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authors.xml" ContentType="application/vnd.ms-powerpoint.author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7.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8.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9.xml" ContentType="application/vnd.openxmlformats-officedocument.presentationml.tags+xml"/>
  <Override PartName="/ppt/notesSlides/notesSlide31.xml" ContentType="application/vnd.openxmlformats-officedocument.presentationml.notesSlide+xml"/>
  <Override PartName="/ppt/tags/tag20.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21.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22.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23.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24.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tags/tag25.xml" ContentType="application/vnd.openxmlformats-officedocument.presentationml.tags+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ags/tag26.xml" ContentType="application/vnd.openxmlformats-officedocument.presentationml.tags+xml"/>
  <Override PartName="/ppt/notesSlides/notesSlide66.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6" r:id="rId4"/>
    <p:sldMasterId id="2147483986" r:id="rId5"/>
    <p:sldMasterId id="2147484030" r:id="rId6"/>
  </p:sldMasterIdLst>
  <p:notesMasterIdLst>
    <p:notesMasterId r:id="rId149"/>
  </p:notesMasterIdLst>
  <p:handoutMasterIdLst>
    <p:handoutMasterId r:id="rId150"/>
  </p:handoutMasterIdLst>
  <p:sldIdLst>
    <p:sldId id="284" r:id="rId7"/>
    <p:sldId id="4249" r:id="rId8"/>
    <p:sldId id="1906" r:id="rId9"/>
    <p:sldId id="4743" r:id="rId10"/>
    <p:sldId id="319" r:id="rId11"/>
    <p:sldId id="1560" r:id="rId12"/>
    <p:sldId id="4744" r:id="rId13"/>
    <p:sldId id="1909" r:id="rId14"/>
    <p:sldId id="10272" r:id="rId15"/>
    <p:sldId id="10273" r:id="rId16"/>
    <p:sldId id="2847" r:id="rId17"/>
    <p:sldId id="2841" r:id="rId18"/>
    <p:sldId id="4683" r:id="rId19"/>
    <p:sldId id="4647" r:id="rId20"/>
    <p:sldId id="1922" r:id="rId21"/>
    <p:sldId id="1910" r:id="rId22"/>
    <p:sldId id="2777" r:id="rId23"/>
    <p:sldId id="2845" r:id="rId24"/>
    <p:sldId id="2824" r:id="rId25"/>
    <p:sldId id="2854" r:id="rId26"/>
    <p:sldId id="2846" r:id="rId27"/>
    <p:sldId id="4649" r:id="rId28"/>
    <p:sldId id="1925" r:id="rId29"/>
    <p:sldId id="4684" r:id="rId30"/>
    <p:sldId id="4702" r:id="rId31"/>
    <p:sldId id="4703" r:id="rId32"/>
    <p:sldId id="4704" r:id="rId33"/>
    <p:sldId id="4705" r:id="rId34"/>
    <p:sldId id="4706" r:id="rId35"/>
    <p:sldId id="4707" r:id="rId36"/>
    <p:sldId id="4708" r:id="rId37"/>
    <p:sldId id="4709" r:id="rId38"/>
    <p:sldId id="4710" r:id="rId39"/>
    <p:sldId id="4711" r:id="rId40"/>
    <p:sldId id="4741" r:id="rId41"/>
    <p:sldId id="4742" r:id="rId42"/>
    <p:sldId id="4712" r:id="rId43"/>
    <p:sldId id="4713" r:id="rId44"/>
    <p:sldId id="4714" r:id="rId45"/>
    <p:sldId id="4715" r:id="rId46"/>
    <p:sldId id="1929" r:id="rId47"/>
    <p:sldId id="1526" r:id="rId48"/>
    <p:sldId id="2833" r:id="rId49"/>
    <p:sldId id="257" r:id="rId50"/>
    <p:sldId id="1913" r:id="rId51"/>
    <p:sldId id="4728" r:id="rId52"/>
    <p:sldId id="2827" r:id="rId53"/>
    <p:sldId id="1936" r:id="rId54"/>
    <p:sldId id="1937" r:id="rId55"/>
    <p:sldId id="2839" r:id="rId56"/>
    <p:sldId id="1928" r:id="rId57"/>
    <p:sldId id="4610" r:id="rId58"/>
    <p:sldId id="4620" r:id="rId59"/>
    <p:sldId id="3238" r:id="rId60"/>
    <p:sldId id="3237" r:id="rId61"/>
    <p:sldId id="3239" r:id="rId62"/>
    <p:sldId id="4612" r:id="rId63"/>
    <p:sldId id="4613" r:id="rId64"/>
    <p:sldId id="4716" r:id="rId65"/>
    <p:sldId id="1656" r:id="rId66"/>
    <p:sldId id="1912" r:id="rId67"/>
    <p:sldId id="4681" r:id="rId68"/>
    <p:sldId id="4665" r:id="rId69"/>
    <p:sldId id="4354" r:id="rId70"/>
    <p:sldId id="2840" r:id="rId71"/>
    <p:sldId id="1927" r:id="rId72"/>
    <p:sldId id="4691" r:id="rId73"/>
    <p:sldId id="4692" r:id="rId74"/>
    <p:sldId id="4693" r:id="rId75"/>
    <p:sldId id="4694" r:id="rId76"/>
    <p:sldId id="4680" r:id="rId77"/>
    <p:sldId id="4695" r:id="rId78"/>
    <p:sldId id="4666" r:id="rId79"/>
    <p:sldId id="256" r:id="rId80"/>
    <p:sldId id="4729" r:id="rId81"/>
    <p:sldId id="4700" r:id="rId82"/>
    <p:sldId id="4701" r:id="rId83"/>
    <p:sldId id="4670" r:id="rId84"/>
    <p:sldId id="4671" r:id="rId85"/>
    <p:sldId id="4672" r:id="rId86"/>
    <p:sldId id="4717" r:id="rId87"/>
    <p:sldId id="4673" r:id="rId88"/>
    <p:sldId id="4674" r:id="rId89"/>
    <p:sldId id="4675" r:id="rId90"/>
    <p:sldId id="4667" r:id="rId91"/>
    <p:sldId id="4669" r:id="rId92"/>
    <p:sldId id="4668" r:id="rId93"/>
    <p:sldId id="4718" r:id="rId94"/>
    <p:sldId id="2806" r:id="rId95"/>
    <p:sldId id="4685" r:id="rId96"/>
    <p:sldId id="1911" r:id="rId97"/>
    <p:sldId id="2596" r:id="rId98"/>
    <p:sldId id="4643" r:id="rId99"/>
    <p:sldId id="2781" r:id="rId100"/>
    <p:sldId id="1879" r:id="rId101"/>
    <p:sldId id="4662" r:id="rId102"/>
    <p:sldId id="4654" r:id="rId103"/>
    <p:sldId id="2682" r:id="rId104"/>
    <p:sldId id="1926" r:id="rId105"/>
    <p:sldId id="3240" r:id="rId106"/>
    <p:sldId id="4719" r:id="rId107"/>
    <p:sldId id="3241" r:id="rId108"/>
    <p:sldId id="3242" r:id="rId109"/>
    <p:sldId id="2782" r:id="rId110"/>
    <p:sldId id="4720" r:id="rId111"/>
    <p:sldId id="4630" r:id="rId112"/>
    <p:sldId id="4631" r:id="rId113"/>
    <p:sldId id="4690" r:id="rId114"/>
    <p:sldId id="4663" r:id="rId115"/>
    <p:sldId id="4724" r:id="rId116"/>
    <p:sldId id="4721" r:id="rId117"/>
    <p:sldId id="4722" r:id="rId118"/>
    <p:sldId id="4723" r:id="rId119"/>
    <p:sldId id="2822" r:id="rId120"/>
    <p:sldId id="2852" r:id="rId121"/>
    <p:sldId id="2853" r:id="rId122"/>
    <p:sldId id="4339" r:id="rId123"/>
    <p:sldId id="4679" r:id="rId124"/>
    <p:sldId id="4588" r:id="rId125"/>
    <p:sldId id="4656" r:id="rId126"/>
    <p:sldId id="4586" r:id="rId127"/>
    <p:sldId id="4677" r:id="rId128"/>
    <p:sldId id="4661" r:id="rId129"/>
    <p:sldId id="4585" r:id="rId130"/>
    <p:sldId id="4660" r:id="rId131"/>
    <p:sldId id="4591" r:id="rId132"/>
    <p:sldId id="4587" r:id="rId133"/>
    <p:sldId id="3998" r:id="rId134"/>
    <p:sldId id="4256" r:id="rId135"/>
    <p:sldId id="4725" r:id="rId136"/>
    <p:sldId id="2843" r:id="rId137"/>
    <p:sldId id="4726" r:id="rId138"/>
    <p:sldId id="1914" r:id="rId139"/>
    <p:sldId id="4696" r:id="rId140"/>
    <p:sldId id="4658" r:id="rId141"/>
    <p:sldId id="347" r:id="rId142"/>
    <p:sldId id="2855" r:id="rId143"/>
    <p:sldId id="287" r:id="rId144"/>
    <p:sldId id="2819" r:id="rId145"/>
    <p:sldId id="4738" r:id="rId146"/>
    <p:sldId id="4739" r:id="rId147"/>
    <p:sldId id="4740" r:id="rId148"/>
  </p:sldIdLst>
  <p:sldSz cx="12434888" cy="6994525"/>
  <p:notesSz cx="6858000" cy="9144000"/>
  <p:custDataLst>
    <p:tags r:id="rId151"/>
  </p:custDataLst>
  <p:defaultTextStyle>
    <a:defPPr>
      <a:defRPr lang="en-US"/>
    </a:defPPr>
    <a:lvl1pPr marL="0" algn="l" defTabSz="932688" rtl="0" eaLnBrk="1" latinLnBrk="0" hangingPunct="1">
      <a:defRPr sz="1836" kern="1200">
        <a:solidFill>
          <a:schemeClr val="tx1"/>
        </a:solidFill>
        <a:latin typeface="+mn-lt"/>
        <a:ea typeface="+mn-ea"/>
        <a:cs typeface="+mn-cs"/>
      </a:defRPr>
    </a:lvl1pPr>
    <a:lvl2pPr marL="466344" algn="l" defTabSz="932688" rtl="0" eaLnBrk="1" latinLnBrk="0" hangingPunct="1">
      <a:defRPr sz="1836" kern="1200">
        <a:solidFill>
          <a:schemeClr val="tx1"/>
        </a:solidFill>
        <a:latin typeface="+mn-lt"/>
        <a:ea typeface="+mn-ea"/>
        <a:cs typeface="+mn-cs"/>
      </a:defRPr>
    </a:lvl2pPr>
    <a:lvl3pPr marL="932688" algn="l" defTabSz="932688" rtl="0" eaLnBrk="1" latinLnBrk="0" hangingPunct="1">
      <a:defRPr sz="1836" kern="1200">
        <a:solidFill>
          <a:schemeClr val="tx1"/>
        </a:solidFill>
        <a:latin typeface="+mn-lt"/>
        <a:ea typeface="+mn-ea"/>
        <a:cs typeface="+mn-cs"/>
      </a:defRPr>
    </a:lvl3pPr>
    <a:lvl4pPr marL="1399032" algn="l" defTabSz="932688" rtl="0" eaLnBrk="1" latinLnBrk="0" hangingPunct="1">
      <a:defRPr sz="1836" kern="1200">
        <a:solidFill>
          <a:schemeClr val="tx1"/>
        </a:solidFill>
        <a:latin typeface="+mn-lt"/>
        <a:ea typeface="+mn-ea"/>
        <a:cs typeface="+mn-cs"/>
      </a:defRPr>
    </a:lvl4pPr>
    <a:lvl5pPr marL="1865376" algn="l" defTabSz="932688" rtl="0" eaLnBrk="1" latinLnBrk="0" hangingPunct="1">
      <a:defRPr sz="1836" kern="1200">
        <a:solidFill>
          <a:schemeClr val="tx1"/>
        </a:solidFill>
        <a:latin typeface="+mn-lt"/>
        <a:ea typeface="+mn-ea"/>
        <a:cs typeface="+mn-cs"/>
      </a:defRPr>
    </a:lvl5pPr>
    <a:lvl6pPr marL="2331720" algn="l" defTabSz="932688" rtl="0" eaLnBrk="1" latinLnBrk="0" hangingPunct="1">
      <a:defRPr sz="1836" kern="1200">
        <a:solidFill>
          <a:schemeClr val="tx1"/>
        </a:solidFill>
        <a:latin typeface="+mn-lt"/>
        <a:ea typeface="+mn-ea"/>
        <a:cs typeface="+mn-cs"/>
      </a:defRPr>
    </a:lvl6pPr>
    <a:lvl7pPr marL="2798064" algn="l" defTabSz="932688" rtl="0" eaLnBrk="1" latinLnBrk="0" hangingPunct="1">
      <a:defRPr sz="1836" kern="1200">
        <a:solidFill>
          <a:schemeClr val="tx1"/>
        </a:solidFill>
        <a:latin typeface="+mn-lt"/>
        <a:ea typeface="+mn-ea"/>
        <a:cs typeface="+mn-cs"/>
      </a:defRPr>
    </a:lvl7pPr>
    <a:lvl8pPr marL="3264408" algn="l" defTabSz="932688" rtl="0" eaLnBrk="1" latinLnBrk="0" hangingPunct="1">
      <a:defRPr sz="1836" kern="1200">
        <a:solidFill>
          <a:schemeClr val="tx1"/>
        </a:solidFill>
        <a:latin typeface="+mn-lt"/>
        <a:ea typeface="+mn-ea"/>
        <a:cs typeface="+mn-cs"/>
      </a:defRPr>
    </a:lvl8pPr>
    <a:lvl9pPr marL="3730752" algn="l" defTabSz="932688" rtl="0" eaLnBrk="1" latinLnBrk="0" hangingPunct="1">
      <a:defRPr sz="1836"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087EEB7D-92EE-492A-B934-8B9C9DD57EC1}">
          <p14:sldIdLst>
            <p14:sldId id="284"/>
          </p14:sldIdLst>
        </p14:section>
        <p14:section name="CASB" id="{E4D984BF-4E87-4A1A-8BF3-470360503E84}">
          <p14:sldIdLst>
            <p14:sldId id="4249"/>
            <p14:sldId id="1906"/>
            <p14:sldId id="4743"/>
            <p14:sldId id="319"/>
            <p14:sldId id="1560"/>
            <p14:sldId id="4744"/>
          </p14:sldIdLst>
        </p14:section>
        <p14:section name="MCAS" id="{CBC4076C-4EF1-4C90-BE74-916F241B2478}">
          <p14:sldIdLst>
            <p14:sldId id="1909"/>
            <p14:sldId id="10272"/>
            <p14:sldId id="10273"/>
            <p14:sldId id="2847"/>
            <p14:sldId id="2841"/>
            <p14:sldId id="4683"/>
            <p14:sldId id="4647"/>
            <p14:sldId id="1922"/>
          </p14:sldIdLst>
        </p14:section>
        <p14:section name="Discovery" id="{D0B1FC2C-362A-47B8-872E-2F41DB8CD0ED}">
          <p14:sldIdLst>
            <p14:sldId id="1910"/>
            <p14:sldId id="2777"/>
            <p14:sldId id="2845"/>
            <p14:sldId id="2824"/>
            <p14:sldId id="2854"/>
            <p14:sldId id="2846"/>
            <p14:sldId id="4649"/>
            <p14:sldId id="1925"/>
            <p14:sldId id="4684"/>
            <p14:sldId id="4702"/>
            <p14:sldId id="4703"/>
            <p14:sldId id="4704"/>
            <p14:sldId id="4705"/>
            <p14:sldId id="4706"/>
            <p14:sldId id="4707"/>
            <p14:sldId id="4708"/>
            <p14:sldId id="4709"/>
            <p14:sldId id="4710"/>
            <p14:sldId id="4711"/>
            <p14:sldId id="4741"/>
            <p14:sldId id="4742"/>
            <p14:sldId id="4712"/>
            <p14:sldId id="4713"/>
            <p14:sldId id="4714"/>
            <p14:sldId id="4715"/>
            <p14:sldId id="1929"/>
            <p14:sldId id="1526"/>
            <p14:sldId id="2833"/>
            <p14:sldId id="257"/>
          </p14:sldIdLst>
        </p14:section>
        <p14:section name="Information Protection" id="{ED096D74-B79B-468C-BFD3-4DEFF80784EC}">
          <p14:sldIdLst>
            <p14:sldId id="1913"/>
            <p14:sldId id="4728"/>
            <p14:sldId id="2827"/>
            <p14:sldId id="1936"/>
            <p14:sldId id="1937"/>
            <p14:sldId id="2839"/>
            <p14:sldId id="1928"/>
            <p14:sldId id="4610"/>
            <p14:sldId id="4620"/>
            <p14:sldId id="3238"/>
            <p14:sldId id="3237"/>
            <p14:sldId id="3239"/>
            <p14:sldId id="4612"/>
            <p14:sldId id="4613"/>
            <p14:sldId id="4716"/>
            <p14:sldId id="1656"/>
          </p14:sldIdLst>
        </p14:section>
        <p14:section name="Real-time access control" id="{D2F4C98C-1D4B-44EB-A938-67551ACE728C}">
          <p14:sldIdLst>
            <p14:sldId id="1912"/>
            <p14:sldId id="4681"/>
            <p14:sldId id="4665"/>
            <p14:sldId id="4354"/>
            <p14:sldId id="2840"/>
            <p14:sldId id="1927"/>
            <p14:sldId id="4691"/>
            <p14:sldId id="4692"/>
            <p14:sldId id="4693"/>
            <p14:sldId id="4694"/>
            <p14:sldId id="4680"/>
            <p14:sldId id="4695"/>
            <p14:sldId id="4666"/>
            <p14:sldId id="256"/>
            <p14:sldId id="4729"/>
            <p14:sldId id="4700"/>
            <p14:sldId id="4701"/>
            <p14:sldId id="4670"/>
            <p14:sldId id="4671"/>
            <p14:sldId id="4672"/>
            <p14:sldId id="4717"/>
            <p14:sldId id="4673"/>
            <p14:sldId id="4674"/>
            <p14:sldId id="4675"/>
            <p14:sldId id="4667"/>
            <p14:sldId id="4669"/>
            <p14:sldId id="4668"/>
            <p14:sldId id="4718"/>
            <p14:sldId id="2806"/>
            <p14:sldId id="4685"/>
          </p14:sldIdLst>
        </p14:section>
        <p14:section name="Detect threats" id="{BC3DB584-69E3-48F2-89B4-8FB5CE31D592}">
          <p14:sldIdLst>
            <p14:sldId id="1911"/>
            <p14:sldId id="2596"/>
            <p14:sldId id="4643"/>
            <p14:sldId id="2781"/>
            <p14:sldId id="1879"/>
            <p14:sldId id="4662"/>
            <p14:sldId id="4654"/>
            <p14:sldId id="2682"/>
            <p14:sldId id="1926"/>
            <p14:sldId id="3240"/>
            <p14:sldId id="4719"/>
            <p14:sldId id="3241"/>
            <p14:sldId id="3242"/>
            <p14:sldId id="2782"/>
            <p14:sldId id="4720"/>
            <p14:sldId id="4630"/>
            <p14:sldId id="4631"/>
            <p14:sldId id="4690"/>
          </p14:sldIdLst>
        </p14:section>
        <p14:section name="Cloud Security Posture Management / CASB for Cloud Platforms" id="{CF39F7E6-BCEB-4CC2-A85E-2C281E7FDF62}">
          <p14:sldIdLst>
            <p14:sldId id="4663"/>
            <p14:sldId id="4724"/>
            <p14:sldId id="4721"/>
            <p14:sldId id="4722"/>
            <p14:sldId id="4723"/>
          </p14:sldIdLst>
        </p14:section>
        <p14:section name="Enterprise Integrations" id="{111E5D6E-87D0-4392-89E5-0C8C182C2572}">
          <p14:sldIdLst>
            <p14:sldId id="2822"/>
          </p14:sldIdLst>
        </p14:section>
        <p14:section name="Microsoft Flow" id="{608B4556-B3E4-4DB9-A762-BC1D4F2B3AD7}">
          <p14:sldIdLst>
            <p14:sldId id="2852"/>
            <p14:sldId id="2853"/>
            <p14:sldId id="4339"/>
            <p14:sldId id="4679"/>
            <p14:sldId id="4588"/>
            <p14:sldId id="4656"/>
            <p14:sldId id="4586"/>
            <p14:sldId id="4677"/>
            <p14:sldId id="4661"/>
            <p14:sldId id="4585"/>
            <p14:sldId id="4660"/>
            <p14:sldId id="4591"/>
            <p14:sldId id="4587"/>
            <p14:sldId id="3998"/>
            <p14:sldId id="4256"/>
            <p14:sldId id="4725"/>
          </p14:sldIdLst>
        </p14:section>
        <p14:section name="For partners: MSSP" id="{E1E859EF-CF39-4447-914A-6771F63C9065}">
          <p14:sldIdLst>
            <p14:sldId id="2843"/>
            <p14:sldId id="4726"/>
          </p14:sldIdLst>
        </p14:section>
        <p14:section name="Summary &amp; Next steps" id="{A4BD21C8-2423-4699-9BCE-A243DA7F708A}">
          <p14:sldIdLst>
            <p14:sldId id="1914"/>
            <p14:sldId id="4696"/>
            <p14:sldId id="4658"/>
            <p14:sldId id="347"/>
            <p14:sldId id="2855"/>
            <p14:sldId id="287"/>
          </p14:sldIdLst>
        </p14:section>
        <p14:section name="Appendix" id="{532008C2-A745-4406-9363-5F92DCD4D32C}">
          <p14:sldIdLst>
            <p14:sldId id="2819"/>
            <p14:sldId id="4738"/>
            <p14:sldId id="4739"/>
            <p14:sldId id="4740"/>
          </p14:sldIdLst>
        </p14:section>
      </p14:sectionLst>
    </p:ext>
    <p:ext uri="{EFAFB233-063F-42B5-8137-9DF3F51BA10A}">
      <p15:sldGuideLst xmlns:p15="http://schemas.microsoft.com/office/powerpoint/2012/main">
        <p15:guide id="1" orient="horz" pos="1099" userDrawn="1">
          <p15:clr>
            <a:srgbClr val="A4A3A4"/>
          </p15:clr>
        </p15:guide>
        <p15:guide id="2" pos="4950" userDrawn="1">
          <p15:clr>
            <a:srgbClr val="A4A3A4"/>
          </p15:clr>
        </p15:guide>
        <p15:guide id="3" orient="horz" pos="2203" userDrawn="1">
          <p15:clr>
            <a:srgbClr val="A4A3A4"/>
          </p15:clr>
        </p15:guide>
        <p15:guide id="4" orient="horz" pos="2755" userDrawn="1">
          <p15:clr>
            <a:srgbClr val="A4A3A4"/>
          </p15:clr>
        </p15:guide>
        <p15:guide id="5" orient="horz" pos="2696" userDrawn="1">
          <p15:clr>
            <a:srgbClr val="A4A3A4"/>
          </p15:clr>
        </p15:guide>
        <p15:guide id="6" orient="horz" pos="3369" userDrawn="1">
          <p15:clr>
            <a:srgbClr val="A4A3A4"/>
          </p15:clr>
        </p15:guide>
        <p15:guide id="7" orient="horz" pos="859" userDrawn="1">
          <p15:clr>
            <a:srgbClr val="A4A3A4"/>
          </p15:clr>
        </p15:guide>
        <p15:guide id="8" pos="3917" userDrawn="1">
          <p15:clr>
            <a:srgbClr val="A4A3A4"/>
          </p15:clr>
        </p15:guide>
        <p15:guide id="9" pos="1013" userDrawn="1">
          <p15:clr>
            <a:srgbClr val="A4A3A4"/>
          </p15:clr>
        </p15:guide>
        <p15:guide id="10" orient="horz" pos="156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CE7A25-82C9-9BAB-6A4E-BEBA00A96391}" name="Kim Kischel" initials="KK [2]" userId="S::kkischel@microsoft.com::f52a74f4-6f05-48fa-91b7-7547987c914b" providerId="AD"/>
  <p188:author id="{629C4470-B127-E428-48A1-39067DE44578}" name="Bondy Allen" initials="BA" userId="S-1-5-21-3649012876-1825867495-937646333-5694" providerId="AD"/>
  <p188:author id="{AD60C870-6A0C-9F2A-0C4E-66F937930CF1}" name="Danny Kadyshevitch" initials="DK" userId="S::dankad@microsoft.com::78e75ee1-4154-4772-a1e3-70e8f0d7ae88" providerId="AD"/>
  <p188:author id="{19447080-24A0-7291-19BB-3D0A2A634939}" name="Niv Goldenberg" initials="NG" userId="S::nigolden@microsoft.com::01ef626f-07ae-4ae3-882e-13dbe4e64ba0" providerId="AD"/>
  <p188:author id="{9DC26E98-D132-87E1-1E48-C39BA51E0F3C}" name="Kim Kischel" initials="KK" userId="S-1-12-1-4113200372-1224371973-1198897041-1267825816" providerId="AD"/>
  <p188:author id="{9F6E39A8-4D4C-2F51-4D5B-3674B1D6F878}" name="Angela Powell" initials="AP" userId="S-1-5-21-1216309865-3539344747-2434043972-1001" providerId="AD"/>
  <p188:author id="{8C2AB4C3-5251-1B51-2438-31399C4E9E11}" name="Niv Goldenberg" initials="NG" userId="S::nigolden@microsoft.com::01ef626f-07ae-4ae3-882e-13dbe4e64ba0" providerId="AD"/>
  <p188:author id="{7E6CF7CE-2889-C25E-DE3D-8AC3DC8B154A}" name="Jason Hershey" initials="JSH" userId="Anonymous_Jason Hershe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Niv Goldenberg" initials="NG" lastIdx="3" clrIdx="6">
    <p:extLst>
      <p:ext uri="{19B8F6BF-5375-455C-9EA6-DF929625EA0E}">
        <p15:presenceInfo xmlns:p15="http://schemas.microsoft.com/office/powerpoint/2012/main" userId="S::nigolden@microsoft.com::01ef626f-07ae-4ae3-882e-13dbe4e64ba0" providerId="AD"/>
      </p:ext>
    </p:extLst>
  </p:cmAuthor>
  <p:cmAuthor id="1" name="Angela Powell" initials="AP" lastIdx="33" clrIdx="0">
    <p:extLst>
      <p:ext uri="{19B8F6BF-5375-455C-9EA6-DF929625EA0E}">
        <p15:presenceInfo xmlns:p15="http://schemas.microsoft.com/office/powerpoint/2012/main" userId="S-1-5-21-1216309865-3539344747-2434043972-1001" providerId="AD"/>
      </p:ext>
    </p:extLst>
  </p:cmAuthor>
  <p:cmAuthor id="2" name="Jason Hershey" initials="JSH" lastIdx="68" clrIdx="1"/>
  <p:cmAuthor id="3" name="Kim Kischel" initials="KK" lastIdx="6" clrIdx="2">
    <p:extLst>
      <p:ext uri="{19B8F6BF-5375-455C-9EA6-DF929625EA0E}">
        <p15:presenceInfo xmlns:p15="http://schemas.microsoft.com/office/powerpoint/2012/main" userId="S-1-12-1-4113200372-1224371973-1198897041-1267825816" providerId="AD"/>
      </p:ext>
    </p:extLst>
  </p:cmAuthor>
  <p:cmAuthor id="4" name="Bondy Allen" initials="BA" lastIdx="4" clrIdx="3">
    <p:extLst>
      <p:ext uri="{19B8F6BF-5375-455C-9EA6-DF929625EA0E}">
        <p15:presenceInfo xmlns:p15="http://schemas.microsoft.com/office/powerpoint/2012/main" userId="S-1-5-21-3649012876-1825867495-937646333-5694" providerId="AD"/>
      </p:ext>
    </p:extLst>
  </p:cmAuthor>
  <p:cmAuthor id="5" name="Danny Kadyshevitch" initials="DK" lastIdx="1" clrIdx="4">
    <p:extLst>
      <p:ext uri="{19B8F6BF-5375-455C-9EA6-DF929625EA0E}">
        <p15:presenceInfo xmlns:p15="http://schemas.microsoft.com/office/powerpoint/2012/main" userId="S::dankad@microsoft.com::78e75ee1-4154-4772-a1e3-70e8f0d7ae88" providerId="AD"/>
      </p:ext>
    </p:extLst>
  </p:cmAuthor>
  <p:cmAuthor id="6" name="Kim Kischel" initials="KK [2]" lastIdx="9" clrIdx="5">
    <p:extLst>
      <p:ext uri="{19B8F6BF-5375-455C-9EA6-DF929625EA0E}">
        <p15:presenceInfo xmlns:p15="http://schemas.microsoft.com/office/powerpoint/2012/main" userId="S::kkischel@microsoft.com::f52a74f4-6f05-48fa-91b7-7547987c914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E6FF"/>
    <a:srgbClr val="A7A7A7"/>
    <a:srgbClr val="939393"/>
    <a:srgbClr val="737373"/>
    <a:srgbClr val="B2B2B2"/>
    <a:srgbClr val="002050"/>
    <a:srgbClr val="FFFFFF"/>
    <a:srgbClr val="1C1C1C"/>
    <a:srgbClr val="282828"/>
    <a:srgbClr val="0078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33" autoAdjust="0"/>
    <p:restoredTop sz="87500" autoAdjust="0"/>
  </p:normalViewPr>
  <p:slideViewPr>
    <p:cSldViewPr snapToGrid="0">
      <p:cViewPr varScale="1">
        <p:scale>
          <a:sx n="84" d="100"/>
          <a:sy n="84" d="100"/>
        </p:scale>
        <p:origin x="456" y="67"/>
      </p:cViewPr>
      <p:guideLst>
        <p:guide orient="horz" pos="1099"/>
        <p:guide pos="4950"/>
        <p:guide orient="horz" pos="2203"/>
        <p:guide orient="horz" pos="2755"/>
        <p:guide orient="horz" pos="2696"/>
        <p:guide orient="horz" pos="3369"/>
        <p:guide orient="horz" pos="859"/>
        <p:guide pos="3917"/>
        <p:guide pos="1013"/>
        <p:guide orient="horz" pos="1562"/>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38" Type="http://schemas.openxmlformats.org/officeDocument/2006/relationships/slide" Target="slides/slide132.xml"/><Relationship Id="rId154" Type="http://schemas.openxmlformats.org/officeDocument/2006/relationships/presProps" Target="presProps.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144" Type="http://schemas.openxmlformats.org/officeDocument/2006/relationships/slide" Target="slides/slide138.xml"/><Relationship Id="rId149" Type="http://schemas.openxmlformats.org/officeDocument/2006/relationships/notesMaster" Target="notesMasters/notesMaster1.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slide" Target="slides/slide128.xml"/><Relationship Id="rId139" Type="http://schemas.openxmlformats.org/officeDocument/2006/relationships/slide" Target="slides/slide133.xml"/><Relationship Id="rId80" Type="http://schemas.openxmlformats.org/officeDocument/2006/relationships/slide" Target="slides/slide74.xml"/><Relationship Id="rId85" Type="http://schemas.openxmlformats.org/officeDocument/2006/relationships/slide" Target="slides/slide79.xml"/><Relationship Id="rId150" Type="http://schemas.openxmlformats.org/officeDocument/2006/relationships/handoutMaster" Target="handoutMasters/handoutMaster1.xml"/><Relationship Id="rId155" Type="http://schemas.openxmlformats.org/officeDocument/2006/relationships/viewProps" Target="viewProps.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11" Type="http://schemas.openxmlformats.org/officeDocument/2006/relationships/slide" Target="slides/slide105.xml"/><Relationship Id="rId132" Type="http://schemas.openxmlformats.org/officeDocument/2006/relationships/slide" Target="slides/slide126.xml"/><Relationship Id="rId140" Type="http://schemas.openxmlformats.org/officeDocument/2006/relationships/slide" Target="slides/slide134.xml"/><Relationship Id="rId145" Type="http://schemas.openxmlformats.org/officeDocument/2006/relationships/slide" Target="slides/slide139.xml"/><Relationship Id="rId153"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14" Type="http://schemas.openxmlformats.org/officeDocument/2006/relationships/slide" Target="slides/slide108.xml"/><Relationship Id="rId119" Type="http://schemas.openxmlformats.org/officeDocument/2006/relationships/slide" Target="slides/slide113.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30" Type="http://schemas.openxmlformats.org/officeDocument/2006/relationships/slide" Target="slides/slide124.xml"/><Relationship Id="rId135" Type="http://schemas.openxmlformats.org/officeDocument/2006/relationships/slide" Target="slides/slide129.xml"/><Relationship Id="rId143" Type="http://schemas.openxmlformats.org/officeDocument/2006/relationships/slide" Target="slides/slide137.xml"/><Relationship Id="rId148" Type="http://schemas.openxmlformats.org/officeDocument/2006/relationships/slide" Target="slides/slide142.xml"/><Relationship Id="rId151" Type="http://schemas.openxmlformats.org/officeDocument/2006/relationships/tags" Target="tags/tag1.xml"/><Relationship Id="rId156"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tableStyles" Target="tableStyles.xml"/><Relationship Id="rId61" Type="http://schemas.openxmlformats.org/officeDocument/2006/relationships/slide" Target="slides/slide55.xml"/><Relationship Id="rId82" Type="http://schemas.openxmlformats.org/officeDocument/2006/relationships/slide" Target="slides/slide76.xml"/><Relationship Id="rId152" Type="http://schemas.microsoft.com/office/2018/10/relationships/authors" Target="authors.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v Goldenberg" userId="01ef626f-07ae-4ae3-882e-13dbe4e64ba0" providerId="ADAL" clId="{D968D358-3AEA-4711-B102-B8AB3D35513F}"/>
  </pc:docChgLst>
  <pc:docChgLst>
    <pc:chgData name="Kim Kischel" userId="f52a74f4-6f05-48fa-91b7-7547987c914b" providerId="ADAL" clId="{E63DBAB6-EEEB-4D21-A1BA-529F875FA08D}"/>
  </pc:docChgLst>
  <pc:docChgLst>
    <pc:chgData name="Niv Goldenberg" userId="S::nigolden@microsoft.com::01ef626f-07ae-4ae3-882e-13dbe4e64ba0" providerId="AD" clId="Web-{E682DB46-A37E-E0BB-0F88-57EB3FF8A145}"/>
  </pc:docChgLst>
  <pc:docChgLst>
    <pc:chgData name="Kim Kischel" userId="f52a74f4-6f05-48fa-91b7-7547987c914b" providerId="ADAL" clId="{3A12C9C1-7478-4631-A6E1-136B5509A90E}"/>
  </pc:docChgLst>
  <pc:docChgLst>
    <pc:chgData name="Kim Kischel" userId="f52a74f4-6f05-48fa-91b7-7547987c914b" providerId="ADAL" clId="{6AF11133-5E77-4613-B214-047041C7266F}"/>
  </pc:docChgLst>
  <pc:docChgLst>
    <pc:chgData name="Niv Goldenberg" userId="S::nigolden@microsoft.com::01ef626f-07ae-4ae3-882e-13dbe4e64ba0" providerId="AD" clId="Web-{DEF38486-325B-3511-86CF-243C78925D2A}"/>
  </pc:docChgLst>
  <pc:docChgLst>
    <pc:chgData name="Kim Kischel" userId="f52a74f4-6f05-48fa-91b7-7547987c914b" providerId="ADAL" clId="{0E28E3F1-EF56-4FAB-942C-6CB9E0BE6FEF}"/>
    <pc:docChg chg="custSel addSld delSld modSld modSection">
      <pc:chgData name="Kim Kischel" userId="f52a74f4-6f05-48fa-91b7-7547987c914b" providerId="ADAL" clId="{0E28E3F1-EF56-4FAB-942C-6CB9E0BE6FEF}" dt="2019-08-21T20:42:56.086" v="346" actId="2696"/>
      <pc:docMkLst>
        <pc:docMk/>
      </pc:docMkLst>
      <pc:sldChg chg="modSp">
        <pc:chgData name="Kim Kischel" userId="f52a74f4-6f05-48fa-91b7-7547987c914b" providerId="ADAL" clId="{0E28E3F1-EF56-4FAB-942C-6CB9E0BE6FEF}" dt="2019-08-01T18:21:05.225" v="328" actId="20577"/>
        <pc:sldMkLst>
          <pc:docMk/>
          <pc:sldMk cId="110898965" sldId="284"/>
        </pc:sldMkLst>
        <pc:spChg chg="mod">
          <ac:chgData name="Kim Kischel" userId="f52a74f4-6f05-48fa-91b7-7547987c914b" providerId="ADAL" clId="{0E28E3F1-EF56-4FAB-942C-6CB9E0BE6FEF}" dt="2019-08-01T18:21:05.225" v="328" actId="20577"/>
          <ac:spMkLst>
            <pc:docMk/>
            <pc:sldMk cId="110898965" sldId="284"/>
            <ac:spMk id="8" creationId="{3D6862C8-1B3E-4988-9E19-C8B385AF4C80}"/>
          </ac:spMkLst>
        </pc:spChg>
      </pc:sldChg>
      <pc:sldChg chg="modSp">
        <pc:chgData name="Kim Kischel" userId="f52a74f4-6f05-48fa-91b7-7547987c914b" providerId="ADAL" clId="{0E28E3F1-EF56-4FAB-942C-6CB9E0BE6FEF}" dt="2019-07-26T21:31:01.506" v="278" actId="1035"/>
        <pc:sldMkLst>
          <pc:docMk/>
          <pc:sldMk cId="3248397707" sldId="4683"/>
        </pc:sldMkLst>
        <pc:spChg chg="mod">
          <ac:chgData name="Kim Kischel" userId="f52a74f4-6f05-48fa-91b7-7547987c914b" providerId="ADAL" clId="{0E28E3F1-EF56-4FAB-942C-6CB9E0BE6FEF}" dt="2019-07-26T21:30:56.639" v="259" actId="1035"/>
          <ac:spMkLst>
            <pc:docMk/>
            <pc:sldMk cId="3248397707" sldId="4683"/>
            <ac:spMk id="2" creationId="{57E3A549-5598-459B-A38B-82C8DFCD9AF5}"/>
          </ac:spMkLst>
        </pc:spChg>
        <pc:graphicFrameChg chg="mod modGraphic">
          <ac:chgData name="Kim Kischel" userId="f52a74f4-6f05-48fa-91b7-7547987c914b" providerId="ADAL" clId="{0E28E3F1-EF56-4FAB-942C-6CB9E0BE6FEF}" dt="2019-07-26T21:31:01.506" v="278" actId="1035"/>
          <ac:graphicFrameMkLst>
            <pc:docMk/>
            <pc:sldMk cId="3248397707" sldId="4683"/>
            <ac:graphicFrameMk id="4" creationId="{3DCE91B1-6F62-455E-8400-05BDF9205413}"/>
          </ac:graphicFrameMkLst>
        </pc:graphicFrameChg>
      </pc:sldChg>
      <pc:sldChg chg="addSp delSp add del">
        <pc:chgData name="Kim Kischel" userId="f52a74f4-6f05-48fa-91b7-7547987c914b" providerId="ADAL" clId="{0E28E3F1-EF56-4FAB-942C-6CB9E0BE6FEF}" dt="2019-08-21T17:42:36.900" v="343" actId="478"/>
        <pc:sldMkLst>
          <pc:docMk/>
          <pc:sldMk cId="2628354745" sldId="10272"/>
        </pc:sldMkLst>
        <pc:grpChg chg="add del">
          <ac:chgData name="Kim Kischel" userId="f52a74f4-6f05-48fa-91b7-7547987c914b" providerId="ADAL" clId="{0E28E3F1-EF56-4FAB-942C-6CB9E0BE6FEF}" dt="2019-08-21T17:42:36.900" v="343" actId="478"/>
          <ac:grpSpMkLst>
            <pc:docMk/>
            <pc:sldMk cId="2628354745" sldId="10272"/>
            <ac:grpSpMk id="30" creationId="{3BCA803B-3378-4855-8CFE-2E357C11FA32}"/>
          </ac:grpSpMkLst>
        </pc:grpChg>
      </pc:sldChg>
      <pc:sldChg chg="add">
        <pc:chgData name="Kim Kischel" userId="f52a74f4-6f05-48fa-91b7-7547987c914b" providerId="ADAL" clId="{0E28E3F1-EF56-4FAB-942C-6CB9E0BE6FEF}" dt="2019-08-21T20:42:52.399" v="345"/>
        <pc:sldMkLst>
          <pc:docMk/>
          <pc:sldMk cId="4075543320" sldId="10273"/>
        </pc:sldMkLst>
      </pc:sldChg>
    </pc:docChg>
  </pc:docChgLst>
  <pc:docChgLst>
    <pc:chgData name="Niv Goldenberg" userId="01ef626f-07ae-4ae3-882e-13dbe4e64ba0" providerId="ADAL" clId="{1451A5E0-E99C-446B-A591-24AF3626E11D}"/>
  </pc:docChgLst>
  <pc:docChgLst>
    <pc:chgData name="Niv Goldenberg" userId="S::nigolden@microsoft.com::01ef626f-07ae-4ae3-882e-13dbe4e64ba0" providerId="AD" clId="Web-{696A4F06-07A7-03DD-9908-C283D5CAA237}"/>
  </pc:docChgLst>
  <pc:docChgLst>
    <pc:chgData name="Niv Goldenberg" userId="S::nigolden@microsoft.com::01ef626f-07ae-4ae3-882e-13dbe4e64ba0" providerId="AD" clId="Web-{BC39B5B8-0F80-D9B8-E20C-9C8888B2C8C8}"/>
  </pc:docChgLst>
  <pc:docChgLst>
    <pc:chgData name="Kim Kischel" userId="S::kkischel@microsoft.com::f52a74f4-6f05-48fa-91b7-7547987c914b" providerId="AD" clId="Web-{2841F85F-4D08-4908-ACFD-820DA70E995C}"/>
  </pc:docChgLst>
  <pc:docChgLst>
    <pc:chgData name="Kim Kischel" userId="f52a74f4-6f05-48fa-91b7-7547987c914b" providerId="ADAL" clId="{62F49913-EB1E-4644-9A9B-F5010459EC89}"/>
    <pc:docChg chg="undo modSld">
      <pc:chgData name="Kim Kischel" userId="f52a74f4-6f05-48fa-91b7-7547987c914b" providerId="ADAL" clId="{62F49913-EB1E-4644-9A9B-F5010459EC89}" dt="2019-06-18T08:43:03.512" v="51" actId="403"/>
      <pc:docMkLst>
        <pc:docMk/>
      </pc:docMkLst>
    </pc:docChg>
  </pc:docChgLst>
  <pc:docChgLst>
    <pc:chgData name="Kim Kischel" userId="f52a74f4-6f05-48fa-91b7-7547987c914b" providerId="ADAL" clId="{03E3110F-5100-4795-8C6A-EE6C6657098B}"/>
    <pc:docChg chg="modSld">
      <pc:chgData name="Kim Kischel" userId="f52a74f4-6f05-48fa-91b7-7547987c914b" providerId="ADAL" clId="{03E3110F-5100-4795-8C6A-EE6C6657098B}" dt="2019-08-23T22:01:39.860" v="10" actId="20577"/>
      <pc:docMkLst>
        <pc:docMk/>
      </pc:docMkLst>
      <pc:sldChg chg="modSp">
        <pc:chgData name="Kim Kischel" userId="f52a74f4-6f05-48fa-91b7-7547987c914b" providerId="ADAL" clId="{03E3110F-5100-4795-8C6A-EE6C6657098B}" dt="2019-08-23T22:01:39.860" v="10" actId="20577"/>
        <pc:sldMkLst>
          <pc:docMk/>
          <pc:sldMk cId="110898965" sldId="284"/>
        </pc:sldMkLst>
        <pc:spChg chg="mod">
          <ac:chgData name="Kim Kischel" userId="f52a74f4-6f05-48fa-91b7-7547987c914b" providerId="ADAL" clId="{03E3110F-5100-4795-8C6A-EE6C6657098B}" dt="2019-08-23T22:01:39.860" v="10" actId="20577"/>
          <ac:spMkLst>
            <pc:docMk/>
            <pc:sldMk cId="110898965" sldId="284"/>
            <ac:spMk id="8" creationId="{3D6862C8-1B3E-4988-9E19-C8B385AF4C80}"/>
          </ac:spMkLst>
        </pc:spChg>
      </pc:sldChg>
    </pc:docChg>
  </pc:docChgLst>
  <pc:docChgLst>
    <pc:chgData name="Kim Kischel" userId="f52a74f4-6f05-48fa-91b7-7547987c914b" providerId="ADAL" clId="{8028F7D0-5E22-4003-8BF9-25449206CB38}"/>
    <pc:docChg chg="custSel addSld delSld modSld sldOrd delMainMaster modSection">
      <pc:chgData name="Kim Kischel" userId="f52a74f4-6f05-48fa-91b7-7547987c914b" providerId="ADAL" clId="{8028F7D0-5E22-4003-8BF9-25449206CB38}" dt="2019-05-26T23:23:29.106" v="930" actId="478"/>
      <pc:docMkLst>
        <pc:docMk/>
      </pc:docMkLst>
      <pc:sldChg chg="addSp delSp modSp">
        <pc:chgData name="Kim Kischel" userId="f52a74f4-6f05-48fa-91b7-7547987c914b" providerId="ADAL" clId="{8028F7D0-5E22-4003-8BF9-25449206CB38}" dt="2019-05-26T23:23:29.106" v="930" actId="478"/>
        <pc:sldMkLst>
          <pc:docMk/>
          <pc:sldMk cId="110898965" sldId="284"/>
        </pc:sldMkLst>
        <pc:spChg chg="add del mod">
          <ac:chgData name="Kim Kischel" userId="f52a74f4-6f05-48fa-91b7-7547987c914b" providerId="ADAL" clId="{8028F7D0-5E22-4003-8BF9-25449206CB38}" dt="2019-05-26T23:23:17.260" v="929" actId="478"/>
          <ac:spMkLst>
            <pc:docMk/>
            <pc:sldMk cId="110898965" sldId="284"/>
            <ac:spMk id="3" creationId="{701C6E2C-732F-4107-ABE6-C52D9E883666}"/>
          </ac:spMkLst>
        </pc:spChg>
        <pc:picChg chg="add del mod">
          <ac:chgData name="Kim Kischel" userId="f52a74f4-6f05-48fa-91b7-7547987c914b" providerId="ADAL" clId="{8028F7D0-5E22-4003-8BF9-25449206CB38}" dt="2019-05-26T23:23:29.106" v="930" actId="478"/>
          <ac:picMkLst>
            <pc:docMk/>
            <pc:sldMk cId="110898965" sldId="284"/>
            <ac:picMk id="2" creationId="{428A2494-6290-4C31-B6BD-720FB3DEDB1D}"/>
          </ac:picMkLst>
        </pc:picChg>
      </pc:sldChg>
    </pc:docChg>
  </pc:docChgLst>
  <pc:docChgLst>
    <pc:chgData name="Kim Kischel" userId="f52a74f4-6f05-48fa-91b7-7547987c914b" providerId="ADAL" clId="{22B16132-7017-4F22-9B31-293C4CFDD0B1}"/>
  </pc:docChgLst>
  <pc:docChgLst>
    <pc:chgData name="Kim Kischel" userId="f52a74f4-6f05-48fa-91b7-7547987c914b" providerId="ADAL" clId="{35A0E820-3113-48C8-B098-2B6238944513}"/>
  </pc:docChgLst>
  <pc:docChgLst>
    <pc:chgData name="Niv Goldenberg" userId="S::nigolden@microsoft.com::01ef626f-07ae-4ae3-882e-13dbe4e64ba0" providerId="AD" clId="Web-{4116BE8E-4767-A943-C07D-4085565624F9}"/>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F37649-153B-4039-BC0B-F2F44315042B}"/>
              </a:ext>
            </a:extLst>
          </p:cNvPr>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8C04C30-FA18-417C-8BFD-53C135F7A38C}"/>
              </a:ext>
            </a:extLst>
          </p:cNvPr>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D0F9797A-981A-49D6-880A-6A76DEF530DD}" type="datetimeFigureOut">
              <a:rPr lang="en-US" smtClean="0"/>
              <a:t>9/16/2019</a:t>
            </a:fld>
            <a:endParaRPr lang="en-US"/>
          </a:p>
        </p:txBody>
      </p:sp>
      <p:sp>
        <p:nvSpPr>
          <p:cNvPr id="4" name="Footer Placeholder 3">
            <a:extLst>
              <a:ext uri="{FF2B5EF4-FFF2-40B4-BE49-F238E27FC236}">
                <a16:creationId xmlns:a16="http://schemas.microsoft.com/office/drawing/2014/main" id="{37B200FC-2DBF-4FF7-9FE4-3B44A7C6727A}"/>
              </a:ext>
            </a:extLst>
          </p:cNvPr>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83F7AA2-39D4-4B9B-9E92-CCA5D5741EAE}"/>
              </a:ext>
            </a:extLst>
          </p:cNvPr>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18BF095A-4071-4F41-9B1D-D049100A404C}" type="slidenum">
              <a:rPr lang="en-US" smtClean="0"/>
              <a:t>‹#›</a:t>
            </a:fld>
            <a:endParaRPr lang="en-US"/>
          </a:p>
        </p:txBody>
      </p:sp>
    </p:spTree>
    <p:extLst>
      <p:ext uri="{BB962C8B-B14F-4D97-AF65-F5344CB8AC3E}">
        <p14:creationId xmlns:p14="http://schemas.microsoft.com/office/powerpoint/2010/main" val="264547831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0" y="0"/>
            <a:ext cx="4114800" cy="2314575"/>
          </a:xfrm>
          <a:prstGeom prst="rect">
            <a:avLst/>
          </a:prstGeom>
          <a:noFill/>
          <a:ln w="12700">
            <a:solidFill>
              <a:schemeClr val="bg1">
                <a:lumMod val="95000"/>
              </a:schemeClr>
            </a:solidFill>
          </a:ln>
        </p:spPr>
        <p:txBody>
          <a:bodyPr vert="horz" lIns="91440" tIns="45720" rIns="91440" bIns="45720" rtlCol="0" anchor="ctr"/>
          <a:lstStyle/>
          <a:p>
            <a:endParaRPr lang="en-US"/>
          </a:p>
        </p:txBody>
      </p:sp>
      <p:sp>
        <p:nvSpPr>
          <p:cNvPr id="8" name="Rectangle 7">
            <a:extLst>
              <a:ext uri="{FF2B5EF4-FFF2-40B4-BE49-F238E27FC236}">
                <a16:creationId xmlns:a16="http://schemas.microsoft.com/office/drawing/2014/main" id="{B45A277B-32A4-4849-A20D-A3FCFAC55A7A}"/>
              </a:ext>
            </a:extLst>
          </p:cNvPr>
          <p:cNvSpPr/>
          <p:nvPr/>
        </p:nvSpPr>
        <p:spPr>
          <a:xfrm>
            <a:off x="4114800" y="0"/>
            <a:ext cx="5027084" cy="2314575"/>
          </a:xfrm>
          <a:prstGeom prst="rect">
            <a:avLst/>
          </a:prstGeom>
          <a:solidFill>
            <a:schemeClr val="accent1"/>
          </a:solid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C01292F5-4F69-43C6-8CE8-83A88937F46F}"/>
              </a:ext>
            </a:extLst>
          </p:cNvPr>
          <p:cNvGrpSpPr/>
          <p:nvPr/>
        </p:nvGrpSpPr>
        <p:grpSpPr>
          <a:xfrm>
            <a:off x="8405900" y="192304"/>
            <a:ext cx="541344" cy="549937"/>
            <a:chOff x="8832100" y="192304"/>
            <a:chExt cx="541344" cy="549937"/>
          </a:xfrm>
        </p:grpSpPr>
        <p:sp>
          <p:nvSpPr>
            <p:cNvPr id="10" name="Oval 9">
              <a:extLst>
                <a:ext uri="{FF2B5EF4-FFF2-40B4-BE49-F238E27FC236}">
                  <a16:creationId xmlns:a16="http://schemas.microsoft.com/office/drawing/2014/main" id="{E5683AEC-EA00-4702-8AFA-CAB7BB73E3EB}"/>
                </a:ext>
              </a:extLst>
            </p:cNvPr>
            <p:cNvSpPr/>
            <p:nvPr/>
          </p:nvSpPr>
          <p:spPr>
            <a:xfrm>
              <a:off x="8832100" y="192304"/>
              <a:ext cx="541344" cy="549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5100">
                <a:latin typeface="Segoe UI" panose="020B0502040204020203" pitchFamily="34" charset="0"/>
                <a:cs typeface="Segoe UI" panose="020B0502040204020203" pitchFamily="34" charset="0"/>
              </a:endParaRPr>
            </a:p>
          </p:txBody>
        </p:sp>
        <p:sp>
          <p:nvSpPr>
            <p:cNvPr id="11" name="Freeform: Shape 10">
              <a:extLst>
                <a:ext uri="{FF2B5EF4-FFF2-40B4-BE49-F238E27FC236}">
                  <a16:creationId xmlns:a16="http://schemas.microsoft.com/office/drawing/2014/main" id="{EF2A4E47-72E8-419B-824C-739FC0D40E4F}"/>
                </a:ext>
              </a:extLst>
            </p:cNvPr>
            <p:cNvSpPr/>
            <p:nvPr/>
          </p:nvSpPr>
          <p:spPr>
            <a:xfrm>
              <a:off x="9013903" y="396746"/>
              <a:ext cx="177738" cy="141052"/>
            </a:xfrm>
            <a:custGeom>
              <a:avLst/>
              <a:gdLst/>
              <a:ahLst/>
              <a:cxnLst/>
              <a:rect l="l" t="t" r="r" b="b"/>
              <a:pathLst>
                <a:path w="177738" h="141052">
                  <a:moveTo>
                    <a:pt x="130299" y="0"/>
                  </a:moveTo>
                  <a:lnTo>
                    <a:pt x="177738" y="0"/>
                  </a:lnTo>
                  <a:lnTo>
                    <a:pt x="133461" y="141052"/>
                  </a:lnTo>
                  <a:lnTo>
                    <a:pt x="96143" y="141052"/>
                  </a:lnTo>
                  <a:close/>
                  <a:moveTo>
                    <a:pt x="35104" y="0"/>
                  </a:moveTo>
                  <a:lnTo>
                    <a:pt x="81595" y="0"/>
                  </a:lnTo>
                  <a:lnTo>
                    <a:pt x="37318" y="141052"/>
                  </a:lnTo>
                  <a:lnTo>
                    <a:pt x="0" y="141052"/>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endParaRPr lang="en-US" sz="5100">
                <a:latin typeface="Segoe UI" panose="020B0502040204020203" pitchFamily="34" charset="0"/>
                <a:cs typeface="Segoe UI" panose="020B0502040204020203" pitchFamily="34" charset="0"/>
              </a:endParaRPr>
            </a:p>
          </p:txBody>
        </p:sp>
      </p:grpSp>
      <p:sp>
        <p:nvSpPr>
          <p:cNvPr id="12" name="Notes Placeholder 4">
            <a:extLst>
              <a:ext uri="{FF2B5EF4-FFF2-40B4-BE49-F238E27FC236}">
                <a16:creationId xmlns:a16="http://schemas.microsoft.com/office/drawing/2014/main" id="{956970E8-9241-4CED-8BDE-ED7F502ECD22}"/>
              </a:ext>
            </a:extLst>
          </p:cNvPr>
          <p:cNvSpPr>
            <a:spLocks noGrp="1"/>
          </p:cNvSpPr>
          <p:nvPr>
            <p:ph type="body" sz="quarter" idx="3"/>
          </p:nvPr>
        </p:nvSpPr>
        <p:spPr>
          <a:xfrm>
            <a:off x="145473" y="2462904"/>
            <a:ext cx="5808518" cy="4051005"/>
          </a:xfrm>
          <a:prstGeom prst="rect">
            <a:avLst/>
          </a:prstGeom>
        </p:spPr>
        <p:txBody>
          <a:bodyPr vert="horz" lIns="0" tIns="0" rIns="0" bIns="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Footer Placeholder 5">
            <a:extLst>
              <a:ext uri="{FF2B5EF4-FFF2-40B4-BE49-F238E27FC236}">
                <a16:creationId xmlns:a16="http://schemas.microsoft.com/office/drawing/2014/main" id="{FF1B2C4A-158B-47AC-B931-5955C736AD40}"/>
              </a:ext>
            </a:extLst>
          </p:cNvPr>
          <p:cNvSpPr>
            <a:spLocks noGrp="1"/>
          </p:cNvSpPr>
          <p:nvPr>
            <p:ph type="ftr" sz="quarter" idx="4"/>
          </p:nvPr>
        </p:nvSpPr>
        <p:spPr>
          <a:xfrm>
            <a:off x="145472" y="6605695"/>
            <a:ext cx="3816927" cy="160521"/>
          </a:xfrm>
          <a:prstGeom prst="rect">
            <a:avLst/>
          </a:prstGeom>
        </p:spPr>
        <p:txBody>
          <a:bodyPr vert="horz" lIns="0" tIns="0" rIns="0" bIns="0" rtlCol="0" anchor="ctr"/>
          <a:lstStyle>
            <a:lvl1pPr algn="l">
              <a:defRPr sz="800">
                <a:solidFill>
                  <a:srgbClr val="000000"/>
                </a:solidFill>
              </a:defRPr>
            </a:lvl1pPr>
          </a:lstStyle>
          <a:p>
            <a:r>
              <a:rPr lang="en-US"/>
              <a:t>Presentation title</a:t>
            </a:r>
          </a:p>
        </p:txBody>
      </p:sp>
      <p:sp>
        <p:nvSpPr>
          <p:cNvPr id="14" name="Slide Number Placeholder 6">
            <a:extLst>
              <a:ext uri="{FF2B5EF4-FFF2-40B4-BE49-F238E27FC236}">
                <a16:creationId xmlns:a16="http://schemas.microsoft.com/office/drawing/2014/main" id="{767F2694-C4A5-4435-B4F0-DF132CB5F977}"/>
              </a:ext>
            </a:extLst>
          </p:cNvPr>
          <p:cNvSpPr>
            <a:spLocks noGrp="1"/>
          </p:cNvSpPr>
          <p:nvPr>
            <p:ph type="sldNum" sz="quarter" idx="5"/>
          </p:nvPr>
        </p:nvSpPr>
        <p:spPr>
          <a:xfrm>
            <a:off x="5179484" y="6605695"/>
            <a:ext cx="3816927" cy="160521"/>
          </a:xfrm>
          <a:prstGeom prst="rect">
            <a:avLst/>
          </a:prstGeom>
        </p:spPr>
        <p:txBody>
          <a:bodyPr vert="horz" lIns="0" tIns="0" rIns="0" bIns="0" rtlCol="0" anchor="ctr"/>
          <a:lstStyle>
            <a:lvl1pPr algn="r">
              <a:defRPr sz="800">
                <a:solidFill>
                  <a:srgbClr val="000000"/>
                </a:solidFill>
              </a:defRPr>
            </a:lvl1pPr>
          </a:lstStyle>
          <a:p>
            <a:fld id="{5F2D3714-B553-A044-BA72-366907BA36B5}" type="slidenum">
              <a:rPr lang="en-US" smtClean="0"/>
              <a:pPr/>
              <a:t>‹#›</a:t>
            </a:fld>
            <a:endParaRPr lang="en-US"/>
          </a:p>
        </p:txBody>
      </p:sp>
    </p:spTree>
    <p:extLst>
      <p:ext uri="{BB962C8B-B14F-4D97-AF65-F5344CB8AC3E}">
        <p14:creationId xmlns:p14="http://schemas.microsoft.com/office/powerpoint/2010/main" val="772004882"/>
      </p:ext>
    </p:extLst>
  </p:cSld>
  <p:clrMap bg1="lt1" tx1="dk1" bg2="lt2" tx2="dk2" accent1="accent1" accent2="accent2" accent3="accent3" accent4="accent4" accent5="accent5" accent6="accent6" hlink="hlink" folHlink="folHlink"/>
  <p:hf hdr="0" dt="0"/>
  <p:notesStyle>
    <a:lvl1pPr marL="0" algn="l" defTabSz="932688" rtl="0" eaLnBrk="1" latinLnBrk="0" hangingPunct="1">
      <a:spcAft>
        <a:spcPts val="1200"/>
      </a:spcAft>
      <a:defRPr sz="1200" kern="1200">
        <a:solidFill>
          <a:srgbClr val="000000"/>
        </a:solidFill>
        <a:latin typeface="+mn-lt"/>
        <a:ea typeface="+mn-ea"/>
        <a:cs typeface="+mn-cs"/>
      </a:defRPr>
    </a:lvl1pPr>
    <a:lvl2pPr marL="466344" algn="l" defTabSz="932688" rtl="0" eaLnBrk="1" latinLnBrk="0" hangingPunct="1">
      <a:spcAft>
        <a:spcPts val="1200"/>
      </a:spcAft>
      <a:defRPr sz="1200" kern="1200">
        <a:solidFill>
          <a:srgbClr val="000000"/>
        </a:solidFill>
        <a:latin typeface="+mn-lt"/>
        <a:ea typeface="+mn-ea"/>
        <a:cs typeface="+mn-cs"/>
      </a:defRPr>
    </a:lvl2pPr>
    <a:lvl3pPr marL="932688" algn="l" defTabSz="932688" rtl="0" eaLnBrk="1" latinLnBrk="0" hangingPunct="1">
      <a:spcAft>
        <a:spcPts val="1200"/>
      </a:spcAft>
      <a:defRPr sz="1200" kern="1200">
        <a:solidFill>
          <a:srgbClr val="000000"/>
        </a:solidFill>
        <a:latin typeface="+mn-lt"/>
        <a:ea typeface="+mn-ea"/>
        <a:cs typeface="+mn-cs"/>
      </a:defRPr>
    </a:lvl3pPr>
    <a:lvl4pPr marL="1399032" algn="l" defTabSz="932688" rtl="0" eaLnBrk="1" latinLnBrk="0" hangingPunct="1">
      <a:spcAft>
        <a:spcPts val="1200"/>
      </a:spcAft>
      <a:defRPr sz="1200" kern="1200">
        <a:solidFill>
          <a:srgbClr val="000000"/>
        </a:solidFill>
        <a:latin typeface="+mn-lt"/>
        <a:ea typeface="+mn-ea"/>
        <a:cs typeface="+mn-cs"/>
      </a:defRPr>
    </a:lvl4pPr>
    <a:lvl5pPr marL="1865376" algn="l" defTabSz="932688" rtl="0" eaLnBrk="1" latinLnBrk="0" hangingPunct="1">
      <a:spcAft>
        <a:spcPts val="1200"/>
      </a:spcAft>
      <a:defRPr sz="1200" kern="1200">
        <a:solidFill>
          <a:srgbClr val="000000"/>
        </a:solidFill>
        <a:latin typeface="+mn-lt"/>
        <a:ea typeface="+mn-ea"/>
        <a:cs typeface="+mn-cs"/>
      </a:defRPr>
    </a:lvl5pPr>
    <a:lvl6pPr marL="2331720" algn="l" defTabSz="932688" rtl="0" eaLnBrk="1" latinLnBrk="0" hangingPunct="1">
      <a:defRPr sz="1224" kern="1200">
        <a:solidFill>
          <a:schemeClr val="tx1"/>
        </a:solidFill>
        <a:latin typeface="+mn-lt"/>
        <a:ea typeface="+mn-ea"/>
        <a:cs typeface="+mn-cs"/>
      </a:defRPr>
    </a:lvl6pPr>
    <a:lvl7pPr marL="2798064" algn="l" defTabSz="932688" rtl="0" eaLnBrk="1" latinLnBrk="0" hangingPunct="1">
      <a:defRPr sz="1224" kern="1200">
        <a:solidFill>
          <a:schemeClr val="tx1"/>
        </a:solidFill>
        <a:latin typeface="+mn-lt"/>
        <a:ea typeface="+mn-ea"/>
        <a:cs typeface="+mn-cs"/>
      </a:defRPr>
    </a:lvl7pPr>
    <a:lvl8pPr marL="3264408" algn="l" defTabSz="932688" rtl="0" eaLnBrk="1" latinLnBrk="0" hangingPunct="1">
      <a:defRPr sz="1224" kern="1200">
        <a:solidFill>
          <a:schemeClr val="tx1"/>
        </a:solidFill>
        <a:latin typeface="+mn-lt"/>
        <a:ea typeface="+mn-ea"/>
        <a:cs typeface="+mn-cs"/>
      </a:defRPr>
    </a:lvl8pPr>
    <a:lvl9pPr marL="3730752" algn="l" defTabSz="932688" rtl="0" eaLnBrk="1" latinLnBrk="0" hangingPunct="1">
      <a:defRPr sz="122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aka.ms/mcas"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docs.microsoft.com/en-us/cloud-app-security/wdatp-integration"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zscaler.com/"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s://docs.microsoft.com/en-us/cloud-app-security/zscaler-integration" TargetMode="External"/><Relationship Id="rId4" Type="http://schemas.openxmlformats.org/officeDocument/2006/relationships/hyperlink" Target="https://www.iboss.com/"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dsm.net/it-solutions-blog/cloud-security-statistics-every-cio-should-know"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download.microsoft.com/download/1/D/6/1D6A50CE-FB9E-4306-80C6-AC0E7B162114/KuppingerCole_Leadership_Compass_EN_US.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5F2D3714-B553-A044-BA72-366907BA36B5}" type="slidenum">
              <a:rPr lang="en-US" smtClean="0"/>
              <a:pPr/>
              <a:t>1</a:t>
            </a:fld>
            <a:endParaRPr lang="en-US"/>
          </a:p>
        </p:txBody>
      </p:sp>
      <p:sp>
        <p:nvSpPr>
          <p:cNvPr id="6" name="Slide Image Placeholder 5">
            <a:extLst>
              <a:ext uri="{FF2B5EF4-FFF2-40B4-BE49-F238E27FC236}">
                <a16:creationId xmlns:a16="http://schemas.microsoft.com/office/drawing/2014/main" id="{5B0D0923-68CE-41E2-9902-F648A747FA34}"/>
              </a:ext>
            </a:extLst>
          </p:cNvPr>
          <p:cNvSpPr>
            <a:spLocks noGrp="1" noRot="1" noChangeAspect="1"/>
          </p:cNvSpPr>
          <p:nvPr>
            <p:ph type="sldImg"/>
          </p:nvPr>
        </p:nvSpPr>
        <p:spPr/>
      </p:sp>
      <p:sp>
        <p:nvSpPr>
          <p:cNvPr id="7" name="Notes Placeholder 6">
            <a:extLst>
              <a:ext uri="{FF2B5EF4-FFF2-40B4-BE49-F238E27FC236}">
                <a16:creationId xmlns:a16="http://schemas.microsoft.com/office/drawing/2014/main" id="{9DF780CF-A1A3-4084-B0E0-6C9A2716C86F}"/>
              </a:ext>
            </a:extLst>
          </p:cNvPr>
          <p:cNvSpPr>
            <a:spLocks noGrp="1"/>
          </p:cNvSpPr>
          <p:nvPr>
            <p:ph type="body" idx="1"/>
          </p:nvPr>
        </p:nvSpPr>
        <p:spPr/>
        <p:txBody>
          <a:bodyPr/>
          <a:lstStyle/>
          <a:p>
            <a:endParaRPr lang="en-US"/>
          </a:p>
          <a:p>
            <a:endParaRPr lang="en-US"/>
          </a:p>
        </p:txBody>
      </p:sp>
      <p:sp>
        <p:nvSpPr>
          <p:cNvPr id="8" name="TextBox 7">
            <a:extLst>
              <a:ext uri="{FF2B5EF4-FFF2-40B4-BE49-F238E27FC236}">
                <a16:creationId xmlns:a16="http://schemas.microsoft.com/office/drawing/2014/main" id="{50E3FA59-C270-474D-B27D-63615FA4DC5A}"/>
              </a:ext>
            </a:extLst>
          </p:cNvPr>
          <p:cNvSpPr txBox="1"/>
          <p:nvPr/>
        </p:nvSpPr>
        <p:spPr>
          <a:xfrm>
            <a:off x="4572000" y="773399"/>
            <a:ext cx="4114800" cy="276999"/>
          </a:xfrm>
          <a:prstGeom prst="rect">
            <a:avLst/>
          </a:prstGeom>
          <a:noFill/>
        </p:spPr>
        <p:txBody>
          <a:bodyPr wrap="square" lIns="0" tIns="0" rIns="0" bIns="0" rtlCol="0" anchor="t">
            <a:spAutoFit/>
          </a:bodyPr>
          <a:lstStyle/>
          <a:p>
            <a:pPr>
              <a:lnSpc>
                <a:spcPct val="90000"/>
              </a:lnSpc>
            </a:pPr>
            <a:r>
              <a:rPr lang="en-US" sz="2000" spc="-100">
                <a:solidFill>
                  <a:schemeClr val="bg1"/>
                </a:solidFill>
              </a:rPr>
              <a:t>“Insert text here”</a:t>
            </a:r>
          </a:p>
        </p:txBody>
      </p:sp>
      <p:sp>
        <p:nvSpPr>
          <p:cNvPr id="9" name="TextBox 8">
            <a:extLst>
              <a:ext uri="{FF2B5EF4-FFF2-40B4-BE49-F238E27FC236}">
                <a16:creationId xmlns:a16="http://schemas.microsoft.com/office/drawing/2014/main" id="{4B525432-4783-4569-A7C3-EFA21E829DBF}"/>
              </a:ext>
            </a:extLst>
          </p:cNvPr>
          <p:cNvSpPr txBox="1"/>
          <p:nvPr/>
        </p:nvSpPr>
        <p:spPr>
          <a:xfrm>
            <a:off x="6141719" y="2462904"/>
            <a:ext cx="2854691" cy="4051005"/>
          </a:xfrm>
          <a:prstGeom prst="rect">
            <a:avLst/>
          </a:prstGeom>
          <a:solidFill>
            <a:schemeClr val="bg1">
              <a:lumMod val="95000"/>
            </a:schemeClr>
          </a:solidFill>
        </p:spPr>
        <p:txBody>
          <a:bodyPr wrap="square" rtlCol="0">
            <a:noAutofit/>
          </a:bodyPr>
          <a:lstStyle/>
          <a:p>
            <a:pPr>
              <a:spcAft>
                <a:spcPts val="1200"/>
              </a:spcAft>
            </a:pPr>
            <a:r>
              <a:rPr lang="en-US" sz="1600" spc="-50">
                <a:solidFill>
                  <a:srgbClr val="000000"/>
                </a:solidFill>
                <a:latin typeface="+mj-lt"/>
              </a:rPr>
              <a:t>Key points to land</a:t>
            </a:r>
          </a:p>
          <a:p>
            <a:pPr marL="342900" indent="-342900">
              <a:spcAft>
                <a:spcPts val="1200"/>
              </a:spcAft>
              <a:buFont typeface="Arial" panose="020B0604020202020204" pitchFamily="34" charset="0"/>
              <a:buChar char="•"/>
            </a:pPr>
            <a:r>
              <a:rPr lang="en-US" sz="1200">
                <a:solidFill>
                  <a:srgbClr val="000000"/>
                </a:solidFill>
              </a:rPr>
              <a:t>Text</a:t>
            </a:r>
          </a:p>
          <a:p>
            <a:pPr marL="342900" indent="-342900">
              <a:spcAft>
                <a:spcPts val="1200"/>
              </a:spcAft>
              <a:buFont typeface="Arial" panose="020B0604020202020204" pitchFamily="34" charset="0"/>
              <a:buChar char="•"/>
            </a:pPr>
            <a:r>
              <a:rPr lang="en-US" sz="1200">
                <a:solidFill>
                  <a:srgbClr val="000000"/>
                </a:solidFill>
              </a:rPr>
              <a:t>Text</a:t>
            </a:r>
          </a:p>
          <a:p>
            <a:pPr marL="342900" indent="-342900">
              <a:spcAft>
                <a:spcPts val="1200"/>
              </a:spcAft>
              <a:buFont typeface="Arial" panose="020B0604020202020204" pitchFamily="34" charset="0"/>
              <a:buChar char="•"/>
            </a:pPr>
            <a:r>
              <a:rPr lang="en-US" sz="1200">
                <a:solidFill>
                  <a:srgbClr val="000000"/>
                </a:solidFill>
              </a:rPr>
              <a:t>Text</a:t>
            </a:r>
            <a:endParaRPr lang="en-US">
              <a:solidFill>
                <a:srgbClr val="000000"/>
              </a:solidFill>
            </a:endParaRPr>
          </a:p>
        </p:txBody>
      </p:sp>
      <p:sp>
        <p:nvSpPr>
          <p:cNvPr id="10" name="Footer Placeholder 9">
            <a:extLst>
              <a:ext uri="{FF2B5EF4-FFF2-40B4-BE49-F238E27FC236}">
                <a16:creationId xmlns:a16="http://schemas.microsoft.com/office/drawing/2014/main" id="{2D033E05-11B2-46FC-8578-F56043584335}"/>
              </a:ext>
            </a:extLst>
          </p:cNvPr>
          <p:cNvSpPr>
            <a:spLocks noGrp="1"/>
          </p:cNvSpPr>
          <p:nvPr>
            <p:ph type="ftr" sz="quarter" idx="11"/>
          </p:nvPr>
        </p:nvSpPr>
        <p:spPr/>
        <p:txBody>
          <a:bodyPr/>
          <a:lstStyle/>
          <a:p>
            <a:r>
              <a:rPr lang="en-US"/>
              <a:t>Presentation title</a:t>
            </a:r>
          </a:p>
        </p:txBody>
      </p:sp>
    </p:spTree>
    <p:extLst>
      <p:ext uri="{BB962C8B-B14F-4D97-AF65-F5344CB8AC3E}">
        <p14:creationId xmlns:p14="http://schemas.microsoft.com/office/powerpoint/2010/main" val="15078525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A2D2A7-FEDB-4FEC-BF57-39E9383DCE56}" type="slidenum">
              <a:rPr lang="en-US" smtClean="0"/>
              <a:t>12</a:t>
            </a:fld>
            <a:endParaRPr lang="en-US"/>
          </a:p>
        </p:txBody>
      </p:sp>
    </p:spTree>
    <p:extLst>
      <p:ext uri="{BB962C8B-B14F-4D97-AF65-F5344CB8AC3E}">
        <p14:creationId xmlns:p14="http://schemas.microsoft.com/office/powerpoint/2010/main" val="139979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 be included in the Gartner MQ evaluation, all features need to be generally available (GA).</a:t>
            </a:r>
          </a:p>
          <a:p>
            <a:r>
              <a:rPr lang="en-US"/>
              <a:t>The cut-off deadline last year for the 2018 Gartner CASB MQ was June 31</a:t>
            </a:r>
            <a:r>
              <a:rPr lang="en-US" baseline="30000"/>
              <a:t>st</a:t>
            </a:r>
            <a:r>
              <a:rPr lang="en-US"/>
              <a:t>.</a:t>
            </a:r>
          </a:p>
          <a:p>
            <a:r>
              <a:rPr lang="en-US"/>
              <a:t>The list above shows all features that we have since been released, these include features in public preview, as well as those already GA.</a:t>
            </a:r>
          </a:p>
        </p:txBody>
      </p:sp>
      <p:sp>
        <p:nvSpPr>
          <p:cNvPr id="4" name="Footer Placeholder 3"/>
          <p:cNvSpPr>
            <a:spLocks noGrp="1"/>
          </p:cNvSpPr>
          <p:nvPr>
            <p:ph type="ftr" sz="quarter" idx="4"/>
          </p:nvPr>
        </p:nvSpPr>
        <p:spPr/>
        <p:txBody>
          <a:bodyPr/>
          <a:lstStyle/>
          <a:p>
            <a:r>
              <a:rPr lang="en-US"/>
              <a:t>Presentation title</a:t>
            </a:r>
          </a:p>
        </p:txBody>
      </p:sp>
      <p:sp>
        <p:nvSpPr>
          <p:cNvPr id="5" name="Slide Number Placeholder 4"/>
          <p:cNvSpPr>
            <a:spLocks noGrp="1"/>
          </p:cNvSpPr>
          <p:nvPr>
            <p:ph type="sldNum" sz="quarter" idx="5"/>
          </p:nvPr>
        </p:nvSpPr>
        <p:spPr/>
        <p:txBody>
          <a:bodyPr/>
          <a:lstStyle/>
          <a:p>
            <a:fld id="{5F2D3714-B553-A044-BA72-366907BA36B5}" type="slidenum">
              <a:rPr lang="en-US" smtClean="0"/>
              <a:pPr/>
              <a:t>13</a:t>
            </a:fld>
            <a:endParaRPr lang="en-US"/>
          </a:p>
        </p:txBody>
      </p:sp>
    </p:spTree>
    <p:extLst>
      <p:ext uri="{BB962C8B-B14F-4D97-AF65-F5344CB8AC3E}">
        <p14:creationId xmlns:p14="http://schemas.microsoft.com/office/powerpoint/2010/main" val="6788566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a:t>Presentation title</a:t>
            </a:r>
          </a:p>
        </p:txBody>
      </p:sp>
      <p:sp>
        <p:nvSpPr>
          <p:cNvPr id="5" name="Slide Number Placeholder 4"/>
          <p:cNvSpPr>
            <a:spLocks noGrp="1"/>
          </p:cNvSpPr>
          <p:nvPr>
            <p:ph type="sldNum" sz="quarter" idx="11"/>
          </p:nvPr>
        </p:nvSpPr>
        <p:spPr/>
        <p:txBody>
          <a:bodyPr/>
          <a:lstStyle/>
          <a:p>
            <a:fld id="{5F2D3714-B553-A044-BA72-366907BA36B5}" type="slidenum">
              <a:rPr lang="en-US" smtClean="0"/>
              <a:pPr/>
              <a:t>15</a:t>
            </a:fld>
            <a:endParaRPr lang="en-US"/>
          </a:p>
        </p:txBody>
      </p:sp>
    </p:spTree>
    <p:extLst>
      <p:ext uri="{BB962C8B-B14F-4D97-AF65-F5344CB8AC3E}">
        <p14:creationId xmlns:p14="http://schemas.microsoft.com/office/powerpoint/2010/main" val="8191877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rgbClr val="000000"/>
                </a:solidFill>
                <a:effectLst/>
                <a:latin typeface="+mn-lt"/>
                <a:ea typeface="+mn-ea"/>
                <a:cs typeface="+mn-cs"/>
              </a:rPr>
              <a:t>Cloud-based services have significantly increased productivity for today’s workforce, prompting users to adopt new cloud apps and services and making it a challenge for you to keep up. </a:t>
            </a:r>
            <a:r>
              <a:rPr lang="en-US" sz="1200" b="0" i="0" u="none" strike="noStrike" kern="1200">
                <a:solidFill>
                  <a:srgbClr val="000000"/>
                </a:solidFill>
                <a:effectLst/>
                <a:latin typeface="+mn-lt"/>
                <a:ea typeface="+mn-ea"/>
                <a:cs typeface="+mn-cs"/>
                <a:hlinkClick r:id="rId3"/>
              </a:rPr>
              <a:t>Microsoft Cloud App Security</a:t>
            </a:r>
            <a:r>
              <a:rPr lang="en-US" sz="1200" b="0" i="0" u="none" strike="noStrike" kern="1200">
                <a:solidFill>
                  <a:srgbClr val="000000"/>
                </a:solidFill>
                <a:effectLst/>
                <a:latin typeface="+mn-lt"/>
                <a:ea typeface="+mn-ea"/>
                <a:cs typeface="+mn-cs"/>
              </a:rPr>
              <a:t>, helps you gain control over shadow IT with tools that give you visibility into the cloud apps and services used in your organization, asses them for risk, and provide sophisticated analytics. You can then make an informed decision about whether you want to sanction the apps you discover or block them from being accessed.</a:t>
            </a:r>
          </a:p>
          <a:p>
            <a:r>
              <a:rPr lang="en-US" sz="1200" b="0" i="0" u="none" strike="noStrike" kern="1200">
                <a:solidFill>
                  <a:srgbClr val="000000"/>
                </a:solidFill>
                <a:effectLst/>
                <a:latin typeface="+mn-lt"/>
                <a:ea typeface="+mn-ea"/>
                <a:cs typeface="+mn-cs"/>
              </a:rPr>
              <a:t>It’s important to think about Shadow IT as a continuous lifecycle that we break down into 3 phases:</a:t>
            </a:r>
          </a:p>
          <a:p>
            <a:r>
              <a:rPr lang="en-US" sz="1200" b="0" i="0" u="none" strike="noStrike" kern="1200">
                <a:solidFill>
                  <a:srgbClr val="000000"/>
                </a:solidFill>
                <a:effectLst/>
                <a:latin typeface="+mn-lt"/>
                <a:ea typeface="+mn-ea"/>
                <a:cs typeface="+mn-cs"/>
              </a:rPr>
              <a:t>1. Discover and identify</a:t>
            </a:r>
          </a:p>
          <a:p>
            <a:r>
              <a:rPr lang="en-US"/>
              <a:t>2. Evaluate and analyze</a:t>
            </a:r>
          </a:p>
          <a:p>
            <a:r>
              <a:rPr lang="en-US"/>
              <a:t>3. Manage and continuous monitoring</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9/16/2019 12:46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2663549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E6612-A5EB-FB43-A3EB-D3372ABBE7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61662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rgbClr val="000000"/>
                </a:solidFill>
                <a:effectLst/>
                <a:latin typeface="+mn-lt"/>
                <a:ea typeface="+mn-ea"/>
                <a:cs typeface="+mn-cs"/>
              </a:rPr>
              <a:t>MCAS </a:t>
            </a:r>
            <a:r>
              <a:rPr lang="en-US" sz="1200" b="0" i="0" u="none" strike="noStrike" kern="1200">
                <a:solidFill>
                  <a:srgbClr val="000000"/>
                </a:solidFill>
                <a:effectLst/>
                <a:latin typeface="+mn-lt"/>
                <a:ea typeface="+mn-ea"/>
                <a:cs typeface="+mn-cs"/>
                <a:hlinkClick r:id="rId3"/>
              </a:rPr>
              <a:t>uniquely integrates with Microsoft Defender ATP</a:t>
            </a:r>
            <a:r>
              <a:rPr lang="en-US" sz="1200" b="0" i="0" u="none" strike="noStrike" kern="1200">
                <a:solidFill>
                  <a:srgbClr val="000000"/>
                </a:solidFill>
                <a:effectLst/>
                <a:latin typeface="+mn-lt"/>
                <a:ea typeface="+mn-ea"/>
                <a:cs typeface="+mn-cs"/>
              </a:rPr>
              <a:t>, giving you powerful tools to discover cloud apps accessed from managed Windows 10 machines on any network. The integration is enabled with a single click in the Windows Defender Security Center. Once enabled, Windows Defender ATP immediately starts sending log data to MCAS and adds a powerful machine-centric view of the discovery data. If you detect suspicious traffic from a machine, you can pivot easily between the services and continue an in-depth machine investigation in the Windows Security Center. We recommend that you enable log collectors and Windows Defender ATP integration to get the most complete view of the cloud applications used by your organization.</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E6612-A5EB-FB43-A3EB-D3372ABBE7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61662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rgbClr val="000000"/>
                </a:solidFill>
                <a:effectLst/>
                <a:latin typeface="+mn-lt"/>
                <a:ea typeface="+mn-ea"/>
                <a:cs typeface="+mn-cs"/>
              </a:rPr>
              <a:t>If your organization uses </a:t>
            </a:r>
            <a:r>
              <a:rPr lang="en-US" sz="1200" b="0" i="0" u="none" strike="noStrike" kern="1200" err="1">
                <a:solidFill>
                  <a:srgbClr val="000000"/>
                </a:solidFill>
                <a:effectLst/>
                <a:latin typeface="+mn-lt"/>
                <a:ea typeface="+mn-ea"/>
                <a:cs typeface="+mn-cs"/>
                <a:hlinkClick r:id="rId3"/>
              </a:rPr>
              <a:t>Zscaler</a:t>
            </a:r>
            <a:r>
              <a:rPr lang="en-US" sz="1200" b="0" i="0" u="none" strike="noStrike" kern="1200">
                <a:solidFill>
                  <a:srgbClr val="000000"/>
                </a:solidFill>
                <a:effectLst/>
                <a:latin typeface="+mn-lt"/>
                <a:ea typeface="+mn-ea"/>
                <a:cs typeface="+mn-cs"/>
              </a:rPr>
              <a:t> or </a:t>
            </a:r>
            <a:r>
              <a:rPr lang="en-US" sz="1200" b="0" i="0" u="none" strike="noStrike" kern="1200" err="1">
                <a:solidFill>
                  <a:srgbClr val="000000"/>
                </a:solidFill>
                <a:effectLst/>
                <a:latin typeface="+mn-lt"/>
                <a:ea typeface="+mn-ea"/>
                <a:cs typeface="+mn-cs"/>
                <a:hlinkClick r:id="rId4"/>
              </a:rPr>
              <a:t>iboss</a:t>
            </a:r>
            <a:r>
              <a:rPr lang="en-US" sz="1200" b="0" i="0" u="none" strike="noStrike" kern="1200">
                <a:solidFill>
                  <a:srgbClr val="000000"/>
                </a:solidFill>
                <a:effectLst/>
                <a:latin typeface="+mn-lt"/>
                <a:ea typeface="+mn-ea"/>
                <a:cs typeface="+mn-cs"/>
              </a:rPr>
              <a:t> as their Secure Web Gateway (SWG), you can integrate these with MCAS and eliminate the need to install log collectors on your network endpoints. These standalone SWGs integrate with MCAS to monitor your organization’s traffic and enable you to block apps inline. The SWG block capabilities are automatically applied to apps you tag as unsanctioned in the MCAS portal. </a:t>
            </a:r>
            <a:r>
              <a:rPr lang="en-US" sz="1200" b="0" i="0" u="none" strike="noStrike" kern="1200">
                <a:solidFill>
                  <a:srgbClr val="000000"/>
                </a:solidFill>
                <a:effectLst/>
                <a:latin typeface="+mn-lt"/>
                <a:ea typeface="+mn-ea"/>
                <a:cs typeface="+mn-cs"/>
                <a:hlinkClick r:id="rId5"/>
              </a:rPr>
              <a:t>Learn how to integrate </a:t>
            </a:r>
            <a:r>
              <a:rPr lang="en-US" sz="1200" b="0" i="0" u="none" strike="noStrike" kern="1200" err="1">
                <a:solidFill>
                  <a:srgbClr val="000000"/>
                </a:solidFill>
                <a:effectLst/>
                <a:latin typeface="+mn-lt"/>
                <a:ea typeface="+mn-ea"/>
                <a:cs typeface="+mn-cs"/>
                <a:hlinkClick r:id="rId5"/>
              </a:rPr>
              <a:t>Zscaler</a:t>
            </a:r>
            <a:r>
              <a:rPr lang="en-US" sz="1200" b="0" i="0" u="none" strike="noStrike" kern="1200">
                <a:solidFill>
                  <a:srgbClr val="000000"/>
                </a:solidFill>
                <a:effectLst/>
                <a:latin typeface="+mn-lt"/>
                <a:ea typeface="+mn-ea"/>
                <a:cs typeface="+mn-cs"/>
                <a:hlinkClick r:id="rId5"/>
              </a:rPr>
              <a:t> with MCAS</a:t>
            </a:r>
            <a:r>
              <a:rPr lang="en-US" sz="1200" b="0" i="0" u="none" strike="noStrike" kern="1200">
                <a:solidFill>
                  <a:srgbClr val="000000"/>
                </a:solidFill>
                <a:effectLst/>
                <a:latin typeface="+mn-lt"/>
                <a:ea typeface="+mn-ea"/>
                <a:cs typeface="+mn-cs"/>
              </a:rPr>
              <a: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E6612-A5EB-FB43-A3EB-D3372ABBE7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37780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Oauth</a:t>
            </a:r>
            <a:r>
              <a:rPr lang="en-US"/>
              <a:t> apps were initially introduced in the consumer space, e.g. using your existing </a:t>
            </a:r>
            <a:r>
              <a:rPr lang="en-US" err="1"/>
              <a:t>facebook</a:t>
            </a:r>
            <a:r>
              <a:rPr lang="en-US"/>
              <a:t> credentials to sign up to and login to other online services. When you authenticate a new service to use your </a:t>
            </a:r>
            <a:r>
              <a:rPr lang="en-US" err="1"/>
              <a:t>facebook</a:t>
            </a:r>
            <a:r>
              <a:rPr lang="en-US"/>
              <a:t> credentials a token is generated. Even when you change your password this token does not expire. </a:t>
            </a:r>
          </a:p>
          <a:p>
            <a:r>
              <a:rPr lang="en-US"/>
              <a:t>As part of the Discovery experience you can detect and </a:t>
            </a:r>
            <a:r>
              <a:rPr lang="en-US" err="1"/>
              <a:t>analyse</a:t>
            </a:r>
            <a:r>
              <a:rPr lang="en-US"/>
              <a:t> all </a:t>
            </a:r>
            <a:r>
              <a:rPr lang="en-US" err="1"/>
              <a:t>Oauth</a:t>
            </a:r>
            <a:r>
              <a:rPr lang="en-US"/>
              <a:t> authentication against your services including Office 365, G Suite and Salesforce and ban, thereby revoking the access token, authorized services and blocking them from future authorization for all of your users. </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E6612-A5EB-FB43-A3EB-D3372ABBE7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27947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4"/>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a:ea typeface="+mn-ea"/>
                <a:cs typeface="+mn-cs"/>
              </a:rPr>
              <a:t>Presentation title</a:t>
            </a:r>
          </a:p>
        </p:txBody>
      </p:sp>
      <p:sp>
        <p:nvSpPr>
          <p:cNvPr id="5" name="Slide Number Placeholder 4"/>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2401116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4"/>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a:ea typeface="+mn-ea"/>
                <a:cs typeface="+mn-cs"/>
              </a:rPr>
              <a:t>Presentation title</a:t>
            </a:r>
          </a:p>
        </p:txBody>
      </p:sp>
      <p:sp>
        <p:nvSpPr>
          <p:cNvPr id="5" name="Slide Number Placeholder 4"/>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26</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794259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Our investments here are guided by the four strategies for success with infrastructure</a:t>
            </a:r>
            <a:r>
              <a:rPr lang="en-US" baseline="0"/>
              <a:t> based on Azure security to secure your data in the cloud</a:t>
            </a:r>
            <a:r>
              <a:rPr lang="en-US"/>
              <a:t>. Let’s talk about Infrastructure Security first as this is woven throughout all of our 4 key areas</a:t>
            </a:r>
            <a:r>
              <a:rPr lang="en-US" baseline="0"/>
              <a:t> and foundational to security.</a:t>
            </a:r>
            <a:endParaRPr lang="en-US"/>
          </a:p>
          <a:p>
            <a:endParaRPr lang="en-US"/>
          </a:p>
          <a:p>
            <a:endParaRPr lang="en-US"/>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86372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9/16/2019 12:46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2875951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addition a new machines tab is available via the integration with WDATP that allows a machine-based view and investigation of the discovery data  </a:t>
            </a:r>
          </a:p>
        </p:txBody>
      </p:sp>
      <p:sp>
        <p:nvSpPr>
          <p:cNvPr id="4" name="Footer Placeholder 3"/>
          <p:cNvSpPr>
            <a:spLocks noGrp="1"/>
          </p:cNvSpPr>
          <p:nvPr>
            <p:ph type="ftr" sz="quarter" idx="4"/>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a:ea typeface="+mn-ea"/>
                <a:cs typeface="+mn-cs"/>
              </a:rPr>
              <a:t>Presentation title</a:t>
            </a:r>
          </a:p>
        </p:txBody>
      </p:sp>
      <p:sp>
        <p:nvSpPr>
          <p:cNvPr id="5" name="Slide Number Placeholder 4"/>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17820141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Each discovered app is assessed against more than 70 risk factors including general information, security factors, compliance and regulatory measures, as well as legal implications. Based on these factors a relevant risk score between 1-10 is assigned to every app</a:t>
            </a:r>
          </a:p>
        </p:txBody>
      </p:sp>
      <p:sp>
        <p:nvSpPr>
          <p:cNvPr id="4" name="Footer Placeholder 3"/>
          <p:cNvSpPr>
            <a:spLocks noGrp="1"/>
          </p:cNvSpPr>
          <p:nvPr>
            <p:ph type="ftr" sz="quarter" idx="4"/>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a:ea typeface="+mn-ea"/>
                <a:cs typeface="+mn-cs"/>
              </a:rPr>
              <a:t>Presentation title</a:t>
            </a:r>
          </a:p>
        </p:txBody>
      </p:sp>
      <p:sp>
        <p:nvSpPr>
          <p:cNvPr id="5" name="Slide Number Placeholder 4"/>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28</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30542103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certain risk factors are more or less important to you (e.g. specific industry relevant regulations) you can customize the weight each factors gets. This affects the overall score for each discovered app and allows you to customize your risk score so it is most relevant to your corporate guidelines</a:t>
            </a:r>
          </a:p>
        </p:txBody>
      </p:sp>
      <p:sp>
        <p:nvSpPr>
          <p:cNvPr id="4" name="Footer Placeholder 3"/>
          <p:cNvSpPr>
            <a:spLocks noGrp="1"/>
          </p:cNvSpPr>
          <p:nvPr>
            <p:ph type="ftr" sz="quarter" idx="4"/>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a:ea typeface="+mn-ea"/>
                <a:cs typeface="+mn-cs"/>
              </a:rPr>
              <a:t>Presentation title</a:t>
            </a:r>
          </a:p>
        </p:txBody>
      </p:sp>
      <p:sp>
        <p:nvSpPr>
          <p:cNvPr id="5" name="Slide Number Placeholder 4"/>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29999251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Leverage the Shadow IT report to get a high level overview of findings to discuss them with upper managements and go over included recommendations.</a:t>
            </a:r>
          </a:p>
        </p:txBody>
      </p:sp>
      <p:sp>
        <p:nvSpPr>
          <p:cNvPr id="4" name="Footer Placeholder 3"/>
          <p:cNvSpPr>
            <a:spLocks noGrp="1"/>
          </p:cNvSpPr>
          <p:nvPr>
            <p:ph type="ftr" sz="quarter" idx="4"/>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a:ea typeface="+mn-ea"/>
                <a:cs typeface="+mn-cs"/>
              </a:rPr>
              <a:t>Presentation title</a:t>
            </a:r>
          </a:p>
        </p:txBody>
      </p:sp>
      <p:sp>
        <p:nvSpPr>
          <p:cNvPr id="5" name="Slide Number Placeholder 4"/>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33</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23283421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50000"/>
              </a:lnSpc>
              <a:buFont typeface="Arial" panose="020B0604020202020204" pitchFamily="34" charset="0"/>
              <a:buChar char="•"/>
            </a:pPr>
            <a:r>
              <a:rPr lang="en-US" sz="2000"/>
              <a:t>Advanced Shadow IT investigation mode:</a:t>
            </a:r>
          </a:p>
          <a:p>
            <a:pPr marL="742950" lvl="1" indent="-285750">
              <a:lnSpc>
                <a:spcPct val="150000"/>
              </a:lnSpc>
              <a:buFont typeface="Arial" panose="020B0604020202020204" pitchFamily="34" charset="0"/>
              <a:buChar char="•"/>
            </a:pPr>
            <a:r>
              <a:rPr lang="en-US"/>
              <a:t>Over time trends</a:t>
            </a:r>
          </a:p>
          <a:p>
            <a:pPr marL="742950" lvl="1" indent="-285750">
              <a:lnSpc>
                <a:spcPct val="150000"/>
              </a:lnSpc>
              <a:buFont typeface="Arial" panose="020B0604020202020204" pitchFamily="34" charset="0"/>
              <a:buChar char="•"/>
            </a:pPr>
            <a:r>
              <a:rPr lang="en-US"/>
              <a:t>Side by side app usage comparison</a:t>
            </a:r>
          </a:p>
          <a:p>
            <a:pPr marL="742950" lvl="1" indent="-285750">
              <a:lnSpc>
                <a:spcPct val="150000"/>
              </a:lnSpc>
              <a:buFont typeface="Arial" panose="020B0604020202020204" pitchFamily="34" charset="0"/>
              <a:buChar char="•"/>
            </a:pPr>
            <a:r>
              <a:rPr lang="en-US" sz="1600"/>
              <a:t>App watchlist</a:t>
            </a:r>
          </a:p>
          <a:p>
            <a:pPr marL="285750" indent="-285750">
              <a:lnSpc>
                <a:spcPct val="150000"/>
              </a:lnSpc>
              <a:buFont typeface="Arial" panose="020B0604020202020204" pitchFamily="34" charset="0"/>
              <a:buChar char="•"/>
            </a:pPr>
            <a:r>
              <a:rPr lang="en-US" sz="2000"/>
              <a:t>Custom reports and views of business units, regions and more.</a:t>
            </a:r>
          </a:p>
          <a:p>
            <a:pPr marL="285750" indent="-285750">
              <a:lnSpc>
                <a:spcPct val="150000"/>
              </a:lnSpc>
              <a:buFont typeface="Arial" panose="020B0604020202020204" pitchFamily="34" charset="0"/>
              <a:buChar char="•"/>
            </a:pPr>
            <a:r>
              <a:rPr lang="en-US" sz="2000"/>
              <a:t>Enrich Discovery data with 1</a:t>
            </a:r>
            <a:r>
              <a:rPr lang="en-US" sz="2000" baseline="30000"/>
              <a:t>st</a:t>
            </a:r>
            <a:r>
              <a:rPr lang="en-US" sz="2000"/>
              <a:t> and 3</a:t>
            </a:r>
            <a:r>
              <a:rPr lang="en-US" sz="2000" baseline="30000"/>
              <a:t>rd</a:t>
            </a:r>
            <a:r>
              <a:rPr lang="en-US" sz="2000"/>
              <a:t> party data sources</a:t>
            </a:r>
          </a:p>
          <a:p>
            <a:pPr marL="285750" indent="-285750">
              <a:lnSpc>
                <a:spcPct val="150000"/>
              </a:lnSpc>
              <a:buFont typeface="Arial" panose="020B0604020202020204" pitchFamily="34" charset="0"/>
              <a:buChar char="•"/>
            </a:pPr>
            <a:r>
              <a:rPr lang="en-US" sz="2000"/>
              <a:t>Control data retention</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B2E47C-CAFF-4119-AA50-B9DD9068199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43869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4"/>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a:ea typeface="+mn-ea"/>
                <a:cs typeface="+mn-cs"/>
              </a:rPr>
              <a:t>Presentation title</a:t>
            </a:r>
          </a:p>
        </p:txBody>
      </p:sp>
      <p:sp>
        <p:nvSpPr>
          <p:cNvPr id="5" name="Slide Number Placeholder 4"/>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39</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5996504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a:t>Presentation title</a:t>
            </a:r>
          </a:p>
        </p:txBody>
      </p:sp>
      <p:sp>
        <p:nvSpPr>
          <p:cNvPr id="5" name="Slide Number Placeholder 4"/>
          <p:cNvSpPr>
            <a:spLocks noGrp="1"/>
          </p:cNvSpPr>
          <p:nvPr>
            <p:ph type="sldNum" sz="quarter" idx="11"/>
          </p:nvPr>
        </p:nvSpPr>
        <p:spPr/>
        <p:txBody>
          <a:bodyPr/>
          <a:lstStyle/>
          <a:p>
            <a:fld id="{5F2D3714-B553-A044-BA72-366907BA36B5}" type="slidenum">
              <a:rPr lang="en-US" smtClean="0"/>
              <a:pPr/>
              <a:t>41</a:t>
            </a:fld>
            <a:endParaRPr lang="en-US"/>
          </a:p>
        </p:txBody>
      </p:sp>
    </p:spTree>
    <p:extLst>
      <p:ext uri="{BB962C8B-B14F-4D97-AF65-F5344CB8AC3E}">
        <p14:creationId xmlns:p14="http://schemas.microsoft.com/office/powerpoint/2010/main" val="18515845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rtl="1" eaLnBrk="1" latinLnBrk="0" hangingPunct="1"/>
            <a:r>
              <a:rPr lang="en-US"/>
              <a:t>At the moment our integration with Microsoft Defender ATP only covers Windows machines, therefore we recommend a hybrid deployment for continuous monitoring to ensure data from all relevant corporate devices is captures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BA25EC-E018-824A-AA22-A8D2E15CDE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88964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9/16/2019 12:46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47</a:t>
            </a:fld>
            <a:endParaRPr lang="en-US"/>
          </a:p>
        </p:txBody>
      </p:sp>
    </p:spTree>
    <p:extLst>
      <p:ext uri="{BB962C8B-B14F-4D97-AF65-F5344CB8AC3E}">
        <p14:creationId xmlns:p14="http://schemas.microsoft.com/office/powerpoint/2010/main" val="30549656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E6612-A5EB-FB43-A3EB-D3372ABBE7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0490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strike="noStrike" kern="1200" dirty="0">
                <a:solidFill>
                  <a:srgbClr val="000000"/>
                </a:solidFill>
                <a:effectLst/>
                <a:latin typeface="+mn-lt"/>
                <a:ea typeface="+mn-ea"/>
                <a:cs typeface="+mn-cs"/>
              </a:rPr>
              <a:t>While hopefully none of these stats are particularly surprising, I always like to start the conversation with some insights that we have about the cloud use in organizations</a:t>
            </a:r>
          </a:p>
          <a:p>
            <a:r>
              <a:rPr lang="en-US" sz="1200" u="none" strike="noStrike" kern="1200" dirty="0">
                <a:solidFill>
                  <a:srgbClr val="000000"/>
                </a:solidFill>
                <a:effectLst/>
                <a:latin typeface="+mn-lt"/>
                <a:ea typeface="+mn-ea"/>
                <a:cs typeface="+mn-cs"/>
              </a:rPr>
              <a:t>Our data shows that in the average organization, more than 1000 cloud services are regularly used by end user and that more than half of those are unmanaged and go unmonitored by IT</a:t>
            </a:r>
          </a:p>
          <a:p>
            <a:endParaRPr lang="en-US" sz="1200" u="none" strike="noStrike" kern="1200" dirty="0">
              <a:solidFill>
                <a:srgbClr val="000000"/>
              </a:solidFill>
              <a:effectLst/>
              <a:latin typeface="+mn-lt"/>
              <a:ea typeface="+mn-ea"/>
              <a:cs typeface="+mn-cs"/>
            </a:endParaRPr>
          </a:p>
          <a:p>
            <a:r>
              <a:rPr lang="en-US" sz="1200" u="none" strike="noStrike" kern="1200" dirty="0">
                <a:solidFill>
                  <a:srgbClr val="000000"/>
                </a:solidFill>
                <a:effectLst/>
                <a:latin typeface="+mn-lt"/>
                <a:ea typeface="+mn-ea"/>
                <a:cs typeface="+mn-cs"/>
              </a:rPr>
              <a:t>*28%: https://dt-x.io/dtx/en/node/newsitem-ai-reveals-2018-s-biggest-cyber-threats:-part-one-the-rise-of-non-traditional-it</a:t>
            </a:r>
          </a:p>
          <a:p>
            <a:r>
              <a:rPr lang="en-US" dirty="0">
                <a:hlinkClick r:id="rId3"/>
              </a:rPr>
              <a:t>**https://www.dsm.net/it-solutions-blog/cloud-security-statistics-every-cio-should-know</a:t>
            </a:r>
            <a:endParaRPr lang="en-US" sz="1200" u="none" strike="noStrike" kern="1200" dirty="0">
              <a:solidFill>
                <a:srgbClr val="000000"/>
              </a:solidFill>
              <a:effectLst/>
              <a:latin typeface="+mn-lt"/>
              <a:ea typeface="+mn-ea"/>
              <a:cs typeface="+mn-cs"/>
            </a:endParaRPr>
          </a:p>
          <a:p>
            <a:endParaRPr lang="en-US" dirty="0"/>
          </a:p>
        </p:txBody>
      </p:sp>
      <p:sp>
        <p:nvSpPr>
          <p:cNvPr id="4" name="Footer Placeholder 3"/>
          <p:cNvSpPr>
            <a:spLocks noGrp="1"/>
          </p:cNvSpPr>
          <p:nvPr>
            <p:ph type="ftr" sz="quarter" idx="10"/>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a:ea typeface="+mn-ea"/>
                <a:cs typeface="+mn-cs"/>
              </a:rPr>
              <a:t>Presentation title</a:t>
            </a:r>
          </a:p>
        </p:txBody>
      </p:sp>
      <p:sp>
        <p:nvSpPr>
          <p:cNvPr id="5" name="Slide Number Placeholder 4"/>
          <p:cNvSpPr>
            <a:spLocks noGrp="1"/>
          </p:cNvSpPr>
          <p:nvPr>
            <p:ph type="sldNum" sz="quarter" idx="11"/>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15670638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E6612-A5EB-FB43-A3EB-D3372ABBE7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95895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7A2D2A7-FEDB-4FEC-BF57-39E9383DCE56}" type="slidenum">
              <a:rPr lang="en-US" smtClean="0"/>
              <a:t>60</a:t>
            </a:fld>
            <a:endParaRPr lang="en-US"/>
          </a:p>
        </p:txBody>
      </p:sp>
      <p:sp>
        <p:nvSpPr>
          <p:cNvPr id="3" name="Notes Placeholder 2">
            <a:extLst>
              <a:ext uri="{FF2B5EF4-FFF2-40B4-BE49-F238E27FC236}">
                <a16:creationId xmlns:a16="http://schemas.microsoft.com/office/drawing/2014/main" id="{934AF82E-42BB-44B3-9537-707D3453BC0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465196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E6612-A5EB-FB43-A3EB-D3372ABBE7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65687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E6612-A5EB-FB43-A3EB-D3372ABBE7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66066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marL="0" marR="0" lvl="0" indent="0" algn="r" defTabSz="1866296" rtl="0" eaLnBrk="1" fontAlgn="auto" latinLnBrk="0" hangingPunct="1">
              <a:lnSpc>
                <a:spcPct val="100000"/>
              </a:lnSpc>
              <a:spcBef>
                <a:spcPts val="0"/>
              </a:spcBef>
              <a:spcAft>
                <a:spcPts val="0"/>
              </a:spcAft>
              <a:buClrTx/>
              <a:buSzTx/>
              <a:buFontTx/>
              <a:buNone/>
              <a:tabLst/>
              <a:defRPr/>
            </a:pPr>
            <a:fld id="{4E4D531F-42C9-4D67-9080-B14D75B01444}"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1866296"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Notes Placeholder 2">
            <a:extLst>
              <a:ext uri="{FF2B5EF4-FFF2-40B4-BE49-F238E27FC236}">
                <a16:creationId xmlns:a16="http://schemas.microsoft.com/office/drawing/2014/main" id="{4D443B1E-9517-42FD-B253-290690A228B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667439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55B930-BD7B-4FA8-9F23-26438CF225F6}"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119039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notification can be customized</a:t>
            </a:r>
          </a:p>
        </p:txBody>
      </p:sp>
      <p:sp>
        <p:nvSpPr>
          <p:cNvPr id="4" name="Footer Placeholder 3"/>
          <p:cNvSpPr>
            <a:spLocks noGrp="1"/>
          </p:cNvSpPr>
          <p:nvPr>
            <p:ph type="ftr" sz="quarter" idx="4"/>
          </p:nvPr>
        </p:nvSpPr>
        <p:spPr/>
        <p:txBody>
          <a:bodyPr/>
          <a:lstStyle/>
          <a:p>
            <a:r>
              <a:rPr lang="en-US"/>
              <a:t>Presentation title</a:t>
            </a:r>
          </a:p>
        </p:txBody>
      </p:sp>
      <p:sp>
        <p:nvSpPr>
          <p:cNvPr id="5" name="Slide Number Placeholder 4"/>
          <p:cNvSpPr>
            <a:spLocks noGrp="1"/>
          </p:cNvSpPr>
          <p:nvPr>
            <p:ph type="sldNum" sz="quarter" idx="5"/>
          </p:nvPr>
        </p:nvSpPr>
        <p:spPr/>
        <p:txBody>
          <a:bodyPr/>
          <a:lstStyle/>
          <a:p>
            <a:fld id="{5F2D3714-B553-A044-BA72-366907BA36B5}" type="slidenum">
              <a:rPr lang="en-US" smtClean="0"/>
              <a:pPr/>
              <a:t>78</a:t>
            </a:fld>
            <a:endParaRPr lang="en-US"/>
          </a:p>
        </p:txBody>
      </p:sp>
    </p:spTree>
    <p:extLst>
      <p:ext uri="{BB962C8B-B14F-4D97-AF65-F5344CB8AC3E}">
        <p14:creationId xmlns:p14="http://schemas.microsoft.com/office/powerpoint/2010/main" val="25763526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4"/>
          </p:nvPr>
        </p:nvSpPr>
        <p:spPr/>
        <p:txBody>
          <a:bodyPr/>
          <a:lstStyle/>
          <a:p>
            <a:r>
              <a:rPr lang="en-US"/>
              <a:t>Presentation title</a:t>
            </a:r>
          </a:p>
        </p:txBody>
      </p:sp>
      <p:sp>
        <p:nvSpPr>
          <p:cNvPr id="5" name="Slide Number Placeholder 4"/>
          <p:cNvSpPr>
            <a:spLocks noGrp="1"/>
          </p:cNvSpPr>
          <p:nvPr>
            <p:ph type="sldNum" sz="quarter" idx="5"/>
          </p:nvPr>
        </p:nvSpPr>
        <p:spPr/>
        <p:txBody>
          <a:bodyPr/>
          <a:lstStyle/>
          <a:p>
            <a:fld id="{5F2D3714-B553-A044-BA72-366907BA36B5}" type="slidenum">
              <a:rPr lang="en-US" smtClean="0"/>
              <a:pPr/>
              <a:t>79</a:t>
            </a:fld>
            <a:endParaRPr lang="en-US"/>
          </a:p>
        </p:txBody>
      </p:sp>
    </p:spTree>
    <p:extLst>
      <p:ext uri="{BB962C8B-B14F-4D97-AF65-F5344CB8AC3E}">
        <p14:creationId xmlns:p14="http://schemas.microsoft.com/office/powerpoint/2010/main" val="14514398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notification can be customized</a:t>
            </a:r>
          </a:p>
        </p:txBody>
      </p:sp>
      <p:sp>
        <p:nvSpPr>
          <p:cNvPr id="4" name="Footer Placeholder 3"/>
          <p:cNvSpPr>
            <a:spLocks noGrp="1"/>
          </p:cNvSpPr>
          <p:nvPr>
            <p:ph type="ftr" sz="quarter" idx="4"/>
          </p:nvPr>
        </p:nvSpPr>
        <p:spPr/>
        <p:txBody>
          <a:bodyPr/>
          <a:lstStyle/>
          <a:p>
            <a:r>
              <a:rPr lang="en-US"/>
              <a:t>Presentation title</a:t>
            </a:r>
          </a:p>
        </p:txBody>
      </p:sp>
      <p:sp>
        <p:nvSpPr>
          <p:cNvPr id="5" name="Slide Number Placeholder 4"/>
          <p:cNvSpPr>
            <a:spLocks noGrp="1"/>
          </p:cNvSpPr>
          <p:nvPr>
            <p:ph type="sldNum" sz="quarter" idx="5"/>
          </p:nvPr>
        </p:nvSpPr>
        <p:spPr/>
        <p:txBody>
          <a:bodyPr/>
          <a:lstStyle/>
          <a:p>
            <a:fld id="{5F2D3714-B553-A044-BA72-366907BA36B5}" type="slidenum">
              <a:rPr lang="en-US" smtClean="0"/>
              <a:pPr/>
              <a:t>80</a:t>
            </a:fld>
            <a:endParaRPr lang="en-US"/>
          </a:p>
        </p:txBody>
      </p:sp>
    </p:spTree>
    <p:extLst>
      <p:ext uri="{BB962C8B-B14F-4D97-AF65-F5344CB8AC3E}">
        <p14:creationId xmlns:p14="http://schemas.microsoft.com/office/powerpoint/2010/main" val="28202338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notification can be customized</a:t>
            </a:r>
          </a:p>
        </p:txBody>
      </p:sp>
      <p:sp>
        <p:nvSpPr>
          <p:cNvPr id="4" name="Footer Placeholder 3"/>
          <p:cNvSpPr>
            <a:spLocks noGrp="1"/>
          </p:cNvSpPr>
          <p:nvPr>
            <p:ph type="ftr" sz="quarter" idx="4"/>
          </p:nvPr>
        </p:nvSpPr>
        <p:spPr/>
        <p:txBody>
          <a:bodyPr/>
          <a:lstStyle/>
          <a:p>
            <a:r>
              <a:rPr lang="en-US"/>
              <a:t>Presentation title</a:t>
            </a:r>
          </a:p>
        </p:txBody>
      </p:sp>
      <p:sp>
        <p:nvSpPr>
          <p:cNvPr id="5" name="Slide Number Placeholder 4"/>
          <p:cNvSpPr>
            <a:spLocks noGrp="1"/>
          </p:cNvSpPr>
          <p:nvPr>
            <p:ph type="sldNum" sz="quarter" idx="5"/>
          </p:nvPr>
        </p:nvSpPr>
        <p:spPr/>
        <p:txBody>
          <a:bodyPr/>
          <a:lstStyle/>
          <a:p>
            <a:fld id="{5F2D3714-B553-A044-BA72-366907BA36B5}" type="slidenum">
              <a:rPr lang="en-US" smtClean="0"/>
              <a:pPr/>
              <a:t>82</a:t>
            </a:fld>
            <a:endParaRPr lang="en-US"/>
          </a:p>
        </p:txBody>
      </p:sp>
    </p:spTree>
    <p:extLst>
      <p:ext uri="{BB962C8B-B14F-4D97-AF65-F5344CB8AC3E}">
        <p14:creationId xmlns:p14="http://schemas.microsoft.com/office/powerpoint/2010/main" val="511416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688" rtl="0" eaLnBrk="1" fontAlgn="auto" latinLnBrk="0" hangingPunct="1">
              <a:lnSpc>
                <a:spcPct val="100000"/>
              </a:lnSpc>
              <a:spcBef>
                <a:spcPts val="0"/>
              </a:spcBef>
              <a:spcAft>
                <a:spcPts val="1200"/>
              </a:spcAft>
              <a:buClrTx/>
              <a:buSzTx/>
              <a:buFontTx/>
              <a:buNone/>
              <a:tabLst/>
              <a:defRPr/>
            </a:pPr>
            <a:r>
              <a:rPr lang="en-US" sz="800" dirty="0">
                <a:solidFill>
                  <a:srgbClr val="FFFFFF"/>
                </a:solidFill>
              </a:rPr>
              <a:t>Gartner defined the term for Cloud Access Security Brokers, which is a fairly new market and continues to evolve quickly.</a:t>
            </a:r>
          </a:p>
          <a:p>
            <a:pPr marL="0" marR="0" lvl="0" indent="0" algn="l" defTabSz="932688" rtl="0" eaLnBrk="1" fontAlgn="auto" latinLnBrk="0" hangingPunct="1">
              <a:lnSpc>
                <a:spcPct val="100000"/>
              </a:lnSpc>
              <a:spcBef>
                <a:spcPts val="0"/>
              </a:spcBef>
              <a:spcAft>
                <a:spcPts val="1200"/>
              </a:spcAft>
              <a:buClrTx/>
              <a:buSzTx/>
              <a:buFontTx/>
              <a:buNone/>
              <a:tabLst/>
              <a:defRPr/>
            </a:pPr>
            <a:r>
              <a:rPr lang="en-US" sz="800" dirty="0">
                <a:solidFill>
                  <a:srgbClr val="FFFFFF"/>
                </a:solidFill>
              </a:rPr>
              <a:t>An easy way to think about CASBs is, they’re the middleman between your users and their access points and all of the cloud services they access and allow you to apply monitoring and security controls over your users and data across all of your cloud services.</a:t>
            </a:r>
          </a:p>
          <a:p>
            <a:pPr marL="0" marR="0" lvl="0" indent="0" algn="l" defTabSz="932688" rtl="0" eaLnBrk="1" fontAlgn="auto" latinLnBrk="0" hangingPunct="1">
              <a:lnSpc>
                <a:spcPct val="100000"/>
              </a:lnSpc>
              <a:spcBef>
                <a:spcPts val="0"/>
              </a:spcBef>
              <a:spcAft>
                <a:spcPts val="1200"/>
              </a:spcAft>
              <a:buClrTx/>
              <a:buSzTx/>
              <a:buFontTx/>
              <a:buNone/>
              <a:tabLst/>
              <a:defRPr/>
            </a:pPr>
            <a:r>
              <a:rPr lang="en-US" sz="800" dirty="0">
                <a:solidFill>
                  <a:srgbClr val="FFFFFF"/>
                </a:solidFill>
              </a:rPr>
              <a:t>CASB for cloud services is like FW to corporate network.</a:t>
            </a:r>
          </a:p>
          <a:p>
            <a:pPr marL="0" marR="0" lvl="0" indent="0" algn="l" defTabSz="932688" rtl="0" eaLnBrk="1" fontAlgn="auto" latinLnBrk="0" hangingPunct="1">
              <a:lnSpc>
                <a:spcPct val="100000"/>
              </a:lnSpc>
              <a:spcBef>
                <a:spcPts val="0"/>
              </a:spcBef>
              <a:spcAft>
                <a:spcPts val="1200"/>
              </a:spcAft>
              <a:buClrTx/>
              <a:buSzTx/>
              <a:buFontTx/>
              <a:buNone/>
              <a:tabLst/>
              <a:defRPr/>
            </a:pPr>
            <a:endParaRPr lang="en-US" sz="800" dirty="0">
              <a:solidFill>
                <a:srgbClr val="FFFFFF"/>
              </a:solidFill>
            </a:endParaRPr>
          </a:p>
          <a:p>
            <a:pPr marL="0" marR="0" lvl="0" indent="0" algn="l" defTabSz="932688" rtl="0" eaLnBrk="1" fontAlgn="auto" latinLnBrk="0" hangingPunct="1">
              <a:lnSpc>
                <a:spcPct val="100000"/>
              </a:lnSpc>
              <a:spcBef>
                <a:spcPts val="0"/>
              </a:spcBef>
              <a:spcAft>
                <a:spcPts val="1200"/>
              </a:spcAft>
              <a:buClrTx/>
              <a:buSzTx/>
              <a:buFontTx/>
              <a:buNone/>
              <a:tabLst/>
              <a:defRPr/>
            </a:pPr>
            <a:r>
              <a:rPr lang="en-US" sz="800" dirty="0">
                <a:solidFill>
                  <a:srgbClr val="FFFFFF"/>
                </a:solidFill>
              </a:rPr>
              <a:t>The deployment of CASBs is recommended to be among the top 10 security projects for companies in 2019 by Gartner and other key analyst firms</a:t>
            </a:r>
          </a:p>
          <a:p>
            <a:pPr marL="0" marR="0" lvl="0" indent="0" algn="l" defTabSz="932688" rtl="0" eaLnBrk="1" fontAlgn="auto" latinLnBrk="0" hangingPunct="1">
              <a:lnSpc>
                <a:spcPct val="100000"/>
              </a:lnSpc>
              <a:spcBef>
                <a:spcPts val="0"/>
              </a:spcBef>
              <a:spcAft>
                <a:spcPts val="1200"/>
              </a:spcAft>
              <a:buClrTx/>
              <a:buSzTx/>
              <a:buFontTx/>
              <a:buNone/>
              <a:tabLst/>
              <a:defRPr/>
            </a:pPr>
            <a:endParaRPr lang="en-US" sz="800" dirty="0">
              <a:solidFill>
                <a:srgbClr val="FFFFFF"/>
              </a:solidFill>
            </a:endParaRPr>
          </a:p>
          <a:p>
            <a:pPr marL="0" indent="0" algn="just">
              <a:lnSpc>
                <a:spcPct val="100000"/>
              </a:lnSpc>
              <a:spcBef>
                <a:spcPts val="600"/>
              </a:spcBef>
              <a:spcAft>
                <a:spcPts val="600"/>
              </a:spcAft>
              <a:buFont typeface="Arial" panose="020B0604020202020204" pitchFamily="34" charset="0"/>
              <a:buNone/>
            </a:pPr>
            <a:r>
              <a:rPr lang="en-US" sz="800" dirty="0">
                <a:solidFill>
                  <a:srgbClr val="FFFFFF"/>
                </a:solidFill>
              </a:rPr>
              <a:t>**Microsoft </a:t>
            </a:r>
            <a:r>
              <a:rPr lang="en-US" sz="800" dirty="0">
                <a:solidFill>
                  <a:srgbClr val="505050"/>
                </a:solidFill>
                <a:latin typeface="Segoe UI Light" panose="020B0502040204020203" pitchFamily="34" charset="0"/>
                <a:cs typeface="Segoe UI Light" panose="020B0502040204020203" pitchFamily="34" charset="0"/>
              </a:rPr>
              <a:t>is considered to have the largest market share per various analyst reports, including Gartner. </a:t>
            </a:r>
          </a:p>
          <a:p>
            <a:pPr marL="0" indent="0" algn="just">
              <a:lnSpc>
                <a:spcPct val="100000"/>
              </a:lnSpc>
              <a:spcBef>
                <a:spcPts val="600"/>
              </a:spcBef>
              <a:spcAft>
                <a:spcPts val="600"/>
              </a:spcAft>
              <a:buFont typeface="Arial" panose="020B0604020202020204" pitchFamily="34" charset="0"/>
              <a:buNone/>
            </a:pPr>
            <a:r>
              <a:rPr lang="en-US" sz="800" dirty="0">
                <a:solidFill>
                  <a:srgbClr val="505050"/>
                </a:solidFill>
                <a:latin typeface="Segoe UI Light" panose="020B0502040204020203" pitchFamily="34" charset="0"/>
                <a:cs typeface="Segoe UI Light" panose="020B0502040204020203" pitchFamily="34" charset="0"/>
              </a:rPr>
              <a:t>Our internal estimates show that MCAS has a current market share of &gt;30% in the CASB space</a:t>
            </a:r>
          </a:p>
          <a:p>
            <a:pPr marL="0" marR="0" lvl="0" indent="0" algn="l" defTabSz="932688" rtl="0" eaLnBrk="1" fontAlgn="auto" latinLnBrk="0" hangingPunct="1">
              <a:lnSpc>
                <a:spcPct val="100000"/>
              </a:lnSpc>
              <a:spcBef>
                <a:spcPts val="0"/>
              </a:spcBef>
              <a:spcAft>
                <a:spcPts val="1200"/>
              </a:spcAft>
              <a:buClrTx/>
              <a:buSzTx/>
              <a:buFontTx/>
              <a:buNone/>
              <a:tabLst/>
              <a:defRPr/>
            </a:pPr>
            <a:endParaRPr lang="en-US" sz="800" dirty="0">
              <a:solidFill>
                <a:srgbClr val="FFFFFF"/>
              </a:solidFill>
            </a:endParaRPr>
          </a:p>
          <a:p>
            <a:pPr marL="0" marR="0" lvl="0" indent="0" algn="l" defTabSz="932688" rtl="0" eaLnBrk="1" fontAlgn="auto" latinLnBrk="0" hangingPunct="1">
              <a:lnSpc>
                <a:spcPct val="100000"/>
              </a:lnSpc>
              <a:spcBef>
                <a:spcPts val="0"/>
              </a:spcBef>
              <a:spcAft>
                <a:spcPts val="1200"/>
              </a:spcAft>
              <a:buClrTx/>
              <a:buSzTx/>
              <a:buFontTx/>
              <a:buNone/>
              <a:tabLst/>
              <a:defRPr/>
            </a:pPr>
            <a:r>
              <a:rPr lang="en-US" sz="800" dirty="0">
                <a:solidFill>
                  <a:srgbClr val="FFFFFF"/>
                </a:solidFill>
              </a:rPr>
              <a:t>_____________________________________________</a:t>
            </a:r>
          </a:p>
          <a:p>
            <a:pPr marL="0" indent="0" algn="just">
              <a:lnSpc>
                <a:spcPct val="100000"/>
              </a:lnSpc>
              <a:spcBef>
                <a:spcPts val="600"/>
              </a:spcBef>
              <a:spcAft>
                <a:spcPts val="600"/>
              </a:spcAft>
              <a:buFont typeface="Arial" panose="020B0604020202020204" pitchFamily="34" charset="0"/>
              <a:buNone/>
            </a:pPr>
            <a:endParaRPr lang="en-US" sz="800" dirty="0">
              <a:solidFill>
                <a:srgbClr val="505050"/>
              </a:solidFill>
              <a:latin typeface="Segoe UI Light" panose="020B0502040204020203" pitchFamily="34" charset="0"/>
              <a:cs typeface="Segoe UI Light" panose="020B0502040204020203" pitchFamily="34" charset="0"/>
            </a:endParaRPr>
          </a:p>
          <a:p>
            <a:pPr marL="0" marR="0" lvl="0" indent="0" algn="l" defTabSz="932688" rtl="0" eaLnBrk="1" fontAlgn="auto" latinLnBrk="0" hangingPunct="1">
              <a:lnSpc>
                <a:spcPct val="100000"/>
              </a:lnSpc>
              <a:spcBef>
                <a:spcPts val="0"/>
              </a:spcBef>
              <a:spcAft>
                <a:spcPts val="1200"/>
              </a:spcAft>
              <a:buClrTx/>
              <a:buSzTx/>
              <a:buFontTx/>
              <a:buNone/>
              <a:tabLst/>
              <a:defRPr/>
            </a:pPr>
            <a:r>
              <a:rPr lang="en-US" sz="800" dirty="0"/>
              <a:t>*</a:t>
            </a:r>
            <a:r>
              <a:rPr lang="en-US" sz="800" dirty="0">
                <a:solidFill>
                  <a:srgbClr val="FFFFFF"/>
                </a:solidFill>
              </a:rPr>
              <a:t>Gartner, Forecast Snapshot: Cloud Access Security Broker, Worldwide, 2017</a:t>
            </a:r>
          </a:p>
          <a:p>
            <a:pPr marL="0" marR="0" lvl="0" indent="0" algn="l" defTabSz="932688" rtl="0" eaLnBrk="1" fontAlgn="auto" latinLnBrk="0" hangingPunct="1">
              <a:lnSpc>
                <a:spcPct val="100000"/>
              </a:lnSpc>
              <a:spcBef>
                <a:spcPts val="0"/>
              </a:spcBef>
              <a:spcAft>
                <a:spcPts val="1200"/>
              </a:spcAft>
              <a:buClrTx/>
              <a:buSzTx/>
              <a:buFontTx/>
              <a:buNone/>
              <a:tabLst/>
              <a:defRPr/>
            </a:pPr>
            <a:r>
              <a:rPr lang="en-US" sz="800" dirty="0">
                <a:solidFill>
                  <a:srgbClr val="FFFFFF"/>
                </a:solidFill>
              </a:rPr>
              <a:t>Top 10 security projects 2019: https://www.ciodive.com/news/gartners-top-10-security-projects-for-2019/549899/</a:t>
            </a:r>
          </a:p>
          <a:p>
            <a:pPr marL="0" indent="0" algn="just">
              <a:lnSpc>
                <a:spcPct val="100000"/>
              </a:lnSpc>
              <a:spcBef>
                <a:spcPts val="600"/>
              </a:spcBef>
              <a:spcAft>
                <a:spcPts val="600"/>
              </a:spcAft>
              <a:buFont typeface="Arial" panose="020B0604020202020204" pitchFamily="34" charset="0"/>
              <a:buNone/>
            </a:pPr>
            <a:endParaRPr lang="en-US" sz="800" dirty="0">
              <a:solidFill>
                <a:srgbClr val="505050"/>
              </a:solidFill>
              <a:latin typeface="Segoe UI Light" panose="020B0502040204020203" pitchFamily="34" charset="0"/>
              <a:cs typeface="Segoe UI Light" panose="020B0502040204020203" pitchFamily="34" charset="0"/>
            </a:endParaRPr>
          </a:p>
          <a:p>
            <a:pPr marL="0" indent="0" algn="just">
              <a:lnSpc>
                <a:spcPct val="100000"/>
              </a:lnSpc>
              <a:spcBef>
                <a:spcPts val="600"/>
              </a:spcBef>
              <a:spcAft>
                <a:spcPts val="600"/>
              </a:spcAft>
              <a:buFont typeface="Arial" panose="020B0604020202020204" pitchFamily="34" charset="0"/>
              <a:buNone/>
            </a:pPr>
            <a:r>
              <a:rPr lang="en-US" sz="800" dirty="0">
                <a:solidFill>
                  <a:srgbClr val="505050"/>
                </a:solidFill>
                <a:latin typeface="Segoe UI Light" panose="020B0502040204020203" pitchFamily="34" charset="0"/>
                <a:cs typeface="Segoe UI Light" panose="020B0502040204020203" pitchFamily="34" charset="0"/>
              </a:rPr>
              <a:t>Other analyst feedback: </a:t>
            </a:r>
          </a:p>
          <a:p>
            <a:pPr marL="171450" marR="0" lvl="0" indent="-171450" algn="just" defTabSz="932688"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1200" kern="1200" dirty="0">
                <a:solidFill>
                  <a:srgbClr val="000000"/>
                </a:solidFill>
                <a:effectLst/>
                <a:latin typeface="+mn-lt"/>
                <a:ea typeface="+mn-ea"/>
                <a:cs typeface="+mn-cs"/>
              </a:rPr>
              <a:t>MCAS is a leader in </a:t>
            </a:r>
            <a:r>
              <a:rPr lang="en-US" sz="1200" u="sng" kern="1200" dirty="0" err="1">
                <a:solidFill>
                  <a:srgbClr val="000000"/>
                </a:solidFill>
                <a:effectLst/>
                <a:latin typeface="+mn-lt"/>
                <a:ea typeface="+mn-ea"/>
                <a:cs typeface="+mn-cs"/>
                <a:hlinkClick r:id="rId3"/>
              </a:rPr>
              <a:t>KuppingerColes</a:t>
            </a:r>
            <a:r>
              <a:rPr lang="en-US" sz="1200" u="sng" kern="1200" dirty="0">
                <a:solidFill>
                  <a:srgbClr val="000000"/>
                </a:solidFill>
                <a:effectLst/>
                <a:latin typeface="+mn-lt"/>
                <a:ea typeface="+mn-ea"/>
                <a:cs typeface="+mn-cs"/>
                <a:hlinkClick r:id="rId3"/>
              </a:rPr>
              <a:t> 2018 analyst report</a:t>
            </a:r>
            <a:r>
              <a:rPr lang="en-US" sz="1200" kern="1200" dirty="0">
                <a:solidFill>
                  <a:srgbClr val="000000"/>
                </a:solidFill>
                <a:effectLst/>
                <a:latin typeface="+mn-lt"/>
                <a:ea typeface="+mn-ea"/>
                <a:cs typeface="+mn-cs"/>
              </a:rPr>
              <a:t> for CASBs.</a:t>
            </a:r>
          </a:p>
          <a:p>
            <a:pPr marL="171450" marR="0" lvl="0" indent="-171450" algn="just" defTabSz="932688"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1200" kern="1200" dirty="0">
                <a:solidFill>
                  <a:srgbClr val="000000"/>
                </a:solidFill>
                <a:effectLst/>
                <a:latin typeface="+mn-lt"/>
                <a:ea typeface="+mn-ea"/>
                <a:cs typeface="+mn-cs"/>
              </a:rPr>
              <a:t>In Gartner’s 2018 report, we significantly improved our positioning and moved along both axes, Completeness of Vision as well as Ability to Execute, up from a Niche Player to a Challenger position. We see the substantial improvement as a testimony to our strong ability to execute against our feature roadmap and the momentum we are gaining with customers via Microsoft 365.</a:t>
            </a:r>
          </a:p>
          <a:p>
            <a:pPr marL="0" indent="0" algn="just">
              <a:lnSpc>
                <a:spcPct val="100000"/>
              </a:lnSpc>
              <a:spcBef>
                <a:spcPts val="600"/>
              </a:spcBef>
              <a:spcAft>
                <a:spcPts val="600"/>
              </a:spcAft>
              <a:buFont typeface="Arial" panose="020B0604020202020204" pitchFamily="34" charset="0"/>
              <a:buNone/>
            </a:pPr>
            <a:endParaRPr lang="en-US" sz="800" dirty="0">
              <a:solidFill>
                <a:srgbClr val="505050"/>
              </a:solidFill>
              <a:latin typeface="Segoe UI Light" panose="020B0502040204020203" pitchFamily="34" charset="0"/>
              <a:cs typeface="Segoe UI Light" panose="020B0502040204020203" pitchFamily="34" charset="0"/>
            </a:endParaRPr>
          </a:p>
          <a:p>
            <a:pPr marL="0" indent="0" algn="just">
              <a:lnSpc>
                <a:spcPct val="100000"/>
              </a:lnSpc>
              <a:spcBef>
                <a:spcPts val="600"/>
              </a:spcBef>
              <a:spcAft>
                <a:spcPts val="600"/>
              </a:spcAft>
              <a:buFont typeface="Arial" panose="020B0604020202020204" pitchFamily="34" charset="0"/>
              <a:buNone/>
            </a:pPr>
            <a:r>
              <a:rPr lang="en-US" sz="800" dirty="0">
                <a:solidFill>
                  <a:srgbClr val="505050"/>
                </a:solidFill>
                <a:latin typeface="Segoe UI Light" panose="020B0502040204020203" pitchFamily="34" charset="0"/>
                <a:cs typeface="Segoe UI Light" panose="020B0502040204020203" pitchFamily="34" charset="0"/>
              </a:rPr>
              <a:t>Leverage this blog post for more details: https://www.microsoft.com/security/blog/2019/01/15/microsoft-gains-strong-customer-and-analyst-momentum-in-the-cloud-access-security-brokers-casb-market/</a:t>
            </a:r>
          </a:p>
          <a:p>
            <a:pPr marL="0" indent="0" algn="just">
              <a:lnSpc>
                <a:spcPct val="100000"/>
              </a:lnSpc>
              <a:spcBef>
                <a:spcPts val="600"/>
              </a:spcBef>
              <a:spcAft>
                <a:spcPts val="600"/>
              </a:spcAft>
              <a:buFont typeface="Arial" panose="020B0604020202020204" pitchFamily="34" charset="0"/>
              <a:buNone/>
            </a:pPr>
            <a:endParaRPr lang="en-US" sz="800" dirty="0">
              <a:solidFill>
                <a:srgbClr val="505050"/>
              </a:solidFill>
              <a:latin typeface="Segoe UI Light" panose="020B0502040204020203" pitchFamily="34" charset="0"/>
              <a:cs typeface="Segoe UI Light" panose="020B0502040204020203" pitchFamily="34" charset="0"/>
            </a:endParaRPr>
          </a:p>
          <a:p>
            <a:pPr marL="0" marR="0" lvl="0" indent="0" algn="l" defTabSz="932688" rtl="0" eaLnBrk="1" fontAlgn="auto" latinLnBrk="0" hangingPunct="1">
              <a:lnSpc>
                <a:spcPct val="100000"/>
              </a:lnSpc>
              <a:spcBef>
                <a:spcPts val="0"/>
              </a:spcBef>
              <a:spcAft>
                <a:spcPts val="1200"/>
              </a:spcAft>
              <a:buClrTx/>
              <a:buSzTx/>
              <a:buFontTx/>
              <a:buNone/>
              <a:tabLst/>
              <a:defRPr/>
            </a:pPr>
            <a:endParaRPr lang="en-US" sz="800" dirty="0">
              <a:solidFill>
                <a:srgbClr val="FFFFFF"/>
              </a:solidFill>
            </a:endParaRPr>
          </a:p>
          <a:p>
            <a:pPr marL="0" marR="0" lvl="0" indent="0" algn="l" defTabSz="932688" rtl="0" eaLnBrk="1" fontAlgn="auto" latinLnBrk="0" hangingPunct="1">
              <a:lnSpc>
                <a:spcPct val="100000"/>
              </a:lnSpc>
              <a:spcBef>
                <a:spcPts val="0"/>
              </a:spcBef>
              <a:spcAft>
                <a:spcPts val="1200"/>
              </a:spcAft>
              <a:buClrTx/>
              <a:buSzTx/>
              <a:buFontTx/>
              <a:buNone/>
              <a:tabLst/>
              <a:defRPr/>
            </a:pPr>
            <a:endParaRPr lang="en-US" sz="800" dirty="0">
              <a:solidFill>
                <a:srgbClr val="FFFFFF"/>
              </a:solidFill>
            </a:endParaRPr>
          </a:p>
          <a:p>
            <a:endParaRPr lang="en-US" dirty="0"/>
          </a:p>
        </p:txBody>
      </p:sp>
      <p:sp>
        <p:nvSpPr>
          <p:cNvPr id="4" name="Footer Placeholder 3"/>
          <p:cNvSpPr>
            <a:spLocks noGrp="1"/>
          </p:cNvSpPr>
          <p:nvPr>
            <p:ph type="ftr" sz="quarter" idx="10"/>
          </p:nvPr>
        </p:nvSpPr>
        <p:spPr/>
        <p:txBody>
          <a:bodyPr/>
          <a:lstStyle/>
          <a:p>
            <a:r>
              <a:rPr lang="en-US"/>
              <a:t>Presentation title</a:t>
            </a:r>
          </a:p>
        </p:txBody>
      </p:sp>
      <p:sp>
        <p:nvSpPr>
          <p:cNvPr id="5" name="Slide Number Placeholder 4"/>
          <p:cNvSpPr>
            <a:spLocks noGrp="1"/>
          </p:cNvSpPr>
          <p:nvPr>
            <p:ph type="sldNum" sz="quarter" idx="11"/>
          </p:nvPr>
        </p:nvSpPr>
        <p:spPr/>
        <p:txBody>
          <a:bodyPr/>
          <a:lstStyle/>
          <a:p>
            <a:fld id="{5F2D3714-B553-A044-BA72-366907BA36B5}" type="slidenum">
              <a:rPr lang="en-US" smtClean="0"/>
              <a:pPr/>
              <a:t>5</a:t>
            </a:fld>
            <a:endParaRPr lang="en-US"/>
          </a:p>
        </p:txBody>
      </p:sp>
    </p:spTree>
    <p:extLst>
      <p:ext uri="{BB962C8B-B14F-4D97-AF65-F5344CB8AC3E}">
        <p14:creationId xmlns:p14="http://schemas.microsoft.com/office/powerpoint/2010/main" val="28611147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4"/>
          </p:nvPr>
        </p:nvSpPr>
        <p:spPr/>
        <p:txBody>
          <a:bodyPr/>
          <a:lstStyle/>
          <a:p>
            <a:r>
              <a:rPr lang="en-US"/>
              <a:t>Presentation title</a:t>
            </a:r>
          </a:p>
        </p:txBody>
      </p:sp>
      <p:sp>
        <p:nvSpPr>
          <p:cNvPr id="5" name="Slide Number Placeholder 4"/>
          <p:cNvSpPr>
            <a:spLocks noGrp="1"/>
          </p:cNvSpPr>
          <p:nvPr>
            <p:ph type="sldNum" sz="quarter" idx="5"/>
          </p:nvPr>
        </p:nvSpPr>
        <p:spPr/>
        <p:txBody>
          <a:bodyPr/>
          <a:lstStyle/>
          <a:p>
            <a:fld id="{5F2D3714-B553-A044-BA72-366907BA36B5}" type="slidenum">
              <a:rPr lang="en-US" smtClean="0"/>
              <a:pPr/>
              <a:t>83</a:t>
            </a:fld>
            <a:endParaRPr lang="en-US"/>
          </a:p>
        </p:txBody>
      </p:sp>
    </p:spTree>
    <p:extLst>
      <p:ext uri="{BB962C8B-B14F-4D97-AF65-F5344CB8AC3E}">
        <p14:creationId xmlns:p14="http://schemas.microsoft.com/office/powerpoint/2010/main" val="26161508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notification can be customized</a:t>
            </a:r>
          </a:p>
        </p:txBody>
      </p:sp>
      <p:sp>
        <p:nvSpPr>
          <p:cNvPr id="4" name="Footer Placeholder 3"/>
          <p:cNvSpPr>
            <a:spLocks noGrp="1"/>
          </p:cNvSpPr>
          <p:nvPr>
            <p:ph type="ftr" sz="quarter" idx="4"/>
          </p:nvPr>
        </p:nvSpPr>
        <p:spPr/>
        <p:txBody>
          <a:bodyPr/>
          <a:lstStyle/>
          <a:p>
            <a:r>
              <a:rPr lang="en-US"/>
              <a:t>Presentation title</a:t>
            </a:r>
          </a:p>
        </p:txBody>
      </p:sp>
      <p:sp>
        <p:nvSpPr>
          <p:cNvPr id="5" name="Slide Number Placeholder 4"/>
          <p:cNvSpPr>
            <a:spLocks noGrp="1"/>
          </p:cNvSpPr>
          <p:nvPr>
            <p:ph type="sldNum" sz="quarter" idx="5"/>
          </p:nvPr>
        </p:nvSpPr>
        <p:spPr/>
        <p:txBody>
          <a:bodyPr/>
          <a:lstStyle/>
          <a:p>
            <a:fld id="{5F2D3714-B553-A044-BA72-366907BA36B5}" type="slidenum">
              <a:rPr lang="en-US" smtClean="0"/>
              <a:pPr/>
              <a:t>84</a:t>
            </a:fld>
            <a:endParaRPr lang="en-US"/>
          </a:p>
        </p:txBody>
      </p:sp>
    </p:spTree>
    <p:extLst>
      <p:ext uri="{BB962C8B-B14F-4D97-AF65-F5344CB8AC3E}">
        <p14:creationId xmlns:p14="http://schemas.microsoft.com/office/powerpoint/2010/main" val="4885328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can be disabled in the settings for a policy</a:t>
            </a:r>
          </a:p>
          <a:p>
            <a:r>
              <a:rPr lang="en-US"/>
              <a:t>The user is accessing Microsoft Exchange from a personal device</a:t>
            </a:r>
          </a:p>
        </p:txBody>
      </p:sp>
      <p:sp>
        <p:nvSpPr>
          <p:cNvPr id="4" name="Footer Placeholder 3"/>
          <p:cNvSpPr>
            <a:spLocks noGrp="1"/>
          </p:cNvSpPr>
          <p:nvPr>
            <p:ph type="ftr" sz="quarter" idx="4"/>
          </p:nvPr>
        </p:nvSpPr>
        <p:spPr/>
        <p:txBody>
          <a:bodyPr/>
          <a:lstStyle/>
          <a:p>
            <a:r>
              <a:rPr lang="en-US"/>
              <a:t>Presentation title</a:t>
            </a:r>
          </a:p>
        </p:txBody>
      </p:sp>
      <p:sp>
        <p:nvSpPr>
          <p:cNvPr id="5" name="Slide Number Placeholder 4"/>
          <p:cNvSpPr>
            <a:spLocks noGrp="1"/>
          </p:cNvSpPr>
          <p:nvPr>
            <p:ph type="sldNum" sz="quarter" idx="5"/>
          </p:nvPr>
        </p:nvSpPr>
        <p:spPr/>
        <p:txBody>
          <a:bodyPr/>
          <a:lstStyle/>
          <a:p>
            <a:fld id="{5F2D3714-B553-A044-BA72-366907BA36B5}" type="slidenum">
              <a:rPr lang="en-US" smtClean="0"/>
              <a:pPr/>
              <a:t>85</a:t>
            </a:fld>
            <a:endParaRPr lang="en-US"/>
          </a:p>
        </p:txBody>
      </p:sp>
    </p:spTree>
    <p:extLst>
      <p:ext uri="{BB962C8B-B14F-4D97-AF65-F5344CB8AC3E}">
        <p14:creationId xmlns:p14="http://schemas.microsoft.com/office/powerpoint/2010/main" val="40075151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can be disabled in the settings for a policy</a:t>
            </a:r>
          </a:p>
        </p:txBody>
      </p:sp>
      <p:sp>
        <p:nvSpPr>
          <p:cNvPr id="4" name="Footer Placeholder 3"/>
          <p:cNvSpPr>
            <a:spLocks noGrp="1"/>
          </p:cNvSpPr>
          <p:nvPr>
            <p:ph type="ftr" sz="quarter" idx="4"/>
          </p:nvPr>
        </p:nvSpPr>
        <p:spPr/>
        <p:txBody>
          <a:bodyPr/>
          <a:lstStyle/>
          <a:p>
            <a:r>
              <a:rPr lang="en-US"/>
              <a:t>Presentation title</a:t>
            </a:r>
          </a:p>
        </p:txBody>
      </p:sp>
      <p:sp>
        <p:nvSpPr>
          <p:cNvPr id="5" name="Slide Number Placeholder 4"/>
          <p:cNvSpPr>
            <a:spLocks noGrp="1"/>
          </p:cNvSpPr>
          <p:nvPr>
            <p:ph type="sldNum" sz="quarter" idx="5"/>
          </p:nvPr>
        </p:nvSpPr>
        <p:spPr/>
        <p:txBody>
          <a:bodyPr/>
          <a:lstStyle/>
          <a:p>
            <a:fld id="{5F2D3714-B553-A044-BA72-366907BA36B5}" type="slidenum">
              <a:rPr lang="en-US" smtClean="0"/>
              <a:pPr/>
              <a:t>86</a:t>
            </a:fld>
            <a:endParaRPr lang="en-US"/>
          </a:p>
        </p:txBody>
      </p:sp>
    </p:spTree>
    <p:extLst>
      <p:ext uri="{BB962C8B-B14F-4D97-AF65-F5344CB8AC3E}">
        <p14:creationId xmlns:p14="http://schemas.microsoft.com/office/powerpoint/2010/main" val="24879998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notification can be customized</a:t>
            </a:r>
          </a:p>
        </p:txBody>
      </p:sp>
      <p:sp>
        <p:nvSpPr>
          <p:cNvPr id="4" name="Footer Placeholder 3"/>
          <p:cNvSpPr>
            <a:spLocks noGrp="1"/>
          </p:cNvSpPr>
          <p:nvPr>
            <p:ph type="ftr" sz="quarter" idx="4"/>
          </p:nvPr>
        </p:nvSpPr>
        <p:spPr/>
        <p:txBody>
          <a:bodyPr/>
          <a:lstStyle/>
          <a:p>
            <a:r>
              <a:rPr lang="en-US"/>
              <a:t>Presentation title</a:t>
            </a:r>
          </a:p>
        </p:txBody>
      </p:sp>
      <p:sp>
        <p:nvSpPr>
          <p:cNvPr id="5" name="Slide Number Placeholder 4"/>
          <p:cNvSpPr>
            <a:spLocks noGrp="1"/>
          </p:cNvSpPr>
          <p:nvPr>
            <p:ph type="sldNum" sz="quarter" idx="5"/>
          </p:nvPr>
        </p:nvSpPr>
        <p:spPr/>
        <p:txBody>
          <a:bodyPr/>
          <a:lstStyle/>
          <a:p>
            <a:fld id="{5F2D3714-B553-A044-BA72-366907BA36B5}" type="slidenum">
              <a:rPr lang="en-US" smtClean="0"/>
              <a:pPr/>
              <a:t>87</a:t>
            </a:fld>
            <a:endParaRPr lang="en-US"/>
          </a:p>
        </p:txBody>
      </p:sp>
    </p:spTree>
    <p:extLst>
      <p:ext uri="{BB962C8B-B14F-4D97-AF65-F5344CB8AC3E}">
        <p14:creationId xmlns:p14="http://schemas.microsoft.com/office/powerpoint/2010/main" val="31158102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notification can be customized</a:t>
            </a:r>
          </a:p>
        </p:txBody>
      </p:sp>
      <p:sp>
        <p:nvSpPr>
          <p:cNvPr id="4" name="Footer Placeholder 3"/>
          <p:cNvSpPr>
            <a:spLocks noGrp="1"/>
          </p:cNvSpPr>
          <p:nvPr>
            <p:ph type="ftr" sz="quarter" idx="4"/>
          </p:nvPr>
        </p:nvSpPr>
        <p:spPr/>
        <p:txBody>
          <a:bodyPr/>
          <a:lstStyle/>
          <a:p>
            <a:r>
              <a:rPr lang="en-US"/>
              <a:t>Presentation title</a:t>
            </a:r>
          </a:p>
        </p:txBody>
      </p:sp>
      <p:sp>
        <p:nvSpPr>
          <p:cNvPr id="5" name="Slide Number Placeholder 4"/>
          <p:cNvSpPr>
            <a:spLocks noGrp="1"/>
          </p:cNvSpPr>
          <p:nvPr>
            <p:ph type="sldNum" sz="quarter" idx="5"/>
          </p:nvPr>
        </p:nvSpPr>
        <p:spPr/>
        <p:txBody>
          <a:bodyPr/>
          <a:lstStyle/>
          <a:p>
            <a:fld id="{5F2D3714-B553-A044-BA72-366907BA36B5}" type="slidenum">
              <a:rPr lang="en-US" smtClean="0"/>
              <a:pPr/>
              <a:t>88</a:t>
            </a:fld>
            <a:endParaRPr lang="en-US"/>
          </a:p>
        </p:txBody>
      </p:sp>
    </p:spTree>
    <p:extLst>
      <p:ext uri="{BB962C8B-B14F-4D97-AF65-F5344CB8AC3E}">
        <p14:creationId xmlns:p14="http://schemas.microsoft.com/office/powerpoint/2010/main" val="17904542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98D6099-AD68-4E01-B240-5F243D1BDEA1}"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156169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75619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depicts a real </a:t>
            </a:r>
            <a:r>
              <a:rPr lang="en-US" err="1"/>
              <a:t>Oauth</a:t>
            </a:r>
            <a:r>
              <a:rPr lang="en-US"/>
              <a:t> attack that we’ve seen when </a:t>
            </a:r>
            <a:r>
              <a:rPr lang="en-US" err="1"/>
              <a:t>Oauth</a:t>
            </a:r>
            <a:r>
              <a:rPr lang="en-US"/>
              <a:t> first started becoming a popular threat vector</a:t>
            </a:r>
          </a:p>
          <a:p>
            <a:r>
              <a:rPr lang="en-US"/>
              <a:t>At first sight it looks like a standard invite to a google document and the UI is mocked up to perfectly reflect the same UI seen for Google docs so a standard user likely wouldn’t think anything was wrong with it</a:t>
            </a:r>
          </a:p>
          <a:p>
            <a:r>
              <a:rPr lang="en-US"/>
              <a:t>If you take a closer look at the developer information however, you see that it’s signed by eugene.popov@gmail.com which is the consumer domain for google and clearly not a native Google app</a:t>
            </a:r>
          </a:p>
          <a:p>
            <a:r>
              <a:rPr lang="en-US"/>
              <a:t>Upon authorizing you’re giving the bad actor all of your access rights</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9/16/2019 12:46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248376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A2D2A7-FEDB-4FEC-BF57-39E9383DCE56}"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362185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a:t>These are the top CASB use cases, walk customers through the image from left to right.</a:t>
            </a:r>
          </a:p>
          <a:p>
            <a:endParaRPr lang="en-US" sz="1000"/>
          </a:p>
          <a:p>
            <a:r>
              <a:rPr lang="en-US" sz="1000"/>
              <a:t>The use cases in this graphic are universal to CASBs and not specific to Microsoft’s CASB. </a:t>
            </a:r>
          </a:p>
          <a:p>
            <a:r>
              <a:rPr lang="en-US" sz="1000"/>
              <a:t>Going from left to right, most organizations start with so called “unsanctioned apps” that are unmanaged and monitored by IT. So they need to first gain an understanding of which cloud services to begin governing them.</a:t>
            </a:r>
          </a:p>
          <a:p>
            <a:r>
              <a:rPr lang="en-US" sz="1000"/>
              <a:t>After the initial discovery and when apps are managed “Sanctioned” by IT, CASBs allow you to monitor and protect the information across your apps.</a:t>
            </a:r>
          </a:p>
          <a:p>
            <a:r>
              <a:rPr lang="en-US" sz="1000"/>
              <a:t>And lastly cloud threats naturally go across sanctioned and unsanctioned apps. Cloud Access security brokers enable you to detect threats inside of your managed cloud apps, but also cover scenarios such as sensitive data being exfiltrated to unsanctioned cloud apps.  </a:t>
            </a:r>
          </a:p>
          <a:p>
            <a:endParaRPr lang="en-US" sz="1000"/>
          </a:p>
          <a:p>
            <a:r>
              <a:rPr lang="en-US" sz="1200" b="1" i="0" u="none" strike="noStrike" kern="1200">
                <a:solidFill>
                  <a:srgbClr val="000000"/>
                </a:solidFill>
                <a:effectLst/>
                <a:latin typeface="+mn-lt"/>
                <a:ea typeface="+mn-ea"/>
                <a:cs typeface="+mn-cs"/>
              </a:rPr>
              <a:t>Microsoft Cloud App Security is a multimode Cloud Access Security Broker (CASB), giving customers flexibility in how to implement core capabilities. Hybrid deployments are possible.</a:t>
            </a:r>
          </a:p>
          <a:p>
            <a:endParaRPr lang="en-US" sz="1200" b="1" i="0" u="none" strike="noStrike" kern="1200">
              <a:solidFill>
                <a:srgbClr val="000000"/>
              </a:solidFill>
              <a:effectLst/>
              <a:latin typeface="+mn-lt"/>
              <a:ea typeface="+mn-ea"/>
              <a:cs typeface="+mn-cs"/>
            </a:endParaRPr>
          </a:p>
          <a:p>
            <a:r>
              <a:rPr lang="en-US" sz="1200" b="1" i="0" u="none" strike="noStrike" kern="1200">
                <a:solidFill>
                  <a:srgbClr val="000000"/>
                </a:solidFill>
                <a:effectLst/>
                <a:latin typeface="+mn-lt"/>
                <a:ea typeface="+mn-ea"/>
                <a:cs typeface="+mn-cs"/>
              </a:rPr>
              <a:t>Another thing that’s key to point out that our CASB solution doesn’t only apply to Microsoft cloud solutions, but provides the same level of security and use cases to non-Microsoft cloud services.</a:t>
            </a:r>
            <a:endParaRPr lang="en-US" sz="100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9/16/2019 12:46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4920119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E6612-A5EB-FB43-A3EB-D3372ABBE7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16580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E6612-A5EB-FB43-A3EB-D3372ABBE7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94231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FE1F63-87B7-4A85-A27F-A6BBFE76C93F}" type="slidenum">
              <a:rPr lang="en-US" smtClean="0"/>
              <a:t>98</a:t>
            </a:fld>
            <a:endParaRPr lang="en-US"/>
          </a:p>
        </p:txBody>
      </p:sp>
    </p:spTree>
    <p:extLst>
      <p:ext uri="{BB962C8B-B14F-4D97-AF65-F5344CB8AC3E}">
        <p14:creationId xmlns:p14="http://schemas.microsoft.com/office/powerpoint/2010/main" val="25777678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B2E47C-CAFF-4119-AA50-B9DD9068199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465063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B2E47C-CAFF-4119-AA50-B9DD9068199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99350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E6612-A5EB-FB43-A3EB-D3372ABBE7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83526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4"/>
          </p:nvPr>
        </p:nvSpPr>
        <p:spPr/>
        <p:txBody>
          <a:bodyPr/>
          <a:lstStyle/>
          <a:p>
            <a:r>
              <a:rPr lang="en-US"/>
              <a:t>Presentation title</a:t>
            </a:r>
          </a:p>
        </p:txBody>
      </p:sp>
      <p:sp>
        <p:nvSpPr>
          <p:cNvPr id="5" name="Slide Number Placeholder 4"/>
          <p:cNvSpPr>
            <a:spLocks noGrp="1"/>
          </p:cNvSpPr>
          <p:nvPr>
            <p:ph type="sldNum" sz="quarter" idx="5"/>
          </p:nvPr>
        </p:nvSpPr>
        <p:spPr/>
        <p:txBody>
          <a:bodyPr/>
          <a:lstStyle/>
          <a:p>
            <a:fld id="{5F2D3714-B553-A044-BA72-366907BA36B5}" type="slidenum">
              <a:rPr lang="en-US" smtClean="0"/>
              <a:pPr/>
              <a:t>113</a:t>
            </a:fld>
            <a:endParaRPr lang="en-US"/>
          </a:p>
        </p:txBody>
      </p:sp>
    </p:spTree>
    <p:extLst>
      <p:ext uri="{BB962C8B-B14F-4D97-AF65-F5344CB8AC3E}">
        <p14:creationId xmlns:p14="http://schemas.microsoft.com/office/powerpoint/2010/main" val="209897312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9/16/2019 12:46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114</a:t>
            </a:fld>
            <a:endParaRPr lang="en-US"/>
          </a:p>
        </p:txBody>
      </p:sp>
    </p:spTree>
    <p:extLst>
      <p:ext uri="{BB962C8B-B14F-4D97-AF65-F5344CB8AC3E}">
        <p14:creationId xmlns:p14="http://schemas.microsoft.com/office/powerpoint/2010/main" val="32487462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E6612-A5EB-FB43-A3EB-D3372ABBE7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76507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97000"/>
              </a:lnSpc>
              <a:spcBef>
                <a:spcPts val="0"/>
              </a:spcBef>
              <a:spcAft>
                <a:spcPts val="1800"/>
              </a:spcAft>
              <a:buClrTx/>
              <a:buSzTx/>
              <a:buFont typeface="Arial" panose="020B0604020202020204" pitchFamily="34" charset="0"/>
              <a:buNone/>
              <a:tabLst/>
              <a:defRPr/>
            </a:pPr>
            <a:r>
              <a:rPr kumimoji="0" lang="en-US" sz="1200" b="0" i="0" u="none" strike="noStrike" kern="1200" cap="none" spc="0" normalizeH="0" baseline="0" noProof="0">
                <a:ln>
                  <a:noFill/>
                </a:ln>
                <a:gradFill>
                  <a:gsLst>
                    <a:gs pos="83000">
                      <a:schemeClr val="tx1"/>
                    </a:gs>
                    <a:gs pos="100000">
                      <a:schemeClr val="tx1"/>
                    </a:gs>
                  </a:gsLst>
                  <a:lin ang="5400000" scaled="1"/>
                </a:gradFill>
                <a:effectLst/>
                <a:uLnTx/>
                <a:uFillTx/>
                <a:latin typeface="Segoe UI" panose="020B0502040204020203" pitchFamily="34" charset="0"/>
                <a:ea typeface="+mn-ea"/>
                <a:cs typeface="Segoe UI" panose="020B0502040204020203" pitchFamily="34" charset="0"/>
              </a:rPr>
              <a:t>Each organization is unique, and each has its own internal processes for handling security incidents, contacting and educating users, approving remediation actions and managing security incident.</a:t>
            </a:r>
          </a:p>
          <a:p>
            <a:pPr marL="0" marR="0" lvl="1" indent="0" algn="l" defTabSz="914400" rtl="0" eaLnBrk="1" fontAlgn="auto" latinLnBrk="0" hangingPunct="1">
              <a:lnSpc>
                <a:spcPct val="97000"/>
              </a:lnSpc>
              <a:spcBef>
                <a:spcPts val="0"/>
              </a:spcBef>
              <a:spcAft>
                <a:spcPts val="1800"/>
              </a:spcAft>
              <a:buClrTx/>
              <a:buSzTx/>
              <a:buNone/>
              <a:tabLst/>
              <a:defRPr/>
            </a:pPr>
            <a:r>
              <a:rPr kumimoji="0" lang="en-US" sz="1200" b="0" i="0" u="none" strike="noStrike" kern="1200" cap="none" spc="0" normalizeH="0" baseline="0" noProof="0">
                <a:ln>
                  <a:noFill/>
                </a:ln>
                <a:gradFill>
                  <a:gsLst>
                    <a:gs pos="83000">
                      <a:schemeClr val="tx1"/>
                    </a:gs>
                    <a:gs pos="100000">
                      <a:schemeClr val="tx1"/>
                    </a:gs>
                  </a:gsLst>
                  <a:lin ang="5400000" scaled="1"/>
                </a:gradFill>
                <a:effectLst/>
                <a:uLnTx/>
                <a:uFillTx/>
                <a:latin typeface="Segoe UI" panose="020B0502040204020203" pitchFamily="34" charset="0"/>
                <a:ea typeface="+mn-ea"/>
                <a:cs typeface="Segoe UI" panose="020B0502040204020203" pitchFamily="34" charset="0"/>
              </a:rPr>
              <a:t>For this reason, Microsoft Cloud App Security has integrated with Microsoft Flow to enable you to easily connect with popular enterprise apps and services</a:t>
            </a:r>
          </a:p>
          <a:p>
            <a:pPr marL="171450" marR="0" lvl="1" indent="-171450" algn="l" defTabSz="914400" rtl="0" eaLnBrk="1" fontAlgn="auto" latinLnBrk="0" hangingPunct="1">
              <a:lnSpc>
                <a:spcPct val="97000"/>
              </a:lnSpc>
              <a:spcBef>
                <a:spcPts val="0"/>
              </a:spcBef>
              <a:spcAft>
                <a:spcPts val="1800"/>
              </a:spcAft>
              <a:buClrTx/>
              <a:buSzTx/>
              <a:tabLst/>
              <a:defRPr/>
            </a:pPr>
            <a:r>
              <a:rPr kumimoji="0" lang="en-US" sz="1200" b="0" i="0" u="none" strike="noStrike" kern="1200" cap="none" spc="0" normalizeH="0" baseline="0" noProof="0">
                <a:ln>
                  <a:noFill/>
                </a:ln>
                <a:gradFill>
                  <a:gsLst>
                    <a:gs pos="83000">
                      <a:schemeClr val="tx1"/>
                    </a:gs>
                    <a:gs pos="100000">
                      <a:schemeClr val="tx1"/>
                    </a:gs>
                  </a:gsLst>
                  <a:lin ang="5400000" scaled="1"/>
                </a:gradFill>
                <a:effectLst/>
                <a:uLnTx/>
                <a:uFillTx/>
                <a:latin typeface="Segoe UI" panose="020B0502040204020203" pitchFamily="34" charset="0"/>
                <a:ea typeface="+mn-ea"/>
                <a:cs typeface="Segoe UI" panose="020B0502040204020203" pitchFamily="34" charset="0"/>
              </a:rPr>
              <a:t>Automate your processes and have us run them for you</a:t>
            </a:r>
          </a:p>
          <a:p>
            <a:pPr lvl="1" indent="-457200" defTabSz="846579">
              <a:lnSpc>
                <a:spcPct val="150000"/>
              </a:lnSpc>
              <a:spcBef>
                <a:spcPts val="0"/>
              </a:spcBef>
              <a:spcAft>
                <a:spcPts val="545"/>
              </a:spcAft>
              <a:buFont typeface="Arial" panose="020B0604020202020204" pitchFamily="34" charset="0"/>
              <a:buChar char="•"/>
              <a:defRPr/>
            </a:pPr>
            <a:r>
              <a:rPr lang="en-US" sz="2800">
                <a:ln w="3175">
                  <a:noFill/>
                </a:ln>
                <a:gradFill>
                  <a:gsLst>
                    <a:gs pos="1250">
                      <a:srgbClr val="1A1A1A"/>
                    </a:gs>
                    <a:gs pos="100000">
                      <a:srgbClr val="1A1A1A"/>
                    </a:gs>
                  </a:gsLst>
                  <a:lin ang="5400000" scaled="0"/>
                </a:gradFill>
                <a:latin typeface="Segoe UI Light" panose="020B0502040204020203" pitchFamily="34" charset="0"/>
                <a:cs typeface="Segoe UI Light" panose="020B0502040204020203" pitchFamily="34" charset="0"/>
              </a:rPr>
              <a:t>Conditional actions based on alert details</a:t>
            </a:r>
          </a:p>
          <a:p>
            <a:pPr lvl="1" indent="-457200" defTabSz="846579">
              <a:lnSpc>
                <a:spcPct val="150000"/>
              </a:lnSpc>
              <a:spcBef>
                <a:spcPts val="0"/>
              </a:spcBef>
              <a:spcAft>
                <a:spcPts val="545"/>
              </a:spcAft>
              <a:buFont typeface="Arial" panose="020B0604020202020204" pitchFamily="34" charset="0"/>
              <a:buChar char="•"/>
              <a:defRPr/>
            </a:pPr>
            <a:r>
              <a:rPr lang="en-US" sz="2800">
                <a:ln w="3175">
                  <a:noFill/>
                </a:ln>
                <a:gradFill>
                  <a:gsLst>
                    <a:gs pos="1250">
                      <a:srgbClr val="1A1A1A"/>
                    </a:gs>
                    <a:gs pos="100000">
                      <a:srgbClr val="1A1A1A"/>
                    </a:gs>
                  </a:gsLst>
                  <a:lin ang="5400000" scaled="0"/>
                </a:gradFill>
                <a:latin typeface="Segoe UI Light" panose="020B0502040204020203" pitchFamily="34" charset="0"/>
                <a:cs typeface="Segoe UI Light" panose="020B0502040204020203" pitchFamily="34" charset="0"/>
              </a:rPr>
              <a:t>Trigger playbooks from any alert</a:t>
            </a:r>
          </a:p>
          <a:p>
            <a:pPr lvl="1" indent="-457200" defTabSz="846579">
              <a:lnSpc>
                <a:spcPct val="150000"/>
              </a:lnSpc>
              <a:spcBef>
                <a:spcPts val="0"/>
              </a:spcBef>
              <a:spcAft>
                <a:spcPts val="545"/>
              </a:spcAft>
              <a:buFont typeface="Arial" panose="020B0604020202020204" pitchFamily="34" charset="0"/>
              <a:buChar char="•"/>
              <a:defRPr/>
            </a:pPr>
            <a:r>
              <a:rPr lang="en-US" sz="2800">
                <a:ln w="3175">
                  <a:noFill/>
                </a:ln>
                <a:gradFill>
                  <a:gsLst>
                    <a:gs pos="1250">
                      <a:srgbClr val="1A1A1A"/>
                    </a:gs>
                    <a:gs pos="100000">
                      <a:srgbClr val="1A1A1A"/>
                    </a:gs>
                  </a:gsLst>
                  <a:lin ang="5400000" scaled="0"/>
                </a:gradFill>
                <a:latin typeface="Segoe UI Light" panose="020B0502040204020203" pitchFamily="34" charset="0"/>
                <a:cs typeface="Segoe UI Light" panose="020B0502040204020203" pitchFamily="34" charset="0"/>
              </a:rPr>
              <a:t>Gathering of evidence or context enrichment</a:t>
            </a:r>
          </a:p>
          <a:p>
            <a:pPr lvl="1" indent="-457200" defTabSz="846579">
              <a:lnSpc>
                <a:spcPct val="150000"/>
              </a:lnSpc>
              <a:spcBef>
                <a:spcPts val="0"/>
              </a:spcBef>
              <a:spcAft>
                <a:spcPts val="545"/>
              </a:spcAft>
              <a:buFont typeface="Arial" panose="020B0604020202020204" pitchFamily="34" charset="0"/>
              <a:buChar char="•"/>
              <a:defRPr/>
            </a:pPr>
            <a:r>
              <a:rPr lang="en-US" sz="2800">
                <a:ln w="3175">
                  <a:noFill/>
                </a:ln>
                <a:gradFill>
                  <a:gsLst>
                    <a:gs pos="1250">
                      <a:srgbClr val="1A1A1A"/>
                    </a:gs>
                    <a:gs pos="100000">
                      <a:srgbClr val="1A1A1A"/>
                    </a:gs>
                  </a:gsLst>
                  <a:lin ang="5400000" scaled="0"/>
                </a:gradFill>
                <a:latin typeface="Segoe UI Light" panose="020B0502040204020203" pitchFamily="34" charset="0"/>
                <a:cs typeface="Segoe UI Light" panose="020B0502040204020203" pitchFamily="34" charset="0"/>
              </a:rPr>
              <a:t>Ask for approval when needed</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9/16/2019 12:46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650552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p>
        </p:txBody>
      </p:sp>
      <p:sp>
        <p:nvSpPr>
          <p:cNvPr id="4" name="Header Placeholder 3"/>
          <p:cNvSpPr>
            <a:spLocks noGrp="1"/>
          </p:cNvSpPr>
          <p:nvPr>
            <p:ph type="hdr" sz="quarter"/>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282828"/>
              </a:solidFill>
              <a:effectLst/>
              <a:uLnTx/>
              <a:uFillTx/>
              <a:latin typeface="Segoe UI"/>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836" b="0" i="0" u="none" strike="noStrike" kern="1200" cap="none" spc="0" normalizeH="0" baseline="0" noProof="0" smtClean="0">
                <a:ln>
                  <a:noFill/>
                </a:ln>
                <a:solidFill>
                  <a:srgbClr val="282828"/>
                </a:solidFill>
                <a:effectLst/>
                <a:uLnTx/>
                <a:uFillTx/>
                <a:latin typeface="Segoe UI"/>
                <a:ea typeface="+mn-ea"/>
                <a:cs typeface="+mn-cs"/>
              </a:rPr>
              <a:pPr marL="0" marR="0" lvl="0" indent="0" algn="l" defTabSz="932688" rtl="0" eaLnBrk="1" fontAlgn="auto" latinLnBrk="0" hangingPunct="1">
                <a:lnSpc>
                  <a:spcPct val="100000"/>
                </a:lnSpc>
                <a:spcBef>
                  <a:spcPts val="0"/>
                </a:spcBef>
                <a:spcAft>
                  <a:spcPts val="0"/>
                </a:spcAft>
                <a:buClrTx/>
                <a:buSzTx/>
                <a:buFontTx/>
                <a:buNone/>
                <a:tabLst/>
                <a:defRPr/>
              </a:pPr>
              <a:t>9/16/2019 12:46 PM</a:t>
            </a:fld>
            <a:endParaRPr kumimoji="0" lang="en-US" sz="1836" b="0" i="0" u="none" strike="noStrike" kern="1200" cap="none" spc="0" normalizeH="0" baseline="0" noProof="0">
              <a:ln>
                <a:noFill/>
              </a:ln>
              <a:solidFill>
                <a:srgbClr val="282828"/>
              </a:solidFill>
              <a:effectLst/>
              <a:uLnTx/>
              <a:uFillTx/>
              <a:latin typeface="Segoe UI"/>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B4008EB6-D09E-4580-8CD6-DDB14511944F}"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4920119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Cloud App Security integration with Microsoft Flow allows admins to:</a:t>
            </a:r>
          </a:p>
          <a:p>
            <a:pPr marL="228600" indent="-228600">
              <a:buAutoNum type="arabicPeriod"/>
            </a:pPr>
            <a:r>
              <a:rPr lang="en-US"/>
              <a:t>Automatically create incidents in ticketing systems such as ServiceNow and Jira. </a:t>
            </a:r>
          </a:p>
          <a:p>
            <a:pPr marL="228600" indent="-228600">
              <a:buAutoNum type="arabicPeriod"/>
            </a:pPr>
            <a:r>
              <a:rPr lang="en-US"/>
              <a:t>Gather user input for an alert. Ex. When impossible travel alert is raised send a text to user to confirm activity from different country. </a:t>
            </a:r>
          </a:p>
          <a:p>
            <a:pPr marL="228600" indent="-228600">
              <a:buAutoNum type="arabicPeriod"/>
            </a:pPr>
            <a:r>
              <a:rPr lang="en-US"/>
              <a:t>Get admin approval to execute custom remediation action</a:t>
            </a:r>
          </a:p>
          <a:p>
            <a:pPr marL="228600" indent="-228600">
              <a:buAutoNum type="arabicPeriod"/>
            </a:pPr>
            <a:r>
              <a:rPr lang="en-US"/>
              <a:t>Resolve/dismiss the alert in MCAS</a:t>
            </a:r>
          </a:p>
          <a:p>
            <a:pPr marL="228600" indent="-228600">
              <a:buAutoNum type="arabicPeriod"/>
            </a:pP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9/16/2019 12:46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5101140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50000"/>
              </a:lnSpc>
              <a:buFont typeface="Arial" panose="020B0604020202020204" pitchFamily="34" charset="0"/>
              <a:buChar char="•"/>
            </a:pPr>
            <a:r>
              <a:rPr lang="en-US" sz="2000"/>
              <a:t>Advanced Shadow IT investigation mode:</a:t>
            </a:r>
          </a:p>
          <a:p>
            <a:pPr marL="742950" lvl="1" indent="-285750">
              <a:lnSpc>
                <a:spcPct val="150000"/>
              </a:lnSpc>
              <a:buFont typeface="Arial" panose="020B0604020202020204" pitchFamily="34" charset="0"/>
              <a:buChar char="•"/>
            </a:pPr>
            <a:r>
              <a:rPr lang="en-US"/>
              <a:t>Over time trends</a:t>
            </a:r>
          </a:p>
          <a:p>
            <a:pPr marL="742950" lvl="1" indent="-285750">
              <a:lnSpc>
                <a:spcPct val="150000"/>
              </a:lnSpc>
              <a:buFont typeface="Arial" panose="020B0604020202020204" pitchFamily="34" charset="0"/>
              <a:buChar char="•"/>
            </a:pPr>
            <a:r>
              <a:rPr lang="en-US"/>
              <a:t>Side by side app usage comparison</a:t>
            </a:r>
          </a:p>
          <a:p>
            <a:pPr marL="742950" lvl="1" indent="-285750">
              <a:lnSpc>
                <a:spcPct val="150000"/>
              </a:lnSpc>
              <a:buFont typeface="Arial" panose="020B0604020202020204" pitchFamily="34" charset="0"/>
              <a:buChar char="•"/>
            </a:pPr>
            <a:r>
              <a:rPr lang="en-US" sz="1600"/>
              <a:t>App watchlist</a:t>
            </a:r>
          </a:p>
          <a:p>
            <a:pPr marL="285750" indent="-285750">
              <a:lnSpc>
                <a:spcPct val="150000"/>
              </a:lnSpc>
              <a:buFont typeface="Arial" panose="020B0604020202020204" pitchFamily="34" charset="0"/>
              <a:buChar char="•"/>
            </a:pPr>
            <a:r>
              <a:rPr lang="en-US" sz="2000"/>
              <a:t>Custom reports and views of business units, regions and more.</a:t>
            </a:r>
          </a:p>
          <a:p>
            <a:pPr marL="285750" indent="-285750">
              <a:lnSpc>
                <a:spcPct val="150000"/>
              </a:lnSpc>
              <a:buFont typeface="Arial" panose="020B0604020202020204" pitchFamily="34" charset="0"/>
              <a:buChar char="•"/>
            </a:pPr>
            <a:r>
              <a:rPr lang="en-US" sz="2000"/>
              <a:t>Enrich Discovery data with 1</a:t>
            </a:r>
            <a:r>
              <a:rPr lang="en-US" sz="2000" baseline="30000"/>
              <a:t>st</a:t>
            </a:r>
            <a:r>
              <a:rPr lang="en-US" sz="2000"/>
              <a:t> and 3</a:t>
            </a:r>
            <a:r>
              <a:rPr lang="en-US" sz="2000" baseline="30000"/>
              <a:t>rd</a:t>
            </a:r>
            <a:r>
              <a:rPr lang="en-US" sz="2000"/>
              <a:t> party data sources</a:t>
            </a:r>
          </a:p>
          <a:p>
            <a:pPr marL="285750" indent="-285750">
              <a:lnSpc>
                <a:spcPct val="150000"/>
              </a:lnSpc>
              <a:buFont typeface="Arial" panose="020B0604020202020204" pitchFamily="34" charset="0"/>
              <a:buChar char="•"/>
            </a:pPr>
            <a:r>
              <a:rPr lang="en-US" sz="2000"/>
              <a:t>Control data retention</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B2E47C-CAFF-4119-AA50-B9DD9068199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487195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10" name="Date Placeholder 9"/>
          <p:cNvSpPr>
            <a:spLocks noGrp="1"/>
          </p:cNvSpPr>
          <p:nvPr>
            <p:ph type="dt"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44C3489-8257-4E60-994D-6A5CEE67ED71}"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9/16/2019 12:46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4" name="Footer Placeholder 3"/>
          <p:cNvSpPr>
            <a:spLocks noGrp="1"/>
          </p:cNvSpPr>
          <p:nvPr>
            <p:ph type="ftr" sz="quarter" idx="14"/>
          </p:nvPr>
        </p:nvSpPr>
        <p:spPr/>
        <p:txBody>
          <a:bodyPr/>
          <a:lstStyle/>
          <a:p>
            <a:pPr marL="582359"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5" name="Header Placeholder 4"/>
          <p:cNvSpPr>
            <a:spLocks noGrp="1"/>
          </p:cNvSpPr>
          <p:nvPr>
            <p:ph type="hdr" sz="quarter" idx="15"/>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2460522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3E6612-A5EB-FB43-A3EB-D3372ABBE7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869052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defTabSz="950464" fontAlgn="base">
              <a:spcAft>
                <a:spcPts val="346"/>
              </a:spcAft>
              <a:defRPr/>
            </a:pPr>
            <a:r>
              <a:rPr lang="en-US"/>
              <a:t>In the Microsoft Flow portal you can access in-depth analytics on your flows to investigate the number of times each flow was run over a select period of time. </a:t>
            </a: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9/16/2019 12:46 PM</a:t>
            </a:fld>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395661694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9/16/2019 12:46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131</a:t>
            </a:fld>
            <a:endParaRPr lang="en-US"/>
          </a:p>
        </p:txBody>
      </p:sp>
    </p:spTree>
    <p:extLst>
      <p:ext uri="{BB962C8B-B14F-4D97-AF65-F5344CB8AC3E}">
        <p14:creationId xmlns:p14="http://schemas.microsoft.com/office/powerpoint/2010/main" val="32613748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9/16/2019 12:46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135</a:t>
            </a:fld>
            <a:endParaRPr lang="en-US"/>
          </a:p>
        </p:txBody>
      </p:sp>
    </p:spTree>
    <p:extLst>
      <p:ext uri="{BB962C8B-B14F-4D97-AF65-F5344CB8AC3E}">
        <p14:creationId xmlns:p14="http://schemas.microsoft.com/office/powerpoint/2010/main" val="20673906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2D3714-B553-A044-BA72-366907BA36B5}" type="slidenum">
              <a:rPr lang="en-US" smtClean="0"/>
              <a:pPr/>
              <a:t>138</a:t>
            </a:fld>
            <a:endParaRPr lang="en-US"/>
          </a:p>
        </p:txBody>
      </p:sp>
      <p:sp>
        <p:nvSpPr>
          <p:cNvPr id="5" name="TextBox 4">
            <a:extLst>
              <a:ext uri="{FF2B5EF4-FFF2-40B4-BE49-F238E27FC236}">
                <a16:creationId xmlns:a16="http://schemas.microsoft.com/office/drawing/2014/main" id="{F72555A6-FCB2-4357-8EBF-C983965382F8}"/>
              </a:ext>
            </a:extLst>
          </p:cNvPr>
          <p:cNvSpPr txBox="1"/>
          <p:nvPr/>
        </p:nvSpPr>
        <p:spPr>
          <a:xfrm>
            <a:off x="4572000" y="773399"/>
            <a:ext cx="4114800" cy="276999"/>
          </a:xfrm>
          <a:prstGeom prst="rect">
            <a:avLst/>
          </a:prstGeom>
          <a:noFill/>
        </p:spPr>
        <p:txBody>
          <a:bodyPr wrap="square" lIns="0" tIns="0" rIns="0" bIns="0" rtlCol="0" anchor="t">
            <a:spAutoFit/>
          </a:bodyPr>
          <a:lstStyle/>
          <a:p>
            <a:pPr>
              <a:lnSpc>
                <a:spcPct val="90000"/>
              </a:lnSpc>
            </a:pPr>
            <a:r>
              <a:rPr lang="en-US" sz="2000" spc="-100">
                <a:solidFill>
                  <a:schemeClr val="bg1"/>
                </a:solidFill>
              </a:rPr>
              <a:t>“Insert text here”</a:t>
            </a:r>
          </a:p>
        </p:txBody>
      </p:sp>
      <p:sp>
        <p:nvSpPr>
          <p:cNvPr id="6" name="TextBox 5">
            <a:extLst>
              <a:ext uri="{FF2B5EF4-FFF2-40B4-BE49-F238E27FC236}">
                <a16:creationId xmlns:a16="http://schemas.microsoft.com/office/drawing/2014/main" id="{54F2038B-59AC-4C08-AA8D-55048575CE1D}"/>
              </a:ext>
            </a:extLst>
          </p:cNvPr>
          <p:cNvSpPr txBox="1"/>
          <p:nvPr/>
        </p:nvSpPr>
        <p:spPr>
          <a:xfrm>
            <a:off x="6141719" y="2462904"/>
            <a:ext cx="2854691" cy="4051005"/>
          </a:xfrm>
          <a:prstGeom prst="rect">
            <a:avLst/>
          </a:prstGeom>
          <a:solidFill>
            <a:schemeClr val="bg1">
              <a:lumMod val="95000"/>
            </a:schemeClr>
          </a:solidFill>
        </p:spPr>
        <p:txBody>
          <a:bodyPr wrap="square" rtlCol="0">
            <a:noAutofit/>
          </a:bodyPr>
          <a:lstStyle/>
          <a:p>
            <a:pPr>
              <a:spcAft>
                <a:spcPts val="1200"/>
              </a:spcAft>
            </a:pPr>
            <a:r>
              <a:rPr lang="en-US" sz="1600" spc="-50">
                <a:solidFill>
                  <a:srgbClr val="000000"/>
                </a:solidFill>
                <a:latin typeface="+mj-lt"/>
              </a:rPr>
              <a:t>Key points to land</a:t>
            </a:r>
          </a:p>
          <a:p>
            <a:pPr marL="342900" indent="-342900">
              <a:spcAft>
                <a:spcPts val="1200"/>
              </a:spcAft>
              <a:buFont typeface="Arial" panose="020B0604020202020204" pitchFamily="34" charset="0"/>
              <a:buChar char="•"/>
            </a:pPr>
            <a:r>
              <a:rPr lang="en-US" sz="1200">
                <a:solidFill>
                  <a:srgbClr val="000000"/>
                </a:solidFill>
              </a:rPr>
              <a:t>Text</a:t>
            </a:r>
          </a:p>
          <a:p>
            <a:pPr marL="342900" indent="-342900">
              <a:spcAft>
                <a:spcPts val="1200"/>
              </a:spcAft>
              <a:buFont typeface="Arial" panose="020B0604020202020204" pitchFamily="34" charset="0"/>
              <a:buChar char="•"/>
            </a:pPr>
            <a:r>
              <a:rPr lang="en-US" sz="1200">
                <a:solidFill>
                  <a:srgbClr val="000000"/>
                </a:solidFill>
              </a:rPr>
              <a:t>Text</a:t>
            </a:r>
          </a:p>
          <a:p>
            <a:pPr marL="342900" indent="-342900">
              <a:spcAft>
                <a:spcPts val="1200"/>
              </a:spcAft>
              <a:buFont typeface="Arial" panose="020B0604020202020204" pitchFamily="34" charset="0"/>
              <a:buChar char="•"/>
            </a:pPr>
            <a:r>
              <a:rPr lang="en-US" sz="1200">
                <a:solidFill>
                  <a:srgbClr val="000000"/>
                </a:solidFill>
              </a:rPr>
              <a:t>Text</a:t>
            </a:r>
            <a:endParaRPr lang="en-US">
              <a:solidFill>
                <a:srgbClr val="000000"/>
              </a:solidFill>
            </a:endParaRPr>
          </a:p>
        </p:txBody>
      </p:sp>
      <p:sp>
        <p:nvSpPr>
          <p:cNvPr id="7" name="Footer Placeholder 6">
            <a:extLst>
              <a:ext uri="{FF2B5EF4-FFF2-40B4-BE49-F238E27FC236}">
                <a16:creationId xmlns:a16="http://schemas.microsoft.com/office/drawing/2014/main" id="{43441881-294B-48A9-90EC-7302F5A1BFCB}"/>
              </a:ext>
            </a:extLst>
          </p:cNvPr>
          <p:cNvSpPr>
            <a:spLocks noGrp="1"/>
          </p:cNvSpPr>
          <p:nvPr>
            <p:ph type="ftr" sz="quarter" idx="11"/>
          </p:nvPr>
        </p:nvSpPr>
        <p:spPr/>
        <p:txBody>
          <a:bodyPr/>
          <a:lstStyle/>
          <a:p>
            <a:r>
              <a:rPr lang="en-US"/>
              <a:t>Presentation title</a:t>
            </a:r>
          </a:p>
        </p:txBody>
      </p:sp>
    </p:spTree>
    <p:extLst>
      <p:ext uri="{BB962C8B-B14F-4D97-AF65-F5344CB8AC3E}">
        <p14:creationId xmlns:p14="http://schemas.microsoft.com/office/powerpoint/2010/main" val="384502939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defTabSz="950464" fontAlgn="base">
              <a:spcAft>
                <a:spcPts val="346"/>
              </a:spcAft>
              <a:defRPr/>
            </a:pPr>
            <a:r>
              <a:rPr lang="en-US" dirty="0"/>
              <a:t>In the Microsoft Flow portal you can access in-depth analytics on your flows to investigate the number of times each flow was run over a select period of time. </a:t>
            </a: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9/16/2019 12:46 PM</a:t>
            </a:fld>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a:t>
            </a:fld>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385024966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defTabSz="950464" fontAlgn="base">
              <a:spcAft>
                <a:spcPts val="346"/>
              </a:spcAft>
              <a:defRPr/>
            </a:pPr>
            <a:r>
              <a:rPr lang="en-US"/>
              <a:t>In the Microsoft Flow portal you can access in-depth analytics on your flows to investigate the number of times each flow was run over a select period of time. </a:t>
            </a: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9/16/2019 12:46 PM</a:t>
            </a:fld>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141</a:t>
            </a:fld>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227050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a:t>Microsoft has a CASB and here is why it’s unique</a:t>
            </a:r>
          </a:p>
          <a:p>
            <a:pPr marL="228600" indent="-228600">
              <a:buAutoNum type="arabicPeriod"/>
            </a:pPr>
            <a:r>
              <a:rPr lang="en-US"/>
              <a:t>Add 3</a:t>
            </a:r>
            <a:r>
              <a:rPr lang="en-US" baseline="30000"/>
              <a:t>rd</a:t>
            </a:r>
            <a:r>
              <a:rPr lang="en-US"/>
              <a:t> party logos to emphasize our commitment there</a:t>
            </a:r>
          </a:p>
          <a:p>
            <a:pPr marL="228600" indent="-228600">
              <a:buAutoNum type="arabicPeriod"/>
            </a:pPr>
            <a:r>
              <a:rPr lang="en-US"/>
              <a:t>Add a datapoint to drive a perception on the recognition</a:t>
            </a:r>
          </a:p>
          <a:p>
            <a:pPr marL="228600" indent="-228600">
              <a:buAutoNum type="arabicPeriod"/>
            </a:pPr>
            <a:endParaRPr lang="en-US"/>
          </a:p>
          <a:p>
            <a:pPr marL="228600" indent="-228600">
              <a:buAutoNum type="arabicPeriod"/>
            </a:pPr>
            <a:endParaRPr lang="en-US"/>
          </a:p>
        </p:txBody>
      </p:sp>
      <p:sp>
        <p:nvSpPr>
          <p:cNvPr id="4" name="Footer Placeholder 3"/>
          <p:cNvSpPr>
            <a:spLocks noGrp="1"/>
          </p:cNvSpPr>
          <p:nvPr>
            <p:ph type="ftr" sz="quarter" idx="4"/>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Segoe UI"/>
                <a:ea typeface="+mn-ea"/>
                <a:cs typeface="+mn-cs"/>
              </a:rPr>
              <a:t>Presentation title</a:t>
            </a:r>
          </a:p>
        </p:txBody>
      </p:sp>
      <p:sp>
        <p:nvSpPr>
          <p:cNvPr id="5" name="Slide Number Placeholder 4"/>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38848552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defTabSz="950464" fontAlgn="base">
              <a:spcAft>
                <a:spcPts val="346"/>
              </a:spcAft>
              <a:defRPr/>
            </a:pPr>
            <a:r>
              <a:rPr lang="en-US"/>
              <a:t>In the Microsoft Flow portal you can access in-depth analytics on your flows to investigate the number of times each flow was run over a select period of time. </a:t>
            </a: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9/16/2019 12:46 PM</a:t>
            </a:fld>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142</a:t>
            </a:fld>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63642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What’s key for us to highlight is that Microsoft’s CASB is a CASB for your entire cloud ecosystem, not just the Microsoft cloud. While we have tight integrations with Microsoft services, we provide the same level of security for many non-Microsoft services of which you can see a selection on the right hand side, while we are working on a universal model to support any cloud app in the future.</a:t>
            </a:r>
          </a:p>
          <a:p>
            <a:endParaRPr lang="en-US"/>
          </a:p>
          <a:p>
            <a:r>
              <a:rPr lang="en-US"/>
              <a:t>customers.microsoft.com/</a:t>
            </a:r>
          </a:p>
          <a:p>
            <a:endParaRPr lang="en-US"/>
          </a:p>
        </p:txBody>
      </p:sp>
      <p:sp>
        <p:nvSpPr>
          <p:cNvPr id="4" name="Header Placeholder 3"/>
          <p:cNvSpPr>
            <a:spLocks noGrp="1"/>
          </p:cNvSpPr>
          <p:nvPr>
            <p:ph type="hdr" sz="quarter"/>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282828"/>
              </a:solidFill>
              <a:effectLst/>
              <a:uLnTx/>
              <a:uFillTx/>
              <a:latin typeface="Segoe UI"/>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836" b="0" i="0" u="none" strike="noStrike" kern="1200" cap="none" spc="0" normalizeH="0" baseline="0" noProof="0" smtClean="0">
                <a:ln>
                  <a:noFill/>
                </a:ln>
                <a:solidFill>
                  <a:srgbClr val="282828"/>
                </a:solidFill>
                <a:effectLst/>
                <a:uLnTx/>
                <a:uFillTx/>
                <a:latin typeface="Segoe UI"/>
                <a:ea typeface="+mn-ea"/>
                <a:cs typeface="+mn-cs"/>
              </a:rPr>
              <a:pPr marL="0" marR="0" lvl="0" indent="0" algn="l" defTabSz="932688" rtl="0" eaLnBrk="1" fontAlgn="auto" latinLnBrk="0" hangingPunct="1">
                <a:lnSpc>
                  <a:spcPct val="100000"/>
                </a:lnSpc>
                <a:spcBef>
                  <a:spcPts val="0"/>
                </a:spcBef>
                <a:spcAft>
                  <a:spcPts val="0"/>
                </a:spcAft>
                <a:buClrTx/>
                <a:buSzTx/>
                <a:buFontTx/>
                <a:buNone/>
                <a:tabLst/>
                <a:defRPr/>
              </a:pPr>
              <a:t>9/16/2019 12:46 PM</a:t>
            </a:fld>
            <a:endParaRPr kumimoji="0" lang="en-US" sz="1836" b="0" i="0" u="none" strike="noStrike" kern="1200" cap="none" spc="0" normalizeH="0" baseline="0" noProof="0">
              <a:ln>
                <a:noFill/>
              </a:ln>
              <a:solidFill>
                <a:srgbClr val="282828"/>
              </a:solidFill>
              <a:effectLst/>
              <a:uLnTx/>
              <a:uFillTx/>
              <a:latin typeface="Segoe UI"/>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B4008EB6-D09E-4580-8CD6-DDB14511944F}" type="slidenum">
              <a:rPr kumimoji="0" lang="en-US" sz="800" b="0" i="0" u="none" strike="noStrike" kern="1200" cap="none" spc="0" normalizeH="0" baseline="0" noProof="0" smtClean="0">
                <a:ln>
                  <a:noFill/>
                </a:ln>
                <a:solidFill>
                  <a:srgbClr val="000000"/>
                </a:solidFill>
                <a:effectLst/>
                <a:uLnTx/>
                <a:uFillTx/>
                <a:latin typeface="Segoe UI"/>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498111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customers.microsoft.com/</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9/16/2019 12:46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2015356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13.jpe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3.xml"/><Relationship Id="rId1" Type="http://schemas.openxmlformats.org/officeDocument/2006/relationships/tags" Target="../tags/tag8.xml"/><Relationship Id="rId4" Type="http://schemas.openxmlformats.org/officeDocument/2006/relationships/image" Target="../media/image1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8102" y="3090314"/>
            <a:ext cx="9588857" cy="1828800"/>
          </a:xfrm>
          <a:noFill/>
        </p:spPr>
        <p:txBody>
          <a:bodyPr lIns="0" tIns="0" rIns="0" bIns="182880" anchor="b" anchorCtr="0"/>
          <a:lstStyle>
            <a:lvl1pPr>
              <a:defRPr sz="5400" strike="noStrike" spc="-150"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34921" y="4935118"/>
            <a:ext cx="9588857" cy="964256"/>
          </a:xfrm>
          <a:noFill/>
        </p:spPr>
        <p:txBody>
          <a:bodyPr lIns="0" tIns="0" rIns="0" bIns="0">
            <a:noAutofit/>
          </a:bodyPr>
          <a:lstStyle>
            <a:lvl1pPr marL="0" indent="0">
              <a:lnSpc>
                <a:spcPct val="100000"/>
              </a:lnSpc>
              <a:spcBef>
                <a:spcPts val="0"/>
              </a:spcBef>
              <a:buNone/>
              <a:defRPr sz="1600"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38101" y="445840"/>
            <a:ext cx="914283" cy="194005"/>
          </a:xfrm>
          <a:prstGeom prst="rect">
            <a:avLst/>
          </a:prstGeom>
        </p:spPr>
      </p:pic>
    </p:spTree>
    <p:custDataLst>
      <p:tags r:id="rId1"/>
    </p:custDataLst>
    <p:extLst>
      <p:ext uri="{BB962C8B-B14F-4D97-AF65-F5344CB8AC3E}">
        <p14:creationId xmlns:p14="http://schemas.microsoft.com/office/powerpoint/2010/main" val="15574419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072" y="1462924"/>
            <a:ext cx="11238030" cy="1301895"/>
          </a:xfrm>
        </p:spPr>
        <p:txBody>
          <a:bodyPr wrap="square">
            <a:spAutoFit/>
          </a:bodyPr>
          <a:lstStyle>
            <a:lvl1pPr marL="0" indent="0">
              <a:buNone/>
              <a:defRPr/>
            </a:lvl1pPr>
            <a:lvl2pPr marL="233149" indent="0">
              <a:buNone/>
              <a:defRPr/>
            </a:lvl2pPr>
            <a:lvl3pPr marL="466298" indent="0">
              <a:buNone/>
              <a:defRPr/>
            </a:lvl3pPr>
            <a:lvl4pPr marL="699447" indent="0">
              <a:buNone/>
              <a:defRPr/>
            </a:lvl4pPr>
            <a:lvl5pPr marL="932597"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265874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649AF-E048-4FEB-8CCA-66C1EA8B69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B2F0774-7AB5-4DDB-8532-05CB2E0054A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21614F-A8FB-47B0-9EA4-638FB70A6FE9}"/>
              </a:ext>
            </a:extLst>
          </p:cNvPr>
          <p:cNvSpPr>
            <a:spLocks noGrp="1"/>
          </p:cNvSpPr>
          <p:nvPr>
            <p:ph type="dt" sz="half" idx="10"/>
          </p:nvPr>
        </p:nvSpPr>
        <p:spPr/>
        <p:txBody>
          <a:bodyPr/>
          <a:lstStyle/>
          <a:p>
            <a:fld id="{F4EC545A-DAE0-42AF-85CC-DD600D4BD343}" type="datetimeFigureOut">
              <a:rPr lang="en-US" smtClean="0"/>
              <a:t>9/16/2019</a:t>
            </a:fld>
            <a:endParaRPr lang="en-US"/>
          </a:p>
        </p:txBody>
      </p:sp>
      <p:sp>
        <p:nvSpPr>
          <p:cNvPr id="5" name="Footer Placeholder 4">
            <a:extLst>
              <a:ext uri="{FF2B5EF4-FFF2-40B4-BE49-F238E27FC236}">
                <a16:creationId xmlns:a16="http://schemas.microsoft.com/office/drawing/2014/main" id="{3827BBA5-94F2-457E-813D-7E4367ED8F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430A37-D849-481C-ACA9-E3CEC46C0BE5}"/>
              </a:ext>
            </a:extLst>
          </p:cNvPr>
          <p:cNvSpPr>
            <a:spLocks noGrp="1"/>
          </p:cNvSpPr>
          <p:nvPr>
            <p:ph type="sldNum" sz="quarter" idx="12"/>
          </p:nvPr>
        </p:nvSpPr>
        <p:spPr/>
        <p:txBody>
          <a:bodyPr/>
          <a:lstStyle/>
          <a:p>
            <a:fld id="{F51740C7-1803-461D-B643-03C24C7F44CD}" type="slidenum">
              <a:rPr lang="en-US" smtClean="0"/>
              <a:t>‹#›</a:t>
            </a:fld>
            <a:endParaRPr lang="en-US"/>
          </a:p>
        </p:txBody>
      </p:sp>
    </p:spTree>
    <p:extLst>
      <p:ext uri="{BB962C8B-B14F-4D97-AF65-F5344CB8AC3E}">
        <p14:creationId xmlns:p14="http://schemas.microsoft.com/office/powerpoint/2010/main" val="8286352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73047" y="1293211"/>
            <a:ext cx="11688795" cy="1301895"/>
          </a:xfrm>
        </p:spPr>
        <p:txBody>
          <a:bodyPr/>
          <a:lstStyle>
            <a:lvl1pPr>
              <a:buClrTx/>
              <a:defRPr>
                <a:latin typeface="+mj-lt"/>
              </a:defRPr>
            </a:lvl1pPr>
            <a:lvl2pPr>
              <a:defRPr>
                <a:latin typeface="+mj-lt"/>
              </a:defRPr>
            </a:lvl2pPr>
            <a:lvl3pPr marL="1305416">
              <a:defRPr>
                <a:latin typeface="+mj-lt"/>
              </a:defRPr>
            </a:lvl3pPr>
            <a:lvl4pPr marL="1927043" indent="-223786">
              <a:buFont typeface="Arial"/>
              <a:buChar char="•"/>
              <a:defRPr>
                <a:latin typeface="+mj-lt"/>
              </a:defRPr>
            </a:lvl4pPr>
            <a:lvl5pPr marL="2548671" indent="-223786">
              <a:buFont typeface="Arial"/>
              <a:buChar char="•"/>
              <a:defRPr>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1"/>
          <p:cNvSpPr>
            <a:spLocks noGrp="1"/>
          </p:cNvSpPr>
          <p:nvPr>
            <p:ph type="sldNum" sz="quarter" idx="4"/>
          </p:nvPr>
        </p:nvSpPr>
        <p:spPr>
          <a:xfrm>
            <a:off x="39591" y="6562002"/>
            <a:ext cx="472774" cy="373472"/>
          </a:xfrm>
          <a:prstGeom prst="rect">
            <a:avLst/>
          </a:prstGeom>
        </p:spPr>
        <p:txBody>
          <a:bodyPr vert="horz" lIns="91440" tIns="45720" rIns="91440" bIns="45720" rtlCol="0" anchor="ctr"/>
          <a:lstStyle>
            <a:lvl1pPr algn="l">
              <a:defRPr sz="1360" b="0" i="0">
                <a:solidFill>
                  <a:schemeClr val="tx1">
                    <a:tint val="75000"/>
                  </a:schemeClr>
                </a:solidFill>
                <a:latin typeface="Calibri Light"/>
                <a:cs typeface="Calibri Light"/>
              </a:defRPr>
            </a:lvl1pPr>
          </a:lstStyle>
          <a:p>
            <a:pPr defTabSz="932563"/>
            <a:fld id="{48098E28-A7F8-F34C-9C06-C03C343ACBA3}" type="slidenum">
              <a:rPr lang="en-US" smtClean="0">
                <a:solidFill>
                  <a:srgbClr val="505050">
                    <a:tint val="75000"/>
                  </a:srgbClr>
                </a:solidFill>
              </a:rPr>
              <a:pPr defTabSz="932563"/>
              <a:t>‹#›</a:t>
            </a:fld>
            <a:endParaRPr lang="en-US">
              <a:solidFill>
                <a:srgbClr val="505050">
                  <a:tint val="75000"/>
                </a:srgbClr>
              </a:solidFill>
            </a:endParaRPr>
          </a:p>
        </p:txBody>
      </p:sp>
      <p:sp>
        <p:nvSpPr>
          <p:cNvPr id="5" name="Footer Placeholder 4"/>
          <p:cNvSpPr>
            <a:spLocks noGrp="1"/>
          </p:cNvSpPr>
          <p:nvPr>
            <p:ph type="ftr" sz="quarter" idx="10"/>
          </p:nvPr>
        </p:nvSpPr>
        <p:spPr>
          <a:xfrm>
            <a:off x="512364" y="6562002"/>
            <a:ext cx="4196775" cy="373472"/>
          </a:xfrm>
          <a:prstGeom prst="rect">
            <a:avLst/>
          </a:prstGeom>
        </p:spPr>
        <p:txBody>
          <a:bodyPr/>
          <a:lstStyle/>
          <a:p>
            <a:pPr defTabSz="932563"/>
            <a:r>
              <a:rPr lang="en-US">
                <a:solidFill>
                  <a:srgbClr val="505050"/>
                </a:solidFill>
              </a:rPr>
              <a:t>©2016 Zscaler, Inc. All rights reserved</a:t>
            </a:r>
          </a:p>
        </p:txBody>
      </p:sp>
    </p:spTree>
    <p:extLst>
      <p:ext uri="{BB962C8B-B14F-4D97-AF65-F5344CB8AC3E}">
        <p14:creationId xmlns:p14="http://schemas.microsoft.com/office/powerpoint/2010/main" val="30562093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3163630"/>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75FEB-C5A6-FC45-8E17-BC7662E989D9}"/>
              </a:ext>
            </a:extLst>
          </p:cNvPr>
          <p:cNvSpPr>
            <a:spLocks noGrp="1"/>
          </p:cNvSpPr>
          <p:nvPr>
            <p:ph type="title"/>
          </p:nvPr>
        </p:nvSpPr>
        <p:spPr/>
        <p:txBody>
          <a:bodyPr/>
          <a:lstStyle/>
          <a:p>
            <a:r>
              <a:rPr lang="en-US"/>
              <a:t>Click to edit Master title style</a:t>
            </a:r>
          </a:p>
        </p:txBody>
      </p:sp>
      <p:sp>
        <p:nvSpPr>
          <p:cNvPr id="4" name="Date Placeholder 3">
            <a:extLst>
              <a:ext uri="{FF2B5EF4-FFF2-40B4-BE49-F238E27FC236}">
                <a16:creationId xmlns:a16="http://schemas.microsoft.com/office/drawing/2014/main" id="{84EE2FB8-5E02-F949-AABC-98B426B95B84}"/>
              </a:ext>
            </a:extLst>
          </p:cNvPr>
          <p:cNvSpPr>
            <a:spLocks noGrp="1"/>
          </p:cNvSpPr>
          <p:nvPr>
            <p:ph type="dt" sz="half" idx="10"/>
          </p:nvPr>
        </p:nvSpPr>
        <p:spPr/>
        <p:txBody>
          <a:bodyPr/>
          <a:lstStyle/>
          <a:p>
            <a:fld id="{2346EF6D-C88C-0743-8C67-933E515EA632}" type="datetimeFigureOut">
              <a:rPr lang="en-US" smtClean="0"/>
              <a:t>9/16/2019</a:t>
            </a:fld>
            <a:endParaRPr lang="en-US"/>
          </a:p>
        </p:txBody>
      </p:sp>
      <p:sp>
        <p:nvSpPr>
          <p:cNvPr id="5" name="Footer Placeholder 4">
            <a:extLst>
              <a:ext uri="{FF2B5EF4-FFF2-40B4-BE49-F238E27FC236}">
                <a16:creationId xmlns:a16="http://schemas.microsoft.com/office/drawing/2014/main" id="{C01E6630-7DB7-7045-8AC8-DB03A7E691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88B423-D5C4-594B-A08C-13E6B78D6E09}"/>
              </a:ext>
            </a:extLst>
          </p:cNvPr>
          <p:cNvSpPr>
            <a:spLocks noGrp="1"/>
          </p:cNvSpPr>
          <p:nvPr>
            <p:ph type="sldNum" sz="quarter" idx="12"/>
          </p:nvPr>
        </p:nvSpPr>
        <p:spPr/>
        <p:txBody>
          <a:bodyPr/>
          <a:lstStyle/>
          <a:p>
            <a:fld id="{792BDB62-6E7C-5143-A10D-6438387601C2}" type="slidenum">
              <a:rPr lang="en-US" smtClean="0"/>
              <a:t>‹#›</a:t>
            </a:fld>
            <a:endParaRPr lang="en-US"/>
          </a:p>
        </p:txBody>
      </p:sp>
      <p:sp>
        <p:nvSpPr>
          <p:cNvPr id="7" name="Text Placeholder 3">
            <a:extLst>
              <a:ext uri="{FF2B5EF4-FFF2-40B4-BE49-F238E27FC236}">
                <a16:creationId xmlns:a16="http://schemas.microsoft.com/office/drawing/2014/main" id="{AE85581F-A6D9-1948-8ABC-0F927D947EA5}"/>
              </a:ext>
            </a:extLst>
          </p:cNvPr>
          <p:cNvSpPr>
            <a:spLocks noGrp="1"/>
          </p:cNvSpPr>
          <p:nvPr>
            <p:ph type="body" sz="quarter" idx="13" hasCustomPrompt="1"/>
          </p:nvPr>
        </p:nvSpPr>
        <p:spPr>
          <a:xfrm>
            <a:off x="454975" y="2227502"/>
            <a:ext cx="11797600" cy="1272356"/>
          </a:xfrm>
        </p:spPr>
        <p:txBody>
          <a:bodyPr wrap="square" lIns="0" tIns="0" rIns="0" bIns="0">
            <a:spAutoFit/>
          </a:bodyPr>
          <a:lstStyle>
            <a:lvl1pPr marL="279779" indent="-279779">
              <a:lnSpc>
                <a:spcPct val="90000"/>
              </a:lnSpc>
              <a:spcBef>
                <a:spcPts val="0"/>
              </a:spcBef>
              <a:spcAft>
                <a:spcPts val="1326"/>
              </a:spcAft>
              <a:buClr>
                <a:srgbClr val="000000"/>
              </a:buClr>
              <a:buSzPct val="77000"/>
              <a:buFont typeface="Arial" panose="020B0604020202020204" pitchFamily="34" charset="0"/>
              <a:buChar char="•"/>
              <a:defRPr sz="2652" b="0" i="0">
                <a:solidFill>
                  <a:srgbClr val="000000"/>
                </a:solidFill>
                <a:latin typeface="+mn-lt"/>
              </a:defRPr>
            </a:lvl1pPr>
            <a:lvl2pPr marL="559558" indent="-233149">
              <a:lnSpc>
                <a:spcPct val="90000"/>
              </a:lnSpc>
              <a:spcBef>
                <a:spcPts val="0"/>
              </a:spcBef>
              <a:spcAft>
                <a:spcPts val="1326"/>
              </a:spcAft>
              <a:buClr>
                <a:srgbClr val="000000"/>
              </a:buClr>
              <a:buSzPct val="77000"/>
              <a:buFont typeface="Arial" panose="020B0604020202020204" pitchFamily="34" charset="0"/>
              <a:buChar char="•"/>
              <a:defRPr sz="2040">
                <a:solidFill>
                  <a:srgbClr val="000000"/>
                </a:solidFill>
              </a:defRPr>
            </a:lvl2pPr>
            <a:lvl3pPr marL="839337" indent="-233149">
              <a:spcBef>
                <a:spcPts val="0"/>
              </a:spcBef>
              <a:spcAft>
                <a:spcPts val="1326"/>
              </a:spcAft>
              <a:buClr>
                <a:srgbClr val="000000"/>
              </a:buClr>
              <a:buSzPct val="77000"/>
              <a:buFont typeface="Arial" panose="020B0604020202020204" pitchFamily="34" charset="0"/>
              <a:buChar char="•"/>
              <a:defRPr sz="2040">
                <a:solidFill>
                  <a:srgbClr val="000000"/>
                </a:solidFill>
              </a:defRPr>
            </a:lvl3pPr>
            <a:lvl4pPr marL="699447" indent="0">
              <a:spcBef>
                <a:spcPts val="0"/>
              </a:spcBef>
              <a:spcAft>
                <a:spcPts val="1326"/>
              </a:spcAft>
              <a:buNone/>
              <a:defRPr sz="2040"/>
            </a:lvl4pPr>
            <a:lvl5pPr marL="932597" indent="0">
              <a:buNone/>
              <a:defRPr/>
            </a:lvl5pPr>
          </a:lstStyle>
          <a:p>
            <a:pPr lvl="0"/>
            <a:r>
              <a:rPr lang="en-US"/>
              <a:t>First level Segoe UI 26pt</a:t>
            </a:r>
          </a:p>
          <a:p>
            <a:pPr lvl="1"/>
            <a:r>
              <a:rPr lang="en-US"/>
              <a:t>Second level Segoe UI 20pt</a:t>
            </a:r>
          </a:p>
          <a:p>
            <a:pPr lvl="2"/>
            <a:r>
              <a:rPr lang="en-US"/>
              <a:t>Third level Segoe UI 20pt</a:t>
            </a:r>
          </a:p>
        </p:txBody>
      </p:sp>
    </p:spTree>
    <p:extLst>
      <p:ext uri="{BB962C8B-B14F-4D97-AF65-F5344CB8AC3E}">
        <p14:creationId xmlns:p14="http://schemas.microsoft.com/office/powerpoint/2010/main" val="33708791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only no breadcrumb">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sz="4488"/>
            </a:lvl1pPr>
          </a:lstStyle>
          <a:p>
            <a:r>
              <a:rPr lang="en-US"/>
              <a:t>Click to edit Master title style</a:t>
            </a:r>
          </a:p>
        </p:txBody>
      </p:sp>
    </p:spTree>
    <p:extLst>
      <p:ext uri="{BB962C8B-B14F-4D97-AF65-F5344CB8AC3E}">
        <p14:creationId xmlns:p14="http://schemas.microsoft.com/office/powerpoint/2010/main" val="251990614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1EE6F-DF0C-4F3E-AE4E-A1CD02506035}"/>
              </a:ext>
            </a:extLst>
          </p:cNvPr>
          <p:cNvSpPr>
            <a:spLocks noGrp="1"/>
          </p:cNvSpPr>
          <p:nvPr>
            <p:ph type="ctrTitle"/>
          </p:nvPr>
        </p:nvSpPr>
        <p:spPr>
          <a:xfrm>
            <a:off x="1554361" y="1144706"/>
            <a:ext cx="9326166" cy="2435131"/>
          </a:xfrm>
        </p:spPr>
        <p:txBody>
          <a:bodyPr anchor="b"/>
          <a:lstStyle>
            <a:lvl1pPr algn="ctr">
              <a:defRPr sz="6119"/>
            </a:lvl1pPr>
          </a:lstStyle>
          <a:p>
            <a:r>
              <a:rPr lang="en-US"/>
              <a:t>Click to edit Master title style</a:t>
            </a:r>
          </a:p>
        </p:txBody>
      </p:sp>
      <p:sp>
        <p:nvSpPr>
          <p:cNvPr id="3" name="Subtitle 2">
            <a:extLst>
              <a:ext uri="{FF2B5EF4-FFF2-40B4-BE49-F238E27FC236}">
                <a16:creationId xmlns:a16="http://schemas.microsoft.com/office/drawing/2014/main" id="{46A2EAA3-699C-4B6D-A1E6-53FB422F1DBE}"/>
              </a:ext>
            </a:extLst>
          </p:cNvPr>
          <p:cNvSpPr>
            <a:spLocks noGrp="1"/>
          </p:cNvSpPr>
          <p:nvPr>
            <p:ph type="subTitle" idx="1"/>
          </p:nvPr>
        </p:nvSpPr>
        <p:spPr>
          <a:xfrm>
            <a:off x="1554361" y="3673745"/>
            <a:ext cx="9326166" cy="339067"/>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a:t>Click to edit Master subtitle style</a:t>
            </a:r>
          </a:p>
        </p:txBody>
      </p:sp>
      <p:sp>
        <p:nvSpPr>
          <p:cNvPr id="4" name="Date Placeholder 3">
            <a:extLst>
              <a:ext uri="{FF2B5EF4-FFF2-40B4-BE49-F238E27FC236}">
                <a16:creationId xmlns:a16="http://schemas.microsoft.com/office/drawing/2014/main" id="{8876A9A1-B206-41EE-964A-1FED38B471ED}"/>
              </a:ext>
            </a:extLst>
          </p:cNvPr>
          <p:cNvSpPr>
            <a:spLocks noGrp="1"/>
          </p:cNvSpPr>
          <p:nvPr>
            <p:ph type="dt" sz="half" idx="10"/>
          </p:nvPr>
        </p:nvSpPr>
        <p:spPr/>
        <p:txBody>
          <a:bodyPr/>
          <a:lstStyle/>
          <a:p>
            <a:fld id="{40E2CE49-FDD2-48F0-BFFA-895E2F1AA57C}" type="datetimeFigureOut">
              <a:rPr lang="en-US" smtClean="0"/>
              <a:t>9/16/2019</a:t>
            </a:fld>
            <a:endParaRPr lang="en-US"/>
          </a:p>
        </p:txBody>
      </p:sp>
      <p:sp>
        <p:nvSpPr>
          <p:cNvPr id="5" name="Footer Placeholder 4">
            <a:extLst>
              <a:ext uri="{FF2B5EF4-FFF2-40B4-BE49-F238E27FC236}">
                <a16:creationId xmlns:a16="http://schemas.microsoft.com/office/drawing/2014/main" id="{DEB1F941-1400-4347-BC6E-03EF03EED6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9EE370-A128-48B5-AC9D-9973158AF007}"/>
              </a:ext>
            </a:extLst>
          </p:cNvPr>
          <p:cNvSpPr>
            <a:spLocks noGrp="1"/>
          </p:cNvSpPr>
          <p:nvPr>
            <p:ph type="sldNum" sz="quarter" idx="12"/>
          </p:nvPr>
        </p:nvSpPr>
        <p:spPr/>
        <p:txBody>
          <a:bodyPr/>
          <a:lstStyle/>
          <a:p>
            <a:fld id="{FB251002-DC2C-4E7F-995A-4BD11282B22A}" type="slidenum">
              <a:rPr lang="en-US" smtClean="0"/>
              <a:t>‹#›</a:t>
            </a:fld>
            <a:endParaRPr lang="en-US"/>
          </a:p>
        </p:txBody>
      </p:sp>
    </p:spTree>
    <p:extLst>
      <p:ext uri="{BB962C8B-B14F-4D97-AF65-F5344CB8AC3E}">
        <p14:creationId xmlns:p14="http://schemas.microsoft.com/office/powerpoint/2010/main" val="12704430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20" y="449264"/>
            <a:ext cx="11561875" cy="773112"/>
          </a:xfrm>
          <a:prstGeom prst="rect">
            <a:avLst/>
          </a:prstGeom>
        </p:spPr>
        <p:txBody>
          <a:bodyPr vert="horz" wrap="square" lIns="0" tIns="164592" rIns="0" bIns="0" rtlCol="0" anchor="t">
            <a:noAutofit/>
          </a:bodyPr>
          <a:lstStyle>
            <a:lvl1pPr>
              <a:defRPr spc="0">
                <a:gradFill>
                  <a:gsLst>
                    <a:gs pos="1250">
                      <a:schemeClr val="tx1"/>
                    </a:gs>
                    <a:gs pos="100000">
                      <a:schemeClr val="tx1"/>
                    </a:gs>
                  </a:gsLst>
                  <a:lin ang="5400000" scaled="0"/>
                </a:gradFill>
              </a:defRPr>
            </a:lvl1pPr>
          </a:lstStyle>
          <a:p>
            <a:r>
              <a:rPr lang="en-US"/>
              <a:t>Title</a:t>
            </a:r>
          </a:p>
        </p:txBody>
      </p:sp>
      <p:cxnSp>
        <p:nvCxnSpPr>
          <p:cNvPr id="4" name="Straight Connector 3">
            <a:extLst>
              <a:ext uri="{FF2B5EF4-FFF2-40B4-BE49-F238E27FC236}">
                <a16:creationId xmlns:a16="http://schemas.microsoft.com/office/drawing/2014/main" id="{46A33205-8906-4922-8891-9E726B5EEFA8}"/>
              </a:ext>
            </a:extLst>
          </p:cNvPr>
          <p:cNvCxnSpPr>
            <a:cxnSpLocks/>
          </p:cNvCxnSpPr>
          <p:nvPr userDrawn="1"/>
        </p:nvCxnSpPr>
        <p:spPr>
          <a:xfrm>
            <a:off x="4441923"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5" name="Straight Connector 4">
            <a:extLst>
              <a:ext uri="{FF2B5EF4-FFF2-40B4-BE49-F238E27FC236}">
                <a16:creationId xmlns:a16="http://schemas.microsoft.com/office/drawing/2014/main" id="{0EB34C75-D8A4-49E1-AA0A-489652FF467A}"/>
              </a:ext>
            </a:extLst>
          </p:cNvPr>
          <p:cNvCxnSpPr>
            <a:cxnSpLocks/>
          </p:cNvCxnSpPr>
          <p:nvPr userDrawn="1"/>
        </p:nvCxnSpPr>
        <p:spPr>
          <a:xfrm flipH="1">
            <a:off x="4145235"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
            <a:extLst>
              <a:ext uri="{FF2B5EF4-FFF2-40B4-BE49-F238E27FC236}">
                <a16:creationId xmlns:a16="http://schemas.microsoft.com/office/drawing/2014/main" id="{51C6277E-0003-4B4F-BBDF-7243DEDD2459}"/>
              </a:ext>
            </a:extLst>
          </p:cNvPr>
          <p:cNvCxnSpPr>
            <a:cxnSpLocks/>
          </p:cNvCxnSpPr>
          <p:nvPr userDrawn="1"/>
        </p:nvCxnSpPr>
        <p:spPr>
          <a:xfrm>
            <a:off x="596875"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6">
            <a:extLst>
              <a:ext uri="{FF2B5EF4-FFF2-40B4-BE49-F238E27FC236}">
                <a16:creationId xmlns:a16="http://schemas.microsoft.com/office/drawing/2014/main" id="{D6FB33C9-50F2-4CAE-BD8E-9AC7CB80048A}"/>
              </a:ext>
            </a:extLst>
          </p:cNvPr>
          <p:cNvCxnSpPr>
            <a:cxnSpLocks/>
          </p:cNvCxnSpPr>
          <p:nvPr userDrawn="1"/>
        </p:nvCxnSpPr>
        <p:spPr>
          <a:xfrm>
            <a:off x="11838013"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Straight Connector 7">
            <a:extLst>
              <a:ext uri="{FF2B5EF4-FFF2-40B4-BE49-F238E27FC236}">
                <a16:creationId xmlns:a16="http://schemas.microsoft.com/office/drawing/2014/main" id="{D0202371-D802-4DC5-9A18-561BEC9D8AE4}"/>
              </a:ext>
            </a:extLst>
          </p:cNvPr>
          <p:cNvCxnSpPr>
            <a:cxnSpLocks/>
          </p:cNvCxnSpPr>
          <p:nvPr userDrawn="1"/>
        </p:nvCxnSpPr>
        <p:spPr>
          <a:xfrm flipH="1">
            <a:off x="0" y="593629"/>
            <a:ext cx="12434888"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a:extLst>
              <a:ext uri="{FF2B5EF4-FFF2-40B4-BE49-F238E27FC236}">
                <a16:creationId xmlns:a16="http://schemas.microsoft.com/office/drawing/2014/main" id="{21098F4A-73AD-4BE7-B148-D9A6136C1474}"/>
              </a:ext>
            </a:extLst>
          </p:cNvPr>
          <p:cNvCxnSpPr>
            <a:cxnSpLocks/>
          </p:cNvCxnSpPr>
          <p:nvPr userDrawn="1"/>
        </p:nvCxnSpPr>
        <p:spPr>
          <a:xfrm flipH="1">
            <a:off x="0" y="6397659"/>
            <a:ext cx="12434888"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Straight Connector 9">
            <a:extLst>
              <a:ext uri="{FF2B5EF4-FFF2-40B4-BE49-F238E27FC236}">
                <a16:creationId xmlns:a16="http://schemas.microsoft.com/office/drawing/2014/main" id="{88C2457E-11DA-417E-A479-5F99D523B151}"/>
              </a:ext>
            </a:extLst>
          </p:cNvPr>
          <p:cNvCxnSpPr>
            <a:cxnSpLocks/>
          </p:cNvCxnSpPr>
          <p:nvPr userDrawn="1"/>
        </p:nvCxnSpPr>
        <p:spPr>
          <a:xfrm>
            <a:off x="4343921"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Straight Connector 10">
            <a:extLst>
              <a:ext uri="{FF2B5EF4-FFF2-40B4-BE49-F238E27FC236}">
                <a16:creationId xmlns:a16="http://schemas.microsoft.com/office/drawing/2014/main" id="{51F7D4BA-4311-42DA-983E-FA7CC6FF5D74}"/>
              </a:ext>
            </a:extLst>
          </p:cNvPr>
          <p:cNvCxnSpPr>
            <a:cxnSpLocks/>
          </p:cNvCxnSpPr>
          <p:nvPr userDrawn="1"/>
        </p:nvCxnSpPr>
        <p:spPr>
          <a:xfrm>
            <a:off x="412315" y="3497263"/>
            <a:ext cx="12022573"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Straight Connector 11">
            <a:extLst>
              <a:ext uri="{FF2B5EF4-FFF2-40B4-BE49-F238E27FC236}">
                <a16:creationId xmlns:a16="http://schemas.microsoft.com/office/drawing/2014/main" id="{DB27996F-F0AC-42CC-A588-E636E9039B13}"/>
              </a:ext>
            </a:extLst>
          </p:cNvPr>
          <p:cNvCxnSpPr>
            <a:cxnSpLocks/>
          </p:cNvCxnSpPr>
          <p:nvPr userDrawn="1"/>
        </p:nvCxnSpPr>
        <p:spPr>
          <a:xfrm flipV="1">
            <a:off x="8139968" y="593629"/>
            <a:ext cx="0" cy="580403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929690002"/>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2969863"/>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8101" y="3090314"/>
            <a:ext cx="9588857" cy="1828800"/>
          </a:xfrm>
          <a:noFill/>
        </p:spPr>
        <p:txBody>
          <a:bodyPr lIns="0" tIns="0" rIns="0" bIns="182880" anchor="b" anchorCtr="0"/>
          <a:lstStyle>
            <a:lvl1pPr>
              <a:defRPr sz="5399" strike="noStrike" spc="-150" baseline="0">
                <a:gradFill>
                  <a:gsLst>
                    <a:gs pos="1250">
                      <a:schemeClr val="tx1"/>
                    </a:gs>
                    <a:gs pos="100000">
                      <a:schemeClr val="tx1"/>
                    </a:gs>
                  </a:gsLst>
                  <a:lin ang="5400000" scaled="0"/>
                </a:gra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34921" y="4935118"/>
            <a:ext cx="9588857" cy="964256"/>
          </a:xfrm>
          <a:noFill/>
        </p:spPr>
        <p:txBody>
          <a:bodyPr lIns="0" tIns="0" rIns="0" bIns="0">
            <a:noAutofit/>
          </a:bodyPr>
          <a:lstStyle>
            <a:lvl1pPr marL="0" indent="0">
              <a:lnSpc>
                <a:spcPct val="100000"/>
              </a:lnSpc>
              <a:spcBef>
                <a:spcPts val="0"/>
              </a:spcBef>
              <a:buNone/>
              <a:defRPr sz="1599" spc="0" baseline="0">
                <a:gradFill>
                  <a:gsLst>
                    <a:gs pos="1250">
                      <a:schemeClr val="tx1"/>
                    </a:gs>
                    <a:gs pos="100000">
                      <a:schemeClr val="tx1"/>
                    </a:gs>
                  </a:gsLst>
                  <a:lin ang="5400000" scaled="0"/>
                </a:gra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8103" y="445839"/>
            <a:ext cx="914284" cy="194005"/>
          </a:xfrm>
          <a:prstGeom prst="rect">
            <a:avLst/>
          </a:prstGeom>
        </p:spPr>
      </p:pic>
    </p:spTree>
    <p:extLst>
      <p:ext uri="{BB962C8B-B14F-4D97-AF65-F5344CB8AC3E}">
        <p14:creationId xmlns:p14="http://schemas.microsoft.com/office/powerpoint/2010/main" val="21899231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4920" y="1226817"/>
            <a:ext cx="3704752" cy="1195895"/>
          </a:xfrm>
        </p:spPr>
        <p:txBody>
          <a:bodyPr lIns="0" tIns="0" rIns="0" bIns="0"/>
          <a:lstStyle>
            <a:lvl1pPr>
              <a:defRPr sz="2000"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336491" y="1226818"/>
            <a:ext cx="3690467" cy="3354708"/>
          </a:xfrm>
        </p:spPr>
        <p:txBody>
          <a:bodyPr wrap="square" lIns="0" tIns="0" rIns="0" bIns="0">
            <a:noAutofit/>
          </a:bodyPr>
          <a:lstStyle>
            <a:lvl1pPr marL="0" marR="0" indent="0" algn="l" defTabSz="517525" rtl="0" eaLnBrk="1" fontAlgn="auto" latinLnBrk="0" hangingPunct="1">
              <a:lnSpc>
                <a:spcPct val="100000"/>
              </a:lnSpc>
              <a:spcBef>
                <a:spcPts val="0"/>
              </a:spcBef>
              <a:spcAft>
                <a:spcPts val="500"/>
              </a:spcAft>
              <a:buClrTx/>
              <a:buSzPct val="90000"/>
              <a:buFont typeface="Wingdings" panose="05000000000000000000" pitchFamily="2" charset="2"/>
              <a:buNone/>
              <a:tabLst/>
              <a:defRPr sz="2000" spc="0" baseline="0">
                <a:solidFill>
                  <a:schemeClr val="accent1"/>
                </a:solidFill>
                <a:latin typeface="+mj-lt"/>
              </a:defRPr>
            </a:lvl1pPr>
            <a:lvl2pPr marL="228600" indent="0">
              <a:buNone/>
              <a:defRPr sz="1800"/>
            </a:lvl2pPr>
            <a:lvl3pPr marL="457200" indent="0">
              <a:buNone/>
              <a:defRPr sz="1800"/>
            </a:lvl3pPr>
            <a:lvl4pPr marL="685800" indent="0">
              <a:buNone/>
              <a:defRPr sz="1800"/>
            </a:lvl4pPr>
            <a:lvl5pPr marL="914400" indent="0">
              <a:buNone/>
              <a:defRPr sz="1800"/>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grpSp>
        <p:nvGrpSpPr>
          <p:cNvPr id="3" name="Group 2">
            <a:extLst>
              <a:ext uri="{FF2B5EF4-FFF2-40B4-BE49-F238E27FC236}">
                <a16:creationId xmlns:a16="http://schemas.microsoft.com/office/drawing/2014/main" id="{72EEF4F9-42F1-478F-A690-B69C88CA734D}"/>
              </a:ext>
            </a:extLst>
          </p:cNvPr>
          <p:cNvGrpSpPr/>
          <p:nvPr userDrawn="1"/>
        </p:nvGrpSpPr>
        <p:grpSpPr>
          <a:xfrm>
            <a:off x="2743200" y="6470650"/>
            <a:ext cx="9691688" cy="425450"/>
            <a:chOff x="2743200" y="6470650"/>
            <a:chExt cx="9691688" cy="425450"/>
          </a:xfrm>
        </p:grpSpPr>
        <p:sp>
          <p:nvSpPr>
            <p:cNvPr id="6" name="Rectangle 5">
              <a:extLst>
                <a:ext uri="{FF2B5EF4-FFF2-40B4-BE49-F238E27FC236}">
                  <a16:creationId xmlns:a16="http://schemas.microsoft.com/office/drawing/2014/main" id="{5F8B124B-69B6-4641-BC14-F95ECF2E1081}"/>
                </a:ext>
              </a:extLst>
            </p:cNvPr>
            <p:cNvSpPr/>
            <p:nvPr/>
          </p:nvSpPr>
          <p:spPr bwMode="auto">
            <a:xfrm>
              <a:off x="4851400" y="6470650"/>
              <a:ext cx="7583488" cy="10734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7" name="Rectangle 6">
              <a:extLst>
                <a:ext uri="{FF2B5EF4-FFF2-40B4-BE49-F238E27FC236}">
                  <a16:creationId xmlns:a16="http://schemas.microsoft.com/office/drawing/2014/main" id="{D3C88D69-F84C-49D7-B893-BDF58313DF6A}"/>
                </a:ext>
              </a:extLst>
            </p:cNvPr>
            <p:cNvSpPr/>
            <p:nvPr/>
          </p:nvSpPr>
          <p:spPr bwMode="auto">
            <a:xfrm>
              <a:off x="7696200" y="6576684"/>
              <a:ext cx="4738688" cy="107349"/>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8" name="Rectangle 7">
              <a:extLst>
                <a:ext uri="{FF2B5EF4-FFF2-40B4-BE49-F238E27FC236}">
                  <a16:creationId xmlns:a16="http://schemas.microsoft.com/office/drawing/2014/main" id="{296F6A83-3D09-48DC-AC2E-47F4C7F44263}"/>
                </a:ext>
              </a:extLst>
            </p:cNvPr>
            <p:cNvSpPr/>
            <p:nvPr/>
          </p:nvSpPr>
          <p:spPr bwMode="auto">
            <a:xfrm>
              <a:off x="2743200" y="6682717"/>
              <a:ext cx="9691688" cy="107349"/>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9" name="Rectangle 8">
              <a:extLst>
                <a:ext uri="{FF2B5EF4-FFF2-40B4-BE49-F238E27FC236}">
                  <a16:creationId xmlns:a16="http://schemas.microsoft.com/office/drawing/2014/main" id="{991766B5-A3EA-487A-858A-DE0292E5C4CC}"/>
                </a:ext>
              </a:extLst>
            </p:cNvPr>
            <p:cNvSpPr/>
            <p:nvPr/>
          </p:nvSpPr>
          <p:spPr bwMode="auto">
            <a:xfrm>
              <a:off x="9441180" y="6788751"/>
              <a:ext cx="2993708" cy="107349"/>
            </a:xfrm>
            <a:prstGeom prst="rect">
              <a:avLst/>
            </a:prstGeom>
            <a:solidFill>
              <a:srgbClr val="BFBFB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grpSp>
    </p:spTree>
    <p:custDataLst>
      <p:tags r:id="rId1"/>
    </p:custDataLst>
    <p:extLst>
      <p:ext uri="{BB962C8B-B14F-4D97-AF65-F5344CB8AC3E}">
        <p14:creationId xmlns:p14="http://schemas.microsoft.com/office/powerpoint/2010/main" val="3174734391"/>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4"/>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A1BD43-4947-4C7D-B1C8-B6C8FC3789B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7221" y="445842"/>
            <a:ext cx="914284" cy="194945"/>
          </a:xfrm>
          <a:prstGeom prst="rect">
            <a:avLst/>
          </a:prstGeom>
        </p:spPr>
      </p:pic>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38101" y="3090314"/>
            <a:ext cx="9588857" cy="1828800"/>
          </a:xfrm>
          <a:noFill/>
        </p:spPr>
        <p:txBody>
          <a:bodyPr lIns="0" tIns="0" rIns="0" bIns="182880" anchor="b" anchorCtr="0"/>
          <a:lstStyle>
            <a:lvl1pPr>
              <a:defRPr sz="5399" strike="noStrike" spc="-150"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34921" y="4935118"/>
            <a:ext cx="9588857" cy="964256"/>
          </a:xfrm>
          <a:noFill/>
        </p:spPr>
        <p:txBody>
          <a:bodyPr lIns="0" tIns="0" rIns="0" bIns="0">
            <a:noAutofit/>
          </a:bodyPr>
          <a:lstStyle>
            <a:lvl1pPr marL="0" indent="0">
              <a:lnSpc>
                <a:spcPct val="100000"/>
              </a:lnSpc>
              <a:spcBef>
                <a:spcPts val="0"/>
              </a:spcBef>
              <a:buNone/>
              <a:defRPr sz="1599" spc="0" baseline="0">
                <a:solidFill>
                  <a:schemeClr val="bg2"/>
                </a:solidFill>
                <a:latin typeface="+mn-lt"/>
              </a:defRPr>
            </a:lvl1pPr>
          </a:lstStyle>
          <a:p>
            <a:pPr lvl="0"/>
            <a:r>
              <a:rPr lang="en-US"/>
              <a:t>Author name</a:t>
            </a:r>
          </a:p>
          <a:p>
            <a:pPr lvl="0"/>
            <a:r>
              <a:rPr lang="en-US"/>
              <a:t>Date</a:t>
            </a:r>
          </a:p>
        </p:txBody>
      </p:sp>
    </p:spTree>
    <p:extLst>
      <p:ext uri="{BB962C8B-B14F-4D97-AF65-F5344CB8AC3E}">
        <p14:creationId xmlns:p14="http://schemas.microsoft.com/office/powerpoint/2010/main" val="17144818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5" name="Picture 4" descr="A person sitting in a chair using a computer&#10;&#10;Description generated with very high confidence">
            <a:extLst>
              <a:ext uri="{FF2B5EF4-FFF2-40B4-BE49-F238E27FC236}">
                <a16:creationId xmlns:a16="http://schemas.microsoft.com/office/drawing/2014/main" id="{03D2BC42-713B-428D-8ED4-A1554F175C3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3778" y="0"/>
            <a:ext cx="12448666" cy="6994525"/>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01" y="3090314"/>
            <a:ext cx="9588857" cy="1828800"/>
          </a:xfrm>
          <a:noFill/>
        </p:spPr>
        <p:txBody>
          <a:bodyPr lIns="0" tIns="0" rIns="0" bIns="182880" anchor="b" anchorCtr="0"/>
          <a:lstStyle>
            <a:lvl1pPr>
              <a:defRPr sz="5399"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21" y="4935118"/>
            <a:ext cx="9588857" cy="964256"/>
          </a:xfrm>
          <a:noFill/>
        </p:spPr>
        <p:txBody>
          <a:bodyPr lIns="0" tIns="0" rIns="0" bIns="0">
            <a:noAutofit/>
          </a:bodyPr>
          <a:lstStyle>
            <a:lvl1pPr marL="0" indent="0">
              <a:lnSpc>
                <a:spcPct val="100000"/>
              </a:lnSpc>
              <a:spcBef>
                <a:spcPts val="0"/>
              </a:spcBef>
              <a:buNone/>
              <a:defRPr sz="1599" spc="0" baseline="0">
                <a:solidFill>
                  <a:schemeClr val="bg2"/>
                </a:solidFill>
                <a:latin typeface="+mn-lt"/>
              </a:defRPr>
            </a:lvl1pPr>
          </a:lstStyle>
          <a:p>
            <a:pPr lvl="0"/>
            <a:r>
              <a:rPr lang="en-US"/>
              <a:t>Author name</a:t>
            </a:r>
          </a:p>
          <a:p>
            <a:pPr lvl="0"/>
            <a:r>
              <a:rPr lang="en-US"/>
              <a:t>Date</a:t>
            </a:r>
          </a:p>
        </p:txBody>
      </p:sp>
      <p:pic>
        <p:nvPicPr>
          <p:cNvPr id="12" name="Picture 11">
            <a:extLst>
              <a:ext uri="{FF2B5EF4-FFF2-40B4-BE49-F238E27FC236}">
                <a16:creationId xmlns:a16="http://schemas.microsoft.com/office/drawing/2014/main" id="{A0D28F43-8FFF-4944-9497-29A9A4AAFE5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38103" y="445839"/>
            <a:ext cx="914284" cy="194005"/>
          </a:xfrm>
          <a:prstGeom prst="rect">
            <a:avLst/>
          </a:prstGeom>
        </p:spPr>
      </p:pic>
    </p:spTree>
    <p:extLst>
      <p:ext uri="{BB962C8B-B14F-4D97-AF65-F5344CB8AC3E}">
        <p14:creationId xmlns:p14="http://schemas.microsoft.com/office/powerpoint/2010/main" val="5168266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hoto">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E95C237-92FB-4CAF-B3E3-ABE0143BF87E}"/>
              </a:ext>
            </a:extLst>
          </p:cNvPr>
          <p:cNvSpPr/>
          <p:nvPr userDrawn="1"/>
        </p:nvSpPr>
        <p:spPr bwMode="auto">
          <a:xfrm>
            <a:off x="6330137" y="0"/>
            <a:ext cx="6104751" cy="699452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algn="ctr" defTabSz="93248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03" y="3090314"/>
            <a:ext cx="5895215" cy="1828800"/>
          </a:xfrm>
          <a:noFill/>
        </p:spPr>
        <p:txBody>
          <a:bodyPr lIns="0" tIns="0" rIns="0" bIns="182880" anchor="b" anchorCtr="0"/>
          <a:lstStyle>
            <a:lvl1pPr>
              <a:defRPr sz="5399" strike="noStrike" spc="-150" baseline="0">
                <a:gradFill>
                  <a:gsLst>
                    <a:gs pos="6000">
                      <a:schemeClr val="accent1"/>
                    </a:gs>
                    <a:gs pos="100000">
                      <a:schemeClr val="accent1"/>
                    </a:gs>
                  </a:gsLst>
                  <a:lin ang="0" scaled="0"/>
                </a:gra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23" y="4935118"/>
            <a:ext cx="5895215" cy="964256"/>
          </a:xfrm>
          <a:noFill/>
        </p:spPr>
        <p:txBody>
          <a:bodyPr lIns="0" tIns="0" rIns="0" bIns="0">
            <a:noAutofit/>
          </a:bodyPr>
          <a:lstStyle>
            <a:lvl1pPr marL="0" indent="0">
              <a:lnSpc>
                <a:spcPct val="100000"/>
              </a:lnSpc>
              <a:spcBef>
                <a:spcPts val="0"/>
              </a:spcBef>
              <a:buNone/>
              <a:defRPr sz="1599" spc="0" baseline="0">
                <a:gradFill>
                  <a:gsLst>
                    <a:gs pos="6000">
                      <a:schemeClr val="tx1"/>
                    </a:gs>
                    <a:gs pos="100000">
                      <a:schemeClr val="tx1"/>
                    </a:gs>
                  </a:gsLst>
                  <a:lin ang="0" scaled="0"/>
                </a:gradFill>
                <a:latin typeface="+mn-lt"/>
              </a:defRPr>
            </a:lvl1pPr>
          </a:lstStyle>
          <a:p>
            <a:pPr lvl="0"/>
            <a:r>
              <a:rPr lang="en-US"/>
              <a:t>Author name</a:t>
            </a:r>
          </a:p>
          <a:p>
            <a:pPr lvl="0"/>
            <a:r>
              <a:rPr lang="en-US"/>
              <a:t>Date</a:t>
            </a:r>
          </a:p>
        </p:txBody>
      </p:sp>
      <p:pic>
        <p:nvPicPr>
          <p:cNvPr id="20" name="Picture 19">
            <a:extLst>
              <a:ext uri="{FF2B5EF4-FFF2-40B4-BE49-F238E27FC236}">
                <a16:creationId xmlns:a16="http://schemas.microsoft.com/office/drawing/2014/main" id="{8555A8E3-2FC1-4B3A-B8F5-CC8C69FC338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8103" y="445839"/>
            <a:ext cx="914284" cy="194005"/>
          </a:xfrm>
          <a:prstGeom prst="rect">
            <a:avLst/>
          </a:prstGeom>
        </p:spPr>
      </p:pic>
    </p:spTree>
    <p:extLst>
      <p:ext uri="{BB962C8B-B14F-4D97-AF65-F5344CB8AC3E}">
        <p14:creationId xmlns:p14="http://schemas.microsoft.com/office/powerpoint/2010/main" val="15504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4920" y="1226819"/>
            <a:ext cx="3704752" cy="1195895"/>
          </a:xfrm>
        </p:spPr>
        <p:txBody>
          <a:bodyPr lIns="0" tIns="0" rIns="0" bIns="0"/>
          <a:lstStyle>
            <a:lvl1pPr>
              <a:defRPr sz="2000" spc="0" baseline="0">
                <a:gradFill>
                  <a:gsLst>
                    <a:gs pos="1250">
                      <a:schemeClr val="tx1"/>
                    </a:gs>
                    <a:gs pos="100000">
                      <a:schemeClr val="tx1"/>
                    </a:gs>
                  </a:gsLst>
                  <a:lin ang="5400000" scaled="0"/>
                </a:gradFill>
              </a:defRPr>
            </a:lvl1pPr>
          </a:lstStyle>
          <a:p>
            <a:r>
              <a:rPr lang="en-US"/>
              <a:t>Contents</a:t>
            </a:r>
          </a:p>
        </p:txBody>
      </p:sp>
      <p:sp>
        <p:nvSpPr>
          <p:cNvPr id="4" name="Text Placeholder 3"/>
          <p:cNvSpPr>
            <a:spLocks noGrp="1"/>
          </p:cNvSpPr>
          <p:nvPr>
            <p:ph type="body" sz="quarter" idx="10" hasCustomPrompt="1"/>
          </p:nvPr>
        </p:nvSpPr>
        <p:spPr>
          <a:xfrm>
            <a:off x="6336491" y="1226818"/>
            <a:ext cx="3690467" cy="3354708"/>
          </a:xfrm>
        </p:spPr>
        <p:txBody>
          <a:bodyPr wrap="square" lIns="0" tIns="0" rIns="0" bIns="0">
            <a:noAutofit/>
          </a:bodyPr>
          <a:lstStyle>
            <a:lvl1pPr marL="0" marR="0" indent="0" algn="l" defTabSz="517432" rtl="0" eaLnBrk="1" fontAlgn="auto" latinLnBrk="0" hangingPunct="1">
              <a:lnSpc>
                <a:spcPct val="100000"/>
              </a:lnSpc>
              <a:spcBef>
                <a:spcPts val="0"/>
              </a:spcBef>
              <a:spcAft>
                <a:spcPts val="500"/>
              </a:spcAft>
              <a:buClrTx/>
              <a:buSzPct val="90000"/>
              <a:buFont typeface="Wingdings" panose="05000000000000000000" pitchFamily="2" charset="2"/>
              <a:buNone/>
              <a:tabLst/>
              <a:defRPr sz="2000" spc="0" baseline="0">
                <a:solidFill>
                  <a:schemeClr val="accent1"/>
                </a:solidFill>
                <a:latin typeface="+mj-lt"/>
              </a:defRPr>
            </a:lvl1pPr>
            <a:lvl2pPr marL="228560" indent="0">
              <a:buNone/>
              <a:defRPr sz="1800"/>
            </a:lvl2pPr>
            <a:lvl3pPr marL="457117" indent="0">
              <a:buNone/>
              <a:defRPr sz="1800"/>
            </a:lvl3pPr>
            <a:lvl4pPr marL="685677" indent="0">
              <a:buNone/>
              <a:defRPr sz="1800"/>
            </a:lvl4pPr>
            <a:lvl5pPr marL="914235" indent="0">
              <a:buNone/>
              <a:defRPr sz="1800"/>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2943467243"/>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30" y="2182300"/>
            <a:ext cx="11565684" cy="1247521"/>
          </a:xfrm>
        </p:spPr>
        <p:txBody>
          <a:bodyPr wrap="square" lIns="0" tIns="0" rIns="0" bIns="0">
            <a:spAutoFit/>
          </a:bodyPr>
          <a:lstStyle>
            <a:lvl1pPr marL="0" indent="0">
              <a:lnSpc>
                <a:spcPct val="90000"/>
              </a:lnSpc>
              <a:spcBef>
                <a:spcPts val="0"/>
              </a:spcBef>
              <a:spcAft>
                <a:spcPts val="1299"/>
              </a:spcAft>
              <a:buNone/>
              <a:defRPr sz="2600" b="0" i="0">
                <a:gradFill>
                  <a:gsLst>
                    <a:gs pos="1250">
                      <a:schemeClr val="tx1"/>
                    </a:gs>
                    <a:gs pos="100000">
                      <a:schemeClr val="tx1"/>
                    </a:gs>
                  </a:gsLst>
                  <a:lin ang="5400000" scaled="0"/>
                </a:gradFill>
                <a:latin typeface="+mn-lt"/>
              </a:defRPr>
            </a:lvl1pPr>
            <a:lvl2pPr marL="228560" indent="0">
              <a:lnSpc>
                <a:spcPct val="90000"/>
              </a:lnSpc>
              <a:spcBef>
                <a:spcPts val="0"/>
              </a:spcBef>
              <a:spcAft>
                <a:spcPts val="1299"/>
              </a:spcAft>
              <a:buNone/>
              <a:defRPr sz="2000">
                <a:gradFill>
                  <a:gsLst>
                    <a:gs pos="1250">
                      <a:schemeClr val="tx1"/>
                    </a:gs>
                    <a:gs pos="100000">
                      <a:schemeClr val="tx1"/>
                    </a:gs>
                  </a:gsLst>
                  <a:lin ang="5400000" scaled="0"/>
                </a:gradFill>
              </a:defRPr>
            </a:lvl2pPr>
            <a:lvl3pPr marL="457117" indent="0">
              <a:spcBef>
                <a:spcPts val="0"/>
              </a:spcBef>
              <a:spcAft>
                <a:spcPts val="1299"/>
              </a:spcAft>
              <a:buNone/>
              <a:defRPr sz="2000">
                <a:gradFill>
                  <a:gsLst>
                    <a:gs pos="1250">
                      <a:schemeClr val="tx1"/>
                    </a:gs>
                    <a:gs pos="100000">
                      <a:schemeClr val="tx1"/>
                    </a:gs>
                  </a:gsLst>
                  <a:lin ang="5400000" scaled="0"/>
                </a:gradFill>
              </a:defRPr>
            </a:lvl3pPr>
            <a:lvl4pPr marL="685677" indent="0">
              <a:spcBef>
                <a:spcPts val="0"/>
              </a:spcBef>
              <a:spcAft>
                <a:spcPts val="1299"/>
              </a:spcAft>
              <a:buNone/>
              <a:defRPr sz="2000"/>
            </a:lvl4pPr>
            <a:lvl5pPr marL="914235"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21" y="449266"/>
            <a:ext cx="11561875" cy="754061"/>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112577132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31" y="2184025"/>
            <a:ext cx="11565684" cy="1247521"/>
          </a:xfrm>
        </p:spPr>
        <p:txBody>
          <a:bodyPr wrap="square" lIns="0" tIns="0" rIns="0" bIns="0">
            <a:spAutoFit/>
          </a:bodyPr>
          <a:lstStyle>
            <a:lvl1pPr marL="274270" indent="-274270">
              <a:lnSpc>
                <a:spcPct val="90000"/>
              </a:lnSpc>
              <a:spcBef>
                <a:spcPts val="0"/>
              </a:spcBef>
              <a:spcAft>
                <a:spcPts val="1299"/>
              </a:spcAft>
              <a:buClr>
                <a:srgbClr val="000000"/>
              </a:buClr>
              <a:buSzPct val="77000"/>
              <a:buFont typeface="Arial" panose="020B0604020202020204" pitchFamily="34" charset="0"/>
              <a:buChar char="•"/>
              <a:defRPr sz="2600" b="0" i="0">
                <a:gradFill>
                  <a:gsLst>
                    <a:gs pos="1250">
                      <a:schemeClr val="tx1"/>
                    </a:gs>
                    <a:gs pos="100000">
                      <a:schemeClr val="tx1"/>
                    </a:gs>
                  </a:gsLst>
                  <a:lin ang="5400000" scaled="0"/>
                </a:gradFill>
                <a:latin typeface="+mn-lt"/>
              </a:defRPr>
            </a:lvl1pPr>
            <a:lvl2pPr marL="548542" indent="-228560">
              <a:lnSpc>
                <a:spcPct val="90000"/>
              </a:lnSpc>
              <a:spcBef>
                <a:spcPts val="0"/>
              </a:spcBef>
              <a:spcAft>
                <a:spcPts val="1299"/>
              </a:spcAft>
              <a:buClr>
                <a:srgbClr val="000000"/>
              </a:buClr>
              <a:buSzPct val="77000"/>
              <a:buFont typeface="Arial" panose="020B0604020202020204" pitchFamily="34" charset="0"/>
              <a:buChar char="•"/>
              <a:defRPr sz="2000">
                <a:gradFill>
                  <a:gsLst>
                    <a:gs pos="1250">
                      <a:schemeClr val="tx1"/>
                    </a:gs>
                    <a:gs pos="100000">
                      <a:schemeClr val="tx1"/>
                    </a:gs>
                  </a:gsLst>
                  <a:lin ang="5400000" scaled="0"/>
                </a:gradFill>
              </a:defRPr>
            </a:lvl2pPr>
            <a:lvl3pPr marL="822811" indent="-228560">
              <a:spcBef>
                <a:spcPts val="0"/>
              </a:spcBef>
              <a:spcAft>
                <a:spcPts val="1299"/>
              </a:spcAft>
              <a:buClr>
                <a:srgbClr val="000000"/>
              </a:buClr>
              <a:buSzPct val="77000"/>
              <a:buFont typeface="Arial" panose="020B0604020202020204" pitchFamily="34" charset="0"/>
              <a:buChar char="•"/>
              <a:defRPr sz="2000">
                <a:gradFill>
                  <a:gsLst>
                    <a:gs pos="1250">
                      <a:schemeClr val="tx1"/>
                    </a:gs>
                    <a:gs pos="100000">
                      <a:schemeClr val="tx1"/>
                    </a:gs>
                  </a:gsLst>
                  <a:lin ang="5400000" scaled="0"/>
                </a:gradFill>
              </a:defRPr>
            </a:lvl3pPr>
            <a:lvl4pPr marL="685677" indent="0">
              <a:spcBef>
                <a:spcPts val="0"/>
              </a:spcBef>
              <a:spcAft>
                <a:spcPts val="1299"/>
              </a:spcAft>
              <a:buNone/>
              <a:defRPr sz="2000"/>
            </a:lvl4pPr>
            <a:lvl5pPr marL="914235"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21" y="449264"/>
            <a:ext cx="11561875" cy="773112"/>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34918" y="1527439"/>
            <a:ext cx="11565684" cy="360099"/>
          </a:xfrm>
        </p:spPr>
        <p:txBody>
          <a:bodyPr wrap="square" lIns="0" tIns="0" rIns="0" bIns="0">
            <a:spAutoFit/>
          </a:bodyPr>
          <a:lstStyle>
            <a:lvl1pPr marL="0" indent="0">
              <a:lnSpc>
                <a:spcPct val="90000"/>
              </a:lnSpc>
              <a:spcBef>
                <a:spcPts val="0"/>
              </a:spcBef>
              <a:spcAft>
                <a:spcPts val="1299"/>
              </a:spcAft>
              <a:buNone/>
              <a:defRPr sz="2600" b="0" i="0">
                <a:gradFill>
                  <a:gsLst>
                    <a:gs pos="1250">
                      <a:schemeClr val="tx1"/>
                    </a:gs>
                    <a:gs pos="100000">
                      <a:schemeClr val="tx1"/>
                    </a:gs>
                  </a:gsLst>
                  <a:lin ang="5400000" scaled="0"/>
                </a:gradFill>
                <a:latin typeface="+mn-lt"/>
              </a:defRPr>
            </a:lvl1pPr>
            <a:lvl2pPr marL="228560" indent="0">
              <a:lnSpc>
                <a:spcPct val="90000"/>
              </a:lnSpc>
              <a:spcBef>
                <a:spcPts val="0"/>
              </a:spcBef>
              <a:spcAft>
                <a:spcPts val="1299"/>
              </a:spcAft>
              <a:buNone/>
              <a:defRPr sz="2000">
                <a:solidFill>
                  <a:schemeClr val="tx2"/>
                </a:solidFill>
              </a:defRPr>
            </a:lvl2pPr>
            <a:lvl3pPr marL="457117" indent="0">
              <a:spcBef>
                <a:spcPts val="0"/>
              </a:spcBef>
              <a:spcAft>
                <a:spcPts val="1299"/>
              </a:spcAft>
              <a:buNone/>
              <a:defRPr sz="2000"/>
            </a:lvl3pPr>
            <a:lvl4pPr marL="685677" indent="0">
              <a:spcBef>
                <a:spcPts val="0"/>
              </a:spcBef>
              <a:spcAft>
                <a:spcPts val="1299"/>
              </a:spcAft>
              <a:buNone/>
              <a:defRPr sz="2000"/>
            </a:lvl4pPr>
            <a:lvl5pPr marL="914235" indent="0">
              <a:buNone/>
              <a:defRPr/>
            </a:lvl5pPr>
          </a:lstStyle>
          <a:p>
            <a:pPr lvl="0"/>
            <a:r>
              <a:rPr lang="en-US"/>
              <a:t>Subtitle Segoe UI 26pt</a:t>
            </a:r>
          </a:p>
        </p:txBody>
      </p:sp>
    </p:spTree>
    <p:extLst>
      <p:ext uri="{BB962C8B-B14F-4D97-AF65-F5344CB8AC3E}">
        <p14:creationId xmlns:p14="http://schemas.microsoft.com/office/powerpoint/2010/main" val="3303981182"/>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21" y="449264"/>
            <a:ext cx="11561875" cy="773112"/>
          </a:xfrm>
          <a:prstGeom prst="rect">
            <a:avLst/>
          </a:prstGeom>
        </p:spPr>
        <p:txBody>
          <a:bodyPr vert="horz" wrap="square" lIns="0" tIns="164592" rIns="0" bIns="0" rtlCol="0" anchor="t">
            <a:noAutofit/>
          </a:bodyPr>
          <a:lstStyle>
            <a:lvl1pPr>
              <a:defRPr spc="0">
                <a:gradFill>
                  <a:gsLst>
                    <a:gs pos="1250">
                      <a:schemeClr val="tx1"/>
                    </a:gs>
                    <a:gs pos="100000">
                      <a:schemeClr val="tx1"/>
                    </a:gs>
                  </a:gsLst>
                  <a:lin ang="5400000" scaled="0"/>
                </a:gradFill>
              </a:defRPr>
            </a:lvl1pPr>
          </a:lstStyle>
          <a:p>
            <a:r>
              <a:rPr lang="en-US"/>
              <a:t>Title</a:t>
            </a:r>
          </a:p>
        </p:txBody>
      </p:sp>
      <p:cxnSp>
        <p:nvCxnSpPr>
          <p:cNvPr id="4" name="Straight Connector 3">
            <a:extLst>
              <a:ext uri="{FF2B5EF4-FFF2-40B4-BE49-F238E27FC236}">
                <a16:creationId xmlns:a16="http://schemas.microsoft.com/office/drawing/2014/main" id="{46A33205-8906-4922-8891-9E726B5EEFA8}"/>
              </a:ext>
            </a:extLst>
          </p:cNvPr>
          <p:cNvCxnSpPr>
            <a:cxnSpLocks/>
          </p:cNvCxnSpPr>
          <p:nvPr userDrawn="1"/>
        </p:nvCxnSpPr>
        <p:spPr>
          <a:xfrm>
            <a:off x="4441923"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5" name="Straight Connector 4">
            <a:extLst>
              <a:ext uri="{FF2B5EF4-FFF2-40B4-BE49-F238E27FC236}">
                <a16:creationId xmlns:a16="http://schemas.microsoft.com/office/drawing/2014/main" id="{0EB34C75-D8A4-49E1-AA0A-489652FF467A}"/>
              </a:ext>
            </a:extLst>
          </p:cNvPr>
          <p:cNvCxnSpPr>
            <a:cxnSpLocks/>
          </p:cNvCxnSpPr>
          <p:nvPr userDrawn="1"/>
        </p:nvCxnSpPr>
        <p:spPr>
          <a:xfrm flipH="1">
            <a:off x="4145235"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
            <a:extLst>
              <a:ext uri="{FF2B5EF4-FFF2-40B4-BE49-F238E27FC236}">
                <a16:creationId xmlns:a16="http://schemas.microsoft.com/office/drawing/2014/main" id="{51C6277E-0003-4B4F-BBDF-7243DEDD2459}"/>
              </a:ext>
            </a:extLst>
          </p:cNvPr>
          <p:cNvCxnSpPr>
            <a:cxnSpLocks/>
          </p:cNvCxnSpPr>
          <p:nvPr userDrawn="1"/>
        </p:nvCxnSpPr>
        <p:spPr>
          <a:xfrm>
            <a:off x="596875"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6">
            <a:extLst>
              <a:ext uri="{FF2B5EF4-FFF2-40B4-BE49-F238E27FC236}">
                <a16:creationId xmlns:a16="http://schemas.microsoft.com/office/drawing/2014/main" id="{D6FB33C9-50F2-4CAE-BD8E-9AC7CB80048A}"/>
              </a:ext>
            </a:extLst>
          </p:cNvPr>
          <p:cNvCxnSpPr>
            <a:cxnSpLocks/>
          </p:cNvCxnSpPr>
          <p:nvPr userDrawn="1"/>
        </p:nvCxnSpPr>
        <p:spPr>
          <a:xfrm>
            <a:off x="11838013"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Straight Connector 7">
            <a:extLst>
              <a:ext uri="{FF2B5EF4-FFF2-40B4-BE49-F238E27FC236}">
                <a16:creationId xmlns:a16="http://schemas.microsoft.com/office/drawing/2014/main" id="{D0202371-D802-4DC5-9A18-561BEC9D8AE4}"/>
              </a:ext>
            </a:extLst>
          </p:cNvPr>
          <p:cNvCxnSpPr>
            <a:cxnSpLocks/>
          </p:cNvCxnSpPr>
          <p:nvPr userDrawn="1"/>
        </p:nvCxnSpPr>
        <p:spPr>
          <a:xfrm flipH="1">
            <a:off x="0" y="593629"/>
            <a:ext cx="12434888"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a:extLst>
              <a:ext uri="{FF2B5EF4-FFF2-40B4-BE49-F238E27FC236}">
                <a16:creationId xmlns:a16="http://schemas.microsoft.com/office/drawing/2014/main" id="{21098F4A-73AD-4BE7-B148-D9A6136C1474}"/>
              </a:ext>
            </a:extLst>
          </p:cNvPr>
          <p:cNvCxnSpPr>
            <a:cxnSpLocks/>
          </p:cNvCxnSpPr>
          <p:nvPr userDrawn="1"/>
        </p:nvCxnSpPr>
        <p:spPr>
          <a:xfrm flipH="1">
            <a:off x="0" y="6397659"/>
            <a:ext cx="12434888"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Straight Connector 9">
            <a:extLst>
              <a:ext uri="{FF2B5EF4-FFF2-40B4-BE49-F238E27FC236}">
                <a16:creationId xmlns:a16="http://schemas.microsoft.com/office/drawing/2014/main" id="{88C2457E-11DA-417E-A479-5F99D523B151}"/>
              </a:ext>
            </a:extLst>
          </p:cNvPr>
          <p:cNvCxnSpPr>
            <a:cxnSpLocks/>
          </p:cNvCxnSpPr>
          <p:nvPr userDrawn="1"/>
        </p:nvCxnSpPr>
        <p:spPr>
          <a:xfrm>
            <a:off x="4343921"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Straight Connector 10">
            <a:extLst>
              <a:ext uri="{FF2B5EF4-FFF2-40B4-BE49-F238E27FC236}">
                <a16:creationId xmlns:a16="http://schemas.microsoft.com/office/drawing/2014/main" id="{51F7D4BA-4311-42DA-983E-FA7CC6FF5D74}"/>
              </a:ext>
            </a:extLst>
          </p:cNvPr>
          <p:cNvCxnSpPr>
            <a:cxnSpLocks/>
          </p:cNvCxnSpPr>
          <p:nvPr userDrawn="1"/>
        </p:nvCxnSpPr>
        <p:spPr>
          <a:xfrm>
            <a:off x="412316" y="3497263"/>
            <a:ext cx="12022573"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Straight Connector 11">
            <a:extLst>
              <a:ext uri="{FF2B5EF4-FFF2-40B4-BE49-F238E27FC236}">
                <a16:creationId xmlns:a16="http://schemas.microsoft.com/office/drawing/2014/main" id="{DB27996F-F0AC-42CC-A588-E636E9039B13}"/>
              </a:ext>
            </a:extLst>
          </p:cNvPr>
          <p:cNvCxnSpPr>
            <a:cxnSpLocks/>
          </p:cNvCxnSpPr>
          <p:nvPr userDrawn="1"/>
        </p:nvCxnSpPr>
        <p:spPr>
          <a:xfrm flipV="1">
            <a:off x="8139968" y="593629"/>
            <a:ext cx="0" cy="580403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297113959"/>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21" y="449264"/>
            <a:ext cx="11561875" cy="773112"/>
          </a:xfrm>
          <a:prstGeom prst="rect">
            <a:avLst/>
          </a:prstGeom>
        </p:spPr>
        <p:txBody>
          <a:bodyPr vert="horz" wrap="square" lIns="0" tIns="164592" rIns="0" bIns="0" rtlCol="0" anchor="t">
            <a:noAutofit/>
          </a:bodyPr>
          <a:lstStyle>
            <a:lvl1pPr>
              <a:defRPr spc="0">
                <a:gradFill>
                  <a:gsLst>
                    <a:gs pos="1250">
                      <a:schemeClr val="tx1"/>
                    </a:gs>
                    <a:gs pos="100000">
                      <a:schemeClr val="tx1"/>
                    </a:gs>
                  </a:gsLst>
                  <a:lin ang="5400000" scaled="0"/>
                </a:gradFill>
              </a:defRPr>
            </a:lvl1pPr>
          </a:lstStyle>
          <a:p>
            <a:r>
              <a:rPr lang="en-US"/>
              <a:t>Title</a:t>
            </a:r>
          </a:p>
        </p:txBody>
      </p:sp>
      <p:cxnSp>
        <p:nvCxnSpPr>
          <p:cNvPr id="4" name="Straight Connector 3">
            <a:extLst>
              <a:ext uri="{FF2B5EF4-FFF2-40B4-BE49-F238E27FC236}">
                <a16:creationId xmlns:a16="http://schemas.microsoft.com/office/drawing/2014/main" id="{46A33205-8906-4922-8891-9E726B5EEFA8}"/>
              </a:ext>
            </a:extLst>
          </p:cNvPr>
          <p:cNvCxnSpPr>
            <a:cxnSpLocks/>
          </p:cNvCxnSpPr>
          <p:nvPr userDrawn="1"/>
        </p:nvCxnSpPr>
        <p:spPr>
          <a:xfrm>
            <a:off x="4441923"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5" name="Straight Connector 4">
            <a:extLst>
              <a:ext uri="{FF2B5EF4-FFF2-40B4-BE49-F238E27FC236}">
                <a16:creationId xmlns:a16="http://schemas.microsoft.com/office/drawing/2014/main" id="{0EB34C75-D8A4-49E1-AA0A-489652FF467A}"/>
              </a:ext>
            </a:extLst>
          </p:cNvPr>
          <p:cNvCxnSpPr>
            <a:cxnSpLocks/>
          </p:cNvCxnSpPr>
          <p:nvPr userDrawn="1"/>
        </p:nvCxnSpPr>
        <p:spPr>
          <a:xfrm flipH="1">
            <a:off x="4145235"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
            <a:extLst>
              <a:ext uri="{FF2B5EF4-FFF2-40B4-BE49-F238E27FC236}">
                <a16:creationId xmlns:a16="http://schemas.microsoft.com/office/drawing/2014/main" id="{51C6277E-0003-4B4F-BBDF-7243DEDD2459}"/>
              </a:ext>
            </a:extLst>
          </p:cNvPr>
          <p:cNvCxnSpPr>
            <a:cxnSpLocks/>
          </p:cNvCxnSpPr>
          <p:nvPr userDrawn="1"/>
        </p:nvCxnSpPr>
        <p:spPr>
          <a:xfrm>
            <a:off x="596875"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6">
            <a:extLst>
              <a:ext uri="{FF2B5EF4-FFF2-40B4-BE49-F238E27FC236}">
                <a16:creationId xmlns:a16="http://schemas.microsoft.com/office/drawing/2014/main" id="{D6FB33C9-50F2-4CAE-BD8E-9AC7CB80048A}"/>
              </a:ext>
            </a:extLst>
          </p:cNvPr>
          <p:cNvCxnSpPr>
            <a:cxnSpLocks/>
          </p:cNvCxnSpPr>
          <p:nvPr userDrawn="1"/>
        </p:nvCxnSpPr>
        <p:spPr>
          <a:xfrm>
            <a:off x="11838013"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Straight Connector 7">
            <a:extLst>
              <a:ext uri="{FF2B5EF4-FFF2-40B4-BE49-F238E27FC236}">
                <a16:creationId xmlns:a16="http://schemas.microsoft.com/office/drawing/2014/main" id="{D0202371-D802-4DC5-9A18-561BEC9D8AE4}"/>
              </a:ext>
            </a:extLst>
          </p:cNvPr>
          <p:cNvCxnSpPr>
            <a:cxnSpLocks/>
          </p:cNvCxnSpPr>
          <p:nvPr userDrawn="1"/>
        </p:nvCxnSpPr>
        <p:spPr>
          <a:xfrm flipH="1">
            <a:off x="0" y="593629"/>
            <a:ext cx="12434888"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a:extLst>
              <a:ext uri="{FF2B5EF4-FFF2-40B4-BE49-F238E27FC236}">
                <a16:creationId xmlns:a16="http://schemas.microsoft.com/office/drawing/2014/main" id="{21098F4A-73AD-4BE7-B148-D9A6136C1474}"/>
              </a:ext>
            </a:extLst>
          </p:cNvPr>
          <p:cNvCxnSpPr>
            <a:cxnSpLocks/>
          </p:cNvCxnSpPr>
          <p:nvPr userDrawn="1"/>
        </p:nvCxnSpPr>
        <p:spPr>
          <a:xfrm flipH="1">
            <a:off x="0" y="6397659"/>
            <a:ext cx="12434888"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Straight Connector 9">
            <a:extLst>
              <a:ext uri="{FF2B5EF4-FFF2-40B4-BE49-F238E27FC236}">
                <a16:creationId xmlns:a16="http://schemas.microsoft.com/office/drawing/2014/main" id="{88C2457E-11DA-417E-A479-5F99D523B151}"/>
              </a:ext>
            </a:extLst>
          </p:cNvPr>
          <p:cNvCxnSpPr>
            <a:cxnSpLocks/>
          </p:cNvCxnSpPr>
          <p:nvPr userDrawn="1"/>
        </p:nvCxnSpPr>
        <p:spPr>
          <a:xfrm>
            <a:off x="4343921" y="0"/>
            <a:ext cx="0" cy="6994525"/>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Straight Connector 10">
            <a:extLst>
              <a:ext uri="{FF2B5EF4-FFF2-40B4-BE49-F238E27FC236}">
                <a16:creationId xmlns:a16="http://schemas.microsoft.com/office/drawing/2014/main" id="{51F7D4BA-4311-42DA-983E-FA7CC6FF5D74}"/>
              </a:ext>
            </a:extLst>
          </p:cNvPr>
          <p:cNvCxnSpPr>
            <a:cxnSpLocks/>
          </p:cNvCxnSpPr>
          <p:nvPr userDrawn="1"/>
        </p:nvCxnSpPr>
        <p:spPr>
          <a:xfrm>
            <a:off x="412316" y="3497263"/>
            <a:ext cx="12022573" cy="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Straight Connector 11">
            <a:extLst>
              <a:ext uri="{FF2B5EF4-FFF2-40B4-BE49-F238E27FC236}">
                <a16:creationId xmlns:a16="http://schemas.microsoft.com/office/drawing/2014/main" id="{DB27996F-F0AC-42CC-A588-E636E9039B13}"/>
              </a:ext>
            </a:extLst>
          </p:cNvPr>
          <p:cNvCxnSpPr>
            <a:cxnSpLocks/>
          </p:cNvCxnSpPr>
          <p:nvPr userDrawn="1"/>
        </p:nvCxnSpPr>
        <p:spPr>
          <a:xfrm flipV="1">
            <a:off x="8139968" y="593629"/>
            <a:ext cx="0" cy="5804030"/>
          </a:xfrm>
          <a:prstGeom prst="line">
            <a:avLst/>
          </a:prstGeom>
          <a:noFill/>
          <a:ln w="0">
            <a:no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4" name="Text Placeholder 13">
            <a:extLst>
              <a:ext uri="{FF2B5EF4-FFF2-40B4-BE49-F238E27FC236}">
                <a16:creationId xmlns:a16="http://schemas.microsoft.com/office/drawing/2014/main" id="{1B600919-920D-4BDF-A061-722A4E39B2C0}"/>
              </a:ext>
            </a:extLst>
          </p:cNvPr>
          <p:cNvSpPr>
            <a:spLocks noGrp="1"/>
          </p:cNvSpPr>
          <p:nvPr>
            <p:ph type="body" sz="quarter" idx="10"/>
          </p:nvPr>
        </p:nvSpPr>
        <p:spPr>
          <a:xfrm>
            <a:off x="434976" y="1587501"/>
            <a:ext cx="4625975" cy="1163395"/>
          </a:xfrm>
        </p:spPr>
        <p:txBody>
          <a:bodyPr/>
          <a:lstStyle>
            <a:lvl1pPr>
              <a:defRPr sz="2400"/>
            </a:lvl1pPr>
            <a:lvl2pPr>
              <a:defRPr sz="18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Rectangle 14">
            <a:extLst>
              <a:ext uri="{FF2B5EF4-FFF2-40B4-BE49-F238E27FC236}">
                <a16:creationId xmlns:a16="http://schemas.microsoft.com/office/drawing/2014/main" id="{36328B74-0BB8-4060-9747-240599E948A3}"/>
              </a:ext>
            </a:extLst>
          </p:cNvPr>
          <p:cNvSpPr/>
          <p:nvPr userDrawn="1"/>
        </p:nvSpPr>
        <p:spPr bwMode="auto">
          <a:xfrm>
            <a:off x="6000751" y="1895475"/>
            <a:ext cx="6434138" cy="422009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algn="ctr" defTabSz="93248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22463883"/>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eft_Title_Centered Slide">
    <p:bg>
      <p:bgPr>
        <a:solidFill>
          <a:schemeClr val="accent5"/>
        </a:solidFill>
        <a:effectLst/>
      </p:bgPr>
    </p:bg>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611622" y="2619863"/>
            <a:ext cx="3533612" cy="773112"/>
          </a:xfrm>
          <a:prstGeom prst="rect">
            <a:avLst/>
          </a:prstGeom>
          <a:ln>
            <a:noFill/>
          </a:ln>
        </p:spPr>
        <p:txBody>
          <a:bodyPr vert="horz" wrap="square" lIns="0" tIns="164592" rIns="0" bIns="0" rtlCol="0" anchor="t" anchorCtr="0">
            <a:noAutofit/>
          </a:bodyPr>
          <a:lstStyle>
            <a:lvl1pPr>
              <a:defRPr lang="en-US" sz="3264" dirty="0"/>
            </a:lvl1pPr>
          </a:lstStyle>
          <a:p>
            <a:pPr lvl="0"/>
            <a:r>
              <a:rPr lang="en-US"/>
              <a:t>Title</a:t>
            </a:r>
          </a:p>
        </p:txBody>
      </p:sp>
      <p:cxnSp>
        <p:nvCxnSpPr>
          <p:cNvPr id="5" name="Straight Connector 4">
            <a:extLst>
              <a:ext uri="{FF2B5EF4-FFF2-40B4-BE49-F238E27FC236}">
                <a16:creationId xmlns:a16="http://schemas.microsoft.com/office/drawing/2014/main" id="{5D64FA5E-111E-4E9D-BF97-70CE52151A61}"/>
              </a:ext>
            </a:extLst>
          </p:cNvPr>
          <p:cNvCxnSpPr>
            <a:cxnSpLocks/>
          </p:cNvCxnSpPr>
          <p:nvPr userDrawn="1"/>
        </p:nvCxnSpPr>
        <p:spPr>
          <a:xfrm>
            <a:off x="4441923" y="0"/>
            <a:ext cx="0" cy="6994525"/>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
            <a:extLst>
              <a:ext uri="{FF2B5EF4-FFF2-40B4-BE49-F238E27FC236}">
                <a16:creationId xmlns:a16="http://schemas.microsoft.com/office/drawing/2014/main" id="{D13C1C78-9FF9-4D65-B88C-E0207FB37367}"/>
              </a:ext>
            </a:extLst>
          </p:cNvPr>
          <p:cNvCxnSpPr>
            <a:cxnSpLocks/>
          </p:cNvCxnSpPr>
          <p:nvPr userDrawn="1"/>
        </p:nvCxnSpPr>
        <p:spPr>
          <a:xfrm flipH="1">
            <a:off x="4145235" y="0"/>
            <a:ext cx="0" cy="6994525"/>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6">
            <a:extLst>
              <a:ext uri="{FF2B5EF4-FFF2-40B4-BE49-F238E27FC236}">
                <a16:creationId xmlns:a16="http://schemas.microsoft.com/office/drawing/2014/main" id="{B6EEA417-C25C-4BD3-B91A-D7F08D445C40}"/>
              </a:ext>
            </a:extLst>
          </p:cNvPr>
          <p:cNvCxnSpPr>
            <a:cxnSpLocks/>
          </p:cNvCxnSpPr>
          <p:nvPr userDrawn="1"/>
        </p:nvCxnSpPr>
        <p:spPr>
          <a:xfrm>
            <a:off x="596875" y="0"/>
            <a:ext cx="0" cy="6994525"/>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Straight Connector 7">
            <a:extLst>
              <a:ext uri="{FF2B5EF4-FFF2-40B4-BE49-F238E27FC236}">
                <a16:creationId xmlns:a16="http://schemas.microsoft.com/office/drawing/2014/main" id="{4BE9FD7F-79C6-4BB4-BF86-33E266909564}"/>
              </a:ext>
            </a:extLst>
          </p:cNvPr>
          <p:cNvCxnSpPr>
            <a:cxnSpLocks/>
          </p:cNvCxnSpPr>
          <p:nvPr userDrawn="1"/>
        </p:nvCxnSpPr>
        <p:spPr>
          <a:xfrm>
            <a:off x="11838013" y="0"/>
            <a:ext cx="0" cy="6994525"/>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a:extLst>
              <a:ext uri="{FF2B5EF4-FFF2-40B4-BE49-F238E27FC236}">
                <a16:creationId xmlns:a16="http://schemas.microsoft.com/office/drawing/2014/main" id="{3ECD758E-2995-47A4-AA8E-217A78C05B77}"/>
              </a:ext>
            </a:extLst>
          </p:cNvPr>
          <p:cNvCxnSpPr>
            <a:cxnSpLocks/>
          </p:cNvCxnSpPr>
          <p:nvPr userDrawn="1"/>
        </p:nvCxnSpPr>
        <p:spPr>
          <a:xfrm flipH="1">
            <a:off x="0" y="593629"/>
            <a:ext cx="12434888"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Straight Connector 9">
            <a:extLst>
              <a:ext uri="{FF2B5EF4-FFF2-40B4-BE49-F238E27FC236}">
                <a16:creationId xmlns:a16="http://schemas.microsoft.com/office/drawing/2014/main" id="{8FF3BD66-8B08-4984-B9A9-256F33386899}"/>
              </a:ext>
            </a:extLst>
          </p:cNvPr>
          <p:cNvCxnSpPr>
            <a:cxnSpLocks/>
          </p:cNvCxnSpPr>
          <p:nvPr userDrawn="1"/>
        </p:nvCxnSpPr>
        <p:spPr>
          <a:xfrm flipH="1">
            <a:off x="0" y="6397659"/>
            <a:ext cx="12434888"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Straight Connector 11">
            <a:extLst>
              <a:ext uri="{FF2B5EF4-FFF2-40B4-BE49-F238E27FC236}">
                <a16:creationId xmlns:a16="http://schemas.microsoft.com/office/drawing/2014/main" id="{9F609BB3-1C6E-4E9A-98FF-6B79D4B70F60}"/>
              </a:ext>
            </a:extLst>
          </p:cNvPr>
          <p:cNvCxnSpPr>
            <a:cxnSpLocks/>
          </p:cNvCxnSpPr>
          <p:nvPr userDrawn="1"/>
        </p:nvCxnSpPr>
        <p:spPr>
          <a:xfrm>
            <a:off x="4343921" y="0"/>
            <a:ext cx="0" cy="6994525"/>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Straight Connector 13">
            <a:extLst>
              <a:ext uri="{FF2B5EF4-FFF2-40B4-BE49-F238E27FC236}">
                <a16:creationId xmlns:a16="http://schemas.microsoft.com/office/drawing/2014/main" id="{1BABC6A4-EF39-4F8C-96BF-B5BCB82F1DDB}"/>
              </a:ext>
            </a:extLst>
          </p:cNvPr>
          <p:cNvCxnSpPr>
            <a:cxnSpLocks/>
          </p:cNvCxnSpPr>
          <p:nvPr userDrawn="1"/>
        </p:nvCxnSpPr>
        <p:spPr>
          <a:xfrm>
            <a:off x="412316" y="3497263"/>
            <a:ext cx="12022573"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5" name="Straight Connector 14">
            <a:extLst>
              <a:ext uri="{FF2B5EF4-FFF2-40B4-BE49-F238E27FC236}">
                <a16:creationId xmlns:a16="http://schemas.microsoft.com/office/drawing/2014/main" id="{9B1C734E-C4FE-4283-8301-AE006B28591D}"/>
              </a:ext>
            </a:extLst>
          </p:cNvPr>
          <p:cNvCxnSpPr>
            <a:cxnSpLocks/>
          </p:cNvCxnSpPr>
          <p:nvPr userDrawn="1"/>
        </p:nvCxnSpPr>
        <p:spPr>
          <a:xfrm flipV="1">
            <a:off x="8139968" y="593629"/>
            <a:ext cx="0" cy="580403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50613014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Left_Title_and_Content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611623" y="2457106"/>
            <a:ext cx="3732299" cy="773112"/>
          </a:xfrm>
          <a:prstGeom prst="rect">
            <a:avLst/>
          </a:prstGeom>
          <a:ln>
            <a:noFill/>
          </a:ln>
        </p:spPr>
        <p:txBody>
          <a:bodyPr vert="horz" wrap="square" lIns="0" tIns="164592" rIns="0" bIns="0" rtlCol="0" anchor="b" anchorCtr="0">
            <a:noAutofit/>
          </a:bodyPr>
          <a:lstStyle>
            <a:lvl1pPr>
              <a:defRPr sz="3264">
                <a:gradFill>
                  <a:gsLst>
                    <a:gs pos="1250">
                      <a:schemeClr val="tx1"/>
                    </a:gs>
                    <a:gs pos="100000">
                      <a:schemeClr val="tx1"/>
                    </a:gs>
                  </a:gsLst>
                  <a:lin ang="5400000" scaled="0"/>
                </a:gradFill>
              </a:defRPr>
            </a:lvl1pPr>
          </a:lstStyle>
          <a:p>
            <a:r>
              <a:rPr lang="en-US"/>
              <a:t>Title</a:t>
            </a:r>
          </a:p>
        </p:txBody>
      </p:sp>
      <p:sp>
        <p:nvSpPr>
          <p:cNvPr id="6" name="Content Placeholder 5">
            <a:extLst>
              <a:ext uri="{FF2B5EF4-FFF2-40B4-BE49-F238E27FC236}">
                <a16:creationId xmlns:a16="http://schemas.microsoft.com/office/drawing/2014/main" id="{8B67D8B7-D199-4E1B-ABD5-6F4C03ED3F0C}"/>
              </a:ext>
            </a:extLst>
          </p:cNvPr>
          <p:cNvSpPr>
            <a:spLocks noGrp="1"/>
          </p:cNvSpPr>
          <p:nvPr>
            <p:ph sz="quarter" idx="10"/>
          </p:nvPr>
        </p:nvSpPr>
        <p:spPr>
          <a:xfrm>
            <a:off x="611623" y="3502217"/>
            <a:ext cx="3732299" cy="1371824"/>
          </a:xfrm>
          <a:ln>
            <a:noFill/>
          </a:ln>
        </p:spPr>
        <p:txBody>
          <a:bodyPr wrap="square">
            <a:spAutoFit/>
          </a:bodyPr>
          <a:lstStyle>
            <a:lvl1pPr>
              <a:defRPr lang="en-US" sz="2244" smtClean="0">
                <a:gradFill>
                  <a:gsLst>
                    <a:gs pos="24479">
                      <a:schemeClr val="tx1"/>
                    </a:gs>
                    <a:gs pos="94000">
                      <a:schemeClr val="tx1"/>
                    </a:gs>
                  </a:gsLst>
                  <a:lin ang="5400000" scaled="1"/>
                </a:gradFill>
                <a:cs typeface="Segoe UI Semilight" panose="020B0402040204020203" pitchFamily="34" charset="0"/>
              </a:defRPr>
            </a:lvl1pPr>
            <a:lvl2pPr>
              <a:defRPr lang="en-US" sz="1836" smtClean="0">
                <a:solidFill>
                  <a:schemeClr val="tx1"/>
                </a:solidFill>
              </a:defRPr>
            </a:lvl2pPr>
            <a:lvl3pPr>
              <a:defRPr lang="en-US" sz="1836" smtClean="0">
                <a:solidFill>
                  <a:schemeClr val="tx1"/>
                </a:solidFill>
              </a:defRPr>
            </a:lvl3pPr>
            <a:lvl4pPr>
              <a:defRPr lang="en-US" sz="1836" smtClean="0">
                <a:solidFill>
                  <a:schemeClr val="tx1"/>
                </a:solidFill>
              </a:defRPr>
            </a:lvl4pPr>
            <a:lvl5pPr>
              <a:defRPr lang="en-US" sz="1836">
                <a:solidFill>
                  <a:schemeClr val="tx1"/>
                </a:solidFill>
              </a:defRPr>
            </a:lvl5pPr>
          </a:lstStyle>
          <a:p>
            <a:pPr marL="28569" lvl="0" defTabSz="932304" fontAlgn="base">
              <a:lnSpc>
                <a:spcPct val="95000"/>
              </a:lnSpc>
              <a:spcBef>
                <a:spcPct val="0"/>
              </a:spcBef>
              <a:spcAft>
                <a:spcPct val="0"/>
              </a:spcAft>
            </a:pPr>
            <a:r>
              <a:rPr lang="en-US"/>
              <a:t>Edit Master text styles</a:t>
            </a:r>
          </a:p>
          <a:p>
            <a:pPr marL="466303" lvl="1" defTabSz="932608"/>
            <a:r>
              <a:rPr lang="en-US"/>
              <a:t>Second level</a:t>
            </a:r>
          </a:p>
          <a:p>
            <a:pPr marL="932608" lvl="2" defTabSz="932608"/>
            <a:r>
              <a:rPr lang="en-US"/>
              <a:t>Third level</a:t>
            </a:r>
          </a:p>
          <a:p>
            <a:pPr marL="1398912" lvl="3" defTabSz="932608"/>
            <a:r>
              <a:rPr lang="en-US"/>
              <a:t>Fourth level</a:t>
            </a:r>
          </a:p>
          <a:p>
            <a:pPr marL="1865216" lvl="4" defTabSz="932608"/>
            <a:r>
              <a:rPr lang="en-US"/>
              <a:t>Fifth level</a:t>
            </a:r>
          </a:p>
        </p:txBody>
      </p:sp>
      <p:cxnSp>
        <p:nvCxnSpPr>
          <p:cNvPr id="24" name="Straight Connector 23">
            <a:extLst>
              <a:ext uri="{FF2B5EF4-FFF2-40B4-BE49-F238E27FC236}">
                <a16:creationId xmlns:a16="http://schemas.microsoft.com/office/drawing/2014/main" id="{3994634E-B1AA-40CA-820E-BE1F6331FA28}"/>
              </a:ext>
            </a:extLst>
          </p:cNvPr>
          <p:cNvCxnSpPr>
            <a:cxnSpLocks/>
          </p:cNvCxnSpPr>
          <p:nvPr userDrawn="1"/>
        </p:nvCxnSpPr>
        <p:spPr>
          <a:xfrm>
            <a:off x="4441923" y="0"/>
            <a:ext cx="0" cy="6994525"/>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593CF90A-8D05-49E7-B076-115420CA825F}"/>
              </a:ext>
            </a:extLst>
          </p:cNvPr>
          <p:cNvCxnSpPr>
            <a:cxnSpLocks/>
          </p:cNvCxnSpPr>
          <p:nvPr userDrawn="1"/>
        </p:nvCxnSpPr>
        <p:spPr>
          <a:xfrm flipH="1">
            <a:off x="4145235" y="0"/>
            <a:ext cx="0" cy="6994525"/>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C98A1843-83F1-4363-8C1F-37F50F6218C8}"/>
              </a:ext>
            </a:extLst>
          </p:cNvPr>
          <p:cNvCxnSpPr>
            <a:cxnSpLocks/>
          </p:cNvCxnSpPr>
          <p:nvPr userDrawn="1"/>
        </p:nvCxnSpPr>
        <p:spPr>
          <a:xfrm>
            <a:off x="596875" y="0"/>
            <a:ext cx="0" cy="6994525"/>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a:extLst>
              <a:ext uri="{FF2B5EF4-FFF2-40B4-BE49-F238E27FC236}">
                <a16:creationId xmlns:a16="http://schemas.microsoft.com/office/drawing/2014/main" id="{F953274A-8849-42AB-B3BE-78D55E8CBA39}"/>
              </a:ext>
            </a:extLst>
          </p:cNvPr>
          <p:cNvCxnSpPr>
            <a:cxnSpLocks/>
          </p:cNvCxnSpPr>
          <p:nvPr userDrawn="1"/>
        </p:nvCxnSpPr>
        <p:spPr>
          <a:xfrm>
            <a:off x="11838013" y="0"/>
            <a:ext cx="0" cy="6994525"/>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9055EE6E-247D-4C37-A818-70453C372726}"/>
              </a:ext>
            </a:extLst>
          </p:cNvPr>
          <p:cNvCxnSpPr>
            <a:cxnSpLocks/>
          </p:cNvCxnSpPr>
          <p:nvPr userDrawn="1"/>
        </p:nvCxnSpPr>
        <p:spPr>
          <a:xfrm flipH="1">
            <a:off x="0" y="593629"/>
            <a:ext cx="12434888"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9" name="Straight Connector 28">
            <a:extLst>
              <a:ext uri="{FF2B5EF4-FFF2-40B4-BE49-F238E27FC236}">
                <a16:creationId xmlns:a16="http://schemas.microsoft.com/office/drawing/2014/main" id="{2ABF9E34-F6C2-4F32-85F9-AA48766B1489}"/>
              </a:ext>
            </a:extLst>
          </p:cNvPr>
          <p:cNvCxnSpPr>
            <a:cxnSpLocks/>
          </p:cNvCxnSpPr>
          <p:nvPr userDrawn="1"/>
        </p:nvCxnSpPr>
        <p:spPr>
          <a:xfrm flipH="1">
            <a:off x="0" y="6397659"/>
            <a:ext cx="12434888"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a:extLst>
              <a:ext uri="{FF2B5EF4-FFF2-40B4-BE49-F238E27FC236}">
                <a16:creationId xmlns:a16="http://schemas.microsoft.com/office/drawing/2014/main" id="{D79F6FA4-A349-4A42-96B6-F79DFC15A2B5}"/>
              </a:ext>
            </a:extLst>
          </p:cNvPr>
          <p:cNvCxnSpPr>
            <a:cxnSpLocks/>
          </p:cNvCxnSpPr>
          <p:nvPr userDrawn="1"/>
        </p:nvCxnSpPr>
        <p:spPr>
          <a:xfrm>
            <a:off x="4343921" y="0"/>
            <a:ext cx="0" cy="6994525"/>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a:extLst>
              <a:ext uri="{FF2B5EF4-FFF2-40B4-BE49-F238E27FC236}">
                <a16:creationId xmlns:a16="http://schemas.microsoft.com/office/drawing/2014/main" id="{E8192593-1BD3-4A52-A1A4-53B6A0685948}"/>
              </a:ext>
            </a:extLst>
          </p:cNvPr>
          <p:cNvCxnSpPr>
            <a:cxnSpLocks/>
          </p:cNvCxnSpPr>
          <p:nvPr userDrawn="1"/>
        </p:nvCxnSpPr>
        <p:spPr>
          <a:xfrm>
            <a:off x="412316" y="3497263"/>
            <a:ext cx="12022573"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3" name="Straight Connector 32">
            <a:extLst>
              <a:ext uri="{FF2B5EF4-FFF2-40B4-BE49-F238E27FC236}">
                <a16:creationId xmlns:a16="http://schemas.microsoft.com/office/drawing/2014/main" id="{3EA22FA5-3BF5-4E07-B77B-64A64C9E3490}"/>
              </a:ext>
            </a:extLst>
          </p:cNvPr>
          <p:cNvCxnSpPr>
            <a:cxnSpLocks/>
          </p:cNvCxnSpPr>
          <p:nvPr userDrawn="1"/>
        </p:nvCxnSpPr>
        <p:spPr>
          <a:xfrm flipV="1">
            <a:off x="8139968" y="593629"/>
            <a:ext cx="0" cy="580403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45539208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30" y="2182298"/>
            <a:ext cx="11565684" cy="1247521"/>
          </a:xfrm>
        </p:spPr>
        <p:txBody>
          <a:bodyPr wrap="square" lIns="0" tIns="0" rIns="0" bIns="0">
            <a:spAutoFit/>
          </a:bodyPr>
          <a:lstStyle>
            <a:lvl1pPr marL="0" indent="0">
              <a:lnSpc>
                <a:spcPct val="90000"/>
              </a:lnSpc>
              <a:spcBef>
                <a:spcPts val="0"/>
              </a:spcBef>
              <a:spcAft>
                <a:spcPts val="1300"/>
              </a:spcAft>
              <a:buNone/>
              <a:defRPr sz="2600" b="0" i="0">
                <a:solidFill>
                  <a:srgbClr val="000000"/>
                </a:solidFill>
                <a:latin typeface="+mn-lt"/>
              </a:defRPr>
            </a:lvl1pPr>
            <a:lvl2pPr marL="228600" indent="0">
              <a:lnSpc>
                <a:spcPct val="90000"/>
              </a:lnSpc>
              <a:spcBef>
                <a:spcPts val="0"/>
              </a:spcBef>
              <a:spcAft>
                <a:spcPts val="1300"/>
              </a:spcAft>
              <a:buNone/>
              <a:defRPr sz="2000">
                <a:solidFill>
                  <a:srgbClr val="000000"/>
                </a:solidFill>
              </a:defRPr>
            </a:lvl2pPr>
            <a:lvl3pPr marL="457200" indent="0">
              <a:spcBef>
                <a:spcPts val="0"/>
              </a:spcBef>
              <a:spcAft>
                <a:spcPts val="1300"/>
              </a:spcAft>
              <a:buNone/>
              <a:defRPr sz="2000">
                <a:solidFill>
                  <a:srgbClr val="000000"/>
                </a:solidFill>
              </a:defRPr>
            </a:lvl3pPr>
            <a:lvl4pPr marL="685800" indent="0">
              <a:spcBef>
                <a:spcPts val="0"/>
              </a:spcBef>
              <a:spcAft>
                <a:spcPts val="1300"/>
              </a:spcAft>
              <a:buNone/>
              <a:defRPr sz="2000"/>
            </a:lvl4pPr>
            <a:lvl5pPr marL="914400"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20" y="449265"/>
            <a:ext cx="11561874"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grpSp>
        <p:nvGrpSpPr>
          <p:cNvPr id="9" name="Group 8">
            <a:extLst>
              <a:ext uri="{FF2B5EF4-FFF2-40B4-BE49-F238E27FC236}">
                <a16:creationId xmlns:a16="http://schemas.microsoft.com/office/drawing/2014/main" id="{33F8E445-DEA3-4748-B5A0-308C5EB40668}"/>
              </a:ext>
            </a:extLst>
          </p:cNvPr>
          <p:cNvGrpSpPr/>
          <p:nvPr userDrawn="1"/>
        </p:nvGrpSpPr>
        <p:grpSpPr>
          <a:xfrm>
            <a:off x="2743200" y="6470650"/>
            <a:ext cx="9691688" cy="425450"/>
            <a:chOff x="2743200" y="6470650"/>
            <a:chExt cx="9691688" cy="425450"/>
          </a:xfrm>
        </p:grpSpPr>
        <p:sp>
          <p:nvSpPr>
            <p:cNvPr id="11" name="Rectangle 10">
              <a:extLst>
                <a:ext uri="{FF2B5EF4-FFF2-40B4-BE49-F238E27FC236}">
                  <a16:creationId xmlns:a16="http://schemas.microsoft.com/office/drawing/2014/main" id="{5716B97F-78D0-4FB7-A618-8D0346670321}"/>
                </a:ext>
              </a:extLst>
            </p:cNvPr>
            <p:cNvSpPr/>
            <p:nvPr/>
          </p:nvSpPr>
          <p:spPr bwMode="auto">
            <a:xfrm>
              <a:off x="4851400" y="6470650"/>
              <a:ext cx="7583488" cy="10734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2" name="Rectangle 11">
              <a:extLst>
                <a:ext uri="{FF2B5EF4-FFF2-40B4-BE49-F238E27FC236}">
                  <a16:creationId xmlns:a16="http://schemas.microsoft.com/office/drawing/2014/main" id="{7E423712-1884-4A2C-9D61-BA9450F67075}"/>
                </a:ext>
              </a:extLst>
            </p:cNvPr>
            <p:cNvSpPr/>
            <p:nvPr/>
          </p:nvSpPr>
          <p:spPr bwMode="auto">
            <a:xfrm>
              <a:off x="7696200" y="6576684"/>
              <a:ext cx="4738688" cy="107349"/>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3" name="Rectangle 12">
              <a:extLst>
                <a:ext uri="{FF2B5EF4-FFF2-40B4-BE49-F238E27FC236}">
                  <a16:creationId xmlns:a16="http://schemas.microsoft.com/office/drawing/2014/main" id="{E276DA42-2910-4EFD-84E3-F4B74BA795D4}"/>
                </a:ext>
              </a:extLst>
            </p:cNvPr>
            <p:cNvSpPr/>
            <p:nvPr/>
          </p:nvSpPr>
          <p:spPr bwMode="auto">
            <a:xfrm>
              <a:off x="2743200" y="6682717"/>
              <a:ext cx="9691688" cy="107349"/>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5" name="Rectangle 14">
              <a:extLst>
                <a:ext uri="{FF2B5EF4-FFF2-40B4-BE49-F238E27FC236}">
                  <a16:creationId xmlns:a16="http://schemas.microsoft.com/office/drawing/2014/main" id="{2DE47F6E-3078-4674-900F-C172A2852862}"/>
                </a:ext>
              </a:extLst>
            </p:cNvPr>
            <p:cNvSpPr/>
            <p:nvPr/>
          </p:nvSpPr>
          <p:spPr bwMode="auto">
            <a:xfrm>
              <a:off x="9441180" y="6788751"/>
              <a:ext cx="2993708" cy="107349"/>
            </a:xfrm>
            <a:prstGeom prst="rect">
              <a:avLst/>
            </a:prstGeom>
            <a:solidFill>
              <a:srgbClr val="BFBFB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grpSp>
    </p:spTree>
    <p:custDataLst>
      <p:tags r:id="rId1"/>
    </p:custDataLst>
    <p:extLst>
      <p:ext uri="{BB962C8B-B14F-4D97-AF65-F5344CB8AC3E}">
        <p14:creationId xmlns:p14="http://schemas.microsoft.com/office/powerpoint/2010/main" val="376536016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ight_Title_and_Conten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2F851-A473-46D1-BE84-85CB582748C2}"/>
              </a:ext>
            </a:extLst>
          </p:cNvPr>
          <p:cNvSpPr>
            <a:spLocks noGrp="1"/>
          </p:cNvSpPr>
          <p:nvPr>
            <p:ph type="title"/>
          </p:nvPr>
        </p:nvSpPr>
        <p:spPr>
          <a:xfrm>
            <a:off x="7992964" y="2471394"/>
            <a:ext cx="3845050" cy="758825"/>
          </a:xfrm>
          <a:ln>
            <a:noFill/>
          </a:ln>
        </p:spPr>
        <p:txBody>
          <a:bodyPr vert="horz" wrap="square" lIns="0" tIns="164592" rIns="0" bIns="0" rtlCol="0" anchor="b" anchorCtr="0">
            <a:noAutofit/>
          </a:bodyPr>
          <a:lstStyle>
            <a:lvl1pPr>
              <a:defRPr lang="en-US" sz="3264"/>
            </a:lvl1pPr>
          </a:lstStyle>
          <a:p>
            <a:pPr marL="0" lvl="0"/>
            <a:r>
              <a:rPr lang="en-US"/>
              <a:t>Click to edit Master title style</a:t>
            </a:r>
          </a:p>
        </p:txBody>
      </p:sp>
      <p:grpSp>
        <p:nvGrpSpPr>
          <p:cNvPr id="3" name="Group 2">
            <a:extLst>
              <a:ext uri="{FF2B5EF4-FFF2-40B4-BE49-F238E27FC236}">
                <a16:creationId xmlns:a16="http://schemas.microsoft.com/office/drawing/2014/main" id="{D5B10CD4-13A1-4B73-BBF6-08C57A14B512}"/>
              </a:ext>
            </a:extLst>
          </p:cNvPr>
          <p:cNvGrpSpPr/>
          <p:nvPr userDrawn="1"/>
        </p:nvGrpSpPr>
        <p:grpSpPr>
          <a:xfrm flipH="1">
            <a:off x="0" y="0"/>
            <a:ext cx="12434888" cy="6994525"/>
            <a:chOff x="0" y="0"/>
            <a:chExt cx="12192000" cy="6858000"/>
          </a:xfrm>
        </p:grpSpPr>
        <p:cxnSp>
          <p:nvCxnSpPr>
            <p:cNvPr id="24" name="Straight Connector 23">
              <a:extLst>
                <a:ext uri="{FF2B5EF4-FFF2-40B4-BE49-F238E27FC236}">
                  <a16:creationId xmlns:a16="http://schemas.microsoft.com/office/drawing/2014/main" id="{3994634E-B1AA-40CA-820E-BE1F6331FA28}"/>
                </a:ext>
              </a:extLst>
            </p:cNvPr>
            <p:cNvCxnSpPr>
              <a:cxnSpLocks/>
            </p:cNvCxnSpPr>
            <p:nvPr userDrawn="1"/>
          </p:nvCxnSpPr>
          <p:spPr>
            <a:xfrm>
              <a:off x="4355160"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593CF90A-8D05-49E7-B076-115420CA825F}"/>
                </a:ext>
              </a:extLst>
            </p:cNvPr>
            <p:cNvCxnSpPr>
              <a:cxnSpLocks/>
            </p:cNvCxnSpPr>
            <p:nvPr userDrawn="1"/>
          </p:nvCxnSpPr>
          <p:spPr>
            <a:xfrm flipH="1">
              <a:off x="4064267"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C98A1843-83F1-4363-8C1F-37F50F6218C8}"/>
                </a:ext>
              </a:extLst>
            </p:cNvPr>
            <p:cNvCxnSpPr>
              <a:cxnSpLocks/>
            </p:cNvCxnSpPr>
            <p:nvPr userDrawn="1"/>
          </p:nvCxnSpPr>
          <p:spPr>
            <a:xfrm>
              <a:off x="585216"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a:extLst>
                <a:ext uri="{FF2B5EF4-FFF2-40B4-BE49-F238E27FC236}">
                  <a16:creationId xmlns:a16="http://schemas.microsoft.com/office/drawing/2014/main" id="{F953274A-8849-42AB-B3BE-78D55E8CBA39}"/>
                </a:ext>
              </a:extLst>
            </p:cNvPr>
            <p:cNvCxnSpPr>
              <a:cxnSpLocks/>
            </p:cNvCxnSpPr>
            <p:nvPr userDrawn="1"/>
          </p:nvCxnSpPr>
          <p:spPr>
            <a:xfrm>
              <a:off x="11606784"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a:extLst>
                <a:ext uri="{FF2B5EF4-FFF2-40B4-BE49-F238E27FC236}">
                  <a16:creationId xmlns:a16="http://schemas.microsoft.com/office/drawing/2014/main" id="{9055EE6E-247D-4C37-A818-70453C372726}"/>
                </a:ext>
              </a:extLst>
            </p:cNvPr>
            <p:cNvCxnSpPr>
              <a:cxnSpLocks/>
            </p:cNvCxnSpPr>
            <p:nvPr userDrawn="1"/>
          </p:nvCxnSpPr>
          <p:spPr>
            <a:xfrm flipH="1">
              <a:off x="0" y="582042"/>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9" name="Straight Connector 28">
              <a:extLst>
                <a:ext uri="{FF2B5EF4-FFF2-40B4-BE49-F238E27FC236}">
                  <a16:creationId xmlns:a16="http://schemas.microsoft.com/office/drawing/2014/main" id="{2ABF9E34-F6C2-4F32-85F9-AA48766B1489}"/>
                </a:ext>
              </a:extLst>
            </p:cNvPr>
            <p:cNvCxnSpPr>
              <a:cxnSpLocks/>
            </p:cNvCxnSpPr>
            <p:nvPr userDrawn="1"/>
          </p:nvCxnSpPr>
          <p:spPr>
            <a:xfrm flipH="1">
              <a:off x="0" y="6272784"/>
              <a:ext cx="12192000"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a:extLst>
                <a:ext uri="{FF2B5EF4-FFF2-40B4-BE49-F238E27FC236}">
                  <a16:creationId xmlns:a16="http://schemas.microsoft.com/office/drawing/2014/main" id="{D79F6FA4-A349-4A42-96B6-F79DFC15A2B5}"/>
                </a:ext>
              </a:extLst>
            </p:cNvPr>
            <p:cNvCxnSpPr>
              <a:cxnSpLocks/>
            </p:cNvCxnSpPr>
            <p:nvPr userDrawn="1"/>
          </p:nvCxnSpPr>
          <p:spPr>
            <a:xfrm>
              <a:off x="4259072" y="0"/>
              <a:ext cx="0" cy="685800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a:extLst>
                <a:ext uri="{FF2B5EF4-FFF2-40B4-BE49-F238E27FC236}">
                  <a16:creationId xmlns:a16="http://schemas.microsoft.com/office/drawing/2014/main" id="{E8192593-1BD3-4A52-A1A4-53B6A0685948}"/>
                </a:ext>
              </a:extLst>
            </p:cNvPr>
            <p:cNvCxnSpPr>
              <a:cxnSpLocks/>
            </p:cNvCxnSpPr>
            <p:nvPr userDrawn="1"/>
          </p:nvCxnSpPr>
          <p:spPr>
            <a:xfrm>
              <a:off x="404261" y="3429000"/>
              <a:ext cx="11787739" cy="0"/>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3" name="Straight Connector 32">
              <a:extLst>
                <a:ext uri="{FF2B5EF4-FFF2-40B4-BE49-F238E27FC236}">
                  <a16:creationId xmlns:a16="http://schemas.microsoft.com/office/drawing/2014/main" id="{3EA22FA5-3BF5-4E07-B77B-64A64C9E3490}"/>
                </a:ext>
              </a:extLst>
            </p:cNvPr>
            <p:cNvCxnSpPr>
              <a:cxnSpLocks/>
            </p:cNvCxnSpPr>
            <p:nvPr userDrawn="1"/>
          </p:nvCxnSpPr>
          <p:spPr>
            <a:xfrm flipV="1">
              <a:off x="7980972" y="582042"/>
              <a:ext cx="0" cy="5690742"/>
            </a:xfrm>
            <a:prstGeom prst="line">
              <a:avLst/>
            </a:prstGeom>
            <a:noFill/>
            <a:ln w="0">
              <a:solidFill>
                <a:schemeClr val="accent1">
                  <a:alpha val="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sp>
        <p:nvSpPr>
          <p:cNvPr id="15" name="Content Placeholder 5">
            <a:extLst>
              <a:ext uri="{FF2B5EF4-FFF2-40B4-BE49-F238E27FC236}">
                <a16:creationId xmlns:a16="http://schemas.microsoft.com/office/drawing/2014/main" id="{EFD486FE-CA3A-4E9F-838E-4AE46F33D2DA}"/>
              </a:ext>
            </a:extLst>
          </p:cNvPr>
          <p:cNvSpPr>
            <a:spLocks noGrp="1"/>
          </p:cNvSpPr>
          <p:nvPr>
            <p:ph sz="quarter" idx="11"/>
          </p:nvPr>
        </p:nvSpPr>
        <p:spPr>
          <a:xfrm>
            <a:off x="7992964" y="3502217"/>
            <a:ext cx="3845050" cy="1371824"/>
          </a:xfrm>
          <a:ln>
            <a:noFill/>
          </a:ln>
        </p:spPr>
        <p:txBody>
          <a:bodyPr wrap="square">
            <a:spAutoFit/>
          </a:bodyPr>
          <a:lstStyle>
            <a:lvl1pPr>
              <a:defRPr lang="en-US" sz="2244" smtClean="0">
                <a:gradFill>
                  <a:gsLst>
                    <a:gs pos="24479">
                      <a:schemeClr val="tx1"/>
                    </a:gs>
                    <a:gs pos="94000">
                      <a:schemeClr val="tx1"/>
                    </a:gs>
                  </a:gsLst>
                  <a:lin ang="5400000" scaled="1"/>
                </a:gradFill>
                <a:cs typeface="Segoe UI Semilight" panose="020B0402040204020203" pitchFamily="34" charset="0"/>
              </a:defRPr>
            </a:lvl1pPr>
            <a:lvl2pPr>
              <a:defRPr lang="en-US" sz="1836" smtClean="0">
                <a:solidFill>
                  <a:schemeClr val="tx1"/>
                </a:solidFill>
              </a:defRPr>
            </a:lvl2pPr>
            <a:lvl3pPr>
              <a:defRPr lang="en-US" sz="1836" smtClean="0">
                <a:solidFill>
                  <a:schemeClr val="tx1"/>
                </a:solidFill>
              </a:defRPr>
            </a:lvl3pPr>
            <a:lvl4pPr>
              <a:defRPr lang="en-US" sz="1836" smtClean="0">
                <a:solidFill>
                  <a:schemeClr val="tx1"/>
                </a:solidFill>
              </a:defRPr>
            </a:lvl4pPr>
            <a:lvl5pPr>
              <a:defRPr lang="en-US" sz="1836">
                <a:solidFill>
                  <a:schemeClr val="tx1"/>
                </a:solidFill>
              </a:defRPr>
            </a:lvl5pPr>
          </a:lstStyle>
          <a:p>
            <a:pPr marL="28569" lvl="0" defTabSz="932304" fontAlgn="base">
              <a:lnSpc>
                <a:spcPct val="95000"/>
              </a:lnSpc>
              <a:spcBef>
                <a:spcPct val="0"/>
              </a:spcBef>
              <a:spcAft>
                <a:spcPct val="0"/>
              </a:spcAft>
            </a:pPr>
            <a:r>
              <a:rPr lang="en-US"/>
              <a:t>Edit Master text styles</a:t>
            </a:r>
          </a:p>
          <a:p>
            <a:pPr marL="466303" lvl="1" defTabSz="932608"/>
            <a:r>
              <a:rPr lang="en-US"/>
              <a:t>Second level</a:t>
            </a:r>
          </a:p>
          <a:p>
            <a:pPr marL="932608" lvl="2" defTabSz="932608"/>
            <a:r>
              <a:rPr lang="en-US"/>
              <a:t>Third level</a:t>
            </a:r>
          </a:p>
          <a:p>
            <a:pPr marL="1398912" lvl="3" defTabSz="932608"/>
            <a:r>
              <a:rPr lang="en-US"/>
              <a:t>Fourth level</a:t>
            </a:r>
          </a:p>
          <a:p>
            <a:pPr marL="1865216" lvl="4" defTabSz="932608"/>
            <a:r>
              <a:rPr lang="en-US"/>
              <a:t>Fifth level</a:t>
            </a:r>
          </a:p>
        </p:txBody>
      </p:sp>
    </p:spTree>
    <p:extLst>
      <p:ext uri="{BB962C8B-B14F-4D97-AF65-F5344CB8AC3E}">
        <p14:creationId xmlns:p14="http://schemas.microsoft.com/office/powerpoint/2010/main" val="182480059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333317" y="0"/>
            <a:ext cx="6101571" cy="6994525"/>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34920" y="449264"/>
            <a:ext cx="5666651" cy="773112"/>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34921" y="2188561"/>
            <a:ext cx="5666650" cy="2624741"/>
          </a:xfrm>
        </p:spPr>
        <p:txBody>
          <a:bodyPr wrap="square" lIns="0" tIns="0" rIns="0" bIns="0">
            <a:noAutofit/>
          </a:bodyPr>
          <a:lstStyle>
            <a:lvl1pPr marL="0" marR="0" indent="0" algn="l" defTabSz="932574" rtl="0" eaLnBrk="1" fontAlgn="auto" latinLnBrk="0" hangingPunct="1">
              <a:lnSpc>
                <a:spcPct val="97000"/>
              </a:lnSpc>
              <a:spcBef>
                <a:spcPts val="0"/>
              </a:spcBef>
              <a:spcAft>
                <a:spcPts val="2600"/>
              </a:spcAft>
              <a:buClrTx/>
              <a:buSzPct val="90000"/>
              <a:buFont typeface="Wingdings" panose="05000000000000000000" pitchFamily="2" charset="2"/>
              <a:buNone/>
              <a:tabLst/>
              <a:defRPr sz="2600" b="0" i="0">
                <a:gradFill>
                  <a:gsLst>
                    <a:gs pos="1250">
                      <a:schemeClr val="tx1"/>
                    </a:gs>
                    <a:gs pos="100000">
                      <a:schemeClr val="tx1"/>
                    </a:gs>
                  </a:gsLst>
                  <a:lin ang="5400000" scaled="0"/>
                </a:gradFill>
                <a:latin typeface="+mn-lt"/>
              </a:defRPr>
            </a:lvl1pPr>
            <a:lvl2pPr marL="228560" marR="0" indent="0" algn="l" defTabSz="932574"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117" indent="0">
              <a:buNone/>
              <a:defRPr/>
            </a:lvl3pPr>
            <a:lvl4pPr marL="685677" indent="0">
              <a:buNone/>
              <a:defRPr/>
            </a:lvl4pPr>
            <a:lvl5pPr marL="914235" indent="0">
              <a:buNone/>
              <a:defRPr/>
            </a:lvl5pPr>
          </a:lstStyle>
          <a:p>
            <a:pPr lvl="0"/>
            <a:r>
              <a:rPr lang="pt-BR"/>
              <a:t>Subhead Segoe UI 26pt</a:t>
            </a:r>
          </a:p>
          <a:p>
            <a:pPr lvl="0"/>
            <a:r>
              <a:rPr lang="pt-BR"/>
              <a:t>Subhead Segoe UI 26pt</a:t>
            </a:r>
          </a:p>
          <a:p>
            <a:pPr lvl="0"/>
            <a:r>
              <a:rPr lang="pt-BR"/>
              <a:t>Subhead Segoe UI 26pt</a:t>
            </a:r>
          </a:p>
        </p:txBody>
      </p:sp>
    </p:spTree>
    <p:extLst>
      <p:ext uri="{BB962C8B-B14F-4D97-AF65-F5344CB8AC3E}">
        <p14:creationId xmlns:p14="http://schemas.microsoft.com/office/powerpoint/2010/main" val="3786258712"/>
      </p:ext>
    </p:extLst>
  </p:cSld>
  <p:clrMapOvr>
    <a:masterClrMapping/>
  </p:clrMapOvr>
  <p:transition>
    <p:fade/>
  </p:transition>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34919" y="2178052"/>
            <a:ext cx="3704752" cy="2635250"/>
          </a:xfrm>
          <a:blipFill>
            <a:blip r:embed="rId2" cstate="email">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366657" y="2178052"/>
            <a:ext cx="3695228" cy="2635250"/>
          </a:xfrm>
          <a:blipFill>
            <a:blip r:embed="rId3" cstate="email">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288868" y="2178049"/>
            <a:ext cx="3706398" cy="2635251"/>
          </a:xfrm>
          <a:blipFill>
            <a:blip r:embed="rId4" cstate="email">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34921" y="5026024"/>
            <a:ext cx="3702848"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74"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7" indent="0">
              <a:buNone/>
              <a:defRPr/>
            </a:lvl3pPr>
            <a:lvl4pPr marL="685677" indent="0">
              <a:buNone/>
              <a:defRPr/>
            </a:lvl4pPr>
            <a:lvl5pPr marL="914235"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366654" y="5026024"/>
            <a:ext cx="3695228"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74"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7" indent="0">
              <a:buNone/>
              <a:defRPr/>
            </a:lvl3pPr>
            <a:lvl4pPr marL="685677" indent="0">
              <a:buNone/>
              <a:defRPr/>
            </a:lvl4pPr>
            <a:lvl5pPr marL="914235"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288868" y="5026024"/>
            <a:ext cx="3702848"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74"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7" indent="0">
              <a:buNone/>
              <a:defRPr/>
            </a:lvl3pPr>
            <a:lvl4pPr marL="685677" indent="0">
              <a:buNone/>
              <a:defRPr/>
            </a:lvl4pPr>
            <a:lvl5pPr marL="914235"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34921" y="449266"/>
            <a:ext cx="11561875" cy="754061"/>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312722283"/>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6101573" y="2188559"/>
            <a:ext cx="5895223" cy="3831241"/>
          </a:xfrm>
        </p:spPr>
        <p:txBody>
          <a:bodyPr anchor="ctr">
            <a:noAutofit/>
          </a:bodyPr>
          <a:lstStyle>
            <a:lvl1pPr algn="ctr">
              <a:defRPr sz="2000">
                <a:latin typeface="+mj-lt"/>
              </a:defRPr>
            </a:lvl1pPr>
          </a:lstStyle>
          <a:p>
            <a:r>
              <a:rPr lang="en-US"/>
              <a:t>Drop photo here</a:t>
            </a:r>
          </a:p>
        </p:txBody>
      </p:sp>
      <p:sp>
        <p:nvSpPr>
          <p:cNvPr id="4" name="Text Placeholder 3"/>
          <p:cNvSpPr>
            <a:spLocks noGrp="1"/>
          </p:cNvSpPr>
          <p:nvPr>
            <p:ph type="body" sz="quarter" idx="10" hasCustomPrompt="1"/>
          </p:nvPr>
        </p:nvSpPr>
        <p:spPr>
          <a:xfrm>
            <a:off x="434921" y="2188561"/>
            <a:ext cx="5240537" cy="2624741"/>
          </a:xfrm>
        </p:spPr>
        <p:txBody>
          <a:bodyPr wrap="square" lIns="0" tIns="0" rIns="0" bIns="0">
            <a:noAutofit/>
          </a:bodyPr>
          <a:lstStyle>
            <a:lvl1pPr marL="0" marR="0" indent="0" algn="l" defTabSz="932574"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gradFill>
                  <a:gsLst>
                    <a:gs pos="1250">
                      <a:schemeClr val="tx1"/>
                    </a:gs>
                    <a:gs pos="100000">
                      <a:schemeClr val="tx1"/>
                    </a:gs>
                  </a:gsLst>
                  <a:lin ang="5400000" scaled="0"/>
                </a:gradFill>
                <a:latin typeface="+mn-lt"/>
              </a:defRPr>
            </a:lvl1pPr>
            <a:lvl2pPr marL="228560" marR="0" indent="0" algn="l" defTabSz="932574"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117" indent="0">
              <a:buNone/>
              <a:defRPr/>
            </a:lvl3pPr>
            <a:lvl4pPr marL="685677" indent="0">
              <a:buNone/>
              <a:defRPr/>
            </a:lvl4pPr>
            <a:lvl5pPr marL="914235"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34921" y="449266"/>
            <a:ext cx="11561875" cy="754061"/>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Device layout</a:t>
            </a:r>
          </a:p>
        </p:txBody>
      </p:sp>
    </p:spTree>
    <p:extLst>
      <p:ext uri="{BB962C8B-B14F-4D97-AF65-F5344CB8AC3E}">
        <p14:creationId xmlns:p14="http://schemas.microsoft.com/office/powerpoint/2010/main" val="21815907"/>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34920" y="1631569"/>
            <a:ext cx="3704752"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1" tIns="146281" rIns="182851" bIns="146281" numCol="1" spcCol="0" rtlCol="0" fromWordArt="0" anchor="t" anchorCtr="0" forceAA="0" compatLnSpc="1">
            <a:prstTxWarp prst="textNoShape">
              <a:avLst/>
            </a:prstTxWarp>
            <a:noAutofit/>
          </a:bodyPr>
          <a:lstStyle/>
          <a:p>
            <a:pPr algn="ctr" defTabSz="93230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915093" y="1997456"/>
            <a:ext cx="2752374"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6" name="Rectangle 5"/>
          <p:cNvSpPr/>
          <p:nvPr userDrawn="1"/>
        </p:nvSpPr>
        <p:spPr bwMode="auto">
          <a:xfrm>
            <a:off x="4366656" y="1631569"/>
            <a:ext cx="3695230"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1" tIns="146281" rIns="182851" bIns="146281" numCol="1" spcCol="0" rtlCol="0" fromWordArt="0" anchor="t" anchorCtr="0" forceAA="0" compatLnSpc="1">
            <a:prstTxWarp prst="textNoShape">
              <a:avLst/>
            </a:prstTxWarp>
            <a:noAutofit/>
          </a:bodyPr>
          <a:lstStyle/>
          <a:p>
            <a:pPr algn="ctr" defTabSz="93230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288871" y="1631569"/>
            <a:ext cx="3707925"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1" tIns="146281" rIns="182851" bIns="146281" numCol="1" spcCol="0" rtlCol="0" fromWordArt="0" anchor="t" anchorCtr="0" forceAA="0" compatLnSpc="1">
            <a:prstTxWarp prst="textNoShape">
              <a:avLst/>
            </a:prstTxWarp>
            <a:noAutofit/>
          </a:bodyPr>
          <a:lstStyle/>
          <a:p>
            <a:pPr algn="ctr" defTabSz="93230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841257" y="1997456"/>
            <a:ext cx="2752374"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769788" y="1997456"/>
            <a:ext cx="2752374"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34921" y="449266"/>
            <a:ext cx="11561875" cy="754061"/>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34922" y="5026024"/>
            <a:ext cx="3699929"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74"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7" indent="0">
              <a:buNone/>
              <a:defRPr/>
            </a:lvl3pPr>
            <a:lvl4pPr marL="685677" indent="0">
              <a:buNone/>
              <a:defRPr/>
            </a:lvl4pPr>
            <a:lvl5pPr marL="914235"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366657" y="5026024"/>
            <a:ext cx="3695229"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74"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7" indent="0">
              <a:buNone/>
              <a:defRPr/>
            </a:lvl3pPr>
            <a:lvl4pPr marL="685677" indent="0">
              <a:buNone/>
              <a:defRPr/>
            </a:lvl4pPr>
            <a:lvl5pPr marL="914235"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288868" y="5026024"/>
            <a:ext cx="3707928"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74"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7" indent="0">
              <a:buNone/>
              <a:defRPr/>
            </a:lvl3pPr>
            <a:lvl4pPr marL="685677" indent="0">
              <a:buNone/>
              <a:defRPr/>
            </a:lvl4pPr>
            <a:lvl5pPr marL="914235"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3439579580"/>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290516" y="1622047"/>
            <a:ext cx="2706278"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1" tIns="146281" rIns="182851" bIns="146281" numCol="1" spcCol="0" rtlCol="0" fromWordArt="0" anchor="t" anchorCtr="0" forceAA="0" compatLnSpc="1">
            <a:prstTxWarp prst="textNoShape">
              <a:avLst/>
            </a:prstTxWarp>
            <a:noAutofit/>
          </a:bodyPr>
          <a:lstStyle/>
          <a:p>
            <a:pPr algn="ctr" defTabSz="93230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338652" y="1622047"/>
            <a:ext cx="2706278"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1" tIns="146281" rIns="182851" bIns="146281" numCol="1" spcCol="0" rtlCol="0" fromWordArt="0" anchor="t" anchorCtr="0" forceAA="0" compatLnSpc="1">
            <a:prstTxWarp prst="textNoShape">
              <a:avLst/>
            </a:prstTxWarp>
            <a:noAutofit/>
          </a:bodyPr>
          <a:lstStyle/>
          <a:p>
            <a:pPr algn="ctr" defTabSz="93230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86788" y="1622047"/>
            <a:ext cx="2706278"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1" tIns="146281" rIns="182851" bIns="146281" numCol="1" spcCol="0" rtlCol="0" fromWordArt="0" anchor="t" anchorCtr="0" forceAA="0" compatLnSpc="1">
            <a:prstTxWarp prst="textNoShape">
              <a:avLst/>
            </a:prstTxWarp>
            <a:noAutofit/>
          </a:bodyPr>
          <a:lstStyle/>
          <a:p>
            <a:pPr algn="ctr" defTabSz="93230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34923" y="1622047"/>
            <a:ext cx="2706278"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1" tIns="146281" rIns="182851" bIns="146281" numCol="1" spcCol="0" rtlCol="0" fromWordArt="0" anchor="t" anchorCtr="0" forceAA="0" compatLnSpc="1">
            <a:prstTxWarp prst="textNoShape">
              <a:avLst/>
            </a:prstTxWarp>
            <a:noAutofit/>
          </a:bodyPr>
          <a:lstStyle/>
          <a:p>
            <a:pPr algn="ctr" defTabSz="93230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34921" y="444500"/>
            <a:ext cx="11561875" cy="758825"/>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86012" y="2178050"/>
            <a:ext cx="160410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925943" y="2178050"/>
            <a:ext cx="1627963"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34923" y="5026024"/>
            <a:ext cx="2706278"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74"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7" indent="0">
              <a:buNone/>
              <a:defRPr/>
            </a:lvl3pPr>
            <a:lvl4pPr marL="685677" indent="0">
              <a:buNone/>
              <a:defRPr/>
            </a:lvl4pPr>
            <a:lvl5pPr marL="914235"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86788" y="5026024"/>
            <a:ext cx="2706278"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74"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7" indent="0">
              <a:buNone/>
              <a:defRPr/>
            </a:lvl3pPr>
            <a:lvl4pPr marL="685677" indent="0">
              <a:buNone/>
              <a:defRPr/>
            </a:lvl4pPr>
            <a:lvl5pPr marL="914235"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338652" y="5026024"/>
            <a:ext cx="2706278"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74"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7" indent="0">
              <a:buNone/>
              <a:defRPr/>
            </a:lvl3pPr>
            <a:lvl4pPr marL="685677" indent="0">
              <a:buNone/>
              <a:defRPr/>
            </a:lvl4pPr>
            <a:lvl5pPr marL="914235"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877810" y="2178050"/>
            <a:ext cx="1627963"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829674" y="2178050"/>
            <a:ext cx="1627963"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290516" y="5026024"/>
            <a:ext cx="2706278"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74"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7" indent="0">
              <a:buNone/>
              <a:defRPr/>
            </a:lvl3pPr>
            <a:lvl4pPr marL="685677" indent="0">
              <a:buNone/>
              <a:defRPr/>
            </a:lvl4pPr>
            <a:lvl5pPr marL="914235"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3510527528"/>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34921" y="2178049"/>
            <a:ext cx="11561875" cy="4373564"/>
          </a:xfrm>
        </p:spPr>
        <p:txBody>
          <a:bodyPr bIns="1737360" anchor="ctr">
            <a:noAutofit/>
          </a:bodyPr>
          <a:lstStyle>
            <a:lvl1pPr algn="ctr">
              <a:defRPr sz="2000">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34921" y="449266"/>
            <a:ext cx="11561875" cy="754061"/>
          </a:xfrm>
          <a:prstGeom prst="rect">
            <a:avLst/>
          </a:prstGeom>
        </p:spPr>
        <p:txBody>
          <a:bodyPr vert="horz" wrap="square" lIns="0" tIns="164592" rIns="0" bIns="0" rtlCol="0" anchor="t">
            <a:noAutofit/>
          </a:bodyPr>
          <a:lstStyle>
            <a:lvl1pPr>
              <a:defRPr>
                <a:gradFill>
                  <a:gsLst>
                    <a:gs pos="1250">
                      <a:schemeClr val="tx1"/>
                    </a:gs>
                    <a:gs pos="100000">
                      <a:schemeClr val="tx1"/>
                    </a:gs>
                  </a:gsLst>
                  <a:lin ang="5400000" scaled="0"/>
                </a:gradFill>
              </a:defRPr>
            </a:lvl1pPr>
          </a:lstStyle>
          <a:p>
            <a:r>
              <a:rPr lang="en-US"/>
              <a:t>Table layout</a:t>
            </a:r>
          </a:p>
        </p:txBody>
      </p:sp>
    </p:spTree>
    <p:extLst>
      <p:ext uri="{BB962C8B-B14F-4D97-AF65-F5344CB8AC3E}">
        <p14:creationId xmlns:p14="http://schemas.microsoft.com/office/powerpoint/2010/main" val="80747320"/>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white">
    <p:bg>
      <p:bgPr>
        <a:solidFill>
          <a:srgbClr val="000000"/>
        </a:solidFill>
        <a:effectLst/>
      </p:bgPr>
    </p:bg>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34922" y="1694560"/>
            <a:ext cx="7626965" cy="3605405"/>
          </a:xfrm>
          <a:noFill/>
        </p:spPr>
        <p:txBody>
          <a:bodyPr vert="horz" wrap="square" lIns="0" tIns="0" rIns="0" bIns="0" rtlCol="0" anchor="ctr" anchorCtr="0">
            <a:noAutofit/>
          </a:bodyPr>
          <a:lstStyle>
            <a:lvl1pPr>
              <a:lnSpc>
                <a:spcPct val="90000"/>
              </a:lnSpc>
              <a:tabLst>
                <a:tab pos="641167" algn="l"/>
              </a:tabLst>
              <a:defRPr lang="en-US" sz="4080" spc="-150" dirty="0">
                <a:gradFill>
                  <a:gsLst>
                    <a:gs pos="0">
                      <a:schemeClr val="bg1"/>
                    </a:gs>
                    <a:gs pos="100000">
                      <a:schemeClr val="bg1"/>
                    </a:gs>
                  </a:gsLst>
                  <a:lin ang="5400000" scaled="1"/>
                </a:gradFill>
              </a:defRPr>
            </a:lvl1pPr>
          </a:lstStyle>
          <a:p>
            <a:pPr marL="0" lvl="0">
              <a:lnSpc>
                <a:spcPts val="5599"/>
              </a:lnSpc>
            </a:pPr>
            <a:r>
              <a:rPr lang="en-US"/>
              <a:t>Section title</a:t>
            </a:r>
          </a:p>
        </p:txBody>
      </p:sp>
    </p:spTree>
    <p:extLst>
      <p:ext uri="{BB962C8B-B14F-4D97-AF65-F5344CB8AC3E}">
        <p14:creationId xmlns:p14="http://schemas.microsoft.com/office/powerpoint/2010/main" val="40360147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ection title grey">
    <p:bg>
      <p:bgPr>
        <a:solidFill>
          <a:srgbClr val="E6E6E6"/>
        </a:solidFill>
        <a:effectLst/>
      </p:bgPr>
    </p:bg>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625403" y="1639700"/>
            <a:ext cx="7436483" cy="3308583"/>
          </a:xfrm>
        </p:spPr>
        <p:txBody>
          <a:bodyPr vert="horz" wrap="square" lIns="0" tIns="164592" rIns="0" bIns="0" rtlCol="0" anchor="ctr" anchorCtr="0">
            <a:noAutofit/>
          </a:bodyPr>
          <a:lstStyle>
            <a:lvl1pPr>
              <a:defRPr lang="en-US" dirty="0">
                <a:gradFill>
                  <a:gsLst>
                    <a:gs pos="1250">
                      <a:schemeClr val="accent1"/>
                    </a:gs>
                    <a:gs pos="100000">
                      <a:schemeClr val="accent1"/>
                    </a:gs>
                  </a:gsLst>
                  <a:lin ang="5400000" scaled="0"/>
                </a:gradFill>
              </a:defRPr>
            </a:lvl1pPr>
          </a:lstStyle>
          <a:p>
            <a:pPr marL="0" lvl="0"/>
            <a:r>
              <a:rPr lang="en-US"/>
              <a:t>Section title</a:t>
            </a:r>
          </a:p>
        </p:txBody>
      </p:sp>
    </p:spTree>
    <p:extLst>
      <p:ext uri="{BB962C8B-B14F-4D97-AF65-F5344CB8AC3E}">
        <p14:creationId xmlns:p14="http://schemas.microsoft.com/office/powerpoint/2010/main" val="294464700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34922" y="1207897"/>
            <a:ext cx="7626965" cy="3605405"/>
          </a:xfrm>
          <a:noFill/>
        </p:spPr>
        <p:txBody>
          <a:bodyPr vert="horz" wrap="square" lIns="0" tIns="0" rIns="0" bIns="0" rtlCol="0" anchor="t" anchorCtr="0">
            <a:noAutofit/>
          </a:bodyPr>
          <a:lstStyle>
            <a:lvl1pPr>
              <a:lnSpc>
                <a:spcPct val="90000"/>
              </a:lnSpc>
              <a:defRPr lang="en-US" sz="5399" spc="-150" dirty="0">
                <a:solidFill>
                  <a:schemeClr val="tx2"/>
                </a:solidFill>
              </a:defRPr>
            </a:lvl1pPr>
          </a:lstStyle>
          <a:p>
            <a:pPr marL="0" lvl="0">
              <a:lnSpc>
                <a:spcPts val="5599"/>
              </a:lnSpc>
            </a:pPr>
            <a:r>
              <a:rPr lang="en-US"/>
              <a:t>Section title</a:t>
            </a:r>
          </a:p>
        </p:txBody>
      </p:sp>
    </p:spTree>
    <p:extLst>
      <p:ext uri="{BB962C8B-B14F-4D97-AF65-F5344CB8AC3E}">
        <p14:creationId xmlns:p14="http://schemas.microsoft.com/office/powerpoint/2010/main" val="30021203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amp; body slide">
    <p:spTree>
      <p:nvGrpSpPr>
        <p:cNvPr id="1" name=""/>
        <p:cNvGrpSpPr/>
        <p:nvPr/>
      </p:nvGrpSpPr>
      <p:grpSpPr>
        <a:xfrm>
          <a:off x="0" y="0"/>
          <a:ext cx="0" cy="0"/>
          <a:chOff x="0" y="0"/>
          <a:chExt cx="0" cy="0"/>
        </a:xfrm>
      </p:grpSpPr>
      <p:pic>
        <p:nvPicPr>
          <p:cNvPr id="9" name="Picture 8" descr="A person sitting in front of a computer&#10;&#10;Description generated with very high confidence">
            <a:extLst>
              <a:ext uri="{FF2B5EF4-FFF2-40B4-BE49-F238E27FC236}">
                <a16:creationId xmlns:a16="http://schemas.microsoft.com/office/drawing/2014/main" id="{149BCCAE-AD33-411A-A641-449AE6225D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218238" y="0"/>
            <a:ext cx="6216650" cy="6551613"/>
          </a:xfrm>
          <a:prstGeom prst="rect">
            <a:avLst/>
          </a:prstGeom>
        </p:spPr>
      </p:pic>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20" y="449265"/>
            <a:ext cx="11561874"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grpSp>
        <p:nvGrpSpPr>
          <p:cNvPr id="10" name="Group 9">
            <a:extLst>
              <a:ext uri="{FF2B5EF4-FFF2-40B4-BE49-F238E27FC236}">
                <a16:creationId xmlns:a16="http://schemas.microsoft.com/office/drawing/2014/main" id="{BC020434-AE2D-46B4-9D4F-43A4B158BB3E}"/>
              </a:ext>
            </a:extLst>
          </p:cNvPr>
          <p:cNvGrpSpPr/>
          <p:nvPr userDrawn="1"/>
        </p:nvGrpSpPr>
        <p:grpSpPr>
          <a:xfrm>
            <a:off x="2743200" y="6470650"/>
            <a:ext cx="9691688" cy="425450"/>
            <a:chOff x="2743200" y="6470650"/>
            <a:chExt cx="9691688" cy="425450"/>
          </a:xfrm>
        </p:grpSpPr>
        <p:sp>
          <p:nvSpPr>
            <p:cNvPr id="11" name="Rectangle 10">
              <a:extLst>
                <a:ext uri="{FF2B5EF4-FFF2-40B4-BE49-F238E27FC236}">
                  <a16:creationId xmlns:a16="http://schemas.microsoft.com/office/drawing/2014/main" id="{3B31B0EB-44C4-49EE-8E07-46E1C9D25704}"/>
                </a:ext>
              </a:extLst>
            </p:cNvPr>
            <p:cNvSpPr/>
            <p:nvPr/>
          </p:nvSpPr>
          <p:spPr bwMode="auto">
            <a:xfrm>
              <a:off x="4851400" y="6470650"/>
              <a:ext cx="7583488" cy="10734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2" name="Rectangle 11">
              <a:extLst>
                <a:ext uri="{FF2B5EF4-FFF2-40B4-BE49-F238E27FC236}">
                  <a16:creationId xmlns:a16="http://schemas.microsoft.com/office/drawing/2014/main" id="{C82252F2-AF0F-4C90-8D99-A94801048D55}"/>
                </a:ext>
              </a:extLst>
            </p:cNvPr>
            <p:cNvSpPr/>
            <p:nvPr/>
          </p:nvSpPr>
          <p:spPr bwMode="auto">
            <a:xfrm>
              <a:off x="7696200" y="6576684"/>
              <a:ext cx="4738688" cy="107349"/>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3" name="Rectangle 12">
              <a:extLst>
                <a:ext uri="{FF2B5EF4-FFF2-40B4-BE49-F238E27FC236}">
                  <a16:creationId xmlns:a16="http://schemas.microsoft.com/office/drawing/2014/main" id="{6D1E656C-1B05-45A1-8AEF-6A55DA6979CE}"/>
                </a:ext>
              </a:extLst>
            </p:cNvPr>
            <p:cNvSpPr/>
            <p:nvPr/>
          </p:nvSpPr>
          <p:spPr bwMode="auto">
            <a:xfrm>
              <a:off x="2743200" y="6682717"/>
              <a:ext cx="9691688" cy="107349"/>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5" name="Rectangle 14">
              <a:extLst>
                <a:ext uri="{FF2B5EF4-FFF2-40B4-BE49-F238E27FC236}">
                  <a16:creationId xmlns:a16="http://schemas.microsoft.com/office/drawing/2014/main" id="{F8C8134F-9021-494D-913A-2FCA0A27DD65}"/>
                </a:ext>
              </a:extLst>
            </p:cNvPr>
            <p:cNvSpPr/>
            <p:nvPr/>
          </p:nvSpPr>
          <p:spPr bwMode="auto">
            <a:xfrm>
              <a:off x="9441180" y="6788751"/>
              <a:ext cx="2993708" cy="107349"/>
            </a:xfrm>
            <a:prstGeom prst="rect">
              <a:avLst/>
            </a:prstGeom>
            <a:solidFill>
              <a:srgbClr val="BFBFB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grpSp>
    </p:spTree>
    <p:custDataLst>
      <p:tags r:id="rId1"/>
    </p:custDataLst>
    <p:extLst>
      <p:ext uri="{BB962C8B-B14F-4D97-AF65-F5344CB8AC3E}">
        <p14:creationId xmlns:p14="http://schemas.microsoft.com/office/powerpoint/2010/main" val="2037559293"/>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7" name="Picture 6" descr="A person in a blue shirt&#10;&#10;Description generated with high confidence">
            <a:extLst>
              <a:ext uri="{FF2B5EF4-FFF2-40B4-BE49-F238E27FC236}">
                <a16:creationId xmlns:a16="http://schemas.microsoft.com/office/drawing/2014/main" id="{6ED214DD-0EEC-4ACC-A022-15CDD9C0AD0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
            <a:ext cx="12433117" cy="6994521"/>
          </a:xfrm>
          <a:prstGeom prst="rect">
            <a:avLst/>
          </a:prstGeom>
        </p:spPr>
      </p:pic>
      <p:sp>
        <p:nvSpPr>
          <p:cNvPr id="5" name="Title 35">
            <a:extLst>
              <a:ext uri="{FF2B5EF4-FFF2-40B4-BE49-F238E27FC236}">
                <a16:creationId xmlns:a16="http://schemas.microsoft.com/office/drawing/2014/main" id="{8441881C-06B8-4CD2-ADC6-DFD3519E6A19}"/>
              </a:ext>
            </a:extLst>
          </p:cNvPr>
          <p:cNvSpPr>
            <a:spLocks noGrp="1"/>
          </p:cNvSpPr>
          <p:nvPr>
            <p:ph type="title" hasCustomPrompt="1"/>
          </p:nvPr>
        </p:nvSpPr>
        <p:spPr>
          <a:xfrm>
            <a:off x="434922" y="1207897"/>
            <a:ext cx="7626965" cy="3605405"/>
          </a:xfrm>
          <a:noFill/>
        </p:spPr>
        <p:txBody>
          <a:bodyPr vert="horz" wrap="square" lIns="0" tIns="0" rIns="0" bIns="0" rtlCol="0" anchor="t" anchorCtr="0">
            <a:noAutofit/>
          </a:bodyPr>
          <a:lstStyle>
            <a:lvl1pPr>
              <a:lnSpc>
                <a:spcPct val="90000"/>
              </a:lnSpc>
              <a:defRPr lang="en-US" sz="5399" spc="-150" dirty="0">
                <a:solidFill>
                  <a:srgbClr val="000000"/>
                </a:solidFill>
              </a:defRPr>
            </a:lvl1pPr>
          </a:lstStyle>
          <a:p>
            <a:pPr marL="0" lvl="0">
              <a:lnSpc>
                <a:spcPts val="5599"/>
              </a:lnSpc>
            </a:pPr>
            <a:r>
              <a:rPr lang="en-US"/>
              <a:t>Section title</a:t>
            </a:r>
          </a:p>
        </p:txBody>
      </p:sp>
    </p:spTree>
    <p:extLst>
      <p:ext uri="{BB962C8B-B14F-4D97-AF65-F5344CB8AC3E}">
        <p14:creationId xmlns:p14="http://schemas.microsoft.com/office/powerpoint/2010/main" val="19857027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4885117"/>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Grey">
    <p:bg>
      <p:bgPr>
        <a:solidFill>
          <a:schemeClr val="tx1">
            <a:lumMod val="10000"/>
            <a:lumOff val="9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9562644"/>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Blu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408045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34921" y="1866136"/>
            <a:ext cx="7626965" cy="1502727"/>
          </a:xfrm>
          <a:noFill/>
        </p:spPr>
        <p:txBody>
          <a:bodyPr lIns="0" tIns="0" rIns="0" bIns="0" anchor="t" anchorCtr="0"/>
          <a:lstStyle>
            <a:lvl1pPr>
              <a:lnSpc>
                <a:spcPct val="100000"/>
              </a:lnSpc>
              <a:spcAft>
                <a:spcPts val="1299"/>
              </a:spcAft>
              <a:defRPr sz="2600" spc="-150" baseline="0">
                <a:gradFill>
                  <a:gsLst>
                    <a:gs pos="1250">
                      <a:schemeClr val="accent1"/>
                    </a:gs>
                    <a:gs pos="100000">
                      <a:schemeClr val="accent1"/>
                    </a:gs>
                  </a:gsLst>
                  <a:lin ang="5400000" scaled="0"/>
                </a:gra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37031" y="6444246"/>
            <a:ext cx="4571416"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122" eaLnBrk="0" hangingPunct="0"/>
            <a:r>
              <a:rPr lang="en-US" sz="700">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8103" y="445839"/>
            <a:ext cx="914284" cy="194005"/>
          </a:xfrm>
          <a:prstGeom prst="rect">
            <a:avLst/>
          </a:prstGeom>
        </p:spPr>
      </p:pic>
    </p:spTree>
    <p:extLst>
      <p:ext uri="{BB962C8B-B14F-4D97-AF65-F5344CB8AC3E}">
        <p14:creationId xmlns:p14="http://schemas.microsoft.com/office/powerpoint/2010/main" val="3206816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4922" y="1866136"/>
            <a:ext cx="7626965" cy="1502727"/>
          </a:xfrm>
          <a:noFill/>
        </p:spPr>
        <p:txBody>
          <a:bodyPr lIns="0" tIns="0" rIns="0" bIns="0" anchor="t" anchorCtr="0"/>
          <a:lstStyle>
            <a:lvl1pPr>
              <a:lnSpc>
                <a:spcPct val="100000"/>
              </a:lnSpc>
              <a:spcAft>
                <a:spcPts val="1299"/>
              </a:spcAft>
              <a:defRPr sz="2600" spc="-150" baseline="0">
                <a:gradFill>
                  <a:gsLst>
                    <a:gs pos="1250">
                      <a:schemeClr val="bg1"/>
                    </a:gs>
                    <a:gs pos="100000">
                      <a:schemeClr val="bg1"/>
                    </a:gs>
                  </a:gsLst>
                  <a:lin ang="5400000" scaled="0"/>
                </a:gra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37031" y="6444246"/>
            <a:ext cx="4571416"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122" eaLnBrk="0" hangingPunct="0"/>
            <a:r>
              <a:rPr lang="en-US" sz="700">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C36BDE7C-8AED-4A87-A171-2EB14E4B983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7221" y="445842"/>
            <a:ext cx="914284" cy="194945"/>
          </a:xfrm>
          <a:prstGeom prst="rect">
            <a:avLst/>
          </a:prstGeom>
        </p:spPr>
      </p:pic>
    </p:spTree>
    <p:extLst>
      <p:ext uri="{BB962C8B-B14F-4D97-AF65-F5344CB8AC3E}">
        <p14:creationId xmlns:p14="http://schemas.microsoft.com/office/powerpoint/2010/main" val="16321751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Title_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98381-D755-469D-B382-77E170D6B32E}"/>
              </a:ext>
            </a:extLst>
          </p:cNvPr>
          <p:cNvSpPr>
            <a:spLocks noGrp="1"/>
          </p:cNvSpPr>
          <p:nvPr>
            <p:ph type="title" hasCustomPrompt="1"/>
          </p:nvPr>
        </p:nvSpPr>
        <p:spPr>
          <a:xfrm>
            <a:off x="581269" y="532383"/>
            <a:ext cx="10552133" cy="374461"/>
          </a:xfrm>
        </p:spPr>
        <p:txBody>
          <a:bodyPr vert="horz" wrap="square" lIns="0" tIns="0" rIns="0" bIns="0" rtlCol="0">
            <a:spAutoFit/>
          </a:bodyPr>
          <a:lstStyle>
            <a:lvl1pPr>
              <a:defRPr lang="en-US" sz="2651" spc="0" dirty="0">
                <a:cs typeface="Segoe UI Semilight" panose="020B0402040204020203" pitchFamily="34" charset="0"/>
              </a:defRPr>
            </a:lvl1pPr>
          </a:lstStyle>
          <a:p>
            <a:pPr marL="0" marR="0" lvl="0" indent="0" fontAlgn="auto">
              <a:buClrTx/>
              <a:buSzPct val="90000"/>
              <a:buFont typeface="Wingdings" panose="05000000000000000000" pitchFamily="2" charset="2"/>
              <a:tabLst/>
            </a:pPr>
            <a:r>
              <a:rPr lang="en-US"/>
              <a:t>Slide title</a:t>
            </a:r>
          </a:p>
        </p:txBody>
      </p:sp>
    </p:spTree>
    <p:extLst>
      <p:ext uri="{BB962C8B-B14F-4D97-AF65-F5344CB8AC3E}">
        <p14:creationId xmlns:p14="http://schemas.microsoft.com/office/powerpoint/2010/main" val="3708472541"/>
      </p:ext>
    </p:extLst>
  </p:cSld>
  <p:clrMapOvr>
    <a:masterClrMapping/>
  </p:clrMapOvr>
  <p:transition>
    <p:fade/>
  </p:transition>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itle | No Image | upper third">
    <p:bg>
      <p:bgPr>
        <a:solidFill>
          <a:srgbClr val="FFFFFF"/>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265FCCE-A15B-4682-976B-E55C29EE7F51}"/>
              </a:ext>
            </a:extLst>
          </p:cNvPr>
          <p:cNvSpPr>
            <a:spLocks noGrp="1"/>
          </p:cNvSpPr>
          <p:nvPr>
            <p:ph type="title" hasCustomPrompt="1"/>
          </p:nvPr>
        </p:nvSpPr>
        <p:spPr>
          <a:xfrm>
            <a:off x="577189" y="1369512"/>
            <a:ext cx="3365237" cy="367152"/>
          </a:xfrm>
        </p:spPr>
        <p:txBody>
          <a:bodyPr vert="horz" wrap="square" lIns="0" tIns="0" rIns="0" bIns="0" rtlCol="0" anchor="t">
            <a:spAutoFit/>
          </a:bodyPr>
          <a:lstStyle>
            <a:lvl1pPr>
              <a:defRPr lang="en-US" sz="2651" spc="0">
                <a:cs typeface="Segoe UI Semilight" panose="020B0402040204020203" pitchFamily="34" charset="0"/>
              </a:defRPr>
            </a:lvl1pPr>
          </a:lstStyle>
          <a:p>
            <a:pPr lvl="0"/>
            <a:r>
              <a:rPr lang="en-US"/>
              <a:t>Slide title</a:t>
            </a:r>
          </a:p>
        </p:txBody>
      </p:sp>
    </p:spTree>
    <p:extLst>
      <p:ext uri="{BB962C8B-B14F-4D97-AF65-F5344CB8AC3E}">
        <p14:creationId xmlns:p14="http://schemas.microsoft.com/office/powerpoint/2010/main" val="1504250680"/>
      </p:ext>
    </p:extLst>
  </p:cSld>
  <p:clrMapOvr>
    <a:masterClrMapping/>
  </p:clrMapOvr>
  <p:transition>
    <p:fade/>
  </p:transition>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Section | 1/3 Image">
    <p:bg>
      <p:bgPr>
        <a:solidFill>
          <a:srgbClr val="FFFFFF"/>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E136CC-D4DD-4F09-9EFE-E145F8695FFC}"/>
              </a:ext>
            </a:extLst>
          </p:cNvPr>
          <p:cNvSpPr>
            <a:spLocks noGrp="1"/>
          </p:cNvSpPr>
          <p:nvPr>
            <p:ph type="pic" sz="quarter" idx="13"/>
          </p:nvPr>
        </p:nvSpPr>
        <p:spPr>
          <a:xfrm>
            <a:off x="7893239" y="2"/>
            <a:ext cx="4541648" cy="6994524"/>
          </a:xfrm>
          <a:solidFill>
            <a:schemeClr val="bg2">
              <a:lumMod val="95000"/>
            </a:schemeClr>
          </a:solidFill>
        </p:spPr>
        <p:txBody>
          <a:bodyPr bIns="1097280" anchor="ctr" anchorCtr="1">
            <a:noAutofit/>
          </a:bodyPr>
          <a:lstStyle>
            <a:lvl1pPr marL="0" indent="0">
              <a:buNone/>
              <a:defRPr/>
            </a:lvl1pPr>
          </a:lstStyle>
          <a:p>
            <a:endParaRPr lang="en-US"/>
          </a:p>
        </p:txBody>
      </p:sp>
      <p:sp>
        <p:nvSpPr>
          <p:cNvPr id="9" name="Title 1">
            <a:extLst>
              <a:ext uri="{FF2B5EF4-FFF2-40B4-BE49-F238E27FC236}">
                <a16:creationId xmlns:a16="http://schemas.microsoft.com/office/drawing/2014/main" id="{4B68E129-1939-4E5F-B5FB-7B0CD7170A14}"/>
              </a:ext>
            </a:extLst>
          </p:cNvPr>
          <p:cNvSpPr>
            <a:spLocks noGrp="1"/>
          </p:cNvSpPr>
          <p:nvPr>
            <p:ph type="title" hasCustomPrompt="1"/>
          </p:nvPr>
        </p:nvSpPr>
        <p:spPr>
          <a:xfrm>
            <a:off x="577188" y="1369380"/>
            <a:ext cx="4281457" cy="502246"/>
          </a:xfrm>
        </p:spPr>
        <p:txBody>
          <a:bodyPr wrap="square" tIns="0" anchor="t">
            <a:spAutoFit/>
          </a:bodyPr>
          <a:lstStyle>
            <a:lvl1pPr>
              <a:lnSpc>
                <a:spcPct val="100000"/>
              </a:lnSpc>
              <a:spcBef>
                <a:spcPts val="612"/>
              </a:spcBef>
              <a:defRPr sz="3264" b="0" spc="0" baseline="0">
                <a:gradFill>
                  <a:gsLst>
                    <a:gs pos="0">
                      <a:schemeClr val="accent1"/>
                    </a:gs>
                    <a:gs pos="100000">
                      <a:schemeClr val="accent1"/>
                    </a:gs>
                  </a:gsLst>
                  <a:lin ang="5400000" scaled="1"/>
                </a:gradFill>
                <a:latin typeface="+mj-lt"/>
                <a:cs typeface="Segoe UI Semilight" panose="020B0402040204020203" pitchFamily="34" charset="0"/>
              </a:defRPr>
            </a:lvl1pPr>
          </a:lstStyle>
          <a:p>
            <a:r>
              <a:rPr lang="en-US"/>
              <a:t>Section name or title</a:t>
            </a:r>
          </a:p>
        </p:txBody>
      </p:sp>
      <p:sp>
        <p:nvSpPr>
          <p:cNvPr id="10" name="Text Placeholder 4">
            <a:extLst>
              <a:ext uri="{FF2B5EF4-FFF2-40B4-BE49-F238E27FC236}">
                <a16:creationId xmlns:a16="http://schemas.microsoft.com/office/drawing/2014/main" id="{2CC950FF-B3A9-4CEF-AF7D-63014099A26A}"/>
              </a:ext>
            </a:extLst>
          </p:cNvPr>
          <p:cNvSpPr>
            <a:spLocks noGrp="1"/>
          </p:cNvSpPr>
          <p:nvPr>
            <p:ph type="body" sz="quarter" idx="12" hasCustomPrompt="1"/>
          </p:nvPr>
        </p:nvSpPr>
        <p:spPr>
          <a:xfrm>
            <a:off x="586122" y="2008212"/>
            <a:ext cx="4272522" cy="282513"/>
          </a:xfrm>
          <a:noFill/>
        </p:spPr>
        <p:txBody>
          <a:bodyPr wrap="square" lIns="0" tIns="0" rIns="0" bIns="0">
            <a:spAutoFit/>
          </a:bodyPr>
          <a:lstStyle>
            <a:lvl1pPr marL="0" indent="0">
              <a:spcBef>
                <a:spcPts val="612"/>
              </a:spcBef>
              <a:buNone/>
              <a:defRPr sz="2040" spc="0" baseline="0">
                <a:gradFill>
                  <a:gsLst>
                    <a:gs pos="0">
                      <a:schemeClr val="tx1"/>
                    </a:gs>
                    <a:gs pos="100000">
                      <a:schemeClr val="tx1"/>
                    </a:gs>
                  </a:gsLst>
                  <a:lin ang="5400000" scaled="1"/>
                </a:gradFill>
                <a:latin typeface="+mn-lt"/>
                <a:cs typeface="Segoe UI" panose="020B0502040204020203" pitchFamily="34" charset="0"/>
              </a:defRPr>
            </a:lvl1pPr>
          </a:lstStyle>
          <a:p>
            <a:pPr lvl="0"/>
            <a:r>
              <a:rPr lang="en-US"/>
              <a:t>Section intro</a:t>
            </a:r>
          </a:p>
        </p:txBody>
      </p:sp>
    </p:spTree>
    <p:extLst>
      <p:ext uri="{BB962C8B-B14F-4D97-AF65-F5344CB8AC3E}">
        <p14:creationId xmlns:p14="http://schemas.microsoft.com/office/powerpoint/2010/main" val="2984359066"/>
      </p:ext>
    </p:extLst>
  </p:cSld>
  <p:clrMapOvr>
    <a:masterClrMapping/>
  </p:clrMapOvr>
  <p:transition>
    <p:fade/>
  </p:transition>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 No Image">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7188" y="1369380"/>
            <a:ext cx="4281457" cy="407944"/>
          </a:xfrm>
        </p:spPr>
        <p:txBody>
          <a:bodyPr wrap="square" tIns="0" anchor="t">
            <a:spAutoFit/>
          </a:bodyPr>
          <a:lstStyle>
            <a:lvl1pPr>
              <a:lnSpc>
                <a:spcPct val="100000"/>
              </a:lnSpc>
              <a:spcBef>
                <a:spcPts val="612"/>
              </a:spcBef>
              <a:defRPr sz="2651" b="0" spc="0" baseline="0">
                <a:gradFill>
                  <a:gsLst>
                    <a:gs pos="0">
                      <a:schemeClr val="tx1"/>
                    </a:gs>
                    <a:gs pos="100000">
                      <a:schemeClr val="tx1"/>
                    </a:gs>
                  </a:gsLst>
                  <a:lin ang="5400000" scaled="1"/>
                </a:gradFill>
                <a:latin typeface="+mj-lt"/>
                <a:cs typeface="Segoe UI Semilight" panose="020B0402040204020203" pitchFamily="34" charset="0"/>
              </a:defRPr>
            </a:lvl1pPr>
          </a:lstStyle>
          <a:p>
            <a:r>
              <a:rPr lang="en-US"/>
              <a:t>Section name or title</a:t>
            </a:r>
          </a:p>
        </p:txBody>
      </p:sp>
      <p:sp>
        <p:nvSpPr>
          <p:cNvPr id="3" name="Text Placeholder 4">
            <a:extLst>
              <a:ext uri="{FF2B5EF4-FFF2-40B4-BE49-F238E27FC236}">
                <a16:creationId xmlns:a16="http://schemas.microsoft.com/office/drawing/2014/main" id="{3ADDCD93-70D9-4BAF-ACDB-ACF75CB2022A}"/>
              </a:ext>
            </a:extLst>
          </p:cNvPr>
          <p:cNvSpPr>
            <a:spLocks noGrp="1"/>
          </p:cNvSpPr>
          <p:nvPr>
            <p:ph type="body" sz="quarter" idx="12" hasCustomPrompt="1"/>
          </p:nvPr>
        </p:nvSpPr>
        <p:spPr>
          <a:xfrm>
            <a:off x="586122" y="2008211"/>
            <a:ext cx="4272522" cy="226024"/>
          </a:xfrm>
          <a:noFill/>
        </p:spPr>
        <p:txBody>
          <a:bodyPr wrap="square" lIns="0" tIns="0" rIns="0" bIns="0">
            <a:spAutoFit/>
          </a:bodyPr>
          <a:lstStyle>
            <a:lvl1pPr marL="0" indent="0">
              <a:spcBef>
                <a:spcPts val="612"/>
              </a:spcBef>
              <a:buNone/>
              <a:defRPr sz="1632" spc="0" baseline="0">
                <a:gradFill>
                  <a:gsLst>
                    <a:gs pos="0">
                      <a:schemeClr val="tx1"/>
                    </a:gs>
                    <a:gs pos="100000">
                      <a:schemeClr val="tx1"/>
                    </a:gs>
                  </a:gsLst>
                  <a:lin ang="5400000" scaled="1"/>
                </a:gradFill>
                <a:latin typeface="+mn-lt"/>
                <a:cs typeface="Segoe UI" panose="020B0502040204020203" pitchFamily="34" charset="0"/>
              </a:defRPr>
            </a:lvl1pPr>
          </a:lstStyle>
          <a:p>
            <a:pPr lvl="0"/>
            <a:r>
              <a:rPr lang="en-US"/>
              <a:t>Section intro</a:t>
            </a:r>
          </a:p>
        </p:txBody>
      </p:sp>
      <p:sp>
        <p:nvSpPr>
          <p:cNvPr id="4" name="Text Placeholder 4">
            <a:extLst>
              <a:ext uri="{FF2B5EF4-FFF2-40B4-BE49-F238E27FC236}">
                <a16:creationId xmlns:a16="http://schemas.microsoft.com/office/drawing/2014/main" id="{14C8B559-9D8A-4A29-89D5-6B67E9563A13}"/>
              </a:ext>
            </a:extLst>
          </p:cNvPr>
          <p:cNvSpPr>
            <a:spLocks noGrp="1"/>
          </p:cNvSpPr>
          <p:nvPr>
            <p:ph type="body" sz="quarter" idx="13" hasCustomPrompt="1"/>
          </p:nvPr>
        </p:nvSpPr>
        <p:spPr>
          <a:xfrm>
            <a:off x="588035" y="6295961"/>
            <a:ext cx="4272522" cy="141257"/>
          </a:xfrm>
          <a:noFill/>
        </p:spPr>
        <p:txBody>
          <a:bodyPr wrap="square" lIns="0" tIns="0" rIns="0" bIns="0" anchor="b">
            <a:spAutoFit/>
          </a:bodyPr>
          <a:lstStyle>
            <a:lvl1pPr marL="0" indent="0">
              <a:spcBef>
                <a:spcPts val="612"/>
              </a:spcBef>
              <a:buNone/>
              <a:defRPr sz="1020" spc="0" baseline="0">
                <a:gradFill>
                  <a:gsLst>
                    <a:gs pos="0">
                      <a:schemeClr val="tx1"/>
                    </a:gs>
                    <a:gs pos="100000">
                      <a:schemeClr val="tx1"/>
                    </a:gs>
                  </a:gsLst>
                  <a:lin ang="5400000" scaled="1"/>
                </a:gradFill>
                <a:latin typeface="+mn-lt"/>
                <a:cs typeface="Segoe UI" panose="020B0502040204020203" pitchFamily="34" charset="0"/>
              </a:defRPr>
            </a:lvl1pPr>
          </a:lstStyle>
          <a:p>
            <a:pPr lvl="0"/>
            <a:r>
              <a:rPr lang="en-US"/>
              <a:t>Notes/Sources:</a:t>
            </a:r>
          </a:p>
        </p:txBody>
      </p:sp>
    </p:spTree>
    <p:extLst>
      <p:ext uri="{BB962C8B-B14F-4D97-AF65-F5344CB8AC3E}">
        <p14:creationId xmlns:p14="http://schemas.microsoft.com/office/powerpoint/2010/main" val="2808020152"/>
      </p:ext>
    </p:extLst>
  </p:cSld>
  <p:clrMapOvr>
    <a:masterClrMapping/>
  </p:clrMapOvr>
  <p:transition>
    <p:fade/>
  </p:transition>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mp; body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7EFDE39-81E4-4947-A37D-64D2791CF14A}"/>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969919" y="1"/>
            <a:ext cx="5464968" cy="6551612"/>
          </a:xfrm>
          <a:prstGeom prst="rect">
            <a:avLst/>
          </a:prstGeom>
        </p:spPr>
      </p:pic>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20" y="449265"/>
            <a:ext cx="11561874"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grpSp>
        <p:nvGrpSpPr>
          <p:cNvPr id="10" name="Group 9">
            <a:extLst>
              <a:ext uri="{FF2B5EF4-FFF2-40B4-BE49-F238E27FC236}">
                <a16:creationId xmlns:a16="http://schemas.microsoft.com/office/drawing/2014/main" id="{EEB0A2EC-96E7-4170-B552-5EF4DA463674}"/>
              </a:ext>
            </a:extLst>
          </p:cNvPr>
          <p:cNvGrpSpPr/>
          <p:nvPr userDrawn="1"/>
        </p:nvGrpSpPr>
        <p:grpSpPr>
          <a:xfrm>
            <a:off x="2743200" y="6470650"/>
            <a:ext cx="9691688" cy="425450"/>
            <a:chOff x="2743200" y="6470650"/>
            <a:chExt cx="9691688" cy="425450"/>
          </a:xfrm>
        </p:grpSpPr>
        <p:sp>
          <p:nvSpPr>
            <p:cNvPr id="11" name="Rectangle 10">
              <a:extLst>
                <a:ext uri="{FF2B5EF4-FFF2-40B4-BE49-F238E27FC236}">
                  <a16:creationId xmlns:a16="http://schemas.microsoft.com/office/drawing/2014/main" id="{A92BD438-8251-4C14-8E3F-95180FBE05F4}"/>
                </a:ext>
              </a:extLst>
            </p:cNvPr>
            <p:cNvSpPr/>
            <p:nvPr/>
          </p:nvSpPr>
          <p:spPr bwMode="auto">
            <a:xfrm>
              <a:off x="4851400" y="6470650"/>
              <a:ext cx="7583488" cy="10734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2" name="Rectangle 11">
              <a:extLst>
                <a:ext uri="{FF2B5EF4-FFF2-40B4-BE49-F238E27FC236}">
                  <a16:creationId xmlns:a16="http://schemas.microsoft.com/office/drawing/2014/main" id="{AE1B3032-BD08-45E2-81C2-FB242F660FA3}"/>
                </a:ext>
              </a:extLst>
            </p:cNvPr>
            <p:cNvSpPr/>
            <p:nvPr/>
          </p:nvSpPr>
          <p:spPr bwMode="auto">
            <a:xfrm>
              <a:off x="7696200" y="6576684"/>
              <a:ext cx="4738688" cy="107349"/>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3" name="Rectangle 12">
              <a:extLst>
                <a:ext uri="{FF2B5EF4-FFF2-40B4-BE49-F238E27FC236}">
                  <a16:creationId xmlns:a16="http://schemas.microsoft.com/office/drawing/2014/main" id="{DBBC5286-07A1-4682-BE73-1A2EB4C55FEB}"/>
                </a:ext>
              </a:extLst>
            </p:cNvPr>
            <p:cNvSpPr/>
            <p:nvPr/>
          </p:nvSpPr>
          <p:spPr bwMode="auto">
            <a:xfrm>
              <a:off x="2743200" y="6682717"/>
              <a:ext cx="9691688" cy="107349"/>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5" name="Rectangle 14">
              <a:extLst>
                <a:ext uri="{FF2B5EF4-FFF2-40B4-BE49-F238E27FC236}">
                  <a16:creationId xmlns:a16="http://schemas.microsoft.com/office/drawing/2014/main" id="{378C9EF2-1D5C-42F0-A9AF-046C12B81050}"/>
                </a:ext>
              </a:extLst>
            </p:cNvPr>
            <p:cNvSpPr/>
            <p:nvPr/>
          </p:nvSpPr>
          <p:spPr bwMode="auto">
            <a:xfrm>
              <a:off x="9441180" y="6788751"/>
              <a:ext cx="2993708" cy="107349"/>
            </a:xfrm>
            <a:prstGeom prst="rect">
              <a:avLst/>
            </a:prstGeom>
            <a:solidFill>
              <a:srgbClr val="BFBFB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grpSp>
    </p:spTree>
    <p:custDataLst>
      <p:tags r:id="rId1"/>
    </p:custDataLst>
    <p:extLst>
      <p:ext uri="{BB962C8B-B14F-4D97-AF65-F5344CB8AC3E}">
        <p14:creationId xmlns:p14="http://schemas.microsoft.com/office/powerpoint/2010/main" val="4059740065"/>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Subsection | Chassis image">
    <p:bg>
      <p:bgPr>
        <a:solidFill>
          <a:srgbClr val="FFFFFF"/>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4B68E129-1939-4E5F-B5FB-7B0CD7170A14}"/>
              </a:ext>
            </a:extLst>
          </p:cNvPr>
          <p:cNvSpPr>
            <a:spLocks noGrp="1"/>
          </p:cNvSpPr>
          <p:nvPr>
            <p:ph type="title" hasCustomPrompt="1"/>
          </p:nvPr>
        </p:nvSpPr>
        <p:spPr>
          <a:xfrm>
            <a:off x="581268" y="2582595"/>
            <a:ext cx="4872440" cy="502246"/>
          </a:xfrm>
        </p:spPr>
        <p:txBody>
          <a:bodyPr wrap="square" tIns="0" anchor="t">
            <a:spAutoFit/>
          </a:bodyPr>
          <a:lstStyle>
            <a:lvl1pPr>
              <a:lnSpc>
                <a:spcPct val="100000"/>
              </a:lnSpc>
              <a:spcBef>
                <a:spcPts val="612"/>
              </a:spcBef>
              <a:defRPr lang="en-US" sz="3264" kern="1200" spc="0" baseline="0" dirty="0">
                <a:gradFill>
                  <a:gsLst>
                    <a:gs pos="0">
                      <a:schemeClr val="accent1"/>
                    </a:gs>
                    <a:gs pos="100000">
                      <a:schemeClr val="accent1"/>
                    </a:gs>
                  </a:gsLst>
                  <a:lin ang="5400000" scaled="1"/>
                </a:gradFill>
                <a:latin typeface="+mj-lt"/>
                <a:ea typeface="+mn-ea"/>
                <a:cs typeface="Segoe UI Semilight" panose="020B0402040204020203" pitchFamily="34" charset="0"/>
              </a:defRPr>
            </a:lvl1pPr>
          </a:lstStyle>
          <a:p>
            <a:r>
              <a:rPr lang="en-US"/>
              <a:t>Subsection name or title</a:t>
            </a:r>
          </a:p>
        </p:txBody>
      </p:sp>
      <p:sp>
        <p:nvSpPr>
          <p:cNvPr id="10" name="Text Placeholder 4">
            <a:extLst>
              <a:ext uri="{FF2B5EF4-FFF2-40B4-BE49-F238E27FC236}">
                <a16:creationId xmlns:a16="http://schemas.microsoft.com/office/drawing/2014/main" id="{2CC950FF-B3A9-4CEF-AF7D-63014099A26A}"/>
              </a:ext>
            </a:extLst>
          </p:cNvPr>
          <p:cNvSpPr>
            <a:spLocks noGrp="1"/>
          </p:cNvSpPr>
          <p:nvPr>
            <p:ph type="body" sz="quarter" idx="12" hasCustomPrompt="1"/>
          </p:nvPr>
        </p:nvSpPr>
        <p:spPr>
          <a:xfrm>
            <a:off x="590202" y="3221426"/>
            <a:ext cx="4272522" cy="282513"/>
          </a:xfrm>
          <a:noFill/>
        </p:spPr>
        <p:txBody>
          <a:bodyPr wrap="square" lIns="0" tIns="0" rIns="0" bIns="0">
            <a:spAutoFit/>
          </a:bodyPr>
          <a:lstStyle>
            <a:lvl1pPr marL="0" indent="0">
              <a:spcBef>
                <a:spcPts val="612"/>
              </a:spcBef>
              <a:buNone/>
              <a:defRPr sz="2040" spc="0" baseline="0">
                <a:gradFill>
                  <a:gsLst>
                    <a:gs pos="0">
                      <a:schemeClr val="tx1"/>
                    </a:gs>
                    <a:gs pos="100000">
                      <a:schemeClr val="tx1"/>
                    </a:gs>
                  </a:gsLst>
                  <a:lin ang="5400000" scaled="1"/>
                </a:gradFill>
                <a:latin typeface="+mn-lt"/>
                <a:cs typeface="Segoe UI" panose="020B0502040204020203" pitchFamily="34" charset="0"/>
              </a:defRPr>
            </a:lvl1pPr>
          </a:lstStyle>
          <a:p>
            <a:pPr lvl="0"/>
            <a:r>
              <a:rPr lang="en-US"/>
              <a:t>Section intro</a:t>
            </a:r>
          </a:p>
        </p:txBody>
      </p:sp>
      <p:sp>
        <p:nvSpPr>
          <p:cNvPr id="7" name="Text Placeholder 2">
            <a:extLst>
              <a:ext uri="{FF2B5EF4-FFF2-40B4-BE49-F238E27FC236}">
                <a16:creationId xmlns:a16="http://schemas.microsoft.com/office/drawing/2014/main" id="{E5F0C850-B962-4E4F-9B9E-F7BE12843B02}"/>
              </a:ext>
            </a:extLst>
          </p:cNvPr>
          <p:cNvSpPr>
            <a:spLocks noGrp="1"/>
          </p:cNvSpPr>
          <p:nvPr>
            <p:ph type="body" sz="quarter" idx="14" hasCustomPrompt="1"/>
          </p:nvPr>
        </p:nvSpPr>
        <p:spPr>
          <a:xfrm>
            <a:off x="581269" y="532383"/>
            <a:ext cx="4276111" cy="226024"/>
          </a:xfrm>
        </p:spPr>
        <p:txBody>
          <a:bodyPr/>
          <a:lstStyle>
            <a:lvl1pPr marL="0" indent="0">
              <a:spcBef>
                <a:spcPts val="612"/>
              </a:spcBef>
              <a:buNone/>
              <a:defRPr sz="1632">
                <a:gradFill>
                  <a:gsLst>
                    <a:gs pos="0">
                      <a:schemeClr val="tx1"/>
                    </a:gs>
                    <a:gs pos="100000">
                      <a:schemeClr val="tx1"/>
                    </a:gs>
                  </a:gsLst>
                  <a:lin ang="5400000" scaled="1"/>
                </a:gradFill>
                <a:latin typeface="+mj-lt"/>
              </a:defRPr>
            </a:lvl1pPr>
            <a:lvl2pPr marL="233082" indent="0">
              <a:buNone/>
              <a:defRPr sz="2651">
                <a:latin typeface="+mj-lt"/>
              </a:defRPr>
            </a:lvl2pPr>
            <a:lvl3pPr marL="466165" indent="0">
              <a:buNone/>
              <a:defRPr sz="2651">
                <a:latin typeface="+mj-lt"/>
              </a:defRPr>
            </a:lvl3pPr>
            <a:lvl4pPr marL="674967" indent="0">
              <a:buNone/>
              <a:defRPr sz="2651">
                <a:latin typeface="+mj-lt"/>
              </a:defRPr>
            </a:lvl4pPr>
            <a:lvl5pPr marL="872440" indent="0">
              <a:buNone/>
              <a:defRPr sz="2651">
                <a:latin typeface="+mj-lt"/>
              </a:defRPr>
            </a:lvl5pPr>
          </a:lstStyle>
          <a:p>
            <a:pPr lvl="0"/>
            <a:r>
              <a:rPr lang="en-US"/>
              <a:t>Section title</a:t>
            </a:r>
          </a:p>
        </p:txBody>
      </p:sp>
      <p:sp>
        <p:nvSpPr>
          <p:cNvPr id="11" name="Rectangle 10">
            <a:extLst>
              <a:ext uri="{FF2B5EF4-FFF2-40B4-BE49-F238E27FC236}">
                <a16:creationId xmlns:a16="http://schemas.microsoft.com/office/drawing/2014/main" id="{AD4F76DA-733C-4F73-ABEB-292A8E2AA611}"/>
              </a:ext>
            </a:extLst>
          </p:cNvPr>
          <p:cNvSpPr/>
          <p:nvPr userDrawn="1"/>
        </p:nvSpPr>
        <p:spPr bwMode="auto">
          <a:xfrm>
            <a:off x="0" y="4411933"/>
            <a:ext cx="12434888" cy="2582593"/>
          </a:xfrm>
          <a:prstGeom prst="rect">
            <a:avLst/>
          </a:prstGeom>
          <a:gradFill>
            <a:gsLst>
              <a:gs pos="51000">
                <a:schemeClr val="bg1">
                  <a:lumMod val="95000"/>
                </a:schemeClr>
              </a:gs>
              <a:gs pos="3000">
                <a:schemeClr val="bg1"/>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19" tIns="149214" rIns="186519" bIns="149214" numCol="1" spcCol="0" rtlCol="0" fromWordArt="0" anchor="t" anchorCtr="0" forceAA="0" compatLnSpc="1">
            <a:prstTxWarp prst="textNoShape">
              <a:avLst/>
            </a:prstTxWarp>
            <a:noAutofit/>
          </a:bodyPr>
          <a:lstStyle/>
          <a:p>
            <a:pPr marL="0" marR="0" lvl="0" indent="0" algn="l" defTabSz="951039"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2" name="Group 11">
            <a:extLst>
              <a:ext uri="{FF2B5EF4-FFF2-40B4-BE49-F238E27FC236}">
                <a16:creationId xmlns:a16="http://schemas.microsoft.com/office/drawing/2014/main" id="{AC888D9C-E4DD-4AF9-9F56-4374625DB746}"/>
              </a:ext>
            </a:extLst>
          </p:cNvPr>
          <p:cNvGrpSpPr/>
          <p:nvPr userDrawn="1"/>
        </p:nvGrpSpPr>
        <p:grpSpPr>
          <a:xfrm>
            <a:off x="5043300" y="1450715"/>
            <a:ext cx="6409114" cy="4476043"/>
            <a:chOff x="4944790" y="1422399"/>
            <a:chExt cx="6283926" cy="4388676"/>
          </a:xfrm>
        </p:grpSpPr>
        <p:sp>
          <p:nvSpPr>
            <p:cNvPr id="13" name="Rectangle 12">
              <a:extLst>
                <a:ext uri="{FF2B5EF4-FFF2-40B4-BE49-F238E27FC236}">
                  <a16:creationId xmlns:a16="http://schemas.microsoft.com/office/drawing/2014/main" id="{7A675659-8D14-45A8-B9A9-30E3B34A4F75}"/>
                </a:ext>
              </a:extLst>
            </p:cNvPr>
            <p:cNvSpPr/>
            <p:nvPr/>
          </p:nvSpPr>
          <p:spPr bwMode="auto">
            <a:xfrm>
              <a:off x="5759953" y="1662130"/>
              <a:ext cx="4631125" cy="26243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51039"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4" name="Picture 13">
              <a:extLst>
                <a:ext uri="{FF2B5EF4-FFF2-40B4-BE49-F238E27FC236}">
                  <a16:creationId xmlns:a16="http://schemas.microsoft.com/office/drawing/2014/main" id="{D463CE86-51EB-461E-AB33-2A4ED05D713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44790" y="1422399"/>
              <a:ext cx="6283926" cy="4388676"/>
            </a:xfrm>
            <a:prstGeom prst="rect">
              <a:avLst/>
            </a:prstGeom>
          </p:spPr>
        </p:pic>
      </p:grpSp>
    </p:spTree>
    <p:extLst>
      <p:ext uri="{BB962C8B-B14F-4D97-AF65-F5344CB8AC3E}">
        <p14:creationId xmlns:p14="http://schemas.microsoft.com/office/powerpoint/2010/main" val="31897661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63" presetClass="path" presetSubtype="0" decel="100000" fill="hold" nodeType="withEffect">
                                  <p:stCondLst>
                                    <p:cond delay="0"/>
                                  </p:stCondLst>
                                  <p:childTnLst>
                                    <p:animMotion origin="layout" path="M -1.25E-6 -4.81481E-6 L 0.58438 -4.81481E-6 " pathEditMode="relative" rAng="0" ptsTypes="AA">
                                      <p:cBhvr>
                                        <p:cTn id="9" dur="750" spd="-100000" fill="hold"/>
                                        <p:tgtEl>
                                          <p:spTgt spid="12"/>
                                        </p:tgtEl>
                                        <p:attrNameLst>
                                          <p:attrName>ppt_x</p:attrName>
                                          <p:attrName>ppt_y</p:attrName>
                                        </p:attrNameLst>
                                      </p:cBhvr>
                                      <p:rCtr x="2921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 No Image blue">
    <p:bg>
      <p:bgPr>
        <a:solidFill>
          <a:srgbClr val="0078D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7188" y="1369380"/>
            <a:ext cx="4281457" cy="407944"/>
          </a:xfrm>
        </p:spPr>
        <p:txBody>
          <a:bodyPr wrap="square" tIns="0" anchor="t">
            <a:spAutoFit/>
          </a:bodyPr>
          <a:lstStyle>
            <a:lvl1pPr>
              <a:lnSpc>
                <a:spcPct val="100000"/>
              </a:lnSpc>
              <a:spcBef>
                <a:spcPts val="612"/>
              </a:spcBef>
              <a:defRPr sz="2651" b="0" spc="0" baseline="0">
                <a:gradFill>
                  <a:gsLst>
                    <a:gs pos="0">
                      <a:schemeClr val="bg1"/>
                    </a:gs>
                    <a:gs pos="100000">
                      <a:schemeClr val="bg1"/>
                    </a:gs>
                  </a:gsLst>
                  <a:lin ang="5400000" scaled="1"/>
                </a:gradFill>
                <a:latin typeface="+mj-lt"/>
                <a:cs typeface="Segoe UI Semilight" panose="020B0402040204020203" pitchFamily="34" charset="0"/>
              </a:defRPr>
            </a:lvl1pPr>
          </a:lstStyle>
          <a:p>
            <a:r>
              <a:rPr lang="en-US"/>
              <a:t>Section name or title</a:t>
            </a:r>
          </a:p>
        </p:txBody>
      </p:sp>
      <p:sp>
        <p:nvSpPr>
          <p:cNvPr id="3" name="Text Placeholder 4">
            <a:extLst>
              <a:ext uri="{FF2B5EF4-FFF2-40B4-BE49-F238E27FC236}">
                <a16:creationId xmlns:a16="http://schemas.microsoft.com/office/drawing/2014/main" id="{3ADDCD93-70D9-4BAF-ACDB-ACF75CB2022A}"/>
              </a:ext>
            </a:extLst>
          </p:cNvPr>
          <p:cNvSpPr>
            <a:spLocks noGrp="1"/>
          </p:cNvSpPr>
          <p:nvPr>
            <p:ph type="body" sz="quarter" idx="12" hasCustomPrompt="1"/>
          </p:nvPr>
        </p:nvSpPr>
        <p:spPr>
          <a:xfrm>
            <a:off x="586122" y="2008211"/>
            <a:ext cx="4272522" cy="226024"/>
          </a:xfrm>
          <a:noFill/>
        </p:spPr>
        <p:txBody>
          <a:bodyPr wrap="square" lIns="0" tIns="0" rIns="0" bIns="0">
            <a:spAutoFit/>
          </a:bodyPr>
          <a:lstStyle>
            <a:lvl1pPr marL="0" indent="0">
              <a:spcBef>
                <a:spcPts val="612"/>
              </a:spcBef>
              <a:buNone/>
              <a:defRPr sz="1632" spc="0" baseline="0">
                <a:gradFill>
                  <a:gsLst>
                    <a:gs pos="0">
                      <a:schemeClr val="bg1"/>
                    </a:gs>
                    <a:gs pos="100000">
                      <a:schemeClr val="bg1"/>
                    </a:gs>
                  </a:gsLst>
                  <a:lin ang="5400000" scaled="1"/>
                </a:gradFill>
                <a:latin typeface="+mn-lt"/>
                <a:cs typeface="Segoe UI" panose="020B0502040204020203" pitchFamily="34" charset="0"/>
              </a:defRPr>
            </a:lvl1pPr>
          </a:lstStyle>
          <a:p>
            <a:pPr lvl="0"/>
            <a:r>
              <a:rPr lang="en-US"/>
              <a:t>Section intro</a:t>
            </a:r>
          </a:p>
        </p:txBody>
      </p:sp>
      <p:sp>
        <p:nvSpPr>
          <p:cNvPr id="4" name="Text Placeholder 4">
            <a:extLst>
              <a:ext uri="{FF2B5EF4-FFF2-40B4-BE49-F238E27FC236}">
                <a16:creationId xmlns:a16="http://schemas.microsoft.com/office/drawing/2014/main" id="{20CF1351-0A32-415E-AFBE-2DF5556C405D}"/>
              </a:ext>
            </a:extLst>
          </p:cNvPr>
          <p:cNvSpPr>
            <a:spLocks noGrp="1"/>
          </p:cNvSpPr>
          <p:nvPr>
            <p:ph type="body" sz="quarter" idx="13" hasCustomPrompt="1"/>
          </p:nvPr>
        </p:nvSpPr>
        <p:spPr>
          <a:xfrm>
            <a:off x="588035" y="6295961"/>
            <a:ext cx="4272522" cy="141257"/>
          </a:xfrm>
          <a:noFill/>
        </p:spPr>
        <p:txBody>
          <a:bodyPr wrap="square" lIns="0" tIns="0" rIns="0" bIns="0" anchor="b">
            <a:spAutoFit/>
          </a:bodyPr>
          <a:lstStyle>
            <a:lvl1pPr marL="0" indent="0">
              <a:spcBef>
                <a:spcPts val="612"/>
              </a:spcBef>
              <a:buNone/>
              <a:defRPr sz="1020" spc="0" baseline="0">
                <a:gradFill>
                  <a:gsLst>
                    <a:gs pos="0">
                      <a:schemeClr val="bg1"/>
                    </a:gs>
                    <a:gs pos="100000">
                      <a:schemeClr val="bg1"/>
                    </a:gs>
                  </a:gsLst>
                  <a:lin ang="5400000" scaled="1"/>
                </a:gradFill>
                <a:latin typeface="+mn-lt"/>
                <a:cs typeface="Segoe UI" panose="020B0502040204020203" pitchFamily="34" charset="0"/>
              </a:defRPr>
            </a:lvl1pPr>
          </a:lstStyle>
          <a:p>
            <a:pPr lvl="0"/>
            <a:r>
              <a:rPr lang="en-US"/>
              <a:t>Notes/Sources:</a:t>
            </a:r>
          </a:p>
        </p:txBody>
      </p:sp>
    </p:spTree>
    <p:extLst>
      <p:ext uri="{BB962C8B-B14F-4D97-AF65-F5344CB8AC3E}">
        <p14:creationId xmlns:p14="http://schemas.microsoft.com/office/powerpoint/2010/main" val="2420351879"/>
      </p:ext>
    </p:extLst>
  </p:cSld>
  <p:clrMapOvr>
    <a:masterClrMapping/>
  </p:clrMapOvr>
  <p:transition>
    <p:fade/>
  </p:transition>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 No Image dark blue">
    <p:bg>
      <p:bgPr>
        <a:solidFill>
          <a:srgbClr val="23395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7188" y="1369380"/>
            <a:ext cx="4281457" cy="407944"/>
          </a:xfrm>
        </p:spPr>
        <p:txBody>
          <a:bodyPr wrap="square" tIns="0" anchor="t">
            <a:spAutoFit/>
          </a:bodyPr>
          <a:lstStyle>
            <a:lvl1pPr>
              <a:lnSpc>
                <a:spcPct val="100000"/>
              </a:lnSpc>
              <a:spcBef>
                <a:spcPts val="612"/>
              </a:spcBef>
              <a:defRPr sz="2651" b="0" spc="0" baseline="0">
                <a:gradFill>
                  <a:gsLst>
                    <a:gs pos="0">
                      <a:schemeClr val="accent4"/>
                    </a:gs>
                    <a:gs pos="100000">
                      <a:srgbClr val="00BCF2"/>
                    </a:gs>
                  </a:gsLst>
                  <a:lin ang="5400000" scaled="1"/>
                </a:gradFill>
                <a:latin typeface="+mj-lt"/>
                <a:cs typeface="Segoe UI Semilight" panose="020B0402040204020203" pitchFamily="34" charset="0"/>
              </a:defRPr>
            </a:lvl1pPr>
          </a:lstStyle>
          <a:p>
            <a:r>
              <a:rPr lang="en-US"/>
              <a:t>Section name or title</a:t>
            </a:r>
          </a:p>
        </p:txBody>
      </p:sp>
      <p:sp>
        <p:nvSpPr>
          <p:cNvPr id="3" name="Text Placeholder 4">
            <a:extLst>
              <a:ext uri="{FF2B5EF4-FFF2-40B4-BE49-F238E27FC236}">
                <a16:creationId xmlns:a16="http://schemas.microsoft.com/office/drawing/2014/main" id="{3ADDCD93-70D9-4BAF-ACDB-ACF75CB2022A}"/>
              </a:ext>
            </a:extLst>
          </p:cNvPr>
          <p:cNvSpPr>
            <a:spLocks noGrp="1"/>
          </p:cNvSpPr>
          <p:nvPr>
            <p:ph type="body" sz="quarter" idx="12" hasCustomPrompt="1"/>
          </p:nvPr>
        </p:nvSpPr>
        <p:spPr>
          <a:xfrm>
            <a:off x="586122" y="2008213"/>
            <a:ext cx="4272522" cy="226010"/>
          </a:xfrm>
          <a:noFill/>
        </p:spPr>
        <p:txBody>
          <a:bodyPr wrap="square" lIns="0" tIns="0" rIns="0" bIns="0">
            <a:spAutoFit/>
          </a:bodyPr>
          <a:lstStyle>
            <a:lvl1pPr marL="0" indent="0">
              <a:spcBef>
                <a:spcPts val="612"/>
              </a:spcBef>
              <a:buNone/>
              <a:defRPr sz="1632" spc="0" baseline="0">
                <a:gradFill>
                  <a:gsLst>
                    <a:gs pos="0">
                      <a:schemeClr val="accent4"/>
                    </a:gs>
                    <a:gs pos="100000">
                      <a:schemeClr val="accent4"/>
                    </a:gs>
                  </a:gsLst>
                  <a:lin ang="5400000" scaled="1"/>
                </a:gradFill>
                <a:latin typeface="+mn-lt"/>
                <a:cs typeface="Segoe UI" panose="020B0502040204020203" pitchFamily="34" charset="0"/>
              </a:defRPr>
            </a:lvl1pPr>
          </a:lstStyle>
          <a:p>
            <a:pPr lvl="0"/>
            <a:r>
              <a:rPr lang="en-US"/>
              <a:t>Section intro</a:t>
            </a:r>
          </a:p>
        </p:txBody>
      </p:sp>
      <p:sp>
        <p:nvSpPr>
          <p:cNvPr id="4" name="Text Placeholder 4">
            <a:extLst>
              <a:ext uri="{FF2B5EF4-FFF2-40B4-BE49-F238E27FC236}">
                <a16:creationId xmlns:a16="http://schemas.microsoft.com/office/drawing/2014/main" id="{709B3274-5C3B-4F2B-A82D-ED8E81792E82}"/>
              </a:ext>
            </a:extLst>
          </p:cNvPr>
          <p:cNvSpPr>
            <a:spLocks noGrp="1"/>
          </p:cNvSpPr>
          <p:nvPr>
            <p:ph type="body" sz="quarter" idx="13" hasCustomPrompt="1"/>
          </p:nvPr>
        </p:nvSpPr>
        <p:spPr>
          <a:xfrm>
            <a:off x="588035" y="6295961"/>
            <a:ext cx="4272522" cy="141257"/>
          </a:xfrm>
          <a:noFill/>
        </p:spPr>
        <p:txBody>
          <a:bodyPr wrap="square" lIns="0" tIns="0" rIns="0" bIns="0" anchor="b">
            <a:spAutoFit/>
          </a:bodyPr>
          <a:lstStyle>
            <a:lvl1pPr marL="0" indent="0">
              <a:spcBef>
                <a:spcPts val="612"/>
              </a:spcBef>
              <a:buNone/>
              <a:defRPr sz="1020" spc="0" baseline="0">
                <a:gradFill>
                  <a:gsLst>
                    <a:gs pos="0">
                      <a:schemeClr val="bg1"/>
                    </a:gs>
                    <a:gs pos="100000">
                      <a:schemeClr val="bg1"/>
                    </a:gs>
                  </a:gsLst>
                  <a:lin ang="5400000" scaled="1"/>
                </a:gradFill>
                <a:latin typeface="+mn-lt"/>
                <a:cs typeface="Segoe UI" panose="020B0502040204020203" pitchFamily="34" charset="0"/>
              </a:defRPr>
            </a:lvl1pPr>
          </a:lstStyle>
          <a:p>
            <a:pPr lvl="0"/>
            <a:r>
              <a:rPr lang="en-US"/>
              <a:t>Notes/Sources:</a:t>
            </a:r>
          </a:p>
        </p:txBody>
      </p:sp>
    </p:spTree>
    <p:extLst>
      <p:ext uri="{BB962C8B-B14F-4D97-AF65-F5344CB8AC3E}">
        <p14:creationId xmlns:p14="http://schemas.microsoft.com/office/powerpoint/2010/main" val="820862553"/>
      </p:ext>
    </p:extLst>
  </p:cSld>
  <p:clrMapOvr>
    <a:masterClrMapping/>
  </p:clrMapOvr>
  <p:transition>
    <p:fade/>
  </p:transition>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Section | No Image dark blue">
    <p:bg>
      <p:bgPr>
        <a:solidFill>
          <a:srgbClr val="23395E"/>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C65774A8-9C6A-4E2E-AE96-D36918F1F012}"/>
              </a:ext>
            </a:extLst>
          </p:cNvPr>
          <p:cNvSpPr>
            <a:spLocks noGrp="1"/>
          </p:cNvSpPr>
          <p:nvPr>
            <p:ph type="body" sz="quarter" idx="14" hasCustomPrompt="1"/>
          </p:nvPr>
        </p:nvSpPr>
        <p:spPr>
          <a:xfrm>
            <a:off x="577187" y="1076048"/>
            <a:ext cx="2179638" cy="1145872"/>
          </a:xfrm>
        </p:spPr>
        <p:txBody>
          <a:bodyPr wrap="square" lIns="0" tIns="0" rIns="0" bIns="0" anchor="ctr" anchorCtr="0">
            <a:noAutofit/>
          </a:bodyPr>
          <a:lstStyle>
            <a:lvl1pPr>
              <a:defRPr lang="en-US" sz="11001" b="1" dirty="0">
                <a:gradFill>
                  <a:gsLst>
                    <a:gs pos="1250">
                      <a:schemeClr val="bg1"/>
                    </a:gs>
                    <a:gs pos="100000">
                      <a:schemeClr val="bg1"/>
                    </a:gs>
                  </a:gsLst>
                  <a:lin ang="5400000" scaled="0"/>
                </a:gradFill>
                <a:latin typeface="Segoe UI" panose="020B0502040204020203" pitchFamily="34" charset="0"/>
                <a:cs typeface="Segoe UI" panose="020B0502040204020203" pitchFamily="34" charset="0"/>
              </a:defRPr>
            </a:lvl1pPr>
          </a:lstStyle>
          <a:p>
            <a:pPr lvl="0" defTabSz="932700"/>
            <a:r>
              <a:rPr lang="en-US"/>
              <a:t>#</a:t>
            </a:r>
          </a:p>
        </p:txBody>
      </p:sp>
      <p:sp>
        <p:nvSpPr>
          <p:cNvPr id="2" name="Title 1"/>
          <p:cNvSpPr>
            <a:spLocks noGrp="1"/>
          </p:cNvSpPr>
          <p:nvPr>
            <p:ph type="title" hasCustomPrompt="1"/>
          </p:nvPr>
        </p:nvSpPr>
        <p:spPr>
          <a:xfrm>
            <a:off x="577188" y="2221921"/>
            <a:ext cx="4281457" cy="430887"/>
          </a:xfrm>
        </p:spPr>
        <p:txBody>
          <a:bodyPr wrap="square" tIns="0" anchor="t">
            <a:spAutoFit/>
          </a:bodyPr>
          <a:lstStyle>
            <a:lvl1pPr>
              <a:lnSpc>
                <a:spcPct val="100000"/>
              </a:lnSpc>
              <a:spcBef>
                <a:spcPts val="612"/>
              </a:spcBef>
              <a:defRPr sz="2800" b="0" spc="0" baseline="0">
                <a:gradFill>
                  <a:gsLst>
                    <a:gs pos="0">
                      <a:schemeClr val="accent4"/>
                    </a:gs>
                    <a:gs pos="100000">
                      <a:srgbClr val="00BCF2"/>
                    </a:gs>
                  </a:gsLst>
                  <a:lin ang="5400000" scaled="1"/>
                </a:gradFill>
                <a:latin typeface="+mj-lt"/>
                <a:cs typeface="Segoe UI Semilight" panose="020B0402040204020203" pitchFamily="34" charset="0"/>
              </a:defRPr>
            </a:lvl1pPr>
          </a:lstStyle>
          <a:p>
            <a:r>
              <a:rPr lang="en-US"/>
              <a:t>SECTION NAME OR TITLE</a:t>
            </a:r>
          </a:p>
        </p:txBody>
      </p:sp>
      <p:sp>
        <p:nvSpPr>
          <p:cNvPr id="4" name="Text Placeholder 4">
            <a:extLst>
              <a:ext uri="{FF2B5EF4-FFF2-40B4-BE49-F238E27FC236}">
                <a16:creationId xmlns:a16="http://schemas.microsoft.com/office/drawing/2014/main" id="{709B3274-5C3B-4F2B-A82D-ED8E81792E82}"/>
              </a:ext>
            </a:extLst>
          </p:cNvPr>
          <p:cNvSpPr>
            <a:spLocks noGrp="1"/>
          </p:cNvSpPr>
          <p:nvPr>
            <p:ph type="body" sz="quarter" idx="13" hasCustomPrompt="1"/>
          </p:nvPr>
        </p:nvSpPr>
        <p:spPr>
          <a:xfrm>
            <a:off x="588035" y="6295961"/>
            <a:ext cx="4272522" cy="141257"/>
          </a:xfrm>
          <a:noFill/>
        </p:spPr>
        <p:txBody>
          <a:bodyPr wrap="square" lIns="0" tIns="0" rIns="0" bIns="0" anchor="b">
            <a:spAutoFit/>
          </a:bodyPr>
          <a:lstStyle>
            <a:lvl1pPr marL="0" indent="0">
              <a:spcBef>
                <a:spcPts val="612"/>
              </a:spcBef>
              <a:buNone/>
              <a:defRPr sz="1020" spc="0" baseline="0">
                <a:gradFill>
                  <a:gsLst>
                    <a:gs pos="0">
                      <a:schemeClr val="bg1"/>
                    </a:gs>
                    <a:gs pos="100000">
                      <a:schemeClr val="bg1"/>
                    </a:gs>
                  </a:gsLst>
                  <a:lin ang="5400000" scaled="1"/>
                </a:gradFill>
                <a:latin typeface="+mn-lt"/>
                <a:cs typeface="Segoe UI" panose="020B0502040204020203" pitchFamily="34" charset="0"/>
              </a:defRPr>
            </a:lvl1pPr>
          </a:lstStyle>
          <a:p>
            <a:pPr lvl="0"/>
            <a:r>
              <a:rPr lang="en-US"/>
              <a:t>Notes/Sources:</a:t>
            </a:r>
          </a:p>
        </p:txBody>
      </p:sp>
      <p:sp>
        <p:nvSpPr>
          <p:cNvPr id="9" name="Freeform: Shape 8">
            <a:extLst>
              <a:ext uri="{FF2B5EF4-FFF2-40B4-BE49-F238E27FC236}">
                <a16:creationId xmlns:a16="http://schemas.microsoft.com/office/drawing/2014/main" id="{500CE1FD-C6E3-4147-A4C4-6A70E5B4122E}"/>
              </a:ext>
            </a:extLst>
          </p:cNvPr>
          <p:cNvSpPr/>
          <p:nvPr userDrawn="1"/>
        </p:nvSpPr>
        <p:spPr>
          <a:xfrm>
            <a:off x="6928860" y="3497263"/>
            <a:ext cx="2926731" cy="1650179"/>
          </a:xfrm>
          <a:custGeom>
            <a:avLst/>
            <a:gdLst>
              <a:gd name="connsiteX0" fmla="*/ 1724235 w 1882440"/>
              <a:gd name="connsiteY0" fmla="*/ 606787 h 1061375"/>
              <a:gd name="connsiteX1" fmla="*/ 1728240 w 1882440"/>
              <a:gd name="connsiteY1" fmla="*/ 536696 h 1061375"/>
              <a:gd name="connsiteX2" fmla="*/ 1183534 w 1882440"/>
              <a:gd name="connsiteY2" fmla="*/ 0 h 1061375"/>
              <a:gd name="connsiteX3" fmla="*/ 722937 w 1882440"/>
              <a:gd name="connsiteY3" fmla="*/ 250325 h 1061375"/>
              <a:gd name="connsiteX4" fmla="*/ 632820 w 1882440"/>
              <a:gd name="connsiteY4" fmla="*/ 238309 h 1061375"/>
              <a:gd name="connsiteX5" fmla="*/ 280363 w 1882440"/>
              <a:gd name="connsiteY5" fmla="*/ 588763 h 1061375"/>
              <a:gd name="connsiteX6" fmla="*/ 280363 w 1882440"/>
              <a:gd name="connsiteY6" fmla="*/ 594771 h 1061375"/>
              <a:gd name="connsiteX7" fmla="*/ 232301 w 1882440"/>
              <a:gd name="connsiteY7" fmla="*/ 594771 h 1061375"/>
              <a:gd name="connsiteX8" fmla="*/ 0 w 1882440"/>
              <a:gd name="connsiteY8" fmla="*/ 831077 h 1061375"/>
              <a:gd name="connsiteX9" fmla="*/ 0 w 1882440"/>
              <a:gd name="connsiteY9" fmla="*/ 843093 h 1061375"/>
              <a:gd name="connsiteX10" fmla="*/ 232301 w 1882440"/>
              <a:gd name="connsiteY10" fmla="*/ 1073392 h 1061375"/>
              <a:gd name="connsiteX11" fmla="*/ 1654144 w 1882440"/>
              <a:gd name="connsiteY11" fmla="*/ 1073392 h 1061375"/>
              <a:gd name="connsiteX12" fmla="*/ 1886445 w 1882440"/>
              <a:gd name="connsiteY12" fmla="*/ 843093 h 1061375"/>
              <a:gd name="connsiteX13" fmla="*/ 1886445 w 1882440"/>
              <a:gd name="connsiteY13" fmla="*/ 831077 h 1061375"/>
              <a:gd name="connsiteX14" fmla="*/ 1724235 w 1882440"/>
              <a:gd name="connsiteY14" fmla="*/ 606787 h 106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2440" h="1061375">
                <a:moveTo>
                  <a:pt x="1724235" y="606787"/>
                </a:moveTo>
                <a:cubicBezTo>
                  <a:pt x="1728240" y="584758"/>
                  <a:pt x="1728240" y="560727"/>
                  <a:pt x="1728240" y="536696"/>
                </a:cubicBezTo>
                <a:cubicBezTo>
                  <a:pt x="1728240" y="240312"/>
                  <a:pt x="1483924" y="0"/>
                  <a:pt x="1183534" y="0"/>
                </a:cubicBezTo>
                <a:cubicBezTo>
                  <a:pt x="989282" y="0"/>
                  <a:pt x="819062" y="100130"/>
                  <a:pt x="722937" y="250325"/>
                </a:cubicBezTo>
                <a:cubicBezTo>
                  <a:pt x="694901" y="242314"/>
                  <a:pt x="662859" y="238309"/>
                  <a:pt x="632820" y="238309"/>
                </a:cubicBezTo>
                <a:cubicBezTo>
                  <a:pt x="438569" y="238309"/>
                  <a:pt x="280363" y="396514"/>
                  <a:pt x="280363" y="588763"/>
                </a:cubicBezTo>
                <a:cubicBezTo>
                  <a:pt x="280363" y="590766"/>
                  <a:pt x="280363" y="592768"/>
                  <a:pt x="280363" y="594771"/>
                </a:cubicBezTo>
                <a:cubicBezTo>
                  <a:pt x="232301" y="594771"/>
                  <a:pt x="232301" y="594771"/>
                  <a:pt x="232301" y="594771"/>
                </a:cubicBezTo>
                <a:cubicBezTo>
                  <a:pt x="106138" y="594771"/>
                  <a:pt x="0" y="700909"/>
                  <a:pt x="0" y="831077"/>
                </a:cubicBezTo>
                <a:cubicBezTo>
                  <a:pt x="0" y="843093"/>
                  <a:pt x="0" y="843093"/>
                  <a:pt x="0" y="843093"/>
                </a:cubicBezTo>
                <a:cubicBezTo>
                  <a:pt x="0" y="971259"/>
                  <a:pt x="104135" y="1073392"/>
                  <a:pt x="232301" y="1073392"/>
                </a:cubicBezTo>
                <a:cubicBezTo>
                  <a:pt x="1654144" y="1073392"/>
                  <a:pt x="1654144" y="1073392"/>
                  <a:pt x="1654144" y="1073392"/>
                </a:cubicBezTo>
                <a:cubicBezTo>
                  <a:pt x="1780308" y="1073392"/>
                  <a:pt x="1886445" y="973262"/>
                  <a:pt x="1886445" y="843093"/>
                </a:cubicBezTo>
                <a:cubicBezTo>
                  <a:pt x="1886445" y="831077"/>
                  <a:pt x="1886445" y="831077"/>
                  <a:pt x="1886445" y="831077"/>
                </a:cubicBezTo>
                <a:cubicBezTo>
                  <a:pt x="1886445" y="726943"/>
                  <a:pt x="1818357" y="636826"/>
                  <a:pt x="1724235" y="606787"/>
                </a:cubicBezTo>
                <a:close/>
              </a:path>
            </a:pathLst>
          </a:custGeom>
          <a:solidFill>
            <a:srgbClr val="004A82"/>
          </a:solidFill>
          <a:ln w="20022" cap="flat">
            <a:noFill/>
            <a:prstDash val="solid"/>
            <a:miter/>
          </a:ln>
        </p:spPr>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endParaRPr lang="en-US" sz="1800"/>
          </a:p>
        </p:txBody>
      </p:sp>
      <p:sp>
        <p:nvSpPr>
          <p:cNvPr id="10" name="Freeform: Shape 9">
            <a:extLst>
              <a:ext uri="{FF2B5EF4-FFF2-40B4-BE49-F238E27FC236}">
                <a16:creationId xmlns:a16="http://schemas.microsoft.com/office/drawing/2014/main" id="{BAE077D7-0801-4CB5-B756-13FFD24B463A}"/>
              </a:ext>
            </a:extLst>
          </p:cNvPr>
          <p:cNvSpPr/>
          <p:nvPr userDrawn="1"/>
        </p:nvSpPr>
        <p:spPr>
          <a:xfrm>
            <a:off x="8697007" y="1212198"/>
            <a:ext cx="2539984" cy="1417666"/>
          </a:xfrm>
          <a:custGeom>
            <a:avLst/>
            <a:gdLst>
              <a:gd name="connsiteX0" fmla="*/ 737352 w 819150"/>
              <a:gd name="connsiteY0" fmla="*/ 460529 h 457200"/>
              <a:gd name="connsiteX1" fmla="*/ 121084 w 819150"/>
              <a:gd name="connsiteY1" fmla="*/ 460529 h 457200"/>
              <a:gd name="connsiteX2" fmla="*/ 3927 w 819150"/>
              <a:gd name="connsiteY2" fmla="*/ 286222 h 457200"/>
              <a:gd name="connsiteX3" fmla="*/ 151564 w 819150"/>
              <a:gd name="connsiteY3" fmla="*/ 190019 h 457200"/>
              <a:gd name="connsiteX4" fmla="*/ 255387 w 819150"/>
              <a:gd name="connsiteY4" fmla="*/ 16664 h 457200"/>
              <a:gd name="connsiteX5" fmla="*/ 489702 w 819150"/>
              <a:gd name="connsiteY5" fmla="*/ 99532 h 457200"/>
              <a:gd name="connsiteX6" fmla="*/ 665914 w 819150"/>
              <a:gd name="connsiteY6" fmla="*/ 101437 h 457200"/>
              <a:gd name="connsiteX7" fmla="*/ 719254 w 819150"/>
              <a:gd name="connsiteY7" fmla="*/ 252884 h 457200"/>
              <a:gd name="connsiteX8" fmla="*/ 827839 w 819150"/>
              <a:gd name="connsiteY8" fmla="*/ 352897 h 457200"/>
              <a:gd name="connsiteX9" fmla="*/ 737352 w 819150"/>
              <a:gd name="connsiteY9" fmla="*/ 460529 h 457200"/>
              <a:gd name="connsiteX10" fmla="*/ 737352 w 819150"/>
              <a:gd name="connsiteY10" fmla="*/ 46052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9150" h="457200">
                <a:moveTo>
                  <a:pt x="737352" y="460529"/>
                </a:moveTo>
                <a:lnTo>
                  <a:pt x="121084" y="460529"/>
                </a:lnTo>
                <a:cubicBezTo>
                  <a:pt x="121084" y="460529"/>
                  <a:pt x="-25601" y="447194"/>
                  <a:pt x="3927" y="286222"/>
                </a:cubicBezTo>
                <a:cubicBezTo>
                  <a:pt x="23929" y="174779"/>
                  <a:pt x="151564" y="190019"/>
                  <a:pt x="151564" y="190019"/>
                </a:cubicBezTo>
                <a:cubicBezTo>
                  <a:pt x="151564" y="190019"/>
                  <a:pt x="155374" y="57622"/>
                  <a:pt x="255387" y="16664"/>
                </a:cubicBezTo>
                <a:cubicBezTo>
                  <a:pt x="355399" y="-24293"/>
                  <a:pt x="445887" y="12854"/>
                  <a:pt x="489702" y="99532"/>
                </a:cubicBezTo>
                <a:cubicBezTo>
                  <a:pt x="489702" y="99532"/>
                  <a:pt x="574474" y="34762"/>
                  <a:pt x="665914" y="101437"/>
                </a:cubicBezTo>
                <a:cubicBezTo>
                  <a:pt x="750687" y="163349"/>
                  <a:pt x="719254" y="252884"/>
                  <a:pt x="719254" y="252884"/>
                </a:cubicBezTo>
                <a:cubicBezTo>
                  <a:pt x="719254" y="252884"/>
                  <a:pt x="832602" y="250979"/>
                  <a:pt x="827839" y="352897"/>
                </a:cubicBezTo>
                <a:cubicBezTo>
                  <a:pt x="823077" y="442432"/>
                  <a:pt x="766879" y="460529"/>
                  <a:pt x="737352" y="460529"/>
                </a:cubicBezTo>
                <a:lnTo>
                  <a:pt x="737352" y="460529"/>
                </a:lnTo>
                <a:close/>
              </a:path>
            </a:pathLst>
          </a:custGeom>
          <a:solidFill>
            <a:srgbClr val="004A82"/>
          </a:solidFill>
          <a:ln w="20022" cap="flat">
            <a:noFill/>
            <a:prstDash val="solid"/>
            <a:miter/>
          </a:ln>
        </p:spPr>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endParaRPr lang="en-US" sz="1800"/>
          </a:p>
        </p:txBody>
      </p:sp>
      <p:sp>
        <p:nvSpPr>
          <p:cNvPr id="11" name="Freeform: Shape 10">
            <a:extLst>
              <a:ext uri="{FF2B5EF4-FFF2-40B4-BE49-F238E27FC236}">
                <a16:creationId xmlns:a16="http://schemas.microsoft.com/office/drawing/2014/main" id="{81AA2759-BE7E-410C-9C7C-E616C016FBEA}"/>
              </a:ext>
            </a:extLst>
          </p:cNvPr>
          <p:cNvSpPr/>
          <p:nvPr userDrawn="1"/>
        </p:nvSpPr>
        <p:spPr bwMode="auto">
          <a:xfrm>
            <a:off x="9662219" y="5890363"/>
            <a:ext cx="2772671" cy="1104162"/>
          </a:xfrm>
          <a:custGeom>
            <a:avLst/>
            <a:gdLst>
              <a:gd name="connsiteX0" fmla="*/ 1103666 w 2772671"/>
              <a:gd name="connsiteY0" fmla="*/ 487 h 1104162"/>
              <a:gd name="connsiteX1" fmla="*/ 1648242 w 2772671"/>
              <a:gd name="connsiteY1" fmla="*/ 335265 h 1104162"/>
              <a:gd name="connsiteX2" fmla="*/ 2241794 w 2772671"/>
              <a:gd name="connsiteY2" fmla="*/ 341682 h 1104162"/>
              <a:gd name="connsiteX3" fmla="*/ 2421465 w 2772671"/>
              <a:gd name="connsiteY3" fmla="*/ 851815 h 1104162"/>
              <a:gd name="connsiteX4" fmla="*/ 2736841 w 2772671"/>
              <a:gd name="connsiteY4" fmla="*/ 991231 h 1104162"/>
              <a:gd name="connsiteX5" fmla="*/ 2772671 w 2772671"/>
              <a:gd name="connsiteY5" fmla="*/ 1068261 h 1104162"/>
              <a:gd name="connsiteX6" fmla="*/ 2772671 w 2772671"/>
              <a:gd name="connsiteY6" fmla="*/ 1104162 h 1104162"/>
              <a:gd name="connsiteX7" fmla="*/ 187 w 2772671"/>
              <a:gd name="connsiteY7" fmla="*/ 1104162 h 1104162"/>
              <a:gd name="connsiteX8" fmla="*/ 0 w 2772671"/>
              <a:gd name="connsiteY8" fmla="*/ 1060060 h 1104162"/>
              <a:gd name="connsiteX9" fmla="*/ 11959 w 2772671"/>
              <a:gd name="connsiteY9" fmla="*/ 964111 h 1104162"/>
              <a:gd name="connsiteX10" fmla="*/ 509259 w 2772671"/>
              <a:gd name="connsiteY10" fmla="*/ 640061 h 1104162"/>
              <a:gd name="connsiteX11" fmla="*/ 858976 w 2772671"/>
              <a:gd name="connsiteY11" fmla="*/ 56132 h 1104162"/>
              <a:gd name="connsiteX12" fmla="*/ 1103666 w 2772671"/>
              <a:gd name="connsiteY12" fmla="*/ 487 h 110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72671" h="1104162">
                <a:moveTo>
                  <a:pt x="1103666" y="487"/>
                </a:moveTo>
                <a:cubicBezTo>
                  <a:pt x="1338430" y="-8837"/>
                  <a:pt x="1537553" y="116290"/>
                  <a:pt x="1648242" y="335265"/>
                </a:cubicBezTo>
                <a:cubicBezTo>
                  <a:pt x="1648242" y="335265"/>
                  <a:pt x="1933788" y="117094"/>
                  <a:pt x="2241794" y="341682"/>
                </a:cubicBezTo>
                <a:cubicBezTo>
                  <a:pt x="2527343" y="550226"/>
                  <a:pt x="2421465" y="851815"/>
                  <a:pt x="2421465" y="851815"/>
                </a:cubicBezTo>
                <a:cubicBezTo>
                  <a:pt x="2421465" y="851815"/>
                  <a:pt x="2636228" y="848206"/>
                  <a:pt x="2736841" y="991231"/>
                </a:cubicBezTo>
                <a:lnTo>
                  <a:pt x="2772671" y="1068261"/>
                </a:lnTo>
                <a:lnTo>
                  <a:pt x="2772671" y="1104162"/>
                </a:lnTo>
                <a:lnTo>
                  <a:pt x="187" y="1104162"/>
                </a:lnTo>
                <a:lnTo>
                  <a:pt x="0" y="1060060"/>
                </a:lnTo>
                <a:cubicBezTo>
                  <a:pt x="1845" y="1029946"/>
                  <a:pt x="5743" y="998000"/>
                  <a:pt x="11959" y="964111"/>
                </a:cubicBezTo>
                <a:cubicBezTo>
                  <a:pt x="79333" y="588727"/>
                  <a:pt x="509259" y="640061"/>
                  <a:pt x="509259" y="640061"/>
                </a:cubicBezTo>
                <a:cubicBezTo>
                  <a:pt x="509259" y="640061"/>
                  <a:pt x="522092" y="194095"/>
                  <a:pt x="858976" y="56132"/>
                </a:cubicBezTo>
                <a:cubicBezTo>
                  <a:pt x="943196" y="21642"/>
                  <a:pt x="1025411" y="3595"/>
                  <a:pt x="1103666" y="487"/>
                </a:cubicBezTo>
                <a:close/>
              </a:path>
            </a:pathLst>
          </a:custGeom>
          <a:solidFill>
            <a:schemeClr val="accent1">
              <a:lumMod val="75000"/>
            </a:schemeClr>
          </a:solidFill>
          <a:ln w="20022" cap="flat">
            <a:noFill/>
            <a:prstDash val="solid"/>
            <a:miter/>
          </a:ln>
        </p:spPr>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endParaRPr lang="en-US" sz="1800" err="1">
              <a:solidFill>
                <a:schemeClr val="tx1"/>
              </a:solidFill>
            </a:endParaRPr>
          </a:p>
        </p:txBody>
      </p:sp>
      <p:sp>
        <p:nvSpPr>
          <p:cNvPr id="12" name="Freeform: Shape 11">
            <a:extLst>
              <a:ext uri="{FF2B5EF4-FFF2-40B4-BE49-F238E27FC236}">
                <a16:creationId xmlns:a16="http://schemas.microsoft.com/office/drawing/2014/main" id="{5DB37256-A0C5-419B-9FEA-2F75B0DEF361}"/>
              </a:ext>
            </a:extLst>
          </p:cNvPr>
          <p:cNvSpPr/>
          <p:nvPr userDrawn="1"/>
        </p:nvSpPr>
        <p:spPr>
          <a:xfrm>
            <a:off x="9198702" y="3603455"/>
            <a:ext cx="1760697" cy="1104162"/>
          </a:xfrm>
          <a:custGeom>
            <a:avLst/>
            <a:gdLst>
              <a:gd name="connsiteX0" fmla="*/ 428807 w 429535"/>
              <a:gd name="connsiteY0" fmla="*/ 160166 h 269369"/>
              <a:gd name="connsiteX1" fmla="*/ 411335 w 429535"/>
              <a:gd name="connsiteY1" fmla="*/ 133957 h 269369"/>
              <a:gd name="connsiteX2" fmla="*/ 385126 w 429535"/>
              <a:gd name="connsiteY2" fmla="*/ 116484 h 269369"/>
              <a:gd name="connsiteX3" fmla="*/ 352365 w 429535"/>
              <a:gd name="connsiteY3" fmla="*/ 109932 h 269369"/>
              <a:gd name="connsiteX4" fmla="*/ 339260 w 429535"/>
              <a:gd name="connsiteY4" fmla="*/ 66978 h 269369"/>
              <a:gd name="connsiteX5" fmla="*/ 312323 w 429535"/>
              <a:gd name="connsiteY5" fmla="*/ 32033 h 269369"/>
              <a:gd name="connsiteX6" fmla="*/ 275194 w 429535"/>
              <a:gd name="connsiteY6" fmla="*/ 8736 h 269369"/>
              <a:gd name="connsiteX7" fmla="*/ 230784 w 429535"/>
              <a:gd name="connsiteY7" fmla="*/ 0 h 269369"/>
              <a:gd name="connsiteX8" fmla="*/ 200207 w 429535"/>
              <a:gd name="connsiteY8" fmla="*/ 4368 h 269369"/>
              <a:gd name="connsiteX9" fmla="*/ 171814 w 429535"/>
              <a:gd name="connsiteY9" fmla="*/ 15289 h 269369"/>
              <a:gd name="connsiteX10" fmla="*/ 147789 w 429535"/>
              <a:gd name="connsiteY10" fmla="*/ 32761 h 269369"/>
              <a:gd name="connsiteX11" fmla="*/ 128133 w 429535"/>
              <a:gd name="connsiteY11" fmla="*/ 56786 h 269369"/>
              <a:gd name="connsiteX12" fmla="*/ 108476 w 429535"/>
              <a:gd name="connsiteY12" fmla="*/ 54602 h 269369"/>
              <a:gd name="connsiteX13" fmla="*/ 66250 w 429535"/>
              <a:gd name="connsiteY13" fmla="*/ 63338 h 269369"/>
              <a:gd name="connsiteX14" fmla="*/ 31305 w 429535"/>
              <a:gd name="connsiteY14" fmla="*/ 86635 h 269369"/>
              <a:gd name="connsiteX15" fmla="*/ 8736 w 429535"/>
              <a:gd name="connsiteY15" fmla="*/ 121580 h 269369"/>
              <a:gd name="connsiteX16" fmla="*/ 0 w 429535"/>
              <a:gd name="connsiteY16" fmla="*/ 164534 h 269369"/>
              <a:gd name="connsiteX17" fmla="*/ 8736 w 429535"/>
              <a:gd name="connsiteY17" fmla="*/ 207487 h 269369"/>
              <a:gd name="connsiteX18" fmla="*/ 31305 w 429535"/>
              <a:gd name="connsiteY18" fmla="*/ 242433 h 269369"/>
              <a:gd name="connsiteX19" fmla="*/ 66250 w 429535"/>
              <a:gd name="connsiteY19" fmla="*/ 265729 h 269369"/>
              <a:gd name="connsiteX20" fmla="*/ 108476 w 429535"/>
              <a:gd name="connsiteY20" fmla="*/ 274466 h 269369"/>
              <a:gd name="connsiteX21" fmla="*/ 352365 w 429535"/>
              <a:gd name="connsiteY21" fmla="*/ 274466 h 269369"/>
              <a:gd name="connsiteX22" fmla="*/ 383670 w 429535"/>
              <a:gd name="connsiteY22" fmla="*/ 267913 h 269369"/>
              <a:gd name="connsiteX23" fmla="*/ 409879 w 429535"/>
              <a:gd name="connsiteY23" fmla="*/ 250441 h 269369"/>
              <a:gd name="connsiteX24" fmla="*/ 427351 w 429535"/>
              <a:gd name="connsiteY24" fmla="*/ 224232 h 269369"/>
              <a:gd name="connsiteX25" fmla="*/ 433903 w 429535"/>
              <a:gd name="connsiteY25" fmla="*/ 192199 h 269369"/>
              <a:gd name="connsiteX26" fmla="*/ 428807 w 429535"/>
              <a:gd name="connsiteY26" fmla="*/ 160166 h 26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29535" h="269369">
                <a:moveTo>
                  <a:pt x="428807" y="160166"/>
                </a:moveTo>
                <a:cubicBezTo>
                  <a:pt x="424439" y="149973"/>
                  <a:pt x="417887" y="141237"/>
                  <a:pt x="411335" y="133957"/>
                </a:cubicBezTo>
                <a:cubicBezTo>
                  <a:pt x="404054" y="125948"/>
                  <a:pt x="395318" y="120852"/>
                  <a:pt x="385126" y="116484"/>
                </a:cubicBezTo>
                <a:cubicBezTo>
                  <a:pt x="374205" y="112116"/>
                  <a:pt x="364741" y="109932"/>
                  <a:pt x="352365" y="109932"/>
                </a:cubicBezTo>
                <a:cubicBezTo>
                  <a:pt x="350180" y="94643"/>
                  <a:pt x="345812" y="80083"/>
                  <a:pt x="339260" y="66978"/>
                </a:cubicBezTo>
                <a:cubicBezTo>
                  <a:pt x="331980" y="52418"/>
                  <a:pt x="323243" y="41497"/>
                  <a:pt x="312323" y="32033"/>
                </a:cubicBezTo>
                <a:cubicBezTo>
                  <a:pt x="301403" y="21841"/>
                  <a:pt x="289754" y="14561"/>
                  <a:pt x="275194" y="8736"/>
                </a:cubicBezTo>
                <a:cubicBezTo>
                  <a:pt x="261361" y="2912"/>
                  <a:pt x="246801" y="0"/>
                  <a:pt x="230784" y="0"/>
                </a:cubicBezTo>
                <a:cubicBezTo>
                  <a:pt x="221320" y="0"/>
                  <a:pt x="210399" y="1456"/>
                  <a:pt x="200207" y="4368"/>
                </a:cubicBezTo>
                <a:cubicBezTo>
                  <a:pt x="190743" y="6552"/>
                  <a:pt x="180550" y="10192"/>
                  <a:pt x="171814" y="15289"/>
                </a:cubicBezTo>
                <a:cubicBezTo>
                  <a:pt x="163078" y="19657"/>
                  <a:pt x="155798" y="26209"/>
                  <a:pt x="147789" y="32761"/>
                </a:cubicBezTo>
                <a:cubicBezTo>
                  <a:pt x="140509" y="40769"/>
                  <a:pt x="133957" y="48050"/>
                  <a:pt x="128133" y="56786"/>
                </a:cubicBezTo>
                <a:cubicBezTo>
                  <a:pt x="121580" y="55330"/>
                  <a:pt x="115028" y="54602"/>
                  <a:pt x="108476" y="54602"/>
                </a:cubicBezTo>
                <a:cubicBezTo>
                  <a:pt x="93187" y="54602"/>
                  <a:pt x="79355" y="58242"/>
                  <a:pt x="66250" y="63338"/>
                </a:cubicBezTo>
                <a:cubicBezTo>
                  <a:pt x="53146" y="69162"/>
                  <a:pt x="41497" y="76443"/>
                  <a:pt x="31305" y="86635"/>
                </a:cubicBezTo>
                <a:cubicBezTo>
                  <a:pt x="21841" y="96827"/>
                  <a:pt x="13833" y="108476"/>
                  <a:pt x="8736" y="121580"/>
                </a:cubicBezTo>
                <a:cubicBezTo>
                  <a:pt x="2184" y="134685"/>
                  <a:pt x="0" y="149245"/>
                  <a:pt x="0" y="164534"/>
                </a:cubicBezTo>
                <a:cubicBezTo>
                  <a:pt x="0" y="179822"/>
                  <a:pt x="2184" y="194383"/>
                  <a:pt x="8736" y="207487"/>
                </a:cubicBezTo>
                <a:cubicBezTo>
                  <a:pt x="13833" y="220592"/>
                  <a:pt x="21841" y="232968"/>
                  <a:pt x="31305" y="242433"/>
                </a:cubicBezTo>
                <a:cubicBezTo>
                  <a:pt x="40769" y="252625"/>
                  <a:pt x="53146" y="259905"/>
                  <a:pt x="66250" y="265729"/>
                </a:cubicBezTo>
                <a:cubicBezTo>
                  <a:pt x="79355" y="272282"/>
                  <a:pt x="93187" y="274466"/>
                  <a:pt x="108476" y="274466"/>
                </a:cubicBezTo>
                <a:lnTo>
                  <a:pt x="352365" y="274466"/>
                </a:lnTo>
                <a:cubicBezTo>
                  <a:pt x="363285" y="274466"/>
                  <a:pt x="374205" y="272282"/>
                  <a:pt x="383670" y="267913"/>
                </a:cubicBezTo>
                <a:cubicBezTo>
                  <a:pt x="393134" y="263545"/>
                  <a:pt x="401870" y="257721"/>
                  <a:pt x="409879" y="250441"/>
                </a:cubicBezTo>
                <a:cubicBezTo>
                  <a:pt x="417159" y="242433"/>
                  <a:pt x="422983" y="233696"/>
                  <a:pt x="427351" y="224232"/>
                </a:cubicBezTo>
                <a:cubicBezTo>
                  <a:pt x="431719" y="214040"/>
                  <a:pt x="433903" y="204575"/>
                  <a:pt x="433903" y="192199"/>
                </a:cubicBezTo>
                <a:cubicBezTo>
                  <a:pt x="435359" y="180550"/>
                  <a:pt x="433175" y="169630"/>
                  <a:pt x="428807" y="160166"/>
                </a:cubicBezTo>
                <a:close/>
              </a:path>
            </a:pathLst>
          </a:custGeom>
          <a:solidFill>
            <a:schemeClr val="accent1">
              <a:lumMod val="75000"/>
            </a:schemeClr>
          </a:solidFill>
          <a:ln w="20022" cap="flat">
            <a:noFill/>
            <a:prstDash val="solid"/>
            <a:miter/>
          </a:ln>
        </p:spPr>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endParaRPr lang="en-US" sz="1800"/>
          </a:p>
        </p:txBody>
      </p:sp>
      <p:sp>
        <p:nvSpPr>
          <p:cNvPr id="13" name="Freeform: Shape 12">
            <a:extLst>
              <a:ext uri="{FF2B5EF4-FFF2-40B4-BE49-F238E27FC236}">
                <a16:creationId xmlns:a16="http://schemas.microsoft.com/office/drawing/2014/main" id="{1218A762-8317-4C80-B3F9-0F97F792D8F6}"/>
              </a:ext>
            </a:extLst>
          </p:cNvPr>
          <p:cNvSpPr/>
          <p:nvPr userDrawn="1"/>
        </p:nvSpPr>
        <p:spPr bwMode="auto">
          <a:xfrm>
            <a:off x="10039094" y="562931"/>
            <a:ext cx="2395795" cy="2228378"/>
          </a:xfrm>
          <a:custGeom>
            <a:avLst/>
            <a:gdLst>
              <a:gd name="connsiteX0" fmla="*/ 2395795 w 2395795"/>
              <a:gd name="connsiteY0" fmla="*/ 0 h 2228378"/>
              <a:gd name="connsiteX1" fmla="*/ 2395795 w 2395795"/>
              <a:gd name="connsiteY1" fmla="*/ 2228378 h 2228378"/>
              <a:gd name="connsiteX2" fmla="*/ 2342449 w 2395795"/>
              <a:gd name="connsiteY2" fmla="*/ 2228378 h 2228378"/>
              <a:gd name="connsiteX3" fmla="*/ 483175 w 2395795"/>
              <a:gd name="connsiteY3" fmla="*/ 2228378 h 2228378"/>
              <a:gd name="connsiteX4" fmla="*/ 0 w 2395795"/>
              <a:gd name="connsiteY4" fmla="*/ 1749366 h 2228378"/>
              <a:gd name="connsiteX5" fmla="*/ 0 w 2395795"/>
              <a:gd name="connsiteY5" fmla="*/ 1724374 h 2228378"/>
              <a:gd name="connsiteX6" fmla="*/ 483175 w 2395795"/>
              <a:gd name="connsiteY6" fmla="*/ 1232868 h 2228378"/>
              <a:gd name="connsiteX7" fmla="*/ 583142 w 2395795"/>
              <a:gd name="connsiteY7" fmla="*/ 1232868 h 2228378"/>
              <a:gd name="connsiteX8" fmla="*/ 583142 w 2395795"/>
              <a:gd name="connsiteY8" fmla="*/ 1220371 h 2228378"/>
              <a:gd name="connsiteX9" fmla="*/ 1316236 w 2395795"/>
              <a:gd name="connsiteY9" fmla="*/ 491443 h 2228378"/>
              <a:gd name="connsiteX10" fmla="*/ 1503675 w 2395795"/>
              <a:gd name="connsiteY10" fmla="*/ 516436 h 2228378"/>
              <a:gd name="connsiteX11" fmla="*/ 2312728 w 2395795"/>
              <a:gd name="connsiteY11" fmla="*/ 5330 h 2228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5795" h="2228378">
                <a:moveTo>
                  <a:pt x="2395795" y="0"/>
                </a:moveTo>
                <a:lnTo>
                  <a:pt x="2395795" y="2228378"/>
                </a:lnTo>
                <a:lnTo>
                  <a:pt x="2342449" y="2228378"/>
                </a:lnTo>
                <a:cubicBezTo>
                  <a:pt x="1912761" y="2228378"/>
                  <a:pt x="1314934" y="2228378"/>
                  <a:pt x="483175" y="2228378"/>
                </a:cubicBezTo>
                <a:cubicBezTo>
                  <a:pt x="216596" y="2228378"/>
                  <a:pt x="0" y="2015946"/>
                  <a:pt x="0" y="1749366"/>
                </a:cubicBezTo>
                <a:cubicBezTo>
                  <a:pt x="0" y="1749366"/>
                  <a:pt x="0" y="1749366"/>
                  <a:pt x="0" y="1724374"/>
                </a:cubicBezTo>
                <a:cubicBezTo>
                  <a:pt x="0" y="1453630"/>
                  <a:pt x="220762" y="1232868"/>
                  <a:pt x="483175" y="1232868"/>
                </a:cubicBezTo>
                <a:cubicBezTo>
                  <a:pt x="483175" y="1232868"/>
                  <a:pt x="483175" y="1232868"/>
                  <a:pt x="583142" y="1232868"/>
                </a:cubicBezTo>
                <a:cubicBezTo>
                  <a:pt x="583142" y="1228702"/>
                  <a:pt x="583142" y="1224538"/>
                  <a:pt x="583142" y="1220371"/>
                </a:cubicBezTo>
                <a:cubicBezTo>
                  <a:pt x="583142" y="820502"/>
                  <a:pt x="912203" y="491443"/>
                  <a:pt x="1316236" y="491443"/>
                </a:cubicBezTo>
                <a:cubicBezTo>
                  <a:pt x="1378715" y="491443"/>
                  <a:pt x="1445361" y="499773"/>
                  <a:pt x="1503675" y="516436"/>
                </a:cubicBezTo>
                <a:cubicBezTo>
                  <a:pt x="1678618" y="243087"/>
                  <a:pt x="1971556" y="49465"/>
                  <a:pt x="2312728" y="5330"/>
                </a:cubicBezTo>
                <a:close/>
              </a:path>
            </a:pathLst>
          </a:custGeom>
          <a:solidFill>
            <a:schemeClr val="accent1">
              <a:lumMod val="75000"/>
            </a:schemeClr>
          </a:solidFill>
          <a:ln w="20022" cap="flat">
            <a:noFill/>
            <a:prstDash val="solid"/>
            <a:miter/>
          </a:ln>
        </p:spPr>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endParaRPr lang="en-US" sz="1800" err="1">
              <a:solidFill>
                <a:schemeClr val="tx1"/>
              </a:solidFill>
            </a:endParaRPr>
          </a:p>
        </p:txBody>
      </p:sp>
    </p:spTree>
    <p:extLst>
      <p:ext uri="{BB962C8B-B14F-4D97-AF65-F5344CB8AC3E}">
        <p14:creationId xmlns:p14="http://schemas.microsoft.com/office/powerpoint/2010/main" val="1509055897"/>
      </p:ext>
    </p:extLst>
  </p:cSld>
  <p:clrMapOvr>
    <a:masterClrMapping/>
  </p:clrMapOvr>
  <p:transition>
    <p:fade/>
  </p:transition>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_Title &amp; body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7EFDE39-81E4-4947-A37D-64D2791CF14A}"/>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969919" y="1"/>
            <a:ext cx="5464968" cy="6551612"/>
          </a:xfrm>
          <a:prstGeom prst="rect">
            <a:avLst/>
          </a:prstGeom>
        </p:spPr>
      </p:pic>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20" y="449266"/>
            <a:ext cx="11561874"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pic>
        <p:nvPicPr>
          <p:cNvPr id="7" name="Picture 6">
            <a:extLst>
              <a:ext uri="{FF2B5EF4-FFF2-40B4-BE49-F238E27FC236}">
                <a16:creationId xmlns:a16="http://schemas.microsoft.com/office/drawing/2014/main" id="{2D0FF867-4BB0-445F-96C3-5094EA06BDE5}"/>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t="1847"/>
          <a:stretch/>
        </p:blipFill>
        <p:spPr>
          <a:xfrm>
            <a:off x="6042624" y="-1"/>
            <a:ext cx="2069781" cy="6872998"/>
          </a:xfrm>
          <a:prstGeom prst="rect">
            <a:avLst/>
          </a:prstGeom>
        </p:spPr>
      </p:pic>
    </p:spTree>
    <p:custDataLst>
      <p:tags r:id="rId1"/>
    </p:custDataLst>
    <p:extLst>
      <p:ext uri="{BB962C8B-B14F-4D97-AF65-F5344CB8AC3E}">
        <p14:creationId xmlns:p14="http://schemas.microsoft.com/office/powerpoint/2010/main" val="86490208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mp; body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F4C7B8F-1C5E-4380-9CA0-1D3B3358342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b="-224"/>
          <a:stretch/>
        </p:blipFill>
        <p:spPr>
          <a:xfrm>
            <a:off x="6966857" y="0"/>
            <a:ext cx="5523159" cy="6487886"/>
          </a:xfrm>
          <a:prstGeom prst="rect">
            <a:avLst/>
          </a:prstGeom>
        </p:spPr>
      </p:pic>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20" y="449265"/>
            <a:ext cx="11561874"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grpSp>
        <p:nvGrpSpPr>
          <p:cNvPr id="10" name="Group 9">
            <a:extLst>
              <a:ext uri="{FF2B5EF4-FFF2-40B4-BE49-F238E27FC236}">
                <a16:creationId xmlns:a16="http://schemas.microsoft.com/office/drawing/2014/main" id="{344ED3FA-A45B-4811-8469-50869C63D4A9}"/>
              </a:ext>
            </a:extLst>
          </p:cNvPr>
          <p:cNvGrpSpPr/>
          <p:nvPr userDrawn="1"/>
        </p:nvGrpSpPr>
        <p:grpSpPr>
          <a:xfrm>
            <a:off x="2743200" y="6470650"/>
            <a:ext cx="9691688" cy="425450"/>
            <a:chOff x="2743200" y="6470650"/>
            <a:chExt cx="9691688" cy="425450"/>
          </a:xfrm>
        </p:grpSpPr>
        <p:sp>
          <p:nvSpPr>
            <p:cNvPr id="11" name="Rectangle 10">
              <a:extLst>
                <a:ext uri="{FF2B5EF4-FFF2-40B4-BE49-F238E27FC236}">
                  <a16:creationId xmlns:a16="http://schemas.microsoft.com/office/drawing/2014/main" id="{2B8C33F5-FC43-4E54-911F-22D03C60B146}"/>
                </a:ext>
              </a:extLst>
            </p:cNvPr>
            <p:cNvSpPr/>
            <p:nvPr/>
          </p:nvSpPr>
          <p:spPr bwMode="auto">
            <a:xfrm>
              <a:off x="4851400" y="6470650"/>
              <a:ext cx="7583488" cy="10734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2" name="Rectangle 11">
              <a:extLst>
                <a:ext uri="{FF2B5EF4-FFF2-40B4-BE49-F238E27FC236}">
                  <a16:creationId xmlns:a16="http://schemas.microsoft.com/office/drawing/2014/main" id="{07B5086F-3EBB-4B1E-B0BE-A80799CED051}"/>
                </a:ext>
              </a:extLst>
            </p:cNvPr>
            <p:cNvSpPr/>
            <p:nvPr/>
          </p:nvSpPr>
          <p:spPr bwMode="auto">
            <a:xfrm>
              <a:off x="7696200" y="6576684"/>
              <a:ext cx="4738688" cy="107349"/>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3" name="Rectangle 12">
              <a:extLst>
                <a:ext uri="{FF2B5EF4-FFF2-40B4-BE49-F238E27FC236}">
                  <a16:creationId xmlns:a16="http://schemas.microsoft.com/office/drawing/2014/main" id="{4DAD9192-5DC1-4A24-A863-EEE29403B857}"/>
                </a:ext>
              </a:extLst>
            </p:cNvPr>
            <p:cNvSpPr/>
            <p:nvPr/>
          </p:nvSpPr>
          <p:spPr bwMode="auto">
            <a:xfrm>
              <a:off x="2743200" y="6682717"/>
              <a:ext cx="9691688" cy="107349"/>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5" name="Rectangle 14">
              <a:extLst>
                <a:ext uri="{FF2B5EF4-FFF2-40B4-BE49-F238E27FC236}">
                  <a16:creationId xmlns:a16="http://schemas.microsoft.com/office/drawing/2014/main" id="{2C1E9336-010D-4112-B901-5D48D21A05BA}"/>
                </a:ext>
              </a:extLst>
            </p:cNvPr>
            <p:cNvSpPr/>
            <p:nvPr/>
          </p:nvSpPr>
          <p:spPr bwMode="auto">
            <a:xfrm>
              <a:off x="9441180" y="6788751"/>
              <a:ext cx="2993708" cy="107349"/>
            </a:xfrm>
            <a:prstGeom prst="rect">
              <a:avLst/>
            </a:prstGeom>
            <a:solidFill>
              <a:srgbClr val="BFBFB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grpSp>
    </p:spTree>
    <p:custDataLst>
      <p:tags r:id="rId1"/>
    </p:custDataLst>
    <p:extLst>
      <p:ext uri="{BB962C8B-B14F-4D97-AF65-F5344CB8AC3E}">
        <p14:creationId xmlns:p14="http://schemas.microsoft.com/office/powerpoint/2010/main" val="145793176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34920" y="1207896"/>
            <a:ext cx="7626965" cy="3605405"/>
          </a:xfrm>
          <a:noFill/>
        </p:spPr>
        <p:txBody>
          <a:bodyPr vert="horz" wrap="square" lIns="0" tIns="0" rIns="0" bIns="0" rtlCol="0" anchor="t" anchorCtr="0">
            <a:noAutofit/>
          </a:bodyPr>
          <a:lstStyle>
            <a:lvl1pPr>
              <a:lnSpc>
                <a:spcPct val="90000"/>
              </a:lnSpc>
              <a:defRPr lang="en-US" sz="5400" spc="-150" dirty="0">
                <a:solidFill>
                  <a:srgbClr val="000000"/>
                </a:solidFill>
              </a:defRPr>
            </a:lvl1pPr>
          </a:lstStyle>
          <a:p>
            <a:pPr marL="0" lvl="0">
              <a:lnSpc>
                <a:spcPts val="5600"/>
              </a:lnSpc>
            </a:pPr>
            <a:r>
              <a:rPr lang="en-US"/>
              <a:t>Section title</a:t>
            </a:r>
          </a:p>
        </p:txBody>
      </p:sp>
    </p:spTree>
    <p:extLst>
      <p:ext uri="{BB962C8B-B14F-4D97-AF65-F5344CB8AC3E}">
        <p14:creationId xmlns:p14="http://schemas.microsoft.com/office/powerpoint/2010/main" val="24776421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Content">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03" y="1212851"/>
            <a:ext cx="11885683" cy="1495794"/>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250992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87217597"/>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theme" Target="../theme/theme2.xml"/><Relationship Id="rId1"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26" Type="http://schemas.openxmlformats.org/officeDocument/2006/relationships/slideLayout" Target="../slideLayouts/slideLayout44.xml"/><Relationship Id="rId39" Type="http://schemas.openxmlformats.org/officeDocument/2006/relationships/image" Target="../media/image2.png"/><Relationship Id="rId3" Type="http://schemas.openxmlformats.org/officeDocument/2006/relationships/slideLayout" Target="../slideLayouts/slideLayout21.xml"/><Relationship Id="rId21" Type="http://schemas.openxmlformats.org/officeDocument/2006/relationships/slideLayout" Target="../slideLayouts/slideLayout39.xml"/><Relationship Id="rId34" Type="http://schemas.openxmlformats.org/officeDocument/2006/relationships/slideLayout" Target="../slideLayouts/slideLayout52.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slideLayout" Target="../slideLayouts/slideLayout43.xml"/><Relationship Id="rId33" Type="http://schemas.openxmlformats.org/officeDocument/2006/relationships/slideLayout" Target="../slideLayouts/slideLayout51.xml"/><Relationship Id="rId38" Type="http://schemas.openxmlformats.org/officeDocument/2006/relationships/image" Target="../media/image1.emf"/><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slideLayout" Target="../slideLayouts/slideLayout38.xml"/><Relationship Id="rId29" Type="http://schemas.openxmlformats.org/officeDocument/2006/relationships/slideLayout" Target="../slideLayouts/slideLayout47.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slideLayout" Target="../slideLayouts/slideLayout42.xml"/><Relationship Id="rId32" Type="http://schemas.openxmlformats.org/officeDocument/2006/relationships/slideLayout" Target="../slideLayouts/slideLayout50.xml"/><Relationship Id="rId37" Type="http://schemas.openxmlformats.org/officeDocument/2006/relationships/theme" Target="../theme/theme3.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slideLayout" Target="../slideLayouts/slideLayout41.xml"/><Relationship Id="rId28" Type="http://schemas.openxmlformats.org/officeDocument/2006/relationships/slideLayout" Target="../slideLayouts/slideLayout46.xml"/><Relationship Id="rId36" Type="http://schemas.openxmlformats.org/officeDocument/2006/relationships/slideLayout" Target="../slideLayouts/slideLayout54.xml"/><Relationship Id="rId10" Type="http://schemas.openxmlformats.org/officeDocument/2006/relationships/slideLayout" Target="../slideLayouts/slideLayout28.xml"/><Relationship Id="rId19" Type="http://schemas.openxmlformats.org/officeDocument/2006/relationships/slideLayout" Target="../slideLayouts/slideLayout37.xml"/><Relationship Id="rId31" Type="http://schemas.openxmlformats.org/officeDocument/2006/relationships/slideLayout" Target="../slideLayouts/slideLayout49.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slideLayout" Target="../slideLayouts/slideLayout40.xml"/><Relationship Id="rId27" Type="http://schemas.openxmlformats.org/officeDocument/2006/relationships/slideLayout" Target="../slideLayouts/slideLayout45.xml"/><Relationship Id="rId30" Type="http://schemas.openxmlformats.org/officeDocument/2006/relationships/slideLayout" Target="../slideLayouts/slideLayout48.xml"/><Relationship Id="rId35"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4920" y="444501"/>
            <a:ext cx="11561874" cy="758825"/>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46031" y="1903775"/>
            <a:ext cx="11561874" cy="1301895"/>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19" cstate="email">
            <a:extLst>
              <a:ext uri="{28A0092B-C50C-407E-A947-70E740481C1C}">
                <a14:useLocalDpi xmlns:a14="http://schemas.microsoft.com/office/drawing/2010/main"/>
              </a:ext>
            </a:extLst>
          </a:blip>
          <a:stretch>
            <a:fillRect/>
          </a:stretch>
        </p:blipFill>
        <p:spPr>
          <a:xfrm rot="5400000">
            <a:off x="9881886" y="3072036"/>
            <a:ext cx="6995160" cy="849818"/>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20" cstate="email">
            <a:extLst>
              <a:ext uri="{28A0092B-C50C-407E-A947-70E740481C1C}">
                <a14:useLocalDpi xmlns:a14="http://schemas.microsoft.com/office/drawing/2010/main"/>
              </a:ext>
            </a:extLst>
          </a:blip>
          <a:stretch>
            <a:fillRect/>
          </a:stretch>
        </p:blipFill>
        <p:spPr>
          <a:xfrm rot="5400000">
            <a:off x="9220019" y="3285725"/>
            <a:ext cx="6994525" cy="423076"/>
          </a:xfrm>
          <a:prstGeom prst="rect">
            <a:avLst/>
          </a:prstGeom>
        </p:spPr>
      </p:pic>
    </p:spTree>
    <p:extLst>
      <p:ext uri="{BB962C8B-B14F-4D97-AF65-F5344CB8AC3E}">
        <p14:creationId xmlns:p14="http://schemas.microsoft.com/office/powerpoint/2010/main" val="2668992211"/>
      </p:ext>
    </p:extLst>
  </p:cSld>
  <p:clrMap bg1="lt1" tx1="dk1" bg2="lt2" tx2="dk2" accent1="accent1" accent2="accent2" accent3="accent3" accent4="accent4" accent5="accent5" accent6="accent6" hlink="hlink" folHlink="folHlink"/>
  <p:sldLayoutIdLst>
    <p:sldLayoutId id="2147483677" r:id="rId1"/>
    <p:sldLayoutId id="2147483681" r:id="rId2"/>
    <p:sldLayoutId id="2147483687" r:id="rId3"/>
    <p:sldLayoutId id="2147483764" r:id="rId4"/>
    <p:sldLayoutId id="2147483762" r:id="rId5"/>
    <p:sldLayoutId id="2147483761" r:id="rId6"/>
    <p:sldLayoutId id="2147483688" r:id="rId7"/>
    <p:sldLayoutId id="2147483766" r:id="rId8"/>
    <p:sldLayoutId id="2147483818" r:id="rId9"/>
    <p:sldLayoutId id="2147483854" r:id="rId10"/>
    <p:sldLayoutId id="2147483855" r:id="rId11"/>
    <p:sldLayoutId id="2147483911" r:id="rId12"/>
    <p:sldLayoutId id="2147483950" r:id="rId13"/>
    <p:sldLayoutId id="2147483951" r:id="rId14"/>
    <p:sldLayoutId id="2147484004" r:id="rId15"/>
    <p:sldLayoutId id="2147484029" r:id="rId16"/>
    <p:sldLayoutId id="2147484067" r:id="rId17"/>
  </p:sldLayoutIdLst>
  <p:transition>
    <p:fade/>
  </p:transition>
  <p:txStyles>
    <p:titleStyle>
      <a:lvl1pPr algn="l" defTabSz="932742" rtl="0" eaLnBrk="1" latinLnBrk="0" hangingPunct="1">
        <a:lnSpc>
          <a:spcPct val="90000"/>
        </a:lnSpc>
        <a:spcBef>
          <a:spcPct val="0"/>
        </a:spcBef>
        <a:buNone/>
        <a:defRPr lang="en-US" sz="3200" b="0" kern="1200" cap="none" spc="-1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86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2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3pPr>
      <a:lvl4pPr marL="6858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4pPr>
      <a:lvl5pPr marL="9144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userDrawn="1">
          <p15:clr>
            <a:srgbClr val="C35EA4"/>
          </p15:clr>
        </p15:guide>
        <p15:guide id="4" pos="1517" userDrawn="1">
          <p15:clr>
            <a:srgbClr val="C35EA4"/>
          </p15:clr>
        </p15:guide>
        <p15:guide id="5" pos="2608" userDrawn="1">
          <p15:clr>
            <a:srgbClr val="C35EA4"/>
          </p15:clr>
        </p15:guide>
        <p15:guide id="6" pos="2751" userDrawn="1">
          <p15:clr>
            <a:srgbClr val="C35EA4"/>
          </p15:clr>
        </p15:guide>
        <p15:guide id="7" pos="3844" userDrawn="1">
          <p15:clr>
            <a:srgbClr val="C35EA4"/>
          </p15:clr>
        </p15:guide>
        <p15:guide id="8" pos="3988" userDrawn="1">
          <p15:clr>
            <a:srgbClr val="C35EA4"/>
          </p15:clr>
        </p15:guide>
        <p15:guide id="9" pos="5078" userDrawn="1">
          <p15:clr>
            <a:srgbClr val="C35EA4"/>
          </p15:clr>
        </p15:guide>
        <p15:guide id="10" pos="5221" userDrawn="1">
          <p15:clr>
            <a:srgbClr val="C35EA4"/>
          </p15:clr>
        </p15:guide>
        <p15:guide id="11" pos="6316" userDrawn="1">
          <p15:clr>
            <a:srgbClr val="C35EA4"/>
          </p15:clr>
        </p15:guide>
        <p15:guide id="12" pos="6459" userDrawn="1">
          <p15:clr>
            <a:srgbClr val="C35EA4"/>
          </p15:clr>
        </p15:guide>
        <p15:guide id="16" pos="274" userDrawn="1">
          <p15:clr>
            <a:srgbClr val="F26B43"/>
          </p15:clr>
        </p15:guide>
        <p15:guide id="17" pos="7557" userDrawn="1">
          <p15:clr>
            <a:srgbClr val="F26B43"/>
          </p15:clr>
        </p15:guide>
        <p15:guide id="18" orient="horz" pos="758" userDrawn="1">
          <p15:clr>
            <a:srgbClr val="5ACBF0"/>
          </p15:clr>
        </p15:guide>
        <p15:guide id="19" orient="horz" pos="1372" userDrawn="1">
          <p15:clr>
            <a:srgbClr val="5ACBF0"/>
          </p15:clr>
        </p15:guide>
        <p15:guide id="20" orient="horz" pos="612" userDrawn="1">
          <p15:clr>
            <a:srgbClr val="5ACBF0"/>
          </p15:clr>
        </p15:guide>
        <p15:guide id="21" orient="horz" pos="1515" userDrawn="1">
          <p15:clr>
            <a:srgbClr val="5ACBF0"/>
          </p15:clr>
        </p15:guide>
        <p15:guide id="22" orient="horz" pos="2127" userDrawn="1">
          <p15:clr>
            <a:srgbClr val="5ACBF0"/>
          </p15:clr>
        </p15:guide>
        <p15:guide id="23" orient="horz" pos="2275" userDrawn="1">
          <p15:clr>
            <a:srgbClr val="5ACBF0"/>
          </p15:clr>
        </p15:guide>
        <p15:guide id="25" orient="horz" pos="280" userDrawn="1">
          <p15:clr>
            <a:srgbClr val="F26B43"/>
          </p15:clr>
        </p15:guide>
        <p15:guide id="26" orient="horz" pos="4127" userDrawn="1">
          <p15:clr>
            <a:srgbClr val="F26B43"/>
          </p15:clr>
        </p15:guide>
        <p15:guide id="27" orient="horz" pos="2889" userDrawn="1">
          <p15:clr>
            <a:srgbClr val="5ACBF0"/>
          </p15:clr>
        </p15:guide>
        <p15:guide id="28" orient="horz" pos="3032" userDrawn="1">
          <p15:clr>
            <a:srgbClr val="5ACBF0"/>
          </p15:clr>
        </p15:guide>
        <p15:guide id="29" orient="horz" pos="3648" userDrawn="1">
          <p15:clr>
            <a:srgbClr val="5ACBF0"/>
          </p15:clr>
        </p15:guide>
        <p15:guide id="30" orient="horz" pos="3792"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4888"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99982" y="466303"/>
            <a:ext cx="11238030" cy="56502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838" y="1464081"/>
            <a:ext cx="11238030" cy="1644855"/>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875"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05"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37"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05"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474092" y="3001218"/>
            <a:ext cx="6994525" cy="992090"/>
          </a:xfrm>
          <a:prstGeom prst="rect">
            <a:avLst/>
          </a:prstGeom>
        </p:spPr>
      </p:pic>
    </p:spTree>
    <p:extLst>
      <p:ext uri="{BB962C8B-B14F-4D97-AF65-F5344CB8AC3E}">
        <p14:creationId xmlns:p14="http://schemas.microsoft.com/office/powerpoint/2010/main" val="827592865"/>
      </p:ext>
    </p:extLst>
  </p:cSld>
  <p:clrMap bg1="lt1" tx1="dk1" bg2="lt2" tx2="dk2" accent1="accent1" accent2="accent2" accent3="accent3" accent4="accent4" accent5="accent5" accent6="accent6" hlink="hlink" folHlink="folHlink"/>
  <p:sldLayoutIdLst>
    <p:sldLayoutId id="2147484003" r:id="rId1"/>
  </p:sldLayoutIdLst>
  <p:transition>
    <p:fade/>
  </p:transition>
  <p:hf sldNum="0" hdr="0" ftr="0" dt="0"/>
  <p:txStyles>
    <p:titleStyle>
      <a:lvl1pPr algn="l" defTabSz="951280" rtl="0" eaLnBrk="1" latinLnBrk="0" hangingPunct="1">
        <a:lnSpc>
          <a:spcPct val="100000"/>
        </a:lnSpc>
        <a:spcBef>
          <a:spcPct val="0"/>
        </a:spcBef>
        <a:buNone/>
        <a:defRPr lang="en-US" sz="3672" b="1" kern="1200" cap="none" spc="-5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33143" marR="0" indent="-233143" algn="l" defTabSz="951280"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66287" marR="0" indent="-233143" algn="l" defTabSz="951280"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287" marR="0" indent="-204000" algn="l" defTabSz="951280"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717" marR="0" indent="-184571" algn="l" defTabSz="951280"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4289" marR="0" indent="-171619" algn="l" defTabSz="951280"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6019" indent="-237821" algn="l" defTabSz="951280"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660" indent="-237821" algn="l" defTabSz="951280"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299" indent="-237821" algn="l" defTabSz="951280"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2941" indent="-237821" algn="l" defTabSz="951280"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280" rtl="0" eaLnBrk="1" latinLnBrk="0" hangingPunct="1">
        <a:defRPr sz="1836" kern="1200">
          <a:solidFill>
            <a:schemeClr val="tx1"/>
          </a:solidFill>
          <a:latin typeface="+mn-lt"/>
          <a:ea typeface="+mn-ea"/>
          <a:cs typeface="+mn-cs"/>
        </a:defRPr>
      </a:lvl1pPr>
      <a:lvl2pPr marL="475640" algn="l" defTabSz="951280" rtl="0" eaLnBrk="1" latinLnBrk="0" hangingPunct="1">
        <a:defRPr sz="1836" kern="1200">
          <a:solidFill>
            <a:schemeClr val="tx1"/>
          </a:solidFill>
          <a:latin typeface="+mn-lt"/>
          <a:ea typeface="+mn-ea"/>
          <a:cs typeface="+mn-cs"/>
        </a:defRPr>
      </a:lvl2pPr>
      <a:lvl3pPr marL="951280" algn="l" defTabSz="951280" rtl="0" eaLnBrk="1" latinLnBrk="0" hangingPunct="1">
        <a:defRPr sz="1836" kern="1200">
          <a:solidFill>
            <a:schemeClr val="tx1"/>
          </a:solidFill>
          <a:latin typeface="+mn-lt"/>
          <a:ea typeface="+mn-ea"/>
          <a:cs typeface="+mn-cs"/>
        </a:defRPr>
      </a:lvl3pPr>
      <a:lvl4pPr marL="1426920" algn="l" defTabSz="951280" rtl="0" eaLnBrk="1" latinLnBrk="0" hangingPunct="1">
        <a:defRPr sz="1836" kern="1200">
          <a:solidFill>
            <a:schemeClr val="tx1"/>
          </a:solidFill>
          <a:latin typeface="+mn-lt"/>
          <a:ea typeface="+mn-ea"/>
          <a:cs typeface="+mn-cs"/>
        </a:defRPr>
      </a:lvl4pPr>
      <a:lvl5pPr marL="1902559" algn="l" defTabSz="951280" rtl="0" eaLnBrk="1" latinLnBrk="0" hangingPunct="1">
        <a:defRPr sz="1836" kern="1200">
          <a:solidFill>
            <a:schemeClr val="tx1"/>
          </a:solidFill>
          <a:latin typeface="+mn-lt"/>
          <a:ea typeface="+mn-ea"/>
          <a:cs typeface="+mn-cs"/>
        </a:defRPr>
      </a:lvl5pPr>
      <a:lvl6pPr marL="2378201" algn="l" defTabSz="951280" rtl="0" eaLnBrk="1" latinLnBrk="0" hangingPunct="1">
        <a:defRPr sz="1836" kern="1200">
          <a:solidFill>
            <a:schemeClr val="tx1"/>
          </a:solidFill>
          <a:latin typeface="+mn-lt"/>
          <a:ea typeface="+mn-ea"/>
          <a:cs typeface="+mn-cs"/>
        </a:defRPr>
      </a:lvl6pPr>
      <a:lvl7pPr marL="2853840" algn="l" defTabSz="951280" rtl="0" eaLnBrk="1" latinLnBrk="0" hangingPunct="1">
        <a:defRPr sz="1836" kern="1200">
          <a:solidFill>
            <a:schemeClr val="tx1"/>
          </a:solidFill>
          <a:latin typeface="+mn-lt"/>
          <a:ea typeface="+mn-ea"/>
          <a:cs typeface="+mn-cs"/>
        </a:defRPr>
      </a:lvl7pPr>
      <a:lvl8pPr marL="3329480" algn="l" defTabSz="951280" rtl="0" eaLnBrk="1" latinLnBrk="0" hangingPunct="1">
        <a:defRPr sz="1836" kern="1200">
          <a:solidFill>
            <a:schemeClr val="tx1"/>
          </a:solidFill>
          <a:latin typeface="+mn-lt"/>
          <a:ea typeface="+mn-ea"/>
          <a:cs typeface="+mn-cs"/>
        </a:defRPr>
      </a:lvl8pPr>
      <a:lvl9pPr marL="3805120" algn="l" defTabSz="951280"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4921" y="444500"/>
            <a:ext cx="11561875" cy="758825"/>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46033" y="1903776"/>
            <a:ext cx="11561875" cy="1301895"/>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38" cstate="email">
            <a:extLst>
              <a:ext uri="{28A0092B-C50C-407E-A947-70E740481C1C}">
                <a14:useLocalDpi xmlns:a14="http://schemas.microsoft.com/office/drawing/2010/main"/>
              </a:ext>
            </a:extLst>
          </a:blip>
          <a:stretch>
            <a:fillRect/>
          </a:stretch>
        </p:blipFill>
        <p:spPr>
          <a:xfrm rot="5400000">
            <a:off x="9881887" y="3072038"/>
            <a:ext cx="6995160" cy="849817"/>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39" cstate="email">
            <a:extLst>
              <a:ext uri="{28A0092B-C50C-407E-A947-70E740481C1C}">
                <a14:useLocalDpi xmlns:a14="http://schemas.microsoft.com/office/drawing/2010/main"/>
              </a:ext>
            </a:extLst>
          </a:blip>
          <a:stretch>
            <a:fillRect/>
          </a:stretch>
        </p:blipFill>
        <p:spPr>
          <a:xfrm rot="5400000">
            <a:off x="9220019" y="3285725"/>
            <a:ext cx="6994525" cy="423076"/>
          </a:xfrm>
          <a:prstGeom prst="rect">
            <a:avLst/>
          </a:prstGeom>
        </p:spPr>
      </p:pic>
    </p:spTree>
    <p:extLst>
      <p:ext uri="{BB962C8B-B14F-4D97-AF65-F5344CB8AC3E}">
        <p14:creationId xmlns:p14="http://schemas.microsoft.com/office/powerpoint/2010/main" val="350363664"/>
      </p:ext>
    </p:extLst>
  </p:cSld>
  <p:clrMap bg1="lt1" tx1="dk1" bg2="lt2" tx2="dk2" accent1="accent1" accent2="accent2" accent3="accent3" accent4="accent4" accent5="accent5" accent6="accent6" hlink="hlink" folHlink="folHlink"/>
  <p:sldLayoutIdLst>
    <p:sldLayoutId id="2147484031" r:id="rId1"/>
    <p:sldLayoutId id="2147484032" r:id="rId2"/>
    <p:sldLayoutId id="2147484033" r:id="rId3"/>
    <p:sldLayoutId id="2147484034" r:id="rId4"/>
    <p:sldLayoutId id="2147484035" r:id="rId5"/>
    <p:sldLayoutId id="2147484036" r:id="rId6"/>
    <p:sldLayoutId id="2147484037" r:id="rId7"/>
    <p:sldLayoutId id="2147484038" r:id="rId8"/>
    <p:sldLayoutId id="2147484039" r:id="rId9"/>
    <p:sldLayoutId id="2147484040" r:id="rId10"/>
    <p:sldLayoutId id="2147484041" r:id="rId11"/>
    <p:sldLayoutId id="2147484042" r:id="rId12"/>
    <p:sldLayoutId id="2147484043" r:id="rId13"/>
    <p:sldLayoutId id="2147484044" r:id="rId14"/>
    <p:sldLayoutId id="2147484045" r:id="rId15"/>
    <p:sldLayoutId id="2147484046" r:id="rId16"/>
    <p:sldLayoutId id="2147484047" r:id="rId17"/>
    <p:sldLayoutId id="2147484048" r:id="rId18"/>
    <p:sldLayoutId id="2147484049" r:id="rId19"/>
    <p:sldLayoutId id="2147484050" r:id="rId20"/>
    <p:sldLayoutId id="2147484051" r:id="rId21"/>
    <p:sldLayoutId id="2147484052" r:id="rId22"/>
    <p:sldLayoutId id="2147484053" r:id="rId23"/>
    <p:sldLayoutId id="2147484054" r:id="rId24"/>
    <p:sldLayoutId id="2147484055" r:id="rId25"/>
    <p:sldLayoutId id="2147484056" r:id="rId26"/>
    <p:sldLayoutId id="2147484057" r:id="rId27"/>
    <p:sldLayoutId id="2147484058" r:id="rId28"/>
    <p:sldLayoutId id="2147484059" r:id="rId29"/>
    <p:sldLayoutId id="2147484060" r:id="rId30"/>
    <p:sldLayoutId id="2147484061" r:id="rId31"/>
    <p:sldLayoutId id="2147484062" r:id="rId32"/>
    <p:sldLayoutId id="2147484063" r:id="rId33"/>
    <p:sldLayoutId id="2147484064" r:id="rId34"/>
    <p:sldLayoutId id="2147484065" r:id="rId35"/>
    <p:sldLayoutId id="2147484066" r:id="rId36"/>
  </p:sldLayoutIdLst>
  <p:transition>
    <p:fade/>
  </p:transition>
  <p:txStyles>
    <p:titleStyle>
      <a:lvl1pPr algn="l" defTabSz="932574" rtl="0" eaLnBrk="1" latinLnBrk="0" hangingPunct="1">
        <a:lnSpc>
          <a:spcPct val="90000"/>
        </a:lnSpc>
        <a:spcBef>
          <a:spcPct val="0"/>
        </a:spcBef>
        <a:buNone/>
        <a:defRPr lang="en-US" sz="3199" b="0" kern="1200" cap="none" spc="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32574"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gradFill>
            <a:gsLst>
              <a:gs pos="1250">
                <a:schemeClr val="tx1"/>
              </a:gs>
              <a:gs pos="100000">
                <a:schemeClr val="tx1"/>
              </a:gs>
            </a:gsLst>
            <a:lin ang="5400000" scaled="0"/>
          </a:gradFill>
          <a:latin typeface="+mn-lt"/>
          <a:ea typeface="+mn-ea"/>
          <a:cs typeface="+mn-cs"/>
        </a:defRPr>
      </a:lvl1pPr>
      <a:lvl2pPr marL="228560" marR="0" indent="0" algn="l" defTabSz="932574"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117" marR="0" indent="0" algn="l" defTabSz="932574"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gradFill>
            <a:gsLst>
              <a:gs pos="1250">
                <a:schemeClr val="tx1"/>
              </a:gs>
              <a:gs pos="100000">
                <a:schemeClr val="tx1"/>
              </a:gs>
            </a:gsLst>
            <a:lin ang="5400000" scaled="0"/>
          </a:gradFill>
          <a:latin typeface="+mn-lt"/>
          <a:ea typeface="+mn-ea"/>
          <a:cs typeface="+mn-cs"/>
        </a:defRPr>
      </a:lvl3pPr>
      <a:lvl4pPr marL="685677" marR="0" indent="0" algn="l" defTabSz="932574"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gradFill>
            <a:gsLst>
              <a:gs pos="1250">
                <a:schemeClr val="tx1"/>
              </a:gs>
              <a:gs pos="100000">
                <a:schemeClr val="tx1"/>
              </a:gs>
            </a:gsLst>
            <a:lin ang="5400000" scaled="0"/>
          </a:gradFill>
          <a:latin typeface="+mn-lt"/>
          <a:ea typeface="+mn-ea"/>
          <a:cs typeface="+mn-cs"/>
        </a:defRPr>
      </a:lvl4pPr>
      <a:lvl5pPr marL="914235" marR="0" indent="0" algn="l" defTabSz="932574"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gradFill>
            <a:gsLst>
              <a:gs pos="1250">
                <a:schemeClr val="tx1"/>
              </a:gs>
              <a:gs pos="100000">
                <a:schemeClr val="tx1"/>
              </a:gs>
            </a:gsLst>
            <a:lin ang="5400000" scaled="0"/>
          </a:gradFill>
          <a:latin typeface="+mn-lt"/>
          <a:ea typeface="+mn-ea"/>
          <a:cs typeface="+mn-cs"/>
        </a:defRPr>
      </a:lvl5pPr>
      <a:lvl6pPr marL="2564578" indent="-233144" algn="l" defTabSz="93257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66" indent="-233144" algn="l" defTabSz="93257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53" indent="-233144" algn="l" defTabSz="93257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42" indent="-233144" algn="l" defTabSz="93257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74" rtl="0" eaLnBrk="1" latinLnBrk="0" hangingPunct="1">
        <a:defRPr sz="1800" kern="1200">
          <a:solidFill>
            <a:schemeClr val="tx1"/>
          </a:solidFill>
          <a:latin typeface="+mn-lt"/>
          <a:ea typeface="+mn-ea"/>
          <a:cs typeface="+mn-cs"/>
        </a:defRPr>
      </a:lvl1pPr>
      <a:lvl2pPr marL="466287" algn="l" defTabSz="932574" rtl="0" eaLnBrk="1" latinLnBrk="0" hangingPunct="1">
        <a:defRPr sz="1800" kern="1200">
          <a:solidFill>
            <a:schemeClr val="tx1"/>
          </a:solidFill>
          <a:latin typeface="+mn-lt"/>
          <a:ea typeface="+mn-ea"/>
          <a:cs typeface="+mn-cs"/>
        </a:defRPr>
      </a:lvl2pPr>
      <a:lvl3pPr marL="932574" algn="l" defTabSz="932574" rtl="0" eaLnBrk="1" latinLnBrk="0" hangingPunct="1">
        <a:defRPr sz="1800" kern="1200">
          <a:solidFill>
            <a:schemeClr val="tx1"/>
          </a:solidFill>
          <a:latin typeface="+mn-lt"/>
          <a:ea typeface="+mn-ea"/>
          <a:cs typeface="+mn-cs"/>
        </a:defRPr>
      </a:lvl3pPr>
      <a:lvl4pPr marL="1398861" algn="l" defTabSz="932574" rtl="0" eaLnBrk="1" latinLnBrk="0" hangingPunct="1">
        <a:defRPr sz="1800" kern="1200">
          <a:solidFill>
            <a:schemeClr val="tx1"/>
          </a:solidFill>
          <a:latin typeface="+mn-lt"/>
          <a:ea typeface="+mn-ea"/>
          <a:cs typeface="+mn-cs"/>
        </a:defRPr>
      </a:lvl4pPr>
      <a:lvl5pPr marL="1865148" algn="l" defTabSz="932574" rtl="0" eaLnBrk="1" latinLnBrk="0" hangingPunct="1">
        <a:defRPr sz="1800" kern="1200">
          <a:solidFill>
            <a:schemeClr val="tx1"/>
          </a:solidFill>
          <a:latin typeface="+mn-lt"/>
          <a:ea typeface="+mn-ea"/>
          <a:cs typeface="+mn-cs"/>
        </a:defRPr>
      </a:lvl5pPr>
      <a:lvl6pPr marL="2331436" algn="l" defTabSz="932574" rtl="0" eaLnBrk="1" latinLnBrk="0" hangingPunct="1">
        <a:defRPr sz="1800" kern="1200">
          <a:solidFill>
            <a:schemeClr val="tx1"/>
          </a:solidFill>
          <a:latin typeface="+mn-lt"/>
          <a:ea typeface="+mn-ea"/>
          <a:cs typeface="+mn-cs"/>
        </a:defRPr>
      </a:lvl6pPr>
      <a:lvl7pPr marL="2797722" algn="l" defTabSz="932574" rtl="0" eaLnBrk="1" latinLnBrk="0" hangingPunct="1">
        <a:defRPr sz="1800" kern="1200">
          <a:solidFill>
            <a:schemeClr val="tx1"/>
          </a:solidFill>
          <a:latin typeface="+mn-lt"/>
          <a:ea typeface="+mn-ea"/>
          <a:cs typeface="+mn-cs"/>
        </a:defRPr>
      </a:lvl7pPr>
      <a:lvl8pPr marL="3264009" algn="l" defTabSz="932574" rtl="0" eaLnBrk="1" latinLnBrk="0" hangingPunct="1">
        <a:defRPr sz="1800" kern="1200">
          <a:solidFill>
            <a:schemeClr val="tx1"/>
          </a:solidFill>
          <a:latin typeface="+mn-lt"/>
          <a:ea typeface="+mn-ea"/>
          <a:cs typeface="+mn-cs"/>
        </a:defRPr>
      </a:lvl8pPr>
      <a:lvl9pPr marL="3730298" algn="l" defTabSz="93257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png"/><Relationship Id="rId18" Type="http://schemas.openxmlformats.org/officeDocument/2006/relationships/image" Target="../media/image74.png"/><Relationship Id="rId26" Type="http://schemas.openxmlformats.org/officeDocument/2006/relationships/image" Target="../media/image81.png"/><Relationship Id="rId39" Type="http://schemas.openxmlformats.org/officeDocument/2006/relationships/image" Target="../media/image93.png"/><Relationship Id="rId3" Type="http://schemas.openxmlformats.org/officeDocument/2006/relationships/image" Target="../media/image59.png"/><Relationship Id="rId21" Type="http://schemas.openxmlformats.org/officeDocument/2006/relationships/image" Target="../media/image77.png"/><Relationship Id="rId34" Type="http://schemas.openxmlformats.org/officeDocument/2006/relationships/image" Target="../media/image88.png"/><Relationship Id="rId7" Type="http://schemas.openxmlformats.org/officeDocument/2006/relationships/image" Target="../media/image63.png"/><Relationship Id="rId12" Type="http://schemas.openxmlformats.org/officeDocument/2006/relationships/image" Target="../media/image68.png"/><Relationship Id="rId17" Type="http://schemas.openxmlformats.org/officeDocument/2006/relationships/image" Target="../media/image73.png"/><Relationship Id="rId25" Type="http://schemas.openxmlformats.org/officeDocument/2006/relationships/image" Target="../media/image80.png"/><Relationship Id="rId33" Type="http://schemas.openxmlformats.org/officeDocument/2006/relationships/image" Target="../media/image87.png"/><Relationship Id="rId38" Type="http://schemas.openxmlformats.org/officeDocument/2006/relationships/image" Target="../media/image92.svg"/><Relationship Id="rId2" Type="http://schemas.openxmlformats.org/officeDocument/2006/relationships/notesSlide" Target="../notesSlides/notesSlide8.xml"/><Relationship Id="rId16" Type="http://schemas.openxmlformats.org/officeDocument/2006/relationships/image" Target="../media/image72.png"/><Relationship Id="rId20" Type="http://schemas.openxmlformats.org/officeDocument/2006/relationships/image" Target="../media/image76.png"/><Relationship Id="rId29" Type="http://schemas.openxmlformats.org/officeDocument/2006/relationships/image" Target="../media/image83.png"/><Relationship Id="rId1" Type="http://schemas.openxmlformats.org/officeDocument/2006/relationships/slideLayout" Target="../slideLayouts/slideLayout17.xml"/><Relationship Id="rId6" Type="http://schemas.openxmlformats.org/officeDocument/2006/relationships/image" Target="../media/image62.png"/><Relationship Id="rId11" Type="http://schemas.openxmlformats.org/officeDocument/2006/relationships/image" Target="../media/image67.png"/><Relationship Id="rId24" Type="http://schemas.openxmlformats.org/officeDocument/2006/relationships/image" Target="../media/image79.png"/><Relationship Id="rId32" Type="http://schemas.openxmlformats.org/officeDocument/2006/relationships/image" Target="../media/image86.jpeg"/><Relationship Id="rId37" Type="http://schemas.openxmlformats.org/officeDocument/2006/relationships/image" Target="../media/image91.png"/><Relationship Id="rId5" Type="http://schemas.openxmlformats.org/officeDocument/2006/relationships/image" Target="../media/image61.png"/><Relationship Id="rId15" Type="http://schemas.openxmlformats.org/officeDocument/2006/relationships/image" Target="../media/image71.png"/><Relationship Id="rId23" Type="http://schemas.openxmlformats.org/officeDocument/2006/relationships/image" Target="../media/image78.png"/><Relationship Id="rId28" Type="http://schemas.openxmlformats.org/officeDocument/2006/relationships/hyperlink" Target="https://www.google.com/url?sa=i&amp;rct=j&amp;q=&amp;esrc=s&amp;source=imgres&amp;cd=&amp;cad=rja&amp;uact=8&amp;ved=2ahUKEwiTm8vzz8ndAhW-CjQIHfTxD5EQjRx6BAgBEAU&amp;url=http://logok.org/bp-logo/bp-logo-logotype/&amp;psig=AOvVaw3ySRoV6ZrNY9mHsdLyIiKr&amp;ust=1537534341863099" TargetMode="External"/><Relationship Id="rId36" Type="http://schemas.openxmlformats.org/officeDocument/2006/relationships/image" Target="../media/image90.png"/><Relationship Id="rId10" Type="http://schemas.openxmlformats.org/officeDocument/2006/relationships/image" Target="../media/image66.png"/><Relationship Id="rId19" Type="http://schemas.openxmlformats.org/officeDocument/2006/relationships/image" Target="../media/image75.png"/><Relationship Id="rId31" Type="http://schemas.openxmlformats.org/officeDocument/2006/relationships/image" Target="../media/image85.jpeg"/><Relationship Id="rId4" Type="http://schemas.openxmlformats.org/officeDocument/2006/relationships/image" Target="../media/image60.png"/><Relationship Id="rId9" Type="http://schemas.openxmlformats.org/officeDocument/2006/relationships/image" Target="../media/image65.png"/><Relationship Id="rId14" Type="http://schemas.openxmlformats.org/officeDocument/2006/relationships/image" Target="../media/image70.png"/><Relationship Id="rId22" Type="http://schemas.openxmlformats.org/officeDocument/2006/relationships/hyperlink" Target="https://www.google.com/url?sa=i&amp;rct=j&amp;q=&amp;esrc=s&amp;source=imgres&amp;cd=&amp;cad=rja&amp;uact=8&amp;ved=2ahUKEwiM6dDVwMPdAhXjOn0KHWQrBgkQjRx6BAgBEAU&amp;url=https://commons.wikimedia.org/wiki/File:Amazon_Web_Services_Logo.svg&amp;psig=AOvVaw1SnnNhIwI2sdLX-m-rh9Ya&amp;ust=1537324094099497" TargetMode="External"/><Relationship Id="rId27" Type="http://schemas.openxmlformats.org/officeDocument/2006/relationships/image" Target="../media/image82.png"/><Relationship Id="rId30" Type="http://schemas.openxmlformats.org/officeDocument/2006/relationships/image" Target="../media/image84.jpeg"/><Relationship Id="rId35" Type="http://schemas.openxmlformats.org/officeDocument/2006/relationships/image" Target="../media/image89.jpeg"/></Relationships>
</file>

<file path=ppt/slides/_rels/slide100.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image" Target="../media/image251.png"/><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image" Target="../media/image252.png"/><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2" Type="http://schemas.openxmlformats.org/officeDocument/2006/relationships/image" Target="../media/image253.png"/><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2" Type="http://schemas.openxmlformats.org/officeDocument/2006/relationships/image" Target="../media/image254.png"/><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2" Type="http://schemas.openxmlformats.org/officeDocument/2006/relationships/image" Target="../media/image255.png"/><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55.xml"/><Relationship Id="rId1" Type="http://schemas.openxmlformats.org/officeDocument/2006/relationships/slideLayout" Target="../slideLayouts/slideLayout11.xml"/><Relationship Id="rId4" Type="http://schemas.openxmlformats.org/officeDocument/2006/relationships/image" Target="../media/image259.png"/></Relationships>
</file>

<file path=ppt/slides/_rels/slide11.xml.rels><?xml version="1.0" encoding="UTF-8" standalone="yes"?>
<Relationships xmlns="http://schemas.openxmlformats.org/package/2006/relationships"><Relationship Id="rId8" Type="http://schemas.openxmlformats.org/officeDocument/2006/relationships/image" Target="../media/image98.jpeg"/><Relationship Id="rId13" Type="http://schemas.openxmlformats.org/officeDocument/2006/relationships/hyperlink" Target="https://www.google.com/url?sa=i&amp;rct=j&amp;q=&amp;esrc=s&amp;source=imgres&amp;cd=&amp;cad=rja&amp;uact=8&amp;ved=2ahUKEwiTm8vzz8ndAhW-CjQIHfTxD5EQjRx6BAgBEAU&amp;url=http://logok.org/bp-logo/bp-logo-logotype/&amp;psig=AOvVaw3ySRoV6ZrNY9mHsdLyIiKr&amp;ust=1537534341863099" TargetMode="External"/><Relationship Id="rId3" Type="http://schemas.openxmlformats.org/officeDocument/2006/relationships/image" Target="../media/image94.png"/><Relationship Id="rId7" Type="http://schemas.openxmlformats.org/officeDocument/2006/relationships/image" Target="../media/image97.jpeg"/><Relationship Id="rId12" Type="http://schemas.openxmlformats.org/officeDocument/2006/relationships/image" Target="../media/image101.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96.jpeg"/><Relationship Id="rId11" Type="http://schemas.openxmlformats.org/officeDocument/2006/relationships/image" Target="../media/image100.png"/><Relationship Id="rId5" Type="http://schemas.openxmlformats.org/officeDocument/2006/relationships/image" Target="../media/image82.png"/><Relationship Id="rId10" Type="http://schemas.openxmlformats.org/officeDocument/2006/relationships/image" Target="../media/image99.jpeg"/><Relationship Id="rId4" Type="http://schemas.openxmlformats.org/officeDocument/2006/relationships/image" Target="../media/image95.png"/><Relationship Id="rId9" Type="http://schemas.openxmlformats.org/officeDocument/2006/relationships/image" Target="../media/image87.png"/><Relationship Id="rId14" Type="http://schemas.openxmlformats.org/officeDocument/2006/relationships/image" Target="../media/image102.png"/></Relationships>
</file>

<file path=ppt/slides/_rels/slide1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111.xml.rels><?xml version="1.0" encoding="UTF-8" standalone="yes"?>
<Relationships xmlns="http://schemas.openxmlformats.org/package/2006/relationships"><Relationship Id="rId3" Type="http://schemas.openxmlformats.org/officeDocument/2006/relationships/image" Target="cid:image007.png@01D50686.013D5A40" TargetMode="External"/><Relationship Id="rId2" Type="http://schemas.openxmlformats.org/officeDocument/2006/relationships/image" Target="../media/image260.png"/><Relationship Id="rId1" Type="http://schemas.openxmlformats.org/officeDocument/2006/relationships/slideLayout" Target="../slideLayouts/slideLayout11.xml"/><Relationship Id="rId4" Type="http://schemas.openxmlformats.org/officeDocument/2006/relationships/image" Target="../media/image261.png"/></Relationships>
</file>

<file path=ppt/slides/_rels/slide112.xml.rels><?xml version="1.0" encoding="UTF-8" standalone="yes"?>
<Relationships xmlns="http://schemas.openxmlformats.org/package/2006/relationships"><Relationship Id="rId2" Type="http://schemas.openxmlformats.org/officeDocument/2006/relationships/image" Target="../media/image262.png"/><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3" Type="http://schemas.openxmlformats.org/officeDocument/2006/relationships/image" Target="../media/image263.png"/><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image" Target="../media/image264.png"/><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116.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119.xml.rels><?xml version="1.0" encoding="UTF-8" standalone="yes"?>
<Relationships xmlns="http://schemas.openxmlformats.org/package/2006/relationships"><Relationship Id="rId3" Type="http://schemas.openxmlformats.org/officeDocument/2006/relationships/image" Target="../media/image267.png"/><Relationship Id="rId2" Type="http://schemas.openxmlformats.org/officeDocument/2006/relationships/image" Target="../media/image266.png"/><Relationship Id="rId1" Type="http://schemas.openxmlformats.org/officeDocument/2006/relationships/slideLayout" Target="../slideLayouts/slideLayout13.xml"/><Relationship Id="rId4" Type="http://schemas.openxmlformats.org/officeDocument/2006/relationships/image" Target="../media/image268.png"/></Relationships>
</file>

<file path=ppt/slides/_rels/slide12.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107.emf"/><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120.xml.rels><?xml version="1.0" encoding="UTF-8" standalone="yes"?>
<Relationships xmlns="http://schemas.openxmlformats.org/package/2006/relationships"><Relationship Id="rId3" Type="http://schemas.openxmlformats.org/officeDocument/2006/relationships/image" Target="../media/image269.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notesSlide" Target="../notesSlides/notesSlide62.xml"/><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2" Type="http://schemas.openxmlformats.org/officeDocument/2006/relationships/image" Target="../media/image271.png"/><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2" Type="http://schemas.openxmlformats.org/officeDocument/2006/relationships/image" Target="../media/image272.png"/><Relationship Id="rId1" Type="http://schemas.openxmlformats.org/officeDocument/2006/relationships/slideLayout" Target="../slideLayouts/slideLayout9.xml"/></Relationships>
</file>

<file path=ppt/slides/_rels/slide124.xml.rels><?xml version="1.0" encoding="UTF-8" standalone="yes"?>
<Relationships xmlns="http://schemas.openxmlformats.org/package/2006/relationships"><Relationship Id="rId2" Type="http://schemas.openxmlformats.org/officeDocument/2006/relationships/image" Target="../media/image273.png"/><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hyperlink" Target="https://www.google.com/url?sa=i&amp;rct=j&amp;q=&amp;esrc=s&amp;source=imgres&amp;cd=&amp;cad=rja&amp;uact=8&amp;ved=2ahUKEwjtgODn3LHhAhXUs54KHU9ID8kQjRx6BAgBEAU&amp;url=https%3A%2F%2Fen.wikipedia.org%2Fwiki%2FTor_(anonymity_network)&amp;psig=AOvVaw2MOjNLtETczBic0VoiVDXU&amp;ust=1554305358404868" TargetMode="External"/><Relationship Id="rId1" Type="http://schemas.openxmlformats.org/officeDocument/2006/relationships/slideLayout" Target="../slideLayouts/slideLayout9.xml"/><Relationship Id="rId5" Type="http://schemas.openxmlformats.org/officeDocument/2006/relationships/image" Target="../media/image276.svg"/><Relationship Id="rId4" Type="http://schemas.openxmlformats.org/officeDocument/2006/relationships/image" Target="../media/image275.png"/></Relationships>
</file>

<file path=ppt/slides/_rels/slide126.xml.rels><?xml version="1.0" encoding="UTF-8" standalone="yes"?>
<Relationships xmlns="http://schemas.openxmlformats.org/package/2006/relationships"><Relationship Id="rId3" Type="http://schemas.openxmlformats.org/officeDocument/2006/relationships/image" Target="../media/image278.png"/><Relationship Id="rId2" Type="http://schemas.openxmlformats.org/officeDocument/2006/relationships/image" Target="../media/image277.png"/><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3" Type="http://schemas.openxmlformats.org/officeDocument/2006/relationships/image" Target="../media/image280.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281.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www.aka.ms/NewInMCAS" TargetMode="External"/><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282.png"/></Relationships>
</file>

<file path=ppt/slides/_rels/slide131.xml.rels><?xml version="1.0" encoding="UTF-8" standalone="yes"?>
<Relationships xmlns="http://schemas.openxmlformats.org/package/2006/relationships"><Relationship Id="rId3" Type="http://schemas.openxmlformats.org/officeDocument/2006/relationships/image" Target="../media/image283.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284.png"/></Relationships>
</file>

<file path=ppt/slides/_rels/slide1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8" Type="http://schemas.openxmlformats.org/officeDocument/2006/relationships/hyperlink" Target="https://docs.microsoft.com/en-us/cloud-app-security/anomaly-detection-policy" TargetMode="External"/><Relationship Id="rId3" Type="http://schemas.openxmlformats.org/officeDocument/2006/relationships/hyperlink" Target="http://www.aka.ms/mcastrial" TargetMode="External"/><Relationship Id="rId7" Type="http://schemas.openxmlformats.org/officeDocument/2006/relationships/hyperlink" Target="https://docs.microsoft.com/en-us/cloud-app-security/monitor-alerts" TargetMode="External"/><Relationship Id="rId2" Type="http://schemas.openxmlformats.org/officeDocument/2006/relationships/slideLayout" Target="../slideLayouts/slideLayout5.xml"/><Relationship Id="rId1" Type="http://schemas.openxmlformats.org/officeDocument/2006/relationships/tags" Target="../tags/tag27.xml"/><Relationship Id="rId6" Type="http://schemas.openxmlformats.org/officeDocument/2006/relationships/hyperlink" Target="https://docs.microsoft.com/en-us/cloud-app-security/enable-instant-visibility-protection-and-governance-actions-for-your-apps" TargetMode="External"/><Relationship Id="rId5" Type="http://schemas.openxmlformats.org/officeDocument/2006/relationships/hyperlink" Target="https://docs.microsoft.com/en-us/cloud-app-security/set-up-cloud-discovery" TargetMode="External"/><Relationship Id="rId4" Type="http://schemas.openxmlformats.org/officeDocument/2006/relationships/hyperlink" Target="https://docs.microsoft.com/en-us/cloud-app-security/wdatp-integration" TargetMode="External"/><Relationship Id="rId9" Type="http://schemas.openxmlformats.org/officeDocument/2006/relationships/hyperlink" Target="https://docs.microsoft.com/en-us/cloud-app-security/session-policy-aad" TargetMode="External"/></Relationships>
</file>

<file path=ppt/slides/_rels/slide13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tags" Target="../tags/tag29.xml"/><Relationship Id="rId4" Type="http://schemas.openxmlformats.org/officeDocument/2006/relationships/image" Target="../media/image17.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slideLayout" Target="../slideLayouts/slideLayout9.xml"/><Relationship Id="rId1" Type="http://schemas.openxmlformats.org/officeDocument/2006/relationships/video" Target="https://www.youtube.com/embed/HkPDidBQ4Zs?feature=oembed" TargetMode="External"/></Relationships>
</file>

<file path=ppt/slides/_rels/slide140.xml.rels><?xml version="1.0" encoding="UTF-8" standalone="yes"?>
<Relationships xmlns="http://schemas.openxmlformats.org/package/2006/relationships"><Relationship Id="rId3" Type="http://schemas.openxmlformats.org/officeDocument/2006/relationships/image" Target="../media/image285.png"/><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142.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109.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image" Target="../media/image110.emf"/><Relationship Id="rId7" Type="http://schemas.openxmlformats.org/officeDocument/2006/relationships/image" Target="../media/image114.emf"/><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113.emf"/><Relationship Id="rId5" Type="http://schemas.openxmlformats.org/officeDocument/2006/relationships/image" Target="../media/image112.emf"/><Relationship Id="rId4" Type="http://schemas.openxmlformats.org/officeDocument/2006/relationships/image" Target="../media/image111.emf"/></Relationships>
</file>

<file path=ppt/slides/_rels/slide1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slideLayout" Target="../slideLayouts/slideLayout9.xml"/><Relationship Id="rId1" Type="http://schemas.openxmlformats.org/officeDocument/2006/relationships/video" Target="https://www.youtube.com/embed/kKLhYTxnMvM?feature=oembed"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30.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130.png"/><Relationship Id="rId4" Type="http://schemas.openxmlformats.org/officeDocument/2006/relationships/image" Target="../media/image129.png"/></Relationships>
</file>

<file path=ppt/slides/_rels/slide3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4.png"/><Relationship Id="rId18" Type="http://schemas.microsoft.com/office/2007/relationships/hdphoto" Target="../media/hdphoto7.wdp"/><Relationship Id="rId26" Type="http://schemas.openxmlformats.org/officeDocument/2006/relationships/image" Target="../media/image31.png"/><Relationship Id="rId3" Type="http://schemas.openxmlformats.org/officeDocument/2006/relationships/notesSlide" Target="../notesSlides/notesSlide3.xml"/><Relationship Id="rId21" Type="http://schemas.openxmlformats.org/officeDocument/2006/relationships/image" Target="../media/image28.png"/><Relationship Id="rId7" Type="http://schemas.openxmlformats.org/officeDocument/2006/relationships/image" Target="../media/image21.png"/><Relationship Id="rId12" Type="http://schemas.microsoft.com/office/2007/relationships/hdphoto" Target="../media/hdphoto4.wdp"/><Relationship Id="rId17" Type="http://schemas.openxmlformats.org/officeDocument/2006/relationships/image" Target="../media/image26.png"/><Relationship Id="rId25" Type="http://schemas.microsoft.com/office/2007/relationships/hdphoto" Target="../media/hdphoto10.wdp"/><Relationship Id="rId2" Type="http://schemas.openxmlformats.org/officeDocument/2006/relationships/slideLayout" Target="../slideLayouts/slideLayout9.xml"/><Relationship Id="rId16" Type="http://schemas.microsoft.com/office/2007/relationships/hdphoto" Target="../media/hdphoto6.wdp"/><Relationship Id="rId20" Type="http://schemas.microsoft.com/office/2007/relationships/hdphoto" Target="../media/hdphoto8.wdp"/><Relationship Id="rId29" Type="http://schemas.openxmlformats.org/officeDocument/2006/relationships/image" Target="../media/image32.png"/><Relationship Id="rId1" Type="http://schemas.openxmlformats.org/officeDocument/2006/relationships/tags" Target="../tags/tag11.xml"/><Relationship Id="rId6" Type="http://schemas.microsoft.com/office/2007/relationships/hdphoto" Target="../media/hdphoto1.wdp"/><Relationship Id="rId11" Type="http://schemas.openxmlformats.org/officeDocument/2006/relationships/image" Target="../media/image23.png"/><Relationship Id="rId24" Type="http://schemas.openxmlformats.org/officeDocument/2006/relationships/image" Target="../media/image30.png"/><Relationship Id="rId32" Type="http://schemas.microsoft.com/office/2007/relationships/hdphoto" Target="../media/hdphoto13.wdp"/><Relationship Id="rId5" Type="http://schemas.openxmlformats.org/officeDocument/2006/relationships/image" Target="../media/image20.png"/><Relationship Id="rId15" Type="http://schemas.openxmlformats.org/officeDocument/2006/relationships/image" Target="../media/image25.png"/><Relationship Id="rId23" Type="http://schemas.openxmlformats.org/officeDocument/2006/relationships/image" Target="../media/image29.png"/><Relationship Id="rId28" Type="http://schemas.openxmlformats.org/officeDocument/2006/relationships/hyperlink" Target="https://www.google.com/url?sa=i&amp;rct=j&amp;q=&amp;esrc=s&amp;source=imgres&amp;cd=&amp;cad=rja&amp;uact=8&amp;ved=2ahUKEwiM6dDVwMPdAhXjOn0KHWQrBgkQjRx6BAgBEAU&amp;url=https://commons.wikimedia.org/wiki/File:Amazon_Web_Services_Logo.svg&amp;psig=AOvVaw1SnnNhIwI2sdLX-m-rh9Ya&amp;ust=1537324094099497" TargetMode="External"/><Relationship Id="rId10" Type="http://schemas.microsoft.com/office/2007/relationships/hdphoto" Target="../media/hdphoto3.wdp"/><Relationship Id="rId19" Type="http://schemas.openxmlformats.org/officeDocument/2006/relationships/image" Target="../media/image27.png"/><Relationship Id="rId31" Type="http://schemas.openxmlformats.org/officeDocument/2006/relationships/image" Target="../media/image33.png"/><Relationship Id="rId4" Type="http://schemas.openxmlformats.org/officeDocument/2006/relationships/image" Target="../media/image19.png"/><Relationship Id="rId9" Type="http://schemas.openxmlformats.org/officeDocument/2006/relationships/image" Target="../media/image22.png"/><Relationship Id="rId14" Type="http://schemas.microsoft.com/office/2007/relationships/hdphoto" Target="../media/hdphoto5.wdp"/><Relationship Id="rId22" Type="http://schemas.microsoft.com/office/2007/relationships/hdphoto" Target="../media/hdphoto9.wdp"/><Relationship Id="rId27" Type="http://schemas.microsoft.com/office/2007/relationships/hdphoto" Target="../media/hdphoto11.wdp"/><Relationship Id="rId30" Type="http://schemas.microsoft.com/office/2007/relationships/hdphoto" Target="../media/hdphoto12.wdp"/></Relationships>
</file>

<file path=ppt/slides/_rels/slide40.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notesSlide" Target="../notesSlides/notesSlide26.xml"/><Relationship Id="rId7" Type="http://schemas.openxmlformats.org/officeDocument/2006/relationships/image" Target="../media/image141.emf"/><Relationship Id="rId2" Type="http://schemas.openxmlformats.org/officeDocument/2006/relationships/slideLayout" Target="../slideLayouts/slideLayout3.xml"/><Relationship Id="rId1" Type="http://schemas.openxmlformats.org/officeDocument/2006/relationships/tags" Target="../tags/tag17.xml"/><Relationship Id="rId6" Type="http://schemas.openxmlformats.org/officeDocument/2006/relationships/image" Target="../media/image140.emf"/><Relationship Id="rId5" Type="http://schemas.openxmlformats.org/officeDocument/2006/relationships/image" Target="../media/image139.emf"/><Relationship Id="rId4" Type="http://schemas.openxmlformats.org/officeDocument/2006/relationships/image" Target="../media/image138.emf"/><Relationship Id="rId9" Type="http://schemas.openxmlformats.org/officeDocument/2006/relationships/image" Target="../media/image143.png"/></Relationships>
</file>

<file path=ppt/slides/_rels/slide42.xml.rels><?xml version="1.0" encoding="UTF-8" standalone="yes"?>
<Relationships xmlns="http://schemas.openxmlformats.org/package/2006/relationships"><Relationship Id="rId3" Type="http://schemas.openxmlformats.org/officeDocument/2006/relationships/image" Target="../media/image144.emf"/><Relationship Id="rId7" Type="http://schemas.microsoft.com/office/2007/relationships/hdphoto" Target="../media/hdphoto15.wdp"/><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image" Target="../media/image147.png"/><Relationship Id="rId5" Type="http://schemas.openxmlformats.org/officeDocument/2006/relationships/image" Target="../media/image146.jpeg"/><Relationship Id="rId4" Type="http://schemas.openxmlformats.org/officeDocument/2006/relationships/image" Target="../media/image145.emf"/></Relationships>
</file>

<file path=ppt/slides/_rels/slide43.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158.png"/><Relationship Id="rId3" Type="http://schemas.openxmlformats.org/officeDocument/2006/relationships/image" Target="../media/image149.png"/><Relationship Id="rId7" Type="http://schemas.openxmlformats.org/officeDocument/2006/relationships/image" Target="../media/image153.png"/><Relationship Id="rId12" Type="http://schemas.openxmlformats.org/officeDocument/2006/relationships/image" Target="../media/image157.png"/><Relationship Id="rId2" Type="http://schemas.openxmlformats.org/officeDocument/2006/relationships/image" Target="../media/image148.png"/><Relationship Id="rId1" Type="http://schemas.openxmlformats.org/officeDocument/2006/relationships/slideLayout" Target="../slideLayouts/slideLayout12.xml"/><Relationship Id="rId6" Type="http://schemas.openxmlformats.org/officeDocument/2006/relationships/image" Target="../media/image152.png"/><Relationship Id="rId11" Type="http://schemas.openxmlformats.org/officeDocument/2006/relationships/image" Target="../media/image156.png"/><Relationship Id="rId5" Type="http://schemas.openxmlformats.org/officeDocument/2006/relationships/image" Target="../media/image151.png"/><Relationship Id="rId10" Type="http://schemas.openxmlformats.org/officeDocument/2006/relationships/image" Target="../media/image155.png"/><Relationship Id="rId4" Type="http://schemas.openxmlformats.org/officeDocument/2006/relationships/image" Target="../media/image150.png"/><Relationship Id="rId9" Type="http://schemas.openxmlformats.org/officeDocument/2006/relationships/image" Target="../media/image15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28.xml"/><Relationship Id="rId1" Type="http://schemas.openxmlformats.org/officeDocument/2006/relationships/slideLayout" Target="../slideLayouts/slideLayout10.xml"/><Relationship Id="rId5" Type="http://schemas.openxmlformats.org/officeDocument/2006/relationships/image" Target="../media/image161.png"/><Relationship Id="rId4" Type="http://schemas.openxmlformats.org/officeDocument/2006/relationships/image" Target="../media/image160.png"/></Relationships>
</file>

<file path=ppt/slides/_rels/slide48.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image" Target="../media/image16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52.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171.jpe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72.png"/></Relationships>
</file>

<file path=ppt/slides/_rels/slide6.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image" Target="../media/image34.png"/><Relationship Id="rId7" Type="http://schemas.openxmlformats.org/officeDocument/2006/relationships/image" Target="../media/image37.emf"/><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36.svg"/><Relationship Id="rId11" Type="http://schemas.openxmlformats.org/officeDocument/2006/relationships/image" Target="../media/image41.emf"/><Relationship Id="rId5" Type="http://schemas.openxmlformats.org/officeDocument/2006/relationships/image" Target="../media/image35.png"/><Relationship Id="rId10" Type="http://schemas.openxmlformats.org/officeDocument/2006/relationships/image" Target="../media/image40.svg"/><Relationship Id="rId4" Type="http://schemas.microsoft.com/office/2007/relationships/hdphoto" Target="../media/hdphoto14.wdp"/><Relationship Id="rId9" Type="http://schemas.openxmlformats.org/officeDocument/2006/relationships/image" Target="../media/image39.png"/></Relationships>
</file>

<file path=ppt/slides/_rels/slide60.xml.rels><?xml version="1.0" encoding="UTF-8" standalone="yes"?>
<Relationships xmlns="http://schemas.openxmlformats.org/package/2006/relationships"><Relationship Id="rId8" Type="http://schemas.openxmlformats.org/officeDocument/2006/relationships/image" Target="../media/image176.png"/><Relationship Id="rId3" Type="http://schemas.openxmlformats.org/officeDocument/2006/relationships/image" Target="../media/image173.emf"/><Relationship Id="rId7" Type="http://schemas.openxmlformats.org/officeDocument/2006/relationships/image" Target="../media/image140.emf"/><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image" Target="../media/image138.emf"/><Relationship Id="rId5" Type="http://schemas.openxmlformats.org/officeDocument/2006/relationships/image" Target="../media/image175.emf"/><Relationship Id="rId4" Type="http://schemas.openxmlformats.org/officeDocument/2006/relationships/image" Target="../media/image174.emf"/></Relationships>
</file>

<file path=ppt/slides/_rels/slide6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62.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8" Type="http://schemas.openxmlformats.org/officeDocument/2006/relationships/image" Target="../media/image184.png"/><Relationship Id="rId13" Type="http://schemas.openxmlformats.org/officeDocument/2006/relationships/image" Target="../media/image189.png"/><Relationship Id="rId18" Type="http://schemas.openxmlformats.org/officeDocument/2006/relationships/image" Target="../media/image194.png"/><Relationship Id="rId3" Type="http://schemas.openxmlformats.org/officeDocument/2006/relationships/image" Target="../media/image179.png"/><Relationship Id="rId21" Type="http://schemas.openxmlformats.org/officeDocument/2006/relationships/image" Target="../media/image197.png"/><Relationship Id="rId7" Type="http://schemas.openxmlformats.org/officeDocument/2006/relationships/image" Target="../media/image183.emf"/><Relationship Id="rId12" Type="http://schemas.openxmlformats.org/officeDocument/2006/relationships/image" Target="../media/image188.png"/><Relationship Id="rId17" Type="http://schemas.openxmlformats.org/officeDocument/2006/relationships/image" Target="../media/image193.png"/><Relationship Id="rId2" Type="http://schemas.openxmlformats.org/officeDocument/2006/relationships/notesSlide" Target="../notesSlides/notesSlide34.xml"/><Relationship Id="rId16" Type="http://schemas.openxmlformats.org/officeDocument/2006/relationships/image" Target="../media/image192.png"/><Relationship Id="rId20" Type="http://schemas.openxmlformats.org/officeDocument/2006/relationships/image" Target="../media/image196.png"/><Relationship Id="rId1" Type="http://schemas.openxmlformats.org/officeDocument/2006/relationships/slideLayout" Target="../slideLayouts/slideLayout18.xml"/><Relationship Id="rId6" Type="http://schemas.openxmlformats.org/officeDocument/2006/relationships/image" Target="../media/image182.png"/><Relationship Id="rId11" Type="http://schemas.openxmlformats.org/officeDocument/2006/relationships/image" Target="../media/image187.jpeg"/><Relationship Id="rId5" Type="http://schemas.openxmlformats.org/officeDocument/2006/relationships/image" Target="../media/image181.png"/><Relationship Id="rId15" Type="http://schemas.openxmlformats.org/officeDocument/2006/relationships/image" Target="../media/image191.png"/><Relationship Id="rId10" Type="http://schemas.openxmlformats.org/officeDocument/2006/relationships/image" Target="../media/image186.png"/><Relationship Id="rId19" Type="http://schemas.openxmlformats.org/officeDocument/2006/relationships/image" Target="../media/image195.png"/><Relationship Id="rId4" Type="http://schemas.openxmlformats.org/officeDocument/2006/relationships/image" Target="../media/image180.png"/><Relationship Id="rId9" Type="http://schemas.openxmlformats.org/officeDocument/2006/relationships/image" Target="../media/image185.svg"/><Relationship Id="rId14" Type="http://schemas.openxmlformats.org/officeDocument/2006/relationships/image" Target="../media/image190.png"/></Relationships>
</file>

<file path=ppt/slides/_rels/slide65.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35.xml"/><Relationship Id="rId1" Type="http://schemas.openxmlformats.org/officeDocument/2006/relationships/slideLayout" Target="../slideLayouts/slideLayout9.xml"/><Relationship Id="rId5" Type="http://schemas.openxmlformats.org/officeDocument/2006/relationships/image" Target="../media/image200.png"/><Relationship Id="rId4" Type="http://schemas.openxmlformats.org/officeDocument/2006/relationships/image" Target="../media/image199.emf"/></Relationships>
</file>

<file path=ppt/slides/_rels/slide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67.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203.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image" Target="../media/image34.png"/><Relationship Id="rId7" Type="http://schemas.openxmlformats.org/officeDocument/2006/relationships/image" Target="../media/image37.emf"/><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36.svg"/><Relationship Id="rId11" Type="http://schemas.openxmlformats.org/officeDocument/2006/relationships/image" Target="../media/image41.emf"/><Relationship Id="rId5" Type="http://schemas.openxmlformats.org/officeDocument/2006/relationships/image" Target="../media/image35.png"/><Relationship Id="rId10" Type="http://schemas.openxmlformats.org/officeDocument/2006/relationships/image" Target="../media/image40.svg"/><Relationship Id="rId4" Type="http://schemas.microsoft.com/office/2007/relationships/hdphoto" Target="../media/hdphoto14.wdp"/><Relationship Id="rId9" Type="http://schemas.openxmlformats.org/officeDocument/2006/relationships/image" Target="../media/image39.png"/></Relationships>
</file>

<file path=ppt/slides/_rels/slide70.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208.pn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image" Target="../media/image211.jpe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214.jpeg"/><Relationship Id="rId2" Type="http://schemas.openxmlformats.org/officeDocument/2006/relationships/image" Target="../media/image213.jpe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216.png"/></Relationships>
</file>

<file path=ppt/slides/_rels/slide79.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80.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19.png"/></Relationships>
</file>

<file path=ppt/slides/_rels/slide82.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221.png"/></Relationships>
</file>

<file path=ppt/slides/_rels/slide83.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225.png"/></Relationships>
</file>

<file path=ppt/slides/_rels/slide86.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227.png"/></Relationships>
</file>

<file path=ppt/slides/_rels/slide87.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229.pn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30.png"/><Relationship Id="rId4" Type="http://schemas.openxmlformats.org/officeDocument/2006/relationships/notesSlide" Target="../notesSlides/notesSlide45.xml"/></Relationships>
</file>

<file path=ppt/slides/_rels/slide89.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46.xml"/><Relationship Id="rId1" Type="http://schemas.openxmlformats.org/officeDocument/2006/relationships/slideLayout" Target="../slideLayouts/slideLayout9.xml"/><Relationship Id="rId5" Type="http://schemas.openxmlformats.org/officeDocument/2006/relationships/image" Target="../media/image233.png"/><Relationship Id="rId4" Type="http://schemas.openxmlformats.org/officeDocument/2006/relationships/image" Target="../media/image232.png"/></Relationships>
</file>

<file path=ppt/slides/_rels/slide9.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18" Type="http://schemas.openxmlformats.org/officeDocument/2006/relationships/image" Target="../media/image56.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17" Type="http://schemas.openxmlformats.org/officeDocument/2006/relationships/hyperlink" Target="https://www.google.com/url?sa=i&amp;rct=j&amp;q=&amp;esrc=s&amp;source=imgres&amp;cd=&amp;cad=rja&amp;uact=8&amp;ved=2ahUKEwiM6dDVwMPdAhXjOn0KHWQrBgkQjRx6BAgBEAU&amp;url=https://commons.wikimedia.org/wiki/File:Amazon_Web_Services_Logo.svg&amp;psig=AOvVaw1SnnNhIwI2sdLX-m-rh9Ya&amp;ust=1537324094099497" TargetMode="External"/><Relationship Id="rId2" Type="http://schemas.openxmlformats.org/officeDocument/2006/relationships/notesSlide" Target="../notesSlides/notesSlide7.xml"/><Relationship Id="rId16" Type="http://schemas.openxmlformats.org/officeDocument/2006/relationships/image" Target="../media/image55.png"/><Relationship Id="rId20" Type="http://schemas.openxmlformats.org/officeDocument/2006/relationships/image" Target="../media/image58.png"/><Relationship Id="rId1" Type="http://schemas.openxmlformats.org/officeDocument/2006/relationships/slideLayout" Target="../slideLayouts/slideLayout26.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5" Type="http://schemas.openxmlformats.org/officeDocument/2006/relationships/image" Target="../media/image54.png"/><Relationship Id="rId10" Type="http://schemas.openxmlformats.org/officeDocument/2006/relationships/image" Target="../media/image49.png"/><Relationship Id="rId19" Type="http://schemas.openxmlformats.org/officeDocument/2006/relationships/image" Target="../media/image57.jpe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3" Type="http://schemas.openxmlformats.org/officeDocument/2006/relationships/image" Target="../media/image234.tiff"/><Relationship Id="rId2" Type="http://schemas.openxmlformats.org/officeDocument/2006/relationships/notesSlide" Target="../notesSlides/notesSlide48.xml"/><Relationship Id="rId1" Type="http://schemas.openxmlformats.org/officeDocument/2006/relationships/slideLayout" Target="../slideLayouts/slideLayout14.xml"/><Relationship Id="rId6" Type="http://schemas.openxmlformats.org/officeDocument/2006/relationships/image" Target="../media/image237.tiff"/><Relationship Id="rId5" Type="http://schemas.openxmlformats.org/officeDocument/2006/relationships/image" Target="../media/image236.tiff"/><Relationship Id="rId4" Type="http://schemas.openxmlformats.org/officeDocument/2006/relationships/image" Target="../media/image235.tiff"/></Relationships>
</file>

<file path=ppt/slides/_rels/slide94.xml.rels><?xml version="1.0" encoding="UTF-8" standalone="yes"?>
<Relationships xmlns="http://schemas.openxmlformats.org/package/2006/relationships"><Relationship Id="rId3" Type="http://schemas.openxmlformats.org/officeDocument/2006/relationships/image" Target="../media/image239.svg"/><Relationship Id="rId2" Type="http://schemas.openxmlformats.org/officeDocument/2006/relationships/image" Target="../media/image238.png"/><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49.xml"/><Relationship Id="rId1" Type="http://schemas.openxmlformats.org/officeDocument/2006/relationships/slideLayout" Target="../slideLayouts/slideLayout9.xml"/><Relationship Id="rId6" Type="http://schemas.openxmlformats.org/officeDocument/2006/relationships/image" Target="../media/image243.svg"/><Relationship Id="rId5" Type="http://schemas.openxmlformats.org/officeDocument/2006/relationships/image" Target="../media/image242.png"/><Relationship Id="rId4" Type="http://schemas.openxmlformats.org/officeDocument/2006/relationships/image" Target="../media/image241.svg"/></Relationships>
</file>

<file path=ppt/slides/_rels/slide96.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notesSlide" Target="../notesSlides/notesSlide51.xml"/><Relationship Id="rId1" Type="http://schemas.openxmlformats.org/officeDocument/2006/relationships/slideLayout" Target="../slideLayouts/slideLayout11.xml"/><Relationship Id="rId5" Type="http://schemas.openxmlformats.org/officeDocument/2006/relationships/image" Target="../media/image247.png"/><Relationship Id="rId4" Type="http://schemas.openxmlformats.org/officeDocument/2006/relationships/image" Target="../media/image246.png"/></Relationships>
</file>

<file path=ppt/slides/_rels/slide98.xml.rels><?xml version="1.0" encoding="UTF-8" standalone="yes"?>
<Relationships xmlns="http://schemas.openxmlformats.org/package/2006/relationships"><Relationship Id="rId3" Type="http://schemas.openxmlformats.org/officeDocument/2006/relationships/image" Target="../media/image248.emf"/><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image" Target="../media/image249.emf"/></Relationships>
</file>

<file path=ppt/slides/_rels/slide9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012E441-817E-4C37-9034-9206C3525F70}"/>
              </a:ext>
            </a:extLst>
          </p:cNvPr>
          <p:cNvSpPr/>
          <p:nvPr/>
        </p:nvSpPr>
        <p:spPr bwMode="auto">
          <a:xfrm>
            <a:off x="6216650" y="0"/>
            <a:ext cx="6218238"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7" name="Title 6">
            <a:extLst>
              <a:ext uri="{FF2B5EF4-FFF2-40B4-BE49-F238E27FC236}">
                <a16:creationId xmlns:a16="http://schemas.microsoft.com/office/drawing/2014/main" id="{B5B20D92-C3B3-415E-98D3-AF1BBCFF879B}"/>
              </a:ext>
            </a:extLst>
          </p:cNvPr>
          <p:cNvSpPr>
            <a:spLocks noGrp="1"/>
          </p:cNvSpPr>
          <p:nvPr>
            <p:ph type="title"/>
          </p:nvPr>
        </p:nvSpPr>
        <p:spPr>
          <a:xfrm>
            <a:off x="438102" y="2735757"/>
            <a:ext cx="5634086" cy="1495974"/>
          </a:xfrm>
        </p:spPr>
        <p:txBody>
          <a:bodyPr anchor="t" anchorCtr="0"/>
          <a:lstStyle/>
          <a:p>
            <a:r>
              <a:rPr lang="en-US" sz="4600">
                <a:solidFill>
                  <a:schemeClr val="accent1"/>
                </a:solidFill>
              </a:rPr>
              <a:t>MICROSOFT </a:t>
            </a:r>
            <a:br>
              <a:rPr lang="en-US" sz="4600">
                <a:solidFill>
                  <a:schemeClr val="accent1"/>
                </a:solidFill>
              </a:rPr>
            </a:br>
            <a:r>
              <a:rPr lang="en-US" sz="4600">
                <a:solidFill>
                  <a:schemeClr val="accent1"/>
                </a:solidFill>
              </a:rPr>
              <a:t>CLOUD APP SECURITY</a:t>
            </a:r>
            <a:endParaRPr lang="en-US" sz="4600"/>
          </a:p>
        </p:txBody>
      </p:sp>
      <p:sp>
        <p:nvSpPr>
          <p:cNvPr id="8" name="Text Placeholder 7">
            <a:extLst>
              <a:ext uri="{FF2B5EF4-FFF2-40B4-BE49-F238E27FC236}">
                <a16:creationId xmlns:a16="http://schemas.microsoft.com/office/drawing/2014/main" id="{3D6862C8-1B3E-4988-9E19-C8B385AF4C80}"/>
              </a:ext>
            </a:extLst>
          </p:cNvPr>
          <p:cNvSpPr>
            <a:spLocks noGrp="1"/>
          </p:cNvSpPr>
          <p:nvPr>
            <p:ph type="body" sz="quarter" idx="12"/>
          </p:nvPr>
        </p:nvSpPr>
        <p:spPr/>
        <p:txBody>
          <a:bodyPr/>
          <a:lstStyle/>
          <a:p>
            <a:r>
              <a:rPr lang="en-US" dirty="0">
                <a:solidFill>
                  <a:srgbClr val="505050"/>
                </a:solidFill>
                <a:latin typeface="+mj-lt"/>
                <a:cs typeface="Segoe UI Light" panose="020B0502040204020203" pitchFamily="34" charset="0"/>
              </a:rPr>
              <a:t>NAME</a:t>
            </a:r>
          </a:p>
          <a:p>
            <a:r>
              <a:rPr lang="en-US" dirty="0">
                <a:solidFill>
                  <a:srgbClr val="505050"/>
                </a:solidFill>
                <a:latin typeface="+mj-lt"/>
                <a:cs typeface="Segoe UI Light" panose="020B0502040204020203" pitchFamily="34" charset="0"/>
              </a:rPr>
              <a:t>TITLE</a:t>
            </a:r>
          </a:p>
        </p:txBody>
      </p:sp>
      <p:pic>
        <p:nvPicPr>
          <p:cNvPr id="4" name="Picture 3">
            <a:extLst>
              <a:ext uri="{FF2B5EF4-FFF2-40B4-BE49-F238E27FC236}">
                <a16:creationId xmlns:a16="http://schemas.microsoft.com/office/drawing/2014/main" id="{BF3F81C2-276C-4415-B757-A837493DAC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17443" y="1936317"/>
            <a:ext cx="6227151" cy="3282227"/>
          </a:xfrm>
          <a:prstGeom prst="rect">
            <a:avLst/>
          </a:prstGeom>
        </p:spPr>
      </p:pic>
    </p:spTree>
    <p:custDataLst>
      <p:tags r:id="rId1"/>
    </p:custDataLst>
    <p:extLst>
      <p:ext uri="{BB962C8B-B14F-4D97-AF65-F5344CB8AC3E}">
        <p14:creationId xmlns:p14="http://schemas.microsoft.com/office/powerpoint/2010/main" val="110898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F7D20A3-ED95-43BC-86A1-352562B3B7E1}"/>
              </a:ext>
            </a:extLst>
          </p:cNvPr>
          <p:cNvSpPr/>
          <p:nvPr/>
        </p:nvSpPr>
        <p:spPr bwMode="auto">
          <a:xfrm>
            <a:off x="435003" y="1443542"/>
            <a:ext cx="5688880" cy="5129318"/>
          </a:xfrm>
          <a:prstGeom prst="roundRect">
            <a:avLst>
              <a:gd name="adj" fmla="val 4041"/>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5" name="Rectangle: Rounded Corners 44">
            <a:extLst>
              <a:ext uri="{FF2B5EF4-FFF2-40B4-BE49-F238E27FC236}">
                <a16:creationId xmlns:a16="http://schemas.microsoft.com/office/drawing/2014/main" id="{92F23AAA-B252-46F9-80CD-21D6A8280166}"/>
              </a:ext>
            </a:extLst>
          </p:cNvPr>
          <p:cNvSpPr/>
          <p:nvPr/>
        </p:nvSpPr>
        <p:spPr bwMode="auto">
          <a:xfrm>
            <a:off x="6307831" y="1443542"/>
            <a:ext cx="5688880" cy="5129318"/>
          </a:xfrm>
          <a:prstGeom prst="roundRect">
            <a:avLst>
              <a:gd name="adj" fmla="val 4041"/>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 name="Title 4">
            <a:extLst>
              <a:ext uri="{FF2B5EF4-FFF2-40B4-BE49-F238E27FC236}">
                <a16:creationId xmlns:a16="http://schemas.microsoft.com/office/drawing/2014/main" id="{2D01BF1A-8083-4E19-BBAB-EA7570DD6C23}"/>
              </a:ext>
            </a:extLst>
          </p:cNvPr>
          <p:cNvSpPr>
            <a:spLocks noGrp="1"/>
          </p:cNvSpPr>
          <p:nvPr>
            <p:ph type="title"/>
          </p:nvPr>
        </p:nvSpPr>
        <p:spPr/>
        <p:txBody>
          <a:bodyPr/>
          <a:lstStyle/>
          <a:p>
            <a:r>
              <a:rPr lang="en-US" dirty="0"/>
              <a:t>Microsoft Cloud App Security in the marketplace</a:t>
            </a:r>
          </a:p>
        </p:txBody>
      </p:sp>
      <p:pic>
        <p:nvPicPr>
          <p:cNvPr id="85" name="Picture 4" descr="Image result for okta logo">
            <a:extLst>
              <a:ext uri="{FF2B5EF4-FFF2-40B4-BE49-F238E27FC236}">
                <a16:creationId xmlns:a16="http://schemas.microsoft.com/office/drawing/2014/main" id="{F27934F0-4DC6-47C8-9764-8227E7FFBBD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07715" y="4828623"/>
            <a:ext cx="885973" cy="657836"/>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85" descr="A picture containing vector graphics&#10;&#10;Description generated with high confidence">
            <a:extLst>
              <a:ext uri="{FF2B5EF4-FFF2-40B4-BE49-F238E27FC236}">
                <a16:creationId xmlns:a16="http://schemas.microsoft.com/office/drawing/2014/main" id="{ACE0EE41-E0FA-4277-9AA1-6CCD7C7B508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64167" y="3898102"/>
            <a:ext cx="705333" cy="389174"/>
          </a:xfrm>
          <a:prstGeom prst="rect">
            <a:avLst/>
          </a:prstGeom>
        </p:spPr>
      </p:pic>
      <p:pic>
        <p:nvPicPr>
          <p:cNvPr id="87" name="Picture 86" descr="A close up of a logo&#10;&#10;Description generated with very high confidence">
            <a:extLst>
              <a:ext uri="{FF2B5EF4-FFF2-40B4-BE49-F238E27FC236}">
                <a16:creationId xmlns:a16="http://schemas.microsoft.com/office/drawing/2014/main" id="{1E6338DB-2A51-4E4B-9645-4875859A21B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789826" y="4852185"/>
            <a:ext cx="885973" cy="610712"/>
          </a:xfrm>
          <a:prstGeom prst="rect">
            <a:avLst/>
          </a:prstGeom>
        </p:spPr>
      </p:pic>
      <p:pic>
        <p:nvPicPr>
          <p:cNvPr id="88" name="Picture 87">
            <a:extLst>
              <a:ext uri="{FF2B5EF4-FFF2-40B4-BE49-F238E27FC236}">
                <a16:creationId xmlns:a16="http://schemas.microsoft.com/office/drawing/2014/main" id="{BDC5318D-81A2-43E5-B0C8-8549D829E8C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029972" y="5030405"/>
            <a:ext cx="885973" cy="254274"/>
          </a:xfrm>
          <a:prstGeom prst="rect">
            <a:avLst/>
          </a:prstGeom>
        </p:spPr>
      </p:pic>
      <p:pic>
        <p:nvPicPr>
          <p:cNvPr id="89" name="Picture 88" descr="A close up of a sign&#10;&#10;Description generated with high confidence">
            <a:extLst>
              <a:ext uri="{FF2B5EF4-FFF2-40B4-BE49-F238E27FC236}">
                <a16:creationId xmlns:a16="http://schemas.microsoft.com/office/drawing/2014/main" id="{566B019E-61AD-4F61-A475-C0F5FD3B71E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888543" y="5088573"/>
            <a:ext cx="932603" cy="137936"/>
          </a:xfrm>
          <a:prstGeom prst="rect">
            <a:avLst/>
          </a:prstGeom>
        </p:spPr>
      </p:pic>
      <p:pic>
        <p:nvPicPr>
          <p:cNvPr id="90" name="Picture 89">
            <a:extLst>
              <a:ext uri="{FF2B5EF4-FFF2-40B4-BE49-F238E27FC236}">
                <a16:creationId xmlns:a16="http://schemas.microsoft.com/office/drawing/2014/main" id="{A78A1CB8-A67A-4903-80CD-BEFBEE72DDFC}"/>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3385098" y="6029961"/>
            <a:ext cx="1119124" cy="402193"/>
          </a:xfrm>
          <a:prstGeom prst="rect">
            <a:avLst/>
          </a:prstGeom>
        </p:spPr>
      </p:pic>
      <p:pic>
        <p:nvPicPr>
          <p:cNvPr id="91" name="Picture 90" descr="A picture containing object&#10;&#10;Description generated with very high confidence">
            <a:extLst>
              <a:ext uri="{FF2B5EF4-FFF2-40B4-BE49-F238E27FC236}">
                <a16:creationId xmlns:a16="http://schemas.microsoft.com/office/drawing/2014/main" id="{653586F6-C3D1-4A18-B775-511F8F8E895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787383" y="6029961"/>
            <a:ext cx="1119124" cy="260532"/>
          </a:xfrm>
          <a:prstGeom prst="rect">
            <a:avLst/>
          </a:prstGeom>
        </p:spPr>
      </p:pic>
      <p:pic>
        <p:nvPicPr>
          <p:cNvPr id="92" name="Picture 91">
            <a:extLst>
              <a:ext uri="{FF2B5EF4-FFF2-40B4-BE49-F238E27FC236}">
                <a16:creationId xmlns:a16="http://schemas.microsoft.com/office/drawing/2014/main" id="{3D6A5DB2-0014-4000-8586-5E3312401C6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818085" y="3062634"/>
            <a:ext cx="1119124" cy="315081"/>
          </a:xfrm>
          <a:prstGeom prst="rect">
            <a:avLst/>
          </a:prstGeom>
        </p:spPr>
      </p:pic>
      <p:pic>
        <p:nvPicPr>
          <p:cNvPr id="93" name="Picture 92">
            <a:extLst>
              <a:ext uri="{FF2B5EF4-FFF2-40B4-BE49-F238E27FC236}">
                <a16:creationId xmlns:a16="http://schemas.microsoft.com/office/drawing/2014/main" id="{7DE2D020-6C85-4B4A-B1B4-0818E6D715F3}"/>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784262" y="3941304"/>
            <a:ext cx="885973" cy="302773"/>
          </a:xfrm>
          <a:prstGeom prst="rect">
            <a:avLst/>
          </a:prstGeom>
        </p:spPr>
      </p:pic>
      <p:pic>
        <p:nvPicPr>
          <p:cNvPr id="94" name="Picture 93">
            <a:extLst>
              <a:ext uri="{FF2B5EF4-FFF2-40B4-BE49-F238E27FC236}">
                <a16:creationId xmlns:a16="http://schemas.microsoft.com/office/drawing/2014/main" id="{88DFCCE2-111B-4668-A17B-AE7F1770B9C7}"/>
              </a:ext>
            </a:extLst>
          </p:cNvPr>
          <p:cNvPicPr preferRelativeResize="0">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4906925" y="3949786"/>
            <a:ext cx="1009020" cy="254274"/>
          </a:xfrm>
          <a:prstGeom prst="rect">
            <a:avLst/>
          </a:prstGeom>
        </p:spPr>
      </p:pic>
      <p:pic>
        <p:nvPicPr>
          <p:cNvPr id="95" name="Picture 94">
            <a:extLst>
              <a:ext uri="{FF2B5EF4-FFF2-40B4-BE49-F238E27FC236}">
                <a16:creationId xmlns:a16="http://schemas.microsoft.com/office/drawing/2014/main" id="{4AC400C8-A54A-4AE4-906A-17D74FE8B6BE}"/>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80530" y="5917267"/>
            <a:ext cx="1119124" cy="445971"/>
          </a:xfrm>
          <a:prstGeom prst="rect">
            <a:avLst/>
          </a:prstGeom>
        </p:spPr>
      </p:pic>
      <p:pic>
        <p:nvPicPr>
          <p:cNvPr id="96" name="Picture 95" descr="A close up of a sign&#10;&#10;Description generated with very high confidence">
            <a:extLst>
              <a:ext uri="{FF2B5EF4-FFF2-40B4-BE49-F238E27FC236}">
                <a16:creationId xmlns:a16="http://schemas.microsoft.com/office/drawing/2014/main" id="{5D8ACE2D-432D-4AD3-A188-56CE219CEAA8}"/>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982814" y="3149545"/>
            <a:ext cx="1119124" cy="141260"/>
          </a:xfrm>
          <a:prstGeom prst="rect">
            <a:avLst/>
          </a:prstGeom>
        </p:spPr>
      </p:pic>
      <p:pic>
        <p:nvPicPr>
          <p:cNvPr id="97" name="Picture 96" descr="A close up of a sign&#10;&#10;Description generated with very high confidence">
            <a:extLst>
              <a:ext uri="{FF2B5EF4-FFF2-40B4-BE49-F238E27FC236}">
                <a16:creationId xmlns:a16="http://schemas.microsoft.com/office/drawing/2014/main" id="{36FAD09B-9129-4551-B361-54B981856528}"/>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982814" y="5930416"/>
            <a:ext cx="1119124" cy="419672"/>
          </a:xfrm>
          <a:prstGeom prst="rect">
            <a:avLst/>
          </a:prstGeom>
        </p:spPr>
      </p:pic>
      <p:pic>
        <p:nvPicPr>
          <p:cNvPr id="98" name="Picture 97" descr="A close up of a sign&#10;&#10;Description generated with very high confidence">
            <a:extLst>
              <a:ext uri="{FF2B5EF4-FFF2-40B4-BE49-F238E27FC236}">
                <a16:creationId xmlns:a16="http://schemas.microsoft.com/office/drawing/2014/main" id="{EBA1DA73-CBB2-4FB9-BD13-8B3617EE801C}"/>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3372550" y="3111781"/>
            <a:ext cx="1119124" cy="216785"/>
          </a:xfrm>
          <a:prstGeom prst="rect">
            <a:avLst/>
          </a:prstGeom>
        </p:spPr>
      </p:pic>
      <p:pic>
        <p:nvPicPr>
          <p:cNvPr id="101" name="Picture 2">
            <a:extLst>
              <a:ext uri="{FF2B5EF4-FFF2-40B4-BE49-F238E27FC236}">
                <a16:creationId xmlns:a16="http://schemas.microsoft.com/office/drawing/2014/main" id="{603CF748-8735-412A-8BAC-08B3A6D5ACB9}"/>
              </a:ext>
            </a:extLst>
          </p:cNvPr>
          <p:cNvPicPr>
            <a:picLocks noChangeAspect="1" noChangeArrowheads="1"/>
          </p:cNvPicPr>
          <p:nvPr/>
        </p:nvPicPr>
        <p:blipFill>
          <a:blip r:embed="rId17" cstate="email">
            <a:extLst>
              <a:ext uri="{28A0092B-C50C-407E-A947-70E740481C1C}">
                <a14:useLocalDpi xmlns:a14="http://schemas.microsoft.com/office/drawing/2010/main"/>
              </a:ext>
            </a:extLst>
          </a:blip>
          <a:stretch>
            <a:fillRect/>
          </a:stretch>
        </p:blipFill>
        <p:spPr bwMode="auto">
          <a:xfrm>
            <a:off x="4641005" y="1965584"/>
            <a:ext cx="1543675" cy="678942"/>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101" descr="Image result for linkedin learning logo">
            <a:extLst>
              <a:ext uri="{FF2B5EF4-FFF2-40B4-BE49-F238E27FC236}">
                <a16:creationId xmlns:a16="http://schemas.microsoft.com/office/drawing/2014/main" id="{C54A41D5-E53C-4426-8BBC-059AC2BC468B}"/>
              </a:ext>
            </a:extLst>
          </p:cNvPr>
          <p:cNvPicPr>
            <a:picLocks noChangeAspect="1" noChangeArrowheads="1"/>
          </p:cNvPicPr>
          <p:nvPr/>
        </p:nvPicPr>
        <p:blipFill rotWithShape="1">
          <a:blip r:embed="rId18" cstate="email">
            <a:extLst>
              <a:ext uri="{28A0092B-C50C-407E-A947-70E740481C1C}">
                <a14:useLocalDpi xmlns:a14="http://schemas.microsoft.com/office/drawing/2010/main"/>
              </a:ext>
            </a:extLst>
          </a:blip>
          <a:srcRect/>
          <a:stretch/>
        </p:blipFill>
        <p:spPr bwMode="auto">
          <a:xfrm>
            <a:off x="637246" y="3062334"/>
            <a:ext cx="1005692" cy="314005"/>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102" descr="A close up of a logo&#10;&#10;Description automatically generated">
            <a:extLst>
              <a:ext uri="{FF2B5EF4-FFF2-40B4-BE49-F238E27FC236}">
                <a16:creationId xmlns:a16="http://schemas.microsoft.com/office/drawing/2014/main" id="{D24A7F64-16D9-4230-8F1A-0A2CEA320896}"/>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549993" y="4745932"/>
            <a:ext cx="885973" cy="823218"/>
          </a:xfrm>
          <a:prstGeom prst="rect">
            <a:avLst/>
          </a:prstGeom>
        </p:spPr>
      </p:pic>
      <p:pic>
        <p:nvPicPr>
          <p:cNvPr id="104" name="Picture 103">
            <a:extLst>
              <a:ext uri="{FF2B5EF4-FFF2-40B4-BE49-F238E27FC236}">
                <a16:creationId xmlns:a16="http://schemas.microsoft.com/office/drawing/2014/main" id="{C9EDE536-589B-48CC-9F48-37D40C89FDD9}"/>
              </a:ext>
            </a:extLst>
          </p:cNvPr>
          <p:cNvPicPr>
            <a:picLocks noChangeAspect="1"/>
          </p:cNvPicPr>
          <p:nvPr/>
        </p:nvPicPr>
        <p:blipFill rotWithShape="1">
          <a:blip r:embed="rId20" cstate="email">
            <a:extLst>
              <a:ext uri="{28A0092B-C50C-407E-A947-70E740481C1C}">
                <a14:useLocalDpi xmlns:a14="http://schemas.microsoft.com/office/drawing/2010/main"/>
              </a:ext>
            </a:extLst>
          </a:blip>
          <a:srcRect/>
          <a:stretch/>
        </p:blipFill>
        <p:spPr>
          <a:xfrm>
            <a:off x="587870" y="2149933"/>
            <a:ext cx="885973" cy="292059"/>
          </a:xfrm>
          <a:prstGeom prst="rect">
            <a:avLst/>
          </a:prstGeom>
        </p:spPr>
      </p:pic>
      <p:pic>
        <p:nvPicPr>
          <p:cNvPr id="105" name="Picture 104" descr="A close up of a sign&#10;&#10;Description automatically generated">
            <a:extLst>
              <a:ext uri="{FF2B5EF4-FFF2-40B4-BE49-F238E27FC236}">
                <a16:creationId xmlns:a16="http://schemas.microsoft.com/office/drawing/2014/main" id="{8BC20A5D-9D8E-4EAA-8A76-543EE675160A}"/>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1526521" y="1929699"/>
            <a:ext cx="1067168" cy="924879"/>
          </a:xfrm>
          <a:prstGeom prst="rect">
            <a:avLst/>
          </a:prstGeom>
        </p:spPr>
      </p:pic>
      <p:pic>
        <p:nvPicPr>
          <p:cNvPr id="106" name="Picture 4" descr="Image result for aws logo">
            <a:hlinkClick r:id="rId22"/>
            <a:extLst>
              <a:ext uri="{FF2B5EF4-FFF2-40B4-BE49-F238E27FC236}">
                <a16:creationId xmlns:a16="http://schemas.microsoft.com/office/drawing/2014/main" id="{EC226797-B035-4B13-9F39-61D00ECD655F}"/>
              </a:ext>
            </a:extLst>
          </p:cNvPr>
          <p:cNvPicPr preferRelativeResize="0">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55321" y="3890746"/>
            <a:ext cx="675317" cy="403887"/>
          </a:xfrm>
          <a:prstGeom prst="rect">
            <a:avLst/>
          </a:prstGeom>
          <a:noFill/>
          <a:extLst>
            <a:ext uri="{909E8E84-426E-40DD-AFC4-6F175D3DCCD1}">
              <a14:hiddenFill xmlns:a14="http://schemas.microsoft.com/office/drawing/2010/main">
                <a:solidFill>
                  <a:srgbClr val="FFFFFF"/>
                </a:solidFill>
              </a14:hiddenFill>
            </a:ext>
          </a:extLst>
        </p:spPr>
      </p:pic>
      <p:sp>
        <p:nvSpPr>
          <p:cNvPr id="29" name="Title 1">
            <a:extLst>
              <a:ext uri="{FF2B5EF4-FFF2-40B4-BE49-F238E27FC236}">
                <a16:creationId xmlns:a16="http://schemas.microsoft.com/office/drawing/2014/main" id="{A98B91FA-93AB-48C4-BB09-AC9125B1449B}"/>
              </a:ext>
            </a:extLst>
          </p:cNvPr>
          <p:cNvSpPr txBox="1">
            <a:spLocks/>
          </p:cNvSpPr>
          <p:nvPr/>
        </p:nvSpPr>
        <p:spPr>
          <a:xfrm>
            <a:off x="2072540" y="1285005"/>
            <a:ext cx="2320546" cy="313932"/>
          </a:xfrm>
          <a:prstGeom prst="rect">
            <a:avLst/>
          </a:prstGeom>
          <a:solidFill>
            <a:schemeClr val="bg1"/>
          </a:solidFill>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950433">
              <a:lnSpc>
                <a:spcPct val="85000"/>
              </a:lnSpc>
              <a:spcAft>
                <a:spcPts val="1222"/>
              </a:spcAft>
              <a:defRPr/>
            </a:pPr>
            <a:r>
              <a:rPr lang="en-US" sz="2400" kern="0" dirty="0">
                <a:gradFill>
                  <a:gsLst>
                    <a:gs pos="0">
                      <a:srgbClr val="1A1A1A"/>
                    </a:gs>
                    <a:gs pos="100000">
                      <a:srgbClr val="0D0D0D"/>
                    </a:gs>
                  </a:gsLst>
                  <a:lin ang="5400000" scaled="1"/>
                </a:gradFill>
                <a:latin typeface="Segoe UI Semibold"/>
              </a:rPr>
              <a:t>Featured </a:t>
            </a:r>
            <a:r>
              <a:rPr lang="en-US" sz="2400" b="1" kern="0" dirty="0">
                <a:gradFill>
                  <a:gsLst>
                    <a:gs pos="0">
                      <a:schemeClr val="accent1"/>
                    </a:gs>
                    <a:gs pos="100000">
                      <a:schemeClr val="accent1"/>
                    </a:gs>
                  </a:gsLst>
                  <a:lin ang="5400000" scaled="1"/>
                </a:gradFill>
                <a:latin typeface="Segoe UI"/>
              </a:rPr>
              <a:t>Apps</a:t>
            </a:r>
          </a:p>
        </p:txBody>
      </p:sp>
      <p:sp>
        <p:nvSpPr>
          <p:cNvPr id="30" name="Title 1">
            <a:extLst>
              <a:ext uri="{FF2B5EF4-FFF2-40B4-BE49-F238E27FC236}">
                <a16:creationId xmlns:a16="http://schemas.microsoft.com/office/drawing/2014/main" id="{2982CF39-3ED9-45BF-A81C-A953E2BC34A3}"/>
              </a:ext>
            </a:extLst>
          </p:cNvPr>
          <p:cNvSpPr txBox="1">
            <a:spLocks/>
          </p:cNvSpPr>
          <p:nvPr/>
        </p:nvSpPr>
        <p:spPr>
          <a:xfrm>
            <a:off x="7661684" y="1285005"/>
            <a:ext cx="3074435" cy="313932"/>
          </a:xfrm>
          <a:prstGeom prst="rect">
            <a:avLst/>
          </a:prstGeom>
          <a:solidFill>
            <a:schemeClr val="bg1"/>
          </a:solidFill>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950433">
              <a:lnSpc>
                <a:spcPct val="85000"/>
              </a:lnSpc>
              <a:spcAft>
                <a:spcPts val="1222"/>
              </a:spcAft>
              <a:defRPr/>
            </a:pPr>
            <a:r>
              <a:rPr lang="en-US" sz="2400" kern="0" dirty="0">
                <a:gradFill>
                  <a:gsLst>
                    <a:gs pos="0">
                      <a:srgbClr val="1A1A1A"/>
                    </a:gs>
                    <a:gs pos="100000">
                      <a:srgbClr val="0D0D0D"/>
                    </a:gs>
                  </a:gsLst>
                  <a:lin ang="5400000" scaled="1"/>
                </a:gradFill>
                <a:latin typeface="Segoe UI Semibold"/>
              </a:rPr>
              <a:t>Featured</a:t>
            </a:r>
            <a:r>
              <a:rPr lang="en-US" sz="2400" kern="0" dirty="0">
                <a:solidFill>
                  <a:srgbClr val="282828"/>
                </a:solidFill>
                <a:latin typeface="Segoe UI Semibold"/>
              </a:rPr>
              <a:t> </a:t>
            </a:r>
            <a:r>
              <a:rPr lang="en-US" sz="2400" b="1" kern="0" dirty="0">
                <a:gradFill>
                  <a:gsLst>
                    <a:gs pos="0">
                      <a:schemeClr val="accent1"/>
                    </a:gs>
                    <a:gs pos="100000">
                      <a:schemeClr val="accent1"/>
                    </a:gs>
                  </a:gsLst>
                  <a:lin ang="5400000" scaled="1"/>
                </a:gradFill>
                <a:latin typeface="Segoe UI"/>
              </a:rPr>
              <a:t>Customers</a:t>
            </a:r>
          </a:p>
        </p:txBody>
      </p:sp>
      <p:pic>
        <p:nvPicPr>
          <p:cNvPr id="49" name="Picture 16" descr="Image result for accenture logo transparent">
            <a:extLst>
              <a:ext uri="{FF2B5EF4-FFF2-40B4-BE49-F238E27FC236}">
                <a16:creationId xmlns:a16="http://schemas.microsoft.com/office/drawing/2014/main" id="{6B932F7A-B3E0-4C08-9421-5D74A7842EF8}"/>
              </a:ext>
            </a:extLst>
          </p:cNvPr>
          <p:cNvPicPr>
            <a:picLocks noChangeAspect="1" noChangeArrowheads="1"/>
          </p:cNvPicPr>
          <p:nvPr/>
        </p:nvPicPr>
        <p:blipFill rotWithShape="1">
          <a:blip r:embed="rId24" cstate="email">
            <a:extLst>
              <a:ext uri="{28A0092B-C50C-407E-A947-70E740481C1C}">
                <a14:useLocalDpi xmlns:a14="http://schemas.microsoft.com/office/drawing/2010/main"/>
              </a:ext>
            </a:extLst>
          </a:blip>
          <a:srcRect/>
          <a:stretch/>
        </p:blipFill>
        <p:spPr bwMode="auto">
          <a:xfrm>
            <a:off x="6654253" y="2253827"/>
            <a:ext cx="1303490" cy="37304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49" descr="A close up of a logo&#10;&#10;Description generated with high confidence">
            <a:extLst>
              <a:ext uri="{FF2B5EF4-FFF2-40B4-BE49-F238E27FC236}">
                <a16:creationId xmlns:a16="http://schemas.microsoft.com/office/drawing/2014/main" id="{D306E948-2D78-4901-BF50-0D547A931F26}"/>
              </a:ext>
            </a:extLst>
          </p:cNvPr>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10462361" y="2194433"/>
            <a:ext cx="837156" cy="491828"/>
          </a:xfrm>
          <a:prstGeom prst="rect">
            <a:avLst/>
          </a:prstGeom>
        </p:spPr>
      </p:pic>
      <p:pic>
        <p:nvPicPr>
          <p:cNvPr id="51" name="Picture 50" descr="A close up of a sign&#10;&#10;Description generated with very high confidence">
            <a:extLst>
              <a:ext uri="{FF2B5EF4-FFF2-40B4-BE49-F238E27FC236}">
                <a16:creationId xmlns:a16="http://schemas.microsoft.com/office/drawing/2014/main" id="{D245C88D-A644-4EC7-98B7-E2864964E1F5}"/>
              </a:ext>
            </a:extLst>
          </p:cNvPr>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6846496" y="3274865"/>
            <a:ext cx="697632" cy="471446"/>
          </a:xfrm>
          <a:prstGeom prst="rect">
            <a:avLst/>
          </a:prstGeom>
        </p:spPr>
      </p:pic>
      <p:pic>
        <p:nvPicPr>
          <p:cNvPr id="52" name="Picture 51" descr="A close up of a sign&#10;&#10;Description generated with very high confidence">
            <a:extLst>
              <a:ext uri="{FF2B5EF4-FFF2-40B4-BE49-F238E27FC236}">
                <a16:creationId xmlns:a16="http://schemas.microsoft.com/office/drawing/2014/main" id="{D8D416DF-9C74-4E86-A3EC-7393F1DB6081}"/>
              </a:ext>
            </a:extLst>
          </p:cNvPr>
          <p:cNvPicPr>
            <a:picLocks noChangeAspect="1"/>
          </p:cNvPicPr>
          <p:nvPr/>
        </p:nvPicPr>
        <p:blipFill>
          <a:blip r:embed="rId27" cstate="email">
            <a:extLst>
              <a:ext uri="{28A0092B-C50C-407E-A947-70E740481C1C}">
                <a14:useLocalDpi xmlns:a14="http://schemas.microsoft.com/office/drawing/2010/main"/>
              </a:ext>
            </a:extLst>
          </a:blip>
          <a:stretch>
            <a:fillRect/>
          </a:stretch>
        </p:blipFill>
        <p:spPr>
          <a:xfrm>
            <a:off x="6769622" y="4276403"/>
            <a:ext cx="919004" cy="510558"/>
          </a:xfrm>
          <a:prstGeom prst="rect">
            <a:avLst/>
          </a:prstGeom>
        </p:spPr>
      </p:pic>
      <p:pic>
        <p:nvPicPr>
          <p:cNvPr id="53" name="Picture 2" descr="Image result for bp logo">
            <a:hlinkClick r:id="rId28"/>
            <a:extLst>
              <a:ext uri="{FF2B5EF4-FFF2-40B4-BE49-F238E27FC236}">
                <a16:creationId xmlns:a16="http://schemas.microsoft.com/office/drawing/2014/main" id="{7E3D91F1-DAE2-41BC-B030-0F9433D574B8}"/>
              </a:ext>
            </a:extLst>
          </p:cNvPr>
          <p:cNvPicPr>
            <a:picLocks noChangeAspect="1" noChangeArrowheads="1"/>
          </p:cNvPicPr>
          <p:nvPr/>
        </p:nvPicPr>
        <p:blipFill rotWithShape="1">
          <a:blip r:embed="rId29" cstate="email">
            <a:extLst>
              <a:ext uri="{28A0092B-C50C-407E-A947-70E740481C1C}">
                <a14:useLocalDpi xmlns:a14="http://schemas.microsoft.com/office/drawing/2010/main"/>
              </a:ext>
            </a:extLst>
          </a:blip>
          <a:srcRect/>
          <a:stretch/>
        </p:blipFill>
        <p:spPr bwMode="auto">
          <a:xfrm>
            <a:off x="8689627" y="1965717"/>
            <a:ext cx="732992" cy="949260"/>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53">
            <a:extLst>
              <a:ext uri="{FF2B5EF4-FFF2-40B4-BE49-F238E27FC236}">
                <a16:creationId xmlns:a16="http://schemas.microsoft.com/office/drawing/2014/main" id="{AC71EBB6-B14E-4ED5-923F-F9E18F1B0E95}"/>
              </a:ext>
            </a:extLst>
          </p:cNvPr>
          <p:cNvPicPr>
            <a:picLocks noChangeAspect="1"/>
          </p:cNvPicPr>
          <p:nvPr/>
        </p:nvPicPr>
        <p:blipFill>
          <a:blip r:embed="rId30" cstate="email">
            <a:extLst>
              <a:ext uri="{28A0092B-C50C-407E-A947-70E740481C1C}">
                <a14:useLocalDpi xmlns:a14="http://schemas.microsoft.com/office/drawing/2010/main"/>
              </a:ext>
            </a:extLst>
          </a:blip>
          <a:stretch>
            <a:fillRect/>
          </a:stretch>
        </p:blipFill>
        <p:spPr>
          <a:xfrm>
            <a:off x="8425939" y="4412176"/>
            <a:ext cx="1274730" cy="239012"/>
          </a:xfrm>
          <a:prstGeom prst="rect">
            <a:avLst/>
          </a:prstGeom>
        </p:spPr>
      </p:pic>
      <p:pic>
        <p:nvPicPr>
          <p:cNvPr id="55" name="Picture 54" descr="A picture containing clipart&#10;&#10;Description generated with very high confidence">
            <a:extLst>
              <a:ext uri="{FF2B5EF4-FFF2-40B4-BE49-F238E27FC236}">
                <a16:creationId xmlns:a16="http://schemas.microsoft.com/office/drawing/2014/main" id="{FE09DAF1-560C-473F-9541-B45ABB5BBC7E}"/>
              </a:ext>
            </a:extLst>
          </p:cNvPr>
          <p:cNvPicPr>
            <a:picLocks noChangeAspect="1"/>
          </p:cNvPicPr>
          <p:nvPr/>
        </p:nvPicPr>
        <p:blipFill>
          <a:blip r:embed="rId31" cstate="email">
            <a:extLst>
              <a:ext uri="{28A0092B-C50C-407E-A947-70E740481C1C}">
                <a14:useLocalDpi xmlns:a14="http://schemas.microsoft.com/office/drawing/2010/main"/>
              </a:ext>
            </a:extLst>
          </a:blip>
          <a:stretch>
            <a:fillRect/>
          </a:stretch>
        </p:blipFill>
        <p:spPr>
          <a:xfrm>
            <a:off x="10437166" y="5469286"/>
            <a:ext cx="887546" cy="511378"/>
          </a:xfrm>
          <a:prstGeom prst="rect">
            <a:avLst/>
          </a:prstGeom>
        </p:spPr>
      </p:pic>
      <p:pic>
        <p:nvPicPr>
          <p:cNvPr id="56" name="Picture 55" descr="A picture containing clipart&#10;&#10;Description automatically generated">
            <a:extLst>
              <a:ext uri="{FF2B5EF4-FFF2-40B4-BE49-F238E27FC236}">
                <a16:creationId xmlns:a16="http://schemas.microsoft.com/office/drawing/2014/main" id="{0502D892-A2CA-430C-932A-DBF0FBF66C28}"/>
              </a:ext>
            </a:extLst>
          </p:cNvPr>
          <p:cNvPicPr>
            <a:picLocks noChangeAspect="1"/>
          </p:cNvPicPr>
          <p:nvPr/>
        </p:nvPicPr>
        <p:blipFill>
          <a:blip r:embed="rId32" cstate="email">
            <a:extLst>
              <a:ext uri="{28A0092B-C50C-407E-A947-70E740481C1C}">
                <a14:useLocalDpi xmlns:a14="http://schemas.microsoft.com/office/drawing/2010/main"/>
              </a:ext>
            </a:extLst>
          </a:blip>
          <a:stretch>
            <a:fillRect/>
          </a:stretch>
        </p:blipFill>
        <p:spPr>
          <a:xfrm>
            <a:off x="10093622" y="3378345"/>
            <a:ext cx="1574634" cy="264486"/>
          </a:xfrm>
          <a:prstGeom prst="rect">
            <a:avLst/>
          </a:prstGeom>
        </p:spPr>
      </p:pic>
      <p:pic>
        <p:nvPicPr>
          <p:cNvPr id="57" name="Picture 56" descr="A drawing of a face&#10;&#10;Description automatically generated">
            <a:extLst>
              <a:ext uri="{FF2B5EF4-FFF2-40B4-BE49-F238E27FC236}">
                <a16:creationId xmlns:a16="http://schemas.microsoft.com/office/drawing/2014/main" id="{0B6C9639-54FA-4C4D-B97D-05D864AC6A71}"/>
              </a:ext>
            </a:extLst>
          </p:cNvPr>
          <p:cNvPicPr>
            <a:picLocks noChangeAspect="1"/>
          </p:cNvPicPr>
          <p:nvPr/>
        </p:nvPicPr>
        <p:blipFill>
          <a:blip r:embed="rId33" cstate="email">
            <a:extLst>
              <a:ext uri="{28A0092B-C50C-407E-A947-70E740481C1C}">
                <a14:useLocalDpi xmlns:a14="http://schemas.microsoft.com/office/drawing/2010/main"/>
              </a:ext>
            </a:extLst>
          </a:blip>
          <a:stretch>
            <a:fillRect/>
          </a:stretch>
        </p:blipFill>
        <p:spPr>
          <a:xfrm>
            <a:off x="8562691" y="3246511"/>
            <a:ext cx="1001226" cy="528154"/>
          </a:xfrm>
          <a:prstGeom prst="rect">
            <a:avLst/>
          </a:prstGeom>
        </p:spPr>
      </p:pic>
      <p:pic>
        <p:nvPicPr>
          <p:cNvPr id="59" name="Picture 58" descr="A close up of a sign&#10;&#10;Description generated with very high confidence">
            <a:extLst>
              <a:ext uri="{FF2B5EF4-FFF2-40B4-BE49-F238E27FC236}">
                <a16:creationId xmlns:a16="http://schemas.microsoft.com/office/drawing/2014/main" id="{2D5A50CF-9DFF-437F-A4CC-955DE5F20132}"/>
              </a:ext>
            </a:extLst>
          </p:cNvPr>
          <p:cNvPicPr>
            <a:picLocks noChangeAspect="1"/>
          </p:cNvPicPr>
          <p:nvPr/>
        </p:nvPicPr>
        <p:blipFill>
          <a:blip r:embed="rId34" cstate="email">
            <a:extLst>
              <a:ext uri="{28A0092B-C50C-407E-A947-70E740481C1C}">
                <a14:useLocalDpi xmlns:a14="http://schemas.microsoft.com/office/drawing/2010/main"/>
              </a:ext>
            </a:extLst>
          </a:blip>
          <a:stretch>
            <a:fillRect/>
          </a:stretch>
        </p:blipFill>
        <p:spPr>
          <a:xfrm>
            <a:off x="6936162" y="5411625"/>
            <a:ext cx="648500" cy="648498"/>
          </a:xfrm>
          <a:prstGeom prst="rect">
            <a:avLst/>
          </a:prstGeom>
        </p:spPr>
      </p:pic>
      <p:pic>
        <p:nvPicPr>
          <p:cNvPr id="60" name="Picture 59" descr="A picture containing clipart&#10;&#10;Description automatically generated">
            <a:extLst>
              <a:ext uri="{FF2B5EF4-FFF2-40B4-BE49-F238E27FC236}">
                <a16:creationId xmlns:a16="http://schemas.microsoft.com/office/drawing/2014/main" id="{BC2F89F7-FEAD-4A1F-9E71-7AEC7C13A8F0}"/>
              </a:ext>
            </a:extLst>
          </p:cNvPr>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10256291" y="4322447"/>
            <a:ext cx="1249296" cy="488006"/>
          </a:xfrm>
          <a:prstGeom prst="rect">
            <a:avLst/>
          </a:prstGeom>
        </p:spPr>
      </p:pic>
      <p:pic>
        <p:nvPicPr>
          <p:cNvPr id="64" name="Picture 2" descr="Image result for dropbox logo">
            <a:extLst>
              <a:ext uri="{FF2B5EF4-FFF2-40B4-BE49-F238E27FC236}">
                <a16:creationId xmlns:a16="http://schemas.microsoft.com/office/drawing/2014/main" id="{E67BD976-9D48-4050-9C46-EAACA1760979}"/>
              </a:ext>
            </a:extLst>
          </p:cNvPr>
          <p:cNvPicPr>
            <a:picLocks noChangeAspect="1" noChangeArrowheads="1"/>
          </p:cNvPicPr>
          <p:nvPr/>
        </p:nvPicPr>
        <p:blipFill>
          <a:blip r:embed="rId36" cstate="email">
            <a:extLst>
              <a:ext uri="{28A0092B-C50C-407E-A947-70E740481C1C}">
                <a14:useLocalDpi xmlns:a14="http://schemas.microsoft.com/office/drawing/2010/main"/>
              </a:ext>
            </a:extLst>
          </a:blip>
          <a:srcRect/>
          <a:stretch>
            <a:fillRect/>
          </a:stretch>
        </p:blipFill>
        <p:spPr bwMode="auto">
          <a:xfrm>
            <a:off x="2965021" y="3805482"/>
            <a:ext cx="450913" cy="574414"/>
          </a:xfrm>
          <a:prstGeom prst="rect">
            <a:avLst/>
          </a:prstGeom>
          <a:noFill/>
          <a:extLst>
            <a:ext uri="{909E8E84-426E-40DD-AFC4-6F175D3DCCD1}">
              <a14:hiddenFill xmlns:a14="http://schemas.microsoft.com/office/drawing/2010/main">
                <a:solidFill>
                  <a:srgbClr val="FFFFFF"/>
                </a:solidFill>
              </a14:hiddenFill>
            </a:ext>
          </a:extLst>
        </p:spPr>
      </p:pic>
      <p:sp>
        <p:nvSpPr>
          <p:cNvPr id="46" name="Rectangle 45">
            <a:extLst>
              <a:ext uri="{FF2B5EF4-FFF2-40B4-BE49-F238E27FC236}">
                <a16:creationId xmlns:a16="http://schemas.microsoft.com/office/drawing/2014/main" id="{07E2F225-843B-4DA4-BCCD-1BDDD7AE3253}"/>
              </a:ext>
            </a:extLst>
          </p:cNvPr>
          <p:cNvSpPr/>
          <p:nvPr/>
        </p:nvSpPr>
        <p:spPr>
          <a:xfrm>
            <a:off x="2538416" y="2091136"/>
            <a:ext cx="1261174" cy="388129"/>
          </a:xfrm>
          <a:prstGeom prst="rect">
            <a:avLst/>
          </a:prstGeom>
        </p:spPr>
        <p:txBody>
          <a:bodyPr wrap="none">
            <a:spAutoFit/>
          </a:bodyPr>
          <a:lstStyle/>
          <a:p>
            <a:r>
              <a:rPr lang="en-US" sz="1873" kern="0" spc="-51">
                <a:solidFill>
                  <a:srgbClr val="D83B01"/>
                </a:solidFill>
                <a:latin typeface="Segoe UI Semibold"/>
              </a:rPr>
              <a:t>Office 365</a:t>
            </a:r>
            <a:endParaRPr lang="en-US" sz="1873" spc="-51">
              <a:solidFill>
                <a:srgbClr val="D83B01"/>
              </a:solidFill>
            </a:endParaRPr>
          </a:p>
        </p:txBody>
      </p:sp>
      <p:grpSp>
        <p:nvGrpSpPr>
          <p:cNvPr id="7" name="Group 6">
            <a:extLst>
              <a:ext uri="{FF2B5EF4-FFF2-40B4-BE49-F238E27FC236}">
                <a16:creationId xmlns:a16="http://schemas.microsoft.com/office/drawing/2014/main" id="{01A64A87-A305-4543-8DB0-BB2621F8E899}"/>
              </a:ext>
            </a:extLst>
          </p:cNvPr>
          <p:cNvGrpSpPr/>
          <p:nvPr/>
        </p:nvGrpSpPr>
        <p:grpSpPr>
          <a:xfrm>
            <a:off x="3722027" y="1787507"/>
            <a:ext cx="1120500" cy="970234"/>
            <a:chOff x="4794957" y="3475509"/>
            <a:chExt cx="1098628" cy="951296"/>
          </a:xfrm>
        </p:grpSpPr>
        <p:pic>
          <p:nvPicPr>
            <p:cNvPr id="4" name="Graphic 3">
              <a:extLst>
                <a:ext uri="{FF2B5EF4-FFF2-40B4-BE49-F238E27FC236}">
                  <a16:creationId xmlns:a16="http://schemas.microsoft.com/office/drawing/2014/main" id="{39BDD32A-3D30-489A-889F-071BDD582878}"/>
                </a:ext>
              </a:extLst>
            </p:cNvPr>
            <p:cNvPicPr>
              <a:picLocks noChangeAspect="1"/>
            </p:cNvPicPr>
            <p:nvPr/>
          </p:nvPicPr>
          <p:blipFill>
            <a:blip r:embed="rId37">
              <a:extLst>
                <a:ext uri="{28A0092B-C50C-407E-A947-70E740481C1C}">
                  <a14:useLocalDpi xmlns:a14="http://schemas.microsoft.com/office/drawing/2010/main"/>
                </a:ext>
                <a:ext uri="{96DAC541-7B7A-43D3-8B79-37D633B846F1}">
                  <asvg:svgBlip xmlns:asvg="http://schemas.microsoft.com/office/drawing/2016/SVG/main" r:embed="rId38"/>
                </a:ext>
              </a:extLst>
            </a:blip>
            <a:stretch>
              <a:fillRect/>
            </a:stretch>
          </p:blipFill>
          <p:spPr>
            <a:xfrm>
              <a:off x="4856005" y="3475509"/>
              <a:ext cx="919502" cy="919502"/>
            </a:xfrm>
            <a:prstGeom prst="rect">
              <a:avLst/>
            </a:prstGeom>
          </p:spPr>
        </p:pic>
        <p:sp>
          <p:nvSpPr>
            <p:cNvPr id="47" name="Rectangle 46">
              <a:extLst>
                <a:ext uri="{FF2B5EF4-FFF2-40B4-BE49-F238E27FC236}">
                  <a16:creationId xmlns:a16="http://schemas.microsoft.com/office/drawing/2014/main" id="{57FB1656-A908-4A4D-A5EA-695439EDD48D}"/>
                </a:ext>
              </a:extLst>
            </p:cNvPr>
            <p:cNvSpPr/>
            <p:nvPr/>
          </p:nvSpPr>
          <p:spPr>
            <a:xfrm>
              <a:off x="4794957" y="4170301"/>
              <a:ext cx="1098628" cy="256504"/>
            </a:xfrm>
            <a:prstGeom prst="rect">
              <a:avLst/>
            </a:prstGeom>
          </p:spPr>
          <p:txBody>
            <a:bodyPr wrap="none">
              <a:spAutoFit/>
            </a:bodyPr>
            <a:lstStyle/>
            <a:p>
              <a:pPr algn="ctr"/>
              <a:r>
                <a:rPr lang="en-US" sz="1100" kern="0" spc="-51">
                  <a:cs typeface="Segoe UI Light" panose="020B0502040204020203" pitchFamily="34" charset="0"/>
                </a:rPr>
                <a:t>Microsoft Teams</a:t>
              </a:r>
              <a:endParaRPr lang="en-US" sz="1100" spc="-51">
                <a:cs typeface="Segoe UI Light" panose="020B0502040204020203" pitchFamily="34" charset="0"/>
              </a:endParaRPr>
            </a:p>
          </p:txBody>
        </p:sp>
      </p:grpSp>
      <p:pic>
        <p:nvPicPr>
          <p:cNvPr id="8" name="Picture 7" descr="A close up of a sign&#10;&#10;Description automatically generated">
            <a:extLst>
              <a:ext uri="{FF2B5EF4-FFF2-40B4-BE49-F238E27FC236}">
                <a16:creationId xmlns:a16="http://schemas.microsoft.com/office/drawing/2014/main" id="{57D5326B-DEFF-40B6-9AFE-9181F1C0AF9E}"/>
              </a:ext>
            </a:extLst>
          </p:cNvPr>
          <p:cNvPicPr>
            <a:picLocks noChangeAspect="1"/>
          </p:cNvPicPr>
          <p:nvPr/>
        </p:nvPicPr>
        <p:blipFill>
          <a:blip r:embed="rId39" cstate="email">
            <a:extLst>
              <a:ext uri="{28A0092B-C50C-407E-A947-70E740481C1C}">
                <a14:useLocalDpi xmlns:a14="http://schemas.microsoft.com/office/drawing/2010/main"/>
              </a:ext>
            </a:extLst>
          </a:blip>
          <a:stretch>
            <a:fillRect/>
          </a:stretch>
        </p:blipFill>
        <p:spPr>
          <a:xfrm>
            <a:off x="8549876" y="5382649"/>
            <a:ext cx="977072" cy="743388"/>
          </a:xfrm>
          <a:prstGeom prst="rect">
            <a:avLst/>
          </a:prstGeom>
        </p:spPr>
      </p:pic>
    </p:spTree>
    <p:extLst>
      <p:ext uri="{BB962C8B-B14F-4D97-AF65-F5344CB8AC3E}">
        <p14:creationId xmlns:p14="http://schemas.microsoft.com/office/powerpoint/2010/main" val="4075543320"/>
      </p:ext>
    </p:extLst>
  </p:cSld>
  <p:clrMapOvr>
    <a:masterClrMapping/>
  </p:clrMapOvr>
  <p:transition>
    <p:fade/>
  </p:transition>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1E8C93A-6C19-425B-BDFE-E635A92EC35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0"/>
            <a:ext cx="12575023" cy="6994524"/>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Out of the box Threat Protection policies</a:t>
            </a:r>
          </a:p>
        </p:txBody>
      </p:sp>
    </p:spTree>
    <p:extLst>
      <p:ext uri="{BB962C8B-B14F-4D97-AF65-F5344CB8AC3E}">
        <p14:creationId xmlns:p14="http://schemas.microsoft.com/office/powerpoint/2010/main" val="1793537943"/>
      </p:ext>
    </p:extLst>
  </p:cSld>
  <p:clrMapOvr>
    <a:masterClrMapping/>
  </p:clrMapOvr>
  <p:transition>
    <p:fade/>
  </p:transition>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0DFF04BD-24BE-4F85-8D9E-27CDE17C889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8" y="0"/>
            <a:ext cx="12434711" cy="6994525"/>
          </a:xfrm>
          <a:prstGeom prst="rect">
            <a:avLst/>
          </a:prstGeom>
        </p:spPr>
      </p:pic>
      <p:sp>
        <p:nvSpPr>
          <p:cNvPr id="4" name="TextBox 3">
            <a:extLst>
              <a:ext uri="{FF2B5EF4-FFF2-40B4-BE49-F238E27FC236}">
                <a16:creationId xmlns:a16="http://schemas.microsoft.com/office/drawing/2014/main" id="{D1600520-2AE0-4161-96EE-16DC16899754}"/>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Threat detections across various cloud apps</a:t>
            </a:r>
          </a:p>
        </p:txBody>
      </p:sp>
    </p:spTree>
    <p:extLst>
      <p:ext uri="{BB962C8B-B14F-4D97-AF65-F5344CB8AC3E}">
        <p14:creationId xmlns:p14="http://schemas.microsoft.com/office/powerpoint/2010/main" val="544663065"/>
      </p:ext>
    </p:extLst>
  </p:cSld>
  <p:clrMapOvr>
    <a:masterClrMapping/>
  </p:clrMapOvr>
  <p:transition>
    <p:fade/>
  </p:transition>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07021F-D565-44FE-B117-1AF1D60648C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78" y="1"/>
            <a:ext cx="12434710" cy="6994523"/>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Deep dive into the ransomware alert with the ability to perform governance actions</a:t>
            </a:r>
          </a:p>
        </p:txBody>
      </p:sp>
    </p:spTree>
    <p:extLst>
      <p:ext uri="{BB962C8B-B14F-4D97-AF65-F5344CB8AC3E}">
        <p14:creationId xmlns:p14="http://schemas.microsoft.com/office/powerpoint/2010/main" val="313486465"/>
      </p:ext>
    </p:extLst>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D8FA20-F049-459B-A342-ECC127B91D7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
            <a:ext cx="12434710" cy="8289806"/>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Detect malwares in the cloud</a:t>
            </a:r>
          </a:p>
        </p:txBody>
      </p:sp>
    </p:spTree>
    <p:extLst>
      <p:ext uri="{BB962C8B-B14F-4D97-AF65-F5344CB8AC3E}">
        <p14:creationId xmlns:p14="http://schemas.microsoft.com/office/powerpoint/2010/main" val="299162576"/>
      </p:ext>
    </p:extLst>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00F440-685D-6443-8F97-82221D833A3E}"/>
              </a:ext>
            </a:extLst>
          </p:cNvPr>
          <p:cNvSpPr txBox="1"/>
          <p:nvPr/>
        </p:nvSpPr>
        <p:spPr>
          <a:xfrm>
            <a:off x="396446" y="2008039"/>
            <a:ext cx="4418208" cy="1220061"/>
          </a:xfrm>
          <a:prstGeom prst="rect">
            <a:avLst/>
          </a:prstGeom>
          <a:noFill/>
        </p:spPr>
        <p:txBody>
          <a:bodyPr wrap="square" lIns="186521" tIns="149217" rIns="186521" bIns="149217" rtlCol="0">
            <a:spAutoFit/>
          </a:bodyPr>
          <a:lstStyle/>
          <a:p>
            <a:pPr marL="349724" indent="-349724">
              <a:lnSpc>
                <a:spcPct val="150000"/>
              </a:lnSpc>
              <a:buFont typeface="Arial" panose="020B0604020202020204" pitchFamily="34" charset="0"/>
              <a:buChar char="•"/>
            </a:pPr>
            <a:endParaRPr lang="en-US">
              <a:gradFill>
                <a:gsLst>
                  <a:gs pos="2917">
                    <a:schemeClr val="tx1"/>
                  </a:gs>
                  <a:gs pos="30000">
                    <a:schemeClr val="tx1"/>
                  </a:gs>
                </a:gsLst>
                <a:lin ang="5400000" scaled="0"/>
              </a:gradFill>
            </a:endParaRPr>
          </a:p>
          <a:p>
            <a:pPr>
              <a:lnSpc>
                <a:spcPct val="150000"/>
              </a:lnSpc>
            </a:pPr>
            <a:endParaRPr lang="en-US" sz="2448">
              <a:gradFill>
                <a:gsLst>
                  <a:gs pos="2917">
                    <a:schemeClr val="tx1"/>
                  </a:gs>
                  <a:gs pos="30000">
                    <a:schemeClr val="tx1"/>
                  </a:gs>
                </a:gsLst>
                <a:lin ang="5400000" scaled="0"/>
              </a:gradFill>
            </a:endParaRPr>
          </a:p>
        </p:txBody>
      </p:sp>
      <p:pic>
        <p:nvPicPr>
          <p:cNvPr id="5" name="Picture 4">
            <a:extLst>
              <a:ext uri="{FF2B5EF4-FFF2-40B4-BE49-F238E27FC236}">
                <a16:creationId xmlns:a16="http://schemas.microsoft.com/office/drawing/2014/main" id="{7CD64699-6152-564F-BEE3-952FC4BD315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859648" y="-1401"/>
            <a:ext cx="8715589" cy="6995925"/>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05EA6AA1-EDD7-4687-9B80-C9A7E57A312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Malware detection - Scan cloud storage apps, Identify potentially risky files, Powered by Microsoft Threat Intelligence, </a:t>
            </a:r>
            <a:endParaRPr lang="en-US" sz="1836" baseline="30000">
              <a:latin typeface="Segoe UI Light"/>
              <a:cs typeface="Segoe UI Light"/>
            </a:endParaRPr>
          </a:p>
        </p:txBody>
      </p:sp>
    </p:spTree>
    <p:extLst>
      <p:ext uri="{BB962C8B-B14F-4D97-AF65-F5344CB8AC3E}">
        <p14:creationId xmlns:p14="http://schemas.microsoft.com/office/powerpoint/2010/main" val="913620769"/>
      </p:ext>
    </p:extLst>
  </p:cSld>
  <p:clrMapOvr>
    <a:masterClrMapping/>
  </p:clrMapOvr>
  <p:transition>
    <p:fade/>
  </p:transition>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FF0B787-520E-43DF-B7A0-7F02D11D6B1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434709" cy="6452313"/>
          </a:xfrm>
          <a:prstGeom prst="rect">
            <a:avLst/>
          </a:prstGeom>
        </p:spPr>
      </p:pic>
      <p:sp>
        <p:nvSpPr>
          <p:cNvPr id="4" name="Rectangle 3">
            <a:extLst>
              <a:ext uri="{FF2B5EF4-FFF2-40B4-BE49-F238E27FC236}">
                <a16:creationId xmlns:a16="http://schemas.microsoft.com/office/drawing/2014/main" id="{6690B02B-9182-4A88-AC95-A8956D67A2D0}"/>
              </a:ext>
            </a:extLst>
          </p:cNvPr>
          <p:cNvSpPr/>
          <p:nvPr/>
        </p:nvSpPr>
        <p:spPr bwMode="auto">
          <a:xfrm>
            <a:off x="2979683" y="827690"/>
            <a:ext cx="2632841" cy="512379"/>
          </a:xfrm>
          <a:prstGeom prst="rect">
            <a:avLst/>
          </a:prstGeom>
          <a:noFill/>
          <a:ln w="38100">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a:extLst>
              <a:ext uri="{FF2B5EF4-FFF2-40B4-BE49-F238E27FC236}">
                <a16:creationId xmlns:a16="http://schemas.microsoft.com/office/drawing/2014/main" id="{59A5617D-7AFB-4AE8-B60F-92712FBB2E91}"/>
              </a:ext>
            </a:extLst>
          </p:cNvPr>
          <p:cNvSpPr txBox="1"/>
          <p:nvPr/>
        </p:nvSpPr>
        <p:spPr>
          <a:xfrm>
            <a:off x="89"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Top users by investigation priority on the Cloud App Security Dashboard</a:t>
            </a:r>
            <a:endParaRPr lang="en-US" sz="1836" baseline="30000">
              <a:latin typeface="Segoe UI Light"/>
              <a:cs typeface="Segoe UI Light"/>
            </a:endParaRPr>
          </a:p>
        </p:txBody>
      </p:sp>
    </p:spTree>
    <p:extLst>
      <p:ext uri="{BB962C8B-B14F-4D97-AF65-F5344CB8AC3E}">
        <p14:creationId xmlns:p14="http://schemas.microsoft.com/office/powerpoint/2010/main" val="811398735"/>
      </p:ext>
    </p:extLst>
  </p:cSld>
  <p:clrMapOvr>
    <a:masterClrMapping/>
  </p:clrMapOvr>
  <p:transition>
    <p:fade/>
  </p:transition>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A screenshot of a cell phone&#10;&#10;Description automatically generated">
            <a:extLst>
              <a:ext uri="{FF2B5EF4-FFF2-40B4-BE49-F238E27FC236}">
                <a16:creationId xmlns:a16="http://schemas.microsoft.com/office/drawing/2014/main" id="{DB62FC97-99AF-4D1D-9D83-754C731F36C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434710" cy="6761374"/>
          </a:xfrm>
          <a:prstGeom prst="rect">
            <a:avLst/>
          </a:prstGeom>
        </p:spPr>
      </p:pic>
      <p:sp>
        <p:nvSpPr>
          <p:cNvPr id="10" name="TextBox 9">
            <a:extLst>
              <a:ext uri="{FF2B5EF4-FFF2-40B4-BE49-F238E27FC236}">
                <a16:creationId xmlns:a16="http://schemas.microsoft.com/office/drawing/2014/main" id="{358423B7-315D-47A0-ACC5-14824582848D}"/>
              </a:ext>
            </a:extLst>
          </p:cNvPr>
          <p:cNvSpPr txBox="1"/>
          <p:nvPr/>
        </p:nvSpPr>
        <p:spPr>
          <a:xfrm>
            <a:off x="89"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Hybrid UEBA for cloud and on-premise user activity – Investigation Priority</a:t>
            </a:r>
            <a:endParaRPr lang="en-US" sz="1836" baseline="30000">
              <a:latin typeface="Segoe UI Light"/>
              <a:cs typeface="Segoe UI Light"/>
            </a:endParaRPr>
          </a:p>
        </p:txBody>
      </p:sp>
      <p:sp>
        <p:nvSpPr>
          <p:cNvPr id="4" name="AutoShape 2" descr="https://us-api.asm.skype.com/v1/objects/0-eus-d6-b124c4427fc843951497c985c866160d/views/imgo">
            <a:extLst>
              <a:ext uri="{FF2B5EF4-FFF2-40B4-BE49-F238E27FC236}">
                <a16:creationId xmlns:a16="http://schemas.microsoft.com/office/drawing/2014/main" id="{273D6A02-D183-4EA9-9A46-4592161F21B9}"/>
              </a:ext>
            </a:extLst>
          </p:cNvPr>
          <p:cNvSpPr>
            <a:spLocks noChangeAspect="1" noChangeArrowheads="1"/>
          </p:cNvSpPr>
          <p:nvPr/>
        </p:nvSpPr>
        <p:spPr bwMode="auto">
          <a:xfrm>
            <a:off x="2331597" y="898603"/>
            <a:ext cx="7771694" cy="51973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a:solidFill>
                <a:srgbClr val="282828"/>
              </a:solidFill>
              <a:latin typeface="Segoe UI"/>
            </a:endParaRPr>
          </a:p>
        </p:txBody>
      </p:sp>
    </p:spTree>
    <p:extLst>
      <p:ext uri="{BB962C8B-B14F-4D97-AF65-F5344CB8AC3E}">
        <p14:creationId xmlns:p14="http://schemas.microsoft.com/office/powerpoint/2010/main" val="4165725842"/>
      </p:ext>
    </p:extLst>
  </p:cSld>
  <p:clrMapOvr>
    <a:masterClrMapping/>
  </p:clrMapOvr>
  <p:transition>
    <p:fade/>
  </p:transition>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A screenshot of a cell phone&#10;&#10;Description automatically generated">
            <a:extLst>
              <a:ext uri="{FF2B5EF4-FFF2-40B4-BE49-F238E27FC236}">
                <a16:creationId xmlns:a16="http://schemas.microsoft.com/office/drawing/2014/main" id="{98030B08-8F1C-43DA-85F9-B09FD6B0A42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33" y="903"/>
            <a:ext cx="12430821" cy="6992718"/>
          </a:xfrm>
          <a:prstGeom prst="rect">
            <a:avLst/>
          </a:prstGeom>
        </p:spPr>
      </p:pic>
      <p:sp>
        <p:nvSpPr>
          <p:cNvPr id="4" name="AutoShape 2" descr="https://us-api.asm.skype.com/v1/objects/0-eus-d6-b124c4427fc843951497c985c866160d/views/imgo">
            <a:extLst>
              <a:ext uri="{FF2B5EF4-FFF2-40B4-BE49-F238E27FC236}">
                <a16:creationId xmlns:a16="http://schemas.microsoft.com/office/drawing/2014/main" id="{273D6A02-D183-4EA9-9A46-4592161F21B9}"/>
              </a:ext>
            </a:extLst>
          </p:cNvPr>
          <p:cNvSpPr>
            <a:spLocks noChangeAspect="1" noChangeArrowheads="1"/>
          </p:cNvSpPr>
          <p:nvPr/>
        </p:nvSpPr>
        <p:spPr bwMode="auto">
          <a:xfrm>
            <a:off x="2331597" y="898603"/>
            <a:ext cx="7771694" cy="51973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a:solidFill>
                <a:srgbClr val="282828"/>
              </a:solidFill>
              <a:latin typeface="Segoe UI"/>
            </a:endParaRPr>
          </a:p>
        </p:txBody>
      </p:sp>
      <p:sp>
        <p:nvSpPr>
          <p:cNvPr id="10" name="TextBox 9">
            <a:extLst>
              <a:ext uri="{FF2B5EF4-FFF2-40B4-BE49-F238E27FC236}">
                <a16:creationId xmlns:a16="http://schemas.microsoft.com/office/drawing/2014/main" id="{358423B7-315D-47A0-ACC5-14824582848D}"/>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Hybrid UEBA for cloud and on-premise user activity – User Risk Score</a:t>
            </a:r>
            <a:endParaRPr lang="en-US" sz="1836" baseline="30000">
              <a:latin typeface="Segoe UI Light"/>
              <a:cs typeface="Segoe UI Light"/>
            </a:endParaRPr>
          </a:p>
        </p:txBody>
      </p:sp>
    </p:spTree>
    <p:extLst>
      <p:ext uri="{BB962C8B-B14F-4D97-AF65-F5344CB8AC3E}">
        <p14:creationId xmlns:p14="http://schemas.microsoft.com/office/powerpoint/2010/main" val="4145394563"/>
      </p:ext>
    </p:extLst>
  </p:cSld>
  <p:clrMapOvr>
    <a:masterClrMapping/>
  </p:clrMapOvr>
  <p:transition>
    <p:fad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AB84A5D-C1BC-48EB-8C78-5DF1AF95C80F}"/>
              </a:ext>
            </a:extLst>
          </p:cNvPr>
          <p:cNvSpPr>
            <a:spLocks noGrp="1"/>
          </p:cNvSpPr>
          <p:nvPr>
            <p:ph type="title"/>
          </p:nvPr>
        </p:nvSpPr>
        <p:spPr>
          <a:xfrm>
            <a:off x="434920" y="449265"/>
            <a:ext cx="4707666" cy="754061"/>
          </a:xfrm>
        </p:spPr>
        <p:txBody>
          <a:bodyPr/>
          <a:lstStyle/>
          <a:p>
            <a:r>
              <a:rPr lang="en-US">
                <a:solidFill>
                  <a:srgbClr val="505050"/>
                </a:solidFill>
              </a:rPr>
              <a:t>Get started today</a:t>
            </a:r>
            <a:endParaRPr lang="en-US"/>
          </a:p>
        </p:txBody>
      </p:sp>
      <p:sp>
        <p:nvSpPr>
          <p:cNvPr id="6" name="TextBox 5">
            <a:extLst>
              <a:ext uri="{FF2B5EF4-FFF2-40B4-BE49-F238E27FC236}">
                <a16:creationId xmlns:a16="http://schemas.microsoft.com/office/drawing/2014/main" id="{5B40536C-694E-4069-9124-A69B577E9F57}"/>
              </a:ext>
            </a:extLst>
          </p:cNvPr>
          <p:cNvSpPr txBox="1"/>
          <p:nvPr/>
        </p:nvSpPr>
        <p:spPr>
          <a:xfrm>
            <a:off x="754357" y="1629455"/>
            <a:ext cx="5119749" cy="3613644"/>
          </a:xfrm>
          <a:prstGeom prst="rect">
            <a:avLst/>
          </a:prstGeom>
          <a:noFill/>
        </p:spPr>
        <p:txBody>
          <a:bodyPr wrap="square" lIns="358570" tIns="143428" rIns="179285" bIns="143428" rtlCol="0">
            <a:spAutoFit/>
          </a:bodyPr>
          <a:lstStyle/>
          <a:p>
            <a:r>
              <a:rPr lang="en-US" sz="2400">
                <a:cs typeface="Segoe UI" panose="020B0502040204020203" pitchFamily="34" charset="0"/>
              </a:rPr>
              <a:t>Identify compromised user accounts</a:t>
            </a:r>
          </a:p>
          <a:p>
            <a:endParaRPr lang="en-US" sz="2400">
              <a:cs typeface="Segoe UI" panose="020B0502040204020203" pitchFamily="34" charset="0"/>
            </a:endParaRPr>
          </a:p>
          <a:p>
            <a:r>
              <a:rPr lang="en-US" sz="2400">
                <a:cs typeface="Segoe UI" panose="020B0502040204020203" pitchFamily="34" charset="0"/>
              </a:rPr>
              <a:t>Record an audit trail for all user and privileged account  activities across hybrid environments</a:t>
            </a:r>
          </a:p>
          <a:p>
            <a:endParaRPr lang="en-US" sz="2400">
              <a:cs typeface="Segoe UI" panose="020B0502040204020203" pitchFamily="34" charset="0"/>
            </a:endParaRPr>
          </a:p>
          <a:p>
            <a:r>
              <a:rPr lang="en-US" sz="2400">
                <a:cs typeface="Segoe UI" panose="020B0502040204020203" pitchFamily="34" charset="0"/>
              </a:rPr>
              <a:t>Detect and remediate malware in your cloud apps</a:t>
            </a:r>
            <a:endParaRPr lang="en-US" sz="2400"/>
          </a:p>
        </p:txBody>
      </p:sp>
      <p:grpSp>
        <p:nvGrpSpPr>
          <p:cNvPr id="7" name="Group 6">
            <a:extLst>
              <a:ext uri="{FF2B5EF4-FFF2-40B4-BE49-F238E27FC236}">
                <a16:creationId xmlns:a16="http://schemas.microsoft.com/office/drawing/2014/main" id="{FE42431A-6BE9-4737-96BF-8991A3434C0A}"/>
              </a:ext>
            </a:extLst>
          </p:cNvPr>
          <p:cNvGrpSpPr/>
          <p:nvPr/>
        </p:nvGrpSpPr>
        <p:grpSpPr>
          <a:xfrm>
            <a:off x="434920" y="1832187"/>
            <a:ext cx="399048" cy="399048"/>
            <a:chOff x="5788247" y="1528219"/>
            <a:chExt cx="612560" cy="612560"/>
          </a:xfrm>
          <a:noFill/>
        </p:grpSpPr>
        <p:sp>
          <p:nvSpPr>
            <p:cNvPr id="16" name="Oval 15">
              <a:extLst>
                <a:ext uri="{FF2B5EF4-FFF2-40B4-BE49-F238E27FC236}">
                  <a16:creationId xmlns:a16="http://schemas.microsoft.com/office/drawing/2014/main" id="{58547E41-66C2-426F-8321-EA555A3CFAF1}"/>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7" name="Straight Connector 16">
              <a:extLst>
                <a:ext uri="{FF2B5EF4-FFF2-40B4-BE49-F238E27FC236}">
                  <a16:creationId xmlns:a16="http://schemas.microsoft.com/office/drawing/2014/main" id="{EFC87AEB-FA9F-4198-85C5-5AFBDC2E1C4C}"/>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8" name="L-Shape 17">
              <a:extLst>
                <a:ext uri="{FF2B5EF4-FFF2-40B4-BE49-F238E27FC236}">
                  <a16:creationId xmlns:a16="http://schemas.microsoft.com/office/drawing/2014/main" id="{0105C3E9-FCAD-46D7-B0D6-9CAC6F0D1664}"/>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8" name="Group 7">
            <a:extLst>
              <a:ext uri="{FF2B5EF4-FFF2-40B4-BE49-F238E27FC236}">
                <a16:creationId xmlns:a16="http://schemas.microsoft.com/office/drawing/2014/main" id="{1DCEBC8D-06F3-42EE-892F-37694A70C556}"/>
              </a:ext>
            </a:extLst>
          </p:cNvPr>
          <p:cNvGrpSpPr/>
          <p:nvPr/>
        </p:nvGrpSpPr>
        <p:grpSpPr>
          <a:xfrm>
            <a:off x="434920" y="2889356"/>
            <a:ext cx="399048" cy="399048"/>
            <a:chOff x="5788247" y="1528220"/>
            <a:chExt cx="612560" cy="612560"/>
          </a:xfrm>
          <a:noFill/>
        </p:grpSpPr>
        <p:sp>
          <p:nvSpPr>
            <p:cNvPr id="13" name="Oval 12">
              <a:extLst>
                <a:ext uri="{FF2B5EF4-FFF2-40B4-BE49-F238E27FC236}">
                  <a16:creationId xmlns:a16="http://schemas.microsoft.com/office/drawing/2014/main" id="{5A1185DB-DCC8-4983-BDC5-71C5D63CE839}"/>
                </a:ext>
              </a:extLst>
            </p:cNvPr>
            <p:cNvSpPr/>
            <p:nvPr/>
          </p:nvSpPr>
          <p:spPr bwMode="auto">
            <a:xfrm>
              <a:off x="5788247" y="1528220"/>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4" name="Straight Connector 13">
              <a:extLst>
                <a:ext uri="{FF2B5EF4-FFF2-40B4-BE49-F238E27FC236}">
                  <a16:creationId xmlns:a16="http://schemas.microsoft.com/office/drawing/2014/main" id="{5BCCE150-3044-4D9B-AFB6-6647D48260BC}"/>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5" name="L-Shape 14">
              <a:extLst>
                <a:ext uri="{FF2B5EF4-FFF2-40B4-BE49-F238E27FC236}">
                  <a16:creationId xmlns:a16="http://schemas.microsoft.com/office/drawing/2014/main" id="{1A70BBAB-7CD5-416E-8B58-B3E137813380}"/>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9" name="Group 8">
            <a:extLst>
              <a:ext uri="{FF2B5EF4-FFF2-40B4-BE49-F238E27FC236}">
                <a16:creationId xmlns:a16="http://schemas.microsoft.com/office/drawing/2014/main" id="{B89020BF-703F-406F-80DF-B1754A550D38}"/>
              </a:ext>
            </a:extLst>
          </p:cNvPr>
          <p:cNvGrpSpPr/>
          <p:nvPr/>
        </p:nvGrpSpPr>
        <p:grpSpPr>
          <a:xfrm>
            <a:off x="443765" y="4370561"/>
            <a:ext cx="399048" cy="399048"/>
            <a:chOff x="5788247" y="1528219"/>
            <a:chExt cx="612560" cy="612560"/>
          </a:xfrm>
          <a:noFill/>
        </p:grpSpPr>
        <p:sp>
          <p:nvSpPr>
            <p:cNvPr id="10" name="Oval 9">
              <a:extLst>
                <a:ext uri="{FF2B5EF4-FFF2-40B4-BE49-F238E27FC236}">
                  <a16:creationId xmlns:a16="http://schemas.microsoft.com/office/drawing/2014/main" id="{159D06B0-52D3-4A3B-A3DC-2338A08F8F45}"/>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1" name="Straight Connector 10">
              <a:extLst>
                <a:ext uri="{FF2B5EF4-FFF2-40B4-BE49-F238E27FC236}">
                  <a16:creationId xmlns:a16="http://schemas.microsoft.com/office/drawing/2014/main" id="{8C630F28-1998-47F6-824A-4600925D003C}"/>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 name="L-Shape 11">
              <a:extLst>
                <a:ext uri="{FF2B5EF4-FFF2-40B4-BE49-F238E27FC236}">
                  <a16:creationId xmlns:a16="http://schemas.microsoft.com/office/drawing/2014/main" id="{426CD304-F52B-4512-A2EA-5925F5DCC819}"/>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spTree>
    <p:extLst>
      <p:ext uri="{BB962C8B-B14F-4D97-AF65-F5344CB8AC3E}">
        <p14:creationId xmlns:p14="http://schemas.microsoft.com/office/powerpoint/2010/main" val="3605262834"/>
      </p:ext>
    </p:extLst>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security configuration">
            <a:extLst>
              <a:ext uri="{FF2B5EF4-FFF2-40B4-BE49-F238E27FC236}">
                <a16:creationId xmlns:a16="http://schemas.microsoft.com/office/drawing/2014/main" id="{553BB858-8A9F-4D2D-8866-BD9930EACF9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78149" y="-33983"/>
            <a:ext cx="8056739" cy="38122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15346109-20E6-454D-9E52-EC20D3B29E6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78149" y="3821361"/>
            <a:ext cx="8056739" cy="3104226"/>
          </a:xfrm>
          <a:prstGeom prst="rect">
            <a:avLst/>
          </a:prstGeom>
          <a:ln>
            <a:noFill/>
          </a:ln>
          <a:effectLst>
            <a:outerShdw blurRad="292100" dist="139700" dir="2700000" algn="tl" rotWithShape="0">
              <a:srgbClr val="333333">
                <a:alpha val="65000"/>
              </a:srgbClr>
            </a:outerShdw>
          </a:effectLst>
        </p:spPr>
      </p:pic>
      <p:sp>
        <p:nvSpPr>
          <p:cNvPr id="7" name="Content Placeholder 2">
            <a:extLst>
              <a:ext uri="{FF2B5EF4-FFF2-40B4-BE49-F238E27FC236}">
                <a16:creationId xmlns:a16="http://schemas.microsoft.com/office/drawing/2014/main" id="{A1629AC4-DFD4-5949-84FF-872DBB236886}"/>
              </a:ext>
            </a:extLst>
          </p:cNvPr>
          <p:cNvSpPr>
            <a:spLocks noGrp="1"/>
          </p:cNvSpPr>
          <p:nvPr>
            <p:ph idx="1"/>
          </p:nvPr>
        </p:nvSpPr>
        <p:spPr>
          <a:xfrm>
            <a:off x="391264" y="1546836"/>
            <a:ext cx="3506179" cy="5258698"/>
          </a:xfrm>
        </p:spPr>
        <p:txBody>
          <a:bodyPr vert="horz" wrap="square" lIns="0" tIns="0" rIns="0" bIns="0" rtlCol="0" anchor="t">
            <a:noAutofit/>
          </a:bodyPr>
          <a:lstStyle/>
          <a:p>
            <a:r>
              <a:rPr lang="en-US" sz="1428">
                <a:latin typeface="Segoe UI Semibold" panose="020B0702040204020203" pitchFamily="34" charset="0"/>
                <a:cs typeface="Segoe UI Semibold" panose="020B0702040204020203" pitchFamily="34" charset="0"/>
              </a:rPr>
              <a:t>Detection and investigation of </a:t>
            </a:r>
            <a:br>
              <a:rPr lang="en-US" sz="1428">
                <a:latin typeface="Segoe UI Semibold" panose="020B0702040204020203" pitchFamily="34" charset="0"/>
                <a:cs typeface="Segoe UI Semibold" panose="020B0702040204020203" pitchFamily="34" charset="0"/>
              </a:rPr>
            </a:br>
            <a:r>
              <a:rPr lang="en-US" sz="1428">
                <a:latin typeface="Segoe UI Semibold" panose="020B0702040204020203" pitchFamily="34" charset="0"/>
                <a:cs typeface="Segoe UI Semibold" panose="020B0702040204020203" pitchFamily="34" charset="0"/>
              </a:rPr>
              <a:t>anomalous admin behavior</a:t>
            </a:r>
          </a:p>
          <a:p>
            <a:r>
              <a:rPr lang="en-US" sz="1428">
                <a:latin typeface="Segoe UI Light" panose="020B0502040204020203" pitchFamily="34" charset="0"/>
                <a:cs typeface="Segoe UI Light" panose="020B0502040204020203" pitchFamily="34" charset="0"/>
              </a:rPr>
              <a:t>Identify anomalies in your cloud environment via advanced behavioral analytics.</a:t>
            </a:r>
          </a:p>
          <a:p>
            <a:r>
              <a:rPr lang="en-US" sz="1428">
                <a:latin typeface="Segoe UI Light" panose="020B0502040204020203" pitchFamily="34" charset="0"/>
                <a:cs typeface="Segoe UI Light" panose="020B0502040204020203" pitchFamily="34" charset="0"/>
              </a:rPr>
              <a:t>Pivot on users, IP addresses, resources, activities and locations</a:t>
            </a:r>
          </a:p>
          <a:p>
            <a:endParaRPr lang="en-US" sz="1428">
              <a:latin typeface="Segoe UI Light" panose="020B0502040204020203" pitchFamily="34" charset="0"/>
              <a:cs typeface="Segoe UI Light" panose="020B0502040204020203" pitchFamily="34" charset="0"/>
            </a:endParaRPr>
          </a:p>
          <a:p>
            <a:endParaRPr lang="en-US" sz="1428">
              <a:latin typeface="Segoe UI Light" panose="020B0502040204020203" pitchFamily="34" charset="0"/>
              <a:cs typeface="Segoe UI Light" panose="020B0502040204020203" pitchFamily="34" charset="0"/>
            </a:endParaRPr>
          </a:p>
          <a:p>
            <a:endParaRPr lang="en-US" sz="1428" b="1"/>
          </a:p>
          <a:p>
            <a:r>
              <a:rPr lang="en-US" sz="1428">
                <a:latin typeface="Segoe UI Semibold" panose="020B0702040204020203" pitchFamily="34" charset="0"/>
                <a:cs typeface="Segoe UI Semibold" panose="020B0702040204020203" pitchFamily="34" charset="0"/>
              </a:rPr>
              <a:t>Security posture assessment</a:t>
            </a:r>
          </a:p>
          <a:p>
            <a:r>
              <a:rPr lang="en-US" sz="1428">
                <a:latin typeface="Segoe UI Light" panose="020B0502040204020203" pitchFamily="34" charset="0"/>
                <a:cs typeface="Segoe UI Light" panose="020B0502040204020203" pitchFamily="34" charset="0"/>
              </a:rPr>
              <a:t>Analyze the security posture of you cloud platform and identify missing security configurations and controls.</a:t>
            </a:r>
          </a:p>
          <a:p>
            <a:endParaRPr lang="en-US" sz="1428">
              <a:latin typeface="Segoe UI Light" panose="020B0502040204020203" pitchFamily="34" charset="0"/>
              <a:cs typeface="Segoe UI Light" panose="020B0502040204020203" pitchFamily="34" charset="0"/>
            </a:endParaRPr>
          </a:p>
          <a:p>
            <a:endParaRPr lang="en-US" sz="1428">
              <a:latin typeface="Segoe UI Light" panose="020B0502040204020203" pitchFamily="34" charset="0"/>
              <a:cs typeface="Segoe UI Light" panose="020B0502040204020203" pitchFamily="34" charset="0"/>
            </a:endParaRPr>
          </a:p>
          <a:p>
            <a:endParaRPr lang="en-US" sz="1428">
              <a:latin typeface="Segoe UI Semibold" panose="020B0702040204020203" pitchFamily="34" charset="0"/>
              <a:cs typeface="Segoe UI Semibold" panose="020B0702040204020203" pitchFamily="34" charset="0"/>
            </a:endParaRPr>
          </a:p>
          <a:p>
            <a:r>
              <a:rPr lang="en-US" sz="1428">
                <a:latin typeface="Segoe UI Semibold" panose="020B0702040204020203" pitchFamily="34" charset="0"/>
                <a:cs typeface="Segoe UI Semibold" panose="020B0702040204020203" pitchFamily="34" charset="0"/>
              </a:rPr>
              <a:t>Unique integration with Azure Security Center</a:t>
            </a:r>
          </a:p>
          <a:p>
            <a:r>
              <a:rPr lang="en-US" sz="1428">
                <a:latin typeface="Segoe UI Light" panose="020B0502040204020203" pitchFamily="34" charset="0"/>
                <a:cs typeface="Segoe UI Light" panose="020B0502040204020203" pitchFamily="34" charset="0"/>
              </a:rPr>
              <a:t>Pivot to Azure Security Center to apply recommendation and remediate vulnerabilities.</a:t>
            </a:r>
            <a:endParaRPr lang="en-US" sz="1428">
              <a:solidFill>
                <a:srgbClr val="1A1A1A"/>
              </a:solidFill>
              <a:latin typeface="Segoe UI Light" panose="020B0502040204020203" pitchFamily="34" charset="0"/>
              <a:cs typeface="Segoe UI Light" panose="020B0502040204020203" pitchFamily="34" charset="0"/>
            </a:endParaRPr>
          </a:p>
          <a:p>
            <a:pPr algn="r">
              <a:spcAft>
                <a:spcPts val="612"/>
              </a:spcAft>
            </a:pPr>
            <a:endParaRPr lang="en-US" sz="1428">
              <a:latin typeface="Segoe UI Light" panose="020B0502040204020203" pitchFamily="34" charset="0"/>
              <a:cs typeface="Segoe UI Light" panose="020B0502040204020203" pitchFamily="34" charset="0"/>
            </a:endParaRPr>
          </a:p>
          <a:p>
            <a:pPr algn="r"/>
            <a:endParaRPr lang="en-US" sz="1428">
              <a:latin typeface="Segoe UI Light" panose="020B0502040204020203" pitchFamily="34" charset="0"/>
              <a:cs typeface="Segoe UI Light" panose="020B0502040204020203" pitchFamily="34" charset="0"/>
            </a:endParaRPr>
          </a:p>
          <a:p>
            <a:endParaRPr lang="en-US" sz="1428">
              <a:latin typeface="Segoe UI Light" panose="020B0502040204020203" pitchFamily="34" charset="0"/>
              <a:cs typeface="Segoe UI Light" panose="020B0502040204020203" pitchFamily="34" charset="0"/>
            </a:endParaRPr>
          </a:p>
        </p:txBody>
      </p:sp>
      <p:sp>
        <p:nvSpPr>
          <p:cNvPr id="4" name="Title 1">
            <a:extLst>
              <a:ext uri="{FF2B5EF4-FFF2-40B4-BE49-F238E27FC236}">
                <a16:creationId xmlns:a16="http://schemas.microsoft.com/office/drawing/2014/main" id="{2A175326-183C-405A-BF3F-31AC4E26ED69}"/>
              </a:ext>
            </a:extLst>
          </p:cNvPr>
          <p:cNvSpPr>
            <a:spLocks noGrp="1"/>
          </p:cNvSpPr>
          <p:nvPr>
            <p:ph type="title"/>
          </p:nvPr>
        </p:nvSpPr>
        <p:spPr>
          <a:xfrm>
            <a:off x="342143" y="402300"/>
            <a:ext cx="2844401" cy="826893"/>
          </a:xfrm>
        </p:spPr>
        <p:txBody>
          <a:bodyPr>
            <a:normAutofit/>
          </a:bodyPr>
          <a:lstStyle/>
          <a:p>
            <a:pPr algn="ctr"/>
            <a:r>
              <a:rPr lang="en-US" sz="204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CASB for cloud platforms</a:t>
            </a:r>
            <a:endParaRPr lang="en-US" sz="2040" b="1">
              <a:solidFill>
                <a:srgbClr val="0078D4"/>
              </a:solidFill>
              <a:latin typeface="Segoe UI Light" panose="020B0502040204020203" pitchFamily="34" charset="0"/>
              <a:ea typeface="Segoe UI Black" panose="020B0A02040204020203" pitchFamily="34" charset="0"/>
              <a:cs typeface="Segoe UI Light" panose="020B0502040204020203" pitchFamily="34" charset="0"/>
            </a:endParaRPr>
          </a:p>
        </p:txBody>
      </p:sp>
    </p:spTree>
    <p:extLst>
      <p:ext uri="{BB962C8B-B14F-4D97-AF65-F5344CB8AC3E}">
        <p14:creationId xmlns:p14="http://schemas.microsoft.com/office/powerpoint/2010/main" val="834967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D01BF1A-8083-4E19-BBAB-EA7570DD6C23}"/>
              </a:ext>
            </a:extLst>
          </p:cNvPr>
          <p:cNvSpPr>
            <a:spLocks noGrp="1"/>
          </p:cNvSpPr>
          <p:nvPr>
            <p:ph type="title"/>
          </p:nvPr>
        </p:nvSpPr>
        <p:spPr>
          <a:xfrm>
            <a:off x="600062" y="466301"/>
            <a:ext cx="11237870" cy="565027"/>
          </a:xfrm>
        </p:spPr>
        <p:txBody>
          <a:bodyPr/>
          <a:lstStyle/>
          <a:p>
            <a:r>
              <a:rPr lang="en-US" dirty="0">
                <a:solidFill>
                  <a:srgbClr val="505050"/>
                </a:solidFill>
              </a:rPr>
              <a:t>Featured Customers (public case studies)</a:t>
            </a:r>
            <a:endParaRPr lang="en-US" dirty="0"/>
          </a:p>
        </p:txBody>
      </p:sp>
      <p:pic>
        <p:nvPicPr>
          <p:cNvPr id="65" name="Picture 64" descr="A close up of a logo&#10;&#10;Description generated with high confidence">
            <a:extLst>
              <a:ext uri="{FF2B5EF4-FFF2-40B4-BE49-F238E27FC236}">
                <a16:creationId xmlns:a16="http://schemas.microsoft.com/office/drawing/2014/main" id="{39CF5E1E-FB5B-4707-ACE7-3DAE95DE7B5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85785" y="6100568"/>
            <a:ext cx="1126596" cy="661875"/>
          </a:xfrm>
          <a:prstGeom prst="rect">
            <a:avLst/>
          </a:prstGeom>
        </p:spPr>
      </p:pic>
      <p:pic>
        <p:nvPicPr>
          <p:cNvPr id="67" name="Picture 66" descr="A close up of a sign&#10;&#10;Description generated with very high confidence">
            <a:extLst>
              <a:ext uri="{FF2B5EF4-FFF2-40B4-BE49-F238E27FC236}">
                <a16:creationId xmlns:a16="http://schemas.microsoft.com/office/drawing/2014/main" id="{4AAB72C1-05CE-4AB7-840A-DC7E385FE82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707661" y="4650024"/>
            <a:ext cx="1282604" cy="866760"/>
          </a:xfrm>
          <a:prstGeom prst="rect">
            <a:avLst/>
          </a:prstGeom>
        </p:spPr>
      </p:pic>
      <p:pic>
        <p:nvPicPr>
          <p:cNvPr id="73" name="Picture 72" descr="A close up of a sign&#10;&#10;Description generated with very high confidence">
            <a:extLst>
              <a:ext uri="{FF2B5EF4-FFF2-40B4-BE49-F238E27FC236}">
                <a16:creationId xmlns:a16="http://schemas.microsoft.com/office/drawing/2014/main" id="{8111C85F-C980-4C7C-B9D5-45BB163C286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68880" y="5895684"/>
            <a:ext cx="1560167" cy="866759"/>
          </a:xfrm>
          <a:prstGeom prst="rect">
            <a:avLst/>
          </a:prstGeom>
        </p:spPr>
      </p:pic>
      <p:pic>
        <p:nvPicPr>
          <p:cNvPr id="4" name="Picture 3">
            <a:extLst>
              <a:ext uri="{FF2B5EF4-FFF2-40B4-BE49-F238E27FC236}">
                <a16:creationId xmlns:a16="http://schemas.microsoft.com/office/drawing/2014/main" id="{0A3627B4-B1F2-4716-B8BB-F271BF5A315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567946" y="3847728"/>
            <a:ext cx="1562034" cy="292881"/>
          </a:xfrm>
          <a:prstGeom prst="rect">
            <a:avLst/>
          </a:prstGeom>
        </p:spPr>
      </p:pic>
      <p:pic>
        <p:nvPicPr>
          <p:cNvPr id="7" name="Picture 6" descr="A picture containing clipart&#10;&#10;Description generated with very high confidence">
            <a:extLst>
              <a:ext uri="{FF2B5EF4-FFF2-40B4-BE49-F238E27FC236}">
                <a16:creationId xmlns:a16="http://schemas.microsoft.com/office/drawing/2014/main" id="{72F61176-29F3-41E2-B3EF-0722CCAF9D9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54611" y="5807036"/>
            <a:ext cx="1560576" cy="899160"/>
          </a:xfrm>
          <a:prstGeom prst="rect">
            <a:avLst/>
          </a:prstGeom>
        </p:spPr>
      </p:pic>
      <p:pic>
        <p:nvPicPr>
          <p:cNvPr id="3" name="Picture 2" descr="A picture containing clipart&#10;&#10;Description automatically generated">
            <a:extLst>
              <a:ext uri="{FF2B5EF4-FFF2-40B4-BE49-F238E27FC236}">
                <a16:creationId xmlns:a16="http://schemas.microsoft.com/office/drawing/2014/main" id="{21A66035-485C-4C96-9D1D-2A4479DBF8D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567946" y="3095617"/>
            <a:ext cx="1510570" cy="253729"/>
          </a:xfrm>
          <a:prstGeom prst="rect">
            <a:avLst/>
          </a:prstGeom>
        </p:spPr>
      </p:pic>
      <p:pic>
        <p:nvPicPr>
          <p:cNvPr id="8" name="Picture 7" descr="A drawing of a face&#10;&#10;Description automatically generated">
            <a:extLst>
              <a:ext uri="{FF2B5EF4-FFF2-40B4-BE49-F238E27FC236}">
                <a16:creationId xmlns:a16="http://schemas.microsoft.com/office/drawing/2014/main" id="{8076C527-8F1F-4C6E-9FB6-BD87A688DE98}"/>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730509" y="6043360"/>
            <a:ext cx="1471612" cy="776287"/>
          </a:xfrm>
          <a:prstGeom prst="rect">
            <a:avLst/>
          </a:prstGeom>
        </p:spPr>
      </p:pic>
      <p:pic>
        <p:nvPicPr>
          <p:cNvPr id="10" name="Picture 9">
            <a:extLst>
              <a:ext uri="{FF2B5EF4-FFF2-40B4-BE49-F238E27FC236}">
                <a16:creationId xmlns:a16="http://schemas.microsoft.com/office/drawing/2014/main" id="{D431AF24-1434-4A09-B7B6-F20CA8F91D57}"/>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532884" y="5960017"/>
            <a:ext cx="1885950" cy="942975"/>
          </a:xfrm>
          <a:prstGeom prst="rect">
            <a:avLst/>
          </a:prstGeom>
        </p:spPr>
      </p:pic>
      <p:pic>
        <p:nvPicPr>
          <p:cNvPr id="37" name="Picture 36" descr="A close up of a sign&#10;&#10;Description generated with very high confidence">
            <a:extLst>
              <a:ext uri="{FF2B5EF4-FFF2-40B4-BE49-F238E27FC236}">
                <a16:creationId xmlns:a16="http://schemas.microsoft.com/office/drawing/2014/main" id="{CC3B7B96-8A19-4882-BCD0-185AFECF38D4}"/>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100712" y="6004637"/>
            <a:ext cx="796840" cy="796840"/>
          </a:xfrm>
          <a:prstGeom prst="rect">
            <a:avLst/>
          </a:prstGeom>
        </p:spPr>
      </p:pic>
      <p:graphicFrame>
        <p:nvGraphicFramePr>
          <p:cNvPr id="2" name="Table 1">
            <a:extLst>
              <a:ext uri="{FF2B5EF4-FFF2-40B4-BE49-F238E27FC236}">
                <a16:creationId xmlns:a16="http://schemas.microsoft.com/office/drawing/2014/main" id="{8C64CFE4-8EDA-4A8E-B1D8-53C281EF4B5B}"/>
              </a:ext>
            </a:extLst>
          </p:cNvPr>
          <p:cNvGraphicFramePr>
            <a:graphicFrameLocks noGrp="1"/>
          </p:cNvGraphicFramePr>
          <p:nvPr>
            <p:extLst>
              <p:ext uri="{D42A27DB-BD31-4B8C-83A1-F6EECF244321}">
                <p14:modId xmlns:p14="http://schemas.microsoft.com/office/powerpoint/2010/main" val="2634288361"/>
              </p:ext>
            </p:extLst>
          </p:nvPr>
        </p:nvGraphicFramePr>
        <p:xfrm>
          <a:off x="600062" y="1404702"/>
          <a:ext cx="9147552" cy="4226560"/>
        </p:xfrm>
        <a:graphic>
          <a:graphicData uri="http://schemas.openxmlformats.org/drawingml/2006/table">
            <a:tbl>
              <a:tblPr firstRow="1" bandRow="1">
                <a:tableStyleId>{5C22544A-7EE6-4342-B048-85BDC9FD1C3A}</a:tableStyleId>
              </a:tblPr>
              <a:tblGrid>
                <a:gridCol w="2068957">
                  <a:extLst>
                    <a:ext uri="{9D8B030D-6E8A-4147-A177-3AD203B41FA5}">
                      <a16:colId xmlns:a16="http://schemas.microsoft.com/office/drawing/2014/main" val="2601791593"/>
                    </a:ext>
                  </a:extLst>
                </a:gridCol>
                <a:gridCol w="2816797">
                  <a:extLst>
                    <a:ext uri="{9D8B030D-6E8A-4147-A177-3AD203B41FA5}">
                      <a16:colId xmlns:a16="http://schemas.microsoft.com/office/drawing/2014/main" val="403782538"/>
                    </a:ext>
                  </a:extLst>
                </a:gridCol>
                <a:gridCol w="2231581">
                  <a:extLst>
                    <a:ext uri="{9D8B030D-6E8A-4147-A177-3AD203B41FA5}">
                      <a16:colId xmlns:a16="http://schemas.microsoft.com/office/drawing/2014/main" val="3908948166"/>
                    </a:ext>
                  </a:extLst>
                </a:gridCol>
                <a:gridCol w="2030217">
                  <a:extLst>
                    <a:ext uri="{9D8B030D-6E8A-4147-A177-3AD203B41FA5}">
                      <a16:colId xmlns:a16="http://schemas.microsoft.com/office/drawing/2014/main" val="3761831475"/>
                    </a:ext>
                  </a:extLst>
                </a:gridCol>
              </a:tblGrid>
              <a:tr h="370840">
                <a:tc>
                  <a:txBody>
                    <a:bodyPr/>
                    <a:lstStyle/>
                    <a:p>
                      <a:endParaRPr lang="en-US" sz="1200"/>
                    </a:p>
                  </a:txBody>
                  <a:tcPr anchor="ctr">
                    <a:solidFill>
                      <a:srgbClr val="002050"/>
                    </a:solidFill>
                  </a:tcPr>
                </a:tc>
                <a:tc>
                  <a:txBody>
                    <a:bodyPr/>
                    <a:lstStyle/>
                    <a:p>
                      <a:r>
                        <a:rPr lang="en-US" sz="1200"/>
                        <a:t>Europe</a:t>
                      </a:r>
                    </a:p>
                  </a:txBody>
                  <a:tcPr anchor="ctr">
                    <a:solidFill>
                      <a:srgbClr val="002050"/>
                    </a:solidFill>
                  </a:tcPr>
                </a:tc>
                <a:tc>
                  <a:txBody>
                    <a:bodyPr/>
                    <a:lstStyle/>
                    <a:p>
                      <a:r>
                        <a:rPr lang="en-US" sz="1200"/>
                        <a:t>North America</a:t>
                      </a:r>
                    </a:p>
                  </a:txBody>
                  <a:tcPr anchor="ctr">
                    <a:solidFill>
                      <a:srgbClr val="002050"/>
                    </a:solidFill>
                  </a:tcPr>
                </a:tc>
                <a:tc>
                  <a:txBody>
                    <a:bodyPr/>
                    <a:lstStyle/>
                    <a:p>
                      <a:r>
                        <a:rPr lang="en-US" sz="1200"/>
                        <a:t>Asia Pacific</a:t>
                      </a:r>
                    </a:p>
                  </a:txBody>
                  <a:tcPr anchor="ctr">
                    <a:solidFill>
                      <a:srgbClr val="002050"/>
                    </a:solidFill>
                  </a:tcPr>
                </a:tc>
                <a:extLst>
                  <a:ext uri="{0D108BD9-81ED-4DB2-BD59-A6C34878D82A}">
                    <a16:rowId xmlns:a16="http://schemas.microsoft.com/office/drawing/2014/main" val="660586718"/>
                  </a:ext>
                </a:extLst>
              </a:tr>
              <a:tr h="370840">
                <a:tc>
                  <a:txBody>
                    <a:bodyPr/>
                    <a:lstStyle/>
                    <a:p>
                      <a:r>
                        <a:rPr lang="en-US" sz="1200" b="1"/>
                        <a:t>Corporate </a:t>
                      </a:r>
                    </a:p>
                    <a:p>
                      <a:r>
                        <a:rPr lang="en-US" sz="1200" b="1"/>
                        <a:t>(10,000+ employees)</a:t>
                      </a:r>
                    </a:p>
                  </a:txBody>
                  <a:tcPr anchor="ctr">
                    <a:solidFill>
                      <a:srgbClr val="B9B9B9"/>
                    </a:solidFill>
                  </a:tcPr>
                </a:tc>
                <a:tc>
                  <a:txBody>
                    <a:bodyPr/>
                    <a:lstStyle/>
                    <a:p>
                      <a:r>
                        <a:rPr lang="en-US" sz="1200"/>
                        <a:t>BP </a:t>
                      </a:r>
                    </a:p>
                    <a:p>
                      <a:r>
                        <a:rPr lang="en-US" sz="1200"/>
                        <a:t>(Mining, Oil and Gas)</a:t>
                      </a:r>
                    </a:p>
                  </a:txBody>
                  <a:tcPr anchor="ctr">
                    <a:solidFill>
                      <a:srgbClr val="B9B9B9"/>
                    </a:solidFill>
                  </a:tcPr>
                </a:tc>
                <a:tc>
                  <a:txBody>
                    <a:bodyPr/>
                    <a:lstStyle/>
                    <a:p>
                      <a:r>
                        <a:rPr lang="en-US" sz="1200"/>
                        <a:t>Accenture </a:t>
                      </a:r>
                    </a:p>
                    <a:p>
                      <a:r>
                        <a:rPr lang="en-US" sz="1200"/>
                        <a:t>(Professional Services)</a:t>
                      </a:r>
                    </a:p>
                  </a:txBody>
                  <a:tcPr anchor="ctr">
                    <a:solidFill>
                      <a:srgbClr val="B9B9B9"/>
                    </a:solidFill>
                  </a:tcPr>
                </a:tc>
                <a:tc>
                  <a:txBody>
                    <a:bodyPr/>
                    <a:lstStyle/>
                    <a:p>
                      <a:endParaRPr lang="en-US" sz="1200"/>
                    </a:p>
                  </a:txBody>
                  <a:tcPr anchor="ctr">
                    <a:solidFill>
                      <a:srgbClr val="B9B9B9"/>
                    </a:solidFill>
                  </a:tcPr>
                </a:tc>
                <a:extLst>
                  <a:ext uri="{0D108BD9-81ED-4DB2-BD59-A6C34878D82A}">
                    <a16:rowId xmlns:a16="http://schemas.microsoft.com/office/drawing/2014/main" val="4111741422"/>
                  </a:ext>
                </a:extLst>
              </a:tr>
              <a:tr h="370840">
                <a:tc>
                  <a:txBody>
                    <a:bodyPr/>
                    <a:lstStyle/>
                    <a:p>
                      <a:endParaRPr lang="en-US" sz="1200" b="1"/>
                    </a:p>
                  </a:txBody>
                  <a:tcPr anchor="ctr">
                    <a:solidFill>
                      <a:srgbClr val="B9B9B9"/>
                    </a:solidFill>
                  </a:tcPr>
                </a:tc>
                <a:tc>
                  <a:txBody>
                    <a:bodyPr/>
                    <a:lstStyle/>
                    <a:p>
                      <a:r>
                        <a:rPr lang="en-US" sz="1200"/>
                        <a:t>Mediterranean Shipping Company</a:t>
                      </a:r>
                    </a:p>
                  </a:txBody>
                  <a:tcPr anchor="ctr">
                    <a:solidFill>
                      <a:srgbClr val="B9B9B9"/>
                    </a:solidFill>
                  </a:tcPr>
                </a:tc>
                <a:tc>
                  <a:txBody>
                    <a:bodyPr/>
                    <a:lstStyle/>
                    <a:p>
                      <a:endParaRPr lang="en-US" sz="1200"/>
                    </a:p>
                  </a:txBody>
                  <a:tcPr anchor="ctr">
                    <a:solidFill>
                      <a:srgbClr val="B9B9B9"/>
                    </a:solidFill>
                  </a:tcPr>
                </a:tc>
                <a:tc>
                  <a:txBody>
                    <a:bodyPr/>
                    <a:lstStyle/>
                    <a:p>
                      <a:endParaRPr lang="en-US" sz="1200"/>
                    </a:p>
                  </a:txBody>
                  <a:tcPr anchor="ctr">
                    <a:solidFill>
                      <a:srgbClr val="B9B9B9"/>
                    </a:solidFill>
                  </a:tcPr>
                </a:tc>
                <a:extLst>
                  <a:ext uri="{0D108BD9-81ED-4DB2-BD59-A6C34878D82A}">
                    <a16:rowId xmlns:a16="http://schemas.microsoft.com/office/drawing/2014/main" val="1954105071"/>
                  </a:ext>
                </a:extLst>
              </a:tr>
              <a:tr h="370840">
                <a:tc>
                  <a:txBody>
                    <a:bodyPr/>
                    <a:lstStyle/>
                    <a:p>
                      <a:endParaRPr lang="en-US" sz="1200" b="1"/>
                    </a:p>
                  </a:txBody>
                  <a:tcPr anchor="ctr">
                    <a:solidFill>
                      <a:srgbClr val="B9B9B9"/>
                    </a:solidFill>
                  </a:tcPr>
                </a:tc>
                <a:tc>
                  <a:txBody>
                    <a:bodyPr/>
                    <a:lstStyle/>
                    <a:p>
                      <a:endParaRPr lang="en-US" sz="1200"/>
                    </a:p>
                  </a:txBody>
                  <a:tcPr anchor="ctr">
                    <a:solidFill>
                      <a:srgbClr val="B9B9B9"/>
                    </a:solidFill>
                  </a:tcPr>
                </a:tc>
                <a:tc>
                  <a:txBody>
                    <a:bodyPr/>
                    <a:lstStyle/>
                    <a:p>
                      <a:endParaRPr lang="en-US" sz="1200"/>
                    </a:p>
                  </a:txBody>
                  <a:tcPr anchor="ctr">
                    <a:solidFill>
                      <a:srgbClr val="B9B9B9"/>
                    </a:solidFill>
                  </a:tcPr>
                </a:tc>
                <a:tc>
                  <a:txBody>
                    <a:bodyPr/>
                    <a:lstStyle/>
                    <a:p>
                      <a:endParaRPr lang="en-US" sz="1200"/>
                    </a:p>
                  </a:txBody>
                  <a:tcPr anchor="ctr">
                    <a:solidFill>
                      <a:srgbClr val="B9B9B9"/>
                    </a:solidFill>
                  </a:tcPr>
                </a:tc>
                <a:extLst>
                  <a:ext uri="{0D108BD9-81ED-4DB2-BD59-A6C34878D82A}">
                    <a16:rowId xmlns:a16="http://schemas.microsoft.com/office/drawing/2014/main" val="3839649689"/>
                  </a:ext>
                </a:extLst>
              </a:tr>
              <a:tr h="370840">
                <a:tc>
                  <a:txBody>
                    <a:bodyPr/>
                    <a:lstStyle/>
                    <a:p>
                      <a:r>
                        <a:rPr lang="en-US" sz="1200" b="1"/>
                        <a:t>Large </a:t>
                      </a:r>
                    </a:p>
                    <a:p>
                      <a:r>
                        <a:rPr lang="en-US" sz="1200" b="1"/>
                        <a:t>(1,000 - 9,999 employees)</a:t>
                      </a:r>
                    </a:p>
                  </a:txBody>
                  <a:tcPr anchor="ctr">
                    <a:solidFill>
                      <a:srgbClr val="E6E6E6"/>
                    </a:solidFill>
                  </a:tcPr>
                </a:tc>
                <a:tc>
                  <a:txBody>
                    <a:bodyPr/>
                    <a:lstStyle/>
                    <a:p>
                      <a:r>
                        <a:rPr lang="pl-PL" sz="1200"/>
                        <a:t>Szkoła Główna Handlowa w Warszawie</a:t>
                      </a:r>
                      <a:endParaRPr lang="en-US" sz="1200"/>
                    </a:p>
                    <a:p>
                      <a:r>
                        <a:rPr lang="en-US" sz="1200"/>
                        <a:t>(Higher Education)</a:t>
                      </a:r>
                    </a:p>
                  </a:txBody>
                  <a:tcPr anchor="ctr">
                    <a:solidFill>
                      <a:srgbClr val="E6E6E6"/>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200"/>
                        <a:t>Kodak Alaris </a:t>
                      </a:r>
                    </a:p>
                    <a:p>
                      <a:pPr marL="0" marR="0" lvl="0" indent="0" algn="l" defTabSz="932742" rtl="0" eaLnBrk="1" fontAlgn="auto" latinLnBrk="0" hangingPunct="1">
                        <a:lnSpc>
                          <a:spcPct val="100000"/>
                        </a:lnSpc>
                        <a:spcBef>
                          <a:spcPts val="0"/>
                        </a:spcBef>
                        <a:spcAft>
                          <a:spcPts val="0"/>
                        </a:spcAft>
                        <a:buClrTx/>
                        <a:buSzTx/>
                        <a:buFontTx/>
                        <a:buNone/>
                        <a:tabLst/>
                        <a:defRPr/>
                      </a:pPr>
                      <a:r>
                        <a:rPr lang="en-US" sz="1200"/>
                        <a:t>(Consumer Goods)</a:t>
                      </a:r>
                    </a:p>
                  </a:txBody>
                  <a:tcPr anchor="ctr">
                    <a:solidFill>
                      <a:srgbClr val="E6E6E6"/>
                    </a:solidFill>
                  </a:tcPr>
                </a:tc>
                <a:tc>
                  <a:txBody>
                    <a:bodyPr/>
                    <a:lstStyle/>
                    <a:p>
                      <a:endParaRPr lang="en-US" sz="1200"/>
                    </a:p>
                  </a:txBody>
                  <a:tcPr anchor="ctr">
                    <a:solidFill>
                      <a:srgbClr val="E6E6E6"/>
                    </a:solidFill>
                  </a:tcPr>
                </a:tc>
                <a:extLst>
                  <a:ext uri="{0D108BD9-81ED-4DB2-BD59-A6C34878D82A}">
                    <a16:rowId xmlns:a16="http://schemas.microsoft.com/office/drawing/2014/main" val="3686758918"/>
                  </a:ext>
                </a:extLst>
              </a:tr>
              <a:tr h="370840">
                <a:tc>
                  <a:txBody>
                    <a:bodyPr/>
                    <a:lstStyle/>
                    <a:p>
                      <a:endParaRPr lang="en-US" sz="1200" b="1"/>
                    </a:p>
                  </a:txBody>
                  <a:tcPr anchor="ctr">
                    <a:solidFill>
                      <a:srgbClr val="E6E6E6"/>
                    </a:solidFill>
                  </a:tcPr>
                </a:tc>
                <a:tc>
                  <a:txBody>
                    <a:bodyPr/>
                    <a:lstStyle/>
                    <a:p>
                      <a:r>
                        <a:rPr lang="en-US" sz="1200" err="1"/>
                        <a:t>Telit</a:t>
                      </a:r>
                      <a:r>
                        <a:rPr lang="en-US" sz="1200"/>
                        <a:t> </a:t>
                      </a:r>
                    </a:p>
                    <a:p>
                      <a:r>
                        <a:rPr lang="en-US" sz="1200"/>
                        <a:t>(Professional Services)</a:t>
                      </a:r>
                    </a:p>
                  </a:txBody>
                  <a:tcPr anchor="ctr">
                    <a:solidFill>
                      <a:srgbClr val="E6E6E6"/>
                    </a:solidFill>
                  </a:tcPr>
                </a:tc>
                <a:tc>
                  <a:txBody>
                    <a:bodyPr/>
                    <a:lstStyle/>
                    <a:p>
                      <a:r>
                        <a:rPr lang="en-US" sz="1200"/>
                        <a:t>Cadence </a:t>
                      </a:r>
                    </a:p>
                    <a:p>
                      <a:r>
                        <a:rPr lang="en-US" sz="1200"/>
                        <a:t>(Partner Professional Services)</a:t>
                      </a:r>
                    </a:p>
                  </a:txBody>
                  <a:tcPr anchor="ctr">
                    <a:solidFill>
                      <a:srgbClr val="E6E6E6"/>
                    </a:solidFill>
                  </a:tcPr>
                </a:tc>
                <a:tc>
                  <a:txBody>
                    <a:bodyPr/>
                    <a:lstStyle/>
                    <a:p>
                      <a:endParaRPr lang="en-US" sz="1200"/>
                    </a:p>
                  </a:txBody>
                  <a:tcPr anchor="ctr">
                    <a:solidFill>
                      <a:srgbClr val="E6E6E6"/>
                    </a:solidFill>
                  </a:tcPr>
                </a:tc>
                <a:extLst>
                  <a:ext uri="{0D108BD9-81ED-4DB2-BD59-A6C34878D82A}">
                    <a16:rowId xmlns:a16="http://schemas.microsoft.com/office/drawing/2014/main" val="1981982420"/>
                  </a:ext>
                </a:extLst>
              </a:tr>
              <a:tr h="370840">
                <a:tc>
                  <a:txBody>
                    <a:bodyPr/>
                    <a:lstStyle/>
                    <a:p>
                      <a:endParaRPr lang="en-US" sz="1200" b="1"/>
                    </a:p>
                  </a:txBody>
                  <a:tcPr anchor="ctr">
                    <a:solidFill>
                      <a:srgbClr val="E6E6E6"/>
                    </a:solidFill>
                  </a:tcPr>
                </a:tc>
                <a:tc>
                  <a:txBody>
                    <a:bodyPr/>
                    <a:lstStyle/>
                    <a:p>
                      <a:endParaRPr lang="en-US" sz="1200"/>
                    </a:p>
                  </a:txBody>
                  <a:tcPr anchor="ctr">
                    <a:solidFill>
                      <a:srgbClr val="E6E6E6"/>
                    </a:solidFill>
                  </a:tcPr>
                </a:tc>
                <a:tc>
                  <a:txBody>
                    <a:bodyPr/>
                    <a:lstStyle/>
                    <a:p>
                      <a:endParaRPr lang="en-US" sz="1200"/>
                    </a:p>
                  </a:txBody>
                  <a:tcPr anchor="ctr">
                    <a:solidFill>
                      <a:srgbClr val="E6E6E6"/>
                    </a:solidFill>
                  </a:tcPr>
                </a:tc>
                <a:tc>
                  <a:txBody>
                    <a:bodyPr/>
                    <a:lstStyle/>
                    <a:p>
                      <a:endParaRPr lang="en-US" sz="1200"/>
                    </a:p>
                  </a:txBody>
                  <a:tcPr anchor="ctr">
                    <a:solidFill>
                      <a:srgbClr val="E6E6E6"/>
                    </a:solidFill>
                  </a:tcPr>
                </a:tc>
                <a:extLst>
                  <a:ext uri="{0D108BD9-81ED-4DB2-BD59-A6C34878D82A}">
                    <a16:rowId xmlns:a16="http://schemas.microsoft.com/office/drawing/2014/main" val="3957710057"/>
                  </a:ext>
                </a:extLst>
              </a:tr>
              <a:tr h="370840">
                <a:tc>
                  <a:txBody>
                    <a:bodyPr/>
                    <a:lstStyle/>
                    <a:p>
                      <a:r>
                        <a:rPr lang="en-US" sz="1200" b="1"/>
                        <a:t>Medium </a:t>
                      </a:r>
                    </a:p>
                    <a:p>
                      <a:r>
                        <a:rPr lang="en-US" sz="1200" b="1"/>
                        <a:t>(50 - 999 employees)</a:t>
                      </a:r>
                    </a:p>
                  </a:txBody>
                  <a:tcPr anchor="ctr">
                    <a:solidFill>
                      <a:srgbClr val="B9B9B9"/>
                    </a:solidFill>
                  </a:tcPr>
                </a:tc>
                <a:tc>
                  <a:txBody>
                    <a:bodyPr/>
                    <a:lstStyle/>
                    <a:p>
                      <a:r>
                        <a:rPr lang="en-US" sz="1200"/>
                        <a:t>London Business School </a:t>
                      </a:r>
                    </a:p>
                    <a:p>
                      <a:r>
                        <a:rPr lang="en-US" sz="1200"/>
                        <a:t>(Higher Education)</a:t>
                      </a:r>
                    </a:p>
                  </a:txBody>
                  <a:tcPr anchor="ctr">
                    <a:solidFill>
                      <a:srgbClr val="B9B9B9"/>
                    </a:solidFill>
                  </a:tcPr>
                </a:tc>
                <a:tc>
                  <a:txBody>
                    <a:bodyPr/>
                    <a:lstStyle/>
                    <a:p>
                      <a:r>
                        <a:rPr lang="en-US" sz="1200"/>
                        <a:t>L.A. Clippers</a:t>
                      </a:r>
                    </a:p>
                    <a:p>
                      <a:r>
                        <a:rPr lang="en-US" sz="1200"/>
                        <a:t>(Media &amp; Entertainment)</a:t>
                      </a:r>
                    </a:p>
                  </a:txBody>
                  <a:tcPr anchor="ctr">
                    <a:solidFill>
                      <a:srgbClr val="B9B9B9"/>
                    </a:solidFill>
                  </a:tcPr>
                </a:tc>
                <a:tc>
                  <a:txBody>
                    <a:bodyPr/>
                    <a:lstStyle/>
                    <a:p>
                      <a:r>
                        <a:rPr lang="en-US" sz="1200"/>
                        <a:t>Qatar Gas Transport </a:t>
                      </a:r>
                    </a:p>
                    <a:p>
                      <a:r>
                        <a:rPr lang="en-US" sz="1200"/>
                        <a:t>(Travel and Transportation)</a:t>
                      </a:r>
                    </a:p>
                  </a:txBody>
                  <a:tcPr anchor="ctr">
                    <a:solidFill>
                      <a:srgbClr val="B9B9B9"/>
                    </a:solidFill>
                  </a:tcPr>
                </a:tc>
                <a:extLst>
                  <a:ext uri="{0D108BD9-81ED-4DB2-BD59-A6C34878D82A}">
                    <a16:rowId xmlns:a16="http://schemas.microsoft.com/office/drawing/2014/main" val="3863866719"/>
                  </a:ext>
                </a:extLst>
              </a:tr>
              <a:tr h="370840">
                <a:tc>
                  <a:txBody>
                    <a:bodyPr/>
                    <a:lstStyle/>
                    <a:p>
                      <a:endParaRPr lang="en-US" sz="1200"/>
                    </a:p>
                  </a:txBody>
                  <a:tcPr anchor="ctr">
                    <a:solidFill>
                      <a:srgbClr val="B9B9B9"/>
                    </a:solidFill>
                  </a:tcPr>
                </a:tc>
                <a:tc>
                  <a:txBody>
                    <a:bodyPr/>
                    <a:lstStyle/>
                    <a:p>
                      <a:r>
                        <a:rPr lang="en-US" sz="1200"/>
                        <a:t>Affinity Workforce </a:t>
                      </a:r>
                    </a:p>
                    <a:p>
                      <a:r>
                        <a:rPr lang="en-US" sz="1200"/>
                        <a:t>(Professional Services)</a:t>
                      </a:r>
                    </a:p>
                  </a:txBody>
                  <a:tcPr anchor="ctr">
                    <a:solidFill>
                      <a:srgbClr val="B9B9B9"/>
                    </a:solidFill>
                  </a:tcPr>
                </a:tc>
                <a:tc>
                  <a:txBody>
                    <a:bodyPr/>
                    <a:lstStyle/>
                    <a:p>
                      <a:endParaRPr lang="en-US" sz="1200"/>
                    </a:p>
                  </a:txBody>
                  <a:tcPr anchor="ctr">
                    <a:solidFill>
                      <a:srgbClr val="B9B9B9"/>
                    </a:solidFill>
                  </a:tcPr>
                </a:tc>
                <a:tc>
                  <a:txBody>
                    <a:bodyPr/>
                    <a:lstStyle/>
                    <a:p>
                      <a:r>
                        <a:rPr lang="en-US" sz="1200"/>
                        <a:t>Peet Limited </a:t>
                      </a:r>
                    </a:p>
                    <a:p>
                      <a:r>
                        <a:rPr lang="en-US" sz="1200"/>
                        <a:t>(Property development)</a:t>
                      </a:r>
                    </a:p>
                  </a:txBody>
                  <a:tcPr anchor="ctr">
                    <a:solidFill>
                      <a:srgbClr val="B9B9B9"/>
                    </a:solidFill>
                  </a:tcPr>
                </a:tc>
                <a:extLst>
                  <a:ext uri="{0D108BD9-81ED-4DB2-BD59-A6C34878D82A}">
                    <a16:rowId xmlns:a16="http://schemas.microsoft.com/office/drawing/2014/main" val="3842890479"/>
                  </a:ext>
                </a:extLst>
              </a:tr>
              <a:tr h="370840">
                <a:tc>
                  <a:txBody>
                    <a:bodyPr/>
                    <a:lstStyle/>
                    <a:p>
                      <a:endParaRPr lang="en-US" sz="1200"/>
                    </a:p>
                  </a:txBody>
                  <a:tcPr anchor="ctr">
                    <a:solidFill>
                      <a:srgbClr val="B9B9B9"/>
                    </a:solidFill>
                  </a:tcPr>
                </a:tc>
                <a:tc>
                  <a:txBody>
                    <a:bodyPr/>
                    <a:lstStyle/>
                    <a:p>
                      <a:r>
                        <a:rPr lang="en-US" sz="1200"/>
                        <a:t>HighSpeed1 </a:t>
                      </a:r>
                    </a:p>
                    <a:p>
                      <a:r>
                        <a:rPr lang="en-US" sz="1200"/>
                        <a:t>(Travel and Transportation)</a:t>
                      </a:r>
                    </a:p>
                  </a:txBody>
                  <a:tcPr anchor="ctr">
                    <a:solidFill>
                      <a:srgbClr val="B9B9B9"/>
                    </a:solidFill>
                  </a:tcPr>
                </a:tc>
                <a:tc>
                  <a:txBody>
                    <a:bodyPr/>
                    <a:lstStyle/>
                    <a:p>
                      <a:endParaRPr lang="en-US" sz="1200"/>
                    </a:p>
                  </a:txBody>
                  <a:tcPr anchor="ctr">
                    <a:solidFill>
                      <a:srgbClr val="B9B9B9"/>
                    </a:solidFill>
                  </a:tcPr>
                </a:tc>
                <a:tc>
                  <a:txBody>
                    <a:bodyPr/>
                    <a:lstStyle/>
                    <a:p>
                      <a:endParaRPr lang="en-US" sz="1200"/>
                    </a:p>
                  </a:txBody>
                  <a:tcPr anchor="ctr">
                    <a:solidFill>
                      <a:srgbClr val="B9B9B9"/>
                    </a:solidFill>
                  </a:tcPr>
                </a:tc>
                <a:extLst>
                  <a:ext uri="{0D108BD9-81ED-4DB2-BD59-A6C34878D82A}">
                    <a16:rowId xmlns:a16="http://schemas.microsoft.com/office/drawing/2014/main" val="3207115004"/>
                  </a:ext>
                </a:extLst>
              </a:tr>
            </a:tbl>
          </a:graphicData>
        </a:graphic>
      </p:graphicFrame>
      <p:pic>
        <p:nvPicPr>
          <p:cNvPr id="34" name="Picture 16" descr="Image result for accenture logo transparent">
            <a:extLst>
              <a:ext uri="{FF2B5EF4-FFF2-40B4-BE49-F238E27FC236}">
                <a16:creationId xmlns:a16="http://schemas.microsoft.com/office/drawing/2014/main" id="{CC394024-F07E-4F3E-B4BB-C757C14BC8D1}"/>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0399027" y="1964693"/>
            <a:ext cx="1830423" cy="78317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Image result for bp logo">
            <a:hlinkClick r:id="rId13"/>
            <a:extLst>
              <a:ext uri="{FF2B5EF4-FFF2-40B4-BE49-F238E27FC236}">
                <a16:creationId xmlns:a16="http://schemas.microsoft.com/office/drawing/2014/main" id="{024092EE-E1C3-4B6C-99B0-32B39CA49E64}"/>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0399027" y="492033"/>
            <a:ext cx="1816608" cy="1362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6399308"/>
      </p:ext>
    </p:extLst>
  </p:cSld>
  <p:clrMapOvr>
    <a:masterClrMapping/>
  </p:clrMapOvr>
  <p:transition>
    <p:fade/>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3A54FB-1525-43B8-9397-A03005171C87}"/>
              </a:ext>
            </a:extLst>
          </p:cNvPr>
          <p:cNvSpPr/>
          <p:nvPr/>
        </p:nvSpPr>
        <p:spPr bwMode="auto">
          <a:xfrm>
            <a:off x="8617906" y="0"/>
            <a:ext cx="3816981"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a:extLst>
              <a:ext uri="{FF2B5EF4-FFF2-40B4-BE49-F238E27FC236}">
                <a16:creationId xmlns:a16="http://schemas.microsoft.com/office/drawing/2014/main" id="{7872B733-D6B9-45BE-A8C5-5823BF5E82F1}"/>
              </a:ext>
            </a:extLst>
          </p:cNvPr>
          <p:cNvSpPr>
            <a:spLocks noGrp="1"/>
          </p:cNvSpPr>
          <p:nvPr>
            <p:ph type="title"/>
          </p:nvPr>
        </p:nvSpPr>
        <p:spPr>
          <a:xfrm>
            <a:off x="434920" y="2097243"/>
            <a:ext cx="7626965" cy="3605405"/>
          </a:xfrm>
        </p:spPr>
        <p:txBody>
          <a:bodyPr/>
          <a:lstStyle/>
          <a:p>
            <a:r>
              <a:rPr lang="en-US" sz="3600" dirty="0">
                <a:solidFill>
                  <a:srgbClr val="505050"/>
                </a:solidFill>
              </a:rPr>
              <a:t>CLOUD SECURITY </a:t>
            </a:r>
            <a:br>
              <a:rPr lang="en-US" sz="3600" dirty="0">
                <a:solidFill>
                  <a:srgbClr val="505050"/>
                </a:solidFill>
              </a:rPr>
            </a:br>
            <a:r>
              <a:rPr lang="en-US" sz="3600" dirty="0">
                <a:solidFill>
                  <a:srgbClr val="505050"/>
                </a:solidFill>
              </a:rPr>
              <a:t>POSTURE MANAGEMENT</a:t>
            </a:r>
          </a:p>
        </p:txBody>
      </p:sp>
      <p:pic>
        <p:nvPicPr>
          <p:cNvPr id="8" name="Picture 7">
            <a:extLst>
              <a:ext uri="{FF2B5EF4-FFF2-40B4-BE49-F238E27FC236}">
                <a16:creationId xmlns:a16="http://schemas.microsoft.com/office/drawing/2014/main" id="{C9F8FFA0-C79C-415D-990E-52F1DE9840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9298" y="2489504"/>
            <a:ext cx="3823905" cy="2015517"/>
          </a:xfrm>
          <a:prstGeom prst="rect">
            <a:avLst/>
          </a:prstGeom>
        </p:spPr>
      </p:pic>
      <p:sp>
        <p:nvSpPr>
          <p:cNvPr id="13" name="Rectangle 12">
            <a:extLst>
              <a:ext uri="{FF2B5EF4-FFF2-40B4-BE49-F238E27FC236}">
                <a16:creationId xmlns:a16="http://schemas.microsoft.com/office/drawing/2014/main" id="{8D8FE2FC-9198-424F-B81D-E21E5997B184}"/>
              </a:ext>
            </a:extLst>
          </p:cNvPr>
          <p:cNvSpPr/>
          <p:nvPr/>
        </p:nvSpPr>
        <p:spPr>
          <a:xfrm>
            <a:off x="0" y="400504"/>
            <a:ext cx="5036344" cy="1785104"/>
          </a:xfrm>
          <a:prstGeom prst="rect">
            <a:avLst/>
          </a:prstGeom>
        </p:spPr>
        <p:txBody>
          <a:bodyPr wrap="square" lIns="274320">
            <a:spAutoFit/>
          </a:bodyPr>
          <a:lstStyle/>
          <a:p>
            <a:r>
              <a:rPr lang="en-US" sz="11000" b="1">
                <a:solidFill>
                  <a:srgbClr val="D9D9D9"/>
                </a:solidFill>
                <a:latin typeface="Segoe UI" panose="020B0502040204020203" pitchFamily="34" charset="0"/>
                <a:cs typeface="Segoe UI" panose="020B0502040204020203" pitchFamily="34" charset="0"/>
              </a:rPr>
              <a:t>DEMO</a:t>
            </a:r>
          </a:p>
        </p:txBody>
      </p:sp>
    </p:spTree>
    <p:custDataLst>
      <p:tags r:id="rId1"/>
    </p:custDataLst>
    <p:extLst>
      <p:ext uri="{BB962C8B-B14F-4D97-AF65-F5344CB8AC3E}">
        <p14:creationId xmlns:p14="http://schemas.microsoft.com/office/powerpoint/2010/main" val="3072265056"/>
      </p:ext>
    </p:extLst>
  </p:cSld>
  <p:clrMapOvr>
    <a:masterClrMapping/>
  </p:clrMapOvr>
  <p:transition>
    <p:fade/>
  </p:transition>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5" name="Picture 2" descr="cid:image007.png@01D50686.013D5A40">
            <a:extLst>
              <a:ext uri="{FF2B5EF4-FFF2-40B4-BE49-F238E27FC236}">
                <a16:creationId xmlns:a16="http://schemas.microsoft.com/office/drawing/2014/main" id="{97D758E9-5E7D-40BD-97D4-D5B708F5B7D5}"/>
              </a:ext>
            </a:extLst>
          </p:cNvPr>
          <p:cNvPicPr>
            <a:picLocks noChangeAspect="1" noChangeArrowheads="1"/>
          </p:cNvPicPr>
          <p:nvPr/>
        </p:nvPicPr>
        <p:blipFill>
          <a:blip r:embed="rId2" r:link="rId3" cstate="email">
            <a:extLst>
              <a:ext uri="{28A0092B-C50C-407E-A947-70E740481C1C}">
                <a14:useLocalDpi xmlns:a14="http://schemas.microsoft.com/office/drawing/2010/main"/>
              </a:ext>
            </a:extLst>
          </a:blip>
          <a:srcRect/>
          <a:stretch>
            <a:fillRect/>
          </a:stretch>
        </p:blipFill>
        <p:spPr bwMode="auto">
          <a:xfrm>
            <a:off x="0" y="16859250"/>
            <a:ext cx="13735050" cy="78867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a:extLst>
              <a:ext uri="{FF2B5EF4-FFF2-40B4-BE49-F238E27FC236}">
                <a16:creationId xmlns:a16="http://schemas.microsoft.com/office/drawing/2014/main" id="{1F61B917-918C-495E-B1C3-84C5BA3F6687}"/>
              </a:ext>
            </a:extLst>
          </p:cNvPr>
          <p:cNvSpPr>
            <a:spLocks noChangeArrowheads="1"/>
          </p:cNvSpPr>
          <p:nvPr/>
        </p:nvSpPr>
        <p:spPr bwMode="auto">
          <a:xfrm>
            <a:off x="0" y="0"/>
            <a:ext cx="12434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5">
            <a:extLst>
              <a:ext uri="{FF2B5EF4-FFF2-40B4-BE49-F238E27FC236}">
                <a16:creationId xmlns:a16="http://schemas.microsoft.com/office/drawing/2014/main" id="{456641AF-9A0B-4CD5-A0AC-F2143673FF06}"/>
              </a:ext>
            </a:extLst>
          </p:cNvPr>
          <p:cNvSpPr>
            <a:spLocks noChangeArrowheads="1"/>
          </p:cNvSpPr>
          <p:nvPr/>
        </p:nvSpPr>
        <p:spPr bwMode="auto">
          <a:xfrm>
            <a:off x="0" y="8058150"/>
            <a:ext cx="12434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6">
            <a:extLst>
              <a:ext uri="{FF2B5EF4-FFF2-40B4-BE49-F238E27FC236}">
                <a16:creationId xmlns:a16="http://schemas.microsoft.com/office/drawing/2014/main" id="{B438D6C2-36D6-49A5-B979-9CD1828DCC2A}"/>
              </a:ext>
            </a:extLst>
          </p:cNvPr>
          <p:cNvSpPr>
            <a:spLocks noChangeArrowheads="1"/>
          </p:cNvSpPr>
          <p:nvPr/>
        </p:nvSpPr>
        <p:spPr bwMode="auto">
          <a:xfrm>
            <a:off x="0" y="16402050"/>
            <a:ext cx="12434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31" name="Picture 1" descr="image006">
            <a:extLst>
              <a:ext uri="{FF2B5EF4-FFF2-40B4-BE49-F238E27FC236}">
                <a16:creationId xmlns:a16="http://schemas.microsoft.com/office/drawing/2014/main" id="{D754F5BC-94B2-4C1F-B7FB-C11BD48BEE7A}"/>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0" y="0"/>
            <a:ext cx="12434710" cy="7138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1B99B58D-45CD-4B23-A4BB-27EC9B4249F7}"/>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Security Configuration assessment</a:t>
            </a:r>
            <a:endParaRPr lang="en-US" sz="1836" baseline="30000">
              <a:latin typeface="Segoe UI Light"/>
              <a:cs typeface="Segoe UI Light"/>
            </a:endParaRPr>
          </a:p>
        </p:txBody>
      </p:sp>
    </p:spTree>
    <p:extLst>
      <p:ext uri="{BB962C8B-B14F-4D97-AF65-F5344CB8AC3E}">
        <p14:creationId xmlns:p14="http://schemas.microsoft.com/office/powerpoint/2010/main" val="2432904366"/>
      </p:ext>
    </p:extLst>
  </p:cSld>
  <p:clrMapOvr>
    <a:masterClrMapping/>
  </p:clrMapOvr>
  <p:transition>
    <p:fade/>
  </p:transition>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 name="Picture 14" descr="A screenshot of a computer&#10;&#10;Description automatically generated">
            <a:extLst>
              <a:ext uri="{FF2B5EF4-FFF2-40B4-BE49-F238E27FC236}">
                <a16:creationId xmlns:a16="http://schemas.microsoft.com/office/drawing/2014/main" id="{3A8A9626-BC50-4841-A0F4-D0C7FB4C685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8575"/>
            <a:ext cx="12434888" cy="6883105"/>
          </a:xfrm>
          <a:prstGeom prst="rect">
            <a:avLst/>
          </a:prstGeom>
        </p:spPr>
      </p:pic>
      <p:sp>
        <p:nvSpPr>
          <p:cNvPr id="5" name="TextBox 4">
            <a:extLst>
              <a:ext uri="{FF2B5EF4-FFF2-40B4-BE49-F238E27FC236}">
                <a16:creationId xmlns:a16="http://schemas.microsoft.com/office/drawing/2014/main" id="{7EA4CC36-1151-4B8D-A8D0-3BC7A854616E}"/>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Deep Dive investigation in Azure Security Center</a:t>
            </a:r>
            <a:endParaRPr lang="en-US" sz="1836" baseline="30000">
              <a:latin typeface="Segoe UI Light"/>
              <a:cs typeface="Segoe UI Light"/>
            </a:endParaRPr>
          </a:p>
        </p:txBody>
      </p:sp>
    </p:spTree>
    <p:extLst>
      <p:ext uri="{BB962C8B-B14F-4D97-AF65-F5344CB8AC3E}">
        <p14:creationId xmlns:p14="http://schemas.microsoft.com/office/powerpoint/2010/main" val="1928641879"/>
      </p:ext>
    </p:extLst>
  </p:cSld>
  <p:clrMapOvr>
    <a:masterClrMapping/>
  </p:clrMapOvr>
  <p:transition>
    <p:fade/>
  </p:transition>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descr="A screenshot of a cell phone&#10;&#10;Description automatically generated">
            <a:extLst>
              <a:ext uri="{FF2B5EF4-FFF2-40B4-BE49-F238E27FC236}">
                <a16:creationId xmlns:a16="http://schemas.microsoft.com/office/drawing/2014/main" id="{B86ECEEA-5140-43F5-82E7-E94589D7B7D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
            <a:ext cx="12434710" cy="7068087"/>
          </a:xfrm>
          <a:prstGeom prst="rect">
            <a:avLst/>
          </a:prstGeom>
        </p:spPr>
      </p:pic>
      <p:sp>
        <p:nvSpPr>
          <p:cNvPr id="5" name="TextBox 4">
            <a:extLst>
              <a:ext uri="{FF2B5EF4-FFF2-40B4-BE49-F238E27FC236}">
                <a16:creationId xmlns:a16="http://schemas.microsoft.com/office/drawing/2014/main" id="{A44389BE-05B6-4510-AA7F-E6D45B0FE818}"/>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Deep Dive investigation in Azure Security Center</a:t>
            </a:r>
            <a:endParaRPr lang="en-US" sz="1836" baseline="30000">
              <a:latin typeface="Segoe UI Light"/>
              <a:cs typeface="Segoe UI Light"/>
            </a:endParaRPr>
          </a:p>
        </p:txBody>
      </p:sp>
    </p:spTree>
    <p:extLst>
      <p:ext uri="{BB962C8B-B14F-4D97-AF65-F5344CB8AC3E}">
        <p14:creationId xmlns:p14="http://schemas.microsoft.com/office/powerpoint/2010/main" val="3220777049"/>
      </p:ext>
    </p:extLst>
  </p:cSld>
  <p:clrMapOvr>
    <a:masterClrMapping/>
  </p:clrMapOvr>
  <p:transition>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484DBA0-CFC2-4AD0-BCF4-ADA571F753C3}"/>
              </a:ext>
            </a:extLst>
          </p:cNvPr>
          <p:cNvSpPr>
            <a:spLocks noGrp="1"/>
          </p:cNvSpPr>
          <p:nvPr>
            <p:ph type="body" sz="quarter" idx="10"/>
          </p:nvPr>
        </p:nvSpPr>
        <p:spPr>
          <a:xfrm>
            <a:off x="434920" y="1370168"/>
            <a:ext cx="10403229" cy="4460362"/>
          </a:xfrm>
        </p:spPr>
        <p:txBody>
          <a:bodyPr/>
          <a:lstStyle/>
          <a:p>
            <a:pPr algn="just" defTabSz="932563">
              <a:buSzTx/>
            </a:pPr>
            <a:r>
              <a:rPr lang="en-US" sz="2000" dirty="0">
                <a:solidFill>
                  <a:srgbClr val="0078D4"/>
                </a:solidFill>
                <a:latin typeface="Segoe UI Semibold"/>
              </a:rPr>
              <a:t>Export alerts and activities to your SIEM</a:t>
            </a:r>
          </a:p>
          <a:p>
            <a:pPr algn="just" defTabSz="932563">
              <a:buSzTx/>
            </a:pPr>
            <a:r>
              <a:rPr lang="en-US" sz="1836" dirty="0">
                <a:solidFill>
                  <a:srgbClr val="1A1A1A"/>
                </a:solidFill>
              </a:rPr>
              <a:t>Better protect your cloud applications while maintaining your usual security workflow, automating security procedures and correlating between cloud-based and on-premises events​</a:t>
            </a:r>
          </a:p>
          <a:p>
            <a:pPr marL="466281" lvl="1" algn="just" defTabSz="932563">
              <a:buSzTx/>
            </a:pPr>
            <a:endParaRPr lang="en-US" sz="1836" dirty="0">
              <a:solidFill>
                <a:srgbClr val="1A1A1A"/>
              </a:solidFill>
            </a:endParaRPr>
          </a:p>
          <a:p>
            <a:pPr algn="just" defTabSz="932563">
              <a:buSzTx/>
            </a:pPr>
            <a:r>
              <a:rPr lang="en-US" sz="2000" dirty="0">
                <a:solidFill>
                  <a:srgbClr val="0078D4"/>
                </a:solidFill>
                <a:latin typeface="Segoe UI Semibold"/>
              </a:rPr>
              <a:t>Automate processes via API or PowerShell​</a:t>
            </a:r>
          </a:p>
          <a:p>
            <a:pPr algn="just"/>
            <a:r>
              <a:rPr lang="en-US" sz="1836" dirty="0">
                <a:solidFill>
                  <a:srgbClr val="1A1A1A"/>
                </a:solidFill>
              </a:rPr>
              <a:t>Create your own applications using programmatic access to Cloud App Security data and actions through REST API endpoints</a:t>
            </a:r>
          </a:p>
          <a:p>
            <a:pPr algn="just"/>
            <a:endParaRPr lang="en-US" sz="1836" dirty="0">
              <a:solidFill>
                <a:srgbClr val="1A1A1A"/>
              </a:solidFill>
            </a:endParaRPr>
          </a:p>
          <a:p>
            <a:pPr algn="just"/>
            <a:r>
              <a:rPr lang="en-US" sz="2000" dirty="0">
                <a:solidFill>
                  <a:srgbClr val="0078D4"/>
                </a:solidFill>
                <a:latin typeface="Segoe UI Semibold"/>
              </a:rPr>
              <a:t>External DLP solution</a:t>
            </a:r>
          </a:p>
          <a:p>
            <a:r>
              <a:rPr lang="en-US" sz="1836" dirty="0">
                <a:solidFill>
                  <a:srgbClr val="1A1A1A"/>
                </a:solidFill>
              </a:rPr>
              <a:t>Integrate with existing DLP solutions to extend these controls to the cloud while preserving a consistent and unified policy across on-premises and cloud activities​</a:t>
            </a:r>
          </a:p>
          <a:p>
            <a:endParaRPr lang="en-US" sz="1836" dirty="0">
              <a:solidFill>
                <a:srgbClr val="1A1A1A"/>
              </a:solidFill>
            </a:endParaRPr>
          </a:p>
          <a:p>
            <a:pPr lvl="0" algn="just"/>
            <a:r>
              <a:rPr lang="en-US" sz="2000" dirty="0">
                <a:solidFill>
                  <a:srgbClr val="0078D4"/>
                </a:solidFill>
                <a:latin typeface="Segoe UI Semibold"/>
              </a:rPr>
              <a:t>Security Workflow automation with Microsoft Flow</a:t>
            </a:r>
          </a:p>
          <a:p>
            <a:pPr lvl="0" algn="just"/>
            <a:r>
              <a:rPr lang="en-US" sz="1836" dirty="0">
                <a:solidFill>
                  <a:srgbClr val="1A1A1A"/>
                </a:solidFill>
              </a:rPr>
              <a:t>Centralized alert automation and orchestration of custom workflows using the ecosystem of connectors in Microsoft Flow. Enables routing alerts to ticketing systems (e.g. ServiceNow), gather end user input for alert investigation, get approval from SOC operator to execute action or apply additional security controls</a:t>
            </a:r>
            <a:endParaRPr lang="en-US" sz="2000" dirty="0"/>
          </a:p>
          <a:p>
            <a:endParaRPr lang="en-US" sz="1836" dirty="0">
              <a:solidFill>
                <a:srgbClr val="1A1A1A"/>
              </a:solidFill>
            </a:endParaRPr>
          </a:p>
        </p:txBody>
      </p:sp>
      <p:sp>
        <p:nvSpPr>
          <p:cNvPr id="3" name="Title 2">
            <a:extLst>
              <a:ext uri="{FF2B5EF4-FFF2-40B4-BE49-F238E27FC236}">
                <a16:creationId xmlns:a16="http://schemas.microsoft.com/office/drawing/2014/main" id="{40AC8692-465C-4B19-A10D-FE2F8BBE7DF1}"/>
              </a:ext>
            </a:extLst>
          </p:cNvPr>
          <p:cNvSpPr>
            <a:spLocks noGrp="1"/>
          </p:cNvSpPr>
          <p:nvPr>
            <p:ph type="title"/>
          </p:nvPr>
        </p:nvSpPr>
        <p:spPr/>
        <p:txBody>
          <a:bodyPr/>
          <a:lstStyle/>
          <a:p>
            <a:r>
              <a:rPr lang="en-US" dirty="0">
                <a:solidFill>
                  <a:srgbClr val="505050"/>
                </a:solidFill>
              </a:rPr>
              <a:t>Enterprise Integrations</a:t>
            </a:r>
            <a:endParaRPr lang="en-US" dirty="0"/>
          </a:p>
        </p:txBody>
      </p:sp>
    </p:spTree>
    <p:extLst>
      <p:ext uri="{BB962C8B-B14F-4D97-AF65-F5344CB8AC3E}">
        <p14:creationId xmlns:p14="http://schemas.microsoft.com/office/powerpoint/2010/main" val="1905010731"/>
      </p:ext>
    </p:extLst>
  </p:cSld>
  <p:clrMapOvr>
    <a:masterClrMapping/>
  </p:clrMapOvr>
  <p:transition>
    <p:fad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A1629AC4-DFD4-5949-84FF-872DBB236886}"/>
              </a:ext>
            </a:extLst>
          </p:cNvPr>
          <p:cNvSpPr>
            <a:spLocks noGrp="1"/>
          </p:cNvSpPr>
          <p:nvPr>
            <p:ph idx="4294967295"/>
          </p:nvPr>
        </p:nvSpPr>
        <p:spPr>
          <a:xfrm>
            <a:off x="611158" y="1494641"/>
            <a:ext cx="2498779" cy="5097584"/>
          </a:xfrm>
        </p:spPr>
        <p:txBody>
          <a:bodyPr vert="horz" wrap="square" lIns="0" tIns="0" rIns="0" bIns="0" rtlCol="0" anchor="t">
            <a:noAutofit/>
          </a:bodyPr>
          <a:lstStyle/>
          <a:p>
            <a:pPr algn="just">
              <a:spcBef>
                <a:spcPts val="624"/>
              </a:spcBef>
              <a:spcAft>
                <a:spcPts val="612"/>
              </a:spcAft>
            </a:pPr>
            <a:r>
              <a:rPr lang="en-US" sz="1428" dirty="0">
                <a:latin typeface="+mj-lt"/>
                <a:cs typeface="Segoe UI Light" panose="020B0502040204020203" pitchFamily="34" charset="0"/>
              </a:rPr>
              <a:t>Centralized alert automation and orchestration of custom workflows</a:t>
            </a:r>
          </a:p>
          <a:p>
            <a:pPr algn="just">
              <a:spcBef>
                <a:spcPts val="624"/>
              </a:spcBef>
              <a:spcAft>
                <a:spcPts val="612"/>
              </a:spcAft>
            </a:pPr>
            <a:endParaRPr lang="en-US" sz="1428" dirty="0">
              <a:latin typeface="+mj-lt"/>
              <a:cs typeface="Segoe UI Light" panose="020B0502040204020203" pitchFamily="34" charset="0"/>
            </a:endParaRPr>
          </a:p>
          <a:p>
            <a:pPr algn="just">
              <a:spcBef>
                <a:spcPts val="624"/>
              </a:spcBef>
              <a:spcAft>
                <a:spcPts val="612"/>
              </a:spcAft>
            </a:pPr>
            <a:r>
              <a:rPr lang="en-US" sz="1428" dirty="0">
                <a:latin typeface="+mj-lt"/>
                <a:cs typeface="Segoe UI Light" panose="020B0502040204020203" pitchFamily="34" charset="0"/>
              </a:rPr>
              <a:t>Automate the triage of alerts</a:t>
            </a:r>
          </a:p>
          <a:p>
            <a:pPr algn="just">
              <a:spcBef>
                <a:spcPts val="624"/>
              </a:spcBef>
              <a:spcAft>
                <a:spcPts val="612"/>
              </a:spcAft>
            </a:pPr>
            <a:endParaRPr lang="en-US" sz="1428" dirty="0">
              <a:latin typeface="+mj-lt"/>
              <a:cs typeface="Segoe UI Light" panose="020B0502040204020203" pitchFamily="34" charset="0"/>
            </a:endParaRPr>
          </a:p>
          <a:p>
            <a:pPr algn="just">
              <a:spcBef>
                <a:spcPts val="624"/>
              </a:spcBef>
              <a:spcAft>
                <a:spcPts val="612"/>
              </a:spcAft>
            </a:pPr>
            <a:r>
              <a:rPr lang="en-US" sz="1428" dirty="0">
                <a:latin typeface="+mj-lt"/>
                <a:cs typeface="Segoe UI Light" panose="020B0502040204020203" pitchFamily="34" charset="0"/>
              </a:rPr>
              <a:t>Enables an ecosystem of connectors in Microsoft Flow incl. &gt;100 3rd party connectors such as Jira,  ServiceNow, and DocuSign</a:t>
            </a:r>
          </a:p>
          <a:p>
            <a:pPr algn="just">
              <a:spcBef>
                <a:spcPts val="624"/>
              </a:spcBef>
              <a:spcAft>
                <a:spcPts val="612"/>
              </a:spcAft>
            </a:pPr>
            <a:endParaRPr lang="en-US" sz="1428" dirty="0">
              <a:latin typeface="+mj-lt"/>
              <a:cs typeface="Segoe UI Light" panose="020B0502040204020203" pitchFamily="34" charset="0"/>
            </a:endParaRPr>
          </a:p>
          <a:p>
            <a:pPr algn="just">
              <a:spcBef>
                <a:spcPts val="624"/>
              </a:spcBef>
              <a:spcAft>
                <a:spcPts val="612"/>
              </a:spcAft>
            </a:pPr>
            <a:r>
              <a:rPr lang="en-US" sz="1428" dirty="0">
                <a:latin typeface="+mj-lt"/>
                <a:cs typeface="Segoe UI Light" panose="020B0502040204020203" pitchFamily="34" charset="0"/>
              </a:rPr>
              <a:t>Out-of-the-box and custom workflow playbooks that work with the systems of your choice</a:t>
            </a:r>
          </a:p>
          <a:p>
            <a:pPr algn="just">
              <a:spcBef>
                <a:spcPts val="624"/>
              </a:spcBef>
              <a:spcAft>
                <a:spcPts val="612"/>
              </a:spcAft>
            </a:pPr>
            <a:endParaRPr lang="en-US" sz="1428" dirty="0">
              <a:latin typeface="+mj-lt"/>
              <a:cs typeface="Segoe UI Light" panose="020B0502040204020203" pitchFamily="34" charset="0"/>
            </a:endParaRPr>
          </a:p>
          <a:p>
            <a:pPr algn="just">
              <a:spcBef>
                <a:spcPts val="624"/>
              </a:spcBef>
              <a:spcAft>
                <a:spcPts val="612"/>
              </a:spcAft>
            </a:pPr>
            <a:r>
              <a:rPr lang="en-US" sz="1428" dirty="0">
                <a:latin typeface="+mj-lt"/>
                <a:cs typeface="Segoe UI Light" panose="020B0502040204020203" pitchFamily="34" charset="0"/>
              </a:rPr>
              <a:t>Predefined governance options when creating policies</a:t>
            </a:r>
          </a:p>
        </p:txBody>
      </p:sp>
      <p:pic>
        <p:nvPicPr>
          <p:cNvPr id="5" name="Picture 4">
            <a:extLst>
              <a:ext uri="{FF2B5EF4-FFF2-40B4-BE49-F238E27FC236}">
                <a16:creationId xmlns:a16="http://schemas.microsoft.com/office/drawing/2014/main" id="{63E791E3-C4A2-412A-8BB7-5407A86AD8E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50896" y="279693"/>
            <a:ext cx="8583992" cy="6435137"/>
          </a:xfrm>
          <a:prstGeom prst="rect">
            <a:avLst/>
          </a:prstGeom>
          <a:ln>
            <a:solidFill>
              <a:schemeClr val="bg1">
                <a:lumMod val="85000"/>
              </a:schemeClr>
            </a:solidFill>
          </a:ln>
        </p:spPr>
      </p:pic>
      <p:sp>
        <p:nvSpPr>
          <p:cNvPr id="6" name="Title 1">
            <a:extLst>
              <a:ext uri="{FF2B5EF4-FFF2-40B4-BE49-F238E27FC236}">
                <a16:creationId xmlns:a16="http://schemas.microsoft.com/office/drawing/2014/main" id="{95AEE23B-6544-46F9-A4AE-604ED475F9A6}"/>
              </a:ext>
            </a:extLst>
          </p:cNvPr>
          <p:cNvSpPr>
            <a:spLocks noGrp="1"/>
          </p:cNvSpPr>
          <p:nvPr>
            <p:ph type="title"/>
          </p:nvPr>
        </p:nvSpPr>
        <p:spPr>
          <a:xfrm>
            <a:off x="611157" y="402300"/>
            <a:ext cx="2498780" cy="1773173"/>
          </a:xfrm>
        </p:spPr>
        <p:txBody>
          <a:bodyPr>
            <a:normAutofit/>
          </a:bodyPr>
          <a:lstStyle/>
          <a:p>
            <a:pPr algn="ctr"/>
            <a:r>
              <a:rPr lang="en-US" sz="2040">
                <a:solidFill>
                  <a:srgbClr val="0078D4"/>
                </a:solidFill>
                <a:latin typeface="Segoe UI" panose="020B0502040204020203" pitchFamily="34" charset="0"/>
                <a:ea typeface="Segoe UI Black" panose="020B0A02040204020203" pitchFamily="34" charset="0"/>
              </a:rPr>
              <a:t>Automating Security Workflows with MS Flow</a:t>
            </a:r>
            <a:endParaRPr lang="en-US" sz="2040" i="1">
              <a:solidFill>
                <a:srgbClr val="0078D4"/>
              </a:solidFill>
              <a:latin typeface="Segoe UI" panose="020B0502040204020203" pitchFamily="34" charset="0"/>
              <a:ea typeface="Segoe UI Black" panose="020B0A02040204020203" pitchFamily="34" charset="0"/>
            </a:endParaRPr>
          </a:p>
        </p:txBody>
      </p:sp>
    </p:spTree>
    <p:extLst>
      <p:ext uri="{BB962C8B-B14F-4D97-AF65-F5344CB8AC3E}">
        <p14:creationId xmlns:p14="http://schemas.microsoft.com/office/powerpoint/2010/main" val="847712286"/>
      </p:ext>
    </p:extLst>
  </p:cSld>
  <p:clrMapOvr>
    <a:masterClrMapping/>
  </p:clrMapOvr>
  <p:transition>
    <p:fad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Picture 96">
            <a:extLst>
              <a:ext uri="{FF2B5EF4-FFF2-40B4-BE49-F238E27FC236}">
                <a16:creationId xmlns:a16="http://schemas.microsoft.com/office/drawing/2014/main" id="{DE6D13D6-7FEC-44DF-AA43-37DBFCC962B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8534" y="718218"/>
            <a:ext cx="11277820" cy="5558087"/>
          </a:xfrm>
          <a:prstGeom prst="rect">
            <a:avLst/>
          </a:prstGeom>
        </p:spPr>
      </p:pic>
      <p:sp>
        <p:nvSpPr>
          <p:cNvPr id="2" name="Rectangle 1">
            <a:extLst>
              <a:ext uri="{FF2B5EF4-FFF2-40B4-BE49-F238E27FC236}">
                <a16:creationId xmlns:a16="http://schemas.microsoft.com/office/drawing/2014/main" id="{F4E9812E-5BC6-4B6F-A2CD-7763C4D0A475}"/>
              </a:ext>
            </a:extLst>
          </p:cNvPr>
          <p:cNvSpPr/>
          <p:nvPr/>
        </p:nvSpPr>
        <p:spPr>
          <a:xfrm>
            <a:off x="679919" y="5664447"/>
            <a:ext cx="2258153" cy="738664"/>
          </a:xfrm>
          <a:prstGeom prst="rect">
            <a:avLst/>
          </a:prstGeom>
          <a:solidFill>
            <a:schemeClr val="bg1"/>
          </a:solidFill>
        </p:spPr>
        <p:txBody>
          <a:bodyPr wrap="square">
            <a:spAutoFit/>
          </a:bodyPr>
          <a:lstStyle/>
          <a:p>
            <a:r>
              <a:rPr lang="en-US" sz="1400">
                <a:cs typeface="Segoe UI Semibold" panose="020B0702040204020203" pitchFamily="34" charset="0"/>
              </a:rPr>
              <a:t>Open incident in ticketing system &amp; populate with alert attributes</a:t>
            </a:r>
          </a:p>
        </p:txBody>
      </p:sp>
      <p:sp>
        <p:nvSpPr>
          <p:cNvPr id="4" name="Rectangle 3">
            <a:extLst>
              <a:ext uri="{FF2B5EF4-FFF2-40B4-BE49-F238E27FC236}">
                <a16:creationId xmlns:a16="http://schemas.microsoft.com/office/drawing/2014/main" id="{4A970DE6-C669-494F-BBBA-54E7EFC6381A}"/>
              </a:ext>
            </a:extLst>
          </p:cNvPr>
          <p:cNvSpPr/>
          <p:nvPr/>
        </p:nvSpPr>
        <p:spPr>
          <a:xfrm>
            <a:off x="7582889" y="5664447"/>
            <a:ext cx="2258153" cy="738664"/>
          </a:xfrm>
          <a:prstGeom prst="rect">
            <a:avLst/>
          </a:prstGeom>
          <a:solidFill>
            <a:schemeClr val="bg1"/>
          </a:solidFill>
        </p:spPr>
        <p:txBody>
          <a:bodyPr wrap="square">
            <a:spAutoFit/>
          </a:bodyPr>
          <a:lstStyle/>
          <a:p>
            <a:pPr algn="ctr"/>
            <a:r>
              <a:rPr lang="en-US" sz="1400">
                <a:cs typeface="Segoe UI Semibold" panose="020B0702040204020203" pitchFamily="34" charset="0"/>
              </a:rPr>
              <a:t>Request user input to provide context during alert investigation</a:t>
            </a:r>
          </a:p>
        </p:txBody>
      </p:sp>
      <p:sp>
        <p:nvSpPr>
          <p:cNvPr id="5" name="Rectangle 4">
            <a:extLst>
              <a:ext uri="{FF2B5EF4-FFF2-40B4-BE49-F238E27FC236}">
                <a16:creationId xmlns:a16="http://schemas.microsoft.com/office/drawing/2014/main" id="{E9EC7B98-478A-4777-8DA0-0C0B1DE1944F}"/>
              </a:ext>
            </a:extLst>
          </p:cNvPr>
          <p:cNvSpPr/>
          <p:nvPr/>
        </p:nvSpPr>
        <p:spPr>
          <a:xfrm>
            <a:off x="5161977" y="5664447"/>
            <a:ext cx="2258153" cy="738664"/>
          </a:xfrm>
          <a:prstGeom prst="rect">
            <a:avLst/>
          </a:prstGeom>
          <a:solidFill>
            <a:schemeClr val="bg1"/>
          </a:solidFill>
        </p:spPr>
        <p:txBody>
          <a:bodyPr wrap="square">
            <a:spAutoFit/>
          </a:bodyPr>
          <a:lstStyle/>
          <a:p>
            <a:pPr algn="ctr"/>
            <a:r>
              <a:rPr lang="en-US" sz="1400">
                <a:cs typeface="Segoe UI Semibold" panose="020B0702040204020203" pitchFamily="34" charset="0"/>
              </a:rPr>
              <a:t>Get admin approval to execute remediation action</a:t>
            </a:r>
            <a:endParaRPr lang="en-US" sz="1400"/>
          </a:p>
        </p:txBody>
      </p:sp>
    </p:spTree>
    <p:extLst>
      <p:ext uri="{BB962C8B-B14F-4D97-AF65-F5344CB8AC3E}">
        <p14:creationId xmlns:p14="http://schemas.microsoft.com/office/powerpoint/2010/main" val="3453024372"/>
      </p:ext>
    </p:extLst>
  </p:cSld>
  <p:clrMapOvr>
    <a:masterClrMapping/>
  </p:clrMapOvr>
  <p:transition>
    <p:fad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363F977-61A0-4CFD-9BED-FBC0F26680AB}"/>
              </a:ext>
            </a:extLst>
          </p:cNvPr>
          <p:cNvSpPr>
            <a:spLocks noGrp="1"/>
          </p:cNvSpPr>
          <p:nvPr>
            <p:ph type="body" sz="quarter" idx="10"/>
          </p:nvPr>
        </p:nvSpPr>
        <p:spPr>
          <a:xfrm>
            <a:off x="503781" y="1337560"/>
            <a:ext cx="11565684" cy="4924425"/>
          </a:xfrm>
        </p:spPr>
        <p:txBody>
          <a:bodyPr/>
          <a:lstStyle/>
          <a:p>
            <a:pPr marL="457200" indent="-457200">
              <a:lnSpc>
                <a:spcPct val="100000"/>
              </a:lnSpc>
              <a:spcAft>
                <a:spcPts val="1600"/>
              </a:spcAft>
              <a:buFont typeface="+mj-lt"/>
              <a:buAutoNum type="arabicPeriod"/>
            </a:pPr>
            <a:r>
              <a:rPr lang="en-US" sz="2000" dirty="0">
                <a:solidFill>
                  <a:srgbClr val="1A1A1A"/>
                </a:solidFill>
                <a:cs typeface="Segoe UI Semibold" panose="020B0702040204020203" pitchFamily="34" charset="0"/>
              </a:rPr>
              <a:t>Route alerts to ticketing systems such as Jira or ServiceNow </a:t>
            </a:r>
          </a:p>
          <a:p>
            <a:pPr marL="457200" indent="-457200">
              <a:lnSpc>
                <a:spcPct val="100000"/>
              </a:lnSpc>
              <a:spcAft>
                <a:spcPts val="1600"/>
              </a:spcAft>
              <a:buFont typeface="+mj-lt"/>
              <a:buAutoNum type="arabicPeriod"/>
            </a:pPr>
            <a:r>
              <a:rPr lang="en-US" sz="2000" dirty="0">
                <a:solidFill>
                  <a:srgbClr val="1A1A1A"/>
                </a:solidFill>
                <a:cs typeface="Segoe UI Semibold" panose="020B0702040204020203" pitchFamily="34" charset="0"/>
              </a:rPr>
              <a:t>Route alerts to different SOC teams based on geography of the user</a:t>
            </a:r>
          </a:p>
          <a:p>
            <a:pPr marL="457200" indent="-457200">
              <a:lnSpc>
                <a:spcPct val="100000"/>
              </a:lnSpc>
              <a:spcAft>
                <a:spcPts val="1600"/>
              </a:spcAft>
              <a:buFont typeface="+mj-lt"/>
              <a:buAutoNum type="arabicPeriod"/>
            </a:pPr>
            <a:r>
              <a:rPr lang="en-US" sz="2000" dirty="0">
                <a:solidFill>
                  <a:srgbClr val="1A1A1A"/>
                </a:solidFill>
                <a:cs typeface="Segoe UI Semibold" panose="020B0702040204020203" pitchFamily="34" charset="0"/>
              </a:rPr>
              <a:t>Request input from a user's manager to triage alert </a:t>
            </a:r>
          </a:p>
          <a:p>
            <a:pPr marL="457200" indent="-457200">
              <a:lnSpc>
                <a:spcPct val="100000"/>
              </a:lnSpc>
              <a:spcAft>
                <a:spcPts val="1600"/>
              </a:spcAft>
              <a:buFont typeface="+mj-lt"/>
              <a:buAutoNum type="arabicPeriod"/>
            </a:pPr>
            <a:r>
              <a:rPr lang="en-US" sz="2000" dirty="0">
                <a:solidFill>
                  <a:srgbClr val="1A1A1A"/>
                </a:solidFill>
                <a:cs typeface="Segoe UI Semibold" panose="020B0702040204020203" pitchFamily="34" charset="0"/>
              </a:rPr>
              <a:t>Request user input to decide how to triage an alert</a:t>
            </a:r>
          </a:p>
          <a:p>
            <a:pPr marL="457200" indent="-457200">
              <a:lnSpc>
                <a:spcPct val="100000"/>
              </a:lnSpc>
              <a:spcAft>
                <a:spcPts val="1600"/>
              </a:spcAft>
              <a:buFont typeface="+mj-lt"/>
              <a:buAutoNum type="arabicPeriod"/>
            </a:pPr>
            <a:r>
              <a:rPr lang="en-US" sz="2000" dirty="0">
                <a:solidFill>
                  <a:srgbClr val="1A1A1A"/>
                </a:solidFill>
                <a:cs typeface="Segoe UI Semibold" panose="020B0702040204020203" pitchFamily="34" charset="0"/>
              </a:rPr>
              <a:t>Block unsanctioned apps on the firewall using CAS discovery alerts</a:t>
            </a:r>
          </a:p>
          <a:p>
            <a:pPr marL="457200" indent="-457200">
              <a:lnSpc>
                <a:spcPct val="100000"/>
              </a:lnSpc>
              <a:spcAft>
                <a:spcPts val="1600"/>
              </a:spcAft>
              <a:buFont typeface="+mj-lt"/>
              <a:buAutoNum type="arabicPeriod"/>
            </a:pPr>
            <a:r>
              <a:rPr lang="en-US" sz="2000" dirty="0">
                <a:solidFill>
                  <a:srgbClr val="1A1A1A"/>
                </a:solidFill>
                <a:cs typeface="Segoe UI Semibold" panose="020B0702040204020203" pitchFamily="34" charset="0"/>
              </a:rPr>
              <a:t>Get admin approval to execute remediation action</a:t>
            </a:r>
            <a:endParaRPr lang="en-US" sz="2000" dirty="0">
              <a:solidFill>
                <a:srgbClr val="1A1A1A"/>
              </a:solidFill>
            </a:endParaRPr>
          </a:p>
          <a:p>
            <a:pPr marL="457200" indent="-457200">
              <a:lnSpc>
                <a:spcPct val="100000"/>
              </a:lnSpc>
              <a:spcAft>
                <a:spcPts val="1600"/>
              </a:spcAft>
              <a:buFont typeface="+mj-lt"/>
              <a:buAutoNum type="arabicPeriod"/>
            </a:pPr>
            <a:r>
              <a:rPr lang="en-US" sz="2000" dirty="0">
                <a:solidFill>
                  <a:srgbClr val="1A1A1A"/>
                </a:solidFill>
                <a:cs typeface="Segoe UI Semibold" panose="020B0702040204020203" pitchFamily="34" charset="0"/>
              </a:rPr>
              <a:t>Disable user in AAD and in on-prem Active Directory based on suspicious alerts</a:t>
            </a:r>
          </a:p>
          <a:p>
            <a:pPr marL="457200" indent="-457200">
              <a:lnSpc>
                <a:spcPct val="100000"/>
              </a:lnSpc>
              <a:spcAft>
                <a:spcPts val="1600"/>
              </a:spcAft>
              <a:buFont typeface="+mj-lt"/>
              <a:buAutoNum type="arabicPeriod"/>
            </a:pPr>
            <a:r>
              <a:rPr lang="en-US" sz="2000" dirty="0">
                <a:solidFill>
                  <a:srgbClr val="1A1A1A"/>
                </a:solidFill>
                <a:cs typeface="Segoe UI Semibold" panose="020B0702040204020203" pitchFamily="34" charset="0"/>
              </a:rPr>
              <a:t>Remove malicious forwarding inbox rule in Exchange Online</a:t>
            </a:r>
          </a:p>
          <a:p>
            <a:pPr marL="457200" indent="-457200">
              <a:lnSpc>
                <a:spcPct val="100000"/>
              </a:lnSpc>
              <a:spcAft>
                <a:spcPts val="1600"/>
              </a:spcAft>
              <a:buFont typeface="+mj-lt"/>
              <a:buAutoNum type="arabicPeriod"/>
            </a:pPr>
            <a:r>
              <a:rPr lang="en-US" sz="2000" dirty="0">
                <a:solidFill>
                  <a:srgbClr val="1A1A1A"/>
                </a:solidFill>
                <a:cs typeface="Segoe UI Semibold" panose="020B0702040204020203" pitchFamily="34" charset="0"/>
              </a:rPr>
              <a:t>Automatically dismiss “unusual location” alerts when a user has OOF message set to “On”</a:t>
            </a:r>
          </a:p>
          <a:p>
            <a:pPr marL="457200" indent="-457200">
              <a:lnSpc>
                <a:spcPct val="100000"/>
              </a:lnSpc>
              <a:spcAft>
                <a:spcPts val="1600"/>
              </a:spcAft>
              <a:buFont typeface="+mj-lt"/>
              <a:buAutoNum type="arabicPeriod"/>
            </a:pPr>
            <a:r>
              <a:rPr lang="en-US" sz="2000" dirty="0"/>
              <a:t>MCAS alert triggers antivirus scan in Microsoft Defender ATP</a:t>
            </a:r>
          </a:p>
        </p:txBody>
      </p:sp>
      <p:sp>
        <p:nvSpPr>
          <p:cNvPr id="3" name="Title 5">
            <a:extLst>
              <a:ext uri="{FF2B5EF4-FFF2-40B4-BE49-F238E27FC236}">
                <a16:creationId xmlns:a16="http://schemas.microsoft.com/office/drawing/2014/main" id="{691D1AC9-40D3-44C7-92AD-010FF6D7D30E}"/>
              </a:ext>
            </a:extLst>
          </p:cNvPr>
          <p:cNvSpPr>
            <a:spLocks noGrp="1"/>
          </p:cNvSpPr>
          <p:nvPr>
            <p:ph type="title"/>
          </p:nvPr>
        </p:nvSpPr>
        <p:spPr>
          <a:xfrm>
            <a:off x="434920" y="318633"/>
            <a:ext cx="11561874" cy="754061"/>
          </a:xfrm>
        </p:spPr>
        <p:txBody>
          <a:bodyPr anchor="ctr"/>
          <a:lstStyle/>
          <a:p>
            <a:r>
              <a:rPr lang="en-US">
                <a:solidFill>
                  <a:srgbClr val="505050"/>
                </a:solidFill>
              </a:rPr>
              <a:t>Sample automation scenarios</a:t>
            </a:r>
            <a:endParaRPr lang="en-US"/>
          </a:p>
        </p:txBody>
      </p:sp>
    </p:spTree>
    <p:extLst>
      <p:ext uri="{BB962C8B-B14F-4D97-AF65-F5344CB8AC3E}">
        <p14:creationId xmlns:p14="http://schemas.microsoft.com/office/powerpoint/2010/main" val="998632787"/>
      </p:ext>
    </p:extLst>
  </p:cSld>
  <p:clrMapOvr>
    <a:masterClrMapping/>
  </p:clrMapOvr>
  <p:transition>
    <p:fad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3A54FB-1525-43B8-9397-A03005171C87}"/>
              </a:ext>
            </a:extLst>
          </p:cNvPr>
          <p:cNvSpPr/>
          <p:nvPr/>
        </p:nvSpPr>
        <p:spPr bwMode="auto">
          <a:xfrm>
            <a:off x="8617906" y="0"/>
            <a:ext cx="3816981"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a:extLst>
              <a:ext uri="{FF2B5EF4-FFF2-40B4-BE49-F238E27FC236}">
                <a16:creationId xmlns:a16="http://schemas.microsoft.com/office/drawing/2014/main" id="{7872B733-D6B9-45BE-A8C5-5823BF5E82F1}"/>
              </a:ext>
            </a:extLst>
          </p:cNvPr>
          <p:cNvSpPr>
            <a:spLocks noGrp="1"/>
          </p:cNvSpPr>
          <p:nvPr>
            <p:ph type="title"/>
          </p:nvPr>
        </p:nvSpPr>
        <p:spPr>
          <a:xfrm>
            <a:off x="434920" y="2097243"/>
            <a:ext cx="7626965" cy="3605405"/>
          </a:xfrm>
        </p:spPr>
        <p:txBody>
          <a:bodyPr/>
          <a:lstStyle/>
          <a:p>
            <a:r>
              <a:rPr lang="en-US" sz="3600">
                <a:solidFill>
                  <a:srgbClr val="505050"/>
                </a:solidFill>
              </a:rPr>
              <a:t>Automating Security Workflows</a:t>
            </a:r>
          </a:p>
        </p:txBody>
      </p:sp>
      <p:pic>
        <p:nvPicPr>
          <p:cNvPr id="8" name="Picture 7">
            <a:extLst>
              <a:ext uri="{FF2B5EF4-FFF2-40B4-BE49-F238E27FC236}">
                <a16:creationId xmlns:a16="http://schemas.microsoft.com/office/drawing/2014/main" id="{C9F8FFA0-C79C-415D-990E-52F1DE9840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9298" y="2489504"/>
            <a:ext cx="3823905" cy="2015517"/>
          </a:xfrm>
          <a:prstGeom prst="rect">
            <a:avLst/>
          </a:prstGeom>
        </p:spPr>
      </p:pic>
      <p:sp>
        <p:nvSpPr>
          <p:cNvPr id="13" name="Rectangle 12">
            <a:extLst>
              <a:ext uri="{FF2B5EF4-FFF2-40B4-BE49-F238E27FC236}">
                <a16:creationId xmlns:a16="http://schemas.microsoft.com/office/drawing/2014/main" id="{8D8FE2FC-9198-424F-B81D-E21E5997B184}"/>
              </a:ext>
            </a:extLst>
          </p:cNvPr>
          <p:cNvSpPr/>
          <p:nvPr/>
        </p:nvSpPr>
        <p:spPr>
          <a:xfrm>
            <a:off x="0" y="400504"/>
            <a:ext cx="5036344" cy="1785104"/>
          </a:xfrm>
          <a:prstGeom prst="rect">
            <a:avLst/>
          </a:prstGeom>
        </p:spPr>
        <p:txBody>
          <a:bodyPr wrap="square" lIns="274320">
            <a:spAutoFit/>
          </a:bodyPr>
          <a:lstStyle/>
          <a:p>
            <a:r>
              <a:rPr lang="en-US" sz="11000" b="1">
                <a:solidFill>
                  <a:srgbClr val="D9D9D9"/>
                </a:solidFill>
                <a:latin typeface="Segoe UI" panose="020B0502040204020203" pitchFamily="34" charset="0"/>
                <a:cs typeface="Segoe UI" panose="020B0502040204020203" pitchFamily="34" charset="0"/>
              </a:rPr>
              <a:t>DEMO</a:t>
            </a:r>
          </a:p>
        </p:txBody>
      </p:sp>
    </p:spTree>
    <p:custDataLst>
      <p:tags r:id="rId1"/>
    </p:custDataLst>
    <p:extLst>
      <p:ext uri="{BB962C8B-B14F-4D97-AF65-F5344CB8AC3E}">
        <p14:creationId xmlns:p14="http://schemas.microsoft.com/office/powerpoint/2010/main" val="505775173"/>
      </p:ext>
    </p:extLst>
  </p:cSld>
  <p:clrMapOvr>
    <a:masterClrMapping/>
  </p:clrMapOvr>
  <p:transition>
    <p:fade/>
  </p:transition>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6134C13-8956-4AE7-99AE-F85BB4982746}"/>
              </a:ext>
            </a:extLst>
          </p:cNvPr>
          <p:cNvGrpSpPr/>
          <p:nvPr/>
        </p:nvGrpSpPr>
        <p:grpSpPr>
          <a:xfrm>
            <a:off x="248547" y="87063"/>
            <a:ext cx="11406160" cy="6907016"/>
            <a:chOff x="-3647132" y="0"/>
            <a:chExt cx="10475962" cy="6994525"/>
          </a:xfrm>
        </p:grpSpPr>
        <p:pic>
          <p:nvPicPr>
            <p:cNvPr id="4" name="Picture 3">
              <a:extLst>
                <a:ext uri="{FF2B5EF4-FFF2-40B4-BE49-F238E27FC236}">
                  <a16:creationId xmlns:a16="http://schemas.microsoft.com/office/drawing/2014/main" id="{F5EF5BBB-CCC3-4CBD-A993-B3DD98F96B8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47132" y="0"/>
              <a:ext cx="10475962" cy="6994525"/>
            </a:xfrm>
            <a:prstGeom prst="rect">
              <a:avLst/>
            </a:prstGeom>
          </p:spPr>
        </p:pic>
        <p:sp>
          <p:nvSpPr>
            <p:cNvPr id="6" name="Flowchart: Connector 5">
              <a:extLst>
                <a:ext uri="{FF2B5EF4-FFF2-40B4-BE49-F238E27FC236}">
                  <a16:creationId xmlns:a16="http://schemas.microsoft.com/office/drawing/2014/main" id="{4E949C80-18CD-4005-BBA4-6C097278A786}"/>
                </a:ext>
              </a:extLst>
            </p:cNvPr>
            <p:cNvSpPr/>
            <p:nvPr/>
          </p:nvSpPr>
          <p:spPr bwMode="auto">
            <a:xfrm>
              <a:off x="142377" y="1454838"/>
              <a:ext cx="413886" cy="375385"/>
            </a:xfrm>
            <a:prstGeom prst="flowChartConnector">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1600">
                  <a:gradFill>
                    <a:gsLst>
                      <a:gs pos="40075">
                        <a:srgbClr val="FFFFFF"/>
                      </a:gs>
                      <a:gs pos="30000">
                        <a:srgbClr val="FFFFFF"/>
                      </a:gs>
                    </a:gsLst>
                    <a:lin ang="5400000" scaled="0"/>
                  </a:gradFill>
                  <a:latin typeface="Segoe UI"/>
                </a:rPr>
                <a:t>1</a:t>
              </a:r>
            </a:p>
          </p:txBody>
        </p:sp>
      </p:grpSp>
      <p:grpSp>
        <p:nvGrpSpPr>
          <p:cNvPr id="11" name="Group 10">
            <a:extLst>
              <a:ext uri="{FF2B5EF4-FFF2-40B4-BE49-F238E27FC236}">
                <a16:creationId xmlns:a16="http://schemas.microsoft.com/office/drawing/2014/main" id="{423D4A09-0C03-4702-B98D-628EFC29901B}"/>
              </a:ext>
            </a:extLst>
          </p:cNvPr>
          <p:cNvGrpSpPr/>
          <p:nvPr/>
        </p:nvGrpSpPr>
        <p:grpSpPr>
          <a:xfrm>
            <a:off x="4374540" y="577459"/>
            <a:ext cx="5971298" cy="7156728"/>
            <a:chOff x="6729252" y="-1802100"/>
            <a:chExt cx="5443646" cy="6994525"/>
          </a:xfrm>
        </p:grpSpPr>
        <p:pic>
          <p:nvPicPr>
            <p:cNvPr id="5" name="Picture 4">
              <a:extLst>
                <a:ext uri="{FF2B5EF4-FFF2-40B4-BE49-F238E27FC236}">
                  <a16:creationId xmlns:a16="http://schemas.microsoft.com/office/drawing/2014/main" id="{33182CE2-8995-4315-8EF5-A2795C85044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29252" y="-1802100"/>
              <a:ext cx="5443646" cy="6994525"/>
            </a:xfrm>
            <a:prstGeom prst="rect">
              <a:avLst/>
            </a:prstGeom>
          </p:spPr>
        </p:pic>
        <p:sp>
          <p:nvSpPr>
            <p:cNvPr id="7" name="Flowchart: Connector 6">
              <a:extLst>
                <a:ext uri="{FF2B5EF4-FFF2-40B4-BE49-F238E27FC236}">
                  <a16:creationId xmlns:a16="http://schemas.microsoft.com/office/drawing/2014/main" id="{B8DF3291-DF46-427C-9A72-E3214A5E11BB}"/>
                </a:ext>
              </a:extLst>
            </p:cNvPr>
            <p:cNvSpPr/>
            <p:nvPr/>
          </p:nvSpPr>
          <p:spPr bwMode="auto">
            <a:xfrm>
              <a:off x="8409308" y="-890402"/>
              <a:ext cx="413886" cy="375385"/>
            </a:xfrm>
            <a:prstGeom prst="flowChartConnector">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1600">
                  <a:gradFill>
                    <a:gsLst>
                      <a:gs pos="40075">
                        <a:srgbClr val="FFFFFF"/>
                      </a:gs>
                      <a:gs pos="30000">
                        <a:srgbClr val="FFFFFF"/>
                      </a:gs>
                    </a:gsLst>
                    <a:lin ang="5400000" scaled="0"/>
                  </a:gradFill>
                  <a:latin typeface="Segoe UI"/>
                </a:rPr>
                <a:t>2</a:t>
              </a:r>
            </a:p>
          </p:txBody>
        </p:sp>
      </p:grpSp>
      <p:grpSp>
        <p:nvGrpSpPr>
          <p:cNvPr id="10" name="Group 9">
            <a:extLst>
              <a:ext uri="{FF2B5EF4-FFF2-40B4-BE49-F238E27FC236}">
                <a16:creationId xmlns:a16="http://schemas.microsoft.com/office/drawing/2014/main" id="{B24B4DC7-0FAB-4EF1-89D2-A6221E8153B2}"/>
              </a:ext>
            </a:extLst>
          </p:cNvPr>
          <p:cNvGrpSpPr/>
          <p:nvPr/>
        </p:nvGrpSpPr>
        <p:grpSpPr>
          <a:xfrm>
            <a:off x="3257351" y="661615"/>
            <a:ext cx="7733711" cy="5543127"/>
            <a:chOff x="1952100" y="5047399"/>
            <a:chExt cx="7734698" cy="5543835"/>
          </a:xfrm>
          <a:effectLst>
            <a:outerShdw blurRad="50800" dist="38100" dir="8100000" algn="tr" rotWithShape="0">
              <a:prstClr val="black">
                <a:alpha val="40000"/>
              </a:prstClr>
            </a:outerShdw>
          </a:effectLst>
        </p:grpSpPr>
        <p:pic>
          <p:nvPicPr>
            <p:cNvPr id="8" name="Picture 7">
              <a:extLst>
                <a:ext uri="{FF2B5EF4-FFF2-40B4-BE49-F238E27FC236}">
                  <a16:creationId xmlns:a16="http://schemas.microsoft.com/office/drawing/2014/main" id="{ADF5F9F4-5BA1-4985-B998-051FB4852D7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52100" y="5047399"/>
              <a:ext cx="7734698" cy="5543835"/>
            </a:xfrm>
            <a:prstGeom prst="rect">
              <a:avLst/>
            </a:prstGeom>
          </p:spPr>
        </p:pic>
        <p:sp>
          <p:nvSpPr>
            <p:cNvPr id="9" name="Flowchart: Connector 8">
              <a:extLst>
                <a:ext uri="{FF2B5EF4-FFF2-40B4-BE49-F238E27FC236}">
                  <a16:creationId xmlns:a16="http://schemas.microsoft.com/office/drawing/2014/main" id="{1F568260-CE59-4635-A247-D7822072183B}"/>
                </a:ext>
              </a:extLst>
            </p:cNvPr>
            <p:cNvSpPr/>
            <p:nvPr/>
          </p:nvSpPr>
          <p:spPr bwMode="auto">
            <a:xfrm>
              <a:off x="4685904" y="8006215"/>
              <a:ext cx="413886" cy="375385"/>
            </a:xfrm>
            <a:prstGeom prst="flowChartConnector">
              <a:avLst/>
            </a:prstGeom>
            <a:solidFill>
              <a:schemeClr val="accent3"/>
            </a:solidFill>
            <a:ln>
              <a:noFill/>
              <a:headEnd type="none" w="med" len="med"/>
              <a:tailEnd type="none" w="med" len="med"/>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1600">
                  <a:gradFill>
                    <a:gsLst>
                      <a:gs pos="40075">
                        <a:srgbClr val="FFFFFF"/>
                      </a:gs>
                      <a:gs pos="30000">
                        <a:srgbClr val="FFFFFF"/>
                      </a:gs>
                    </a:gsLst>
                    <a:lin ang="5400000" scaled="0"/>
                  </a:gradFill>
                  <a:latin typeface="Segoe UI"/>
                </a:rPr>
                <a:t>3</a:t>
              </a:r>
            </a:p>
          </p:txBody>
        </p:sp>
      </p:grpSp>
      <p:sp>
        <p:nvSpPr>
          <p:cNvPr id="13" name="TextBox 12">
            <a:extLst>
              <a:ext uri="{FF2B5EF4-FFF2-40B4-BE49-F238E27FC236}">
                <a16:creationId xmlns:a16="http://schemas.microsoft.com/office/drawing/2014/main" id="{56106C0F-9AE8-4B80-812F-6F12CBE033DF}"/>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Create a Flow with Microsoft Cloud App Security Connector</a:t>
            </a:r>
            <a:endParaRPr lang="en-US" sz="1836" baseline="30000">
              <a:latin typeface="Segoe UI Light"/>
              <a:cs typeface="Segoe UI Light"/>
            </a:endParaRPr>
          </a:p>
        </p:txBody>
      </p:sp>
    </p:spTree>
    <p:extLst>
      <p:ext uri="{BB962C8B-B14F-4D97-AF65-F5344CB8AC3E}">
        <p14:creationId xmlns:p14="http://schemas.microsoft.com/office/powerpoint/2010/main" val="28898845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 name="TextBox 28"/>
          <p:cNvSpPr txBox="1"/>
          <p:nvPr/>
        </p:nvSpPr>
        <p:spPr>
          <a:xfrm>
            <a:off x="1851296" y="3843758"/>
            <a:ext cx="9995250" cy="535668"/>
          </a:xfrm>
          <a:prstGeom prst="rect">
            <a:avLst/>
          </a:prstGeom>
          <a:noFill/>
        </p:spPr>
        <p:txBody>
          <a:bodyPr wrap="square" lIns="179233" tIns="143387" rIns="179233" bIns="143387"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050">
              <a:spcAft>
                <a:spcPts val="2400"/>
              </a:spcAft>
            </a:pPr>
            <a:r>
              <a:rPr lang="en-US" sz="1599"/>
              <a:t>Identification and detonation of potentially malicious files across existing and newly uploaded files</a:t>
            </a:r>
            <a:endParaRPr lang="en-IN" sz="1599"/>
          </a:p>
        </p:txBody>
      </p:sp>
      <p:sp>
        <p:nvSpPr>
          <p:cNvPr id="31" name="TextBox 30"/>
          <p:cNvSpPr txBox="1"/>
          <p:nvPr/>
        </p:nvSpPr>
        <p:spPr>
          <a:xfrm>
            <a:off x="1811084" y="3449766"/>
            <a:ext cx="9565002" cy="677373"/>
          </a:xfrm>
          <a:prstGeom prst="rect">
            <a:avLst/>
          </a:prstGeom>
          <a:noFill/>
        </p:spPr>
        <p:txBody>
          <a:bodyPr wrap="square" lIns="179233" tIns="143387" rIns="179233" bIns="143387"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050">
              <a:lnSpc>
                <a:spcPct val="90000"/>
              </a:lnSpc>
              <a:spcAft>
                <a:spcPts val="587"/>
              </a:spcAft>
              <a:defRPr/>
            </a:pPr>
            <a:r>
              <a:rPr lang="en-US" sz="2800">
                <a:solidFill>
                  <a:srgbClr val="0078D4"/>
                </a:solidFill>
                <a:latin typeface="Segoe UI Light"/>
              </a:rPr>
              <a:t>Malware detonation for API-connected cloud storage apps</a:t>
            </a:r>
          </a:p>
        </p:txBody>
      </p:sp>
      <p:sp>
        <p:nvSpPr>
          <p:cNvPr id="2" name="Title 1"/>
          <p:cNvSpPr>
            <a:spLocks noGrp="1"/>
          </p:cNvSpPr>
          <p:nvPr>
            <p:ph type="title"/>
          </p:nvPr>
        </p:nvSpPr>
        <p:spPr>
          <a:xfrm>
            <a:off x="583140" y="185863"/>
            <a:ext cx="5822944" cy="565027"/>
          </a:xfrm>
        </p:spPr>
        <p:txBody>
          <a:bodyPr>
            <a:no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r>
              <a:rPr lang="en-US" sz="3200" dirty="0">
                <a:solidFill>
                  <a:srgbClr val="505050"/>
                </a:solidFill>
                <a:latin typeface="+mj-lt"/>
              </a:rPr>
              <a:t>Recent announcements</a:t>
            </a:r>
            <a:endParaRPr lang="en-US" sz="1400" dirty="0">
              <a:latin typeface="+mj-lt"/>
            </a:endParaRPr>
          </a:p>
        </p:txBody>
      </p:sp>
      <p:sp>
        <p:nvSpPr>
          <p:cNvPr id="26" name="TextBox 25"/>
          <p:cNvSpPr txBox="1"/>
          <p:nvPr/>
        </p:nvSpPr>
        <p:spPr>
          <a:xfrm>
            <a:off x="1816951" y="1378133"/>
            <a:ext cx="10067185" cy="781761"/>
          </a:xfrm>
          <a:prstGeom prst="rect">
            <a:avLst/>
          </a:prstGeom>
          <a:noFill/>
        </p:spPr>
        <p:txBody>
          <a:bodyPr wrap="square" lIns="179233" tIns="143387" rIns="179233" bIns="143387"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050">
              <a:spcAft>
                <a:spcPts val="2400"/>
              </a:spcAft>
            </a:pPr>
            <a:r>
              <a:rPr lang="en-US" sz="1599">
                <a:latin typeface="Segoe UI" charset="0"/>
                <a:ea typeface="Segoe UI" charset="0"/>
                <a:cs typeface="Segoe UI" charset="0"/>
              </a:rPr>
              <a:t>Single click enablement that extends the discovery of cloud apps beyond your corporate network with traffic information from Windows 10 Enterprise machines</a:t>
            </a:r>
            <a:endParaRPr lang="en-US" sz="1599"/>
          </a:p>
        </p:txBody>
      </p:sp>
      <p:sp>
        <p:nvSpPr>
          <p:cNvPr id="27" name="TextBox 26"/>
          <p:cNvSpPr txBox="1"/>
          <p:nvPr/>
        </p:nvSpPr>
        <p:spPr>
          <a:xfrm>
            <a:off x="1851296" y="2520079"/>
            <a:ext cx="9687767" cy="1027854"/>
          </a:xfrm>
          <a:prstGeom prst="rect">
            <a:avLst/>
          </a:prstGeom>
          <a:noFill/>
        </p:spPr>
        <p:txBody>
          <a:bodyPr wrap="square" lIns="179233" tIns="143387" rIns="179233" bIns="143387"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050">
              <a:spcBef>
                <a:spcPts val="600"/>
              </a:spcBef>
              <a:spcAft>
                <a:spcPts val="587"/>
              </a:spcAft>
            </a:pPr>
            <a:r>
              <a:rPr lang="en-US" sz="1599" dirty="0">
                <a:solidFill>
                  <a:srgbClr val="333333"/>
                </a:solidFill>
                <a:latin typeface="Segoe UI" panose="020B0502040204020203" pitchFamily="34" charset="0"/>
                <a:ea typeface="Times New Roman" panose="02020603050405020304" pitchFamily="18" charset="0"/>
              </a:rPr>
              <a:t>Shadow IT Discovery for resources that are hosted on IaaS and PaaS solutions such as Microsoft Azure, Amazon Web Services, and Google Cloud Platform. It provides visibility into which custom apps run on top of your IaaS and PaaS, storage accounts that are being created, and more. </a:t>
            </a:r>
            <a:endParaRPr lang="en-US" sz="1599" dirty="0">
              <a:latin typeface="Segoe UI" charset="0"/>
              <a:ea typeface="Segoe UI" charset="0"/>
              <a:cs typeface="Segoe UI" charset="0"/>
            </a:endParaRPr>
          </a:p>
        </p:txBody>
      </p:sp>
      <p:sp>
        <p:nvSpPr>
          <p:cNvPr id="33" name="Oval 32"/>
          <p:cNvSpPr>
            <a:spLocks noChangeAspect="1"/>
          </p:cNvSpPr>
          <p:nvPr/>
        </p:nvSpPr>
        <p:spPr bwMode="auto">
          <a:xfrm>
            <a:off x="550753" y="993023"/>
            <a:ext cx="976190" cy="976191"/>
          </a:xfrm>
          <a:prstGeom prst="ellipse">
            <a:avLst/>
          </a:prstGeom>
          <a:noFill/>
          <a:ln w="38100">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ctr" defTabSz="932293"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36" name="Oval 35"/>
          <p:cNvSpPr>
            <a:spLocks noChangeAspect="1"/>
          </p:cNvSpPr>
          <p:nvPr/>
        </p:nvSpPr>
        <p:spPr bwMode="auto">
          <a:xfrm>
            <a:off x="550753" y="2216072"/>
            <a:ext cx="976190" cy="976191"/>
          </a:xfrm>
          <a:prstGeom prst="ellipse">
            <a:avLst/>
          </a:prstGeom>
          <a:noFill/>
          <a:ln w="38100">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ctr" defTabSz="932293"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39" name="Oval 38"/>
          <p:cNvSpPr>
            <a:spLocks noChangeAspect="1"/>
          </p:cNvSpPr>
          <p:nvPr/>
        </p:nvSpPr>
        <p:spPr bwMode="auto">
          <a:xfrm>
            <a:off x="545736" y="3451742"/>
            <a:ext cx="976190" cy="976191"/>
          </a:xfrm>
          <a:prstGeom prst="ellipse">
            <a:avLst/>
          </a:prstGeom>
          <a:noFill/>
          <a:ln w="38100">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ctr" defTabSz="932293" fontAlgn="base">
              <a:spcBef>
                <a:spcPct val="0"/>
              </a:spcBef>
              <a:spcAft>
                <a:spcPct val="0"/>
              </a:spcAft>
            </a:pPr>
            <a:endParaRPr lang="en-US" sz="2000">
              <a:gradFill>
                <a:gsLst>
                  <a:gs pos="0">
                    <a:srgbClr val="FFFFFF"/>
                  </a:gs>
                  <a:gs pos="100000">
                    <a:srgbClr val="FFFFFF"/>
                  </a:gs>
                </a:gsLst>
                <a:lin ang="5400000" scaled="0"/>
              </a:gradFill>
            </a:endParaRPr>
          </a:p>
        </p:txBody>
      </p:sp>
      <p:cxnSp>
        <p:nvCxnSpPr>
          <p:cNvPr id="41" name="Straight Connector 40"/>
          <p:cNvCxnSpPr/>
          <p:nvPr/>
        </p:nvCxnSpPr>
        <p:spPr>
          <a:xfrm>
            <a:off x="1050328" y="1975188"/>
            <a:ext cx="0" cy="228600"/>
          </a:xfrm>
          <a:prstGeom prst="line">
            <a:avLst/>
          </a:prstGeom>
          <a:noFill/>
          <a:ln w="38100">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42" name="Straight Connector 41"/>
          <p:cNvCxnSpPr/>
          <p:nvPr/>
        </p:nvCxnSpPr>
        <p:spPr>
          <a:xfrm>
            <a:off x="1050328" y="3208475"/>
            <a:ext cx="0" cy="228600"/>
          </a:xfrm>
          <a:prstGeom prst="line">
            <a:avLst/>
          </a:prstGeom>
          <a:noFill/>
          <a:ln w="38100">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48" name="TextBox 47"/>
          <p:cNvSpPr txBox="1"/>
          <p:nvPr/>
        </p:nvSpPr>
        <p:spPr>
          <a:xfrm>
            <a:off x="1811084" y="2116532"/>
            <a:ext cx="9702232" cy="677373"/>
          </a:xfrm>
          <a:prstGeom prst="rect">
            <a:avLst/>
          </a:prstGeom>
          <a:noFill/>
        </p:spPr>
        <p:txBody>
          <a:bodyPr wrap="square" lIns="179233" tIns="143387" rIns="179233" bIns="143387"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050">
              <a:lnSpc>
                <a:spcPct val="90000"/>
              </a:lnSpc>
              <a:spcAft>
                <a:spcPts val="587"/>
              </a:spcAft>
              <a:defRPr/>
            </a:pPr>
            <a:r>
              <a:rPr lang="en-US" sz="2800" dirty="0">
                <a:solidFill>
                  <a:srgbClr val="0078D4"/>
                </a:solidFill>
                <a:latin typeface="Segoe UI Light"/>
              </a:rPr>
              <a:t>Shadow IT Discovery for </a:t>
            </a:r>
            <a:r>
              <a:rPr lang="en-US" sz="2800" dirty="0" err="1">
                <a:solidFill>
                  <a:srgbClr val="0078D4"/>
                </a:solidFill>
                <a:latin typeface="Segoe UI Light"/>
              </a:rPr>
              <a:t>Iaas</a:t>
            </a:r>
            <a:r>
              <a:rPr lang="en-US" sz="2800" dirty="0">
                <a:solidFill>
                  <a:srgbClr val="0078D4"/>
                </a:solidFill>
                <a:latin typeface="Segoe UI Light"/>
              </a:rPr>
              <a:t> and </a:t>
            </a:r>
            <a:r>
              <a:rPr lang="en-US" sz="2800" dirty="0" err="1">
                <a:solidFill>
                  <a:srgbClr val="0078D4"/>
                </a:solidFill>
                <a:latin typeface="Segoe UI Light"/>
              </a:rPr>
              <a:t>Paas</a:t>
            </a:r>
            <a:r>
              <a:rPr lang="en-US" sz="2800" dirty="0">
                <a:solidFill>
                  <a:srgbClr val="0078D4"/>
                </a:solidFill>
                <a:latin typeface="Segoe UI Light"/>
              </a:rPr>
              <a:t> environments</a:t>
            </a:r>
          </a:p>
        </p:txBody>
      </p:sp>
      <p:sp>
        <p:nvSpPr>
          <p:cNvPr id="53" name="TextBox 52"/>
          <p:cNvSpPr txBox="1"/>
          <p:nvPr/>
        </p:nvSpPr>
        <p:spPr>
          <a:xfrm>
            <a:off x="1811084" y="965032"/>
            <a:ext cx="9647607" cy="677373"/>
          </a:xfrm>
          <a:prstGeom prst="rect">
            <a:avLst/>
          </a:prstGeom>
          <a:noFill/>
        </p:spPr>
        <p:txBody>
          <a:bodyPr wrap="square" lIns="179233" tIns="143387" rIns="179233" bIns="143387"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050">
              <a:lnSpc>
                <a:spcPct val="90000"/>
              </a:lnSpc>
              <a:defRPr/>
            </a:pPr>
            <a:r>
              <a:rPr lang="en-US" sz="2800" dirty="0">
                <a:solidFill>
                  <a:srgbClr val="0078D4"/>
                </a:solidFill>
                <a:latin typeface="Segoe UI Light"/>
              </a:rPr>
              <a:t>Cloud App Discovery with Microsoft Defender ATP GA</a:t>
            </a:r>
          </a:p>
        </p:txBody>
      </p:sp>
      <p:sp>
        <p:nvSpPr>
          <p:cNvPr id="57" name="Oval 56"/>
          <p:cNvSpPr>
            <a:spLocks noChangeAspect="1"/>
          </p:cNvSpPr>
          <p:nvPr/>
        </p:nvSpPr>
        <p:spPr bwMode="auto">
          <a:xfrm>
            <a:off x="562233" y="4688760"/>
            <a:ext cx="976190" cy="976190"/>
          </a:xfrm>
          <a:prstGeom prst="ellipse">
            <a:avLst/>
          </a:prstGeom>
          <a:noFill/>
          <a:ln w="38100">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ctr" defTabSz="932293"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58" name="TextBox 57"/>
          <p:cNvSpPr txBox="1"/>
          <p:nvPr/>
        </p:nvSpPr>
        <p:spPr>
          <a:xfrm>
            <a:off x="1742757" y="4949371"/>
            <a:ext cx="9995250" cy="781761"/>
          </a:xfrm>
          <a:prstGeom prst="rect">
            <a:avLst/>
          </a:prstGeom>
          <a:noFill/>
        </p:spPr>
        <p:txBody>
          <a:bodyPr wrap="square" lIns="179233" tIns="143387" rIns="179233" bIns="143387"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050">
              <a:spcBef>
                <a:spcPts val="600"/>
              </a:spcBef>
              <a:spcAft>
                <a:spcPts val="587"/>
              </a:spcAft>
            </a:pPr>
            <a:r>
              <a:rPr lang="en-US" sz="1599">
                <a:latin typeface="Segoe UI" charset="0"/>
                <a:ea typeface="Segoe UI" charset="0"/>
                <a:cs typeface="Segoe UI" charset="0"/>
              </a:rPr>
              <a:t>Ability to define custom retention times, correlate MCAS Cloud Discovery data with your own data sources, and new, powerful ways to visualize the data in custom Power BI dashboards.</a:t>
            </a:r>
          </a:p>
        </p:txBody>
      </p:sp>
      <p:sp>
        <p:nvSpPr>
          <p:cNvPr id="59" name="TextBox 58"/>
          <p:cNvSpPr txBox="1"/>
          <p:nvPr/>
        </p:nvSpPr>
        <p:spPr>
          <a:xfrm>
            <a:off x="1742757" y="4547167"/>
            <a:ext cx="8566534" cy="677373"/>
          </a:xfrm>
          <a:prstGeom prst="rect">
            <a:avLst/>
          </a:prstGeom>
          <a:noFill/>
        </p:spPr>
        <p:txBody>
          <a:bodyPr wrap="square" lIns="179233" tIns="143387" rIns="179233" bIns="143387"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050">
              <a:lnSpc>
                <a:spcPct val="90000"/>
              </a:lnSpc>
              <a:spcAft>
                <a:spcPts val="587"/>
              </a:spcAft>
              <a:defRPr/>
            </a:pPr>
            <a:r>
              <a:rPr lang="en-US" sz="2800">
                <a:solidFill>
                  <a:srgbClr val="0078D4"/>
                </a:solidFill>
                <a:latin typeface="Segoe UI Light"/>
              </a:rPr>
              <a:t>Integration with Azure Sentinel and PowerBI</a:t>
            </a:r>
          </a:p>
        </p:txBody>
      </p:sp>
      <p:cxnSp>
        <p:nvCxnSpPr>
          <p:cNvPr id="37" name="Straight Connector 36"/>
          <p:cNvCxnSpPr/>
          <p:nvPr/>
        </p:nvCxnSpPr>
        <p:spPr>
          <a:xfrm>
            <a:off x="1050328" y="4444016"/>
            <a:ext cx="0" cy="228600"/>
          </a:xfrm>
          <a:prstGeom prst="line">
            <a:avLst/>
          </a:prstGeom>
          <a:noFill/>
          <a:ln w="38100">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pic>
        <p:nvPicPr>
          <p:cNvPr id="4" name="Picture 3" descr="A close up of a sign&#10;&#10;Description generated with very high confidence">
            <a:extLst>
              <a:ext uri="{FF2B5EF4-FFF2-40B4-BE49-F238E27FC236}">
                <a16:creationId xmlns:a16="http://schemas.microsoft.com/office/drawing/2014/main" id="{4F0411C5-A13E-413B-A977-1A5DB4E94D8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61" y="1186618"/>
            <a:ext cx="517472" cy="568455"/>
          </a:xfrm>
          <a:prstGeom prst="rect">
            <a:avLst/>
          </a:prstGeom>
        </p:spPr>
      </p:pic>
      <p:pic>
        <p:nvPicPr>
          <p:cNvPr id="6" name="Picture 5">
            <a:extLst>
              <a:ext uri="{FF2B5EF4-FFF2-40B4-BE49-F238E27FC236}">
                <a16:creationId xmlns:a16="http://schemas.microsoft.com/office/drawing/2014/main" id="{C58D5E44-47FA-4B1A-9836-5D9DA5C79B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0562" y="6175324"/>
            <a:ext cx="711670" cy="502630"/>
          </a:xfrm>
          <a:prstGeom prst="rect">
            <a:avLst/>
          </a:prstGeom>
        </p:spPr>
      </p:pic>
      <p:pic>
        <p:nvPicPr>
          <p:cNvPr id="9" name="Picture 8" descr="A close up of a logo&#10;&#10;Description generated with very high confidence">
            <a:extLst>
              <a:ext uri="{FF2B5EF4-FFF2-40B4-BE49-F238E27FC236}">
                <a16:creationId xmlns:a16="http://schemas.microsoft.com/office/drawing/2014/main" id="{BA1F6E68-3181-4A78-8B79-CED13DFB1EF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6567" y="4923938"/>
            <a:ext cx="698261" cy="555244"/>
          </a:xfrm>
          <a:prstGeom prst="rect">
            <a:avLst/>
          </a:prstGeom>
        </p:spPr>
      </p:pic>
      <p:sp>
        <p:nvSpPr>
          <p:cNvPr id="93" name="megaphone" title="Icon of a megaphone">
            <a:extLst>
              <a:ext uri="{FF2B5EF4-FFF2-40B4-BE49-F238E27FC236}">
                <a16:creationId xmlns:a16="http://schemas.microsoft.com/office/drawing/2014/main" id="{A0AEDCDE-0CA5-41C0-8643-2161A1B8A403}"/>
              </a:ext>
            </a:extLst>
          </p:cNvPr>
          <p:cNvSpPr>
            <a:spLocks noChangeAspect="1" noEditPoints="1"/>
          </p:cNvSpPr>
          <p:nvPr/>
        </p:nvSpPr>
        <p:spPr bwMode="auto">
          <a:xfrm rot="19790669">
            <a:off x="11201786" y="287647"/>
            <a:ext cx="929424" cy="571365"/>
          </a:xfrm>
          <a:custGeom>
            <a:avLst/>
            <a:gdLst>
              <a:gd name="T0" fmla="*/ 0 w 338"/>
              <a:gd name="T1" fmla="*/ 60 h 205"/>
              <a:gd name="T2" fmla="*/ 338 w 338"/>
              <a:gd name="T3" fmla="*/ 0 h 205"/>
              <a:gd name="T4" fmla="*/ 338 w 338"/>
              <a:gd name="T5" fmla="*/ 186 h 205"/>
              <a:gd name="T6" fmla="*/ 0 w 338"/>
              <a:gd name="T7" fmla="*/ 126 h 205"/>
              <a:gd name="T8" fmla="*/ 0 w 338"/>
              <a:gd name="T9" fmla="*/ 60 h 205"/>
              <a:gd name="T10" fmla="*/ 94 w 338"/>
              <a:gd name="T11" fmla="*/ 143 h 205"/>
              <a:gd name="T12" fmla="*/ 91 w 338"/>
              <a:gd name="T13" fmla="*/ 160 h 205"/>
              <a:gd name="T14" fmla="*/ 136 w 338"/>
              <a:gd name="T15" fmla="*/ 205 h 205"/>
              <a:gd name="T16" fmla="*/ 181 w 338"/>
              <a:gd name="T17" fmla="*/ 15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205">
                <a:moveTo>
                  <a:pt x="0" y="60"/>
                </a:moveTo>
                <a:cubicBezTo>
                  <a:pt x="338" y="0"/>
                  <a:pt x="338" y="0"/>
                  <a:pt x="338" y="0"/>
                </a:cubicBezTo>
                <a:cubicBezTo>
                  <a:pt x="338" y="186"/>
                  <a:pt x="338" y="186"/>
                  <a:pt x="338" y="186"/>
                </a:cubicBezTo>
                <a:cubicBezTo>
                  <a:pt x="0" y="126"/>
                  <a:pt x="0" y="126"/>
                  <a:pt x="0" y="126"/>
                </a:cubicBezTo>
                <a:lnTo>
                  <a:pt x="0" y="60"/>
                </a:lnTo>
                <a:close/>
                <a:moveTo>
                  <a:pt x="94" y="143"/>
                </a:moveTo>
                <a:cubicBezTo>
                  <a:pt x="92" y="148"/>
                  <a:pt x="91" y="154"/>
                  <a:pt x="91" y="160"/>
                </a:cubicBezTo>
                <a:cubicBezTo>
                  <a:pt x="91" y="185"/>
                  <a:pt x="111" y="205"/>
                  <a:pt x="136" y="205"/>
                </a:cubicBezTo>
                <a:cubicBezTo>
                  <a:pt x="161" y="205"/>
                  <a:pt x="181" y="183"/>
                  <a:pt x="181" y="158"/>
                </a:cubicBezTo>
              </a:path>
            </a:pathLst>
          </a:custGeom>
          <a:solidFill>
            <a:srgbClr val="002050"/>
          </a:solidFill>
          <a:ln w="15875" cap="sq">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endParaRPr lang="en-US" sz="1873">
              <a:gradFill>
                <a:gsLst>
                  <a:gs pos="0">
                    <a:srgbClr val="505050"/>
                  </a:gs>
                  <a:gs pos="100000">
                    <a:srgbClr val="505050"/>
                  </a:gs>
                </a:gsLst>
              </a:gradFill>
            </a:endParaRPr>
          </a:p>
        </p:txBody>
      </p:sp>
      <p:pic>
        <p:nvPicPr>
          <p:cNvPr id="23" name="Picture 3" descr="A close up of a logo&#10;&#10;Description generated with high confidence">
            <a:extLst>
              <a:ext uri="{FF2B5EF4-FFF2-40B4-BE49-F238E27FC236}">
                <a16:creationId xmlns:a16="http://schemas.microsoft.com/office/drawing/2014/main" id="{91E1797E-39FD-49D6-A396-B4F961F7ECDA}"/>
              </a:ext>
            </a:extLst>
          </p:cNvPr>
          <p:cNvPicPr>
            <a:picLocks noChangeAspect="1"/>
          </p:cNvPicPr>
          <p:nvPr/>
        </p:nvPicPr>
        <p:blipFill>
          <a:blip r:embed="rId6"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1593300">
            <a:off x="11626365" y="259079"/>
            <a:ext cx="411816" cy="410549"/>
          </a:xfrm>
          <a:prstGeom prst="rect">
            <a:avLst/>
          </a:prstGeom>
        </p:spPr>
      </p:pic>
      <p:sp>
        <p:nvSpPr>
          <p:cNvPr id="24" name="Oval 23">
            <a:extLst>
              <a:ext uri="{FF2B5EF4-FFF2-40B4-BE49-F238E27FC236}">
                <a16:creationId xmlns:a16="http://schemas.microsoft.com/office/drawing/2014/main" id="{FD00CBBE-89EB-4462-89B0-D635739A40D0}"/>
              </a:ext>
            </a:extLst>
          </p:cNvPr>
          <p:cNvSpPr>
            <a:spLocks noChangeAspect="1"/>
          </p:cNvSpPr>
          <p:nvPr/>
        </p:nvSpPr>
        <p:spPr bwMode="auto">
          <a:xfrm>
            <a:off x="583140" y="5921879"/>
            <a:ext cx="976190" cy="976190"/>
          </a:xfrm>
          <a:prstGeom prst="ellipse">
            <a:avLst/>
          </a:prstGeom>
          <a:noFill/>
          <a:ln w="38100">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ctr" defTabSz="932293" fontAlgn="base">
              <a:spcBef>
                <a:spcPct val="0"/>
              </a:spcBef>
              <a:spcAft>
                <a:spcPct val="0"/>
              </a:spcAft>
            </a:pPr>
            <a:endParaRPr lang="en-US" sz="2000">
              <a:gradFill>
                <a:gsLst>
                  <a:gs pos="0">
                    <a:srgbClr val="FFFFFF"/>
                  </a:gs>
                  <a:gs pos="100000">
                    <a:srgbClr val="FFFFFF"/>
                  </a:gs>
                </a:gsLst>
                <a:lin ang="5400000" scaled="0"/>
              </a:gradFill>
            </a:endParaRPr>
          </a:p>
        </p:txBody>
      </p:sp>
      <p:cxnSp>
        <p:nvCxnSpPr>
          <p:cNvPr id="30" name="Straight Connector 29">
            <a:extLst>
              <a:ext uri="{FF2B5EF4-FFF2-40B4-BE49-F238E27FC236}">
                <a16:creationId xmlns:a16="http://schemas.microsoft.com/office/drawing/2014/main" id="{5BD1EF7C-BD7C-435B-9446-A63EB106F855}"/>
              </a:ext>
            </a:extLst>
          </p:cNvPr>
          <p:cNvCxnSpPr/>
          <p:nvPr/>
        </p:nvCxnSpPr>
        <p:spPr>
          <a:xfrm>
            <a:off x="1068297" y="5681575"/>
            <a:ext cx="0" cy="228600"/>
          </a:xfrm>
          <a:prstGeom prst="line">
            <a:avLst/>
          </a:prstGeom>
          <a:noFill/>
          <a:ln w="38100">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32" name="TextBox 31">
            <a:extLst>
              <a:ext uri="{FF2B5EF4-FFF2-40B4-BE49-F238E27FC236}">
                <a16:creationId xmlns:a16="http://schemas.microsoft.com/office/drawing/2014/main" id="{59C96B02-DA2A-4A1B-A001-52B15E6658BC}"/>
              </a:ext>
            </a:extLst>
          </p:cNvPr>
          <p:cNvSpPr txBox="1"/>
          <p:nvPr/>
        </p:nvSpPr>
        <p:spPr>
          <a:xfrm>
            <a:off x="1721515" y="6221409"/>
            <a:ext cx="9995250" cy="781761"/>
          </a:xfrm>
          <a:prstGeom prst="rect">
            <a:avLst/>
          </a:prstGeom>
          <a:noFill/>
        </p:spPr>
        <p:txBody>
          <a:bodyPr wrap="square" lIns="179233" tIns="143387" rIns="179233" bIns="143387"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050">
              <a:spcBef>
                <a:spcPts val="600"/>
              </a:spcBef>
              <a:spcAft>
                <a:spcPts val="587"/>
              </a:spcAft>
            </a:pPr>
            <a:r>
              <a:rPr lang="en-US" sz="1599" dirty="0">
                <a:latin typeface="Segoe UI" charset="0"/>
                <a:ea typeface="Segoe UI" charset="0"/>
                <a:cs typeface="Segoe UI" charset="0"/>
              </a:rPr>
              <a:t>Includes controlling uploads, blocking copy/cut/paste and sending sensitive content in apps like MS Teams and Facebook for Work</a:t>
            </a:r>
          </a:p>
        </p:txBody>
      </p:sp>
      <p:sp>
        <p:nvSpPr>
          <p:cNvPr id="34" name="TextBox 33">
            <a:extLst>
              <a:ext uri="{FF2B5EF4-FFF2-40B4-BE49-F238E27FC236}">
                <a16:creationId xmlns:a16="http://schemas.microsoft.com/office/drawing/2014/main" id="{A87FBEA8-3D9F-4D06-8403-675990B9C732}"/>
              </a:ext>
            </a:extLst>
          </p:cNvPr>
          <p:cNvSpPr txBox="1"/>
          <p:nvPr/>
        </p:nvSpPr>
        <p:spPr>
          <a:xfrm>
            <a:off x="1748593" y="5840464"/>
            <a:ext cx="9841103" cy="677373"/>
          </a:xfrm>
          <a:prstGeom prst="rect">
            <a:avLst/>
          </a:prstGeom>
          <a:noFill/>
        </p:spPr>
        <p:txBody>
          <a:bodyPr wrap="square" lIns="179233" tIns="143387" rIns="179233" bIns="143387"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14050">
              <a:lnSpc>
                <a:spcPct val="90000"/>
              </a:lnSpc>
              <a:spcAft>
                <a:spcPts val="587"/>
              </a:spcAft>
              <a:defRPr/>
            </a:pPr>
            <a:r>
              <a:rPr lang="en-US" sz="2800">
                <a:solidFill>
                  <a:srgbClr val="0078D4"/>
                </a:solidFill>
                <a:latin typeface="Segoe UI Light"/>
              </a:rPr>
              <a:t>New powerful use-cases for real-time monitoring and control</a:t>
            </a:r>
          </a:p>
        </p:txBody>
      </p:sp>
      <p:sp>
        <p:nvSpPr>
          <p:cNvPr id="40" name="Beaker_F196" title="Icon of a scientific flask with liquid in it">
            <a:extLst>
              <a:ext uri="{FF2B5EF4-FFF2-40B4-BE49-F238E27FC236}">
                <a16:creationId xmlns:a16="http://schemas.microsoft.com/office/drawing/2014/main" id="{63EE3718-B2C2-4C93-A504-FE3FA6F35D62}"/>
              </a:ext>
            </a:extLst>
          </p:cNvPr>
          <p:cNvSpPr>
            <a:spLocks noChangeAspect="1" noEditPoints="1"/>
          </p:cNvSpPr>
          <p:nvPr/>
        </p:nvSpPr>
        <p:spPr bwMode="auto">
          <a:xfrm>
            <a:off x="873206" y="3737096"/>
            <a:ext cx="354243" cy="409306"/>
          </a:xfrm>
          <a:custGeom>
            <a:avLst/>
            <a:gdLst>
              <a:gd name="T0" fmla="*/ 2433 w 3250"/>
              <a:gd name="T1" fmla="*/ 2127 h 3754"/>
              <a:gd name="T2" fmla="*/ 1894 w 3250"/>
              <a:gd name="T3" fmla="*/ 2002 h 3754"/>
              <a:gd name="T4" fmla="*/ 1355 w 3250"/>
              <a:gd name="T5" fmla="*/ 2252 h 3754"/>
              <a:gd name="T6" fmla="*/ 817 w 3250"/>
              <a:gd name="T7" fmla="*/ 2127 h 3754"/>
              <a:gd name="T8" fmla="*/ 874 w 3250"/>
              <a:gd name="T9" fmla="*/ 0 h 3754"/>
              <a:gd name="T10" fmla="*/ 1249 w 3250"/>
              <a:gd name="T11" fmla="*/ 0 h 3754"/>
              <a:gd name="T12" fmla="*/ 1249 w 3250"/>
              <a:gd name="T13" fmla="*/ 1306 h 3754"/>
              <a:gd name="T14" fmla="*/ 1213 w 3250"/>
              <a:gd name="T15" fmla="*/ 1437 h 3754"/>
              <a:gd name="T16" fmla="*/ 100 w 3250"/>
              <a:gd name="T17" fmla="*/ 3375 h 3754"/>
              <a:gd name="T18" fmla="*/ 315 w 3250"/>
              <a:gd name="T19" fmla="*/ 3754 h 3754"/>
              <a:gd name="T20" fmla="*/ 2936 w 3250"/>
              <a:gd name="T21" fmla="*/ 3754 h 3754"/>
              <a:gd name="T22" fmla="*/ 3150 w 3250"/>
              <a:gd name="T23" fmla="*/ 3376 h 3754"/>
              <a:gd name="T24" fmla="*/ 2037 w 3250"/>
              <a:gd name="T25" fmla="*/ 1437 h 3754"/>
              <a:gd name="T26" fmla="*/ 2000 w 3250"/>
              <a:gd name="T27" fmla="*/ 1306 h 3754"/>
              <a:gd name="T28" fmla="*/ 2000 w 3250"/>
              <a:gd name="T29" fmla="*/ 0 h 3754"/>
              <a:gd name="T30" fmla="*/ 2376 w 3250"/>
              <a:gd name="T31" fmla="*/ 0 h 3754"/>
              <a:gd name="T32" fmla="*/ 874 w 3250"/>
              <a:gd name="T33" fmla="*/ 3254 h 3754"/>
              <a:gd name="T34" fmla="*/ 1124 w 3250"/>
              <a:gd name="T35" fmla="*/ 3254 h 3754"/>
              <a:gd name="T36" fmla="*/ 1375 w 3250"/>
              <a:gd name="T37" fmla="*/ 2905 h 3754"/>
              <a:gd name="T38" fmla="*/ 1625 w 3250"/>
              <a:gd name="T39" fmla="*/ 2905 h 3754"/>
              <a:gd name="T40" fmla="*/ 874 w 3250"/>
              <a:gd name="T41" fmla="*/ 2601 h 3754"/>
              <a:gd name="T42" fmla="*/ 1124 w 3250"/>
              <a:gd name="T43" fmla="*/ 2601 h 3754"/>
              <a:gd name="T44" fmla="*/ 1875 w 3250"/>
              <a:gd name="T45" fmla="*/ 2655 h 3754"/>
              <a:gd name="T46" fmla="*/ 2125 w 3250"/>
              <a:gd name="T47" fmla="*/ 2655 h 3754"/>
              <a:gd name="T48" fmla="*/ 2376 w 3250"/>
              <a:gd name="T49" fmla="*/ 3254 h 3754"/>
              <a:gd name="T50" fmla="*/ 2626 w 3250"/>
              <a:gd name="T51" fmla="*/ 3254 h 3754"/>
              <a:gd name="T52" fmla="*/ 1625 w 3250"/>
              <a:gd name="T53" fmla="*/ 3375 h 3754"/>
              <a:gd name="T54" fmla="*/ 1875 w 3250"/>
              <a:gd name="T55" fmla="*/ 3375 h 3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50" h="3754">
                <a:moveTo>
                  <a:pt x="2433" y="2127"/>
                </a:moveTo>
                <a:cubicBezTo>
                  <a:pt x="2433" y="2127"/>
                  <a:pt x="2164" y="2002"/>
                  <a:pt x="1894" y="2002"/>
                </a:cubicBezTo>
                <a:cubicBezTo>
                  <a:pt x="1625" y="2002"/>
                  <a:pt x="1625" y="2252"/>
                  <a:pt x="1355" y="2252"/>
                </a:cubicBezTo>
                <a:cubicBezTo>
                  <a:pt x="1086" y="2252"/>
                  <a:pt x="817" y="2127"/>
                  <a:pt x="817" y="2127"/>
                </a:cubicBezTo>
                <a:moveTo>
                  <a:pt x="874" y="0"/>
                </a:moveTo>
                <a:cubicBezTo>
                  <a:pt x="1249" y="0"/>
                  <a:pt x="1249" y="0"/>
                  <a:pt x="1249" y="0"/>
                </a:cubicBezTo>
                <a:cubicBezTo>
                  <a:pt x="1249" y="1306"/>
                  <a:pt x="1249" y="1306"/>
                  <a:pt x="1249" y="1306"/>
                </a:cubicBezTo>
                <a:cubicBezTo>
                  <a:pt x="1249" y="1352"/>
                  <a:pt x="1237" y="1397"/>
                  <a:pt x="1213" y="1437"/>
                </a:cubicBezTo>
                <a:cubicBezTo>
                  <a:pt x="100" y="3375"/>
                  <a:pt x="100" y="3375"/>
                  <a:pt x="100" y="3375"/>
                </a:cubicBezTo>
                <a:cubicBezTo>
                  <a:pt x="0" y="3542"/>
                  <a:pt x="120" y="3754"/>
                  <a:pt x="315" y="3754"/>
                </a:cubicBezTo>
                <a:cubicBezTo>
                  <a:pt x="2936" y="3754"/>
                  <a:pt x="2936" y="3754"/>
                  <a:pt x="2936" y="3754"/>
                </a:cubicBezTo>
                <a:cubicBezTo>
                  <a:pt x="3130" y="3754"/>
                  <a:pt x="3250" y="3543"/>
                  <a:pt x="3150" y="3376"/>
                </a:cubicBezTo>
                <a:cubicBezTo>
                  <a:pt x="2037" y="1437"/>
                  <a:pt x="2037" y="1437"/>
                  <a:pt x="2037" y="1437"/>
                </a:cubicBezTo>
                <a:cubicBezTo>
                  <a:pt x="2013" y="1397"/>
                  <a:pt x="2000" y="1352"/>
                  <a:pt x="2000" y="1306"/>
                </a:cubicBezTo>
                <a:cubicBezTo>
                  <a:pt x="2000" y="0"/>
                  <a:pt x="2000" y="0"/>
                  <a:pt x="2000" y="0"/>
                </a:cubicBezTo>
                <a:cubicBezTo>
                  <a:pt x="2376" y="0"/>
                  <a:pt x="2376" y="0"/>
                  <a:pt x="2376" y="0"/>
                </a:cubicBezTo>
                <a:moveTo>
                  <a:pt x="874" y="3254"/>
                </a:moveTo>
                <a:cubicBezTo>
                  <a:pt x="1124" y="3254"/>
                  <a:pt x="1124" y="3254"/>
                  <a:pt x="1124" y="3254"/>
                </a:cubicBezTo>
                <a:moveTo>
                  <a:pt x="1375" y="2905"/>
                </a:moveTo>
                <a:cubicBezTo>
                  <a:pt x="1625" y="2905"/>
                  <a:pt x="1625" y="2905"/>
                  <a:pt x="1625" y="2905"/>
                </a:cubicBezTo>
                <a:moveTo>
                  <a:pt x="874" y="2601"/>
                </a:moveTo>
                <a:cubicBezTo>
                  <a:pt x="1124" y="2601"/>
                  <a:pt x="1124" y="2601"/>
                  <a:pt x="1124" y="2601"/>
                </a:cubicBezTo>
                <a:moveTo>
                  <a:pt x="1875" y="2655"/>
                </a:moveTo>
                <a:cubicBezTo>
                  <a:pt x="2125" y="2655"/>
                  <a:pt x="2125" y="2655"/>
                  <a:pt x="2125" y="2655"/>
                </a:cubicBezTo>
                <a:moveTo>
                  <a:pt x="2376" y="3254"/>
                </a:moveTo>
                <a:cubicBezTo>
                  <a:pt x="2626" y="3254"/>
                  <a:pt x="2626" y="3254"/>
                  <a:pt x="2626" y="3254"/>
                </a:cubicBezTo>
                <a:moveTo>
                  <a:pt x="1625" y="3375"/>
                </a:moveTo>
                <a:cubicBezTo>
                  <a:pt x="1875" y="3375"/>
                  <a:pt x="1875" y="3375"/>
                  <a:pt x="1875" y="3375"/>
                </a:cubicBezTo>
              </a:path>
            </a:pathLst>
          </a:custGeom>
          <a:noFill/>
          <a:ln w="19050" cap="sq">
            <a:solidFill>
              <a:srgbClr val="002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3" name="Picture 42">
            <a:extLst>
              <a:ext uri="{FF2B5EF4-FFF2-40B4-BE49-F238E27FC236}">
                <a16:creationId xmlns:a16="http://schemas.microsoft.com/office/drawing/2014/main" id="{DAB64407-D0D0-4393-9782-9E65BCE63187}"/>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l="-13053" t="13514" r="-13053" b="13514"/>
          <a:stretch/>
        </p:blipFill>
        <p:spPr>
          <a:xfrm>
            <a:off x="713410" y="2522502"/>
            <a:ext cx="709774" cy="398980"/>
          </a:xfrm>
          <a:prstGeom prst="rect">
            <a:avLst/>
          </a:prstGeom>
          <a:ln w="3175">
            <a:noFill/>
          </a:ln>
        </p:spPr>
      </p:pic>
    </p:spTree>
    <p:extLst>
      <p:ext uri="{BB962C8B-B14F-4D97-AF65-F5344CB8AC3E}">
        <p14:creationId xmlns:p14="http://schemas.microsoft.com/office/powerpoint/2010/main" val="239345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358423B7-315D-47A0-ACC5-14824582848D}"/>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Out-of-the-box playbooks in Microsoft Cloud App Security</a:t>
            </a:r>
            <a:endParaRPr lang="en-US" sz="1836" baseline="30000">
              <a:latin typeface="Segoe UI Light"/>
              <a:cs typeface="Segoe UI Light"/>
            </a:endParaRPr>
          </a:p>
        </p:txBody>
      </p:sp>
      <p:sp>
        <p:nvSpPr>
          <p:cNvPr id="4" name="AutoShape 2" descr="https://us-api.asm.skype.com/v1/objects/0-eus-d6-b124c4427fc843951497c985c866160d/views/imgo">
            <a:extLst>
              <a:ext uri="{FF2B5EF4-FFF2-40B4-BE49-F238E27FC236}">
                <a16:creationId xmlns:a16="http://schemas.microsoft.com/office/drawing/2014/main" id="{273D6A02-D183-4EA9-9A46-4592161F21B9}"/>
              </a:ext>
            </a:extLst>
          </p:cNvPr>
          <p:cNvSpPr>
            <a:spLocks noChangeAspect="1" noChangeArrowheads="1"/>
          </p:cNvSpPr>
          <p:nvPr/>
        </p:nvSpPr>
        <p:spPr bwMode="auto">
          <a:xfrm>
            <a:off x="2331597" y="898603"/>
            <a:ext cx="7771694" cy="51973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a:solidFill>
                <a:srgbClr val="282828"/>
              </a:solidFill>
              <a:latin typeface="Segoe UI"/>
            </a:endParaRPr>
          </a:p>
        </p:txBody>
      </p:sp>
      <p:pic>
        <p:nvPicPr>
          <p:cNvPr id="13" name="Picture 12" descr="A screenshot of a computer&#10;&#10;Description automatically generated">
            <a:extLst>
              <a:ext uri="{FF2B5EF4-FFF2-40B4-BE49-F238E27FC236}">
                <a16:creationId xmlns:a16="http://schemas.microsoft.com/office/drawing/2014/main" id="{8DD375D8-5731-4858-AA34-60996E37014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12434709" cy="6452313"/>
          </a:xfrm>
          <a:prstGeom prst="rect">
            <a:avLst/>
          </a:prstGeom>
        </p:spPr>
      </p:pic>
    </p:spTree>
    <p:extLst>
      <p:ext uri="{BB962C8B-B14F-4D97-AF65-F5344CB8AC3E}">
        <p14:creationId xmlns:p14="http://schemas.microsoft.com/office/powerpoint/2010/main" val="1139575450"/>
      </p:ext>
    </p:extLst>
  </p:cSld>
  <p:clrMapOvr>
    <a:masterClrMapping/>
  </p:clrMapOvr>
  <p:transition>
    <p:fade/>
  </p:transition>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F4AFD07-41F6-4345-854E-FF640653F96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4785" y="-316959"/>
            <a:ext cx="11605318" cy="7311484"/>
          </a:xfrm>
          <a:prstGeom prst="rect">
            <a:avLst/>
          </a:prstGeom>
        </p:spPr>
      </p:pic>
      <p:sp>
        <p:nvSpPr>
          <p:cNvPr id="5" name="TextBox 4">
            <a:extLst>
              <a:ext uri="{FF2B5EF4-FFF2-40B4-BE49-F238E27FC236}">
                <a16:creationId xmlns:a16="http://schemas.microsoft.com/office/drawing/2014/main" id="{A0937ED8-C946-4021-9AD1-E238BE19E744}"/>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In a multinational company you can route alerts to different SOC teams based on geography of the user</a:t>
            </a:r>
          </a:p>
        </p:txBody>
      </p:sp>
      <p:sp>
        <p:nvSpPr>
          <p:cNvPr id="2" name="Rectangle 1">
            <a:extLst>
              <a:ext uri="{FF2B5EF4-FFF2-40B4-BE49-F238E27FC236}">
                <a16:creationId xmlns:a16="http://schemas.microsoft.com/office/drawing/2014/main" id="{07D21490-AE42-4DD9-8273-FE105CE2D640}"/>
              </a:ext>
            </a:extLst>
          </p:cNvPr>
          <p:cNvSpPr/>
          <p:nvPr/>
        </p:nvSpPr>
        <p:spPr bwMode="auto">
          <a:xfrm>
            <a:off x="477982" y="2701636"/>
            <a:ext cx="2001982" cy="394855"/>
          </a:xfrm>
          <a:prstGeom prst="rect">
            <a:avLst/>
          </a:prstGeom>
          <a:noFill/>
          <a:ln w="28575">
            <a:solidFill>
              <a:srgbClr val="E8112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a:extLst>
              <a:ext uri="{FF2B5EF4-FFF2-40B4-BE49-F238E27FC236}">
                <a16:creationId xmlns:a16="http://schemas.microsoft.com/office/drawing/2014/main" id="{CB35FF64-1F45-4193-9D7C-F4F914690197}"/>
              </a:ext>
            </a:extLst>
          </p:cNvPr>
          <p:cNvSpPr/>
          <p:nvPr/>
        </p:nvSpPr>
        <p:spPr bwMode="auto">
          <a:xfrm>
            <a:off x="6224371" y="2701636"/>
            <a:ext cx="1825120" cy="394855"/>
          </a:xfrm>
          <a:prstGeom prst="rect">
            <a:avLst/>
          </a:prstGeom>
          <a:noFill/>
          <a:ln w="28575">
            <a:solidFill>
              <a:srgbClr val="E8112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a:extLst>
              <a:ext uri="{FF2B5EF4-FFF2-40B4-BE49-F238E27FC236}">
                <a16:creationId xmlns:a16="http://schemas.microsoft.com/office/drawing/2014/main" id="{297E841B-FAFC-4CE3-B247-06DB9A141137}"/>
              </a:ext>
            </a:extLst>
          </p:cNvPr>
          <p:cNvSpPr/>
          <p:nvPr/>
        </p:nvSpPr>
        <p:spPr bwMode="auto">
          <a:xfrm>
            <a:off x="6137564" y="2563091"/>
            <a:ext cx="6220691" cy="3889221"/>
          </a:xfrm>
          <a:prstGeom prst="rect">
            <a:avLst/>
          </a:prstGeom>
          <a:solidFill>
            <a:srgbClr val="F8F8F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98678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9EF2E8-6483-4F88-B7E6-B2C6DDCDADD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57746" y="0"/>
            <a:ext cx="9490364" cy="6487093"/>
          </a:xfrm>
          <a:prstGeom prst="rect">
            <a:avLst/>
          </a:prstGeom>
          <a:ln>
            <a:solidFill>
              <a:schemeClr val="bg1">
                <a:lumMod val="85000"/>
              </a:schemeClr>
            </a:solidFill>
          </a:ln>
        </p:spPr>
      </p:pic>
      <p:sp>
        <p:nvSpPr>
          <p:cNvPr id="4" name="TextBox 3">
            <a:extLst>
              <a:ext uri="{FF2B5EF4-FFF2-40B4-BE49-F238E27FC236}">
                <a16:creationId xmlns:a16="http://schemas.microsoft.com/office/drawing/2014/main" id="{9A559C84-4F13-43D4-9BD2-894B520080FE}"/>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Request user input to decide how to investigate an alert</a:t>
            </a:r>
          </a:p>
        </p:txBody>
      </p:sp>
      <p:sp>
        <p:nvSpPr>
          <p:cNvPr id="5" name="Rectangle 4">
            <a:extLst>
              <a:ext uri="{FF2B5EF4-FFF2-40B4-BE49-F238E27FC236}">
                <a16:creationId xmlns:a16="http://schemas.microsoft.com/office/drawing/2014/main" id="{F1A4918D-46FD-4F45-B09A-5A5433695197}"/>
              </a:ext>
            </a:extLst>
          </p:cNvPr>
          <p:cNvSpPr/>
          <p:nvPr/>
        </p:nvSpPr>
        <p:spPr bwMode="auto">
          <a:xfrm>
            <a:off x="2648607" y="5289331"/>
            <a:ext cx="4099034" cy="1162982"/>
          </a:xfrm>
          <a:prstGeom prst="rect">
            <a:avLst/>
          </a:prstGeom>
          <a:noFill/>
          <a:ln w="28575">
            <a:solidFill>
              <a:srgbClr val="E8112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00923491-D664-43F2-AB89-A2923603F58E}"/>
              </a:ext>
            </a:extLst>
          </p:cNvPr>
          <p:cNvSpPr/>
          <p:nvPr/>
        </p:nvSpPr>
        <p:spPr bwMode="auto">
          <a:xfrm>
            <a:off x="6749076" y="5289331"/>
            <a:ext cx="4099034" cy="1162982"/>
          </a:xfrm>
          <a:prstGeom prst="rect">
            <a:avLst/>
          </a:prstGeom>
          <a:noFill/>
          <a:ln w="28575">
            <a:solidFill>
              <a:srgbClr val="E8112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195174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81" name="Straight Connector 80">
            <a:extLst>
              <a:ext uri="{FF2B5EF4-FFF2-40B4-BE49-F238E27FC236}">
                <a16:creationId xmlns:a16="http://schemas.microsoft.com/office/drawing/2014/main" id="{52CF8CC1-EDFD-4264-B5D6-C45E163C2B69}"/>
              </a:ext>
            </a:extLst>
          </p:cNvPr>
          <p:cNvCxnSpPr/>
          <p:nvPr/>
        </p:nvCxnSpPr>
        <p:spPr>
          <a:xfrm>
            <a:off x="25642" y="4155963"/>
            <a:ext cx="12388628" cy="0"/>
          </a:xfrm>
          <a:prstGeom prst="line">
            <a:avLst/>
          </a:prstGeom>
          <a:ln w="9525">
            <a:solidFill>
              <a:schemeClr val="accent5">
                <a:lumMod val="75000"/>
              </a:schemeClr>
            </a:solidFill>
            <a:prstDash val="dash"/>
            <a:tailEnd type="none" w="lg" len="lg"/>
          </a:ln>
        </p:spPr>
        <p:style>
          <a:lnRef idx="1">
            <a:schemeClr val="accent1"/>
          </a:lnRef>
          <a:fillRef idx="0">
            <a:schemeClr val="accent1"/>
          </a:fillRef>
          <a:effectRef idx="0">
            <a:schemeClr val="accent1"/>
          </a:effectRef>
          <a:fontRef idx="minor">
            <a:schemeClr val="tx1"/>
          </a:fontRef>
        </p:style>
      </p:cxnSp>
      <p:sp>
        <p:nvSpPr>
          <p:cNvPr id="106" name="cloud">
            <a:extLst>
              <a:ext uri="{FF2B5EF4-FFF2-40B4-BE49-F238E27FC236}">
                <a16:creationId xmlns:a16="http://schemas.microsoft.com/office/drawing/2014/main" id="{E85A989F-9B0B-4010-B6CF-B853651E603F}"/>
              </a:ext>
            </a:extLst>
          </p:cNvPr>
          <p:cNvSpPr>
            <a:spLocks noChangeAspect="1"/>
          </p:cNvSpPr>
          <p:nvPr/>
        </p:nvSpPr>
        <p:spPr bwMode="auto">
          <a:xfrm>
            <a:off x="429872" y="3497262"/>
            <a:ext cx="1820914" cy="1160100"/>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solidFill>
                <a:srgbClr val="2F2F2F"/>
              </a:solidFill>
              <a:latin typeface="Segoe UI"/>
            </a:endParaRPr>
          </a:p>
        </p:txBody>
      </p:sp>
      <p:sp>
        <p:nvSpPr>
          <p:cNvPr id="4" name="Title 3">
            <a:extLst>
              <a:ext uri="{FF2B5EF4-FFF2-40B4-BE49-F238E27FC236}">
                <a16:creationId xmlns:a16="http://schemas.microsoft.com/office/drawing/2014/main" id="{88B75A36-EDF8-4042-8AF6-2AF7CCDA37A1}"/>
              </a:ext>
            </a:extLst>
          </p:cNvPr>
          <p:cNvSpPr>
            <a:spLocks noGrp="1"/>
          </p:cNvSpPr>
          <p:nvPr>
            <p:ph type="title"/>
          </p:nvPr>
        </p:nvSpPr>
        <p:spPr/>
        <p:txBody>
          <a:bodyPr/>
          <a:lstStyle/>
          <a:p>
            <a:r>
              <a:rPr lang="en-US"/>
              <a:t>Automatic ticket generation in ServiceNow</a:t>
            </a:r>
          </a:p>
        </p:txBody>
      </p:sp>
      <p:grpSp>
        <p:nvGrpSpPr>
          <p:cNvPr id="82" name="Group 81">
            <a:extLst>
              <a:ext uri="{FF2B5EF4-FFF2-40B4-BE49-F238E27FC236}">
                <a16:creationId xmlns:a16="http://schemas.microsoft.com/office/drawing/2014/main" id="{6209402D-D63A-4F2F-9790-E6D4A4C201FD}"/>
              </a:ext>
            </a:extLst>
          </p:cNvPr>
          <p:cNvGrpSpPr/>
          <p:nvPr/>
        </p:nvGrpSpPr>
        <p:grpSpPr>
          <a:xfrm>
            <a:off x="9835542" y="3371839"/>
            <a:ext cx="1513833" cy="1513833"/>
            <a:chOff x="4330214" y="2399653"/>
            <a:chExt cx="822960" cy="822960"/>
          </a:xfrm>
        </p:grpSpPr>
        <p:sp>
          <p:nvSpPr>
            <p:cNvPr id="83" name="Oval 82">
              <a:extLst>
                <a:ext uri="{FF2B5EF4-FFF2-40B4-BE49-F238E27FC236}">
                  <a16:creationId xmlns:a16="http://schemas.microsoft.com/office/drawing/2014/main" id="{E8B635DF-85A8-4C3B-A504-7CD51748E595}"/>
                </a:ext>
              </a:extLst>
            </p:cNvPr>
            <p:cNvSpPr/>
            <p:nvPr/>
          </p:nvSpPr>
          <p:spPr>
            <a:xfrm rot="1796401">
              <a:off x="4330214" y="2399653"/>
              <a:ext cx="822960" cy="82296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solidFill>
                  <a:srgbClr val="2F2F2F"/>
                </a:solidFill>
                <a:latin typeface="Segoe UI"/>
              </a:endParaRPr>
            </a:p>
          </p:txBody>
        </p:sp>
        <p:grpSp>
          <p:nvGrpSpPr>
            <p:cNvPr id="84" name="Group 83">
              <a:extLst>
                <a:ext uri="{FF2B5EF4-FFF2-40B4-BE49-F238E27FC236}">
                  <a16:creationId xmlns:a16="http://schemas.microsoft.com/office/drawing/2014/main" id="{632F4410-293F-462B-AE75-D18745191D96}"/>
                </a:ext>
              </a:extLst>
            </p:cNvPr>
            <p:cNvGrpSpPr/>
            <p:nvPr/>
          </p:nvGrpSpPr>
          <p:grpSpPr>
            <a:xfrm>
              <a:off x="4579143" y="2632852"/>
              <a:ext cx="401219" cy="314592"/>
              <a:chOff x="4596637" y="4175208"/>
              <a:chExt cx="456402" cy="357861"/>
            </a:xfrm>
          </p:grpSpPr>
          <p:sp>
            <p:nvSpPr>
              <p:cNvPr id="88" name="Freeform 5">
                <a:extLst>
                  <a:ext uri="{FF2B5EF4-FFF2-40B4-BE49-F238E27FC236}">
                    <a16:creationId xmlns:a16="http://schemas.microsoft.com/office/drawing/2014/main" id="{781EDF94-49EB-4971-9B17-DA349A39364C}"/>
                  </a:ext>
                </a:extLst>
              </p:cNvPr>
              <p:cNvSpPr>
                <a:spLocks/>
              </p:cNvSpPr>
              <p:nvPr/>
            </p:nvSpPr>
            <p:spPr bwMode="auto">
              <a:xfrm>
                <a:off x="4596637" y="4175208"/>
                <a:ext cx="456402" cy="357861"/>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89" name="Rectangle 88">
                <a:extLst>
                  <a:ext uri="{FF2B5EF4-FFF2-40B4-BE49-F238E27FC236}">
                    <a16:creationId xmlns:a16="http://schemas.microsoft.com/office/drawing/2014/main" id="{C2E7BA19-66D1-4A6B-BE29-81EC2F65723F}"/>
                  </a:ext>
                </a:extLst>
              </p:cNvPr>
              <p:cNvSpPr/>
              <p:nvPr/>
            </p:nvSpPr>
            <p:spPr>
              <a:xfrm>
                <a:off x="4628667" y="4200322"/>
                <a:ext cx="399245" cy="23685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grpSp>
        <p:grpSp>
          <p:nvGrpSpPr>
            <p:cNvPr id="85" name="Group 84">
              <a:extLst>
                <a:ext uri="{FF2B5EF4-FFF2-40B4-BE49-F238E27FC236}">
                  <a16:creationId xmlns:a16="http://schemas.microsoft.com/office/drawing/2014/main" id="{5EC18BD3-85D4-4EBF-AF10-B55A2D7563EC}"/>
                </a:ext>
              </a:extLst>
            </p:cNvPr>
            <p:cNvGrpSpPr/>
            <p:nvPr/>
          </p:nvGrpSpPr>
          <p:grpSpPr>
            <a:xfrm>
              <a:off x="4457609" y="2631826"/>
              <a:ext cx="307128" cy="358613"/>
              <a:chOff x="2533651" y="2367511"/>
              <a:chExt cx="252413" cy="294728"/>
            </a:xfrm>
            <a:solidFill>
              <a:schemeClr val="accent1"/>
            </a:solidFill>
          </p:grpSpPr>
          <p:sp>
            <p:nvSpPr>
              <p:cNvPr id="86" name="Freeform 5">
                <a:extLst>
                  <a:ext uri="{FF2B5EF4-FFF2-40B4-BE49-F238E27FC236}">
                    <a16:creationId xmlns:a16="http://schemas.microsoft.com/office/drawing/2014/main" id="{F63CA1CB-83DC-404F-B9F5-AE6BEC3EBCCC}"/>
                  </a:ext>
                </a:extLst>
              </p:cNvPr>
              <p:cNvSpPr>
                <a:spLocks/>
              </p:cNvSpPr>
              <p:nvPr/>
            </p:nvSpPr>
            <p:spPr bwMode="auto">
              <a:xfrm>
                <a:off x="2574926" y="2367511"/>
                <a:ext cx="168275" cy="168275"/>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solidFill>
                <a:srgbClr val="C1C1C1"/>
              </a:solid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87" name="Freeform 6">
                <a:extLst>
                  <a:ext uri="{FF2B5EF4-FFF2-40B4-BE49-F238E27FC236}">
                    <a16:creationId xmlns:a16="http://schemas.microsoft.com/office/drawing/2014/main" id="{8BF18D27-E034-4D7C-A5CF-87AD29A6F57E}"/>
                  </a:ext>
                </a:extLst>
              </p:cNvPr>
              <p:cNvSpPr>
                <a:spLocks/>
              </p:cNvSpPr>
              <p:nvPr/>
            </p:nvSpPr>
            <p:spPr bwMode="auto">
              <a:xfrm>
                <a:off x="2533651" y="2536826"/>
                <a:ext cx="252413" cy="125413"/>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solidFill>
                <a:srgbClr val="C1C1C1"/>
              </a:solid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grpSp>
      <p:grpSp>
        <p:nvGrpSpPr>
          <p:cNvPr id="91" name="Group 90">
            <a:extLst>
              <a:ext uri="{FF2B5EF4-FFF2-40B4-BE49-F238E27FC236}">
                <a16:creationId xmlns:a16="http://schemas.microsoft.com/office/drawing/2014/main" id="{E4E019D9-4EF3-4089-8A79-12B05ADB7ACF}"/>
              </a:ext>
            </a:extLst>
          </p:cNvPr>
          <p:cNvGrpSpPr/>
          <p:nvPr/>
        </p:nvGrpSpPr>
        <p:grpSpPr>
          <a:xfrm>
            <a:off x="2602328" y="3880976"/>
            <a:ext cx="573027" cy="502194"/>
            <a:chOff x="2551447" y="3805224"/>
            <a:chExt cx="561842" cy="492392"/>
          </a:xfrm>
        </p:grpSpPr>
        <p:sp>
          <p:nvSpPr>
            <p:cNvPr id="92" name="Rectangle 91">
              <a:extLst>
                <a:ext uri="{FF2B5EF4-FFF2-40B4-BE49-F238E27FC236}">
                  <a16:creationId xmlns:a16="http://schemas.microsoft.com/office/drawing/2014/main" id="{3FE3A52D-0F64-458F-98A2-87484A52303B}"/>
                </a:ext>
              </a:extLst>
            </p:cNvPr>
            <p:cNvSpPr/>
            <p:nvPr/>
          </p:nvSpPr>
          <p:spPr>
            <a:xfrm>
              <a:off x="2551447" y="3805224"/>
              <a:ext cx="561842" cy="4923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sp>
          <p:nvSpPr>
            <p:cNvPr id="93" name="Freeform 65">
              <a:extLst>
                <a:ext uri="{FF2B5EF4-FFF2-40B4-BE49-F238E27FC236}">
                  <a16:creationId xmlns:a16="http://schemas.microsoft.com/office/drawing/2014/main" id="{6F5318C6-125B-4FA5-8C26-F4651E2E87B1}"/>
                </a:ext>
              </a:extLst>
            </p:cNvPr>
            <p:cNvSpPr>
              <a:spLocks/>
            </p:cNvSpPr>
            <p:nvPr/>
          </p:nvSpPr>
          <p:spPr bwMode="auto">
            <a:xfrm rot="5400000">
              <a:off x="2683401" y="3907387"/>
              <a:ext cx="282920" cy="315864"/>
            </a:xfrm>
            <a:custGeom>
              <a:avLst/>
              <a:gdLst>
                <a:gd name="T0" fmla="*/ 235 w 235"/>
                <a:gd name="T1" fmla="*/ 118 h 263"/>
                <a:gd name="T2" fmla="*/ 235 w 235"/>
                <a:gd name="T3" fmla="*/ 118 h 263"/>
                <a:gd name="T4" fmla="*/ 117 w 235"/>
                <a:gd name="T5" fmla="*/ 0 h 263"/>
                <a:gd name="T6" fmla="*/ 0 w 235"/>
                <a:gd name="T7" fmla="*/ 117 h 263"/>
                <a:gd name="T8" fmla="*/ 19 w 235"/>
                <a:gd name="T9" fmla="*/ 136 h 263"/>
                <a:gd name="T10" fmla="*/ 104 w 235"/>
                <a:gd name="T11" fmla="*/ 51 h 263"/>
                <a:gd name="T12" fmla="*/ 104 w 235"/>
                <a:gd name="T13" fmla="*/ 263 h 263"/>
                <a:gd name="T14" fmla="*/ 131 w 235"/>
                <a:gd name="T15" fmla="*/ 263 h 263"/>
                <a:gd name="T16" fmla="*/ 131 w 235"/>
                <a:gd name="T17" fmla="*/ 51 h 263"/>
                <a:gd name="T18" fmla="*/ 217 w 235"/>
                <a:gd name="T19" fmla="*/ 137 h 263"/>
                <a:gd name="T20" fmla="*/ 235 w 235"/>
                <a:gd name="T21" fmla="*/ 1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263">
                  <a:moveTo>
                    <a:pt x="235" y="118"/>
                  </a:moveTo>
                  <a:lnTo>
                    <a:pt x="235" y="118"/>
                  </a:lnTo>
                  <a:lnTo>
                    <a:pt x="117" y="0"/>
                  </a:lnTo>
                  <a:lnTo>
                    <a:pt x="0" y="117"/>
                  </a:lnTo>
                  <a:lnTo>
                    <a:pt x="19" y="136"/>
                  </a:lnTo>
                  <a:lnTo>
                    <a:pt x="104" y="51"/>
                  </a:lnTo>
                  <a:lnTo>
                    <a:pt x="104" y="263"/>
                  </a:lnTo>
                  <a:lnTo>
                    <a:pt x="131" y="263"/>
                  </a:lnTo>
                  <a:lnTo>
                    <a:pt x="131" y="51"/>
                  </a:lnTo>
                  <a:lnTo>
                    <a:pt x="217" y="137"/>
                  </a:lnTo>
                  <a:lnTo>
                    <a:pt x="235" y="118"/>
                  </a:lnTo>
                  <a:close/>
                </a:path>
              </a:pathLst>
            </a:custGeom>
            <a:solidFill>
              <a:schemeClr val="accent2"/>
            </a:solidFill>
            <a:ln w="22225">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002050"/>
                </a:solidFill>
                <a:latin typeface="Segoe UI"/>
              </a:endParaRPr>
            </a:p>
          </p:txBody>
        </p:sp>
      </p:grpSp>
      <p:grpSp>
        <p:nvGrpSpPr>
          <p:cNvPr id="96" name="Group 95">
            <a:extLst>
              <a:ext uri="{FF2B5EF4-FFF2-40B4-BE49-F238E27FC236}">
                <a16:creationId xmlns:a16="http://schemas.microsoft.com/office/drawing/2014/main" id="{4A744688-6C96-4129-B890-0AAD7F120FA4}"/>
              </a:ext>
            </a:extLst>
          </p:cNvPr>
          <p:cNvGrpSpPr/>
          <p:nvPr/>
        </p:nvGrpSpPr>
        <p:grpSpPr>
          <a:xfrm>
            <a:off x="1053132" y="3789256"/>
            <a:ext cx="748003" cy="623242"/>
            <a:chOff x="4596637" y="4175208"/>
            <a:chExt cx="456402" cy="357861"/>
          </a:xfrm>
        </p:grpSpPr>
        <p:sp>
          <p:nvSpPr>
            <p:cNvPr id="101" name="Freeform 5">
              <a:extLst>
                <a:ext uri="{FF2B5EF4-FFF2-40B4-BE49-F238E27FC236}">
                  <a16:creationId xmlns:a16="http://schemas.microsoft.com/office/drawing/2014/main" id="{7D3FFBF3-6764-46FA-B14D-73B633411E8C}"/>
                </a:ext>
              </a:extLst>
            </p:cNvPr>
            <p:cNvSpPr>
              <a:spLocks/>
            </p:cNvSpPr>
            <p:nvPr/>
          </p:nvSpPr>
          <p:spPr bwMode="auto">
            <a:xfrm>
              <a:off x="4596637" y="4175208"/>
              <a:ext cx="456402" cy="357861"/>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02" name="Rectangle 101">
              <a:extLst>
                <a:ext uri="{FF2B5EF4-FFF2-40B4-BE49-F238E27FC236}">
                  <a16:creationId xmlns:a16="http://schemas.microsoft.com/office/drawing/2014/main" id="{DF57D91A-B998-4E23-A093-F35B12767A4D}"/>
                </a:ext>
              </a:extLst>
            </p:cNvPr>
            <p:cNvSpPr/>
            <p:nvPr/>
          </p:nvSpPr>
          <p:spPr>
            <a:xfrm>
              <a:off x="4628667" y="4200322"/>
              <a:ext cx="399245" cy="23685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grpSp>
      <p:grpSp>
        <p:nvGrpSpPr>
          <p:cNvPr id="98" name="Group 97">
            <a:extLst>
              <a:ext uri="{FF2B5EF4-FFF2-40B4-BE49-F238E27FC236}">
                <a16:creationId xmlns:a16="http://schemas.microsoft.com/office/drawing/2014/main" id="{CC243226-731F-4954-AE37-9AED89BF55FA}"/>
              </a:ext>
            </a:extLst>
          </p:cNvPr>
          <p:cNvGrpSpPr/>
          <p:nvPr/>
        </p:nvGrpSpPr>
        <p:grpSpPr>
          <a:xfrm>
            <a:off x="613750" y="3842946"/>
            <a:ext cx="573135" cy="669212"/>
            <a:chOff x="2533651" y="2367511"/>
            <a:chExt cx="252413" cy="294728"/>
          </a:xfrm>
          <a:solidFill>
            <a:schemeClr val="accent1"/>
          </a:solidFill>
        </p:grpSpPr>
        <p:sp>
          <p:nvSpPr>
            <p:cNvPr id="99" name="Freeform 5">
              <a:extLst>
                <a:ext uri="{FF2B5EF4-FFF2-40B4-BE49-F238E27FC236}">
                  <a16:creationId xmlns:a16="http://schemas.microsoft.com/office/drawing/2014/main" id="{E62A2655-4C89-4394-A0FF-96C0BA90F38A}"/>
                </a:ext>
              </a:extLst>
            </p:cNvPr>
            <p:cNvSpPr>
              <a:spLocks/>
            </p:cNvSpPr>
            <p:nvPr/>
          </p:nvSpPr>
          <p:spPr bwMode="auto">
            <a:xfrm>
              <a:off x="2574926" y="2367511"/>
              <a:ext cx="168275" cy="168275"/>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grp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00" name="Freeform 6">
              <a:extLst>
                <a:ext uri="{FF2B5EF4-FFF2-40B4-BE49-F238E27FC236}">
                  <a16:creationId xmlns:a16="http://schemas.microsoft.com/office/drawing/2014/main" id="{353CF392-FFC6-4470-95FB-B7E42576990D}"/>
                </a:ext>
              </a:extLst>
            </p:cNvPr>
            <p:cNvSpPr>
              <a:spLocks/>
            </p:cNvSpPr>
            <p:nvPr/>
          </p:nvSpPr>
          <p:spPr bwMode="auto">
            <a:xfrm>
              <a:off x="2533651" y="2536826"/>
              <a:ext cx="252413" cy="125413"/>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grp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sp>
        <p:nvSpPr>
          <p:cNvPr id="117" name="Oval 116">
            <a:extLst>
              <a:ext uri="{FF2B5EF4-FFF2-40B4-BE49-F238E27FC236}">
                <a16:creationId xmlns:a16="http://schemas.microsoft.com/office/drawing/2014/main" id="{1C9118F3-3EE6-4203-A1A0-DE5030A94648}"/>
              </a:ext>
            </a:extLst>
          </p:cNvPr>
          <p:cNvSpPr/>
          <p:nvPr/>
        </p:nvSpPr>
        <p:spPr>
          <a:xfrm rot="1796401">
            <a:off x="7002304" y="3341887"/>
            <a:ext cx="1585426" cy="1585426"/>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solidFill>
                <a:srgbClr val="2F2F2F"/>
              </a:solidFill>
              <a:latin typeface="Segoe UI"/>
            </a:endParaRPr>
          </a:p>
        </p:txBody>
      </p:sp>
      <p:grpSp>
        <p:nvGrpSpPr>
          <p:cNvPr id="118" name="Group 117">
            <a:extLst>
              <a:ext uri="{FF2B5EF4-FFF2-40B4-BE49-F238E27FC236}">
                <a16:creationId xmlns:a16="http://schemas.microsoft.com/office/drawing/2014/main" id="{9A95A4B1-C9AF-4455-8BDF-2232AEB4C2C1}"/>
              </a:ext>
            </a:extLst>
          </p:cNvPr>
          <p:cNvGrpSpPr/>
          <p:nvPr/>
        </p:nvGrpSpPr>
        <p:grpSpPr>
          <a:xfrm>
            <a:off x="7250381" y="3738594"/>
            <a:ext cx="699043" cy="548113"/>
            <a:chOff x="4596637" y="4175208"/>
            <a:chExt cx="456402" cy="357861"/>
          </a:xfrm>
        </p:grpSpPr>
        <p:sp>
          <p:nvSpPr>
            <p:cNvPr id="123" name="Freeform 5">
              <a:extLst>
                <a:ext uri="{FF2B5EF4-FFF2-40B4-BE49-F238E27FC236}">
                  <a16:creationId xmlns:a16="http://schemas.microsoft.com/office/drawing/2014/main" id="{9C3ADCEE-D410-4E73-A4B1-694DF34C7E49}"/>
                </a:ext>
              </a:extLst>
            </p:cNvPr>
            <p:cNvSpPr>
              <a:spLocks/>
            </p:cNvSpPr>
            <p:nvPr/>
          </p:nvSpPr>
          <p:spPr bwMode="auto">
            <a:xfrm>
              <a:off x="4596637" y="4175208"/>
              <a:ext cx="456402" cy="357861"/>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24" name="Rectangle 123">
              <a:extLst>
                <a:ext uri="{FF2B5EF4-FFF2-40B4-BE49-F238E27FC236}">
                  <a16:creationId xmlns:a16="http://schemas.microsoft.com/office/drawing/2014/main" id="{5FBB2BF3-DC27-4E2C-976E-56973204DBD6}"/>
                </a:ext>
              </a:extLst>
            </p:cNvPr>
            <p:cNvSpPr/>
            <p:nvPr/>
          </p:nvSpPr>
          <p:spPr>
            <a:xfrm>
              <a:off x="4628667" y="4200322"/>
              <a:ext cx="399245" cy="23685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grpSp>
      <p:sp>
        <p:nvSpPr>
          <p:cNvPr id="119" name="Laptop_E770">
            <a:extLst>
              <a:ext uri="{FF2B5EF4-FFF2-40B4-BE49-F238E27FC236}">
                <a16:creationId xmlns:a16="http://schemas.microsoft.com/office/drawing/2014/main" id="{6BBF738E-0106-43B5-AEE9-6F85CF0E0585}"/>
              </a:ext>
            </a:extLst>
          </p:cNvPr>
          <p:cNvSpPr>
            <a:spLocks noChangeAspect="1" noEditPoints="1"/>
          </p:cNvSpPr>
          <p:nvPr/>
        </p:nvSpPr>
        <p:spPr bwMode="auto">
          <a:xfrm>
            <a:off x="7852615" y="4008570"/>
            <a:ext cx="544208" cy="363137"/>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solidFill>
            <a:srgbClr val="C1C1C1"/>
          </a:solidFill>
          <a:ln w="19050">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25" name="Freeform 23">
            <a:extLst>
              <a:ext uri="{FF2B5EF4-FFF2-40B4-BE49-F238E27FC236}">
                <a16:creationId xmlns:a16="http://schemas.microsoft.com/office/drawing/2014/main" id="{3F5B5862-488B-46B4-9143-8BC0BC17B31B}"/>
              </a:ext>
            </a:extLst>
          </p:cNvPr>
          <p:cNvSpPr>
            <a:spLocks noEditPoints="1"/>
          </p:cNvSpPr>
          <p:nvPr/>
        </p:nvSpPr>
        <p:spPr bwMode="auto">
          <a:xfrm>
            <a:off x="7408577" y="3868065"/>
            <a:ext cx="222146" cy="222146"/>
          </a:xfrm>
          <a:custGeom>
            <a:avLst/>
            <a:gdLst>
              <a:gd name="T0" fmla="*/ 235 w 269"/>
              <a:gd name="T1" fmla="*/ 75 h 269"/>
              <a:gd name="T2" fmla="*/ 222 w 269"/>
              <a:gd name="T3" fmla="*/ 87 h 269"/>
              <a:gd name="T4" fmla="*/ 193 w 269"/>
              <a:gd name="T5" fmla="*/ 114 h 269"/>
              <a:gd name="T6" fmla="*/ 174 w 269"/>
              <a:gd name="T7" fmla="*/ 116 h 269"/>
              <a:gd name="T8" fmla="*/ 194 w 269"/>
              <a:gd name="T9" fmla="*/ 96 h 269"/>
              <a:gd name="T10" fmla="*/ 196 w 269"/>
              <a:gd name="T11" fmla="*/ 80 h 269"/>
              <a:gd name="T12" fmla="*/ 176 w 269"/>
              <a:gd name="T13" fmla="*/ 77 h 269"/>
              <a:gd name="T14" fmla="*/ 166 w 269"/>
              <a:gd name="T15" fmla="*/ 87 h 269"/>
              <a:gd name="T16" fmla="*/ 154 w 269"/>
              <a:gd name="T17" fmla="*/ 90 h 269"/>
              <a:gd name="T18" fmla="*/ 162 w 269"/>
              <a:gd name="T19" fmla="*/ 72 h 269"/>
              <a:gd name="T20" fmla="*/ 216 w 269"/>
              <a:gd name="T21" fmla="*/ 29 h 269"/>
              <a:gd name="T22" fmla="*/ 235 w 269"/>
              <a:gd name="T23" fmla="*/ 37 h 269"/>
              <a:gd name="T24" fmla="*/ 242 w 269"/>
              <a:gd name="T25" fmla="*/ 56 h 269"/>
              <a:gd name="T26" fmla="*/ 114 w 269"/>
              <a:gd name="T27" fmla="*/ 193 h 269"/>
              <a:gd name="T28" fmla="*/ 109 w 269"/>
              <a:gd name="T29" fmla="*/ 200 h 269"/>
              <a:gd name="T30" fmla="*/ 46 w 269"/>
              <a:gd name="T31" fmla="*/ 240 h 269"/>
              <a:gd name="T32" fmla="*/ 30 w 269"/>
              <a:gd name="T33" fmla="*/ 221 h 269"/>
              <a:gd name="T34" fmla="*/ 72 w 269"/>
              <a:gd name="T35" fmla="*/ 162 h 269"/>
              <a:gd name="T36" fmla="*/ 97 w 269"/>
              <a:gd name="T37" fmla="*/ 155 h 269"/>
              <a:gd name="T38" fmla="*/ 76 w 269"/>
              <a:gd name="T39" fmla="*/ 177 h 269"/>
              <a:gd name="T40" fmla="*/ 80 w 269"/>
              <a:gd name="T41" fmla="*/ 199 h 269"/>
              <a:gd name="T42" fmla="*/ 85 w 269"/>
              <a:gd name="T43" fmla="*/ 200 h 269"/>
              <a:gd name="T44" fmla="*/ 116 w 269"/>
              <a:gd name="T45" fmla="*/ 174 h 269"/>
              <a:gd name="T46" fmla="*/ 253 w 269"/>
              <a:gd name="T47" fmla="*/ 18 h 269"/>
              <a:gd name="T48" fmla="*/ 250 w 269"/>
              <a:gd name="T49" fmla="*/ 16 h 269"/>
              <a:gd name="T50" fmla="*/ 178 w 269"/>
              <a:gd name="T51" fmla="*/ 18 h 269"/>
              <a:gd name="T52" fmla="*/ 143 w 269"/>
              <a:gd name="T53" fmla="*/ 53 h 269"/>
              <a:gd name="T54" fmla="*/ 135 w 269"/>
              <a:gd name="T55" fmla="*/ 117 h 269"/>
              <a:gd name="T56" fmla="*/ 110 w 269"/>
              <a:gd name="T57" fmla="*/ 132 h 269"/>
              <a:gd name="T58" fmla="*/ 18 w 269"/>
              <a:gd name="T59" fmla="*/ 178 h 269"/>
              <a:gd name="T60" fmla="*/ 18 w 269"/>
              <a:gd name="T61" fmla="*/ 253 h 269"/>
              <a:gd name="T62" fmla="*/ 56 w 269"/>
              <a:gd name="T63" fmla="*/ 269 h 269"/>
              <a:gd name="T64" fmla="*/ 128 w 269"/>
              <a:gd name="T65" fmla="*/ 219 h 269"/>
              <a:gd name="T66" fmla="*/ 141 w 269"/>
              <a:gd name="T67" fmla="*/ 166 h 269"/>
              <a:gd name="T68" fmla="*/ 139 w 269"/>
              <a:gd name="T69" fmla="*/ 151 h 269"/>
              <a:gd name="T70" fmla="*/ 157 w 269"/>
              <a:gd name="T71" fmla="*/ 137 h 269"/>
              <a:gd name="T72" fmla="*/ 181 w 269"/>
              <a:gd name="T73" fmla="*/ 144 h 269"/>
              <a:gd name="T74" fmla="*/ 219 w 269"/>
              <a:gd name="T75" fmla="*/ 128 h 269"/>
              <a:gd name="T76" fmla="*/ 269 w 269"/>
              <a:gd name="T77" fmla="*/ 56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269">
                <a:moveTo>
                  <a:pt x="235" y="75"/>
                </a:moveTo>
                <a:lnTo>
                  <a:pt x="235" y="75"/>
                </a:lnTo>
                <a:lnTo>
                  <a:pt x="224" y="85"/>
                </a:lnTo>
                <a:lnTo>
                  <a:pt x="222" y="87"/>
                </a:lnTo>
                <a:lnTo>
                  <a:pt x="200" y="109"/>
                </a:lnTo>
                <a:cubicBezTo>
                  <a:pt x="198" y="111"/>
                  <a:pt x="196" y="113"/>
                  <a:pt x="193" y="114"/>
                </a:cubicBezTo>
                <a:cubicBezTo>
                  <a:pt x="193" y="114"/>
                  <a:pt x="193" y="114"/>
                  <a:pt x="193" y="114"/>
                </a:cubicBezTo>
                <a:cubicBezTo>
                  <a:pt x="187" y="117"/>
                  <a:pt x="181" y="117"/>
                  <a:pt x="174" y="116"/>
                </a:cubicBezTo>
                <a:lnTo>
                  <a:pt x="176" y="114"/>
                </a:lnTo>
                <a:lnTo>
                  <a:pt x="194" y="96"/>
                </a:lnTo>
                <a:cubicBezTo>
                  <a:pt x="197" y="93"/>
                  <a:pt x="198" y="90"/>
                  <a:pt x="198" y="87"/>
                </a:cubicBezTo>
                <a:cubicBezTo>
                  <a:pt x="198" y="84"/>
                  <a:pt x="198" y="82"/>
                  <a:pt x="196" y="80"/>
                </a:cubicBezTo>
                <a:cubicBezTo>
                  <a:pt x="196" y="79"/>
                  <a:pt x="195" y="78"/>
                  <a:pt x="194" y="77"/>
                </a:cubicBezTo>
                <a:cubicBezTo>
                  <a:pt x="189" y="72"/>
                  <a:pt x="181" y="72"/>
                  <a:pt x="176" y="77"/>
                </a:cubicBezTo>
                <a:lnTo>
                  <a:pt x="167" y="85"/>
                </a:lnTo>
                <a:lnTo>
                  <a:pt x="166" y="87"/>
                </a:lnTo>
                <a:lnTo>
                  <a:pt x="155" y="97"/>
                </a:lnTo>
                <a:cubicBezTo>
                  <a:pt x="155" y="95"/>
                  <a:pt x="154" y="93"/>
                  <a:pt x="154" y="90"/>
                </a:cubicBezTo>
                <a:cubicBezTo>
                  <a:pt x="154" y="89"/>
                  <a:pt x="155" y="88"/>
                  <a:pt x="155" y="87"/>
                </a:cubicBezTo>
                <a:cubicBezTo>
                  <a:pt x="156" y="81"/>
                  <a:pt x="158" y="76"/>
                  <a:pt x="162" y="72"/>
                </a:cubicBezTo>
                <a:lnTo>
                  <a:pt x="197" y="37"/>
                </a:lnTo>
                <a:cubicBezTo>
                  <a:pt x="202" y="32"/>
                  <a:pt x="209" y="29"/>
                  <a:pt x="216" y="29"/>
                </a:cubicBezTo>
                <a:cubicBezTo>
                  <a:pt x="222" y="29"/>
                  <a:pt x="227" y="31"/>
                  <a:pt x="232" y="35"/>
                </a:cubicBezTo>
                <a:cubicBezTo>
                  <a:pt x="233" y="35"/>
                  <a:pt x="234" y="36"/>
                  <a:pt x="235" y="37"/>
                </a:cubicBezTo>
                <a:cubicBezTo>
                  <a:pt x="235" y="37"/>
                  <a:pt x="235" y="37"/>
                  <a:pt x="235" y="38"/>
                </a:cubicBezTo>
                <a:cubicBezTo>
                  <a:pt x="240" y="43"/>
                  <a:pt x="242" y="49"/>
                  <a:pt x="242" y="56"/>
                </a:cubicBezTo>
                <a:cubicBezTo>
                  <a:pt x="242" y="63"/>
                  <a:pt x="240" y="70"/>
                  <a:pt x="235" y="75"/>
                </a:cubicBezTo>
                <a:close/>
                <a:moveTo>
                  <a:pt x="114" y="193"/>
                </a:moveTo>
                <a:lnTo>
                  <a:pt x="114" y="193"/>
                </a:lnTo>
                <a:cubicBezTo>
                  <a:pt x="113" y="195"/>
                  <a:pt x="111" y="198"/>
                  <a:pt x="109" y="200"/>
                </a:cubicBezTo>
                <a:lnTo>
                  <a:pt x="75" y="234"/>
                </a:lnTo>
                <a:cubicBezTo>
                  <a:pt x="67" y="242"/>
                  <a:pt x="56" y="244"/>
                  <a:pt x="46" y="240"/>
                </a:cubicBezTo>
                <a:cubicBezTo>
                  <a:pt x="43" y="239"/>
                  <a:pt x="40" y="237"/>
                  <a:pt x="37" y="234"/>
                </a:cubicBezTo>
                <a:cubicBezTo>
                  <a:pt x="33" y="231"/>
                  <a:pt x="31" y="226"/>
                  <a:pt x="30" y="221"/>
                </a:cubicBezTo>
                <a:cubicBezTo>
                  <a:pt x="28" y="212"/>
                  <a:pt x="31" y="203"/>
                  <a:pt x="37" y="197"/>
                </a:cubicBezTo>
                <a:lnTo>
                  <a:pt x="72" y="162"/>
                </a:lnTo>
                <a:cubicBezTo>
                  <a:pt x="77" y="157"/>
                  <a:pt x="84" y="154"/>
                  <a:pt x="91" y="154"/>
                </a:cubicBezTo>
                <a:cubicBezTo>
                  <a:pt x="93" y="154"/>
                  <a:pt x="95" y="155"/>
                  <a:pt x="97" y="155"/>
                </a:cubicBezTo>
                <a:lnTo>
                  <a:pt x="89" y="164"/>
                </a:lnTo>
                <a:lnTo>
                  <a:pt x="76" y="177"/>
                </a:lnTo>
                <a:cubicBezTo>
                  <a:pt x="70" y="182"/>
                  <a:pt x="70" y="191"/>
                  <a:pt x="76" y="196"/>
                </a:cubicBezTo>
                <a:cubicBezTo>
                  <a:pt x="77" y="197"/>
                  <a:pt x="78" y="198"/>
                  <a:pt x="80" y="199"/>
                </a:cubicBezTo>
                <a:cubicBezTo>
                  <a:pt x="81" y="199"/>
                  <a:pt x="82" y="199"/>
                  <a:pt x="84" y="200"/>
                </a:cubicBezTo>
                <a:cubicBezTo>
                  <a:pt x="84" y="200"/>
                  <a:pt x="85" y="200"/>
                  <a:pt x="85" y="200"/>
                </a:cubicBezTo>
                <a:cubicBezTo>
                  <a:pt x="88" y="200"/>
                  <a:pt x="92" y="199"/>
                  <a:pt x="94" y="196"/>
                </a:cubicBezTo>
                <a:lnTo>
                  <a:pt x="116" y="174"/>
                </a:lnTo>
                <a:cubicBezTo>
                  <a:pt x="118" y="180"/>
                  <a:pt x="117" y="187"/>
                  <a:pt x="114" y="193"/>
                </a:cubicBezTo>
                <a:close/>
                <a:moveTo>
                  <a:pt x="253" y="18"/>
                </a:moveTo>
                <a:lnTo>
                  <a:pt x="253" y="18"/>
                </a:lnTo>
                <a:cubicBezTo>
                  <a:pt x="253" y="17"/>
                  <a:pt x="251" y="17"/>
                  <a:pt x="250" y="16"/>
                </a:cubicBezTo>
                <a:cubicBezTo>
                  <a:pt x="244" y="11"/>
                  <a:pt x="237" y="7"/>
                  <a:pt x="230" y="5"/>
                </a:cubicBezTo>
                <a:cubicBezTo>
                  <a:pt x="212" y="0"/>
                  <a:pt x="192" y="5"/>
                  <a:pt x="178" y="18"/>
                </a:cubicBezTo>
                <a:lnTo>
                  <a:pt x="150" y="46"/>
                </a:lnTo>
                <a:lnTo>
                  <a:pt x="143" y="53"/>
                </a:lnTo>
                <a:cubicBezTo>
                  <a:pt x="133" y="63"/>
                  <a:pt x="128" y="76"/>
                  <a:pt x="128" y="90"/>
                </a:cubicBezTo>
                <a:cubicBezTo>
                  <a:pt x="128" y="100"/>
                  <a:pt x="131" y="109"/>
                  <a:pt x="135" y="117"/>
                </a:cubicBezTo>
                <a:lnTo>
                  <a:pt x="117" y="135"/>
                </a:lnTo>
                <a:cubicBezTo>
                  <a:pt x="115" y="134"/>
                  <a:pt x="113" y="133"/>
                  <a:pt x="110" y="132"/>
                </a:cubicBezTo>
                <a:cubicBezTo>
                  <a:pt x="91" y="124"/>
                  <a:pt x="68" y="128"/>
                  <a:pt x="53" y="143"/>
                </a:cubicBezTo>
                <a:lnTo>
                  <a:pt x="18" y="178"/>
                </a:lnTo>
                <a:cubicBezTo>
                  <a:pt x="11" y="185"/>
                  <a:pt x="7" y="193"/>
                  <a:pt x="5" y="202"/>
                </a:cubicBezTo>
                <a:cubicBezTo>
                  <a:pt x="0" y="219"/>
                  <a:pt x="4" y="239"/>
                  <a:pt x="18" y="253"/>
                </a:cubicBezTo>
                <a:cubicBezTo>
                  <a:pt x="22" y="257"/>
                  <a:pt x="27" y="260"/>
                  <a:pt x="32" y="263"/>
                </a:cubicBezTo>
                <a:cubicBezTo>
                  <a:pt x="39" y="267"/>
                  <a:pt x="47" y="269"/>
                  <a:pt x="56" y="269"/>
                </a:cubicBezTo>
                <a:cubicBezTo>
                  <a:pt x="70" y="269"/>
                  <a:pt x="84" y="263"/>
                  <a:pt x="94" y="253"/>
                </a:cubicBezTo>
                <a:lnTo>
                  <a:pt x="128" y="219"/>
                </a:lnTo>
                <a:cubicBezTo>
                  <a:pt x="135" y="212"/>
                  <a:pt x="140" y="203"/>
                  <a:pt x="142" y="194"/>
                </a:cubicBezTo>
                <a:cubicBezTo>
                  <a:pt x="144" y="184"/>
                  <a:pt x="144" y="175"/>
                  <a:pt x="141" y="166"/>
                </a:cubicBezTo>
                <a:cubicBezTo>
                  <a:pt x="140" y="162"/>
                  <a:pt x="138" y="158"/>
                  <a:pt x="136" y="154"/>
                </a:cubicBezTo>
                <a:lnTo>
                  <a:pt x="139" y="151"/>
                </a:lnTo>
                <a:lnTo>
                  <a:pt x="154" y="136"/>
                </a:lnTo>
                <a:cubicBezTo>
                  <a:pt x="155" y="137"/>
                  <a:pt x="156" y="137"/>
                  <a:pt x="157" y="137"/>
                </a:cubicBezTo>
                <a:cubicBezTo>
                  <a:pt x="160" y="139"/>
                  <a:pt x="163" y="140"/>
                  <a:pt x="166" y="141"/>
                </a:cubicBezTo>
                <a:cubicBezTo>
                  <a:pt x="171" y="143"/>
                  <a:pt x="176" y="144"/>
                  <a:pt x="181" y="144"/>
                </a:cubicBezTo>
                <a:cubicBezTo>
                  <a:pt x="187" y="144"/>
                  <a:pt x="192" y="143"/>
                  <a:pt x="197" y="141"/>
                </a:cubicBezTo>
                <a:cubicBezTo>
                  <a:pt x="205" y="138"/>
                  <a:pt x="213" y="134"/>
                  <a:pt x="219" y="128"/>
                </a:cubicBezTo>
                <a:lnTo>
                  <a:pt x="253" y="93"/>
                </a:lnTo>
                <a:cubicBezTo>
                  <a:pt x="263" y="83"/>
                  <a:pt x="269" y="70"/>
                  <a:pt x="269" y="56"/>
                </a:cubicBezTo>
                <a:cubicBezTo>
                  <a:pt x="269" y="42"/>
                  <a:pt x="263" y="28"/>
                  <a:pt x="253" y="18"/>
                </a:cubicBezTo>
                <a:close/>
              </a:path>
            </a:pathLst>
          </a:custGeom>
          <a:solidFill>
            <a:schemeClr val="bg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26" name="illegal">
            <a:extLst>
              <a:ext uri="{FF2B5EF4-FFF2-40B4-BE49-F238E27FC236}">
                <a16:creationId xmlns:a16="http://schemas.microsoft.com/office/drawing/2014/main" id="{3A89D77B-7E5D-4EE7-AF88-D1E29C9C2901}"/>
              </a:ext>
            </a:extLst>
          </p:cNvPr>
          <p:cNvSpPr>
            <a:spLocks noChangeAspect="1" noEditPoints="1"/>
          </p:cNvSpPr>
          <p:nvPr/>
        </p:nvSpPr>
        <p:spPr bwMode="auto">
          <a:xfrm>
            <a:off x="7414702" y="3870209"/>
            <a:ext cx="222146" cy="221537"/>
          </a:xfrm>
          <a:custGeom>
            <a:avLst/>
            <a:gdLst>
              <a:gd name="T0" fmla="*/ 265 w 265"/>
              <a:gd name="T1" fmla="*/ 133 h 265"/>
              <a:gd name="T2" fmla="*/ 132 w 265"/>
              <a:gd name="T3" fmla="*/ 265 h 265"/>
              <a:gd name="T4" fmla="*/ 0 w 265"/>
              <a:gd name="T5" fmla="*/ 133 h 265"/>
              <a:gd name="T6" fmla="*/ 132 w 265"/>
              <a:gd name="T7" fmla="*/ 0 h 265"/>
              <a:gd name="T8" fmla="*/ 265 w 265"/>
              <a:gd name="T9" fmla="*/ 133 h 265"/>
              <a:gd name="T10" fmla="*/ 226 w 265"/>
              <a:gd name="T11" fmla="*/ 227 h 265"/>
              <a:gd name="T12" fmla="*/ 39 w 265"/>
              <a:gd name="T13" fmla="*/ 39 h 265"/>
            </a:gdLst>
            <a:ahLst/>
            <a:cxnLst>
              <a:cxn ang="0">
                <a:pos x="T0" y="T1"/>
              </a:cxn>
              <a:cxn ang="0">
                <a:pos x="T2" y="T3"/>
              </a:cxn>
              <a:cxn ang="0">
                <a:pos x="T4" y="T5"/>
              </a:cxn>
              <a:cxn ang="0">
                <a:pos x="T6" y="T7"/>
              </a:cxn>
              <a:cxn ang="0">
                <a:pos x="T8" y="T9"/>
              </a:cxn>
              <a:cxn ang="0">
                <a:pos x="T10" y="T11"/>
              </a:cxn>
              <a:cxn ang="0">
                <a:pos x="T12" y="T13"/>
              </a:cxn>
            </a:cxnLst>
            <a:rect l="0" t="0" r="r" b="b"/>
            <a:pathLst>
              <a:path w="265" h="265">
                <a:moveTo>
                  <a:pt x="265" y="133"/>
                </a:moveTo>
                <a:cubicBezTo>
                  <a:pt x="265" y="206"/>
                  <a:pt x="205" y="265"/>
                  <a:pt x="132" y="265"/>
                </a:cubicBezTo>
                <a:cubicBezTo>
                  <a:pt x="59" y="265"/>
                  <a:pt x="0" y="206"/>
                  <a:pt x="0" y="133"/>
                </a:cubicBezTo>
                <a:cubicBezTo>
                  <a:pt x="0" y="60"/>
                  <a:pt x="59" y="0"/>
                  <a:pt x="132" y="0"/>
                </a:cubicBezTo>
                <a:cubicBezTo>
                  <a:pt x="205" y="0"/>
                  <a:pt x="265" y="60"/>
                  <a:pt x="265" y="133"/>
                </a:cubicBezTo>
                <a:close/>
                <a:moveTo>
                  <a:pt x="226" y="227"/>
                </a:moveTo>
                <a:cubicBezTo>
                  <a:pt x="39" y="39"/>
                  <a:pt x="39" y="39"/>
                  <a:pt x="39" y="39"/>
                </a:cubicBezTo>
              </a:path>
            </a:pathLst>
          </a:custGeom>
          <a:noFill/>
          <a:ln w="28575" cap="sq">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27" name="Warning_E7BA">
            <a:extLst>
              <a:ext uri="{FF2B5EF4-FFF2-40B4-BE49-F238E27FC236}">
                <a16:creationId xmlns:a16="http://schemas.microsoft.com/office/drawing/2014/main" id="{988B7F9E-AF0C-4014-80CA-3C4E3C26E4CA}"/>
              </a:ext>
            </a:extLst>
          </p:cNvPr>
          <p:cNvSpPr>
            <a:spLocks noChangeAspect="1" noEditPoints="1"/>
          </p:cNvSpPr>
          <p:nvPr/>
        </p:nvSpPr>
        <p:spPr bwMode="auto">
          <a:xfrm>
            <a:off x="10583226" y="3888899"/>
            <a:ext cx="319537" cy="269771"/>
          </a:xfrm>
          <a:custGeom>
            <a:avLst/>
            <a:gdLst>
              <a:gd name="T0" fmla="*/ 0 w 3939"/>
              <a:gd name="T1" fmla="*/ 3941 h 3941"/>
              <a:gd name="T2" fmla="*/ 1970 w 3939"/>
              <a:gd name="T3" fmla="*/ 0 h 3941"/>
              <a:gd name="T4" fmla="*/ 3939 w 3939"/>
              <a:gd name="T5" fmla="*/ 3941 h 3941"/>
              <a:gd name="T6" fmla="*/ 0 w 3939"/>
              <a:gd name="T7" fmla="*/ 3941 h 3941"/>
              <a:gd name="T8" fmla="*/ 1970 w 3939"/>
              <a:gd name="T9" fmla="*/ 1144 h 3941"/>
              <a:gd name="T10" fmla="*/ 1970 w 3939"/>
              <a:gd name="T11" fmla="*/ 2911 h 3941"/>
              <a:gd name="T12" fmla="*/ 1970 w 3939"/>
              <a:gd name="T13" fmla="*/ 3205 h 3941"/>
              <a:gd name="T14" fmla="*/ 1970 w 3939"/>
              <a:gd name="T15" fmla="*/ 3500 h 3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39" h="3941">
                <a:moveTo>
                  <a:pt x="0" y="3941"/>
                </a:moveTo>
                <a:lnTo>
                  <a:pt x="1970" y="0"/>
                </a:lnTo>
                <a:lnTo>
                  <a:pt x="3939" y="3941"/>
                </a:lnTo>
                <a:lnTo>
                  <a:pt x="0" y="3941"/>
                </a:lnTo>
                <a:moveTo>
                  <a:pt x="1970" y="1144"/>
                </a:moveTo>
                <a:lnTo>
                  <a:pt x="1970" y="2911"/>
                </a:lnTo>
                <a:moveTo>
                  <a:pt x="1970" y="3205"/>
                </a:moveTo>
                <a:lnTo>
                  <a:pt x="1970" y="3500"/>
                </a:lnTo>
              </a:path>
            </a:pathLst>
          </a:custGeom>
          <a:solidFill>
            <a:srgbClr val="FFF100"/>
          </a:solidFill>
          <a:ln w="9525" cap="rnd">
            <a:solidFill>
              <a:schemeClr val="tx2"/>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0">
                    <a:srgbClr val="505050"/>
                  </a:gs>
                  <a:gs pos="100000">
                    <a:srgbClr val="505050"/>
                  </a:gs>
                </a:gsLst>
                <a:lin ang="5400000" scaled="1"/>
              </a:gradFill>
              <a:latin typeface="Segoe UI"/>
            </a:endParaRPr>
          </a:p>
        </p:txBody>
      </p:sp>
      <p:grpSp>
        <p:nvGrpSpPr>
          <p:cNvPr id="128" name="Group 127">
            <a:extLst>
              <a:ext uri="{FF2B5EF4-FFF2-40B4-BE49-F238E27FC236}">
                <a16:creationId xmlns:a16="http://schemas.microsoft.com/office/drawing/2014/main" id="{5C495317-5483-4720-A562-7DCD9836AFDC}"/>
              </a:ext>
            </a:extLst>
          </p:cNvPr>
          <p:cNvGrpSpPr/>
          <p:nvPr/>
        </p:nvGrpSpPr>
        <p:grpSpPr>
          <a:xfrm>
            <a:off x="574151" y="1918374"/>
            <a:ext cx="1451567" cy="1278890"/>
            <a:chOff x="2130429" y="2512795"/>
            <a:chExt cx="1423234" cy="1253928"/>
          </a:xfrm>
        </p:grpSpPr>
        <p:sp>
          <p:nvSpPr>
            <p:cNvPr id="129" name="TextBox 128">
              <a:extLst>
                <a:ext uri="{FF2B5EF4-FFF2-40B4-BE49-F238E27FC236}">
                  <a16:creationId xmlns:a16="http://schemas.microsoft.com/office/drawing/2014/main" id="{843AF783-F1EB-4D02-A50E-15EB2742115D}"/>
                </a:ext>
              </a:extLst>
            </p:cNvPr>
            <p:cNvSpPr txBox="1"/>
            <p:nvPr/>
          </p:nvSpPr>
          <p:spPr>
            <a:xfrm>
              <a:off x="2130429" y="2512795"/>
              <a:ext cx="1423234" cy="798431"/>
            </a:xfrm>
            <a:prstGeom prst="rect">
              <a:avLst/>
            </a:prstGeom>
            <a:noFill/>
          </p:spPr>
          <p:txBody>
            <a:bodyPr wrap="square" rtlCol="0">
              <a:spAutoFit/>
            </a:bodyPr>
            <a:lstStyle>
              <a:defPPr>
                <a:defRPr lang="en-US"/>
              </a:defPPr>
              <a:lvl1pPr marL="173038" marR="0" lvl="0" indent="-173038" fontAlgn="auto">
                <a:lnSpc>
                  <a:spcPct val="100000"/>
                </a:lnSpc>
                <a:spcBef>
                  <a:spcPts val="0"/>
                </a:spcBef>
                <a:spcAft>
                  <a:spcPts val="0"/>
                </a:spcAft>
                <a:buClrTx/>
                <a:buSzTx/>
                <a:buFontTx/>
                <a:buNone/>
                <a:tabLst/>
                <a:defRPr kumimoji="0" sz="1150" b="1" i="0" u="none" strike="noStrike" cap="none" spc="0" normalizeH="0" baseline="0">
                  <a:ln>
                    <a:noFill/>
                  </a:ln>
                  <a:gradFill>
                    <a:gsLst>
                      <a:gs pos="0">
                        <a:schemeClr val="accent5">
                          <a:lumMod val="50000"/>
                        </a:schemeClr>
                      </a:gs>
                      <a:gs pos="100000">
                        <a:schemeClr val="accent5">
                          <a:lumMod val="50000"/>
                        </a:schemeClr>
                      </a:gs>
                    </a:gsLst>
                    <a:lin ang="5400000" scaled="1"/>
                  </a:gradFill>
                  <a:effectLst/>
                  <a:uLnTx/>
                  <a:uFillTx/>
                  <a:latin typeface="Segoe UI"/>
                  <a:cs typeface="Segoe UI Semibold" panose="020B0702040204020203" pitchFamily="34" charset="0"/>
                </a:defRPr>
              </a:lvl1pPr>
            </a:lstStyle>
            <a:p>
              <a:pPr marL="176481" indent="-176481" defTabSz="932597">
                <a:defRPr/>
              </a:pPr>
              <a:r>
                <a:rPr lang="en-US" sz="1173">
                  <a:gradFill>
                    <a:gsLst>
                      <a:gs pos="0">
                        <a:srgbClr val="737373">
                          <a:lumMod val="50000"/>
                        </a:srgbClr>
                      </a:gs>
                      <a:gs pos="100000">
                        <a:srgbClr val="737373">
                          <a:lumMod val="50000"/>
                        </a:srgbClr>
                      </a:gs>
                    </a:gsLst>
                    <a:lin ang="5400000" scaled="1"/>
                  </a:gradFill>
                </a:rPr>
                <a:t>1. Multiple failed login attempts from privileged user</a:t>
              </a:r>
            </a:p>
          </p:txBody>
        </p:sp>
        <p:cxnSp>
          <p:nvCxnSpPr>
            <p:cNvPr id="130" name="Straight Connector 129">
              <a:extLst>
                <a:ext uri="{FF2B5EF4-FFF2-40B4-BE49-F238E27FC236}">
                  <a16:creationId xmlns:a16="http://schemas.microsoft.com/office/drawing/2014/main" id="{837C4348-4FE1-482F-8933-EC03A99AE51D}"/>
                </a:ext>
              </a:extLst>
            </p:cNvPr>
            <p:cNvCxnSpPr>
              <a:cxnSpLocks/>
              <a:stCxn id="129" idx="2"/>
            </p:cNvCxnSpPr>
            <p:nvPr/>
          </p:nvCxnSpPr>
          <p:spPr>
            <a:xfrm>
              <a:off x="2842046" y="3311226"/>
              <a:ext cx="0" cy="455497"/>
            </a:xfrm>
            <a:prstGeom prst="line">
              <a:avLst/>
            </a:prstGeom>
            <a:ln w="9525">
              <a:solidFill>
                <a:schemeClr val="accent5">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grpSp>
      <p:sp>
        <p:nvSpPr>
          <p:cNvPr id="132" name="building_8">
            <a:extLst>
              <a:ext uri="{FF2B5EF4-FFF2-40B4-BE49-F238E27FC236}">
                <a16:creationId xmlns:a16="http://schemas.microsoft.com/office/drawing/2014/main" id="{94F3BB09-C429-4484-A927-41FDF9710790}"/>
              </a:ext>
            </a:extLst>
          </p:cNvPr>
          <p:cNvSpPr>
            <a:spLocks noChangeAspect="1" noEditPoints="1"/>
          </p:cNvSpPr>
          <p:nvPr/>
        </p:nvSpPr>
        <p:spPr bwMode="auto">
          <a:xfrm>
            <a:off x="10452831" y="5074745"/>
            <a:ext cx="419271" cy="455360"/>
          </a:xfrm>
          <a:custGeom>
            <a:avLst/>
            <a:gdLst>
              <a:gd name="T0" fmla="*/ 299 w 395"/>
              <a:gd name="T1" fmla="*/ 151 h 429"/>
              <a:gd name="T2" fmla="*/ 299 w 395"/>
              <a:gd name="T3" fmla="*/ 429 h 429"/>
              <a:gd name="T4" fmla="*/ 242 w 395"/>
              <a:gd name="T5" fmla="*/ 429 h 429"/>
              <a:gd name="T6" fmla="*/ 242 w 395"/>
              <a:gd name="T7" fmla="*/ 333 h 429"/>
              <a:gd name="T8" fmla="*/ 181 w 395"/>
              <a:gd name="T9" fmla="*/ 333 h 429"/>
              <a:gd name="T10" fmla="*/ 181 w 395"/>
              <a:gd name="T11" fmla="*/ 429 h 429"/>
              <a:gd name="T12" fmla="*/ 121 w 395"/>
              <a:gd name="T13" fmla="*/ 429 h 429"/>
              <a:gd name="T14" fmla="*/ 121 w 395"/>
              <a:gd name="T15" fmla="*/ 151 h 429"/>
              <a:gd name="T16" fmla="*/ 211 w 395"/>
              <a:gd name="T17" fmla="*/ 151 h 429"/>
              <a:gd name="T18" fmla="*/ 299 w 395"/>
              <a:gd name="T19" fmla="*/ 151 h 429"/>
              <a:gd name="T20" fmla="*/ 211 w 395"/>
              <a:gd name="T21" fmla="*/ 151 h 429"/>
              <a:gd name="T22" fmla="*/ 211 w 395"/>
              <a:gd name="T23" fmla="*/ 92 h 429"/>
              <a:gd name="T24" fmla="*/ 0 w 395"/>
              <a:gd name="T25" fmla="*/ 92 h 429"/>
              <a:gd name="T26" fmla="*/ 0 w 395"/>
              <a:gd name="T27" fmla="*/ 429 h 429"/>
              <a:gd name="T28" fmla="*/ 395 w 395"/>
              <a:gd name="T29" fmla="*/ 429 h 429"/>
              <a:gd name="T30" fmla="*/ 395 w 395"/>
              <a:gd name="T31" fmla="*/ 123 h 429"/>
              <a:gd name="T32" fmla="*/ 268 w 395"/>
              <a:gd name="T33" fmla="*/ 0 h 429"/>
              <a:gd name="T34" fmla="*/ 268 w 395"/>
              <a:gd name="T35" fmla="*/ 151 h 429"/>
              <a:gd name="T36" fmla="*/ 62 w 395"/>
              <a:gd name="T37" fmla="*/ 151 h 429"/>
              <a:gd name="T38" fmla="*/ 56 w 395"/>
              <a:gd name="T39" fmla="*/ 151 h 429"/>
              <a:gd name="T40" fmla="*/ 56 w 395"/>
              <a:gd name="T41" fmla="*/ 155 h 429"/>
              <a:gd name="T42" fmla="*/ 62 w 395"/>
              <a:gd name="T43" fmla="*/ 155 h 429"/>
              <a:gd name="T44" fmla="*/ 62 w 395"/>
              <a:gd name="T45" fmla="*/ 151 h 429"/>
              <a:gd name="T46" fmla="*/ 62 w 395"/>
              <a:gd name="T47" fmla="*/ 211 h 429"/>
              <a:gd name="T48" fmla="*/ 56 w 395"/>
              <a:gd name="T49" fmla="*/ 211 h 429"/>
              <a:gd name="T50" fmla="*/ 56 w 395"/>
              <a:gd name="T51" fmla="*/ 217 h 429"/>
              <a:gd name="T52" fmla="*/ 62 w 395"/>
              <a:gd name="T53" fmla="*/ 217 h 429"/>
              <a:gd name="T54" fmla="*/ 62 w 395"/>
              <a:gd name="T55" fmla="*/ 211 h 429"/>
              <a:gd name="T56" fmla="*/ 62 w 395"/>
              <a:gd name="T57" fmla="*/ 271 h 429"/>
              <a:gd name="T58" fmla="*/ 56 w 395"/>
              <a:gd name="T59" fmla="*/ 271 h 429"/>
              <a:gd name="T60" fmla="*/ 56 w 395"/>
              <a:gd name="T61" fmla="*/ 277 h 429"/>
              <a:gd name="T62" fmla="*/ 62 w 395"/>
              <a:gd name="T63" fmla="*/ 277 h 429"/>
              <a:gd name="T64" fmla="*/ 62 w 395"/>
              <a:gd name="T65" fmla="*/ 271 h 429"/>
              <a:gd name="T66" fmla="*/ 62 w 395"/>
              <a:gd name="T67" fmla="*/ 332 h 429"/>
              <a:gd name="T68" fmla="*/ 56 w 395"/>
              <a:gd name="T69" fmla="*/ 332 h 429"/>
              <a:gd name="T70" fmla="*/ 56 w 395"/>
              <a:gd name="T71" fmla="*/ 337 h 429"/>
              <a:gd name="T72" fmla="*/ 62 w 395"/>
              <a:gd name="T73" fmla="*/ 337 h 429"/>
              <a:gd name="T74" fmla="*/ 62 w 395"/>
              <a:gd name="T75" fmla="*/ 332 h 429"/>
              <a:gd name="T76" fmla="*/ 62 w 395"/>
              <a:gd name="T77" fmla="*/ 392 h 429"/>
              <a:gd name="T78" fmla="*/ 56 w 395"/>
              <a:gd name="T79" fmla="*/ 392 h 429"/>
              <a:gd name="T80" fmla="*/ 56 w 395"/>
              <a:gd name="T81" fmla="*/ 397 h 429"/>
              <a:gd name="T82" fmla="*/ 62 w 395"/>
              <a:gd name="T83" fmla="*/ 397 h 429"/>
              <a:gd name="T84" fmla="*/ 62 w 395"/>
              <a:gd name="T85" fmla="*/ 392 h 429"/>
              <a:gd name="T86" fmla="*/ 182 w 395"/>
              <a:gd name="T87" fmla="*/ 211 h 429"/>
              <a:gd name="T88" fmla="*/ 177 w 395"/>
              <a:gd name="T89" fmla="*/ 211 h 429"/>
              <a:gd name="T90" fmla="*/ 177 w 395"/>
              <a:gd name="T91" fmla="*/ 217 h 429"/>
              <a:gd name="T92" fmla="*/ 182 w 395"/>
              <a:gd name="T93" fmla="*/ 217 h 429"/>
              <a:gd name="T94" fmla="*/ 182 w 395"/>
              <a:gd name="T95" fmla="*/ 211 h 429"/>
              <a:gd name="T96" fmla="*/ 182 w 395"/>
              <a:gd name="T97" fmla="*/ 273 h 429"/>
              <a:gd name="T98" fmla="*/ 177 w 395"/>
              <a:gd name="T99" fmla="*/ 273 h 429"/>
              <a:gd name="T100" fmla="*/ 177 w 395"/>
              <a:gd name="T101" fmla="*/ 277 h 429"/>
              <a:gd name="T102" fmla="*/ 182 w 395"/>
              <a:gd name="T103" fmla="*/ 277 h 429"/>
              <a:gd name="T104" fmla="*/ 182 w 395"/>
              <a:gd name="T105" fmla="*/ 273 h 429"/>
              <a:gd name="T106" fmla="*/ 243 w 395"/>
              <a:gd name="T107" fmla="*/ 211 h 429"/>
              <a:gd name="T108" fmla="*/ 237 w 395"/>
              <a:gd name="T109" fmla="*/ 211 h 429"/>
              <a:gd name="T110" fmla="*/ 237 w 395"/>
              <a:gd name="T111" fmla="*/ 217 h 429"/>
              <a:gd name="T112" fmla="*/ 243 w 395"/>
              <a:gd name="T113" fmla="*/ 217 h 429"/>
              <a:gd name="T114" fmla="*/ 243 w 395"/>
              <a:gd name="T115" fmla="*/ 211 h 429"/>
              <a:gd name="T116" fmla="*/ 243 w 395"/>
              <a:gd name="T117" fmla="*/ 273 h 429"/>
              <a:gd name="T118" fmla="*/ 237 w 395"/>
              <a:gd name="T119" fmla="*/ 273 h 429"/>
              <a:gd name="T120" fmla="*/ 237 w 395"/>
              <a:gd name="T121" fmla="*/ 277 h 429"/>
              <a:gd name="T122" fmla="*/ 243 w 395"/>
              <a:gd name="T123" fmla="*/ 277 h 429"/>
              <a:gd name="T124" fmla="*/ 243 w 395"/>
              <a:gd name="T125" fmla="*/ 273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5" h="429">
                <a:moveTo>
                  <a:pt x="299" y="151"/>
                </a:moveTo>
                <a:lnTo>
                  <a:pt x="299" y="429"/>
                </a:lnTo>
                <a:lnTo>
                  <a:pt x="242" y="429"/>
                </a:lnTo>
                <a:lnTo>
                  <a:pt x="242" y="333"/>
                </a:lnTo>
                <a:lnTo>
                  <a:pt x="181" y="333"/>
                </a:lnTo>
                <a:lnTo>
                  <a:pt x="181" y="429"/>
                </a:lnTo>
                <a:lnTo>
                  <a:pt x="121" y="429"/>
                </a:lnTo>
                <a:lnTo>
                  <a:pt x="121" y="151"/>
                </a:lnTo>
                <a:lnTo>
                  <a:pt x="211" y="151"/>
                </a:lnTo>
                <a:lnTo>
                  <a:pt x="299" y="151"/>
                </a:lnTo>
                <a:moveTo>
                  <a:pt x="211" y="151"/>
                </a:moveTo>
                <a:lnTo>
                  <a:pt x="211" y="92"/>
                </a:lnTo>
                <a:lnTo>
                  <a:pt x="0" y="92"/>
                </a:lnTo>
                <a:lnTo>
                  <a:pt x="0" y="429"/>
                </a:lnTo>
                <a:moveTo>
                  <a:pt x="395" y="429"/>
                </a:moveTo>
                <a:lnTo>
                  <a:pt x="395" y="123"/>
                </a:lnTo>
                <a:lnTo>
                  <a:pt x="268" y="0"/>
                </a:lnTo>
                <a:lnTo>
                  <a:pt x="268" y="151"/>
                </a:lnTo>
                <a:moveTo>
                  <a:pt x="62" y="151"/>
                </a:moveTo>
                <a:lnTo>
                  <a:pt x="56" y="151"/>
                </a:lnTo>
                <a:lnTo>
                  <a:pt x="56" y="155"/>
                </a:lnTo>
                <a:lnTo>
                  <a:pt x="62" y="155"/>
                </a:lnTo>
                <a:lnTo>
                  <a:pt x="62" y="151"/>
                </a:lnTo>
                <a:moveTo>
                  <a:pt x="62" y="211"/>
                </a:moveTo>
                <a:lnTo>
                  <a:pt x="56" y="211"/>
                </a:lnTo>
                <a:lnTo>
                  <a:pt x="56" y="217"/>
                </a:lnTo>
                <a:lnTo>
                  <a:pt x="62" y="217"/>
                </a:lnTo>
                <a:lnTo>
                  <a:pt x="62" y="211"/>
                </a:lnTo>
                <a:moveTo>
                  <a:pt x="62" y="271"/>
                </a:moveTo>
                <a:lnTo>
                  <a:pt x="56" y="271"/>
                </a:lnTo>
                <a:lnTo>
                  <a:pt x="56" y="277"/>
                </a:lnTo>
                <a:lnTo>
                  <a:pt x="62" y="277"/>
                </a:lnTo>
                <a:lnTo>
                  <a:pt x="62" y="271"/>
                </a:lnTo>
                <a:moveTo>
                  <a:pt x="62" y="332"/>
                </a:moveTo>
                <a:lnTo>
                  <a:pt x="56" y="332"/>
                </a:lnTo>
                <a:lnTo>
                  <a:pt x="56" y="337"/>
                </a:lnTo>
                <a:lnTo>
                  <a:pt x="62" y="337"/>
                </a:lnTo>
                <a:lnTo>
                  <a:pt x="62" y="332"/>
                </a:lnTo>
                <a:moveTo>
                  <a:pt x="62" y="392"/>
                </a:moveTo>
                <a:lnTo>
                  <a:pt x="56" y="392"/>
                </a:lnTo>
                <a:lnTo>
                  <a:pt x="56" y="397"/>
                </a:lnTo>
                <a:lnTo>
                  <a:pt x="62" y="397"/>
                </a:lnTo>
                <a:lnTo>
                  <a:pt x="62" y="392"/>
                </a:lnTo>
                <a:moveTo>
                  <a:pt x="182" y="211"/>
                </a:moveTo>
                <a:lnTo>
                  <a:pt x="177" y="211"/>
                </a:lnTo>
                <a:lnTo>
                  <a:pt x="177" y="217"/>
                </a:lnTo>
                <a:lnTo>
                  <a:pt x="182" y="217"/>
                </a:lnTo>
                <a:lnTo>
                  <a:pt x="182" y="211"/>
                </a:lnTo>
                <a:moveTo>
                  <a:pt x="182" y="273"/>
                </a:moveTo>
                <a:lnTo>
                  <a:pt x="177" y="273"/>
                </a:lnTo>
                <a:lnTo>
                  <a:pt x="177" y="277"/>
                </a:lnTo>
                <a:lnTo>
                  <a:pt x="182" y="277"/>
                </a:lnTo>
                <a:lnTo>
                  <a:pt x="182" y="273"/>
                </a:lnTo>
                <a:moveTo>
                  <a:pt x="243" y="211"/>
                </a:moveTo>
                <a:lnTo>
                  <a:pt x="237" y="211"/>
                </a:lnTo>
                <a:lnTo>
                  <a:pt x="237" y="217"/>
                </a:lnTo>
                <a:lnTo>
                  <a:pt x="243" y="217"/>
                </a:lnTo>
                <a:lnTo>
                  <a:pt x="243" y="211"/>
                </a:lnTo>
                <a:moveTo>
                  <a:pt x="243" y="273"/>
                </a:moveTo>
                <a:lnTo>
                  <a:pt x="237" y="273"/>
                </a:lnTo>
                <a:lnTo>
                  <a:pt x="237" y="277"/>
                </a:lnTo>
                <a:lnTo>
                  <a:pt x="243" y="277"/>
                </a:lnTo>
                <a:lnTo>
                  <a:pt x="243" y="273"/>
                </a:lnTo>
              </a:path>
            </a:pathLst>
          </a:custGeom>
          <a:noFill/>
          <a:ln w="25400" cap="sq">
            <a:solidFill>
              <a:schemeClr val="accent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nvGrpSpPr>
          <p:cNvPr id="133" name="Group 132">
            <a:extLst>
              <a:ext uri="{FF2B5EF4-FFF2-40B4-BE49-F238E27FC236}">
                <a16:creationId xmlns:a16="http://schemas.microsoft.com/office/drawing/2014/main" id="{119244CB-7DAB-4B7D-880C-77D7271459C8}"/>
              </a:ext>
            </a:extLst>
          </p:cNvPr>
          <p:cNvGrpSpPr/>
          <p:nvPr/>
        </p:nvGrpSpPr>
        <p:grpSpPr>
          <a:xfrm>
            <a:off x="3553487" y="1962047"/>
            <a:ext cx="1998406" cy="1243978"/>
            <a:chOff x="3484040" y="2114816"/>
            <a:chExt cx="1959399" cy="1219697"/>
          </a:xfrm>
        </p:grpSpPr>
        <p:sp>
          <p:nvSpPr>
            <p:cNvPr id="134" name="TextBox 133">
              <a:extLst>
                <a:ext uri="{FF2B5EF4-FFF2-40B4-BE49-F238E27FC236}">
                  <a16:creationId xmlns:a16="http://schemas.microsoft.com/office/drawing/2014/main" id="{D53D2620-FDB3-4D96-BF4C-3165C67C3411}"/>
                </a:ext>
              </a:extLst>
            </p:cNvPr>
            <p:cNvSpPr txBox="1"/>
            <p:nvPr/>
          </p:nvSpPr>
          <p:spPr>
            <a:xfrm>
              <a:off x="3484040" y="2114816"/>
              <a:ext cx="1959399" cy="621456"/>
            </a:xfrm>
            <a:prstGeom prst="rect">
              <a:avLst/>
            </a:prstGeom>
            <a:noFill/>
          </p:spPr>
          <p:txBody>
            <a:bodyPr wrap="square" rtlCol="0">
              <a:spAutoFit/>
            </a:bodyPr>
            <a:lstStyle>
              <a:defPPr>
                <a:defRPr lang="en-US"/>
              </a:defPPr>
              <a:lvl1pPr marL="173038" marR="0" lvl="0" indent="-173038" fontAlgn="auto">
                <a:lnSpc>
                  <a:spcPct val="100000"/>
                </a:lnSpc>
                <a:spcBef>
                  <a:spcPts val="0"/>
                </a:spcBef>
                <a:spcAft>
                  <a:spcPts val="0"/>
                </a:spcAft>
                <a:buClrTx/>
                <a:buSzTx/>
                <a:buFontTx/>
                <a:buNone/>
                <a:tabLst/>
                <a:defRPr kumimoji="0" sz="1150" b="1" i="0" u="none" strike="noStrike" cap="none" spc="0" normalizeH="0" baseline="0">
                  <a:ln>
                    <a:noFill/>
                  </a:ln>
                  <a:gradFill>
                    <a:gsLst>
                      <a:gs pos="0">
                        <a:schemeClr val="accent5">
                          <a:lumMod val="50000"/>
                        </a:schemeClr>
                      </a:gs>
                      <a:gs pos="100000">
                        <a:schemeClr val="accent5">
                          <a:lumMod val="50000"/>
                        </a:schemeClr>
                      </a:gs>
                    </a:gsLst>
                    <a:lin ang="5400000" scaled="1"/>
                  </a:gradFill>
                  <a:effectLst/>
                  <a:uLnTx/>
                  <a:uFillTx/>
                  <a:latin typeface="Segoe UI"/>
                  <a:cs typeface="Segoe UI Semibold" panose="020B0702040204020203" pitchFamily="34" charset="0"/>
                </a:defRPr>
              </a:lvl1pPr>
            </a:lstStyle>
            <a:p>
              <a:pPr marL="176481" indent="-176481" algn="ctr" defTabSz="932597">
                <a:defRPr/>
              </a:pPr>
              <a:r>
                <a:rPr lang="en-US" sz="1173">
                  <a:gradFill>
                    <a:gsLst>
                      <a:gs pos="0">
                        <a:srgbClr val="737373">
                          <a:lumMod val="50000"/>
                        </a:srgbClr>
                      </a:gs>
                      <a:gs pos="100000">
                        <a:srgbClr val="737373">
                          <a:lumMod val="50000"/>
                        </a:srgbClr>
                      </a:gs>
                    </a:gsLst>
                    <a:lin ang="5400000" scaled="1"/>
                  </a:gradFill>
                </a:rPr>
                <a:t>2. Microsoft Cloud App Security alert is triggered</a:t>
              </a:r>
            </a:p>
          </p:txBody>
        </p:sp>
        <p:cxnSp>
          <p:nvCxnSpPr>
            <p:cNvPr id="135" name="Straight Connector 134">
              <a:extLst>
                <a:ext uri="{FF2B5EF4-FFF2-40B4-BE49-F238E27FC236}">
                  <a16:creationId xmlns:a16="http://schemas.microsoft.com/office/drawing/2014/main" id="{01C39768-5FD7-4E29-A5FA-C5623EB8749B}"/>
                </a:ext>
              </a:extLst>
            </p:cNvPr>
            <p:cNvCxnSpPr/>
            <p:nvPr/>
          </p:nvCxnSpPr>
          <p:spPr>
            <a:xfrm>
              <a:off x="4465972" y="2795589"/>
              <a:ext cx="0" cy="538924"/>
            </a:xfrm>
            <a:prstGeom prst="line">
              <a:avLst/>
            </a:prstGeom>
            <a:ln w="9525">
              <a:solidFill>
                <a:schemeClr val="accent5">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grpSp>
      <p:grpSp>
        <p:nvGrpSpPr>
          <p:cNvPr id="136" name="Group 135">
            <a:extLst>
              <a:ext uri="{FF2B5EF4-FFF2-40B4-BE49-F238E27FC236}">
                <a16:creationId xmlns:a16="http://schemas.microsoft.com/office/drawing/2014/main" id="{7A697C55-E95E-420A-A83A-5F6D8857FBAC}"/>
              </a:ext>
            </a:extLst>
          </p:cNvPr>
          <p:cNvGrpSpPr/>
          <p:nvPr/>
        </p:nvGrpSpPr>
        <p:grpSpPr>
          <a:xfrm>
            <a:off x="6957632" y="1981612"/>
            <a:ext cx="1644853" cy="1208850"/>
            <a:chOff x="6821740" y="1942933"/>
            <a:chExt cx="1612747" cy="1185255"/>
          </a:xfrm>
        </p:grpSpPr>
        <p:sp>
          <p:nvSpPr>
            <p:cNvPr id="137" name="TextBox 136">
              <a:extLst>
                <a:ext uri="{FF2B5EF4-FFF2-40B4-BE49-F238E27FC236}">
                  <a16:creationId xmlns:a16="http://schemas.microsoft.com/office/drawing/2014/main" id="{EEE2D176-CFC5-4AA6-B968-0436734B2A62}"/>
                </a:ext>
              </a:extLst>
            </p:cNvPr>
            <p:cNvSpPr txBox="1"/>
            <p:nvPr/>
          </p:nvSpPr>
          <p:spPr>
            <a:xfrm>
              <a:off x="6821740" y="1942933"/>
              <a:ext cx="1612747" cy="621457"/>
            </a:xfrm>
            <a:prstGeom prst="rect">
              <a:avLst/>
            </a:prstGeom>
            <a:noFill/>
          </p:spPr>
          <p:txBody>
            <a:bodyPr wrap="square" rtlCol="0">
              <a:spAutoFit/>
            </a:bodyPr>
            <a:lstStyle>
              <a:defPPr>
                <a:defRPr lang="en-US"/>
              </a:defPPr>
              <a:lvl1pPr marL="173038" marR="0" lvl="0" indent="-173038" fontAlgn="auto">
                <a:lnSpc>
                  <a:spcPct val="100000"/>
                </a:lnSpc>
                <a:spcBef>
                  <a:spcPts val="0"/>
                </a:spcBef>
                <a:spcAft>
                  <a:spcPts val="0"/>
                </a:spcAft>
                <a:buClrTx/>
                <a:buSzTx/>
                <a:buFontTx/>
                <a:buNone/>
                <a:tabLst/>
                <a:defRPr kumimoji="0" sz="1150" b="1" i="0" u="none" strike="noStrike" cap="none" spc="0" normalizeH="0" baseline="0">
                  <a:ln>
                    <a:noFill/>
                  </a:ln>
                  <a:gradFill>
                    <a:gsLst>
                      <a:gs pos="0">
                        <a:schemeClr val="accent5">
                          <a:lumMod val="50000"/>
                        </a:schemeClr>
                      </a:gs>
                      <a:gs pos="100000">
                        <a:schemeClr val="accent5">
                          <a:lumMod val="50000"/>
                        </a:schemeClr>
                      </a:gs>
                    </a:gsLst>
                    <a:lin ang="5400000" scaled="1"/>
                  </a:gradFill>
                  <a:effectLst/>
                  <a:uLnTx/>
                  <a:uFillTx/>
                  <a:latin typeface="Segoe UI"/>
                  <a:cs typeface="Segoe UI Semibold" panose="020B0702040204020203" pitchFamily="34" charset="0"/>
                </a:defRPr>
              </a:lvl1pPr>
            </a:lstStyle>
            <a:p>
              <a:pPr marL="176481" indent="-176481" algn="ctr" defTabSz="932597">
                <a:defRPr/>
              </a:pPr>
              <a:r>
                <a:rPr lang="en-US" sz="1173">
                  <a:gradFill>
                    <a:gsLst>
                      <a:gs pos="0">
                        <a:srgbClr val="737373">
                          <a:lumMod val="50000"/>
                        </a:srgbClr>
                      </a:gs>
                      <a:gs pos="100000">
                        <a:srgbClr val="737373">
                          <a:lumMod val="50000"/>
                        </a:srgbClr>
                      </a:gs>
                    </a:gsLst>
                    <a:lin ang="5400000" scaled="1"/>
                  </a:gradFill>
                </a:rPr>
                <a:t>3. Ticket is generated in ServiceNow</a:t>
              </a:r>
            </a:p>
          </p:txBody>
        </p:sp>
        <p:cxnSp>
          <p:nvCxnSpPr>
            <p:cNvPr id="138" name="Straight Connector 137">
              <a:extLst>
                <a:ext uri="{FF2B5EF4-FFF2-40B4-BE49-F238E27FC236}">
                  <a16:creationId xmlns:a16="http://schemas.microsoft.com/office/drawing/2014/main" id="{F06737C5-B520-40D9-BDB0-122970F8D370}"/>
                </a:ext>
              </a:extLst>
            </p:cNvPr>
            <p:cNvCxnSpPr>
              <a:cxnSpLocks/>
              <a:stCxn id="137" idx="2"/>
            </p:cNvCxnSpPr>
            <p:nvPr/>
          </p:nvCxnSpPr>
          <p:spPr>
            <a:xfrm>
              <a:off x="7628114" y="2564390"/>
              <a:ext cx="0" cy="563798"/>
            </a:xfrm>
            <a:prstGeom prst="line">
              <a:avLst/>
            </a:prstGeom>
            <a:ln w="9525">
              <a:solidFill>
                <a:schemeClr val="accent5">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grpSp>
      <p:grpSp>
        <p:nvGrpSpPr>
          <p:cNvPr id="142" name="Group 141">
            <a:extLst>
              <a:ext uri="{FF2B5EF4-FFF2-40B4-BE49-F238E27FC236}">
                <a16:creationId xmlns:a16="http://schemas.microsoft.com/office/drawing/2014/main" id="{CB9BCFB5-2339-48B3-AAF3-A7686295A00C}"/>
              </a:ext>
            </a:extLst>
          </p:cNvPr>
          <p:cNvGrpSpPr/>
          <p:nvPr/>
        </p:nvGrpSpPr>
        <p:grpSpPr>
          <a:xfrm>
            <a:off x="5877272" y="3890880"/>
            <a:ext cx="573027" cy="502194"/>
            <a:chOff x="5762468" y="3816622"/>
            <a:chExt cx="561842" cy="492392"/>
          </a:xfrm>
        </p:grpSpPr>
        <p:sp>
          <p:nvSpPr>
            <p:cNvPr id="143" name="Rectangle 142">
              <a:extLst>
                <a:ext uri="{FF2B5EF4-FFF2-40B4-BE49-F238E27FC236}">
                  <a16:creationId xmlns:a16="http://schemas.microsoft.com/office/drawing/2014/main" id="{961E1625-4765-41CF-B5EC-94DC46E72FCF}"/>
                </a:ext>
              </a:extLst>
            </p:cNvPr>
            <p:cNvSpPr/>
            <p:nvPr/>
          </p:nvSpPr>
          <p:spPr>
            <a:xfrm>
              <a:off x="5762468" y="3816622"/>
              <a:ext cx="561842" cy="4923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sp>
          <p:nvSpPr>
            <p:cNvPr id="144" name="Freeform 65">
              <a:extLst>
                <a:ext uri="{FF2B5EF4-FFF2-40B4-BE49-F238E27FC236}">
                  <a16:creationId xmlns:a16="http://schemas.microsoft.com/office/drawing/2014/main" id="{CCB6935E-E10B-46E1-9815-4A141166EE14}"/>
                </a:ext>
              </a:extLst>
            </p:cNvPr>
            <p:cNvSpPr>
              <a:spLocks/>
            </p:cNvSpPr>
            <p:nvPr/>
          </p:nvSpPr>
          <p:spPr bwMode="auto">
            <a:xfrm rot="5400000">
              <a:off x="5901929" y="3904886"/>
              <a:ext cx="282920" cy="315864"/>
            </a:xfrm>
            <a:custGeom>
              <a:avLst/>
              <a:gdLst>
                <a:gd name="T0" fmla="*/ 235 w 235"/>
                <a:gd name="T1" fmla="*/ 118 h 263"/>
                <a:gd name="T2" fmla="*/ 235 w 235"/>
                <a:gd name="T3" fmla="*/ 118 h 263"/>
                <a:gd name="T4" fmla="*/ 117 w 235"/>
                <a:gd name="T5" fmla="*/ 0 h 263"/>
                <a:gd name="T6" fmla="*/ 0 w 235"/>
                <a:gd name="T7" fmla="*/ 117 h 263"/>
                <a:gd name="T8" fmla="*/ 19 w 235"/>
                <a:gd name="T9" fmla="*/ 136 h 263"/>
                <a:gd name="T10" fmla="*/ 104 w 235"/>
                <a:gd name="T11" fmla="*/ 51 h 263"/>
                <a:gd name="T12" fmla="*/ 104 w 235"/>
                <a:gd name="T13" fmla="*/ 263 h 263"/>
                <a:gd name="T14" fmla="*/ 131 w 235"/>
                <a:gd name="T15" fmla="*/ 263 h 263"/>
                <a:gd name="T16" fmla="*/ 131 w 235"/>
                <a:gd name="T17" fmla="*/ 51 h 263"/>
                <a:gd name="T18" fmla="*/ 217 w 235"/>
                <a:gd name="T19" fmla="*/ 137 h 263"/>
                <a:gd name="T20" fmla="*/ 235 w 235"/>
                <a:gd name="T21" fmla="*/ 1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263">
                  <a:moveTo>
                    <a:pt x="235" y="118"/>
                  </a:moveTo>
                  <a:lnTo>
                    <a:pt x="235" y="118"/>
                  </a:lnTo>
                  <a:lnTo>
                    <a:pt x="117" y="0"/>
                  </a:lnTo>
                  <a:lnTo>
                    <a:pt x="0" y="117"/>
                  </a:lnTo>
                  <a:lnTo>
                    <a:pt x="19" y="136"/>
                  </a:lnTo>
                  <a:lnTo>
                    <a:pt x="104" y="51"/>
                  </a:lnTo>
                  <a:lnTo>
                    <a:pt x="104" y="263"/>
                  </a:lnTo>
                  <a:lnTo>
                    <a:pt x="131" y="263"/>
                  </a:lnTo>
                  <a:lnTo>
                    <a:pt x="131" y="51"/>
                  </a:lnTo>
                  <a:lnTo>
                    <a:pt x="217" y="137"/>
                  </a:lnTo>
                  <a:lnTo>
                    <a:pt x="235" y="118"/>
                  </a:lnTo>
                  <a:close/>
                </a:path>
              </a:pathLst>
            </a:custGeom>
            <a:solidFill>
              <a:schemeClr val="accent2"/>
            </a:solidFill>
            <a:ln w="22225">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002050"/>
                </a:solidFill>
                <a:latin typeface="Segoe UI"/>
              </a:endParaRPr>
            </a:p>
          </p:txBody>
        </p:sp>
      </p:grpSp>
      <p:grpSp>
        <p:nvGrpSpPr>
          <p:cNvPr id="145" name="Group 144">
            <a:extLst>
              <a:ext uri="{FF2B5EF4-FFF2-40B4-BE49-F238E27FC236}">
                <a16:creationId xmlns:a16="http://schemas.microsoft.com/office/drawing/2014/main" id="{D5BD5850-8824-40DD-A446-B2B02DC7CCB8}"/>
              </a:ext>
            </a:extLst>
          </p:cNvPr>
          <p:cNvGrpSpPr/>
          <p:nvPr/>
        </p:nvGrpSpPr>
        <p:grpSpPr>
          <a:xfrm>
            <a:off x="8964929" y="3890880"/>
            <a:ext cx="573027" cy="502194"/>
            <a:chOff x="5762468" y="3816622"/>
            <a:chExt cx="561842" cy="492392"/>
          </a:xfrm>
        </p:grpSpPr>
        <p:sp>
          <p:nvSpPr>
            <p:cNvPr id="146" name="Rectangle 145">
              <a:extLst>
                <a:ext uri="{FF2B5EF4-FFF2-40B4-BE49-F238E27FC236}">
                  <a16:creationId xmlns:a16="http://schemas.microsoft.com/office/drawing/2014/main" id="{5E4A5E31-3D91-4E16-828B-74C306E6A3EF}"/>
                </a:ext>
              </a:extLst>
            </p:cNvPr>
            <p:cNvSpPr/>
            <p:nvPr/>
          </p:nvSpPr>
          <p:spPr>
            <a:xfrm>
              <a:off x="5762468" y="3816622"/>
              <a:ext cx="561842" cy="4923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sp>
          <p:nvSpPr>
            <p:cNvPr id="147" name="Freeform 65">
              <a:extLst>
                <a:ext uri="{FF2B5EF4-FFF2-40B4-BE49-F238E27FC236}">
                  <a16:creationId xmlns:a16="http://schemas.microsoft.com/office/drawing/2014/main" id="{D5B59ACA-8F9D-408B-A744-D1BAC8D5C0F3}"/>
                </a:ext>
              </a:extLst>
            </p:cNvPr>
            <p:cNvSpPr>
              <a:spLocks/>
            </p:cNvSpPr>
            <p:nvPr/>
          </p:nvSpPr>
          <p:spPr bwMode="auto">
            <a:xfrm rot="5400000">
              <a:off x="5901929" y="3904886"/>
              <a:ext cx="282920" cy="315864"/>
            </a:xfrm>
            <a:custGeom>
              <a:avLst/>
              <a:gdLst>
                <a:gd name="T0" fmla="*/ 235 w 235"/>
                <a:gd name="T1" fmla="*/ 118 h 263"/>
                <a:gd name="T2" fmla="*/ 235 w 235"/>
                <a:gd name="T3" fmla="*/ 118 h 263"/>
                <a:gd name="T4" fmla="*/ 117 w 235"/>
                <a:gd name="T5" fmla="*/ 0 h 263"/>
                <a:gd name="T6" fmla="*/ 0 w 235"/>
                <a:gd name="T7" fmla="*/ 117 h 263"/>
                <a:gd name="T8" fmla="*/ 19 w 235"/>
                <a:gd name="T9" fmla="*/ 136 h 263"/>
                <a:gd name="T10" fmla="*/ 104 w 235"/>
                <a:gd name="T11" fmla="*/ 51 h 263"/>
                <a:gd name="T12" fmla="*/ 104 w 235"/>
                <a:gd name="T13" fmla="*/ 263 h 263"/>
                <a:gd name="T14" fmla="*/ 131 w 235"/>
                <a:gd name="T15" fmla="*/ 263 h 263"/>
                <a:gd name="T16" fmla="*/ 131 w 235"/>
                <a:gd name="T17" fmla="*/ 51 h 263"/>
                <a:gd name="T18" fmla="*/ 217 w 235"/>
                <a:gd name="T19" fmla="*/ 137 h 263"/>
                <a:gd name="T20" fmla="*/ 235 w 235"/>
                <a:gd name="T21" fmla="*/ 1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263">
                  <a:moveTo>
                    <a:pt x="235" y="118"/>
                  </a:moveTo>
                  <a:lnTo>
                    <a:pt x="235" y="118"/>
                  </a:lnTo>
                  <a:lnTo>
                    <a:pt x="117" y="0"/>
                  </a:lnTo>
                  <a:lnTo>
                    <a:pt x="0" y="117"/>
                  </a:lnTo>
                  <a:lnTo>
                    <a:pt x="19" y="136"/>
                  </a:lnTo>
                  <a:lnTo>
                    <a:pt x="104" y="51"/>
                  </a:lnTo>
                  <a:lnTo>
                    <a:pt x="104" y="263"/>
                  </a:lnTo>
                  <a:lnTo>
                    <a:pt x="131" y="263"/>
                  </a:lnTo>
                  <a:lnTo>
                    <a:pt x="131" y="51"/>
                  </a:lnTo>
                  <a:lnTo>
                    <a:pt x="217" y="137"/>
                  </a:lnTo>
                  <a:lnTo>
                    <a:pt x="235" y="118"/>
                  </a:lnTo>
                  <a:close/>
                </a:path>
              </a:pathLst>
            </a:custGeom>
            <a:solidFill>
              <a:schemeClr val="accent2"/>
            </a:solidFill>
            <a:ln w="22225">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002050"/>
                </a:solidFill>
                <a:latin typeface="Segoe UI"/>
              </a:endParaRPr>
            </a:p>
          </p:txBody>
        </p:sp>
      </p:grpSp>
      <p:grpSp>
        <p:nvGrpSpPr>
          <p:cNvPr id="148" name="Group 147">
            <a:extLst>
              <a:ext uri="{FF2B5EF4-FFF2-40B4-BE49-F238E27FC236}">
                <a16:creationId xmlns:a16="http://schemas.microsoft.com/office/drawing/2014/main" id="{965CFEC5-9320-4213-8320-EA6C1A7A8709}"/>
              </a:ext>
            </a:extLst>
          </p:cNvPr>
          <p:cNvGrpSpPr/>
          <p:nvPr/>
        </p:nvGrpSpPr>
        <p:grpSpPr>
          <a:xfrm>
            <a:off x="9783718" y="2156916"/>
            <a:ext cx="1617479" cy="1099764"/>
            <a:chOff x="9592664" y="2114816"/>
            <a:chExt cx="1585908" cy="1078298"/>
          </a:xfrm>
        </p:grpSpPr>
        <p:sp>
          <p:nvSpPr>
            <p:cNvPr id="149" name="TextBox 148">
              <a:extLst>
                <a:ext uri="{FF2B5EF4-FFF2-40B4-BE49-F238E27FC236}">
                  <a16:creationId xmlns:a16="http://schemas.microsoft.com/office/drawing/2014/main" id="{C7FA8B59-6D77-470D-828D-514BFE42B7A9}"/>
                </a:ext>
              </a:extLst>
            </p:cNvPr>
            <p:cNvSpPr txBox="1"/>
            <p:nvPr/>
          </p:nvSpPr>
          <p:spPr>
            <a:xfrm>
              <a:off x="9592664" y="2114816"/>
              <a:ext cx="1585908" cy="444481"/>
            </a:xfrm>
            <a:prstGeom prst="rect">
              <a:avLst/>
            </a:prstGeom>
            <a:noFill/>
          </p:spPr>
          <p:txBody>
            <a:bodyPr wrap="square" rtlCol="0">
              <a:spAutoFit/>
            </a:bodyPr>
            <a:lstStyle>
              <a:defPPr>
                <a:defRPr lang="en-US"/>
              </a:defPPr>
              <a:lvl1pPr marL="173038" marR="0" lvl="0" indent="-173038" fontAlgn="auto">
                <a:lnSpc>
                  <a:spcPct val="100000"/>
                </a:lnSpc>
                <a:spcBef>
                  <a:spcPts val="0"/>
                </a:spcBef>
                <a:spcAft>
                  <a:spcPts val="0"/>
                </a:spcAft>
                <a:buClrTx/>
                <a:buSzTx/>
                <a:buFontTx/>
                <a:buNone/>
                <a:tabLst/>
                <a:defRPr kumimoji="0" sz="1150" b="1" i="0" u="none" strike="noStrike" cap="none" spc="0" normalizeH="0" baseline="0">
                  <a:ln>
                    <a:noFill/>
                  </a:ln>
                  <a:gradFill>
                    <a:gsLst>
                      <a:gs pos="83000">
                        <a:schemeClr val="tx1"/>
                      </a:gs>
                      <a:gs pos="100000">
                        <a:schemeClr val="tx1"/>
                      </a:gs>
                    </a:gsLst>
                    <a:lin ang="5400000" scaled="1"/>
                  </a:gradFill>
                  <a:effectLst/>
                  <a:uLnTx/>
                  <a:uFillTx/>
                  <a:latin typeface="Segoe UI"/>
                  <a:cs typeface="Segoe UI Semibold" panose="020B0702040204020203" pitchFamily="34" charset="0"/>
                </a:defRPr>
              </a:lvl1pPr>
            </a:lstStyle>
            <a:p>
              <a:pPr marL="176481" indent="-176481" defTabSz="932597">
                <a:defRPr/>
              </a:pPr>
              <a:r>
                <a:rPr lang="en-US" sz="1173">
                  <a:gradFill>
                    <a:gsLst>
                      <a:gs pos="0">
                        <a:srgbClr val="737373">
                          <a:lumMod val="50000"/>
                        </a:srgbClr>
                      </a:gs>
                      <a:gs pos="100000">
                        <a:srgbClr val="737373">
                          <a:lumMod val="50000"/>
                        </a:srgbClr>
                      </a:gs>
                    </a:gsLst>
                    <a:lin ang="5400000" scaled="1"/>
                  </a:gradFill>
                </a:rPr>
                <a:t>4. SOC team can triage alert</a:t>
              </a:r>
            </a:p>
          </p:txBody>
        </p:sp>
        <p:cxnSp>
          <p:nvCxnSpPr>
            <p:cNvPr id="150" name="Straight Connector 149">
              <a:extLst>
                <a:ext uri="{FF2B5EF4-FFF2-40B4-BE49-F238E27FC236}">
                  <a16:creationId xmlns:a16="http://schemas.microsoft.com/office/drawing/2014/main" id="{D513C04A-6F92-4758-98F9-032A3F8C370B}"/>
                </a:ext>
              </a:extLst>
            </p:cNvPr>
            <p:cNvCxnSpPr/>
            <p:nvPr/>
          </p:nvCxnSpPr>
          <p:spPr>
            <a:xfrm>
              <a:off x="10385618" y="2654190"/>
              <a:ext cx="0" cy="538924"/>
            </a:xfrm>
            <a:prstGeom prst="line">
              <a:avLst/>
            </a:prstGeom>
            <a:ln w="9525">
              <a:solidFill>
                <a:schemeClr val="accent5">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97818CCB-9AB2-41DA-A168-13D5EC77D71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49430" y="4292236"/>
            <a:ext cx="831669" cy="602960"/>
          </a:xfrm>
          <a:prstGeom prst="rect">
            <a:avLst/>
          </a:prstGeom>
        </p:spPr>
      </p:pic>
      <p:sp>
        <p:nvSpPr>
          <p:cNvPr id="76" name="TextBox 75">
            <a:extLst>
              <a:ext uri="{FF2B5EF4-FFF2-40B4-BE49-F238E27FC236}">
                <a16:creationId xmlns:a16="http://schemas.microsoft.com/office/drawing/2014/main" id="{DCB88CA8-5371-4C2C-888C-730423C806F6}"/>
              </a:ext>
            </a:extLst>
          </p:cNvPr>
          <p:cNvSpPr txBox="1"/>
          <p:nvPr/>
        </p:nvSpPr>
        <p:spPr>
          <a:xfrm>
            <a:off x="4590798" y="3744253"/>
            <a:ext cx="227167" cy="849463"/>
          </a:xfrm>
          <a:prstGeom prst="rect">
            <a:avLst/>
          </a:prstGeom>
          <a:noFill/>
        </p:spPr>
        <p:txBody>
          <a:bodyPr wrap="square" lIns="182880" tIns="146304" rIns="182880" bIns="146304" rtlCol="0">
            <a:spAutoFit/>
          </a:bodyPr>
          <a:lstStyle/>
          <a:p>
            <a:pPr>
              <a:lnSpc>
                <a:spcPct val="90000"/>
              </a:lnSpc>
              <a:spcAft>
                <a:spcPts val="600"/>
              </a:spcAft>
            </a:pPr>
            <a:r>
              <a:rPr lang="en-US" sz="4000">
                <a:solidFill>
                  <a:srgbClr val="FF0000"/>
                </a:solidFill>
                <a:latin typeface="Calibri Light" panose="020F0302020204030204" pitchFamily="34" charset="0"/>
                <a:cs typeface="Calibri Light" panose="020F0302020204030204" pitchFamily="34" charset="0"/>
              </a:rPr>
              <a:t>!</a:t>
            </a:r>
          </a:p>
        </p:txBody>
      </p:sp>
      <p:sp>
        <p:nvSpPr>
          <p:cNvPr id="153" name="Rectangle 152">
            <a:extLst>
              <a:ext uri="{FF2B5EF4-FFF2-40B4-BE49-F238E27FC236}">
                <a16:creationId xmlns:a16="http://schemas.microsoft.com/office/drawing/2014/main" id="{3E3E5624-D052-47AC-AFE7-7B3F30FFE812}"/>
              </a:ext>
            </a:extLst>
          </p:cNvPr>
          <p:cNvSpPr/>
          <p:nvPr/>
        </p:nvSpPr>
        <p:spPr bwMode="auto">
          <a:xfrm>
            <a:off x="1442204" y="3905212"/>
            <a:ext cx="297027" cy="84119"/>
          </a:xfrm>
          <a:prstGeom prst="rect">
            <a:avLst/>
          </a:prstGeom>
          <a:solidFill>
            <a:srgbClr val="C1C1C1"/>
          </a:solidFill>
          <a:ln w="10795" cap="flat" cmpd="sng" algn="ctr">
            <a:solidFill>
              <a:srgbClr val="FFFFFF"/>
            </a:solidFill>
            <a:prstDash val="solid"/>
            <a:headEnd type="none" w="med" len="med"/>
            <a:tailEnd type="none" w="med" len="med"/>
          </a:ln>
          <a:effectLst/>
        </p:spPr>
        <p:txBody>
          <a:bodyPr vert="horz" wrap="square" lIns="0" tIns="0" rIns="0" bIns="0" numCol="1" rtlCol="0" anchor="ctr" anchorCtr="0" compatLnSpc="1">
            <a:prstTxWarp prst="textNoShape">
              <a:avLst/>
            </a:prstTxWarp>
          </a:bodyPr>
          <a:lstStyle/>
          <a:p>
            <a:pPr marL="182810" defTabSz="932114" fontAlgn="base">
              <a:lnSpc>
                <a:spcPct val="90000"/>
              </a:lnSpc>
              <a:spcAft>
                <a:spcPct val="0"/>
              </a:spcAft>
              <a:defRPr/>
            </a:pPr>
            <a:endParaRPr lang="en-US" sz="1049" kern="0">
              <a:solidFill>
                <a:srgbClr val="FFFFFF"/>
              </a:solidFill>
            </a:endParaRPr>
          </a:p>
        </p:txBody>
      </p:sp>
      <p:sp>
        <p:nvSpPr>
          <p:cNvPr id="154" name="Rectangle 153">
            <a:extLst>
              <a:ext uri="{FF2B5EF4-FFF2-40B4-BE49-F238E27FC236}">
                <a16:creationId xmlns:a16="http://schemas.microsoft.com/office/drawing/2014/main" id="{97455655-4C79-44A2-B568-D5C18F2A3020}"/>
              </a:ext>
            </a:extLst>
          </p:cNvPr>
          <p:cNvSpPr/>
          <p:nvPr/>
        </p:nvSpPr>
        <p:spPr bwMode="auto">
          <a:xfrm>
            <a:off x="1438952" y="4027723"/>
            <a:ext cx="278773" cy="109363"/>
          </a:xfrm>
          <a:prstGeom prst="rect">
            <a:avLst/>
          </a:prstGeom>
          <a:solidFill>
            <a:srgbClr val="C1C1C1"/>
          </a:solidFill>
          <a:ln w="10795" cap="flat" cmpd="sng" algn="ctr">
            <a:solidFill>
              <a:srgbClr val="FFFFFF"/>
            </a:solidFill>
            <a:prstDash val="solid"/>
            <a:headEnd type="none" w="med" len="med"/>
            <a:tailEnd type="none" w="med" len="med"/>
          </a:ln>
          <a:effectLst/>
        </p:spPr>
        <p:txBody>
          <a:bodyPr vert="horz" wrap="square" lIns="0" tIns="0" rIns="0" bIns="0" numCol="1" rtlCol="0" anchor="t" anchorCtr="0" compatLnSpc="1">
            <a:prstTxWarp prst="textNoShape">
              <a:avLst/>
            </a:prstTxWarp>
          </a:bodyPr>
          <a:lstStyle/>
          <a:p>
            <a:pPr defTabSz="932114" fontAlgn="base">
              <a:lnSpc>
                <a:spcPct val="90000"/>
              </a:lnSpc>
              <a:spcAft>
                <a:spcPct val="0"/>
              </a:spcAft>
              <a:defRPr/>
            </a:pPr>
            <a:r>
              <a:rPr lang="en-US" sz="600" kern="0">
                <a:solidFill>
                  <a:srgbClr val="FFFFFF"/>
                </a:solidFill>
              </a:rPr>
              <a:t>  ******</a:t>
            </a:r>
          </a:p>
        </p:txBody>
      </p:sp>
      <p:sp>
        <p:nvSpPr>
          <p:cNvPr id="152" name="Freeform: Shape 151">
            <a:extLst>
              <a:ext uri="{FF2B5EF4-FFF2-40B4-BE49-F238E27FC236}">
                <a16:creationId xmlns:a16="http://schemas.microsoft.com/office/drawing/2014/main" id="{AF24CB22-05E7-4903-A911-93B59314164A}"/>
              </a:ext>
            </a:extLst>
          </p:cNvPr>
          <p:cNvSpPr>
            <a:spLocks noChangeAspect="1"/>
          </p:cNvSpPr>
          <p:nvPr/>
        </p:nvSpPr>
        <p:spPr bwMode="auto">
          <a:xfrm>
            <a:off x="1193557" y="3961827"/>
            <a:ext cx="173600" cy="173601"/>
          </a:xfrm>
          <a:custGeom>
            <a:avLst/>
            <a:gdLst>
              <a:gd name="connsiteX0" fmla="*/ 368104 w 1250088"/>
              <a:gd name="connsiteY0" fmla="*/ 281747 h 1250088"/>
              <a:gd name="connsiteX1" fmla="*/ 281747 w 1250088"/>
              <a:gd name="connsiteY1" fmla="*/ 368104 h 1250088"/>
              <a:gd name="connsiteX2" fmla="*/ 538687 w 1250088"/>
              <a:gd name="connsiteY2" fmla="*/ 625044 h 1250088"/>
              <a:gd name="connsiteX3" fmla="*/ 281747 w 1250088"/>
              <a:gd name="connsiteY3" fmla="*/ 881984 h 1250088"/>
              <a:gd name="connsiteX4" fmla="*/ 368104 w 1250088"/>
              <a:gd name="connsiteY4" fmla="*/ 968341 h 1250088"/>
              <a:gd name="connsiteX5" fmla="*/ 625044 w 1250088"/>
              <a:gd name="connsiteY5" fmla="*/ 711401 h 1250088"/>
              <a:gd name="connsiteX6" fmla="*/ 881984 w 1250088"/>
              <a:gd name="connsiteY6" fmla="*/ 968341 h 1250088"/>
              <a:gd name="connsiteX7" fmla="*/ 968341 w 1250088"/>
              <a:gd name="connsiteY7" fmla="*/ 881984 h 1250088"/>
              <a:gd name="connsiteX8" fmla="*/ 711401 w 1250088"/>
              <a:gd name="connsiteY8" fmla="*/ 625044 h 1250088"/>
              <a:gd name="connsiteX9" fmla="*/ 968341 w 1250088"/>
              <a:gd name="connsiteY9" fmla="*/ 368104 h 1250088"/>
              <a:gd name="connsiteX10" fmla="*/ 881984 w 1250088"/>
              <a:gd name="connsiteY10" fmla="*/ 281747 h 1250088"/>
              <a:gd name="connsiteX11" fmla="*/ 625044 w 1250088"/>
              <a:gd name="connsiteY11" fmla="*/ 538687 h 1250088"/>
              <a:gd name="connsiteX12" fmla="*/ 625044 w 1250088"/>
              <a:gd name="connsiteY12" fmla="*/ 0 h 1250088"/>
              <a:gd name="connsiteX13" fmla="*/ 1250088 w 1250088"/>
              <a:gd name="connsiteY13" fmla="*/ 625044 h 1250088"/>
              <a:gd name="connsiteX14" fmla="*/ 625044 w 1250088"/>
              <a:gd name="connsiteY14" fmla="*/ 1250088 h 1250088"/>
              <a:gd name="connsiteX15" fmla="*/ 0 w 1250088"/>
              <a:gd name="connsiteY15" fmla="*/ 625044 h 1250088"/>
              <a:gd name="connsiteX16" fmla="*/ 625044 w 1250088"/>
              <a:gd name="connsiteY16" fmla="*/ 0 h 125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0088" h="1250088">
                <a:moveTo>
                  <a:pt x="368104" y="281747"/>
                </a:moveTo>
                <a:lnTo>
                  <a:pt x="281747" y="368104"/>
                </a:lnTo>
                <a:lnTo>
                  <a:pt x="538687" y="625044"/>
                </a:lnTo>
                <a:lnTo>
                  <a:pt x="281747" y="881984"/>
                </a:lnTo>
                <a:lnTo>
                  <a:pt x="368104" y="968341"/>
                </a:lnTo>
                <a:lnTo>
                  <a:pt x="625044" y="711401"/>
                </a:lnTo>
                <a:lnTo>
                  <a:pt x="881984" y="968341"/>
                </a:lnTo>
                <a:lnTo>
                  <a:pt x="968341" y="881984"/>
                </a:lnTo>
                <a:lnTo>
                  <a:pt x="711401" y="625044"/>
                </a:lnTo>
                <a:lnTo>
                  <a:pt x="968341" y="368104"/>
                </a:lnTo>
                <a:lnTo>
                  <a:pt x="881984" y="281747"/>
                </a:lnTo>
                <a:lnTo>
                  <a:pt x="625044" y="538687"/>
                </a:lnTo>
                <a:close/>
                <a:moveTo>
                  <a:pt x="625044" y="0"/>
                </a:moveTo>
                <a:cubicBezTo>
                  <a:pt x="970246" y="0"/>
                  <a:pt x="1250088" y="279842"/>
                  <a:pt x="1250088" y="625044"/>
                </a:cubicBezTo>
                <a:cubicBezTo>
                  <a:pt x="1250088" y="970246"/>
                  <a:pt x="970246" y="1250088"/>
                  <a:pt x="625044" y="1250088"/>
                </a:cubicBezTo>
                <a:cubicBezTo>
                  <a:pt x="279842" y="1250088"/>
                  <a:pt x="0" y="970246"/>
                  <a:pt x="0" y="625044"/>
                </a:cubicBezTo>
                <a:cubicBezTo>
                  <a:pt x="0" y="279842"/>
                  <a:pt x="279842" y="0"/>
                  <a:pt x="6250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kern="0">
              <a:gradFill>
                <a:gsLst>
                  <a:gs pos="0">
                    <a:srgbClr val="FFFFFF"/>
                  </a:gs>
                  <a:gs pos="100000">
                    <a:srgbClr val="FFFFFF"/>
                  </a:gs>
                </a:gsLst>
                <a:lin ang="5400000" scaled="0"/>
              </a:gradFill>
              <a:ea typeface="Segoe UI" pitchFamily="34" charset="0"/>
              <a:cs typeface="Segoe UI" pitchFamily="34" charset="0"/>
            </a:endParaRPr>
          </a:p>
        </p:txBody>
      </p:sp>
      <p:sp>
        <p:nvSpPr>
          <p:cNvPr id="71" name="Oval 70">
            <a:extLst>
              <a:ext uri="{FF2B5EF4-FFF2-40B4-BE49-F238E27FC236}">
                <a16:creationId xmlns:a16="http://schemas.microsoft.com/office/drawing/2014/main" id="{1B908114-1E81-4807-AB48-A62D10D54316}"/>
              </a:ext>
            </a:extLst>
          </p:cNvPr>
          <p:cNvSpPr/>
          <p:nvPr/>
        </p:nvSpPr>
        <p:spPr>
          <a:xfrm rot="1796401">
            <a:off x="3744593" y="3341887"/>
            <a:ext cx="1585426" cy="1585426"/>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solidFill>
                <a:srgbClr val="2F2F2F"/>
              </a:solidFill>
              <a:latin typeface="Segoe UI"/>
            </a:endParaRPr>
          </a:p>
        </p:txBody>
      </p:sp>
      <p:grpSp>
        <p:nvGrpSpPr>
          <p:cNvPr id="72" name="Group 71">
            <a:extLst>
              <a:ext uri="{FF2B5EF4-FFF2-40B4-BE49-F238E27FC236}">
                <a16:creationId xmlns:a16="http://schemas.microsoft.com/office/drawing/2014/main" id="{FF73E894-E742-41ED-9331-E298DDCE875E}"/>
              </a:ext>
            </a:extLst>
          </p:cNvPr>
          <p:cNvGrpSpPr/>
          <p:nvPr/>
        </p:nvGrpSpPr>
        <p:grpSpPr>
          <a:xfrm>
            <a:off x="4112590" y="3828534"/>
            <a:ext cx="699043" cy="548113"/>
            <a:chOff x="4596637" y="4175208"/>
            <a:chExt cx="456402" cy="357861"/>
          </a:xfrm>
        </p:grpSpPr>
        <p:sp>
          <p:nvSpPr>
            <p:cNvPr id="73" name="Freeform 5">
              <a:extLst>
                <a:ext uri="{FF2B5EF4-FFF2-40B4-BE49-F238E27FC236}">
                  <a16:creationId xmlns:a16="http://schemas.microsoft.com/office/drawing/2014/main" id="{E362CF82-C6AF-4A10-9328-811AB422CDE9}"/>
                </a:ext>
              </a:extLst>
            </p:cNvPr>
            <p:cNvSpPr>
              <a:spLocks/>
            </p:cNvSpPr>
            <p:nvPr/>
          </p:nvSpPr>
          <p:spPr bwMode="auto">
            <a:xfrm>
              <a:off x="4596637" y="4175208"/>
              <a:ext cx="456402" cy="357861"/>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74" name="Rectangle 73">
              <a:extLst>
                <a:ext uri="{FF2B5EF4-FFF2-40B4-BE49-F238E27FC236}">
                  <a16:creationId xmlns:a16="http://schemas.microsoft.com/office/drawing/2014/main" id="{D002933F-3481-45AA-A8D3-54DCDCA91BDD}"/>
                </a:ext>
              </a:extLst>
            </p:cNvPr>
            <p:cNvSpPr/>
            <p:nvPr/>
          </p:nvSpPr>
          <p:spPr>
            <a:xfrm>
              <a:off x="4628667" y="4200322"/>
              <a:ext cx="399245" cy="23685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grpSp>
      <p:sp>
        <p:nvSpPr>
          <p:cNvPr id="75" name="Freeform 27">
            <a:extLst>
              <a:ext uri="{FF2B5EF4-FFF2-40B4-BE49-F238E27FC236}">
                <a16:creationId xmlns:a16="http://schemas.microsoft.com/office/drawing/2014/main" id="{4138B1A0-3334-41AF-A2FB-8620B6D08B2F}"/>
              </a:ext>
            </a:extLst>
          </p:cNvPr>
          <p:cNvSpPr>
            <a:spLocks noEditPoints="1"/>
          </p:cNvSpPr>
          <p:nvPr/>
        </p:nvSpPr>
        <p:spPr bwMode="auto">
          <a:xfrm>
            <a:off x="4782465" y="4094963"/>
            <a:ext cx="305960" cy="3048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77" name="Freeform 27">
            <a:extLst>
              <a:ext uri="{FF2B5EF4-FFF2-40B4-BE49-F238E27FC236}">
                <a16:creationId xmlns:a16="http://schemas.microsoft.com/office/drawing/2014/main" id="{3C93AC7F-0F29-43F8-8984-2B48F9822C24}"/>
              </a:ext>
            </a:extLst>
          </p:cNvPr>
          <p:cNvSpPr>
            <a:spLocks noEditPoints="1"/>
          </p:cNvSpPr>
          <p:nvPr/>
        </p:nvSpPr>
        <p:spPr bwMode="auto">
          <a:xfrm>
            <a:off x="4641107" y="3993533"/>
            <a:ext cx="188668" cy="187953"/>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1"/>
          </a:solidFill>
          <a:ln w="0">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78" name="Freeform 23">
            <a:extLst>
              <a:ext uri="{FF2B5EF4-FFF2-40B4-BE49-F238E27FC236}">
                <a16:creationId xmlns:a16="http://schemas.microsoft.com/office/drawing/2014/main" id="{0917E33E-2AB3-4987-85DD-3127F7E838D3}"/>
              </a:ext>
            </a:extLst>
          </p:cNvPr>
          <p:cNvSpPr>
            <a:spLocks noEditPoints="1"/>
          </p:cNvSpPr>
          <p:nvPr/>
        </p:nvSpPr>
        <p:spPr bwMode="auto">
          <a:xfrm>
            <a:off x="4817804" y="4129190"/>
            <a:ext cx="345058" cy="345058"/>
          </a:xfrm>
          <a:custGeom>
            <a:avLst/>
            <a:gdLst>
              <a:gd name="T0" fmla="*/ 235 w 269"/>
              <a:gd name="T1" fmla="*/ 75 h 269"/>
              <a:gd name="T2" fmla="*/ 222 w 269"/>
              <a:gd name="T3" fmla="*/ 87 h 269"/>
              <a:gd name="T4" fmla="*/ 193 w 269"/>
              <a:gd name="T5" fmla="*/ 114 h 269"/>
              <a:gd name="T6" fmla="*/ 174 w 269"/>
              <a:gd name="T7" fmla="*/ 116 h 269"/>
              <a:gd name="T8" fmla="*/ 194 w 269"/>
              <a:gd name="T9" fmla="*/ 96 h 269"/>
              <a:gd name="T10" fmla="*/ 196 w 269"/>
              <a:gd name="T11" fmla="*/ 80 h 269"/>
              <a:gd name="T12" fmla="*/ 176 w 269"/>
              <a:gd name="T13" fmla="*/ 77 h 269"/>
              <a:gd name="T14" fmla="*/ 166 w 269"/>
              <a:gd name="T15" fmla="*/ 87 h 269"/>
              <a:gd name="T16" fmla="*/ 154 w 269"/>
              <a:gd name="T17" fmla="*/ 90 h 269"/>
              <a:gd name="T18" fmla="*/ 162 w 269"/>
              <a:gd name="T19" fmla="*/ 72 h 269"/>
              <a:gd name="T20" fmla="*/ 216 w 269"/>
              <a:gd name="T21" fmla="*/ 29 h 269"/>
              <a:gd name="T22" fmla="*/ 235 w 269"/>
              <a:gd name="T23" fmla="*/ 37 h 269"/>
              <a:gd name="T24" fmla="*/ 242 w 269"/>
              <a:gd name="T25" fmla="*/ 56 h 269"/>
              <a:gd name="T26" fmla="*/ 114 w 269"/>
              <a:gd name="T27" fmla="*/ 193 h 269"/>
              <a:gd name="T28" fmla="*/ 109 w 269"/>
              <a:gd name="T29" fmla="*/ 200 h 269"/>
              <a:gd name="T30" fmla="*/ 46 w 269"/>
              <a:gd name="T31" fmla="*/ 240 h 269"/>
              <a:gd name="T32" fmla="*/ 30 w 269"/>
              <a:gd name="T33" fmla="*/ 221 h 269"/>
              <a:gd name="T34" fmla="*/ 72 w 269"/>
              <a:gd name="T35" fmla="*/ 162 h 269"/>
              <a:gd name="T36" fmla="*/ 97 w 269"/>
              <a:gd name="T37" fmla="*/ 155 h 269"/>
              <a:gd name="T38" fmla="*/ 76 w 269"/>
              <a:gd name="T39" fmla="*/ 177 h 269"/>
              <a:gd name="T40" fmla="*/ 80 w 269"/>
              <a:gd name="T41" fmla="*/ 199 h 269"/>
              <a:gd name="T42" fmla="*/ 85 w 269"/>
              <a:gd name="T43" fmla="*/ 200 h 269"/>
              <a:gd name="T44" fmla="*/ 116 w 269"/>
              <a:gd name="T45" fmla="*/ 174 h 269"/>
              <a:gd name="T46" fmla="*/ 253 w 269"/>
              <a:gd name="T47" fmla="*/ 18 h 269"/>
              <a:gd name="T48" fmla="*/ 250 w 269"/>
              <a:gd name="T49" fmla="*/ 16 h 269"/>
              <a:gd name="T50" fmla="*/ 178 w 269"/>
              <a:gd name="T51" fmla="*/ 18 h 269"/>
              <a:gd name="T52" fmla="*/ 143 w 269"/>
              <a:gd name="T53" fmla="*/ 53 h 269"/>
              <a:gd name="T54" fmla="*/ 135 w 269"/>
              <a:gd name="T55" fmla="*/ 117 h 269"/>
              <a:gd name="T56" fmla="*/ 110 w 269"/>
              <a:gd name="T57" fmla="*/ 132 h 269"/>
              <a:gd name="T58" fmla="*/ 18 w 269"/>
              <a:gd name="T59" fmla="*/ 178 h 269"/>
              <a:gd name="T60" fmla="*/ 18 w 269"/>
              <a:gd name="T61" fmla="*/ 253 h 269"/>
              <a:gd name="T62" fmla="*/ 56 w 269"/>
              <a:gd name="T63" fmla="*/ 269 h 269"/>
              <a:gd name="T64" fmla="*/ 128 w 269"/>
              <a:gd name="T65" fmla="*/ 219 h 269"/>
              <a:gd name="T66" fmla="*/ 141 w 269"/>
              <a:gd name="T67" fmla="*/ 166 h 269"/>
              <a:gd name="T68" fmla="*/ 139 w 269"/>
              <a:gd name="T69" fmla="*/ 151 h 269"/>
              <a:gd name="T70" fmla="*/ 157 w 269"/>
              <a:gd name="T71" fmla="*/ 137 h 269"/>
              <a:gd name="T72" fmla="*/ 181 w 269"/>
              <a:gd name="T73" fmla="*/ 144 h 269"/>
              <a:gd name="T74" fmla="*/ 219 w 269"/>
              <a:gd name="T75" fmla="*/ 128 h 269"/>
              <a:gd name="T76" fmla="*/ 269 w 269"/>
              <a:gd name="T77" fmla="*/ 56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269">
                <a:moveTo>
                  <a:pt x="235" y="75"/>
                </a:moveTo>
                <a:lnTo>
                  <a:pt x="235" y="75"/>
                </a:lnTo>
                <a:lnTo>
                  <a:pt x="224" y="85"/>
                </a:lnTo>
                <a:lnTo>
                  <a:pt x="222" y="87"/>
                </a:lnTo>
                <a:lnTo>
                  <a:pt x="200" y="109"/>
                </a:lnTo>
                <a:cubicBezTo>
                  <a:pt x="198" y="111"/>
                  <a:pt x="196" y="113"/>
                  <a:pt x="193" y="114"/>
                </a:cubicBezTo>
                <a:cubicBezTo>
                  <a:pt x="193" y="114"/>
                  <a:pt x="193" y="114"/>
                  <a:pt x="193" y="114"/>
                </a:cubicBezTo>
                <a:cubicBezTo>
                  <a:pt x="187" y="117"/>
                  <a:pt x="181" y="117"/>
                  <a:pt x="174" y="116"/>
                </a:cubicBezTo>
                <a:lnTo>
                  <a:pt x="176" y="114"/>
                </a:lnTo>
                <a:lnTo>
                  <a:pt x="194" y="96"/>
                </a:lnTo>
                <a:cubicBezTo>
                  <a:pt x="197" y="93"/>
                  <a:pt x="198" y="90"/>
                  <a:pt x="198" y="87"/>
                </a:cubicBezTo>
                <a:cubicBezTo>
                  <a:pt x="198" y="84"/>
                  <a:pt x="198" y="82"/>
                  <a:pt x="196" y="80"/>
                </a:cubicBezTo>
                <a:cubicBezTo>
                  <a:pt x="196" y="79"/>
                  <a:pt x="195" y="78"/>
                  <a:pt x="194" y="77"/>
                </a:cubicBezTo>
                <a:cubicBezTo>
                  <a:pt x="189" y="72"/>
                  <a:pt x="181" y="72"/>
                  <a:pt x="176" y="77"/>
                </a:cubicBezTo>
                <a:lnTo>
                  <a:pt x="167" y="85"/>
                </a:lnTo>
                <a:lnTo>
                  <a:pt x="166" y="87"/>
                </a:lnTo>
                <a:lnTo>
                  <a:pt x="155" y="97"/>
                </a:lnTo>
                <a:cubicBezTo>
                  <a:pt x="155" y="95"/>
                  <a:pt x="154" y="93"/>
                  <a:pt x="154" y="90"/>
                </a:cubicBezTo>
                <a:cubicBezTo>
                  <a:pt x="154" y="89"/>
                  <a:pt x="155" y="88"/>
                  <a:pt x="155" y="87"/>
                </a:cubicBezTo>
                <a:cubicBezTo>
                  <a:pt x="156" y="81"/>
                  <a:pt x="158" y="76"/>
                  <a:pt x="162" y="72"/>
                </a:cubicBezTo>
                <a:lnTo>
                  <a:pt x="197" y="37"/>
                </a:lnTo>
                <a:cubicBezTo>
                  <a:pt x="202" y="32"/>
                  <a:pt x="209" y="29"/>
                  <a:pt x="216" y="29"/>
                </a:cubicBezTo>
                <a:cubicBezTo>
                  <a:pt x="222" y="29"/>
                  <a:pt x="227" y="31"/>
                  <a:pt x="232" y="35"/>
                </a:cubicBezTo>
                <a:cubicBezTo>
                  <a:pt x="233" y="35"/>
                  <a:pt x="234" y="36"/>
                  <a:pt x="235" y="37"/>
                </a:cubicBezTo>
                <a:cubicBezTo>
                  <a:pt x="235" y="37"/>
                  <a:pt x="235" y="37"/>
                  <a:pt x="235" y="38"/>
                </a:cubicBezTo>
                <a:cubicBezTo>
                  <a:pt x="240" y="43"/>
                  <a:pt x="242" y="49"/>
                  <a:pt x="242" y="56"/>
                </a:cubicBezTo>
                <a:cubicBezTo>
                  <a:pt x="242" y="63"/>
                  <a:pt x="240" y="70"/>
                  <a:pt x="235" y="75"/>
                </a:cubicBezTo>
                <a:close/>
                <a:moveTo>
                  <a:pt x="114" y="193"/>
                </a:moveTo>
                <a:lnTo>
                  <a:pt x="114" y="193"/>
                </a:lnTo>
                <a:cubicBezTo>
                  <a:pt x="113" y="195"/>
                  <a:pt x="111" y="198"/>
                  <a:pt x="109" y="200"/>
                </a:cubicBezTo>
                <a:lnTo>
                  <a:pt x="75" y="234"/>
                </a:lnTo>
                <a:cubicBezTo>
                  <a:pt x="67" y="242"/>
                  <a:pt x="56" y="244"/>
                  <a:pt x="46" y="240"/>
                </a:cubicBezTo>
                <a:cubicBezTo>
                  <a:pt x="43" y="239"/>
                  <a:pt x="40" y="237"/>
                  <a:pt x="37" y="234"/>
                </a:cubicBezTo>
                <a:cubicBezTo>
                  <a:pt x="33" y="231"/>
                  <a:pt x="31" y="226"/>
                  <a:pt x="30" y="221"/>
                </a:cubicBezTo>
                <a:cubicBezTo>
                  <a:pt x="28" y="212"/>
                  <a:pt x="31" y="203"/>
                  <a:pt x="37" y="197"/>
                </a:cubicBezTo>
                <a:lnTo>
                  <a:pt x="72" y="162"/>
                </a:lnTo>
                <a:cubicBezTo>
                  <a:pt x="77" y="157"/>
                  <a:pt x="84" y="154"/>
                  <a:pt x="91" y="154"/>
                </a:cubicBezTo>
                <a:cubicBezTo>
                  <a:pt x="93" y="154"/>
                  <a:pt x="95" y="155"/>
                  <a:pt x="97" y="155"/>
                </a:cubicBezTo>
                <a:lnTo>
                  <a:pt x="89" y="164"/>
                </a:lnTo>
                <a:lnTo>
                  <a:pt x="76" y="177"/>
                </a:lnTo>
                <a:cubicBezTo>
                  <a:pt x="70" y="182"/>
                  <a:pt x="70" y="191"/>
                  <a:pt x="76" y="196"/>
                </a:cubicBezTo>
                <a:cubicBezTo>
                  <a:pt x="77" y="197"/>
                  <a:pt x="78" y="198"/>
                  <a:pt x="80" y="199"/>
                </a:cubicBezTo>
                <a:cubicBezTo>
                  <a:pt x="81" y="199"/>
                  <a:pt x="82" y="199"/>
                  <a:pt x="84" y="200"/>
                </a:cubicBezTo>
                <a:cubicBezTo>
                  <a:pt x="84" y="200"/>
                  <a:pt x="85" y="200"/>
                  <a:pt x="85" y="200"/>
                </a:cubicBezTo>
                <a:cubicBezTo>
                  <a:pt x="88" y="200"/>
                  <a:pt x="92" y="199"/>
                  <a:pt x="94" y="196"/>
                </a:cubicBezTo>
                <a:lnTo>
                  <a:pt x="116" y="174"/>
                </a:lnTo>
                <a:cubicBezTo>
                  <a:pt x="118" y="180"/>
                  <a:pt x="117" y="187"/>
                  <a:pt x="114" y="193"/>
                </a:cubicBezTo>
                <a:close/>
                <a:moveTo>
                  <a:pt x="253" y="18"/>
                </a:moveTo>
                <a:lnTo>
                  <a:pt x="253" y="18"/>
                </a:lnTo>
                <a:cubicBezTo>
                  <a:pt x="253" y="17"/>
                  <a:pt x="251" y="17"/>
                  <a:pt x="250" y="16"/>
                </a:cubicBezTo>
                <a:cubicBezTo>
                  <a:pt x="244" y="11"/>
                  <a:pt x="237" y="7"/>
                  <a:pt x="230" y="5"/>
                </a:cubicBezTo>
                <a:cubicBezTo>
                  <a:pt x="212" y="0"/>
                  <a:pt x="192" y="5"/>
                  <a:pt x="178" y="18"/>
                </a:cubicBezTo>
                <a:lnTo>
                  <a:pt x="150" y="46"/>
                </a:lnTo>
                <a:lnTo>
                  <a:pt x="143" y="53"/>
                </a:lnTo>
                <a:cubicBezTo>
                  <a:pt x="133" y="63"/>
                  <a:pt x="128" y="76"/>
                  <a:pt x="128" y="90"/>
                </a:cubicBezTo>
                <a:cubicBezTo>
                  <a:pt x="128" y="100"/>
                  <a:pt x="131" y="109"/>
                  <a:pt x="135" y="117"/>
                </a:cubicBezTo>
                <a:lnTo>
                  <a:pt x="117" y="135"/>
                </a:lnTo>
                <a:cubicBezTo>
                  <a:pt x="115" y="134"/>
                  <a:pt x="113" y="133"/>
                  <a:pt x="110" y="132"/>
                </a:cubicBezTo>
                <a:cubicBezTo>
                  <a:pt x="91" y="124"/>
                  <a:pt x="68" y="128"/>
                  <a:pt x="53" y="143"/>
                </a:cubicBezTo>
                <a:lnTo>
                  <a:pt x="18" y="178"/>
                </a:lnTo>
                <a:cubicBezTo>
                  <a:pt x="11" y="185"/>
                  <a:pt x="7" y="193"/>
                  <a:pt x="5" y="202"/>
                </a:cubicBezTo>
                <a:cubicBezTo>
                  <a:pt x="0" y="219"/>
                  <a:pt x="4" y="239"/>
                  <a:pt x="18" y="253"/>
                </a:cubicBezTo>
                <a:cubicBezTo>
                  <a:pt x="22" y="257"/>
                  <a:pt x="27" y="260"/>
                  <a:pt x="32" y="263"/>
                </a:cubicBezTo>
                <a:cubicBezTo>
                  <a:pt x="39" y="267"/>
                  <a:pt x="47" y="269"/>
                  <a:pt x="56" y="269"/>
                </a:cubicBezTo>
                <a:cubicBezTo>
                  <a:pt x="70" y="269"/>
                  <a:pt x="84" y="263"/>
                  <a:pt x="94" y="253"/>
                </a:cubicBezTo>
                <a:lnTo>
                  <a:pt x="128" y="219"/>
                </a:lnTo>
                <a:cubicBezTo>
                  <a:pt x="135" y="212"/>
                  <a:pt x="140" y="203"/>
                  <a:pt x="142" y="194"/>
                </a:cubicBezTo>
                <a:cubicBezTo>
                  <a:pt x="144" y="184"/>
                  <a:pt x="144" y="175"/>
                  <a:pt x="141" y="166"/>
                </a:cubicBezTo>
                <a:cubicBezTo>
                  <a:pt x="140" y="162"/>
                  <a:pt x="138" y="158"/>
                  <a:pt x="136" y="154"/>
                </a:cubicBezTo>
                <a:lnTo>
                  <a:pt x="139" y="151"/>
                </a:lnTo>
                <a:lnTo>
                  <a:pt x="154" y="136"/>
                </a:lnTo>
                <a:cubicBezTo>
                  <a:pt x="155" y="137"/>
                  <a:pt x="156" y="137"/>
                  <a:pt x="157" y="137"/>
                </a:cubicBezTo>
                <a:cubicBezTo>
                  <a:pt x="160" y="139"/>
                  <a:pt x="163" y="140"/>
                  <a:pt x="166" y="141"/>
                </a:cubicBezTo>
                <a:cubicBezTo>
                  <a:pt x="171" y="143"/>
                  <a:pt x="176" y="144"/>
                  <a:pt x="181" y="144"/>
                </a:cubicBezTo>
                <a:cubicBezTo>
                  <a:pt x="187" y="144"/>
                  <a:pt x="192" y="143"/>
                  <a:pt x="197" y="141"/>
                </a:cubicBezTo>
                <a:cubicBezTo>
                  <a:pt x="205" y="138"/>
                  <a:pt x="213" y="134"/>
                  <a:pt x="219" y="128"/>
                </a:cubicBezTo>
                <a:lnTo>
                  <a:pt x="253" y="93"/>
                </a:lnTo>
                <a:cubicBezTo>
                  <a:pt x="263" y="83"/>
                  <a:pt x="269" y="70"/>
                  <a:pt x="269" y="56"/>
                </a:cubicBezTo>
                <a:cubicBezTo>
                  <a:pt x="269" y="42"/>
                  <a:pt x="263" y="28"/>
                  <a:pt x="253" y="18"/>
                </a:cubicBezTo>
                <a:close/>
              </a:path>
            </a:pathLst>
          </a:custGeom>
          <a:solidFill>
            <a:srgbClr val="0078D4"/>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90" name="TextBox 89">
            <a:extLst>
              <a:ext uri="{FF2B5EF4-FFF2-40B4-BE49-F238E27FC236}">
                <a16:creationId xmlns:a16="http://schemas.microsoft.com/office/drawing/2014/main" id="{B2394BF5-123D-49C3-A139-EE6E2E71A31D}"/>
              </a:ext>
            </a:extLst>
          </p:cNvPr>
          <p:cNvSpPr txBox="1"/>
          <p:nvPr/>
        </p:nvSpPr>
        <p:spPr>
          <a:xfrm>
            <a:off x="4268600" y="3714888"/>
            <a:ext cx="227167" cy="738664"/>
          </a:xfrm>
          <a:prstGeom prst="rect">
            <a:avLst/>
          </a:prstGeom>
          <a:noFill/>
        </p:spPr>
        <p:txBody>
          <a:bodyPr wrap="square" lIns="182880" tIns="146304" rIns="182880" bIns="146304" rtlCol="0">
            <a:spAutoFit/>
          </a:bodyPr>
          <a:lstStyle/>
          <a:p>
            <a:pPr>
              <a:lnSpc>
                <a:spcPct val="90000"/>
              </a:lnSpc>
              <a:spcAft>
                <a:spcPts val="600"/>
              </a:spcAft>
            </a:pPr>
            <a:r>
              <a:rPr lang="en-US" sz="3200">
                <a:solidFill>
                  <a:srgbClr val="FF0000"/>
                </a:solidFill>
                <a:latin typeface="Calibri Light" panose="020F0302020204030204" pitchFamily="34" charset="0"/>
                <a:cs typeface="Calibri Light" panose="020F0302020204030204" pitchFamily="34" charset="0"/>
              </a:rPr>
              <a:t>!</a:t>
            </a:r>
          </a:p>
        </p:txBody>
      </p:sp>
    </p:spTree>
    <p:extLst>
      <p:ext uri="{BB962C8B-B14F-4D97-AF65-F5344CB8AC3E}">
        <p14:creationId xmlns:p14="http://schemas.microsoft.com/office/powerpoint/2010/main" val="3131192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3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4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8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32"/>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4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119" grpId="0" animBg="1"/>
      <p:bldP spid="125" grpId="0" animBg="1"/>
      <p:bldP spid="126" grpId="0" animBg="1"/>
      <p:bldP spid="127" grpId="0" animBg="1"/>
      <p:bldP spid="132" grpId="0" animBg="1"/>
      <p:bldP spid="76" grpId="0"/>
      <p:bldP spid="71" grpId="0" animBg="1"/>
      <p:bldP spid="75" grpId="0" animBg="1"/>
      <p:bldP spid="77" grpId="0" animBg="1"/>
      <p:bldP spid="78" grpId="0" animBg="1"/>
      <p:bldP spid="90" grpId="0"/>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9F61816-6E42-4606-8DE3-2770149EDE2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6427" y="-74950"/>
            <a:ext cx="11985978" cy="6855154"/>
          </a:xfrm>
          <a:prstGeom prst="rect">
            <a:avLst/>
          </a:prstGeom>
        </p:spPr>
      </p:pic>
      <p:sp>
        <p:nvSpPr>
          <p:cNvPr id="7" name="TextBox 6">
            <a:extLst>
              <a:ext uri="{FF2B5EF4-FFF2-40B4-BE49-F238E27FC236}">
                <a16:creationId xmlns:a16="http://schemas.microsoft.com/office/drawing/2014/main" id="{78E99AEA-D527-4B49-AE5A-0399A6A0C9E3}"/>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Multinational companies with different SOC workflows by geography</a:t>
            </a:r>
          </a:p>
        </p:txBody>
      </p:sp>
    </p:spTree>
    <p:extLst>
      <p:ext uri="{BB962C8B-B14F-4D97-AF65-F5344CB8AC3E}">
        <p14:creationId xmlns:p14="http://schemas.microsoft.com/office/powerpoint/2010/main" val="2450458842"/>
      </p:ext>
    </p:extLst>
  </p:cSld>
  <p:clrMapOvr>
    <a:masterClrMapping/>
  </p:clrMapOvr>
  <p:transition>
    <p:fade/>
  </p:transition>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81" name="Straight Connector 80">
            <a:extLst>
              <a:ext uri="{FF2B5EF4-FFF2-40B4-BE49-F238E27FC236}">
                <a16:creationId xmlns:a16="http://schemas.microsoft.com/office/drawing/2014/main" id="{52CF8CC1-EDFD-4264-B5D6-C45E163C2B69}"/>
              </a:ext>
            </a:extLst>
          </p:cNvPr>
          <p:cNvCxnSpPr/>
          <p:nvPr/>
        </p:nvCxnSpPr>
        <p:spPr>
          <a:xfrm>
            <a:off x="25642" y="4155963"/>
            <a:ext cx="12388628" cy="0"/>
          </a:xfrm>
          <a:prstGeom prst="line">
            <a:avLst/>
          </a:prstGeom>
          <a:ln w="9525">
            <a:solidFill>
              <a:schemeClr val="accent5">
                <a:lumMod val="75000"/>
              </a:schemeClr>
            </a:solidFill>
            <a:prstDash val="dash"/>
            <a:tailEnd type="none" w="lg" len="lg"/>
          </a:ln>
        </p:spPr>
        <p:style>
          <a:lnRef idx="1">
            <a:schemeClr val="accent1"/>
          </a:lnRef>
          <a:fillRef idx="0">
            <a:schemeClr val="accent1"/>
          </a:fillRef>
          <a:effectRef idx="0">
            <a:schemeClr val="accent1"/>
          </a:effectRef>
          <a:fontRef idx="minor">
            <a:schemeClr val="tx1"/>
          </a:fontRef>
        </p:style>
      </p:cxnSp>
      <p:sp>
        <p:nvSpPr>
          <p:cNvPr id="106" name="cloud">
            <a:extLst>
              <a:ext uri="{FF2B5EF4-FFF2-40B4-BE49-F238E27FC236}">
                <a16:creationId xmlns:a16="http://schemas.microsoft.com/office/drawing/2014/main" id="{E85A989F-9B0B-4010-B6CF-B853651E603F}"/>
              </a:ext>
            </a:extLst>
          </p:cNvPr>
          <p:cNvSpPr>
            <a:spLocks noChangeAspect="1"/>
          </p:cNvSpPr>
          <p:nvPr/>
        </p:nvSpPr>
        <p:spPr bwMode="auto">
          <a:xfrm>
            <a:off x="559363" y="3400895"/>
            <a:ext cx="1926830" cy="1227579"/>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solidFill>
                <a:srgbClr val="2F2F2F"/>
              </a:solidFill>
              <a:latin typeface="Segoe UI"/>
            </a:endParaRPr>
          </a:p>
        </p:txBody>
      </p:sp>
      <p:sp>
        <p:nvSpPr>
          <p:cNvPr id="4" name="Title 3">
            <a:extLst>
              <a:ext uri="{FF2B5EF4-FFF2-40B4-BE49-F238E27FC236}">
                <a16:creationId xmlns:a16="http://schemas.microsoft.com/office/drawing/2014/main" id="{88B75A36-EDF8-4042-8AF6-2AF7CCDA37A1}"/>
              </a:ext>
            </a:extLst>
          </p:cNvPr>
          <p:cNvSpPr>
            <a:spLocks noGrp="1"/>
          </p:cNvSpPr>
          <p:nvPr>
            <p:ph type="title"/>
          </p:nvPr>
        </p:nvSpPr>
        <p:spPr/>
        <p:txBody>
          <a:bodyPr/>
          <a:lstStyle/>
          <a:p>
            <a:r>
              <a:rPr lang="en-US"/>
              <a:t>Request user input to validate alert via text message</a:t>
            </a:r>
          </a:p>
        </p:txBody>
      </p:sp>
      <p:sp>
        <p:nvSpPr>
          <p:cNvPr id="83" name="Oval 82">
            <a:extLst>
              <a:ext uri="{FF2B5EF4-FFF2-40B4-BE49-F238E27FC236}">
                <a16:creationId xmlns:a16="http://schemas.microsoft.com/office/drawing/2014/main" id="{E8B635DF-85A8-4C3B-A504-7CD51748E595}"/>
              </a:ext>
            </a:extLst>
          </p:cNvPr>
          <p:cNvSpPr/>
          <p:nvPr/>
        </p:nvSpPr>
        <p:spPr>
          <a:xfrm rot="1796401">
            <a:off x="9835542" y="3371839"/>
            <a:ext cx="1513833" cy="1513833"/>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solidFill>
                <a:srgbClr val="2F2F2F"/>
              </a:solidFill>
              <a:latin typeface="Segoe UI"/>
            </a:endParaRPr>
          </a:p>
        </p:txBody>
      </p:sp>
      <p:grpSp>
        <p:nvGrpSpPr>
          <p:cNvPr id="84" name="Group 83">
            <a:extLst>
              <a:ext uri="{FF2B5EF4-FFF2-40B4-BE49-F238E27FC236}">
                <a16:creationId xmlns:a16="http://schemas.microsoft.com/office/drawing/2014/main" id="{632F4410-293F-462B-AE75-D18745191D96}"/>
              </a:ext>
            </a:extLst>
          </p:cNvPr>
          <p:cNvGrpSpPr/>
          <p:nvPr/>
        </p:nvGrpSpPr>
        <p:grpSpPr>
          <a:xfrm>
            <a:off x="10293446" y="3800808"/>
            <a:ext cx="738041" cy="578691"/>
            <a:chOff x="4596637" y="4175208"/>
            <a:chExt cx="456402" cy="357861"/>
          </a:xfrm>
        </p:grpSpPr>
        <p:sp>
          <p:nvSpPr>
            <p:cNvPr id="88" name="Freeform 5">
              <a:extLst>
                <a:ext uri="{FF2B5EF4-FFF2-40B4-BE49-F238E27FC236}">
                  <a16:creationId xmlns:a16="http://schemas.microsoft.com/office/drawing/2014/main" id="{781EDF94-49EB-4971-9B17-DA349A39364C}"/>
                </a:ext>
              </a:extLst>
            </p:cNvPr>
            <p:cNvSpPr>
              <a:spLocks/>
            </p:cNvSpPr>
            <p:nvPr/>
          </p:nvSpPr>
          <p:spPr bwMode="auto">
            <a:xfrm>
              <a:off x="4596637" y="4175208"/>
              <a:ext cx="456402" cy="357861"/>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89" name="Rectangle 88">
              <a:extLst>
                <a:ext uri="{FF2B5EF4-FFF2-40B4-BE49-F238E27FC236}">
                  <a16:creationId xmlns:a16="http://schemas.microsoft.com/office/drawing/2014/main" id="{C2E7BA19-66D1-4A6B-BE29-81EC2F65723F}"/>
                </a:ext>
              </a:extLst>
            </p:cNvPr>
            <p:cNvSpPr/>
            <p:nvPr/>
          </p:nvSpPr>
          <p:spPr>
            <a:xfrm>
              <a:off x="4628667" y="4200322"/>
              <a:ext cx="399245" cy="23685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grpSp>
      <p:grpSp>
        <p:nvGrpSpPr>
          <p:cNvPr id="85" name="Group 84">
            <a:extLst>
              <a:ext uri="{FF2B5EF4-FFF2-40B4-BE49-F238E27FC236}">
                <a16:creationId xmlns:a16="http://schemas.microsoft.com/office/drawing/2014/main" id="{5EC18BD3-85D4-4EBF-AF10-B55A2D7563EC}"/>
              </a:ext>
            </a:extLst>
          </p:cNvPr>
          <p:cNvGrpSpPr/>
          <p:nvPr/>
        </p:nvGrpSpPr>
        <p:grpSpPr>
          <a:xfrm>
            <a:off x="10069885" y="3798921"/>
            <a:ext cx="564961" cy="659668"/>
            <a:chOff x="2533651" y="2367511"/>
            <a:chExt cx="252413" cy="294728"/>
          </a:xfrm>
          <a:solidFill>
            <a:srgbClr val="C1C1C1"/>
          </a:solidFill>
        </p:grpSpPr>
        <p:sp>
          <p:nvSpPr>
            <p:cNvPr id="86" name="Freeform 5">
              <a:extLst>
                <a:ext uri="{FF2B5EF4-FFF2-40B4-BE49-F238E27FC236}">
                  <a16:creationId xmlns:a16="http://schemas.microsoft.com/office/drawing/2014/main" id="{F63CA1CB-83DC-404F-B9F5-AE6BEC3EBCCC}"/>
                </a:ext>
              </a:extLst>
            </p:cNvPr>
            <p:cNvSpPr>
              <a:spLocks/>
            </p:cNvSpPr>
            <p:nvPr/>
          </p:nvSpPr>
          <p:spPr bwMode="auto">
            <a:xfrm>
              <a:off x="2574926" y="2367511"/>
              <a:ext cx="168275" cy="168275"/>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grp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87" name="Freeform 6">
              <a:extLst>
                <a:ext uri="{FF2B5EF4-FFF2-40B4-BE49-F238E27FC236}">
                  <a16:creationId xmlns:a16="http://schemas.microsoft.com/office/drawing/2014/main" id="{8BF18D27-E034-4D7C-A5CF-87AD29A6F57E}"/>
                </a:ext>
              </a:extLst>
            </p:cNvPr>
            <p:cNvSpPr>
              <a:spLocks/>
            </p:cNvSpPr>
            <p:nvPr/>
          </p:nvSpPr>
          <p:spPr bwMode="auto">
            <a:xfrm>
              <a:off x="2533651" y="2536826"/>
              <a:ext cx="252413" cy="125413"/>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grp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grpSp>
        <p:nvGrpSpPr>
          <p:cNvPr id="91" name="Group 90">
            <a:extLst>
              <a:ext uri="{FF2B5EF4-FFF2-40B4-BE49-F238E27FC236}">
                <a16:creationId xmlns:a16="http://schemas.microsoft.com/office/drawing/2014/main" id="{E4E019D9-4EF3-4089-8A79-12B05ADB7ACF}"/>
              </a:ext>
            </a:extLst>
          </p:cNvPr>
          <p:cNvGrpSpPr/>
          <p:nvPr/>
        </p:nvGrpSpPr>
        <p:grpSpPr>
          <a:xfrm>
            <a:off x="2729743" y="3880976"/>
            <a:ext cx="573027" cy="502194"/>
            <a:chOff x="2551447" y="3805224"/>
            <a:chExt cx="561842" cy="492392"/>
          </a:xfrm>
        </p:grpSpPr>
        <p:sp>
          <p:nvSpPr>
            <p:cNvPr id="92" name="Rectangle 91">
              <a:extLst>
                <a:ext uri="{FF2B5EF4-FFF2-40B4-BE49-F238E27FC236}">
                  <a16:creationId xmlns:a16="http://schemas.microsoft.com/office/drawing/2014/main" id="{3FE3A52D-0F64-458F-98A2-87484A52303B}"/>
                </a:ext>
              </a:extLst>
            </p:cNvPr>
            <p:cNvSpPr/>
            <p:nvPr/>
          </p:nvSpPr>
          <p:spPr>
            <a:xfrm>
              <a:off x="2551447" y="3805224"/>
              <a:ext cx="561842" cy="4923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sp>
          <p:nvSpPr>
            <p:cNvPr id="93" name="Freeform 65">
              <a:extLst>
                <a:ext uri="{FF2B5EF4-FFF2-40B4-BE49-F238E27FC236}">
                  <a16:creationId xmlns:a16="http://schemas.microsoft.com/office/drawing/2014/main" id="{6F5318C6-125B-4FA5-8C26-F4651E2E87B1}"/>
                </a:ext>
              </a:extLst>
            </p:cNvPr>
            <p:cNvSpPr>
              <a:spLocks/>
            </p:cNvSpPr>
            <p:nvPr/>
          </p:nvSpPr>
          <p:spPr bwMode="auto">
            <a:xfrm rot="5400000">
              <a:off x="2683401" y="3907387"/>
              <a:ext cx="282920" cy="315864"/>
            </a:xfrm>
            <a:custGeom>
              <a:avLst/>
              <a:gdLst>
                <a:gd name="T0" fmla="*/ 235 w 235"/>
                <a:gd name="T1" fmla="*/ 118 h 263"/>
                <a:gd name="T2" fmla="*/ 235 w 235"/>
                <a:gd name="T3" fmla="*/ 118 h 263"/>
                <a:gd name="T4" fmla="*/ 117 w 235"/>
                <a:gd name="T5" fmla="*/ 0 h 263"/>
                <a:gd name="T6" fmla="*/ 0 w 235"/>
                <a:gd name="T7" fmla="*/ 117 h 263"/>
                <a:gd name="T8" fmla="*/ 19 w 235"/>
                <a:gd name="T9" fmla="*/ 136 h 263"/>
                <a:gd name="T10" fmla="*/ 104 w 235"/>
                <a:gd name="T11" fmla="*/ 51 h 263"/>
                <a:gd name="T12" fmla="*/ 104 w 235"/>
                <a:gd name="T13" fmla="*/ 263 h 263"/>
                <a:gd name="T14" fmla="*/ 131 w 235"/>
                <a:gd name="T15" fmla="*/ 263 h 263"/>
                <a:gd name="T16" fmla="*/ 131 w 235"/>
                <a:gd name="T17" fmla="*/ 51 h 263"/>
                <a:gd name="T18" fmla="*/ 217 w 235"/>
                <a:gd name="T19" fmla="*/ 137 h 263"/>
                <a:gd name="T20" fmla="*/ 235 w 235"/>
                <a:gd name="T21" fmla="*/ 1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263">
                  <a:moveTo>
                    <a:pt x="235" y="118"/>
                  </a:moveTo>
                  <a:lnTo>
                    <a:pt x="235" y="118"/>
                  </a:lnTo>
                  <a:lnTo>
                    <a:pt x="117" y="0"/>
                  </a:lnTo>
                  <a:lnTo>
                    <a:pt x="0" y="117"/>
                  </a:lnTo>
                  <a:lnTo>
                    <a:pt x="19" y="136"/>
                  </a:lnTo>
                  <a:lnTo>
                    <a:pt x="104" y="51"/>
                  </a:lnTo>
                  <a:lnTo>
                    <a:pt x="104" y="263"/>
                  </a:lnTo>
                  <a:lnTo>
                    <a:pt x="131" y="263"/>
                  </a:lnTo>
                  <a:lnTo>
                    <a:pt x="131" y="51"/>
                  </a:lnTo>
                  <a:lnTo>
                    <a:pt x="217" y="137"/>
                  </a:lnTo>
                  <a:lnTo>
                    <a:pt x="235" y="118"/>
                  </a:lnTo>
                  <a:close/>
                </a:path>
              </a:pathLst>
            </a:custGeom>
            <a:solidFill>
              <a:schemeClr val="accent2"/>
            </a:solidFill>
            <a:ln w="22225">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002050"/>
                </a:solidFill>
                <a:latin typeface="Segoe UI"/>
              </a:endParaRPr>
            </a:p>
          </p:txBody>
        </p:sp>
      </p:grpSp>
      <p:sp>
        <p:nvSpPr>
          <p:cNvPr id="101" name="Freeform 5">
            <a:extLst>
              <a:ext uri="{FF2B5EF4-FFF2-40B4-BE49-F238E27FC236}">
                <a16:creationId xmlns:a16="http://schemas.microsoft.com/office/drawing/2014/main" id="{7D3FFBF3-6764-46FA-B14D-73B633411E8C}"/>
              </a:ext>
            </a:extLst>
          </p:cNvPr>
          <p:cNvSpPr>
            <a:spLocks/>
          </p:cNvSpPr>
          <p:nvPr/>
        </p:nvSpPr>
        <p:spPr bwMode="auto">
          <a:xfrm>
            <a:off x="1120084" y="3744253"/>
            <a:ext cx="875228" cy="646857"/>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02" name="Rectangle 101">
            <a:extLst>
              <a:ext uri="{FF2B5EF4-FFF2-40B4-BE49-F238E27FC236}">
                <a16:creationId xmlns:a16="http://schemas.microsoft.com/office/drawing/2014/main" id="{DF57D91A-B998-4E23-A093-F35B12767A4D}"/>
              </a:ext>
            </a:extLst>
          </p:cNvPr>
          <p:cNvSpPr/>
          <p:nvPr/>
        </p:nvSpPr>
        <p:spPr>
          <a:xfrm>
            <a:off x="1181507" y="3789648"/>
            <a:ext cx="765620" cy="4281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grpSp>
        <p:nvGrpSpPr>
          <p:cNvPr id="98" name="Group 97">
            <a:extLst>
              <a:ext uri="{FF2B5EF4-FFF2-40B4-BE49-F238E27FC236}">
                <a16:creationId xmlns:a16="http://schemas.microsoft.com/office/drawing/2014/main" id="{CC243226-731F-4954-AE37-9AED89BF55FA}"/>
              </a:ext>
            </a:extLst>
          </p:cNvPr>
          <p:cNvGrpSpPr/>
          <p:nvPr/>
        </p:nvGrpSpPr>
        <p:grpSpPr>
          <a:xfrm>
            <a:off x="756007" y="3850958"/>
            <a:ext cx="573135" cy="669212"/>
            <a:chOff x="2533651" y="2367511"/>
            <a:chExt cx="252413" cy="294728"/>
          </a:xfrm>
          <a:solidFill>
            <a:schemeClr val="accent1"/>
          </a:solidFill>
        </p:grpSpPr>
        <p:sp>
          <p:nvSpPr>
            <p:cNvPr id="99" name="Freeform 5">
              <a:extLst>
                <a:ext uri="{FF2B5EF4-FFF2-40B4-BE49-F238E27FC236}">
                  <a16:creationId xmlns:a16="http://schemas.microsoft.com/office/drawing/2014/main" id="{E62A2655-4C89-4394-A0FF-96C0BA90F38A}"/>
                </a:ext>
              </a:extLst>
            </p:cNvPr>
            <p:cNvSpPr>
              <a:spLocks/>
            </p:cNvSpPr>
            <p:nvPr/>
          </p:nvSpPr>
          <p:spPr bwMode="auto">
            <a:xfrm>
              <a:off x="2574926" y="2367511"/>
              <a:ext cx="168275" cy="168275"/>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grp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00" name="Freeform 6">
              <a:extLst>
                <a:ext uri="{FF2B5EF4-FFF2-40B4-BE49-F238E27FC236}">
                  <a16:creationId xmlns:a16="http://schemas.microsoft.com/office/drawing/2014/main" id="{353CF392-FFC6-4470-95FB-B7E42576990D}"/>
                </a:ext>
              </a:extLst>
            </p:cNvPr>
            <p:cNvSpPr>
              <a:spLocks/>
            </p:cNvSpPr>
            <p:nvPr/>
          </p:nvSpPr>
          <p:spPr bwMode="auto">
            <a:xfrm>
              <a:off x="2533651" y="2536826"/>
              <a:ext cx="252413" cy="125413"/>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grp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sp>
        <p:nvSpPr>
          <p:cNvPr id="117" name="Oval 116">
            <a:extLst>
              <a:ext uri="{FF2B5EF4-FFF2-40B4-BE49-F238E27FC236}">
                <a16:creationId xmlns:a16="http://schemas.microsoft.com/office/drawing/2014/main" id="{1C9118F3-3EE6-4203-A1A0-DE5030A94648}"/>
              </a:ext>
            </a:extLst>
          </p:cNvPr>
          <p:cNvSpPr/>
          <p:nvPr/>
        </p:nvSpPr>
        <p:spPr>
          <a:xfrm rot="1796401">
            <a:off x="7002304" y="3341887"/>
            <a:ext cx="1585426" cy="1585426"/>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solidFill>
                <a:srgbClr val="2F2F2F"/>
              </a:solidFill>
              <a:latin typeface="Segoe UI"/>
            </a:endParaRPr>
          </a:p>
        </p:txBody>
      </p:sp>
      <p:sp>
        <p:nvSpPr>
          <p:cNvPr id="127" name="Warning_E7BA">
            <a:extLst>
              <a:ext uri="{FF2B5EF4-FFF2-40B4-BE49-F238E27FC236}">
                <a16:creationId xmlns:a16="http://schemas.microsoft.com/office/drawing/2014/main" id="{988B7F9E-AF0C-4014-80CA-3C4E3C26E4CA}"/>
              </a:ext>
            </a:extLst>
          </p:cNvPr>
          <p:cNvSpPr>
            <a:spLocks noChangeAspect="1" noEditPoints="1"/>
          </p:cNvSpPr>
          <p:nvPr/>
        </p:nvSpPr>
        <p:spPr bwMode="auto">
          <a:xfrm>
            <a:off x="10583226" y="3888899"/>
            <a:ext cx="319537" cy="269771"/>
          </a:xfrm>
          <a:custGeom>
            <a:avLst/>
            <a:gdLst>
              <a:gd name="T0" fmla="*/ 0 w 3939"/>
              <a:gd name="T1" fmla="*/ 3941 h 3941"/>
              <a:gd name="T2" fmla="*/ 1970 w 3939"/>
              <a:gd name="T3" fmla="*/ 0 h 3941"/>
              <a:gd name="T4" fmla="*/ 3939 w 3939"/>
              <a:gd name="T5" fmla="*/ 3941 h 3941"/>
              <a:gd name="T6" fmla="*/ 0 w 3939"/>
              <a:gd name="T7" fmla="*/ 3941 h 3941"/>
              <a:gd name="T8" fmla="*/ 1970 w 3939"/>
              <a:gd name="T9" fmla="*/ 1144 h 3941"/>
              <a:gd name="T10" fmla="*/ 1970 w 3939"/>
              <a:gd name="T11" fmla="*/ 2911 h 3941"/>
              <a:gd name="T12" fmla="*/ 1970 w 3939"/>
              <a:gd name="T13" fmla="*/ 3205 h 3941"/>
              <a:gd name="T14" fmla="*/ 1970 w 3939"/>
              <a:gd name="T15" fmla="*/ 3500 h 3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39" h="3941">
                <a:moveTo>
                  <a:pt x="0" y="3941"/>
                </a:moveTo>
                <a:lnTo>
                  <a:pt x="1970" y="0"/>
                </a:lnTo>
                <a:lnTo>
                  <a:pt x="3939" y="3941"/>
                </a:lnTo>
                <a:lnTo>
                  <a:pt x="0" y="3941"/>
                </a:lnTo>
                <a:moveTo>
                  <a:pt x="1970" y="1144"/>
                </a:moveTo>
                <a:lnTo>
                  <a:pt x="1970" y="2911"/>
                </a:lnTo>
                <a:moveTo>
                  <a:pt x="1970" y="3205"/>
                </a:moveTo>
                <a:lnTo>
                  <a:pt x="1970" y="3500"/>
                </a:lnTo>
              </a:path>
            </a:pathLst>
          </a:custGeom>
          <a:solidFill>
            <a:srgbClr val="FFF100"/>
          </a:solidFill>
          <a:ln w="9525" cap="rnd">
            <a:solidFill>
              <a:schemeClr val="tx2"/>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0">
                    <a:srgbClr val="505050"/>
                  </a:gs>
                  <a:gs pos="100000">
                    <a:srgbClr val="505050"/>
                  </a:gs>
                </a:gsLst>
                <a:lin ang="5400000" scaled="1"/>
              </a:gradFill>
              <a:latin typeface="Segoe UI"/>
            </a:endParaRPr>
          </a:p>
        </p:txBody>
      </p:sp>
      <p:grpSp>
        <p:nvGrpSpPr>
          <p:cNvPr id="128" name="Group 127">
            <a:extLst>
              <a:ext uri="{FF2B5EF4-FFF2-40B4-BE49-F238E27FC236}">
                <a16:creationId xmlns:a16="http://schemas.microsoft.com/office/drawing/2014/main" id="{5C495317-5483-4720-A562-7DCD9836AFDC}"/>
              </a:ext>
            </a:extLst>
          </p:cNvPr>
          <p:cNvGrpSpPr/>
          <p:nvPr/>
        </p:nvGrpSpPr>
        <p:grpSpPr>
          <a:xfrm>
            <a:off x="746536" y="1918374"/>
            <a:ext cx="1644850" cy="1278890"/>
            <a:chOff x="2130429" y="2512795"/>
            <a:chExt cx="1423234" cy="1253928"/>
          </a:xfrm>
        </p:grpSpPr>
        <p:sp>
          <p:nvSpPr>
            <p:cNvPr id="129" name="TextBox 128">
              <a:extLst>
                <a:ext uri="{FF2B5EF4-FFF2-40B4-BE49-F238E27FC236}">
                  <a16:creationId xmlns:a16="http://schemas.microsoft.com/office/drawing/2014/main" id="{843AF783-F1EB-4D02-A50E-15EB2742115D}"/>
                </a:ext>
              </a:extLst>
            </p:cNvPr>
            <p:cNvSpPr txBox="1"/>
            <p:nvPr/>
          </p:nvSpPr>
          <p:spPr>
            <a:xfrm>
              <a:off x="2130429" y="2512795"/>
              <a:ext cx="1423234" cy="621457"/>
            </a:xfrm>
            <a:prstGeom prst="rect">
              <a:avLst/>
            </a:prstGeom>
            <a:noFill/>
          </p:spPr>
          <p:txBody>
            <a:bodyPr wrap="square" rtlCol="0">
              <a:spAutoFit/>
            </a:bodyPr>
            <a:lstStyle>
              <a:defPPr>
                <a:defRPr lang="en-US"/>
              </a:defPPr>
              <a:lvl1pPr marL="173038" marR="0" lvl="0" indent="-173038" fontAlgn="auto">
                <a:lnSpc>
                  <a:spcPct val="100000"/>
                </a:lnSpc>
                <a:spcBef>
                  <a:spcPts val="0"/>
                </a:spcBef>
                <a:spcAft>
                  <a:spcPts val="0"/>
                </a:spcAft>
                <a:buClrTx/>
                <a:buSzTx/>
                <a:buFontTx/>
                <a:buNone/>
                <a:tabLst/>
                <a:defRPr kumimoji="0" sz="1150" b="1" i="0" u="none" strike="noStrike" cap="none" spc="0" normalizeH="0" baseline="0">
                  <a:ln>
                    <a:noFill/>
                  </a:ln>
                  <a:gradFill>
                    <a:gsLst>
                      <a:gs pos="0">
                        <a:schemeClr val="accent5">
                          <a:lumMod val="50000"/>
                        </a:schemeClr>
                      </a:gs>
                      <a:gs pos="100000">
                        <a:schemeClr val="accent5">
                          <a:lumMod val="50000"/>
                        </a:schemeClr>
                      </a:gs>
                    </a:gsLst>
                    <a:lin ang="5400000" scaled="1"/>
                  </a:gradFill>
                  <a:effectLst/>
                  <a:uLnTx/>
                  <a:uFillTx/>
                  <a:latin typeface="Segoe UI"/>
                  <a:cs typeface="Segoe UI Semibold" panose="020B0702040204020203" pitchFamily="34" charset="0"/>
                </a:defRPr>
              </a:lvl1pPr>
            </a:lstStyle>
            <a:p>
              <a:pPr marL="228600" indent="-228600" defTabSz="932597">
                <a:buAutoNum type="arabicPeriod"/>
                <a:defRPr/>
              </a:pPr>
              <a:r>
                <a:rPr lang="en-US" sz="1173">
                  <a:gradFill>
                    <a:gsLst>
                      <a:gs pos="0">
                        <a:srgbClr val="737373">
                          <a:lumMod val="50000"/>
                        </a:srgbClr>
                      </a:gs>
                      <a:gs pos="100000">
                        <a:srgbClr val="737373">
                          <a:lumMod val="50000"/>
                        </a:srgbClr>
                      </a:gs>
                    </a:gsLst>
                    <a:lin ang="5400000" scaled="1"/>
                  </a:gradFill>
                </a:rPr>
                <a:t>User logs in from malicious IP – </a:t>
              </a:r>
            </a:p>
            <a:p>
              <a:pPr marL="0" indent="0" defTabSz="932597">
                <a:defRPr/>
              </a:pPr>
              <a:r>
                <a:rPr lang="en-US" sz="1173">
                  <a:gradFill>
                    <a:gsLst>
                      <a:gs pos="0">
                        <a:srgbClr val="737373">
                          <a:lumMod val="50000"/>
                        </a:srgbClr>
                      </a:gs>
                      <a:gs pos="100000">
                        <a:srgbClr val="737373">
                          <a:lumMod val="50000"/>
                        </a:srgbClr>
                      </a:gs>
                    </a:gsLst>
                    <a:lin ang="5400000" scaled="1"/>
                  </a:gradFill>
                </a:rPr>
                <a:t>      Tor browser</a:t>
              </a:r>
            </a:p>
          </p:txBody>
        </p:sp>
        <p:cxnSp>
          <p:nvCxnSpPr>
            <p:cNvPr id="130" name="Straight Connector 129">
              <a:extLst>
                <a:ext uri="{FF2B5EF4-FFF2-40B4-BE49-F238E27FC236}">
                  <a16:creationId xmlns:a16="http://schemas.microsoft.com/office/drawing/2014/main" id="{837C4348-4FE1-482F-8933-EC03A99AE51D}"/>
                </a:ext>
              </a:extLst>
            </p:cNvPr>
            <p:cNvCxnSpPr>
              <a:cxnSpLocks/>
              <a:stCxn id="129" idx="2"/>
            </p:cNvCxnSpPr>
            <p:nvPr/>
          </p:nvCxnSpPr>
          <p:spPr>
            <a:xfrm>
              <a:off x="2842046" y="3134252"/>
              <a:ext cx="0" cy="632471"/>
            </a:xfrm>
            <a:prstGeom prst="line">
              <a:avLst/>
            </a:prstGeom>
            <a:ln w="9525">
              <a:solidFill>
                <a:schemeClr val="accent5">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grpSp>
      <p:sp>
        <p:nvSpPr>
          <p:cNvPr id="132" name="building_8">
            <a:extLst>
              <a:ext uri="{FF2B5EF4-FFF2-40B4-BE49-F238E27FC236}">
                <a16:creationId xmlns:a16="http://schemas.microsoft.com/office/drawing/2014/main" id="{94F3BB09-C429-4484-A927-41FDF9710790}"/>
              </a:ext>
            </a:extLst>
          </p:cNvPr>
          <p:cNvSpPr>
            <a:spLocks noChangeAspect="1" noEditPoints="1"/>
          </p:cNvSpPr>
          <p:nvPr/>
        </p:nvSpPr>
        <p:spPr bwMode="auto">
          <a:xfrm>
            <a:off x="10452831" y="5074745"/>
            <a:ext cx="419271" cy="455360"/>
          </a:xfrm>
          <a:custGeom>
            <a:avLst/>
            <a:gdLst>
              <a:gd name="T0" fmla="*/ 299 w 395"/>
              <a:gd name="T1" fmla="*/ 151 h 429"/>
              <a:gd name="T2" fmla="*/ 299 w 395"/>
              <a:gd name="T3" fmla="*/ 429 h 429"/>
              <a:gd name="T4" fmla="*/ 242 w 395"/>
              <a:gd name="T5" fmla="*/ 429 h 429"/>
              <a:gd name="T6" fmla="*/ 242 w 395"/>
              <a:gd name="T7" fmla="*/ 333 h 429"/>
              <a:gd name="T8" fmla="*/ 181 w 395"/>
              <a:gd name="T9" fmla="*/ 333 h 429"/>
              <a:gd name="T10" fmla="*/ 181 w 395"/>
              <a:gd name="T11" fmla="*/ 429 h 429"/>
              <a:gd name="T12" fmla="*/ 121 w 395"/>
              <a:gd name="T13" fmla="*/ 429 h 429"/>
              <a:gd name="T14" fmla="*/ 121 w 395"/>
              <a:gd name="T15" fmla="*/ 151 h 429"/>
              <a:gd name="T16" fmla="*/ 211 w 395"/>
              <a:gd name="T17" fmla="*/ 151 h 429"/>
              <a:gd name="T18" fmla="*/ 299 w 395"/>
              <a:gd name="T19" fmla="*/ 151 h 429"/>
              <a:gd name="T20" fmla="*/ 211 w 395"/>
              <a:gd name="T21" fmla="*/ 151 h 429"/>
              <a:gd name="T22" fmla="*/ 211 w 395"/>
              <a:gd name="T23" fmla="*/ 92 h 429"/>
              <a:gd name="T24" fmla="*/ 0 w 395"/>
              <a:gd name="T25" fmla="*/ 92 h 429"/>
              <a:gd name="T26" fmla="*/ 0 w 395"/>
              <a:gd name="T27" fmla="*/ 429 h 429"/>
              <a:gd name="T28" fmla="*/ 395 w 395"/>
              <a:gd name="T29" fmla="*/ 429 h 429"/>
              <a:gd name="T30" fmla="*/ 395 w 395"/>
              <a:gd name="T31" fmla="*/ 123 h 429"/>
              <a:gd name="T32" fmla="*/ 268 w 395"/>
              <a:gd name="T33" fmla="*/ 0 h 429"/>
              <a:gd name="T34" fmla="*/ 268 w 395"/>
              <a:gd name="T35" fmla="*/ 151 h 429"/>
              <a:gd name="T36" fmla="*/ 62 w 395"/>
              <a:gd name="T37" fmla="*/ 151 h 429"/>
              <a:gd name="T38" fmla="*/ 56 w 395"/>
              <a:gd name="T39" fmla="*/ 151 h 429"/>
              <a:gd name="T40" fmla="*/ 56 w 395"/>
              <a:gd name="T41" fmla="*/ 155 h 429"/>
              <a:gd name="T42" fmla="*/ 62 w 395"/>
              <a:gd name="T43" fmla="*/ 155 h 429"/>
              <a:gd name="T44" fmla="*/ 62 w 395"/>
              <a:gd name="T45" fmla="*/ 151 h 429"/>
              <a:gd name="T46" fmla="*/ 62 w 395"/>
              <a:gd name="T47" fmla="*/ 211 h 429"/>
              <a:gd name="T48" fmla="*/ 56 w 395"/>
              <a:gd name="T49" fmla="*/ 211 h 429"/>
              <a:gd name="T50" fmla="*/ 56 w 395"/>
              <a:gd name="T51" fmla="*/ 217 h 429"/>
              <a:gd name="T52" fmla="*/ 62 w 395"/>
              <a:gd name="T53" fmla="*/ 217 h 429"/>
              <a:gd name="T54" fmla="*/ 62 w 395"/>
              <a:gd name="T55" fmla="*/ 211 h 429"/>
              <a:gd name="T56" fmla="*/ 62 w 395"/>
              <a:gd name="T57" fmla="*/ 271 h 429"/>
              <a:gd name="T58" fmla="*/ 56 w 395"/>
              <a:gd name="T59" fmla="*/ 271 h 429"/>
              <a:gd name="T60" fmla="*/ 56 w 395"/>
              <a:gd name="T61" fmla="*/ 277 h 429"/>
              <a:gd name="T62" fmla="*/ 62 w 395"/>
              <a:gd name="T63" fmla="*/ 277 h 429"/>
              <a:gd name="T64" fmla="*/ 62 w 395"/>
              <a:gd name="T65" fmla="*/ 271 h 429"/>
              <a:gd name="T66" fmla="*/ 62 w 395"/>
              <a:gd name="T67" fmla="*/ 332 h 429"/>
              <a:gd name="T68" fmla="*/ 56 w 395"/>
              <a:gd name="T69" fmla="*/ 332 h 429"/>
              <a:gd name="T70" fmla="*/ 56 w 395"/>
              <a:gd name="T71" fmla="*/ 337 h 429"/>
              <a:gd name="T72" fmla="*/ 62 w 395"/>
              <a:gd name="T73" fmla="*/ 337 h 429"/>
              <a:gd name="T74" fmla="*/ 62 w 395"/>
              <a:gd name="T75" fmla="*/ 332 h 429"/>
              <a:gd name="T76" fmla="*/ 62 w 395"/>
              <a:gd name="T77" fmla="*/ 392 h 429"/>
              <a:gd name="T78" fmla="*/ 56 w 395"/>
              <a:gd name="T79" fmla="*/ 392 h 429"/>
              <a:gd name="T80" fmla="*/ 56 w 395"/>
              <a:gd name="T81" fmla="*/ 397 h 429"/>
              <a:gd name="T82" fmla="*/ 62 w 395"/>
              <a:gd name="T83" fmla="*/ 397 h 429"/>
              <a:gd name="T84" fmla="*/ 62 w 395"/>
              <a:gd name="T85" fmla="*/ 392 h 429"/>
              <a:gd name="T86" fmla="*/ 182 w 395"/>
              <a:gd name="T87" fmla="*/ 211 h 429"/>
              <a:gd name="T88" fmla="*/ 177 w 395"/>
              <a:gd name="T89" fmla="*/ 211 h 429"/>
              <a:gd name="T90" fmla="*/ 177 w 395"/>
              <a:gd name="T91" fmla="*/ 217 h 429"/>
              <a:gd name="T92" fmla="*/ 182 w 395"/>
              <a:gd name="T93" fmla="*/ 217 h 429"/>
              <a:gd name="T94" fmla="*/ 182 w 395"/>
              <a:gd name="T95" fmla="*/ 211 h 429"/>
              <a:gd name="T96" fmla="*/ 182 w 395"/>
              <a:gd name="T97" fmla="*/ 273 h 429"/>
              <a:gd name="T98" fmla="*/ 177 w 395"/>
              <a:gd name="T99" fmla="*/ 273 h 429"/>
              <a:gd name="T100" fmla="*/ 177 w 395"/>
              <a:gd name="T101" fmla="*/ 277 h 429"/>
              <a:gd name="T102" fmla="*/ 182 w 395"/>
              <a:gd name="T103" fmla="*/ 277 h 429"/>
              <a:gd name="T104" fmla="*/ 182 w 395"/>
              <a:gd name="T105" fmla="*/ 273 h 429"/>
              <a:gd name="T106" fmla="*/ 243 w 395"/>
              <a:gd name="T107" fmla="*/ 211 h 429"/>
              <a:gd name="T108" fmla="*/ 237 w 395"/>
              <a:gd name="T109" fmla="*/ 211 h 429"/>
              <a:gd name="T110" fmla="*/ 237 w 395"/>
              <a:gd name="T111" fmla="*/ 217 h 429"/>
              <a:gd name="T112" fmla="*/ 243 w 395"/>
              <a:gd name="T113" fmla="*/ 217 h 429"/>
              <a:gd name="T114" fmla="*/ 243 w 395"/>
              <a:gd name="T115" fmla="*/ 211 h 429"/>
              <a:gd name="T116" fmla="*/ 243 w 395"/>
              <a:gd name="T117" fmla="*/ 273 h 429"/>
              <a:gd name="T118" fmla="*/ 237 w 395"/>
              <a:gd name="T119" fmla="*/ 273 h 429"/>
              <a:gd name="T120" fmla="*/ 237 w 395"/>
              <a:gd name="T121" fmla="*/ 277 h 429"/>
              <a:gd name="T122" fmla="*/ 243 w 395"/>
              <a:gd name="T123" fmla="*/ 277 h 429"/>
              <a:gd name="T124" fmla="*/ 243 w 395"/>
              <a:gd name="T125" fmla="*/ 273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5" h="429">
                <a:moveTo>
                  <a:pt x="299" y="151"/>
                </a:moveTo>
                <a:lnTo>
                  <a:pt x="299" y="429"/>
                </a:lnTo>
                <a:lnTo>
                  <a:pt x="242" y="429"/>
                </a:lnTo>
                <a:lnTo>
                  <a:pt x="242" y="333"/>
                </a:lnTo>
                <a:lnTo>
                  <a:pt x="181" y="333"/>
                </a:lnTo>
                <a:lnTo>
                  <a:pt x="181" y="429"/>
                </a:lnTo>
                <a:lnTo>
                  <a:pt x="121" y="429"/>
                </a:lnTo>
                <a:lnTo>
                  <a:pt x="121" y="151"/>
                </a:lnTo>
                <a:lnTo>
                  <a:pt x="211" y="151"/>
                </a:lnTo>
                <a:lnTo>
                  <a:pt x="299" y="151"/>
                </a:lnTo>
                <a:moveTo>
                  <a:pt x="211" y="151"/>
                </a:moveTo>
                <a:lnTo>
                  <a:pt x="211" y="92"/>
                </a:lnTo>
                <a:lnTo>
                  <a:pt x="0" y="92"/>
                </a:lnTo>
                <a:lnTo>
                  <a:pt x="0" y="429"/>
                </a:lnTo>
                <a:moveTo>
                  <a:pt x="395" y="429"/>
                </a:moveTo>
                <a:lnTo>
                  <a:pt x="395" y="123"/>
                </a:lnTo>
                <a:lnTo>
                  <a:pt x="268" y="0"/>
                </a:lnTo>
                <a:lnTo>
                  <a:pt x="268" y="151"/>
                </a:lnTo>
                <a:moveTo>
                  <a:pt x="62" y="151"/>
                </a:moveTo>
                <a:lnTo>
                  <a:pt x="56" y="151"/>
                </a:lnTo>
                <a:lnTo>
                  <a:pt x="56" y="155"/>
                </a:lnTo>
                <a:lnTo>
                  <a:pt x="62" y="155"/>
                </a:lnTo>
                <a:lnTo>
                  <a:pt x="62" y="151"/>
                </a:lnTo>
                <a:moveTo>
                  <a:pt x="62" y="211"/>
                </a:moveTo>
                <a:lnTo>
                  <a:pt x="56" y="211"/>
                </a:lnTo>
                <a:lnTo>
                  <a:pt x="56" y="217"/>
                </a:lnTo>
                <a:lnTo>
                  <a:pt x="62" y="217"/>
                </a:lnTo>
                <a:lnTo>
                  <a:pt x="62" y="211"/>
                </a:lnTo>
                <a:moveTo>
                  <a:pt x="62" y="271"/>
                </a:moveTo>
                <a:lnTo>
                  <a:pt x="56" y="271"/>
                </a:lnTo>
                <a:lnTo>
                  <a:pt x="56" y="277"/>
                </a:lnTo>
                <a:lnTo>
                  <a:pt x="62" y="277"/>
                </a:lnTo>
                <a:lnTo>
                  <a:pt x="62" y="271"/>
                </a:lnTo>
                <a:moveTo>
                  <a:pt x="62" y="332"/>
                </a:moveTo>
                <a:lnTo>
                  <a:pt x="56" y="332"/>
                </a:lnTo>
                <a:lnTo>
                  <a:pt x="56" y="337"/>
                </a:lnTo>
                <a:lnTo>
                  <a:pt x="62" y="337"/>
                </a:lnTo>
                <a:lnTo>
                  <a:pt x="62" y="332"/>
                </a:lnTo>
                <a:moveTo>
                  <a:pt x="62" y="392"/>
                </a:moveTo>
                <a:lnTo>
                  <a:pt x="56" y="392"/>
                </a:lnTo>
                <a:lnTo>
                  <a:pt x="56" y="397"/>
                </a:lnTo>
                <a:lnTo>
                  <a:pt x="62" y="397"/>
                </a:lnTo>
                <a:lnTo>
                  <a:pt x="62" y="392"/>
                </a:lnTo>
                <a:moveTo>
                  <a:pt x="182" y="211"/>
                </a:moveTo>
                <a:lnTo>
                  <a:pt x="177" y="211"/>
                </a:lnTo>
                <a:lnTo>
                  <a:pt x="177" y="217"/>
                </a:lnTo>
                <a:lnTo>
                  <a:pt x="182" y="217"/>
                </a:lnTo>
                <a:lnTo>
                  <a:pt x="182" y="211"/>
                </a:lnTo>
                <a:moveTo>
                  <a:pt x="182" y="273"/>
                </a:moveTo>
                <a:lnTo>
                  <a:pt x="177" y="273"/>
                </a:lnTo>
                <a:lnTo>
                  <a:pt x="177" y="277"/>
                </a:lnTo>
                <a:lnTo>
                  <a:pt x="182" y="277"/>
                </a:lnTo>
                <a:lnTo>
                  <a:pt x="182" y="273"/>
                </a:lnTo>
                <a:moveTo>
                  <a:pt x="243" y="211"/>
                </a:moveTo>
                <a:lnTo>
                  <a:pt x="237" y="211"/>
                </a:lnTo>
                <a:lnTo>
                  <a:pt x="237" y="217"/>
                </a:lnTo>
                <a:lnTo>
                  <a:pt x="243" y="217"/>
                </a:lnTo>
                <a:lnTo>
                  <a:pt x="243" y="211"/>
                </a:lnTo>
                <a:moveTo>
                  <a:pt x="243" y="273"/>
                </a:moveTo>
                <a:lnTo>
                  <a:pt x="237" y="273"/>
                </a:lnTo>
                <a:lnTo>
                  <a:pt x="237" y="277"/>
                </a:lnTo>
                <a:lnTo>
                  <a:pt x="243" y="277"/>
                </a:lnTo>
                <a:lnTo>
                  <a:pt x="243" y="273"/>
                </a:lnTo>
              </a:path>
            </a:pathLst>
          </a:custGeom>
          <a:noFill/>
          <a:ln w="25400" cap="sq">
            <a:solidFill>
              <a:schemeClr val="accent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nvGrpSpPr>
          <p:cNvPr id="133" name="Group 132">
            <a:extLst>
              <a:ext uri="{FF2B5EF4-FFF2-40B4-BE49-F238E27FC236}">
                <a16:creationId xmlns:a16="http://schemas.microsoft.com/office/drawing/2014/main" id="{119244CB-7DAB-4B7D-880C-77D7271459C8}"/>
              </a:ext>
            </a:extLst>
          </p:cNvPr>
          <p:cNvGrpSpPr/>
          <p:nvPr/>
        </p:nvGrpSpPr>
        <p:grpSpPr>
          <a:xfrm>
            <a:off x="3553487" y="1947057"/>
            <a:ext cx="1998406" cy="1243978"/>
            <a:chOff x="3484040" y="2114816"/>
            <a:chExt cx="1959399" cy="1219697"/>
          </a:xfrm>
        </p:grpSpPr>
        <p:sp>
          <p:nvSpPr>
            <p:cNvPr id="134" name="TextBox 133">
              <a:extLst>
                <a:ext uri="{FF2B5EF4-FFF2-40B4-BE49-F238E27FC236}">
                  <a16:creationId xmlns:a16="http://schemas.microsoft.com/office/drawing/2014/main" id="{D53D2620-FDB3-4D96-BF4C-3165C67C3411}"/>
                </a:ext>
              </a:extLst>
            </p:cNvPr>
            <p:cNvSpPr txBox="1"/>
            <p:nvPr/>
          </p:nvSpPr>
          <p:spPr>
            <a:xfrm>
              <a:off x="3484040" y="2114816"/>
              <a:ext cx="1959399" cy="621456"/>
            </a:xfrm>
            <a:prstGeom prst="rect">
              <a:avLst/>
            </a:prstGeom>
            <a:noFill/>
          </p:spPr>
          <p:txBody>
            <a:bodyPr wrap="square" rtlCol="0">
              <a:spAutoFit/>
            </a:bodyPr>
            <a:lstStyle>
              <a:defPPr>
                <a:defRPr lang="en-US"/>
              </a:defPPr>
              <a:lvl1pPr marL="173038" marR="0" lvl="0" indent="-173038" fontAlgn="auto">
                <a:lnSpc>
                  <a:spcPct val="100000"/>
                </a:lnSpc>
                <a:spcBef>
                  <a:spcPts val="0"/>
                </a:spcBef>
                <a:spcAft>
                  <a:spcPts val="0"/>
                </a:spcAft>
                <a:buClrTx/>
                <a:buSzTx/>
                <a:buFontTx/>
                <a:buNone/>
                <a:tabLst/>
                <a:defRPr kumimoji="0" sz="1150" b="1" i="0" u="none" strike="noStrike" cap="none" spc="0" normalizeH="0" baseline="0">
                  <a:ln>
                    <a:noFill/>
                  </a:ln>
                  <a:gradFill>
                    <a:gsLst>
                      <a:gs pos="0">
                        <a:schemeClr val="accent5">
                          <a:lumMod val="50000"/>
                        </a:schemeClr>
                      </a:gs>
                      <a:gs pos="100000">
                        <a:schemeClr val="accent5">
                          <a:lumMod val="50000"/>
                        </a:schemeClr>
                      </a:gs>
                    </a:gsLst>
                    <a:lin ang="5400000" scaled="1"/>
                  </a:gradFill>
                  <a:effectLst/>
                  <a:uLnTx/>
                  <a:uFillTx/>
                  <a:latin typeface="Segoe UI"/>
                  <a:cs typeface="Segoe UI Semibold" panose="020B0702040204020203" pitchFamily="34" charset="0"/>
                </a:defRPr>
              </a:lvl1pPr>
            </a:lstStyle>
            <a:p>
              <a:pPr marL="176481" indent="-176481" algn="ctr" defTabSz="932597">
                <a:defRPr/>
              </a:pPr>
              <a:r>
                <a:rPr lang="en-US" sz="1173">
                  <a:gradFill>
                    <a:gsLst>
                      <a:gs pos="0">
                        <a:srgbClr val="737373">
                          <a:lumMod val="50000"/>
                        </a:srgbClr>
                      </a:gs>
                      <a:gs pos="100000">
                        <a:srgbClr val="737373">
                          <a:lumMod val="50000"/>
                        </a:srgbClr>
                      </a:gs>
                    </a:gsLst>
                    <a:lin ang="5400000" scaled="1"/>
                  </a:gradFill>
                </a:rPr>
                <a:t>2. Microsoft Cloud App Security alert is triggered</a:t>
              </a:r>
            </a:p>
          </p:txBody>
        </p:sp>
        <p:cxnSp>
          <p:nvCxnSpPr>
            <p:cNvPr id="135" name="Straight Connector 134">
              <a:extLst>
                <a:ext uri="{FF2B5EF4-FFF2-40B4-BE49-F238E27FC236}">
                  <a16:creationId xmlns:a16="http://schemas.microsoft.com/office/drawing/2014/main" id="{01C39768-5FD7-4E29-A5FA-C5623EB8749B}"/>
                </a:ext>
              </a:extLst>
            </p:cNvPr>
            <p:cNvCxnSpPr/>
            <p:nvPr/>
          </p:nvCxnSpPr>
          <p:spPr>
            <a:xfrm>
              <a:off x="4465972" y="2795589"/>
              <a:ext cx="0" cy="538924"/>
            </a:xfrm>
            <a:prstGeom prst="line">
              <a:avLst/>
            </a:prstGeom>
            <a:ln w="9525">
              <a:solidFill>
                <a:schemeClr val="accent5">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grpSp>
      <p:grpSp>
        <p:nvGrpSpPr>
          <p:cNvPr id="136" name="Group 135">
            <a:extLst>
              <a:ext uri="{FF2B5EF4-FFF2-40B4-BE49-F238E27FC236}">
                <a16:creationId xmlns:a16="http://schemas.microsoft.com/office/drawing/2014/main" id="{7A697C55-E95E-420A-A83A-5F6D8857FBAC}"/>
              </a:ext>
            </a:extLst>
          </p:cNvPr>
          <p:cNvGrpSpPr/>
          <p:nvPr/>
        </p:nvGrpSpPr>
        <p:grpSpPr>
          <a:xfrm>
            <a:off x="6957632" y="1981612"/>
            <a:ext cx="1644853" cy="1208850"/>
            <a:chOff x="6821740" y="1942933"/>
            <a:chExt cx="1612747" cy="1185255"/>
          </a:xfrm>
        </p:grpSpPr>
        <p:sp>
          <p:nvSpPr>
            <p:cNvPr id="137" name="TextBox 136">
              <a:extLst>
                <a:ext uri="{FF2B5EF4-FFF2-40B4-BE49-F238E27FC236}">
                  <a16:creationId xmlns:a16="http://schemas.microsoft.com/office/drawing/2014/main" id="{EEE2D176-CFC5-4AA6-B968-0436734B2A62}"/>
                </a:ext>
              </a:extLst>
            </p:cNvPr>
            <p:cNvSpPr txBox="1"/>
            <p:nvPr/>
          </p:nvSpPr>
          <p:spPr>
            <a:xfrm>
              <a:off x="6821740" y="1942933"/>
              <a:ext cx="1612747" cy="621457"/>
            </a:xfrm>
            <a:prstGeom prst="rect">
              <a:avLst/>
            </a:prstGeom>
            <a:noFill/>
          </p:spPr>
          <p:txBody>
            <a:bodyPr wrap="square" rtlCol="0">
              <a:spAutoFit/>
            </a:bodyPr>
            <a:lstStyle>
              <a:defPPr>
                <a:defRPr lang="en-US"/>
              </a:defPPr>
              <a:lvl1pPr marL="173038" marR="0" lvl="0" indent="-173038" fontAlgn="auto">
                <a:lnSpc>
                  <a:spcPct val="100000"/>
                </a:lnSpc>
                <a:spcBef>
                  <a:spcPts val="0"/>
                </a:spcBef>
                <a:spcAft>
                  <a:spcPts val="0"/>
                </a:spcAft>
                <a:buClrTx/>
                <a:buSzTx/>
                <a:buFontTx/>
                <a:buNone/>
                <a:tabLst/>
                <a:defRPr kumimoji="0" sz="1150" b="1" i="0" u="none" strike="noStrike" cap="none" spc="0" normalizeH="0" baseline="0">
                  <a:ln>
                    <a:noFill/>
                  </a:ln>
                  <a:gradFill>
                    <a:gsLst>
                      <a:gs pos="0">
                        <a:schemeClr val="accent5">
                          <a:lumMod val="50000"/>
                        </a:schemeClr>
                      </a:gs>
                      <a:gs pos="100000">
                        <a:schemeClr val="accent5">
                          <a:lumMod val="50000"/>
                        </a:schemeClr>
                      </a:gs>
                    </a:gsLst>
                    <a:lin ang="5400000" scaled="1"/>
                  </a:gradFill>
                  <a:effectLst/>
                  <a:uLnTx/>
                  <a:uFillTx/>
                  <a:latin typeface="Segoe UI"/>
                  <a:cs typeface="Segoe UI Semibold" panose="020B0702040204020203" pitchFamily="34" charset="0"/>
                </a:defRPr>
              </a:lvl1pPr>
            </a:lstStyle>
            <a:p>
              <a:pPr marL="176481" indent="-176481" algn="ctr" defTabSz="932597">
                <a:defRPr/>
              </a:pPr>
              <a:r>
                <a:rPr lang="en-US" sz="1173">
                  <a:gradFill>
                    <a:gsLst>
                      <a:gs pos="0">
                        <a:srgbClr val="737373">
                          <a:lumMod val="50000"/>
                        </a:srgbClr>
                      </a:gs>
                      <a:gs pos="100000">
                        <a:srgbClr val="737373">
                          <a:lumMod val="50000"/>
                        </a:srgbClr>
                      </a:gs>
                    </a:gsLst>
                    <a:lin ang="5400000" scaled="1"/>
                  </a:gradFill>
                </a:rPr>
                <a:t>3. Text message is sent to user to validate identity</a:t>
              </a:r>
            </a:p>
          </p:txBody>
        </p:sp>
        <p:cxnSp>
          <p:nvCxnSpPr>
            <p:cNvPr id="138" name="Straight Connector 137">
              <a:extLst>
                <a:ext uri="{FF2B5EF4-FFF2-40B4-BE49-F238E27FC236}">
                  <a16:creationId xmlns:a16="http://schemas.microsoft.com/office/drawing/2014/main" id="{F06737C5-B520-40D9-BDB0-122970F8D370}"/>
                </a:ext>
              </a:extLst>
            </p:cNvPr>
            <p:cNvCxnSpPr>
              <a:cxnSpLocks/>
              <a:stCxn id="137" idx="2"/>
            </p:cNvCxnSpPr>
            <p:nvPr/>
          </p:nvCxnSpPr>
          <p:spPr>
            <a:xfrm>
              <a:off x="7628114" y="2564390"/>
              <a:ext cx="0" cy="563798"/>
            </a:xfrm>
            <a:prstGeom prst="line">
              <a:avLst/>
            </a:prstGeom>
            <a:ln w="9525">
              <a:solidFill>
                <a:schemeClr val="accent5">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grpSp>
      <p:grpSp>
        <p:nvGrpSpPr>
          <p:cNvPr id="142" name="Group 141">
            <a:extLst>
              <a:ext uri="{FF2B5EF4-FFF2-40B4-BE49-F238E27FC236}">
                <a16:creationId xmlns:a16="http://schemas.microsoft.com/office/drawing/2014/main" id="{CB9BCFB5-2339-48B3-AAF3-A7686295A00C}"/>
              </a:ext>
            </a:extLst>
          </p:cNvPr>
          <p:cNvGrpSpPr/>
          <p:nvPr/>
        </p:nvGrpSpPr>
        <p:grpSpPr>
          <a:xfrm>
            <a:off x="5877272" y="3890880"/>
            <a:ext cx="573027" cy="502194"/>
            <a:chOff x="5762468" y="3816622"/>
            <a:chExt cx="561842" cy="492392"/>
          </a:xfrm>
        </p:grpSpPr>
        <p:sp>
          <p:nvSpPr>
            <p:cNvPr id="143" name="Rectangle 142">
              <a:extLst>
                <a:ext uri="{FF2B5EF4-FFF2-40B4-BE49-F238E27FC236}">
                  <a16:creationId xmlns:a16="http://schemas.microsoft.com/office/drawing/2014/main" id="{961E1625-4765-41CF-B5EC-94DC46E72FCF}"/>
                </a:ext>
              </a:extLst>
            </p:cNvPr>
            <p:cNvSpPr/>
            <p:nvPr/>
          </p:nvSpPr>
          <p:spPr>
            <a:xfrm>
              <a:off x="5762468" y="3816622"/>
              <a:ext cx="561842" cy="4923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sp>
          <p:nvSpPr>
            <p:cNvPr id="144" name="Freeform 65">
              <a:extLst>
                <a:ext uri="{FF2B5EF4-FFF2-40B4-BE49-F238E27FC236}">
                  <a16:creationId xmlns:a16="http://schemas.microsoft.com/office/drawing/2014/main" id="{CCB6935E-E10B-46E1-9815-4A141166EE14}"/>
                </a:ext>
              </a:extLst>
            </p:cNvPr>
            <p:cNvSpPr>
              <a:spLocks/>
            </p:cNvSpPr>
            <p:nvPr/>
          </p:nvSpPr>
          <p:spPr bwMode="auto">
            <a:xfrm rot="5400000">
              <a:off x="5901929" y="3904886"/>
              <a:ext cx="282920" cy="315864"/>
            </a:xfrm>
            <a:custGeom>
              <a:avLst/>
              <a:gdLst>
                <a:gd name="T0" fmla="*/ 235 w 235"/>
                <a:gd name="T1" fmla="*/ 118 h 263"/>
                <a:gd name="T2" fmla="*/ 235 w 235"/>
                <a:gd name="T3" fmla="*/ 118 h 263"/>
                <a:gd name="T4" fmla="*/ 117 w 235"/>
                <a:gd name="T5" fmla="*/ 0 h 263"/>
                <a:gd name="T6" fmla="*/ 0 w 235"/>
                <a:gd name="T7" fmla="*/ 117 h 263"/>
                <a:gd name="T8" fmla="*/ 19 w 235"/>
                <a:gd name="T9" fmla="*/ 136 h 263"/>
                <a:gd name="T10" fmla="*/ 104 w 235"/>
                <a:gd name="T11" fmla="*/ 51 h 263"/>
                <a:gd name="T12" fmla="*/ 104 w 235"/>
                <a:gd name="T13" fmla="*/ 263 h 263"/>
                <a:gd name="T14" fmla="*/ 131 w 235"/>
                <a:gd name="T15" fmla="*/ 263 h 263"/>
                <a:gd name="T16" fmla="*/ 131 w 235"/>
                <a:gd name="T17" fmla="*/ 51 h 263"/>
                <a:gd name="T18" fmla="*/ 217 w 235"/>
                <a:gd name="T19" fmla="*/ 137 h 263"/>
                <a:gd name="T20" fmla="*/ 235 w 235"/>
                <a:gd name="T21" fmla="*/ 1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263">
                  <a:moveTo>
                    <a:pt x="235" y="118"/>
                  </a:moveTo>
                  <a:lnTo>
                    <a:pt x="235" y="118"/>
                  </a:lnTo>
                  <a:lnTo>
                    <a:pt x="117" y="0"/>
                  </a:lnTo>
                  <a:lnTo>
                    <a:pt x="0" y="117"/>
                  </a:lnTo>
                  <a:lnTo>
                    <a:pt x="19" y="136"/>
                  </a:lnTo>
                  <a:lnTo>
                    <a:pt x="104" y="51"/>
                  </a:lnTo>
                  <a:lnTo>
                    <a:pt x="104" y="263"/>
                  </a:lnTo>
                  <a:lnTo>
                    <a:pt x="131" y="263"/>
                  </a:lnTo>
                  <a:lnTo>
                    <a:pt x="131" y="51"/>
                  </a:lnTo>
                  <a:lnTo>
                    <a:pt x="217" y="137"/>
                  </a:lnTo>
                  <a:lnTo>
                    <a:pt x="235" y="118"/>
                  </a:lnTo>
                  <a:close/>
                </a:path>
              </a:pathLst>
            </a:custGeom>
            <a:solidFill>
              <a:schemeClr val="accent2"/>
            </a:solidFill>
            <a:ln w="22225">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002050"/>
                </a:solidFill>
                <a:latin typeface="Segoe UI"/>
              </a:endParaRPr>
            </a:p>
          </p:txBody>
        </p:sp>
      </p:grpSp>
      <p:grpSp>
        <p:nvGrpSpPr>
          <p:cNvPr id="145" name="Group 144">
            <a:extLst>
              <a:ext uri="{FF2B5EF4-FFF2-40B4-BE49-F238E27FC236}">
                <a16:creationId xmlns:a16="http://schemas.microsoft.com/office/drawing/2014/main" id="{D5BD5850-8824-40DD-A446-B2B02DC7CCB8}"/>
              </a:ext>
            </a:extLst>
          </p:cNvPr>
          <p:cNvGrpSpPr/>
          <p:nvPr/>
        </p:nvGrpSpPr>
        <p:grpSpPr>
          <a:xfrm>
            <a:off x="8964929" y="3890880"/>
            <a:ext cx="573027" cy="502194"/>
            <a:chOff x="5762468" y="3816622"/>
            <a:chExt cx="561842" cy="492392"/>
          </a:xfrm>
        </p:grpSpPr>
        <p:sp>
          <p:nvSpPr>
            <p:cNvPr id="146" name="Rectangle 145">
              <a:extLst>
                <a:ext uri="{FF2B5EF4-FFF2-40B4-BE49-F238E27FC236}">
                  <a16:creationId xmlns:a16="http://schemas.microsoft.com/office/drawing/2014/main" id="{5E4A5E31-3D91-4E16-828B-74C306E6A3EF}"/>
                </a:ext>
              </a:extLst>
            </p:cNvPr>
            <p:cNvSpPr/>
            <p:nvPr/>
          </p:nvSpPr>
          <p:spPr>
            <a:xfrm>
              <a:off x="5762468" y="3816622"/>
              <a:ext cx="561842" cy="4923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sp>
          <p:nvSpPr>
            <p:cNvPr id="147" name="Freeform 65">
              <a:extLst>
                <a:ext uri="{FF2B5EF4-FFF2-40B4-BE49-F238E27FC236}">
                  <a16:creationId xmlns:a16="http://schemas.microsoft.com/office/drawing/2014/main" id="{D5B59ACA-8F9D-408B-A744-D1BAC8D5C0F3}"/>
                </a:ext>
              </a:extLst>
            </p:cNvPr>
            <p:cNvSpPr>
              <a:spLocks/>
            </p:cNvSpPr>
            <p:nvPr/>
          </p:nvSpPr>
          <p:spPr bwMode="auto">
            <a:xfrm rot="5400000">
              <a:off x="5901929" y="3904886"/>
              <a:ext cx="282920" cy="315864"/>
            </a:xfrm>
            <a:custGeom>
              <a:avLst/>
              <a:gdLst>
                <a:gd name="T0" fmla="*/ 235 w 235"/>
                <a:gd name="T1" fmla="*/ 118 h 263"/>
                <a:gd name="T2" fmla="*/ 235 w 235"/>
                <a:gd name="T3" fmla="*/ 118 h 263"/>
                <a:gd name="T4" fmla="*/ 117 w 235"/>
                <a:gd name="T5" fmla="*/ 0 h 263"/>
                <a:gd name="T6" fmla="*/ 0 w 235"/>
                <a:gd name="T7" fmla="*/ 117 h 263"/>
                <a:gd name="T8" fmla="*/ 19 w 235"/>
                <a:gd name="T9" fmla="*/ 136 h 263"/>
                <a:gd name="T10" fmla="*/ 104 w 235"/>
                <a:gd name="T11" fmla="*/ 51 h 263"/>
                <a:gd name="T12" fmla="*/ 104 w 235"/>
                <a:gd name="T13" fmla="*/ 263 h 263"/>
                <a:gd name="T14" fmla="*/ 131 w 235"/>
                <a:gd name="T15" fmla="*/ 263 h 263"/>
                <a:gd name="T16" fmla="*/ 131 w 235"/>
                <a:gd name="T17" fmla="*/ 51 h 263"/>
                <a:gd name="T18" fmla="*/ 217 w 235"/>
                <a:gd name="T19" fmla="*/ 137 h 263"/>
                <a:gd name="T20" fmla="*/ 235 w 235"/>
                <a:gd name="T21" fmla="*/ 1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263">
                  <a:moveTo>
                    <a:pt x="235" y="118"/>
                  </a:moveTo>
                  <a:lnTo>
                    <a:pt x="235" y="118"/>
                  </a:lnTo>
                  <a:lnTo>
                    <a:pt x="117" y="0"/>
                  </a:lnTo>
                  <a:lnTo>
                    <a:pt x="0" y="117"/>
                  </a:lnTo>
                  <a:lnTo>
                    <a:pt x="19" y="136"/>
                  </a:lnTo>
                  <a:lnTo>
                    <a:pt x="104" y="51"/>
                  </a:lnTo>
                  <a:lnTo>
                    <a:pt x="104" y="263"/>
                  </a:lnTo>
                  <a:lnTo>
                    <a:pt x="131" y="263"/>
                  </a:lnTo>
                  <a:lnTo>
                    <a:pt x="131" y="51"/>
                  </a:lnTo>
                  <a:lnTo>
                    <a:pt x="217" y="137"/>
                  </a:lnTo>
                  <a:lnTo>
                    <a:pt x="235" y="118"/>
                  </a:lnTo>
                  <a:close/>
                </a:path>
              </a:pathLst>
            </a:custGeom>
            <a:solidFill>
              <a:schemeClr val="accent2"/>
            </a:solidFill>
            <a:ln w="22225">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002050"/>
                </a:solidFill>
                <a:latin typeface="Segoe UI"/>
              </a:endParaRPr>
            </a:p>
          </p:txBody>
        </p:sp>
      </p:grpSp>
      <p:sp>
        <p:nvSpPr>
          <p:cNvPr id="149" name="TextBox 148">
            <a:extLst>
              <a:ext uri="{FF2B5EF4-FFF2-40B4-BE49-F238E27FC236}">
                <a16:creationId xmlns:a16="http://schemas.microsoft.com/office/drawing/2014/main" id="{C7FA8B59-6D77-470D-828D-514BFE42B7A9}"/>
              </a:ext>
            </a:extLst>
          </p:cNvPr>
          <p:cNvSpPr txBox="1"/>
          <p:nvPr/>
        </p:nvSpPr>
        <p:spPr>
          <a:xfrm>
            <a:off x="9783718" y="1924571"/>
            <a:ext cx="1617479" cy="814325"/>
          </a:xfrm>
          <a:prstGeom prst="rect">
            <a:avLst/>
          </a:prstGeom>
          <a:noFill/>
        </p:spPr>
        <p:txBody>
          <a:bodyPr wrap="square" rtlCol="0">
            <a:spAutoFit/>
          </a:bodyPr>
          <a:lstStyle>
            <a:defPPr>
              <a:defRPr lang="en-US"/>
            </a:defPPr>
            <a:lvl1pPr marL="173038" marR="0" lvl="0" indent="-173038" fontAlgn="auto">
              <a:lnSpc>
                <a:spcPct val="100000"/>
              </a:lnSpc>
              <a:spcBef>
                <a:spcPts val="0"/>
              </a:spcBef>
              <a:spcAft>
                <a:spcPts val="0"/>
              </a:spcAft>
              <a:buClrTx/>
              <a:buSzTx/>
              <a:buFontTx/>
              <a:buNone/>
              <a:tabLst/>
              <a:defRPr kumimoji="0" sz="1150" b="1" i="0" u="none" strike="noStrike" cap="none" spc="0" normalizeH="0" baseline="0">
                <a:ln>
                  <a:noFill/>
                </a:ln>
                <a:gradFill>
                  <a:gsLst>
                    <a:gs pos="83000">
                      <a:schemeClr val="tx1"/>
                    </a:gs>
                    <a:gs pos="100000">
                      <a:schemeClr val="tx1"/>
                    </a:gs>
                  </a:gsLst>
                  <a:lin ang="5400000" scaled="1"/>
                </a:gradFill>
                <a:effectLst/>
                <a:uLnTx/>
                <a:uFillTx/>
                <a:latin typeface="Segoe UI"/>
                <a:cs typeface="Segoe UI Semibold" panose="020B0702040204020203" pitchFamily="34" charset="0"/>
              </a:defRPr>
            </a:lvl1pPr>
          </a:lstStyle>
          <a:p>
            <a:pPr marL="176481" indent="-176481" defTabSz="932597">
              <a:defRPr/>
            </a:pPr>
            <a:r>
              <a:rPr lang="en-US" sz="1173">
                <a:gradFill>
                  <a:gsLst>
                    <a:gs pos="0">
                      <a:srgbClr val="737373">
                        <a:lumMod val="50000"/>
                      </a:srgbClr>
                    </a:gs>
                    <a:gs pos="100000">
                      <a:srgbClr val="737373">
                        <a:lumMod val="50000"/>
                      </a:srgbClr>
                    </a:gs>
                  </a:gsLst>
                  <a:lin ang="5400000" scaled="1"/>
                </a:gradFill>
              </a:rPr>
              <a:t>4. SOC team receives response and can triage accordingly</a:t>
            </a:r>
          </a:p>
        </p:txBody>
      </p:sp>
      <p:cxnSp>
        <p:nvCxnSpPr>
          <p:cNvPr id="150" name="Straight Connector 149">
            <a:extLst>
              <a:ext uri="{FF2B5EF4-FFF2-40B4-BE49-F238E27FC236}">
                <a16:creationId xmlns:a16="http://schemas.microsoft.com/office/drawing/2014/main" id="{D513C04A-6F92-4758-98F9-032A3F8C370B}"/>
              </a:ext>
            </a:extLst>
          </p:cNvPr>
          <p:cNvCxnSpPr/>
          <p:nvPr/>
        </p:nvCxnSpPr>
        <p:spPr>
          <a:xfrm>
            <a:off x="10592458" y="2707027"/>
            <a:ext cx="0" cy="549653"/>
          </a:xfrm>
          <a:prstGeom prst="line">
            <a:avLst/>
          </a:prstGeom>
          <a:ln w="9525">
            <a:solidFill>
              <a:schemeClr val="accent5">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pic>
        <p:nvPicPr>
          <p:cNvPr id="2052" name="Picture 4" descr="https://upload.wikimedia.org/wikipedia/commons/thumb/1/15/Tor-logo-2011-flat.svg/1200px-Tor-logo-2011-flat.svg.png">
            <a:hlinkClick r:id="rId2"/>
            <a:extLst>
              <a:ext uri="{FF2B5EF4-FFF2-40B4-BE49-F238E27FC236}">
                <a16:creationId xmlns:a16="http://schemas.microsoft.com/office/drawing/2014/main" id="{873BC95D-DEAD-4D54-8196-AEA2438D94B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43052" y="3789431"/>
            <a:ext cx="648657" cy="392114"/>
          </a:xfrm>
          <a:prstGeom prst="rect">
            <a:avLst/>
          </a:prstGeom>
          <a:noFill/>
          <a:extLst>
            <a:ext uri="{909E8E84-426E-40DD-AFC4-6F175D3DCCD1}">
              <a14:hiddenFill xmlns:a14="http://schemas.microsoft.com/office/drawing/2010/main">
                <a:solidFill>
                  <a:srgbClr val="FFFFFF"/>
                </a:solidFill>
              </a14:hiddenFill>
            </a:ext>
          </a:extLst>
        </p:spPr>
      </p:pic>
      <p:pic>
        <p:nvPicPr>
          <p:cNvPr id="67" name="Graphic 66" descr="Smart Phone">
            <a:extLst>
              <a:ext uri="{FF2B5EF4-FFF2-40B4-BE49-F238E27FC236}">
                <a16:creationId xmlns:a16="http://schemas.microsoft.com/office/drawing/2014/main" id="{530789F1-0719-4CD9-B0F5-5E8B9DA22F3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181663" y="3722914"/>
            <a:ext cx="648793" cy="648793"/>
          </a:xfrm>
          <a:prstGeom prst="rect">
            <a:avLst/>
          </a:prstGeom>
        </p:spPr>
      </p:pic>
      <p:grpSp>
        <p:nvGrpSpPr>
          <p:cNvPr id="68" name="Group 67">
            <a:extLst>
              <a:ext uri="{FF2B5EF4-FFF2-40B4-BE49-F238E27FC236}">
                <a16:creationId xmlns:a16="http://schemas.microsoft.com/office/drawing/2014/main" id="{9A7573FE-AEAD-43F4-8BA0-9B48252179B8}"/>
              </a:ext>
            </a:extLst>
          </p:cNvPr>
          <p:cNvGrpSpPr/>
          <p:nvPr/>
        </p:nvGrpSpPr>
        <p:grpSpPr>
          <a:xfrm>
            <a:off x="7635325" y="3903211"/>
            <a:ext cx="564961" cy="659668"/>
            <a:chOff x="2533651" y="2367511"/>
            <a:chExt cx="252413" cy="294728"/>
          </a:xfrm>
          <a:solidFill>
            <a:schemeClr val="accent1"/>
          </a:solidFill>
        </p:grpSpPr>
        <p:sp>
          <p:nvSpPr>
            <p:cNvPr id="69" name="Freeform 5">
              <a:extLst>
                <a:ext uri="{FF2B5EF4-FFF2-40B4-BE49-F238E27FC236}">
                  <a16:creationId xmlns:a16="http://schemas.microsoft.com/office/drawing/2014/main" id="{BFF438C7-5D04-4F8C-9A60-47C029053ECD}"/>
                </a:ext>
              </a:extLst>
            </p:cNvPr>
            <p:cNvSpPr>
              <a:spLocks/>
            </p:cNvSpPr>
            <p:nvPr/>
          </p:nvSpPr>
          <p:spPr bwMode="auto">
            <a:xfrm>
              <a:off x="2574926" y="2367511"/>
              <a:ext cx="168275" cy="168275"/>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grp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70" name="Freeform 6">
              <a:extLst>
                <a:ext uri="{FF2B5EF4-FFF2-40B4-BE49-F238E27FC236}">
                  <a16:creationId xmlns:a16="http://schemas.microsoft.com/office/drawing/2014/main" id="{E75F3FCA-C22B-4DC4-AE34-78A63189F46D}"/>
                </a:ext>
              </a:extLst>
            </p:cNvPr>
            <p:cNvSpPr>
              <a:spLocks/>
            </p:cNvSpPr>
            <p:nvPr/>
          </p:nvSpPr>
          <p:spPr bwMode="auto">
            <a:xfrm>
              <a:off x="2533651" y="2536826"/>
              <a:ext cx="252413" cy="125413"/>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grp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sp>
        <p:nvSpPr>
          <p:cNvPr id="71" name="Oval 70">
            <a:extLst>
              <a:ext uri="{FF2B5EF4-FFF2-40B4-BE49-F238E27FC236}">
                <a16:creationId xmlns:a16="http://schemas.microsoft.com/office/drawing/2014/main" id="{89FE5D09-51DE-49EB-A35A-0E2CBFC1ECF7}"/>
              </a:ext>
            </a:extLst>
          </p:cNvPr>
          <p:cNvSpPr/>
          <p:nvPr/>
        </p:nvSpPr>
        <p:spPr>
          <a:xfrm rot="1796401">
            <a:off x="3744593" y="3341887"/>
            <a:ext cx="1585426" cy="1585426"/>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solidFill>
                <a:srgbClr val="2F2F2F"/>
              </a:solidFill>
              <a:latin typeface="Segoe UI"/>
            </a:endParaRPr>
          </a:p>
        </p:txBody>
      </p:sp>
      <p:grpSp>
        <p:nvGrpSpPr>
          <p:cNvPr id="72" name="Group 71">
            <a:extLst>
              <a:ext uri="{FF2B5EF4-FFF2-40B4-BE49-F238E27FC236}">
                <a16:creationId xmlns:a16="http://schemas.microsoft.com/office/drawing/2014/main" id="{4D94355D-119B-4C59-B1CD-57B762EF5321}"/>
              </a:ext>
            </a:extLst>
          </p:cNvPr>
          <p:cNvGrpSpPr/>
          <p:nvPr/>
        </p:nvGrpSpPr>
        <p:grpSpPr>
          <a:xfrm>
            <a:off x="4112590" y="3828534"/>
            <a:ext cx="699043" cy="548113"/>
            <a:chOff x="4596637" y="4175208"/>
            <a:chExt cx="456402" cy="357861"/>
          </a:xfrm>
        </p:grpSpPr>
        <p:sp>
          <p:nvSpPr>
            <p:cNvPr id="73" name="Freeform 5">
              <a:extLst>
                <a:ext uri="{FF2B5EF4-FFF2-40B4-BE49-F238E27FC236}">
                  <a16:creationId xmlns:a16="http://schemas.microsoft.com/office/drawing/2014/main" id="{C93D27F7-BB51-41D8-8C6C-54980E5ED144}"/>
                </a:ext>
              </a:extLst>
            </p:cNvPr>
            <p:cNvSpPr>
              <a:spLocks/>
            </p:cNvSpPr>
            <p:nvPr/>
          </p:nvSpPr>
          <p:spPr bwMode="auto">
            <a:xfrm>
              <a:off x="4596637" y="4175208"/>
              <a:ext cx="456402" cy="357861"/>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74" name="Rectangle 73">
              <a:extLst>
                <a:ext uri="{FF2B5EF4-FFF2-40B4-BE49-F238E27FC236}">
                  <a16:creationId xmlns:a16="http://schemas.microsoft.com/office/drawing/2014/main" id="{3E299872-AB76-4735-ADB4-270A6B437DFD}"/>
                </a:ext>
              </a:extLst>
            </p:cNvPr>
            <p:cNvSpPr/>
            <p:nvPr/>
          </p:nvSpPr>
          <p:spPr>
            <a:xfrm>
              <a:off x="4628667" y="4200322"/>
              <a:ext cx="399245" cy="23685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grpSp>
      <p:sp>
        <p:nvSpPr>
          <p:cNvPr id="75" name="Freeform 27">
            <a:extLst>
              <a:ext uri="{FF2B5EF4-FFF2-40B4-BE49-F238E27FC236}">
                <a16:creationId xmlns:a16="http://schemas.microsoft.com/office/drawing/2014/main" id="{AFEECA2D-D884-4FF6-8E8F-3DD970BCDDAB}"/>
              </a:ext>
            </a:extLst>
          </p:cNvPr>
          <p:cNvSpPr>
            <a:spLocks noEditPoints="1"/>
          </p:cNvSpPr>
          <p:nvPr/>
        </p:nvSpPr>
        <p:spPr bwMode="auto">
          <a:xfrm>
            <a:off x="4782465" y="4094963"/>
            <a:ext cx="305960" cy="3048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77" name="Freeform 27">
            <a:extLst>
              <a:ext uri="{FF2B5EF4-FFF2-40B4-BE49-F238E27FC236}">
                <a16:creationId xmlns:a16="http://schemas.microsoft.com/office/drawing/2014/main" id="{9249A23E-D105-4C34-8D36-89D707DB2692}"/>
              </a:ext>
            </a:extLst>
          </p:cNvPr>
          <p:cNvSpPr>
            <a:spLocks noEditPoints="1"/>
          </p:cNvSpPr>
          <p:nvPr/>
        </p:nvSpPr>
        <p:spPr bwMode="auto">
          <a:xfrm>
            <a:off x="4641107" y="3993533"/>
            <a:ext cx="188668" cy="187953"/>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1"/>
          </a:solidFill>
          <a:ln w="0">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78" name="Freeform 23">
            <a:extLst>
              <a:ext uri="{FF2B5EF4-FFF2-40B4-BE49-F238E27FC236}">
                <a16:creationId xmlns:a16="http://schemas.microsoft.com/office/drawing/2014/main" id="{B51EEDFD-1FC5-4F0D-9BDD-F26614C5B354}"/>
              </a:ext>
            </a:extLst>
          </p:cNvPr>
          <p:cNvSpPr>
            <a:spLocks noEditPoints="1"/>
          </p:cNvSpPr>
          <p:nvPr/>
        </p:nvSpPr>
        <p:spPr bwMode="auto">
          <a:xfrm>
            <a:off x="4817804" y="4129190"/>
            <a:ext cx="345058" cy="345058"/>
          </a:xfrm>
          <a:custGeom>
            <a:avLst/>
            <a:gdLst>
              <a:gd name="T0" fmla="*/ 235 w 269"/>
              <a:gd name="T1" fmla="*/ 75 h 269"/>
              <a:gd name="T2" fmla="*/ 222 w 269"/>
              <a:gd name="T3" fmla="*/ 87 h 269"/>
              <a:gd name="T4" fmla="*/ 193 w 269"/>
              <a:gd name="T5" fmla="*/ 114 h 269"/>
              <a:gd name="T6" fmla="*/ 174 w 269"/>
              <a:gd name="T7" fmla="*/ 116 h 269"/>
              <a:gd name="T8" fmla="*/ 194 w 269"/>
              <a:gd name="T9" fmla="*/ 96 h 269"/>
              <a:gd name="T10" fmla="*/ 196 w 269"/>
              <a:gd name="T11" fmla="*/ 80 h 269"/>
              <a:gd name="T12" fmla="*/ 176 w 269"/>
              <a:gd name="T13" fmla="*/ 77 h 269"/>
              <a:gd name="T14" fmla="*/ 166 w 269"/>
              <a:gd name="T15" fmla="*/ 87 h 269"/>
              <a:gd name="T16" fmla="*/ 154 w 269"/>
              <a:gd name="T17" fmla="*/ 90 h 269"/>
              <a:gd name="T18" fmla="*/ 162 w 269"/>
              <a:gd name="T19" fmla="*/ 72 h 269"/>
              <a:gd name="T20" fmla="*/ 216 w 269"/>
              <a:gd name="T21" fmla="*/ 29 h 269"/>
              <a:gd name="T22" fmla="*/ 235 w 269"/>
              <a:gd name="T23" fmla="*/ 37 h 269"/>
              <a:gd name="T24" fmla="*/ 242 w 269"/>
              <a:gd name="T25" fmla="*/ 56 h 269"/>
              <a:gd name="T26" fmla="*/ 114 w 269"/>
              <a:gd name="T27" fmla="*/ 193 h 269"/>
              <a:gd name="T28" fmla="*/ 109 w 269"/>
              <a:gd name="T29" fmla="*/ 200 h 269"/>
              <a:gd name="T30" fmla="*/ 46 w 269"/>
              <a:gd name="T31" fmla="*/ 240 h 269"/>
              <a:gd name="T32" fmla="*/ 30 w 269"/>
              <a:gd name="T33" fmla="*/ 221 h 269"/>
              <a:gd name="T34" fmla="*/ 72 w 269"/>
              <a:gd name="T35" fmla="*/ 162 h 269"/>
              <a:gd name="T36" fmla="*/ 97 w 269"/>
              <a:gd name="T37" fmla="*/ 155 h 269"/>
              <a:gd name="T38" fmla="*/ 76 w 269"/>
              <a:gd name="T39" fmla="*/ 177 h 269"/>
              <a:gd name="T40" fmla="*/ 80 w 269"/>
              <a:gd name="T41" fmla="*/ 199 h 269"/>
              <a:gd name="T42" fmla="*/ 85 w 269"/>
              <a:gd name="T43" fmla="*/ 200 h 269"/>
              <a:gd name="T44" fmla="*/ 116 w 269"/>
              <a:gd name="T45" fmla="*/ 174 h 269"/>
              <a:gd name="T46" fmla="*/ 253 w 269"/>
              <a:gd name="T47" fmla="*/ 18 h 269"/>
              <a:gd name="T48" fmla="*/ 250 w 269"/>
              <a:gd name="T49" fmla="*/ 16 h 269"/>
              <a:gd name="T50" fmla="*/ 178 w 269"/>
              <a:gd name="T51" fmla="*/ 18 h 269"/>
              <a:gd name="T52" fmla="*/ 143 w 269"/>
              <a:gd name="T53" fmla="*/ 53 h 269"/>
              <a:gd name="T54" fmla="*/ 135 w 269"/>
              <a:gd name="T55" fmla="*/ 117 h 269"/>
              <a:gd name="T56" fmla="*/ 110 w 269"/>
              <a:gd name="T57" fmla="*/ 132 h 269"/>
              <a:gd name="T58" fmla="*/ 18 w 269"/>
              <a:gd name="T59" fmla="*/ 178 h 269"/>
              <a:gd name="T60" fmla="*/ 18 w 269"/>
              <a:gd name="T61" fmla="*/ 253 h 269"/>
              <a:gd name="T62" fmla="*/ 56 w 269"/>
              <a:gd name="T63" fmla="*/ 269 h 269"/>
              <a:gd name="T64" fmla="*/ 128 w 269"/>
              <a:gd name="T65" fmla="*/ 219 h 269"/>
              <a:gd name="T66" fmla="*/ 141 w 269"/>
              <a:gd name="T67" fmla="*/ 166 h 269"/>
              <a:gd name="T68" fmla="*/ 139 w 269"/>
              <a:gd name="T69" fmla="*/ 151 h 269"/>
              <a:gd name="T70" fmla="*/ 157 w 269"/>
              <a:gd name="T71" fmla="*/ 137 h 269"/>
              <a:gd name="T72" fmla="*/ 181 w 269"/>
              <a:gd name="T73" fmla="*/ 144 h 269"/>
              <a:gd name="T74" fmla="*/ 219 w 269"/>
              <a:gd name="T75" fmla="*/ 128 h 269"/>
              <a:gd name="T76" fmla="*/ 269 w 269"/>
              <a:gd name="T77" fmla="*/ 56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269">
                <a:moveTo>
                  <a:pt x="235" y="75"/>
                </a:moveTo>
                <a:lnTo>
                  <a:pt x="235" y="75"/>
                </a:lnTo>
                <a:lnTo>
                  <a:pt x="224" y="85"/>
                </a:lnTo>
                <a:lnTo>
                  <a:pt x="222" y="87"/>
                </a:lnTo>
                <a:lnTo>
                  <a:pt x="200" y="109"/>
                </a:lnTo>
                <a:cubicBezTo>
                  <a:pt x="198" y="111"/>
                  <a:pt x="196" y="113"/>
                  <a:pt x="193" y="114"/>
                </a:cubicBezTo>
                <a:cubicBezTo>
                  <a:pt x="193" y="114"/>
                  <a:pt x="193" y="114"/>
                  <a:pt x="193" y="114"/>
                </a:cubicBezTo>
                <a:cubicBezTo>
                  <a:pt x="187" y="117"/>
                  <a:pt x="181" y="117"/>
                  <a:pt x="174" y="116"/>
                </a:cubicBezTo>
                <a:lnTo>
                  <a:pt x="176" y="114"/>
                </a:lnTo>
                <a:lnTo>
                  <a:pt x="194" y="96"/>
                </a:lnTo>
                <a:cubicBezTo>
                  <a:pt x="197" y="93"/>
                  <a:pt x="198" y="90"/>
                  <a:pt x="198" y="87"/>
                </a:cubicBezTo>
                <a:cubicBezTo>
                  <a:pt x="198" y="84"/>
                  <a:pt x="198" y="82"/>
                  <a:pt x="196" y="80"/>
                </a:cubicBezTo>
                <a:cubicBezTo>
                  <a:pt x="196" y="79"/>
                  <a:pt x="195" y="78"/>
                  <a:pt x="194" y="77"/>
                </a:cubicBezTo>
                <a:cubicBezTo>
                  <a:pt x="189" y="72"/>
                  <a:pt x="181" y="72"/>
                  <a:pt x="176" y="77"/>
                </a:cubicBezTo>
                <a:lnTo>
                  <a:pt x="167" y="85"/>
                </a:lnTo>
                <a:lnTo>
                  <a:pt x="166" y="87"/>
                </a:lnTo>
                <a:lnTo>
                  <a:pt x="155" y="97"/>
                </a:lnTo>
                <a:cubicBezTo>
                  <a:pt x="155" y="95"/>
                  <a:pt x="154" y="93"/>
                  <a:pt x="154" y="90"/>
                </a:cubicBezTo>
                <a:cubicBezTo>
                  <a:pt x="154" y="89"/>
                  <a:pt x="155" y="88"/>
                  <a:pt x="155" y="87"/>
                </a:cubicBezTo>
                <a:cubicBezTo>
                  <a:pt x="156" y="81"/>
                  <a:pt x="158" y="76"/>
                  <a:pt x="162" y="72"/>
                </a:cubicBezTo>
                <a:lnTo>
                  <a:pt x="197" y="37"/>
                </a:lnTo>
                <a:cubicBezTo>
                  <a:pt x="202" y="32"/>
                  <a:pt x="209" y="29"/>
                  <a:pt x="216" y="29"/>
                </a:cubicBezTo>
                <a:cubicBezTo>
                  <a:pt x="222" y="29"/>
                  <a:pt x="227" y="31"/>
                  <a:pt x="232" y="35"/>
                </a:cubicBezTo>
                <a:cubicBezTo>
                  <a:pt x="233" y="35"/>
                  <a:pt x="234" y="36"/>
                  <a:pt x="235" y="37"/>
                </a:cubicBezTo>
                <a:cubicBezTo>
                  <a:pt x="235" y="37"/>
                  <a:pt x="235" y="37"/>
                  <a:pt x="235" y="38"/>
                </a:cubicBezTo>
                <a:cubicBezTo>
                  <a:pt x="240" y="43"/>
                  <a:pt x="242" y="49"/>
                  <a:pt x="242" y="56"/>
                </a:cubicBezTo>
                <a:cubicBezTo>
                  <a:pt x="242" y="63"/>
                  <a:pt x="240" y="70"/>
                  <a:pt x="235" y="75"/>
                </a:cubicBezTo>
                <a:close/>
                <a:moveTo>
                  <a:pt x="114" y="193"/>
                </a:moveTo>
                <a:lnTo>
                  <a:pt x="114" y="193"/>
                </a:lnTo>
                <a:cubicBezTo>
                  <a:pt x="113" y="195"/>
                  <a:pt x="111" y="198"/>
                  <a:pt x="109" y="200"/>
                </a:cubicBezTo>
                <a:lnTo>
                  <a:pt x="75" y="234"/>
                </a:lnTo>
                <a:cubicBezTo>
                  <a:pt x="67" y="242"/>
                  <a:pt x="56" y="244"/>
                  <a:pt x="46" y="240"/>
                </a:cubicBezTo>
                <a:cubicBezTo>
                  <a:pt x="43" y="239"/>
                  <a:pt x="40" y="237"/>
                  <a:pt x="37" y="234"/>
                </a:cubicBezTo>
                <a:cubicBezTo>
                  <a:pt x="33" y="231"/>
                  <a:pt x="31" y="226"/>
                  <a:pt x="30" y="221"/>
                </a:cubicBezTo>
                <a:cubicBezTo>
                  <a:pt x="28" y="212"/>
                  <a:pt x="31" y="203"/>
                  <a:pt x="37" y="197"/>
                </a:cubicBezTo>
                <a:lnTo>
                  <a:pt x="72" y="162"/>
                </a:lnTo>
                <a:cubicBezTo>
                  <a:pt x="77" y="157"/>
                  <a:pt x="84" y="154"/>
                  <a:pt x="91" y="154"/>
                </a:cubicBezTo>
                <a:cubicBezTo>
                  <a:pt x="93" y="154"/>
                  <a:pt x="95" y="155"/>
                  <a:pt x="97" y="155"/>
                </a:cubicBezTo>
                <a:lnTo>
                  <a:pt x="89" y="164"/>
                </a:lnTo>
                <a:lnTo>
                  <a:pt x="76" y="177"/>
                </a:lnTo>
                <a:cubicBezTo>
                  <a:pt x="70" y="182"/>
                  <a:pt x="70" y="191"/>
                  <a:pt x="76" y="196"/>
                </a:cubicBezTo>
                <a:cubicBezTo>
                  <a:pt x="77" y="197"/>
                  <a:pt x="78" y="198"/>
                  <a:pt x="80" y="199"/>
                </a:cubicBezTo>
                <a:cubicBezTo>
                  <a:pt x="81" y="199"/>
                  <a:pt x="82" y="199"/>
                  <a:pt x="84" y="200"/>
                </a:cubicBezTo>
                <a:cubicBezTo>
                  <a:pt x="84" y="200"/>
                  <a:pt x="85" y="200"/>
                  <a:pt x="85" y="200"/>
                </a:cubicBezTo>
                <a:cubicBezTo>
                  <a:pt x="88" y="200"/>
                  <a:pt x="92" y="199"/>
                  <a:pt x="94" y="196"/>
                </a:cubicBezTo>
                <a:lnTo>
                  <a:pt x="116" y="174"/>
                </a:lnTo>
                <a:cubicBezTo>
                  <a:pt x="118" y="180"/>
                  <a:pt x="117" y="187"/>
                  <a:pt x="114" y="193"/>
                </a:cubicBezTo>
                <a:close/>
                <a:moveTo>
                  <a:pt x="253" y="18"/>
                </a:moveTo>
                <a:lnTo>
                  <a:pt x="253" y="18"/>
                </a:lnTo>
                <a:cubicBezTo>
                  <a:pt x="253" y="17"/>
                  <a:pt x="251" y="17"/>
                  <a:pt x="250" y="16"/>
                </a:cubicBezTo>
                <a:cubicBezTo>
                  <a:pt x="244" y="11"/>
                  <a:pt x="237" y="7"/>
                  <a:pt x="230" y="5"/>
                </a:cubicBezTo>
                <a:cubicBezTo>
                  <a:pt x="212" y="0"/>
                  <a:pt x="192" y="5"/>
                  <a:pt x="178" y="18"/>
                </a:cubicBezTo>
                <a:lnTo>
                  <a:pt x="150" y="46"/>
                </a:lnTo>
                <a:lnTo>
                  <a:pt x="143" y="53"/>
                </a:lnTo>
                <a:cubicBezTo>
                  <a:pt x="133" y="63"/>
                  <a:pt x="128" y="76"/>
                  <a:pt x="128" y="90"/>
                </a:cubicBezTo>
                <a:cubicBezTo>
                  <a:pt x="128" y="100"/>
                  <a:pt x="131" y="109"/>
                  <a:pt x="135" y="117"/>
                </a:cubicBezTo>
                <a:lnTo>
                  <a:pt x="117" y="135"/>
                </a:lnTo>
                <a:cubicBezTo>
                  <a:pt x="115" y="134"/>
                  <a:pt x="113" y="133"/>
                  <a:pt x="110" y="132"/>
                </a:cubicBezTo>
                <a:cubicBezTo>
                  <a:pt x="91" y="124"/>
                  <a:pt x="68" y="128"/>
                  <a:pt x="53" y="143"/>
                </a:cubicBezTo>
                <a:lnTo>
                  <a:pt x="18" y="178"/>
                </a:lnTo>
                <a:cubicBezTo>
                  <a:pt x="11" y="185"/>
                  <a:pt x="7" y="193"/>
                  <a:pt x="5" y="202"/>
                </a:cubicBezTo>
                <a:cubicBezTo>
                  <a:pt x="0" y="219"/>
                  <a:pt x="4" y="239"/>
                  <a:pt x="18" y="253"/>
                </a:cubicBezTo>
                <a:cubicBezTo>
                  <a:pt x="22" y="257"/>
                  <a:pt x="27" y="260"/>
                  <a:pt x="32" y="263"/>
                </a:cubicBezTo>
                <a:cubicBezTo>
                  <a:pt x="39" y="267"/>
                  <a:pt x="47" y="269"/>
                  <a:pt x="56" y="269"/>
                </a:cubicBezTo>
                <a:cubicBezTo>
                  <a:pt x="70" y="269"/>
                  <a:pt x="84" y="263"/>
                  <a:pt x="94" y="253"/>
                </a:cubicBezTo>
                <a:lnTo>
                  <a:pt x="128" y="219"/>
                </a:lnTo>
                <a:cubicBezTo>
                  <a:pt x="135" y="212"/>
                  <a:pt x="140" y="203"/>
                  <a:pt x="142" y="194"/>
                </a:cubicBezTo>
                <a:cubicBezTo>
                  <a:pt x="144" y="184"/>
                  <a:pt x="144" y="175"/>
                  <a:pt x="141" y="166"/>
                </a:cubicBezTo>
                <a:cubicBezTo>
                  <a:pt x="140" y="162"/>
                  <a:pt x="138" y="158"/>
                  <a:pt x="136" y="154"/>
                </a:cubicBezTo>
                <a:lnTo>
                  <a:pt x="139" y="151"/>
                </a:lnTo>
                <a:lnTo>
                  <a:pt x="154" y="136"/>
                </a:lnTo>
                <a:cubicBezTo>
                  <a:pt x="155" y="137"/>
                  <a:pt x="156" y="137"/>
                  <a:pt x="157" y="137"/>
                </a:cubicBezTo>
                <a:cubicBezTo>
                  <a:pt x="160" y="139"/>
                  <a:pt x="163" y="140"/>
                  <a:pt x="166" y="141"/>
                </a:cubicBezTo>
                <a:cubicBezTo>
                  <a:pt x="171" y="143"/>
                  <a:pt x="176" y="144"/>
                  <a:pt x="181" y="144"/>
                </a:cubicBezTo>
                <a:cubicBezTo>
                  <a:pt x="187" y="144"/>
                  <a:pt x="192" y="143"/>
                  <a:pt x="197" y="141"/>
                </a:cubicBezTo>
                <a:cubicBezTo>
                  <a:pt x="205" y="138"/>
                  <a:pt x="213" y="134"/>
                  <a:pt x="219" y="128"/>
                </a:cubicBezTo>
                <a:lnTo>
                  <a:pt x="253" y="93"/>
                </a:lnTo>
                <a:cubicBezTo>
                  <a:pt x="263" y="83"/>
                  <a:pt x="269" y="70"/>
                  <a:pt x="269" y="56"/>
                </a:cubicBezTo>
                <a:cubicBezTo>
                  <a:pt x="269" y="42"/>
                  <a:pt x="263" y="28"/>
                  <a:pt x="253" y="18"/>
                </a:cubicBezTo>
                <a:close/>
              </a:path>
            </a:pathLst>
          </a:custGeom>
          <a:solidFill>
            <a:srgbClr val="0078D4"/>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76" name="TextBox 75">
            <a:extLst>
              <a:ext uri="{FF2B5EF4-FFF2-40B4-BE49-F238E27FC236}">
                <a16:creationId xmlns:a16="http://schemas.microsoft.com/office/drawing/2014/main" id="{DCB88CA8-5371-4C2C-888C-730423C806F6}"/>
              </a:ext>
            </a:extLst>
          </p:cNvPr>
          <p:cNvSpPr txBox="1"/>
          <p:nvPr/>
        </p:nvSpPr>
        <p:spPr>
          <a:xfrm>
            <a:off x="4268600" y="3714888"/>
            <a:ext cx="227167" cy="738664"/>
          </a:xfrm>
          <a:prstGeom prst="rect">
            <a:avLst/>
          </a:prstGeom>
          <a:noFill/>
        </p:spPr>
        <p:txBody>
          <a:bodyPr wrap="square" lIns="182880" tIns="146304" rIns="182880" bIns="146304" rtlCol="0">
            <a:spAutoFit/>
          </a:bodyPr>
          <a:lstStyle/>
          <a:p>
            <a:pPr>
              <a:lnSpc>
                <a:spcPct val="90000"/>
              </a:lnSpc>
              <a:spcAft>
                <a:spcPts val="600"/>
              </a:spcAft>
            </a:pPr>
            <a:r>
              <a:rPr lang="en-US" sz="3200">
                <a:solidFill>
                  <a:srgbClr val="FF0000"/>
                </a:solidFill>
                <a:latin typeface="Calibri Light" panose="020F0302020204030204" pitchFamily="34" charset="0"/>
                <a:cs typeface="Calibri Light" panose="020F0302020204030204" pitchFamily="34" charset="0"/>
              </a:rPr>
              <a:t>!</a:t>
            </a:r>
          </a:p>
        </p:txBody>
      </p:sp>
    </p:spTree>
    <p:extLst>
      <p:ext uri="{BB962C8B-B14F-4D97-AF65-F5344CB8AC3E}">
        <p14:creationId xmlns:p14="http://schemas.microsoft.com/office/powerpoint/2010/main" val="3010014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6"/>
                                        </p:tgtEl>
                                        <p:attrNameLst>
                                          <p:attrName>style.visibility</p:attrName>
                                        </p:attrNameLst>
                                      </p:cBhvr>
                                      <p:to>
                                        <p:strVal val="visible"/>
                                      </p:to>
                                    </p:set>
                                    <p:animEffect transition="in" filter="fade">
                                      <p:cBhvr>
                                        <p:cTn id="10" dur="500"/>
                                        <p:tgtEl>
                                          <p:spTgt spid="10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63" presetClass="path" presetSubtype="0" decel="100000" fill="hold" nodeType="withEffect">
                                  <p:stCondLst>
                                    <p:cond delay="0"/>
                                  </p:stCondLst>
                                  <p:childTnLst>
                                    <p:animMotion origin="layout" path="M -3.51334E-6 4.70722E-6 L -0.02183 4.70722E-6 " pathEditMode="relative" rAng="0" ptsTypes="AA">
                                      <p:cBhvr>
                                        <p:cTn id="16" dur="500" spd="-100000" fill="hold"/>
                                        <p:tgtEl>
                                          <p:spTgt spid="91"/>
                                        </p:tgtEl>
                                        <p:attrNameLst>
                                          <p:attrName>ppt_x</p:attrName>
                                          <p:attrName>ppt_y</p:attrName>
                                        </p:attrNameLst>
                                      </p:cBhvr>
                                      <p:rCtr x="-1098" y="0"/>
                                    </p:animMotion>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28"/>
                                        </p:tgtEl>
                                        <p:attrNameLst>
                                          <p:attrName>style.visibility</p:attrName>
                                        </p:attrNameLst>
                                      </p:cBhvr>
                                      <p:to>
                                        <p:strVal val="visible"/>
                                      </p:to>
                                    </p:set>
                                    <p:animEffect transition="in" filter="fade">
                                      <p:cBhvr>
                                        <p:cTn id="20" dur="500"/>
                                        <p:tgtEl>
                                          <p:spTgt spid="128"/>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33"/>
                                        </p:tgtEl>
                                        <p:attrNameLst>
                                          <p:attrName>style.visibility</p:attrName>
                                        </p:attrNameLst>
                                      </p:cBhvr>
                                      <p:to>
                                        <p:strVal val="visible"/>
                                      </p:to>
                                    </p:set>
                                    <p:animEffect transition="in" filter="fade">
                                      <p:cBhvr>
                                        <p:cTn id="24" dur="500"/>
                                        <p:tgtEl>
                                          <p:spTgt spid="133"/>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42"/>
                                        </p:tgtEl>
                                        <p:attrNameLst>
                                          <p:attrName>style.visibility</p:attrName>
                                        </p:attrNameLst>
                                      </p:cBhvr>
                                      <p:to>
                                        <p:strVal val="visible"/>
                                      </p:to>
                                    </p:set>
                                    <p:animEffect transition="in" filter="fade">
                                      <p:cBhvr>
                                        <p:cTn id="28" dur="500"/>
                                        <p:tgtEl>
                                          <p:spTgt spid="142"/>
                                        </p:tgtEl>
                                      </p:cBhvr>
                                    </p:animEffect>
                                  </p:childTnLst>
                                </p:cTn>
                              </p:par>
                              <p:par>
                                <p:cTn id="29" presetID="63" presetClass="path" presetSubtype="0" decel="100000" fill="hold" nodeType="withEffect">
                                  <p:stCondLst>
                                    <p:cond delay="0"/>
                                  </p:stCondLst>
                                  <p:childTnLst>
                                    <p:animMotion origin="layout" path="M -3.125E-6 3.7037E-7 L -0.02604 3.7037E-7 " pathEditMode="relative" rAng="0" ptsTypes="AA">
                                      <p:cBhvr>
                                        <p:cTn id="30" dur="500" spd="-100000" fill="hold"/>
                                        <p:tgtEl>
                                          <p:spTgt spid="142"/>
                                        </p:tgtEl>
                                        <p:attrNameLst>
                                          <p:attrName>ppt_x</p:attrName>
                                          <p:attrName>ppt_y</p:attrName>
                                        </p:attrNameLst>
                                      </p:cBhvr>
                                      <p:rCtr x="-1302" y="0"/>
                                    </p:animMotion>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136"/>
                                        </p:tgtEl>
                                        <p:attrNameLst>
                                          <p:attrName>style.visibility</p:attrName>
                                        </p:attrNameLst>
                                      </p:cBhvr>
                                      <p:to>
                                        <p:strVal val="visible"/>
                                      </p:to>
                                    </p:set>
                                    <p:animEffect transition="in" filter="fade">
                                      <p:cBhvr>
                                        <p:cTn id="34" dur="500"/>
                                        <p:tgtEl>
                                          <p:spTgt spid="136"/>
                                        </p:tgtEl>
                                      </p:cBhvr>
                                    </p:animEffect>
                                  </p:childTnLst>
                                </p:cTn>
                              </p:par>
                            </p:childTnLst>
                          </p:cTn>
                        </p:par>
                        <p:par>
                          <p:cTn id="35" fill="hold">
                            <p:stCondLst>
                              <p:cond delay="3000"/>
                            </p:stCondLst>
                            <p:childTnLst>
                              <p:par>
                                <p:cTn id="36" presetID="10" presetClass="entr" presetSubtype="0" fill="hold" nodeType="afterEffect">
                                  <p:stCondLst>
                                    <p:cond delay="1700"/>
                                  </p:stCondLst>
                                  <p:childTnLst>
                                    <p:set>
                                      <p:cBhvr>
                                        <p:cTn id="37" dur="1" fill="hold">
                                          <p:stCondLst>
                                            <p:cond delay="0"/>
                                          </p:stCondLst>
                                        </p:cTn>
                                        <p:tgtEl>
                                          <p:spTgt spid="145"/>
                                        </p:tgtEl>
                                        <p:attrNameLst>
                                          <p:attrName>style.visibility</p:attrName>
                                        </p:attrNameLst>
                                      </p:cBhvr>
                                      <p:to>
                                        <p:strVal val="visible"/>
                                      </p:to>
                                    </p:set>
                                    <p:animEffect transition="in" filter="fade">
                                      <p:cBhvr>
                                        <p:cTn id="38" dur="500"/>
                                        <p:tgtEl>
                                          <p:spTgt spid="145"/>
                                        </p:tgtEl>
                                      </p:cBhvr>
                                    </p:animEffect>
                                  </p:childTnLst>
                                </p:cTn>
                              </p:par>
                              <p:par>
                                <p:cTn id="39" presetID="63" presetClass="path" presetSubtype="0" decel="100000" fill="hold" nodeType="withEffect">
                                  <p:stCondLst>
                                    <p:cond delay="1700"/>
                                  </p:stCondLst>
                                  <p:childTnLst>
                                    <p:animMotion origin="layout" path="M -3.125E-6 3.7037E-7 L -0.02604 3.7037E-7 " pathEditMode="relative" rAng="0" ptsTypes="AA">
                                      <p:cBhvr>
                                        <p:cTn id="40" dur="500" spd="-100000" fill="hold"/>
                                        <p:tgtEl>
                                          <p:spTgt spid="145"/>
                                        </p:tgtEl>
                                        <p:attrNameLst>
                                          <p:attrName>ppt_x</p:attrName>
                                          <p:attrName>ppt_y</p:attrName>
                                        </p:attrNameLst>
                                      </p:cBhvr>
                                      <p:rCtr x="-1302" y="0"/>
                                    </p:animMotion>
                                  </p:childTnLst>
                                </p:cTn>
                              </p:par>
                            </p:childTnLst>
                          </p:cTn>
                        </p:par>
                        <p:par>
                          <p:cTn id="41" fill="hold">
                            <p:stCondLst>
                              <p:cond delay="5200"/>
                            </p:stCondLst>
                            <p:childTnLst>
                              <p:par>
                                <p:cTn id="42" presetID="10" presetClass="entr" presetSubtype="0" fill="hold" grpId="0" nodeType="afterEffect">
                                  <p:stCondLst>
                                    <p:cond delay="0"/>
                                  </p:stCondLst>
                                  <p:childTnLst>
                                    <p:set>
                                      <p:cBhvr>
                                        <p:cTn id="43" dur="1" fill="hold">
                                          <p:stCondLst>
                                            <p:cond delay="0"/>
                                          </p:stCondLst>
                                        </p:cTn>
                                        <p:tgtEl>
                                          <p:spTgt spid="132"/>
                                        </p:tgtEl>
                                        <p:attrNameLst>
                                          <p:attrName>style.visibility</p:attrName>
                                        </p:attrNameLst>
                                      </p:cBhvr>
                                      <p:to>
                                        <p:strVal val="visible"/>
                                      </p:to>
                                    </p:set>
                                    <p:animEffect transition="in" filter="fade">
                                      <p:cBhvr>
                                        <p:cTn id="44" dur="500"/>
                                        <p:tgtEl>
                                          <p:spTgt spid="132"/>
                                        </p:tgtEl>
                                      </p:cBhvr>
                                    </p:animEffect>
                                  </p:childTnLst>
                                </p:cTn>
                              </p:par>
                            </p:childTnLst>
                          </p:cTn>
                        </p:par>
                        <p:par>
                          <p:cTn id="45" fill="hold">
                            <p:stCondLst>
                              <p:cond delay="5700"/>
                            </p:stCondLst>
                            <p:childTnLst>
                              <p:par>
                                <p:cTn id="46" presetID="10" presetClass="entr" presetSubtype="0" fill="hold" grpId="0" nodeType="afterEffect">
                                  <p:stCondLst>
                                    <p:cond delay="0"/>
                                  </p:stCondLst>
                                  <p:childTnLst>
                                    <p:set>
                                      <p:cBhvr>
                                        <p:cTn id="47" dur="1" fill="hold">
                                          <p:stCondLst>
                                            <p:cond delay="0"/>
                                          </p:stCondLst>
                                        </p:cTn>
                                        <p:tgtEl>
                                          <p:spTgt spid="127"/>
                                        </p:tgtEl>
                                        <p:attrNameLst>
                                          <p:attrName>style.visibility</p:attrName>
                                        </p:attrNameLst>
                                      </p:cBhvr>
                                      <p:to>
                                        <p:strVal val="visible"/>
                                      </p:to>
                                    </p:set>
                                    <p:animEffect transition="in" filter="fade">
                                      <p:cBhvr>
                                        <p:cTn id="48" dur="500"/>
                                        <p:tgtEl>
                                          <p:spTgt spid="127"/>
                                        </p:tgtEl>
                                      </p:cBhvr>
                                    </p:animEffect>
                                  </p:childTnLst>
                                </p:cTn>
                              </p:par>
                              <p:par>
                                <p:cTn id="49" presetID="64" presetClass="path" presetSubtype="0" accel="50000" decel="50000" fill="hold" grpId="1" nodeType="withEffect">
                                  <p:stCondLst>
                                    <p:cond delay="0"/>
                                  </p:stCondLst>
                                  <p:childTnLst>
                                    <p:animMotion origin="layout" path="M -0.46133 0.13519 L -0.46133 0.04051 " pathEditMode="relative" rAng="0" ptsTypes="AA">
                                      <p:cBhvr>
                                        <p:cTn id="50" dur="500" spd="-100000" fill="hold"/>
                                        <p:tgtEl>
                                          <p:spTgt spid="127"/>
                                        </p:tgtEl>
                                        <p:attrNameLst>
                                          <p:attrName>ppt_x</p:attrName>
                                          <p:attrName>ppt_y</p:attrName>
                                        </p:attrNameLst>
                                      </p:cBhvr>
                                      <p:rCtr x="0" y="-4745"/>
                                    </p:animMotion>
                                  </p:childTnLst>
                                </p:cTn>
                              </p:par>
                              <p:par>
                                <p:cTn id="51" presetID="6" presetClass="emph" presetSubtype="0" decel="100000" fill="hold" grpId="2" nodeType="withEffect">
                                  <p:stCondLst>
                                    <p:cond delay="500"/>
                                  </p:stCondLst>
                                  <p:childTnLst>
                                    <p:animScale>
                                      <p:cBhvr>
                                        <p:cTn id="52" dur="750" fill="hold"/>
                                        <p:tgtEl>
                                          <p:spTgt spid="127"/>
                                        </p:tgtEl>
                                      </p:cBhvr>
                                      <p:by x="90000" y="90000"/>
                                    </p:animScale>
                                  </p:childTnLst>
                                </p:cTn>
                              </p:par>
                              <p:par>
                                <p:cTn id="53" presetID="37" presetClass="path" presetSubtype="0" accel="50000" decel="50000" fill="hold" grpId="3" nodeType="withEffect">
                                  <p:stCondLst>
                                    <p:cond delay="500"/>
                                  </p:stCondLst>
                                  <p:childTnLst>
                                    <p:animMotion origin="layout" path="M -0.00013 0.00231 C 0.0681 0.00301 0.07253 0.19953 0.02227 0.26551 C -0.02799 0.33148 -0.29687 0.2456 -0.35573 0.20764 C -0.39674 0.18472 -0.42109 0.1581 -0.46133 0.13518 " pathEditMode="relative" rAng="0" ptsTypes="AAAA">
                                      <p:cBhvr>
                                        <p:cTn id="54" dur="1500" spd="-100000" fill="hold"/>
                                        <p:tgtEl>
                                          <p:spTgt spid="127"/>
                                        </p:tgtEl>
                                        <p:attrNameLst>
                                          <p:attrName>ppt_x</p:attrName>
                                          <p:attrName>ppt_y</p:attrName>
                                        </p:attrNameLst>
                                      </p:cBhvr>
                                      <p:rCtr x="-20247" y="14375"/>
                                    </p:animMotion>
                                  </p:childTnLst>
                                </p:cTn>
                              </p:par>
                              <p:par>
                                <p:cTn id="55" presetID="10" presetClass="entr" presetSubtype="0" fill="hold" grpId="0" nodeType="withEffect">
                                  <p:stCondLst>
                                    <p:cond delay="170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250"/>
                                        <p:tgtEl>
                                          <p:spTgt spid="77"/>
                                        </p:tgtEl>
                                      </p:cBhvr>
                                    </p:animEffect>
                                  </p:childTnLst>
                                </p:cTn>
                              </p:par>
                              <p:par>
                                <p:cTn id="58" presetID="10" presetClass="entr" presetSubtype="0" fill="hold" grpId="0" nodeType="withEffect">
                                  <p:stCondLst>
                                    <p:cond delay="1700"/>
                                  </p:stCondLst>
                                  <p:childTnLst>
                                    <p:set>
                                      <p:cBhvr>
                                        <p:cTn id="59" dur="1" fill="hold">
                                          <p:stCondLst>
                                            <p:cond delay="0"/>
                                          </p:stCondLst>
                                        </p:cTn>
                                        <p:tgtEl>
                                          <p:spTgt spid="75"/>
                                        </p:tgtEl>
                                        <p:attrNameLst>
                                          <p:attrName>style.visibility</p:attrName>
                                        </p:attrNameLst>
                                      </p:cBhvr>
                                      <p:to>
                                        <p:strVal val="visible"/>
                                      </p:to>
                                    </p:set>
                                    <p:animEffect transition="in" filter="fade">
                                      <p:cBhvr>
                                        <p:cTn id="60" dur="250"/>
                                        <p:tgtEl>
                                          <p:spTgt spid="75"/>
                                        </p:tgtEl>
                                      </p:cBhvr>
                                    </p:animEffect>
                                  </p:childTnLst>
                                </p:cTn>
                              </p:par>
                            </p:childTnLst>
                          </p:cTn>
                        </p:par>
                        <p:par>
                          <p:cTn id="61" fill="hold">
                            <p:stCondLst>
                              <p:cond delay="7700"/>
                            </p:stCondLst>
                            <p:childTnLst>
                              <p:par>
                                <p:cTn id="62" presetID="8" presetClass="emph" presetSubtype="0" fill="hold" grpId="1" nodeType="afterEffect">
                                  <p:stCondLst>
                                    <p:cond delay="0"/>
                                  </p:stCondLst>
                                  <p:childTnLst>
                                    <p:animRot by="-7200000">
                                      <p:cBhvr>
                                        <p:cTn id="63" dur="1000" fill="hold"/>
                                        <p:tgtEl>
                                          <p:spTgt spid="77"/>
                                        </p:tgtEl>
                                        <p:attrNameLst>
                                          <p:attrName>r</p:attrName>
                                        </p:attrNameLst>
                                      </p:cBhvr>
                                    </p:animRot>
                                  </p:childTnLst>
                                </p:cTn>
                              </p:par>
                              <p:par>
                                <p:cTn id="64" presetID="8" presetClass="emph" presetSubtype="0" fill="hold" grpId="1" nodeType="withEffect">
                                  <p:stCondLst>
                                    <p:cond delay="0"/>
                                  </p:stCondLst>
                                  <p:childTnLst>
                                    <p:animRot by="-7200000">
                                      <p:cBhvr>
                                        <p:cTn id="65" dur="1000" fill="hold"/>
                                        <p:tgtEl>
                                          <p:spTgt spid="75"/>
                                        </p:tgtEl>
                                        <p:attrNameLst>
                                          <p:attrName>r</p:attrName>
                                        </p:attrNameLst>
                                      </p:cBhvr>
                                    </p:animRot>
                                  </p:childTnLst>
                                </p:cTn>
                              </p:par>
                              <p:par>
                                <p:cTn id="66" presetID="10" presetClass="exit" presetSubtype="0" fill="hold" grpId="2" nodeType="withEffect">
                                  <p:stCondLst>
                                    <p:cond delay="200"/>
                                  </p:stCondLst>
                                  <p:childTnLst>
                                    <p:animEffect transition="out" filter="fade">
                                      <p:cBhvr>
                                        <p:cTn id="67" dur="250"/>
                                        <p:tgtEl>
                                          <p:spTgt spid="77"/>
                                        </p:tgtEl>
                                      </p:cBhvr>
                                    </p:animEffect>
                                    <p:set>
                                      <p:cBhvr>
                                        <p:cTn id="68" dur="1" fill="hold">
                                          <p:stCondLst>
                                            <p:cond delay="249"/>
                                          </p:stCondLst>
                                        </p:cTn>
                                        <p:tgtEl>
                                          <p:spTgt spid="77"/>
                                        </p:tgtEl>
                                        <p:attrNameLst>
                                          <p:attrName>style.visibility</p:attrName>
                                        </p:attrNameLst>
                                      </p:cBhvr>
                                      <p:to>
                                        <p:strVal val="hidden"/>
                                      </p:to>
                                    </p:set>
                                  </p:childTnLst>
                                </p:cTn>
                              </p:par>
                              <p:par>
                                <p:cTn id="69" presetID="10" presetClass="exit" presetSubtype="0" fill="hold" grpId="2" nodeType="withEffect">
                                  <p:stCondLst>
                                    <p:cond delay="200"/>
                                  </p:stCondLst>
                                  <p:childTnLst>
                                    <p:animEffect transition="out" filter="fade">
                                      <p:cBhvr>
                                        <p:cTn id="70" dur="250"/>
                                        <p:tgtEl>
                                          <p:spTgt spid="75"/>
                                        </p:tgtEl>
                                      </p:cBhvr>
                                    </p:animEffect>
                                    <p:set>
                                      <p:cBhvr>
                                        <p:cTn id="71" dur="1" fill="hold">
                                          <p:stCondLst>
                                            <p:cond delay="249"/>
                                          </p:stCondLst>
                                        </p:cTn>
                                        <p:tgtEl>
                                          <p:spTgt spid="75"/>
                                        </p:tgtEl>
                                        <p:attrNameLst>
                                          <p:attrName>style.visibility</p:attrName>
                                        </p:attrNameLst>
                                      </p:cBhvr>
                                      <p:to>
                                        <p:strVal val="hidden"/>
                                      </p:to>
                                    </p:set>
                                  </p:childTnLst>
                                </p:cTn>
                              </p:par>
                            </p:childTnLst>
                          </p:cTn>
                        </p:par>
                        <p:par>
                          <p:cTn id="72" fill="hold">
                            <p:stCondLst>
                              <p:cond delay="8700"/>
                            </p:stCondLst>
                            <p:childTnLst>
                              <p:par>
                                <p:cTn id="73" presetID="10" presetClass="entr" presetSubtype="0" fill="hold" grpId="0" nodeType="afterEffect">
                                  <p:stCondLst>
                                    <p:cond delay="0"/>
                                  </p:stCondLst>
                                  <p:childTnLst>
                                    <p:set>
                                      <p:cBhvr>
                                        <p:cTn id="74" dur="1" fill="hold">
                                          <p:stCondLst>
                                            <p:cond delay="0"/>
                                          </p:stCondLst>
                                        </p:cTn>
                                        <p:tgtEl>
                                          <p:spTgt spid="78"/>
                                        </p:tgtEl>
                                        <p:attrNameLst>
                                          <p:attrName>style.visibility</p:attrName>
                                        </p:attrNameLst>
                                      </p:cBhvr>
                                      <p:to>
                                        <p:strVal val="visible"/>
                                      </p:to>
                                    </p:set>
                                    <p:animEffect transition="in" filter="fade">
                                      <p:cBhvr>
                                        <p:cTn id="75" dur="500"/>
                                        <p:tgtEl>
                                          <p:spTgt spid="78"/>
                                        </p:tgtEl>
                                      </p:cBhvr>
                                    </p:animEffect>
                                  </p:childTnLst>
                                </p:cTn>
                              </p:par>
                              <p:par>
                                <p:cTn id="76" presetID="63" presetClass="path" presetSubtype="0" accel="50000" decel="50000" fill="hold" grpId="1" nodeType="withEffect">
                                  <p:stCondLst>
                                    <p:cond delay="0"/>
                                  </p:stCondLst>
                                  <p:childTnLst>
                                    <p:animMotion origin="layout" path="M -1.11707E-6 -3.39537E-6 L -0.05655 -3.39537E-6 " pathEditMode="relative" rAng="0" ptsTypes="AA">
                                      <p:cBhvr>
                                        <p:cTn id="77" dur="500" spd="-100000" fill="hold"/>
                                        <p:tgtEl>
                                          <p:spTgt spid="78"/>
                                        </p:tgtEl>
                                        <p:attrNameLst>
                                          <p:attrName>ppt_x</p:attrName>
                                          <p:attrName>ppt_y</p:attrName>
                                        </p:attrNameLst>
                                      </p:cBhvr>
                                      <p:rCtr x="-2834" y="0"/>
                                    </p:animMotion>
                                  </p:childTnLst>
                                </p:cTn>
                              </p:par>
                              <p:par>
                                <p:cTn id="78" presetID="10" presetClass="exit" presetSubtype="0" fill="hold" grpId="2" nodeType="withEffect">
                                  <p:stCondLst>
                                    <p:cond delay="0"/>
                                  </p:stCondLst>
                                  <p:childTnLst>
                                    <p:animEffect transition="out" filter="fade">
                                      <p:cBhvr>
                                        <p:cTn id="79" dur="500"/>
                                        <p:tgtEl>
                                          <p:spTgt spid="78"/>
                                        </p:tgtEl>
                                      </p:cBhvr>
                                    </p:animEffect>
                                    <p:set>
                                      <p:cBhvr>
                                        <p:cTn id="80" dur="1" fill="hold">
                                          <p:stCondLst>
                                            <p:cond delay="499"/>
                                          </p:stCondLst>
                                        </p:cTn>
                                        <p:tgtEl>
                                          <p:spTgt spid="7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27" grpId="0" animBg="1"/>
      <p:bldP spid="127" grpId="1" animBg="1"/>
      <p:bldP spid="127" grpId="2" animBg="1"/>
      <p:bldP spid="127" grpId="3" animBg="1"/>
      <p:bldP spid="132" grpId="0" animBg="1"/>
      <p:bldP spid="75" grpId="0" animBg="1"/>
      <p:bldP spid="75" grpId="1" animBg="1"/>
      <p:bldP spid="75" grpId="2" animBg="1"/>
      <p:bldP spid="77" grpId="0" animBg="1"/>
      <p:bldP spid="77" grpId="1" animBg="1"/>
      <p:bldP spid="77" grpId="2" animBg="1"/>
      <p:bldP spid="78" grpId="0" animBg="1"/>
      <p:bldP spid="78" grpId="1" animBg="1"/>
      <p:bldP spid="78" grpId="2" animBg="1"/>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6B0CD69-8FB0-4971-A978-C0F6577D198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9400" y="68524"/>
            <a:ext cx="3685557" cy="6224818"/>
          </a:xfrm>
          <a:prstGeom prst="rect">
            <a:avLst/>
          </a:prstGeom>
        </p:spPr>
      </p:pic>
      <p:pic>
        <p:nvPicPr>
          <p:cNvPr id="11" name="Picture 10">
            <a:extLst>
              <a:ext uri="{FF2B5EF4-FFF2-40B4-BE49-F238E27FC236}">
                <a16:creationId xmlns:a16="http://schemas.microsoft.com/office/drawing/2014/main" id="{4B0B4F18-B2FA-4C54-A8CB-90107A9DC0F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90734" y="0"/>
            <a:ext cx="6906886" cy="6162026"/>
          </a:xfrm>
          <a:prstGeom prst="rect">
            <a:avLst/>
          </a:prstGeom>
        </p:spPr>
      </p:pic>
      <p:sp>
        <p:nvSpPr>
          <p:cNvPr id="13" name="TextBox 12">
            <a:extLst>
              <a:ext uri="{FF2B5EF4-FFF2-40B4-BE49-F238E27FC236}">
                <a16:creationId xmlns:a16="http://schemas.microsoft.com/office/drawing/2014/main" id="{FE22D594-F2C8-481B-8928-8948FE535096}"/>
              </a:ext>
            </a:extLst>
          </p:cNvPr>
          <p:cNvSpPr txBox="1"/>
          <p:nvPr/>
        </p:nvSpPr>
        <p:spPr>
          <a:xfrm>
            <a:off x="88" y="6452313"/>
            <a:ext cx="12434710" cy="542211"/>
          </a:xfrm>
          <a:prstGeom prst="rect">
            <a:avLst/>
          </a:prstGeom>
          <a:solidFill>
            <a:srgbClr val="0078D4"/>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Request user input to provide context during alert investigation</a:t>
            </a:r>
          </a:p>
        </p:txBody>
      </p:sp>
      <p:sp>
        <p:nvSpPr>
          <p:cNvPr id="14" name="TextBox 13">
            <a:extLst>
              <a:ext uri="{FF2B5EF4-FFF2-40B4-BE49-F238E27FC236}">
                <a16:creationId xmlns:a16="http://schemas.microsoft.com/office/drawing/2014/main" id="{68E7E8B8-1800-4A9B-9EB8-48B22C50A6E4}"/>
              </a:ext>
            </a:extLst>
          </p:cNvPr>
          <p:cNvSpPr txBox="1"/>
          <p:nvPr/>
        </p:nvSpPr>
        <p:spPr>
          <a:xfrm>
            <a:off x="89" y="6452314"/>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Request user input to provide context during alert investigation</a:t>
            </a:r>
          </a:p>
        </p:txBody>
      </p:sp>
    </p:spTree>
    <p:extLst>
      <p:ext uri="{BB962C8B-B14F-4D97-AF65-F5344CB8AC3E}">
        <p14:creationId xmlns:p14="http://schemas.microsoft.com/office/powerpoint/2010/main" val="2894482428"/>
      </p:ext>
    </p:extLst>
  </p:cSld>
  <p:clrMapOvr>
    <a:masterClrMapping/>
  </p:clrMapOvr>
  <p:transition>
    <p:fade/>
  </p:transition>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98574A-D3A1-4AF9-90F9-1A4DF4D6D40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864697" y="-44224"/>
            <a:ext cx="6705494" cy="7082972"/>
          </a:xfrm>
          <a:prstGeom prst="rect">
            <a:avLst/>
          </a:prstGeom>
        </p:spPr>
      </p:pic>
      <p:sp>
        <p:nvSpPr>
          <p:cNvPr id="5" name="TextBox 4">
            <a:extLst>
              <a:ext uri="{FF2B5EF4-FFF2-40B4-BE49-F238E27FC236}">
                <a16:creationId xmlns:a16="http://schemas.microsoft.com/office/drawing/2014/main" id="{1153B556-EF54-4132-B87E-561DFF956EEC}"/>
              </a:ext>
            </a:extLst>
          </p:cNvPr>
          <p:cNvSpPr txBox="1"/>
          <p:nvPr/>
        </p:nvSpPr>
        <p:spPr>
          <a:xfrm>
            <a:off x="89" y="6452314"/>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dirty="0">
                <a:latin typeface="Segoe UI Light" panose="020B0502040204020203" pitchFamily="34" charset="0"/>
                <a:cs typeface="Segoe UI Light" panose="020B0502040204020203" pitchFamily="34" charset="0"/>
              </a:rPr>
              <a:t>App Discovery policy triggered for unsanctioned app usage - Playbook blocks app domains on Palo Alto firewall</a:t>
            </a:r>
          </a:p>
        </p:txBody>
      </p:sp>
    </p:spTree>
    <p:extLst>
      <p:ext uri="{BB962C8B-B14F-4D97-AF65-F5344CB8AC3E}">
        <p14:creationId xmlns:p14="http://schemas.microsoft.com/office/powerpoint/2010/main" val="2950273072"/>
      </p:ext>
    </p:extLst>
  </p:cSld>
  <p:clrMapOvr>
    <a:masterClrMapping/>
  </p:clrMapOvr>
  <p:transition>
    <p:fade/>
  </p:transition>
</p:sld>
</file>

<file path=ppt/slides/slide128.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pic>
        <p:nvPicPr>
          <p:cNvPr id="11" name="Picture 10" descr="A screenshot of a cell phone&#10;&#10;Description automatically generated">
            <a:extLst>
              <a:ext uri="{FF2B5EF4-FFF2-40B4-BE49-F238E27FC236}">
                <a16:creationId xmlns:a16="http://schemas.microsoft.com/office/drawing/2014/main" id="{6B0FD8DD-9064-4434-98FE-7F5E24F3796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867917" y="255425"/>
            <a:ext cx="6588785" cy="5997101"/>
          </a:xfrm>
          <a:prstGeom prst="rect">
            <a:avLst/>
          </a:prstGeom>
        </p:spPr>
      </p:pic>
      <p:sp>
        <p:nvSpPr>
          <p:cNvPr id="6" name="TextBox 5">
            <a:extLst>
              <a:ext uri="{FF2B5EF4-FFF2-40B4-BE49-F238E27FC236}">
                <a16:creationId xmlns:a16="http://schemas.microsoft.com/office/drawing/2014/main" id="{525A821E-B620-4344-853B-D4B1168B32E8}"/>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Send E-mail to manager for approval – manager UI</a:t>
            </a:r>
            <a:endParaRPr lang="en-US" sz="1836" baseline="30000">
              <a:latin typeface="Segoe UI Light"/>
              <a:cs typeface="Segoe UI Light"/>
            </a:endParaRPr>
          </a:p>
        </p:txBody>
      </p:sp>
      <p:sp>
        <p:nvSpPr>
          <p:cNvPr id="3" name="Rectangle 2">
            <a:extLst>
              <a:ext uri="{FF2B5EF4-FFF2-40B4-BE49-F238E27FC236}">
                <a16:creationId xmlns:a16="http://schemas.microsoft.com/office/drawing/2014/main" id="{EF3044CA-5247-4EA0-8617-6DD3803A7E0F}"/>
              </a:ext>
            </a:extLst>
          </p:cNvPr>
          <p:cNvSpPr/>
          <p:nvPr/>
        </p:nvSpPr>
        <p:spPr bwMode="auto">
          <a:xfrm>
            <a:off x="3212327" y="4691270"/>
            <a:ext cx="6019137" cy="1653871"/>
          </a:xfrm>
          <a:prstGeom prst="rect">
            <a:avLst/>
          </a:prstGeom>
          <a:noFill/>
          <a:ln w="38100">
            <a:solidFill>
              <a:srgbClr val="002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35999040"/>
      </p:ext>
    </p:extLst>
  </p:cSld>
  <p:clrMapOvr>
    <a:masterClrMapping/>
  </p:clrMapOvr>
  <p:transition>
    <p:fade/>
  </p:transition>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3A70980-7C60-4956-9E25-1C56CA7AF0C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7415" y="-22485"/>
            <a:ext cx="10232802" cy="6621225"/>
          </a:xfrm>
          <a:prstGeom prst="rect">
            <a:avLst/>
          </a:prstGeom>
        </p:spPr>
      </p:pic>
      <p:sp>
        <p:nvSpPr>
          <p:cNvPr id="6" name="TextBox 5">
            <a:extLst>
              <a:ext uri="{FF2B5EF4-FFF2-40B4-BE49-F238E27FC236}">
                <a16:creationId xmlns:a16="http://schemas.microsoft.com/office/drawing/2014/main" id="{F5FF3505-9D96-45AC-860A-7D08C8E1FF8D}"/>
              </a:ext>
            </a:extLst>
          </p:cNvPr>
          <p:cNvSpPr txBox="1"/>
          <p:nvPr/>
        </p:nvSpPr>
        <p:spPr>
          <a:xfrm>
            <a:off x="89" y="6452314"/>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Analytics - Status and run history for each playbook for auditing and troubleshooting</a:t>
            </a:r>
          </a:p>
        </p:txBody>
      </p:sp>
    </p:spTree>
    <p:extLst>
      <p:ext uri="{BB962C8B-B14F-4D97-AF65-F5344CB8AC3E}">
        <p14:creationId xmlns:p14="http://schemas.microsoft.com/office/powerpoint/2010/main" val="4164331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3A549-5598-459B-A38B-82C8DFCD9AF5}"/>
              </a:ext>
            </a:extLst>
          </p:cNvPr>
          <p:cNvSpPr>
            <a:spLocks noGrp="1"/>
          </p:cNvSpPr>
          <p:nvPr>
            <p:ph type="title"/>
          </p:nvPr>
        </p:nvSpPr>
        <p:spPr>
          <a:xfrm>
            <a:off x="434920" y="212156"/>
            <a:ext cx="11561874" cy="758825"/>
          </a:xfrm>
        </p:spPr>
        <p:txBody>
          <a:bodyPr/>
          <a:lstStyle/>
          <a:p>
            <a:r>
              <a:rPr lang="en-US" dirty="0">
                <a:solidFill>
                  <a:srgbClr val="505050"/>
                </a:solidFill>
              </a:rPr>
              <a:t>Key feature releases since the Gartner MQ for CASBs in 2018</a:t>
            </a:r>
            <a:endParaRPr lang="en-US" dirty="0"/>
          </a:p>
        </p:txBody>
      </p:sp>
      <p:graphicFrame>
        <p:nvGraphicFramePr>
          <p:cNvPr id="4" name="Table 3">
            <a:extLst>
              <a:ext uri="{FF2B5EF4-FFF2-40B4-BE49-F238E27FC236}">
                <a16:creationId xmlns:a16="http://schemas.microsoft.com/office/drawing/2014/main" id="{3DCE91B1-6F62-455E-8400-05BDF9205413}"/>
              </a:ext>
            </a:extLst>
          </p:cNvPr>
          <p:cNvGraphicFramePr>
            <a:graphicFrameLocks noGrp="1"/>
          </p:cNvGraphicFramePr>
          <p:nvPr>
            <p:extLst>
              <p:ext uri="{D42A27DB-BD31-4B8C-83A1-F6EECF244321}">
                <p14:modId xmlns:p14="http://schemas.microsoft.com/office/powerpoint/2010/main" val="1232212455"/>
              </p:ext>
            </p:extLst>
          </p:nvPr>
        </p:nvGraphicFramePr>
        <p:xfrm>
          <a:off x="438094" y="1022556"/>
          <a:ext cx="11398722" cy="5547360"/>
        </p:xfrm>
        <a:graphic>
          <a:graphicData uri="http://schemas.openxmlformats.org/drawingml/2006/table">
            <a:tbl>
              <a:tblPr firstRow="1" bandRow="1">
                <a:tableStyleId>{5C22544A-7EE6-4342-B048-85BDC9FD1C3A}</a:tableStyleId>
              </a:tblPr>
              <a:tblGrid>
                <a:gridCol w="5699361">
                  <a:extLst>
                    <a:ext uri="{9D8B030D-6E8A-4147-A177-3AD203B41FA5}">
                      <a16:colId xmlns:a16="http://schemas.microsoft.com/office/drawing/2014/main" val="2221664845"/>
                    </a:ext>
                  </a:extLst>
                </a:gridCol>
                <a:gridCol w="5699361">
                  <a:extLst>
                    <a:ext uri="{9D8B030D-6E8A-4147-A177-3AD203B41FA5}">
                      <a16:colId xmlns:a16="http://schemas.microsoft.com/office/drawing/2014/main" val="3697526699"/>
                    </a:ext>
                  </a:extLst>
                </a:gridCol>
              </a:tblGrid>
              <a:tr h="1696488">
                <a:tc>
                  <a:txBody>
                    <a:bodyPr/>
                    <a:lstStyle/>
                    <a:p>
                      <a:pPr>
                        <a:spcAft>
                          <a:spcPts val="600"/>
                        </a:spcAft>
                      </a:pPr>
                      <a:r>
                        <a:rPr lang="en-US" sz="1600" dirty="0">
                          <a:solidFill>
                            <a:srgbClr val="0078D7"/>
                          </a:solidFill>
                        </a:rPr>
                        <a:t>Cloud Discovery</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dirty="0">
                          <a:solidFill>
                            <a:srgbClr val="0078D7"/>
                          </a:solidFill>
                          <a:latin typeface="Segoe UI Light" panose="020B0502040204020203" pitchFamily="34" charset="0"/>
                          <a:cs typeface="Segoe UI Light" panose="020B0502040204020203" pitchFamily="34" charset="0"/>
                        </a:rPr>
                        <a:t>Shadow IT Discovery for IaaS and PaaS</a:t>
                      </a:r>
                    </a:p>
                    <a:p>
                      <a:pPr marL="285750" indent="-285750">
                        <a:buFont typeface="Arial" panose="020B0604020202020204" pitchFamily="34" charset="0"/>
                        <a:buChar char="•"/>
                      </a:pPr>
                      <a:r>
                        <a:rPr lang="en-US" sz="1400" b="0" dirty="0">
                          <a:solidFill>
                            <a:srgbClr val="0078D7"/>
                          </a:solidFill>
                          <a:latin typeface="Segoe UI Light" panose="020B0502040204020203" pitchFamily="34" charset="0"/>
                          <a:cs typeface="Segoe UI Light" panose="020B0502040204020203" pitchFamily="34" charset="0"/>
                        </a:rPr>
                        <a:t>Native integration with Microsoft Defender ATP to enable Cloud App Discovery and block apps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dirty="0">
                          <a:solidFill>
                            <a:srgbClr val="0078D4"/>
                          </a:solidFill>
                          <a:latin typeface="Segoe UI Light" panose="020B0502040204020203" pitchFamily="34" charset="0"/>
                          <a:cs typeface="Segoe UI Light" panose="020B0502040204020203" pitchFamily="34" charset="0"/>
                        </a:rPr>
                        <a:t>Integration with Azure Sentinel for custom retention times for Discovery data</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dirty="0">
                          <a:solidFill>
                            <a:srgbClr val="0078D4"/>
                          </a:solidFill>
                          <a:latin typeface="Segoe UI Light" panose="020B0502040204020203" pitchFamily="34" charset="0"/>
                          <a:cs typeface="Segoe UI Light" panose="020B0502040204020203" pitchFamily="34" charset="0"/>
                        </a:rPr>
                        <a:t>Integration with PowerBI for customized reporting and visualization of Discovery data and bring your own data</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dirty="0">
                          <a:solidFill>
                            <a:srgbClr val="0078D4"/>
                          </a:solidFill>
                          <a:latin typeface="Segoe UI Light" panose="020B0502040204020203" pitchFamily="34" charset="0"/>
                          <a:cs typeface="Segoe UI Light" panose="020B0502040204020203" pitchFamily="34" charset="0"/>
                        </a:rPr>
                        <a:t>Automatic log upload using Docker on Windows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dirty="0">
                          <a:solidFill>
                            <a:srgbClr val="0078D7"/>
                          </a:solidFill>
                          <a:latin typeface="Segoe UI Light" panose="020B0502040204020203" pitchFamily="34" charset="0"/>
                          <a:cs typeface="Segoe UI Light" panose="020B0502040204020203" pitchFamily="34" charset="0"/>
                        </a:rPr>
                        <a:t>Alignment of Discovery capabilities in Azure AD P1 license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a:txBody>
                    <a:bodyPr/>
                    <a:lstStyle/>
                    <a:p>
                      <a:pPr>
                        <a:spcAft>
                          <a:spcPts val="600"/>
                        </a:spcAft>
                      </a:pPr>
                      <a:r>
                        <a:rPr lang="en-US" sz="1600" dirty="0">
                          <a:solidFill>
                            <a:srgbClr val="0078D7"/>
                          </a:solidFill>
                        </a:rPr>
                        <a:t>Threat Protection</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dirty="0">
                          <a:solidFill>
                            <a:srgbClr val="0078D4"/>
                          </a:solidFill>
                          <a:latin typeface="Segoe UI Light"/>
                        </a:rPr>
                        <a:t>UEBA based user risk scoring to prioritize investigations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dirty="0">
                          <a:solidFill>
                            <a:srgbClr val="0078D4"/>
                          </a:solidFill>
                          <a:latin typeface="Segoe UI Light"/>
                        </a:rPr>
                        <a:t>Malware detonation for API-connected cloud storage apps</a:t>
                      </a:r>
                    </a:p>
                    <a:p>
                      <a:pPr marL="285750" indent="-285750">
                        <a:buFont typeface="Arial" panose="020B0604020202020204" pitchFamily="34" charset="0"/>
                        <a:buChar char="•"/>
                      </a:pPr>
                      <a:r>
                        <a:rPr lang="en-US" sz="1400" b="0" dirty="0">
                          <a:solidFill>
                            <a:srgbClr val="0078D4"/>
                          </a:solidFill>
                          <a:latin typeface="Segoe UI Light"/>
                        </a:rPr>
                        <a:t>New anomaly detection policies</a:t>
                      </a:r>
                    </a:p>
                    <a:p>
                      <a:pPr marL="518899" lvl="1" indent="-285750">
                        <a:buFont typeface="Arial" panose="020B0604020202020204" pitchFamily="34" charset="0"/>
                        <a:buChar char="•"/>
                      </a:pPr>
                      <a:r>
                        <a:rPr lang="en-US" sz="1400" b="0" dirty="0">
                          <a:solidFill>
                            <a:srgbClr val="0078D4"/>
                          </a:solidFill>
                          <a:latin typeface="Segoe UI Light"/>
                        </a:rPr>
                        <a:t>suspicious email forwarding rules</a:t>
                      </a:r>
                    </a:p>
                    <a:p>
                      <a:pPr marL="518899" lvl="1" indent="-285750">
                        <a:buFont typeface="Arial" panose="020B0604020202020204" pitchFamily="34" charset="0"/>
                        <a:buChar char="•"/>
                      </a:pPr>
                      <a:r>
                        <a:rPr lang="en-US" sz="1400" b="0" dirty="0">
                          <a:solidFill>
                            <a:srgbClr val="0078D4"/>
                          </a:solidFill>
                          <a:latin typeface="Segoe UI Light"/>
                        </a:rPr>
                        <a:t>Suspicious inbox manipulation (delete or move of messages)</a:t>
                      </a:r>
                    </a:p>
                    <a:p>
                      <a:pPr marL="518899" lvl="1" indent="-285750">
                        <a:buFont typeface="Arial" panose="020B0604020202020204" pitchFamily="34" charset="0"/>
                        <a:buChar char="•"/>
                      </a:pPr>
                      <a:r>
                        <a:rPr lang="en-US" sz="1400" b="0" dirty="0">
                          <a:solidFill>
                            <a:srgbClr val="0078D4"/>
                          </a:solidFill>
                          <a:latin typeface="Segoe UI Light"/>
                        </a:rPr>
                        <a:t>Data exfiltration to unsanctioned apps</a:t>
                      </a:r>
                    </a:p>
                    <a:p>
                      <a:pPr marL="518899" lvl="1" indent="-285750">
                        <a:buFont typeface="Arial" panose="020B0604020202020204" pitchFamily="34" charset="0"/>
                        <a:buChar char="•"/>
                      </a:pPr>
                      <a:r>
                        <a:rPr lang="en-US" sz="1400" b="0" dirty="0">
                          <a:solidFill>
                            <a:srgbClr val="0078D4"/>
                          </a:solidFill>
                          <a:latin typeface="Segoe UI Light"/>
                        </a:rPr>
                        <a:t>Deletion of multiple VMs in IaaS environments</a:t>
                      </a:r>
                    </a:p>
                    <a:p>
                      <a:pPr marL="518899" lvl="1" indent="-285750">
                        <a:buFont typeface="Arial" panose="020B0604020202020204" pitchFamily="34" charset="0"/>
                        <a:buChar char="•"/>
                      </a:pPr>
                      <a:r>
                        <a:rPr lang="en-US" sz="1400" b="0" dirty="0">
                          <a:solidFill>
                            <a:srgbClr val="0078D4"/>
                          </a:solidFill>
                          <a:latin typeface="Segoe UI Light"/>
                        </a:rPr>
                        <a:t>OAuth anomaly detection and automatic revocation of risky OAuth apps</a:t>
                      </a:r>
                      <a:endParaRPr lang="en-US" dirty="0">
                        <a:solidFill>
                          <a:srgbClr val="0078D7"/>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62634941"/>
                  </a:ext>
                </a:extLst>
              </a:tr>
              <a:tr h="2607985">
                <a:tc>
                  <a:txBody>
                    <a:bodyPr/>
                    <a:lstStyle/>
                    <a:p>
                      <a:pPr>
                        <a:spcAft>
                          <a:spcPts val="600"/>
                        </a:spcAft>
                      </a:pPr>
                      <a:r>
                        <a:rPr lang="en-US" sz="1600" b="1" dirty="0">
                          <a:solidFill>
                            <a:srgbClr val="0078D7"/>
                          </a:solidFill>
                        </a:rPr>
                        <a:t>Information Protection</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78D4"/>
                          </a:solidFill>
                          <a:latin typeface="Segoe UI Light"/>
                        </a:rPr>
                        <a:t>Connect any app to reverse proxy cloud, custom and on-prem</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78D4"/>
                          </a:solidFill>
                          <a:latin typeface="Segoe UI Light"/>
                        </a:rPr>
                        <a:t>New powerful real-time session controls for data exfiltration and –infiltration (e.g. block upload, copy, cut, paste)</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78D4"/>
                          </a:solidFill>
                          <a:latin typeface="Segoe UI Light"/>
                        </a:rPr>
                        <a:t>Built-in-templates for Conditional Access App Control in the AAD portal for simplified deployment</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78D4"/>
                          </a:solidFill>
                          <a:latin typeface="Segoe UI Light"/>
                        </a:rPr>
                        <a:t>Content inspection for encrypted files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78D4"/>
                          </a:solidFill>
                          <a:latin typeface="Segoe UI Light"/>
                        </a:rPr>
                        <a:t>Support for PDF file labeling</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78D4"/>
                          </a:solidFill>
                          <a:latin typeface="Segoe UI Light"/>
                        </a:rPr>
                        <a:t>Data Classification Engine updated with new GDPR sensitive types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78D4"/>
                          </a:solidFill>
                          <a:latin typeface="Segoe UI Light"/>
                        </a:rPr>
                        <a:t>Conditional Access App Control for OIDC apps (e.g. Office 365)</a:t>
                      </a:r>
                      <a:endParaRPr lang="en-US" sz="1600" dirty="0">
                        <a:solidFill>
                          <a:srgbClr val="0078D7"/>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a:txBody>
                    <a:body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sz="1600" b="1" i="0" u="none" strike="noStrike" kern="1200" cap="none" spc="0" normalizeH="0" baseline="0" noProof="0" dirty="0">
                          <a:ln>
                            <a:noFill/>
                          </a:ln>
                          <a:solidFill>
                            <a:srgbClr val="0078D7"/>
                          </a:solidFill>
                          <a:effectLst/>
                          <a:uLnTx/>
                          <a:uFillTx/>
                          <a:latin typeface="+mn-lt"/>
                          <a:ea typeface="+mn-ea"/>
                          <a:cs typeface="+mn-cs"/>
                        </a:rPr>
                        <a:t>Other</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78D7"/>
                          </a:solidFill>
                          <a:effectLst/>
                          <a:uLnTx/>
                          <a:uFillTx/>
                          <a:latin typeface="Segoe UI Light" panose="020B0502040204020203" pitchFamily="34" charset="0"/>
                          <a:ea typeface="+mn-ea"/>
                          <a:cs typeface="Segoe UI Light" panose="020B0502040204020203" pitchFamily="34" charset="0"/>
                        </a:rPr>
                        <a:t>CSPM for AWS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78D7"/>
                          </a:solidFill>
                          <a:effectLst/>
                          <a:uLnTx/>
                          <a:uFillTx/>
                          <a:latin typeface="Segoe UI Light" panose="020B0502040204020203" pitchFamily="34" charset="0"/>
                          <a:ea typeface="+mn-ea"/>
                          <a:cs typeface="Segoe UI Light" panose="020B0502040204020203" pitchFamily="34" charset="0"/>
                        </a:rPr>
                        <a:t>Cisco WebEx API Connector</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dirty="0">
                          <a:solidFill>
                            <a:srgbClr val="0078D4"/>
                          </a:solidFill>
                          <a:latin typeface="Segoe UI Light" panose="020B0502040204020203" pitchFamily="34" charset="0"/>
                          <a:cs typeface="Segoe UI Light" panose="020B0502040204020203" pitchFamily="34" charset="0"/>
                        </a:rPr>
                        <a:t>Integration with MS Flow to automate security workflows Support for Dynamics 365</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78D4"/>
                          </a:solidFill>
                          <a:latin typeface="Segoe UI Light"/>
                        </a:rPr>
                        <a:t>New query to search for GDPR ready enterprise apps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78D4"/>
                          </a:solidFill>
                          <a:latin typeface="Segoe UI Light"/>
                        </a:rPr>
                        <a:t>Unified SecOps Investigation for hybrid environments using Azure ATP</a:t>
                      </a:r>
                    </a:p>
                    <a:p>
                      <a:pPr marL="285750" indent="-285750">
                        <a:buFont typeface="Arial" panose="020B0604020202020204" pitchFamily="34" charset="0"/>
                        <a:buChar char="•"/>
                      </a:pPr>
                      <a:r>
                        <a:rPr lang="en-US" sz="1400" dirty="0">
                          <a:solidFill>
                            <a:srgbClr val="0078D4"/>
                          </a:solidFill>
                          <a:latin typeface="Segoe UI Light"/>
                        </a:rPr>
                        <a:t>New governance options for Box</a:t>
                      </a:r>
                    </a:p>
                    <a:p>
                      <a:pPr marL="518899" lvl="1" indent="-285750">
                        <a:buFont typeface="Arial" panose="020B0604020202020204" pitchFamily="34" charset="0"/>
                        <a:buChar char="•"/>
                      </a:pPr>
                      <a:r>
                        <a:rPr lang="en-US" sz="1200" dirty="0">
                          <a:solidFill>
                            <a:srgbClr val="0078D4"/>
                          </a:solidFill>
                          <a:latin typeface="Segoe UI Light"/>
                        </a:rPr>
                        <a:t>Expire shared</a:t>
                      </a:r>
                    </a:p>
                    <a:p>
                      <a:pPr marL="518899" lvl="1" indent="-285750">
                        <a:buFont typeface="Arial" panose="020B0604020202020204" pitchFamily="34" charset="0"/>
                        <a:buChar char="•"/>
                      </a:pPr>
                      <a:r>
                        <a:rPr lang="en-US" sz="1200" dirty="0">
                          <a:solidFill>
                            <a:srgbClr val="0078D4"/>
                          </a:solidFill>
                          <a:latin typeface="Segoe UI Light"/>
                        </a:rPr>
                        <a:t>Change sharing link access level</a:t>
                      </a:r>
                    </a:p>
                    <a:p>
                      <a:pPr marL="52528" lvl="0" indent="-285750">
                        <a:buFont typeface="Arial" panose="020B0604020202020204" pitchFamily="34" charset="0"/>
                        <a:buChar char="•"/>
                      </a:pPr>
                      <a:r>
                        <a:rPr lang="en-US" sz="1400" dirty="0">
                          <a:solidFill>
                            <a:srgbClr val="0078D4"/>
                          </a:solidFill>
                          <a:latin typeface="Segoe UI Light"/>
                        </a:rPr>
                        <a:t>New admin roles</a:t>
                      </a:r>
                    </a:p>
                    <a:p>
                      <a:pPr marL="518899" lvl="1" indent="-285750">
                        <a:buFont typeface="Arial" panose="020B0604020202020204" pitchFamily="34" charset="0"/>
                        <a:buChar char="•"/>
                      </a:pPr>
                      <a:r>
                        <a:rPr lang="en-US" sz="1200" dirty="0">
                          <a:solidFill>
                            <a:srgbClr val="0078D4"/>
                          </a:solidFill>
                          <a:latin typeface="Segoe UI Light"/>
                        </a:rPr>
                        <a:t>Scoped access to Cloud Discovery reports</a:t>
                      </a:r>
                    </a:p>
                    <a:p>
                      <a:pPr marL="518899" lvl="1" indent="-285750">
                        <a:buFont typeface="Arial" panose="020B0604020202020204" pitchFamily="34" charset="0"/>
                        <a:buChar char="•"/>
                      </a:pPr>
                      <a:r>
                        <a:rPr lang="en-US" sz="1200" dirty="0">
                          <a:solidFill>
                            <a:srgbClr val="0078D4"/>
                          </a:solidFill>
                          <a:latin typeface="Segoe UI Light"/>
                        </a:rPr>
                        <a:t>Global Reader</a:t>
                      </a:r>
                    </a:p>
                    <a:p>
                      <a:pPr marL="518899" lvl="1" indent="-285750">
                        <a:buFont typeface="Arial" panose="020B0604020202020204" pitchFamily="34" charset="0"/>
                        <a:buChar char="•"/>
                      </a:pPr>
                      <a:r>
                        <a:rPr lang="en-US" sz="1200" dirty="0">
                          <a:solidFill>
                            <a:srgbClr val="0078D4"/>
                          </a:solidFill>
                          <a:latin typeface="Segoe UI Light"/>
                        </a:rPr>
                        <a:t>Data admin and security operator Office 365 </a:t>
                      </a:r>
                    </a:p>
                    <a:p>
                      <a:pPr marL="518899" lvl="1" indent="-285750">
                        <a:buFont typeface="Arial" panose="020B0604020202020204" pitchFamily="34" charset="0"/>
                        <a:buChar char="•"/>
                      </a:pPr>
                      <a:r>
                        <a:rPr lang="en-US" sz="1200" dirty="0">
                          <a:solidFill>
                            <a:srgbClr val="0078D4"/>
                          </a:solidFill>
                          <a:latin typeface="Segoe UI Light"/>
                        </a:rPr>
                        <a:t>Cloud Discovery role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670618760"/>
                  </a:ext>
                </a:extLst>
              </a:tr>
            </a:tbl>
          </a:graphicData>
        </a:graphic>
      </p:graphicFrame>
      <p:sp>
        <p:nvSpPr>
          <p:cNvPr id="5" name="Title 1">
            <a:extLst>
              <a:ext uri="{FF2B5EF4-FFF2-40B4-BE49-F238E27FC236}">
                <a16:creationId xmlns:a16="http://schemas.microsoft.com/office/drawing/2014/main" id="{1BDF2F2A-38AA-4453-B659-CFB1C15CFF48}"/>
              </a:ext>
            </a:extLst>
          </p:cNvPr>
          <p:cNvSpPr txBox="1">
            <a:spLocks/>
          </p:cNvSpPr>
          <p:nvPr/>
        </p:nvSpPr>
        <p:spPr>
          <a:xfrm>
            <a:off x="2651427" y="6517379"/>
            <a:ext cx="6704715" cy="443306"/>
          </a:xfrm>
          <a:prstGeom prst="rect">
            <a:avLst/>
          </a:prstGeom>
        </p:spPr>
        <p:txBody>
          <a:bodyPr vert="horz" wrap="square" lIns="0" tIns="164592" rIns="0" bIns="0" rtlCol="0" anchor="t">
            <a:noAutofit/>
          </a:bodyPr>
          <a:lstStyle>
            <a:lvl1pPr algn="l" defTabSz="932742" rtl="0" eaLnBrk="1" latinLnBrk="0" hangingPunct="1">
              <a:lnSpc>
                <a:spcPct val="90000"/>
              </a:lnSpc>
              <a:spcBef>
                <a:spcPct val="0"/>
              </a:spcBef>
              <a:buNone/>
              <a:defRPr lang="en-US" sz="3200" b="0" kern="1200" cap="none" spc="-150" baseline="0" dirty="0" smtClean="0">
                <a:ln w="3175">
                  <a:noFill/>
                </a:ln>
                <a:solidFill>
                  <a:srgbClr val="000000"/>
                </a:solidFill>
                <a:effectLst/>
                <a:latin typeface="+mj-lt"/>
                <a:ea typeface="+mn-ea"/>
                <a:cs typeface="Segoe UI" pitchFamily="34" charset="0"/>
              </a:defRPr>
            </a:lvl1pPr>
          </a:lstStyle>
          <a:p>
            <a:r>
              <a:rPr lang="en-US" sz="1800">
                <a:latin typeface="+mn-lt"/>
              </a:rPr>
              <a:t>For a comprehensive list of all new capabilities please go to </a:t>
            </a:r>
            <a:r>
              <a:rPr lang="en-US" sz="1800">
                <a:latin typeface="+mn-lt"/>
                <a:hlinkClick r:id="rId3"/>
              </a:rPr>
              <a:t>aka.ms/NewInMCAS</a:t>
            </a:r>
            <a:endParaRPr lang="en-US" sz="1800">
              <a:latin typeface="+mn-lt"/>
            </a:endParaRPr>
          </a:p>
        </p:txBody>
      </p:sp>
    </p:spTree>
    <p:extLst>
      <p:ext uri="{BB962C8B-B14F-4D97-AF65-F5344CB8AC3E}">
        <p14:creationId xmlns:p14="http://schemas.microsoft.com/office/powerpoint/2010/main" val="3248397707"/>
      </p:ext>
    </p:extLst>
  </p:cSld>
  <p:clrMapOvr>
    <a:masterClrMapping/>
  </p:clrMapOvr>
  <p:transition>
    <p:fade/>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CAS Demo - Block App on Firewall - Flow">
            <a:hlinkClick r:id="" action="ppaction://media"/>
            <a:extLst>
              <a:ext uri="{FF2B5EF4-FFF2-40B4-BE49-F238E27FC236}">
                <a16:creationId xmlns:a16="http://schemas.microsoft.com/office/drawing/2014/main" id="{49BB5932-82EF-476F-9D72-BA6A71087A3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9" y="0"/>
            <a:ext cx="12434888" cy="6838950"/>
          </a:xfrm>
          <a:prstGeom prst="rect">
            <a:avLst/>
          </a:prstGeom>
        </p:spPr>
      </p:pic>
      <p:sp>
        <p:nvSpPr>
          <p:cNvPr id="2" name="TextBox 1">
            <a:extLst>
              <a:ext uri="{FF2B5EF4-FFF2-40B4-BE49-F238E27FC236}">
                <a16:creationId xmlns:a16="http://schemas.microsoft.com/office/drawing/2014/main" id="{0442F421-C71D-458E-AB2D-454A067D441D}"/>
              </a:ext>
            </a:extLst>
          </p:cNvPr>
          <p:cNvSpPr txBox="1"/>
          <p:nvPr/>
        </p:nvSpPr>
        <p:spPr>
          <a:xfrm>
            <a:off x="89" y="6452314"/>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Block risky app on firewall</a:t>
            </a:r>
          </a:p>
        </p:txBody>
      </p:sp>
    </p:spTree>
    <p:extLst>
      <p:ext uri="{BB962C8B-B14F-4D97-AF65-F5344CB8AC3E}">
        <p14:creationId xmlns:p14="http://schemas.microsoft.com/office/powerpoint/2010/main" val="154187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857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484DBA0-CFC2-4AD0-BCF4-ADA571F753C3}"/>
              </a:ext>
            </a:extLst>
          </p:cNvPr>
          <p:cNvSpPr>
            <a:spLocks noGrp="1"/>
          </p:cNvSpPr>
          <p:nvPr>
            <p:ph type="body" sz="quarter" idx="10"/>
          </p:nvPr>
        </p:nvSpPr>
        <p:spPr>
          <a:xfrm>
            <a:off x="434920" y="1718722"/>
            <a:ext cx="5418221" cy="5275803"/>
          </a:xfrm>
        </p:spPr>
        <p:txBody>
          <a:bodyPr/>
          <a:lstStyle/>
          <a:p>
            <a:pPr algn="just" defTabSz="932563">
              <a:buSzTx/>
            </a:pPr>
            <a:r>
              <a:rPr lang="en-US" sz="2040">
                <a:solidFill>
                  <a:srgbClr val="0078D4"/>
                </a:solidFill>
                <a:latin typeface="Segoe UI Semibold"/>
              </a:rPr>
              <a:t>External Admins</a:t>
            </a:r>
          </a:p>
          <a:p>
            <a:pPr marL="342900" indent="-342900" algn="just" defTabSz="932563">
              <a:spcAft>
                <a:spcPts val="600"/>
              </a:spcAft>
              <a:buSzTx/>
              <a:buFont typeface="Arial" panose="020B0604020202020204" pitchFamily="34" charset="0"/>
              <a:buChar char="•"/>
            </a:pPr>
            <a:r>
              <a:rPr lang="en-US" sz="1836">
                <a:solidFill>
                  <a:srgbClr val="1A1A1A"/>
                </a:solidFill>
              </a:rPr>
              <a:t>MCAS is enabled for externally Managed Security Service Providers (MSSPs) to act as administrators </a:t>
            </a:r>
          </a:p>
          <a:p>
            <a:pPr marL="342900" indent="-342900" algn="just" defTabSz="932563">
              <a:buSzTx/>
              <a:buFont typeface="Arial" panose="020B0604020202020204" pitchFamily="34" charset="0"/>
              <a:buChar char="•"/>
            </a:pPr>
            <a:r>
              <a:rPr lang="en-US" sz="1836">
                <a:solidFill>
                  <a:srgbClr val="1A1A1A"/>
                </a:solidFill>
              </a:rPr>
              <a:t>MSSPs can be assigned any of the available admin roles </a:t>
            </a:r>
          </a:p>
          <a:p>
            <a:pPr algn="just" defTabSz="932563">
              <a:buSzTx/>
            </a:pPr>
            <a:endParaRPr lang="en-US" sz="2040">
              <a:solidFill>
                <a:srgbClr val="0078D4"/>
              </a:solidFill>
              <a:latin typeface="Segoe UI Semibold"/>
            </a:endParaRPr>
          </a:p>
          <a:p>
            <a:pPr algn="just" defTabSz="932563">
              <a:buSzTx/>
            </a:pPr>
            <a:r>
              <a:rPr lang="en-US" sz="2040">
                <a:solidFill>
                  <a:srgbClr val="0078D4"/>
                </a:solidFill>
                <a:latin typeface="Segoe UI Semibold"/>
              </a:rPr>
              <a:t>For MSSPs</a:t>
            </a:r>
          </a:p>
          <a:p>
            <a:pPr marL="342900" lvl="0" indent="-342900" algn="just" defTabSz="932563">
              <a:spcAft>
                <a:spcPts val="600"/>
              </a:spcAft>
              <a:buSzTx/>
              <a:buFont typeface="Arial" panose="020B0604020202020204" pitchFamily="34" charset="0"/>
              <a:buChar char="•"/>
            </a:pPr>
            <a:r>
              <a:rPr lang="en-US" sz="1836">
                <a:solidFill>
                  <a:srgbClr val="1A1A1A"/>
                </a:solidFill>
              </a:rPr>
              <a:t>Ability to provide services across multiple customer tenants</a:t>
            </a:r>
          </a:p>
          <a:p>
            <a:pPr marL="342900" lvl="0" indent="-342900" algn="just" defTabSz="932563">
              <a:buSzTx/>
              <a:buFont typeface="Arial" panose="020B0604020202020204" pitchFamily="34" charset="0"/>
              <a:buChar char="•"/>
            </a:pPr>
            <a:r>
              <a:rPr lang="en-US" sz="1836">
                <a:solidFill>
                  <a:srgbClr val="1A1A1A"/>
                </a:solidFill>
              </a:rPr>
              <a:t>Ability to easily switch between tenants within the portal for MSSPs (See image)</a:t>
            </a:r>
          </a:p>
          <a:p>
            <a:pPr marL="342900" lvl="0" indent="-342900" algn="just" defTabSz="932563">
              <a:buSzTx/>
              <a:buFontTx/>
              <a:buChar char="-"/>
            </a:pPr>
            <a:endParaRPr lang="en-US" sz="1836">
              <a:solidFill>
                <a:srgbClr val="1A1A1A"/>
              </a:solidFill>
            </a:endParaRPr>
          </a:p>
          <a:p>
            <a:pPr algn="just" defTabSz="932563">
              <a:buSzTx/>
            </a:pPr>
            <a:endParaRPr lang="en-US" sz="2040">
              <a:solidFill>
                <a:srgbClr val="0078D4"/>
              </a:solidFill>
              <a:latin typeface="Segoe UI Light" panose="020B0502040204020203" pitchFamily="34" charset="0"/>
              <a:cs typeface="Segoe UI Light" panose="020B0502040204020203" pitchFamily="34" charset="0"/>
            </a:endParaRPr>
          </a:p>
          <a:p>
            <a:pPr algn="just" defTabSz="932563">
              <a:buSzTx/>
            </a:pPr>
            <a:endParaRPr lang="en-US" sz="2040">
              <a:solidFill>
                <a:srgbClr val="0078D4"/>
              </a:solidFill>
              <a:latin typeface="Segoe UI Semibold"/>
            </a:endParaRPr>
          </a:p>
        </p:txBody>
      </p:sp>
      <p:sp>
        <p:nvSpPr>
          <p:cNvPr id="3" name="Title 2">
            <a:extLst>
              <a:ext uri="{FF2B5EF4-FFF2-40B4-BE49-F238E27FC236}">
                <a16:creationId xmlns:a16="http://schemas.microsoft.com/office/drawing/2014/main" id="{40AC8692-465C-4B19-A10D-FE2F8BBE7DF1}"/>
              </a:ext>
            </a:extLst>
          </p:cNvPr>
          <p:cNvSpPr>
            <a:spLocks noGrp="1"/>
          </p:cNvSpPr>
          <p:nvPr>
            <p:ph type="title"/>
          </p:nvPr>
        </p:nvSpPr>
        <p:spPr/>
        <p:txBody>
          <a:bodyPr/>
          <a:lstStyle/>
          <a:p>
            <a:r>
              <a:rPr lang="en-US">
                <a:solidFill>
                  <a:srgbClr val="505050"/>
                </a:solidFill>
              </a:rPr>
              <a:t>Managed Security Service Provider (MSSP)</a:t>
            </a:r>
            <a:endParaRPr lang="en-US"/>
          </a:p>
        </p:txBody>
      </p:sp>
      <p:pic>
        <p:nvPicPr>
          <p:cNvPr id="6" name="Picture 5" descr="A screenshot of a cell phone&#10;&#10;Description generated with very high confidence">
            <a:extLst>
              <a:ext uri="{FF2B5EF4-FFF2-40B4-BE49-F238E27FC236}">
                <a16:creationId xmlns:a16="http://schemas.microsoft.com/office/drawing/2014/main" id="{491A51DB-9ED8-4185-9E37-D95122F43F8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162957" y="2176461"/>
            <a:ext cx="5958847" cy="3200819"/>
          </a:xfrm>
          <a:prstGeom prst="rect">
            <a:avLst/>
          </a:prstGeom>
        </p:spPr>
      </p:pic>
    </p:spTree>
    <p:extLst>
      <p:ext uri="{BB962C8B-B14F-4D97-AF65-F5344CB8AC3E}">
        <p14:creationId xmlns:p14="http://schemas.microsoft.com/office/powerpoint/2010/main" val="1563324604"/>
      </p:ext>
    </p:extLst>
  </p:cSld>
  <p:clrMapOvr>
    <a:masterClrMapping/>
  </p:clrMapOvr>
  <p:transition>
    <p:fad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MCAS Demo - MSSP">
            <a:hlinkClick r:id="" action="ppaction://media"/>
            <a:extLst>
              <a:ext uri="{FF2B5EF4-FFF2-40B4-BE49-F238E27FC236}">
                <a16:creationId xmlns:a16="http://schemas.microsoft.com/office/drawing/2014/main" id="{7D7B0E5C-284C-4168-9FBB-13336671CAD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434888" cy="6994525"/>
          </a:xfrm>
          <a:prstGeom prst="rect">
            <a:avLst/>
          </a:prstGeom>
        </p:spPr>
      </p:pic>
    </p:spTree>
    <p:extLst>
      <p:ext uri="{BB962C8B-B14F-4D97-AF65-F5344CB8AC3E}">
        <p14:creationId xmlns:p14="http://schemas.microsoft.com/office/powerpoint/2010/main" val="22280139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6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3A54FB-1525-43B8-9397-A03005171C87}"/>
              </a:ext>
            </a:extLst>
          </p:cNvPr>
          <p:cNvSpPr/>
          <p:nvPr/>
        </p:nvSpPr>
        <p:spPr bwMode="auto">
          <a:xfrm>
            <a:off x="8617906" y="0"/>
            <a:ext cx="3816981"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a:extLst>
              <a:ext uri="{FF2B5EF4-FFF2-40B4-BE49-F238E27FC236}">
                <a16:creationId xmlns:a16="http://schemas.microsoft.com/office/drawing/2014/main" id="{7872B733-D6B9-45BE-A8C5-5823BF5E82F1}"/>
              </a:ext>
            </a:extLst>
          </p:cNvPr>
          <p:cNvSpPr>
            <a:spLocks noGrp="1"/>
          </p:cNvSpPr>
          <p:nvPr>
            <p:ph type="title"/>
          </p:nvPr>
        </p:nvSpPr>
        <p:spPr>
          <a:xfrm>
            <a:off x="434920" y="2097243"/>
            <a:ext cx="7626965" cy="545749"/>
          </a:xfrm>
        </p:spPr>
        <p:txBody>
          <a:bodyPr/>
          <a:lstStyle/>
          <a:p>
            <a:r>
              <a:rPr lang="en-US" sz="3600">
                <a:solidFill>
                  <a:srgbClr val="505050"/>
                </a:solidFill>
              </a:rPr>
              <a:t>SUMMARY &amp; NEXT STEPS</a:t>
            </a:r>
          </a:p>
        </p:txBody>
      </p:sp>
      <p:pic>
        <p:nvPicPr>
          <p:cNvPr id="8" name="Picture 7">
            <a:extLst>
              <a:ext uri="{FF2B5EF4-FFF2-40B4-BE49-F238E27FC236}">
                <a16:creationId xmlns:a16="http://schemas.microsoft.com/office/drawing/2014/main" id="{C9F8FFA0-C79C-415D-990E-52F1DE9840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9298" y="2489504"/>
            <a:ext cx="3823905" cy="2015517"/>
          </a:xfrm>
          <a:prstGeom prst="rect">
            <a:avLst/>
          </a:prstGeom>
        </p:spPr>
      </p:pic>
      <p:sp>
        <p:nvSpPr>
          <p:cNvPr id="13" name="Rectangle 12">
            <a:extLst>
              <a:ext uri="{FF2B5EF4-FFF2-40B4-BE49-F238E27FC236}">
                <a16:creationId xmlns:a16="http://schemas.microsoft.com/office/drawing/2014/main" id="{8D8FE2FC-9198-424F-B81D-E21E5997B184}"/>
              </a:ext>
            </a:extLst>
          </p:cNvPr>
          <p:cNvSpPr/>
          <p:nvPr/>
        </p:nvSpPr>
        <p:spPr>
          <a:xfrm>
            <a:off x="0" y="400504"/>
            <a:ext cx="3068877" cy="1785104"/>
          </a:xfrm>
          <a:prstGeom prst="rect">
            <a:avLst/>
          </a:prstGeom>
        </p:spPr>
        <p:txBody>
          <a:bodyPr wrap="square" lIns="274320">
            <a:spAutoFit/>
          </a:bodyPr>
          <a:lstStyle/>
          <a:p>
            <a:r>
              <a:rPr lang="en-US" sz="11000" b="1">
                <a:solidFill>
                  <a:srgbClr val="D9D9D9"/>
                </a:solidFill>
                <a:latin typeface="Segoe UI" panose="020B0502040204020203" pitchFamily="34" charset="0"/>
                <a:cs typeface="Segoe UI" panose="020B0502040204020203" pitchFamily="34" charset="0"/>
              </a:rPr>
              <a:t>07</a:t>
            </a:r>
          </a:p>
        </p:txBody>
      </p:sp>
    </p:spTree>
    <p:custDataLst>
      <p:tags r:id="rId1"/>
    </p:custDataLst>
    <p:extLst>
      <p:ext uri="{BB962C8B-B14F-4D97-AF65-F5344CB8AC3E}">
        <p14:creationId xmlns:p14="http://schemas.microsoft.com/office/powerpoint/2010/main" val="3443913146"/>
      </p:ext>
    </p:extLst>
  </p:cSld>
  <p:clrMapOvr>
    <a:masterClrMapping/>
  </p:clrMapOvr>
  <p:transition>
    <p:fad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AB84A5D-C1BC-48EB-8C78-5DF1AF95C80F}"/>
              </a:ext>
            </a:extLst>
          </p:cNvPr>
          <p:cNvSpPr>
            <a:spLocks noGrp="1"/>
          </p:cNvSpPr>
          <p:nvPr>
            <p:ph type="title"/>
          </p:nvPr>
        </p:nvSpPr>
        <p:spPr/>
        <p:txBody>
          <a:bodyPr/>
          <a:lstStyle/>
          <a:p>
            <a:r>
              <a:rPr lang="en-US">
                <a:solidFill>
                  <a:srgbClr val="505050"/>
                </a:solidFill>
              </a:rPr>
              <a:t>Investment areas</a:t>
            </a:r>
            <a:endParaRPr lang="en-US"/>
          </a:p>
        </p:txBody>
      </p:sp>
      <p:sp>
        <p:nvSpPr>
          <p:cNvPr id="6" name="TextBox 5">
            <a:extLst>
              <a:ext uri="{FF2B5EF4-FFF2-40B4-BE49-F238E27FC236}">
                <a16:creationId xmlns:a16="http://schemas.microsoft.com/office/drawing/2014/main" id="{5B40536C-694E-4069-9124-A69B577E9F57}"/>
              </a:ext>
            </a:extLst>
          </p:cNvPr>
          <p:cNvSpPr txBox="1"/>
          <p:nvPr/>
        </p:nvSpPr>
        <p:spPr>
          <a:xfrm>
            <a:off x="765505" y="1705655"/>
            <a:ext cx="5451939" cy="3906032"/>
          </a:xfrm>
          <a:prstGeom prst="rect">
            <a:avLst/>
          </a:prstGeom>
          <a:noFill/>
        </p:spPr>
        <p:txBody>
          <a:bodyPr wrap="square" lIns="358570" tIns="143428" rIns="179285" bIns="143428" rtlCol="0">
            <a:spAutoFit/>
          </a:bodyPr>
          <a:lstStyle/>
          <a:p>
            <a:pPr>
              <a:spcBef>
                <a:spcPts val="1200"/>
              </a:spcBef>
              <a:spcAft>
                <a:spcPts val="1800"/>
              </a:spcAft>
            </a:pPr>
            <a:r>
              <a:rPr lang="en-US" sz="2000">
                <a:solidFill>
                  <a:srgbClr val="505050"/>
                </a:solidFill>
              </a:rPr>
              <a:t>Build unique, native integrations with Microsoft’s Security and Identity solutions</a:t>
            </a:r>
          </a:p>
          <a:p>
            <a:pPr>
              <a:spcBef>
                <a:spcPts val="1200"/>
              </a:spcBef>
              <a:spcAft>
                <a:spcPts val="1800"/>
              </a:spcAft>
            </a:pPr>
            <a:r>
              <a:rPr lang="en-US" sz="2000">
                <a:solidFill>
                  <a:srgbClr val="505050"/>
                </a:solidFill>
              </a:rPr>
              <a:t>Protection for IaaS and PaaS - expanding our existing Cloud Security Posture Management capabilities</a:t>
            </a:r>
          </a:p>
          <a:p>
            <a:pPr>
              <a:spcBef>
                <a:spcPts val="1200"/>
              </a:spcBef>
              <a:spcAft>
                <a:spcPts val="1800"/>
              </a:spcAft>
            </a:pPr>
            <a:r>
              <a:rPr lang="en-US" sz="2000">
                <a:solidFill>
                  <a:srgbClr val="505050"/>
                </a:solidFill>
              </a:rPr>
              <a:t>Supporting any app</a:t>
            </a:r>
          </a:p>
          <a:p>
            <a:pPr>
              <a:spcBef>
                <a:spcPts val="1200"/>
              </a:spcBef>
              <a:spcAft>
                <a:spcPts val="1800"/>
              </a:spcAft>
            </a:pPr>
            <a:r>
              <a:rPr lang="en-US" sz="2000">
                <a:solidFill>
                  <a:srgbClr val="505050"/>
                </a:solidFill>
              </a:rPr>
              <a:t>Providing an integrated SecOps experience across Microsoft Threat Protection.</a:t>
            </a:r>
          </a:p>
        </p:txBody>
      </p:sp>
      <p:grpSp>
        <p:nvGrpSpPr>
          <p:cNvPr id="7" name="Group 6">
            <a:extLst>
              <a:ext uri="{FF2B5EF4-FFF2-40B4-BE49-F238E27FC236}">
                <a16:creationId xmlns:a16="http://schemas.microsoft.com/office/drawing/2014/main" id="{FE42431A-6BE9-4737-96BF-8991A3434C0A}"/>
              </a:ext>
            </a:extLst>
          </p:cNvPr>
          <p:cNvGrpSpPr/>
          <p:nvPr/>
        </p:nvGrpSpPr>
        <p:grpSpPr>
          <a:xfrm>
            <a:off x="434920" y="1832187"/>
            <a:ext cx="399048" cy="399048"/>
            <a:chOff x="5788247" y="1528219"/>
            <a:chExt cx="612560" cy="612560"/>
          </a:xfrm>
          <a:noFill/>
        </p:grpSpPr>
        <p:sp>
          <p:nvSpPr>
            <p:cNvPr id="16" name="Oval 15">
              <a:extLst>
                <a:ext uri="{FF2B5EF4-FFF2-40B4-BE49-F238E27FC236}">
                  <a16:creationId xmlns:a16="http://schemas.microsoft.com/office/drawing/2014/main" id="{58547E41-66C2-426F-8321-EA555A3CFAF1}"/>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7" name="Straight Connector 16">
              <a:extLst>
                <a:ext uri="{FF2B5EF4-FFF2-40B4-BE49-F238E27FC236}">
                  <a16:creationId xmlns:a16="http://schemas.microsoft.com/office/drawing/2014/main" id="{EFC87AEB-FA9F-4198-85C5-5AFBDC2E1C4C}"/>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8" name="L-Shape 17">
              <a:extLst>
                <a:ext uri="{FF2B5EF4-FFF2-40B4-BE49-F238E27FC236}">
                  <a16:creationId xmlns:a16="http://schemas.microsoft.com/office/drawing/2014/main" id="{0105C3E9-FCAD-46D7-B0D6-9CAC6F0D1664}"/>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8" name="Group 7">
            <a:extLst>
              <a:ext uri="{FF2B5EF4-FFF2-40B4-BE49-F238E27FC236}">
                <a16:creationId xmlns:a16="http://schemas.microsoft.com/office/drawing/2014/main" id="{1DCEBC8D-06F3-42EE-892F-37694A70C556}"/>
              </a:ext>
            </a:extLst>
          </p:cNvPr>
          <p:cNvGrpSpPr/>
          <p:nvPr/>
        </p:nvGrpSpPr>
        <p:grpSpPr>
          <a:xfrm>
            <a:off x="434920" y="2805536"/>
            <a:ext cx="399048" cy="399048"/>
            <a:chOff x="5788247" y="1528220"/>
            <a:chExt cx="612560" cy="612560"/>
          </a:xfrm>
          <a:noFill/>
        </p:grpSpPr>
        <p:sp>
          <p:nvSpPr>
            <p:cNvPr id="13" name="Oval 12">
              <a:extLst>
                <a:ext uri="{FF2B5EF4-FFF2-40B4-BE49-F238E27FC236}">
                  <a16:creationId xmlns:a16="http://schemas.microsoft.com/office/drawing/2014/main" id="{5A1185DB-DCC8-4983-BDC5-71C5D63CE839}"/>
                </a:ext>
              </a:extLst>
            </p:cNvPr>
            <p:cNvSpPr/>
            <p:nvPr/>
          </p:nvSpPr>
          <p:spPr bwMode="auto">
            <a:xfrm>
              <a:off x="5788247" y="1528220"/>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4" name="Straight Connector 13">
              <a:extLst>
                <a:ext uri="{FF2B5EF4-FFF2-40B4-BE49-F238E27FC236}">
                  <a16:creationId xmlns:a16="http://schemas.microsoft.com/office/drawing/2014/main" id="{5BCCE150-3044-4D9B-AFB6-6647D48260BC}"/>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5" name="L-Shape 14">
              <a:extLst>
                <a:ext uri="{FF2B5EF4-FFF2-40B4-BE49-F238E27FC236}">
                  <a16:creationId xmlns:a16="http://schemas.microsoft.com/office/drawing/2014/main" id="{1A70BBAB-7CD5-416E-8B58-B3E137813380}"/>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9" name="Group 8">
            <a:extLst>
              <a:ext uri="{FF2B5EF4-FFF2-40B4-BE49-F238E27FC236}">
                <a16:creationId xmlns:a16="http://schemas.microsoft.com/office/drawing/2014/main" id="{B89020BF-703F-406F-80DF-B1754A550D38}"/>
              </a:ext>
            </a:extLst>
          </p:cNvPr>
          <p:cNvGrpSpPr/>
          <p:nvPr/>
        </p:nvGrpSpPr>
        <p:grpSpPr>
          <a:xfrm>
            <a:off x="443765" y="4102203"/>
            <a:ext cx="399048" cy="399048"/>
            <a:chOff x="5788247" y="1528219"/>
            <a:chExt cx="612560" cy="612560"/>
          </a:xfrm>
          <a:noFill/>
        </p:grpSpPr>
        <p:sp>
          <p:nvSpPr>
            <p:cNvPr id="10" name="Oval 9">
              <a:extLst>
                <a:ext uri="{FF2B5EF4-FFF2-40B4-BE49-F238E27FC236}">
                  <a16:creationId xmlns:a16="http://schemas.microsoft.com/office/drawing/2014/main" id="{159D06B0-52D3-4A3B-A3DC-2338A08F8F45}"/>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1" name="Straight Connector 10">
              <a:extLst>
                <a:ext uri="{FF2B5EF4-FFF2-40B4-BE49-F238E27FC236}">
                  <a16:creationId xmlns:a16="http://schemas.microsoft.com/office/drawing/2014/main" id="{8C630F28-1998-47F6-824A-4600925D003C}"/>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 name="L-Shape 11">
              <a:extLst>
                <a:ext uri="{FF2B5EF4-FFF2-40B4-BE49-F238E27FC236}">
                  <a16:creationId xmlns:a16="http://schemas.microsoft.com/office/drawing/2014/main" id="{426CD304-F52B-4512-A2EA-5925F5DCC819}"/>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19" name="Group 18">
            <a:extLst>
              <a:ext uri="{FF2B5EF4-FFF2-40B4-BE49-F238E27FC236}">
                <a16:creationId xmlns:a16="http://schemas.microsoft.com/office/drawing/2014/main" id="{2D86D80A-8FB5-4542-A7B0-C291B2E6266E}"/>
              </a:ext>
            </a:extLst>
          </p:cNvPr>
          <p:cNvGrpSpPr/>
          <p:nvPr/>
        </p:nvGrpSpPr>
        <p:grpSpPr>
          <a:xfrm>
            <a:off x="435468" y="4802912"/>
            <a:ext cx="399048" cy="399048"/>
            <a:chOff x="5788247" y="1528219"/>
            <a:chExt cx="612560" cy="612560"/>
          </a:xfrm>
          <a:noFill/>
        </p:grpSpPr>
        <p:sp>
          <p:nvSpPr>
            <p:cNvPr id="20" name="Oval 19">
              <a:extLst>
                <a:ext uri="{FF2B5EF4-FFF2-40B4-BE49-F238E27FC236}">
                  <a16:creationId xmlns:a16="http://schemas.microsoft.com/office/drawing/2014/main" id="{F83DE6C8-BFCA-4B35-AAB1-0C516F286C4C}"/>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21" name="Straight Connector 20">
              <a:extLst>
                <a:ext uri="{FF2B5EF4-FFF2-40B4-BE49-F238E27FC236}">
                  <a16:creationId xmlns:a16="http://schemas.microsoft.com/office/drawing/2014/main" id="{5BB7940B-6CE9-46B6-9BA7-8FB643CBF729}"/>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2" name="L-Shape 21">
              <a:extLst>
                <a:ext uri="{FF2B5EF4-FFF2-40B4-BE49-F238E27FC236}">
                  <a16:creationId xmlns:a16="http://schemas.microsoft.com/office/drawing/2014/main" id="{E5477E24-965A-429A-A3DB-255419004929}"/>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spTree>
    <p:extLst>
      <p:ext uri="{BB962C8B-B14F-4D97-AF65-F5344CB8AC3E}">
        <p14:creationId xmlns:p14="http://schemas.microsoft.com/office/powerpoint/2010/main" val="844873790"/>
      </p:ext>
    </p:extLst>
  </p:cSld>
  <p:clrMapOvr>
    <a:masterClrMapping/>
  </p:clrMapOvr>
  <p:transition>
    <p:fad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AC8692-465C-4B19-A10D-FE2F8BBE7DF1}"/>
              </a:ext>
            </a:extLst>
          </p:cNvPr>
          <p:cNvSpPr>
            <a:spLocks noGrp="1"/>
          </p:cNvSpPr>
          <p:nvPr>
            <p:ph type="title"/>
          </p:nvPr>
        </p:nvSpPr>
        <p:spPr/>
        <p:txBody>
          <a:bodyPr/>
          <a:lstStyle/>
          <a:p>
            <a:r>
              <a:rPr lang="en-US">
                <a:solidFill>
                  <a:srgbClr val="505050"/>
                </a:solidFill>
                <a:cs typeface="Segoe UI"/>
              </a:rPr>
              <a:t>Top 10 CASB use cases you should think about</a:t>
            </a:r>
            <a:endParaRPr lang="en-US">
              <a:cs typeface="Segoe UI"/>
            </a:endParaRPr>
          </a:p>
        </p:txBody>
      </p:sp>
      <p:graphicFrame>
        <p:nvGraphicFramePr>
          <p:cNvPr id="7" name="Table 6">
            <a:extLst>
              <a:ext uri="{FF2B5EF4-FFF2-40B4-BE49-F238E27FC236}">
                <a16:creationId xmlns:a16="http://schemas.microsoft.com/office/drawing/2014/main" id="{408FAB3D-D500-4721-94F0-AAD52A893BF0}"/>
              </a:ext>
            </a:extLst>
          </p:cNvPr>
          <p:cNvGraphicFramePr>
            <a:graphicFrameLocks noGrp="1"/>
          </p:cNvGraphicFramePr>
          <p:nvPr>
            <p:extLst>
              <p:ext uri="{D42A27DB-BD31-4B8C-83A1-F6EECF244321}">
                <p14:modId xmlns:p14="http://schemas.microsoft.com/office/powerpoint/2010/main" val="1865770459"/>
              </p:ext>
            </p:extLst>
          </p:nvPr>
        </p:nvGraphicFramePr>
        <p:xfrm>
          <a:off x="392168" y="1646661"/>
          <a:ext cx="11561874" cy="4389120"/>
        </p:xfrm>
        <a:graphic>
          <a:graphicData uri="http://schemas.openxmlformats.org/drawingml/2006/table">
            <a:tbl>
              <a:tblPr firstRow="1" bandRow="1">
                <a:tableStyleId>{2D5ABB26-0587-4C30-8999-92F81FD0307C}</a:tableStyleId>
              </a:tblPr>
              <a:tblGrid>
                <a:gridCol w="5780937">
                  <a:extLst>
                    <a:ext uri="{9D8B030D-6E8A-4147-A177-3AD203B41FA5}">
                      <a16:colId xmlns:a16="http://schemas.microsoft.com/office/drawing/2014/main" val="452801401"/>
                    </a:ext>
                  </a:extLst>
                </a:gridCol>
                <a:gridCol w="5780937">
                  <a:extLst>
                    <a:ext uri="{9D8B030D-6E8A-4147-A177-3AD203B41FA5}">
                      <a16:colId xmlns:a16="http://schemas.microsoft.com/office/drawing/2014/main" val="3574413085"/>
                    </a:ext>
                  </a:extLst>
                </a:gridCol>
              </a:tblGrid>
              <a:tr h="4389120">
                <a:tc>
                  <a:txBody>
                    <a:bodyPr/>
                    <a:lstStyle/>
                    <a:p>
                      <a:pPr marL="365760" indent="-342900">
                        <a:lnSpc>
                          <a:spcPct val="100000"/>
                        </a:lnSpc>
                        <a:spcAft>
                          <a:spcPts val="2400"/>
                        </a:spcAft>
                        <a:buAutoNum type="arabicPeriod"/>
                      </a:pPr>
                      <a:r>
                        <a:rPr lang="en-US">
                          <a:solidFill>
                            <a:srgbClr val="505050"/>
                          </a:solidFill>
                        </a:rPr>
                        <a:t>Discover the cloud apps and services used in your organization</a:t>
                      </a:r>
                    </a:p>
                    <a:p>
                      <a:pPr marL="365760" indent="-342900">
                        <a:lnSpc>
                          <a:spcPct val="100000"/>
                        </a:lnSpc>
                        <a:spcAft>
                          <a:spcPts val="2400"/>
                        </a:spcAft>
                        <a:buAutoNum type="arabicPeriod"/>
                      </a:pPr>
                      <a:r>
                        <a:rPr lang="en-US" sz="1800" kern="1200">
                          <a:solidFill>
                            <a:srgbClr val="505050"/>
                          </a:solidFill>
                          <a:effectLst/>
                          <a:latin typeface="+mn-lt"/>
                          <a:ea typeface="+mn-ea"/>
                          <a:cs typeface="+mn-cs"/>
                        </a:rPr>
                        <a:t>Assess the risk and compliance of  all cloud apps</a:t>
                      </a:r>
                    </a:p>
                    <a:p>
                      <a:pPr marL="365760" indent="-342900">
                        <a:lnSpc>
                          <a:spcPct val="100000"/>
                        </a:lnSpc>
                        <a:spcAft>
                          <a:spcPts val="2400"/>
                        </a:spcAft>
                        <a:buAutoNum type="arabicPeriod"/>
                      </a:pPr>
                      <a:r>
                        <a:rPr lang="en-US" sz="1800" kern="1200">
                          <a:solidFill>
                            <a:srgbClr val="505050"/>
                          </a:solidFill>
                          <a:effectLst/>
                          <a:latin typeface="+mn-lt"/>
                          <a:ea typeface="+mn-ea"/>
                          <a:cs typeface="+mn-cs"/>
                        </a:rPr>
                        <a:t>Govern access to discovered cloud apps and explore enterprise-ready alternatives</a:t>
                      </a:r>
                    </a:p>
                    <a:p>
                      <a:pPr marL="365760" indent="-342900">
                        <a:lnSpc>
                          <a:spcPct val="100000"/>
                        </a:lnSpc>
                        <a:spcAft>
                          <a:spcPts val="2400"/>
                        </a:spcAft>
                        <a:buAutoNum type="arabicPeriod"/>
                      </a:pPr>
                      <a:r>
                        <a:rPr lang="en-US" sz="1800" kern="1200">
                          <a:solidFill>
                            <a:srgbClr val="505050"/>
                          </a:solidFill>
                          <a:effectLst/>
                          <a:latin typeface="+mn-lt"/>
                          <a:ea typeface="+mn-ea"/>
                          <a:cs typeface="+mn-cs"/>
                        </a:rPr>
                        <a:t>Discover OAuth apps with access to your environment</a:t>
                      </a:r>
                    </a:p>
                    <a:p>
                      <a:pPr marL="365760" indent="-342900">
                        <a:lnSpc>
                          <a:spcPct val="100000"/>
                        </a:lnSpc>
                        <a:buAutoNum type="arabicPeriod"/>
                      </a:pPr>
                      <a:r>
                        <a:rPr lang="en-US">
                          <a:solidFill>
                            <a:srgbClr val="505050"/>
                          </a:solidFill>
                        </a:rPr>
                        <a:t>Gain visibility into all corporate data stored in the cloud apps and understand your exposure</a:t>
                      </a:r>
                    </a:p>
                  </a:txBody>
                  <a:tcPr/>
                </a:tc>
                <a:tc>
                  <a:txBody>
                    <a:bodyPr/>
                    <a:lstStyle/>
                    <a:p>
                      <a:pPr marL="22860" lvl="0" indent="0">
                        <a:lnSpc>
                          <a:spcPct val="100000"/>
                        </a:lnSpc>
                        <a:spcAft>
                          <a:spcPts val="2400"/>
                        </a:spcAft>
                        <a:buNone/>
                      </a:pPr>
                      <a:r>
                        <a:rPr lang="en-US" sz="1800" b="0" i="0" u="none" strike="noStrike" noProof="0">
                          <a:solidFill>
                            <a:srgbClr val="505050"/>
                          </a:solidFill>
                          <a:latin typeface="Segoe UI"/>
                        </a:rPr>
                        <a:t>6. </a:t>
                      </a:r>
                      <a:r>
                        <a:rPr lang="en-US" sz="1800" b="0" i="0" u="none" strike="noStrike" noProof="0">
                          <a:solidFill>
                            <a:srgbClr val="505050"/>
                          </a:solidFill>
                          <a:latin typeface="+mn-lt"/>
                        </a:rPr>
                        <a:t>Enforce DLP and compliance policies for sensitive data stored in your cloud apps</a:t>
                      </a:r>
                    </a:p>
                    <a:p>
                      <a:pPr marL="22860" lvl="0" indent="0">
                        <a:lnSpc>
                          <a:spcPct val="100000"/>
                        </a:lnSpc>
                        <a:spcAft>
                          <a:spcPts val="2400"/>
                        </a:spcAft>
                        <a:buNone/>
                      </a:pPr>
                      <a:r>
                        <a:rPr lang="en-US" sz="1800" b="0" i="0" u="none" strike="noStrike" noProof="0">
                          <a:solidFill>
                            <a:srgbClr val="505050"/>
                          </a:solidFill>
                          <a:latin typeface="+mn-lt"/>
                        </a:rPr>
                        <a:t>7</a:t>
                      </a:r>
                      <a:r>
                        <a:rPr lang="en-US" sz="1800" b="0" i="0" u="none" strike="noStrike" noProof="0">
                          <a:solidFill>
                            <a:srgbClr val="505050"/>
                          </a:solidFill>
                          <a:latin typeface="Segoe UI"/>
                        </a:rPr>
                        <a:t>. Protect data downloaded to unmanaged devices</a:t>
                      </a:r>
                      <a:endParaRPr lang="en-US">
                        <a:solidFill>
                          <a:srgbClr val="505050"/>
                        </a:solidFill>
                      </a:endParaRPr>
                    </a:p>
                    <a:p>
                      <a:pPr marL="22225" lvl="0" indent="0">
                        <a:lnSpc>
                          <a:spcPct val="100000"/>
                        </a:lnSpc>
                        <a:spcAft>
                          <a:spcPts val="0"/>
                        </a:spcAft>
                        <a:buNone/>
                      </a:pPr>
                      <a:r>
                        <a:rPr lang="en-US" sz="1800" b="0" i="0" u="none" strike="noStrike" noProof="0">
                          <a:solidFill>
                            <a:srgbClr val="505050"/>
                          </a:solidFill>
                          <a:latin typeface="Segoe UI"/>
                        </a:rPr>
                        <a:t>8. Detect compromised user and admin accounts, and </a:t>
                      </a:r>
                    </a:p>
                    <a:p>
                      <a:pPr marL="22225" lvl="0" indent="0">
                        <a:lnSpc>
                          <a:spcPct val="100000"/>
                        </a:lnSpc>
                        <a:spcAft>
                          <a:spcPts val="2400"/>
                        </a:spcAft>
                        <a:buNone/>
                      </a:pPr>
                      <a:r>
                        <a:rPr lang="en-US" sz="1800" b="0" i="0" u="none" strike="noStrike" noProof="0">
                          <a:solidFill>
                            <a:srgbClr val="505050"/>
                          </a:solidFill>
                          <a:latin typeface="Segoe UI"/>
                        </a:rPr>
                        <a:t>    identify insider threats</a:t>
                      </a:r>
                      <a:endParaRPr lang="en-US">
                        <a:solidFill>
                          <a:srgbClr val="505050"/>
                        </a:solidFill>
                      </a:endParaRPr>
                    </a:p>
                    <a:p>
                      <a:pPr marL="22225" lvl="0" indent="0">
                        <a:lnSpc>
                          <a:spcPct val="100000"/>
                        </a:lnSpc>
                        <a:spcAft>
                          <a:spcPts val="4200"/>
                        </a:spcAft>
                        <a:buNone/>
                      </a:pPr>
                      <a:r>
                        <a:rPr lang="en-US">
                          <a:solidFill>
                            <a:srgbClr val="505050"/>
                          </a:solidFill>
                        </a:rPr>
                        <a:t>9. </a:t>
                      </a:r>
                      <a:r>
                        <a:rPr lang="en-US" sz="1800" b="0" i="0" u="none" strike="noStrike" noProof="0">
                          <a:solidFill>
                            <a:srgbClr val="505050"/>
                          </a:solidFill>
                          <a:latin typeface="+mn-lt"/>
                        </a:rPr>
                        <a:t>Detect and remediate malware in your cloud apps</a:t>
                      </a:r>
                      <a:endParaRPr lang="en-US">
                        <a:solidFill>
                          <a:srgbClr val="505050"/>
                        </a:solidFill>
                      </a:endParaRPr>
                    </a:p>
                    <a:p>
                      <a:pPr marL="22225" lvl="0" indent="0">
                        <a:lnSpc>
                          <a:spcPct val="100000"/>
                        </a:lnSpc>
                        <a:buNone/>
                      </a:pPr>
                      <a:r>
                        <a:rPr lang="en-US" sz="1800" b="0" i="0" u="none" strike="noStrike" noProof="0">
                          <a:solidFill>
                            <a:srgbClr val="505050"/>
                          </a:solidFill>
                          <a:latin typeface="Segoe UI"/>
                        </a:rPr>
                        <a:t>10. </a:t>
                      </a:r>
                      <a:r>
                        <a:rPr lang="en-US" sz="1800" b="0" i="0" u="none" strike="noStrike" noProof="0">
                          <a:solidFill>
                            <a:srgbClr val="505050"/>
                          </a:solidFill>
                          <a:latin typeface="+mn-lt"/>
                        </a:rPr>
                        <a:t>Audit the configuration of your IaaS environments </a:t>
                      </a:r>
                      <a:endParaRPr lang="en-US" sz="1800" b="0" i="0" u="none" strike="noStrike" noProof="0">
                        <a:solidFill>
                          <a:srgbClr val="505050"/>
                        </a:solidFill>
                        <a:latin typeface="Segoe UI"/>
                      </a:endParaRPr>
                    </a:p>
                  </a:txBody>
                  <a:tcPr/>
                </a:tc>
                <a:extLst>
                  <a:ext uri="{0D108BD9-81ED-4DB2-BD59-A6C34878D82A}">
                    <a16:rowId xmlns:a16="http://schemas.microsoft.com/office/drawing/2014/main" val="1023058392"/>
                  </a:ext>
                </a:extLst>
              </a:tr>
            </a:tbl>
          </a:graphicData>
        </a:graphic>
      </p:graphicFrame>
    </p:spTree>
    <p:extLst>
      <p:ext uri="{BB962C8B-B14F-4D97-AF65-F5344CB8AC3E}">
        <p14:creationId xmlns:p14="http://schemas.microsoft.com/office/powerpoint/2010/main" val="1487296859"/>
      </p:ext>
    </p:extLst>
  </p:cSld>
  <p:clrMapOvr>
    <a:masterClrMapping/>
  </p:clrMapOvr>
  <p:transition>
    <p:fade/>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4B8327-AA4F-49A8-846D-E12BE33E80FC}"/>
              </a:ext>
            </a:extLst>
          </p:cNvPr>
          <p:cNvSpPr>
            <a:spLocks noGrp="1"/>
          </p:cNvSpPr>
          <p:nvPr>
            <p:ph type="title"/>
          </p:nvPr>
        </p:nvSpPr>
        <p:spPr/>
        <p:txBody>
          <a:bodyPr/>
          <a:lstStyle/>
          <a:p>
            <a:r>
              <a:rPr lang="en-US">
                <a:solidFill>
                  <a:srgbClr val="505050"/>
                </a:solidFill>
              </a:rPr>
              <a:t>Next steps</a:t>
            </a:r>
          </a:p>
        </p:txBody>
      </p:sp>
      <p:sp>
        <p:nvSpPr>
          <p:cNvPr id="2" name="Text Placeholder 1">
            <a:extLst>
              <a:ext uri="{FF2B5EF4-FFF2-40B4-BE49-F238E27FC236}">
                <a16:creationId xmlns:a16="http://schemas.microsoft.com/office/drawing/2014/main" id="{8560632F-E261-4935-B4B2-A832EFB32786}"/>
              </a:ext>
            </a:extLst>
          </p:cNvPr>
          <p:cNvSpPr>
            <a:spLocks noGrp="1"/>
          </p:cNvSpPr>
          <p:nvPr>
            <p:ph type="body" sz="quarter" idx="4294967295"/>
          </p:nvPr>
        </p:nvSpPr>
        <p:spPr>
          <a:xfrm>
            <a:off x="446087" y="1384300"/>
            <a:ext cx="5656263" cy="5005473"/>
          </a:xfrm>
        </p:spPr>
        <p:txBody>
          <a:bodyPr rIns="365760"/>
          <a:lstStyle/>
          <a:p>
            <a:pPr lvl="0" algn="just" defTabSz="913659">
              <a:lnSpc>
                <a:spcPct val="100000"/>
              </a:lnSpc>
              <a:spcAft>
                <a:spcPts val="2941"/>
              </a:spcAft>
              <a:buSzTx/>
              <a:defRPr sz="1800" b="0" i="0" u="none" strike="noStrike" kern="0" cap="none" spc="0" baseline="0">
                <a:solidFill>
                  <a:srgbClr val="000000"/>
                </a:solidFill>
                <a:uFillTx/>
              </a:defRPr>
            </a:pPr>
            <a:r>
              <a:rPr lang="en-US" sz="1800">
                <a:solidFill>
                  <a:srgbClr val="505050"/>
                </a:solidFill>
              </a:rPr>
              <a:t>Sign up for a Microsoft Cloud App Security </a:t>
            </a:r>
            <a:r>
              <a:rPr lang="en-US" sz="1800">
                <a:solidFill>
                  <a:srgbClr val="505050"/>
                </a:solidFill>
                <a:hlinkClick r:id="rId3"/>
              </a:rPr>
              <a:t>Trial. </a:t>
            </a:r>
            <a:endParaRPr lang="en-US" sz="1800">
              <a:solidFill>
                <a:srgbClr val="505050"/>
              </a:solidFill>
            </a:endParaRPr>
          </a:p>
          <a:p>
            <a:pPr lvl="0" algn="just" defTabSz="913659">
              <a:lnSpc>
                <a:spcPct val="100000"/>
              </a:lnSpc>
              <a:spcAft>
                <a:spcPts val="2941"/>
              </a:spcAft>
              <a:buSzTx/>
              <a:defRPr sz="1800" b="0" i="0" u="none" strike="noStrike" kern="0" cap="none" spc="0" baseline="0">
                <a:solidFill>
                  <a:srgbClr val="000000"/>
                </a:solidFill>
                <a:uFillTx/>
              </a:defRPr>
            </a:pPr>
            <a:r>
              <a:rPr lang="en-US" sz="1800">
                <a:solidFill>
                  <a:srgbClr val="505050"/>
                </a:solidFill>
              </a:rPr>
              <a:t>Upload a log file from your network firewall or enable logging via </a:t>
            </a:r>
            <a:r>
              <a:rPr lang="en-US" sz="1800">
                <a:solidFill>
                  <a:srgbClr val="505050"/>
                </a:solidFill>
                <a:hlinkClick r:id="rId4"/>
              </a:rPr>
              <a:t>Microsoft Defender ATP</a:t>
            </a:r>
            <a:r>
              <a:rPr lang="en-US" sz="1800">
                <a:solidFill>
                  <a:srgbClr val="505050"/>
                </a:solidFill>
              </a:rPr>
              <a:t> to </a:t>
            </a:r>
            <a:r>
              <a:rPr lang="en-US" sz="1800">
                <a:hlinkClick r:id="rId5"/>
              </a:rPr>
              <a:t>discover Shadow IT</a:t>
            </a:r>
            <a:r>
              <a:rPr lang="en-US" sz="1800"/>
              <a:t> </a:t>
            </a:r>
            <a:r>
              <a:rPr lang="en-US" sz="1800">
                <a:solidFill>
                  <a:srgbClr val="505050"/>
                </a:solidFill>
              </a:rPr>
              <a:t>in your network and assess the risks of detected cloud apps.</a:t>
            </a:r>
          </a:p>
          <a:p>
            <a:pPr algn="just" defTabSz="913659">
              <a:spcAft>
                <a:spcPts val="2941"/>
              </a:spcAft>
              <a:defRPr sz="1800" b="0" i="0" u="none" strike="noStrike" kern="0" cap="none" spc="0" baseline="0">
                <a:solidFill>
                  <a:srgbClr val="000000"/>
                </a:solidFill>
                <a:uFillTx/>
              </a:defRPr>
            </a:pPr>
            <a:r>
              <a:rPr lang="en-US" sz="1800">
                <a:hlinkClick r:id="rId6"/>
              </a:rPr>
              <a:t>Connect your Cloud Apps</a:t>
            </a:r>
            <a:r>
              <a:rPr lang="en-US" sz="1800"/>
              <a:t> </a:t>
            </a:r>
            <a:r>
              <a:rPr lang="en-US" sz="1800">
                <a:solidFill>
                  <a:srgbClr val="505050"/>
                </a:solidFill>
              </a:rPr>
              <a:t>to Microsoft Cloud App Security to detect suspicious user activity and exposed sensitive data.</a:t>
            </a:r>
            <a:endParaRPr lang="en-US" sz="1800">
              <a:solidFill>
                <a:srgbClr val="505050"/>
              </a:solidFill>
              <a:hlinkClick r:id="rId7"/>
            </a:endParaRPr>
          </a:p>
          <a:p>
            <a:pPr lvl="0" algn="just" defTabSz="913659">
              <a:lnSpc>
                <a:spcPct val="100000"/>
              </a:lnSpc>
              <a:spcAft>
                <a:spcPts val="2941"/>
              </a:spcAft>
              <a:buSzTx/>
              <a:defRPr sz="1800" b="0" i="0" u="none" strike="noStrike" kern="0" cap="none" spc="0" baseline="0">
                <a:solidFill>
                  <a:srgbClr val="000000"/>
                </a:solidFill>
                <a:uFillTx/>
              </a:defRPr>
            </a:pPr>
            <a:r>
              <a:rPr lang="en-US" sz="1800">
                <a:solidFill>
                  <a:srgbClr val="505050"/>
                </a:solidFill>
              </a:rPr>
              <a:t>Enable out-of-the-box </a:t>
            </a:r>
            <a:r>
              <a:rPr lang="en-US" sz="1800">
                <a:hlinkClick r:id="rId8"/>
              </a:rPr>
              <a:t>anomaly detection policies </a:t>
            </a:r>
            <a:r>
              <a:rPr lang="en-US" sz="1800">
                <a:solidFill>
                  <a:srgbClr val="505050"/>
                </a:solidFill>
              </a:rPr>
              <a:t>and start detecting cloud threats in your environment.</a:t>
            </a:r>
          </a:p>
          <a:p>
            <a:pPr lvl="0" algn="just" defTabSz="913659">
              <a:lnSpc>
                <a:spcPct val="100000"/>
              </a:lnSpc>
              <a:spcAft>
                <a:spcPts val="2941"/>
              </a:spcAft>
              <a:buSzTx/>
              <a:defRPr sz="1800" b="0" i="0" u="none" strike="noStrike" kern="0" cap="none" spc="0" baseline="0">
                <a:solidFill>
                  <a:srgbClr val="000000"/>
                </a:solidFill>
                <a:uFillTx/>
              </a:defRPr>
            </a:pPr>
            <a:r>
              <a:rPr lang="en-US" sz="1800">
                <a:solidFill>
                  <a:srgbClr val="505050"/>
                </a:solidFill>
              </a:rPr>
              <a:t>Continue with more advanced use cases across </a:t>
            </a:r>
            <a:r>
              <a:rPr lang="en-US" sz="1800">
                <a:hlinkClick r:id="rId9"/>
              </a:rPr>
              <a:t>Information Protection</a:t>
            </a:r>
            <a:r>
              <a:rPr lang="en-US" sz="1800"/>
              <a:t>, </a:t>
            </a:r>
            <a:r>
              <a:rPr lang="en-US" sz="1800">
                <a:solidFill>
                  <a:srgbClr val="505050"/>
                </a:solidFill>
              </a:rPr>
              <a:t>Compliance and more.</a:t>
            </a:r>
            <a:endParaRPr lang="en-US" sz="2000">
              <a:solidFill>
                <a:srgbClr val="505050"/>
              </a:solidFill>
            </a:endParaRPr>
          </a:p>
        </p:txBody>
      </p:sp>
    </p:spTree>
    <p:custDataLst>
      <p:tags r:id="rId1"/>
    </p:custDataLst>
    <p:extLst>
      <p:ext uri="{BB962C8B-B14F-4D97-AF65-F5344CB8AC3E}">
        <p14:creationId xmlns:p14="http://schemas.microsoft.com/office/powerpoint/2010/main" val="216833647"/>
      </p:ext>
    </p:extLst>
  </p:cSld>
  <p:clrMapOvr>
    <a:masterClrMapping/>
  </p:clrMapOvr>
  <p:transition>
    <p:fad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4B8327-AA4F-49A8-846D-E12BE33E80FC}"/>
              </a:ext>
            </a:extLst>
          </p:cNvPr>
          <p:cNvSpPr>
            <a:spLocks noGrp="1"/>
          </p:cNvSpPr>
          <p:nvPr>
            <p:ph type="title"/>
          </p:nvPr>
        </p:nvSpPr>
        <p:spPr/>
        <p:txBody>
          <a:bodyPr/>
          <a:lstStyle/>
          <a:p>
            <a:r>
              <a:rPr lang="en-US">
                <a:solidFill>
                  <a:srgbClr val="505050"/>
                </a:solidFill>
              </a:rPr>
              <a:t>RESOURCES</a:t>
            </a:r>
          </a:p>
        </p:txBody>
      </p:sp>
      <p:sp>
        <p:nvSpPr>
          <p:cNvPr id="5" name="TextBox 4">
            <a:extLst>
              <a:ext uri="{FF2B5EF4-FFF2-40B4-BE49-F238E27FC236}">
                <a16:creationId xmlns:a16="http://schemas.microsoft.com/office/drawing/2014/main" id="{8D3CCD3F-3AE0-4229-A3F3-51FECB72822C}"/>
              </a:ext>
            </a:extLst>
          </p:cNvPr>
          <p:cNvSpPr txBox="1"/>
          <p:nvPr/>
        </p:nvSpPr>
        <p:spPr>
          <a:xfrm>
            <a:off x="654831" y="1370999"/>
            <a:ext cx="6760756" cy="5319875"/>
          </a:xfrm>
          <a:prstGeom prst="rect">
            <a:avLst/>
          </a:prstGeom>
          <a:noFill/>
        </p:spPr>
        <p:txBody>
          <a:bodyPr wrap="square" lIns="365708" tIns="146283" rIns="182854" bIns="146283" rtlCol="0">
            <a:spAutoFit/>
          </a:bodyPr>
          <a:lstStyle/>
          <a:p>
            <a:pPr defTabSz="914049">
              <a:spcBef>
                <a:spcPts val="918"/>
              </a:spcBef>
              <a:spcAft>
                <a:spcPts val="612"/>
              </a:spcAft>
              <a:buSzPct val="80000"/>
              <a:defRPr/>
            </a:pPr>
            <a:r>
              <a:rPr lang="en-US" sz="2200" kern="0">
                <a:gradFill>
                  <a:gsLst>
                    <a:gs pos="1250">
                      <a:schemeClr val="tx1"/>
                    </a:gs>
                    <a:gs pos="100000">
                      <a:schemeClr val="tx1"/>
                    </a:gs>
                  </a:gsLst>
                  <a:lin ang="5400000" scaled="0"/>
                </a:gradFill>
                <a:latin typeface="Segoe UI Semilight" panose="020B0402040204020203" pitchFamily="34" charset="0"/>
                <a:ea typeface="Segoe UI Black" panose="020B0A02040204020203" pitchFamily="34" charset="0"/>
                <a:cs typeface="Segoe UI Semilight" panose="020B0402040204020203" pitchFamily="34" charset="0"/>
              </a:rPr>
              <a:t>Visit our Website​</a:t>
            </a:r>
            <a:br>
              <a:rPr lang="en-US" sz="2200" kern="0">
                <a:gradFill>
                  <a:gsLst>
                    <a:gs pos="1250">
                      <a:schemeClr val="tx1"/>
                    </a:gs>
                    <a:gs pos="100000">
                      <a:schemeClr val="tx1"/>
                    </a:gs>
                  </a:gsLst>
                  <a:lin ang="5400000" scaled="0"/>
                </a:gradFill>
                <a:latin typeface="Segoe UI Semilight" panose="020B0402040204020203" pitchFamily="34" charset="0"/>
                <a:ea typeface="Segoe UI Black" panose="020B0A02040204020203" pitchFamily="34" charset="0"/>
                <a:cs typeface="Segoe UI Semilight" panose="020B0402040204020203" pitchFamily="34" charset="0"/>
              </a:rPr>
            </a:br>
            <a:r>
              <a:rPr lang="en-US" sz="2200" kern="0">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aka.ms/mcas​</a:t>
            </a:r>
          </a:p>
          <a:p>
            <a:pPr defTabSz="914049">
              <a:spcBef>
                <a:spcPts val="918"/>
              </a:spcBef>
              <a:spcAft>
                <a:spcPts val="612"/>
              </a:spcAft>
              <a:buSzPct val="80000"/>
              <a:defRPr/>
            </a:pPr>
            <a:r>
              <a:rPr lang="en-US" sz="2200" kern="0">
                <a:gradFill>
                  <a:gsLst>
                    <a:gs pos="1250">
                      <a:schemeClr val="tx1"/>
                    </a:gs>
                    <a:gs pos="100000">
                      <a:schemeClr val="tx1"/>
                    </a:gs>
                  </a:gsLst>
                  <a:lin ang="5400000" scaled="0"/>
                </a:gradFill>
                <a:latin typeface="Segoe UI Semilight" panose="020B0402040204020203" pitchFamily="34" charset="0"/>
                <a:ea typeface="Segoe UI Black" panose="020B0A02040204020203" pitchFamily="34" charset="0"/>
                <a:cs typeface="Segoe UI Semilight" panose="020B0402040204020203" pitchFamily="34" charset="0"/>
              </a:rPr>
              <a:t>Join the conversation on Tech Community!​</a:t>
            </a:r>
            <a:br>
              <a:rPr lang="en-US" sz="2200" kern="0">
                <a:gradFill>
                  <a:gsLst>
                    <a:gs pos="1250">
                      <a:schemeClr val="tx1"/>
                    </a:gs>
                    <a:gs pos="100000">
                      <a:schemeClr val="tx1"/>
                    </a:gs>
                  </a:gsLst>
                  <a:lin ang="5400000" scaled="0"/>
                </a:gradFill>
                <a:latin typeface="Segoe UI Semilight" panose="020B0402040204020203" pitchFamily="34" charset="0"/>
                <a:ea typeface="Segoe UI Black" panose="020B0A02040204020203" pitchFamily="34" charset="0"/>
                <a:cs typeface="Segoe UI Semilight" panose="020B0402040204020203" pitchFamily="34" charset="0"/>
              </a:rPr>
            </a:br>
            <a:r>
              <a:rPr lang="en-US" sz="2200" kern="0">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aka.ms/</a:t>
            </a:r>
            <a:r>
              <a:rPr lang="en-US" sz="2200" kern="0" err="1">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mcascommunity</a:t>
            </a:r>
            <a:r>
              <a:rPr lang="en-US" sz="2200" kern="0">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a:t>
            </a:r>
          </a:p>
          <a:p>
            <a:pPr defTabSz="914049">
              <a:spcBef>
                <a:spcPts val="918"/>
              </a:spcBef>
              <a:spcAft>
                <a:spcPts val="612"/>
              </a:spcAft>
              <a:buSzPct val="80000"/>
              <a:defRPr/>
            </a:pPr>
            <a:r>
              <a:rPr lang="en-US" sz="2200" kern="0">
                <a:gradFill>
                  <a:gsLst>
                    <a:gs pos="1250">
                      <a:schemeClr val="tx1"/>
                    </a:gs>
                    <a:gs pos="100000">
                      <a:schemeClr val="tx1"/>
                    </a:gs>
                  </a:gsLst>
                  <a:lin ang="5400000" scaled="0"/>
                </a:gradFill>
                <a:latin typeface="Segoe UI Semilight" panose="020B0402040204020203" pitchFamily="34" charset="0"/>
                <a:ea typeface="Segoe UI Black" panose="020B0A02040204020203" pitchFamily="34" charset="0"/>
                <a:cs typeface="Segoe UI Semilight" panose="020B0402040204020203" pitchFamily="34" charset="0"/>
              </a:rPr>
              <a:t>Stay up to date and subscribe to our blog!​</a:t>
            </a:r>
            <a:br>
              <a:rPr lang="en-US" sz="2200" kern="0">
                <a:gradFill>
                  <a:gsLst>
                    <a:gs pos="1250">
                      <a:schemeClr val="tx1"/>
                    </a:gs>
                    <a:gs pos="100000">
                      <a:schemeClr val="tx1"/>
                    </a:gs>
                  </a:gsLst>
                  <a:lin ang="5400000" scaled="0"/>
                </a:gradFill>
                <a:latin typeface="Segoe UI Semilight" panose="020B0402040204020203" pitchFamily="34" charset="0"/>
                <a:ea typeface="Segoe UI Black" panose="020B0A02040204020203" pitchFamily="34" charset="0"/>
                <a:cs typeface="Segoe UI Semilight" panose="020B0402040204020203" pitchFamily="34" charset="0"/>
              </a:rPr>
            </a:br>
            <a:r>
              <a:rPr lang="en-US" sz="2200" kern="0">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aka.ms/</a:t>
            </a:r>
            <a:r>
              <a:rPr lang="en-US" sz="2200" kern="0" err="1">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mcasblog</a:t>
            </a:r>
            <a:r>
              <a:rPr lang="en-US" sz="2200" kern="0">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a:t>
            </a:r>
          </a:p>
          <a:p>
            <a:pPr defTabSz="914049">
              <a:spcBef>
                <a:spcPts val="918"/>
              </a:spcBef>
              <a:spcAft>
                <a:spcPts val="612"/>
              </a:spcAft>
              <a:buSzPct val="80000"/>
              <a:defRPr/>
            </a:pPr>
            <a:r>
              <a:rPr lang="en-US" sz="2200" kern="0">
                <a:gradFill>
                  <a:gsLst>
                    <a:gs pos="1250">
                      <a:schemeClr val="tx1"/>
                    </a:gs>
                    <a:gs pos="100000">
                      <a:schemeClr val="tx1"/>
                    </a:gs>
                  </a:gsLst>
                  <a:lin ang="5400000" scaled="0"/>
                </a:gradFill>
                <a:latin typeface="Segoe UI Semilight" panose="020B0402040204020203" pitchFamily="34" charset="0"/>
                <a:ea typeface="Segoe UI Black" panose="020B0A02040204020203" pitchFamily="34" charset="0"/>
                <a:cs typeface="Segoe UI Semilight" panose="020B0402040204020203" pitchFamily="34" charset="0"/>
              </a:rPr>
              <a:t>Learn more about Microsoft Cloud App Security​</a:t>
            </a:r>
            <a:br>
              <a:rPr lang="en-US" sz="2200" kern="0">
                <a:gradFill>
                  <a:gsLst>
                    <a:gs pos="1250">
                      <a:schemeClr val="tx1"/>
                    </a:gs>
                    <a:gs pos="100000">
                      <a:schemeClr val="tx1"/>
                    </a:gs>
                  </a:gsLst>
                  <a:lin ang="5400000" scaled="0"/>
                </a:gradFill>
                <a:latin typeface="Segoe UI Semilight" panose="020B0402040204020203" pitchFamily="34" charset="0"/>
                <a:ea typeface="Segoe UI Black" panose="020B0A02040204020203" pitchFamily="34" charset="0"/>
                <a:cs typeface="Segoe UI Semilight" panose="020B0402040204020203" pitchFamily="34" charset="0"/>
              </a:rPr>
            </a:br>
            <a:r>
              <a:rPr lang="en-US" sz="2200" kern="0">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aka.ms/</a:t>
            </a:r>
            <a:r>
              <a:rPr lang="en-US" sz="2200" kern="0" err="1">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mcastech</a:t>
            </a:r>
            <a:r>
              <a:rPr lang="en-US" sz="2200" kern="0">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a:t>
            </a:r>
          </a:p>
          <a:p>
            <a:pPr defTabSz="914049">
              <a:spcBef>
                <a:spcPts val="918"/>
              </a:spcBef>
              <a:spcAft>
                <a:spcPts val="612"/>
              </a:spcAft>
              <a:buSzPct val="80000"/>
              <a:defRPr/>
            </a:pPr>
            <a:r>
              <a:rPr lang="en-US" sz="2200" kern="0">
                <a:gradFill>
                  <a:gsLst>
                    <a:gs pos="1250">
                      <a:schemeClr val="tx1"/>
                    </a:gs>
                    <a:gs pos="100000">
                      <a:schemeClr val="tx1"/>
                    </a:gs>
                  </a:gsLst>
                  <a:lin ang="5400000" scaled="0"/>
                </a:gradFill>
                <a:latin typeface="Segoe UI Semilight" panose="020B0402040204020203" pitchFamily="34" charset="0"/>
                <a:ea typeface="Segoe UI Black" panose="020B0A02040204020203" pitchFamily="34" charset="0"/>
                <a:cs typeface="Segoe UI Semilight" panose="020B0402040204020203" pitchFamily="34" charset="0"/>
              </a:rPr>
              <a:t>Get started with a free trial ​</a:t>
            </a:r>
            <a:br>
              <a:rPr lang="en-US" sz="2200" kern="0">
                <a:gradFill>
                  <a:gsLst>
                    <a:gs pos="1250">
                      <a:schemeClr val="tx1"/>
                    </a:gs>
                    <a:gs pos="100000">
                      <a:schemeClr val="tx1"/>
                    </a:gs>
                  </a:gsLst>
                  <a:lin ang="5400000" scaled="0"/>
                </a:gradFill>
                <a:latin typeface="Segoe UI Semilight" panose="020B0402040204020203" pitchFamily="34" charset="0"/>
                <a:ea typeface="Segoe UI Black" panose="020B0A02040204020203" pitchFamily="34" charset="0"/>
                <a:cs typeface="Segoe UI Semilight" panose="020B0402040204020203" pitchFamily="34" charset="0"/>
              </a:rPr>
            </a:br>
            <a:r>
              <a:rPr lang="en-US" sz="2200" kern="0">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aka.ms/</a:t>
            </a:r>
            <a:r>
              <a:rPr lang="en-US" sz="2200" kern="0" err="1">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mcastrial</a:t>
            </a:r>
            <a:r>
              <a:rPr lang="en-US" sz="2200" kern="0">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a:t>
            </a:r>
          </a:p>
          <a:p>
            <a:pPr defTabSz="914049">
              <a:spcBef>
                <a:spcPts val="918"/>
              </a:spcBef>
              <a:spcAft>
                <a:spcPts val="612"/>
              </a:spcAft>
              <a:buSzPct val="80000"/>
              <a:defRPr/>
            </a:pPr>
            <a:r>
              <a:rPr lang="en-US" sz="2200" kern="0">
                <a:gradFill>
                  <a:gsLst>
                    <a:gs pos="1250">
                      <a:schemeClr val="tx1"/>
                    </a:gs>
                    <a:gs pos="100000">
                      <a:schemeClr val="tx1"/>
                    </a:gs>
                  </a:gsLst>
                  <a:lin ang="5400000" scaled="0"/>
                </a:gradFill>
                <a:latin typeface="Segoe UI Semilight" panose="020B0402040204020203" pitchFamily="34" charset="0"/>
                <a:ea typeface="Segoe UI Black" panose="020B0A02040204020203" pitchFamily="34" charset="0"/>
                <a:cs typeface="Segoe UI Semilight" panose="020B0402040204020203" pitchFamily="34" charset="0"/>
              </a:rPr>
              <a:t>Understand your licensing options ​</a:t>
            </a:r>
            <a:br>
              <a:rPr lang="en-US" sz="2200" kern="0">
                <a:gradFill>
                  <a:gsLst>
                    <a:gs pos="1250">
                      <a:schemeClr val="tx1"/>
                    </a:gs>
                    <a:gs pos="100000">
                      <a:schemeClr val="tx1"/>
                    </a:gs>
                  </a:gsLst>
                  <a:lin ang="5400000" scaled="0"/>
                </a:gradFill>
                <a:latin typeface="Segoe UI Semilight" panose="020B0402040204020203" pitchFamily="34" charset="0"/>
                <a:ea typeface="Segoe UI Black" panose="020B0A02040204020203" pitchFamily="34" charset="0"/>
                <a:cs typeface="Segoe UI Semilight" panose="020B0402040204020203" pitchFamily="34" charset="0"/>
              </a:rPr>
            </a:br>
            <a:r>
              <a:rPr lang="en-US" sz="2200" kern="0">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aka.ms/</a:t>
            </a:r>
            <a:r>
              <a:rPr lang="en-US" sz="2200" kern="0" err="1">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rPr>
              <a:t>mcaslicensing</a:t>
            </a:r>
            <a:endParaRPr lang="en-US" sz="2200" kern="0">
              <a:solidFill>
                <a:srgbClr val="0070C0"/>
              </a:solidFill>
              <a:latin typeface="Segoe UI Semilight" panose="020B0402040204020203" pitchFamily="34" charset="0"/>
              <a:ea typeface="Segoe UI Black" panose="020B0A02040204020203" pitchFamily="34" charset="0"/>
              <a:cs typeface="Segoe UI Semilight" panose="020B0402040204020203" pitchFamily="34" charset="0"/>
            </a:endParaRPr>
          </a:p>
        </p:txBody>
      </p:sp>
      <p:grpSp>
        <p:nvGrpSpPr>
          <p:cNvPr id="6" name="Group 5">
            <a:extLst>
              <a:ext uri="{FF2B5EF4-FFF2-40B4-BE49-F238E27FC236}">
                <a16:creationId xmlns:a16="http://schemas.microsoft.com/office/drawing/2014/main" id="{B3157B69-58B1-4500-B771-F6B58BFB624C}"/>
              </a:ext>
            </a:extLst>
          </p:cNvPr>
          <p:cNvGrpSpPr/>
          <p:nvPr/>
        </p:nvGrpSpPr>
        <p:grpSpPr>
          <a:xfrm>
            <a:off x="250357" y="2378433"/>
            <a:ext cx="406992" cy="406992"/>
            <a:chOff x="5788247" y="1528219"/>
            <a:chExt cx="612560" cy="612560"/>
          </a:xfrm>
          <a:noFill/>
        </p:grpSpPr>
        <p:sp>
          <p:nvSpPr>
            <p:cNvPr id="7" name="Oval 6">
              <a:extLst>
                <a:ext uri="{FF2B5EF4-FFF2-40B4-BE49-F238E27FC236}">
                  <a16:creationId xmlns:a16="http://schemas.microsoft.com/office/drawing/2014/main" id="{CF70B756-0971-4684-924A-E056D42871E5}"/>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3" tIns="143387" rIns="179233" bIns="143387" numCol="1" spcCol="0" rtlCol="0" fromWordArt="0" anchor="t" anchorCtr="0" forceAA="0" compatLnSpc="1">
              <a:prstTxWarp prst="textNoShape">
                <a:avLst/>
              </a:prstTxWarp>
              <a:noAutofit/>
            </a:bodyPr>
            <a:lstStyle/>
            <a:p>
              <a:pPr algn="ctr" defTabSz="913752" fontAlgn="base">
                <a:lnSpc>
                  <a:spcPct val="90000"/>
                </a:lnSpc>
                <a:spcBef>
                  <a:spcPct val="0"/>
                </a:spcBef>
                <a:spcAft>
                  <a:spcPct val="0"/>
                </a:spcAft>
                <a:defRPr/>
              </a:pPr>
              <a:endParaRPr lang="en-US" sz="280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8" name="Straight Connector 7">
              <a:extLst>
                <a:ext uri="{FF2B5EF4-FFF2-40B4-BE49-F238E27FC236}">
                  <a16:creationId xmlns:a16="http://schemas.microsoft.com/office/drawing/2014/main" id="{33CF09B6-E70B-4053-97AB-DFA8471B13A4}"/>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 name="L-Shape 8">
              <a:extLst>
                <a:ext uri="{FF2B5EF4-FFF2-40B4-BE49-F238E27FC236}">
                  <a16:creationId xmlns:a16="http://schemas.microsoft.com/office/drawing/2014/main" id="{32FCE3D5-081C-43CA-A30B-D2C3D642A944}"/>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3" tIns="143387" rIns="179233" bIns="143387" numCol="1" spcCol="0" rtlCol="0" fromWordArt="0" anchor="t" anchorCtr="0" forceAA="0" compatLnSpc="1">
              <a:prstTxWarp prst="textNoShape">
                <a:avLst/>
              </a:prstTxWarp>
              <a:noAutofit/>
            </a:bodyPr>
            <a:lstStyle/>
            <a:p>
              <a:pPr algn="ctr" defTabSz="913752" fontAlgn="base">
                <a:lnSpc>
                  <a:spcPct val="90000"/>
                </a:lnSpc>
                <a:spcBef>
                  <a:spcPct val="0"/>
                </a:spcBef>
                <a:spcAft>
                  <a:spcPct val="0"/>
                </a:spcAft>
                <a:defRPr/>
              </a:pPr>
              <a:endParaRPr lang="en-US" sz="2800"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10" name="Group 9">
            <a:extLst>
              <a:ext uri="{FF2B5EF4-FFF2-40B4-BE49-F238E27FC236}">
                <a16:creationId xmlns:a16="http://schemas.microsoft.com/office/drawing/2014/main" id="{3EC9D3AD-9D82-452A-BB8A-A8F8E91756FD}"/>
              </a:ext>
            </a:extLst>
          </p:cNvPr>
          <p:cNvGrpSpPr/>
          <p:nvPr/>
        </p:nvGrpSpPr>
        <p:grpSpPr>
          <a:xfrm>
            <a:off x="250357" y="3242180"/>
            <a:ext cx="406992" cy="406992"/>
            <a:chOff x="5788247" y="1528219"/>
            <a:chExt cx="612560" cy="612560"/>
          </a:xfrm>
          <a:noFill/>
        </p:grpSpPr>
        <p:sp>
          <p:nvSpPr>
            <p:cNvPr id="11" name="Oval 10">
              <a:extLst>
                <a:ext uri="{FF2B5EF4-FFF2-40B4-BE49-F238E27FC236}">
                  <a16:creationId xmlns:a16="http://schemas.microsoft.com/office/drawing/2014/main" id="{EAA677F2-7092-45FB-BF4F-57C5781FD69C}"/>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3" tIns="143387" rIns="179233" bIns="143387" numCol="1" spcCol="0" rtlCol="0" fromWordArt="0" anchor="t" anchorCtr="0" forceAA="0" compatLnSpc="1">
              <a:prstTxWarp prst="textNoShape">
                <a:avLst/>
              </a:prstTxWarp>
              <a:noAutofit/>
            </a:bodyPr>
            <a:lstStyle/>
            <a:p>
              <a:pPr algn="ctr" defTabSz="913752" fontAlgn="base">
                <a:lnSpc>
                  <a:spcPct val="90000"/>
                </a:lnSpc>
                <a:spcBef>
                  <a:spcPct val="0"/>
                </a:spcBef>
                <a:spcAft>
                  <a:spcPct val="0"/>
                </a:spcAft>
                <a:defRPr/>
              </a:pPr>
              <a:endParaRPr lang="en-US" sz="280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2" name="Straight Connector 11">
              <a:extLst>
                <a:ext uri="{FF2B5EF4-FFF2-40B4-BE49-F238E27FC236}">
                  <a16:creationId xmlns:a16="http://schemas.microsoft.com/office/drawing/2014/main" id="{B0984F40-85BD-4BA5-8DB2-2DD16BB2430B}"/>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3" name="L-Shape 12">
              <a:extLst>
                <a:ext uri="{FF2B5EF4-FFF2-40B4-BE49-F238E27FC236}">
                  <a16:creationId xmlns:a16="http://schemas.microsoft.com/office/drawing/2014/main" id="{BA9EAE0E-72F9-4180-86B6-420AB1C56789}"/>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3" tIns="143387" rIns="179233" bIns="143387" numCol="1" spcCol="0" rtlCol="0" fromWordArt="0" anchor="t" anchorCtr="0" forceAA="0" compatLnSpc="1">
              <a:prstTxWarp prst="textNoShape">
                <a:avLst/>
              </a:prstTxWarp>
              <a:noAutofit/>
            </a:bodyPr>
            <a:lstStyle/>
            <a:p>
              <a:pPr algn="ctr" defTabSz="913752" fontAlgn="base">
                <a:lnSpc>
                  <a:spcPct val="90000"/>
                </a:lnSpc>
                <a:spcBef>
                  <a:spcPct val="0"/>
                </a:spcBef>
                <a:spcAft>
                  <a:spcPct val="0"/>
                </a:spcAft>
                <a:defRPr/>
              </a:pPr>
              <a:endParaRPr lang="en-US" sz="280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14" name="Group 13">
            <a:extLst>
              <a:ext uri="{FF2B5EF4-FFF2-40B4-BE49-F238E27FC236}">
                <a16:creationId xmlns:a16="http://schemas.microsoft.com/office/drawing/2014/main" id="{405E5173-6592-426D-B234-1FC5013133BC}"/>
              </a:ext>
            </a:extLst>
          </p:cNvPr>
          <p:cNvGrpSpPr/>
          <p:nvPr/>
        </p:nvGrpSpPr>
        <p:grpSpPr>
          <a:xfrm>
            <a:off x="250357" y="4105927"/>
            <a:ext cx="406992" cy="406992"/>
            <a:chOff x="5788247" y="1528219"/>
            <a:chExt cx="612560" cy="612560"/>
          </a:xfrm>
          <a:noFill/>
        </p:grpSpPr>
        <p:sp>
          <p:nvSpPr>
            <p:cNvPr id="15" name="Oval 14">
              <a:extLst>
                <a:ext uri="{FF2B5EF4-FFF2-40B4-BE49-F238E27FC236}">
                  <a16:creationId xmlns:a16="http://schemas.microsoft.com/office/drawing/2014/main" id="{C4D97809-4B0D-4180-82D8-8F9F76631802}"/>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3" tIns="143387" rIns="179233" bIns="143387" numCol="1" spcCol="0" rtlCol="0" fromWordArt="0" anchor="t" anchorCtr="0" forceAA="0" compatLnSpc="1">
              <a:prstTxWarp prst="textNoShape">
                <a:avLst/>
              </a:prstTxWarp>
              <a:noAutofit/>
            </a:bodyPr>
            <a:lstStyle/>
            <a:p>
              <a:pPr algn="ctr" defTabSz="913752" fontAlgn="base">
                <a:lnSpc>
                  <a:spcPct val="90000"/>
                </a:lnSpc>
                <a:spcBef>
                  <a:spcPct val="0"/>
                </a:spcBef>
                <a:spcAft>
                  <a:spcPct val="0"/>
                </a:spcAft>
                <a:defRPr/>
              </a:pPr>
              <a:endParaRPr lang="en-US" sz="280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6" name="Straight Connector 15">
              <a:extLst>
                <a:ext uri="{FF2B5EF4-FFF2-40B4-BE49-F238E27FC236}">
                  <a16:creationId xmlns:a16="http://schemas.microsoft.com/office/drawing/2014/main" id="{C82685A6-3132-48DD-8DCD-497222027492}"/>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7" name="L-Shape 16">
              <a:extLst>
                <a:ext uri="{FF2B5EF4-FFF2-40B4-BE49-F238E27FC236}">
                  <a16:creationId xmlns:a16="http://schemas.microsoft.com/office/drawing/2014/main" id="{A1E3099A-6524-4FB1-A526-7386BAFECC45}"/>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3" tIns="143387" rIns="179233" bIns="143387" numCol="1" spcCol="0" rtlCol="0" fromWordArt="0" anchor="t" anchorCtr="0" forceAA="0" compatLnSpc="1">
              <a:prstTxWarp prst="textNoShape">
                <a:avLst/>
              </a:prstTxWarp>
              <a:noAutofit/>
            </a:bodyPr>
            <a:lstStyle/>
            <a:p>
              <a:pPr algn="ctr" defTabSz="913752" fontAlgn="base">
                <a:lnSpc>
                  <a:spcPct val="90000"/>
                </a:lnSpc>
                <a:spcBef>
                  <a:spcPct val="0"/>
                </a:spcBef>
                <a:spcAft>
                  <a:spcPct val="0"/>
                </a:spcAft>
                <a:defRPr/>
              </a:pPr>
              <a:endParaRPr lang="en-US" sz="2800"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18" name="Group 17">
            <a:extLst>
              <a:ext uri="{FF2B5EF4-FFF2-40B4-BE49-F238E27FC236}">
                <a16:creationId xmlns:a16="http://schemas.microsoft.com/office/drawing/2014/main" id="{F0BFDF92-F7D0-4F76-B01D-FE8FA9C51C04}"/>
              </a:ext>
            </a:extLst>
          </p:cNvPr>
          <p:cNvGrpSpPr/>
          <p:nvPr/>
        </p:nvGrpSpPr>
        <p:grpSpPr>
          <a:xfrm>
            <a:off x="250357" y="4969675"/>
            <a:ext cx="406992" cy="406992"/>
            <a:chOff x="5788247" y="1528219"/>
            <a:chExt cx="612560" cy="612560"/>
          </a:xfrm>
          <a:noFill/>
        </p:grpSpPr>
        <p:sp>
          <p:nvSpPr>
            <p:cNvPr id="19" name="Oval 18">
              <a:extLst>
                <a:ext uri="{FF2B5EF4-FFF2-40B4-BE49-F238E27FC236}">
                  <a16:creationId xmlns:a16="http://schemas.microsoft.com/office/drawing/2014/main" id="{C363305D-DC68-45A2-8445-8510C49A342C}"/>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3" tIns="143387" rIns="179233" bIns="143387" numCol="1" spcCol="0" rtlCol="0" fromWordArt="0" anchor="t" anchorCtr="0" forceAA="0" compatLnSpc="1">
              <a:prstTxWarp prst="textNoShape">
                <a:avLst/>
              </a:prstTxWarp>
              <a:noAutofit/>
            </a:bodyPr>
            <a:lstStyle/>
            <a:p>
              <a:pPr algn="ctr" defTabSz="913752" fontAlgn="base">
                <a:lnSpc>
                  <a:spcPct val="90000"/>
                </a:lnSpc>
                <a:spcBef>
                  <a:spcPct val="0"/>
                </a:spcBef>
                <a:spcAft>
                  <a:spcPct val="0"/>
                </a:spcAft>
                <a:defRPr/>
              </a:pPr>
              <a:endParaRPr lang="en-US" sz="280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20" name="Straight Connector 19">
              <a:extLst>
                <a:ext uri="{FF2B5EF4-FFF2-40B4-BE49-F238E27FC236}">
                  <a16:creationId xmlns:a16="http://schemas.microsoft.com/office/drawing/2014/main" id="{1A5651C5-30BF-4102-A3EB-FF7FFA7B889E}"/>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1" name="L-Shape 20">
              <a:extLst>
                <a:ext uri="{FF2B5EF4-FFF2-40B4-BE49-F238E27FC236}">
                  <a16:creationId xmlns:a16="http://schemas.microsoft.com/office/drawing/2014/main" id="{86193945-000E-4C4B-992A-0293855E5D5D}"/>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3" tIns="143387" rIns="179233" bIns="143387" numCol="1" spcCol="0" rtlCol="0" fromWordArt="0" anchor="t" anchorCtr="0" forceAA="0" compatLnSpc="1">
              <a:prstTxWarp prst="textNoShape">
                <a:avLst/>
              </a:prstTxWarp>
              <a:noAutofit/>
            </a:bodyPr>
            <a:lstStyle/>
            <a:p>
              <a:pPr algn="ctr" defTabSz="913752" fontAlgn="base">
                <a:lnSpc>
                  <a:spcPct val="90000"/>
                </a:lnSpc>
                <a:spcBef>
                  <a:spcPct val="0"/>
                </a:spcBef>
                <a:spcAft>
                  <a:spcPct val="0"/>
                </a:spcAft>
                <a:defRPr/>
              </a:pPr>
              <a:endParaRPr lang="en-US" sz="2800"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22" name="Group 21">
            <a:extLst>
              <a:ext uri="{FF2B5EF4-FFF2-40B4-BE49-F238E27FC236}">
                <a16:creationId xmlns:a16="http://schemas.microsoft.com/office/drawing/2014/main" id="{DE07CFF8-1C75-4A67-A662-566136A9FEF9}"/>
              </a:ext>
            </a:extLst>
          </p:cNvPr>
          <p:cNvGrpSpPr/>
          <p:nvPr/>
        </p:nvGrpSpPr>
        <p:grpSpPr>
          <a:xfrm>
            <a:off x="250357" y="1514685"/>
            <a:ext cx="406992" cy="406992"/>
            <a:chOff x="5788247" y="1528219"/>
            <a:chExt cx="612560" cy="612560"/>
          </a:xfrm>
          <a:noFill/>
        </p:grpSpPr>
        <p:sp>
          <p:nvSpPr>
            <p:cNvPr id="23" name="Oval 22">
              <a:extLst>
                <a:ext uri="{FF2B5EF4-FFF2-40B4-BE49-F238E27FC236}">
                  <a16:creationId xmlns:a16="http://schemas.microsoft.com/office/drawing/2014/main" id="{B667404C-369F-4919-971D-DE7CFA503109}"/>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3" tIns="143387" rIns="179233" bIns="143387" numCol="1" spcCol="0" rtlCol="0" fromWordArt="0" anchor="t" anchorCtr="0" forceAA="0" compatLnSpc="1">
              <a:prstTxWarp prst="textNoShape">
                <a:avLst/>
              </a:prstTxWarp>
              <a:noAutofit/>
            </a:bodyPr>
            <a:lstStyle/>
            <a:p>
              <a:pPr algn="ctr" defTabSz="913752" fontAlgn="base">
                <a:lnSpc>
                  <a:spcPct val="90000"/>
                </a:lnSpc>
                <a:spcBef>
                  <a:spcPct val="0"/>
                </a:spcBef>
                <a:spcAft>
                  <a:spcPct val="0"/>
                </a:spcAft>
                <a:defRPr/>
              </a:pPr>
              <a:endParaRPr lang="en-US" sz="280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24" name="Straight Connector 23">
              <a:extLst>
                <a:ext uri="{FF2B5EF4-FFF2-40B4-BE49-F238E27FC236}">
                  <a16:creationId xmlns:a16="http://schemas.microsoft.com/office/drawing/2014/main" id="{0CB93ED0-2AF5-4952-AB55-688B3E366F49}"/>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5" name="L-Shape 24">
              <a:extLst>
                <a:ext uri="{FF2B5EF4-FFF2-40B4-BE49-F238E27FC236}">
                  <a16:creationId xmlns:a16="http://schemas.microsoft.com/office/drawing/2014/main" id="{58AB2389-2739-4F3C-AC1D-587A480459EC}"/>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3" tIns="143387" rIns="179233" bIns="143387" numCol="1" spcCol="0" rtlCol="0" fromWordArt="0" anchor="t" anchorCtr="0" forceAA="0" compatLnSpc="1">
              <a:prstTxWarp prst="textNoShape">
                <a:avLst/>
              </a:prstTxWarp>
              <a:noAutofit/>
            </a:bodyPr>
            <a:lstStyle/>
            <a:p>
              <a:pPr algn="ctr" defTabSz="913752" fontAlgn="base">
                <a:lnSpc>
                  <a:spcPct val="90000"/>
                </a:lnSpc>
                <a:spcBef>
                  <a:spcPct val="0"/>
                </a:spcBef>
                <a:spcAft>
                  <a:spcPct val="0"/>
                </a:spcAft>
                <a:defRPr/>
              </a:pPr>
              <a:endParaRPr lang="en-US" sz="2800"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26" name="Group 25">
            <a:extLst>
              <a:ext uri="{FF2B5EF4-FFF2-40B4-BE49-F238E27FC236}">
                <a16:creationId xmlns:a16="http://schemas.microsoft.com/office/drawing/2014/main" id="{F5DFD463-37C3-4D6A-AAB3-5854F6848C3F}"/>
              </a:ext>
            </a:extLst>
          </p:cNvPr>
          <p:cNvGrpSpPr/>
          <p:nvPr/>
        </p:nvGrpSpPr>
        <p:grpSpPr>
          <a:xfrm>
            <a:off x="259378" y="5839252"/>
            <a:ext cx="406992" cy="406992"/>
            <a:chOff x="5788247" y="1528219"/>
            <a:chExt cx="612560" cy="612560"/>
          </a:xfrm>
          <a:noFill/>
        </p:grpSpPr>
        <p:sp>
          <p:nvSpPr>
            <p:cNvPr id="27" name="Oval 26">
              <a:extLst>
                <a:ext uri="{FF2B5EF4-FFF2-40B4-BE49-F238E27FC236}">
                  <a16:creationId xmlns:a16="http://schemas.microsoft.com/office/drawing/2014/main" id="{CC677307-CE04-4CEA-9F1F-09ACF609206A}"/>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3" tIns="143387" rIns="179233" bIns="143387" numCol="1" spcCol="0" rtlCol="0" fromWordArt="0" anchor="t" anchorCtr="0" forceAA="0" compatLnSpc="1">
              <a:prstTxWarp prst="textNoShape">
                <a:avLst/>
              </a:prstTxWarp>
              <a:noAutofit/>
            </a:bodyPr>
            <a:lstStyle/>
            <a:p>
              <a:pPr algn="ctr" defTabSz="913752" fontAlgn="base">
                <a:lnSpc>
                  <a:spcPct val="90000"/>
                </a:lnSpc>
                <a:spcBef>
                  <a:spcPct val="0"/>
                </a:spcBef>
                <a:spcAft>
                  <a:spcPct val="0"/>
                </a:spcAft>
                <a:defRPr/>
              </a:pPr>
              <a:endParaRPr lang="en-US" sz="280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28" name="Straight Connector 27">
              <a:extLst>
                <a:ext uri="{FF2B5EF4-FFF2-40B4-BE49-F238E27FC236}">
                  <a16:creationId xmlns:a16="http://schemas.microsoft.com/office/drawing/2014/main" id="{FC1946DB-DF8A-4426-AFAE-157FA916E03F}"/>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9" name="L-Shape 28">
              <a:extLst>
                <a:ext uri="{FF2B5EF4-FFF2-40B4-BE49-F238E27FC236}">
                  <a16:creationId xmlns:a16="http://schemas.microsoft.com/office/drawing/2014/main" id="{CF1F83D8-DF22-4461-B878-1F50FA8088ED}"/>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3" tIns="143387" rIns="179233" bIns="143387" numCol="1" spcCol="0" rtlCol="0" fromWordArt="0" anchor="t" anchorCtr="0" forceAA="0" compatLnSpc="1">
              <a:prstTxWarp prst="textNoShape">
                <a:avLst/>
              </a:prstTxWarp>
              <a:noAutofit/>
            </a:bodyPr>
            <a:lstStyle/>
            <a:p>
              <a:pPr algn="ctr" defTabSz="913752" fontAlgn="base">
                <a:lnSpc>
                  <a:spcPct val="90000"/>
                </a:lnSpc>
                <a:spcBef>
                  <a:spcPct val="0"/>
                </a:spcBef>
                <a:spcAft>
                  <a:spcPct val="0"/>
                </a:spcAft>
                <a:defRPr/>
              </a:pPr>
              <a:endParaRPr lang="en-US" sz="2800"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spTree>
    <p:custDataLst>
      <p:tags r:id="rId1"/>
    </p:custDataLst>
    <p:extLst>
      <p:ext uri="{BB962C8B-B14F-4D97-AF65-F5344CB8AC3E}">
        <p14:creationId xmlns:p14="http://schemas.microsoft.com/office/powerpoint/2010/main" val="283318666"/>
      </p:ext>
    </p:extLst>
  </p:cSld>
  <p:clrMapOvr>
    <a:masterClrMapping/>
  </p:clrMapOvr>
  <p:transition>
    <p:fad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0E349-C859-403A-9956-11D1B59BFA02}"/>
              </a:ext>
            </a:extLst>
          </p:cNvPr>
          <p:cNvSpPr>
            <a:spLocks noGrp="1"/>
          </p:cNvSpPr>
          <p:nvPr>
            <p:ph type="title"/>
          </p:nvPr>
        </p:nvSpPr>
        <p:spPr>
          <a:xfrm>
            <a:off x="438102" y="3090314"/>
            <a:ext cx="9588857" cy="799515"/>
          </a:xfrm>
        </p:spPr>
        <p:txBody>
          <a:bodyPr anchor="t" anchorCtr="0"/>
          <a:lstStyle/>
          <a:p>
            <a:r>
              <a:rPr lang="en-US">
                <a:solidFill>
                  <a:schemeClr val="accent1"/>
                </a:solidFill>
              </a:rPr>
              <a:t>THANK YOU</a:t>
            </a:r>
          </a:p>
        </p:txBody>
      </p:sp>
      <p:sp>
        <p:nvSpPr>
          <p:cNvPr id="3" name="Rectangle 2">
            <a:extLst>
              <a:ext uri="{FF2B5EF4-FFF2-40B4-BE49-F238E27FC236}">
                <a16:creationId xmlns:a16="http://schemas.microsoft.com/office/drawing/2014/main" id="{59EDA8EF-532F-4FDE-95C9-C655F9CD3A4C}"/>
              </a:ext>
            </a:extLst>
          </p:cNvPr>
          <p:cNvSpPr/>
          <p:nvPr/>
        </p:nvSpPr>
        <p:spPr bwMode="auto">
          <a:xfrm>
            <a:off x="6216650" y="0"/>
            <a:ext cx="6218238"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a:extLst>
              <a:ext uri="{FF2B5EF4-FFF2-40B4-BE49-F238E27FC236}">
                <a16:creationId xmlns:a16="http://schemas.microsoft.com/office/drawing/2014/main" id="{53AC2D6C-0CE8-4701-9BF8-2ECB5D9D7D5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17443" y="1936317"/>
            <a:ext cx="6227151" cy="3282227"/>
          </a:xfrm>
          <a:prstGeom prst="rect">
            <a:avLst/>
          </a:prstGeom>
        </p:spPr>
      </p:pic>
    </p:spTree>
    <p:custDataLst>
      <p:tags r:id="rId1"/>
    </p:custDataLst>
    <p:extLst>
      <p:ext uri="{BB962C8B-B14F-4D97-AF65-F5344CB8AC3E}">
        <p14:creationId xmlns:p14="http://schemas.microsoft.com/office/powerpoint/2010/main" val="2686636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AC8692-465C-4B19-A10D-FE2F8BBE7DF1}"/>
              </a:ext>
            </a:extLst>
          </p:cNvPr>
          <p:cNvSpPr>
            <a:spLocks noGrp="1"/>
          </p:cNvSpPr>
          <p:nvPr>
            <p:ph type="title"/>
          </p:nvPr>
        </p:nvSpPr>
        <p:spPr>
          <a:xfrm>
            <a:off x="600062" y="466301"/>
            <a:ext cx="11237870" cy="565027"/>
          </a:xfrm>
        </p:spPr>
        <p:txBody>
          <a:bodyPr/>
          <a:lstStyle/>
          <a:p>
            <a:r>
              <a:rPr lang="en-US" dirty="0">
                <a:solidFill>
                  <a:srgbClr val="505050"/>
                </a:solidFill>
              </a:rPr>
              <a:t>Licensing Options</a:t>
            </a:r>
            <a:endParaRPr lang="en-US" dirty="0"/>
          </a:p>
        </p:txBody>
      </p:sp>
      <p:grpSp>
        <p:nvGrpSpPr>
          <p:cNvPr id="6" name="Group 5">
            <a:extLst>
              <a:ext uri="{FF2B5EF4-FFF2-40B4-BE49-F238E27FC236}">
                <a16:creationId xmlns:a16="http://schemas.microsoft.com/office/drawing/2014/main" id="{D827B9F7-FDB1-4A5A-B587-9D4EE96AEB89}"/>
              </a:ext>
            </a:extLst>
          </p:cNvPr>
          <p:cNvGrpSpPr/>
          <p:nvPr/>
        </p:nvGrpSpPr>
        <p:grpSpPr>
          <a:xfrm>
            <a:off x="513109" y="1591675"/>
            <a:ext cx="3568221" cy="1038755"/>
            <a:chOff x="332093" y="1913408"/>
            <a:chExt cx="3498573" cy="1018480"/>
          </a:xfrm>
        </p:grpSpPr>
        <p:sp>
          <p:nvSpPr>
            <p:cNvPr id="7" name="Rectangle 6">
              <a:extLst>
                <a:ext uri="{FF2B5EF4-FFF2-40B4-BE49-F238E27FC236}">
                  <a16:creationId xmlns:a16="http://schemas.microsoft.com/office/drawing/2014/main" id="{7CCEDCBB-0797-4FB5-B0FC-2FB4FFC4FF37}"/>
                </a:ext>
              </a:extLst>
            </p:cNvPr>
            <p:cNvSpPr/>
            <p:nvPr/>
          </p:nvSpPr>
          <p:spPr>
            <a:xfrm>
              <a:off x="332093" y="2041040"/>
              <a:ext cx="3498573" cy="890848"/>
            </a:xfrm>
            <a:prstGeom prst="rect">
              <a:avLst/>
            </a:prstGeom>
          </p:spPr>
          <p:txBody>
            <a:bodyPr wrap="none">
              <a:spAutoFit/>
            </a:bodyPr>
            <a:lstStyle/>
            <a:p>
              <a:pPr defTabSz="932597">
                <a:defRPr/>
              </a:pPr>
              <a:r>
                <a:rPr lang="en-US" sz="4080">
                  <a:solidFill>
                    <a:srgbClr val="0078D4"/>
                  </a:solidFill>
                  <a:latin typeface="Segoe UI Semibold"/>
                  <a:cs typeface="Segoe UI" panose="020B0502040204020203" pitchFamily="34" charset="0"/>
                </a:rPr>
                <a:t>Microsoft CAS</a:t>
              </a:r>
            </a:p>
            <a:p>
              <a:pPr defTabSz="932597">
                <a:defRPr/>
              </a:pPr>
              <a:r>
                <a:rPr lang="en-US" sz="1224">
                  <a:solidFill>
                    <a:prstClr val="black"/>
                  </a:solidFill>
                  <a:latin typeface="Segoe UI Semibold"/>
                  <a:cs typeface="Segoe UI Light" panose="020B0502040204020203" pitchFamily="34" charset="0"/>
                </a:rPr>
                <a:t>CASB for any cloud app</a:t>
              </a:r>
            </a:p>
          </p:txBody>
        </p:sp>
        <p:grpSp>
          <p:nvGrpSpPr>
            <p:cNvPr id="8" name="Group 7">
              <a:extLst>
                <a:ext uri="{FF2B5EF4-FFF2-40B4-BE49-F238E27FC236}">
                  <a16:creationId xmlns:a16="http://schemas.microsoft.com/office/drawing/2014/main" id="{2F2B040C-A76D-493B-AC2E-0EE5000DBE50}"/>
                </a:ext>
              </a:extLst>
            </p:cNvPr>
            <p:cNvGrpSpPr/>
            <p:nvPr/>
          </p:nvGrpSpPr>
          <p:grpSpPr>
            <a:xfrm>
              <a:off x="426424" y="1913408"/>
              <a:ext cx="960308" cy="208231"/>
              <a:chOff x="4636181" y="5540714"/>
              <a:chExt cx="960308" cy="208231"/>
            </a:xfrm>
          </p:grpSpPr>
          <p:sp>
            <p:nvSpPr>
              <p:cNvPr id="9" name="Rounded Rectangle 15">
                <a:extLst>
                  <a:ext uri="{FF2B5EF4-FFF2-40B4-BE49-F238E27FC236}">
                    <a16:creationId xmlns:a16="http://schemas.microsoft.com/office/drawing/2014/main" id="{6E15E76F-3FB6-44F2-A282-409D90450865}"/>
                  </a:ext>
                </a:extLst>
              </p:cNvPr>
              <p:cNvSpPr/>
              <p:nvPr/>
            </p:nvSpPr>
            <p:spPr bwMode="auto">
              <a:xfrm>
                <a:off x="4636181" y="5540714"/>
                <a:ext cx="960308" cy="208231"/>
              </a:xfrm>
              <a:prstGeom prst="round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rtl="1" fontAlgn="base">
                  <a:lnSpc>
                    <a:spcPct val="90000"/>
                  </a:lnSpc>
                  <a:spcBef>
                    <a:spcPct val="0"/>
                  </a:spcBef>
                  <a:spcAft>
                    <a:spcPct val="0"/>
                  </a:spcAft>
                  <a:defRPr/>
                </a:pPr>
                <a:endParaRPr lang="en-US" sz="2448"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 name="Text Placeholder 4">
                <a:extLst>
                  <a:ext uri="{FF2B5EF4-FFF2-40B4-BE49-F238E27FC236}">
                    <a16:creationId xmlns:a16="http://schemas.microsoft.com/office/drawing/2014/main" id="{2E124D07-13CB-4E07-B0F1-A491165347F1}"/>
                  </a:ext>
                </a:extLst>
              </p:cNvPr>
              <p:cNvSpPr txBox="1">
                <a:spLocks/>
              </p:cNvSpPr>
              <p:nvPr/>
            </p:nvSpPr>
            <p:spPr>
              <a:xfrm>
                <a:off x="4753247" y="5574543"/>
                <a:ext cx="726177" cy="138500"/>
              </a:xfrm>
              <a:prstGeom prst="rect">
                <a:avLst/>
              </a:prstGeom>
              <a:noFill/>
            </p:spPr>
            <p:txBody>
              <a:bodyPr vert="horz" wrap="square" lIns="0" tIns="0" rIns="0" bIns="0" rtlCol="0">
                <a:spAutoFit/>
              </a:bodyPr>
              <a:lstStyle>
                <a:lvl1pPr marL="0" marR="0" indent="0" algn="l" defTabSz="914367" rtl="0" eaLnBrk="1" fontAlgn="auto" latinLnBrk="0" hangingPunct="1">
                  <a:lnSpc>
                    <a:spcPct val="100000"/>
                  </a:lnSpc>
                  <a:spcBef>
                    <a:spcPts val="0"/>
                  </a:spcBef>
                  <a:spcAft>
                    <a:spcPts val="784"/>
                  </a:spcAft>
                  <a:buClrTx/>
                  <a:buSzPct val="90000"/>
                  <a:buFont typeface="Wingdings" panose="05000000000000000000" pitchFamily="2" charset="2"/>
                  <a:buNone/>
                  <a:tabLst/>
                  <a:defRPr sz="1568" b="1" kern="1200" spc="0" baseline="0">
                    <a:solidFill>
                      <a:schemeClr val="accent1"/>
                    </a:solidFill>
                    <a:latin typeface="+mj-lt"/>
                    <a:ea typeface="+mn-ea"/>
                    <a:cs typeface="+mn-cs"/>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ctr" defTabSz="932563">
                  <a:spcAft>
                    <a:spcPts val="800"/>
                  </a:spcAft>
                  <a:defRPr/>
                </a:pPr>
                <a:r>
                  <a:rPr lang="en-US" sz="918" b="0">
                    <a:solidFill>
                      <a:srgbClr val="282828">
                        <a:lumMod val="50000"/>
                        <a:lumOff val="50000"/>
                      </a:srgbClr>
                    </a:solidFill>
                    <a:latin typeface="Segoe UI Semibold"/>
                  </a:rPr>
                  <a:t>EMS E5</a:t>
                </a:r>
              </a:p>
            </p:txBody>
          </p:sp>
        </p:grpSp>
      </p:grpSp>
      <p:cxnSp>
        <p:nvCxnSpPr>
          <p:cNvPr id="11" name="Straight Arrow Connector 10">
            <a:extLst>
              <a:ext uri="{FF2B5EF4-FFF2-40B4-BE49-F238E27FC236}">
                <a16:creationId xmlns:a16="http://schemas.microsoft.com/office/drawing/2014/main" id="{E9357644-261B-47ED-A413-F661DCFCC26C}"/>
              </a:ext>
            </a:extLst>
          </p:cNvPr>
          <p:cNvCxnSpPr>
            <a:cxnSpLocks/>
          </p:cNvCxnSpPr>
          <p:nvPr/>
        </p:nvCxnSpPr>
        <p:spPr>
          <a:xfrm flipH="1">
            <a:off x="609317" y="2778177"/>
            <a:ext cx="9597112" cy="0"/>
          </a:xfrm>
          <a:prstGeom prst="straightConnector1">
            <a:avLst/>
          </a:prstGeom>
          <a:noFill/>
          <a:ln w="19050" cap="flat" cmpd="sng" algn="ctr">
            <a:solidFill>
              <a:srgbClr val="006DD1"/>
            </a:solidFill>
            <a:prstDash val="solid"/>
            <a:miter lim="800000"/>
            <a:headEnd type="arrow" w="med" len="med"/>
            <a:tailEnd type="none" w="med" len="med"/>
          </a:ln>
          <a:effectLst/>
        </p:spPr>
      </p:cxnSp>
      <p:grpSp>
        <p:nvGrpSpPr>
          <p:cNvPr id="12" name="Group 11">
            <a:extLst>
              <a:ext uri="{FF2B5EF4-FFF2-40B4-BE49-F238E27FC236}">
                <a16:creationId xmlns:a16="http://schemas.microsoft.com/office/drawing/2014/main" id="{167A5A6C-B0D5-419A-AEBE-3DC8B1C02562}"/>
              </a:ext>
            </a:extLst>
          </p:cNvPr>
          <p:cNvGrpSpPr/>
          <p:nvPr/>
        </p:nvGrpSpPr>
        <p:grpSpPr>
          <a:xfrm>
            <a:off x="4283982" y="3114613"/>
            <a:ext cx="3323346" cy="1038755"/>
            <a:chOff x="332093" y="1913408"/>
            <a:chExt cx="3258478" cy="1018480"/>
          </a:xfrm>
        </p:grpSpPr>
        <p:sp>
          <p:nvSpPr>
            <p:cNvPr id="13" name="Rectangle 12">
              <a:extLst>
                <a:ext uri="{FF2B5EF4-FFF2-40B4-BE49-F238E27FC236}">
                  <a16:creationId xmlns:a16="http://schemas.microsoft.com/office/drawing/2014/main" id="{58AECA22-0D5B-4867-98E1-E2F7CBC4B437}"/>
                </a:ext>
              </a:extLst>
            </p:cNvPr>
            <p:cNvSpPr/>
            <p:nvPr/>
          </p:nvSpPr>
          <p:spPr>
            <a:xfrm>
              <a:off x="332093" y="2041040"/>
              <a:ext cx="3258478" cy="890848"/>
            </a:xfrm>
            <a:prstGeom prst="rect">
              <a:avLst/>
            </a:prstGeom>
          </p:spPr>
          <p:txBody>
            <a:bodyPr wrap="none">
              <a:spAutoFit/>
            </a:bodyPr>
            <a:lstStyle/>
            <a:p>
              <a:pPr defTabSz="932597">
                <a:defRPr/>
              </a:pPr>
              <a:r>
                <a:rPr lang="en-US" sz="4080">
                  <a:solidFill>
                    <a:srgbClr val="0078D4"/>
                  </a:solidFill>
                  <a:latin typeface="Segoe UI Semibold"/>
                  <a:cs typeface="Segoe UI" panose="020B0502040204020203" pitchFamily="34" charset="0"/>
                </a:rPr>
                <a:t>Office 365 E5</a:t>
              </a:r>
            </a:p>
            <a:p>
              <a:pPr defTabSz="932597">
                <a:defRPr/>
              </a:pPr>
              <a:r>
                <a:rPr lang="en-US" sz="1224">
                  <a:solidFill>
                    <a:prstClr val="black"/>
                  </a:solidFill>
                  <a:latin typeface="Segoe UI Semibold"/>
                  <a:cs typeface="Segoe UI Light" panose="020B0502040204020203" pitchFamily="34" charset="0"/>
                </a:rPr>
                <a:t>Includes CASB for Office 365</a:t>
              </a:r>
            </a:p>
          </p:txBody>
        </p:sp>
        <p:grpSp>
          <p:nvGrpSpPr>
            <p:cNvPr id="14" name="Group 13">
              <a:extLst>
                <a:ext uri="{FF2B5EF4-FFF2-40B4-BE49-F238E27FC236}">
                  <a16:creationId xmlns:a16="http://schemas.microsoft.com/office/drawing/2014/main" id="{F2F7E1B1-58D0-43B4-A605-9C2C1DDFF356}"/>
                </a:ext>
              </a:extLst>
            </p:cNvPr>
            <p:cNvGrpSpPr/>
            <p:nvPr/>
          </p:nvGrpSpPr>
          <p:grpSpPr>
            <a:xfrm>
              <a:off x="426424" y="1913408"/>
              <a:ext cx="960308" cy="208231"/>
              <a:chOff x="4636181" y="5540714"/>
              <a:chExt cx="960308" cy="208231"/>
            </a:xfrm>
          </p:grpSpPr>
          <p:sp>
            <p:nvSpPr>
              <p:cNvPr id="15" name="Rounded Rectangle 28">
                <a:extLst>
                  <a:ext uri="{FF2B5EF4-FFF2-40B4-BE49-F238E27FC236}">
                    <a16:creationId xmlns:a16="http://schemas.microsoft.com/office/drawing/2014/main" id="{90AD29DD-21B5-4CB1-B811-2A3B9951066E}"/>
                  </a:ext>
                </a:extLst>
              </p:cNvPr>
              <p:cNvSpPr/>
              <p:nvPr/>
            </p:nvSpPr>
            <p:spPr bwMode="auto">
              <a:xfrm>
                <a:off x="4636181" y="5540714"/>
                <a:ext cx="960308" cy="208231"/>
              </a:xfrm>
              <a:prstGeom prst="round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rtl="1" fontAlgn="base">
                  <a:lnSpc>
                    <a:spcPct val="90000"/>
                  </a:lnSpc>
                  <a:spcBef>
                    <a:spcPct val="0"/>
                  </a:spcBef>
                  <a:spcAft>
                    <a:spcPct val="0"/>
                  </a:spcAft>
                  <a:defRPr/>
                </a:pPr>
                <a:endParaRPr lang="en-US" sz="2448"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6" name="Text Placeholder 4">
                <a:extLst>
                  <a:ext uri="{FF2B5EF4-FFF2-40B4-BE49-F238E27FC236}">
                    <a16:creationId xmlns:a16="http://schemas.microsoft.com/office/drawing/2014/main" id="{EFC3C08F-F9DA-459C-8DC0-1A2424BD638E}"/>
                  </a:ext>
                </a:extLst>
              </p:cNvPr>
              <p:cNvSpPr txBox="1">
                <a:spLocks/>
              </p:cNvSpPr>
              <p:nvPr/>
            </p:nvSpPr>
            <p:spPr>
              <a:xfrm>
                <a:off x="4753247" y="5574543"/>
                <a:ext cx="726177" cy="141257"/>
              </a:xfrm>
              <a:prstGeom prst="rect">
                <a:avLst/>
              </a:prstGeom>
              <a:noFill/>
            </p:spPr>
            <p:txBody>
              <a:bodyPr vert="horz" wrap="square" lIns="0" tIns="0" rIns="0" bIns="0" rtlCol="0">
                <a:spAutoFit/>
              </a:bodyPr>
              <a:lstStyle>
                <a:lvl1pPr marL="0" marR="0" indent="0" algn="l" defTabSz="914367" rtl="0" eaLnBrk="1" fontAlgn="auto" latinLnBrk="0" hangingPunct="1">
                  <a:lnSpc>
                    <a:spcPct val="100000"/>
                  </a:lnSpc>
                  <a:spcBef>
                    <a:spcPts val="0"/>
                  </a:spcBef>
                  <a:spcAft>
                    <a:spcPts val="784"/>
                  </a:spcAft>
                  <a:buClrTx/>
                  <a:buSzPct val="90000"/>
                  <a:buFont typeface="Wingdings" panose="05000000000000000000" pitchFamily="2" charset="2"/>
                  <a:buNone/>
                  <a:tabLst/>
                  <a:defRPr sz="1568" b="1" kern="1200" spc="0" baseline="0">
                    <a:solidFill>
                      <a:schemeClr val="accent1"/>
                    </a:solidFill>
                    <a:latin typeface="+mj-lt"/>
                    <a:ea typeface="+mn-ea"/>
                    <a:cs typeface="+mn-cs"/>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ctr" defTabSz="932563">
                  <a:spcAft>
                    <a:spcPts val="800"/>
                  </a:spcAft>
                  <a:defRPr/>
                </a:pPr>
                <a:r>
                  <a:rPr lang="en-US" sz="918" b="0">
                    <a:solidFill>
                      <a:srgbClr val="282828">
                        <a:lumMod val="50000"/>
                        <a:lumOff val="50000"/>
                      </a:srgbClr>
                    </a:solidFill>
                    <a:latin typeface="Segoe UI Semibold"/>
                  </a:rPr>
                  <a:t>Office 365 E5</a:t>
                </a:r>
              </a:p>
            </p:txBody>
          </p:sp>
        </p:grpSp>
      </p:grpSp>
      <p:cxnSp>
        <p:nvCxnSpPr>
          <p:cNvPr id="17" name="Straight Arrow Connector 16">
            <a:extLst>
              <a:ext uri="{FF2B5EF4-FFF2-40B4-BE49-F238E27FC236}">
                <a16:creationId xmlns:a16="http://schemas.microsoft.com/office/drawing/2014/main" id="{6CA91040-5008-4F51-B423-B055A72DC9D7}"/>
              </a:ext>
            </a:extLst>
          </p:cNvPr>
          <p:cNvCxnSpPr>
            <a:cxnSpLocks/>
          </p:cNvCxnSpPr>
          <p:nvPr/>
        </p:nvCxnSpPr>
        <p:spPr>
          <a:xfrm flipH="1">
            <a:off x="4380192" y="4336188"/>
            <a:ext cx="5826237" cy="0"/>
          </a:xfrm>
          <a:prstGeom prst="straightConnector1">
            <a:avLst/>
          </a:prstGeom>
          <a:noFill/>
          <a:ln w="19050" cap="flat" cmpd="sng" algn="ctr">
            <a:solidFill>
              <a:srgbClr val="006DD1"/>
            </a:solidFill>
            <a:prstDash val="solid"/>
            <a:miter lim="800000"/>
            <a:headEnd type="arrow" w="med" len="med"/>
            <a:tailEnd type="none" w="med" len="med"/>
          </a:ln>
          <a:effectLst/>
        </p:spPr>
      </p:cxnSp>
      <p:grpSp>
        <p:nvGrpSpPr>
          <p:cNvPr id="18" name="Group 17">
            <a:extLst>
              <a:ext uri="{FF2B5EF4-FFF2-40B4-BE49-F238E27FC236}">
                <a16:creationId xmlns:a16="http://schemas.microsoft.com/office/drawing/2014/main" id="{D2D60A0B-D596-4855-BE3A-A3399050DFB0}"/>
              </a:ext>
            </a:extLst>
          </p:cNvPr>
          <p:cNvGrpSpPr/>
          <p:nvPr/>
        </p:nvGrpSpPr>
        <p:grpSpPr>
          <a:xfrm>
            <a:off x="6706249" y="4712854"/>
            <a:ext cx="3678100" cy="1056842"/>
            <a:chOff x="332093" y="1913408"/>
            <a:chExt cx="3606308" cy="1036214"/>
          </a:xfrm>
        </p:grpSpPr>
        <p:sp>
          <p:nvSpPr>
            <p:cNvPr id="19" name="Rectangle 18">
              <a:extLst>
                <a:ext uri="{FF2B5EF4-FFF2-40B4-BE49-F238E27FC236}">
                  <a16:creationId xmlns:a16="http://schemas.microsoft.com/office/drawing/2014/main" id="{85612235-7290-4486-BEB7-1A9510B920CD}"/>
                </a:ext>
              </a:extLst>
            </p:cNvPr>
            <p:cNvSpPr/>
            <p:nvPr/>
          </p:nvSpPr>
          <p:spPr>
            <a:xfrm>
              <a:off x="332093" y="2041040"/>
              <a:ext cx="3606308" cy="908582"/>
            </a:xfrm>
            <a:prstGeom prst="rect">
              <a:avLst/>
            </a:prstGeom>
          </p:spPr>
          <p:txBody>
            <a:bodyPr wrap="none">
              <a:spAutoFit/>
            </a:bodyPr>
            <a:lstStyle/>
            <a:p>
              <a:pPr defTabSz="932597">
                <a:defRPr/>
              </a:pPr>
              <a:r>
                <a:rPr lang="en-US" sz="4080">
                  <a:solidFill>
                    <a:srgbClr val="0078D4"/>
                  </a:solidFill>
                  <a:latin typeface="Segoe UI Semibold"/>
                  <a:cs typeface="Segoe UI" panose="020B0502040204020203" pitchFamily="34" charset="0"/>
                </a:rPr>
                <a:t>CAS Discovery</a:t>
              </a:r>
            </a:p>
            <a:p>
              <a:pPr defTabSz="932597">
                <a:defRPr/>
              </a:pPr>
              <a:r>
                <a:rPr lang="en-US" sz="1224">
                  <a:solidFill>
                    <a:prstClr val="black"/>
                  </a:solidFill>
                  <a:latin typeface="Segoe UI Semibold"/>
                  <a:cs typeface="Segoe UI Light" panose="020B0502040204020203" pitchFamily="34" charset="0"/>
                </a:rPr>
                <a:t>Discovery of Shadow IT</a:t>
              </a:r>
            </a:p>
          </p:txBody>
        </p:sp>
        <p:grpSp>
          <p:nvGrpSpPr>
            <p:cNvPr id="20" name="Group 19">
              <a:extLst>
                <a:ext uri="{FF2B5EF4-FFF2-40B4-BE49-F238E27FC236}">
                  <a16:creationId xmlns:a16="http://schemas.microsoft.com/office/drawing/2014/main" id="{57AF3F84-EADF-41D6-BC1A-1A6C9853882D}"/>
                </a:ext>
              </a:extLst>
            </p:cNvPr>
            <p:cNvGrpSpPr/>
            <p:nvPr/>
          </p:nvGrpSpPr>
          <p:grpSpPr>
            <a:xfrm>
              <a:off x="426423" y="1913408"/>
              <a:ext cx="1166427" cy="208231"/>
              <a:chOff x="4636180" y="5540714"/>
              <a:chExt cx="1166427" cy="208231"/>
            </a:xfrm>
          </p:grpSpPr>
          <p:sp>
            <p:nvSpPr>
              <p:cNvPr id="21" name="Rounded Rectangle 35">
                <a:extLst>
                  <a:ext uri="{FF2B5EF4-FFF2-40B4-BE49-F238E27FC236}">
                    <a16:creationId xmlns:a16="http://schemas.microsoft.com/office/drawing/2014/main" id="{94D11279-CAEC-42BA-AD28-89940470E3AB}"/>
                  </a:ext>
                </a:extLst>
              </p:cNvPr>
              <p:cNvSpPr/>
              <p:nvPr/>
            </p:nvSpPr>
            <p:spPr bwMode="auto">
              <a:xfrm>
                <a:off x="4636180" y="5540714"/>
                <a:ext cx="1166427" cy="208231"/>
              </a:xfrm>
              <a:prstGeom prst="round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2" name="Text Placeholder 4">
                <a:extLst>
                  <a:ext uri="{FF2B5EF4-FFF2-40B4-BE49-F238E27FC236}">
                    <a16:creationId xmlns:a16="http://schemas.microsoft.com/office/drawing/2014/main" id="{C108D700-C62E-4C32-9A75-2B82A3B66789}"/>
                  </a:ext>
                </a:extLst>
              </p:cNvPr>
              <p:cNvSpPr txBox="1">
                <a:spLocks/>
              </p:cNvSpPr>
              <p:nvPr/>
            </p:nvSpPr>
            <p:spPr>
              <a:xfrm>
                <a:off x="4753247" y="5574543"/>
                <a:ext cx="937573" cy="141257"/>
              </a:xfrm>
              <a:prstGeom prst="rect">
                <a:avLst/>
              </a:prstGeom>
              <a:noFill/>
            </p:spPr>
            <p:txBody>
              <a:bodyPr vert="horz" wrap="square" lIns="0" tIns="0" rIns="0" bIns="0" rtlCol="0">
                <a:spAutoFit/>
              </a:bodyPr>
              <a:lstStyle>
                <a:lvl1pPr marL="0" marR="0" indent="0" algn="l" defTabSz="914367" rtl="0" eaLnBrk="1" fontAlgn="auto" latinLnBrk="0" hangingPunct="1">
                  <a:lnSpc>
                    <a:spcPct val="100000"/>
                  </a:lnSpc>
                  <a:spcBef>
                    <a:spcPts val="0"/>
                  </a:spcBef>
                  <a:spcAft>
                    <a:spcPts val="784"/>
                  </a:spcAft>
                  <a:buClrTx/>
                  <a:buSzPct val="90000"/>
                  <a:buFont typeface="Wingdings" panose="05000000000000000000" pitchFamily="2" charset="2"/>
                  <a:buNone/>
                  <a:tabLst/>
                  <a:defRPr sz="1568" b="1" kern="1200" spc="0" baseline="0">
                    <a:solidFill>
                      <a:schemeClr val="accent1"/>
                    </a:solidFill>
                    <a:latin typeface="+mj-lt"/>
                    <a:ea typeface="+mn-ea"/>
                    <a:cs typeface="+mn-cs"/>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ctr" defTabSz="932563">
                  <a:spcAft>
                    <a:spcPts val="800"/>
                  </a:spcAft>
                  <a:defRPr/>
                </a:pPr>
                <a:r>
                  <a:rPr lang="en-US" sz="918" b="0">
                    <a:solidFill>
                      <a:srgbClr val="282828">
                        <a:lumMod val="50000"/>
                        <a:lumOff val="50000"/>
                      </a:srgbClr>
                    </a:solidFill>
                    <a:latin typeface="Segoe UI Semibold"/>
                  </a:rPr>
                  <a:t>AAD P1 </a:t>
                </a:r>
              </a:p>
            </p:txBody>
          </p:sp>
        </p:grpSp>
      </p:grpSp>
    </p:spTree>
    <p:extLst>
      <p:ext uri="{BB962C8B-B14F-4D97-AF65-F5344CB8AC3E}">
        <p14:creationId xmlns:p14="http://schemas.microsoft.com/office/powerpoint/2010/main" val="399024190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EAC90-ECF1-4D7C-9A4A-CACB2AC14FB8}"/>
              </a:ext>
            </a:extLst>
          </p:cNvPr>
          <p:cNvSpPr>
            <a:spLocks noGrp="1"/>
          </p:cNvSpPr>
          <p:nvPr>
            <p:ph type="title"/>
          </p:nvPr>
        </p:nvSpPr>
        <p:spPr>
          <a:xfrm>
            <a:off x="436507" y="295488"/>
            <a:ext cx="11561874" cy="758825"/>
          </a:xfrm>
        </p:spPr>
        <p:txBody>
          <a:bodyPr/>
          <a:lstStyle/>
          <a:p>
            <a:r>
              <a:rPr lang="en-US">
                <a:solidFill>
                  <a:srgbClr val="505050"/>
                </a:solidFill>
              </a:rPr>
              <a:t>Microsoft Cloud App Security Overview</a:t>
            </a:r>
            <a:endParaRPr lang="en-US"/>
          </a:p>
        </p:txBody>
      </p:sp>
      <p:pic>
        <p:nvPicPr>
          <p:cNvPr id="3" name="Online Media 2" title="Microsoft Cloud App Security - A uniquely integrated Cloud Access Security Broker">
            <a:hlinkClick r:id="" action="ppaction://media"/>
            <a:extLst>
              <a:ext uri="{FF2B5EF4-FFF2-40B4-BE49-F238E27FC236}">
                <a16:creationId xmlns:a16="http://schemas.microsoft.com/office/drawing/2014/main" id="{463826F3-4430-4D9F-8BD6-D08E8C83FFF6}"/>
              </a:ext>
            </a:extLst>
          </p:cNvPr>
          <p:cNvPicPr>
            <a:picLocks noRot="1" noChangeAspect="1"/>
          </p:cNvPicPr>
          <p:nvPr>
            <a:videoFile r:link="rId1"/>
          </p:nvPr>
        </p:nvPicPr>
        <p:blipFill>
          <a:blip r:embed="rId3"/>
          <a:stretch>
            <a:fillRect/>
          </a:stretch>
        </p:blipFill>
        <p:spPr>
          <a:xfrm>
            <a:off x="919903" y="1203326"/>
            <a:ext cx="10295465" cy="5791199"/>
          </a:xfrm>
          <a:prstGeom prst="rect">
            <a:avLst/>
          </a:prstGeom>
        </p:spPr>
      </p:pic>
    </p:spTree>
    <p:extLst>
      <p:ext uri="{BB962C8B-B14F-4D97-AF65-F5344CB8AC3E}">
        <p14:creationId xmlns:p14="http://schemas.microsoft.com/office/powerpoint/2010/main" val="4151295063"/>
      </p:ext>
    </p:extLst>
  </p:cSld>
  <p:clrMapOvr>
    <a:masterClrMapping/>
  </p:clrMapOvr>
  <p:transition>
    <p:fade/>
  </p:transition>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802CF9EA-F56F-456F-9425-B2BCD914BDA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9" y="0"/>
            <a:ext cx="12434978" cy="6994526"/>
          </a:xfrm>
          <a:prstGeom prst="rect">
            <a:avLst/>
          </a:prstGeom>
        </p:spPr>
      </p:pic>
      <p:sp>
        <p:nvSpPr>
          <p:cNvPr id="6" name="TextBox 5">
            <a:extLst>
              <a:ext uri="{FF2B5EF4-FFF2-40B4-BE49-F238E27FC236}">
                <a16:creationId xmlns:a16="http://schemas.microsoft.com/office/drawing/2014/main" id="{F5FF3505-9D96-45AC-860A-7D08C8E1FF8D}"/>
              </a:ext>
            </a:extLst>
          </p:cNvPr>
          <p:cNvSpPr txBox="1"/>
          <p:nvPr/>
        </p:nvSpPr>
        <p:spPr>
          <a:xfrm>
            <a:off x="89" y="6452314"/>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dirty="0">
                <a:latin typeface="Segoe UI Light" panose="020B0502040204020203" pitchFamily="34" charset="0"/>
                <a:cs typeface="Segoe UI Light" panose="020B0502040204020203" pitchFamily="34" charset="0"/>
              </a:rPr>
              <a:t>Suggested controls in Microsoft Secure Score based on Microsoft Cloud App Security</a:t>
            </a:r>
          </a:p>
        </p:txBody>
      </p:sp>
    </p:spTree>
    <p:extLst>
      <p:ext uri="{BB962C8B-B14F-4D97-AF65-F5344CB8AC3E}">
        <p14:creationId xmlns:p14="http://schemas.microsoft.com/office/powerpoint/2010/main" val="1616319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5FF3505-9D96-45AC-860A-7D08C8E1FF8D}"/>
              </a:ext>
            </a:extLst>
          </p:cNvPr>
          <p:cNvSpPr txBox="1"/>
          <p:nvPr/>
        </p:nvSpPr>
        <p:spPr>
          <a:xfrm>
            <a:off x="89" y="6452314"/>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dirty="0">
                <a:latin typeface="Segoe UI Light" panose="020B0502040204020203" pitchFamily="34" charset="0"/>
                <a:cs typeface="Segoe UI Light" panose="020B0502040204020203" pitchFamily="34" charset="0"/>
              </a:rPr>
              <a:t>Detailed view of a suggested control in Microsoft Secure Score</a:t>
            </a:r>
          </a:p>
        </p:txBody>
      </p:sp>
      <p:pic>
        <p:nvPicPr>
          <p:cNvPr id="3" name="Picture 2" descr="A screenshot of a social media post&#10;&#10;Description automatically generated">
            <a:extLst>
              <a:ext uri="{FF2B5EF4-FFF2-40B4-BE49-F238E27FC236}">
                <a16:creationId xmlns:a16="http://schemas.microsoft.com/office/drawing/2014/main" id="{A1FD9AE1-D8CD-4B28-85EB-7CE60BBBEA3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0801" y="0"/>
            <a:ext cx="12750673" cy="6452314"/>
          </a:xfrm>
          <a:prstGeom prst="rect">
            <a:avLst/>
          </a:prstGeom>
        </p:spPr>
      </p:pic>
    </p:spTree>
    <p:extLst>
      <p:ext uri="{BB962C8B-B14F-4D97-AF65-F5344CB8AC3E}">
        <p14:creationId xmlns:p14="http://schemas.microsoft.com/office/powerpoint/2010/main" val="283447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5FF3505-9D96-45AC-860A-7D08C8E1FF8D}"/>
              </a:ext>
            </a:extLst>
          </p:cNvPr>
          <p:cNvSpPr txBox="1"/>
          <p:nvPr/>
        </p:nvSpPr>
        <p:spPr>
          <a:xfrm>
            <a:off x="89" y="6452314"/>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dirty="0">
                <a:latin typeface="Segoe UI Light" panose="020B0502040204020203" pitchFamily="34" charset="0"/>
                <a:cs typeface="Segoe UI Light" panose="020B0502040204020203" pitchFamily="34" charset="0"/>
              </a:rPr>
              <a:t>Detailed view of a control that has already been implemented</a:t>
            </a:r>
          </a:p>
        </p:txBody>
      </p:sp>
      <p:pic>
        <p:nvPicPr>
          <p:cNvPr id="4" name="Picture 3" descr="A screenshot of a cell phone&#10;&#10;Description automatically generated">
            <a:extLst>
              <a:ext uri="{FF2B5EF4-FFF2-40B4-BE49-F238E27FC236}">
                <a16:creationId xmlns:a16="http://schemas.microsoft.com/office/drawing/2014/main" id="{6113DDD6-10A5-421F-8294-35E6E25B930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6675" y="0"/>
            <a:ext cx="12620070" cy="6400800"/>
          </a:xfrm>
          <a:prstGeom prst="rect">
            <a:avLst/>
          </a:prstGeom>
        </p:spPr>
      </p:pic>
    </p:spTree>
    <p:extLst>
      <p:ext uri="{BB962C8B-B14F-4D97-AF65-F5344CB8AC3E}">
        <p14:creationId xmlns:p14="http://schemas.microsoft.com/office/powerpoint/2010/main" val="1436265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10" name="Group 109">
            <a:extLst>
              <a:ext uri="{FF2B5EF4-FFF2-40B4-BE49-F238E27FC236}">
                <a16:creationId xmlns:a16="http://schemas.microsoft.com/office/drawing/2014/main" id="{F78AE3A2-EA6D-498C-90C5-FF45AD8390B9}"/>
              </a:ext>
            </a:extLst>
          </p:cNvPr>
          <p:cNvGrpSpPr/>
          <p:nvPr/>
        </p:nvGrpSpPr>
        <p:grpSpPr>
          <a:xfrm>
            <a:off x="9544527" y="1744381"/>
            <a:ext cx="1580673" cy="1581432"/>
            <a:chOff x="10184607" y="1786649"/>
            <a:chExt cx="1824038" cy="1824914"/>
          </a:xfrm>
        </p:grpSpPr>
        <p:sp>
          <p:nvSpPr>
            <p:cNvPr id="98" name="Oval 97">
              <a:extLst>
                <a:ext uri="{FF2B5EF4-FFF2-40B4-BE49-F238E27FC236}">
                  <a16:creationId xmlns:a16="http://schemas.microsoft.com/office/drawing/2014/main" id="{8CF91DC5-32A6-413D-A8C9-E8161BCC679C}"/>
                </a:ext>
              </a:extLst>
            </p:cNvPr>
            <p:cNvSpPr/>
            <p:nvPr/>
          </p:nvSpPr>
          <p:spPr bwMode="auto">
            <a:xfrm>
              <a:off x="10575472" y="1786649"/>
              <a:ext cx="1032656" cy="1824914"/>
            </a:xfrm>
            <a:prstGeom prst="ellipse">
              <a:avLst/>
            </a:prstGeom>
            <a:noFill/>
            <a:ln w="25400">
              <a:solidFill>
                <a:schemeClr val="accent2">
                  <a:lumMod val="90000"/>
                  <a:lumOff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99" name="Oval 98">
              <a:extLst>
                <a:ext uri="{FF2B5EF4-FFF2-40B4-BE49-F238E27FC236}">
                  <a16:creationId xmlns:a16="http://schemas.microsoft.com/office/drawing/2014/main" id="{80EC8A50-5A51-4C90-AEC2-FA2FDF10717A}"/>
                </a:ext>
              </a:extLst>
            </p:cNvPr>
            <p:cNvSpPr/>
            <p:nvPr/>
          </p:nvSpPr>
          <p:spPr bwMode="auto">
            <a:xfrm>
              <a:off x="10184607" y="1786649"/>
              <a:ext cx="1824038" cy="1824036"/>
            </a:xfrm>
            <a:prstGeom prst="ellipse">
              <a:avLst/>
            </a:prstGeom>
            <a:noFill/>
            <a:ln w="25400">
              <a:solidFill>
                <a:schemeClr val="accent2">
                  <a:lumMod val="90000"/>
                  <a:lumOff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cxnSp>
          <p:nvCxnSpPr>
            <p:cNvPr id="103" name="Straight Connector 102">
              <a:extLst>
                <a:ext uri="{FF2B5EF4-FFF2-40B4-BE49-F238E27FC236}">
                  <a16:creationId xmlns:a16="http://schemas.microsoft.com/office/drawing/2014/main" id="{63AFEE24-0CF7-481F-A0F5-C2BDD6289012}"/>
                </a:ext>
              </a:extLst>
            </p:cNvPr>
            <p:cNvCxnSpPr>
              <a:stCxn id="99" idx="2"/>
            </p:cNvCxnSpPr>
            <p:nvPr/>
          </p:nvCxnSpPr>
          <p:spPr>
            <a:xfrm>
              <a:off x="10184607" y="2698668"/>
              <a:ext cx="1824038" cy="1608"/>
            </a:xfrm>
            <a:prstGeom prst="line">
              <a:avLst/>
            </a:prstGeom>
            <a:ln w="25400">
              <a:solidFill>
                <a:schemeClr val="accent2">
                  <a:lumMod val="90000"/>
                  <a:lumOff val="1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7523769A-6DC0-409C-A7E7-CE61503E04CA}"/>
                </a:ext>
              </a:extLst>
            </p:cNvPr>
            <p:cNvCxnSpPr>
              <a:stCxn id="99" idx="0"/>
              <a:endCxn id="99" idx="4"/>
            </p:cNvCxnSpPr>
            <p:nvPr/>
          </p:nvCxnSpPr>
          <p:spPr>
            <a:xfrm>
              <a:off x="11096627" y="1786649"/>
              <a:ext cx="0" cy="1824036"/>
            </a:xfrm>
            <a:prstGeom prst="line">
              <a:avLst/>
            </a:prstGeom>
            <a:ln w="25400">
              <a:solidFill>
                <a:schemeClr val="accent2">
                  <a:lumMod val="90000"/>
                  <a:lumOff val="1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10A88314-F9EC-4CA9-8B41-3803F729C2DC}"/>
                </a:ext>
              </a:extLst>
            </p:cNvPr>
            <p:cNvCxnSpPr/>
            <p:nvPr/>
          </p:nvCxnSpPr>
          <p:spPr>
            <a:xfrm>
              <a:off x="10290768" y="2265981"/>
              <a:ext cx="1616541" cy="0"/>
            </a:xfrm>
            <a:prstGeom prst="line">
              <a:avLst/>
            </a:prstGeom>
            <a:ln w="25400">
              <a:solidFill>
                <a:schemeClr val="accent2">
                  <a:lumMod val="90000"/>
                  <a:lumOff val="1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6720280F-45F2-4EFA-B9E6-A3AEE9EEAA82}"/>
                </a:ext>
              </a:extLst>
            </p:cNvPr>
            <p:cNvCxnSpPr/>
            <p:nvPr/>
          </p:nvCxnSpPr>
          <p:spPr>
            <a:xfrm>
              <a:off x="10290768" y="3129745"/>
              <a:ext cx="1616541" cy="0"/>
            </a:xfrm>
            <a:prstGeom prst="line">
              <a:avLst/>
            </a:prstGeom>
            <a:ln w="25400">
              <a:solidFill>
                <a:schemeClr val="accent2">
                  <a:lumMod val="90000"/>
                  <a:lumOff val="1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37" name="Oval 136">
            <a:extLst>
              <a:ext uri="{FF2B5EF4-FFF2-40B4-BE49-F238E27FC236}">
                <a16:creationId xmlns:a16="http://schemas.microsoft.com/office/drawing/2014/main" id="{958EC0D3-3855-4B04-A3CB-EAAD8223F298}"/>
              </a:ext>
            </a:extLst>
          </p:cNvPr>
          <p:cNvSpPr/>
          <p:nvPr/>
        </p:nvSpPr>
        <p:spPr bwMode="auto">
          <a:xfrm>
            <a:off x="10717212" y="3378200"/>
            <a:ext cx="1100138" cy="1100138"/>
          </a:xfrm>
          <a:prstGeom prst="ellipse">
            <a:avLst/>
          </a:prstGeom>
          <a:solidFill>
            <a:schemeClr val="accent5">
              <a:lumMod val="20000"/>
              <a:lumOff val="80000"/>
            </a:schemeClr>
          </a:solidFill>
          <a:ln w="12700" cap="rnd">
            <a:solidFill>
              <a:schemeClr val="accent3"/>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21AD2E3D-A7C9-479A-AF21-70B56C411DA8}"/>
              </a:ext>
            </a:extLst>
          </p:cNvPr>
          <p:cNvSpPr>
            <a:spLocks noGrp="1"/>
          </p:cNvSpPr>
          <p:nvPr>
            <p:ph type="title"/>
          </p:nvPr>
        </p:nvSpPr>
        <p:spPr>
          <a:xfrm>
            <a:off x="434920" y="449265"/>
            <a:ext cx="11561874" cy="754061"/>
          </a:xfrm>
        </p:spPr>
        <p:txBody>
          <a:bodyPr/>
          <a:lstStyle/>
          <a:p>
            <a:r>
              <a:rPr lang="en-US">
                <a:solidFill>
                  <a:srgbClr val="505050"/>
                </a:solidFill>
              </a:rPr>
              <a:t>Microsoft Cloud App Security architecture</a:t>
            </a:r>
          </a:p>
        </p:txBody>
      </p:sp>
      <p:sp>
        <p:nvSpPr>
          <p:cNvPr id="20" name="Text Placeholder 1">
            <a:extLst>
              <a:ext uri="{FF2B5EF4-FFF2-40B4-BE49-F238E27FC236}">
                <a16:creationId xmlns:a16="http://schemas.microsoft.com/office/drawing/2014/main" id="{BDA25EDB-E535-41AA-94BA-54B6C16D9041}"/>
              </a:ext>
            </a:extLst>
          </p:cNvPr>
          <p:cNvSpPr>
            <a:spLocks noGrp="1"/>
          </p:cNvSpPr>
          <p:nvPr>
            <p:ph type="body" sz="quarter" idx="10"/>
          </p:nvPr>
        </p:nvSpPr>
        <p:spPr>
          <a:xfrm>
            <a:off x="438150" y="1744663"/>
            <a:ext cx="4911161" cy="4599721"/>
          </a:xfrm>
        </p:spPr>
        <p:txBody>
          <a:bodyPr/>
          <a:lstStyle/>
          <a:p>
            <a:r>
              <a:rPr lang="en-US" sz="2000" kern="0">
                <a:solidFill>
                  <a:schemeClr val="accent1"/>
                </a:solidFill>
                <a:latin typeface="Segoe UI Semibold" panose="020B0702040204020203" pitchFamily="34" charset="0"/>
                <a:cs typeface="Segoe UI Semibold" panose="020B0702040204020203" pitchFamily="34" charset="0"/>
              </a:rPr>
              <a:t>Discovery</a:t>
            </a:r>
            <a:br>
              <a:rPr lang="en-US" sz="1800" kern="0">
                <a:solidFill>
                  <a:schemeClr val="accent2"/>
                </a:solidFill>
                <a:latin typeface="Segoe UI Semibold" panose="020B0702040204020203" pitchFamily="34" charset="0"/>
                <a:cs typeface="Segoe UI Semibold" panose="020B0702040204020203" pitchFamily="34" charset="0"/>
              </a:rPr>
            </a:br>
            <a:r>
              <a:rPr lang="en-US" sz="1800">
                <a:solidFill>
                  <a:srgbClr val="505050"/>
                </a:solidFill>
              </a:rPr>
              <a:t>Use traffic log data to discover the cloud apps  in your organization and get detailed insights about traffic- and user data</a:t>
            </a:r>
          </a:p>
          <a:p>
            <a:r>
              <a:rPr lang="en-US" sz="2000" kern="0">
                <a:solidFill>
                  <a:schemeClr val="accent1"/>
                </a:solidFill>
                <a:latin typeface="Segoe UI Semibold" panose="020B0702040204020203" pitchFamily="34" charset="0"/>
                <a:cs typeface="Segoe UI Semibold" panose="020B0702040204020203" pitchFamily="34" charset="0"/>
              </a:rPr>
              <a:t>Managing discovered cloud apps</a:t>
            </a:r>
            <a:br>
              <a:rPr lang="en-US" sz="1800" kern="0">
                <a:solidFill>
                  <a:schemeClr val="accent2"/>
                </a:solidFill>
                <a:latin typeface="Segoe UI Semibold" panose="020B0702040204020203" pitchFamily="34" charset="0"/>
                <a:cs typeface="Segoe UI Semibold" panose="020B0702040204020203" pitchFamily="34" charset="0"/>
              </a:rPr>
            </a:br>
            <a:r>
              <a:rPr lang="en-US" sz="1800">
                <a:solidFill>
                  <a:srgbClr val="505050"/>
                </a:solidFill>
              </a:rPr>
              <a:t>Evaluate the risk of discovered cloud apps and take action by sanctioning, tagging or blocking them</a:t>
            </a:r>
          </a:p>
          <a:p>
            <a:r>
              <a:rPr lang="en-US" sz="2000" kern="0">
                <a:solidFill>
                  <a:schemeClr val="accent1"/>
                </a:solidFill>
                <a:latin typeface="Segoe UI Semibold" panose="020B0702040204020203" pitchFamily="34" charset="0"/>
                <a:cs typeface="Segoe UI Semibold" panose="020B0702040204020203" pitchFamily="34" charset="0"/>
              </a:rPr>
              <a:t>App connectors</a:t>
            </a:r>
            <a:br>
              <a:rPr lang="en-US" sz="1800" kern="0">
                <a:solidFill>
                  <a:schemeClr val="accent2"/>
                </a:solidFill>
                <a:latin typeface="Segoe UI Semibold" panose="020B0702040204020203" pitchFamily="34" charset="0"/>
                <a:cs typeface="Segoe UI Semibold" panose="020B0702040204020203" pitchFamily="34" charset="0"/>
              </a:rPr>
            </a:br>
            <a:r>
              <a:rPr lang="en-US" sz="1800">
                <a:solidFill>
                  <a:srgbClr val="505050"/>
                </a:solidFill>
              </a:rPr>
              <a:t>Be alerted on user or file behavior anomalies and control the data stored in your cloud apps leveraging our API connectors</a:t>
            </a:r>
          </a:p>
          <a:p>
            <a:r>
              <a:rPr lang="en-US" sz="2000" kern="0">
                <a:solidFill>
                  <a:schemeClr val="accent1"/>
                </a:solidFill>
                <a:latin typeface="Segoe UI Semibold" panose="020B0702040204020203" pitchFamily="34" charset="0"/>
                <a:cs typeface="Segoe UI Semibold" panose="020B0702040204020203" pitchFamily="34" charset="0"/>
              </a:rPr>
              <a:t>Conditional Access App Control</a:t>
            </a:r>
            <a:br>
              <a:rPr lang="en-US" sz="1800" kern="0">
                <a:solidFill>
                  <a:schemeClr val="accent2"/>
                </a:solidFill>
                <a:latin typeface="Segoe UI Semibold" panose="020B0702040204020203" pitchFamily="34" charset="0"/>
                <a:cs typeface="Segoe UI Semibold" panose="020B0702040204020203" pitchFamily="34" charset="0"/>
              </a:rPr>
            </a:br>
            <a:r>
              <a:rPr lang="en-US" sz="1800">
                <a:solidFill>
                  <a:srgbClr val="505050"/>
                </a:solidFill>
              </a:rPr>
              <a:t>Leverage our reverse proxy infrastructure and integration with Azure AD Conditional Access to configure real-time monitoring and control</a:t>
            </a:r>
            <a:endParaRPr lang="en-US" sz="1800"/>
          </a:p>
        </p:txBody>
      </p:sp>
      <p:sp>
        <p:nvSpPr>
          <p:cNvPr id="22" name="Rectangle: Rounded Corners 21">
            <a:extLst>
              <a:ext uri="{FF2B5EF4-FFF2-40B4-BE49-F238E27FC236}">
                <a16:creationId xmlns:a16="http://schemas.microsoft.com/office/drawing/2014/main" id="{E966F5C8-2D05-4AD7-BE08-00FCDB163F59}"/>
              </a:ext>
            </a:extLst>
          </p:cNvPr>
          <p:cNvSpPr/>
          <p:nvPr/>
        </p:nvSpPr>
        <p:spPr bwMode="auto">
          <a:xfrm>
            <a:off x="6102350" y="3705226"/>
            <a:ext cx="3059793" cy="2314574"/>
          </a:xfrm>
          <a:prstGeom prst="roundRect">
            <a:avLst/>
          </a:prstGeom>
          <a:noFill/>
          <a:ln w="12700" cap="rnd">
            <a:solidFill>
              <a:srgbClr val="0278D7"/>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7" name="Oval 26">
            <a:extLst>
              <a:ext uri="{FF2B5EF4-FFF2-40B4-BE49-F238E27FC236}">
                <a16:creationId xmlns:a16="http://schemas.microsoft.com/office/drawing/2014/main" id="{EBB785DC-9FC8-4945-A712-3E8CBD3BB89E}"/>
              </a:ext>
            </a:extLst>
          </p:cNvPr>
          <p:cNvSpPr/>
          <p:nvPr/>
        </p:nvSpPr>
        <p:spPr bwMode="auto">
          <a:xfrm>
            <a:off x="8218884" y="4935537"/>
            <a:ext cx="495300" cy="495300"/>
          </a:xfrm>
          <a:prstGeom prst="ellipse">
            <a:avLst/>
          </a:prstGeom>
          <a:solidFill>
            <a:schemeClr val="accent1"/>
          </a:solidFill>
          <a:ln w="12700">
            <a:solidFill>
              <a:schemeClr val="accent2">
                <a:lumMod val="90000"/>
                <a:lumOff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42" name="Freeform: Shape 41">
            <a:extLst>
              <a:ext uri="{FF2B5EF4-FFF2-40B4-BE49-F238E27FC236}">
                <a16:creationId xmlns:a16="http://schemas.microsoft.com/office/drawing/2014/main" id="{79EB327F-88DF-409C-BCFB-60192E92553B}"/>
              </a:ext>
            </a:extLst>
          </p:cNvPr>
          <p:cNvSpPr/>
          <p:nvPr/>
        </p:nvSpPr>
        <p:spPr bwMode="auto">
          <a:xfrm flipV="1">
            <a:off x="8508999" y="2835819"/>
            <a:ext cx="479726" cy="264450"/>
          </a:xfrm>
          <a:custGeom>
            <a:avLst/>
            <a:gdLst>
              <a:gd name="connsiteX0" fmla="*/ 236191 w 479726"/>
              <a:gd name="connsiteY0" fmla="*/ 264450 h 264450"/>
              <a:gd name="connsiteX1" fmla="*/ 340063 w 479726"/>
              <a:gd name="connsiteY1" fmla="*/ 195599 h 264450"/>
              <a:gd name="connsiteX2" fmla="*/ 341027 w 479726"/>
              <a:gd name="connsiteY2" fmla="*/ 192493 h 264450"/>
              <a:gd name="connsiteX3" fmla="*/ 350098 w 479726"/>
              <a:gd name="connsiteY3" fmla="*/ 195813 h 264450"/>
              <a:gd name="connsiteX4" fmla="*/ 379810 w 479726"/>
              <a:gd name="connsiteY4" fmla="*/ 200305 h 264450"/>
              <a:gd name="connsiteX5" fmla="*/ 479726 w 479726"/>
              <a:gd name="connsiteY5" fmla="*/ 100389 h 264450"/>
              <a:gd name="connsiteX6" fmla="*/ 390026 w 479726"/>
              <a:gd name="connsiteY6" fmla="*/ 989 h 264450"/>
              <a:gd name="connsiteX7" fmla="*/ 382403 w 479726"/>
              <a:gd name="connsiteY7" fmla="*/ 604 h 264450"/>
              <a:gd name="connsiteX8" fmla="*/ 378228 w 479726"/>
              <a:gd name="connsiteY8" fmla="*/ 183 h 264450"/>
              <a:gd name="connsiteX9" fmla="*/ 56227 w 479726"/>
              <a:gd name="connsiteY9" fmla="*/ 183 h 264450"/>
              <a:gd name="connsiteX10" fmla="*/ 51545 w 479726"/>
              <a:gd name="connsiteY10" fmla="*/ 0 h 264450"/>
              <a:gd name="connsiteX11" fmla="*/ 40598 w 479726"/>
              <a:gd name="connsiteY11" fmla="*/ 1781 h 264450"/>
              <a:gd name="connsiteX12" fmla="*/ 1880 w 479726"/>
              <a:gd name="connsiteY12" fmla="*/ 68843 h 264450"/>
              <a:gd name="connsiteX13" fmla="*/ 57994 w 479726"/>
              <a:gd name="connsiteY13" fmla="*/ 109342 h 264450"/>
              <a:gd name="connsiteX14" fmla="*/ 62167 w 479726"/>
              <a:gd name="connsiteY14" fmla="*/ 108663 h 264450"/>
              <a:gd name="connsiteX15" fmla="*/ 61015 w 479726"/>
              <a:gd name="connsiteY15" fmla="*/ 115532 h 264450"/>
              <a:gd name="connsiteX16" fmla="*/ 69495 w 479726"/>
              <a:gd name="connsiteY16" fmla="*/ 152224 h 264450"/>
              <a:gd name="connsiteX17" fmla="*/ 120800 w 479726"/>
              <a:gd name="connsiteY17" fmla="*/ 184283 h 264450"/>
              <a:gd name="connsiteX18" fmla="*/ 128231 w 479726"/>
              <a:gd name="connsiteY18" fmla="*/ 184087 h 264450"/>
              <a:gd name="connsiteX19" fmla="*/ 128528 w 479726"/>
              <a:gd name="connsiteY19" fmla="*/ 185241 h 264450"/>
              <a:gd name="connsiteX20" fmla="*/ 236191 w 479726"/>
              <a:gd name="connsiteY20" fmla="*/ 264450 h 26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9726" h="264450">
                <a:moveTo>
                  <a:pt x="236191" y="264450"/>
                </a:moveTo>
                <a:cubicBezTo>
                  <a:pt x="282885" y="264450"/>
                  <a:pt x="322949" y="236060"/>
                  <a:pt x="340063" y="195599"/>
                </a:cubicBezTo>
                <a:lnTo>
                  <a:pt x="341027" y="192493"/>
                </a:lnTo>
                <a:lnTo>
                  <a:pt x="350098" y="195813"/>
                </a:lnTo>
                <a:cubicBezTo>
                  <a:pt x="359484" y="198732"/>
                  <a:pt x="369464" y="200305"/>
                  <a:pt x="379810" y="200305"/>
                </a:cubicBezTo>
                <a:cubicBezTo>
                  <a:pt x="434992" y="200305"/>
                  <a:pt x="479726" y="155571"/>
                  <a:pt x="479726" y="100389"/>
                </a:cubicBezTo>
                <a:cubicBezTo>
                  <a:pt x="479726" y="48656"/>
                  <a:pt x="440409" y="6106"/>
                  <a:pt x="390026" y="989"/>
                </a:cubicBezTo>
                <a:lnTo>
                  <a:pt x="382403" y="604"/>
                </a:lnTo>
                <a:lnTo>
                  <a:pt x="378228" y="183"/>
                </a:lnTo>
                <a:lnTo>
                  <a:pt x="56227" y="183"/>
                </a:lnTo>
                <a:lnTo>
                  <a:pt x="51545" y="0"/>
                </a:lnTo>
                <a:cubicBezTo>
                  <a:pt x="47913" y="218"/>
                  <a:pt x="44249" y="803"/>
                  <a:pt x="40598" y="1781"/>
                </a:cubicBezTo>
                <a:cubicBezTo>
                  <a:pt x="11388" y="9608"/>
                  <a:pt x="-5946" y="39633"/>
                  <a:pt x="1880" y="68843"/>
                </a:cubicBezTo>
                <a:cubicBezTo>
                  <a:pt x="8729" y="94401"/>
                  <a:pt x="32572" y="110868"/>
                  <a:pt x="57994" y="109342"/>
                </a:cubicBezTo>
                <a:lnTo>
                  <a:pt x="62167" y="108663"/>
                </a:lnTo>
                <a:lnTo>
                  <a:pt x="61015" y="115532"/>
                </a:lnTo>
                <a:cubicBezTo>
                  <a:pt x="60140" y="127908"/>
                  <a:pt x="62825" y="140670"/>
                  <a:pt x="69495" y="152224"/>
                </a:cubicBezTo>
                <a:cubicBezTo>
                  <a:pt x="80613" y="171480"/>
                  <a:pt x="100172" y="182825"/>
                  <a:pt x="120800" y="184283"/>
                </a:cubicBezTo>
                <a:lnTo>
                  <a:pt x="128231" y="184087"/>
                </a:lnTo>
                <a:lnTo>
                  <a:pt x="128528" y="185241"/>
                </a:lnTo>
                <a:cubicBezTo>
                  <a:pt x="142801" y="231131"/>
                  <a:pt x="185605" y="264450"/>
                  <a:pt x="236191" y="264450"/>
                </a:cubicBezTo>
                <a:close/>
              </a:path>
            </a:pathLst>
          </a:custGeom>
          <a:solidFill>
            <a:schemeClr val="bg1">
              <a:lumMod val="85000"/>
            </a:schemeClr>
          </a:solidFill>
          <a:ln w="12700" cap="flat">
            <a:noFill/>
            <a:prstDash val="solid"/>
            <a:miter lim="800000"/>
            <a:headEnd/>
            <a:tailEnd/>
          </a:ln>
        </p:spPr>
        <p:txBody>
          <a:bodyPr vert="horz" wrap="square" lIns="100522" tIns="50261" rIns="100522" bIns="50261" numCol="1" anchor="t" anchorCtr="0" compatLnSpc="1">
            <a:prstTxWarp prst="textNoShape">
              <a:avLst/>
            </a:prstTxWarp>
            <a:noAutofit/>
          </a:bodyPr>
          <a:lstStyle/>
          <a:p>
            <a:pPr defTabSz="1005189">
              <a:defRPr/>
            </a:pPr>
            <a:endParaRPr lang="en-US" sz="1980" kern="0">
              <a:solidFill>
                <a:srgbClr val="353535"/>
              </a:solidFill>
              <a:latin typeface="Segoe UI Semilight"/>
            </a:endParaRPr>
          </a:p>
        </p:txBody>
      </p:sp>
      <p:sp>
        <p:nvSpPr>
          <p:cNvPr id="40" name="Freeform: Shape 39">
            <a:extLst>
              <a:ext uri="{FF2B5EF4-FFF2-40B4-BE49-F238E27FC236}">
                <a16:creationId xmlns:a16="http://schemas.microsoft.com/office/drawing/2014/main" id="{0124D5A6-D12D-4553-869C-08D50D73C796}"/>
              </a:ext>
            </a:extLst>
          </p:cNvPr>
          <p:cNvSpPr/>
          <p:nvPr/>
        </p:nvSpPr>
        <p:spPr bwMode="auto">
          <a:xfrm flipV="1">
            <a:off x="6524514" y="1627188"/>
            <a:ext cx="2637628" cy="1812925"/>
          </a:xfrm>
          <a:custGeom>
            <a:avLst/>
            <a:gdLst>
              <a:gd name="connsiteX0" fmla="*/ 0 w 2637628"/>
              <a:gd name="connsiteY0" fmla="*/ 1812925 h 1812925"/>
              <a:gd name="connsiteX1" fmla="*/ 2335468 w 2637628"/>
              <a:gd name="connsiteY1" fmla="*/ 1812925 h 1812925"/>
              <a:gd name="connsiteX2" fmla="*/ 2637628 w 2637628"/>
              <a:gd name="connsiteY2" fmla="*/ 1510765 h 1812925"/>
              <a:gd name="connsiteX3" fmla="*/ 2637628 w 2637628"/>
              <a:gd name="connsiteY3" fmla="*/ 302160 h 1812925"/>
              <a:gd name="connsiteX4" fmla="*/ 2335468 w 2637628"/>
              <a:gd name="connsiteY4" fmla="*/ 0 h 1812925"/>
              <a:gd name="connsiteX5" fmla="*/ 1633714 w 2637628"/>
              <a:gd name="connsiteY5" fmla="*/ 0 h 1812925"/>
              <a:gd name="connsiteX6" fmla="*/ 1133699 w 2637628"/>
              <a:gd name="connsiteY6" fmla="*/ 554865 h 1812925"/>
              <a:gd name="connsiteX7" fmla="*/ 1874461 w 2637628"/>
              <a:gd name="connsiteY7" fmla="*/ 554864 h 1812925"/>
              <a:gd name="connsiteX8" fmla="*/ 1886688 w 2637628"/>
              <a:gd name="connsiteY8" fmla="*/ 556097 h 1812925"/>
              <a:gd name="connsiteX9" fmla="*/ 1909016 w 2637628"/>
              <a:gd name="connsiteY9" fmla="*/ 557224 h 1812925"/>
              <a:gd name="connsiteX10" fmla="*/ 2171741 w 2637628"/>
              <a:gd name="connsiteY10" fmla="*/ 848360 h 1812925"/>
              <a:gd name="connsiteX11" fmla="*/ 2086027 w 2637628"/>
              <a:gd name="connsiteY11" fmla="*/ 1055292 h 1812925"/>
              <a:gd name="connsiteX12" fmla="*/ 2062332 w 2637628"/>
              <a:gd name="connsiteY12" fmla="*/ 1074842 h 1812925"/>
              <a:gd name="connsiteX13" fmla="*/ 2336620 w 2637628"/>
              <a:gd name="connsiteY13" fmla="*/ 1074842 h 1812925"/>
              <a:gd name="connsiteX14" fmla="*/ 2342286 w 2637628"/>
              <a:gd name="connsiteY14" fmla="*/ 1075413 h 1812925"/>
              <a:gd name="connsiteX15" fmla="*/ 2352632 w 2637628"/>
              <a:gd name="connsiteY15" fmla="*/ 1075935 h 1812925"/>
              <a:gd name="connsiteX16" fmla="*/ 2474376 w 2637628"/>
              <a:gd name="connsiteY16" fmla="*/ 1210844 h 1812925"/>
              <a:gd name="connsiteX17" fmla="*/ 2338767 w 2637628"/>
              <a:gd name="connsiteY17" fmla="*/ 1346453 h 1812925"/>
              <a:gd name="connsiteX18" fmla="*/ 2298441 w 2637628"/>
              <a:gd name="connsiteY18" fmla="*/ 1340357 h 1812925"/>
              <a:gd name="connsiteX19" fmla="*/ 2286129 w 2637628"/>
              <a:gd name="connsiteY19" fmla="*/ 1335850 h 1812925"/>
              <a:gd name="connsiteX20" fmla="*/ 2284820 w 2637628"/>
              <a:gd name="connsiteY20" fmla="*/ 1340066 h 1812925"/>
              <a:gd name="connsiteX21" fmla="*/ 2143841 w 2637628"/>
              <a:gd name="connsiteY21" fmla="*/ 1433513 h 1812925"/>
              <a:gd name="connsiteX22" fmla="*/ 1997717 w 2637628"/>
              <a:gd name="connsiteY22" fmla="*/ 1326009 h 1812925"/>
              <a:gd name="connsiteX23" fmla="*/ 1997315 w 2637628"/>
              <a:gd name="connsiteY23" fmla="*/ 1324442 h 1812925"/>
              <a:gd name="connsiteX24" fmla="*/ 1987228 w 2637628"/>
              <a:gd name="connsiteY24" fmla="*/ 1324708 h 1812925"/>
              <a:gd name="connsiteX25" fmla="*/ 1917596 w 2637628"/>
              <a:gd name="connsiteY25" fmla="*/ 1281196 h 1812925"/>
              <a:gd name="connsiteX26" fmla="*/ 1906086 w 2637628"/>
              <a:gd name="connsiteY26" fmla="*/ 1231396 h 1812925"/>
              <a:gd name="connsiteX27" fmla="*/ 1907650 w 2637628"/>
              <a:gd name="connsiteY27" fmla="*/ 1222074 h 1812925"/>
              <a:gd name="connsiteX28" fmla="*/ 1901987 w 2637628"/>
              <a:gd name="connsiteY28" fmla="*/ 1222995 h 1812925"/>
              <a:gd name="connsiteX29" fmla="*/ 1825827 w 2637628"/>
              <a:gd name="connsiteY29" fmla="*/ 1168028 h 1812925"/>
              <a:gd name="connsiteX30" fmla="*/ 1823981 w 2637628"/>
              <a:gd name="connsiteY30" fmla="*/ 1138576 h 1812925"/>
              <a:gd name="connsiteX31" fmla="*/ 1825911 w 2637628"/>
              <a:gd name="connsiteY31" fmla="*/ 1132967 h 1812925"/>
              <a:gd name="connsiteX32" fmla="*/ 1792070 w 2637628"/>
              <a:gd name="connsiteY32" fmla="*/ 1127850 h 1812925"/>
              <a:gd name="connsiteX33" fmla="*/ 1765500 w 2637628"/>
              <a:gd name="connsiteY33" fmla="*/ 1118125 h 1812925"/>
              <a:gd name="connsiteX34" fmla="*/ 1762676 w 2637628"/>
              <a:gd name="connsiteY34" fmla="*/ 1127222 h 1812925"/>
              <a:gd name="connsiteX35" fmla="*/ 1458441 w 2637628"/>
              <a:gd name="connsiteY35" fmla="*/ 1328883 h 1812925"/>
              <a:gd name="connsiteX36" fmla="*/ 1143103 w 2637628"/>
              <a:gd name="connsiteY36" fmla="*/ 1096887 h 1812925"/>
              <a:gd name="connsiteX37" fmla="*/ 1142234 w 2637628"/>
              <a:gd name="connsiteY37" fmla="*/ 1093506 h 1812925"/>
              <a:gd name="connsiteX38" fmla="*/ 1120468 w 2637628"/>
              <a:gd name="connsiteY38" fmla="*/ 1094079 h 1812925"/>
              <a:gd name="connsiteX39" fmla="*/ 970201 w 2637628"/>
              <a:gd name="connsiteY39" fmla="*/ 1000180 h 1812925"/>
              <a:gd name="connsiteX40" fmla="*/ 945361 w 2637628"/>
              <a:gd name="connsiteY40" fmla="*/ 892711 h 1812925"/>
              <a:gd name="connsiteX41" fmla="*/ 948737 w 2637628"/>
              <a:gd name="connsiteY41" fmla="*/ 872593 h 1812925"/>
              <a:gd name="connsiteX42" fmla="*/ 936515 w 2637628"/>
              <a:gd name="connsiteY42" fmla="*/ 874582 h 1812925"/>
              <a:gd name="connsiteX43" fmla="*/ 882243 w 2637628"/>
              <a:gd name="connsiteY43" fmla="*/ 868461 h 1812925"/>
              <a:gd name="connsiteX44" fmla="*/ 860576 w 2637628"/>
              <a:gd name="connsiteY44" fmla="*/ 857947 h 1812925"/>
              <a:gd name="connsiteX45" fmla="*/ 481976 w 2637628"/>
              <a:gd name="connsiteY45" fmla="*/ 1278078 h 1812925"/>
              <a:gd name="connsiteX46" fmla="*/ 600925 w 2637628"/>
              <a:gd name="connsiteY46" fmla="*/ 1278078 h 1812925"/>
              <a:gd name="connsiteX47" fmla="*/ 605839 w 2637628"/>
              <a:gd name="connsiteY47" fmla="*/ 1278573 h 1812925"/>
              <a:gd name="connsiteX48" fmla="*/ 614813 w 2637628"/>
              <a:gd name="connsiteY48" fmla="*/ 1279026 h 1812925"/>
              <a:gd name="connsiteX49" fmla="*/ 720405 w 2637628"/>
              <a:gd name="connsiteY49" fmla="*/ 1396037 h 1812925"/>
              <a:gd name="connsiteX50" fmla="*/ 602787 w 2637628"/>
              <a:gd name="connsiteY50" fmla="*/ 1513655 h 1812925"/>
              <a:gd name="connsiteX51" fmla="*/ 567811 w 2637628"/>
              <a:gd name="connsiteY51" fmla="*/ 1508367 h 1812925"/>
              <a:gd name="connsiteX52" fmla="*/ 557132 w 2637628"/>
              <a:gd name="connsiteY52" fmla="*/ 1504459 h 1812925"/>
              <a:gd name="connsiteX53" fmla="*/ 555997 w 2637628"/>
              <a:gd name="connsiteY53" fmla="*/ 1508115 h 1812925"/>
              <a:gd name="connsiteX54" fmla="*/ 433722 w 2637628"/>
              <a:gd name="connsiteY54" fmla="*/ 1589165 h 1812925"/>
              <a:gd name="connsiteX55" fmla="*/ 306984 w 2637628"/>
              <a:gd name="connsiteY55" fmla="*/ 1495923 h 1812925"/>
              <a:gd name="connsiteX56" fmla="*/ 306634 w 2637628"/>
              <a:gd name="connsiteY56" fmla="*/ 1494564 h 1812925"/>
              <a:gd name="connsiteX57" fmla="*/ 297886 w 2637628"/>
              <a:gd name="connsiteY57" fmla="*/ 1494795 h 1812925"/>
              <a:gd name="connsiteX58" fmla="*/ 289191 w 2637628"/>
              <a:gd name="connsiteY58" fmla="*/ 1492011 h 1812925"/>
              <a:gd name="connsiteX59" fmla="*/ 0 w 2637628"/>
              <a:gd name="connsiteY59" fmla="*/ 1812925 h 1812925"/>
              <a:gd name="connsiteX60" fmla="*/ 2220675 w 2637628"/>
              <a:gd name="connsiteY60" fmla="*/ 604294 h 1812925"/>
              <a:gd name="connsiteX61" fmla="*/ 2113012 w 2637628"/>
              <a:gd name="connsiteY61" fmla="*/ 525085 h 1812925"/>
              <a:gd name="connsiteX62" fmla="*/ 2112715 w 2637628"/>
              <a:gd name="connsiteY62" fmla="*/ 523931 h 1812925"/>
              <a:gd name="connsiteX63" fmla="*/ 2105284 w 2637628"/>
              <a:gd name="connsiteY63" fmla="*/ 524127 h 1812925"/>
              <a:gd name="connsiteX64" fmla="*/ 2053979 w 2637628"/>
              <a:gd name="connsiteY64" fmla="*/ 492068 h 1812925"/>
              <a:gd name="connsiteX65" fmla="*/ 2045499 w 2637628"/>
              <a:gd name="connsiteY65" fmla="*/ 455376 h 1812925"/>
              <a:gd name="connsiteX66" fmla="*/ 2046651 w 2637628"/>
              <a:gd name="connsiteY66" fmla="*/ 448507 h 1812925"/>
              <a:gd name="connsiteX67" fmla="*/ 2042478 w 2637628"/>
              <a:gd name="connsiteY67" fmla="*/ 449186 h 1812925"/>
              <a:gd name="connsiteX68" fmla="*/ 1986364 w 2637628"/>
              <a:gd name="connsiteY68" fmla="*/ 408687 h 1812925"/>
              <a:gd name="connsiteX69" fmla="*/ 2025082 w 2637628"/>
              <a:gd name="connsiteY69" fmla="*/ 341625 h 1812925"/>
              <a:gd name="connsiteX70" fmla="*/ 2036029 w 2637628"/>
              <a:gd name="connsiteY70" fmla="*/ 339844 h 1812925"/>
              <a:gd name="connsiteX71" fmla="*/ 2040711 w 2637628"/>
              <a:gd name="connsiteY71" fmla="*/ 340027 h 1812925"/>
              <a:gd name="connsiteX72" fmla="*/ 2362712 w 2637628"/>
              <a:gd name="connsiteY72" fmla="*/ 340027 h 1812925"/>
              <a:gd name="connsiteX73" fmla="*/ 2366887 w 2637628"/>
              <a:gd name="connsiteY73" fmla="*/ 340448 h 1812925"/>
              <a:gd name="connsiteX74" fmla="*/ 2374510 w 2637628"/>
              <a:gd name="connsiteY74" fmla="*/ 340833 h 1812925"/>
              <a:gd name="connsiteX75" fmla="*/ 2464210 w 2637628"/>
              <a:gd name="connsiteY75" fmla="*/ 440233 h 1812925"/>
              <a:gd name="connsiteX76" fmla="*/ 2364294 w 2637628"/>
              <a:gd name="connsiteY76" fmla="*/ 540149 h 1812925"/>
              <a:gd name="connsiteX77" fmla="*/ 2334582 w 2637628"/>
              <a:gd name="connsiteY77" fmla="*/ 535657 h 1812925"/>
              <a:gd name="connsiteX78" fmla="*/ 2325511 w 2637628"/>
              <a:gd name="connsiteY78" fmla="*/ 532337 h 1812925"/>
              <a:gd name="connsiteX79" fmla="*/ 2324547 w 2637628"/>
              <a:gd name="connsiteY79" fmla="*/ 535443 h 1812925"/>
              <a:gd name="connsiteX80" fmla="*/ 2220675 w 2637628"/>
              <a:gd name="connsiteY80" fmla="*/ 604294 h 181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637628" h="1812925">
                <a:moveTo>
                  <a:pt x="0" y="1812925"/>
                </a:moveTo>
                <a:lnTo>
                  <a:pt x="2335468" y="1812925"/>
                </a:lnTo>
                <a:cubicBezTo>
                  <a:pt x="2502346" y="1812925"/>
                  <a:pt x="2637628" y="1677643"/>
                  <a:pt x="2637628" y="1510765"/>
                </a:cubicBezTo>
                <a:lnTo>
                  <a:pt x="2637628" y="302160"/>
                </a:lnTo>
                <a:cubicBezTo>
                  <a:pt x="2637628" y="135282"/>
                  <a:pt x="2502346" y="0"/>
                  <a:pt x="2335468" y="0"/>
                </a:cubicBezTo>
                <a:lnTo>
                  <a:pt x="1633714" y="0"/>
                </a:lnTo>
                <a:lnTo>
                  <a:pt x="1133699" y="554865"/>
                </a:lnTo>
                <a:lnTo>
                  <a:pt x="1874461" y="554864"/>
                </a:lnTo>
                <a:lnTo>
                  <a:pt x="1886688" y="556097"/>
                </a:lnTo>
                <a:lnTo>
                  <a:pt x="1909016" y="557224"/>
                </a:lnTo>
                <a:cubicBezTo>
                  <a:pt x="2056585" y="572211"/>
                  <a:pt x="2171741" y="696837"/>
                  <a:pt x="2171741" y="848360"/>
                </a:cubicBezTo>
                <a:cubicBezTo>
                  <a:pt x="2171741" y="929172"/>
                  <a:pt x="2138985" y="1002334"/>
                  <a:pt x="2086027" y="1055292"/>
                </a:cubicBezTo>
                <a:lnTo>
                  <a:pt x="2062332" y="1074842"/>
                </a:lnTo>
                <a:lnTo>
                  <a:pt x="2336620" y="1074842"/>
                </a:lnTo>
                <a:lnTo>
                  <a:pt x="2342286" y="1075413"/>
                </a:lnTo>
                <a:lnTo>
                  <a:pt x="2352632" y="1075935"/>
                </a:lnTo>
                <a:cubicBezTo>
                  <a:pt x="2421014" y="1082880"/>
                  <a:pt x="2474376" y="1140630"/>
                  <a:pt x="2474376" y="1210844"/>
                </a:cubicBezTo>
                <a:cubicBezTo>
                  <a:pt x="2474376" y="1285739"/>
                  <a:pt x="2413662" y="1346453"/>
                  <a:pt x="2338767" y="1346453"/>
                </a:cubicBezTo>
                <a:cubicBezTo>
                  <a:pt x="2324724" y="1346453"/>
                  <a:pt x="2311180" y="1344319"/>
                  <a:pt x="2298441" y="1340357"/>
                </a:cubicBezTo>
                <a:lnTo>
                  <a:pt x="2286129" y="1335850"/>
                </a:lnTo>
                <a:lnTo>
                  <a:pt x="2284820" y="1340066"/>
                </a:lnTo>
                <a:cubicBezTo>
                  <a:pt x="2261593" y="1394981"/>
                  <a:pt x="2207217" y="1433513"/>
                  <a:pt x="2143841" y="1433513"/>
                </a:cubicBezTo>
                <a:cubicBezTo>
                  <a:pt x="2075184" y="1433513"/>
                  <a:pt x="2017089" y="1388291"/>
                  <a:pt x="1997717" y="1326009"/>
                </a:cubicBezTo>
                <a:lnTo>
                  <a:pt x="1997315" y="1324442"/>
                </a:lnTo>
                <a:lnTo>
                  <a:pt x="1987228" y="1324708"/>
                </a:lnTo>
                <a:cubicBezTo>
                  <a:pt x="1959231" y="1322729"/>
                  <a:pt x="1932685" y="1307332"/>
                  <a:pt x="1917596" y="1281196"/>
                </a:cubicBezTo>
                <a:cubicBezTo>
                  <a:pt x="1908542" y="1265514"/>
                  <a:pt x="1904899" y="1248194"/>
                  <a:pt x="1906086" y="1231396"/>
                </a:cubicBezTo>
                <a:lnTo>
                  <a:pt x="1907650" y="1222074"/>
                </a:lnTo>
                <a:lnTo>
                  <a:pt x="1901987" y="1222995"/>
                </a:lnTo>
                <a:cubicBezTo>
                  <a:pt x="1867483" y="1225067"/>
                  <a:pt x="1835122" y="1202718"/>
                  <a:pt x="1825827" y="1168028"/>
                </a:cubicBezTo>
                <a:cubicBezTo>
                  <a:pt x="1823171" y="1158117"/>
                  <a:pt x="1822650" y="1148137"/>
                  <a:pt x="1823981" y="1138576"/>
                </a:cubicBezTo>
                <a:lnTo>
                  <a:pt x="1825911" y="1132967"/>
                </a:lnTo>
                <a:lnTo>
                  <a:pt x="1792070" y="1127850"/>
                </a:lnTo>
                <a:lnTo>
                  <a:pt x="1765500" y="1118125"/>
                </a:lnTo>
                <a:lnTo>
                  <a:pt x="1762676" y="1127222"/>
                </a:lnTo>
                <a:cubicBezTo>
                  <a:pt x="1712552" y="1245730"/>
                  <a:pt x="1595207" y="1328883"/>
                  <a:pt x="1458441" y="1328883"/>
                </a:cubicBezTo>
                <a:cubicBezTo>
                  <a:pt x="1310278" y="1328883"/>
                  <a:pt x="1184908" y="1231293"/>
                  <a:pt x="1143103" y="1096887"/>
                </a:cubicBezTo>
                <a:lnTo>
                  <a:pt x="1142234" y="1093506"/>
                </a:lnTo>
                <a:lnTo>
                  <a:pt x="1120468" y="1094079"/>
                </a:lnTo>
                <a:cubicBezTo>
                  <a:pt x="1060050" y="1089809"/>
                  <a:pt x="1002764" y="1056581"/>
                  <a:pt x="970201" y="1000180"/>
                </a:cubicBezTo>
                <a:cubicBezTo>
                  <a:pt x="950662" y="966339"/>
                  <a:pt x="942799" y="928962"/>
                  <a:pt x="945361" y="892711"/>
                </a:cubicBezTo>
                <a:lnTo>
                  <a:pt x="948737" y="872593"/>
                </a:lnTo>
                <a:lnTo>
                  <a:pt x="936515" y="874582"/>
                </a:lnTo>
                <a:cubicBezTo>
                  <a:pt x="917900" y="875700"/>
                  <a:pt x="899574" y="873523"/>
                  <a:pt x="882243" y="868461"/>
                </a:cubicBezTo>
                <a:lnTo>
                  <a:pt x="860576" y="857947"/>
                </a:lnTo>
                <a:lnTo>
                  <a:pt x="481976" y="1278078"/>
                </a:lnTo>
                <a:lnTo>
                  <a:pt x="600925" y="1278078"/>
                </a:lnTo>
                <a:lnTo>
                  <a:pt x="605839" y="1278573"/>
                </a:lnTo>
                <a:lnTo>
                  <a:pt x="614813" y="1279026"/>
                </a:lnTo>
                <a:cubicBezTo>
                  <a:pt x="674123" y="1285050"/>
                  <a:pt x="720405" y="1335138"/>
                  <a:pt x="720405" y="1396037"/>
                </a:cubicBezTo>
                <a:cubicBezTo>
                  <a:pt x="720405" y="1460996"/>
                  <a:pt x="667746" y="1513655"/>
                  <a:pt x="602787" y="1513655"/>
                </a:cubicBezTo>
                <a:cubicBezTo>
                  <a:pt x="590607" y="1513655"/>
                  <a:pt x="578860" y="1511804"/>
                  <a:pt x="567811" y="1508367"/>
                </a:cubicBezTo>
                <a:lnTo>
                  <a:pt x="557132" y="1504459"/>
                </a:lnTo>
                <a:lnTo>
                  <a:pt x="555997" y="1508115"/>
                </a:lnTo>
                <a:cubicBezTo>
                  <a:pt x="535852" y="1555745"/>
                  <a:pt x="488690" y="1589165"/>
                  <a:pt x="433722" y="1589165"/>
                </a:cubicBezTo>
                <a:cubicBezTo>
                  <a:pt x="374173" y="1589165"/>
                  <a:pt x="323786" y="1549943"/>
                  <a:pt x="306984" y="1495923"/>
                </a:cubicBezTo>
                <a:lnTo>
                  <a:pt x="306634" y="1494564"/>
                </a:lnTo>
                <a:lnTo>
                  <a:pt x="297886" y="1494795"/>
                </a:lnTo>
                <a:lnTo>
                  <a:pt x="289191" y="1492011"/>
                </a:lnTo>
                <a:lnTo>
                  <a:pt x="0" y="1812925"/>
                </a:lnTo>
                <a:close/>
                <a:moveTo>
                  <a:pt x="2220675" y="604294"/>
                </a:moveTo>
                <a:cubicBezTo>
                  <a:pt x="2170089" y="604294"/>
                  <a:pt x="2127285" y="570975"/>
                  <a:pt x="2113012" y="525085"/>
                </a:cubicBezTo>
                <a:lnTo>
                  <a:pt x="2112715" y="523931"/>
                </a:lnTo>
                <a:lnTo>
                  <a:pt x="2105284" y="524127"/>
                </a:lnTo>
                <a:cubicBezTo>
                  <a:pt x="2084656" y="522669"/>
                  <a:pt x="2065097" y="511324"/>
                  <a:pt x="2053979" y="492068"/>
                </a:cubicBezTo>
                <a:cubicBezTo>
                  <a:pt x="2047309" y="480514"/>
                  <a:pt x="2044624" y="467752"/>
                  <a:pt x="2045499" y="455376"/>
                </a:cubicBezTo>
                <a:lnTo>
                  <a:pt x="2046651" y="448507"/>
                </a:lnTo>
                <a:lnTo>
                  <a:pt x="2042478" y="449186"/>
                </a:lnTo>
                <a:cubicBezTo>
                  <a:pt x="2017056" y="450712"/>
                  <a:pt x="1993213" y="434245"/>
                  <a:pt x="1986364" y="408687"/>
                </a:cubicBezTo>
                <a:cubicBezTo>
                  <a:pt x="1978538" y="379477"/>
                  <a:pt x="1995872" y="349452"/>
                  <a:pt x="2025082" y="341625"/>
                </a:cubicBezTo>
                <a:cubicBezTo>
                  <a:pt x="2028733" y="340647"/>
                  <a:pt x="2032397" y="340062"/>
                  <a:pt x="2036029" y="339844"/>
                </a:cubicBezTo>
                <a:lnTo>
                  <a:pt x="2040711" y="340027"/>
                </a:lnTo>
                <a:lnTo>
                  <a:pt x="2362712" y="340027"/>
                </a:lnTo>
                <a:lnTo>
                  <a:pt x="2366887" y="340448"/>
                </a:lnTo>
                <a:lnTo>
                  <a:pt x="2374510" y="340833"/>
                </a:lnTo>
                <a:cubicBezTo>
                  <a:pt x="2424893" y="345950"/>
                  <a:pt x="2464210" y="388500"/>
                  <a:pt x="2464210" y="440233"/>
                </a:cubicBezTo>
                <a:cubicBezTo>
                  <a:pt x="2464210" y="495415"/>
                  <a:pt x="2419476" y="540149"/>
                  <a:pt x="2364294" y="540149"/>
                </a:cubicBezTo>
                <a:cubicBezTo>
                  <a:pt x="2353948" y="540149"/>
                  <a:pt x="2343968" y="538576"/>
                  <a:pt x="2334582" y="535657"/>
                </a:cubicBezTo>
                <a:lnTo>
                  <a:pt x="2325511" y="532337"/>
                </a:lnTo>
                <a:lnTo>
                  <a:pt x="2324547" y="535443"/>
                </a:lnTo>
                <a:cubicBezTo>
                  <a:pt x="2307433" y="575904"/>
                  <a:pt x="2267369" y="604294"/>
                  <a:pt x="2220675" y="604294"/>
                </a:cubicBezTo>
                <a:close/>
              </a:path>
            </a:pathLst>
          </a:custGeom>
          <a:solidFill>
            <a:schemeClr val="bg2"/>
          </a:solidFill>
          <a:ln w="12700" cap="flat">
            <a:noFill/>
            <a:prstDash val="solid"/>
            <a:miter lim="800000"/>
            <a:headEnd/>
            <a:tailEnd/>
          </a:ln>
        </p:spPr>
        <p:txBody>
          <a:bodyPr vert="horz" wrap="square" lIns="100522" tIns="50261" rIns="100522" bIns="50261" numCol="1" anchor="t" anchorCtr="0" compatLnSpc="1">
            <a:prstTxWarp prst="textNoShape">
              <a:avLst/>
            </a:prstTxWarp>
            <a:noAutofit/>
          </a:bodyPr>
          <a:lstStyle/>
          <a:p>
            <a:pPr defTabSz="1005189">
              <a:defRPr/>
            </a:pPr>
            <a:endParaRPr lang="en-US" sz="1980" kern="0">
              <a:solidFill>
                <a:srgbClr val="353535"/>
              </a:solidFill>
              <a:latin typeface="Segoe UI Semilight"/>
            </a:endParaRPr>
          </a:p>
        </p:txBody>
      </p:sp>
      <p:sp>
        <p:nvSpPr>
          <p:cNvPr id="39" name="Freeform: Shape 38">
            <a:extLst>
              <a:ext uri="{FF2B5EF4-FFF2-40B4-BE49-F238E27FC236}">
                <a16:creationId xmlns:a16="http://schemas.microsoft.com/office/drawing/2014/main" id="{87D47944-A5D9-4869-A7EE-E028E7A37BB0}"/>
              </a:ext>
            </a:extLst>
          </p:cNvPr>
          <p:cNvSpPr/>
          <p:nvPr/>
        </p:nvSpPr>
        <p:spPr bwMode="auto">
          <a:xfrm flipV="1">
            <a:off x="6680200" y="1948103"/>
            <a:ext cx="326291" cy="214149"/>
          </a:xfrm>
          <a:custGeom>
            <a:avLst/>
            <a:gdLst>
              <a:gd name="connsiteX0" fmla="*/ 133506 w 326291"/>
              <a:gd name="connsiteY0" fmla="*/ 214149 h 214149"/>
              <a:gd name="connsiteX1" fmla="*/ 326291 w 326291"/>
              <a:gd name="connsiteY1" fmla="*/ 216 h 214149"/>
              <a:gd name="connsiteX2" fmla="*/ 66189 w 326291"/>
              <a:gd name="connsiteY2" fmla="*/ 216 h 214149"/>
              <a:gd name="connsiteX3" fmla="*/ 60677 w 326291"/>
              <a:gd name="connsiteY3" fmla="*/ 0 h 214149"/>
              <a:gd name="connsiteX4" fmla="*/ 47790 w 326291"/>
              <a:gd name="connsiteY4" fmla="*/ 2097 h 214149"/>
              <a:gd name="connsiteX5" fmla="*/ 2212 w 326291"/>
              <a:gd name="connsiteY5" fmla="*/ 81040 h 214149"/>
              <a:gd name="connsiteX6" fmla="*/ 68269 w 326291"/>
              <a:gd name="connsiteY6" fmla="*/ 128714 h 214149"/>
              <a:gd name="connsiteX7" fmla="*/ 73181 w 326291"/>
              <a:gd name="connsiteY7" fmla="*/ 127915 h 214149"/>
              <a:gd name="connsiteX8" fmla="*/ 71824 w 326291"/>
              <a:gd name="connsiteY8" fmla="*/ 136000 h 214149"/>
              <a:gd name="connsiteX9" fmla="*/ 81807 w 326291"/>
              <a:gd name="connsiteY9" fmla="*/ 179193 h 214149"/>
              <a:gd name="connsiteX10" fmla="*/ 107806 w 326291"/>
              <a:gd name="connsiteY10" fmla="*/ 205920 h 214149"/>
              <a:gd name="connsiteX11" fmla="*/ 133506 w 326291"/>
              <a:gd name="connsiteY11" fmla="*/ 214149 h 21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6291" h="214149">
                <a:moveTo>
                  <a:pt x="133506" y="214149"/>
                </a:moveTo>
                <a:lnTo>
                  <a:pt x="326291" y="216"/>
                </a:lnTo>
                <a:lnTo>
                  <a:pt x="66189" y="216"/>
                </a:lnTo>
                <a:lnTo>
                  <a:pt x="60677" y="0"/>
                </a:lnTo>
                <a:cubicBezTo>
                  <a:pt x="56401" y="256"/>
                  <a:pt x="52088" y="945"/>
                  <a:pt x="47790" y="2097"/>
                </a:cubicBezTo>
                <a:cubicBezTo>
                  <a:pt x="13405" y="11311"/>
                  <a:pt x="-7001" y="46654"/>
                  <a:pt x="2212" y="81040"/>
                </a:cubicBezTo>
                <a:cubicBezTo>
                  <a:pt x="10274" y="111127"/>
                  <a:pt x="38342" y="130511"/>
                  <a:pt x="68269" y="128714"/>
                </a:cubicBezTo>
                <a:lnTo>
                  <a:pt x="73181" y="127915"/>
                </a:lnTo>
                <a:lnTo>
                  <a:pt x="71824" y="136000"/>
                </a:lnTo>
                <a:cubicBezTo>
                  <a:pt x="70794" y="150570"/>
                  <a:pt x="73954" y="165592"/>
                  <a:pt x="81807" y="179193"/>
                </a:cubicBezTo>
                <a:cubicBezTo>
                  <a:pt x="88351" y="190528"/>
                  <a:pt x="97379" y="199534"/>
                  <a:pt x="107806" y="205920"/>
                </a:cubicBezTo>
                <a:lnTo>
                  <a:pt x="133506" y="214149"/>
                </a:lnTo>
                <a:close/>
              </a:path>
            </a:pathLst>
          </a:custGeom>
          <a:solidFill>
            <a:schemeClr val="bg1"/>
          </a:solidFill>
          <a:ln w="12700" cap="flat">
            <a:noFill/>
            <a:prstDash val="solid"/>
            <a:miter lim="800000"/>
            <a:headEnd/>
            <a:tailEnd/>
          </a:ln>
        </p:spPr>
        <p:txBody>
          <a:bodyPr vert="horz" wrap="square" lIns="100522" tIns="50261" rIns="100522" bIns="50261" numCol="1" anchor="t" anchorCtr="0" compatLnSpc="1">
            <a:prstTxWarp prst="textNoShape">
              <a:avLst/>
            </a:prstTxWarp>
            <a:noAutofit/>
          </a:bodyPr>
          <a:lstStyle/>
          <a:p>
            <a:pPr defTabSz="1005189">
              <a:defRPr/>
            </a:pPr>
            <a:endParaRPr lang="en-US" sz="1980" kern="0">
              <a:solidFill>
                <a:srgbClr val="353535"/>
              </a:solidFill>
              <a:latin typeface="Segoe UI Semilight"/>
            </a:endParaRPr>
          </a:p>
        </p:txBody>
      </p:sp>
      <p:sp>
        <p:nvSpPr>
          <p:cNvPr id="37" name="Freeform: Shape 36">
            <a:extLst>
              <a:ext uri="{FF2B5EF4-FFF2-40B4-BE49-F238E27FC236}">
                <a16:creationId xmlns:a16="http://schemas.microsoft.com/office/drawing/2014/main" id="{B2B249EA-18DD-4819-B474-438FC2FDFA73}"/>
              </a:ext>
            </a:extLst>
          </p:cNvPr>
          <p:cNvSpPr/>
          <p:nvPr/>
        </p:nvSpPr>
        <p:spPr bwMode="auto">
          <a:xfrm flipV="1">
            <a:off x="6102350" y="2299768"/>
            <a:ext cx="1111930" cy="675962"/>
          </a:xfrm>
          <a:custGeom>
            <a:avLst/>
            <a:gdLst>
              <a:gd name="connsiteX0" fmla="*/ 489427 w 1111930"/>
              <a:gd name="connsiteY0" fmla="*/ 675962 h 675962"/>
              <a:gd name="connsiteX1" fmla="*/ 754936 w 1111930"/>
              <a:gd name="connsiteY1" fmla="*/ 499971 h 675962"/>
              <a:gd name="connsiteX2" fmla="*/ 757400 w 1111930"/>
              <a:gd name="connsiteY2" fmla="*/ 492032 h 675962"/>
              <a:gd name="connsiteX3" fmla="*/ 780588 w 1111930"/>
              <a:gd name="connsiteY3" fmla="*/ 500519 h 675962"/>
              <a:gd name="connsiteX4" fmla="*/ 856535 w 1111930"/>
              <a:gd name="connsiteY4" fmla="*/ 512001 h 675962"/>
              <a:gd name="connsiteX5" fmla="*/ 1111930 w 1111930"/>
              <a:gd name="connsiteY5" fmla="*/ 256605 h 675962"/>
              <a:gd name="connsiteX6" fmla="*/ 882647 w 1111930"/>
              <a:gd name="connsiteY6" fmla="*/ 2528 h 675962"/>
              <a:gd name="connsiteX7" fmla="*/ 863162 w 1111930"/>
              <a:gd name="connsiteY7" fmla="*/ 1545 h 675962"/>
              <a:gd name="connsiteX8" fmla="*/ 852491 w 1111930"/>
              <a:gd name="connsiteY8" fmla="*/ 469 h 675962"/>
              <a:gd name="connsiteX9" fmla="*/ 29421 w 1111930"/>
              <a:gd name="connsiteY9" fmla="*/ 469 h 675962"/>
              <a:gd name="connsiteX10" fmla="*/ 17452 w 1111930"/>
              <a:gd name="connsiteY10" fmla="*/ 0 h 675962"/>
              <a:gd name="connsiteX11" fmla="*/ 0 w 1111930"/>
              <a:gd name="connsiteY11" fmla="*/ 2840 h 675962"/>
              <a:gd name="connsiteX12" fmla="*/ 0 w 1111930"/>
              <a:gd name="connsiteY12" fmla="*/ 275661 h 675962"/>
              <a:gd name="connsiteX13" fmla="*/ 33938 w 1111930"/>
              <a:gd name="connsiteY13" fmla="*/ 279489 h 675962"/>
              <a:gd name="connsiteX14" fmla="*/ 44603 w 1111930"/>
              <a:gd name="connsiteY14" fmla="*/ 277754 h 675962"/>
              <a:gd name="connsiteX15" fmla="*/ 41658 w 1111930"/>
              <a:gd name="connsiteY15" fmla="*/ 295311 h 675962"/>
              <a:gd name="connsiteX16" fmla="*/ 63335 w 1111930"/>
              <a:gd name="connsiteY16" fmla="*/ 389100 h 675962"/>
              <a:gd name="connsiteX17" fmla="*/ 194475 w 1111930"/>
              <a:gd name="connsiteY17" fmla="*/ 471047 h 675962"/>
              <a:gd name="connsiteX18" fmla="*/ 213471 w 1111930"/>
              <a:gd name="connsiteY18" fmla="*/ 470547 h 675962"/>
              <a:gd name="connsiteX19" fmla="*/ 214229 w 1111930"/>
              <a:gd name="connsiteY19" fmla="*/ 473497 h 675962"/>
              <a:gd name="connsiteX20" fmla="*/ 489427 w 1111930"/>
              <a:gd name="connsiteY20" fmla="*/ 675962 h 67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11930" h="675962">
                <a:moveTo>
                  <a:pt x="489427" y="675962"/>
                </a:moveTo>
                <a:cubicBezTo>
                  <a:pt x="608784" y="675962"/>
                  <a:pt x="711192" y="603393"/>
                  <a:pt x="754936" y="499971"/>
                </a:cubicBezTo>
                <a:lnTo>
                  <a:pt x="757400" y="492032"/>
                </a:lnTo>
                <a:lnTo>
                  <a:pt x="780588" y="500519"/>
                </a:lnTo>
                <a:cubicBezTo>
                  <a:pt x="804580" y="507981"/>
                  <a:pt x="830088" y="512001"/>
                  <a:pt x="856535" y="512001"/>
                </a:cubicBezTo>
                <a:cubicBezTo>
                  <a:pt x="997586" y="512001"/>
                  <a:pt x="1111930" y="397656"/>
                  <a:pt x="1111930" y="256605"/>
                </a:cubicBezTo>
                <a:cubicBezTo>
                  <a:pt x="1111930" y="124370"/>
                  <a:pt x="1011432" y="15607"/>
                  <a:pt x="882647" y="2528"/>
                </a:cubicBezTo>
                <a:lnTo>
                  <a:pt x="863162" y="1545"/>
                </a:lnTo>
                <a:lnTo>
                  <a:pt x="852491" y="469"/>
                </a:lnTo>
                <a:lnTo>
                  <a:pt x="29421" y="469"/>
                </a:lnTo>
                <a:lnTo>
                  <a:pt x="17452" y="0"/>
                </a:lnTo>
                <a:lnTo>
                  <a:pt x="0" y="2840"/>
                </a:lnTo>
                <a:lnTo>
                  <a:pt x="0" y="275661"/>
                </a:lnTo>
                <a:lnTo>
                  <a:pt x="33938" y="279489"/>
                </a:lnTo>
                <a:lnTo>
                  <a:pt x="44603" y="277754"/>
                </a:lnTo>
                <a:lnTo>
                  <a:pt x="41658" y="295311"/>
                </a:lnTo>
                <a:cubicBezTo>
                  <a:pt x="39422" y="326947"/>
                  <a:pt x="46284" y="359567"/>
                  <a:pt x="63335" y="389100"/>
                </a:cubicBezTo>
                <a:cubicBezTo>
                  <a:pt x="91753" y="438322"/>
                  <a:pt x="141748" y="467320"/>
                  <a:pt x="194475" y="471047"/>
                </a:cubicBezTo>
                <a:lnTo>
                  <a:pt x="213471" y="470547"/>
                </a:lnTo>
                <a:lnTo>
                  <a:pt x="214229" y="473497"/>
                </a:lnTo>
                <a:cubicBezTo>
                  <a:pt x="250712" y="590795"/>
                  <a:pt x="360124" y="675962"/>
                  <a:pt x="489427" y="675962"/>
                </a:cubicBezTo>
                <a:close/>
              </a:path>
            </a:pathLst>
          </a:custGeom>
          <a:solidFill>
            <a:schemeClr val="bg1"/>
          </a:solidFill>
          <a:ln w="12700" cap="flat">
            <a:noFill/>
            <a:prstDash val="solid"/>
            <a:miter lim="800000"/>
            <a:headEnd/>
            <a:tailEnd/>
          </a:ln>
        </p:spPr>
        <p:txBody>
          <a:bodyPr vert="horz" wrap="square" lIns="100522" tIns="50261" rIns="100522" bIns="50261" numCol="1" anchor="t" anchorCtr="0" compatLnSpc="1">
            <a:prstTxWarp prst="textNoShape">
              <a:avLst/>
            </a:prstTxWarp>
            <a:noAutofit/>
          </a:bodyPr>
          <a:lstStyle/>
          <a:p>
            <a:pPr defTabSz="1005189">
              <a:defRPr/>
            </a:pPr>
            <a:endParaRPr lang="en-US" sz="1980" kern="0">
              <a:solidFill>
                <a:srgbClr val="353535"/>
              </a:solidFill>
              <a:latin typeface="Segoe UI Semilight"/>
            </a:endParaRPr>
          </a:p>
        </p:txBody>
      </p:sp>
      <p:sp>
        <p:nvSpPr>
          <p:cNvPr id="49" name="Freeform: Shape 48">
            <a:extLst>
              <a:ext uri="{FF2B5EF4-FFF2-40B4-BE49-F238E27FC236}">
                <a16:creationId xmlns:a16="http://schemas.microsoft.com/office/drawing/2014/main" id="{4BCE0C21-D935-409A-A5DB-13F81DBB38DA}"/>
              </a:ext>
            </a:extLst>
          </p:cNvPr>
          <p:cNvSpPr/>
          <p:nvPr/>
        </p:nvSpPr>
        <p:spPr bwMode="auto">
          <a:xfrm flipV="1">
            <a:off x="6102350" y="1627188"/>
            <a:ext cx="2055879" cy="1812925"/>
          </a:xfrm>
          <a:custGeom>
            <a:avLst/>
            <a:gdLst>
              <a:gd name="connsiteX0" fmla="*/ 1284199 w 2055879"/>
              <a:gd name="connsiteY0" fmla="*/ 452727 h 1812925"/>
              <a:gd name="connsiteX1" fmla="*/ 1133832 w 2055879"/>
              <a:gd name="connsiteY1" fmla="*/ 342100 h 1812925"/>
              <a:gd name="connsiteX2" fmla="*/ 1133417 w 2055879"/>
              <a:gd name="connsiteY2" fmla="*/ 340489 h 1812925"/>
              <a:gd name="connsiteX3" fmla="*/ 1123038 w 2055879"/>
              <a:gd name="connsiteY3" fmla="*/ 340762 h 1812925"/>
              <a:gd name="connsiteX4" fmla="*/ 1051384 w 2055879"/>
              <a:gd name="connsiteY4" fmla="*/ 295986 h 1812925"/>
              <a:gd name="connsiteX5" fmla="*/ 1039539 w 2055879"/>
              <a:gd name="connsiteY5" fmla="*/ 244740 h 1812925"/>
              <a:gd name="connsiteX6" fmla="*/ 1041149 w 2055879"/>
              <a:gd name="connsiteY6" fmla="*/ 235147 h 1812925"/>
              <a:gd name="connsiteX7" fmla="*/ 1035321 w 2055879"/>
              <a:gd name="connsiteY7" fmla="*/ 236095 h 1812925"/>
              <a:gd name="connsiteX8" fmla="*/ 956949 w 2055879"/>
              <a:gd name="connsiteY8" fmla="*/ 179532 h 1812925"/>
              <a:gd name="connsiteX9" fmla="*/ 1011024 w 2055879"/>
              <a:gd name="connsiteY9" fmla="*/ 85871 h 1812925"/>
              <a:gd name="connsiteX10" fmla="*/ 1026313 w 2055879"/>
              <a:gd name="connsiteY10" fmla="*/ 83383 h 1812925"/>
              <a:gd name="connsiteX11" fmla="*/ 1032853 w 2055879"/>
              <a:gd name="connsiteY11" fmla="*/ 83639 h 1812925"/>
              <a:gd name="connsiteX12" fmla="*/ 1482576 w 2055879"/>
              <a:gd name="connsiteY12" fmla="*/ 83639 h 1812925"/>
              <a:gd name="connsiteX13" fmla="*/ 1488407 w 2055879"/>
              <a:gd name="connsiteY13" fmla="*/ 84227 h 1812925"/>
              <a:gd name="connsiteX14" fmla="*/ 1499054 w 2055879"/>
              <a:gd name="connsiteY14" fmla="*/ 84764 h 1812925"/>
              <a:gd name="connsiteX15" fmla="*/ 1624333 w 2055879"/>
              <a:gd name="connsiteY15" fmla="*/ 223591 h 1812925"/>
              <a:gd name="connsiteX16" fmla="*/ 1484786 w 2055879"/>
              <a:gd name="connsiteY16" fmla="*/ 363139 h 1812925"/>
              <a:gd name="connsiteX17" fmla="*/ 1443289 w 2055879"/>
              <a:gd name="connsiteY17" fmla="*/ 356865 h 1812925"/>
              <a:gd name="connsiteX18" fmla="*/ 1430619 w 2055879"/>
              <a:gd name="connsiteY18" fmla="*/ 352228 h 1812925"/>
              <a:gd name="connsiteX19" fmla="*/ 1429272 w 2055879"/>
              <a:gd name="connsiteY19" fmla="*/ 356566 h 1812925"/>
              <a:gd name="connsiteX20" fmla="*/ 1284199 w 2055879"/>
              <a:gd name="connsiteY20" fmla="*/ 452727 h 1812925"/>
              <a:gd name="connsiteX21" fmla="*/ 302160 w 2055879"/>
              <a:gd name="connsiteY21" fmla="*/ 1812925 h 1812925"/>
              <a:gd name="connsiteX22" fmla="*/ 422165 w 2055879"/>
              <a:gd name="connsiteY22" fmla="*/ 1812925 h 1812925"/>
              <a:gd name="connsiteX23" fmla="*/ 711356 w 2055879"/>
              <a:gd name="connsiteY23" fmla="*/ 1492011 h 1812925"/>
              <a:gd name="connsiteX24" fmla="*/ 685656 w 2055879"/>
              <a:gd name="connsiteY24" fmla="*/ 1483782 h 1812925"/>
              <a:gd name="connsiteX25" fmla="*/ 659657 w 2055879"/>
              <a:gd name="connsiteY25" fmla="*/ 1457055 h 1812925"/>
              <a:gd name="connsiteX26" fmla="*/ 649674 w 2055879"/>
              <a:gd name="connsiteY26" fmla="*/ 1413862 h 1812925"/>
              <a:gd name="connsiteX27" fmla="*/ 651031 w 2055879"/>
              <a:gd name="connsiteY27" fmla="*/ 1405777 h 1812925"/>
              <a:gd name="connsiteX28" fmla="*/ 646119 w 2055879"/>
              <a:gd name="connsiteY28" fmla="*/ 1406576 h 1812925"/>
              <a:gd name="connsiteX29" fmla="*/ 580062 w 2055879"/>
              <a:gd name="connsiteY29" fmla="*/ 1358902 h 1812925"/>
              <a:gd name="connsiteX30" fmla="*/ 625640 w 2055879"/>
              <a:gd name="connsiteY30" fmla="*/ 1279959 h 1812925"/>
              <a:gd name="connsiteX31" fmla="*/ 638527 w 2055879"/>
              <a:gd name="connsiteY31" fmla="*/ 1277862 h 1812925"/>
              <a:gd name="connsiteX32" fmla="*/ 644039 w 2055879"/>
              <a:gd name="connsiteY32" fmla="*/ 1278078 h 1812925"/>
              <a:gd name="connsiteX33" fmla="*/ 904141 w 2055879"/>
              <a:gd name="connsiteY33" fmla="*/ 1278078 h 1812925"/>
              <a:gd name="connsiteX34" fmla="*/ 1282741 w 2055879"/>
              <a:gd name="connsiteY34" fmla="*/ 857947 h 1812925"/>
              <a:gd name="connsiteX35" fmla="*/ 1555864 w 2055879"/>
              <a:gd name="connsiteY35" fmla="*/ 554865 h 1812925"/>
              <a:gd name="connsiteX36" fmla="*/ 2055879 w 2055879"/>
              <a:gd name="connsiteY36" fmla="*/ 0 h 1812925"/>
              <a:gd name="connsiteX37" fmla="*/ 302160 w 2055879"/>
              <a:gd name="connsiteY37" fmla="*/ 0 h 1812925"/>
              <a:gd name="connsiteX38" fmla="*/ 0 w 2055879"/>
              <a:gd name="connsiteY38" fmla="*/ 302160 h 1812925"/>
              <a:gd name="connsiteX39" fmla="*/ 0 w 2055879"/>
              <a:gd name="connsiteY39" fmla="*/ 467223 h 1812925"/>
              <a:gd name="connsiteX40" fmla="*/ 17452 w 2055879"/>
              <a:gd name="connsiteY40" fmla="*/ 464383 h 1812925"/>
              <a:gd name="connsiteX41" fmla="*/ 29421 w 2055879"/>
              <a:gd name="connsiteY41" fmla="*/ 464852 h 1812925"/>
              <a:gd name="connsiteX42" fmla="*/ 852491 w 2055879"/>
              <a:gd name="connsiteY42" fmla="*/ 464852 h 1812925"/>
              <a:gd name="connsiteX43" fmla="*/ 863162 w 2055879"/>
              <a:gd name="connsiteY43" fmla="*/ 465928 h 1812925"/>
              <a:gd name="connsiteX44" fmla="*/ 882647 w 2055879"/>
              <a:gd name="connsiteY44" fmla="*/ 466911 h 1812925"/>
              <a:gd name="connsiteX45" fmla="*/ 1111930 w 2055879"/>
              <a:gd name="connsiteY45" fmla="*/ 720988 h 1812925"/>
              <a:gd name="connsiteX46" fmla="*/ 856535 w 2055879"/>
              <a:gd name="connsiteY46" fmla="*/ 976384 h 1812925"/>
              <a:gd name="connsiteX47" fmla="*/ 780588 w 2055879"/>
              <a:gd name="connsiteY47" fmla="*/ 964902 h 1812925"/>
              <a:gd name="connsiteX48" fmla="*/ 757400 w 2055879"/>
              <a:gd name="connsiteY48" fmla="*/ 956415 h 1812925"/>
              <a:gd name="connsiteX49" fmla="*/ 754936 w 2055879"/>
              <a:gd name="connsiteY49" fmla="*/ 964354 h 1812925"/>
              <a:gd name="connsiteX50" fmla="*/ 489427 w 2055879"/>
              <a:gd name="connsiteY50" fmla="*/ 1140345 h 1812925"/>
              <a:gd name="connsiteX51" fmla="*/ 214229 w 2055879"/>
              <a:gd name="connsiteY51" fmla="*/ 937880 h 1812925"/>
              <a:gd name="connsiteX52" fmla="*/ 213471 w 2055879"/>
              <a:gd name="connsiteY52" fmla="*/ 934930 h 1812925"/>
              <a:gd name="connsiteX53" fmla="*/ 194475 w 2055879"/>
              <a:gd name="connsiteY53" fmla="*/ 935430 h 1812925"/>
              <a:gd name="connsiteX54" fmla="*/ 63335 w 2055879"/>
              <a:gd name="connsiteY54" fmla="*/ 853483 h 1812925"/>
              <a:gd name="connsiteX55" fmla="*/ 41658 w 2055879"/>
              <a:gd name="connsiteY55" fmla="*/ 759694 h 1812925"/>
              <a:gd name="connsiteX56" fmla="*/ 44603 w 2055879"/>
              <a:gd name="connsiteY56" fmla="*/ 742137 h 1812925"/>
              <a:gd name="connsiteX57" fmla="*/ 33938 w 2055879"/>
              <a:gd name="connsiteY57" fmla="*/ 743872 h 1812925"/>
              <a:gd name="connsiteX58" fmla="*/ 0 w 2055879"/>
              <a:gd name="connsiteY58" fmla="*/ 740044 h 1812925"/>
              <a:gd name="connsiteX59" fmla="*/ 0 w 2055879"/>
              <a:gd name="connsiteY59" fmla="*/ 1510765 h 1812925"/>
              <a:gd name="connsiteX60" fmla="*/ 302160 w 2055879"/>
              <a:gd name="connsiteY60" fmla="*/ 1812925 h 181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055879" h="1812925">
                <a:moveTo>
                  <a:pt x="1284199" y="452727"/>
                </a:moveTo>
                <a:cubicBezTo>
                  <a:pt x="1213548" y="452727"/>
                  <a:pt x="1153766" y="406192"/>
                  <a:pt x="1133832" y="342100"/>
                </a:cubicBezTo>
                <a:lnTo>
                  <a:pt x="1133417" y="340489"/>
                </a:lnTo>
                <a:lnTo>
                  <a:pt x="1123038" y="340762"/>
                </a:lnTo>
                <a:cubicBezTo>
                  <a:pt x="1094228" y="338726"/>
                  <a:pt x="1066911" y="322881"/>
                  <a:pt x="1051384" y="295986"/>
                </a:cubicBezTo>
                <a:cubicBezTo>
                  <a:pt x="1042067" y="279849"/>
                  <a:pt x="1038317" y="262026"/>
                  <a:pt x="1039539" y="244740"/>
                </a:cubicBezTo>
                <a:lnTo>
                  <a:pt x="1041149" y="235147"/>
                </a:lnTo>
                <a:lnTo>
                  <a:pt x="1035321" y="236095"/>
                </a:lnTo>
                <a:cubicBezTo>
                  <a:pt x="999815" y="238227"/>
                  <a:pt x="966514" y="215229"/>
                  <a:pt x="956949" y="179532"/>
                </a:cubicBezTo>
                <a:cubicBezTo>
                  <a:pt x="946018" y="138736"/>
                  <a:pt x="970228" y="96802"/>
                  <a:pt x="1011024" y="85871"/>
                </a:cubicBezTo>
                <a:cubicBezTo>
                  <a:pt x="1016124" y="84505"/>
                  <a:pt x="1021241" y="83687"/>
                  <a:pt x="1026313" y="83383"/>
                </a:cubicBezTo>
                <a:lnTo>
                  <a:pt x="1032853" y="83639"/>
                </a:lnTo>
                <a:lnTo>
                  <a:pt x="1482576" y="83639"/>
                </a:lnTo>
                <a:lnTo>
                  <a:pt x="1488407" y="84227"/>
                </a:lnTo>
                <a:lnTo>
                  <a:pt x="1499054" y="84764"/>
                </a:lnTo>
                <a:cubicBezTo>
                  <a:pt x="1569421" y="91911"/>
                  <a:pt x="1624333" y="151338"/>
                  <a:pt x="1624333" y="223591"/>
                </a:cubicBezTo>
                <a:cubicBezTo>
                  <a:pt x="1624333" y="300661"/>
                  <a:pt x="1561856" y="363139"/>
                  <a:pt x="1484786" y="363139"/>
                </a:cubicBezTo>
                <a:cubicBezTo>
                  <a:pt x="1470335" y="363139"/>
                  <a:pt x="1456398" y="360942"/>
                  <a:pt x="1443289" y="356865"/>
                </a:cubicBezTo>
                <a:lnTo>
                  <a:pt x="1430619" y="352228"/>
                </a:lnTo>
                <a:lnTo>
                  <a:pt x="1429272" y="356566"/>
                </a:lnTo>
                <a:cubicBezTo>
                  <a:pt x="1405371" y="413076"/>
                  <a:pt x="1349415" y="452727"/>
                  <a:pt x="1284199" y="452727"/>
                </a:cubicBezTo>
                <a:close/>
                <a:moveTo>
                  <a:pt x="302160" y="1812925"/>
                </a:moveTo>
                <a:lnTo>
                  <a:pt x="422165" y="1812925"/>
                </a:lnTo>
                <a:lnTo>
                  <a:pt x="711356" y="1492011"/>
                </a:lnTo>
                <a:lnTo>
                  <a:pt x="685656" y="1483782"/>
                </a:lnTo>
                <a:cubicBezTo>
                  <a:pt x="675229" y="1477396"/>
                  <a:pt x="666201" y="1468390"/>
                  <a:pt x="659657" y="1457055"/>
                </a:cubicBezTo>
                <a:cubicBezTo>
                  <a:pt x="651804" y="1443454"/>
                  <a:pt x="648644" y="1428432"/>
                  <a:pt x="649674" y="1413862"/>
                </a:cubicBezTo>
                <a:lnTo>
                  <a:pt x="651031" y="1405777"/>
                </a:lnTo>
                <a:lnTo>
                  <a:pt x="646119" y="1406576"/>
                </a:lnTo>
                <a:cubicBezTo>
                  <a:pt x="616192" y="1408373"/>
                  <a:pt x="588124" y="1388989"/>
                  <a:pt x="580062" y="1358902"/>
                </a:cubicBezTo>
                <a:cubicBezTo>
                  <a:pt x="570849" y="1324516"/>
                  <a:pt x="591255" y="1289173"/>
                  <a:pt x="625640" y="1279959"/>
                </a:cubicBezTo>
                <a:cubicBezTo>
                  <a:pt x="629938" y="1278807"/>
                  <a:pt x="634251" y="1278118"/>
                  <a:pt x="638527" y="1277862"/>
                </a:cubicBezTo>
                <a:lnTo>
                  <a:pt x="644039" y="1278078"/>
                </a:lnTo>
                <a:lnTo>
                  <a:pt x="904141" y="1278078"/>
                </a:lnTo>
                <a:lnTo>
                  <a:pt x="1282741" y="857947"/>
                </a:lnTo>
                <a:lnTo>
                  <a:pt x="1555864" y="554865"/>
                </a:lnTo>
                <a:lnTo>
                  <a:pt x="2055879" y="0"/>
                </a:lnTo>
                <a:lnTo>
                  <a:pt x="302160" y="0"/>
                </a:lnTo>
                <a:cubicBezTo>
                  <a:pt x="135282" y="0"/>
                  <a:pt x="0" y="135282"/>
                  <a:pt x="0" y="302160"/>
                </a:cubicBezTo>
                <a:lnTo>
                  <a:pt x="0" y="467223"/>
                </a:lnTo>
                <a:lnTo>
                  <a:pt x="17452" y="464383"/>
                </a:lnTo>
                <a:lnTo>
                  <a:pt x="29421" y="464852"/>
                </a:lnTo>
                <a:lnTo>
                  <a:pt x="852491" y="464852"/>
                </a:lnTo>
                <a:lnTo>
                  <a:pt x="863162" y="465928"/>
                </a:lnTo>
                <a:lnTo>
                  <a:pt x="882647" y="466911"/>
                </a:lnTo>
                <a:cubicBezTo>
                  <a:pt x="1011432" y="479990"/>
                  <a:pt x="1111930" y="588753"/>
                  <a:pt x="1111930" y="720988"/>
                </a:cubicBezTo>
                <a:cubicBezTo>
                  <a:pt x="1111930" y="862039"/>
                  <a:pt x="997586" y="976384"/>
                  <a:pt x="856535" y="976384"/>
                </a:cubicBezTo>
                <a:cubicBezTo>
                  <a:pt x="830088" y="976384"/>
                  <a:pt x="804580" y="972364"/>
                  <a:pt x="780588" y="964902"/>
                </a:cubicBezTo>
                <a:lnTo>
                  <a:pt x="757400" y="956415"/>
                </a:lnTo>
                <a:lnTo>
                  <a:pt x="754936" y="964354"/>
                </a:lnTo>
                <a:cubicBezTo>
                  <a:pt x="711192" y="1067776"/>
                  <a:pt x="608784" y="1140345"/>
                  <a:pt x="489427" y="1140345"/>
                </a:cubicBezTo>
                <a:cubicBezTo>
                  <a:pt x="360124" y="1140345"/>
                  <a:pt x="250712" y="1055178"/>
                  <a:pt x="214229" y="937880"/>
                </a:cubicBezTo>
                <a:lnTo>
                  <a:pt x="213471" y="934930"/>
                </a:lnTo>
                <a:lnTo>
                  <a:pt x="194475" y="935430"/>
                </a:lnTo>
                <a:cubicBezTo>
                  <a:pt x="141748" y="931703"/>
                  <a:pt x="91753" y="902705"/>
                  <a:pt x="63335" y="853483"/>
                </a:cubicBezTo>
                <a:cubicBezTo>
                  <a:pt x="46284" y="823950"/>
                  <a:pt x="39422" y="791330"/>
                  <a:pt x="41658" y="759694"/>
                </a:cubicBezTo>
                <a:lnTo>
                  <a:pt x="44603" y="742137"/>
                </a:lnTo>
                <a:lnTo>
                  <a:pt x="33938" y="743872"/>
                </a:lnTo>
                <a:lnTo>
                  <a:pt x="0" y="740044"/>
                </a:lnTo>
                <a:lnTo>
                  <a:pt x="0" y="1510765"/>
                </a:lnTo>
                <a:cubicBezTo>
                  <a:pt x="0" y="1677643"/>
                  <a:pt x="135282" y="1812925"/>
                  <a:pt x="302160" y="1812925"/>
                </a:cubicBezTo>
                <a:close/>
              </a:path>
            </a:pathLst>
          </a:custGeom>
          <a:solidFill>
            <a:schemeClr val="bg1">
              <a:lumMod val="85000"/>
            </a:schemeClr>
          </a:solidFill>
          <a:ln w="12700" cap="flat">
            <a:noFill/>
            <a:prstDash val="solid"/>
            <a:miter lim="800000"/>
            <a:headEnd/>
            <a:tailEnd/>
          </a:ln>
        </p:spPr>
        <p:txBody>
          <a:bodyPr vert="horz" wrap="square" lIns="100522" tIns="50261" rIns="100522" bIns="50261" numCol="1" anchor="t" anchorCtr="0" compatLnSpc="1">
            <a:prstTxWarp prst="textNoShape">
              <a:avLst/>
            </a:prstTxWarp>
            <a:noAutofit/>
          </a:bodyPr>
          <a:lstStyle/>
          <a:p>
            <a:pPr defTabSz="1005189">
              <a:defRPr/>
            </a:pPr>
            <a:endParaRPr lang="en-US" sz="1980" kern="0">
              <a:solidFill>
                <a:srgbClr val="353535"/>
              </a:solidFill>
              <a:latin typeface="Segoe UI Semilight"/>
            </a:endParaRPr>
          </a:p>
        </p:txBody>
      </p:sp>
      <p:sp>
        <p:nvSpPr>
          <p:cNvPr id="35" name="Freeform: Shape 34">
            <a:extLst>
              <a:ext uri="{FF2B5EF4-FFF2-40B4-BE49-F238E27FC236}">
                <a16:creationId xmlns:a16="http://schemas.microsoft.com/office/drawing/2014/main" id="{56EB6FE2-2F48-40F3-8CB7-9613B1138F8C}"/>
              </a:ext>
            </a:extLst>
          </p:cNvPr>
          <p:cNvSpPr/>
          <p:nvPr/>
        </p:nvSpPr>
        <p:spPr bwMode="auto">
          <a:xfrm flipV="1">
            <a:off x="7056675" y="2987386"/>
            <a:ext cx="670008" cy="369344"/>
          </a:xfrm>
          <a:custGeom>
            <a:avLst/>
            <a:gdLst>
              <a:gd name="connsiteX0" fmla="*/ 329874 w 670008"/>
              <a:gd name="connsiteY0" fmla="*/ 369344 h 369344"/>
              <a:gd name="connsiteX1" fmla="*/ 474947 w 670008"/>
              <a:gd name="connsiteY1" fmla="*/ 273183 h 369344"/>
              <a:gd name="connsiteX2" fmla="*/ 476294 w 670008"/>
              <a:gd name="connsiteY2" fmla="*/ 268845 h 369344"/>
              <a:gd name="connsiteX3" fmla="*/ 488964 w 670008"/>
              <a:gd name="connsiteY3" fmla="*/ 273482 h 369344"/>
              <a:gd name="connsiteX4" fmla="*/ 530461 w 670008"/>
              <a:gd name="connsiteY4" fmla="*/ 279756 h 369344"/>
              <a:gd name="connsiteX5" fmla="*/ 670008 w 670008"/>
              <a:gd name="connsiteY5" fmla="*/ 140208 h 369344"/>
              <a:gd name="connsiteX6" fmla="*/ 544729 w 670008"/>
              <a:gd name="connsiteY6" fmla="*/ 1381 h 369344"/>
              <a:gd name="connsiteX7" fmla="*/ 534082 w 670008"/>
              <a:gd name="connsiteY7" fmla="*/ 844 h 369344"/>
              <a:gd name="connsiteX8" fmla="*/ 528251 w 670008"/>
              <a:gd name="connsiteY8" fmla="*/ 256 h 369344"/>
              <a:gd name="connsiteX9" fmla="*/ 78528 w 670008"/>
              <a:gd name="connsiteY9" fmla="*/ 256 h 369344"/>
              <a:gd name="connsiteX10" fmla="*/ 71988 w 670008"/>
              <a:gd name="connsiteY10" fmla="*/ 0 h 369344"/>
              <a:gd name="connsiteX11" fmla="*/ 56699 w 670008"/>
              <a:gd name="connsiteY11" fmla="*/ 2488 h 369344"/>
              <a:gd name="connsiteX12" fmla="*/ 2624 w 670008"/>
              <a:gd name="connsiteY12" fmla="*/ 96149 h 369344"/>
              <a:gd name="connsiteX13" fmla="*/ 80996 w 670008"/>
              <a:gd name="connsiteY13" fmla="*/ 152712 h 369344"/>
              <a:gd name="connsiteX14" fmla="*/ 86824 w 670008"/>
              <a:gd name="connsiteY14" fmla="*/ 151764 h 369344"/>
              <a:gd name="connsiteX15" fmla="*/ 85214 w 670008"/>
              <a:gd name="connsiteY15" fmla="*/ 161357 h 369344"/>
              <a:gd name="connsiteX16" fmla="*/ 97059 w 670008"/>
              <a:gd name="connsiteY16" fmla="*/ 212603 h 369344"/>
              <a:gd name="connsiteX17" fmla="*/ 168713 w 670008"/>
              <a:gd name="connsiteY17" fmla="*/ 257379 h 369344"/>
              <a:gd name="connsiteX18" fmla="*/ 179092 w 670008"/>
              <a:gd name="connsiteY18" fmla="*/ 257106 h 369344"/>
              <a:gd name="connsiteX19" fmla="*/ 179507 w 670008"/>
              <a:gd name="connsiteY19" fmla="*/ 258717 h 369344"/>
              <a:gd name="connsiteX20" fmla="*/ 329874 w 670008"/>
              <a:gd name="connsiteY20" fmla="*/ 369344 h 36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70008" h="369344">
                <a:moveTo>
                  <a:pt x="329874" y="369344"/>
                </a:moveTo>
                <a:cubicBezTo>
                  <a:pt x="395090" y="369344"/>
                  <a:pt x="451046" y="329693"/>
                  <a:pt x="474947" y="273183"/>
                </a:cubicBezTo>
                <a:lnTo>
                  <a:pt x="476294" y="268845"/>
                </a:lnTo>
                <a:lnTo>
                  <a:pt x="488964" y="273482"/>
                </a:lnTo>
                <a:cubicBezTo>
                  <a:pt x="502073" y="277559"/>
                  <a:pt x="516010" y="279756"/>
                  <a:pt x="530461" y="279756"/>
                </a:cubicBezTo>
                <a:cubicBezTo>
                  <a:pt x="607531" y="279756"/>
                  <a:pt x="670008" y="217278"/>
                  <a:pt x="670008" y="140208"/>
                </a:cubicBezTo>
                <a:cubicBezTo>
                  <a:pt x="670008" y="67955"/>
                  <a:pt x="615096" y="8528"/>
                  <a:pt x="544729" y="1381"/>
                </a:cubicBezTo>
                <a:lnTo>
                  <a:pt x="534082" y="844"/>
                </a:lnTo>
                <a:lnTo>
                  <a:pt x="528251" y="256"/>
                </a:lnTo>
                <a:lnTo>
                  <a:pt x="78528" y="256"/>
                </a:lnTo>
                <a:lnTo>
                  <a:pt x="71988" y="0"/>
                </a:lnTo>
                <a:cubicBezTo>
                  <a:pt x="66916" y="304"/>
                  <a:pt x="61799" y="1122"/>
                  <a:pt x="56699" y="2488"/>
                </a:cubicBezTo>
                <a:cubicBezTo>
                  <a:pt x="15903" y="13419"/>
                  <a:pt x="-8307" y="55353"/>
                  <a:pt x="2624" y="96149"/>
                </a:cubicBezTo>
                <a:cubicBezTo>
                  <a:pt x="12189" y="131846"/>
                  <a:pt x="45490" y="154844"/>
                  <a:pt x="80996" y="152712"/>
                </a:cubicBezTo>
                <a:lnTo>
                  <a:pt x="86824" y="151764"/>
                </a:lnTo>
                <a:lnTo>
                  <a:pt x="85214" y="161357"/>
                </a:lnTo>
                <a:cubicBezTo>
                  <a:pt x="83992" y="178643"/>
                  <a:pt x="87742" y="196466"/>
                  <a:pt x="97059" y="212603"/>
                </a:cubicBezTo>
                <a:cubicBezTo>
                  <a:pt x="112586" y="239498"/>
                  <a:pt x="139903" y="255343"/>
                  <a:pt x="168713" y="257379"/>
                </a:cubicBezTo>
                <a:lnTo>
                  <a:pt x="179092" y="257106"/>
                </a:lnTo>
                <a:lnTo>
                  <a:pt x="179507" y="258717"/>
                </a:lnTo>
                <a:cubicBezTo>
                  <a:pt x="199441" y="322809"/>
                  <a:pt x="259223" y="369344"/>
                  <a:pt x="329874" y="369344"/>
                </a:cubicBezTo>
                <a:close/>
              </a:path>
            </a:pathLst>
          </a:custGeom>
          <a:solidFill>
            <a:schemeClr val="bg1"/>
          </a:solidFill>
          <a:ln w="12700" cap="flat">
            <a:noFill/>
            <a:prstDash val="solid"/>
            <a:miter lim="800000"/>
            <a:headEnd/>
            <a:tailEnd/>
          </a:ln>
        </p:spPr>
        <p:txBody>
          <a:bodyPr vert="horz" wrap="square" lIns="100522" tIns="50261" rIns="100522" bIns="50261" numCol="1" anchor="t" anchorCtr="0" compatLnSpc="1">
            <a:prstTxWarp prst="textNoShape">
              <a:avLst/>
            </a:prstTxWarp>
            <a:noAutofit/>
          </a:bodyPr>
          <a:lstStyle/>
          <a:p>
            <a:pPr defTabSz="1005189">
              <a:defRPr/>
            </a:pPr>
            <a:endParaRPr lang="en-US" sz="1980" kern="0">
              <a:solidFill>
                <a:srgbClr val="353535"/>
              </a:solidFill>
              <a:latin typeface="Segoe UI Semilight"/>
            </a:endParaRPr>
          </a:p>
        </p:txBody>
      </p:sp>
      <p:sp>
        <p:nvSpPr>
          <p:cNvPr id="51" name="Freeform: Shape 50">
            <a:extLst>
              <a:ext uri="{FF2B5EF4-FFF2-40B4-BE49-F238E27FC236}">
                <a16:creationId xmlns:a16="http://schemas.microsoft.com/office/drawing/2014/main" id="{00530B71-DA3F-4657-8DC5-82055EE43168}"/>
              </a:ext>
            </a:extLst>
          </p:cNvPr>
          <p:cNvSpPr/>
          <p:nvPr/>
        </p:nvSpPr>
        <p:spPr bwMode="auto">
          <a:xfrm flipV="1">
            <a:off x="7385090" y="2006601"/>
            <a:ext cx="1613800" cy="878649"/>
          </a:xfrm>
          <a:custGeom>
            <a:avLst/>
            <a:gdLst>
              <a:gd name="connsiteX0" fmla="*/ 597865 w 1613800"/>
              <a:gd name="connsiteY0" fmla="*/ 774019 h 878649"/>
              <a:gd name="connsiteX1" fmla="*/ 902100 w 1613800"/>
              <a:gd name="connsiteY1" fmla="*/ 572358 h 878649"/>
              <a:gd name="connsiteX2" fmla="*/ 904924 w 1613800"/>
              <a:gd name="connsiteY2" fmla="*/ 563261 h 878649"/>
              <a:gd name="connsiteX3" fmla="*/ 931494 w 1613800"/>
              <a:gd name="connsiteY3" fmla="*/ 572986 h 878649"/>
              <a:gd name="connsiteX4" fmla="*/ 965335 w 1613800"/>
              <a:gd name="connsiteY4" fmla="*/ 578103 h 878649"/>
              <a:gd name="connsiteX5" fmla="*/ 972675 w 1613800"/>
              <a:gd name="connsiteY5" fmla="*/ 556773 h 878649"/>
              <a:gd name="connsiteX6" fmla="*/ 1017800 w 1613800"/>
              <a:gd name="connsiteY6" fmla="*/ 522147 h 878649"/>
              <a:gd name="connsiteX7" fmla="*/ 1032657 w 1613800"/>
              <a:gd name="connsiteY7" fmla="*/ 519729 h 878649"/>
              <a:gd name="connsiteX8" fmla="*/ 1039013 w 1613800"/>
              <a:gd name="connsiteY8" fmla="*/ 519978 h 878649"/>
              <a:gd name="connsiteX9" fmla="*/ 1201756 w 1613800"/>
              <a:gd name="connsiteY9" fmla="*/ 519978 h 878649"/>
              <a:gd name="connsiteX10" fmla="*/ 1225451 w 1613800"/>
              <a:gd name="connsiteY10" fmla="*/ 500428 h 878649"/>
              <a:gd name="connsiteX11" fmla="*/ 1311165 w 1613800"/>
              <a:gd name="connsiteY11" fmla="*/ 293496 h 878649"/>
              <a:gd name="connsiteX12" fmla="*/ 1048440 w 1613800"/>
              <a:gd name="connsiteY12" fmla="*/ 2360 h 878649"/>
              <a:gd name="connsiteX13" fmla="*/ 1026112 w 1613800"/>
              <a:gd name="connsiteY13" fmla="*/ 1233 h 878649"/>
              <a:gd name="connsiteX14" fmla="*/ 1013885 w 1613800"/>
              <a:gd name="connsiteY14" fmla="*/ 0 h 878649"/>
              <a:gd name="connsiteX15" fmla="*/ 273123 w 1613800"/>
              <a:gd name="connsiteY15" fmla="*/ 1 h 878649"/>
              <a:gd name="connsiteX16" fmla="*/ 0 w 1613800"/>
              <a:gd name="connsiteY16" fmla="*/ 303083 h 878649"/>
              <a:gd name="connsiteX17" fmla="*/ 21667 w 1613800"/>
              <a:gd name="connsiteY17" fmla="*/ 313597 h 878649"/>
              <a:gd name="connsiteX18" fmla="*/ 75939 w 1613800"/>
              <a:gd name="connsiteY18" fmla="*/ 319718 h 878649"/>
              <a:gd name="connsiteX19" fmla="*/ 88161 w 1613800"/>
              <a:gd name="connsiteY19" fmla="*/ 317729 h 878649"/>
              <a:gd name="connsiteX20" fmla="*/ 84785 w 1613800"/>
              <a:gd name="connsiteY20" fmla="*/ 337847 h 878649"/>
              <a:gd name="connsiteX21" fmla="*/ 109625 w 1613800"/>
              <a:gd name="connsiteY21" fmla="*/ 445316 h 878649"/>
              <a:gd name="connsiteX22" fmla="*/ 259892 w 1613800"/>
              <a:gd name="connsiteY22" fmla="*/ 539215 h 878649"/>
              <a:gd name="connsiteX23" fmla="*/ 281658 w 1613800"/>
              <a:gd name="connsiteY23" fmla="*/ 538642 h 878649"/>
              <a:gd name="connsiteX24" fmla="*/ 282527 w 1613800"/>
              <a:gd name="connsiteY24" fmla="*/ 542023 h 878649"/>
              <a:gd name="connsiteX25" fmla="*/ 597865 w 1613800"/>
              <a:gd name="connsiteY25" fmla="*/ 774019 h 878649"/>
              <a:gd name="connsiteX26" fmla="*/ 1283265 w 1613800"/>
              <a:gd name="connsiteY26" fmla="*/ 878649 h 878649"/>
              <a:gd name="connsiteX27" fmla="*/ 1424244 w 1613800"/>
              <a:gd name="connsiteY27" fmla="*/ 785202 h 878649"/>
              <a:gd name="connsiteX28" fmla="*/ 1425553 w 1613800"/>
              <a:gd name="connsiteY28" fmla="*/ 780986 h 878649"/>
              <a:gd name="connsiteX29" fmla="*/ 1437865 w 1613800"/>
              <a:gd name="connsiteY29" fmla="*/ 785493 h 878649"/>
              <a:gd name="connsiteX30" fmla="*/ 1478191 w 1613800"/>
              <a:gd name="connsiteY30" fmla="*/ 791589 h 878649"/>
              <a:gd name="connsiteX31" fmla="*/ 1613800 w 1613800"/>
              <a:gd name="connsiteY31" fmla="*/ 655980 h 878649"/>
              <a:gd name="connsiteX32" fmla="*/ 1492056 w 1613800"/>
              <a:gd name="connsiteY32" fmla="*/ 521071 h 878649"/>
              <a:gd name="connsiteX33" fmla="*/ 1481710 w 1613800"/>
              <a:gd name="connsiteY33" fmla="*/ 520549 h 878649"/>
              <a:gd name="connsiteX34" fmla="*/ 1476044 w 1613800"/>
              <a:gd name="connsiteY34" fmla="*/ 519978 h 878649"/>
              <a:gd name="connsiteX35" fmla="*/ 1201756 w 1613800"/>
              <a:gd name="connsiteY35" fmla="*/ 519978 h 878649"/>
              <a:gd name="connsiteX36" fmla="*/ 1201755 w 1613800"/>
              <a:gd name="connsiteY36" fmla="*/ 519979 h 878649"/>
              <a:gd name="connsiteX37" fmla="*/ 1039013 w 1613800"/>
              <a:gd name="connsiteY37" fmla="*/ 519979 h 878649"/>
              <a:gd name="connsiteX38" fmla="*/ 1032657 w 1613800"/>
              <a:gd name="connsiteY38" fmla="*/ 519730 h 878649"/>
              <a:gd name="connsiteX39" fmla="*/ 1017800 w 1613800"/>
              <a:gd name="connsiteY39" fmla="*/ 522148 h 878649"/>
              <a:gd name="connsiteX40" fmla="*/ 972675 w 1613800"/>
              <a:gd name="connsiteY40" fmla="*/ 556774 h 878649"/>
              <a:gd name="connsiteX41" fmla="*/ 965335 w 1613800"/>
              <a:gd name="connsiteY41" fmla="*/ 578103 h 878649"/>
              <a:gd name="connsiteX42" fmla="*/ 963405 w 1613800"/>
              <a:gd name="connsiteY42" fmla="*/ 583712 h 878649"/>
              <a:gd name="connsiteX43" fmla="*/ 965251 w 1613800"/>
              <a:gd name="connsiteY43" fmla="*/ 613164 h 878649"/>
              <a:gd name="connsiteX44" fmla="*/ 1041411 w 1613800"/>
              <a:gd name="connsiteY44" fmla="*/ 668131 h 878649"/>
              <a:gd name="connsiteX45" fmla="*/ 1047074 w 1613800"/>
              <a:gd name="connsiteY45" fmla="*/ 667210 h 878649"/>
              <a:gd name="connsiteX46" fmla="*/ 1045510 w 1613800"/>
              <a:gd name="connsiteY46" fmla="*/ 676532 h 878649"/>
              <a:gd name="connsiteX47" fmla="*/ 1057020 w 1613800"/>
              <a:gd name="connsiteY47" fmla="*/ 726332 h 878649"/>
              <a:gd name="connsiteX48" fmla="*/ 1126652 w 1613800"/>
              <a:gd name="connsiteY48" fmla="*/ 769844 h 878649"/>
              <a:gd name="connsiteX49" fmla="*/ 1136739 w 1613800"/>
              <a:gd name="connsiteY49" fmla="*/ 769578 h 878649"/>
              <a:gd name="connsiteX50" fmla="*/ 1137141 w 1613800"/>
              <a:gd name="connsiteY50" fmla="*/ 771145 h 878649"/>
              <a:gd name="connsiteX51" fmla="*/ 1283265 w 1613800"/>
              <a:gd name="connsiteY51" fmla="*/ 878649 h 878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613800" h="878649">
                <a:moveTo>
                  <a:pt x="597865" y="774019"/>
                </a:moveTo>
                <a:cubicBezTo>
                  <a:pt x="734631" y="774019"/>
                  <a:pt x="851976" y="690866"/>
                  <a:pt x="902100" y="572358"/>
                </a:cubicBezTo>
                <a:lnTo>
                  <a:pt x="904924" y="563261"/>
                </a:lnTo>
                <a:lnTo>
                  <a:pt x="931494" y="572986"/>
                </a:lnTo>
                <a:lnTo>
                  <a:pt x="965335" y="578103"/>
                </a:lnTo>
                <a:lnTo>
                  <a:pt x="972675" y="556773"/>
                </a:lnTo>
                <a:cubicBezTo>
                  <a:pt x="982185" y="540302"/>
                  <a:pt x="997977" y="527459"/>
                  <a:pt x="1017800" y="522147"/>
                </a:cubicBezTo>
                <a:cubicBezTo>
                  <a:pt x="1022755" y="520819"/>
                  <a:pt x="1027728" y="520025"/>
                  <a:pt x="1032657" y="519729"/>
                </a:cubicBezTo>
                <a:lnTo>
                  <a:pt x="1039013" y="519978"/>
                </a:lnTo>
                <a:lnTo>
                  <a:pt x="1201756" y="519978"/>
                </a:lnTo>
                <a:lnTo>
                  <a:pt x="1225451" y="500428"/>
                </a:lnTo>
                <a:cubicBezTo>
                  <a:pt x="1278409" y="447470"/>
                  <a:pt x="1311165" y="374308"/>
                  <a:pt x="1311165" y="293496"/>
                </a:cubicBezTo>
                <a:cubicBezTo>
                  <a:pt x="1311165" y="141973"/>
                  <a:pt x="1196009" y="17347"/>
                  <a:pt x="1048440" y="2360"/>
                </a:cubicBezTo>
                <a:lnTo>
                  <a:pt x="1026112" y="1233"/>
                </a:lnTo>
                <a:lnTo>
                  <a:pt x="1013885" y="0"/>
                </a:lnTo>
                <a:lnTo>
                  <a:pt x="273123" y="1"/>
                </a:lnTo>
                <a:lnTo>
                  <a:pt x="0" y="303083"/>
                </a:lnTo>
                <a:lnTo>
                  <a:pt x="21667" y="313597"/>
                </a:lnTo>
                <a:cubicBezTo>
                  <a:pt x="38998" y="318659"/>
                  <a:pt x="57324" y="320836"/>
                  <a:pt x="75939" y="319718"/>
                </a:cubicBezTo>
                <a:lnTo>
                  <a:pt x="88161" y="317729"/>
                </a:lnTo>
                <a:lnTo>
                  <a:pt x="84785" y="337847"/>
                </a:lnTo>
                <a:cubicBezTo>
                  <a:pt x="82223" y="374098"/>
                  <a:pt x="90086" y="411475"/>
                  <a:pt x="109625" y="445316"/>
                </a:cubicBezTo>
                <a:cubicBezTo>
                  <a:pt x="142188" y="501717"/>
                  <a:pt x="199474" y="534945"/>
                  <a:pt x="259892" y="539215"/>
                </a:cubicBezTo>
                <a:lnTo>
                  <a:pt x="281658" y="538642"/>
                </a:lnTo>
                <a:lnTo>
                  <a:pt x="282527" y="542023"/>
                </a:lnTo>
                <a:cubicBezTo>
                  <a:pt x="324332" y="676429"/>
                  <a:pt x="449702" y="774019"/>
                  <a:pt x="597865" y="774019"/>
                </a:cubicBezTo>
                <a:close/>
                <a:moveTo>
                  <a:pt x="1283265" y="878649"/>
                </a:moveTo>
                <a:cubicBezTo>
                  <a:pt x="1346641" y="878649"/>
                  <a:pt x="1401017" y="840117"/>
                  <a:pt x="1424244" y="785202"/>
                </a:cubicBezTo>
                <a:lnTo>
                  <a:pt x="1425553" y="780986"/>
                </a:lnTo>
                <a:lnTo>
                  <a:pt x="1437865" y="785493"/>
                </a:lnTo>
                <a:cubicBezTo>
                  <a:pt x="1450604" y="789455"/>
                  <a:pt x="1464148" y="791589"/>
                  <a:pt x="1478191" y="791589"/>
                </a:cubicBezTo>
                <a:cubicBezTo>
                  <a:pt x="1553086" y="791589"/>
                  <a:pt x="1613800" y="730875"/>
                  <a:pt x="1613800" y="655980"/>
                </a:cubicBezTo>
                <a:cubicBezTo>
                  <a:pt x="1613800" y="585766"/>
                  <a:pt x="1560438" y="528016"/>
                  <a:pt x="1492056" y="521071"/>
                </a:cubicBezTo>
                <a:lnTo>
                  <a:pt x="1481710" y="520549"/>
                </a:lnTo>
                <a:lnTo>
                  <a:pt x="1476044" y="519978"/>
                </a:lnTo>
                <a:lnTo>
                  <a:pt x="1201756" y="519978"/>
                </a:lnTo>
                <a:lnTo>
                  <a:pt x="1201755" y="519979"/>
                </a:lnTo>
                <a:lnTo>
                  <a:pt x="1039013" y="519979"/>
                </a:lnTo>
                <a:lnTo>
                  <a:pt x="1032657" y="519730"/>
                </a:lnTo>
                <a:cubicBezTo>
                  <a:pt x="1027728" y="520026"/>
                  <a:pt x="1022755" y="520820"/>
                  <a:pt x="1017800" y="522148"/>
                </a:cubicBezTo>
                <a:cubicBezTo>
                  <a:pt x="997977" y="527460"/>
                  <a:pt x="982185" y="540303"/>
                  <a:pt x="972675" y="556774"/>
                </a:cubicBezTo>
                <a:lnTo>
                  <a:pt x="965335" y="578103"/>
                </a:lnTo>
                <a:lnTo>
                  <a:pt x="963405" y="583712"/>
                </a:lnTo>
                <a:cubicBezTo>
                  <a:pt x="962074" y="593273"/>
                  <a:pt x="962595" y="603253"/>
                  <a:pt x="965251" y="613164"/>
                </a:cubicBezTo>
                <a:cubicBezTo>
                  <a:pt x="974546" y="647854"/>
                  <a:pt x="1006907" y="670203"/>
                  <a:pt x="1041411" y="668131"/>
                </a:cubicBezTo>
                <a:lnTo>
                  <a:pt x="1047074" y="667210"/>
                </a:lnTo>
                <a:lnTo>
                  <a:pt x="1045510" y="676532"/>
                </a:lnTo>
                <a:cubicBezTo>
                  <a:pt x="1044323" y="693330"/>
                  <a:pt x="1047966" y="710650"/>
                  <a:pt x="1057020" y="726332"/>
                </a:cubicBezTo>
                <a:cubicBezTo>
                  <a:pt x="1072109" y="752468"/>
                  <a:pt x="1098655" y="767865"/>
                  <a:pt x="1126652" y="769844"/>
                </a:cubicBezTo>
                <a:lnTo>
                  <a:pt x="1136739" y="769578"/>
                </a:lnTo>
                <a:lnTo>
                  <a:pt x="1137141" y="771145"/>
                </a:lnTo>
                <a:cubicBezTo>
                  <a:pt x="1156513" y="833427"/>
                  <a:pt x="1214608" y="878649"/>
                  <a:pt x="1283265" y="878649"/>
                </a:cubicBezTo>
                <a:close/>
              </a:path>
            </a:pathLst>
          </a:custGeom>
          <a:solidFill>
            <a:schemeClr val="bg1">
              <a:lumMod val="85000"/>
            </a:schemeClr>
          </a:solidFill>
          <a:ln w="12700" cap="flat">
            <a:noFill/>
            <a:prstDash val="solid"/>
            <a:miter lim="800000"/>
            <a:headEnd/>
            <a:tailEnd/>
          </a:ln>
        </p:spPr>
        <p:txBody>
          <a:bodyPr vert="horz" wrap="square" lIns="100522" tIns="50261" rIns="100522" bIns="50261" numCol="1" anchor="t" anchorCtr="0" compatLnSpc="1">
            <a:prstTxWarp prst="textNoShape">
              <a:avLst/>
            </a:prstTxWarp>
            <a:noAutofit/>
          </a:bodyPr>
          <a:lstStyle/>
          <a:p>
            <a:pPr defTabSz="1005189">
              <a:defRPr/>
            </a:pPr>
            <a:endParaRPr lang="en-US" sz="1980" kern="0">
              <a:solidFill>
                <a:srgbClr val="353535"/>
              </a:solidFill>
              <a:latin typeface="Segoe UI Semilight"/>
            </a:endParaRPr>
          </a:p>
        </p:txBody>
      </p:sp>
      <p:sp>
        <p:nvSpPr>
          <p:cNvPr id="48" name="Rectangle: Rounded Corners 47">
            <a:extLst>
              <a:ext uri="{FF2B5EF4-FFF2-40B4-BE49-F238E27FC236}">
                <a16:creationId xmlns:a16="http://schemas.microsoft.com/office/drawing/2014/main" id="{BF95CD74-9131-4237-BCAA-1B52B4AF355C}"/>
              </a:ext>
            </a:extLst>
          </p:cNvPr>
          <p:cNvSpPr/>
          <p:nvPr/>
        </p:nvSpPr>
        <p:spPr bwMode="auto">
          <a:xfrm>
            <a:off x="6102350" y="1630362"/>
            <a:ext cx="3059793" cy="1812925"/>
          </a:xfrm>
          <a:prstGeom prst="roundRect">
            <a:avLst/>
          </a:prstGeom>
          <a:noFill/>
          <a:ln w="12700" cap="rnd">
            <a:solidFill>
              <a:srgbClr val="0278D7"/>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a:extLst>
              <a:ext uri="{FF2B5EF4-FFF2-40B4-BE49-F238E27FC236}">
                <a16:creationId xmlns:a16="http://schemas.microsoft.com/office/drawing/2014/main" id="{1C31A142-FC81-47C7-B062-65AC16E8ECD6}"/>
              </a:ext>
            </a:extLst>
          </p:cNvPr>
          <p:cNvSpPr/>
          <p:nvPr/>
        </p:nvSpPr>
        <p:spPr>
          <a:xfrm>
            <a:off x="6886954" y="1598613"/>
            <a:ext cx="1491114" cy="400110"/>
          </a:xfrm>
          <a:prstGeom prst="rect">
            <a:avLst/>
          </a:prstGeom>
        </p:spPr>
        <p:txBody>
          <a:bodyPr wrap="none">
            <a:spAutoFit/>
          </a:bodyPr>
          <a:lstStyle/>
          <a:p>
            <a:r>
              <a:rPr lang="en-US" sz="2000" kern="0">
                <a:solidFill>
                  <a:schemeClr val="accent1"/>
                </a:solidFill>
                <a:latin typeface="Segoe UI Semibold" panose="020B0702040204020203" pitchFamily="34" charset="0"/>
                <a:cs typeface="Segoe UI Semibold" panose="020B0702040204020203" pitchFamily="34" charset="0"/>
              </a:rPr>
              <a:t>Cloud apps</a:t>
            </a:r>
            <a:endParaRPr lang="en-US"/>
          </a:p>
        </p:txBody>
      </p:sp>
      <p:sp>
        <p:nvSpPr>
          <p:cNvPr id="53" name="Rectangle 52">
            <a:extLst>
              <a:ext uri="{FF2B5EF4-FFF2-40B4-BE49-F238E27FC236}">
                <a16:creationId xmlns:a16="http://schemas.microsoft.com/office/drawing/2014/main" id="{1AB17BDA-F7C5-41D0-AB20-3DD3E8336C50}"/>
              </a:ext>
            </a:extLst>
          </p:cNvPr>
          <p:cNvSpPr/>
          <p:nvPr/>
        </p:nvSpPr>
        <p:spPr>
          <a:xfrm>
            <a:off x="6316623" y="4900625"/>
            <a:ext cx="1493022" cy="1015663"/>
          </a:xfrm>
          <a:prstGeom prst="rect">
            <a:avLst/>
          </a:prstGeom>
        </p:spPr>
        <p:txBody>
          <a:bodyPr wrap="square">
            <a:spAutoFit/>
          </a:bodyPr>
          <a:lstStyle/>
          <a:p>
            <a:r>
              <a:rPr lang="en-US" sz="2000" kern="0">
                <a:solidFill>
                  <a:schemeClr val="accent1"/>
                </a:solidFill>
                <a:latin typeface="Segoe UI Semibold" panose="020B0702040204020203" pitchFamily="34" charset="0"/>
                <a:cs typeface="Segoe UI Semibold" panose="020B0702040204020203" pitchFamily="34" charset="0"/>
              </a:rPr>
              <a:t>Microsoft Cloud App Security</a:t>
            </a:r>
            <a:endParaRPr lang="en-US"/>
          </a:p>
        </p:txBody>
      </p:sp>
      <p:sp>
        <p:nvSpPr>
          <p:cNvPr id="54" name="Rectangle 53">
            <a:extLst>
              <a:ext uri="{FF2B5EF4-FFF2-40B4-BE49-F238E27FC236}">
                <a16:creationId xmlns:a16="http://schemas.microsoft.com/office/drawing/2014/main" id="{1CA5F708-F8C9-4845-A553-A78D0BC4E129}"/>
              </a:ext>
            </a:extLst>
          </p:cNvPr>
          <p:cNvSpPr/>
          <p:nvPr/>
        </p:nvSpPr>
        <p:spPr>
          <a:xfrm>
            <a:off x="6794500" y="4457184"/>
            <a:ext cx="942975" cy="369332"/>
          </a:xfrm>
          <a:prstGeom prst="rect">
            <a:avLst/>
          </a:prstGeom>
        </p:spPr>
        <p:txBody>
          <a:bodyPr wrap="square" lIns="0" tIns="0" rIns="0" bIns="0">
            <a:spAutoFit/>
          </a:bodyPr>
          <a:lstStyle/>
          <a:p>
            <a:pPr algn="ctr"/>
            <a:r>
              <a:rPr lang="en-US" sz="1200" kern="0">
                <a:solidFill>
                  <a:schemeClr val="tx2"/>
                </a:solidFill>
                <a:latin typeface="Segoe UI" panose="020B0502040204020203" pitchFamily="34" charset="0"/>
                <a:cs typeface="Segoe UI" panose="020B0502040204020203" pitchFamily="34" charset="0"/>
              </a:rPr>
              <a:t>App </a:t>
            </a:r>
            <a:br>
              <a:rPr lang="en-US" sz="1200" kern="0">
                <a:solidFill>
                  <a:schemeClr val="tx2"/>
                </a:solidFill>
                <a:latin typeface="Segoe UI" panose="020B0502040204020203" pitchFamily="34" charset="0"/>
                <a:cs typeface="Segoe UI" panose="020B0502040204020203" pitchFamily="34" charset="0"/>
              </a:rPr>
            </a:br>
            <a:r>
              <a:rPr lang="en-US" sz="1200" kern="0">
                <a:solidFill>
                  <a:schemeClr val="tx2"/>
                </a:solidFill>
                <a:latin typeface="Segoe UI" panose="020B0502040204020203" pitchFamily="34" charset="0"/>
                <a:cs typeface="Segoe UI" panose="020B0502040204020203" pitchFamily="34" charset="0"/>
              </a:rPr>
              <a:t>connectors</a:t>
            </a:r>
            <a:endParaRPr lang="en-US" sz="1200">
              <a:solidFill>
                <a:schemeClr val="tx2"/>
              </a:solidFill>
              <a:latin typeface="Segoe UI" panose="020B0502040204020203" pitchFamily="34" charset="0"/>
              <a:cs typeface="Segoe UI" panose="020B0502040204020203" pitchFamily="34" charset="0"/>
            </a:endParaRPr>
          </a:p>
        </p:txBody>
      </p:sp>
      <p:sp>
        <p:nvSpPr>
          <p:cNvPr id="55" name="Rectangle 54">
            <a:extLst>
              <a:ext uri="{FF2B5EF4-FFF2-40B4-BE49-F238E27FC236}">
                <a16:creationId xmlns:a16="http://schemas.microsoft.com/office/drawing/2014/main" id="{E765AB2F-449C-4B3E-BC78-16A9EAFA3F29}"/>
              </a:ext>
            </a:extLst>
          </p:cNvPr>
          <p:cNvSpPr/>
          <p:nvPr/>
        </p:nvSpPr>
        <p:spPr>
          <a:xfrm>
            <a:off x="7970044" y="4457184"/>
            <a:ext cx="992981" cy="184666"/>
          </a:xfrm>
          <a:prstGeom prst="rect">
            <a:avLst/>
          </a:prstGeom>
        </p:spPr>
        <p:txBody>
          <a:bodyPr wrap="square" lIns="0" tIns="0" rIns="0" bIns="0">
            <a:spAutoFit/>
          </a:bodyPr>
          <a:lstStyle/>
          <a:p>
            <a:pPr algn="ctr"/>
            <a:r>
              <a:rPr lang="en-US" sz="1200" kern="0">
                <a:solidFill>
                  <a:schemeClr val="tx2"/>
                </a:solidFill>
                <a:latin typeface="Segoe UI" panose="020B0502040204020203" pitchFamily="34" charset="0"/>
                <a:cs typeface="Segoe UI" panose="020B0502040204020203" pitchFamily="34" charset="0"/>
              </a:rPr>
              <a:t>Reverse Proxy</a:t>
            </a:r>
            <a:endParaRPr lang="en-US" sz="1200">
              <a:solidFill>
                <a:schemeClr val="tx2"/>
              </a:solidFill>
              <a:latin typeface="Segoe UI" panose="020B0502040204020203" pitchFamily="34" charset="0"/>
              <a:cs typeface="Segoe UI" panose="020B0502040204020203" pitchFamily="34" charset="0"/>
            </a:endParaRPr>
          </a:p>
        </p:txBody>
      </p:sp>
      <p:sp>
        <p:nvSpPr>
          <p:cNvPr id="56" name="Rectangle 55">
            <a:extLst>
              <a:ext uri="{FF2B5EF4-FFF2-40B4-BE49-F238E27FC236}">
                <a16:creationId xmlns:a16="http://schemas.microsoft.com/office/drawing/2014/main" id="{A19661E1-C26D-4C84-92D1-FBFBE193D6D0}"/>
              </a:ext>
            </a:extLst>
          </p:cNvPr>
          <p:cNvSpPr/>
          <p:nvPr/>
        </p:nvSpPr>
        <p:spPr>
          <a:xfrm>
            <a:off x="7970044" y="5459412"/>
            <a:ext cx="992981" cy="369332"/>
          </a:xfrm>
          <a:prstGeom prst="rect">
            <a:avLst/>
          </a:prstGeom>
        </p:spPr>
        <p:txBody>
          <a:bodyPr wrap="square" lIns="0" tIns="0" rIns="0" bIns="0">
            <a:spAutoFit/>
          </a:bodyPr>
          <a:lstStyle/>
          <a:p>
            <a:pPr algn="ctr"/>
            <a:r>
              <a:rPr lang="en-US" sz="1200" kern="0">
                <a:solidFill>
                  <a:schemeClr val="tx2"/>
                </a:solidFill>
                <a:latin typeface="Segoe UI" panose="020B0502040204020203" pitchFamily="34" charset="0"/>
                <a:cs typeface="Segoe UI" panose="020B0502040204020203" pitchFamily="34" charset="0"/>
              </a:rPr>
              <a:t>Cloud discovery</a:t>
            </a:r>
            <a:endParaRPr lang="en-US" sz="1200">
              <a:solidFill>
                <a:schemeClr val="tx2"/>
              </a:solidFill>
              <a:latin typeface="Segoe UI" panose="020B0502040204020203" pitchFamily="34" charset="0"/>
              <a:cs typeface="Segoe UI" panose="020B0502040204020203" pitchFamily="34" charset="0"/>
            </a:endParaRPr>
          </a:p>
        </p:txBody>
      </p:sp>
      <p:sp>
        <p:nvSpPr>
          <p:cNvPr id="62" name="Freeform 5">
            <a:extLst>
              <a:ext uri="{FF2B5EF4-FFF2-40B4-BE49-F238E27FC236}">
                <a16:creationId xmlns:a16="http://schemas.microsoft.com/office/drawing/2014/main" id="{FD73DCB6-8E31-4D2A-98A5-903704B2AB98}"/>
              </a:ext>
            </a:extLst>
          </p:cNvPr>
          <p:cNvSpPr>
            <a:spLocks noEditPoints="1"/>
          </p:cNvSpPr>
          <p:nvPr/>
        </p:nvSpPr>
        <p:spPr bwMode="auto">
          <a:xfrm>
            <a:off x="8798875" y="2295525"/>
            <a:ext cx="165736" cy="219076"/>
          </a:xfrm>
          <a:custGeom>
            <a:avLst/>
            <a:gdLst>
              <a:gd name="T0" fmla="*/ 120 w 144"/>
              <a:gd name="T1" fmla="*/ 84 h 192"/>
              <a:gd name="T2" fmla="*/ 120 w 144"/>
              <a:gd name="T3" fmla="*/ 49 h 192"/>
              <a:gd name="T4" fmla="*/ 72 w 144"/>
              <a:gd name="T5" fmla="*/ 0 h 192"/>
              <a:gd name="T6" fmla="*/ 24 w 144"/>
              <a:gd name="T7" fmla="*/ 49 h 192"/>
              <a:gd name="T8" fmla="*/ 24 w 144"/>
              <a:gd name="T9" fmla="*/ 84 h 192"/>
              <a:gd name="T10" fmla="*/ 0 w 144"/>
              <a:gd name="T11" fmla="*/ 84 h 192"/>
              <a:gd name="T12" fmla="*/ 0 w 144"/>
              <a:gd name="T13" fmla="*/ 192 h 192"/>
              <a:gd name="T14" fmla="*/ 144 w 144"/>
              <a:gd name="T15" fmla="*/ 192 h 192"/>
              <a:gd name="T16" fmla="*/ 144 w 144"/>
              <a:gd name="T17" fmla="*/ 84 h 192"/>
              <a:gd name="T18" fmla="*/ 120 w 144"/>
              <a:gd name="T19" fmla="*/ 84 h 192"/>
              <a:gd name="T20" fmla="*/ 36 w 144"/>
              <a:gd name="T21" fmla="*/ 49 h 192"/>
              <a:gd name="T22" fmla="*/ 72 w 144"/>
              <a:gd name="T23" fmla="*/ 12 h 192"/>
              <a:gd name="T24" fmla="*/ 108 w 144"/>
              <a:gd name="T25" fmla="*/ 49 h 192"/>
              <a:gd name="T26" fmla="*/ 108 w 144"/>
              <a:gd name="T27" fmla="*/ 84 h 192"/>
              <a:gd name="T28" fmla="*/ 36 w 144"/>
              <a:gd name="T29" fmla="*/ 84 h 192"/>
              <a:gd name="T30" fmla="*/ 36 w 144"/>
              <a:gd name="T31" fmla="*/ 49 h 192"/>
              <a:gd name="T32" fmla="*/ 132 w 144"/>
              <a:gd name="T33" fmla="*/ 180 h 192"/>
              <a:gd name="T34" fmla="*/ 12 w 144"/>
              <a:gd name="T35" fmla="*/ 180 h 192"/>
              <a:gd name="T36" fmla="*/ 12 w 144"/>
              <a:gd name="T37" fmla="*/ 96 h 192"/>
              <a:gd name="T38" fmla="*/ 132 w 144"/>
              <a:gd name="T39" fmla="*/ 96 h 192"/>
              <a:gd name="T40" fmla="*/ 132 w 144"/>
              <a:gd name="T41"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92">
                <a:moveTo>
                  <a:pt x="120" y="84"/>
                </a:moveTo>
                <a:cubicBezTo>
                  <a:pt x="120" y="49"/>
                  <a:pt x="120" y="49"/>
                  <a:pt x="120" y="49"/>
                </a:cubicBezTo>
                <a:cubicBezTo>
                  <a:pt x="120" y="22"/>
                  <a:pt x="99" y="0"/>
                  <a:pt x="72" y="0"/>
                </a:cubicBezTo>
                <a:cubicBezTo>
                  <a:pt x="45" y="0"/>
                  <a:pt x="24" y="22"/>
                  <a:pt x="24" y="49"/>
                </a:cubicBezTo>
                <a:cubicBezTo>
                  <a:pt x="24" y="84"/>
                  <a:pt x="24" y="84"/>
                  <a:pt x="24" y="84"/>
                </a:cubicBezTo>
                <a:cubicBezTo>
                  <a:pt x="0" y="84"/>
                  <a:pt x="0" y="84"/>
                  <a:pt x="0" y="84"/>
                </a:cubicBezTo>
                <a:cubicBezTo>
                  <a:pt x="0" y="192"/>
                  <a:pt x="0" y="192"/>
                  <a:pt x="0" y="192"/>
                </a:cubicBezTo>
                <a:cubicBezTo>
                  <a:pt x="144" y="192"/>
                  <a:pt x="144" y="192"/>
                  <a:pt x="144" y="192"/>
                </a:cubicBezTo>
                <a:cubicBezTo>
                  <a:pt x="144" y="84"/>
                  <a:pt x="144" y="84"/>
                  <a:pt x="144" y="84"/>
                </a:cubicBezTo>
                <a:lnTo>
                  <a:pt x="120" y="84"/>
                </a:lnTo>
                <a:close/>
                <a:moveTo>
                  <a:pt x="36" y="49"/>
                </a:moveTo>
                <a:cubicBezTo>
                  <a:pt x="36" y="28"/>
                  <a:pt x="52" y="12"/>
                  <a:pt x="72" y="12"/>
                </a:cubicBezTo>
                <a:cubicBezTo>
                  <a:pt x="92" y="12"/>
                  <a:pt x="108" y="28"/>
                  <a:pt x="108" y="49"/>
                </a:cubicBezTo>
                <a:cubicBezTo>
                  <a:pt x="108" y="84"/>
                  <a:pt x="108" y="84"/>
                  <a:pt x="108" y="84"/>
                </a:cubicBezTo>
                <a:cubicBezTo>
                  <a:pt x="36" y="84"/>
                  <a:pt x="36" y="84"/>
                  <a:pt x="36" y="84"/>
                </a:cubicBezTo>
                <a:lnTo>
                  <a:pt x="36" y="49"/>
                </a:lnTo>
                <a:close/>
                <a:moveTo>
                  <a:pt x="132" y="180"/>
                </a:moveTo>
                <a:cubicBezTo>
                  <a:pt x="12" y="180"/>
                  <a:pt x="12" y="180"/>
                  <a:pt x="12" y="180"/>
                </a:cubicBezTo>
                <a:cubicBezTo>
                  <a:pt x="12" y="96"/>
                  <a:pt x="12" y="96"/>
                  <a:pt x="12" y="96"/>
                </a:cubicBezTo>
                <a:cubicBezTo>
                  <a:pt x="132" y="96"/>
                  <a:pt x="132" y="96"/>
                  <a:pt x="132" y="96"/>
                </a:cubicBezTo>
                <a:lnTo>
                  <a:pt x="132" y="1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
            <a:extLst>
              <a:ext uri="{FF2B5EF4-FFF2-40B4-BE49-F238E27FC236}">
                <a16:creationId xmlns:a16="http://schemas.microsoft.com/office/drawing/2014/main" id="{375996BB-8D08-44BF-8597-B21703DF11F3}"/>
              </a:ext>
            </a:extLst>
          </p:cNvPr>
          <p:cNvSpPr>
            <a:spLocks noEditPoints="1"/>
          </p:cNvSpPr>
          <p:nvPr/>
        </p:nvSpPr>
        <p:spPr bwMode="auto">
          <a:xfrm>
            <a:off x="8796805" y="3033713"/>
            <a:ext cx="129706" cy="171450"/>
          </a:xfrm>
          <a:custGeom>
            <a:avLst/>
            <a:gdLst>
              <a:gd name="T0" fmla="*/ 120 w 144"/>
              <a:gd name="T1" fmla="*/ 84 h 192"/>
              <a:gd name="T2" fmla="*/ 120 w 144"/>
              <a:gd name="T3" fmla="*/ 49 h 192"/>
              <a:gd name="T4" fmla="*/ 72 w 144"/>
              <a:gd name="T5" fmla="*/ 0 h 192"/>
              <a:gd name="T6" fmla="*/ 24 w 144"/>
              <a:gd name="T7" fmla="*/ 49 h 192"/>
              <a:gd name="T8" fmla="*/ 24 w 144"/>
              <a:gd name="T9" fmla="*/ 84 h 192"/>
              <a:gd name="T10" fmla="*/ 0 w 144"/>
              <a:gd name="T11" fmla="*/ 84 h 192"/>
              <a:gd name="T12" fmla="*/ 0 w 144"/>
              <a:gd name="T13" fmla="*/ 192 h 192"/>
              <a:gd name="T14" fmla="*/ 144 w 144"/>
              <a:gd name="T15" fmla="*/ 192 h 192"/>
              <a:gd name="T16" fmla="*/ 144 w 144"/>
              <a:gd name="T17" fmla="*/ 84 h 192"/>
              <a:gd name="T18" fmla="*/ 120 w 144"/>
              <a:gd name="T19" fmla="*/ 84 h 192"/>
              <a:gd name="T20" fmla="*/ 36 w 144"/>
              <a:gd name="T21" fmla="*/ 49 h 192"/>
              <a:gd name="T22" fmla="*/ 72 w 144"/>
              <a:gd name="T23" fmla="*/ 12 h 192"/>
              <a:gd name="T24" fmla="*/ 108 w 144"/>
              <a:gd name="T25" fmla="*/ 49 h 192"/>
              <a:gd name="T26" fmla="*/ 108 w 144"/>
              <a:gd name="T27" fmla="*/ 84 h 192"/>
              <a:gd name="T28" fmla="*/ 36 w 144"/>
              <a:gd name="T29" fmla="*/ 84 h 192"/>
              <a:gd name="T30" fmla="*/ 36 w 144"/>
              <a:gd name="T31" fmla="*/ 49 h 192"/>
              <a:gd name="T32" fmla="*/ 132 w 144"/>
              <a:gd name="T33" fmla="*/ 180 h 192"/>
              <a:gd name="T34" fmla="*/ 12 w 144"/>
              <a:gd name="T35" fmla="*/ 180 h 192"/>
              <a:gd name="T36" fmla="*/ 12 w 144"/>
              <a:gd name="T37" fmla="*/ 96 h 192"/>
              <a:gd name="T38" fmla="*/ 132 w 144"/>
              <a:gd name="T39" fmla="*/ 96 h 192"/>
              <a:gd name="T40" fmla="*/ 132 w 144"/>
              <a:gd name="T41"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92">
                <a:moveTo>
                  <a:pt x="120" y="84"/>
                </a:moveTo>
                <a:cubicBezTo>
                  <a:pt x="120" y="49"/>
                  <a:pt x="120" y="49"/>
                  <a:pt x="120" y="49"/>
                </a:cubicBezTo>
                <a:cubicBezTo>
                  <a:pt x="120" y="22"/>
                  <a:pt x="99" y="0"/>
                  <a:pt x="72" y="0"/>
                </a:cubicBezTo>
                <a:cubicBezTo>
                  <a:pt x="45" y="0"/>
                  <a:pt x="24" y="22"/>
                  <a:pt x="24" y="49"/>
                </a:cubicBezTo>
                <a:cubicBezTo>
                  <a:pt x="24" y="84"/>
                  <a:pt x="24" y="84"/>
                  <a:pt x="24" y="84"/>
                </a:cubicBezTo>
                <a:cubicBezTo>
                  <a:pt x="0" y="84"/>
                  <a:pt x="0" y="84"/>
                  <a:pt x="0" y="84"/>
                </a:cubicBezTo>
                <a:cubicBezTo>
                  <a:pt x="0" y="192"/>
                  <a:pt x="0" y="192"/>
                  <a:pt x="0" y="192"/>
                </a:cubicBezTo>
                <a:cubicBezTo>
                  <a:pt x="144" y="192"/>
                  <a:pt x="144" y="192"/>
                  <a:pt x="144" y="192"/>
                </a:cubicBezTo>
                <a:cubicBezTo>
                  <a:pt x="144" y="84"/>
                  <a:pt x="144" y="84"/>
                  <a:pt x="144" y="84"/>
                </a:cubicBezTo>
                <a:lnTo>
                  <a:pt x="120" y="84"/>
                </a:lnTo>
                <a:close/>
                <a:moveTo>
                  <a:pt x="36" y="49"/>
                </a:moveTo>
                <a:cubicBezTo>
                  <a:pt x="36" y="28"/>
                  <a:pt x="52" y="12"/>
                  <a:pt x="72" y="12"/>
                </a:cubicBezTo>
                <a:cubicBezTo>
                  <a:pt x="92" y="12"/>
                  <a:pt x="108" y="28"/>
                  <a:pt x="108" y="49"/>
                </a:cubicBezTo>
                <a:cubicBezTo>
                  <a:pt x="108" y="84"/>
                  <a:pt x="108" y="84"/>
                  <a:pt x="108" y="84"/>
                </a:cubicBezTo>
                <a:cubicBezTo>
                  <a:pt x="36" y="84"/>
                  <a:pt x="36" y="84"/>
                  <a:pt x="36" y="84"/>
                </a:cubicBezTo>
                <a:lnTo>
                  <a:pt x="36" y="49"/>
                </a:lnTo>
                <a:close/>
                <a:moveTo>
                  <a:pt x="132" y="180"/>
                </a:moveTo>
                <a:cubicBezTo>
                  <a:pt x="12" y="180"/>
                  <a:pt x="12" y="180"/>
                  <a:pt x="12" y="180"/>
                </a:cubicBezTo>
                <a:cubicBezTo>
                  <a:pt x="12" y="96"/>
                  <a:pt x="12" y="96"/>
                  <a:pt x="12" y="96"/>
                </a:cubicBezTo>
                <a:cubicBezTo>
                  <a:pt x="132" y="96"/>
                  <a:pt x="132" y="96"/>
                  <a:pt x="132" y="96"/>
                </a:cubicBezTo>
                <a:lnTo>
                  <a:pt x="132" y="1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
            <a:extLst>
              <a:ext uri="{FF2B5EF4-FFF2-40B4-BE49-F238E27FC236}">
                <a16:creationId xmlns:a16="http://schemas.microsoft.com/office/drawing/2014/main" id="{608E04E1-B028-4CC0-8EC0-17E90D2FAB4B}"/>
              </a:ext>
            </a:extLst>
          </p:cNvPr>
          <p:cNvSpPr>
            <a:spLocks noEditPoints="1"/>
          </p:cNvSpPr>
          <p:nvPr/>
        </p:nvSpPr>
        <p:spPr bwMode="auto">
          <a:xfrm>
            <a:off x="8213088" y="2679772"/>
            <a:ext cx="264162" cy="349179"/>
          </a:xfrm>
          <a:custGeom>
            <a:avLst/>
            <a:gdLst>
              <a:gd name="T0" fmla="*/ 120 w 144"/>
              <a:gd name="T1" fmla="*/ 84 h 192"/>
              <a:gd name="T2" fmla="*/ 120 w 144"/>
              <a:gd name="T3" fmla="*/ 49 h 192"/>
              <a:gd name="T4" fmla="*/ 72 w 144"/>
              <a:gd name="T5" fmla="*/ 0 h 192"/>
              <a:gd name="T6" fmla="*/ 24 w 144"/>
              <a:gd name="T7" fmla="*/ 49 h 192"/>
              <a:gd name="T8" fmla="*/ 24 w 144"/>
              <a:gd name="T9" fmla="*/ 84 h 192"/>
              <a:gd name="T10" fmla="*/ 0 w 144"/>
              <a:gd name="T11" fmla="*/ 84 h 192"/>
              <a:gd name="T12" fmla="*/ 0 w 144"/>
              <a:gd name="T13" fmla="*/ 192 h 192"/>
              <a:gd name="T14" fmla="*/ 144 w 144"/>
              <a:gd name="T15" fmla="*/ 192 h 192"/>
              <a:gd name="T16" fmla="*/ 144 w 144"/>
              <a:gd name="T17" fmla="*/ 84 h 192"/>
              <a:gd name="T18" fmla="*/ 120 w 144"/>
              <a:gd name="T19" fmla="*/ 84 h 192"/>
              <a:gd name="T20" fmla="*/ 36 w 144"/>
              <a:gd name="T21" fmla="*/ 49 h 192"/>
              <a:gd name="T22" fmla="*/ 72 w 144"/>
              <a:gd name="T23" fmla="*/ 12 h 192"/>
              <a:gd name="T24" fmla="*/ 108 w 144"/>
              <a:gd name="T25" fmla="*/ 49 h 192"/>
              <a:gd name="T26" fmla="*/ 108 w 144"/>
              <a:gd name="T27" fmla="*/ 84 h 192"/>
              <a:gd name="T28" fmla="*/ 36 w 144"/>
              <a:gd name="T29" fmla="*/ 84 h 192"/>
              <a:gd name="T30" fmla="*/ 36 w 144"/>
              <a:gd name="T31" fmla="*/ 49 h 192"/>
              <a:gd name="T32" fmla="*/ 132 w 144"/>
              <a:gd name="T33" fmla="*/ 180 h 192"/>
              <a:gd name="T34" fmla="*/ 12 w 144"/>
              <a:gd name="T35" fmla="*/ 180 h 192"/>
              <a:gd name="T36" fmla="*/ 12 w 144"/>
              <a:gd name="T37" fmla="*/ 96 h 192"/>
              <a:gd name="T38" fmla="*/ 132 w 144"/>
              <a:gd name="T39" fmla="*/ 96 h 192"/>
              <a:gd name="T40" fmla="*/ 132 w 144"/>
              <a:gd name="T41"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92">
                <a:moveTo>
                  <a:pt x="120" y="84"/>
                </a:moveTo>
                <a:cubicBezTo>
                  <a:pt x="120" y="49"/>
                  <a:pt x="120" y="49"/>
                  <a:pt x="120" y="49"/>
                </a:cubicBezTo>
                <a:cubicBezTo>
                  <a:pt x="120" y="22"/>
                  <a:pt x="99" y="0"/>
                  <a:pt x="72" y="0"/>
                </a:cubicBezTo>
                <a:cubicBezTo>
                  <a:pt x="45" y="0"/>
                  <a:pt x="24" y="22"/>
                  <a:pt x="24" y="49"/>
                </a:cubicBezTo>
                <a:cubicBezTo>
                  <a:pt x="24" y="84"/>
                  <a:pt x="24" y="84"/>
                  <a:pt x="24" y="84"/>
                </a:cubicBezTo>
                <a:cubicBezTo>
                  <a:pt x="0" y="84"/>
                  <a:pt x="0" y="84"/>
                  <a:pt x="0" y="84"/>
                </a:cubicBezTo>
                <a:cubicBezTo>
                  <a:pt x="0" y="192"/>
                  <a:pt x="0" y="192"/>
                  <a:pt x="0" y="192"/>
                </a:cubicBezTo>
                <a:cubicBezTo>
                  <a:pt x="144" y="192"/>
                  <a:pt x="144" y="192"/>
                  <a:pt x="144" y="192"/>
                </a:cubicBezTo>
                <a:cubicBezTo>
                  <a:pt x="144" y="84"/>
                  <a:pt x="144" y="84"/>
                  <a:pt x="144" y="84"/>
                </a:cubicBezTo>
                <a:lnTo>
                  <a:pt x="120" y="84"/>
                </a:lnTo>
                <a:close/>
                <a:moveTo>
                  <a:pt x="36" y="49"/>
                </a:moveTo>
                <a:cubicBezTo>
                  <a:pt x="36" y="28"/>
                  <a:pt x="52" y="12"/>
                  <a:pt x="72" y="12"/>
                </a:cubicBezTo>
                <a:cubicBezTo>
                  <a:pt x="92" y="12"/>
                  <a:pt x="108" y="28"/>
                  <a:pt x="108" y="49"/>
                </a:cubicBezTo>
                <a:cubicBezTo>
                  <a:pt x="108" y="84"/>
                  <a:pt x="108" y="84"/>
                  <a:pt x="108" y="84"/>
                </a:cubicBezTo>
                <a:cubicBezTo>
                  <a:pt x="36" y="84"/>
                  <a:pt x="36" y="84"/>
                  <a:pt x="36" y="84"/>
                </a:cubicBezTo>
                <a:lnTo>
                  <a:pt x="36" y="49"/>
                </a:lnTo>
                <a:close/>
                <a:moveTo>
                  <a:pt x="132" y="180"/>
                </a:moveTo>
                <a:cubicBezTo>
                  <a:pt x="12" y="180"/>
                  <a:pt x="12" y="180"/>
                  <a:pt x="12" y="180"/>
                </a:cubicBezTo>
                <a:cubicBezTo>
                  <a:pt x="12" y="96"/>
                  <a:pt x="12" y="96"/>
                  <a:pt x="12" y="96"/>
                </a:cubicBezTo>
                <a:cubicBezTo>
                  <a:pt x="132" y="96"/>
                  <a:pt x="132" y="96"/>
                  <a:pt x="132" y="96"/>
                </a:cubicBezTo>
                <a:lnTo>
                  <a:pt x="132" y="1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1">
            <a:extLst>
              <a:ext uri="{FF2B5EF4-FFF2-40B4-BE49-F238E27FC236}">
                <a16:creationId xmlns:a16="http://schemas.microsoft.com/office/drawing/2014/main" id="{33068E08-00C5-4D81-A95C-AD66E6E69ABE}"/>
              </a:ext>
            </a:extLst>
          </p:cNvPr>
          <p:cNvSpPr>
            <a:spLocks noEditPoints="1"/>
          </p:cNvSpPr>
          <p:nvPr/>
        </p:nvSpPr>
        <p:spPr bwMode="auto">
          <a:xfrm>
            <a:off x="8307992" y="5091991"/>
            <a:ext cx="317084" cy="182393"/>
          </a:xfrm>
          <a:custGeom>
            <a:avLst/>
            <a:gdLst>
              <a:gd name="T0" fmla="*/ 264 w 359"/>
              <a:gd name="T1" fmla="*/ 94 h 205"/>
              <a:gd name="T2" fmla="*/ 247 w 359"/>
              <a:gd name="T3" fmla="*/ 127 h 205"/>
              <a:gd name="T4" fmla="*/ 273 w 359"/>
              <a:gd name="T5" fmla="*/ 112 h 205"/>
              <a:gd name="T6" fmla="*/ 301 w 359"/>
              <a:gd name="T7" fmla="*/ 100 h 205"/>
              <a:gd name="T8" fmla="*/ 264 w 359"/>
              <a:gd name="T9" fmla="*/ 94 h 205"/>
              <a:gd name="T10" fmla="*/ 334 w 359"/>
              <a:gd name="T11" fmla="*/ 70 h 205"/>
              <a:gd name="T12" fmla="*/ 334 w 359"/>
              <a:gd name="T13" fmla="*/ 70 h 205"/>
              <a:gd name="T14" fmla="*/ 299 w 359"/>
              <a:gd name="T15" fmla="*/ 36 h 205"/>
              <a:gd name="T16" fmla="*/ 299 w 359"/>
              <a:gd name="T17" fmla="*/ 36 h 205"/>
              <a:gd name="T18" fmla="*/ 261 w 359"/>
              <a:gd name="T19" fmla="*/ 19 h 205"/>
              <a:gd name="T20" fmla="*/ 249 w 359"/>
              <a:gd name="T21" fmla="*/ 8 h 205"/>
              <a:gd name="T22" fmla="*/ 230 w 359"/>
              <a:gd name="T23" fmla="*/ 0 h 205"/>
              <a:gd name="T24" fmla="*/ 203 w 359"/>
              <a:gd name="T25" fmla="*/ 26 h 205"/>
              <a:gd name="T26" fmla="*/ 204 w 359"/>
              <a:gd name="T27" fmla="*/ 30 h 205"/>
              <a:gd name="T28" fmla="*/ 203 w 359"/>
              <a:gd name="T29" fmla="*/ 30 h 205"/>
              <a:gd name="T30" fmla="*/ 204 w 359"/>
              <a:gd name="T31" fmla="*/ 32 h 205"/>
              <a:gd name="T32" fmla="*/ 180 w 359"/>
              <a:gd name="T33" fmla="*/ 25 h 205"/>
              <a:gd name="T34" fmla="*/ 156 w 359"/>
              <a:gd name="T35" fmla="*/ 32 h 205"/>
              <a:gd name="T36" fmla="*/ 156 w 359"/>
              <a:gd name="T37" fmla="*/ 30 h 205"/>
              <a:gd name="T38" fmla="*/ 156 w 359"/>
              <a:gd name="T39" fmla="*/ 30 h 205"/>
              <a:gd name="T40" fmla="*/ 156 w 359"/>
              <a:gd name="T41" fmla="*/ 26 h 205"/>
              <a:gd name="T42" fmla="*/ 129 w 359"/>
              <a:gd name="T43" fmla="*/ 0 h 205"/>
              <a:gd name="T44" fmla="*/ 111 w 359"/>
              <a:gd name="T45" fmla="*/ 8 h 205"/>
              <a:gd name="T46" fmla="*/ 99 w 359"/>
              <a:gd name="T47" fmla="*/ 19 h 205"/>
              <a:gd name="T48" fmla="*/ 61 w 359"/>
              <a:gd name="T49" fmla="*/ 36 h 205"/>
              <a:gd name="T50" fmla="*/ 61 w 359"/>
              <a:gd name="T51" fmla="*/ 36 h 205"/>
              <a:gd name="T52" fmla="*/ 25 w 359"/>
              <a:gd name="T53" fmla="*/ 70 h 205"/>
              <a:gd name="T54" fmla="*/ 25 w 359"/>
              <a:gd name="T55" fmla="*/ 70 h 205"/>
              <a:gd name="T56" fmla="*/ 0 w 359"/>
              <a:gd name="T57" fmla="*/ 127 h 205"/>
              <a:gd name="T58" fmla="*/ 78 w 359"/>
              <a:gd name="T59" fmla="*/ 205 h 205"/>
              <a:gd name="T60" fmla="*/ 156 w 359"/>
              <a:gd name="T61" fmla="*/ 135 h 205"/>
              <a:gd name="T62" fmla="*/ 156 w 359"/>
              <a:gd name="T63" fmla="*/ 135 h 205"/>
              <a:gd name="T64" fmla="*/ 158 w 359"/>
              <a:gd name="T65" fmla="*/ 107 h 205"/>
              <a:gd name="T66" fmla="*/ 180 w 359"/>
              <a:gd name="T67" fmla="*/ 113 h 205"/>
              <a:gd name="T68" fmla="*/ 201 w 359"/>
              <a:gd name="T69" fmla="*/ 107 h 205"/>
              <a:gd name="T70" fmla="*/ 203 w 359"/>
              <a:gd name="T71" fmla="*/ 135 h 205"/>
              <a:gd name="T72" fmla="*/ 203 w 359"/>
              <a:gd name="T73" fmla="*/ 135 h 205"/>
              <a:gd name="T74" fmla="*/ 281 w 359"/>
              <a:gd name="T75" fmla="*/ 205 h 205"/>
              <a:gd name="T76" fmla="*/ 359 w 359"/>
              <a:gd name="T77" fmla="*/ 127 h 205"/>
              <a:gd name="T78" fmla="*/ 334 w 359"/>
              <a:gd name="T79" fmla="*/ 70 h 205"/>
              <a:gd name="T80" fmla="*/ 78 w 359"/>
              <a:gd name="T81" fmla="*/ 177 h 205"/>
              <a:gd name="T82" fmla="*/ 29 w 359"/>
              <a:gd name="T83" fmla="*/ 127 h 205"/>
              <a:gd name="T84" fmla="*/ 78 w 359"/>
              <a:gd name="T85" fmla="*/ 78 h 205"/>
              <a:gd name="T86" fmla="*/ 128 w 359"/>
              <a:gd name="T87" fmla="*/ 127 h 205"/>
              <a:gd name="T88" fmla="*/ 78 w 359"/>
              <a:gd name="T89" fmla="*/ 177 h 205"/>
              <a:gd name="T90" fmla="*/ 180 w 359"/>
              <a:gd name="T91" fmla="*/ 85 h 205"/>
              <a:gd name="T92" fmla="*/ 164 w 359"/>
              <a:gd name="T93" fmla="*/ 69 h 205"/>
              <a:gd name="T94" fmla="*/ 180 w 359"/>
              <a:gd name="T95" fmla="*/ 53 h 205"/>
              <a:gd name="T96" fmla="*/ 196 w 359"/>
              <a:gd name="T97" fmla="*/ 69 h 205"/>
              <a:gd name="T98" fmla="*/ 180 w 359"/>
              <a:gd name="T99" fmla="*/ 85 h 205"/>
              <a:gd name="T100" fmla="*/ 281 w 359"/>
              <a:gd name="T101" fmla="*/ 177 h 205"/>
              <a:gd name="T102" fmla="*/ 231 w 359"/>
              <a:gd name="T103" fmla="*/ 127 h 205"/>
              <a:gd name="T104" fmla="*/ 281 w 359"/>
              <a:gd name="T105" fmla="*/ 78 h 205"/>
              <a:gd name="T106" fmla="*/ 331 w 359"/>
              <a:gd name="T107" fmla="*/ 127 h 205"/>
              <a:gd name="T108" fmla="*/ 281 w 359"/>
              <a:gd name="T109" fmla="*/ 177 h 205"/>
              <a:gd name="T110" fmla="*/ 61 w 359"/>
              <a:gd name="T111" fmla="*/ 94 h 205"/>
              <a:gd name="T112" fmla="*/ 45 w 359"/>
              <a:gd name="T113" fmla="*/ 127 h 205"/>
              <a:gd name="T114" fmla="*/ 70 w 359"/>
              <a:gd name="T115" fmla="*/ 111 h 205"/>
              <a:gd name="T116" fmla="*/ 98 w 359"/>
              <a:gd name="T117" fmla="*/ 100 h 205"/>
              <a:gd name="T118" fmla="*/ 61 w 359"/>
              <a:gd name="T119" fmla="*/ 9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9" h="205">
                <a:moveTo>
                  <a:pt x="264" y="94"/>
                </a:moveTo>
                <a:cubicBezTo>
                  <a:pt x="249" y="101"/>
                  <a:pt x="244" y="120"/>
                  <a:pt x="247" y="127"/>
                </a:cubicBezTo>
                <a:cubicBezTo>
                  <a:pt x="251" y="134"/>
                  <a:pt x="258" y="119"/>
                  <a:pt x="273" y="112"/>
                </a:cubicBezTo>
                <a:cubicBezTo>
                  <a:pt x="288" y="104"/>
                  <a:pt x="305" y="107"/>
                  <a:pt x="301" y="100"/>
                </a:cubicBezTo>
                <a:cubicBezTo>
                  <a:pt x="298" y="93"/>
                  <a:pt x="279" y="86"/>
                  <a:pt x="264" y="94"/>
                </a:cubicBezTo>
                <a:close/>
                <a:moveTo>
                  <a:pt x="334" y="70"/>
                </a:moveTo>
                <a:cubicBezTo>
                  <a:pt x="334" y="70"/>
                  <a:pt x="334" y="70"/>
                  <a:pt x="334" y="70"/>
                </a:cubicBezTo>
                <a:cubicBezTo>
                  <a:pt x="299" y="36"/>
                  <a:pt x="299" y="36"/>
                  <a:pt x="299" y="36"/>
                </a:cubicBezTo>
                <a:cubicBezTo>
                  <a:pt x="299" y="36"/>
                  <a:pt x="299" y="36"/>
                  <a:pt x="299" y="36"/>
                </a:cubicBezTo>
                <a:cubicBezTo>
                  <a:pt x="289" y="26"/>
                  <a:pt x="275" y="20"/>
                  <a:pt x="261" y="19"/>
                </a:cubicBezTo>
                <a:cubicBezTo>
                  <a:pt x="249" y="8"/>
                  <a:pt x="249" y="8"/>
                  <a:pt x="249" y="8"/>
                </a:cubicBezTo>
                <a:cubicBezTo>
                  <a:pt x="244" y="3"/>
                  <a:pt x="237" y="0"/>
                  <a:pt x="230" y="0"/>
                </a:cubicBezTo>
                <a:cubicBezTo>
                  <a:pt x="215" y="0"/>
                  <a:pt x="203" y="12"/>
                  <a:pt x="203" y="26"/>
                </a:cubicBezTo>
                <a:cubicBezTo>
                  <a:pt x="203" y="28"/>
                  <a:pt x="203" y="29"/>
                  <a:pt x="204" y="30"/>
                </a:cubicBezTo>
                <a:cubicBezTo>
                  <a:pt x="203" y="30"/>
                  <a:pt x="203" y="30"/>
                  <a:pt x="203" y="30"/>
                </a:cubicBezTo>
                <a:cubicBezTo>
                  <a:pt x="204" y="32"/>
                  <a:pt x="204" y="32"/>
                  <a:pt x="204" y="32"/>
                </a:cubicBezTo>
                <a:cubicBezTo>
                  <a:pt x="197" y="28"/>
                  <a:pt x="189" y="25"/>
                  <a:pt x="180" y="25"/>
                </a:cubicBezTo>
                <a:cubicBezTo>
                  <a:pt x="171" y="25"/>
                  <a:pt x="163" y="28"/>
                  <a:pt x="156" y="32"/>
                </a:cubicBezTo>
                <a:cubicBezTo>
                  <a:pt x="156" y="30"/>
                  <a:pt x="156" y="30"/>
                  <a:pt x="156" y="30"/>
                </a:cubicBezTo>
                <a:cubicBezTo>
                  <a:pt x="156" y="30"/>
                  <a:pt x="156" y="30"/>
                  <a:pt x="156" y="30"/>
                </a:cubicBezTo>
                <a:cubicBezTo>
                  <a:pt x="156" y="29"/>
                  <a:pt x="156" y="28"/>
                  <a:pt x="156" y="26"/>
                </a:cubicBezTo>
                <a:cubicBezTo>
                  <a:pt x="156" y="12"/>
                  <a:pt x="144" y="0"/>
                  <a:pt x="129" y="0"/>
                </a:cubicBezTo>
                <a:cubicBezTo>
                  <a:pt x="122" y="0"/>
                  <a:pt x="115" y="3"/>
                  <a:pt x="111" y="8"/>
                </a:cubicBezTo>
                <a:cubicBezTo>
                  <a:pt x="99" y="19"/>
                  <a:pt x="99" y="19"/>
                  <a:pt x="99" y="19"/>
                </a:cubicBezTo>
                <a:cubicBezTo>
                  <a:pt x="84" y="20"/>
                  <a:pt x="71" y="26"/>
                  <a:pt x="61" y="36"/>
                </a:cubicBezTo>
                <a:cubicBezTo>
                  <a:pt x="61" y="36"/>
                  <a:pt x="61" y="36"/>
                  <a:pt x="61" y="36"/>
                </a:cubicBezTo>
                <a:cubicBezTo>
                  <a:pt x="25" y="70"/>
                  <a:pt x="25" y="70"/>
                  <a:pt x="25" y="70"/>
                </a:cubicBezTo>
                <a:cubicBezTo>
                  <a:pt x="25" y="70"/>
                  <a:pt x="25" y="70"/>
                  <a:pt x="25" y="70"/>
                </a:cubicBezTo>
                <a:cubicBezTo>
                  <a:pt x="10" y="84"/>
                  <a:pt x="0" y="105"/>
                  <a:pt x="0" y="127"/>
                </a:cubicBezTo>
                <a:cubicBezTo>
                  <a:pt x="0" y="170"/>
                  <a:pt x="35" y="205"/>
                  <a:pt x="78" y="205"/>
                </a:cubicBezTo>
                <a:cubicBezTo>
                  <a:pt x="119" y="205"/>
                  <a:pt x="152" y="175"/>
                  <a:pt x="156" y="135"/>
                </a:cubicBezTo>
                <a:cubicBezTo>
                  <a:pt x="156" y="135"/>
                  <a:pt x="156" y="135"/>
                  <a:pt x="156" y="135"/>
                </a:cubicBezTo>
                <a:cubicBezTo>
                  <a:pt x="158" y="107"/>
                  <a:pt x="158" y="107"/>
                  <a:pt x="158" y="107"/>
                </a:cubicBezTo>
                <a:cubicBezTo>
                  <a:pt x="164" y="111"/>
                  <a:pt x="172" y="113"/>
                  <a:pt x="180" y="113"/>
                </a:cubicBezTo>
                <a:cubicBezTo>
                  <a:pt x="188" y="113"/>
                  <a:pt x="195" y="111"/>
                  <a:pt x="201" y="107"/>
                </a:cubicBezTo>
                <a:cubicBezTo>
                  <a:pt x="203" y="135"/>
                  <a:pt x="203" y="135"/>
                  <a:pt x="203" y="135"/>
                </a:cubicBezTo>
                <a:cubicBezTo>
                  <a:pt x="203" y="135"/>
                  <a:pt x="203" y="135"/>
                  <a:pt x="203" y="135"/>
                </a:cubicBezTo>
                <a:cubicBezTo>
                  <a:pt x="208" y="175"/>
                  <a:pt x="241" y="205"/>
                  <a:pt x="281" y="205"/>
                </a:cubicBezTo>
                <a:cubicBezTo>
                  <a:pt x="324" y="205"/>
                  <a:pt x="359" y="170"/>
                  <a:pt x="359" y="127"/>
                </a:cubicBezTo>
                <a:cubicBezTo>
                  <a:pt x="359" y="105"/>
                  <a:pt x="349" y="84"/>
                  <a:pt x="334" y="70"/>
                </a:cubicBezTo>
                <a:close/>
                <a:moveTo>
                  <a:pt x="78" y="177"/>
                </a:moveTo>
                <a:cubicBezTo>
                  <a:pt x="51" y="177"/>
                  <a:pt x="29" y="154"/>
                  <a:pt x="29" y="127"/>
                </a:cubicBezTo>
                <a:cubicBezTo>
                  <a:pt x="29" y="100"/>
                  <a:pt x="51" y="78"/>
                  <a:pt x="78" y="78"/>
                </a:cubicBezTo>
                <a:cubicBezTo>
                  <a:pt x="106" y="78"/>
                  <a:pt x="128" y="100"/>
                  <a:pt x="128" y="127"/>
                </a:cubicBezTo>
                <a:cubicBezTo>
                  <a:pt x="128" y="154"/>
                  <a:pt x="106" y="177"/>
                  <a:pt x="78" y="177"/>
                </a:cubicBezTo>
                <a:close/>
                <a:moveTo>
                  <a:pt x="180" y="85"/>
                </a:moveTo>
                <a:cubicBezTo>
                  <a:pt x="171" y="85"/>
                  <a:pt x="164" y="78"/>
                  <a:pt x="164" y="69"/>
                </a:cubicBezTo>
                <a:cubicBezTo>
                  <a:pt x="164" y="60"/>
                  <a:pt x="171" y="53"/>
                  <a:pt x="180" y="53"/>
                </a:cubicBezTo>
                <a:cubicBezTo>
                  <a:pt x="189" y="53"/>
                  <a:pt x="196" y="60"/>
                  <a:pt x="196" y="69"/>
                </a:cubicBezTo>
                <a:cubicBezTo>
                  <a:pt x="196" y="78"/>
                  <a:pt x="189" y="85"/>
                  <a:pt x="180" y="85"/>
                </a:cubicBezTo>
                <a:close/>
                <a:moveTo>
                  <a:pt x="281" y="177"/>
                </a:moveTo>
                <a:cubicBezTo>
                  <a:pt x="254" y="177"/>
                  <a:pt x="231" y="154"/>
                  <a:pt x="231" y="127"/>
                </a:cubicBezTo>
                <a:cubicBezTo>
                  <a:pt x="231" y="100"/>
                  <a:pt x="254" y="78"/>
                  <a:pt x="281" y="78"/>
                </a:cubicBezTo>
                <a:cubicBezTo>
                  <a:pt x="308" y="78"/>
                  <a:pt x="331" y="100"/>
                  <a:pt x="331" y="127"/>
                </a:cubicBezTo>
                <a:cubicBezTo>
                  <a:pt x="331" y="154"/>
                  <a:pt x="308" y="177"/>
                  <a:pt x="281" y="177"/>
                </a:cubicBezTo>
                <a:close/>
                <a:moveTo>
                  <a:pt x="61" y="94"/>
                </a:moveTo>
                <a:cubicBezTo>
                  <a:pt x="47" y="101"/>
                  <a:pt x="41" y="120"/>
                  <a:pt x="45" y="127"/>
                </a:cubicBezTo>
                <a:cubicBezTo>
                  <a:pt x="48" y="134"/>
                  <a:pt x="56" y="119"/>
                  <a:pt x="70" y="111"/>
                </a:cubicBezTo>
                <a:cubicBezTo>
                  <a:pt x="85" y="104"/>
                  <a:pt x="102" y="107"/>
                  <a:pt x="98" y="100"/>
                </a:cubicBezTo>
                <a:cubicBezTo>
                  <a:pt x="95" y="93"/>
                  <a:pt x="76" y="86"/>
                  <a:pt x="61" y="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cxnSp>
        <p:nvCxnSpPr>
          <p:cNvPr id="70" name="Straight Arrow Connector 69">
            <a:extLst>
              <a:ext uri="{FF2B5EF4-FFF2-40B4-BE49-F238E27FC236}">
                <a16:creationId xmlns:a16="http://schemas.microsoft.com/office/drawing/2014/main" id="{E0FA23B1-837E-47AB-80FF-07507B9A2EC9}"/>
              </a:ext>
            </a:extLst>
          </p:cNvPr>
          <p:cNvCxnSpPr/>
          <p:nvPr/>
        </p:nvCxnSpPr>
        <p:spPr>
          <a:xfrm flipV="1">
            <a:off x="8394380" y="3440113"/>
            <a:ext cx="0" cy="526097"/>
          </a:xfrm>
          <a:prstGeom prst="straightConnector1">
            <a:avLst/>
          </a:prstGeom>
          <a:ln w="127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5C9C6B80-7E78-4AB9-97DA-FAEFA386274C}"/>
              </a:ext>
            </a:extLst>
          </p:cNvPr>
          <p:cNvCxnSpPr/>
          <p:nvPr/>
        </p:nvCxnSpPr>
        <p:spPr>
          <a:xfrm flipV="1">
            <a:off x="8538688" y="3440113"/>
            <a:ext cx="0" cy="526097"/>
          </a:xfrm>
          <a:prstGeom prst="straightConnector1">
            <a:avLst/>
          </a:prstGeom>
          <a:ln w="12700">
            <a:solidFill>
              <a:schemeClr val="accent2">
                <a:lumMod val="90000"/>
                <a:lumOff val="1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96" name="Group 95">
            <a:extLst>
              <a:ext uri="{FF2B5EF4-FFF2-40B4-BE49-F238E27FC236}">
                <a16:creationId xmlns:a16="http://schemas.microsoft.com/office/drawing/2014/main" id="{E4051FA0-7372-4B9F-B1DF-783FD4D8294A}"/>
              </a:ext>
            </a:extLst>
          </p:cNvPr>
          <p:cNvGrpSpPr/>
          <p:nvPr/>
        </p:nvGrpSpPr>
        <p:grpSpPr>
          <a:xfrm>
            <a:off x="7020718" y="3919538"/>
            <a:ext cx="495300" cy="495300"/>
            <a:chOff x="7260431" y="4090988"/>
            <a:chExt cx="495300" cy="495300"/>
          </a:xfrm>
        </p:grpSpPr>
        <p:sp>
          <p:nvSpPr>
            <p:cNvPr id="23" name="Oval 22">
              <a:extLst>
                <a:ext uri="{FF2B5EF4-FFF2-40B4-BE49-F238E27FC236}">
                  <a16:creationId xmlns:a16="http://schemas.microsoft.com/office/drawing/2014/main" id="{D3EECDBB-AAD7-4609-B58F-DD68B13BF78E}"/>
                </a:ext>
              </a:extLst>
            </p:cNvPr>
            <p:cNvSpPr/>
            <p:nvPr/>
          </p:nvSpPr>
          <p:spPr bwMode="auto">
            <a:xfrm>
              <a:off x="7260431" y="4090988"/>
              <a:ext cx="495300" cy="495300"/>
            </a:xfrm>
            <a:prstGeom prst="ellipse">
              <a:avLst/>
            </a:prstGeom>
            <a:solidFill>
              <a:schemeClr val="accent1"/>
            </a:solidFill>
            <a:ln w="12700">
              <a:solidFill>
                <a:schemeClr val="accent2">
                  <a:lumMod val="90000"/>
                  <a:lumOff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6" name="Freeform: Shape 65">
              <a:extLst>
                <a:ext uri="{FF2B5EF4-FFF2-40B4-BE49-F238E27FC236}">
                  <a16:creationId xmlns:a16="http://schemas.microsoft.com/office/drawing/2014/main" id="{3A560338-4724-4251-94C3-ACFA678450B1}"/>
                </a:ext>
              </a:extLst>
            </p:cNvPr>
            <p:cNvSpPr/>
            <p:nvPr/>
          </p:nvSpPr>
          <p:spPr bwMode="auto">
            <a:xfrm flipV="1">
              <a:off x="7332116" y="4187377"/>
              <a:ext cx="351931" cy="194003"/>
            </a:xfrm>
            <a:custGeom>
              <a:avLst/>
              <a:gdLst>
                <a:gd name="connsiteX0" fmla="*/ 236191 w 479726"/>
                <a:gd name="connsiteY0" fmla="*/ 264450 h 264450"/>
                <a:gd name="connsiteX1" fmla="*/ 340063 w 479726"/>
                <a:gd name="connsiteY1" fmla="*/ 195599 h 264450"/>
                <a:gd name="connsiteX2" fmla="*/ 341027 w 479726"/>
                <a:gd name="connsiteY2" fmla="*/ 192493 h 264450"/>
                <a:gd name="connsiteX3" fmla="*/ 350098 w 479726"/>
                <a:gd name="connsiteY3" fmla="*/ 195813 h 264450"/>
                <a:gd name="connsiteX4" fmla="*/ 379810 w 479726"/>
                <a:gd name="connsiteY4" fmla="*/ 200305 h 264450"/>
                <a:gd name="connsiteX5" fmla="*/ 479726 w 479726"/>
                <a:gd name="connsiteY5" fmla="*/ 100389 h 264450"/>
                <a:gd name="connsiteX6" fmla="*/ 390026 w 479726"/>
                <a:gd name="connsiteY6" fmla="*/ 989 h 264450"/>
                <a:gd name="connsiteX7" fmla="*/ 382403 w 479726"/>
                <a:gd name="connsiteY7" fmla="*/ 604 h 264450"/>
                <a:gd name="connsiteX8" fmla="*/ 378228 w 479726"/>
                <a:gd name="connsiteY8" fmla="*/ 183 h 264450"/>
                <a:gd name="connsiteX9" fmla="*/ 56227 w 479726"/>
                <a:gd name="connsiteY9" fmla="*/ 183 h 264450"/>
                <a:gd name="connsiteX10" fmla="*/ 51545 w 479726"/>
                <a:gd name="connsiteY10" fmla="*/ 0 h 264450"/>
                <a:gd name="connsiteX11" fmla="*/ 40598 w 479726"/>
                <a:gd name="connsiteY11" fmla="*/ 1781 h 264450"/>
                <a:gd name="connsiteX12" fmla="*/ 1880 w 479726"/>
                <a:gd name="connsiteY12" fmla="*/ 68843 h 264450"/>
                <a:gd name="connsiteX13" fmla="*/ 57994 w 479726"/>
                <a:gd name="connsiteY13" fmla="*/ 109342 h 264450"/>
                <a:gd name="connsiteX14" fmla="*/ 62167 w 479726"/>
                <a:gd name="connsiteY14" fmla="*/ 108663 h 264450"/>
                <a:gd name="connsiteX15" fmla="*/ 61015 w 479726"/>
                <a:gd name="connsiteY15" fmla="*/ 115532 h 264450"/>
                <a:gd name="connsiteX16" fmla="*/ 69495 w 479726"/>
                <a:gd name="connsiteY16" fmla="*/ 152224 h 264450"/>
                <a:gd name="connsiteX17" fmla="*/ 120800 w 479726"/>
                <a:gd name="connsiteY17" fmla="*/ 184283 h 264450"/>
                <a:gd name="connsiteX18" fmla="*/ 128231 w 479726"/>
                <a:gd name="connsiteY18" fmla="*/ 184087 h 264450"/>
                <a:gd name="connsiteX19" fmla="*/ 128528 w 479726"/>
                <a:gd name="connsiteY19" fmla="*/ 185241 h 264450"/>
                <a:gd name="connsiteX20" fmla="*/ 236191 w 479726"/>
                <a:gd name="connsiteY20" fmla="*/ 264450 h 26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9726" h="264450">
                  <a:moveTo>
                    <a:pt x="236191" y="264450"/>
                  </a:moveTo>
                  <a:cubicBezTo>
                    <a:pt x="282885" y="264450"/>
                    <a:pt x="322949" y="236060"/>
                    <a:pt x="340063" y="195599"/>
                  </a:cubicBezTo>
                  <a:lnTo>
                    <a:pt x="341027" y="192493"/>
                  </a:lnTo>
                  <a:lnTo>
                    <a:pt x="350098" y="195813"/>
                  </a:lnTo>
                  <a:cubicBezTo>
                    <a:pt x="359484" y="198732"/>
                    <a:pt x="369464" y="200305"/>
                    <a:pt x="379810" y="200305"/>
                  </a:cubicBezTo>
                  <a:cubicBezTo>
                    <a:pt x="434992" y="200305"/>
                    <a:pt x="479726" y="155571"/>
                    <a:pt x="479726" y="100389"/>
                  </a:cubicBezTo>
                  <a:cubicBezTo>
                    <a:pt x="479726" y="48656"/>
                    <a:pt x="440409" y="6106"/>
                    <a:pt x="390026" y="989"/>
                  </a:cubicBezTo>
                  <a:lnTo>
                    <a:pt x="382403" y="604"/>
                  </a:lnTo>
                  <a:lnTo>
                    <a:pt x="378228" y="183"/>
                  </a:lnTo>
                  <a:lnTo>
                    <a:pt x="56227" y="183"/>
                  </a:lnTo>
                  <a:lnTo>
                    <a:pt x="51545" y="0"/>
                  </a:lnTo>
                  <a:cubicBezTo>
                    <a:pt x="47913" y="218"/>
                    <a:pt x="44249" y="803"/>
                    <a:pt x="40598" y="1781"/>
                  </a:cubicBezTo>
                  <a:cubicBezTo>
                    <a:pt x="11388" y="9608"/>
                    <a:pt x="-5946" y="39633"/>
                    <a:pt x="1880" y="68843"/>
                  </a:cubicBezTo>
                  <a:cubicBezTo>
                    <a:pt x="8729" y="94401"/>
                    <a:pt x="32572" y="110868"/>
                    <a:pt x="57994" y="109342"/>
                  </a:cubicBezTo>
                  <a:lnTo>
                    <a:pt x="62167" y="108663"/>
                  </a:lnTo>
                  <a:lnTo>
                    <a:pt x="61015" y="115532"/>
                  </a:lnTo>
                  <a:cubicBezTo>
                    <a:pt x="60140" y="127908"/>
                    <a:pt x="62825" y="140670"/>
                    <a:pt x="69495" y="152224"/>
                  </a:cubicBezTo>
                  <a:cubicBezTo>
                    <a:pt x="80613" y="171480"/>
                    <a:pt x="100172" y="182825"/>
                    <a:pt x="120800" y="184283"/>
                  </a:cubicBezTo>
                  <a:lnTo>
                    <a:pt x="128231" y="184087"/>
                  </a:lnTo>
                  <a:lnTo>
                    <a:pt x="128528" y="185241"/>
                  </a:lnTo>
                  <a:cubicBezTo>
                    <a:pt x="142801" y="231131"/>
                    <a:pt x="185605" y="264450"/>
                    <a:pt x="236191" y="264450"/>
                  </a:cubicBezTo>
                  <a:close/>
                </a:path>
              </a:pathLst>
            </a:custGeom>
            <a:solidFill>
              <a:schemeClr val="bg1"/>
            </a:solidFill>
            <a:ln w="12700" cap="flat">
              <a:noFill/>
              <a:prstDash val="solid"/>
              <a:miter lim="800000"/>
              <a:headEnd/>
              <a:tailEnd/>
            </a:ln>
          </p:spPr>
          <p:txBody>
            <a:bodyPr vert="horz" wrap="square" lIns="100522" tIns="50261" rIns="100522" bIns="50261" numCol="1" anchor="t" anchorCtr="0" compatLnSpc="1">
              <a:prstTxWarp prst="textNoShape">
                <a:avLst/>
              </a:prstTxWarp>
              <a:noAutofit/>
            </a:bodyPr>
            <a:lstStyle/>
            <a:p>
              <a:pPr defTabSz="1005189">
                <a:defRPr/>
              </a:pPr>
              <a:endParaRPr lang="en-US" sz="1980" kern="0">
                <a:solidFill>
                  <a:srgbClr val="353535"/>
                </a:solidFill>
                <a:latin typeface="Segoe UI Semilight"/>
              </a:endParaRPr>
            </a:p>
          </p:txBody>
        </p:sp>
        <p:sp>
          <p:nvSpPr>
            <p:cNvPr id="67" name="Freeform 5">
              <a:extLst>
                <a:ext uri="{FF2B5EF4-FFF2-40B4-BE49-F238E27FC236}">
                  <a16:creationId xmlns:a16="http://schemas.microsoft.com/office/drawing/2014/main" id="{9B518408-FF2B-4409-92FC-B6D31AEA1D13}"/>
                </a:ext>
              </a:extLst>
            </p:cNvPr>
            <p:cNvSpPr>
              <a:spLocks noEditPoints="1"/>
            </p:cNvSpPr>
            <p:nvPr/>
          </p:nvSpPr>
          <p:spPr bwMode="auto">
            <a:xfrm>
              <a:off x="7425213" y="4314033"/>
              <a:ext cx="165736" cy="219076"/>
            </a:xfrm>
            <a:custGeom>
              <a:avLst/>
              <a:gdLst>
                <a:gd name="T0" fmla="*/ 120 w 144"/>
                <a:gd name="T1" fmla="*/ 84 h 192"/>
                <a:gd name="T2" fmla="*/ 120 w 144"/>
                <a:gd name="T3" fmla="*/ 49 h 192"/>
                <a:gd name="T4" fmla="*/ 72 w 144"/>
                <a:gd name="T5" fmla="*/ 0 h 192"/>
                <a:gd name="T6" fmla="*/ 24 w 144"/>
                <a:gd name="T7" fmla="*/ 49 h 192"/>
                <a:gd name="T8" fmla="*/ 24 w 144"/>
                <a:gd name="T9" fmla="*/ 84 h 192"/>
                <a:gd name="T10" fmla="*/ 0 w 144"/>
                <a:gd name="T11" fmla="*/ 84 h 192"/>
                <a:gd name="T12" fmla="*/ 0 w 144"/>
                <a:gd name="T13" fmla="*/ 192 h 192"/>
                <a:gd name="T14" fmla="*/ 144 w 144"/>
                <a:gd name="T15" fmla="*/ 192 h 192"/>
                <a:gd name="T16" fmla="*/ 144 w 144"/>
                <a:gd name="T17" fmla="*/ 84 h 192"/>
                <a:gd name="T18" fmla="*/ 120 w 144"/>
                <a:gd name="T19" fmla="*/ 84 h 192"/>
                <a:gd name="T20" fmla="*/ 36 w 144"/>
                <a:gd name="T21" fmla="*/ 49 h 192"/>
                <a:gd name="T22" fmla="*/ 72 w 144"/>
                <a:gd name="T23" fmla="*/ 12 h 192"/>
                <a:gd name="T24" fmla="*/ 108 w 144"/>
                <a:gd name="T25" fmla="*/ 49 h 192"/>
                <a:gd name="T26" fmla="*/ 108 w 144"/>
                <a:gd name="T27" fmla="*/ 84 h 192"/>
                <a:gd name="T28" fmla="*/ 36 w 144"/>
                <a:gd name="T29" fmla="*/ 84 h 192"/>
                <a:gd name="T30" fmla="*/ 36 w 144"/>
                <a:gd name="T31" fmla="*/ 49 h 192"/>
                <a:gd name="T32" fmla="*/ 132 w 144"/>
                <a:gd name="T33" fmla="*/ 180 h 192"/>
                <a:gd name="T34" fmla="*/ 12 w 144"/>
                <a:gd name="T35" fmla="*/ 180 h 192"/>
                <a:gd name="T36" fmla="*/ 12 w 144"/>
                <a:gd name="T37" fmla="*/ 96 h 192"/>
                <a:gd name="T38" fmla="*/ 132 w 144"/>
                <a:gd name="T39" fmla="*/ 96 h 192"/>
                <a:gd name="T40" fmla="*/ 132 w 144"/>
                <a:gd name="T41"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92">
                  <a:moveTo>
                    <a:pt x="120" y="84"/>
                  </a:moveTo>
                  <a:cubicBezTo>
                    <a:pt x="120" y="49"/>
                    <a:pt x="120" y="49"/>
                    <a:pt x="120" y="49"/>
                  </a:cubicBezTo>
                  <a:cubicBezTo>
                    <a:pt x="120" y="22"/>
                    <a:pt x="99" y="0"/>
                    <a:pt x="72" y="0"/>
                  </a:cubicBezTo>
                  <a:cubicBezTo>
                    <a:pt x="45" y="0"/>
                    <a:pt x="24" y="22"/>
                    <a:pt x="24" y="49"/>
                  </a:cubicBezTo>
                  <a:cubicBezTo>
                    <a:pt x="24" y="84"/>
                    <a:pt x="24" y="84"/>
                    <a:pt x="24" y="84"/>
                  </a:cubicBezTo>
                  <a:cubicBezTo>
                    <a:pt x="0" y="84"/>
                    <a:pt x="0" y="84"/>
                    <a:pt x="0" y="84"/>
                  </a:cubicBezTo>
                  <a:cubicBezTo>
                    <a:pt x="0" y="192"/>
                    <a:pt x="0" y="192"/>
                    <a:pt x="0" y="192"/>
                  </a:cubicBezTo>
                  <a:cubicBezTo>
                    <a:pt x="144" y="192"/>
                    <a:pt x="144" y="192"/>
                    <a:pt x="144" y="192"/>
                  </a:cubicBezTo>
                  <a:cubicBezTo>
                    <a:pt x="144" y="84"/>
                    <a:pt x="144" y="84"/>
                    <a:pt x="144" y="84"/>
                  </a:cubicBezTo>
                  <a:lnTo>
                    <a:pt x="120" y="84"/>
                  </a:lnTo>
                  <a:close/>
                  <a:moveTo>
                    <a:pt x="36" y="49"/>
                  </a:moveTo>
                  <a:cubicBezTo>
                    <a:pt x="36" y="28"/>
                    <a:pt x="52" y="12"/>
                    <a:pt x="72" y="12"/>
                  </a:cubicBezTo>
                  <a:cubicBezTo>
                    <a:pt x="92" y="12"/>
                    <a:pt x="108" y="28"/>
                    <a:pt x="108" y="49"/>
                  </a:cubicBezTo>
                  <a:cubicBezTo>
                    <a:pt x="108" y="84"/>
                    <a:pt x="108" y="84"/>
                    <a:pt x="108" y="84"/>
                  </a:cubicBezTo>
                  <a:cubicBezTo>
                    <a:pt x="36" y="84"/>
                    <a:pt x="36" y="84"/>
                    <a:pt x="36" y="84"/>
                  </a:cubicBezTo>
                  <a:lnTo>
                    <a:pt x="36" y="49"/>
                  </a:lnTo>
                  <a:close/>
                  <a:moveTo>
                    <a:pt x="132" y="180"/>
                  </a:moveTo>
                  <a:cubicBezTo>
                    <a:pt x="12" y="180"/>
                    <a:pt x="12" y="180"/>
                    <a:pt x="12" y="180"/>
                  </a:cubicBezTo>
                  <a:cubicBezTo>
                    <a:pt x="12" y="96"/>
                    <a:pt x="12" y="96"/>
                    <a:pt x="12" y="96"/>
                  </a:cubicBezTo>
                  <a:cubicBezTo>
                    <a:pt x="132" y="96"/>
                    <a:pt x="132" y="96"/>
                    <a:pt x="132" y="96"/>
                  </a:cubicBezTo>
                  <a:lnTo>
                    <a:pt x="132" y="18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111" name="Connector: Elbow 110">
            <a:extLst>
              <a:ext uri="{FF2B5EF4-FFF2-40B4-BE49-F238E27FC236}">
                <a16:creationId xmlns:a16="http://schemas.microsoft.com/office/drawing/2014/main" id="{C653B25A-2547-4C26-9393-B5B332DBADF6}"/>
              </a:ext>
            </a:extLst>
          </p:cNvPr>
          <p:cNvCxnSpPr>
            <a:cxnSpLocks/>
          </p:cNvCxnSpPr>
          <p:nvPr/>
        </p:nvCxnSpPr>
        <p:spPr>
          <a:xfrm rot="10800000" flipV="1">
            <a:off x="8704267" y="3267075"/>
            <a:ext cx="1320797" cy="841374"/>
          </a:xfrm>
          <a:prstGeom prst="bentConnector3">
            <a:avLst>
              <a:gd name="adj1" fmla="val -120"/>
            </a:avLst>
          </a:prstGeom>
          <a:ln w="12700">
            <a:solidFill>
              <a:schemeClr val="accent2">
                <a:lumMod val="90000"/>
                <a:lumOff val="1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7" name="Connector: Elbow 116">
            <a:extLst>
              <a:ext uri="{FF2B5EF4-FFF2-40B4-BE49-F238E27FC236}">
                <a16:creationId xmlns:a16="http://schemas.microsoft.com/office/drawing/2014/main" id="{D414DF75-B498-4437-9EBA-8BA42A2B81D6}"/>
              </a:ext>
            </a:extLst>
          </p:cNvPr>
          <p:cNvCxnSpPr>
            <a:cxnSpLocks/>
          </p:cNvCxnSpPr>
          <p:nvPr/>
        </p:nvCxnSpPr>
        <p:spPr>
          <a:xfrm rot="10800000" flipV="1">
            <a:off x="8687596" y="3325812"/>
            <a:ext cx="1523205" cy="915985"/>
          </a:xfrm>
          <a:prstGeom prst="bentConnector3">
            <a:avLst>
              <a:gd name="adj1" fmla="val -182"/>
            </a:avLst>
          </a:prstGeom>
          <a:ln w="127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71" name="Group 70">
            <a:extLst>
              <a:ext uri="{FF2B5EF4-FFF2-40B4-BE49-F238E27FC236}">
                <a16:creationId xmlns:a16="http://schemas.microsoft.com/office/drawing/2014/main" id="{EFD7C24D-BF30-46D7-92BB-132CEEFF4E7A}"/>
              </a:ext>
            </a:extLst>
          </p:cNvPr>
          <p:cNvGrpSpPr/>
          <p:nvPr/>
        </p:nvGrpSpPr>
        <p:grpSpPr>
          <a:xfrm>
            <a:off x="8218884" y="3919538"/>
            <a:ext cx="495300" cy="495300"/>
            <a:chOff x="8447484" y="4090988"/>
            <a:chExt cx="495300" cy="495300"/>
          </a:xfrm>
        </p:grpSpPr>
        <p:sp>
          <p:nvSpPr>
            <p:cNvPr id="26" name="Oval 25">
              <a:extLst>
                <a:ext uri="{FF2B5EF4-FFF2-40B4-BE49-F238E27FC236}">
                  <a16:creationId xmlns:a16="http://schemas.microsoft.com/office/drawing/2014/main" id="{47F1BAAA-7867-45D4-9759-F0173BD5E785}"/>
                </a:ext>
              </a:extLst>
            </p:cNvPr>
            <p:cNvSpPr/>
            <p:nvPr/>
          </p:nvSpPr>
          <p:spPr bwMode="auto">
            <a:xfrm>
              <a:off x="8447484" y="4090988"/>
              <a:ext cx="495300" cy="495300"/>
            </a:xfrm>
            <a:prstGeom prst="ellipse">
              <a:avLst/>
            </a:prstGeom>
            <a:solidFill>
              <a:schemeClr val="accent1"/>
            </a:solidFill>
            <a:ln w="12700">
              <a:solidFill>
                <a:schemeClr val="accent2">
                  <a:lumMod val="90000"/>
                  <a:lumOff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57" name="Freeform: Shape 56">
              <a:extLst>
                <a:ext uri="{FF2B5EF4-FFF2-40B4-BE49-F238E27FC236}">
                  <a16:creationId xmlns:a16="http://schemas.microsoft.com/office/drawing/2014/main" id="{C40A1831-53D6-46DA-BE81-42D5E6B0912E}"/>
                </a:ext>
              </a:extLst>
            </p:cNvPr>
            <p:cNvSpPr/>
            <p:nvPr/>
          </p:nvSpPr>
          <p:spPr bwMode="auto">
            <a:xfrm flipV="1">
              <a:off x="8517730" y="4187377"/>
              <a:ext cx="351931" cy="194003"/>
            </a:xfrm>
            <a:custGeom>
              <a:avLst/>
              <a:gdLst>
                <a:gd name="connsiteX0" fmla="*/ 236191 w 479726"/>
                <a:gd name="connsiteY0" fmla="*/ 264450 h 264450"/>
                <a:gd name="connsiteX1" fmla="*/ 340063 w 479726"/>
                <a:gd name="connsiteY1" fmla="*/ 195599 h 264450"/>
                <a:gd name="connsiteX2" fmla="*/ 341027 w 479726"/>
                <a:gd name="connsiteY2" fmla="*/ 192493 h 264450"/>
                <a:gd name="connsiteX3" fmla="*/ 350098 w 479726"/>
                <a:gd name="connsiteY3" fmla="*/ 195813 h 264450"/>
                <a:gd name="connsiteX4" fmla="*/ 379810 w 479726"/>
                <a:gd name="connsiteY4" fmla="*/ 200305 h 264450"/>
                <a:gd name="connsiteX5" fmla="*/ 479726 w 479726"/>
                <a:gd name="connsiteY5" fmla="*/ 100389 h 264450"/>
                <a:gd name="connsiteX6" fmla="*/ 390026 w 479726"/>
                <a:gd name="connsiteY6" fmla="*/ 989 h 264450"/>
                <a:gd name="connsiteX7" fmla="*/ 382403 w 479726"/>
                <a:gd name="connsiteY7" fmla="*/ 604 h 264450"/>
                <a:gd name="connsiteX8" fmla="*/ 378228 w 479726"/>
                <a:gd name="connsiteY8" fmla="*/ 183 h 264450"/>
                <a:gd name="connsiteX9" fmla="*/ 56227 w 479726"/>
                <a:gd name="connsiteY9" fmla="*/ 183 h 264450"/>
                <a:gd name="connsiteX10" fmla="*/ 51545 w 479726"/>
                <a:gd name="connsiteY10" fmla="*/ 0 h 264450"/>
                <a:gd name="connsiteX11" fmla="*/ 40598 w 479726"/>
                <a:gd name="connsiteY11" fmla="*/ 1781 h 264450"/>
                <a:gd name="connsiteX12" fmla="*/ 1880 w 479726"/>
                <a:gd name="connsiteY12" fmla="*/ 68843 h 264450"/>
                <a:gd name="connsiteX13" fmla="*/ 57994 w 479726"/>
                <a:gd name="connsiteY13" fmla="*/ 109342 h 264450"/>
                <a:gd name="connsiteX14" fmla="*/ 62167 w 479726"/>
                <a:gd name="connsiteY14" fmla="*/ 108663 h 264450"/>
                <a:gd name="connsiteX15" fmla="*/ 61015 w 479726"/>
                <a:gd name="connsiteY15" fmla="*/ 115532 h 264450"/>
                <a:gd name="connsiteX16" fmla="*/ 69495 w 479726"/>
                <a:gd name="connsiteY16" fmla="*/ 152224 h 264450"/>
                <a:gd name="connsiteX17" fmla="*/ 120800 w 479726"/>
                <a:gd name="connsiteY17" fmla="*/ 184283 h 264450"/>
                <a:gd name="connsiteX18" fmla="*/ 128231 w 479726"/>
                <a:gd name="connsiteY18" fmla="*/ 184087 h 264450"/>
                <a:gd name="connsiteX19" fmla="*/ 128528 w 479726"/>
                <a:gd name="connsiteY19" fmla="*/ 185241 h 264450"/>
                <a:gd name="connsiteX20" fmla="*/ 236191 w 479726"/>
                <a:gd name="connsiteY20" fmla="*/ 264450 h 26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9726" h="264450">
                  <a:moveTo>
                    <a:pt x="236191" y="264450"/>
                  </a:moveTo>
                  <a:cubicBezTo>
                    <a:pt x="282885" y="264450"/>
                    <a:pt x="322949" y="236060"/>
                    <a:pt x="340063" y="195599"/>
                  </a:cubicBezTo>
                  <a:lnTo>
                    <a:pt x="341027" y="192493"/>
                  </a:lnTo>
                  <a:lnTo>
                    <a:pt x="350098" y="195813"/>
                  </a:lnTo>
                  <a:cubicBezTo>
                    <a:pt x="359484" y="198732"/>
                    <a:pt x="369464" y="200305"/>
                    <a:pt x="379810" y="200305"/>
                  </a:cubicBezTo>
                  <a:cubicBezTo>
                    <a:pt x="434992" y="200305"/>
                    <a:pt x="479726" y="155571"/>
                    <a:pt x="479726" y="100389"/>
                  </a:cubicBezTo>
                  <a:cubicBezTo>
                    <a:pt x="479726" y="48656"/>
                    <a:pt x="440409" y="6106"/>
                    <a:pt x="390026" y="989"/>
                  </a:cubicBezTo>
                  <a:lnTo>
                    <a:pt x="382403" y="604"/>
                  </a:lnTo>
                  <a:lnTo>
                    <a:pt x="378228" y="183"/>
                  </a:lnTo>
                  <a:lnTo>
                    <a:pt x="56227" y="183"/>
                  </a:lnTo>
                  <a:lnTo>
                    <a:pt x="51545" y="0"/>
                  </a:lnTo>
                  <a:cubicBezTo>
                    <a:pt x="47913" y="218"/>
                    <a:pt x="44249" y="803"/>
                    <a:pt x="40598" y="1781"/>
                  </a:cubicBezTo>
                  <a:cubicBezTo>
                    <a:pt x="11388" y="9608"/>
                    <a:pt x="-5946" y="39633"/>
                    <a:pt x="1880" y="68843"/>
                  </a:cubicBezTo>
                  <a:cubicBezTo>
                    <a:pt x="8729" y="94401"/>
                    <a:pt x="32572" y="110868"/>
                    <a:pt x="57994" y="109342"/>
                  </a:cubicBezTo>
                  <a:lnTo>
                    <a:pt x="62167" y="108663"/>
                  </a:lnTo>
                  <a:lnTo>
                    <a:pt x="61015" y="115532"/>
                  </a:lnTo>
                  <a:cubicBezTo>
                    <a:pt x="60140" y="127908"/>
                    <a:pt x="62825" y="140670"/>
                    <a:pt x="69495" y="152224"/>
                  </a:cubicBezTo>
                  <a:cubicBezTo>
                    <a:pt x="80613" y="171480"/>
                    <a:pt x="100172" y="182825"/>
                    <a:pt x="120800" y="184283"/>
                  </a:cubicBezTo>
                  <a:lnTo>
                    <a:pt x="128231" y="184087"/>
                  </a:lnTo>
                  <a:lnTo>
                    <a:pt x="128528" y="185241"/>
                  </a:lnTo>
                  <a:cubicBezTo>
                    <a:pt x="142801" y="231131"/>
                    <a:pt x="185605" y="264450"/>
                    <a:pt x="236191" y="264450"/>
                  </a:cubicBezTo>
                  <a:close/>
                </a:path>
              </a:pathLst>
            </a:custGeom>
            <a:solidFill>
              <a:schemeClr val="bg1"/>
            </a:solidFill>
            <a:ln w="12700" cap="flat">
              <a:noFill/>
              <a:prstDash val="solid"/>
              <a:miter lim="800000"/>
              <a:headEnd/>
              <a:tailEnd/>
            </a:ln>
          </p:spPr>
          <p:txBody>
            <a:bodyPr vert="horz" wrap="square" lIns="100522" tIns="50261" rIns="100522" bIns="50261" numCol="1" anchor="t" anchorCtr="0" compatLnSpc="1">
              <a:prstTxWarp prst="textNoShape">
                <a:avLst/>
              </a:prstTxWarp>
              <a:noAutofit/>
            </a:bodyPr>
            <a:lstStyle/>
            <a:p>
              <a:pPr defTabSz="1005189">
                <a:defRPr/>
              </a:pPr>
              <a:endParaRPr lang="en-US"/>
            </a:p>
          </p:txBody>
        </p:sp>
        <p:grpSp>
          <p:nvGrpSpPr>
            <p:cNvPr id="61" name="Group 60">
              <a:extLst>
                <a:ext uri="{FF2B5EF4-FFF2-40B4-BE49-F238E27FC236}">
                  <a16:creationId xmlns:a16="http://schemas.microsoft.com/office/drawing/2014/main" id="{E8086B6A-75DC-4820-9417-89EB1F217B68}"/>
                </a:ext>
              </a:extLst>
            </p:cNvPr>
            <p:cNvGrpSpPr/>
            <p:nvPr/>
          </p:nvGrpSpPr>
          <p:grpSpPr>
            <a:xfrm>
              <a:off x="8562975" y="4358017"/>
              <a:ext cx="264319" cy="73488"/>
              <a:chOff x="9058275" y="4364831"/>
              <a:chExt cx="531019" cy="147637"/>
            </a:xfrm>
          </p:grpSpPr>
          <p:sp>
            <p:nvSpPr>
              <p:cNvPr id="58" name="Rectangle: Rounded Corners 57">
                <a:extLst>
                  <a:ext uri="{FF2B5EF4-FFF2-40B4-BE49-F238E27FC236}">
                    <a16:creationId xmlns:a16="http://schemas.microsoft.com/office/drawing/2014/main" id="{F19D8825-EE02-4464-8126-6C687DF6D6E6}"/>
                  </a:ext>
                </a:extLst>
              </p:cNvPr>
              <p:cNvSpPr/>
              <p:nvPr/>
            </p:nvSpPr>
            <p:spPr bwMode="auto">
              <a:xfrm>
                <a:off x="9058275" y="4364831"/>
                <a:ext cx="531019" cy="147637"/>
              </a:xfrm>
              <a:prstGeom prst="roundRect">
                <a:avLst>
                  <a:gd name="adj" fmla="val 32576"/>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59" name="Oval 58">
                <a:extLst>
                  <a:ext uri="{FF2B5EF4-FFF2-40B4-BE49-F238E27FC236}">
                    <a16:creationId xmlns:a16="http://schemas.microsoft.com/office/drawing/2014/main" id="{1D488C69-7FB3-4B0C-BB84-44C62B52DC1A}"/>
                  </a:ext>
                </a:extLst>
              </p:cNvPr>
              <p:cNvSpPr/>
              <p:nvPr/>
            </p:nvSpPr>
            <p:spPr bwMode="auto">
              <a:xfrm>
                <a:off x="9113044" y="4419600"/>
                <a:ext cx="45719" cy="45719"/>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60" name="Oval 59">
                <a:extLst>
                  <a:ext uri="{FF2B5EF4-FFF2-40B4-BE49-F238E27FC236}">
                    <a16:creationId xmlns:a16="http://schemas.microsoft.com/office/drawing/2014/main" id="{1861317F-0592-401F-87EC-DC7A019E791B}"/>
                  </a:ext>
                </a:extLst>
              </p:cNvPr>
              <p:cNvSpPr/>
              <p:nvPr/>
            </p:nvSpPr>
            <p:spPr bwMode="auto">
              <a:xfrm>
                <a:off x="9182101" y="4419600"/>
                <a:ext cx="45719" cy="45719"/>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grpSp>
      </p:grpSp>
      <p:sp>
        <p:nvSpPr>
          <p:cNvPr id="122" name="Rectangle 121">
            <a:extLst>
              <a:ext uri="{FF2B5EF4-FFF2-40B4-BE49-F238E27FC236}">
                <a16:creationId xmlns:a16="http://schemas.microsoft.com/office/drawing/2014/main" id="{DE2084BC-BC59-4862-8BA0-9489A0A0B8DA}"/>
              </a:ext>
            </a:extLst>
          </p:cNvPr>
          <p:cNvSpPr/>
          <p:nvPr/>
        </p:nvSpPr>
        <p:spPr>
          <a:xfrm>
            <a:off x="9158288" y="4268791"/>
            <a:ext cx="923925" cy="184666"/>
          </a:xfrm>
          <a:prstGeom prst="rect">
            <a:avLst/>
          </a:prstGeom>
        </p:spPr>
        <p:txBody>
          <a:bodyPr wrap="square" lIns="0" tIns="0" rIns="0" bIns="0">
            <a:spAutoFit/>
          </a:bodyPr>
          <a:lstStyle/>
          <a:p>
            <a:pPr algn="ctr"/>
            <a:r>
              <a:rPr lang="en-US" sz="1200" kern="0">
                <a:solidFill>
                  <a:schemeClr val="tx2"/>
                </a:solidFill>
                <a:latin typeface="Segoe UI" panose="020B0502040204020203" pitchFamily="34" charset="0"/>
                <a:cs typeface="Segoe UI" panose="020B0502040204020203" pitchFamily="34" charset="0"/>
              </a:rPr>
              <a:t>Cloud traffic</a:t>
            </a:r>
            <a:endParaRPr lang="en-US" sz="1200">
              <a:solidFill>
                <a:schemeClr val="tx2"/>
              </a:solidFill>
              <a:latin typeface="Segoe UI" panose="020B0502040204020203" pitchFamily="34" charset="0"/>
              <a:cs typeface="Segoe UI" panose="020B0502040204020203" pitchFamily="34" charset="0"/>
            </a:endParaRPr>
          </a:p>
        </p:txBody>
      </p:sp>
      <p:sp>
        <p:nvSpPr>
          <p:cNvPr id="131" name="Freeform 5">
            <a:extLst>
              <a:ext uri="{FF2B5EF4-FFF2-40B4-BE49-F238E27FC236}">
                <a16:creationId xmlns:a16="http://schemas.microsoft.com/office/drawing/2014/main" id="{C56C5F6D-8526-4E30-B49C-014B854150A3}"/>
              </a:ext>
            </a:extLst>
          </p:cNvPr>
          <p:cNvSpPr>
            <a:spLocks noEditPoints="1"/>
          </p:cNvSpPr>
          <p:nvPr/>
        </p:nvSpPr>
        <p:spPr bwMode="auto">
          <a:xfrm>
            <a:off x="10546490" y="2489307"/>
            <a:ext cx="216294" cy="311043"/>
          </a:xfrm>
          <a:custGeom>
            <a:avLst/>
            <a:gdLst>
              <a:gd name="T0" fmla="*/ 769 w 1507"/>
              <a:gd name="T1" fmla="*/ 2169 h 2169"/>
              <a:gd name="T2" fmla="*/ 641 w 1507"/>
              <a:gd name="T3" fmla="*/ 1947 h 2169"/>
              <a:gd name="T4" fmla="*/ 142 w 1507"/>
              <a:gd name="T5" fmla="*/ 1078 h 2169"/>
              <a:gd name="T6" fmla="*/ 198 w 1507"/>
              <a:gd name="T7" fmla="*/ 287 h 2169"/>
              <a:gd name="T8" fmla="*/ 799 w 1507"/>
              <a:gd name="T9" fmla="*/ 6 h 2169"/>
              <a:gd name="T10" fmla="*/ 1477 w 1507"/>
              <a:gd name="T11" fmla="*/ 598 h 2169"/>
              <a:gd name="T12" fmla="*/ 1389 w 1507"/>
              <a:gd name="T13" fmla="*/ 1090 h 2169"/>
              <a:gd name="T14" fmla="*/ 782 w 1507"/>
              <a:gd name="T15" fmla="*/ 2147 h 2169"/>
              <a:gd name="T16" fmla="*/ 769 w 1507"/>
              <a:gd name="T17" fmla="*/ 2169 h 2169"/>
              <a:gd name="T18" fmla="*/ 768 w 1507"/>
              <a:gd name="T19" fmla="*/ 1053 h 2169"/>
              <a:gd name="T20" fmla="*/ 1096 w 1507"/>
              <a:gd name="T21" fmla="*/ 727 h 2169"/>
              <a:gd name="T22" fmla="*/ 769 w 1507"/>
              <a:gd name="T23" fmla="*/ 398 h 2169"/>
              <a:gd name="T24" fmla="*/ 442 w 1507"/>
              <a:gd name="T25" fmla="*/ 725 h 2169"/>
              <a:gd name="T26" fmla="*/ 768 w 1507"/>
              <a:gd name="T27" fmla="*/ 1053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7" h="2169">
                <a:moveTo>
                  <a:pt x="769" y="2169"/>
                </a:moveTo>
                <a:cubicBezTo>
                  <a:pt x="725" y="2093"/>
                  <a:pt x="683" y="2020"/>
                  <a:pt x="641" y="1947"/>
                </a:cubicBezTo>
                <a:cubicBezTo>
                  <a:pt x="475" y="1658"/>
                  <a:pt x="308" y="1368"/>
                  <a:pt x="142" y="1078"/>
                </a:cubicBezTo>
                <a:cubicBezTo>
                  <a:pt x="0" y="831"/>
                  <a:pt x="22" y="510"/>
                  <a:pt x="198" y="287"/>
                </a:cubicBezTo>
                <a:cubicBezTo>
                  <a:pt x="351" y="93"/>
                  <a:pt x="553" y="0"/>
                  <a:pt x="799" y="6"/>
                </a:cubicBezTo>
                <a:cubicBezTo>
                  <a:pt x="1129" y="14"/>
                  <a:pt x="1423" y="272"/>
                  <a:pt x="1477" y="598"/>
                </a:cubicBezTo>
                <a:cubicBezTo>
                  <a:pt x="1507" y="773"/>
                  <a:pt x="1478" y="936"/>
                  <a:pt x="1389" y="1090"/>
                </a:cubicBezTo>
                <a:cubicBezTo>
                  <a:pt x="1186" y="1442"/>
                  <a:pt x="984" y="1795"/>
                  <a:pt x="782" y="2147"/>
                </a:cubicBezTo>
                <a:cubicBezTo>
                  <a:pt x="778" y="2153"/>
                  <a:pt x="774" y="2159"/>
                  <a:pt x="769" y="2169"/>
                </a:cubicBezTo>
                <a:close/>
                <a:moveTo>
                  <a:pt x="768" y="1053"/>
                </a:moveTo>
                <a:cubicBezTo>
                  <a:pt x="948" y="1053"/>
                  <a:pt x="1095" y="907"/>
                  <a:pt x="1096" y="727"/>
                </a:cubicBezTo>
                <a:cubicBezTo>
                  <a:pt x="1097" y="546"/>
                  <a:pt x="949" y="398"/>
                  <a:pt x="769" y="398"/>
                </a:cubicBezTo>
                <a:cubicBezTo>
                  <a:pt x="589" y="398"/>
                  <a:pt x="442" y="545"/>
                  <a:pt x="442" y="725"/>
                </a:cubicBezTo>
                <a:cubicBezTo>
                  <a:pt x="441" y="905"/>
                  <a:pt x="588" y="1052"/>
                  <a:pt x="768" y="105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38" name="Oval 137">
            <a:extLst>
              <a:ext uri="{FF2B5EF4-FFF2-40B4-BE49-F238E27FC236}">
                <a16:creationId xmlns:a16="http://schemas.microsoft.com/office/drawing/2014/main" id="{E11434A1-4540-422A-934C-71829348196E}"/>
              </a:ext>
            </a:extLst>
          </p:cNvPr>
          <p:cNvSpPr/>
          <p:nvPr/>
        </p:nvSpPr>
        <p:spPr bwMode="auto">
          <a:xfrm>
            <a:off x="11377613" y="4276727"/>
            <a:ext cx="390526" cy="39052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39" name="Rectangle 138">
            <a:extLst>
              <a:ext uri="{FF2B5EF4-FFF2-40B4-BE49-F238E27FC236}">
                <a16:creationId xmlns:a16="http://schemas.microsoft.com/office/drawing/2014/main" id="{66A5DD06-F0E3-4A9F-A705-5EB68CC7E545}"/>
              </a:ext>
            </a:extLst>
          </p:cNvPr>
          <p:cNvSpPr/>
          <p:nvPr/>
        </p:nvSpPr>
        <p:spPr>
          <a:xfrm>
            <a:off x="10958512" y="4493955"/>
            <a:ext cx="428625" cy="184666"/>
          </a:xfrm>
          <a:prstGeom prst="rect">
            <a:avLst/>
          </a:prstGeom>
        </p:spPr>
        <p:txBody>
          <a:bodyPr wrap="square" lIns="0" tIns="0" rIns="0" bIns="0">
            <a:spAutoFit/>
          </a:bodyPr>
          <a:lstStyle/>
          <a:p>
            <a:pPr algn="ctr"/>
            <a:r>
              <a:rPr lang="en-US" sz="1200" kern="0">
                <a:solidFill>
                  <a:schemeClr val="tx2"/>
                </a:solidFill>
                <a:latin typeface="Segoe UI" panose="020B0502040204020203" pitchFamily="34" charset="0"/>
                <a:cs typeface="Segoe UI" panose="020B0502040204020203" pitchFamily="34" charset="0"/>
              </a:rPr>
              <a:t>Proxy</a:t>
            </a:r>
            <a:endParaRPr lang="en-US" sz="1200">
              <a:solidFill>
                <a:schemeClr val="tx2"/>
              </a:solidFill>
              <a:latin typeface="Segoe UI" panose="020B0502040204020203" pitchFamily="34" charset="0"/>
              <a:cs typeface="Segoe UI" panose="020B0502040204020203" pitchFamily="34" charset="0"/>
            </a:endParaRPr>
          </a:p>
        </p:txBody>
      </p:sp>
      <p:grpSp>
        <p:nvGrpSpPr>
          <p:cNvPr id="187" name="Group 186">
            <a:extLst>
              <a:ext uri="{FF2B5EF4-FFF2-40B4-BE49-F238E27FC236}">
                <a16:creationId xmlns:a16="http://schemas.microsoft.com/office/drawing/2014/main" id="{1FC60775-1B49-421B-A8C6-D1DE964668BE}"/>
              </a:ext>
            </a:extLst>
          </p:cNvPr>
          <p:cNvGrpSpPr/>
          <p:nvPr/>
        </p:nvGrpSpPr>
        <p:grpSpPr>
          <a:xfrm>
            <a:off x="11441909" y="4393368"/>
            <a:ext cx="261936" cy="165970"/>
            <a:chOff x="11440717" y="4392612"/>
            <a:chExt cx="264319" cy="167481"/>
          </a:xfrm>
        </p:grpSpPr>
        <p:grpSp>
          <p:nvGrpSpPr>
            <p:cNvPr id="164" name="Group 163">
              <a:extLst>
                <a:ext uri="{FF2B5EF4-FFF2-40B4-BE49-F238E27FC236}">
                  <a16:creationId xmlns:a16="http://schemas.microsoft.com/office/drawing/2014/main" id="{825E4C91-7C10-46F9-9301-ABBB51693EEE}"/>
                </a:ext>
              </a:extLst>
            </p:cNvPr>
            <p:cNvGrpSpPr/>
            <p:nvPr/>
          </p:nvGrpSpPr>
          <p:grpSpPr>
            <a:xfrm>
              <a:off x="11440717" y="4486605"/>
              <a:ext cx="264319" cy="73488"/>
              <a:chOff x="9058275" y="4364831"/>
              <a:chExt cx="531019" cy="147637"/>
            </a:xfrm>
          </p:grpSpPr>
          <p:sp>
            <p:nvSpPr>
              <p:cNvPr id="165" name="Rectangle: Rounded Corners 164">
                <a:extLst>
                  <a:ext uri="{FF2B5EF4-FFF2-40B4-BE49-F238E27FC236}">
                    <a16:creationId xmlns:a16="http://schemas.microsoft.com/office/drawing/2014/main" id="{CF2CC207-9EBB-4357-8237-C5C9AF6F659B}"/>
                  </a:ext>
                </a:extLst>
              </p:cNvPr>
              <p:cNvSpPr/>
              <p:nvPr/>
            </p:nvSpPr>
            <p:spPr bwMode="auto">
              <a:xfrm>
                <a:off x="9058275" y="4364831"/>
                <a:ext cx="531019" cy="147637"/>
              </a:xfrm>
              <a:prstGeom prst="roundRect">
                <a:avLst>
                  <a:gd name="adj" fmla="val 32576"/>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66" name="Oval 165">
                <a:extLst>
                  <a:ext uri="{FF2B5EF4-FFF2-40B4-BE49-F238E27FC236}">
                    <a16:creationId xmlns:a16="http://schemas.microsoft.com/office/drawing/2014/main" id="{6C123B63-573F-4765-A4AA-D8EB7D7F9323}"/>
                  </a:ext>
                </a:extLst>
              </p:cNvPr>
              <p:cNvSpPr/>
              <p:nvPr/>
            </p:nvSpPr>
            <p:spPr bwMode="auto">
              <a:xfrm>
                <a:off x="9113044" y="4419600"/>
                <a:ext cx="45719" cy="45719"/>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67" name="Oval 166">
                <a:extLst>
                  <a:ext uri="{FF2B5EF4-FFF2-40B4-BE49-F238E27FC236}">
                    <a16:creationId xmlns:a16="http://schemas.microsoft.com/office/drawing/2014/main" id="{8321F955-5C65-4548-9EFB-972053F6EA98}"/>
                  </a:ext>
                </a:extLst>
              </p:cNvPr>
              <p:cNvSpPr/>
              <p:nvPr/>
            </p:nvSpPr>
            <p:spPr bwMode="auto">
              <a:xfrm>
                <a:off x="9182101" y="4419600"/>
                <a:ext cx="45719" cy="45719"/>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grpSp>
        <p:grpSp>
          <p:nvGrpSpPr>
            <p:cNvPr id="168" name="Group 167">
              <a:extLst>
                <a:ext uri="{FF2B5EF4-FFF2-40B4-BE49-F238E27FC236}">
                  <a16:creationId xmlns:a16="http://schemas.microsoft.com/office/drawing/2014/main" id="{C812DBE9-53DC-4467-91D6-AC480A7FD882}"/>
                </a:ext>
              </a:extLst>
            </p:cNvPr>
            <p:cNvGrpSpPr/>
            <p:nvPr/>
          </p:nvGrpSpPr>
          <p:grpSpPr>
            <a:xfrm>
              <a:off x="11440717" y="4392612"/>
              <a:ext cx="264319" cy="73488"/>
              <a:chOff x="9058275" y="4364831"/>
              <a:chExt cx="531019" cy="147637"/>
            </a:xfrm>
          </p:grpSpPr>
          <p:sp>
            <p:nvSpPr>
              <p:cNvPr id="169" name="Rectangle: Rounded Corners 168">
                <a:extLst>
                  <a:ext uri="{FF2B5EF4-FFF2-40B4-BE49-F238E27FC236}">
                    <a16:creationId xmlns:a16="http://schemas.microsoft.com/office/drawing/2014/main" id="{3672F431-09E9-4D29-98CC-2314EC1CB1AD}"/>
                  </a:ext>
                </a:extLst>
              </p:cNvPr>
              <p:cNvSpPr/>
              <p:nvPr/>
            </p:nvSpPr>
            <p:spPr bwMode="auto">
              <a:xfrm>
                <a:off x="9058275" y="4364831"/>
                <a:ext cx="531019" cy="147637"/>
              </a:xfrm>
              <a:prstGeom prst="roundRect">
                <a:avLst>
                  <a:gd name="adj" fmla="val 32576"/>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70" name="Oval 169">
                <a:extLst>
                  <a:ext uri="{FF2B5EF4-FFF2-40B4-BE49-F238E27FC236}">
                    <a16:creationId xmlns:a16="http://schemas.microsoft.com/office/drawing/2014/main" id="{09BDF0B6-C463-45F0-A876-FF29EEF46056}"/>
                  </a:ext>
                </a:extLst>
              </p:cNvPr>
              <p:cNvSpPr/>
              <p:nvPr/>
            </p:nvSpPr>
            <p:spPr bwMode="auto">
              <a:xfrm>
                <a:off x="9113044" y="4419600"/>
                <a:ext cx="45719" cy="45719"/>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sp>
            <p:nvSpPr>
              <p:cNvPr id="171" name="Oval 170">
                <a:extLst>
                  <a:ext uri="{FF2B5EF4-FFF2-40B4-BE49-F238E27FC236}">
                    <a16:creationId xmlns:a16="http://schemas.microsoft.com/office/drawing/2014/main" id="{AE640E0A-E2BD-4905-8790-1126C0856D16}"/>
                  </a:ext>
                </a:extLst>
              </p:cNvPr>
              <p:cNvSpPr/>
              <p:nvPr/>
            </p:nvSpPr>
            <p:spPr bwMode="auto">
              <a:xfrm>
                <a:off x="9182101" y="4419600"/>
                <a:ext cx="45719" cy="45719"/>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err="1"/>
              </a:p>
            </p:txBody>
          </p:sp>
        </p:grpSp>
      </p:grpSp>
      <p:sp>
        <p:nvSpPr>
          <p:cNvPr id="172" name="TextBox 171">
            <a:extLst>
              <a:ext uri="{FF2B5EF4-FFF2-40B4-BE49-F238E27FC236}">
                <a16:creationId xmlns:a16="http://schemas.microsoft.com/office/drawing/2014/main" id="{53B6A1F9-C652-44A1-845D-5E72CAF3235A}"/>
              </a:ext>
            </a:extLst>
          </p:cNvPr>
          <p:cNvSpPr txBox="1"/>
          <p:nvPr/>
        </p:nvSpPr>
        <p:spPr>
          <a:xfrm rot="6052148">
            <a:off x="10960277" y="3627812"/>
            <a:ext cx="612180" cy="691965"/>
          </a:xfrm>
          <a:prstGeom prst="rect">
            <a:avLst/>
          </a:prstGeom>
          <a:noFill/>
        </p:spPr>
        <p:txBody>
          <a:bodyPr wrap="square" lIns="182880" tIns="146304" rIns="182880" bIns="146304" rtlCol="0">
            <a:prstTxWarp prst="textCircle">
              <a:avLst>
                <a:gd name="adj" fmla="val 7773"/>
              </a:avLst>
            </a:prstTxWarp>
            <a:spAutoFit/>
          </a:bodyPr>
          <a:lstStyle/>
          <a:p>
            <a:pPr>
              <a:lnSpc>
                <a:spcPct val="90000"/>
              </a:lnSpc>
              <a:spcAft>
                <a:spcPts val="600"/>
              </a:spcAft>
            </a:pPr>
            <a:r>
              <a:rPr lang="en-US" sz="1200">
                <a:gradFill>
                  <a:gsLst>
                    <a:gs pos="2917">
                      <a:schemeClr val="tx1"/>
                    </a:gs>
                    <a:gs pos="30000">
                      <a:schemeClr val="tx1"/>
                    </a:gs>
                  </a:gsLst>
                  <a:lin ang="5400000" scaled="0"/>
                </a:gradFill>
              </a:rPr>
              <a:t>Fire wall</a:t>
            </a:r>
          </a:p>
        </p:txBody>
      </p:sp>
      <p:sp>
        <p:nvSpPr>
          <p:cNvPr id="173" name="TextBox 172">
            <a:extLst>
              <a:ext uri="{FF2B5EF4-FFF2-40B4-BE49-F238E27FC236}">
                <a16:creationId xmlns:a16="http://schemas.microsoft.com/office/drawing/2014/main" id="{92BFA540-EF07-4F35-A6DB-407591B923D9}"/>
              </a:ext>
            </a:extLst>
          </p:cNvPr>
          <p:cNvSpPr txBox="1"/>
          <p:nvPr/>
        </p:nvSpPr>
        <p:spPr>
          <a:xfrm rot="18357011">
            <a:off x="10907851" y="3529813"/>
            <a:ext cx="659829" cy="745824"/>
          </a:xfrm>
          <a:prstGeom prst="rect">
            <a:avLst/>
          </a:prstGeom>
          <a:noFill/>
        </p:spPr>
        <p:txBody>
          <a:bodyPr wrap="square" lIns="182880" tIns="146304" rIns="182880" bIns="146304" rtlCol="0">
            <a:prstTxWarp prst="textCircle">
              <a:avLst>
                <a:gd name="adj" fmla="val 7773"/>
              </a:avLst>
            </a:prstTxWarp>
            <a:spAutoFit/>
          </a:bodyPr>
          <a:lstStyle/>
          <a:p>
            <a:pPr>
              <a:lnSpc>
                <a:spcPct val="90000"/>
              </a:lnSpc>
              <a:spcAft>
                <a:spcPts val="600"/>
              </a:spcAft>
            </a:pPr>
            <a:r>
              <a:rPr lang="en-US" sz="1200">
                <a:gradFill>
                  <a:gsLst>
                    <a:gs pos="2917">
                      <a:schemeClr val="tx1"/>
                    </a:gs>
                    <a:gs pos="30000">
                      <a:schemeClr val="tx1"/>
                    </a:gs>
                  </a:gsLst>
                  <a:lin ang="5400000" scaled="0"/>
                </a:gradFill>
              </a:rPr>
              <a:t>Fire wall</a:t>
            </a:r>
          </a:p>
        </p:txBody>
      </p:sp>
      <p:sp>
        <p:nvSpPr>
          <p:cNvPr id="178" name="Freeform: Shape 177">
            <a:extLst>
              <a:ext uri="{FF2B5EF4-FFF2-40B4-BE49-F238E27FC236}">
                <a16:creationId xmlns:a16="http://schemas.microsoft.com/office/drawing/2014/main" id="{7D34BE3C-FE2B-4427-9F9F-4DD983173AA8}"/>
              </a:ext>
            </a:extLst>
          </p:cNvPr>
          <p:cNvSpPr/>
          <p:nvPr/>
        </p:nvSpPr>
        <p:spPr bwMode="auto">
          <a:xfrm>
            <a:off x="10655300" y="2787650"/>
            <a:ext cx="869950" cy="1187450"/>
          </a:xfrm>
          <a:custGeom>
            <a:avLst/>
            <a:gdLst>
              <a:gd name="connsiteX0" fmla="*/ 0 w 869950"/>
              <a:gd name="connsiteY0" fmla="*/ 0 h 1187450"/>
              <a:gd name="connsiteX1" fmla="*/ 869950 w 869950"/>
              <a:gd name="connsiteY1" fmla="*/ 984250 h 1187450"/>
              <a:gd name="connsiteX2" fmla="*/ 311150 w 869950"/>
              <a:gd name="connsiteY2" fmla="*/ 1187450 h 1187450"/>
              <a:gd name="connsiteX3" fmla="*/ 0 w 869950"/>
              <a:gd name="connsiteY3" fmla="*/ 0 h 1187450"/>
            </a:gdLst>
            <a:ahLst/>
            <a:cxnLst>
              <a:cxn ang="0">
                <a:pos x="connsiteX0" y="connsiteY0"/>
              </a:cxn>
              <a:cxn ang="0">
                <a:pos x="connsiteX1" y="connsiteY1"/>
              </a:cxn>
              <a:cxn ang="0">
                <a:pos x="connsiteX2" y="connsiteY2"/>
              </a:cxn>
              <a:cxn ang="0">
                <a:pos x="connsiteX3" y="connsiteY3"/>
              </a:cxn>
            </a:cxnLst>
            <a:rect l="l" t="t" r="r" b="b"/>
            <a:pathLst>
              <a:path w="869950" h="1187450">
                <a:moveTo>
                  <a:pt x="0" y="0"/>
                </a:moveTo>
                <a:lnTo>
                  <a:pt x="869950" y="984250"/>
                </a:lnTo>
                <a:lnTo>
                  <a:pt x="311150" y="1187450"/>
                </a:lnTo>
                <a:lnTo>
                  <a:pt x="0" y="0"/>
                </a:lnTo>
                <a:close/>
              </a:path>
            </a:pathLst>
          </a:custGeom>
          <a:solidFill>
            <a:schemeClr val="accent1">
              <a:alpha val="2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177" name="Group 176">
            <a:extLst>
              <a:ext uri="{FF2B5EF4-FFF2-40B4-BE49-F238E27FC236}">
                <a16:creationId xmlns:a16="http://schemas.microsoft.com/office/drawing/2014/main" id="{D00762F5-A1DB-4C14-933E-8782C3E1AB28}"/>
              </a:ext>
            </a:extLst>
          </p:cNvPr>
          <p:cNvGrpSpPr/>
          <p:nvPr/>
        </p:nvGrpSpPr>
        <p:grpSpPr>
          <a:xfrm>
            <a:off x="10969624" y="3630612"/>
            <a:ext cx="595314" cy="595314"/>
            <a:chOff x="11122818" y="3726656"/>
            <a:chExt cx="746126" cy="746126"/>
          </a:xfrm>
        </p:grpSpPr>
        <p:sp>
          <p:nvSpPr>
            <p:cNvPr id="132" name="Oval 131">
              <a:extLst>
                <a:ext uri="{FF2B5EF4-FFF2-40B4-BE49-F238E27FC236}">
                  <a16:creationId xmlns:a16="http://schemas.microsoft.com/office/drawing/2014/main" id="{7DAA8B55-D860-4800-BF88-61AEE868CB5F}"/>
                </a:ext>
              </a:extLst>
            </p:cNvPr>
            <p:cNvSpPr/>
            <p:nvPr/>
          </p:nvSpPr>
          <p:spPr bwMode="auto">
            <a:xfrm>
              <a:off x="11122818" y="3726656"/>
              <a:ext cx="746126" cy="746126"/>
            </a:xfrm>
            <a:prstGeom prst="ellipse">
              <a:avLst/>
            </a:prstGeom>
            <a:solidFill>
              <a:schemeClr val="accent2">
                <a:lumMod val="90000"/>
                <a:lumOff val="10000"/>
              </a:schemeClr>
            </a:solidFill>
            <a:ln w="12700">
              <a:solidFill>
                <a:schemeClr val="accent2">
                  <a:lumMod val="90000"/>
                  <a:lumOff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140" name="Group 139">
              <a:extLst>
                <a:ext uri="{FF2B5EF4-FFF2-40B4-BE49-F238E27FC236}">
                  <a16:creationId xmlns:a16="http://schemas.microsoft.com/office/drawing/2014/main" id="{B100F0CC-DDB9-4766-98F7-99C7250CFAA3}"/>
                </a:ext>
              </a:extLst>
            </p:cNvPr>
            <p:cNvGrpSpPr/>
            <p:nvPr/>
          </p:nvGrpSpPr>
          <p:grpSpPr>
            <a:xfrm>
              <a:off x="11283157" y="3915523"/>
              <a:ext cx="425448" cy="368392"/>
              <a:chOff x="11061700" y="1427163"/>
              <a:chExt cx="2332038" cy="2019300"/>
            </a:xfrm>
            <a:solidFill>
              <a:schemeClr val="bg1"/>
            </a:solidFill>
          </p:grpSpPr>
          <p:sp>
            <p:nvSpPr>
              <p:cNvPr id="141" name="Freeform 123">
                <a:extLst>
                  <a:ext uri="{FF2B5EF4-FFF2-40B4-BE49-F238E27FC236}">
                    <a16:creationId xmlns:a16="http://schemas.microsoft.com/office/drawing/2014/main" id="{F327950C-16B4-4C84-9ECC-BC3274919A98}"/>
                  </a:ext>
                </a:extLst>
              </p:cNvPr>
              <p:cNvSpPr>
                <a:spLocks noEditPoints="1"/>
              </p:cNvSpPr>
              <p:nvPr/>
            </p:nvSpPr>
            <p:spPr bwMode="auto">
              <a:xfrm>
                <a:off x="11839575" y="1427163"/>
                <a:ext cx="1095375" cy="2019300"/>
              </a:xfrm>
              <a:custGeom>
                <a:avLst/>
                <a:gdLst>
                  <a:gd name="T0" fmla="*/ 690 w 690"/>
                  <a:gd name="T1" fmla="*/ 1272 h 1272"/>
                  <a:gd name="T2" fmla="*/ 0 w 690"/>
                  <a:gd name="T3" fmla="*/ 1272 h 1272"/>
                  <a:gd name="T4" fmla="*/ 0 w 690"/>
                  <a:gd name="T5" fmla="*/ 0 h 1272"/>
                  <a:gd name="T6" fmla="*/ 690 w 690"/>
                  <a:gd name="T7" fmla="*/ 0 h 1272"/>
                  <a:gd name="T8" fmla="*/ 690 w 690"/>
                  <a:gd name="T9" fmla="*/ 1272 h 1272"/>
                  <a:gd name="T10" fmla="*/ 54 w 690"/>
                  <a:gd name="T11" fmla="*/ 1217 h 1272"/>
                  <a:gd name="T12" fmla="*/ 636 w 690"/>
                  <a:gd name="T13" fmla="*/ 1217 h 1272"/>
                  <a:gd name="T14" fmla="*/ 636 w 690"/>
                  <a:gd name="T15" fmla="*/ 52 h 1272"/>
                  <a:gd name="T16" fmla="*/ 54 w 690"/>
                  <a:gd name="T17" fmla="*/ 52 h 1272"/>
                  <a:gd name="T18" fmla="*/ 54 w 690"/>
                  <a:gd name="T19" fmla="*/ 1217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0" h="1272">
                    <a:moveTo>
                      <a:pt x="690" y="1272"/>
                    </a:moveTo>
                    <a:lnTo>
                      <a:pt x="0" y="1272"/>
                    </a:lnTo>
                    <a:lnTo>
                      <a:pt x="0" y="0"/>
                    </a:lnTo>
                    <a:lnTo>
                      <a:pt x="690" y="0"/>
                    </a:lnTo>
                    <a:lnTo>
                      <a:pt x="690" y="1272"/>
                    </a:lnTo>
                    <a:close/>
                    <a:moveTo>
                      <a:pt x="54" y="1217"/>
                    </a:moveTo>
                    <a:lnTo>
                      <a:pt x="636" y="1217"/>
                    </a:lnTo>
                    <a:lnTo>
                      <a:pt x="636" y="52"/>
                    </a:lnTo>
                    <a:lnTo>
                      <a:pt x="54" y="52"/>
                    </a:lnTo>
                    <a:lnTo>
                      <a:pt x="54" y="1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24">
                <a:extLst>
                  <a:ext uri="{FF2B5EF4-FFF2-40B4-BE49-F238E27FC236}">
                    <a16:creationId xmlns:a16="http://schemas.microsoft.com/office/drawing/2014/main" id="{19CEE929-678D-478E-9959-C71CBA6BAD4F}"/>
                  </a:ext>
                </a:extLst>
              </p:cNvPr>
              <p:cNvSpPr>
                <a:spLocks noEditPoints="1"/>
              </p:cNvSpPr>
              <p:nvPr/>
            </p:nvSpPr>
            <p:spPr bwMode="auto">
              <a:xfrm>
                <a:off x="12849225" y="1770063"/>
                <a:ext cx="544513" cy="1676400"/>
              </a:xfrm>
              <a:custGeom>
                <a:avLst/>
                <a:gdLst>
                  <a:gd name="T0" fmla="*/ 343 w 343"/>
                  <a:gd name="T1" fmla="*/ 1056 h 1056"/>
                  <a:gd name="T2" fmla="*/ 0 w 343"/>
                  <a:gd name="T3" fmla="*/ 1056 h 1056"/>
                  <a:gd name="T4" fmla="*/ 0 w 343"/>
                  <a:gd name="T5" fmla="*/ 0 h 1056"/>
                  <a:gd name="T6" fmla="*/ 343 w 343"/>
                  <a:gd name="T7" fmla="*/ 0 h 1056"/>
                  <a:gd name="T8" fmla="*/ 343 w 343"/>
                  <a:gd name="T9" fmla="*/ 1056 h 1056"/>
                  <a:gd name="T10" fmla="*/ 54 w 343"/>
                  <a:gd name="T11" fmla="*/ 1001 h 1056"/>
                  <a:gd name="T12" fmla="*/ 288 w 343"/>
                  <a:gd name="T13" fmla="*/ 1001 h 1056"/>
                  <a:gd name="T14" fmla="*/ 288 w 343"/>
                  <a:gd name="T15" fmla="*/ 55 h 1056"/>
                  <a:gd name="T16" fmla="*/ 54 w 343"/>
                  <a:gd name="T17" fmla="*/ 55 h 1056"/>
                  <a:gd name="T18" fmla="*/ 54 w 343"/>
                  <a:gd name="T19" fmla="*/ 1001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1056">
                    <a:moveTo>
                      <a:pt x="343" y="1056"/>
                    </a:moveTo>
                    <a:lnTo>
                      <a:pt x="0" y="1056"/>
                    </a:lnTo>
                    <a:lnTo>
                      <a:pt x="0" y="0"/>
                    </a:lnTo>
                    <a:lnTo>
                      <a:pt x="343" y="0"/>
                    </a:lnTo>
                    <a:lnTo>
                      <a:pt x="343" y="1056"/>
                    </a:lnTo>
                    <a:close/>
                    <a:moveTo>
                      <a:pt x="54" y="1001"/>
                    </a:moveTo>
                    <a:lnTo>
                      <a:pt x="288" y="1001"/>
                    </a:lnTo>
                    <a:lnTo>
                      <a:pt x="288" y="55"/>
                    </a:lnTo>
                    <a:lnTo>
                      <a:pt x="54" y="55"/>
                    </a:lnTo>
                    <a:lnTo>
                      <a:pt x="54" y="10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25">
                <a:extLst>
                  <a:ext uri="{FF2B5EF4-FFF2-40B4-BE49-F238E27FC236}">
                    <a16:creationId xmlns:a16="http://schemas.microsoft.com/office/drawing/2014/main" id="{DDBE2B1D-5410-48E7-8D25-449186B61717}"/>
                  </a:ext>
                </a:extLst>
              </p:cNvPr>
              <p:cNvSpPr>
                <a:spLocks noEditPoints="1"/>
              </p:cNvSpPr>
              <p:nvPr/>
            </p:nvSpPr>
            <p:spPr bwMode="auto">
              <a:xfrm>
                <a:off x="12106275" y="3144838"/>
                <a:ext cx="596900" cy="301625"/>
              </a:xfrm>
              <a:custGeom>
                <a:avLst/>
                <a:gdLst>
                  <a:gd name="T0" fmla="*/ 376 w 376"/>
                  <a:gd name="T1" fmla="*/ 190 h 190"/>
                  <a:gd name="T2" fmla="*/ 0 w 376"/>
                  <a:gd name="T3" fmla="*/ 190 h 190"/>
                  <a:gd name="T4" fmla="*/ 0 w 376"/>
                  <a:gd name="T5" fmla="*/ 0 h 190"/>
                  <a:gd name="T6" fmla="*/ 376 w 376"/>
                  <a:gd name="T7" fmla="*/ 0 h 190"/>
                  <a:gd name="T8" fmla="*/ 376 w 376"/>
                  <a:gd name="T9" fmla="*/ 190 h 190"/>
                  <a:gd name="T10" fmla="*/ 52 w 376"/>
                  <a:gd name="T11" fmla="*/ 135 h 190"/>
                  <a:gd name="T12" fmla="*/ 324 w 376"/>
                  <a:gd name="T13" fmla="*/ 135 h 190"/>
                  <a:gd name="T14" fmla="*/ 324 w 376"/>
                  <a:gd name="T15" fmla="*/ 55 h 190"/>
                  <a:gd name="T16" fmla="*/ 52 w 376"/>
                  <a:gd name="T17" fmla="*/ 55 h 190"/>
                  <a:gd name="T18" fmla="*/ 52 w 376"/>
                  <a:gd name="T19" fmla="*/ 1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190">
                    <a:moveTo>
                      <a:pt x="376" y="190"/>
                    </a:moveTo>
                    <a:lnTo>
                      <a:pt x="0" y="190"/>
                    </a:lnTo>
                    <a:lnTo>
                      <a:pt x="0" y="0"/>
                    </a:lnTo>
                    <a:lnTo>
                      <a:pt x="376" y="0"/>
                    </a:lnTo>
                    <a:lnTo>
                      <a:pt x="376" y="190"/>
                    </a:lnTo>
                    <a:close/>
                    <a:moveTo>
                      <a:pt x="52" y="135"/>
                    </a:moveTo>
                    <a:lnTo>
                      <a:pt x="324" y="135"/>
                    </a:lnTo>
                    <a:lnTo>
                      <a:pt x="324" y="55"/>
                    </a:lnTo>
                    <a:lnTo>
                      <a:pt x="52" y="55"/>
                    </a:lnTo>
                    <a:lnTo>
                      <a:pt x="52"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Rectangle 126">
                <a:extLst>
                  <a:ext uri="{FF2B5EF4-FFF2-40B4-BE49-F238E27FC236}">
                    <a16:creationId xmlns:a16="http://schemas.microsoft.com/office/drawing/2014/main" id="{BA726513-CAD0-411C-9567-E48C746A0C0A}"/>
                  </a:ext>
                </a:extLst>
              </p:cNvPr>
              <p:cNvSpPr>
                <a:spLocks noChangeArrowheads="1"/>
              </p:cNvSpPr>
              <p:nvPr/>
            </p:nvSpPr>
            <p:spPr bwMode="auto">
              <a:xfrm>
                <a:off x="12650788" y="1643063"/>
                <a:ext cx="82550"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Rectangle 127">
                <a:extLst>
                  <a:ext uri="{FF2B5EF4-FFF2-40B4-BE49-F238E27FC236}">
                    <a16:creationId xmlns:a16="http://schemas.microsoft.com/office/drawing/2014/main" id="{22E6A213-406A-4533-8246-BBF990DC16B8}"/>
                  </a:ext>
                </a:extLst>
              </p:cNvPr>
              <p:cNvSpPr>
                <a:spLocks noChangeArrowheads="1"/>
              </p:cNvSpPr>
              <p:nvPr/>
            </p:nvSpPr>
            <p:spPr bwMode="auto">
              <a:xfrm>
                <a:off x="12345988" y="1643063"/>
                <a:ext cx="82550"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128">
                <a:extLst>
                  <a:ext uri="{FF2B5EF4-FFF2-40B4-BE49-F238E27FC236}">
                    <a16:creationId xmlns:a16="http://schemas.microsoft.com/office/drawing/2014/main" id="{2A630594-082C-4997-97FC-D28A6189F74A}"/>
                  </a:ext>
                </a:extLst>
              </p:cNvPr>
              <p:cNvSpPr>
                <a:spLocks noChangeArrowheads="1"/>
              </p:cNvSpPr>
              <p:nvPr/>
            </p:nvSpPr>
            <p:spPr bwMode="auto">
              <a:xfrm>
                <a:off x="12038013" y="1643063"/>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Rectangle 129">
                <a:extLst>
                  <a:ext uri="{FF2B5EF4-FFF2-40B4-BE49-F238E27FC236}">
                    <a16:creationId xmlns:a16="http://schemas.microsoft.com/office/drawing/2014/main" id="{4EA5C05A-EF04-48E8-BCCD-4E5E3BE8A374}"/>
                  </a:ext>
                </a:extLst>
              </p:cNvPr>
              <p:cNvSpPr>
                <a:spLocks noChangeArrowheads="1"/>
              </p:cNvSpPr>
              <p:nvPr/>
            </p:nvSpPr>
            <p:spPr bwMode="auto">
              <a:xfrm>
                <a:off x="12650788" y="2112963"/>
                <a:ext cx="82550" cy="260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Rectangle 130">
                <a:extLst>
                  <a:ext uri="{FF2B5EF4-FFF2-40B4-BE49-F238E27FC236}">
                    <a16:creationId xmlns:a16="http://schemas.microsoft.com/office/drawing/2014/main" id="{5B52BEBF-16D8-41C9-AEFE-1E848CD0B896}"/>
                  </a:ext>
                </a:extLst>
              </p:cNvPr>
              <p:cNvSpPr>
                <a:spLocks noChangeArrowheads="1"/>
              </p:cNvSpPr>
              <p:nvPr/>
            </p:nvSpPr>
            <p:spPr bwMode="auto">
              <a:xfrm>
                <a:off x="12345988" y="2112963"/>
                <a:ext cx="82550" cy="260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Rectangle 131">
                <a:extLst>
                  <a:ext uri="{FF2B5EF4-FFF2-40B4-BE49-F238E27FC236}">
                    <a16:creationId xmlns:a16="http://schemas.microsoft.com/office/drawing/2014/main" id="{F8F45927-54AB-4AFD-859F-E4F860A4D770}"/>
                  </a:ext>
                </a:extLst>
              </p:cNvPr>
              <p:cNvSpPr>
                <a:spLocks noChangeArrowheads="1"/>
              </p:cNvSpPr>
              <p:nvPr/>
            </p:nvSpPr>
            <p:spPr bwMode="auto">
              <a:xfrm>
                <a:off x="12038013" y="2112963"/>
                <a:ext cx="85725" cy="260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Rectangle 132">
                <a:extLst>
                  <a:ext uri="{FF2B5EF4-FFF2-40B4-BE49-F238E27FC236}">
                    <a16:creationId xmlns:a16="http://schemas.microsoft.com/office/drawing/2014/main" id="{312E16C2-4160-48DE-978F-354D52625552}"/>
                  </a:ext>
                </a:extLst>
              </p:cNvPr>
              <p:cNvSpPr>
                <a:spLocks noChangeArrowheads="1"/>
              </p:cNvSpPr>
              <p:nvPr/>
            </p:nvSpPr>
            <p:spPr bwMode="auto">
              <a:xfrm>
                <a:off x="12650788" y="2587626"/>
                <a:ext cx="82550"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Rectangle 133">
                <a:extLst>
                  <a:ext uri="{FF2B5EF4-FFF2-40B4-BE49-F238E27FC236}">
                    <a16:creationId xmlns:a16="http://schemas.microsoft.com/office/drawing/2014/main" id="{6D438B68-08B3-4E77-845A-4F4351A34BCF}"/>
                  </a:ext>
                </a:extLst>
              </p:cNvPr>
              <p:cNvSpPr>
                <a:spLocks noChangeArrowheads="1"/>
              </p:cNvSpPr>
              <p:nvPr/>
            </p:nvSpPr>
            <p:spPr bwMode="auto">
              <a:xfrm>
                <a:off x="12345988" y="2587626"/>
                <a:ext cx="82550"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Rectangle 134">
                <a:extLst>
                  <a:ext uri="{FF2B5EF4-FFF2-40B4-BE49-F238E27FC236}">
                    <a16:creationId xmlns:a16="http://schemas.microsoft.com/office/drawing/2014/main" id="{E0A59E9A-8D2F-494A-8A3A-0EAD11804E58}"/>
                  </a:ext>
                </a:extLst>
              </p:cNvPr>
              <p:cNvSpPr>
                <a:spLocks noChangeArrowheads="1"/>
              </p:cNvSpPr>
              <p:nvPr/>
            </p:nvSpPr>
            <p:spPr bwMode="auto">
              <a:xfrm>
                <a:off x="12038013" y="2587626"/>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Rectangle 135">
                <a:extLst>
                  <a:ext uri="{FF2B5EF4-FFF2-40B4-BE49-F238E27FC236}">
                    <a16:creationId xmlns:a16="http://schemas.microsoft.com/office/drawing/2014/main" id="{73A82873-52C4-4934-8707-0C3791F718D6}"/>
                  </a:ext>
                </a:extLst>
              </p:cNvPr>
              <p:cNvSpPr>
                <a:spLocks noChangeArrowheads="1"/>
              </p:cNvSpPr>
              <p:nvPr/>
            </p:nvSpPr>
            <p:spPr bwMode="auto">
              <a:xfrm>
                <a:off x="13077825" y="1984376"/>
                <a:ext cx="82550" cy="215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Rectangle 136">
                <a:extLst>
                  <a:ext uri="{FF2B5EF4-FFF2-40B4-BE49-F238E27FC236}">
                    <a16:creationId xmlns:a16="http://schemas.microsoft.com/office/drawing/2014/main" id="{A5A6C8C3-37C5-41D4-BAC2-2E5F1DE10824}"/>
                  </a:ext>
                </a:extLst>
              </p:cNvPr>
              <p:cNvSpPr>
                <a:spLocks noChangeArrowheads="1"/>
              </p:cNvSpPr>
              <p:nvPr/>
            </p:nvSpPr>
            <p:spPr bwMode="auto">
              <a:xfrm>
                <a:off x="13077825" y="2414588"/>
                <a:ext cx="82550" cy="214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Rectangle 137">
                <a:extLst>
                  <a:ext uri="{FF2B5EF4-FFF2-40B4-BE49-F238E27FC236}">
                    <a16:creationId xmlns:a16="http://schemas.microsoft.com/office/drawing/2014/main" id="{28D081D8-02E1-4138-A325-1C71907529C7}"/>
                  </a:ext>
                </a:extLst>
              </p:cNvPr>
              <p:cNvSpPr>
                <a:spLocks noChangeArrowheads="1"/>
              </p:cNvSpPr>
              <p:nvPr/>
            </p:nvSpPr>
            <p:spPr bwMode="auto">
              <a:xfrm>
                <a:off x="13077825" y="2843213"/>
                <a:ext cx="82550" cy="215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Rectangle 138">
                <a:extLst>
                  <a:ext uri="{FF2B5EF4-FFF2-40B4-BE49-F238E27FC236}">
                    <a16:creationId xmlns:a16="http://schemas.microsoft.com/office/drawing/2014/main" id="{0184DF0C-3E24-4414-BCF1-DD255F5B380B}"/>
                  </a:ext>
                </a:extLst>
              </p:cNvPr>
              <p:cNvSpPr>
                <a:spLocks noChangeArrowheads="1"/>
              </p:cNvSpPr>
              <p:nvPr/>
            </p:nvSpPr>
            <p:spPr bwMode="auto">
              <a:xfrm>
                <a:off x="11609388" y="2414588"/>
                <a:ext cx="87313" cy="214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Rectangle 139">
                <a:extLst>
                  <a:ext uri="{FF2B5EF4-FFF2-40B4-BE49-F238E27FC236}">
                    <a16:creationId xmlns:a16="http://schemas.microsoft.com/office/drawing/2014/main" id="{7591515E-BF13-4A4B-A87D-F15F1B10D7B8}"/>
                  </a:ext>
                </a:extLst>
              </p:cNvPr>
              <p:cNvSpPr>
                <a:spLocks noChangeArrowheads="1"/>
              </p:cNvSpPr>
              <p:nvPr/>
            </p:nvSpPr>
            <p:spPr bwMode="auto">
              <a:xfrm>
                <a:off x="11609388" y="2843213"/>
                <a:ext cx="87313" cy="215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140">
                <a:extLst>
                  <a:ext uri="{FF2B5EF4-FFF2-40B4-BE49-F238E27FC236}">
                    <a16:creationId xmlns:a16="http://schemas.microsoft.com/office/drawing/2014/main" id="{9713DD4B-45A2-4423-AB04-1227F1E39330}"/>
                  </a:ext>
                </a:extLst>
              </p:cNvPr>
              <p:cNvSpPr>
                <a:spLocks noChangeArrowheads="1"/>
              </p:cNvSpPr>
              <p:nvPr/>
            </p:nvSpPr>
            <p:spPr bwMode="auto">
              <a:xfrm>
                <a:off x="11339513" y="2414588"/>
                <a:ext cx="85725" cy="214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Rectangle 141">
                <a:extLst>
                  <a:ext uri="{FF2B5EF4-FFF2-40B4-BE49-F238E27FC236}">
                    <a16:creationId xmlns:a16="http://schemas.microsoft.com/office/drawing/2014/main" id="{868E0104-DEF0-46D9-AFC6-29766D813476}"/>
                  </a:ext>
                </a:extLst>
              </p:cNvPr>
              <p:cNvSpPr>
                <a:spLocks noChangeArrowheads="1"/>
              </p:cNvSpPr>
              <p:nvPr/>
            </p:nvSpPr>
            <p:spPr bwMode="auto">
              <a:xfrm>
                <a:off x="11339513" y="2843213"/>
                <a:ext cx="85725" cy="215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142">
                <a:extLst>
                  <a:ext uri="{FF2B5EF4-FFF2-40B4-BE49-F238E27FC236}">
                    <a16:creationId xmlns:a16="http://schemas.microsoft.com/office/drawing/2014/main" id="{47E3FCB9-B039-4DE2-98BC-AD6A69B77CD8}"/>
                  </a:ext>
                </a:extLst>
              </p:cNvPr>
              <p:cNvSpPr>
                <a:spLocks/>
              </p:cNvSpPr>
              <p:nvPr/>
            </p:nvSpPr>
            <p:spPr bwMode="auto">
              <a:xfrm>
                <a:off x="11061700" y="2170113"/>
                <a:ext cx="819150" cy="1276350"/>
              </a:xfrm>
              <a:custGeom>
                <a:avLst/>
                <a:gdLst>
                  <a:gd name="T0" fmla="*/ 516 w 516"/>
                  <a:gd name="T1" fmla="*/ 749 h 804"/>
                  <a:gd name="T2" fmla="*/ 54 w 516"/>
                  <a:gd name="T3" fmla="*/ 749 h 804"/>
                  <a:gd name="T4" fmla="*/ 54 w 516"/>
                  <a:gd name="T5" fmla="*/ 54 h 804"/>
                  <a:gd name="T6" fmla="*/ 516 w 516"/>
                  <a:gd name="T7" fmla="*/ 54 h 804"/>
                  <a:gd name="T8" fmla="*/ 516 w 516"/>
                  <a:gd name="T9" fmla="*/ 0 h 804"/>
                  <a:gd name="T10" fmla="*/ 0 w 516"/>
                  <a:gd name="T11" fmla="*/ 0 h 804"/>
                  <a:gd name="T12" fmla="*/ 0 w 516"/>
                  <a:gd name="T13" fmla="*/ 804 h 804"/>
                  <a:gd name="T14" fmla="*/ 516 w 516"/>
                  <a:gd name="T15" fmla="*/ 804 h 804"/>
                  <a:gd name="T16" fmla="*/ 516 w 516"/>
                  <a:gd name="T17" fmla="*/ 749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6" h="804">
                    <a:moveTo>
                      <a:pt x="516" y="749"/>
                    </a:moveTo>
                    <a:lnTo>
                      <a:pt x="54" y="749"/>
                    </a:lnTo>
                    <a:lnTo>
                      <a:pt x="54" y="54"/>
                    </a:lnTo>
                    <a:lnTo>
                      <a:pt x="516" y="54"/>
                    </a:lnTo>
                    <a:lnTo>
                      <a:pt x="516" y="0"/>
                    </a:lnTo>
                    <a:lnTo>
                      <a:pt x="0" y="0"/>
                    </a:lnTo>
                    <a:lnTo>
                      <a:pt x="0" y="804"/>
                    </a:lnTo>
                    <a:lnTo>
                      <a:pt x="516" y="804"/>
                    </a:lnTo>
                    <a:lnTo>
                      <a:pt x="516" y="7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79" name="Rectangle 178">
            <a:extLst>
              <a:ext uri="{FF2B5EF4-FFF2-40B4-BE49-F238E27FC236}">
                <a16:creationId xmlns:a16="http://schemas.microsoft.com/office/drawing/2014/main" id="{0043FEB4-C5B4-4745-913F-56034474AB1D}"/>
              </a:ext>
            </a:extLst>
          </p:cNvPr>
          <p:cNvSpPr/>
          <p:nvPr/>
        </p:nvSpPr>
        <p:spPr>
          <a:xfrm>
            <a:off x="9488091" y="5213093"/>
            <a:ext cx="1531144" cy="184666"/>
          </a:xfrm>
          <a:prstGeom prst="rect">
            <a:avLst/>
          </a:prstGeom>
        </p:spPr>
        <p:txBody>
          <a:bodyPr wrap="square" lIns="0" tIns="0" rIns="0" bIns="0">
            <a:spAutoFit/>
          </a:bodyPr>
          <a:lstStyle/>
          <a:p>
            <a:pPr algn="ctr"/>
            <a:r>
              <a:rPr lang="en-US" sz="1200" kern="0">
                <a:solidFill>
                  <a:schemeClr val="tx2"/>
                </a:solidFill>
                <a:latin typeface="Segoe UI" panose="020B0502040204020203" pitchFamily="34" charset="0"/>
                <a:cs typeface="Segoe UI" panose="020B0502040204020203" pitchFamily="34" charset="0"/>
              </a:rPr>
              <a:t>Configuration scripts</a:t>
            </a:r>
            <a:endParaRPr lang="en-US" sz="1200">
              <a:solidFill>
                <a:schemeClr val="tx2"/>
              </a:solidFill>
              <a:latin typeface="Segoe UI" panose="020B0502040204020203" pitchFamily="34" charset="0"/>
              <a:cs typeface="Segoe UI" panose="020B0502040204020203" pitchFamily="34" charset="0"/>
            </a:endParaRPr>
          </a:p>
        </p:txBody>
      </p:sp>
      <p:sp>
        <p:nvSpPr>
          <p:cNvPr id="181" name="Freeform: Shape 180">
            <a:extLst>
              <a:ext uri="{FF2B5EF4-FFF2-40B4-BE49-F238E27FC236}">
                <a16:creationId xmlns:a16="http://schemas.microsoft.com/office/drawing/2014/main" id="{8D46FC4A-8EB6-43C1-953E-7758A9491F7F}"/>
              </a:ext>
            </a:extLst>
          </p:cNvPr>
          <p:cNvSpPr/>
          <p:nvPr/>
        </p:nvSpPr>
        <p:spPr bwMode="auto">
          <a:xfrm flipV="1">
            <a:off x="6499224" y="1913600"/>
            <a:ext cx="479726" cy="264450"/>
          </a:xfrm>
          <a:custGeom>
            <a:avLst/>
            <a:gdLst>
              <a:gd name="connsiteX0" fmla="*/ 236191 w 479726"/>
              <a:gd name="connsiteY0" fmla="*/ 264450 h 264450"/>
              <a:gd name="connsiteX1" fmla="*/ 340063 w 479726"/>
              <a:gd name="connsiteY1" fmla="*/ 195599 h 264450"/>
              <a:gd name="connsiteX2" fmla="*/ 341027 w 479726"/>
              <a:gd name="connsiteY2" fmla="*/ 192493 h 264450"/>
              <a:gd name="connsiteX3" fmla="*/ 350098 w 479726"/>
              <a:gd name="connsiteY3" fmla="*/ 195813 h 264450"/>
              <a:gd name="connsiteX4" fmla="*/ 379810 w 479726"/>
              <a:gd name="connsiteY4" fmla="*/ 200305 h 264450"/>
              <a:gd name="connsiteX5" fmla="*/ 479726 w 479726"/>
              <a:gd name="connsiteY5" fmla="*/ 100389 h 264450"/>
              <a:gd name="connsiteX6" fmla="*/ 390026 w 479726"/>
              <a:gd name="connsiteY6" fmla="*/ 989 h 264450"/>
              <a:gd name="connsiteX7" fmla="*/ 382403 w 479726"/>
              <a:gd name="connsiteY7" fmla="*/ 604 h 264450"/>
              <a:gd name="connsiteX8" fmla="*/ 378228 w 479726"/>
              <a:gd name="connsiteY8" fmla="*/ 183 h 264450"/>
              <a:gd name="connsiteX9" fmla="*/ 56227 w 479726"/>
              <a:gd name="connsiteY9" fmla="*/ 183 h 264450"/>
              <a:gd name="connsiteX10" fmla="*/ 51545 w 479726"/>
              <a:gd name="connsiteY10" fmla="*/ 0 h 264450"/>
              <a:gd name="connsiteX11" fmla="*/ 40598 w 479726"/>
              <a:gd name="connsiteY11" fmla="*/ 1781 h 264450"/>
              <a:gd name="connsiteX12" fmla="*/ 1880 w 479726"/>
              <a:gd name="connsiteY12" fmla="*/ 68843 h 264450"/>
              <a:gd name="connsiteX13" fmla="*/ 57994 w 479726"/>
              <a:gd name="connsiteY13" fmla="*/ 109342 h 264450"/>
              <a:gd name="connsiteX14" fmla="*/ 62167 w 479726"/>
              <a:gd name="connsiteY14" fmla="*/ 108663 h 264450"/>
              <a:gd name="connsiteX15" fmla="*/ 61015 w 479726"/>
              <a:gd name="connsiteY15" fmla="*/ 115532 h 264450"/>
              <a:gd name="connsiteX16" fmla="*/ 69495 w 479726"/>
              <a:gd name="connsiteY16" fmla="*/ 152224 h 264450"/>
              <a:gd name="connsiteX17" fmla="*/ 120800 w 479726"/>
              <a:gd name="connsiteY17" fmla="*/ 184283 h 264450"/>
              <a:gd name="connsiteX18" fmla="*/ 128231 w 479726"/>
              <a:gd name="connsiteY18" fmla="*/ 184087 h 264450"/>
              <a:gd name="connsiteX19" fmla="*/ 128528 w 479726"/>
              <a:gd name="connsiteY19" fmla="*/ 185241 h 264450"/>
              <a:gd name="connsiteX20" fmla="*/ 236191 w 479726"/>
              <a:gd name="connsiteY20" fmla="*/ 264450 h 26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9726" h="264450">
                <a:moveTo>
                  <a:pt x="236191" y="264450"/>
                </a:moveTo>
                <a:cubicBezTo>
                  <a:pt x="282885" y="264450"/>
                  <a:pt x="322949" y="236060"/>
                  <a:pt x="340063" y="195599"/>
                </a:cubicBezTo>
                <a:lnTo>
                  <a:pt x="341027" y="192493"/>
                </a:lnTo>
                <a:lnTo>
                  <a:pt x="350098" y="195813"/>
                </a:lnTo>
                <a:cubicBezTo>
                  <a:pt x="359484" y="198732"/>
                  <a:pt x="369464" y="200305"/>
                  <a:pt x="379810" y="200305"/>
                </a:cubicBezTo>
                <a:cubicBezTo>
                  <a:pt x="434992" y="200305"/>
                  <a:pt x="479726" y="155571"/>
                  <a:pt x="479726" y="100389"/>
                </a:cubicBezTo>
                <a:cubicBezTo>
                  <a:pt x="479726" y="48656"/>
                  <a:pt x="440409" y="6106"/>
                  <a:pt x="390026" y="989"/>
                </a:cubicBezTo>
                <a:lnTo>
                  <a:pt x="382403" y="604"/>
                </a:lnTo>
                <a:lnTo>
                  <a:pt x="378228" y="183"/>
                </a:lnTo>
                <a:lnTo>
                  <a:pt x="56227" y="183"/>
                </a:lnTo>
                <a:lnTo>
                  <a:pt x="51545" y="0"/>
                </a:lnTo>
                <a:cubicBezTo>
                  <a:pt x="47913" y="218"/>
                  <a:pt x="44249" y="803"/>
                  <a:pt x="40598" y="1781"/>
                </a:cubicBezTo>
                <a:cubicBezTo>
                  <a:pt x="11388" y="9608"/>
                  <a:pt x="-5946" y="39633"/>
                  <a:pt x="1880" y="68843"/>
                </a:cubicBezTo>
                <a:cubicBezTo>
                  <a:pt x="8729" y="94401"/>
                  <a:pt x="32572" y="110868"/>
                  <a:pt x="57994" y="109342"/>
                </a:cubicBezTo>
                <a:lnTo>
                  <a:pt x="62167" y="108663"/>
                </a:lnTo>
                <a:lnTo>
                  <a:pt x="61015" y="115532"/>
                </a:lnTo>
                <a:cubicBezTo>
                  <a:pt x="60140" y="127908"/>
                  <a:pt x="62825" y="140670"/>
                  <a:pt x="69495" y="152224"/>
                </a:cubicBezTo>
                <a:cubicBezTo>
                  <a:pt x="80613" y="171480"/>
                  <a:pt x="100172" y="182825"/>
                  <a:pt x="120800" y="184283"/>
                </a:cubicBezTo>
                <a:lnTo>
                  <a:pt x="128231" y="184087"/>
                </a:lnTo>
                <a:lnTo>
                  <a:pt x="128528" y="185241"/>
                </a:lnTo>
                <a:cubicBezTo>
                  <a:pt x="142801" y="231131"/>
                  <a:pt x="185605" y="264450"/>
                  <a:pt x="236191" y="264450"/>
                </a:cubicBezTo>
                <a:close/>
              </a:path>
            </a:pathLst>
          </a:custGeom>
          <a:solidFill>
            <a:schemeClr val="bg1"/>
          </a:solidFill>
          <a:ln w="12700" cap="flat">
            <a:noFill/>
            <a:prstDash val="solid"/>
            <a:miter lim="800000"/>
            <a:headEnd/>
            <a:tailEnd/>
          </a:ln>
        </p:spPr>
        <p:txBody>
          <a:bodyPr vert="horz" wrap="square" lIns="100522" tIns="50261" rIns="100522" bIns="50261" numCol="1" anchor="t" anchorCtr="0" compatLnSpc="1">
            <a:prstTxWarp prst="textNoShape">
              <a:avLst/>
            </a:prstTxWarp>
            <a:noAutofit/>
          </a:bodyPr>
          <a:lstStyle/>
          <a:p>
            <a:pPr defTabSz="1005189">
              <a:defRPr/>
            </a:pPr>
            <a:endParaRPr lang="en-US" sz="1980" kern="0">
              <a:solidFill>
                <a:srgbClr val="353535"/>
              </a:solidFill>
              <a:latin typeface="Segoe UI Semilight"/>
            </a:endParaRPr>
          </a:p>
        </p:txBody>
      </p:sp>
      <p:cxnSp>
        <p:nvCxnSpPr>
          <p:cNvPr id="183" name="Straight Arrow Connector 182">
            <a:extLst>
              <a:ext uri="{FF2B5EF4-FFF2-40B4-BE49-F238E27FC236}">
                <a16:creationId xmlns:a16="http://schemas.microsoft.com/office/drawing/2014/main" id="{3332D822-2A56-45E3-BA47-812EF5AAD996}"/>
              </a:ext>
            </a:extLst>
          </p:cNvPr>
          <p:cNvCxnSpPr>
            <a:cxnSpLocks/>
          </p:cNvCxnSpPr>
          <p:nvPr/>
        </p:nvCxnSpPr>
        <p:spPr>
          <a:xfrm flipH="1">
            <a:off x="9153237" y="2401958"/>
            <a:ext cx="394623" cy="0"/>
          </a:xfrm>
          <a:prstGeom prst="straightConnector1">
            <a:avLst/>
          </a:prstGeom>
          <a:ln w="12700">
            <a:solidFill>
              <a:schemeClr val="accent2">
                <a:lumMod val="90000"/>
                <a:lumOff val="1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4" name="Straight Arrow Connector 183">
            <a:extLst>
              <a:ext uri="{FF2B5EF4-FFF2-40B4-BE49-F238E27FC236}">
                <a16:creationId xmlns:a16="http://schemas.microsoft.com/office/drawing/2014/main" id="{C9A61ECE-00BD-4C93-AF29-C66EB5993FE1}"/>
              </a:ext>
            </a:extLst>
          </p:cNvPr>
          <p:cNvCxnSpPr>
            <a:cxnSpLocks/>
          </p:cNvCxnSpPr>
          <p:nvPr/>
        </p:nvCxnSpPr>
        <p:spPr>
          <a:xfrm flipH="1">
            <a:off x="9153237" y="2659062"/>
            <a:ext cx="394623" cy="0"/>
          </a:xfrm>
          <a:prstGeom prst="straightConnector1">
            <a:avLst/>
          </a:prstGeom>
          <a:ln w="12700">
            <a:solidFill>
              <a:schemeClr val="accent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7" name="Rectangle: Rounded Corners 96">
            <a:extLst>
              <a:ext uri="{FF2B5EF4-FFF2-40B4-BE49-F238E27FC236}">
                <a16:creationId xmlns:a16="http://schemas.microsoft.com/office/drawing/2014/main" id="{181A8217-BB07-46D6-B3D0-3AE1FDF3222C}"/>
              </a:ext>
            </a:extLst>
          </p:cNvPr>
          <p:cNvSpPr/>
          <p:nvPr/>
        </p:nvSpPr>
        <p:spPr bwMode="auto">
          <a:xfrm>
            <a:off x="10587038" y="3290889"/>
            <a:ext cx="1509599" cy="1522412"/>
          </a:xfrm>
          <a:prstGeom prst="roundRect">
            <a:avLst/>
          </a:prstGeom>
          <a:noFill/>
          <a:ln w="12700" cap="rnd">
            <a:solidFill>
              <a:srgbClr val="0278D7"/>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00" name="Rectangle 99">
            <a:extLst>
              <a:ext uri="{FF2B5EF4-FFF2-40B4-BE49-F238E27FC236}">
                <a16:creationId xmlns:a16="http://schemas.microsoft.com/office/drawing/2014/main" id="{B52B9CF0-87F4-4F83-924D-8C520B5EB88A}"/>
              </a:ext>
            </a:extLst>
          </p:cNvPr>
          <p:cNvSpPr/>
          <p:nvPr/>
        </p:nvSpPr>
        <p:spPr>
          <a:xfrm>
            <a:off x="9355127" y="4851821"/>
            <a:ext cx="1531144" cy="184666"/>
          </a:xfrm>
          <a:prstGeom prst="rect">
            <a:avLst/>
          </a:prstGeom>
        </p:spPr>
        <p:txBody>
          <a:bodyPr wrap="square" lIns="0" tIns="0" rIns="0" bIns="0">
            <a:spAutoFit/>
          </a:bodyPr>
          <a:lstStyle/>
          <a:p>
            <a:pPr algn="ctr"/>
            <a:r>
              <a:rPr lang="en-US" sz="1200" kern="0">
                <a:solidFill>
                  <a:schemeClr val="tx2"/>
                </a:solidFill>
                <a:latin typeface="Segoe UI" panose="020B0502040204020203" pitchFamily="34" charset="0"/>
                <a:cs typeface="Segoe UI" panose="020B0502040204020203" pitchFamily="34" charset="0"/>
              </a:rPr>
              <a:t>Cloud traffic logs</a:t>
            </a:r>
            <a:endParaRPr lang="en-US" sz="1200">
              <a:solidFill>
                <a:schemeClr val="tx2"/>
              </a:solidFill>
              <a:latin typeface="Segoe UI" panose="020B0502040204020203" pitchFamily="34" charset="0"/>
              <a:cs typeface="Segoe UI" panose="020B0502040204020203" pitchFamily="34" charset="0"/>
            </a:endParaRPr>
          </a:p>
        </p:txBody>
      </p:sp>
      <p:sp>
        <p:nvSpPr>
          <p:cNvPr id="102" name="Rectangle 101">
            <a:extLst>
              <a:ext uri="{FF2B5EF4-FFF2-40B4-BE49-F238E27FC236}">
                <a16:creationId xmlns:a16="http://schemas.microsoft.com/office/drawing/2014/main" id="{2EFB7359-3E4A-441E-95DD-D024D08A0683}"/>
              </a:ext>
            </a:extLst>
          </p:cNvPr>
          <p:cNvSpPr/>
          <p:nvPr/>
        </p:nvSpPr>
        <p:spPr>
          <a:xfrm>
            <a:off x="9198752" y="1323599"/>
            <a:ext cx="2270173" cy="400110"/>
          </a:xfrm>
          <a:prstGeom prst="rect">
            <a:avLst/>
          </a:prstGeom>
        </p:spPr>
        <p:txBody>
          <a:bodyPr wrap="none">
            <a:spAutoFit/>
          </a:bodyPr>
          <a:lstStyle/>
          <a:p>
            <a:r>
              <a:rPr lang="en-US" sz="2000" kern="0">
                <a:solidFill>
                  <a:schemeClr val="accent1"/>
                </a:solidFill>
                <a:latin typeface="Segoe UI Semibold" panose="020B0702040204020203" pitchFamily="34" charset="0"/>
                <a:cs typeface="Segoe UI Semibold" panose="020B0702040204020203" pitchFamily="34" charset="0"/>
              </a:rPr>
              <a:t>Your organization</a:t>
            </a:r>
            <a:endParaRPr lang="en-US"/>
          </a:p>
        </p:txBody>
      </p:sp>
      <p:sp>
        <p:nvSpPr>
          <p:cNvPr id="104" name="Rectangle 103">
            <a:extLst>
              <a:ext uri="{FF2B5EF4-FFF2-40B4-BE49-F238E27FC236}">
                <a16:creationId xmlns:a16="http://schemas.microsoft.com/office/drawing/2014/main" id="{8121445A-C7C2-453F-83D3-D430FF38ED2D}"/>
              </a:ext>
            </a:extLst>
          </p:cNvPr>
          <p:cNvSpPr/>
          <p:nvPr/>
        </p:nvSpPr>
        <p:spPr>
          <a:xfrm rot="5400000">
            <a:off x="6224973" y="3817258"/>
            <a:ext cx="923925" cy="184666"/>
          </a:xfrm>
          <a:prstGeom prst="rect">
            <a:avLst/>
          </a:prstGeom>
          <a:solidFill>
            <a:schemeClr val="bg1"/>
          </a:solidFill>
        </p:spPr>
        <p:txBody>
          <a:bodyPr wrap="square" lIns="0" tIns="0" rIns="0" bIns="0">
            <a:spAutoFit/>
          </a:bodyPr>
          <a:lstStyle/>
          <a:p>
            <a:pPr algn="ctr"/>
            <a:r>
              <a:rPr lang="en-US" sz="1200" kern="0">
                <a:solidFill>
                  <a:schemeClr val="tx2"/>
                </a:solidFill>
                <a:latin typeface="Segoe UI" panose="020B0502040204020203" pitchFamily="34" charset="0"/>
                <a:cs typeface="Segoe UI" panose="020B0502040204020203" pitchFamily="34" charset="0"/>
              </a:rPr>
              <a:t>APIs</a:t>
            </a:r>
            <a:endParaRPr lang="en-US" sz="1200">
              <a:solidFill>
                <a:schemeClr val="tx2"/>
              </a:solidFill>
              <a:latin typeface="Segoe UI" panose="020B0502040204020203" pitchFamily="34" charset="0"/>
              <a:cs typeface="Segoe UI" panose="020B0502040204020203" pitchFamily="34" charset="0"/>
            </a:endParaRPr>
          </a:p>
        </p:txBody>
      </p:sp>
      <p:cxnSp>
        <p:nvCxnSpPr>
          <p:cNvPr id="75" name="Connector: Elbow 74">
            <a:extLst>
              <a:ext uri="{FF2B5EF4-FFF2-40B4-BE49-F238E27FC236}">
                <a16:creationId xmlns:a16="http://schemas.microsoft.com/office/drawing/2014/main" id="{D9C6B274-22DB-4C57-A55B-470393556918}"/>
              </a:ext>
            </a:extLst>
          </p:cNvPr>
          <p:cNvCxnSpPr>
            <a:cxnSpLocks/>
          </p:cNvCxnSpPr>
          <p:nvPr/>
        </p:nvCxnSpPr>
        <p:spPr>
          <a:xfrm rot="16200000" flipH="1">
            <a:off x="6552413" y="3644109"/>
            <a:ext cx="674690" cy="266698"/>
          </a:xfrm>
          <a:prstGeom prst="bentConnector3">
            <a:avLst>
              <a:gd name="adj1" fmla="val 100117"/>
            </a:avLst>
          </a:prstGeom>
          <a:ln w="12700">
            <a:solidFill>
              <a:schemeClr val="accent2">
                <a:lumMod val="90000"/>
                <a:lumOff val="1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4" name="Connector: Elbow 83">
            <a:extLst>
              <a:ext uri="{FF2B5EF4-FFF2-40B4-BE49-F238E27FC236}">
                <a16:creationId xmlns:a16="http://schemas.microsoft.com/office/drawing/2014/main" id="{C5BEED54-259D-4E8E-847A-63421520C223}"/>
              </a:ext>
            </a:extLst>
          </p:cNvPr>
          <p:cNvCxnSpPr>
            <a:cxnSpLocks/>
          </p:cNvCxnSpPr>
          <p:nvPr/>
        </p:nvCxnSpPr>
        <p:spPr>
          <a:xfrm rot="16200000" flipH="1">
            <a:off x="6419059" y="3610771"/>
            <a:ext cx="812799" cy="471484"/>
          </a:xfrm>
          <a:prstGeom prst="bentConnector3">
            <a:avLst>
              <a:gd name="adj1" fmla="val 100391"/>
            </a:avLst>
          </a:prstGeom>
          <a:ln w="12700">
            <a:solidFill>
              <a:schemeClr val="accent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6" name="Rectangle 105">
            <a:extLst>
              <a:ext uri="{FF2B5EF4-FFF2-40B4-BE49-F238E27FC236}">
                <a16:creationId xmlns:a16="http://schemas.microsoft.com/office/drawing/2014/main" id="{9B1A8F57-C5BE-4DDF-BF9C-324D992CC334}"/>
              </a:ext>
            </a:extLst>
          </p:cNvPr>
          <p:cNvSpPr/>
          <p:nvPr/>
        </p:nvSpPr>
        <p:spPr>
          <a:xfrm rot="5400000">
            <a:off x="9082874" y="4832838"/>
            <a:ext cx="146695" cy="553998"/>
          </a:xfrm>
          <a:prstGeom prst="rect">
            <a:avLst/>
          </a:prstGeom>
          <a:solidFill>
            <a:schemeClr val="bg1"/>
          </a:solidFill>
        </p:spPr>
        <p:txBody>
          <a:bodyPr wrap="square" lIns="0" tIns="0" rIns="0" bIns="0">
            <a:spAutoFit/>
          </a:bodyPr>
          <a:lstStyle/>
          <a:p>
            <a:pPr algn="ctr"/>
            <a:r>
              <a:rPr lang="en-US" sz="1200" kern="0">
                <a:solidFill>
                  <a:schemeClr val="bg1"/>
                </a:solidFill>
                <a:latin typeface="Segoe UI" panose="020B0502040204020203" pitchFamily="34" charset="0"/>
                <a:cs typeface="Segoe UI" panose="020B0502040204020203" pitchFamily="34" charset="0"/>
              </a:rPr>
              <a:t>APIs</a:t>
            </a:r>
            <a:endParaRPr lang="en-US" sz="1200">
              <a:solidFill>
                <a:schemeClr val="bg1"/>
              </a:solidFill>
              <a:latin typeface="Segoe UI" panose="020B0502040204020203" pitchFamily="34" charset="0"/>
              <a:cs typeface="Segoe UI" panose="020B0502040204020203" pitchFamily="34" charset="0"/>
            </a:endParaRPr>
          </a:p>
        </p:txBody>
      </p:sp>
      <p:cxnSp>
        <p:nvCxnSpPr>
          <p:cNvPr id="93" name="Connector: Elbow 92">
            <a:extLst>
              <a:ext uri="{FF2B5EF4-FFF2-40B4-BE49-F238E27FC236}">
                <a16:creationId xmlns:a16="http://schemas.microsoft.com/office/drawing/2014/main" id="{AE0D2D40-5FAC-46E4-BDD6-45FB3DD7EE01}"/>
              </a:ext>
            </a:extLst>
          </p:cNvPr>
          <p:cNvCxnSpPr>
            <a:cxnSpLocks/>
            <a:endCxn id="97" idx="2"/>
          </p:cNvCxnSpPr>
          <p:nvPr/>
        </p:nvCxnSpPr>
        <p:spPr>
          <a:xfrm flipV="1">
            <a:off x="8714184" y="4813301"/>
            <a:ext cx="2627654" cy="247590"/>
          </a:xfrm>
          <a:prstGeom prst="bentConnector2">
            <a:avLst/>
          </a:prstGeom>
          <a:ln w="12700">
            <a:solidFill>
              <a:srgbClr val="00317B"/>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4" name="Connector: Elbow 133">
            <a:extLst>
              <a:ext uri="{FF2B5EF4-FFF2-40B4-BE49-F238E27FC236}">
                <a16:creationId xmlns:a16="http://schemas.microsoft.com/office/drawing/2014/main" id="{717F7A6F-DF3C-4B02-B375-E86D4053F8DB}"/>
              </a:ext>
            </a:extLst>
          </p:cNvPr>
          <p:cNvCxnSpPr>
            <a:cxnSpLocks/>
          </p:cNvCxnSpPr>
          <p:nvPr/>
        </p:nvCxnSpPr>
        <p:spPr>
          <a:xfrm rot="10800000" flipV="1">
            <a:off x="8673318" y="4813299"/>
            <a:ext cx="2890033" cy="369881"/>
          </a:xfrm>
          <a:prstGeom prst="bentConnector3">
            <a:avLst>
              <a:gd name="adj1" fmla="val 69"/>
            </a:avLst>
          </a:prstGeom>
          <a:ln w="12700">
            <a:solidFill>
              <a:schemeClr val="accent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101" name="Picture 100">
            <a:extLst>
              <a:ext uri="{FF2B5EF4-FFF2-40B4-BE49-F238E27FC236}">
                <a16:creationId xmlns:a16="http://schemas.microsoft.com/office/drawing/2014/main" id="{8FB44DAB-880E-4AF4-B3CB-61354D32268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720336" y="3356730"/>
            <a:ext cx="320758" cy="323966"/>
          </a:xfrm>
          <a:prstGeom prst="rect">
            <a:avLst/>
          </a:prstGeom>
        </p:spPr>
      </p:pic>
      <p:sp>
        <p:nvSpPr>
          <p:cNvPr id="109" name="Rectangle 108">
            <a:extLst>
              <a:ext uri="{FF2B5EF4-FFF2-40B4-BE49-F238E27FC236}">
                <a16:creationId xmlns:a16="http://schemas.microsoft.com/office/drawing/2014/main" id="{D4477BD4-CF9A-40EA-ABB9-AE7B6F327C7D}"/>
              </a:ext>
            </a:extLst>
          </p:cNvPr>
          <p:cNvSpPr/>
          <p:nvPr/>
        </p:nvSpPr>
        <p:spPr>
          <a:xfrm>
            <a:off x="11525250" y="2357216"/>
            <a:ext cx="894878" cy="738664"/>
          </a:xfrm>
          <a:prstGeom prst="rect">
            <a:avLst/>
          </a:prstGeom>
        </p:spPr>
        <p:txBody>
          <a:bodyPr wrap="square" lIns="0" tIns="0" rIns="0" bIns="0">
            <a:spAutoFit/>
          </a:bodyPr>
          <a:lstStyle/>
          <a:p>
            <a:pPr algn="ctr" defTabSz="932688"/>
            <a:r>
              <a:rPr lang="en-US" sz="1200" kern="0">
                <a:solidFill>
                  <a:srgbClr val="282828"/>
                </a:solidFill>
                <a:latin typeface="Segoe UI" panose="020B0502040204020203" pitchFamily="34" charset="0"/>
                <a:cs typeface="Segoe UI" panose="020B0502040204020203" pitchFamily="34" charset="0"/>
              </a:rPr>
              <a:t>Log collector, SWG or WDATP</a:t>
            </a:r>
            <a:endParaRPr lang="en-US" sz="1200">
              <a:solidFill>
                <a:srgbClr val="282828"/>
              </a:solidFill>
              <a:latin typeface="Segoe UI" panose="020B0502040204020203" pitchFamily="34" charset="0"/>
              <a:cs typeface="Segoe UI" panose="020B0502040204020203" pitchFamily="34" charset="0"/>
            </a:endParaRPr>
          </a:p>
        </p:txBody>
      </p:sp>
      <p:cxnSp>
        <p:nvCxnSpPr>
          <p:cNvPr id="112" name="Straight Arrow Connector 111">
            <a:extLst>
              <a:ext uri="{FF2B5EF4-FFF2-40B4-BE49-F238E27FC236}">
                <a16:creationId xmlns:a16="http://schemas.microsoft.com/office/drawing/2014/main" id="{C6431D1D-B4DA-4476-84AF-40928CB40722}"/>
              </a:ext>
            </a:extLst>
          </p:cNvPr>
          <p:cNvCxnSpPr>
            <a:stCxn id="101" idx="0"/>
            <a:endCxn id="109" idx="2"/>
          </p:cNvCxnSpPr>
          <p:nvPr/>
        </p:nvCxnSpPr>
        <p:spPr>
          <a:xfrm flipV="1">
            <a:off x="11880715" y="3095880"/>
            <a:ext cx="91974" cy="26085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12784248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3A54FB-1525-43B8-9397-A03005171C87}"/>
              </a:ext>
            </a:extLst>
          </p:cNvPr>
          <p:cNvSpPr/>
          <p:nvPr/>
        </p:nvSpPr>
        <p:spPr bwMode="auto">
          <a:xfrm>
            <a:off x="8617906" y="0"/>
            <a:ext cx="3816981"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a:extLst>
              <a:ext uri="{FF2B5EF4-FFF2-40B4-BE49-F238E27FC236}">
                <a16:creationId xmlns:a16="http://schemas.microsoft.com/office/drawing/2014/main" id="{7872B733-D6B9-45BE-A8C5-5823BF5E82F1}"/>
              </a:ext>
            </a:extLst>
          </p:cNvPr>
          <p:cNvSpPr>
            <a:spLocks noGrp="1"/>
          </p:cNvSpPr>
          <p:nvPr>
            <p:ph type="title"/>
          </p:nvPr>
        </p:nvSpPr>
        <p:spPr>
          <a:xfrm>
            <a:off x="434920" y="2097243"/>
            <a:ext cx="7626965" cy="3605405"/>
          </a:xfrm>
        </p:spPr>
        <p:txBody>
          <a:bodyPr/>
          <a:lstStyle/>
          <a:p>
            <a:r>
              <a:rPr lang="en-US" sz="3600">
                <a:solidFill>
                  <a:srgbClr val="505050"/>
                </a:solidFill>
              </a:rPr>
              <a:t>DISCOVERING AND ASSESSING THE RISK OF SHADOW IT</a:t>
            </a:r>
          </a:p>
        </p:txBody>
      </p:sp>
      <p:pic>
        <p:nvPicPr>
          <p:cNvPr id="8" name="Picture 7">
            <a:extLst>
              <a:ext uri="{FF2B5EF4-FFF2-40B4-BE49-F238E27FC236}">
                <a16:creationId xmlns:a16="http://schemas.microsoft.com/office/drawing/2014/main" id="{C9F8FFA0-C79C-415D-990E-52F1DE9840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9298" y="2489504"/>
            <a:ext cx="3823905" cy="2015517"/>
          </a:xfrm>
          <a:prstGeom prst="rect">
            <a:avLst/>
          </a:prstGeom>
        </p:spPr>
      </p:pic>
      <p:sp>
        <p:nvSpPr>
          <p:cNvPr id="13" name="Rectangle 12">
            <a:extLst>
              <a:ext uri="{FF2B5EF4-FFF2-40B4-BE49-F238E27FC236}">
                <a16:creationId xmlns:a16="http://schemas.microsoft.com/office/drawing/2014/main" id="{8D8FE2FC-9198-424F-B81D-E21E5997B184}"/>
              </a:ext>
            </a:extLst>
          </p:cNvPr>
          <p:cNvSpPr/>
          <p:nvPr/>
        </p:nvSpPr>
        <p:spPr>
          <a:xfrm>
            <a:off x="0" y="400504"/>
            <a:ext cx="3068877" cy="1785104"/>
          </a:xfrm>
          <a:prstGeom prst="rect">
            <a:avLst/>
          </a:prstGeom>
        </p:spPr>
        <p:txBody>
          <a:bodyPr wrap="square" lIns="274320">
            <a:spAutoFit/>
          </a:bodyPr>
          <a:lstStyle/>
          <a:p>
            <a:r>
              <a:rPr lang="en-US" sz="11000" b="1">
                <a:solidFill>
                  <a:srgbClr val="D9D9D9"/>
                </a:solidFill>
                <a:latin typeface="Segoe UI" panose="020B0502040204020203" pitchFamily="34" charset="0"/>
                <a:cs typeface="Segoe UI" panose="020B0502040204020203" pitchFamily="34" charset="0"/>
              </a:rPr>
              <a:t>03</a:t>
            </a:r>
          </a:p>
        </p:txBody>
      </p:sp>
    </p:spTree>
    <p:custDataLst>
      <p:tags r:id="rId1"/>
    </p:custDataLst>
    <p:extLst>
      <p:ext uri="{BB962C8B-B14F-4D97-AF65-F5344CB8AC3E}">
        <p14:creationId xmlns:p14="http://schemas.microsoft.com/office/powerpoint/2010/main" val="125972170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8B1D9C-F00B-4797-8E5E-DF3E62D1C60F}"/>
              </a:ext>
            </a:extLst>
          </p:cNvPr>
          <p:cNvSpPr/>
          <p:nvPr/>
        </p:nvSpPr>
        <p:spPr bwMode="auto">
          <a:xfrm>
            <a:off x="54244" y="201478"/>
            <a:ext cx="12135173" cy="679304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
            <a:extLst>
              <a:ext uri="{FF2B5EF4-FFF2-40B4-BE49-F238E27FC236}">
                <a16:creationId xmlns:a16="http://schemas.microsoft.com/office/drawing/2014/main" id="{88B75A36-EDF8-4042-8AF6-2AF7CCDA37A1}"/>
              </a:ext>
            </a:extLst>
          </p:cNvPr>
          <p:cNvSpPr>
            <a:spLocks noGrp="1"/>
          </p:cNvSpPr>
          <p:nvPr>
            <p:ph type="title"/>
          </p:nvPr>
        </p:nvSpPr>
        <p:spPr>
          <a:xfrm>
            <a:off x="600062" y="466301"/>
            <a:ext cx="11237870" cy="565027"/>
          </a:xfrm>
        </p:spPr>
        <p:txBody>
          <a:bodyPr/>
          <a:lstStyle/>
          <a:p>
            <a:r>
              <a:rPr lang="en-US" dirty="0">
                <a:solidFill>
                  <a:srgbClr val="505050"/>
                </a:solidFill>
              </a:rPr>
              <a:t>Shadow IT management lifecycle</a:t>
            </a:r>
            <a:endParaRPr lang="en-US" dirty="0"/>
          </a:p>
        </p:txBody>
      </p:sp>
      <p:sp>
        <p:nvSpPr>
          <p:cNvPr id="5" name="Rectangle 4">
            <a:extLst>
              <a:ext uri="{FF2B5EF4-FFF2-40B4-BE49-F238E27FC236}">
                <a16:creationId xmlns:a16="http://schemas.microsoft.com/office/drawing/2014/main" id="{FEB31113-376F-4844-9354-5140420F4D24}"/>
              </a:ext>
            </a:extLst>
          </p:cNvPr>
          <p:cNvSpPr/>
          <p:nvPr/>
        </p:nvSpPr>
        <p:spPr>
          <a:xfrm>
            <a:off x="596956" y="1031328"/>
            <a:ext cx="8953012" cy="388129"/>
          </a:xfrm>
          <a:prstGeom prst="rect">
            <a:avLst/>
          </a:prstGeom>
        </p:spPr>
        <p:txBody>
          <a:bodyPr wrap="square" lIns="0">
            <a:spAutoFit/>
          </a:bodyPr>
          <a:lstStyle/>
          <a:p>
            <a:pPr>
              <a:spcAft>
                <a:spcPts val="1224"/>
              </a:spcAft>
            </a:pPr>
            <a:r>
              <a:rPr lang="en-US" sz="1873">
                <a:gradFill>
                  <a:gsLst>
                    <a:gs pos="0">
                      <a:schemeClr val="tx1"/>
                    </a:gs>
                    <a:gs pos="100000">
                      <a:schemeClr val="tx1"/>
                    </a:gs>
                  </a:gsLst>
                  <a:lin ang="5400000" scaled="1"/>
                </a:gradFill>
                <a:cs typeface="Segoe UI Semibold" panose="020B0702040204020203" pitchFamily="34" charset="0"/>
              </a:rPr>
              <a:t>Safely adopting cloud apps</a:t>
            </a:r>
          </a:p>
        </p:txBody>
      </p:sp>
      <p:sp>
        <p:nvSpPr>
          <p:cNvPr id="7" name="Arc 6">
            <a:extLst>
              <a:ext uri="{FF2B5EF4-FFF2-40B4-BE49-F238E27FC236}">
                <a16:creationId xmlns:a16="http://schemas.microsoft.com/office/drawing/2014/main" id="{6FEDFF27-A044-4DBB-B19A-AA7D4A2CA02B}"/>
              </a:ext>
            </a:extLst>
          </p:cNvPr>
          <p:cNvSpPr/>
          <p:nvPr/>
        </p:nvSpPr>
        <p:spPr>
          <a:xfrm>
            <a:off x="4943115" y="2857686"/>
            <a:ext cx="2536681" cy="2536681"/>
          </a:xfrm>
          <a:prstGeom prst="arc">
            <a:avLst>
              <a:gd name="adj1" fmla="val 9283574"/>
              <a:gd name="adj2" fmla="val 15827239"/>
            </a:avLst>
          </a:prstGeom>
          <a:ln w="69850">
            <a:solidFill>
              <a:schemeClr val="accent2"/>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73"/>
          </a:p>
        </p:txBody>
      </p:sp>
      <p:sp>
        <p:nvSpPr>
          <p:cNvPr id="8" name="Arc 7">
            <a:extLst>
              <a:ext uri="{FF2B5EF4-FFF2-40B4-BE49-F238E27FC236}">
                <a16:creationId xmlns:a16="http://schemas.microsoft.com/office/drawing/2014/main" id="{856C8D0C-AB7C-403A-A0A7-BBBE0DA11C6D}"/>
              </a:ext>
            </a:extLst>
          </p:cNvPr>
          <p:cNvSpPr/>
          <p:nvPr/>
        </p:nvSpPr>
        <p:spPr>
          <a:xfrm>
            <a:off x="4943115" y="2857686"/>
            <a:ext cx="2536681" cy="2536681"/>
          </a:xfrm>
          <a:prstGeom prst="arc">
            <a:avLst>
              <a:gd name="adj1" fmla="val 1866059"/>
              <a:gd name="adj2" fmla="val 8549148"/>
            </a:avLst>
          </a:prstGeom>
          <a:ln w="6985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73"/>
          </a:p>
        </p:txBody>
      </p:sp>
      <p:sp>
        <p:nvSpPr>
          <p:cNvPr id="9" name="Arc 8">
            <a:extLst>
              <a:ext uri="{FF2B5EF4-FFF2-40B4-BE49-F238E27FC236}">
                <a16:creationId xmlns:a16="http://schemas.microsoft.com/office/drawing/2014/main" id="{62813E85-7611-4644-8A73-3C43C0ACB60B}"/>
              </a:ext>
            </a:extLst>
          </p:cNvPr>
          <p:cNvSpPr/>
          <p:nvPr/>
        </p:nvSpPr>
        <p:spPr>
          <a:xfrm>
            <a:off x="4943115" y="2857686"/>
            <a:ext cx="2536681" cy="2536681"/>
          </a:xfrm>
          <a:prstGeom prst="arc">
            <a:avLst>
              <a:gd name="adj1" fmla="val 16507324"/>
              <a:gd name="adj2" fmla="val 1175725"/>
            </a:avLst>
          </a:prstGeom>
          <a:ln w="69850">
            <a:solidFill>
              <a:srgbClr val="00188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73"/>
          </a:p>
        </p:txBody>
      </p:sp>
      <p:sp>
        <p:nvSpPr>
          <p:cNvPr id="10" name="TextBox 9">
            <a:extLst>
              <a:ext uri="{FF2B5EF4-FFF2-40B4-BE49-F238E27FC236}">
                <a16:creationId xmlns:a16="http://schemas.microsoft.com/office/drawing/2014/main" id="{0106BA21-2C29-46AA-883A-6ACB3845BB94}"/>
              </a:ext>
            </a:extLst>
          </p:cNvPr>
          <p:cNvSpPr txBox="1"/>
          <p:nvPr/>
        </p:nvSpPr>
        <p:spPr>
          <a:xfrm>
            <a:off x="8165599" y="1773144"/>
            <a:ext cx="3094227" cy="1225657"/>
          </a:xfrm>
          <a:prstGeom prst="rect">
            <a:avLst/>
          </a:prstGeom>
          <a:noFill/>
        </p:spPr>
        <p:txBody>
          <a:bodyPr wrap="square" rtlCol="0">
            <a:spAutoFit/>
          </a:bodyPr>
          <a:lstStyle/>
          <a:p>
            <a:pPr>
              <a:spcAft>
                <a:spcPts val="612"/>
              </a:spcAft>
            </a:pPr>
            <a:r>
              <a:rPr lang="en-US" sz="1224" b="1">
                <a:gradFill>
                  <a:gsLst>
                    <a:gs pos="83000">
                      <a:schemeClr val="tx1"/>
                    </a:gs>
                    <a:gs pos="100000">
                      <a:schemeClr val="tx1"/>
                    </a:gs>
                  </a:gsLst>
                  <a:lin ang="5400000" scaled="1"/>
                </a:gradFill>
                <a:cs typeface="Segoe UI Semibold" panose="020B0702040204020203" pitchFamily="34" charset="0"/>
              </a:rPr>
              <a:t>Discover Shadow IT</a:t>
            </a:r>
            <a:endParaRPr lang="en-US" sz="1428" b="1">
              <a:gradFill>
                <a:gsLst>
                  <a:gs pos="83000">
                    <a:schemeClr val="tx1"/>
                  </a:gs>
                  <a:gs pos="100000">
                    <a:schemeClr val="tx1"/>
                  </a:gs>
                </a:gsLst>
                <a:lin ang="5400000" scaled="1"/>
              </a:gradFill>
              <a:latin typeface="Segoe UI Semibold" panose="020B0702040204020203" pitchFamily="34" charset="0"/>
              <a:cs typeface="Segoe UI Semibold" panose="020B0702040204020203" pitchFamily="34" charset="0"/>
            </a:endParaRPr>
          </a:p>
          <a:p>
            <a:pPr>
              <a:spcAft>
                <a:spcPts val="1224"/>
              </a:spcAft>
            </a:pPr>
            <a:r>
              <a:rPr lang="en-US" sz="1071">
                <a:gradFill>
                  <a:gsLst>
                    <a:gs pos="83000">
                      <a:schemeClr val="tx1"/>
                    </a:gs>
                    <a:gs pos="100000">
                      <a:schemeClr val="tx1"/>
                    </a:gs>
                  </a:gsLst>
                  <a:lin ang="5400000" scaled="1"/>
                </a:gradFill>
                <a:cs typeface="Segoe UI Semibold" panose="020B0702040204020203" pitchFamily="34" charset="0"/>
              </a:rPr>
              <a:t>Identify which apps are being </a:t>
            </a:r>
            <a:br>
              <a:rPr lang="en-US" sz="1071">
                <a:gradFill>
                  <a:gsLst>
                    <a:gs pos="83000">
                      <a:schemeClr val="tx1"/>
                    </a:gs>
                    <a:gs pos="100000">
                      <a:schemeClr val="tx1"/>
                    </a:gs>
                  </a:gsLst>
                  <a:lin ang="5400000" scaled="1"/>
                </a:gradFill>
                <a:cs typeface="Segoe UI Semibold" panose="020B0702040204020203" pitchFamily="34" charset="0"/>
              </a:rPr>
            </a:br>
            <a:r>
              <a:rPr lang="en-US" sz="1071">
                <a:gradFill>
                  <a:gsLst>
                    <a:gs pos="83000">
                      <a:schemeClr val="tx1"/>
                    </a:gs>
                    <a:gs pos="100000">
                      <a:schemeClr val="tx1"/>
                    </a:gs>
                  </a:gsLst>
                  <a:lin ang="5400000" scaled="1"/>
                </a:gradFill>
                <a:cs typeface="Segoe UI Semibold" panose="020B0702040204020203" pitchFamily="34" charset="0"/>
              </a:rPr>
              <a:t>used in your organization from an app catalog of &gt;16k cloud apps and custom apps.</a:t>
            </a:r>
          </a:p>
          <a:p>
            <a:endParaRPr lang="en-US" sz="1428" b="1">
              <a:gradFill>
                <a:gsLst>
                  <a:gs pos="83000">
                    <a:schemeClr val="tx1"/>
                  </a:gs>
                  <a:gs pos="100000">
                    <a:schemeClr val="tx1"/>
                  </a:gs>
                </a:gsLst>
                <a:lin ang="5400000" scaled="1"/>
              </a:gradFill>
              <a:latin typeface="Segoe UI Semibold" panose="020B0702040204020203" pitchFamily="34" charset="0"/>
              <a:cs typeface="Segoe UI Semibold" panose="020B0702040204020203" pitchFamily="34" charset="0"/>
            </a:endParaRPr>
          </a:p>
        </p:txBody>
      </p:sp>
      <p:sp>
        <p:nvSpPr>
          <p:cNvPr id="11" name="TextBox 10">
            <a:extLst>
              <a:ext uri="{FF2B5EF4-FFF2-40B4-BE49-F238E27FC236}">
                <a16:creationId xmlns:a16="http://schemas.microsoft.com/office/drawing/2014/main" id="{065DEA7A-2EB8-418C-8932-1DA9256CB0DA}"/>
              </a:ext>
            </a:extLst>
          </p:cNvPr>
          <p:cNvSpPr txBox="1"/>
          <p:nvPr/>
        </p:nvSpPr>
        <p:spPr>
          <a:xfrm>
            <a:off x="9058408" y="3332934"/>
            <a:ext cx="3094227" cy="1369990"/>
          </a:xfrm>
          <a:prstGeom prst="rect">
            <a:avLst/>
          </a:prstGeom>
          <a:noFill/>
        </p:spPr>
        <p:txBody>
          <a:bodyPr wrap="square" rtlCol="0">
            <a:spAutoFit/>
          </a:bodyPr>
          <a:lstStyle/>
          <a:p>
            <a:pPr>
              <a:spcAft>
                <a:spcPts val="612"/>
              </a:spcAft>
            </a:pPr>
            <a:r>
              <a:rPr lang="en-US" sz="1224" b="1">
                <a:gradFill>
                  <a:gsLst>
                    <a:gs pos="83000">
                      <a:schemeClr val="tx1"/>
                    </a:gs>
                    <a:gs pos="100000">
                      <a:schemeClr val="tx1"/>
                    </a:gs>
                  </a:gsLst>
                  <a:lin ang="5400000" scaled="1"/>
                </a:gradFill>
                <a:cs typeface="Segoe UI Semibold" panose="020B0702040204020203" pitchFamily="34" charset="0"/>
              </a:rPr>
              <a:t>Identify the risk </a:t>
            </a:r>
            <a:br>
              <a:rPr lang="en-US" sz="1224" b="1">
                <a:gradFill>
                  <a:gsLst>
                    <a:gs pos="83000">
                      <a:schemeClr val="tx1"/>
                    </a:gs>
                    <a:gs pos="100000">
                      <a:schemeClr val="tx1"/>
                    </a:gs>
                  </a:gsLst>
                  <a:lin ang="5400000" scaled="1"/>
                </a:gradFill>
                <a:cs typeface="Segoe UI Semibold" panose="020B0702040204020203" pitchFamily="34" charset="0"/>
              </a:rPr>
            </a:br>
            <a:r>
              <a:rPr lang="en-US" sz="1224" b="1">
                <a:gradFill>
                  <a:gsLst>
                    <a:gs pos="83000">
                      <a:schemeClr val="tx1"/>
                    </a:gs>
                    <a:gs pos="100000">
                      <a:schemeClr val="tx1"/>
                    </a:gs>
                  </a:gsLst>
                  <a:lin ang="5400000" scaled="1"/>
                </a:gradFill>
                <a:cs typeface="Segoe UI Semibold" panose="020B0702040204020203" pitchFamily="34" charset="0"/>
              </a:rPr>
              <a:t>levels of your apps</a:t>
            </a:r>
          </a:p>
          <a:p>
            <a:r>
              <a:rPr lang="en-US" sz="1071">
                <a:gradFill>
                  <a:gsLst>
                    <a:gs pos="83000">
                      <a:schemeClr val="tx1"/>
                    </a:gs>
                    <a:gs pos="100000">
                      <a:schemeClr val="tx1"/>
                    </a:gs>
                  </a:gsLst>
                  <a:lin ang="5400000" scaled="1"/>
                </a:gradFill>
                <a:cs typeface="Segoe UI Semibold" panose="020B0702040204020203" pitchFamily="34" charset="0"/>
              </a:rPr>
              <a:t>Understand the risk associated with discovered apps, based on more than </a:t>
            </a:r>
            <a:br>
              <a:rPr lang="en-US" sz="1071">
                <a:gradFill>
                  <a:gsLst>
                    <a:gs pos="83000">
                      <a:schemeClr val="tx1"/>
                    </a:gs>
                    <a:gs pos="100000">
                      <a:schemeClr val="tx1"/>
                    </a:gs>
                  </a:gsLst>
                  <a:lin ang="5400000" scaled="1"/>
                </a:gradFill>
                <a:cs typeface="Segoe UI Semibold" panose="020B0702040204020203" pitchFamily="34" charset="0"/>
              </a:rPr>
            </a:br>
            <a:r>
              <a:rPr lang="en-US" sz="1071">
                <a:gradFill>
                  <a:gsLst>
                    <a:gs pos="83000">
                      <a:schemeClr val="tx1"/>
                    </a:gs>
                    <a:gs pos="100000">
                      <a:schemeClr val="tx1"/>
                    </a:gs>
                  </a:gsLst>
                  <a:lin ang="5400000" scaled="1"/>
                </a:gradFill>
                <a:cs typeface="Segoe UI Semibold" panose="020B0702040204020203" pitchFamily="34" charset="0"/>
              </a:rPr>
              <a:t>70 risk factors including, Security </a:t>
            </a:r>
            <a:br>
              <a:rPr lang="en-US" sz="1071">
                <a:gradFill>
                  <a:gsLst>
                    <a:gs pos="83000">
                      <a:schemeClr val="tx1"/>
                    </a:gs>
                    <a:gs pos="100000">
                      <a:schemeClr val="tx1"/>
                    </a:gs>
                  </a:gsLst>
                  <a:lin ang="5400000" scaled="1"/>
                </a:gradFill>
                <a:cs typeface="Segoe UI Semibold" panose="020B0702040204020203" pitchFamily="34" charset="0"/>
              </a:rPr>
            </a:br>
            <a:r>
              <a:rPr lang="en-US" sz="1071">
                <a:gradFill>
                  <a:gsLst>
                    <a:gs pos="83000">
                      <a:schemeClr val="tx1"/>
                    </a:gs>
                    <a:gs pos="100000">
                      <a:schemeClr val="tx1"/>
                    </a:gs>
                  </a:gsLst>
                  <a:lin ang="5400000" scaled="1"/>
                </a:gradFill>
                <a:cs typeface="Segoe UI Semibold" panose="020B0702040204020203" pitchFamily="34" charset="0"/>
              </a:rPr>
              <a:t>factors, industry- and legal regulations – with the ability to customize risk scoring</a:t>
            </a:r>
          </a:p>
        </p:txBody>
      </p:sp>
      <p:sp>
        <p:nvSpPr>
          <p:cNvPr id="12" name="TextBox 11">
            <a:extLst>
              <a:ext uri="{FF2B5EF4-FFF2-40B4-BE49-F238E27FC236}">
                <a16:creationId xmlns:a16="http://schemas.microsoft.com/office/drawing/2014/main" id="{838B9144-4A16-4852-B508-9E426BE87455}"/>
              </a:ext>
            </a:extLst>
          </p:cNvPr>
          <p:cNvSpPr txBox="1"/>
          <p:nvPr/>
        </p:nvSpPr>
        <p:spPr>
          <a:xfrm>
            <a:off x="8165600" y="5527590"/>
            <a:ext cx="3352461" cy="1271309"/>
          </a:xfrm>
          <a:prstGeom prst="rect">
            <a:avLst/>
          </a:prstGeom>
          <a:noFill/>
        </p:spPr>
        <p:txBody>
          <a:bodyPr wrap="square" rtlCol="0">
            <a:spAutoFit/>
          </a:bodyPr>
          <a:lstStyle/>
          <a:p>
            <a:pPr>
              <a:spcAft>
                <a:spcPts val="612"/>
              </a:spcAft>
            </a:pPr>
            <a:r>
              <a:rPr lang="en-US" sz="1224" b="1">
                <a:gradFill>
                  <a:gsLst>
                    <a:gs pos="83000">
                      <a:schemeClr val="tx1"/>
                    </a:gs>
                    <a:gs pos="100000">
                      <a:schemeClr val="tx1"/>
                    </a:gs>
                  </a:gsLst>
                  <a:lin ang="5400000" scaled="1"/>
                </a:gradFill>
                <a:cs typeface="Segoe UI Semibold" panose="020B0702040204020203" pitchFamily="34" charset="0"/>
              </a:rPr>
              <a:t>Evaluate compliance</a:t>
            </a:r>
          </a:p>
          <a:p>
            <a:r>
              <a:rPr lang="en-US" sz="1071">
                <a:gradFill>
                  <a:gsLst>
                    <a:gs pos="83000">
                      <a:schemeClr val="tx1"/>
                    </a:gs>
                    <a:gs pos="100000">
                      <a:schemeClr val="tx1"/>
                    </a:gs>
                  </a:gsLst>
                  <a:lin ang="5400000" scaled="1"/>
                </a:gradFill>
                <a:cs typeface="Segoe UI Semibold" panose="020B0702040204020203" pitchFamily="34" charset="0"/>
              </a:rPr>
              <a:t>Evaluate whether the discovered apps meet </a:t>
            </a:r>
            <a:br>
              <a:rPr lang="en-US" sz="1071">
                <a:gradFill>
                  <a:gsLst>
                    <a:gs pos="83000">
                      <a:schemeClr val="tx1"/>
                    </a:gs>
                    <a:gs pos="100000">
                      <a:schemeClr val="tx1"/>
                    </a:gs>
                  </a:gsLst>
                  <a:lin ang="5400000" scaled="1"/>
                </a:gradFill>
                <a:cs typeface="Segoe UI Semibold" panose="020B0702040204020203" pitchFamily="34" charset="0"/>
              </a:rPr>
            </a:br>
            <a:r>
              <a:rPr lang="en-US" sz="1071">
                <a:gradFill>
                  <a:gsLst>
                    <a:gs pos="83000">
                      <a:schemeClr val="tx1"/>
                    </a:gs>
                    <a:gs pos="100000">
                      <a:schemeClr val="tx1"/>
                    </a:gs>
                  </a:gsLst>
                  <a:lin ang="5400000" scaled="1"/>
                </a:gradFill>
                <a:cs typeface="Segoe UI Semibold" panose="020B0702040204020203" pitchFamily="34" charset="0"/>
              </a:rPr>
              <a:t>the compliance standards of your organization against factors like GDPR or industry-relevant standards like HIPAA readiness.</a:t>
            </a:r>
          </a:p>
          <a:p>
            <a:endParaRPr lang="en-US" sz="1428" b="1">
              <a:gradFill>
                <a:gsLst>
                  <a:gs pos="83000">
                    <a:schemeClr val="tx1"/>
                  </a:gs>
                  <a:gs pos="100000">
                    <a:schemeClr val="tx1"/>
                  </a:gs>
                </a:gsLst>
                <a:lin ang="5400000" scaled="1"/>
              </a:gradFill>
              <a:cs typeface="Segoe UI Semibold" panose="020B0702040204020203" pitchFamily="34" charset="0"/>
            </a:endParaRPr>
          </a:p>
        </p:txBody>
      </p:sp>
      <p:sp>
        <p:nvSpPr>
          <p:cNvPr id="13" name="TextBox 12">
            <a:extLst>
              <a:ext uri="{FF2B5EF4-FFF2-40B4-BE49-F238E27FC236}">
                <a16:creationId xmlns:a16="http://schemas.microsoft.com/office/drawing/2014/main" id="{87DAA0CC-2708-4344-B296-58DA80C59BE1}"/>
              </a:ext>
            </a:extLst>
          </p:cNvPr>
          <p:cNvSpPr txBox="1"/>
          <p:nvPr/>
        </p:nvSpPr>
        <p:spPr>
          <a:xfrm>
            <a:off x="843456" y="5527590"/>
            <a:ext cx="3445046" cy="1181606"/>
          </a:xfrm>
          <a:prstGeom prst="rect">
            <a:avLst/>
          </a:prstGeom>
          <a:noFill/>
        </p:spPr>
        <p:txBody>
          <a:bodyPr wrap="square" rtlCol="0">
            <a:spAutoFit/>
          </a:bodyPr>
          <a:lstStyle/>
          <a:p>
            <a:pPr algn="r">
              <a:spcAft>
                <a:spcPts val="612"/>
              </a:spcAft>
            </a:pPr>
            <a:r>
              <a:rPr lang="en-US" sz="1224" b="1">
                <a:gradFill>
                  <a:gsLst>
                    <a:gs pos="83000">
                      <a:schemeClr val="tx1"/>
                    </a:gs>
                    <a:gs pos="100000">
                      <a:schemeClr val="tx1"/>
                    </a:gs>
                  </a:gsLst>
                  <a:lin ang="5400000" scaled="1"/>
                </a:gradFill>
                <a:cs typeface="Segoe UI Semibold" panose="020B0702040204020203" pitchFamily="34" charset="0"/>
              </a:rPr>
              <a:t>Analyze usage</a:t>
            </a:r>
            <a:endParaRPr lang="en-US" sz="1428" b="1">
              <a:gradFill>
                <a:gsLst>
                  <a:gs pos="83000">
                    <a:schemeClr val="tx1"/>
                  </a:gs>
                  <a:gs pos="100000">
                    <a:schemeClr val="tx1"/>
                  </a:gs>
                </a:gsLst>
                <a:lin ang="5400000" scaled="1"/>
              </a:gradFill>
              <a:latin typeface="Segoe UI Semibold" panose="020B0702040204020203" pitchFamily="34" charset="0"/>
              <a:cs typeface="Segoe UI Semibold" panose="020B0702040204020203" pitchFamily="34" charset="0"/>
            </a:endParaRPr>
          </a:p>
          <a:p>
            <a:pPr marL="228600" lvl="1" algn="r">
              <a:lnSpc>
                <a:spcPct val="100000"/>
              </a:lnSpc>
              <a:spcAft>
                <a:spcPts val="600"/>
              </a:spcAft>
            </a:pPr>
            <a:r>
              <a:rPr lang="en-US" sz="1071">
                <a:gradFill>
                  <a:gsLst>
                    <a:gs pos="83000">
                      <a:schemeClr val="tx1"/>
                    </a:gs>
                    <a:gs pos="100000">
                      <a:schemeClr val="tx1"/>
                    </a:gs>
                  </a:gsLst>
                  <a:lin ang="5400000" scaled="1"/>
                </a:gradFill>
                <a:cs typeface="Segoe UI Semibold" panose="020B0702040204020203" pitchFamily="34" charset="0"/>
              </a:rPr>
              <a:t>Understand the usage patterns </a:t>
            </a:r>
            <a:br>
              <a:rPr lang="en-US" sz="1071">
                <a:gradFill>
                  <a:gsLst>
                    <a:gs pos="83000">
                      <a:schemeClr val="tx1"/>
                    </a:gs>
                    <a:gs pos="100000">
                      <a:schemeClr val="tx1"/>
                    </a:gs>
                  </a:gsLst>
                  <a:lin ang="5400000" scaled="1"/>
                </a:gradFill>
                <a:cs typeface="Segoe UI Semibold" panose="020B0702040204020203" pitchFamily="34" charset="0"/>
              </a:rPr>
            </a:br>
            <a:r>
              <a:rPr lang="en-US" sz="1071">
                <a:gradFill>
                  <a:gsLst>
                    <a:gs pos="83000">
                      <a:schemeClr val="tx1"/>
                    </a:gs>
                    <a:gs pos="100000">
                      <a:schemeClr val="tx1"/>
                    </a:gs>
                  </a:gsLst>
                  <a:lin ang="5400000" scaled="1"/>
                </a:gradFill>
                <a:cs typeface="Segoe UI Semibold" panose="020B0702040204020203" pitchFamily="34" charset="0"/>
              </a:rPr>
              <a:t>based on traffic data, top users and IP addresses, app categories and machines. Leverage the C-level report for a high level overview and recommendations</a:t>
            </a:r>
            <a:endParaRPr lang="en-US" sz="1428" b="1">
              <a:gradFill>
                <a:gsLst>
                  <a:gs pos="83000">
                    <a:schemeClr val="tx1"/>
                  </a:gs>
                  <a:gs pos="100000">
                    <a:schemeClr val="tx1"/>
                  </a:gs>
                </a:gsLst>
                <a:lin ang="5400000" scaled="1"/>
              </a:gradFill>
              <a:latin typeface="Segoe UI Semibold" panose="020B0702040204020203" pitchFamily="34" charset="0"/>
              <a:cs typeface="Segoe UI Semibold" panose="020B0702040204020203" pitchFamily="34" charset="0"/>
            </a:endParaRPr>
          </a:p>
        </p:txBody>
      </p:sp>
      <p:sp>
        <p:nvSpPr>
          <p:cNvPr id="14" name="TextBox 13">
            <a:extLst>
              <a:ext uri="{FF2B5EF4-FFF2-40B4-BE49-F238E27FC236}">
                <a16:creationId xmlns:a16="http://schemas.microsoft.com/office/drawing/2014/main" id="{7EC1652D-B1ED-4F24-BB10-C8F3D5F9083D}"/>
              </a:ext>
            </a:extLst>
          </p:cNvPr>
          <p:cNvSpPr txBox="1"/>
          <p:nvPr/>
        </p:nvSpPr>
        <p:spPr>
          <a:xfrm>
            <a:off x="352194" y="3332934"/>
            <a:ext cx="3019974" cy="1436109"/>
          </a:xfrm>
          <a:prstGeom prst="rect">
            <a:avLst/>
          </a:prstGeom>
          <a:noFill/>
        </p:spPr>
        <p:txBody>
          <a:bodyPr wrap="square" rtlCol="0">
            <a:spAutoFit/>
          </a:bodyPr>
          <a:lstStyle/>
          <a:p>
            <a:pPr algn="r">
              <a:spcAft>
                <a:spcPts val="612"/>
              </a:spcAft>
            </a:pPr>
            <a:r>
              <a:rPr lang="en-US" sz="1224" b="1">
                <a:gradFill>
                  <a:gsLst>
                    <a:gs pos="83000">
                      <a:schemeClr val="tx1"/>
                    </a:gs>
                    <a:gs pos="100000">
                      <a:schemeClr val="tx1"/>
                    </a:gs>
                  </a:gsLst>
                  <a:lin ang="5400000" scaled="1"/>
                </a:gradFill>
                <a:cs typeface="Segoe UI Semibold" panose="020B0702040204020203" pitchFamily="34" charset="0"/>
              </a:rPr>
              <a:t>Govern your cloud apps</a:t>
            </a:r>
          </a:p>
          <a:p>
            <a:pPr algn="r"/>
            <a:r>
              <a:rPr lang="en-US" sz="1071">
                <a:gradFill>
                  <a:gsLst>
                    <a:gs pos="83000">
                      <a:schemeClr val="tx1"/>
                    </a:gs>
                    <a:gs pos="100000">
                      <a:schemeClr val="tx1"/>
                    </a:gs>
                  </a:gsLst>
                  <a:lin ang="5400000" scaled="1"/>
                </a:gradFill>
                <a:cs typeface="Segoe UI Semibold" panose="020B0702040204020203" pitchFamily="34" charset="0"/>
              </a:rPr>
              <a:t>Start managing cloud apps and leverage </a:t>
            </a:r>
            <a:br>
              <a:rPr lang="en-US" sz="1071">
                <a:gradFill>
                  <a:gsLst>
                    <a:gs pos="83000">
                      <a:schemeClr val="tx1"/>
                    </a:gs>
                    <a:gs pos="100000">
                      <a:schemeClr val="tx1"/>
                    </a:gs>
                  </a:gsLst>
                  <a:lin ang="5400000" scaled="1"/>
                </a:gradFill>
                <a:cs typeface="Segoe UI Semibold" panose="020B0702040204020203" pitchFamily="34" charset="0"/>
              </a:rPr>
            </a:br>
            <a:r>
              <a:rPr lang="en-US" sz="1071">
                <a:gradFill>
                  <a:gsLst>
                    <a:gs pos="83000">
                      <a:schemeClr val="tx1"/>
                    </a:gs>
                    <a:gs pos="100000">
                      <a:schemeClr val="tx1"/>
                    </a:gs>
                  </a:gsLst>
                  <a:lin ang="5400000" scaled="1"/>
                </a:gradFill>
                <a:cs typeface="Segoe UI Semibold" panose="020B0702040204020203" pitchFamily="34" charset="0"/>
              </a:rPr>
              <a:t>one of several governance actions such as Sanction, </a:t>
            </a:r>
            <a:r>
              <a:rPr lang="en-US" sz="1071" err="1">
                <a:gradFill>
                  <a:gsLst>
                    <a:gs pos="83000">
                      <a:schemeClr val="tx1"/>
                    </a:gs>
                    <a:gs pos="100000">
                      <a:schemeClr val="tx1"/>
                    </a:gs>
                  </a:gsLst>
                  <a:lin ang="5400000" scaled="1"/>
                </a:gradFill>
                <a:cs typeface="Segoe UI Semibold" panose="020B0702040204020203" pitchFamily="34" charset="0"/>
              </a:rPr>
              <a:t>Unsanction</a:t>
            </a:r>
            <a:r>
              <a:rPr lang="en-US" sz="1071">
                <a:gradFill>
                  <a:gsLst>
                    <a:gs pos="83000">
                      <a:schemeClr val="tx1"/>
                    </a:gs>
                    <a:gs pos="100000">
                      <a:schemeClr val="tx1"/>
                    </a:gs>
                  </a:gsLst>
                  <a:lin ang="5400000" scaled="1"/>
                </a:gradFill>
                <a:cs typeface="Segoe UI Semibold" panose="020B0702040204020203" pitchFamily="34" charset="0"/>
              </a:rPr>
              <a:t>, onboarding an app </a:t>
            </a:r>
            <a:br>
              <a:rPr lang="en-US" sz="1071">
                <a:gradFill>
                  <a:gsLst>
                    <a:gs pos="83000">
                      <a:schemeClr val="tx1"/>
                    </a:gs>
                    <a:gs pos="100000">
                      <a:schemeClr val="tx1"/>
                    </a:gs>
                  </a:gsLst>
                  <a:lin ang="5400000" scaled="1"/>
                </a:gradFill>
                <a:cs typeface="Segoe UI Semibold" panose="020B0702040204020203" pitchFamily="34" charset="0"/>
              </a:rPr>
            </a:br>
            <a:r>
              <a:rPr lang="en-US" sz="1071">
                <a:gradFill>
                  <a:gsLst>
                    <a:gs pos="83000">
                      <a:schemeClr val="tx1"/>
                    </a:gs>
                    <a:gs pos="100000">
                      <a:schemeClr val="tx1"/>
                    </a:gs>
                  </a:gsLst>
                  <a:lin ang="5400000" scaled="1"/>
                </a:gradFill>
                <a:cs typeface="Segoe UI Semibold" panose="020B0702040204020203" pitchFamily="34" charset="0"/>
              </a:rPr>
              <a:t>to AAD to leverage SSO, marking them for review or blocking them from your network.</a:t>
            </a:r>
          </a:p>
          <a:p>
            <a:pPr algn="r"/>
            <a:endParaRPr lang="en-US" sz="1428" b="1">
              <a:gradFill>
                <a:gsLst>
                  <a:gs pos="83000">
                    <a:schemeClr val="tx1"/>
                  </a:gs>
                  <a:gs pos="100000">
                    <a:schemeClr val="tx1"/>
                  </a:gs>
                </a:gsLst>
                <a:lin ang="5400000" scaled="1"/>
              </a:gradFill>
              <a:latin typeface="Segoe UI Semibold" panose="020B0702040204020203" pitchFamily="34" charset="0"/>
              <a:cs typeface="Segoe UI Semibold" panose="020B0702040204020203" pitchFamily="34" charset="0"/>
            </a:endParaRPr>
          </a:p>
        </p:txBody>
      </p:sp>
      <p:sp>
        <p:nvSpPr>
          <p:cNvPr id="15" name="TextBox 14">
            <a:extLst>
              <a:ext uri="{FF2B5EF4-FFF2-40B4-BE49-F238E27FC236}">
                <a16:creationId xmlns:a16="http://schemas.microsoft.com/office/drawing/2014/main" id="{15D5AB9A-662C-4611-9C47-3AD728E1AFD6}"/>
              </a:ext>
            </a:extLst>
          </p:cNvPr>
          <p:cNvSpPr txBox="1"/>
          <p:nvPr/>
        </p:nvSpPr>
        <p:spPr>
          <a:xfrm>
            <a:off x="1386389" y="1773144"/>
            <a:ext cx="2902112" cy="1436109"/>
          </a:xfrm>
          <a:prstGeom prst="rect">
            <a:avLst/>
          </a:prstGeom>
          <a:noFill/>
        </p:spPr>
        <p:txBody>
          <a:bodyPr wrap="square" rtlCol="0">
            <a:spAutoFit/>
          </a:bodyPr>
          <a:lstStyle/>
          <a:p>
            <a:pPr algn="r">
              <a:spcAft>
                <a:spcPts val="612"/>
              </a:spcAft>
            </a:pPr>
            <a:r>
              <a:rPr lang="en-US" sz="1224" b="1">
                <a:gradFill>
                  <a:gsLst>
                    <a:gs pos="83000">
                      <a:schemeClr val="tx1"/>
                    </a:gs>
                    <a:gs pos="100000">
                      <a:schemeClr val="tx1"/>
                    </a:gs>
                  </a:gsLst>
                  <a:lin ang="5400000" scaled="1"/>
                </a:gradFill>
                <a:cs typeface="Segoe UI Semibold" panose="020B0702040204020203" pitchFamily="34" charset="0"/>
              </a:rPr>
              <a:t>Continuous monitoring</a:t>
            </a:r>
          </a:p>
          <a:p>
            <a:pPr marL="0" lvl="1" algn="r"/>
            <a:r>
              <a:rPr lang="en-US" sz="1071">
                <a:gradFill>
                  <a:gsLst>
                    <a:gs pos="83000">
                      <a:schemeClr val="tx1"/>
                    </a:gs>
                    <a:gs pos="100000">
                      <a:schemeClr val="tx1"/>
                    </a:gs>
                  </a:gsLst>
                  <a:lin ang="5400000" scaled="1"/>
                </a:gradFill>
                <a:cs typeface="Segoe UI Semibold" panose="020B0702040204020203" pitchFamily="34" charset="0"/>
              </a:rPr>
              <a:t>Be alerted when new, risky or high volume apps are discovered in your environment for continuous monitoring and ongoing control over your cloud apps.</a:t>
            </a:r>
          </a:p>
          <a:p>
            <a:pPr marL="0" lvl="1" algn="r"/>
            <a:endParaRPr lang="en-US" sz="1071">
              <a:gradFill>
                <a:gsLst>
                  <a:gs pos="83000">
                    <a:schemeClr val="tx1"/>
                  </a:gs>
                  <a:gs pos="100000">
                    <a:schemeClr val="tx1"/>
                  </a:gs>
                </a:gsLst>
                <a:lin ang="5400000" scaled="1"/>
              </a:gradFill>
              <a:cs typeface="Segoe UI Semibold" panose="020B0702040204020203" pitchFamily="34" charset="0"/>
            </a:endParaRPr>
          </a:p>
          <a:p>
            <a:pPr algn="r"/>
            <a:endParaRPr lang="en-US" sz="1428" b="1">
              <a:gradFill>
                <a:gsLst>
                  <a:gs pos="83000">
                    <a:schemeClr val="tx1"/>
                  </a:gs>
                  <a:gs pos="100000">
                    <a:schemeClr val="tx1"/>
                  </a:gs>
                </a:gsLst>
                <a:lin ang="5400000" scaled="1"/>
              </a:gradFill>
              <a:latin typeface="Segoe UI Semibold" panose="020B0702040204020203" pitchFamily="34" charset="0"/>
              <a:cs typeface="Segoe UI Semibold" panose="020B0702040204020203" pitchFamily="34" charset="0"/>
            </a:endParaRPr>
          </a:p>
        </p:txBody>
      </p:sp>
      <p:grpSp>
        <p:nvGrpSpPr>
          <p:cNvPr id="16" name="Group 15">
            <a:extLst>
              <a:ext uri="{FF2B5EF4-FFF2-40B4-BE49-F238E27FC236}">
                <a16:creationId xmlns:a16="http://schemas.microsoft.com/office/drawing/2014/main" id="{8C60FBF9-A7C6-4DE4-A7B2-16A080E468BD}"/>
              </a:ext>
            </a:extLst>
          </p:cNvPr>
          <p:cNvGrpSpPr/>
          <p:nvPr/>
        </p:nvGrpSpPr>
        <p:grpSpPr>
          <a:xfrm>
            <a:off x="4934240" y="1966005"/>
            <a:ext cx="2702842" cy="2053408"/>
            <a:chOff x="4930063" y="1813708"/>
            <a:chExt cx="2650086" cy="2013328"/>
          </a:xfrm>
        </p:grpSpPr>
        <p:grpSp>
          <p:nvGrpSpPr>
            <p:cNvPr id="17" name="Group 16">
              <a:extLst>
                <a:ext uri="{FF2B5EF4-FFF2-40B4-BE49-F238E27FC236}">
                  <a16:creationId xmlns:a16="http://schemas.microsoft.com/office/drawing/2014/main" id="{D7B4EC73-F4CA-4829-B0D9-9FF37BE3C09D}"/>
                </a:ext>
              </a:extLst>
            </p:cNvPr>
            <p:cNvGrpSpPr/>
            <p:nvPr/>
          </p:nvGrpSpPr>
          <p:grpSpPr>
            <a:xfrm rot="20565331">
              <a:off x="6391647" y="1813708"/>
              <a:ext cx="205612" cy="205612"/>
              <a:chOff x="8591550" y="2607523"/>
              <a:chExt cx="205612" cy="205612"/>
            </a:xfrm>
          </p:grpSpPr>
          <p:cxnSp>
            <p:nvCxnSpPr>
              <p:cNvPr id="19" name="Straight Connector 18">
                <a:extLst>
                  <a:ext uri="{FF2B5EF4-FFF2-40B4-BE49-F238E27FC236}">
                    <a16:creationId xmlns:a16="http://schemas.microsoft.com/office/drawing/2014/main" id="{4D76F11D-EF1B-480D-A1A0-BB369F7534EF}"/>
                  </a:ext>
                </a:extLst>
              </p:cNvPr>
              <p:cNvCxnSpPr/>
              <p:nvPr/>
            </p:nvCxnSpPr>
            <p:spPr>
              <a:xfrm>
                <a:off x="8591550" y="2813135"/>
                <a:ext cx="205612" cy="0"/>
              </a:xfrm>
              <a:prstGeom prst="line">
                <a:avLst/>
              </a:prstGeom>
              <a:noFill/>
              <a:ln w="28575" cap="rnd">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cxnSp>
          <p:cxnSp>
            <p:nvCxnSpPr>
              <p:cNvPr id="20" name="Straight Connector 19">
                <a:extLst>
                  <a:ext uri="{FF2B5EF4-FFF2-40B4-BE49-F238E27FC236}">
                    <a16:creationId xmlns:a16="http://schemas.microsoft.com/office/drawing/2014/main" id="{F8E38D2C-7E4D-4FFC-A003-17F94CA9A0D0}"/>
                  </a:ext>
                </a:extLst>
              </p:cNvPr>
              <p:cNvCxnSpPr>
                <a:cxnSpLocks/>
              </p:cNvCxnSpPr>
              <p:nvPr/>
            </p:nvCxnSpPr>
            <p:spPr>
              <a:xfrm rot="16200000">
                <a:off x="8694356" y="2710329"/>
                <a:ext cx="205612" cy="0"/>
              </a:xfrm>
              <a:prstGeom prst="line">
                <a:avLst/>
              </a:prstGeom>
              <a:noFill/>
              <a:ln w="28575" cap="rnd">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cxnSp>
        </p:grpSp>
        <p:sp>
          <p:nvSpPr>
            <p:cNvPr id="18" name="Arc 17">
              <a:extLst>
                <a:ext uri="{FF2B5EF4-FFF2-40B4-BE49-F238E27FC236}">
                  <a16:creationId xmlns:a16="http://schemas.microsoft.com/office/drawing/2014/main" id="{902C3BBB-CC63-4FF3-8D3E-F6E96D95A74D}"/>
                </a:ext>
              </a:extLst>
            </p:cNvPr>
            <p:cNvSpPr/>
            <p:nvPr/>
          </p:nvSpPr>
          <p:spPr>
            <a:xfrm rot="17032850">
              <a:off x="5294016" y="1540904"/>
              <a:ext cx="1922179" cy="2650086"/>
            </a:xfrm>
            <a:prstGeom prst="arc">
              <a:avLst>
                <a:gd name="adj1" fmla="val 18053009"/>
                <a:gd name="adj2" fmla="val 447536"/>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73"/>
            </a:p>
          </p:txBody>
        </p:sp>
      </p:grpSp>
      <p:grpSp>
        <p:nvGrpSpPr>
          <p:cNvPr id="21" name="Group 20">
            <a:extLst>
              <a:ext uri="{FF2B5EF4-FFF2-40B4-BE49-F238E27FC236}">
                <a16:creationId xmlns:a16="http://schemas.microsoft.com/office/drawing/2014/main" id="{4F55AF2F-744E-4010-98D4-AB0310D0C384}"/>
              </a:ext>
            </a:extLst>
          </p:cNvPr>
          <p:cNvGrpSpPr/>
          <p:nvPr/>
        </p:nvGrpSpPr>
        <p:grpSpPr>
          <a:xfrm rot="3122790">
            <a:off x="5916911" y="2564363"/>
            <a:ext cx="2702842" cy="2053409"/>
            <a:chOff x="4930063" y="1813707"/>
            <a:chExt cx="2650086" cy="2013329"/>
          </a:xfrm>
        </p:grpSpPr>
        <p:grpSp>
          <p:nvGrpSpPr>
            <p:cNvPr id="22" name="Group 21">
              <a:extLst>
                <a:ext uri="{FF2B5EF4-FFF2-40B4-BE49-F238E27FC236}">
                  <a16:creationId xmlns:a16="http://schemas.microsoft.com/office/drawing/2014/main" id="{6B146372-2C5C-4AE9-A34D-365D07F1A326}"/>
                </a:ext>
              </a:extLst>
            </p:cNvPr>
            <p:cNvGrpSpPr/>
            <p:nvPr/>
          </p:nvGrpSpPr>
          <p:grpSpPr>
            <a:xfrm rot="20565331">
              <a:off x="6391647" y="1813707"/>
              <a:ext cx="205612" cy="205613"/>
              <a:chOff x="8591550" y="2607522"/>
              <a:chExt cx="205612" cy="205613"/>
            </a:xfrm>
          </p:grpSpPr>
          <p:cxnSp>
            <p:nvCxnSpPr>
              <p:cNvPr id="24" name="Straight Connector 23">
                <a:extLst>
                  <a:ext uri="{FF2B5EF4-FFF2-40B4-BE49-F238E27FC236}">
                    <a16:creationId xmlns:a16="http://schemas.microsoft.com/office/drawing/2014/main" id="{23335FBC-1960-4100-AA01-28496B92C324}"/>
                  </a:ext>
                </a:extLst>
              </p:cNvPr>
              <p:cNvCxnSpPr/>
              <p:nvPr/>
            </p:nvCxnSpPr>
            <p:spPr>
              <a:xfrm>
                <a:off x="8591550" y="2813135"/>
                <a:ext cx="205612" cy="0"/>
              </a:xfrm>
              <a:prstGeom prst="line">
                <a:avLst/>
              </a:prstGeom>
              <a:noFill/>
              <a:ln w="28575" cap="rnd">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cxnSp>
          <p:cxnSp>
            <p:nvCxnSpPr>
              <p:cNvPr id="25" name="Straight Connector 24">
                <a:extLst>
                  <a:ext uri="{FF2B5EF4-FFF2-40B4-BE49-F238E27FC236}">
                    <a16:creationId xmlns:a16="http://schemas.microsoft.com/office/drawing/2014/main" id="{334E9CEA-5D54-44CE-97C9-B42988FD00AC}"/>
                  </a:ext>
                </a:extLst>
              </p:cNvPr>
              <p:cNvCxnSpPr>
                <a:cxnSpLocks/>
              </p:cNvCxnSpPr>
              <p:nvPr/>
            </p:nvCxnSpPr>
            <p:spPr>
              <a:xfrm rot="16200000">
                <a:off x="8694356" y="2710329"/>
                <a:ext cx="205612" cy="0"/>
              </a:xfrm>
              <a:prstGeom prst="line">
                <a:avLst/>
              </a:prstGeom>
              <a:noFill/>
              <a:ln w="28575" cap="rnd">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cxnSp>
        </p:grpSp>
        <p:sp>
          <p:nvSpPr>
            <p:cNvPr id="23" name="Arc 22">
              <a:extLst>
                <a:ext uri="{FF2B5EF4-FFF2-40B4-BE49-F238E27FC236}">
                  <a16:creationId xmlns:a16="http://schemas.microsoft.com/office/drawing/2014/main" id="{FEA24335-4680-464B-844A-EFD50A573824}"/>
                </a:ext>
              </a:extLst>
            </p:cNvPr>
            <p:cNvSpPr/>
            <p:nvPr/>
          </p:nvSpPr>
          <p:spPr>
            <a:xfrm rot="17032850">
              <a:off x="5294016" y="1540904"/>
              <a:ext cx="1922179" cy="2650086"/>
            </a:xfrm>
            <a:prstGeom prst="arc">
              <a:avLst>
                <a:gd name="adj1" fmla="val 18053009"/>
                <a:gd name="adj2" fmla="val 447536"/>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73"/>
            </a:p>
          </p:txBody>
        </p:sp>
      </p:grpSp>
      <p:grpSp>
        <p:nvGrpSpPr>
          <p:cNvPr id="26" name="Group 25">
            <a:extLst>
              <a:ext uri="{FF2B5EF4-FFF2-40B4-BE49-F238E27FC236}">
                <a16:creationId xmlns:a16="http://schemas.microsoft.com/office/drawing/2014/main" id="{43C4C582-BCE4-4151-8DE5-7606C82D4B06}"/>
              </a:ext>
            </a:extLst>
          </p:cNvPr>
          <p:cNvGrpSpPr/>
          <p:nvPr/>
        </p:nvGrpSpPr>
        <p:grpSpPr>
          <a:xfrm rot="6612799">
            <a:off x="5879555" y="3773881"/>
            <a:ext cx="2702842" cy="2053408"/>
            <a:chOff x="4930063" y="1813708"/>
            <a:chExt cx="2650086" cy="2013328"/>
          </a:xfrm>
        </p:grpSpPr>
        <p:grpSp>
          <p:nvGrpSpPr>
            <p:cNvPr id="27" name="Group 26">
              <a:extLst>
                <a:ext uri="{FF2B5EF4-FFF2-40B4-BE49-F238E27FC236}">
                  <a16:creationId xmlns:a16="http://schemas.microsoft.com/office/drawing/2014/main" id="{B9C639FE-6758-4009-9199-07D4F965FE1D}"/>
                </a:ext>
              </a:extLst>
            </p:cNvPr>
            <p:cNvGrpSpPr/>
            <p:nvPr/>
          </p:nvGrpSpPr>
          <p:grpSpPr>
            <a:xfrm rot="20565331">
              <a:off x="6391647" y="1813708"/>
              <a:ext cx="205612" cy="205612"/>
              <a:chOff x="8591550" y="2607523"/>
              <a:chExt cx="205612" cy="205612"/>
            </a:xfrm>
          </p:grpSpPr>
          <p:cxnSp>
            <p:nvCxnSpPr>
              <p:cNvPr id="29" name="Straight Connector 28">
                <a:extLst>
                  <a:ext uri="{FF2B5EF4-FFF2-40B4-BE49-F238E27FC236}">
                    <a16:creationId xmlns:a16="http://schemas.microsoft.com/office/drawing/2014/main" id="{C375A72E-CA54-4335-B05B-70130FC5814E}"/>
                  </a:ext>
                </a:extLst>
              </p:cNvPr>
              <p:cNvCxnSpPr/>
              <p:nvPr/>
            </p:nvCxnSpPr>
            <p:spPr>
              <a:xfrm>
                <a:off x="8591550" y="2813135"/>
                <a:ext cx="205612" cy="0"/>
              </a:xfrm>
              <a:prstGeom prst="line">
                <a:avLst/>
              </a:prstGeom>
              <a:noFill/>
              <a:ln w="28575" cap="rnd">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a:extLst>
                  <a:ext uri="{FF2B5EF4-FFF2-40B4-BE49-F238E27FC236}">
                    <a16:creationId xmlns:a16="http://schemas.microsoft.com/office/drawing/2014/main" id="{7B0677D3-B19A-4F89-9D8C-94681552D7B7}"/>
                  </a:ext>
                </a:extLst>
              </p:cNvPr>
              <p:cNvCxnSpPr>
                <a:cxnSpLocks/>
              </p:cNvCxnSpPr>
              <p:nvPr/>
            </p:nvCxnSpPr>
            <p:spPr>
              <a:xfrm rot="16200000">
                <a:off x="8694356" y="2710329"/>
                <a:ext cx="205612" cy="0"/>
              </a:xfrm>
              <a:prstGeom prst="line">
                <a:avLst/>
              </a:prstGeom>
              <a:noFill/>
              <a:ln w="28575" cap="rnd">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cxnSp>
        </p:grpSp>
        <p:sp>
          <p:nvSpPr>
            <p:cNvPr id="28" name="Arc 27">
              <a:extLst>
                <a:ext uri="{FF2B5EF4-FFF2-40B4-BE49-F238E27FC236}">
                  <a16:creationId xmlns:a16="http://schemas.microsoft.com/office/drawing/2014/main" id="{3C686370-5A77-40C5-8D01-2C68FF479409}"/>
                </a:ext>
              </a:extLst>
            </p:cNvPr>
            <p:cNvSpPr/>
            <p:nvPr/>
          </p:nvSpPr>
          <p:spPr>
            <a:xfrm rot="17032850">
              <a:off x="5294016" y="1540904"/>
              <a:ext cx="1922179" cy="2650086"/>
            </a:xfrm>
            <a:prstGeom prst="arc">
              <a:avLst>
                <a:gd name="adj1" fmla="val 18053009"/>
                <a:gd name="adj2" fmla="val 447536"/>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73"/>
            </a:p>
          </p:txBody>
        </p:sp>
      </p:grpSp>
      <p:grpSp>
        <p:nvGrpSpPr>
          <p:cNvPr id="31" name="Group 30">
            <a:extLst>
              <a:ext uri="{FF2B5EF4-FFF2-40B4-BE49-F238E27FC236}">
                <a16:creationId xmlns:a16="http://schemas.microsoft.com/office/drawing/2014/main" id="{327E48ED-FE05-4C0F-8B7A-4E5D9D1F28F2}"/>
              </a:ext>
            </a:extLst>
          </p:cNvPr>
          <p:cNvGrpSpPr/>
          <p:nvPr/>
        </p:nvGrpSpPr>
        <p:grpSpPr>
          <a:xfrm rot="10800000">
            <a:off x="4815479" y="4315135"/>
            <a:ext cx="2702842" cy="2053408"/>
            <a:chOff x="4930063" y="1813708"/>
            <a:chExt cx="2650086" cy="2013328"/>
          </a:xfrm>
        </p:grpSpPr>
        <p:grpSp>
          <p:nvGrpSpPr>
            <p:cNvPr id="32" name="Group 31">
              <a:extLst>
                <a:ext uri="{FF2B5EF4-FFF2-40B4-BE49-F238E27FC236}">
                  <a16:creationId xmlns:a16="http://schemas.microsoft.com/office/drawing/2014/main" id="{6DA437E7-82CD-4678-9C9F-0572F1F6CE1F}"/>
                </a:ext>
              </a:extLst>
            </p:cNvPr>
            <p:cNvGrpSpPr/>
            <p:nvPr/>
          </p:nvGrpSpPr>
          <p:grpSpPr>
            <a:xfrm rot="20565331">
              <a:off x="6391647" y="1813708"/>
              <a:ext cx="205612" cy="205612"/>
              <a:chOff x="8591550" y="2607523"/>
              <a:chExt cx="205612" cy="205612"/>
            </a:xfrm>
          </p:grpSpPr>
          <p:cxnSp>
            <p:nvCxnSpPr>
              <p:cNvPr id="34" name="Straight Connector 33">
                <a:extLst>
                  <a:ext uri="{FF2B5EF4-FFF2-40B4-BE49-F238E27FC236}">
                    <a16:creationId xmlns:a16="http://schemas.microsoft.com/office/drawing/2014/main" id="{E48FECEE-7E69-4AD4-A78B-8407F272F6BD}"/>
                  </a:ext>
                </a:extLst>
              </p:cNvPr>
              <p:cNvCxnSpPr/>
              <p:nvPr/>
            </p:nvCxnSpPr>
            <p:spPr>
              <a:xfrm>
                <a:off x="8591550" y="2813135"/>
                <a:ext cx="205612" cy="0"/>
              </a:xfrm>
              <a:prstGeom prst="line">
                <a:avLst/>
              </a:prstGeom>
              <a:noFill/>
              <a:ln w="28575" cap="rnd">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cxnSp>
          <p:cxnSp>
            <p:nvCxnSpPr>
              <p:cNvPr id="35" name="Straight Connector 34">
                <a:extLst>
                  <a:ext uri="{FF2B5EF4-FFF2-40B4-BE49-F238E27FC236}">
                    <a16:creationId xmlns:a16="http://schemas.microsoft.com/office/drawing/2014/main" id="{8B34036E-D7E2-4C67-A2AD-E3EB940CB471}"/>
                  </a:ext>
                </a:extLst>
              </p:cNvPr>
              <p:cNvCxnSpPr>
                <a:cxnSpLocks/>
              </p:cNvCxnSpPr>
              <p:nvPr/>
            </p:nvCxnSpPr>
            <p:spPr>
              <a:xfrm rot="16200000">
                <a:off x="8694356" y="2710329"/>
                <a:ext cx="205612" cy="0"/>
              </a:xfrm>
              <a:prstGeom prst="line">
                <a:avLst/>
              </a:prstGeom>
              <a:noFill/>
              <a:ln w="28575" cap="rnd">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cxnSp>
        </p:grpSp>
        <p:sp>
          <p:nvSpPr>
            <p:cNvPr id="33" name="Arc 32">
              <a:extLst>
                <a:ext uri="{FF2B5EF4-FFF2-40B4-BE49-F238E27FC236}">
                  <a16:creationId xmlns:a16="http://schemas.microsoft.com/office/drawing/2014/main" id="{B127257B-E244-46E2-86D8-824B18B31707}"/>
                </a:ext>
              </a:extLst>
            </p:cNvPr>
            <p:cNvSpPr/>
            <p:nvPr/>
          </p:nvSpPr>
          <p:spPr>
            <a:xfrm rot="17032850">
              <a:off x="5294016" y="1540904"/>
              <a:ext cx="1922179" cy="2650086"/>
            </a:xfrm>
            <a:prstGeom prst="arc">
              <a:avLst>
                <a:gd name="adj1" fmla="val 18053009"/>
                <a:gd name="adj2" fmla="val 447536"/>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73"/>
            </a:p>
          </p:txBody>
        </p:sp>
      </p:grpSp>
      <p:grpSp>
        <p:nvGrpSpPr>
          <p:cNvPr id="36" name="Group 35">
            <a:extLst>
              <a:ext uri="{FF2B5EF4-FFF2-40B4-BE49-F238E27FC236}">
                <a16:creationId xmlns:a16="http://schemas.microsoft.com/office/drawing/2014/main" id="{2BF71EE1-008F-465A-9635-BADC957E8DA5}"/>
              </a:ext>
            </a:extLst>
          </p:cNvPr>
          <p:cNvGrpSpPr/>
          <p:nvPr/>
        </p:nvGrpSpPr>
        <p:grpSpPr>
          <a:xfrm rot="14535666">
            <a:off x="3740099" y="3671224"/>
            <a:ext cx="2702842" cy="2053408"/>
            <a:chOff x="4930063" y="1813708"/>
            <a:chExt cx="2650086" cy="2013328"/>
          </a:xfrm>
        </p:grpSpPr>
        <p:grpSp>
          <p:nvGrpSpPr>
            <p:cNvPr id="37" name="Group 36">
              <a:extLst>
                <a:ext uri="{FF2B5EF4-FFF2-40B4-BE49-F238E27FC236}">
                  <a16:creationId xmlns:a16="http://schemas.microsoft.com/office/drawing/2014/main" id="{67BBA5A5-3F0E-4A8B-AE56-F243DC814103}"/>
                </a:ext>
              </a:extLst>
            </p:cNvPr>
            <p:cNvGrpSpPr/>
            <p:nvPr/>
          </p:nvGrpSpPr>
          <p:grpSpPr>
            <a:xfrm rot="20565331">
              <a:off x="6391647" y="1813708"/>
              <a:ext cx="205612" cy="205612"/>
              <a:chOff x="8591550" y="2607523"/>
              <a:chExt cx="205612" cy="205612"/>
            </a:xfrm>
          </p:grpSpPr>
          <p:cxnSp>
            <p:nvCxnSpPr>
              <p:cNvPr id="39" name="Straight Connector 38">
                <a:extLst>
                  <a:ext uri="{FF2B5EF4-FFF2-40B4-BE49-F238E27FC236}">
                    <a16:creationId xmlns:a16="http://schemas.microsoft.com/office/drawing/2014/main" id="{1BA87691-5462-43E0-BF7A-C89D224EB8DD}"/>
                  </a:ext>
                </a:extLst>
              </p:cNvPr>
              <p:cNvCxnSpPr/>
              <p:nvPr/>
            </p:nvCxnSpPr>
            <p:spPr>
              <a:xfrm>
                <a:off x="8591550" y="2813135"/>
                <a:ext cx="205612" cy="0"/>
              </a:xfrm>
              <a:prstGeom prst="line">
                <a:avLst/>
              </a:prstGeom>
              <a:noFill/>
              <a:ln w="28575" cap="rnd">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a:extLst>
                  <a:ext uri="{FF2B5EF4-FFF2-40B4-BE49-F238E27FC236}">
                    <a16:creationId xmlns:a16="http://schemas.microsoft.com/office/drawing/2014/main" id="{88F74EBC-2E68-405A-AD8A-63F42CEADCFF}"/>
                  </a:ext>
                </a:extLst>
              </p:cNvPr>
              <p:cNvCxnSpPr>
                <a:cxnSpLocks/>
              </p:cNvCxnSpPr>
              <p:nvPr/>
            </p:nvCxnSpPr>
            <p:spPr>
              <a:xfrm rot="16200000">
                <a:off x="8694356" y="2710329"/>
                <a:ext cx="205612" cy="0"/>
              </a:xfrm>
              <a:prstGeom prst="line">
                <a:avLst/>
              </a:prstGeom>
              <a:noFill/>
              <a:ln w="28575" cap="rnd">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cxnSp>
        </p:grpSp>
        <p:sp>
          <p:nvSpPr>
            <p:cNvPr id="38" name="Arc 37">
              <a:extLst>
                <a:ext uri="{FF2B5EF4-FFF2-40B4-BE49-F238E27FC236}">
                  <a16:creationId xmlns:a16="http://schemas.microsoft.com/office/drawing/2014/main" id="{C7FF2111-31DE-4457-AAF4-BE321B69AF19}"/>
                </a:ext>
              </a:extLst>
            </p:cNvPr>
            <p:cNvSpPr/>
            <p:nvPr/>
          </p:nvSpPr>
          <p:spPr>
            <a:xfrm rot="17032850">
              <a:off x="5294016" y="1540904"/>
              <a:ext cx="1922179" cy="2650086"/>
            </a:xfrm>
            <a:prstGeom prst="arc">
              <a:avLst>
                <a:gd name="adj1" fmla="val 18053009"/>
                <a:gd name="adj2" fmla="val 447536"/>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73"/>
            </a:p>
          </p:txBody>
        </p:sp>
      </p:grpSp>
      <p:grpSp>
        <p:nvGrpSpPr>
          <p:cNvPr id="41" name="Group 40">
            <a:extLst>
              <a:ext uri="{FF2B5EF4-FFF2-40B4-BE49-F238E27FC236}">
                <a16:creationId xmlns:a16="http://schemas.microsoft.com/office/drawing/2014/main" id="{AF4DCED9-D4C4-4D5C-ADD5-FFE4F5DBE58F}"/>
              </a:ext>
            </a:extLst>
          </p:cNvPr>
          <p:cNvGrpSpPr/>
          <p:nvPr/>
        </p:nvGrpSpPr>
        <p:grpSpPr>
          <a:xfrm rot="17796479">
            <a:off x="3891466" y="2460449"/>
            <a:ext cx="2702842" cy="2053408"/>
            <a:chOff x="4930063" y="1813708"/>
            <a:chExt cx="2650086" cy="2013328"/>
          </a:xfrm>
        </p:grpSpPr>
        <p:grpSp>
          <p:nvGrpSpPr>
            <p:cNvPr id="42" name="Group 41">
              <a:extLst>
                <a:ext uri="{FF2B5EF4-FFF2-40B4-BE49-F238E27FC236}">
                  <a16:creationId xmlns:a16="http://schemas.microsoft.com/office/drawing/2014/main" id="{DA893022-9387-4E60-85C6-9A3656D141F9}"/>
                </a:ext>
              </a:extLst>
            </p:cNvPr>
            <p:cNvGrpSpPr/>
            <p:nvPr/>
          </p:nvGrpSpPr>
          <p:grpSpPr>
            <a:xfrm rot="20565331">
              <a:off x="6391647" y="1813708"/>
              <a:ext cx="205612" cy="205612"/>
              <a:chOff x="8591550" y="2607523"/>
              <a:chExt cx="205612" cy="205612"/>
            </a:xfrm>
          </p:grpSpPr>
          <p:cxnSp>
            <p:nvCxnSpPr>
              <p:cNvPr id="44" name="Straight Connector 43">
                <a:extLst>
                  <a:ext uri="{FF2B5EF4-FFF2-40B4-BE49-F238E27FC236}">
                    <a16:creationId xmlns:a16="http://schemas.microsoft.com/office/drawing/2014/main" id="{6C0AD681-DECD-4277-B311-9D1DAE7A79C8}"/>
                  </a:ext>
                </a:extLst>
              </p:cNvPr>
              <p:cNvCxnSpPr/>
              <p:nvPr/>
            </p:nvCxnSpPr>
            <p:spPr>
              <a:xfrm>
                <a:off x="8591550" y="2813135"/>
                <a:ext cx="205612" cy="0"/>
              </a:xfrm>
              <a:prstGeom prst="line">
                <a:avLst/>
              </a:prstGeom>
              <a:noFill/>
              <a:ln w="28575" cap="rnd">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cxnSp>
          <p:cxnSp>
            <p:nvCxnSpPr>
              <p:cNvPr id="45" name="Straight Connector 44">
                <a:extLst>
                  <a:ext uri="{FF2B5EF4-FFF2-40B4-BE49-F238E27FC236}">
                    <a16:creationId xmlns:a16="http://schemas.microsoft.com/office/drawing/2014/main" id="{407844F6-8400-4F95-808B-35B813B196F2}"/>
                  </a:ext>
                </a:extLst>
              </p:cNvPr>
              <p:cNvCxnSpPr>
                <a:cxnSpLocks/>
              </p:cNvCxnSpPr>
              <p:nvPr/>
            </p:nvCxnSpPr>
            <p:spPr>
              <a:xfrm rot="16200000">
                <a:off x="8694356" y="2710329"/>
                <a:ext cx="205612" cy="0"/>
              </a:xfrm>
              <a:prstGeom prst="line">
                <a:avLst/>
              </a:prstGeom>
              <a:noFill/>
              <a:ln w="28575" cap="rnd">
                <a:solidFill>
                  <a:schemeClr val="accent5">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cxnSp>
        </p:grpSp>
        <p:sp>
          <p:nvSpPr>
            <p:cNvPr id="43" name="Arc 42">
              <a:extLst>
                <a:ext uri="{FF2B5EF4-FFF2-40B4-BE49-F238E27FC236}">
                  <a16:creationId xmlns:a16="http://schemas.microsoft.com/office/drawing/2014/main" id="{36E77FD7-32EB-4D88-9BFC-4DB76DC0DC26}"/>
                </a:ext>
              </a:extLst>
            </p:cNvPr>
            <p:cNvSpPr/>
            <p:nvPr/>
          </p:nvSpPr>
          <p:spPr>
            <a:xfrm rot="17032850">
              <a:off x="5294016" y="1540904"/>
              <a:ext cx="1922179" cy="2650086"/>
            </a:xfrm>
            <a:prstGeom prst="arc">
              <a:avLst>
                <a:gd name="adj1" fmla="val 18053009"/>
                <a:gd name="adj2" fmla="val 447536"/>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73"/>
            </a:p>
          </p:txBody>
        </p:sp>
      </p:grpSp>
      <p:grpSp>
        <p:nvGrpSpPr>
          <p:cNvPr id="46" name="Group 45">
            <a:extLst>
              <a:ext uri="{FF2B5EF4-FFF2-40B4-BE49-F238E27FC236}">
                <a16:creationId xmlns:a16="http://schemas.microsoft.com/office/drawing/2014/main" id="{9B22D1EF-5701-476A-9B28-17440EF2CB4A}"/>
              </a:ext>
            </a:extLst>
          </p:cNvPr>
          <p:cNvGrpSpPr/>
          <p:nvPr/>
        </p:nvGrpSpPr>
        <p:grpSpPr>
          <a:xfrm>
            <a:off x="6802686" y="1670897"/>
            <a:ext cx="1152258" cy="1152258"/>
            <a:chOff x="6669818" y="1579564"/>
            <a:chExt cx="1129767" cy="1129767"/>
          </a:xfrm>
        </p:grpSpPr>
        <p:sp>
          <p:nvSpPr>
            <p:cNvPr id="47" name="Oval 46">
              <a:extLst>
                <a:ext uri="{FF2B5EF4-FFF2-40B4-BE49-F238E27FC236}">
                  <a16:creationId xmlns:a16="http://schemas.microsoft.com/office/drawing/2014/main" id="{D1E5CF1B-1921-49FC-8E35-297B96ABAE13}"/>
                </a:ext>
              </a:extLst>
            </p:cNvPr>
            <p:cNvSpPr/>
            <p:nvPr/>
          </p:nvSpPr>
          <p:spPr>
            <a:xfrm rot="1796401">
              <a:off x="6669818" y="1579564"/>
              <a:ext cx="1129767" cy="1129767"/>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a:endParaRPr lang="en-US" sz="1873"/>
            </a:p>
          </p:txBody>
        </p:sp>
        <p:pic>
          <p:nvPicPr>
            <p:cNvPr id="48" name="Picture 47">
              <a:extLst>
                <a:ext uri="{FF2B5EF4-FFF2-40B4-BE49-F238E27FC236}">
                  <a16:creationId xmlns:a16="http://schemas.microsoft.com/office/drawing/2014/main" id="{E4026BCA-4A21-4900-BEC5-72E9ED5DE2C5}"/>
                </a:ext>
              </a:extLst>
            </p:cNvPr>
            <p:cNvPicPr>
              <a:picLocks noChangeAspect="1"/>
            </p:cNvPicPr>
            <p:nvPr/>
          </p:nvPicPr>
          <p:blipFill>
            <a:blip r:embed="rId3"/>
            <a:stretch>
              <a:fillRect/>
            </a:stretch>
          </p:blipFill>
          <p:spPr>
            <a:xfrm>
              <a:off x="6912114" y="1821860"/>
              <a:ext cx="645175" cy="645175"/>
            </a:xfrm>
            <a:prstGeom prst="rect">
              <a:avLst/>
            </a:prstGeom>
          </p:spPr>
        </p:pic>
      </p:grpSp>
      <p:grpSp>
        <p:nvGrpSpPr>
          <p:cNvPr id="49" name="Group 48">
            <a:extLst>
              <a:ext uri="{FF2B5EF4-FFF2-40B4-BE49-F238E27FC236}">
                <a16:creationId xmlns:a16="http://schemas.microsoft.com/office/drawing/2014/main" id="{9FB5FF49-EF44-46AF-A823-7F85B08CCFF5}"/>
              </a:ext>
            </a:extLst>
          </p:cNvPr>
          <p:cNvGrpSpPr/>
          <p:nvPr/>
        </p:nvGrpSpPr>
        <p:grpSpPr>
          <a:xfrm>
            <a:off x="4544173" y="5396407"/>
            <a:ext cx="1152258" cy="1152258"/>
            <a:chOff x="4455389" y="5232357"/>
            <a:chExt cx="1129767" cy="1129767"/>
          </a:xfrm>
        </p:grpSpPr>
        <p:sp>
          <p:nvSpPr>
            <p:cNvPr id="50" name="Oval 49">
              <a:extLst>
                <a:ext uri="{FF2B5EF4-FFF2-40B4-BE49-F238E27FC236}">
                  <a16:creationId xmlns:a16="http://schemas.microsoft.com/office/drawing/2014/main" id="{A10D3F62-54B1-455F-AB8C-B4E80D1CD496}"/>
                </a:ext>
              </a:extLst>
            </p:cNvPr>
            <p:cNvSpPr/>
            <p:nvPr/>
          </p:nvSpPr>
          <p:spPr>
            <a:xfrm rot="1796401">
              <a:off x="4455389" y="5232357"/>
              <a:ext cx="1129767" cy="1129767"/>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a:endParaRPr lang="en-US" sz="1873"/>
            </a:p>
          </p:txBody>
        </p:sp>
        <p:pic>
          <p:nvPicPr>
            <p:cNvPr id="51" name="Picture 50">
              <a:extLst>
                <a:ext uri="{FF2B5EF4-FFF2-40B4-BE49-F238E27FC236}">
                  <a16:creationId xmlns:a16="http://schemas.microsoft.com/office/drawing/2014/main" id="{36A15E37-FC93-4ADD-B104-AB409F1A7D42}"/>
                </a:ext>
              </a:extLst>
            </p:cNvPr>
            <p:cNvPicPr>
              <a:picLocks noChangeAspect="1"/>
            </p:cNvPicPr>
            <p:nvPr/>
          </p:nvPicPr>
          <p:blipFill>
            <a:blip r:embed="rId4"/>
            <a:stretch>
              <a:fillRect/>
            </a:stretch>
          </p:blipFill>
          <p:spPr>
            <a:xfrm>
              <a:off x="4687947" y="5464915"/>
              <a:ext cx="664651" cy="664651"/>
            </a:xfrm>
            <a:prstGeom prst="rect">
              <a:avLst/>
            </a:prstGeom>
          </p:spPr>
        </p:pic>
      </p:grpSp>
      <p:grpSp>
        <p:nvGrpSpPr>
          <p:cNvPr id="52" name="Group 51">
            <a:extLst>
              <a:ext uri="{FF2B5EF4-FFF2-40B4-BE49-F238E27FC236}">
                <a16:creationId xmlns:a16="http://schemas.microsoft.com/office/drawing/2014/main" id="{EB14A948-608A-4936-B9A6-415D3F63BB4F}"/>
              </a:ext>
            </a:extLst>
          </p:cNvPr>
          <p:cNvGrpSpPr/>
          <p:nvPr/>
        </p:nvGrpSpPr>
        <p:grpSpPr>
          <a:xfrm>
            <a:off x="6802686" y="5339893"/>
            <a:ext cx="1152258" cy="1152258"/>
            <a:chOff x="6669818" y="5176946"/>
            <a:chExt cx="1129767" cy="1129767"/>
          </a:xfrm>
        </p:grpSpPr>
        <p:sp>
          <p:nvSpPr>
            <p:cNvPr id="53" name="Oval 52">
              <a:extLst>
                <a:ext uri="{FF2B5EF4-FFF2-40B4-BE49-F238E27FC236}">
                  <a16:creationId xmlns:a16="http://schemas.microsoft.com/office/drawing/2014/main" id="{376C5890-FEB2-42B5-ACCD-A569F1FB7B04}"/>
                </a:ext>
              </a:extLst>
            </p:cNvPr>
            <p:cNvSpPr/>
            <p:nvPr/>
          </p:nvSpPr>
          <p:spPr>
            <a:xfrm rot="1796401">
              <a:off x="6669818" y="5176946"/>
              <a:ext cx="1129767" cy="1129767"/>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a:endParaRPr lang="en-US" sz="1873"/>
            </a:p>
          </p:txBody>
        </p:sp>
        <p:pic>
          <p:nvPicPr>
            <p:cNvPr id="54" name="Picture 53">
              <a:extLst>
                <a:ext uri="{FF2B5EF4-FFF2-40B4-BE49-F238E27FC236}">
                  <a16:creationId xmlns:a16="http://schemas.microsoft.com/office/drawing/2014/main" id="{58F709DA-1672-4586-91DA-F56AB9F9AC1A}"/>
                </a:ext>
              </a:extLst>
            </p:cNvPr>
            <p:cNvPicPr>
              <a:picLocks noChangeAspect="1"/>
            </p:cNvPicPr>
            <p:nvPr/>
          </p:nvPicPr>
          <p:blipFill>
            <a:blip r:embed="rId5"/>
            <a:stretch>
              <a:fillRect/>
            </a:stretch>
          </p:blipFill>
          <p:spPr>
            <a:xfrm>
              <a:off x="6922186" y="5429314"/>
              <a:ext cx="625030" cy="625030"/>
            </a:xfrm>
            <a:prstGeom prst="rect">
              <a:avLst/>
            </a:prstGeom>
          </p:spPr>
        </p:pic>
      </p:grpSp>
      <p:grpSp>
        <p:nvGrpSpPr>
          <p:cNvPr id="55" name="Group 54">
            <a:extLst>
              <a:ext uri="{FF2B5EF4-FFF2-40B4-BE49-F238E27FC236}">
                <a16:creationId xmlns:a16="http://schemas.microsoft.com/office/drawing/2014/main" id="{EEB39B8B-2BEA-46F9-BF09-2451FA54AA45}"/>
              </a:ext>
            </a:extLst>
          </p:cNvPr>
          <p:cNvGrpSpPr/>
          <p:nvPr/>
        </p:nvGrpSpPr>
        <p:grpSpPr>
          <a:xfrm>
            <a:off x="7781252" y="3529345"/>
            <a:ext cx="1152258" cy="1152258"/>
            <a:chOff x="7629284" y="3401737"/>
            <a:chExt cx="1129767" cy="1129767"/>
          </a:xfrm>
        </p:grpSpPr>
        <p:sp>
          <p:nvSpPr>
            <p:cNvPr id="56" name="Oval 55">
              <a:extLst>
                <a:ext uri="{FF2B5EF4-FFF2-40B4-BE49-F238E27FC236}">
                  <a16:creationId xmlns:a16="http://schemas.microsoft.com/office/drawing/2014/main" id="{D97B4E75-AD4B-4EDA-A2FE-98DF0324A6E2}"/>
                </a:ext>
              </a:extLst>
            </p:cNvPr>
            <p:cNvSpPr/>
            <p:nvPr/>
          </p:nvSpPr>
          <p:spPr>
            <a:xfrm rot="1796401">
              <a:off x="7629284" y="3401737"/>
              <a:ext cx="1129767" cy="1129767"/>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a:endParaRPr lang="en-US" sz="1873"/>
            </a:p>
          </p:txBody>
        </p:sp>
        <p:pic>
          <p:nvPicPr>
            <p:cNvPr id="57" name="Picture 56">
              <a:extLst>
                <a:ext uri="{FF2B5EF4-FFF2-40B4-BE49-F238E27FC236}">
                  <a16:creationId xmlns:a16="http://schemas.microsoft.com/office/drawing/2014/main" id="{6097CC8B-50E0-44E7-BAD8-7302CE5D13BA}"/>
                </a:ext>
              </a:extLst>
            </p:cNvPr>
            <p:cNvPicPr>
              <a:picLocks noChangeAspect="1"/>
            </p:cNvPicPr>
            <p:nvPr/>
          </p:nvPicPr>
          <p:blipFill>
            <a:blip r:embed="rId6"/>
            <a:stretch>
              <a:fillRect/>
            </a:stretch>
          </p:blipFill>
          <p:spPr>
            <a:xfrm>
              <a:off x="7894960" y="3656354"/>
              <a:ext cx="598414" cy="620533"/>
            </a:xfrm>
            <a:prstGeom prst="rect">
              <a:avLst/>
            </a:prstGeom>
          </p:spPr>
        </p:pic>
      </p:grpSp>
      <p:grpSp>
        <p:nvGrpSpPr>
          <p:cNvPr id="58" name="Group 57">
            <a:extLst>
              <a:ext uri="{FF2B5EF4-FFF2-40B4-BE49-F238E27FC236}">
                <a16:creationId xmlns:a16="http://schemas.microsoft.com/office/drawing/2014/main" id="{19F51901-A640-47F6-9F81-BB22C0ACDEB5}"/>
              </a:ext>
            </a:extLst>
          </p:cNvPr>
          <p:cNvGrpSpPr/>
          <p:nvPr/>
        </p:nvGrpSpPr>
        <p:grpSpPr>
          <a:xfrm>
            <a:off x="4544173" y="1664932"/>
            <a:ext cx="1152258" cy="1152258"/>
            <a:chOff x="4455389" y="1573716"/>
            <a:chExt cx="1129767" cy="1129767"/>
          </a:xfrm>
        </p:grpSpPr>
        <p:sp>
          <p:nvSpPr>
            <p:cNvPr id="59" name="Oval 58">
              <a:extLst>
                <a:ext uri="{FF2B5EF4-FFF2-40B4-BE49-F238E27FC236}">
                  <a16:creationId xmlns:a16="http://schemas.microsoft.com/office/drawing/2014/main" id="{AE3F253C-3F88-4A65-B967-1A02654B6D7E}"/>
                </a:ext>
              </a:extLst>
            </p:cNvPr>
            <p:cNvSpPr/>
            <p:nvPr/>
          </p:nvSpPr>
          <p:spPr>
            <a:xfrm rot="1796401">
              <a:off x="4455389" y="1573716"/>
              <a:ext cx="1129767" cy="1129767"/>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a:endParaRPr lang="en-US" sz="1873"/>
            </a:p>
          </p:txBody>
        </p:sp>
        <p:pic>
          <p:nvPicPr>
            <p:cNvPr id="60" name="Picture 59">
              <a:extLst>
                <a:ext uri="{FF2B5EF4-FFF2-40B4-BE49-F238E27FC236}">
                  <a16:creationId xmlns:a16="http://schemas.microsoft.com/office/drawing/2014/main" id="{32CDC2F3-FF7A-4B21-A121-E433F1F5E041}"/>
                </a:ext>
              </a:extLst>
            </p:cNvPr>
            <p:cNvPicPr>
              <a:picLocks noChangeAspect="1"/>
            </p:cNvPicPr>
            <p:nvPr/>
          </p:nvPicPr>
          <p:blipFill>
            <a:blip r:embed="rId7"/>
            <a:stretch>
              <a:fillRect/>
            </a:stretch>
          </p:blipFill>
          <p:spPr>
            <a:xfrm>
              <a:off x="4695980" y="1814307"/>
              <a:ext cx="648584" cy="648584"/>
            </a:xfrm>
            <a:prstGeom prst="rect">
              <a:avLst/>
            </a:prstGeom>
          </p:spPr>
        </p:pic>
      </p:grpSp>
      <p:grpSp>
        <p:nvGrpSpPr>
          <p:cNvPr id="61" name="Group 60">
            <a:extLst>
              <a:ext uri="{FF2B5EF4-FFF2-40B4-BE49-F238E27FC236}">
                <a16:creationId xmlns:a16="http://schemas.microsoft.com/office/drawing/2014/main" id="{92ED24F0-CDF4-443B-8189-43D0B743601D}"/>
              </a:ext>
            </a:extLst>
          </p:cNvPr>
          <p:cNvGrpSpPr/>
          <p:nvPr/>
        </p:nvGrpSpPr>
        <p:grpSpPr>
          <a:xfrm>
            <a:off x="3501378" y="3475480"/>
            <a:ext cx="1152258" cy="1152258"/>
            <a:chOff x="3432948" y="3348924"/>
            <a:chExt cx="1129767" cy="1129767"/>
          </a:xfrm>
        </p:grpSpPr>
        <p:sp>
          <p:nvSpPr>
            <p:cNvPr id="62" name="Oval 61">
              <a:extLst>
                <a:ext uri="{FF2B5EF4-FFF2-40B4-BE49-F238E27FC236}">
                  <a16:creationId xmlns:a16="http://schemas.microsoft.com/office/drawing/2014/main" id="{05D007F0-63DA-4339-B5DA-39E42A59BB54}"/>
                </a:ext>
              </a:extLst>
            </p:cNvPr>
            <p:cNvSpPr/>
            <p:nvPr/>
          </p:nvSpPr>
          <p:spPr>
            <a:xfrm rot="1796401">
              <a:off x="3432948" y="3348924"/>
              <a:ext cx="1129767" cy="1129767"/>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a:endParaRPr lang="en-US" sz="1873"/>
            </a:p>
          </p:txBody>
        </p:sp>
        <p:grpSp>
          <p:nvGrpSpPr>
            <p:cNvPr id="63" name="Group 62">
              <a:extLst>
                <a:ext uri="{FF2B5EF4-FFF2-40B4-BE49-F238E27FC236}">
                  <a16:creationId xmlns:a16="http://schemas.microsoft.com/office/drawing/2014/main" id="{100CF5D8-A69C-42FD-B48A-D9A28A361E13}"/>
                </a:ext>
              </a:extLst>
            </p:cNvPr>
            <p:cNvGrpSpPr/>
            <p:nvPr/>
          </p:nvGrpSpPr>
          <p:grpSpPr>
            <a:xfrm>
              <a:off x="3682744" y="3645242"/>
              <a:ext cx="630175" cy="537131"/>
              <a:chOff x="3666539" y="3650024"/>
              <a:chExt cx="630175" cy="537131"/>
            </a:xfrm>
          </p:grpSpPr>
          <p:sp>
            <p:nvSpPr>
              <p:cNvPr id="64" name="Freeform: Shape 63">
                <a:extLst>
                  <a:ext uri="{FF2B5EF4-FFF2-40B4-BE49-F238E27FC236}">
                    <a16:creationId xmlns:a16="http://schemas.microsoft.com/office/drawing/2014/main" id="{0EB65D8F-CFCF-4C2F-9417-0CD419EBC609}"/>
                  </a:ext>
                </a:extLst>
              </p:cNvPr>
              <p:cNvSpPr/>
              <p:nvPr/>
            </p:nvSpPr>
            <p:spPr>
              <a:xfrm>
                <a:off x="3666539" y="3650024"/>
                <a:ext cx="630175" cy="319076"/>
              </a:xfrm>
              <a:custGeom>
                <a:avLst/>
                <a:gdLst/>
                <a:ahLst/>
                <a:cxnLst/>
                <a:rect l="0" t="0" r="0" b="0"/>
                <a:pathLst>
                  <a:path w="752475" h="381000">
                    <a:moveTo>
                      <a:pt x="656749" y="189071"/>
                    </a:moveTo>
                    <a:cubicBezTo>
                      <a:pt x="644366" y="189071"/>
                      <a:pt x="631984" y="191929"/>
                      <a:pt x="620554" y="196691"/>
                    </a:cubicBezTo>
                    <a:cubicBezTo>
                      <a:pt x="620554" y="195739"/>
                      <a:pt x="620554" y="194786"/>
                      <a:pt x="620554" y="192881"/>
                    </a:cubicBezTo>
                    <a:cubicBezTo>
                      <a:pt x="620554" y="90011"/>
                      <a:pt x="537686" y="7144"/>
                      <a:pt x="434816" y="7144"/>
                    </a:cubicBezTo>
                    <a:cubicBezTo>
                      <a:pt x="348139" y="7144"/>
                      <a:pt x="275749" y="66199"/>
                      <a:pt x="255746" y="146209"/>
                    </a:cubicBezTo>
                    <a:cubicBezTo>
                      <a:pt x="230029" y="115729"/>
                      <a:pt x="190976" y="96679"/>
                      <a:pt x="148114" y="96679"/>
                    </a:cubicBezTo>
                    <a:cubicBezTo>
                      <a:pt x="70009" y="95726"/>
                      <a:pt x="7144" y="158591"/>
                      <a:pt x="7144" y="236696"/>
                    </a:cubicBezTo>
                    <a:cubicBezTo>
                      <a:pt x="7144" y="314801"/>
                      <a:pt x="70009" y="377666"/>
                      <a:pt x="148114" y="377666"/>
                    </a:cubicBezTo>
                    <a:cubicBezTo>
                      <a:pt x="207169" y="377666"/>
                      <a:pt x="617696" y="377666"/>
                      <a:pt x="656749" y="377666"/>
                    </a:cubicBezTo>
                    <a:cubicBezTo>
                      <a:pt x="709136" y="377666"/>
                      <a:pt x="751046" y="335756"/>
                      <a:pt x="751046" y="283369"/>
                    </a:cubicBezTo>
                    <a:cubicBezTo>
                      <a:pt x="751046" y="230981"/>
                      <a:pt x="708184" y="189071"/>
                      <a:pt x="656749" y="189071"/>
                    </a:cubicBezTo>
                    <a:close/>
                  </a:path>
                </a:pathLst>
              </a:custGeom>
              <a:solidFill>
                <a:srgbClr val="D1D1D1"/>
              </a:solidFill>
              <a:ln w="9525" cap="flat">
                <a:noFill/>
                <a:prstDash val="solid"/>
                <a:miter/>
              </a:ln>
            </p:spPr>
            <p:txBody>
              <a:bodyPr/>
              <a:lstStyle/>
              <a:p>
                <a:endParaRPr lang="en-US" sz="1873"/>
              </a:p>
            </p:txBody>
          </p:sp>
          <p:grpSp>
            <p:nvGrpSpPr>
              <p:cNvPr id="65" name="Group 4">
                <a:extLst>
                  <a:ext uri="{FF2B5EF4-FFF2-40B4-BE49-F238E27FC236}">
                    <a16:creationId xmlns:a16="http://schemas.microsoft.com/office/drawing/2014/main" id="{A3011544-AFEF-486E-B1C5-9F2E5F5DA1CB}"/>
                  </a:ext>
                </a:extLst>
              </p:cNvPr>
              <p:cNvGrpSpPr>
                <a:grpSpLocks noChangeAspect="1"/>
              </p:cNvGrpSpPr>
              <p:nvPr/>
            </p:nvGrpSpPr>
            <p:grpSpPr bwMode="auto">
              <a:xfrm>
                <a:off x="3971744" y="3868079"/>
                <a:ext cx="320289" cy="319076"/>
                <a:chOff x="2440" y="2401"/>
                <a:chExt cx="264" cy="263"/>
              </a:xfrm>
            </p:grpSpPr>
            <p:sp>
              <p:nvSpPr>
                <p:cNvPr id="66" name="AutoShape 3">
                  <a:extLst>
                    <a:ext uri="{FF2B5EF4-FFF2-40B4-BE49-F238E27FC236}">
                      <a16:creationId xmlns:a16="http://schemas.microsoft.com/office/drawing/2014/main" id="{22773AE6-E625-45AD-A47F-432723E86BEC}"/>
                    </a:ext>
                  </a:extLst>
                </p:cNvPr>
                <p:cNvSpPr>
                  <a:spLocks noChangeAspect="1" noChangeArrowheads="1" noTextEdit="1"/>
                </p:cNvSpPr>
                <p:nvPr/>
              </p:nvSpPr>
              <p:spPr bwMode="auto">
                <a:xfrm>
                  <a:off x="2440" y="2403"/>
                  <a:ext cx="256"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73"/>
                </a:p>
              </p:txBody>
            </p:sp>
            <p:sp>
              <p:nvSpPr>
                <p:cNvPr id="67" name="Freeform 5">
                  <a:extLst>
                    <a:ext uri="{FF2B5EF4-FFF2-40B4-BE49-F238E27FC236}">
                      <a16:creationId xmlns:a16="http://schemas.microsoft.com/office/drawing/2014/main" id="{6348B56F-9CB8-41BD-B612-CC674843ABF9}"/>
                    </a:ext>
                  </a:extLst>
                </p:cNvPr>
                <p:cNvSpPr>
                  <a:spLocks noEditPoints="1"/>
                </p:cNvSpPr>
                <p:nvPr/>
              </p:nvSpPr>
              <p:spPr bwMode="auto">
                <a:xfrm>
                  <a:off x="2440" y="2401"/>
                  <a:ext cx="264" cy="263"/>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rgbClr val="0078D4"/>
                </a:solidFill>
                <a:ln w="19050">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endParaRPr lang="en-US" sz="1873"/>
                </a:p>
              </p:txBody>
            </p:sp>
          </p:grpSp>
        </p:grpSp>
      </p:grpSp>
      <p:grpSp>
        <p:nvGrpSpPr>
          <p:cNvPr id="68" name="Group 67">
            <a:extLst>
              <a:ext uri="{FF2B5EF4-FFF2-40B4-BE49-F238E27FC236}">
                <a16:creationId xmlns:a16="http://schemas.microsoft.com/office/drawing/2014/main" id="{AC425BD8-25FC-4C7A-806E-7311465781DC}"/>
              </a:ext>
            </a:extLst>
          </p:cNvPr>
          <p:cNvGrpSpPr/>
          <p:nvPr/>
        </p:nvGrpSpPr>
        <p:grpSpPr>
          <a:xfrm>
            <a:off x="4967872" y="2886887"/>
            <a:ext cx="2495675" cy="2676046"/>
            <a:chOff x="4870818" y="2830538"/>
            <a:chExt cx="2446962" cy="2623813"/>
          </a:xfrm>
        </p:grpSpPr>
        <p:sp>
          <p:nvSpPr>
            <p:cNvPr id="69" name="Rectangle 98">
              <a:extLst>
                <a:ext uri="{FF2B5EF4-FFF2-40B4-BE49-F238E27FC236}">
                  <a16:creationId xmlns:a16="http://schemas.microsoft.com/office/drawing/2014/main" id="{CB47AF93-F409-4EBA-BB5E-40AF7D8B1BED}"/>
                </a:ext>
              </a:extLst>
            </p:cNvPr>
            <p:cNvSpPr/>
            <p:nvPr/>
          </p:nvSpPr>
          <p:spPr>
            <a:xfrm rot="8600145">
              <a:off x="6821177" y="2830538"/>
              <a:ext cx="496603" cy="908880"/>
            </a:xfrm>
            <a:custGeom>
              <a:avLst/>
              <a:gdLst>
                <a:gd name="connsiteX0" fmla="*/ 0 w 485052"/>
                <a:gd name="connsiteY0" fmla="*/ 0 h 758247"/>
                <a:gd name="connsiteX1" fmla="*/ 485052 w 485052"/>
                <a:gd name="connsiteY1" fmla="*/ 0 h 758247"/>
                <a:gd name="connsiteX2" fmla="*/ 485052 w 485052"/>
                <a:gd name="connsiteY2" fmla="*/ 758247 h 758247"/>
                <a:gd name="connsiteX3" fmla="*/ 0 w 485052"/>
                <a:gd name="connsiteY3" fmla="*/ 758247 h 758247"/>
                <a:gd name="connsiteX4" fmla="*/ 0 w 485052"/>
                <a:gd name="connsiteY4" fmla="*/ 0 h 758247"/>
                <a:gd name="connsiteX0" fmla="*/ 0 w 485052"/>
                <a:gd name="connsiteY0" fmla="*/ 0 h 830048"/>
                <a:gd name="connsiteX1" fmla="*/ 485052 w 485052"/>
                <a:gd name="connsiteY1" fmla="*/ 0 h 830048"/>
                <a:gd name="connsiteX2" fmla="*/ 485052 w 485052"/>
                <a:gd name="connsiteY2" fmla="*/ 758247 h 830048"/>
                <a:gd name="connsiteX3" fmla="*/ 38394 w 485052"/>
                <a:gd name="connsiteY3" fmla="*/ 830048 h 830048"/>
                <a:gd name="connsiteX4" fmla="*/ 0 w 485052"/>
                <a:gd name="connsiteY4" fmla="*/ 0 h 830048"/>
                <a:gd name="connsiteX0" fmla="*/ 0 w 485052"/>
                <a:gd name="connsiteY0" fmla="*/ 0 h 830048"/>
                <a:gd name="connsiteX1" fmla="*/ 485052 w 485052"/>
                <a:gd name="connsiteY1" fmla="*/ 0 h 830048"/>
                <a:gd name="connsiteX2" fmla="*/ 471880 w 485052"/>
                <a:gd name="connsiteY2" fmla="*/ 710624 h 830048"/>
                <a:gd name="connsiteX3" fmla="*/ 38394 w 485052"/>
                <a:gd name="connsiteY3" fmla="*/ 830048 h 830048"/>
                <a:gd name="connsiteX4" fmla="*/ 0 w 485052"/>
                <a:gd name="connsiteY4" fmla="*/ 0 h 830048"/>
                <a:gd name="connsiteX0" fmla="*/ 0 w 496603"/>
                <a:gd name="connsiteY0" fmla="*/ 0 h 908880"/>
                <a:gd name="connsiteX1" fmla="*/ 496603 w 496603"/>
                <a:gd name="connsiteY1" fmla="*/ 78832 h 908880"/>
                <a:gd name="connsiteX2" fmla="*/ 483431 w 496603"/>
                <a:gd name="connsiteY2" fmla="*/ 789456 h 908880"/>
                <a:gd name="connsiteX3" fmla="*/ 49945 w 496603"/>
                <a:gd name="connsiteY3" fmla="*/ 908880 h 908880"/>
                <a:gd name="connsiteX4" fmla="*/ 0 w 496603"/>
                <a:gd name="connsiteY4" fmla="*/ 0 h 908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603" h="908880">
                  <a:moveTo>
                    <a:pt x="0" y="0"/>
                  </a:moveTo>
                  <a:lnTo>
                    <a:pt x="496603" y="78832"/>
                  </a:lnTo>
                  <a:lnTo>
                    <a:pt x="483431" y="789456"/>
                  </a:lnTo>
                  <a:lnTo>
                    <a:pt x="49945" y="908880"/>
                  </a:lnTo>
                  <a:lnTo>
                    <a:pt x="0"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3"/>
            </a:p>
          </p:txBody>
        </p:sp>
        <p:sp>
          <p:nvSpPr>
            <p:cNvPr id="70" name="Rectangle 99">
              <a:extLst>
                <a:ext uri="{FF2B5EF4-FFF2-40B4-BE49-F238E27FC236}">
                  <a16:creationId xmlns:a16="http://schemas.microsoft.com/office/drawing/2014/main" id="{4415586F-E3CB-47EB-BC75-48766899BCB4}"/>
                </a:ext>
              </a:extLst>
            </p:cNvPr>
            <p:cNvSpPr/>
            <p:nvPr/>
          </p:nvSpPr>
          <p:spPr>
            <a:xfrm rot="5739672">
              <a:off x="5843148" y="4812620"/>
              <a:ext cx="437112" cy="846350"/>
            </a:xfrm>
            <a:custGeom>
              <a:avLst/>
              <a:gdLst>
                <a:gd name="connsiteX0" fmla="*/ 0 w 485052"/>
                <a:gd name="connsiteY0" fmla="*/ 0 h 748836"/>
                <a:gd name="connsiteX1" fmla="*/ 485052 w 485052"/>
                <a:gd name="connsiteY1" fmla="*/ 0 h 748836"/>
                <a:gd name="connsiteX2" fmla="*/ 485052 w 485052"/>
                <a:gd name="connsiteY2" fmla="*/ 748836 h 748836"/>
                <a:gd name="connsiteX3" fmla="*/ 0 w 485052"/>
                <a:gd name="connsiteY3" fmla="*/ 748836 h 748836"/>
                <a:gd name="connsiteX4" fmla="*/ 0 w 485052"/>
                <a:gd name="connsiteY4" fmla="*/ 0 h 748836"/>
                <a:gd name="connsiteX0" fmla="*/ 0 w 485052"/>
                <a:gd name="connsiteY0" fmla="*/ 83760 h 832596"/>
                <a:gd name="connsiteX1" fmla="*/ 363521 w 485052"/>
                <a:gd name="connsiteY1" fmla="*/ 0 h 832596"/>
                <a:gd name="connsiteX2" fmla="*/ 485052 w 485052"/>
                <a:gd name="connsiteY2" fmla="*/ 832596 h 832596"/>
                <a:gd name="connsiteX3" fmla="*/ 0 w 485052"/>
                <a:gd name="connsiteY3" fmla="*/ 832596 h 832596"/>
                <a:gd name="connsiteX4" fmla="*/ 0 w 485052"/>
                <a:gd name="connsiteY4" fmla="*/ 83760 h 832596"/>
                <a:gd name="connsiteX0" fmla="*/ 2955 w 488007"/>
                <a:gd name="connsiteY0" fmla="*/ 83760 h 832596"/>
                <a:gd name="connsiteX1" fmla="*/ 366476 w 488007"/>
                <a:gd name="connsiteY1" fmla="*/ 0 h 832596"/>
                <a:gd name="connsiteX2" fmla="*/ 488007 w 488007"/>
                <a:gd name="connsiteY2" fmla="*/ 832596 h 832596"/>
                <a:gd name="connsiteX3" fmla="*/ 0 w 488007"/>
                <a:gd name="connsiteY3" fmla="*/ 758859 h 832596"/>
                <a:gd name="connsiteX4" fmla="*/ 2955 w 488007"/>
                <a:gd name="connsiteY4" fmla="*/ 83760 h 832596"/>
                <a:gd name="connsiteX0" fmla="*/ 2955 w 437112"/>
                <a:gd name="connsiteY0" fmla="*/ 83760 h 846350"/>
                <a:gd name="connsiteX1" fmla="*/ 366476 w 437112"/>
                <a:gd name="connsiteY1" fmla="*/ 0 h 846350"/>
                <a:gd name="connsiteX2" fmla="*/ 437112 w 437112"/>
                <a:gd name="connsiteY2" fmla="*/ 846350 h 846350"/>
                <a:gd name="connsiteX3" fmla="*/ 0 w 437112"/>
                <a:gd name="connsiteY3" fmla="*/ 758859 h 846350"/>
                <a:gd name="connsiteX4" fmla="*/ 2955 w 437112"/>
                <a:gd name="connsiteY4" fmla="*/ 83760 h 846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112" h="846350">
                  <a:moveTo>
                    <a:pt x="2955" y="83760"/>
                  </a:moveTo>
                  <a:lnTo>
                    <a:pt x="366476" y="0"/>
                  </a:lnTo>
                  <a:lnTo>
                    <a:pt x="437112" y="846350"/>
                  </a:lnTo>
                  <a:lnTo>
                    <a:pt x="0" y="758859"/>
                  </a:lnTo>
                  <a:lnTo>
                    <a:pt x="2955" y="8376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3"/>
            </a:p>
          </p:txBody>
        </p:sp>
        <p:sp>
          <p:nvSpPr>
            <p:cNvPr id="71" name="Rectangle 100">
              <a:extLst>
                <a:ext uri="{FF2B5EF4-FFF2-40B4-BE49-F238E27FC236}">
                  <a16:creationId xmlns:a16="http://schemas.microsoft.com/office/drawing/2014/main" id="{C36440FC-7F56-4D1F-8ECE-4293E5DD3EC9}"/>
                </a:ext>
              </a:extLst>
            </p:cNvPr>
            <p:cNvSpPr/>
            <p:nvPr/>
          </p:nvSpPr>
          <p:spPr>
            <a:xfrm rot="1328823">
              <a:off x="4870818" y="2923533"/>
              <a:ext cx="504093" cy="903526"/>
            </a:xfrm>
            <a:custGeom>
              <a:avLst/>
              <a:gdLst>
                <a:gd name="connsiteX0" fmla="*/ 0 w 485052"/>
                <a:gd name="connsiteY0" fmla="*/ 0 h 766349"/>
                <a:gd name="connsiteX1" fmla="*/ 485052 w 485052"/>
                <a:gd name="connsiteY1" fmla="*/ 0 h 766349"/>
                <a:gd name="connsiteX2" fmla="*/ 485052 w 485052"/>
                <a:gd name="connsiteY2" fmla="*/ 766349 h 766349"/>
                <a:gd name="connsiteX3" fmla="*/ 0 w 485052"/>
                <a:gd name="connsiteY3" fmla="*/ 766349 h 766349"/>
                <a:gd name="connsiteX4" fmla="*/ 0 w 485052"/>
                <a:gd name="connsiteY4" fmla="*/ 0 h 766349"/>
                <a:gd name="connsiteX0" fmla="*/ 42097 w 485052"/>
                <a:gd name="connsiteY0" fmla="*/ 0 h 858345"/>
                <a:gd name="connsiteX1" fmla="*/ 485052 w 485052"/>
                <a:gd name="connsiteY1" fmla="*/ 91996 h 858345"/>
                <a:gd name="connsiteX2" fmla="*/ 485052 w 485052"/>
                <a:gd name="connsiteY2" fmla="*/ 858345 h 858345"/>
                <a:gd name="connsiteX3" fmla="*/ 0 w 485052"/>
                <a:gd name="connsiteY3" fmla="*/ 858345 h 858345"/>
                <a:gd name="connsiteX4" fmla="*/ 42097 w 485052"/>
                <a:gd name="connsiteY4" fmla="*/ 0 h 858345"/>
                <a:gd name="connsiteX0" fmla="*/ 42097 w 485052"/>
                <a:gd name="connsiteY0" fmla="*/ 0 h 858345"/>
                <a:gd name="connsiteX1" fmla="*/ 458729 w 485052"/>
                <a:gd name="connsiteY1" fmla="*/ 130783 h 858345"/>
                <a:gd name="connsiteX2" fmla="*/ 485052 w 485052"/>
                <a:gd name="connsiteY2" fmla="*/ 858345 h 858345"/>
                <a:gd name="connsiteX3" fmla="*/ 0 w 485052"/>
                <a:gd name="connsiteY3" fmla="*/ 858345 h 858345"/>
                <a:gd name="connsiteX4" fmla="*/ 42097 w 485052"/>
                <a:gd name="connsiteY4" fmla="*/ 0 h 858345"/>
                <a:gd name="connsiteX0" fmla="*/ 42097 w 485052"/>
                <a:gd name="connsiteY0" fmla="*/ 0 h 858345"/>
                <a:gd name="connsiteX1" fmla="*/ 458729 w 485052"/>
                <a:gd name="connsiteY1" fmla="*/ 130783 h 858345"/>
                <a:gd name="connsiteX2" fmla="*/ 485052 w 485052"/>
                <a:gd name="connsiteY2" fmla="*/ 858345 h 858345"/>
                <a:gd name="connsiteX3" fmla="*/ 0 w 485052"/>
                <a:gd name="connsiteY3" fmla="*/ 858345 h 858345"/>
                <a:gd name="connsiteX4" fmla="*/ 42097 w 485052"/>
                <a:gd name="connsiteY4" fmla="*/ 0 h 858345"/>
                <a:gd name="connsiteX0" fmla="*/ 61138 w 504093"/>
                <a:gd name="connsiteY0" fmla="*/ 0 h 903526"/>
                <a:gd name="connsiteX1" fmla="*/ 477770 w 504093"/>
                <a:gd name="connsiteY1" fmla="*/ 130783 h 903526"/>
                <a:gd name="connsiteX2" fmla="*/ 504093 w 504093"/>
                <a:gd name="connsiteY2" fmla="*/ 858345 h 903526"/>
                <a:gd name="connsiteX3" fmla="*/ 0 w 504093"/>
                <a:gd name="connsiteY3" fmla="*/ 903526 h 903526"/>
                <a:gd name="connsiteX4" fmla="*/ 61138 w 504093"/>
                <a:gd name="connsiteY4" fmla="*/ 0 h 903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093" h="903526">
                  <a:moveTo>
                    <a:pt x="61138" y="0"/>
                  </a:moveTo>
                  <a:lnTo>
                    <a:pt x="477770" y="130783"/>
                  </a:lnTo>
                  <a:lnTo>
                    <a:pt x="504093" y="858345"/>
                  </a:lnTo>
                  <a:lnTo>
                    <a:pt x="0" y="903526"/>
                  </a:lnTo>
                  <a:lnTo>
                    <a:pt x="61138"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3"/>
            </a:p>
          </p:txBody>
        </p:sp>
      </p:grpSp>
      <p:grpSp>
        <p:nvGrpSpPr>
          <p:cNvPr id="72" name="Group 71">
            <a:extLst>
              <a:ext uri="{FF2B5EF4-FFF2-40B4-BE49-F238E27FC236}">
                <a16:creationId xmlns:a16="http://schemas.microsoft.com/office/drawing/2014/main" id="{ACC6F62E-AAA7-40BD-872C-A1C2547AE1D0}"/>
              </a:ext>
            </a:extLst>
          </p:cNvPr>
          <p:cNvGrpSpPr/>
          <p:nvPr/>
        </p:nvGrpSpPr>
        <p:grpSpPr>
          <a:xfrm rot="18266827">
            <a:off x="4480885" y="2340193"/>
            <a:ext cx="3568541" cy="3568541"/>
            <a:chOff x="4082009" y="2527853"/>
            <a:chExt cx="3498887" cy="3498887"/>
          </a:xfrm>
        </p:grpSpPr>
        <p:sp>
          <p:nvSpPr>
            <p:cNvPr id="73" name="Oval 72">
              <a:extLst>
                <a:ext uri="{FF2B5EF4-FFF2-40B4-BE49-F238E27FC236}">
                  <a16:creationId xmlns:a16="http://schemas.microsoft.com/office/drawing/2014/main" id="{2941E66C-8834-43D0-B0A3-A8894AE89868}"/>
                </a:ext>
              </a:extLst>
            </p:cNvPr>
            <p:cNvSpPr/>
            <p:nvPr/>
          </p:nvSpPr>
          <p:spPr>
            <a:xfrm>
              <a:off x="4082009" y="2527853"/>
              <a:ext cx="3498887" cy="349888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93260" tIns="46630" rIns="93260" bIns="46630" numCol="1" spcCol="0" rtlCol="0" fromWordArt="0" anchor="ctr" anchorCtr="0" forceAA="0" compatLnSpc="1">
              <a:prstTxWarp prst="textArchUp">
                <a:avLst/>
              </a:prstTxWarp>
              <a:noAutofit/>
            </a:bodyPr>
            <a:lstStyle/>
            <a:p>
              <a:pPr algn="ctr"/>
              <a:r>
                <a:rPr lang="en-US" sz="1428" b="1">
                  <a:gradFill>
                    <a:gsLst>
                      <a:gs pos="0">
                        <a:schemeClr val="tx1"/>
                      </a:gs>
                      <a:gs pos="100000">
                        <a:schemeClr val="tx1"/>
                      </a:gs>
                    </a:gsLst>
                    <a:lin ang="5400000" scaled="1"/>
                  </a:gradFill>
                </a:rPr>
                <a:t>Phase 3</a:t>
              </a:r>
            </a:p>
          </p:txBody>
        </p:sp>
        <p:sp>
          <p:nvSpPr>
            <p:cNvPr id="74" name="Oval 73">
              <a:extLst>
                <a:ext uri="{FF2B5EF4-FFF2-40B4-BE49-F238E27FC236}">
                  <a16:creationId xmlns:a16="http://schemas.microsoft.com/office/drawing/2014/main" id="{00A699CE-4E74-4FBE-AD2E-436B52625BFE}"/>
                </a:ext>
              </a:extLst>
            </p:cNvPr>
            <p:cNvSpPr/>
            <p:nvPr/>
          </p:nvSpPr>
          <p:spPr>
            <a:xfrm>
              <a:off x="4366579" y="2930188"/>
              <a:ext cx="2973401" cy="297340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93260" tIns="46630" rIns="93260" bIns="46630" numCol="1" spcCol="0" rtlCol="0" fromWordArt="0" anchor="ctr" anchorCtr="0" forceAA="0" compatLnSpc="1">
              <a:prstTxWarp prst="textArchUp">
                <a:avLst/>
              </a:prstTxWarp>
              <a:noAutofit/>
            </a:bodyPr>
            <a:lstStyle/>
            <a:p>
              <a:pPr algn="ctr">
                <a:lnSpc>
                  <a:spcPct val="90000"/>
                </a:lnSpc>
              </a:pPr>
              <a:r>
                <a:rPr lang="en-US" sz="1122" i="1">
                  <a:gradFill>
                    <a:gsLst>
                      <a:gs pos="0">
                        <a:schemeClr val="tx1"/>
                      </a:gs>
                      <a:gs pos="100000">
                        <a:schemeClr val="tx1"/>
                      </a:gs>
                    </a:gsLst>
                    <a:lin ang="5400000" scaled="1"/>
                  </a:gradFill>
                </a:rPr>
                <a:t>Manage and </a:t>
              </a:r>
            </a:p>
            <a:p>
              <a:pPr algn="ctr">
                <a:lnSpc>
                  <a:spcPct val="90000"/>
                </a:lnSpc>
              </a:pPr>
              <a:r>
                <a:rPr lang="en-US" sz="1122" i="1">
                  <a:gradFill>
                    <a:gsLst>
                      <a:gs pos="0">
                        <a:schemeClr val="tx1"/>
                      </a:gs>
                      <a:gs pos="100000">
                        <a:schemeClr val="tx1"/>
                      </a:gs>
                    </a:gsLst>
                    <a:lin ang="5400000" scaled="1"/>
                  </a:gradFill>
                </a:rPr>
                <a:t>Continuous monitoring</a:t>
              </a:r>
            </a:p>
          </p:txBody>
        </p:sp>
      </p:grpSp>
      <p:grpSp>
        <p:nvGrpSpPr>
          <p:cNvPr id="75" name="Group 74">
            <a:extLst>
              <a:ext uri="{FF2B5EF4-FFF2-40B4-BE49-F238E27FC236}">
                <a16:creationId xmlns:a16="http://schemas.microsoft.com/office/drawing/2014/main" id="{C9E569FB-CD58-4EB2-9417-628CFD3E836C}"/>
              </a:ext>
            </a:extLst>
          </p:cNvPr>
          <p:cNvGrpSpPr/>
          <p:nvPr/>
        </p:nvGrpSpPr>
        <p:grpSpPr>
          <a:xfrm rot="3192603">
            <a:off x="4446920" y="2357010"/>
            <a:ext cx="3568541" cy="3568541"/>
            <a:chOff x="4082009" y="2527853"/>
            <a:chExt cx="3498887" cy="3498887"/>
          </a:xfrm>
        </p:grpSpPr>
        <p:sp>
          <p:nvSpPr>
            <p:cNvPr id="76" name="Oval 75">
              <a:extLst>
                <a:ext uri="{FF2B5EF4-FFF2-40B4-BE49-F238E27FC236}">
                  <a16:creationId xmlns:a16="http://schemas.microsoft.com/office/drawing/2014/main" id="{A9A03E6C-96B2-46FF-8837-5783B4595D2F}"/>
                </a:ext>
              </a:extLst>
            </p:cNvPr>
            <p:cNvSpPr/>
            <p:nvPr/>
          </p:nvSpPr>
          <p:spPr>
            <a:xfrm>
              <a:off x="4082009" y="2527853"/>
              <a:ext cx="3498887" cy="349888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93260" tIns="46630" rIns="93260" bIns="46630" numCol="1" spcCol="0" rtlCol="0" fromWordArt="0" anchor="ctr" anchorCtr="0" forceAA="0" compatLnSpc="1">
              <a:prstTxWarp prst="textArchUp">
                <a:avLst/>
              </a:prstTxWarp>
              <a:noAutofit/>
            </a:bodyPr>
            <a:lstStyle/>
            <a:p>
              <a:pPr algn="ctr"/>
              <a:r>
                <a:rPr lang="en-US" sz="1428" b="1">
                  <a:gradFill>
                    <a:gsLst>
                      <a:gs pos="0">
                        <a:schemeClr val="tx1"/>
                      </a:gs>
                      <a:gs pos="100000">
                        <a:schemeClr val="tx1"/>
                      </a:gs>
                    </a:gsLst>
                    <a:lin ang="5400000" scaled="1"/>
                  </a:gradFill>
                </a:rPr>
                <a:t>Phase 1</a:t>
              </a:r>
            </a:p>
          </p:txBody>
        </p:sp>
        <p:sp>
          <p:nvSpPr>
            <p:cNvPr id="77" name="Oval 76">
              <a:extLst>
                <a:ext uri="{FF2B5EF4-FFF2-40B4-BE49-F238E27FC236}">
                  <a16:creationId xmlns:a16="http://schemas.microsoft.com/office/drawing/2014/main" id="{773FD57B-F954-4726-BFA2-F41155654BB9}"/>
                </a:ext>
              </a:extLst>
            </p:cNvPr>
            <p:cNvSpPr/>
            <p:nvPr/>
          </p:nvSpPr>
          <p:spPr>
            <a:xfrm>
              <a:off x="4473839" y="2872004"/>
              <a:ext cx="2659501" cy="265950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93260" tIns="46630" rIns="93260" bIns="46630" numCol="1" spcCol="0" rtlCol="0" fromWordArt="0" anchor="ctr" anchorCtr="0" forceAA="0" compatLnSpc="1">
              <a:prstTxWarp prst="textArchUp">
                <a:avLst/>
              </a:prstTxWarp>
              <a:noAutofit/>
            </a:bodyPr>
            <a:lstStyle/>
            <a:p>
              <a:pPr algn="ctr">
                <a:lnSpc>
                  <a:spcPct val="90000"/>
                </a:lnSpc>
              </a:pPr>
              <a:r>
                <a:rPr lang="en-US" sz="1122" i="1">
                  <a:gradFill>
                    <a:gsLst>
                      <a:gs pos="0">
                        <a:schemeClr val="tx1"/>
                      </a:gs>
                      <a:gs pos="100000">
                        <a:schemeClr val="tx1"/>
                      </a:gs>
                    </a:gsLst>
                    <a:lin ang="5400000" scaled="1"/>
                  </a:gradFill>
                </a:rPr>
                <a:t>Discover and Identify</a:t>
              </a:r>
            </a:p>
          </p:txBody>
        </p:sp>
      </p:grpSp>
      <p:grpSp>
        <p:nvGrpSpPr>
          <p:cNvPr id="78" name="Group 77">
            <a:extLst>
              <a:ext uri="{FF2B5EF4-FFF2-40B4-BE49-F238E27FC236}">
                <a16:creationId xmlns:a16="http://schemas.microsoft.com/office/drawing/2014/main" id="{C8880A12-504B-4D47-8739-6753CF07600B}"/>
              </a:ext>
            </a:extLst>
          </p:cNvPr>
          <p:cNvGrpSpPr/>
          <p:nvPr/>
        </p:nvGrpSpPr>
        <p:grpSpPr>
          <a:xfrm>
            <a:off x="4390949" y="2376885"/>
            <a:ext cx="3568541" cy="3568541"/>
            <a:chOff x="4082009" y="2527853"/>
            <a:chExt cx="3498887" cy="3498887"/>
          </a:xfrm>
        </p:grpSpPr>
        <p:sp>
          <p:nvSpPr>
            <p:cNvPr id="79" name="Oval 78">
              <a:extLst>
                <a:ext uri="{FF2B5EF4-FFF2-40B4-BE49-F238E27FC236}">
                  <a16:creationId xmlns:a16="http://schemas.microsoft.com/office/drawing/2014/main" id="{A0F0ED59-65ED-4D64-BE5B-3A8B48343FC2}"/>
                </a:ext>
              </a:extLst>
            </p:cNvPr>
            <p:cNvSpPr/>
            <p:nvPr/>
          </p:nvSpPr>
          <p:spPr>
            <a:xfrm>
              <a:off x="4082009" y="2527853"/>
              <a:ext cx="3498887" cy="349888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93260" tIns="46630" rIns="93260" bIns="46630" numCol="1" spcCol="0" rtlCol="0" fromWordArt="0" anchor="ctr" anchorCtr="0" forceAA="0" compatLnSpc="1">
              <a:prstTxWarp prst="textArchDown">
                <a:avLst/>
              </a:prstTxWarp>
              <a:noAutofit/>
            </a:bodyPr>
            <a:lstStyle/>
            <a:p>
              <a:pPr algn="ctr"/>
              <a:r>
                <a:rPr lang="en-US" sz="1428" b="1">
                  <a:gradFill>
                    <a:gsLst>
                      <a:gs pos="0">
                        <a:schemeClr val="tx1"/>
                      </a:gs>
                      <a:gs pos="100000">
                        <a:schemeClr val="tx1"/>
                      </a:gs>
                    </a:gsLst>
                    <a:lin ang="5400000" scaled="1"/>
                  </a:gradFill>
                </a:rPr>
                <a:t>Phase 2</a:t>
              </a:r>
            </a:p>
          </p:txBody>
        </p:sp>
        <p:sp>
          <p:nvSpPr>
            <p:cNvPr id="80" name="Oval 79">
              <a:extLst>
                <a:ext uri="{FF2B5EF4-FFF2-40B4-BE49-F238E27FC236}">
                  <a16:creationId xmlns:a16="http://schemas.microsoft.com/office/drawing/2014/main" id="{1CFC03F7-E6DF-41CA-832D-3064D292E080}"/>
                </a:ext>
              </a:extLst>
            </p:cNvPr>
            <p:cNvSpPr/>
            <p:nvPr/>
          </p:nvSpPr>
          <p:spPr>
            <a:xfrm>
              <a:off x="4344752" y="2790596"/>
              <a:ext cx="2973401" cy="297340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93260" tIns="46630" rIns="93260" bIns="46630" numCol="1" spcCol="0" rtlCol="0" fromWordArt="0" anchor="ctr" anchorCtr="0" forceAA="0" compatLnSpc="1">
              <a:prstTxWarp prst="textArchDown">
                <a:avLst/>
              </a:prstTxWarp>
              <a:noAutofit/>
            </a:bodyPr>
            <a:lstStyle/>
            <a:p>
              <a:pPr algn="ctr"/>
              <a:r>
                <a:rPr lang="en-US" sz="1122" i="1">
                  <a:gradFill>
                    <a:gsLst>
                      <a:gs pos="0">
                        <a:schemeClr val="tx1"/>
                      </a:gs>
                      <a:gs pos="100000">
                        <a:schemeClr val="tx1"/>
                      </a:gs>
                    </a:gsLst>
                    <a:lin ang="5400000" scaled="1"/>
                  </a:gradFill>
                </a:rPr>
                <a:t>Evaluate and Analyze</a:t>
              </a:r>
            </a:p>
          </p:txBody>
        </p:sp>
      </p:grpSp>
    </p:spTree>
    <p:extLst>
      <p:ext uri="{BB962C8B-B14F-4D97-AF65-F5344CB8AC3E}">
        <p14:creationId xmlns:p14="http://schemas.microsoft.com/office/powerpoint/2010/main" val="17849042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A1629AC4-DFD4-5949-84FF-872DBB236886}"/>
              </a:ext>
            </a:extLst>
          </p:cNvPr>
          <p:cNvSpPr>
            <a:spLocks noGrp="1"/>
          </p:cNvSpPr>
          <p:nvPr>
            <p:ph idx="1"/>
          </p:nvPr>
        </p:nvSpPr>
        <p:spPr>
          <a:xfrm>
            <a:off x="437841" y="1254510"/>
            <a:ext cx="2931144" cy="5567782"/>
          </a:xfrm>
        </p:spPr>
        <p:txBody>
          <a:bodyPr vert="horz" wrap="square" lIns="0" tIns="0" rIns="0" bIns="0" rtlCol="0" anchor="t">
            <a:noAutofit/>
          </a:bodyPr>
          <a:lstStyle/>
          <a:p>
            <a:pPr>
              <a:spcAft>
                <a:spcPts val="600"/>
              </a:spcAft>
              <a:buNone/>
            </a:pPr>
            <a:r>
              <a:rPr lang="en-US" sz="1428" dirty="0">
                <a:latin typeface="Segoe UI Semibold" panose="020B0702040204020203" pitchFamily="34" charset="0"/>
                <a:cs typeface="Segoe UI Semibold" panose="020B0702040204020203" pitchFamily="34" charset="0"/>
              </a:rPr>
              <a:t>Discovery of Shadow IT across SaaS, IaaS and PaaS</a:t>
            </a:r>
          </a:p>
          <a:p>
            <a:r>
              <a:rPr lang="en-US" sz="1428" dirty="0">
                <a:latin typeface="Segoe UI Light" panose="020B0502040204020203" pitchFamily="34" charset="0"/>
                <a:cs typeface="Segoe UI Light" panose="020B0502040204020203" pitchFamily="34" charset="0"/>
              </a:rPr>
              <a:t>Discover cloud usage across all locations (HQ, Branches, Remote..) </a:t>
            </a:r>
            <a:endParaRPr lang="en-US" sz="1428" dirty="0"/>
          </a:p>
          <a:p>
            <a:endParaRPr lang="en-US" sz="1800" b="1" dirty="0"/>
          </a:p>
          <a:p>
            <a:pPr>
              <a:spcAft>
                <a:spcPts val="600"/>
              </a:spcAft>
            </a:pPr>
            <a:r>
              <a:rPr lang="en-US" sz="1428" dirty="0">
                <a:latin typeface="Segoe UI Semibold" panose="020B0702040204020203" pitchFamily="34" charset="0"/>
                <a:cs typeface="Segoe UI Semibold" panose="020B0702040204020203" pitchFamily="34" charset="0"/>
              </a:rPr>
              <a:t>Understand the risk of your SaaS apps</a:t>
            </a:r>
          </a:p>
          <a:p>
            <a:r>
              <a:rPr lang="en-US" sz="1428" dirty="0">
                <a:latin typeface="Segoe UI Light" panose="020B0502040204020203" pitchFamily="34" charset="0"/>
                <a:cs typeface="Segoe UI Light" panose="020B0502040204020203" pitchFamily="34" charset="0"/>
              </a:rPr>
              <a:t>Risk assessment for 16,000+ cloud apps based on 70+ security and compliance risk factors</a:t>
            </a:r>
          </a:p>
          <a:p>
            <a:endParaRPr lang="en-US" sz="1800" b="1" dirty="0"/>
          </a:p>
          <a:p>
            <a:pPr>
              <a:spcAft>
                <a:spcPts val="612"/>
              </a:spcAft>
            </a:pPr>
            <a:r>
              <a:rPr lang="en-US" sz="1428" dirty="0">
                <a:latin typeface="Segoe UI Semibold" panose="020B0702040204020203" pitchFamily="34" charset="0"/>
                <a:cs typeface="Segoe UI Semibold" panose="020B0702040204020203" pitchFamily="34" charset="0"/>
              </a:rPr>
              <a:t>Analyze usage patterns</a:t>
            </a:r>
          </a:p>
          <a:p>
            <a:pPr rtl="1"/>
            <a:r>
              <a:rPr lang="en-US" sz="1428" dirty="0">
                <a:latin typeface="Segoe UI Light" panose="020B0502040204020203" pitchFamily="34" charset="0"/>
                <a:cs typeface="Segoe UI Light" panose="020B0502040204020203" pitchFamily="34" charset="0"/>
              </a:rPr>
              <a:t>Understand the usage patterns </a:t>
            </a:r>
            <a:br>
              <a:rPr lang="en-US" sz="1428" dirty="0">
                <a:latin typeface="Segoe UI Light" panose="020B0502040204020203" pitchFamily="34" charset="0"/>
                <a:cs typeface="Segoe UI Light" panose="020B0502040204020203" pitchFamily="34" charset="0"/>
              </a:rPr>
            </a:br>
            <a:r>
              <a:rPr lang="en-US" sz="1428" dirty="0">
                <a:latin typeface="Segoe UI Light" panose="020B0502040204020203" pitchFamily="34" charset="0"/>
                <a:cs typeface="Segoe UI Light" panose="020B0502040204020203" pitchFamily="34" charset="0"/>
              </a:rPr>
              <a:t>and identify high risk volume users by understanding traffic data, top users and IP addresses, app categories</a:t>
            </a:r>
            <a:endParaRPr lang="en-US" sz="1800" dirty="0">
              <a:latin typeface="Segoe UI Light" panose="020B0502040204020203" pitchFamily="34" charset="0"/>
              <a:cs typeface="Segoe UI Light" panose="020B0502040204020203" pitchFamily="34" charset="0"/>
            </a:endParaRPr>
          </a:p>
          <a:p>
            <a:endParaRPr lang="en-US" sz="1800" dirty="0">
              <a:latin typeface="Segoe UI Light" panose="020B0502040204020203" pitchFamily="34" charset="0"/>
              <a:cs typeface="Segoe UI Light" panose="020B0502040204020203" pitchFamily="34" charset="0"/>
            </a:endParaRPr>
          </a:p>
          <a:p>
            <a:pPr>
              <a:spcAft>
                <a:spcPts val="612"/>
              </a:spcAft>
            </a:pPr>
            <a:r>
              <a:rPr lang="en-US" sz="1428" dirty="0">
                <a:latin typeface="Segoe UI Semibold" panose="020B0702040204020203" pitchFamily="34" charset="0"/>
                <a:cs typeface="Segoe UI Semibold" panose="020B0702040204020203" pitchFamily="34" charset="0"/>
              </a:rPr>
              <a:t>Block risky and unsanctioned apps</a:t>
            </a:r>
          </a:p>
          <a:p>
            <a:pPr marL="0" lvl="1"/>
            <a:r>
              <a:rPr lang="en-US" sz="1428" dirty="0">
                <a:latin typeface="Segoe UI Light" panose="020B0502040204020203" pitchFamily="34" charset="0"/>
                <a:cs typeface="Segoe UI Light" panose="020B0502040204020203" pitchFamily="34" charset="0"/>
              </a:rPr>
              <a:t>Using native and programmatic integration with leading SWG and Proxies</a:t>
            </a:r>
          </a:p>
          <a:p>
            <a:endParaRPr lang="en-US" sz="1428" dirty="0">
              <a:latin typeface="Segoe UI Light" panose="020B0502040204020203" pitchFamily="34" charset="0"/>
              <a:cs typeface="Segoe UI Light" panose="020B0502040204020203" pitchFamily="34" charset="0"/>
            </a:endParaRPr>
          </a:p>
          <a:p>
            <a:pPr>
              <a:spcAft>
                <a:spcPts val="612"/>
              </a:spcAft>
            </a:pPr>
            <a:r>
              <a:rPr lang="en-US" sz="1428" dirty="0">
                <a:latin typeface="Segoe UI Semibold" panose="020B0702040204020203" pitchFamily="34" charset="0"/>
                <a:cs typeface="Segoe UI Semibold" panose="020B0702040204020203" pitchFamily="34" charset="0"/>
              </a:rPr>
              <a:t>Continuous monitoring</a:t>
            </a:r>
          </a:p>
          <a:p>
            <a:pPr marL="0" lvl="1"/>
            <a:r>
              <a:rPr lang="en-US" sz="1428" dirty="0">
                <a:latin typeface="Segoe UI Light" panose="020B0502040204020203" pitchFamily="34" charset="0"/>
                <a:cs typeface="Segoe UI Light" panose="020B0502040204020203" pitchFamily="34" charset="0"/>
              </a:rPr>
              <a:t>Be alerted when new, risky or high- volume apps are discovered</a:t>
            </a:r>
          </a:p>
        </p:txBody>
      </p:sp>
      <p:pic>
        <p:nvPicPr>
          <p:cNvPr id="12" name="Picture 12" descr="A screenshot of a computer&#10;&#10;Description generated with very high confidence">
            <a:extLst>
              <a:ext uri="{FF2B5EF4-FFF2-40B4-BE49-F238E27FC236}">
                <a16:creationId xmlns:a16="http://schemas.microsoft.com/office/drawing/2014/main" id="{7AB3604B-9CEB-4287-A5E9-EFBBE9259F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79718" y="-28690"/>
            <a:ext cx="8555081" cy="6998897"/>
          </a:xfrm>
          <a:prstGeom prst="rect">
            <a:avLst/>
          </a:prstGeom>
        </p:spPr>
      </p:pic>
      <p:sp>
        <p:nvSpPr>
          <p:cNvPr id="5" name="Title 1">
            <a:extLst>
              <a:ext uri="{FF2B5EF4-FFF2-40B4-BE49-F238E27FC236}">
                <a16:creationId xmlns:a16="http://schemas.microsoft.com/office/drawing/2014/main" id="{334BBCD4-BE2F-4D6F-9E40-B98B4F1C1DA5}"/>
              </a:ext>
            </a:extLst>
          </p:cNvPr>
          <p:cNvSpPr>
            <a:spLocks noGrp="1"/>
          </p:cNvSpPr>
          <p:nvPr>
            <p:ph type="title"/>
          </p:nvPr>
        </p:nvSpPr>
        <p:spPr>
          <a:xfrm>
            <a:off x="432810" y="307963"/>
            <a:ext cx="2498780" cy="1773173"/>
          </a:xfrm>
        </p:spPr>
        <p:txBody>
          <a:bodyPr>
            <a:normAutofit/>
          </a:bodyPr>
          <a:lstStyle/>
          <a:p>
            <a:pPr algn="ctr"/>
            <a:r>
              <a:rPr lang="en-US" sz="204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Cloud App Discovery</a:t>
            </a:r>
          </a:p>
        </p:txBody>
      </p:sp>
    </p:spTree>
    <p:extLst>
      <p:ext uri="{BB962C8B-B14F-4D97-AF65-F5344CB8AC3E}">
        <p14:creationId xmlns:p14="http://schemas.microsoft.com/office/powerpoint/2010/main" val="18071316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F0E0604-D0BC-463A-96B5-2DCEC0CD12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39004" y="307045"/>
            <a:ext cx="10266199" cy="5786843"/>
          </a:xfrm>
          <a:prstGeom prst="rect">
            <a:avLst/>
          </a:prstGeom>
        </p:spPr>
      </p:pic>
      <p:sp>
        <p:nvSpPr>
          <p:cNvPr id="2" name="Title 1">
            <a:extLst>
              <a:ext uri="{FF2B5EF4-FFF2-40B4-BE49-F238E27FC236}">
                <a16:creationId xmlns:a16="http://schemas.microsoft.com/office/drawing/2014/main" id="{88EBE4B7-2622-4D41-BE56-D1AD3E29AB53}"/>
              </a:ext>
            </a:extLst>
          </p:cNvPr>
          <p:cNvSpPr>
            <a:spLocks noGrp="1"/>
          </p:cNvSpPr>
          <p:nvPr>
            <p:ph type="title"/>
          </p:nvPr>
        </p:nvSpPr>
        <p:spPr>
          <a:xfrm>
            <a:off x="167005" y="367924"/>
            <a:ext cx="2498780" cy="1773173"/>
          </a:xfrm>
        </p:spPr>
        <p:txBody>
          <a:bodyPr>
            <a:normAutofit/>
          </a:bodyPr>
          <a:lstStyle/>
          <a:p>
            <a:pPr algn="ctr"/>
            <a:r>
              <a:rPr lang="en-US" sz="204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Cloud Discovery with Microsoft Defender ATP</a:t>
            </a:r>
          </a:p>
        </p:txBody>
      </p:sp>
      <p:sp>
        <p:nvSpPr>
          <p:cNvPr id="7" name="Content Placeholder 2">
            <a:extLst>
              <a:ext uri="{FF2B5EF4-FFF2-40B4-BE49-F238E27FC236}">
                <a16:creationId xmlns:a16="http://schemas.microsoft.com/office/drawing/2014/main" id="{A1629AC4-DFD4-5949-84FF-872DBB236886}"/>
              </a:ext>
            </a:extLst>
          </p:cNvPr>
          <p:cNvSpPr>
            <a:spLocks noGrp="1"/>
          </p:cNvSpPr>
          <p:nvPr>
            <p:ph idx="1"/>
          </p:nvPr>
        </p:nvSpPr>
        <p:spPr>
          <a:xfrm>
            <a:off x="342142" y="1635932"/>
            <a:ext cx="2255585" cy="4374049"/>
          </a:xfrm>
        </p:spPr>
        <p:txBody>
          <a:bodyPr>
            <a:noAutofit/>
          </a:bodyPr>
          <a:lstStyle/>
          <a:p>
            <a:r>
              <a:rPr lang="en-US" sz="1400">
                <a:solidFill>
                  <a:srgbClr val="333333"/>
                </a:solidFill>
                <a:latin typeface="+mj-lt"/>
                <a:cs typeface="Segoe UI Light" panose="020B0502040204020203" pitchFamily="34" charset="0"/>
              </a:rPr>
              <a:t>Native, endpoint-based Discovery of Shadow IT</a:t>
            </a:r>
          </a:p>
          <a:p>
            <a:endParaRPr lang="en-US" sz="1400">
              <a:solidFill>
                <a:srgbClr val="333333"/>
              </a:solidFill>
              <a:latin typeface="+mj-lt"/>
              <a:cs typeface="Segoe UI Light" panose="020B0502040204020203" pitchFamily="34" charset="0"/>
            </a:endParaRPr>
          </a:p>
          <a:p>
            <a:endParaRPr lang="en-US" sz="1400">
              <a:solidFill>
                <a:srgbClr val="333333"/>
              </a:solidFill>
              <a:latin typeface="+mj-lt"/>
              <a:cs typeface="Segoe UI Light" panose="020B0502040204020203" pitchFamily="34" charset="0"/>
            </a:endParaRPr>
          </a:p>
          <a:p>
            <a:r>
              <a:rPr lang="en-US" sz="1400">
                <a:solidFill>
                  <a:srgbClr val="333333"/>
                </a:solidFill>
                <a:latin typeface="+mj-lt"/>
                <a:cs typeface="Segoe UI Light" panose="020B0502040204020203" pitchFamily="34" charset="0"/>
              </a:rPr>
              <a:t>Discovery of cloud apps beyond the corporate network from any Windows 10 machine</a:t>
            </a:r>
          </a:p>
          <a:p>
            <a:endParaRPr lang="en-US" sz="1400">
              <a:solidFill>
                <a:srgbClr val="333333"/>
              </a:solidFill>
              <a:latin typeface="+mj-lt"/>
              <a:cs typeface="Segoe UI Light" panose="020B0502040204020203" pitchFamily="34" charset="0"/>
            </a:endParaRPr>
          </a:p>
          <a:p>
            <a:endParaRPr lang="en-US" sz="1400">
              <a:solidFill>
                <a:srgbClr val="333333"/>
              </a:solidFill>
              <a:latin typeface="+mj-lt"/>
              <a:cs typeface="Segoe UI Light" panose="020B0502040204020203" pitchFamily="34" charset="0"/>
            </a:endParaRPr>
          </a:p>
          <a:p>
            <a:r>
              <a:rPr lang="en-US" sz="1400">
                <a:solidFill>
                  <a:srgbClr val="333333"/>
                </a:solidFill>
                <a:latin typeface="+mj-lt"/>
                <a:cs typeface="Segoe UI Light" panose="020B0502040204020203" pitchFamily="34" charset="0"/>
              </a:rPr>
              <a:t>Single-click enablement</a:t>
            </a:r>
          </a:p>
          <a:p>
            <a:endParaRPr lang="en-US" sz="1400">
              <a:solidFill>
                <a:srgbClr val="333333"/>
              </a:solidFill>
              <a:latin typeface="+mj-lt"/>
              <a:cs typeface="Segoe UI Light" panose="020B0502040204020203" pitchFamily="34" charset="0"/>
            </a:endParaRPr>
          </a:p>
          <a:p>
            <a:endParaRPr lang="en-US" sz="1400">
              <a:solidFill>
                <a:srgbClr val="333333"/>
              </a:solidFill>
              <a:latin typeface="+mj-lt"/>
              <a:cs typeface="Segoe UI Light" panose="020B0502040204020203" pitchFamily="34" charset="0"/>
            </a:endParaRPr>
          </a:p>
          <a:p>
            <a:r>
              <a:rPr lang="en-US" sz="1400">
                <a:solidFill>
                  <a:srgbClr val="333333"/>
                </a:solidFill>
                <a:latin typeface="+mj-lt"/>
                <a:cs typeface="Segoe UI Light" panose="020B0502040204020203" pitchFamily="34" charset="0"/>
              </a:rPr>
              <a:t>Machine-based Discovery</a:t>
            </a:r>
          </a:p>
          <a:p>
            <a:endParaRPr lang="en-US" sz="1400">
              <a:solidFill>
                <a:srgbClr val="333333"/>
              </a:solidFill>
              <a:latin typeface="+mj-lt"/>
              <a:cs typeface="Segoe UI Light" panose="020B0502040204020203" pitchFamily="34" charset="0"/>
            </a:endParaRPr>
          </a:p>
          <a:p>
            <a:endParaRPr lang="en-US" sz="1400">
              <a:solidFill>
                <a:srgbClr val="333333"/>
              </a:solidFill>
              <a:latin typeface="+mj-lt"/>
              <a:cs typeface="Segoe UI Light" panose="020B0502040204020203" pitchFamily="34" charset="0"/>
            </a:endParaRPr>
          </a:p>
          <a:p>
            <a:r>
              <a:rPr lang="en-US" sz="1400">
                <a:solidFill>
                  <a:srgbClr val="333333"/>
                </a:solidFill>
                <a:latin typeface="+mj-lt"/>
                <a:cs typeface="Segoe UI Light" panose="020B0502040204020203" pitchFamily="34" charset="0"/>
              </a:rPr>
              <a:t>Deep dive investigation in Windows Defender ATP</a:t>
            </a:r>
          </a:p>
        </p:txBody>
      </p:sp>
      <p:sp>
        <p:nvSpPr>
          <p:cNvPr id="5" name="Rectangle 4">
            <a:extLst>
              <a:ext uri="{FF2B5EF4-FFF2-40B4-BE49-F238E27FC236}">
                <a16:creationId xmlns:a16="http://schemas.microsoft.com/office/drawing/2014/main" id="{75ACFDEF-AB3B-4F65-AE76-17CBDF04CC91}"/>
              </a:ext>
            </a:extLst>
          </p:cNvPr>
          <p:cNvSpPr/>
          <p:nvPr/>
        </p:nvSpPr>
        <p:spPr bwMode="auto">
          <a:xfrm>
            <a:off x="10992351" y="681001"/>
            <a:ext cx="1189408" cy="439271"/>
          </a:xfrm>
          <a:prstGeom prst="rect">
            <a:avLst/>
          </a:prstGeom>
          <a:noFill/>
          <a:ln w="28575">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1632">
              <a:gradFill>
                <a:gsLst>
                  <a:gs pos="40075">
                    <a:srgbClr val="FFFFFF"/>
                  </a:gs>
                  <a:gs pos="30000">
                    <a:srgbClr val="FFFFFF"/>
                  </a:gs>
                </a:gsLst>
                <a:lin ang="5400000" scaled="0"/>
              </a:gradFill>
              <a:latin typeface="Segoe UI"/>
            </a:endParaRPr>
          </a:p>
        </p:txBody>
      </p:sp>
      <p:sp>
        <p:nvSpPr>
          <p:cNvPr id="4" name="Rectangle 3">
            <a:extLst>
              <a:ext uri="{FF2B5EF4-FFF2-40B4-BE49-F238E27FC236}">
                <a16:creationId xmlns:a16="http://schemas.microsoft.com/office/drawing/2014/main" id="{E4B14E92-DF2A-4E65-BDD3-E8615FE419DC}"/>
              </a:ext>
            </a:extLst>
          </p:cNvPr>
          <p:cNvSpPr/>
          <p:nvPr/>
        </p:nvSpPr>
        <p:spPr bwMode="auto">
          <a:xfrm>
            <a:off x="10793781" y="2577259"/>
            <a:ext cx="540640" cy="3610181"/>
          </a:xfrm>
          <a:prstGeom prst="rect">
            <a:avLst/>
          </a:prstGeom>
          <a:noFill/>
          <a:ln w="28575">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1632">
              <a:gradFill>
                <a:gsLst>
                  <a:gs pos="40075">
                    <a:srgbClr val="FFFFFF"/>
                  </a:gs>
                  <a:gs pos="30000">
                    <a:srgbClr val="FFFFFF"/>
                  </a:gs>
                </a:gsLst>
                <a:lin ang="5400000" scaled="0"/>
              </a:gradFill>
              <a:latin typeface="Segoe UI"/>
            </a:endParaRPr>
          </a:p>
        </p:txBody>
      </p:sp>
    </p:spTree>
    <p:extLst>
      <p:ext uri="{BB962C8B-B14F-4D97-AF65-F5344CB8AC3E}">
        <p14:creationId xmlns:p14="http://schemas.microsoft.com/office/powerpoint/2010/main" val="2053988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3">
            <a:extLst>
              <a:ext uri="{FF2B5EF4-FFF2-40B4-BE49-F238E27FC236}">
                <a16:creationId xmlns:a16="http://schemas.microsoft.com/office/drawing/2014/main" id="{6F0A47E4-6F21-401B-829C-E9C9DF6D5E29}"/>
              </a:ext>
            </a:extLst>
          </p:cNvPr>
          <p:cNvSpPr txBox="1">
            <a:spLocks/>
          </p:cNvSpPr>
          <p:nvPr/>
        </p:nvSpPr>
        <p:spPr>
          <a:xfrm>
            <a:off x="1" y="245147"/>
            <a:ext cx="12434888" cy="564955"/>
          </a:xfrm>
          <a:prstGeom prst="rect">
            <a:avLst/>
          </a:prstGeom>
        </p:spPr>
        <p:txBody>
          <a:bodyPr vert="horz" wrap="square" lIns="0" tIns="0" rIns="0" bIns="0" rtlCol="0" anchor="t">
            <a:spAutoFit/>
          </a:bodyPr>
          <a:lstStyle>
            <a:lvl1pPr algn="l" defTabSz="951304" rtl="0" eaLnBrk="1" latinLnBrk="0" hangingPunct="1">
              <a:lnSpc>
                <a:spcPct val="100000"/>
              </a:lnSpc>
              <a:spcBef>
                <a:spcPct val="0"/>
              </a:spcBef>
              <a:buNone/>
              <a:defRPr lang="en-US" sz="3672" b="0"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US" dirty="0">
                <a:solidFill>
                  <a:srgbClr val="505050"/>
                </a:solidFill>
              </a:rPr>
              <a:t>Enterprise-class technology</a:t>
            </a:r>
          </a:p>
        </p:txBody>
      </p:sp>
      <p:grpSp>
        <p:nvGrpSpPr>
          <p:cNvPr id="129" name="Group 128">
            <a:extLst>
              <a:ext uri="{FF2B5EF4-FFF2-40B4-BE49-F238E27FC236}">
                <a16:creationId xmlns:a16="http://schemas.microsoft.com/office/drawing/2014/main" id="{C3E26115-12C5-4BE4-8B03-604288025BC8}"/>
              </a:ext>
            </a:extLst>
          </p:cNvPr>
          <p:cNvGrpSpPr/>
          <p:nvPr/>
        </p:nvGrpSpPr>
        <p:grpSpPr>
          <a:xfrm>
            <a:off x="301739" y="-147869"/>
            <a:ext cx="14057514" cy="6091070"/>
            <a:chOff x="301777" y="585001"/>
            <a:chExt cx="14059309" cy="6091847"/>
          </a:xfrm>
        </p:grpSpPr>
        <p:sp>
          <p:nvSpPr>
            <p:cNvPr id="78" name="04R">
              <a:extLst>
                <a:ext uri="{FF2B5EF4-FFF2-40B4-BE49-F238E27FC236}">
                  <a16:creationId xmlns:a16="http://schemas.microsoft.com/office/drawing/2014/main" id="{4359C19C-A288-442A-AA5F-2411F3EF0095}"/>
                </a:ext>
              </a:extLst>
            </p:cNvPr>
            <p:cNvSpPr/>
            <p:nvPr/>
          </p:nvSpPr>
          <p:spPr bwMode="auto">
            <a:xfrm>
              <a:off x="6363469" y="2302627"/>
              <a:ext cx="2664315" cy="3417782"/>
            </a:xfrm>
            <a:prstGeom prst="rect">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en-US" sz="2040">
                <a:gradFill>
                  <a:gsLst>
                    <a:gs pos="0">
                      <a:srgbClr val="FFFFFF"/>
                    </a:gs>
                    <a:gs pos="100000">
                      <a:srgbClr val="FFFFFF"/>
                    </a:gs>
                  </a:gsLst>
                  <a:lin ang="5400000" scaled="0"/>
                </a:gradFill>
                <a:cs typeface="Segoe UI" pitchFamily="34" charset="0"/>
              </a:endParaRPr>
            </a:p>
          </p:txBody>
        </p:sp>
        <p:sp>
          <p:nvSpPr>
            <p:cNvPr id="72" name="04R">
              <a:extLst>
                <a:ext uri="{FF2B5EF4-FFF2-40B4-BE49-F238E27FC236}">
                  <a16:creationId xmlns:a16="http://schemas.microsoft.com/office/drawing/2014/main" id="{C0334AD6-30F3-4E6A-A916-5ED7335E8CE5}"/>
                </a:ext>
              </a:extLst>
            </p:cNvPr>
            <p:cNvSpPr/>
            <p:nvPr/>
          </p:nvSpPr>
          <p:spPr bwMode="auto">
            <a:xfrm>
              <a:off x="3443728" y="2302627"/>
              <a:ext cx="2664315" cy="3417782"/>
            </a:xfrm>
            <a:prstGeom prst="rect">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en-US" sz="2040">
                <a:gradFill>
                  <a:gsLst>
                    <a:gs pos="0">
                      <a:srgbClr val="FFFFFF"/>
                    </a:gs>
                    <a:gs pos="100000">
                      <a:srgbClr val="FFFFFF"/>
                    </a:gs>
                  </a:gsLst>
                  <a:lin ang="5400000" scaled="0"/>
                </a:gradFill>
                <a:cs typeface="Segoe UI" pitchFamily="34" charset="0"/>
              </a:endParaRPr>
            </a:p>
          </p:txBody>
        </p:sp>
        <p:sp>
          <p:nvSpPr>
            <p:cNvPr id="63" name="Rectangle 62">
              <a:extLst>
                <a:ext uri="{FF2B5EF4-FFF2-40B4-BE49-F238E27FC236}">
                  <a16:creationId xmlns:a16="http://schemas.microsoft.com/office/drawing/2014/main" id="{C5587E70-8435-4DA4-A6C6-DF221BB33ABC}"/>
                </a:ext>
              </a:extLst>
            </p:cNvPr>
            <p:cNvSpPr/>
            <p:nvPr/>
          </p:nvSpPr>
          <p:spPr bwMode="auto">
            <a:xfrm>
              <a:off x="301777" y="2043617"/>
              <a:ext cx="11814048" cy="4633231"/>
            </a:xfrm>
            <a:prstGeom prst="rect">
              <a:avLst/>
            </a:prstGeom>
            <a:solidFill>
              <a:schemeClr val="bg2"/>
            </a:solidFill>
            <a:ln w="19050">
              <a:solidFill>
                <a:schemeClr val="accent6"/>
              </a:solidFill>
              <a:prstDash val="dash"/>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en-US" sz="2040">
                <a:gradFill>
                  <a:gsLst>
                    <a:gs pos="0">
                      <a:srgbClr val="FFFFFF"/>
                    </a:gs>
                    <a:gs pos="100000">
                      <a:srgbClr val="FFFFFF"/>
                    </a:gs>
                  </a:gsLst>
                  <a:lin ang="5400000" scaled="0"/>
                </a:gradFill>
                <a:cs typeface="Segoe UI" pitchFamily="34" charset="0"/>
              </a:endParaRPr>
            </a:p>
          </p:txBody>
        </p:sp>
        <p:sp>
          <p:nvSpPr>
            <p:cNvPr id="89" name="04R">
              <a:extLst>
                <a:ext uri="{FF2B5EF4-FFF2-40B4-BE49-F238E27FC236}">
                  <a16:creationId xmlns:a16="http://schemas.microsoft.com/office/drawing/2014/main" id="{4359C19C-A288-442A-AA5F-2411F3EF0095}"/>
                </a:ext>
              </a:extLst>
            </p:cNvPr>
            <p:cNvSpPr/>
            <p:nvPr/>
          </p:nvSpPr>
          <p:spPr bwMode="auto">
            <a:xfrm>
              <a:off x="6315630" y="2297656"/>
              <a:ext cx="2664315" cy="3417782"/>
            </a:xfrm>
            <a:prstGeom prst="rect">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en-US" sz="2040">
                <a:gradFill>
                  <a:gsLst>
                    <a:gs pos="0">
                      <a:srgbClr val="FFFFFF"/>
                    </a:gs>
                    <a:gs pos="100000">
                      <a:srgbClr val="FFFFFF"/>
                    </a:gs>
                  </a:gsLst>
                  <a:lin ang="5400000" scaled="0"/>
                </a:gradFill>
                <a:cs typeface="Segoe UI" pitchFamily="34" charset="0"/>
              </a:endParaRPr>
            </a:p>
          </p:txBody>
        </p:sp>
        <p:sp>
          <p:nvSpPr>
            <p:cNvPr id="90" name="04R">
              <a:extLst>
                <a:ext uri="{FF2B5EF4-FFF2-40B4-BE49-F238E27FC236}">
                  <a16:creationId xmlns:a16="http://schemas.microsoft.com/office/drawing/2014/main" id="{C0334AD6-30F3-4E6A-A916-5ED7335E8CE5}"/>
                </a:ext>
              </a:extLst>
            </p:cNvPr>
            <p:cNvSpPr/>
            <p:nvPr/>
          </p:nvSpPr>
          <p:spPr bwMode="auto">
            <a:xfrm>
              <a:off x="3433878" y="2310287"/>
              <a:ext cx="2664315" cy="3417782"/>
            </a:xfrm>
            <a:prstGeom prst="rect">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en-US" sz="2040">
                <a:gradFill>
                  <a:gsLst>
                    <a:gs pos="0">
                      <a:srgbClr val="FFFFFF"/>
                    </a:gs>
                    <a:gs pos="100000">
                      <a:srgbClr val="FFFFFF"/>
                    </a:gs>
                  </a:gsLst>
                  <a:lin ang="5400000" scaled="0"/>
                </a:gradFill>
                <a:cs typeface="Segoe UI" pitchFamily="34" charset="0"/>
              </a:endParaRPr>
            </a:p>
          </p:txBody>
        </p:sp>
        <p:sp>
          <p:nvSpPr>
            <p:cNvPr id="88" name="04R">
              <a:extLst>
                <a:ext uri="{FF2B5EF4-FFF2-40B4-BE49-F238E27FC236}">
                  <a16:creationId xmlns:a16="http://schemas.microsoft.com/office/drawing/2014/main" id="{90E425D7-90F0-4D2F-8549-E698FCA9272F}"/>
                </a:ext>
              </a:extLst>
            </p:cNvPr>
            <p:cNvSpPr/>
            <p:nvPr/>
          </p:nvSpPr>
          <p:spPr bwMode="auto">
            <a:xfrm>
              <a:off x="9197383" y="2306955"/>
              <a:ext cx="2664315" cy="3417782"/>
            </a:xfrm>
            <a:prstGeom prst="rect">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en-US" sz="2040">
                <a:gradFill>
                  <a:gsLst>
                    <a:gs pos="0">
                      <a:srgbClr val="FFFFFF"/>
                    </a:gs>
                    <a:gs pos="100000">
                      <a:srgbClr val="FFFFFF"/>
                    </a:gs>
                  </a:gsLst>
                  <a:lin ang="5400000" scaled="0"/>
                </a:gradFill>
                <a:cs typeface="Segoe UI" pitchFamily="34" charset="0"/>
              </a:endParaRPr>
            </a:p>
          </p:txBody>
        </p:sp>
        <p:sp>
          <p:nvSpPr>
            <p:cNvPr id="65" name="04R">
              <a:extLst>
                <a:ext uri="{FF2B5EF4-FFF2-40B4-BE49-F238E27FC236}">
                  <a16:creationId xmlns:a16="http://schemas.microsoft.com/office/drawing/2014/main" id="{D8605C58-7FB8-4DB4-BA8D-B55AB32EF3A5}"/>
                </a:ext>
              </a:extLst>
            </p:cNvPr>
            <p:cNvSpPr/>
            <p:nvPr/>
          </p:nvSpPr>
          <p:spPr bwMode="auto">
            <a:xfrm>
              <a:off x="552126" y="2306955"/>
              <a:ext cx="2664315" cy="3417782"/>
            </a:xfrm>
            <a:prstGeom prst="rect">
              <a:avLst/>
            </a:prstGeom>
            <a:solidFill>
              <a:schemeClr val="bg1"/>
            </a:solidFill>
            <a:ln>
              <a:noFill/>
            </a:ln>
            <a:effectLst>
              <a:outerShdw blurRad="241300" dist="114300" dir="2700000" sx="101000" sy="101000" algn="tl" rotWithShape="0">
                <a:schemeClr val="bg1">
                  <a:lumMod val="50000"/>
                  <a:alpha val="26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en-US" sz="2040">
                <a:gradFill>
                  <a:gsLst>
                    <a:gs pos="0">
                      <a:srgbClr val="FFFFFF"/>
                    </a:gs>
                    <a:gs pos="100000">
                      <a:srgbClr val="FFFFFF"/>
                    </a:gs>
                  </a:gsLst>
                  <a:lin ang="5400000" scaled="0"/>
                </a:gradFill>
                <a:cs typeface="Segoe UI" pitchFamily="34" charset="0"/>
              </a:endParaRPr>
            </a:p>
          </p:txBody>
        </p:sp>
        <p:sp>
          <p:nvSpPr>
            <p:cNvPr id="32" name="Prove users">
              <a:extLst>
                <a:ext uri="{FF2B5EF4-FFF2-40B4-BE49-F238E27FC236}">
                  <a16:creationId xmlns:a16="http://schemas.microsoft.com/office/drawing/2014/main" id="{668E9C60-0FC0-46DF-9315-56E172C8453B}"/>
                </a:ext>
              </a:extLst>
            </p:cNvPr>
            <p:cNvSpPr/>
            <p:nvPr/>
          </p:nvSpPr>
          <p:spPr bwMode="auto">
            <a:xfrm>
              <a:off x="552126" y="4664336"/>
              <a:ext cx="2664315" cy="843179"/>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228571" rIns="91428" bIns="146285" numCol="1" spcCol="0" rtlCol="0" fromWordArt="0" anchor="t" anchorCtr="0" forceAA="0" compatLnSpc="1">
              <a:prstTxWarp prst="textNoShape">
                <a:avLst/>
              </a:prstTxWarp>
              <a:noAutofit/>
            </a:bodyPr>
            <a:lstStyle/>
            <a:p>
              <a:pPr algn="ctr" defTabSz="932379" fontAlgn="base">
                <a:lnSpc>
                  <a:spcPct val="90000"/>
                </a:lnSpc>
                <a:spcBef>
                  <a:spcPct val="0"/>
                </a:spcBef>
                <a:spcAft>
                  <a:spcPct val="0"/>
                </a:spcAft>
                <a:defRPr/>
              </a:pPr>
              <a:r>
                <a:rPr lang="en-US" sz="1400">
                  <a:solidFill>
                    <a:schemeClr val="tx1"/>
                  </a:solidFill>
                </a:rPr>
                <a:t>Secure identities to </a:t>
              </a:r>
              <a:br>
                <a:rPr lang="en-US" sz="1400">
                  <a:solidFill>
                    <a:schemeClr val="tx1"/>
                  </a:solidFill>
                </a:rPr>
              </a:br>
              <a:r>
                <a:rPr lang="en-US" sz="1400">
                  <a:solidFill>
                    <a:schemeClr val="tx1"/>
                  </a:solidFill>
                </a:rPr>
                <a:t>reach zero trust</a:t>
              </a:r>
            </a:p>
          </p:txBody>
        </p:sp>
        <p:sp>
          <p:nvSpPr>
            <p:cNvPr id="33" name="Oval 102">
              <a:extLst>
                <a:ext uri="{FF2B5EF4-FFF2-40B4-BE49-F238E27FC236}">
                  <a16:creationId xmlns:a16="http://schemas.microsoft.com/office/drawing/2014/main" id="{954C4632-B825-47C1-A9C0-111A4E218B10}"/>
                </a:ext>
              </a:extLst>
            </p:cNvPr>
            <p:cNvSpPr>
              <a:spLocks noChangeArrowheads="1"/>
            </p:cNvSpPr>
            <p:nvPr/>
          </p:nvSpPr>
          <p:spPr bwMode="auto">
            <a:xfrm>
              <a:off x="1270184" y="3442929"/>
              <a:ext cx="1137178" cy="1137178"/>
            </a:xfrm>
            <a:prstGeom prst="ellipse">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de-DE" sz="2040">
                <a:gradFill>
                  <a:gsLst>
                    <a:gs pos="0">
                      <a:srgbClr val="FFFFFF"/>
                    </a:gs>
                    <a:gs pos="100000">
                      <a:srgbClr val="FFFFFF"/>
                    </a:gs>
                  </a:gsLst>
                  <a:lin ang="5400000" scaled="0"/>
                </a:gradFill>
                <a:cs typeface="Segoe UI" pitchFamily="34" charset="0"/>
              </a:endParaRPr>
            </a:p>
          </p:txBody>
        </p:sp>
        <p:sp>
          <p:nvSpPr>
            <p:cNvPr id="34" name="Oval 102">
              <a:extLst>
                <a:ext uri="{FF2B5EF4-FFF2-40B4-BE49-F238E27FC236}">
                  <a16:creationId xmlns:a16="http://schemas.microsoft.com/office/drawing/2014/main" id="{945C56D6-8CFD-40D6-8F8B-5EB63491119E}"/>
                </a:ext>
              </a:extLst>
            </p:cNvPr>
            <p:cNvSpPr>
              <a:spLocks noChangeArrowheads="1"/>
            </p:cNvSpPr>
            <p:nvPr/>
          </p:nvSpPr>
          <p:spPr bwMode="auto">
            <a:xfrm>
              <a:off x="9672061" y="4489282"/>
              <a:ext cx="1137178" cy="1137178"/>
            </a:xfrm>
            <a:prstGeom prst="ellipse">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de-DE" sz="2040">
                <a:gradFill>
                  <a:gsLst>
                    <a:gs pos="0">
                      <a:srgbClr val="FFFFFF"/>
                    </a:gs>
                    <a:gs pos="100000">
                      <a:srgbClr val="FFFFFF"/>
                    </a:gs>
                  </a:gsLst>
                  <a:lin ang="5400000" scaled="0"/>
                </a:gradFill>
                <a:cs typeface="Segoe UI" pitchFamily="34" charset="0"/>
              </a:endParaRPr>
            </a:p>
          </p:txBody>
        </p:sp>
        <p:sp>
          <p:nvSpPr>
            <p:cNvPr id="35" name="Oval 102">
              <a:extLst>
                <a:ext uri="{FF2B5EF4-FFF2-40B4-BE49-F238E27FC236}">
                  <a16:creationId xmlns:a16="http://schemas.microsoft.com/office/drawing/2014/main" id="{E789970F-8A0A-40CE-ADF8-7AA721156729}"/>
                </a:ext>
              </a:extLst>
            </p:cNvPr>
            <p:cNvSpPr>
              <a:spLocks noChangeArrowheads="1"/>
            </p:cNvSpPr>
            <p:nvPr/>
          </p:nvSpPr>
          <p:spPr bwMode="auto">
            <a:xfrm>
              <a:off x="6695477" y="4941891"/>
              <a:ext cx="1137178" cy="1137178"/>
            </a:xfrm>
            <a:prstGeom prst="ellipse">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de-DE" sz="2040">
                <a:gradFill>
                  <a:gsLst>
                    <a:gs pos="0">
                      <a:srgbClr val="FFFFFF"/>
                    </a:gs>
                    <a:gs pos="100000">
                      <a:srgbClr val="FFFFFF"/>
                    </a:gs>
                  </a:gsLst>
                  <a:lin ang="5400000" scaled="0"/>
                </a:gradFill>
                <a:cs typeface="Segoe UI" pitchFamily="34" charset="0"/>
              </a:endParaRPr>
            </a:p>
          </p:txBody>
        </p:sp>
        <p:sp>
          <p:nvSpPr>
            <p:cNvPr id="37" name="Picture Placeholder 3">
              <a:extLst>
                <a:ext uri="{FF2B5EF4-FFF2-40B4-BE49-F238E27FC236}">
                  <a16:creationId xmlns:a16="http://schemas.microsoft.com/office/drawing/2014/main" id="{2FAEE34F-2EB6-4673-8761-D0AE89724C57}"/>
                </a:ext>
              </a:extLst>
            </p:cNvPr>
            <p:cNvSpPr txBox="1">
              <a:spLocks/>
            </p:cNvSpPr>
            <p:nvPr/>
          </p:nvSpPr>
          <p:spPr>
            <a:xfrm>
              <a:off x="587965" y="3407403"/>
              <a:ext cx="2592637" cy="1404604"/>
            </a:xfrm>
            <a:prstGeom prst="rect">
              <a:avLst/>
            </a:prstGeom>
            <a:noFill/>
          </p:spPr>
          <p:txBody>
            <a:bodyPr wrap="none" anchor="ctr">
              <a:noAutofit/>
            </a:bodyP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200" kern="1200" spc="0" baseline="0">
                  <a:gradFill>
                    <a:gsLst>
                      <a:gs pos="1250">
                        <a:schemeClr val="tx1"/>
                      </a:gs>
                      <a:gs pos="100000">
                        <a:schemeClr val="tx1"/>
                      </a:gs>
                    </a:gsLst>
                    <a:lin ang="5400000" scaled="0"/>
                  </a:gradFill>
                  <a:latin typeface="+mn-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00000"/>
                </a:lnSpc>
                <a:spcBef>
                  <a:spcPct val="0"/>
                </a:spcBef>
                <a:buSzTx/>
                <a:buNone/>
              </a:pPr>
              <a:r>
                <a:rPr lang="en-US" sz="1800" dirty="0">
                  <a:ln w="3175">
                    <a:noFill/>
                  </a:ln>
                  <a:solidFill>
                    <a:schemeClr val="tx1"/>
                  </a:solidFill>
                  <a:latin typeface="Segoe UI Semibold"/>
                  <a:cs typeface="Segoe UI Semilight" panose="020B0402040204020203" pitchFamily="34" charset="0"/>
                </a:rPr>
                <a:t>Identity &amp; access </a:t>
              </a:r>
              <a:br>
                <a:rPr lang="en-US" sz="1800" dirty="0">
                  <a:ln w="3175">
                    <a:noFill/>
                  </a:ln>
                  <a:solidFill>
                    <a:schemeClr val="tx1"/>
                  </a:solidFill>
                  <a:latin typeface="Segoe UI Semibold"/>
                  <a:cs typeface="Segoe UI Semilight" panose="020B0402040204020203" pitchFamily="34" charset="0"/>
                </a:rPr>
              </a:br>
              <a:r>
                <a:rPr lang="en-US" sz="1800" dirty="0">
                  <a:ln w="3175">
                    <a:noFill/>
                  </a:ln>
                  <a:solidFill>
                    <a:schemeClr val="tx1"/>
                  </a:solidFill>
                  <a:latin typeface="Segoe UI Semibold"/>
                  <a:cs typeface="Segoe UI Semilight" panose="020B0402040204020203" pitchFamily="34" charset="0"/>
                </a:rPr>
                <a:t>management </a:t>
              </a:r>
            </a:p>
          </p:txBody>
        </p:sp>
        <p:grpSp>
          <p:nvGrpSpPr>
            <p:cNvPr id="103" name="Group 102">
              <a:extLst>
                <a:ext uri="{FF2B5EF4-FFF2-40B4-BE49-F238E27FC236}">
                  <a16:creationId xmlns:a16="http://schemas.microsoft.com/office/drawing/2014/main" id="{E7381B8B-1CAD-4858-856E-41781F7708CB}"/>
                </a:ext>
              </a:extLst>
            </p:cNvPr>
            <p:cNvGrpSpPr/>
            <p:nvPr/>
          </p:nvGrpSpPr>
          <p:grpSpPr>
            <a:xfrm>
              <a:off x="1465141" y="2681632"/>
              <a:ext cx="838284" cy="838284"/>
              <a:chOff x="1465142" y="2661851"/>
              <a:chExt cx="838284" cy="838284"/>
            </a:xfrm>
          </p:grpSpPr>
          <p:sp>
            <p:nvSpPr>
              <p:cNvPr id="31" name="04R">
                <a:extLst>
                  <a:ext uri="{FF2B5EF4-FFF2-40B4-BE49-F238E27FC236}">
                    <a16:creationId xmlns:a16="http://schemas.microsoft.com/office/drawing/2014/main" id="{F1C50EF4-2C54-4776-9A67-C9F13905AA73}"/>
                  </a:ext>
                </a:extLst>
              </p:cNvPr>
              <p:cNvSpPr/>
              <p:nvPr/>
            </p:nvSpPr>
            <p:spPr bwMode="auto">
              <a:xfrm>
                <a:off x="1465142" y="2661851"/>
                <a:ext cx="838284" cy="838284"/>
              </a:xfrm>
              <a:prstGeom prst="ellipse">
                <a:avLst/>
              </a:prstGeom>
              <a:solidFill>
                <a:schemeClr val="accent1"/>
              </a:solidFill>
              <a:ln>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en-US" sz="2040">
                  <a:gradFill>
                    <a:gsLst>
                      <a:gs pos="0">
                        <a:srgbClr val="FFFFFF"/>
                      </a:gs>
                      <a:gs pos="100000">
                        <a:srgbClr val="FFFFFF"/>
                      </a:gs>
                    </a:gsLst>
                    <a:lin ang="5400000" scaled="0"/>
                  </a:gradFill>
                  <a:cs typeface="Segoe UI" pitchFamily="34" charset="0"/>
                </a:endParaRPr>
              </a:p>
            </p:txBody>
          </p:sp>
          <p:sp>
            <p:nvSpPr>
              <p:cNvPr id="38" name="people_3" title="Icon of a person surrounded by brackets">
                <a:extLst>
                  <a:ext uri="{FF2B5EF4-FFF2-40B4-BE49-F238E27FC236}">
                    <a16:creationId xmlns:a16="http://schemas.microsoft.com/office/drawing/2014/main" id="{598ABCB4-748A-430D-B7ED-FA21373E18BE}"/>
                  </a:ext>
                </a:extLst>
              </p:cNvPr>
              <p:cNvSpPr>
                <a:spLocks noChangeAspect="1" noEditPoints="1"/>
              </p:cNvSpPr>
              <p:nvPr/>
            </p:nvSpPr>
            <p:spPr bwMode="auto">
              <a:xfrm>
                <a:off x="1686968" y="2882100"/>
                <a:ext cx="394632" cy="397787"/>
              </a:xfrm>
              <a:custGeom>
                <a:avLst/>
                <a:gdLst>
                  <a:gd name="T0" fmla="*/ 346 w 346"/>
                  <a:gd name="T1" fmla="*/ 265 h 348"/>
                  <a:gd name="T2" fmla="*/ 346 w 346"/>
                  <a:gd name="T3" fmla="*/ 348 h 348"/>
                  <a:gd name="T4" fmla="*/ 263 w 346"/>
                  <a:gd name="T5" fmla="*/ 348 h 348"/>
                  <a:gd name="T6" fmla="*/ 346 w 346"/>
                  <a:gd name="T7" fmla="*/ 83 h 348"/>
                  <a:gd name="T8" fmla="*/ 346 w 346"/>
                  <a:gd name="T9" fmla="*/ 0 h 348"/>
                  <a:gd name="T10" fmla="*/ 263 w 346"/>
                  <a:gd name="T11" fmla="*/ 0 h 348"/>
                  <a:gd name="T12" fmla="*/ 83 w 346"/>
                  <a:gd name="T13" fmla="*/ 0 h 348"/>
                  <a:gd name="T14" fmla="*/ 0 w 346"/>
                  <a:gd name="T15" fmla="*/ 0 h 348"/>
                  <a:gd name="T16" fmla="*/ 0 w 346"/>
                  <a:gd name="T17" fmla="*/ 83 h 348"/>
                  <a:gd name="T18" fmla="*/ 0 w 346"/>
                  <a:gd name="T19" fmla="*/ 265 h 348"/>
                  <a:gd name="T20" fmla="*/ 0 w 346"/>
                  <a:gd name="T21" fmla="*/ 348 h 348"/>
                  <a:gd name="T22" fmla="*/ 83 w 346"/>
                  <a:gd name="T23" fmla="*/ 348 h 348"/>
                  <a:gd name="T24" fmla="*/ 173 w 346"/>
                  <a:gd name="T25" fmla="*/ 184 h 348"/>
                  <a:gd name="T26" fmla="*/ 229 w 346"/>
                  <a:gd name="T27" fmla="*/ 129 h 348"/>
                  <a:gd name="T28" fmla="*/ 173 w 346"/>
                  <a:gd name="T29" fmla="*/ 73 h 348"/>
                  <a:gd name="T30" fmla="*/ 117 w 346"/>
                  <a:gd name="T31" fmla="*/ 129 h 348"/>
                  <a:gd name="T32" fmla="*/ 173 w 346"/>
                  <a:gd name="T33" fmla="*/ 184 h 348"/>
                  <a:gd name="T34" fmla="*/ 262 w 346"/>
                  <a:gd name="T35" fmla="*/ 275 h 348"/>
                  <a:gd name="T36" fmla="*/ 172 w 346"/>
                  <a:gd name="T37" fmla="*/ 184 h 348"/>
                  <a:gd name="T38" fmla="*/ 82 w 346"/>
                  <a:gd name="T39" fmla="*/ 275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348">
                    <a:moveTo>
                      <a:pt x="346" y="265"/>
                    </a:moveTo>
                    <a:cubicBezTo>
                      <a:pt x="346" y="348"/>
                      <a:pt x="346" y="348"/>
                      <a:pt x="346" y="348"/>
                    </a:cubicBezTo>
                    <a:cubicBezTo>
                      <a:pt x="263" y="348"/>
                      <a:pt x="263" y="348"/>
                      <a:pt x="263" y="348"/>
                    </a:cubicBezTo>
                    <a:moveTo>
                      <a:pt x="346" y="83"/>
                    </a:moveTo>
                    <a:cubicBezTo>
                      <a:pt x="346" y="0"/>
                      <a:pt x="346" y="0"/>
                      <a:pt x="346" y="0"/>
                    </a:cubicBezTo>
                    <a:cubicBezTo>
                      <a:pt x="263" y="0"/>
                      <a:pt x="263" y="0"/>
                      <a:pt x="263" y="0"/>
                    </a:cubicBezTo>
                    <a:moveTo>
                      <a:pt x="83" y="0"/>
                    </a:moveTo>
                    <a:cubicBezTo>
                      <a:pt x="0" y="0"/>
                      <a:pt x="0" y="0"/>
                      <a:pt x="0" y="0"/>
                    </a:cubicBezTo>
                    <a:cubicBezTo>
                      <a:pt x="0" y="83"/>
                      <a:pt x="0" y="83"/>
                      <a:pt x="0" y="83"/>
                    </a:cubicBezTo>
                    <a:moveTo>
                      <a:pt x="0" y="265"/>
                    </a:moveTo>
                    <a:cubicBezTo>
                      <a:pt x="0" y="348"/>
                      <a:pt x="0" y="348"/>
                      <a:pt x="0" y="348"/>
                    </a:cubicBezTo>
                    <a:cubicBezTo>
                      <a:pt x="83" y="348"/>
                      <a:pt x="83" y="348"/>
                      <a:pt x="83" y="348"/>
                    </a:cubicBezTo>
                    <a:moveTo>
                      <a:pt x="173" y="184"/>
                    </a:moveTo>
                    <a:cubicBezTo>
                      <a:pt x="204" y="184"/>
                      <a:pt x="229" y="159"/>
                      <a:pt x="229" y="129"/>
                    </a:cubicBezTo>
                    <a:cubicBezTo>
                      <a:pt x="229" y="98"/>
                      <a:pt x="204" y="73"/>
                      <a:pt x="173" y="73"/>
                    </a:cubicBezTo>
                    <a:cubicBezTo>
                      <a:pt x="142" y="73"/>
                      <a:pt x="117" y="98"/>
                      <a:pt x="117" y="129"/>
                    </a:cubicBezTo>
                    <a:cubicBezTo>
                      <a:pt x="117" y="159"/>
                      <a:pt x="142" y="184"/>
                      <a:pt x="173" y="184"/>
                    </a:cubicBezTo>
                    <a:close/>
                    <a:moveTo>
                      <a:pt x="262" y="275"/>
                    </a:moveTo>
                    <a:cubicBezTo>
                      <a:pt x="262" y="225"/>
                      <a:pt x="222" y="184"/>
                      <a:pt x="172" y="184"/>
                    </a:cubicBezTo>
                    <a:cubicBezTo>
                      <a:pt x="122" y="184"/>
                      <a:pt x="82" y="225"/>
                      <a:pt x="82" y="275"/>
                    </a:cubicBezTo>
                  </a:path>
                </a:pathLst>
              </a:custGeom>
              <a:noFill/>
              <a:ln w="15875" cap="sq">
                <a:solidFill>
                  <a:schemeClr val="bg1"/>
                </a:solidFill>
                <a:prstDash val="solid"/>
                <a:miter lim="800000"/>
                <a:headEnd/>
                <a:tailEnd/>
              </a:ln>
            </p:spPr>
            <p:txBody>
              <a:bodyPr vert="horz" wrap="square" lIns="89608" tIns="44804" rIns="89608" bIns="44804" numCol="1" anchor="t" anchorCtr="0" compatLnSpc="1">
                <a:prstTxWarp prst="textNoShape">
                  <a:avLst/>
                </a:prstTxWarp>
              </a:bodyPr>
              <a:lstStyle/>
              <a:p>
                <a:pPr algn="ctr" defTabSz="896113" fontAlgn="base">
                  <a:defRPr/>
                </a:pPr>
                <a:endParaRPr lang="en-US" sz="1666">
                  <a:solidFill>
                    <a:schemeClr val="bg1"/>
                  </a:solidFill>
                  <a:latin typeface="Segoe UI"/>
                </a:endParaRPr>
              </a:p>
            </p:txBody>
          </p:sp>
        </p:grpSp>
        <p:sp>
          <p:nvSpPr>
            <p:cNvPr id="45" name="Oval 102">
              <a:extLst>
                <a:ext uri="{FF2B5EF4-FFF2-40B4-BE49-F238E27FC236}">
                  <a16:creationId xmlns:a16="http://schemas.microsoft.com/office/drawing/2014/main" id="{22DD1F6D-5886-4156-A952-4C125CB7EB7B}"/>
                </a:ext>
              </a:extLst>
            </p:cNvPr>
            <p:cNvSpPr>
              <a:spLocks noChangeArrowheads="1"/>
            </p:cNvSpPr>
            <p:nvPr/>
          </p:nvSpPr>
          <p:spPr bwMode="auto">
            <a:xfrm>
              <a:off x="4220875" y="3442929"/>
              <a:ext cx="1137178" cy="1137178"/>
            </a:xfrm>
            <a:prstGeom prst="ellipse">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de-DE" sz="2040">
                <a:gradFill>
                  <a:gsLst>
                    <a:gs pos="0">
                      <a:srgbClr val="FFFFFF"/>
                    </a:gs>
                    <a:gs pos="100000">
                      <a:srgbClr val="FFFFFF"/>
                    </a:gs>
                  </a:gsLst>
                  <a:lin ang="5400000" scaled="0"/>
                </a:gradFill>
                <a:cs typeface="Segoe UI" pitchFamily="34" charset="0"/>
              </a:endParaRPr>
            </a:p>
          </p:txBody>
        </p:sp>
        <p:sp>
          <p:nvSpPr>
            <p:cNvPr id="48" name="Oval 102">
              <a:extLst>
                <a:ext uri="{FF2B5EF4-FFF2-40B4-BE49-F238E27FC236}">
                  <a16:creationId xmlns:a16="http://schemas.microsoft.com/office/drawing/2014/main" id="{67075303-CC8D-424F-BF0F-C97D39E34EE1}"/>
                </a:ext>
              </a:extLst>
            </p:cNvPr>
            <p:cNvSpPr>
              <a:spLocks noChangeArrowheads="1"/>
            </p:cNvSpPr>
            <p:nvPr/>
          </p:nvSpPr>
          <p:spPr bwMode="auto">
            <a:xfrm>
              <a:off x="7204579" y="3442929"/>
              <a:ext cx="1137178" cy="1137178"/>
            </a:xfrm>
            <a:prstGeom prst="ellipse">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de-DE" sz="2040">
                <a:gradFill>
                  <a:gsLst>
                    <a:gs pos="0">
                      <a:srgbClr val="FFFFFF"/>
                    </a:gs>
                    <a:gs pos="100000">
                      <a:srgbClr val="FFFFFF"/>
                    </a:gs>
                  </a:gsLst>
                  <a:lin ang="5400000" scaled="0"/>
                </a:gradFill>
                <a:cs typeface="Segoe UI" pitchFamily="34" charset="0"/>
              </a:endParaRPr>
            </a:p>
          </p:txBody>
        </p:sp>
        <p:sp>
          <p:nvSpPr>
            <p:cNvPr id="51" name="Oval 102">
              <a:extLst>
                <a:ext uri="{FF2B5EF4-FFF2-40B4-BE49-F238E27FC236}">
                  <a16:creationId xmlns:a16="http://schemas.microsoft.com/office/drawing/2014/main" id="{C4722386-D137-4C7C-AEE6-61348419BE9F}"/>
                </a:ext>
              </a:extLst>
            </p:cNvPr>
            <p:cNvSpPr>
              <a:spLocks noChangeArrowheads="1"/>
            </p:cNvSpPr>
            <p:nvPr/>
          </p:nvSpPr>
          <p:spPr bwMode="auto">
            <a:xfrm>
              <a:off x="10150818" y="3442929"/>
              <a:ext cx="1137178" cy="1137178"/>
            </a:xfrm>
            <a:prstGeom prst="ellipse">
              <a:avLst/>
            </a:prstGeom>
            <a:noFill/>
            <a:ln w="127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de-DE" sz="2040">
                <a:gradFill>
                  <a:gsLst>
                    <a:gs pos="0">
                      <a:srgbClr val="FFFFFF"/>
                    </a:gs>
                    <a:gs pos="100000">
                      <a:srgbClr val="FFFFFF"/>
                    </a:gs>
                  </a:gsLst>
                  <a:lin ang="5400000" scaled="0"/>
                </a:gradFill>
                <a:cs typeface="Segoe UI" pitchFamily="34" charset="0"/>
              </a:endParaRPr>
            </a:p>
          </p:txBody>
        </p:sp>
        <p:sp>
          <p:nvSpPr>
            <p:cNvPr id="52" name="Picture Placeholder 3">
              <a:extLst>
                <a:ext uri="{FF2B5EF4-FFF2-40B4-BE49-F238E27FC236}">
                  <a16:creationId xmlns:a16="http://schemas.microsoft.com/office/drawing/2014/main" id="{5D934DA0-B4E5-4209-A5AD-83540F876D92}"/>
                </a:ext>
              </a:extLst>
            </p:cNvPr>
            <p:cNvSpPr txBox="1">
              <a:spLocks/>
            </p:cNvSpPr>
            <p:nvPr/>
          </p:nvSpPr>
          <p:spPr>
            <a:xfrm>
              <a:off x="9197383" y="3407403"/>
              <a:ext cx="2664315" cy="1404604"/>
            </a:xfrm>
            <a:prstGeom prst="rect">
              <a:avLst/>
            </a:prstGeom>
            <a:noFill/>
          </p:spPr>
          <p:txBody>
            <a:bodyPr wrap="none" anchor="ctr">
              <a:noAutofit/>
            </a:bodyP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200" kern="1200" spc="0" baseline="0">
                  <a:gradFill>
                    <a:gsLst>
                      <a:gs pos="1250">
                        <a:schemeClr val="tx1"/>
                      </a:gs>
                      <a:gs pos="100000">
                        <a:schemeClr val="tx1"/>
                      </a:gs>
                    </a:gsLst>
                    <a:lin ang="5400000" scaled="0"/>
                  </a:gradFill>
                  <a:latin typeface="+mn-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00000"/>
                </a:lnSpc>
                <a:spcBef>
                  <a:spcPct val="0"/>
                </a:spcBef>
                <a:buSzTx/>
                <a:buNone/>
              </a:pPr>
              <a:r>
                <a:rPr lang="en-US" sz="1800">
                  <a:ln w="3175">
                    <a:noFill/>
                  </a:ln>
                  <a:solidFill>
                    <a:schemeClr val="tx1"/>
                  </a:solidFill>
                  <a:latin typeface="Segoe UI Semibold"/>
                  <a:cs typeface="Segoe UI Semilight" panose="020B0402040204020203" pitchFamily="34" charset="0"/>
                </a:rPr>
                <a:t>Security </a:t>
              </a:r>
              <a:br>
                <a:rPr lang="en-US" sz="1800">
                  <a:ln w="3175">
                    <a:noFill/>
                  </a:ln>
                  <a:solidFill>
                    <a:schemeClr val="tx1"/>
                  </a:solidFill>
                  <a:latin typeface="Segoe UI Semibold"/>
                  <a:cs typeface="Segoe UI Semilight" panose="020B0402040204020203" pitchFamily="34" charset="0"/>
                </a:rPr>
              </a:br>
              <a:r>
                <a:rPr lang="en-US" sz="1800">
                  <a:ln w="3175">
                    <a:noFill/>
                  </a:ln>
                  <a:solidFill>
                    <a:schemeClr val="tx1"/>
                  </a:solidFill>
                  <a:latin typeface="Segoe UI Semibold"/>
                  <a:cs typeface="Segoe UI Semilight" panose="020B0402040204020203" pitchFamily="34" charset="0"/>
                </a:rPr>
                <a:t>management</a:t>
              </a:r>
            </a:p>
          </p:txBody>
        </p:sp>
        <p:sp>
          <p:nvSpPr>
            <p:cNvPr id="58" name="Prove users">
              <a:extLst>
                <a:ext uri="{FF2B5EF4-FFF2-40B4-BE49-F238E27FC236}">
                  <a16:creationId xmlns:a16="http://schemas.microsoft.com/office/drawing/2014/main" id="{0B32028A-3108-40C7-A082-AED90B2C275A}"/>
                </a:ext>
              </a:extLst>
            </p:cNvPr>
            <p:cNvSpPr/>
            <p:nvPr/>
          </p:nvSpPr>
          <p:spPr bwMode="auto">
            <a:xfrm>
              <a:off x="9197383" y="4664336"/>
              <a:ext cx="2664315" cy="819852"/>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228571" rIns="91428" bIns="146285" numCol="1" spcCol="0" rtlCol="0" fromWordArt="0" anchor="t" anchorCtr="0" forceAA="0" compatLnSpc="1">
              <a:prstTxWarp prst="textNoShape">
                <a:avLst/>
              </a:prstTxWarp>
              <a:noAutofit/>
            </a:bodyPr>
            <a:lstStyle/>
            <a:p>
              <a:pPr algn="ctr" defTabSz="932379" fontAlgn="base">
                <a:lnSpc>
                  <a:spcPct val="90000"/>
                </a:lnSpc>
                <a:spcBef>
                  <a:spcPct val="0"/>
                </a:spcBef>
                <a:spcAft>
                  <a:spcPct val="0"/>
                </a:spcAft>
                <a:defRPr/>
              </a:pPr>
              <a:r>
                <a:rPr lang="en-US" sz="1400">
                  <a:solidFill>
                    <a:schemeClr val="tx1"/>
                  </a:solidFill>
                </a:rPr>
                <a:t>Strengthen your security </a:t>
              </a:r>
              <a:br>
                <a:rPr lang="en-US" sz="1400">
                  <a:solidFill>
                    <a:schemeClr val="tx1"/>
                  </a:solidFill>
                </a:rPr>
              </a:br>
              <a:r>
                <a:rPr lang="en-US" sz="1400">
                  <a:solidFill>
                    <a:schemeClr val="tx1"/>
                  </a:solidFill>
                </a:rPr>
                <a:t>posture with insights </a:t>
              </a:r>
              <a:br>
                <a:rPr lang="en-US" sz="1400">
                  <a:solidFill>
                    <a:schemeClr val="tx1"/>
                  </a:solidFill>
                </a:rPr>
              </a:br>
              <a:r>
                <a:rPr lang="en-US" sz="1400">
                  <a:solidFill>
                    <a:schemeClr val="tx1"/>
                  </a:solidFill>
                </a:rPr>
                <a:t>and guidance</a:t>
              </a:r>
            </a:p>
          </p:txBody>
        </p:sp>
        <p:cxnSp>
          <p:nvCxnSpPr>
            <p:cNvPr id="66" name="Straight Connector 65">
              <a:extLst>
                <a:ext uri="{FF2B5EF4-FFF2-40B4-BE49-F238E27FC236}">
                  <a16:creationId xmlns:a16="http://schemas.microsoft.com/office/drawing/2014/main" id="{E42D6927-B098-4C0B-9734-CF330874C143}"/>
                </a:ext>
              </a:extLst>
            </p:cNvPr>
            <p:cNvCxnSpPr>
              <a:cxnSpLocks/>
            </p:cNvCxnSpPr>
            <p:nvPr/>
          </p:nvCxnSpPr>
          <p:spPr>
            <a:xfrm>
              <a:off x="954008" y="4654811"/>
              <a:ext cx="1860550" cy="0"/>
            </a:xfrm>
            <a:prstGeom prst="line">
              <a:avLst/>
            </a:prstGeom>
            <a:ln w="158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93" name="Group 92">
              <a:extLst>
                <a:ext uri="{FF2B5EF4-FFF2-40B4-BE49-F238E27FC236}">
                  <a16:creationId xmlns:a16="http://schemas.microsoft.com/office/drawing/2014/main" id="{B7F9D7AD-7BB1-4DA5-8D66-FE1485C48537}"/>
                </a:ext>
              </a:extLst>
            </p:cNvPr>
            <p:cNvGrpSpPr/>
            <p:nvPr/>
          </p:nvGrpSpPr>
          <p:grpSpPr>
            <a:xfrm>
              <a:off x="7228645" y="585001"/>
              <a:ext cx="7132441" cy="2917803"/>
              <a:chOff x="7333236" y="626550"/>
              <a:chExt cx="7132441" cy="2917803"/>
            </a:xfrm>
          </p:grpSpPr>
          <p:sp>
            <p:nvSpPr>
              <p:cNvPr id="53" name="document_6" title="Icon of a document with a padlock in the lower right corner">
                <a:extLst>
                  <a:ext uri="{FF2B5EF4-FFF2-40B4-BE49-F238E27FC236}">
                    <a16:creationId xmlns:a16="http://schemas.microsoft.com/office/drawing/2014/main" id="{514394DC-AF4F-4B5D-B709-A038B444017E}"/>
                  </a:ext>
                </a:extLst>
              </p:cNvPr>
              <p:cNvSpPr>
                <a:spLocks noChangeAspect="1" noEditPoints="1"/>
              </p:cNvSpPr>
              <p:nvPr/>
            </p:nvSpPr>
            <p:spPr bwMode="auto">
              <a:xfrm>
                <a:off x="14151699" y="626550"/>
                <a:ext cx="313978" cy="392473"/>
              </a:xfrm>
              <a:custGeom>
                <a:avLst/>
                <a:gdLst>
                  <a:gd name="T0" fmla="*/ 99 w 265"/>
                  <a:gd name="T1" fmla="*/ 332 h 332"/>
                  <a:gd name="T2" fmla="*/ 0 w 265"/>
                  <a:gd name="T3" fmla="*/ 332 h 332"/>
                  <a:gd name="T4" fmla="*/ 0 w 265"/>
                  <a:gd name="T5" fmla="*/ 49 h 332"/>
                  <a:gd name="T6" fmla="*/ 49 w 265"/>
                  <a:gd name="T7" fmla="*/ 0 h 332"/>
                  <a:gd name="T8" fmla="*/ 241 w 265"/>
                  <a:gd name="T9" fmla="*/ 0 h 332"/>
                  <a:gd name="T10" fmla="*/ 241 w 265"/>
                  <a:gd name="T11" fmla="*/ 127 h 332"/>
                  <a:gd name="T12" fmla="*/ 265 w 265"/>
                  <a:gd name="T13" fmla="*/ 219 h 332"/>
                  <a:gd name="T14" fmla="*/ 132 w 265"/>
                  <a:gd name="T15" fmla="*/ 219 h 332"/>
                  <a:gd name="T16" fmla="*/ 132 w 265"/>
                  <a:gd name="T17" fmla="*/ 332 h 332"/>
                  <a:gd name="T18" fmla="*/ 265 w 265"/>
                  <a:gd name="T19" fmla="*/ 332 h 332"/>
                  <a:gd name="T20" fmla="*/ 265 w 265"/>
                  <a:gd name="T21" fmla="*/ 219 h 332"/>
                  <a:gd name="T22" fmla="*/ 245 w 265"/>
                  <a:gd name="T23" fmla="*/ 219 h 332"/>
                  <a:gd name="T24" fmla="*/ 245 w 265"/>
                  <a:gd name="T25" fmla="*/ 198 h 332"/>
                  <a:gd name="T26" fmla="*/ 201 w 265"/>
                  <a:gd name="T27" fmla="*/ 153 h 332"/>
                  <a:gd name="T28" fmla="*/ 157 w 265"/>
                  <a:gd name="T29" fmla="*/ 198 h 332"/>
                  <a:gd name="T30" fmla="*/ 157 w 265"/>
                  <a:gd name="T31" fmla="*/ 21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332">
                    <a:moveTo>
                      <a:pt x="99" y="332"/>
                    </a:moveTo>
                    <a:cubicBezTo>
                      <a:pt x="0" y="332"/>
                      <a:pt x="0" y="332"/>
                      <a:pt x="0" y="332"/>
                    </a:cubicBezTo>
                    <a:cubicBezTo>
                      <a:pt x="0" y="49"/>
                      <a:pt x="0" y="49"/>
                      <a:pt x="0" y="49"/>
                    </a:cubicBezTo>
                    <a:cubicBezTo>
                      <a:pt x="49" y="0"/>
                      <a:pt x="49" y="0"/>
                      <a:pt x="49" y="0"/>
                    </a:cubicBezTo>
                    <a:cubicBezTo>
                      <a:pt x="241" y="0"/>
                      <a:pt x="241" y="0"/>
                      <a:pt x="241" y="0"/>
                    </a:cubicBezTo>
                    <a:cubicBezTo>
                      <a:pt x="241" y="127"/>
                      <a:pt x="241" y="127"/>
                      <a:pt x="241" y="127"/>
                    </a:cubicBezTo>
                    <a:moveTo>
                      <a:pt x="265" y="219"/>
                    </a:moveTo>
                    <a:cubicBezTo>
                      <a:pt x="132" y="219"/>
                      <a:pt x="132" y="219"/>
                      <a:pt x="132" y="219"/>
                    </a:cubicBezTo>
                    <a:cubicBezTo>
                      <a:pt x="132" y="332"/>
                      <a:pt x="132" y="332"/>
                      <a:pt x="132" y="332"/>
                    </a:cubicBezTo>
                    <a:cubicBezTo>
                      <a:pt x="265" y="332"/>
                      <a:pt x="265" y="332"/>
                      <a:pt x="265" y="332"/>
                    </a:cubicBezTo>
                    <a:lnTo>
                      <a:pt x="265" y="219"/>
                    </a:lnTo>
                    <a:close/>
                    <a:moveTo>
                      <a:pt x="245" y="219"/>
                    </a:moveTo>
                    <a:cubicBezTo>
                      <a:pt x="245" y="198"/>
                      <a:pt x="245" y="198"/>
                      <a:pt x="245" y="198"/>
                    </a:cubicBezTo>
                    <a:cubicBezTo>
                      <a:pt x="245" y="173"/>
                      <a:pt x="226" y="153"/>
                      <a:pt x="201" y="153"/>
                    </a:cubicBezTo>
                    <a:cubicBezTo>
                      <a:pt x="177" y="153"/>
                      <a:pt x="157" y="173"/>
                      <a:pt x="157" y="198"/>
                    </a:cubicBezTo>
                    <a:cubicBezTo>
                      <a:pt x="157" y="219"/>
                      <a:pt x="157" y="219"/>
                      <a:pt x="157" y="219"/>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08" tIns="44804" rIns="89608" bIns="44804" numCol="1" anchor="t" anchorCtr="0" compatLnSpc="1">
                <a:prstTxWarp prst="textNoShape">
                  <a:avLst/>
                </a:prstTxWarp>
              </a:bodyPr>
              <a:lstStyle/>
              <a:p>
                <a:pPr algn="ctr" defTabSz="896113" fontAlgn="base">
                  <a:defRPr/>
                </a:pPr>
                <a:endParaRPr lang="en-US" sz="1666">
                  <a:solidFill>
                    <a:srgbClr val="505050"/>
                  </a:solidFill>
                  <a:latin typeface="Segoe UI"/>
                </a:endParaRPr>
              </a:p>
            </p:txBody>
          </p:sp>
          <p:sp>
            <p:nvSpPr>
              <p:cNvPr id="82" name="document_6" title="Icon of a document with a padlock in the lower right corner">
                <a:extLst>
                  <a:ext uri="{FF2B5EF4-FFF2-40B4-BE49-F238E27FC236}">
                    <a16:creationId xmlns:a16="http://schemas.microsoft.com/office/drawing/2014/main" id="{514394DC-AF4F-4B5D-B709-A038B444017E}"/>
                  </a:ext>
                </a:extLst>
              </p:cNvPr>
              <p:cNvSpPr>
                <a:spLocks noChangeAspect="1" noEditPoints="1"/>
              </p:cNvSpPr>
              <p:nvPr/>
            </p:nvSpPr>
            <p:spPr bwMode="auto">
              <a:xfrm>
                <a:off x="7643819" y="2941759"/>
                <a:ext cx="313978" cy="392473"/>
              </a:xfrm>
              <a:custGeom>
                <a:avLst/>
                <a:gdLst>
                  <a:gd name="T0" fmla="*/ 99 w 265"/>
                  <a:gd name="T1" fmla="*/ 332 h 332"/>
                  <a:gd name="T2" fmla="*/ 0 w 265"/>
                  <a:gd name="T3" fmla="*/ 332 h 332"/>
                  <a:gd name="T4" fmla="*/ 0 w 265"/>
                  <a:gd name="T5" fmla="*/ 49 h 332"/>
                  <a:gd name="T6" fmla="*/ 49 w 265"/>
                  <a:gd name="T7" fmla="*/ 0 h 332"/>
                  <a:gd name="T8" fmla="*/ 241 w 265"/>
                  <a:gd name="T9" fmla="*/ 0 h 332"/>
                  <a:gd name="T10" fmla="*/ 241 w 265"/>
                  <a:gd name="T11" fmla="*/ 127 h 332"/>
                  <a:gd name="T12" fmla="*/ 265 w 265"/>
                  <a:gd name="T13" fmla="*/ 219 h 332"/>
                  <a:gd name="T14" fmla="*/ 132 w 265"/>
                  <a:gd name="T15" fmla="*/ 219 h 332"/>
                  <a:gd name="T16" fmla="*/ 132 w 265"/>
                  <a:gd name="T17" fmla="*/ 332 h 332"/>
                  <a:gd name="T18" fmla="*/ 265 w 265"/>
                  <a:gd name="T19" fmla="*/ 332 h 332"/>
                  <a:gd name="T20" fmla="*/ 265 w 265"/>
                  <a:gd name="T21" fmla="*/ 219 h 332"/>
                  <a:gd name="T22" fmla="*/ 245 w 265"/>
                  <a:gd name="T23" fmla="*/ 219 h 332"/>
                  <a:gd name="T24" fmla="*/ 245 w 265"/>
                  <a:gd name="T25" fmla="*/ 198 h 332"/>
                  <a:gd name="T26" fmla="*/ 201 w 265"/>
                  <a:gd name="T27" fmla="*/ 153 h 332"/>
                  <a:gd name="T28" fmla="*/ 157 w 265"/>
                  <a:gd name="T29" fmla="*/ 198 h 332"/>
                  <a:gd name="T30" fmla="*/ 157 w 265"/>
                  <a:gd name="T31" fmla="*/ 21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332">
                    <a:moveTo>
                      <a:pt x="99" y="332"/>
                    </a:moveTo>
                    <a:cubicBezTo>
                      <a:pt x="0" y="332"/>
                      <a:pt x="0" y="332"/>
                      <a:pt x="0" y="332"/>
                    </a:cubicBezTo>
                    <a:cubicBezTo>
                      <a:pt x="0" y="49"/>
                      <a:pt x="0" y="49"/>
                      <a:pt x="0" y="49"/>
                    </a:cubicBezTo>
                    <a:cubicBezTo>
                      <a:pt x="49" y="0"/>
                      <a:pt x="49" y="0"/>
                      <a:pt x="49" y="0"/>
                    </a:cubicBezTo>
                    <a:cubicBezTo>
                      <a:pt x="241" y="0"/>
                      <a:pt x="241" y="0"/>
                      <a:pt x="241" y="0"/>
                    </a:cubicBezTo>
                    <a:cubicBezTo>
                      <a:pt x="241" y="127"/>
                      <a:pt x="241" y="127"/>
                      <a:pt x="241" y="127"/>
                    </a:cubicBezTo>
                    <a:moveTo>
                      <a:pt x="265" y="219"/>
                    </a:moveTo>
                    <a:cubicBezTo>
                      <a:pt x="132" y="219"/>
                      <a:pt x="132" y="219"/>
                      <a:pt x="132" y="219"/>
                    </a:cubicBezTo>
                    <a:cubicBezTo>
                      <a:pt x="132" y="332"/>
                      <a:pt x="132" y="332"/>
                      <a:pt x="132" y="332"/>
                    </a:cubicBezTo>
                    <a:cubicBezTo>
                      <a:pt x="265" y="332"/>
                      <a:pt x="265" y="332"/>
                      <a:pt x="265" y="332"/>
                    </a:cubicBezTo>
                    <a:lnTo>
                      <a:pt x="265" y="219"/>
                    </a:lnTo>
                    <a:close/>
                    <a:moveTo>
                      <a:pt x="245" y="219"/>
                    </a:moveTo>
                    <a:cubicBezTo>
                      <a:pt x="245" y="198"/>
                      <a:pt x="245" y="198"/>
                      <a:pt x="245" y="198"/>
                    </a:cubicBezTo>
                    <a:cubicBezTo>
                      <a:pt x="245" y="173"/>
                      <a:pt x="226" y="153"/>
                      <a:pt x="201" y="153"/>
                    </a:cubicBezTo>
                    <a:cubicBezTo>
                      <a:pt x="177" y="153"/>
                      <a:pt x="157" y="173"/>
                      <a:pt x="157" y="198"/>
                    </a:cubicBezTo>
                    <a:cubicBezTo>
                      <a:pt x="157" y="219"/>
                      <a:pt x="157" y="219"/>
                      <a:pt x="157" y="219"/>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08" tIns="44804" rIns="89608" bIns="44804" numCol="1" anchor="t" anchorCtr="0" compatLnSpc="1">
                <a:prstTxWarp prst="textNoShape">
                  <a:avLst/>
                </a:prstTxWarp>
              </a:bodyPr>
              <a:lstStyle/>
              <a:p>
                <a:pPr algn="ctr" defTabSz="896113" fontAlgn="base">
                  <a:defRPr/>
                </a:pPr>
                <a:endParaRPr lang="en-US" sz="1666">
                  <a:solidFill>
                    <a:srgbClr val="505050"/>
                  </a:solidFill>
                  <a:latin typeface="Segoe UI"/>
                </a:endParaRPr>
              </a:p>
            </p:txBody>
          </p:sp>
          <p:sp>
            <p:nvSpPr>
              <p:cNvPr id="83" name="04R">
                <a:extLst>
                  <a:ext uri="{FF2B5EF4-FFF2-40B4-BE49-F238E27FC236}">
                    <a16:creationId xmlns:a16="http://schemas.microsoft.com/office/drawing/2014/main" id="{17CBB8EA-B691-4C11-8D75-7D3C728B6B15}"/>
                  </a:ext>
                </a:extLst>
              </p:cNvPr>
              <p:cNvSpPr/>
              <p:nvPr/>
            </p:nvSpPr>
            <p:spPr bwMode="auto">
              <a:xfrm>
                <a:off x="7333236" y="2706069"/>
                <a:ext cx="838284" cy="838284"/>
              </a:xfrm>
              <a:prstGeom prst="ellipse">
                <a:avLst/>
              </a:prstGeom>
              <a:solidFill>
                <a:schemeClr val="accent1"/>
              </a:solidFill>
              <a:ln>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en-US" sz="2040">
                  <a:gradFill>
                    <a:gsLst>
                      <a:gs pos="0">
                        <a:srgbClr val="FFFFFF"/>
                      </a:gs>
                      <a:gs pos="100000">
                        <a:srgbClr val="FFFFFF"/>
                      </a:gs>
                    </a:gsLst>
                    <a:lin ang="5400000" scaled="0"/>
                  </a:gradFill>
                  <a:cs typeface="Segoe UI" pitchFamily="34" charset="0"/>
                </a:endParaRPr>
              </a:p>
            </p:txBody>
          </p:sp>
          <p:sp>
            <p:nvSpPr>
              <p:cNvPr id="84" name="document_6" title="Icon of a document with a padlock in the lower right corner">
                <a:extLst>
                  <a:ext uri="{FF2B5EF4-FFF2-40B4-BE49-F238E27FC236}">
                    <a16:creationId xmlns:a16="http://schemas.microsoft.com/office/drawing/2014/main" id="{514394DC-AF4F-4B5D-B709-A038B444017E}"/>
                  </a:ext>
                </a:extLst>
              </p:cNvPr>
              <p:cNvSpPr>
                <a:spLocks noChangeAspect="1" noEditPoints="1"/>
              </p:cNvSpPr>
              <p:nvPr/>
            </p:nvSpPr>
            <p:spPr bwMode="auto">
              <a:xfrm>
                <a:off x="7595389" y="2928975"/>
                <a:ext cx="313978" cy="392473"/>
              </a:xfrm>
              <a:custGeom>
                <a:avLst/>
                <a:gdLst>
                  <a:gd name="T0" fmla="*/ 99 w 265"/>
                  <a:gd name="T1" fmla="*/ 332 h 332"/>
                  <a:gd name="T2" fmla="*/ 0 w 265"/>
                  <a:gd name="T3" fmla="*/ 332 h 332"/>
                  <a:gd name="T4" fmla="*/ 0 w 265"/>
                  <a:gd name="T5" fmla="*/ 49 h 332"/>
                  <a:gd name="T6" fmla="*/ 49 w 265"/>
                  <a:gd name="T7" fmla="*/ 0 h 332"/>
                  <a:gd name="T8" fmla="*/ 241 w 265"/>
                  <a:gd name="T9" fmla="*/ 0 h 332"/>
                  <a:gd name="T10" fmla="*/ 241 w 265"/>
                  <a:gd name="T11" fmla="*/ 127 h 332"/>
                  <a:gd name="T12" fmla="*/ 265 w 265"/>
                  <a:gd name="T13" fmla="*/ 219 h 332"/>
                  <a:gd name="T14" fmla="*/ 132 w 265"/>
                  <a:gd name="T15" fmla="*/ 219 h 332"/>
                  <a:gd name="T16" fmla="*/ 132 w 265"/>
                  <a:gd name="T17" fmla="*/ 332 h 332"/>
                  <a:gd name="T18" fmla="*/ 265 w 265"/>
                  <a:gd name="T19" fmla="*/ 332 h 332"/>
                  <a:gd name="T20" fmla="*/ 265 w 265"/>
                  <a:gd name="T21" fmla="*/ 219 h 332"/>
                  <a:gd name="T22" fmla="*/ 245 w 265"/>
                  <a:gd name="T23" fmla="*/ 219 h 332"/>
                  <a:gd name="T24" fmla="*/ 245 w 265"/>
                  <a:gd name="T25" fmla="*/ 198 h 332"/>
                  <a:gd name="T26" fmla="*/ 201 w 265"/>
                  <a:gd name="T27" fmla="*/ 153 h 332"/>
                  <a:gd name="T28" fmla="*/ 157 w 265"/>
                  <a:gd name="T29" fmla="*/ 198 h 332"/>
                  <a:gd name="T30" fmla="*/ 157 w 265"/>
                  <a:gd name="T31" fmla="*/ 21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332">
                    <a:moveTo>
                      <a:pt x="99" y="332"/>
                    </a:moveTo>
                    <a:cubicBezTo>
                      <a:pt x="0" y="332"/>
                      <a:pt x="0" y="332"/>
                      <a:pt x="0" y="332"/>
                    </a:cubicBezTo>
                    <a:cubicBezTo>
                      <a:pt x="0" y="49"/>
                      <a:pt x="0" y="49"/>
                      <a:pt x="0" y="49"/>
                    </a:cubicBezTo>
                    <a:cubicBezTo>
                      <a:pt x="49" y="0"/>
                      <a:pt x="49" y="0"/>
                      <a:pt x="49" y="0"/>
                    </a:cubicBezTo>
                    <a:cubicBezTo>
                      <a:pt x="241" y="0"/>
                      <a:pt x="241" y="0"/>
                      <a:pt x="241" y="0"/>
                    </a:cubicBezTo>
                    <a:cubicBezTo>
                      <a:pt x="241" y="127"/>
                      <a:pt x="241" y="127"/>
                      <a:pt x="241" y="127"/>
                    </a:cubicBezTo>
                    <a:moveTo>
                      <a:pt x="265" y="219"/>
                    </a:moveTo>
                    <a:cubicBezTo>
                      <a:pt x="132" y="219"/>
                      <a:pt x="132" y="219"/>
                      <a:pt x="132" y="219"/>
                    </a:cubicBezTo>
                    <a:cubicBezTo>
                      <a:pt x="132" y="332"/>
                      <a:pt x="132" y="332"/>
                      <a:pt x="132" y="332"/>
                    </a:cubicBezTo>
                    <a:cubicBezTo>
                      <a:pt x="265" y="332"/>
                      <a:pt x="265" y="332"/>
                      <a:pt x="265" y="332"/>
                    </a:cubicBezTo>
                    <a:lnTo>
                      <a:pt x="265" y="219"/>
                    </a:lnTo>
                    <a:close/>
                    <a:moveTo>
                      <a:pt x="245" y="219"/>
                    </a:moveTo>
                    <a:cubicBezTo>
                      <a:pt x="245" y="198"/>
                      <a:pt x="245" y="198"/>
                      <a:pt x="245" y="198"/>
                    </a:cubicBezTo>
                    <a:cubicBezTo>
                      <a:pt x="245" y="173"/>
                      <a:pt x="226" y="153"/>
                      <a:pt x="201" y="153"/>
                    </a:cubicBezTo>
                    <a:cubicBezTo>
                      <a:pt x="177" y="153"/>
                      <a:pt x="157" y="173"/>
                      <a:pt x="157" y="198"/>
                    </a:cubicBezTo>
                    <a:cubicBezTo>
                      <a:pt x="157" y="219"/>
                      <a:pt x="157" y="219"/>
                      <a:pt x="157" y="219"/>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08" tIns="44804" rIns="89608" bIns="44804" numCol="1" anchor="t" anchorCtr="0" compatLnSpc="1">
                <a:prstTxWarp prst="textNoShape">
                  <a:avLst/>
                </a:prstTxWarp>
              </a:bodyPr>
              <a:lstStyle/>
              <a:p>
                <a:pPr algn="ctr" defTabSz="896113" fontAlgn="base">
                  <a:defRPr/>
                </a:pPr>
                <a:endParaRPr lang="en-US" sz="1666">
                  <a:solidFill>
                    <a:srgbClr val="505050"/>
                  </a:solidFill>
                  <a:latin typeface="Segoe UI"/>
                </a:endParaRPr>
              </a:p>
            </p:txBody>
          </p:sp>
        </p:grpSp>
        <p:cxnSp>
          <p:nvCxnSpPr>
            <p:cNvPr id="104" name="Straight Connector 103">
              <a:extLst>
                <a:ext uri="{FF2B5EF4-FFF2-40B4-BE49-F238E27FC236}">
                  <a16:creationId xmlns:a16="http://schemas.microsoft.com/office/drawing/2014/main" id="{6C7B78D6-DC31-45C4-9D8C-8A52D248694B}"/>
                </a:ext>
              </a:extLst>
            </p:cNvPr>
            <p:cNvCxnSpPr>
              <a:cxnSpLocks/>
            </p:cNvCxnSpPr>
            <p:nvPr/>
          </p:nvCxnSpPr>
          <p:spPr>
            <a:xfrm>
              <a:off x="6717512" y="4653129"/>
              <a:ext cx="1860550" cy="0"/>
            </a:xfrm>
            <a:prstGeom prst="line">
              <a:avLst/>
            </a:prstGeom>
            <a:ln w="158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AEC793E0-1F87-451A-8C3A-815D8E978245}"/>
                </a:ext>
              </a:extLst>
            </p:cNvPr>
            <p:cNvCxnSpPr>
              <a:cxnSpLocks/>
            </p:cNvCxnSpPr>
            <p:nvPr/>
          </p:nvCxnSpPr>
          <p:spPr>
            <a:xfrm>
              <a:off x="9599265" y="4654811"/>
              <a:ext cx="1860550" cy="0"/>
            </a:xfrm>
            <a:prstGeom prst="line">
              <a:avLst/>
            </a:prstGeom>
            <a:ln w="158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23" name="Group 122">
              <a:extLst>
                <a:ext uri="{FF2B5EF4-FFF2-40B4-BE49-F238E27FC236}">
                  <a16:creationId xmlns:a16="http://schemas.microsoft.com/office/drawing/2014/main" id="{64AD0316-298F-4379-97CA-1183CB98DF14}"/>
                </a:ext>
              </a:extLst>
            </p:cNvPr>
            <p:cNvGrpSpPr/>
            <p:nvPr/>
          </p:nvGrpSpPr>
          <p:grpSpPr>
            <a:xfrm>
              <a:off x="4346893" y="2671213"/>
              <a:ext cx="838284" cy="838284"/>
              <a:chOff x="4346893" y="2596178"/>
              <a:chExt cx="838284" cy="838284"/>
            </a:xfrm>
          </p:grpSpPr>
          <p:sp>
            <p:nvSpPr>
              <p:cNvPr id="76" name="04R">
                <a:extLst>
                  <a:ext uri="{FF2B5EF4-FFF2-40B4-BE49-F238E27FC236}">
                    <a16:creationId xmlns:a16="http://schemas.microsoft.com/office/drawing/2014/main" id="{E49DD697-68A0-4A94-9207-C34CE451E21C}"/>
                  </a:ext>
                </a:extLst>
              </p:cNvPr>
              <p:cNvSpPr/>
              <p:nvPr/>
            </p:nvSpPr>
            <p:spPr bwMode="auto">
              <a:xfrm>
                <a:off x="4346893" y="2596178"/>
                <a:ext cx="838284" cy="838284"/>
              </a:xfrm>
              <a:prstGeom prst="ellipse">
                <a:avLst/>
              </a:prstGeom>
              <a:solidFill>
                <a:schemeClr val="accent1"/>
              </a:solidFill>
              <a:ln>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en-US" sz="2040">
                  <a:gradFill>
                    <a:gsLst>
                      <a:gs pos="0">
                        <a:srgbClr val="FFFFFF"/>
                      </a:gs>
                      <a:gs pos="100000">
                        <a:srgbClr val="FFFFFF"/>
                      </a:gs>
                    </a:gsLst>
                    <a:lin ang="5400000" scaled="0"/>
                  </a:gradFill>
                  <a:cs typeface="Segoe UI" pitchFamily="34" charset="0"/>
                </a:endParaRPr>
              </a:p>
            </p:txBody>
          </p:sp>
          <p:sp>
            <p:nvSpPr>
              <p:cNvPr id="77" name="shield_3" title="Icon of a shield with an exclamation point inside">
                <a:extLst>
                  <a:ext uri="{FF2B5EF4-FFF2-40B4-BE49-F238E27FC236}">
                    <a16:creationId xmlns:a16="http://schemas.microsoft.com/office/drawing/2014/main" id="{D5706ACB-CA78-4913-99C5-AAE262F4A9D1}"/>
                  </a:ext>
                </a:extLst>
              </p:cNvPr>
              <p:cNvSpPr>
                <a:spLocks noChangeAspect="1" noEditPoints="1"/>
              </p:cNvSpPr>
              <p:nvPr/>
            </p:nvSpPr>
            <p:spPr bwMode="auto">
              <a:xfrm>
                <a:off x="4571275" y="2817929"/>
                <a:ext cx="389520" cy="394783"/>
              </a:xfrm>
              <a:custGeom>
                <a:avLst/>
                <a:gdLst>
                  <a:gd name="T0" fmla="*/ 55 w 322"/>
                  <a:gd name="T1" fmla="*/ 246 h 329"/>
                  <a:gd name="T2" fmla="*/ 4 w 322"/>
                  <a:gd name="T3" fmla="*/ 101 h 329"/>
                  <a:gd name="T4" fmla="*/ 4 w 322"/>
                  <a:gd name="T5" fmla="*/ 44 h 329"/>
                  <a:gd name="T6" fmla="*/ 72 w 322"/>
                  <a:gd name="T7" fmla="*/ 34 h 329"/>
                  <a:gd name="T8" fmla="*/ 161 w 322"/>
                  <a:gd name="T9" fmla="*/ 0 h 329"/>
                  <a:gd name="T10" fmla="*/ 250 w 322"/>
                  <a:gd name="T11" fmla="*/ 34 h 329"/>
                  <a:gd name="T12" fmla="*/ 318 w 322"/>
                  <a:gd name="T13" fmla="*/ 44 h 329"/>
                  <a:gd name="T14" fmla="*/ 318 w 322"/>
                  <a:gd name="T15" fmla="*/ 101 h 329"/>
                  <a:gd name="T16" fmla="*/ 267 w 322"/>
                  <a:gd name="T17" fmla="*/ 246 h 329"/>
                  <a:gd name="T18" fmla="*/ 161 w 322"/>
                  <a:gd name="T19" fmla="*/ 329 h 329"/>
                  <a:gd name="T20" fmla="*/ 55 w 322"/>
                  <a:gd name="T21" fmla="*/ 246 h 329"/>
                  <a:gd name="T22" fmla="*/ 161 w 322"/>
                  <a:gd name="T23" fmla="*/ 53 h 329"/>
                  <a:gd name="T24" fmla="*/ 161 w 322"/>
                  <a:gd name="T25" fmla="*/ 207 h 329"/>
                  <a:gd name="T26" fmla="*/ 161 w 322"/>
                  <a:gd name="T27" fmla="*/ 231 h 329"/>
                  <a:gd name="T28" fmla="*/ 161 w 322"/>
                  <a:gd name="T29" fmla="*/ 25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329">
                    <a:moveTo>
                      <a:pt x="55" y="246"/>
                    </a:moveTo>
                    <a:cubicBezTo>
                      <a:pt x="0" y="179"/>
                      <a:pt x="4" y="101"/>
                      <a:pt x="4" y="101"/>
                    </a:cubicBezTo>
                    <a:cubicBezTo>
                      <a:pt x="4" y="44"/>
                      <a:pt x="4" y="44"/>
                      <a:pt x="4" y="44"/>
                    </a:cubicBezTo>
                    <a:cubicBezTo>
                      <a:pt x="4" y="44"/>
                      <a:pt x="38" y="45"/>
                      <a:pt x="72" y="34"/>
                    </a:cubicBezTo>
                    <a:cubicBezTo>
                      <a:pt x="107" y="22"/>
                      <a:pt x="124" y="0"/>
                      <a:pt x="161" y="0"/>
                    </a:cubicBezTo>
                    <a:cubicBezTo>
                      <a:pt x="198" y="0"/>
                      <a:pt x="215" y="22"/>
                      <a:pt x="250" y="34"/>
                    </a:cubicBezTo>
                    <a:cubicBezTo>
                      <a:pt x="284" y="45"/>
                      <a:pt x="318" y="44"/>
                      <a:pt x="318" y="44"/>
                    </a:cubicBezTo>
                    <a:cubicBezTo>
                      <a:pt x="318" y="101"/>
                      <a:pt x="318" y="101"/>
                      <a:pt x="318" y="101"/>
                    </a:cubicBezTo>
                    <a:cubicBezTo>
                      <a:pt x="318" y="101"/>
                      <a:pt x="322" y="179"/>
                      <a:pt x="267" y="246"/>
                    </a:cubicBezTo>
                    <a:cubicBezTo>
                      <a:pt x="234" y="286"/>
                      <a:pt x="161" y="329"/>
                      <a:pt x="161" y="329"/>
                    </a:cubicBezTo>
                    <a:cubicBezTo>
                      <a:pt x="161" y="329"/>
                      <a:pt x="88" y="286"/>
                      <a:pt x="55" y="246"/>
                    </a:cubicBezTo>
                    <a:close/>
                    <a:moveTo>
                      <a:pt x="161" y="53"/>
                    </a:moveTo>
                    <a:cubicBezTo>
                      <a:pt x="161" y="207"/>
                      <a:pt x="161" y="207"/>
                      <a:pt x="161" y="207"/>
                    </a:cubicBezTo>
                    <a:moveTo>
                      <a:pt x="161" y="231"/>
                    </a:moveTo>
                    <a:cubicBezTo>
                      <a:pt x="161" y="251"/>
                      <a:pt x="161" y="251"/>
                      <a:pt x="161" y="251"/>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08" tIns="44804" rIns="89608" bIns="44804" numCol="1" anchor="t" anchorCtr="0" compatLnSpc="1">
                <a:prstTxWarp prst="textNoShape">
                  <a:avLst/>
                </a:prstTxWarp>
              </a:bodyPr>
              <a:lstStyle/>
              <a:p>
                <a:pPr algn="ctr" defTabSz="896113" fontAlgn="base">
                  <a:defRPr/>
                </a:pPr>
                <a:endParaRPr lang="en-US" sz="1666">
                  <a:solidFill>
                    <a:srgbClr val="505050"/>
                  </a:solidFill>
                  <a:latin typeface="Segoe UI"/>
                </a:endParaRPr>
              </a:p>
            </p:txBody>
          </p:sp>
        </p:grpSp>
        <p:grpSp>
          <p:nvGrpSpPr>
            <p:cNvPr id="120" name="Group 119">
              <a:extLst>
                <a:ext uri="{FF2B5EF4-FFF2-40B4-BE49-F238E27FC236}">
                  <a16:creationId xmlns:a16="http://schemas.microsoft.com/office/drawing/2014/main" id="{4C7F800A-3AEB-46AA-A633-84986A21098A}"/>
                </a:ext>
              </a:extLst>
            </p:cNvPr>
            <p:cNvGrpSpPr/>
            <p:nvPr/>
          </p:nvGrpSpPr>
          <p:grpSpPr>
            <a:xfrm>
              <a:off x="10110398" y="2681632"/>
              <a:ext cx="838284" cy="838284"/>
              <a:chOff x="10183194" y="2606597"/>
              <a:chExt cx="838284" cy="838284"/>
            </a:xfrm>
          </p:grpSpPr>
          <p:sp>
            <p:nvSpPr>
              <p:cNvPr id="116" name="04R">
                <a:extLst>
                  <a:ext uri="{FF2B5EF4-FFF2-40B4-BE49-F238E27FC236}">
                    <a16:creationId xmlns:a16="http://schemas.microsoft.com/office/drawing/2014/main" id="{60265FD4-94A3-4F1F-8972-74DE68707932}"/>
                  </a:ext>
                </a:extLst>
              </p:cNvPr>
              <p:cNvSpPr/>
              <p:nvPr/>
            </p:nvSpPr>
            <p:spPr bwMode="auto">
              <a:xfrm>
                <a:off x="10183194" y="2606597"/>
                <a:ext cx="838284" cy="838284"/>
              </a:xfrm>
              <a:prstGeom prst="ellipse">
                <a:avLst/>
              </a:prstGeom>
              <a:solidFill>
                <a:schemeClr val="accent1"/>
              </a:solidFill>
              <a:ln>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defTabSz="950933" fontAlgn="base">
                  <a:spcBef>
                    <a:spcPct val="0"/>
                  </a:spcBef>
                  <a:spcAft>
                    <a:spcPct val="0"/>
                  </a:spcAft>
                </a:pPr>
                <a:endParaRPr lang="en-US" sz="2040">
                  <a:gradFill>
                    <a:gsLst>
                      <a:gs pos="0">
                        <a:srgbClr val="FFFFFF"/>
                      </a:gs>
                      <a:gs pos="100000">
                        <a:srgbClr val="FFFFFF"/>
                      </a:gs>
                    </a:gsLst>
                    <a:lin ang="5400000" scaled="0"/>
                  </a:gradFill>
                  <a:cs typeface="Segoe UI" pitchFamily="34" charset="0"/>
                </a:endParaRPr>
              </a:p>
            </p:txBody>
          </p:sp>
          <p:sp>
            <p:nvSpPr>
              <p:cNvPr id="55" name="Diagnostic_E9D9" title="Icon of a heartbeat inside of a box">
                <a:extLst>
                  <a:ext uri="{FF2B5EF4-FFF2-40B4-BE49-F238E27FC236}">
                    <a16:creationId xmlns:a16="http://schemas.microsoft.com/office/drawing/2014/main" id="{590340BD-ED14-4360-A666-38D02AFBF2D9}"/>
                  </a:ext>
                </a:extLst>
              </p:cNvPr>
              <p:cNvSpPr>
                <a:spLocks noChangeAspect="1" noEditPoints="1"/>
              </p:cNvSpPr>
              <p:nvPr/>
            </p:nvSpPr>
            <p:spPr bwMode="auto">
              <a:xfrm>
                <a:off x="10411280" y="2834589"/>
                <a:ext cx="382112" cy="382300"/>
              </a:xfrm>
              <a:custGeom>
                <a:avLst/>
                <a:gdLst>
                  <a:gd name="T0" fmla="*/ 0 w 3250"/>
                  <a:gd name="T1" fmla="*/ 3250 h 3250"/>
                  <a:gd name="T2" fmla="*/ 0 w 3250"/>
                  <a:gd name="T3" fmla="*/ 0 h 3250"/>
                  <a:gd name="T4" fmla="*/ 3250 w 3250"/>
                  <a:gd name="T5" fmla="*/ 0 h 3250"/>
                  <a:gd name="T6" fmla="*/ 3250 w 3250"/>
                  <a:gd name="T7" fmla="*/ 3250 h 3250"/>
                  <a:gd name="T8" fmla="*/ 0 w 3250"/>
                  <a:gd name="T9" fmla="*/ 3250 h 3250"/>
                  <a:gd name="T10" fmla="*/ 3250 w 3250"/>
                  <a:gd name="T11" fmla="*/ 2000 h 3250"/>
                  <a:gd name="T12" fmla="*/ 2553 w 3250"/>
                  <a:gd name="T13" fmla="*/ 2000 h 3250"/>
                  <a:gd name="T14" fmla="*/ 2535 w 3250"/>
                  <a:gd name="T15" fmla="*/ 1985 h 3250"/>
                  <a:gd name="T16" fmla="*/ 2379 w 3250"/>
                  <a:gd name="T17" fmla="*/ 1362 h 3250"/>
                  <a:gd name="T18" fmla="*/ 2360 w 3250"/>
                  <a:gd name="T19" fmla="*/ 1347 h 3250"/>
                  <a:gd name="T20" fmla="*/ 1987 w 3250"/>
                  <a:gd name="T21" fmla="*/ 1347 h 3250"/>
                  <a:gd name="T22" fmla="*/ 1969 w 3250"/>
                  <a:gd name="T23" fmla="*/ 1332 h 3250"/>
                  <a:gd name="T24" fmla="*/ 1768 w 3250"/>
                  <a:gd name="T25" fmla="*/ 512 h 3250"/>
                  <a:gd name="T26" fmla="*/ 1731 w 3250"/>
                  <a:gd name="T27" fmla="*/ 512 h 3250"/>
                  <a:gd name="T28" fmla="*/ 1227 w 3250"/>
                  <a:gd name="T29" fmla="*/ 2467 h 3250"/>
                  <a:gd name="T30" fmla="*/ 1195 w 3250"/>
                  <a:gd name="T31" fmla="*/ 2476 h 3250"/>
                  <a:gd name="T32" fmla="*/ 732 w 3250"/>
                  <a:gd name="T33" fmla="*/ 2014 h 3250"/>
                  <a:gd name="T34" fmla="*/ 705 w 3250"/>
                  <a:gd name="T35" fmla="*/ 2014 h 3250"/>
                  <a:gd name="T36" fmla="*/ 474 w 3250"/>
                  <a:gd name="T37" fmla="*/ 2244 h 3250"/>
                  <a:gd name="T38" fmla="*/ 461 w 3250"/>
                  <a:gd name="T39" fmla="*/ 2250 h 3250"/>
                  <a:gd name="T40" fmla="*/ 0 w 3250"/>
                  <a:gd name="T41" fmla="*/ 2250 h 3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50" h="3250">
                    <a:moveTo>
                      <a:pt x="0" y="3250"/>
                    </a:moveTo>
                    <a:cubicBezTo>
                      <a:pt x="0" y="0"/>
                      <a:pt x="0" y="0"/>
                      <a:pt x="0" y="0"/>
                    </a:cubicBezTo>
                    <a:cubicBezTo>
                      <a:pt x="3250" y="0"/>
                      <a:pt x="3250" y="0"/>
                      <a:pt x="3250" y="0"/>
                    </a:cubicBezTo>
                    <a:cubicBezTo>
                      <a:pt x="3250" y="3250"/>
                      <a:pt x="3250" y="3250"/>
                      <a:pt x="3250" y="3250"/>
                    </a:cubicBezTo>
                    <a:lnTo>
                      <a:pt x="0" y="3250"/>
                    </a:lnTo>
                    <a:close/>
                    <a:moveTo>
                      <a:pt x="3250" y="2000"/>
                    </a:moveTo>
                    <a:cubicBezTo>
                      <a:pt x="2553" y="2000"/>
                      <a:pt x="2553" y="2000"/>
                      <a:pt x="2553" y="2000"/>
                    </a:cubicBezTo>
                    <a:cubicBezTo>
                      <a:pt x="2544" y="2000"/>
                      <a:pt x="2537" y="1994"/>
                      <a:pt x="2535" y="1985"/>
                    </a:cubicBezTo>
                    <a:cubicBezTo>
                      <a:pt x="2379" y="1362"/>
                      <a:pt x="2379" y="1362"/>
                      <a:pt x="2379" y="1362"/>
                    </a:cubicBezTo>
                    <a:cubicBezTo>
                      <a:pt x="2377" y="1353"/>
                      <a:pt x="2369" y="1347"/>
                      <a:pt x="2360" y="1347"/>
                    </a:cubicBezTo>
                    <a:cubicBezTo>
                      <a:pt x="1987" y="1347"/>
                      <a:pt x="1987" y="1347"/>
                      <a:pt x="1987" y="1347"/>
                    </a:cubicBezTo>
                    <a:cubicBezTo>
                      <a:pt x="1978" y="1347"/>
                      <a:pt x="1971" y="1341"/>
                      <a:pt x="1969" y="1332"/>
                    </a:cubicBezTo>
                    <a:cubicBezTo>
                      <a:pt x="1768" y="512"/>
                      <a:pt x="1768" y="512"/>
                      <a:pt x="1768" y="512"/>
                    </a:cubicBezTo>
                    <a:cubicBezTo>
                      <a:pt x="1764" y="493"/>
                      <a:pt x="1736" y="493"/>
                      <a:pt x="1731" y="512"/>
                    </a:cubicBezTo>
                    <a:cubicBezTo>
                      <a:pt x="1227" y="2467"/>
                      <a:pt x="1227" y="2467"/>
                      <a:pt x="1227" y="2467"/>
                    </a:cubicBezTo>
                    <a:cubicBezTo>
                      <a:pt x="1223" y="2482"/>
                      <a:pt x="1205" y="2487"/>
                      <a:pt x="1195" y="2476"/>
                    </a:cubicBezTo>
                    <a:cubicBezTo>
                      <a:pt x="732" y="2014"/>
                      <a:pt x="732" y="2014"/>
                      <a:pt x="732" y="2014"/>
                    </a:cubicBezTo>
                    <a:cubicBezTo>
                      <a:pt x="725" y="2006"/>
                      <a:pt x="713" y="2006"/>
                      <a:pt x="705" y="2014"/>
                    </a:cubicBezTo>
                    <a:cubicBezTo>
                      <a:pt x="474" y="2244"/>
                      <a:pt x="474" y="2244"/>
                      <a:pt x="474" y="2244"/>
                    </a:cubicBezTo>
                    <a:cubicBezTo>
                      <a:pt x="471" y="2248"/>
                      <a:pt x="466" y="2250"/>
                      <a:pt x="461" y="2250"/>
                    </a:cubicBezTo>
                    <a:cubicBezTo>
                      <a:pt x="0" y="2250"/>
                      <a:pt x="0" y="2250"/>
                      <a:pt x="0" y="2250"/>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08" tIns="44804" rIns="89608" bIns="44804" numCol="1" anchor="t" anchorCtr="0" compatLnSpc="1">
                <a:prstTxWarp prst="textNoShape">
                  <a:avLst/>
                </a:prstTxWarp>
              </a:bodyPr>
              <a:lstStyle/>
              <a:p>
                <a:pPr algn="ctr" defTabSz="896113" fontAlgn="base">
                  <a:defRPr/>
                </a:pPr>
                <a:endParaRPr lang="en-US" sz="1666">
                  <a:solidFill>
                    <a:srgbClr val="505050"/>
                  </a:solidFill>
                  <a:latin typeface="Segoe UI"/>
                </a:endParaRPr>
              </a:p>
            </p:txBody>
          </p:sp>
        </p:grpSp>
        <p:sp>
          <p:nvSpPr>
            <p:cNvPr id="73" name="Picture Placeholder 3">
              <a:extLst>
                <a:ext uri="{FF2B5EF4-FFF2-40B4-BE49-F238E27FC236}">
                  <a16:creationId xmlns:a16="http://schemas.microsoft.com/office/drawing/2014/main" id="{184F5A2A-E0AC-49E2-B0CD-22235C13E769}"/>
                </a:ext>
              </a:extLst>
            </p:cNvPr>
            <p:cNvSpPr txBox="1">
              <a:spLocks/>
            </p:cNvSpPr>
            <p:nvPr/>
          </p:nvSpPr>
          <p:spPr>
            <a:xfrm>
              <a:off x="3443729" y="3405721"/>
              <a:ext cx="2664315" cy="1404604"/>
            </a:xfrm>
            <a:prstGeom prst="rect">
              <a:avLst/>
            </a:prstGeom>
            <a:noFill/>
          </p:spPr>
          <p:txBody>
            <a:bodyPr wrap="none" anchor="ctr">
              <a:noAutofit/>
            </a:bodyP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200" kern="1200" spc="0" baseline="0">
                  <a:gradFill>
                    <a:gsLst>
                      <a:gs pos="1250">
                        <a:schemeClr val="tx1"/>
                      </a:gs>
                      <a:gs pos="100000">
                        <a:schemeClr val="tx1"/>
                      </a:gs>
                    </a:gsLst>
                    <a:lin ang="5400000" scaled="0"/>
                  </a:gradFill>
                  <a:latin typeface="+mn-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00000"/>
                </a:lnSpc>
                <a:spcBef>
                  <a:spcPct val="0"/>
                </a:spcBef>
                <a:buSzTx/>
                <a:buNone/>
              </a:pPr>
              <a:r>
                <a:rPr lang="en-US" sz="1800">
                  <a:ln w="3175">
                    <a:noFill/>
                  </a:ln>
                  <a:solidFill>
                    <a:schemeClr val="tx1"/>
                  </a:solidFill>
                  <a:latin typeface="Segoe UI Semibold"/>
                  <a:cs typeface="Segoe UI Semilight" panose="020B0402040204020203" pitchFamily="34" charset="0"/>
                </a:rPr>
                <a:t>Threat</a:t>
              </a:r>
            </a:p>
            <a:p>
              <a:pPr marL="0" indent="0" algn="ctr">
                <a:lnSpc>
                  <a:spcPct val="100000"/>
                </a:lnSpc>
                <a:spcBef>
                  <a:spcPct val="0"/>
                </a:spcBef>
                <a:buSzTx/>
                <a:buNone/>
              </a:pPr>
              <a:r>
                <a:rPr lang="en-US" sz="1800">
                  <a:ln w="3175">
                    <a:noFill/>
                  </a:ln>
                  <a:solidFill>
                    <a:schemeClr val="tx1"/>
                  </a:solidFill>
                  <a:latin typeface="Segoe UI Semibold"/>
                  <a:cs typeface="Segoe UI Semilight" panose="020B0402040204020203" pitchFamily="34" charset="0"/>
                </a:rPr>
                <a:t>protection</a:t>
              </a:r>
            </a:p>
          </p:txBody>
        </p:sp>
        <p:sp>
          <p:nvSpPr>
            <p:cNvPr id="74" name="Prove users">
              <a:extLst>
                <a:ext uri="{FF2B5EF4-FFF2-40B4-BE49-F238E27FC236}">
                  <a16:creationId xmlns:a16="http://schemas.microsoft.com/office/drawing/2014/main" id="{DCB27FE8-118C-4AE9-910B-213F3DD6B4DE}"/>
                </a:ext>
              </a:extLst>
            </p:cNvPr>
            <p:cNvSpPr/>
            <p:nvPr/>
          </p:nvSpPr>
          <p:spPr bwMode="auto">
            <a:xfrm>
              <a:off x="3448742" y="4662654"/>
              <a:ext cx="2654288" cy="817196"/>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228571" rIns="91428" bIns="146285" numCol="1" spcCol="0" rtlCol="0" fromWordArt="0" anchor="t" anchorCtr="0" forceAA="0" compatLnSpc="1">
              <a:prstTxWarp prst="textNoShape">
                <a:avLst/>
              </a:prstTxWarp>
              <a:noAutofit/>
            </a:bodyPr>
            <a:lstStyle/>
            <a:p>
              <a:pPr algn="ctr" defTabSz="932379" fontAlgn="base">
                <a:lnSpc>
                  <a:spcPct val="90000"/>
                </a:lnSpc>
                <a:spcBef>
                  <a:spcPct val="0"/>
                </a:spcBef>
                <a:spcAft>
                  <a:spcPct val="0"/>
                </a:spcAft>
                <a:defRPr/>
              </a:pPr>
              <a:r>
                <a:rPr lang="en-US" sz="1400">
                  <a:solidFill>
                    <a:schemeClr val="tx1"/>
                  </a:solidFill>
                </a:rPr>
                <a:t>Help stop damaging </a:t>
              </a:r>
              <a:br>
                <a:rPr lang="en-US" sz="1400">
                  <a:solidFill>
                    <a:schemeClr val="tx1"/>
                  </a:solidFill>
                </a:rPr>
              </a:br>
              <a:r>
                <a:rPr lang="en-US" sz="1400">
                  <a:solidFill>
                    <a:schemeClr val="tx1"/>
                  </a:solidFill>
                </a:rPr>
                <a:t>attacks with integrated and automated security</a:t>
              </a:r>
            </a:p>
          </p:txBody>
        </p:sp>
        <p:cxnSp>
          <p:nvCxnSpPr>
            <p:cNvPr id="75" name="Straight Connector 74">
              <a:extLst>
                <a:ext uri="{FF2B5EF4-FFF2-40B4-BE49-F238E27FC236}">
                  <a16:creationId xmlns:a16="http://schemas.microsoft.com/office/drawing/2014/main" id="{CE99C12F-1FE7-4D09-9345-AD303E410BAE}"/>
                </a:ext>
              </a:extLst>
            </p:cNvPr>
            <p:cNvCxnSpPr>
              <a:cxnSpLocks/>
            </p:cNvCxnSpPr>
            <p:nvPr/>
          </p:nvCxnSpPr>
          <p:spPr>
            <a:xfrm>
              <a:off x="3845759" y="4653129"/>
              <a:ext cx="1860550" cy="0"/>
            </a:xfrm>
            <a:prstGeom prst="line">
              <a:avLst/>
            </a:prstGeom>
            <a:ln w="158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9" name="Prove users">
              <a:extLst>
                <a:ext uri="{FF2B5EF4-FFF2-40B4-BE49-F238E27FC236}">
                  <a16:creationId xmlns:a16="http://schemas.microsoft.com/office/drawing/2014/main" id="{F72B9CFB-EE40-474C-BB24-77C558C691F7}"/>
                </a:ext>
              </a:extLst>
            </p:cNvPr>
            <p:cNvSpPr/>
            <p:nvPr/>
          </p:nvSpPr>
          <p:spPr bwMode="auto">
            <a:xfrm>
              <a:off x="6324236" y="4660008"/>
              <a:ext cx="2664315" cy="992943"/>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228571" rIns="91428" bIns="146285" numCol="1" spcCol="0" rtlCol="0" fromWordArt="0" anchor="t" anchorCtr="0" forceAA="0" compatLnSpc="1">
              <a:prstTxWarp prst="textNoShape">
                <a:avLst/>
              </a:prstTxWarp>
              <a:noAutofit/>
            </a:bodyPr>
            <a:lstStyle/>
            <a:p>
              <a:pPr algn="ctr" defTabSz="932379" fontAlgn="base">
                <a:lnSpc>
                  <a:spcPct val="90000"/>
                </a:lnSpc>
                <a:spcBef>
                  <a:spcPct val="0"/>
                </a:spcBef>
                <a:spcAft>
                  <a:spcPct val="0"/>
                </a:spcAft>
                <a:defRPr/>
              </a:pPr>
              <a:r>
                <a:rPr lang="en-US" sz="1400">
                  <a:solidFill>
                    <a:schemeClr val="tx1"/>
                  </a:solidFill>
                </a:rPr>
                <a:t>Locate and classify </a:t>
              </a:r>
              <a:br>
                <a:rPr lang="en-US" sz="1400">
                  <a:solidFill>
                    <a:schemeClr val="tx1"/>
                  </a:solidFill>
                </a:rPr>
              </a:br>
              <a:r>
                <a:rPr lang="en-US" sz="1400">
                  <a:solidFill>
                    <a:schemeClr val="tx1"/>
                  </a:solidFill>
                </a:rPr>
                <a:t>information anywhere </a:t>
              </a:r>
              <a:br>
                <a:rPr lang="en-US" sz="1400">
                  <a:solidFill>
                    <a:schemeClr val="tx1"/>
                  </a:solidFill>
                </a:rPr>
              </a:br>
              <a:r>
                <a:rPr lang="en-US" sz="1400">
                  <a:solidFill>
                    <a:schemeClr val="tx1"/>
                  </a:solidFill>
                </a:rPr>
                <a:t>it lives</a:t>
              </a:r>
            </a:p>
          </p:txBody>
        </p:sp>
        <p:sp>
          <p:nvSpPr>
            <p:cNvPr id="80" name="Picture Placeholder 3">
              <a:extLst>
                <a:ext uri="{FF2B5EF4-FFF2-40B4-BE49-F238E27FC236}">
                  <a16:creationId xmlns:a16="http://schemas.microsoft.com/office/drawing/2014/main" id="{6BEFD684-8E7D-4F1C-AEF1-92CCC42581F5}"/>
                </a:ext>
              </a:extLst>
            </p:cNvPr>
            <p:cNvSpPr txBox="1">
              <a:spLocks/>
            </p:cNvSpPr>
            <p:nvPr/>
          </p:nvSpPr>
          <p:spPr>
            <a:xfrm>
              <a:off x="6352062" y="3405721"/>
              <a:ext cx="2592637" cy="1404604"/>
            </a:xfrm>
            <a:prstGeom prst="rect">
              <a:avLst/>
            </a:prstGeom>
            <a:noFill/>
          </p:spPr>
          <p:txBody>
            <a:bodyPr wrap="none" anchor="ctr">
              <a:noAutofit/>
            </a:bodyP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200" kern="1200" spc="0" baseline="0">
                  <a:gradFill>
                    <a:gsLst>
                      <a:gs pos="1250">
                        <a:schemeClr val="tx1"/>
                      </a:gs>
                      <a:gs pos="100000">
                        <a:schemeClr val="tx1"/>
                      </a:gs>
                    </a:gsLst>
                    <a:lin ang="5400000" scaled="0"/>
                  </a:gradFill>
                  <a:latin typeface="+mn-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00000"/>
                </a:lnSpc>
                <a:spcBef>
                  <a:spcPct val="0"/>
                </a:spcBef>
                <a:buSzTx/>
                <a:buNone/>
              </a:pPr>
              <a:r>
                <a:rPr lang="en-US" sz="1800">
                  <a:ln w="3175">
                    <a:noFill/>
                  </a:ln>
                  <a:solidFill>
                    <a:schemeClr val="tx1"/>
                  </a:solidFill>
                  <a:latin typeface="Segoe UI Semibold"/>
                  <a:cs typeface="Segoe UI Semilight" panose="020B0402040204020203" pitchFamily="34" charset="0"/>
                </a:rPr>
                <a:t>Information </a:t>
              </a:r>
              <a:br>
                <a:rPr lang="en-US" sz="1800">
                  <a:ln w="3175">
                    <a:noFill/>
                  </a:ln>
                  <a:solidFill>
                    <a:schemeClr val="tx1"/>
                  </a:solidFill>
                  <a:latin typeface="Segoe UI Semibold"/>
                  <a:cs typeface="Segoe UI Semilight" panose="020B0402040204020203" pitchFamily="34" charset="0"/>
                </a:rPr>
              </a:br>
              <a:r>
                <a:rPr lang="en-US" sz="1800">
                  <a:ln w="3175">
                    <a:noFill/>
                  </a:ln>
                  <a:solidFill>
                    <a:schemeClr val="tx1"/>
                  </a:solidFill>
                  <a:latin typeface="Segoe UI Semibold"/>
                  <a:cs typeface="Segoe UI Semilight" panose="020B0402040204020203" pitchFamily="34" charset="0"/>
                </a:rPr>
                <a:t>protection</a:t>
              </a:r>
            </a:p>
          </p:txBody>
        </p:sp>
      </p:grpSp>
      <p:sp>
        <p:nvSpPr>
          <p:cNvPr id="59" name="Left Bracket 58">
            <a:extLst>
              <a:ext uri="{FF2B5EF4-FFF2-40B4-BE49-F238E27FC236}">
                <a16:creationId xmlns:a16="http://schemas.microsoft.com/office/drawing/2014/main" id="{11AA8E9B-C856-4FAF-8198-68B4B664C54B}"/>
              </a:ext>
            </a:extLst>
          </p:cNvPr>
          <p:cNvSpPr/>
          <p:nvPr/>
        </p:nvSpPr>
        <p:spPr>
          <a:xfrm rot="16200000">
            <a:off x="6166060" y="650399"/>
            <a:ext cx="98428" cy="11244181"/>
          </a:xfrm>
          <a:prstGeom prst="leftBracket">
            <a:avLst>
              <a:gd name="adj" fmla="val 107"/>
            </a:avLst>
          </a:prstGeom>
          <a:ln w="12700" cap="rnd">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32563">
              <a:defRPr/>
            </a:pPr>
            <a:endParaRPr lang="en-US" sz="1800">
              <a:solidFill>
                <a:srgbClr val="505050"/>
              </a:solidFill>
              <a:latin typeface="Segoe UI"/>
            </a:endParaRPr>
          </a:p>
        </p:txBody>
      </p:sp>
      <p:sp>
        <p:nvSpPr>
          <p:cNvPr id="60" name="Rectangle 59">
            <a:extLst>
              <a:ext uri="{FF2B5EF4-FFF2-40B4-BE49-F238E27FC236}">
                <a16:creationId xmlns:a16="http://schemas.microsoft.com/office/drawing/2014/main" id="{DAB92648-7D31-4CB5-8B1B-7CF00681BAC6}"/>
              </a:ext>
            </a:extLst>
          </p:cNvPr>
          <p:cNvSpPr/>
          <p:nvPr/>
        </p:nvSpPr>
        <p:spPr>
          <a:xfrm>
            <a:off x="4471128" y="6068666"/>
            <a:ext cx="3045053" cy="772202"/>
          </a:xfrm>
          <a:prstGeom prst="rect">
            <a:avLst/>
          </a:prstGeom>
          <a:noFill/>
        </p:spPr>
        <p:txBody>
          <a:bodyPr wrap="square" rtlCol="0" anchor="ctr">
            <a:spAutoFit/>
          </a:bodyPr>
          <a:lstStyle/>
          <a:p>
            <a:pPr algn="ctr" defTabSz="932293" fontAlgn="base">
              <a:lnSpc>
                <a:spcPct val="90000"/>
              </a:lnSpc>
              <a:spcBef>
                <a:spcPct val="0"/>
              </a:spcBef>
              <a:spcAft>
                <a:spcPct val="0"/>
              </a:spcAft>
              <a:defRPr/>
            </a:pPr>
            <a:r>
              <a:rPr lang="en-US" sz="2400" kern="0" spc="120">
                <a:gradFill>
                  <a:gsLst>
                    <a:gs pos="0">
                      <a:srgbClr val="0078D7"/>
                    </a:gs>
                    <a:gs pos="100000">
                      <a:srgbClr val="0078D7"/>
                    </a:gs>
                  </a:gsLst>
                  <a:lin ang="16200000" scaled="1"/>
                </a:gradFill>
                <a:latin typeface="Segoe UI Semilight" panose="020B0402040204020203" pitchFamily="34" charset="0"/>
                <a:ea typeface="ＭＳ Ｐゴシック" charset="0"/>
                <a:cs typeface="Segoe UI Semilight" panose="020B0402040204020203" pitchFamily="34" charset="0"/>
              </a:rPr>
              <a:t>Microsoft Cloud App Security</a:t>
            </a:r>
          </a:p>
        </p:txBody>
      </p:sp>
      <p:grpSp>
        <p:nvGrpSpPr>
          <p:cNvPr id="61" name="Group 60">
            <a:extLst>
              <a:ext uri="{FF2B5EF4-FFF2-40B4-BE49-F238E27FC236}">
                <a16:creationId xmlns:a16="http://schemas.microsoft.com/office/drawing/2014/main" id="{E9BD2DE1-2A15-44B3-8022-47E29868516D}"/>
              </a:ext>
            </a:extLst>
          </p:cNvPr>
          <p:cNvGrpSpPr/>
          <p:nvPr/>
        </p:nvGrpSpPr>
        <p:grpSpPr>
          <a:xfrm>
            <a:off x="593184" y="6068666"/>
            <a:ext cx="11244181" cy="772202"/>
            <a:chOff x="581519" y="5530309"/>
            <a:chExt cx="11024707" cy="757130"/>
          </a:xfrm>
          <a:noFill/>
        </p:grpSpPr>
        <p:sp>
          <p:nvSpPr>
            <p:cNvPr id="62" name="Left Bracket 61">
              <a:extLst>
                <a:ext uri="{FF2B5EF4-FFF2-40B4-BE49-F238E27FC236}">
                  <a16:creationId xmlns:a16="http://schemas.microsoft.com/office/drawing/2014/main" id="{6C3BC2B3-52A6-402C-8024-56CF8CEEEB9C}"/>
                </a:ext>
              </a:extLst>
            </p:cNvPr>
            <p:cNvSpPr/>
            <p:nvPr/>
          </p:nvSpPr>
          <p:spPr>
            <a:xfrm rot="16200000">
              <a:off x="6045619" y="217801"/>
              <a:ext cx="96507" cy="11024707"/>
            </a:xfrm>
            <a:prstGeom prst="leftBracket">
              <a:avLst>
                <a:gd name="adj" fmla="val 107"/>
              </a:avLst>
            </a:prstGeom>
            <a:grpFill/>
            <a:ln w="12700" cap="rnd">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32563">
                <a:defRPr/>
              </a:pPr>
              <a:endParaRPr lang="en-US" sz="1800">
                <a:solidFill>
                  <a:srgbClr val="505050"/>
                </a:solidFill>
                <a:latin typeface="Segoe UI"/>
              </a:endParaRPr>
            </a:p>
          </p:txBody>
        </p:sp>
        <p:sp>
          <p:nvSpPr>
            <p:cNvPr id="64" name="Rectangle 63">
              <a:extLst>
                <a:ext uri="{FF2B5EF4-FFF2-40B4-BE49-F238E27FC236}">
                  <a16:creationId xmlns:a16="http://schemas.microsoft.com/office/drawing/2014/main" id="{FC34D34E-1800-48D8-BB7C-EEB903D0D2E1}"/>
                </a:ext>
              </a:extLst>
            </p:cNvPr>
            <p:cNvSpPr/>
            <p:nvPr/>
          </p:nvSpPr>
          <p:spPr>
            <a:xfrm>
              <a:off x="4383771" y="5530309"/>
              <a:ext cx="2985617" cy="757130"/>
            </a:xfrm>
            <a:prstGeom prst="rect">
              <a:avLst/>
            </a:prstGeom>
            <a:solidFill>
              <a:srgbClr val="FFFFFF"/>
            </a:solidFill>
          </p:spPr>
          <p:txBody>
            <a:bodyPr wrap="square" rtlCol="0" anchor="ctr">
              <a:spAutoFit/>
            </a:bodyPr>
            <a:lstStyle/>
            <a:p>
              <a:pPr algn="ctr" defTabSz="932293" fontAlgn="base">
                <a:lnSpc>
                  <a:spcPct val="90000"/>
                </a:lnSpc>
                <a:spcBef>
                  <a:spcPct val="0"/>
                </a:spcBef>
                <a:spcAft>
                  <a:spcPct val="0"/>
                </a:spcAft>
                <a:defRPr/>
              </a:pPr>
              <a:r>
                <a:rPr lang="en-US" sz="2400" kern="0" spc="120" dirty="0">
                  <a:gradFill>
                    <a:gsLst>
                      <a:gs pos="0">
                        <a:srgbClr val="0078D7"/>
                      </a:gs>
                      <a:gs pos="100000">
                        <a:srgbClr val="0078D7"/>
                      </a:gs>
                    </a:gsLst>
                    <a:lin ang="16200000" scaled="1"/>
                  </a:gradFill>
                  <a:latin typeface="Segoe UI Semilight" panose="020B0402040204020203" pitchFamily="34" charset="0"/>
                  <a:ea typeface="ＭＳ Ｐゴシック" charset="0"/>
                  <a:cs typeface="Segoe UI Semilight" panose="020B0402040204020203" pitchFamily="34" charset="0"/>
                </a:rPr>
                <a:t>Microsoft Cloud App Security</a:t>
              </a:r>
            </a:p>
          </p:txBody>
        </p:sp>
      </p:grpSp>
      <p:sp>
        <p:nvSpPr>
          <p:cNvPr id="4" name="Rectangle 3">
            <a:extLst>
              <a:ext uri="{FF2B5EF4-FFF2-40B4-BE49-F238E27FC236}">
                <a16:creationId xmlns:a16="http://schemas.microsoft.com/office/drawing/2014/main" id="{84CAF080-3820-44D5-BFC9-6BC5D2AD094D}"/>
              </a:ext>
            </a:extLst>
          </p:cNvPr>
          <p:cNvSpPr/>
          <p:nvPr/>
        </p:nvSpPr>
        <p:spPr bwMode="auto">
          <a:xfrm>
            <a:off x="552056" y="5153893"/>
            <a:ext cx="11308128" cy="643575"/>
          </a:xfrm>
          <a:prstGeom prst="rect">
            <a:avLst/>
          </a:prstGeom>
          <a:solidFill>
            <a:srgbClr val="6C6E6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7" name="Rectangle 66">
            <a:extLst>
              <a:ext uri="{FF2B5EF4-FFF2-40B4-BE49-F238E27FC236}">
                <a16:creationId xmlns:a16="http://schemas.microsoft.com/office/drawing/2014/main" id="{A172E21D-2337-4B11-AE58-D4F66046A56E}"/>
              </a:ext>
            </a:extLst>
          </p:cNvPr>
          <p:cNvSpPr/>
          <p:nvPr/>
        </p:nvSpPr>
        <p:spPr bwMode="auto">
          <a:xfrm>
            <a:off x="5062610" y="5169520"/>
            <a:ext cx="2663975" cy="640601"/>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497" tIns="149198" rIns="186497" bIns="149198" numCol="1" spcCol="0" rtlCol="0" fromWordArt="0" anchor="ctr" anchorCtr="0" forceAA="0" compatLnSpc="1">
            <a:prstTxWarp prst="textNoShape">
              <a:avLst/>
            </a:prstTxWarp>
            <a:noAutofit/>
          </a:bodyPr>
          <a:lstStyle/>
          <a:p>
            <a:pPr algn="ctr">
              <a:spcBef>
                <a:spcPct val="0"/>
              </a:spcBef>
            </a:pPr>
            <a:r>
              <a:rPr lang="en-US" dirty="0">
                <a:ln w="3175">
                  <a:noFill/>
                </a:ln>
                <a:solidFill>
                  <a:schemeClr val="bg1"/>
                </a:solidFill>
                <a:latin typeface="Segoe UI Semibold"/>
                <a:cs typeface="Segoe UI Semilight" panose="020B0402040204020203" pitchFamily="34" charset="0"/>
              </a:rPr>
              <a:t>Infrastructure security</a:t>
            </a:r>
          </a:p>
        </p:txBody>
      </p:sp>
      <p:sp>
        <p:nvSpPr>
          <p:cNvPr id="68" name="server_2" title="Icon of a server tower with a padlock on the lower right corner">
            <a:extLst>
              <a:ext uri="{FF2B5EF4-FFF2-40B4-BE49-F238E27FC236}">
                <a16:creationId xmlns:a16="http://schemas.microsoft.com/office/drawing/2014/main" id="{23E1E341-28E5-48D3-9845-D9D0BB5A9DD1}"/>
              </a:ext>
            </a:extLst>
          </p:cNvPr>
          <p:cNvSpPr>
            <a:spLocks noChangeAspect="1" noEditPoints="1"/>
          </p:cNvSpPr>
          <p:nvPr/>
        </p:nvSpPr>
        <p:spPr bwMode="auto">
          <a:xfrm>
            <a:off x="4749256" y="5318742"/>
            <a:ext cx="275977" cy="342156"/>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08" tIns="44804" rIns="89608" bIns="44804" numCol="1" anchor="t" anchorCtr="0" compatLnSpc="1">
            <a:prstTxWarp prst="textNoShape">
              <a:avLst/>
            </a:prstTxWarp>
          </a:bodyPr>
          <a:lstStyle/>
          <a:p>
            <a:pPr algn="ctr" defTabSz="896113" fontAlgn="base">
              <a:defRPr/>
            </a:pPr>
            <a:endParaRPr lang="en-US" sz="1666">
              <a:solidFill>
                <a:schemeClr val="accent1"/>
              </a:solidFill>
              <a:latin typeface="Segoe UI"/>
            </a:endParaRPr>
          </a:p>
        </p:txBody>
      </p:sp>
    </p:spTree>
    <p:extLst>
      <p:ext uri="{BB962C8B-B14F-4D97-AF65-F5344CB8AC3E}">
        <p14:creationId xmlns:p14="http://schemas.microsoft.com/office/powerpoint/2010/main" val="3789579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42" presetClass="path" presetSubtype="0" decel="100000" fill="hold" grpId="1" nodeType="withEffect">
                                  <p:stCondLst>
                                    <p:cond delay="0"/>
                                  </p:stCondLst>
                                  <p:childTnLst>
                                    <p:animMotion origin="layout" path="M 4.59849E-6 -2.50113E-6 L 4.59849E-6 0.02156 " pathEditMode="relative" rAng="0" ptsTypes="AA">
                                      <p:cBhvr>
                                        <p:cTn id="9" dur="750" spd="-100000" fill="hold"/>
                                        <p:tgtEl>
                                          <p:spTgt spid="60"/>
                                        </p:tgtEl>
                                        <p:attrNameLst>
                                          <p:attrName>ppt_x</p:attrName>
                                          <p:attrName>ppt_y</p:attrName>
                                        </p:attrNameLst>
                                      </p:cBhvr>
                                      <p:rCtr x="0" y="1067"/>
                                    </p:animMotion>
                                  </p:childTnLst>
                                </p:cTn>
                              </p:par>
                              <p:par>
                                <p:cTn id="10" presetID="16" presetClass="entr" presetSubtype="37" fill="hold" grpId="0" nodeType="withEffect">
                                  <p:stCondLst>
                                    <p:cond delay="250"/>
                                  </p:stCondLst>
                                  <p:childTnLst>
                                    <p:set>
                                      <p:cBhvr>
                                        <p:cTn id="11" dur="1" fill="hold">
                                          <p:stCondLst>
                                            <p:cond delay="0"/>
                                          </p:stCondLst>
                                        </p:cTn>
                                        <p:tgtEl>
                                          <p:spTgt spid="59"/>
                                        </p:tgtEl>
                                        <p:attrNameLst>
                                          <p:attrName>style.visibility</p:attrName>
                                        </p:attrNameLst>
                                      </p:cBhvr>
                                      <p:to>
                                        <p:strVal val="visible"/>
                                      </p:to>
                                    </p:set>
                                    <p:animEffect transition="in" filter="barn(outVertical)">
                                      <p:cBhvr>
                                        <p:cTn id="12" dur="500"/>
                                        <p:tgtEl>
                                          <p:spTgt spid="59"/>
                                        </p:tgtEl>
                                      </p:cBhvr>
                                    </p:animEffect>
                                  </p:childTnLst>
                                </p:cTn>
                              </p:par>
                              <p:par>
                                <p:cTn id="13" presetID="1" presetClass="entr" presetSubtype="0" fill="hold" nodeType="withEffect">
                                  <p:stCondLst>
                                    <p:cond delay="250"/>
                                  </p:stCondLst>
                                  <p:childTnLst>
                                    <p:set>
                                      <p:cBhvr>
                                        <p:cTn id="14"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0" grpId="1"/>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EAC90-ECF1-4D7C-9A4A-CACB2AC14FB8}"/>
              </a:ext>
            </a:extLst>
          </p:cNvPr>
          <p:cNvSpPr>
            <a:spLocks noGrp="1"/>
          </p:cNvSpPr>
          <p:nvPr>
            <p:ph type="title"/>
          </p:nvPr>
        </p:nvSpPr>
        <p:spPr>
          <a:xfrm>
            <a:off x="1091933" y="295488"/>
            <a:ext cx="11561874" cy="758825"/>
          </a:xfrm>
        </p:spPr>
        <p:txBody>
          <a:bodyPr/>
          <a:lstStyle/>
          <a:p>
            <a:r>
              <a:rPr lang="en-US">
                <a:solidFill>
                  <a:srgbClr val="505050"/>
                </a:solidFill>
              </a:rPr>
              <a:t>Microsoft Cloud App Security and Microsoft Defender ATP</a:t>
            </a:r>
            <a:endParaRPr lang="en-US"/>
          </a:p>
        </p:txBody>
      </p:sp>
      <p:pic>
        <p:nvPicPr>
          <p:cNvPr id="4" name="Online Media 3" title="Cloud App Security integrates with Windows Defender ATP">
            <a:hlinkClick r:id="" action="ppaction://media"/>
            <a:extLst>
              <a:ext uri="{FF2B5EF4-FFF2-40B4-BE49-F238E27FC236}">
                <a16:creationId xmlns:a16="http://schemas.microsoft.com/office/drawing/2014/main" id="{67AE07C0-1773-4C60-A285-BD48F1EB1339}"/>
              </a:ext>
            </a:extLst>
          </p:cNvPr>
          <p:cNvPicPr>
            <a:picLocks noRot="1" noChangeAspect="1"/>
          </p:cNvPicPr>
          <p:nvPr>
            <a:videoFile r:link="rId1"/>
          </p:nvPr>
        </p:nvPicPr>
        <p:blipFill>
          <a:blip r:embed="rId3"/>
          <a:stretch>
            <a:fillRect/>
          </a:stretch>
        </p:blipFill>
        <p:spPr>
          <a:xfrm>
            <a:off x="875187" y="1169461"/>
            <a:ext cx="10300813" cy="5794207"/>
          </a:xfrm>
          <a:prstGeom prst="rect">
            <a:avLst/>
          </a:prstGeom>
        </p:spPr>
      </p:pic>
    </p:spTree>
    <p:extLst>
      <p:ext uri="{BB962C8B-B14F-4D97-AF65-F5344CB8AC3E}">
        <p14:creationId xmlns:p14="http://schemas.microsoft.com/office/powerpoint/2010/main" val="258912050"/>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A1629AC4-DFD4-5949-84FF-872DBB236886}"/>
              </a:ext>
            </a:extLst>
          </p:cNvPr>
          <p:cNvSpPr>
            <a:spLocks noGrp="1"/>
          </p:cNvSpPr>
          <p:nvPr>
            <p:ph idx="1"/>
          </p:nvPr>
        </p:nvSpPr>
        <p:spPr>
          <a:xfrm>
            <a:off x="391264" y="1546836"/>
            <a:ext cx="2968463" cy="5567782"/>
          </a:xfrm>
        </p:spPr>
        <p:txBody>
          <a:bodyPr vert="horz" wrap="square" lIns="0" tIns="0" rIns="0" bIns="0" rtlCol="0" anchor="t">
            <a:noAutofit/>
          </a:bodyPr>
          <a:lstStyle/>
          <a:p>
            <a:r>
              <a:rPr lang="en-US" sz="1428">
                <a:latin typeface="Segoe UI Semibold" panose="020B0702040204020203" pitchFamily="34" charset="0"/>
                <a:cs typeface="Segoe UI Semibold" panose="020B0702040204020203" pitchFamily="34" charset="0"/>
              </a:rPr>
              <a:t>Enhanced visibility into Shadow IT and risk</a:t>
            </a:r>
          </a:p>
          <a:p>
            <a:r>
              <a:rPr lang="en-US" sz="1428">
                <a:latin typeface="Segoe UI Light" panose="020B0502040204020203" pitchFamily="34" charset="0"/>
                <a:cs typeface="Segoe UI Light" panose="020B0502040204020203" pitchFamily="34" charset="0"/>
              </a:rPr>
              <a:t>Connect your existing </a:t>
            </a:r>
            <a:r>
              <a:rPr lang="en-US" sz="1428" err="1">
                <a:latin typeface="Segoe UI Light" panose="020B0502040204020203" pitchFamily="34" charset="0"/>
                <a:cs typeface="Segoe UI Light" panose="020B0502040204020203" pitchFamily="34" charset="0"/>
              </a:rPr>
              <a:t>Zscaler</a:t>
            </a:r>
            <a:r>
              <a:rPr lang="en-US" sz="1428">
                <a:latin typeface="Segoe UI Light" panose="020B0502040204020203" pitchFamily="34" charset="0"/>
                <a:cs typeface="Segoe UI Light" panose="020B0502040204020203" pitchFamily="34" charset="0"/>
              </a:rPr>
              <a:t> or </a:t>
            </a:r>
            <a:r>
              <a:rPr lang="en-US" sz="1428" err="1">
                <a:latin typeface="Segoe UI Light" panose="020B0502040204020203" pitchFamily="34" charset="0"/>
                <a:cs typeface="Segoe UI Light" panose="020B0502040204020203" pitchFamily="34" charset="0"/>
              </a:rPr>
              <a:t>iboss</a:t>
            </a:r>
            <a:r>
              <a:rPr lang="en-US" sz="1428">
                <a:latin typeface="Segoe UI Light" panose="020B0502040204020203" pitchFamily="34" charset="0"/>
                <a:cs typeface="Segoe UI Light" panose="020B0502040204020203" pitchFamily="34" charset="0"/>
              </a:rPr>
              <a:t> deployment to Cloud App Security for Discovery of Shadow IT</a:t>
            </a:r>
          </a:p>
          <a:p>
            <a:endParaRPr lang="en-US" sz="1428">
              <a:latin typeface="Segoe UI Light" panose="020B0502040204020203" pitchFamily="34" charset="0"/>
              <a:cs typeface="Segoe UI Light" panose="020B0502040204020203" pitchFamily="34" charset="0"/>
            </a:endParaRPr>
          </a:p>
          <a:p>
            <a:r>
              <a:rPr lang="en-US" sz="1400" b="1">
                <a:latin typeface="+mj-lt"/>
                <a:cs typeface="Segoe UI Light" panose="020B0502040204020203" pitchFamily="34" charset="0"/>
              </a:rPr>
              <a:t>Seamless integration</a:t>
            </a:r>
          </a:p>
          <a:p>
            <a:r>
              <a:rPr lang="en-US" sz="1428">
                <a:latin typeface="Segoe UI Light" panose="020B0502040204020203" pitchFamily="34" charset="0"/>
                <a:cs typeface="Segoe UI Light" panose="020B0502040204020203" pitchFamily="34" charset="0"/>
              </a:rPr>
              <a:t>Pivot from SWG portal to Cloud App Security for comprehensive risk assessment and investigation of user traffic</a:t>
            </a:r>
          </a:p>
          <a:p>
            <a:endParaRPr lang="en-US" sz="1428" b="1"/>
          </a:p>
          <a:p>
            <a:pPr>
              <a:spcAft>
                <a:spcPts val="612"/>
              </a:spcAft>
            </a:pPr>
            <a:r>
              <a:rPr lang="en-US" sz="1428">
                <a:latin typeface="Segoe UI Semibold" panose="020B0702040204020203" pitchFamily="34" charset="0"/>
                <a:cs typeface="Segoe UI Semibold" panose="020B0702040204020203" pitchFamily="34" charset="0"/>
              </a:rPr>
              <a:t>Control access to discovered cloud apps</a:t>
            </a:r>
          </a:p>
          <a:p>
            <a:r>
              <a:rPr lang="en-US" sz="1428">
                <a:latin typeface="Segoe UI Light" panose="020B0502040204020203" pitchFamily="34" charset="0"/>
                <a:cs typeface="Segoe UI Light" panose="020B0502040204020203" pitchFamily="34" charset="0"/>
              </a:rPr>
              <a:t>Automatically sync apps that you tag as unsanctioned within Cloud App Security to your SWG and control user access</a:t>
            </a:r>
          </a:p>
          <a:p>
            <a:endParaRPr lang="en-US" sz="1428" b="1"/>
          </a:p>
          <a:p>
            <a:r>
              <a:rPr lang="en-US" sz="1428">
                <a:latin typeface="Segoe UI Semibold" panose="020B0702040204020203" pitchFamily="34" charset="0"/>
                <a:cs typeface="Segoe UI Semibold" panose="020B0702040204020203" pitchFamily="34" charset="0"/>
              </a:rPr>
              <a:t>Removes the need to deploy a separate log collector</a:t>
            </a:r>
          </a:p>
          <a:p>
            <a:r>
              <a:rPr lang="en-US" sz="1400">
                <a:solidFill>
                  <a:srgbClr val="505050"/>
                </a:solidFill>
                <a:latin typeface="Segoe UI Light" panose="020B0502040204020203" pitchFamily="34" charset="0"/>
                <a:cs typeface="Segoe UI Light" panose="020B0502040204020203" pitchFamily="34" charset="0"/>
              </a:rPr>
              <a:t>Stream data directly from SWG to Cloud App security with no additional deployments</a:t>
            </a:r>
          </a:p>
          <a:p>
            <a:endParaRPr lang="en-US" sz="1428">
              <a:latin typeface="Segoe UI Light" panose="020B0502040204020203" pitchFamily="34" charset="0"/>
              <a:cs typeface="Segoe UI Light" panose="020B0502040204020203" pitchFamily="34" charset="0"/>
            </a:endParaRPr>
          </a:p>
        </p:txBody>
      </p:sp>
      <p:sp>
        <p:nvSpPr>
          <p:cNvPr id="4" name="Title 1">
            <a:extLst>
              <a:ext uri="{FF2B5EF4-FFF2-40B4-BE49-F238E27FC236}">
                <a16:creationId xmlns:a16="http://schemas.microsoft.com/office/drawing/2014/main" id="{2A175326-183C-405A-BF3F-31AC4E26ED69}"/>
              </a:ext>
            </a:extLst>
          </p:cNvPr>
          <p:cNvSpPr>
            <a:spLocks noGrp="1"/>
          </p:cNvSpPr>
          <p:nvPr>
            <p:ph type="title"/>
          </p:nvPr>
        </p:nvSpPr>
        <p:spPr>
          <a:xfrm>
            <a:off x="342143" y="402300"/>
            <a:ext cx="2844401" cy="1773173"/>
          </a:xfrm>
        </p:spPr>
        <p:txBody>
          <a:bodyPr>
            <a:normAutofit/>
          </a:bodyPr>
          <a:lstStyle/>
          <a:p>
            <a:pPr algn="ctr"/>
            <a:r>
              <a:rPr lang="en-US" sz="2040" dirty="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Integrate with your </a:t>
            </a:r>
            <a:br>
              <a:rPr lang="en-US" sz="2040" dirty="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br>
            <a:r>
              <a:rPr lang="en-US" sz="2040" dirty="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Secure Web Gateway</a:t>
            </a:r>
            <a:endParaRPr lang="en-US" sz="2040" b="1" dirty="0">
              <a:solidFill>
                <a:srgbClr val="0078D4"/>
              </a:solidFill>
              <a:latin typeface="Segoe UI Light" panose="020B0502040204020203" pitchFamily="34" charset="0"/>
              <a:ea typeface="Segoe UI Black" panose="020B0A02040204020203" pitchFamily="34" charset="0"/>
              <a:cs typeface="Segoe UI Light" panose="020B0502040204020203" pitchFamily="34" charset="0"/>
            </a:endParaRPr>
          </a:p>
        </p:txBody>
      </p:sp>
      <p:pic>
        <p:nvPicPr>
          <p:cNvPr id="2050" name="Picture 2" descr="image005">
            <a:extLst>
              <a:ext uri="{FF2B5EF4-FFF2-40B4-BE49-F238E27FC236}">
                <a16:creationId xmlns:a16="http://schemas.microsoft.com/office/drawing/2014/main" id="{F004D23D-6119-4FD5-9D7D-DB33FEDD288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07857" y="-790"/>
            <a:ext cx="12526745" cy="699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948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A1629AC4-DFD4-5949-84FF-872DBB236886}"/>
              </a:ext>
            </a:extLst>
          </p:cNvPr>
          <p:cNvSpPr>
            <a:spLocks noGrp="1"/>
          </p:cNvSpPr>
          <p:nvPr>
            <p:ph idx="1"/>
          </p:nvPr>
        </p:nvSpPr>
        <p:spPr>
          <a:xfrm>
            <a:off x="391264" y="1546836"/>
            <a:ext cx="2712153" cy="5567782"/>
          </a:xfrm>
        </p:spPr>
        <p:txBody>
          <a:bodyPr vert="horz" wrap="square" lIns="0" tIns="0" rIns="0" bIns="0" rtlCol="0" anchor="t">
            <a:noAutofit/>
          </a:bodyPr>
          <a:lstStyle/>
          <a:p>
            <a:pPr>
              <a:buNone/>
            </a:pPr>
            <a:r>
              <a:rPr lang="en-US" sz="1428">
                <a:latin typeface="Segoe UI Semibold" panose="020B0702040204020203" pitchFamily="34" charset="0"/>
                <a:cs typeface="Segoe UI Semibold" panose="020B0702040204020203" pitchFamily="34" charset="0"/>
              </a:rPr>
              <a:t>Discover OAuth apps </a:t>
            </a:r>
          </a:p>
          <a:p>
            <a:r>
              <a:rPr lang="en-US" sz="1428">
                <a:latin typeface="Segoe UI Light" panose="020B0502040204020203" pitchFamily="34" charset="0"/>
                <a:cs typeface="Segoe UI Light" panose="020B0502040204020203" pitchFamily="34" charset="0"/>
              </a:rPr>
              <a:t>That users have authorized to connect to your Office 365 envrionment</a:t>
            </a:r>
          </a:p>
          <a:p>
            <a:endParaRPr lang="en-US" sz="1428">
              <a:latin typeface="Segoe UI Light" panose="020B0502040204020203" pitchFamily="34" charset="0"/>
              <a:cs typeface="Segoe UI Light" panose="020B0502040204020203" pitchFamily="34" charset="0"/>
            </a:endParaRPr>
          </a:p>
          <a:p>
            <a:endParaRPr lang="en-US" sz="1428" b="1"/>
          </a:p>
          <a:p>
            <a:pPr>
              <a:spcAft>
                <a:spcPts val="612"/>
              </a:spcAft>
            </a:pPr>
            <a:r>
              <a:rPr lang="en-US" sz="1428">
                <a:latin typeface="Segoe UI Semibold" panose="020B0702040204020203" pitchFamily="34" charset="0"/>
                <a:cs typeface="Segoe UI Semibold" panose="020B0702040204020203" pitchFamily="34" charset="0"/>
              </a:rPr>
              <a:t>Identify and manage permission levels</a:t>
            </a:r>
          </a:p>
          <a:p>
            <a:pPr>
              <a:buNone/>
            </a:pPr>
            <a:r>
              <a:rPr lang="en-US" sz="1428">
                <a:latin typeface="Segoe UI Light" panose="020B0502040204020203" pitchFamily="34" charset="0"/>
                <a:cs typeface="Segoe UI Light" panose="020B0502040204020203" pitchFamily="34" charset="0"/>
              </a:rPr>
              <a:t>Understand the implications to your business and take action</a:t>
            </a:r>
          </a:p>
          <a:p>
            <a:pPr>
              <a:buNone/>
            </a:pPr>
            <a:endParaRPr lang="en-US" sz="1400"/>
          </a:p>
          <a:p>
            <a:endParaRPr lang="en-US" sz="1428" b="1"/>
          </a:p>
          <a:p>
            <a:r>
              <a:rPr lang="en-US" sz="1428">
                <a:latin typeface="Segoe UI Semibold" panose="020B0702040204020203" pitchFamily="34" charset="0"/>
                <a:cs typeface="Segoe UI Semibold" panose="020B0702040204020203" pitchFamily="34" charset="0"/>
              </a:rPr>
              <a:t>Define custom policies</a:t>
            </a:r>
            <a:r>
              <a:rPr lang="en-US" sz="1428">
                <a:latin typeface="Segoe UI Semilight"/>
                <a:cs typeface="Segoe UI Semilight"/>
              </a:rPr>
              <a:t> </a:t>
            </a:r>
            <a:br>
              <a:rPr lang="en-US" sz="1428">
                <a:latin typeface="Segoe UI Semilight"/>
                <a:cs typeface="Segoe UI Semilight"/>
              </a:rPr>
            </a:br>
            <a:r>
              <a:rPr lang="en-US" sz="1428">
                <a:latin typeface="Segoe UI Light" panose="020B0502040204020203" pitchFamily="34" charset="0"/>
                <a:cs typeface="Segoe UI Light" panose="020B0502040204020203" pitchFamily="34" charset="0"/>
              </a:rPr>
              <a:t>to alert on trending, new and risky apps in use</a:t>
            </a:r>
          </a:p>
          <a:p>
            <a:endParaRPr lang="en-US" sz="1428">
              <a:latin typeface="Segoe UI Light" panose="020B0502040204020203" pitchFamily="34" charset="0"/>
              <a:cs typeface="Segoe UI Light" panose="020B0502040204020203" pitchFamily="34" charset="0"/>
            </a:endParaRPr>
          </a:p>
          <a:p>
            <a:endParaRPr lang="en-US" sz="1428">
              <a:latin typeface="Segoe UI Semilight"/>
              <a:cs typeface="Segoe UI Semilight"/>
            </a:endParaRPr>
          </a:p>
          <a:p>
            <a:r>
              <a:rPr lang="en-US" sz="1428">
                <a:latin typeface="Segoe UI Semibold" panose="020B0702040204020203" pitchFamily="34" charset="0"/>
                <a:cs typeface="Segoe UI Semibold" panose="020B0702040204020203" pitchFamily="34" charset="0"/>
              </a:rPr>
              <a:t>Automatically revoke apps</a:t>
            </a:r>
            <a:br>
              <a:rPr lang="en-US" sz="1428">
                <a:latin typeface="Segoe UI Semilight"/>
                <a:cs typeface="Segoe UI Semilight"/>
              </a:rPr>
            </a:br>
            <a:r>
              <a:rPr lang="en-US" sz="1428">
                <a:latin typeface="Segoe UI Light" panose="020B0502040204020203" pitchFamily="34" charset="0"/>
                <a:cs typeface="Segoe UI Light" panose="020B0502040204020203" pitchFamily="34" charset="0"/>
              </a:rPr>
              <a:t>for the entire organization or specific users and groups</a:t>
            </a:r>
          </a:p>
          <a:p>
            <a:pPr algn="r">
              <a:spcAft>
                <a:spcPts val="612"/>
              </a:spcAft>
            </a:pPr>
            <a:endParaRPr lang="en-US" sz="1428">
              <a:latin typeface="Segoe UI Light" panose="020B0502040204020203" pitchFamily="34" charset="0"/>
              <a:cs typeface="Segoe UI Light" panose="020B0502040204020203" pitchFamily="34" charset="0"/>
            </a:endParaRPr>
          </a:p>
          <a:p>
            <a:pPr marL="0" lvl="1" algn="r"/>
            <a:endParaRPr lang="en-US" sz="1428">
              <a:latin typeface="Segoe UI Light" panose="020B0502040204020203" pitchFamily="34" charset="0"/>
              <a:cs typeface="Segoe UI Light" panose="020B0502040204020203" pitchFamily="34" charset="0"/>
            </a:endParaRPr>
          </a:p>
          <a:p>
            <a:pPr algn="r"/>
            <a:endParaRPr lang="en-US" sz="1428">
              <a:solidFill>
                <a:srgbClr val="1A1A1A"/>
              </a:solidFill>
              <a:latin typeface="Segoe UI Light" panose="020B0502040204020203" pitchFamily="34" charset="0"/>
              <a:cs typeface="Segoe UI Light" panose="020B0502040204020203" pitchFamily="34" charset="0"/>
            </a:endParaRPr>
          </a:p>
          <a:p>
            <a:pPr algn="r">
              <a:spcAft>
                <a:spcPts val="612"/>
              </a:spcAft>
            </a:pPr>
            <a:endParaRPr lang="en-US" sz="1428">
              <a:latin typeface="Segoe UI Light" panose="020B0502040204020203" pitchFamily="34" charset="0"/>
              <a:cs typeface="Segoe UI Light" panose="020B0502040204020203" pitchFamily="34" charset="0"/>
            </a:endParaRPr>
          </a:p>
          <a:p>
            <a:pPr algn="r"/>
            <a:endParaRPr lang="en-US" sz="1428">
              <a:latin typeface="Segoe UI Light" panose="020B0502040204020203" pitchFamily="34" charset="0"/>
              <a:cs typeface="Segoe UI Light" panose="020B0502040204020203" pitchFamily="34" charset="0"/>
            </a:endParaRPr>
          </a:p>
          <a:p>
            <a:endParaRPr lang="en-US" sz="1428">
              <a:latin typeface="Segoe UI Light" panose="020B0502040204020203" pitchFamily="34" charset="0"/>
              <a:cs typeface="Segoe UI Light" panose="020B0502040204020203" pitchFamily="34" charset="0"/>
            </a:endParaRPr>
          </a:p>
        </p:txBody>
      </p:sp>
      <p:pic>
        <p:nvPicPr>
          <p:cNvPr id="2" name="Picture 2" descr="A screenshot of a computer&#10;&#10;Description generated with very high confidence">
            <a:extLst>
              <a:ext uri="{FF2B5EF4-FFF2-40B4-BE49-F238E27FC236}">
                <a16:creationId xmlns:a16="http://schemas.microsoft.com/office/drawing/2014/main" id="{A40BFEDC-0DD7-4333-98BB-C1E31BF09F5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29457" y="-1161"/>
            <a:ext cx="8505342" cy="6996849"/>
          </a:xfrm>
          <a:prstGeom prst="rect">
            <a:avLst/>
          </a:prstGeom>
        </p:spPr>
      </p:pic>
      <p:sp>
        <p:nvSpPr>
          <p:cNvPr id="4" name="Title 1">
            <a:extLst>
              <a:ext uri="{FF2B5EF4-FFF2-40B4-BE49-F238E27FC236}">
                <a16:creationId xmlns:a16="http://schemas.microsoft.com/office/drawing/2014/main" id="{2A175326-183C-405A-BF3F-31AC4E26ED69}"/>
              </a:ext>
            </a:extLst>
          </p:cNvPr>
          <p:cNvSpPr>
            <a:spLocks noGrp="1"/>
          </p:cNvSpPr>
          <p:nvPr>
            <p:ph type="title"/>
          </p:nvPr>
        </p:nvSpPr>
        <p:spPr>
          <a:xfrm>
            <a:off x="342143" y="402300"/>
            <a:ext cx="2844401" cy="1773173"/>
          </a:xfrm>
        </p:spPr>
        <p:txBody>
          <a:bodyPr>
            <a:normAutofit/>
          </a:bodyPr>
          <a:lstStyle/>
          <a:p>
            <a:pPr algn="ctr"/>
            <a:r>
              <a:rPr lang="en-US" sz="2040" dirty="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Discover and manage </a:t>
            </a:r>
            <a:br>
              <a:rPr lang="en-US" sz="2040" dirty="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br>
            <a:r>
              <a:rPr lang="en-US" sz="2040" dirty="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risky OAuth apps</a:t>
            </a:r>
            <a:br>
              <a:rPr lang="en-US" sz="2040" dirty="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br>
            <a:endParaRPr lang="en-US" sz="2040" b="1" dirty="0">
              <a:solidFill>
                <a:srgbClr val="0078D4"/>
              </a:solidFill>
              <a:latin typeface="Segoe UI Light" panose="020B0502040204020203" pitchFamily="34" charset="0"/>
              <a:ea typeface="Segoe UI Black" panose="020B0A02040204020203" pitchFamily="34" charset="0"/>
              <a:cs typeface="Segoe UI Light" panose="020B0502040204020203" pitchFamily="34" charset="0"/>
            </a:endParaRPr>
          </a:p>
        </p:txBody>
      </p:sp>
    </p:spTree>
    <p:extLst>
      <p:ext uri="{BB962C8B-B14F-4D97-AF65-F5344CB8AC3E}">
        <p14:creationId xmlns:p14="http://schemas.microsoft.com/office/powerpoint/2010/main" val="3192101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3A54FB-1525-43B8-9397-A03005171C87}"/>
              </a:ext>
            </a:extLst>
          </p:cNvPr>
          <p:cNvSpPr/>
          <p:nvPr/>
        </p:nvSpPr>
        <p:spPr bwMode="auto">
          <a:xfrm>
            <a:off x="8617906" y="0"/>
            <a:ext cx="3816981"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a:extLst>
              <a:ext uri="{FF2B5EF4-FFF2-40B4-BE49-F238E27FC236}">
                <a16:creationId xmlns:a16="http://schemas.microsoft.com/office/drawing/2014/main" id="{7872B733-D6B9-45BE-A8C5-5823BF5E82F1}"/>
              </a:ext>
            </a:extLst>
          </p:cNvPr>
          <p:cNvSpPr>
            <a:spLocks noGrp="1"/>
          </p:cNvSpPr>
          <p:nvPr>
            <p:ph type="title"/>
          </p:nvPr>
        </p:nvSpPr>
        <p:spPr>
          <a:xfrm>
            <a:off x="434920" y="2097243"/>
            <a:ext cx="7626965" cy="3605405"/>
          </a:xfrm>
        </p:spPr>
        <p:txBody>
          <a:bodyPr/>
          <a:lstStyle/>
          <a:p>
            <a:r>
              <a:rPr lang="en-US" sz="3600">
                <a:solidFill>
                  <a:srgbClr val="505050"/>
                </a:solidFill>
              </a:rPr>
              <a:t>DISCOVERY</a:t>
            </a:r>
          </a:p>
        </p:txBody>
      </p:sp>
      <p:pic>
        <p:nvPicPr>
          <p:cNvPr id="8" name="Picture 7">
            <a:extLst>
              <a:ext uri="{FF2B5EF4-FFF2-40B4-BE49-F238E27FC236}">
                <a16:creationId xmlns:a16="http://schemas.microsoft.com/office/drawing/2014/main" id="{C9F8FFA0-C79C-415D-990E-52F1DE9840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9298" y="2489504"/>
            <a:ext cx="3823905" cy="2015517"/>
          </a:xfrm>
          <a:prstGeom prst="rect">
            <a:avLst/>
          </a:prstGeom>
        </p:spPr>
      </p:pic>
      <p:sp>
        <p:nvSpPr>
          <p:cNvPr id="13" name="Rectangle 12">
            <a:extLst>
              <a:ext uri="{FF2B5EF4-FFF2-40B4-BE49-F238E27FC236}">
                <a16:creationId xmlns:a16="http://schemas.microsoft.com/office/drawing/2014/main" id="{8D8FE2FC-9198-424F-B81D-E21E5997B184}"/>
              </a:ext>
            </a:extLst>
          </p:cNvPr>
          <p:cNvSpPr/>
          <p:nvPr/>
        </p:nvSpPr>
        <p:spPr>
          <a:xfrm>
            <a:off x="0" y="400504"/>
            <a:ext cx="5036344" cy="1785104"/>
          </a:xfrm>
          <a:prstGeom prst="rect">
            <a:avLst/>
          </a:prstGeom>
        </p:spPr>
        <p:txBody>
          <a:bodyPr wrap="square" lIns="274320">
            <a:spAutoFit/>
          </a:bodyPr>
          <a:lstStyle/>
          <a:p>
            <a:r>
              <a:rPr lang="en-US" sz="11000" b="1">
                <a:solidFill>
                  <a:srgbClr val="D9D9D9"/>
                </a:solidFill>
                <a:latin typeface="Segoe UI" panose="020B0502040204020203" pitchFamily="34" charset="0"/>
                <a:cs typeface="Segoe UI" panose="020B0502040204020203" pitchFamily="34" charset="0"/>
              </a:rPr>
              <a:t>DEMO</a:t>
            </a:r>
          </a:p>
        </p:txBody>
      </p:sp>
    </p:spTree>
    <p:custDataLst>
      <p:tags r:id="rId1"/>
    </p:custDataLst>
    <p:extLst>
      <p:ext uri="{BB962C8B-B14F-4D97-AF65-F5344CB8AC3E}">
        <p14:creationId xmlns:p14="http://schemas.microsoft.com/office/powerpoint/2010/main" val="16639556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AB84A5D-C1BC-48EB-8C78-5DF1AF95C80F}"/>
              </a:ext>
            </a:extLst>
          </p:cNvPr>
          <p:cNvSpPr>
            <a:spLocks noGrp="1"/>
          </p:cNvSpPr>
          <p:nvPr>
            <p:ph type="title"/>
          </p:nvPr>
        </p:nvSpPr>
        <p:spPr>
          <a:xfrm>
            <a:off x="434920" y="449265"/>
            <a:ext cx="4707666" cy="754061"/>
          </a:xfrm>
        </p:spPr>
        <p:txBody>
          <a:bodyPr/>
          <a:lstStyle/>
          <a:p>
            <a:r>
              <a:rPr lang="en-US">
                <a:solidFill>
                  <a:srgbClr val="505050"/>
                </a:solidFill>
              </a:rPr>
              <a:t>Get started today</a:t>
            </a:r>
            <a:endParaRPr lang="en-US"/>
          </a:p>
        </p:txBody>
      </p:sp>
      <p:sp>
        <p:nvSpPr>
          <p:cNvPr id="6" name="TextBox 5">
            <a:extLst>
              <a:ext uri="{FF2B5EF4-FFF2-40B4-BE49-F238E27FC236}">
                <a16:creationId xmlns:a16="http://schemas.microsoft.com/office/drawing/2014/main" id="{5B40536C-694E-4069-9124-A69B577E9F57}"/>
              </a:ext>
            </a:extLst>
          </p:cNvPr>
          <p:cNvSpPr txBox="1"/>
          <p:nvPr/>
        </p:nvSpPr>
        <p:spPr>
          <a:xfrm>
            <a:off x="754357" y="1629455"/>
            <a:ext cx="5119749" cy="3613644"/>
          </a:xfrm>
          <a:prstGeom prst="rect">
            <a:avLst/>
          </a:prstGeom>
          <a:noFill/>
        </p:spPr>
        <p:txBody>
          <a:bodyPr wrap="square" lIns="358570" tIns="143428" rIns="179285" bIns="143428" rtlCol="0">
            <a:spAutoFit/>
          </a:bodyPr>
          <a:lstStyle/>
          <a:p>
            <a:r>
              <a:rPr lang="en-US" sz="2400">
                <a:cs typeface="Segoe UI" panose="020B0502040204020203" pitchFamily="34" charset="0"/>
              </a:rPr>
              <a:t>Discover all cloud apps and services used in your organization</a:t>
            </a:r>
          </a:p>
          <a:p>
            <a:endParaRPr lang="en-US" sz="2400">
              <a:cs typeface="Segoe UI" panose="020B0502040204020203" pitchFamily="34" charset="0"/>
            </a:endParaRPr>
          </a:p>
          <a:p>
            <a:r>
              <a:rPr lang="en-US" sz="2400">
                <a:cs typeface="Segoe UI" panose="020B0502040204020203" pitchFamily="34" charset="0"/>
              </a:rPr>
              <a:t>Assess the risk and compliance of  all cloud apps</a:t>
            </a:r>
          </a:p>
          <a:p>
            <a:endParaRPr lang="en-US" sz="2400">
              <a:cs typeface="Segoe UI" panose="020B0502040204020203" pitchFamily="34" charset="0"/>
            </a:endParaRPr>
          </a:p>
          <a:p>
            <a:r>
              <a:rPr lang="en-US" sz="2400">
                <a:cs typeface="Segoe UI" panose="020B0502040204020203" pitchFamily="34" charset="0"/>
              </a:rPr>
              <a:t>Govern discovered cloud apps and explore enterprise-ready alternatives</a:t>
            </a:r>
            <a:endParaRPr lang="en-US" sz="2400"/>
          </a:p>
        </p:txBody>
      </p:sp>
      <p:grpSp>
        <p:nvGrpSpPr>
          <p:cNvPr id="7" name="Group 6">
            <a:extLst>
              <a:ext uri="{FF2B5EF4-FFF2-40B4-BE49-F238E27FC236}">
                <a16:creationId xmlns:a16="http://schemas.microsoft.com/office/drawing/2014/main" id="{FE42431A-6BE9-4737-96BF-8991A3434C0A}"/>
              </a:ext>
            </a:extLst>
          </p:cNvPr>
          <p:cNvGrpSpPr/>
          <p:nvPr/>
        </p:nvGrpSpPr>
        <p:grpSpPr>
          <a:xfrm>
            <a:off x="434920" y="1832187"/>
            <a:ext cx="399048" cy="399048"/>
            <a:chOff x="5788247" y="1528219"/>
            <a:chExt cx="612560" cy="612560"/>
          </a:xfrm>
          <a:noFill/>
        </p:grpSpPr>
        <p:sp>
          <p:nvSpPr>
            <p:cNvPr id="16" name="Oval 15">
              <a:extLst>
                <a:ext uri="{FF2B5EF4-FFF2-40B4-BE49-F238E27FC236}">
                  <a16:creationId xmlns:a16="http://schemas.microsoft.com/office/drawing/2014/main" id="{58547E41-66C2-426F-8321-EA555A3CFAF1}"/>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7" name="Straight Connector 16">
              <a:extLst>
                <a:ext uri="{FF2B5EF4-FFF2-40B4-BE49-F238E27FC236}">
                  <a16:creationId xmlns:a16="http://schemas.microsoft.com/office/drawing/2014/main" id="{EFC87AEB-FA9F-4198-85C5-5AFBDC2E1C4C}"/>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8" name="L-Shape 17">
              <a:extLst>
                <a:ext uri="{FF2B5EF4-FFF2-40B4-BE49-F238E27FC236}">
                  <a16:creationId xmlns:a16="http://schemas.microsoft.com/office/drawing/2014/main" id="{0105C3E9-FCAD-46D7-B0D6-9CAC6F0D1664}"/>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8" name="Group 7">
            <a:extLst>
              <a:ext uri="{FF2B5EF4-FFF2-40B4-BE49-F238E27FC236}">
                <a16:creationId xmlns:a16="http://schemas.microsoft.com/office/drawing/2014/main" id="{1DCEBC8D-06F3-42EE-892F-37694A70C556}"/>
              </a:ext>
            </a:extLst>
          </p:cNvPr>
          <p:cNvGrpSpPr/>
          <p:nvPr/>
        </p:nvGrpSpPr>
        <p:grpSpPr>
          <a:xfrm>
            <a:off x="434920" y="2889356"/>
            <a:ext cx="399048" cy="399048"/>
            <a:chOff x="5788247" y="1528220"/>
            <a:chExt cx="612560" cy="612560"/>
          </a:xfrm>
          <a:noFill/>
        </p:grpSpPr>
        <p:sp>
          <p:nvSpPr>
            <p:cNvPr id="13" name="Oval 12">
              <a:extLst>
                <a:ext uri="{FF2B5EF4-FFF2-40B4-BE49-F238E27FC236}">
                  <a16:creationId xmlns:a16="http://schemas.microsoft.com/office/drawing/2014/main" id="{5A1185DB-DCC8-4983-BDC5-71C5D63CE839}"/>
                </a:ext>
              </a:extLst>
            </p:cNvPr>
            <p:cNvSpPr/>
            <p:nvPr/>
          </p:nvSpPr>
          <p:spPr bwMode="auto">
            <a:xfrm>
              <a:off x="5788247" y="1528220"/>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4" name="Straight Connector 13">
              <a:extLst>
                <a:ext uri="{FF2B5EF4-FFF2-40B4-BE49-F238E27FC236}">
                  <a16:creationId xmlns:a16="http://schemas.microsoft.com/office/drawing/2014/main" id="{5BCCE150-3044-4D9B-AFB6-6647D48260BC}"/>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5" name="L-Shape 14">
              <a:extLst>
                <a:ext uri="{FF2B5EF4-FFF2-40B4-BE49-F238E27FC236}">
                  <a16:creationId xmlns:a16="http://schemas.microsoft.com/office/drawing/2014/main" id="{1A70BBAB-7CD5-416E-8B58-B3E137813380}"/>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9" name="Group 8">
            <a:extLst>
              <a:ext uri="{FF2B5EF4-FFF2-40B4-BE49-F238E27FC236}">
                <a16:creationId xmlns:a16="http://schemas.microsoft.com/office/drawing/2014/main" id="{B89020BF-703F-406F-80DF-B1754A550D38}"/>
              </a:ext>
            </a:extLst>
          </p:cNvPr>
          <p:cNvGrpSpPr/>
          <p:nvPr/>
        </p:nvGrpSpPr>
        <p:grpSpPr>
          <a:xfrm>
            <a:off x="443765" y="3997486"/>
            <a:ext cx="399048" cy="399048"/>
            <a:chOff x="5788247" y="1528219"/>
            <a:chExt cx="612560" cy="612560"/>
          </a:xfrm>
          <a:noFill/>
        </p:grpSpPr>
        <p:sp>
          <p:nvSpPr>
            <p:cNvPr id="10" name="Oval 9">
              <a:extLst>
                <a:ext uri="{FF2B5EF4-FFF2-40B4-BE49-F238E27FC236}">
                  <a16:creationId xmlns:a16="http://schemas.microsoft.com/office/drawing/2014/main" id="{159D06B0-52D3-4A3B-A3DC-2338A08F8F45}"/>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1" name="Straight Connector 10">
              <a:extLst>
                <a:ext uri="{FF2B5EF4-FFF2-40B4-BE49-F238E27FC236}">
                  <a16:creationId xmlns:a16="http://schemas.microsoft.com/office/drawing/2014/main" id="{8C630F28-1998-47F6-824A-4600925D003C}"/>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 name="L-Shape 11">
              <a:extLst>
                <a:ext uri="{FF2B5EF4-FFF2-40B4-BE49-F238E27FC236}">
                  <a16:creationId xmlns:a16="http://schemas.microsoft.com/office/drawing/2014/main" id="{426CD304-F52B-4512-A2EA-5925F5DCC819}"/>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spTree>
    <p:extLst>
      <p:ext uri="{BB962C8B-B14F-4D97-AF65-F5344CB8AC3E}">
        <p14:creationId xmlns:p14="http://schemas.microsoft.com/office/powerpoint/2010/main" val="157453386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screenshot of a computer&#10;&#10;Description generated with very high confidence">
            <a:extLst>
              <a:ext uri="{FF2B5EF4-FFF2-40B4-BE49-F238E27FC236}">
                <a16:creationId xmlns:a16="http://schemas.microsoft.com/office/drawing/2014/main" id="{F88AC090-A232-4311-B04B-8EE892EC8DB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16963"/>
            <a:ext cx="12452199" cy="7011487"/>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1-click deployment with Microsoft Defender ATP</a:t>
            </a:r>
          </a:p>
        </p:txBody>
      </p:sp>
      <p:sp>
        <p:nvSpPr>
          <p:cNvPr id="7" name="Rectangle 6">
            <a:extLst>
              <a:ext uri="{FF2B5EF4-FFF2-40B4-BE49-F238E27FC236}">
                <a16:creationId xmlns:a16="http://schemas.microsoft.com/office/drawing/2014/main" id="{802A39D6-248B-4B2F-9BD6-15D292DE70EA}"/>
              </a:ext>
            </a:extLst>
          </p:cNvPr>
          <p:cNvSpPr/>
          <p:nvPr/>
        </p:nvSpPr>
        <p:spPr bwMode="auto">
          <a:xfrm>
            <a:off x="2778304" y="4520344"/>
            <a:ext cx="6613004" cy="659418"/>
          </a:xfrm>
          <a:prstGeom prst="rect">
            <a:avLst/>
          </a:prstGeom>
          <a:noFill/>
          <a:ln w="28575">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632"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593080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7D7171-4D4D-4BE2-B50F-74E86AFD2B7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
            <a:ext cx="12450817" cy="6779171"/>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Discover Shadow IT on and beyond the corporate network</a:t>
            </a:r>
          </a:p>
        </p:txBody>
      </p:sp>
      <p:sp>
        <p:nvSpPr>
          <p:cNvPr id="6" name="Rectangle 5">
            <a:extLst>
              <a:ext uri="{FF2B5EF4-FFF2-40B4-BE49-F238E27FC236}">
                <a16:creationId xmlns:a16="http://schemas.microsoft.com/office/drawing/2014/main" id="{94B3A6F2-CEDC-4975-B48B-FE1DEA7ADF5B}"/>
              </a:ext>
            </a:extLst>
          </p:cNvPr>
          <p:cNvSpPr/>
          <p:nvPr/>
        </p:nvSpPr>
        <p:spPr bwMode="auto">
          <a:xfrm>
            <a:off x="10251347" y="335559"/>
            <a:ext cx="1200352" cy="449593"/>
          </a:xfrm>
          <a:prstGeom prst="rect">
            <a:avLst/>
          </a:prstGeom>
          <a:noFill/>
          <a:ln w="28575">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632"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7" name="Rectangle 6">
            <a:extLst>
              <a:ext uri="{FF2B5EF4-FFF2-40B4-BE49-F238E27FC236}">
                <a16:creationId xmlns:a16="http://schemas.microsoft.com/office/drawing/2014/main" id="{419FC9DB-C4C0-453C-AA19-C6D25FAB2677}"/>
              </a:ext>
            </a:extLst>
          </p:cNvPr>
          <p:cNvSpPr/>
          <p:nvPr/>
        </p:nvSpPr>
        <p:spPr bwMode="auto">
          <a:xfrm>
            <a:off x="4703419" y="671115"/>
            <a:ext cx="1323678" cy="512540"/>
          </a:xfrm>
          <a:prstGeom prst="rect">
            <a:avLst/>
          </a:prstGeom>
          <a:noFill/>
          <a:ln w="28575">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632"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7542372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3000"/>
                                        <p:tgtEl>
                                          <p:spTgt spid="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55CA41C-4099-4C1F-9BFA-7490D09319C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3820"/>
            <a:ext cx="12434710" cy="6998345"/>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Deep visibility and investigation</a:t>
            </a:r>
          </a:p>
        </p:txBody>
      </p:sp>
      <p:sp>
        <p:nvSpPr>
          <p:cNvPr id="7" name="Rectangle 6">
            <a:extLst>
              <a:ext uri="{FF2B5EF4-FFF2-40B4-BE49-F238E27FC236}">
                <a16:creationId xmlns:a16="http://schemas.microsoft.com/office/drawing/2014/main" id="{802A39D6-248B-4B2F-9BD6-15D292DE70EA}"/>
              </a:ext>
            </a:extLst>
          </p:cNvPr>
          <p:cNvSpPr/>
          <p:nvPr/>
        </p:nvSpPr>
        <p:spPr bwMode="auto">
          <a:xfrm>
            <a:off x="9328046" y="3070384"/>
            <a:ext cx="652549" cy="3314652"/>
          </a:xfrm>
          <a:prstGeom prst="rect">
            <a:avLst/>
          </a:prstGeom>
          <a:noFill/>
          <a:ln w="28575">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632"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23116786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9ACCE54-1B1E-426E-8D38-C3C4E3E50AF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543905" cy="7780710"/>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282828"/>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Cloud app risk assessment based on more than 70 risk factors for more than 16K apps</a:t>
            </a:r>
          </a:p>
        </p:txBody>
      </p:sp>
    </p:spTree>
    <p:extLst>
      <p:ext uri="{BB962C8B-B14F-4D97-AF65-F5344CB8AC3E}">
        <p14:creationId xmlns:p14="http://schemas.microsoft.com/office/powerpoint/2010/main" val="2824689924"/>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282828"/>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Risk</a:t>
            </a:r>
            <a:r>
              <a:rPr kumimoji="0" lang="en-US" sz="1836" b="0" i="0" u="none" strike="noStrike" kern="0" cap="none" spc="0" normalizeH="0" baseline="0" noProof="0">
                <a:ln>
                  <a:noFill/>
                </a:ln>
                <a:solidFill>
                  <a:srgbClr val="FFFFFF"/>
                </a:solidFill>
                <a:effectLst/>
                <a:uLnTx/>
                <a:uFillTx/>
                <a:latin typeface="Segoe UI Light"/>
                <a:ea typeface="+mn-ea"/>
                <a:cs typeface="Segoe UI Light"/>
              </a:rPr>
              <a:t> score customization</a:t>
            </a:r>
            <a:endParaRPr kumimoji="0" lang="en-US" sz="2448" b="0" i="0" u="none" strike="noStrike" kern="0" cap="none" spc="0" normalizeH="0" baseline="0" noProof="0">
              <a:ln>
                <a:noFill/>
              </a:ln>
              <a:solidFill>
                <a:srgbClr val="FFFFFF"/>
              </a:solidFill>
              <a:effectLst/>
              <a:uLnTx/>
              <a:uFillTx/>
              <a:latin typeface="Segoe UI"/>
              <a:ea typeface="+mn-ea"/>
              <a:cs typeface="+mn-cs"/>
            </a:endParaRPr>
          </a:p>
        </p:txBody>
      </p:sp>
      <p:pic>
        <p:nvPicPr>
          <p:cNvPr id="4" name="Picture 3">
            <a:extLst>
              <a:ext uri="{FF2B5EF4-FFF2-40B4-BE49-F238E27FC236}">
                <a16:creationId xmlns:a16="http://schemas.microsoft.com/office/drawing/2014/main" id="{06057CF4-D483-4B22-A695-6893070A9D0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434710" cy="6452314"/>
          </a:xfrm>
          <a:prstGeom prst="rect">
            <a:avLst/>
          </a:prstGeom>
        </p:spPr>
      </p:pic>
      <p:sp>
        <p:nvSpPr>
          <p:cNvPr id="5" name="Rectangle 4">
            <a:extLst>
              <a:ext uri="{FF2B5EF4-FFF2-40B4-BE49-F238E27FC236}">
                <a16:creationId xmlns:a16="http://schemas.microsoft.com/office/drawing/2014/main" id="{1BA39CD8-C827-4CA5-9971-5B4EBE5B9A58}"/>
              </a:ext>
            </a:extLst>
          </p:cNvPr>
          <p:cNvSpPr/>
          <p:nvPr/>
        </p:nvSpPr>
        <p:spPr bwMode="auto">
          <a:xfrm>
            <a:off x="6963085" y="2119283"/>
            <a:ext cx="1936550" cy="2213747"/>
          </a:xfrm>
          <a:prstGeom prst="rect">
            <a:avLst/>
          </a:prstGeom>
          <a:noFill/>
          <a:ln w="28575">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632"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6829392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3A54FB-1525-43B8-9397-A03005171C87}"/>
              </a:ext>
            </a:extLst>
          </p:cNvPr>
          <p:cNvSpPr/>
          <p:nvPr/>
        </p:nvSpPr>
        <p:spPr bwMode="auto">
          <a:xfrm>
            <a:off x="8617906" y="0"/>
            <a:ext cx="3816981"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a:extLst>
              <a:ext uri="{FF2B5EF4-FFF2-40B4-BE49-F238E27FC236}">
                <a16:creationId xmlns:a16="http://schemas.microsoft.com/office/drawing/2014/main" id="{7872B733-D6B9-45BE-A8C5-5823BF5E82F1}"/>
              </a:ext>
            </a:extLst>
          </p:cNvPr>
          <p:cNvSpPr>
            <a:spLocks noGrp="1"/>
          </p:cNvSpPr>
          <p:nvPr>
            <p:ph type="title"/>
          </p:nvPr>
        </p:nvSpPr>
        <p:spPr>
          <a:xfrm>
            <a:off x="434920" y="2097243"/>
            <a:ext cx="7626965" cy="3605405"/>
          </a:xfrm>
        </p:spPr>
        <p:txBody>
          <a:bodyPr/>
          <a:lstStyle/>
          <a:p>
            <a:r>
              <a:rPr lang="en-US" sz="3600">
                <a:solidFill>
                  <a:srgbClr val="505050"/>
                </a:solidFill>
              </a:rPr>
              <a:t>CLOUD ACCESS SECURITY BROKERS</a:t>
            </a:r>
          </a:p>
        </p:txBody>
      </p:sp>
      <p:pic>
        <p:nvPicPr>
          <p:cNvPr id="8" name="Picture 7">
            <a:extLst>
              <a:ext uri="{FF2B5EF4-FFF2-40B4-BE49-F238E27FC236}">
                <a16:creationId xmlns:a16="http://schemas.microsoft.com/office/drawing/2014/main" id="{C9F8FFA0-C79C-415D-990E-52F1DE9840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9298" y="2489504"/>
            <a:ext cx="3823905" cy="2015517"/>
          </a:xfrm>
          <a:prstGeom prst="rect">
            <a:avLst/>
          </a:prstGeom>
        </p:spPr>
      </p:pic>
      <p:sp>
        <p:nvSpPr>
          <p:cNvPr id="13" name="Rectangle 12">
            <a:extLst>
              <a:ext uri="{FF2B5EF4-FFF2-40B4-BE49-F238E27FC236}">
                <a16:creationId xmlns:a16="http://schemas.microsoft.com/office/drawing/2014/main" id="{8D8FE2FC-9198-424F-B81D-E21E5997B184}"/>
              </a:ext>
            </a:extLst>
          </p:cNvPr>
          <p:cNvSpPr/>
          <p:nvPr/>
        </p:nvSpPr>
        <p:spPr>
          <a:xfrm>
            <a:off x="0" y="400504"/>
            <a:ext cx="2179637" cy="1785104"/>
          </a:xfrm>
          <a:prstGeom prst="rect">
            <a:avLst/>
          </a:prstGeom>
        </p:spPr>
        <p:txBody>
          <a:bodyPr wrap="square" lIns="274320">
            <a:spAutoFit/>
          </a:bodyPr>
          <a:lstStyle/>
          <a:p>
            <a:r>
              <a:rPr lang="en-US" sz="11000" b="1">
                <a:solidFill>
                  <a:srgbClr val="D9D9D9"/>
                </a:solidFill>
                <a:latin typeface="Segoe UI" panose="020B0502040204020203" pitchFamily="34" charset="0"/>
                <a:cs typeface="Segoe UI" panose="020B0502040204020203" pitchFamily="34" charset="0"/>
              </a:rPr>
              <a:t>01</a:t>
            </a:r>
          </a:p>
        </p:txBody>
      </p:sp>
    </p:spTree>
    <p:custDataLst>
      <p:tags r:id="rId1"/>
    </p:custDataLst>
    <p:extLst>
      <p:ext uri="{BB962C8B-B14F-4D97-AF65-F5344CB8AC3E}">
        <p14:creationId xmlns:p14="http://schemas.microsoft.com/office/powerpoint/2010/main" val="12318857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921A6FC-EF96-4A92-AF53-6DE7AD46A00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803"/>
            <a:ext cx="12434888" cy="6616678"/>
          </a:xfrm>
          <a:prstGeom prst="rect">
            <a:avLst/>
          </a:prstGeom>
        </p:spPr>
      </p:pic>
      <p:sp>
        <p:nvSpPr>
          <p:cNvPr id="4" name="TextBox 3">
            <a:extLst>
              <a:ext uri="{FF2B5EF4-FFF2-40B4-BE49-F238E27FC236}">
                <a16:creationId xmlns:a16="http://schemas.microsoft.com/office/drawing/2014/main" id="{32C506D1-7B17-4DDD-AEFE-0D8ACC64CFB5}"/>
              </a:ext>
            </a:extLst>
          </p:cNvPr>
          <p:cNvSpPr txBox="1"/>
          <p:nvPr/>
        </p:nvSpPr>
        <p:spPr>
          <a:xfrm>
            <a:off x="88" y="6452313"/>
            <a:ext cx="12434710" cy="542211"/>
          </a:xfrm>
          <a:prstGeom prst="rect">
            <a:avLst/>
          </a:prstGeom>
          <a:solidFill>
            <a:srgbClr val="282828"/>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Tag an app as unsanctioned to block it from being accessed by users in the future</a:t>
            </a:r>
            <a:endParaRPr kumimoji="0" lang="en-US" sz="2448" b="0" i="0" u="none" strike="noStrike" kern="0" cap="none" spc="0" normalizeH="0" baseline="0" noProof="0">
              <a:ln>
                <a:noFill/>
              </a:ln>
              <a:solidFill>
                <a:srgbClr val="FFFFFF"/>
              </a:solidFill>
              <a:effectLst/>
              <a:uLnTx/>
              <a:uFillTx/>
              <a:latin typeface="Segoe UI"/>
              <a:ea typeface="+mn-ea"/>
              <a:cs typeface="+mn-cs"/>
            </a:endParaRPr>
          </a:p>
        </p:txBody>
      </p:sp>
      <p:sp>
        <p:nvSpPr>
          <p:cNvPr id="5" name="Rectangle 4">
            <a:extLst>
              <a:ext uri="{FF2B5EF4-FFF2-40B4-BE49-F238E27FC236}">
                <a16:creationId xmlns:a16="http://schemas.microsoft.com/office/drawing/2014/main" id="{2C3C1F80-7ACF-4CE6-8F7D-D72D0BCF8677}"/>
              </a:ext>
            </a:extLst>
          </p:cNvPr>
          <p:cNvSpPr/>
          <p:nvPr/>
        </p:nvSpPr>
        <p:spPr bwMode="auto">
          <a:xfrm>
            <a:off x="2853203" y="3481893"/>
            <a:ext cx="9467135" cy="2942580"/>
          </a:xfrm>
          <a:prstGeom prst="rect">
            <a:avLst/>
          </a:prstGeom>
          <a:noFill/>
          <a:ln w="28575">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632"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5944706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A screenshot of a cell phone&#10;&#10;Description automatically generated">
            <a:extLst>
              <a:ext uri="{FF2B5EF4-FFF2-40B4-BE49-F238E27FC236}">
                <a16:creationId xmlns:a16="http://schemas.microsoft.com/office/drawing/2014/main" id="{1C465452-AEB3-4310-9D00-94B45FFA813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30629"/>
            <a:ext cx="12434888" cy="6452313"/>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282828"/>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Endpoint based control over access to risky and non compliant apps via MDATP </a:t>
            </a:r>
            <a:r>
              <a:rPr kumimoji="0" lang="en-US" sz="1224"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(coming soon)</a:t>
            </a:r>
          </a:p>
        </p:txBody>
      </p:sp>
    </p:spTree>
    <p:extLst>
      <p:ext uri="{BB962C8B-B14F-4D97-AF65-F5344CB8AC3E}">
        <p14:creationId xmlns:p14="http://schemas.microsoft.com/office/powerpoint/2010/main" val="4142360656"/>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0ADF29-31ED-4F75-A216-66436BDE8A9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434888" cy="6452313"/>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6C6E6C"/>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Integration with native network controls over access to risky and non compliant apps via SWG (</a:t>
            </a:r>
            <a:r>
              <a:rPr kumimoji="0" lang="en-US" sz="1836" b="0" i="0" u="none" strike="noStrike" kern="0" cap="none" spc="0" normalizeH="0" baseline="0" noProof="0" err="1">
                <a:ln>
                  <a:noFill/>
                </a:ln>
                <a:solidFill>
                  <a:srgbClr val="FFFFFF"/>
                </a:solidFill>
                <a:effectLst/>
                <a:uLnTx/>
                <a:uFillTx/>
                <a:latin typeface="Segoe UI Light" panose="020B0502040204020203" pitchFamily="34" charset="0"/>
                <a:ea typeface="+mn-ea"/>
                <a:cs typeface="Segoe UI Light" panose="020B0502040204020203" pitchFamily="34" charset="0"/>
              </a:rPr>
              <a:t>Zscaler</a:t>
            </a: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a:t>
            </a:r>
          </a:p>
        </p:txBody>
      </p:sp>
    </p:spTree>
    <p:extLst>
      <p:ext uri="{BB962C8B-B14F-4D97-AF65-F5344CB8AC3E}">
        <p14:creationId xmlns:p14="http://schemas.microsoft.com/office/powerpoint/2010/main" val="3453720603"/>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4" descr="A close up of a logo&#10;&#10;Description generated with very high confidence">
            <a:extLst>
              <a:ext uri="{FF2B5EF4-FFF2-40B4-BE49-F238E27FC236}">
                <a16:creationId xmlns:a16="http://schemas.microsoft.com/office/drawing/2014/main" id="{C293709B-DC94-4BC6-BD41-BFA5ED2DA22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480" y="2208"/>
            <a:ext cx="4910738" cy="6992317"/>
          </a:xfrm>
          <a:prstGeom prst="rect">
            <a:avLst/>
          </a:prstGeom>
          <a:ln>
            <a:noFill/>
          </a:ln>
          <a:effectLst>
            <a:outerShdw blurRad="292100" dist="139700" dir="2700000" algn="tl" rotWithShape="0">
              <a:srgbClr val="333333">
                <a:alpha val="65000"/>
              </a:srgbClr>
            </a:outerShdw>
          </a:effectLst>
        </p:spPr>
      </p:pic>
      <p:pic>
        <p:nvPicPr>
          <p:cNvPr id="6" name="Picture 6" descr="A screenshot of a social media post&#10;&#10;Description generated with very high confidence">
            <a:extLst>
              <a:ext uri="{FF2B5EF4-FFF2-40B4-BE49-F238E27FC236}">
                <a16:creationId xmlns:a16="http://schemas.microsoft.com/office/drawing/2014/main" id="{B57DE913-9B0E-4349-89EC-CF722DCFD6A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91260" y="4981"/>
            <a:ext cx="4910738" cy="6984562"/>
          </a:xfrm>
          <a:prstGeom prst="rect">
            <a:avLst/>
          </a:prstGeom>
          <a:ln>
            <a:noFill/>
          </a:ln>
          <a:effectLst>
            <a:outerShdw blurRad="292100" dist="139700" dir="2700000" algn="tl" rotWithShape="0">
              <a:srgbClr val="333333">
                <a:alpha val="65000"/>
              </a:srgbClr>
            </a:outerShdw>
          </a:effectLst>
        </p:spPr>
      </p:pic>
      <p:pic>
        <p:nvPicPr>
          <p:cNvPr id="8" name="Picture 8" descr="A screenshot of a cell phone&#10;&#10;Description generated with very high confidence">
            <a:extLst>
              <a:ext uri="{FF2B5EF4-FFF2-40B4-BE49-F238E27FC236}">
                <a16:creationId xmlns:a16="http://schemas.microsoft.com/office/drawing/2014/main" id="{D7479674-C480-45D9-AE93-4974AF11974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38631" y="-1396"/>
            <a:ext cx="4898596" cy="6997319"/>
          </a:xfrm>
          <a:prstGeom prst="rect">
            <a:avLst/>
          </a:prstGeom>
          <a:ln>
            <a:noFill/>
          </a:ln>
          <a:effectLst>
            <a:outerShdw blurRad="292100" dist="139700" dir="2700000" algn="tl" rotWithShape="0">
              <a:srgbClr val="333333">
                <a:alpha val="65000"/>
              </a:srgbClr>
            </a:outerShdw>
          </a:effectLst>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6C6E6C"/>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Ad-hoc generation of Shadow IT C-level reports</a:t>
            </a:r>
            <a:r>
              <a:rPr kumimoji="0" lang="en-US" sz="1836" b="0" i="0" u="none" strike="noStrike" kern="0" cap="none" spc="0" normalizeH="0" baseline="0" noProof="0">
                <a:ln>
                  <a:noFill/>
                </a:ln>
                <a:solidFill>
                  <a:srgbClr val="FFFFFF"/>
                </a:solidFill>
                <a:effectLst/>
                <a:uLnTx/>
                <a:uFillTx/>
                <a:latin typeface="Segoe UI Light"/>
                <a:ea typeface="+mn-ea"/>
                <a:cs typeface="Segoe UI Light"/>
              </a:rPr>
              <a:t> </a:t>
            </a:r>
            <a:endParaRPr kumimoji="0" lang="en-US" sz="2448" b="0" i="0" u="none" strike="noStrike" kern="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2949438546"/>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AutoShape 2" descr="https://us-api.asm.skype.com/v1/objects/0-eus-d6-b124c4427fc843951497c985c866160d/views/imgo">
            <a:extLst>
              <a:ext uri="{FF2B5EF4-FFF2-40B4-BE49-F238E27FC236}">
                <a16:creationId xmlns:a16="http://schemas.microsoft.com/office/drawing/2014/main" id="{273D6A02-D183-4EA9-9A46-4592161F21B9}"/>
              </a:ext>
            </a:extLst>
          </p:cNvPr>
          <p:cNvSpPr>
            <a:spLocks noChangeAspect="1" noChangeArrowheads="1"/>
          </p:cNvSpPr>
          <p:nvPr/>
        </p:nvSpPr>
        <p:spPr bwMode="auto">
          <a:xfrm>
            <a:off x="2331597" y="898603"/>
            <a:ext cx="7771694" cy="51973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282828"/>
              </a:solidFill>
              <a:effectLst/>
              <a:uLnTx/>
              <a:uFillTx/>
              <a:latin typeface="Segoe UI"/>
              <a:ea typeface="+mn-ea"/>
              <a:cs typeface="+mn-cs"/>
            </a:endParaRPr>
          </a:p>
        </p:txBody>
      </p:sp>
      <p:pic>
        <p:nvPicPr>
          <p:cNvPr id="5" name="Picture 4">
            <a:extLst>
              <a:ext uri="{FF2B5EF4-FFF2-40B4-BE49-F238E27FC236}">
                <a16:creationId xmlns:a16="http://schemas.microsoft.com/office/drawing/2014/main" id="{5B848C1A-0004-409C-B683-1B71D609839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12434709" cy="6994525"/>
          </a:xfrm>
          <a:prstGeom prst="rect">
            <a:avLst/>
          </a:prstGeom>
        </p:spPr>
      </p:pic>
      <p:sp>
        <p:nvSpPr>
          <p:cNvPr id="10" name="TextBox 9">
            <a:extLst>
              <a:ext uri="{FF2B5EF4-FFF2-40B4-BE49-F238E27FC236}">
                <a16:creationId xmlns:a16="http://schemas.microsoft.com/office/drawing/2014/main" id="{358423B7-315D-47A0-ACC5-14824582848D}"/>
              </a:ext>
            </a:extLst>
          </p:cNvPr>
          <p:cNvSpPr txBox="1"/>
          <p:nvPr/>
        </p:nvSpPr>
        <p:spPr>
          <a:xfrm>
            <a:off x="88" y="6452313"/>
            <a:ext cx="12434710" cy="542211"/>
          </a:xfrm>
          <a:prstGeom prst="rect">
            <a:avLst/>
          </a:prstGeom>
          <a:solidFill>
            <a:srgbClr val="6C6E6C"/>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Generate advanced customized reporting with </a:t>
            </a:r>
            <a:r>
              <a:rPr kumimoji="0" lang="en-US" sz="1836" b="0" i="0" u="none" strike="noStrike" kern="0" cap="none" spc="0" normalizeH="0" baseline="0" noProof="0" err="1">
                <a:ln>
                  <a:noFill/>
                </a:ln>
                <a:solidFill>
                  <a:srgbClr val="FFFFFF"/>
                </a:solidFill>
                <a:effectLst/>
                <a:uLnTx/>
                <a:uFillTx/>
                <a:latin typeface="Segoe UI Light" panose="020B0502040204020203" pitchFamily="34" charset="0"/>
                <a:ea typeface="+mn-ea"/>
                <a:cs typeface="Segoe UI Light" panose="020B0502040204020203" pitchFamily="34" charset="0"/>
              </a:rPr>
              <a:t>PowerBI</a:t>
            </a:r>
            <a:endParaRPr kumimoji="0" lang="en-US" sz="1836" b="0" i="0" u="none" strike="noStrike" kern="0" cap="none" spc="0" normalizeH="0" baseline="30000" noProof="0">
              <a:ln>
                <a:noFill/>
              </a:ln>
              <a:solidFill>
                <a:srgbClr val="FFFFFF"/>
              </a:solidFill>
              <a:effectLst/>
              <a:uLnTx/>
              <a:uFillTx/>
              <a:latin typeface="Segoe UI Light"/>
              <a:ea typeface="+mn-ea"/>
              <a:cs typeface="Segoe UI Light"/>
            </a:endParaRPr>
          </a:p>
        </p:txBody>
      </p:sp>
    </p:spTree>
    <p:extLst>
      <p:ext uri="{BB962C8B-B14F-4D97-AF65-F5344CB8AC3E}">
        <p14:creationId xmlns:p14="http://schemas.microsoft.com/office/powerpoint/2010/main" val="680349901"/>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CE44BF-E16D-4ECD-922E-8FFC5F177D3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0"/>
            <a:ext cx="12446621" cy="6994525"/>
          </a:xfrm>
          <a:prstGeom prst="rect">
            <a:avLst/>
          </a:prstGeom>
        </p:spPr>
      </p:pic>
      <p:sp>
        <p:nvSpPr>
          <p:cNvPr id="3" name="TextBox 2">
            <a:extLst>
              <a:ext uri="{FF2B5EF4-FFF2-40B4-BE49-F238E27FC236}">
                <a16:creationId xmlns:a16="http://schemas.microsoft.com/office/drawing/2014/main" id="{07D8A1A5-C883-4788-9282-D3CA2DADFC83}"/>
              </a:ext>
            </a:extLst>
          </p:cNvPr>
          <p:cNvSpPr txBox="1"/>
          <p:nvPr/>
        </p:nvSpPr>
        <p:spPr>
          <a:xfrm>
            <a:off x="89" y="6452314"/>
            <a:ext cx="12434710" cy="542211"/>
          </a:xfrm>
          <a:prstGeom prst="rect">
            <a:avLst/>
          </a:prstGeom>
          <a:solidFill>
            <a:srgbClr val="6C6E6C"/>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Light" panose="020B0502040204020203" pitchFamily="34" charset="0"/>
                <a:ea typeface="+mn-ea"/>
                <a:cs typeface="Segoe UI Light" panose="020B0502040204020203" pitchFamily="34" charset="0"/>
              </a:rPr>
              <a:t>Shadow IT Discovery for IaaS and PaaS services </a:t>
            </a:r>
          </a:p>
        </p:txBody>
      </p:sp>
    </p:spTree>
    <p:extLst>
      <p:ext uri="{BB962C8B-B14F-4D97-AF65-F5344CB8AC3E}">
        <p14:creationId xmlns:p14="http://schemas.microsoft.com/office/powerpoint/2010/main" val="2204013168"/>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D8725C4-81AB-4BCF-8B6C-EFB2DDB9C9B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434888" cy="6994525"/>
          </a:xfrm>
          <a:prstGeom prst="rect">
            <a:avLst/>
          </a:prstGeom>
        </p:spPr>
      </p:pic>
      <p:sp>
        <p:nvSpPr>
          <p:cNvPr id="3" name="TextBox 2">
            <a:extLst>
              <a:ext uri="{FF2B5EF4-FFF2-40B4-BE49-F238E27FC236}">
                <a16:creationId xmlns:a16="http://schemas.microsoft.com/office/drawing/2014/main" id="{52DEDDF4-3F55-440A-9562-644343112371}"/>
              </a:ext>
            </a:extLst>
          </p:cNvPr>
          <p:cNvSpPr txBox="1"/>
          <p:nvPr/>
        </p:nvSpPr>
        <p:spPr>
          <a:xfrm>
            <a:off x="89" y="6452314"/>
            <a:ext cx="12434710" cy="542211"/>
          </a:xfrm>
          <a:prstGeom prst="rect">
            <a:avLst/>
          </a:prstGeom>
          <a:solidFill>
            <a:srgbClr val="6C6E6C"/>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Light" panose="020B0502040204020203" pitchFamily="34" charset="0"/>
                <a:ea typeface="+mn-ea"/>
                <a:cs typeface="Segoe UI Light" panose="020B0502040204020203" pitchFamily="34" charset="0"/>
              </a:rPr>
              <a:t>Shadow IT Discovery for IaaS and PaaS </a:t>
            </a: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services – Drill down </a:t>
            </a:r>
            <a:endParaRPr kumimoji="0" lang="en-US" sz="1836" b="0" i="0" u="none" strike="noStrike" kern="0" cap="none" spc="0" normalizeH="0" baseline="0" noProof="0" dirty="0">
              <a:ln>
                <a:noFill/>
              </a:ln>
              <a:solidFill>
                <a:srgbClr val="FFFFFF"/>
              </a:solidFill>
              <a:effectLst/>
              <a:uLnTx/>
              <a:uFillTx/>
              <a:latin typeface="Segoe UI Light" panose="020B0502040204020203" pitchFamily="34" charset="0"/>
              <a:ea typeface="+mn-ea"/>
              <a:cs typeface="Segoe UI Light" panose="020B0502040204020203" pitchFamily="34" charset="0"/>
            </a:endParaRPr>
          </a:p>
        </p:txBody>
      </p:sp>
    </p:spTree>
    <p:extLst>
      <p:ext uri="{BB962C8B-B14F-4D97-AF65-F5344CB8AC3E}">
        <p14:creationId xmlns:p14="http://schemas.microsoft.com/office/powerpoint/2010/main" val="2026674553"/>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B3ACB1A-FCB2-4E55-8C47-A0E727A551A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
            <a:ext cx="12434351" cy="6452315"/>
          </a:xfrm>
          <a:prstGeom prst="rect">
            <a:avLst/>
          </a:prstGeom>
        </p:spPr>
      </p:pic>
      <p:sp>
        <p:nvSpPr>
          <p:cNvPr id="5" name="TextBox 4">
            <a:extLst>
              <a:ext uri="{FF2B5EF4-FFF2-40B4-BE49-F238E27FC236}">
                <a16:creationId xmlns:a16="http://schemas.microsoft.com/office/drawing/2014/main" id="{AA4D9A29-200E-4803-B600-49DB2EF95EBE}"/>
              </a:ext>
            </a:extLst>
          </p:cNvPr>
          <p:cNvSpPr txBox="1"/>
          <p:nvPr/>
        </p:nvSpPr>
        <p:spPr>
          <a:xfrm>
            <a:off x="89" y="6452314"/>
            <a:ext cx="12434710" cy="542211"/>
          </a:xfrm>
          <a:prstGeom prst="rect">
            <a:avLst/>
          </a:prstGeom>
          <a:solidFill>
            <a:srgbClr val="6C6E6C"/>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Discovery and control over 3</a:t>
            </a:r>
            <a:r>
              <a:rPr kumimoji="0" lang="en-US" sz="1836" b="0" i="0" u="none" strike="noStrike" kern="0" cap="none" spc="0" normalizeH="0" baseline="30000" noProof="0">
                <a:ln>
                  <a:noFill/>
                </a:ln>
                <a:solidFill>
                  <a:srgbClr val="FFFFFF"/>
                </a:solidFill>
                <a:effectLst/>
                <a:uLnTx/>
                <a:uFillTx/>
                <a:latin typeface="Segoe UI Light" panose="020B0502040204020203" pitchFamily="34" charset="0"/>
                <a:ea typeface="+mn-ea"/>
                <a:cs typeface="Segoe UI Light" panose="020B0502040204020203" pitchFamily="34" charset="0"/>
              </a:rPr>
              <a:t>rd</a:t>
            </a: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 party OAuth apps incl. useful queries to identify risky apps</a:t>
            </a:r>
          </a:p>
        </p:txBody>
      </p:sp>
    </p:spTree>
    <p:extLst>
      <p:ext uri="{BB962C8B-B14F-4D97-AF65-F5344CB8AC3E}">
        <p14:creationId xmlns:p14="http://schemas.microsoft.com/office/powerpoint/2010/main" val="2234692827"/>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68F315-3C75-496F-A7EC-C43154F854D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434888" cy="6582103"/>
          </a:xfrm>
          <a:prstGeom prst="rect">
            <a:avLst/>
          </a:prstGeom>
        </p:spPr>
      </p:pic>
      <p:sp>
        <p:nvSpPr>
          <p:cNvPr id="4" name="TextBox 3">
            <a:extLst>
              <a:ext uri="{FF2B5EF4-FFF2-40B4-BE49-F238E27FC236}">
                <a16:creationId xmlns:a16="http://schemas.microsoft.com/office/drawing/2014/main" id="{0CD15D5B-78DC-483A-A01C-AF3BD2773EEE}"/>
              </a:ext>
            </a:extLst>
          </p:cNvPr>
          <p:cNvSpPr txBox="1"/>
          <p:nvPr/>
        </p:nvSpPr>
        <p:spPr>
          <a:xfrm>
            <a:off x="89" y="6452314"/>
            <a:ext cx="12434710" cy="542211"/>
          </a:xfrm>
          <a:prstGeom prst="rect">
            <a:avLst/>
          </a:prstGeom>
          <a:solidFill>
            <a:srgbClr val="6C6E6C"/>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Applied query to identify apps with high permissions and low community use</a:t>
            </a:r>
          </a:p>
        </p:txBody>
      </p:sp>
    </p:spTree>
    <p:extLst>
      <p:ext uri="{BB962C8B-B14F-4D97-AF65-F5344CB8AC3E}">
        <p14:creationId xmlns:p14="http://schemas.microsoft.com/office/powerpoint/2010/main" val="1269372164"/>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936C9E2-74F3-4957-A625-3C86B9746B9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440868" cy="6994525"/>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9" y="6452314"/>
            <a:ext cx="12434710" cy="542211"/>
          </a:xfrm>
          <a:prstGeom prst="rect">
            <a:avLst/>
          </a:prstGeom>
          <a:solidFill>
            <a:srgbClr val="6C6E6C"/>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Light" panose="020B0502040204020203" pitchFamily="34" charset="0"/>
                <a:ea typeface="+mn-ea"/>
                <a:cs typeface="Segoe UI Light" panose="020B0502040204020203" pitchFamily="34" charset="0"/>
              </a:rPr>
              <a:t>Investigation of an OAuth app </a:t>
            </a:r>
          </a:p>
        </p:txBody>
      </p:sp>
      <p:sp>
        <p:nvSpPr>
          <p:cNvPr id="7" name="Rectangle 6">
            <a:extLst>
              <a:ext uri="{FF2B5EF4-FFF2-40B4-BE49-F238E27FC236}">
                <a16:creationId xmlns:a16="http://schemas.microsoft.com/office/drawing/2014/main" id="{802A39D6-248B-4B2F-9BD6-15D292DE70EA}"/>
              </a:ext>
            </a:extLst>
          </p:cNvPr>
          <p:cNvSpPr/>
          <p:nvPr/>
        </p:nvSpPr>
        <p:spPr bwMode="auto">
          <a:xfrm>
            <a:off x="374920" y="3268662"/>
            <a:ext cx="12001011" cy="1366400"/>
          </a:xfrm>
          <a:prstGeom prst="rect">
            <a:avLst/>
          </a:prstGeom>
          <a:noFill/>
          <a:ln w="28575">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632"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8268780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2">
            <a:extLst>
              <a:ext uri="{FF2B5EF4-FFF2-40B4-BE49-F238E27FC236}">
                <a16:creationId xmlns:a16="http://schemas.microsoft.com/office/drawing/2014/main" id="{81B9E517-C1E7-4259-BF37-8A33F66A9573}"/>
              </a:ext>
            </a:extLst>
          </p:cNvPr>
          <p:cNvSpPr>
            <a:spLocks noGrp="1"/>
          </p:cNvSpPr>
          <p:nvPr>
            <p:ph type="title"/>
          </p:nvPr>
        </p:nvSpPr>
        <p:spPr>
          <a:xfrm>
            <a:off x="435003" y="444501"/>
            <a:ext cx="11561709" cy="758825"/>
          </a:xfrm>
        </p:spPr>
        <p:txBody>
          <a:bodyPr/>
          <a:lstStyle/>
          <a:p>
            <a:r>
              <a:rPr lang="en-US" dirty="0">
                <a:solidFill>
                  <a:srgbClr val="505050"/>
                </a:solidFill>
              </a:rPr>
              <a:t>Cloud services require a new approach to security</a:t>
            </a:r>
          </a:p>
        </p:txBody>
      </p:sp>
      <p:pic>
        <p:nvPicPr>
          <p:cNvPr id="8" name="Picture 7">
            <a:extLst>
              <a:ext uri="{FF2B5EF4-FFF2-40B4-BE49-F238E27FC236}">
                <a16:creationId xmlns:a16="http://schemas.microsoft.com/office/drawing/2014/main" id="{F317190C-ECE7-436A-A826-176DDD61FD62}"/>
              </a:ext>
            </a:extLst>
          </p:cNvPr>
          <p:cNvPicPr>
            <a:picLocks noChangeAspect="1"/>
          </p:cNvPicPr>
          <p:nvPr/>
        </p:nvPicPr>
        <p:blipFill>
          <a:blip r:embed="rId4" cstate="email">
            <a:grayscl/>
            <a:extLst>
              <a:ext uri="{28A0092B-C50C-407E-A947-70E740481C1C}">
                <a14:useLocalDpi xmlns:a14="http://schemas.microsoft.com/office/drawing/2010/main"/>
              </a:ext>
            </a:extLst>
          </a:blip>
          <a:stretch>
            <a:fillRect/>
          </a:stretch>
        </p:blipFill>
        <p:spPr>
          <a:xfrm>
            <a:off x="9563298" y="1420755"/>
            <a:ext cx="519661" cy="519660"/>
          </a:xfrm>
          <a:prstGeom prst="rect">
            <a:avLst/>
          </a:prstGeom>
          <a:noFill/>
          <a:ln w="12700">
            <a:noFill/>
          </a:ln>
        </p:spPr>
      </p:pic>
      <p:pic>
        <p:nvPicPr>
          <p:cNvPr id="40" name="Picture 39" descr="A picture containing building, floor&#10;&#10;Description generated with very high confidence">
            <a:extLst>
              <a:ext uri="{FF2B5EF4-FFF2-40B4-BE49-F238E27FC236}">
                <a16:creationId xmlns:a16="http://schemas.microsoft.com/office/drawing/2014/main" id="{0AB0441A-FABB-4250-A519-9EEB545E75B5}"/>
              </a:ext>
            </a:extLst>
          </p:cNvPr>
          <p:cNvPicPr>
            <a:picLocks noChangeAspect="1"/>
          </p:cNvPicPr>
          <p:nvPr/>
        </p:nvPicPr>
        <p:blipFill>
          <a:blip r:embed="rId5" cstate="emai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11181497" y="3741689"/>
            <a:ext cx="547611" cy="509279"/>
          </a:xfrm>
          <a:prstGeom prst="rect">
            <a:avLst/>
          </a:prstGeom>
          <a:noFill/>
        </p:spPr>
      </p:pic>
      <p:pic>
        <p:nvPicPr>
          <p:cNvPr id="38" name="Picture 37" descr="A picture containing first-aid kit, clipart&#10;&#10;Description generated with high confidence">
            <a:extLst>
              <a:ext uri="{FF2B5EF4-FFF2-40B4-BE49-F238E27FC236}">
                <a16:creationId xmlns:a16="http://schemas.microsoft.com/office/drawing/2014/main" id="{BCF8D3AE-390B-4711-B71B-F3238B18A108}"/>
              </a:ext>
            </a:extLst>
          </p:cNvPr>
          <p:cNvPicPr>
            <a:picLocks noChangeAspect="1"/>
          </p:cNvPicPr>
          <p:nvPr/>
        </p:nvPicPr>
        <p:blipFill>
          <a:blip r:embed="rId7" cstate="emai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a:off x="1857948" y="5806007"/>
            <a:ext cx="451406" cy="451406"/>
          </a:xfrm>
          <a:prstGeom prst="rect">
            <a:avLst/>
          </a:prstGeom>
          <a:noFill/>
        </p:spPr>
      </p:pic>
      <p:pic>
        <p:nvPicPr>
          <p:cNvPr id="20" name="Picture 10" descr="https://az495088.vo.msecnd.net/app-logo/twitter_215.png">
            <a:extLst>
              <a:ext uri="{FF2B5EF4-FFF2-40B4-BE49-F238E27FC236}">
                <a16:creationId xmlns:a16="http://schemas.microsoft.com/office/drawing/2014/main" id="{7C5AC7D4-CAC0-4ADC-BF89-8AE2B44AE7FC}"/>
              </a:ext>
            </a:extLst>
          </p:cNvPr>
          <p:cNvPicPr>
            <a:picLocks noChangeAspect="1" noChangeArrowheads="1"/>
          </p:cNvPicPr>
          <p:nvPr/>
        </p:nvPicPr>
        <p:blipFill>
          <a:blip r:embed="rId9" cstate="email">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rcRect/>
          <a:stretch>
            <a:fillRect/>
          </a:stretch>
        </p:blipFill>
        <p:spPr bwMode="auto">
          <a:xfrm>
            <a:off x="6775955" y="5614894"/>
            <a:ext cx="521620" cy="521620"/>
          </a:xfrm>
          <a:prstGeom prst="ellipse">
            <a:avLst/>
          </a:prstGeom>
          <a:noFill/>
          <a:extLst>
            <a:ext uri="{909E8E84-426E-40DD-AFC4-6F175D3DCCD1}">
              <a14:hiddenFill xmlns:a14="http://schemas.microsoft.com/office/drawing/2010/main">
                <a:solidFill>
                  <a:srgbClr val="FFFFFF"/>
                </a:solidFill>
              </a14:hiddenFill>
            </a:ext>
          </a:extLst>
        </p:spPr>
      </p:pic>
      <p:pic>
        <p:nvPicPr>
          <p:cNvPr id="14" name="Picture 2" descr="https://az495088.vo.msecnd.net/app-logo/slack_215.png">
            <a:extLst>
              <a:ext uri="{FF2B5EF4-FFF2-40B4-BE49-F238E27FC236}">
                <a16:creationId xmlns:a16="http://schemas.microsoft.com/office/drawing/2014/main" id="{AE5856BC-3920-4566-B457-9F0F66386013}"/>
              </a:ext>
            </a:extLst>
          </p:cNvPr>
          <p:cNvPicPr>
            <a:picLocks noChangeAspect="1" noChangeArrowheads="1"/>
          </p:cNvPicPr>
          <p:nvPr/>
        </p:nvPicPr>
        <p:blipFill rotWithShape="1">
          <a:blip r:embed="rId11" cstate="email">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a:ext>
            </a:extLst>
          </a:blip>
          <a:srcRect l="-14220" t="-14220" r="-14220" b="-14220"/>
          <a:stretch/>
        </p:blipFill>
        <p:spPr bwMode="auto">
          <a:xfrm>
            <a:off x="7946799" y="4813856"/>
            <a:ext cx="626282" cy="626280"/>
          </a:xfrm>
          <a:prstGeom prst="ellipse">
            <a:avLst/>
          </a:prstGeom>
          <a:noFill/>
          <a:ln>
            <a:noFill/>
          </a:ln>
        </p:spPr>
      </p:pic>
      <p:pic>
        <p:nvPicPr>
          <p:cNvPr id="42" name="Picture 41" descr="A close up of a sign&#10;&#10;Description generated with very high confidence">
            <a:extLst>
              <a:ext uri="{FF2B5EF4-FFF2-40B4-BE49-F238E27FC236}">
                <a16:creationId xmlns:a16="http://schemas.microsoft.com/office/drawing/2014/main" id="{D8F1A487-BC8F-400E-B90F-0845175E4634}"/>
              </a:ext>
            </a:extLst>
          </p:cNvPr>
          <p:cNvPicPr>
            <a:picLocks noChangeAspect="1"/>
          </p:cNvPicPr>
          <p:nvPr/>
        </p:nvPicPr>
        <p:blipFill rotWithShape="1">
          <a:blip r:embed="rId13" cstate="email">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a:ext>
            </a:extLst>
          </a:blip>
          <a:srcRect/>
          <a:stretch/>
        </p:blipFill>
        <p:spPr>
          <a:xfrm>
            <a:off x="11105651" y="2101384"/>
            <a:ext cx="484420" cy="465668"/>
          </a:xfrm>
          <a:prstGeom prst="rect">
            <a:avLst/>
          </a:prstGeom>
          <a:noFill/>
        </p:spPr>
      </p:pic>
      <p:pic>
        <p:nvPicPr>
          <p:cNvPr id="29" name="Picture 28" descr="A close up of a logo&#10;&#10;Description generated with very high confidence">
            <a:extLst>
              <a:ext uri="{FF2B5EF4-FFF2-40B4-BE49-F238E27FC236}">
                <a16:creationId xmlns:a16="http://schemas.microsoft.com/office/drawing/2014/main" id="{CDC5BDAC-2521-49BA-8B2A-D1C85395E16D}"/>
              </a:ext>
            </a:extLst>
          </p:cNvPr>
          <p:cNvPicPr>
            <a:picLocks noChangeAspect="1"/>
          </p:cNvPicPr>
          <p:nvPr/>
        </p:nvPicPr>
        <p:blipFill rotWithShape="1">
          <a:blip r:embed="rId15" cstate="email">
            <a:extLst>
              <a:ext uri="{BEBA8EAE-BF5A-486C-A8C5-ECC9F3942E4B}">
                <a14:imgProps xmlns:a14="http://schemas.microsoft.com/office/drawing/2010/main">
                  <a14:imgLayer r:embed="rId16">
                    <a14:imgEffect>
                      <a14:saturation sat="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23586" y="1710278"/>
            <a:ext cx="495293" cy="460272"/>
          </a:xfrm>
          <a:prstGeom prst="rect">
            <a:avLst/>
          </a:prstGeom>
          <a:noFill/>
        </p:spPr>
      </p:pic>
      <p:pic>
        <p:nvPicPr>
          <p:cNvPr id="36" name="Picture 35" descr="A close up of a sign&#10;&#10;Description generated with very high confidence">
            <a:extLst>
              <a:ext uri="{FF2B5EF4-FFF2-40B4-BE49-F238E27FC236}">
                <a16:creationId xmlns:a16="http://schemas.microsoft.com/office/drawing/2014/main" id="{00AFDEF2-F634-4A2D-A7EB-7B39536B517A}"/>
              </a:ext>
            </a:extLst>
          </p:cNvPr>
          <p:cNvPicPr>
            <a:picLocks noChangeAspect="1"/>
          </p:cNvPicPr>
          <p:nvPr/>
        </p:nvPicPr>
        <p:blipFill rotWithShape="1">
          <a:blip r:embed="rId17" cstate="email">
            <a:duotone>
              <a:prstClr val="black"/>
              <a:schemeClr val="tx2">
                <a:tint val="45000"/>
                <a:satMod val="400000"/>
              </a:schemeClr>
            </a:duotone>
            <a:extLst>
              <a:ext uri="{BEBA8EAE-BF5A-486C-A8C5-ECC9F3942E4B}">
                <a14:imgProps xmlns:a14="http://schemas.microsoft.com/office/drawing/2010/main">
                  <a14:imgLayer r:embed="rId18">
                    <a14:imgEffect>
                      <a14:brightnessContrast bright="70000"/>
                    </a14:imgEffect>
                  </a14:imgLayer>
                </a14:imgProps>
              </a:ext>
              <a:ext uri="{28A0092B-C50C-407E-A947-70E740481C1C}">
                <a14:useLocalDpi xmlns:a14="http://schemas.microsoft.com/office/drawing/2010/main"/>
              </a:ext>
            </a:extLst>
          </a:blip>
          <a:srcRect/>
          <a:stretch/>
        </p:blipFill>
        <p:spPr>
          <a:xfrm>
            <a:off x="839965" y="4551226"/>
            <a:ext cx="337815" cy="525261"/>
          </a:xfrm>
          <a:prstGeom prst="rect">
            <a:avLst/>
          </a:prstGeom>
          <a:noFill/>
        </p:spPr>
      </p:pic>
      <p:pic>
        <p:nvPicPr>
          <p:cNvPr id="26" name="Picture 25" descr="A stop sign&#10;&#10;Description generated with high confidence">
            <a:extLst>
              <a:ext uri="{FF2B5EF4-FFF2-40B4-BE49-F238E27FC236}">
                <a16:creationId xmlns:a16="http://schemas.microsoft.com/office/drawing/2014/main" id="{5B36EB1B-66EE-463B-9FBD-E4D73FF4FB0F}"/>
              </a:ext>
            </a:extLst>
          </p:cNvPr>
          <p:cNvPicPr>
            <a:picLocks noChangeAspect="1"/>
          </p:cNvPicPr>
          <p:nvPr/>
        </p:nvPicPr>
        <p:blipFill>
          <a:blip r:embed="rId19" cstate="email">
            <a:extLst>
              <a:ext uri="{BEBA8EAE-BF5A-486C-A8C5-ECC9F3942E4B}">
                <a14:imgProps xmlns:a14="http://schemas.microsoft.com/office/drawing/2010/main">
                  <a14:imgLayer r:embed="rId20">
                    <a14:imgEffect>
                      <a14:saturation sat="0"/>
                    </a14:imgEffect>
                  </a14:imgLayer>
                </a14:imgProps>
              </a:ext>
              <a:ext uri="{28A0092B-C50C-407E-A947-70E740481C1C}">
                <a14:useLocalDpi xmlns:a14="http://schemas.microsoft.com/office/drawing/2010/main"/>
              </a:ext>
            </a:extLst>
          </a:blip>
          <a:stretch>
            <a:fillRect/>
          </a:stretch>
        </p:blipFill>
        <p:spPr>
          <a:xfrm>
            <a:off x="5633283" y="1565794"/>
            <a:ext cx="498965" cy="367987"/>
          </a:xfrm>
          <a:prstGeom prst="rect">
            <a:avLst/>
          </a:prstGeom>
          <a:noFill/>
        </p:spPr>
      </p:pic>
      <p:pic>
        <p:nvPicPr>
          <p:cNvPr id="34" name="Picture 4" descr="https://az495088.vo.msecnd.net/app-logo/github_215.png">
            <a:extLst>
              <a:ext uri="{FF2B5EF4-FFF2-40B4-BE49-F238E27FC236}">
                <a16:creationId xmlns:a16="http://schemas.microsoft.com/office/drawing/2014/main" id="{6116A892-AC3E-4713-AE64-385AE7B0A631}"/>
              </a:ext>
            </a:extLst>
          </p:cNvPr>
          <p:cNvPicPr>
            <a:picLocks noChangeAspect="1" noChangeArrowheads="1"/>
          </p:cNvPicPr>
          <p:nvPr/>
        </p:nvPicPr>
        <p:blipFill>
          <a:blip r:embed="rId21" cstate="email">
            <a:extLst>
              <a:ext uri="{BEBA8EAE-BF5A-486C-A8C5-ECC9F3942E4B}">
                <a14:imgProps xmlns:a14="http://schemas.microsoft.com/office/drawing/2010/main">
                  <a14:imgLayer r:embed="rId22">
                    <a14:imgEffect>
                      <a14:saturation sat="0"/>
                    </a14:imgEffect>
                  </a14:imgLayer>
                </a14:imgProps>
              </a:ext>
              <a:ext uri="{28A0092B-C50C-407E-A947-70E740481C1C}">
                <a14:useLocalDpi xmlns:a14="http://schemas.microsoft.com/office/drawing/2010/main"/>
              </a:ext>
            </a:extLst>
          </a:blip>
          <a:srcRect/>
          <a:stretch>
            <a:fillRect/>
          </a:stretch>
        </p:blipFill>
        <p:spPr bwMode="auto">
          <a:xfrm>
            <a:off x="4063795" y="3329484"/>
            <a:ext cx="485541" cy="485541"/>
          </a:xfrm>
          <a:prstGeom prst="ellipse">
            <a:avLst/>
          </a:prstGeom>
          <a:noFill/>
          <a:extLst>
            <a:ext uri="{909E8E84-426E-40DD-AFC4-6F175D3DCCD1}">
              <a14:hiddenFill xmlns:a14="http://schemas.microsoft.com/office/drawing/2010/main">
                <a:solidFill>
                  <a:srgbClr val="FFFFFF"/>
                </a:solidFill>
              </a14:hiddenFill>
            </a:ext>
          </a:extLst>
        </p:spPr>
      </p:pic>
      <p:pic>
        <p:nvPicPr>
          <p:cNvPr id="33" name="Picture 32" descr="A picture containing clipart&#10;&#10;Description generated with very high confidence">
            <a:extLst>
              <a:ext uri="{FF2B5EF4-FFF2-40B4-BE49-F238E27FC236}">
                <a16:creationId xmlns:a16="http://schemas.microsoft.com/office/drawing/2014/main" id="{6656BB63-2112-4F0A-8594-587DF8E37299}"/>
              </a:ext>
            </a:extLst>
          </p:cNvPr>
          <p:cNvPicPr>
            <a:picLocks noChangeAspect="1"/>
          </p:cNvPicPr>
          <p:nvPr/>
        </p:nvPicPr>
        <p:blipFill>
          <a:blip r:embed="rId2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5256046" y="2823330"/>
            <a:ext cx="502620" cy="248942"/>
          </a:xfrm>
          <a:prstGeom prst="rect">
            <a:avLst/>
          </a:prstGeom>
          <a:noFill/>
        </p:spPr>
      </p:pic>
      <p:pic>
        <p:nvPicPr>
          <p:cNvPr id="21" name="Picture 20" descr="A picture containing vector graphics&#10;&#10;Description generated with high confidence">
            <a:extLst>
              <a:ext uri="{FF2B5EF4-FFF2-40B4-BE49-F238E27FC236}">
                <a16:creationId xmlns:a16="http://schemas.microsoft.com/office/drawing/2014/main" id="{23981F2B-4614-40F3-95E2-A2BAC475E51E}"/>
              </a:ext>
            </a:extLst>
          </p:cNvPr>
          <p:cNvPicPr>
            <a:picLocks noChangeAspect="1"/>
          </p:cNvPicPr>
          <p:nvPr/>
        </p:nvPicPr>
        <p:blipFill>
          <a:blip r:embed="rId24" cstate="email">
            <a:extLst>
              <a:ext uri="{BEBA8EAE-BF5A-486C-A8C5-ECC9F3942E4B}">
                <a14:imgProps xmlns:a14="http://schemas.microsoft.com/office/drawing/2010/main">
                  <a14:imgLayer r:embed="rId25">
                    <a14:imgEffect>
                      <a14:saturation sat="0"/>
                    </a14:imgEffect>
                  </a14:imgLayer>
                </a14:imgProps>
              </a:ext>
              <a:ext uri="{28A0092B-C50C-407E-A947-70E740481C1C}">
                <a14:useLocalDpi xmlns:a14="http://schemas.microsoft.com/office/drawing/2010/main"/>
              </a:ext>
            </a:extLst>
          </a:blip>
          <a:stretch>
            <a:fillRect/>
          </a:stretch>
        </p:blipFill>
        <p:spPr>
          <a:xfrm>
            <a:off x="6649344" y="4222924"/>
            <a:ext cx="592820" cy="327093"/>
          </a:xfrm>
          <a:prstGeom prst="rect">
            <a:avLst/>
          </a:prstGeom>
          <a:noFill/>
        </p:spPr>
      </p:pic>
      <p:pic>
        <p:nvPicPr>
          <p:cNvPr id="24" name="Picture 23" descr="A close up of a logo&#10;&#10;Description generated with very high confidence">
            <a:extLst>
              <a:ext uri="{FF2B5EF4-FFF2-40B4-BE49-F238E27FC236}">
                <a16:creationId xmlns:a16="http://schemas.microsoft.com/office/drawing/2014/main" id="{4833A9D7-DB6D-46F6-8761-6C056671C22B}"/>
              </a:ext>
            </a:extLst>
          </p:cNvPr>
          <p:cNvPicPr>
            <a:picLocks noChangeAspect="1"/>
          </p:cNvPicPr>
          <p:nvPr/>
        </p:nvPicPr>
        <p:blipFill rotWithShape="1">
          <a:blip r:embed="rId26" cstate="email">
            <a:extLst>
              <a:ext uri="{BEBA8EAE-BF5A-486C-A8C5-ECC9F3942E4B}">
                <a14:imgProps xmlns:a14="http://schemas.microsoft.com/office/drawing/2010/main">
                  <a14:imgLayer r:embed="rId27">
                    <a14:imgEffect>
                      <a14:saturation sat="0"/>
                    </a14:imgEffect>
                  </a14:imgLayer>
                </a14:imgProps>
              </a:ext>
              <a:ext uri="{28A0092B-C50C-407E-A947-70E740481C1C}">
                <a14:useLocalDpi xmlns:a14="http://schemas.microsoft.com/office/drawing/2010/main"/>
              </a:ext>
            </a:extLst>
          </a:blip>
          <a:srcRect/>
          <a:stretch/>
        </p:blipFill>
        <p:spPr>
          <a:xfrm>
            <a:off x="2760679" y="4885187"/>
            <a:ext cx="702615" cy="484321"/>
          </a:xfrm>
          <a:prstGeom prst="rect">
            <a:avLst/>
          </a:prstGeom>
          <a:noFill/>
        </p:spPr>
      </p:pic>
      <p:pic>
        <p:nvPicPr>
          <p:cNvPr id="54" name="Picture 4" descr="Image result for aws logo">
            <a:hlinkClick r:id="rId28"/>
            <a:extLst>
              <a:ext uri="{FF2B5EF4-FFF2-40B4-BE49-F238E27FC236}">
                <a16:creationId xmlns:a16="http://schemas.microsoft.com/office/drawing/2014/main" id="{E32DF18B-D09E-44A8-8964-87D6F91D13E6}"/>
              </a:ext>
            </a:extLst>
          </p:cNvPr>
          <p:cNvPicPr>
            <a:picLocks noChangeAspect="1" noChangeArrowheads="1"/>
          </p:cNvPicPr>
          <p:nvPr/>
        </p:nvPicPr>
        <p:blipFill>
          <a:blip r:embed="rId29" cstate="email">
            <a:extLst>
              <a:ext uri="{BEBA8EAE-BF5A-486C-A8C5-ECC9F3942E4B}">
                <a14:imgProps xmlns:a14="http://schemas.microsoft.com/office/drawing/2010/main">
                  <a14:imgLayer r:embed="rId30">
                    <a14:imgEffect>
                      <a14:saturation sat="0"/>
                    </a14:imgEffect>
                    <a14:imgEffect>
                      <a14:brightnessContrast bright="30000"/>
                    </a14:imgEffect>
                  </a14:imgLayer>
                </a14:imgProps>
              </a:ext>
              <a:ext uri="{28A0092B-C50C-407E-A947-70E740481C1C}">
                <a14:useLocalDpi xmlns:a14="http://schemas.microsoft.com/office/drawing/2010/main"/>
              </a:ext>
            </a:extLst>
          </a:blip>
          <a:srcRect/>
          <a:stretch>
            <a:fillRect/>
          </a:stretch>
        </p:blipFill>
        <p:spPr bwMode="auto">
          <a:xfrm>
            <a:off x="9414347" y="3145455"/>
            <a:ext cx="588239" cy="351808"/>
          </a:xfrm>
          <a:prstGeom prst="rect">
            <a:avLst/>
          </a:prstGeom>
          <a:noFill/>
        </p:spPr>
      </p:pic>
      <p:pic>
        <p:nvPicPr>
          <p:cNvPr id="55" name="Picture 2" descr="Image result for servicenow logo">
            <a:extLst>
              <a:ext uri="{FF2B5EF4-FFF2-40B4-BE49-F238E27FC236}">
                <a16:creationId xmlns:a16="http://schemas.microsoft.com/office/drawing/2014/main" id="{03942F0E-668B-406C-BC06-F3E37A1FB78D}"/>
              </a:ext>
            </a:extLst>
          </p:cNvPr>
          <p:cNvPicPr>
            <a:picLocks noChangeAspect="1" noChangeArrowheads="1"/>
          </p:cNvPicPr>
          <p:nvPr/>
        </p:nvPicPr>
        <p:blipFill>
          <a:blip r:embed="rId31" cstate="email">
            <a:extLst>
              <a:ext uri="{BEBA8EAE-BF5A-486C-A8C5-ECC9F3942E4B}">
                <a14:imgProps xmlns:a14="http://schemas.microsoft.com/office/drawing/2010/main">
                  <a14:imgLayer r:embed="rId32">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234040" y="1695534"/>
            <a:ext cx="761972" cy="380986"/>
          </a:xfrm>
          <a:prstGeom prst="rect">
            <a:avLst/>
          </a:prstGeom>
          <a:noFill/>
        </p:spPr>
      </p:pic>
      <p:grpSp>
        <p:nvGrpSpPr>
          <p:cNvPr id="3" name="Group 2">
            <a:extLst>
              <a:ext uri="{FF2B5EF4-FFF2-40B4-BE49-F238E27FC236}">
                <a16:creationId xmlns:a16="http://schemas.microsoft.com/office/drawing/2014/main" id="{CAC7F4E1-E0BB-4FEE-A870-3E5C2CFC4C76}"/>
              </a:ext>
            </a:extLst>
          </p:cNvPr>
          <p:cNvGrpSpPr/>
          <p:nvPr/>
        </p:nvGrpSpPr>
        <p:grpSpPr>
          <a:xfrm>
            <a:off x="6519862" y="1613583"/>
            <a:ext cx="2303813" cy="2303813"/>
            <a:chOff x="6468936" y="2834133"/>
            <a:chExt cx="2258845" cy="2258845"/>
          </a:xfrm>
        </p:grpSpPr>
        <p:sp>
          <p:nvSpPr>
            <p:cNvPr id="2" name="Oval 1">
              <a:extLst>
                <a:ext uri="{FF2B5EF4-FFF2-40B4-BE49-F238E27FC236}">
                  <a16:creationId xmlns:a16="http://schemas.microsoft.com/office/drawing/2014/main" id="{003F8D5D-E92F-4F35-9E1A-87C471AFCA4D}"/>
                </a:ext>
              </a:extLst>
            </p:cNvPr>
            <p:cNvSpPr/>
            <p:nvPr/>
          </p:nvSpPr>
          <p:spPr bwMode="auto">
            <a:xfrm>
              <a:off x="6468936" y="2834133"/>
              <a:ext cx="2258845" cy="2258845"/>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defTabSz="932608"/>
              <a:endParaRPr lang="en-US" sz="1873" dirty="0" err="1">
                <a:gradFill>
                  <a:gsLst>
                    <a:gs pos="83000">
                      <a:srgbClr val="1A1A1A"/>
                    </a:gs>
                    <a:gs pos="100000">
                      <a:srgbClr val="0D0D0D"/>
                    </a:gs>
                  </a:gsLst>
                  <a:lin ang="5400000" scaled="1"/>
                </a:gradFill>
                <a:latin typeface="Segoe UI"/>
              </a:endParaRPr>
            </a:p>
          </p:txBody>
        </p:sp>
        <p:sp>
          <p:nvSpPr>
            <p:cNvPr id="56" name="Rectangle 55">
              <a:extLst>
                <a:ext uri="{FF2B5EF4-FFF2-40B4-BE49-F238E27FC236}">
                  <a16:creationId xmlns:a16="http://schemas.microsoft.com/office/drawing/2014/main" id="{E7266FA1-A61F-4B17-B152-B309347E8FBA}"/>
                </a:ext>
              </a:extLst>
            </p:cNvPr>
            <p:cNvSpPr/>
            <p:nvPr/>
          </p:nvSpPr>
          <p:spPr>
            <a:xfrm>
              <a:off x="6690007" y="3267343"/>
              <a:ext cx="1874864" cy="1418394"/>
            </a:xfrm>
            <a:prstGeom prst="rect">
              <a:avLst/>
            </a:prstGeom>
          </p:spPr>
          <p:txBody>
            <a:bodyPr wrap="square" lIns="91439" tIns="45719" rIns="91439" bIns="45719">
              <a:spAutoFit/>
            </a:bodyPr>
            <a:lstStyle/>
            <a:p>
              <a:pPr marL="0" lvl="3" algn="ctr" defTabSz="950418" fontAlgn="base">
                <a:lnSpc>
                  <a:spcPct val="90000"/>
                </a:lnSpc>
                <a:spcBef>
                  <a:spcPts val="1836"/>
                </a:spcBef>
                <a:defRPr/>
              </a:pPr>
              <a:r>
                <a:rPr lang="en-US" sz="5507" spc="-204" dirty="0">
                  <a:gradFill>
                    <a:gsLst>
                      <a:gs pos="0">
                        <a:schemeClr val="accent1"/>
                      </a:gs>
                      <a:gs pos="100000">
                        <a:schemeClr val="accent1"/>
                      </a:gs>
                    </a:gsLst>
                    <a:lin ang="5400000" scaled="0"/>
                  </a:gradFill>
                  <a:latin typeface="Segoe UI Semibold" panose="020B0702040204020203" pitchFamily="34" charset="0"/>
                  <a:ea typeface="ＭＳ Ｐゴシック" charset="0"/>
                  <a:cs typeface="Segoe UI Semibold" panose="020B0702040204020203" pitchFamily="34" charset="0"/>
                </a:rPr>
                <a:t>28</a:t>
              </a:r>
              <a:r>
                <a:rPr lang="en-US" sz="4080" spc="-204" dirty="0">
                  <a:gradFill>
                    <a:gsLst>
                      <a:gs pos="0">
                        <a:schemeClr val="accent1"/>
                      </a:gs>
                      <a:gs pos="100000">
                        <a:schemeClr val="accent1"/>
                      </a:gs>
                    </a:gsLst>
                    <a:lin ang="5400000" scaled="0"/>
                  </a:gradFill>
                  <a:latin typeface="Segoe UI Semibold" panose="020B0702040204020203" pitchFamily="34" charset="0"/>
                  <a:ea typeface="ＭＳ Ｐゴシック" charset="0"/>
                  <a:cs typeface="Segoe UI Semibold" panose="020B0702040204020203" pitchFamily="34" charset="0"/>
                </a:rPr>
                <a:t>%</a:t>
              </a:r>
              <a:endParaRPr lang="en-US" sz="5507" spc="-204" dirty="0">
                <a:gradFill>
                  <a:gsLst>
                    <a:gs pos="0">
                      <a:schemeClr val="accent1"/>
                    </a:gs>
                    <a:gs pos="100000">
                      <a:schemeClr val="accent1"/>
                    </a:gs>
                  </a:gsLst>
                  <a:lin ang="5400000" scaled="0"/>
                </a:gradFill>
                <a:latin typeface="Segoe UI Semibold" panose="020B0702040204020203" pitchFamily="34" charset="0"/>
                <a:ea typeface="ＭＳ Ｐゴシック" charset="0"/>
                <a:cs typeface="Segoe UI Semibold" panose="020B0702040204020203" pitchFamily="34" charset="0"/>
              </a:endParaRPr>
            </a:p>
            <a:p>
              <a:pPr algn="ctr" defTabSz="932700">
                <a:defRPr/>
              </a:pPr>
              <a:r>
                <a:rPr lang="en-US" sz="1224" dirty="0">
                  <a:gradFill>
                    <a:gsLst>
                      <a:gs pos="0">
                        <a:schemeClr val="tx1"/>
                      </a:gs>
                      <a:gs pos="100000">
                        <a:schemeClr val="tx1"/>
                      </a:gs>
                    </a:gsLst>
                    <a:lin ang="5400000" scaled="0"/>
                  </a:gradFill>
                </a:rPr>
                <a:t>increase in cloud and SaaS threats over the last year alone*</a:t>
              </a:r>
            </a:p>
          </p:txBody>
        </p:sp>
      </p:grpSp>
      <p:grpSp>
        <p:nvGrpSpPr>
          <p:cNvPr id="5" name="Group 4">
            <a:extLst>
              <a:ext uri="{FF2B5EF4-FFF2-40B4-BE49-F238E27FC236}">
                <a16:creationId xmlns:a16="http://schemas.microsoft.com/office/drawing/2014/main" id="{5AC87602-D8D8-4AB6-A8C6-53A981BE8D4F}"/>
              </a:ext>
            </a:extLst>
          </p:cNvPr>
          <p:cNvGrpSpPr/>
          <p:nvPr/>
        </p:nvGrpSpPr>
        <p:grpSpPr>
          <a:xfrm>
            <a:off x="4038945" y="4177494"/>
            <a:ext cx="2303813" cy="2303813"/>
            <a:chOff x="3176664" y="2894445"/>
            <a:chExt cx="2258845" cy="2258845"/>
          </a:xfrm>
        </p:grpSpPr>
        <p:sp>
          <p:nvSpPr>
            <p:cNvPr id="25" name="Oval 24">
              <a:extLst>
                <a:ext uri="{FF2B5EF4-FFF2-40B4-BE49-F238E27FC236}">
                  <a16:creationId xmlns:a16="http://schemas.microsoft.com/office/drawing/2014/main" id="{36F1593F-7756-4EC1-BA58-EE8C8D1A229E}"/>
                </a:ext>
              </a:extLst>
            </p:cNvPr>
            <p:cNvSpPr/>
            <p:nvPr/>
          </p:nvSpPr>
          <p:spPr bwMode="auto">
            <a:xfrm>
              <a:off x="3176664" y="2894445"/>
              <a:ext cx="2258845" cy="2258845"/>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defTabSz="932608"/>
              <a:endParaRPr lang="en-US" sz="1873" dirty="0" err="1">
                <a:gradFill>
                  <a:gsLst>
                    <a:gs pos="83000">
                      <a:srgbClr val="1A1A1A"/>
                    </a:gs>
                    <a:gs pos="100000">
                      <a:srgbClr val="0D0D0D"/>
                    </a:gs>
                  </a:gsLst>
                  <a:lin ang="5400000" scaled="1"/>
                </a:gradFill>
                <a:latin typeface="Segoe UI"/>
              </a:endParaRPr>
            </a:p>
          </p:txBody>
        </p:sp>
        <p:sp>
          <p:nvSpPr>
            <p:cNvPr id="27" name="Rectangle 26">
              <a:extLst>
                <a:ext uri="{FF2B5EF4-FFF2-40B4-BE49-F238E27FC236}">
                  <a16:creationId xmlns:a16="http://schemas.microsoft.com/office/drawing/2014/main" id="{CF43AE2B-9AA6-4DD3-B2F2-EDB42C369810}"/>
                </a:ext>
              </a:extLst>
            </p:cNvPr>
            <p:cNvSpPr/>
            <p:nvPr/>
          </p:nvSpPr>
          <p:spPr>
            <a:xfrm>
              <a:off x="3440814" y="3332400"/>
              <a:ext cx="1788295" cy="1207766"/>
            </a:xfrm>
            <a:prstGeom prst="rect">
              <a:avLst/>
            </a:prstGeom>
          </p:spPr>
          <p:txBody>
            <a:bodyPr wrap="square" lIns="91439" tIns="45719" rIns="91439" bIns="45719">
              <a:spAutoFit/>
            </a:bodyPr>
            <a:lstStyle/>
            <a:p>
              <a:pPr marL="0" lvl="3" algn="ctr" defTabSz="950418" fontAlgn="base">
                <a:lnSpc>
                  <a:spcPct val="90000"/>
                </a:lnSpc>
                <a:spcBef>
                  <a:spcPts val="1836"/>
                </a:spcBef>
                <a:defRPr/>
              </a:pPr>
              <a:r>
                <a:rPr lang="en-US" sz="5507" spc="-204" dirty="0">
                  <a:gradFill>
                    <a:gsLst>
                      <a:gs pos="0">
                        <a:schemeClr val="accent1"/>
                      </a:gs>
                      <a:gs pos="100000">
                        <a:schemeClr val="accent1"/>
                      </a:gs>
                    </a:gsLst>
                    <a:lin ang="5400000" scaled="0"/>
                  </a:gradFill>
                  <a:latin typeface="Segoe UI Semibold" panose="020B0702040204020203" pitchFamily="34" charset="0"/>
                  <a:ea typeface="ＭＳ Ｐゴシック" charset="0"/>
                  <a:cs typeface="Segoe UI Semibold" panose="020B0702040204020203" pitchFamily="34" charset="0"/>
                </a:rPr>
                <a:t>73</a:t>
              </a:r>
            </a:p>
            <a:p>
              <a:pPr algn="ctr" defTabSz="932700">
                <a:defRPr/>
              </a:pPr>
              <a:r>
                <a:rPr lang="en-US" sz="1224" dirty="0">
                  <a:gradFill>
                    <a:gsLst>
                      <a:gs pos="0">
                        <a:schemeClr val="tx1"/>
                      </a:gs>
                      <a:gs pos="100000">
                        <a:schemeClr val="tx1"/>
                      </a:gs>
                    </a:gsLst>
                    <a:lin ang="5400000" scaled="0"/>
                  </a:gradFill>
                </a:rPr>
                <a:t>Data records are stolen every second</a:t>
              </a:r>
            </a:p>
          </p:txBody>
        </p:sp>
      </p:grpSp>
      <p:grpSp>
        <p:nvGrpSpPr>
          <p:cNvPr id="4" name="Group 3">
            <a:extLst>
              <a:ext uri="{FF2B5EF4-FFF2-40B4-BE49-F238E27FC236}">
                <a16:creationId xmlns:a16="http://schemas.microsoft.com/office/drawing/2014/main" id="{CF58E2F8-3968-4B45-802C-367157787F06}"/>
              </a:ext>
            </a:extLst>
          </p:cNvPr>
          <p:cNvGrpSpPr/>
          <p:nvPr/>
        </p:nvGrpSpPr>
        <p:grpSpPr>
          <a:xfrm>
            <a:off x="8901617" y="3966294"/>
            <a:ext cx="2303813" cy="2303813"/>
            <a:chOff x="8948646" y="2720193"/>
            <a:chExt cx="2258845" cy="2258845"/>
          </a:xfrm>
        </p:grpSpPr>
        <p:sp>
          <p:nvSpPr>
            <p:cNvPr id="32" name="Oval 31">
              <a:extLst>
                <a:ext uri="{FF2B5EF4-FFF2-40B4-BE49-F238E27FC236}">
                  <a16:creationId xmlns:a16="http://schemas.microsoft.com/office/drawing/2014/main" id="{5A90DD1B-BBD7-46F9-B4A9-3306C23D2B9C}"/>
                </a:ext>
              </a:extLst>
            </p:cNvPr>
            <p:cNvSpPr/>
            <p:nvPr/>
          </p:nvSpPr>
          <p:spPr bwMode="auto">
            <a:xfrm>
              <a:off x="8948646" y="2720193"/>
              <a:ext cx="2258845" cy="2258845"/>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defTabSz="932608"/>
              <a:endParaRPr lang="en-US" sz="1873" dirty="0" err="1">
                <a:gradFill>
                  <a:gsLst>
                    <a:gs pos="83000">
                      <a:srgbClr val="1A1A1A"/>
                    </a:gs>
                    <a:gs pos="100000">
                      <a:srgbClr val="0D0D0D"/>
                    </a:gs>
                  </a:gsLst>
                  <a:lin ang="5400000" scaled="1"/>
                </a:gradFill>
                <a:latin typeface="Segoe UI"/>
              </a:endParaRPr>
            </a:p>
          </p:txBody>
        </p:sp>
        <p:sp>
          <p:nvSpPr>
            <p:cNvPr id="37" name="Rectangle 36">
              <a:extLst>
                <a:ext uri="{FF2B5EF4-FFF2-40B4-BE49-F238E27FC236}">
                  <a16:creationId xmlns:a16="http://schemas.microsoft.com/office/drawing/2014/main" id="{B0E66ADA-4775-4337-9ACE-A8AC37B67B47}"/>
                </a:ext>
              </a:extLst>
            </p:cNvPr>
            <p:cNvSpPr/>
            <p:nvPr/>
          </p:nvSpPr>
          <p:spPr>
            <a:xfrm>
              <a:off x="9150261" y="3230403"/>
              <a:ext cx="1874864" cy="1392474"/>
            </a:xfrm>
            <a:prstGeom prst="rect">
              <a:avLst/>
            </a:prstGeom>
          </p:spPr>
          <p:txBody>
            <a:bodyPr wrap="square" lIns="91439" tIns="45719" rIns="91439" bIns="45719">
              <a:spAutoFit/>
            </a:bodyPr>
            <a:lstStyle/>
            <a:p>
              <a:pPr marL="0" lvl="3" algn="ctr" defTabSz="950418" fontAlgn="base">
                <a:lnSpc>
                  <a:spcPct val="90000"/>
                </a:lnSpc>
                <a:spcBef>
                  <a:spcPts val="1836"/>
                </a:spcBef>
                <a:defRPr/>
              </a:pPr>
              <a:r>
                <a:rPr lang="en-US" sz="5507" spc="-204" dirty="0">
                  <a:gradFill>
                    <a:gsLst>
                      <a:gs pos="0">
                        <a:schemeClr val="accent1"/>
                      </a:gs>
                      <a:gs pos="100000">
                        <a:schemeClr val="accent1"/>
                      </a:gs>
                    </a:gsLst>
                    <a:lin ang="5400000" scaled="0"/>
                  </a:gradFill>
                  <a:latin typeface="Segoe UI Semibold" panose="020B0702040204020203" pitchFamily="34" charset="0"/>
                  <a:ea typeface="ＭＳ Ｐゴシック" charset="0"/>
                  <a:cs typeface="Segoe UI Semibold" panose="020B0702040204020203" pitchFamily="34" charset="0"/>
                </a:rPr>
                <a:t>12</a:t>
              </a:r>
              <a:r>
                <a:rPr lang="en-US" sz="4080" spc="-204" dirty="0">
                  <a:gradFill>
                    <a:gsLst>
                      <a:gs pos="0">
                        <a:schemeClr val="accent1"/>
                      </a:gs>
                      <a:gs pos="100000">
                        <a:schemeClr val="accent1"/>
                      </a:gs>
                    </a:gsLst>
                    <a:lin ang="5400000" scaled="0"/>
                  </a:gradFill>
                  <a:latin typeface="Segoe UI Semibold" panose="020B0702040204020203" pitchFamily="34" charset="0"/>
                  <a:ea typeface="ＭＳ Ｐゴシック" charset="0"/>
                  <a:cs typeface="Segoe UI Semibold" panose="020B0702040204020203" pitchFamily="34" charset="0"/>
                </a:rPr>
                <a:t>%</a:t>
              </a:r>
              <a:endParaRPr lang="en-US" sz="5507" spc="-204" dirty="0">
                <a:gradFill>
                  <a:gsLst>
                    <a:gs pos="0">
                      <a:schemeClr val="accent1"/>
                    </a:gs>
                    <a:gs pos="100000">
                      <a:schemeClr val="accent1"/>
                    </a:gs>
                  </a:gsLst>
                  <a:lin ang="5400000" scaled="0"/>
                </a:gradFill>
                <a:latin typeface="Segoe UI Semibold" panose="020B0702040204020203" pitchFamily="34" charset="0"/>
                <a:ea typeface="ＭＳ Ｐゴシック" charset="0"/>
                <a:cs typeface="Segoe UI Semibold" panose="020B0702040204020203" pitchFamily="34" charset="0"/>
              </a:endParaRPr>
            </a:p>
            <a:p>
              <a:pPr algn="ctr" defTabSz="932700">
                <a:defRPr/>
              </a:pPr>
              <a:r>
                <a:rPr lang="en-US" sz="1224" dirty="0">
                  <a:gradFill>
                    <a:gsLst>
                      <a:gs pos="0">
                        <a:schemeClr val="tx1"/>
                      </a:gs>
                      <a:gs pos="100000">
                        <a:schemeClr val="tx1"/>
                      </a:gs>
                    </a:gsLst>
                    <a:lin ang="5400000" scaled="0"/>
                  </a:gradFill>
                </a:rPr>
                <a:t>of IT teams understand how GDPR will affect their cloud services**</a:t>
              </a:r>
            </a:p>
          </p:txBody>
        </p:sp>
      </p:grpSp>
      <p:grpSp>
        <p:nvGrpSpPr>
          <p:cNvPr id="39" name="Group 38">
            <a:extLst>
              <a:ext uri="{FF2B5EF4-FFF2-40B4-BE49-F238E27FC236}">
                <a16:creationId xmlns:a16="http://schemas.microsoft.com/office/drawing/2014/main" id="{A1CD585F-9C43-4D4B-B618-6060B9EF5CAA}"/>
              </a:ext>
            </a:extLst>
          </p:cNvPr>
          <p:cNvGrpSpPr/>
          <p:nvPr/>
        </p:nvGrpSpPr>
        <p:grpSpPr>
          <a:xfrm>
            <a:off x="1087028" y="2144875"/>
            <a:ext cx="2303813" cy="2303813"/>
            <a:chOff x="8948646" y="2720193"/>
            <a:chExt cx="2258845" cy="2258845"/>
          </a:xfrm>
        </p:grpSpPr>
        <p:sp>
          <p:nvSpPr>
            <p:cNvPr id="41" name="Oval 40">
              <a:extLst>
                <a:ext uri="{FF2B5EF4-FFF2-40B4-BE49-F238E27FC236}">
                  <a16:creationId xmlns:a16="http://schemas.microsoft.com/office/drawing/2014/main" id="{140F85C6-F087-437E-A66B-B0FA1AE6FEE9}"/>
                </a:ext>
              </a:extLst>
            </p:cNvPr>
            <p:cNvSpPr/>
            <p:nvPr/>
          </p:nvSpPr>
          <p:spPr bwMode="auto">
            <a:xfrm>
              <a:off x="8948646" y="2720193"/>
              <a:ext cx="2258845" cy="2258845"/>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defTabSz="932608"/>
              <a:endParaRPr lang="en-US" sz="1873" dirty="0" err="1">
                <a:gradFill>
                  <a:gsLst>
                    <a:gs pos="83000">
                      <a:srgbClr val="1A1A1A"/>
                    </a:gs>
                    <a:gs pos="100000">
                      <a:srgbClr val="0D0D0D"/>
                    </a:gs>
                  </a:gsLst>
                  <a:lin ang="5400000" scaled="1"/>
                </a:gradFill>
                <a:latin typeface="Segoe UI"/>
              </a:endParaRPr>
            </a:p>
          </p:txBody>
        </p:sp>
        <p:sp>
          <p:nvSpPr>
            <p:cNvPr id="43" name="Rectangle 42">
              <a:extLst>
                <a:ext uri="{FF2B5EF4-FFF2-40B4-BE49-F238E27FC236}">
                  <a16:creationId xmlns:a16="http://schemas.microsoft.com/office/drawing/2014/main" id="{ACAF0FF3-9111-4420-91FA-16A93F50E5D5}"/>
                </a:ext>
              </a:extLst>
            </p:cNvPr>
            <p:cNvSpPr/>
            <p:nvPr/>
          </p:nvSpPr>
          <p:spPr>
            <a:xfrm>
              <a:off x="9111762" y="3194952"/>
              <a:ext cx="1874864" cy="1333755"/>
            </a:xfrm>
            <a:prstGeom prst="rect">
              <a:avLst/>
            </a:prstGeom>
          </p:spPr>
          <p:txBody>
            <a:bodyPr wrap="square" lIns="91439" tIns="45719" rIns="91439" bIns="45719">
              <a:spAutoFit/>
            </a:bodyPr>
            <a:lstStyle/>
            <a:p>
              <a:pPr marL="0" lvl="3" algn="ctr" defTabSz="950418" fontAlgn="base">
                <a:lnSpc>
                  <a:spcPct val="90000"/>
                </a:lnSpc>
                <a:spcBef>
                  <a:spcPts val="1836"/>
                </a:spcBef>
                <a:defRPr/>
              </a:pPr>
              <a:r>
                <a:rPr lang="en-US" sz="3672" spc="-204" dirty="0">
                  <a:gradFill>
                    <a:gsLst>
                      <a:gs pos="0">
                        <a:schemeClr val="accent1"/>
                      </a:gs>
                      <a:gs pos="100000">
                        <a:schemeClr val="accent1"/>
                      </a:gs>
                    </a:gsLst>
                    <a:lin ang="5400000" scaled="0"/>
                  </a:gradFill>
                  <a:latin typeface="Segoe UI Semibold" panose="020B0702040204020203" pitchFamily="34" charset="0"/>
                  <a:ea typeface="ＭＳ Ｐゴシック" charset="0"/>
                  <a:cs typeface="Segoe UI Semibold" panose="020B0702040204020203" pitchFamily="34" charset="0"/>
                </a:rPr>
                <a:t>&gt;</a:t>
              </a:r>
              <a:r>
                <a:rPr lang="en-US" sz="4896" spc="-204" dirty="0">
                  <a:gradFill>
                    <a:gsLst>
                      <a:gs pos="0">
                        <a:schemeClr val="accent1"/>
                      </a:gs>
                      <a:gs pos="100000">
                        <a:schemeClr val="accent1"/>
                      </a:gs>
                    </a:gsLst>
                    <a:lin ang="5400000" scaled="0"/>
                  </a:gradFill>
                  <a:latin typeface="Segoe UI Semibold" panose="020B0702040204020203" pitchFamily="34" charset="0"/>
                  <a:ea typeface="ＭＳ Ｐゴシック" charset="0"/>
                  <a:cs typeface="Segoe UI Semibold" panose="020B0702040204020203" pitchFamily="34" charset="0"/>
                </a:rPr>
                <a:t>1,000</a:t>
              </a:r>
            </a:p>
            <a:p>
              <a:pPr algn="ctr" defTabSz="932700">
                <a:defRPr/>
              </a:pPr>
              <a:r>
                <a:rPr lang="en-US" sz="1224" dirty="0">
                  <a:gradFill>
                    <a:gsLst>
                      <a:gs pos="0">
                        <a:schemeClr val="tx1"/>
                      </a:gs>
                      <a:gs pos="100000">
                        <a:schemeClr val="tx1"/>
                      </a:gs>
                    </a:gsLst>
                    <a:lin ang="5400000" scaled="0"/>
                  </a:gradFill>
                </a:rPr>
                <a:t>different cloud services are used by the</a:t>
              </a:r>
              <a:br>
                <a:rPr lang="en-US" sz="1224" dirty="0">
                  <a:gradFill>
                    <a:gsLst>
                      <a:gs pos="0">
                        <a:schemeClr val="tx1"/>
                      </a:gs>
                      <a:gs pos="100000">
                        <a:schemeClr val="tx1"/>
                      </a:gs>
                    </a:gsLst>
                    <a:lin ang="5400000" scaled="0"/>
                  </a:gradFill>
                </a:rPr>
              </a:br>
              <a:r>
                <a:rPr lang="en-US" sz="1224" dirty="0">
                  <a:gradFill>
                    <a:gsLst>
                      <a:gs pos="0">
                        <a:schemeClr val="tx1"/>
                      </a:gs>
                      <a:gs pos="100000">
                        <a:schemeClr val="tx1"/>
                      </a:gs>
                    </a:gsLst>
                    <a:lin ang="5400000" scaled="0"/>
                  </a:gradFill>
                </a:rPr>
                <a:t>average enterprise</a:t>
              </a:r>
            </a:p>
          </p:txBody>
        </p:sp>
      </p:grpSp>
    </p:spTree>
    <p:custDataLst>
      <p:tags r:id="rId1"/>
    </p:custDataLst>
    <p:extLst>
      <p:ext uri="{BB962C8B-B14F-4D97-AF65-F5344CB8AC3E}">
        <p14:creationId xmlns:p14="http://schemas.microsoft.com/office/powerpoint/2010/main" val="2461429801"/>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0A2E8A-3BF0-4114-A94B-5EBEB068A4C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434888" cy="6452314"/>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Light" panose="020B0502040204020203" pitchFamily="34" charset="0"/>
                <a:ea typeface="+mn-ea"/>
                <a:cs typeface="Segoe UI Light" panose="020B0502040204020203" pitchFamily="34" charset="0"/>
              </a:rPr>
              <a:t>Automatically revoke apps to the entire org or to specific groups</a:t>
            </a:r>
          </a:p>
        </p:txBody>
      </p:sp>
    </p:spTree>
    <p:extLst>
      <p:ext uri="{BB962C8B-B14F-4D97-AF65-F5344CB8AC3E}">
        <p14:creationId xmlns:p14="http://schemas.microsoft.com/office/powerpoint/2010/main" val="2159476792"/>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70D182-CF90-4E53-A2E0-AB320484F7A5}"/>
              </a:ext>
            </a:extLst>
          </p:cNvPr>
          <p:cNvSpPr>
            <a:spLocks noGrp="1"/>
          </p:cNvSpPr>
          <p:nvPr>
            <p:ph type="title"/>
          </p:nvPr>
        </p:nvSpPr>
        <p:spPr/>
        <p:txBody>
          <a:bodyPr/>
          <a:lstStyle/>
          <a:p>
            <a:r>
              <a:rPr lang="en-US">
                <a:solidFill>
                  <a:srgbClr val="505050"/>
                </a:solidFill>
              </a:rPr>
              <a:t>DISCOVERY ARCHITECTURE</a:t>
            </a:r>
            <a:endParaRPr lang="en-US">
              <a:solidFill>
                <a:srgbClr val="505050"/>
              </a:solidFill>
              <a:highlight>
                <a:srgbClr val="FFFF00"/>
              </a:highlight>
            </a:endParaRPr>
          </a:p>
        </p:txBody>
      </p:sp>
      <p:sp>
        <p:nvSpPr>
          <p:cNvPr id="201" name="Rectangle 200">
            <a:extLst>
              <a:ext uri="{FF2B5EF4-FFF2-40B4-BE49-F238E27FC236}">
                <a16:creationId xmlns:a16="http://schemas.microsoft.com/office/drawing/2014/main" id="{74E28CE0-EB9A-4651-951F-71462828D7D2}"/>
              </a:ext>
            </a:extLst>
          </p:cNvPr>
          <p:cNvSpPr/>
          <p:nvPr/>
        </p:nvSpPr>
        <p:spPr bwMode="auto">
          <a:xfrm>
            <a:off x="6893495" y="1245108"/>
            <a:ext cx="4227533" cy="4070519"/>
          </a:xfrm>
          <a:prstGeom prst="rect">
            <a:avLst/>
          </a:prstGeom>
          <a:noFill/>
          <a:ln w="6350" cap="flat" cmpd="sng" algn="ctr">
            <a:solidFill>
              <a:schemeClr val="bg1">
                <a:lumMod val="75000"/>
              </a:schemeClr>
            </a:solidFill>
            <a:prstDash val="dash"/>
            <a:miter lim="800000"/>
            <a:headEnd type="none" w="med" len="med"/>
            <a:tailEnd type="none" w="med" len="med"/>
          </a:ln>
          <a:effectLst/>
        </p:spPr>
        <p:txBody>
          <a:bodyPr rot="0" spcFirstLastPara="0" vert="horz" wrap="square" lIns="93248" tIns="124294" rIns="248591" bIns="124294" numCol="1" spcCol="0" rtlCol="0" fromWordArt="0" anchor="t" anchorCtr="0" forceAA="0" compatLnSpc="1">
            <a:prstTxWarp prst="textNoShape">
              <a:avLst/>
            </a:prstTxWarp>
            <a:noAutofit/>
          </a:bodyPr>
          <a:lstStyle/>
          <a:p>
            <a:pPr algn="ctr" defTabSz="1267322" fontAlgn="base">
              <a:spcBef>
                <a:spcPct val="0"/>
              </a:spcBef>
              <a:spcAft>
                <a:spcPct val="0"/>
              </a:spcAft>
            </a:pPr>
            <a:r>
              <a:rPr lang="en-US" sz="2000" b="1" kern="0">
                <a:solidFill>
                  <a:srgbClr val="505050"/>
                </a:solidFill>
                <a:latin typeface="Segoe UI Light" panose="020B0502040204020203" pitchFamily="34" charset="0"/>
                <a:cs typeface="Segoe UI Light" panose="020B0502040204020203" pitchFamily="34" charset="0"/>
              </a:rPr>
              <a:t>Microsoft Cloud App Security</a:t>
            </a:r>
          </a:p>
        </p:txBody>
      </p:sp>
      <p:sp>
        <p:nvSpPr>
          <p:cNvPr id="202" name="Rectangle 201">
            <a:extLst>
              <a:ext uri="{FF2B5EF4-FFF2-40B4-BE49-F238E27FC236}">
                <a16:creationId xmlns:a16="http://schemas.microsoft.com/office/drawing/2014/main" id="{BD319DE3-AFBA-4C9E-9848-843D562A31AF}"/>
              </a:ext>
            </a:extLst>
          </p:cNvPr>
          <p:cNvSpPr/>
          <p:nvPr/>
        </p:nvSpPr>
        <p:spPr bwMode="auto">
          <a:xfrm rot="5400000">
            <a:off x="8720936" y="2925738"/>
            <a:ext cx="572650" cy="4227533"/>
          </a:xfrm>
          <a:prstGeom prst="rect">
            <a:avLst/>
          </a:prstGeom>
          <a:solidFill>
            <a:srgbClr val="505050"/>
          </a:solidFill>
          <a:ln>
            <a:noFill/>
          </a:ln>
        </p:spPr>
        <p:style>
          <a:lnRef idx="0">
            <a:scrgbClr r="0" g="0" b="0"/>
          </a:lnRef>
          <a:fillRef idx="0">
            <a:scrgbClr r="0" g="0" b="0"/>
          </a:fillRef>
          <a:effectRef idx="0">
            <a:scrgbClr r="0" g="0" b="0"/>
          </a:effectRef>
          <a:fontRef idx="minor">
            <a:schemeClr val="lt1"/>
          </a:fontRef>
        </p:style>
        <p:txBody>
          <a:bodyPr vert="vert270" wrap="square" lIns="0" tIns="47559" rIns="0" bIns="47559"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50933" fontAlgn="base">
              <a:spcBef>
                <a:spcPct val="0"/>
              </a:spcBef>
              <a:spcAft>
                <a:spcPct val="0"/>
              </a:spcAft>
            </a:pPr>
            <a:r>
              <a:rPr lang="en-US" sz="1836">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Discovery dashboard and alerts</a:t>
            </a:r>
          </a:p>
        </p:txBody>
      </p:sp>
      <p:cxnSp>
        <p:nvCxnSpPr>
          <p:cNvPr id="203" name="Straight Arrow Connector 202">
            <a:extLst>
              <a:ext uri="{FF2B5EF4-FFF2-40B4-BE49-F238E27FC236}">
                <a16:creationId xmlns:a16="http://schemas.microsoft.com/office/drawing/2014/main" id="{342D39F1-AD80-413A-AB9A-934A72271933}"/>
              </a:ext>
            </a:extLst>
          </p:cNvPr>
          <p:cNvCxnSpPr>
            <a:cxnSpLocks/>
          </p:cNvCxnSpPr>
          <p:nvPr/>
        </p:nvCxnSpPr>
        <p:spPr>
          <a:xfrm>
            <a:off x="6296287" y="2189059"/>
            <a:ext cx="422259" cy="0"/>
          </a:xfrm>
          <a:prstGeom prst="straightConnector1">
            <a:avLst/>
          </a:prstGeom>
          <a:noFill/>
          <a:ln w="12700" cap="flat" cmpd="sng" algn="ctr">
            <a:solidFill>
              <a:srgbClr val="00317B"/>
            </a:solidFill>
            <a:prstDash val="solid"/>
            <a:miter lim="800000"/>
            <a:headEnd type="none" w="med" len="med"/>
            <a:tailEnd type="arrow" w="med" len="med"/>
          </a:ln>
          <a:effectLst/>
        </p:spPr>
      </p:cxnSp>
      <p:pic>
        <p:nvPicPr>
          <p:cNvPr id="204" name="Picture 203">
            <a:extLst>
              <a:ext uri="{FF2B5EF4-FFF2-40B4-BE49-F238E27FC236}">
                <a16:creationId xmlns:a16="http://schemas.microsoft.com/office/drawing/2014/main" id="{79EC05E7-1464-4CE5-8009-1047AA35A9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24749" y="6149146"/>
            <a:ext cx="464167" cy="313155"/>
          </a:xfrm>
          <a:prstGeom prst="rect">
            <a:avLst/>
          </a:prstGeom>
        </p:spPr>
      </p:pic>
      <p:grpSp>
        <p:nvGrpSpPr>
          <p:cNvPr id="205" name="Group 204">
            <a:extLst>
              <a:ext uri="{FF2B5EF4-FFF2-40B4-BE49-F238E27FC236}">
                <a16:creationId xmlns:a16="http://schemas.microsoft.com/office/drawing/2014/main" id="{BEB7F411-D937-46EF-A8DE-F0ED194224A9}"/>
              </a:ext>
            </a:extLst>
          </p:cNvPr>
          <p:cNvGrpSpPr/>
          <p:nvPr/>
        </p:nvGrpSpPr>
        <p:grpSpPr>
          <a:xfrm>
            <a:off x="2788882" y="5776588"/>
            <a:ext cx="392785" cy="241975"/>
            <a:chOff x="4716719" y="1932923"/>
            <a:chExt cx="2033332" cy="1338070"/>
          </a:xfrm>
        </p:grpSpPr>
        <p:sp>
          <p:nvSpPr>
            <p:cNvPr id="206" name="Freeform 5">
              <a:extLst>
                <a:ext uri="{FF2B5EF4-FFF2-40B4-BE49-F238E27FC236}">
                  <a16:creationId xmlns:a16="http://schemas.microsoft.com/office/drawing/2014/main" id="{6F1EA976-1E98-426F-9730-2AE8C9F64570}"/>
                </a:ext>
              </a:extLst>
            </p:cNvPr>
            <p:cNvSpPr>
              <a:spLocks/>
            </p:cNvSpPr>
            <p:nvPr/>
          </p:nvSpPr>
          <p:spPr bwMode="auto">
            <a:xfrm>
              <a:off x="5359615" y="1932923"/>
              <a:ext cx="1390436" cy="1259093"/>
            </a:xfrm>
            <a:custGeom>
              <a:avLst/>
              <a:gdLst>
                <a:gd name="T0" fmla="*/ 771 w 771"/>
                <a:gd name="T1" fmla="*/ 499 h 698"/>
                <a:gd name="T2" fmla="*/ 658 w 771"/>
                <a:gd name="T3" fmla="*/ 293 h 698"/>
                <a:gd name="T4" fmla="*/ 578 w 771"/>
                <a:gd name="T5" fmla="*/ 147 h 698"/>
                <a:gd name="T6" fmla="*/ 478 w 771"/>
                <a:gd name="T7" fmla="*/ 117 h 698"/>
                <a:gd name="T8" fmla="*/ 392 w 771"/>
                <a:gd name="T9" fmla="*/ 139 h 698"/>
                <a:gd name="T10" fmla="*/ 133 w 771"/>
                <a:gd name="T11" fmla="*/ 0 h 698"/>
                <a:gd name="T12" fmla="*/ 0 w 771"/>
                <a:gd name="T13" fmla="*/ 29 h 698"/>
                <a:gd name="T14" fmla="*/ 669 w 771"/>
                <a:gd name="T15" fmla="*/ 698 h 698"/>
                <a:gd name="T16" fmla="*/ 771 w 771"/>
                <a:gd name="T17" fmla="*/ 49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1" h="698">
                  <a:moveTo>
                    <a:pt x="771" y="499"/>
                  </a:moveTo>
                  <a:cubicBezTo>
                    <a:pt x="771" y="414"/>
                    <a:pt x="725" y="337"/>
                    <a:pt x="658" y="293"/>
                  </a:cubicBezTo>
                  <a:cubicBezTo>
                    <a:pt x="657" y="232"/>
                    <a:pt x="626" y="178"/>
                    <a:pt x="578" y="147"/>
                  </a:cubicBezTo>
                  <a:cubicBezTo>
                    <a:pt x="550" y="128"/>
                    <a:pt x="515" y="117"/>
                    <a:pt x="478" y="117"/>
                  </a:cubicBezTo>
                  <a:cubicBezTo>
                    <a:pt x="446" y="117"/>
                    <a:pt x="417" y="125"/>
                    <a:pt x="392" y="139"/>
                  </a:cubicBezTo>
                  <a:cubicBezTo>
                    <a:pt x="336" y="56"/>
                    <a:pt x="241" y="0"/>
                    <a:pt x="133" y="0"/>
                  </a:cubicBezTo>
                  <a:cubicBezTo>
                    <a:pt x="85" y="0"/>
                    <a:pt x="41" y="11"/>
                    <a:pt x="0" y="29"/>
                  </a:cubicBezTo>
                  <a:cubicBezTo>
                    <a:pt x="669" y="698"/>
                    <a:pt x="669" y="698"/>
                    <a:pt x="669" y="698"/>
                  </a:cubicBezTo>
                  <a:cubicBezTo>
                    <a:pt x="731" y="653"/>
                    <a:pt x="771" y="581"/>
                    <a:pt x="771" y="499"/>
                  </a:cubicBezTo>
                  <a:close/>
                </a:path>
              </a:pathLst>
            </a:custGeom>
            <a:solidFill>
              <a:srgbClr val="35D2FF"/>
            </a:solidFill>
            <a:ln>
              <a:noFill/>
            </a:ln>
          </p:spPr>
          <p:txBody>
            <a:bodyPr/>
            <a:lstStyle/>
            <a:p>
              <a:pPr defTabSz="951153">
                <a:defRPr/>
              </a:pPr>
              <a:endParaRPr lang="en-US" sz="1873"/>
            </a:p>
          </p:txBody>
        </p:sp>
        <p:sp>
          <p:nvSpPr>
            <p:cNvPr id="207" name="Freeform 6">
              <a:extLst>
                <a:ext uri="{FF2B5EF4-FFF2-40B4-BE49-F238E27FC236}">
                  <a16:creationId xmlns:a16="http://schemas.microsoft.com/office/drawing/2014/main" id="{8BDA93AB-1D6F-40BC-9F6C-A0DAF079CD85}"/>
                </a:ext>
              </a:extLst>
            </p:cNvPr>
            <p:cNvSpPr>
              <a:spLocks/>
            </p:cNvSpPr>
            <p:nvPr/>
          </p:nvSpPr>
          <p:spPr bwMode="auto">
            <a:xfrm>
              <a:off x="4716719" y="1981706"/>
              <a:ext cx="1853915" cy="1289287"/>
            </a:xfrm>
            <a:custGeom>
              <a:avLst/>
              <a:gdLst>
                <a:gd name="T0" fmla="*/ 360 w 1029"/>
                <a:gd name="T1" fmla="*/ 0 h 715"/>
                <a:gd name="T2" fmla="*/ 181 w 1029"/>
                <a:gd name="T3" fmla="*/ 283 h 715"/>
                <a:gd name="T4" fmla="*/ 181 w 1029"/>
                <a:gd name="T5" fmla="*/ 297 h 715"/>
                <a:gd name="T6" fmla="*/ 0 w 1029"/>
                <a:gd name="T7" fmla="*/ 505 h 715"/>
                <a:gd name="T8" fmla="*/ 210 w 1029"/>
                <a:gd name="T9" fmla="*/ 715 h 715"/>
                <a:gd name="T10" fmla="*/ 291 w 1029"/>
                <a:gd name="T11" fmla="*/ 715 h 715"/>
                <a:gd name="T12" fmla="*/ 328 w 1029"/>
                <a:gd name="T13" fmla="*/ 715 h 715"/>
                <a:gd name="T14" fmla="*/ 341 w 1029"/>
                <a:gd name="T15" fmla="*/ 715 h 715"/>
                <a:gd name="T16" fmla="*/ 351 w 1029"/>
                <a:gd name="T17" fmla="*/ 715 h 715"/>
                <a:gd name="T18" fmla="*/ 860 w 1029"/>
                <a:gd name="T19" fmla="*/ 715 h 715"/>
                <a:gd name="T20" fmla="*/ 885 w 1029"/>
                <a:gd name="T21" fmla="*/ 715 h 715"/>
                <a:gd name="T22" fmla="*/ 912 w 1029"/>
                <a:gd name="T23" fmla="*/ 715 h 715"/>
                <a:gd name="T24" fmla="*/ 1029 w 1029"/>
                <a:gd name="T25" fmla="*/ 669 h 715"/>
                <a:gd name="T26" fmla="*/ 360 w 1029"/>
                <a:gd name="T27"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9" h="715">
                  <a:moveTo>
                    <a:pt x="360" y="0"/>
                  </a:moveTo>
                  <a:cubicBezTo>
                    <a:pt x="254" y="50"/>
                    <a:pt x="181" y="158"/>
                    <a:pt x="181" y="283"/>
                  </a:cubicBezTo>
                  <a:cubicBezTo>
                    <a:pt x="181" y="287"/>
                    <a:pt x="181" y="293"/>
                    <a:pt x="181" y="297"/>
                  </a:cubicBezTo>
                  <a:cubicBezTo>
                    <a:pt x="79" y="312"/>
                    <a:pt x="0" y="399"/>
                    <a:pt x="0" y="505"/>
                  </a:cubicBezTo>
                  <a:cubicBezTo>
                    <a:pt x="0" y="619"/>
                    <a:pt x="93" y="713"/>
                    <a:pt x="210" y="715"/>
                  </a:cubicBezTo>
                  <a:cubicBezTo>
                    <a:pt x="210" y="715"/>
                    <a:pt x="210" y="715"/>
                    <a:pt x="291" y="715"/>
                  </a:cubicBezTo>
                  <a:cubicBezTo>
                    <a:pt x="303" y="715"/>
                    <a:pt x="322" y="715"/>
                    <a:pt x="328" y="715"/>
                  </a:cubicBezTo>
                  <a:cubicBezTo>
                    <a:pt x="328" y="715"/>
                    <a:pt x="328" y="715"/>
                    <a:pt x="341" y="715"/>
                  </a:cubicBezTo>
                  <a:cubicBezTo>
                    <a:pt x="344" y="715"/>
                    <a:pt x="347" y="715"/>
                    <a:pt x="351" y="715"/>
                  </a:cubicBezTo>
                  <a:cubicBezTo>
                    <a:pt x="478" y="715"/>
                    <a:pt x="746" y="715"/>
                    <a:pt x="860" y="715"/>
                  </a:cubicBezTo>
                  <a:cubicBezTo>
                    <a:pt x="869" y="715"/>
                    <a:pt x="877" y="715"/>
                    <a:pt x="885" y="715"/>
                  </a:cubicBezTo>
                  <a:cubicBezTo>
                    <a:pt x="894" y="715"/>
                    <a:pt x="904" y="715"/>
                    <a:pt x="912" y="715"/>
                  </a:cubicBezTo>
                  <a:cubicBezTo>
                    <a:pt x="956" y="710"/>
                    <a:pt x="995" y="693"/>
                    <a:pt x="1029" y="669"/>
                  </a:cubicBezTo>
                  <a:lnTo>
                    <a:pt x="360" y="0"/>
                  </a:lnTo>
                  <a:close/>
                </a:path>
              </a:pathLst>
            </a:custGeom>
            <a:solidFill>
              <a:srgbClr val="00BDF3"/>
            </a:solidFill>
            <a:ln>
              <a:noFill/>
            </a:ln>
          </p:spPr>
          <p:txBody>
            <a:bodyPr/>
            <a:lstStyle/>
            <a:p>
              <a:pPr defTabSz="951153">
                <a:defRPr/>
              </a:pPr>
              <a:endParaRPr lang="en-US" sz="1873"/>
            </a:p>
          </p:txBody>
        </p:sp>
      </p:grpSp>
      <p:grpSp>
        <p:nvGrpSpPr>
          <p:cNvPr id="208" name="Group 207">
            <a:extLst>
              <a:ext uri="{FF2B5EF4-FFF2-40B4-BE49-F238E27FC236}">
                <a16:creationId xmlns:a16="http://schemas.microsoft.com/office/drawing/2014/main" id="{B00A208C-925C-4835-A39D-8E1B48A54260}"/>
              </a:ext>
            </a:extLst>
          </p:cNvPr>
          <p:cNvGrpSpPr/>
          <p:nvPr/>
        </p:nvGrpSpPr>
        <p:grpSpPr>
          <a:xfrm>
            <a:off x="1928938" y="5728909"/>
            <a:ext cx="289664" cy="178447"/>
            <a:chOff x="4716719" y="1932923"/>
            <a:chExt cx="2033332" cy="1338070"/>
          </a:xfrm>
        </p:grpSpPr>
        <p:sp>
          <p:nvSpPr>
            <p:cNvPr id="209" name="Freeform 5">
              <a:extLst>
                <a:ext uri="{FF2B5EF4-FFF2-40B4-BE49-F238E27FC236}">
                  <a16:creationId xmlns:a16="http://schemas.microsoft.com/office/drawing/2014/main" id="{B0DF691E-2942-4FEE-A1AB-C581DABC5F78}"/>
                </a:ext>
              </a:extLst>
            </p:cNvPr>
            <p:cNvSpPr>
              <a:spLocks/>
            </p:cNvSpPr>
            <p:nvPr/>
          </p:nvSpPr>
          <p:spPr bwMode="auto">
            <a:xfrm>
              <a:off x="5359615" y="1932923"/>
              <a:ext cx="1390436" cy="1259093"/>
            </a:xfrm>
            <a:custGeom>
              <a:avLst/>
              <a:gdLst>
                <a:gd name="T0" fmla="*/ 771 w 771"/>
                <a:gd name="T1" fmla="*/ 499 h 698"/>
                <a:gd name="T2" fmla="*/ 658 w 771"/>
                <a:gd name="T3" fmla="*/ 293 h 698"/>
                <a:gd name="T4" fmla="*/ 578 w 771"/>
                <a:gd name="T5" fmla="*/ 147 h 698"/>
                <a:gd name="T6" fmla="*/ 478 w 771"/>
                <a:gd name="T7" fmla="*/ 117 h 698"/>
                <a:gd name="T8" fmla="*/ 392 w 771"/>
                <a:gd name="T9" fmla="*/ 139 h 698"/>
                <a:gd name="T10" fmla="*/ 133 w 771"/>
                <a:gd name="T11" fmla="*/ 0 h 698"/>
                <a:gd name="T12" fmla="*/ 0 w 771"/>
                <a:gd name="T13" fmla="*/ 29 h 698"/>
                <a:gd name="T14" fmla="*/ 669 w 771"/>
                <a:gd name="T15" fmla="*/ 698 h 698"/>
                <a:gd name="T16" fmla="*/ 771 w 771"/>
                <a:gd name="T17" fmla="*/ 49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1" h="698">
                  <a:moveTo>
                    <a:pt x="771" y="499"/>
                  </a:moveTo>
                  <a:cubicBezTo>
                    <a:pt x="771" y="414"/>
                    <a:pt x="725" y="337"/>
                    <a:pt x="658" y="293"/>
                  </a:cubicBezTo>
                  <a:cubicBezTo>
                    <a:pt x="657" y="232"/>
                    <a:pt x="626" y="178"/>
                    <a:pt x="578" y="147"/>
                  </a:cubicBezTo>
                  <a:cubicBezTo>
                    <a:pt x="550" y="128"/>
                    <a:pt x="515" y="117"/>
                    <a:pt x="478" y="117"/>
                  </a:cubicBezTo>
                  <a:cubicBezTo>
                    <a:pt x="446" y="117"/>
                    <a:pt x="417" y="125"/>
                    <a:pt x="392" y="139"/>
                  </a:cubicBezTo>
                  <a:cubicBezTo>
                    <a:pt x="336" y="56"/>
                    <a:pt x="241" y="0"/>
                    <a:pt x="133" y="0"/>
                  </a:cubicBezTo>
                  <a:cubicBezTo>
                    <a:pt x="85" y="0"/>
                    <a:pt x="41" y="11"/>
                    <a:pt x="0" y="29"/>
                  </a:cubicBezTo>
                  <a:cubicBezTo>
                    <a:pt x="669" y="698"/>
                    <a:pt x="669" y="698"/>
                    <a:pt x="669" y="698"/>
                  </a:cubicBezTo>
                  <a:cubicBezTo>
                    <a:pt x="731" y="653"/>
                    <a:pt x="771" y="581"/>
                    <a:pt x="771" y="499"/>
                  </a:cubicBezTo>
                  <a:close/>
                </a:path>
              </a:pathLst>
            </a:custGeom>
            <a:solidFill>
              <a:srgbClr val="35D2FF"/>
            </a:solidFill>
            <a:ln>
              <a:noFill/>
            </a:ln>
          </p:spPr>
          <p:txBody>
            <a:bodyPr/>
            <a:lstStyle/>
            <a:p>
              <a:pPr defTabSz="951153">
                <a:defRPr/>
              </a:pPr>
              <a:endParaRPr lang="en-US" sz="1873"/>
            </a:p>
          </p:txBody>
        </p:sp>
        <p:sp>
          <p:nvSpPr>
            <p:cNvPr id="210" name="Freeform 6">
              <a:extLst>
                <a:ext uri="{FF2B5EF4-FFF2-40B4-BE49-F238E27FC236}">
                  <a16:creationId xmlns:a16="http://schemas.microsoft.com/office/drawing/2014/main" id="{AC747F19-462C-45FB-95DA-D72A893FC899}"/>
                </a:ext>
              </a:extLst>
            </p:cNvPr>
            <p:cNvSpPr>
              <a:spLocks/>
            </p:cNvSpPr>
            <p:nvPr/>
          </p:nvSpPr>
          <p:spPr bwMode="auto">
            <a:xfrm>
              <a:off x="4716719" y="1981706"/>
              <a:ext cx="1853915" cy="1289287"/>
            </a:xfrm>
            <a:custGeom>
              <a:avLst/>
              <a:gdLst>
                <a:gd name="T0" fmla="*/ 360 w 1029"/>
                <a:gd name="T1" fmla="*/ 0 h 715"/>
                <a:gd name="T2" fmla="*/ 181 w 1029"/>
                <a:gd name="T3" fmla="*/ 283 h 715"/>
                <a:gd name="T4" fmla="*/ 181 w 1029"/>
                <a:gd name="T5" fmla="*/ 297 h 715"/>
                <a:gd name="T6" fmla="*/ 0 w 1029"/>
                <a:gd name="T7" fmla="*/ 505 h 715"/>
                <a:gd name="T8" fmla="*/ 210 w 1029"/>
                <a:gd name="T9" fmla="*/ 715 h 715"/>
                <a:gd name="T10" fmla="*/ 291 w 1029"/>
                <a:gd name="T11" fmla="*/ 715 h 715"/>
                <a:gd name="T12" fmla="*/ 328 w 1029"/>
                <a:gd name="T13" fmla="*/ 715 h 715"/>
                <a:gd name="T14" fmla="*/ 341 w 1029"/>
                <a:gd name="T15" fmla="*/ 715 h 715"/>
                <a:gd name="T16" fmla="*/ 351 w 1029"/>
                <a:gd name="T17" fmla="*/ 715 h 715"/>
                <a:gd name="T18" fmla="*/ 860 w 1029"/>
                <a:gd name="T19" fmla="*/ 715 h 715"/>
                <a:gd name="T20" fmla="*/ 885 w 1029"/>
                <a:gd name="T21" fmla="*/ 715 h 715"/>
                <a:gd name="T22" fmla="*/ 912 w 1029"/>
                <a:gd name="T23" fmla="*/ 715 h 715"/>
                <a:gd name="T24" fmla="*/ 1029 w 1029"/>
                <a:gd name="T25" fmla="*/ 669 h 715"/>
                <a:gd name="T26" fmla="*/ 360 w 1029"/>
                <a:gd name="T27"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9" h="715">
                  <a:moveTo>
                    <a:pt x="360" y="0"/>
                  </a:moveTo>
                  <a:cubicBezTo>
                    <a:pt x="254" y="50"/>
                    <a:pt x="181" y="158"/>
                    <a:pt x="181" y="283"/>
                  </a:cubicBezTo>
                  <a:cubicBezTo>
                    <a:pt x="181" y="287"/>
                    <a:pt x="181" y="293"/>
                    <a:pt x="181" y="297"/>
                  </a:cubicBezTo>
                  <a:cubicBezTo>
                    <a:pt x="79" y="312"/>
                    <a:pt x="0" y="399"/>
                    <a:pt x="0" y="505"/>
                  </a:cubicBezTo>
                  <a:cubicBezTo>
                    <a:pt x="0" y="619"/>
                    <a:pt x="93" y="713"/>
                    <a:pt x="210" y="715"/>
                  </a:cubicBezTo>
                  <a:cubicBezTo>
                    <a:pt x="210" y="715"/>
                    <a:pt x="210" y="715"/>
                    <a:pt x="291" y="715"/>
                  </a:cubicBezTo>
                  <a:cubicBezTo>
                    <a:pt x="303" y="715"/>
                    <a:pt x="322" y="715"/>
                    <a:pt x="328" y="715"/>
                  </a:cubicBezTo>
                  <a:cubicBezTo>
                    <a:pt x="328" y="715"/>
                    <a:pt x="328" y="715"/>
                    <a:pt x="341" y="715"/>
                  </a:cubicBezTo>
                  <a:cubicBezTo>
                    <a:pt x="344" y="715"/>
                    <a:pt x="347" y="715"/>
                    <a:pt x="351" y="715"/>
                  </a:cubicBezTo>
                  <a:cubicBezTo>
                    <a:pt x="478" y="715"/>
                    <a:pt x="746" y="715"/>
                    <a:pt x="860" y="715"/>
                  </a:cubicBezTo>
                  <a:cubicBezTo>
                    <a:pt x="869" y="715"/>
                    <a:pt x="877" y="715"/>
                    <a:pt x="885" y="715"/>
                  </a:cubicBezTo>
                  <a:cubicBezTo>
                    <a:pt x="894" y="715"/>
                    <a:pt x="904" y="715"/>
                    <a:pt x="912" y="715"/>
                  </a:cubicBezTo>
                  <a:cubicBezTo>
                    <a:pt x="956" y="710"/>
                    <a:pt x="995" y="693"/>
                    <a:pt x="1029" y="669"/>
                  </a:cubicBezTo>
                  <a:lnTo>
                    <a:pt x="360" y="0"/>
                  </a:lnTo>
                  <a:close/>
                </a:path>
              </a:pathLst>
            </a:custGeom>
            <a:solidFill>
              <a:srgbClr val="00BDF3"/>
            </a:solidFill>
            <a:ln>
              <a:noFill/>
            </a:ln>
          </p:spPr>
          <p:txBody>
            <a:bodyPr/>
            <a:lstStyle/>
            <a:p>
              <a:pPr defTabSz="951153">
                <a:defRPr/>
              </a:pPr>
              <a:endParaRPr lang="en-US" sz="1873"/>
            </a:p>
          </p:txBody>
        </p:sp>
      </p:grpSp>
      <p:pic>
        <p:nvPicPr>
          <p:cNvPr id="211" name="Picture 210">
            <a:extLst>
              <a:ext uri="{FF2B5EF4-FFF2-40B4-BE49-F238E27FC236}">
                <a16:creationId xmlns:a16="http://schemas.microsoft.com/office/drawing/2014/main" id="{2FD9416A-579F-46E9-926A-3788CE64A1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431944" y="6376465"/>
            <a:ext cx="196407" cy="132508"/>
          </a:xfrm>
          <a:prstGeom prst="rect">
            <a:avLst/>
          </a:prstGeom>
        </p:spPr>
      </p:pic>
      <p:sp>
        <p:nvSpPr>
          <p:cNvPr id="212" name="Rectangle 211">
            <a:extLst>
              <a:ext uri="{FF2B5EF4-FFF2-40B4-BE49-F238E27FC236}">
                <a16:creationId xmlns:a16="http://schemas.microsoft.com/office/drawing/2014/main" id="{9033AD26-9BCA-4B65-AFC5-C30F0A6B637C}"/>
              </a:ext>
            </a:extLst>
          </p:cNvPr>
          <p:cNvSpPr/>
          <p:nvPr/>
        </p:nvSpPr>
        <p:spPr bwMode="auto">
          <a:xfrm>
            <a:off x="416382" y="1241068"/>
            <a:ext cx="4227533" cy="4070519"/>
          </a:xfrm>
          <a:prstGeom prst="rect">
            <a:avLst/>
          </a:prstGeom>
          <a:noFill/>
          <a:ln w="6350" cap="flat" cmpd="sng" algn="ctr">
            <a:solidFill>
              <a:schemeClr val="bg1">
                <a:lumMod val="75000"/>
              </a:schemeClr>
            </a:solidFill>
            <a:prstDash val="dash"/>
            <a:miter lim="800000"/>
            <a:headEnd type="none" w="med" len="med"/>
            <a:tailEnd type="none" w="med" len="med"/>
          </a:ln>
          <a:effectLst/>
        </p:spPr>
        <p:txBody>
          <a:bodyPr rot="0" spcFirstLastPara="0" vert="horz" wrap="square" lIns="93248" tIns="124294" rIns="248591" bIns="12429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defTabSz="1267322" fontAlgn="base">
              <a:spcBef>
                <a:spcPct val="0"/>
              </a:spcBef>
              <a:spcAft>
                <a:spcPct val="0"/>
              </a:spcAft>
              <a:defRPr/>
            </a:pPr>
            <a:r>
              <a:rPr lang="en-US" sz="2000" b="1" kern="0">
                <a:solidFill>
                  <a:srgbClr val="505050"/>
                </a:solidFill>
                <a:latin typeface="Segoe UI Light" panose="020B0502040204020203" pitchFamily="34" charset="0"/>
                <a:cs typeface="Segoe UI Light" panose="020B0502040204020203" pitchFamily="34" charset="0"/>
              </a:rPr>
              <a:t>On-premises network</a:t>
            </a:r>
          </a:p>
        </p:txBody>
      </p:sp>
      <p:cxnSp>
        <p:nvCxnSpPr>
          <p:cNvPr id="213" name="Straight Arrow Connector 24">
            <a:extLst>
              <a:ext uri="{FF2B5EF4-FFF2-40B4-BE49-F238E27FC236}">
                <a16:creationId xmlns:a16="http://schemas.microsoft.com/office/drawing/2014/main" id="{0AD496D7-3286-4093-BB5B-AA545319A026}"/>
              </a:ext>
            </a:extLst>
          </p:cNvPr>
          <p:cNvCxnSpPr>
            <a:cxnSpLocks/>
          </p:cNvCxnSpPr>
          <p:nvPr/>
        </p:nvCxnSpPr>
        <p:spPr>
          <a:xfrm rot="5400000" flipH="1" flipV="1">
            <a:off x="669876" y="2477556"/>
            <a:ext cx="1549503" cy="968620"/>
          </a:xfrm>
          <a:prstGeom prst="bentConnector2">
            <a:avLst/>
          </a:prstGeom>
          <a:noFill/>
          <a:ln w="12700" cap="flat" cmpd="sng" algn="ctr">
            <a:solidFill>
              <a:srgbClr val="00317B"/>
            </a:solidFill>
            <a:prstDash val="solid"/>
            <a:miter lim="800000"/>
            <a:headEnd type="none" w="med" len="med"/>
            <a:tailEnd type="arrow" w="med" len="med"/>
          </a:ln>
          <a:effectLst/>
        </p:spPr>
      </p:cxnSp>
      <p:cxnSp>
        <p:nvCxnSpPr>
          <p:cNvPr id="214" name="Straight Arrow Connector 24">
            <a:extLst>
              <a:ext uri="{FF2B5EF4-FFF2-40B4-BE49-F238E27FC236}">
                <a16:creationId xmlns:a16="http://schemas.microsoft.com/office/drawing/2014/main" id="{B47EC722-9FC0-41B3-8E56-D10994353095}"/>
              </a:ext>
            </a:extLst>
          </p:cNvPr>
          <p:cNvCxnSpPr>
            <a:cxnSpLocks/>
          </p:cNvCxnSpPr>
          <p:nvPr/>
        </p:nvCxnSpPr>
        <p:spPr>
          <a:xfrm flipV="1">
            <a:off x="2112809" y="2452445"/>
            <a:ext cx="0" cy="428933"/>
          </a:xfrm>
          <a:prstGeom prst="straightConnector1">
            <a:avLst/>
          </a:prstGeom>
          <a:noFill/>
          <a:ln w="12700" cap="flat" cmpd="sng" algn="ctr">
            <a:solidFill>
              <a:srgbClr val="00317B"/>
            </a:solidFill>
            <a:prstDash val="solid"/>
            <a:miter lim="800000"/>
            <a:headEnd type="none" w="med" len="med"/>
            <a:tailEnd type="arrow" w="med" len="med"/>
          </a:ln>
          <a:effectLst/>
        </p:spPr>
      </p:cxnSp>
      <p:cxnSp>
        <p:nvCxnSpPr>
          <p:cNvPr id="215" name="Straight Arrow Connector 24">
            <a:extLst>
              <a:ext uri="{FF2B5EF4-FFF2-40B4-BE49-F238E27FC236}">
                <a16:creationId xmlns:a16="http://schemas.microsoft.com/office/drawing/2014/main" id="{936EA425-213B-425F-BA06-96E65525C0A1}"/>
              </a:ext>
            </a:extLst>
          </p:cNvPr>
          <p:cNvCxnSpPr>
            <a:cxnSpLocks/>
          </p:cNvCxnSpPr>
          <p:nvPr/>
        </p:nvCxnSpPr>
        <p:spPr>
          <a:xfrm flipV="1">
            <a:off x="3051071" y="2452445"/>
            <a:ext cx="0" cy="428933"/>
          </a:xfrm>
          <a:prstGeom prst="straightConnector1">
            <a:avLst/>
          </a:prstGeom>
          <a:noFill/>
          <a:ln w="12700" cap="flat" cmpd="sng" algn="ctr">
            <a:solidFill>
              <a:srgbClr val="00317B"/>
            </a:solidFill>
            <a:prstDash val="solid"/>
            <a:miter lim="800000"/>
            <a:headEnd type="none" w="med" len="med"/>
            <a:tailEnd type="arrow" w="med" len="med"/>
          </a:ln>
          <a:effectLst/>
        </p:spPr>
      </p:cxnSp>
      <p:cxnSp>
        <p:nvCxnSpPr>
          <p:cNvPr id="216" name="Straight Arrow Connector 24">
            <a:extLst>
              <a:ext uri="{FF2B5EF4-FFF2-40B4-BE49-F238E27FC236}">
                <a16:creationId xmlns:a16="http://schemas.microsoft.com/office/drawing/2014/main" id="{90CAAD03-2E53-4BF7-8AC1-BAB58C44BBC2}"/>
              </a:ext>
            </a:extLst>
          </p:cNvPr>
          <p:cNvCxnSpPr>
            <a:cxnSpLocks/>
          </p:cNvCxnSpPr>
          <p:nvPr/>
        </p:nvCxnSpPr>
        <p:spPr>
          <a:xfrm flipV="1">
            <a:off x="3884831" y="2430819"/>
            <a:ext cx="0" cy="450558"/>
          </a:xfrm>
          <a:prstGeom prst="straightConnector1">
            <a:avLst/>
          </a:prstGeom>
          <a:noFill/>
          <a:ln w="12700" cap="flat" cmpd="sng" algn="ctr">
            <a:solidFill>
              <a:srgbClr val="00317B"/>
            </a:solidFill>
            <a:prstDash val="solid"/>
            <a:miter lim="800000"/>
            <a:headEnd type="none" w="med" len="med"/>
            <a:tailEnd type="arrow" w="med" len="med"/>
          </a:ln>
          <a:effectLst/>
        </p:spPr>
      </p:cxnSp>
      <p:sp>
        <p:nvSpPr>
          <p:cNvPr id="217" name="Content Placeholder 2">
            <a:extLst>
              <a:ext uri="{FF2B5EF4-FFF2-40B4-BE49-F238E27FC236}">
                <a16:creationId xmlns:a16="http://schemas.microsoft.com/office/drawing/2014/main" id="{9C2405F4-0690-4542-8768-D95E56D20AC5}"/>
              </a:ext>
            </a:extLst>
          </p:cNvPr>
          <p:cNvSpPr txBox="1">
            <a:spLocks/>
          </p:cNvSpPr>
          <p:nvPr/>
        </p:nvSpPr>
        <p:spPr>
          <a:xfrm>
            <a:off x="655554" y="1821076"/>
            <a:ext cx="1436693" cy="520318"/>
          </a:xfrm>
          <a:prstGeom prst="rect">
            <a:avLst/>
          </a:prstGeom>
        </p:spPr>
        <p:txBody>
          <a:bodyPr vert="horz" wrap="square" lIns="149198" tIns="93248" rIns="149198" bIns="93248" rtlCol="0">
            <a:noAutofit/>
          </a:bodyPr>
          <a:lstStyle>
            <a:defPPr>
              <a:defRPr lang="en-US"/>
            </a:defPPr>
            <a:lvl1pPr algn="ctr">
              <a:defRPr sz="1400">
                <a:gradFill>
                  <a:gsLst>
                    <a:gs pos="1250">
                      <a:prstClr val="black"/>
                    </a:gs>
                    <a:gs pos="100000">
                      <a:prstClr val="black"/>
                    </a:gs>
                  </a:gsLst>
                  <a:lin ang="5400000" scaled="0"/>
                </a:gradFill>
              </a:defRPr>
            </a:lvl1pPr>
          </a:lstStyle>
          <a:p>
            <a:r>
              <a:rPr lang="en-US">
                <a:solidFill>
                  <a:schemeClr val="bg1">
                    <a:lumMod val="50000"/>
                  </a:schemeClr>
                </a:solidFill>
              </a:rPr>
              <a:t>Syslog CEF</a:t>
            </a:r>
          </a:p>
        </p:txBody>
      </p:sp>
      <p:sp>
        <p:nvSpPr>
          <p:cNvPr id="218" name="Content Placeholder 2">
            <a:extLst>
              <a:ext uri="{FF2B5EF4-FFF2-40B4-BE49-F238E27FC236}">
                <a16:creationId xmlns:a16="http://schemas.microsoft.com/office/drawing/2014/main" id="{404C0C94-1BDC-4B12-804D-87825DFFF15E}"/>
              </a:ext>
            </a:extLst>
          </p:cNvPr>
          <p:cNvSpPr txBox="1">
            <a:spLocks/>
          </p:cNvSpPr>
          <p:nvPr/>
        </p:nvSpPr>
        <p:spPr>
          <a:xfrm>
            <a:off x="785829" y="2816712"/>
            <a:ext cx="2482442" cy="520318"/>
          </a:xfrm>
          <a:prstGeom prst="rect">
            <a:avLst/>
          </a:prstGeom>
        </p:spPr>
        <p:txBody>
          <a:bodyPr vert="horz" wrap="square" lIns="149198" tIns="93248" rIns="149198" bIns="93248" rtlCol="0">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defRPr/>
            </a:pPr>
            <a:r>
              <a:rPr lang="en-US" sz="1400">
                <a:solidFill>
                  <a:schemeClr val="bg1">
                    <a:lumMod val="50000"/>
                  </a:schemeClr>
                </a:solidFill>
              </a:rPr>
              <a:t>FTP</a:t>
            </a:r>
          </a:p>
        </p:txBody>
      </p:sp>
      <p:sp>
        <p:nvSpPr>
          <p:cNvPr id="219" name="Content Placeholder 2">
            <a:extLst>
              <a:ext uri="{FF2B5EF4-FFF2-40B4-BE49-F238E27FC236}">
                <a16:creationId xmlns:a16="http://schemas.microsoft.com/office/drawing/2014/main" id="{4B3B2873-5122-447F-A3E2-30C1309A8E1D}"/>
              </a:ext>
            </a:extLst>
          </p:cNvPr>
          <p:cNvSpPr txBox="1">
            <a:spLocks/>
          </p:cNvSpPr>
          <p:nvPr/>
        </p:nvSpPr>
        <p:spPr>
          <a:xfrm>
            <a:off x="1806148" y="2813535"/>
            <a:ext cx="2482442" cy="520318"/>
          </a:xfrm>
          <a:prstGeom prst="rect">
            <a:avLst/>
          </a:prstGeom>
        </p:spPr>
        <p:txBody>
          <a:bodyPr vert="horz" wrap="square" lIns="149198" tIns="93248" rIns="149198" bIns="93248" rtlCol="0">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defRPr/>
            </a:pPr>
            <a:r>
              <a:rPr lang="en-US" sz="1400">
                <a:solidFill>
                  <a:schemeClr val="bg1">
                    <a:lumMod val="50000"/>
                  </a:schemeClr>
                </a:solidFill>
              </a:rPr>
              <a:t>Syslog</a:t>
            </a:r>
          </a:p>
        </p:txBody>
      </p:sp>
      <p:sp>
        <p:nvSpPr>
          <p:cNvPr id="220" name="Content Placeholder 2">
            <a:extLst>
              <a:ext uri="{FF2B5EF4-FFF2-40B4-BE49-F238E27FC236}">
                <a16:creationId xmlns:a16="http://schemas.microsoft.com/office/drawing/2014/main" id="{46A9DF9F-8C0E-4602-BB31-5EA395AC6F84}"/>
              </a:ext>
            </a:extLst>
          </p:cNvPr>
          <p:cNvSpPr txBox="1">
            <a:spLocks/>
          </p:cNvSpPr>
          <p:nvPr/>
        </p:nvSpPr>
        <p:spPr>
          <a:xfrm>
            <a:off x="2788882" y="2841161"/>
            <a:ext cx="2482442" cy="520318"/>
          </a:xfrm>
          <a:prstGeom prst="rect">
            <a:avLst/>
          </a:prstGeom>
        </p:spPr>
        <p:txBody>
          <a:bodyPr vert="horz" wrap="square" lIns="149198" tIns="93248" rIns="149198" bIns="93248" rtlCol="0">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defRPr/>
            </a:pPr>
            <a:r>
              <a:rPr lang="en-US" sz="1400">
                <a:solidFill>
                  <a:schemeClr val="bg1">
                    <a:lumMod val="50000"/>
                  </a:schemeClr>
                </a:solidFill>
              </a:rPr>
              <a:t>FTP</a:t>
            </a:r>
          </a:p>
        </p:txBody>
      </p:sp>
      <p:sp>
        <p:nvSpPr>
          <p:cNvPr id="221" name="Content Placeholder 2">
            <a:extLst>
              <a:ext uri="{FF2B5EF4-FFF2-40B4-BE49-F238E27FC236}">
                <a16:creationId xmlns:a16="http://schemas.microsoft.com/office/drawing/2014/main" id="{ACD5DE80-EE46-49EA-A79A-D669E291BF0E}"/>
              </a:ext>
            </a:extLst>
          </p:cNvPr>
          <p:cNvSpPr txBox="1">
            <a:spLocks/>
          </p:cNvSpPr>
          <p:nvPr/>
        </p:nvSpPr>
        <p:spPr>
          <a:xfrm>
            <a:off x="9874578" y="2601597"/>
            <a:ext cx="1179918" cy="520318"/>
          </a:xfrm>
          <a:prstGeom prst="rect">
            <a:avLst/>
          </a:prstGeom>
        </p:spPr>
        <p:txBody>
          <a:bodyPr vert="horz" wrap="square" lIns="149198" tIns="93248" rIns="149198" bIns="93248" rtlCol="0">
            <a:noAutofit/>
          </a:bodyPr>
          <a:lstStyle>
            <a:defPPr>
              <a:defRPr lang="en-US"/>
            </a:defPPr>
            <a:lvl1pPr algn="ctr">
              <a:defRPr sz="1400">
                <a:solidFill>
                  <a:schemeClr val="bg1">
                    <a:lumMod val="50000"/>
                  </a:schemeClr>
                </a:solidFill>
              </a:defRPr>
            </a:lvl1pPr>
          </a:lstStyle>
          <a:p>
            <a:r>
              <a:rPr lang="en-US"/>
              <a:t>SaaS DB</a:t>
            </a:r>
          </a:p>
        </p:txBody>
      </p:sp>
      <p:sp>
        <p:nvSpPr>
          <p:cNvPr id="222" name="Content Placeholder 2">
            <a:extLst>
              <a:ext uri="{FF2B5EF4-FFF2-40B4-BE49-F238E27FC236}">
                <a16:creationId xmlns:a16="http://schemas.microsoft.com/office/drawing/2014/main" id="{5F53648E-AB3A-4791-8141-0F37F0B2E40B}"/>
              </a:ext>
            </a:extLst>
          </p:cNvPr>
          <p:cNvSpPr txBox="1">
            <a:spLocks/>
          </p:cNvSpPr>
          <p:nvPr/>
        </p:nvSpPr>
        <p:spPr>
          <a:xfrm>
            <a:off x="3398404" y="4814390"/>
            <a:ext cx="1295515" cy="520318"/>
          </a:xfrm>
          <a:prstGeom prst="rect">
            <a:avLst/>
          </a:prstGeom>
        </p:spPr>
        <p:txBody>
          <a:bodyPr vert="horz" wrap="square" lIns="149198" tIns="93248" rIns="149198" bIns="93248" rtlCol="0">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defRPr/>
            </a:pPr>
            <a:r>
              <a:rPr lang="en-US" sz="1400">
                <a:solidFill>
                  <a:schemeClr val="bg1">
                    <a:lumMod val="50000"/>
                  </a:schemeClr>
                </a:solidFill>
              </a:rPr>
              <a:t>Firewall</a:t>
            </a:r>
          </a:p>
        </p:txBody>
      </p:sp>
      <p:sp>
        <p:nvSpPr>
          <p:cNvPr id="223" name="Content Placeholder 2">
            <a:extLst>
              <a:ext uri="{FF2B5EF4-FFF2-40B4-BE49-F238E27FC236}">
                <a16:creationId xmlns:a16="http://schemas.microsoft.com/office/drawing/2014/main" id="{8E858C44-4480-481C-9764-FD0DCE76B947}"/>
              </a:ext>
            </a:extLst>
          </p:cNvPr>
          <p:cNvSpPr txBox="1">
            <a:spLocks/>
          </p:cNvSpPr>
          <p:nvPr/>
        </p:nvSpPr>
        <p:spPr>
          <a:xfrm>
            <a:off x="2331210" y="4814390"/>
            <a:ext cx="1567159" cy="520318"/>
          </a:xfrm>
          <a:prstGeom prst="rect">
            <a:avLst/>
          </a:prstGeom>
        </p:spPr>
        <p:txBody>
          <a:bodyPr vert="horz" wrap="square" lIns="149198" tIns="93248" rIns="149198" bIns="93248" rtlCol="0">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defRPr/>
            </a:pPr>
            <a:r>
              <a:rPr lang="en-US" sz="1400">
                <a:solidFill>
                  <a:schemeClr val="bg1">
                    <a:lumMod val="50000"/>
                  </a:schemeClr>
                </a:solidFill>
              </a:rPr>
              <a:t>Firewall</a:t>
            </a:r>
          </a:p>
        </p:txBody>
      </p:sp>
      <p:sp>
        <p:nvSpPr>
          <p:cNvPr id="224" name="Content Placeholder 2">
            <a:extLst>
              <a:ext uri="{FF2B5EF4-FFF2-40B4-BE49-F238E27FC236}">
                <a16:creationId xmlns:a16="http://schemas.microsoft.com/office/drawing/2014/main" id="{87128F56-9638-47F3-B168-A967564495EC}"/>
              </a:ext>
            </a:extLst>
          </p:cNvPr>
          <p:cNvSpPr txBox="1">
            <a:spLocks/>
          </p:cNvSpPr>
          <p:nvPr/>
        </p:nvSpPr>
        <p:spPr>
          <a:xfrm>
            <a:off x="469452" y="4814390"/>
            <a:ext cx="1024195" cy="520318"/>
          </a:xfrm>
          <a:prstGeom prst="rect">
            <a:avLst/>
          </a:prstGeom>
        </p:spPr>
        <p:txBody>
          <a:bodyPr vert="horz" wrap="square" lIns="149198" tIns="93248" rIns="149198" bIns="93248" rtlCol="0">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defRPr/>
            </a:pPr>
            <a:r>
              <a:rPr lang="en-US" sz="1400">
                <a:solidFill>
                  <a:schemeClr val="bg1">
                    <a:lumMod val="50000"/>
                  </a:schemeClr>
                </a:solidFill>
              </a:rPr>
              <a:t>SIEM</a:t>
            </a:r>
          </a:p>
        </p:txBody>
      </p:sp>
      <p:sp>
        <p:nvSpPr>
          <p:cNvPr id="225" name="Content Placeholder 2">
            <a:extLst>
              <a:ext uri="{FF2B5EF4-FFF2-40B4-BE49-F238E27FC236}">
                <a16:creationId xmlns:a16="http://schemas.microsoft.com/office/drawing/2014/main" id="{B460DDD9-7504-45D2-B43B-EC848A2A23D8}"/>
              </a:ext>
            </a:extLst>
          </p:cNvPr>
          <p:cNvSpPr txBox="1">
            <a:spLocks/>
          </p:cNvSpPr>
          <p:nvPr/>
        </p:nvSpPr>
        <p:spPr>
          <a:xfrm>
            <a:off x="1384089" y="4814390"/>
            <a:ext cx="1308031" cy="520318"/>
          </a:xfrm>
          <a:prstGeom prst="rect">
            <a:avLst/>
          </a:prstGeom>
        </p:spPr>
        <p:txBody>
          <a:bodyPr vert="horz" wrap="square" lIns="149198" tIns="93248" rIns="149198" bIns="93248" rtlCol="0">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defRPr/>
            </a:pPr>
            <a:r>
              <a:rPr lang="en-US" sz="1400">
                <a:solidFill>
                  <a:schemeClr val="bg1">
                    <a:lumMod val="50000"/>
                  </a:schemeClr>
                </a:solidFill>
              </a:rPr>
              <a:t>Web proxy</a:t>
            </a:r>
          </a:p>
        </p:txBody>
      </p:sp>
      <p:pic>
        <p:nvPicPr>
          <p:cNvPr id="226" name="Picture 225">
            <a:extLst>
              <a:ext uri="{FF2B5EF4-FFF2-40B4-BE49-F238E27FC236}">
                <a16:creationId xmlns:a16="http://schemas.microsoft.com/office/drawing/2014/main" id="{F40B21DB-F05E-4E6C-8646-717BCAA4401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7220" y="3148447"/>
            <a:ext cx="555471" cy="1621375"/>
          </a:xfrm>
          <a:prstGeom prst="rect">
            <a:avLst/>
          </a:prstGeom>
        </p:spPr>
      </p:pic>
      <p:pic>
        <p:nvPicPr>
          <p:cNvPr id="227" name="Picture 226">
            <a:extLst>
              <a:ext uri="{FF2B5EF4-FFF2-40B4-BE49-F238E27FC236}">
                <a16:creationId xmlns:a16="http://schemas.microsoft.com/office/drawing/2014/main" id="{603B5D97-079B-4FE9-9D9A-81133B19F89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739943" y="3148447"/>
            <a:ext cx="555471" cy="1621375"/>
          </a:xfrm>
          <a:prstGeom prst="rect">
            <a:avLst/>
          </a:prstGeom>
        </p:spPr>
      </p:pic>
      <p:pic>
        <p:nvPicPr>
          <p:cNvPr id="228" name="Picture 227">
            <a:extLst>
              <a:ext uri="{FF2B5EF4-FFF2-40B4-BE49-F238E27FC236}">
                <a16:creationId xmlns:a16="http://schemas.microsoft.com/office/drawing/2014/main" id="{5B126994-C1D6-4EAB-B1EB-208EA73D198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766743" y="3139542"/>
            <a:ext cx="555471" cy="1621375"/>
          </a:xfrm>
          <a:prstGeom prst="rect">
            <a:avLst/>
          </a:prstGeom>
        </p:spPr>
      </p:pic>
      <p:pic>
        <p:nvPicPr>
          <p:cNvPr id="229" name="Picture 228">
            <a:extLst>
              <a:ext uri="{FF2B5EF4-FFF2-40B4-BE49-F238E27FC236}">
                <a16:creationId xmlns:a16="http://schemas.microsoft.com/office/drawing/2014/main" id="{42058FDF-D3B8-48E3-9DF8-FFD47748AD2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79355" y="3165152"/>
            <a:ext cx="555471" cy="1621375"/>
          </a:xfrm>
          <a:prstGeom prst="rect">
            <a:avLst/>
          </a:prstGeom>
        </p:spPr>
      </p:pic>
      <p:grpSp>
        <p:nvGrpSpPr>
          <p:cNvPr id="230" name="Group 229">
            <a:extLst>
              <a:ext uri="{FF2B5EF4-FFF2-40B4-BE49-F238E27FC236}">
                <a16:creationId xmlns:a16="http://schemas.microsoft.com/office/drawing/2014/main" id="{F4A9C4A0-4265-480B-B733-CA3BF9E6C9CB}"/>
              </a:ext>
            </a:extLst>
          </p:cNvPr>
          <p:cNvGrpSpPr/>
          <p:nvPr/>
        </p:nvGrpSpPr>
        <p:grpSpPr>
          <a:xfrm>
            <a:off x="1981798" y="1973345"/>
            <a:ext cx="2033731" cy="417113"/>
            <a:chOff x="1982050" y="1973151"/>
            <a:chExt cx="2033991" cy="417166"/>
          </a:xfrm>
        </p:grpSpPr>
        <p:sp>
          <p:nvSpPr>
            <p:cNvPr id="231" name="Rounded Rectangle 19">
              <a:extLst>
                <a:ext uri="{FF2B5EF4-FFF2-40B4-BE49-F238E27FC236}">
                  <a16:creationId xmlns:a16="http://schemas.microsoft.com/office/drawing/2014/main" id="{BCF6EB07-FA26-4497-B3CB-4E8A082B7FB8}"/>
                </a:ext>
              </a:extLst>
            </p:cNvPr>
            <p:cNvSpPr/>
            <p:nvPr/>
          </p:nvSpPr>
          <p:spPr bwMode="auto">
            <a:xfrm>
              <a:off x="1982050" y="1973151"/>
              <a:ext cx="2033991" cy="4171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232" name="Rectangle 231">
              <a:extLst>
                <a:ext uri="{FF2B5EF4-FFF2-40B4-BE49-F238E27FC236}">
                  <a16:creationId xmlns:a16="http://schemas.microsoft.com/office/drawing/2014/main" id="{0318FAF8-97E9-45B0-AFB0-450B562895CA}"/>
                </a:ext>
              </a:extLst>
            </p:cNvPr>
            <p:cNvSpPr/>
            <p:nvPr/>
          </p:nvSpPr>
          <p:spPr>
            <a:xfrm>
              <a:off x="2392789" y="2038618"/>
              <a:ext cx="1212512" cy="286232"/>
            </a:xfrm>
            <a:prstGeom prst="rect">
              <a:avLst/>
            </a:prstGeom>
          </p:spPr>
          <p:txBody>
            <a:bodyPr wrap="none">
              <a:spAutoFit/>
            </a:bodyPr>
            <a:lstStyle/>
            <a:p>
              <a:pPr algn="ctr">
                <a:lnSpc>
                  <a:spcPct val="90000"/>
                </a:lnSpc>
                <a:spcAft>
                  <a:spcPts val="612"/>
                </a:spcAft>
              </a:pPr>
              <a:r>
                <a:rPr lang="en-US" sz="1400">
                  <a:solidFill>
                    <a:schemeClr val="bg1"/>
                  </a:solidFill>
                </a:rPr>
                <a:t>Log collector</a:t>
              </a:r>
            </a:p>
          </p:txBody>
        </p:sp>
      </p:grpSp>
      <p:cxnSp>
        <p:nvCxnSpPr>
          <p:cNvPr id="233" name="Straight Arrow Connector 24">
            <a:extLst>
              <a:ext uri="{FF2B5EF4-FFF2-40B4-BE49-F238E27FC236}">
                <a16:creationId xmlns:a16="http://schemas.microsoft.com/office/drawing/2014/main" id="{C8506306-F2EF-42F6-BB94-19F0152BF306}"/>
              </a:ext>
            </a:extLst>
          </p:cNvPr>
          <p:cNvCxnSpPr>
            <a:cxnSpLocks/>
          </p:cNvCxnSpPr>
          <p:nvPr/>
        </p:nvCxnSpPr>
        <p:spPr>
          <a:xfrm flipV="1">
            <a:off x="2280696" y="5426247"/>
            <a:ext cx="0" cy="242187"/>
          </a:xfrm>
          <a:prstGeom prst="straightConnector1">
            <a:avLst/>
          </a:prstGeom>
          <a:noFill/>
          <a:ln w="12700" cap="flat" cmpd="sng" algn="ctr">
            <a:solidFill>
              <a:srgbClr val="D83B00"/>
            </a:solidFill>
            <a:prstDash val="solid"/>
            <a:miter lim="800000"/>
            <a:headEnd type="none" w="med" len="med"/>
            <a:tailEnd type="arrow" w="med" len="med"/>
          </a:ln>
          <a:effectLst/>
        </p:spPr>
      </p:cxnSp>
      <p:pic>
        <p:nvPicPr>
          <p:cNvPr id="234" name="Picture 233">
            <a:extLst>
              <a:ext uri="{FF2B5EF4-FFF2-40B4-BE49-F238E27FC236}">
                <a16:creationId xmlns:a16="http://schemas.microsoft.com/office/drawing/2014/main" id="{29AC722C-9F02-4243-BC51-6F29CF8BA6D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74948" y="6093952"/>
            <a:ext cx="464167" cy="313155"/>
          </a:xfrm>
          <a:prstGeom prst="rect">
            <a:avLst/>
          </a:prstGeom>
        </p:spPr>
      </p:pic>
      <p:pic>
        <p:nvPicPr>
          <p:cNvPr id="235" name="Picture 234">
            <a:extLst>
              <a:ext uri="{FF2B5EF4-FFF2-40B4-BE49-F238E27FC236}">
                <a16:creationId xmlns:a16="http://schemas.microsoft.com/office/drawing/2014/main" id="{45909FBC-4B2F-4AE0-9F5F-6AE21A72E4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69837" y="5852778"/>
            <a:ext cx="285854" cy="192855"/>
          </a:xfrm>
          <a:prstGeom prst="rect">
            <a:avLst/>
          </a:prstGeom>
        </p:spPr>
      </p:pic>
      <p:grpSp>
        <p:nvGrpSpPr>
          <p:cNvPr id="236" name="Group 235">
            <a:extLst>
              <a:ext uri="{FF2B5EF4-FFF2-40B4-BE49-F238E27FC236}">
                <a16:creationId xmlns:a16="http://schemas.microsoft.com/office/drawing/2014/main" id="{724EEFF7-EC23-4FE1-845B-9630765F776F}"/>
              </a:ext>
            </a:extLst>
          </p:cNvPr>
          <p:cNvGrpSpPr/>
          <p:nvPr/>
        </p:nvGrpSpPr>
        <p:grpSpPr>
          <a:xfrm>
            <a:off x="2695546" y="6240934"/>
            <a:ext cx="289664" cy="178447"/>
            <a:chOff x="4716719" y="1932923"/>
            <a:chExt cx="2033332" cy="1338070"/>
          </a:xfrm>
        </p:grpSpPr>
        <p:sp>
          <p:nvSpPr>
            <p:cNvPr id="237" name="Freeform 5">
              <a:extLst>
                <a:ext uri="{FF2B5EF4-FFF2-40B4-BE49-F238E27FC236}">
                  <a16:creationId xmlns:a16="http://schemas.microsoft.com/office/drawing/2014/main" id="{59E4982F-2072-4C54-84CA-7AEC08AB993A}"/>
                </a:ext>
              </a:extLst>
            </p:cNvPr>
            <p:cNvSpPr>
              <a:spLocks/>
            </p:cNvSpPr>
            <p:nvPr/>
          </p:nvSpPr>
          <p:spPr bwMode="auto">
            <a:xfrm>
              <a:off x="5359615" y="1932923"/>
              <a:ext cx="1390436" cy="1259093"/>
            </a:xfrm>
            <a:custGeom>
              <a:avLst/>
              <a:gdLst>
                <a:gd name="T0" fmla="*/ 771 w 771"/>
                <a:gd name="T1" fmla="*/ 499 h 698"/>
                <a:gd name="T2" fmla="*/ 658 w 771"/>
                <a:gd name="T3" fmla="*/ 293 h 698"/>
                <a:gd name="T4" fmla="*/ 578 w 771"/>
                <a:gd name="T5" fmla="*/ 147 h 698"/>
                <a:gd name="T6" fmla="*/ 478 w 771"/>
                <a:gd name="T7" fmla="*/ 117 h 698"/>
                <a:gd name="T8" fmla="*/ 392 w 771"/>
                <a:gd name="T9" fmla="*/ 139 h 698"/>
                <a:gd name="T10" fmla="*/ 133 w 771"/>
                <a:gd name="T11" fmla="*/ 0 h 698"/>
                <a:gd name="T12" fmla="*/ 0 w 771"/>
                <a:gd name="T13" fmla="*/ 29 h 698"/>
                <a:gd name="T14" fmla="*/ 669 w 771"/>
                <a:gd name="T15" fmla="*/ 698 h 698"/>
                <a:gd name="T16" fmla="*/ 771 w 771"/>
                <a:gd name="T17" fmla="*/ 49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1" h="698">
                  <a:moveTo>
                    <a:pt x="771" y="499"/>
                  </a:moveTo>
                  <a:cubicBezTo>
                    <a:pt x="771" y="414"/>
                    <a:pt x="725" y="337"/>
                    <a:pt x="658" y="293"/>
                  </a:cubicBezTo>
                  <a:cubicBezTo>
                    <a:pt x="657" y="232"/>
                    <a:pt x="626" y="178"/>
                    <a:pt x="578" y="147"/>
                  </a:cubicBezTo>
                  <a:cubicBezTo>
                    <a:pt x="550" y="128"/>
                    <a:pt x="515" y="117"/>
                    <a:pt x="478" y="117"/>
                  </a:cubicBezTo>
                  <a:cubicBezTo>
                    <a:pt x="446" y="117"/>
                    <a:pt x="417" y="125"/>
                    <a:pt x="392" y="139"/>
                  </a:cubicBezTo>
                  <a:cubicBezTo>
                    <a:pt x="336" y="56"/>
                    <a:pt x="241" y="0"/>
                    <a:pt x="133" y="0"/>
                  </a:cubicBezTo>
                  <a:cubicBezTo>
                    <a:pt x="85" y="0"/>
                    <a:pt x="41" y="11"/>
                    <a:pt x="0" y="29"/>
                  </a:cubicBezTo>
                  <a:cubicBezTo>
                    <a:pt x="669" y="698"/>
                    <a:pt x="669" y="698"/>
                    <a:pt x="669" y="698"/>
                  </a:cubicBezTo>
                  <a:cubicBezTo>
                    <a:pt x="731" y="653"/>
                    <a:pt x="771" y="581"/>
                    <a:pt x="771" y="499"/>
                  </a:cubicBezTo>
                  <a:close/>
                </a:path>
              </a:pathLst>
            </a:custGeom>
            <a:solidFill>
              <a:srgbClr val="35D2FF"/>
            </a:solidFill>
            <a:ln>
              <a:noFill/>
            </a:ln>
          </p:spPr>
          <p:txBody>
            <a:bodyPr/>
            <a:lstStyle/>
            <a:p>
              <a:pPr defTabSz="951153">
                <a:defRPr/>
              </a:pPr>
              <a:endParaRPr lang="en-US" sz="1873"/>
            </a:p>
          </p:txBody>
        </p:sp>
        <p:sp>
          <p:nvSpPr>
            <p:cNvPr id="238" name="Freeform 6">
              <a:extLst>
                <a:ext uri="{FF2B5EF4-FFF2-40B4-BE49-F238E27FC236}">
                  <a16:creationId xmlns:a16="http://schemas.microsoft.com/office/drawing/2014/main" id="{79C6C0EC-8127-4474-938F-0007F751C773}"/>
                </a:ext>
              </a:extLst>
            </p:cNvPr>
            <p:cNvSpPr>
              <a:spLocks/>
            </p:cNvSpPr>
            <p:nvPr/>
          </p:nvSpPr>
          <p:spPr bwMode="auto">
            <a:xfrm>
              <a:off x="4716719" y="1981706"/>
              <a:ext cx="1853915" cy="1289287"/>
            </a:xfrm>
            <a:custGeom>
              <a:avLst/>
              <a:gdLst>
                <a:gd name="T0" fmla="*/ 360 w 1029"/>
                <a:gd name="T1" fmla="*/ 0 h 715"/>
                <a:gd name="T2" fmla="*/ 181 w 1029"/>
                <a:gd name="T3" fmla="*/ 283 h 715"/>
                <a:gd name="T4" fmla="*/ 181 w 1029"/>
                <a:gd name="T5" fmla="*/ 297 h 715"/>
                <a:gd name="T6" fmla="*/ 0 w 1029"/>
                <a:gd name="T7" fmla="*/ 505 h 715"/>
                <a:gd name="T8" fmla="*/ 210 w 1029"/>
                <a:gd name="T9" fmla="*/ 715 h 715"/>
                <a:gd name="T10" fmla="*/ 291 w 1029"/>
                <a:gd name="T11" fmla="*/ 715 h 715"/>
                <a:gd name="T12" fmla="*/ 328 w 1029"/>
                <a:gd name="T13" fmla="*/ 715 h 715"/>
                <a:gd name="T14" fmla="*/ 341 w 1029"/>
                <a:gd name="T15" fmla="*/ 715 h 715"/>
                <a:gd name="T16" fmla="*/ 351 w 1029"/>
                <a:gd name="T17" fmla="*/ 715 h 715"/>
                <a:gd name="T18" fmla="*/ 860 w 1029"/>
                <a:gd name="T19" fmla="*/ 715 h 715"/>
                <a:gd name="T20" fmla="*/ 885 w 1029"/>
                <a:gd name="T21" fmla="*/ 715 h 715"/>
                <a:gd name="T22" fmla="*/ 912 w 1029"/>
                <a:gd name="T23" fmla="*/ 715 h 715"/>
                <a:gd name="T24" fmla="*/ 1029 w 1029"/>
                <a:gd name="T25" fmla="*/ 669 h 715"/>
                <a:gd name="T26" fmla="*/ 360 w 1029"/>
                <a:gd name="T27"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9" h="715">
                  <a:moveTo>
                    <a:pt x="360" y="0"/>
                  </a:moveTo>
                  <a:cubicBezTo>
                    <a:pt x="254" y="50"/>
                    <a:pt x="181" y="158"/>
                    <a:pt x="181" y="283"/>
                  </a:cubicBezTo>
                  <a:cubicBezTo>
                    <a:pt x="181" y="287"/>
                    <a:pt x="181" y="293"/>
                    <a:pt x="181" y="297"/>
                  </a:cubicBezTo>
                  <a:cubicBezTo>
                    <a:pt x="79" y="312"/>
                    <a:pt x="0" y="399"/>
                    <a:pt x="0" y="505"/>
                  </a:cubicBezTo>
                  <a:cubicBezTo>
                    <a:pt x="0" y="619"/>
                    <a:pt x="93" y="713"/>
                    <a:pt x="210" y="715"/>
                  </a:cubicBezTo>
                  <a:cubicBezTo>
                    <a:pt x="210" y="715"/>
                    <a:pt x="210" y="715"/>
                    <a:pt x="291" y="715"/>
                  </a:cubicBezTo>
                  <a:cubicBezTo>
                    <a:pt x="303" y="715"/>
                    <a:pt x="322" y="715"/>
                    <a:pt x="328" y="715"/>
                  </a:cubicBezTo>
                  <a:cubicBezTo>
                    <a:pt x="328" y="715"/>
                    <a:pt x="328" y="715"/>
                    <a:pt x="341" y="715"/>
                  </a:cubicBezTo>
                  <a:cubicBezTo>
                    <a:pt x="344" y="715"/>
                    <a:pt x="347" y="715"/>
                    <a:pt x="351" y="715"/>
                  </a:cubicBezTo>
                  <a:cubicBezTo>
                    <a:pt x="478" y="715"/>
                    <a:pt x="746" y="715"/>
                    <a:pt x="860" y="715"/>
                  </a:cubicBezTo>
                  <a:cubicBezTo>
                    <a:pt x="869" y="715"/>
                    <a:pt x="877" y="715"/>
                    <a:pt x="885" y="715"/>
                  </a:cubicBezTo>
                  <a:cubicBezTo>
                    <a:pt x="894" y="715"/>
                    <a:pt x="904" y="715"/>
                    <a:pt x="912" y="715"/>
                  </a:cubicBezTo>
                  <a:cubicBezTo>
                    <a:pt x="956" y="710"/>
                    <a:pt x="995" y="693"/>
                    <a:pt x="1029" y="669"/>
                  </a:cubicBezTo>
                  <a:lnTo>
                    <a:pt x="360" y="0"/>
                  </a:lnTo>
                  <a:close/>
                </a:path>
              </a:pathLst>
            </a:custGeom>
            <a:solidFill>
              <a:srgbClr val="00BDF3"/>
            </a:solidFill>
            <a:ln>
              <a:noFill/>
            </a:ln>
          </p:spPr>
          <p:txBody>
            <a:bodyPr/>
            <a:lstStyle/>
            <a:p>
              <a:pPr defTabSz="951153">
                <a:defRPr/>
              </a:pPr>
              <a:endParaRPr lang="en-US" sz="1873"/>
            </a:p>
          </p:txBody>
        </p:sp>
      </p:grpSp>
      <p:cxnSp>
        <p:nvCxnSpPr>
          <p:cNvPr id="239" name="Straight Arrow Connector 24">
            <a:extLst>
              <a:ext uri="{FF2B5EF4-FFF2-40B4-BE49-F238E27FC236}">
                <a16:creationId xmlns:a16="http://schemas.microsoft.com/office/drawing/2014/main" id="{457F3AF8-771A-4B35-A7AF-81DEDCE72519}"/>
              </a:ext>
            </a:extLst>
          </p:cNvPr>
          <p:cNvCxnSpPr>
            <a:cxnSpLocks/>
          </p:cNvCxnSpPr>
          <p:nvPr/>
        </p:nvCxnSpPr>
        <p:spPr>
          <a:xfrm flipV="1">
            <a:off x="3093643" y="5426247"/>
            <a:ext cx="0" cy="242187"/>
          </a:xfrm>
          <a:prstGeom prst="straightConnector1">
            <a:avLst/>
          </a:prstGeom>
          <a:noFill/>
          <a:ln w="12700" cap="flat" cmpd="sng" algn="ctr">
            <a:solidFill>
              <a:srgbClr val="D83B00"/>
            </a:solidFill>
            <a:prstDash val="solid"/>
            <a:miter lim="800000"/>
            <a:headEnd type="none" w="med" len="med"/>
            <a:tailEnd type="arrow" w="med" len="med"/>
          </a:ln>
          <a:effectLst/>
        </p:spPr>
      </p:cxnSp>
      <p:cxnSp>
        <p:nvCxnSpPr>
          <p:cNvPr id="240" name="Straight Arrow Connector 24">
            <a:extLst>
              <a:ext uri="{FF2B5EF4-FFF2-40B4-BE49-F238E27FC236}">
                <a16:creationId xmlns:a16="http://schemas.microsoft.com/office/drawing/2014/main" id="{EA995584-E624-422F-8942-ACB168B8DFD0}"/>
              </a:ext>
            </a:extLst>
          </p:cNvPr>
          <p:cNvCxnSpPr>
            <a:cxnSpLocks/>
          </p:cNvCxnSpPr>
          <p:nvPr/>
        </p:nvCxnSpPr>
        <p:spPr>
          <a:xfrm flipV="1">
            <a:off x="1874222" y="5426247"/>
            <a:ext cx="0" cy="242187"/>
          </a:xfrm>
          <a:prstGeom prst="straightConnector1">
            <a:avLst/>
          </a:prstGeom>
          <a:noFill/>
          <a:ln w="12700" cap="flat" cmpd="sng" algn="ctr">
            <a:solidFill>
              <a:srgbClr val="D83B00"/>
            </a:solidFill>
            <a:prstDash val="solid"/>
            <a:miter lim="800000"/>
            <a:headEnd type="none" w="med" len="med"/>
            <a:tailEnd type="arrow" w="med" len="med"/>
          </a:ln>
          <a:effectLst/>
        </p:spPr>
      </p:cxnSp>
      <p:grpSp>
        <p:nvGrpSpPr>
          <p:cNvPr id="241" name="Group 240">
            <a:extLst>
              <a:ext uri="{FF2B5EF4-FFF2-40B4-BE49-F238E27FC236}">
                <a16:creationId xmlns:a16="http://schemas.microsoft.com/office/drawing/2014/main" id="{CD5FAECD-F9B7-461E-9296-492EA6FA87F5}"/>
              </a:ext>
            </a:extLst>
          </p:cNvPr>
          <p:cNvGrpSpPr/>
          <p:nvPr/>
        </p:nvGrpSpPr>
        <p:grpSpPr>
          <a:xfrm>
            <a:off x="7289515" y="1821076"/>
            <a:ext cx="2033731" cy="417113"/>
            <a:chOff x="1982050" y="1973151"/>
            <a:chExt cx="2033991" cy="417166"/>
          </a:xfrm>
        </p:grpSpPr>
        <p:sp>
          <p:nvSpPr>
            <p:cNvPr id="242" name="Rounded Rectangle 126">
              <a:extLst>
                <a:ext uri="{FF2B5EF4-FFF2-40B4-BE49-F238E27FC236}">
                  <a16:creationId xmlns:a16="http://schemas.microsoft.com/office/drawing/2014/main" id="{987F92A8-E7E0-4016-9C6B-6EC4543210E5}"/>
                </a:ext>
              </a:extLst>
            </p:cNvPr>
            <p:cNvSpPr/>
            <p:nvPr/>
          </p:nvSpPr>
          <p:spPr bwMode="auto">
            <a:xfrm>
              <a:off x="1982050" y="1973151"/>
              <a:ext cx="2033991" cy="4171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243" name="Rectangle 242">
              <a:extLst>
                <a:ext uri="{FF2B5EF4-FFF2-40B4-BE49-F238E27FC236}">
                  <a16:creationId xmlns:a16="http://schemas.microsoft.com/office/drawing/2014/main" id="{81615C1A-834C-4E83-A4BC-ED3F430B521B}"/>
                </a:ext>
              </a:extLst>
            </p:cNvPr>
            <p:cNvSpPr/>
            <p:nvPr/>
          </p:nvSpPr>
          <p:spPr>
            <a:xfrm>
              <a:off x="2487335" y="2038618"/>
              <a:ext cx="1023421" cy="286232"/>
            </a:xfrm>
            <a:prstGeom prst="rect">
              <a:avLst/>
            </a:prstGeom>
          </p:spPr>
          <p:txBody>
            <a:bodyPr wrap="none">
              <a:spAutoFit/>
            </a:bodyPr>
            <a:lstStyle/>
            <a:p>
              <a:pPr algn="ctr">
                <a:lnSpc>
                  <a:spcPct val="90000"/>
                </a:lnSpc>
                <a:spcAft>
                  <a:spcPts val="612"/>
                </a:spcAft>
              </a:pPr>
              <a:r>
                <a:rPr lang="en-US" sz="1400">
                  <a:solidFill>
                    <a:schemeClr val="bg1"/>
                  </a:solidFill>
                </a:rPr>
                <a:t>Log parser</a:t>
              </a:r>
            </a:p>
          </p:txBody>
        </p:sp>
      </p:grpSp>
      <p:grpSp>
        <p:nvGrpSpPr>
          <p:cNvPr id="244" name="Group 243">
            <a:extLst>
              <a:ext uri="{FF2B5EF4-FFF2-40B4-BE49-F238E27FC236}">
                <a16:creationId xmlns:a16="http://schemas.microsoft.com/office/drawing/2014/main" id="{D8E4CB09-3CAB-47E8-8EA2-5BA69BE07E8C}"/>
              </a:ext>
            </a:extLst>
          </p:cNvPr>
          <p:cNvGrpSpPr/>
          <p:nvPr/>
        </p:nvGrpSpPr>
        <p:grpSpPr>
          <a:xfrm>
            <a:off x="7293431" y="2583090"/>
            <a:ext cx="2033731" cy="417113"/>
            <a:chOff x="1982050" y="1973151"/>
            <a:chExt cx="2033991" cy="417166"/>
          </a:xfrm>
        </p:grpSpPr>
        <p:sp>
          <p:nvSpPr>
            <p:cNvPr id="245" name="Rounded Rectangle 135">
              <a:extLst>
                <a:ext uri="{FF2B5EF4-FFF2-40B4-BE49-F238E27FC236}">
                  <a16:creationId xmlns:a16="http://schemas.microsoft.com/office/drawing/2014/main" id="{EDD269F0-4B56-439B-89B5-9FCE1B5094D9}"/>
                </a:ext>
              </a:extLst>
            </p:cNvPr>
            <p:cNvSpPr/>
            <p:nvPr/>
          </p:nvSpPr>
          <p:spPr bwMode="auto">
            <a:xfrm>
              <a:off x="1982050" y="1973151"/>
              <a:ext cx="2033991" cy="4171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246" name="Rectangle 245">
              <a:extLst>
                <a:ext uri="{FF2B5EF4-FFF2-40B4-BE49-F238E27FC236}">
                  <a16:creationId xmlns:a16="http://schemas.microsoft.com/office/drawing/2014/main" id="{C5DCBE31-FCD5-4766-B545-5F7677E308D7}"/>
                </a:ext>
              </a:extLst>
            </p:cNvPr>
            <p:cNvSpPr/>
            <p:nvPr/>
          </p:nvSpPr>
          <p:spPr>
            <a:xfrm>
              <a:off x="2341742" y="2038618"/>
              <a:ext cx="1383584" cy="307777"/>
            </a:xfrm>
            <a:prstGeom prst="rect">
              <a:avLst/>
            </a:prstGeom>
          </p:spPr>
          <p:txBody>
            <a:bodyPr wrap="none">
              <a:spAutoFit/>
            </a:bodyPr>
            <a:lstStyle/>
            <a:p>
              <a:r>
                <a:rPr lang="en-US" sz="1400">
                  <a:solidFill>
                    <a:schemeClr val="bg1"/>
                  </a:solidFill>
                </a:rPr>
                <a:t>App Discovery</a:t>
              </a:r>
            </a:p>
          </p:txBody>
        </p:sp>
      </p:grpSp>
      <p:grpSp>
        <p:nvGrpSpPr>
          <p:cNvPr id="247" name="Group 246">
            <a:extLst>
              <a:ext uri="{FF2B5EF4-FFF2-40B4-BE49-F238E27FC236}">
                <a16:creationId xmlns:a16="http://schemas.microsoft.com/office/drawing/2014/main" id="{00C54385-0632-4410-84AD-650297D984D5}"/>
              </a:ext>
            </a:extLst>
          </p:cNvPr>
          <p:cNvGrpSpPr/>
          <p:nvPr/>
        </p:nvGrpSpPr>
        <p:grpSpPr>
          <a:xfrm>
            <a:off x="7284109" y="3344992"/>
            <a:ext cx="2033731" cy="417113"/>
            <a:chOff x="1982050" y="1973151"/>
            <a:chExt cx="2033991" cy="417166"/>
          </a:xfrm>
        </p:grpSpPr>
        <p:sp>
          <p:nvSpPr>
            <p:cNvPr id="248" name="Rounded Rectangle 138">
              <a:extLst>
                <a:ext uri="{FF2B5EF4-FFF2-40B4-BE49-F238E27FC236}">
                  <a16:creationId xmlns:a16="http://schemas.microsoft.com/office/drawing/2014/main" id="{952A2CD3-9876-47AE-83B3-51ED1D333CF6}"/>
                </a:ext>
              </a:extLst>
            </p:cNvPr>
            <p:cNvSpPr/>
            <p:nvPr/>
          </p:nvSpPr>
          <p:spPr bwMode="auto">
            <a:xfrm>
              <a:off x="1982050" y="1973151"/>
              <a:ext cx="2033991" cy="4171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249" name="Rectangle 248">
              <a:extLst>
                <a:ext uri="{FF2B5EF4-FFF2-40B4-BE49-F238E27FC236}">
                  <a16:creationId xmlns:a16="http://schemas.microsoft.com/office/drawing/2014/main" id="{B98BA6C6-0842-4319-9F02-802B9CE0F6F4}"/>
                </a:ext>
              </a:extLst>
            </p:cNvPr>
            <p:cNvSpPr/>
            <p:nvPr/>
          </p:nvSpPr>
          <p:spPr>
            <a:xfrm>
              <a:off x="2237599" y="2038618"/>
              <a:ext cx="1573251" cy="307777"/>
            </a:xfrm>
            <a:prstGeom prst="rect">
              <a:avLst/>
            </a:prstGeom>
          </p:spPr>
          <p:txBody>
            <a:bodyPr wrap="none">
              <a:spAutoFit/>
            </a:bodyPr>
            <a:lstStyle/>
            <a:p>
              <a:r>
                <a:rPr lang="en-US" sz="1400">
                  <a:solidFill>
                    <a:schemeClr val="bg1"/>
                  </a:solidFill>
                </a:rPr>
                <a:t>Users and groups</a:t>
              </a:r>
            </a:p>
          </p:txBody>
        </p:sp>
      </p:grpSp>
      <p:cxnSp>
        <p:nvCxnSpPr>
          <p:cNvPr id="250" name="Straight Arrow Connector 24">
            <a:extLst>
              <a:ext uri="{FF2B5EF4-FFF2-40B4-BE49-F238E27FC236}">
                <a16:creationId xmlns:a16="http://schemas.microsoft.com/office/drawing/2014/main" id="{4246184B-32DE-438D-B385-CD41C7F372E8}"/>
              </a:ext>
            </a:extLst>
          </p:cNvPr>
          <p:cNvCxnSpPr>
            <a:cxnSpLocks/>
          </p:cNvCxnSpPr>
          <p:nvPr/>
        </p:nvCxnSpPr>
        <p:spPr>
          <a:xfrm>
            <a:off x="9079426" y="2267772"/>
            <a:ext cx="0" cy="239127"/>
          </a:xfrm>
          <a:prstGeom prst="straightConnector1">
            <a:avLst/>
          </a:prstGeom>
          <a:noFill/>
          <a:ln w="12700" cap="flat" cmpd="sng" algn="ctr">
            <a:solidFill>
              <a:srgbClr val="00317B"/>
            </a:solidFill>
            <a:prstDash val="solid"/>
            <a:miter lim="800000"/>
            <a:headEnd type="none" w="med" len="med"/>
            <a:tailEnd type="arrow" w="med" len="med"/>
          </a:ln>
          <a:effectLst/>
        </p:spPr>
      </p:cxnSp>
      <p:cxnSp>
        <p:nvCxnSpPr>
          <p:cNvPr id="254" name="Straight Arrow Connector 24">
            <a:extLst>
              <a:ext uri="{FF2B5EF4-FFF2-40B4-BE49-F238E27FC236}">
                <a16:creationId xmlns:a16="http://schemas.microsoft.com/office/drawing/2014/main" id="{BB4AB3D9-ED36-45AC-8038-03A8B821B351}"/>
              </a:ext>
            </a:extLst>
          </p:cNvPr>
          <p:cNvCxnSpPr>
            <a:cxnSpLocks/>
          </p:cNvCxnSpPr>
          <p:nvPr/>
        </p:nvCxnSpPr>
        <p:spPr>
          <a:xfrm>
            <a:off x="9079424" y="3036106"/>
            <a:ext cx="0" cy="239127"/>
          </a:xfrm>
          <a:prstGeom prst="straightConnector1">
            <a:avLst/>
          </a:prstGeom>
          <a:noFill/>
          <a:ln w="12700" cap="flat" cmpd="sng" algn="ctr">
            <a:solidFill>
              <a:srgbClr val="00317B"/>
            </a:solidFill>
            <a:prstDash val="solid"/>
            <a:miter lim="800000"/>
            <a:headEnd type="none" w="med" len="med"/>
            <a:tailEnd type="arrow" w="med" len="med"/>
          </a:ln>
          <a:effectLst/>
        </p:spPr>
      </p:cxnSp>
      <p:cxnSp>
        <p:nvCxnSpPr>
          <p:cNvPr id="255" name="Straight Arrow Connector 24">
            <a:extLst>
              <a:ext uri="{FF2B5EF4-FFF2-40B4-BE49-F238E27FC236}">
                <a16:creationId xmlns:a16="http://schemas.microsoft.com/office/drawing/2014/main" id="{B64DC75F-F8CC-41FB-82BA-3E062AC4D350}"/>
              </a:ext>
            </a:extLst>
          </p:cNvPr>
          <p:cNvCxnSpPr>
            <a:cxnSpLocks/>
          </p:cNvCxnSpPr>
          <p:nvPr/>
        </p:nvCxnSpPr>
        <p:spPr>
          <a:xfrm>
            <a:off x="9079424" y="4487735"/>
            <a:ext cx="0" cy="228571"/>
          </a:xfrm>
          <a:prstGeom prst="straightConnector1">
            <a:avLst/>
          </a:prstGeom>
          <a:noFill/>
          <a:ln w="12700" cap="flat" cmpd="sng" algn="ctr">
            <a:solidFill>
              <a:srgbClr val="00317B"/>
            </a:solidFill>
            <a:prstDash val="solid"/>
            <a:miter lim="800000"/>
            <a:headEnd type="none" w="med" len="med"/>
            <a:tailEnd type="arrow" w="med" len="med"/>
          </a:ln>
          <a:effectLst/>
        </p:spPr>
      </p:cxnSp>
      <p:pic>
        <p:nvPicPr>
          <p:cNvPr id="256" name="Picture 255">
            <a:extLst>
              <a:ext uri="{FF2B5EF4-FFF2-40B4-BE49-F238E27FC236}">
                <a16:creationId xmlns:a16="http://schemas.microsoft.com/office/drawing/2014/main" id="{FD2F768E-5A19-4D26-90C4-1B913A90F02A}"/>
              </a:ext>
            </a:extLst>
          </p:cNvPr>
          <p:cNvPicPr>
            <a:picLocks noChangeAspect="1"/>
          </p:cNvPicPr>
          <p:nvPr/>
        </p:nvPicPr>
        <p:blipFill>
          <a:blip r:embed="rId6" cstate="email">
            <a:grayscl/>
            <a:extLst>
              <a:ext uri="{28A0092B-C50C-407E-A947-70E740481C1C}">
                <a14:useLocalDpi xmlns:a14="http://schemas.microsoft.com/office/drawing/2010/main"/>
              </a:ext>
            </a:extLst>
          </a:blip>
          <a:stretch>
            <a:fillRect/>
          </a:stretch>
        </p:blipFill>
        <p:spPr>
          <a:xfrm>
            <a:off x="2238715" y="5909303"/>
            <a:ext cx="419658" cy="276212"/>
          </a:xfrm>
          <a:prstGeom prst="rect">
            <a:avLst/>
          </a:prstGeom>
        </p:spPr>
      </p:pic>
      <p:pic>
        <p:nvPicPr>
          <p:cNvPr id="257" name="Picture 256">
            <a:extLst>
              <a:ext uri="{FF2B5EF4-FFF2-40B4-BE49-F238E27FC236}">
                <a16:creationId xmlns:a16="http://schemas.microsoft.com/office/drawing/2014/main" id="{C836732D-5559-4D9F-BB44-61ECD158824D}"/>
              </a:ext>
            </a:extLst>
          </p:cNvPr>
          <p:cNvPicPr>
            <a:picLocks noChangeAspect="1"/>
          </p:cNvPicPr>
          <p:nvPr/>
        </p:nvPicPr>
        <p:blipFill>
          <a:blip r:embed="rId6" cstate="email">
            <a:grayscl/>
            <a:extLst>
              <a:ext uri="{28A0092B-C50C-407E-A947-70E740481C1C}">
                <a14:useLocalDpi xmlns:a14="http://schemas.microsoft.com/office/drawing/2010/main"/>
              </a:ext>
            </a:extLst>
          </a:blip>
          <a:stretch>
            <a:fillRect/>
          </a:stretch>
        </p:blipFill>
        <p:spPr>
          <a:xfrm>
            <a:off x="1449640" y="6149145"/>
            <a:ext cx="202966" cy="133589"/>
          </a:xfrm>
          <a:prstGeom prst="rect">
            <a:avLst/>
          </a:prstGeom>
        </p:spPr>
      </p:pic>
      <p:pic>
        <p:nvPicPr>
          <p:cNvPr id="258" name="Picture 257">
            <a:extLst>
              <a:ext uri="{FF2B5EF4-FFF2-40B4-BE49-F238E27FC236}">
                <a16:creationId xmlns:a16="http://schemas.microsoft.com/office/drawing/2014/main" id="{5E794495-6AA3-47CE-B38A-44C3322C6C2B}"/>
              </a:ext>
            </a:extLst>
          </p:cNvPr>
          <p:cNvPicPr>
            <a:picLocks noChangeAspect="1"/>
          </p:cNvPicPr>
          <p:nvPr/>
        </p:nvPicPr>
        <p:blipFill>
          <a:blip r:embed="rId6" cstate="email">
            <a:grayscl/>
            <a:extLst>
              <a:ext uri="{28A0092B-C50C-407E-A947-70E740481C1C}">
                <a14:useLocalDpi xmlns:a14="http://schemas.microsoft.com/office/drawing/2010/main"/>
              </a:ext>
            </a:extLst>
          </a:blip>
          <a:stretch>
            <a:fillRect/>
          </a:stretch>
        </p:blipFill>
        <p:spPr>
          <a:xfrm>
            <a:off x="3305857" y="5830029"/>
            <a:ext cx="202966" cy="133589"/>
          </a:xfrm>
          <a:prstGeom prst="rect">
            <a:avLst/>
          </a:prstGeom>
        </p:spPr>
      </p:pic>
      <p:cxnSp>
        <p:nvCxnSpPr>
          <p:cNvPr id="259" name="Straight Arrow Connector 24">
            <a:extLst>
              <a:ext uri="{FF2B5EF4-FFF2-40B4-BE49-F238E27FC236}">
                <a16:creationId xmlns:a16="http://schemas.microsoft.com/office/drawing/2014/main" id="{97CEFC3C-FF2A-4C8A-B102-86379B26055B}"/>
              </a:ext>
            </a:extLst>
          </p:cNvPr>
          <p:cNvCxnSpPr>
            <a:cxnSpLocks/>
          </p:cNvCxnSpPr>
          <p:nvPr/>
        </p:nvCxnSpPr>
        <p:spPr>
          <a:xfrm flipH="1">
            <a:off x="9417436" y="2791646"/>
            <a:ext cx="266891" cy="0"/>
          </a:xfrm>
          <a:prstGeom prst="straightConnector1">
            <a:avLst/>
          </a:prstGeom>
          <a:noFill/>
          <a:ln w="12700" cap="flat" cmpd="sng" algn="ctr">
            <a:solidFill>
              <a:srgbClr val="00317B"/>
            </a:solidFill>
            <a:prstDash val="solid"/>
            <a:miter lim="800000"/>
            <a:headEnd type="none" w="med" len="med"/>
            <a:tailEnd type="arrow" w="med" len="med"/>
          </a:ln>
          <a:effectLst/>
        </p:spPr>
      </p:cxnSp>
      <p:cxnSp>
        <p:nvCxnSpPr>
          <p:cNvPr id="260" name="Straight Arrow Connector 24">
            <a:extLst>
              <a:ext uri="{FF2B5EF4-FFF2-40B4-BE49-F238E27FC236}">
                <a16:creationId xmlns:a16="http://schemas.microsoft.com/office/drawing/2014/main" id="{DD6DB1B0-BE29-4DB9-8784-CC8002EAB506}"/>
              </a:ext>
            </a:extLst>
          </p:cNvPr>
          <p:cNvCxnSpPr>
            <a:cxnSpLocks/>
          </p:cNvCxnSpPr>
          <p:nvPr/>
        </p:nvCxnSpPr>
        <p:spPr>
          <a:xfrm flipV="1">
            <a:off x="2687169" y="5426247"/>
            <a:ext cx="0" cy="242187"/>
          </a:xfrm>
          <a:prstGeom prst="straightConnector1">
            <a:avLst/>
          </a:prstGeom>
          <a:noFill/>
          <a:ln w="12700" cap="flat" cmpd="sng" algn="ctr">
            <a:solidFill>
              <a:srgbClr val="D83B00"/>
            </a:solidFill>
            <a:prstDash val="solid"/>
            <a:miter lim="800000"/>
            <a:headEnd type="none" w="med" len="med"/>
            <a:tailEnd type="arrow" w="med" len="med"/>
          </a:ln>
          <a:effectLst/>
        </p:spPr>
      </p:cxnSp>
      <p:pic>
        <p:nvPicPr>
          <p:cNvPr id="261" name="Picture 260">
            <a:extLst>
              <a:ext uri="{FF2B5EF4-FFF2-40B4-BE49-F238E27FC236}">
                <a16:creationId xmlns:a16="http://schemas.microsoft.com/office/drawing/2014/main" id="{1F57CE82-45C1-4579-A936-EA4BAEA83E7B}"/>
              </a:ext>
            </a:extLst>
          </p:cNvPr>
          <p:cNvPicPr>
            <a:picLocks noChangeAspect="1"/>
          </p:cNvPicPr>
          <p:nvPr/>
        </p:nvPicPr>
        <p:blipFill>
          <a:blip r:embed="rId7" cstate="email">
            <a:duotone>
              <a:prstClr val="black"/>
              <a:srgbClr val="00317B">
                <a:tint val="45000"/>
                <a:satMod val="400000"/>
              </a:srgbClr>
            </a:duotone>
            <a:extLst>
              <a:ext uri="{28A0092B-C50C-407E-A947-70E740481C1C}">
                <a14:useLocalDpi xmlns:a14="http://schemas.microsoft.com/office/drawing/2010/main"/>
              </a:ext>
            </a:extLst>
          </a:blip>
          <a:stretch>
            <a:fillRect/>
          </a:stretch>
        </p:blipFill>
        <p:spPr>
          <a:xfrm>
            <a:off x="9769908" y="2616789"/>
            <a:ext cx="286463" cy="338548"/>
          </a:xfrm>
          <a:prstGeom prst="rect">
            <a:avLst/>
          </a:prstGeom>
        </p:spPr>
      </p:pic>
      <p:cxnSp>
        <p:nvCxnSpPr>
          <p:cNvPr id="263" name="Straight Arrow Connector 24">
            <a:extLst>
              <a:ext uri="{FF2B5EF4-FFF2-40B4-BE49-F238E27FC236}">
                <a16:creationId xmlns:a16="http://schemas.microsoft.com/office/drawing/2014/main" id="{637789C2-71D8-4952-A3CC-80EF3234E278}"/>
              </a:ext>
            </a:extLst>
          </p:cNvPr>
          <p:cNvCxnSpPr>
            <a:cxnSpLocks/>
          </p:cNvCxnSpPr>
          <p:nvPr/>
        </p:nvCxnSpPr>
        <p:spPr>
          <a:xfrm>
            <a:off x="9130023" y="5362348"/>
            <a:ext cx="0" cy="239127"/>
          </a:xfrm>
          <a:prstGeom prst="straightConnector1">
            <a:avLst/>
          </a:prstGeom>
          <a:noFill/>
          <a:ln w="12700" cap="flat" cmpd="sng" algn="ctr">
            <a:solidFill>
              <a:srgbClr val="00317B"/>
            </a:solidFill>
            <a:prstDash val="solid"/>
            <a:miter lim="800000"/>
            <a:headEnd type="none" w="med" len="med"/>
            <a:tailEnd type="arrow" w="med" len="med"/>
          </a:ln>
          <a:effectLst/>
        </p:spPr>
      </p:cxnSp>
      <p:cxnSp>
        <p:nvCxnSpPr>
          <p:cNvPr id="264" name="Straight Arrow Connector 263">
            <a:extLst>
              <a:ext uri="{FF2B5EF4-FFF2-40B4-BE49-F238E27FC236}">
                <a16:creationId xmlns:a16="http://schemas.microsoft.com/office/drawing/2014/main" id="{1C43B2BA-CADB-4B4C-8B52-EF27CECA45C3}"/>
              </a:ext>
            </a:extLst>
          </p:cNvPr>
          <p:cNvCxnSpPr>
            <a:cxnSpLocks/>
          </p:cNvCxnSpPr>
          <p:nvPr/>
        </p:nvCxnSpPr>
        <p:spPr>
          <a:xfrm>
            <a:off x="4922210" y="2187114"/>
            <a:ext cx="422259" cy="0"/>
          </a:xfrm>
          <a:prstGeom prst="straightConnector1">
            <a:avLst/>
          </a:prstGeom>
          <a:noFill/>
          <a:ln w="12700" cap="flat" cmpd="sng" algn="ctr">
            <a:solidFill>
              <a:srgbClr val="00317B"/>
            </a:solidFill>
            <a:prstDash val="solid"/>
            <a:miter lim="800000"/>
            <a:headEnd type="none" w="med" len="med"/>
            <a:tailEnd type="arrow" w="med" len="med"/>
          </a:ln>
          <a:effectLst/>
        </p:spPr>
      </p:cxnSp>
      <p:grpSp>
        <p:nvGrpSpPr>
          <p:cNvPr id="265" name="Group 264">
            <a:extLst>
              <a:ext uri="{FF2B5EF4-FFF2-40B4-BE49-F238E27FC236}">
                <a16:creationId xmlns:a16="http://schemas.microsoft.com/office/drawing/2014/main" id="{08F26B39-8037-4C33-9577-09B762BC0527}"/>
              </a:ext>
            </a:extLst>
          </p:cNvPr>
          <p:cNvGrpSpPr/>
          <p:nvPr/>
        </p:nvGrpSpPr>
        <p:grpSpPr>
          <a:xfrm>
            <a:off x="5289164" y="1821076"/>
            <a:ext cx="1090596" cy="729998"/>
            <a:chOff x="5224072" y="1820862"/>
            <a:chExt cx="1090735" cy="730091"/>
          </a:xfrm>
        </p:grpSpPr>
        <p:sp>
          <p:nvSpPr>
            <p:cNvPr id="266" name="Oval 265">
              <a:extLst>
                <a:ext uri="{FF2B5EF4-FFF2-40B4-BE49-F238E27FC236}">
                  <a16:creationId xmlns:a16="http://schemas.microsoft.com/office/drawing/2014/main" id="{B31E94F6-6FAB-47FE-A71D-1CB80557EB62}"/>
                </a:ext>
              </a:extLst>
            </p:cNvPr>
            <p:cNvSpPr/>
            <p:nvPr/>
          </p:nvSpPr>
          <p:spPr bwMode="auto">
            <a:xfrm>
              <a:off x="5397084" y="1820862"/>
              <a:ext cx="730091" cy="730091"/>
            </a:xfrm>
            <a:prstGeom prst="ellipse">
              <a:avLst/>
            </a:prstGeom>
            <a:noFill/>
            <a:ln w="12700" cap="flat" cmpd="sng" algn="ctr">
              <a:solidFill>
                <a:srgbClr val="00317B"/>
              </a:solidFill>
              <a:prstDash val="solid"/>
              <a:miter lim="800000"/>
              <a:headEnd type="none" w="med" len="med"/>
              <a:tailEnd type="arrow" w="med" len="med"/>
            </a:ln>
            <a:effectLst/>
          </p:spPr>
          <p:txBody>
            <a:bodyPr rot="0" spcFirstLastPara="0" vert="horz" wrap="square" lIns="186497" tIns="149198" rIns="186497" bIns="149198"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defTabSz="950933" fontAlgn="base">
                <a:lnSpc>
                  <a:spcPct val="90000"/>
                </a:lnSpc>
                <a:spcBef>
                  <a:spcPct val="0"/>
                </a:spcBef>
                <a:spcAft>
                  <a:spcPct val="0"/>
                </a:spcAft>
                <a:defRPr/>
              </a:pPr>
              <a:endParaRPr lang="en-US" sz="2448" kern="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sp>
          <p:nvSpPr>
            <p:cNvPr id="267" name="Content Placeholder 2">
              <a:extLst>
                <a:ext uri="{FF2B5EF4-FFF2-40B4-BE49-F238E27FC236}">
                  <a16:creationId xmlns:a16="http://schemas.microsoft.com/office/drawing/2014/main" id="{4C403DAF-637F-4F98-A6EB-3B0084425D12}"/>
                </a:ext>
              </a:extLst>
            </p:cNvPr>
            <p:cNvSpPr txBox="1">
              <a:spLocks/>
            </p:cNvSpPr>
            <p:nvPr/>
          </p:nvSpPr>
          <p:spPr>
            <a:xfrm>
              <a:off x="5224072" y="1932919"/>
              <a:ext cx="1090735" cy="520384"/>
            </a:xfrm>
            <a:prstGeom prst="rect">
              <a:avLst/>
            </a:prstGeom>
            <a:ln>
              <a:noFill/>
            </a:ln>
          </p:spPr>
          <p:txBody>
            <a:bodyPr vert="horz" wrap="square" lIns="149198" tIns="93248" rIns="149198" bIns="93248" rtlCol="0">
              <a:noAutofit/>
            </a:bodyPr>
            <a:lstStyle>
              <a:defPPr>
                <a:defRPr lang="en-US"/>
              </a:defPPr>
              <a:lvl1pPr algn="ctr">
                <a:defRPr sz="1400">
                  <a:solidFill>
                    <a:schemeClr val="bg1">
                      <a:lumMod val="50000"/>
                    </a:schemeClr>
                  </a:solidFill>
                </a:defRPr>
              </a:lvl1pPr>
            </a:lstStyle>
            <a:p>
              <a:r>
                <a:rPr lang="en-US" sz="1200"/>
                <a:t>Network logs</a:t>
              </a:r>
            </a:p>
          </p:txBody>
        </p:sp>
      </p:grpSp>
      <p:sp>
        <p:nvSpPr>
          <p:cNvPr id="268" name="Content Placeholder 2">
            <a:extLst>
              <a:ext uri="{FF2B5EF4-FFF2-40B4-BE49-F238E27FC236}">
                <a16:creationId xmlns:a16="http://schemas.microsoft.com/office/drawing/2014/main" id="{2DA2FDDF-67BC-4F59-A305-1A578792C05A}"/>
              </a:ext>
            </a:extLst>
          </p:cNvPr>
          <p:cNvSpPr txBox="1">
            <a:spLocks/>
          </p:cNvSpPr>
          <p:nvPr/>
        </p:nvSpPr>
        <p:spPr>
          <a:xfrm>
            <a:off x="9296892" y="4030594"/>
            <a:ext cx="2482442" cy="520318"/>
          </a:xfrm>
          <a:prstGeom prst="rect">
            <a:avLst/>
          </a:prstGeom>
        </p:spPr>
        <p:txBody>
          <a:bodyPr vert="horz" wrap="square" lIns="149198" tIns="93248" rIns="149198" bIns="93248" rtlCol="0">
            <a:noAutofit/>
          </a:bodyPr>
          <a:lstStyle>
            <a:defPPr>
              <a:defRPr lang="en-US"/>
            </a:defPPr>
            <a:lvl1pPr algn="ctr">
              <a:defRPr sz="1400">
                <a:solidFill>
                  <a:schemeClr val="bg1">
                    <a:lumMod val="50000"/>
                  </a:schemeClr>
                </a:solidFill>
              </a:defRPr>
            </a:lvl1pPr>
          </a:lstStyle>
          <a:p>
            <a:r>
              <a:rPr lang="en-US"/>
              <a:t>Tenant DB</a:t>
            </a:r>
          </a:p>
        </p:txBody>
      </p:sp>
      <p:grpSp>
        <p:nvGrpSpPr>
          <p:cNvPr id="269" name="Group 268">
            <a:extLst>
              <a:ext uri="{FF2B5EF4-FFF2-40B4-BE49-F238E27FC236}">
                <a16:creationId xmlns:a16="http://schemas.microsoft.com/office/drawing/2014/main" id="{01E4F7E6-DD36-43D7-B608-F1350FC1882E}"/>
              </a:ext>
            </a:extLst>
          </p:cNvPr>
          <p:cNvGrpSpPr/>
          <p:nvPr/>
        </p:nvGrpSpPr>
        <p:grpSpPr>
          <a:xfrm>
            <a:off x="7284958" y="4070623"/>
            <a:ext cx="2033731" cy="417113"/>
            <a:chOff x="1982050" y="1973151"/>
            <a:chExt cx="2033991" cy="417166"/>
          </a:xfrm>
        </p:grpSpPr>
        <p:sp>
          <p:nvSpPr>
            <p:cNvPr id="270" name="Rounded Rectangle 90">
              <a:extLst>
                <a:ext uri="{FF2B5EF4-FFF2-40B4-BE49-F238E27FC236}">
                  <a16:creationId xmlns:a16="http://schemas.microsoft.com/office/drawing/2014/main" id="{62756BA2-0B2B-4AD0-AB5D-E683C0001400}"/>
                </a:ext>
              </a:extLst>
            </p:cNvPr>
            <p:cNvSpPr/>
            <p:nvPr/>
          </p:nvSpPr>
          <p:spPr bwMode="auto">
            <a:xfrm>
              <a:off x="1982050" y="1973151"/>
              <a:ext cx="2033991" cy="4171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271" name="Rectangle 270">
              <a:extLst>
                <a:ext uri="{FF2B5EF4-FFF2-40B4-BE49-F238E27FC236}">
                  <a16:creationId xmlns:a16="http://schemas.microsoft.com/office/drawing/2014/main" id="{C2CD961E-D954-4D66-A75A-8887EC60AFF5}"/>
                </a:ext>
              </a:extLst>
            </p:cNvPr>
            <p:cNvSpPr/>
            <p:nvPr/>
          </p:nvSpPr>
          <p:spPr>
            <a:xfrm>
              <a:off x="2248226" y="2038618"/>
              <a:ext cx="1561774" cy="307777"/>
            </a:xfrm>
            <a:prstGeom prst="rect">
              <a:avLst/>
            </a:prstGeom>
          </p:spPr>
          <p:txBody>
            <a:bodyPr wrap="none">
              <a:spAutoFit/>
            </a:bodyPr>
            <a:lstStyle/>
            <a:p>
              <a:r>
                <a:rPr lang="en-US" sz="1400">
                  <a:solidFill>
                    <a:schemeClr val="bg1"/>
                  </a:solidFill>
                </a:rPr>
                <a:t>Reporting engine</a:t>
              </a:r>
            </a:p>
          </p:txBody>
        </p:sp>
      </p:grpSp>
      <p:cxnSp>
        <p:nvCxnSpPr>
          <p:cNvPr id="272" name="Straight Arrow Connector 24">
            <a:extLst>
              <a:ext uri="{FF2B5EF4-FFF2-40B4-BE49-F238E27FC236}">
                <a16:creationId xmlns:a16="http://schemas.microsoft.com/office/drawing/2014/main" id="{181A92AF-C5EA-410F-AF93-C24FDA5FB647}"/>
              </a:ext>
            </a:extLst>
          </p:cNvPr>
          <p:cNvCxnSpPr>
            <a:cxnSpLocks/>
          </p:cNvCxnSpPr>
          <p:nvPr/>
        </p:nvCxnSpPr>
        <p:spPr>
          <a:xfrm>
            <a:off x="9079424" y="3791467"/>
            <a:ext cx="0" cy="239127"/>
          </a:xfrm>
          <a:prstGeom prst="straightConnector1">
            <a:avLst/>
          </a:prstGeom>
          <a:noFill/>
          <a:ln w="12700" cap="flat" cmpd="sng" algn="ctr">
            <a:solidFill>
              <a:srgbClr val="00317B"/>
            </a:solidFill>
            <a:prstDash val="solid"/>
            <a:miter lim="800000"/>
            <a:headEnd type="none" w="med" len="med"/>
            <a:tailEnd type="arrow" w="med" len="med"/>
          </a:ln>
          <a:effectLst/>
        </p:spPr>
      </p:cxnSp>
      <p:cxnSp>
        <p:nvCxnSpPr>
          <p:cNvPr id="273" name="Straight Arrow Connector 24">
            <a:extLst>
              <a:ext uri="{FF2B5EF4-FFF2-40B4-BE49-F238E27FC236}">
                <a16:creationId xmlns:a16="http://schemas.microsoft.com/office/drawing/2014/main" id="{470FD047-AD93-4535-9BD2-1881F4D7753F}"/>
              </a:ext>
            </a:extLst>
          </p:cNvPr>
          <p:cNvCxnSpPr>
            <a:cxnSpLocks/>
          </p:cNvCxnSpPr>
          <p:nvPr/>
        </p:nvCxnSpPr>
        <p:spPr>
          <a:xfrm>
            <a:off x="9417436" y="4237147"/>
            <a:ext cx="266891" cy="0"/>
          </a:xfrm>
          <a:prstGeom prst="straightConnector1">
            <a:avLst/>
          </a:prstGeom>
          <a:noFill/>
          <a:ln w="12700" cap="flat" cmpd="sng" algn="ctr">
            <a:solidFill>
              <a:srgbClr val="00317B"/>
            </a:solidFill>
            <a:prstDash val="solid"/>
            <a:miter lim="800000"/>
            <a:headEnd type="none" w="med" len="med"/>
            <a:tailEnd type="arrow" w="med" len="med"/>
          </a:ln>
          <a:effectLst/>
        </p:spPr>
      </p:cxnSp>
      <p:pic>
        <p:nvPicPr>
          <p:cNvPr id="274" name="Picture 273">
            <a:extLst>
              <a:ext uri="{FF2B5EF4-FFF2-40B4-BE49-F238E27FC236}">
                <a16:creationId xmlns:a16="http://schemas.microsoft.com/office/drawing/2014/main" id="{9EBA3577-71AD-4E0F-8F3E-0EAAFF7F9111}"/>
              </a:ext>
            </a:extLst>
          </p:cNvPr>
          <p:cNvPicPr>
            <a:picLocks noChangeAspect="1"/>
          </p:cNvPicPr>
          <p:nvPr/>
        </p:nvPicPr>
        <p:blipFill>
          <a:blip r:embed="rId7" cstate="email">
            <a:duotone>
              <a:prstClr val="black"/>
              <a:srgbClr val="00317B">
                <a:tint val="45000"/>
                <a:satMod val="400000"/>
              </a:srgbClr>
            </a:duotone>
            <a:extLst>
              <a:ext uri="{28A0092B-C50C-407E-A947-70E740481C1C}">
                <a14:useLocalDpi xmlns:a14="http://schemas.microsoft.com/office/drawing/2010/main"/>
              </a:ext>
            </a:extLst>
          </a:blip>
          <a:stretch>
            <a:fillRect/>
          </a:stretch>
        </p:blipFill>
        <p:spPr>
          <a:xfrm>
            <a:off x="9766550" y="4079760"/>
            <a:ext cx="286463" cy="338548"/>
          </a:xfrm>
          <a:prstGeom prst="rect">
            <a:avLst/>
          </a:prstGeom>
        </p:spPr>
      </p:pic>
      <p:sp>
        <p:nvSpPr>
          <p:cNvPr id="275" name="Content Placeholder 2">
            <a:extLst>
              <a:ext uri="{FF2B5EF4-FFF2-40B4-BE49-F238E27FC236}">
                <a16:creationId xmlns:a16="http://schemas.microsoft.com/office/drawing/2014/main" id="{C85472A1-243F-432C-B085-7FD832E6DDA7}"/>
              </a:ext>
            </a:extLst>
          </p:cNvPr>
          <p:cNvSpPr txBox="1">
            <a:spLocks/>
          </p:cNvSpPr>
          <p:nvPr/>
        </p:nvSpPr>
        <p:spPr>
          <a:xfrm>
            <a:off x="9913704" y="3357896"/>
            <a:ext cx="1179918" cy="520318"/>
          </a:xfrm>
          <a:prstGeom prst="rect">
            <a:avLst/>
          </a:prstGeom>
        </p:spPr>
        <p:txBody>
          <a:bodyPr vert="horz" wrap="square" lIns="149198" tIns="93248" rIns="149198" bIns="93248" rtlCol="0">
            <a:noAutofit/>
          </a:bodyPr>
          <a:lstStyle>
            <a:defPPr>
              <a:defRPr lang="en-US"/>
            </a:defPPr>
            <a:lvl1pPr algn="ctr">
              <a:defRPr sz="1400">
                <a:solidFill>
                  <a:schemeClr val="bg1">
                    <a:lumMod val="50000"/>
                  </a:schemeClr>
                </a:solidFill>
              </a:defRPr>
            </a:lvl1pPr>
          </a:lstStyle>
          <a:p>
            <a:r>
              <a:rPr lang="en-US"/>
              <a:t>Azure AD</a:t>
            </a:r>
          </a:p>
        </p:txBody>
      </p:sp>
      <p:cxnSp>
        <p:nvCxnSpPr>
          <p:cNvPr id="276" name="Straight Arrow Connector 24">
            <a:extLst>
              <a:ext uri="{FF2B5EF4-FFF2-40B4-BE49-F238E27FC236}">
                <a16:creationId xmlns:a16="http://schemas.microsoft.com/office/drawing/2014/main" id="{642E2954-6AC2-4D54-8421-1B373BD1E024}"/>
              </a:ext>
            </a:extLst>
          </p:cNvPr>
          <p:cNvCxnSpPr>
            <a:cxnSpLocks/>
          </p:cNvCxnSpPr>
          <p:nvPr/>
        </p:nvCxnSpPr>
        <p:spPr>
          <a:xfrm flipH="1">
            <a:off x="9417436" y="3547945"/>
            <a:ext cx="266891" cy="0"/>
          </a:xfrm>
          <a:prstGeom prst="straightConnector1">
            <a:avLst/>
          </a:prstGeom>
          <a:noFill/>
          <a:ln w="12700" cap="flat" cmpd="sng" algn="ctr">
            <a:solidFill>
              <a:srgbClr val="00317B"/>
            </a:solidFill>
            <a:prstDash val="solid"/>
            <a:miter lim="800000"/>
            <a:headEnd type="none" w="med" len="med"/>
            <a:tailEnd type="arrow" w="med" len="med"/>
          </a:ln>
          <a:effectLst/>
        </p:spPr>
      </p:cxnSp>
      <p:pic>
        <p:nvPicPr>
          <p:cNvPr id="277" name="Picture 276">
            <a:extLst>
              <a:ext uri="{FF2B5EF4-FFF2-40B4-BE49-F238E27FC236}">
                <a16:creationId xmlns:a16="http://schemas.microsoft.com/office/drawing/2014/main" id="{C2E32973-F816-4DCE-A13E-16A5988241C9}"/>
              </a:ext>
            </a:extLst>
          </p:cNvPr>
          <p:cNvPicPr>
            <a:picLocks noChangeAspect="1"/>
          </p:cNvPicPr>
          <p:nvPr/>
        </p:nvPicPr>
        <p:blipFill>
          <a:blip r:embed="rId7" cstate="email">
            <a:duotone>
              <a:prstClr val="black"/>
              <a:srgbClr val="00317B">
                <a:tint val="45000"/>
                <a:satMod val="400000"/>
              </a:srgbClr>
            </a:duotone>
            <a:extLst>
              <a:ext uri="{28A0092B-C50C-407E-A947-70E740481C1C}">
                <a14:useLocalDpi xmlns:a14="http://schemas.microsoft.com/office/drawing/2010/main"/>
              </a:ext>
            </a:extLst>
          </a:blip>
          <a:stretch>
            <a:fillRect/>
          </a:stretch>
        </p:blipFill>
        <p:spPr>
          <a:xfrm>
            <a:off x="9769908" y="3373087"/>
            <a:ext cx="286463" cy="338548"/>
          </a:xfrm>
          <a:prstGeom prst="rect">
            <a:avLst/>
          </a:prstGeom>
        </p:spPr>
      </p:pic>
      <p:pic>
        <p:nvPicPr>
          <p:cNvPr id="12" name="Picture 11">
            <a:extLst>
              <a:ext uri="{FF2B5EF4-FFF2-40B4-BE49-F238E27FC236}">
                <a16:creationId xmlns:a16="http://schemas.microsoft.com/office/drawing/2014/main" id="{A6C421DE-FA5B-43D0-A307-CFD3681E66BD}"/>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8598651" y="5655324"/>
            <a:ext cx="1062744" cy="743853"/>
          </a:xfrm>
          <a:prstGeom prst="rect">
            <a:avLst/>
          </a:prstGeom>
        </p:spPr>
      </p:pic>
      <p:pic>
        <p:nvPicPr>
          <p:cNvPr id="77" name="Picture 76">
            <a:extLst>
              <a:ext uri="{FF2B5EF4-FFF2-40B4-BE49-F238E27FC236}">
                <a16:creationId xmlns:a16="http://schemas.microsoft.com/office/drawing/2014/main" id="{2B238E38-8903-473A-9E8C-7EB722AAFED3}"/>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8633310" y="5726265"/>
            <a:ext cx="982185" cy="547098"/>
          </a:xfrm>
          <a:prstGeom prst="rect">
            <a:avLst/>
          </a:prstGeom>
        </p:spPr>
      </p:pic>
      <p:grpSp>
        <p:nvGrpSpPr>
          <p:cNvPr id="79" name="Group 78">
            <a:extLst>
              <a:ext uri="{FF2B5EF4-FFF2-40B4-BE49-F238E27FC236}">
                <a16:creationId xmlns:a16="http://schemas.microsoft.com/office/drawing/2014/main" id="{A77262BD-E70C-481F-BE21-8AD085FB63F6}"/>
              </a:ext>
            </a:extLst>
          </p:cNvPr>
          <p:cNvGrpSpPr/>
          <p:nvPr/>
        </p:nvGrpSpPr>
        <p:grpSpPr>
          <a:xfrm>
            <a:off x="5289164" y="3580022"/>
            <a:ext cx="1090596" cy="729998"/>
            <a:chOff x="5224072" y="1820862"/>
            <a:chExt cx="1090735" cy="730091"/>
          </a:xfrm>
        </p:grpSpPr>
        <p:sp>
          <p:nvSpPr>
            <p:cNvPr id="80" name="Oval 79">
              <a:extLst>
                <a:ext uri="{FF2B5EF4-FFF2-40B4-BE49-F238E27FC236}">
                  <a16:creationId xmlns:a16="http://schemas.microsoft.com/office/drawing/2014/main" id="{D1812793-6613-43CA-B3CB-148EB0B1DD2C}"/>
                </a:ext>
              </a:extLst>
            </p:cNvPr>
            <p:cNvSpPr/>
            <p:nvPr/>
          </p:nvSpPr>
          <p:spPr bwMode="auto">
            <a:xfrm>
              <a:off x="5397084" y="1820862"/>
              <a:ext cx="730091" cy="730091"/>
            </a:xfrm>
            <a:prstGeom prst="ellipse">
              <a:avLst/>
            </a:prstGeom>
            <a:noFill/>
            <a:ln w="12700" cap="flat" cmpd="sng" algn="ctr">
              <a:solidFill>
                <a:srgbClr val="00317B"/>
              </a:solidFill>
              <a:prstDash val="solid"/>
              <a:miter lim="800000"/>
              <a:headEnd type="none" w="med" len="med"/>
              <a:tailEnd type="arrow" w="med" len="med"/>
            </a:ln>
            <a:effectLst/>
          </p:spPr>
          <p:txBody>
            <a:bodyPr rot="0" spcFirstLastPara="0" vert="horz" wrap="square" lIns="186497" tIns="149198" rIns="186497" bIns="149198"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defTabSz="950933" fontAlgn="base">
                <a:lnSpc>
                  <a:spcPct val="90000"/>
                </a:lnSpc>
                <a:spcBef>
                  <a:spcPct val="0"/>
                </a:spcBef>
                <a:spcAft>
                  <a:spcPct val="0"/>
                </a:spcAft>
                <a:defRPr/>
              </a:pPr>
              <a:endParaRPr lang="en-US" sz="2448" kern="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sp>
          <p:nvSpPr>
            <p:cNvPr id="81" name="Content Placeholder 2">
              <a:extLst>
                <a:ext uri="{FF2B5EF4-FFF2-40B4-BE49-F238E27FC236}">
                  <a16:creationId xmlns:a16="http://schemas.microsoft.com/office/drawing/2014/main" id="{20BE595E-201F-45EB-A718-EC7BC53B96F7}"/>
                </a:ext>
              </a:extLst>
            </p:cNvPr>
            <p:cNvSpPr txBox="1">
              <a:spLocks/>
            </p:cNvSpPr>
            <p:nvPr/>
          </p:nvSpPr>
          <p:spPr>
            <a:xfrm>
              <a:off x="5224072" y="1932919"/>
              <a:ext cx="1090735" cy="520384"/>
            </a:xfrm>
            <a:prstGeom prst="rect">
              <a:avLst/>
            </a:prstGeom>
            <a:ln>
              <a:noFill/>
            </a:ln>
          </p:spPr>
          <p:txBody>
            <a:bodyPr vert="horz" wrap="square" lIns="149198" tIns="93248" rIns="149198" bIns="93248" rtlCol="0">
              <a:noAutofit/>
            </a:bodyPr>
            <a:lstStyle>
              <a:defPPr>
                <a:defRPr lang="en-US"/>
              </a:defPPr>
              <a:lvl1pPr algn="ctr">
                <a:defRPr sz="1400">
                  <a:solidFill>
                    <a:schemeClr val="bg1">
                      <a:lumMod val="50000"/>
                    </a:schemeClr>
                  </a:solidFill>
                </a:defRPr>
              </a:lvl1pPr>
            </a:lstStyle>
            <a:p>
              <a:r>
                <a:rPr lang="en-US" sz="1200"/>
                <a:t>Config Scripts</a:t>
              </a:r>
            </a:p>
          </p:txBody>
        </p:sp>
      </p:grpSp>
      <p:cxnSp>
        <p:nvCxnSpPr>
          <p:cNvPr id="85" name="Straight Arrow Connector 84">
            <a:extLst>
              <a:ext uri="{FF2B5EF4-FFF2-40B4-BE49-F238E27FC236}">
                <a16:creationId xmlns:a16="http://schemas.microsoft.com/office/drawing/2014/main" id="{AFCD898D-455E-4413-8537-9E796FE68A74}"/>
              </a:ext>
            </a:extLst>
          </p:cNvPr>
          <p:cNvCxnSpPr>
            <a:cxnSpLocks/>
          </p:cNvCxnSpPr>
          <p:nvPr/>
        </p:nvCxnSpPr>
        <p:spPr>
          <a:xfrm flipH="1">
            <a:off x="4943475" y="3978090"/>
            <a:ext cx="422259" cy="0"/>
          </a:xfrm>
          <a:prstGeom prst="straightConnector1">
            <a:avLst/>
          </a:prstGeom>
          <a:noFill/>
          <a:ln w="12700" cap="flat" cmpd="sng" algn="ctr">
            <a:solidFill>
              <a:srgbClr val="00317B"/>
            </a:solidFill>
            <a:prstDash val="solid"/>
            <a:miter lim="800000"/>
            <a:headEnd type="none" w="med" len="med"/>
            <a:tailEnd type="arrow" w="med" len="med"/>
          </a:ln>
          <a:effectLst/>
        </p:spPr>
      </p:cxnSp>
      <p:cxnSp>
        <p:nvCxnSpPr>
          <p:cNvPr id="86" name="Straight Arrow Connector 85">
            <a:extLst>
              <a:ext uri="{FF2B5EF4-FFF2-40B4-BE49-F238E27FC236}">
                <a16:creationId xmlns:a16="http://schemas.microsoft.com/office/drawing/2014/main" id="{170A5F36-AD01-4A84-936F-C5BD2FF6C54E}"/>
              </a:ext>
            </a:extLst>
          </p:cNvPr>
          <p:cNvCxnSpPr>
            <a:cxnSpLocks/>
          </p:cNvCxnSpPr>
          <p:nvPr/>
        </p:nvCxnSpPr>
        <p:spPr>
          <a:xfrm flipH="1">
            <a:off x="6314693" y="3979025"/>
            <a:ext cx="422259" cy="0"/>
          </a:xfrm>
          <a:prstGeom prst="straightConnector1">
            <a:avLst/>
          </a:prstGeom>
          <a:noFill/>
          <a:ln w="12700" cap="flat" cmpd="sng" algn="ctr">
            <a:solidFill>
              <a:srgbClr val="00317B"/>
            </a:solidFill>
            <a:prstDash val="solid"/>
            <a:miter lim="800000"/>
            <a:headEnd type="none" w="med" len="med"/>
            <a:tailEnd type="arrow" w="med" len="med"/>
          </a:ln>
          <a:effectLst/>
        </p:spPr>
      </p:cxnSp>
    </p:spTree>
    <p:custDataLst>
      <p:tags r:id="rId1"/>
    </p:custDataLst>
    <p:extLst>
      <p:ext uri="{BB962C8B-B14F-4D97-AF65-F5344CB8AC3E}">
        <p14:creationId xmlns:p14="http://schemas.microsoft.com/office/powerpoint/2010/main" val="2429553311"/>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D01D7441-646D-4239-B713-0E00D6ECD64C}"/>
              </a:ext>
            </a:extLst>
          </p:cNvPr>
          <p:cNvSpPr/>
          <p:nvPr/>
        </p:nvSpPr>
        <p:spPr>
          <a:xfrm>
            <a:off x="2529454" y="4485107"/>
            <a:ext cx="822960" cy="822960"/>
          </a:xfrm>
          <a:prstGeom prst="ellipse">
            <a:avLst/>
          </a:prstGeom>
          <a:solidFill>
            <a:schemeClr val="bg1"/>
          </a:solidFill>
          <a:ln w="19050">
            <a:solidFill>
              <a:srgbClr val="0078D4"/>
            </a:solidFill>
          </a:ln>
        </p:spPr>
        <p:txBody>
          <a:bodyPr rot="0" spcFirstLastPara="0" vertOverflow="overflow" horzOverflow="overflow" vert="horz" wrap="square" lIns="93260" tIns="46630" rIns="93260" bIns="46630" numCol="1" spcCol="0" rtlCol="0" fromWordArt="0" anchor="ctr" anchorCtr="0" forceAA="0" compatLnSpc="1">
            <a:prstTxWarp prst="textNoShape">
              <a:avLst/>
            </a:prstTxWarp>
            <a:spAutoFit/>
          </a:bodyPr>
          <a:lstStyle/>
          <a:p>
            <a:pPr defTabSz="932597"/>
            <a:endParaRPr lang="en-US">
              <a:solidFill>
                <a:srgbClr val="333333"/>
              </a:solidFill>
              <a:latin typeface="Fabric MDL2 Assets" pitchFamily="2" charset="0"/>
            </a:endParaRPr>
          </a:p>
        </p:txBody>
      </p:sp>
      <p:sp>
        <p:nvSpPr>
          <p:cNvPr id="3" name="Title 2">
            <a:extLst>
              <a:ext uri="{FF2B5EF4-FFF2-40B4-BE49-F238E27FC236}">
                <a16:creationId xmlns:a16="http://schemas.microsoft.com/office/drawing/2014/main" id="{4788EFBB-BDF2-A94F-8F43-FFE8678D2AB4}"/>
              </a:ext>
            </a:extLst>
          </p:cNvPr>
          <p:cNvSpPr>
            <a:spLocks noGrp="1"/>
          </p:cNvSpPr>
          <p:nvPr>
            <p:ph type="title"/>
          </p:nvPr>
        </p:nvSpPr>
        <p:spPr/>
        <p:txBody>
          <a:bodyPr/>
          <a:lstStyle/>
          <a:p>
            <a:r>
              <a:rPr lang="en-US">
                <a:solidFill>
                  <a:srgbClr val="505050"/>
                </a:solidFill>
              </a:rPr>
              <a:t>DISCOVERY ARCHITECTURE WITH MICROSOFT DEFENDER ATP</a:t>
            </a:r>
            <a:endParaRPr lang="en-US"/>
          </a:p>
        </p:txBody>
      </p:sp>
      <p:cxnSp>
        <p:nvCxnSpPr>
          <p:cNvPr id="62" name="Straight Arrow Connector 61">
            <a:extLst>
              <a:ext uri="{FF2B5EF4-FFF2-40B4-BE49-F238E27FC236}">
                <a16:creationId xmlns:a16="http://schemas.microsoft.com/office/drawing/2014/main" id="{1E04CC9B-3DC4-9E43-9684-370F35255DF9}"/>
              </a:ext>
            </a:extLst>
          </p:cNvPr>
          <p:cNvCxnSpPr>
            <a:cxnSpLocks/>
          </p:cNvCxnSpPr>
          <p:nvPr/>
        </p:nvCxnSpPr>
        <p:spPr>
          <a:xfrm flipH="1">
            <a:off x="3142260" y="3967507"/>
            <a:ext cx="1169244" cy="0"/>
          </a:xfrm>
          <a:prstGeom prst="straightConnector1">
            <a:avLst/>
          </a:prstGeom>
          <a:noFill/>
          <a:ln w="19050" cap="flat" cmpd="sng" algn="ctr">
            <a:solidFill>
              <a:srgbClr val="002050"/>
            </a:solidFill>
            <a:prstDash val="dash"/>
            <a:miter lim="800000"/>
            <a:headEnd type="arrow" w="med" len="med"/>
            <a:tailEnd type="none" w="med" len="med"/>
          </a:ln>
          <a:effectLst/>
        </p:spPr>
      </p:cxnSp>
      <p:sp>
        <p:nvSpPr>
          <p:cNvPr id="83" name="Oval 82">
            <a:extLst>
              <a:ext uri="{FF2B5EF4-FFF2-40B4-BE49-F238E27FC236}">
                <a16:creationId xmlns:a16="http://schemas.microsoft.com/office/drawing/2014/main" id="{AF6E794F-D5CD-9744-BD38-21901660BB1C}"/>
              </a:ext>
            </a:extLst>
          </p:cNvPr>
          <p:cNvSpPr/>
          <p:nvPr/>
        </p:nvSpPr>
        <p:spPr bwMode="auto">
          <a:xfrm>
            <a:off x="4426105" y="3638689"/>
            <a:ext cx="658475" cy="658474"/>
          </a:xfrm>
          <a:prstGeom prst="ellipse">
            <a:avLst/>
          </a:prstGeom>
          <a:noFill/>
          <a:ln w="12700" cap="flat" cmpd="sng" algn="ctr">
            <a:solidFill>
              <a:srgbClr val="0078D4"/>
            </a:solidFill>
            <a:prstDash val="solid"/>
            <a:miter lim="800000"/>
            <a:headEnd type="none" w="med" len="med"/>
            <a:tailEnd type="arrow" w="med" len="med"/>
          </a:ln>
          <a:effectLst/>
        </p:spPr>
        <p:txBody>
          <a:bodyPr rot="0" spcFirstLastPara="0" vert="horz" wrap="square" lIns="190234" tIns="152188" rIns="190234" bIns="152188" numCol="1" spcCol="0" rtlCol="0" fromWordArt="0" anchor="t" anchorCtr="0" forceAA="0" compatLnSpc="1">
            <a:prstTxWarp prst="textNoShape">
              <a:avLst/>
            </a:prstTxWarp>
            <a:noAutofit/>
          </a:bodyPr>
          <a:lstStyle/>
          <a:p>
            <a:pPr algn="ctr" defTabSz="969953" fontAlgn="base">
              <a:lnSpc>
                <a:spcPct val="90000"/>
              </a:lnSpc>
              <a:spcBef>
                <a:spcPct val="0"/>
              </a:spcBef>
              <a:spcAft>
                <a:spcPct val="0"/>
              </a:spcAft>
            </a:pPr>
            <a:endParaRPr lang="en-US" sz="2497" kern="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pic>
        <p:nvPicPr>
          <p:cNvPr id="32" name="Picture 31">
            <a:extLst>
              <a:ext uri="{FF2B5EF4-FFF2-40B4-BE49-F238E27FC236}">
                <a16:creationId xmlns:a16="http://schemas.microsoft.com/office/drawing/2014/main" id="{01615B3D-F167-BC47-A967-6DE3134124C8}"/>
              </a:ext>
            </a:extLst>
          </p:cNvPr>
          <p:cNvPicPr>
            <a:picLocks noChangeAspect="1"/>
          </p:cNvPicPr>
          <p:nvPr/>
        </p:nvPicPr>
        <p:blipFill>
          <a:blip r:embed="rId3">
            <a:biLevel thresh="75000"/>
          </a:blip>
          <a:stretch>
            <a:fillRect/>
          </a:stretch>
        </p:blipFill>
        <p:spPr>
          <a:xfrm>
            <a:off x="4606242" y="3838397"/>
            <a:ext cx="297915" cy="259056"/>
          </a:xfrm>
          <a:prstGeom prst="rect">
            <a:avLst/>
          </a:prstGeom>
          <a:ln>
            <a:noFill/>
          </a:ln>
        </p:spPr>
      </p:pic>
      <p:sp>
        <p:nvSpPr>
          <p:cNvPr id="73" name="TextBox 72">
            <a:extLst>
              <a:ext uri="{FF2B5EF4-FFF2-40B4-BE49-F238E27FC236}">
                <a16:creationId xmlns:a16="http://schemas.microsoft.com/office/drawing/2014/main" id="{A9EACD55-5016-E446-86E6-0339D6B0D140}"/>
              </a:ext>
            </a:extLst>
          </p:cNvPr>
          <p:cNvSpPr txBox="1"/>
          <p:nvPr/>
        </p:nvSpPr>
        <p:spPr>
          <a:xfrm>
            <a:off x="3939781" y="3361563"/>
            <a:ext cx="1547380" cy="197209"/>
          </a:xfrm>
          <a:prstGeom prst="rect">
            <a:avLst/>
          </a:prstGeom>
        </p:spPr>
        <p:txBody>
          <a:bodyPr vert="horz" wrap="square" lIns="152188" tIns="95117" rIns="152188" bIns="95117" rtlCol="0" anchor="ctr">
            <a:noAutofit/>
          </a:bodyPr>
          <a:lstStyle>
            <a:defPPr>
              <a:defRPr lang="en-US"/>
            </a:defPPr>
            <a:lvl1pPr algn="ctr">
              <a:defRPr sz="1400">
                <a:solidFill>
                  <a:schemeClr val="bg1"/>
                </a:solidFill>
              </a:defRPr>
            </a:lvl1pPr>
          </a:lstStyle>
          <a:p>
            <a:pPr defTabSz="932597"/>
            <a:r>
              <a:rPr lang="en-US" sz="1100">
                <a:solidFill>
                  <a:srgbClr val="FFFFFF">
                    <a:lumMod val="50000"/>
                  </a:srgbClr>
                </a:solidFill>
                <a:latin typeface="Segoe UI Semibold"/>
              </a:rPr>
              <a:t>Firewall / Proxy</a:t>
            </a:r>
          </a:p>
        </p:txBody>
      </p:sp>
      <p:sp>
        <p:nvSpPr>
          <p:cNvPr id="92" name="Oval 91">
            <a:extLst>
              <a:ext uri="{FF2B5EF4-FFF2-40B4-BE49-F238E27FC236}">
                <a16:creationId xmlns:a16="http://schemas.microsoft.com/office/drawing/2014/main" id="{85867520-9DA3-BB45-8176-CF89E0786D03}"/>
              </a:ext>
            </a:extLst>
          </p:cNvPr>
          <p:cNvSpPr/>
          <p:nvPr/>
        </p:nvSpPr>
        <p:spPr bwMode="auto">
          <a:xfrm>
            <a:off x="6062596" y="3637258"/>
            <a:ext cx="658475" cy="658474"/>
          </a:xfrm>
          <a:prstGeom prst="ellipse">
            <a:avLst/>
          </a:prstGeom>
          <a:noFill/>
          <a:ln w="12700" cap="flat" cmpd="sng" algn="ctr">
            <a:solidFill>
              <a:srgbClr val="0078D4"/>
            </a:solidFill>
            <a:prstDash val="solid"/>
            <a:miter lim="800000"/>
            <a:headEnd type="none" w="med" len="med"/>
            <a:tailEnd type="arrow" w="med" len="med"/>
          </a:ln>
          <a:effectLst/>
        </p:spPr>
        <p:txBody>
          <a:bodyPr rot="0" spcFirstLastPara="0" vert="horz" wrap="square" lIns="190234" tIns="152188" rIns="190234" bIns="152188" numCol="1" spcCol="0" rtlCol="0" fromWordArt="0" anchor="t" anchorCtr="0" forceAA="0" compatLnSpc="1">
            <a:prstTxWarp prst="textNoShape">
              <a:avLst/>
            </a:prstTxWarp>
            <a:noAutofit/>
          </a:bodyPr>
          <a:lstStyle/>
          <a:p>
            <a:pPr algn="ctr" defTabSz="969953" rtl="1" fontAlgn="base">
              <a:lnSpc>
                <a:spcPct val="90000"/>
              </a:lnSpc>
              <a:spcBef>
                <a:spcPct val="0"/>
              </a:spcBef>
              <a:spcAft>
                <a:spcPct val="0"/>
              </a:spcAft>
            </a:pPr>
            <a:endParaRPr lang="en-US" sz="2497" kern="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pic>
        <p:nvPicPr>
          <p:cNvPr id="40" name="Picture 39">
            <a:extLst>
              <a:ext uri="{FF2B5EF4-FFF2-40B4-BE49-F238E27FC236}">
                <a16:creationId xmlns:a16="http://schemas.microsoft.com/office/drawing/2014/main" id="{B3574228-5237-B24F-BDB0-9A99E4F1814A}"/>
              </a:ext>
            </a:extLst>
          </p:cNvPr>
          <p:cNvPicPr>
            <a:picLocks noChangeAspect="1"/>
          </p:cNvPicPr>
          <p:nvPr/>
        </p:nvPicPr>
        <p:blipFill>
          <a:blip r:embed="rId4" cstate="email">
            <a:biLevel thresh="75000"/>
            <a:extLst>
              <a:ext uri="{28A0092B-C50C-407E-A947-70E740481C1C}">
                <a14:useLocalDpi xmlns:a14="http://schemas.microsoft.com/office/drawing/2010/main"/>
              </a:ext>
            </a:extLst>
          </a:blip>
          <a:stretch>
            <a:fillRect/>
          </a:stretch>
        </p:blipFill>
        <p:spPr>
          <a:xfrm>
            <a:off x="6260068" y="3770194"/>
            <a:ext cx="276050" cy="374201"/>
          </a:xfrm>
          <a:prstGeom prst="rect">
            <a:avLst/>
          </a:prstGeom>
          <a:ln>
            <a:noFill/>
          </a:ln>
        </p:spPr>
      </p:pic>
      <p:sp>
        <p:nvSpPr>
          <p:cNvPr id="74" name="TextBox 73">
            <a:extLst>
              <a:ext uri="{FF2B5EF4-FFF2-40B4-BE49-F238E27FC236}">
                <a16:creationId xmlns:a16="http://schemas.microsoft.com/office/drawing/2014/main" id="{981A280C-8C7D-0940-BD45-640A459FB25F}"/>
              </a:ext>
            </a:extLst>
          </p:cNvPr>
          <p:cNvSpPr txBox="1"/>
          <p:nvPr/>
        </p:nvSpPr>
        <p:spPr>
          <a:xfrm>
            <a:off x="5757695" y="3322703"/>
            <a:ext cx="1271790" cy="271486"/>
          </a:xfrm>
          <a:prstGeom prst="rect">
            <a:avLst/>
          </a:prstGeom>
        </p:spPr>
        <p:txBody>
          <a:bodyPr vert="horz" wrap="square" lIns="152188" tIns="95117" rIns="152188" bIns="95117" rtlCol="0" anchor="ctr">
            <a:noAutofit/>
          </a:bodyPr>
          <a:lstStyle>
            <a:defPPr>
              <a:defRPr lang="en-US"/>
            </a:defPPr>
            <a:lvl1pPr algn="ctr">
              <a:defRPr sz="1400">
                <a:solidFill>
                  <a:schemeClr val="bg1"/>
                </a:solidFill>
              </a:defRPr>
            </a:lvl1pPr>
          </a:lstStyle>
          <a:p>
            <a:pPr defTabSz="932597"/>
            <a:r>
              <a:rPr lang="en-US" sz="1100">
                <a:solidFill>
                  <a:srgbClr val="FFFFFF">
                    <a:lumMod val="50000"/>
                  </a:srgbClr>
                </a:solidFill>
                <a:latin typeface="Segoe UI Semibold"/>
              </a:rPr>
              <a:t>Log collector</a:t>
            </a:r>
          </a:p>
        </p:txBody>
      </p:sp>
      <p:sp>
        <p:nvSpPr>
          <p:cNvPr id="50" name="Oval 49">
            <a:extLst>
              <a:ext uri="{FF2B5EF4-FFF2-40B4-BE49-F238E27FC236}">
                <a16:creationId xmlns:a16="http://schemas.microsoft.com/office/drawing/2014/main" id="{DFE9CFFF-D4B3-E344-903A-4B5F5A83C28C}"/>
              </a:ext>
            </a:extLst>
          </p:cNvPr>
          <p:cNvSpPr/>
          <p:nvPr/>
        </p:nvSpPr>
        <p:spPr bwMode="auto">
          <a:xfrm>
            <a:off x="8847399" y="2922440"/>
            <a:ext cx="2471741" cy="2732773"/>
          </a:xfrm>
          <a:custGeom>
            <a:avLst/>
            <a:gdLst>
              <a:gd name="connsiteX0" fmla="*/ 0 w 2606963"/>
              <a:gd name="connsiteY0" fmla="*/ 1303482 h 2606963"/>
              <a:gd name="connsiteX1" fmla="*/ 1303482 w 2606963"/>
              <a:gd name="connsiteY1" fmla="*/ 0 h 2606963"/>
              <a:gd name="connsiteX2" fmla="*/ 2606964 w 2606963"/>
              <a:gd name="connsiteY2" fmla="*/ 1303482 h 2606963"/>
              <a:gd name="connsiteX3" fmla="*/ 1303482 w 2606963"/>
              <a:gd name="connsiteY3" fmla="*/ 2606964 h 2606963"/>
              <a:gd name="connsiteX4" fmla="*/ 0 w 2606963"/>
              <a:gd name="connsiteY4" fmla="*/ 1303482 h 2606963"/>
              <a:gd name="connsiteX0" fmla="*/ 0 w 2606964"/>
              <a:gd name="connsiteY0" fmla="*/ 1303482 h 2606964"/>
              <a:gd name="connsiteX1" fmla="*/ 1303482 w 2606964"/>
              <a:gd name="connsiteY1" fmla="*/ 0 h 2606964"/>
              <a:gd name="connsiteX2" fmla="*/ 2606964 w 2606964"/>
              <a:gd name="connsiteY2" fmla="*/ 1303482 h 2606964"/>
              <a:gd name="connsiteX3" fmla="*/ 1303482 w 2606964"/>
              <a:gd name="connsiteY3" fmla="*/ 2606964 h 2606964"/>
              <a:gd name="connsiteX4" fmla="*/ 0 w 2606964"/>
              <a:gd name="connsiteY4" fmla="*/ 1303482 h 2606964"/>
              <a:gd name="connsiteX0" fmla="*/ 0 w 1466417"/>
              <a:gd name="connsiteY0" fmla="*/ 1339716 h 2679432"/>
              <a:gd name="connsiteX1" fmla="*/ 1303482 w 1466417"/>
              <a:gd name="connsiteY1" fmla="*/ 36234 h 2679432"/>
              <a:gd name="connsiteX2" fmla="*/ 1303482 w 1466417"/>
              <a:gd name="connsiteY2" fmla="*/ 2643198 h 2679432"/>
              <a:gd name="connsiteX3" fmla="*/ 0 w 1466417"/>
              <a:gd name="connsiteY3" fmla="*/ 1339716 h 2679432"/>
            </a:gdLst>
            <a:ahLst/>
            <a:cxnLst>
              <a:cxn ang="0">
                <a:pos x="connsiteX0" y="connsiteY0"/>
              </a:cxn>
              <a:cxn ang="0">
                <a:pos x="connsiteX1" y="connsiteY1"/>
              </a:cxn>
              <a:cxn ang="0">
                <a:pos x="connsiteX2" y="connsiteY2"/>
              </a:cxn>
              <a:cxn ang="0">
                <a:pos x="connsiteX3" y="connsiteY3"/>
              </a:cxn>
            </a:cxnLst>
            <a:rect l="l" t="t" r="r" b="b"/>
            <a:pathLst>
              <a:path w="1466417" h="2679432">
                <a:moveTo>
                  <a:pt x="0" y="1339716"/>
                </a:moveTo>
                <a:cubicBezTo>
                  <a:pt x="0" y="619823"/>
                  <a:pt x="1086235" y="-181013"/>
                  <a:pt x="1303482" y="36234"/>
                </a:cubicBezTo>
                <a:cubicBezTo>
                  <a:pt x="1520729" y="253481"/>
                  <a:pt x="1520729" y="2425951"/>
                  <a:pt x="1303482" y="2643198"/>
                </a:cubicBezTo>
                <a:cubicBezTo>
                  <a:pt x="1086235" y="2860445"/>
                  <a:pt x="0" y="2059609"/>
                  <a:pt x="0" y="1339716"/>
                </a:cubicBezTo>
                <a:close/>
              </a:path>
            </a:pathLst>
          </a:custGeom>
          <a:gradFill flip="none" rotWithShape="1">
            <a:gsLst>
              <a:gs pos="0">
                <a:srgbClr val="C2C2C6">
                  <a:tint val="66000"/>
                  <a:satMod val="160000"/>
                  <a:alpha val="0"/>
                </a:srgbClr>
              </a:gs>
              <a:gs pos="50000">
                <a:srgbClr val="C2C2C6">
                  <a:tint val="44500"/>
                  <a:satMod val="160000"/>
                </a:srgbClr>
              </a:gs>
              <a:gs pos="100000">
                <a:srgbClr val="C2C2C6">
                  <a:tint val="23500"/>
                  <a:satMod val="160000"/>
                </a:srgb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8" name="TextBox 67">
            <a:extLst>
              <a:ext uri="{FF2B5EF4-FFF2-40B4-BE49-F238E27FC236}">
                <a16:creationId xmlns:a16="http://schemas.microsoft.com/office/drawing/2014/main" id="{F48BB03B-D67C-7149-9B12-6E137DBB417B}"/>
              </a:ext>
            </a:extLst>
          </p:cNvPr>
          <p:cNvSpPr txBox="1"/>
          <p:nvPr/>
        </p:nvSpPr>
        <p:spPr>
          <a:xfrm>
            <a:off x="10153086" y="3460168"/>
            <a:ext cx="668388" cy="313904"/>
          </a:xfrm>
          <a:prstGeom prst="rect">
            <a:avLst/>
          </a:prstGeom>
        </p:spPr>
        <p:txBody>
          <a:bodyPr vert="horz" wrap="square" lIns="152188" tIns="95117" rIns="152188" bIns="95117" rtlCol="0">
            <a:noAutofit/>
          </a:bodyPr>
          <a:lstStyle>
            <a:defPPr>
              <a:defRPr lang="en-US"/>
            </a:defPPr>
            <a:lvl1pPr algn="ctr">
              <a:defRPr sz="1400">
                <a:solidFill>
                  <a:schemeClr val="bg1">
                    <a:lumMod val="50000"/>
                  </a:schemeClr>
                </a:solidFill>
              </a:defRPr>
            </a:lvl1pPr>
          </a:lstStyle>
          <a:p>
            <a:pPr defTabSz="932597">
              <a:defRPr/>
            </a:pPr>
            <a:r>
              <a:rPr lang="en-US" sz="1020">
                <a:solidFill>
                  <a:prstClr val="white">
                    <a:lumMod val="50000"/>
                  </a:prstClr>
                </a:solidFill>
                <a:latin typeface="Segoe UI Semibold"/>
              </a:rPr>
              <a:t>User</a:t>
            </a:r>
            <a:endParaRPr lang="he-IL" sz="1020">
              <a:solidFill>
                <a:prstClr val="white">
                  <a:lumMod val="50000"/>
                </a:prstClr>
              </a:solidFill>
              <a:latin typeface="Segoe UI Semibold"/>
            </a:endParaRPr>
          </a:p>
        </p:txBody>
      </p:sp>
      <p:sp>
        <p:nvSpPr>
          <p:cNvPr id="71" name="TextBox 70">
            <a:extLst>
              <a:ext uri="{FF2B5EF4-FFF2-40B4-BE49-F238E27FC236}">
                <a16:creationId xmlns:a16="http://schemas.microsoft.com/office/drawing/2014/main" id="{C195FAFE-ECF3-AD49-BE0C-2A35C21C6542}"/>
              </a:ext>
            </a:extLst>
          </p:cNvPr>
          <p:cNvSpPr txBox="1"/>
          <p:nvPr/>
        </p:nvSpPr>
        <p:spPr>
          <a:xfrm>
            <a:off x="10153086" y="4080667"/>
            <a:ext cx="983366" cy="313904"/>
          </a:xfrm>
          <a:prstGeom prst="rect">
            <a:avLst/>
          </a:prstGeom>
        </p:spPr>
        <p:txBody>
          <a:bodyPr vert="horz" wrap="square" lIns="152188" tIns="95117" rIns="152188" bIns="95117" rtlCol="0">
            <a:noAutofit/>
          </a:bodyPr>
          <a:lstStyle>
            <a:defPPr>
              <a:defRPr lang="en-US"/>
            </a:defPPr>
            <a:lvl1pPr algn="ctr">
              <a:defRPr sz="1400">
                <a:solidFill>
                  <a:schemeClr val="bg1">
                    <a:lumMod val="50000"/>
                  </a:schemeClr>
                </a:solidFill>
              </a:defRPr>
            </a:lvl1pPr>
          </a:lstStyle>
          <a:p>
            <a:pPr defTabSz="932597">
              <a:defRPr/>
            </a:pPr>
            <a:r>
              <a:rPr lang="en-US" sz="1020">
                <a:solidFill>
                  <a:prstClr val="white">
                    <a:lumMod val="50000"/>
                  </a:prstClr>
                </a:solidFill>
                <a:latin typeface="Segoe UI Semibold"/>
              </a:rPr>
              <a:t>IP address</a:t>
            </a:r>
            <a:endParaRPr lang="he-IL" sz="1020">
              <a:solidFill>
                <a:prstClr val="white">
                  <a:lumMod val="50000"/>
                </a:prstClr>
              </a:solidFill>
              <a:latin typeface="Segoe UI Semibold"/>
            </a:endParaRPr>
          </a:p>
        </p:txBody>
      </p:sp>
      <p:sp>
        <p:nvSpPr>
          <p:cNvPr id="72" name="TextBox 71">
            <a:extLst>
              <a:ext uri="{FF2B5EF4-FFF2-40B4-BE49-F238E27FC236}">
                <a16:creationId xmlns:a16="http://schemas.microsoft.com/office/drawing/2014/main" id="{EC6E739B-4180-1B45-A560-B1933E086631}"/>
              </a:ext>
            </a:extLst>
          </p:cNvPr>
          <p:cNvSpPr txBox="1"/>
          <p:nvPr/>
        </p:nvSpPr>
        <p:spPr>
          <a:xfrm>
            <a:off x="10153086" y="4704578"/>
            <a:ext cx="983366" cy="313904"/>
          </a:xfrm>
          <a:prstGeom prst="rect">
            <a:avLst/>
          </a:prstGeom>
        </p:spPr>
        <p:txBody>
          <a:bodyPr vert="horz" wrap="square" lIns="152188" tIns="95117" rIns="152188" bIns="95117" rtlCol="0">
            <a:noAutofit/>
          </a:bodyPr>
          <a:lstStyle>
            <a:defPPr>
              <a:defRPr lang="en-US"/>
            </a:defPPr>
            <a:lvl1pPr algn="ctr">
              <a:defRPr sz="1400">
                <a:solidFill>
                  <a:schemeClr val="bg1">
                    <a:lumMod val="50000"/>
                  </a:schemeClr>
                </a:solidFill>
              </a:defRPr>
            </a:lvl1pPr>
          </a:lstStyle>
          <a:p>
            <a:pPr defTabSz="932597">
              <a:defRPr/>
            </a:pPr>
            <a:r>
              <a:rPr lang="en-US" sz="1020">
                <a:solidFill>
                  <a:prstClr val="white">
                    <a:lumMod val="50000"/>
                  </a:prstClr>
                </a:solidFill>
                <a:latin typeface="Segoe UI Semibold"/>
              </a:rPr>
              <a:t>Machine</a:t>
            </a:r>
            <a:endParaRPr lang="he-IL" sz="1020">
              <a:solidFill>
                <a:prstClr val="white">
                  <a:lumMod val="50000"/>
                </a:prstClr>
              </a:solidFill>
              <a:latin typeface="Segoe UI Semibold"/>
            </a:endParaRPr>
          </a:p>
        </p:txBody>
      </p:sp>
      <p:sp>
        <p:nvSpPr>
          <p:cNvPr id="75" name="TextBox 74">
            <a:extLst>
              <a:ext uri="{FF2B5EF4-FFF2-40B4-BE49-F238E27FC236}">
                <a16:creationId xmlns:a16="http://schemas.microsoft.com/office/drawing/2014/main" id="{C276D5CC-59D6-5C43-A400-ACA07C89F1E5}"/>
              </a:ext>
            </a:extLst>
          </p:cNvPr>
          <p:cNvSpPr txBox="1"/>
          <p:nvPr/>
        </p:nvSpPr>
        <p:spPr>
          <a:xfrm>
            <a:off x="8080587" y="4678801"/>
            <a:ext cx="1271790" cy="271486"/>
          </a:xfrm>
          <a:prstGeom prst="rect">
            <a:avLst/>
          </a:prstGeom>
        </p:spPr>
        <p:txBody>
          <a:bodyPr vert="horz" wrap="square" lIns="152188" tIns="95117" rIns="152188" bIns="95117" rtlCol="0" anchor="ctr">
            <a:noAutofit/>
          </a:bodyPr>
          <a:lstStyle>
            <a:defPPr>
              <a:defRPr lang="en-US"/>
            </a:defPPr>
            <a:lvl1pPr algn="ctr">
              <a:defRPr sz="1400">
                <a:solidFill>
                  <a:schemeClr val="bg1"/>
                </a:solidFill>
              </a:defRPr>
            </a:lvl1pPr>
          </a:lstStyle>
          <a:p>
            <a:pPr defTabSz="932597"/>
            <a:r>
              <a:rPr lang="en-US" sz="1100" dirty="0">
                <a:solidFill>
                  <a:srgbClr val="FFFFFF">
                    <a:lumMod val="50000"/>
                  </a:srgbClr>
                </a:solidFill>
                <a:latin typeface="Segoe UI Semibold"/>
              </a:rPr>
              <a:t>Microsoft Cloud App Security portal</a:t>
            </a:r>
          </a:p>
        </p:txBody>
      </p:sp>
      <p:sp>
        <p:nvSpPr>
          <p:cNvPr id="77" name="TextBox 76">
            <a:extLst>
              <a:ext uri="{FF2B5EF4-FFF2-40B4-BE49-F238E27FC236}">
                <a16:creationId xmlns:a16="http://schemas.microsoft.com/office/drawing/2014/main" id="{83B3F7E8-5926-7844-8E8B-B735088A1E13}"/>
              </a:ext>
            </a:extLst>
          </p:cNvPr>
          <p:cNvSpPr txBox="1"/>
          <p:nvPr/>
        </p:nvSpPr>
        <p:spPr>
          <a:xfrm>
            <a:off x="692440" y="4025489"/>
            <a:ext cx="1144813" cy="302361"/>
          </a:xfrm>
          <a:prstGeom prst="rect">
            <a:avLst/>
          </a:prstGeom>
        </p:spPr>
        <p:txBody>
          <a:bodyPr vert="horz" wrap="square" lIns="152188" tIns="95117" rIns="152188" bIns="95117" rtlCol="0" anchor="ctr">
            <a:noAutofit/>
          </a:bodyPr>
          <a:lstStyle>
            <a:defPPr>
              <a:defRPr lang="en-US"/>
            </a:defPPr>
            <a:lvl1pPr algn="ctr">
              <a:defRPr sz="1400">
                <a:solidFill>
                  <a:schemeClr val="bg1"/>
                </a:solidFill>
              </a:defRPr>
            </a:lvl1pPr>
          </a:lstStyle>
          <a:p>
            <a:pPr algn="r" defTabSz="932597"/>
            <a:r>
              <a:rPr lang="en-US" sz="1100">
                <a:solidFill>
                  <a:srgbClr val="FFFFFF">
                    <a:lumMod val="50000"/>
                  </a:srgbClr>
                </a:solidFill>
                <a:latin typeface="Segoe UI Semibold"/>
              </a:rPr>
              <a:t>Endpoints</a:t>
            </a:r>
          </a:p>
        </p:txBody>
      </p:sp>
      <p:sp>
        <p:nvSpPr>
          <p:cNvPr id="54" name="Freeform 53">
            <a:extLst>
              <a:ext uri="{FF2B5EF4-FFF2-40B4-BE49-F238E27FC236}">
                <a16:creationId xmlns:a16="http://schemas.microsoft.com/office/drawing/2014/main" id="{BA778F24-0F16-5343-947D-CABDF7AB7C6C}"/>
              </a:ext>
            </a:extLst>
          </p:cNvPr>
          <p:cNvSpPr/>
          <p:nvPr/>
        </p:nvSpPr>
        <p:spPr>
          <a:xfrm flipH="1">
            <a:off x="2927846" y="1800933"/>
            <a:ext cx="916314" cy="516085"/>
          </a:xfrm>
          <a:custGeom>
            <a:avLst/>
            <a:gdLst>
              <a:gd name="connsiteX0" fmla="*/ 2639995 w 3960221"/>
              <a:gd name="connsiteY0" fmla="*/ 0 h 2230470"/>
              <a:gd name="connsiteX1" fmla="*/ 3299880 w 3960221"/>
              <a:gd name="connsiteY1" fmla="*/ 659885 h 2230470"/>
              <a:gd name="connsiteX2" fmla="*/ 3270213 w 3960221"/>
              <a:gd name="connsiteY2" fmla="*/ 856114 h 2230470"/>
              <a:gd name="connsiteX3" fmla="*/ 3246570 w 3960221"/>
              <a:gd name="connsiteY3" fmla="*/ 916120 h 2230470"/>
              <a:gd name="connsiteX4" fmla="*/ 3300336 w 3960221"/>
              <a:gd name="connsiteY4" fmla="*/ 910700 h 2230470"/>
              <a:gd name="connsiteX5" fmla="*/ 3960221 w 3960221"/>
              <a:gd name="connsiteY5" fmla="*/ 1570585 h 2230470"/>
              <a:gd name="connsiteX6" fmla="*/ 3300336 w 3960221"/>
              <a:gd name="connsiteY6" fmla="*/ 2230470 h 2230470"/>
              <a:gd name="connsiteX7" fmla="*/ 3299880 w 3960221"/>
              <a:gd name="connsiteY7" fmla="*/ 2230424 h 2230470"/>
              <a:gd name="connsiteX8" fmla="*/ 3299880 w 3960221"/>
              <a:gd name="connsiteY8" fmla="*/ 2230469 h 2230470"/>
              <a:gd name="connsiteX9" fmla="*/ 659895 w 3960221"/>
              <a:gd name="connsiteY9" fmla="*/ 2230469 h 2230470"/>
              <a:gd name="connsiteX10" fmla="*/ 659885 w 3960221"/>
              <a:gd name="connsiteY10" fmla="*/ 2230470 h 2230470"/>
              <a:gd name="connsiteX11" fmla="*/ 659875 w 3960221"/>
              <a:gd name="connsiteY11" fmla="*/ 2230469 h 2230470"/>
              <a:gd name="connsiteX12" fmla="*/ 613430 w 3960221"/>
              <a:gd name="connsiteY12" fmla="*/ 2230469 h 2230470"/>
              <a:gd name="connsiteX13" fmla="*/ 613430 w 3960221"/>
              <a:gd name="connsiteY13" fmla="*/ 2225787 h 2230470"/>
              <a:gd name="connsiteX14" fmla="*/ 526895 w 3960221"/>
              <a:gd name="connsiteY14" fmla="*/ 2217064 h 2230470"/>
              <a:gd name="connsiteX15" fmla="*/ 0 w 3960221"/>
              <a:gd name="connsiteY15" fmla="*/ 1570585 h 2230470"/>
              <a:gd name="connsiteX16" fmla="*/ 659885 w 3960221"/>
              <a:gd name="connsiteY16" fmla="*/ 910700 h 2230470"/>
              <a:gd name="connsiteX17" fmla="*/ 792875 w 3960221"/>
              <a:gd name="connsiteY17" fmla="*/ 924106 h 2230470"/>
              <a:gd name="connsiteX18" fmla="*/ 855721 w 3960221"/>
              <a:gd name="connsiteY18" fmla="*/ 943615 h 2230470"/>
              <a:gd name="connsiteX19" fmla="*/ 859050 w 3960221"/>
              <a:gd name="connsiteY19" fmla="*/ 910592 h 2230470"/>
              <a:gd name="connsiteX20" fmla="*/ 1547113 w 3960221"/>
              <a:gd name="connsiteY20" fmla="*/ 349804 h 2230470"/>
              <a:gd name="connsiteX21" fmla="*/ 1939794 w 3960221"/>
              <a:gd name="connsiteY21" fmla="*/ 469751 h 2230470"/>
              <a:gd name="connsiteX22" fmla="*/ 1996685 w 3960221"/>
              <a:gd name="connsiteY22" fmla="*/ 516690 h 2230470"/>
              <a:gd name="connsiteX23" fmla="*/ 2031967 w 3960221"/>
              <a:gd name="connsiteY23" fmla="*/ 403028 h 2230470"/>
              <a:gd name="connsiteX24" fmla="*/ 2639995 w 3960221"/>
              <a:gd name="connsiteY24" fmla="*/ 0 h 223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60221" h="2230470">
                <a:moveTo>
                  <a:pt x="2639995" y="0"/>
                </a:moveTo>
                <a:cubicBezTo>
                  <a:pt x="3004439" y="0"/>
                  <a:pt x="3299880" y="295441"/>
                  <a:pt x="3299880" y="659885"/>
                </a:cubicBezTo>
                <a:cubicBezTo>
                  <a:pt x="3299880" y="728218"/>
                  <a:pt x="3289494" y="794126"/>
                  <a:pt x="3270213" y="856114"/>
                </a:cubicBezTo>
                <a:lnTo>
                  <a:pt x="3246570" y="916120"/>
                </a:lnTo>
                <a:lnTo>
                  <a:pt x="3300336" y="910700"/>
                </a:lnTo>
                <a:cubicBezTo>
                  <a:pt x="3664780" y="910700"/>
                  <a:pt x="3960221" y="1206141"/>
                  <a:pt x="3960221" y="1570585"/>
                </a:cubicBezTo>
                <a:cubicBezTo>
                  <a:pt x="3960221" y="1935029"/>
                  <a:pt x="3664780" y="2230470"/>
                  <a:pt x="3300336" y="2230470"/>
                </a:cubicBezTo>
                <a:lnTo>
                  <a:pt x="3299880" y="2230424"/>
                </a:lnTo>
                <a:lnTo>
                  <a:pt x="3299880" y="2230469"/>
                </a:lnTo>
                <a:lnTo>
                  <a:pt x="659895" y="2230469"/>
                </a:lnTo>
                <a:lnTo>
                  <a:pt x="659885" y="2230470"/>
                </a:lnTo>
                <a:lnTo>
                  <a:pt x="659875" y="2230469"/>
                </a:lnTo>
                <a:lnTo>
                  <a:pt x="613430" y="2230469"/>
                </a:lnTo>
                <a:lnTo>
                  <a:pt x="613430" y="2225787"/>
                </a:lnTo>
                <a:lnTo>
                  <a:pt x="526895" y="2217064"/>
                </a:lnTo>
                <a:cubicBezTo>
                  <a:pt x="226197" y="2155532"/>
                  <a:pt x="0" y="1889474"/>
                  <a:pt x="0" y="1570585"/>
                </a:cubicBezTo>
                <a:cubicBezTo>
                  <a:pt x="0" y="1206141"/>
                  <a:pt x="295441" y="910700"/>
                  <a:pt x="659885" y="910700"/>
                </a:cubicBezTo>
                <a:cubicBezTo>
                  <a:pt x="705441" y="910700"/>
                  <a:pt x="749918" y="915316"/>
                  <a:pt x="792875" y="924106"/>
                </a:cubicBezTo>
                <a:lnTo>
                  <a:pt x="855721" y="943615"/>
                </a:lnTo>
                <a:lnTo>
                  <a:pt x="859050" y="910592"/>
                </a:lnTo>
                <a:cubicBezTo>
                  <a:pt x="924540" y="590551"/>
                  <a:pt x="1207712" y="349804"/>
                  <a:pt x="1547113" y="349804"/>
                </a:cubicBezTo>
                <a:cubicBezTo>
                  <a:pt x="1692571" y="349804"/>
                  <a:pt x="1827701" y="394023"/>
                  <a:pt x="1939794" y="469751"/>
                </a:cubicBezTo>
                <a:lnTo>
                  <a:pt x="1996685" y="516690"/>
                </a:lnTo>
                <a:lnTo>
                  <a:pt x="2031967" y="403028"/>
                </a:lnTo>
                <a:cubicBezTo>
                  <a:pt x="2132143" y="166185"/>
                  <a:pt x="2366662" y="0"/>
                  <a:pt x="2639995" y="0"/>
                </a:cubicBezTo>
                <a:close/>
              </a:path>
            </a:pathLst>
          </a:custGeom>
          <a:solidFill>
            <a:srgbClr val="C2C2C6"/>
          </a:solidFill>
          <a:ln>
            <a:solidFill>
              <a:srgbClr val="B2B2B2"/>
            </a:solidFill>
          </a:ln>
          <a:effectLst/>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a:solidFill>
                <a:srgbClr val="FFFFFF"/>
              </a:solidFill>
              <a:latin typeface="Segoe UI"/>
            </a:endParaRPr>
          </a:p>
        </p:txBody>
      </p:sp>
      <p:sp>
        <p:nvSpPr>
          <p:cNvPr id="55" name="Freeform 54">
            <a:extLst>
              <a:ext uri="{FF2B5EF4-FFF2-40B4-BE49-F238E27FC236}">
                <a16:creationId xmlns:a16="http://schemas.microsoft.com/office/drawing/2014/main" id="{533F1A0E-F4C7-6741-BFAF-7AF4639F929C}"/>
              </a:ext>
            </a:extLst>
          </p:cNvPr>
          <p:cNvSpPr/>
          <p:nvPr/>
        </p:nvSpPr>
        <p:spPr>
          <a:xfrm flipH="1">
            <a:off x="1545683" y="2874413"/>
            <a:ext cx="380243" cy="214160"/>
          </a:xfrm>
          <a:custGeom>
            <a:avLst/>
            <a:gdLst>
              <a:gd name="connsiteX0" fmla="*/ 2639995 w 3960221"/>
              <a:gd name="connsiteY0" fmla="*/ 0 h 2230470"/>
              <a:gd name="connsiteX1" fmla="*/ 3299880 w 3960221"/>
              <a:gd name="connsiteY1" fmla="*/ 659885 h 2230470"/>
              <a:gd name="connsiteX2" fmla="*/ 3270213 w 3960221"/>
              <a:gd name="connsiteY2" fmla="*/ 856114 h 2230470"/>
              <a:gd name="connsiteX3" fmla="*/ 3246570 w 3960221"/>
              <a:gd name="connsiteY3" fmla="*/ 916120 h 2230470"/>
              <a:gd name="connsiteX4" fmla="*/ 3300336 w 3960221"/>
              <a:gd name="connsiteY4" fmla="*/ 910700 h 2230470"/>
              <a:gd name="connsiteX5" fmla="*/ 3960221 w 3960221"/>
              <a:gd name="connsiteY5" fmla="*/ 1570585 h 2230470"/>
              <a:gd name="connsiteX6" fmla="*/ 3300336 w 3960221"/>
              <a:gd name="connsiteY6" fmla="*/ 2230470 h 2230470"/>
              <a:gd name="connsiteX7" fmla="*/ 3299880 w 3960221"/>
              <a:gd name="connsiteY7" fmla="*/ 2230424 h 2230470"/>
              <a:gd name="connsiteX8" fmla="*/ 3299880 w 3960221"/>
              <a:gd name="connsiteY8" fmla="*/ 2230469 h 2230470"/>
              <a:gd name="connsiteX9" fmla="*/ 659895 w 3960221"/>
              <a:gd name="connsiteY9" fmla="*/ 2230469 h 2230470"/>
              <a:gd name="connsiteX10" fmla="*/ 659885 w 3960221"/>
              <a:gd name="connsiteY10" fmla="*/ 2230470 h 2230470"/>
              <a:gd name="connsiteX11" fmla="*/ 659875 w 3960221"/>
              <a:gd name="connsiteY11" fmla="*/ 2230469 h 2230470"/>
              <a:gd name="connsiteX12" fmla="*/ 613430 w 3960221"/>
              <a:gd name="connsiteY12" fmla="*/ 2230469 h 2230470"/>
              <a:gd name="connsiteX13" fmla="*/ 613430 w 3960221"/>
              <a:gd name="connsiteY13" fmla="*/ 2225787 h 2230470"/>
              <a:gd name="connsiteX14" fmla="*/ 526895 w 3960221"/>
              <a:gd name="connsiteY14" fmla="*/ 2217064 h 2230470"/>
              <a:gd name="connsiteX15" fmla="*/ 0 w 3960221"/>
              <a:gd name="connsiteY15" fmla="*/ 1570585 h 2230470"/>
              <a:gd name="connsiteX16" fmla="*/ 659885 w 3960221"/>
              <a:gd name="connsiteY16" fmla="*/ 910700 h 2230470"/>
              <a:gd name="connsiteX17" fmla="*/ 792875 w 3960221"/>
              <a:gd name="connsiteY17" fmla="*/ 924106 h 2230470"/>
              <a:gd name="connsiteX18" fmla="*/ 855721 w 3960221"/>
              <a:gd name="connsiteY18" fmla="*/ 943615 h 2230470"/>
              <a:gd name="connsiteX19" fmla="*/ 859050 w 3960221"/>
              <a:gd name="connsiteY19" fmla="*/ 910592 h 2230470"/>
              <a:gd name="connsiteX20" fmla="*/ 1547113 w 3960221"/>
              <a:gd name="connsiteY20" fmla="*/ 349804 h 2230470"/>
              <a:gd name="connsiteX21" fmla="*/ 1939794 w 3960221"/>
              <a:gd name="connsiteY21" fmla="*/ 469751 h 2230470"/>
              <a:gd name="connsiteX22" fmla="*/ 1996685 w 3960221"/>
              <a:gd name="connsiteY22" fmla="*/ 516690 h 2230470"/>
              <a:gd name="connsiteX23" fmla="*/ 2031967 w 3960221"/>
              <a:gd name="connsiteY23" fmla="*/ 403028 h 2230470"/>
              <a:gd name="connsiteX24" fmla="*/ 2639995 w 3960221"/>
              <a:gd name="connsiteY24" fmla="*/ 0 h 223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60221" h="2230470">
                <a:moveTo>
                  <a:pt x="2639995" y="0"/>
                </a:moveTo>
                <a:cubicBezTo>
                  <a:pt x="3004439" y="0"/>
                  <a:pt x="3299880" y="295441"/>
                  <a:pt x="3299880" y="659885"/>
                </a:cubicBezTo>
                <a:cubicBezTo>
                  <a:pt x="3299880" y="728218"/>
                  <a:pt x="3289494" y="794126"/>
                  <a:pt x="3270213" y="856114"/>
                </a:cubicBezTo>
                <a:lnTo>
                  <a:pt x="3246570" y="916120"/>
                </a:lnTo>
                <a:lnTo>
                  <a:pt x="3300336" y="910700"/>
                </a:lnTo>
                <a:cubicBezTo>
                  <a:pt x="3664780" y="910700"/>
                  <a:pt x="3960221" y="1206141"/>
                  <a:pt x="3960221" y="1570585"/>
                </a:cubicBezTo>
                <a:cubicBezTo>
                  <a:pt x="3960221" y="1935029"/>
                  <a:pt x="3664780" y="2230470"/>
                  <a:pt x="3300336" y="2230470"/>
                </a:cubicBezTo>
                <a:lnTo>
                  <a:pt x="3299880" y="2230424"/>
                </a:lnTo>
                <a:lnTo>
                  <a:pt x="3299880" y="2230469"/>
                </a:lnTo>
                <a:lnTo>
                  <a:pt x="659895" y="2230469"/>
                </a:lnTo>
                <a:lnTo>
                  <a:pt x="659885" y="2230470"/>
                </a:lnTo>
                <a:lnTo>
                  <a:pt x="659875" y="2230469"/>
                </a:lnTo>
                <a:lnTo>
                  <a:pt x="613430" y="2230469"/>
                </a:lnTo>
                <a:lnTo>
                  <a:pt x="613430" y="2225787"/>
                </a:lnTo>
                <a:lnTo>
                  <a:pt x="526895" y="2217064"/>
                </a:lnTo>
                <a:cubicBezTo>
                  <a:pt x="226197" y="2155532"/>
                  <a:pt x="0" y="1889474"/>
                  <a:pt x="0" y="1570585"/>
                </a:cubicBezTo>
                <a:cubicBezTo>
                  <a:pt x="0" y="1206141"/>
                  <a:pt x="295441" y="910700"/>
                  <a:pt x="659885" y="910700"/>
                </a:cubicBezTo>
                <a:cubicBezTo>
                  <a:pt x="705441" y="910700"/>
                  <a:pt x="749918" y="915316"/>
                  <a:pt x="792875" y="924106"/>
                </a:cubicBezTo>
                <a:lnTo>
                  <a:pt x="855721" y="943615"/>
                </a:lnTo>
                <a:lnTo>
                  <a:pt x="859050" y="910592"/>
                </a:lnTo>
                <a:cubicBezTo>
                  <a:pt x="924540" y="590551"/>
                  <a:pt x="1207712" y="349804"/>
                  <a:pt x="1547113" y="349804"/>
                </a:cubicBezTo>
                <a:cubicBezTo>
                  <a:pt x="1692571" y="349804"/>
                  <a:pt x="1827701" y="394023"/>
                  <a:pt x="1939794" y="469751"/>
                </a:cubicBezTo>
                <a:lnTo>
                  <a:pt x="1996685" y="516690"/>
                </a:lnTo>
                <a:lnTo>
                  <a:pt x="2031967" y="403028"/>
                </a:lnTo>
                <a:cubicBezTo>
                  <a:pt x="2132143" y="166185"/>
                  <a:pt x="2366662" y="0"/>
                  <a:pt x="2639995" y="0"/>
                </a:cubicBezTo>
                <a:close/>
              </a:path>
            </a:pathLst>
          </a:custGeom>
          <a:solidFill>
            <a:srgbClr val="C2C2C6"/>
          </a:solidFill>
          <a:ln>
            <a:solidFill>
              <a:srgbClr val="B2B2B2"/>
            </a:solidFill>
          </a:ln>
          <a:effectLst/>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a:solidFill>
                <a:srgbClr val="FFFFFF"/>
              </a:solidFill>
              <a:latin typeface="Segoe UI"/>
            </a:endParaRPr>
          </a:p>
        </p:txBody>
      </p:sp>
      <p:sp>
        <p:nvSpPr>
          <p:cNvPr id="60" name="Freeform 59">
            <a:extLst>
              <a:ext uri="{FF2B5EF4-FFF2-40B4-BE49-F238E27FC236}">
                <a16:creationId xmlns:a16="http://schemas.microsoft.com/office/drawing/2014/main" id="{2C6663BB-5C63-8841-869C-88BD3105BBDB}"/>
              </a:ext>
            </a:extLst>
          </p:cNvPr>
          <p:cNvSpPr/>
          <p:nvPr/>
        </p:nvSpPr>
        <p:spPr>
          <a:xfrm>
            <a:off x="2755721" y="2551693"/>
            <a:ext cx="391171" cy="220315"/>
          </a:xfrm>
          <a:custGeom>
            <a:avLst/>
            <a:gdLst>
              <a:gd name="connsiteX0" fmla="*/ 2639995 w 3960221"/>
              <a:gd name="connsiteY0" fmla="*/ 0 h 2230470"/>
              <a:gd name="connsiteX1" fmla="*/ 3299880 w 3960221"/>
              <a:gd name="connsiteY1" fmla="*/ 659885 h 2230470"/>
              <a:gd name="connsiteX2" fmla="*/ 3270213 w 3960221"/>
              <a:gd name="connsiteY2" fmla="*/ 856114 h 2230470"/>
              <a:gd name="connsiteX3" fmla="*/ 3246570 w 3960221"/>
              <a:gd name="connsiteY3" fmla="*/ 916120 h 2230470"/>
              <a:gd name="connsiteX4" fmla="*/ 3300336 w 3960221"/>
              <a:gd name="connsiteY4" fmla="*/ 910700 h 2230470"/>
              <a:gd name="connsiteX5" fmla="*/ 3960221 w 3960221"/>
              <a:gd name="connsiteY5" fmla="*/ 1570585 h 2230470"/>
              <a:gd name="connsiteX6" fmla="*/ 3300336 w 3960221"/>
              <a:gd name="connsiteY6" fmla="*/ 2230470 h 2230470"/>
              <a:gd name="connsiteX7" fmla="*/ 3299880 w 3960221"/>
              <a:gd name="connsiteY7" fmla="*/ 2230424 h 2230470"/>
              <a:gd name="connsiteX8" fmla="*/ 3299880 w 3960221"/>
              <a:gd name="connsiteY8" fmla="*/ 2230469 h 2230470"/>
              <a:gd name="connsiteX9" fmla="*/ 659895 w 3960221"/>
              <a:gd name="connsiteY9" fmla="*/ 2230469 h 2230470"/>
              <a:gd name="connsiteX10" fmla="*/ 659885 w 3960221"/>
              <a:gd name="connsiteY10" fmla="*/ 2230470 h 2230470"/>
              <a:gd name="connsiteX11" fmla="*/ 659875 w 3960221"/>
              <a:gd name="connsiteY11" fmla="*/ 2230469 h 2230470"/>
              <a:gd name="connsiteX12" fmla="*/ 613430 w 3960221"/>
              <a:gd name="connsiteY12" fmla="*/ 2230469 h 2230470"/>
              <a:gd name="connsiteX13" fmla="*/ 613430 w 3960221"/>
              <a:gd name="connsiteY13" fmla="*/ 2225787 h 2230470"/>
              <a:gd name="connsiteX14" fmla="*/ 526895 w 3960221"/>
              <a:gd name="connsiteY14" fmla="*/ 2217064 h 2230470"/>
              <a:gd name="connsiteX15" fmla="*/ 0 w 3960221"/>
              <a:gd name="connsiteY15" fmla="*/ 1570585 h 2230470"/>
              <a:gd name="connsiteX16" fmla="*/ 659885 w 3960221"/>
              <a:gd name="connsiteY16" fmla="*/ 910700 h 2230470"/>
              <a:gd name="connsiteX17" fmla="*/ 792875 w 3960221"/>
              <a:gd name="connsiteY17" fmla="*/ 924106 h 2230470"/>
              <a:gd name="connsiteX18" fmla="*/ 855721 w 3960221"/>
              <a:gd name="connsiteY18" fmla="*/ 943615 h 2230470"/>
              <a:gd name="connsiteX19" fmla="*/ 859050 w 3960221"/>
              <a:gd name="connsiteY19" fmla="*/ 910592 h 2230470"/>
              <a:gd name="connsiteX20" fmla="*/ 1547113 w 3960221"/>
              <a:gd name="connsiteY20" fmla="*/ 349804 h 2230470"/>
              <a:gd name="connsiteX21" fmla="*/ 1939794 w 3960221"/>
              <a:gd name="connsiteY21" fmla="*/ 469751 h 2230470"/>
              <a:gd name="connsiteX22" fmla="*/ 1996685 w 3960221"/>
              <a:gd name="connsiteY22" fmla="*/ 516690 h 2230470"/>
              <a:gd name="connsiteX23" fmla="*/ 2031967 w 3960221"/>
              <a:gd name="connsiteY23" fmla="*/ 403028 h 2230470"/>
              <a:gd name="connsiteX24" fmla="*/ 2639995 w 3960221"/>
              <a:gd name="connsiteY24" fmla="*/ 0 h 223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60221" h="2230470">
                <a:moveTo>
                  <a:pt x="2639995" y="0"/>
                </a:moveTo>
                <a:cubicBezTo>
                  <a:pt x="3004439" y="0"/>
                  <a:pt x="3299880" y="295441"/>
                  <a:pt x="3299880" y="659885"/>
                </a:cubicBezTo>
                <a:cubicBezTo>
                  <a:pt x="3299880" y="728218"/>
                  <a:pt x="3289494" y="794126"/>
                  <a:pt x="3270213" y="856114"/>
                </a:cubicBezTo>
                <a:lnTo>
                  <a:pt x="3246570" y="916120"/>
                </a:lnTo>
                <a:lnTo>
                  <a:pt x="3300336" y="910700"/>
                </a:lnTo>
                <a:cubicBezTo>
                  <a:pt x="3664780" y="910700"/>
                  <a:pt x="3960221" y="1206141"/>
                  <a:pt x="3960221" y="1570585"/>
                </a:cubicBezTo>
                <a:cubicBezTo>
                  <a:pt x="3960221" y="1935029"/>
                  <a:pt x="3664780" y="2230470"/>
                  <a:pt x="3300336" y="2230470"/>
                </a:cubicBezTo>
                <a:lnTo>
                  <a:pt x="3299880" y="2230424"/>
                </a:lnTo>
                <a:lnTo>
                  <a:pt x="3299880" y="2230469"/>
                </a:lnTo>
                <a:lnTo>
                  <a:pt x="659895" y="2230469"/>
                </a:lnTo>
                <a:lnTo>
                  <a:pt x="659885" y="2230470"/>
                </a:lnTo>
                <a:lnTo>
                  <a:pt x="659875" y="2230469"/>
                </a:lnTo>
                <a:lnTo>
                  <a:pt x="613430" y="2230469"/>
                </a:lnTo>
                <a:lnTo>
                  <a:pt x="613430" y="2225787"/>
                </a:lnTo>
                <a:lnTo>
                  <a:pt x="526895" y="2217064"/>
                </a:lnTo>
                <a:cubicBezTo>
                  <a:pt x="226197" y="2155532"/>
                  <a:pt x="0" y="1889474"/>
                  <a:pt x="0" y="1570585"/>
                </a:cubicBezTo>
                <a:cubicBezTo>
                  <a:pt x="0" y="1206141"/>
                  <a:pt x="295441" y="910700"/>
                  <a:pt x="659885" y="910700"/>
                </a:cubicBezTo>
                <a:cubicBezTo>
                  <a:pt x="705441" y="910700"/>
                  <a:pt x="749918" y="915316"/>
                  <a:pt x="792875" y="924106"/>
                </a:cubicBezTo>
                <a:lnTo>
                  <a:pt x="855721" y="943615"/>
                </a:lnTo>
                <a:lnTo>
                  <a:pt x="859050" y="910592"/>
                </a:lnTo>
                <a:cubicBezTo>
                  <a:pt x="924540" y="590551"/>
                  <a:pt x="1207712" y="349804"/>
                  <a:pt x="1547113" y="349804"/>
                </a:cubicBezTo>
                <a:cubicBezTo>
                  <a:pt x="1692571" y="349804"/>
                  <a:pt x="1827701" y="394023"/>
                  <a:pt x="1939794" y="469751"/>
                </a:cubicBezTo>
                <a:lnTo>
                  <a:pt x="1996685" y="516690"/>
                </a:lnTo>
                <a:lnTo>
                  <a:pt x="2031967" y="403028"/>
                </a:lnTo>
                <a:cubicBezTo>
                  <a:pt x="2132143" y="166185"/>
                  <a:pt x="2366662" y="0"/>
                  <a:pt x="2639995" y="0"/>
                </a:cubicBezTo>
                <a:close/>
              </a:path>
            </a:pathLst>
          </a:custGeom>
          <a:solidFill>
            <a:srgbClr val="C2C2C6"/>
          </a:solidFill>
          <a:ln>
            <a:solidFill>
              <a:srgbClr val="B2B2B2"/>
            </a:solidFill>
          </a:ln>
          <a:effectLst/>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a:solidFill>
                <a:srgbClr val="FFFFFF"/>
              </a:solidFill>
              <a:latin typeface="Segoe UI"/>
            </a:endParaRPr>
          </a:p>
        </p:txBody>
      </p:sp>
      <p:sp>
        <p:nvSpPr>
          <p:cNvPr id="61" name="Freeform 60">
            <a:extLst>
              <a:ext uri="{FF2B5EF4-FFF2-40B4-BE49-F238E27FC236}">
                <a16:creationId xmlns:a16="http://schemas.microsoft.com/office/drawing/2014/main" id="{37BBAE73-314F-F24B-81C4-55BDBBAAE52F}"/>
              </a:ext>
            </a:extLst>
          </p:cNvPr>
          <p:cNvSpPr/>
          <p:nvPr/>
        </p:nvSpPr>
        <p:spPr>
          <a:xfrm>
            <a:off x="2028115" y="2170148"/>
            <a:ext cx="955742" cy="538293"/>
          </a:xfrm>
          <a:custGeom>
            <a:avLst/>
            <a:gdLst>
              <a:gd name="connsiteX0" fmla="*/ 2639995 w 3960221"/>
              <a:gd name="connsiteY0" fmla="*/ 0 h 2230470"/>
              <a:gd name="connsiteX1" fmla="*/ 3299880 w 3960221"/>
              <a:gd name="connsiteY1" fmla="*/ 659885 h 2230470"/>
              <a:gd name="connsiteX2" fmla="*/ 3270213 w 3960221"/>
              <a:gd name="connsiteY2" fmla="*/ 856114 h 2230470"/>
              <a:gd name="connsiteX3" fmla="*/ 3246570 w 3960221"/>
              <a:gd name="connsiteY3" fmla="*/ 916120 h 2230470"/>
              <a:gd name="connsiteX4" fmla="*/ 3300336 w 3960221"/>
              <a:gd name="connsiteY4" fmla="*/ 910700 h 2230470"/>
              <a:gd name="connsiteX5" fmla="*/ 3960221 w 3960221"/>
              <a:gd name="connsiteY5" fmla="*/ 1570585 h 2230470"/>
              <a:gd name="connsiteX6" fmla="*/ 3300336 w 3960221"/>
              <a:gd name="connsiteY6" fmla="*/ 2230470 h 2230470"/>
              <a:gd name="connsiteX7" fmla="*/ 3299880 w 3960221"/>
              <a:gd name="connsiteY7" fmla="*/ 2230424 h 2230470"/>
              <a:gd name="connsiteX8" fmla="*/ 3299880 w 3960221"/>
              <a:gd name="connsiteY8" fmla="*/ 2230469 h 2230470"/>
              <a:gd name="connsiteX9" fmla="*/ 659895 w 3960221"/>
              <a:gd name="connsiteY9" fmla="*/ 2230469 h 2230470"/>
              <a:gd name="connsiteX10" fmla="*/ 659885 w 3960221"/>
              <a:gd name="connsiteY10" fmla="*/ 2230470 h 2230470"/>
              <a:gd name="connsiteX11" fmla="*/ 659875 w 3960221"/>
              <a:gd name="connsiteY11" fmla="*/ 2230469 h 2230470"/>
              <a:gd name="connsiteX12" fmla="*/ 613430 w 3960221"/>
              <a:gd name="connsiteY12" fmla="*/ 2230469 h 2230470"/>
              <a:gd name="connsiteX13" fmla="*/ 613430 w 3960221"/>
              <a:gd name="connsiteY13" fmla="*/ 2225787 h 2230470"/>
              <a:gd name="connsiteX14" fmla="*/ 526895 w 3960221"/>
              <a:gd name="connsiteY14" fmla="*/ 2217064 h 2230470"/>
              <a:gd name="connsiteX15" fmla="*/ 0 w 3960221"/>
              <a:gd name="connsiteY15" fmla="*/ 1570585 h 2230470"/>
              <a:gd name="connsiteX16" fmla="*/ 659885 w 3960221"/>
              <a:gd name="connsiteY16" fmla="*/ 910700 h 2230470"/>
              <a:gd name="connsiteX17" fmla="*/ 792875 w 3960221"/>
              <a:gd name="connsiteY17" fmla="*/ 924106 h 2230470"/>
              <a:gd name="connsiteX18" fmla="*/ 855721 w 3960221"/>
              <a:gd name="connsiteY18" fmla="*/ 943615 h 2230470"/>
              <a:gd name="connsiteX19" fmla="*/ 859050 w 3960221"/>
              <a:gd name="connsiteY19" fmla="*/ 910592 h 2230470"/>
              <a:gd name="connsiteX20" fmla="*/ 1547113 w 3960221"/>
              <a:gd name="connsiteY20" fmla="*/ 349804 h 2230470"/>
              <a:gd name="connsiteX21" fmla="*/ 1939794 w 3960221"/>
              <a:gd name="connsiteY21" fmla="*/ 469751 h 2230470"/>
              <a:gd name="connsiteX22" fmla="*/ 1996685 w 3960221"/>
              <a:gd name="connsiteY22" fmla="*/ 516690 h 2230470"/>
              <a:gd name="connsiteX23" fmla="*/ 2031967 w 3960221"/>
              <a:gd name="connsiteY23" fmla="*/ 403028 h 2230470"/>
              <a:gd name="connsiteX24" fmla="*/ 2639995 w 3960221"/>
              <a:gd name="connsiteY24" fmla="*/ 0 h 223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60221" h="2230470">
                <a:moveTo>
                  <a:pt x="2639995" y="0"/>
                </a:moveTo>
                <a:cubicBezTo>
                  <a:pt x="3004439" y="0"/>
                  <a:pt x="3299880" y="295441"/>
                  <a:pt x="3299880" y="659885"/>
                </a:cubicBezTo>
                <a:cubicBezTo>
                  <a:pt x="3299880" y="728218"/>
                  <a:pt x="3289494" y="794126"/>
                  <a:pt x="3270213" y="856114"/>
                </a:cubicBezTo>
                <a:lnTo>
                  <a:pt x="3246570" y="916120"/>
                </a:lnTo>
                <a:lnTo>
                  <a:pt x="3300336" y="910700"/>
                </a:lnTo>
                <a:cubicBezTo>
                  <a:pt x="3664780" y="910700"/>
                  <a:pt x="3960221" y="1206141"/>
                  <a:pt x="3960221" y="1570585"/>
                </a:cubicBezTo>
                <a:cubicBezTo>
                  <a:pt x="3960221" y="1935029"/>
                  <a:pt x="3664780" y="2230470"/>
                  <a:pt x="3300336" y="2230470"/>
                </a:cubicBezTo>
                <a:lnTo>
                  <a:pt x="3299880" y="2230424"/>
                </a:lnTo>
                <a:lnTo>
                  <a:pt x="3299880" y="2230469"/>
                </a:lnTo>
                <a:lnTo>
                  <a:pt x="659895" y="2230469"/>
                </a:lnTo>
                <a:lnTo>
                  <a:pt x="659885" y="2230470"/>
                </a:lnTo>
                <a:lnTo>
                  <a:pt x="659875" y="2230469"/>
                </a:lnTo>
                <a:lnTo>
                  <a:pt x="613430" y="2230469"/>
                </a:lnTo>
                <a:lnTo>
                  <a:pt x="613430" y="2225787"/>
                </a:lnTo>
                <a:lnTo>
                  <a:pt x="526895" y="2217064"/>
                </a:lnTo>
                <a:cubicBezTo>
                  <a:pt x="226197" y="2155532"/>
                  <a:pt x="0" y="1889474"/>
                  <a:pt x="0" y="1570585"/>
                </a:cubicBezTo>
                <a:cubicBezTo>
                  <a:pt x="0" y="1206141"/>
                  <a:pt x="295441" y="910700"/>
                  <a:pt x="659885" y="910700"/>
                </a:cubicBezTo>
                <a:cubicBezTo>
                  <a:pt x="705441" y="910700"/>
                  <a:pt x="749918" y="915316"/>
                  <a:pt x="792875" y="924106"/>
                </a:cubicBezTo>
                <a:lnTo>
                  <a:pt x="855721" y="943615"/>
                </a:lnTo>
                <a:lnTo>
                  <a:pt x="859050" y="910592"/>
                </a:lnTo>
                <a:cubicBezTo>
                  <a:pt x="924540" y="590551"/>
                  <a:pt x="1207712" y="349804"/>
                  <a:pt x="1547113" y="349804"/>
                </a:cubicBezTo>
                <a:cubicBezTo>
                  <a:pt x="1692571" y="349804"/>
                  <a:pt x="1827701" y="394023"/>
                  <a:pt x="1939794" y="469751"/>
                </a:cubicBezTo>
                <a:lnTo>
                  <a:pt x="1996685" y="516690"/>
                </a:lnTo>
                <a:lnTo>
                  <a:pt x="2031967" y="403028"/>
                </a:lnTo>
                <a:cubicBezTo>
                  <a:pt x="2132143" y="166185"/>
                  <a:pt x="2366662" y="0"/>
                  <a:pt x="2639995" y="0"/>
                </a:cubicBezTo>
                <a:close/>
              </a:path>
            </a:pathLst>
          </a:custGeom>
          <a:solidFill>
            <a:srgbClr val="C2C2C6"/>
          </a:solidFill>
          <a:ln>
            <a:solidFill>
              <a:srgbClr val="B2B2B2"/>
            </a:solidFill>
          </a:ln>
          <a:effectLst/>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a:solidFill>
                <a:srgbClr val="FFFFFF"/>
              </a:solidFill>
              <a:latin typeface="Segoe UI"/>
            </a:endParaRPr>
          </a:p>
        </p:txBody>
      </p:sp>
      <p:sp>
        <p:nvSpPr>
          <p:cNvPr id="63" name="Freeform 62">
            <a:extLst>
              <a:ext uri="{FF2B5EF4-FFF2-40B4-BE49-F238E27FC236}">
                <a16:creationId xmlns:a16="http://schemas.microsoft.com/office/drawing/2014/main" id="{71026E15-E849-E044-BECF-3E4ED73BA909}"/>
              </a:ext>
            </a:extLst>
          </p:cNvPr>
          <p:cNvSpPr/>
          <p:nvPr/>
        </p:nvSpPr>
        <p:spPr>
          <a:xfrm>
            <a:off x="1759687" y="2962454"/>
            <a:ext cx="297155" cy="167364"/>
          </a:xfrm>
          <a:custGeom>
            <a:avLst/>
            <a:gdLst>
              <a:gd name="connsiteX0" fmla="*/ 2639995 w 3960221"/>
              <a:gd name="connsiteY0" fmla="*/ 0 h 2230470"/>
              <a:gd name="connsiteX1" fmla="*/ 3299880 w 3960221"/>
              <a:gd name="connsiteY1" fmla="*/ 659885 h 2230470"/>
              <a:gd name="connsiteX2" fmla="*/ 3270213 w 3960221"/>
              <a:gd name="connsiteY2" fmla="*/ 856114 h 2230470"/>
              <a:gd name="connsiteX3" fmla="*/ 3246570 w 3960221"/>
              <a:gd name="connsiteY3" fmla="*/ 916120 h 2230470"/>
              <a:gd name="connsiteX4" fmla="*/ 3300336 w 3960221"/>
              <a:gd name="connsiteY4" fmla="*/ 910700 h 2230470"/>
              <a:gd name="connsiteX5" fmla="*/ 3960221 w 3960221"/>
              <a:gd name="connsiteY5" fmla="*/ 1570585 h 2230470"/>
              <a:gd name="connsiteX6" fmla="*/ 3300336 w 3960221"/>
              <a:gd name="connsiteY6" fmla="*/ 2230470 h 2230470"/>
              <a:gd name="connsiteX7" fmla="*/ 3299880 w 3960221"/>
              <a:gd name="connsiteY7" fmla="*/ 2230424 h 2230470"/>
              <a:gd name="connsiteX8" fmla="*/ 3299880 w 3960221"/>
              <a:gd name="connsiteY8" fmla="*/ 2230469 h 2230470"/>
              <a:gd name="connsiteX9" fmla="*/ 659895 w 3960221"/>
              <a:gd name="connsiteY9" fmla="*/ 2230469 h 2230470"/>
              <a:gd name="connsiteX10" fmla="*/ 659885 w 3960221"/>
              <a:gd name="connsiteY10" fmla="*/ 2230470 h 2230470"/>
              <a:gd name="connsiteX11" fmla="*/ 659875 w 3960221"/>
              <a:gd name="connsiteY11" fmla="*/ 2230469 h 2230470"/>
              <a:gd name="connsiteX12" fmla="*/ 613430 w 3960221"/>
              <a:gd name="connsiteY12" fmla="*/ 2230469 h 2230470"/>
              <a:gd name="connsiteX13" fmla="*/ 613430 w 3960221"/>
              <a:gd name="connsiteY13" fmla="*/ 2225787 h 2230470"/>
              <a:gd name="connsiteX14" fmla="*/ 526895 w 3960221"/>
              <a:gd name="connsiteY14" fmla="*/ 2217064 h 2230470"/>
              <a:gd name="connsiteX15" fmla="*/ 0 w 3960221"/>
              <a:gd name="connsiteY15" fmla="*/ 1570585 h 2230470"/>
              <a:gd name="connsiteX16" fmla="*/ 659885 w 3960221"/>
              <a:gd name="connsiteY16" fmla="*/ 910700 h 2230470"/>
              <a:gd name="connsiteX17" fmla="*/ 792875 w 3960221"/>
              <a:gd name="connsiteY17" fmla="*/ 924106 h 2230470"/>
              <a:gd name="connsiteX18" fmla="*/ 855721 w 3960221"/>
              <a:gd name="connsiteY18" fmla="*/ 943615 h 2230470"/>
              <a:gd name="connsiteX19" fmla="*/ 859050 w 3960221"/>
              <a:gd name="connsiteY19" fmla="*/ 910592 h 2230470"/>
              <a:gd name="connsiteX20" fmla="*/ 1547113 w 3960221"/>
              <a:gd name="connsiteY20" fmla="*/ 349804 h 2230470"/>
              <a:gd name="connsiteX21" fmla="*/ 1939794 w 3960221"/>
              <a:gd name="connsiteY21" fmla="*/ 469751 h 2230470"/>
              <a:gd name="connsiteX22" fmla="*/ 1996685 w 3960221"/>
              <a:gd name="connsiteY22" fmla="*/ 516690 h 2230470"/>
              <a:gd name="connsiteX23" fmla="*/ 2031967 w 3960221"/>
              <a:gd name="connsiteY23" fmla="*/ 403028 h 2230470"/>
              <a:gd name="connsiteX24" fmla="*/ 2639995 w 3960221"/>
              <a:gd name="connsiteY24" fmla="*/ 0 h 223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60221" h="2230470">
                <a:moveTo>
                  <a:pt x="2639995" y="0"/>
                </a:moveTo>
                <a:cubicBezTo>
                  <a:pt x="3004439" y="0"/>
                  <a:pt x="3299880" y="295441"/>
                  <a:pt x="3299880" y="659885"/>
                </a:cubicBezTo>
                <a:cubicBezTo>
                  <a:pt x="3299880" y="728218"/>
                  <a:pt x="3289494" y="794126"/>
                  <a:pt x="3270213" y="856114"/>
                </a:cubicBezTo>
                <a:lnTo>
                  <a:pt x="3246570" y="916120"/>
                </a:lnTo>
                <a:lnTo>
                  <a:pt x="3300336" y="910700"/>
                </a:lnTo>
                <a:cubicBezTo>
                  <a:pt x="3664780" y="910700"/>
                  <a:pt x="3960221" y="1206141"/>
                  <a:pt x="3960221" y="1570585"/>
                </a:cubicBezTo>
                <a:cubicBezTo>
                  <a:pt x="3960221" y="1935029"/>
                  <a:pt x="3664780" y="2230470"/>
                  <a:pt x="3300336" y="2230470"/>
                </a:cubicBezTo>
                <a:lnTo>
                  <a:pt x="3299880" y="2230424"/>
                </a:lnTo>
                <a:lnTo>
                  <a:pt x="3299880" y="2230469"/>
                </a:lnTo>
                <a:lnTo>
                  <a:pt x="659895" y="2230469"/>
                </a:lnTo>
                <a:lnTo>
                  <a:pt x="659885" y="2230470"/>
                </a:lnTo>
                <a:lnTo>
                  <a:pt x="659875" y="2230469"/>
                </a:lnTo>
                <a:lnTo>
                  <a:pt x="613430" y="2230469"/>
                </a:lnTo>
                <a:lnTo>
                  <a:pt x="613430" y="2225787"/>
                </a:lnTo>
                <a:lnTo>
                  <a:pt x="526895" y="2217064"/>
                </a:lnTo>
                <a:cubicBezTo>
                  <a:pt x="226197" y="2155532"/>
                  <a:pt x="0" y="1889474"/>
                  <a:pt x="0" y="1570585"/>
                </a:cubicBezTo>
                <a:cubicBezTo>
                  <a:pt x="0" y="1206141"/>
                  <a:pt x="295441" y="910700"/>
                  <a:pt x="659885" y="910700"/>
                </a:cubicBezTo>
                <a:cubicBezTo>
                  <a:pt x="705441" y="910700"/>
                  <a:pt x="749918" y="915316"/>
                  <a:pt x="792875" y="924106"/>
                </a:cubicBezTo>
                <a:lnTo>
                  <a:pt x="855721" y="943615"/>
                </a:lnTo>
                <a:lnTo>
                  <a:pt x="859050" y="910592"/>
                </a:lnTo>
                <a:cubicBezTo>
                  <a:pt x="924540" y="590551"/>
                  <a:pt x="1207712" y="349804"/>
                  <a:pt x="1547113" y="349804"/>
                </a:cubicBezTo>
                <a:cubicBezTo>
                  <a:pt x="1692571" y="349804"/>
                  <a:pt x="1827701" y="394023"/>
                  <a:pt x="1939794" y="469751"/>
                </a:cubicBezTo>
                <a:lnTo>
                  <a:pt x="1996685" y="516690"/>
                </a:lnTo>
                <a:lnTo>
                  <a:pt x="2031967" y="403028"/>
                </a:lnTo>
                <a:cubicBezTo>
                  <a:pt x="2132143" y="166185"/>
                  <a:pt x="2366662" y="0"/>
                  <a:pt x="2639995" y="0"/>
                </a:cubicBezTo>
                <a:close/>
              </a:path>
            </a:pathLst>
          </a:custGeom>
          <a:solidFill>
            <a:srgbClr val="C2C2C6"/>
          </a:solidFill>
          <a:ln>
            <a:solidFill>
              <a:srgbClr val="B2B2B2"/>
            </a:solidFill>
          </a:ln>
          <a:effectLst/>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a:solidFill>
                <a:srgbClr val="FFFFFF"/>
              </a:solidFill>
              <a:latin typeface="Segoe UI"/>
            </a:endParaRPr>
          </a:p>
        </p:txBody>
      </p:sp>
      <p:sp>
        <p:nvSpPr>
          <p:cNvPr id="65" name="Freeform 64">
            <a:extLst>
              <a:ext uri="{FF2B5EF4-FFF2-40B4-BE49-F238E27FC236}">
                <a16:creationId xmlns:a16="http://schemas.microsoft.com/office/drawing/2014/main" id="{4EA40989-7043-924E-B387-D53ECAE9F941}"/>
              </a:ext>
            </a:extLst>
          </p:cNvPr>
          <p:cNvSpPr/>
          <p:nvPr/>
        </p:nvSpPr>
        <p:spPr>
          <a:xfrm>
            <a:off x="1595181" y="1952131"/>
            <a:ext cx="254426" cy="143298"/>
          </a:xfrm>
          <a:custGeom>
            <a:avLst/>
            <a:gdLst>
              <a:gd name="connsiteX0" fmla="*/ 2639995 w 3960221"/>
              <a:gd name="connsiteY0" fmla="*/ 0 h 2230470"/>
              <a:gd name="connsiteX1" fmla="*/ 3299880 w 3960221"/>
              <a:gd name="connsiteY1" fmla="*/ 659885 h 2230470"/>
              <a:gd name="connsiteX2" fmla="*/ 3270213 w 3960221"/>
              <a:gd name="connsiteY2" fmla="*/ 856114 h 2230470"/>
              <a:gd name="connsiteX3" fmla="*/ 3246570 w 3960221"/>
              <a:gd name="connsiteY3" fmla="*/ 916120 h 2230470"/>
              <a:gd name="connsiteX4" fmla="*/ 3300336 w 3960221"/>
              <a:gd name="connsiteY4" fmla="*/ 910700 h 2230470"/>
              <a:gd name="connsiteX5" fmla="*/ 3960221 w 3960221"/>
              <a:gd name="connsiteY5" fmla="*/ 1570585 h 2230470"/>
              <a:gd name="connsiteX6" fmla="*/ 3300336 w 3960221"/>
              <a:gd name="connsiteY6" fmla="*/ 2230470 h 2230470"/>
              <a:gd name="connsiteX7" fmla="*/ 3299880 w 3960221"/>
              <a:gd name="connsiteY7" fmla="*/ 2230424 h 2230470"/>
              <a:gd name="connsiteX8" fmla="*/ 3299880 w 3960221"/>
              <a:gd name="connsiteY8" fmla="*/ 2230469 h 2230470"/>
              <a:gd name="connsiteX9" fmla="*/ 659895 w 3960221"/>
              <a:gd name="connsiteY9" fmla="*/ 2230469 h 2230470"/>
              <a:gd name="connsiteX10" fmla="*/ 659885 w 3960221"/>
              <a:gd name="connsiteY10" fmla="*/ 2230470 h 2230470"/>
              <a:gd name="connsiteX11" fmla="*/ 659875 w 3960221"/>
              <a:gd name="connsiteY11" fmla="*/ 2230469 h 2230470"/>
              <a:gd name="connsiteX12" fmla="*/ 613430 w 3960221"/>
              <a:gd name="connsiteY12" fmla="*/ 2230469 h 2230470"/>
              <a:gd name="connsiteX13" fmla="*/ 613430 w 3960221"/>
              <a:gd name="connsiteY13" fmla="*/ 2225787 h 2230470"/>
              <a:gd name="connsiteX14" fmla="*/ 526895 w 3960221"/>
              <a:gd name="connsiteY14" fmla="*/ 2217064 h 2230470"/>
              <a:gd name="connsiteX15" fmla="*/ 0 w 3960221"/>
              <a:gd name="connsiteY15" fmla="*/ 1570585 h 2230470"/>
              <a:gd name="connsiteX16" fmla="*/ 659885 w 3960221"/>
              <a:gd name="connsiteY16" fmla="*/ 910700 h 2230470"/>
              <a:gd name="connsiteX17" fmla="*/ 792875 w 3960221"/>
              <a:gd name="connsiteY17" fmla="*/ 924106 h 2230470"/>
              <a:gd name="connsiteX18" fmla="*/ 855721 w 3960221"/>
              <a:gd name="connsiteY18" fmla="*/ 943615 h 2230470"/>
              <a:gd name="connsiteX19" fmla="*/ 859050 w 3960221"/>
              <a:gd name="connsiteY19" fmla="*/ 910592 h 2230470"/>
              <a:gd name="connsiteX20" fmla="*/ 1547113 w 3960221"/>
              <a:gd name="connsiteY20" fmla="*/ 349804 h 2230470"/>
              <a:gd name="connsiteX21" fmla="*/ 1939794 w 3960221"/>
              <a:gd name="connsiteY21" fmla="*/ 469751 h 2230470"/>
              <a:gd name="connsiteX22" fmla="*/ 1996685 w 3960221"/>
              <a:gd name="connsiteY22" fmla="*/ 516690 h 2230470"/>
              <a:gd name="connsiteX23" fmla="*/ 2031967 w 3960221"/>
              <a:gd name="connsiteY23" fmla="*/ 403028 h 2230470"/>
              <a:gd name="connsiteX24" fmla="*/ 2639995 w 3960221"/>
              <a:gd name="connsiteY24" fmla="*/ 0 h 223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60221" h="2230470">
                <a:moveTo>
                  <a:pt x="2639995" y="0"/>
                </a:moveTo>
                <a:cubicBezTo>
                  <a:pt x="3004439" y="0"/>
                  <a:pt x="3299880" y="295441"/>
                  <a:pt x="3299880" y="659885"/>
                </a:cubicBezTo>
                <a:cubicBezTo>
                  <a:pt x="3299880" y="728218"/>
                  <a:pt x="3289494" y="794126"/>
                  <a:pt x="3270213" y="856114"/>
                </a:cubicBezTo>
                <a:lnTo>
                  <a:pt x="3246570" y="916120"/>
                </a:lnTo>
                <a:lnTo>
                  <a:pt x="3300336" y="910700"/>
                </a:lnTo>
                <a:cubicBezTo>
                  <a:pt x="3664780" y="910700"/>
                  <a:pt x="3960221" y="1206141"/>
                  <a:pt x="3960221" y="1570585"/>
                </a:cubicBezTo>
                <a:cubicBezTo>
                  <a:pt x="3960221" y="1935029"/>
                  <a:pt x="3664780" y="2230470"/>
                  <a:pt x="3300336" y="2230470"/>
                </a:cubicBezTo>
                <a:lnTo>
                  <a:pt x="3299880" y="2230424"/>
                </a:lnTo>
                <a:lnTo>
                  <a:pt x="3299880" y="2230469"/>
                </a:lnTo>
                <a:lnTo>
                  <a:pt x="659895" y="2230469"/>
                </a:lnTo>
                <a:lnTo>
                  <a:pt x="659885" y="2230470"/>
                </a:lnTo>
                <a:lnTo>
                  <a:pt x="659875" y="2230469"/>
                </a:lnTo>
                <a:lnTo>
                  <a:pt x="613430" y="2230469"/>
                </a:lnTo>
                <a:lnTo>
                  <a:pt x="613430" y="2225787"/>
                </a:lnTo>
                <a:lnTo>
                  <a:pt x="526895" y="2217064"/>
                </a:lnTo>
                <a:cubicBezTo>
                  <a:pt x="226197" y="2155532"/>
                  <a:pt x="0" y="1889474"/>
                  <a:pt x="0" y="1570585"/>
                </a:cubicBezTo>
                <a:cubicBezTo>
                  <a:pt x="0" y="1206141"/>
                  <a:pt x="295441" y="910700"/>
                  <a:pt x="659885" y="910700"/>
                </a:cubicBezTo>
                <a:cubicBezTo>
                  <a:pt x="705441" y="910700"/>
                  <a:pt x="749918" y="915316"/>
                  <a:pt x="792875" y="924106"/>
                </a:cubicBezTo>
                <a:lnTo>
                  <a:pt x="855721" y="943615"/>
                </a:lnTo>
                <a:lnTo>
                  <a:pt x="859050" y="910592"/>
                </a:lnTo>
                <a:cubicBezTo>
                  <a:pt x="924540" y="590551"/>
                  <a:pt x="1207712" y="349804"/>
                  <a:pt x="1547113" y="349804"/>
                </a:cubicBezTo>
                <a:cubicBezTo>
                  <a:pt x="1692571" y="349804"/>
                  <a:pt x="1827701" y="394023"/>
                  <a:pt x="1939794" y="469751"/>
                </a:cubicBezTo>
                <a:lnTo>
                  <a:pt x="1996685" y="516690"/>
                </a:lnTo>
                <a:lnTo>
                  <a:pt x="2031967" y="403028"/>
                </a:lnTo>
                <a:cubicBezTo>
                  <a:pt x="2132143" y="166185"/>
                  <a:pt x="2366662" y="0"/>
                  <a:pt x="2639995" y="0"/>
                </a:cubicBezTo>
                <a:close/>
              </a:path>
            </a:pathLst>
          </a:custGeom>
          <a:solidFill>
            <a:srgbClr val="C2C2C6"/>
          </a:solidFill>
          <a:ln>
            <a:solidFill>
              <a:srgbClr val="B2B2B2"/>
            </a:solidFill>
          </a:ln>
          <a:effectLst/>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a:solidFill>
                <a:srgbClr val="FFFFFF"/>
              </a:solidFill>
              <a:latin typeface="Segoe UI"/>
            </a:endParaRPr>
          </a:p>
        </p:txBody>
      </p:sp>
      <p:sp>
        <p:nvSpPr>
          <p:cNvPr id="67" name="Freeform 66">
            <a:extLst>
              <a:ext uri="{FF2B5EF4-FFF2-40B4-BE49-F238E27FC236}">
                <a16:creationId xmlns:a16="http://schemas.microsoft.com/office/drawing/2014/main" id="{5E083E72-DAA1-6F45-9B44-85E4EDC425D8}"/>
              </a:ext>
            </a:extLst>
          </p:cNvPr>
          <p:cNvSpPr/>
          <p:nvPr/>
        </p:nvSpPr>
        <p:spPr>
          <a:xfrm>
            <a:off x="2784567" y="2884585"/>
            <a:ext cx="653097" cy="367838"/>
          </a:xfrm>
          <a:custGeom>
            <a:avLst/>
            <a:gdLst>
              <a:gd name="connsiteX0" fmla="*/ 2639995 w 3960221"/>
              <a:gd name="connsiteY0" fmla="*/ 0 h 2230470"/>
              <a:gd name="connsiteX1" fmla="*/ 3299880 w 3960221"/>
              <a:gd name="connsiteY1" fmla="*/ 659885 h 2230470"/>
              <a:gd name="connsiteX2" fmla="*/ 3270213 w 3960221"/>
              <a:gd name="connsiteY2" fmla="*/ 856114 h 2230470"/>
              <a:gd name="connsiteX3" fmla="*/ 3246570 w 3960221"/>
              <a:gd name="connsiteY3" fmla="*/ 916120 h 2230470"/>
              <a:gd name="connsiteX4" fmla="*/ 3300336 w 3960221"/>
              <a:gd name="connsiteY4" fmla="*/ 910700 h 2230470"/>
              <a:gd name="connsiteX5" fmla="*/ 3960221 w 3960221"/>
              <a:gd name="connsiteY5" fmla="*/ 1570585 h 2230470"/>
              <a:gd name="connsiteX6" fmla="*/ 3300336 w 3960221"/>
              <a:gd name="connsiteY6" fmla="*/ 2230470 h 2230470"/>
              <a:gd name="connsiteX7" fmla="*/ 3299880 w 3960221"/>
              <a:gd name="connsiteY7" fmla="*/ 2230424 h 2230470"/>
              <a:gd name="connsiteX8" fmla="*/ 3299880 w 3960221"/>
              <a:gd name="connsiteY8" fmla="*/ 2230469 h 2230470"/>
              <a:gd name="connsiteX9" fmla="*/ 659895 w 3960221"/>
              <a:gd name="connsiteY9" fmla="*/ 2230469 h 2230470"/>
              <a:gd name="connsiteX10" fmla="*/ 659885 w 3960221"/>
              <a:gd name="connsiteY10" fmla="*/ 2230470 h 2230470"/>
              <a:gd name="connsiteX11" fmla="*/ 659875 w 3960221"/>
              <a:gd name="connsiteY11" fmla="*/ 2230469 h 2230470"/>
              <a:gd name="connsiteX12" fmla="*/ 613430 w 3960221"/>
              <a:gd name="connsiteY12" fmla="*/ 2230469 h 2230470"/>
              <a:gd name="connsiteX13" fmla="*/ 613430 w 3960221"/>
              <a:gd name="connsiteY13" fmla="*/ 2225787 h 2230470"/>
              <a:gd name="connsiteX14" fmla="*/ 526895 w 3960221"/>
              <a:gd name="connsiteY14" fmla="*/ 2217064 h 2230470"/>
              <a:gd name="connsiteX15" fmla="*/ 0 w 3960221"/>
              <a:gd name="connsiteY15" fmla="*/ 1570585 h 2230470"/>
              <a:gd name="connsiteX16" fmla="*/ 659885 w 3960221"/>
              <a:gd name="connsiteY16" fmla="*/ 910700 h 2230470"/>
              <a:gd name="connsiteX17" fmla="*/ 792875 w 3960221"/>
              <a:gd name="connsiteY17" fmla="*/ 924106 h 2230470"/>
              <a:gd name="connsiteX18" fmla="*/ 855721 w 3960221"/>
              <a:gd name="connsiteY18" fmla="*/ 943615 h 2230470"/>
              <a:gd name="connsiteX19" fmla="*/ 859050 w 3960221"/>
              <a:gd name="connsiteY19" fmla="*/ 910592 h 2230470"/>
              <a:gd name="connsiteX20" fmla="*/ 1547113 w 3960221"/>
              <a:gd name="connsiteY20" fmla="*/ 349804 h 2230470"/>
              <a:gd name="connsiteX21" fmla="*/ 1939794 w 3960221"/>
              <a:gd name="connsiteY21" fmla="*/ 469751 h 2230470"/>
              <a:gd name="connsiteX22" fmla="*/ 1996685 w 3960221"/>
              <a:gd name="connsiteY22" fmla="*/ 516690 h 2230470"/>
              <a:gd name="connsiteX23" fmla="*/ 2031967 w 3960221"/>
              <a:gd name="connsiteY23" fmla="*/ 403028 h 2230470"/>
              <a:gd name="connsiteX24" fmla="*/ 2639995 w 3960221"/>
              <a:gd name="connsiteY24" fmla="*/ 0 h 223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60221" h="2230470">
                <a:moveTo>
                  <a:pt x="2639995" y="0"/>
                </a:moveTo>
                <a:cubicBezTo>
                  <a:pt x="3004439" y="0"/>
                  <a:pt x="3299880" y="295441"/>
                  <a:pt x="3299880" y="659885"/>
                </a:cubicBezTo>
                <a:cubicBezTo>
                  <a:pt x="3299880" y="728218"/>
                  <a:pt x="3289494" y="794126"/>
                  <a:pt x="3270213" y="856114"/>
                </a:cubicBezTo>
                <a:lnTo>
                  <a:pt x="3246570" y="916120"/>
                </a:lnTo>
                <a:lnTo>
                  <a:pt x="3300336" y="910700"/>
                </a:lnTo>
                <a:cubicBezTo>
                  <a:pt x="3664780" y="910700"/>
                  <a:pt x="3960221" y="1206141"/>
                  <a:pt x="3960221" y="1570585"/>
                </a:cubicBezTo>
                <a:cubicBezTo>
                  <a:pt x="3960221" y="1935029"/>
                  <a:pt x="3664780" y="2230470"/>
                  <a:pt x="3300336" y="2230470"/>
                </a:cubicBezTo>
                <a:lnTo>
                  <a:pt x="3299880" y="2230424"/>
                </a:lnTo>
                <a:lnTo>
                  <a:pt x="3299880" y="2230469"/>
                </a:lnTo>
                <a:lnTo>
                  <a:pt x="659895" y="2230469"/>
                </a:lnTo>
                <a:lnTo>
                  <a:pt x="659885" y="2230470"/>
                </a:lnTo>
                <a:lnTo>
                  <a:pt x="659875" y="2230469"/>
                </a:lnTo>
                <a:lnTo>
                  <a:pt x="613430" y="2230469"/>
                </a:lnTo>
                <a:lnTo>
                  <a:pt x="613430" y="2225787"/>
                </a:lnTo>
                <a:lnTo>
                  <a:pt x="526895" y="2217064"/>
                </a:lnTo>
                <a:cubicBezTo>
                  <a:pt x="226197" y="2155532"/>
                  <a:pt x="0" y="1889474"/>
                  <a:pt x="0" y="1570585"/>
                </a:cubicBezTo>
                <a:cubicBezTo>
                  <a:pt x="0" y="1206141"/>
                  <a:pt x="295441" y="910700"/>
                  <a:pt x="659885" y="910700"/>
                </a:cubicBezTo>
                <a:cubicBezTo>
                  <a:pt x="705441" y="910700"/>
                  <a:pt x="749918" y="915316"/>
                  <a:pt x="792875" y="924106"/>
                </a:cubicBezTo>
                <a:lnTo>
                  <a:pt x="855721" y="943615"/>
                </a:lnTo>
                <a:lnTo>
                  <a:pt x="859050" y="910592"/>
                </a:lnTo>
                <a:cubicBezTo>
                  <a:pt x="924540" y="590551"/>
                  <a:pt x="1207712" y="349804"/>
                  <a:pt x="1547113" y="349804"/>
                </a:cubicBezTo>
                <a:cubicBezTo>
                  <a:pt x="1692571" y="349804"/>
                  <a:pt x="1827701" y="394023"/>
                  <a:pt x="1939794" y="469751"/>
                </a:cubicBezTo>
                <a:lnTo>
                  <a:pt x="1996685" y="516690"/>
                </a:lnTo>
                <a:lnTo>
                  <a:pt x="2031967" y="403028"/>
                </a:lnTo>
                <a:cubicBezTo>
                  <a:pt x="2132143" y="166185"/>
                  <a:pt x="2366662" y="0"/>
                  <a:pt x="2639995" y="0"/>
                </a:cubicBezTo>
                <a:close/>
              </a:path>
            </a:pathLst>
          </a:custGeom>
          <a:solidFill>
            <a:srgbClr val="C2C2C6"/>
          </a:solidFill>
          <a:ln>
            <a:solidFill>
              <a:srgbClr val="B2B2B2"/>
            </a:solidFill>
          </a:ln>
          <a:effectLst/>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a:solidFill>
                <a:srgbClr val="FFFFFF"/>
              </a:solidFill>
              <a:latin typeface="Segoe UI"/>
            </a:endParaRPr>
          </a:p>
        </p:txBody>
      </p:sp>
      <p:sp>
        <p:nvSpPr>
          <p:cNvPr id="76" name="Freeform 75">
            <a:extLst>
              <a:ext uri="{FF2B5EF4-FFF2-40B4-BE49-F238E27FC236}">
                <a16:creationId xmlns:a16="http://schemas.microsoft.com/office/drawing/2014/main" id="{21FAC3E1-107F-CF49-93A9-E08DC59A9599}"/>
              </a:ext>
            </a:extLst>
          </p:cNvPr>
          <p:cNvSpPr/>
          <p:nvPr/>
        </p:nvSpPr>
        <p:spPr>
          <a:xfrm flipH="1">
            <a:off x="3365250" y="2708441"/>
            <a:ext cx="380243" cy="214160"/>
          </a:xfrm>
          <a:custGeom>
            <a:avLst/>
            <a:gdLst>
              <a:gd name="connsiteX0" fmla="*/ 2639995 w 3960221"/>
              <a:gd name="connsiteY0" fmla="*/ 0 h 2230470"/>
              <a:gd name="connsiteX1" fmla="*/ 3299880 w 3960221"/>
              <a:gd name="connsiteY1" fmla="*/ 659885 h 2230470"/>
              <a:gd name="connsiteX2" fmla="*/ 3270213 w 3960221"/>
              <a:gd name="connsiteY2" fmla="*/ 856114 h 2230470"/>
              <a:gd name="connsiteX3" fmla="*/ 3246570 w 3960221"/>
              <a:gd name="connsiteY3" fmla="*/ 916120 h 2230470"/>
              <a:gd name="connsiteX4" fmla="*/ 3300336 w 3960221"/>
              <a:gd name="connsiteY4" fmla="*/ 910700 h 2230470"/>
              <a:gd name="connsiteX5" fmla="*/ 3960221 w 3960221"/>
              <a:gd name="connsiteY5" fmla="*/ 1570585 h 2230470"/>
              <a:gd name="connsiteX6" fmla="*/ 3300336 w 3960221"/>
              <a:gd name="connsiteY6" fmla="*/ 2230470 h 2230470"/>
              <a:gd name="connsiteX7" fmla="*/ 3299880 w 3960221"/>
              <a:gd name="connsiteY7" fmla="*/ 2230424 h 2230470"/>
              <a:gd name="connsiteX8" fmla="*/ 3299880 w 3960221"/>
              <a:gd name="connsiteY8" fmla="*/ 2230469 h 2230470"/>
              <a:gd name="connsiteX9" fmla="*/ 659895 w 3960221"/>
              <a:gd name="connsiteY9" fmla="*/ 2230469 h 2230470"/>
              <a:gd name="connsiteX10" fmla="*/ 659885 w 3960221"/>
              <a:gd name="connsiteY10" fmla="*/ 2230470 h 2230470"/>
              <a:gd name="connsiteX11" fmla="*/ 659875 w 3960221"/>
              <a:gd name="connsiteY11" fmla="*/ 2230469 h 2230470"/>
              <a:gd name="connsiteX12" fmla="*/ 613430 w 3960221"/>
              <a:gd name="connsiteY12" fmla="*/ 2230469 h 2230470"/>
              <a:gd name="connsiteX13" fmla="*/ 613430 w 3960221"/>
              <a:gd name="connsiteY13" fmla="*/ 2225787 h 2230470"/>
              <a:gd name="connsiteX14" fmla="*/ 526895 w 3960221"/>
              <a:gd name="connsiteY14" fmla="*/ 2217064 h 2230470"/>
              <a:gd name="connsiteX15" fmla="*/ 0 w 3960221"/>
              <a:gd name="connsiteY15" fmla="*/ 1570585 h 2230470"/>
              <a:gd name="connsiteX16" fmla="*/ 659885 w 3960221"/>
              <a:gd name="connsiteY16" fmla="*/ 910700 h 2230470"/>
              <a:gd name="connsiteX17" fmla="*/ 792875 w 3960221"/>
              <a:gd name="connsiteY17" fmla="*/ 924106 h 2230470"/>
              <a:gd name="connsiteX18" fmla="*/ 855721 w 3960221"/>
              <a:gd name="connsiteY18" fmla="*/ 943615 h 2230470"/>
              <a:gd name="connsiteX19" fmla="*/ 859050 w 3960221"/>
              <a:gd name="connsiteY19" fmla="*/ 910592 h 2230470"/>
              <a:gd name="connsiteX20" fmla="*/ 1547113 w 3960221"/>
              <a:gd name="connsiteY20" fmla="*/ 349804 h 2230470"/>
              <a:gd name="connsiteX21" fmla="*/ 1939794 w 3960221"/>
              <a:gd name="connsiteY21" fmla="*/ 469751 h 2230470"/>
              <a:gd name="connsiteX22" fmla="*/ 1996685 w 3960221"/>
              <a:gd name="connsiteY22" fmla="*/ 516690 h 2230470"/>
              <a:gd name="connsiteX23" fmla="*/ 2031967 w 3960221"/>
              <a:gd name="connsiteY23" fmla="*/ 403028 h 2230470"/>
              <a:gd name="connsiteX24" fmla="*/ 2639995 w 3960221"/>
              <a:gd name="connsiteY24" fmla="*/ 0 h 223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60221" h="2230470">
                <a:moveTo>
                  <a:pt x="2639995" y="0"/>
                </a:moveTo>
                <a:cubicBezTo>
                  <a:pt x="3004439" y="0"/>
                  <a:pt x="3299880" y="295441"/>
                  <a:pt x="3299880" y="659885"/>
                </a:cubicBezTo>
                <a:cubicBezTo>
                  <a:pt x="3299880" y="728218"/>
                  <a:pt x="3289494" y="794126"/>
                  <a:pt x="3270213" y="856114"/>
                </a:cubicBezTo>
                <a:lnTo>
                  <a:pt x="3246570" y="916120"/>
                </a:lnTo>
                <a:lnTo>
                  <a:pt x="3300336" y="910700"/>
                </a:lnTo>
                <a:cubicBezTo>
                  <a:pt x="3664780" y="910700"/>
                  <a:pt x="3960221" y="1206141"/>
                  <a:pt x="3960221" y="1570585"/>
                </a:cubicBezTo>
                <a:cubicBezTo>
                  <a:pt x="3960221" y="1935029"/>
                  <a:pt x="3664780" y="2230470"/>
                  <a:pt x="3300336" y="2230470"/>
                </a:cubicBezTo>
                <a:lnTo>
                  <a:pt x="3299880" y="2230424"/>
                </a:lnTo>
                <a:lnTo>
                  <a:pt x="3299880" y="2230469"/>
                </a:lnTo>
                <a:lnTo>
                  <a:pt x="659895" y="2230469"/>
                </a:lnTo>
                <a:lnTo>
                  <a:pt x="659885" y="2230470"/>
                </a:lnTo>
                <a:lnTo>
                  <a:pt x="659875" y="2230469"/>
                </a:lnTo>
                <a:lnTo>
                  <a:pt x="613430" y="2230469"/>
                </a:lnTo>
                <a:lnTo>
                  <a:pt x="613430" y="2225787"/>
                </a:lnTo>
                <a:lnTo>
                  <a:pt x="526895" y="2217064"/>
                </a:lnTo>
                <a:cubicBezTo>
                  <a:pt x="226197" y="2155532"/>
                  <a:pt x="0" y="1889474"/>
                  <a:pt x="0" y="1570585"/>
                </a:cubicBezTo>
                <a:cubicBezTo>
                  <a:pt x="0" y="1206141"/>
                  <a:pt x="295441" y="910700"/>
                  <a:pt x="659885" y="910700"/>
                </a:cubicBezTo>
                <a:cubicBezTo>
                  <a:pt x="705441" y="910700"/>
                  <a:pt x="749918" y="915316"/>
                  <a:pt x="792875" y="924106"/>
                </a:cubicBezTo>
                <a:lnTo>
                  <a:pt x="855721" y="943615"/>
                </a:lnTo>
                <a:lnTo>
                  <a:pt x="859050" y="910592"/>
                </a:lnTo>
                <a:cubicBezTo>
                  <a:pt x="924540" y="590551"/>
                  <a:pt x="1207712" y="349804"/>
                  <a:pt x="1547113" y="349804"/>
                </a:cubicBezTo>
                <a:cubicBezTo>
                  <a:pt x="1692571" y="349804"/>
                  <a:pt x="1827701" y="394023"/>
                  <a:pt x="1939794" y="469751"/>
                </a:cubicBezTo>
                <a:lnTo>
                  <a:pt x="1996685" y="516690"/>
                </a:lnTo>
                <a:lnTo>
                  <a:pt x="2031967" y="403028"/>
                </a:lnTo>
                <a:cubicBezTo>
                  <a:pt x="2132143" y="166185"/>
                  <a:pt x="2366662" y="0"/>
                  <a:pt x="2639995" y="0"/>
                </a:cubicBezTo>
                <a:close/>
              </a:path>
            </a:pathLst>
          </a:custGeom>
          <a:solidFill>
            <a:srgbClr val="C2C2C6"/>
          </a:solidFill>
          <a:ln>
            <a:solidFill>
              <a:srgbClr val="B2B2B2"/>
            </a:solidFill>
          </a:ln>
          <a:effectLst/>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a:solidFill>
                <a:srgbClr val="FFFFFF"/>
              </a:solidFill>
              <a:latin typeface="Segoe UI"/>
            </a:endParaRPr>
          </a:p>
        </p:txBody>
      </p:sp>
      <p:sp>
        <p:nvSpPr>
          <p:cNvPr id="81" name="Freeform 80">
            <a:extLst>
              <a:ext uri="{FF2B5EF4-FFF2-40B4-BE49-F238E27FC236}">
                <a16:creationId xmlns:a16="http://schemas.microsoft.com/office/drawing/2014/main" id="{5FCF9C38-1998-7A43-A4A6-69DA785EC679}"/>
              </a:ext>
            </a:extLst>
          </p:cNvPr>
          <p:cNvSpPr/>
          <p:nvPr/>
        </p:nvSpPr>
        <p:spPr>
          <a:xfrm>
            <a:off x="1285393" y="2349441"/>
            <a:ext cx="536843" cy="302361"/>
          </a:xfrm>
          <a:custGeom>
            <a:avLst/>
            <a:gdLst>
              <a:gd name="connsiteX0" fmla="*/ 2639995 w 3960221"/>
              <a:gd name="connsiteY0" fmla="*/ 0 h 2230470"/>
              <a:gd name="connsiteX1" fmla="*/ 3299880 w 3960221"/>
              <a:gd name="connsiteY1" fmla="*/ 659885 h 2230470"/>
              <a:gd name="connsiteX2" fmla="*/ 3270213 w 3960221"/>
              <a:gd name="connsiteY2" fmla="*/ 856114 h 2230470"/>
              <a:gd name="connsiteX3" fmla="*/ 3246570 w 3960221"/>
              <a:gd name="connsiteY3" fmla="*/ 916120 h 2230470"/>
              <a:gd name="connsiteX4" fmla="*/ 3300336 w 3960221"/>
              <a:gd name="connsiteY4" fmla="*/ 910700 h 2230470"/>
              <a:gd name="connsiteX5" fmla="*/ 3960221 w 3960221"/>
              <a:gd name="connsiteY5" fmla="*/ 1570585 h 2230470"/>
              <a:gd name="connsiteX6" fmla="*/ 3300336 w 3960221"/>
              <a:gd name="connsiteY6" fmla="*/ 2230470 h 2230470"/>
              <a:gd name="connsiteX7" fmla="*/ 3299880 w 3960221"/>
              <a:gd name="connsiteY7" fmla="*/ 2230424 h 2230470"/>
              <a:gd name="connsiteX8" fmla="*/ 3299880 w 3960221"/>
              <a:gd name="connsiteY8" fmla="*/ 2230469 h 2230470"/>
              <a:gd name="connsiteX9" fmla="*/ 659895 w 3960221"/>
              <a:gd name="connsiteY9" fmla="*/ 2230469 h 2230470"/>
              <a:gd name="connsiteX10" fmla="*/ 659885 w 3960221"/>
              <a:gd name="connsiteY10" fmla="*/ 2230470 h 2230470"/>
              <a:gd name="connsiteX11" fmla="*/ 659875 w 3960221"/>
              <a:gd name="connsiteY11" fmla="*/ 2230469 h 2230470"/>
              <a:gd name="connsiteX12" fmla="*/ 613430 w 3960221"/>
              <a:gd name="connsiteY12" fmla="*/ 2230469 h 2230470"/>
              <a:gd name="connsiteX13" fmla="*/ 613430 w 3960221"/>
              <a:gd name="connsiteY13" fmla="*/ 2225787 h 2230470"/>
              <a:gd name="connsiteX14" fmla="*/ 526895 w 3960221"/>
              <a:gd name="connsiteY14" fmla="*/ 2217064 h 2230470"/>
              <a:gd name="connsiteX15" fmla="*/ 0 w 3960221"/>
              <a:gd name="connsiteY15" fmla="*/ 1570585 h 2230470"/>
              <a:gd name="connsiteX16" fmla="*/ 659885 w 3960221"/>
              <a:gd name="connsiteY16" fmla="*/ 910700 h 2230470"/>
              <a:gd name="connsiteX17" fmla="*/ 792875 w 3960221"/>
              <a:gd name="connsiteY17" fmla="*/ 924106 h 2230470"/>
              <a:gd name="connsiteX18" fmla="*/ 855721 w 3960221"/>
              <a:gd name="connsiteY18" fmla="*/ 943615 h 2230470"/>
              <a:gd name="connsiteX19" fmla="*/ 859050 w 3960221"/>
              <a:gd name="connsiteY19" fmla="*/ 910592 h 2230470"/>
              <a:gd name="connsiteX20" fmla="*/ 1547113 w 3960221"/>
              <a:gd name="connsiteY20" fmla="*/ 349804 h 2230470"/>
              <a:gd name="connsiteX21" fmla="*/ 1939794 w 3960221"/>
              <a:gd name="connsiteY21" fmla="*/ 469751 h 2230470"/>
              <a:gd name="connsiteX22" fmla="*/ 1996685 w 3960221"/>
              <a:gd name="connsiteY22" fmla="*/ 516690 h 2230470"/>
              <a:gd name="connsiteX23" fmla="*/ 2031967 w 3960221"/>
              <a:gd name="connsiteY23" fmla="*/ 403028 h 2230470"/>
              <a:gd name="connsiteX24" fmla="*/ 2639995 w 3960221"/>
              <a:gd name="connsiteY24" fmla="*/ 0 h 223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60221" h="2230470">
                <a:moveTo>
                  <a:pt x="2639995" y="0"/>
                </a:moveTo>
                <a:cubicBezTo>
                  <a:pt x="3004439" y="0"/>
                  <a:pt x="3299880" y="295441"/>
                  <a:pt x="3299880" y="659885"/>
                </a:cubicBezTo>
                <a:cubicBezTo>
                  <a:pt x="3299880" y="728218"/>
                  <a:pt x="3289494" y="794126"/>
                  <a:pt x="3270213" y="856114"/>
                </a:cubicBezTo>
                <a:lnTo>
                  <a:pt x="3246570" y="916120"/>
                </a:lnTo>
                <a:lnTo>
                  <a:pt x="3300336" y="910700"/>
                </a:lnTo>
                <a:cubicBezTo>
                  <a:pt x="3664780" y="910700"/>
                  <a:pt x="3960221" y="1206141"/>
                  <a:pt x="3960221" y="1570585"/>
                </a:cubicBezTo>
                <a:cubicBezTo>
                  <a:pt x="3960221" y="1935029"/>
                  <a:pt x="3664780" y="2230470"/>
                  <a:pt x="3300336" y="2230470"/>
                </a:cubicBezTo>
                <a:lnTo>
                  <a:pt x="3299880" y="2230424"/>
                </a:lnTo>
                <a:lnTo>
                  <a:pt x="3299880" y="2230469"/>
                </a:lnTo>
                <a:lnTo>
                  <a:pt x="659895" y="2230469"/>
                </a:lnTo>
                <a:lnTo>
                  <a:pt x="659885" y="2230470"/>
                </a:lnTo>
                <a:lnTo>
                  <a:pt x="659875" y="2230469"/>
                </a:lnTo>
                <a:lnTo>
                  <a:pt x="613430" y="2230469"/>
                </a:lnTo>
                <a:lnTo>
                  <a:pt x="613430" y="2225787"/>
                </a:lnTo>
                <a:lnTo>
                  <a:pt x="526895" y="2217064"/>
                </a:lnTo>
                <a:cubicBezTo>
                  <a:pt x="226197" y="2155532"/>
                  <a:pt x="0" y="1889474"/>
                  <a:pt x="0" y="1570585"/>
                </a:cubicBezTo>
                <a:cubicBezTo>
                  <a:pt x="0" y="1206141"/>
                  <a:pt x="295441" y="910700"/>
                  <a:pt x="659885" y="910700"/>
                </a:cubicBezTo>
                <a:cubicBezTo>
                  <a:pt x="705441" y="910700"/>
                  <a:pt x="749918" y="915316"/>
                  <a:pt x="792875" y="924106"/>
                </a:cubicBezTo>
                <a:lnTo>
                  <a:pt x="855721" y="943615"/>
                </a:lnTo>
                <a:lnTo>
                  <a:pt x="859050" y="910592"/>
                </a:lnTo>
                <a:cubicBezTo>
                  <a:pt x="924540" y="590551"/>
                  <a:pt x="1207712" y="349804"/>
                  <a:pt x="1547113" y="349804"/>
                </a:cubicBezTo>
                <a:cubicBezTo>
                  <a:pt x="1692571" y="349804"/>
                  <a:pt x="1827701" y="394023"/>
                  <a:pt x="1939794" y="469751"/>
                </a:cubicBezTo>
                <a:lnTo>
                  <a:pt x="1996685" y="516690"/>
                </a:lnTo>
                <a:lnTo>
                  <a:pt x="2031967" y="403028"/>
                </a:lnTo>
                <a:cubicBezTo>
                  <a:pt x="2132143" y="166185"/>
                  <a:pt x="2366662" y="0"/>
                  <a:pt x="2639995" y="0"/>
                </a:cubicBezTo>
                <a:close/>
              </a:path>
            </a:pathLst>
          </a:custGeom>
          <a:solidFill>
            <a:srgbClr val="C2C2C6"/>
          </a:solidFill>
          <a:ln>
            <a:solidFill>
              <a:srgbClr val="B2B2B2"/>
            </a:solidFill>
          </a:ln>
          <a:effectLst/>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a:solidFill>
                <a:srgbClr val="FFFFFF"/>
              </a:solidFill>
              <a:latin typeface="Segoe UI"/>
            </a:endParaRPr>
          </a:p>
        </p:txBody>
      </p:sp>
      <p:sp>
        <p:nvSpPr>
          <p:cNvPr id="82" name="TextBox 81">
            <a:extLst>
              <a:ext uri="{FF2B5EF4-FFF2-40B4-BE49-F238E27FC236}">
                <a16:creationId xmlns:a16="http://schemas.microsoft.com/office/drawing/2014/main" id="{F1BF1F5C-7C7F-BD47-97DA-D0EB83B523B1}"/>
              </a:ext>
            </a:extLst>
          </p:cNvPr>
          <p:cNvSpPr txBox="1"/>
          <p:nvPr/>
        </p:nvSpPr>
        <p:spPr>
          <a:xfrm>
            <a:off x="1762708" y="3238242"/>
            <a:ext cx="1271790" cy="271486"/>
          </a:xfrm>
          <a:prstGeom prst="rect">
            <a:avLst/>
          </a:prstGeom>
          <a:noFill/>
        </p:spPr>
        <p:txBody>
          <a:bodyPr vert="horz" wrap="square" lIns="152188" tIns="95117" rIns="152188" bIns="95117" rtlCol="0" anchor="ctr">
            <a:noAutofit/>
          </a:bodyPr>
          <a:lstStyle>
            <a:defPPr>
              <a:defRPr lang="en-US"/>
            </a:defPPr>
            <a:lvl1pPr algn="ctr">
              <a:defRPr sz="1400">
                <a:solidFill>
                  <a:schemeClr val="bg1"/>
                </a:solidFill>
              </a:defRPr>
            </a:lvl1pPr>
          </a:lstStyle>
          <a:p>
            <a:pPr defTabSz="932597"/>
            <a:r>
              <a:rPr lang="en-US" sz="1100">
                <a:solidFill>
                  <a:srgbClr val="FFFFFF">
                    <a:lumMod val="50000"/>
                  </a:srgbClr>
                </a:solidFill>
                <a:latin typeface="Segoe UI Semibold"/>
              </a:rPr>
              <a:t>Shadow IT</a:t>
            </a:r>
          </a:p>
        </p:txBody>
      </p:sp>
      <p:cxnSp>
        <p:nvCxnSpPr>
          <p:cNvPr id="90" name="Straight Arrow Connector 89">
            <a:extLst>
              <a:ext uri="{FF2B5EF4-FFF2-40B4-BE49-F238E27FC236}">
                <a16:creationId xmlns:a16="http://schemas.microsoft.com/office/drawing/2014/main" id="{3DCEB318-BCAA-0345-8C89-9336651A4C22}"/>
              </a:ext>
            </a:extLst>
          </p:cNvPr>
          <p:cNvCxnSpPr>
            <a:cxnSpLocks/>
          </p:cNvCxnSpPr>
          <p:nvPr/>
        </p:nvCxnSpPr>
        <p:spPr>
          <a:xfrm flipH="1">
            <a:off x="3382605" y="4650808"/>
            <a:ext cx="4629110" cy="0"/>
          </a:xfrm>
          <a:prstGeom prst="straightConnector1">
            <a:avLst/>
          </a:prstGeom>
          <a:noFill/>
          <a:ln w="19050" cap="flat" cmpd="sng" algn="ctr">
            <a:solidFill>
              <a:srgbClr val="002050"/>
            </a:solidFill>
            <a:prstDash val="dash"/>
            <a:miter lim="800000"/>
            <a:headEnd type="arrow" w="med" len="med"/>
            <a:tailEnd type="none" w="med" len="med"/>
          </a:ln>
          <a:effectLst/>
        </p:spPr>
      </p:cxnSp>
      <p:cxnSp>
        <p:nvCxnSpPr>
          <p:cNvPr id="91" name="Straight Arrow Connector 90">
            <a:extLst>
              <a:ext uri="{FF2B5EF4-FFF2-40B4-BE49-F238E27FC236}">
                <a16:creationId xmlns:a16="http://schemas.microsoft.com/office/drawing/2014/main" id="{2296F3AF-2EFE-054C-91A4-AA0B6A51AEEC}"/>
              </a:ext>
            </a:extLst>
          </p:cNvPr>
          <p:cNvCxnSpPr>
            <a:cxnSpLocks/>
          </p:cNvCxnSpPr>
          <p:nvPr/>
        </p:nvCxnSpPr>
        <p:spPr>
          <a:xfrm flipH="1">
            <a:off x="5209414" y="3967507"/>
            <a:ext cx="686731" cy="0"/>
          </a:xfrm>
          <a:prstGeom prst="straightConnector1">
            <a:avLst/>
          </a:prstGeom>
          <a:noFill/>
          <a:ln w="19050" cap="flat" cmpd="sng" algn="ctr">
            <a:solidFill>
              <a:srgbClr val="002050"/>
            </a:solidFill>
            <a:prstDash val="dash"/>
            <a:miter lim="800000"/>
            <a:headEnd type="arrow" w="med" len="med"/>
            <a:tailEnd type="none" w="med" len="med"/>
          </a:ln>
          <a:effectLst/>
        </p:spPr>
      </p:cxnSp>
      <p:cxnSp>
        <p:nvCxnSpPr>
          <p:cNvPr id="93" name="Straight Arrow Connector 92">
            <a:extLst>
              <a:ext uri="{FF2B5EF4-FFF2-40B4-BE49-F238E27FC236}">
                <a16:creationId xmlns:a16="http://schemas.microsoft.com/office/drawing/2014/main" id="{202BBEC4-F56A-9C4E-BF7D-1C733ACFC3E7}"/>
              </a:ext>
            </a:extLst>
          </p:cNvPr>
          <p:cNvCxnSpPr>
            <a:cxnSpLocks/>
          </p:cNvCxnSpPr>
          <p:nvPr/>
        </p:nvCxnSpPr>
        <p:spPr>
          <a:xfrm flipH="1">
            <a:off x="6841992" y="3966494"/>
            <a:ext cx="1169722" cy="0"/>
          </a:xfrm>
          <a:prstGeom prst="straightConnector1">
            <a:avLst/>
          </a:prstGeom>
          <a:noFill/>
          <a:ln w="19050" cap="flat" cmpd="sng" algn="ctr">
            <a:solidFill>
              <a:srgbClr val="002050"/>
            </a:solidFill>
            <a:prstDash val="dash"/>
            <a:miter lim="800000"/>
            <a:headEnd type="arrow" w="med" len="med"/>
            <a:tailEnd type="none" w="med" len="med"/>
          </a:ln>
          <a:effectLst/>
        </p:spPr>
      </p:cxnSp>
      <p:sp>
        <p:nvSpPr>
          <p:cNvPr id="94" name="TextBox 93">
            <a:extLst>
              <a:ext uri="{FF2B5EF4-FFF2-40B4-BE49-F238E27FC236}">
                <a16:creationId xmlns:a16="http://schemas.microsoft.com/office/drawing/2014/main" id="{2AF5E4B2-2D11-AD49-A6C7-3BD1481883A9}"/>
              </a:ext>
            </a:extLst>
          </p:cNvPr>
          <p:cNvSpPr txBox="1"/>
          <p:nvPr/>
        </p:nvSpPr>
        <p:spPr>
          <a:xfrm>
            <a:off x="2466509" y="5367659"/>
            <a:ext cx="1201848" cy="294054"/>
          </a:xfrm>
          <a:prstGeom prst="rect">
            <a:avLst/>
          </a:prstGeom>
        </p:spPr>
        <p:txBody>
          <a:bodyPr vert="horz" wrap="square" lIns="152188" tIns="95117" rIns="152188" bIns="95117" rtlCol="0" anchor="ctr">
            <a:noAutofit/>
          </a:bodyPr>
          <a:lstStyle>
            <a:defPPr>
              <a:defRPr lang="en-US"/>
            </a:defPPr>
            <a:lvl1pPr algn="ctr">
              <a:defRPr sz="1400">
                <a:solidFill>
                  <a:schemeClr val="bg1"/>
                </a:solidFill>
              </a:defRPr>
            </a:lvl1pPr>
          </a:lstStyle>
          <a:p>
            <a:pPr defTabSz="932597"/>
            <a:r>
              <a:rPr lang="en-US" sz="1100" dirty="0">
                <a:solidFill>
                  <a:srgbClr val="FFFFFF">
                    <a:lumMod val="50000"/>
                  </a:srgbClr>
                </a:solidFill>
                <a:latin typeface="Segoe UI Semibold"/>
              </a:rPr>
              <a:t>Microsoft</a:t>
            </a:r>
          </a:p>
          <a:p>
            <a:pPr defTabSz="932597"/>
            <a:r>
              <a:rPr lang="en-US" sz="1100" dirty="0">
                <a:solidFill>
                  <a:srgbClr val="FFFFFF">
                    <a:lumMod val="50000"/>
                  </a:srgbClr>
                </a:solidFill>
                <a:latin typeface="Segoe UI Semibold"/>
              </a:rPr>
              <a:t>Defender ATP</a:t>
            </a:r>
          </a:p>
        </p:txBody>
      </p:sp>
      <p:pic>
        <p:nvPicPr>
          <p:cNvPr id="8" name="Picture 7" descr="A close up of a sign&#10;&#10;Description generated with very high confidence">
            <a:extLst>
              <a:ext uri="{FF2B5EF4-FFF2-40B4-BE49-F238E27FC236}">
                <a16:creationId xmlns:a16="http://schemas.microsoft.com/office/drawing/2014/main" id="{8807EB8D-0E59-4145-9362-109599DF2FE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62181" y="4650360"/>
            <a:ext cx="539447" cy="539447"/>
          </a:xfrm>
          <a:prstGeom prst="rect">
            <a:avLst/>
          </a:prstGeom>
        </p:spPr>
      </p:pic>
      <p:sp>
        <p:nvSpPr>
          <p:cNvPr id="59" name="globe_2" title="Icon of a sphere made of lines">
            <a:extLst>
              <a:ext uri="{FF2B5EF4-FFF2-40B4-BE49-F238E27FC236}">
                <a16:creationId xmlns:a16="http://schemas.microsoft.com/office/drawing/2014/main" id="{1D69B5B7-3B93-4F6A-8DD0-8435BE30073E}"/>
              </a:ext>
            </a:extLst>
          </p:cNvPr>
          <p:cNvSpPr>
            <a:spLocks noChangeAspect="1" noEditPoints="1"/>
          </p:cNvSpPr>
          <p:nvPr/>
        </p:nvSpPr>
        <p:spPr bwMode="auto">
          <a:xfrm>
            <a:off x="9710227" y="4056364"/>
            <a:ext cx="373041" cy="373041"/>
          </a:xfrm>
          <a:custGeom>
            <a:avLst/>
            <a:gdLst>
              <a:gd name="T0" fmla="*/ 0 w 335"/>
              <a:gd name="T1" fmla="*/ 168 h 335"/>
              <a:gd name="T2" fmla="*/ 168 w 335"/>
              <a:gd name="T3" fmla="*/ 0 h 335"/>
              <a:gd name="T4" fmla="*/ 335 w 335"/>
              <a:gd name="T5" fmla="*/ 168 h 335"/>
              <a:gd name="T6" fmla="*/ 168 w 335"/>
              <a:gd name="T7" fmla="*/ 335 h 335"/>
              <a:gd name="T8" fmla="*/ 0 w 335"/>
              <a:gd name="T9" fmla="*/ 168 h 335"/>
              <a:gd name="T10" fmla="*/ 168 w 335"/>
              <a:gd name="T11" fmla="*/ 335 h 335"/>
              <a:gd name="T12" fmla="*/ 253 w 335"/>
              <a:gd name="T13" fmla="*/ 168 h 335"/>
              <a:gd name="T14" fmla="*/ 168 w 335"/>
              <a:gd name="T15" fmla="*/ 0 h 335"/>
              <a:gd name="T16" fmla="*/ 82 w 335"/>
              <a:gd name="T17" fmla="*/ 168 h 335"/>
              <a:gd name="T18" fmla="*/ 168 w 335"/>
              <a:gd name="T19" fmla="*/ 335 h 335"/>
              <a:gd name="T20" fmla="*/ 8 w 335"/>
              <a:gd name="T21" fmla="*/ 116 h 335"/>
              <a:gd name="T22" fmla="*/ 327 w 335"/>
              <a:gd name="T23" fmla="*/ 116 h 335"/>
              <a:gd name="T24" fmla="*/ 9 w 335"/>
              <a:gd name="T25" fmla="*/ 221 h 335"/>
              <a:gd name="T26" fmla="*/ 326 w 335"/>
              <a:gd name="T27" fmla="*/ 22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5" h="335">
                <a:moveTo>
                  <a:pt x="0" y="168"/>
                </a:moveTo>
                <a:cubicBezTo>
                  <a:pt x="0" y="75"/>
                  <a:pt x="75" y="0"/>
                  <a:pt x="168" y="0"/>
                </a:cubicBezTo>
                <a:cubicBezTo>
                  <a:pt x="260" y="0"/>
                  <a:pt x="335" y="75"/>
                  <a:pt x="335" y="168"/>
                </a:cubicBezTo>
                <a:cubicBezTo>
                  <a:pt x="335" y="260"/>
                  <a:pt x="260" y="335"/>
                  <a:pt x="168" y="335"/>
                </a:cubicBezTo>
                <a:cubicBezTo>
                  <a:pt x="75" y="335"/>
                  <a:pt x="0" y="260"/>
                  <a:pt x="0" y="168"/>
                </a:cubicBezTo>
                <a:close/>
                <a:moveTo>
                  <a:pt x="168" y="335"/>
                </a:moveTo>
                <a:cubicBezTo>
                  <a:pt x="215" y="335"/>
                  <a:pt x="253" y="260"/>
                  <a:pt x="253" y="168"/>
                </a:cubicBezTo>
                <a:cubicBezTo>
                  <a:pt x="253" y="75"/>
                  <a:pt x="215" y="0"/>
                  <a:pt x="168" y="0"/>
                </a:cubicBezTo>
                <a:cubicBezTo>
                  <a:pt x="120" y="0"/>
                  <a:pt x="82" y="75"/>
                  <a:pt x="82" y="168"/>
                </a:cubicBezTo>
                <a:cubicBezTo>
                  <a:pt x="82" y="260"/>
                  <a:pt x="120" y="335"/>
                  <a:pt x="168" y="335"/>
                </a:cubicBezTo>
                <a:close/>
                <a:moveTo>
                  <a:pt x="8" y="116"/>
                </a:moveTo>
                <a:cubicBezTo>
                  <a:pt x="327" y="116"/>
                  <a:pt x="327" y="116"/>
                  <a:pt x="327" y="116"/>
                </a:cubicBezTo>
                <a:moveTo>
                  <a:pt x="9" y="221"/>
                </a:moveTo>
                <a:cubicBezTo>
                  <a:pt x="326" y="221"/>
                  <a:pt x="326" y="221"/>
                  <a:pt x="326" y="221"/>
                </a:cubicBezTo>
              </a:path>
            </a:pathLst>
          </a:custGeom>
          <a:noFill/>
          <a:ln w="15875" cap="flat">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endParaRPr lang="en-US" sz="918">
              <a:gradFill>
                <a:gsLst>
                  <a:gs pos="0">
                    <a:srgbClr val="505050"/>
                  </a:gs>
                  <a:gs pos="100000">
                    <a:srgbClr val="505050"/>
                  </a:gs>
                </a:gsLst>
              </a:gradFill>
              <a:latin typeface="Segoe UI"/>
            </a:endParaRPr>
          </a:p>
        </p:txBody>
      </p:sp>
      <p:sp>
        <p:nvSpPr>
          <p:cNvPr id="64" name="Laptop_E770" title="Icon of a laptop">
            <a:extLst>
              <a:ext uri="{FF2B5EF4-FFF2-40B4-BE49-F238E27FC236}">
                <a16:creationId xmlns:a16="http://schemas.microsoft.com/office/drawing/2014/main" id="{65C1916E-D95D-406B-A1B9-F6F20D874EAA}"/>
              </a:ext>
            </a:extLst>
          </p:cNvPr>
          <p:cNvSpPr>
            <a:spLocks noChangeAspect="1" noEditPoints="1"/>
          </p:cNvSpPr>
          <p:nvPr/>
        </p:nvSpPr>
        <p:spPr bwMode="auto">
          <a:xfrm>
            <a:off x="9691052" y="4672283"/>
            <a:ext cx="466302" cy="311152"/>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noFill/>
          <a:ln w="15875"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endParaRPr lang="en-US" sz="918">
              <a:gradFill>
                <a:gsLst>
                  <a:gs pos="0">
                    <a:srgbClr val="505050"/>
                  </a:gs>
                  <a:gs pos="100000">
                    <a:srgbClr val="505050"/>
                  </a:gs>
                </a:gsLst>
              </a:gradFill>
              <a:latin typeface="Segoe UI"/>
            </a:endParaRPr>
          </a:p>
        </p:txBody>
      </p:sp>
      <p:sp>
        <p:nvSpPr>
          <p:cNvPr id="69" name="people_4" title="Icon of a person">
            <a:extLst>
              <a:ext uri="{FF2B5EF4-FFF2-40B4-BE49-F238E27FC236}">
                <a16:creationId xmlns:a16="http://schemas.microsoft.com/office/drawing/2014/main" id="{DB4DD638-1CBF-4554-80D5-CA1B1141A9D6}"/>
              </a:ext>
            </a:extLst>
          </p:cNvPr>
          <p:cNvSpPr>
            <a:spLocks noChangeAspect="1" noEditPoints="1"/>
          </p:cNvSpPr>
          <p:nvPr/>
        </p:nvSpPr>
        <p:spPr bwMode="auto">
          <a:xfrm>
            <a:off x="9728402" y="3452168"/>
            <a:ext cx="333674" cy="373041"/>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rgbClr val="0078D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endParaRPr lang="en-US">
              <a:solidFill>
                <a:srgbClr val="282828"/>
              </a:solidFill>
              <a:latin typeface="Segoe UI"/>
            </a:endParaRPr>
          </a:p>
        </p:txBody>
      </p:sp>
      <p:sp>
        <p:nvSpPr>
          <p:cNvPr id="70" name="cloud" title="Icon of a cloud">
            <a:extLst>
              <a:ext uri="{FF2B5EF4-FFF2-40B4-BE49-F238E27FC236}">
                <a16:creationId xmlns:a16="http://schemas.microsoft.com/office/drawing/2014/main" id="{A1CC2C38-A4D8-420B-AA5D-9EE604F8A5A7}"/>
              </a:ext>
            </a:extLst>
          </p:cNvPr>
          <p:cNvSpPr>
            <a:spLocks noChangeAspect="1"/>
          </p:cNvSpPr>
          <p:nvPr/>
        </p:nvSpPr>
        <p:spPr bwMode="auto">
          <a:xfrm>
            <a:off x="8048912" y="3722764"/>
            <a:ext cx="1240836" cy="790533"/>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rgbClr val="0078D4"/>
          </a:solidFill>
          <a:ln w="19050" cap="sq">
            <a:solidFill>
              <a:srgbClr val="0078D4"/>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endParaRPr lang="en-US" sz="918">
              <a:gradFill>
                <a:gsLst>
                  <a:gs pos="0">
                    <a:srgbClr val="505050"/>
                  </a:gs>
                  <a:gs pos="100000">
                    <a:srgbClr val="505050"/>
                  </a:gs>
                </a:gsLst>
              </a:gradFill>
              <a:latin typeface="Segoe UI"/>
            </a:endParaRPr>
          </a:p>
        </p:txBody>
      </p:sp>
      <p:sp>
        <p:nvSpPr>
          <p:cNvPr id="78" name="graph_9" title="Icon of a line chart with connected circles at varying points">
            <a:extLst>
              <a:ext uri="{FF2B5EF4-FFF2-40B4-BE49-F238E27FC236}">
                <a16:creationId xmlns:a16="http://schemas.microsoft.com/office/drawing/2014/main" id="{6D2E46CF-42CF-451D-8A2A-FD51C53CE462}"/>
              </a:ext>
            </a:extLst>
          </p:cNvPr>
          <p:cNvSpPr>
            <a:spLocks noChangeAspect="1" noEditPoints="1"/>
          </p:cNvSpPr>
          <p:nvPr/>
        </p:nvSpPr>
        <p:spPr bwMode="auto">
          <a:xfrm>
            <a:off x="8465656" y="3977977"/>
            <a:ext cx="425649" cy="384083"/>
          </a:xfrm>
          <a:custGeom>
            <a:avLst/>
            <a:gdLst>
              <a:gd name="T0" fmla="*/ 352 w 352"/>
              <a:gd name="T1" fmla="*/ 318 h 318"/>
              <a:gd name="T2" fmla="*/ 0 w 352"/>
              <a:gd name="T3" fmla="*/ 318 h 318"/>
              <a:gd name="T4" fmla="*/ 0 w 352"/>
              <a:gd name="T5" fmla="*/ 0 h 318"/>
              <a:gd name="T6" fmla="*/ 266 w 352"/>
              <a:gd name="T7" fmla="*/ 105 h 318"/>
              <a:gd name="T8" fmla="*/ 286 w 352"/>
              <a:gd name="T9" fmla="*/ 126 h 318"/>
              <a:gd name="T10" fmla="*/ 307 w 352"/>
              <a:gd name="T11" fmla="*/ 105 h 318"/>
              <a:gd name="T12" fmla="*/ 286 w 352"/>
              <a:gd name="T13" fmla="*/ 84 h 318"/>
              <a:gd name="T14" fmla="*/ 266 w 352"/>
              <a:gd name="T15" fmla="*/ 105 h 318"/>
              <a:gd name="T16" fmla="*/ 57 w 352"/>
              <a:gd name="T17" fmla="*/ 252 h 318"/>
              <a:gd name="T18" fmla="*/ 100 w 352"/>
              <a:gd name="T19" fmla="*/ 188 h 318"/>
              <a:gd name="T20" fmla="*/ 200 w 352"/>
              <a:gd name="T21" fmla="*/ 205 h 318"/>
              <a:gd name="T22" fmla="*/ 134 w 352"/>
              <a:gd name="T23" fmla="*/ 181 h 318"/>
              <a:gd name="T24" fmla="*/ 236 w 352"/>
              <a:gd name="T25" fmla="*/ 187 h 318"/>
              <a:gd name="T26" fmla="*/ 276 w 352"/>
              <a:gd name="T27" fmla="*/ 123 h 318"/>
              <a:gd name="T28" fmla="*/ 200 w 352"/>
              <a:gd name="T29" fmla="*/ 201 h 318"/>
              <a:gd name="T30" fmla="*/ 221 w 352"/>
              <a:gd name="T31" fmla="*/ 222 h 318"/>
              <a:gd name="T32" fmla="*/ 241 w 352"/>
              <a:gd name="T33" fmla="*/ 201 h 318"/>
              <a:gd name="T34" fmla="*/ 221 w 352"/>
              <a:gd name="T35" fmla="*/ 180 h 318"/>
              <a:gd name="T36" fmla="*/ 200 w 352"/>
              <a:gd name="T37" fmla="*/ 201 h 318"/>
              <a:gd name="T38" fmla="*/ 200 w 352"/>
              <a:gd name="T39" fmla="*/ 201 h 318"/>
              <a:gd name="T40" fmla="*/ 94 w 352"/>
              <a:gd name="T41" fmla="*/ 174 h 318"/>
              <a:gd name="T42" fmla="*/ 115 w 352"/>
              <a:gd name="T43" fmla="*/ 194 h 318"/>
              <a:gd name="T44" fmla="*/ 136 w 352"/>
              <a:gd name="T45" fmla="*/ 174 h 318"/>
              <a:gd name="T46" fmla="*/ 115 w 352"/>
              <a:gd name="T47" fmla="*/ 153 h 318"/>
              <a:gd name="T48" fmla="*/ 94 w 352"/>
              <a:gd name="T49" fmla="*/ 174 h 318"/>
              <a:gd name="T50" fmla="*/ 94 w 352"/>
              <a:gd name="T51" fmla="*/ 174 h 318"/>
              <a:gd name="T52" fmla="*/ 25 w 352"/>
              <a:gd name="T53" fmla="*/ 269 h 318"/>
              <a:gd name="T54" fmla="*/ 46 w 352"/>
              <a:gd name="T55" fmla="*/ 289 h 318"/>
              <a:gd name="T56" fmla="*/ 66 w 352"/>
              <a:gd name="T57" fmla="*/ 269 h 318"/>
              <a:gd name="T58" fmla="*/ 46 w 352"/>
              <a:gd name="T59" fmla="*/ 248 h 318"/>
              <a:gd name="T60" fmla="*/ 25 w 352"/>
              <a:gd name="T61" fmla="*/ 269 h 318"/>
              <a:gd name="T62" fmla="*/ 25 w 352"/>
              <a:gd name="T63" fmla="*/ 26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2" h="318">
                <a:moveTo>
                  <a:pt x="352" y="318"/>
                </a:moveTo>
                <a:cubicBezTo>
                  <a:pt x="0" y="318"/>
                  <a:pt x="0" y="318"/>
                  <a:pt x="0" y="318"/>
                </a:cubicBezTo>
                <a:cubicBezTo>
                  <a:pt x="0" y="0"/>
                  <a:pt x="0" y="0"/>
                  <a:pt x="0" y="0"/>
                </a:cubicBezTo>
                <a:moveTo>
                  <a:pt x="266" y="105"/>
                </a:moveTo>
                <a:cubicBezTo>
                  <a:pt x="266" y="116"/>
                  <a:pt x="275" y="126"/>
                  <a:pt x="286" y="126"/>
                </a:cubicBezTo>
                <a:cubicBezTo>
                  <a:pt x="298" y="126"/>
                  <a:pt x="307" y="116"/>
                  <a:pt x="307" y="105"/>
                </a:cubicBezTo>
                <a:cubicBezTo>
                  <a:pt x="307" y="93"/>
                  <a:pt x="298" y="84"/>
                  <a:pt x="286" y="84"/>
                </a:cubicBezTo>
                <a:cubicBezTo>
                  <a:pt x="275" y="84"/>
                  <a:pt x="266" y="93"/>
                  <a:pt x="266" y="105"/>
                </a:cubicBezTo>
                <a:close/>
                <a:moveTo>
                  <a:pt x="57" y="252"/>
                </a:moveTo>
                <a:cubicBezTo>
                  <a:pt x="100" y="188"/>
                  <a:pt x="100" y="188"/>
                  <a:pt x="100" y="188"/>
                </a:cubicBezTo>
                <a:moveTo>
                  <a:pt x="200" y="205"/>
                </a:moveTo>
                <a:cubicBezTo>
                  <a:pt x="134" y="181"/>
                  <a:pt x="134" y="181"/>
                  <a:pt x="134" y="181"/>
                </a:cubicBezTo>
                <a:moveTo>
                  <a:pt x="236" y="187"/>
                </a:moveTo>
                <a:cubicBezTo>
                  <a:pt x="276" y="123"/>
                  <a:pt x="276" y="123"/>
                  <a:pt x="276" y="123"/>
                </a:cubicBezTo>
                <a:moveTo>
                  <a:pt x="200" y="201"/>
                </a:moveTo>
                <a:cubicBezTo>
                  <a:pt x="200" y="213"/>
                  <a:pt x="209" y="222"/>
                  <a:pt x="221" y="222"/>
                </a:cubicBezTo>
                <a:cubicBezTo>
                  <a:pt x="232" y="222"/>
                  <a:pt x="241" y="213"/>
                  <a:pt x="241" y="201"/>
                </a:cubicBezTo>
                <a:cubicBezTo>
                  <a:pt x="241" y="190"/>
                  <a:pt x="232" y="180"/>
                  <a:pt x="221" y="180"/>
                </a:cubicBezTo>
                <a:cubicBezTo>
                  <a:pt x="209" y="180"/>
                  <a:pt x="200" y="190"/>
                  <a:pt x="200" y="201"/>
                </a:cubicBezTo>
                <a:cubicBezTo>
                  <a:pt x="200" y="201"/>
                  <a:pt x="200" y="201"/>
                  <a:pt x="200" y="201"/>
                </a:cubicBezTo>
                <a:moveTo>
                  <a:pt x="94" y="174"/>
                </a:moveTo>
                <a:cubicBezTo>
                  <a:pt x="94" y="185"/>
                  <a:pt x="104" y="194"/>
                  <a:pt x="115" y="194"/>
                </a:cubicBezTo>
                <a:cubicBezTo>
                  <a:pt x="127" y="194"/>
                  <a:pt x="136" y="185"/>
                  <a:pt x="136" y="174"/>
                </a:cubicBezTo>
                <a:cubicBezTo>
                  <a:pt x="136" y="162"/>
                  <a:pt x="127" y="153"/>
                  <a:pt x="115" y="153"/>
                </a:cubicBezTo>
                <a:cubicBezTo>
                  <a:pt x="104" y="153"/>
                  <a:pt x="94" y="162"/>
                  <a:pt x="94" y="174"/>
                </a:cubicBezTo>
                <a:cubicBezTo>
                  <a:pt x="94" y="174"/>
                  <a:pt x="94" y="174"/>
                  <a:pt x="94" y="174"/>
                </a:cubicBezTo>
                <a:moveTo>
                  <a:pt x="25" y="269"/>
                </a:moveTo>
                <a:cubicBezTo>
                  <a:pt x="25" y="280"/>
                  <a:pt x="34" y="289"/>
                  <a:pt x="46" y="289"/>
                </a:cubicBezTo>
                <a:cubicBezTo>
                  <a:pt x="57" y="289"/>
                  <a:pt x="66" y="280"/>
                  <a:pt x="66" y="269"/>
                </a:cubicBezTo>
                <a:cubicBezTo>
                  <a:pt x="66" y="257"/>
                  <a:pt x="57" y="248"/>
                  <a:pt x="46" y="248"/>
                </a:cubicBezTo>
                <a:cubicBezTo>
                  <a:pt x="34" y="248"/>
                  <a:pt x="25" y="257"/>
                  <a:pt x="25" y="269"/>
                </a:cubicBezTo>
                <a:cubicBezTo>
                  <a:pt x="25" y="269"/>
                  <a:pt x="25" y="269"/>
                  <a:pt x="25" y="269"/>
                </a:cubicBezTo>
              </a:path>
            </a:pathLst>
          </a:custGeom>
          <a:noFill/>
          <a:ln w="12700"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endParaRPr lang="en-US">
              <a:gradFill>
                <a:gsLst>
                  <a:gs pos="0">
                    <a:srgbClr val="505050"/>
                  </a:gs>
                  <a:gs pos="100000">
                    <a:srgbClr val="505050"/>
                  </a:gs>
                </a:gsLst>
              </a:gradFill>
              <a:latin typeface="Segoe UI"/>
            </a:endParaRPr>
          </a:p>
        </p:txBody>
      </p:sp>
      <p:sp>
        <p:nvSpPr>
          <p:cNvPr id="86" name="Oval 85">
            <a:extLst>
              <a:ext uri="{FF2B5EF4-FFF2-40B4-BE49-F238E27FC236}">
                <a16:creationId xmlns:a16="http://schemas.microsoft.com/office/drawing/2014/main" id="{997324C2-4FE8-F448-9A03-F2B31C47DD92}"/>
              </a:ext>
            </a:extLst>
          </p:cNvPr>
          <p:cNvSpPr/>
          <p:nvPr/>
        </p:nvSpPr>
        <p:spPr bwMode="auto">
          <a:xfrm>
            <a:off x="1837253" y="3591184"/>
            <a:ext cx="1201848" cy="1201847"/>
          </a:xfrm>
          <a:prstGeom prst="ellipse">
            <a:avLst/>
          </a:prstGeom>
          <a:solidFill>
            <a:schemeClr val="bg1"/>
          </a:solidFill>
          <a:ln w="19050" cap="flat" cmpd="sng" algn="ctr">
            <a:solidFill>
              <a:srgbClr val="0078D4"/>
            </a:solidFill>
            <a:prstDash val="solid"/>
            <a:miter lim="800000"/>
            <a:headEnd type="none" w="med" len="med"/>
            <a:tailEnd type="arrow" w="med" len="med"/>
          </a:ln>
          <a:effectLst/>
        </p:spPr>
        <p:txBody>
          <a:bodyPr rot="0" spcFirstLastPara="0" vert="horz" wrap="square" lIns="190234" tIns="152188" rIns="190234" bIns="152188" numCol="1" spcCol="0" rtlCol="0" fromWordArt="0" anchor="t" anchorCtr="0" forceAA="0" compatLnSpc="1">
            <a:prstTxWarp prst="textNoShape">
              <a:avLst/>
            </a:prstTxWarp>
            <a:noAutofit/>
          </a:bodyPr>
          <a:lstStyle/>
          <a:p>
            <a:pPr algn="ctr" defTabSz="969953" fontAlgn="base">
              <a:lnSpc>
                <a:spcPct val="90000"/>
              </a:lnSpc>
              <a:spcBef>
                <a:spcPct val="0"/>
              </a:spcBef>
              <a:spcAft>
                <a:spcPct val="0"/>
              </a:spcAft>
            </a:pPr>
            <a:endParaRPr lang="en-US" sz="2497" kern="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pic>
        <p:nvPicPr>
          <p:cNvPr id="39" name="Graphic 6">
            <a:extLst>
              <a:ext uri="{FF2B5EF4-FFF2-40B4-BE49-F238E27FC236}">
                <a16:creationId xmlns:a16="http://schemas.microsoft.com/office/drawing/2014/main" id="{9C2CA223-02A6-4547-864A-C3AA37830456}"/>
              </a:ext>
            </a:extLst>
          </p:cNvPr>
          <p:cNvPicPr>
            <a:picLocks noChangeAspect="1"/>
          </p:cNvPicPr>
          <p:nvPr/>
        </p:nvPicPr>
        <p:blipFill>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tretch>
            <a:fillRect/>
          </a:stretch>
        </p:blipFill>
        <p:spPr>
          <a:xfrm>
            <a:off x="2079444" y="3935627"/>
            <a:ext cx="638320" cy="478740"/>
          </a:xfrm>
          <a:prstGeom prst="rect">
            <a:avLst/>
          </a:prstGeom>
        </p:spPr>
      </p:pic>
    </p:spTree>
    <p:extLst>
      <p:ext uri="{BB962C8B-B14F-4D97-AF65-F5344CB8AC3E}">
        <p14:creationId xmlns:p14="http://schemas.microsoft.com/office/powerpoint/2010/main" val="42222796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42" presetClass="path" presetSubtype="0" repeatCount="indefinite" accel="50000" decel="50000" autoRev="1" fill="hold" grpId="1" nodeType="withEffect">
                                  <p:stCondLst>
                                    <p:cond delay="0"/>
                                  </p:stCondLst>
                                  <p:childTnLst>
                                    <p:animMotion origin="layout" path="M 2.08333E-6 1.85185E-6 L 2.08333E-6 0.01597 " pathEditMode="relative" rAng="0" ptsTypes="AA">
                                      <p:cBhvr>
                                        <p:cTn id="9" dur="5000" fill="hold"/>
                                        <p:tgtEl>
                                          <p:spTgt spid="54"/>
                                        </p:tgtEl>
                                        <p:attrNameLst>
                                          <p:attrName>ppt_x</p:attrName>
                                          <p:attrName>ppt_y</p:attrName>
                                        </p:attrNameLst>
                                      </p:cBhvr>
                                      <p:rCtr x="0" y="787"/>
                                    </p:animMotion>
                                  </p:childTnLst>
                                </p:cTn>
                              </p:par>
                              <p:par>
                                <p:cTn id="10" presetID="10" presetClass="entr" presetSubtype="0" fill="hold" grpId="0" nodeType="with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500"/>
                                        <p:tgtEl>
                                          <p:spTgt spid="5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childTnLst>
                                </p:cTn>
                              </p:par>
                              <p:par>
                                <p:cTn id="16" presetID="42" presetClass="path" presetSubtype="0" repeatCount="indefinite" accel="50000" decel="50000" autoRev="1" fill="hold" grpId="1" nodeType="withEffect">
                                  <p:stCondLst>
                                    <p:cond delay="0"/>
                                  </p:stCondLst>
                                  <p:childTnLst>
                                    <p:animMotion origin="layout" path="M -4.79167E-6 3.7037E-6 L -4.79167E-6 -0.01736 " pathEditMode="relative" rAng="0" ptsTypes="AA">
                                      <p:cBhvr>
                                        <p:cTn id="17" dur="5000" fill="hold"/>
                                        <p:tgtEl>
                                          <p:spTgt spid="61"/>
                                        </p:tgtEl>
                                        <p:attrNameLst>
                                          <p:attrName>ppt_x</p:attrName>
                                          <p:attrName>ppt_y</p:attrName>
                                        </p:attrNameLst>
                                      </p:cBhvr>
                                      <p:rCtr x="0" y="-880"/>
                                    </p:animMotion>
                                  </p:childTnLst>
                                </p:cTn>
                              </p:par>
                              <p:par>
                                <p:cTn id="18" presetID="10" presetClass="entr" presetSubtype="0" fill="hold" grpId="0" nodeType="with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500"/>
                                        <p:tgtEl>
                                          <p:spTgt spid="6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par>
                                <p:cTn id="24" presetID="42" presetClass="path" presetSubtype="0" repeatCount="indefinite" accel="50000" decel="50000" autoRev="1" fill="hold" grpId="1" nodeType="withEffect">
                                  <p:stCondLst>
                                    <p:cond delay="0"/>
                                  </p:stCondLst>
                                  <p:childTnLst>
                                    <p:animMotion origin="layout" path="M 2.08333E-6 1.85185E-6 L 2.08333E-6 0.01597 " pathEditMode="relative" rAng="0" ptsTypes="AA">
                                      <p:cBhvr>
                                        <p:cTn id="25" dur="5000" fill="hold"/>
                                        <p:tgtEl>
                                          <p:spTgt spid="65"/>
                                        </p:tgtEl>
                                        <p:attrNameLst>
                                          <p:attrName>ppt_x</p:attrName>
                                          <p:attrName>ppt_y</p:attrName>
                                        </p:attrNameLst>
                                      </p:cBhvr>
                                      <p:rCtr x="0" y="787"/>
                                    </p:animMotion>
                                  </p:childTnLst>
                                </p:cTn>
                              </p:par>
                              <p:par>
                                <p:cTn id="26" presetID="10" presetClass="entr" presetSubtype="0" fill="hold" grpId="0" nodeType="withEffect">
                                  <p:stCondLst>
                                    <p:cond delay="0"/>
                                  </p:stCondLst>
                                  <p:childTnLst>
                                    <p:set>
                                      <p:cBhvr>
                                        <p:cTn id="27" dur="1" fill="hold">
                                          <p:stCondLst>
                                            <p:cond delay="0"/>
                                          </p:stCondLst>
                                        </p:cTn>
                                        <p:tgtEl>
                                          <p:spTgt spid="67"/>
                                        </p:tgtEl>
                                        <p:attrNameLst>
                                          <p:attrName>style.visibility</p:attrName>
                                        </p:attrNameLst>
                                      </p:cBhvr>
                                      <p:to>
                                        <p:strVal val="visible"/>
                                      </p:to>
                                    </p:set>
                                    <p:animEffect transition="in" filter="fade">
                                      <p:cBhvr>
                                        <p:cTn id="28" dur="500"/>
                                        <p:tgtEl>
                                          <p:spTgt spid="67"/>
                                        </p:tgtEl>
                                      </p:cBhvr>
                                    </p:animEffect>
                                  </p:childTnLst>
                                </p:cTn>
                              </p:par>
                              <p:par>
                                <p:cTn id="29" presetID="42" presetClass="path" presetSubtype="0" repeatCount="indefinite" accel="50000" decel="50000" autoRev="1" fill="hold" grpId="1" nodeType="withEffect">
                                  <p:stCondLst>
                                    <p:cond delay="0"/>
                                  </p:stCondLst>
                                  <p:childTnLst>
                                    <p:animMotion origin="layout" path="M 2.08333E-6 1.85185E-6 L 2.08333E-6 0.01597 " pathEditMode="relative" rAng="0" ptsTypes="AA">
                                      <p:cBhvr>
                                        <p:cTn id="30" dur="5000" fill="hold"/>
                                        <p:tgtEl>
                                          <p:spTgt spid="67"/>
                                        </p:tgtEl>
                                        <p:attrNameLst>
                                          <p:attrName>ppt_x</p:attrName>
                                          <p:attrName>ppt_y</p:attrName>
                                        </p:attrNameLst>
                                      </p:cBhvr>
                                      <p:rCtr x="0" y="787"/>
                                    </p:animMotion>
                                  </p:childTnLst>
                                </p:cTn>
                              </p:par>
                              <p:par>
                                <p:cTn id="31" presetID="10"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500"/>
                                        <p:tgtEl>
                                          <p:spTgt spid="7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500"/>
                                        <p:tgtEl>
                                          <p:spTgt spid="81"/>
                                        </p:tgtEl>
                                      </p:cBhvr>
                                    </p:animEffect>
                                  </p:childTnLst>
                                </p:cTn>
                              </p:par>
                              <p:par>
                                <p:cTn id="37" presetID="42" presetClass="path" presetSubtype="0" repeatCount="indefinite" accel="50000" decel="50000" autoRev="1" fill="hold" grpId="1" nodeType="withEffect">
                                  <p:stCondLst>
                                    <p:cond delay="0"/>
                                  </p:stCondLst>
                                  <p:childTnLst>
                                    <p:animMotion origin="layout" path="M 2.08333E-6 1.85185E-6 L 2.08333E-6 0.01597 " pathEditMode="relative" rAng="0" ptsTypes="AA">
                                      <p:cBhvr>
                                        <p:cTn id="38" dur="5000" fill="hold"/>
                                        <p:tgtEl>
                                          <p:spTgt spid="81"/>
                                        </p:tgtEl>
                                        <p:attrNameLst>
                                          <p:attrName>ppt_x</p:attrName>
                                          <p:attrName>ppt_y</p:attrName>
                                        </p:attrNameLst>
                                      </p:cBhvr>
                                      <p:rCtr x="0" y="787"/>
                                    </p:animMotion>
                                  </p:childTnLst>
                                </p:cTn>
                              </p:par>
                              <p:par>
                                <p:cTn id="39" presetID="10"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5" grpId="0" animBg="1"/>
      <p:bldP spid="60" grpId="0" animBg="1"/>
      <p:bldP spid="61" grpId="0" animBg="1"/>
      <p:bldP spid="61" grpId="1" animBg="1"/>
      <p:bldP spid="63" grpId="0" animBg="1"/>
      <p:bldP spid="65" grpId="0" animBg="1"/>
      <p:bldP spid="65" grpId="1" animBg="1"/>
      <p:bldP spid="67" grpId="0" animBg="1"/>
      <p:bldP spid="67" grpId="1" animBg="1"/>
      <p:bldP spid="76" grpId="0" animBg="1"/>
      <p:bldP spid="81" grpId="0" animBg="1"/>
      <p:bldP spid="81" grpId="1" animBg="1"/>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https://msdnshared.blob.core.windows.net/media/2016/02/022516_1720_Identityand1.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917842" y="1506622"/>
            <a:ext cx="2832486" cy="1448019"/>
          </a:xfrm>
          <a:prstGeom prst="rect">
            <a:avLst/>
          </a:prstGeom>
          <a:noFill/>
          <a:ln w="9525">
            <a:solidFill>
              <a:schemeClr val="bg1">
                <a:lumMod val="85000"/>
                <a:alpha val="70000"/>
              </a:schemeClr>
            </a:solidFill>
            <a:prstDash val="sysDot"/>
          </a:ln>
          <a:extLst>
            <a:ext uri="{909E8E84-426E-40DD-AFC4-6F175D3DCCD1}">
              <a14:hiddenFill xmlns:a14="http://schemas.microsoft.com/office/drawing/2010/main">
                <a:solidFill>
                  <a:srgbClr val="FFFFFF"/>
                </a:solidFill>
              </a14:hiddenFill>
            </a:ext>
          </a:extLst>
        </p:spPr>
      </p:pic>
      <p:cxnSp>
        <p:nvCxnSpPr>
          <p:cNvPr id="91" name="Straight Arrow Connector 90"/>
          <p:cNvCxnSpPr/>
          <p:nvPr/>
        </p:nvCxnSpPr>
        <p:spPr>
          <a:xfrm flipH="1" flipV="1">
            <a:off x="1762138" y="2736076"/>
            <a:ext cx="359" cy="2239511"/>
          </a:xfrm>
          <a:prstGeom prst="straightConnector1">
            <a:avLst/>
          </a:prstGeom>
          <a:ln w="6350">
            <a:solidFill>
              <a:schemeClr val="accent1"/>
            </a:solidFill>
            <a:prstDash val="solid"/>
            <a:tailEnd type="triangle"/>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z="3999" spc="0">
                <a:solidFill>
                  <a:srgbClr val="505050"/>
                </a:solidFill>
              </a:rPr>
              <a:t>Architecture Overview – </a:t>
            </a:r>
            <a:r>
              <a:rPr lang="en-US" sz="3999" spc="0" err="1">
                <a:solidFill>
                  <a:srgbClr val="505050"/>
                </a:solidFill>
              </a:rPr>
              <a:t>ZScaler</a:t>
            </a:r>
            <a:r>
              <a:rPr lang="en-US" sz="3999" spc="0">
                <a:solidFill>
                  <a:srgbClr val="505050"/>
                </a:solidFill>
              </a:rPr>
              <a:t> integration</a:t>
            </a:r>
            <a:endParaRPr lang="en-US" sz="3999">
              <a:solidFill>
                <a:srgbClr val="505050"/>
              </a:solidFill>
            </a:endParaRPr>
          </a:p>
        </p:txBody>
      </p:sp>
      <p:sp>
        <p:nvSpPr>
          <p:cNvPr id="4" name="Slide Number Placeholder 3"/>
          <p:cNvSpPr>
            <a:spLocks noGrp="1"/>
          </p:cNvSpPr>
          <p:nvPr>
            <p:ph type="sldNum" sz="quarter" idx="4"/>
          </p:nvPr>
        </p:nvSpPr>
        <p:spPr/>
        <p:txBody>
          <a:bodyPr/>
          <a:lstStyle/>
          <a:p>
            <a:fld id="{48098E28-A7F8-F34C-9C06-C03C343ACBA3}" type="slidenum">
              <a:rPr lang="en-US" smtClean="0">
                <a:solidFill>
                  <a:srgbClr val="505050">
                    <a:tint val="75000"/>
                  </a:srgbClr>
                </a:solidFill>
              </a:rPr>
              <a:pPr/>
              <a:t>43</a:t>
            </a:fld>
            <a:endParaRPr lang="en-US">
              <a:solidFill>
                <a:srgbClr val="505050">
                  <a:tint val="75000"/>
                </a:srgbClr>
              </a:solidFill>
            </a:endParaRPr>
          </a:p>
        </p:txBody>
      </p:sp>
      <p:sp>
        <p:nvSpPr>
          <p:cNvPr id="21" name="Rectangle 20"/>
          <p:cNvSpPr/>
          <p:nvPr/>
        </p:nvSpPr>
        <p:spPr>
          <a:xfrm>
            <a:off x="3952041" y="4783968"/>
            <a:ext cx="1945752" cy="350330"/>
          </a:xfrm>
          <a:prstGeom prst="rect">
            <a:avLst/>
          </a:prstGeom>
          <a:solidFill>
            <a:schemeClr val="bg1">
              <a:lumMod val="50000"/>
            </a:schemeClr>
          </a:solidFill>
        </p:spPr>
        <p:txBody>
          <a:bodyPr wrap="square" anchor="ctr">
            <a:spAutoFit/>
          </a:bodyPr>
          <a:lstStyle/>
          <a:p>
            <a:pPr algn="ctr" defTabSz="932563"/>
            <a:r>
              <a:rPr lang="en-US" sz="1632" b="1">
                <a:solidFill>
                  <a:srgbClr val="FFFFFF"/>
                </a:solidFill>
              </a:rPr>
              <a:t>Tenant Bonding</a:t>
            </a:r>
          </a:p>
        </p:txBody>
      </p:sp>
      <p:sp>
        <p:nvSpPr>
          <p:cNvPr id="22" name="Rectangle 21"/>
          <p:cNvSpPr/>
          <p:nvPr/>
        </p:nvSpPr>
        <p:spPr>
          <a:xfrm>
            <a:off x="9411439" y="4751643"/>
            <a:ext cx="2025970" cy="350330"/>
          </a:xfrm>
          <a:prstGeom prst="rect">
            <a:avLst/>
          </a:prstGeom>
          <a:solidFill>
            <a:schemeClr val="bg1">
              <a:lumMod val="50000"/>
            </a:schemeClr>
          </a:solidFill>
        </p:spPr>
        <p:txBody>
          <a:bodyPr wrap="square" anchor="ctr">
            <a:spAutoFit/>
          </a:bodyPr>
          <a:lstStyle/>
          <a:p>
            <a:pPr algn="ctr" defTabSz="932563"/>
            <a:r>
              <a:rPr lang="en-US" sz="1632" b="1">
                <a:solidFill>
                  <a:srgbClr val="FFFFFF"/>
                </a:solidFill>
              </a:rPr>
              <a:t>Tenant Bonding</a:t>
            </a:r>
          </a:p>
        </p:txBody>
      </p:sp>
      <p:grpSp>
        <p:nvGrpSpPr>
          <p:cNvPr id="27" name="Group 26"/>
          <p:cNvGrpSpPr/>
          <p:nvPr/>
        </p:nvGrpSpPr>
        <p:grpSpPr>
          <a:xfrm>
            <a:off x="6935553" y="3763606"/>
            <a:ext cx="2031881" cy="250996"/>
            <a:chOff x="4449802" y="2708299"/>
            <a:chExt cx="760649" cy="223365"/>
          </a:xfrm>
          <a:solidFill>
            <a:srgbClr val="002050"/>
          </a:solidFill>
        </p:grpSpPr>
        <p:sp>
          <p:nvSpPr>
            <p:cNvPr id="26" name="Arrow: Pentagon 25"/>
            <p:cNvSpPr/>
            <p:nvPr/>
          </p:nvSpPr>
          <p:spPr>
            <a:xfrm rot="10800000">
              <a:off x="4449802" y="2708299"/>
              <a:ext cx="386434" cy="223365"/>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63"/>
              <a:endParaRPr lang="en-US" sz="2448">
                <a:solidFill>
                  <a:srgbClr val="0078D4"/>
                </a:solidFill>
              </a:endParaRPr>
            </a:p>
          </p:txBody>
        </p:sp>
        <p:sp>
          <p:nvSpPr>
            <p:cNvPr id="25" name="Arrow: Pentagon 24"/>
            <p:cNvSpPr/>
            <p:nvPr/>
          </p:nvSpPr>
          <p:spPr>
            <a:xfrm>
              <a:off x="4684608" y="2708299"/>
              <a:ext cx="525843" cy="223365"/>
            </a:xfrm>
            <a:prstGeom prst="homePlat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63"/>
              <a:endParaRPr lang="en-US" sz="2448">
                <a:solidFill>
                  <a:srgbClr val="0078D4"/>
                </a:solidFill>
              </a:endParaRPr>
            </a:p>
          </p:txBody>
        </p:sp>
      </p:grpSp>
      <p:cxnSp>
        <p:nvCxnSpPr>
          <p:cNvPr id="31" name="Straight Arrow Connector 30"/>
          <p:cNvCxnSpPr/>
          <p:nvPr/>
        </p:nvCxnSpPr>
        <p:spPr>
          <a:xfrm flipV="1">
            <a:off x="6959981" y="2334421"/>
            <a:ext cx="1957861" cy="4666"/>
          </a:xfrm>
          <a:prstGeom prst="straightConnector1">
            <a:avLst/>
          </a:prstGeom>
          <a:ln w="19050">
            <a:solidFill>
              <a:srgbClr val="002050">
                <a:alpha val="70000"/>
              </a:srgbClr>
            </a:solidFill>
            <a:prstDash val="sysDot"/>
            <a:tailEnd type="triangle"/>
          </a:ln>
          <a:effectLst/>
        </p:spPr>
        <p:style>
          <a:lnRef idx="2">
            <a:schemeClr val="accent1"/>
          </a:lnRef>
          <a:fillRef idx="0">
            <a:schemeClr val="accent1"/>
          </a:fillRef>
          <a:effectRef idx="1">
            <a:schemeClr val="accent1"/>
          </a:effectRef>
          <a:fontRef idx="minor">
            <a:schemeClr val="tx1"/>
          </a:fontRef>
        </p:style>
      </p:cxnSp>
      <p:sp>
        <p:nvSpPr>
          <p:cNvPr id="1025" name="TextBox 1024"/>
          <p:cNvSpPr txBox="1"/>
          <p:nvPr/>
        </p:nvSpPr>
        <p:spPr>
          <a:xfrm>
            <a:off x="7916759" y="2226199"/>
            <a:ext cx="355779" cy="216443"/>
          </a:xfrm>
          <a:prstGeom prst="rect">
            <a:avLst/>
          </a:prstGeom>
          <a:solidFill>
            <a:schemeClr val="bg1"/>
          </a:solidFill>
        </p:spPr>
        <p:txBody>
          <a:bodyPr wrap="square" lIns="0" tIns="0" rIns="0" bIns="0" rtlCol="0" anchor="ctr">
            <a:noAutofit/>
          </a:bodyPr>
          <a:lstStyle/>
          <a:p>
            <a:pPr algn="ctr" defTabSz="932563">
              <a:spcBef>
                <a:spcPts val="1360"/>
              </a:spcBef>
            </a:pPr>
            <a:r>
              <a:rPr lang="en-US" sz="1224" b="1" i="1">
                <a:solidFill>
                  <a:srgbClr val="002050"/>
                </a:solidFill>
                <a:cs typeface="Calibri Light"/>
              </a:rPr>
              <a:t>SSO</a:t>
            </a:r>
          </a:p>
        </p:txBody>
      </p:sp>
      <p:sp>
        <p:nvSpPr>
          <p:cNvPr id="35" name="TextBox 34"/>
          <p:cNvSpPr txBox="1"/>
          <p:nvPr/>
        </p:nvSpPr>
        <p:spPr>
          <a:xfrm>
            <a:off x="3941832" y="5239256"/>
            <a:ext cx="1951699" cy="350330"/>
          </a:xfrm>
          <a:prstGeom prst="rect">
            <a:avLst/>
          </a:prstGeom>
          <a:solidFill>
            <a:schemeClr val="accent1">
              <a:lumMod val="20000"/>
              <a:lumOff val="80000"/>
            </a:schemeClr>
          </a:solidFill>
        </p:spPr>
        <p:txBody>
          <a:bodyPr wrap="square" rtlCol="0" anchor="ctr">
            <a:spAutoFit/>
          </a:bodyPr>
          <a:lstStyle/>
          <a:p>
            <a:pPr algn="ctr" defTabSz="932563"/>
            <a:r>
              <a:rPr lang="en-US" sz="1632">
                <a:solidFill>
                  <a:srgbClr val="0078D4"/>
                </a:solidFill>
              </a:rPr>
              <a:t>ZScaler NSS</a:t>
            </a:r>
          </a:p>
        </p:txBody>
      </p:sp>
      <p:grpSp>
        <p:nvGrpSpPr>
          <p:cNvPr id="1029" name="Group 1028"/>
          <p:cNvGrpSpPr/>
          <p:nvPr/>
        </p:nvGrpSpPr>
        <p:grpSpPr>
          <a:xfrm>
            <a:off x="6019156" y="5279140"/>
            <a:ext cx="3138325" cy="213454"/>
            <a:chOff x="3227191" y="3943558"/>
            <a:chExt cx="1222768" cy="156988"/>
          </a:xfrm>
        </p:grpSpPr>
        <p:cxnSp>
          <p:nvCxnSpPr>
            <p:cNvPr id="1028" name="Straight Arrow Connector 1027"/>
            <p:cNvCxnSpPr/>
            <p:nvPr/>
          </p:nvCxnSpPr>
          <p:spPr>
            <a:xfrm flipV="1">
              <a:off x="3227191" y="4032250"/>
              <a:ext cx="1222768" cy="0"/>
            </a:xfrm>
            <a:prstGeom prst="straightConnector1">
              <a:avLst/>
            </a:prstGeom>
            <a:ln w="9525">
              <a:solidFill>
                <a:schemeClr val="bg1">
                  <a:lumMod val="50000"/>
                </a:schemeClr>
              </a:solidFill>
              <a:prstDash val="sysDot"/>
              <a:tailEnd type="triangle"/>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3385211" y="3943558"/>
              <a:ext cx="858710" cy="156988"/>
            </a:xfrm>
            <a:prstGeom prst="rect">
              <a:avLst/>
            </a:prstGeom>
            <a:solidFill>
              <a:schemeClr val="bg1"/>
            </a:solidFill>
          </p:spPr>
          <p:txBody>
            <a:bodyPr wrap="square" lIns="0" tIns="0" rIns="0" bIns="0" rtlCol="0" anchor="ctr">
              <a:spAutoFit/>
            </a:bodyPr>
            <a:lstStyle/>
            <a:p>
              <a:pPr algn="ctr" defTabSz="932563"/>
              <a:r>
                <a:rPr lang="en-US" sz="1360" i="1">
                  <a:solidFill>
                    <a:srgbClr val="FFFFFF">
                      <a:lumMod val="50000"/>
                    </a:srgbClr>
                  </a:solidFill>
                </a:rPr>
                <a:t>Log Forwarding</a:t>
              </a:r>
            </a:p>
          </p:txBody>
        </p:sp>
      </p:grpSp>
      <p:grpSp>
        <p:nvGrpSpPr>
          <p:cNvPr id="1039" name="Group 1038"/>
          <p:cNvGrpSpPr/>
          <p:nvPr/>
        </p:nvGrpSpPr>
        <p:grpSpPr>
          <a:xfrm>
            <a:off x="9411438" y="5192609"/>
            <a:ext cx="2039193" cy="1168164"/>
            <a:chOff x="5376178" y="3843254"/>
            <a:chExt cx="1499755" cy="859144"/>
          </a:xfrm>
        </p:grpSpPr>
        <p:sp>
          <p:nvSpPr>
            <p:cNvPr id="1033" name="Rectangle 1032"/>
            <p:cNvSpPr/>
            <p:nvPr/>
          </p:nvSpPr>
          <p:spPr>
            <a:xfrm>
              <a:off x="5376178" y="3843254"/>
              <a:ext cx="1494378" cy="85914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63"/>
              <a:endParaRPr lang="en-US" sz="2448">
                <a:solidFill>
                  <a:srgbClr val="FFFFFF"/>
                </a:solidFill>
              </a:endParaRPr>
            </a:p>
          </p:txBody>
        </p:sp>
        <p:sp>
          <p:nvSpPr>
            <p:cNvPr id="1030" name="Rectangle 1029"/>
            <p:cNvSpPr/>
            <p:nvPr/>
          </p:nvSpPr>
          <p:spPr>
            <a:xfrm>
              <a:off x="5381555" y="3961709"/>
              <a:ext cx="1494378" cy="634447"/>
            </a:xfrm>
            <a:prstGeom prst="rect">
              <a:avLst/>
            </a:prstGeom>
            <a:noFill/>
          </p:spPr>
          <p:txBody>
            <a:bodyPr wrap="square" anchor="ctr">
              <a:spAutoFit/>
            </a:bodyPr>
            <a:lstStyle/>
            <a:p>
              <a:pPr algn="ctr" defTabSz="932563"/>
              <a:r>
                <a:rPr lang="en-US" sz="1632">
                  <a:solidFill>
                    <a:srgbClr val="0078D4"/>
                  </a:solidFill>
                </a:rPr>
                <a:t>Create Unsanctioned App Policy </a:t>
              </a:r>
            </a:p>
          </p:txBody>
        </p:sp>
      </p:grpSp>
      <p:grpSp>
        <p:nvGrpSpPr>
          <p:cNvPr id="43" name="Group 42"/>
          <p:cNvGrpSpPr/>
          <p:nvPr/>
        </p:nvGrpSpPr>
        <p:grpSpPr>
          <a:xfrm>
            <a:off x="6019157" y="5937009"/>
            <a:ext cx="3138325" cy="213454"/>
            <a:chOff x="3227191" y="3943558"/>
            <a:chExt cx="1222768" cy="156988"/>
          </a:xfrm>
        </p:grpSpPr>
        <p:cxnSp>
          <p:nvCxnSpPr>
            <p:cNvPr id="44" name="Straight Arrow Connector 43"/>
            <p:cNvCxnSpPr/>
            <p:nvPr/>
          </p:nvCxnSpPr>
          <p:spPr>
            <a:xfrm flipV="1">
              <a:off x="3227191" y="4032250"/>
              <a:ext cx="1222768" cy="0"/>
            </a:xfrm>
            <a:prstGeom prst="straightConnector1">
              <a:avLst/>
            </a:prstGeom>
            <a:ln w="9525">
              <a:solidFill>
                <a:schemeClr val="bg1">
                  <a:lumMod val="50000"/>
                </a:schemeClr>
              </a:solidFill>
              <a:prstDash val="sysDot"/>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3491986" y="3943558"/>
              <a:ext cx="645161" cy="156988"/>
            </a:xfrm>
            <a:prstGeom prst="rect">
              <a:avLst/>
            </a:prstGeom>
            <a:solidFill>
              <a:schemeClr val="bg1"/>
            </a:solidFill>
          </p:spPr>
          <p:txBody>
            <a:bodyPr wrap="square" lIns="0" tIns="0" rIns="0" bIns="0" rtlCol="0" anchor="ctr">
              <a:spAutoFit/>
            </a:bodyPr>
            <a:lstStyle/>
            <a:p>
              <a:pPr algn="ctr" defTabSz="932563"/>
              <a:r>
                <a:rPr lang="en-US" sz="1360" i="1">
                  <a:solidFill>
                    <a:srgbClr val="FFFFFF">
                      <a:lumMod val="50000"/>
                    </a:srgbClr>
                  </a:solidFill>
                </a:rPr>
                <a:t>API Polling</a:t>
              </a:r>
            </a:p>
          </p:txBody>
        </p:sp>
      </p:grpSp>
      <p:sp>
        <p:nvSpPr>
          <p:cNvPr id="1032" name="Rectangle 1031"/>
          <p:cNvSpPr/>
          <p:nvPr/>
        </p:nvSpPr>
        <p:spPr>
          <a:xfrm>
            <a:off x="3949141" y="5740316"/>
            <a:ext cx="1951701" cy="653955"/>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63"/>
            <a:endParaRPr lang="en-US" sz="2448">
              <a:solidFill>
                <a:srgbClr val="FFFFFF"/>
              </a:solidFill>
            </a:endParaRPr>
          </a:p>
        </p:txBody>
      </p:sp>
      <p:sp>
        <p:nvSpPr>
          <p:cNvPr id="1034" name="Rectangle 1033"/>
          <p:cNvSpPr/>
          <p:nvPr/>
        </p:nvSpPr>
        <p:spPr>
          <a:xfrm>
            <a:off x="3896126" y="5868568"/>
            <a:ext cx="2078304" cy="350330"/>
          </a:xfrm>
          <a:prstGeom prst="rect">
            <a:avLst/>
          </a:prstGeom>
        </p:spPr>
        <p:txBody>
          <a:bodyPr wrap="none" anchor="ctr">
            <a:spAutoFit/>
          </a:bodyPr>
          <a:lstStyle/>
          <a:p>
            <a:pPr algn="ctr" defTabSz="932563"/>
            <a:r>
              <a:rPr lang="en-US" sz="1632">
                <a:solidFill>
                  <a:srgbClr val="505050"/>
                </a:solidFill>
              </a:rPr>
              <a:t>Unsanctioned Apps </a:t>
            </a:r>
            <a:endParaRPr lang="en-US" sz="1632">
              <a:solidFill>
                <a:srgbClr val="D83B01"/>
              </a:solidFill>
            </a:endParaRPr>
          </a:p>
        </p:txBody>
      </p:sp>
      <p:grpSp>
        <p:nvGrpSpPr>
          <p:cNvPr id="1047" name="Group 1046"/>
          <p:cNvGrpSpPr/>
          <p:nvPr/>
        </p:nvGrpSpPr>
        <p:grpSpPr>
          <a:xfrm>
            <a:off x="1413565" y="5095663"/>
            <a:ext cx="697145" cy="585307"/>
            <a:chOff x="1681066" y="3732297"/>
            <a:chExt cx="512726" cy="430473"/>
          </a:xfrm>
        </p:grpSpPr>
        <p:sp>
          <p:nvSpPr>
            <p:cNvPr id="59" name="TextBox 151"/>
            <p:cNvSpPr txBox="1">
              <a:spLocks noChangeArrowheads="1"/>
            </p:cNvSpPr>
            <p:nvPr/>
          </p:nvSpPr>
          <p:spPr bwMode="auto">
            <a:xfrm>
              <a:off x="1681066" y="3983095"/>
              <a:ext cx="512726" cy="179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defTabSz="621627" eaLnBrk="1" fontAlgn="base" hangingPunct="1">
                <a:spcBef>
                  <a:spcPct val="0"/>
                </a:spcBef>
                <a:spcAft>
                  <a:spcPct val="0"/>
                </a:spcAft>
                <a:defRPr/>
              </a:pPr>
              <a:r>
                <a:rPr lang="en-US" altLang="en-US" sz="1632">
                  <a:solidFill>
                    <a:srgbClr val="0078D4"/>
                  </a:solidFill>
                  <a:latin typeface="Calibri"/>
                  <a:ea typeface="Calibri"/>
                  <a:cs typeface="Calibri"/>
                </a:rPr>
                <a:t>End User</a:t>
              </a:r>
            </a:p>
          </p:txBody>
        </p:sp>
        <p:pic>
          <p:nvPicPr>
            <p:cNvPr id="64" name="Picture 63" descr="corpPitch-assets_zscaler-laptop.png"/>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1755615" y="3732297"/>
              <a:ext cx="369042" cy="268395"/>
            </a:xfrm>
            <a:prstGeom prst="rect">
              <a:avLst/>
            </a:prstGeom>
          </p:spPr>
        </p:pic>
      </p:grpSp>
      <p:pic>
        <p:nvPicPr>
          <p:cNvPr id="82" name="Picture 8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1244" y="1506622"/>
            <a:ext cx="2295279" cy="1208419"/>
          </a:xfrm>
          <a:prstGeom prst="rect">
            <a:avLst/>
          </a:prstGeom>
        </p:spPr>
      </p:pic>
      <p:grpSp>
        <p:nvGrpSpPr>
          <p:cNvPr id="1046" name="Group 1045"/>
          <p:cNvGrpSpPr/>
          <p:nvPr/>
        </p:nvGrpSpPr>
        <p:grpSpPr>
          <a:xfrm>
            <a:off x="1762137" y="5797522"/>
            <a:ext cx="2071159" cy="308357"/>
            <a:chOff x="1933432" y="4263509"/>
            <a:chExt cx="885109" cy="226786"/>
          </a:xfrm>
        </p:grpSpPr>
        <p:cxnSp>
          <p:nvCxnSpPr>
            <p:cNvPr id="70" name="Straight Arrow Connector 69"/>
            <p:cNvCxnSpPr/>
            <p:nvPr/>
          </p:nvCxnSpPr>
          <p:spPr>
            <a:xfrm flipH="1" flipV="1">
              <a:off x="1933432" y="4263509"/>
              <a:ext cx="263" cy="226785"/>
            </a:xfrm>
            <a:prstGeom prst="straightConnector1">
              <a:avLst/>
            </a:prstGeom>
            <a:ln w="9525">
              <a:solidFill>
                <a:schemeClr val="bg1">
                  <a:lumMod val="50000"/>
                </a:schemeClr>
              </a:solidFill>
              <a:prstDash val="sysDot"/>
              <a:tailEnd type="triangle"/>
            </a:ln>
            <a:effectLst/>
          </p:spPr>
          <p:style>
            <a:lnRef idx="2">
              <a:schemeClr val="accent1"/>
            </a:lnRef>
            <a:fillRef idx="0">
              <a:schemeClr val="accent1"/>
            </a:fillRef>
            <a:effectRef idx="1">
              <a:schemeClr val="accent1"/>
            </a:effectRef>
            <a:fontRef idx="minor">
              <a:schemeClr val="tx1"/>
            </a:fontRef>
          </p:style>
        </p:cxnSp>
        <p:cxnSp>
          <p:nvCxnSpPr>
            <p:cNvPr id="88" name="Straight Arrow Connector 87"/>
            <p:cNvCxnSpPr/>
            <p:nvPr/>
          </p:nvCxnSpPr>
          <p:spPr>
            <a:xfrm flipH="1">
              <a:off x="1933695" y="4490294"/>
              <a:ext cx="884846" cy="1"/>
            </a:xfrm>
            <a:prstGeom prst="straightConnector1">
              <a:avLst/>
            </a:prstGeom>
            <a:ln w="9525">
              <a:solidFill>
                <a:schemeClr val="bg1">
                  <a:lumMod val="50000"/>
                </a:schemeClr>
              </a:solidFill>
              <a:prstDash val="sysDot"/>
              <a:tailEnd type="none"/>
            </a:ln>
            <a:effectLst/>
          </p:spPr>
          <p:style>
            <a:lnRef idx="2">
              <a:schemeClr val="accent1"/>
            </a:lnRef>
            <a:fillRef idx="0">
              <a:schemeClr val="accent1"/>
            </a:fillRef>
            <a:effectRef idx="1">
              <a:schemeClr val="accent1"/>
            </a:effectRef>
            <a:fontRef idx="minor">
              <a:schemeClr val="tx1"/>
            </a:fontRef>
          </p:style>
        </p:cxnSp>
      </p:grpSp>
      <p:sp>
        <p:nvSpPr>
          <p:cNvPr id="5" name="Rectangle 4"/>
          <p:cNvSpPr/>
          <p:nvPr/>
        </p:nvSpPr>
        <p:spPr>
          <a:xfrm>
            <a:off x="9234783" y="3418407"/>
            <a:ext cx="2535099" cy="862581"/>
          </a:xfrm>
          <a:prstGeom prst="rect">
            <a:avLst/>
          </a:prstGeom>
        </p:spPr>
        <p:txBody>
          <a:bodyPr wrap="none">
            <a:spAutoFit/>
          </a:bodyPr>
          <a:lstStyle/>
          <a:p>
            <a:pPr algn="ctr" defTabSz="932563"/>
            <a:r>
              <a:rPr lang="en-US" sz="2448">
                <a:solidFill>
                  <a:srgbClr val="505050"/>
                </a:solidFill>
              </a:rPr>
              <a:t>Microsoft Cloud </a:t>
            </a:r>
          </a:p>
          <a:p>
            <a:pPr algn="ctr" defTabSz="932563"/>
            <a:r>
              <a:rPr lang="en-US" sz="2448">
                <a:solidFill>
                  <a:srgbClr val="505050"/>
                </a:solidFill>
              </a:rPr>
              <a:t>App Security</a:t>
            </a:r>
          </a:p>
        </p:txBody>
      </p:sp>
      <p:pic>
        <p:nvPicPr>
          <p:cNvPr id="140" name="Picture 139" descr="A picture containing first-aid kit, clipart&#10;&#10;Description generated with high confidence">
            <a:extLst>
              <a:ext uri="{FF2B5EF4-FFF2-40B4-BE49-F238E27FC236}">
                <a16:creationId xmlns:a16="http://schemas.microsoft.com/office/drawing/2014/main" id="{D2DDF63A-47D7-470E-A64F-65B8DC9BF04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55689" y="2160479"/>
            <a:ext cx="221753" cy="221753"/>
          </a:xfrm>
          <a:prstGeom prst="rect">
            <a:avLst/>
          </a:prstGeom>
        </p:spPr>
      </p:pic>
      <p:pic>
        <p:nvPicPr>
          <p:cNvPr id="143" name="Picture 2" descr="https://az495088.vo.msecnd.net/app-logo/slack_215.png">
            <a:extLst>
              <a:ext uri="{FF2B5EF4-FFF2-40B4-BE49-F238E27FC236}">
                <a16:creationId xmlns:a16="http://schemas.microsoft.com/office/drawing/2014/main" id="{2000A7FE-3D02-4DBA-A778-BC4FF44491BC}"/>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l="-14220" t="-14220" r="-14220" b="-14220"/>
          <a:stretch/>
        </p:blipFill>
        <p:spPr bwMode="auto">
          <a:xfrm>
            <a:off x="1213243" y="2310286"/>
            <a:ext cx="298066" cy="298065"/>
          </a:xfrm>
          <a:prstGeom prst="ellipse">
            <a:avLst/>
          </a:prstGeom>
          <a:solidFill>
            <a:schemeClr val="bg1"/>
          </a:solidFill>
          <a:ln>
            <a:noFill/>
          </a:ln>
        </p:spPr>
      </p:pic>
      <p:pic>
        <p:nvPicPr>
          <p:cNvPr id="149" name="Picture 148">
            <a:extLst>
              <a:ext uri="{FF2B5EF4-FFF2-40B4-BE49-F238E27FC236}">
                <a16:creationId xmlns:a16="http://schemas.microsoft.com/office/drawing/2014/main" id="{FF886D7D-D630-4EDB-87D7-FFEE1667B54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79511" y="1867829"/>
            <a:ext cx="356878" cy="356878"/>
          </a:xfrm>
          <a:prstGeom prst="rect">
            <a:avLst/>
          </a:prstGeom>
        </p:spPr>
      </p:pic>
      <p:pic>
        <p:nvPicPr>
          <p:cNvPr id="152" name="Picture 151" descr="A picture containing vector graphics&#10;&#10;Description generated with high confidence">
            <a:extLst>
              <a:ext uri="{FF2B5EF4-FFF2-40B4-BE49-F238E27FC236}">
                <a16:creationId xmlns:a16="http://schemas.microsoft.com/office/drawing/2014/main" id="{46A0ADDA-CBDC-4B05-AB3A-9628717C577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621179" y="2224621"/>
            <a:ext cx="245470" cy="135440"/>
          </a:xfrm>
          <a:prstGeom prst="rect">
            <a:avLst/>
          </a:prstGeom>
        </p:spPr>
      </p:pic>
      <p:pic>
        <p:nvPicPr>
          <p:cNvPr id="155" name="Picture 154" descr="A close up of a logo&#10;&#10;Description generated with very high confidence">
            <a:extLst>
              <a:ext uri="{FF2B5EF4-FFF2-40B4-BE49-F238E27FC236}">
                <a16:creationId xmlns:a16="http://schemas.microsoft.com/office/drawing/2014/main" id="{54C18C31-28AE-4DFC-8362-57F695DF369C}"/>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982393" y="2320523"/>
            <a:ext cx="319857" cy="220481"/>
          </a:xfrm>
          <a:prstGeom prst="rect">
            <a:avLst/>
          </a:prstGeom>
        </p:spPr>
      </p:pic>
      <p:pic>
        <p:nvPicPr>
          <p:cNvPr id="158" name="Picture 157" descr="A picture containing clipart&#10;&#10;Description generated with very high confidence">
            <a:extLst>
              <a:ext uri="{FF2B5EF4-FFF2-40B4-BE49-F238E27FC236}">
                <a16:creationId xmlns:a16="http://schemas.microsoft.com/office/drawing/2014/main" id="{459226AE-AA80-41F4-B546-F373EBD8D35B}"/>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110506" y="2130978"/>
            <a:ext cx="274045" cy="75554"/>
          </a:xfrm>
          <a:prstGeom prst="rect">
            <a:avLst/>
          </a:prstGeom>
        </p:spPr>
      </p:pic>
      <p:pic>
        <p:nvPicPr>
          <p:cNvPr id="10" name="Picture 9">
            <a:extLst>
              <a:ext uri="{FF2B5EF4-FFF2-40B4-BE49-F238E27FC236}">
                <a16:creationId xmlns:a16="http://schemas.microsoft.com/office/drawing/2014/main" id="{4EC88AC1-5072-4BD2-B461-5F298FC46843}"/>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431568" y="1863690"/>
            <a:ext cx="707883" cy="162919"/>
          </a:xfrm>
          <a:prstGeom prst="rect">
            <a:avLst/>
          </a:prstGeom>
        </p:spPr>
      </p:pic>
      <p:pic>
        <p:nvPicPr>
          <p:cNvPr id="57" name="Picture 9">
            <a:extLst>
              <a:ext uri="{FF2B5EF4-FFF2-40B4-BE49-F238E27FC236}">
                <a16:creationId xmlns:a16="http://schemas.microsoft.com/office/drawing/2014/main" id="{F4E65F00-DA68-4A41-BBE0-DB8F499FA1B7}"/>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bwMode="auto">
          <a:xfrm>
            <a:off x="3949141" y="3418407"/>
            <a:ext cx="1637889" cy="1012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Rectangle 53"/>
          <p:cNvSpPr/>
          <p:nvPr/>
        </p:nvSpPr>
        <p:spPr>
          <a:xfrm>
            <a:off x="1318802" y="3644349"/>
            <a:ext cx="890178" cy="606488"/>
          </a:xfrm>
          <a:prstGeom prst="rect">
            <a:avLst/>
          </a:prstGeom>
          <a:solidFill>
            <a:schemeClr val="bg1"/>
          </a:solidFill>
        </p:spPr>
        <p:txBody>
          <a:bodyPr wrap="none" anchor="ctr">
            <a:spAutoFit/>
          </a:bodyPr>
          <a:lstStyle/>
          <a:p>
            <a:pPr algn="ctr" defTabSz="932563"/>
            <a:r>
              <a:rPr lang="en-US" sz="1632">
                <a:solidFill>
                  <a:srgbClr val="002050"/>
                </a:solidFill>
              </a:rPr>
              <a:t>Enforce</a:t>
            </a:r>
            <a:br>
              <a:rPr lang="en-US" sz="1632">
                <a:solidFill>
                  <a:srgbClr val="002050"/>
                </a:solidFill>
              </a:rPr>
            </a:br>
            <a:r>
              <a:rPr lang="en-US" sz="1632">
                <a:solidFill>
                  <a:srgbClr val="002050"/>
                </a:solidFill>
              </a:rPr>
              <a:t>Policy</a:t>
            </a:r>
          </a:p>
        </p:txBody>
      </p:sp>
      <p:pic>
        <p:nvPicPr>
          <p:cNvPr id="8" name="Picture 7">
            <a:extLst>
              <a:ext uri="{FF2B5EF4-FFF2-40B4-BE49-F238E27FC236}">
                <a16:creationId xmlns:a16="http://schemas.microsoft.com/office/drawing/2014/main" id="{9D455460-CFA7-4E8A-9CC4-7E3E5DC40BE7}"/>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4808802" y="1305698"/>
            <a:ext cx="1816643" cy="1833727"/>
          </a:xfrm>
          <a:prstGeom prst="rect">
            <a:avLst/>
          </a:prstGeom>
        </p:spPr>
      </p:pic>
      <p:sp>
        <p:nvSpPr>
          <p:cNvPr id="29" name="Rectangle 28"/>
          <p:cNvSpPr/>
          <p:nvPr/>
        </p:nvSpPr>
        <p:spPr>
          <a:xfrm>
            <a:off x="5387462" y="2818214"/>
            <a:ext cx="659322" cy="211793"/>
          </a:xfrm>
          <a:prstGeom prst="rect">
            <a:avLst/>
          </a:prstGeom>
          <a:noFill/>
          <a:ln w="28575">
            <a:solidFill>
              <a:srgbClr val="002050">
                <a:alpha val="70000"/>
              </a:srgbClr>
            </a:solidFill>
            <a:prstDash val="sysDot"/>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63"/>
            <a:endParaRPr lang="en-US" sz="2448">
              <a:solidFill>
                <a:srgbClr val="FFFFFF"/>
              </a:solidFill>
            </a:endParaRPr>
          </a:p>
        </p:txBody>
      </p:sp>
    </p:spTree>
    <p:extLst>
      <p:ext uri="{BB962C8B-B14F-4D97-AF65-F5344CB8AC3E}">
        <p14:creationId xmlns:p14="http://schemas.microsoft.com/office/powerpoint/2010/main" val="34891581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22" presetClass="entr" presetSubtype="8" fill="hold" nodeType="withEffect">
                                  <p:stCondLst>
                                    <p:cond delay="0"/>
                                  </p:stCondLst>
                                  <p:childTnLst>
                                    <p:set>
                                      <p:cBhvr>
                                        <p:cTn id="20" dur="1" fill="hold">
                                          <p:stCondLst>
                                            <p:cond delay="0"/>
                                          </p:stCondLst>
                                        </p:cTn>
                                        <p:tgtEl>
                                          <p:spTgt spid="1029"/>
                                        </p:tgtEl>
                                        <p:attrNameLst>
                                          <p:attrName>style.visibility</p:attrName>
                                        </p:attrNameLst>
                                      </p:cBhvr>
                                      <p:to>
                                        <p:strVal val="visible"/>
                                      </p:to>
                                    </p:set>
                                    <p:animEffect transition="in" filter="wipe(left)">
                                      <p:cBhvr>
                                        <p:cTn id="21" dur="500"/>
                                        <p:tgtEl>
                                          <p:spTgt spid="102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39"/>
                                        </p:tgtEl>
                                        <p:attrNameLst>
                                          <p:attrName>style.visibility</p:attrName>
                                        </p:attrNameLst>
                                      </p:cBhvr>
                                      <p:to>
                                        <p:strVal val="visible"/>
                                      </p:to>
                                    </p:set>
                                    <p:animEffect transition="in" filter="fade">
                                      <p:cBhvr>
                                        <p:cTn id="26" dur="500"/>
                                        <p:tgtEl>
                                          <p:spTgt spid="103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32"/>
                                        </p:tgtEl>
                                        <p:attrNameLst>
                                          <p:attrName>style.visibility</p:attrName>
                                        </p:attrNameLst>
                                      </p:cBhvr>
                                      <p:to>
                                        <p:strVal val="visible"/>
                                      </p:to>
                                    </p:set>
                                    <p:animEffect transition="in" filter="fade">
                                      <p:cBhvr>
                                        <p:cTn id="31" dur="500"/>
                                        <p:tgtEl>
                                          <p:spTgt spid="1032"/>
                                        </p:tgtEl>
                                      </p:cBhvr>
                                    </p:animEffect>
                                  </p:childTnLst>
                                </p:cTn>
                              </p:par>
                              <p:par>
                                <p:cTn id="32" presetID="10" presetClass="entr" presetSubtype="0" fill="hold"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childTnLst>
                                </p:cTn>
                              </p:par>
                            </p:childTnLst>
                          </p:cTn>
                        </p:par>
                        <p:par>
                          <p:cTn id="35" fill="hold">
                            <p:stCondLst>
                              <p:cond delay="500"/>
                            </p:stCondLst>
                            <p:childTnLst>
                              <p:par>
                                <p:cTn id="36" presetID="26" presetClass="emph" presetSubtype="0" fill="hold" nodeType="afterEffect">
                                  <p:stCondLst>
                                    <p:cond delay="0"/>
                                  </p:stCondLst>
                                  <p:childTnLst>
                                    <p:animEffect transition="out" filter="fade">
                                      <p:cBhvr>
                                        <p:cTn id="37" dur="500" tmFilter="0, 0; .2, .5; .8, .5; 1, 0"/>
                                        <p:tgtEl>
                                          <p:spTgt spid="43"/>
                                        </p:tgtEl>
                                      </p:cBhvr>
                                    </p:animEffect>
                                    <p:animScale>
                                      <p:cBhvr>
                                        <p:cTn id="38" dur="250" autoRev="1" fill="hold"/>
                                        <p:tgtEl>
                                          <p:spTgt spid="43"/>
                                        </p:tgtEl>
                                      </p:cBhvr>
                                      <p:by x="105000" y="105000"/>
                                    </p:animScale>
                                  </p:childTnLst>
                                </p:cTn>
                              </p:par>
                            </p:childTnLst>
                          </p:cTn>
                        </p:par>
                        <p:par>
                          <p:cTn id="39" fill="hold">
                            <p:stCondLst>
                              <p:cond delay="1000"/>
                            </p:stCondLst>
                            <p:childTnLst>
                              <p:par>
                                <p:cTn id="40" presetID="26" presetClass="emph" presetSubtype="0" fill="hold" nodeType="afterEffect">
                                  <p:stCondLst>
                                    <p:cond delay="0"/>
                                  </p:stCondLst>
                                  <p:childTnLst>
                                    <p:animEffect transition="out" filter="fade">
                                      <p:cBhvr>
                                        <p:cTn id="41" dur="500" tmFilter="0, 0; .2, .5; .8, .5; 1, 0"/>
                                        <p:tgtEl>
                                          <p:spTgt spid="43"/>
                                        </p:tgtEl>
                                      </p:cBhvr>
                                    </p:animEffect>
                                    <p:animScale>
                                      <p:cBhvr>
                                        <p:cTn id="42" dur="250" autoRev="1" fill="hold"/>
                                        <p:tgtEl>
                                          <p:spTgt spid="43"/>
                                        </p:tgtEl>
                                      </p:cBhvr>
                                      <p:by x="105000" y="105000"/>
                                    </p:animScale>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034"/>
                                        </p:tgtEl>
                                        <p:attrNameLst>
                                          <p:attrName>style.visibility</p:attrName>
                                        </p:attrNameLst>
                                      </p:cBhvr>
                                      <p:to>
                                        <p:strVal val="visible"/>
                                      </p:to>
                                    </p:set>
                                    <p:animEffect transition="in" filter="fade">
                                      <p:cBhvr>
                                        <p:cTn id="46" dur="500"/>
                                        <p:tgtEl>
                                          <p:spTgt spid="103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1046"/>
                                        </p:tgtEl>
                                        <p:attrNameLst>
                                          <p:attrName>style.visibility</p:attrName>
                                        </p:attrNameLst>
                                      </p:cBhvr>
                                      <p:to>
                                        <p:strVal val="visible"/>
                                      </p:to>
                                    </p:set>
                                    <p:animEffect transition="in" filter="wipe(right)">
                                      <p:cBhvr>
                                        <p:cTn id="51" dur="500"/>
                                        <p:tgtEl>
                                          <p:spTgt spid="1046"/>
                                        </p:tgtEl>
                                      </p:cBhvr>
                                    </p:animEffect>
                                  </p:childTnLst>
                                </p:cTn>
                              </p:par>
                              <p:par>
                                <p:cTn id="52" presetID="10" presetClass="entr" presetSubtype="0" fill="hold" nodeType="withEffect">
                                  <p:stCondLst>
                                    <p:cond delay="0"/>
                                  </p:stCondLst>
                                  <p:childTnLst>
                                    <p:set>
                                      <p:cBhvr>
                                        <p:cTn id="53" dur="1" fill="hold">
                                          <p:stCondLst>
                                            <p:cond delay="0"/>
                                          </p:stCondLst>
                                        </p:cTn>
                                        <p:tgtEl>
                                          <p:spTgt spid="1047"/>
                                        </p:tgtEl>
                                        <p:attrNameLst>
                                          <p:attrName>style.visibility</p:attrName>
                                        </p:attrNameLst>
                                      </p:cBhvr>
                                      <p:to>
                                        <p:strVal val="visible"/>
                                      </p:to>
                                    </p:set>
                                    <p:animEffect transition="in" filter="fade">
                                      <p:cBhvr>
                                        <p:cTn id="54" dur="500"/>
                                        <p:tgtEl>
                                          <p:spTgt spid="1047"/>
                                        </p:tgtEl>
                                      </p:cBhvr>
                                    </p:animEffect>
                                  </p:childTnLst>
                                </p:cTn>
                              </p:par>
                            </p:childTnLst>
                          </p:cTn>
                        </p:par>
                        <p:par>
                          <p:cTn id="55" fill="hold">
                            <p:stCondLst>
                              <p:cond delay="500"/>
                            </p:stCondLst>
                            <p:childTnLst>
                              <p:par>
                                <p:cTn id="56" presetID="22" presetClass="entr" presetSubtype="4" fill="hold"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wipe(down)">
                                      <p:cBhvr>
                                        <p:cTn id="58" dur="500"/>
                                        <p:tgtEl>
                                          <p:spTgt spid="9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42" presetClass="entr" presetSubtype="0" fill="hold" nodeType="withEffect">
                                  <p:stCondLst>
                                    <p:cond delay="0"/>
                                  </p:stCondLst>
                                  <p:childTnLst>
                                    <p:set>
                                      <p:cBhvr>
                                        <p:cTn id="68" dur="1" fill="hold">
                                          <p:stCondLst>
                                            <p:cond delay="0"/>
                                          </p:stCondLst>
                                        </p:cTn>
                                        <p:tgtEl>
                                          <p:spTgt spid="1026"/>
                                        </p:tgtEl>
                                        <p:attrNameLst>
                                          <p:attrName>style.visibility</p:attrName>
                                        </p:attrNameLst>
                                      </p:cBhvr>
                                      <p:to>
                                        <p:strVal val="visible"/>
                                      </p:to>
                                    </p:set>
                                    <p:animEffect transition="in" filter="fade">
                                      <p:cBhvr>
                                        <p:cTn id="69" dur="1000"/>
                                        <p:tgtEl>
                                          <p:spTgt spid="1026"/>
                                        </p:tgtEl>
                                      </p:cBhvr>
                                    </p:animEffect>
                                    <p:anim calcmode="lin" valueType="num">
                                      <p:cBhvr>
                                        <p:cTn id="70" dur="1000" fill="hold"/>
                                        <p:tgtEl>
                                          <p:spTgt spid="1026"/>
                                        </p:tgtEl>
                                        <p:attrNameLst>
                                          <p:attrName>ppt_x</p:attrName>
                                        </p:attrNameLst>
                                      </p:cBhvr>
                                      <p:tavLst>
                                        <p:tav tm="0">
                                          <p:val>
                                            <p:strVal val="#ppt_x"/>
                                          </p:val>
                                        </p:tav>
                                        <p:tav tm="100000">
                                          <p:val>
                                            <p:strVal val="#ppt_x"/>
                                          </p:val>
                                        </p:tav>
                                      </p:tavLst>
                                    </p:anim>
                                    <p:anim calcmode="lin" valueType="num">
                                      <p:cBhvr>
                                        <p:cTn id="71"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35" grpId="0" animBg="1"/>
      <p:bldP spid="1032" grpId="0" animBg="1"/>
      <p:bldP spid="1034" grpId="0"/>
      <p:bldP spid="54" grpId="0" animBg="1"/>
      <p:bldP spid="29"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8FB0E98E-0A77-4F16-A993-BE2E5A8B3FD1}"/>
              </a:ext>
            </a:extLst>
          </p:cNvPr>
          <p:cNvGraphicFramePr>
            <a:graphicFrameLocks noGrp="1"/>
          </p:cNvGraphicFramePr>
          <p:nvPr>
            <p:extLst>
              <p:ext uri="{D42A27DB-BD31-4B8C-83A1-F6EECF244321}">
                <p14:modId xmlns:p14="http://schemas.microsoft.com/office/powerpoint/2010/main" val="3631887980"/>
              </p:ext>
            </p:extLst>
          </p:nvPr>
        </p:nvGraphicFramePr>
        <p:xfrm>
          <a:off x="435002" y="1695644"/>
          <a:ext cx="11834516" cy="3415788"/>
        </p:xfrm>
        <a:graphic>
          <a:graphicData uri="http://schemas.openxmlformats.org/drawingml/2006/table">
            <a:tbl>
              <a:tblPr bandRow="1">
                <a:tableStyleId>{21E4AEA4-8DFA-4A89-87EB-49C32662AFE0}</a:tableStyleId>
              </a:tblPr>
              <a:tblGrid>
                <a:gridCol w="2171019">
                  <a:extLst>
                    <a:ext uri="{9D8B030D-6E8A-4147-A177-3AD203B41FA5}">
                      <a16:colId xmlns:a16="http://schemas.microsoft.com/office/drawing/2014/main" val="757272149"/>
                    </a:ext>
                  </a:extLst>
                </a:gridCol>
                <a:gridCol w="1242440">
                  <a:extLst>
                    <a:ext uri="{9D8B030D-6E8A-4147-A177-3AD203B41FA5}">
                      <a16:colId xmlns:a16="http://schemas.microsoft.com/office/drawing/2014/main" val="2291217532"/>
                    </a:ext>
                  </a:extLst>
                </a:gridCol>
                <a:gridCol w="1305810">
                  <a:extLst>
                    <a:ext uri="{9D8B030D-6E8A-4147-A177-3AD203B41FA5}">
                      <a16:colId xmlns:a16="http://schemas.microsoft.com/office/drawing/2014/main" val="531226031"/>
                    </a:ext>
                  </a:extLst>
                </a:gridCol>
                <a:gridCol w="1247651">
                  <a:extLst>
                    <a:ext uri="{9D8B030D-6E8A-4147-A177-3AD203B41FA5}">
                      <a16:colId xmlns:a16="http://schemas.microsoft.com/office/drawing/2014/main" val="2745147001"/>
                    </a:ext>
                  </a:extLst>
                </a:gridCol>
                <a:gridCol w="1498269">
                  <a:extLst>
                    <a:ext uri="{9D8B030D-6E8A-4147-A177-3AD203B41FA5}">
                      <a16:colId xmlns:a16="http://schemas.microsoft.com/office/drawing/2014/main" val="526365941"/>
                    </a:ext>
                  </a:extLst>
                </a:gridCol>
                <a:gridCol w="1370659">
                  <a:extLst>
                    <a:ext uri="{9D8B030D-6E8A-4147-A177-3AD203B41FA5}">
                      <a16:colId xmlns:a16="http://schemas.microsoft.com/office/drawing/2014/main" val="1364023457"/>
                    </a:ext>
                  </a:extLst>
                </a:gridCol>
                <a:gridCol w="1499334">
                  <a:extLst>
                    <a:ext uri="{9D8B030D-6E8A-4147-A177-3AD203B41FA5}">
                      <a16:colId xmlns:a16="http://schemas.microsoft.com/office/drawing/2014/main" val="4105768993"/>
                    </a:ext>
                  </a:extLst>
                </a:gridCol>
                <a:gridCol w="1499334">
                  <a:extLst>
                    <a:ext uri="{9D8B030D-6E8A-4147-A177-3AD203B41FA5}">
                      <a16:colId xmlns:a16="http://schemas.microsoft.com/office/drawing/2014/main" val="309614656"/>
                    </a:ext>
                  </a:extLst>
                </a:gridCol>
              </a:tblGrid>
              <a:tr h="554778">
                <a:tc>
                  <a:txBody>
                    <a:bodyPr/>
                    <a:lstStyle/>
                    <a:p>
                      <a:r>
                        <a:rPr lang="en-US" sz="1400" b="1">
                          <a:solidFill>
                            <a:schemeClr val="bg1"/>
                          </a:solidFill>
                          <a:latin typeface="Segoe UI Light" panose="020B0502040204020203" pitchFamily="34" charset="0"/>
                          <a:cs typeface="Segoe UI Light" panose="020B0502040204020203" pitchFamily="34" charset="0"/>
                        </a:rPr>
                        <a:t>Deployment method</a:t>
                      </a:r>
                      <a:endParaRPr lang="en-US" sz="1200" b="1">
                        <a:solidFill>
                          <a:schemeClr val="bg1"/>
                        </a:solidFill>
                        <a:latin typeface="Segoe UI Light" panose="020B0502040204020203" pitchFamily="34" charset="0"/>
                        <a:cs typeface="Segoe UI Light" panose="020B0502040204020203" pitchFamily="34" charset="0"/>
                      </a:endParaRPr>
                    </a:p>
                  </a:txBody>
                  <a:tcPr marL="93258" marR="93258" marT="46629" marB="46629" anchor="ctr">
                    <a:solidFill>
                      <a:srgbClr val="002050"/>
                    </a:solidFill>
                  </a:tcPr>
                </a:tc>
                <a:tc>
                  <a:txBody>
                    <a:bodyPr/>
                    <a:lstStyle/>
                    <a:p>
                      <a:pPr algn="ctr"/>
                      <a:r>
                        <a:rPr lang="en-US" sz="1200" b="1">
                          <a:solidFill>
                            <a:schemeClr val="bg1"/>
                          </a:solidFill>
                          <a:latin typeface="Segoe UI Light" panose="020B0502040204020203" pitchFamily="34" charset="0"/>
                          <a:cs typeface="Segoe UI Light" panose="020B0502040204020203" pitchFamily="34" charset="0"/>
                        </a:rPr>
                        <a:t>Automatic </a:t>
                      </a:r>
                    </a:p>
                    <a:p>
                      <a:pPr algn="ctr"/>
                      <a:r>
                        <a:rPr lang="en-US" sz="1200" b="1">
                          <a:solidFill>
                            <a:schemeClr val="bg1"/>
                          </a:solidFill>
                          <a:latin typeface="Segoe UI Light" panose="020B0502040204020203" pitchFamily="34" charset="0"/>
                          <a:cs typeface="Segoe UI Light" panose="020B0502040204020203" pitchFamily="34" charset="0"/>
                        </a:rPr>
                        <a:t>log upload</a:t>
                      </a:r>
                    </a:p>
                  </a:txBody>
                  <a:tcPr marL="93258" marR="93258" marT="46629" marB="46629" anchor="ctr">
                    <a:solidFill>
                      <a:srgbClr val="002050"/>
                    </a:solidFill>
                  </a:tcPr>
                </a:tc>
                <a:tc>
                  <a:txBody>
                    <a:bodyPr/>
                    <a:lstStyle/>
                    <a:p>
                      <a:pPr algn="ctr"/>
                      <a:r>
                        <a:rPr lang="en-US" sz="1200" b="1">
                          <a:solidFill>
                            <a:schemeClr val="bg1"/>
                          </a:solidFill>
                          <a:latin typeface="Segoe UI Light" panose="020B0502040204020203" pitchFamily="34" charset="0"/>
                          <a:cs typeface="Segoe UI Light" panose="020B0502040204020203" pitchFamily="34" charset="0"/>
                        </a:rPr>
                        <a:t>Checkbox </a:t>
                      </a:r>
                    </a:p>
                    <a:p>
                      <a:pPr algn="ctr"/>
                      <a:r>
                        <a:rPr lang="en-US" sz="1200" b="1">
                          <a:solidFill>
                            <a:schemeClr val="bg1"/>
                          </a:solidFill>
                          <a:latin typeface="Segoe UI Light" panose="020B0502040204020203" pitchFamily="34" charset="0"/>
                          <a:cs typeface="Segoe UI Light" panose="020B0502040204020203" pitchFamily="34" charset="0"/>
                        </a:rPr>
                        <a:t>deployment</a:t>
                      </a:r>
                    </a:p>
                  </a:txBody>
                  <a:tcPr marL="93258" marR="93258" marT="46629" marB="46629" anchor="ctr">
                    <a:solidFill>
                      <a:srgbClr val="002050"/>
                    </a:solidFill>
                  </a:tcPr>
                </a:tc>
                <a:tc>
                  <a:txBody>
                    <a:bodyPr/>
                    <a:lstStyle/>
                    <a:p>
                      <a:pPr algn="ctr"/>
                      <a:r>
                        <a:rPr lang="en-US" sz="1200" b="1">
                          <a:solidFill>
                            <a:schemeClr val="bg1"/>
                          </a:solidFill>
                          <a:latin typeface="Segoe UI Light" panose="020B0502040204020203" pitchFamily="34" charset="0"/>
                          <a:cs typeface="Segoe UI Light" panose="020B0502040204020203" pitchFamily="34" charset="0"/>
                        </a:rPr>
                        <a:t>Supported </a:t>
                      </a:r>
                    </a:p>
                    <a:p>
                      <a:pPr algn="ctr"/>
                      <a:r>
                        <a:rPr lang="en-US" sz="1200" b="1">
                          <a:solidFill>
                            <a:schemeClr val="bg1"/>
                          </a:solidFill>
                          <a:latin typeface="Segoe UI Light" panose="020B0502040204020203" pitchFamily="34" charset="0"/>
                          <a:cs typeface="Segoe UI Light" panose="020B0502040204020203" pitchFamily="34" charset="0"/>
                        </a:rPr>
                        <a:t>platforms</a:t>
                      </a:r>
                    </a:p>
                  </a:txBody>
                  <a:tcPr marL="93258" marR="93258" marT="46629" marB="46629" anchor="ctr">
                    <a:solidFill>
                      <a:srgbClr val="002050"/>
                    </a:solidFill>
                  </a:tcPr>
                </a:tc>
                <a:tc>
                  <a:txBody>
                    <a:bodyPr/>
                    <a:lstStyle/>
                    <a:p>
                      <a:pPr algn="ctr"/>
                      <a:r>
                        <a:rPr lang="en-US" sz="1200" b="1">
                          <a:solidFill>
                            <a:schemeClr val="bg1"/>
                          </a:solidFill>
                          <a:latin typeface="Segoe UI Light" panose="020B0502040204020203" pitchFamily="34" charset="0"/>
                          <a:cs typeface="Segoe UI Light" panose="020B0502040204020203" pitchFamily="34" charset="0"/>
                        </a:rPr>
                        <a:t>Device-based </a:t>
                      </a:r>
                    </a:p>
                    <a:p>
                      <a:pPr algn="ctr"/>
                      <a:r>
                        <a:rPr lang="en-US" sz="1200" b="1">
                          <a:solidFill>
                            <a:schemeClr val="bg1"/>
                          </a:solidFill>
                          <a:latin typeface="Segoe UI Light" panose="020B0502040204020203" pitchFamily="34" charset="0"/>
                          <a:cs typeface="Segoe UI Light" panose="020B0502040204020203" pitchFamily="34" charset="0"/>
                        </a:rPr>
                        <a:t>Discovery</a:t>
                      </a:r>
                    </a:p>
                  </a:txBody>
                  <a:tcPr marL="93258" marR="93258" marT="46629" marB="46629" anchor="ctr">
                    <a:solidFill>
                      <a:srgbClr val="002050"/>
                    </a:solidFill>
                  </a:tcPr>
                </a:tc>
                <a:tc>
                  <a:txBody>
                    <a:bodyPr/>
                    <a:lstStyle/>
                    <a:p>
                      <a:pPr algn="ctr"/>
                      <a:r>
                        <a:rPr lang="en-US" sz="1200" b="1">
                          <a:solidFill>
                            <a:schemeClr val="bg1"/>
                          </a:solidFill>
                          <a:latin typeface="Segoe UI Light" panose="020B0502040204020203" pitchFamily="34" charset="0"/>
                          <a:cs typeface="Segoe UI Light" panose="020B0502040204020203" pitchFamily="34" charset="0"/>
                        </a:rPr>
                        <a:t>Off-network </a:t>
                      </a:r>
                    </a:p>
                    <a:p>
                      <a:pPr algn="ctr"/>
                      <a:r>
                        <a:rPr lang="en-US" sz="1200" b="1">
                          <a:solidFill>
                            <a:schemeClr val="bg1"/>
                          </a:solidFill>
                          <a:latin typeface="Segoe UI Light" panose="020B0502040204020203" pitchFamily="34" charset="0"/>
                          <a:cs typeface="Segoe UI Light" panose="020B0502040204020203" pitchFamily="34" charset="0"/>
                        </a:rPr>
                        <a:t>Discovery</a:t>
                      </a:r>
                    </a:p>
                  </a:txBody>
                  <a:tcPr marL="93258" marR="93258" marT="46629" marB="46629" anchor="ctr">
                    <a:solidFill>
                      <a:srgbClr val="002050"/>
                    </a:solidFill>
                  </a:tcPr>
                </a:tc>
                <a:tc>
                  <a:txBody>
                    <a:bodyPr/>
                    <a:lstStyle/>
                    <a:p>
                      <a:pPr algn="ctr"/>
                      <a:r>
                        <a:rPr lang="en-US" sz="1200" b="1">
                          <a:solidFill>
                            <a:schemeClr val="bg1"/>
                          </a:solidFill>
                          <a:latin typeface="Segoe UI Light" panose="020B0502040204020203" pitchFamily="34" charset="0"/>
                          <a:cs typeface="Segoe UI Light" panose="020B0502040204020203" pitchFamily="34" charset="0"/>
                        </a:rPr>
                        <a:t>Inline blocking</a:t>
                      </a:r>
                    </a:p>
                    <a:p>
                      <a:pPr algn="ctr"/>
                      <a:r>
                        <a:rPr lang="en-US" sz="1200" b="1">
                          <a:solidFill>
                            <a:schemeClr val="bg1"/>
                          </a:solidFill>
                          <a:latin typeface="Segoe UI Light" panose="020B0502040204020203" pitchFamily="34" charset="0"/>
                          <a:cs typeface="Segoe UI Light" panose="020B0502040204020203" pitchFamily="34" charset="0"/>
                        </a:rPr>
                        <a:t>of apps</a:t>
                      </a:r>
                    </a:p>
                  </a:txBody>
                  <a:tcPr marL="93258" marR="93258" marT="46629" marB="46629" anchor="ctr">
                    <a:solidFill>
                      <a:srgbClr val="002050"/>
                    </a:solidFill>
                  </a:tcPr>
                </a:tc>
                <a:tc>
                  <a:txBody>
                    <a:bodyPr/>
                    <a:lstStyle/>
                    <a:p>
                      <a:pPr algn="ctr"/>
                      <a:r>
                        <a:rPr lang="en-US" sz="1200" b="1">
                          <a:solidFill>
                            <a:schemeClr val="bg1"/>
                          </a:solidFill>
                          <a:latin typeface="Segoe UI Light" panose="020B0502040204020203" pitchFamily="34" charset="0"/>
                          <a:cs typeface="Segoe UI Light" panose="020B0502040204020203" pitchFamily="34" charset="0"/>
                        </a:rPr>
                        <a:t>Deployment Complexity</a:t>
                      </a:r>
                    </a:p>
                  </a:txBody>
                  <a:tcPr marL="93258" marR="93258" marT="46629" marB="46629" anchor="ctr">
                    <a:solidFill>
                      <a:srgbClr val="002050"/>
                    </a:solidFill>
                  </a:tcPr>
                </a:tc>
                <a:extLst>
                  <a:ext uri="{0D108BD9-81ED-4DB2-BD59-A6C34878D82A}">
                    <a16:rowId xmlns:a16="http://schemas.microsoft.com/office/drawing/2014/main" val="2083160055"/>
                  </a:ext>
                </a:extLst>
              </a:tr>
              <a:tr h="5547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a:latin typeface="Segoe UI Light" panose="020B0502040204020203" pitchFamily="34" charset="0"/>
                          <a:cs typeface="Segoe UI Light" panose="020B0502040204020203" pitchFamily="34" charset="0"/>
                        </a:rPr>
                        <a:t>Log file (Snapshot report)</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No</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No</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Any</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No</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No</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No</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Medium</a:t>
                      </a:r>
                    </a:p>
                  </a:txBody>
                  <a:tcPr marL="93258" marR="93258" marT="46629" marB="46629" anchor="ctr"/>
                </a:tc>
                <a:extLst>
                  <a:ext uri="{0D108BD9-81ED-4DB2-BD59-A6C34878D82A}">
                    <a16:rowId xmlns:a16="http://schemas.microsoft.com/office/drawing/2014/main" val="225393074"/>
                  </a:ext>
                </a:extLst>
              </a:tr>
              <a:tr h="5547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a:latin typeface="Segoe UI Light" panose="020B0502040204020203" pitchFamily="34" charset="0"/>
                          <a:cs typeface="Segoe UI Light" panose="020B0502040204020203" pitchFamily="34" charset="0"/>
                        </a:rPr>
                        <a:t>Log collector</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Yes</a:t>
                      </a:r>
                    </a:p>
                  </a:txBody>
                  <a:tcPr marL="93258" marR="93258" marT="46629" marB="46629" anchor="ct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a:latin typeface="Segoe UI Light" panose="020B0502040204020203" pitchFamily="34" charset="0"/>
                          <a:cs typeface="Segoe UI Light" panose="020B0502040204020203" pitchFamily="34" charset="0"/>
                        </a:rPr>
                        <a:t>No</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Any</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No</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No</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No</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Medium</a:t>
                      </a:r>
                    </a:p>
                  </a:txBody>
                  <a:tcPr marL="93258" marR="93258" marT="46629" marB="46629" anchor="ctr"/>
                </a:tc>
                <a:extLst>
                  <a:ext uri="{0D108BD9-81ED-4DB2-BD59-A6C34878D82A}">
                    <a16:rowId xmlns:a16="http://schemas.microsoft.com/office/drawing/2014/main" val="3485123356"/>
                  </a:ext>
                </a:extLst>
              </a:tr>
              <a:tr h="554778">
                <a:tc>
                  <a:txBody>
                    <a:bodyPr/>
                    <a:lstStyle/>
                    <a:p>
                      <a:r>
                        <a:rPr lang="en-US" sz="1400" b="1">
                          <a:latin typeface="Segoe UI Light" panose="020B0502040204020203" pitchFamily="34" charset="0"/>
                          <a:cs typeface="Segoe UI Light" panose="020B0502040204020203" pitchFamily="34" charset="0"/>
                        </a:rPr>
                        <a:t>Windows Defender ATP</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Yes</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Yes</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Windows, </a:t>
                      </a:r>
                    </a:p>
                    <a:p>
                      <a:pPr algn="ctr"/>
                      <a:r>
                        <a:rPr lang="en-US" sz="1200">
                          <a:latin typeface="Segoe UI Light" panose="020B0502040204020203" pitchFamily="34" charset="0"/>
                          <a:cs typeface="Segoe UI Light" panose="020B0502040204020203" pitchFamily="34" charset="0"/>
                        </a:rPr>
                        <a:t>Mac coming in 2019</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Yes</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Yes</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H1 2019</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Low</a:t>
                      </a:r>
                    </a:p>
                  </a:txBody>
                  <a:tcPr marL="93258" marR="93258" marT="46629" marB="46629" anchor="ctr"/>
                </a:tc>
                <a:extLst>
                  <a:ext uri="{0D108BD9-81ED-4DB2-BD59-A6C34878D82A}">
                    <a16:rowId xmlns:a16="http://schemas.microsoft.com/office/drawing/2014/main" val="983436407"/>
                  </a:ext>
                </a:extLst>
              </a:tr>
              <a:tr h="554778">
                <a:tc>
                  <a:txBody>
                    <a:bodyPr/>
                    <a:lstStyle/>
                    <a:p>
                      <a:r>
                        <a:rPr lang="en-US" sz="1400" b="1" err="1">
                          <a:latin typeface="Segoe UI Light" panose="020B0502040204020203" pitchFamily="34" charset="0"/>
                          <a:cs typeface="Segoe UI Light" panose="020B0502040204020203" pitchFamily="34" charset="0"/>
                        </a:rPr>
                        <a:t>Zscaler</a:t>
                      </a:r>
                      <a:endParaRPr lang="en-US" sz="1400" b="1">
                        <a:latin typeface="Segoe UI Light" panose="020B0502040204020203" pitchFamily="34" charset="0"/>
                        <a:cs typeface="Segoe UI Light" panose="020B0502040204020203" pitchFamily="34" charset="0"/>
                      </a:endParaRP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Yes</a:t>
                      </a:r>
                    </a:p>
                  </a:txBody>
                  <a:tcPr marL="93258" marR="93258" marT="46629" marB="46629" anchor="ct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a:latin typeface="Segoe UI Light" panose="020B0502040204020203" pitchFamily="34" charset="0"/>
                          <a:cs typeface="Segoe UI Light" panose="020B0502040204020203" pitchFamily="34" charset="0"/>
                        </a:rPr>
                        <a:t>No</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Any</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No</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Yes</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Yes</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Low</a:t>
                      </a:r>
                    </a:p>
                  </a:txBody>
                  <a:tcPr marL="93258" marR="93258" marT="46629" marB="46629" anchor="ctr"/>
                </a:tc>
                <a:extLst>
                  <a:ext uri="{0D108BD9-81ED-4DB2-BD59-A6C34878D82A}">
                    <a16:rowId xmlns:a16="http://schemas.microsoft.com/office/drawing/2014/main" val="1132812909"/>
                  </a:ext>
                </a:extLst>
              </a:tr>
              <a:tr h="554778">
                <a:tc>
                  <a:txBody>
                    <a:bodyPr/>
                    <a:lstStyle/>
                    <a:p>
                      <a:r>
                        <a:rPr lang="en-US" sz="1400" b="1" err="1">
                          <a:latin typeface="Segoe UI Light" panose="020B0502040204020203" pitchFamily="34" charset="0"/>
                          <a:cs typeface="Segoe UI Light" panose="020B0502040204020203" pitchFamily="34" charset="0"/>
                        </a:rPr>
                        <a:t>iboss</a:t>
                      </a:r>
                      <a:endParaRPr lang="en-US" sz="1400" b="1">
                        <a:latin typeface="Segoe UI Light" panose="020B0502040204020203" pitchFamily="34" charset="0"/>
                        <a:cs typeface="Segoe UI Light" panose="020B0502040204020203" pitchFamily="34" charset="0"/>
                      </a:endParaRP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Yes</a:t>
                      </a:r>
                    </a:p>
                  </a:txBody>
                  <a:tcPr marL="93258" marR="93258" marT="46629" marB="46629" anchor="ct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a:latin typeface="Segoe UI Light" panose="020B0502040204020203" pitchFamily="34" charset="0"/>
                          <a:cs typeface="Segoe UI Light" panose="020B0502040204020203" pitchFamily="34" charset="0"/>
                        </a:rPr>
                        <a:t>No</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Any</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No</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Yes</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Yes</a:t>
                      </a:r>
                    </a:p>
                  </a:txBody>
                  <a:tcPr marL="93258" marR="93258" marT="46629" marB="46629" anchor="ctr"/>
                </a:tc>
                <a:tc>
                  <a:txBody>
                    <a:bodyPr/>
                    <a:lstStyle/>
                    <a:p>
                      <a:pPr algn="ctr"/>
                      <a:r>
                        <a:rPr lang="en-US" sz="1200">
                          <a:latin typeface="Segoe UI Light" panose="020B0502040204020203" pitchFamily="34" charset="0"/>
                          <a:cs typeface="Segoe UI Light" panose="020B0502040204020203" pitchFamily="34" charset="0"/>
                        </a:rPr>
                        <a:t>Low</a:t>
                      </a:r>
                    </a:p>
                  </a:txBody>
                  <a:tcPr marL="93258" marR="93258" marT="46629" marB="46629" anchor="ctr"/>
                </a:tc>
                <a:extLst>
                  <a:ext uri="{0D108BD9-81ED-4DB2-BD59-A6C34878D82A}">
                    <a16:rowId xmlns:a16="http://schemas.microsoft.com/office/drawing/2014/main" val="2967614682"/>
                  </a:ext>
                </a:extLst>
              </a:tr>
            </a:tbl>
          </a:graphicData>
        </a:graphic>
      </p:graphicFrame>
      <p:sp>
        <p:nvSpPr>
          <p:cNvPr id="7" name="Title 2">
            <a:extLst>
              <a:ext uri="{FF2B5EF4-FFF2-40B4-BE49-F238E27FC236}">
                <a16:creationId xmlns:a16="http://schemas.microsoft.com/office/drawing/2014/main" id="{93DD7A2E-AE5F-46CB-A0C2-DBEE36A2EB9A}"/>
              </a:ext>
            </a:extLst>
          </p:cNvPr>
          <p:cNvSpPr>
            <a:spLocks noGrp="1"/>
          </p:cNvSpPr>
          <p:nvPr>
            <p:ph type="title"/>
          </p:nvPr>
        </p:nvSpPr>
        <p:spPr>
          <a:xfrm>
            <a:off x="435002" y="449309"/>
            <a:ext cx="11561710" cy="754050"/>
          </a:xfrm>
        </p:spPr>
        <p:txBody>
          <a:bodyPr/>
          <a:lstStyle/>
          <a:p>
            <a:r>
              <a:rPr lang="en-US" dirty="0">
                <a:solidFill>
                  <a:srgbClr val="505050"/>
                </a:solidFill>
              </a:rPr>
              <a:t>Shadow IT Discovery deployment options</a:t>
            </a:r>
          </a:p>
        </p:txBody>
      </p:sp>
    </p:spTree>
    <p:extLst>
      <p:ext uri="{BB962C8B-B14F-4D97-AF65-F5344CB8AC3E}">
        <p14:creationId xmlns:p14="http://schemas.microsoft.com/office/powerpoint/2010/main" val="2510405114"/>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3A54FB-1525-43B8-9397-A03005171C87}"/>
              </a:ext>
            </a:extLst>
          </p:cNvPr>
          <p:cNvSpPr/>
          <p:nvPr/>
        </p:nvSpPr>
        <p:spPr bwMode="auto">
          <a:xfrm>
            <a:off x="8617906" y="0"/>
            <a:ext cx="3816981"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a:extLst>
              <a:ext uri="{FF2B5EF4-FFF2-40B4-BE49-F238E27FC236}">
                <a16:creationId xmlns:a16="http://schemas.microsoft.com/office/drawing/2014/main" id="{7872B733-D6B9-45BE-A8C5-5823BF5E82F1}"/>
              </a:ext>
            </a:extLst>
          </p:cNvPr>
          <p:cNvSpPr>
            <a:spLocks noGrp="1"/>
          </p:cNvSpPr>
          <p:nvPr>
            <p:ph type="title"/>
          </p:nvPr>
        </p:nvSpPr>
        <p:spPr>
          <a:xfrm>
            <a:off x="434920" y="2097243"/>
            <a:ext cx="7626965" cy="545749"/>
          </a:xfrm>
        </p:spPr>
        <p:txBody>
          <a:bodyPr/>
          <a:lstStyle/>
          <a:p>
            <a:r>
              <a:rPr lang="en-US" sz="3600">
                <a:solidFill>
                  <a:srgbClr val="505050"/>
                </a:solidFill>
              </a:rPr>
              <a:t>PROTECTING YOUR INFORMATION</a:t>
            </a:r>
          </a:p>
        </p:txBody>
      </p:sp>
      <p:pic>
        <p:nvPicPr>
          <p:cNvPr id="8" name="Picture 7">
            <a:extLst>
              <a:ext uri="{FF2B5EF4-FFF2-40B4-BE49-F238E27FC236}">
                <a16:creationId xmlns:a16="http://schemas.microsoft.com/office/drawing/2014/main" id="{C9F8FFA0-C79C-415D-990E-52F1DE9840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9298" y="2489504"/>
            <a:ext cx="3823905" cy="2015517"/>
          </a:xfrm>
          <a:prstGeom prst="rect">
            <a:avLst/>
          </a:prstGeom>
        </p:spPr>
      </p:pic>
      <p:sp>
        <p:nvSpPr>
          <p:cNvPr id="13" name="Rectangle 12">
            <a:extLst>
              <a:ext uri="{FF2B5EF4-FFF2-40B4-BE49-F238E27FC236}">
                <a16:creationId xmlns:a16="http://schemas.microsoft.com/office/drawing/2014/main" id="{8D8FE2FC-9198-424F-B81D-E21E5997B184}"/>
              </a:ext>
            </a:extLst>
          </p:cNvPr>
          <p:cNvSpPr/>
          <p:nvPr/>
        </p:nvSpPr>
        <p:spPr>
          <a:xfrm>
            <a:off x="0" y="400504"/>
            <a:ext cx="3068877" cy="1785104"/>
          </a:xfrm>
          <a:prstGeom prst="rect">
            <a:avLst/>
          </a:prstGeom>
        </p:spPr>
        <p:txBody>
          <a:bodyPr wrap="square" lIns="274320">
            <a:spAutoFit/>
          </a:bodyPr>
          <a:lstStyle/>
          <a:p>
            <a:r>
              <a:rPr lang="en-US" sz="11000" b="1">
                <a:solidFill>
                  <a:srgbClr val="D9D9D9"/>
                </a:solidFill>
                <a:latin typeface="Segoe UI" panose="020B0502040204020203" pitchFamily="34" charset="0"/>
                <a:cs typeface="Segoe UI" panose="020B0502040204020203" pitchFamily="34" charset="0"/>
              </a:rPr>
              <a:t>04</a:t>
            </a:r>
          </a:p>
        </p:txBody>
      </p:sp>
    </p:spTree>
    <p:custDataLst>
      <p:tags r:id="rId1"/>
    </p:custDataLst>
    <p:extLst>
      <p:ext uri="{BB962C8B-B14F-4D97-AF65-F5344CB8AC3E}">
        <p14:creationId xmlns:p14="http://schemas.microsoft.com/office/powerpoint/2010/main" val="3033201261"/>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A53B70-277D-454C-8B76-5FDA7C57DC60}"/>
              </a:ext>
            </a:extLst>
          </p:cNvPr>
          <p:cNvSpPr>
            <a:spLocks noGrp="1"/>
          </p:cNvSpPr>
          <p:nvPr>
            <p:ph type="title"/>
          </p:nvPr>
        </p:nvSpPr>
        <p:spPr/>
        <p:txBody>
          <a:bodyPr/>
          <a:lstStyle/>
          <a:p>
            <a:r>
              <a:rPr lang="en-US" spc="-102" dirty="0">
                <a:gradFill>
                  <a:gsLst>
                    <a:gs pos="1250">
                      <a:srgbClr val="505050"/>
                    </a:gs>
                    <a:gs pos="100000">
                      <a:srgbClr val="505050"/>
                    </a:gs>
                  </a:gsLst>
                  <a:lin ang="5400000" scaled="0"/>
                </a:gradFill>
                <a:latin typeface="Segoe UI Semibold" panose="020B0702040204020203" pitchFamily="34" charset="0"/>
                <a:cs typeface="Segoe UI Semibold" panose="020B0702040204020203" pitchFamily="34" charset="0"/>
              </a:rPr>
              <a:t>Microsoft Information Protection solutions</a:t>
            </a:r>
            <a:endParaRPr lang="en-US" dirty="0"/>
          </a:p>
        </p:txBody>
      </p:sp>
      <p:grpSp>
        <p:nvGrpSpPr>
          <p:cNvPr id="5" name="Group 4">
            <a:extLst>
              <a:ext uri="{FF2B5EF4-FFF2-40B4-BE49-F238E27FC236}">
                <a16:creationId xmlns:a16="http://schemas.microsoft.com/office/drawing/2014/main" id="{F571417A-2ECB-4E9D-A87A-E463AF597764}"/>
              </a:ext>
            </a:extLst>
          </p:cNvPr>
          <p:cNvGrpSpPr/>
          <p:nvPr/>
        </p:nvGrpSpPr>
        <p:grpSpPr>
          <a:xfrm>
            <a:off x="1670046" y="2345419"/>
            <a:ext cx="595558" cy="788951"/>
            <a:chOff x="7063209" y="2163774"/>
            <a:chExt cx="658103" cy="834116"/>
          </a:xfrm>
        </p:grpSpPr>
        <p:sp>
          <p:nvSpPr>
            <p:cNvPr id="6" name="Freeform 29">
              <a:extLst>
                <a:ext uri="{FF2B5EF4-FFF2-40B4-BE49-F238E27FC236}">
                  <a16:creationId xmlns:a16="http://schemas.microsoft.com/office/drawing/2014/main" id="{B200D4E4-BBC8-408E-874B-E591C4BB664A}"/>
                </a:ext>
              </a:extLst>
            </p:cNvPr>
            <p:cNvSpPr>
              <a:spLocks/>
            </p:cNvSpPr>
            <p:nvPr/>
          </p:nvSpPr>
          <p:spPr bwMode="auto">
            <a:xfrm>
              <a:off x="7063209" y="2163774"/>
              <a:ext cx="658103" cy="834116"/>
            </a:xfrm>
            <a:custGeom>
              <a:avLst/>
              <a:gdLst>
                <a:gd name="T0" fmla="*/ 13 w 172"/>
                <a:gd name="T1" fmla="*/ 0 h 228"/>
                <a:gd name="T2" fmla="*/ 0 w 172"/>
                <a:gd name="T3" fmla="*/ 12 h 228"/>
                <a:gd name="T4" fmla="*/ 0 w 172"/>
                <a:gd name="T5" fmla="*/ 216 h 228"/>
                <a:gd name="T6" fmla="*/ 13 w 172"/>
                <a:gd name="T7" fmla="*/ 228 h 228"/>
                <a:gd name="T8" fmla="*/ 159 w 172"/>
                <a:gd name="T9" fmla="*/ 228 h 228"/>
                <a:gd name="T10" fmla="*/ 172 w 172"/>
                <a:gd name="T11" fmla="*/ 216 h 228"/>
                <a:gd name="T12" fmla="*/ 172 w 172"/>
                <a:gd name="T13" fmla="*/ 59 h 228"/>
                <a:gd name="T14" fmla="*/ 110 w 172"/>
                <a:gd name="T15" fmla="*/ 0 h 228"/>
                <a:gd name="T16" fmla="*/ 13 w 172"/>
                <a:gd name="T17"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228">
                  <a:moveTo>
                    <a:pt x="13" y="0"/>
                  </a:moveTo>
                  <a:cubicBezTo>
                    <a:pt x="6" y="0"/>
                    <a:pt x="0" y="5"/>
                    <a:pt x="0" y="12"/>
                  </a:cubicBezTo>
                  <a:cubicBezTo>
                    <a:pt x="0" y="216"/>
                    <a:pt x="0" y="216"/>
                    <a:pt x="0" y="216"/>
                  </a:cubicBezTo>
                  <a:cubicBezTo>
                    <a:pt x="0" y="223"/>
                    <a:pt x="6" y="228"/>
                    <a:pt x="13" y="228"/>
                  </a:cubicBezTo>
                  <a:cubicBezTo>
                    <a:pt x="159" y="228"/>
                    <a:pt x="159" y="228"/>
                    <a:pt x="159" y="228"/>
                  </a:cubicBezTo>
                  <a:cubicBezTo>
                    <a:pt x="166" y="228"/>
                    <a:pt x="172" y="223"/>
                    <a:pt x="172" y="216"/>
                  </a:cubicBezTo>
                  <a:cubicBezTo>
                    <a:pt x="172" y="59"/>
                    <a:pt x="172" y="59"/>
                    <a:pt x="172" y="59"/>
                  </a:cubicBezTo>
                  <a:cubicBezTo>
                    <a:pt x="110" y="0"/>
                    <a:pt x="110" y="0"/>
                    <a:pt x="110" y="0"/>
                  </a:cubicBezTo>
                  <a:lnTo>
                    <a:pt x="13" y="0"/>
                  </a:ln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sp>
          <p:nvSpPr>
            <p:cNvPr id="7" name="Freeform 30">
              <a:extLst>
                <a:ext uri="{FF2B5EF4-FFF2-40B4-BE49-F238E27FC236}">
                  <a16:creationId xmlns:a16="http://schemas.microsoft.com/office/drawing/2014/main" id="{D5EB2F17-5132-469E-A0BA-8AFC233EE202}"/>
                </a:ext>
              </a:extLst>
            </p:cNvPr>
            <p:cNvSpPr>
              <a:spLocks/>
            </p:cNvSpPr>
            <p:nvPr/>
          </p:nvSpPr>
          <p:spPr bwMode="auto">
            <a:xfrm>
              <a:off x="7484904" y="2163776"/>
              <a:ext cx="225224" cy="213129"/>
            </a:xfrm>
            <a:custGeom>
              <a:avLst/>
              <a:gdLst>
                <a:gd name="T0" fmla="*/ 59 w 59"/>
                <a:gd name="T1" fmla="*/ 58 h 58"/>
                <a:gd name="T2" fmla="*/ 13 w 59"/>
                <a:gd name="T3" fmla="*/ 58 h 58"/>
                <a:gd name="T4" fmla="*/ 0 w 59"/>
                <a:gd name="T5" fmla="*/ 45 h 58"/>
                <a:gd name="T6" fmla="*/ 0 w 59"/>
                <a:gd name="T7" fmla="*/ 0 h 58"/>
              </a:gdLst>
              <a:ahLst/>
              <a:cxnLst>
                <a:cxn ang="0">
                  <a:pos x="T0" y="T1"/>
                </a:cxn>
                <a:cxn ang="0">
                  <a:pos x="T2" y="T3"/>
                </a:cxn>
                <a:cxn ang="0">
                  <a:pos x="T4" y="T5"/>
                </a:cxn>
                <a:cxn ang="0">
                  <a:pos x="T6" y="T7"/>
                </a:cxn>
              </a:cxnLst>
              <a:rect l="0" t="0" r="r" b="b"/>
              <a:pathLst>
                <a:path w="59" h="58">
                  <a:moveTo>
                    <a:pt x="59" y="58"/>
                  </a:moveTo>
                  <a:cubicBezTo>
                    <a:pt x="13" y="58"/>
                    <a:pt x="13" y="58"/>
                    <a:pt x="13" y="58"/>
                  </a:cubicBezTo>
                  <a:cubicBezTo>
                    <a:pt x="6" y="58"/>
                    <a:pt x="0" y="52"/>
                    <a:pt x="0" y="45"/>
                  </a:cubicBezTo>
                  <a:cubicBezTo>
                    <a:pt x="0" y="0"/>
                    <a:pt x="0" y="0"/>
                    <a:pt x="0" y="0"/>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sp>
          <p:nvSpPr>
            <p:cNvPr id="8" name="Rectangle 31">
              <a:extLst>
                <a:ext uri="{FF2B5EF4-FFF2-40B4-BE49-F238E27FC236}">
                  <a16:creationId xmlns:a16="http://schemas.microsoft.com/office/drawing/2014/main" id="{996D2518-35D7-4EFF-BCB0-C45BF11F7A3B}"/>
                </a:ext>
              </a:extLst>
            </p:cNvPr>
            <p:cNvSpPr>
              <a:spLocks noChangeArrowheads="1"/>
            </p:cNvSpPr>
            <p:nvPr/>
          </p:nvSpPr>
          <p:spPr bwMode="auto">
            <a:xfrm>
              <a:off x="7155849" y="2376905"/>
              <a:ext cx="102229" cy="243795"/>
            </a:xfrm>
            <a:prstGeom prst="rect">
              <a:avLst/>
            </a:pr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sp>
          <p:nvSpPr>
            <p:cNvPr id="9" name="Rectangle 32">
              <a:extLst>
                <a:ext uri="{FF2B5EF4-FFF2-40B4-BE49-F238E27FC236}">
                  <a16:creationId xmlns:a16="http://schemas.microsoft.com/office/drawing/2014/main" id="{958724C7-707D-4D66-A8F0-980D0D8164E7}"/>
                </a:ext>
              </a:extLst>
            </p:cNvPr>
            <p:cNvSpPr>
              <a:spLocks noChangeArrowheads="1"/>
            </p:cNvSpPr>
            <p:nvPr/>
          </p:nvSpPr>
          <p:spPr bwMode="auto">
            <a:xfrm>
              <a:off x="7312388" y="2448970"/>
              <a:ext cx="76671" cy="171731"/>
            </a:xfrm>
            <a:prstGeom prst="rect">
              <a:avLst/>
            </a:pr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sp>
          <p:nvSpPr>
            <p:cNvPr id="10" name="Rectangle 33">
              <a:extLst>
                <a:ext uri="{FF2B5EF4-FFF2-40B4-BE49-F238E27FC236}">
                  <a16:creationId xmlns:a16="http://schemas.microsoft.com/office/drawing/2014/main" id="{3FAAE4C4-1E03-430B-81C5-4F003FE0652C}"/>
                </a:ext>
              </a:extLst>
            </p:cNvPr>
            <p:cNvSpPr>
              <a:spLocks noChangeArrowheads="1"/>
            </p:cNvSpPr>
            <p:nvPr/>
          </p:nvSpPr>
          <p:spPr bwMode="auto">
            <a:xfrm>
              <a:off x="7441772" y="2501103"/>
              <a:ext cx="65491" cy="119599"/>
            </a:xfrm>
            <a:prstGeom prst="rect">
              <a:avLst/>
            </a:pr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sp>
          <p:nvSpPr>
            <p:cNvPr id="11" name="Freeform 34">
              <a:extLst>
                <a:ext uri="{FF2B5EF4-FFF2-40B4-BE49-F238E27FC236}">
                  <a16:creationId xmlns:a16="http://schemas.microsoft.com/office/drawing/2014/main" id="{87B0EF0F-FF07-427C-B7B8-8E58B5B2180A}"/>
                </a:ext>
              </a:extLst>
            </p:cNvPr>
            <p:cNvSpPr>
              <a:spLocks/>
            </p:cNvSpPr>
            <p:nvPr/>
          </p:nvSpPr>
          <p:spPr bwMode="auto">
            <a:xfrm>
              <a:off x="7559976" y="2573168"/>
              <a:ext cx="62297" cy="47533"/>
            </a:xfrm>
            <a:custGeom>
              <a:avLst/>
              <a:gdLst>
                <a:gd name="T0" fmla="*/ 36 w 39"/>
                <a:gd name="T1" fmla="*/ 0 h 31"/>
                <a:gd name="T2" fmla="*/ 39 w 39"/>
                <a:gd name="T3" fmla="*/ 0 h 31"/>
                <a:gd name="T4" fmla="*/ 39 w 39"/>
                <a:gd name="T5" fmla="*/ 31 h 31"/>
                <a:gd name="T6" fmla="*/ 0 w 39"/>
                <a:gd name="T7" fmla="*/ 31 h 31"/>
                <a:gd name="T8" fmla="*/ 0 w 39"/>
                <a:gd name="T9" fmla="*/ 0 h 31"/>
                <a:gd name="T10" fmla="*/ 36 w 39"/>
                <a:gd name="T11" fmla="*/ 0 h 31"/>
              </a:gdLst>
              <a:ahLst/>
              <a:cxnLst>
                <a:cxn ang="0">
                  <a:pos x="T0" y="T1"/>
                </a:cxn>
                <a:cxn ang="0">
                  <a:pos x="T2" y="T3"/>
                </a:cxn>
                <a:cxn ang="0">
                  <a:pos x="T4" y="T5"/>
                </a:cxn>
                <a:cxn ang="0">
                  <a:pos x="T6" y="T7"/>
                </a:cxn>
                <a:cxn ang="0">
                  <a:pos x="T8" y="T9"/>
                </a:cxn>
                <a:cxn ang="0">
                  <a:pos x="T10" y="T11"/>
                </a:cxn>
              </a:cxnLst>
              <a:rect l="0" t="0" r="r" b="b"/>
              <a:pathLst>
                <a:path w="39" h="31">
                  <a:moveTo>
                    <a:pt x="36" y="0"/>
                  </a:moveTo>
                  <a:lnTo>
                    <a:pt x="39" y="0"/>
                  </a:lnTo>
                  <a:lnTo>
                    <a:pt x="39" y="31"/>
                  </a:lnTo>
                  <a:lnTo>
                    <a:pt x="0" y="31"/>
                  </a:lnTo>
                  <a:lnTo>
                    <a:pt x="0" y="0"/>
                  </a:lnTo>
                  <a:lnTo>
                    <a:pt x="36" y="0"/>
                  </a:ln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sp>
          <p:nvSpPr>
            <p:cNvPr id="12" name="Line 35">
              <a:extLst>
                <a:ext uri="{FF2B5EF4-FFF2-40B4-BE49-F238E27FC236}">
                  <a16:creationId xmlns:a16="http://schemas.microsoft.com/office/drawing/2014/main" id="{3827A162-1A2D-44DD-A779-3FA218A7E838}"/>
                </a:ext>
              </a:extLst>
            </p:cNvPr>
            <p:cNvSpPr>
              <a:spLocks noChangeShapeType="1"/>
            </p:cNvSpPr>
            <p:nvPr/>
          </p:nvSpPr>
          <p:spPr bwMode="auto">
            <a:xfrm flipH="1">
              <a:off x="7155849" y="2709631"/>
              <a:ext cx="175708" cy="0"/>
            </a:xfrm>
            <a:prstGeom prst="line">
              <a:avLst/>
            </a:pr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sp>
          <p:nvSpPr>
            <p:cNvPr id="13" name="Line 36">
              <a:extLst>
                <a:ext uri="{FF2B5EF4-FFF2-40B4-BE49-F238E27FC236}">
                  <a16:creationId xmlns:a16="http://schemas.microsoft.com/office/drawing/2014/main" id="{213518DF-8261-4605-B8AE-584C45613791}"/>
                </a:ext>
              </a:extLst>
            </p:cNvPr>
            <p:cNvSpPr>
              <a:spLocks noChangeShapeType="1"/>
            </p:cNvSpPr>
            <p:nvPr/>
          </p:nvSpPr>
          <p:spPr bwMode="auto">
            <a:xfrm flipH="1">
              <a:off x="7155849" y="2800098"/>
              <a:ext cx="132579" cy="0"/>
            </a:xfrm>
            <a:prstGeom prst="line">
              <a:avLst/>
            </a:pr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sp>
          <p:nvSpPr>
            <p:cNvPr id="14" name="Line 37">
              <a:extLst>
                <a:ext uri="{FF2B5EF4-FFF2-40B4-BE49-F238E27FC236}">
                  <a16:creationId xmlns:a16="http://schemas.microsoft.com/office/drawing/2014/main" id="{851E3B47-E6A0-4CFB-A534-90F882A0FAF3}"/>
                </a:ext>
              </a:extLst>
            </p:cNvPr>
            <p:cNvSpPr>
              <a:spLocks noChangeShapeType="1"/>
            </p:cNvSpPr>
            <p:nvPr/>
          </p:nvSpPr>
          <p:spPr bwMode="auto">
            <a:xfrm flipH="1">
              <a:off x="7155849" y="2884430"/>
              <a:ext cx="175708" cy="0"/>
            </a:xfrm>
            <a:prstGeom prst="line">
              <a:avLst/>
            </a:pr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sp>
          <p:nvSpPr>
            <p:cNvPr id="15" name="Line 38">
              <a:extLst>
                <a:ext uri="{FF2B5EF4-FFF2-40B4-BE49-F238E27FC236}">
                  <a16:creationId xmlns:a16="http://schemas.microsoft.com/office/drawing/2014/main" id="{D284A3E9-B4E2-44FE-9C52-40AB734A7457}"/>
                </a:ext>
              </a:extLst>
            </p:cNvPr>
            <p:cNvSpPr>
              <a:spLocks noChangeShapeType="1"/>
            </p:cNvSpPr>
            <p:nvPr/>
          </p:nvSpPr>
          <p:spPr bwMode="auto">
            <a:xfrm flipH="1">
              <a:off x="7449759" y="2709631"/>
              <a:ext cx="175708" cy="0"/>
            </a:xfrm>
            <a:prstGeom prst="line">
              <a:avLst/>
            </a:pr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sp>
          <p:nvSpPr>
            <p:cNvPr id="16" name="Line 39">
              <a:extLst>
                <a:ext uri="{FF2B5EF4-FFF2-40B4-BE49-F238E27FC236}">
                  <a16:creationId xmlns:a16="http://schemas.microsoft.com/office/drawing/2014/main" id="{6C654833-34C9-423C-8709-B93E3EAD7329}"/>
                </a:ext>
              </a:extLst>
            </p:cNvPr>
            <p:cNvSpPr>
              <a:spLocks noChangeShapeType="1"/>
            </p:cNvSpPr>
            <p:nvPr/>
          </p:nvSpPr>
          <p:spPr bwMode="auto">
            <a:xfrm flipH="1">
              <a:off x="7449759" y="2800098"/>
              <a:ext cx="134177" cy="0"/>
            </a:xfrm>
            <a:prstGeom prst="line">
              <a:avLst/>
            </a:pr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sp>
          <p:nvSpPr>
            <p:cNvPr id="17" name="Line 40">
              <a:extLst>
                <a:ext uri="{FF2B5EF4-FFF2-40B4-BE49-F238E27FC236}">
                  <a16:creationId xmlns:a16="http://schemas.microsoft.com/office/drawing/2014/main" id="{54E3AB35-046D-42EB-A4BC-570AC88EDC34}"/>
                </a:ext>
              </a:extLst>
            </p:cNvPr>
            <p:cNvSpPr>
              <a:spLocks noChangeShapeType="1"/>
            </p:cNvSpPr>
            <p:nvPr/>
          </p:nvSpPr>
          <p:spPr bwMode="auto">
            <a:xfrm flipH="1">
              <a:off x="7449759" y="2884430"/>
              <a:ext cx="175708" cy="0"/>
            </a:xfrm>
            <a:prstGeom prst="line">
              <a:avLst/>
            </a:pr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grpSp>
      <p:sp>
        <p:nvSpPr>
          <p:cNvPr id="18" name="Oval 17">
            <a:extLst>
              <a:ext uri="{FF2B5EF4-FFF2-40B4-BE49-F238E27FC236}">
                <a16:creationId xmlns:a16="http://schemas.microsoft.com/office/drawing/2014/main" id="{858A44DC-57FD-43C1-A2D3-E63CC22DE86E}"/>
              </a:ext>
            </a:extLst>
          </p:cNvPr>
          <p:cNvSpPr/>
          <p:nvPr/>
        </p:nvSpPr>
        <p:spPr bwMode="auto">
          <a:xfrm>
            <a:off x="2077121" y="2721173"/>
            <a:ext cx="586249" cy="644423"/>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32379" fontAlgn="base">
              <a:lnSpc>
                <a:spcPct val="90000"/>
              </a:lnSpc>
              <a:spcBef>
                <a:spcPct val="0"/>
              </a:spcBef>
              <a:spcAft>
                <a:spcPct val="0"/>
              </a:spcAft>
              <a:defRPr/>
            </a:pPr>
            <a:endParaRPr lang="en-US" sz="240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9" name="TextBox 10">
            <a:extLst>
              <a:ext uri="{FF2B5EF4-FFF2-40B4-BE49-F238E27FC236}">
                <a16:creationId xmlns:a16="http://schemas.microsoft.com/office/drawing/2014/main" id="{AF987D0E-EB73-45FA-B895-F1B0718ED06E}"/>
              </a:ext>
            </a:extLst>
          </p:cNvPr>
          <p:cNvSpPr txBox="1"/>
          <p:nvPr/>
        </p:nvSpPr>
        <p:spPr>
          <a:xfrm>
            <a:off x="6244729" y="3498563"/>
            <a:ext cx="2578279" cy="313892"/>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32379" fontAlgn="base">
              <a:lnSpc>
                <a:spcPct val="90000"/>
              </a:lnSpc>
              <a:spcBef>
                <a:spcPct val="0"/>
              </a:spcBef>
              <a:spcAft>
                <a:spcPct val="0"/>
              </a:spcAft>
              <a:defRPr/>
            </a:pPr>
            <a:r>
              <a:rPr lang="en-US" sz="1600" kern="0" spc="120" dirty="0">
                <a:gradFill>
                  <a:gsLst>
                    <a:gs pos="0">
                      <a:srgbClr val="505050"/>
                    </a:gs>
                    <a:gs pos="100000">
                      <a:srgbClr val="505050"/>
                    </a:gs>
                  </a:gsLst>
                  <a:lin ang="16200000" scaled="1"/>
                </a:gradFill>
                <a:latin typeface="Segoe UI Semilight" panose="020B0402040204020203" pitchFamily="34" charset="0"/>
                <a:ea typeface="ＭＳ Ｐゴシック" charset="0"/>
                <a:cs typeface="Segoe UI Semilight" panose="020B0402040204020203" pitchFamily="34" charset="0"/>
              </a:rPr>
              <a:t>Protect</a:t>
            </a:r>
          </a:p>
        </p:txBody>
      </p:sp>
      <p:grpSp>
        <p:nvGrpSpPr>
          <p:cNvPr id="20" name="Group 19">
            <a:extLst>
              <a:ext uri="{FF2B5EF4-FFF2-40B4-BE49-F238E27FC236}">
                <a16:creationId xmlns:a16="http://schemas.microsoft.com/office/drawing/2014/main" id="{6F70BDBD-495B-4E31-A778-ADCAB9A724C7}"/>
              </a:ext>
            </a:extLst>
          </p:cNvPr>
          <p:cNvGrpSpPr/>
          <p:nvPr/>
        </p:nvGrpSpPr>
        <p:grpSpPr>
          <a:xfrm>
            <a:off x="7075859" y="2454464"/>
            <a:ext cx="916019" cy="826189"/>
            <a:chOff x="5783414" y="2980252"/>
            <a:chExt cx="1187480" cy="1071030"/>
          </a:xfrm>
          <a:solidFill>
            <a:schemeClr val="bg1"/>
          </a:solidFill>
        </p:grpSpPr>
        <p:sp>
          <p:nvSpPr>
            <p:cNvPr id="21" name="shield_3" title="Icon of a shield with an exclamation point inside">
              <a:extLst>
                <a:ext uri="{FF2B5EF4-FFF2-40B4-BE49-F238E27FC236}">
                  <a16:creationId xmlns:a16="http://schemas.microsoft.com/office/drawing/2014/main" id="{714A4D4B-A9C7-49E3-B958-14500895BAC9}"/>
                </a:ext>
              </a:extLst>
            </p:cNvPr>
            <p:cNvSpPr>
              <a:spLocks noChangeAspect="1" noEditPoints="1"/>
            </p:cNvSpPr>
            <p:nvPr/>
          </p:nvSpPr>
          <p:spPr bwMode="auto">
            <a:xfrm>
              <a:off x="5783414" y="2980252"/>
              <a:ext cx="869646" cy="881397"/>
            </a:xfrm>
            <a:custGeom>
              <a:avLst/>
              <a:gdLst>
                <a:gd name="T0" fmla="*/ 55 w 322"/>
                <a:gd name="T1" fmla="*/ 246 h 329"/>
                <a:gd name="T2" fmla="*/ 4 w 322"/>
                <a:gd name="T3" fmla="*/ 101 h 329"/>
                <a:gd name="T4" fmla="*/ 4 w 322"/>
                <a:gd name="T5" fmla="*/ 44 h 329"/>
                <a:gd name="T6" fmla="*/ 72 w 322"/>
                <a:gd name="T7" fmla="*/ 34 h 329"/>
                <a:gd name="T8" fmla="*/ 161 w 322"/>
                <a:gd name="T9" fmla="*/ 0 h 329"/>
                <a:gd name="T10" fmla="*/ 250 w 322"/>
                <a:gd name="T11" fmla="*/ 34 h 329"/>
                <a:gd name="T12" fmla="*/ 318 w 322"/>
                <a:gd name="T13" fmla="*/ 44 h 329"/>
                <a:gd name="T14" fmla="*/ 318 w 322"/>
                <a:gd name="T15" fmla="*/ 101 h 329"/>
                <a:gd name="T16" fmla="*/ 267 w 322"/>
                <a:gd name="T17" fmla="*/ 246 h 329"/>
                <a:gd name="T18" fmla="*/ 161 w 322"/>
                <a:gd name="T19" fmla="*/ 329 h 329"/>
                <a:gd name="T20" fmla="*/ 55 w 322"/>
                <a:gd name="T21" fmla="*/ 246 h 329"/>
                <a:gd name="T22" fmla="*/ 161 w 322"/>
                <a:gd name="T23" fmla="*/ 53 h 329"/>
                <a:gd name="T24" fmla="*/ 161 w 322"/>
                <a:gd name="T25" fmla="*/ 207 h 329"/>
                <a:gd name="T26" fmla="*/ 161 w 322"/>
                <a:gd name="T27" fmla="*/ 231 h 329"/>
                <a:gd name="T28" fmla="*/ 161 w 322"/>
                <a:gd name="T29" fmla="*/ 25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329">
                  <a:moveTo>
                    <a:pt x="55" y="246"/>
                  </a:moveTo>
                  <a:cubicBezTo>
                    <a:pt x="0" y="179"/>
                    <a:pt x="4" y="101"/>
                    <a:pt x="4" y="101"/>
                  </a:cubicBezTo>
                  <a:cubicBezTo>
                    <a:pt x="4" y="44"/>
                    <a:pt x="4" y="44"/>
                    <a:pt x="4" y="44"/>
                  </a:cubicBezTo>
                  <a:cubicBezTo>
                    <a:pt x="4" y="44"/>
                    <a:pt x="38" y="45"/>
                    <a:pt x="72" y="34"/>
                  </a:cubicBezTo>
                  <a:cubicBezTo>
                    <a:pt x="107" y="22"/>
                    <a:pt x="124" y="0"/>
                    <a:pt x="161" y="0"/>
                  </a:cubicBezTo>
                  <a:cubicBezTo>
                    <a:pt x="198" y="0"/>
                    <a:pt x="215" y="22"/>
                    <a:pt x="250" y="34"/>
                  </a:cubicBezTo>
                  <a:cubicBezTo>
                    <a:pt x="284" y="45"/>
                    <a:pt x="318" y="44"/>
                    <a:pt x="318" y="44"/>
                  </a:cubicBezTo>
                  <a:cubicBezTo>
                    <a:pt x="318" y="101"/>
                    <a:pt x="318" y="101"/>
                    <a:pt x="318" y="101"/>
                  </a:cubicBezTo>
                  <a:cubicBezTo>
                    <a:pt x="318" y="101"/>
                    <a:pt x="322" y="179"/>
                    <a:pt x="267" y="246"/>
                  </a:cubicBezTo>
                  <a:cubicBezTo>
                    <a:pt x="234" y="286"/>
                    <a:pt x="161" y="329"/>
                    <a:pt x="161" y="329"/>
                  </a:cubicBezTo>
                  <a:cubicBezTo>
                    <a:pt x="161" y="329"/>
                    <a:pt x="88" y="286"/>
                    <a:pt x="55" y="246"/>
                  </a:cubicBezTo>
                  <a:close/>
                  <a:moveTo>
                    <a:pt x="161" y="53"/>
                  </a:moveTo>
                  <a:cubicBezTo>
                    <a:pt x="161" y="207"/>
                    <a:pt x="161" y="207"/>
                    <a:pt x="161" y="207"/>
                  </a:cubicBezTo>
                  <a:moveTo>
                    <a:pt x="161" y="231"/>
                  </a:moveTo>
                  <a:cubicBezTo>
                    <a:pt x="161" y="251"/>
                    <a:pt x="161" y="251"/>
                    <a:pt x="161" y="251"/>
                  </a:cubicBezTo>
                </a:path>
              </a:pathLst>
            </a:custGeom>
            <a:grpFill/>
            <a:ln w="15875" cap="sq">
              <a:solidFill>
                <a:schemeClr val="tx1"/>
              </a:solidFill>
              <a:prstDash val="solid"/>
              <a:miter lim="800000"/>
              <a:headEnd/>
              <a:tailEnd/>
            </a:ln>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sp>
          <p:nvSpPr>
            <p:cNvPr id="22" name="Oval 21">
              <a:extLst>
                <a:ext uri="{FF2B5EF4-FFF2-40B4-BE49-F238E27FC236}">
                  <a16:creationId xmlns:a16="http://schemas.microsoft.com/office/drawing/2014/main" id="{8C7CE18B-0675-476A-A2B8-9314A121F167}"/>
                </a:ext>
              </a:extLst>
            </p:cNvPr>
            <p:cNvSpPr/>
            <p:nvPr/>
          </p:nvSpPr>
          <p:spPr bwMode="auto">
            <a:xfrm>
              <a:off x="6310839" y="3391228"/>
              <a:ext cx="660055" cy="6600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32379" fontAlgn="base">
                <a:lnSpc>
                  <a:spcPct val="90000"/>
                </a:lnSpc>
                <a:spcBef>
                  <a:spcPct val="0"/>
                </a:spcBef>
                <a:spcAft>
                  <a:spcPct val="0"/>
                </a:spcAft>
                <a:defRPr/>
              </a:pPr>
              <a:endParaRPr lang="en-US" sz="240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3" name="Lock" title="Icon of a padlock">
              <a:extLst>
                <a:ext uri="{FF2B5EF4-FFF2-40B4-BE49-F238E27FC236}">
                  <a16:creationId xmlns:a16="http://schemas.microsoft.com/office/drawing/2014/main" id="{D862DBAD-ED20-4FD1-88DF-BC0048DF91C8}"/>
                </a:ext>
              </a:extLst>
            </p:cNvPr>
            <p:cNvSpPr>
              <a:spLocks noChangeAspect="1" noEditPoints="1"/>
            </p:cNvSpPr>
            <p:nvPr/>
          </p:nvSpPr>
          <p:spPr bwMode="auto">
            <a:xfrm>
              <a:off x="6448278" y="3478141"/>
              <a:ext cx="327121" cy="457200"/>
            </a:xfrm>
            <a:custGeom>
              <a:avLst/>
              <a:gdLst>
                <a:gd name="T0" fmla="*/ 239 w 239"/>
                <a:gd name="T1" fmla="*/ 335 h 335"/>
                <a:gd name="T2" fmla="*/ 0 w 239"/>
                <a:gd name="T3" fmla="*/ 335 h 335"/>
                <a:gd name="T4" fmla="*/ 0 w 239"/>
                <a:gd name="T5" fmla="*/ 157 h 335"/>
                <a:gd name="T6" fmla="*/ 239 w 239"/>
                <a:gd name="T7" fmla="*/ 157 h 335"/>
                <a:gd name="T8" fmla="*/ 239 w 239"/>
                <a:gd name="T9" fmla="*/ 335 h 335"/>
                <a:gd name="T10" fmla="*/ 196 w 239"/>
                <a:gd name="T11" fmla="*/ 157 h 335"/>
                <a:gd name="T12" fmla="*/ 196 w 239"/>
                <a:gd name="T13" fmla="*/ 75 h 335"/>
                <a:gd name="T14" fmla="*/ 121 w 239"/>
                <a:gd name="T15" fmla="*/ 0 h 335"/>
                <a:gd name="T16" fmla="*/ 46 w 239"/>
                <a:gd name="T17" fmla="*/ 75 h 335"/>
                <a:gd name="T18" fmla="*/ 46 w 239"/>
                <a:gd name="T19" fmla="*/ 15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335">
                  <a:moveTo>
                    <a:pt x="239" y="335"/>
                  </a:moveTo>
                  <a:cubicBezTo>
                    <a:pt x="0" y="335"/>
                    <a:pt x="0" y="335"/>
                    <a:pt x="0" y="335"/>
                  </a:cubicBezTo>
                  <a:cubicBezTo>
                    <a:pt x="0" y="157"/>
                    <a:pt x="0" y="157"/>
                    <a:pt x="0" y="157"/>
                  </a:cubicBezTo>
                  <a:cubicBezTo>
                    <a:pt x="239" y="157"/>
                    <a:pt x="239" y="157"/>
                    <a:pt x="239" y="157"/>
                  </a:cubicBezTo>
                  <a:lnTo>
                    <a:pt x="239" y="335"/>
                  </a:lnTo>
                  <a:close/>
                  <a:moveTo>
                    <a:pt x="196" y="157"/>
                  </a:moveTo>
                  <a:cubicBezTo>
                    <a:pt x="196" y="75"/>
                    <a:pt x="196" y="75"/>
                    <a:pt x="196" y="75"/>
                  </a:cubicBezTo>
                  <a:cubicBezTo>
                    <a:pt x="196" y="34"/>
                    <a:pt x="163" y="0"/>
                    <a:pt x="121" y="0"/>
                  </a:cubicBezTo>
                  <a:cubicBezTo>
                    <a:pt x="79" y="0"/>
                    <a:pt x="46" y="34"/>
                    <a:pt x="46" y="75"/>
                  </a:cubicBezTo>
                  <a:cubicBezTo>
                    <a:pt x="46" y="157"/>
                    <a:pt x="46" y="157"/>
                    <a:pt x="46" y="157"/>
                  </a:cubicBezTo>
                </a:path>
              </a:pathLst>
            </a:custGeom>
            <a:grpFill/>
            <a:ln w="15875" cap="sq">
              <a:solidFill>
                <a:schemeClr val="tx2"/>
              </a:solidFill>
              <a:prstDash val="solid"/>
              <a:miter lim="800000"/>
              <a:headEnd/>
              <a:tailEnd/>
            </a:ln>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grpSp>
      <p:sp>
        <p:nvSpPr>
          <p:cNvPr id="24" name="TextBox 10">
            <a:extLst>
              <a:ext uri="{FF2B5EF4-FFF2-40B4-BE49-F238E27FC236}">
                <a16:creationId xmlns:a16="http://schemas.microsoft.com/office/drawing/2014/main" id="{70C28DCE-FC66-47B7-804A-0256293D74CD}"/>
              </a:ext>
            </a:extLst>
          </p:cNvPr>
          <p:cNvSpPr txBox="1"/>
          <p:nvPr/>
        </p:nvSpPr>
        <p:spPr>
          <a:xfrm>
            <a:off x="3649367" y="3498563"/>
            <a:ext cx="2578279" cy="313892"/>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32379" fontAlgn="base">
              <a:lnSpc>
                <a:spcPct val="90000"/>
              </a:lnSpc>
              <a:spcBef>
                <a:spcPct val="0"/>
              </a:spcBef>
              <a:spcAft>
                <a:spcPct val="0"/>
              </a:spcAft>
              <a:defRPr/>
            </a:pPr>
            <a:r>
              <a:rPr lang="en-US" sz="1600" kern="0" spc="120" dirty="0">
                <a:gradFill>
                  <a:gsLst>
                    <a:gs pos="0">
                      <a:srgbClr val="505050"/>
                    </a:gs>
                    <a:gs pos="100000">
                      <a:srgbClr val="505050"/>
                    </a:gs>
                  </a:gsLst>
                  <a:lin ang="16200000" scaled="1"/>
                </a:gradFill>
                <a:latin typeface="Segoe UI Semilight" panose="020B0402040204020203" pitchFamily="34" charset="0"/>
                <a:ea typeface="ＭＳ Ｐゴシック" charset="0"/>
                <a:cs typeface="Segoe UI Semilight" panose="020B0402040204020203" pitchFamily="34" charset="0"/>
              </a:rPr>
              <a:t>Classify</a:t>
            </a:r>
          </a:p>
        </p:txBody>
      </p:sp>
      <p:sp>
        <p:nvSpPr>
          <p:cNvPr id="25" name="TagLegacy_E1CB" title="Icon of a shopping tag">
            <a:extLst>
              <a:ext uri="{FF2B5EF4-FFF2-40B4-BE49-F238E27FC236}">
                <a16:creationId xmlns:a16="http://schemas.microsoft.com/office/drawing/2014/main" id="{A6FAFA92-A2B3-41A1-A889-B0727C4507F0}"/>
              </a:ext>
            </a:extLst>
          </p:cNvPr>
          <p:cNvSpPr>
            <a:spLocks noChangeAspect="1" noEditPoints="1"/>
          </p:cNvSpPr>
          <p:nvPr/>
        </p:nvSpPr>
        <p:spPr bwMode="auto">
          <a:xfrm>
            <a:off x="4417318" y="2365361"/>
            <a:ext cx="836830" cy="667963"/>
          </a:xfrm>
          <a:custGeom>
            <a:avLst/>
            <a:gdLst>
              <a:gd name="T0" fmla="*/ 2950 w 3700"/>
              <a:gd name="T1" fmla="*/ 1330 h 2952"/>
              <a:gd name="T2" fmla="*/ 1328 w 3700"/>
              <a:gd name="T3" fmla="*/ 2952 h 2952"/>
              <a:gd name="T4" fmla="*/ 0 w 3700"/>
              <a:gd name="T5" fmla="*/ 1620 h 2952"/>
              <a:gd name="T6" fmla="*/ 1620 w 3700"/>
              <a:gd name="T7" fmla="*/ 0 h 2952"/>
              <a:gd name="T8" fmla="*/ 2951 w 3700"/>
              <a:gd name="T9" fmla="*/ 1 h 2952"/>
              <a:gd name="T10" fmla="*/ 2950 w 3700"/>
              <a:gd name="T11" fmla="*/ 1330 h 2952"/>
              <a:gd name="T12" fmla="*/ 1820 w 3700"/>
              <a:gd name="T13" fmla="*/ 2460 h 2952"/>
              <a:gd name="T14" fmla="*/ 2576 w 3700"/>
              <a:gd name="T15" fmla="*/ 2753 h 2952"/>
              <a:gd name="T16" fmla="*/ 3700 w 3700"/>
              <a:gd name="T17" fmla="*/ 1629 h 2952"/>
              <a:gd name="T18" fmla="*/ 2576 w 3700"/>
              <a:gd name="T19" fmla="*/ 505 h 2952"/>
              <a:gd name="T20" fmla="*/ 2421 w 3700"/>
              <a:gd name="T21" fmla="*/ 505 h 2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00" h="2952">
                <a:moveTo>
                  <a:pt x="2950" y="1330"/>
                </a:moveTo>
                <a:cubicBezTo>
                  <a:pt x="1328" y="2952"/>
                  <a:pt x="1328" y="2952"/>
                  <a:pt x="1328" y="2952"/>
                </a:cubicBezTo>
                <a:cubicBezTo>
                  <a:pt x="0" y="1620"/>
                  <a:pt x="0" y="1620"/>
                  <a:pt x="0" y="1620"/>
                </a:cubicBezTo>
                <a:cubicBezTo>
                  <a:pt x="1620" y="0"/>
                  <a:pt x="1620" y="0"/>
                  <a:pt x="1620" y="0"/>
                </a:cubicBezTo>
                <a:cubicBezTo>
                  <a:pt x="2951" y="1"/>
                  <a:pt x="2951" y="1"/>
                  <a:pt x="2951" y="1"/>
                </a:cubicBezTo>
                <a:lnTo>
                  <a:pt x="2950" y="1330"/>
                </a:lnTo>
                <a:close/>
                <a:moveTo>
                  <a:pt x="1820" y="2460"/>
                </a:moveTo>
                <a:cubicBezTo>
                  <a:pt x="2020" y="2642"/>
                  <a:pt x="2285" y="2753"/>
                  <a:pt x="2576" y="2753"/>
                </a:cubicBezTo>
                <a:cubicBezTo>
                  <a:pt x="3197" y="2753"/>
                  <a:pt x="3700" y="2249"/>
                  <a:pt x="3700" y="1629"/>
                </a:cubicBezTo>
                <a:cubicBezTo>
                  <a:pt x="3700" y="1008"/>
                  <a:pt x="3198" y="505"/>
                  <a:pt x="2576" y="505"/>
                </a:cubicBezTo>
                <a:cubicBezTo>
                  <a:pt x="2421" y="505"/>
                  <a:pt x="2421" y="505"/>
                  <a:pt x="2421" y="505"/>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grpSp>
        <p:nvGrpSpPr>
          <p:cNvPr id="26" name="Group 25">
            <a:extLst>
              <a:ext uri="{FF2B5EF4-FFF2-40B4-BE49-F238E27FC236}">
                <a16:creationId xmlns:a16="http://schemas.microsoft.com/office/drawing/2014/main" id="{F0BF95BB-DEFF-44C2-92EC-6D95C72FB0FD}"/>
              </a:ext>
            </a:extLst>
          </p:cNvPr>
          <p:cNvGrpSpPr/>
          <p:nvPr/>
        </p:nvGrpSpPr>
        <p:grpSpPr>
          <a:xfrm>
            <a:off x="5021921" y="2643564"/>
            <a:ext cx="509163" cy="509161"/>
            <a:chOff x="2453105" y="3257535"/>
            <a:chExt cx="660055" cy="660054"/>
          </a:xfrm>
          <a:solidFill>
            <a:schemeClr val="bg1"/>
          </a:solidFill>
        </p:grpSpPr>
        <p:sp>
          <p:nvSpPr>
            <p:cNvPr id="27" name="Oval 26">
              <a:extLst>
                <a:ext uri="{FF2B5EF4-FFF2-40B4-BE49-F238E27FC236}">
                  <a16:creationId xmlns:a16="http://schemas.microsoft.com/office/drawing/2014/main" id="{2B18040E-6F63-4DF7-899D-420465A5475D}"/>
                </a:ext>
              </a:extLst>
            </p:cNvPr>
            <p:cNvSpPr/>
            <p:nvPr/>
          </p:nvSpPr>
          <p:spPr bwMode="auto">
            <a:xfrm>
              <a:off x="2453105" y="3257535"/>
              <a:ext cx="660055" cy="6600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32379" fontAlgn="base">
                <a:lnSpc>
                  <a:spcPct val="90000"/>
                </a:lnSpc>
                <a:spcBef>
                  <a:spcPct val="0"/>
                </a:spcBef>
                <a:spcAft>
                  <a:spcPct val="0"/>
                </a:spcAft>
                <a:defRPr/>
              </a:pPr>
              <a:endParaRPr lang="en-US" sz="240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8" name="check 3" title="Icon of a checkmark with a circle around it">
              <a:extLst>
                <a:ext uri="{FF2B5EF4-FFF2-40B4-BE49-F238E27FC236}">
                  <a16:creationId xmlns:a16="http://schemas.microsoft.com/office/drawing/2014/main" id="{9E744BB9-831A-4C6B-9248-985E7EA3CDB9}"/>
                </a:ext>
              </a:extLst>
            </p:cNvPr>
            <p:cNvSpPr>
              <a:spLocks noChangeAspect="1" noEditPoints="1"/>
            </p:cNvSpPr>
            <p:nvPr/>
          </p:nvSpPr>
          <p:spPr bwMode="auto">
            <a:xfrm>
              <a:off x="2536326" y="3342186"/>
              <a:ext cx="493614" cy="490752"/>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grpFill/>
            <a:ln w="15875" cap="sq">
              <a:solidFill>
                <a:schemeClr val="tx2"/>
              </a:solidFill>
              <a:prstDash val="solid"/>
              <a:miter lim="800000"/>
              <a:headEnd/>
              <a:tailEnd/>
            </a:ln>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grpSp>
      <p:sp>
        <p:nvSpPr>
          <p:cNvPr id="29" name="TextBox 10">
            <a:extLst>
              <a:ext uri="{FF2B5EF4-FFF2-40B4-BE49-F238E27FC236}">
                <a16:creationId xmlns:a16="http://schemas.microsoft.com/office/drawing/2014/main" id="{AF531C67-B86E-4886-B011-4C5670B2C51E}"/>
              </a:ext>
            </a:extLst>
          </p:cNvPr>
          <p:cNvSpPr txBox="1"/>
          <p:nvPr/>
        </p:nvSpPr>
        <p:spPr>
          <a:xfrm>
            <a:off x="8905680" y="3498563"/>
            <a:ext cx="2578279" cy="313892"/>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32379" fontAlgn="base">
              <a:lnSpc>
                <a:spcPct val="90000"/>
              </a:lnSpc>
              <a:spcBef>
                <a:spcPct val="0"/>
              </a:spcBef>
              <a:spcAft>
                <a:spcPct val="0"/>
              </a:spcAft>
              <a:defRPr/>
            </a:pPr>
            <a:r>
              <a:rPr lang="en-US" sz="1600" kern="0" spc="120" dirty="0">
                <a:gradFill>
                  <a:gsLst>
                    <a:gs pos="0">
                      <a:srgbClr val="505050"/>
                    </a:gs>
                    <a:gs pos="100000">
                      <a:srgbClr val="505050"/>
                    </a:gs>
                  </a:gsLst>
                  <a:lin ang="16200000" scaled="1"/>
                </a:gradFill>
                <a:latin typeface="Segoe UI Semilight" panose="020B0402040204020203" pitchFamily="34" charset="0"/>
                <a:ea typeface="ＭＳ Ｐゴシック" charset="0"/>
                <a:cs typeface="Segoe UI Semilight" panose="020B0402040204020203" pitchFamily="34" charset="0"/>
              </a:rPr>
              <a:t>Monitor </a:t>
            </a:r>
          </a:p>
        </p:txBody>
      </p:sp>
      <p:grpSp>
        <p:nvGrpSpPr>
          <p:cNvPr id="30" name="Group 29">
            <a:extLst>
              <a:ext uri="{FF2B5EF4-FFF2-40B4-BE49-F238E27FC236}">
                <a16:creationId xmlns:a16="http://schemas.microsoft.com/office/drawing/2014/main" id="{BEDA1B55-F108-4EF5-A6A7-05E2DB48BC8B}"/>
              </a:ext>
            </a:extLst>
          </p:cNvPr>
          <p:cNvGrpSpPr/>
          <p:nvPr/>
        </p:nvGrpSpPr>
        <p:grpSpPr>
          <a:xfrm>
            <a:off x="9771330" y="2404077"/>
            <a:ext cx="1066524" cy="794383"/>
            <a:chOff x="9538692" y="2934569"/>
            <a:chExt cx="1382588" cy="1029800"/>
          </a:xfrm>
          <a:solidFill>
            <a:schemeClr val="bg1"/>
          </a:solidFill>
        </p:grpSpPr>
        <p:sp>
          <p:nvSpPr>
            <p:cNvPr id="31" name="graph_9" title="Icon of a line chart with connected circles at varying points">
              <a:extLst>
                <a:ext uri="{FF2B5EF4-FFF2-40B4-BE49-F238E27FC236}">
                  <a16:creationId xmlns:a16="http://schemas.microsoft.com/office/drawing/2014/main" id="{F279FE3C-0C9F-4AC1-88D8-900041920369}"/>
                </a:ext>
              </a:extLst>
            </p:cNvPr>
            <p:cNvSpPr>
              <a:spLocks noChangeAspect="1" noEditPoints="1"/>
            </p:cNvSpPr>
            <p:nvPr/>
          </p:nvSpPr>
          <p:spPr bwMode="auto">
            <a:xfrm>
              <a:off x="9538692" y="2934569"/>
              <a:ext cx="979991" cy="884290"/>
            </a:xfrm>
            <a:custGeom>
              <a:avLst/>
              <a:gdLst>
                <a:gd name="T0" fmla="*/ 352 w 352"/>
                <a:gd name="T1" fmla="*/ 318 h 318"/>
                <a:gd name="T2" fmla="*/ 0 w 352"/>
                <a:gd name="T3" fmla="*/ 318 h 318"/>
                <a:gd name="T4" fmla="*/ 0 w 352"/>
                <a:gd name="T5" fmla="*/ 0 h 318"/>
                <a:gd name="T6" fmla="*/ 266 w 352"/>
                <a:gd name="T7" fmla="*/ 105 h 318"/>
                <a:gd name="T8" fmla="*/ 286 w 352"/>
                <a:gd name="T9" fmla="*/ 126 h 318"/>
                <a:gd name="T10" fmla="*/ 307 w 352"/>
                <a:gd name="T11" fmla="*/ 105 h 318"/>
                <a:gd name="T12" fmla="*/ 286 w 352"/>
                <a:gd name="T13" fmla="*/ 84 h 318"/>
                <a:gd name="T14" fmla="*/ 266 w 352"/>
                <a:gd name="T15" fmla="*/ 105 h 318"/>
                <a:gd name="T16" fmla="*/ 57 w 352"/>
                <a:gd name="T17" fmla="*/ 252 h 318"/>
                <a:gd name="T18" fmla="*/ 100 w 352"/>
                <a:gd name="T19" fmla="*/ 188 h 318"/>
                <a:gd name="T20" fmla="*/ 200 w 352"/>
                <a:gd name="T21" fmla="*/ 205 h 318"/>
                <a:gd name="T22" fmla="*/ 134 w 352"/>
                <a:gd name="T23" fmla="*/ 181 h 318"/>
                <a:gd name="T24" fmla="*/ 236 w 352"/>
                <a:gd name="T25" fmla="*/ 187 h 318"/>
                <a:gd name="T26" fmla="*/ 276 w 352"/>
                <a:gd name="T27" fmla="*/ 123 h 318"/>
                <a:gd name="T28" fmla="*/ 200 w 352"/>
                <a:gd name="T29" fmla="*/ 201 h 318"/>
                <a:gd name="T30" fmla="*/ 221 w 352"/>
                <a:gd name="T31" fmla="*/ 222 h 318"/>
                <a:gd name="T32" fmla="*/ 241 w 352"/>
                <a:gd name="T33" fmla="*/ 201 h 318"/>
                <a:gd name="T34" fmla="*/ 221 w 352"/>
                <a:gd name="T35" fmla="*/ 180 h 318"/>
                <a:gd name="T36" fmla="*/ 200 w 352"/>
                <a:gd name="T37" fmla="*/ 201 h 318"/>
                <a:gd name="T38" fmla="*/ 200 w 352"/>
                <a:gd name="T39" fmla="*/ 201 h 318"/>
                <a:gd name="T40" fmla="*/ 94 w 352"/>
                <a:gd name="T41" fmla="*/ 174 h 318"/>
                <a:gd name="T42" fmla="*/ 115 w 352"/>
                <a:gd name="T43" fmla="*/ 194 h 318"/>
                <a:gd name="T44" fmla="*/ 136 w 352"/>
                <a:gd name="T45" fmla="*/ 174 h 318"/>
                <a:gd name="T46" fmla="*/ 115 w 352"/>
                <a:gd name="T47" fmla="*/ 153 h 318"/>
                <a:gd name="T48" fmla="*/ 94 w 352"/>
                <a:gd name="T49" fmla="*/ 174 h 318"/>
                <a:gd name="T50" fmla="*/ 94 w 352"/>
                <a:gd name="T51" fmla="*/ 174 h 318"/>
                <a:gd name="T52" fmla="*/ 25 w 352"/>
                <a:gd name="T53" fmla="*/ 269 h 318"/>
                <a:gd name="T54" fmla="*/ 46 w 352"/>
                <a:gd name="T55" fmla="*/ 289 h 318"/>
                <a:gd name="T56" fmla="*/ 66 w 352"/>
                <a:gd name="T57" fmla="*/ 269 h 318"/>
                <a:gd name="T58" fmla="*/ 46 w 352"/>
                <a:gd name="T59" fmla="*/ 248 h 318"/>
                <a:gd name="T60" fmla="*/ 25 w 352"/>
                <a:gd name="T61" fmla="*/ 269 h 318"/>
                <a:gd name="T62" fmla="*/ 25 w 352"/>
                <a:gd name="T63" fmla="*/ 26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2" h="318">
                  <a:moveTo>
                    <a:pt x="352" y="318"/>
                  </a:moveTo>
                  <a:cubicBezTo>
                    <a:pt x="0" y="318"/>
                    <a:pt x="0" y="318"/>
                    <a:pt x="0" y="318"/>
                  </a:cubicBezTo>
                  <a:cubicBezTo>
                    <a:pt x="0" y="0"/>
                    <a:pt x="0" y="0"/>
                    <a:pt x="0" y="0"/>
                  </a:cubicBezTo>
                  <a:moveTo>
                    <a:pt x="266" y="105"/>
                  </a:moveTo>
                  <a:cubicBezTo>
                    <a:pt x="266" y="116"/>
                    <a:pt x="275" y="126"/>
                    <a:pt x="286" y="126"/>
                  </a:cubicBezTo>
                  <a:cubicBezTo>
                    <a:pt x="298" y="126"/>
                    <a:pt x="307" y="116"/>
                    <a:pt x="307" y="105"/>
                  </a:cubicBezTo>
                  <a:cubicBezTo>
                    <a:pt x="307" y="93"/>
                    <a:pt x="298" y="84"/>
                    <a:pt x="286" y="84"/>
                  </a:cubicBezTo>
                  <a:cubicBezTo>
                    <a:pt x="275" y="84"/>
                    <a:pt x="266" y="93"/>
                    <a:pt x="266" y="105"/>
                  </a:cubicBezTo>
                  <a:close/>
                  <a:moveTo>
                    <a:pt x="57" y="252"/>
                  </a:moveTo>
                  <a:cubicBezTo>
                    <a:pt x="100" y="188"/>
                    <a:pt x="100" y="188"/>
                    <a:pt x="100" y="188"/>
                  </a:cubicBezTo>
                  <a:moveTo>
                    <a:pt x="200" y="205"/>
                  </a:moveTo>
                  <a:cubicBezTo>
                    <a:pt x="134" y="181"/>
                    <a:pt x="134" y="181"/>
                    <a:pt x="134" y="181"/>
                  </a:cubicBezTo>
                  <a:moveTo>
                    <a:pt x="236" y="187"/>
                  </a:moveTo>
                  <a:cubicBezTo>
                    <a:pt x="276" y="123"/>
                    <a:pt x="276" y="123"/>
                    <a:pt x="276" y="123"/>
                  </a:cubicBezTo>
                  <a:moveTo>
                    <a:pt x="200" y="201"/>
                  </a:moveTo>
                  <a:cubicBezTo>
                    <a:pt x="200" y="213"/>
                    <a:pt x="209" y="222"/>
                    <a:pt x="221" y="222"/>
                  </a:cubicBezTo>
                  <a:cubicBezTo>
                    <a:pt x="232" y="222"/>
                    <a:pt x="241" y="213"/>
                    <a:pt x="241" y="201"/>
                  </a:cubicBezTo>
                  <a:cubicBezTo>
                    <a:pt x="241" y="190"/>
                    <a:pt x="232" y="180"/>
                    <a:pt x="221" y="180"/>
                  </a:cubicBezTo>
                  <a:cubicBezTo>
                    <a:pt x="209" y="180"/>
                    <a:pt x="200" y="190"/>
                    <a:pt x="200" y="201"/>
                  </a:cubicBezTo>
                  <a:cubicBezTo>
                    <a:pt x="200" y="201"/>
                    <a:pt x="200" y="201"/>
                    <a:pt x="200" y="201"/>
                  </a:cubicBezTo>
                  <a:moveTo>
                    <a:pt x="94" y="174"/>
                  </a:moveTo>
                  <a:cubicBezTo>
                    <a:pt x="94" y="185"/>
                    <a:pt x="104" y="194"/>
                    <a:pt x="115" y="194"/>
                  </a:cubicBezTo>
                  <a:cubicBezTo>
                    <a:pt x="127" y="194"/>
                    <a:pt x="136" y="185"/>
                    <a:pt x="136" y="174"/>
                  </a:cubicBezTo>
                  <a:cubicBezTo>
                    <a:pt x="136" y="162"/>
                    <a:pt x="127" y="153"/>
                    <a:pt x="115" y="153"/>
                  </a:cubicBezTo>
                  <a:cubicBezTo>
                    <a:pt x="104" y="153"/>
                    <a:pt x="94" y="162"/>
                    <a:pt x="94" y="174"/>
                  </a:cubicBezTo>
                  <a:cubicBezTo>
                    <a:pt x="94" y="174"/>
                    <a:pt x="94" y="174"/>
                    <a:pt x="94" y="174"/>
                  </a:cubicBezTo>
                  <a:moveTo>
                    <a:pt x="25" y="269"/>
                  </a:moveTo>
                  <a:cubicBezTo>
                    <a:pt x="25" y="280"/>
                    <a:pt x="34" y="289"/>
                    <a:pt x="46" y="289"/>
                  </a:cubicBezTo>
                  <a:cubicBezTo>
                    <a:pt x="57" y="289"/>
                    <a:pt x="66" y="280"/>
                    <a:pt x="66" y="269"/>
                  </a:cubicBezTo>
                  <a:cubicBezTo>
                    <a:pt x="66" y="257"/>
                    <a:pt x="57" y="248"/>
                    <a:pt x="46" y="248"/>
                  </a:cubicBezTo>
                  <a:cubicBezTo>
                    <a:pt x="34" y="248"/>
                    <a:pt x="25" y="257"/>
                    <a:pt x="25" y="269"/>
                  </a:cubicBezTo>
                  <a:cubicBezTo>
                    <a:pt x="25" y="269"/>
                    <a:pt x="25" y="269"/>
                    <a:pt x="25" y="269"/>
                  </a:cubicBezTo>
                </a:path>
              </a:pathLst>
            </a:custGeom>
            <a:grpFill/>
            <a:ln w="15875" cap="sq">
              <a:solidFill>
                <a:schemeClr val="tx1"/>
              </a:solidFill>
              <a:prstDash val="solid"/>
              <a:miter lim="800000"/>
              <a:headEnd/>
              <a:tailEnd/>
            </a:ln>
          </p:spPr>
          <p:txBody>
            <a:bodyPr vert="horz" wrap="square" lIns="91428" tIns="45714" rIns="91428" bIns="45714" numCol="1" anchor="t" anchorCtr="0" compatLnSpc="1">
              <a:prstTxWarp prst="textNoShape">
                <a:avLst/>
              </a:prstTxWarp>
            </a:bodyPr>
            <a:lstStyle/>
            <a:p>
              <a:pPr defTabSz="932649">
                <a:defRPr/>
              </a:pPr>
              <a:endParaRPr lang="en-US" sz="1800" dirty="0">
                <a:gradFill>
                  <a:gsLst>
                    <a:gs pos="0">
                      <a:srgbClr val="505050"/>
                    </a:gs>
                    <a:gs pos="100000">
                      <a:srgbClr val="505050"/>
                    </a:gs>
                  </a:gsLst>
                </a:gradFill>
                <a:latin typeface="Segoe UI"/>
              </a:endParaRPr>
            </a:p>
          </p:txBody>
        </p:sp>
        <p:sp>
          <p:nvSpPr>
            <p:cNvPr id="32" name="Oval 31">
              <a:extLst>
                <a:ext uri="{FF2B5EF4-FFF2-40B4-BE49-F238E27FC236}">
                  <a16:creationId xmlns:a16="http://schemas.microsoft.com/office/drawing/2014/main" id="{CC6D919A-EB30-41E4-A7D7-3E8E8002259D}"/>
                </a:ext>
              </a:extLst>
            </p:cNvPr>
            <p:cNvSpPr/>
            <p:nvPr/>
          </p:nvSpPr>
          <p:spPr bwMode="auto">
            <a:xfrm>
              <a:off x="10261225" y="3304315"/>
              <a:ext cx="660055" cy="6600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32379" fontAlgn="base">
                <a:lnSpc>
                  <a:spcPct val="90000"/>
                </a:lnSpc>
                <a:spcBef>
                  <a:spcPct val="0"/>
                </a:spcBef>
                <a:spcAft>
                  <a:spcPct val="0"/>
                </a:spcAft>
                <a:defRPr/>
              </a:pPr>
              <a:endParaRPr lang="en-US" sz="240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3" name="graph_4" title="Icon of a pie chart">
              <a:extLst>
                <a:ext uri="{FF2B5EF4-FFF2-40B4-BE49-F238E27FC236}">
                  <a16:creationId xmlns:a16="http://schemas.microsoft.com/office/drawing/2014/main" id="{19AAEDEF-9D8B-4DA7-95E0-C02A6B5B15AC}"/>
                </a:ext>
              </a:extLst>
            </p:cNvPr>
            <p:cNvSpPr>
              <a:spLocks noChangeAspect="1" noEditPoints="1"/>
            </p:cNvSpPr>
            <p:nvPr/>
          </p:nvSpPr>
          <p:spPr bwMode="auto">
            <a:xfrm>
              <a:off x="10355066" y="3478141"/>
              <a:ext cx="472372" cy="470421"/>
            </a:xfrm>
            <a:custGeom>
              <a:avLst/>
              <a:gdLst>
                <a:gd name="T0" fmla="*/ 310 w 334"/>
                <a:gd name="T1" fmla="*/ 178 h 333"/>
                <a:gd name="T2" fmla="*/ 155 w 334"/>
                <a:gd name="T3" fmla="*/ 333 h 333"/>
                <a:gd name="T4" fmla="*/ 0 w 334"/>
                <a:gd name="T5" fmla="*/ 178 h 333"/>
                <a:gd name="T6" fmla="*/ 155 w 334"/>
                <a:gd name="T7" fmla="*/ 23 h 333"/>
                <a:gd name="T8" fmla="*/ 155 w 334"/>
                <a:gd name="T9" fmla="*/ 178 h 333"/>
                <a:gd name="T10" fmla="*/ 310 w 334"/>
                <a:gd name="T11" fmla="*/ 178 h 333"/>
                <a:gd name="T12" fmla="*/ 334 w 334"/>
                <a:gd name="T13" fmla="*/ 139 h 333"/>
                <a:gd name="T14" fmla="*/ 195 w 334"/>
                <a:gd name="T15" fmla="*/ 0 h 333"/>
                <a:gd name="T16" fmla="*/ 195 w 334"/>
                <a:gd name="T17" fmla="*/ 139 h 333"/>
                <a:gd name="T18" fmla="*/ 334 w 334"/>
                <a:gd name="T19" fmla="*/ 139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4" h="333">
                  <a:moveTo>
                    <a:pt x="310" y="178"/>
                  </a:moveTo>
                  <a:cubicBezTo>
                    <a:pt x="310" y="264"/>
                    <a:pt x="241" y="333"/>
                    <a:pt x="155" y="333"/>
                  </a:cubicBezTo>
                  <a:cubicBezTo>
                    <a:pt x="69" y="333"/>
                    <a:pt x="0" y="264"/>
                    <a:pt x="0" y="178"/>
                  </a:cubicBezTo>
                  <a:cubicBezTo>
                    <a:pt x="0" y="93"/>
                    <a:pt x="69" y="23"/>
                    <a:pt x="155" y="23"/>
                  </a:cubicBezTo>
                  <a:cubicBezTo>
                    <a:pt x="155" y="178"/>
                    <a:pt x="155" y="178"/>
                    <a:pt x="155" y="178"/>
                  </a:cubicBezTo>
                  <a:lnTo>
                    <a:pt x="310" y="178"/>
                  </a:lnTo>
                  <a:close/>
                  <a:moveTo>
                    <a:pt x="334" y="139"/>
                  </a:moveTo>
                  <a:cubicBezTo>
                    <a:pt x="334" y="62"/>
                    <a:pt x="272" y="0"/>
                    <a:pt x="195" y="0"/>
                  </a:cubicBezTo>
                  <a:cubicBezTo>
                    <a:pt x="195" y="139"/>
                    <a:pt x="195" y="139"/>
                    <a:pt x="195" y="139"/>
                  </a:cubicBezTo>
                  <a:lnTo>
                    <a:pt x="334" y="139"/>
                  </a:lnTo>
                  <a:close/>
                </a:path>
              </a:pathLst>
            </a:custGeom>
            <a:grpFill/>
            <a:ln w="15875" cap="sq">
              <a:solidFill>
                <a:schemeClr val="tx2"/>
              </a:solidFill>
              <a:prstDash val="solid"/>
              <a:miter lim="800000"/>
              <a:headEnd/>
              <a:tailEnd/>
            </a:ln>
          </p:spPr>
          <p:txBody>
            <a:bodyPr vert="horz" wrap="square" lIns="91428" tIns="45714" rIns="91428" bIns="45714" numCol="1" anchor="t" anchorCtr="0" compatLnSpc="1">
              <a:prstTxWarp prst="textNoShape">
                <a:avLst/>
              </a:prstTxWarp>
            </a:bodyPr>
            <a:lstStyle/>
            <a:p>
              <a:pPr defTabSz="932649">
                <a:defRPr/>
              </a:pPr>
              <a:endParaRPr lang="en-US" sz="900" dirty="0">
                <a:gradFill>
                  <a:gsLst>
                    <a:gs pos="0">
                      <a:srgbClr val="505050"/>
                    </a:gs>
                    <a:gs pos="100000">
                      <a:srgbClr val="505050"/>
                    </a:gs>
                  </a:gsLst>
                </a:gradFill>
                <a:latin typeface="Segoe UI"/>
              </a:endParaRPr>
            </a:p>
          </p:txBody>
        </p:sp>
      </p:grpSp>
      <p:sp>
        <p:nvSpPr>
          <p:cNvPr id="34" name="Left Bracket 33">
            <a:extLst>
              <a:ext uri="{FF2B5EF4-FFF2-40B4-BE49-F238E27FC236}">
                <a16:creationId xmlns:a16="http://schemas.microsoft.com/office/drawing/2014/main" id="{0AF950F6-8239-447A-93BC-D900CA6AD8B6}"/>
              </a:ext>
            </a:extLst>
          </p:cNvPr>
          <p:cNvSpPr/>
          <p:nvPr/>
        </p:nvSpPr>
        <p:spPr>
          <a:xfrm rot="16200000">
            <a:off x="6174194" y="-507766"/>
            <a:ext cx="86502" cy="10118559"/>
          </a:xfrm>
          <a:prstGeom prst="leftBracket">
            <a:avLst>
              <a:gd name="adj" fmla="val 107"/>
            </a:avLst>
          </a:prstGeom>
          <a:ln w="12700" cap="rnd">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32649">
              <a:defRPr/>
            </a:pPr>
            <a:endParaRPr lang="en-US" sz="1800">
              <a:solidFill>
                <a:srgbClr val="505050"/>
              </a:solidFill>
              <a:latin typeface="Segoe UI"/>
            </a:endParaRPr>
          </a:p>
        </p:txBody>
      </p:sp>
      <p:sp>
        <p:nvSpPr>
          <p:cNvPr id="35" name="Rectangle 34">
            <a:extLst>
              <a:ext uri="{FF2B5EF4-FFF2-40B4-BE49-F238E27FC236}">
                <a16:creationId xmlns:a16="http://schemas.microsoft.com/office/drawing/2014/main" id="{E9A002CE-E5DC-4DAD-AD3F-8A1B336FD645}"/>
              </a:ext>
            </a:extLst>
          </p:cNvPr>
          <p:cNvSpPr/>
          <p:nvPr/>
        </p:nvSpPr>
        <p:spPr>
          <a:xfrm>
            <a:off x="4898970" y="4365155"/>
            <a:ext cx="2905762" cy="424678"/>
          </a:xfrm>
          <a:prstGeom prst="rect">
            <a:avLst/>
          </a:prstGeom>
          <a:solidFill>
            <a:schemeClr val="bg1"/>
          </a:solidFill>
        </p:spPr>
        <p:txBody>
          <a:bodyPr wrap="square" rtlCol="0" anchor="ctr">
            <a:spAutoFit/>
          </a:bodyPr>
          <a:lstStyle/>
          <a:p>
            <a:pPr algn="ctr" defTabSz="932379" fontAlgn="base">
              <a:lnSpc>
                <a:spcPct val="90000"/>
              </a:lnSpc>
              <a:spcBef>
                <a:spcPct val="0"/>
              </a:spcBef>
              <a:spcAft>
                <a:spcPct val="0"/>
              </a:spcAft>
              <a:defRPr/>
            </a:pPr>
            <a:r>
              <a:rPr lang="en-US" sz="2400" kern="0" spc="120" dirty="0">
                <a:gradFill>
                  <a:gsLst>
                    <a:gs pos="0">
                      <a:srgbClr val="0078D7"/>
                    </a:gs>
                    <a:gs pos="100000">
                      <a:srgbClr val="0078D7"/>
                    </a:gs>
                  </a:gsLst>
                  <a:lin ang="16200000" scaled="1"/>
                </a:gradFill>
                <a:latin typeface="Segoe UI Semilight" panose="020B0402040204020203" pitchFamily="34" charset="0"/>
                <a:ea typeface="ＭＳ Ｐゴシック" charset="0"/>
                <a:cs typeface="Segoe UI Semilight" panose="020B0402040204020203" pitchFamily="34" charset="0"/>
              </a:rPr>
              <a:t>Across</a:t>
            </a:r>
          </a:p>
        </p:txBody>
      </p:sp>
      <p:grpSp>
        <p:nvGrpSpPr>
          <p:cNvPr id="36" name="Group 35">
            <a:extLst>
              <a:ext uri="{FF2B5EF4-FFF2-40B4-BE49-F238E27FC236}">
                <a16:creationId xmlns:a16="http://schemas.microsoft.com/office/drawing/2014/main" id="{08845417-24CB-4598-BB3A-8FCC138FD3F5}"/>
              </a:ext>
            </a:extLst>
          </p:cNvPr>
          <p:cNvGrpSpPr/>
          <p:nvPr/>
        </p:nvGrpSpPr>
        <p:grpSpPr>
          <a:xfrm>
            <a:off x="1303783" y="5016017"/>
            <a:ext cx="9827323" cy="1030747"/>
            <a:chOff x="1158312" y="5016210"/>
            <a:chExt cx="9828578" cy="1030879"/>
          </a:xfrm>
        </p:grpSpPr>
        <p:grpSp>
          <p:nvGrpSpPr>
            <p:cNvPr id="37" name="Group 36">
              <a:extLst>
                <a:ext uri="{FF2B5EF4-FFF2-40B4-BE49-F238E27FC236}">
                  <a16:creationId xmlns:a16="http://schemas.microsoft.com/office/drawing/2014/main" id="{EBFA3BA1-A32B-4768-B4C7-DDB5C0E80E96}"/>
                </a:ext>
              </a:extLst>
            </p:cNvPr>
            <p:cNvGrpSpPr/>
            <p:nvPr/>
          </p:nvGrpSpPr>
          <p:grpSpPr>
            <a:xfrm>
              <a:off x="1158312" y="5032414"/>
              <a:ext cx="1926218" cy="1014675"/>
              <a:chOff x="1158312" y="5032414"/>
              <a:chExt cx="1926218" cy="1014675"/>
            </a:xfrm>
          </p:grpSpPr>
          <p:sp>
            <p:nvSpPr>
              <p:cNvPr id="47" name="Data Text">
                <a:extLst>
                  <a:ext uri="{FF2B5EF4-FFF2-40B4-BE49-F238E27FC236}">
                    <a16:creationId xmlns:a16="http://schemas.microsoft.com/office/drawing/2014/main" id="{FFB6509F-25A7-40F6-8B01-DCEB46820794}"/>
                  </a:ext>
                </a:extLst>
              </p:cNvPr>
              <p:cNvSpPr/>
              <p:nvPr/>
            </p:nvSpPr>
            <p:spPr>
              <a:xfrm>
                <a:off x="1158312" y="5760857"/>
                <a:ext cx="1926218" cy="286232"/>
              </a:xfrm>
              <a:prstGeom prst="rect">
                <a:avLst/>
              </a:prstGeom>
              <a:noFill/>
            </p:spPr>
            <p:txBody>
              <a:bodyPr wrap="square" rtlCol="0" anchor="ctr">
                <a:spAutoFit/>
              </a:bodyPr>
              <a:lstStyle/>
              <a:p>
                <a:pPr algn="ctr" defTabSz="932379" fontAlgn="base">
                  <a:lnSpc>
                    <a:spcPct val="90000"/>
                  </a:lnSpc>
                  <a:spcBef>
                    <a:spcPct val="0"/>
                  </a:spcBef>
                  <a:spcAft>
                    <a:spcPct val="0"/>
                  </a:spcAft>
                  <a:defRPr/>
                </a:pPr>
                <a:r>
                  <a:rPr lang="en-US" sz="1400" kern="0" spc="120" dirty="0">
                    <a:gradFill>
                      <a:gsLst>
                        <a:gs pos="0">
                          <a:srgbClr val="0078D7"/>
                        </a:gs>
                        <a:gs pos="100000">
                          <a:srgbClr val="0078D7"/>
                        </a:gs>
                      </a:gsLst>
                      <a:lin ang="16200000" scaled="1"/>
                    </a:gradFill>
                    <a:latin typeface="Segoe UI"/>
                    <a:ea typeface="ＭＳ Ｐゴシック" charset="0"/>
                    <a:cs typeface="Segoe UI Semilight" panose="020B0402040204020203" pitchFamily="34" charset="0"/>
                  </a:rPr>
                  <a:t>Devices</a:t>
                </a:r>
              </a:p>
            </p:txBody>
          </p:sp>
          <p:grpSp>
            <p:nvGrpSpPr>
              <p:cNvPr id="48" name="Group 47">
                <a:extLst>
                  <a:ext uri="{FF2B5EF4-FFF2-40B4-BE49-F238E27FC236}">
                    <a16:creationId xmlns:a16="http://schemas.microsoft.com/office/drawing/2014/main" id="{DA5DFF21-2B45-4F6D-95F9-8674E13B8421}"/>
                  </a:ext>
                </a:extLst>
              </p:cNvPr>
              <p:cNvGrpSpPr/>
              <p:nvPr/>
            </p:nvGrpSpPr>
            <p:grpSpPr>
              <a:xfrm>
                <a:off x="1638332" y="5032414"/>
                <a:ext cx="966179" cy="581864"/>
                <a:chOff x="9574313" y="2874560"/>
                <a:chExt cx="700769" cy="422025"/>
              </a:xfrm>
            </p:grpSpPr>
            <p:sp>
              <p:nvSpPr>
                <p:cNvPr id="49" name="monitor" title="Icon of a monitor">
                  <a:extLst>
                    <a:ext uri="{FF2B5EF4-FFF2-40B4-BE49-F238E27FC236}">
                      <a16:creationId xmlns:a16="http://schemas.microsoft.com/office/drawing/2014/main" id="{A3A1FE23-8789-4000-AA6A-A699C5DC70C5}"/>
                    </a:ext>
                  </a:extLst>
                </p:cNvPr>
                <p:cNvSpPr>
                  <a:spLocks noChangeAspect="1" noEditPoints="1"/>
                </p:cNvSpPr>
                <p:nvPr/>
              </p:nvSpPr>
              <p:spPr bwMode="auto">
                <a:xfrm>
                  <a:off x="9574313" y="2874560"/>
                  <a:ext cx="457200" cy="350395"/>
                </a:xfrm>
                <a:custGeom>
                  <a:avLst/>
                  <a:gdLst>
                    <a:gd name="T0" fmla="*/ 244 w 244"/>
                    <a:gd name="T1" fmla="*/ 68 h 187"/>
                    <a:gd name="T2" fmla="*/ 244 w 244"/>
                    <a:gd name="T3" fmla="*/ 151 h 187"/>
                    <a:gd name="T4" fmla="*/ 0 w 244"/>
                    <a:gd name="T5" fmla="*/ 151 h 187"/>
                    <a:gd name="T6" fmla="*/ 0 w 244"/>
                    <a:gd name="T7" fmla="*/ 0 h 187"/>
                    <a:gd name="T8" fmla="*/ 244 w 244"/>
                    <a:gd name="T9" fmla="*/ 0 h 187"/>
                    <a:gd name="T10" fmla="*/ 244 w 244"/>
                    <a:gd name="T11" fmla="*/ 68 h 187"/>
                    <a:gd name="T12" fmla="*/ 122 w 244"/>
                    <a:gd name="T13" fmla="*/ 151 h 187"/>
                    <a:gd name="T14" fmla="*/ 122 w 244"/>
                    <a:gd name="T15" fmla="*/ 187 h 187"/>
                    <a:gd name="T16" fmla="*/ 73 w 244"/>
                    <a:gd name="T17" fmla="*/ 187 h 187"/>
                    <a:gd name="T18" fmla="*/ 171 w 244"/>
                    <a:gd name="T1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87">
                      <a:moveTo>
                        <a:pt x="244" y="68"/>
                      </a:moveTo>
                      <a:lnTo>
                        <a:pt x="244" y="151"/>
                      </a:lnTo>
                      <a:lnTo>
                        <a:pt x="0" y="151"/>
                      </a:lnTo>
                      <a:lnTo>
                        <a:pt x="0" y="0"/>
                      </a:lnTo>
                      <a:lnTo>
                        <a:pt x="244" y="0"/>
                      </a:lnTo>
                      <a:lnTo>
                        <a:pt x="244" y="68"/>
                      </a:lnTo>
                      <a:moveTo>
                        <a:pt x="122" y="151"/>
                      </a:moveTo>
                      <a:lnTo>
                        <a:pt x="122" y="187"/>
                      </a:lnTo>
                      <a:moveTo>
                        <a:pt x="73" y="187"/>
                      </a:moveTo>
                      <a:lnTo>
                        <a:pt x="171" y="187"/>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dirty="0">
                    <a:gradFill>
                      <a:gsLst>
                        <a:gs pos="0">
                          <a:srgbClr val="505050"/>
                        </a:gs>
                        <a:gs pos="100000">
                          <a:srgbClr val="505050"/>
                        </a:gs>
                      </a:gsLst>
                    </a:gradFill>
                    <a:latin typeface="Segoe UI"/>
                  </a:endParaRPr>
                </a:p>
              </p:txBody>
            </p:sp>
            <p:sp>
              <p:nvSpPr>
                <p:cNvPr id="50" name="Rectangle 49">
                  <a:extLst>
                    <a:ext uri="{FF2B5EF4-FFF2-40B4-BE49-F238E27FC236}">
                      <a16:creationId xmlns:a16="http://schemas.microsoft.com/office/drawing/2014/main" id="{A26C4336-133B-4C78-A8E3-7ADC76904A13}"/>
                    </a:ext>
                  </a:extLst>
                </p:cNvPr>
                <p:cNvSpPr/>
                <p:nvPr/>
              </p:nvSpPr>
              <p:spPr bwMode="auto">
                <a:xfrm>
                  <a:off x="9902389" y="2968551"/>
                  <a:ext cx="372693" cy="32803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32379" fontAlgn="base">
                    <a:lnSpc>
                      <a:spcPct val="90000"/>
                    </a:lnSpc>
                    <a:spcBef>
                      <a:spcPct val="0"/>
                    </a:spcBef>
                    <a:spcAft>
                      <a:spcPct val="0"/>
                    </a:spcAft>
                    <a:defRPr/>
                  </a:pPr>
                  <a:endParaRPr lang="en-US" sz="240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1" name="UniversalApp_E8CC" title="Icon of a cellphone in front of a tablet">
                  <a:extLst>
                    <a:ext uri="{FF2B5EF4-FFF2-40B4-BE49-F238E27FC236}">
                      <a16:creationId xmlns:a16="http://schemas.microsoft.com/office/drawing/2014/main" id="{109F1CCE-27AC-4FE0-A5A3-774F36780295}"/>
                    </a:ext>
                  </a:extLst>
                </p:cNvPr>
                <p:cNvSpPr>
                  <a:spLocks noChangeAspect="1" noEditPoints="1"/>
                </p:cNvSpPr>
                <p:nvPr/>
              </p:nvSpPr>
              <p:spPr bwMode="auto">
                <a:xfrm>
                  <a:off x="9941645" y="3007427"/>
                  <a:ext cx="333437" cy="244682"/>
                </a:xfrm>
                <a:custGeom>
                  <a:avLst/>
                  <a:gdLst>
                    <a:gd name="T0" fmla="*/ 1250 w 3750"/>
                    <a:gd name="T1" fmla="*/ 2750 h 2750"/>
                    <a:gd name="T2" fmla="*/ 0 w 3750"/>
                    <a:gd name="T3" fmla="*/ 2750 h 2750"/>
                    <a:gd name="T4" fmla="*/ 0 w 3750"/>
                    <a:gd name="T5" fmla="*/ 750 h 2750"/>
                    <a:gd name="T6" fmla="*/ 1250 w 3750"/>
                    <a:gd name="T7" fmla="*/ 750 h 2750"/>
                    <a:gd name="T8" fmla="*/ 1250 w 3750"/>
                    <a:gd name="T9" fmla="*/ 2750 h 2750"/>
                    <a:gd name="T10" fmla="*/ 375 w 3750"/>
                    <a:gd name="T11" fmla="*/ 2250 h 2750"/>
                    <a:gd name="T12" fmla="*/ 875 w 3750"/>
                    <a:gd name="T13" fmla="*/ 2250 h 2750"/>
                    <a:gd name="T14" fmla="*/ 1875 w 3750"/>
                    <a:gd name="T15" fmla="*/ 1750 h 2750"/>
                    <a:gd name="T16" fmla="*/ 2375 w 3750"/>
                    <a:gd name="T17" fmla="*/ 1750 h 2750"/>
                    <a:gd name="T18" fmla="*/ 1250 w 3750"/>
                    <a:gd name="T19" fmla="*/ 2250 h 2750"/>
                    <a:gd name="T20" fmla="*/ 3625 w 3750"/>
                    <a:gd name="T21" fmla="*/ 2250 h 2750"/>
                    <a:gd name="T22" fmla="*/ 3750 w 3750"/>
                    <a:gd name="T23" fmla="*/ 2125 h 2750"/>
                    <a:gd name="T24" fmla="*/ 3750 w 3750"/>
                    <a:gd name="T25" fmla="*/ 125 h 2750"/>
                    <a:gd name="T26" fmla="*/ 3625 w 3750"/>
                    <a:gd name="T27" fmla="*/ 0 h 2750"/>
                    <a:gd name="T28" fmla="*/ 625 w 3750"/>
                    <a:gd name="T29" fmla="*/ 0 h 2750"/>
                    <a:gd name="T30" fmla="*/ 500 w 3750"/>
                    <a:gd name="T31" fmla="*/ 125 h 2750"/>
                    <a:gd name="T32" fmla="*/ 500 w 3750"/>
                    <a:gd name="T33" fmla="*/ 750 h 2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50" h="2750">
                      <a:moveTo>
                        <a:pt x="1250" y="2750"/>
                      </a:moveTo>
                      <a:cubicBezTo>
                        <a:pt x="0" y="2750"/>
                        <a:pt x="0" y="2750"/>
                        <a:pt x="0" y="2750"/>
                      </a:cubicBezTo>
                      <a:cubicBezTo>
                        <a:pt x="0" y="750"/>
                        <a:pt x="0" y="750"/>
                        <a:pt x="0" y="750"/>
                      </a:cubicBezTo>
                      <a:cubicBezTo>
                        <a:pt x="1250" y="750"/>
                        <a:pt x="1250" y="750"/>
                        <a:pt x="1250" y="750"/>
                      </a:cubicBezTo>
                      <a:lnTo>
                        <a:pt x="1250" y="2750"/>
                      </a:lnTo>
                      <a:close/>
                      <a:moveTo>
                        <a:pt x="375" y="2250"/>
                      </a:moveTo>
                      <a:cubicBezTo>
                        <a:pt x="875" y="2250"/>
                        <a:pt x="875" y="2250"/>
                        <a:pt x="875" y="2250"/>
                      </a:cubicBezTo>
                      <a:moveTo>
                        <a:pt x="1875" y="1750"/>
                      </a:moveTo>
                      <a:cubicBezTo>
                        <a:pt x="2375" y="1750"/>
                        <a:pt x="2375" y="1750"/>
                        <a:pt x="2375" y="1750"/>
                      </a:cubicBezTo>
                      <a:moveTo>
                        <a:pt x="1250" y="2250"/>
                      </a:moveTo>
                      <a:cubicBezTo>
                        <a:pt x="3625" y="2250"/>
                        <a:pt x="3625" y="2250"/>
                        <a:pt x="3625" y="2250"/>
                      </a:cubicBezTo>
                      <a:cubicBezTo>
                        <a:pt x="3694" y="2250"/>
                        <a:pt x="3750" y="2194"/>
                        <a:pt x="3750" y="2125"/>
                      </a:cubicBezTo>
                      <a:cubicBezTo>
                        <a:pt x="3750" y="125"/>
                        <a:pt x="3750" y="125"/>
                        <a:pt x="3750" y="125"/>
                      </a:cubicBezTo>
                      <a:cubicBezTo>
                        <a:pt x="3750" y="56"/>
                        <a:pt x="3694" y="0"/>
                        <a:pt x="3625" y="0"/>
                      </a:cubicBezTo>
                      <a:cubicBezTo>
                        <a:pt x="625" y="0"/>
                        <a:pt x="625" y="0"/>
                        <a:pt x="625" y="0"/>
                      </a:cubicBezTo>
                      <a:cubicBezTo>
                        <a:pt x="556" y="0"/>
                        <a:pt x="500" y="56"/>
                        <a:pt x="500" y="125"/>
                      </a:cubicBezTo>
                      <a:cubicBezTo>
                        <a:pt x="500" y="750"/>
                        <a:pt x="500" y="750"/>
                        <a:pt x="500" y="750"/>
                      </a:cubicBezTo>
                    </a:path>
                  </a:pathLst>
                </a:custGeom>
                <a:noFill/>
                <a:ln w="15875" cap="sq">
                  <a:solidFill>
                    <a:schemeClr val="tx1"/>
                  </a:solidFill>
                  <a:prstDash val="solid"/>
                  <a:miter lim="800000"/>
                  <a:headEnd/>
                  <a:tailEnd/>
                </a:ln>
              </p:spPr>
              <p:txBody>
                <a:bodyPr vert="horz" wrap="square" lIns="91428" tIns="45714" rIns="91428" bIns="45714" numCol="1" anchor="t" anchorCtr="0" compatLnSpc="1">
                  <a:prstTxWarp prst="textNoShape">
                    <a:avLst/>
                  </a:prstTxWarp>
                </a:bodyPr>
                <a:lstStyle/>
                <a:p>
                  <a:pPr defTabSz="932649">
                    <a:defRPr/>
                  </a:pPr>
                  <a:endParaRPr lang="en-US" sz="900" dirty="0">
                    <a:gradFill>
                      <a:gsLst>
                        <a:gs pos="0">
                          <a:srgbClr val="505050"/>
                        </a:gs>
                        <a:gs pos="100000">
                          <a:srgbClr val="505050"/>
                        </a:gs>
                      </a:gsLst>
                    </a:gradFill>
                    <a:latin typeface="Segoe UI"/>
                  </a:endParaRPr>
                </a:p>
              </p:txBody>
            </p:sp>
          </p:grpSp>
        </p:grpSp>
        <p:grpSp>
          <p:nvGrpSpPr>
            <p:cNvPr id="38" name="Group 37">
              <a:extLst>
                <a:ext uri="{FF2B5EF4-FFF2-40B4-BE49-F238E27FC236}">
                  <a16:creationId xmlns:a16="http://schemas.microsoft.com/office/drawing/2014/main" id="{427E9434-1BF3-4643-B428-E2ABDA86A23D}"/>
                </a:ext>
              </a:extLst>
            </p:cNvPr>
            <p:cNvGrpSpPr/>
            <p:nvPr/>
          </p:nvGrpSpPr>
          <p:grpSpPr>
            <a:xfrm>
              <a:off x="3789266" y="5070776"/>
              <a:ext cx="1929384" cy="976313"/>
              <a:chOff x="3577633" y="5070776"/>
              <a:chExt cx="1929384" cy="976313"/>
            </a:xfrm>
          </p:grpSpPr>
          <p:sp>
            <p:nvSpPr>
              <p:cNvPr id="45" name="Data Text">
                <a:extLst>
                  <a:ext uri="{FF2B5EF4-FFF2-40B4-BE49-F238E27FC236}">
                    <a16:creationId xmlns:a16="http://schemas.microsoft.com/office/drawing/2014/main" id="{CC35D225-238C-4E62-9687-D201913B929E}"/>
                  </a:ext>
                </a:extLst>
              </p:cNvPr>
              <p:cNvSpPr/>
              <p:nvPr/>
            </p:nvSpPr>
            <p:spPr>
              <a:xfrm>
                <a:off x="3577633" y="5760857"/>
                <a:ext cx="1929384" cy="286232"/>
              </a:xfrm>
              <a:prstGeom prst="rect">
                <a:avLst/>
              </a:prstGeom>
              <a:noFill/>
            </p:spPr>
            <p:txBody>
              <a:bodyPr wrap="square" rtlCol="0" anchor="ctr">
                <a:spAutoFit/>
              </a:bodyPr>
              <a:lstStyle/>
              <a:p>
                <a:pPr algn="ctr" defTabSz="932379" fontAlgn="base">
                  <a:lnSpc>
                    <a:spcPct val="90000"/>
                  </a:lnSpc>
                  <a:spcBef>
                    <a:spcPct val="0"/>
                  </a:spcBef>
                  <a:spcAft>
                    <a:spcPct val="0"/>
                  </a:spcAft>
                  <a:defRPr/>
                </a:pPr>
                <a:r>
                  <a:rPr lang="en-US" sz="1400" kern="0" spc="120" dirty="0">
                    <a:gradFill>
                      <a:gsLst>
                        <a:gs pos="0">
                          <a:srgbClr val="0078D7"/>
                        </a:gs>
                        <a:gs pos="100000">
                          <a:srgbClr val="0078D7"/>
                        </a:gs>
                      </a:gsLst>
                      <a:lin ang="16200000" scaled="1"/>
                    </a:gradFill>
                    <a:latin typeface="Segoe UI"/>
                    <a:ea typeface="ＭＳ Ｐゴシック" charset="0"/>
                    <a:cs typeface="Segoe UI Semilight" panose="020B0402040204020203" pitchFamily="34" charset="0"/>
                  </a:rPr>
                  <a:t>Apps</a:t>
                </a:r>
              </a:p>
            </p:txBody>
          </p:sp>
          <p:sp>
            <p:nvSpPr>
              <p:cNvPr id="46" name="GenericApp_EB3B" title="Icon of an app window">
                <a:extLst>
                  <a:ext uri="{FF2B5EF4-FFF2-40B4-BE49-F238E27FC236}">
                    <a16:creationId xmlns:a16="http://schemas.microsoft.com/office/drawing/2014/main" id="{146C7EE5-F2FC-4488-A014-A7D9B4AC7179}"/>
                  </a:ext>
                </a:extLst>
              </p:cNvPr>
              <p:cNvSpPr>
                <a:spLocks noChangeAspect="1" noEditPoints="1"/>
              </p:cNvSpPr>
              <p:nvPr/>
            </p:nvSpPr>
            <p:spPr bwMode="auto">
              <a:xfrm>
                <a:off x="4240503" y="5070776"/>
                <a:ext cx="603644" cy="483106"/>
              </a:xfrm>
              <a:custGeom>
                <a:avLst/>
                <a:gdLst>
                  <a:gd name="T0" fmla="*/ 5088 w 5088"/>
                  <a:gd name="T1" fmla="*/ 4072 h 4072"/>
                  <a:gd name="T2" fmla="*/ 0 w 5088"/>
                  <a:gd name="T3" fmla="*/ 4072 h 4072"/>
                  <a:gd name="T4" fmla="*/ 0 w 5088"/>
                  <a:gd name="T5" fmla="*/ 0 h 4072"/>
                  <a:gd name="T6" fmla="*/ 5088 w 5088"/>
                  <a:gd name="T7" fmla="*/ 0 h 4072"/>
                  <a:gd name="T8" fmla="*/ 5088 w 5088"/>
                  <a:gd name="T9" fmla="*/ 4072 h 4072"/>
                  <a:gd name="T10" fmla="*/ 0 w 5088"/>
                  <a:gd name="T11" fmla="*/ 1018 h 4072"/>
                  <a:gd name="T12" fmla="*/ 5004 w 5088"/>
                  <a:gd name="T13" fmla="*/ 1018 h 4072"/>
                  <a:gd name="T14" fmla="*/ 2035 w 5088"/>
                  <a:gd name="T15" fmla="*/ 1697 h 4072"/>
                  <a:gd name="T16" fmla="*/ 678 w 5088"/>
                  <a:gd name="T17" fmla="*/ 1697 h 4072"/>
                  <a:gd name="T18" fmla="*/ 678 w 5088"/>
                  <a:gd name="T19" fmla="*/ 3393 h 4072"/>
                  <a:gd name="T20" fmla="*/ 2035 w 5088"/>
                  <a:gd name="T21" fmla="*/ 3393 h 4072"/>
                  <a:gd name="T22" fmla="*/ 2035 w 5088"/>
                  <a:gd name="T23" fmla="*/ 1697 h 4072"/>
                  <a:gd name="T24" fmla="*/ 2544 w 5088"/>
                  <a:gd name="T25" fmla="*/ 1697 h 4072"/>
                  <a:gd name="T26" fmla="*/ 3561 w 5088"/>
                  <a:gd name="T27" fmla="*/ 1697 h 4072"/>
                  <a:gd name="T28" fmla="*/ 2544 w 5088"/>
                  <a:gd name="T29" fmla="*/ 2375 h 4072"/>
                  <a:gd name="T30" fmla="*/ 3561 w 5088"/>
                  <a:gd name="T31" fmla="*/ 2375 h 4072"/>
                  <a:gd name="T32" fmla="*/ 2544 w 5088"/>
                  <a:gd name="T33" fmla="*/ 3054 h 4072"/>
                  <a:gd name="T34" fmla="*/ 3222 w 5088"/>
                  <a:gd name="T35" fmla="*/ 3054 h 4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88" h="4072">
                    <a:moveTo>
                      <a:pt x="5088" y="4072"/>
                    </a:moveTo>
                    <a:lnTo>
                      <a:pt x="0" y="4072"/>
                    </a:lnTo>
                    <a:lnTo>
                      <a:pt x="0" y="0"/>
                    </a:lnTo>
                    <a:lnTo>
                      <a:pt x="5088" y="0"/>
                    </a:lnTo>
                    <a:lnTo>
                      <a:pt x="5088" y="4072"/>
                    </a:lnTo>
                    <a:moveTo>
                      <a:pt x="0" y="1018"/>
                    </a:moveTo>
                    <a:lnTo>
                      <a:pt x="5004" y="1018"/>
                    </a:lnTo>
                    <a:moveTo>
                      <a:pt x="2035" y="1697"/>
                    </a:moveTo>
                    <a:lnTo>
                      <a:pt x="678" y="1697"/>
                    </a:lnTo>
                    <a:lnTo>
                      <a:pt x="678" y="3393"/>
                    </a:lnTo>
                    <a:lnTo>
                      <a:pt x="2035" y="3393"/>
                    </a:lnTo>
                    <a:lnTo>
                      <a:pt x="2035" y="1697"/>
                    </a:lnTo>
                    <a:moveTo>
                      <a:pt x="2544" y="1697"/>
                    </a:moveTo>
                    <a:lnTo>
                      <a:pt x="3561" y="1697"/>
                    </a:lnTo>
                    <a:moveTo>
                      <a:pt x="2544" y="2375"/>
                    </a:moveTo>
                    <a:lnTo>
                      <a:pt x="3561" y="2375"/>
                    </a:lnTo>
                    <a:moveTo>
                      <a:pt x="2544" y="3054"/>
                    </a:moveTo>
                    <a:lnTo>
                      <a:pt x="3222" y="3054"/>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a:solidFill>
                    <a:srgbClr val="505050"/>
                  </a:solidFill>
                  <a:latin typeface="Segoe UI"/>
                </a:endParaRPr>
              </a:p>
            </p:txBody>
          </p:sp>
        </p:grpSp>
        <p:grpSp>
          <p:nvGrpSpPr>
            <p:cNvPr id="39" name="Group 38">
              <a:extLst>
                <a:ext uri="{FF2B5EF4-FFF2-40B4-BE49-F238E27FC236}">
                  <a16:creationId xmlns:a16="http://schemas.microsoft.com/office/drawing/2014/main" id="{BA0B47B9-94DB-465A-BD9B-781C7706A902}"/>
                </a:ext>
              </a:extLst>
            </p:cNvPr>
            <p:cNvGrpSpPr/>
            <p:nvPr/>
          </p:nvGrpSpPr>
          <p:grpSpPr>
            <a:xfrm>
              <a:off x="6423386" y="5083739"/>
              <a:ext cx="1929384" cy="963350"/>
              <a:chOff x="5724086" y="5083739"/>
              <a:chExt cx="1929384" cy="963350"/>
            </a:xfrm>
          </p:grpSpPr>
          <p:sp>
            <p:nvSpPr>
              <p:cNvPr id="43" name="Data Text">
                <a:extLst>
                  <a:ext uri="{FF2B5EF4-FFF2-40B4-BE49-F238E27FC236}">
                    <a16:creationId xmlns:a16="http://schemas.microsoft.com/office/drawing/2014/main" id="{548CCC60-9552-43EA-A887-9649E9908119}"/>
                  </a:ext>
                </a:extLst>
              </p:cNvPr>
              <p:cNvSpPr/>
              <p:nvPr/>
            </p:nvSpPr>
            <p:spPr>
              <a:xfrm>
                <a:off x="5724086" y="5760857"/>
                <a:ext cx="1929384" cy="286232"/>
              </a:xfrm>
              <a:prstGeom prst="rect">
                <a:avLst/>
              </a:prstGeom>
              <a:noFill/>
            </p:spPr>
            <p:txBody>
              <a:bodyPr wrap="square" rtlCol="0" anchor="ctr">
                <a:spAutoFit/>
              </a:bodyPr>
              <a:lstStyle/>
              <a:p>
                <a:pPr algn="ctr" defTabSz="932379" fontAlgn="base">
                  <a:lnSpc>
                    <a:spcPct val="90000"/>
                  </a:lnSpc>
                  <a:spcBef>
                    <a:spcPct val="0"/>
                  </a:spcBef>
                  <a:spcAft>
                    <a:spcPct val="0"/>
                  </a:spcAft>
                  <a:defRPr/>
                </a:pPr>
                <a:r>
                  <a:rPr lang="en-US" sz="1400" kern="0" spc="120" dirty="0">
                    <a:gradFill>
                      <a:gsLst>
                        <a:gs pos="0">
                          <a:srgbClr val="0078D7"/>
                        </a:gs>
                        <a:gs pos="100000">
                          <a:srgbClr val="0078D7"/>
                        </a:gs>
                      </a:gsLst>
                      <a:lin ang="16200000" scaled="1"/>
                    </a:gradFill>
                    <a:latin typeface="Segoe UI"/>
                    <a:ea typeface="ＭＳ Ｐゴシック" charset="0"/>
                    <a:cs typeface="Segoe UI Semilight" panose="020B0402040204020203" pitchFamily="34" charset="0"/>
                  </a:rPr>
                  <a:t>Cloud services</a:t>
                </a:r>
              </a:p>
            </p:txBody>
          </p:sp>
          <p:sp>
            <p:nvSpPr>
              <p:cNvPr id="44" name="cloud" title="Icon of a cloud">
                <a:extLst>
                  <a:ext uri="{FF2B5EF4-FFF2-40B4-BE49-F238E27FC236}">
                    <a16:creationId xmlns:a16="http://schemas.microsoft.com/office/drawing/2014/main" id="{A08CFE79-DCC0-4D0D-B0FC-5BE8C328834E}"/>
                  </a:ext>
                </a:extLst>
              </p:cNvPr>
              <p:cNvSpPr>
                <a:spLocks noChangeAspect="1"/>
              </p:cNvSpPr>
              <p:nvPr/>
            </p:nvSpPr>
            <p:spPr bwMode="auto">
              <a:xfrm>
                <a:off x="6333829" y="5083739"/>
                <a:ext cx="709898" cy="452274"/>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900" dirty="0">
                  <a:gradFill>
                    <a:gsLst>
                      <a:gs pos="0">
                        <a:srgbClr val="505050"/>
                      </a:gs>
                      <a:gs pos="100000">
                        <a:srgbClr val="505050"/>
                      </a:gs>
                    </a:gsLst>
                  </a:gradFill>
                  <a:latin typeface="Segoe UI"/>
                </a:endParaRPr>
              </a:p>
            </p:txBody>
          </p:sp>
        </p:grpSp>
        <p:grpSp>
          <p:nvGrpSpPr>
            <p:cNvPr id="40" name="Group 39">
              <a:extLst>
                <a:ext uri="{FF2B5EF4-FFF2-40B4-BE49-F238E27FC236}">
                  <a16:creationId xmlns:a16="http://schemas.microsoft.com/office/drawing/2014/main" id="{77909F24-4B5A-4CBE-A000-9FE1E0E0CF57}"/>
                </a:ext>
              </a:extLst>
            </p:cNvPr>
            <p:cNvGrpSpPr/>
            <p:nvPr/>
          </p:nvGrpSpPr>
          <p:grpSpPr>
            <a:xfrm>
              <a:off x="9057506" y="5016210"/>
              <a:ext cx="1929384" cy="1030879"/>
              <a:chOff x="9057506" y="5016210"/>
              <a:chExt cx="1929384" cy="1030879"/>
            </a:xfrm>
          </p:grpSpPr>
          <p:sp>
            <p:nvSpPr>
              <p:cNvPr id="41" name="Data Text">
                <a:extLst>
                  <a:ext uri="{FF2B5EF4-FFF2-40B4-BE49-F238E27FC236}">
                    <a16:creationId xmlns:a16="http://schemas.microsoft.com/office/drawing/2014/main" id="{F1D152A2-600F-4FFD-B17C-4FB906057AA0}"/>
                  </a:ext>
                </a:extLst>
              </p:cNvPr>
              <p:cNvSpPr/>
              <p:nvPr/>
            </p:nvSpPr>
            <p:spPr>
              <a:xfrm>
                <a:off x="9057506" y="5760857"/>
                <a:ext cx="1929384" cy="286232"/>
              </a:xfrm>
              <a:prstGeom prst="rect">
                <a:avLst/>
              </a:prstGeom>
              <a:noFill/>
            </p:spPr>
            <p:txBody>
              <a:bodyPr wrap="square" rtlCol="0" anchor="ctr">
                <a:spAutoFit/>
              </a:bodyPr>
              <a:lstStyle/>
              <a:p>
                <a:pPr algn="ctr" defTabSz="932379" fontAlgn="base">
                  <a:lnSpc>
                    <a:spcPct val="90000"/>
                  </a:lnSpc>
                  <a:spcBef>
                    <a:spcPct val="0"/>
                  </a:spcBef>
                  <a:spcAft>
                    <a:spcPct val="0"/>
                  </a:spcAft>
                  <a:defRPr/>
                </a:pPr>
                <a:r>
                  <a:rPr lang="en-US" sz="1400" kern="0" spc="120" dirty="0">
                    <a:gradFill>
                      <a:gsLst>
                        <a:gs pos="0">
                          <a:srgbClr val="0078D7"/>
                        </a:gs>
                        <a:gs pos="100000">
                          <a:srgbClr val="0078D7"/>
                        </a:gs>
                      </a:gsLst>
                      <a:lin ang="16200000" scaled="1"/>
                    </a:gradFill>
                    <a:latin typeface="Segoe UI"/>
                    <a:ea typeface="ＭＳ Ｐゴシック" charset="0"/>
                    <a:cs typeface="Segoe UI Semilight" panose="020B0402040204020203" pitchFamily="34" charset="0"/>
                  </a:rPr>
                  <a:t>On-premises</a:t>
                </a:r>
              </a:p>
            </p:txBody>
          </p:sp>
          <p:sp>
            <p:nvSpPr>
              <p:cNvPr id="42" name="building_5" title="Icon of tall buildings">
                <a:extLst>
                  <a:ext uri="{FF2B5EF4-FFF2-40B4-BE49-F238E27FC236}">
                    <a16:creationId xmlns:a16="http://schemas.microsoft.com/office/drawing/2014/main" id="{324DDBC5-C07C-4782-B4B6-248663A52E0B}"/>
                  </a:ext>
                </a:extLst>
              </p:cNvPr>
              <p:cNvSpPr>
                <a:spLocks noChangeAspect="1" noEditPoints="1"/>
              </p:cNvSpPr>
              <p:nvPr/>
            </p:nvSpPr>
            <p:spPr bwMode="auto">
              <a:xfrm>
                <a:off x="9777004" y="5016210"/>
                <a:ext cx="490388" cy="532598"/>
              </a:xfrm>
              <a:custGeom>
                <a:avLst/>
                <a:gdLst>
                  <a:gd name="T0" fmla="*/ 299 w 395"/>
                  <a:gd name="T1" fmla="*/ 151 h 429"/>
                  <a:gd name="T2" fmla="*/ 299 w 395"/>
                  <a:gd name="T3" fmla="*/ 429 h 429"/>
                  <a:gd name="T4" fmla="*/ 242 w 395"/>
                  <a:gd name="T5" fmla="*/ 429 h 429"/>
                  <a:gd name="T6" fmla="*/ 242 w 395"/>
                  <a:gd name="T7" fmla="*/ 333 h 429"/>
                  <a:gd name="T8" fmla="*/ 181 w 395"/>
                  <a:gd name="T9" fmla="*/ 333 h 429"/>
                  <a:gd name="T10" fmla="*/ 181 w 395"/>
                  <a:gd name="T11" fmla="*/ 429 h 429"/>
                  <a:gd name="T12" fmla="*/ 121 w 395"/>
                  <a:gd name="T13" fmla="*/ 429 h 429"/>
                  <a:gd name="T14" fmla="*/ 121 w 395"/>
                  <a:gd name="T15" fmla="*/ 151 h 429"/>
                  <a:gd name="T16" fmla="*/ 211 w 395"/>
                  <a:gd name="T17" fmla="*/ 151 h 429"/>
                  <a:gd name="T18" fmla="*/ 299 w 395"/>
                  <a:gd name="T19" fmla="*/ 151 h 429"/>
                  <a:gd name="T20" fmla="*/ 211 w 395"/>
                  <a:gd name="T21" fmla="*/ 151 h 429"/>
                  <a:gd name="T22" fmla="*/ 211 w 395"/>
                  <a:gd name="T23" fmla="*/ 92 h 429"/>
                  <a:gd name="T24" fmla="*/ 0 w 395"/>
                  <a:gd name="T25" fmla="*/ 92 h 429"/>
                  <a:gd name="T26" fmla="*/ 0 w 395"/>
                  <a:gd name="T27" fmla="*/ 429 h 429"/>
                  <a:gd name="T28" fmla="*/ 395 w 395"/>
                  <a:gd name="T29" fmla="*/ 429 h 429"/>
                  <a:gd name="T30" fmla="*/ 395 w 395"/>
                  <a:gd name="T31" fmla="*/ 123 h 429"/>
                  <a:gd name="T32" fmla="*/ 268 w 395"/>
                  <a:gd name="T33" fmla="*/ 0 h 429"/>
                  <a:gd name="T34" fmla="*/ 268 w 395"/>
                  <a:gd name="T35" fmla="*/ 151 h 429"/>
                  <a:gd name="T36" fmla="*/ 62 w 395"/>
                  <a:gd name="T37" fmla="*/ 151 h 429"/>
                  <a:gd name="T38" fmla="*/ 56 w 395"/>
                  <a:gd name="T39" fmla="*/ 151 h 429"/>
                  <a:gd name="T40" fmla="*/ 56 w 395"/>
                  <a:gd name="T41" fmla="*/ 155 h 429"/>
                  <a:gd name="T42" fmla="*/ 62 w 395"/>
                  <a:gd name="T43" fmla="*/ 155 h 429"/>
                  <a:gd name="T44" fmla="*/ 62 w 395"/>
                  <a:gd name="T45" fmla="*/ 151 h 429"/>
                  <a:gd name="T46" fmla="*/ 62 w 395"/>
                  <a:gd name="T47" fmla="*/ 211 h 429"/>
                  <a:gd name="T48" fmla="*/ 56 w 395"/>
                  <a:gd name="T49" fmla="*/ 211 h 429"/>
                  <a:gd name="T50" fmla="*/ 56 w 395"/>
                  <a:gd name="T51" fmla="*/ 217 h 429"/>
                  <a:gd name="T52" fmla="*/ 62 w 395"/>
                  <a:gd name="T53" fmla="*/ 217 h 429"/>
                  <a:gd name="T54" fmla="*/ 62 w 395"/>
                  <a:gd name="T55" fmla="*/ 211 h 429"/>
                  <a:gd name="T56" fmla="*/ 62 w 395"/>
                  <a:gd name="T57" fmla="*/ 271 h 429"/>
                  <a:gd name="T58" fmla="*/ 56 w 395"/>
                  <a:gd name="T59" fmla="*/ 271 h 429"/>
                  <a:gd name="T60" fmla="*/ 56 w 395"/>
                  <a:gd name="T61" fmla="*/ 277 h 429"/>
                  <a:gd name="T62" fmla="*/ 62 w 395"/>
                  <a:gd name="T63" fmla="*/ 277 h 429"/>
                  <a:gd name="T64" fmla="*/ 62 w 395"/>
                  <a:gd name="T65" fmla="*/ 271 h 429"/>
                  <a:gd name="T66" fmla="*/ 62 w 395"/>
                  <a:gd name="T67" fmla="*/ 332 h 429"/>
                  <a:gd name="T68" fmla="*/ 56 w 395"/>
                  <a:gd name="T69" fmla="*/ 332 h 429"/>
                  <a:gd name="T70" fmla="*/ 56 w 395"/>
                  <a:gd name="T71" fmla="*/ 337 h 429"/>
                  <a:gd name="T72" fmla="*/ 62 w 395"/>
                  <a:gd name="T73" fmla="*/ 337 h 429"/>
                  <a:gd name="T74" fmla="*/ 62 w 395"/>
                  <a:gd name="T75" fmla="*/ 332 h 429"/>
                  <a:gd name="T76" fmla="*/ 62 w 395"/>
                  <a:gd name="T77" fmla="*/ 392 h 429"/>
                  <a:gd name="T78" fmla="*/ 56 w 395"/>
                  <a:gd name="T79" fmla="*/ 392 h 429"/>
                  <a:gd name="T80" fmla="*/ 56 w 395"/>
                  <a:gd name="T81" fmla="*/ 397 h 429"/>
                  <a:gd name="T82" fmla="*/ 62 w 395"/>
                  <a:gd name="T83" fmla="*/ 397 h 429"/>
                  <a:gd name="T84" fmla="*/ 62 w 395"/>
                  <a:gd name="T85" fmla="*/ 392 h 429"/>
                  <a:gd name="T86" fmla="*/ 182 w 395"/>
                  <a:gd name="T87" fmla="*/ 211 h 429"/>
                  <a:gd name="T88" fmla="*/ 177 w 395"/>
                  <a:gd name="T89" fmla="*/ 211 h 429"/>
                  <a:gd name="T90" fmla="*/ 177 w 395"/>
                  <a:gd name="T91" fmla="*/ 217 h 429"/>
                  <a:gd name="T92" fmla="*/ 182 w 395"/>
                  <a:gd name="T93" fmla="*/ 217 h 429"/>
                  <a:gd name="T94" fmla="*/ 182 w 395"/>
                  <a:gd name="T95" fmla="*/ 211 h 429"/>
                  <a:gd name="T96" fmla="*/ 182 w 395"/>
                  <a:gd name="T97" fmla="*/ 273 h 429"/>
                  <a:gd name="T98" fmla="*/ 177 w 395"/>
                  <a:gd name="T99" fmla="*/ 273 h 429"/>
                  <a:gd name="T100" fmla="*/ 177 w 395"/>
                  <a:gd name="T101" fmla="*/ 277 h 429"/>
                  <a:gd name="T102" fmla="*/ 182 w 395"/>
                  <a:gd name="T103" fmla="*/ 277 h 429"/>
                  <a:gd name="T104" fmla="*/ 182 w 395"/>
                  <a:gd name="T105" fmla="*/ 273 h 429"/>
                  <a:gd name="T106" fmla="*/ 243 w 395"/>
                  <a:gd name="T107" fmla="*/ 211 h 429"/>
                  <a:gd name="T108" fmla="*/ 237 w 395"/>
                  <a:gd name="T109" fmla="*/ 211 h 429"/>
                  <a:gd name="T110" fmla="*/ 237 w 395"/>
                  <a:gd name="T111" fmla="*/ 217 h 429"/>
                  <a:gd name="T112" fmla="*/ 243 w 395"/>
                  <a:gd name="T113" fmla="*/ 217 h 429"/>
                  <a:gd name="T114" fmla="*/ 243 w 395"/>
                  <a:gd name="T115" fmla="*/ 211 h 429"/>
                  <a:gd name="T116" fmla="*/ 243 w 395"/>
                  <a:gd name="T117" fmla="*/ 273 h 429"/>
                  <a:gd name="T118" fmla="*/ 237 w 395"/>
                  <a:gd name="T119" fmla="*/ 273 h 429"/>
                  <a:gd name="T120" fmla="*/ 237 w 395"/>
                  <a:gd name="T121" fmla="*/ 277 h 429"/>
                  <a:gd name="T122" fmla="*/ 243 w 395"/>
                  <a:gd name="T123" fmla="*/ 277 h 429"/>
                  <a:gd name="T124" fmla="*/ 243 w 395"/>
                  <a:gd name="T125" fmla="*/ 273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5" h="429">
                    <a:moveTo>
                      <a:pt x="299" y="151"/>
                    </a:moveTo>
                    <a:lnTo>
                      <a:pt x="299" y="429"/>
                    </a:lnTo>
                    <a:lnTo>
                      <a:pt x="242" y="429"/>
                    </a:lnTo>
                    <a:lnTo>
                      <a:pt x="242" y="333"/>
                    </a:lnTo>
                    <a:lnTo>
                      <a:pt x="181" y="333"/>
                    </a:lnTo>
                    <a:lnTo>
                      <a:pt x="181" y="429"/>
                    </a:lnTo>
                    <a:lnTo>
                      <a:pt x="121" y="429"/>
                    </a:lnTo>
                    <a:lnTo>
                      <a:pt x="121" y="151"/>
                    </a:lnTo>
                    <a:lnTo>
                      <a:pt x="211" y="151"/>
                    </a:lnTo>
                    <a:lnTo>
                      <a:pt x="299" y="151"/>
                    </a:lnTo>
                    <a:moveTo>
                      <a:pt x="211" y="151"/>
                    </a:moveTo>
                    <a:lnTo>
                      <a:pt x="211" y="92"/>
                    </a:lnTo>
                    <a:lnTo>
                      <a:pt x="0" y="92"/>
                    </a:lnTo>
                    <a:lnTo>
                      <a:pt x="0" y="429"/>
                    </a:lnTo>
                    <a:moveTo>
                      <a:pt x="395" y="429"/>
                    </a:moveTo>
                    <a:lnTo>
                      <a:pt x="395" y="123"/>
                    </a:lnTo>
                    <a:lnTo>
                      <a:pt x="268" y="0"/>
                    </a:lnTo>
                    <a:lnTo>
                      <a:pt x="268" y="151"/>
                    </a:lnTo>
                    <a:moveTo>
                      <a:pt x="62" y="151"/>
                    </a:moveTo>
                    <a:lnTo>
                      <a:pt x="56" y="151"/>
                    </a:lnTo>
                    <a:lnTo>
                      <a:pt x="56" y="155"/>
                    </a:lnTo>
                    <a:lnTo>
                      <a:pt x="62" y="155"/>
                    </a:lnTo>
                    <a:lnTo>
                      <a:pt x="62" y="151"/>
                    </a:lnTo>
                    <a:moveTo>
                      <a:pt x="62" y="211"/>
                    </a:moveTo>
                    <a:lnTo>
                      <a:pt x="56" y="211"/>
                    </a:lnTo>
                    <a:lnTo>
                      <a:pt x="56" y="217"/>
                    </a:lnTo>
                    <a:lnTo>
                      <a:pt x="62" y="217"/>
                    </a:lnTo>
                    <a:lnTo>
                      <a:pt x="62" y="211"/>
                    </a:lnTo>
                    <a:moveTo>
                      <a:pt x="62" y="271"/>
                    </a:moveTo>
                    <a:lnTo>
                      <a:pt x="56" y="271"/>
                    </a:lnTo>
                    <a:lnTo>
                      <a:pt x="56" y="277"/>
                    </a:lnTo>
                    <a:lnTo>
                      <a:pt x="62" y="277"/>
                    </a:lnTo>
                    <a:lnTo>
                      <a:pt x="62" y="271"/>
                    </a:lnTo>
                    <a:moveTo>
                      <a:pt x="62" y="332"/>
                    </a:moveTo>
                    <a:lnTo>
                      <a:pt x="56" y="332"/>
                    </a:lnTo>
                    <a:lnTo>
                      <a:pt x="56" y="337"/>
                    </a:lnTo>
                    <a:lnTo>
                      <a:pt x="62" y="337"/>
                    </a:lnTo>
                    <a:lnTo>
                      <a:pt x="62" y="332"/>
                    </a:lnTo>
                    <a:moveTo>
                      <a:pt x="62" y="392"/>
                    </a:moveTo>
                    <a:lnTo>
                      <a:pt x="56" y="392"/>
                    </a:lnTo>
                    <a:lnTo>
                      <a:pt x="56" y="397"/>
                    </a:lnTo>
                    <a:lnTo>
                      <a:pt x="62" y="397"/>
                    </a:lnTo>
                    <a:lnTo>
                      <a:pt x="62" y="392"/>
                    </a:lnTo>
                    <a:moveTo>
                      <a:pt x="182" y="211"/>
                    </a:moveTo>
                    <a:lnTo>
                      <a:pt x="177" y="211"/>
                    </a:lnTo>
                    <a:lnTo>
                      <a:pt x="177" y="217"/>
                    </a:lnTo>
                    <a:lnTo>
                      <a:pt x="182" y="217"/>
                    </a:lnTo>
                    <a:lnTo>
                      <a:pt x="182" y="211"/>
                    </a:lnTo>
                    <a:moveTo>
                      <a:pt x="182" y="273"/>
                    </a:moveTo>
                    <a:lnTo>
                      <a:pt x="177" y="273"/>
                    </a:lnTo>
                    <a:lnTo>
                      <a:pt x="177" y="277"/>
                    </a:lnTo>
                    <a:lnTo>
                      <a:pt x="182" y="277"/>
                    </a:lnTo>
                    <a:lnTo>
                      <a:pt x="182" y="273"/>
                    </a:lnTo>
                    <a:moveTo>
                      <a:pt x="243" y="211"/>
                    </a:moveTo>
                    <a:lnTo>
                      <a:pt x="237" y="211"/>
                    </a:lnTo>
                    <a:lnTo>
                      <a:pt x="237" y="217"/>
                    </a:lnTo>
                    <a:lnTo>
                      <a:pt x="243" y="217"/>
                    </a:lnTo>
                    <a:lnTo>
                      <a:pt x="243" y="211"/>
                    </a:lnTo>
                    <a:moveTo>
                      <a:pt x="243" y="273"/>
                    </a:moveTo>
                    <a:lnTo>
                      <a:pt x="237" y="273"/>
                    </a:lnTo>
                    <a:lnTo>
                      <a:pt x="237" y="277"/>
                    </a:lnTo>
                    <a:lnTo>
                      <a:pt x="243" y="277"/>
                    </a:lnTo>
                    <a:lnTo>
                      <a:pt x="243" y="273"/>
                    </a:lnTo>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32649">
                  <a:defRPr/>
                </a:pPr>
                <a:endParaRPr lang="en-US" sz="1800" dirty="0">
                  <a:solidFill>
                    <a:srgbClr val="505050"/>
                  </a:solidFill>
                  <a:latin typeface="Segoe UI"/>
                </a:endParaRPr>
              </a:p>
            </p:txBody>
          </p:sp>
        </p:grpSp>
      </p:grpSp>
      <p:sp>
        <p:nvSpPr>
          <p:cNvPr id="52" name="TextBox 10">
            <a:extLst>
              <a:ext uri="{FF2B5EF4-FFF2-40B4-BE49-F238E27FC236}">
                <a16:creationId xmlns:a16="http://schemas.microsoft.com/office/drawing/2014/main" id="{53B047C3-64E3-4858-AE1D-C195E1BF2AA6}"/>
              </a:ext>
            </a:extLst>
          </p:cNvPr>
          <p:cNvSpPr txBox="1"/>
          <p:nvPr/>
        </p:nvSpPr>
        <p:spPr>
          <a:xfrm>
            <a:off x="828206" y="3498563"/>
            <a:ext cx="2578279" cy="313892"/>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32379" fontAlgn="base">
              <a:lnSpc>
                <a:spcPct val="90000"/>
              </a:lnSpc>
              <a:spcBef>
                <a:spcPct val="0"/>
              </a:spcBef>
              <a:spcAft>
                <a:spcPct val="0"/>
              </a:spcAft>
              <a:defRPr/>
            </a:pPr>
            <a:r>
              <a:rPr lang="en-US" sz="1600" kern="0" spc="120" dirty="0">
                <a:gradFill>
                  <a:gsLst>
                    <a:gs pos="0">
                      <a:srgbClr val="505050"/>
                    </a:gs>
                    <a:gs pos="100000">
                      <a:srgbClr val="505050"/>
                    </a:gs>
                  </a:gsLst>
                  <a:lin ang="16200000" scaled="1"/>
                </a:gradFill>
                <a:latin typeface="Segoe UI Semilight" panose="020B0402040204020203" pitchFamily="34" charset="0"/>
                <a:ea typeface="ＭＳ Ｐゴシック" charset="0"/>
                <a:cs typeface="Segoe UI Semilight" panose="020B0402040204020203" pitchFamily="34" charset="0"/>
              </a:rPr>
              <a:t>Discover</a:t>
            </a:r>
          </a:p>
        </p:txBody>
      </p:sp>
      <p:sp>
        <p:nvSpPr>
          <p:cNvPr id="53" name="magnify" title="Icon of a magnifying glass">
            <a:extLst>
              <a:ext uri="{FF2B5EF4-FFF2-40B4-BE49-F238E27FC236}">
                <a16:creationId xmlns:a16="http://schemas.microsoft.com/office/drawing/2014/main" id="{F51C8774-1A01-43B6-B963-1D81A48EAF1F}"/>
              </a:ext>
            </a:extLst>
          </p:cNvPr>
          <p:cNvSpPr>
            <a:spLocks noChangeAspect="1" noEditPoints="1"/>
          </p:cNvSpPr>
          <p:nvPr/>
        </p:nvSpPr>
        <p:spPr bwMode="auto">
          <a:xfrm flipH="1">
            <a:off x="2139343" y="2837431"/>
            <a:ext cx="339053" cy="332574"/>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5875"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pPr defTabSz="914309">
              <a:defRPr/>
            </a:pPr>
            <a:endParaRPr lang="en-US" sz="1800" dirty="0">
              <a:solidFill>
                <a:srgbClr val="505050"/>
              </a:solidFill>
              <a:latin typeface="Segoe UI"/>
            </a:endParaRPr>
          </a:p>
        </p:txBody>
      </p:sp>
      <p:sp>
        <p:nvSpPr>
          <p:cNvPr id="56" name="Title 1">
            <a:extLst>
              <a:ext uri="{FF2B5EF4-FFF2-40B4-BE49-F238E27FC236}">
                <a16:creationId xmlns:a16="http://schemas.microsoft.com/office/drawing/2014/main" id="{51F1377A-741D-47BA-A3EF-891DEFA76036}"/>
              </a:ext>
            </a:extLst>
          </p:cNvPr>
          <p:cNvSpPr txBox="1">
            <a:spLocks/>
          </p:cNvSpPr>
          <p:nvPr/>
        </p:nvSpPr>
        <p:spPr>
          <a:xfrm>
            <a:off x="300706" y="444988"/>
            <a:ext cx="11888046" cy="917458"/>
          </a:xfrm>
          <a:prstGeom prst="rect">
            <a:avLst/>
          </a:prstGeom>
        </p:spPr>
        <p:txBody>
          <a:bodyPr vert="horz" wrap="square" lIns="146304" tIns="91440" rIns="146304" bIns="91440" rtlCol="0" anchor="t">
            <a:noAutofit/>
          </a:bodyPr>
          <a:lstStyle>
            <a:lvl1pPr algn="l" defTabSz="932649"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649" rtl="0" eaLnBrk="1" fontAlgn="auto" latinLnBrk="0" hangingPunct="1">
              <a:lnSpc>
                <a:spcPct val="90000"/>
              </a:lnSpc>
              <a:spcBef>
                <a:spcPct val="0"/>
              </a:spcBef>
              <a:spcAft>
                <a:spcPts val="0"/>
              </a:spcAft>
              <a:buClrTx/>
              <a:buSzTx/>
              <a:buFontTx/>
              <a:buNone/>
              <a:tabLst/>
              <a:defRPr/>
            </a:pPr>
            <a:br>
              <a:rPr kumimoji="0" lang="en-US" sz="4800" b="0" i="0" u="none" strike="noStrike" kern="1200" cap="none" spc="-102" normalizeH="0" baseline="0" noProof="0">
                <a:ln w="3175">
                  <a:noFill/>
                </a:ln>
                <a:gradFill>
                  <a:gsLst>
                    <a:gs pos="1250">
                      <a:srgbClr val="505050"/>
                    </a:gs>
                    <a:gs pos="100000">
                      <a:srgbClr val="505050"/>
                    </a:gs>
                  </a:gsLst>
                  <a:lin ang="5400000" scaled="0"/>
                </a:gradFill>
                <a:effectLst/>
                <a:uLnTx/>
                <a:uFillTx/>
                <a:latin typeface="Segoe UI Light"/>
                <a:ea typeface="+mn-ea"/>
                <a:cs typeface="Segoe UI" pitchFamily="34" charset="0"/>
              </a:rPr>
            </a:br>
            <a:r>
              <a:rPr kumimoji="0" lang="en-US" sz="2000" b="0" i="0" u="none" strike="noStrike" kern="1200" cap="none" spc="100" normalizeH="0" baseline="0" noProof="0">
                <a:ln w="3175">
                  <a:noFill/>
                </a:ln>
                <a:gradFill>
                  <a:gsLst>
                    <a:gs pos="1250">
                      <a:srgbClr val="0078D7"/>
                    </a:gs>
                    <a:gs pos="100000">
                      <a:srgbClr val="0078D7"/>
                    </a:gs>
                  </a:gsLst>
                  <a:lin ang="5400000" scaled="0"/>
                </a:gradFill>
                <a:effectLst/>
                <a:uLnTx/>
                <a:uFillTx/>
                <a:latin typeface="Segoe UI Semilight" panose="020B0402040204020203" pitchFamily="34" charset="0"/>
                <a:ea typeface="+mn-ea"/>
                <a:cs typeface="Segoe UI Semilight" panose="020B0402040204020203" pitchFamily="34" charset="0"/>
              </a:rPr>
              <a:t>Protect your sensitive data – wherever it lives or travels</a:t>
            </a:r>
            <a:endParaRPr kumimoji="0" lang="en-US" sz="2000" b="0" i="0" u="none" strike="noStrike" kern="1200" cap="none" spc="100" normalizeH="0" baseline="0" noProof="0" dirty="0">
              <a:ln w="3175">
                <a:noFill/>
              </a:ln>
              <a:gradFill>
                <a:gsLst>
                  <a:gs pos="1250">
                    <a:srgbClr val="0078D7"/>
                  </a:gs>
                  <a:gs pos="100000">
                    <a:srgbClr val="0078D7"/>
                  </a:gs>
                </a:gsLst>
                <a:lin ang="5400000" scaled="0"/>
              </a:gradFill>
              <a:effectLst/>
              <a:uLnTx/>
              <a:uFillTx/>
              <a:latin typeface="Segoe UI Semilight" panose="020B0402040204020203" pitchFamily="34" charset="0"/>
              <a:ea typeface="+mn-ea"/>
              <a:cs typeface="Segoe UI Semilight" panose="020B0402040204020203" pitchFamily="34" charset="0"/>
            </a:endParaRPr>
          </a:p>
        </p:txBody>
      </p:sp>
    </p:spTree>
    <p:extLst>
      <p:ext uri="{BB962C8B-B14F-4D97-AF65-F5344CB8AC3E}">
        <p14:creationId xmlns:p14="http://schemas.microsoft.com/office/powerpoint/2010/main" val="25363737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path" presetSubtype="0" decel="100000" fill="hold" nodeType="withEffect">
                                  <p:stCondLst>
                                    <p:cond delay="0"/>
                                  </p:stCondLst>
                                  <p:childTnLst>
                                    <p:animMotion origin="layout" path="M -7.8121E-7 4.40309E-6 L -7.8121E-7 0.02156 " pathEditMode="relative" rAng="0" ptsTypes="AA">
                                      <p:cBhvr>
                                        <p:cTn id="9" dur="750" spd="-100000" fill="hold"/>
                                        <p:tgtEl>
                                          <p:spTgt spid="20"/>
                                        </p:tgtEl>
                                        <p:attrNameLst>
                                          <p:attrName>ppt_x</p:attrName>
                                          <p:attrName>ppt_y</p:attrName>
                                        </p:attrNameLst>
                                      </p:cBhvr>
                                      <p:rCtr x="0" y="1067"/>
                                    </p:animMotion>
                                  </p:childTnLst>
                                </p:cTn>
                              </p:par>
                              <p:par>
                                <p:cTn id="10" presetID="10"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42" presetClass="path" presetSubtype="0" decel="100000" fill="hold" nodeType="withEffect">
                                  <p:stCondLst>
                                    <p:cond delay="0"/>
                                  </p:stCondLst>
                                  <p:childTnLst>
                                    <p:animMotion origin="layout" path="M 4.56982E-6 -3.14117E-6 L 4.56982E-6 0.02156 " pathEditMode="relative" rAng="0" ptsTypes="AA">
                                      <p:cBhvr>
                                        <p:cTn id="14" dur="750" spd="-100000" fill="hold"/>
                                        <p:tgtEl>
                                          <p:spTgt spid="30"/>
                                        </p:tgtEl>
                                        <p:attrNameLst>
                                          <p:attrName>ppt_x</p:attrName>
                                          <p:attrName>ppt_y</p:attrName>
                                        </p:attrNameLst>
                                      </p:cBhvr>
                                      <p:rCtr x="0" y="1067"/>
                                    </p:animMotion>
                                  </p:childTnLst>
                                </p:cTn>
                              </p:par>
                              <p:par>
                                <p:cTn id="15" presetID="10" presetClass="entr" presetSubtype="0" fill="hold" grpId="0" nodeType="withEffect">
                                  <p:stCondLst>
                                    <p:cond delay="1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42" presetClass="path" presetSubtype="0" decel="100000" fill="hold" grpId="1" nodeType="withEffect">
                                  <p:stCondLst>
                                    <p:cond delay="150"/>
                                  </p:stCondLst>
                                  <p:childTnLst>
                                    <p:animMotion origin="layout" path="M 4.86086E-6 3.6768E-6 L 4.86086E-6 0.02156 " pathEditMode="relative" rAng="0" ptsTypes="AA">
                                      <p:cBhvr>
                                        <p:cTn id="19" dur="750" spd="-100000" fill="hold"/>
                                        <p:tgtEl>
                                          <p:spTgt spid="24"/>
                                        </p:tgtEl>
                                        <p:attrNameLst>
                                          <p:attrName>ppt_x</p:attrName>
                                          <p:attrName>ppt_y</p:attrName>
                                        </p:attrNameLst>
                                      </p:cBhvr>
                                      <p:rCtr x="0" y="1067"/>
                                    </p:animMotion>
                                  </p:childTnLst>
                                </p:cTn>
                              </p:par>
                              <p:par>
                                <p:cTn id="20" presetID="10" presetClass="entr" presetSubtype="0" fill="hold" grpId="0" nodeType="withEffect">
                                  <p:stCondLst>
                                    <p:cond delay="15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42" presetClass="path" presetSubtype="0" decel="100000" fill="hold" grpId="1" nodeType="withEffect">
                                  <p:stCondLst>
                                    <p:cond delay="150"/>
                                  </p:stCondLst>
                                  <p:childTnLst>
                                    <p:animMotion origin="layout" path="M -7.8121E-7 3.6768E-6 L -7.8121E-7 0.02156 " pathEditMode="relative" rAng="0" ptsTypes="AA">
                                      <p:cBhvr>
                                        <p:cTn id="24" dur="750" spd="-100000" fill="hold"/>
                                        <p:tgtEl>
                                          <p:spTgt spid="19"/>
                                        </p:tgtEl>
                                        <p:attrNameLst>
                                          <p:attrName>ppt_x</p:attrName>
                                          <p:attrName>ppt_y</p:attrName>
                                        </p:attrNameLst>
                                      </p:cBhvr>
                                      <p:rCtr x="0" y="1067"/>
                                    </p:animMotion>
                                  </p:childTnLst>
                                </p:cTn>
                              </p:par>
                              <p:par>
                                <p:cTn id="25" presetID="10" presetClass="entr" presetSubtype="0" fill="hold" grpId="0" nodeType="withEffect">
                                  <p:stCondLst>
                                    <p:cond delay="15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42" presetClass="path" presetSubtype="0" decel="100000" fill="hold" grpId="1" nodeType="withEffect">
                                  <p:stCondLst>
                                    <p:cond delay="150"/>
                                  </p:stCondLst>
                                  <p:childTnLst>
                                    <p:animMotion origin="layout" path="M 2.33087E-6 3.6768E-6 L 2.33087E-6 0.02156 " pathEditMode="relative" rAng="0" ptsTypes="AA">
                                      <p:cBhvr>
                                        <p:cTn id="29" dur="750" spd="-100000" fill="hold"/>
                                        <p:tgtEl>
                                          <p:spTgt spid="29"/>
                                        </p:tgtEl>
                                        <p:attrNameLst>
                                          <p:attrName>ppt_x</p:attrName>
                                          <p:attrName>ppt_y</p:attrName>
                                        </p:attrNameLst>
                                      </p:cBhvr>
                                      <p:rCtr x="0" y="1067"/>
                                    </p:animMotion>
                                  </p:childTnLst>
                                </p:cTn>
                              </p:par>
                            </p:childTnLst>
                          </p:cTn>
                        </p:par>
                        <p:par>
                          <p:cTn id="30" fill="hold">
                            <p:stCondLst>
                              <p:cond delay="900"/>
                            </p:stCondLst>
                            <p:childTnLst>
                              <p:par>
                                <p:cTn id="31" presetID="10" presetClass="entr" presetSubtype="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42" presetClass="path" presetSubtype="0" decel="100000" fill="hold" grpId="1" nodeType="withEffect">
                                  <p:stCondLst>
                                    <p:cond delay="0"/>
                                  </p:stCondLst>
                                  <p:childTnLst>
                                    <p:animMotion origin="layout" path="M 0 -3.00045E-6 L 0 0.02156 " pathEditMode="relative" rAng="0" ptsTypes="AA">
                                      <p:cBhvr>
                                        <p:cTn id="35" dur="750" spd="-100000" fill="hold"/>
                                        <p:tgtEl>
                                          <p:spTgt spid="35"/>
                                        </p:tgtEl>
                                        <p:attrNameLst>
                                          <p:attrName>ppt_x</p:attrName>
                                          <p:attrName>ppt_y</p:attrName>
                                        </p:attrNameLst>
                                      </p:cBhvr>
                                      <p:rCtr x="0" y="1067"/>
                                    </p:animMotion>
                                  </p:childTnLst>
                                </p:cTn>
                              </p:par>
                              <p:par>
                                <p:cTn id="36" presetID="16" presetClass="entr" presetSubtype="37" fill="hold" grpId="0" nodeType="withEffect">
                                  <p:stCondLst>
                                    <p:cond delay="250"/>
                                  </p:stCondLst>
                                  <p:childTnLst>
                                    <p:set>
                                      <p:cBhvr>
                                        <p:cTn id="37" dur="1" fill="hold">
                                          <p:stCondLst>
                                            <p:cond delay="0"/>
                                          </p:stCondLst>
                                        </p:cTn>
                                        <p:tgtEl>
                                          <p:spTgt spid="34"/>
                                        </p:tgtEl>
                                        <p:attrNameLst>
                                          <p:attrName>style.visibility</p:attrName>
                                        </p:attrNameLst>
                                      </p:cBhvr>
                                      <p:to>
                                        <p:strVal val="visible"/>
                                      </p:to>
                                    </p:set>
                                    <p:animEffect transition="in" filter="barn(outVertical)">
                                      <p:cBhvr>
                                        <p:cTn id="38" dur="500"/>
                                        <p:tgtEl>
                                          <p:spTgt spid="34"/>
                                        </p:tgtEl>
                                      </p:cBhvr>
                                    </p:animEffect>
                                  </p:childTnLst>
                                </p:cTn>
                              </p:par>
                            </p:childTnLst>
                          </p:cTn>
                        </p:par>
                        <p:par>
                          <p:cTn id="39" fill="hold">
                            <p:stCondLst>
                              <p:cond delay="1650"/>
                            </p:stCondLst>
                            <p:childTnLst>
                              <p:par>
                                <p:cTn id="40" presetID="10" presetClass="entr" presetSubtype="0" fill="hold"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42" presetClass="path" presetSubtype="0" decel="100000" fill="hold" nodeType="withEffect">
                                  <p:stCondLst>
                                    <p:cond delay="0"/>
                                  </p:stCondLst>
                                  <p:childTnLst>
                                    <p:animMotion origin="layout" path="M -3.9954E-6 4.67544E-7 L -3.9954E-6 0.02156 " pathEditMode="relative" rAng="0" ptsTypes="AA">
                                      <p:cBhvr>
                                        <p:cTn id="44" dur="750" spd="-100000" fill="hold"/>
                                        <p:tgtEl>
                                          <p:spTgt spid="36"/>
                                        </p:tgtEl>
                                        <p:attrNameLst>
                                          <p:attrName>ppt_x</p:attrName>
                                          <p:attrName>ppt_y</p:attrName>
                                        </p:attrNameLst>
                                      </p:cBhvr>
                                      <p:rCtr x="0" y="1067"/>
                                    </p:animMotion>
                                  </p:childTnLst>
                                </p:cTn>
                              </p:par>
                              <p:par>
                                <p:cTn id="45" presetID="10" presetClass="entr" presetSubtype="0" fill="hold" grpId="0" nodeType="withEffect">
                                  <p:stCondLst>
                                    <p:cond delay="15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par>
                                <p:cTn id="48" presetID="42" presetClass="path" presetSubtype="0" decel="100000" fill="hold" grpId="1" nodeType="withEffect">
                                  <p:stCondLst>
                                    <p:cond delay="150"/>
                                  </p:stCondLst>
                                  <p:childTnLst>
                                    <p:animMotion origin="layout" path="M -3.38014E-6 3.6768E-6 L -3.38014E-6 0.02156 " pathEditMode="relative" rAng="0" ptsTypes="AA">
                                      <p:cBhvr>
                                        <p:cTn id="49" dur="750" spd="-100000" fill="hold"/>
                                        <p:tgtEl>
                                          <p:spTgt spid="52"/>
                                        </p:tgtEl>
                                        <p:attrNameLst>
                                          <p:attrName>ppt_x</p:attrName>
                                          <p:attrName>ppt_y</p:attrName>
                                        </p:attrNameLst>
                                      </p:cBhvr>
                                      <p:rCtr x="0" y="10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4" grpId="0"/>
      <p:bldP spid="24" grpId="1"/>
      <p:bldP spid="29" grpId="0"/>
      <p:bldP spid="29" grpId="1"/>
      <p:bldP spid="34" grpId="0" animBg="1"/>
      <p:bldP spid="35" grpId="0" animBg="1"/>
      <p:bldP spid="35" grpId="1" animBg="1"/>
      <p:bldP spid="52" grpId="0"/>
      <p:bldP spid="52"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D61D135-927D-4D86-8AC4-74D7D99E2874}"/>
              </a:ext>
            </a:extLst>
          </p:cNvPr>
          <p:cNvSpPr>
            <a:spLocks noGrp="1"/>
          </p:cNvSpPr>
          <p:nvPr>
            <p:ph type="title"/>
          </p:nvPr>
        </p:nvSpPr>
        <p:spPr>
          <a:xfrm>
            <a:off x="600062" y="466301"/>
            <a:ext cx="11237870" cy="565027"/>
          </a:xfrm>
        </p:spPr>
        <p:txBody>
          <a:bodyPr/>
          <a:lstStyle/>
          <a:p>
            <a:r>
              <a:rPr lang="en-US" dirty="0">
                <a:solidFill>
                  <a:srgbClr val="505050"/>
                </a:solidFill>
              </a:rPr>
              <a:t>Protect your files and data in the cloud</a:t>
            </a:r>
            <a:endParaRPr lang="en-US" b="0" dirty="0"/>
          </a:p>
        </p:txBody>
      </p:sp>
      <p:sp>
        <p:nvSpPr>
          <p:cNvPr id="6" name="Title 3">
            <a:extLst>
              <a:ext uri="{FF2B5EF4-FFF2-40B4-BE49-F238E27FC236}">
                <a16:creationId xmlns:a16="http://schemas.microsoft.com/office/drawing/2014/main" id="{A2B5F37E-919B-4594-ACEC-5C14CD3155E2}"/>
              </a:ext>
            </a:extLst>
          </p:cNvPr>
          <p:cNvSpPr txBox="1">
            <a:spLocks/>
          </p:cNvSpPr>
          <p:nvPr/>
        </p:nvSpPr>
        <p:spPr>
          <a:xfrm>
            <a:off x="598152" y="1093351"/>
            <a:ext cx="11237870" cy="320182"/>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040" b="0" dirty="0">
                <a:solidFill>
                  <a:srgbClr val="0078D7"/>
                </a:solidFill>
                <a:latin typeface="+mn-lt"/>
              </a:rPr>
              <a:t>Data is ubiquitous and you need to make it accessible and collaborative, while safeguarding it</a:t>
            </a:r>
          </a:p>
        </p:txBody>
      </p:sp>
      <p:sp>
        <p:nvSpPr>
          <p:cNvPr id="7" name="Text Placeholder 3">
            <a:extLst>
              <a:ext uri="{FF2B5EF4-FFF2-40B4-BE49-F238E27FC236}">
                <a16:creationId xmlns:a16="http://schemas.microsoft.com/office/drawing/2014/main" id="{61D53242-D00B-4446-9761-F4D4BEA83EE8}"/>
              </a:ext>
            </a:extLst>
          </p:cNvPr>
          <p:cNvSpPr>
            <a:spLocks noGrp="1"/>
          </p:cNvSpPr>
          <p:nvPr>
            <p:ph type="body" sz="quarter" idx="10"/>
          </p:nvPr>
        </p:nvSpPr>
        <p:spPr>
          <a:xfrm>
            <a:off x="542725" y="2977320"/>
            <a:ext cx="3257664" cy="518595"/>
          </a:xfrm>
        </p:spPr>
        <p:txBody>
          <a:bodyPr vert="horz" wrap="square" lIns="0" tIns="0" rIns="0" bIns="0" rtlCol="0" anchor="t">
            <a:spAutoFit/>
          </a:bodyPr>
          <a:lstStyle/>
          <a:p>
            <a:pPr algn="ctr"/>
            <a:r>
              <a:rPr lang="en-US" sz="1836">
                <a:solidFill>
                  <a:schemeClr val="accent1"/>
                </a:solidFill>
                <a:latin typeface="+mj-lt"/>
              </a:rPr>
              <a:t>Understand your data and exposure in the cloud</a:t>
            </a:r>
            <a:endParaRPr lang="en-US" sz="2448">
              <a:solidFill>
                <a:schemeClr val="accent1"/>
              </a:solidFill>
              <a:latin typeface="Segoe UI Semilight"/>
              <a:cs typeface="Segoe UI Semilight"/>
            </a:endParaRPr>
          </a:p>
        </p:txBody>
      </p:sp>
      <p:sp>
        <p:nvSpPr>
          <p:cNvPr id="35" name="Text Placeholder 3">
            <a:extLst>
              <a:ext uri="{FF2B5EF4-FFF2-40B4-BE49-F238E27FC236}">
                <a16:creationId xmlns:a16="http://schemas.microsoft.com/office/drawing/2014/main" id="{109F3D44-8C8F-412C-A367-853ED75DBE3A}"/>
              </a:ext>
            </a:extLst>
          </p:cNvPr>
          <p:cNvSpPr txBox="1">
            <a:spLocks/>
          </p:cNvSpPr>
          <p:nvPr/>
        </p:nvSpPr>
        <p:spPr>
          <a:xfrm>
            <a:off x="4301574" y="2979014"/>
            <a:ext cx="3683413" cy="518595"/>
          </a:xfrm>
          <a:prstGeom prst="rect">
            <a:avLst/>
          </a:prstGeom>
        </p:spPr>
        <p:txBody>
          <a:bodyPr vert="horz" wrap="square" lIns="0" tIns="0" rIns="0" bIns="0" rtlCol="0" anchor="t">
            <a:spAutoFit/>
          </a:bodyPr>
          <a:lstStyle>
            <a:lvl1pPr marL="0" marR="0" indent="0" algn="l" defTabSz="932742" rtl="0" eaLnBrk="1" fontAlgn="auto" latinLnBrk="0" hangingPunct="1">
              <a:lnSpc>
                <a:spcPct val="90000"/>
              </a:lnSpc>
              <a:spcBef>
                <a:spcPts val="0"/>
              </a:spcBef>
              <a:spcAft>
                <a:spcPts val="1300"/>
              </a:spcAft>
              <a:buClrTx/>
              <a:buSzPct val="90000"/>
              <a:buFont typeface="Wingdings" panose="05000000000000000000" pitchFamily="2" charset="2"/>
              <a:buNone/>
              <a:tabLst/>
              <a:defRPr sz="2600" b="0" i="0" kern="1200" spc="0" baseline="0">
                <a:solidFill>
                  <a:srgbClr val="000000"/>
                </a:solidFill>
                <a:latin typeface="+mn-lt"/>
                <a:ea typeface="+mn-ea"/>
                <a:cs typeface="+mn-cs"/>
              </a:defRPr>
            </a:lvl1pPr>
            <a:lvl2pPr marL="228600" marR="0" indent="0" algn="l" defTabSz="932742" rtl="0" eaLnBrk="1" fontAlgn="auto" latinLnBrk="0" hangingPunct="1">
              <a:lnSpc>
                <a:spcPct val="90000"/>
              </a:lnSpc>
              <a:spcBef>
                <a:spcPts val="0"/>
              </a:spcBef>
              <a:spcAft>
                <a:spcPts val="130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200" marR="0" indent="0" algn="l" defTabSz="932742" rtl="0" eaLnBrk="1" fontAlgn="auto" latinLnBrk="0" hangingPunct="1">
              <a:lnSpc>
                <a:spcPct val="90000"/>
              </a:lnSpc>
              <a:spcBef>
                <a:spcPts val="0"/>
              </a:spcBef>
              <a:spcAft>
                <a:spcPts val="1300"/>
              </a:spcAft>
              <a:buClrTx/>
              <a:buSzPct val="90000"/>
              <a:buFont typeface="Wingdings" panose="05000000000000000000" pitchFamily="2" charset="2"/>
              <a:buNone/>
              <a:tabLst/>
              <a:defRPr sz="2000" kern="1200" spc="0" baseline="0">
                <a:solidFill>
                  <a:srgbClr val="000000"/>
                </a:solidFill>
                <a:latin typeface="+mn-lt"/>
                <a:ea typeface="+mn-ea"/>
                <a:cs typeface="+mn-cs"/>
              </a:defRPr>
            </a:lvl3pPr>
            <a:lvl4pPr marL="685800" marR="0" indent="0" algn="l" defTabSz="932742" rtl="0" eaLnBrk="1" fontAlgn="auto" latinLnBrk="0" hangingPunct="1">
              <a:lnSpc>
                <a:spcPct val="90000"/>
              </a:lnSpc>
              <a:spcBef>
                <a:spcPts val="0"/>
              </a:spcBef>
              <a:spcAft>
                <a:spcPts val="1300"/>
              </a:spcAft>
              <a:buClrTx/>
              <a:buSzPct val="90000"/>
              <a:buFont typeface="Wingdings" panose="05000000000000000000" pitchFamily="2" charset="2"/>
              <a:buNone/>
              <a:tabLst/>
              <a:defRPr sz="2000" kern="1200" spc="0" baseline="0">
                <a:solidFill>
                  <a:srgbClr val="000000"/>
                </a:solidFill>
                <a:latin typeface="+mn-lt"/>
                <a:ea typeface="+mn-ea"/>
                <a:cs typeface="+mn-cs"/>
              </a:defRPr>
            </a:lvl4pPr>
            <a:lvl5pPr marL="9144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836">
                <a:solidFill>
                  <a:schemeClr val="accent1"/>
                </a:solidFill>
                <a:latin typeface="+mj-lt"/>
              </a:rPr>
              <a:t>Classify and protect your data no matter where it’s stored</a:t>
            </a:r>
          </a:p>
        </p:txBody>
      </p:sp>
      <p:sp>
        <p:nvSpPr>
          <p:cNvPr id="2" name="Text Placeholder 3">
            <a:extLst>
              <a:ext uri="{FF2B5EF4-FFF2-40B4-BE49-F238E27FC236}">
                <a16:creationId xmlns:a16="http://schemas.microsoft.com/office/drawing/2014/main" id="{79895AB1-AD52-4143-8252-652CCB07A44F}"/>
              </a:ext>
            </a:extLst>
          </p:cNvPr>
          <p:cNvSpPr txBox="1">
            <a:spLocks/>
          </p:cNvSpPr>
          <p:nvPr/>
        </p:nvSpPr>
        <p:spPr>
          <a:xfrm>
            <a:off x="8486171" y="2941265"/>
            <a:ext cx="2892512" cy="627864"/>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40">
                <a:solidFill>
                  <a:schemeClr val="accent1"/>
                </a:solidFill>
                <a:latin typeface="+mj-lt"/>
              </a:rPr>
              <a:t>Monitor, investigate</a:t>
            </a:r>
            <a:r>
              <a:rPr lang="en-US" sz="2040">
                <a:solidFill>
                  <a:schemeClr val="accent1"/>
                </a:solidFill>
                <a:latin typeface="Segoe UI Semibold"/>
                <a:cs typeface="Segoe UI Semibold"/>
              </a:rPr>
              <a:t> and remediate violations</a:t>
            </a:r>
            <a:endParaRPr lang="en-US" sz="2856">
              <a:solidFill>
                <a:schemeClr val="accent1"/>
              </a:solidFill>
              <a:latin typeface="Segoe UI Semilight"/>
              <a:cs typeface="Segoe UI Semilight"/>
            </a:endParaRPr>
          </a:p>
        </p:txBody>
      </p:sp>
      <p:cxnSp>
        <p:nvCxnSpPr>
          <p:cNvPr id="31" name="Straight Connector 30">
            <a:extLst>
              <a:ext uri="{FF2B5EF4-FFF2-40B4-BE49-F238E27FC236}">
                <a16:creationId xmlns:a16="http://schemas.microsoft.com/office/drawing/2014/main" id="{30690066-4FE6-4DDD-A8BB-B49A6EC50F39}"/>
              </a:ext>
            </a:extLst>
          </p:cNvPr>
          <p:cNvCxnSpPr>
            <a:cxnSpLocks/>
            <a:endCxn id="32" idx="4"/>
          </p:cNvCxnSpPr>
          <p:nvPr/>
        </p:nvCxnSpPr>
        <p:spPr>
          <a:xfrm flipH="1">
            <a:off x="413221" y="4211848"/>
            <a:ext cx="11288539" cy="16134"/>
          </a:xfrm>
          <a:prstGeom prst="line">
            <a:avLst/>
          </a:prstGeom>
          <a:ln w="76200" cap="rnd">
            <a:solidFill>
              <a:schemeClr val="accent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6947811C-2FDB-4DD1-909C-74E6F2CEC7F7}"/>
              </a:ext>
            </a:extLst>
          </p:cNvPr>
          <p:cNvSpPr/>
          <p:nvPr/>
        </p:nvSpPr>
        <p:spPr bwMode="auto">
          <a:xfrm rot="5400000">
            <a:off x="413221" y="4163230"/>
            <a:ext cx="129504" cy="129504"/>
          </a:xfrm>
          <a:prstGeom prst="ellipse">
            <a:avLst/>
          </a:prstGeom>
          <a:solidFill>
            <a:schemeClr val="bg1"/>
          </a:solidFill>
          <a:ln w="7620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defRPr/>
            </a:pPr>
            <a:endParaRPr lang="en-US" sz="204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6" name="Arrow: Right 35">
            <a:extLst>
              <a:ext uri="{FF2B5EF4-FFF2-40B4-BE49-F238E27FC236}">
                <a16:creationId xmlns:a16="http://schemas.microsoft.com/office/drawing/2014/main" id="{49206FF6-F02F-4F9E-BFEA-F30B63F591AA}"/>
              </a:ext>
            </a:extLst>
          </p:cNvPr>
          <p:cNvSpPr/>
          <p:nvPr/>
        </p:nvSpPr>
        <p:spPr>
          <a:xfrm>
            <a:off x="11701761" y="4104764"/>
            <a:ext cx="182328" cy="200504"/>
          </a:xfrm>
          <a:prstGeom prst="rightArrow">
            <a:avLst/>
          </a:prstGeom>
          <a:solidFill>
            <a:srgbClr val="0078D4"/>
          </a:solidFill>
          <a:ln w="76200">
            <a:solidFill>
              <a:srgbClr val="0078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3"/>
          </a:p>
        </p:txBody>
      </p:sp>
      <p:pic>
        <p:nvPicPr>
          <p:cNvPr id="3" name="Picture 2">
            <a:extLst>
              <a:ext uri="{FF2B5EF4-FFF2-40B4-BE49-F238E27FC236}">
                <a16:creationId xmlns:a16="http://schemas.microsoft.com/office/drawing/2014/main" id="{F73EA2C7-0F5E-46D6-9746-785BCA9E4C2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98888" y="2251557"/>
            <a:ext cx="671061" cy="675309"/>
          </a:xfrm>
          <a:prstGeom prst="rect">
            <a:avLst/>
          </a:prstGeom>
        </p:spPr>
      </p:pic>
      <p:pic>
        <p:nvPicPr>
          <p:cNvPr id="93" name="Picture 92">
            <a:extLst>
              <a:ext uri="{FF2B5EF4-FFF2-40B4-BE49-F238E27FC236}">
                <a16:creationId xmlns:a16="http://schemas.microsoft.com/office/drawing/2014/main" id="{07C0F23F-A45E-4A78-9554-4AFC98D7020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52834" y="2241157"/>
            <a:ext cx="671061" cy="675308"/>
          </a:xfrm>
          <a:prstGeom prst="rect">
            <a:avLst/>
          </a:prstGeom>
        </p:spPr>
      </p:pic>
      <p:cxnSp>
        <p:nvCxnSpPr>
          <p:cNvPr id="95" name="Straight Connector 94">
            <a:extLst>
              <a:ext uri="{FF2B5EF4-FFF2-40B4-BE49-F238E27FC236}">
                <a16:creationId xmlns:a16="http://schemas.microsoft.com/office/drawing/2014/main" id="{5FBD4CB4-C910-4CC5-A60C-349C9FA36C83}"/>
              </a:ext>
            </a:extLst>
          </p:cNvPr>
          <p:cNvCxnSpPr>
            <a:cxnSpLocks/>
          </p:cNvCxnSpPr>
          <p:nvPr/>
        </p:nvCxnSpPr>
        <p:spPr>
          <a:xfrm>
            <a:off x="9852485" y="3602052"/>
            <a:ext cx="0" cy="604700"/>
          </a:xfrm>
          <a:prstGeom prst="line">
            <a:avLst/>
          </a:prstGeom>
          <a:ln w="28575">
            <a:solidFill>
              <a:srgbClr val="0078D4"/>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18" name="Picture 117">
            <a:extLst>
              <a:ext uri="{FF2B5EF4-FFF2-40B4-BE49-F238E27FC236}">
                <a16:creationId xmlns:a16="http://schemas.microsoft.com/office/drawing/2014/main" id="{5DF01C7C-B000-4F3C-B2F7-DDD34D33CE0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680966" y="2180813"/>
            <a:ext cx="719220" cy="719220"/>
          </a:xfrm>
          <a:prstGeom prst="rect">
            <a:avLst/>
          </a:prstGeom>
        </p:spPr>
      </p:pic>
      <p:cxnSp>
        <p:nvCxnSpPr>
          <p:cNvPr id="119" name="Straight Connector 118">
            <a:extLst>
              <a:ext uri="{FF2B5EF4-FFF2-40B4-BE49-F238E27FC236}">
                <a16:creationId xmlns:a16="http://schemas.microsoft.com/office/drawing/2014/main" id="{B4814ADD-096E-4744-A5BD-5E71A6ACA70D}"/>
              </a:ext>
            </a:extLst>
          </p:cNvPr>
          <p:cNvCxnSpPr>
            <a:cxnSpLocks/>
          </p:cNvCxnSpPr>
          <p:nvPr/>
        </p:nvCxnSpPr>
        <p:spPr>
          <a:xfrm>
            <a:off x="2138301" y="3554347"/>
            <a:ext cx="0" cy="700109"/>
          </a:xfrm>
          <a:prstGeom prst="line">
            <a:avLst/>
          </a:prstGeom>
          <a:ln w="28575">
            <a:solidFill>
              <a:srgbClr val="0078D4"/>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0" name="Text Placeholder 3">
            <a:extLst>
              <a:ext uri="{FF2B5EF4-FFF2-40B4-BE49-F238E27FC236}">
                <a16:creationId xmlns:a16="http://schemas.microsoft.com/office/drawing/2014/main" id="{ECF633A2-29AB-4267-803E-4B191BFF7588}"/>
              </a:ext>
            </a:extLst>
          </p:cNvPr>
          <p:cNvSpPr txBox="1">
            <a:spLocks/>
          </p:cNvSpPr>
          <p:nvPr/>
        </p:nvSpPr>
        <p:spPr>
          <a:xfrm>
            <a:off x="413221" y="4577246"/>
            <a:ext cx="3888352" cy="176125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8011" lvl="1" indent="-174862">
              <a:spcAft>
                <a:spcPts val="612"/>
              </a:spcAft>
              <a:buFont typeface="Arial" panose="020B0604020202020204" pitchFamily="34" charset="0"/>
              <a:buChar char="•"/>
            </a:pPr>
            <a:r>
              <a:rPr lang="en-US" sz="1632">
                <a:solidFill>
                  <a:srgbClr val="000000"/>
                </a:solidFill>
                <a:cs typeface="Segoe UI"/>
              </a:rPr>
              <a:t>Connect your apps via our API-based App Connectors</a:t>
            </a:r>
          </a:p>
          <a:p>
            <a:pPr marL="408011" lvl="1" indent="-174862">
              <a:spcAft>
                <a:spcPts val="612"/>
              </a:spcAft>
              <a:buFont typeface="Arial" panose="020B0604020202020204" pitchFamily="34" charset="0"/>
              <a:buChar char="•"/>
            </a:pPr>
            <a:r>
              <a:rPr lang="en-US" sz="1632">
                <a:solidFill>
                  <a:srgbClr val="000000"/>
                </a:solidFill>
                <a:latin typeface="Segoe UI"/>
                <a:cs typeface="Segoe UI"/>
              </a:rPr>
              <a:t>Visibility into sharing level, collaborators and classification labels</a:t>
            </a:r>
            <a:endParaRPr lang="en-US" sz="1632">
              <a:latin typeface="Segoe UI"/>
              <a:cs typeface="Segoe UI"/>
            </a:endParaRPr>
          </a:p>
          <a:p>
            <a:pPr marL="408011" lvl="1" indent="-174862">
              <a:buFont typeface="Arial" panose="020B0604020202020204" pitchFamily="34" charset="0"/>
              <a:buChar char="•"/>
            </a:pPr>
            <a:r>
              <a:rPr lang="en-US" sz="1632">
                <a:solidFill>
                  <a:srgbClr val="000000"/>
                </a:solidFill>
                <a:latin typeface="Segoe UI"/>
                <a:cs typeface="Segoe UI"/>
              </a:rPr>
              <a:t>Quantify over-sharing exposure, external- and compliance risks</a:t>
            </a:r>
          </a:p>
        </p:txBody>
      </p:sp>
      <p:cxnSp>
        <p:nvCxnSpPr>
          <p:cNvPr id="122" name="Straight Connector 121">
            <a:extLst>
              <a:ext uri="{FF2B5EF4-FFF2-40B4-BE49-F238E27FC236}">
                <a16:creationId xmlns:a16="http://schemas.microsoft.com/office/drawing/2014/main" id="{32380253-D359-4555-9576-22FEABBE7E93}"/>
              </a:ext>
            </a:extLst>
          </p:cNvPr>
          <p:cNvCxnSpPr>
            <a:cxnSpLocks/>
          </p:cNvCxnSpPr>
          <p:nvPr/>
        </p:nvCxnSpPr>
        <p:spPr>
          <a:xfrm>
            <a:off x="6145550" y="3496966"/>
            <a:ext cx="0" cy="733100"/>
          </a:xfrm>
          <a:prstGeom prst="line">
            <a:avLst/>
          </a:prstGeom>
          <a:ln w="28575">
            <a:solidFill>
              <a:srgbClr val="0078D4"/>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3" name="Rectangle 122">
            <a:extLst>
              <a:ext uri="{FF2B5EF4-FFF2-40B4-BE49-F238E27FC236}">
                <a16:creationId xmlns:a16="http://schemas.microsoft.com/office/drawing/2014/main" id="{7A5B8F54-CE48-43BD-B56B-FCB83F6E5E29}"/>
              </a:ext>
            </a:extLst>
          </p:cNvPr>
          <p:cNvSpPr/>
          <p:nvPr/>
        </p:nvSpPr>
        <p:spPr>
          <a:xfrm>
            <a:off x="4301574" y="4372918"/>
            <a:ext cx="3683413" cy="2378866"/>
          </a:xfrm>
          <a:prstGeom prst="rect">
            <a:avLst/>
          </a:prstGeom>
        </p:spPr>
        <p:txBody>
          <a:bodyPr wrap="square">
            <a:spAutoFit/>
          </a:bodyPr>
          <a:lstStyle/>
          <a:p>
            <a:pPr marL="524586" lvl="1" indent="-291436">
              <a:spcAft>
                <a:spcPts val="612"/>
              </a:spcAft>
              <a:buFont typeface="Arial" panose="020B0604020202020204" pitchFamily="34" charset="0"/>
              <a:buChar char="•"/>
            </a:pPr>
            <a:r>
              <a:rPr lang="en-US" sz="1632"/>
              <a:t>Govern data in the cloud with granular DLP policies</a:t>
            </a:r>
            <a:endParaRPr lang="en-US" sz="1632">
              <a:cs typeface="Segoe UI"/>
            </a:endParaRPr>
          </a:p>
          <a:p>
            <a:pPr marL="524586" lvl="1" indent="-291436">
              <a:spcAft>
                <a:spcPts val="612"/>
              </a:spcAft>
              <a:buFont typeface="Arial" panose="020B0604020202020204" pitchFamily="34" charset="0"/>
              <a:buChar char="•"/>
            </a:pPr>
            <a:r>
              <a:rPr lang="en-US" sz="1632"/>
              <a:t>Leverage Microsoft’s IP capabilities for classification</a:t>
            </a:r>
            <a:endParaRPr lang="en-US" sz="1632">
              <a:cs typeface="Segoe UI"/>
            </a:endParaRPr>
          </a:p>
          <a:p>
            <a:pPr marL="524586" lvl="1" indent="-291436">
              <a:spcAft>
                <a:spcPts val="612"/>
              </a:spcAft>
              <a:buFont typeface="Arial" panose="020B0604020202020204" pitchFamily="34" charset="0"/>
              <a:buChar char="•"/>
            </a:pPr>
            <a:r>
              <a:rPr lang="en-US" sz="1632"/>
              <a:t>Extend on-prem DLP solutions</a:t>
            </a:r>
            <a:endParaRPr lang="en-US" sz="1632">
              <a:cs typeface="Segoe UI"/>
            </a:endParaRPr>
          </a:p>
          <a:p>
            <a:pPr marL="524586" lvl="1" indent="-291436">
              <a:buFont typeface="Arial" panose="020B0604020202020204" pitchFamily="34" charset="0"/>
              <a:buChar char="•"/>
            </a:pPr>
            <a:r>
              <a:rPr lang="en-US" sz="1632"/>
              <a:t>Automatically protect and encrypt your data using Azure Information Protection</a:t>
            </a:r>
          </a:p>
        </p:txBody>
      </p:sp>
      <p:sp>
        <p:nvSpPr>
          <p:cNvPr id="124" name="Text Placeholder 3">
            <a:extLst>
              <a:ext uri="{FF2B5EF4-FFF2-40B4-BE49-F238E27FC236}">
                <a16:creationId xmlns:a16="http://schemas.microsoft.com/office/drawing/2014/main" id="{D21C3E8E-54AB-40E9-B1F7-FD7B57C2E5A1}"/>
              </a:ext>
            </a:extLst>
          </p:cNvPr>
          <p:cNvSpPr txBox="1">
            <a:spLocks/>
          </p:cNvSpPr>
          <p:nvPr/>
        </p:nvSpPr>
        <p:spPr>
          <a:xfrm>
            <a:off x="8306146" y="4335066"/>
            <a:ext cx="3302634" cy="2390719"/>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82873" lvl="1" indent="-349724">
              <a:spcAft>
                <a:spcPts val="612"/>
              </a:spcAft>
              <a:buFont typeface="Arial" panose="020B0604020202020204" pitchFamily="34" charset="0"/>
              <a:buChar char="•"/>
            </a:pPr>
            <a:r>
              <a:rPr lang="en-US" sz="1632">
                <a:solidFill>
                  <a:srgbClr val="000000"/>
                </a:solidFill>
                <a:cs typeface="Segoe UI"/>
              </a:rPr>
              <a:t>Create policies to generate alerts and trigger automatic governance actions</a:t>
            </a:r>
          </a:p>
          <a:p>
            <a:pPr marL="582873" lvl="1" indent="-349724">
              <a:spcAft>
                <a:spcPts val="612"/>
              </a:spcAft>
              <a:buFont typeface="Arial" panose="020B0604020202020204" pitchFamily="34" charset="0"/>
              <a:buChar char="•"/>
            </a:pPr>
            <a:r>
              <a:rPr lang="en-US" sz="1632">
                <a:solidFill>
                  <a:srgbClr val="000000"/>
                </a:solidFill>
                <a:latin typeface="Segoe UI"/>
                <a:cs typeface="Segoe UI"/>
              </a:rPr>
              <a:t>Identify policy violations</a:t>
            </a:r>
            <a:endParaRPr lang="en-US" sz="1632">
              <a:solidFill>
                <a:srgbClr val="1A1A1A"/>
              </a:solidFill>
              <a:latin typeface="Segoe UI"/>
              <a:cs typeface="Segoe UI"/>
            </a:endParaRPr>
          </a:p>
          <a:p>
            <a:pPr marL="582873" lvl="1" indent="-349724">
              <a:spcAft>
                <a:spcPts val="612"/>
              </a:spcAft>
              <a:buFont typeface="Arial" panose="020B0604020202020204" pitchFamily="34" charset="0"/>
              <a:buChar char="•"/>
            </a:pPr>
            <a:r>
              <a:rPr lang="en-US" sz="1632">
                <a:solidFill>
                  <a:srgbClr val="000000"/>
                </a:solidFill>
                <a:latin typeface="Segoe UI"/>
                <a:cs typeface="Segoe UI"/>
              </a:rPr>
              <a:t>Investigate incidents and related activities</a:t>
            </a:r>
            <a:endParaRPr lang="en-US" sz="1836">
              <a:latin typeface="Segoe UI Semilight"/>
              <a:cs typeface="Segoe UI Semilight"/>
            </a:endParaRPr>
          </a:p>
          <a:p>
            <a:pPr marL="582873" lvl="1" indent="-349724">
              <a:buFont typeface="Arial" panose="020B0604020202020204" pitchFamily="34" charset="0"/>
              <a:buChar char="•"/>
            </a:pPr>
            <a:r>
              <a:rPr lang="en-US" sz="1632">
                <a:solidFill>
                  <a:srgbClr val="000000"/>
                </a:solidFill>
                <a:latin typeface="Segoe UI"/>
                <a:cs typeface="Segoe UI"/>
              </a:rPr>
              <a:t>Quarantine files, remove permissions and notify users</a:t>
            </a:r>
            <a:endParaRPr lang="en-US" sz="1836">
              <a:latin typeface="Segoe UI Semilight"/>
              <a:cs typeface="Segoe UI Semilight"/>
            </a:endParaRPr>
          </a:p>
        </p:txBody>
      </p:sp>
    </p:spTree>
    <p:extLst>
      <p:ext uri="{BB962C8B-B14F-4D97-AF65-F5344CB8AC3E}">
        <p14:creationId xmlns:p14="http://schemas.microsoft.com/office/powerpoint/2010/main" val="3742807072"/>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A1629AC4-DFD4-5949-84FF-872DBB236886}"/>
              </a:ext>
            </a:extLst>
          </p:cNvPr>
          <p:cNvSpPr>
            <a:spLocks noGrp="1"/>
          </p:cNvSpPr>
          <p:nvPr>
            <p:ph idx="4294967295"/>
          </p:nvPr>
        </p:nvSpPr>
        <p:spPr>
          <a:xfrm>
            <a:off x="363821" y="2030235"/>
            <a:ext cx="2400300" cy="3913364"/>
          </a:xfrm>
        </p:spPr>
        <p:txBody>
          <a:bodyPr vert="horz" wrap="square" lIns="0" tIns="0" rIns="0" bIns="0" rtlCol="0" anchor="t">
            <a:noAutofit/>
          </a:bodyPr>
          <a:lstStyle/>
          <a:p>
            <a:pPr>
              <a:spcBef>
                <a:spcPts val="624"/>
              </a:spcBef>
              <a:spcAft>
                <a:spcPts val="612"/>
              </a:spcAft>
            </a:pPr>
            <a:r>
              <a:rPr lang="en-US" sz="1400">
                <a:latin typeface="+mj-lt"/>
                <a:cs typeface="Segoe UI Light" panose="020B0502040204020203" pitchFamily="34" charset="0"/>
              </a:rPr>
              <a:t>Create policies to generate alerts and trigger automatic governance actions</a:t>
            </a:r>
          </a:p>
          <a:p>
            <a:pPr>
              <a:spcBef>
                <a:spcPts val="624"/>
              </a:spcBef>
              <a:spcAft>
                <a:spcPts val="612"/>
              </a:spcAft>
            </a:pPr>
            <a:endParaRPr lang="en-US" sz="1400">
              <a:latin typeface="+mj-lt"/>
              <a:cs typeface="Segoe UI Light" panose="020B0502040204020203" pitchFamily="34" charset="0"/>
            </a:endParaRPr>
          </a:p>
          <a:p>
            <a:pPr>
              <a:spcBef>
                <a:spcPts val="624"/>
              </a:spcBef>
              <a:spcAft>
                <a:spcPts val="612"/>
              </a:spcAft>
            </a:pPr>
            <a:r>
              <a:rPr lang="en-US" sz="1400">
                <a:latin typeface="+mj-lt"/>
                <a:cs typeface="Segoe UI Light" panose="020B0502040204020203" pitchFamily="34" charset="0"/>
              </a:rPr>
              <a:t>Be notified to identify and investigate policy violations and related activities</a:t>
            </a:r>
          </a:p>
          <a:p>
            <a:pPr>
              <a:spcBef>
                <a:spcPts val="624"/>
              </a:spcBef>
              <a:spcAft>
                <a:spcPts val="612"/>
              </a:spcAft>
            </a:pPr>
            <a:endParaRPr lang="en-US" sz="1400">
              <a:latin typeface="+mj-lt"/>
              <a:cs typeface="Segoe UI Light" panose="020B0502040204020203" pitchFamily="34" charset="0"/>
            </a:endParaRPr>
          </a:p>
          <a:p>
            <a:pPr>
              <a:spcBef>
                <a:spcPts val="624"/>
              </a:spcBef>
              <a:spcAft>
                <a:spcPts val="612"/>
              </a:spcAft>
            </a:pPr>
            <a:r>
              <a:rPr lang="en-US" sz="1400">
                <a:latin typeface="+mj-lt"/>
                <a:cs typeface="Segoe UI Light" panose="020B0502040204020203" pitchFamily="34" charset="0"/>
              </a:rPr>
              <a:t>Automatically remediate with built-in actions incl. notify  owner, notify admin, make private, quarantine, etc.</a:t>
            </a:r>
          </a:p>
          <a:p>
            <a:pPr>
              <a:spcBef>
                <a:spcPts val="624"/>
              </a:spcBef>
              <a:spcAft>
                <a:spcPts val="612"/>
              </a:spcAft>
            </a:pPr>
            <a:endParaRPr lang="en-US" sz="1400">
              <a:latin typeface="+mj-lt"/>
              <a:cs typeface="Segoe UI Light" panose="020B0502040204020203" pitchFamily="34" charset="0"/>
            </a:endParaRPr>
          </a:p>
          <a:p>
            <a:pPr>
              <a:spcBef>
                <a:spcPts val="624"/>
              </a:spcBef>
              <a:spcAft>
                <a:spcPts val="612"/>
              </a:spcAft>
            </a:pPr>
            <a:r>
              <a:rPr lang="en-US" sz="1400">
                <a:latin typeface="+mj-lt"/>
                <a:cs typeface="Segoe UI Light" panose="020B0502040204020203" pitchFamily="34" charset="0"/>
              </a:rPr>
              <a:t>Automatically label and protect existing sensitive information and when new files are uploaded</a:t>
            </a:r>
          </a:p>
        </p:txBody>
      </p:sp>
      <p:pic>
        <p:nvPicPr>
          <p:cNvPr id="5" name="Picture 4">
            <a:extLst>
              <a:ext uri="{FF2B5EF4-FFF2-40B4-BE49-F238E27FC236}">
                <a16:creationId xmlns:a16="http://schemas.microsoft.com/office/drawing/2014/main" id="{E2CC2379-7CA5-48AB-94B6-EB65BABA306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79746" y="-1"/>
            <a:ext cx="9255142" cy="6994525"/>
          </a:xfrm>
          <a:prstGeom prst="rect">
            <a:avLst/>
          </a:prstGeom>
        </p:spPr>
      </p:pic>
      <p:sp>
        <p:nvSpPr>
          <p:cNvPr id="6" name="Title 1">
            <a:extLst>
              <a:ext uri="{FF2B5EF4-FFF2-40B4-BE49-F238E27FC236}">
                <a16:creationId xmlns:a16="http://schemas.microsoft.com/office/drawing/2014/main" id="{4FBC3C3B-D9EC-46BB-9FE2-BDF1EDB6AFDA}"/>
              </a:ext>
            </a:extLst>
          </p:cNvPr>
          <p:cNvSpPr txBox="1">
            <a:spLocks/>
          </p:cNvSpPr>
          <p:nvPr/>
        </p:nvSpPr>
        <p:spPr>
          <a:xfrm>
            <a:off x="363821" y="487294"/>
            <a:ext cx="2066215" cy="1127264"/>
          </a:xfrm>
          <a:prstGeom prst="rect">
            <a:avLst/>
          </a:prstGeom>
        </p:spPr>
        <p:txBody>
          <a:bodyPr vert="horz" wrap="square" lIns="0" tIns="164592" rIns="0" bIns="0" rtlCol="0" anchor="t">
            <a:normAutofit/>
          </a:bodyPr>
          <a:lstStyle>
            <a:lvl1pPr algn="l" defTabSz="932742" rtl="0" eaLnBrk="1" latinLnBrk="0" hangingPunct="1">
              <a:lnSpc>
                <a:spcPct val="90000"/>
              </a:lnSpc>
              <a:spcBef>
                <a:spcPct val="0"/>
              </a:spcBef>
              <a:buNone/>
              <a:defRPr lang="en-US" sz="3200" b="0" kern="1200" cap="none" spc="-150" baseline="0" dirty="0" smtClean="0">
                <a:ln w="3175">
                  <a:noFill/>
                </a:ln>
                <a:solidFill>
                  <a:srgbClr val="000000"/>
                </a:solidFill>
                <a:effectLst/>
                <a:latin typeface="+mj-lt"/>
                <a:ea typeface="+mn-ea"/>
                <a:cs typeface="Segoe UI" pitchFamily="34" charset="0"/>
              </a:defRPr>
            </a:lvl1pPr>
          </a:lstStyle>
          <a:p>
            <a:pPr algn="ctr"/>
            <a:r>
              <a:rPr lang="en-US" sz="204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Detect and remediate overexposed files and anomalies</a:t>
            </a:r>
          </a:p>
        </p:txBody>
      </p:sp>
    </p:spTree>
    <p:extLst>
      <p:ext uri="{BB962C8B-B14F-4D97-AF65-F5344CB8AC3E}">
        <p14:creationId xmlns:p14="http://schemas.microsoft.com/office/powerpoint/2010/main" val="608497971"/>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A screenshot of a computer&#10;&#10;Description generated with very high confidence">
            <a:extLst>
              <a:ext uri="{FF2B5EF4-FFF2-40B4-BE49-F238E27FC236}">
                <a16:creationId xmlns:a16="http://schemas.microsoft.com/office/drawing/2014/main" id="{19307AE1-F3B7-40FC-883A-9B3F819D66F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66761" y="-2858"/>
            <a:ext cx="8468038" cy="6997383"/>
          </a:xfrm>
          <a:prstGeom prst="rect">
            <a:avLst/>
          </a:prstGeom>
        </p:spPr>
      </p:pic>
      <p:sp>
        <p:nvSpPr>
          <p:cNvPr id="7" name="Content Placeholder 2">
            <a:extLst>
              <a:ext uri="{FF2B5EF4-FFF2-40B4-BE49-F238E27FC236}">
                <a16:creationId xmlns:a16="http://schemas.microsoft.com/office/drawing/2014/main" id="{A1629AC4-DFD4-5949-84FF-872DBB236886}"/>
              </a:ext>
            </a:extLst>
          </p:cNvPr>
          <p:cNvSpPr>
            <a:spLocks noGrp="1"/>
          </p:cNvSpPr>
          <p:nvPr>
            <p:ph idx="4294967295"/>
          </p:nvPr>
        </p:nvSpPr>
        <p:spPr>
          <a:xfrm>
            <a:off x="632015" y="2023579"/>
            <a:ext cx="2725782" cy="4819432"/>
          </a:xfrm>
        </p:spPr>
        <p:txBody>
          <a:bodyPr vert="horz" wrap="square" lIns="0" tIns="0" rIns="0" bIns="0" rtlCol="0" anchor="t">
            <a:noAutofit/>
          </a:bodyPr>
          <a:lstStyle/>
          <a:p>
            <a:pPr>
              <a:spcBef>
                <a:spcPts val="624"/>
              </a:spcBef>
              <a:spcAft>
                <a:spcPts val="612"/>
              </a:spcAft>
            </a:pPr>
            <a:r>
              <a:rPr lang="en-US" sz="1400">
                <a:latin typeface="+mj-lt"/>
                <a:cs typeface="Segoe UI Light" panose="020B0502040204020203" pitchFamily="34" charset="0"/>
              </a:rPr>
              <a:t>Unified labelling with Microsoft Information Protection -streamlined experience across O365 DLP, AIP and MCAS</a:t>
            </a:r>
          </a:p>
          <a:p>
            <a:pPr>
              <a:spcBef>
                <a:spcPts val="624"/>
              </a:spcBef>
              <a:spcAft>
                <a:spcPts val="612"/>
              </a:spcAft>
            </a:pPr>
            <a:endParaRPr lang="en-US" sz="1400">
              <a:latin typeface="+mj-lt"/>
              <a:cs typeface="Segoe UI Light" panose="020B0502040204020203" pitchFamily="34" charset="0"/>
            </a:endParaRPr>
          </a:p>
          <a:p>
            <a:pPr>
              <a:spcBef>
                <a:spcPts val="624"/>
              </a:spcBef>
              <a:spcAft>
                <a:spcPts val="612"/>
              </a:spcAft>
            </a:pPr>
            <a:r>
              <a:rPr lang="en-US" sz="1400">
                <a:latin typeface="+mj-lt"/>
                <a:cs typeface="Segoe UI Light" panose="020B0502040204020203" pitchFamily="34" charset="0"/>
              </a:rPr>
              <a:t>90 built-in, sensitive information types you can choose from </a:t>
            </a:r>
          </a:p>
          <a:p>
            <a:pPr>
              <a:spcBef>
                <a:spcPts val="624"/>
              </a:spcBef>
              <a:spcAft>
                <a:spcPts val="612"/>
              </a:spcAft>
            </a:pPr>
            <a:endParaRPr lang="en-US" sz="1400">
              <a:latin typeface="+mj-lt"/>
              <a:cs typeface="Segoe UI Light" panose="020B0502040204020203" pitchFamily="34" charset="0"/>
            </a:endParaRPr>
          </a:p>
          <a:p>
            <a:pPr>
              <a:spcBef>
                <a:spcPts val="624"/>
              </a:spcBef>
              <a:spcAft>
                <a:spcPts val="612"/>
              </a:spcAft>
            </a:pPr>
            <a:r>
              <a:rPr lang="en-US" sz="1400">
                <a:latin typeface="+mj-lt"/>
                <a:cs typeface="Segoe UI Light" panose="020B0502040204020203" pitchFamily="34" charset="0"/>
              </a:rPr>
              <a:t>Custom sensitive information types using Regex, keywords and large dictionary</a:t>
            </a:r>
          </a:p>
          <a:p>
            <a:pPr marL="0" indent="0">
              <a:lnSpc>
                <a:spcPct val="90000"/>
              </a:lnSpc>
              <a:spcBef>
                <a:spcPts val="624"/>
              </a:spcBef>
              <a:spcAft>
                <a:spcPts val="612"/>
              </a:spcAft>
              <a:buNone/>
            </a:pPr>
            <a:endParaRPr lang="en-US" sz="1400">
              <a:latin typeface="+mj-lt"/>
              <a:cs typeface="Segoe UI Light" panose="020B0502040204020203" pitchFamily="34" charset="0"/>
            </a:endParaRPr>
          </a:p>
          <a:p>
            <a:pPr marL="0" indent="0">
              <a:lnSpc>
                <a:spcPct val="90000"/>
              </a:lnSpc>
              <a:spcBef>
                <a:spcPts val="624"/>
              </a:spcBef>
              <a:spcAft>
                <a:spcPts val="612"/>
              </a:spcAft>
              <a:buNone/>
            </a:pPr>
            <a:r>
              <a:rPr lang="en-US" sz="1400">
                <a:latin typeface="+mj-lt"/>
                <a:cs typeface="Segoe UI Light" panose="020B0502040204020203" pitchFamily="34" charset="0"/>
              </a:rPr>
              <a:t>Leverage Microsoft or 3</a:t>
            </a:r>
            <a:r>
              <a:rPr lang="en-US" sz="1400" baseline="30000">
                <a:latin typeface="+mj-lt"/>
                <a:cs typeface="Segoe UI Light" panose="020B0502040204020203" pitchFamily="34" charset="0"/>
              </a:rPr>
              <a:t>rd</a:t>
            </a:r>
            <a:r>
              <a:rPr lang="en-US" sz="1400">
                <a:latin typeface="+mj-lt"/>
                <a:cs typeface="Segoe UI Light" panose="020B0502040204020203" pitchFamily="34" charset="0"/>
              </a:rPr>
              <a:t> party DLP engines for classification</a:t>
            </a:r>
          </a:p>
          <a:p>
            <a:pPr marL="0" indent="0">
              <a:lnSpc>
                <a:spcPct val="90000"/>
              </a:lnSpc>
              <a:spcBef>
                <a:spcPts val="624"/>
              </a:spcBef>
              <a:spcAft>
                <a:spcPts val="612"/>
              </a:spcAft>
              <a:buNone/>
            </a:pPr>
            <a:endParaRPr lang="en-US" sz="1400">
              <a:latin typeface="+mj-lt"/>
              <a:cs typeface="Segoe UI Light" panose="020B0502040204020203" pitchFamily="34" charset="0"/>
            </a:endParaRPr>
          </a:p>
          <a:p>
            <a:pPr marL="0" indent="0">
              <a:lnSpc>
                <a:spcPct val="90000"/>
              </a:lnSpc>
              <a:spcBef>
                <a:spcPts val="624"/>
              </a:spcBef>
              <a:spcAft>
                <a:spcPts val="612"/>
              </a:spcAft>
              <a:buNone/>
            </a:pPr>
            <a:r>
              <a:rPr lang="en-US" sz="1400">
                <a:latin typeface="+mj-lt"/>
                <a:cs typeface="Segoe UI Light" panose="020B0502040204020203" pitchFamily="34" charset="0"/>
              </a:rPr>
              <a:t>Leverage AIP labels</a:t>
            </a:r>
          </a:p>
        </p:txBody>
      </p:sp>
      <p:pic>
        <p:nvPicPr>
          <p:cNvPr id="3" name="Picture 3" descr="A screenshot of a social media post&#10;&#10;Description generated with very high confidence">
            <a:extLst>
              <a:ext uri="{FF2B5EF4-FFF2-40B4-BE49-F238E27FC236}">
                <a16:creationId xmlns:a16="http://schemas.microsoft.com/office/drawing/2014/main" id="{DB27CFE8-9C8E-4567-948B-2EA60A49304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60022" y="-1108"/>
            <a:ext cx="8399647" cy="6965653"/>
          </a:xfrm>
          <a:prstGeom prst="rect">
            <a:avLst/>
          </a:prstGeom>
        </p:spPr>
      </p:pic>
      <p:sp>
        <p:nvSpPr>
          <p:cNvPr id="4" name="Title 1">
            <a:extLst>
              <a:ext uri="{FF2B5EF4-FFF2-40B4-BE49-F238E27FC236}">
                <a16:creationId xmlns:a16="http://schemas.microsoft.com/office/drawing/2014/main" id="{CED4E0B8-003F-434A-B79E-5D730F5968ED}"/>
              </a:ext>
            </a:extLst>
          </p:cNvPr>
          <p:cNvSpPr>
            <a:spLocks noGrp="1"/>
          </p:cNvSpPr>
          <p:nvPr>
            <p:ph type="title"/>
          </p:nvPr>
        </p:nvSpPr>
        <p:spPr>
          <a:xfrm>
            <a:off x="582775" y="409229"/>
            <a:ext cx="2498780" cy="1127264"/>
          </a:xfrm>
        </p:spPr>
        <p:txBody>
          <a:bodyPr>
            <a:normAutofit/>
          </a:bodyPr>
          <a:lstStyle/>
          <a:p>
            <a:pPr algn="ctr"/>
            <a:r>
              <a:rPr lang="en-US" sz="2040" b="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Key Differentiators via Microsoft Information Protection approach</a:t>
            </a:r>
          </a:p>
        </p:txBody>
      </p:sp>
    </p:spTree>
    <p:extLst>
      <p:ext uri="{BB962C8B-B14F-4D97-AF65-F5344CB8AC3E}">
        <p14:creationId xmlns:p14="http://schemas.microsoft.com/office/powerpoint/2010/main" val="7346964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6601923-4005-4A35-A983-FCC11E1B2A3C}"/>
              </a:ext>
            </a:extLst>
          </p:cNvPr>
          <p:cNvSpPr>
            <a:spLocks noGrp="1"/>
          </p:cNvSpPr>
          <p:nvPr>
            <p:ph type="body" sz="quarter" idx="10"/>
          </p:nvPr>
        </p:nvSpPr>
        <p:spPr>
          <a:xfrm>
            <a:off x="439679" y="1744663"/>
            <a:ext cx="6911870" cy="2179058"/>
          </a:xfrm>
        </p:spPr>
        <p:txBody>
          <a:bodyPr/>
          <a:lstStyle/>
          <a:p>
            <a:pPr>
              <a:spcAft>
                <a:spcPts val="0"/>
              </a:spcAft>
            </a:pPr>
            <a:r>
              <a:rPr lang="en-US" sz="2400">
                <a:solidFill>
                  <a:schemeClr val="accent1"/>
                </a:solidFill>
              </a:rPr>
              <a:t>CASBs are defined by Gartner as:</a:t>
            </a:r>
          </a:p>
          <a:p>
            <a:pPr algn="just">
              <a:lnSpc>
                <a:spcPct val="100000"/>
              </a:lnSpc>
              <a:spcBef>
                <a:spcPts val="2400"/>
              </a:spcBef>
              <a:spcAft>
                <a:spcPts val="3600"/>
              </a:spcAft>
            </a:pPr>
            <a:r>
              <a:rPr lang="en-US" sz="2000" i="1">
                <a:solidFill>
                  <a:srgbClr val="505050"/>
                </a:solidFill>
              </a:rPr>
              <a:t>On-premises, or cloud-based security policy enforcement points, placed between cloud service consumers and cloud service providers to combine and interject enterprise security polices as the cloud-based resources are accessed. CASBs consolidate multiple types of security policy enforcement.</a:t>
            </a:r>
          </a:p>
        </p:txBody>
      </p:sp>
      <p:sp>
        <p:nvSpPr>
          <p:cNvPr id="3" name="Title 2">
            <a:extLst>
              <a:ext uri="{FF2B5EF4-FFF2-40B4-BE49-F238E27FC236}">
                <a16:creationId xmlns:a16="http://schemas.microsoft.com/office/drawing/2014/main" id="{88F65BA8-DFC8-4A24-B572-BBA948A16978}"/>
              </a:ext>
            </a:extLst>
          </p:cNvPr>
          <p:cNvSpPr>
            <a:spLocks noGrp="1"/>
          </p:cNvSpPr>
          <p:nvPr>
            <p:ph type="title"/>
          </p:nvPr>
        </p:nvSpPr>
        <p:spPr/>
        <p:txBody>
          <a:bodyPr/>
          <a:lstStyle/>
          <a:p>
            <a:r>
              <a:rPr lang="en-US" dirty="0">
                <a:solidFill>
                  <a:srgbClr val="505050"/>
                </a:solidFill>
              </a:rPr>
              <a:t>Cloud Access Security Brokers</a:t>
            </a:r>
          </a:p>
        </p:txBody>
      </p:sp>
      <p:sp>
        <p:nvSpPr>
          <p:cNvPr id="10" name="Rectangle 9">
            <a:extLst>
              <a:ext uri="{FF2B5EF4-FFF2-40B4-BE49-F238E27FC236}">
                <a16:creationId xmlns:a16="http://schemas.microsoft.com/office/drawing/2014/main" id="{56773ABA-1E4F-4C24-83D6-D0EA3A66B662}"/>
              </a:ext>
            </a:extLst>
          </p:cNvPr>
          <p:cNvSpPr/>
          <p:nvPr/>
        </p:nvSpPr>
        <p:spPr>
          <a:xfrm>
            <a:off x="8018125" y="4177258"/>
            <a:ext cx="4379023" cy="1323439"/>
          </a:xfrm>
          <a:prstGeom prst="rect">
            <a:avLst/>
          </a:prstGeom>
        </p:spPr>
        <p:txBody>
          <a:bodyPr wrap="square">
            <a:spAutoFit/>
          </a:bodyPr>
          <a:lstStyle/>
          <a:p>
            <a:r>
              <a:rPr lang="en-US" sz="4000">
                <a:solidFill>
                  <a:srgbClr val="505050"/>
                </a:solidFill>
                <a:latin typeface="Segoe UI Light" panose="020B0502040204020203" pitchFamily="34" charset="0"/>
                <a:cs typeface="Segoe UI Light" panose="020B0502040204020203" pitchFamily="34" charset="0"/>
              </a:rPr>
              <a:t>of large enterprises </a:t>
            </a:r>
            <a:br>
              <a:rPr lang="en-US" sz="4000">
                <a:solidFill>
                  <a:srgbClr val="505050"/>
                </a:solidFill>
                <a:latin typeface="Segoe UI Light" panose="020B0502040204020203" pitchFamily="34" charset="0"/>
                <a:cs typeface="Segoe UI Light" panose="020B0502040204020203" pitchFamily="34" charset="0"/>
              </a:rPr>
            </a:br>
            <a:r>
              <a:rPr lang="en-US" sz="4000">
                <a:solidFill>
                  <a:srgbClr val="505050"/>
                </a:solidFill>
                <a:latin typeface="Segoe UI Light" panose="020B0502040204020203" pitchFamily="34" charset="0"/>
                <a:cs typeface="Segoe UI Light" panose="020B0502040204020203" pitchFamily="34" charset="0"/>
              </a:rPr>
              <a:t>will use CASBs*</a:t>
            </a:r>
          </a:p>
        </p:txBody>
      </p:sp>
      <p:sp>
        <p:nvSpPr>
          <p:cNvPr id="11" name="Rectangle 10">
            <a:extLst>
              <a:ext uri="{FF2B5EF4-FFF2-40B4-BE49-F238E27FC236}">
                <a16:creationId xmlns:a16="http://schemas.microsoft.com/office/drawing/2014/main" id="{89A570D3-316D-47C9-8D1F-B84ED0776504}"/>
              </a:ext>
            </a:extLst>
          </p:cNvPr>
          <p:cNvSpPr/>
          <p:nvPr/>
        </p:nvSpPr>
        <p:spPr>
          <a:xfrm>
            <a:off x="7997792" y="1270683"/>
            <a:ext cx="696024" cy="707886"/>
          </a:xfrm>
          <a:prstGeom prst="rect">
            <a:avLst/>
          </a:prstGeom>
        </p:spPr>
        <p:txBody>
          <a:bodyPr wrap="none">
            <a:spAutoFit/>
          </a:bodyPr>
          <a:lstStyle/>
          <a:p>
            <a:r>
              <a:rPr lang="en-US" sz="4000">
                <a:solidFill>
                  <a:srgbClr val="505050"/>
                </a:solidFill>
                <a:latin typeface="Segoe UI Light" panose="020B0502040204020203" pitchFamily="34" charset="0"/>
                <a:cs typeface="Segoe UI Light" panose="020B0502040204020203" pitchFamily="34" charset="0"/>
              </a:rPr>
              <a:t>By</a:t>
            </a:r>
          </a:p>
        </p:txBody>
      </p:sp>
      <p:sp>
        <p:nvSpPr>
          <p:cNvPr id="12" name="Rectangle 11">
            <a:extLst>
              <a:ext uri="{FF2B5EF4-FFF2-40B4-BE49-F238E27FC236}">
                <a16:creationId xmlns:a16="http://schemas.microsoft.com/office/drawing/2014/main" id="{FD125927-AA69-47CB-AB2A-E6A048AD6924}"/>
              </a:ext>
            </a:extLst>
          </p:cNvPr>
          <p:cNvSpPr/>
          <p:nvPr/>
        </p:nvSpPr>
        <p:spPr>
          <a:xfrm>
            <a:off x="7999321" y="1741722"/>
            <a:ext cx="2300630" cy="1323439"/>
          </a:xfrm>
          <a:prstGeom prst="rect">
            <a:avLst/>
          </a:prstGeom>
        </p:spPr>
        <p:txBody>
          <a:bodyPr wrap="none">
            <a:spAutoFit/>
          </a:bodyPr>
          <a:lstStyle/>
          <a:p>
            <a:r>
              <a:rPr lang="en-US" sz="8000">
                <a:solidFill>
                  <a:srgbClr val="505050"/>
                </a:solidFill>
                <a:latin typeface="Segoe UI Light" panose="020B0502040204020203" pitchFamily="34" charset="0"/>
                <a:cs typeface="Segoe UI Light" panose="020B0502040204020203" pitchFamily="34" charset="0"/>
              </a:rPr>
              <a:t>2020</a:t>
            </a:r>
          </a:p>
        </p:txBody>
      </p:sp>
      <p:sp>
        <p:nvSpPr>
          <p:cNvPr id="13" name="Rectangle 12">
            <a:extLst>
              <a:ext uri="{FF2B5EF4-FFF2-40B4-BE49-F238E27FC236}">
                <a16:creationId xmlns:a16="http://schemas.microsoft.com/office/drawing/2014/main" id="{A2B239F6-A2C3-4CA3-B771-4B790E1E4446}"/>
              </a:ext>
            </a:extLst>
          </p:cNvPr>
          <p:cNvSpPr/>
          <p:nvPr/>
        </p:nvSpPr>
        <p:spPr>
          <a:xfrm>
            <a:off x="7916193" y="2642664"/>
            <a:ext cx="3029997" cy="1785104"/>
          </a:xfrm>
          <a:prstGeom prst="rect">
            <a:avLst/>
          </a:prstGeom>
        </p:spPr>
        <p:txBody>
          <a:bodyPr wrap="none">
            <a:spAutoFit/>
          </a:bodyPr>
          <a:lstStyle/>
          <a:p>
            <a:r>
              <a:rPr lang="en-US" sz="11000" b="1">
                <a:solidFill>
                  <a:srgbClr val="505050"/>
                </a:solidFill>
                <a:latin typeface="Segoe UI" panose="020B0502040204020203" pitchFamily="34" charset="0"/>
                <a:cs typeface="Segoe UI" panose="020B0502040204020203" pitchFamily="34" charset="0"/>
              </a:rPr>
              <a:t>85%</a:t>
            </a:r>
          </a:p>
        </p:txBody>
      </p:sp>
      <p:cxnSp>
        <p:nvCxnSpPr>
          <p:cNvPr id="15" name="Straight Connector 14">
            <a:extLst>
              <a:ext uri="{FF2B5EF4-FFF2-40B4-BE49-F238E27FC236}">
                <a16:creationId xmlns:a16="http://schemas.microsoft.com/office/drawing/2014/main" id="{B102A0BC-9855-4AD1-AC14-56AA1C870846}"/>
              </a:ext>
            </a:extLst>
          </p:cNvPr>
          <p:cNvCxnSpPr>
            <a:cxnSpLocks/>
          </p:cNvCxnSpPr>
          <p:nvPr/>
        </p:nvCxnSpPr>
        <p:spPr>
          <a:xfrm>
            <a:off x="7686634" y="1384300"/>
            <a:ext cx="0" cy="396398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9A842C5C-9B49-48D6-9441-9A9713A82153}"/>
              </a:ext>
            </a:extLst>
          </p:cNvPr>
          <p:cNvSpPr txBox="1">
            <a:spLocks/>
          </p:cNvSpPr>
          <p:nvPr/>
        </p:nvSpPr>
        <p:spPr>
          <a:xfrm>
            <a:off x="530102" y="4568579"/>
            <a:ext cx="6553297" cy="1231106"/>
          </a:xfrm>
          <a:prstGeom prst="rect">
            <a:avLst/>
          </a:prstGeom>
        </p:spPr>
        <p:txBody>
          <a:bodyPr vert="horz" wrap="square" lIns="0" tIns="0" rIns="0" bIns="0" rtlCol="0">
            <a:spAutoFit/>
          </a:bodyPr>
          <a:lstStyle>
            <a:lvl1pPr marL="0" marR="0" indent="0" algn="l" defTabSz="932742" rtl="0" eaLnBrk="1" fontAlgn="auto" latinLnBrk="0" hangingPunct="1">
              <a:lnSpc>
                <a:spcPct val="90000"/>
              </a:lnSpc>
              <a:spcBef>
                <a:spcPts val="0"/>
              </a:spcBef>
              <a:spcAft>
                <a:spcPts val="1300"/>
              </a:spcAft>
              <a:buClrTx/>
              <a:buSzPct val="90000"/>
              <a:buFont typeface="Wingdings" panose="05000000000000000000" pitchFamily="2" charset="2"/>
              <a:buNone/>
              <a:tabLst/>
              <a:defRPr sz="2600" b="0" i="0" kern="1200" spc="0" baseline="0">
                <a:solidFill>
                  <a:srgbClr val="000000"/>
                </a:solidFill>
                <a:latin typeface="+mn-lt"/>
                <a:ea typeface="+mn-ea"/>
                <a:cs typeface="+mn-cs"/>
              </a:defRPr>
            </a:lvl1pPr>
            <a:lvl2pPr marL="228600" marR="0" indent="0" algn="l" defTabSz="932742" rtl="0" eaLnBrk="1" fontAlgn="auto" latinLnBrk="0" hangingPunct="1">
              <a:lnSpc>
                <a:spcPct val="90000"/>
              </a:lnSpc>
              <a:spcBef>
                <a:spcPts val="0"/>
              </a:spcBef>
              <a:spcAft>
                <a:spcPts val="130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200" marR="0" indent="0" algn="l" defTabSz="932742" rtl="0" eaLnBrk="1" fontAlgn="auto" latinLnBrk="0" hangingPunct="1">
              <a:lnSpc>
                <a:spcPct val="90000"/>
              </a:lnSpc>
              <a:spcBef>
                <a:spcPts val="0"/>
              </a:spcBef>
              <a:spcAft>
                <a:spcPts val="1300"/>
              </a:spcAft>
              <a:buClrTx/>
              <a:buSzPct val="90000"/>
              <a:buFont typeface="Wingdings" panose="05000000000000000000" pitchFamily="2" charset="2"/>
              <a:buNone/>
              <a:tabLst/>
              <a:defRPr sz="2000" kern="1200" spc="0" baseline="0">
                <a:solidFill>
                  <a:srgbClr val="000000"/>
                </a:solidFill>
                <a:latin typeface="+mn-lt"/>
                <a:ea typeface="+mn-ea"/>
                <a:cs typeface="+mn-cs"/>
              </a:defRPr>
            </a:lvl3pPr>
            <a:lvl4pPr marL="685800" marR="0" indent="0" algn="l" defTabSz="932742" rtl="0" eaLnBrk="1" fontAlgn="auto" latinLnBrk="0" hangingPunct="1">
              <a:lnSpc>
                <a:spcPct val="90000"/>
              </a:lnSpc>
              <a:spcBef>
                <a:spcPts val="0"/>
              </a:spcBef>
              <a:spcAft>
                <a:spcPts val="1300"/>
              </a:spcAft>
              <a:buClrTx/>
              <a:buSzPct val="90000"/>
              <a:buFont typeface="Wingdings" panose="05000000000000000000" pitchFamily="2" charset="2"/>
              <a:buNone/>
              <a:tabLst/>
              <a:defRPr sz="2000" kern="1200" spc="0" baseline="0">
                <a:solidFill>
                  <a:srgbClr val="000000"/>
                </a:solidFill>
                <a:latin typeface="+mn-lt"/>
                <a:ea typeface="+mn-ea"/>
                <a:cs typeface="+mn-cs"/>
              </a:defRPr>
            </a:lvl4pPr>
            <a:lvl5pPr marL="9144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gn="just">
              <a:lnSpc>
                <a:spcPct val="100000"/>
              </a:lnSpc>
              <a:spcBef>
                <a:spcPts val="600"/>
              </a:spcBef>
              <a:spcAft>
                <a:spcPts val="600"/>
              </a:spcAft>
              <a:buFont typeface="Arial" panose="020B0604020202020204" pitchFamily="34" charset="0"/>
              <a:buChar char="•"/>
            </a:pPr>
            <a:r>
              <a:rPr lang="en-US" sz="2000">
                <a:solidFill>
                  <a:srgbClr val="505050"/>
                </a:solidFill>
                <a:cs typeface="Segoe UI Light" panose="020B0502040204020203" pitchFamily="34" charset="0"/>
              </a:rPr>
              <a:t>Top 10 Security projects for companies in 2019</a:t>
            </a:r>
          </a:p>
          <a:p>
            <a:pPr marL="342900" indent="-342900" algn="just">
              <a:lnSpc>
                <a:spcPct val="100000"/>
              </a:lnSpc>
              <a:spcBef>
                <a:spcPts val="600"/>
              </a:spcBef>
              <a:spcAft>
                <a:spcPts val="600"/>
              </a:spcAft>
              <a:buFont typeface="Arial" panose="020B0604020202020204" pitchFamily="34" charset="0"/>
              <a:buChar char="•"/>
            </a:pPr>
            <a:r>
              <a:rPr lang="en-US" sz="2000">
                <a:solidFill>
                  <a:srgbClr val="505050"/>
                </a:solidFill>
                <a:cs typeface="Segoe UI Light" panose="020B0502040204020203" pitchFamily="34" charset="0"/>
              </a:rPr>
              <a:t>Microsoft has the largest market share with &gt;30%**</a:t>
            </a:r>
          </a:p>
          <a:p>
            <a:pPr marL="342900" indent="-342900" algn="just">
              <a:lnSpc>
                <a:spcPct val="100000"/>
              </a:lnSpc>
              <a:spcBef>
                <a:spcPts val="600"/>
              </a:spcBef>
              <a:spcAft>
                <a:spcPts val="600"/>
              </a:spcAft>
              <a:buFont typeface="Arial" panose="020B0604020202020204" pitchFamily="34" charset="0"/>
              <a:buChar char="•"/>
            </a:pPr>
            <a:endParaRPr lang="en-US" sz="2000">
              <a:solidFill>
                <a:srgbClr val="505050"/>
              </a:solidFill>
              <a:cs typeface="Segoe UI Light" panose="020B0502040204020203" pitchFamily="34" charset="0"/>
            </a:endParaRPr>
          </a:p>
        </p:txBody>
      </p:sp>
    </p:spTree>
    <p:custDataLst>
      <p:tags r:id="rId1"/>
    </p:custDataLst>
    <p:extLst>
      <p:ext uri="{BB962C8B-B14F-4D97-AF65-F5344CB8AC3E}">
        <p14:creationId xmlns:p14="http://schemas.microsoft.com/office/powerpoint/2010/main" val="31195931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8B75A36-EDF8-4042-8AF6-2AF7CCDA37A1}"/>
              </a:ext>
            </a:extLst>
          </p:cNvPr>
          <p:cNvSpPr>
            <a:spLocks noGrp="1"/>
          </p:cNvSpPr>
          <p:nvPr>
            <p:ph type="title"/>
          </p:nvPr>
        </p:nvSpPr>
        <p:spPr/>
        <p:txBody>
          <a:bodyPr/>
          <a:lstStyle/>
          <a:p>
            <a:r>
              <a:rPr lang="en-US"/>
              <a:t>Protect sensitive files in the cloud </a:t>
            </a:r>
          </a:p>
        </p:txBody>
      </p:sp>
      <p:cxnSp>
        <p:nvCxnSpPr>
          <p:cNvPr id="81" name="Straight Connector 80">
            <a:extLst>
              <a:ext uri="{FF2B5EF4-FFF2-40B4-BE49-F238E27FC236}">
                <a16:creationId xmlns:a16="http://schemas.microsoft.com/office/drawing/2014/main" id="{52CF8CC1-EDFD-4264-B5D6-C45E163C2B69}"/>
              </a:ext>
            </a:extLst>
          </p:cNvPr>
          <p:cNvCxnSpPr/>
          <p:nvPr/>
        </p:nvCxnSpPr>
        <p:spPr>
          <a:xfrm>
            <a:off x="25642" y="4155963"/>
            <a:ext cx="12388628" cy="0"/>
          </a:xfrm>
          <a:prstGeom prst="line">
            <a:avLst/>
          </a:prstGeom>
          <a:ln w="9525">
            <a:solidFill>
              <a:schemeClr val="accent5">
                <a:lumMod val="75000"/>
              </a:schemeClr>
            </a:solidFill>
            <a:prstDash val="dash"/>
            <a:tailEnd type="none" w="lg" len="lg"/>
          </a:ln>
        </p:spPr>
        <p:style>
          <a:lnRef idx="1">
            <a:schemeClr val="accent1"/>
          </a:lnRef>
          <a:fillRef idx="0">
            <a:schemeClr val="accent1"/>
          </a:fillRef>
          <a:effectRef idx="0">
            <a:schemeClr val="accent1"/>
          </a:effectRef>
          <a:fontRef idx="minor">
            <a:schemeClr val="tx1"/>
          </a:fontRef>
        </p:style>
      </p:cxnSp>
      <p:grpSp>
        <p:nvGrpSpPr>
          <p:cNvPr id="82" name="Group 81">
            <a:extLst>
              <a:ext uri="{FF2B5EF4-FFF2-40B4-BE49-F238E27FC236}">
                <a16:creationId xmlns:a16="http://schemas.microsoft.com/office/drawing/2014/main" id="{6209402D-D63A-4F2F-9790-E6D4A4C201FD}"/>
              </a:ext>
            </a:extLst>
          </p:cNvPr>
          <p:cNvGrpSpPr/>
          <p:nvPr/>
        </p:nvGrpSpPr>
        <p:grpSpPr>
          <a:xfrm>
            <a:off x="9835542" y="3371839"/>
            <a:ext cx="1513833" cy="1513833"/>
            <a:chOff x="4330214" y="2399653"/>
            <a:chExt cx="822960" cy="822960"/>
          </a:xfrm>
        </p:grpSpPr>
        <p:sp>
          <p:nvSpPr>
            <p:cNvPr id="83" name="Oval 82">
              <a:extLst>
                <a:ext uri="{FF2B5EF4-FFF2-40B4-BE49-F238E27FC236}">
                  <a16:creationId xmlns:a16="http://schemas.microsoft.com/office/drawing/2014/main" id="{E8B635DF-85A8-4C3B-A504-7CD51748E595}"/>
                </a:ext>
              </a:extLst>
            </p:cNvPr>
            <p:cNvSpPr/>
            <p:nvPr/>
          </p:nvSpPr>
          <p:spPr>
            <a:xfrm rot="1796401">
              <a:off x="4330214" y="2399653"/>
              <a:ext cx="822960" cy="82296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solidFill>
                  <a:srgbClr val="2F2F2F"/>
                </a:solidFill>
                <a:latin typeface="Segoe UI"/>
              </a:endParaRPr>
            </a:p>
          </p:txBody>
        </p:sp>
        <p:grpSp>
          <p:nvGrpSpPr>
            <p:cNvPr id="84" name="Group 83">
              <a:extLst>
                <a:ext uri="{FF2B5EF4-FFF2-40B4-BE49-F238E27FC236}">
                  <a16:creationId xmlns:a16="http://schemas.microsoft.com/office/drawing/2014/main" id="{632F4410-293F-462B-AE75-D18745191D96}"/>
                </a:ext>
              </a:extLst>
            </p:cNvPr>
            <p:cNvGrpSpPr/>
            <p:nvPr/>
          </p:nvGrpSpPr>
          <p:grpSpPr>
            <a:xfrm>
              <a:off x="4579143" y="2632852"/>
              <a:ext cx="401219" cy="314592"/>
              <a:chOff x="4596637" y="4175208"/>
              <a:chExt cx="456402" cy="357861"/>
            </a:xfrm>
          </p:grpSpPr>
          <p:sp>
            <p:nvSpPr>
              <p:cNvPr id="88" name="Freeform 5">
                <a:extLst>
                  <a:ext uri="{FF2B5EF4-FFF2-40B4-BE49-F238E27FC236}">
                    <a16:creationId xmlns:a16="http://schemas.microsoft.com/office/drawing/2014/main" id="{781EDF94-49EB-4971-9B17-DA349A39364C}"/>
                  </a:ext>
                </a:extLst>
              </p:cNvPr>
              <p:cNvSpPr>
                <a:spLocks/>
              </p:cNvSpPr>
              <p:nvPr/>
            </p:nvSpPr>
            <p:spPr bwMode="auto">
              <a:xfrm>
                <a:off x="4596637" y="4175208"/>
                <a:ext cx="456402" cy="357861"/>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89" name="Rectangle 88">
                <a:extLst>
                  <a:ext uri="{FF2B5EF4-FFF2-40B4-BE49-F238E27FC236}">
                    <a16:creationId xmlns:a16="http://schemas.microsoft.com/office/drawing/2014/main" id="{C2E7BA19-66D1-4A6B-BE29-81EC2F65723F}"/>
                  </a:ext>
                </a:extLst>
              </p:cNvPr>
              <p:cNvSpPr/>
              <p:nvPr/>
            </p:nvSpPr>
            <p:spPr>
              <a:xfrm>
                <a:off x="4628667" y="4200322"/>
                <a:ext cx="399245" cy="23685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grpSp>
        <p:grpSp>
          <p:nvGrpSpPr>
            <p:cNvPr id="85" name="Group 84">
              <a:extLst>
                <a:ext uri="{FF2B5EF4-FFF2-40B4-BE49-F238E27FC236}">
                  <a16:creationId xmlns:a16="http://schemas.microsoft.com/office/drawing/2014/main" id="{5EC18BD3-85D4-4EBF-AF10-B55A2D7563EC}"/>
                </a:ext>
              </a:extLst>
            </p:cNvPr>
            <p:cNvGrpSpPr/>
            <p:nvPr/>
          </p:nvGrpSpPr>
          <p:grpSpPr>
            <a:xfrm>
              <a:off x="4457609" y="2631826"/>
              <a:ext cx="307128" cy="358613"/>
              <a:chOff x="2533651" y="2367511"/>
              <a:chExt cx="252413" cy="294728"/>
            </a:xfrm>
            <a:solidFill>
              <a:schemeClr val="accent1"/>
            </a:solidFill>
          </p:grpSpPr>
          <p:sp>
            <p:nvSpPr>
              <p:cNvPr id="86" name="Freeform 5">
                <a:extLst>
                  <a:ext uri="{FF2B5EF4-FFF2-40B4-BE49-F238E27FC236}">
                    <a16:creationId xmlns:a16="http://schemas.microsoft.com/office/drawing/2014/main" id="{F63CA1CB-83DC-404F-B9F5-AE6BEC3EBCCC}"/>
                  </a:ext>
                </a:extLst>
              </p:cNvPr>
              <p:cNvSpPr>
                <a:spLocks/>
              </p:cNvSpPr>
              <p:nvPr/>
            </p:nvSpPr>
            <p:spPr bwMode="auto">
              <a:xfrm>
                <a:off x="2574926" y="2367511"/>
                <a:ext cx="168275" cy="168275"/>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grp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87" name="Freeform 6">
                <a:extLst>
                  <a:ext uri="{FF2B5EF4-FFF2-40B4-BE49-F238E27FC236}">
                    <a16:creationId xmlns:a16="http://schemas.microsoft.com/office/drawing/2014/main" id="{8BF18D27-E034-4D7C-A5CF-87AD29A6F57E}"/>
                  </a:ext>
                </a:extLst>
              </p:cNvPr>
              <p:cNvSpPr>
                <a:spLocks/>
              </p:cNvSpPr>
              <p:nvPr/>
            </p:nvSpPr>
            <p:spPr bwMode="auto">
              <a:xfrm>
                <a:off x="2533651" y="2536826"/>
                <a:ext cx="252413" cy="125413"/>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grp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grpSp>
      <p:sp>
        <p:nvSpPr>
          <p:cNvPr id="90" name="house">
            <a:extLst>
              <a:ext uri="{FF2B5EF4-FFF2-40B4-BE49-F238E27FC236}">
                <a16:creationId xmlns:a16="http://schemas.microsoft.com/office/drawing/2014/main" id="{9EFC3EC0-EFB8-4F37-846C-D07AA2064723}"/>
              </a:ext>
            </a:extLst>
          </p:cNvPr>
          <p:cNvSpPr>
            <a:spLocks noChangeAspect="1" noEditPoints="1"/>
          </p:cNvSpPr>
          <p:nvPr/>
        </p:nvSpPr>
        <p:spPr bwMode="auto">
          <a:xfrm>
            <a:off x="7630723" y="5074744"/>
            <a:ext cx="426772" cy="378588"/>
          </a:xfrm>
          <a:custGeom>
            <a:avLst/>
            <a:gdLst>
              <a:gd name="T0" fmla="*/ 0 w 248"/>
              <a:gd name="T1" fmla="*/ 123 h 220"/>
              <a:gd name="T2" fmla="*/ 124 w 248"/>
              <a:gd name="T3" fmla="*/ 0 h 220"/>
              <a:gd name="T4" fmla="*/ 248 w 248"/>
              <a:gd name="T5" fmla="*/ 123 h 220"/>
              <a:gd name="T6" fmla="*/ 27 w 248"/>
              <a:gd name="T7" fmla="*/ 97 h 220"/>
              <a:gd name="T8" fmla="*/ 27 w 248"/>
              <a:gd name="T9" fmla="*/ 220 h 220"/>
              <a:gd name="T10" fmla="*/ 98 w 248"/>
              <a:gd name="T11" fmla="*/ 220 h 220"/>
              <a:gd name="T12" fmla="*/ 98 w 248"/>
              <a:gd name="T13" fmla="*/ 131 h 220"/>
              <a:gd name="T14" fmla="*/ 152 w 248"/>
              <a:gd name="T15" fmla="*/ 131 h 220"/>
              <a:gd name="T16" fmla="*/ 152 w 248"/>
              <a:gd name="T17" fmla="*/ 220 h 220"/>
              <a:gd name="T18" fmla="*/ 222 w 248"/>
              <a:gd name="T19" fmla="*/ 220 h 220"/>
              <a:gd name="T20" fmla="*/ 222 w 248"/>
              <a:gd name="T21" fmla="*/ 9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8" h="220">
                <a:moveTo>
                  <a:pt x="0" y="123"/>
                </a:moveTo>
                <a:lnTo>
                  <a:pt x="124" y="0"/>
                </a:lnTo>
                <a:lnTo>
                  <a:pt x="248" y="123"/>
                </a:lnTo>
                <a:moveTo>
                  <a:pt x="27" y="97"/>
                </a:moveTo>
                <a:lnTo>
                  <a:pt x="27" y="220"/>
                </a:lnTo>
                <a:lnTo>
                  <a:pt x="98" y="220"/>
                </a:lnTo>
                <a:lnTo>
                  <a:pt x="98" y="131"/>
                </a:lnTo>
                <a:lnTo>
                  <a:pt x="152" y="131"/>
                </a:lnTo>
                <a:lnTo>
                  <a:pt x="152" y="220"/>
                </a:lnTo>
                <a:lnTo>
                  <a:pt x="222" y="220"/>
                </a:lnTo>
                <a:lnTo>
                  <a:pt x="222" y="97"/>
                </a:lnTo>
              </a:path>
            </a:pathLst>
          </a:custGeom>
          <a:noFill/>
          <a:ln w="25400" cap="flat">
            <a:solidFill>
              <a:srgbClr val="00827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sz="918">
              <a:gradFill>
                <a:gsLst>
                  <a:gs pos="0">
                    <a:srgbClr val="505050"/>
                  </a:gs>
                  <a:gs pos="100000">
                    <a:srgbClr val="505050"/>
                  </a:gs>
                </a:gsLst>
              </a:gradFill>
              <a:latin typeface="Segoe UI"/>
            </a:endParaRPr>
          </a:p>
        </p:txBody>
      </p:sp>
      <p:grpSp>
        <p:nvGrpSpPr>
          <p:cNvPr id="91" name="Group 90">
            <a:extLst>
              <a:ext uri="{FF2B5EF4-FFF2-40B4-BE49-F238E27FC236}">
                <a16:creationId xmlns:a16="http://schemas.microsoft.com/office/drawing/2014/main" id="{E4E019D9-4EF3-4089-8A79-12B05ADB7ACF}"/>
              </a:ext>
            </a:extLst>
          </p:cNvPr>
          <p:cNvGrpSpPr/>
          <p:nvPr/>
        </p:nvGrpSpPr>
        <p:grpSpPr>
          <a:xfrm>
            <a:off x="2602328" y="3880976"/>
            <a:ext cx="573027" cy="502194"/>
            <a:chOff x="2551447" y="3805224"/>
            <a:chExt cx="561842" cy="492392"/>
          </a:xfrm>
        </p:grpSpPr>
        <p:sp>
          <p:nvSpPr>
            <p:cNvPr id="92" name="Rectangle 91">
              <a:extLst>
                <a:ext uri="{FF2B5EF4-FFF2-40B4-BE49-F238E27FC236}">
                  <a16:creationId xmlns:a16="http://schemas.microsoft.com/office/drawing/2014/main" id="{3FE3A52D-0F64-458F-98A2-87484A52303B}"/>
                </a:ext>
              </a:extLst>
            </p:cNvPr>
            <p:cNvSpPr/>
            <p:nvPr/>
          </p:nvSpPr>
          <p:spPr>
            <a:xfrm>
              <a:off x="2551447" y="3805224"/>
              <a:ext cx="561842" cy="4923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sp>
          <p:nvSpPr>
            <p:cNvPr id="93" name="Freeform 65">
              <a:extLst>
                <a:ext uri="{FF2B5EF4-FFF2-40B4-BE49-F238E27FC236}">
                  <a16:creationId xmlns:a16="http://schemas.microsoft.com/office/drawing/2014/main" id="{6F5318C6-125B-4FA5-8C26-F4651E2E87B1}"/>
                </a:ext>
              </a:extLst>
            </p:cNvPr>
            <p:cNvSpPr>
              <a:spLocks/>
            </p:cNvSpPr>
            <p:nvPr/>
          </p:nvSpPr>
          <p:spPr bwMode="auto">
            <a:xfrm rot="5400000">
              <a:off x="2683401" y="3907387"/>
              <a:ext cx="282920" cy="315864"/>
            </a:xfrm>
            <a:custGeom>
              <a:avLst/>
              <a:gdLst>
                <a:gd name="T0" fmla="*/ 235 w 235"/>
                <a:gd name="T1" fmla="*/ 118 h 263"/>
                <a:gd name="T2" fmla="*/ 235 w 235"/>
                <a:gd name="T3" fmla="*/ 118 h 263"/>
                <a:gd name="T4" fmla="*/ 117 w 235"/>
                <a:gd name="T5" fmla="*/ 0 h 263"/>
                <a:gd name="T6" fmla="*/ 0 w 235"/>
                <a:gd name="T7" fmla="*/ 117 h 263"/>
                <a:gd name="T8" fmla="*/ 19 w 235"/>
                <a:gd name="T9" fmla="*/ 136 h 263"/>
                <a:gd name="T10" fmla="*/ 104 w 235"/>
                <a:gd name="T11" fmla="*/ 51 h 263"/>
                <a:gd name="T12" fmla="*/ 104 w 235"/>
                <a:gd name="T13" fmla="*/ 263 h 263"/>
                <a:gd name="T14" fmla="*/ 131 w 235"/>
                <a:gd name="T15" fmla="*/ 263 h 263"/>
                <a:gd name="T16" fmla="*/ 131 w 235"/>
                <a:gd name="T17" fmla="*/ 51 h 263"/>
                <a:gd name="T18" fmla="*/ 217 w 235"/>
                <a:gd name="T19" fmla="*/ 137 h 263"/>
                <a:gd name="T20" fmla="*/ 235 w 235"/>
                <a:gd name="T21" fmla="*/ 1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263">
                  <a:moveTo>
                    <a:pt x="235" y="118"/>
                  </a:moveTo>
                  <a:lnTo>
                    <a:pt x="235" y="118"/>
                  </a:lnTo>
                  <a:lnTo>
                    <a:pt x="117" y="0"/>
                  </a:lnTo>
                  <a:lnTo>
                    <a:pt x="0" y="117"/>
                  </a:lnTo>
                  <a:lnTo>
                    <a:pt x="19" y="136"/>
                  </a:lnTo>
                  <a:lnTo>
                    <a:pt x="104" y="51"/>
                  </a:lnTo>
                  <a:lnTo>
                    <a:pt x="104" y="263"/>
                  </a:lnTo>
                  <a:lnTo>
                    <a:pt x="131" y="263"/>
                  </a:lnTo>
                  <a:lnTo>
                    <a:pt x="131" y="51"/>
                  </a:lnTo>
                  <a:lnTo>
                    <a:pt x="217" y="137"/>
                  </a:lnTo>
                  <a:lnTo>
                    <a:pt x="235" y="118"/>
                  </a:lnTo>
                  <a:close/>
                </a:path>
              </a:pathLst>
            </a:custGeom>
            <a:solidFill>
              <a:schemeClr val="accent2"/>
            </a:solidFill>
            <a:ln w="22225">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002050"/>
                </a:solidFill>
                <a:latin typeface="Segoe UI"/>
              </a:endParaRPr>
            </a:p>
          </p:txBody>
        </p:sp>
      </p:grpSp>
      <p:grpSp>
        <p:nvGrpSpPr>
          <p:cNvPr id="94" name="Group 93">
            <a:extLst>
              <a:ext uri="{FF2B5EF4-FFF2-40B4-BE49-F238E27FC236}">
                <a16:creationId xmlns:a16="http://schemas.microsoft.com/office/drawing/2014/main" id="{BE1C8E13-0ABD-47EF-B87E-266EF34119A7}"/>
              </a:ext>
            </a:extLst>
          </p:cNvPr>
          <p:cNvGrpSpPr/>
          <p:nvPr/>
        </p:nvGrpSpPr>
        <p:grpSpPr>
          <a:xfrm>
            <a:off x="530933" y="3341887"/>
            <a:ext cx="1585426" cy="1585426"/>
            <a:chOff x="4176811" y="3785398"/>
            <a:chExt cx="1129767" cy="1129767"/>
          </a:xfrm>
        </p:grpSpPr>
        <p:sp>
          <p:nvSpPr>
            <p:cNvPr id="95" name="Oval 94">
              <a:extLst>
                <a:ext uri="{FF2B5EF4-FFF2-40B4-BE49-F238E27FC236}">
                  <a16:creationId xmlns:a16="http://schemas.microsoft.com/office/drawing/2014/main" id="{33BDC907-1412-4020-9B0F-BAF9F329EF8A}"/>
                </a:ext>
              </a:extLst>
            </p:cNvPr>
            <p:cNvSpPr/>
            <p:nvPr/>
          </p:nvSpPr>
          <p:spPr>
            <a:xfrm rot="1796401">
              <a:off x="4176811" y="3785398"/>
              <a:ext cx="1129767" cy="1129767"/>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solidFill>
                  <a:srgbClr val="2F2F2F"/>
                </a:solidFill>
                <a:latin typeface="Segoe UI"/>
              </a:endParaRPr>
            </a:p>
          </p:txBody>
        </p:sp>
        <p:grpSp>
          <p:nvGrpSpPr>
            <p:cNvPr id="96" name="Group 95">
              <a:extLst>
                <a:ext uri="{FF2B5EF4-FFF2-40B4-BE49-F238E27FC236}">
                  <a16:creationId xmlns:a16="http://schemas.microsoft.com/office/drawing/2014/main" id="{4A744688-6C96-4129-B890-0AAD7F120FA4}"/>
                </a:ext>
              </a:extLst>
            </p:cNvPr>
            <p:cNvGrpSpPr/>
            <p:nvPr/>
          </p:nvGrpSpPr>
          <p:grpSpPr>
            <a:xfrm>
              <a:off x="4596637" y="4175208"/>
              <a:ext cx="456402" cy="357861"/>
              <a:chOff x="4596637" y="4175208"/>
              <a:chExt cx="456402" cy="357861"/>
            </a:xfrm>
          </p:grpSpPr>
          <p:sp>
            <p:nvSpPr>
              <p:cNvPr id="101" name="Freeform 5">
                <a:extLst>
                  <a:ext uri="{FF2B5EF4-FFF2-40B4-BE49-F238E27FC236}">
                    <a16:creationId xmlns:a16="http://schemas.microsoft.com/office/drawing/2014/main" id="{7D3FFBF3-6764-46FA-B14D-73B633411E8C}"/>
                  </a:ext>
                </a:extLst>
              </p:cNvPr>
              <p:cNvSpPr>
                <a:spLocks/>
              </p:cNvSpPr>
              <p:nvPr/>
            </p:nvSpPr>
            <p:spPr bwMode="auto">
              <a:xfrm>
                <a:off x="4596637" y="4175208"/>
                <a:ext cx="456402" cy="357861"/>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02" name="Rectangle 101">
                <a:extLst>
                  <a:ext uri="{FF2B5EF4-FFF2-40B4-BE49-F238E27FC236}">
                    <a16:creationId xmlns:a16="http://schemas.microsoft.com/office/drawing/2014/main" id="{DF57D91A-B998-4E23-A093-F35B12767A4D}"/>
                  </a:ext>
                </a:extLst>
              </p:cNvPr>
              <p:cNvSpPr/>
              <p:nvPr/>
            </p:nvSpPr>
            <p:spPr>
              <a:xfrm>
                <a:off x="4628667" y="4200322"/>
                <a:ext cx="399245" cy="23685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grpSp>
        <p:sp>
          <p:nvSpPr>
            <p:cNvPr id="97" name="server">
              <a:extLst>
                <a:ext uri="{FF2B5EF4-FFF2-40B4-BE49-F238E27FC236}">
                  <a16:creationId xmlns:a16="http://schemas.microsoft.com/office/drawing/2014/main" id="{BC07F3E1-ADDD-4017-A313-0EC39293DE0B}"/>
                </a:ext>
              </a:extLst>
            </p:cNvPr>
            <p:cNvSpPr>
              <a:spLocks noChangeAspect="1" noEditPoints="1"/>
            </p:cNvSpPr>
            <p:nvPr/>
          </p:nvSpPr>
          <p:spPr bwMode="auto">
            <a:xfrm>
              <a:off x="4371848" y="4063623"/>
              <a:ext cx="246654" cy="468487"/>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solidFill>
              <a:srgbClr val="C1C1C1"/>
            </a:solidFill>
            <a:ln w="19050">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nvGrpSpPr>
            <p:cNvPr id="98" name="Group 97">
              <a:extLst>
                <a:ext uri="{FF2B5EF4-FFF2-40B4-BE49-F238E27FC236}">
                  <a16:creationId xmlns:a16="http://schemas.microsoft.com/office/drawing/2014/main" id="{CC243226-731F-4954-AE37-9AED89BF55FA}"/>
                </a:ext>
              </a:extLst>
            </p:cNvPr>
            <p:cNvGrpSpPr/>
            <p:nvPr/>
          </p:nvGrpSpPr>
          <p:grpSpPr>
            <a:xfrm>
              <a:off x="4390607" y="4121455"/>
              <a:ext cx="408413" cy="476877"/>
              <a:chOff x="2533651" y="2367511"/>
              <a:chExt cx="252413" cy="294728"/>
            </a:xfrm>
            <a:solidFill>
              <a:schemeClr val="accent1"/>
            </a:solidFill>
          </p:grpSpPr>
          <p:sp>
            <p:nvSpPr>
              <p:cNvPr id="99" name="Freeform 5">
                <a:extLst>
                  <a:ext uri="{FF2B5EF4-FFF2-40B4-BE49-F238E27FC236}">
                    <a16:creationId xmlns:a16="http://schemas.microsoft.com/office/drawing/2014/main" id="{E62A2655-4C89-4394-A0FF-96C0BA90F38A}"/>
                  </a:ext>
                </a:extLst>
              </p:cNvPr>
              <p:cNvSpPr>
                <a:spLocks/>
              </p:cNvSpPr>
              <p:nvPr/>
            </p:nvSpPr>
            <p:spPr bwMode="auto">
              <a:xfrm>
                <a:off x="2574926" y="2367511"/>
                <a:ext cx="168275" cy="168275"/>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grp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00" name="Freeform 6">
                <a:extLst>
                  <a:ext uri="{FF2B5EF4-FFF2-40B4-BE49-F238E27FC236}">
                    <a16:creationId xmlns:a16="http://schemas.microsoft.com/office/drawing/2014/main" id="{353CF392-FFC6-4470-95FB-B7E42576990D}"/>
                  </a:ext>
                </a:extLst>
              </p:cNvPr>
              <p:cNvSpPr>
                <a:spLocks/>
              </p:cNvSpPr>
              <p:nvPr/>
            </p:nvSpPr>
            <p:spPr bwMode="auto">
              <a:xfrm>
                <a:off x="2533651" y="2536826"/>
                <a:ext cx="252413" cy="125413"/>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grp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grpSp>
      <p:grpSp>
        <p:nvGrpSpPr>
          <p:cNvPr id="103" name="Group 8">
            <a:extLst>
              <a:ext uri="{FF2B5EF4-FFF2-40B4-BE49-F238E27FC236}">
                <a16:creationId xmlns:a16="http://schemas.microsoft.com/office/drawing/2014/main" id="{C36DA548-0BE5-4124-B6C5-67616CCEEBA9}"/>
              </a:ext>
            </a:extLst>
          </p:cNvPr>
          <p:cNvGrpSpPr>
            <a:grpSpLocks noChangeAspect="1"/>
          </p:cNvGrpSpPr>
          <p:nvPr/>
        </p:nvGrpSpPr>
        <p:grpSpPr bwMode="auto">
          <a:xfrm>
            <a:off x="1447475" y="3989980"/>
            <a:ext cx="149213" cy="203066"/>
            <a:chOff x="3712" y="2130"/>
            <a:chExt cx="133" cy="181"/>
          </a:xfrm>
          <a:solidFill>
            <a:schemeClr val="bg1"/>
          </a:solidFill>
        </p:grpSpPr>
        <p:sp>
          <p:nvSpPr>
            <p:cNvPr id="104" name="Freeform 9">
              <a:extLst>
                <a:ext uri="{FF2B5EF4-FFF2-40B4-BE49-F238E27FC236}">
                  <a16:creationId xmlns:a16="http://schemas.microsoft.com/office/drawing/2014/main" id="{5F7C104E-D39E-41D7-B384-1BABD451CF53}"/>
                </a:ext>
              </a:extLst>
            </p:cNvPr>
            <p:cNvSpPr>
              <a:spLocks/>
            </p:cNvSpPr>
            <p:nvPr/>
          </p:nvSpPr>
          <p:spPr bwMode="auto">
            <a:xfrm>
              <a:off x="3712" y="2130"/>
              <a:ext cx="133" cy="181"/>
            </a:xfrm>
            <a:custGeom>
              <a:avLst/>
              <a:gdLst>
                <a:gd name="T0" fmla="*/ 0 w 214"/>
                <a:gd name="T1" fmla="*/ 0 h 293"/>
                <a:gd name="T2" fmla="*/ 0 w 214"/>
                <a:gd name="T3" fmla="*/ 0 h 293"/>
                <a:gd name="T4" fmla="*/ 0 w 214"/>
                <a:gd name="T5" fmla="*/ 293 h 293"/>
                <a:gd name="T6" fmla="*/ 214 w 214"/>
                <a:gd name="T7" fmla="*/ 293 h 293"/>
                <a:gd name="T8" fmla="*/ 214 w 214"/>
                <a:gd name="T9" fmla="*/ 80 h 293"/>
                <a:gd name="T10" fmla="*/ 134 w 214"/>
                <a:gd name="T11" fmla="*/ 80 h 293"/>
                <a:gd name="T12" fmla="*/ 134 w 214"/>
                <a:gd name="T13" fmla="*/ 0 h 293"/>
                <a:gd name="T14" fmla="*/ 0 w 214"/>
                <a:gd name="T15" fmla="*/ 0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93">
                  <a:moveTo>
                    <a:pt x="0" y="0"/>
                  </a:moveTo>
                  <a:lnTo>
                    <a:pt x="0" y="0"/>
                  </a:lnTo>
                  <a:lnTo>
                    <a:pt x="0" y="293"/>
                  </a:lnTo>
                  <a:lnTo>
                    <a:pt x="214" y="293"/>
                  </a:lnTo>
                  <a:lnTo>
                    <a:pt x="214" y="80"/>
                  </a:lnTo>
                  <a:lnTo>
                    <a:pt x="134" y="80"/>
                  </a:lnTo>
                  <a:lnTo>
                    <a:pt x="134" y="0"/>
                  </a:lnTo>
                  <a:lnTo>
                    <a:pt x="0"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05" name="Freeform 11">
              <a:extLst>
                <a:ext uri="{FF2B5EF4-FFF2-40B4-BE49-F238E27FC236}">
                  <a16:creationId xmlns:a16="http://schemas.microsoft.com/office/drawing/2014/main" id="{9BB20840-E350-485C-899F-AED25A60FB14}"/>
                </a:ext>
              </a:extLst>
            </p:cNvPr>
            <p:cNvSpPr>
              <a:spLocks/>
            </p:cNvSpPr>
            <p:nvPr/>
          </p:nvSpPr>
          <p:spPr bwMode="auto">
            <a:xfrm>
              <a:off x="3811" y="2141"/>
              <a:ext cx="22" cy="21"/>
            </a:xfrm>
            <a:custGeom>
              <a:avLst/>
              <a:gdLst>
                <a:gd name="T0" fmla="*/ 0 w 35"/>
                <a:gd name="T1" fmla="*/ 35 h 35"/>
                <a:gd name="T2" fmla="*/ 0 w 35"/>
                <a:gd name="T3" fmla="*/ 35 h 35"/>
                <a:gd name="T4" fmla="*/ 35 w 35"/>
                <a:gd name="T5" fmla="*/ 35 h 35"/>
                <a:gd name="T6" fmla="*/ 0 w 35"/>
                <a:gd name="T7" fmla="*/ 0 h 35"/>
                <a:gd name="T8" fmla="*/ 0 w 35"/>
                <a:gd name="T9" fmla="*/ 35 h 35"/>
              </a:gdLst>
              <a:ahLst/>
              <a:cxnLst>
                <a:cxn ang="0">
                  <a:pos x="T0" y="T1"/>
                </a:cxn>
                <a:cxn ang="0">
                  <a:pos x="T2" y="T3"/>
                </a:cxn>
                <a:cxn ang="0">
                  <a:pos x="T4" y="T5"/>
                </a:cxn>
                <a:cxn ang="0">
                  <a:pos x="T6" y="T7"/>
                </a:cxn>
                <a:cxn ang="0">
                  <a:pos x="T8" y="T9"/>
                </a:cxn>
              </a:cxnLst>
              <a:rect l="0" t="0" r="r" b="b"/>
              <a:pathLst>
                <a:path w="35" h="35">
                  <a:moveTo>
                    <a:pt x="0" y="35"/>
                  </a:moveTo>
                  <a:lnTo>
                    <a:pt x="0" y="35"/>
                  </a:lnTo>
                  <a:lnTo>
                    <a:pt x="35" y="35"/>
                  </a:lnTo>
                  <a:lnTo>
                    <a:pt x="0" y="0"/>
                  </a:lnTo>
                  <a:lnTo>
                    <a:pt x="0" y="35"/>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sp>
        <p:nvSpPr>
          <p:cNvPr id="106" name="cloud">
            <a:extLst>
              <a:ext uri="{FF2B5EF4-FFF2-40B4-BE49-F238E27FC236}">
                <a16:creationId xmlns:a16="http://schemas.microsoft.com/office/drawing/2014/main" id="{E85A989F-9B0B-4010-B6CF-B853651E603F}"/>
              </a:ext>
            </a:extLst>
          </p:cNvPr>
          <p:cNvSpPr>
            <a:spLocks noChangeAspect="1"/>
          </p:cNvSpPr>
          <p:nvPr/>
        </p:nvSpPr>
        <p:spPr bwMode="auto">
          <a:xfrm>
            <a:off x="3735063" y="3568986"/>
            <a:ext cx="1689917" cy="1076642"/>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solidFill>
                <a:srgbClr val="2F2F2F"/>
              </a:solidFill>
              <a:latin typeface="Segoe UI"/>
            </a:endParaRPr>
          </a:p>
        </p:txBody>
      </p:sp>
      <p:sp>
        <p:nvSpPr>
          <p:cNvPr id="107" name="Freeform 27">
            <a:extLst>
              <a:ext uri="{FF2B5EF4-FFF2-40B4-BE49-F238E27FC236}">
                <a16:creationId xmlns:a16="http://schemas.microsoft.com/office/drawing/2014/main" id="{06385BE5-AFA4-4A08-B46B-BFBADE726845}"/>
              </a:ext>
            </a:extLst>
          </p:cNvPr>
          <p:cNvSpPr>
            <a:spLocks noEditPoints="1"/>
          </p:cNvSpPr>
          <p:nvPr/>
        </p:nvSpPr>
        <p:spPr bwMode="auto">
          <a:xfrm>
            <a:off x="4799379" y="4100362"/>
            <a:ext cx="305960" cy="304800"/>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nvGrpSpPr>
          <p:cNvPr id="108" name="Group 8">
            <a:extLst>
              <a:ext uri="{FF2B5EF4-FFF2-40B4-BE49-F238E27FC236}">
                <a16:creationId xmlns:a16="http://schemas.microsoft.com/office/drawing/2014/main" id="{8B7DE249-B615-435D-95DA-BEA2B276208D}"/>
              </a:ext>
            </a:extLst>
          </p:cNvPr>
          <p:cNvGrpSpPr>
            <a:grpSpLocks noChangeAspect="1"/>
          </p:cNvGrpSpPr>
          <p:nvPr/>
        </p:nvGrpSpPr>
        <p:grpSpPr bwMode="auto">
          <a:xfrm>
            <a:off x="3990030" y="3903207"/>
            <a:ext cx="424156" cy="577236"/>
            <a:chOff x="3712" y="2130"/>
            <a:chExt cx="133" cy="181"/>
          </a:xfrm>
          <a:solidFill>
            <a:schemeClr val="tx1">
              <a:lumMod val="25000"/>
              <a:lumOff val="75000"/>
            </a:schemeClr>
          </a:solidFill>
        </p:grpSpPr>
        <p:sp>
          <p:nvSpPr>
            <p:cNvPr id="109" name="Freeform 9">
              <a:extLst>
                <a:ext uri="{FF2B5EF4-FFF2-40B4-BE49-F238E27FC236}">
                  <a16:creationId xmlns:a16="http://schemas.microsoft.com/office/drawing/2014/main" id="{384E8239-C7EB-4B87-93B1-9E1AC19D1F7B}"/>
                </a:ext>
              </a:extLst>
            </p:cNvPr>
            <p:cNvSpPr>
              <a:spLocks/>
            </p:cNvSpPr>
            <p:nvPr/>
          </p:nvSpPr>
          <p:spPr bwMode="auto">
            <a:xfrm>
              <a:off x="3712" y="2130"/>
              <a:ext cx="133" cy="181"/>
            </a:xfrm>
            <a:custGeom>
              <a:avLst/>
              <a:gdLst>
                <a:gd name="T0" fmla="*/ 0 w 214"/>
                <a:gd name="T1" fmla="*/ 0 h 293"/>
                <a:gd name="T2" fmla="*/ 0 w 214"/>
                <a:gd name="T3" fmla="*/ 0 h 293"/>
                <a:gd name="T4" fmla="*/ 0 w 214"/>
                <a:gd name="T5" fmla="*/ 293 h 293"/>
                <a:gd name="T6" fmla="*/ 214 w 214"/>
                <a:gd name="T7" fmla="*/ 293 h 293"/>
                <a:gd name="T8" fmla="*/ 214 w 214"/>
                <a:gd name="T9" fmla="*/ 80 h 293"/>
                <a:gd name="T10" fmla="*/ 134 w 214"/>
                <a:gd name="T11" fmla="*/ 80 h 293"/>
                <a:gd name="T12" fmla="*/ 134 w 214"/>
                <a:gd name="T13" fmla="*/ 0 h 293"/>
                <a:gd name="T14" fmla="*/ 0 w 214"/>
                <a:gd name="T15" fmla="*/ 0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93">
                  <a:moveTo>
                    <a:pt x="0" y="0"/>
                  </a:moveTo>
                  <a:lnTo>
                    <a:pt x="0" y="0"/>
                  </a:lnTo>
                  <a:lnTo>
                    <a:pt x="0" y="293"/>
                  </a:lnTo>
                  <a:lnTo>
                    <a:pt x="214" y="293"/>
                  </a:lnTo>
                  <a:lnTo>
                    <a:pt x="214" y="80"/>
                  </a:lnTo>
                  <a:lnTo>
                    <a:pt x="134" y="80"/>
                  </a:lnTo>
                  <a:lnTo>
                    <a:pt x="134" y="0"/>
                  </a:lnTo>
                  <a:lnTo>
                    <a:pt x="0" y="0"/>
                  </a:ln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10" name="Freeform 11">
              <a:extLst>
                <a:ext uri="{FF2B5EF4-FFF2-40B4-BE49-F238E27FC236}">
                  <a16:creationId xmlns:a16="http://schemas.microsoft.com/office/drawing/2014/main" id="{ECB8EA93-5DA0-44B2-AA90-D21DE919A680}"/>
                </a:ext>
              </a:extLst>
            </p:cNvPr>
            <p:cNvSpPr>
              <a:spLocks/>
            </p:cNvSpPr>
            <p:nvPr/>
          </p:nvSpPr>
          <p:spPr bwMode="auto">
            <a:xfrm>
              <a:off x="3811" y="2141"/>
              <a:ext cx="22" cy="21"/>
            </a:xfrm>
            <a:custGeom>
              <a:avLst/>
              <a:gdLst>
                <a:gd name="T0" fmla="*/ 0 w 35"/>
                <a:gd name="T1" fmla="*/ 35 h 35"/>
                <a:gd name="T2" fmla="*/ 0 w 35"/>
                <a:gd name="T3" fmla="*/ 35 h 35"/>
                <a:gd name="T4" fmla="*/ 35 w 35"/>
                <a:gd name="T5" fmla="*/ 35 h 35"/>
                <a:gd name="T6" fmla="*/ 0 w 35"/>
                <a:gd name="T7" fmla="*/ 0 h 35"/>
                <a:gd name="T8" fmla="*/ 0 w 35"/>
                <a:gd name="T9" fmla="*/ 35 h 35"/>
              </a:gdLst>
              <a:ahLst/>
              <a:cxnLst>
                <a:cxn ang="0">
                  <a:pos x="T0" y="T1"/>
                </a:cxn>
                <a:cxn ang="0">
                  <a:pos x="T2" y="T3"/>
                </a:cxn>
                <a:cxn ang="0">
                  <a:pos x="T4" y="T5"/>
                </a:cxn>
                <a:cxn ang="0">
                  <a:pos x="T6" y="T7"/>
                </a:cxn>
                <a:cxn ang="0">
                  <a:pos x="T8" y="T9"/>
                </a:cxn>
              </a:cxnLst>
              <a:rect l="0" t="0" r="r" b="b"/>
              <a:pathLst>
                <a:path w="35" h="35">
                  <a:moveTo>
                    <a:pt x="0" y="35"/>
                  </a:moveTo>
                  <a:lnTo>
                    <a:pt x="0" y="35"/>
                  </a:lnTo>
                  <a:lnTo>
                    <a:pt x="35" y="35"/>
                  </a:lnTo>
                  <a:lnTo>
                    <a:pt x="0" y="0"/>
                  </a:lnTo>
                  <a:lnTo>
                    <a:pt x="0" y="35"/>
                  </a:ln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sp>
        <p:nvSpPr>
          <p:cNvPr id="111" name="Freeform 27">
            <a:extLst>
              <a:ext uri="{FF2B5EF4-FFF2-40B4-BE49-F238E27FC236}">
                <a16:creationId xmlns:a16="http://schemas.microsoft.com/office/drawing/2014/main" id="{AC3E72A7-E874-498B-AA67-EDD60C17DDDE}"/>
              </a:ext>
            </a:extLst>
          </p:cNvPr>
          <p:cNvSpPr>
            <a:spLocks noEditPoints="1"/>
          </p:cNvSpPr>
          <p:nvPr/>
        </p:nvSpPr>
        <p:spPr bwMode="auto">
          <a:xfrm>
            <a:off x="4658021" y="3998932"/>
            <a:ext cx="188668" cy="187953"/>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1"/>
          </a:solidFill>
          <a:ln w="0">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nvGrpSpPr>
          <p:cNvPr id="112" name="Group 72">
            <a:extLst>
              <a:ext uri="{FF2B5EF4-FFF2-40B4-BE49-F238E27FC236}">
                <a16:creationId xmlns:a16="http://schemas.microsoft.com/office/drawing/2014/main" id="{D77105B0-26B8-4BED-8677-CCCB3BD6679B}"/>
              </a:ext>
            </a:extLst>
          </p:cNvPr>
          <p:cNvGrpSpPr>
            <a:grpSpLocks noChangeAspect="1"/>
          </p:cNvGrpSpPr>
          <p:nvPr/>
        </p:nvGrpSpPr>
        <p:grpSpPr bwMode="auto">
          <a:xfrm>
            <a:off x="4272481" y="4235915"/>
            <a:ext cx="229674" cy="304800"/>
            <a:chOff x="3387" y="1941"/>
            <a:chExt cx="107" cy="142"/>
          </a:xfrm>
          <a:solidFill>
            <a:srgbClr val="E81123"/>
          </a:solidFill>
        </p:grpSpPr>
        <p:sp>
          <p:nvSpPr>
            <p:cNvPr id="113" name="Freeform 73">
              <a:extLst>
                <a:ext uri="{FF2B5EF4-FFF2-40B4-BE49-F238E27FC236}">
                  <a16:creationId xmlns:a16="http://schemas.microsoft.com/office/drawing/2014/main" id="{633DE417-B448-445F-A784-5430038ED82A}"/>
                </a:ext>
              </a:extLst>
            </p:cNvPr>
            <p:cNvSpPr>
              <a:spLocks noEditPoints="1"/>
            </p:cNvSpPr>
            <p:nvPr/>
          </p:nvSpPr>
          <p:spPr bwMode="auto">
            <a:xfrm>
              <a:off x="3387" y="1941"/>
              <a:ext cx="107" cy="142"/>
            </a:xfrm>
            <a:custGeom>
              <a:avLst/>
              <a:gdLst>
                <a:gd name="T0" fmla="*/ 80 w 320"/>
                <a:gd name="T1" fmla="*/ 186 h 423"/>
                <a:gd name="T2" fmla="*/ 80 w 320"/>
                <a:gd name="T3" fmla="*/ 186 h 423"/>
                <a:gd name="T4" fmla="*/ 80 w 320"/>
                <a:gd name="T5" fmla="*/ 108 h 423"/>
                <a:gd name="T6" fmla="*/ 86 w 320"/>
                <a:gd name="T7" fmla="*/ 76 h 423"/>
                <a:gd name="T8" fmla="*/ 103 w 320"/>
                <a:gd name="T9" fmla="*/ 50 h 423"/>
                <a:gd name="T10" fmla="*/ 128 w 320"/>
                <a:gd name="T11" fmla="*/ 32 h 423"/>
                <a:gd name="T12" fmla="*/ 160 w 320"/>
                <a:gd name="T13" fmla="*/ 26 h 423"/>
                <a:gd name="T14" fmla="*/ 192 w 320"/>
                <a:gd name="T15" fmla="*/ 32 h 423"/>
                <a:gd name="T16" fmla="*/ 217 w 320"/>
                <a:gd name="T17" fmla="*/ 50 h 423"/>
                <a:gd name="T18" fmla="*/ 234 w 320"/>
                <a:gd name="T19" fmla="*/ 76 h 423"/>
                <a:gd name="T20" fmla="*/ 240 w 320"/>
                <a:gd name="T21" fmla="*/ 108 h 423"/>
                <a:gd name="T22" fmla="*/ 240 w 320"/>
                <a:gd name="T23" fmla="*/ 186 h 423"/>
                <a:gd name="T24" fmla="*/ 80 w 320"/>
                <a:gd name="T25" fmla="*/ 186 h 423"/>
                <a:gd name="T26" fmla="*/ 160 w 320"/>
                <a:gd name="T27" fmla="*/ 365 h 423"/>
                <a:gd name="T28" fmla="*/ 160 w 320"/>
                <a:gd name="T29" fmla="*/ 365 h 423"/>
                <a:gd name="T30" fmla="*/ 106 w 320"/>
                <a:gd name="T31" fmla="*/ 311 h 423"/>
                <a:gd name="T32" fmla="*/ 160 w 320"/>
                <a:gd name="T33" fmla="*/ 258 h 423"/>
                <a:gd name="T34" fmla="*/ 213 w 320"/>
                <a:gd name="T35" fmla="*/ 311 h 423"/>
                <a:gd name="T36" fmla="*/ 160 w 320"/>
                <a:gd name="T37" fmla="*/ 365 h 423"/>
                <a:gd name="T38" fmla="*/ 266 w 320"/>
                <a:gd name="T39" fmla="*/ 186 h 423"/>
                <a:gd name="T40" fmla="*/ 266 w 320"/>
                <a:gd name="T41" fmla="*/ 186 h 423"/>
                <a:gd name="T42" fmla="*/ 266 w 320"/>
                <a:gd name="T43" fmla="*/ 108 h 423"/>
                <a:gd name="T44" fmla="*/ 258 w 320"/>
                <a:gd name="T45" fmla="*/ 65 h 423"/>
                <a:gd name="T46" fmla="*/ 236 w 320"/>
                <a:gd name="T47" fmla="*/ 31 h 423"/>
                <a:gd name="T48" fmla="*/ 202 w 320"/>
                <a:gd name="T49" fmla="*/ 7 h 423"/>
                <a:gd name="T50" fmla="*/ 160 w 320"/>
                <a:gd name="T51" fmla="*/ 0 h 423"/>
                <a:gd name="T52" fmla="*/ 118 w 320"/>
                <a:gd name="T53" fmla="*/ 7 h 423"/>
                <a:gd name="T54" fmla="*/ 84 w 320"/>
                <a:gd name="T55" fmla="*/ 31 h 423"/>
                <a:gd name="T56" fmla="*/ 61 w 320"/>
                <a:gd name="T57" fmla="*/ 65 h 423"/>
                <a:gd name="T58" fmla="*/ 53 w 320"/>
                <a:gd name="T59" fmla="*/ 108 h 423"/>
                <a:gd name="T60" fmla="*/ 53 w 320"/>
                <a:gd name="T61" fmla="*/ 186 h 423"/>
                <a:gd name="T62" fmla="*/ 0 w 320"/>
                <a:gd name="T63" fmla="*/ 186 h 423"/>
                <a:gd name="T64" fmla="*/ 0 w 320"/>
                <a:gd name="T65" fmla="*/ 423 h 423"/>
                <a:gd name="T66" fmla="*/ 320 w 320"/>
                <a:gd name="T67" fmla="*/ 423 h 423"/>
                <a:gd name="T68" fmla="*/ 320 w 320"/>
                <a:gd name="T69" fmla="*/ 186 h 423"/>
                <a:gd name="T70" fmla="*/ 266 w 320"/>
                <a:gd name="T71" fmla="*/ 186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423">
                  <a:moveTo>
                    <a:pt x="80" y="186"/>
                  </a:moveTo>
                  <a:lnTo>
                    <a:pt x="80" y="186"/>
                  </a:lnTo>
                  <a:lnTo>
                    <a:pt x="80" y="108"/>
                  </a:lnTo>
                  <a:cubicBezTo>
                    <a:pt x="80" y="96"/>
                    <a:pt x="82" y="86"/>
                    <a:pt x="86" y="76"/>
                  </a:cubicBezTo>
                  <a:cubicBezTo>
                    <a:pt x="90" y="66"/>
                    <a:pt x="95" y="57"/>
                    <a:pt x="103" y="50"/>
                  </a:cubicBezTo>
                  <a:cubicBezTo>
                    <a:pt x="110" y="42"/>
                    <a:pt x="118" y="36"/>
                    <a:pt x="128" y="32"/>
                  </a:cubicBezTo>
                  <a:cubicBezTo>
                    <a:pt x="138" y="28"/>
                    <a:pt x="148" y="26"/>
                    <a:pt x="160" y="26"/>
                  </a:cubicBezTo>
                  <a:cubicBezTo>
                    <a:pt x="171" y="26"/>
                    <a:pt x="182" y="28"/>
                    <a:pt x="192" y="32"/>
                  </a:cubicBezTo>
                  <a:cubicBezTo>
                    <a:pt x="201" y="36"/>
                    <a:pt x="210" y="42"/>
                    <a:pt x="217" y="50"/>
                  </a:cubicBezTo>
                  <a:cubicBezTo>
                    <a:pt x="224" y="57"/>
                    <a:pt x="230" y="66"/>
                    <a:pt x="234" y="76"/>
                  </a:cubicBezTo>
                  <a:cubicBezTo>
                    <a:pt x="238" y="86"/>
                    <a:pt x="240" y="96"/>
                    <a:pt x="240" y="108"/>
                  </a:cubicBezTo>
                  <a:lnTo>
                    <a:pt x="240" y="186"/>
                  </a:lnTo>
                  <a:lnTo>
                    <a:pt x="80" y="186"/>
                  </a:lnTo>
                  <a:close/>
                  <a:moveTo>
                    <a:pt x="160" y="365"/>
                  </a:moveTo>
                  <a:lnTo>
                    <a:pt x="160" y="365"/>
                  </a:lnTo>
                  <a:cubicBezTo>
                    <a:pt x="130" y="365"/>
                    <a:pt x="106" y="341"/>
                    <a:pt x="106" y="311"/>
                  </a:cubicBezTo>
                  <a:cubicBezTo>
                    <a:pt x="106" y="282"/>
                    <a:pt x="130" y="258"/>
                    <a:pt x="160" y="258"/>
                  </a:cubicBezTo>
                  <a:cubicBezTo>
                    <a:pt x="189" y="258"/>
                    <a:pt x="213" y="282"/>
                    <a:pt x="213" y="311"/>
                  </a:cubicBezTo>
                  <a:cubicBezTo>
                    <a:pt x="213" y="341"/>
                    <a:pt x="189" y="365"/>
                    <a:pt x="160" y="365"/>
                  </a:cubicBezTo>
                  <a:close/>
                  <a:moveTo>
                    <a:pt x="266" y="186"/>
                  </a:moveTo>
                  <a:lnTo>
                    <a:pt x="266" y="186"/>
                  </a:lnTo>
                  <a:lnTo>
                    <a:pt x="266" y="108"/>
                  </a:lnTo>
                  <a:cubicBezTo>
                    <a:pt x="266" y="93"/>
                    <a:pt x="264" y="79"/>
                    <a:pt x="258" y="65"/>
                  </a:cubicBezTo>
                  <a:cubicBezTo>
                    <a:pt x="253" y="52"/>
                    <a:pt x="245" y="41"/>
                    <a:pt x="236" y="31"/>
                  </a:cubicBezTo>
                  <a:cubicBezTo>
                    <a:pt x="226" y="21"/>
                    <a:pt x="215" y="13"/>
                    <a:pt x="202" y="7"/>
                  </a:cubicBezTo>
                  <a:cubicBezTo>
                    <a:pt x="189" y="3"/>
                    <a:pt x="175" y="0"/>
                    <a:pt x="160" y="0"/>
                  </a:cubicBezTo>
                  <a:cubicBezTo>
                    <a:pt x="145" y="0"/>
                    <a:pt x="131" y="3"/>
                    <a:pt x="118" y="7"/>
                  </a:cubicBezTo>
                  <a:cubicBezTo>
                    <a:pt x="105" y="13"/>
                    <a:pt x="93" y="21"/>
                    <a:pt x="84" y="31"/>
                  </a:cubicBezTo>
                  <a:cubicBezTo>
                    <a:pt x="74" y="41"/>
                    <a:pt x="67" y="52"/>
                    <a:pt x="61" y="65"/>
                  </a:cubicBezTo>
                  <a:cubicBezTo>
                    <a:pt x="56" y="79"/>
                    <a:pt x="53" y="93"/>
                    <a:pt x="53" y="108"/>
                  </a:cubicBezTo>
                  <a:lnTo>
                    <a:pt x="53" y="186"/>
                  </a:lnTo>
                  <a:lnTo>
                    <a:pt x="0" y="186"/>
                  </a:lnTo>
                  <a:lnTo>
                    <a:pt x="0" y="423"/>
                  </a:lnTo>
                  <a:lnTo>
                    <a:pt x="320" y="423"/>
                  </a:lnTo>
                  <a:lnTo>
                    <a:pt x="320" y="186"/>
                  </a:lnTo>
                  <a:lnTo>
                    <a:pt x="266" y="186"/>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14" name="Freeform 74">
              <a:extLst>
                <a:ext uri="{FF2B5EF4-FFF2-40B4-BE49-F238E27FC236}">
                  <a16:creationId xmlns:a16="http://schemas.microsoft.com/office/drawing/2014/main" id="{49A8EA82-CF93-47CC-B759-478F33178716}"/>
                </a:ext>
              </a:extLst>
            </p:cNvPr>
            <p:cNvSpPr>
              <a:spLocks/>
            </p:cNvSpPr>
            <p:nvPr/>
          </p:nvSpPr>
          <p:spPr bwMode="auto">
            <a:xfrm>
              <a:off x="3431" y="2036"/>
              <a:ext cx="18"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sp>
        <p:nvSpPr>
          <p:cNvPr id="115" name="Freeform 23">
            <a:extLst>
              <a:ext uri="{FF2B5EF4-FFF2-40B4-BE49-F238E27FC236}">
                <a16:creationId xmlns:a16="http://schemas.microsoft.com/office/drawing/2014/main" id="{136F80A5-6D0B-497D-A190-FD0349C6DA8B}"/>
              </a:ext>
            </a:extLst>
          </p:cNvPr>
          <p:cNvSpPr>
            <a:spLocks noEditPoints="1"/>
          </p:cNvSpPr>
          <p:nvPr/>
        </p:nvSpPr>
        <p:spPr bwMode="auto">
          <a:xfrm>
            <a:off x="4834718" y="4134589"/>
            <a:ext cx="345058" cy="345058"/>
          </a:xfrm>
          <a:custGeom>
            <a:avLst/>
            <a:gdLst>
              <a:gd name="T0" fmla="*/ 235 w 269"/>
              <a:gd name="T1" fmla="*/ 75 h 269"/>
              <a:gd name="T2" fmla="*/ 222 w 269"/>
              <a:gd name="T3" fmla="*/ 87 h 269"/>
              <a:gd name="T4" fmla="*/ 193 w 269"/>
              <a:gd name="T5" fmla="*/ 114 h 269"/>
              <a:gd name="T6" fmla="*/ 174 w 269"/>
              <a:gd name="T7" fmla="*/ 116 h 269"/>
              <a:gd name="T8" fmla="*/ 194 w 269"/>
              <a:gd name="T9" fmla="*/ 96 h 269"/>
              <a:gd name="T10" fmla="*/ 196 w 269"/>
              <a:gd name="T11" fmla="*/ 80 h 269"/>
              <a:gd name="T12" fmla="*/ 176 w 269"/>
              <a:gd name="T13" fmla="*/ 77 h 269"/>
              <a:gd name="T14" fmla="*/ 166 w 269"/>
              <a:gd name="T15" fmla="*/ 87 h 269"/>
              <a:gd name="T16" fmla="*/ 154 w 269"/>
              <a:gd name="T17" fmla="*/ 90 h 269"/>
              <a:gd name="T18" fmla="*/ 162 w 269"/>
              <a:gd name="T19" fmla="*/ 72 h 269"/>
              <a:gd name="T20" fmla="*/ 216 w 269"/>
              <a:gd name="T21" fmla="*/ 29 h 269"/>
              <a:gd name="T22" fmla="*/ 235 w 269"/>
              <a:gd name="T23" fmla="*/ 37 h 269"/>
              <a:gd name="T24" fmla="*/ 242 w 269"/>
              <a:gd name="T25" fmla="*/ 56 h 269"/>
              <a:gd name="T26" fmla="*/ 114 w 269"/>
              <a:gd name="T27" fmla="*/ 193 h 269"/>
              <a:gd name="T28" fmla="*/ 109 w 269"/>
              <a:gd name="T29" fmla="*/ 200 h 269"/>
              <a:gd name="T30" fmla="*/ 46 w 269"/>
              <a:gd name="T31" fmla="*/ 240 h 269"/>
              <a:gd name="T32" fmla="*/ 30 w 269"/>
              <a:gd name="T33" fmla="*/ 221 h 269"/>
              <a:gd name="T34" fmla="*/ 72 w 269"/>
              <a:gd name="T35" fmla="*/ 162 h 269"/>
              <a:gd name="T36" fmla="*/ 97 w 269"/>
              <a:gd name="T37" fmla="*/ 155 h 269"/>
              <a:gd name="T38" fmla="*/ 76 w 269"/>
              <a:gd name="T39" fmla="*/ 177 h 269"/>
              <a:gd name="T40" fmla="*/ 80 w 269"/>
              <a:gd name="T41" fmla="*/ 199 h 269"/>
              <a:gd name="T42" fmla="*/ 85 w 269"/>
              <a:gd name="T43" fmla="*/ 200 h 269"/>
              <a:gd name="T44" fmla="*/ 116 w 269"/>
              <a:gd name="T45" fmla="*/ 174 h 269"/>
              <a:gd name="T46" fmla="*/ 253 w 269"/>
              <a:gd name="T47" fmla="*/ 18 h 269"/>
              <a:gd name="T48" fmla="*/ 250 w 269"/>
              <a:gd name="T49" fmla="*/ 16 h 269"/>
              <a:gd name="T50" fmla="*/ 178 w 269"/>
              <a:gd name="T51" fmla="*/ 18 h 269"/>
              <a:gd name="T52" fmla="*/ 143 w 269"/>
              <a:gd name="T53" fmla="*/ 53 h 269"/>
              <a:gd name="T54" fmla="*/ 135 w 269"/>
              <a:gd name="T55" fmla="*/ 117 h 269"/>
              <a:gd name="T56" fmla="*/ 110 w 269"/>
              <a:gd name="T57" fmla="*/ 132 h 269"/>
              <a:gd name="T58" fmla="*/ 18 w 269"/>
              <a:gd name="T59" fmla="*/ 178 h 269"/>
              <a:gd name="T60" fmla="*/ 18 w 269"/>
              <a:gd name="T61" fmla="*/ 253 h 269"/>
              <a:gd name="T62" fmla="*/ 56 w 269"/>
              <a:gd name="T63" fmla="*/ 269 h 269"/>
              <a:gd name="T64" fmla="*/ 128 w 269"/>
              <a:gd name="T65" fmla="*/ 219 h 269"/>
              <a:gd name="T66" fmla="*/ 141 w 269"/>
              <a:gd name="T67" fmla="*/ 166 h 269"/>
              <a:gd name="T68" fmla="*/ 139 w 269"/>
              <a:gd name="T69" fmla="*/ 151 h 269"/>
              <a:gd name="T70" fmla="*/ 157 w 269"/>
              <a:gd name="T71" fmla="*/ 137 h 269"/>
              <a:gd name="T72" fmla="*/ 181 w 269"/>
              <a:gd name="T73" fmla="*/ 144 h 269"/>
              <a:gd name="T74" fmla="*/ 219 w 269"/>
              <a:gd name="T75" fmla="*/ 128 h 269"/>
              <a:gd name="T76" fmla="*/ 269 w 269"/>
              <a:gd name="T77" fmla="*/ 56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269">
                <a:moveTo>
                  <a:pt x="235" y="75"/>
                </a:moveTo>
                <a:lnTo>
                  <a:pt x="235" y="75"/>
                </a:lnTo>
                <a:lnTo>
                  <a:pt x="224" y="85"/>
                </a:lnTo>
                <a:lnTo>
                  <a:pt x="222" y="87"/>
                </a:lnTo>
                <a:lnTo>
                  <a:pt x="200" y="109"/>
                </a:lnTo>
                <a:cubicBezTo>
                  <a:pt x="198" y="111"/>
                  <a:pt x="196" y="113"/>
                  <a:pt x="193" y="114"/>
                </a:cubicBezTo>
                <a:cubicBezTo>
                  <a:pt x="193" y="114"/>
                  <a:pt x="193" y="114"/>
                  <a:pt x="193" y="114"/>
                </a:cubicBezTo>
                <a:cubicBezTo>
                  <a:pt x="187" y="117"/>
                  <a:pt x="181" y="117"/>
                  <a:pt x="174" y="116"/>
                </a:cubicBezTo>
                <a:lnTo>
                  <a:pt x="176" y="114"/>
                </a:lnTo>
                <a:lnTo>
                  <a:pt x="194" y="96"/>
                </a:lnTo>
                <a:cubicBezTo>
                  <a:pt x="197" y="93"/>
                  <a:pt x="198" y="90"/>
                  <a:pt x="198" y="87"/>
                </a:cubicBezTo>
                <a:cubicBezTo>
                  <a:pt x="198" y="84"/>
                  <a:pt x="198" y="82"/>
                  <a:pt x="196" y="80"/>
                </a:cubicBezTo>
                <a:cubicBezTo>
                  <a:pt x="196" y="79"/>
                  <a:pt x="195" y="78"/>
                  <a:pt x="194" y="77"/>
                </a:cubicBezTo>
                <a:cubicBezTo>
                  <a:pt x="189" y="72"/>
                  <a:pt x="181" y="72"/>
                  <a:pt x="176" y="77"/>
                </a:cubicBezTo>
                <a:lnTo>
                  <a:pt x="167" y="85"/>
                </a:lnTo>
                <a:lnTo>
                  <a:pt x="166" y="87"/>
                </a:lnTo>
                <a:lnTo>
                  <a:pt x="155" y="97"/>
                </a:lnTo>
                <a:cubicBezTo>
                  <a:pt x="155" y="95"/>
                  <a:pt x="154" y="93"/>
                  <a:pt x="154" y="90"/>
                </a:cubicBezTo>
                <a:cubicBezTo>
                  <a:pt x="154" y="89"/>
                  <a:pt x="155" y="88"/>
                  <a:pt x="155" y="87"/>
                </a:cubicBezTo>
                <a:cubicBezTo>
                  <a:pt x="156" y="81"/>
                  <a:pt x="158" y="76"/>
                  <a:pt x="162" y="72"/>
                </a:cubicBezTo>
                <a:lnTo>
                  <a:pt x="197" y="37"/>
                </a:lnTo>
                <a:cubicBezTo>
                  <a:pt x="202" y="32"/>
                  <a:pt x="209" y="29"/>
                  <a:pt x="216" y="29"/>
                </a:cubicBezTo>
                <a:cubicBezTo>
                  <a:pt x="222" y="29"/>
                  <a:pt x="227" y="31"/>
                  <a:pt x="232" y="35"/>
                </a:cubicBezTo>
                <a:cubicBezTo>
                  <a:pt x="233" y="35"/>
                  <a:pt x="234" y="36"/>
                  <a:pt x="235" y="37"/>
                </a:cubicBezTo>
                <a:cubicBezTo>
                  <a:pt x="235" y="37"/>
                  <a:pt x="235" y="37"/>
                  <a:pt x="235" y="38"/>
                </a:cubicBezTo>
                <a:cubicBezTo>
                  <a:pt x="240" y="43"/>
                  <a:pt x="242" y="49"/>
                  <a:pt x="242" y="56"/>
                </a:cubicBezTo>
                <a:cubicBezTo>
                  <a:pt x="242" y="63"/>
                  <a:pt x="240" y="70"/>
                  <a:pt x="235" y="75"/>
                </a:cubicBezTo>
                <a:close/>
                <a:moveTo>
                  <a:pt x="114" y="193"/>
                </a:moveTo>
                <a:lnTo>
                  <a:pt x="114" y="193"/>
                </a:lnTo>
                <a:cubicBezTo>
                  <a:pt x="113" y="195"/>
                  <a:pt x="111" y="198"/>
                  <a:pt x="109" y="200"/>
                </a:cubicBezTo>
                <a:lnTo>
                  <a:pt x="75" y="234"/>
                </a:lnTo>
                <a:cubicBezTo>
                  <a:pt x="67" y="242"/>
                  <a:pt x="56" y="244"/>
                  <a:pt x="46" y="240"/>
                </a:cubicBezTo>
                <a:cubicBezTo>
                  <a:pt x="43" y="239"/>
                  <a:pt x="40" y="237"/>
                  <a:pt x="37" y="234"/>
                </a:cubicBezTo>
                <a:cubicBezTo>
                  <a:pt x="33" y="231"/>
                  <a:pt x="31" y="226"/>
                  <a:pt x="30" y="221"/>
                </a:cubicBezTo>
                <a:cubicBezTo>
                  <a:pt x="28" y="212"/>
                  <a:pt x="31" y="203"/>
                  <a:pt x="37" y="197"/>
                </a:cubicBezTo>
                <a:lnTo>
                  <a:pt x="72" y="162"/>
                </a:lnTo>
                <a:cubicBezTo>
                  <a:pt x="77" y="157"/>
                  <a:pt x="84" y="154"/>
                  <a:pt x="91" y="154"/>
                </a:cubicBezTo>
                <a:cubicBezTo>
                  <a:pt x="93" y="154"/>
                  <a:pt x="95" y="155"/>
                  <a:pt x="97" y="155"/>
                </a:cubicBezTo>
                <a:lnTo>
                  <a:pt x="89" y="164"/>
                </a:lnTo>
                <a:lnTo>
                  <a:pt x="76" y="177"/>
                </a:lnTo>
                <a:cubicBezTo>
                  <a:pt x="70" y="182"/>
                  <a:pt x="70" y="191"/>
                  <a:pt x="76" y="196"/>
                </a:cubicBezTo>
                <a:cubicBezTo>
                  <a:pt x="77" y="197"/>
                  <a:pt x="78" y="198"/>
                  <a:pt x="80" y="199"/>
                </a:cubicBezTo>
                <a:cubicBezTo>
                  <a:pt x="81" y="199"/>
                  <a:pt x="82" y="199"/>
                  <a:pt x="84" y="200"/>
                </a:cubicBezTo>
                <a:cubicBezTo>
                  <a:pt x="84" y="200"/>
                  <a:pt x="85" y="200"/>
                  <a:pt x="85" y="200"/>
                </a:cubicBezTo>
                <a:cubicBezTo>
                  <a:pt x="88" y="200"/>
                  <a:pt x="92" y="199"/>
                  <a:pt x="94" y="196"/>
                </a:cubicBezTo>
                <a:lnTo>
                  <a:pt x="116" y="174"/>
                </a:lnTo>
                <a:cubicBezTo>
                  <a:pt x="118" y="180"/>
                  <a:pt x="117" y="187"/>
                  <a:pt x="114" y="193"/>
                </a:cubicBezTo>
                <a:close/>
                <a:moveTo>
                  <a:pt x="253" y="18"/>
                </a:moveTo>
                <a:lnTo>
                  <a:pt x="253" y="18"/>
                </a:lnTo>
                <a:cubicBezTo>
                  <a:pt x="253" y="17"/>
                  <a:pt x="251" y="17"/>
                  <a:pt x="250" y="16"/>
                </a:cubicBezTo>
                <a:cubicBezTo>
                  <a:pt x="244" y="11"/>
                  <a:pt x="237" y="7"/>
                  <a:pt x="230" y="5"/>
                </a:cubicBezTo>
                <a:cubicBezTo>
                  <a:pt x="212" y="0"/>
                  <a:pt x="192" y="5"/>
                  <a:pt x="178" y="18"/>
                </a:cubicBezTo>
                <a:lnTo>
                  <a:pt x="150" y="46"/>
                </a:lnTo>
                <a:lnTo>
                  <a:pt x="143" y="53"/>
                </a:lnTo>
                <a:cubicBezTo>
                  <a:pt x="133" y="63"/>
                  <a:pt x="128" y="76"/>
                  <a:pt x="128" y="90"/>
                </a:cubicBezTo>
                <a:cubicBezTo>
                  <a:pt x="128" y="100"/>
                  <a:pt x="131" y="109"/>
                  <a:pt x="135" y="117"/>
                </a:cubicBezTo>
                <a:lnTo>
                  <a:pt x="117" y="135"/>
                </a:lnTo>
                <a:cubicBezTo>
                  <a:pt x="115" y="134"/>
                  <a:pt x="113" y="133"/>
                  <a:pt x="110" y="132"/>
                </a:cubicBezTo>
                <a:cubicBezTo>
                  <a:pt x="91" y="124"/>
                  <a:pt x="68" y="128"/>
                  <a:pt x="53" y="143"/>
                </a:cubicBezTo>
                <a:lnTo>
                  <a:pt x="18" y="178"/>
                </a:lnTo>
                <a:cubicBezTo>
                  <a:pt x="11" y="185"/>
                  <a:pt x="7" y="193"/>
                  <a:pt x="5" y="202"/>
                </a:cubicBezTo>
                <a:cubicBezTo>
                  <a:pt x="0" y="219"/>
                  <a:pt x="4" y="239"/>
                  <a:pt x="18" y="253"/>
                </a:cubicBezTo>
                <a:cubicBezTo>
                  <a:pt x="22" y="257"/>
                  <a:pt x="27" y="260"/>
                  <a:pt x="32" y="263"/>
                </a:cubicBezTo>
                <a:cubicBezTo>
                  <a:pt x="39" y="267"/>
                  <a:pt x="47" y="269"/>
                  <a:pt x="56" y="269"/>
                </a:cubicBezTo>
                <a:cubicBezTo>
                  <a:pt x="70" y="269"/>
                  <a:pt x="84" y="263"/>
                  <a:pt x="94" y="253"/>
                </a:cubicBezTo>
                <a:lnTo>
                  <a:pt x="128" y="219"/>
                </a:lnTo>
                <a:cubicBezTo>
                  <a:pt x="135" y="212"/>
                  <a:pt x="140" y="203"/>
                  <a:pt x="142" y="194"/>
                </a:cubicBezTo>
                <a:cubicBezTo>
                  <a:pt x="144" y="184"/>
                  <a:pt x="144" y="175"/>
                  <a:pt x="141" y="166"/>
                </a:cubicBezTo>
                <a:cubicBezTo>
                  <a:pt x="140" y="162"/>
                  <a:pt x="138" y="158"/>
                  <a:pt x="136" y="154"/>
                </a:cubicBezTo>
                <a:lnTo>
                  <a:pt x="139" y="151"/>
                </a:lnTo>
                <a:lnTo>
                  <a:pt x="154" y="136"/>
                </a:lnTo>
                <a:cubicBezTo>
                  <a:pt x="155" y="137"/>
                  <a:pt x="156" y="137"/>
                  <a:pt x="157" y="137"/>
                </a:cubicBezTo>
                <a:cubicBezTo>
                  <a:pt x="160" y="139"/>
                  <a:pt x="163" y="140"/>
                  <a:pt x="166" y="141"/>
                </a:cubicBezTo>
                <a:cubicBezTo>
                  <a:pt x="171" y="143"/>
                  <a:pt x="176" y="144"/>
                  <a:pt x="181" y="144"/>
                </a:cubicBezTo>
                <a:cubicBezTo>
                  <a:pt x="187" y="144"/>
                  <a:pt x="192" y="143"/>
                  <a:pt x="197" y="141"/>
                </a:cubicBezTo>
                <a:cubicBezTo>
                  <a:pt x="205" y="138"/>
                  <a:pt x="213" y="134"/>
                  <a:pt x="219" y="128"/>
                </a:cubicBezTo>
                <a:lnTo>
                  <a:pt x="253" y="93"/>
                </a:lnTo>
                <a:cubicBezTo>
                  <a:pt x="263" y="83"/>
                  <a:pt x="269" y="70"/>
                  <a:pt x="269" y="56"/>
                </a:cubicBezTo>
                <a:cubicBezTo>
                  <a:pt x="269" y="42"/>
                  <a:pt x="263" y="28"/>
                  <a:pt x="253" y="18"/>
                </a:cubicBezTo>
                <a:close/>
              </a:path>
            </a:pathLst>
          </a:custGeom>
          <a:solidFill>
            <a:srgbClr val="0078D4"/>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17" name="Oval 116">
            <a:extLst>
              <a:ext uri="{FF2B5EF4-FFF2-40B4-BE49-F238E27FC236}">
                <a16:creationId xmlns:a16="http://schemas.microsoft.com/office/drawing/2014/main" id="{1C9118F3-3EE6-4203-A1A0-DE5030A94648}"/>
              </a:ext>
            </a:extLst>
          </p:cNvPr>
          <p:cNvSpPr/>
          <p:nvPr/>
        </p:nvSpPr>
        <p:spPr>
          <a:xfrm rot="1796401">
            <a:off x="7002304" y="3341887"/>
            <a:ext cx="1585426" cy="1585426"/>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solidFill>
                <a:srgbClr val="2F2F2F"/>
              </a:solidFill>
              <a:latin typeface="Segoe UI"/>
            </a:endParaRPr>
          </a:p>
        </p:txBody>
      </p:sp>
      <p:grpSp>
        <p:nvGrpSpPr>
          <p:cNvPr id="118" name="Group 117">
            <a:extLst>
              <a:ext uri="{FF2B5EF4-FFF2-40B4-BE49-F238E27FC236}">
                <a16:creationId xmlns:a16="http://schemas.microsoft.com/office/drawing/2014/main" id="{9A95A4B1-C9AF-4455-8BDF-2232AEB4C2C1}"/>
              </a:ext>
            </a:extLst>
          </p:cNvPr>
          <p:cNvGrpSpPr/>
          <p:nvPr/>
        </p:nvGrpSpPr>
        <p:grpSpPr>
          <a:xfrm>
            <a:off x="7250381" y="3738594"/>
            <a:ext cx="699043" cy="548113"/>
            <a:chOff x="4596637" y="4175208"/>
            <a:chExt cx="456402" cy="357861"/>
          </a:xfrm>
        </p:grpSpPr>
        <p:sp>
          <p:nvSpPr>
            <p:cNvPr id="123" name="Freeform 5">
              <a:extLst>
                <a:ext uri="{FF2B5EF4-FFF2-40B4-BE49-F238E27FC236}">
                  <a16:creationId xmlns:a16="http://schemas.microsoft.com/office/drawing/2014/main" id="{9C3ADCEE-D410-4E73-A4B1-694DF34C7E49}"/>
                </a:ext>
              </a:extLst>
            </p:cNvPr>
            <p:cNvSpPr>
              <a:spLocks/>
            </p:cNvSpPr>
            <p:nvPr/>
          </p:nvSpPr>
          <p:spPr bwMode="auto">
            <a:xfrm>
              <a:off x="4596637" y="4175208"/>
              <a:ext cx="456402" cy="357861"/>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24" name="Rectangle 123">
              <a:extLst>
                <a:ext uri="{FF2B5EF4-FFF2-40B4-BE49-F238E27FC236}">
                  <a16:creationId xmlns:a16="http://schemas.microsoft.com/office/drawing/2014/main" id="{5FBB2BF3-DC27-4E2C-976E-56973204DBD6}"/>
                </a:ext>
              </a:extLst>
            </p:cNvPr>
            <p:cNvSpPr/>
            <p:nvPr/>
          </p:nvSpPr>
          <p:spPr>
            <a:xfrm>
              <a:off x="4628667" y="4200322"/>
              <a:ext cx="399245" cy="236854"/>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grpSp>
      <p:sp>
        <p:nvSpPr>
          <p:cNvPr id="119" name="Laptop_E770">
            <a:extLst>
              <a:ext uri="{FF2B5EF4-FFF2-40B4-BE49-F238E27FC236}">
                <a16:creationId xmlns:a16="http://schemas.microsoft.com/office/drawing/2014/main" id="{6BBF738E-0106-43B5-AEE9-6F85CF0E0585}"/>
              </a:ext>
            </a:extLst>
          </p:cNvPr>
          <p:cNvSpPr>
            <a:spLocks noChangeAspect="1" noEditPoints="1"/>
          </p:cNvSpPr>
          <p:nvPr/>
        </p:nvSpPr>
        <p:spPr bwMode="auto">
          <a:xfrm>
            <a:off x="7852615" y="4008570"/>
            <a:ext cx="544208" cy="363137"/>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solidFill>
            <a:srgbClr val="C1C1C1"/>
          </a:solidFill>
          <a:ln w="19050">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nvGrpSpPr>
          <p:cNvPr id="120" name="Group 119">
            <a:extLst>
              <a:ext uri="{FF2B5EF4-FFF2-40B4-BE49-F238E27FC236}">
                <a16:creationId xmlns:a16="http://schemas.microsoft.com/office/drawing/2014/main" id="{D5C0CAA1-78A1-4F43-B1E7-387CB88B5B9A}"/>
              </a:ext>
            </a:extLst>
          </p:cNvPr>
          <p:cNvGrpSpPr/>
          <p:nvPr/>
        </p:nvGrpSpPr>
        <p:grpSpPr>
          <a:xfrm>
            <a:off x="7681274" y="3796903"/>
            <a:ext cx="578214" cy="682366"/>
            <a:chOff x="2533651" y="2394523"/>
            <a:chExt cx="267938" cy="316202"/>
          </a:xfrm>
          <a:solidFill>
            <a:schemeClr val="accent3"/>
          </a:solidFill>
        </p:grpSpPr>
        <p:sp>
          <p:nvSpPr>
            <p:cNvPr id="121" name="Freeform 5">
              <a:extLst>
                <a:ext uri="{FF2B5EF4-FFF2-40B4-BE49-F238E27FC236}">
                  <a16:creationId xmlns:a16="http://schemas.microsoft.com/office/drawing/2014/main" id="{2C05BB8E-024B-4944-9DA8-636712C0DA5F}"/>
                </a:ext>
              </a:extLst>
            </p:cNvPr>
            <p:cNvSpPr>
              <a:spLocks/>
            </p:cNvSpPr>
            <p:nvPr/>
          </p:nvSpPr>
          <p:spPr bwMode="auto">
            <a:xfrm>
              <a:off x="2579427" y="2394523"/>
              <a:ext cx="177185" cy="177186"/>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solidFill>
              <a:srgbClr val="008272"/>
            </a:solid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22" name="Freeform 6">
              <a:extLst>
                <a:ext uri="{FF2B5EF4-FFF2-40B4-BE49-F238E27FC236}">
                  <a16:creationId xmlns:a16="http://schemas.microsoft.com/office/drawing/2014/main" id="{DFF91DE4-58EA-4AC8-86CE-08C4590B113A}"/>
                </a:ext>
              </a:extLst>
            </p:cNvPr>
            <p:cNvSpPr>
              <a:spLocks/>
            </p:cNvSpPr>
            <p:nvPr/>
          </p:nvSpPr>
          <p:spPr bwMode="auto">
            <a:xfrm>
              <a:off x="2533651" y="2576755"/>
              <a:ext cx="267938" cy="133970"/>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solidFill>
              <a:srgbClr val="008272"/>
            </a:solidFill>
            <a:ln w="22225">
              <a:solidFill>
                <a:schemeClr val="bg1"/>
              </a:solid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sp>
        <p:nvSpPr>
          <p:cNvPr id="125" name="Freeform 23">
            <a:extLst>
              <a:ext uri="{FF2B5EF4-FFF2-40B4-BE49-F238E27FC236}">
                <a16:creationId xmlns:a16="http://schemas.microsoft.com/office/drawing/2014/main" id="{3F5B5862-488B-46B4-9143-8BC0BC17B31B}"/>
              </a:ext>
            </a:extLst>
          </p:cNvPr>
          <p:cNvSpPr>
            <a:spLocks noEditPoints="1"/>
          </p:cNvSpPr>
          <p:nvPr/>
        </p:nvSpPr>
        <p:spPr bwMode="auto">
          <a:xfrm>
            <a:off x="7408577" y="3868065"/>
            <a:ext cx="222146" cy="222146"/>
          </a:xfrm>
          <a:custGeom>
            <a:avLst/>
            <a:gdLst>
              <a:gd name="T0" fmla="*/ 235 w 269"/>
              <a:gd name="T1" fmla="*/ 75 h 269"/>
              <a:gd name="T2" fmla="*/ 222 w 269"/>
              <a:gd name="T3" fmla="*/ 87 h 269"/>
              <a:gd name="T4" fmla="*/ 193 w 269"/>
              <a:gd name="T5" fmla="*/ 114 h 269"/>
              <a:gd name="T6" fmla="*/ 174 w 269"/>
              <a:gd name="T7" fmla="*/ 116 h 269"/>
              <a:gd name="T8" fmla="*/ 194 w 269"/>
              <a:gd name="T9" fmla="*/ 96 h 269"/>
              <a:gd name="T10" fmla="*/ 196 w 269"/>
              <a:gd name="T11" fmla="*/ 80 h 269"/>
              <a:gd name="T12" fmla="*/ 176 w 269"/>
              <a:gd name="T13" fmla="*/ 77 h 269"/>
              <a:gd name="T14" fmla="*/ 166 w 269"/>
              <a:gd name="T15" fmla="*/ 87 h 269"/>
              <a:gd name="T16" fmla="*/ 154 w 269"/>
              <a:gd name="T17" fmla="*/ 90 h 269"/>
              <a:gd name="T18" fmla="*/ 162 w 269"/>
              <a:gd name="T19" fmla="*/ 72 h 269"/>
              <a:gd name="T20" fmla="*/ 216 w 269"/>
              <a:gd name="T21" fmla="*/ 29 h 269"/>
              <a:gd name="T22" fmla="*/ 235 w 269"/>
              <a:gd name="T23" fmla="*/ 37 h 269"/>
              <a:gd name="T24" fmla="*/ 242 w 269"/>
              <a:gd name="T25" fmla="*/ 56 h 269"/>
              <a:gd name="T26" fmla="*/ 114 w 269"/>
              <a:gd name="T27" fmla="*/ 193 h 269"/>
              <a:gd name="T28" fmla="*/ 109 w 269"/>
              <a:gd name="T29" fmla="*/ 200 h 269"/>
              <a:gd name="T30" fmla="*/ 46 w 269"/>
              <a:gd name="T31" fmla="*/ 240 h 269"/>
              <a:gd name="T32" fmla="*/ 30 w 269"/>
              <a:gd name="T33" fmla="*/ 221 h 269"/>
              <a:gd name="T34" fmla="*/ 72 w 269"/>
              <a:gd name="T35" fmla="*/ 162 h 269"/>
              <a:gd name="T36" fmla="*/ 97 w 269"/>
              <a:gd name="T37" fmla="*/ 155 h 269"/>
              <a:gd name="T38" fmla="*/ 76 w 269"/>
              <a:gd name="T39" fmla="*/ 177 h 269"/>
              <a:gd name="T40" fmla="*/ 80 w 269"/>
              <a:gd name="T41" fmla="*/ 199 h 269"/>
              <a:gd name="T42" fmla="*/ 85 w 269"/>
              <a:gd name="T43" fmla="*/ 200 h 269"/>
              <a:gd name="T44" fmla="*/ 116 w 269"/>
              <a:gd name="T45" fmla="*/ 174 h 269"/>
              <a:gd name="T46" fmla="*/ 253 w 269"/>
              <a:gd name="T47" fmla="*/ 18 h 269"/>
              <a:gd name="T48" fmla="*/ 250 w 269"/>
              <a:gd name="T49" fmla="*/ 16 h 269"/>
              <a:gd name="T50" fmla="*/ 178 w 269"/>
              <a:gd name="T51" fmla="*/ 18 h 269"/>
              <a:gd name="T52" fmla="*/ 143 w 269"/>
              <a:gd name="T53" fmla="*/ 53 h 269"/>
              <a:gd name="T54" fmla="*/ 135 w 269"/>
              <a:gd name="T55" fmla="*/ 117 h 269"/>
              <a:gd name="T56" fmla="*/ 110 w 269"/>
              <a:gd name="T57" fmla="*/ 132 h 269"/>
              <a:gd name="T58" fmla="*/ 18 w 269"/>
              <a:gd name="T59" fmla="*/ 178 h 269"/>
              <a:gd name="T60" fmla="*/ 18 w 269"/>
              <a:gd name="T61" fmla="*/ 253 h 269"/>
              <a:gd name="T62" fmla="*/ 56 w 269"/>
              <a:gd name="T63" fmla="*/ 269 h 269"/>
              <a:gd name="T64" fmla="*/ 128 w 269"/>
              <a:gd name="T65" fmla="*/ 219 h 269"/>
              <a:gd name="T66" fmla="*/ 141 w 269"/>
              <a:gd name="T67" fmla="*/ 166 h 269"/>
              <a:gd name="T68" fmla="*/ 139 w 269"/>
              <a:gd name="T69" fmla="*/ 151 h 269"/>
              <a:gd name="T70" fmla="*/ 157 w 269"/>
              <a:gd name="T71" fmla="*/ 137 h 269"/>
              <a:gd name="T72" fmla="*/ 181 w 269"/>
              <a:gd name="T73" fmla="*/ 144 h 269"/>
              <a:gd name="T74" fmla="*/ 219 w 269"/>
              <a:gd name="T75" fmla="*/ 128 h 269"/>
              <a:gd name="T76" fmla="*/ 269 w 269"/>
              <a:gd name="T77" fmla="*/ 56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269">
                <a:moveTo>
                  <a:pt x="235" y="75"/>
                </a:moveTo>
                <a:lnTo>
                  <a:pt x="235" y="75"/>
                </a:lnTo>
                <a:lnTo>
                  <a:pt x="224" y="85"/>
                </a:lnTo>
                <a:lnTo>
                  <a:pt x="222" y="87"/>
                </a:lnTo>
                <a:lnTo>
                  <a:pt x="200" y="109"/>
                </a:lnTo>
                <a:cubicBezTo>
                  <a:pt x="198" y="111"/>
                  <a:pt x="196" y="113"/>
                  <a:pt x="193" y="114"/>
                </a:cubicBezTo>
                <a:cubicBezTo>
                  <a:pt x="193" y="114"/>
                  <a:pt x="193" y="114"/>
                  <a:pt x="193" y="114"/>
                </a:cubicBezTo>
                <a:cubicBezTo>
                  <a:pt x="187" y="117"/>
                  <a:pt x="181" y="117"/>
                  <a:pt x="174" y="116"/>
                </a:cubicBezTo>
                <a:lnTo>
                  <a:pt x="176" y="114"/>
                </a:lnTo>
                <a:lnTo>
                  <a:pt x="194" y="96"/>
                </a:lnTo>
                <a:cubicBezTo>
                  <a:pt x="197" y="93"/>
                  <a:pt x="198" y="90"/>
                  <a:pt x="198" y="87"/>
                </a:cubicBezTo>
                <a:cubicBezTo>
                  <a:pt x="198" y="84"/>
                  <a:pt x="198" y="82"/>
                  <a:pt x="196" y="80"/>
                </a:cubicBezTo>
                <a:cubicBezTo>
                  <a:pt x="196" y="79"/>
                  <a:pt x="195" y="78"/>
                  <a:pt x="194" y="77"/>
                </a:cubicBezTo>
                <a:cubicBezTo>
                  <a:pt x="189" y="72"/>
                  <a:pt x="181" y="72"/>
                  <a:pt x="176" y="77"/>
                </a:cubicBezTo>
                <a:lnTo>
                  <a:pt x="167" y="85"/>
                </a:lnTo>
                <a:lnTo>
                  <a:pt x="166" y="87"/>
                </a:lnTo>
                <a:lnTo>
                  <a:pt x="155" y="97"/>
                </a:lnTo>
                <a:cubicBezTo>
                  <a:pt x="155" y="95"/>
                  <a:pt x="154" y="93"/>
                  <a:pt x="154" y="90"/>
                </a:cubicBezTo>
                <a:cubicBezTo>
                  <a:pt x="154" y="89"/>
                  <a:pt x="155" y="88"/>
                  <a:pt x="155" y="87"/>
                </a:cubicBezTo>
                <a:cubicBezTo>
                  <a:pt x="156" y="81"/>
                  <a:pt x="158" y="76"/>
                  <a:pt x="162" y="72"/>
                </a:cubicBezTo>
                <a:lnTo>
                  <a:pt x="197" y="37"/>
                </a:lnTo>
                <a:cubicBezTo>
                  <a:pt x="202" y="32"/>
                  <a:pt x="209" y="29"/>
                  <a:pt x="216" y="29"/>
                </a:cubicBezTo>
                <a:cubicBezTo>
                  <a:pt x="222" y="29"/>
                  <a:pt x="227" y="31"/>
                  <a:pt x="232" y="35"/>
                </a:cubicBezTo>
                <a:cubicBezTo>
                  <a:pt x="233" y="35"/>
                  <a:pt x="234" y="36"/>
                  <a:pt x="235" y="37"/>
                </a:cubicBezTo>
                <a:cubicBezTo>
                  <a:pt x="235" y="37"/>
                  <a:pt x="235" y="37"/>
                  <a:pt x="235" y="38"/>
                </a:cubicBezTo>
                <a:cubicBezTo>
                  <a:pt x="240" y="43"/>
                  <a:pt x="242" y="49"/>
                  <a:pt x="242" y="56"/>
                </a:cubicBezTo>
                <a:cubicBezTo>
                  <a:pt x="242" y="63"/>
                  <a:pt x="240" y="70"/>
                  <a:pt x="235" y="75"/>
                </a:cubicBezTo>
                <a:close/>
                <a:moveTo>
                  <a:pt x="114" y="193"/>
                </a:moveTo>
                <a:lnTo>
                  <a:pt x="114" y="193"/>
                </a:lnTo>
                <a:cubicBezTo>
                  <a:pt x="113" y="195"/>
                  <a:pt x="111" y="198"/>
                  <a:pt x="109" y="200"/>
                </a:cubicBezTo>
                <a:lnTo>
                  <a:pt x="75" y="234"/>
                </a:lnTo>
                <a:cubicBezTo>
                  <a:pt x="67" y="242"/>
                  <a:pt x="56" y="244"/>
                  <a:pt x="46" y="240"/>
                </a:cubicBezTo>
                <a:cubicBezTo>
                  <a:pt x="43" y="239"/>
                  <a:pt x="40" y="237"/>
                  <a:pt x="37" y="234"/>
                </a:cubicBezTo>
                <a:cubicBezTo>
                  <a:pt x="33" y="231"/>
                  <a:pt x="31" y="226"/>
                  <a:pt x="30" y="221"/>
                </a:cubicBezTo>
                <a:cubicBezTo>
                  <a:pt x="28" y="212"/>
                  <a:pt x="31" y="203"/>
                  <a:pt x="37" y="197"/>
                </a:cubicBezTo>
                <a:lnTo>
                  <a:pt x="72" y="162"/>
                </a:lnTo>
                <a:cubicBezTo>
                  <a:pt x="77" y="157"/>
                  <a:pt x="84" y="154"/>
                  <a:pt x="91" y="154"/>
                </a:cubicBezTo>
                <a:cubicBezTo>
                  <a:pt x="93" y="154"/>
                  <a:pt x="95" y="155"/>
                  <a:pt x="97" y="155"/>
                </a:cubicBezTo>
                <a:lnTo>
                  <a:pt x="89" y="164"/>
                </a:lnTo>
                <a:lnTo>
                  <a:pt x="76" y="177"/>
                </a:lnTo>
                <a:cubicBezTo>
                  <a:pt x="70" y="182"/>
                  <a:pt x="70" y="191"/>
                  <a:pt x="76" y="196"/>
                </a:cubicBezTo>
                <a:cubicBezTo>
                  <a:pt x="77" y="197"/>
                  <a:pt x="78" y="198"/>
                  <a:pt x="80" y="199"/>
                </a:cubicBezTo>
                <a:cubicBezTo>
                  <a:pt x="81" y="199"/>
                  <a:pt x="82" y="199"/>
                  <a:pt x="84" y="200"/>
                </a:cubicBezTo>
                <a:cubicBezTo>
                  <a:pt x="84" y="200"/>
                  <a:pt x="85" y="200"/>
                  <a:pt x="85" y="200"/>
                </a:cubicBezTo>
                <a:cubicBezTo>
                  <a:pt x="88" y="200"/>
                  <a:pt x="92" y="199"/>
                  <a:pt x="94" y="196"/>
                </a:cubicBezTo>
                <a:lnTo>
                  <a:pt x="116" y="174"/>
                </a:lnTo>
                <a:cubicBezTo>
                  <a:pt x="118" y="180"/>
                  <a:pt x="117" y="187"/>
                  <a:pt x="114" y="193"/>
                </a:cubicBezTo>
                <a:close/>
                <a:moveTo>
                  <a:pt x="253" y="18"/>
                </a:moveTo>
                <a:lnTo>
                  <a:pt x="253" y="18"/>
                </a:lnTo>
                <a:cubicBezTo>
                  <a:pt x="253" y="17"/>
                  <a:pt x="251" y="17"/>
                  <a:pt x="250" y="16"/>
                </a:cubicBezTo>
                <a:cubicBezTo>
                  <a:pt x="244" y="11"/>
                  <a:pt x="237" y="7"/>
                  <a:pt x="230" y="5"/>
                </a:cubicBezTo>
                <a:cubicBezTo>
                  <a:pt x="212" y="0"/>
                  <a:pt x="192" y="5"/>
                  <a:pt x="178" y="18"/>
                </a:cubicBezTo>
                <a:lnTo>
                  <a:pt x="150" y="46"/>
                </a:lnTo>
                <a:lnTo>
                  <a:pt x="143" y="53"/>
                </a:lnTo>
                <a:cubicBezTo>
                  <a:pt x="133" y="63"/>
                  <a:pt x="128" y="76"/>
                  <a:pt x="128" y="90"/>
                </a:cubicBezTo>
                <a:cubicBezTo>
                  <a:pt x="128" y="100"/>
                  <a:pt x="131" y="109"/>
                  <a:pt x="135" y="117"/>
                </a:cubicBezTo>
                <a:lnTo>
                  <a:pt x="117" y="135"/>
                </a:lnTo>
                <a:cubicBezTo>
                  <a:pt x="115" y="134"/>
                  <a:pt x="113" y="133"/>
                  <a:pt x="110" y="132"/>
                </a:cubicBezTo>
                <a:cubicBezTo>
                  <a:pt x="91" y="124"/>
                  <a:pt x="68" y="128"/>
                  <a:pt x="53" y="143"/>
                </a:cubicBezTo>
                <a:lnTo>
                  <a:pt x="18" y="178"/>
                </a:lnTo>
                <a:cubicBezTo>
                  <a:pt x="11" y="185"/>
                  <a:pt x="7" y="193"/>
                  <a:pt x="5" y="202"/>
                </a:cubicBezTo>
                <a:cubicBezTo>
                  <a:pt x="0" y="219"/>
                  <a:pt x="4" y="239"/>
                  <a:pt x="18" y="253"/>
                </a:cubicBezTo>
                <a:cubicBezTo>
                  <a:pt x="22" y="257"/>
                  <a:pt x="27" y="260"/>
                  <a:pt x="32" y="263"/>
                </a:cubicBezTo>
                <a:cubicBezTo>
                  <a:pt x="39" y="267"/>
                  <a:pt x="47" y="269"/>
                  <a:pt x="56" y="269"/>
                </a:cubicBezTo>
                <a:cubicBezTo>
                  <a:pt x="70" y="269"/>
                  <a:pt x="84" y="263"/>
                  <a:pt x="94" y="253"/>
                </a:cubicBezTo>
                <a:lnTo>
                  <a:pt x="128" y="219"/>
                </a:lnTo>
                <a:cubicBezTo>
                  <a:pt x="135" y="212"/>
                  <a:pt x="140" y="203"/>
                  <a:pt x="142" y="194"/>
                </a:cubicBezTo>
                <a:cubicBezTo>
                  <a:pt x="144" y="184"/>
                  <a:pt x="144" y="175"/>
                  <a:pt x="141" y="166"/>
                </a:cubicBezTo>
                <a:cubicBezTo>
                  <a:pt x="140" y="162"/>
                  <a:pt x="138" y="158"/>
                  <a:pt x="136" y="154"/>
                </a:cubicBezTo>
                <a:lnTo>
                  <a:pt x="139" y="151"/>
                </a:lnTo>
                <a:lnTo>
                  <a:pt x="154" y="136"/>
                </a:lnTo>
                <a:cubicBezTo>
                  <a:pt x="155" y="137"/>
                  <a:pt x="156" y="137"/>
                  <a:pt x="157" y="137"/>
                </a:cubicBezTo>
                <a:cubicBezTo>
                  <a:pt x="160" y="139"/>
                  <a:pt x="163" y="140"/>
                  <a:pt x="166" y="141"/>
                </a:cubicBezTo>
                <a:cubicBezTo>
                  <a:pt x="171" y="143"/>
                  <a:pt x="176" y="144"/>
                  <a:pt x="181" y="144"/>
                </a:cubicBezTo>
                <a:cubicBezTo>
                  <a:pt x="187" y="144"/>
                  <a:pt x="192" y="143"/>
                  <a:pt x="197" y="141"/>
                </a:cubicBezTo>
                <a:cubicBezTo>
                  <a:pt x="205" y="138"/>
                  <a:pt x="213" y="134"/>
                  <a:pt x="219" y="128"/>
                </a:cubicBezTo>
                <a:lnTo>
                  <a:pt x="253" y="93"/>
                </a:lnTo>
                <a:cubicBezTo>
                  <a:pt x="263" y="83"/>
                  <a:pt x="269" y="70"/>
                  <a:pt x="269" y="56"/>
                </a:cubicBezTo>
                <a:cubicBezTo>
                  <a:pt x="269" y="42"/>
                  <a:pt x="263" y="28"/>
                  <a:pt x="253" y="18"/>
                </a:cubicBezTo>
                <a:close/>
              </a:path>
            </a:pathLst>
          </a:custGeom>
          <a:solidFill>
            <a:schemeClr val="bg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26" name="illegal">
            <a:extLst>
              <a:ext uri="{FF2B5EF4-FFF2-40B4-BE49-F238E27FC236}">
                <a16:creationId xmlns:a16="http://schemas.microsoft.com/office/drawing/2014/main" id="{3A89D77B-7E5D-4EE7-AF88-D1E29C9C2901}"/>
              </a:ext>
            </a:extLst>
          </p:cNvPr>
          <p:cNvSpPr>
            <a:spLocks noChangeAspect="1" noEditPoints="1"/>
          </p:cNvSpPr>
          <p:nvPr/>
        </p:nvSpPr>
        <p:spPr bwMode="auto">
          <a:xfrm>
            <a:off x="7414702" y="3870209"/>
            <a:ext cx="222146" cy="221537"/>
          </a:xfrm>
          <a:custGeom>
            <a:avLst/>
            <a:gdLst>
              <a:gd name="T0" fmla="*/ 265 w 265"/>
              <a:gd name="T1" fmla="*/ 133 h 265"/>
              <a:gd name="T2" fmla="*/ 132 w 265"/>
              <a:gd name="T3" fmla="*/ 265 h 265"/>
              <a:gd name="T4" fmla="*/ 0 w 265"/>
              <a:gd name="T5" fmla="*/ 133 h 265"/>
              <a:gd name="T6" fmla="*/ 132 w 265"/>
              <a:gd name="T7" fmla="*/ 0 h 265"/>
              <a:gd name="T8" fmla="*/ 265 w 265"/>
              <a:gd name="T9" fmla="*/ 133 h 265"/>
              <a:gd name="T10" fmla="*/ 226 w 265"/>
              <a:gd name="T11" fmla="*/ 227 h 265"/>
              <a:gd name="T12" fmla="*/ 39 w 265"/>
              <a:gd name="T13" fmla="*/ 39 h 265"/>
            </a:gdLst>
            <a:ahLst/>
            <a:cxnLst>
              <a:cxn ang="0">
                <a:pos x="T0" y="T1"/>
              </a:cxn>
              <a:cxn ang="0">
                <a:pos x="T2" y="T3"/>
              </a:cxn>
              <a:cxn ang="0">
                <a:pos x="T4" y="T5"/>
              </a:cxn>
              <a:cxn ang="0">
                <a:pos x="T6" y="T7"/>
              </a:cxn>
              <a:cxn ang="0">
                <a:pos x="T8" y="T9"/>
              </a:cxn>
              <a:cxn ang="0">
                <a:pos x="T10" y="T11"/>
              </a:cxn>
              <a:cxn ang="0">
                <a:pos x="T12" y="T13"/>
              </a:cxn>
            </a:cxnLst>
            <a:rect l="0" t="0" r="r" b="b"/>
            <a:pathLst>
              <a:path w="265" h="265">
                <a:moveTo>
                  <a:pt x="265" y="133"/>
                </a:moveTo>
                <a:cubicBezTo>
                  <a:pt x="265" y="206"/>
                  <a:pt x="205" y="265"/>
                  <a:pt x="132" y="265"/>
                </a:cubicBezTo>
                <a:cubicBezTo>
                  <a:pt x="59" y="265"/>
                  <a:pt x="0" y="206"/>
                  <a:pt x="0" y="133"/>
                </a:cubicBezTo>
                <a:cubicBezTo>
                  <a:pt x="0" y="60"/>
                  <a:pt x="59" y="0"/>
                  <a:pt x="132" y="0"/>
                </a:cubicBezTo>
                <a:cubicBezTo>
                  <a:pt x="205" y="0"/>
                  <a:pt x="265" y="60"/>
                  <a:pt x="265" y="133"/>
                </a:cubicBezTo>
                <a:close/>
                <a:moveTo>
                  <a:pt x="226" y="227"/>
                </a:moveTo>
                <a:cubicBezTo>
                  <a:pt x="39" y="39"/>
                  <a:pt x="39" y="39"/>
                  <a:pt x="39" y="39"/>
                </a:cubicBezTo>
              </a:path>
            </a:pathLst>
          </a:custGeom>
          <a:noFill/>
          <a:ln w="28575" cap="sq">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27" name="Warning_E7BA">
            <a:extLst>
              <a:ext uri="{FF2B5EF4-FFF2-40B4-BE49-F238E27FC236}">
                <a16:creationId xmlns:a16="http://schemas.microsoft.com/office/drawing/2014/main" id="{988B7F9E-AF0C-4014-80CA-3C4E3C26E4CA}"/>
              </a:ext>
            </a:extLst>
          </p:cNvPr>
          <p:cNvSpPr>
            <a:spLocks noChangeAspect="1" noEditPoints="1"/>
          </p:cNvSpPr>
          <p:nvPr/>
        </p:nvSpPr>
        <p:spPr bwMode="auto">
          <a:xfrm>
            <a:off x="10583226" y="3888899"/>
            <a:ext cx="319537" cy="269771"/>
          </a:xfrm>
          <a:custGeom>
            <a:avLst/>
            <a:gdLst>
              <a:gd name="T0" fmla="*/ 0 w 3939"/>
              <a:gd name="T1" fmla="*/ 3941 h 3941"/>
              <a:gd name="T2" fmla="*/ 1970 w 3939"/>
              <a:gd name="T3" fmla="*/ 0 h 3941"/>
              <a:gd name="T4" fmla="*/ 3939 w 3939"/>
              <a:gd name="T5" fmla="*/ 3941 h 3941"/>
              <a:gd name="T6" fmla="*/ 0 w 3939"/>
              <a:gd name="T7" fmla="*/ 3941 h 3941"/>
              <a:gd name="T8" fmla="*/ 1970 w 3939"/>
              <a:gd name="T9" fmla="*/ 1144 h 3941"/>
              <a:gd name="T10" fmla="*/ 1970 w 3939"/>
              <a:gd name="T11" fmla="*/ 2911 h 3941"/>
              <a:gd name="T12" fmla="*/ 1970 w 3939"/>
              <a:gd name="T13" fmla="*/ 3205 h 3941"/>
              <a:gd name="T14" fmla="*/ 1970 w 3939"/>
              <a:gd name="T15" fmla="*/ 3500 h 3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39" h="3941">
                <a:moveTo>
                  <a:pt x="0" y="3941"/>
                </a:moveTo>
                <a:lnTo>
                  <a:pt x="1970" y="0"/>
                </a:lnTo>
                <a:lnTo>
                  <a:pt x="3939" y="3941"/>
                </a:lnTo>
                <a:lnTo>
                  <a:pt x="0" y="3941"/>
                </a:lnTo>
                <a:moveTo>
                  <a:pt x="1970" y="1144"/>
                </a:moveTo>
                <a:lnTo>
                  <a:pt x="1970" y="2911"/>
                </a:lnTo>
                <a:moveTo>
                  <a:pt x="1970" y="3205"/>
                </a:moveTo>
                <a:lnTo>
                  <a:pt x="1970" y="3500"/>
                </a:lnTo>
              </a:path>
            </a:pathLst>
          </a:custGeom>
          <a:solidFill>
            <a:srgbClr val="FFF100"/>
          </a:solidFill>
          <a:ln w="9525" cap="rnd">
            <a:solidFill>
              <a:schemeClr val="tx2"/>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0">
                    <a:srgbClr val="505050"/>
                  </a:gs>
                  <a:gs pos="100000">
                    <a:srgbClr val="505050"/>
                  </a:gs>
                </a:gsLst>
                <a:lin ang="5400000" scaled="1"/>
              </a:gradFill>
              <a:latin typeface="Segoe UI"/>
            </a:endParaRPr>
          </a:p>
        </p:txBody>
      </p:sp>
      <p:grpSp>
        <p:nvGrpSpPr>
          <p:cNvPr id="128" name="Group 127">
            <a:extLst>
              <a:ext uri="{FF2B5EF4-FFF2-40B4-BE49-F238E27FC236}">
                <a16:creationId xmlns:a16="http://schemas.microsoft.com/office/drawing/2014/main" id="{5C495317-5483-4720-A562-7DCD9836AFDC}"/>
              </a:ext>
            </a:extLst>
          </p:cNvPr>
          <p:cNvGrpSpPr/>
          <p:nvPr/>
        </p:nvGrpSpPr>
        <p:grpSpPr>
          <a:xfrm>
            <a:off x="581839" y="1937671"/>
            <a:ext cx="1451567" cy="1278890"/>
            <a:chOff x="2130429" y="2512795"/>
            <a:chExt cx="1423234" cy="1253928"/>
          </a:xfrm>
        </p:grpSpPr>
        <p:sp>
          <p:nvSpPr>
            <p:cNvPr id="129" name="TextBox 128">
              <a:extLst>
                <a:ext uri="{FF2B5EF4-FFF2-40B4-BE49-F238E27FC236}">
                  <a16:creationId xmlns:a16="http://schemas.microsoft.com/office/drawing/2014/main" id="{843AF783-F1EB-4D02-A50E-15EB2742115D}"/>
                </a:ext>
              </a:extLst>
            </p:cNvPr>
            <p:cNvSpPr txBox="1"/>
            <p:nvPr/>
          </p:nvSpPr>
          <p:spPr>
            <a:xfrm>
              <a:off x="2130429" y="2512795"/>
              <a:ext cx="1423234" cy="621457"/>
            </a:xfrm>
            <a:prstGeom prst="rect">
              <a:avLst/>
            </a:prstGeom>
            <a:noFill/>
          </p:spPr>
          <p:txBody>
            <a:bodyPr wrap="square" rtlCol="0">
              <a:spAutoFit/>
            </a:bodyPr>
            <a:lstStyle>
              <a:defPPr>
                <a:defRPr lang="en-US"/>
              </a:defPPr>
              <a:lvl1pPr marL="173038" marR="0" lvl="0" indent="-173038" fontAlgn="auto">
                <a:lnSpc>
                  <a:spcPct val="100000"/>
                </a:lnSpc>
                <a:spcBef>
                  <a:spcPts val="0"/>
                </a:spcBef>
                <a:spcAft>
                  <a:spcPts val="0"/>
                </a:spcAft>
                <a:buClrTx/>
                <a:buSzTx/>
                <a:buFontTx/>
                <a:buNone/>
                <a:tabLst/>
                <a:defRPr kumimoji="0" sz="1150" b="1" i="0" u="none" strike="noStrike" cap="none" spc="0" normalizeH="0" baseline="0">
                  <a:ln>
                    <a:noFill/>
                  </a:ln>
                  <a:gradFill>
                    <a:gsLst>
                      <a:gs pos="0">
                        <a:schemeClr val="accent5">
                          <a:lumMod val="50000"/>
                        </a:schemeClr>
                      </a:gs>
                      <a:gs pos="100000">
                        <a:schemeClr val="accent5">
                          <a:lumMod val="50000"/>
                        </a:schemeClr>
                      </a:gs>
                    </a:gsLst>
                    <a:lin ang="5400000" scaled="1"/>
                  </a:gradFill>
                  <a:effectLst/>
                  <a:uLnTx/>
                  <a:uFillTx/>
                  <a:latin typeface="Segoe UI"/>
                  <a:cs typeface="Segoe UI Semibold" panose="020B0702040204020203" pitchFamily="34" charset="0"/>
                </a:defRPr>
              </a:lvl1pPr>
            </a:lstStyle>
            <a:p>
              <a:pPr marL="176481" indent="-176481" defTabSz="932597">
                <a:defRPr/>
              </a:pPr>
              <a:r>
                <a:rPr lang="en-US" sz="1173">
                  <a:gradFill>
                    <a:gsLst>
                      <a:gs pos="0">
                        <a:srgbClr val="737373">
                          <a:lumMod val="50000"/>
                        </a:srgbClr>
                      </a:gs>
                      <a:gs pos="100000">
                        <a:srgbClr val="737373">
                          <a:lumMod val="50000"/>
                        </a:srgbClr>
                      </a:gs>
                    </a:gsLst>
                    <a:lin ang="5400000" scaled="1"/>
                  </a:gradFill>
                </a:rPr>
                <a:t>1. User uploads a sensitive file to a cloud app</a:t>
              </a:r>
            </a:p>
          </p:txBody>
        </p:sp>
        <p:cxnSp>
          <p:nvCxnSpPr>
            <p:cNvPr id="130" name="Straight Connector 129">
              <a:extLst>
                <a:ext uri="{FF2B5EF4-FFF2-40B4-BE49-F238E27FC236}">
                  <a16:creationId xmlns:a16="http://schemas.microsoft.com/office/drawing/2014/main" id="{837C4348-4FE1-482F-8933-EC03A99AE51D}"/>
                </a:ext>
              </a:extLst>
            </p:cNvPr>
            <p:cNvCxnSpPr>
              <a:cxnSpLocks/>
              <a:stCxn id="129" idx="2"/>
            </p:cNvCxnSpPr>
            <p:nvPr/>
          </p:nvCxnSpPr>
          <p:spPr>
            <a:xfrm>
              <a:off x="2842046" y="3134252"/>
              <a:ext cx="0" cy="632471"/>
            </a:xfrm>
            <a:prstGeom prst="line">
              <a:avLst/>
            </a:prstGeom>
            <a:ln w="9525">
              <a:solidFill>
                <a:schemeClr val="accent5">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grpSp>
      <p:sp>
        <p:nvSpPr>
          <p:cNvPr id="131" name="building_8">
            <a:extLst>
              <a:ext uri="{FF2B5EF4-FFF2-40B4-BE49-F238E27FC236}">
                <a16:creationId xmlns:a16="http://schemas.microsoft.com/office/drawing/2014/main" id="{842457B7-C972-40E1-A474-7335AACA8352}"/>
              </a:ext>
            </a:extLst>
          </p:cNvPr>
          <p:cNvSpPr>
            <a:spLocks noChangeAspect="1" noEditPoints="1"/>
          </p:cNvSpPr>
          <p:nvPr/>
        </p:nvSpPr>
        <p:spPr bwMode="auto">
          <a:xfrm>
            <a:off x="1139273" y="5074745"/>
            <a:ext cx="419271" cy="455360"/>
          </a:xfrm>
          <a:custGeom>
            <a:avLst/>
            <a:gdLst>
              <a:gd name="T0" fmla="*/ 299 w 395"/>
              <a:gd name="T1" fmla="*/ 151 h 429"/>
              <a:gd name="T2" fmla="*/ 299 w 395"/>
              <a:gd name="T3" fmla="*/ 429 h 429"/>
              <a:gd name="T4" fmla="*/ 242 w 395"/>
              <a:gd name="T5" fmla="*/ 429 h 429"/>
              <a:gd name="T6" fmla="*/ 242 w 395"/>
              <a:gd name="T7" fmla="*/ 333 h 429"/>
              <a:gd name="T8" fmla="*/ 181 w 395"/>
              <a:gd name="T9" fmla="*/ 333 h 429"/>
              <a:gd name="T10" fmla="*/ 181 w 395"/>
              <a:gd name="T11" fmla="*/ 429 h 429"/>
              <a:gd name="T12" fmla="*/ 121 w 395"/>
              <a:gd name="T13" fmla="*/ 429 h 429"/>
              <a:gd name="T14" fmla="*/ 121 w 395"/>
              <a:gd name="T15" fmla="*/ 151 h 429"/>
              <a:gd name="T16" fmla="*/ 211 w 395"/>
              <a:gd name="T17" fmla="*/ 151 h 429"/>
              <a:gd name="T18" fmla="*/ 299 w 395"/>
              <a:gd name="T19" fmla="*/ 151 h 429"/>
              <a:gd name="T20" fmla="*/ 211 w 395"/>
              <a:gd name="T21" fmla="*/ 151 h 429"/>
              <a:gd name="T22" fmla="*/ 211 w 395"/>
              <a:gd name="T23" fmla="*/ 92 h 429"/>
              <a:gd name="T24" fmla="*/ 0 w 395"/>
              <a:gd name="T25" fmla="*/ 92 h 429"/>
              <a:gd name="T26" fmla="*/ 0 w 395"/>
              <a:gd name="T27" fmla="*/ 429 h 429"/>
              <a:gd name="T28" fmla="*/ 395 w 395"/>
              <a:gd name="T29" fmla="*/ 429 h 429"/>
              <a:gd name="T30" fmla="*/ 395 w 395"/>
              <a:gd name="T31" fmla="*/ 123 h 429"/>
              <a:gd name="T32" fmla="*/ 268 w 395"/>
              <a:gd name="T33" fmla="*/ 0 h 429"/>
              <a:gd name="T34" fmla="*/ 268 w 395"/>
              <a:gd name="T35" fmla="*/ 151 h 429"/>
              <a:gd name="T36" fmla="*/ 62 w 395"/>
              <a:gd name="T37" fmla="*/ 151 h 429"/>
              <a:gd name="T38" fmla="*/ 56 w 395"/>
              <a:gd name="T39" fmla="*/ 151 h 429"/>
              <a:gd name="T40" fmla="*/ 56 w 395"/>
              <a:gd name="T41" fmla="*/ 155 h 429"/>
              <a:gd name="T42" fmla="*/ 62 w 395"/>
              <a:gd name="T43" fmla="*/ 155 h 429"/>
              <a:gd name="T44" fmla="*/ 62 w 395"/>
              <a:gd name="T45" fmla="*/ 151 h 429"/>
              <a:gd name="T46" fmla="*/ 62 w 395"/>
              <a:gd name="T47" fmla="*/ 211 h 429"/>
              <a:gd name="T48" fmla="*/ 56 w 395"/>
              <a:gd name="T49" fmla="*/ 211 h 429"/>
              <a:gd name="T50" fmla="*/ 56 w 395"/>
              <a:gd name="T51" fmla="*/ 217 h 429"/>
              <a:gd name="T52" fmla="*/ 62 w 395"/>
              <a:gd name="T53" fmla="*/ 217 h 429"/>
              <a:gd name="T54" fmla="*/ 62 w 395"/>
              <a:gd name="T55" fmla="*/ 211 h 429"/>
              <a:gd name="T56" fmla="*/ 62 w 395"/>
              <a:gd name="T57" fmla="*/ 271 h 429"/>
              <a:gd name="T58" fmla="*/ 56 w 395"/>
              <a:gd name="T59" fmla="*/ 271 h 429"/>
              <a:gd name="T60" fmla="*/ 56 w 395"/>
              <a:gd name="T61" fmla="*/ 277 h 429"/>
              <a:gd name="T62" fmla="*/ 62 w 395"/>
              <a:gd name="T63" fmla="*/ 277 h 429"/>
              <a:gd name="T64" fmla="*/ 62 w 395"/>
              <a:gd name="T65" fmla="*/ 271 h 429"/>
              <a:gd name="T66" fmla="*/ 62 w 395"/>
              <a:gd name="T67" fmla="*/ 332 h 429"/>
              <a:gd name="T68" fmla="*/ 56 w 395"/>
              <a:gd name="T69" fmla="*/ 332 h 429"/>
              <a:gd name="T70" fmla="*/ 56 w 395"/>
              <a:gd name="T71" fmla="*/ 337 h 429"/>
              <a:gd name="T72" fmla="*/ 62 w 395"/>
              <a:gd name="T73" fmla="*/ 337 h 429"/>
              <a:gd name="T74" fmla="*/ 62 w 395"/>
              <a:gd name="T75" fmla="*/ 332 h 429"/>
              <a:gd name="T76" fmla="*/ 62 w 395"/>
              <a:gd name="T77" fmla="*/ 392 h 429"/>
              <a:gd name="T78" fmla="*/ 56 w 395"/>
              <a:gd name="T79" fmla="*/ 392 h 429"/>
              <a:gd name="T80" fmla="*/ 56 w 395"/>
              <a:gd name="T81" fmla="*/ 397 h 429"/>
              <a:gd name="T82" fmla="*/ 62 w 395"/>
              <a:gd name="T83" fmla="*/ 397 h 429"/>
              <a:gd name="T84" fmla="*/ 62 w 395"/>
              <a:gd name="T85" fmla="*/ 392 h 429"/>
              <a:gd name="T86" fmla="*/ 182 w 395"/>
              <a:gd name="T87" fmla="*/ 211 h 429"/>
              <a:gd name="T88" fmla="*/ 177 w 395"/>
              <a:gd name="T89" fmla="*/ 211 h 429"/>
              <a:gd name="T90" fmla="*/ 177 w 395"/>
              <a:gd name="T91" fmla="*/ 217 h 429"/>
              <a:gd name="T92" fmla="*/ 182 w 395"/>
              <a:gd name="T93" fmla="*/ 217 h 429"/>
              <a:gd name="T94" fmla="*/ 182 w 395"/>
              <a:gd name="T95" fmla="*/ 211 h 429"/>
              <a:gd name="T96" fmla="*/ 182 w 395"/>
              <a:gd name="T97" fmla="*/ 273 h 429"/>
              <a:gd name="T98" fmla="*/ 177 w 395"/>
              <a:gd name="T99" fmla="*/ 273 h 429"/>
              <a:gd name="T100" fmla="*/ 177 w 395"/>
              <a:gd name="T101" fmla="*/ 277 h 429"/>
              <a:gd name="T102" fmla="*/ 182 w 395"/>
              <a:gd name="T103" fmla="*/ 277 h 429"/>
              <a:gd name="T104" fmla="*/ 182 w 395"/>
              <a:gd name="T105" fmla="*/ 273 h 429"/>
              <a:gd name="T106" fmla="*/ 243 w 395"/>
              <a:gd name="T107" fmla="*/ 211 h 429"/>
              <a:gd name="T108" fmla="*/ 237 w 395"/>
              <a:gd name="T109" fmla="*/ 211 h 429"/>
              <a:gd name="T110" fmla="*/ 237 w 395"/>
              <a:gd name="T111" fmla="*/ 217 h 429"/>
              <a:gd name="T112" fmla="*/ 243 w 395"/>
              <a:gd name="T113" fmla="*/ 217 h 429"/>
              <a:gd name="T114" fmla="*/ 243 w 395"/>
              <a:gd name="T115" fmla="*/ 211 h 429"/>
              <a:gd name="T116" fmla="*/ 243 w 395"/>
              <a:gd name="T117" fmla="*/ 273 h 429"/>
              <a:gd name="T118" fmla="*/ 237 w 395"/>
              <a:gd name="T119" fmla="*/ 273 h 429"/>
              <a:gd name="T120" fmla="*/ 237 w 395"/>
              <a:gd name="T121" fmla="*/ 277 h 429"/>
              <a:gd name="T122" fmla="*/ 243 w 395"/>
              <a:gd name="T123" fmla="*/ 277 h 429"/>
              <a:gd name="T124" fmla="*/ 243 w 395"/>
              <a:gd name="T125" fmla="*/ 273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5" h="429">
                <a:moveTo>
                  <a:pt x="299" y="151"/>
                </a:moveTo>
                <a:lnTo>
                  <a:pt x="299" y="429"/>
                </a:lnTo>
                <a:lnTo>
                  <a:pt x="242" y="429"/>
                </a:lnTo>
                <a:lnTo>
                  <a:pt x="242" y="333"/>
                </a:lnTo>
                <a:lnTo>
                  <a:pt x="181" y="333"/>
                </a:lnTo>
                <a:lnTo>
                  <a:pt x="181" y="429"/>
                </a:lnTo>
                <a:lnTo>
                  <a:pt x="121" y="429"/>
                </a:lnTo>
                <a:lnTo>
                  <a:pt x="121" y="151"/>
                </a:lnTo>
                <a:lnTo>
                  <a:pt x="211" y="151"/>
                </a:lnTo>
                <a:lnTo>
                  <a:pt x="299" y="151"/>
                </a:lnTo>
                <a:moveTo>
                  <a:pt x="211" y="151"/>
                </a:moveTo>
                <a:lnTo>
                  <a:pt x="211" y="92"/>
                </a:lnTo>
                <a:lnTo>
                  <a:pt x="0" y="92"/>
                </a:lnTo>
                <a:lnTo>
                  <a:pt x="0" y="429"/>
                </a:lnTo>
                <a:moveTo>
                  <a:pt x="395" y="429"/>
                </a:moveTo>
                <a:lnTo>
                  <a:pt x="395" y="123"/>
                </a:lnTo>
                <a:lnTo>
                  <a:pt x="268" y="0"/>
                </a:lnTo>
                <a:lnTo>
                  <a:pt x="268" y="151"/>
                </a:lnTo>
                <a:moveTo>
                  <a:pt x="62" y="151"/>
                </a:moveTo>
                <a:lnTo>
                  <a:pt x="56" y="151"/>
                </a:lnTo>
                <a:lnTo>
                  <a:pt x="56" y="155"/>
                </a:lnTo>
                <a:lnTo>
                  <a:pt x="62" y="155"/>
                </a:lnTo>
                <a:lnTo>
                  <a:pt x="62" y="151"/>
                </a:lnTo>
                <a:moveTo>
                  <a:pt x="62" y="211"/>
                </a:moveTo>
                <a:lnTo>
                  <a:pt x="56" y="211"/>
                </a:lnTo>
                <a:lnTo>
                  <a:pt x="56" y="217"/>
                </a:lnTo>
                <a:lnTo>
                  <a:pt x="62" y="217"/>
                </a:lnTo>
                <a:lnTo>
                  <a:pt x="62" y="211"/>
                </a:lnTo>
                <a:moveTo>
                  <a:pt x="62" y="271"/>
                </a:moveTo>
                <a:lnTo>
                  <a:pt x="56" y="271"/>
                </a:lnTo>
                <a:lnTo>
                  <a:pt x="56" y="277"/>
                </a:lnTo>
                <a:lnTo>
                  <a:pt x="62" y="277"/>
                </a:lnTo>
                <a:lnTo>
                  <a:pt x="62" y="271"/>
                </a:lnTo>
                <a:moveTo>
                  <a:pt x="62" y="332"/>
                </a:moveTo>
                <a:lnTo>
                  <a:pt x="56" y="332"/>
                </a:lnTo>
                <a:lnTo>
                  <a:pt x="56" y="337"/>
                </a:lnTo>
                <a:lnTo>
                  <a:pt x="62" y="337"/>
                </a:lnTo>
                <a:lnTo>
                  <a:pt x="62" y="332"/>
                </a:lnTo>
                <a:moveTo>
                  <a:pt x="62" y="392"/>
                </a:moveTo>
                <a:lnTo>
                  <a:pt x="56" y="392"/>
                </a:lnTo>
                <a:lnTo>
                  <a:pt x="56" y="397"/>
                </a:lnTo>
                <a:lnTo>
                  <a:pt x="62" y="397"/>
                </a:lnTo>
                <a:lnTo>
                  <a:pt x="62" y="392"/>
                </a:lnTo>
                <a:moveTo>
                  <a:pt x="182" y="211"/>
                </a:moveTo>
                <a:lnTo>
                  <a:pt x="177" y="211"/>
                </a:lnTo>
                <a:lnTo>
                  <a:pt x="177" y="217"/>
                </a:lnTo>
                <a:lnTo>
                  <a:pt x="182" y="217"/>
                </a:lnTo>
                <a:lnTo>
                  <a:pt x="182" y="211"/>
                </a:lnTo>
                <a:moveTo>
                  <a:pt x="182" y="273"/>
                </a:moveTo>
                <a:lnTo>
                  <a:pt x="177" y="273"/>
                </a:lnTo>
                <a:lnTo>
                  <a:pt x="177" y="277"/>
                </a:lnTo>
                <a:lnTo>
                  <a:pt x="182" y="277"/>
                </a:lnTo>
                <a:lnTo>
                  <a:pt x="182" y="273"/>
                </a:lnTo>
                <a:moveTo>
                  <a:pt x="243" y="211"/>
                </a:moveTo>
                <a:lnTo>
                  <a:pt x="237" y="211"/>
                </a:lnTo>
                <a:lnTo>
                  <a:pt x="237" y="217"/>
                </a:lnTo>
                <a:lnTo>
                  <a:pt x="243" y="217"/>
                </a:lnTo>
                <a:lnTo>
                  <a:pt x="243" y="211"/>
                </a:lnTo>
                <a:moveTo>
                  <a:pt x="243" y="273"/>
                </a:moveTo>
                <a:lnTo>
                  <a:pt x="237" y="273"/>
                </a:lnTo>
                <a:lnTo>
                  <a:pt x="237" y="277"/>
                </a:lnTo>
                <a:lnTo>
                  <a:pt x="243" y="277"/>
                </a:lnTo>
                <a:lnTo>
                  <a:pt x="243" y="273"/>
                </a:lnTo>
              </a:path>
            </a:pathLst>
          </a:custGeom>
          <a:noFill/>
          <a:ln w="25400" cap="sq">
            <a:solidFill>
              <a:schemeClr val="accent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sp>
        <p:nvSpPr>
          <p:cNvPr id="132" name="building_8">
            <a:extLst>
              <a:ext uri="{FF2B5EF4-FFF2-40B4-BE49-F238E27FC236}">
                <a16:creationId xmlns:a16="http://schemas.microsoft.com/office/drawing/2014/main" id="{94F3BB09-C429-4484-A927-41FDF9710790}"/>
              </a:ext>
            </a:extLst>
          </p:cNvPr>
          <p:cNvSpPr>
            <a:spLocks noChangeAspect="1" noEditPoints="1"/>
          </p:cNvSpPr>
          <p:nvPr/>
        </p:nvSpPr>
        <p:spPr bwMode="auto">
          <a:xfrm>
            <a:off x="10452831" y="5074745"/>
            <a:ext cx="419271" cy="455360"/>
          </a:xfrm>
          <a:custGeom>
            <a:avLst/>
            <a:gdLst>
              <a:gd name="T0" fmla="*/ 299 w 395"/>
              <a:gd name="T1" fmla="*/ 151 h 429"/>
              <a:gd name="T2" fmla="*/ 299 w 395"/>
              <a:gd name="T3" fmla="*/ 429 h 429"/>
              <a:gd name="T4" fmla="*/ 242 w 395"/>
              <a:gd name="T5" fmla="*/ 429 h 429"/>
              <a:gd name="T6" fmla="*/ 242 w 395"/>
              <a:gd name="T7" fmla="*/ 333 h 429"/>
              <a:gd name="T8" fmla="*/ 181 w 395"/>
              <a:gd name="T9" fmla="*/ 333 h 429"/>
              <a:gd name="T10" fmla="*/ 181 w 395"/>
              <a:gd name="T11" fmla="*/ 429 h 429"/>
              <a:gd name="T12" fmla="*/ 121 w 395"/>
              <a:gd name="T13" fmla="*/ 429 h 429"/>
              <a:gd name="T14" fmla="*/ 121 w 395"/>
              <a:gd name="T15" fmla="*/ 151 h 429"/>
              <a:gd name="T16" fmla="*/ 211 w 395"/>
              <a:gd name="T17" fmla="*/ 151 h 429"/>
              <a:gd name="T18" fmla="*/ 299 w 395"/>
              <a:gd name="T19" fmla="*/ 151 h 429"/>
              <a:gd name="T20" fmla="*/ 211 w 395"/>
              <a:gd name="T21" fmla="*/ 151 h 429"/>
              <a:gd name="T22" fmla="*/ 211 w 395"/>
              <a:gd name="T23" fmla="*/ 92 h 429"/>
              <a:gd name="T24" fmla="*/ 0 w 395"/>
              <a:gd name="T25" fmla="*/ 92 h 429"/>
              <a:gd name="T26" fmla="*/ 0 w 395"/>
              <a:gd name="T27" fmla="*/ 429 h 429"/>
              <a:gd name="T28" fmla="*/ 395 w 395"/>
              <a:gd name="T29" fmla="*/ 429 h 429"/>
              <a:gd name="T30" fmla="*/ 395 w 395"/>
              <a:gd name="T31" fmla="*/ 123 h 429"/>
              <a:gd name="T32" fmla="*/ 268 w 395"/>
              <a:gd name="T33" fmla="*/ 0 h 429"/>
              <a:gd name="T34" fmla="*/ 268 w 395"/>
              <a:gd name="T35" fmla="*/ 151 h 429"/>
              <a:gd name="T36" fmla="*/ 62 w 395"/>
              <a:gd name="T37" fmla="*/ 151 h 429"/>
              <a:gd name="T38" fmla="*/ 56 w 395"/>
              <a:gd name="T39" fmla="*/ 151 h 429"/>
              <a:gd name="T40" fmla="*/ 56 w 395"/>
              <a:gd name="T41" fmla="*/ 155 h 429"/>
              <a:gd name="T42" fmla="*/ 62 w 395"/>
              <a:gd name="T43" fmla="*/ 155 h 429"/>
              <a:gd name="T44" fmla="*/ 62 w 395"/>
              <a:gd name="T45" fmla="*/ 151 h 429"/>
              <a:gd name="T46" fmla="*/ 62 w 395"/>
              <a:gd name="T47" fmla="*/ 211 h 429"/>
              <a:gd name="T48" fmla="*/ 56 w 395"/>
              <a:gd name="T49" fmla="*/ 211 h 429"/>
              <a:gd name="T50" fmla="*/ 56 w 395"/>
              <a:gd name="T51" fmla="*/ 217 h 429"/>
              <a:gd name="T52" fmla="*/ 62 w 395"/>
              <a:gd name="T53" fmla="*/ 217 h 429"/>
              <a:gd name="T54" fmla="*/ 62 w 395"/>
              <a:gd name="T55" fmla="*/ 211 h 429"/>
              <a:gd name="T56" fmla="*/ 62 w 395"/>
              <a:gd name="T57" fmla="*/ 271 h 429"/>
              <a:gd name="T58" fmla="*/ 56 w 395"/>
              <a:gd name="T59" fmla="*/ 271 h 429"/>
              <a:gd name="T60" fmla="*/ 56 w 395"/>
              <a:gd name="T61" fmla="*/ 277 h 429"/>
              <a:gd name="T62" fmla="*/ 62 w 395"/>
              <a:gd name="T63" fmla="*/ 277 h 429"/>
              <a:gd name="T64" fmla="*/ 62 w 395"/>
              <a:gd name="T65" fmla="*/ 271 h 429"/>
              <a:gd name="T66" fmla="*/ 62 w 395"/>
              <a:gd name="T67" fmla="*/ 332 h 429"/>
              <a:gd name="T68" fmla="*/ 56 w 395"/>
              <a:gd name="T69" fmla="*/ 332 h 429"/>
              <a:gd name="T70" fmla="*/ 56 w 395"/>
              <a:gd name="T71" fmla="*/ 337 h 429"/>
              <a:gd name="T72" fmla="*/ 62 w 395"/>
              <a:gd name="T73" fmla="*/ 337 h 429"/>
              <a:gd name="T74" fmla="*/ 62 w 395"/>
              <a:gd name="T75" fmla="*/ 332 h 429"/>
              <a:gd name="T76" fmla="*/ 62 w 395"/>
              <a:gd name="T77" fmla="*/ 392 h 429"/>
              <a:gd name="T78" fmla="*/ 56 w 395"/>
              <a:gd name="T79" fmla="*/ 392 h 429"/>
              <a:gd name="T80" fmla="*/ 56 w 395"/>
              <a:gd name="T81" fmla="*/ 397 h 429"/>
              <a:gd name="T82" fmla="*/ 62 w 395"/>
              <a:gd name="T83" fmla="*/ 397 h 429"/>
              <a:gd name="T84" fmla="*/ 62 w 395"/>
              <a:gd name="T85" fmla="*/ 392 h 429"/>
              <a:gd name="T86" fmla="*/ 182 w 395"/>
              <a:gd name="T87" fmla="*/ 211 h 429"/>
              <a:gd name="T88" fmla="*/ 177 w 395"/>
              <a:gd name="T89" fmla="*/ 211 h 429"/>
              <a:gd name="T90" fmla="*/ 177 w 395"/>
              <a:gd name="T91" fmla="*/ 217 h 429"/>
              <a:gd name="T92" fmla="*/ 182 w 395"/>
              <a:gd name="T93" fmla="*/ 217 h 429"/>
              <a:gd name="T94" fmla="*/ 182 w 395"/>
              <a:gd name="T95" fmla="*/ 211 h 429"/>
              <a:gd name="T96" fmla="*/ 182 w 395"/>
              <a:gd name="T97" fmla="*/ 273 h 429"/>
              <a:gd name="T98" fmla="*/ 177 w 395"/>
              <a:gd name="T99" fmla="*/ 273 h 429"/>
              <a:gd name="T100" fmla="*/ 177 w 395"/>
              <a:gd name="T101" fmla="*/ 277 h 429"/>
              <a:gd name="T102" fmla="*/ 182 w 395"/>
              <a:gd name="T103" fmla="*/ 277 h 429"/>
              <a:gd name="T104" fmla="*/ 182 w 395"/>
              <a:gd name="T105" fmla="*/ 273 h 429"/>
              <a:gd name="T106" fmla="*/ 243 w 395"/>
              <a:gd name="T107" fmla="*/ 211 h 429"/>
              <a:gd name="T108" fmla="*/ 237 w 395"/>
              <a:gd name="T109" fmla="*/ 211 h 429"/>
              <a:gd name="T110" fmla="*/ 237 w 395"/>
              <a:gd name="T111" fmla="*/ 217 h 429"/>
              <a:gd name="T112" fmla="*/ 243 w 395"/>
              <a:gd name="T113" fmla="*/ 217 h 429"/>
              <a:gd name="T114" fmla="*/ 243 w 395"/>
              <a:gd name="T115" fmla="*/ 211 h 429"/>
              <a:gd name="T116" fmla="*/ 243 w 395"/>
              <a:gd name="T117" fmla="*/ 273 h 429"/>
              <a:gd name="T118" fmla="*/ 237 w 395"/>
              <a:gd name="T119" fmla="*/ 273 h 429"/>
              <a:gd name="T120" fmla="*/ 237 w 395"/>
              <a:gd name="T121" fmla="*/ 277 h 429"/>
              <a:gd name="T122" fmla="*/ 243 w 395"/>
              <a:gd name="T123" fmla="*/ 277 h 429"/>
              <a:gd name="T124" fmla="*/ 243 w 395"/>
              <a:gd name="T125" fmla="*/ 273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5" h="429">
                <a:moveTo>
                  <a:pt x="299" y="151"/>
                </a:moveTo>
                <a:lnTo>
                  <a:pt x="299" y="429"/>
                </a:lnTo>
                <a:lnTo>
                  <a:pt x="242" y="429"/>
                </a:lnTo>
                <a:lnTo>
                  <a:pt x="242" y="333"/>
                </a:lnTo>
                <a:lnTo>
                  <a:pt x="181" y="333"/>
                </a:lnTo>
                <a:lnTo>
                  <a:pt x="181" y="429"/>
                </a:lnTo>
                <a:lnTo>
                  <a:pt x="121" y="429"/>
                </a:lnTo>
                <a:lnTo>
                  <a:pt x="121" y="151"/>
                </a:lnTo>
                <a:lnTo>
                  <a:pt x="211" y="151"/>
                </a:lnTo>
                <a:lnTo>
                  <a:pt x="299" y="151"/>
                </a:lnTo>
                <a:moveTo>
                  <a:pt x="211" y="151"/>
                </a:moveTo>
                <a:lnTo>
                  <a:pt x="211" y="92"/>
                </a:lnTo>
                <a:lnTo>
                  <a:pt x="0" y="92"/>
                </a:lnTo>
                <a:lnTo>
                  <a:pt x="0" y="429"/>
                </a:lnTo>
                <a:moveTo>
                  <a:pt x="395" y="429"/>
                </a:moveTo>
                <a:lnTo>
                  <a:pt x="395" y="123"/>
                </a:lnTo>
                <a:lnTo>
                  <a:pt x="268" y="0"/>
                </a:lnTo>
                <a:lnTo>
                  <a:pt x="268" y="151"/>
                </a:lnTo>
                <a:moveTo>
                  <a:pt x="62" y="151"/>
                </a:moveTo>
                <a:lnTo>
                  <a:pt x="56" y="151"/>
                </a:lnTo>
                <a:lnTo>
                  <a:pt x="56" y="155"/>
                </a:lnTo>
                <a:lnTo>
                  <a:pt x="62" y="155"/>
                </a:lnTo>
                <a:lnTo>
                  <a:pt x="62" y="151"/>
                </a:lnTo>
                <a:moveTo>
                  <a:pt x="62" y="211"/>
                </a:moveTo>
                <a:lnTo>
                  <a:pt x="56" y="211"/>
                </a:lnTo>
                <a:lnTo>
                  <a:pt x="56" y="217"/>
                </a:lnTo>
                <a:lnTo>
                  <a:pt x="62" y="217"/>
                </a:lnTo>
                <a:lnTo>
                  <a:pt x="62" y="211"/>
                </a:lnTo>
                <a:moveTo>
                  <a:pt x="62" y="271"/>
                </a:moveTo>
                <a:lnTo>
                  <a:pt x="56" y="271"/>
                </a:lnTo>
                <a:lnTo>
                  <a:pt x="56" y="277"/>
                </a:lnTo>
                <a:lnTo>
                  <a:pt x="62" y="277"/>
                </a:lnTo>
                <a:lnTo>
                  <a:pt x="62" y="271"/>
                </a:lnTo>
                <a:moveTo>
                  <a:pt x="62" y="332"/>
                </a:moveTo>
                <a:lnTo>
                  <a:pt x="56" y="332"/>
                </a:lnTo>
                <a:lnTo>
                  <a:pt x="56" y="337"/>
                </a:lnTo>
                <a:lnTo>
                  <a:pt x="62" y="337"/>
                </a:lnTo>
                <a:lnTo>
                  <a:pt x="62" y="332"/>
                </a:lnTo>
                <a:moveTo>
                  <a:pt x="62" y="392"/>
                </a:moveTo>
                <a:lnTo>
                  <a:pt x="56" y="392"/>
                </a:lnTo>
                <a:lnTo>
                  <a:pt x="56" y="397"/>
                </a:lnTo>
                <a:lnTo>
                  <a:pt x="62" y="397"/>
                </a:lnTo>
                <a:lnTo>
                  <a:pt x="62" y="392"/>
                </a:lnTo>
                <a:moveTo>
                  <a:pt x="182" y="211"/>
                </a:moveTo>
                <a:lnTo>
                  <a:pt x="177" y="211"/>
                </a:lnTo>
                <a:lnTo>
                  <a:pt x="177" y="217"/>
                </a:lnTo>
                <a:lnTo>
                  <a:pt x="182" y="217"/>
                </a:lnTo>
                <a:lnTo>
                  <a:pt x="182" y="211"/>
                </a:lnTo>
                <a:moveTo>
                  <a:pt x="182" y="273"/>
                </a:moveTo>
                <a:lnTo>
                  <a:pt x="177" y="273"/>
                </a:lnTo>
                <a:lnTo>
                  <a:pt x="177" y="277"/>
                </a:lnTo>
                <a:lnTo>
                  <a:pt x="182" y="277"/>
                </a:lnTo>
                <a:lnTo>
                  <a:pt x="182" y="273"/>
                </a:lnTo>
                <a:moveTo>
                  <a:pt x="243" y="211"/>
                </a:moveTo>
                <a:lnTo>
                  <a:pt x="237" y="211"/>
                </a:lnTo>
                <a:lnTo>
                  <a:pt x="237" y="217"/>
                </a:lnTo>
                <a:lnTo>
                  <a:pt x="243" y="217"/>
                </a:lnTo>
                <a:lnTo>
                  <a:pt x="243" y="211"/>
                </a:lnTo>
                <a:moveTo>
                  <a:pt x="243" y="273"/>
                </a:moveTo>
                <a:lnTo>
                  <a:pt x="237" y="273"/>
                </a:lnTo>
                <a:lnTo>
                  <a:pt x="237" y="277"/>
                </a:lnTo>
                <a:lnTo>
                  <a:pt x="243" y="277"/>
                </a:lnTo>
                <a:lnTo>
                  <a:pt x="243" y="273"/>
                </a:lnTo>
              </a:path>
            </a:pathLst>
          </a:custGeom>
          <a:noFill/>
          <a:ln w="25400" cap="sq">
            <a:solidFill>
              <a:schemeClr val="accent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F2F2F"/>
              </a:solidFill>
              <a:latin typeface="Segoe UI"/>
            </a:endParaRPr>
          </a:p>
        </p:txBody>
      </p:sp>
      <p:grpSp>
        <p:nvGrpSpPr>
          <p:cNvPr id="133" name="Group 132">
            <a:extLst>
              <a:ext uri="{FF2B5EF4-FFF2-40B4-BE49-F238E27FC236}">
                <a16:creationId xmlns:a16="http://schemas.microsoft.com/office/drawing/2014/main" id="{119244CB-7DAB-4B7D-880C-77D7271459C8}"/>
              </a:ext>
            </a:extLst>
          </p:cNvPr>
          <p:cNvGrpSpPr/>
          <p:nvPr/>
        </p:nvGrpSpPr>
        <p:grpSpPr>
          <a:xfrm>
            <a:off x="3553487" y="2156917"/>
            <a:ext cx="1998406" cy="1243978"/>
            <a:chOff x="3484040" y="2114816"/>
            <a:chExt cx="1959399" cy="1219697"/>
          </a:xfrm>
        </p:grpSpPr>
        <p:sp>
          <p:nvSpPr>
            <p:cNvPr id="134" name="TextBox 133">
              <a:extLst>
                <a:ext uri="{FF2B5EF4-FFF2-40B4-BE49-F238E27FC236}">
                  <a16:creationId xmlns:a16="http://schemas.microsoft.com/office/drawing/2014/main" id="{D53D2620-FDB3-4D96-BF4C-3165C67C3411}"/>
                </a:ext>
              </a:extLst>
            </p:cNvPr>
            <p:cNvSpPr txBox="1"/>
            <p:nvPr/>
          </p:nvSpPr>
          <p:spPr>
            <a:xfrm>
              <a:off x="3484040" y="2114816"/>
              <a:ext cx="1959399" cy="621456"/>
            </a:xfrm>
            <a:prstGeom prst="rect">
              <a:avLst/>
            </a:prstGeom>
            <a:noFill/>
          </p:spPr>
          <p:txBody>
            <a:bodyPr wrap="square" rtlCol="0">
              <a:spAutoFit/>
            </a:bodyPr>
            <a:lstStyle>
              <a:defPPr>
                <a:defRPr lang="en-US"/>
              </a:defPPr>
              <a:lvl1pPr marL="173038" marR="0" lvl="0" indent="-173038" fontAlgn="auto">
                <a:lnSpc>
                  <a:spcPct val="100000"/>
                </a:lnSpc>
                <a:spcBef>
                  <a:spcPts val="0"/>
                </a:spcBef>
                <a:spcAft>
                  <a:spcPts val="0"/>
                </a:spcAft>
                <a:buClrTx/>
                <a:buSzTx/>
                <a:buFontTx/>
                <a:buNone/>
                <a:tabLst/>
                <a:defRPr kumimoji="0" sz="1150" b="1" i="0" u="none" strike="noStrike" cap="none" spc="0" normalizeH="0" baseline="0">
                  <a:ln>
                    <a:noFill/>
                  </a:ln>
                  <a:gradFill>
                    <a:gsLst>
                      <a:gs pos="0">
                        <a:schemeClr val="accent5">
                          <a:lumMod val="50000"/>
                        </a:schemeClr>
                      </a:gs>
                      <a:gs pos="100000">
                        <a:schemeClr val="accent5">
                          <a:lumMod val="50000"/>
                        </a:schemeClr>
                      </a:gs>
                    </a:gsLst>
                    <a:lin ang="5400000" scaled="1"/>
                  </a:gradFill>
                  <a:effectLst/>
                  <a:uLnTx/>
                  <a:uFillTx/>
                  <a:latin typeface="Segoe UI"/>
                  <a:cs typeface="Segoe UI Semibold" panose="020B0702040204020203" pitchFamily="34" charset="0"/>
                </a:defRPr>
              </a:lvl1pPr>
            </a:lstStyle>
            <a:p>
              <a:pPr marL="176481" indent="-176481" defTabSz="932597">
                <a:defRPr/>
              </a:pPr>
              <a:r>
                <a:rPr lang="en-US" sz="1173">
                  <a:gradFill>
                    <a:gsLst>
                      <a:gs pos="0">
                        <a:srgbClr val="737373">
                          <a:lumMod val="50000"/>
                        </a:srgbClr>
                      </a:gs>
                      <a:gs pos="100000">
                        <a:srgbClr val="737373">
                          <a:lumMod val="50000"/>
                        </a:srgbClr>
                      </a:gs>
                    </a:gsLst>
                    <a:lin ang="5400000" scaled="1"/>
                  </a:gradFill>
                </a:rPr>
                <a:t>2. A classification label is automatically applied to protect the file</a:t>
              </a:r>
            </a:p>
          </p:txBody>
        </p:sp>
        <p:cxnSp>
          <p:nvCxnSpPr>
            <p:cNvPr id="135" name="Straight Connector 134">
              <a:extLst>
                <a:ext uri="{FF2B5EF4-FFF2-40B4-BE49-F238E27FC236}">
                  <a16:creationId xmlns:a16="http://schemas.microsoft.com/office/drawing/2014/main" id="{01C39768-5FD7-4E29-A5FA-C5623EB8749B}"/>
                </a:ext>
              </a:extLst>
            </p:cNvPr>
            <p:cNvCxnSpPr/>
            <p:nvPr/>
          </p:nvCxnSpPr>
          <p:spPr>
            <a:xfrm>
              <a:off x="4465972" y="2795589"/>
              <a:ext cx="0" cy="538924"/>
            </a:xfrm>
            <a:prstGeom prst="line">
              <a:avLst/>
            </a:prstGeom>
            <a:ln w="9525">
              <a:solidFill>
                <a:schemeClr val="accent5">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grpSp>
      <p:grpSp>
        <p:nvGrpSpPr>
          <p:cNvPr id="136" name="Group 135">
            <a:extLst>
              <a:ext uri="{FF2B5EF4-FFF2-40B4-BE49-F238E27FC236}">
                <a16:creationId xmlns:a16="http://schemas.microsoft.com/office/drawing/2014/main" id="{7A697C55-E95E-420A-A83A-5F6D8857FBAC}"/>
              </a:ext>
            </a:extLst>
          </p:cNvPr>
          <p:cNvGrpSpPr/>
          <p:nvPr/>
        </p:nvGrpSpPr>
        <p:grpSpPr>
          <a:xfrm>
            <a:off x="5365236" y="2586361"/>
            <a:ext cx="1644853" cy="1208850"/>
            <a:chOff x="5260426" y="2535878"/>
            <a:chExt cx="1612747" cy="1185255"/>
          </a:xfrm>
        </p:grpSpPr>
        <p:sp>
          <p:nvSpPr>
            <p:cNvPr id="137" name="TextBox 136">
              <a:extLst>
                <a:ext uri="{FF2B5EF4-FFF2-40B4-BE49-F238E27FC236}">
                  <a16:creationId xmlns:a16="http://schemas.microsoft.com/office/drawing/2014/main" id="{EEE2D176-CFC5-4AA6-B968-0436734B2A62}"/>
                </a:ext>
              </a:extLst>
            </p:cNvPr>
            <p:cNvSpPr txBox="1"/>
            <p:nvPr/>
          </p:nvSpPr>
          <p:spPr>
            <a:xfrm>
              <a:off x="5260426" y="2535878"/>
              <a:ext cx="1612747" cy="621457"/>
            </a:xfrm>
            <a:prstGeom prst="rect">
              <a:avLst/>
            </a:prstGeom>
            <a:noFill/>
          </p:spPr>
          <p:txBody>
            <a:bodyPr wrap="square" rtlCol="0">
              <a:spAutoFit/>
            </a:bodyPr>
            <a:lstStyle>
              <a:defPPr>
                <a:defRPr lang="en-US"/>
              </a:defPPr>
              <a:lvl1pPr marL="173038" marR="0" lvl="0" indent="-173038" fontAlgn="auto">
                <a:lnSpc>
                  <a:spcPct val="100000"/>
                </a:lnSpc>
                <a:spcBef>
                  <a:spcPts val="0"/>
                </a:spcBef>
                <a:spcAft>
                  <a:spcPts val="0"/>
                </a:spcAft>
                <a:buClrTx/>
                <a:buSzTx/>
                <a:buFontTx/>
                <a:buNone/>
                <a:tabLst/>
                <a:defRPr kumimoji="0" sz="1150" b="1" i="0" u="none" strike="noStrike" cap="none" spc="0" normalizeH="0" baseline="0">
                  <a:ln>
                    <a:noFill/>
                  </a:ln>
                  <a:gradFill>
                    <a:gsLst>
                      <a:gs pos="0">
                        <a:schemeClr val="accent5">
                          <a:lumMod val="50000"/>
                        </a:schemeClr>
                      </a:gs>
                      <a:gs pos="100000">
                        <a:schemeClr val="accent5">
                          <a:lumMod val="50000"/>
                        </a:schemeClr>
                      </a:gs>
                    </a:gsLst>
                    <a:lin ang="5400000" scaled="1"/>
                  </a:gradFill>
                  <a:effectLst/>
                  <a:uLnTx/>
                  <a:uFillTx/>
                  <a:latin typeface="Segoe UI"/>
                  <a:cs typeface="Segoe UI Semibold" panose="020B0702040204020203" pitchFamily="34" charset="0"/>
                </a:defRPr>
              </a:lvl1pPr>
            </a:lstStyle>
            <a:p>
              <a:pPr marL="176481" indent="-176481" defTabSz="932597">
                <a:defRPr/>
              </a:pPr>
              <a:r>
                <a:rPr lang="en-US" sz="1173">
                  <a:gradFill>
                    <a:gsLst>
                      <a:gs pos="0">
                        <a:srgbClr val="737373">
                          <a:lumMod val="50000"/>
                        </a:srgbClr>
                      </a:gs>
                      <a:gs pos="100000">
                        <a:srgbClr val="737373">
                          <a:lumMod val="50000"/>
                        </a:srgbClr>
                      </a:gs>
                    </a:gsLst>
                    <a:lin ang="5400000" scaled="1"/>
                  </a:gradFill>
                </a:rPr>
                <a:t>3. User tries to share sensitive file with external users</a:t>
              </a:r>
            </a:p>
          </p:txBody>
        </p:sp>
        <p:cxnSp>
          <p:nvCxnSpPr>
            <p:cNvPr id="138" name="Straight Connector 137">
              <a:extLst>
                <a:ext uri="{FF2B5EF4-FFF2-40B4-BE49-F238E27FC236}">
                  <a16:creationId xmlns:a16="http://schemas.microsoft.com/office/drawing/2014/main" id="{F06737C5-B520-40D9-BDB0-122970F8D370}"/>
                </a:ext>
              </a:extLst>
            </p:cNvPr>
            <p:cNvCxnSpPr>
              <a:cxnSpLocks/>
              <a:stCxn id="137" idx="2"/>
            </p:cNvCxnSpPr>
            <p:nvPr/>
          </p:nvCxnSpPr>
          <p:spPr>
            <a:xfrm>
              <a:off x="6066800" y="3157335"/>
              <a:ext cx="0" cy="563798"/>
            </a:xfrm>
            <a:prstGeom prst="line">
              <a:avLst/>
            </a:prstGeom>
            <a:ln w="9525">
              <a:solidFill>
                <a:schemeClr val="accent5">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grpSp>
      <p:grpSp>
        <p:nvGrpSpPr>
          <p:cNvPr id="139" name="Group 138">
            <a:extLst>
              <a:ext uri="{FF2B5EF4-FFF2-40B4-BE49-F238E27FC236}">
                <a16:creationId xmlns:a16="http://schemas.microsoft.com/office/drawing/2014/main" id="{8E3ADE80-63B4-4CA6-8612-12E40ED1E990}"/>
              </a:ext>
            </a:extLst>
          </p:cNvPr>
          <p:cNvGrpSpPr/>
          <p:nvPr/>
        </p:nvGrpSpPr>
        <p:grpSpPr>
          <a:xfrm>
            <a:off x="6857483" y="2156916"/>
            <a:ext cx="1875070" cy="1065100"/>
            <a:chOff x="6723546" y="2114816"/>
            <a:chExt cx="1838471" cy="1044310"/>
          </a:xfrm>
        </p:grpSpPr>
        <p:sp>
          <p:nvSpPr>
            <p:cNvPr id="140" name="TextBox 139">
              <a:extLst>
                <a:ext uri="{FF2B5EF4-FFF2-40B4-BE49-F238E27FC236}">
                  <a16:creationId xmlns:a16="http://schemas.microsoft.com/office/drawing/2014/main" id="{1789CF3E-24A5-4181-9BB4-29BC7912041E}"/>
                </a:ext>
              </a:extLst>
            </p:cNvPr>
            <p:cNvSpPr txBox="1"/>
            <p:nvPr/>
          </p:nvSpPr>
          <p:spPr>
            <a:xfrm>
              <a:off x="6723546" y="2114816"/>
              <a:ext cx="1838471" cy="798430"/>
            </a:xfrm>
            <a:prstGeom prst="rect">
              <a:avLst/>
            </a:prstGeom>
            <a:noFill/>
          </p:spPr>
          <p:txBody>
            <a:bodyPr wrap="square" rtlCol="0">
              <a:spAutoFit/>
            </a:bodyPr>
            <a:lstStyle>
              <a:defPPr>
                <a:defRPr lang="en-US"/>
              </a:defPPr>
              <a:lvl1pPr marL="173038" marR="0" lvl="0" indent="-173038" fontAlgn="auto">
                <a:lnSpc>
                  <a:spcPct val="100000"/>
                </a:lnSpc>
                <a:spcBef>
                  <a:spcPts val="0"/>
                </a:spcBef>
                <a:spcAft>
                  <a:spcPts val="0"/>
                </a:spcAft>
                <a:buClrTx/>
                <a:buSzTx/>
                <a:buFontTx/>
                <a:buNone/>
                <a:tabLst/>
                <a:defRPr kumimoji="0" sz="1150" b="1" i="0" u="none" strike="noStrike" cap="none" spc="0" normalizeH="0" baseline="0">
                  <a:ln>
                    <a:noFill/>
                  </a:ln>
                  <a:gradFill>
                    <a:gsLst>
                      <a:gs pos="0">
                        <a:schemeClr val="accent5">
                          <a:lumMod val="50000"/>
                        </a:schemeClr>
                      </a:gs>
                      <a:gs pos="100000">
                        <a:schemeClr val="accent5">
                          <a:lumMod val="50000"/>
                        </a:schemeClr>
                      </a:gs>
                    </a:gsLst>
                    <a:lin ang="5400000" scaled="1"/>
                  </a:gradFill>
                  <a:effectLst/>
                  <a:uLnTx/>
                  <a:uFillTx/>
                  <a:latin typeface="Segoe UI"/>
                  <a:cs typeface="Segoe UI Semibold" panose="020B0702040204020203" pitchFamily="34" charset="0"/>
                </a:defRPr>
              </a:lvl1pPr>
            </a:lstStyle>
            <a:p>
              <a:pPr marL="176481" indent="-176481" defTabSz="932597">
                <a:defRPr/>
              </a:pPr>
              <a:r>
                <a:rPr lang="en-US" sz="1173">
                  <a:gradFill>
                    <a:gsLst>
                      <a:gs pos="0">
                        <a:srgbClr val="737373">
                          <a:lumMod val="50000"/>
                        </a:srgbClr>
                      </a:gs>
                      <a:gs pos="100000">
                        <a:srgbClr val="737373">
                          <a:lumMod val="50000"/>
                        </a:srgbClr>
                      </a:gs>
                    </a:gsLst>
                    <a:lin ang="5400000" scaled="1"/>
                  </a:gradFill>
                </a:rPr>
                <a:t>4. External user is not able to access the file due to classification and protection</a:t>
              </a:r>
            </a:p>
          </p:txBody>
        </p:sp>
        <p:cxnSp>
          <p:nvCxnSpPr>
            <p:cNvPr id="141" name="Straight Connector 140">
              <a:extLst>
                <a:ext uri="{FF2B5EF4-FFF2-40B4-BE49-F238E27FC236}">
                  <a16:creationId xmlns:a16="http://schemas.microsoft.com/office/drawing/2014/main" id="{7AC67AD4-6772-4C2F-9B81-773F6265C670}"/>
                </a:ext>
              </a:extLst>
            </p:cNvPr>
            <p:cNvCxnSpPr>
              <a:cxnSpLocks/>
            </p:cNvCxnSpPr>
            <p:nvPr/>
          </p:nvCxnSpPr>
          <p:spPr>
            <a:xfrm>
              <a:off x="7642781" y="2890076"/>
              <a:ext cx="0" cy="269050"/>
            </a:xfrm>
            <a:prstGeom prst="line">
              <a:avLst/>
            </a:prstGeom>
            <a:ln w="9525">
              <a:solidFill>
                <a:schemeClr val="accent5">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grpSp>
      <p:grpSp>
        <p:nvGrpSpPr>
          <p:cNvPr id="142" name="Group 141">
            <a:extLst>
              <a:ext uri="{FF2B5EF4-FFF2-40B4-BE49-F238E27FC236}">
                <a16:creationId xmlns:a16="http://schemas.microsoft.com/office/drawing/2014/main" id="{CB9BCFB5-2339-48B3-AAF3-A7686295A00C}"/>
              </a:ext>
            </a:extLst>
          </p:cNvPr>
          <p:cNvGrpSpPr/>
          <p:nvPr/>
        </p:nvGrpSpPr>
        <p:grpSpPr>
          <a:xfrm>
            <a:off x="5877272" y="3890880"/>
            <a:ext cx="573027" cy="502194"/>
            <a:chOff x="5762468" y="3816622"/>
            <a:chExt cx="561842" cy="492392"/>
          </a:xfrm>
        </p:grpSpPr>
        <p:sp>
          <p:nvSpPr>
            <p:cNvPr id="143" name="Rectangle 142">
              <a:extLst>
                <a:ext uri="{FF2B5EF4-FFF2-40B4-BE49-F238E27FC236}">
                  <a16:creationId xmlns:a16="http://schemas.microsoft.com/office/drawing/2014/main" id="{961E1625-4765-41CF-B5EC-94DC46E72FCF}"/>
                </a:ext>
              </a:extLst>
            </p:cNvPr>
            <p:cNvSpPr/>
            <p:nvPr/>
          </p:nvSpPr>
          <p:spPr>
            <a:xfrm>
              <a:off x="5762468" y="3816622"/>
              <a:ext cx="561842" cy="4923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sp>
          <p:nvSpPr>
            <p:cNvPr id="144" name="Freeform 65">
              <a:extLst>
                <a:ext uri="{FF2B5EF4-FFF2-40B4-BE49-F238E27FC236}">
                  <a16:creationId xmlns:a16="http://schemas.microsoft.com/office/drawing/2014/main" id="{CCB6935E-E10B-46E1-9815-4A141166EE14}"/>
                </a:ext>
              </a:extLst>
            </p:cNvPr>
            <p:cNvSpPr>
              <a:spLocks/>
            </p:cNvSpPr>
            <p:nvPr/>
          </p:nvSpPr>
          <p:spPr bwMode="auto">
            <a:xfrm rot="5400000">
              <a:off x="5901929" y="3904886"/>
              <a:ext cx="282920" cy="315864"/>
            </a:xfrm>
            <a:custGeom>
              <a:avLst/>
              <a:gdLst>
                <a:gd name="T0" fmla="*/ 235 w 235"/>
                <a:gd name="T1" fmla="*/ 118 h 263"/>
                <a:gd name="T2" fmla="*/ 235 w 235"/>
                <a:gd name="T3" fmla="*/ 118 h 263"/>
                <a:gd name="T4" fmla="*/ 117 w 235"/>
                <a:gd name="T5" fmla="*/ 0 h 263"/>
                <a:gd name="T6" fmla="*/ 0 w 235"/>
                <a:gd name="T7" fmla="*/ 117 h 263"/>
                <a:gd name="T8" fmla="*/ 19 w 235"/>
                <a:gd name="T9" fmla="*/ 136 h 263"/>
                <a:gd name="T10" fmla="*/ 104 w 235"/>
                <a:gd name="T11" fmla="*/ 51 h 263"/>
                <a:gd name="T12" fmla="*/ 104 w 235"/>
                <a:gd name="T13" fmla="*/ 263 h 263"/>
                <a:gd name="T14" fmla="*/ 131 w 235"/>
                <a:gd name="T15" fmla="*/ 263 h 263"/>
                <a:gd name="T16" fmla="*/ 131 w 235"/>
                <a:gd name="T17" fmla="*/ 51 h 263"/>
                <a:gd name="T18" fmla="*/ 217 w 235"/>
                <a:gd name="T19" fmla="*/ 137 h 263"/>
                <a:gd name="T20" fmla="*/ 235 w 235"/>
                <a:gd name="T21" fmla="*/ 1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263">
                  <a:moveTo>
                    <a:pt x="235" y="118"/>
                  </a:moveTo>
                  <a:lnTo>
                    <a:pt x="235" y="118"/>
                  </a:lnTo>
                  <a:lnTo>
                    <a:pt x="117" y="0"/>
                  </a:lnTo>
                  <a:lnTo>
                    <a:pt x="0" y="117"/>
                  </a:lnTo>
                  <a:lnTo>
                    <a:pt x="19" y="136"/>
                  </a:lnTo>
                  <a:lnTo>
                    <a:pt x="104" y="51"/>
                  </a:lnTo>
                  <a:lnTo>
                    <a:pt x="104" y="263"/>
                  </a:lnTo>
                  <a:lnTo>
                    <a:pt x="131" y="263"/>
                  </a:lnTo>
                  <a:lnTo>
                    <a:pt x="131" y="51"/>
                  </a:lnTo>
                  <a:lnTo>
                    <a:pt x="217" y="137"/>
                  </a:lnTo>
                  <a:lnTo>
                    <a:pt x="235" y="118"/>
                  </a:lnTo>
                  <a:close/>
                </a:path>
              </a:pathLst>
            </a:custGeom>
            <a:solidFill>
              <a:schemeClr val="accent2"/>
            </a:solidFill>
            <a:ln w="22225">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002050"/>
                </a:solidFill>
                <a:latin typeface="Segoe UI"/>
              </a:endParaRPr>
            </a:p>
          </p:txBody>
        </p:sp>
      </p:grpSp>
      <p:grpSp>
        <p:nvGrpSpPr>
          <p:cNvPr id="145" name="Group 144">
            <a:extLst>
              <a:ext uri="{FF2B5EF4-FFF2-40B4-BE49-F238E27FC236}">
                <a16:creationId xmlns:a16="http://schemas.microsoft.com/office/drawing/2014/main" id="{D5BD5850-8824-40DD-A446-B2B02DC7CCB8}"/>
              </a:ext>
            </a:extLst>
          </p:cNvPr>
          <p:cNvGrpSpPr/>
          <p:nvPr/>
        </p:nvGrpSpPr>
        <p:grpSpPr>
          <a:xfrm>
            <a:off x="8964929" y="3890880"/>
            <a:ext cx="573027" cy="502194"/>
            <a:chOff x="5762468" y="3816622"/>
            <a:chExt cx="561842" cy="492392"/>
          </a:xfrm>
        </p:grpSpPr>
        <p:sp>
          <p:nvSpPr>
            <p:cNvPr id="146" name="Rectangle 145">
              <a:extLst>
                <a:ext uri="{FF2B5EF4-FFF2-40B4-BE49-F238E27FC236}">
                  <a16:creationId xmlns:a16="http://schemas.microsoft.com/office/drawing/2014/main" id="{5E4A5E31-3D91-4E16-828B-74C306E6A3EF}"/>
                </a:ext>
              </a:extLst>
            </p:cNvPr>
            <p:cNvSpPr/>
            <p:nvPr/>
          </p:nvSpPr>
          <p:spPr>
            <a:xfrm>
              <a:off x="5762468" y="3816622"/>
              <a:ext cx="561842" cy="4923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solidFill>
                  <a:srgbClr val="FFFFFF"/>
                </a:solidFill>
                <a:latin typeface="Segoe UI"/>
              </a:endParaRPr>
            </a:p>
          </p:txBody>
        </p:sp>
        <p:sp>
          <p:nvSpPr>
            <p:cNvPr id="147" name="Freeform 65">
              <a:extLst>
                <a:ext uri="{FF2B5EF4-FFF2-40B4-BE49-F238E27FC236}">
                  <a16:creationId xmlns:a16="http://schemas.microsoft.com/office/drawing/2014/main" id="{D5B59ACA-8F9D-408B-A744-D1BAC8D5C0F3}"/>
                </a:ext>
              </a:extLst>
            </p:cNvPr>
            <p:cNvSpPr>
              <a:spLocks/>
            </p:cNvSpPr>
            <p:nvPr/>
          </p:nvSpPr>
          <p:spPr bwMode="auto">
            <a:xfrm rot="5400000">
              <a:off x="5901929" y="3904886"/>
              <a:ext cx="282920" cy="315864"/>
            </a:xfrm>
            <a:custGeom>
              <a:avLst/>
              <a:gdLst>
                <a:gd name="T0" fmla="*/ 235 w 235"/>
                <a:gd name="T1" fmla="*/ 118 h 263"/>
                <a:gd name="T2" fmla="*/ 235 w 235"/>
                <a:gd name="T3" fmla="*/ 118 h 263"/>
                <a:gd name="T4" fmla="*/ 117 w 235"/>
                <a:gd name="T5" fmla="*/ 0 h 263"/>
                <a:gd name="T6" fmla="*/ 0 w 235"/>
                <a:gd name="T7" fmla="*/ 117 h 263"/>
                <a:gd name="T8" fmla="*/ 19 w 235"/>
                <a:gd name="T9" fmla="*/ 136 h 263"/>
                <a:gd name="T10" fmla="*/ 104 w 235"/>
                <a:gd name="T11" fmla="*/ 51 h 263"/>
                <a:gd name="T12" fmla="*/ 104 w 235"/>
                <a:gd name="T13" fmla="*/ 263 h 263"/>
                <a:gd name="T14" fmla="*/ 131 w 235"/>
                <a:gd name="T15" fmla="*/ 263 h 263"/>
                <a:gd name="T16" fmla="*/ 131 w 235"/>
                <a:gd name="T17" fmla="*/ 51 h 263"/>
                <a:gd name="T18" fmla="*/ 217 w 235"/>
                <a:gd name="T19" fmla="*/ 137 h 263"/>
                <a:gd name="T20" fmla="*/ 235 w 235"/>
                <a:gd name="T21" fmla="*/ 1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263">
                  <a:moveTo>
                    <a:pt x="235" y="118"/>
                  </a:moveTo>
                  <a:lnTo>
                    <a:pt x="235" y="118"/>
                  </a:lnTo>
                  <a:lnTo>
                    <a:pt x="117" y="0"/>
                  </a:lnTo>
                  <a:lnTo>
                    <a:pt x="0" y="117"/>
                  </a:lnTo>
                  <a:lnTo>
                    <a:pt x="19" y="136"/>
                  </a:lnTo>
                  <a:lnTo>
                    <a:pt x="104" y="51"/>
                  </a:lnTo>
                  <a:lnTo>
                    <a:pt x="104" y="263"/>
                  </a:lnTo>
                  <a:lnTo>
                    <a:pt x="131" y="263"/>
                  </a:lnTo>
                  <a:lnTo>
                    <a:pt x="131" y="51"/>
                  </a:lnTo>
                  <a:lnTo>
                    <a:pt x="217" y="137"/>
                  </a:lnTo>
                  <a:lnTo>
                    <a:pt x="235" y="118"/>
                  </a:lnTo>
                  <a:close/>
                </a:path>
              </a:pathLst>
            </a:custGeom>
            <a:solidFill>
              <a:schemeClr val="accent2"/>
            </a:solidFill>
            <a:ln w="22225">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002050"/>
                </a:solidFill>
                <a:latin typeface="Segoe UI"/>
              </a:endParaRPr>
            </a:p>
          </p:txBody>
        </p:sp>
      </p:grpSp>
      <p:grpSp>
        <p:nvGrpSpPr>
          <p:cNvPr id="148" name="Group 147">
            <a:extLst>
              <a:ext uri="{FF2B5EF4-FFF2-40B4-BE49-F238E27FC236}">
                <a16:creationId xmlns:a16="http://schemas.microsoft.com/office/drawing/2014/main" id="{965CFEC5-9320-4213-8320-EA6C1A7A8709}"/>
              </a:ext>
            </a:extLst>
          </p:cNvPr>
          <p:cNvGrpSpPr/>
          <p:nvPr/>
        </p:nvGrpSpPr>
        <p:grpSpPr>
          <a:xfrm>
            <a:off x="9783718" y="2156916"/>
            <a:ext cx="1617479" cy="1099764"/>
            <a:chOff x="9592664" y="2114816"/>
            <a:chExt cx="1585908" cy="1078298"/>
          </a:xfrm>
        </p:grpSpPr>
        <p:sp>
          <p:nvSpPr>
            <p:cNvPr id="149" name="TextBox 148">
              <a:extLst>
                <a:ext uri="{FF2B5EF4-FFF2-40B4-BE49-F238E27FC236}">
                  <a16:creationId xmlns:a16="http://schemas.microsoft.com/office/drawing/2014/main" id="{C7FA8B59-6D77-470D-828D-514BFE42B7A9}"/>
                </a:ext>
              </a:extLst>
            </p:cNvPr>
            <p:cNvSpPr txBox="1"/>
            <p:nvPr/>
          </p:nvSpPr>
          <p:spPr>
            <a:xfrm>
              <a:off x="9592664" y="2114816"/>
              <a:ext cx="1585908" cy="461665"/>
            </a:xfrm>
            <a:prstGeom prst="rect">
              <a:avLst/>
            </a:prstGeom>
            <a:noFill/>
          </p:spPr>
          <p:txBody>
            <a:bodyPr wrap="square" rtlCol="0">
              <a:spAutoFit/>
            </a:bodyPr>
            <a:lstStyle>
              <a:defPPr>
                <a:defRPr lang="en-US"/>
              </a:defPPr>
              <a:lvl1pPr marL="173038" marR="0" lvl="0" indent="-173038" fontAlgn="auto">
                <a:lnSpc>
                  <a:spcPct val="100000"/>
                </a:lnSpc>
                <a:spcBef>
                  <a:spcPts val="0"/>
                </a:spcBef>
                <a:spcAft>
                  <a:spcPts val="0"/>
                </a:spcAft>
                <a:buClrTx/>
                <a:buSzTx/>
                <a:buFontTx/>
                <a:buNone/>
                <a:tabLst/>
                <a:defRPr kumimoji="0" sz="1150" b="1" i="0" u="none" strike="noStrike" cap="none" spc="0" normalizeH="0" baseline="0">
                  <a:ln>
                    <a:noFill/>
                  </a:ln>
                  <a:gradFill>
                    <a:gsLst>
                      <a:gs pos="83000">
                        <a:schemeClr val="tx1"/>
                      </a:gs>
                      <a:gs pos="100000">
                        <a:schemeClr val="tx1"/>
                      </a:gs>
                    </a:gsLst>
                    <a:lin ang="5400000" scaled="1"/>
                  </a:gradFill>
                  <a:effectLst/>
                  <a:uLnTx/>
                  <a:uFillTx/>
                  <a:latin typeface="Segoe UI"/>
                  <a:cs typeface="Segoe UI Semibold" panose="020B0702040204020203" pitchFamily="34" charset="0"/>
                </a:defRPr>
              </a:lvl1pPr>
            </a:lstStyle>
            <a:p>
              <a:pPr marL="176481" indent="-176481" defTabSz="932597">
                <a:defRPr/>
              </a:pPr>
              <a:r>
                <a:rPr lang="en-US" sz="1173">
                  <a:gradFill>
                    <a:gsLst>
                      <a:gs pos="0">
                        <a:srgbClr val="737373">
                          <a:lumMod val="50000"/>
                        </a:srgbClr>
                      </a:gs>
                      <a:gs pos="100000">
                        <a:srgbClr val="737373">
                          <a:lumMod val="50000"/>
                        </a:srgbClr>
                      </a:gs>
                    </a:gsLst>
                    <a:lin ang="5400000" scaled="1"/>
                  </a:gradFill>
                </a:rPr>
                <a:t>5. Admin receives event alerts</a:t>
              </a:r>
            </a:p>
          </p:txBody>
        </p:sp>
        <p:cxnSp>
          <p:nvCxnSpPr>
            <p:cNvPr id="150" name="Straight Connector 149">
              <a:extLst>
                <a:ext uri="{FF2B5EF4-FFF2-40B4-BE49-F238E27FC236}">
                  <a16:creationId xmlns:a16="http://schemas.microsoft.com/office/drawing/2014/main" id="{D513C04A-6F92-4758-98F9-032A3F8C370B}"/>
                </a:ext>
              </a:extLst>
            </p:cNvPr>
            <p:cNvCxnSpPr/>
            <p:nvPr/>
          </p:nvCxnSpPr>
          <p:spPr>
            <a:xfrm>
              <a:off x="10385618" y="2654190"/>
              <a:ext cx="0" cy="538924"/>
            </a:xfrm>
            <a:prstGeom prst="line">
              <a:avLst/>
            </a:prstGeom>
            <a:ln w="9525">
              <a:solidFill>
                <a:schemeClr val="accent5">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39225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3A54FB-1525-43B8-9397-A03005171C87}"/>
              </a:ext>
            </a:extLst>
          </p:cNvPr>
          <p:cNvSpPr/>
          <p:nvPr/>
        </p:nvSpPr>
        <p:spPr bwMode="auto">
          <a:xfrm>
            <a:off x="8617906" y="0"/>
            <a:ext cx="3816981"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a:extLst>
              <a:ext uri="{FF2B5EF4-FFF2-40B4-BE49-F238E27FC236}">
                <a16:creationId xmlns:a16="http://schemas.microsoft.com/office/drawing/2014/main" id="{7872B733-D6B9-45BE-A8C5-5823BF5E82F1}"/>
              </a:ext>
            </a:extLst>
          </p:cNvPr>
          <p:cNvSpPr>
            <a:spLocks noGrp="1"/>
          </p:cNvSpPr>
          <p:nvPr>
            <p:ph type="title"/>
          </p:nvPr>
        </p:nvSpPr>
        <p:spPr>
          <a:xfrm>
            <a:off x="434920" y="2097243"/>
            <a:ext cx="7626965" cy="3605405"/>
          </a:xfrm>
        </p:spPr>
        <p:txBody>
          <a:bodyPr/>
          <a:lstStyle/>
          <a:p>
            <a:r>
              <a:rPr lang="en-US" sz="3600">
                <a:solidFill>
                  <a:srgbClr val="505050"/>
                </a:solidFill>
              </a:rPr>
              <a:t>INFORMATION PROTECTION</a:t>
            </a:r>
          </a:p>
        </p:txBody>
      </p:sp>
      <p:pic>
        <p:nvPicPr>
          <p:cNvPr id="8" name="Picture 7">
            <a:extLst>
              <a:ext uri="{FF2B5EF4-FFF2-40B4-BE49-F238E27FC236}">
                <a16:creationId xmlns:a16="http://schemas.microsoft.com/office/drawing/2014/main" id="{C9F8FFA0-C79C-415D-990E-52F1DE9840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9298" y="2489504"/>
            <a:ext cx="3823905" cy="2015517"/>
          </a:xfrm>
          <a:prstGeom prst="rect">
            <a:avLst/>
          </a:prstGeom>
        </p:spPr>
      </p:pic>
      <p:sp>
        <p:nvSpPr>
          <p:cNvPr id="13" name="Rectangle 12">
            <a:extLst>
              <a:ext uri="{FF2B5EF4-FFF2-40B4-BE49-F238E27FC236}">
                <a16:creationId xmlns:a16="http://schemas.microsoft.com/office/drawing/2014/main" id="{8D8FE2FC-9198-424F-B81D-E21E5997B184}"/>
              </a:ext>
            </a:extLst>
          </p:cNvPr>
          <p:cNvSpPr/>
          <p:nvPr/>
        </p:nvSpPr>
        <p:spPr>
          <a:xfrm>
            <a:off x="0" y="400504"/>
            <a:ext cx="5036344" cy="1785104"/>
          </a:xfrm>
          <a:prstGeom prst="rect">
            <a:avLst/>
          </a:prstGeom>
        </p:spPr>
        <p:txBody>
          <a:bodyPr wrap="square" lIns="274320">
            <a:spAutoFit/>
          </a:bodyPr>
          <a:lstStyle/>
          <a:p>
            <a:r>
              <a:rPr lang="en-US" sz="11000" b="1">
                <a:solidFill>
                  <a:srgbClr val="D9D9D9"/>
                </a:solidFill>
                <a:latin typeface="Segoe UI" panose="020B0502040204020203" pitchFamily="34" charset="0"/>
                <a:cs typeface="Segoe UI" panose="020B0502040204020203" pitchFamily="34" charset="0"/>
              </a:rPr>
              <a:t>DEMO</a:t>
            </a:r>
          </a:p>
        </p:txBody>
      </p:sp>
    </p:spTree>
    <p:custDataLst>
      <p:tags r:id="rId1"/>
    </p:custDataLst>
    <p:extLst>
      <p:ext uri="{BB962C8B-B14F-4D97-AF65-F5344CB8AC3E}">
        <p14:creationId xmlns:p14="http://schemas.microsoft.com/office/powerpoint/2010/main" val="2156024106"/>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DCF0069-7763-472A-81CE-010C5107510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25168"/>
            <a:ext cx="12440736" cy="7457814"/>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1-click integration</a:t>
            </a:r>
          </a:p>
        </p:txBody>
      </p:sp>
    </p:spTree>
    <p:extLst>
      <p:ext uri="{BB962C8B-B14F-4D97-AF65-F5344CB8AC3E}">
        <p14:creationId xmlns:p14="http://schemas.microsoft.com/office/powerpoint/2010/main" val="4237499968"/>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8A4C6C6-CF8F-4D95-BA4F-AC1537D645B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0"/>
            <a:ext cx="12575097" cy="6994526"/>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Produce compliance and DLP reports</a:t>
            </a:r>
          </a:p>
        </p:txBody>
      </p:sp>
    </p:spTree>
    <p:extLst>
      <p:ext uri="{BB962C8B-B14F-4D97-AF65-F5344CB8AC3E}">
        <p14:creationId xmlns:p14="http://schemas.microsoft.com/office/powerpoint/2010/main" val="2115837218"/>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7ACAE2-E00A-484D-B80E-CA8BB43D1C6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1076" y="-1"/>
            <a:ext cx="10491788" cy="6994525"/>
          </a:xfrm>
          <a:prstGeom prst="rect">
            <a:avLst/>
          </a:prstGeom>
        </p:spPr>
      </p:pic>
      <p:pic>
        <p:nvPicPr>
          <p:cNvPr id="2" name="Picture 1">
            <a:extLst>
              <a:ext uri="{FF2B5EF4-FFF2-40B4-BE49-F238E27FC236}">
                <a16:creationId xmlns:a16="http://schemas.microsoft.com/office/drawing/2014/main" id="{17B1E385-CA9D-41B1-9776-CFF7E9210AF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
            <a:ext cx="12434888" cy="6994524"/>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Produce compliance and DLP reports</a:t>
            </a:r>
          </a:p>
        </p:txBody>
      </p:sp>
    </p:spTree>
    <p:extLst>
      <p:ext uri="{BB962C8B-B14F-4D97-AF65-F5344CB8AC3E}">
        <p14:creationId xmlns:p14="http://schemas.microsoft.com/office/powerpoint/2010/main" val="2821215516"/>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6C1D114-403B-489A-9403-E77139D0FC5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39937" y="-1"/>
            <a:ext cx="10491788" cy="6994525"/>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Granular and advanced DLP configurations </a:t>
            </a:r>
          </a:p>
        </p:txBody>
      </p:sp>
    </p:spTree>
    <p:extLst>
      <p:ext uri="{BB962C8B-B14F-4D97-AF65-F5344CB8AC3E}">
        <p14:creationId xmlns:p14="http://schemas.microsoft.com/office/powerpoint/2010/main" val="3606727064"/>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06A82B8-D3A4-45B0-A1E3-08B1C10C8B6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9953" y="0"/>
            <a:ext cx="12054980" cy="8036653"/>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Automated remediations</a:t>
            </a:r>
          </a:p>
        </p:txBody>
      </p:sp>
    </p:spTree>
    <p:extLst>
      <p:ext uri="{BB962C8B-B14F-4D97-AF65-F5344CB8AC3E}">
        <p14:creationId xmlns:p14="http://schemas.microsoft.com/office/powerpoint/2010/main" val="938146662"/>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1" descr="image001">
            <a:extLst>
              <a:ext uri="{FF2B5EF4-FFF2-40B4-BE49-F238E27FC236}">
                <a16:creationId xmlns:a16="http://schemas.microsoft.com/office/drawing/2014/main" id="{1BF0B610-D19C-4A81-9670-AF47DB567C06}"/>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9337"/>
            <a:ext cx="12434710" cy="646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Unified reporting</a:t>
            </a:r>
          </a:p>
        </p:txBody>
      </p:sp>
      <p:sp>
        <p:nvSpPr>
          <p:cNvPr id="6" name="Rectangle 5">
            <a:extLst>
              <a:ext uri="{FF2B5EF4-FFF2-40B4-BE49-F238E27FC236}">
                <a16:creationId xmlns:a16="http://schemas.microsoft.com/office/drawing/2014/main" id="{C4AB9B28-2507-48C5-8778-617198AC514E}"/>
              </a:ext>
            </a:extLst>
          </p:cNvPr>
          <p:cNvSpPr/>
          <p:nvPr/>
        </p:nvSpPr>
        <p:spPr bwMode="auto">
          <a:xfrm>
            <a:off x="9929802" y="4716399"/>
            <a:ext cx="2072452" cy="188404"/>
          </a:xfrm>
          <a:prstGeom prst="rect">
            <a:avLst/>
          </a:prstGeom>
          <a:noFill/>
          <a:ln w="28575">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1632">
              <a:gradFill>
                <a:gsLst>
                  <a:gs pos="40075">
                    <a:srgbClr val="FFFFFF"/>
                  </a:gs>
                  <a:gs pos="30000">
                    <a:srgbClr val="FFFFFF"/>
                  </a:gs>
                </a:gsLst>
                <a:lin ang="5400000" scaled="0"/>
              </a:gradFill>
              <a:latin typeface="Segoe UI"/>
            </a:endParaRPr>
          </a:p>
        </p:txBody>
      </p:sp>
    </p:spTree>
    <p:extLst>
      <p:ext uri="{BB962C8B-B14F-4D97-AF65-F5344CB8AC3E}">
        <p14:creationId xmlns:p14="http://schemas.microsoft.com/office/powerpoint/2010/main" val="42080180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3" descr="image002">
            <a:extLst>
              <a:ext uri="{FF2B5EF4-FFF2-40B4-BE49-F238E27FC236}">
                <a16:creationId xmlns:a16="http://schemas.microsoft.com/office/drawing/2014/main" id="{B4173051-3505-4AE4-9AA5-738C8C1AA591}"/>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79" y="274574"/>
            <a:ext cx="12436577" cy="617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Unified reporting</a:t>
            </a:r>
          </a:p>
        </p:txBody>
      </p:sp>
      <p:sp>
        <p:nvSpPr>
          <p:cNvPr id="6" name="Rectangle 5">
            <a:extLst>
              <a:ext uri="{FF2B5EF4-FFF2-40B4-BE49-F238E27FC236}">
                <a16:creationId xmlns:a16="http://schemas.microsoft.com/office/drawing/2014/main" id="{C4AB9B28-2507-48C5-8778-617198AC514E}"/>
              </a:ext>
            </a:extLst>
          </p:cNvPr>
          <p:cNvSpPr/>
          <p:nvPr/>
        </p:nvSpPr>
        <p:spPr bwMode="auto">
          <a:xfrm>
            <a:off x="10906366" y="2115627"/>
            <a:ext cx="1243471" cy="3834036"/>
          </a:xfrm>
          <a:prstGeom prst="rect">
            <a:avLst/>
          </a:prstGeom>
          <a:noFill/>
          <a:ln w="28575">
            <a:solidFill>
              <a:srgbClr val="0078D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1632">
              <a:gradFill>
                <a:gsLst>
                  <a:gs pos="40075">
                    <a:srgbClr val="FFFFFF"/>
                  </a:gs>
                  <a:gs pos="30000">
                    <a:srgbClr val="FFFFFF"/>
                  </a:gs>
                </a:gsLst>
                <a:lin ang="5400000" scaled="0"/>
              </a:gradFill>
              <a:latin typeface="Segoe UI"/>
            </a:endParaRPr>
          </a:p>
        </p:txBody>
      </p:sp>
    </p:spTree>
    <p:extLst>
      <p:ext uri="{BB962C8B-B14F-4D97-AF65-F5344CB8AC3E}">
        <p14:creationId xmlns:p14="http://schemas.microsoft.com/office/powerpoint/2010/main" val="31731302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MCAD Demo - OCR">
            <a:hlinkClick r:id="" action="ppaction://media"/>
            <a:extLst>
              <a:ext uri="{FF2B5EF4-FFF2-40B4-BE49-F238E27FC236}">
                <a16:creationId xmlns:a16="http://schemas.microsoft.com/office/drawing/2014/main" id="{EA7345AE-27BE-4CDB-8CE8-5974838370B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434888" cy="6994525"/>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OCR</a:t>
            </a:r>
          </a:p>
        </p:txBody>
      </p:sp>
    </p:spTree>
    <p:extLst>
      <p:ext uri="{BB962C8B-B14F-4D97-AF65-F5344CB8AC3E}">
        <p14:creationId xmlns:p14="http://schemas.microsoft.com/office/powerpoint/2010/main" val="35470834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337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B3520-8989-4B17-A794-D162D184BA41}"/>
              </a:ext>
            </a:extLst>
          </p:cNvPr>
          <p:cNvSpPr>
            <a:spLocks noGrp="1"/>
          </p:cNvSpPr>
          <p:nvPr>
            <p:ph type="title"/>
          </p:nvPr>
        </p:nvSpPr>
        <p:spPr>
          <a:xfrm>
            <a:off x="597482" y="467450"/>
            <a:ext cx="11237870" cy="565027"/>
          </a:xfrm>
        </p:spPr>
        <p:txBody>
          <a:bodyPr/>
          <a:lstStyle/>
          <a:p>
            <a:r>
              <a:rPr lang="en-US" dirty="0">
                <a:solidFill>
                  <a:srgbClr val="505050"/>
                </a:solidFill>
              </a:rPr>
              <a:t>Top CASB use cases</a:t>
            </a:r>
            <a:endParaRPr lang="en-US" dirty="0">
              <a:cs typeface="Segoe UI Semibold"/>
            </a:endParaRPr>
          </a:p>
        </p:txBody>
      </p:sp>
      <p:sp>
        <p:nvSpPr>
          <p:cNvPr id="36" name="Freeform: Shape 35">
            <a:extLst>
              <a:ext uri="{FF2B5EF4-FFF2-40B4-BE49-F238E27FC236}">
                <a16:creationId xmlns:a16="http://schemas.microsoft.com/office/drawing/2014/main" id="{FAF81A0A-377B-4F8E-893E-2C63476A4EEC}"/>
              </a:ext>
            </a:extLst>
          </p:cNvPr>
          <p:cNvSpPr/>
          <p:nvPr/>
        </p:nvSpPr>
        <p:spPr>
          <a:xfrm flipH="1">
            <a:off x="1466681" y="1333641"/>
            <a:ext cx="9501527" cy="1516239"/>
          </a:xfrm>
          <a:custGeom>
            <a:avLst/>
            <a:gdLst>
              <a:gd name="connsiteX0" fmla="*/ 5883537 w 9820757"/>
              <a:gd name="connsiteY0" fmla="*/ 0 h 1567182"/>
              <a:gd name="connsiteX1" fmla="*/ 5040787 w 9820757"/>
              <a:gd name="connsiteY1" fmla="*/ 624879 h 1567182"/>
              <a:gd name="connsiteX2" fmla="*/ 5028843 w 9820757"/>
              <a:gd name="connsiteY2" fmla="*/ 733523 h 1567182"/>
              <a:gd name="connsiteX3" fmla="*/ 4994739 w 9820757"/>
              <a:gd name="connsiteY3" fmla="*/ 642640 h 1567182"/>
              <a:gd name="connsiteX4" fmla="*/ 4336871 w 9820757"/>
              <a:gd name="connsiteY4" fmla="*/ 252521 h 1567182"/>
              <a:gd name="connsiteX5" fmla="*/ 3825907 w 9820757"/>
              <a:gd name="connsiteY5" fmla="*/ 444473 h 1567182"/>
              <a:gd name="connsiteX6" fmla="*/ 3781289 w 9820757"/>
              <a:gd name="connsiteY6" fmla="*/ 493741 h 1567182"/>
              <a:gd name="connsiteX7" fmla="*/ 3757466 w 9820757"/>
              <a:gd name="connsiteY7" fmla="*/ 475995 h 1567182"/>
              <a:gd name="connsiteX8" fmla="*/ 3391168 w 9820757"/>
              <a:gd name="connsiteY8" fmla="*/ 378105 h 1567182"/>
              <a:gd name="connsiteX9" fmla="*/ 2892663 w 9820757"/>
              <a:gd name="connsiteY9" fmla="*/ 586909 h 1567182"/>
              <a:gd name="connsiteX10" fmla="*/ 2063040 w 9820757"/>
              <a:gd name="connsiteY10" fmla="*/ 1 h 1567182"/>
              <a:gd name="connsiteX11" fmla="*/ 1220289 w 9820757"/>
              <a:gd name="connsiteY11" fmla="*/ 624880 h 1567182"/>
              <a:gd name="connsiteX12" fmla="*/ 1205037 w 9820757"/>
              <a:gd name="connsiteY12" fmla="*/ 763617 h 1567182"/>
              <a:gd name="connsiteX13" fmla="*/ 1143510 w 9820757"/>
              <a:gd name="connsiteY13" fmla="*/ 746318 h 1567182"/>
              <a:gd name="connsiteX14" fmla="*/ 1051326 w 9820757"/>
              <a:gd name="connsiteY14" fmla="*/ 737919 h 1567182"/>
              <a:gd name="connsiteX15" fmla="*/ 611220 w 9820757"/>
              <a:gd name="connsiteY15" fmla="*/ 1049267 h 1567182"/>
              <a:gd name="connsiteX16" fmla="*/ 346768 w 9820757"/>
              <a:gd name="connsiteY16" fmla="*/ 938499 h 1567182"/>
              <a:gd name="connsiteX17" fmla="*/ 0 w 9820757"/>
              <a:gd name="connsiteY17" fmla="*/ 1251644 h 1567182"/>
              <a:gd name="connsiteX18" fmla="*/ 346768 w 9820757"/>
              <a:gd name="connsiteY18" fmla="*/ 1567182 h 1567182"/>
              <a:gd name="connsiteX19" fmla="*/ 1597082 w 9820757"/>
              <a:gd name="connsiteY19" fmla="*/ 1567182 h 1567182"/>
              <a:gd name="connsiteX20" fmla="*/ 1640847 w 9820757"/>
              <a:gd name="connsiteY20" fmla="*/ 1563208 h 1567182"/>
              <a:gd name="connsiteX21" fmla="*/ 3391168 w 9820757"/>
              <a:gd name="connsiteY21" fmla="*/ 1563208 h 1567182"/>
              <a:gd name="connsiteX22" fmla="*/ 3424747 w 9820757"/>
              <a:gd name="connsiteY22" fmla="*/ 1560151 h 1567182"/>
              <a:gd name="connsiteX23" fmla="*/ 3473385 w 9820757"/>
              <a:gd name="connsiteY23" fmla="*/ 1564568 h 1567182"/>
              <a:gd name="connsiteX24" fmla="*/ 4138562 w 9820757"/>
              <a:gd name="connsiteY24" fmla="*/ 1564568 h 1567182"/>
              <a:gd name="connsiteX25" fmla="*/ 4167265 w 9820757"/>
              <a:gd name="connsiteY25" fmla="*/ 1567181 h 1567182"/>
              <a:gd name="connsiteX26" fmla="*/ 5417579 w 9820757"/>
              <a:gd name="connsiteY26" fmla="*/ 1567181 h 1567182"/>
              <a:gd name="connsiteX27" fmla="*/ 5446349 w 9820757"/>
              <a:gd name="connsiteY27" fmla="*/ 1564568 h 1567182"/>
              <a:gd name="connsiteX28" fmla="*/ 5451610 w 9820757"/>
              <a:gd name="connsiteY28" fmla="*/ 1564568 h 1567182"/>
              <a:gd name="connsiteX29" fmla="*/ 5466569 w 9820757"/>
              <a:gd name="connsiteY29" fmla="*/ 1563207 h 1567182"/>
              <a:gd name="connsiteX30" fmla="*/ 7211665 w 9820757"/>
              <a:gd name="connsiteY30" fmla="*/ 1563207 h 1567182"/>
              <a:gd name="connsiteX31" fmla="*/ 7245245 w 9820757"/>
              <a:gd name="connsiteY31" fmla="*/ 1560150 h 1567182"/>
              <a:gd name="connsiteX32" fmla="*/ 7293882 w 9820757"/>
              <a:gd name="connsiteY32" fmla="*/ 1564567 h 1567182"/>
              <a:gd name="connsiteX33" fmla="*/ 9272107 w 9820757"/>
              <a:gd name="connsiteY33" fmla="*/ 1564567 h 1567182"/>
              <a:gd name="connsiteX34" fmla="*/ 9820757 w 9820757"/>
              <a:gd name="connsiteY34" fmla="*/ 1065326 h 1567182"/>
              <a:gd name="connsiteX35" fmla="*/ 9272107 w 9820757"/>
              <a:gd name="connsiteY35" fmla="*/ 569873 h 1567182"/>
              <a:gd name="connsiteX36" fmla="*/ 8853695 w 9820757"/>
              <a:gd name="connsiteY36" fmla="*/ 745130 h 1567182"/>
              <a:gd name="connsiteX37" fmla="*/ 8157368 w 9820757"/>
              <a:gd name="connsiteY37" fmla="*/ 252520 h 1567182"/>
              <a:gd name="connsiteX38" fmla="*/ 7646404 w 9820757"/>
              <a:gd name="connsiteY38" fmla="*/ 444472 h 1567182"/>
              <a:gd name="connsiteX39" fmla="*/ 7601786 w 9820757"/>
              <a:gd name="connsiteY39" fmla="*/ 493740 h 1567182"/>
              <a:gd name="connsiteX40" fmla="*/ 7577963 w 9820757"/>
              <a:gd name="connsiteY40" fmla="*/ 475994 h 1567182"/>
              <a:gd name="connsiteX41" fmla="*/ 7211665 w 9820757"/>
              <a:gd name="connsiteY41" fmla="*/ 378104 h 1567182"/>
              <a:gd name="connsiteX42" fmla="*/ 6713160 w 9820757"/>
              <a:gd name="connsiteY42" fmla="*/ 586908 h 1567182"/>
              <a:gd name="connsiteX43" fmla="*/ 5883537 w 9820757"/>
              <a:gd name="connsiteY43" fmla="*/ 0 h 1567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820757" h="1567182">
                <a:moveTo>
                  <a:pt x="5883537" y="0"/>
                </a:moveTo>
                <a:cubicBezTo>
                  <a:pt x="5466589" y="0"/>
                  <a:pt x="5120735" y="267018"/>
                  <a:pt x="5040787" y="624879"/>
                </a:cubicBezTo>
                <a:lnTo>
                  <a:pt x="5028843" y="733523"/>
                </a:lnTo>
                <a:lnTo>
                  <a:pt x="4994739" y="642640"/>
                </a:lnTo>
                <a:cubicBezTo>
                  <a:pt x="4884129" y="412811"/>
                  <a:pt x="4632092" y="252521"/>
                  <a:pt x="4336871" y="252521"/>
                </a:cubicBezTo>
                <a:cubicBezTo>
                  <a:pt x="4136895" y="252521"/>
                  <a:pt x="3956404" y="325702"/>
                  <a:pt x="3825907" y="444473"/>
                </a:cubicBezTo>
                <a:lnTo>
                  <a:pt x="3781289" y="493741"/>
                </a:lnTo>
                <a:lnTo>
                  <a:pt x="3757466" y="475995"/>
                </a:lnTo>
                <a:cubicBezTo>
                  <a:pt x="3653193" y="412653"/>
                  <a:pt x="3527249" y="376412"/>
                  <a:pt x="3391168" y="378105"/>
                </a:cubicBezTo>
                <a:cubicBezTo>
                  <a:pt x="3193231" y="378105"/>
                  <a:pt x="3012401" y="458241"/>
                  <a:pt x="2892663" y="586909"/>
                </a:cubicBezTo>
                <a:cubicBezTo>
                  <a:pt x="2799803" y="249437"/>
                  <a:pt x="2465022" y="1"/>
                  <a:pt x="2063040" y="1"/>
                </a:cubicBezTo>
                <a:cubicBezTo>
                  <a:pt x="1646092" y="1"/>
                  <a:pt x="1300238" y="267019"/>
                  <a:pt x="1220289" y="624880"/>
                </a:cubicBezTo>
                <a:lnTo>
                  <a:pt x="1205037" y="763617"/>
                </a:lnTo>
                <a:lnTo>
                  <a:pt x="1143510" y="746318"/>
                </a:lnTo>
                <a:cubicBezTo>
                  <a:pt x="1113753" y="740809"/>
                  <a:pt x="1082924" y="737919"/>
                  <a:pt x="1051326" y="737919"/>
                </a:cubicBezTo>
                <a:cubicBezTo>
                  <a:pt x="838078" y="737919"/>
                  <a:pt x="660481" y="870241"/>
                  <a:pt x="611220" y="1049267"/>
                </a:cubicBezTo>
                <a:cubicBezTo>
                  <a:pt x="547700" y="981010"/>
                  <a:pt x="451771" y="938499"/>
                  <a:pt x="346768" y="938499"/>
                </a:cubicBezTo>
                <a:cubicBezTo>
                  <a:pt x="154264" y="936104"/>
                  <a:pt x="0" y="1076810"/>
                  <a:pt x="0" y="1251644"/>
                </a:cubicBezTo>
                <a:cubicBezTo>
                  <a:pt x="0" y="1426477"/>
                  <a:pt x="154264" y="1567182"/>
                  <a:pt x="346768" y="1567182"/>
                </a:cubicBezTo>
                <a:lnTo>
                  <a:pt x="1597082" y="1567182"/>
                </a:lnTo>
                <a:lnTo>
                  <a:pt x="1640847" y="1563208"/>
                </a:lnTo>
                <a:lnTo>
                  <a:pt x="3391168" y="1563208"/>
                </a:lnTo>
                <a:lnTo>
                  <a:pt x="3424747" y="1560151"/>
                </a:lnTo>
                <a:lnTo>
                  <a:pt x="3473385" y="1564568"/>
                </a:lnTo>
                <a:lnTo>
                  <a:pt x="4138562" y="1564568"/>
                </a:lnTo>
                <a:lnTo>
                  <a:pt x="4167265" y="1567181"/>
                </a:lnTo>
                <a:lnTo>
                  <a:pt x="5417579" y="1567181"/>
                </a:lnTo>
                <a:lnTo>
                  <a:pt x="5446349" y="1564568"/>
                </a:lnTo>
                <a:lnTo>
                  <a:pt x="5451610" y="1564568"/>
                </a:lnTo>
                <a:lnTo>
                  <a:pt x="5466569" y="1563207"/>
                </a:lnTo>
                <a:lnTo>
                  <a:pt x="7211665" y="1563207"/>
                </a:lnTo>
                <a:lnTo>
                  <a:pt x="7245245" y="1560150"/>
                </a:lnTo>
                <a:lnTo>
                  <a:pt x="7293882" y="1564567"/>
                </a:lnTo>
                <a:lnTo>
                  <a:pt x="9272107" y="1564567"/>
                </a:lnTo>
                <a:cubicBezTo>
                  <a:pt x="9576684" y="1564567"/>
                  <a:pt x="9820757" y="1341946"/>
                  <a:pt x="9820757" y="1065326"/>
                </a:cubicBezTo>
                <a:cubicBezTo>
                  <a:pt x="9820757" y="788706"/>
                  <a:pt x="9576684" y="566084"/>
                  <a:pt x="9272107" y="569873"/>
                </a:cubicBezTo>
                <a:cubicBezTo>
                  <a:pt x="9105973" y="569873"/>
                  <a:pt x="8954195" y="637134"/>
                  <a:pt x="8853695" y="745130"/>
                </a:cubicBezTo>
                <a:cubicBezTo>
                  <a:pt x="8775755" y="461879"/>
                  <a:pt x="8494764" y="252520"/>
                  <a:pt x="8157368" y="252520"/>
                </a:cubicBezTo>
                <a:cubicBezTo>
                  <a:pt x="7957393" y="252520"/>
                  <a:pt x="7776901" y="325701"/>
                  <a:pt x="7646404" y="444472"/>
                </a:cubicBezTo>
                <a:lnTo>
                  <a:pt x="7601786" y="493740"/>
                </a:lnTo>
                <a:lnTo>
                  <a:pt x="7577963" y="475994"/>
                </a:lnTo>
                <a:cubicBezTo>
                  <a:pt x="7473690" y="412652"/>
                  <a:pt x="7347746" y="376411"/>
                  <a:pt x="7211665" y="378104"/>
                </a:cubicBezTo>
                <a:cubicBezTo>
                  <a:pt x="7013729" y="378104"/>
                  <a:pt x="6832899" y="458240"/>
                  <a:pt x="6713160" y="586908"/>
                </a:cubicBezTo>
                <a:cubicBezTo>
                  <a:pt x="6620301" y="249436"/>
                  <a:pt x="6285519" y="0"/>
                  <a:pt x="5883537" y="0"/>
                </a:cubicBezTo>
                <a:close/>
              </a:path>
            </a:pathLst>
          </a:custGeom>
          <a:blipFill dpi="0" rotWithShape="1">
            <a:blip r:embed="rId3" cstate="email">
              <a:alphaModFix amt="5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tile tx="438150" ty="-101600" sx="40000" sy="40000" flip="xy" algn="r"/>
          </a:blipFill>
          <a:ln w="15875" cap="flat">
            <a:solidFill>
              <a:srgbClr val="0078D4"/>
            </a:solidFill>
            <a:prstDash val="solid"/>
            <a:miter/>
          </a:ln>
        </p:spPr>
        <p:txBody>
          <a:bodyPr rtlCol="0" anchor="ctr"/>
          <a:lstStyle/>
          <a:p>
            <a:pPr defTabSz="932597">
              <a:defRPr/>
            </a:pPr>
            <a:endParaRPr lang="en-US">
              <a:solidFill>
                <a:srgbClr val="1A1A1A"/>
              </a:solidFill>
              <a:latin typeface="Segoe UI"/>
            </a:endParaRPr>
          </a:p>
        </p:txBody>
      </p:sp>
      <p:sp>
        <p:nvSpPr>
          <p:cNvPr id="37" name="binary">
            <a:extLst>
              <a:ext uri="{FF2B5EF4-FFF2-40B4-BE49-F238E27FC236}">
                <a16:creationId xmlns:a16="http://schemas.microsoft.com/office/drawing/2014/main" id="{89CFF0AA-20FD-4504-B77A-E218C567376C}"/>
              </a:ext>
            </a:extLst>
          </p:cNvPr>
          <p:cNvSpPr>
            <a:spLocks noChangeAspect="1" noEditPoints="1"/>
          </p:cNvSpPr>
          <p:nvPr/>
        </p:nvSpPr>
        <p:spPr bwMode="auto">
          <a:xfrm>
            <a:off x="8312529" y="1986953"/>
            <a:ext cx="412257" cy="355982"/>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19050" cap="flat">
            <a:solidFill>
              <a:srgbClr val="0078D4"/>
            </a:solidFill>
            <a:prstDash val="solid"/>
            <a:miter/>
          </a:ln>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defTabSz="932597">
              <a:defRPr/>
            </a:pPr>
            <a:endParaRPr lang="en-US">
              <a:gradFill>
                <a:gsLst>
                  <a:gs pos="83000">
                    <a:srgbClr val="1A1A1A"/>
                  </a:gs>
                  <a:gs pos="100000">
                    <a:srgbClr val="0D0D0D"/>
                  </a:gs>
                </a:gsLst>
                <a:lin ang="5400000" scaled="1"/>
              </a:gradFill>
              <a:latin typeface="Segoe UI"/>
            </a:endParaRPr>
          </a:p>
        </p:txBody>
      </p:sp>
      <p:sp>
        <p:nvSpPr>
          <p:cNvPr id="38" name="mail">
            <a:extLst>
              <a:ext uri="{FF2B5EF4-FFF2-40B4-BE49-F238E27FC236}">
                <a16:creationId xmlns:a16="http://schemas.microsoft.com/office/drawing/2014/main" id="{CF5F1DDE-966F-4CB8-9BBB-AFBB39A852DA}"/>
              </a:ext>
            </a:extLst>
          </p:cNvPr>
          <p:cNvSpPr>
            <a:spLocks noChangeAspect="1" noEditPoints="1"/>
          </p:cNvSpPr>
          <p:nvPr/>
        </p:nvSpPr>
        <p:spPr bwMode="auto">
          <a:xfrm>
            <a:off x="9486064" y="2295775"/>
            <a:ext cx="360432" cy="216259"/>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9050" cap="flat">
            <a:solidFill>
              <a:srgbClr val="0078D4"/>
            </a:solidFill>
            <a:prstDash val="solid"/>
            <a:miter/>
          </a:ln>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defTabSz="932597">
              <a:defRPr/>
            </a:pPr>
            <a:endParaRPr lang="en-US">
              <a:gradFill>
                <a:gsLst>
                  <a:gs pos="83000">
                    <a:srgbClr val="1A1A1A"/>
                  </a:gs>
                  <a:gs pos="100000">
                    <a:srgbClr val="0D0D0D"/>
                  </a:gs>
                </a:gsLst>
                <a:lin ang="5400000" scaled="1"/>
              </a:gradFill>
              <a:latin typeface="Segoe UI"/>
            </a:endParaRPr>
          </a:p>
        </p:txBody>
      </p:sp>
      <p:sp>
        <p:nvSpPr>
          <p:cNvPr id="39" name="attach">
            <a:extLst>
              <a:ext uri="{FF2B5EF4-FFF2-40B4-BE49-F238E27FC236}">
                <a16:creationId xmlns:a16="http://schemas.microsoft.com/office/drawing/2014/main" id="{709F33AF-7F79-4C1F-9B87-158FE73D36C8}"/>
              </a:ext>
            </a:extLst>
          </p:cNvPr>
          <p:cNvSpPr>
            <a:spLocks noChangeAspect="1"/>
          </p:cNvSpPr>
          <p:nvPr/>
        </p:nvSpPr>
        <p:spPr bwMode="auto">
          <a:xfrm>
            <a:off x="9057118" y="1639200"/>
            <a:ext cx="149849" cy="389613"/>
          </a:xfrm>
          <a:custGeom>
            <a:avLst/>
            <a:gdLst>
              <a:gd name="T0" fmla="*/ 129 w 129"/>
              <a:gd name="T1" fmla="*/ 58 h 342"/>
              <a:gd name="T2" fmla="*/ 129 w 129"/>
              <a:gd name="T3" fmla="*/ 277 h 342"/>
              <a:gd name="T4" fmla="*/ 64 w 129"/>
              <a:gd name="T5" fmla="*/ 342 h 342"/>
              <a:gd name="T6" fmla="*/ 0 w 129"/>
              <a:gd name="T7" fmla="*/ 277 h 342"/>
              <a:gd name="T8" fmla="*/ 0 w 129"/>
              <a:gd name="T9" fmla="*/ 44 h 342"/>
              <a:gd name="T10" fmla="*/ 44 w 129"/>
              <a:gd name="T11" fmla="*/ 0 h 342"/>
              <a:gd name="T12" fmla="*/ 89 w 129"/>
              <a:gd name="T13" fmla="*/ 44 h 342"/>
              <a:gd name="T14" fmla="*/ 89 w 129"/>
              <a:gd name="T15" fmla="*/ 270 h 342"/>
              <a:gd name="T16" fmla="*/ 64 w 129"/>
              <a:gd name="T17" fmla="*/ 295 h 342"/>
              <a:gd name="T18" fmla="*/ 40 w 129"/>
              <a:gd name="T19" fmla="*/ 270 h 342"/>
              <a:gd name="T20" fmla="*/ 40 w 129"/>
              <a:gd name="T21" fmla="*/ 8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342">
                <a:moveTo>
                  <a:pt x="129" y="58"/>
                </a:moveTo>
                <a:cubicBezTo>
                  <a:pt x="129" y="277"/>
                  <a:pt x="129" y="277"/>
                  <a:pt x="129" y="277"/>
                </a:cubicBezTo>
                <a:cubicBezTo>
                  <a:pt x="129" y="313"/>
                  <a:pt x="100" y="342"/>
                  <a:pt x="64" y="342"/>
                </a:cubicBezTo>
                <a:cubicBezTo>
                  <a:pt x="29" y="342"/>
                  <a:pt x="0" y="313"/>
                  <a:pt x="0" y="277"/>
                </a:cubicBezTo>
                <a:cubicBezTo>
                  <a:pt x="0" y="44"/>
                  <a:pt x="0" y="44"/>
                  <a:pt x="0" y="44"/>
                </a:cubicBezTo>
                <a:cubicBezTo>
                  <a:pt x="0" y="19"/>
                  <a:pt x="20" y="0"/>
                  <a:pt x="44" y="0"/>
                </a:cubicBezTo>
                <a:cubicBezTo>
                  <a:pt x="69" y="0"/>
                  <a:pt x="89" y="19"/>
                  <a:pt x="89" y="44"/>
                </a:cubicBezTo>
                <a:cubicBezTo>
                  <a:pt x="89" y="270"/>
                  <a:pt x="89" y="270"/>
                  <a:pt x="89" y="270"/>
                </a:cubicBezTo>
                <a:cubicBezTo>
                  <a:pt x="89" y="284"/>
                  <a:pt x="78" y="295"/>
                  <a:pt x="64" y="295"/>
                </a:cubicBezTo>
                <a:cubicBezTo>
                  <a:pt x="51" y="295"/>
                  <a:pt x="40" y="284"/>
                  <a:pt x="40" y="270"/>
                </a:cubicBezTo>
                <a:cubicBezTo>
                  <a:pt x="40" y="80"/>
                  <a:pt x="40" y="80"/>
                  <a:pt x="40" y="80"/>
                </a:cubicBezTo>
              </a:path>
            </a:pathLst>
          </a:custGeom>
          <a:noFill/>
          <a:ln w="19050" cap="flat">
            <a:solidFill>
              <a:srgbClr val="0078D4"/>
            </a:solidFill>
            <a:prstDash val="solid"/>
            <a:miter/>
          </a:ln>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defTabSz="932597">
              <a:defRPr/>
            </a:pPr>
            <a:endParaRPr lang="en-US">
              <a:gradFill>
                <a:gsLst>
                  <a:gs pos="83000">
                    <a:srgbClr val="1A1A1A"/>
                  </a:gs>
                  <a:gs pos="100000">
                    <a:srgbClr val="0D0D0D"/>
                  </a:gs>
                </a:gsLst>
                <a:lin ang="5400000" scaled="1"/>
              </a:gradFill>
              <a:latin typeface="Segoe UI"/>
            </a:endParaRPr>
          </a:p>
        </p:txBody>
      </p:sp>
      <p:grpSp>
        <p:nvGrpSpPr>
          <p:cNvPr id="40" name="Group 39">
            <a:extLst>
              <a:ext uri="{FF2B5EF4-FFF2-40B4-BE49-F238E27FC236}">
                <a16:creationId xmlns:a16="http://schemas.microsoft.com/office/drawing/2014/main" id="{6D043B29-FCED-4600-8809-43822B318724}"/>
              </a:ext>
            </a:extLst>
          </p:cNvPr>
          <p:cNvGrpSpPr/>
          <p:nvPr/>
        </p:nvGrpSpPr>
        <p:grpSpPr>
          <a:xfrm>
            <a:off x="9197975" y="2700793"/>
            <a:ext cx="1098467" cy="709925"/>
            <a:chOff x="8704249" y="2578412"/>
            <a:chExt cx="1077026" cy="696068"/>
          </a:xfrm>
        </p:grpSpPr>
        <p:sp>
          <p:nvSpPr>
            <p:cNvPr id="41" name="TextBox 40">
              <a:extLst>
                <a:ext uri="{FF2B5EF4-FFF2-40B4-BE49-F238E27FC236}">
                  <a16:creationId xmlns:a16="http://schemas.microsoft.com/office/drawing/2014/main" id="{A03C7030-3717-4AD3-8D01-CE14321FA731}"/>
                </a:ext>
              </a:extLst>
            </p:cNvPr>
            <p:cNvSpPr txBox="1"/>
            <p:nvPr/>
          </p:nvSpPr>
          <p:spPr>
            <a:xfrm>
              <a:off x="8704249" y="3017358"/>
              <a:ext cx="1077026" cy="257122"/>
            </a:xfrm>
            <a:prstGeom prst="rect">
              <a:avLst/>
            </a:prstGeom>
            <a:noFill/>
          </p:spPr>
          <p:txBody>
            <a:bodyPr wrap="none" rtlCol="0">
              <a:spAutoFit/>
            </a:bodyPr>
            <a:lstStyle/>
            <a:p>
              <a:pPr algn="ctr" defTabSz="932597">
                <a:defRPr/>
              </a:pPr>
              <a:r>
                <a:rPr lang="en-US" sz="1071" b="1" kern="500">
                  <a:gradFill>
                    <a:gsLst>
                      <a:gs pos="83000">
                        <a:srgbClr val="1A1A1A"/>
                      </a:gs>
                      <a:gs pos="100000">
                        <a:srgbClr val="0D0D0D"/>
                      </a:gs>
                    </a:gsLst>
                    <a:lin ang="5400000" scaled="1"/>
                  </a:gradFill>
                  <a:latin typeface="Segoe UI" panose="020B0502040204020203" pitchFamily="34" charset="0"/>
                  <a:cs typeface="Segoe UI" panose="020B0502040204020203" pitchFamily="34" charset="0"/>
                </a:rPr>
                <a:t>Cloud Threats</a:t>
              </a:r>
            </a:p>
          </p:txBody>
        </p:sp>
        <p:grpSp>
          <p:nvGrpSpPr>
            <p:cNvPr id="42" name="Group 41">
              <a:extLst>
                <a:ext uri="{FF2B5EF4-FFF2-40B4-BE49-F238E27FC236}">
                  <a16:creationId xmlns:a16="http://schemas.microsoft.com/office/drawing/2014/main" id="{E00ADB8D-B3DD-4D4D-9024-DB171BAFB6E4}"/>
                </a:ext>
              </a:extLst>
            </p:cNvPr>
            <p:cNvGrpSpPr/>
            <p:nvPr/>
          </p:nvGrpSpPr>
          <p:grpSpPr>
            <a:xfrm>
              <a:off x="9036714" y="2578412"/>
              <a:ext cx="412096" cy="412096"/>
              <a:chOff x="8202536" y="5412649"/>
              <a:chExt cx="295014" cy="295014"/>
            </a:xfrm>
          </p:grpSpPr>
          <p:sp>
            <p:nvSpPr>
              <p:cNvPr id="43" name="Oval 42">
                <a:extLst>
                  <a:ext uri="{FF2B5EF4-FFF2-40B4-BE49-F238E27FC236}">
                    <a16:creationId xmlns:a16="http://schemas.microsoft.com/office/drawing/2014/main" id="{C6922F8F-1926-4899-B3E3-FBF821F1C5CE}"/>
                  </a:ext>
                </a:extLst>
              </p:cNvPr>
              <p:cNvSpPr/>
              <p:nvPr/>
            </p:nvSpPr>
            <p:spPr>
              <a:xfrm>
                <a:off x="8202536" y="5412649"/>
                <a:ext cx="295014" cy="295014"/>
              </a:xfrm>
              <a:prstGeom prst="ellipse">
                <a:avLst/>
              </a:prstGeom>
              <a:solidFill>
                <a:srgbClr val="D83B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gradFill>
                    <a:gsLst>
                      <a:gs pos="83000">
                        <a:srgbClr val="1A1A1A"/>
                      </a:gs>
                      <a:gs pos="100000">
                        <a:srgbClr val="0D0D0D"/>
                      </a:gs>
                    </a:gsLst>
                    <a:lin ang="5400000" scaled="1"/>
                  </a:gradFill>
                  <a:latin typeface="Segoe UI"/>
                </a:endParaRPr>
              </a:p>
            </p:txBody>
          </p:sp>
          <p:pic>
            <p:nvPicPr>
              <p:cNvPr id="44" name="Graphic 43">
                <a:extLst>
                  <a:ext uri="{FF2B5EF4-FFF2-40B4-BE49-F238E27FC236}">
                    <a16:creationId xmlns:a16="http://schemas.microsoft.com/office/drawing/2014/main" id="{3D24B775-A89E-4B9D-BC49-8862B96664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35743" y="5445856"/>
                <a:ext cx="228600" cy="228600"/>
              </a:xfrm>
              <a:prstGeom prst="rect">
                <a:avLst/>
              </a:prstGeom>
            </p:spPr>
          </p:pic>
        </p:grpSp>
      </p:grpSp>
      <p:grpSp>
        <p:nvGrpSpPr>
          <p:cNvPr id="45" name="Group 44">
            <a:extLst>
              <a:ext uri="{FF2B5EF4-FFF2-40B4-BE49-F238E27FC236}">
                <a16:creationId xmlns:a16="http://schemas.microsoft.com/office/drawing/2014/main" id="{1B72E73D-C880-4C1F-95E6-CAF2641AA850}"/>
              </a:ext>
            </a:extLst>
          </p:cNvPr>
          <p:cNvGrpSpPr/>
          <p:nvPr/>
        </p:nvGrpSpPr>
        <p:grpSpPr>
          <a:xfrm>
            <a:off x="5697742" y="2700793"/>
            <a:ext cx="1308259" cy="709925"/>
            <a:chOff x="5330828" y="2581833"/>
            <a:chExt cx="1282723" cy="696068"/>
          </a:xfrm>
        </p:grpSpPr>
        <p:grpSp>
          <p:nvGrpSpPr>
            <p:cNvPr id="46" name="Group 45">
              <a:extLst>
                <a:ext uri="{FF2B5EF4-FFF2-40B4-BE49-F238E27FC236}">
                  <a16:creationId xmlns:a16="http://schemas.microsoft.com/office/drawing/2014/main" id="{74B5BED2-4513-4677-9671-E26232E98503}"/>
                </a:ext>
              </a:extLst>
            </p:cNvPr>
            <p:cNvGrpSpPr/>
            <p:nvPr/>
          </p:nvGrpSpPr>
          <p:grpSpPr>
            <a:xfrm>
              <a:off x="5734027" y="2581833"/>
              <a:ext cx="412096" cy="412096"/>
              <a:chOff x="8769105" y="1644445"/>
              <a:chExt cx="439920" cy="439920"/>
            </a:xfrm>
          </p:grpSpPr>
          <p:sp>
            <p:nvSpPr>
              <p:cNvPr id="48" name="Oval 47">
                <a:extLst>
                  <a:ext uri="{FF2B5EF4-FFF2-40B4-BE49-F238E27FC236}">
                    <a16:creationId xmlns:a16="http://schemas.microsoft.com/office/drawing/2014/main" id="{83CB5C5E-DF51-4453-8222-3AF1592A1290}"/>
                  </a:ext>
                </a:extLst>
              </p:cNvPr>
              <p:cNvSpPr/>
              <p:nvPr/>
            </p:nvSpPr>
            <p:spPr>
              <a:xfrm>
                <a:off x="8769105" y="1644445"/>
                <a:ext cx="439920" cy="439920"/>
              </a:xfrm>
              <a:prstGeom prst="ellipse">
                <a:avLst/>
              </a:prstGeom>
              <a:solidFill>
                <a:srgbClr val="107C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gradFill>
                    <a:gsLst>
                      <a:gs pos="83000">
                        <a:srgbClr val="1A1A1A"/>
                      </a:gs>
                      <a:gs pos="100000">
                        <a:srgbClr val="0D0D0D"/>
                      </a:gs>
                    </a:gsLst>
                    <a:lin ang="5400000" scaled="1"/>
                  </a:gradFill>
                  <a:latin typeface="Segoe UI"/>
                </a:endParaRPr>
              </a:p>
            </p:txBody>
          </p:sp>
          <p:sp>
            <p:nvSpPr>
              <p:cNvPr id="49" name="check 3">
                <a:extLst>
                  <a:ext uri="{FF2B5EF4-FFF2-40B4-BE49-F238E27FC236}">
                    <a16:creationId xmlns:a16="http://schemas.microsoft.com/office/drawing/2014/main" id="{79731735-950D-44A2-98A2-C43E200F47BD}"/>
                  </a:ext>
                </a:extLst>
              </p:cNvPr>
              <p:cNvSpPr>
                <a:spLocks noChangeAspect="1" noEditPoints="1"/>
              </p:cNvSpPr>
              <p:nvPr/>
            </p:nvSpPr>
            <p:spPr bwMode="auto">
              <a:xfrm>
                <a:off x="8818623" y="1694951"/>
                <a:ext cx="340885" cy="338909"/>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1A1A1A"/>
                      </a:gs>
                      <a:gs pos="100000">
                        <a:srgbClr val="0D0D0D"/>
                      </a:gs>
                    </a:gsLst>
                    <a:lin ang="5400000" scaled="1"/>
                  </a:gradFill>
                  <a:latin typeface="Segoe UI"/>
                </a:endParaRPr>
              </a:p>
            </p:txBody>
          </p:sp>
        </p:grpSp>
        <p:sp>
          <p:nvSpPr>
            <p:cNvPr id="47" name="TextBox 46">
              <a:extLst>
                <a:ext uri="{FF2B5EF4-FFF2-40B4-BE49-F238E27FC236}">
                  <a16:creationId xmlns:a16="http://schemas.microsoft.com/office/drawing/2014/main" id="{92863A0E-8546-4198-9BA3-D773C9DB11F4}"/>
                </a:ext>
              </a:extLst>
            </p:cNvPr>
            <p:cNvSpPr txBox="1"/>
            <p:nvPr/>
          </p:nvSpPr>
          <p:spPr>
            <a:xfrm>
              <a:off x="5330828" y="3020779"/>
              <a:ext cx="1282723" cy="257122"/>
            </a:xfrm>
            <a:prstGeom prst="rect">
              <a:avLst/>
            </a:prstGeom>
            <a:noFill/>
          </p:spPr>
          <p:txBody>
            <a:bodyPr wrap="none" rtlCol="0">
              <a:spAutoFit/>
            </a:bodyPr>
            <a:lstStyle/>
            <a:p>
              <a:pPr algn="ctr" defTabSz="932597">
                <a:defRPr/>
              </a:pPr>
              <a:r>
                <a:rPr lang="en-US" sz="1071" b="1" kern="500">
                  <a:gradFill>
                    <a:gsLst>
                      <a:gs pos="83000">
                        <a:srgbClr val="1A1A1A"/>
                      </a:gs>
                      <a:gs pos="100000">
                        <a:srgbClr val="0D0D0D"/>
                      </a:gs>
                    </a:gsLst>
                    <a:lin ang="5400000" scaled="1"/>
                  </a:gradFill>
                  <a:latin typeface="Segoe UI" panose="020B0502040204020203" pitchFamily="34" charset="0"/>
                  <a:cs typeface="Segoe UI" panose="020B0502040204020203" pitchFamily="34" charset="0"/>
                </a:rPr>
                <a:t>Sanctioned apps </a:t>
              </a:r>
            </a:p>
          </p:txBody>
        </p:sp>
      </p:grpSp>
      <p:sp>
        <p:nvSpPr>
          <p:cNvPr id="50" name="TextBox 49">
            <a:extLst>
              <a:ext uri="{FF2B5EF4-FFF2-40B4-BE49-F238E27FC236}">
                <a16:creationId xmlns:a16="http://schemas.microsoft.com/office/drawing/2014/main" id="{C5DD3506-6F5F-46D7-8200-5197D6BEA496}"/>
              </a:ext>
            </a:extLst>
          </p:cNvPr>
          <p:cNvSpPr txBox="1"/>
          <p:nvPr/>
        </p:nvSpPr>
        <p:spPr>
          <a:xfrm>
            <a:off x="6216417" y="1920063"/>
            <a:ext cx="933863" cy="286306"/>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597">
              <a:defRPr/>
            </a:pPr>
            <a:r>
              <a:rPr lang="en-US" sz="1224">
                <a:solidFill>
                  <a:srgbClr val="0078D4"/>
                </a:solidFill>
              </a:rPr>
              <a:t>Office 365</a:t>
            </a:r>
          </a:p>
        </p:txBody>
      </p:sp>
      <p:sp>
        <p:nvSpPr>
          <p:cNvPr id="51" name="TextBox 50">
            <a:extLst>
              <a:ext uri="{FF2B5EF4-FFF2-40B4-BE49-F238E27FC236}">
                <a16:creationId xmlns:a16="http://schemas.microsoft.com/office/drawing/2014/main" id="{FE34C62A-4566-4E38-9692-C698A0E5FFD6}"/>
              </a:ext>
            </a:extLst>
          </p:cNvPr>
          <p:cNvSpPr txBox="1"/>
          <p:nvPr/>
        </p:nvSpPr>
        <p:spPr>
          <a:xfrm>
            <a:off x="4896491" y="2391828"/>
            <a:ext cx="922615" cy="286306"/>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597">
              <a:defRPr/>
            </a:pPr>
            <a:r>
              <a:rPr lang="en-US" sz="1224">
                <a:solidFill>
                  <a:srgbClr val="0078D4"/>
                </a:solidFill>
              </a:rPr>
              <a:t>Salesforce</a:t>
            </a:r>
          </a:p>
        </p:txBody>
      </p:sp>
      <p:sp>
        <p:nvSpPr>
          <p:cNvPr id="52" name="TextBox 51">
            <a:extLst>
              <a:ext uri="{FF2B5EF4-FFF2-40B4-BE49-F238E27FC236}">
                <a16:creationId xmlns:a16="http://schemas.microsoft.com/office/drawing/2014/main" id="{063C8648-E621-48B6-82EA-034391216579}"/>
              </a:ext>
            </a:extLst>
          </p:cNvPr>
          <p:cNvSpPr txBox="1"/>
          <p:nvPr/>
        </p:nvSpPr>
        <p:spPr>
          <a:xfrm>
            <a:off x="6492372" y="2403061"/>
            <a:ext cx="677182" cy="318286"/>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597">
              <a:defRPr/>
            </a:pPr>
            <a:r>
              <a:rPr lang="en-US" sz="1428">
                <a:solidFill>
                  <a:srgbClr val="0078D4"/>
                </a:solidFill>
              </a:rPr>
              <a:t>Azure</a:t>
            </a:r>
          </a:p>
        </p:txBody>
      </p:sp>
      <p:sp>
        <p:nvSpPr>
          <p:cNvPr id="53" name="TextBox 52">
            <a:extLst>
              <a:ext uri="{FF2B5EF4-FFF2-40B4-BE49-F238E27FC236}">
                <a16:creationId xmlns:a16="http://schemas.microsoft.com/office/drawing/2014/main" id="{C28EDA31-0F03-4E11-A081-CD20621C872C}"/>
              </a:ext>
            </a:extLst>
          </p:cNvPr>
          <p:cNvSpPr txBox="1"/>
          <p:nvPr/>
        </p:nvSpPr>
        <p:spPr>
          <a:xfrm>
            <a:off x="5084258" y="1655834"/>
            <a:ext cx="457253" cy="286306"/>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597">
              <a:defRPr/>
            </a:pPr>
            <a:r>
              <a:rPr lang="en-US" sz="1224">
                <a:solidFill>
                  <a:srgbClr val="0078D4"/>
                </a:solidFill>
              </a:rPr>
              <a:t>Box</a:t>
            </a:r>
          </a:p>
        </p:txBody>
      </p:sp>
      <p:sp>
        <p:nvSpPr>
          <p:cNvPr id="54" name="TextBox 53">
            <a:extLst>
              <a:ext uri="{FF2B5EF4-FFF2-40B4-BE49-F238E27FC236}">
                <a16:creationId xmlns:a16="http://schemas.microsoft.com/office/drawing/2014/main" id="{DCD02ED4-CAA4-43F8-980D-8C31AAA269B1}"/>
              </a:ext>
            </a:extLst>
          </p:cNvPr>
          <p:cNvSpPr txBox="1"/>
          <p:nvPr/>
        </p:nvSpPr>
        <p:spPr>
          <a:xfrm>
            <a:off x="7277259" y="2090302"/>
            <a:ext cx="532720" cy="286306"/>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597">
              <a:defRPr/>
            </a:pPr>
            <a:r>
              <a:rPr lang="en-US" sz="1224">
                <a:solidFill>
                  <a:srgbClr val="0078D4"/>
                </a:solidFill>
              </a:rPr>
              <a:t>AWS</a:t>
            </a:r>
          </a:p>
        </p:txBody>
      </p:sp>
      <p:cxnSp>
        <p:nvCxnSpPr>
          <p:cNvPr id="55" name="Straight Connector 54">
            <a:extLst>
              <a:ext uri="{FF2B5EF4-FFF2-40B4-BE49-F238E27FC236}">
                <a16:creationId xmlns:a16="http://schemas.microsoft.com/office/drawing/2014/main" id="{FCE19917-3D2B-402A-9E98-96FBB9330DD3}"/>
              </a:ext>
            </a:extLst>
          </p:cNvPr>
          <p:cNvCxnSpPr>
            <a:cxnSpLocks/>
          </p:cNvCxnSpPr>
          <p:nvPr/>
        </p:nvCxnSpPr>
        <p:spPr>
          <a:xfrm>
            <a:off x="4712253" y="2849349"/>
            <a:ext cx="0" cy="2377440"/>
          </a:xfrm>
          <a:prstGeom prst="line">
            <a:avLst/>
          </a:prstGeom>
          <a:ln w="12700">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ADB0E1C0-8A37-48C5-BEA5-A5AB7DFA2BC2}"/>
              </a:ext>
            </a:extLst>
          </p:cNvPr>
          <p:cNvCxnSpPr>
            <a:cxnSpLocks/>
          </p:cNvCxnSpPr>
          <p:nvPr/>
        </p:nvCxnSpPr>
        <p:spPr>
          <a:xfrm>
            <a:off x="7991488" y="2844661"/>
            <a:ext cx="0" cy="2377440"/>
          </a:xfrm>
          <a:prstGeom prst="line">
            <a:avLst/>
          </a:prstGeom>
          <a:ln w="12700">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id="{C6FA857F-A796-45E4-8DC0-22B7D1015B10}"/>
              </a:ext>
            </a:extLst>
          </p:cNvPr>
          <p:cNvGrpSpPr/>
          <p:nvPr/>
        </p:nvGrpSpPr>
        <p:grpSpPr>
          <a:xfrm>
            <a:off x="2484645" y="2700793"/>
            <a:ext cx="1478291" cy="709925"/>
            <a:chOff x="2436061" y="2578412"/>
            <a:chExt cx="1449436" cy="696068"/>
          </a:xfrm>
        </p:grpSpPr>
        <p:grpSp>
          <p:nvGrpSpPr>
            <p:cNvPr id="58" name="Group 57">
              <a:extLst>
                <a:ext uri="{FF2B5EF4-FFF2-40B4-BE49-F238E27FC236}">
                  <a16:creationId xmlns:a16="http://schemas.microsoft.com/office/drawing/2014/main" id="{69C38088-3123-48C9-8F23-D1D1622773BB}"/>
                </a:ext>
              </a:extLst>
            </p:cNvPr>
            <p:cNvGrpSpPr/>
            <p:nvPr/>
          </p:nvGrpSpPr>
          <p:grpSpPr>
            <a:xfrm>
              <a:off x="2944096" y="2578412"/>
              <a:ext cx="412096" cy="412096"/>
              <a:chOff x="8967035" y="3106808"/>
              <a:chExt cx="439920" cy="439920"/>
            </a:xfrm>
          </p:grpSpPr>
          <p:sp>
            <p:nvSpPr>
              <p:cNvPr id="60" name="Oval 59">
                <a:extLst>
                  <a:ext uri="{FF2B5EF4-FFF2-40B4-BE49-F238E27FC236}">
                    <a16:creationId xmlns:a16="http://schemas.microsoft.com/office/drawing/2014/main" id="{326ECD00-98CD-40D8-8D44-05A6F4BACC34}"/>
                  </a:ext>
                </a:extLst>
              </p:cNvPr>
              <p:cNvSpPr/>
              <p:nvPr/>
            </p:nvSpPr>
            <p:spPr>
              <a:xfrm>
                <a:off x="8967035" y="3106808"/>
                <a:ext cx="439920" cy="439920"/>
              </a:xfrm>
              <a:prstGeom prst="ellipse">
                <a:avLst/>
              </a:prstGeom>
              <a:solidFill>
                <a:srgbClr val="002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a:gradFill>
                    <a:gsLst>
                      <a:gs pos="83000">
                        <a:srgbClr val="1A1A1A"/>
                      </a:gs>
                      <a:gs pos="100000">
                        <a:srgbClr val="0D0D0D"/>
                      </a:gs>
                    </a:gsLst>
                    <a:lin ang="5400000" scaled="1"/>
                  </a:gradFill>
                  <a:latin typeface="Segoe UI"/>
                </a:endParaRPr>
              </a:p>
            </p:txBody>
          </p:sp>
          <p:sp>
            <p:nvSpPr>
              <p:cNvPr id="61" name="illegal">
                <a:extLst>
                  <a:ext uri="{FF2B5EF4-FFF2-40B4-BE49-F238E27FC236}">
                    <a16:creationId xmlns:a16="http://schemas.microsoft.com/office/drawing/2014/main" id="{4DB92CEE-8E67-49DD-8C92-EAC135A41E36}"/>
                  </a:ext>
                </a:extLst>
              </p:cNvPr>
              <p:cNvSpPr>
                <a:spLocks noChangeAspect="1" noEditPoints="1"/>
              </p:cNvSpPr>
              <p:nvPr/>
            </p:nvSpPr>
            <p:spPr bwMode="auto">
              <a:xfrm>
                <a:off x="9016084" y="3156326"/>
                <a:ext cx="341821" cy="340885"/>
              </a:xfrm>
              <a:custGeom>
                <a:avLst/>
                <a:gdLst>
                  <a:gd name="T0" fmla="*/ 265 w 265"/>
                  <a:gd name="T1" fmla="*/ 133 h 265"/>
                  <a:gd name="T2" fmla="*/ 132 w 265"/>
                  <a:gd name="T3" fmla="*/ 265 h 265"/>
                  <a:gd name="T4" fmla="*/ 0 w 265"/>
                  <a:gd name="T5" fmla="*/ 133 h 265"/>
                  <a:gd name="T6" fmla="*/ 132 w 265"/>
                  <a:gd name="T7" fmla="*/ 0 h 265"/>
                  <a:gd name="T8" fmla="*/ 265 w 265"/>
                  <a:gd name="T9" fmla="*/ 133 h 265"/>
                  <a:gd name="T10" fmla="*/ 226 w 265"/>
                  <a:gd name="T11" fmla="*/ 227 h 265"/>
                  <a:gd name="T12" fmla="*/ 39 w 265"/>
                  <a:gd name="T13" fmla="*/ 39 h 265"/>
                </a:gdLst>
                <a:ahLst/>
                <a:cxnLst>
                  <a:cxn ang="0">
                    <a:pos x="T0" y="T1"/>
                  </a:cxn>
                  <a:cxn ang="0">
                    <a:pos x="T2" y="T3"/>
                  </a:cxn>
                  <a:cxn ang="0">
                    <a:pos x="T4" y="T5"/>
                  </a:cxn>
                  <a:cxn ang="0">
                    <a:pos x="T6" y="T7"/>
                  </a:cxn>
                  <a:cxn ang="0">
                    <a:pos x="T8" y="T9"/>
                  </a:cxn>
                  <a:cxn ang="0">
                    <a:pos x="T10" y="T11"/>
                  </a:cxn>
                  <a:cxn ang="0">
                    <a:pos x="T12" y="T13"/>
                  </a:cxn>
                </a:cxnLst>
                <a:rect l="0" t="0" r="r" b="b"/>
                <a:pathLst>
                  <a:path w="265" h="265">
                    <a:moveTo>
                      <a:pt x="265" y="133"/>
                    </a:moveTo>
                    <a:cubicBezTo>
                      <a:pt x="265" y="206"/>
                      <a:pt x="205" y="265"/>
                      <a:pt x="132" y="265"/>
                    </a:cubicBezTo>
                    <a:cubicBezTo>
                      <a:pt x="59" y="265"/>
                      <a:pt x="0" y="206"/>
                      <a:pt x="0" y="133"/>
                    </a:cubicBezTo>
                    <a:cubicBezTo>
                      <a:pt x="0" y="60"/>
                      <a:pt x="59" y="0"/>
                      <a:pt x="132" y="0"/>
                    </a:cubicBezTo>
                    <a:cubicBezTo>
                      <a:pt x="205" y="0"/>
                      <a:pt x="265" y="60"/>
                      <a:pt x="265" y="133"/>
                    </a:cubicBezTo>
                    <a:close/>
                    <a:moveTo>
                      <a:pt x="226" y="227"/>
                    </a:moveTo>
                    <a:cubicBezTo>
                      <a:pt x="39" y="39"/>
                      <a:pt x="39" y="39"/>
                      <a:pt x="39" y="39"/>
                    </a:cubicBezTo>
                  </a:path>
                </a:pathLst>
              </a:custGeom>
              <a:noFill/>
              <a:ln w="15875" cap="sq">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1A1A1A"/>
                      </a:gs>
                      <a:gs pos="100000">
                        <a:srgbClr val="0D0D0D"/>
                      </a:gs>
                    </a:gsLst>
                    <a:lin ang="5400000" scaled="1"/>
                  </a:gradFill>
                  <a:latin typeface="Segoe UI"/>
                </a:endParaRPr>
              </a:p>
            </p:txBody>
          </p:sp>
        </p:grpSp>
        <p:sp>
          <p:nvSpPr>
            <p:cNvPr id="59" name="TextBox 58">
              <a:extLst>
                <a:ext uri="{FF2B5EF4-FFF2-40B4-BE49-F238E27FC236}">
                  <a16:creationId xmlns:a16="http://schemas.microsoft.com/office/drawing/2014/main" id="{01C8A0E5-50C0-405F-9DFE-F8DE79116CEE}"/>
                </a:ext>
              </a:extLst>
            </p:cNvPr>
            <p:cNvSpPr txBox="1"/>
            <p:nvPr/>
          </p:nvSpPr>
          <p:spPr>
            <a:xfrm>
              <a:off x="2436061" y="3017358"/>
              <a:ext cx="1449436" cy="257122"/>
            </a:xfrm>
            <a:prstGeom prst="rect">
              <a:avLst/>
            </a:prstGeom>
            <a:noFill/>
          </p:spPr>
          <p:txBody>
            <a:bodyPr wrap="none" rtlCol="0">
              <a:spAutoFit/>
            </a:bodyPr>
            <a:lstStyle/>
            <a:p>
              <a:pPr algn="ctr" defTabSz="932597">
                <a:defRPr/>
              </a:pPr>
              <a:r>
                <a:rPr lang="en-US" sz="1071" b="1" kern="500">
                  <a:gradFill>
                    <a:gsLst>
                      <a:gs pos="83000">
                        <a:srgbClr val="1A1A1A"/>
                      </a:gs>
                      <a:gs pos="100000">
                        <a:srgbClr val="0D0D0D"/>
                      </a:gs>
                    </a:gsLst>
                    <a:lin ang="5400000" scaled="1"/>
                  </a:gradFill>
                  <a:latin typeface="Segoe UI" panose="020B0502040204020203" pitchFamily="34" charset="0"/>
                  <a:cs typeface="Segoe UI" panose="020B0502040204020203" pitchFamily="34" charset="0"/>
                </a:rPr>
                <a:t>Unsanctioned apps </a:t>
              </a:r>
            </a:p>
          </p:txBody>
        </p:sp>
      </p:grpSp>
      <p:sp>
        <p:nvSpPr>
          <p:cNvPr id="62" name="TextBox 61">
            <a:extLst>
              <a:ext uri="{FF2B5EF4-FFF2-40B4-BE49-F238E27FC236}">
                <a16:creationId xmlns:a16="http://schemas.microsoft.com/office/drawing/2014/main" id="{CE3FC354-3887-437F-867D-6648BC5805B7}"/>
              </a:ext>
            </a:extLst>
          </p:cNvPr>
          <p:cNvSpPr txBox="1"/>
          <p:nvPr/>
        </p:nvSpPr>
        <p:spPr>
          <a:xfrm>
            <a:off x="3100367" y="2339214"/>
            <a:ext cx="927651" cy="318286"/>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597">
              <a:defRPr/>
            </a:pPr>
            <a:r>
              <a:rPr lang="en-US" sz="1428">
                <a:solidFill>
                  <a:srgbClr val="0078D4"/>
                </a:solidFill>
              </a:rPr>
              <a:t>Dropbox</a:t>
            </a:r>
          </a:p>
        </p:txBody>
      </p:sp>
      <p:sp>
        <p:nvSpPr>
          <p:cNvPr id="63" name="TextBox 62">
            <a:extLst>
              <a:ext uri="{FF2B5EF4-FFF2-40B4-BE49-F238E27FC236}">
                <a16:creationId xmlns:a16="http://schemas.microsoft.com/office/drawing/2014/main" id="{86F91938-AE92-4FDF-BF89-CB7E219CA819}"/>
              </a:ext>
            </a:extLst>
          </p:cNvPr>
          <p:cNvSpPr txBox="1"/>
          <p:nvPr/>
        </p:nvSpPr>
        <p:spPr>
          <a:xfrm>
            <a:off x="1833720" y="2334893"/>
            <a:ext cx="876183" cy="286306"/>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597">
              <a:defRPr/>
            </a:pPr>
            <a:r>
              <a:rPr lang="en-US" sz="1224">
                <a:solidFill>
                  <a:srgbClr val="0078D4"/>
                </a:solidFill>
              </a:rPr>
              <a:t>Facebook</a:t>
            </a:r>
          </a:p>
        </p:txBody>
      </p:sp>
      <p:sp>
        <p:nvSpPr>
          <p:cNvPr id="64" name="TextBox 63">
            <a:extLst>
              <a:ext uri="{FF2B5EF4-FFF2-40B4-BE49-F238E27FC236}">
                <a16:creationId xmlns:a16="http://schemas.microsoft.com/office/drawing/2014/main" id="{2EC70C74-B70D-4ADA-A84A-31F2CBE40488}"/>
              </a:ext>
            </a:extLst>
          </p:cNvPr>
          <p:cNvSpPr txBox="1"/>
          <p:nvPr/>
        </p:nvSpPr>
        <p:spPr>
          <a:xfrm>
            <a:off x="3701068" y="1894458"/>
            <a:ext cx="772857" cy="318286"/>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597">
              <a:defRPr/>
            </a:pPr>
            <a:r>
              <a:rPr lang="en-US" sz="1428">
                <a:solidFill>
                  <a:srgbClr val="0078D4"/>
                </a:solidFill>
              </a:rPr>
              <a:t>Twitter</a:t>
            </a:r>
          </a:p>
        </p:txBody>
      </p:sp>
      <p:sp>
        <p:nvSpPr>
          <p:cNvPr id="65" name="TextBox 64">
            <a:extLst>
              <a:ext uri="{FF2B5EF4-FFF2-40B4-BE49-F238E27FC236}">
                <a16:creationId xmlns:a16="http://schemas.microsoft.com/office/drawing/2014/main" id="{11D671B4-E08B-4324-9F4D-4AFB434A5FFE}"/>
              </a:ext>
            </a:extLst>
          </p:cNvPr>
          <p:cNvSpPr txBox="1"/>
          <p:nvPr/>
        </p:nvSpPr>
        <p:spPr>
          <a:xfrm>
            <a:off x="2745123" y="1865624"/>
            <a:ext cx="728976" cy="262241"/>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597">
              <a:defRPr/>
            </a:pPr>
            <a:r>
              <a:rPr lang="en-US" sz="1071">
                <a:solidFill>
                  <a:srgbClr val="0078D4"/>
                </a:solidFill>
              </a:rPr>
              <a:t>YouTube</a:t>
            </a:r>
          </a:p>
        </p:txBody>
      </p:sp>
      <p:grpSp>
        <p:nvGrpSpPr>
          <p:cNvPr id="69" name="Group 68">
            <a:extLst>
              <a:ext uri="{FF2B5EF4-FFF2-40B4-BE49-F238E27FC236}">
                <a16:creationId xmlns:a16="http://schemas.microsoft.com/office/drawing/2014/main" id="{CA0A96A4-2B8C-4737-A43D-D9370DA3730E}"/>
              </a:ext>
            </a:extLst>
          </p:cNvPr>
          <p:cNvGrpSpPr/>
          <p:nvPr/>
        </p:nvGrpSpPr>
        <p:grpSpPr>
          <a:xfrm>
            <a:off x="1912969" y="2784994"/>
            <a:ext cx="129504" cy="1525064"/>
            <a:chOff x="1268060" y="2425006"/>
            <a:chExt cx="126976" cy="1495297"/>
          </a:xfrm>
        </p:grpSpPr>
        <p:cxnSp>
          <p:nvCxnSpPr>
            <p:cNvPr id="70" name="Straight Connector 69">
              <a:extLst>
                <a:ext uri="{FF2B5EF4-FFF2-40B4-BE49-F238E27FC236}">
                  <a16:creationId xmlns:a16="http://schemas.microsoft.com/office/drawing/2014/main" id="{695A09BF-12BC-4B65-81E7-7892C0703C2E}"/>
                </a:ext>
              </a:extLst>
            </p:cNvPr>
            <p:cNvCxnSpPr>
              <a:cxnSpLocks/>
            </p:cNvCxnSpPr>
            <p:nvPr/>
          </p:nvCxnSpPr>
          <p:spPr>
            <a:xfrm>
              <a:off x="1331548" y="2540275"/>
              <a:ext cx="0" cy="1380028"/>
            </a:xfrm>
            <a:prstGeom prst="line">
              <a:avLst/>
            </a:prstGeom>
            <a:ln w="38100" cap="rnd">
              <a:solidFill>
                <a:srgbClr val="00205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0D06F418-B46F-43D6-BC0D-B4BBF9778D36}"/>
                </a:ext>
              </a:extLst>
            </p:cNvPr>
            <p:cNvSpPr/>
            <p:nvPr/>
          </p:nvSpPr>
          <p:spPr bwMode="auto">
            <a:xfrm>
              <a:off x="1268060" y="2425006"/>
              <a:ext cx="126976" cy="126976"/>
            </a:xfrm>
            <a:prstGeom prst="ellipse">
              <a:avLst/>
            </a:prstGeom>
            <a:solidFill>
              <a:schemeClr val="bg1"/>
            </a:solidFill>
            <a:ln w="38100">
              <a:solidFill>
                <a:srgbClr val="002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72" name="TextBox 71">
            <a:extLst>
              <a:ext uri="{FF2B5EF4-FFF2-40B4-BE49-F238E27FC236}">
                <a16:creationId xmlns:a16="http://schemas.microsoft.com/office/drawing/2014/main" id="{826EA6E4-64E8-4DA5-AE78-D92555AD512C}"/>
              </a:ext>
            </a:extLst>
          </p:cNvPr>
          <p:cNvSpPr txBox="1"/>
          <p:nvPr/>
        </p:nvSpPr>
        <p:spPr>
          <a:xfrm>
            <a:off x="1457388" y="4519487"/>
            <a:ext cx="1053802" cy="476479"/>
          </a:xfrm>
          <a:prstGeom prst="rect">
            <a:avLst/>
          </a:prstGeom>
          <a:noFill/>
        </p:spPr>
        <p:txBody>
          <a:bodyPr wrap="square" lIns="93260" tIns="93260" rIns="93260" bIns="93260" rtlCol="0" anchor="t" anchorCtr="0">
            <a:spAutoFit/>
          </a:bodyPr>
          <a:lstStyle/>
          <a:p>
            <a:pPr algn="ctr" defTabSz="932597">
              <a:lnSpc>
                <a:spcPct val="90000"/>
              </a:lnSpc>
              <a:spcAft>
                <a:spcPts val="306"/>
              </a:spcAft>
              <a:defRPr/>
            </a:pPr>
            <a:r>
              <a:rPr lang="en-US" sz="1020" b="1" kern="0">
                <a:gradFill>
                  <a:gsLst>
                    <a:gs pos="83000">
                      <a:srgbClr val="1A1A1A"/>
                    </a:gs>
                    <a:gs pos="100000">
                      <a:srgbClr val="0D0D0D"/>
                    </a:gs>
                  </a:gsLst>
                  <a:lin ang="5400000" scaled="1"/>
                </a:gradFill>
                <a:latin typeface="Segoe UI Semibold"/>
              </a:rPr>
              <a:t>Discover the cloud apps</a:t>
            </a:r>
          </a:p>
        </p:txBody>
      </p:sp>
      <p:grpSp>
        <p:nvGrpSpPr>
          <p:cNvPr id="73" name="Group 72">
            <a:extLst>
              <a:ext uri="{FF2B5EF4-FFF2-40B4-BE49-F238E27FC236}">
                <a16:creationId xmlns:a16="http://schemas.microsoft.com/office/drawing/2014/main" id="{579108F1-338E-40CB-9F45-FDA5B3B21513}"/>
              </a:ext>
            </a:extLst>
          </p:cNvPr>
          <p:cNvGrpSpPr/>
          <p:nvPr/>
        </p:nvGrpSpPr>
        <p:grpSpPr>
          <a:xfrm>
            <a:off x="1722653" y="4010727"/>
            <a:ext cx="485867" cy="485867"/>
            <a:chOff x="5933050" y="2797028"/>
            <a:chExt cx="576290" cy="576290"/>
          </a:xfrm>
        </p:grpSpPr>
        <p:sp>
          <p:nvSpPr>
            <p:cNvPr id="74" name="Oval 73">
              <a:extLst>
                <a:ext uri="{FF2B5EF4-FFF2-40B4-BE49-F238E27FC236}">
                  <a16:creationId xmlns:a16="http://schemas.microsoft.com/office/drawing/2014/main" id="{5D1E6F17-AE4C-4E7A-86D9-8F2A05D657FC}"/>
                </a:ext>
              </a:extLst>
            </p:cNvPr>
            <p:cNvSpPr/>
            <p:nvPr/>
          </p:nvSpPr>
          <p:spPr>
            <a:xfrm rot="1796401">
              <a:off x="5933050" y="2797028"/>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gradFill>
                  <a:gsLst>
                    <a:gs pos="83000">
                      <a:srgbClr val="1A1A1A"/>
                    </a:gs>
                    <a:gs pos="100000">
                      <a:srgbClr val="0D0D0D"/>
                    </a:gs>
                  </a:gsLst>
                  <a:lin ang="5400000" scaled="1"/>
                </a:gradFill>
                <a:latin typeface="Segoe UI"/>
              </a:endParaRPr>
            </a:p>
          </p:txBody>
        </p:sp>
        <p:sp>
          <p:nvSpPr>
            <p:cNvPr id="75" name="cloud">
              <a:extLst>
                <a:ext uri="{FF2B5EF4-FFF2-40B4-BE49-F238E27FC236}">
                  <a16:creationId xmlns:a16="http://schemas.microsoft.com/office/drawing/2014/main" id="{7AF3B016-521A-48B5-B471-E2E2D07418D1}"/>
                </a:ext>
              </a:extLst>
            </p:cNvPr>
            <p:cNvSpPr>
              <a:spLocks noChangeAspect="1"/>
            </p:cNvSpPr>
            <p:nvPr/>
          </p:nvSpPr>
          <p:spPr bwMode="auto">
            <a:xfrm>
              <a:off x="6029627" y="2921589"/>
              <a:ext cx="362664" cy="231052"/>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rgbClr val="C1C1C1"/>
            </a:solidFill>
            <a:ln w="15875" cap="sq">
              <a:no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918">
                <a:gradFill>
                  <a:gsLst>
                    <a:gs pos="83000">
                      <a:srgbClr val="1A1A1A"/>
                    </a:gs>
                    <a:gs pos="100000">
                      <a:srgbClr val="0D0D0D"/>
                    </a:gs>
                  </a:gsLst>
                  <a:lin ang="5400000" scaled="1"/>
                </a:gradFill>
                <a:latin typeface="Segoe UI"/>
              </a:endParaRPr>
            </a:p>
          </p:txBody>
        </p:sp>
        <p:sp>
          <p:nvSpPr>
            <p:cNvPr id="76" name="magnify">
              <a:extLst>
                <a:ext uri="{FF2B5EF4-FFF2-40B4-BE49-F238E27FC236}">
                  <a16:creationId xmlns:a16="http://schemas.microsoft.com/office/drawing/2014/main" id="{C4535268-CCD6-43E7-A30E-F6886D2547D1}"/>
                </a:ext>
              </a:extLst>
            </p:cNvPr>
            <p:cNvSpPr>
              <a:spLocks noChangeAspect="1" noEditPoints="1"/>
            </p:cNvSpPr>
            <p:nvPr/>
          </p:nvSpPr>
          <p:spPr bwMode="auto">
            <a:xfrm flipH="1">
              <a:off x="6193840" y="3026684"/>
              <a:ext cx="211818" cy="20777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solidFill>
              <a:schemeClr val="bg1">
                <a:alpha val="82000"/>
              </a:schemeClr>
            </a:solidFill>
            <a:ln w="22225" cap="rnd">
              <a:solidFill>
                <a:schemeClr val="accent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1A1A1A"/>
                    </a:gs>
                    <a:gs pos="100000">
                      <a:srgbClr val="0D0D0D"/>
                    </a:gs>
                  </a:gsLst>
                  <a:lin ang="5400000" scaled="1"/>
                </a:gradFill>
                <a:latin typeface="Segoe UI"/>
              </a:endParaRPr>
            </a:p>
          </p:txBody>
        </p:sp>
      </p:grpSp>
      <p:grpSp>
        <p:nvGrpSpPr>
          <p:cNvPr id="77" name="Group 76">
            <a:extLst>
              <a:ext uri="{FF2B5EF4-FFF2-40B4-BE49-F238E27FC236}">
                <a16:creationId xmlns:a16="http://schemas.microsoft.com/office/drawing/2014/main" id="{BCB56F33-5F2E-4C3E-8480-A4321144657F}"/>
              </a:ext>
            </a:extLst>
          </p:cNvPr>
          <p:cNvGrpSpPr/>
          <p:nvPr/>
        </p:nvGrpSpPr>
        <p:grpSpPr>
          <a:xfrm>
            <a:off x="3961405" y="2784994"/>
            <a:ext cx="129504" cy="1525064"/>
            <a:chOff x="1268060" y="2425006"/>
            <a:chExt cx="126976" cy="1495297"/>
          </a:xfrm>
        </p:grpSpPr>
        <p:cxnSp>
          <p:nvCxnSpPr>
            <p:cNvPr id="78" name="Straight Connector 77">
              <a:extLst>
                <a:ext uri="{FF2B5EF4-FFF2-40B4-BE49-F238E27FC236}">
                  <a16:creationId xmlns:a16="http://schemas.microsoft.com/office/drawing/2014/main" id="{A4345C16-EACE-4F0C-84B3-8A364E5128C6}"/>
                </a:ext>
              </a:extLst>
            </p:cNvPr>
            <p:cNvCxnSpPr>
              <a:cxnSpLocks/>
            </p:cNvCxnSpPr>
            <p:nvPr/>
          </p:nvCxnSpPr>
          <p:spPr>
            <a:xfrm>
              <a:off x="1331548" y="2540275"/>
              <a:ext cx="0" cy="1380028"/>
            </a:xfrm>
            <a:prstGeom prst="line">
              <a:avLst/>
            </a:prstGeom>
            <a:ln w="38100" cap="rnd">
              <a:solidFill>
                <a:srgbClr val="00205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9" name="Oval 78">
              <a:extLst>
                <a:ext uri="{FF2B5EF4-FFF2-40B4-BE49-F238E27FC236}">
                  <a16:creationId xmlns:a16="http://schemas.microsoft.com/office/drawing/2014/main" id="{F95658CB-EB75-4A09-A9DD-87DA21331435}"/>
                </a:ext>
              </a:extLst>
            </p:cNvPr>
            <p:cNvSpPr/>
            <p:nvPr/>
          </p:nvSpPr>
          <p:spPr bwMode="auto">
            <a:xfrm>
              <a:off x="1268060" y="2425006"/>
              <a:ext cx="126976" cy="126976"/>
            </a:xfrm>
            <a:prstGeom prst="ellipse">
              <a:avLst/>
            </a:prstGeom>
            <a:solidFill>
              <a:schemeClr val="bg1"/>
            </a:solidFill>
            <a:ln w="38100">
              <a:solidFill>
                <a:srgbClr val="002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80" name="TextBox 79">
            <a:extLst>
              <a:ext uri="{FF2B5EF4-FFF2-40B4-BE49-F238E27FC236}">
                <a16:creationId xmlns:a16="http://schemas.microsoft.com/office/drawing/2014/main" id="{C8D1939C-B706-462F-9C4A-6C350A145832}"/>
              </a:ext>
            </a:extLst>
          </p:cNvPr>
          <p:cNvSpPr txBox="1"/>
          <p:nvPr/>
        </p:nvSpPr>
        <p:spPr>
          <a:xfrm>
            <a:off x="3389746" y="4519487"/>
            <a:ext cx="1272822" cy="476479"/>
          </a:xfrm>
          <a:prstGeom prst="rect">
            <a:avLst/>
          </a:prstGeom>
          <a:noFill/>
        </p:spPr>
        <p:txBody>
          <a:bodyPr wrap="square" lIns="93260" tIns="93260" rIns="93260" bIns="93260" rtlCol="0" anchor="t" anchorCtr="0">
            <a:spAutoFit/>
          </a:bodyPr>
          <a:lstStyle/>
          <a:p>
            <a:pPr algn="ctr" defTabSz="932597">
              <a:lnSpc>
                <a:spcPct val="90000"/>
              </a:lnSpc>
              <a:spcAft>
                <a:spcPts val="306"/>
              </a:spcAft>
              <a:defRPr/>
            </a:pPr>
            <a:r>
              <a:rPr lang="en-US" sz="1020" b="1" kern="0" dirty="0">
                <a:gradFill>
                  <a:gsLst>
                    <a:gs pos="83000">
                      <a:srgbClr val="1A1A1A"/>
                    </a:gs>
                    <a:gs pos="100000">
                      <a:srgbClr val="0D0D0D"/>
                    </a:gs>
                  </a:gsLst>
                  <a:lin ang="5400000" scaled="1"/>
                </a:gradFill>
                <a:latin typeface="Segoe UI Semibold"/>
              </a:rPr>
              <a:t>Govern discovered apps</a:t>
            </a:r>
            <a:endParaRPr lang="en-US" sz="1020" kern="0" dirty="0">
              <a:gradFill>
                <a:gsLst>
                  <a:gs pos="83000">
                    <a:srgbClr val="1A1A1A"/>
                  </a:gs>
                  <a:gs pos="100000">
                    <a:srgbClr val="0D0D0D"/>
                  </a:gs>
                </a:gsLst>
                <a:lin ang="5400000" scaled="1"/>
              </a:gradFill>
              <a:latin typeface="Segoe UI Semibold"/>
            </a:endParaRPr>
          </a:p>
        </p:txBody>
      </p:sp>
      <p:grpSp>
        <p:nvGrpSpPr>
          <p:cNvPr id="81" name="Group 80">
            <a:extLst>
              <a:ext uri="{FF2B5EF4-FFF2-40B4-BE49-F238E27FC236}">
                <a16:creationId xmlns:a16="http://schemas.microsoft.com/office/drawing/2014/main" id="{69C3FC17-2188-4D9C-A352-2F02DF9438DE}"/>
              </a:ext>
            </a:extLst>
          </p:cNvPr>
          <p:cNvGrpSpPr/>
          <p:nvPr/>
        </p:nvGrpSpPr>
        <p:grpSpPr>
          <a:xfrm>
            <a:off x="3783224" y="4010727"/>
            <a:ext cx="485867" cy="485867"/>
            <a:chOff x="6796486" y="3144913"/>
            <a:chExt cx="576290" cy="576290"/>
          </a:xfrm>
        </p:grpSpPr>
        <p:sp>
          <p:nvSpPr>
            <p:cNvPr id="82" name="Oval 81">
              <a:extLst>
                <a:ext uri="{FF2B5EF4-FFF2-40B4-BE49-F238E27FC236}">
                  <a16:creationId xmlns:a16="http://schemas.microsoft.com/office/drawing/2014/main" id="{EC678592-A35B-495A-861B-702BB4B22917}"/>
                </a:ext>
              </a:extLst>
            </p:cNvPr>
            <p:cNvSpPr/>
            <p:nvPr/>
          </p:nvSpPr>
          <p:spPr>
            <a:xfrm rot="1796401">
              <a:off x="6796486" y="3144913"/>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gradFill>
                  <a:gsLst>
                    <a:gs pos="83000">
                      <a:srgbClr val="1A1A1A"/>
                    </a:gs>
                    <a:gs pos="100000">
                      <a:srgbClr val="0D0D0D"/>
                    </a:gs>
                  </a:gsLst>
                  <a:lin ang="5400000" scaled="1"/>
                </a:gradFill>
                <a:latin typeface="Segoe UI"/>
              </a:endParaRPr>
            </a:p>
          </p:txBody>
        </p:sp>
        <p:pic>
          <p:nvPicPr>
            <p:cNvPr id="83" name="Picture 82">
              <a:extLst>
                <a:ext uri="{FF2B5EF4-FFF2-40B4-BE49-F238E27FC236}">
                  <a16:creationId xmlns:a16="http://schemas.microsoft.com/office/drawing/2014/main" id="{59A72546-B385-44DF-B429-21EE74A6764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81420" y="3234187"/>
              <a:ext cx="406400" cy="406401"/>
            </a:xfrm>
            <a:prstGeom prst="rect">
              <a:avLst/>
            </a:prstGeom>
          </p:spPr>
        </p:pic>
      </p:grpSp>
      <p:grpSp>
        <p:nvGrpSpPr>
          <p:cNvPr id="84" name="Group 83">
            <a:extLst>
              <a:ext uri="{FF2B5EF4-FFF2-40B4-BE49-F238E27FC236}">
                <a16:creationId xmlns:a16="http://schemas.microsoft.com/office/drawing/2014/main" id="{EA47CA3A-9A3C-402D-99F3-B678118DA19D}"/>
              </a:ext>
            </a:extLst>
          </p:cNvPr>
          <p:cNvGrpSpPr/>
          <p:nvPr/>
        </p:nvGrpSpPr>
        <p:grpSpPr>
          <a:xfrm>
            <a:off x="5562154" y="2784994"/>
            <a:ext cx="129504" cy="1525064"/>
            <a:chOff x="1268060" y="2425006"/>
            <a:chExt cx="126976" cy="1495297"/>
          </a:xfrm>
        </p:grpSpPr>
        <p:cxnSp>
          <p:nvCxnSpPr>
            <p:cNvPr id="85" name="Straight Connector 84">
              <a:extLst>
                <a:ext uri="{FF2B5EF4-FFF2-40B4-BE49-F238E27FC236}">
                  <a16:creationId xmlns:a16="http://schemas.microsoft.com/office/drawing/2014/main" id="{EA8A6878-ED6E-4A75-A37F-A33BD2D252A5}"/>
                </a:ext>
              </a:extLst>
            </p:cNvPr>
            <p:cNvCxnSpPr>
              <a:cxnSpLocks/>
            </p:cNvCxnSpPr>
            <p:nvPr/>
          </p:nvCxnSpPr>
          <p:spPr>
            <a:xfrm>
              <a:off x="1331548" y="2540275"/>
              <a:ext cx="0" cy="1380028"/>
            </a:xfrm>
            <a:prstGeom prst="line">
              <a:avLst/>
            </a:prstGeom>
            <a:ln w="38100" cap="rnd">
              <a:solidFill>
                <a:srgbClr val="107C1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6" name="Oval 85">
              <a:extLst>
                <a:ext uri="{FF2B5EF4-FFF2-40B4-BE49-F238E27FC236}">
                  <a16:creationId xmlns:a16="http://schemas.microsoft.com/office/drawing/2014/main" id="{81D4F7B3-B440-4062-93C8-C12A436B875A}"/>
                </a:ext>
              </a:extLst>
            </p:cNvPr>
            <p:cNvSpPr/>
            <p:nvPr/>
          </p:nvSpPr>
          <p:spPr bwMode="auto">
            <a:xfrm>
              <a:off x="1268060" y="2425006"/>
              <a:ext cx="126976" cy="126976"/>
            </a:xfrm>
            <a:prstGeom prst="ellipse">
              <a:avLst/>
            </a:prstGeom>
            <a:solidFill>
              <a:schemeClr val="bg1"/>
            </a:solidFill>
            <a:ln w="38100">
              <a:solidFill>
                <a:srgbClr val="107C1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87" name="TextBox 86">
            <a:extLst>
              <a:ext uri="{FF2B5EF4-FFF2-40B4-BE49-F238E27FC236}">
                <a16:creationId xmlns:a16="http://schemas.microsoft.com/office/drawing/2014/main" id="{82EB7CB5-E436-4F63-BA6A-0636B8EACE7A}"/>
              </a:ext>
            </a:extLst>
          </p:cNvPr>
          <p:cNvSpPr txBox="1"/>
          <p:nvPr/>
        </p:nvSpPr>
        <p:spPr>
          <a:xfrm>
            <a:off x="4732872" y="4155931"/>
            <a:ext cx="1810297" cy="476479"/>
          </a:xfrm>
          <a:prstGeom prst="rect">
            <a:avLst/>
          </a:prstGeom>
          <a:solidFill>
            <a:schemeClr val="bg1"/>
          </a:solidFill>
        </p:spPr>
        <p:txBody>
          <a:bodyPr wrap="square" lIns="93260" tIns="93260" rIns="93260" bIns="93260" rtlCol="0" anchor="t" anchorCtr="0">
            <a:spAutoFit/>
          </a:bodyPr>
          <a:lstStyle/>
          <a:p>
            <a:pPr algn="ctr" defTabSz="932597">
              <a:lnSpc>
                <a:spcPct val="90000"/>
              </a:lnSpc>
              <a:spcAft>
                <a:spcPts val="306"/>
              </a:spcAft>
              <a:defRPr/>
            </a:pPr>
            <a:r>
              <a:rPr lang="en-US" sz="1020" b="1" kern="0">
                <a:gradFill>
                  <a:gsLst>
                    <a:gs pos="83000">
                      <a:srgbClr val="1A1A1A"/>
                    </a:gs>
                    <a:gs pos="100000">
                      <a:srgbClr val="0D0D0D"/>
                    </a:gs>
                  </a:gsLst>
                  <a:lin ang="5400000" scaled="1"/>
                </a:gradFill>
                <a:latin typeface="Segoe UI Semibold"/>
              </a:rPr>
              <a:t>Classify, label and protect sensitive information</a:t>
            </a:r>
          </a:p>
        </p:txBody>
      </p:sp>
      <p:grpSp>
        <p:nvGrpSpPr>
          <p:cNvPr id="88" name="Group 87">
            <a:extLst>
              <a:ext uri="{FF2B5EF4-FFF2-40B4-BE49-F238E27FC236}">
                <a16:creationId xmlns:a16="http://schemas.microsoft.com/office/drawing/2014/main" id="{7472AB59-E329-439D-A771-E0496665ADEA}"/>
              </a:ext>
            </a:extLst>
          </p:cNvPr>
          <p:cNvGrpSpPr/>
          <p:nvPr/>
        </p:nvGrpSpPr>
        <p:grpSpPr>
          <a:xfrm>
            <a:off x="5395088" y="3670880"/>
            <a:ext cx="485867" cy="485867"/>
            <a:chOff x="7112013" y="3935283"/>
            <a:chExt cx="576290" cy="576290"/>
          </a:xfrm>
        </p:grpSpPr>
        <p:sp>
          <p:nvSpPr>
            <p:cNvPr id="89" name="Oval 88">
              <a:extLst>
                <a:ext uri="{FF2B5EF4-FFF2-40B4-BE49-F238E27FC236}">
                  <a16:creationId xmlns:a16="http://schemas.microsoft.com/office/drawing/2014/main" id="{2B69A2E5-0126-4E20-B371-63D936C662BD}"/>
                </a:ext>
              </a:extLst>
            </p:cNvPr>
            <p:cNvSpPr/>
            <p:nvPr/>
          </p:nvSpPr>
          <p:spPr>
            <a:xfrm rot="1796401">
              <a:off x="7112013" y="3935283"/>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defTabSz="932597">
                <a:defRPr/>
              </a:pPr>
              <a:endParaRPr lang="en-US">
                <a:gradFill>
                  <a:gsLst>
                    <a:gs pos="83000">
                      <a:srgbClr val="1A1A1A"/>
                    </a:gs>
                    <a:gs pos="100000">
                      <a:srgbClr val="0D0D0D"/>
                    </a:gs>
                  </a:gsLst>
                  <a:lin ang="5400000" scaled="1"/>
                </a:gradFill>
                <a:latin typeface="Segoe UI"/>
              </a:endParaRPr>
            </a:p>
          </p:txBody>
        </p:sp>
        <p:grpSp>
          <p:nvGrpSpPr>
            <p:cNvPr id="90" name="Group 89">
              <a:extLst>
                <a:ext uri="{FF2B5EF4-FFF2-40B4-BE49-F238E27FC236}">
                  <a16:creationId xmlns:a16="http://schemas.microsoft.com/office/drawing/2014/main" id="{ACCE9283-9E91-4C1D-AA98-ABB04970E607}"/>
                </a:ext>
              </a:extLst>
            </p:cNvPr>
            <p:cNvGrpSpPr/>
            <p:nvPr/>
          </p:nvGrpSpPr>
          <p:grpSpPr>
            <a:xfrm>
              <a:off x="7298873" y="4062283"/>
              <a:ext cx="231072" cy="314467"/>
              <a:chOff x="3912062" y="3827021"/>
              <a:chExt cx="415877" cy="565969"/>
            </a:xfrm>
          </p:grpSpPr>
          <p:grpSp>
            <p:nvGrpSpPr>
              <p:cNvPr id="91" name="Group 8">
                <a:extLst>
                  <a:ext uri="{FF2B5EF4-FFF2-40B4-BE49-F238E27FC236}">
                    <a16:creationId xmlns:a16="http://schemas.microsoft.com/office/drawing/2014/main" id="{346121C7-2A2C-439F-83CB-8490E5A88314}"/>
                  </a:ext>
                </a:extLst>
              </p:cNvPr>
              <p:cNvGrpSpPr>
                <a:grpSpLocks noChangeAspect="1"/>
              </p:cNvGrpSpPr>
              <p:nvPr/>
            </p:nvGrpSpPr>
            <p:grpSpPr bwMode="auto">
              <a:xfrm>
                <a:off x="3912062" y="3827021"/>
                <a:ext cx="415877" cy="565969"/>
                <a:chOff x="3712" y="2130"/>
                <a:chExt cx="133" cy="181"/>
              </a:xfrm>
              <a:solidFill>
                <a:schemeClr val="tx1">
                  <a:lumMod val="25000"/>
                  <a:lumOff val="75000"/>
                </a:schemeClr>
              </a:solidFill>
            </p:grpSpPr>
            <p:sp>
              <p:nvSpPr>
                <p:cNvPr id="95" name="Freeform 9">
                  <a:extLst>
                    <a:ext uri="{FF2B5EF4-FFF2-40B4-BE49-F238E27FC236}">
                      <a16:creationId xmlns:a16="http://schemas.microsoft.com/office/drawing/2014/main" id="{FF8E1542-F37A-4512-B227-215B1B7A382A}"/>
                    </a:ext>
                  </a:extLst>
                </p:cNvPr>
                <p:cNvSpPr>
                  <a:spLocks/>
                </p:cNvSpPr>
                <p:nvPr/>
              </p:nvSpPr>
              <p:spPr bwMode="auto">
                <a:xfrm>
                  <a:off x="3712" y="2130"/>
                  <a:ext cx="133" cy="181"/>
                </a:xfrm>
                <a:custGeom>
                  <a:avLst/>
                  <a:gdLst>
                    <a:gd name="T0" fmla="*/ 0 w 214"/>
                    <a:gd name="T1" fmla="*/ 0 h 293"/>
                    <a:gd name="T2" fmla="*/ 0 w 214"/>
                    <a:gd name="T3" fmla="*/ 0 h 293"/>
                    <a:gd name="T4" fmla="*/ 0 w 214"/>
                    <a:gd name="T5" fmla="*/ 293 h 293"/>
                    <a:gd name="T6" fmla="*/ 214 w 214"/>
                    <a:gd name="T7" fmla="*/ 293 h 293"/>
                    <a:gd name="T8" fmla="*/ 214 w 214"/>
                    <a:gd name="T9" fmla="*/ 80 h 293"/>
                    <a:gd name="T10" fmla="*/ 134 w 214"/>
                    <a:gd name="T11" fmla="*/ 80 h 293"/>
                    <a:gd name="T12" fmla="*/ 134 w 214"/>
                    <a:gd name="T13" fmla="*/ 0 h 293"/>
                    <a:gd name="T14" fmla="*/ 0 w 214"/>
                    <a:gd name="T15" fmla="*/ 0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93">
                      <a:moveTo>
                        <a:pt x="0" y="0"/>
                      </a:moveTo>
                      <a:lnTo>
                        <a:pt x="0" y="0"/>
                      </a:lnTo>
                      <a:lnTo>
                        <a:pt x="0" y="293"/>
                      </a:lnTo>
                      <a:lnTo>
                        <a:pt x="214" y="293"/>
                      </a:lnTo>
                      <a:lnTo>
                        <a:pt x="214" y="80"/>
                      </a:lnTo>
                      <a:lnTo>
                        <a:pt x="134" y="80"/>
                      </a:lnTo>
                      <a:lnTo>
                        <a:pt x="134" y="0"/>
                      </a:lnTo>
                      <a:lnTo>
                        <a:pt x="0" y="0"/>
                      </a:ln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1A1A1A"/>
                        </a:gs>
                        <a:gs pos="100000">
                          <a:srgbClr val="0D0D0D"/>
                        </a:gs>
                      </a:gsLst>
                      <a:lin ang="5400000" scaled="1"/>
                    </a:gradFill>
                    <a:latin typeface="Segoe UI"/>
                  </a:endParaRPr>
                </a:p>
              </p:txBody>
            </p:sp>
            <p:sp>
              <p:nvSpPr>
                <p:cNvPr id="96" name="Freeform 11">
                  <a:extLst>
                    <a:ext uri="{FF2B5EF4-FFF2-40B4-BE49-F238E27FC236}">
                      <a16:creationId xmlns:a16="http://schemas.microsoft.com/office/drawing/2014/main" id="{A8350EC3-61B1-4676-B593-FFCDEB603878}"/>
                    </a:ext>
                  </a:extLst>
                </p:cNvPr>
                <p:cNvSpPr>
                  <a:spLocks/>
                </p:cNvSpPr>
                <p:nvPr/>
              </p:nvSpPr>
              <p:spPr bwMode="auto">
                <a:xfrm>
                  <a:off x="3811" y="2141"/>
                  <a:ext cx="22" cy="21"/>
                </a:xfrm>
                <a:custGeom>
                  <a:avLst/>
                  <a:gdLst>
                    <a:gd name="T0" fmla="*/ 0 w 35"/>
                    <a:gd name="T1" fmla="*/ 35 h 35"/>
                    <a:gd name="T2" fmla="*/ 0 w 35"/>
                    <a:gd name="T3" fmla="*/ 35 h 35"/>
                    <a:gd name="T4" fmla="*/ 35 w 35"/>
                    <a:gd name="T5" fmla="*/ 35 h 35"/>
                    <a:gd name="T6" fmla="*/ 0 w 35"/>
                    <a:gd name="T7" fmla="*/ 0 h 35"/>
                    <a:gd name="T8" fmla="*/ 0 w 35"/>
                    <a:gd name="T9" fmla="*/ 35 h 35"/>
                  </a:gdLst>
                  <a:ahLst/>
                  <a:cxnLst>
                    <a:cxn ang="0">
                      <a:pos x="T0" y="T1"/>
                    </a:cxn>
                    <a:cxn ang="0">
                      <a:pos x="T2" y="T3"/>
                    </a:cxn>
                    <a:cxn ang="0">
                      <a:pos x="T4" y="T5"/>
                    </a:cxn>
                    <a:cxn ang="0">
                      <a:pos x="T6" y="T7"/>
                    </a:cxn>
                    <a:cxn ang="0">
                      <a:pos x="T8" y="T9"/>
                    </a:cxn>
                  </a:cxnLst>
                  <a:rect l="0" t="0" r="r" b="b"/>
                  <a:pathLst>
                    <a:path w="35" h="35">
                      <a:moveTo>
                        <a:pt x="0" y="35"/>
                      </a:moveTo>
                      <a:lnTo>
                        <a:pt x="0" y="35"/>
                      </a:lnTo>
                      <a:lnTo>
                        <a:pt x="35" y="35"/>
                      </a:lnTo>
                      <a:lnTo>
                        <a:pt x="0" y="0"/>
                      </a:lnTo>
                      <a:lnTo>
                        <a:pt x="0" y="35"/>
                      </a:ln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1A1A1A"/>
                        </a:gs>
                        <a:gs pos="100000">
                          <a:srgbClr val="0D0D0D"/>
                        </a:gs>
                      </a:gsLst>
                      <a:lin ang="5400000" scaled="1"/>
                    </a:gradFill>
                    <a:latin typeface="Segoe UI"/>
                  </a:endParaRPr>
                </a:p>
              </p:txBody>
            </p:sp>
          </p:grpSp>
          <p:grpSp>
            <p:nvGrpSpPr>
              <p:cNvPr id="92" name="Group 72">
                <a:extLst>
                  <a:ext uri="{FF2B5EF4-FFF2-40B4-BE49-F238E27FC236}">
                    <a16:creationId xmlns:a16="http://schemas.microsoft.com/office/drawing/2014/main" id="{69BB4A18-F5EF-4D7D-B664-C31121A1B9BE}"/>
                  </a:ext>
                </a:extLst>
              </p:cNvPr>
              <p:cNvGrpSpPr>
                <a:grpSpLocks noChangeAspect="1"/>
              </p:cNvGrpSpPr>
              <p:nvPr/>
            </p:nvGrpSpPr>
            <p:grpSpPr bwMode="auto">
              <a:xfrm>
                <a:off x="4047931" y="4118544"/>
                <a:ext cx="144138" cy="191285"/>
                <a:chOff x="3387" y="1941"/>
                <a:chExt cx="107" cy="142"/>
              </a:xfrm>
              <a:solidFill>
                <a:srgbClr val="E81123"/>
              </a:solidFill>
            </p:grpSpPr>
            <p:sp>
              <p:nvSpPr>
                <p:cNvPr id="93" name="Freeform 73">
                  <a:extLst>
                    <a:ext uri="{FF2B5EF4-FFF2-40B4-BE49-F238E27FC236}">
                      <a16:creationId xmlns:a16="http://schemas.microsoft.com/office/drawing/2014/main" id="{96C87608-EFBF-48F2-B060-79D40250D081}"/>
                    </a:ext>
                  </a:extLst>
                </p:cNvPr>
                <p:cNvSpPr>
                  <a:spLocks noEditPoints="1"/>
                </p:cNvSpPr>
                <p:nvPr/>
              </p:nvSpPr>
              <p:spPr bwMode="auto">
                <a:xfrm>
                  <a:off x="3387" y="1941"/>
                  <a:ext cx="107" cy="142"/>
                </a:xfrm>
                <a:custGeom>
                  <a:avLst/>
                  <a:gdLst>
                    <a:gd name="T0" fmla="*/ 80 w 320"/>
                    <a:gd name="T1" fmla="*/ 186 h 423"/>
                    <a:gd name="T2" fmla="*/ 80 w 320"/>
                    <a:gd name="T3" fmla="*/ 186 h 423"/>
                    <a:gd name="T4" fmla="*/ 80 w 320"/>
                    <a:gd name="T5" fmla="*/ 108 h 423"/>
                    <a:gd name="T6" fmla="*/ 86 w 320"/>
                    <a:gd name="T7" fmla="*/ 76 h 423"/>
                    <a:gd name="T8" fmla="*/ 103 w 320"/>
                    <a:gd name="T9" fmla="*/ 50 h 423"/>
                    <a:gd name="T10" fmla="*/ 128 w 320"/>
                    <a:gd name="T11" fmla="*/ 32 h 423"/>
                    <a:gd name="T12" fmla="*/ 160 w 320"/>
                    <a:gd name="T13" fmla="*/ 26 h 423"/>
                    <a:gd name="T14" fmla="*/ 192 w 320"/>
                    <a:gd name="T15" fmla="*/ 32 h 423"/>
                    <a:gd name="T16" fmla="*/ 217 w 320"/>
                    <a:gd name="T17" fmla="*/ 50 h 423"/>
                    <a:gd name="T18" fmla="*/ 234 w 320"/>
                    <a:gd name="T19" fmla="*/ 76 h 423"/>
                    <a:gd name="T20" fmla="*/ 240 w 320"/>
                    <a:gd name="T21" fmla="*/ 108 h 423"/>
                    <a:gd name="T22" fmla="*/ 240 w 320"/>
                    <a:gd name="T23" fmla="*/ 186 h 423"/>
                    <a:gd name="T24" fmla="*/ 80 w 320"/>
                    <a:gd name="T25" fmla="*/ 186 h 423"/>
                    <a:gd name="T26" fmla="*/ 160 w 320"/>
                    <a:gd name="T27" fmla="*/ 365 h 423"/>
                    <a:gd name="T28" fmla="*/ 160 w 320"/>
                    <a:gd name="T29" fmla="*/ 365 h 423"/>
                    <a:gd name="T30" fmla="*/ 106 w 320"/>
                    <a:gd name="T31" fmla="*/ 311 h 423"/>
                    <a:gd name="T32" fmla="*/ 160 w 320"/>
                    <a:gd name="T33" fmla="*/ 258 h 423"/>
                    <a:gd name="T34" fmla="*/ 213 w 320"/>
                    <a:gd name="T35" fmla="*/ 311 h 423"/>
                    <a:gd name="T36" fmla="*/ 160 w 320"/>
                    <a:gd name="T37" fmla="*/ 365 h 423"/>
                    <a:gd name="T38" fmla="*/ 266 w 320"/>
                    <a:gd name="T39" fmla="*/ 186 h 423"/>
                    <a:gd name="T40" fmla="*/ 266 w 320"/>
                    <a:gd name="T41" fmla="*/ 186 h 423"/>
                    <a:gd name="T42" fmla="*/ 266 w 320"/>
                    <a:gd name="T43" fmla="*/ 108 h 423"/>
                    <a:gd name="T44" fmla="*/ 258 w 320"/>
                    <a:gd name="T45" fmla="*/ 65 h 423"/>
                    <a:gd name="T46" fmla="*/ 236 w 320"/>
                    <a:gd name="T47" fmla="*/ 31 h 423"/>
                    <a:gd name="T48" fmla="*/ 202 w 320"/>
                    <a:gd name="T49" fmla="*/ 7 h 423"/>
                    <a:gd name="T50" fmla="*/ 160 w 320"/>
                    <a:gd name="T51" fmla="*/ 0 h 423"/>
                    <a:gd name="T52" fmla="*/ 118 w 320"/>
                    <a:gd name="T53" fmla="*/ 7 h 423"/>
                    <a:gd name="T54" fmla="*/ 84 w 320"/>
                    <a:gd name="T55" fmla="*/ 31 h 423"/>
                    <a:gd name="T56" fmla="*/ 61 w 320"/>
                    <a:gd name="T57" fmla="*/ 65 h 423"/>
                    <a:gd name="T58" fmla="*/ 53 w 320"/>
                    <a:gd name="T59" fmla="*/ 108 h 423"/>
                    <a:gd name="T60" fmla="*/ 53 w 320"/>
                    <a:gd name="T61" fmla="*/ 186 h 423"/>
                    <a:gd name="T62" fmla="*/ 0 w 320"/>
                    <a:gd name="T63" fmla="*/ 186 h 423"/>
                    <a:gd name="T64" fmla="*/ 0 w 320"/>
                    <a:gd name="T65" fmla="*/ 423 h 423"/>
                    <a:gd name="T66" fmla="*/ 320 w 320"/>
                    <a:gd name="T67" fmla="*/ 423 h 423"/>
                    <a:gd name="T68" fmla="*/ 320 w 320"/>
                    <a:gd name="T69" fmla="*/ 186 h 423"/>
                    <a:gd name="T70" fmla="*/ 266 w 320"/>
                    <a:gd name="T71" fmla="*/ 186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423">
                      <a:moveTo>
                        <a:pt x="80" y="186"/>
                      </a:moveTo>
                      <a:lnTo>
                        <a:pt x="80" y="186"/>
                      </a:lnTo>
                      <a:lnTo>
                        <a:pt x="80" y="108"/>
                      </a:lnTo>
                      <a:cubicBezTo>
                        <a:pt x="80" y="96"/>
                        <a:pt x="82" y="86"/>
                        <a:pt x="86" y="76"/>
                      </a:cubicBezTo>
                      <a:cubicBezTo>
                        <a:pt x="90" y="66"/>
                        <a:pt x="95" y="57"/>
                        <a:pt x="103" y="50"/>
                      </a:cubicBezTo>
                      <a:cubicBezTo>
                        <a:pt x="110" y="42"/>
                        <a:pt x="118" y="36"/>
                        <a:pt x="128" y="32"/>
                      </a:cubicBezTo>
                      <a:cubicBezTo>
                        <a:pt x="138" y="28"/>
                        <a:pt x="148" y="26"/>
                        <a:pt x="160" y="26"/>
                      </a:cubicBezTo>
                      <a:cubicBezTo>
                        <a:pt x="171" y="26"/>
                        <a:pt x="182" y="28"/>
                        <a:pt x="192" y="32"/>
                      </a:cubicBezTo>
                      <a:cubicBezTo>
                        <a:pt x="201" y="36"/>
                        <a:pt x="210" y="42"/>
                        <a:pt x="217" y="50"/>
                      </a:cubicBezTo>
                      <a:cubicBezTo>
                        <a:pt x="224" y="57"/>
                        <a:pt x="230" y="66"/>
                        <a:pt x="234" y="76"/>
                      </a:cubicBezTo>
                      <a:cubicBezTo>
                        <a:pt x="238" y="86"/>
                        <a:pt x="240" y="96"/>
                        <a:pt x="240" y="108"/>
                      </a:cubicBezTo>
                      <a:lnTo>
                        <a:pt x="240" y="186"/>
                      </a:lnTo>
                      <a:lnTo>
                        <a:pt x="80" y="186"/>
                      </a:lnTo>
                      <a:close/>
                      <a:moveTo>
                        <a:pt x="160" y="365"/>
                      </a:moveTo>
                      <a:lnTo>
                        <a:pt x="160" y="365"/>
                      </a:lnTo>
                      <a:cubicBezTo>
                        <a:pt x="130" y="365"/>
                        <a:pt x="106" y="341"/>
                        <a:pt x="106" y="311"/>
                      </a:cubicBezTo>
                      <a:cubicBezTo>
                        <a:pt x="106" y="282"/>
                        <a:pt x="130" y="258"/>
                        <a:pt x="160" y="258"/>
                      </a:cubicBezTo>
                      <a:cubicBezTo>
                        <a:pt x="189" y="258"/>
                        <a:pt x="213" y="282"/>
                        <a:pt x="213" y="311"/>
                      </a:cubicBezTo>
                      <a:cubicBezTo>
                        <a:pt x="213" y="341"/>
                        <a:pt x="189" y="365"/>
                        <a:pt x="160" y="365"/>
                      </a:cubicBezTo>
                      <a:close/>
                      <a:moveTo>
                        <a:pt x="266" y="186"/>
                      </a:moveTo>
                      <a:lnTo>
                        <a:pt x="266" y="186"/>
                      </a:lnTo>
                      <a:lnTo>
                        <a:pt x="266" y="108"/>
                      </a:lnTo>
                      <a:cubicBezTo>
                        <a:pt x="266" y="93"/>
                        <a:pt x="264" y="79"/>
                        <a:pt x="258" y="65"/>
                      </a:cubicBezTo>
                      <a:cubicBezTo>
                        <a:pt x="253" y="52"/>
                        <a:pt x="245" y="41"/>
                        <a:pt x="236" y="31"/>
                      </a:cubicBezTo>
                      <a:cubicBezTo>
                        <a:pt x="226" y="21"/>
                        <a:pt x="215" y="13"/>
                        <a:pt x="202" y="7"/>
                      </a:cubicBezTo>
                      <a:cubicBezTo>
                        <a:pt x="189" y="3"/>
                        <a:pt x="175" y="0"/>
                        <a:pt x="160" y="0"/>
                      </a:cubicBezTo>
                      <a:cubicBezTo>
                        <a:pt x="145" y="0"/>
                        <a:pt x="131" y="3"/>
                        <a:pt x="118" y="7"/>
                      </a:cubicBezTo>
                      <a:cubicBezTo>
                        <a:pt x="105" y="13"/>
                        <a:pt x="93" y="21"/>
                        <a:pt x="84" y="31"/>
                      </a:cubicBezTo>
                      <a:cubicBezTo>
                        <a:pt x="74" y="41"/>
                        <a:pt x="67" y="52"/>
                        <a:pt x="61" y="65"/>
                      </a:cubicBezTo>
                      <a:cubicBezTo>
                        <a:pt x="56" y="79"/>
                        <a:pt x="53" y="93"/>
                        <a:pt x="53" y="108"/>
                      </a:cubicBezTo>
                      <a:lnTo>
                        <a:pt x="53" y="186"/>
                      </a:lnTo>
                      <a:lnTo>
                        <a:pt x="0" y="186"/>
                      </a:lnTo>
                      <a:lnTo>
                        <a:pt x="0" y="423"/>
                      </a:lnTo>
                      <a:lnTo>
                        <a:pt x="320" y="423"/>
                      </a:lnTo>
                      <a:lnTo>
                        <a:pt x="320" y="186"/>
                      </a:lnTo>
                      <a:lnTo>
                        <a:pt x="266" y="186"/>
                      </a:lnTo>
                      <a:close/>
                    </a:path>
                  </a:pathLst>
                </a:custGeom>
                <a:solidFill>
                  <a:schemeClr val="accent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1A1A1A"/>
                        </a:gs>
                        <a:gs pos="100000">
                          <a:srgbClr val="0D0D0D"/>
                        </a:gs>
                      </a:gsLst>
                      <a:lin ang="5400000" scaled="1"/>
                    </a:gradFill>
                    <a:latin typeface="Segoe UI"/>
                  </a:endParaRPr>
                </a:p>
              </p:txBody>
            </p:sp>
            <p:sp>
              <p:nvSpPr>
                <p:cNvPr id="94" name="Freeform 74">
                  <a:extLst>
                    <a:ext uri="{FF2B5EF4-FFF2-40B4-BE49-F238E27FC236}">
                      <a16:creationId xmlns:a16="http://schemas.microsoft.com/office/drawing/2014/main" id="{3F53D473-2500-4F53-B109-2070B5521DFF}"/>
                    </a:ext>
                  </a:extLst>
                </p:cNvPr>
                <p:cNvSpPr>
                  <a:spLocks/>
                </p:cNvSpPr>
                <p:nvPr/>
              </p:nvSpPr>
              <p:spPr bwMode="auto">
                <a:xfrm>
                  <a:off x="3431" y="2036"/>
                  <a:ext cx="18"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solidFill>
                  <a:schemeClr val="accent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1A1A1A"/>
                        </a:gs>
                        <a:gs pos="100000">
                          <a:srgbClr val="0D0D0D"/>
                        </a:gs>
                      </a:gsLst>
                      <a:lin ang="5400000" scaled="1"/>
                    </a:gradFill>
                    <a:latin typeface="Segoe UI"/>
                  </a:endParaRPr>
                </a:p>
              </p:txBody>
            </p:sp>
          </p:grpSp>
        </p:grpSp>
      </p:grpSp>
      <p:cxnSp>
        <p:nvCxnSpPr>
          <p:cNvPr id="97" name="Straight Connector 96">
            <a:extLst>
              <a:ext uri="{FF2B5EF4-FFF2-40B4-BE49-F238E27FC236}">
                <a16:creationId xmlns:a16="http://schemas.microsoft.com/office/drawing/2014/main" id="{00B33429-91BD-4227-A54E-2D3D9453AB5D}"/>
              </a:ext>
            </a:extLst>
          </p:cNvPr>
          <p:cNvCxnSpPr>
            <a:cxnSpLocks/>
          </p:cNvCxnSpPr>
          <p:nvPr/>
        </p:nvCxnSpPr>
        <p:spPr>
          <a:xfrm>
            <a:off x="7186214" y="2902557"/>
            <a:ext cx="0" cy="1407501"/>
          </a:xfrm>
          <a:prstGeom prst="line">
            <a:avLst/>
          </a:prstGeom>
          <a:ln w="38100" cap="rnd">
            <a:solidFill>
              <a:srgbClr val="107C1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98" name="Oval 97">
            <a:extLst>
              <a:ext uri="{FF2B5EF4-FFF2-40B4-BE49-F238E27FC236}">
                <a16:creationId xmlns:a16="http://schemas.microsoft.com/office/drawing/2014/main" id="{8F00CB17-80E0-41FD-8237-1D7C83D827E1}"/>
              </a:ext>
            </a:extLst>
          </p:cNvPr>
          <p:cNvSpPr/>
          <p:nvPr/>
        </p:nvSpPr>
        <p:spPr bwMode="auto">
          <a:xfrm>
            <a:off x="7121462" y="2784993"/>
            <a:ext cx="129504" cy="129504"/>
          </a:xfrm>
          <a:prstGeom prst="ellipse">
            <a:avLst/>
          </a:prstGeom>
          <a:solidFill>
            <a:schemeClr val="bg1"/>
          </a:solidFill>
          <a:ln w="38100">
            <a:solidFill>
              <a:srgbClr val="107C1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sp>
        <p:nvSpPr>
          <p:cNvPr id="99" name="TextBox 98">
            <a:extLst>
              <a:ext uri="{FF2B5EF4-FFF2-40B4-BE49-F238E27FC236}">
                <a16:creationId xmlns:a16="http://schemas.microsoft.com/office/drawing/2014/main" id="{B31DF55E-558B-4DB1-8EF0-CA92C05013CC}"/>
              </a:ext>
            </a:extLst>
          </p:cNvPr>
          <p:cNvSpPr txBox="1"/>
          <p:nvPr/>
        </p:nvSpPr>
        <p:spPr>
          <a:xfrm>
            <a:off x="6409058" y="4519487"/>
            <a:ext cx="1554315" cy="620548"/>
          </a:xfrm>
          <a:prstGeom prst="rect">
            <a:avLst/>
          </a:prstGeom>
          <a:noFill/>
        </p:spPr>
        <p:txBody>
          <a:bodyPr wrap="square" lIns="93260" tIns="93260" rIns="93260" bIns="93260" rtlCol="0" anchor="t" anchorCtr="0">
            <a:spAutoFit/>
          </a:bodyPr>
          <a:lstStyle/>
          <a:p>
            <a:pPr algn="ctr" defTabSz="932597">
              <a:lnSpc>
                <a:spcPct val="90000"/>
              </a:lnSpc>
              <a:spcAft>
                <a:spcPts val="306"/>
              </a:spcAft>
              <a:defRPr/>
            </a:pPr>
            <a:r>
              <a:rPr lang="en-US" sz="1020" b="1" kern="0">
                <a:gradFill>
                  <a:gsLst>
                    <a:gs pos="83000">
                      <a:srgbClr val="1A1A1A"/>
                    </a:gs>
                    <a:gs pos="100000">
                      <a:srgbClr val="0D0D0D"/>
                    </a:gs>
                  </a:gsLst>
                  <a:lin ang="5400000" scaled="1"/>
                </a:gradFill>
                <a:latin typeface="Segoe UI Semibold"/>
              </a:rPr>
              <a:t>Control and monitor user sessions in </a:t>
            </a:r>
            <a:br>
              <a:rPr lang="en-US" sz="1020" b="1" kern="0">
                <a:gradFill>
                  <a:gsLst>
                    <a:gs pos="83000">
                      <a:srgbClr val="1A1A1A"/>
                    </a:gs>
                    <a:gs pos="100000">
                      <a:srgbClr val="0D0D0D"/>
                    </a:gs>
                  </a:gsLst>
                  <a:lin ang="5400000" scaled="1"/>
                </a:gradFill>
                <a:latin typeface="Segoe UI Semibold"/>
              </a:rPr>
            </a:br>
            <a:r>
              <a:rPr lang="en-US" sz="1020" b="1" kern="0">
                <a:gradFill>
                  <a:gsLst>
                    <a:gs pos="83000">
                      <a:srgbClr val="1A1A1A"/>
                    </a:gs>
                    <a:gs pos="100000">
                      <a:srgbClr val="0D0D0D"/>
                    </a:gs>
                  </a:gsLst>
                  <a:lin ang="5400000" scaled="1"/>
                </a:gradFill>
                <a:latin typeface="Segoe UI Semibold"/>
              </a:rPr>
              <a:t>real-time</a:t>
            </a:r>
          </a:p>
        </p:txBody>
      </p:sp>
      <p:grpSp>
        <p:nvGrpSpPr>
          <p:cNvPr id="100" name="Group 99">
            <a:extLst>
              <a:ext uri="{FF2B5EF4-FFF2-40B4-BE49-F238E27FC236}">
                <a16:creationId xmlns:a16="http://schemas.microsoft.com/office/drawing/2014/main" id="{1E140D18-87F0-44E0-87C7-4F002E682A61}"/>
              </a:ext>
            </a:extLst>
          </p:cNvPr>
          <p:cNvGrpSpPr/>
          <p:nvPr/>
        </p:nvGrpSpPr>
        <p:grpSpPr>
          <a:xfrm>
            <a:off x="6943279" y="4010727"/>
            <a:ext cx="485867" cy="485867"/>
            <a:chOff x="6766819" y="4776442"/>
            <a:chExt cx="576291" cy="576291"/>
          </a:xfrm>
        </p:grpSpPr>
        <p:sp>
          <p:nvSpPr>
            <p:cNvPr id="101" name="Oval 100">
              <a:extLst>
                <a:ext uri="{FF2B5EF4-FFF2-40B4-BE49-F238E27FC236}">
                  <a16:creationId xmlns:a16="http://schemas.microsoft.com/office/drawing/2014/main" id="{F6EC154A-ABC3-4C8C-8675-C2A452A3E43B}"/>
                </a:ext>
              </a:extLst>
            </p:cNvPr>
            <p:cNvSpPr/>
            <p:nvPr/>
          </p:nvSpPr>
          <p:spPr>
            <a:xfrm rot="1796401">
              <a:off x="6766819" y="4776442"/>
              <a:ext cx="576291" cy="576291"/>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gradFill>
                  <a:gsLst>
                    <a:gs pos="83000">
                      <a:srgbClr val="1A1A1A"/>
                    </a:gs>
                    <a:gs pos="100000">
                      <a:srgbClr val="0D0D0D"/>
                    </a:gs>
                  </a:gsLst>
                  <a:lin ang="5400000" scaled="1"/>
                </a:gradFill>
                <a:latin typeface="Segoe UI"/>
              </a:endParaRPr>
            </a:p>
          </p:txBody>
        </p:sp>
        <p:pic>
          <p:nvPicPr>
            <p:cNvPr id="102" name="Picture 101">
              <a:extLst>
                <a:ext uri="{FF2B5EF4-FFF2-40B4-BE49-F238E27FC236}">
                  <a16:creationId xmlns:a16="http://schemas.microsoft.com/office/drawing/2014/main" id="{4D37B55A-5922-49EF-98F4-5BD4723D128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02418" y="4912043"/>
              <a:ext cx="305076" cy="305076"/>
            </a:xfrm>
            <a:prstGeom prst="rect">
              <a:avLst/>
            </a:prstGeom>
          </p:spPr>
        </p:pic>
      </p:grpSp>
      <p:grpSp>
        <p:nvGrpSpPr>
          <p:cNvPr id="103" name="Group 102">
            <a:extLst>
              <a:ext uri="{FF2B5EF4-FFF2-40B4-BE49-F238E27FC236}">
                <a16:creationId xmlns:a16="http://schemas.microsoft.com/office/drawing/2014/main" id="{3EFEB8EA-8516-42DA-9722-E97FDB7E56EC}"/>
              </a:ext>
            </a:extLst>
          </p:cNvPr>
          <p:cNvGrpSpPr/>
          <p:nvPr/>
        </p:nvGrpSpPr>
        <p:grpSpPr>
          <a:xfrm>
            <a:off x="2340524" y="2784993"/>
            <a:ext cx="694590" cy="1076186"/>
            <a:chOff x="2294753" y="2730634"/>
            <a:chExt cx="681032" cy="1055180"/>
          </a:xfrm>
        </p:grpSpPr>
        <p:sp>
          <p:nvSpPr>
            <p:cNvPr id="104" name="Oval 103">
              <a:extLst>
                <a:ext uri="{FF2B5EF4-FFF2-40B4-BE49-F238E27FC236}">
                  <a16:creationId xmlns:a16="http://schemas.microsoft.com/office/drawing/2014/main" id="{1F8C8C60-76C3-47CB-82E4-BEB7A9E8E115}"/>
                </a:ext>
              </a:extLst>
            </p:cNvPr>
            <p:cNvSpPr/>
            <p:nvPr/>
          </p:nvSpPr>
          <p:spPr bwMode="auto">
            <a:xfrm>
              <a:off x="2294753" y="2730634"/>
              <a:ext cx="126976" cy="126976"/>
            </a:xfrm>
            <a:prstGeom prst="ellipse">
              <a:avLst/>
            </a:prstGeom>
            <a:solidFill>
              <a:schemeClr val="bg1"/>
            </a:solidFill>
            <a:ln w="38100">
              <a:solidFill>
                <a:srgbClr val="002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cxnSp>
          <p:nvCxnSpPr>
            <p:cNvPr id="105" name="Connector: Elbow 104">
              <a:extLst>
                <a:ext uri="{FF2B5EF4-FFF2-40B4-BE49-F238E27FC236}">
                  <a16:creationId xmlns:a16="http://schemas.microsoft.com/office/drawing/2014/main" id="{722B2D35-BEA6-4D70-A122-9EF0142E6571}"/>
                </a:ext>
              </a:extLst>
            </p:cNvPr>
            <p:cNvCxnSpPr>
              <a:cxnSpLocks/>
              <a:stCxn id="104" idx="4"/>
            </p:cNvCxnSpPr>
            <p:nvPr/>
          </p:nvCxnSpPr>
          <p:spPr>
            <a:xfrm rot="16200000" flipH="1">
              <a:off x="2202911" y="3012940"/>
              <a:ext cx="928204" cy="617544"/>
            </a:xfrm>
            <a:prstGeom prst="bentConnector3">
              <a:avLst>
                <a:gd name="adj1" fmla="val 65692"/>
              </a:avLst>
            </a:prstGeom>
            <a:ln w="38100" cap="rnd">
              <a:solidFill>
                <a:srgbClr val="00205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06" name="TextBox 105">
            <a:extLst>
              <a:ext uri="{FF2B5EF4-FFF2-40B4-BE49-F238E27FC236}">
                <a16:creationId xmlns:a16="http://schemas.microsoft.com/office/drawing/2014/main" id="{B2AFCECC-D565-4682-97A7-A835D97F0997}"/>
              </a:ext>
            </a:extLst>
          </p:cNvPr>
          <p:cNvSpPr txBox="1"/>
          <p:nvPr/>
        </p:nvSpPr>
        <p:spPr>
          <a:xfrm>
            <a:off x="2348374" y="4212474"/>
            <a:ext cx="1347226" cy="620548"/>
          </a:xfrm>
          <a:prstGeom prst="rect">
            <a:avLst/>
          </a:prstGeom>
          <a:noFill/>
        </p:spPr>
        <p:txBody>
          <a:bodyPr wrap="square" lIns="93260" tIns="93260" rIns="93260" bIns="93260" rtlCol="0" anchor="t" anchorCtr="0">
            <a:spAutoFit/>
          </a:bodyPr>
          <a:lstStyle/>
          <a:p>
            <a:pPr algn="ctr" defTabSz="932597">
              <a:lnSpc>
                <a:spcPct val="90000"/>
              </a:lnSpc>
              <a:spcAft>
                <a:spcPts val="306"/>
              </a:spcAft>
              <a:defRPr/>
            </a:pPr>
            <a:r>
              <a:rPr lang="en-US" sz="1020" b="1" kern="0">
                <a:gradFill>
                  <a:gsLst>
                    <a:gs pos="83000">
                      <a:srgbClr val="1A1A1A"/>
                    </a:gs>
                    <a:gs pos="100000">
                      <a:srgbClr val="0D0D0D"/>
                    </a:gs>
                  </a:gsLst>
                  <a:lin ang="5400000" scaled="1"/>
                </a:gradFill>
                <a:latin typeface="Segoe UI Semibold"/>
              </a:rPr>
              <a:t>Assess if your </a:t>
            </a:r>
            <a:br>
              <a:rPr lang="en-US" sz="1020" b="1" kern="0">
                <a:gradFill>
                  <a:gsLst>
                    <a:gs pos="83000">
                      <a:srgbClr val="1A1A1A"/>
                    </a:gs>
                    <a:gs pos="100000">
                      <a:srgbClr val="0D0D0D"/>
                    </a:gs>
                  </a:gsLst>
                  <a:lin ang="5400000" scaled="1"/>
                </a:gradFill>
                <a:latin typeface="Segoe UI Semibold"/>
              </a:rPr>
            </a:br>
            <a:r>
              <a:rPr lang="en-US" sz="1020" b="1" kern="0">
                <a:gradFill>
                  <a:gsLst>
                    <a:gs pos="83000">
                      <a:srgbClr val="1A1A1A"/>
                    </a:gs>
                    <a:gs pos="100000">
                      <a:srgbClr val="0D0D0D"/>
                    </a:gs>
                  </a:gsLst>
                  <a:lin ang="5400000" scaled="1"/>
                </a:gradFill>
                <a:latin typeface="Segoe UI Semibold"/>
              </a:rPr>
              <a:t>cloud apps meet compliance</a:t>
            </a:r>
          </a:p>
        </p:txBody>
      </p:sp>
      <p:grpSp>
        <p:nvGrpSpPr>
          <p:cNvPr id="107" name="Group 106">
            <a:extLst>
              <a:ext uri="{FF2B5EF4-FFF2-40B4-BE49-F238E27FC236}">
                <a16:creationId xmlns:a16="http://schemas.microsoft.com/office/drawing/2014/main" id="{6685B810-E3D0-493C-8D87-1890FED8E6A8}"/>
              </a:ext>
            </a:extLst>
          </p:cNvPr>
          <p:cNvGrpSpPr/>
          <p:nvPr/>
        </p:nvGrpSpPr>
        <p:grpSpPr>
          <a:xfrm>
            <a:off x="2779055" y="3717192"/>
            <a:ext cx="485867" cy="485867"/>
            <a:chOff x="1519827" y="4430586"/>
            <a:chExt cx="576290" cy="576290"/>
          </a:xfrm>
        </p:grpSpPr>
        <p:grpSp>
          <p:nvGrpSpPr>
            <p:cNvPr id="108" name="Group 107">
              <a:extLst>
                <a:ext uri="{FF2B5EF4-FFF2-40B4-BE49-F238E27FC236}">
                  <a16:creationId xmlns:a16="http://schemas.microsoft.com/office/drawing/2014/main" id="{C0391F01-AC79-4B62-BF49-75DF58B81CE4}"/>
                </a:ext>
              </a:extLst>
            </p:cNvPr>
            <p:cNvGrpSpPr/>
            <p:nvPr/>
          </p:nvGrpSpPr>
          <p:grpSpPr>
            <a:xfrm>
              <a:off x="1519827" y="4430586"/>
              <a:ext cx="576290" cy="576290"/>
              <a:chOff x="4777879" y="3935283"/>
              <a:chExt cx="576290" cy="576290"/>
            </a:xfrm>
          </p:grpSpPr>
          <p:sp>
            <p:nvSpPr>
              <p:cNvPr id="110" name="Oval 109">
                <a:extLst>
                  <a:ext uri="{FF2B5EF4-FFF2-40B4-BE49-F238E27FC236}">
                    <a16:creationId xmlns:a16="http://schemas.microsoft.com/office/drawing/2014/main" id="{4D5AED43-0659-45CE-8CEE-565E33FA8FCF}"/>
                  </a:ext>
                </a:extLst>
              </p:cNvPr>
              <p:cNvSpPr/>
              <p:nvPr/>
            </p:nvSpPr>
            <p:spPr>
              <a:xfrm rot="1796401">
                <a:off x="4777879" y="3935283"/>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597">
                  <a:defRPr/>
                </a:pPr>
                <a:endParaRPr lang="en-US">
                  <a:gradFill>
                    <a:gsLst>
                      <a:gs pos="83000">
                        <a:srgbClr val="1A1A1A"/>
                      </a:gs>
                      <a:gs pos="100000">
                        <a:srgbClr val="0D0D0D"/>
                      </a:gs>
                    </a:gsLst>
                    <a:lin ang="5400000" scaled="1"/>
                  </a:gradFill>
                  <a:latin typeface="Segoe UI"/>
                </a:endParaRPr>
              </a:p>
            </p:txBody>
          </p:sp>
          <p:sp>
            <p:nvSpPr>
              <p:cNvPr id="111" name="cloud">
                <a:extLst>
                  <a:ext uri="{FF2B5EF4-FFF2-40B4-BE49-F238E27FC236}">
                    <a16:creationId xmlns:a16="http://schemas.microsoft.com/office/drawing/2014/main" id="{C3E9FB08-AAD5-433B-BBE1-590B33080FC0}"/>
                  </a:ext>
                </a:extLst>
              </p:cNvPr>
              <p:cNvSpPr>
                <a:spLocks noChangeAspect="1"/>
              </p:cNvSpPr>
              <p:nvPr/>
            </p:nvSpPr>
            <p:spPr bwMode="auto">
              <a:xfrm>
                <a:off x="4867465" y="4107931"/>
                <a:ext cx="362664" cy="231052"/>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rgbClr val="C1C1C1"/>
              </a:solidFill>
              <a:ln w="15875" cap="sq">
                <a:no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918">
                  <a:gradFill>
                    <a:gsLst>
                      <a:gs pos="83000">
                        <a:srgbClr val="1A1A1A"/>
                      </a:gs>
                      <a:gs pos="100000">
                        <a:srgbClr val="0D0D0D"/>
                      </a:gs>
                    </a:gsLst>
                    <a:lin ang="5400000" scaled="1"/>
                  </a:gradFill>
                  <a:latin typeface="Segoe UI"/>
                </a:endParaRPr>
              </a:p>
            </p:txBody>
          </p:sp>
        </p:grpSp>
        <p:pic>
          <p:nvPicPr>
            <p:cNvPr id="109" name="Graphic 108">
              <a:extLst>
                <a:ext uri="{FF2B5EF4-FFF2-40B4-BE49-F238E27FC236}">
                  <a16:creationId xmlns:a16="http://schemas.microsoft.com/office/drawing/2014/main" id="{55CB3355-C7D9-4E2F-8324-87505C367A1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602097" y="4617424"/>
              <a:ext cx="190499" cy="206857"/>
            </a:xfrm>
            <a:prstGeom prst="rect">
              <a:avLst/>
            </a:prstGeom>
          </p:spPr>
        </p:pic>
      </p:grpSp>
      <p:grpSp>
        <p:nvGrpSpPr>
          <p:cNvPr id="112" name="Group 111">
            <a:extLst>
              <a:ext uri="{FF2B5EF4-FFF2-40B4-BE49-F238E27FC236}">
                <a16:creationId xmlns:a16="http://schemas.microsoft.com/office/drawing/2014/main" id="{0E786AB9-FD01-4FC3-BE67-84A71DC0C55C}"/>
              </a:ext>
            </a:extLst>
          </p:cNvPr>
          <p:cNvGrpSpPr/>
          <p:nvPr/>
        </p:nvGrpSpPr>
        <p:grpSpPr>
          <a:xfrm>
            <a:off x="8914171" y="2784994"/>
            <a:ext cx="129504" cy="1525064"/>
            <a:chOff x="1268060" y="2425006"/>
            <a:chExt cx="126976" cy="1495297"/>
          </a:xfrm>
        </p:grpSpPr>
        <p:cxnSp>
          <p:nvCxnSpPr>
            <p:cNvPr id="113" name="Straight Connector 112">
              <a:extLst>
                <a:ext uri="{FF2B5EF4-FFF2-40B4-BE49-F238E27FC236}">
                  <a16:creationId xmlns:a16="http://schemas.microsoft.com/office/drawing/2014/main" id="{D8D12E60-E2D2-4947-8F9A-59729B3E8864}"/>
                </a:ext>
              </a:extLst>
            </p:cNvPr>
            <p:cNvCxnSpPr>
              <a:cxnSpLocks/>
            </p:cNvCxnSpPr>
            <p:nvPr/>
          </p:nvCxnSpPr>
          <p:spPr>
            <a:xfrm>
              <a:off x="1331548" y="2540275"/>
              <a:ext cx="0" cy="1380028"/>
            </a:xfrm>
            <a:prstGeom prst="line">
              <a:avLst/>
            </a:prstGeom>
            <a:ln w="38100" cap="rnd">
              <a:solidFill>
                <a:srgbClr val="D83B0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14" name="Oval 113">
              <a:extLst>
                <a:ext uri="{FF2B5EF4-FFF2-40B4-BE49-F238E27FC236}">
                  <a16:creationId xmlns:a16="http://schemas.microsoft.com/office/drawing/2014/main" id="{FBC8D84E-641B-4678-A312-5AA3369A722B}"/>
                </a:ext>
              </a:extLst>
            </p:cNvPr>
            <p:cNvSpPr/>
            <p:nvPr/>
          </p:nvSpPr>
          <p:spPr bwMode="auto">
            <a:xfrm>
              <a:off x="1268060" y="2425006"/>
              <a:ext cx="126976" cy="126976"/>
            </a:xfrm>
            <a:prstGeom prst="ellipse">
              <a:avLst/>
            </a:prstGeom>
            <a:solidFill>
              <a:schemeClr val="bg1"/>
            </a:solidFill>
            <a:ln w="38100">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115" name="TextBox 114">
            <a:extLst>
              <a:ext uri="{FF2B5EF4-FFF2-40B4-BE49-F238E27FC236}">
                <a16:creationId xmlns:a16="http://schemas.microsoft.com/office/drawing/2014/main" id="{0837613D-E3ED-4A2E-8BFB-9CEA61A50BCF}"/>
              </a:ext>
            </a:extLst>
          </p:cNvPr>
          <p:cNvSpPr txBox="1"/>
          <p:nvPr/>
        </p:nvSpPr>
        <p:spPr>
          <a:xfrm>
            <a:off x="7890636" y="4519487"/>
            <a:ext cx="2158803" cy="476479"/>
          </a:xfrm>
          <a:prstGeom prst="rect">
            <a:avLst/>
          </a:prstGeom>
          <a:noFill/>
        </p:spPr>
        <p:txBody>
          <a:bodyPr wrap="square" lIns="93260" tIns="93260" rIns="93260" bIns="93260" rtlCol="0" anchor="t" anchorCtr="0">
            <a:spAutoFit/>
          </a:bodyPr>
          <a:lstStyle/>
          <a:p>
            <a:pPr algn="ctr" defTabSz="932597">
              <a:lnSpc>
                <a:spcPct val="90000"/>
              </a:lnSpc>
              <a:spcAft>
                <a:spcPts val="306"/>
              </a:spcAft>
              <a:defRPr/>
            </a:pPr>
            <a:r>
              <a:rPr lang="en-US" sz="1020" b="1" kern="0" dirty="0">
                <a:gradFill>
                  <a:gsLst>
                    <a:gs pos="83000">
                      <a:srgbClr val="1A1A1A"/>
                    </a:gs>
                    <a:gs pos="100000">
                      <a:srgbClr val="0D0D0D"/>
                    </a:gs>
                  </a:gsLst>
                  <a:lin ang="5400000" scaled="1"/>
                </a:gradFill>
                <a:latin typeface="Segoe UI Semibold"/>
              </a:rPr>
              <a:t>Detect insider threats and compromised accounts</a:t>
            </a:r>
          </a:p>
        </p:txBody>
      </p:sp>
      <p:grpSp>
        <p:nvGrpSpPr>
          <p:cNvPr id="116" name="Group 115">
            <a:extLst>
              <a:ext uri="{FF2B5EF4-FFF2-40B4-BE49-F238E27FC236}">
                <a16:creationId xmlns:a16="http://schemas.microsoft.com/office/drawing/2014/main" id="{A8C58D67-D14E-4641-ACAA-92093C2D82EF}"/>
              </a:ext>
            </a:extLst>
          </p:cNvPr>
          <p:cNvGrpSpPr/>
          <p:nvPr/>
        </p:nvGrpSpPr>
        <p:grpSpPr>
          <a:xfrm>
            <a:off x="8727105" y="4010727"/>
            <a:ext cx="485867" cy="485867"/>
            <a:chOff x="5149505" y="4646045"/>
            <a:chExt cx="576290" cy="576290"/>
          </a:xfrm>
        </p:grpSpPr>
        <p:sp>
          <p:nvSpPr>
            <p:cNvPr id="117" name="Oval 116">
              <a:extLst>
                <a:ext uri="{FF2B5EF4-FFF2-40B4-BE49-F238E27FC236}">
                  <a16:creationId xmlns:a16="http://schemas.microsoft.com/office/drawing/2014/main" id="{FB050E2A-9C68-49D2-BB48-ADE95F0AB1A6}"/>
                </a:ext>
              </a:extLst>
            </p:cNvPr>
            <p:cNvSpPr/>
            <p:nvPr/>
          </p:nvSpPr>
          <p:spPr>
            <a:xfrm rot="1796401">
              <a:off x="5149505" y="4646045"/>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tIns="93260" rtlCol="0" anchor="ctr"/>
            <a:lstStyle/>
            <a:p>
              <a:pPr algn="ctr" defTabSz="932597">
                <a:defRPr/>
              </a:pPr>
              <a:endParaRPr lang="en-US">
                <a:gradFill>
                  <a:gsLst>
                    <a:gs pos="83000">
                      <a:srgbClr val="1A1A1A"/>
                    </a:gs>
                    <a:gs pos="100000">
                      <a:srgbClr val="0D0D0D"/>
                    </a:gs>
                  </a:gsLst>
                  <a:lin ang="5400000" scaled="1"/>
                </a:gradFill>
                <a:latin typeface="Segoe UI"/>
              </a:endParaRPr>
            </a:p>
          </p:txBody>
        </p:sp>
        <p:pic>
          <p:nvPicPr>
            <p:cNvPr id="118" name="Picture 117">
              <a:extLst>
                <a:ext uri="{FF2B5EF4-FFF2-40B4-BE49-F238E27FC236}">
                  <a16:creationId xmlns:a16="http://schemas.microsoft.com/office/drawing/2014/main" id="{0E052E47-0AA1-4F11-BE59-B33277D74BC5}"/>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269750" y="4761959"/>
              <a:ext cx="344460" cy="344460"/>
            </a:xfrm>
            <a:prstGeom prst="rect">
              <a:avLst/>
            </a:prstGeom>
          </p:spPr>
        </p:pic>
      </p:grpSp>
      <p:grpSp>
        <p:nvGrpSpPr>
          <p:cNvPr id="119" name="Group 118">
            <a:extLst>
              <a:ext uri="{FF2B5EF4-FFF2-40B4-BE49-F238E27FC236}">
                <a16:creationId xmlns:a16="http://schemas.microsoft.com/office/drawing/2014/main" id="{0EF4FA90-7ED8-49BC-A65D-CFC24403A3A9}"/>
              </a:ext>
            </a:extLst>
          </p:cNvPr>
          <p:cNvGrpSpPr/>
          <p:nvPr/>
        </p:nvGrpSpPr>
        <p:grpSpPr>
          <a:xfrm>
            <a:off x="10526519" y="2784994"/>
            <a:ext cx="129504" cy="1525064"/>
            <a:chOff x="1268060" y="2425006"/>
            <a:chExt cx="126976" cy="1495297"/>
          </a:xfrm>
        </p:grpSpPr>
        <p:cxnSp>
          <p:nvCxnSpPr>
            <p:cNvPr id="120" name="Straight Connector 119">
              <a:extLst>
                <a:ext uri="{FF2B5EF4-FFF2-40B4-BE49-F238E27FC236}">
                  <a16:creationId xmlns:a16="http://schemas.microsoft.com/office/drawing/2014/main" id="{B5A82E42-A59B-4651-95B1-4ACCA0804094}"/>
                </a:ext>
              </a:extLst>
            </p:cNvPr>
            <p:cNvCxnSpPr>
              <a:cxnSpLocks/>
            </p:cNvCxnSpPr>
            <p:nvPr/>
          </p:nvCxnSpPr>
          <p:spPr>
            <a:xfrm>
              <a:off x="1331548" y="2540275"/>
              <a:ext cx="0" cy="1380028"/>
            </a:xfrm>
            <a:prstGeom prst="line">
              <a:avLst/>
            </a:prstGeom>
            <a:ln w="38100" cap="rnd">
              <a:solidFill>
                <a:srgbClr val="D83B0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1" name="Oval 120">
              <a:extLst>
                <a:ext uri="{FF2B5EF4-FFF2-40B4-BE49-F238E27FC236}">
                  <a16:creationId xmlns:a16="http://schemas.microsoft.com/office/drawing/2014/main" id="{6F906975-89E6-4812-9F4D-862CD50A3D0B}"/>
                </a:ext>
              </a:extLst>
            </p:cNvPr>
            <p:cNvSpPr/>
            <p:nvPr/>
          </p:nvSpPr>
          <p:spPr bwMode="auto">
            <a:xfrm>
              <a:off x="1268060" y="2425006"/>
              <a:ext cx="126976" cy="126976"/>
            </a:xfrm>
            <a:prstGeom prst="ellipse">
              <a:avLst/>
            </a:prstGeom>
            <a:solidFill>
              <a:schemeClr val="bg1"/>
            </a:solidFill>
            <a:ln w="38100">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122" name="TextBox 121">
            <a:extLst>
              <a:ext uri="{FF2B5EF4-FFF2-40B4-BE49-F238E27FC236}">
                <a16:creationId xmlns:a16="http://schemas.microsoft.com/office/drawing/2014/main" id="{2CAC2BFF-47A2-446E-A630-2D60C8512032}"/>
              </a:ext>
            </a:extLst>
          </p:cNvPr>
          <p:cNvSpPr txBox="1"/>
          <p:nvPr/>
        </p:nvSpPr>
        <p:spPr>
          <a:xfrm>
            <a:off x="9622140" y="4061090"/>
            <a:ext cx="1938263" cy="476479"/>
          </a:xfrm>
          <a:prstGeom prst="rect">
            <a:avLst/>
          </a:prstGeom>
          <a:solidFill>
            <a:schemeClr val="bg1"/>
          </a:solidFill>
        </p:spPr>
        <p:txBody>
          <a:bodyPr wrap="square" lIns="93260" tIns="93260" rIns="93260" bIns="93260" rtlCol="0" anchor="t" anchorCtr="0">
            <a:spAutoFit/>
          </a:bodyPr>
          <a:lstStyle/>
          <a:p>
            <a:pPr algn="ctr" defTabSz="932597">
              <a:lnSpc>
                <a:spcPct val="90000"/>
              </a:lnSpc>
              <a:spcAft>
                <a:spcPts val="306"/>
              </a:spcAft>
              <a:defRPr/>
            </a:pPr>
            <a:r>
              <a:rPr lang="en-US" sz="1020" b="1" kern="0">
                <a:gradFill>
                  <a:gsLst>
                    <a:gs pos="83000">
                      <a:srgbClr val="1A1A1A"/>
                    </a:gs>
                    <a:gs pos="100000">
                      <a:srgbClr val="0D0D0D"/>
                    </a:gs>
                  </a:gsLst>
                  <a:lin ang="5400000" scaled="1"/>
                </a:gradFill>
                <a:latin typeface="Segoe UI Semibold"/>
              </a:rPr>
              <a:t>Identify and mitigate malware activities</a:t>
            </a:r>
          </a:p>
        </p:txBody>
      </p:sp>
      <p:grpSp>
        <p:nvGrpSpPr>
          <p:cNvPr id="123" name="Group 122">
            <a:extLst>
              <a:ext uri="{FF2B5EF4-FFF2-40B4-BE49-F238E27FC236}">
                <a16:creationId xmlns:a16="http://schemas.microsoft.com/office/drawing/2014/main" id="{474DC753-0ED9-4AB7-8F68-D325301E9FC7}"/>
              </a:ext>
            </a:extLst>
          </p:cNvPr>
          <p:cNvGrpSpPr/>
          <p:nvPr/>
        </p:nvGrpSpPr>
        <p:grpSpPr>
          <a:xfrm>
            <a:off x="10348339" y="3602337"/>
            <a:ext cx="485867" cy="485867"/>
            <a:chOff x="5933050" y="5041588"/>
            <a:chExt cx="576290" cy="576290"/>
          </a:xfrm>
        </p:grpSpPr>
        <p:sp>
          <p:nvSpPr>
            <p:cNvPr id="124" name="Oval 123">
              <a:extLst>
                <a:ext uri="{FF2B5EF4-FFF2-40B4-BE49-F238E27FC236}">
                  <a16:creationId xmlns:a16="http://schemas.microsoft.com/office/drawing/2014/main" id="{86A3ECE0-2CF7-4B55-AF46-F3C8A4DEBBA2}"/>
                </a:ext>
              </a:extLst>
            </p:cNvPr>
            <p:cNvSpPr/>
            <p:nvPr/>
          </p:nvSpPr>
          <p:spPr>
            <a:xfrm rot="1796401">
              <a:off x="5933050" y="5041588"/>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tIns="93260" rtlCol="0" anchor="ctr"/>
            <a:lstStyle/>
            <a:p>
              <a:pPr algn="r" defTabSz="932597">
                <a:defRPr/>
              </a:pPr>
              <a:endParaRPr lang="en-US">
                <a:gradFill>
                  <a:gsLst>
                    <a:gs pos="83000">
                      <a:srgbClr val="1A1A1A"/>
                    </a:gs>
                    <a:gs pos="100000">
                      <a:srgbClr val="0D0D0D"/>
                    </a:gs>
                  </a:gsLst>
                  <a:lin ang="5400000" scaled="1"/>
                </a:gradFill>
                <a:latin typeface="Segoe UI"/>
              </a:endParaRPr>
            </a:p>
          </p:txBody>
        </p:sp>
        <p:grpSp>
          <p:nvGrpSpPr>
            <p:cNvPr id="125" name="Group 124">
              <a:extLst>
                <a:ext uri="{FF2B5EF4-FFF2-40B4-BE49-F238E27FC236}">
                  <a16:creationId xmlns:a16="http://schemas.microsoft.com/office/drawing/2014/main" id="{94EC6E8A-0B6C-4901-B506-6409F64891E5}"/>
                </a:ext>
              </a:extLst>
            </p:cNvPr>
            <p:cNvGrpSpPr/>
            <p:nvPr/>
          </p:nvGrpSpPr>
          <p:grpSpPr>
            <a:xfrm>
              <a:off x="6058665" y="5183485"/>
              <a:ext cx="323905" cy="320747"/>
              <a:chOff x="6058665" y="5183485"/>
              <a:chExt cx="323905" cy="320747"/>
            </a:xfrm>
          </p:grpSpPr>
          <p:sp>
            <p:nvSpPr>
              <p:cNvPr id="126" name="Freeform 9">
                <a:extLst>
                  <a:ext uri="{FF2B5EF4-FFF2-40B4-BE49-F238E27FC236}">
                    <a16:creationId xmlns:a16="http://schemas.microsoft.com/office/drawing/2014/main" id="{02BD22C2-218C-49A4-B0D0-8F93E0976FF6}"/>
                  </a:ext>
                </a:extLst>
              </p:cNvPr>
              <p:cNvSpPr>
                <a:spLocks noEditPoints="1"/>
              </p:cNvSpPr>
              <p:nvPr/>
            </p:nvSpPr>
            <p:spPr bwMode="auto">
              <a:xfrm>
                <a:off x="6058665" y="5183485"/>
                <a:ext cx="293517" cy="292406"/>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rgbClr val="C1C1C1"/>
              </a:solidFill>
              <a:ln w="0">
                <a:noFill/>
                <a:prstDash val="solid"/>
                <a:round/>
                <a:headEnd/>
                <a:tailEnd/>
              </a:ln>
            </p:spPr>
            <p:txBody>
              <a:bodyPr vert="horz" wrap="square" lIns="93260" tIns="93260" rIns="93260" bIns="46630" numCol="1" anchor="t" anchorCtr="0" compatLnSpc="1">
                <a:prstTxWarp prst="textNoShape">
                  <a:avLst/>
                </a:prstTxWarp>
              </a:bodyPr>
              <a:lstStyle/>
              <a:p>
                <a:pPr algn="r" defTabSz="932597">
                  <a:defRPr/>
                </a:pPr>
                <a:endParaRPr lang="en-US">
                  <a:gradFill>
                    <a:gsLst>
                      <a:gs pos="83000">
                        <a:srgbClr val="1A1A1A"/>
                      </a:gs>
                      <a:gs pos="100000">
                        <a:srgbClr val="0D0D0D"/>
                      </a:gs>
                    </a:gsLst>
                    <a:lin ang="5400000" scaled="1"/>
                  </a:gradFill>
                  <a:latin typeface="Segoe UI"/>
                </a:endParaRPr>
              </a:p>
            </p:txBody>
          </p:sp>
          <p:sp>
            <p:nvSpPr>
              <p:cNvPr id="127" name="Freeform 5">
                <a:extLst>
                  <a:ext uri="{FF2B5EF4-FFF2-40B4-BE49-F238E27FC236}">
                    <a16:creationId xmlns:a16="http://schemas.microsoft.com/office/drawing/2014/main" id="{8A22B03D-3B5B-4866-8722-CAB5F1626698}"/>
                  </a:ext>
                </a:extLst>
              </p:cNvPr>
              <p:cNvSpPr>
                <a:spLocks/>
              </p:cNvSpPr>
              <p:nvPr/>
            </p:nvSpPr>
            <p:spPr bwMode="auto">
              <a:xfrm flipH="1">
                <a:off x="6156693" y="5278355"/>
                <a:ext cx="225877" cy="225877"/>
              </a:xfrm>
              <a:custGeom>
                <a:avLst/>
                <a:gdLst>
                  <a:gd name="T0" fmla="*/ 3 w 373"/>
                  <a:gd name="T1" fmla="*/ 314 h 374"/>
                  <a:gd name="T2" fmla="*/ 3 w 373"/>
                  <a:gd name="T3" fmla="*/ 314 h 374"/>
                  <a:gd name="T4" fmla="*/ 0 w 373"/>
                  <a:gd name="T5" fmla="*/ 331 h 374"/>
                  <a:gd name="T6" fmla="*/ 4 w 373"/>
                  <a:gd name="T7" fmla="*/ 347 h 374"/>
                  <a:gd name="T8" fmla="*/ 13 w 373"/>
                  <a:gd name="T9" fmla="*/ 361 h 374"/>
                  <a:gd name="T10" fmla="*/ 27 w 373"/>
                  <a:gd name="T11" fmla="*/ 370 h 374"/>
                  <a:gd name="T12" fmla="*/ 43 w 373"/>
                  <a:gd name="T13" fmla="*/ 374 h 374"/>
                  <a:gd name="T14" fmla="*/ 60 w 373"/>
                  <a:gd name="T15" fmla="*/ 370 h 374"/>
                  <a:gd name="T16" fmla="*/ 74 w 373"/>
                  <a:gd name="T17" fmla="*/ 361 h 374"/>
                  <a:gd name="T18" fmla="*/ 252 w 373"/>
                  <a:gd name="T19" fmla="*/ 183 h 374"/>
                  <a:gd name="T20" fmla="*/ 266 w 373"/>
                  <a:gd name="T21" fmla="*/ 186 h 374"/>
                  <a:gd name="T22" fmla="*/ 280 w 373"/>
                  <a:gd name="T23" fmla="*/ 187 h 374"/>
                  <a:gd name="T24" fmla="*/ 317 w 373"/>
                  <a:gd name="T25" fmla="*/ 180 h 374"/>
                  <a:gd name="T26" fmla="*/ 346 w 373"/>
                  <a:gd name="T27" fmla="*/ 160 h 374"/>
                  <a:gd name="T28" fmla="*/ 366 w 373"/>
                  <a:gd name="T29" fmla="*/ 130 h 374"/>
                  <a:gd name="T30" fmla="*/ 373 w 373"/>
                  <a:gd name="T31" fmla="*/ 94 h 374"/>
                  <a:gd name="T32" fmla="*/ 368 w 373"/>
                  <a:gd name="T33" fmla="*/ 64 h 374"/>
                  <a:gd name="T34" fmla="*/ 293 w 373"/>
                  <a:gd name="T35" fmla="*/ 139 h 374"/>
                  <a:gd name="T36" fmla="*/ 235 w 373"/>
                  <a:gd name="T37" fmla="*/ 80 h 374"/>
                  <a:gd name="T38" fmla="*/ 310 w 373"/>
                  <a:gd name="T39" fmla="*/ 5 h 374"/>
                  <a:gd name="T40" fmla="*/ 280 w 373"/>
                  <a:gd name="T41" fmla="*/ 0 h 374"/>
                  <a:gd name="T42" fmla="*/ 244 w 373"/>
                  <a:gd name="T43" fmla="*/ 8 h 374"/>
                  <a:gd name="T44" fmla="*/ 214 w 373"/>
                  <a:gd name="T45" fmla="*/ 28 h 374"/>
                  <a:gd name="T46" fmla="*/ 194 w 373"/>
                  <a:gd name="T47" fmla="*/ 57 h 374"/>
                  <a:gd name="T48" fmla="*/ 187 w 373"/>
                  <a:gd name="T49" fmla="*/ 94 h 374"/>
                  <a:gd name="T50" fmla="*/ 188 w 373"/>
                  <a:gd name="T51" fmla="*/ 108 h 374"/>
                  <a:gd name="T52" fmla="*/ 191 w 373"/>
                  <a:gd name="T53" fmla="*/ 122 h 374"/>
                  <a:gd name="T54" fmla="*/ 13 w 373"/>
                  <a:gd name="T55" fmla="*/ 300 h 374"/>
                  <a:gd name="T56" fmla="*/ 3 w 373"/>
                  <a:gd name="T57" fmla="*/ 31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3" h="374">
                    <a:moveTo>
                      <a:pt x="3" y="314"/>
                    </a:moveTo>
                    <a:lnTo>
                      <a:pt x="3" y="314"/>
                    </a:lnTo>
                    <a:cubicBezTo>
                      <a:pt x="1" y="319"/>
                      <a:pt x="0" y="325"/>
                      <a:pt x="0" y="331"/>
                    </a:cubicBezTo>
                    <a:cubicBezTo>
                      <a:pt x="0" y="337"/>
                      <a:pt x="1" y="342"/>
                      <a:pt x="4" y="347"/>
                    </a:cubicBezTo>
                    <a:cubicBezTo>
                      <a:pt x="6" y="353"/>
                      <a:pt x="9" y="357"/>
                      <a:pt x="13" y="361"/>
                    </a:cubicBezTo>
                    <a:cubicBezTo>
                      <a:pt x="17" y="365"/>
                      <a:pt x="21" y="368"/>
                      <a:pt x="27" y="370"/>
                    </a:cubicBezTo>
                    <a:cubicBezTo>
                      <a:pt x="32" y="373"/>
                      <a:pt x="37" y="374"/>
                      <a:pt x="43" y="374"/>
                    </a:cubicBezTo>
                    <a:cubicBezTo>
                      <a:pt x="49" y="374"/>
                      <a:pt x="55" y="373"/>
                      <a:pt x="60" y="370"/>
                    </a:cubicBezTo>
                    <a:cubicBezTo>
                      <a:pt x="65" y="368"/>
                      <a:pt x="70" y="365"/>
                      <a:pt x="74" y="361"/>
                    </a:cubicBezTo>
                    <a:lnTo>
                      <a:pt x="252" y="183"/>
                    </a:lnTo>
                    <a:cubicBezTo>
                      <a:pt x="257" y="184"/>
                      <a:pt x="261" y="185"/>
                      <a:pt x="266" y="186"/>
                    </a:cubicBezTo>
                    <a:cubicBezTo>
                      <a:pt x="271" y="187"/>
                      <a:pt x="275" y="187"/>
                      <a:pt x="280" y="187"/>
                    </a:cubicBezTo>
                    <a:cubicBezTo>
                      <a:pt x="293" y="187"/>
                      <a:pt x="305" y="185"/>
                      <a:pt x="317" y="180"/>
                    </a:cubicBezTo>
                    <a:cubicBezTo>
                      <a:pt x="328" y="175"/>
                      <a:pt x="338" y="168"/>
                      <a:pt x="346" y="160"/>
                    </a:cubicBezTo>
                    <a:cubicBezTo>
                      <a:pt x="354" y="151"/>
                      <a:pt x="361" y="142"/>
                      <a:pt x="366" y="130"/>
                    </a:cubicBezTo>
                    <a:cubicBezTo>
                      <a:pt x="371" y="119"/>
                      <a:pt x="373" y="107"/>
                      <a:pt x="373" y="94"/>
                    </a:cubicBezTo>
                    <a:cubicBezTo>
                      <a:pt x="373" y="84"/>
                      <a:pt x="372" y="74"/>
                      <a:pt x="368" y="64"/>
                    </a:cubicBezTo>
                    <a:lnTo>
                      <a:pt x="293" y="139"/>
                    </a:lnTo>
                    <a:lnTo>
                      <a:pt x="235" y="80"/>
                    </a:lnTo>
                    <a:lnTo>
                      <a:pt x="310" y="5"/>
                    </a:lnTo>
                    <a:cubicBezTo>
                      <a:pt x="300" y="2"/>
                      <a:pt x="290" y="0"/>
                      <a:pt x="280" y="0"/>
                    </a:cubicBezTo>
                    <a:cubicBezTo>
                      <a:pt x="267" y="0"/>
                      <a:pt x="255" y="3"/>
                      <a:pt x="244" y="8"/>
                    </a:cubicBezTo>
                    <a:cubicBezTo>
                      <a:pt x="232" y="13"/>
                      <a:pt x="223" y="19"/>
                      <a:pt x="214" y="28"/>
                    </a:cubicBezTo>
                    <a:cubicBezTo>
                      <a:pt x="206" y="36"/>
                      <a:pt x="199" y="46"/>
                      <a:pt x="194" y="57"/>
                    </a:cubicBezTo>
                    <a:cubicBezTo>
                      <a:pt x="189" y="69"/>
                      <a:pt x="187" y="81"/>
                      <a:pt x="187" y="94"/>
                    </a:cubicBezTo>
                    <a:cubicBezTo>
                      <a:pt x="187" y="99"/>
                      <a:pt x="187" y="103"/>
                      <a:pt x="188" y="108"/>
                    </a:cubicBezTo>
                    <a:cubicBezTo>
                      <a:pt x="189" y="113"/>
                      <a:pt x="190" y="117"/>
                      <a:pt x="191" y="122"/>
                    </a:cubicBezTo>
                    <a:lnTo>
                      <a:pt x="13" y="300"/>
                    </a:lnTo>
                    <a:cubicBezTo>
                      <a:pt x="9" y="304"/>
                      <a:pt x="6" y="309"/>
                      <a:pt x="3" y="314"/>
                    </a:cubicBezTo>
                    <a:close/>
                  </a:path>
                </a:pathLst>
              </a:custGeom>
              <a:solidFill>
                <a:schemeClr val="accent1"/>
              </a:solidFill>
              <a:ln w="19050">
                <a:solidFill>
                  <a:schemeClr val="bg1"/>
                </a:solidFill>
                <a:prstDash val="solid"/>
                <a:round/>
                <a:headEnd/>
                <a:tailEnd/>
              </a:ln>
            </p:spPr>
            <p:txBody>
              <a:bodyPr vert="horz" wrap="square" lIns="93260" tIns="93260" rIns="93260" bIns="46630" numCol="1" anchor="t" anchorCtr="0" compatLnSpc="1">
                <a:prstTxWarp prst="textNoShape">
                  <a:avLst/>
                </a:prstTxWarp>
              </a:bodyPr>
              <a:lstStyle/>
              <a:p>
                <a:pPr algn="r" defTabSz="932597">
                  <a:defRPr/>
                </a:pPr>
                <a:endParaRPr lang="en-US">
                  <a:gradFill>
                    <a:gsLst>
                      <a:gs pos="83000">
                        <a:srgbClr val="1A1A1A"/>
                      </a:gs>
                      <a:gs pos="100000">
                        <a:srgbClr val="0D0D0D"/>
                      </a:gs>
                    </a:gsLst>
                    <a:lin ang="5400000" scaled="1"/>
                  </a:gradFill>
                  <a:latin typeface="Segoe UI"/>
                </a:endParaRPr>
              </a:p>
            </p:txBody>
          </p:sp>
          <p:sp>
            <p:nvSpPr>
              <p:cNvPr id="128" name="Freeform 5">
                <a:extLst>
                  <a:ext uri="{FF2B5EF4-FFF2-40B4-BE49-F238E27FC236}">
                    <a16:creationId xmlns:a16="http://schemas.microsoft.com/office/drawing/2014/main" id="{895A74CE-CA3A-49E2-9F54-206A58ED24CF}"/>
                  </a:ext>
                </a:extLst>
              </p:cNvPr>
              <p:cNvSpPr>
                <a:spLocks/>
              </p:cNvSpPr>
              <p:nvPr/>
            </p:nvSpPr>
            <p:spPr bwMode="auto">
              <a:xfrm flipH="1">
                <a:off x="6156693" y="5278355"/>
                <a:ext cx="225877" cy="225877"/>
              </a:xfrm>
              <a:custGeom>
                <a:avLst/>
                <a:gdLst>
                  <a:gd name="T0" fmla="*/ 3 w 373"/>
                  <a:gd name="T1" fmla="*/ 314 h 374"/>
                  <a:gd name="T2" fmla="*/ 3 w 373"/>
                  <a:gd name="T3" fmla="*/ 314 h 374"/>
                  <a:gd name="T4" fmla="*/ 0 w 373"/>
                  <a:gd name="T5" fmla="*/ 331 h 374"/>
                  <a:gd name="T6" fmla="*/ 4 w 373"/>
                  <a:gd name="T7" fmla="*/ 347 h 374"/>
                  <a:gd name="T8" fmla="*/ 13 w 373"/>
                  <a:gd name="T9" fmla="*/ 361 h 374"/>
                  <a:gd name="T10" fmla="*/ 27 w 373"/>
                  <a:gd name="T11" fmla="*/ 370 h 374"/>
                  <a:gd name="T12" fmla="*/ 43 w 373"/>
                  <a:gd name="T13" fmla="*/ 374 h 374"/>
                  <a:gd name="T14" fmla="*/ 60 w 373"/>
                  <a:gd name="T15" fmla="*/ 370 h 374"/>
                  <a:gd name="T16" fmla="*/ 74 w 373"/>
                  <a:gd name="T17" fmla="*/ 361 h 374"/>
                  <a:gd name="T18" fmla="*/ 252 w 373"/>
                  <a:gd name="T19" fmla="*/ 183 h 374"/>
                  <a:gd name="T20" fmla="*/ 266 w 373"/>
                  <a:gd name="T21" fmla="*/ 186 h 374"/>
                  <a:gd name="T22" fmla="*/ 280 w 373"/>
                  <a:gd name="T23" fmla="*/ 187 h 374"/>
                  <a:gd name="T24" fmla="*/ 317 w 373"/>
                  <a:gd name="T25" fmla="*/ 180 h 374"/>
                  <a:gd name="T26" fmla="*/ 346 w 373"/>
                  <a:gd name="T27" fmla="*/ 160 h 374"/>
                  <a:gd name="T28" fmla="*/ 366 w 373"/>
                  <a:gd name="T29" fmla="*/ 130 h 374"/>
                  <a:gd name="T30" fmla="*/ 373 w 373"/>
                  <a:gd name="T31" fmla="*/ 94 h 374"/>
                  <a:gd name="T32" fmla="*/ 368 w 373"/>
                  <a:gd name="T33" fmla="*/ 64 h 374"/>
                  <a:gd name="T34" fmla="*/ 293 w 373"/>
                  <a:gd name="T35" fmla="*/ 139 h 374"/>
                  <a:gd name="T36" fmla="*/ 235 w 373"/>
                  <a:gd name="T37" fmla="*/ 80 h 374"/>
                  <a:gd name="T38" fmla="*/ 310 w 373"/>
                  <a:gd name="T39" fmla="*/ 5 h 374"/>
                  <a:gd name="T40" fmla="*/ 280 w 373"/>
                  <a:gd name="T41" fmla="*/ 0 h 374"/>
                  <a:gd name="T42" fmla="*/ 244 w 373"/>
                  <a:gd name="T43" fmla="*/ 8 h 374"/>
                  <a:gd name="T44" fmla="*/ 214 w 373"/>
                  <a:gd name="T45" fmla="*/ 28 h 374"/>
                  <a:gd name="T46" fmla="*/ 194 w 373"/>
                  <a:gd name="T47" fmla="*/ 57 h 374"/>
                  <a:gd name="T48" fmla="*/ 187 w 373"/>
                  <a:gd name="T49" fmla="*/ 94 h 374"/>
                  <a:gd name="T50" fmla="*/ 188 w 373"/>
                  <a:gd name="T51" fmla="*/ 108 h 374"/>
                  <a:gd name="T52" fmla="*/ 191 w 373"/>
                  <a:gd name="T53" fmla="*/ 122 h 374"/>
                  <a:gd name="T54" fmla="*/ 13 w 373"/>
                  <a:gd name="T55" fmla="*/ 300 h 374"/>
                  <a:gd name="T56" fmla="*/ 3 w 373"/>
                  <a:gd name="T57" fmla="*/ 31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3" h="374">
                    <a:moveTo>
                      <a:pt x="3" y="314"/>
                    </a:moveTo>
                    <a:lnTo>
                      <a:pt x="3" y="314"/>
                    </a:lnTo>
                    <a:cubicBezTo>
                      <a:pt x="1" y="319"/>
                      <a:pt x="0" y="325"/>
                      <a:pt x="0" y="331"/>
                    </a:cubicBezTo>
                    <a:cubicBezTo>
                      <a:pt x="0" y="337"/>
                      <a:pt x="1" y="342"/>
                      <a:pt x="4" y="347"/>
                    </a:cubicBezTo>
                    <a:cubicBezTo>
                      <a:pt x="6" y="353"/>
                      <a:pt x="9" y="357"/>
                      <a:pt x="13" y="361"/>
                    </a:cubicBezTo>
                    <a:cubicBezTo>
                      <a:pt x="17" y="365"/>
                      <a:pt x="21" y="368"/>
                      <a:pt x="27" y="370"/>
                    </a:cubicBezTo>
                    <a:cubicBezTo>
                      <a:pt x="32" y="373"/>
                      <a:pt x="37" y="374"/>
                      <a:pt x="43" y="374"/>
                    </a:cubicBezTo>
                    <a:cubicBezTo>
                      <a:pt x="49" y="374"/>
                      <a:pt x="55" y="373"/>
                      <a:pt x="60" y="370"/>
                    </a:cubicBezTo>
                    <a:cubicBezTo>
                      <a:pt x="65" y="368"/>
                      <a:pt x="70" y="365"/>
                      <a:pt x="74" y="361"/>
                    </a:cubicBezTo>
                    <a:lnTo>
                      <a:pt x="252" y="183"/>
                    </a:lnTo>
                    <a:cubicBezTo>
                      <a:pt x="257" y="184"/>
                      <a:pt x="261" y="185"/>
                      <a:pt x="266" y="186"/>
                    </a:cubicBezTo>
                    <a:cubicBezTo>
                      <a:pt x="271" y="187"/>
                      <a:pt x="275" y="187"/>
                      <a:pt x="280" y="187"/>
                    </a:cubicBezTo>
                    <a:cubicBezTo>
                      <a:pt x="293" y="187"/>
                      <a:pt x="305" y="185"/>
                      <a:pt x="317" y="180"/>
                    </a:cubicBezTo>
                    <a:cubicBezTo>
                      <a:pt x="328" y="175"/>
                      <a:pt x="338" y="168"/>
                      <a:pt x="346" y="160"/>
                    </a:cubicBezTo>
                    <a:cubicBezTo>
                      <a:pt x="354" y="151"/>
                      <a:pt x="361" y="142"/>
                      <a:pt x="366" y="130"/>
                    </a:cubicBezTo>
                    <a:cubicBezTo>
                      <a:pt x="371" y="119"/>
                      <a:pt x="373" y="107"/>
                      <a:pt x="373" y="94"/>
                    </a:cubicBezTo>
                    <a:cubicBezTo>
                      <a:pt x="373" y="84"/>
                      <a:pt x="372" y="74"/>
                      <a:pt x="368" y="64"/>
                    </a:cubicBezTo>
                    <a:lnTo>
                      <a:pt x="293" y="139"/>
                    </a:lnTo>
                    <a:lnTo>
                      <a:pt x="235" y="80"/>
                    </a:lnTo>
                    <a:lnTo>
                      <a:pt x="310" y="5"/>
                    </a:lnTo>
                    <a:cubicBezTo>
                      <a:pt x="300" y="2"/>
                      <a:pt x="290" y="0"/>
                      <a:pt x="280" y="0"/>
                    </a:cubicBezTo>
                    <a:cubicBezTo>
                      <a:pt x="267" y="0"/>
                      <a:pt x="255" y="3"/>
                      <a:pt x="244" y="8"/>
                    </a:cubicBezTo>
                    <a:cubicBezTo>
                      <a:pt x="232" y="13"/>
                      <a:pt x="223" y="19"/>
                      <a:pt x="214" y="28"/>
                    </a:cubicBezTo>
                    <a:cubicBezTo>
                      <a:pt x="206" y="36"/>
                      <a:pt x="199" y="46"/>
                      <a:pt x="194" y="57"/>
                    </a:cubicBezTo>
                    <a:cubicBezTo>
                      <a:pt x="189" y="69"/>
                      <a:pt x="187" y="81"/>
                      <a:pt x="187" y="94"/>
                    </a:cubicBezTo>
                    <a:cubicBezTo>
                      <a:pt x="187" y="99"/>
                      <a:pt x="187" y="103"/>
                      <a:pt x="188" y="108"/>
                    </a:cubicBezTo>
                    <a:cubicBezTo>
                      <a:pt x="189" y="113"/>
                      <a:pt x="190" y="117"/>
                      <a:pt x="191" y="122"/>
                    </a:cubicBezTo>
                    <a:lnTo>
                      <a:pt x="13" y="300"/>
                    </a:lnTo>
                    <a:cubicBezTo>
                      <a:pt x="9" y="304"/>
                      <a:pt x="6" y="309"/>
                      <a:pt x="3" y="314"/>
                    </a:cubicBezTo>
                    <a:close/>
                  </a:path>
                </a:pathLst>
              </a:custGeom>
              <a:solidFill>
                <a:schemeClr val="accent1"/>
              </a:solidFill>
              <a:ln w="19050">
                <a:noFill/>
                <a:prstDash val="solid"/>
                <a:round/>
                <a:headEnd/>
                <a:tailEnd/>
              </a:ln>
            </p:spPr>
            <p:txBody>
              <a:bodyPr vert="horz" wrap="square" lIns="93260" tIns="93260" rIns="93260" bIns="46630" numCol="1" anchor="t" anchorCtr="0" compatLnSpc="1">
                <a:prstTxWarp prst="textNoShape">
                  <a:avLst/>
                </a:prstTxWarp>
              </a:bodyPr>
              <a:lstStyle/>
              <a:p>
                <a:pPr algn="r" defTabSz="932597">
                  <a:defRPr/>
                </a:pPr>
                <a:endParaRPr lang="en-US">
                  <a:gradFill>
                    <a:gsLst>
                      <a:gs pos="83000">
                        <a:srgbClr val="1A1A1A"/>
                      </a:gs>
                      <a:gs pos="100000">
                        <a:srgbClr val="0D0D0D"/>
                      </a:gs>
                    </a:gsLst>
                    <a:lin ang="5400000" scaled="1"/>
                  </a:gradFill>
                  <a:latin typeface="Segoe UI"/>
                </a:endParaRPr>
              </a:p>
            </p:txBody>
          </p:sp>
        </p:grpSp>
      </p:grpSp>
      <p:sp>
        <p:nvSpPr>
          <p:cNvPr id="161" name="Left Brace 160">
            <a:extLst>
              <a:ext uri="{FF2B5EF4-FFF2-40B4-BE49-F238E27FC236}">
                <a16:creationId xmlns:a16="http://schemas.microsoft.com/office/drawing/2014/main" id="{7D8195B5-2B9D-4C32-822B-53D005BA9B92}"/>
              </a:ext>
            </a:extLst>
          </p:cNvPr>
          <p:cNvSpPr/>
          <p:nvPr/>
        </p:nvSpPr>
        <p:spPr>
          <a:xfrm rot="16200000" flipV="1">
            <a:off x="2862676" y="3730892"/>
            <a:ext cx="454444" cy="3145343"/>
          </a:xfrm>
          <a:prstGeom prst="leftBrace">
            <a:avLst>
              <a:gd name="adj1" fmla="val 8333"/>
              <a:gd name="adj2" fmla="val 50050"/>
            </a:avLst>
          </a:prstGeom>
          <a:noFill/>
          <a:ln w="12700" cap="flat">
            <a:solidFill>
              <a:schemeClr val="tx2"/>
            </a:solidFill>
            <a:prstDash val="solid"/>
            <a:miter/>
          </a:ln>
        </p:spPr>
        <p:txBody>
          <a:bodyPr wrap="square" rtlCol="0" anchor="ctr">
            <a:noAutofit/>
          </a:bodyPr>
          <a:lstStyle/>
          <a:p>
            <a:pPr defTabSz="932597">
              <a:defRPr/>
            </a:pPr>
            <a:endParaRPr lang="en-US">
              <a:gradFill>
                <a:gsLst>
                  <a:gs pos="83000">
                    <a:srgbClr val="1A1A1A"/>
                  </a:gs>
                  <a:gs pos="100000">
                    <a:srgbClr val="0D0D0D"/>
                  </a:gs>
                </a:gsLst>
                <a:lin ang="5400000" scaled="1"/>
              </a:gradFill>
              <a:latin typeface="Segoe UI"/>
            </a:endParaRPr>
          </a:p>
        </p:txBody>
      </p:sp>
      <p:sp>
        <p:nvSpPr>
          <p:cNvPr id="162" name="TextBox 161">
            <a:extLst>
              <a:ext uri="{FF2B5EF4-FFF2-40B4-BE49-F238E27FC236}">
                <a16:creationId xmlns:a16="http://schemas.microsoft.com/office/drawing/2014/main" id="{C4AC786D-805C-4F38-8475-017BFD01AD80}"/>
              </a:ext>
            </a:extLst>
          </p:cNvPr>
          <p:cNvSpPr txBox="1"/>
          <p:nvPr/>
        </p:nvSpPr>
        <p:spPr>
          <a:xfrm>
            <a:off x="2162086" y="5839330"/>
            <a:ext cx="1746055" cy="783035"/>
          </a:xfrm>
          <a:prstGeom prst="rect">
            <a:avLst/>
          </a:prstGeom>
          <a:noFill/>
        </p:spPr>
        <p:txBody>
          <a:bodyPr wrap="none" rtlCol="0">
            <a:spAutoFit/>
          </a:bodyPr>
          <a:lstStyle/>
          <a:p>
            <a:pPr algn="ctr" defTabSz="932597">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Log file upload</a:t>
            </a:r>
          </a:p>
          <a:p>
            <a:pPr algn="ctr" defTabSz="932597">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Log Collector</a:t>
            </a:r>
          </a:p>
          <a:p>
            <a:pPr algn="ctr" defTabSz="932597">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Microsoft Defender ATP</a:t>
            </a:r>
          </a:p>
          <a:p>
            <a:pPr algn="ctr" defTabSz="932597">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Secure Web Gateway</a:t>
            </a:r>
          </a:p>
        </p:txBody>
      </p:sp>
      <p:sp>
        <p:nvSpPr>
          <p:cNvPr id="163" name="TextBox 162">
            <a:extLst>
              <a:ext uri="{FF2B5EF4-FFF2-40B4-BE49-F238E27FC236}">
                <a16:creationId xmlns:a16="http://schemas.microsoft.com/office/drawing/2014/main" id="{1A42B59E-0E97-4B21-9CA9-77550E0020A6}"/>
              </a:ext>
            </a:extLst>
          </p:cNvPr>
          <p:cNvSpPr txBox="1"/>
          <p:nvPr/>
        </p:nvSpPr>
        <p:spPr>
          <a:xfrm>
            <a:off x="160140" y="5990030"/>
            <a:ext cx="987771" cy="265009"/>
          </a:xfrm>
          <a:prstGeom prst="rect">
            <a:avLst/>
          </a:prstGeom>
          <a:noFill/>
        </p:spPr>
        <p:txBody>
          <a:bodyPr wrap="square" rtlCol="0">
            <a:spAutoFit/>
          </a:bodyPr>
          <a:lstStyle/>
          <a:p>
            <a:pPr defTabSz="932597">
              <a:defRPr/>
            </a:pPr>
            <a:r>
              <a:rPr lang="en-US" sz="1122" b="1" i="1"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Deployment</a:t>
            </a:r>
          </a:p>
        </p:txBody>
      </p:sp>
      <p:sp>
        <p:nvSpPr>
          <p:cNvPr id="164" name="Left Brace 163">
            <a:extLst>
              <a:ext uri="{FF2B5EF4-FFF2-40B4-BE49-F238E27FC236}">
                <a16:creationId xmlns:a16="http://schemas.microsoft.com/office/drawing/2014/main" id="{67EF9A11-7634-4EA8-963C-3A11DA9800D5}"/>
              </a:ext>
            </a:extLst>
          </p:cNvPr>
          <p:cNvSpPr/>
          <p:nvPr/>
        </p:nvSpPr>
        <p:spPr>
          <a:xfrm rot="16200000" flipV="1">
            <a:off x="6119588" y="3737500"/>
            <a:ext cx="454444" cy="3145343"/>
          </a:xfrm>
          <a:prstGeom prst="leftBrace">
            <a:avLst>
              <a:gd name="adj1" fmla="val 8333"/>
              <a:gd name="adj2" fmla="val 50050"/>
            </a:avLst>
          </a:prstGeom>
          <a:noFill/>
          <a:ln w="12700" cap="flat">
            <a:solidFill>
              <a:schemeClr val="tx2"/>
            </a:solidFill>
            <a:prstDash val="solid"/>
            <a:miter/>
          </a:ln>
        </p:spPr>
        <p:txBody>
          <a:bodyPr wrap="square" rtlCol="0" anchor="ctr">
            <a:noAutofit/>
          </a:bodyPr>
          <a:lstStyle/>
          <a:p>
            <a:pPr defTabSz="932597">
              <a:defRPr/>
            </a:pPr>
            <a:endParaRPr lang="en-US">
              <a:gradFill>
                <a:gsLst>
                  <a:gs pos="83000">
                    <a:srgbClr val="1A1A1A"/>
                  </a:gs>
                  <a:gs pos="100000">
                    <a:srgbClr val="0D0D0D"/>
                  </a:gs>
                </a:gsLst>
                <a:lin ang="5400000" scaled="1"/>
              </a:gradFill>
              <a:latin typeface="Segoe UI"/>
            </a:endParaRPr>
          </a:p>
        </p:txBody>
      </p:sp>
      <p:sp>
        <p:nvSpPr>
          <p:cNvPr id="165" name="TextBox 164">
            <a:extLst>
              <a:ext uri="{FF2B5EF4-FFF2-40B4-BE49-F238E27FC236}">
                <a16:creationId xmlns:a16="http://schemas.microsoft.com/office/drawing/2014/main" id="{74DFC980-4EB2-44E6-82B0-538AD9E43320}"/>
              </a:ext>
            </a:extLst>
          </p:cNvPr>
          <p:cNvSpPr txBox="1"/>
          <p:nvPr/>
        </p:nvSpPr>
        <p:spPr>
          <a:xfrm>
            <a:off x="5799001" y="5839330"/>
            <a:ext cx="1095621" cy="437684"/>
          </a:xfrm>
          <a:prstGeom prst="rect">
            <a:avLst/>
          </a:prstGeom>
          <a:noFill/>
        </p:spPr>
        <p:txBody>
          <a:bodyPr wrap="none" rtlCol="0">
            <a:spAutoFit/>
          </a:bodyPr>
          <a:lstStyle/>
          <a:p>
            <a:pPr algn="ctr" defTabSz="932597">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API</a:t>
            </a:r>
          </a:p>
          <a:p>
            <a:pPr algn="ctr" defTabSz="932597">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Reverse Proxy</a:t>
            </a:r>
          </a:p>
        </p:txBody>
      </p:sp>
      <p:sp>
        <p:nvSpPr>
          <p:cNvPr id="166" name="Left Brace 165">
            <a:extLst>
              <a:ext uri="{FF2B5EF4-FFF2-40B4-BE49-F238E27FC236}">
                <a16:creationId xmlns:a16="http://schemas.microsoft.com/office/drawing/2014/main" id="{B4936F00-CF82-460E-AF45-97222BF4CA5D}"/>
              </a:ext>
            </a:extLst>
          </p:cNvPr>
          <p:cNvSpPr/>
          <p:nvPr/>
        </p:nvSpPr>
        <p:spPr>
          <a:xfrm rot="16200000" flipV="1">
            <a:off x="9419024" y="3712320"/>
            <a:ext cx="454444" cy="3145343"/>
          </a:xfrm>
          <a:prstGeom prst="leftBrace">
            <a:avLst>
              <a:gd name="adj1" fmla="val 8333"/>
              <a:gd name="adj2" fmla="val 50050"/>
            </a:avLst>
          </a:prstGeom>
          <a:noFill/>
          <a:ln w="12700" cap="flat">
            <a:solidFill>
              <a:schemeClr val="tx2"/>
            </a:solidFill>
            <a:prstDash val="solid"/>
            <a:miter/>
          </a:ln>
        </p:spPr>
        <p:txBody>
          <a:bodyPr wrap="square" rtlCol="0" anchor="ctr">
            <a:noAutofit/>
          </a:bodyPr>
          <a:lstStyle/>
          <a:p>
            <a:pPr defTabSz="932597">
              <a:defRPr/>
            </a:pPr>
            <a:endParaRPr lang="en-US">
              <a:gradFill>
                <a:gsLst>
                  <a:gs pos="83000">
                    <a:srgbClr val="1A1A1A"/>
                  </a:gs>
                  <a:gs pos="100000">
                    <a:srgbClr val="0D0D0D"/>
                  </a:gs>
                </a:gsLst>
                <a:lin ang="5400000" scaled="1"/>
              </a:gradFill>
              <a:latin typeface="Segoe UI"/>
            </a:endParaRPr>
          </a:p>
        </p:txBody>
      </p:sp>
      <p:sp>
        <p:nvSpPr>
          <p:cNvPr id="167" name="TextBox 166">
            <a:extLst>
              <a:ext uri="{FF2B5EF4-FFF2-40B4-BE49-F238E27FC236}">
                <a16:creationId xmlns:a16="http://schemas.microsoft.com/office/drawing/2014/main" id="{C25B220A-7727-4A78-B2FF-A6A63C4F9B10}"/>
              </a:ext>
            </a:extLst>
          </p:cNvPr>
          <p:cNvSpPr txBox="1"/>
          <p:nvPr/>
        </p:nvSpPr>
        <p:spPr>
          <a:xfrm>
            <a:off x="9095747" y="5884697"/>
            <a:ext cx="1095621" cy="437684"/>
          </a:xfrm>
          <a:prstGeom prst="rect">
            <a:avLst/>
          </a:prstGeom>
          <a:noFill/>
        </p:spPr>
        <p:txBody>
          <a:bodyPr wrap="none" rtlCol="0">
            <a:spAutoFit/>
          </a:bodyPr>
          <a:lstStyle/>
          <a:p>
            <a:pPr algn="ctr" defTabSz="932597">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API</a:t>
            </a:r>
          </a:p>
          <a:p>
            <a:pPr algn="ctr" defTabSz="932597">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Reverse Proxy</a:t>
            </a:r>
          </a:p>
        </p:txBody>
      </p:sp>
      <p:grpSp>
        <p:nvGrpSpPr>
          <p:cNvPr id="168" name="Group 167">
            <a:extLst>
              <a:ext uri="{FF2B5EF4-FFF2-40B4-BE49-F238E27FC236}">
                <a16:creationId xmlns:a16="http://schemas.microsoft.com/office/drawing/2014/main" id="{55289D23-2ABE-4392-B9AA-40EF754E6DD3}"/>
              </a:ext>
            </a:extLst>
          </p:cNvPr>
          <p:cNvGrpSpPr/>
          <p:nvPr/>
        </p:nvGrpSpPr>
        <p:grpSpPr>
          <a:xfrm>
            <a:off x="597563" y="5076322"/>
            <a:ext cx="11244514" cy="1039705"/>
            <a:chOff x="585734" y="4907595"/>
            <a:chExt cx="11025190" cy="1019426"/>
          </a:xfrm>
        </p:grpSpPr>
        <p:grpSp>
          <p:nvGrpSpPr>
            <p:cNvPr id="169" name="Group 168">
              <a:extLst>
                <a:ext uri="{FF2B5EF4-FFF2-40B4-BE49-F238E27FC236}">
                  <a16:creationId xmlns:a16="http://schemas.microsoft.com/office/drawing/2014/main" id="{A8783AEF-F040-4B90-9B8E-A695EB41C6F8}"/>
                </a:ext>
              </a:extLst>
            </p:cNvPr>
            <p:cNvGrpSpPr/>
            <p:nvPr/>
          </p:nvGrpSpPr>
          <p:grpSpPr>
            <a:xfrm>
              <a:off x="2032643" y="5213286"/>
              <a:ext cx="8785875" cy="713735"/>
              <a:chOff x="1936286" y="4747304"/>
              <a:chExt cx="9075792" cy="1012971"/>
            </a:xfrm>
          </p:grpSpPr>
          <p:sp>
            <p:nvSpPr>
              <p:cNvPr id="171" name="Freeform: Shape 170">
                <a:extLst>
                  <a:ext uri="{FF2B5EF4-FFF2-40B4-BE49-F238E27FC236}">
                    <a16:creationId xmlns:a16="http://schemas.microsoft.com/office/drawing/2014/main" id="{CD455A37-A7E4-4E55-B047-E891E5FAE4A8}"/>
                  </a:ext>
                </a:extLst>
              </p:cNvPr>
              <p:cNvSpPr/>
              <p:nvPr/>
            </p:nvSpPr>
            <p:spPr>
              <a:xfrm rot="5400000" flipH="1">
                <a:off x="3549294" y="3179745"/>
                <a:ext cx="967511" cy="4193528"/>
              </a:xfrm>
              <a:custGeom>
                <a:avLst/>
                <a:gdLst>
                  <a:gd name="connsiteX0" fmla="*/ 0 w 5766619"/>
                  <a:gd name="connsiteY0" fmla="*/ 1211437 h 1492404"/>
                  <a:gd name="connsiteX1" fmla="*/ 1268361 w 5766619"/>
                  <a:gd name="connsiteY1" fmla="*/ 1484282 h 1492404"/>
                  <a:gd name="connsiteX2" fmla="*/ 2050025 w 5766619"/>
                  <a:gd name="connsiteY2" fmla="*/ 1358921 h 1492404"/>
                  <a:gd name="connsiteX3" fmla="*/ 2551471 w 5766619"/>
                  <a:gd name="connsiteY3" fmla="*/ 754237 h 1492404"/>
                  <a:gd name="connsiteX4" fmla="*/ 3222522 w 5766619"/>
                  <a:gd name="connsiteY4" fmla="*/ 186424 h 1492404"/>
                  <a:gd name="connsiteX5" fmla="*/ 4166419 w 5766619"/>
                  <a:gd name="connsiteY5" fmla="*/ 16818 h 1492404"/>
                  <a:gd name="connsiteX6" fmla="*/ 5316793 w 5766619"/>
                  <a:gd name="connsiteY6" fmla="*/ 540386 h 1492404"/>
                  <a:gd name="connsiteX7" fmla="*/ 5766619 w 5766619"/>
                  <a:gd name="connsiteY7" fmla="*/ 14547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166419 w 5316793"/>
                  <a:gd name="connsiteY5" fmla="*/ 17527 h 1492366"/>
                  <a:gd name="connsiteX6" fmla="*/ 5316793 w 5316793"/>
                  <a:gd name="connsiteY6" fmla="*/ 541095 h 1492366"/>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240161 w 5316793"/>
                  <a:gd name="connsiteY5" fmla="*/ 17527 h 1492366"/>
                  <a:gd name="connsiteX6" fmla="*/ 5316793 w 5316793"/>
                  <a:gd name="connsiteY6" fmla="*/ 541095 h 1492366"/>
                  <a:gd name="connsiteX0" fmla="*/ 0 w 5316793"/>
                  <a:gd name="connsiteY0" fmla="*/ 1206566 h 1486786"/>
                  <a:gd name="connsiteX1" fmla="*/ 1268361 w 5316793"/>
                  <a:gd name="connsiteY1" fmla="*/ 1479411 h 1486786"/>
                  <a:gd name="connsiteX2" fmla="*/ 2050025 w 5316793"/>
                  <a:gd name="connsiteY2" fmla="*/ 1354050 h 1486786"/>
                  <a:gd name="connsiteX3" fmla="*/ 2544097 w 5316793"/>
                  <a:gd name="connsiteY3" fmla="*/ 793611 h 1486786"/>
                  <a:gd name="connsiteX4" fmla="*/ 3222522 w 5316793"/>
                  <a:gd name="connsiteY4" fmla="*/ 181553 h 1486786"/>
                  <a:gd name="connsiteX5" fmla="*/ 4240161 w 5316793"/>
                  <a:gd name="connsiteY5" fmla="*/ 11947 h 1486786"/>
                  <a:gd name="connsiteX6" fmla="*/ 5316793 w 5316793"/>
                  <a:gd name="connsiteY6" fmla="*/ 535515 h 1486786"/>
                  <a:gd name="connsiteX0" fmla="*/ 0 w 5316793"/>
                  <a:gd name="connsiteY0" fmla="*/ 1206566 h 1473525"/>
                  <a:gd name="connsiteX1" fmla="*/ 1039761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73525"/>
                  <a:gd name="connsiteX1" fmla="*/ 973394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27902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6091"/>
                  <a:gd name="connsiteX1" fmla="*/ 862781 w 5316793"/>
                  <a:gd name="connsiteY1" fmla="*/ 1457289 h 1466091"/>
                  <a:gd name="connsiteX2" fmla="*/ 2027902 w 5316793"/>
                  <a:gd name="connsiteY2" fmla="*/ 1354050 h 1466091"/>
                  <a:gd name="connsiteX3" fmla="*/ 2544097 w 5316793"/>
                  <a:gd name="connsiteY3" fmla="*/ 793611 h 1466091"/>
                  <a:gd name="connsiteX4" fmla="*/ 3222522 w 5316793"/>
                  <a:gd name="connsiteY4" fmla="*/ 181553 h 1466091"/>
                  <a:gd name="connsiteX5" fmla="*/ 4240161 w 5316793"/>
                  <a:gd name="connsiteY5" fmla="*/ 11947 h 1466091"/>
                  <a:gd name="connsiteX6" fmla="*/ 5316793 w 5316793"/>
                  <a:gd name="connsiteY6" fmla="*/ 535515 h 1466091"/>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703440"/>
                  <a:gd name="connsiteX1" fmla="*/ 862781 w 5316793"/>
                  <a:gd name="connsiteY1" fmla="*/ 1457289 h 1703440"/>
                  <a:gd name="connsiteX2" fmla="*/ 1821425 w 5316793"/>
                  <a:gd name="connsiteY2" fmla="*/ 1678514 h 1703440"/>
                  <a:gd name="connsiteX3" fmla="*/ 2544097 w 5316793"/>
                  <a:gd name="connsiteY3" fmla="*/ 793611 h 1703440"/>
                  <a:gd name="connsiteX4" fmla="*/ 3222522 w 5316793"/>
                  <a:gd name="connsiteY4" fmla="*/ 181553 h 1703440"/>
                  <a:gd name="connsiteX5" fmla="*/ 4240161 w 5316793"/>
                  <a:gd name="connsiteY5" fmla="*/ 11947 h 1703440"/>
                  <a:gd name="connsiteX6" fmla="*/ 5316793 w 5316793"/>
                  <a:gd name="connsiteY6" fmla="*/ 535515 h 1703440"/>
                  <a:gd name="connsiteX0" fmla="*/ 0 w 5316793"/>
                  <a:gd name="connsiteY0" fmla="*/ 1206566 h 2020408"/>
                  <a:gd name="connsiteX1" fmla="*/ 811162 w 5316793"/>
                  <a:gd name="connsiteY1" fmla="*/ 2002979 h 2020408"/>
                  <a:gd name="connsiteX2" fmla="*/ 1821425 w 5316793"/>
                  <a:gd name="connsiteY2" fmla="*/ 1678514 h 2020408"/>
                  <a:gd name="connsiteX3" fmla="*/ 2544097 w 5316793"/>
                  <a:gd name="connsiteY3" fmla="*/ 793611 h 2020408"/>
                  <a:gd name="connsiteX4" fmla="*/ 3222522 w 5316793"/>
                  <a:gd name="connsiteY4" fmla="*/ 181553 h 2020408"/>
                  <a:gd name="connsiteX5" fmla="*/ 4240161 w 5316793"/>
                  <a:gd name="connsiteY5" fmla="*/ 11947 h 2020408"/>
                  <a:gd name="connsiteX6" fmla="*/ 5316793 w 5316793"/>
                  <a:gd name="connsiteY6" fmla="*/ 535515 h 2020408"/>
                  <a:gd name="connsiteX0" fmla="*/ 0 w 5316793"/>
                  <a:gd name="connsiteY0" fmla="*/ 1206566 h 2003316"/>
                  <a:gd name="connsiteX1" fmla="*/ 811162 w 5316793"/>
                  <a:gd name="connsiteY1" fmla="*/ 2002979 h 2003316"/>
                  <a:gd name="connsiteX2" fmla="*/ 1821425 w 5316793"/>
                  <a:gd name="connsiteY2" fmla="*/ 1678514 h 2003316"/>
                  <a:gd name="connsiteX3" fmla="*/ 2544097 w 5316793"/>
                  <a:gd name="connsiteY3" fmla="*/ 793611 h 2003316"/>
                  <a:gd name="connsiteX4" fmla="*/ 3222522 w 5316793"/>
                  <a:gd name="connsiteY4" fmla="*/ 181553 h 2003316"/>
                  <a:gd name="connsiteX5" fmla="*/ 4240161 w 5316793"/>
                  <a:gd name="connsiteY5" fmla="*/ 11947 h 2003316"/>
                  <a:gd name="connsiteX6" fmla="*/ 5316793 w 5316793"/>
                  <a:gd name="connsiteY6" fmla="*/ 535515 h 2003316"/>
                  <a:gd name="connsiteX0" fmla="*/ 0 w 5294671"/>
                  <a:gd name="connsiteY0" fmla="*/ 1899741 h 2031060"/>
                  <a:gd name="connsiteX1" fmla="*/ 789040 w 5294671"/>
                  <a:gd name="connsiteY1" fmla="*/ 2002979 h 2031060"/>
                  <a:gd name="connsiteX2" fmla="*/ 1799303 w 5294671"/>
                  <a:gd name="connsiteY2" fmla="*/ 1678514 h 2031060"/>
                  <a:gd name="connsiteX3" fmla="*/ 2521975 w 5294671"/>
                  <a:gd name="connsiteY3" fmla="*/ 793611 h 2031060"/>
                  <a:gd name="connsiteX4" fmla="*/ 3200400 w 5294671"/>
                  <a:gd name="connsiteY4" fmla="*/ 181553 h 2031060"/>
                  <a:gd name="connsiteX5" fmla="*/ 4218039 w 5294671"/>
                  <a:gd name="connsiteY5" fmla="*/ 11947 h 2031060"/>
                  <a:gd name="connsiteX6" fmla="*/ 5294671 w 5294671"/>
                  <a:gd name="connsiteY6" fmla="*/ 535515 h 2031060"/>
                  <a:gd name="connsiteX0" fmla="*/ 0 w 5294671"/>
                  <a:gd name="connsiteY0" fmla="*/ 1899741 h 2015761"/>
                  <a:gd name="connsiteX1" fmla="*/ 789040 w 5294671"/>
                  <a:gd name="connsiteY1" fmla="*/ 2002979 h 2015761"/>
                  <a:gd name="connsiteX2" fmla="*/ 1799303 w 5294671"/>
                  <a:gd name="connsiteY2" fmla="*/ 1678514 h 2015761"/>
                  <a:gd name="connsiteX3" fmla="*/ 2521975 w 5294671"/>
                  <a:gd name="connsiteY3" fmla="*/ 793611 h 2015761"/>
                  <a:gd name="connsiteX4" fmla="*/ 3200400 w 5294671"/>
                  <a:gd name="connsiteY4" fmla="*/ 181553 h 2015761"/>
                  <a:gd name="connsiteX5" fmla="*/ 4218039 w 5294671"/>
                  <a:gd name="connsiteY5" fmla="*/ 11947 h 2015761"/>
                  <a:gd name="connsiteX6" fmla="*/ 5294671 w 5294671"/>
                  <a:gd name="connsiteY6" fmla="*/ 535515 h 2015761"/>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2070477"/>
                  <a:gd name="connsiteX1" fmla="*/ 943898 w 5294671"/>
                  <a:gd name="connsiteY1" fmla="*/ 1980856 h 2070477"/>
                  <a:gd name="connsiteX2" fmla="*/ 1791929 w 5294671"/>
                  <a:gd name="connsiteY2" fmla="*/ 1943985 h 2070477"/>
                  <a:gd name="connsiteX3" fmla="*/ 2521975 w 5294671"/>
                  <a:gd name="connsiteY3" fmla="*/ 793611 h 2070477"/>
                  <a:gd name="connsiteX4" fmla="*/ 3200400 w 5294671"/>
                  <a:gd name="connsiteY4" fmla="*/ 181553 h 2070477"/>
                  <a:gd name="connsiteX5" fmla="*/ 4218039 w 5294671"/>
                  <a:gd name="connsiteY5" fmla="*/ 11947 h 2070477"/>
                  <a:gd name="connsiteX6" fmla="*/ 5294671 w 5294671"/>
                  <a:gd name="connsiteY6" fmla="*/ 535515 h 2070477"/>
                  <a:gd name="connsiteX0" fmla="*/ 0 w 5294671"/>
                  <a:gd name="connsiteY0" fmla="*/ 1899741 h 2445601"/>
                  <a:gd name="connsiteX1" fmla="*/ 884904 w 5294671"/>
                  <a:gd name="connsiteY1" fmla="*/ 2445431 h 2445601"/>
                  <a:gd name="connsiteX2" fmla="*/ 1791929 w 5294671"/>
                  <a:gd name="connsiteY2" fmla="*/ 1943985 h 2445601"/>
                  <a:gd name="connsiteX3" fmla="*/ 2521975 w 5294671"/>
                  <a:gd name="connsiteY3" fmla="*/ 793611 h 2445601"/>
                  <a:gd name="connsiteX4" fmla="*/ 3200400 w 5294671"/>
                  <a:gd name="connsiteY4" fmla="*/ 181553 h 2445601"/>
                  <a:gd name="connsiteX5" fmla="*/ 4218039 w 5294671"/>
                  <a:gd name="connsiteY5" fmla="*/ 11947 h 2445601"/>
                  <a:gd name="connsiteX6" fmla="*/ 5294671 w 5294671"/>
                  <a:gd name="connsiteY6" fmla="*/ 535515 h 2445601"/>
                  <a:gd name="connsiteX0" fmla="*/ 0 w 5294671"/>
                  <a:gd name="connsiteY0" fmla="*/ 1899741 h 2458191"/>
                  <a:gd name="connsiteX1" fmla="*/ 884904 w 5294671"/>
                  <a:gd name="connsiteY1" fmla="*/ 2445431 h 2458191"/>
                  <a:gd name="connsiteX2" fmla="*/ 1791929 w 5294671"/>
                  <a:gd name="connsiteY2" fmla="*/ 1943985 h 2458191"/>
                  <a:gd name="connsiteX3" fmla="*/ 2521975 w 5294671"/>
                  <a:gd name="connsiteY3" fmla="*/ 793611 h 2458191"/>
                  <a:gd name="connsiteX4" fmla="*/ 3200400 w 5294671"/>
                  <a:gd name="connsiteY4" fmla="*/ 181553 h 2458191"/>
                  <a:gd name="connsiteX5" fmla="*/ 4218039 w 5294671"/>
                  <a:gd name="connsiteY5" fmla="*/ 11947 h 2458191"/>
                  <a:gd name="connsiteX6" fmla="*/ 5294671 w 5294671"/>
                  <a:gd name="connsiteY6" fmla="*/ 535515 h 2458191"/>
                  <a:gd name="connsiteX0" fmla="*/ 0 w 5383162"/>
                  <a:gd name="connsiteY0" fmla="*/ 2637160 h 2664656"/>
                  <a:gd name="connsiteX1" fmla="*/ 973395 w 5383162"/>
                  <a:gd name="connsiteY1" fmla="*/ 2445431 h 2664656"/>
                  <a:gd name="connsiteX2" fmla="*/ 1880420 w 5383162"/>
                  <a:gd name="connsiteY2" fmla="*/ 1943985 h 2664656"/>
                  <a:gd name="connsiteX3" fmla="*/ 2610466 w 5383162"/>
                  <a:gd name="connsiteY3" fmla="*/ 793611 h 2664656"/>
                  <a:gd name="connsiteX4" fmla="*/ 3288891 w 5383162"/>
                  <a:gd name="connsiteY4" fmla="*/ 181553 h 2664656"/>
                  <a:gd name="connsiteX5" fmla="*/ 4306530 w 5383162"/>
                  <a:gd name="connsiteY5" fmla="*/ 11947 h 2664656"/>
                  <a:gd name="connsiteX6" fmla="*/ 5383162 w 5383162"/>
                  <a:gd name="connsiteY6" fmla="*/ 535515 h 2664656"/>
                  <a:gd name="connsiteX0" fmla="*/ 0 w 5383162"/>
                  <a:gd name="connsiteY0" fmla="*/ 2637160 h 2637160"/>
                  <a:gd name="connsiteX1" fmla="*/ 973395 w 5383162"/>
                  <a:gd name="connsiteY1" fmla="*/ 2445431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3043444"/>
                  <a:gd name="connsiteX1" fmla="*/ 1088088 w 5383162"/>
                  <a:gd name="connsiteY1" fmla="*/ 3036151 h 3043444"/>
                  <a:gd name="connsiteX2" fmla="*/ 2007664 w 5383162"/>
                  <a:gd name="connsiteY2" fmla="*/ 2191412 h 3043444"/>
                  <a:gd name="connsiteX3" fmla="*/ 2610466 w 5383162"/>
                  <a:gd name="connsiteY3" fmla="*/ 793611 h 3043444"/>
                  <a:gd name="connsiteX4" fmla="*/ 3288891 w 5383162"/>
                  <a:gd name="connsiteY4" fmla="*/ 181553 h 3043444"/>
                  <a:gd name="connsiteX5" fmla="*/ 4306530 w 5383162"/>
                  <a:gd name="connsiteY5" fmla="*/ 11947 h 3043444"/>
                  <a:gd name="connsiteX6" fmla="*/ 5383162 w 5383162"/>
                  <a:gd name="connsiteY6" fmla="*/ 535515 h 3043444"/>
                  <a:gd name="connsiteX0" fmla="*/ 0 w 5383162"/>
                  <a:gd name="connsiteY0" fmla="*/ 2637160 h 3056008"/>
                  <a:gd name="connsiteX1" fmla="*/ 1088088 w 5383162"/>
                  <a:gd name="connsiteY1" fmla="*/ 3036151 h 3056008"/>
                  <a:gd name="connsiteX2" fmla="*/ 2007664 w 5383162"/>
                  <a:gd name="connsiteY2" fmla="*/ 2191412 h 3056008"/>
                  <a:gd name="connsiteX3" fmla="*/ 2610466 w 5383162"/>
                  <a:gd name="connsiteY3" fmla="*/ 793611 h 3056008"/>
                  <a:gd name="connsiteX4" fmla="*/ 3288891 w 5383162"/>
                  <a:gd name="connsiteY4" fmla="*/ 181553 h 3056008"/>
                  <a:gd name="connsiteX5" fmla="*/ 4306530 w 5383162"/>
                  <a:gd name="connsiteY5" fmla="*/ 11947 h 3056008"/>
                  <a:gd name="connsiteX6" fmla="*/ 5383162 w 5383162"/>
                  <a:gd name="connsiteY6" fmla="*/ 535515 h 3056008"/>
                  <a:gd name="connsiteX0" fmla="*/ 0 w 5363706"/>
                  <a:gd name="connsiteY0" fmla="*/ 3381326 h 3381326"/>
                  <a:gd name="connsiteX1" fmla="*/ 1068632 w 5363706"/>
                  <a:gd name="connsiteY1" fmla="*/ 3036151 h 3381326"/>
                  <a:gd name="connsiteX2" fmla="*/ 1988208 w 5363706"/>
                  <a:gd name="connsiteY2" fmla="*/ 2191412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2036 h 3382036"/>
                  <a:gd name="connsiteX1" fmla="*/ 1068632 w 5363706"/>
                  <a:gd name="connsiteY1" fmla="*/ 3036861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5363706"/>
                  <a:gd name="connsiteY0" fmla="*/ 3382036 h 3382036"/>
                  <a:gd name="connsiteX1" fmla="*/ 1103801 w 5363706"/>
                  <a:gd name="connsiteY1" fmla="*/ 3198640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4259905"/>
                  <a:gd name="connsiteY0" fmla="*/ 3198640 h 3198640"/>
                  <a:gd name="connsiteX1" fmla="*/ 828136 w 4259905"/>
                  <a:gd name="connsiteY1" fmla="*/ 2677457 h 3198640"/>
                  <a:gd name="connsiteX2" fmla="*/ 1480176 w 4259905"/>
                  <a:gd name="connsiteY2" fmla="*/ 843558 h 3198640"/>
                  <a:gd name="connsiteX3" fmla="*/ 2165634 w 4259905"/>
                  <a:gd name="connsiteY3" fmla="*/ 182263 h 3198640"/>
                  <a:gd name="connsiteX4" fmla="*/ 3183273 w 4259905"/>
                  <a:gd name="connsiteY4" fmla="*/ 12657 h 3198640"/>
                  <a:gd name="connsiteX5" fmla="*/ 4259905 w 4259905"/>
                  <a:gd name="connsiteY5" fmla="*/ 536225 h 3198640"/>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72731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93832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87209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2925 h 3212925"/>
                  <a:gd name="connsiteX1" fmla="*/ 926609 w 4330243"/>
                  <a:gd name="connsiteY1" fmla="*/ 2635470 h 3212925"/>
                  <a:gd name="connsiteX2" fmla="*/ 1487209 w 4330243"/>
                  <a:gd name="connsiteY2" fmla="*/ 857844 h 3212925"/>
                  <a:gd name="connsiteX3" fmla="*/ 2235972 w 4330243"/>
                  <a:gd name="connsiteY3" fmla="*/ 182480 h 3212925"/>
                  <a:gd name="connsiteX4" fmla="*/ 3253611 w 4330243"/>
                  <a:gd name="connsiteY4" fmla="*/ 12874 h 3212925"/>
                  <a:gd name="connsiteX5" fmla="*/ 4330243 w 4330243"/>
                  <a:gd name="connsiteY5" fmla="*/ 536442 h 3212925"/>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33476"/>
                  <a:gd name="connsiteX1" fmla="*/ 1604831 w 5008465"/>
                  <a:gd name="connsiteY1" fmla="*/ 2636035 h 3333476"/>
                  <a:gd name="connsiteX2" fmla="*/ 2151363 w 5008465"/>
                  <a:gd name="connsiteY2" fmla="*/ 893578 h 3333476"/>
                  <a:gd name="connsiteX3" fmla="*/ 2914194 w 5008465"/>
                  <a:gd name="connsiteY3" fmla="*/ 183045 h 3333476"/>
                  <a:gd name="connsiteX4" fmla="*/ 3931833 w 5008465"/>
                  <a:gd name="connsiteY4" fmla="*/ 13439 h 3333476"/>
                  <a:gd name="connsiteX5" fmla="*/ 5008465 w 5008465"/>
                  <a:gd name="connsiteY5" fmla="*/ 537007 h 3333476"/>
                  <a:gd name="connsiteX0" fmla="*/ 0 w 5008465"/>
                  <a:gd name="connsiteY0" fmla="*/ 3329952 h 3334238"/>
                  <a:gd name="connsiteX1" fmla="*/ 1604831 w 5008465"/>
                  <a:gd name="connsiteY1" fmla="*/ 2636035 h 3334238"/>
                  <a:gd name="connsiteX2" fmla="*/ 2151363 w 5008465"/>
                  <a:gd name="connsiteY2" fmla="*/ 893578 h 3334238"/>
                  <a:gd name="connsiteX3" fmla="*/ 2914194 w 5008465"/>
                  <a:gd name="connsiteY3" fmla="*/ 183045 h 3334238"/>
                  <a:gd name="connsiteX4" fmla="*/ 3931833 w 5008465"/>
                  <a:gd name="connsiteY4" fmla="*/ 13439 h 3334238"/>
                  <a:gd name="connsiteX5" fmla="*/ 5008465 w 5008465"/>
                  <a:gd name="connsiteY5" fmla="*/ 537007 h 3334238"/>
                  <a:gd name="connsiteX0" fmla="*/ 0 w 5008465"/>
                  <a:gd name="connsiteY0" fmla="*/ 3329952 h 3336759"/>
                  <a:gd name="connsiteX1" fmla="*/ 1604831 w 5008465"/>
                  <a:gd name="connsiteY1" fmla="*/ 2636035 h 3336759"/>
                  <a:gd name="connsiteX2" fmla="*/ 2151363 w 5008465"/>
                  <a:gd name="connsiteY2" fmla="*/ 893578 h 3336759"/>
                  <a:gd name="connsiteX3" fmla="*/ 2914194 w 5008465"/>
                  <a:gd name="connsiteY3" fmla="*/ 183045 h 3336759"/>
                  <a:gd name="connsiteX4" fmla="*/ 3931833 w 5008465"/>
                  <a:gd name="connsiteY4" fmla="*/ 13439 h 3336759"/>
                  <a:gd name="connsiteX5" fmla="*/ 5008465 w 5008465"/>
                  <a:gd name="connsiteY5" fmla="*/ 537007 h 3336759"/>
                  <a:gd name="connsiteX0" fmla="*/ 0 w 5019615"/>
                  <a:gd name="connsiteY0" fmla="*/ 3614295 h 3616442"/>
                  <a:gd name="connsiteX1" fmla="*/ 1615981 w 5019615"/>
                  <a:gd name="connsiteY1" fmla="*/ 2636035 h 3616442"/>
                  <a:gd name="connsiteX2" fmla="*/ 2162513 w 5019615"/>
                  <a:gd name="connsiteY2" fmla="*/ 893578 h 3616442"/>
                  <a:gd name="connsiteX3" fmla="*/ 2925344 w 5019615"/>
                  <a:gd name="connsiteY3" fmla="*/ 183045 h 3616442"/>
                  <a:gd name="connsiteX4" fmla="*/ 3942983 w 5019615"/>
                  <a:gd name="connsiteY4" fmla="*/ 13439 h 3616442"/>
                  <a:gd name="connsiteX5" fmla="*/ 5019615 w 5019615"/>
                  <a:gd name="connsiteY5" fmla="*/ 537007 h 3616442"/>
                  <a:gd name="connsiteX0" fmla="*/ 0 w 5019615"/>
                  <a:gd name="connsiteY0" fmla="*/ 3614295 h 3616704"/>
                  <a:gd name="connsiteX1" fmla="*/ 1615981 w 5019615"/>
                  <a:gd name="connsiteY1" fmla="*/ 2636035 h 3616704"/>
                  <a:gd name="connsiteX2" fmla="*/ 2162513 w 5019615"/>
                  <a:gd name="connsiteY2" fmla="*/ 893578 h 3616704"/>
                  <a:gd name="connsiteX3" fmla="*/ 2925344 w 5019615"/>
                  <a:gd name="connsiteY3" fmla="*/ 183045 h 3616704"/>
                  <a:gd name="connsiteX4" fmla="*/ 3942983 w 5019615"/>
                  <a:gd name="connsiteY4" fmla="*/ 13439 h 3616704"/>
                  <a:gd name="connsiteX5" fmla="*/ 5019615 w 5019615"/>
                  <a:gd name="connsiteY5" fmla="*/ 537007 h 3616704"/>
                  <a:gd name="connsiteX0" fmla="*/ 0 w 5019615"/>
                  <a:gd name="connsiteY0" fmla="*/ 3614295 h 3616976"/>
                  <a:gd name="connsiteX1" fmla="*/ 1615981 w 5019615"/>
                  <a:gd name="connsiteY1" fmla="*/ 2636035 h 3616976"/>
                  <a:gd name="connsiteX2" fmla="*/ 2162513 w 5019615"/>
                  <a:gd name="connsiteY2" fmla="*/ 893578 h 3616976"/>
                  <a:gd name="connsiteX3" fmla="*/ 2925344 w 5019615"/>
                  <a:gd name="connsiteY3" fmla="*/ 183045 h 3616976"/>
                  <a:gd name="connsiteX4" fmla="*/ 3942983 w 5019615"/>
                  <a:gd name="connsiteY4" fmla="*/ 13439 h 3616976"/>
                  <a:gd name="connsiteX5" fmla="*/ 5019615 w 5019615"/>
                  <a:gd name="connsiteY5" fmla="*/ 537007 h 3616976"/>
                  <a:gd name="connsiteX0" fmla="*/ 0 w 4916428"/>
                  <a:gd name="connsiteY0" fmla="*/ 3614295 h 3616441"/>
                  <a:gd name="connsiteX1" fmla="*/ 1512794 w 4916428"/>
                  <a:gd name="connsiteY1" fmla="*/ 2636035 h 3616441"/>
                  <a:gd name="connsiteX2" fmla="*/ 2059326 w 4916428"/>
                  <a:gd name="connsiteY2" fmla="*/ 893578 h 3616441"/>
                  <a:gd name="connsiteX3" fmla="*/ 2822157 w 4916428"/>
                  <a:gd name="connsiteY3" fmla="*/ 183045 h 3616441"/>
                  <a:gd name="connsiteX4" fmla="*/ 3839796 w 4916428"/>
                  <a:gd name="connsiteY4" fmla="*/ 13439 h 3616441"/>
                  <a:gd name="connsiteX5" fmla="*/ 4916428 w 4916428"/>
                  <a:gd name="connsiteY5" fmla="*/ 537007 h 3616441"/>
                  <a:gd name="connsiteX0" fmla="*/ 0 w 4916428"/>
                  <a:gd name="connsiteY0" fmla="*/ 3614295 h 3616720"/>
                  <a:gd name="connsiteX1" fmla="*/ 1512794 w 4916428"/>
                  <a:gd name="connsiteY1" fmla="*/ 2636035 h 3616720"/>
                  <a:gd name="connsiteX2" fmla="*/ 2059326 w 4916428"/>
                  <a:gd name="connsiteY2" fmla="*/ 893578 h 3616720"/>
                  <a:gd name="connsiteX3" fmla="*/ 2822157 w 4916428"/>
                  <a:gd name="connsiteY3" fmla="*/ 183045 h 3616720"/>
                  <a:gd name="connsiteX4" fmla="*/ 3839796 w 4916428"/>
                  <a:gd name="connsiteY4" fmla="*/ 13439 h 3616720"/>
                  <a:gd name="connsiteX5" fmla="*/ 4916428 w 4916428"/>
                  <a:gd name="connsiteY5" fmla="*/ 537007 h 3616720"/>
                  <a:gd name="connsiteX0" fmla="*/ 0 w 5221661"/>
                  <a:gd name="connsiteY0" fmla="*/ 3625813 h 3627926"/>
                  <a:gd name="connsiteX1" fmla="*/ 1818027 w 5221661"/>
                  <a:gd name="connsiteY1" fmla="*/ 2636035 h 3627926"/>
                  <a:gd name="connsiteX2" fmla="*/ 2364559 w 5221661"/>
                  <a:gd name="connsiteY2" fmla="*/ 893578 h 3627926"/>
                  <a:gd name="connsiteX3" fmla="*/ 3127390 w 5221661"/>
                  <a:gd name="connsiteY3" fmla="*/ 183045 h 3627926"/>
                  <a:gd name="connsiteX4" fmla="*/ 4145029 w 5221661"/>
                  <a:gd name="connsiteY4" fmla="*/ 13439 h 3627926"/>
                  <a:gd name="connsiteX5" fmla="*/ 5221661 w 5221661"/>
                  <a:gd name="connsiteY5" fmla="*/ 537007 h 3627926"/>
                  <a:gd name="connsiteX0" fmla="*/ 0 w 5221661"/>
                  <a:gd name="connsiteY0" fmla="*/ 3625813 h 3629955"/>
                  <a:gd name="connsiteX1" fmla="*/ 1818027 w 5221661"/>
                  <a:gd name="connsiteY1" fmla="*/ 2636035 h 3629955"/>
                  <a:gd name="connsiteX2" fmla="*/ 2364559 w 5221661"/>
                  <a:gd name="connsiteY2" fmla="*/ 893578 h 3629955"/>
                  <a:gd name="connsiteX3" fmla="*/ 3127390 w 5221661"/>
                  <a:gd name="connsiteY3" fmla="*/ 183045 h 3629955"/>
                  <a:gd name="connsiteX4" fmla="*/ 4145029 w 5221661"/>
                  <a:gd name="connsiteY4" fmla="*/ 13439 h 3629955"/>
                  <a:gd name="connsiteX5" fmla="*/ 5221661 w 5221661"/>
                  <a:gd name="connsiteY5" fmla="*/ 537007 h 3629955"/>
                  <a:gd name="connsiteX0" fmla="*/ 0 w 5221661"/>
                  <a:gd name="connsiteY0" fmla="*/ 3625813 h 3630820"/>
                  <a:gd name="connsiteX1" fmla="*/ 1771955 w 5221661"/>
                  <a:gd name="connsiteY1" fmla="*/ 2693627 h 3630820"/>
                  <a:gd name="connsiteX2" fmla="*/ 2364559 w 5221661"/>
                  <a:gd name="connsiteY2" fmla="*/ 893578 h 3630820"/>
                  <a:gd name="connsiteX3" fmla="*/ 3127390 w 5221661"/>
                  <a:gd name="connsiteY3" fmla="*/ 183045 h 3630820"/>
                  <a:gd name="connsiteX4" fmla="*/ 4145029 w 5221661"/>
                  <a:gd name="connsiteY4" fmla="*/ 13439 h 3630820"/>
                  <a:gd name="connsiteX5" fmla="*/ 5221661 w 5221661"/>
                  <a:gd name="connsiteY5" fmla="*/ 537007 h 3630820"/>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318941"/>
                  <a:gd name="connsiteY0" fmla="*/ 3701412 h 3705960"/>
                  <a:gd name="connsiteX1" fmla="*/ 1771955 w 5318941"/>
                  <a:gd name="connsiteY1" fmla="*/ 2769226 h 3705960"/>
                  <a:gd name="connsiteX2" fmla="*/ 2364559 w 5318941"/>
                  <a:gd name="connsiteY2" fmla="*/ 969177 h 3705960"/>
                  <a:gd name="connsiteX3" fmla="*/ 3127390 w 5318941"/>
                  <a:gd name="connsiteY3" fmla="*/ 258644 h 3705960"/>
                  <a:gd name="connsiteX4" fmla="*/ 4145029 w 5318941"/>
                  <a:gd name="connsiteY4" fmla="*/ 89038 h 3705960"/>
                  <a:gd name="connsiteX5" fmla="*/ 5318941 w 5318941"/>
                  <a:gd name="connsiteY5" fmla="*/ 167007 h 3705960"/>
                  <a:gd name="connsiteX0" fmla="*/ 0 w 4145031"/>
                  <a:gd name="connsiteY0" fmla="*/ 3625814 h 3630362"/>
                  <a:gd name="connsiteX1" fmla="*/ 1771955 w 4145031"/>
                  <a:gd name="connsiteY1" fmla="*/ 2693628 h 3630362"/>
                  <a:gd name="connsiteX2" fmla="*/ 2364559 w 4145031"/>
                  <a:gd name="connsiteY2" fmla="*/ 893579 h 3630362"/>
                  <a:gd name="connsiteX3" fmla="*/ 3127390 w 4145031"/>
                  <a:gd name="connsiteY3" fmla="*/ 183046 h 3630362"/>
                  <a:gd name="connsiteX4" fmla="*/ 4145029 w 4145031"/>
                  <a:gd name="connsiteY4" fmla="*/ 13440 h 3630362"/>
                  <a:gd name="connsiteX0" fmla="*/ 0 w 4145031"/>
                  <a:gd name="connsiteY0" fmla="*/ 3614564 h 3619112"/>
                  <a:gd name="connsiteX1" fmla="*/ 1771955 w 4145031"/>
                  <a:gd name="connsiteY1" fmla="*/ 2682378 h 3619112"/>
                  <a:gd name="connsiteX2" fmla="*/ 2364559 w 4145031"/>
                  <a:gd name="connsiteY2" fmla="*/ 882329 h 3619112"/>
                  <a:gd name="connsiteX3" fmla="*/ 3127390 w 4145031"/>
                  <a:gd name="connsiteY3" fmla="*/ 171796 h 3619112"/>
                  <a:gd name="connsiteX4" fmla="*/ 4145029 w 4145031"/>
                  <a:gd name="connsiteY4" fmla="*/ 2190 h 3619112"/>
                  <a:gd name="connsiteX0" fmla="*/ 0 w 4096806"/>
                  <a:gd name="connsiteY0" fmla="*/ 3627991 h 3632539"/>
                  <a:gd name="connsiteX1" fmla="*/ 1771955 w 4096806"/>
                  <a:gd name="connsiteY1" fmla="*/ 2695805 h 3632539"/>
                  <a:gd name="connsiteX2" fmla="*/ 2364559 w 4096806"/>
                  <a:gd name="connsiteY2" fmla="*/ 895756 h 3632539"/>
                  <a:gd name="connsiteX3" fmla="*/ 3127390 w 4096806"/>
                  <a:gd name="connsiteY3" fmla="*/ 185223 h 3632539"/>
                  <a:gd name="connsiteX4" fmla="*/ 4096806 w 4096806"/>
                  <a:gd name="connsiteY4" fmla="*/ 1810 h 3632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6806" h="3632539">
                    <a:moveTo>
                      <a:pt x="0" y="3627991"/>
                    </a:moveTo>
                    <a:cubicBezTo>
                      <a:pt x="767284" y="3669411"/>
                      <a:pt x="1539118" y="3433377"/>
                      <a:pt x="1771955" y="2695805"/>
                    </a:cubicBezTo>
                    <a:cubicBezTo>
                      <a:pt x="2004792" y="1958233"/>
                      <a:pt x="2115616" y="1308427"/>
                      <a:pt x="2364559" y="895756"/>
                    </a:cubicBezTo>
                    <a:cubicBezTo>
                      <a:pt x="2613502" y="483085"/>
                      <a:pt x="2838682" y="334214"/>
                      <a:pt x="3127390" y="185223"/>
                    </a:cubicBezTo>
                    <a:cubicBezTo>
                      <a:pt x="3416098" y="36232"/>
                      <a:pt x="3633162" y="-10218"/>
                      <a:pt x="4096806" y="1810"/>
                    </a:cubicBezTo>
                  </a:path>
                </a:pathLst>
              </a:custGeom>
              <a:grpFill/>
              <a:ln w="12700" cap="rnd">
                <a:solidFill>
                  <a:schemeClr val="tx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8" tIns="46629" rIns="93258" bIns="46629" numCol="1" spcCol="0" rtlCol="0" fromWordArt="0" anchor="ctr" anchorCtr="0" forceAA="0" compatLnSpc="1">
                <a:prstTxWarp prst="textNoShape">
                  <a:avLst/>
                </a:prstTxWarp>
                <a:noAutofit/>
              </a:bodyPr>
              <a:lstStyle/>
              <a:p>
                <a:pPr algn="ctr" defTabSz="932608">
                  <a:defRPr/>
                </a:pPr>
                <a:endParaRPr lang="en-US" sz="1873" dirty="0">
                  <a:gradFill>
                    <a:gsLst>
                      <a:gs pos="83000">
                        <a:srgbClr val="1A1A1A"/>
                      </a:gs>
                      <a:gs pos="100000">
                        <a:srgbClr val="0D0D0D"/>
                      </a:gs>
                    </a:gsLst>
                    <a:lin ang="5400000" scaled="1"/>
                  </a:gradFill>
                  <a:latin typeface="Segoe UI"/>
                </a:endParaRPr>
              </a:p>
            </p:txBody>
          </p:sp>
          <p:sp>
            <p:nvSpPr>
              <p:cNvPr id="172" name="Freeform: Shape 171">
                <a:extLst>
                  <a:ext uri="{FF2B5EF4-FFF2-40B4-BE49-F238E27FC236}">
                    <a16:creationId xmlns:a16="http://schemas.microsoft.com/office/drawing/2014/main" id="{681C637A-72F4-4A4D-84BA-39BA1360427B}"/>
                  </a:ext>
                </a:extLst>
              </p:cNvPr>
              <p:cNvSpPr/>
              <p:nvPr/>
            </p:nvSpPr>
            <p:spPr>
              <a:xfrm rot="16200000">
                <a:off x="8134718" y="2881396"/>
                <a:ext cx="895299" cy="4859421"/>
              </a:xfrm>
              <a:custGeom>
                <a:avLst/>
                <a:gdLst>
                  <a:gd name="connsiteX0" fmla="*/ 0 w 5766619"/>
                  <a:gd name="connsiteY0" fmla="*/ 1211437 h 1492404"/>
                  <a:gd name="connsiteX1" fmla="*/ 1268361 w 5766619"/>
                  <a:gd name="connsiteY1" fmla="*/ 1484282 h 1492404"/>
                  <a:gd name="connsiteX2" fmla="*/ 2050025 w 5766619"/>
                  <a:gd name="connsiteY2" fmla="*/ 1358921 h 1492404"/>
                  <a:gd name="connsiteX3" fmla="*/ 2551471 w 5766619"/>
                  <a:gd name="connsiteY3" fmla="*/ 754237 h 1492404"/>
                  <a:gd name="connsiteX4" fmla="*/ 3222522 w 5766619"/>
                  <a:gd name="connsiteY4" fmla="*/ 186424 h 1492404"/>
                  <a:gd name="connsiteX5" fmla="*/ 4166419 w 5766619"/>
                  <a:gd name="connsiteY5" fmla="*/ 16818 h 1492404"/>
                  <a:gd name="connsiteX6" fmla="*/ 5316793 w 5766619"/>
                  <a:gd name="connsiteY6" fmla="*/ 540386 h 1492404"/>
                  <a:gd name="connsiteX7" fmla="*/ 5766619 w 5766619"/>
                  <a:gd name="connsiteY7" fmla="*/ 14547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166419 w 5316793"/>
                  <a:gd name="connsiteY5" fmla="*/ 17527 h 1492366"/>
                  <a:gd name="connsiteX6" fmla="*/ 5316793 w 5316793"/>
                  <a:gd name="connsiteY6" fmla="*/ 541095 h 1492366"/>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240161 w 5316793"/>
                  <a:gd name="connsiteY5" fmla="*/ 17527 h 1492366"/>
                  <a:gd name="connsiteX6" fmla="*/ 5316793 w 5316793"/>
                  <a:gd name="connsiteY6" fmla="*/ 541095 h 1492366"/>
                  <a:gd name="connsiteX0" fmla="*/ 0 w 5316793"/>
                  <a:gd name="connsiteY0" fmla="*/ 1206566 h 1486786"/>
                  <a:gd name="connsiteX1" fmla="*/ 1268361 w 5316793"/>
                  <a:gd name="connsiteY1" fmla="*/ 1479411 h 1486786"/>
                  <a:gd name="connsiteX2" fmla="*/ 2050025 w 5316793"/>
                  <a:gd name="connsiteY2" fmla="*/ 1354050 h 1486786"/>
                  <a:gd name="connsiteX3" fmla="*/ 2544097 w 5316793"/>
                  <a:gd name="connsiteY3" fmla="*/ 793611 h 1486786"/>
                  <a:gd name="connsiteX4" fmla="*/ 3222522 w 5316793"/>
                  <a:gd name="connsiteY4" fmla="*/ 181553 h 1486786"/>
                  <a:gd name="connsiteX5" fmla="*/ 4240161 w 5316793"/>
                  <a:gd name="connsiteY5" fmla="*/ 11947 h 1486786"/>
                  <a:gd name="connsiteX6" fmla="*/ 5316793 w 5316793"/>
                  <a:gd name="connsiteY6" fmla="*/ 535515 h 1486786"/>
                  <a:gd name="connsiteX0" fmla="*/ 0 w 5316793"/>
                  <a:gd name="connsiteY0" fmla="*/ 1206566 h 1473525"/>
                  <a:gd name="connsiteX1" fmla="*/ 1039761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73525"/>
                  <a:gd name="connsiteX1" fmla="*/ 973394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27902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6091"/>
                  <a:gd name="connsiteX1" fmla="*/ 862781 w 5316793"/>
                  <a:gd name="connsiteY1" fmla="*/ 1457289 h 1466091"/>
                  <a:gd name="connsiteX2" fmla="*/ 2027902 w 5316793"/>
                  <a:gd name="connsiteY2" fmla="*/ 1354050 h 1466091"/>
                  <a:gd name="connsiteX3" fmla="*/ 2544097 w 5316793"/>
                  <a:gd name="connsiteY3" fmla="*/ 793611 h 1466091"/>
                  <a:gd name="connsiteX4" fmla="*/ 3222522 w 5316793"/>
                  <a:gd name="connsiteY4" fmla="*/ 181553 h 1466091"/>
                  <a:gd name="connsiteX5" fmla="*/ 4240161 w 5316793"/>
                  <a:gd name="connsiteY5" fmla="*/ 11947 h 1466091"/>
                  <a:gd name="connsiteX6" fmla="*/ 5316793 w 5316793"/>
                  <a:gd name="connsiteY6" fmla="*/ 535515 h 1466091"/>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703440"/>
                  <a:gd name="connsiteX1" fmla="*/ 862781 w 5316793"/>
                  <a:gd name="connsiteY1" fmla="*/ 1457289 h 1703440"/>
                  <a:gd name="connsiteX2" fmla="*/ 1821425 w 5316793"/>
                  <a:gd name="connsiteY2" fmla="*/ 1678514 h 1703440"/>
                  <a:gd name="connsiteX3" fmla="*/ 2544097 w 5316793"/>
                  <a:gd name="connsiteY3" fmla="*/ 793611 h 1703440"/>
                  <a:gd name="connsiteX4" fmla="*/ 3222522 w 5316793"/>
                  <a:gd name="connsiteY4" fmla="*/ 181553 h 1703440"/>
                  <a:gd name="connsiteX5" fmla="*/ 4240161 w 5316793"/>
                  <a:gd name="connsiteY5" fmla="*/ 11947 h 1703440"/>
                  <a:gd name="connsiteX6" fmla="*/ 5316793 w 5316793"/>
                  <a:gd name="connsiteY6" fmla="*/ 535515 h 1703440"/>
                  <a:gd name="connsiteX0" fmla="*/ 0 w 5316793"/>
                  <a:gd name="connsiteY0" fmla="*/ 1206566 h 2020408"/>
                  <a:gd name="connsiteX1" fmla="*/ 811162 w 5316793"/>
                  <a:gd name="connsiteY1" fmla="*/ 2002979 h 2020408"/>
                  <a:gd name="connsiteX2" fmla="*/ 1821425 w 5316793"/>
                  <a:gd name="connsiteY2" fmla="*/ 1678514 h 2020408"/>
                  <a:gd name="connsiteX3" fmla="*/ 2544097 w 5316793"/>
                  <a:gd name="connsiteY3" fmla="*/ 793611 h 2020408"/>
                  <a:gd name="connsiteX4" fmla="*/ 3222522 w 5316793"/>
                  <a:gd name="connsiteY4" fmla="*/ 181553 h 2020408"/>
                  <a:gd name="connsiteX5" fmla="*/ 4240161 w 5316793"/>
                  <a:gd name="connsiteY5" fmla="*/ 11947 h 2020408"/>
                  <a:gd name="connsiteX6" fmla="*/ 5316793 w 5316793"/>
                  <a:gd name="connsiteY6" fmla="*/ 535515 h 2020408"/>
                  <a:gd name="connsiteX0" fmla="*/ 0 w 5316793"/>
                  <a:gd name="connsiteY0" fmla="*/ 1206566 h 2003316"/>
                  <a:gd name="connsiteX1" fmla="*/ 811162 w 5316793"/>
                  <a:gd name="connsiteY1" fmla="*/ 2002979 h 2003316"/>
                  <a:gd name="connsiteX2" fmla="*/ 1821425 w 5316793"/>
                  <a:gd name="connsiteY2" fmla="*/ 1678514 h 2003316"/>
                  <a:gd name="connsiteX3" fmla="*/ 2544097 w 5316793"/>
                  <a:gd name="connsiteY3" fmla="*/ 793611 h 2003316"/>
                  <a:gd name="connsiteX4" fmla="*/ 3222522 w 5316793"/>
                  <a:gd name="connsiteY4" fmla="*/ 181553 h 2003316"/>
                  <a:gd name="connsiteX5" fmla="*/ 4240161 w 5316793"/>
                  <a:gd name="connsiteY5" fmla="*/ 11947 h 2003316"/>
                  <a:gd name="connsiteX6" fmla="*/ 5316793 w 5316793"/>
                  <a:gd name="connsiteY6" fmla="*/ 535515 h 2003316"/>
                  <a:gd name="connsiteX0" fmla="*/ 0 w 5294671"/>
                  <a:gd name="connsiteY0" fmla="*/ 1899741 h 2031060"/>
                  <a:gd name="connsiteX1" fmla="*/ 789040 w 5294671"/>
                  <a:gd name="connsiteY1" fmla="*/ 2002979 h 2031060"/>
                  <a:gd name="connsiteX2" fmla="*/ 1799303 w 5294671"/>
                  <a:gd name="connsiteY2" fmla="*/ 1678514 h 2031060"/>
                  <a:gd name="connsiteX3" fmla="*/ 2521975 w 5294671"/>
                  <a:gd name="connsiteY3" fmla="*/ 793611 h 2031060"/>
                  <a:gd name="connsiteX4" fmla="*/ 3200400 w 5294671"/>
                  <a:gd name="connsiteY4" fmla="*/ 181553 h 2031060"/>
                  <a:gd name="connsiteX5" fmla="*/ 4218039 w 5294671"/>
                  <a:gd name="connsiteY5" fmla="*/ 11947 h 2031060"/>
                  <a:gd name="connsiteX6" fmla="*/ 5294671 w 5294671"/>
                  <a:gd name="connsiteY6" fmla="*/ 535515 h 2031060"/>
                  <a:gd name="connsiteX0" fmla="*/ 0 w 5294671"/>
                  <a:gd name="connsiteY0" fmla="*/ 1899741 h 2015761"/>
                  <a:gd name="connsiteX1" fmla="*/ 789040 w 5294671"/>
                  <a:gd name="connsiteY1" fmla="*/ 2002979 h 2015761"/>
                  <a:gd name="connsiteX2" fmla="*/ 1799303 w 5294671"/>
                  <a:gd name="connsiteY2" fmla="*/ 1678514 h 2015761"/>
                  <a:gd name="connsiteX3" fmla="*/ 2521975 w 5294671"/>
                  <a:gd name="connsiteY3" fmla="*/ 793611 h 2015761"/>
                  <a:gd name="connsiteX4" fmla="*/ 3200400 w 5294671"/>
                  <a:gd name="connsiteY4" fmla="*/ 181553 h 2015761"/>
                  <a:gd name="connsiteX5" fmla="*/ 4218039 w 5294671"/>
                  <a:gd name="connsiteY5" fmla="*/ 11947 h 2015761"/>
                  <a:gd name="connsiteX6" fmla="*/ 5294671 w 5294671"/>
                  <a:gd name="connsiteY6" fmla="*/ 535515 h 2015761"/>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2070477"/>
                  <a:gd name="connsiteX1" fmla="*/ 943898 w 5294671"/>
                  <a:gd name="connsiteY1" fmla="*/ 1980856 h 2070477"/>
                  <a:gd name="connsiteX2" fmla="*/ 1791929 w 5294671"/>
                  <a:gd name="connsiteY2" fmla="*/ 1943985 h 2070477"/>
                  <a:gd name="connsiteX3" fmla="*/ 2521975 w 5294671"/>
                  <a:gd name="connsiteY3" fmla="*/ 793611 h 2070477"/>
                  <a:gd name="connsiteX4" fmla="*/ 3200400 w 5294671"/>
                  <a:gd name="connsiteY4" fmla="*/ 181553 h 2070477"/>
                  <a:gd name="connsiteX5" fmla="*/ 4218039 w 5294671"/>
                  <a:gd name="connsiteY5" fmla="*/ 11947 h 2070477"/>
                  <a:gd name="connsiteX6" fmla="*/ 5294671 w 5294671"/>
                  <a:gd name="connsiteY6" fmla="*/ 535515 h 2070477"/>
                  <a:gd name="connsiteX0" fmla="*/ 0 w 5294671"/>
                  <a:gd name="connsiteY0" fmla="*/ 1899741 h 2445601"/>
                  <a:gd name="connsiteX1" fmla="*/ 884904 w 5294671"/>
                  <a:gd name="connsiteY1" fmla="*/ 2445431 h 2445601"/>
                  <a:gd name="connsiteX2" fmla="*/ 1791929 w 5294671"/>
                  <a:gd name="connsiteY2" fmla="*/ 1943985 h 2445601"/>
                  <a:gd name="connsiteX3" fmla="*/ 2521975 w 5294671"/>
                  <a:gd name="connsiteY3" fmla="*/ 793611 h 2445601"/>
                  <a:gd name="connsiteX4" fmla="*/ 3200400 w 5294671"/>
                  <a:gd name="connsiteY4" fmla="*/ 181553 h 2445601"/>
                  <a:gd name="connsiteX5" fmla="*/ 4218039 w 5294671"/>
                  <a:gd name="connsiteY5" fmla="*/ 11947 h 2445601"/>
                  <a:gd name="connsiteX6" fmla="*/ 5294671 w 5294671"/>
                  <a:gd name="connsiteY6" fmla="*/ 535515 h 2445601"/>
                  <a:gd name="connsiteX0" fmla="*/ 0 w 5294671"/>
                  <a:gd name="connsiteY0" fmla="*/ 1899741 h 2458191"/>
                  <a:gd name="connsiteX1" fmla="*/ 884904 w 5294671"/>
                  <a:gd name="connsiteY1" fmla="*/ 2445431 h 2458191"/>
                  <a:gd name="connsiteX2" fmla="*/ 1791929 w 5294671"/>
                  <a:gd name="connsiteY2" fmla="*/ 1943985 h 2458191"/>
                  <a:gd name="connsiteX3" fmla="*/ 2521975 w 5294671"/>
                  <a:gd name="connsiteY3" fmla="*/ 793611 h 2458191"/>
                  <a:gd name="connsiteX4" fmla="*/ 3200400 w 5294671"/>
                  <a:gd name="connsiteY4" fmla="*/ 181553 h 2458191"/>
                  <a:gd name="connsiteX5" fmla="*/ 4218039 w 5294671"/>
                  <a:gd name="connsiteY5" fmla="*/ 11947 h 2458191"/>
                  <a:gd name="connsiteX6" fmla="*/ 5294671 w 5294671"/>
                  <a:gd name="connsiteY6" fmla="*/ 535515 h 2458191"/>
                  <a:gd name="connsiteX0" fmla="*/ 0 w 5383162"/>
                  <a:gd name="connsiteY0" fmla="*/ 2637160 h 2664656"/>
                  <a:gd name="connsiteX1" fmla="*/ 973395 w 5383162"/>
                  <a:gd name="connsiteY1" fmla="*/ 2445431 h 2664656"/>
                  <a:gd name="connsiteX2" fmla="*/ 1880420 w 5383162"/>
                  <a:gd name="connsiteY2" fmla="*/ 1943985 h 2664656"/>
                  <a:gd name="connsiteX3" fmla="*/ 2610466 w 5383162"/>
                  <a:gd name="connsiteY3" fmla="*/ 793611 h 2664656"/>
                  <a:gd name="connsiteX4" fmla="*/ 3288891 w 5383162"/>
                  <a:gd name="connsiteY4" fmla="*/ 181553 h 2664656"/>
                  <a:gd name="connsiteX5" fmla="*/ 4306530 w 5383162"/>
                  <a:gd name="connsiteY5" fmla="*/ 11947 h 2664656"/>
                  <a:gd name="connsiteX6" fmla="*/ 5383162 w 5383162"/>
                  <a:gd name="connsiteY6" fmla="*/ 535515 h 2664656"/>
                  <a:gd name="connsiteX0" fmla="*/ 0 w 5383162"/>
                  <a:gd name="connsiteY0" fmla="*/ 2637160 h 2637160"/>
                  <a:gd name="connsiteX1" fmla="*/ 973395 w 5383162"/>
                  <a:gd name="connsiteY1" fmla="*/ 2445431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3043444"/>
                  <a:gd name="connsiteX1" fmla="*/ 1088088 w 5383162"/>
                  <a:gd name="connsiteY1" fmla="*/ 3036151 h 3043444"/>
                  <a:gd name="connsiteX2" fmla="*/ 2007664 w 5383162"/>
                  <a:gd name="connsiteY2" fmla="*/ 2191412 h 3043444"/>
                  <a:gd name="connsiteX3" fmla="*/ 2610466 w 5383162"/>
                  <a:gd name="connsiteY3" fmla="*/ 793611 h 3043444"/>
                  <a:gd name="connsiteX4" fmla="*/ 3288891 w 5383162"/>
                  <a:gd name="connsiteY4" fmla="*/ 181553 h 3043444"/>
                  <a:gd name="connsiteX5" fmla="*/ 4306530 w 5383162"/>
                  <a:gd name="connsiteY5" fmla="*/ 11947 h 3043444"/>
                  <a:gd name="connsiteX6" fmla="*/ 5383162 w 5383162"/>
                  <a:gd name="connsiteY6" fmla="*/ 535515 h 3043444"/>
                  <a:gd name="connsiteX0" fmla="*/ 0 w 5383162"/>
                  <a:gd name="connsiteY0" fmla="*/ 2637160 h 3056008"/>
                  <a:gd name="connsiteX1" fmla="*/ 1088088 w 5383162"/>
                  <a:gd name="connsiteY1" fmla="*/ 3036151 h 3056008"/>
                  <a:gd name="connsiteX2" fmla="*/ 2007664 w 5383162"/>
                  <a:gd name="connsiteY2" fmla="*/ 2191412 h 3056008"/>
                  <a:gd name="connsiteX3" fmla="*/ 2610466 w 5383162"/>
                  <a:gd name="connsiteY3" fmla="*/ 793611 h 3056008"/>
                  <a:gd name="connsiteX4" fmla="*/ 3288891 w 5383162"/>
                  <a:gd name="connsiteY4" fmla="*/ 181553 h 3056008"/>
                  <a:gd name="connsiteX5" fmla="*/ 4306530 w 5383162"/>
                  <a:gd name="connsiteY5" fmla="*/ 11947 h 3056008"/>
                  <a:gd name="connsiteX6" fmla="*/ 5383162 w 5383162"/>
                  <a:gd name="connsiteY6" fmla="*/ 535515 h 3056008"/>
                  <a:gd name="connsiteX0" fmla="*/ 0 w 5363706"/>
                  <a:gd name="connsiteY0" fmla="*/ 3381326 h 3381326"/>
                  <a:gd name="connsiteX1" fmla="*/ 1068632 w 5363706"/>
                  <a:gd name="connsiteY1" fmla="*/ 3036151 h 3381326"/>
                  <a:gd name="connsiteX2" fmla="*/ 1988208 w 5363706"/>
                  <a:gd name="connsiteY2" fmla="*/ 2191412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2036 h 3382036"/>
                  <a:gd name="connsiteX1" fmla="*/ 1068632 w 5363706"/>
                  <a:gd name="connsiteY1" fmla="*/ 3036861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5363706"/>
                  <a:gd name="connsiteY0" fmla="*/ 3382036 h 3382036"/>
                  <a:gd name="connsiteX1" fmla="*/ 1103801 w 5363706"/>
                  <a:gd name="connsiteY1" fmla="*/ 3198640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4259905"/>
                  <a:gd name="connsiteY0" fmla="*/ 3198640 h 3198640"/>
                  <a:gd name="connsiteX1" fmla="*/ 828136 w 4259905"/>
                  <a:gd name="connsiteY1" fmla="*/ 2677457 h 3198640"/>
                  <a:gd name="connsiteX2" fmla="*/ 1480176 w 4259905"/>
                  <a:gd name="connsiteY2" fmla="*/ 843558 h 3198640"/>
                  <a:gd name="connsiteX3" fmla="*/ 2165634 w 4259905"/>
                  <a:gd name="connsiteY3" fmla="*/ 182263 h 3198640"/>
                  <a:gd name="connsiteX4" fmla="*/ 3183273 w 4259905"/>
                  <a:gd name="connsiteY4" fmla="*/ 12657 h 3198640"/>
                  <a:gd name="connsiteX5" fmla="*/ 4259905 w 4259905"/>
                  <a:gd name="connsiteY5" fmla="*/ 536225 h 3198640"/>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72731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93832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87209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2925 h 3212925"/>
                  <a:gd name="connsiteX1" fmla="*/ 926609 w 4330243"/>
                  <a:gd name="connsiteY1" fmla="*/ 2635470 h 3212925"/>
                  <a:gd name="connsiteX2" fmla="*/ 1487209 w 4330243"/>
                  <a:gd name="connsiteY2" fmla="*/ 857844 h 3212925"/>
                  <a:gd name="connsiteX3" fmla="*/ 2235972 w 4330243"/>
                  <a:gd name="connsiteY3" fmla="*/ 182480 h 3212925"/>
                  <a:gd name="connsiteX4" fmla="*/ 3253611 w 4330243"/>
                  <a:gd name="connsiteY4" fmla="*/ 12874 h 3212925"/>
                  <a:gd name="connsiteX5" fmla="*/ 4330243 w 4330243"/>
                  <a:gd name="connsiteY5" fmla="*/ 536442 h 3212925"/>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33476"/>
                  <a:gd name="connsiteX1" fmla="*/ 1604831 w 5008465"/>
                  <a:gd name="connsiteY1" fmla="*/ 2636035 h 3333476"/>
                  <a:gd name="connsiteX2" fmla="*/ 2151363 w 5008465"/>
                  <a:gd name="connsiteY2" fmla="*/ 893578 h 3333476"/>
                  <a:gd name="connsiteX3" fmla="*/ 2914194 w 5008465"/>
                  <a:gd name="connsiteY3" fmla="*/ 183045 h 3333476"/>
                  <a:gd name="connsiteX4" fmla="*/ 3931833 w 5008465"/>
                  <a:gd name="connsiteY4" fmla="*/ 13439 h 3333476"/>
                  <a:gd name="connsiteX5" fmla="*/ 5008465 w 5008465"/>
                  <a:gd name="connsiteY5" fmla="*/ 537007 h 3333476"/>
                  <a:gd name="connsiteX0" fmla="*/ 0 w 5008465"/>
                  <a:gd name="connsiteY0" fmla="*/ 3329952 h 3334238"/>
                  <a:gd name="connsiteX1" fmla="*/ 1604831 w 5008465"/>
                  <a:gd name="connsiteY1" fmla="*/ 2636035 h 3334238"/>
                  <a:gd name="connsiteX2" fmla="*/ 2151363 w 5008465"/>
                  <a:gd name="connsiteY2" fmla="*/ 893578 h 3334238"/>
                  <a:gd name="connsiteX3" fmla="*/ 2914194 w 5008465"/>
                  <a:gd name="connsiteY3" fmla="*/ 183045 h 3334238"/>
                  <a:gd name="connsiteX4" fmla="*/ 3931833 w 5008465"/>
                  <a:gd name="connsiteY4" fmla="*/ 13439 h 3334238"/>
                  <a:gd name="connsiteX5" fmla="*/ 5008465 w 5008465"/>
                  <a:gd name="connsiteY5" fmla="*/ 537007 h 3334238"/>
                  <a:gd name="connsiteX0" fmla="*/ 0 w 5008465"/>
                  <a:gd name="connsiteY0" fmla="*/ 3329952 h 3336759"/>
                  <a:gd name="connsiteX1" fmla="*/ 1604831 w 5008465"/>
                  <a:gd name="connsiteY1" fmla="*/ 2636035 h 3336759"/>
                  <a:gd name="connsiteX2" fmla="*/ 2151363 w 5008465"/>
                  <a:gd name="connsiteY2" fmla="*/ 893578 h 3336759"/>
                  <a:gd name="connsiteX3" fmla="*/ 2914194 w 5008465"/>
                  <a:gd name="connsiteY3" fmla="*/ 183045 h 3336759"/>
                  <a:gd name="connsiteX4" fmla="*/ 3931833 w 5008465"/>
                  <a:gd name="connsiteY4" fmla="*/ 13439 h 3336759"/>
                  <a:gd name="connsiteX5" fmla="*/ 5008465 w 5008465"/>
                  <a:gd name="connsiteY5" fmla="*/ 537007 h 3336759"/>
                  <a:gd name="connsiteX0" fmla="*/ 0 w 5019615"/>
                  <a:gd name="connsiteY0" fmla="*/ 3614295 h 3616442"/>
                  <a:gd name="connsiteX1" fmla="*/ 1615981 w 5019615"/>
                  <a:gd name="connsiteY1" fmla="*/ 2636035 h 3616442"/>
                  <a:gd name="connsiteX2" fmla="*/ 2162513 w 5019615"/>
                  <a:gd name="connsiteY2" fmla="*/ 893578 h 3616442"/>
                  <a:gd name="connsiteX3" fmla="*/ 2925344 w 5019615"/>
                  <a:gd name="connsiteY3" fmla="*/ 183045 h 3616442"/>
                  <a:gd name="connsiteX4" fmla="*/ 3942983 w 5019615"/>
                  <a:gd name="connsiteY4" fmla="*/ 13439 h 3616442"/>
                  <a:gd name="connsiteX5" fmla="*/ 5019615 w 5019615"/>
                  <a:gd name="connsiteY5" fmla="*/ 537007 h 3616442"/>
                  <a:gd name="connsiteX0" fmla="*/ 0 w 5019615"/>
                  <a:gd name="connsiteY0" fmla="*/ 3614295 h 3616704"/>
                  <a:gd name="connsiteX1" fmla="*/ 1615981 w 5019615"/>
                  <a:gd name="connsiteY1" fmla="*/ 2636035 h 3616704"/>
                  <a:gd name="connsiteX2" fmla="*/ 2162513 w 5019615"/>
                  <a:gd name="connsiteY2" fmla="*/ 893578 h 3616704"/>
                  <a:gd name="connsiteX3" fmla="*/ 2925344 w 5019615"/>
                  <a:gd name="connsiteY3" fmla="*/ 183045 h 3616704"/>
                  <a:gd name="connsiteX4" fmla="*/ 3942983 w 5019615"/>
                  <a:gd name="connsiteY4" fmla="*/ 13439 h 3616704"/>
                  <a:gd name="connsiteX5" fmla="*/ 5019615 w 5019615"/>
                  <a:gd name="connsiteY5" fmla="*/ 537007 h 3616704"/>
                  <a:gd name="connsiteX0" fmla="*/ 0 w 5019615"/>
                  <a:gd name="connsiteY0" fmla="*/ 3614295 h 3616976"/>
                  <a:gd name="connsiteX1" fmla="*/ 1615981 w 5019615"/>
                  <a:gd name="connsiteY1" fmla="*/ 2636035 h 3616976"/>
                  <a:gd name="connsiteX2" fmla="*/ 2162513 w 5019615"/>
                  <a:gd name="connsiteY2" fmla="*/ 893578 h 3616976"/>
                  <a:gd name="connsiteX3" fmla="*/ 2925344 w 5019615"/>
                  <a:gd name="connsiteY3" fmla="*/ 183045 h 3616976"/>
                  <a:gd name="connsiteX4" fmla="*/ 3942983 w 5019615"/>
                  <a:gd name="connsiteY4" fmla="*/ 13439 h 3616976"/>
                  <a:gd name="connsiteX5" fmla="*/ 5019615 w 5019615"/>
                  <a:gd name="connsiteY5" fmla="*/ 537007 h 3616976"/>
                  <a:gd name="connsiteX0" fmla="*/ 0 w 4916428"/>
                  <a:gd name="connsiteY0" fmla="*/ 3614295 h 3616441"/>
                  <a:gd name="connsiteX1" fmla="*/ 1512794 w 4916428"/>
                  <a:gd name="connsiteY1" fmla="*/ 2636035 h 3616441"/>
                  <a:gd name="connsiteX2" fmla="*/ 2059326 w 4916428"/>
                  <a:gd name="connsiteY2" fmla="*/ 893578 h 3616441"/>
                  <a:gd name="connsiteX3" fmla="*/ 2822157 w 4916428"/>
                  <a:gd name="connsiteY3" fmla="*/ 183045 h 3616441"/>
                  <a:gd name="connsiteX4" fmla="*/ 3839796 w 4916428"/>
                  <a:gd name="connsiteY4" fmla="*/ 13439 h 3616441"/>
                  <a:gd name="connsiteX5" fmla="*/ 4916428 w 4916428"/>
                  <a:gd name="connsiteY5" fmla="*/ 537007 h 3616441"/>
                  <a:gd name="connsiteX0" fmla="*/ 0 w 4916428"/>
                  <a:gd name="connsiteY0" fmla="*/ 3614295 h 3616720"/>
                  <a:gd name="connsiteX1" fmla="*/ 1512794 w 4916428"/>
                  <a:gd name="connsiteY1" fmla="*/ 2636035 h 3616720"/>
                  <a:gd name="connsiteX2" fmla="*/ 2059326 w 4916428"/>
                  <a:gd name="connsiteY2" fmla="*/ 893578 h 3616720"/>
                  <a:gd name="connsiteX3" fmla="*/ 2822157 w 4916428"/>
                  <a:gd name="connsiteY3" fmla="*/ 183045 h 3616720"/>
                  <a:gd name="connsiteX4" fmla="*/ 3839796 w 4916428"/>
                  <a:gd name="connsiteY4" fmla="*/ 13439 h 3616720"/>
                  <a:gd name="connsiteX5" fmla="*/ 4916428 w 4916428"/>
                  <a:gd name="connsiteY5" fmla="*/ 537007 h 3616720"/>
                  <a:gd name="connsiteX0" fmla="*/ 0 w 5221661"/>
                  <a:gd name="connsiteY0" fmla="*/ 3625813 h 3627926"/>
                  <a:gd name="connsiteX1" fmla="*/ 1818027 w 5221661"/>
                  <a:gd name="connsiteY1" fmla="*/ 2636035 h 3627926"/>
                  <a:gd name="connsiteX2" fmla="*/ 2364559 w 5221661"/>
                  <a:gd name="connsiteY2" fmla="*/ 893578 h 3627926"/>
                  <a:gd name="connsiteX3" fmla="*/ 3127390 w 5221661"/>
                  <a:gd name="connsiteY3" fmla="*/ 183045 h 3627926"/>
                  <a:gd name="connsiteX4" fmla="*/ 4145029 w 5221661"/>
                  <a:gd name="connsiteY4" fmla="*/ 13439 h 3627926"/>
                  <a:gd name="connsiteX5" fmla="*/ 5221661 w 5221661"/>
                  <a:gd name="connsiteY5" fmla="*/ 537007 h 3627926"/>
                  <a:gd name="connsiteX0" fmla="*/ 0 w 5221661"/>
                  <a:gd name="connsiteY0" fmla="*/ 3625813 h 3629955"/>
                  <a:gd name="connsiteX1" fmla="*/ 1818027 w 5221661"/>
                  <a:gd name="connsiteY1" fmla="*/ 2636035 h 3629955"/>
                  <a:gd name="connsiteX2" fmla="*/ 2364559 w 5221661"/>
                  <a:gd name="connsiteY2" fmla="*/ 893578 h 3629955"/>
                  <a:gd name="connsiteX3" fmla="*/ 3127390 w 5221661"/>
                  <a:gd name="connsiteY3" fmla="*/ 183045 h 3629955"/>
                  <a:gd name="connsiteX4" fmla="*/ 4145029 w 5221661"/>
                  <a:gd name="connsiteY4" fmla="*/ 13439 h 3629955"/>
                  <a:gd name="connsiteX5" fmla="*/ 5221661 w 5221661"/>
                  <a:gd name="connsiteY5" fmla="*/ 537007 h 3629955"/>
                  <a:gd name="connsiteX0" fmla="*/ 0 w 5221661"/>
                  <a:gd name="connsiteY0" fmla="*/ 3625813 h 3630820"/>
                  <a:gd name="connsiteX1" fmla="*/ 1771955 w 5221661"/>
                  <a:gd name="connsiteY1" fmla="*/ 2693627 h 3630820"/>
                  <a:gd name="connsiteX2" fmla="*/ 2364559 w 5221661"/>
                  <a:gd name="connsiteY2" fmla="*/ 893578 h 3630820"/>
                  <a:gd name="connsiteX3" fmla="*/ 3127390 w 5221661"/>
                  <a:gd name="connsiteY3" fmla="*/ 183045 h 3630820"/>
                  <a:gd name="connsiteX4" fmla="*/ 4145029 w 5221661"/>
                  <a:gd name="connsiteY4" fmla="*/ 13439 h 3630820"/>
                  <a:gd name="connsiteX5" fmla="*/ 5221661 w 5221661"/>
                  <a:gd name="connsiteY5" fmla="*/ 537007 h 3630820"/>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4145030"/>
                  <a:gd name="connsiteY0" fmla="*/ 3625813 h 3630361"/>
                  <a:gd name="connsiteX1" fmla="*/ 1771955 w 4145030"/>
                  <a:gd name="connsiteY1" fmla="*/ 2693627 h 3630361"/>
                  <a:gd name="connsiteX2" fmla="*/ 2364559 w 4145030"/>
                  <a:gd name="connsiteY2" fmla="*/ 893578 h 3630361"/>
                  <a:gd name="connsiteX3" fmla="*/ 3127390 w 4145030"/>
                  <a:gd name="connsiteY3" fmla="*/ 183045 h 3630361"/>
                  <a:gd name="connsiteX4" fmla="*/ 4145029 w 4145030"/>
                  <a:gd name="connsiteY4" fmla="*/ 13439 h 3630361"/>
                  <a:gd name="connsiteX0" fmla="*/ 0 w 4145030"/>
                  <a:gd name="connsiteY0" fmla="*/ 3613212 h 3617760"/>
                  <a:gd name="connsiteX1" fmla="*/ 1771955 w 4145030"/>
                  <a:gd name="connsiteY1" fmla="*/ 2681026 h 3617760"/>
                  <a:gd name="connsiteX2" fmla="*/ 2364559 w 4145030"/>
                  <a:gd name="connsiteY2" fmla="*/ 880977 h 3617760"/>
                  <a:gd name="connsiteX3" fmla="*/ 3127390 w 4145030"/>
                  <a:gd name="connsiteY3" fmla="*/ 170444 h 3617760"/>
                  <a:gd name="connsiteX4" fmla="*/ 4145029 w 4145030"/>
                  <a:gd name="connsiteY4" fmla="*/ 838 h 3617760"/>
                  <a:gd name="connsiteX0" fmla="*/ 0 w 4130026"/>
                  <a:gd name="connsiteY0" fmla="*/ 3628885 h 3633433"/>
                  <a:gd name="connsiteX1" fmla="*/ 1771955 w 4130026"/>
                  <a:gd name="connsiteY1" fmla="*/ 2696699 h 3633433"/>
                  <a:gd name="connsiteX2" fmla="*/ 2364559 w 4130026"/>
                  <a:gd name="connsiteY2" fmla="*/ 896650 h 3633433"/>
                  <a:gd name="connsiteX3" fmla="*/ 3127390 w 4130026"/>
                  <a:gd name="connsiteY3" fmla="*/ 186117 h 3633433"/>
                  <a:gd name="connsiteX4" fmla="*/ 4130026 w 4130026"/>
                  <a:gd name="connsiteY4" fmla="*/ 635 h 3633433"/>
                  <a:gd name="connsiteX0" fmla="*/ 0 w 4130026"/>
                  <a:gd name="connsiteY0" fmla="*/ 3628250 h 3632798"/>
                  <a:gd name="connsiteX1" fmla="*/ 1771955 w 4130026"/>
                  <a:gd name="connsiteY1" fmla="*/ 2696064 h 3632798"/>
                  <a:gd name="connsiteX2" fmla="*/ 2364559 w 4130026"/>
                  <a:gd name="connsiteY2" fmla="*/ 896015 h 3632798"/>
                  <a:gd name="connsiteX3" fmla="*/ 3127390 w 4130026"/>
                  <a:gd name="connsiteY3" fmla="*/ 185482 h 3632798"/>
                  <a:gd name="connsiteX4" fmla="*/ 4130026 w 4130026"/>
                  <a:gd name="connsiteY4" fmla="*/ 0 h 3632798"/>
                  <a:gd name="connsiteX0" fmla="*/ 0 w 4130026"/>
                  <a:gd name="connsiteY0" fmla="*/ 3628250 h 3632798"/>
                  <a:gd name="connsiteX1" fmla="*/ 1771955 w 4130026"/>
                  <a:gd name="connsiteY1" fmla="*/ 2696064 h 3632798"/>
                  <a:gd name="connsiteX2" fmla="*/ 2364559 w 4130026"/>
                  <a:gd name="connsiteY2" fmla="*/ 896015 h 3632798"/>
                  <a:gd name="connsiteX3" fmla="*/ 3127390 w 4130026"/>
                  <a:gd name="connsiteY3" fmla="*/ 185482 h 3632798"/>
                  <a:gd name="connsiteX4" fmla="*/ 4130026 w 4130026"/>
                  <a:gd name="connsiteY4" fmla="*/ 0 h 3632798"/>
                  <a:gd name="connsiteX0" fmla="*/ 0 w 3967139"/>
                  <a:gd name="connsiteY0" fmla="*/ 3642982 h 3647530"/>
                  <a:gd name="connsiteX1" fmla="*/ 1771955 w 3967139"/>
                  <a:gd name="connsiteY1" fmla="*/ 2710796 h 3647530"/>
                  <a:gd name="connsiteX2" fmla="*/ 2364559 w 3967139"/>
                  <a:gd name="connsiteY2" fmla="*/ 910747 h 3647530"/>
                  <a:gd name="connsiteX3" fmla="*/ 3127390 w 3967139"/>
                  <a:gd name="connsiteY3" fmla="*/ 200214 h 3647530"/>
                  <a:gd name="connsiteX4" fmla="*/ 3967136 w 3967139"/>
                  <a:gd name="connsiteY4" fmla="*/ 0 h 3647530"/>
                  <a:gd name="connsiteX0" fmla="*/ 0 w 3967139"/>
                  <a:gd name="connsiteY0" fmla="*/ 3642982 h 3647530"/>
                  <a:gd name="connsiteX1" fmla="*/ 1771955 w 3967139"/>
                  <a:gd name="connsiteY1" fmla="*/ 2710796 h 3647530"/>
                  <a:gd name="connsiteX2" fmla="*/ 2364559 w 3967139"/>
                  <a:gd name="connsiteY2" fmla="*/ 910747 h 3647530"/>
                  <a:gd name="connsiteX3" fmla="*/ 3127390 w 3967139"/>
                  <a:gd name="connsiteY3" fmla="*/ 200214 h 3647530"/>
                  <a:gd name="connsiteX4" fmla="*/ 3967136 w 3967139"/>
                  <a:gd name="connsiteY4" fmla="*/ 0 h 3647530"/>
                  <a:gd name="connsiteX0" fmla="*/ 0 w 3922714"/>
                  <a:gd name="connsiteY0" fmla="*/ 3633772 h 3638320"/>
                  <a:gd name="connsiteX1" fmla="*/ 1771955 w 3922714"/>
                  <a:gd name="connsiteY1" fmla="*/ 2701586 h 3638320"/>
                  <a:gd name="connsiteX2" fmla="*/ 2364559 w 3922714"/>
                  <a:gd name="connsiteY2" fmla="*/ 901537 h 3638320"/>
                  <a:gd name="connsiteX3" fmla="*/ 3127390 w 3922714"/>
                  <a:gd name="connsiteY3" fmla="*/ 191004 h 3638320"/>
                  <a:gd name="connsiteX4" fmla="*/ 3922711 w 3922714"/>
                  <a:gd name="connsiteY4" fmla="*/ 0 h 3638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714" h="3638320">
                    <a:moveTo>
                      <a:pt x="0" y="3633772"/>
                    </a:moveTo>
                    <a:cubicBezTo>
                      <a:pt x="767284" y="3675192"/>
                      <a:pt x="1539118" y="3439158"/>
                      <a:pt x="1771955" y="2701586"/>
                    </a:cubicBezTo>
                    <a:cubicBezTo>
                      <a:pt x="2004792" y="1964014"/>
                      <a:pt x="2115616" y="1314208"/>
                      <a:pt x="2364559" y="901537"/>
                    </a:cubicBezTo>
                    <a:cubicBezTo>
                      <a:pt x="2613502" y="488866"/>
                      <a:pt x="2867698" y="341260"/>
                      <a:pt x="3127390" y="191004"/>
                    </a:cubicBezTo>
                    <a:cubicBezTo>
                      <a:pt x="3387082" y="40748"/>
                      <a:pt x="3579773" y="22936"/>
                      <a:pt x="3922711" y="0"/>
                    </a:cubicBezTo>
                  </a:path>
                </a:pathLst>
              </a:custGeom>
              <a:grpFill/>
              <a:ln w="12700" cap="rnd">
                <a:solidFill>
                  <a:schemeClr val="tx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8" tIns="46629" rIns="93258" bIns="46629" numCol="1" spcCol="0" rtlCol="0" fromWordArt="0" anchor="ctr" anchorCtr="0" forceAA="0" compatLnSpc="1">
                <a:prstTxWarp prst="textNoShape">
                  <a:avLst/>
                </a:prstTxWarp>
                <a:noAutofit/>
              </a:bodyPr>
              <a:lstStyle/>
              <a:p>
                <a:pPr algn="ctr" defTabSz="932608">
                  <a:defRPr/>
                </a:pPr>
                <a:endParaRPr lang="en-US" sz="1873" dirty="0">
                  <a:gradFill>
                    <a:gsLst>
                      <a:gs pos="83000">
                        <a:srgbClr val="1A1A1A"/>
                      </a:gs>
                      <a:gs pos="100000">
                        <a:srgbClr val="0D0D0D"/>
                      </a:gs>
                    </a:gsLst>
                    <a:lin ang="5400000" scaled="1"/>
                  </a:gradFill>
                  <a:latin typeface="Segoe UI"/>
                </a:endParaRPr>
              </a:p>
            </p:txBody>
          </p:sp>
          <p:sp>
            <p:nvSpPr>
              <p:cNvPr id="173" name="Freeform: Shape 172">
                <a:extLst>
                  <a:ext uri="{FF2B5EF4-FFF2-40B4-BE49-F238E27FC236}">
                    <a16:creationId xmlns:a16="http://schemas.microsoft.com/office/drawing/2014/main" id="{59380E23-5B98-4C81-959B-4BAAE6C42CFB}"/>
                  </a:ext>
                </a:extLst>
              </p:cNvPr>
              <p:cNvSpPr/>
              <p:nvPr/>
            </p:nvSpPr>
            <p:spPr>
              <a:xfrm rot="5400000" flipH="1">
                <a:off x="4935618" y="4565805"/>
                <a:ext cx="896815" cy="1492114"/>
              </a:xfrm>
              <a:custGeom>
                <a:avLst/>
                <a:gdLst>
                  <a:gd name="connsiteX0" fmla="*/ 0 w 5766619"/>
                  <a:gd name="connsiteY0" fmla="*/ 1211437 h 1492404"/>
                  <a:gd name="connsiteX1" fmla="*/ 1268361 w 5766619"/>
                  <a:gd name="connsiteY1" fmla="*/ 1484282 h 1492404"/>
                  <a:gd name="connsiteX2" fmla="*/ 2050025 w 5766619"/>
                  <a:gd name="connsiteY2" fmla="*/ 1358921 h 1492404"/>
                  <a:gd name="connsiteX3" fmla="*/ 2551471 w 5766619"/>
                  <a:gd name="connsiteY3" fmla="*/ 754237 h 1492404"/>
                  <a:gd name="connsiteX4" fmla="*/ 3222522 w 5766619"/>
                  <a:gd name="connsiteY4" fmla="*/ 186424 h 1492404"/>
                  <a:gd name="connsiteX5" fmla="*/ 4166419 w 5766619"/>
                  <a:gd name="connsiteY5" fmla="*/ 16818 h 1492404"/>
                  <a:gd name="connsiteX6" fmla="*/ 5316793 w 5766619"/>
                  <a:gd name="connsiteY6" fmla="*/ 540386 h 1492404"/>
                  <a:gd name="connsiteX7" fmla="*/ 5766619 w 5766619"/>
                  <a:gd name="connsiteY7" fmla="*/ 14547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166419 w 5316793"/>
                  <a:gd name="connsiteY5" fmla="*/ 17527 h 1492366"/>
                  <a:gd name="connsiteX6" fmla="*/ 5316793 w 5316793"/>
                  <a:gd name="connsiteY6" fmla="*/ 541095 h 1492366"/>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240161 w 5316793"/>
                  <a:gd name="connsiteY5" fmla="*/ 17527 h 1492366"/>
                  <a:gd name="connsiteX6" fmla="*/ 5316793 w 5316793"/>
                  <a:gd name="connsiteY6" fmla="*/ 541095 h 1492366"/>
                  <a:gd name="connsiteX0" fmla="*/ 0 w 5316793"/>
                  <a:gd name="connsiteY0" fmla="*/ 1206566 h 1486786"/>
                  <a:gd name="connsiteX1" fmla="*/ 1268361 w 5316793"/>
                  <a:gd name="connsiteY1" fmla="*/ 1479411 h 1486786"/>
                  <a:gd name="connsiteX2" fmla="*/ 2050025 w 5316793"/>
                  <a:gd name="connsiteY2" fmla="*/ 1354050 h 1486786"/>
                  <a:gd name="connsiteX3" fmla="*/ 2544097 w 5316793"/>
                  <a:gd name="connsiteY3" fmla="*/ 793611 h 1486786"/>
                  <a:gd name="connsiteX4" fmla="*/ 3222522 w 5316793"/>
                  <a:gd name="connsiteY4" fmla="*/ 181553 h 1486786"/>
                  <a:gd name="connsiteX5" fmla="*/ 4240161 w 5316793"/>
                  <a:gd name="connsiteY5" fmla="*/ 11947 h 1486786"/>
                  <a:gd name="connsiteX6" fmla="*/ 5316793 w 5316793"/>
                  <a:gd name="connsiteY6" fmla="*/ 535515 h 1486786"/>
                  <a:gd name="connsiteX0" fmla="*/ 0 w 5316793"/>
                  <a:gd name="connsiteY0" fmla="*/ 1206566 h 1473525"/>
                  <a:gd name="connsiteX1" fmla="*/ 1039761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73525"/>
                  <a:gd name="connsiteX1" fmla="*/ 973394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27902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6091"/>
                  <a:gd name="connsiteX1" fmla="*/ 862781 w 5316793"/>
                  <a:gd name="connsiteY1" fmla="*/ 1457289 h 1466091"/>
                  <a:gd name="connsiteX2" fmla="*/ 2027902 w 5316793"/>
                  <a:gd name="connsiteY2" fmla="*/ 1354050 h 1466091"/>
                  <a:gd name="connsiteX3" fmla="*/ 2544097 w 5316793"/>
                  <a:gd name="connsiteY3" fmla="*/ 793611 h 1466091"/>
                  <a:gd name="connsiteX4" fmla="*/ 3222522 w 5316793"/>
                  <a:gd name="connsiteY4" fmla="*/ 181553 h 1466091"/>
                  <a:gd name="connsiteX5" fmla="*/ 4240161 w 5316793"/>
                  <a:gd name="connsiteY5" fmla="*/ 11947 h 1466091"/>
                  <a:gd name="connsiteX6" fmla="*/ 5316793 w 5316793"/>
                  <a:gd name="connsiteY6" fmla="*/ 535515 h 1466091"/>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703440"/>
                  <a:gd name="connsiteX1" fmla="*/ 862781 w 5316793"/>
                  <a:gd name="connsiteY1" fmla="*/ 1457289 h 1703440"/>
                  <a:gd name="connsiteX2" fmla="*/ 1821425 w 5316793"/>
                  <a:gd name="connsiteY2" fmla="*/ 1678514 h 1703440"/>
                  <a:gd name="connsiteX3" fmla="*/ 2544097 w 5316793"/>
                  <a:gd name="connsiteY3" fmla="*/ 793611 h 1703440"/>
                  <a:gd name="connsiteX4" fmla="*/ 3222522 w 5316793"/>
                  <a:gd name="connsiteY4" fmla="*/ 181553 h 1703440"/>
                  <a:gd name="connsiteX5" fmla="*/ 4240161 w 5316793"/>
                  <a:gd name="connsiteY5" fmla="*/ 11947 h 1703440"/>
                  <a:gd name="connsiteX6" fmla="*/ 5316793 w 5316793"/>
                  <a:gd name="connsiteY6" fmla="*/ 535515 h 1703440"/>
                  <a:gd name="connsiteX0" fmla="*/ 0 w 5316793"/>
                  <a:gd name="connsiteY0" fmla="*/ 1206566 h 2020408"/>
                  <a:gd name="connsiteX1" fmla="*/ 811162 w 5316793"/>
                  <a:gd name="connsiteY1" fmla="*/ 2002979 h 2020408"/>
                  <a:gd name="connsiteX2" fmla="*/ 1821425 w 5316793"/>
                  <a:gd name="connsiteY2" fmla="*/ 1678514 h 2020408"/>
                  <a:gd name="connsiteX3" fmla="*/ 2544097 w 5316793"/>
                  <a:gd name="connsiteY3" fmla="*/ 793611 h 2020408"/>
                  <a:gd name="connsiteX4" fmla="*/ 3222522 w 5316793"/>
                  <a:gd name="connsiteY4" fmla="*/ 181553 h 2020408"/>
                  <a:gd name="connsiteX5" fmla="*/ 4240161 w 5316793"/>
                  <a:gd name="connsiteY5" fmla="*/ 11947 h 2020408"/>
                  <a:gd name="connsiteX6" fmla="*/ 5316793 w 5316793"/>
                  <a:gd name="connsiteY6" fmla="*/ 535515 h 2020408"/>
                  <a:gd name="connsiteX0" fmla="*/ 0 w 5316793"/>
                  <a:gd name="connsiteY0" fmla="*/ 1206566 h 2003316"/>
                  <a:gd name="connsiteX1" fmla="*/ 811162 w 5316793"/>
                  <a:gd name="connsiteY1" fmla="*/ 2002979 h 2003316"/>
                  <a:gd name="connsiteX2" fmla="*/ 1821425 w 5316793"/>
                  <a:gd name="connsiteY2" fmla="*/ 1678514 h 2003316"/>
                  <a:gd name="connsiteX3" fmla="*/ 2544097 w 5316793"/>
                  <a:gd name="connsiteY3" fmla="*/ 793611 h 2003316"/>
                  <a:gd name="connsiteX4" fmla="*/ 3222522 w 5316793"/>
                  <a:gd name="connsiteY4" fmla="*/ 181553 h 2003316"/>
                  <a:gd name="connsiteX5" fmla="*/ 4240161 w 5316793"/>
                  <a:gd name="connsiteY5" fmla="*/ 11947 h 2003316"/>
                  <a:gd name="connsiteX6" fmla="*/ 5316793 w 5316793"/>
                  <a:gd name="connsiteY6" fmla="*/ 535515 h 2003316"/>
                  <a:gd name="connsiteX0" fmla="*/ 0 w 5294671"/>
                  <a:gd name="connsiteY0" fmla="*/ 1899741 h 2031060"/>
                  <a:gd name="connsiteX1" fmla="*/ 789040 w 5294671"/>
                  <a:gd name="connsiteY1" fmla="*/ 2002979 h 2031060"/>
                  <a:gd name="connsiteX2" fmla="*/ 1799303 w 5294671"/>
                  <a:gd name="connsiteY2" fmla="*/ 1678514 h 2031060"/>
                  <a:gd name="connsiteX3" fmla="*/ 2521975 w 5294671"/>
                  <a:gd name="connsiteY3" fmla="*/ 793611 h 2031060"/>
                  <a:gd name="connsiteX4" fmla="*/ 3200400 w 5294671"/>
                  <a:gd name="connsiteY4" fmla="*/ 181553 h 2031060"/>
                  <a:gd name="connsiteX5" fmla="*/ 4218039 w 5294671"/>
                  <a:gd name="connsiteY5" fmla="*/ 11947 h 2031060"/>
                  <a:gd name="connsiteX6" fmla="*/ 5294671 w 5294671"/>
                  <a:gd name="connsiteY6" fmla="*/ 535515 h 2031060"/>
                  <a:gd name="connsiteX0" fmla="*/ 0 w 5294671"/>
                  <a:gd name="connsiteY0" fmla="*/ 1899741 h 2015761"/>
                  <a:gd name="connsiteX1" fmla="*/ 789040 w 5294671"/>
                  <a:gd name="connsiteY1" fmla="*/ 2002979 h 2015761"/>
                  <a:gd name="connsiteX2" fmla="*/ 1799303 w 5294671"/>
                  <a:gd name="connsiteY2" fmla="*/ 1678514 h 2015761"/>
                  <a:gd name="connsiteX3" fmla="*/ 2521975 w 5294671"/>
                  <a:gd name="connsiteY3" fmla="*/ 793611 h 2015761"/>
                  <a:gd name="connsiteX4" fmla="*/ 3200400 w 5294671"/>
                  <a:gd name="connsiteY4" fmla="*/ 181553 h 2015761"/>
                  <a:gd name="connsiteX5" fmla="*/ 4218039 w 5294671"/>
                  <a:gd name="connsiteY5" fmla="*/ 11947 h 2015761"/>
                  <a:gd name="connsiteX6" fmla="*/ 5294671 w 5294671"/>
                  <a:gd name="connsiteY6" fmla="*/ 535515 h 2015761"/>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2070477"/>
                  <a:gd name="connsiteX1" fmla="*/ 943898 w 5294671"/>
                  <a:gd name="connsiteY1" fmla="*/ 1980856 h 2070477"/>
                  <a:gd name="connsiteX2" fmla="*/ 1791929 w 5294671"/>
                  <a:gd name="connsiteY2" fmla="*/ 1943985 h 2070477"/>
                  <a:gd name="connsiteX3" fmla="*/ 2521975 w 5294671"/>
                  <a:gd name="connsiteY3" fmla="*/ 793611 h 2070477"/>
                  <a:gd name="connsiteX4" fmla="*/ 3200400 w 5294671"/>
                  <a:gd name="connsiteY4" fmla="*/ 181553 h 2070477"/>
                  <a:gd name="connsiteX5" fmla="*/ 4218039 w 5294671"/>
                  <a:gd name="connsiteY5" fmla="*/ 11947 h 2070477"/>
                  <a:gd name="connsiteX6" fmla="*/ 5294671 w 5294671"/>
                  <a:gd name="connsiteY6" fmla="*/ 535515 h 2070477"/>
                  <a:gd name="connsiteX0" fmla="*/ 0 w 5294671"/>
                  <a:gd name="connsiteY0" fmla="*/ 1899741 h 2445601"/>
                  <a:gd name="connsiteX1" fmla="*/ 884904 w 5294671"/>
                  <a:gd name="connsiteY1" fmla="*/ 2445431 h 2445601"/>
                  <a:gd name="connsiteX2" fmla="*/ 1791929 w 5294671"/>
                  <a:gd name="connsiteY2" fmla="*/ 1943985 h 2445601"/>
                  <a:gd name="connsiteX3" fmla="*/ 2521975 w 5294671"/>
                  <a:gd name="connsiteY3" fmla="*/ 793611 h 2445601"/>
                  <a:gd name="connsiteX4" fmla="*/ 3200400 w 5294671"/>
                  <a:gd name="connsiteY4" fmla="*/ 181553 h 2445601"/>
                  <a:gd name="connsiteX5" fmla="*/ 4218039 w 5294671"/>
                  <a:gd name="connsiteY5" fmla="*/ 11947 h 2445601"/>
                  <a:gd name="connsiteX6" fmla="*/ 5294671 w 5294671"/>
                  <a:gd name="connsiteY6" fmla="*/ 535515 h 2445601"/>
                  <a:gd name="connsiteX0" fmla="*/ 0 w 5294671"/>
                  <a:gd name="connsiteY0" fmla="*/ 1899741 h 2458191"/>
                  <a:gd name="connsiteX1" fmla="*/ 884904 w 5294671"/>
                  <a:gd name="connsiteY1" fmla="*/ 2445431 h 2458191"/>
                  <a:gd name="connsiteX2" fmla="*/ 1791929 w 5294671"/>
                  <a:gd name="connsiteY2" fmla="*/ 1943985 h 2458191"/>
                  <a:gd name="connsiteX3" fmla="*/ 2521975 w 5294671"/>
                  <a:gd name="connsiteY3" fmla="*/ 793611 h 2458191"/>
                  <a:gd name="connsiteX4" fmla="*/ 3200400 w 5294671"/>
                  <a:gd name="connsiteY4" fmla="*/ 181553 h 2458191"/>
                  <a:gd name="connsiteX5" fmla="*/ 4218039 w 5294671"/>
                  <a:gd name="connsiteY5" fmla="*/ 11947 h 2458191"/>
                  <a:gd name="connsiteX6" fmla="*/ 5294671 w 5294671"/>
                  <a:gd name="connsiteY6" fmla="*/ 535515 h 2458191"/>
                  <a:gd name="connsiteX0" fmla="*/ 0 w 5383162"/>
                  <a:gd name="connsiteY0" fmla="*/ 2637160 h 2664656"/>
                  <a:gd name="connsiteX1" fmla="*/ 973395 w 5383162"/>
                  <a:gd name="connsiteY1" fmla="*/ 2445431 h 2664656"/>
                  <a:gd name="connsiteX2" fmla="*/ 1880420 w 5383162"/>
                  <a:gd name="connsiteY2" fmla="*/ 1943985 h 2664656"/>
                  <a:gd name="connsiteX3" fmla="*/ 2610466 w 5383162"/>
                  <a:gd name="connsiteY3" fmla="*/ 793611 h 2664656"/>
                  <a:gd name="connsiteX4" fmla="*/ 3288891 w 5383162"/>
                  <a:gd name="connsiteY4" fmla="*/ 181553 h 2664656"/>
                  <a:gd name="connsiteX5" fmla="*/ 4306530 w 5383162"/>
                  <a:gd name="connsiteY5" fmla="*/ 11947 h 2664656"/>
                  <a:gd name="connsiteX6" fmla="*/ 5383162 w 5383162"/>
                  <a:gd name="connsiteY6" fmla="*/ 535515 h 2664656"/>
                  <a:gd name="connsiteX0" fmla="*/ 0 w 5383162"/>
                  <a:gd name="connsiteY0" fmla="*/ 2637160 h 2637160"/>
                  <a:gd name="connsiteX1" fmla="*/ 973395 w 5383162"/>
                  <a:gd name="connsiteY1" fmla="*/ 2445431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3043444"/>
                  <a:gd name="connsiteX1" fmla="*/ 1088088 w 5383162"/>
                  <a:gd name="connsiteY1" fmla="*/ 3036151 h 3043444"/>
                  <a:gd name="connsiteX2" fmla="*/ 2007664 w 5383162"/>
                  <a:gd name="connsiteY2" fmla="*/ 2191412 h 3043444"/>
                  <a:gd name="connsiteX3" fmla="*/ 2610466 w 5383162"/>
                  <a:gd name="connsiteY3" fmla="*/ 793611 h 3043444"/>
                  <a:gd name="connsiteX4" fmla="*/ 3288891 w 5383162"/>
                  <a:gd name="connsiteY4" fmla="*/ 181553 h 3043444"/>
                  <a:gd name="connsiteX5" fmla="*/ 4306530 w 5383162"/>
                  <a:gd name="connsiteY5" fmla="*/ 11947 h 3043444"/>
                  <a:gd name="connsiteX6" fmla="*/ 5383162 w 5383162"/>
                  <a:gd name="connsiteY6" fmla="*/ 535515 h 3043444"/>
                  <a:gd name="connsiteX0" fmla="*/ 0 w 5383162"/>
                  <a:gd name="connsiteY0" fmla="*/ 2637160 h 3056008"/>
                  <a:gd name="connsiteX1" fmla="*/ 1088088 w 5383162"/>
                  <a:gd name="connsiteY1" fmla="*/ 3036151 h 3056008"/>
                  <a:gd name="connsiteX2" fmla="*/ 2007664 w 5383162"/>
                  <a:gd name="connsiteY2" fmla="*/ 2191412 h 3056008"/>
                  <a:gd name="connsiteX3" fmla="*/ 2610466 w 5383162"/>
                  <a:gd name="connsiteY3" fmla="*/ 793611 h 3056008"/>
                  <a:gd name="connsiteX4" fmla="*/ 3288891 w 5383162"/>
                  <a:gd name="connsiteY4" fmla="*/ 181553 h 3056008"/>
                  <a:gd name="connsiteX5" fmla="*/ 4306530 w 5383162"/>
                  <a:gd name="connsiteY5" fmla="*/ 11947 h 3056008"/>
                  <a:gd name="connsiteX6" fmla="*/ 5383162 w 5383162"/>
                  <a:gd name="connsiteY6" fmla="*/ 535515 h 3056008"/>
                  <a:gd name="connsiteX0" fmla="*/ 0 w 5363706"/>
                  <a:gd name="connsiteY0" fmla="*/ 3381326 h 3381326"/>
                  <a:gd name="connsiteX1" fmla="*/ 1068632 w 5363706"/>
                  <a:gd name="connsiteY1" fmla="*/ 3036151 h 3381326"/>
                  <a:gd name="connsiteX2" fmla="*/ 1988208 w 5363706"/>
                  <a:gd name="connsiteY2" fmla="*/ 2191412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2036 h 3382036"/>
                  <a:gd name="connsiteX1" fmla="*/ 1068632 w 5363706"/>
                  <a:gd name="connsiteY1" fmla="*/ 3036861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5363706"/>
                  <a:gd name="connsiteY0" fmla="*/ 3382036 h 3382036"/>
                  <a:gd name="connsiteX1" fmla="*/ 1103801 w 5363706"/>
                  <a:gd name="connsiteY1" fmla="*/ 3198640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4259905"/>
                  <a:gd name="connsiteY0" fmla="*/ 3198640 h 3198640"/>
                  <a:gd name="connsiteX1" fmla="*/ 828136 w 4259905"/>
                  <a:gd name="connsiteY1" fmla="*/ 2677457 h 3198640"/>
                  <a:gd name="connsiteX2" fmla="*/ 1480176 w 4259905"/>
                  <a:gd name="connsiteY2" fmla="*/ 843558 h 3198640"/>
                  <a:gd name="connsiteX3" fmla="*/ 2165634 w 4259905"/>
                  <a:gd name="connsiteY3" fmla="*/ 182263 h 3198640"/>
                  <a:gd name="connsiteX4" fmla="*/ 3183273 w 4259905"/>
                  <a:gd name="connsiteY4" fmla="*/ 12657 h 3198640"/>
                  <a:gd name="connsiteX5" fmla="*/ 4259905 w 4259905"/>
                  <a:gd name="connsiteY5" fmla="*/ 536225 h 3198640"/>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72731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93832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87209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2925 h 3212925"/>
                  <a:gd name="connsiteX1" fmla="*/ 926609 w 4330243"/>
                  <a:gd name="connsiteY1" fmla="*/ 2635470 h 3212925"/>
                  <a:gd name="connsiteX2" fmla="*/ 1487209 w 4330243"/>
                  <a:gd name="connsiteY2" fmla="*/ 857844 h 3212925"/>
                  <a:gd name="connsiteX3" fmla="*/ 2235972 w 4330243"/>
                  <a:gd name="connsiteY3" fmla="*/ 182480 h 3212925"/>
                  <a:gd name="connsiteX4" fmla="*/ 3253611 w 4330243"/>
                  <a:gd name="connsiteY4" fmla="*/ 12874 h 3212925"/>
                  <a:gd name="connsiteX5" fmla="*/ 4330243 w 4330243"/>
                  <a:gd name="connsiteY5" fmla="*/ 536442 h 3212925"/>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33476"/>
                  <a:gd name="connsiteX1" fmla="*/ 1604831 w 5008465"/>
                  <a:gd name="connsiteY1" fmla="*/ 2636035 h 3333476"/>
                  <a:gd name="connsiteX2" fmla="*/ 2151363 w 5008465"/>
                  <a:gd name="connsiteY2" fmla="*/ 893578 h 3333476"/>
                  <a:gd name="connsiteX3" fmla="*/ 2914194 w 5008465"/>
                  <a:gd name="connsiteY3" fmla="*/ 183045 h 3333476"/>
                  <a:gd name="connsiteX4" fmla="*/ 3931833 w 5008465"/>
                  <a:gd name="connsiteY4" fmla="*/ 13439 h 3333476"/>
                  <a:gd name="connsiteX5" fmla="*/ 5008465 w 5008465"/>
                  <a:gd name="connsiteY5" fmla="*/ 537007 h 3333476"/>
                  <a:gd name="connsiteX0" fmla="*/ 0 w 5008465"/>
                  <a:gd name="connsiteY0" fmla="*/ 3329952 h 3334238"/>
                  <a:gd name="connsiteX1" fmla="*/ 1604831 w 5008465"/>
                  <a:gd name="connsiteY1" fmla="*/ 2636035 h 3334238"/>
                  <a:gd name="connsiteX2" fmla="*/ 2151363 w 5008465"/>
                  <a:gd name="connsiteY2" fmla="*/ 893578 h 3334238"/>
                  <a:gd name="connsiteX3" fmla="*/ 2914194 w 5008465"/>
                  <a:gd name="connsiteY3" fmla="*/ 183045 h 3334238"/>
                  <a:gd name="connsiteX4" fmla="*/ 3931833 w 5008465"/>
                  <a:gd name="connsiteY4" fmla="*/ 13439 h 3334238"/>
                  <a:gd name="connsiteX5" fmla="*/ 5008465 w 5008465"/>
                  <a:gd name="connsiteY5" fmla="*/ 537007 h 3334238"/>
                  <a:gd name="connsiteX0" fmla="*/ 0 w 5008465"/>
                  <a:gd name="connsiteY0" fmla="*/ 3329952 h 3336759"/>
                  <a:gd name="connsiteX1" fmla="*/ 1604831 w 5008465"/>
                  <a:gd name="connsiteY1" fmla="*/ 2636035 h 3336759"/>
                  <a:gd name="connsiteX2" fmla="*/ 2151363 w 5008465"/>
                  <a:gd name="connsiteY2" fmla="*/ 893578 h 3336759"/>
                  <a:gd name="connsiteX3" fmla="*/ 2914194 w 5008465"/>
                  <a:gd name="connsiteY3" fmla="*/ 183045 h 3336759"/>
                  <a:gd name="connsiteX4" fmla="*/ 3931833 w 5008465"/>
                  <a:gd name="connsiteY4" fmla="*/ 13439 h 3336759"/>
                  <a:gd name="connsiteX5" fmla="*/ 5008465 w 5008465"/>
                  <a:gd name="connsiteY5" fmla="*/ 537007 h 3336759"/>
                  <a:gd name="connsiteX0" fmla="*/ 0 w 5019615"/>
                  <a:gd name="connsiteY0" fmla="*/ 3614295 h 3616442"/>
                  <a:gd name="connsiteX1" fmla="*/ 1615981 w 5019615"/>
                  <a:gd name="connsiteY1" fmla="*/ 2636035 h 3616442"/>
                  <a:gd name="connsiteX2" fmla="*/ 2162513 w 5019615"/>
                  <a:gd name="connsiteY2" fmla="*/ 893578 h 3616442"/>
                  <a:gd name="connsiteX3" fmla="*/ 2925344 w 5019615"/>
                  <a:gd name="connsiteY3" fmla="*/ 183045 h 3616442"/>
                  <a:gd name="connsiteX4" fmla="*/ 3942983 w 5019615"/>
                  <a:gd name="connsiteY4" fmla="*/ 13439 h 3616442"/>
                  <a:gd name="connsiteX5" fmla="*/ 5019615 w 5019615"/>
                  <a:gd name="connsiteY5" fmla="*/ 537007 h 3616442"/>
                  <a:gd name="connsiteX0" fmla="*/ 0 w 5019615"/>
                  <a:gd name="connsiteY0" fmla="*/ 3614295 h 3616704"/>
                  <a:gd name="connsiteX1" fmla="*/ 1615981 w 5019615"/>
                  <a:gd name="connsiteY1" fmla="*/ 2636035 h 3616704"/>
                  <a:gd name="connsiteX2" fmla="*/ 2162513 w 5019615"/>
                  <a:gd name="connsiteY2" fmla="*/ 893578 h 3616704"/>
                  <a:gd name="connsiteX3" fmla="*/ 2925344 w 5019615"/>
                  <a:gd name="connsiteY3" fmla="*/ 183045 h 3616704"/>
                  <a:gd name="connsiteX4" fmla="*/ 3942983 w 5019615"/>
                  <a:gd name="connsiteY4" fmla="*/ 13439 h 3616704"/>
                  <a:gd name="connsiteX5" fmla="*/ 5019615 w 5019615"/>
                  <a:gd name="connsiteY5" fmla="*/ 537007 h 3616704"/>
                  <a:gd name="connsiteX0" fmla="*/ 0 w 5019615"/>
                  <a:gd name="connsiteY0" fmla="*/ 3614295 h 3616976"/>
                  <a:gd name="connsiteX1" fmla="*/ 1615981 w 5019615"/>
                  <a:gd name="connsiteY1" fmla="*/ 2636035 h 3616976"/>
                  <a:gd name="connsiteX2" fmla="*/ 2162513 w 5019615"/>
                  <a:gd name="connsiteY2" fmla="*/ 893578 h 3616976"/>
                  <a:gd name="connsiteX3" fmla="*/ 2925344 w 5019615"/>
                  <a:gd name="connsiteY3" fmla="*/ 183045 h 3616976"/>
                  <a:gd name="connsiteX4" fmla="*/ 3942983 w 5019615"/>
                  <a:gd name="connsiteY4" fmla="*/ 13439 h 3616976"/>
                  <a:gd name="connsiteX5" fmla="*/ 5019615 w 5019615"/>
                  <a:gd name="connsiteY5" fmla="*/ 537007 h 3616976"/>
                  <a:gd name="connsiteX0" fmla="*/ 0 w 4916428"/>
                  <a:gd name="connsiteY0" fmla="*/ 3614295 h 3616441"/>
                  <a:gd name="connsiteX1" fmla="*/ 1512794 w 4916428"/>
                  <a:gd name="connsiteY1" fmla="*/ 2636035 h 3616441"/>
                  <a:gd name="connsiteX2" fmla="*/ 2059326 w 4916428"/>
                  <a:gd name="connsiteY2" fmla="*/ 893578 h 3616441"/>
                  <a:gd name="connsiteX3" fmla="*/ 2822157 w 4916428"/>
                  <a:gd name="connsiteY3" fmla="*/ 183045 h 3616441"/>
                  <a:gd name="connsiteX4" fmla="*/ 3839796 w 4916428"/>
                  <a:gd name="connsiteY4" fmla="*/ 13439 h 3616441"/>
                  <a:gd name="connsiteX5" fmla="*/ 4916428 w 4916428"/>
                  <a:gd name="connsiteY5" fmla="*/ 537007 h 3616441"/>
                  <a:gd name="connsiteX0" fmla="*/ 0 w 4916428"/>
                  <a:gd name="connsiteY0" fmla="*/ 3614295 h 3616720"/>
                  <a:gd name="connsiteX1" fmla="*/ 1512794 w 4916428"/>
                  <a:gd name="connsiteY1" fmla="*/ 2636035 h 3616720"/>
                  <a:gd name="connsiteX2" fmla="*/ 2059326 w 4916428"/>
                  <a:gd name="connsiteY2" fmla="*/ 893578 h 3616720"/>
                  <a:gd name="connsiteX3" fmla="*/ 2822157 w 4916428"/>
                  <a:gd name="connsiteY3" fmla="*/ 183045 h 3616720"/>
                  <a:gd name="connsiteX4" fmla="*/ 3839796 w 4916428"/>
                  <a:gd name="connsiteY4" fmla="*/ 13439 h 3616720"/>
                  <a:gd name="connsiteX5" fmla="*/ 4916428 w 4916428"/>
                  <a:gd name="connsiteY5" fmla="*/ 537007 h 3616720"/>
                  <a:gd name="connsiteX0" fmla="*/ 0 w 5221661"/>
                  <a:gd name="connsiteY0" fmla="*/ 3625813 h 3627926"/>
                  <a:gd name="connsiteX1" fmla="*/ 1818027 w 5221661"/>
                  <a:gd name="connsiteY1" fmla="*/ 2636035 h 3627926"/>
                  <a:gd name="connsiteX2" fmla="*/ 2364559 w 5221661"/>
                  <a:gd name="connsiteY2" fmla="*/ 893578 h 3627926"/>
                  <a:gd name="connsiteX3" fmla="*/ 3127390 w 5221661"/>
                  <a:gd name="connsiteY3" fmla="*/ 183045 h 3627926"/>
                  <a:gd name="connsiteX4" fmla="*/ 4145029 w 5221661"/>
                  <a:gd name="connsiteY4" fmla="*/ 13439 h 3627926"/>
                  <a:gd name="connsiteX5" fmla="*/ 5221661 w 5221661"/>
                  <a:gd name="connsiteY5" fmla="*/ 537007 h 3627926"/>
                  <a:gd name="connsiteX0" fmla="*/ 0 w 5221661"/>
                  <a:gd name="connsiteY0" fmla="*/ 3625813 h 3629955"/>
                  <a:gd name="connsiteX1" fmla="*/ 1818027 w 5221661"/>
                  <a:gd name="connsiteY1" fmla="*/ 2636035 h 3629955"/>
                  <a:gd name="connsiteX2" fmla="*/ 2364559 w 5221661"/>
                  <a:gd name="connsiteY2" fmla="*/ 893578 h 3629955"/>
                  <a:gd name="connsiteX3" fmla="*/ 3127390 w 5221661"/>
                  <a:gd name="connsiteY3" fmla="*/ 183045 h 3629955"/>
                  <a:gd name="connsiteX4" fmla="*/ 4145029 w 5221661"/>
                  <a:gd name="connsiteY4" fmla="*/ 13439 h 3629955"/>
                  <a:gd name="connsiteX5" fmla="*/ 5221661 w 5221661"/>
                  <a:gd name="connsiteY5" fmla="*/ 537007 h 3629955"/>
                  <a:gd name="connsiteX0" fmla="*/ 0 w 5221661"/>
                  <a:gd name="connsiteY0" fmla="*/ 3625813 h 3630820"/>
                  <a:gd name="connsiteX1" fmla="*/ 1771955 w 5221661"/>
                  <a:gd name="connsiteY1" fmla="*/ 2693627 h 3630820"/>
                  <a:gd name="connsiteX2" fmla="*/ 2364559 w 5221661"/>
                  <a:gd name="connsiteY2" fmla="*/ 893578 h 3630820"/>
                  <a:gd name="connsiteX3" fmla="*/ 3127390 w 5221661"/>
                  <a:gd name="connsiteY3" fmla="*/ 183045 h 3630820"/>
                  <a:gd name="connsiteX4" fmla="*/ 4145029 w 5221661"/>
                  <a:gd name="connsiteY4" fmla="*/ 13439 h 3630820"/>
                  <a:gd name="connsiteX5" fmla="*/ 5221661 w 5221661"/>
                  <a:gd name="connsiteY5" fmla="*/ 537007 h 3630820"/>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4145026"/>
                  <a:gd name="connsiteY0" fmla="*/ 3625813 h 3630361"/>
                  <a:gd name="connsiteX1" fmla="*/ 1771955 w 4145026"/>
                  <a:gd name="connsiteY1" fmla="*/ 2693627 h 3630361"/>
                  <a:gd name="connsiteX2" fmla="*/ 2364559 w 4145026"/>
                  <a:gd name="connsiteY2" fmla="*/ 893578 h 3630361"/>
                  <a:gd name="connsiteX3" fmla="*/ 3127390 w 4145026"/>
                  <a:gd name="connsiteY3" fmla="*/ 183045 h 3630361"/>
                  <a:gd name="connsiteX4" fmla="*/ 4145029 w 4145026"/>
                  <a:gd name="connsiteY4" fmla="*/ 13439 h 3630361"/>
                  <a:gd name="connsiteX0" fmla="*/ 0 w 4145026"/>
                  <a:gd name="connsiteY0" fmla="*/ 3616480 h 3621028"/>
                  <a:gd name="connsiteX1" fmla="*/ 1771955 w 4145026"/>
                  <a:gd name="connsiteY1" fmla="*/ 2684294 h 3621028"/>
                  <a:gd name="connsiteX2" fmla="*/ 2364559 w 4145026"/>
                  <a:gd name="connsiteY2" fmla="*/ 884245 h 3621028"/>
                  <a:gd name="connsiteX3" fmla="*/ 3127390 w 4145026"/>
                  <a:gd name="connsiteY3" fmla="*/ 173712 h 3621028"/>
                  <a:gd name="connsiteX4" fmla="*/ 4145029 w 4145026"/>
                  <a:gd name="connsiteY4" fmla="*/ 4106 h 3621028"/>
                  <a:gd name="connsiteX0" fmla="*/ 0 w 4145032"/>
                  <a:gd name="connsiteY0" fmla="*/ 3616480 h 3621028"/>
                  <a:gd name="connsiteX1" fmla="*/ 1771955 w 4145032"/>
                  <a:gd name="connsiteY1" fmla="*/ 2684294 h 3621028"/>
                  <a:gd name="connsiteX2" fmla="*/ 2364559 w 4145032"/>
                  <a:gd name="connsiteY2" fmla="*/ 884245 h 3621028"/>
                  <a:gd name="connsiteX3" fmla="*/ 3127390 w 4145032"/>
                  <a:gd name="connsiteY3" fmla="*/ 173712 h 3621028"/>
                  <a:gd name="connsiteX4" fmla="*/ 4145032 w 4145032"/>
                  <a:gd name="connsiteY4" fmla="*/ 4106 h 3621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5032" h="3621028">
                    <a:moveTo>
                      <a:pt x="0" y="3616480"/>
                    </a:moveTo>
                    <a:cubicBezTo>
                      <a:pt x="767284" y="3657900"/>
                      <a:pt x="1539118" y="3421866"/>
                      <a:pt x="1771955" y="2684294"/>
                    </a:cubicBezTo>
                    <a:cubicBezTo>
                      <a:pt x="2004792" y="1946722"/>
                      <a:pt x="2115616" y="1296916"/>
                      <a:pt x="2364559" y="884245"/>
                    </a:cubicBezTo>
                    <a:cubicBezTo>
                      <a:pt x="2613502" y="471574"/>
                      <a:pt x="2830645" y="320402"/>
                      <a:pt x="3127390" y="173712"/>
                    </a:cubicBezTo>
                    <a:cubicBezTo>
                      <a:pt x="3424136" y="27022"/>
                      <a:pt x="3713546" y="-14313"/>
                      <a:pt x="4145032" y="4106"/>
                    </a:cubicBezTo>
                  </a:path>
                </a:pathLst>
              </a:custGeom>
              <a:grpFill/>
              <a:ln w="12700" cap="rnd">
                <a:solidFill>
                  <a:schemeClr val="tx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8" tIns="46629" rIns="93258" bIns="46629" numCol="1" spcCol="0" rtlCol="0" fromWordArt="0" anchor="ctr" anchorCtr="0" forceAA="0" compatLnSpc="1">
                <a:prstTxWarp prst="textNoShape">
                  <a:avLst/>
                </a:prstTxWarp>
                <a:noAutofit/>
              </a:bodyPr>
              <a:lstStyle/>
              <a:p>
                <a:pPr algn="ctr" defTabSz="932608">
                  <a:defRPr/>
                </a:pPr>
                <a:endParaRPr lang="en-US" sz="1873">
                  <a:gradFill>
                    <a:gsLst>
                      <a:gs pos="83000">
                        <a:srgbClr val="1A1A1A"/>
                      </a:gs>
                      <a:gs pos="100000">
                        <a:srgbClr val="0D0D0D"/>
                      </a:gs>
                    </a:gsLst>
                    <a:lin ang="5400000" scaled="1"/>
                  </a:gradFill>
                  <a:latin typeface="Segoe UI"/>
                </a:endParaRPr>
              </a:p>
            </p:txBody>
          </p:sp>
          <p:sp>
            <p:nvSpPr>
              <p:cNvPr id="174" name="Freeform: Shape 173">
                <a:extLst>
                  <a:ext uri="{FF2B5EF4-FFF2-40B4-BE49-F238E27FC236}">
                    <a16:creationId xmlns:a16="http://schemas.microsoft.com/office/drawing/2014/main" id="{A9A8C6C5-2639-4E38-9EFB-401AF01D68DA}"/>
                  </a:ext>
                </a:extLst>
              </p:cNvPr>
              <p:cNvSpPr/>
              <p:nvPr/>
            </p:nvSpPr>
            <p:spPr>
              <a:xfrm rot="16200000">
                <a:off x="6526069" y="4354241"/>
                <a:ext cx="1012971" cy="1799097"/>
              </a:xfrm>
              <a:custGeom>
                <a:avLst/>
                <a:gdLst>
                  <a:gd name="connsiteX0" fmla="*/ 0 w 5766619"/>
                  <a:gd name="connsiteY0" fmla="*/ 1211437 h 1492404"/>
                  <a:gd name="connsiteX1" fmla="*/ 1268361 w 5766619"/>
                  <a:gd name="connsiteY1" fmla="*/ 1484282 h 1492404"/>
                  <a:gd name="connsiteX2" fmla="*/ 2050025 w 5766619"/>
                  <a:gd name="connsiteY2" fmla="*/ 1358921 h 1492404"/>
                  <a:gd name="connsiteX3" fmla="*/ 2551471 w 5766619"/>
                  <a:gd name="connsiteY3" fmla="*/ 754237 h 1492404"/>
                  <a:gd name="connsiteX4" fmla="*/ 3222522 w 5766619"/>
                  <a:gd name="connsiteY4" fmla="*/ 186424 h 1492404"/>
                  <a:gd name="connsiteX5" fmla="*/ 4166419 w 5766619"/>
                  <a:gd name="connsiteY5" fmla="*/ 16818 h 1492404"/>
                  <a:gd name="connsiteX6" fmla="*/ 5316793 w 5766619"/>
                  <a:gd name="connsiteY6" fmla="*/ 540386 h 1492404"/>
                  <a:gd name="connsiteX7" fmla="*/ 5766619 w 5766619"/>
                  <a:gd name="connsiteY7" fmla="*/ 14547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166419 w 5316793"/>
                  <a:gd name="connsiteY5" fmla="*/ 17527 h 1492366"/>
                  <a:gd name="connsiteX6" fmla="*/ 5316793 w 5316793"/>
                  <a:gd name="connsiteY6" fmla="*/ 541095 h 1492366"/>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240161 w 5316793"/>
                  <a:gd name="connsiteY5" fmla="*/ 17527 h 1492366"/>
                  <a:gd name="connsiteX6" fmla="*/ 5316793 w 5316793"/>
                  <a:gd name="connsiteY6" fmla="*/ 541095 h 1492366"/>
                  <a:gd name="connsiteX0" fmla="*/ 0 w 5316793"/>
                  <a:gd name="connsiteY0" fmla="*/ 1206566 h 1486786"/>
                  <a:gd name="connsiteX1" fmla="*/ 1268361 w 5316793"/>
                  <a:gd name="connsiteY1" fmla="*/ 1479411 h 1486786"/>
                  <a:gd name="connsiteX2" fmla="*/ 2050025 w 5316793"/>
                  <a:gd name="connsiteY2" fmla="*/ 1354050 h 1486786"/>
                  <a:gd name="connsiteX3" fmla="*/ 2544097 w 5316793"/>
                  <a:gd name="connsiteY3" fmla="*/ 793611 h 1486786"/>
                  <a:gd name="connsiteX4" fmla="*/ 3222522 w 5316793"/>
                  <a:gd name="connsiteY4" fmla="*/ 181553 h 1486786"/>
                  <a:gd name="connsiteX5" fmla="*/ 4240161 w 5316793"/>
                  <a:gd name="connsiteY5" fmla="*/ 11947 h 1486786"/>
                  <a:gd name="connsiteX6" fmla="*/ 5316793 w 5316793"/>
                  <a:gd name="connsiteY6" fmla="*/ 535515 h 1486786"/>
                  <a:gd name="connsiteX0" fmla="*/ 0 w 5316793"/>
                  <a:gd name="connsiteY0" fmla="*/ 1206566 h 1473525"/>
                  <a:gd name="connsiteX1" fmla="*/ 1039761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73525"/>
                  <a:gd name="connsiteX1" fmla="*/ 973394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27902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6091"/>
                  <a:gd name="connsiteX1" fmla="*/ 862781 w 5316793"/>
                  <a:gd name="connsiteY1" fmla="*/ 1457289 h 1466091"/>
                  <a:gd name="connsiteX2" fmla="*/ 2027902 w 5316793"/>
                  <a:gd name="connsiteY2" fmla="*/ 1354050 h 1466091"/>
                  <a:gd name="connsiteX3" fmla="*/ 2544097 w 5316793"/>
                  <a:gd name="connsiteY3" fmla="*/ 793611 h 1466091"/>
                  <a:gd name="connsiteX4" fmla="*/ 3222522 w 5316793"/>
                  <a:gd name="connsiteY4" fmla="*/ 181553 h 1466091"/>
                  <a:gd name="connsiteX5" fmla="*/ 4240161 w 5316793"/>
                  <a:gd name="connsiteY5" fmla="*/ 11947 h 1466091"/>
                  <a:gd name="connsiteX6" fmla="*/ 5316793 w 5316793"/>
                  <a:gd name="connsiteY6" fmla="*/ 535515 h 1466091"/>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703440"/>
                  <a:gd name="connsiteX1" fmla="*/ 862781 w 5316793"/>
                  <a:gd name="connsiteY1" fmla="*/ 1457289 h 1703440"/>
                  <a:gd name="connsiteX2" fmla="*/ 1821425 w 5316793"/>
                  <a:gd name="connsiteY2" fmla="*/ 1678514 h 1703440"/>
                  <a:gd name="connsiteX3" fmla="*/ 2544097 w 5316793"/>
                  <a:gd name="connsiteY3" fmla="*/ 793611 h 1703440"/>
                  <a:gd name="connsiteX4" fmla="*/ 3222522 w 5316793"/>
                  <a:gd name="connsiteY4" fmla="*/ 181553 h 1703440"/>
                  <a:gd name="connsiteX5" fmla="*/ 4240161 w 5316793"/>
                  <a:gd name="connsiteY5" fmla="*/ 11947 h 1703440"/>
                  <a:gd name="connsiteX6" fmla="*/ 5316793 w 5316793"/>
                  <a:gd name="connsiteY6" fmla="*/ 535515 h 1703440"/>
                  <a:gd name="connsiteX0" fmla="*/ 0 w 5316793"/>
                  <a:gd name="connsiteY0" fmla="*/ 1206566 h 2020408"/>
                  <a:gd name="connsiteX1" fmla="*/ 811162 w 5316793"/>
                  <a:gd name="connsiteY1" fmla="*/ 2002979 h 2020408"/>
                  <a:gd name="connsiteX2" fmla="*/ 1821425 w 5316793"/>
                  <a:gd name="connsiteY2" fmla="*/ 1678514 h 2020408"/>
                  <a:gd name="connsiteX3" fmla="*/ 2544097 w 5316793"/>
                  <a:gd name="connsiteY3" fmla="*/ 793611 h 2020408"/>
                  <a:gd name="connsiteX4" fmla="*/ 3222522 w 5316793"/>
                  <a:gd name="connsiteY4" fmla="*/ 181553 h 2020408"/>
                  <a:gd name="connsiteX5" fmla="*/ 4240161 w 5316793"/>
                  <a:gd name="connsiteY5" fmla="*/ 11947 h 2020408"/>
                  <a:gd name="connsiteX6" fmla="*/ 5316793 w 5316793"/>
                  <a:gd name="connsiteY6" fmla="*/ 535515 h 2020408"/>
                  <a:gd name="connsiteX0" fmla="*/ 0 w 5316793"/>
                  <a:gd name="connsiteY0" fmla="*/ 1206566 h 2003316"/>
                  <a:gd name="connsiteX1" fmla="*/ 811162 w 5316793"/>
                  <a:gd name="connsiteY1" fmla="*/ 2002979 h 2003316"/>
                  <a:gd name="connsiteX2" fmla="*/ 1821425 w 5316793"/>
                  <a:gd name="connsiteY2" fmla="*/ 1678514 h 2003316"/>
                  <a:gd name="connsiteX3" fmla="*/ 2544097 w 5316793"/>
                  <a:gd name="connsiteY3" fmla="*/ 793611 h 2003316"/>
                  <a:gd name="connsiteX4" fmla="*/ 3222522 w 5316793"/>
                  <a:gd name="connsiteY4" fmla="*/ 181553 h 2003316"/>
                  <a:gd name="connsiteX5" fmla="*/ 4240161 w 5316793"/>
                  <a:gd name="connsiteY5" fmla="*/ 11947 h 2003316"/>
                  <a:gd name="connsiteX6" fmla="*/ 5316793 w 5316793"/>
                  <a:gd name="connsiteY6" fmla="*/ 535515 h 2003316"/>
                  <a:gd name="connsiteX0" fmla="*/ 0 w 5294671"/>
                  <a:gd name="connsiteY0" fmla="*/ 1899741 h 2031060"/>
                  <a:gd name="connsiteX1" fmla="*/ 789040 w 5294671"/>
                  <a:gd name="connsiteY1" fmla="*/ 2002979 h 2031060"/>
                  <a:gd name="connsiteX2" fmla="*/ 1799303 w 5294671"/>
                  <a:gd name="connsiteY2" fmla="*/ 1678514 h 2031060"/>
                  <a:gd name="connsiteX3" fmla="*/ 2521975 w 5294671"/>
                  <a:gd name="connsiteY3" fmla="*/ 793611 h 2031060"/>
                  <a:gd name="connsiteX4" fmla="*/ 3200400 w 5294671"/>
                  <a:gd name="connsiteY4" fmla="*/ 181553 h 2031060"/>
                  <a:gd name="connsiteX5" fmla="*/ 4218039 w 5294671"/>
                  <a:gd name="connsiteY5" fmla="*/ 11947 h 2031060"/>
                  <a:gd name="connsiteX6" fmla="*/ 5294671 w 5294671"/>
                  <a:gd name="connsiteY6" fmla="*/ 535515 h 2031060"/>
                  <a:gd name="connsiteX0" fmla="*/ 0 w 5294671"/>
                  <a:gd name="connsiteY0" fmla="*/ 1899741 h 2015761"/>
                  <a:gd name="connsiteX1" fmla="*/ 789040 w 5294671"/>
                  <a:gd name="connsiteY1" fmla="*/ 2002979 h 2015761"/>
                  <a:gd name="connsiteX2" fmla="*/ 1799303 w 5294671"/>
                  <a:gd name="connsiteY2" fmla="*/ 1678514 h 2015761"/>
                  <a:gd name="connsiteX3" fmla="*/ 2521975 w 5294671"/>
                  <a:gd name="connsiteY3" fmla="*/ 793611 h 2015761"/>
                  <a:gd name="connsiteX4" fmla="*/ 3200400 w 5294671"/>
                  <a:gd name="connsiteY4" fmla="*/ 181553 h 2015761"/>
                  <a:gd name="connsiteX5" fmla="*/ 4218039 w 5294671"/>
                  <a:gd name="connsiteY5" fmla="*/ 11947 h 2015761"/>
                  <a:gd name="connsiteX6" fmla="*/ 5294671 w 5294671"/>
                  <a:gd name="connsiteY6" fmla="*/ 535515 h 2015761"/>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2070477"/>
                  <a:gd name="connsiteX1" fmla="*/ 943898 w 5294671"/>
                  <a:gd name="connsiteY1" fmla="*/ 1980856 h 2070477"/>
                  <a:gd name="connsiteX2" fmla="*/ 1791929 w 5294671"/>
                  <a:gd name="connsiteY2" fmla="*/ 1943985 h 2070477"/>
                  <a:gd name="connsiteX3" fmla="*/ 2521975 w 5294671"/>
                  <a:gd name="connsiteY3" fmla="*/ 793611 h 2070477"/>
                  <a:gd name="connsiteX4" fmla="*/ 3200400 w 5294671"/>
                  <a:gd name="connsiteY4" fmla="*/ 181553 h 2070477"/>
                  <a:gd name="connsiteX5" fmla="*/ 4218039 w 5294671"/>
                  <a:gd name="connsiteY5" fmla="*/ 11947 h 2070477"/>
                  <a:gd name="connsiteX6" fmla="*/ 5294671 w 5294671"/>
                  <a:gd name="connsiteY6" fmla="*/ 535515 h 2070477"/>
                  <a:gd name="connsiteX0" fmla="*/ 0 w 5294671"/>
                  <a:gd name="connsiteY0" fmla="*/ 1899741 h 2445601"/>
                  <a:gd name="connsiteX1" fmla="*/ 884904 w 5294671"/>
                  <a:gd name="connsiteY1" fmla="*/ 2445431 h 2445601"/>
                  <a:gd name="connsiteX2" fmla="*/ 1791929 w 5294671"/>
                  <a:gd name="connsiteY2" fmla="*/ 1943985 h 2445601"/>
                  <a:gd name="connsiteX3" fmla="*/ 2521975 w 5294671"/>
                  <a:gd name="connsiteY3" fmla="*/ 793611 h 2445601"/>
                  <a:gd name="connsiteX4" fmla="*/ 3200400 w 5294671"/>
                  <a:gd name="connsiteY4" fmla="*/ 181553 h 2445601"/>
                  <a:gd name="connsiteX5" fmla="*/ 4218039 w 5294671"/>
                  <a:gd name="connsiteY5" fmla="*/ 11947 h 2445601"/>
                  <a:gd name="connsiteX6" fmla="*/ 5294671 w 5294671"/>
                  <a:gd name="connsiteY6" fmla="*/ 535515 h 2445601"/>
                  <a:gd name="connsiteX0" fmla="*/ 0 w 5294671"/>
                  <a:gd name="connsiteY0" fmla="*/ 1899741 h 2458191"/>
                  <a:gd name="connsiteX1" fmla="*/ 884904 w 5294671"/>
                  <a:gd name="connsiteY1" fmla="*/ 2445431 h 2458191"/>
                  <a:gd name="connsiteX2" fmla="*/ 1791929 w 5294671"/>
                  <a:gd name="connsiteY2" fmla="*/ 1943985 h 2458191"/>
                  <a:gd name="connsiteX3" fmla="*/ 2521975 w 5294671"/>
                  <a:gd name="connsiteY3" fmla="*/ 793611 h 2458191"/>
                  <a:gd name="connsiteX4" fmla="*/ 3200400 w 5294671"/>
                  <a:gd name="connsiteY4" fmla="*/ 181553 h 2458191"/>
                  <a:gd name="connsiteX5" fmla="*/ 4218039 w 5294671"/>
                  <a:gd name="connsiteY5" fmla="*/ 11947 h 2458191"/>
                  <a:gd name="connsiteX6" fmla="*/ 5294671 w 5294671"/>
                  <a:gd name="connsiteY6" fmla="*/ 535515 h 2458191"/>
                  <a:gd name="connsiteX0" fmla="*/ 0 w 5383162"/>
                  <a:gd name="connsiteY0" fmla="*/ 2637160 h 2664656"/>
                  <a:gd name="connsiteX1" fmla="*/ 973395 w 5383162"/>
                  <a:gd name="connsiteY1" fmla="*/ 2445431 h 2664656"/>
                  <a:gd name="connsiteX2" fmla="*/ 1880420 w 5383162"/>
                  <a:gd name="connsiteY2" fmla="*/ 1943985 h 2664656"/>
                  <a:gd name="connsiteX3" fmla="*/ 2610466 w 5383162"/>
                  <a:gd name="connsiteY3" fmla="*/ 793611 h 2664656"/>
                  <a:gd name="connsiteX4" fmla="*/ 3288891 w 5383162"/>
                  <a:gd name="connsiteY4" fmla="*/ 181553 h 2664656"/>
                  <a:gd name="connsiteX5" fmla="*/ 4306530 w 5383162"/>
                  <a:gd name="connsiteY5" fmla="*/ 11947 h 2664656"/>
                  <a:gd name="connsiteX6" fmla="*/ 5383162 w 5383162"/>
                  <a:gd name="connsiteY6" fmla="*/ 535515 h 2664656"/>
                  <a:gd name="connsiteX0" fmla="*/ 0 w 5383162"/>
                  <a:gd name="connsiteY0" fmla="*/ 2637160 h 2637160"/>
                  <a:gd name="connsiteX1" fmla="*/ 973395 w 5383162"/>
                  <a:gd name="connsiteY1" fmla="*/ 2445431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3043444"/>
                  <a:gd name="connsiteX1" fmla="*/ 1088088 w 5383162"/>
                  <a:gd name="connsiteY1" fmla="*/ 3036151 h 3043444"/>
                  <a:gd name="connsiteX2" fmla="*/ 2007664 w 5383162"/>
                  <a:gd name="connsiteY2" fmla="*/ 2191412 h 3043444"/>
                  <a:gd name="connsiteX3" fmla="*/ 2610466 w 5383162"/>
                  <a:gd name="connsiteY3" fmla="*/ 793611 h 3043444"/>
                  <a:gd name="connsiteX4" fmla="*/ 3288891 w 5383162"/>
                  <a:gd name="connsiteY4" fmla="*/ 181553 h 3043444"/>
                  <a:gd name="connsiteX5" fmla="*/ 4306530 w 5383162"/>
                  <a:gd name="connsiteY5" fmla="*/ 11947 h 3043444"/>
                  <a:gd name="connsiteX6" fmla="*/ 5383162 w 5383162"/>
                  <a:gd name="connsiteY6" fmla="*/ 535515 h 3043444"/>
                  <a:gd name="connsiteX0" fmla="*/ 0 w 5383162"/>
                  <a:gd name="connsiteY0" fmla="*/ 2637160 h 3056008"/>
                  <a:gd name="connsiteX1" fmla="*/ 1088088 w 5383162"/>
                  <a:gd name="connsiteY1" fmla="*/ 3036151 h 3056008"/>
                  <a:gd name="connsiteX2" fmla="*/ 2007664 w 5383162"/>
                  <a:gd name="connsiteY2" fmla="*/ 2191412 h 3056008"/>
                  <a:gd name="connsiteX3" fmla="*/ 2610466 w 5383162"/>
                  <a:gd name="connsiteY3" fmla="*/ 793611 h 3056008"/>
                  <a:gd name="connsiteX4" fmla="*/ 3288891 w 5383162"/>
                  <a:gd name="connsiteY4" fmla="*/ 181553 h 3056008"/>
                  <a:gd name="connsiteX5" fmla="*/ 4306530 w 5383162"/>
                  <a:gd name="connsiteY5" fmla="*/ 11947 h 3056008"/>
                  <a:gd name="connsiteX6" fmla="*/ 5383162 w 5383162"/>
                  <a:gd name="connsiteY6" fmla="*/ 535515 h 3056008"/>
                  <a:gd name="connsiteX0" fmla="*/ 0 w 5363706"/>
                  <a:gd name="connsiteY0" fmla="*/ 3381326 h 3381326"/>
                  <a:gd name="connsiteX1" fmla="*/ 1068632 w 5363706"/>
                  <a:gd name="connsiteY1" fmla="*/ 3036151 h 3381326"/>
                  <a:gd name="connsiteX2" fmla="*/ 1988208 w 5363706"/>
                  <a:gd name="connsiteY2" fmla="*/ 2191412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2036 h 3382036"/>
                  <a:gd name="connsiteX1" fmla="*/ 1068632 w 5363706"/>
                  <a:gd name="connsiteY1" fmla="*/ 3036861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5363706"/>
                  <a:gd name="connsiteY0" fmla="*/ 3382036 h 3382036"/>
                  <a:gd name="connsiteX1" fmla="*/ 1103801 w 5363706"/>
                  <a:gd name="connsiteY1" fmla="*/ 3198640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4259905"/>
                  <a:gd name="connsiteY0" fmla="*/ 3198640 h 3198640"/>
                  <a:gd name="connsiteX1" fmla="*/ 828136 w 4259905"/>
                  <a:gd name="connsiteY1" fmla="*/ 2677457 h 3198640"/>
                  <a:gd name="connsiteX2" fmla="*/ 1480176 w 4259905"/>
                  <a:gd name="connsiteY2" fmla="*/ 843558 h 3198640"/>
                  <a:gd name="connsiteX3" fmla="*/ 2165634 w 4259905"/>
                  <a:gd name="connsiteY3" fmla="*/ 182263 h 3198640"/>
                  <a:gd name="connsiteX4" fmla="*/ 3183273 w 4259905"/>
                  <a:gd name="connsiteY4" fmla="*/ 12657 h 3198640"/>
                  <a:gd name="connsiteX5" fmla="*/ 4259905 w 4259905"/>
                  <a:gd name="connsiteY5" fmla="*/ 536225 h 3198640"/>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72731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93832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87209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2925 h 3212925"/>
                  <a:gd name="connsiteX1" fmla="*/ 926609 w 4330243"/>
                  <a:gd name="connsiteY1" fmla="*/ 2635470 h 3212925"/>
                  <a:gd name="connsiteX2" fmla="*/ 1487209 w 4330243"/>
                  <a:gd name="connsiteY2" fmla="*/ 857844 h 3212925"/>
                  <a:gd name="connsiteX3" fmla="*/ 2235972 w 4330243"/>
                  <a:gd name="connsiteY3" fmla="*/ 182480 h 3212925"/>
                  <a:gd name="connsiteX4" fmla="*/ 3253611 w 4330243"/>
                  <a:gd name="connsiteY4" fmla="*/ 12874 h 3212925"/>
                  <a:gd name="connsiteX5" fmla="*/ 4330243 w 4330243"/>
                  <a:gd name="connsiteY5" fmla="*/ 536442 h 3212925"/>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33476"/>
                  <a:gd name="connsiteX1" fmla="*/ 1604831 w 5008465"/>
                  <a:gd name="connsiteY1" fmla="*/ 2636035 h 3333476"/>
                  <a:gd name="connsiteX2" fmla="*/ 2151363 w 5008465"/>
                  <a:gd name="connsiteY2" fmla="*/ 893578 h 3333476"/>
                  <a:gd name="connsiteX3" fmla="*/ 2914194 w 5008465"/>
                  <a:gd name="connsiteY3" fmla="*/ 183045 h 3333476"/>
                  <a:gd name="connsiteX4" fmla="*/ 3931833 w 5008465"/>
                  <a:gd name="connsiteY4" fmla="*/ 13439 h 3333476"/>
                  <a:gd name="connsiteX5" fmla="*/ 5008465 w 5008465"/>
                  <a:gd name="connsiteY5" fmla="*/ 537007 h 3333476"/>
                  <a:gd name="connsiteX0" fmla="*/ 0 w 5008465"/>
                  <a:gd name="connsiteY0" fmla="*/ 3329952 h 3334238"/>
                  <a:gd name="connsiteX1" fmla="*/ 1604831 w 5008465"/>
                  <a:gd name="connsiteY1" fmla="*/ 2636035 h 3334238"/>
                  <a:gd name="connsiteX2" fmla="*/ 2151363 w 5008465"/>
                  <a:gd name="connsiteY2" fmla="*/ 893578 h 3334238"/>
                  <a:gd name="connsiteX3" fmla="*/ 2914194 w 5008465"/>
                  <a:gd name="connsiteY3" fmla="*/ 183045 h 3334238"/>
                  <a:gd name="connsiteX4" fmla="*/ 3931833 w 5008465"/>
                  <a:gd name="connsiteY4" fmla="*/ 13439 h 3334238"/>
                  <a:gd name="connsiteX5" fmla="*/ 5008465 w 5008465"/>
                  <a:gd name="connsiteY5" fmla="*/ 537007 h 3334238"/>
                  <a:gd name="connsiteX0" fmla="*/ 0 w 5008465"/>
                  <a:gd name="connsiteY0" fmla="*/ 3329952 h 3336759"/>
                  <a:gd name="connsiteX1" fmla="*/ 1604831 w 5008465"/>
                  <a:gd name="connsiteY1" fmla="*/ 2636035 h 3336759"/>
                  <a:gd name="connsiteX2" fmla="*/ 2151363 w 5008465"/>
                  <a:gd name="connsiteY2" fmla="*/ 893578 h 3336759"/>
                  <a:gd name="connsiteX3" fmla="*/ 2914194 w 5008465"/>
                  <a:gd name="connsiteY3" fmla="*/ 183045 h 3336759"/>
                  <a:gd name="connsiteX4" fmla="*/ 3931833 w 5008465"/>
                  <a:gd name="connsiteY4" fmla="*/ 13439 h 3336759"/>
                  <a:gd name="connsiteX5" fmla="*/ 5008465 w 5008465"/>
                  <a:gd name="connsiteY5" fmla="*/ 537007 h 3336759"/>
                  <a:gd name="connsiteX0" fmla="*/ 0 w 5019615"/>
                  <a:gd name="connsiteY0" fmla="*/ 3614295 h 3616442"/>
                  <a:gd name="connsiteX1" fmla="*/ 1615981 w 5019615"/>
                  <a:gd name="connsiteY1" fmla="*/ 2636035 h 3616442"/>
                  <a:gd name="connsiteX2" fmla="*/ 2162513 w 5019615"/>
                  <a:gd name="connsiteY2" fmla="*/ 893578 h 3616442"/>
                  <a:gd name="connsiteX3" fmla="*/ 2925344 w 5019615"/>
                  <a:gd name="connsiteY3" fmla="*/ 183045 h 3616442"/>
                  <a:gd name="connsiteX4" fmla="*/ 3942983 w 5019615"/>
                  <a:gd name="connsiteY4" fmla="*/ 13439 h 3616442"/>
                  <a:gd name="connsiteX5" fmla="*/ 5019615 w 5019615"/>
                  <a:gd name="connsiteY5" fmla="*/ 537007 h 3616442"/>
                  <a:gd name="connsiteX0" fmla="*/ 0 w 5019615"/>
                  <a:gd name="connsiteY0" fmla="*/ 3614295 h 3616704"/>
                  <a:gd name="connsiteX1" fmla="*/ 1615981 w 5019615"/>
                  <a:gd name="connsiteY1" fmla="*/ 2636035 h 3616704"/>
                  <a:gd name="connsiteX2" fmla="*/ 2162513 w 5019615"/>
                  <a:gd name="connsiteY2" fmla="*/ 893578 h 3616704"/>
                  <a:gd name="connsiteX3" fmla="*/ 2925344 w 5019615"/>
                  <a:gd name="connsiteY3" fmla="*/ 183045 h 3616704"/>
                  <a:gd name="connsiteX4" fmla="*/ 3942983 w 5019615"/>
                  <a:gd name="connsiteY4" fmla="*/ 13439 h 3616704"/>
                  <a:gd name="connsiteX5" fmla="*/ 5019615 w 5019615"/>
                  <a:gd name="connsiteY5" fmla="*/ 537007 h 3616704"/>
                  <a:gd name="connsiteX0" fmla="*/ 0 w 5019615"/>
                  <a:gd name="connsiteY0" fmla="*/ 3614295 h 3616976"/>
                  <a:gd name="connsiteX1" fmla="*/ 1615981 w 5019615"/>
                  <a:gd name="connsiteY1" fmla="*/ 2636035 h 3616976"/>
                  <a:gd name="connsiteX2" fmla="*/ 2162513 w 5019615"/>
                  <a:gd name="connsiteY2" fmla="*/ 893578 h 3616976"/>
                  <a:gd name="connsiteX3" fmla="*/ 2925344 w 5019615"/>
                  <a:gd name="connsiteY3" fmla="*/ 183045 h 3616976"/>
                  <a:gd name="connsiteX4" fmla="*/ 3942983 w 5019615"/>
                  <a:gd name="connsiteY4" fmla="*/ 13439 h 3616976"/>
                  <a:gd name="connsiteX5" fmla="*/ 5019615 w 5019615"/>
                  <a:gd name="connsiteY5" fmla="*/ 537007 h 3616976"/>
                  <a:gd name="connsiteX0" fmla="*/ 0 w 4916428"/>
                  <a:gd name="connsiteY0" fmla="*/ 3614295 h 3616441"/>
                  <a:gd name="connsiteX1" fmla="*/ 1512794 w 4916428"/>
                  <a:gd name="connsiteY1" fmla="*/ 2636035 h 3616441"/>
                  <a:gd name="connsiteX2" fmla="*/ 2059326 w 4916428"/>
                  <a:gd name="connsiteY2" fmla="*/ 893578 h 3616441"/>
                  <a:gd name="connsiteX3" fmla="*/ 2822157 w 4916428"/>
                  <a:gd name="connsiteY3" fmla="*/ 183045 h 3616441"/>
                  <a:gd name="connsiteX4" fmla="*/ 3839796 w 4916428"/>
                  <a:gd name="connsiteY4" fmla="*/ 13439 h 3616441"/>
                  <a:gd name="connsiteX5" fmla="*/ 4916428 w 4916428"/>
                  <a:gd name="connsiteY5" fmla="*/ 537007 h 3616441"/>
                  <a:gd name="connsiteX0" fmla="*/ 0 w 4916428"/>
                  <a:gd name="connsiteY0" fmla="*/ 3614295 h 3616720"/>
                  <a:gd name="connsiteX1" fmla="*/ 1512794 w 4916428"/>
                  <a:gd name="connsiteY1" fmla="*/ 2636035 h 3616720"/>
                  <a:gd name="connsiteX2" fmla="*/ 2059326 w 4916428"/>
                  <a:gd name="connsiteY2" fmla="*/ 893578 h 3616720"/>
                  <a:gd name="connsiteX3" fmla="*/ 2822157 w 4916428"/>
                  <a:gd name="connsiteY3" fmla="*/ 183045 h 3616720"/>
                  <a:gd name="connsiteX4" fmla="*/ 3839796 w 4916428"/>
                  <a:gd name="connsiteY4" fmla="*/ 13439 h 3616720"/>
                  <a:gd name="connsiteX5" fmla="*/ 4916428 w 4916428"/>
                  <a:gd name="connsiteY5" fmla="*/ 537007 h 3616720"/>
                  <a:gd name="connsiteX0" fmla="*/ 0 w 5221661"/>
                  <a:gd name="connsiteY0" fmla="*/ 3625813 h 3627926"/>
                  <a:gd name="connsiteX1" fmla="*/ 1818027 w 5221661"/>
                  <a:gd name="connsiteY1" fmla="*/ 2636035 h 3627926"/>
                  <a:gd name="connsiteX2" fmla="*/ 2364559 w 5221661"/>
                  <a:gd name="connsiteY2" fmla="*/ 893578 h 3627926"/>
                  <a:gd name="connsiteX3" fmla="*/ 3127390 w 5221661"/>
                  <a:gd name="connsiteY3" fmla="*/ 183045 h 3627926"/>
                  <a:gd name="connsiteX4" fmla="*/ 4145029 w 5221661"/>
                  <a:gd name="connsiteY4" fmla="*/ 13439 h 3627926"/>
                  <a:gd name="connsiteX5" fmla="*/ 5221661 w 5221661"/>
                  <a:gd name="connsiteY5" fmla="*/ 537007 h 3627926"/>
                  <a:gd name="connsiteX0" fmla="*/ 0 w 5221661"/>
                  <a:gd name="connsiteY0" fmla="*/ 3625813 h 3629955"/>
                  <a:gd name="connsiteX1" fmla="*/ 1818027 w 5221661"/>
                  <a:gd name="connsiteY1" fmla="*/ 2636035 h 3629955"/>
                  <a:gd name="connsiteX2" fmla="*/ 2364559 w 5221661"/>
                  <a:gd name="connsiteY2" fmla="*/ 893578 h 3629955"/>
                  <a:gd name="connsiteX3" fmla="*/ 3127390 w 5221661"/>
                  <a:gd name="connsiteY3" fmla="*/ 183045 h 3629955"/>
                  <a:gd name="connsiteX4" fmla="*/ 4145029 w 5221661"/>
                  <a:gd name="connsiteY4" fmla="*/ 13439 h 3629955"/>
                  <a:gd name="connsiteX5" fmla="*/ 5221661 w 5221661"/>
                  <a:gd name="connsiteY5" fmla="*/ 537007 h 3629955"/>
                  <a:gd name="connsiteX0" fmla="*/ 0 w 5221661"/>
                  <a:gd name="connsiteY0" fmla="*/ 3625813 h 3630820"/>
                  <a:gd name="connsiteX1" fmla="*/ 1771955 w 5221661"/>
                  <a:gd name="connsiteY1" fmla="*/ 2693627 h 3630820"/>
                  <a:gd name="connsiteX2" fmla="*/ 2364559 w 5221661"/>
                  <a:gd name="connsiteY2" fmla="*/ 893578 h 3630820"/>
                  <a:gd name="connsiteX3" fmla="*/ 3127390 w 5221661"/>
                  <a:gd name="connsiteY3" fmla="*/ 183045 h 3630820"/>
                  <a:gd name="connsiteX4" fmla="*/ 4145029 w 5221661"/>
                  <a:gd name="connsiteY4" fmla="*/ 13439 h 3630820"/>
                  <a:gd name="connsiteX5" fmla="*/ 5221661 w 5221661"/>
                  <a:gd name="connsiteY5" fmla="*/ 537007 h 3630820"/>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020228"/>
                  <a:gd name="connsiteY0" fmla="*/ 3625813 h 3630361"/>
                  <a:gd name="connsiteX1" fmla="*/ 1771955 w 5020228"/>
                  <a:gd name="connsiteY1" fmla="*/ 2693627 h 3630361"/>
                  <a:gd name="connsiteX2" fmla="*/ 2364559 w 5020228"/>
                  <a:gd name="connsiteY2" fmla="*/ 893578 h 3630361"/>
                  <a:gd name="connsiteX3" fmla="*/ 3127390 w 5020228"/>
                  <a:gd name="connsiteY3" fmla="*/ 183045 h 3630361"/>
                  <a:gd name="connsiteX4" fmla="*/ 4145029 w 5020228"/>
                  <a:gd name="connsiteY4" fmla="*/ 13439 h 3630361"/>
                  <a:gd name="connsiteX5" fmla="*/ 5020225 w 5020228"/>
                  <a:gd name="connsiteY5" fmla="*/ 437607 h 3630361"/>
                  <a:gd name="connsiteX0" fmla="*/ 0 w 4145028"/>
                  <a:gd name="connsiteY0" fmla="*/ 3625813 h 3630361"/>
                  <a:gd name="connsiteX1" fmla="*/ 1771955 w 4145028"/>
                  <a:gd name="connsiteY1" fmla="*/ 2693627 h 3630361"/>
                  <a:gd name="connsiteX2" fmla="*/ 2364559 w 4145028"/>
                  <a:gd name="connsiteY2" fmla="*/ 893578 h 3630361"/>
                  <a:gd name="connsiteX3" fmla="*/ 3127390 w 4145028"/>
                  <a:gd name="connsiteY3" fmla="*/ 183045 h 3630361"/>
                  <a:gd name="connsiteX4" fmla="*/ 4145029 w 4145028"/>
                  <a:gd name="connsiteY4" fmla="*/ 13439 h 3630361"/>
                  <a:gd name="connsiteX0" fmla="*/ 0 w 4145028"/>
                  <a:gd name="connsiteY0" fmla="*/ 3616151 h 3620699"/>
                  <a:gd name="connsiteX1" fmla="*/ 1771955 w 4145028"/>
                  <a:gd name="connsiteY1" fmla="*/ 2683965 h 3620699"/>
                  <a:gd name="connsiteX2" fmla="*/ 2364559 w 4145028"/>
                  <a:gd name="connsiteY2" fmla="*/ 883916 h 3620699"/>
                  <a:gd name="connsiteX3" fmla="*/ 3127390 w 4145028"/>
                  <a:gd name="connsiteY3" fmla="*/ 173383 h 3620699"/>
                  <a:gd name="connsiteX4" fmla="*/ 4145029 w 4145028"/>
                  <a:gd name="connsiteY4" fmla="*/ 3777 h 3620699"/>
                  <a:gd name="connsiteX0" fmla="*/ 0 w 4040010"/>
                  <a:gd name="connsiteY0" fmla="*/ 3621286 h 3625834"/>
                  <a:gd name="connsiteX1" fmla="*/ 1771955 w 4040010"/>
                  <a:gd name="connsiteY1" fmla="*/ 2689100 h 3625834"/>
                  <a:gd name="connsiteX2" fmla="*/ 2364559 w 4040010"/>
                  <a:gd name="connsiteY2" fmla="*/ 889051 h 3625834"/>
                  <a:gd name="connsiteX3" fmla="*/ 3127390 w 4040010"/>
                  <a:gd name="connsiteY3" fmla="*/ 178518 h 3625834"/>
                  <a:gd name="connsiteX4" fmla="*/ 4040010 w 4040010"/>
                  <a:gd name="connsiteY4" fmla="*/ 3540 h 3625834"/>
                  <a:gd name="connsiteX0" fmla="*/ 0 w 3754958"/>
                  <a:gd name="connsiteY0" fmla="*/ 3626450 h 3630998"/>
                  <a:gd name="connsiteX1" fmla="*/ 1771955 w 3754958"/>
                  <a:gd name="connsiteY1" fmla="*/ 2694264 h 3630998"/>
                  <a:gd name="connsiteX2" fmla="*/ 2364559 w 3754958"/>
                  <a:gd name="connsiteY2" fmla="*/ 894215 h 3630998"/>
                  <a:gd name="connsiteX3" fmla="*/ 3127390 w 3754958"/>
                  <a:gd name="connsiteY3" fmla="*/ 183682 h 3630998"/>
                  <a:gd name="connsiteX4" fmla="*/ 3754958 w 3754958"/>
                  <a:gd name="connsiteY4" fmla="*/ 3331 h 3630998"/>
                  <a:gd name="connsiteX0" fmla="*/ 0 w 3754958"/>
                  <a:gd name="connsiteY0" fmla="*/ 3628083 h 3632631"/>
                  <a:gd name="connsiteX1" fmla="*/ 1771955 w 3754958"/>
                  <a:gd name="connsiteY1" fmla="*/ 2695897 h 3632631"/>
                  <a:gd name="connsiteX2" fmla="*/ 2364559 w 3754958"/>
                  <a:gd name="connsiteY2" fmla="*/ 895848 h 3632631"/>
                  <a:gd name="connsiteX3" fmla="*/ 3127390 w 3754958"/>
                  <a:gd name="connsiteY3" fmla="*/ 185315 h 3632631"/>
                  <a:gd name="connsiteX4" fmla="*/ 3754958 w 3754958"/>
                  <a:gd name="connsiteY4" fmla="*/ 4964 h 3632631"/>
                  <a:gd name="connsiteX0" fmla="*/ 0 w 4157184"/>
                  <a:gd name="connsiteY0" fmla="*/ 3628083 h 3632631"/>
                  <a:gd name="connsiteX1" fmla="*/ 1771955 w 4157184"/>
                  <a:gd name="connsiteY1" fmla="*/ 2695897 h 3632631"/>
                  <a:gd name="connsiteX2" fmla="*/ 2364559 w 4157184"/>
                  <a:gd name="connsiteY2" fmla="*/ 895848 h 3632631"/>
                  <a:gd name="connsiteX3" fmla="*/ 3127390 w 4157184"/>
                  <a:gd name="connsiteY3" fmla="*/ 185315 h 3632631"/>
                  <a:gd name="connsiteX4" fmla="*/ 4157184 w 4157184"/>
                  <a:gd name="connsiteY4" fmla="*/ 4964 h 3632631"/>
                  <a:gd name="connsiteX0" fmla="*/ 0 w 4157184"/>
                  <a:gd name="connsiteY0" fmla="*/ 3631674 h 3636222"/>
                  <a:gd name="connsiteX1" fmla="*/ 1771955 w 4157184"/>
                  <a:gd name="connsiteY1" fmla="*/ 2699488 h 3636222"/>
                  <a:gd name="connsiteX2" fmla="*/ 2364559 w 4157184"/>
                  <a:gd name="connsiteY2" fmla="*/ 899439 h 3636222"/>
                  <a:gd name="connsiteX3" fmla="*/ 2988683 w 4157184"/>
                  <a:gd name="connsiteY3" fmla="*/ 149181 h 3636222"/>
                  <a:gd name="connsiteX4" fmla="*/ 4157184 w 4157184"/>
                  <a:gd name="connsiteY4" fmla="*/ 8555 h 3636222"/>
                  <a:gd name="connsiteX0" fmla="*/ 0 w 4157184"/>
                  <a:gd name="connsiteY0" fmla="*/ 3627676 h 3632224"/>
                  <a:gd name="connsiteX1" fmla="*/ 1771955 w 4157184"/>
                  <a:gd name="connsiteY1" fmla="*/ 2695490 h 3632224"/>
                  <a:gd name="connsiteX2" fmla="*/ 2364559 w 4157184"/>
                  <a:gd name="connsiteY2" fmla="*/ 895441 h 3632224"/>
                  <a:gd name="connsiteX3" fmla="*/ 2988683 w 4157184"/>
                  <a:gd name="connsiteY3" fmla="*/ 145183 h 3632224"/>
                  <a:gd name="connsiteX4" fmla="*/ 4157184 w 4157184"/>
                  <a:gd name="connsiteY4" fmla="*/ 4557 h 363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7184" h="3632224">
                    <a:moveTo>
                      <a:pt x="0" y="3627676"/>
                    </a:moveTo>
                    <a:cubicBezTo>
                      <a:pt x="767284" y="3669096"/>
                      <a:pt x="1539118" y="3433062"/>
                      <a:pt x="1771955" y="2695490"/>
                    </a:cubicBezTo>
                    <a:cubicBezTo>
                      <a:pt x="2004792" y="1957918"/>
                      <a:pt x="2161771" y="1320492"/>
                      <a:pt x="2364559" y="895441"/>
                    </a:cubicBezTo>
                    <a:cubicBezTo>
                      <a:pt x="2567347" y="470390"/>
                      <a:pt x="2689912" y="293664"/>
                      <a:pt x="2988683" y="145183"/>
                    </a:cubicBezTo>
                    <a:cubicBezTo>
                      <a:pt x="3287454" y="-3298"/>
                      <a:pt x="3766965" y="-8254"/>
                      <a:pt x="4157184" y="4557"/>
                    </a:cubicBezTo>
                  </a:path>
                </a:pathLst>
              </a:custGeom>
              <a:grpFill/>
              <a:ln w="12700" cap="rnd">
                <a:solidFill>
                  <a:schemeClr val="tx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8" tIns="46629" rIns="93258" bIns="46629" numCol="1" spcCol="0" rtlCol="0" fromWordArt="0" anchor="ctr" anchorCtr="0" forceAA="0" compatLnSpc="1">
                <a:prstTxWarp prst="textNoShape">
                  <a:avLst/>
                </a:prstTxWarp>
                <a:noAutofit/>
              </a:bodyPr>
              <a:lstStyle/>
              <a:p>
                <a:pPr algn="ctr" defTabSz="932608">
                  <a:defRPr/>
                </a:pPr>
                <a:endParaRPr lang="en-US" sz="1873">
                  <a:gradFill>
                    <a:gsLst>
                      <a:gs pos="83000">
                        <a:srgbClr val="1A1A1A"/>
                      </a:gs>
                      <a:gs pos="100000">
                        <a:srgbClr val="0D0D0D"/>
                      </a:gs>
                    </a:gsLst>
                    <a:lin ang="5400000" scaled="1"/>
                  </a:gradFill>
                  <a:latin typeface="Segoe UI"/>
                </a:endParaRPr>
              </a:p>
            </p:txBody>
          </p:sp>
        </p:grpSp>
        <p:sp>
          <p:nvSpPr>
            <p:cNvPr id="170" name="Left Brace 169">
              <a:extLst>
                <a:ext uri="{FF2B5EF4-FFF2-40B4-BE49-F238E27FC236}">
                  <a16:creationId xmlns:a16="http://schemas.microsoft.com/office/drawing/2014/main" id="{F6524DA7-9DB8-4364-90A2-A07EF411004C}"/>
                </a:ext>
              </a:extLst>
            </p:cNvPr>
            <p:cNvSpPr/>
            <p:nvPr/>
          </p:nvSpPr>
          <p:spPr>
            <a:xfrm rot="16200000" flipV="1">
              <a:off x="5944441" y="-451112"/>
              <a:ext cx="307775" cy="11025190"/>
            </a:xfrm>
            <a:prstGeom prst="leftBrace">
              <a:avLst>
                <a:gd name="adj1" fmla="val 8333"/>
                <a:gd name="adj2" fmla="val 50050"/>
              </a:avLst>
            </a:prstGeom>
            <a:noFill/>
            <a:ln w="12700" cap="flat">
              <a:solidFill>
                <a:schemeClr val="tx2"/>
              </a:solidFill>
              <a:prstDash val="solid"/>
              <a:miter/>
            </a:ln>
          </p:spPr>
          <p:txBody>
            <a:bodyPr wrap="square" rtlCol="0" anchor="ctr">
              <a:noAutofit/>
            </a:bodyPr>
            <a:lstStyle/>
            <a:p>
              <a:pPr defTabSz="932608">
                <a:defRPr/>
              </a:pPr>
              <a:endParaRPr lang="en-US" sz="1873">
                <a:gradFill>
                  <a:gsLst>
                    <a:gs pos="83000">
                      <a:srgbClr val="1A1A1A"/>
                    </a:gs>
                    <a:gs pos="100000">
                      <a:srgbClr val="0D0D0D"/>
                    </a:gs>
                  </a:gsLst>
                  <a:lin ang="5400000" scaled="1"/>
                </a:gradFill>
                <a:latin typeface="Segoe UI"/>
              </a:endParaRPr>
            </a:p>
          </p:txBody>
        </p:sp>
      </p:grpSp>
      <p:sp>
        <p:nvSpPr>
          <p:cNvPr id="175" name="TextBox 174">
            <a:extLst>
              <a:ext uri="{FF2B5EF4-FFF2-40B4-BE49-F238E27FC236}">
                <a16:creationId xmlns:a16="http://schemas.microsoft.com/office/drawing/2014/main" id="{93A7274C-EFDF-40C1-A323-39A4926EB223}"/>
              </a:ext>
            </a:extLst>
          </p:cNvPr>
          <p:cNvSpPr txBox="1"/>
          <p:nvPr/>
        </p:nvSpPr>
        <p:spPr>
          <a:xfrm>
            <a:off x="481940" y="6256533"/>
            <a:ext cx="1119378" cy="270282"/>
          </a:xfrm>
          <a:prstGeom prst="rect">
            <a:avLst/>
          </a:prstGeom>
          <a:noFill/>
        </p:spPr>
        <p:txBody>
          <a:bodyPr wrap="none" rtlCol="0">
            <a:spAutoFit/>
          </a:bodyPr>
          <a:lstStyle/>
          <a:p>
            <a:pPr defTabSz="932608">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Corporate HQ</a:t>
            </a:r>
          </a:p>
        </p:txBody>
      </p:sp>
      <p:sp>
        <p:nvSpPr>
          <p:cNvPr id="176" name="TextBox 175">
            <a:extLst>
              <a:ext uri="{FF2B5EF4-FFF2-40B4-BE49-F238E27FC236}">
                <a16:creationId xmlns:a16="http://schemas.microsoft.com/office/drawing/2014/main" id="{631A5BB7-EB8B-41FB-9CAE-BC0587551F44}"/>
              </a:ext>
            </a:extLst>
          </p:cNvPr>
          <p:cNvSpPr txBox="1"/>
          <p:nvPr/>
        </p:nvSpPr>
        <p:spPr>
          <a:xfrm>
            <a:off x="3003896" y="6256533"/>
            <a:ext cx="1447206" cy="270282"/>
          </a:xfrm>
          <a:prstGeom prst="rect">
            <a:avLst/>
          </a:prstGeom>
          <a:noFill/>
        </p:spPr>
        <p:txBody>
          <a:bodyPr wrap="none" rtlCol="0">
            <a:spAutoFit/>
          </a:bodyPr>
          <a:lstStyle/>
          <a:p>
            <a:pPr defTabSz="932608">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Public/Home Wi-Fi</a:t>
            </a:r>
          </a:p>
        </p:txBody>
      </p:sp>
      <p:sp>
        <p:nvSpPr>
          <p:cNvPr id="177" name="TextBox 176">
            <a:extLst>
              <a:ext uri="{FF2B5EF4-FFF2-40B4-BE49-F238E27FC236}">
                <a16:creationId xmlns:a16="http://schemas.microsoft.com/office/drawing/2014/main" id="{97040C08-E794-41AA-80D3-56D312FFF5DE}"/>
              </a:ext>
            </a:extLst>
          </p:cNvPr>
          <p:cNvSpPr txBox="1"/>
          <p:nvPr/>
        </p:nvSpPr>
        <p:spPr>
          <a:xfrm>
            <a:off x="5996896" y="6256533"/>
            <a:ext cx="1778330" cy="270285"/>
          </a:xfrm>
          <a:prstGeom prst="rect">
            <a:avLst/>
          </a:prstGeom>
          <a:noFill/>
        </p:spPr>
        <p:txBody>
          <a:bodyPr wrap="none" rtlCol="0">
            <a:spAutoFit/>
          </a:bodyPr>
          <a:lstStyle/>
          <a:p>
            <a:pPr defTabSz="932608">
              <a:defRPr/>
            </a:pPr>
            <a:r>
              <a:rPr lang="en-US" sz="1122" kern="500" dirty="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Internal / External Users</a:t>
            </a:r>
          </a:p>
        </p:txBody>
      </p:sp>
      <p:sp>
        <p:nvSpPr>
          <p:cNvPr id="178" name="TextBox 177">
            <a:extLst>
              <a:ext uri="{FF2B5EF4-FFF2-40B4-BE49-F238E27FC236}">
                <a16:creationId xmlns:a16="http://schemas.microsoft.com/office/drawing/2014/main" id="{F3AD4001-0A08-46B0-A480-F0CBA56B2AFB}"/>
              </a:ext>
            </a:extLst>
          </p:cNvPr>
          <p:cNvSpPr txBox="1"/>
          <p:nvPr/>
        </p:nvSpPr>
        <p:spPr>
          <a:xfrm>
            <a:off x="9189998" y="6256533"/>
            <a:ext cx="1548569" cy="270282"/>
          </a:xfrm>
          <a:prstGeom prst="rect">
            <a:avLst/>
          </a:prstGeom>
          <a:noFill/>
        </p:spPr>
        <p:txBody>
          <a:bodyPr wrap="none" rtlCol="0">
            <a:spAutoFit/>
          </a:bodyPr>
          <a:lstStyle/>
          <a:p>
            <a:pPr defTabSz="932608">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Unmanaged Devices</a:t>
            </a:r>
          </a:p>
        </p:txBody>
      </p:sp>
      <p:grpSp>
        <p:nvGrpSpPr>
          <p:cNvPr id="179" name="Group 178">
            <a:extLst>
              <a:ext uri="{FF2B5EF4-FFF2-40B4-BE49-F238E27FC236}">
                <a16:creationId xmlns:a16="http://schemas.microsoft.com/office/drawing/2014/main" id="{B85AB43D-6849-47B7-8C14-A07C9A210D4F}"/>
              </a:ext>
            </a:extLst>
          </p:cNvPr>
          <p:cNvGrpSpPr/>
          <p:nvPr/>
        </p:nvGrpSpPr>
        <p:grpSpPr>
          <a:xfrm>
            <a:off x="4535097" y="6222634"/>
            <a:ext cx="655285" cy="334614"/>
            <a:chOff x="1745099" y="3746506"/>
            <a:chExt cx="642504" cy="328088"/>
          </a:xfrm>
        </p:grpSpPr>
        <p:sp>
          <p:nvSpPr>
            <p:cNvPr id="180" name="Freeform 22">
              <a:extLst>
                <a:ext uri="{FF2B5EF4-FFF2-40B4-BE49-F238E27FC236}">
                  <a16:creationId xmlns:a16="http://schemas.microsoft.com/office/drawing/2014/main" id="{52BF7725-D372-41FB-B753-9BC7996D532F}"/>
                </a:ext>
              </a:extLst>
            </p:cNvPr>
            <p:cNvSpPr>
              <a:spLocks/>
            </p:cNvSpPr>
            <p:nvPr/>
          </p:nvSpPr>
          <p:spPr bwMode="auto">
            <a:xfrm>
              <a:off x="1745099" y="3824125"/>
              <a:ext cx="248884" cy="250469"/>
            </a:xfrm>
            <a:custGeom>
              <a:avLst/>
              <a:gdLst>
                <a:gd name="T0" fmla="*/ 400 w 400"/>
                <a:gd name="T1" fmla="*/ 109 h 402"/>
                <a:gd name="T2" fmla="*/ 400 w 400"/>
                <a:gd name="T3" fmla="*/ 109 h 402"/>
                <a:gd name="T4" fmla="*/ 400 w 400"/>
                <a:gd name="T5" fmla="*/ 162 h 402"/>
                <a:gd name="T6" fmla="*/ 373 w 400"/>
                <a:gd name="T7" fmla="*/ 162 h 402"/>
                <a:gd name="T8" fmla="*/ 372 w 400"/>
                <a:gd name="T9" fmla="*/ 362 h 402"/>
                <a:gd name="T10" fmla="*/ 371 w 400"/>
                <a:gd name="T11" fmla="*/ 376 h 402"/>
                <a:gd name="T12" fmla="*/ 368 w 400"/>
                <a:gd name="T13" fmla="*/ 389 h 402"/>
                <a:gd name="T14" fmla="*/ 360 w 400"/>
                <a:gd name="T15" fmla="*/ 398 h 402"/>
                <a:gd name="T16" fmla="*/ 345 w 400"/>
                <a:gd name="T17" fmla="*/ 402 h 402"/>
                <a:gd name="T18" fmla="*/ 334 w 400"/>
                <a:gd name="T19" fmla="*/ 402 h 402"/>
                <a:gd name="T20" fmla="*/ 322 w 400"/>
                <a:gd name="T21" fmla="*/ 402 h 402"/>
                <a:gd name="T22" fmla="*/ 311 w 400"/>
                <a:gd name="T23" fmla="*/ 400 h 402"/>
                <a:gd name="T24" fmla="*/ 301 w 400"/>
                <a:gd name="T25" fmla="*/ 395 h 402"/>
                <a:gd name="T26" fmla="*/ 295 w 400"/>
                <a:gd name="T27" fmla="*/ 387 h 402"/>
                <a:gd name="T28" fmla="*/ 292 w 400"/>
                <a:gd name="T29" fmla="*/ 375 h 402"/>
                <a:gd name="T30" fmla="*/ 105 w 400"/>
                <a:gd name="T31" fmla="*/ 374 h 402"/>
                <a:gd name="T32" fmla="*/ 103 w 400"/>
                <a:gd name="T33" fmla="*/ 384 h 402"/>
                <a:gd name="T34" fmla="*/ 98 w 400"/>
                <a:gd name="T35" fmla="*/ 393 h 402"/>
                <a:gd name="T36" fmla="*/ 89 w 400"/>
                <a:gd name="T37" fmla="*/ 398 h 402"/>
                <a:gd name="T38" fmla="*/ 79 w 400"/>
                <a:gd name="T39" fmla="*/ 401 h 402"/>
                <a:gd name="T40" fmla="*/ 54 w 400"/>
                <a:gd name="T41" fmla="*/ 400 h 402"/>
                <a:gd name="T42" fmla="*/ 38 w 400"/>
                <a:gd name="T43" fmla="*/ 396 h 402"/>
                <a:gd name="T44" fmla="*/ 28 w 400"/>
                <a:gd name="T45" fmla="*/ 385 h 402"/>
                <a:gd name="T46" fmla="*/ 26 w 400"/>
                <a:gd name="T47" fmla="*/ 360 h 402"/>
                <a:gd name="T48" fmla="*/ 26 w 400"/>
                <a:gd name="T49" fmla="*/ 160 h 402"/>
                <a:gd name="T50" fmla="*/ 0 w 400"/>
                <a:gd name="T51" fmla="*/ 160 h 402"/>
                <a:gd name="T52" fmla="*/ 0 w 400"/>
                <a:gd name="T53" fmla="*/ 107 h 402"/>
                <a:gd name="T54" fmla="*/ 27 w 400"/>
                <a:gd name="T55" fmla="*/ 107 h 402"/>
                <a:gd name="T56" fmla="*/ 27 w 400"/>
                <a:gd name="T57" fmla="*/ 40 h 402"/>
                <a:gd name="T58" fmla="*/ 30 w 400"/>
                <a:gd name="T59" fmla="*/ 25 h 402"/>
                <a:gd name="T60" fmla="*/ 39 w 400"/>
                <a:gd name="T61" fmla="*/ 12 h 402"/>
                <a:gd name="T62" fmla="*/ 51 w 400"/>
                <a:gd name="T63" fmla="*/ 4 h 402"/>
                <a:gd name="T64" fmla="*/ 67 w 400"/>
                <a:gd name="T65" fmla="*/ 0 h 402"/>
                <a:gd name="T66" fmla="*/ 334 w 400"/>
                <a:gd name="T67" fmla="*/ 2 h 402"/>
                <a:gd name="T68" fmla="*/ 349 w 400"/>
                <a:gd name="T69" fmla="*/ 5 h 402"/>
                <a:gd name="T70" fmla="*/ 362 w 400"/>
                <a:gd name="T71" fmla="*/ 13 h 402"/>
                <a:gd name="T72" fmla="*/ 371 w 400"/>
                <a:gd name="T73" fmla="*/ 26 h 402"/>
                <a:gd name="T74" fmla="*/ 374 w 400"/>
                <a:gd name="T75" fmla="*/ 42 h 402"/>
                <a:gd name="T76" fmla="*/ 373 w 400"/>
                <a:gd name="T77" fmla="*/ 108 h 402"/>
                <a:gd name="T78" fmla="*/ 400 w 400"/>
                <a:gd name="T79" fmla="*/ 109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402">
                  <a:moveTo>
                    <a:pt x="400" y="109"/>
                  </a:moveTo>
                  <a:lnTo>
                    <a:pt x="400" y="109"/>
                  </a:lnTo>
                  <a:lnTo>
                    <a:pt x="400" y="162"/>
                  </a:lnTo>
                  <a:lnTo>
                    <a:pt x="373" y="162"/>
                  </a:lnTo>
                  <a:lnTo>
                    <a:pt x="372" y="362"/>
                  </a:lnTo>
                  <a:cubicBezTo>
                    <a:pt x="372" y="366"/>
                    <a:pt x="372" y="371"/>
                    <a:pt x="371" y="376"/>
                  </a:cubicBezTo>
                  <a:cubicBezTo>
                    <a:pt x="371" y="381"/>
                    <a:pt x="370" y="385"/>
                    <a:pt x="368" y="389"/>
                  </a:cubicBezTo>
                  <a:cubicBezTo>
                    <a:pt x="366" y="393"/>
                    <a:pt x="364" y="396"/>
                    <a:pt x="360" y="398"/>
                  </a:cubicBezTo>
                  <a:cubicBezTo>
                    <a:pt x="357" y="401"/>
                    <a:pt x="352" y="402"/>
                    <a:pt x="345" y="402"/>
                  </a:cubicBezTo>
                  <a:cubicBezTo>
                    <a:pt x="342" y="402"/>
                    <a:pt x="338" y="402"/>
                    <a:pt x="334" y="402"/>
                  </a:cubicBezTo>
                  <a:cubicBezTo>
                    <a:pt x="330" y="402"/>
                    <a:pt x="326" y="402"/>
                    <a:pt x="322" y="402"/>
                  </a:cubicBezTo>
                  <a:cubicBezTo>
                    <a:pt x="318" y="401"/>
                    <a:pt x="315" y="401"/>
                    <a:pt x="311" y="400"/>
                  </a:cubicBezTo>
                  <a:cubicBezTo>
                    <a:pt x="307" y="399"/>
                    <a:pt x="304" y="397"/>
                    <a:pt x="301" y="395"/>
                  </a:cubicBezTo>
                  <a:cubicBezTo>
                    <a:pt x="298" y="393"/>
                    <a:pt x="296" y="391"/>
                    <a:pt x="295" y="387"/>
                  </a:cubicBezTo>
                  <a:cubicBezTo>
                    <a:pt x="293" y="384"/>
                    <a:pt x="292" y="380"/>
                    <a:pt x="292" y="375"/>
                  </a:cubicBezTo>
                  <a:lnTo>
                    <a:pt x="105" y="374"/>
                  </a:lnTo>
                  <a:cubicBezTo>
                    <a:pt x="105" y="378"/>
                    <a:pt x="105" y="381"/>
                    <a:pt x="103" y="384"/>
                  </a:cubicBezTo>
                  <a:cubicBezTo>
                    <a:pt x="102" y="388"/>
                    <a:pt x="100" y="390"/>
                    <a:pt x="98" y="393"/>
                  </a:cubicBezTo>
                  <a:cubicBezTo>
                    <a:pt x="95" y="395"/>
                    <a:pt x="92" y="397"/>
                    <a:pt x="89" y="398"/>
                  </a:cubicBezTo>
                  <a:cubicBezTo>
                    <a:pt x="86" y="400"/>
                    <a:pt x="82" y="401"/>
                    <a:pt x="79" y="401"/>
                  </a:cubicBezTo>
                  <a:cubicBezTo>
                    <a:pt x="69" y="400"/>
                    <a:pt x="61" y="400"/>
                    <a:pt x="54" y="400"/>
                  </a:cubicBezTo>
                  <a:cubicBezTo>
                    <a:pt x="47" y="400"/>
                    <a:pt x="42" y="399"/>
                    <a:pt x="38" y="396"/>
                  </a:cubicBezTo>
                  <a:cubicBezTo>
                    <a:pt x="33" y="394"/>
                    <a:pt x="30" y="390"/>
                    <a:pt x="28" y="385"/>
                  </a:cubicBezTo>
                  <a:cubicBezTo>
                    <a:pt x="26" y="379"/>
                    <a:pt x="26" y="371"/>
                    <a:pt x="26" y="360"/>
                  </a:cubicBezTo>
                  <a:lnTo>
                    <a:pt x="26" y="160"/>
                  </a:lnTo>
                  <a:lnTo>
                    <a:pt x="0" y="160"/>
                  </a:lnTo>
                  <a:lnTo>
                    <a:pt x="0" y="107"/>
                  </a:lnTo>
                  <a:lnTo>
                    <a:pt x="27" y="107"/>
                  </a:lnTo>
                  <a:lnTo>
                    <a:pt x="27" y="40"/>
                  </a:lnTo>
                  <a:cubicBezTo>
                    <a:pt x="27" y="35"/>
                    <a:pt x="28" y="30"/>
                    <a:pt x="30" y="25"/>
                  </a:cubicBezTo>
                  <a:cubicBezTo>
                    <a:pt x="32" y="20"/>
                    <a:pt x="35" y="16"/>
                    <a:pt x="39" y="12"/>
                  </a:cubicBezTo>
                  <a:cubicBezTo>
                    <a:pt x="42" y="8"/>
                    <a:pt x="47" y="6"/>
                    <a:pt x="51" y="4"/>
                  </a:cubicBezTo>
                  <a:cubicBezTo>
                    <a:pt x="56" y="1"/>
                    <a:pt x="62" y="0"/>
                    <a:pt x="67" y="0"/>
                  </a:cubicBezTo>
                  <a:lnTo>
                    <a:pt x="334" y="2"/>
                  </a:lnTo>
                  <a:cubicBezTo>
                    <a:pt x="339" y="2"/>
                    <a:pt x="344" y="3"/>
                    <a:pt x="349" y="5"/>
                  </a:cubicBezTo>
                  <a:cubicBezTo>
                    <a:pt x="354" y="7"/>
                    <a:pt x="358" y="10"/>
                    <a:pt x="362" y="13"/>
                  </a:cubicBezTo>
                  <a:cubicBezTo>
                    <a:pt x="366" y="17"/>
                    <a:pt x="368" y="21"/>
                    <a:pt x="371" y="26"/>
                  </a:cubicBezTo>
                  <a:cubicBezTo>
                    <a:pt x="373" y="31"/>
                    <a:pt x="374" y="36"/>
                    <a:pt x="374" y="42"/>
                  </a:cubicBezTo>
                  <a:lnTo>
                    <a:pt x="373" y="108"/>
                  </a:lnTo>
                  <a:lnTo>
                    <a:pt x="400" y="109"/>
                  </a:lnTo>
                  <a:close/>
                </a:path>
              </a:pathLst>
            </a:custGeom>
            <a:solidFill>
              <a:schemeClr val="accent5">
                <a:lumMod val="75000"/>
              </a:schemeClr>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181" name="Freeform 23">
              <a:extLst>
                <a:ext uri="{FF2B5EF4-FFF2-40B4-BE49-F238E27FC236}">
                  <a16:creationId xmlns:a16="http://schemas.microsoft.com/office/drawing/2014/main" id="{57109DE4-1378-4D36-88C0-3847C17B5A24}"/>
                </a:ext>
              </a:extLst>
            </p:cNvPr>
            <p:cNvSpPr>
              <a:spLocks/>
            </p:cNvSpPr>
            <p:nvPr/>
          </p:nvSpPr>
          <p:spPr bwMode="auto">
            <a:xfrm>
              <a:off x="1778389" y="3841563"/>
              <a:ext cx="182304" cy="33290"/>
            </a:xfrm>
            <a:custGeom>
              <a:avLst/>
              <a:gdLst>
                <a:gd name="T0" fmla="*/ 13 w 293"/>
                <a:gd name="T1" fmla="*/ 0 h 53"/>
                <a:gd name="T2" fmla="*/ 13 w 293"/>
                <a:gd name="T3" fmla="*/ 0 h 53"/>
                <a:gd name="T4" fmla="*/ 4 w 293"/>
                <a:gd name="T5" fmla="*/ 4 h 53"/>
                <a:gd name="T6" fmla="*/ 0 w 293"/>
                <a:gd name="T7" fmla="*/ 13 h 53"/>
                <a:gd name="T8" fmla="*/ 0 w 293"/>
                <a:gd name="T9" fmla="*/ 53 h 53"/>
                <a:gd name="T10" fmla="*/ 293 w 293"/>
                <a:gd name="T11" fmla="*/ 53 h 53"/>
                <a:gd name="T12" fmla="*/ 293 w 293"/>
                <a:gd name="T13" fmla="*/ 13 h 53"/>
                <a:gd name="T14" fmla="*/ 289 w 293"/>
                <a:gd name="T15" fmla="*/ 4 h 53"/>
                <a:gd name="T16" fmla="*/ 280 w 293"/>
                <a:gd name="T17" fmla="*/ 0 h 53"/>
                <a:gd name="T18" fmla="*/ 13 w 293"/>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53">
                  <a:moveTo>
                    <a:pt x="13" y="0"/>
                  </a:moveTo>
                  <a:lnTo>
                    <a:pt x="13" y="0"/>
                  </a:lnTo>
                  <a:cubicBezTo>
                    <a:pt x="10" y="0"/>
                    <a:pt x="6" y="1"/>
                    <a:pt x="4" y="4"/>
                  </a:cubicBezTo>
                  <a:cubicBezTo>
                    <a:pt x="1" y="6"/>
                    <a:pt x="0" y="9"/>
                    <a:pt x="0" y="13"/>
                  </a:cubicBezTo>
                  <a:lnTo>
                    <a:pt x="0" y="53"/>
                  </a:lnTo>
                  <a:lnTo>
                    <a:pt x="293" y="53"/>
                  </a:lnTo>
                  <a:lnTo>
                    <a:pt x="293" y="13"/>
                  </a:lnTo>
                  <a:cubicBezTo>
                    <a:pt x="293" y="9"/>
                    <a:pt x="292" y="6"/>
                    <a:pt x="289" y="4"/>
                  </a:cubicBezTo>
                  <a:cubicBezTo>
                    <a:pt x="287" y="1"/>
                    <a:pt x="283" y="0"/>
                    <a:pt x="280" y="0"/>
                  </a:cubicBezTo>
                  <a:lnTo>
                    <a:pt x="13" y="0"/>
                  </a:lnTo>
                  <a:close/>
                </a:path>
              </a:pathLst>
            </a:custGeom>
            <a:solidFill>
              <a:srgbClr val="0078D4"/>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182" name="Freeform 24">
              <a:extLst>
                <a:ext uri="{FF2B5EF4-FFF2-40B4-BE49-F238E27FC236}">
                  <a16:creationId xmlns:a16="http://schemas.microsoft.com/office/drawing/2014/main" id="{1DE32495-1980-458A-B56A-4E235755EEAB}"/>
                </a:ext>
              </a:extLst>
            </p:cNvPr>
            <p:cNvSpPr>
              <a:spLocks/>
            </p:cNvSpPr>
            <p:nvPr/>
          </p:nvSpPr>
          <p:spPr bwMode="auto">
            <a:xfrm>
              <a:off x="1778389" y="3890705"/>
              <a:ext cx="82433" cy="66580"/>
            </a:xfrm>
            <a:custGeom>
              <a:avLst/>
              <a:gdLst>
                <a:gd name="T0" fmla="*/ 133 w 133"/>
                <a:gd name="T1" fmla="*/ 0 h 106"/>
                <a:gd name="T2" fmla="*/ 133 w 133"/>
                <a:gd name="T3" fmla="*/ 0 h 106"/>
                <a:gd name="T4" fmla="*/ 0 w 133"/>
                <a:gd name="T5" fmla="*/ 0 h 106"/>
                <a:gd name="T6" fmla="*/ 0 w 133"/>
                <a:gd name="T7" fmla="*/ 106 h 106"/>
                <a:gd name="T8" fmla="*/ 133 w 133"/>
                <a:gd name="T9" fmla="*/ 106 h 106"/>
                <a:gd name="T10" fmla="*/ 133 w 133"/>
                <a:gd name="T11" fmla="*/ 0 h 106"/>
              </a:gdLst>
              <a:ahLst/>
              <a:cxnLst>
                <a:cxn ang="0">
                  <a:pos x="T0" y="T1"/>
                </a:cxn>
                <a:cxn ang="0">
                  <a:pos x="T2" y="T3"/>
                </a:cxn>
                <a:cxn ang="0">
                  <a:pos x="T4" y="T5"/>
                </a:cxn>
                <a:cxn ang="0">
                  <a:pos x="T6" y="T7"/>
                </a:cxn>
                <a:cxn ang="0">
                  <a:pos x="T8" y="T9"/>
                </a:cxn>
                <a:cxn ang="0">
                  <a:pos x="T10" y="T11"/>
                </a:cxn>
              </a:cxnLst>
              <a:rect l="0" t="0" r="r" b="b"/>
              <a:pathLst>
                <a:path w="133" h="106">
                  <a:moveTo>
                    <a:pt x="133" y="0"/>
                  </a:moveTo>
                  <a:lnTo>
                    <a:pt x="133" y="0"/>
                  </a:lnTo>
                  <a:lnTo>
                    <a:pt x="0" y="0"/>
                  </a:lnTo>
                  <a:lnTo>
                    <a:pt x="0" y="106"/>
                  </a:lnTo>
                  <a:lnTo>
                    <a:pt x="133" y="106"/>
                  </a:lnTo>
                  <a:lnTo>
                    <a:pt x="133" y="0"/>
                  </a:lnTo>
                  <a:close/>
                </a:path>
              </a:pathLst>
            </a:custGeom>
            <a:solidFill>
              <a:schemeClr val="bg2"/>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183" name="Freeform 25">
              <a:extLst>
                <a:ext uri="{FF2B5EF4-FFF2-40B4-BE49-F238E27FC236}">
                  <a16:creationId xmlns:a16="http://schemas.microsoft.com/office/drawing/2014/main" id="{FD5402C0-217D-4C33-AD75-FCFE63E95971}"/>
                </a:ext>
              </a:extLst>
            </p:cNvPr>
            <p:cNvSpPr>
              <a:spLocks/>
            </p:cNvSpPr>
            <p:nvPr/>
          </p:nvSpPr>
          <p:spPr bwMode="auto">
            <a:xfrm>
              <a:off x="1778389" y="4023866"/>
              <a:ext cx="182304" cy="15852"/>
            </a:xfrm>
            <a:custGeom>
              <a:avLst/>
              <a:gdLst>
                <a:gd name="T0" fmla="*/ 293 w 293"/>
                <a:gd name="T1" fmla="*/ 0 h 27"/>
                <a:gd name="T2" fmla="*/ 293 w 293"/>
                <a:gd name="T3" fmla="*/ 0 h 27"/>
                <a:gd name="T4" fmla="*/ 0 w 293"/>
                <a:gd name="T5" fmla="*/ 0 h 27"/>
                <a:gd name="T6" fmla="*/ 0 w 293"/>
                <a:gd name="T7" fmla="*/ 27 h 27"/>
                <a:gd name="T8" fmla="*/ 293 w 293"/>
                <a:gd name="T9" fmla="*/ 27 h 27"/>
                <a:gd name="T10" fmla="*/ 293 w 293"/>
                <a:gd name="T11" fmla="*/ 0 h 27"/>
              </a:gdLst>
              <a:ahLst/>
              <a:cxnLst>
                <a:cxn ang="0">
                  <a:pos x="T0" y="T1"/>
                </a:cxn>
                <a:cxn ang="0">
                  <a:pos x="T2" y="T3"/>
                </a:cxn>
                <a:cxn ang="0">
                  <a:pos x="T4" y="T5"/>
                </a:cxn>
                <a:cxn ang="0">
                  <a:pos x="T6" y="T7"/>
                </a:cxn>
                <a:cxn ang="0">
                  <a:pos x="T8" y="T9"/>
                </a:cxn>
                <a:cxn ang="0">
                  <a:pos x="T10" y="T11"/>
                </a:cxn>
              </a:cxnLst>
              <a:rect l="0" t="0" r="r" b="b"/>
              <a:pathLst>
                <a:path w="293" h="27">
                  <a:moveTo>
                    <a:pt x="293" y="0"/>
                  </a:moveTo>
                  <a:lnTo>
                    <a:pt x="293" y="0"/>
                  </a:lnTo>
                  <a:lnTo>
                    <a:pt x="0" y="0"/>
                  </a:lnTo>
                  <a:lnTo>
                    <a:pt x="0" y="27"/>
                  </a:lnTo>
                  <a:lnTo>
                    <a:pt x="293" y="27"/>
                  </a:lnTo>
                  <a:lnTo>
                    <a:pt x="293" y="0"/>
                  </a:lnTo>
                  <a:close/>
                </a:path>
              </a:pathLst>
            </a:custGeom>
            <a:solidFill>
              <a:srgbClr val="2F2F2F"/>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184" name="Freeform 26">
              <a:extLst>
                <a:ext uri="{FF2B5EF4-FFF2-40B4-BE49-F238E27FC236}">
                  <a16:creationId xmlns:a16="http://schemas.microsoft.com/office/drawing/2014/main" id="{506D7193-BF73-40EC-9C6A-CABD7B72C861}"/>
                </a:ext>
              </a:extLst>
            </p:cNvPr>
            <p:cNvSpPr>
              <a:spLocks/>
            </p:cNvSpPr>
            <p:nvPr/>
          </p:nvSpPr>
          <p:spPr bwMode="auto">
            <a:xfrm>
              <a:off x="1878260" y="3890705"/>
              <a:ext cx="82433" cy="66580"/>
            </a:xfrm>
            <a:custGeom>
              <a:avLst/>
              <a:gdLst>
                <a:gd name="T0" fmla="*/ 133 w 133"/>
                <a:gd name="T1" fmla="*/ 0 h 106"/>
                <a:gd name="T2" fmla="*/ 133 w 133"/>
                <a:gd name="T3" fmla="*/ 0 h 106"/>
                <a:gd name="T4" fmla="*/ 0 w 133"/>
                <a:gd name="T5" fmla="*/ 0 h 106"/>
                <a:gd name="T6" fmla="*/ 0 w 133"/>
                <a:gd name="T7" fmla="*/ 106 h 106"/>
                <a:gd name="T8" fmla="*/ 133 w 133"/>
                <a:gd name="T9" fmla="*/ 106 h 106"/>
                <a:gd name="T10" fmla="*/ 133 w 133"/>
                <a:gd name="T11" fmla="*/ 0 h 106"/>
              </a:gdLst>
              <a:ahLst/>
              <a:cxnLst>
                <a:cxn ang="0">
                  <a:pos x="T0" y="T1"/>
                </a:cxn>
                <a:cxn ang="0">
                  <a:pos x="T2" y="T3"/>
                </a:cxn>
                <a:cxn ang="0">
                  <a:pos x="T4" y="T5"/>
                </a:cxn>
                <a:cxn ang="0">
                  <a:pos x="T6" y="T7"/>
                </a:cxn>
                <a:cxn ang="0">
                  <a:pos x="T8" y="T9"/>
                </a:cxn>
                <a:cxn ang="0">
                  <a:pos x="T10" y="T11"/>
                </a:cxn>
              </a:cxnLst>
              <a:rect l="0" t="0" r="r" b="b"/>
              <a:pathLst>
                <a:path w="133" h="106">
                  <a:moveTo>
                    <a:pt x="133" y="0"/>
                  </a:moveTo>
                  <a:lnTo>
                    <a:pt x="133" y="0"/>
                  </a:lnTo>
                  <a:lnTo>
                    <a:pt x="0" y="0"/>
                  </a:lnTo>
                  <a:lnTo>
                    <a:pt x="0" y="106"/>
                  </a:lnTo>
                  <a:lnTo>
                    <a:pt x="133" y="106"/>
                  </a:lnTo>
                  <a:lnTo>
                    <a:pt x="133" y="0"/>
                  </a:lnTo>
                  <a:close/>
                </a:path>
              </a:pathLst>
            </a:custGeom>
            <a:solidFill>
              <a:schemeClr val="bg2"/>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185" name="Freeform 27">
              <a:extLst>
                <a:ext uri="{FF2B5EF4-FFF2-40B4-BE49-F238E27FC236}">
                  <a16:creationId xmlns:a16="http://schemas.microsoft.com/office/drawing/2014/main" id="{FFDB7CD8-2BA1-4835-8EF1-596188F60BF4}"/>
                </a:ext>
              </a:extLst>
            </p:cNvPr>
            <p:cNvSpPr>
              <a:spLocks/>
            </p:cNvSpPr>
            <p:nvPr/>
          </p:nvSpPr>
          <p:spPr bwMode="auto">
            <a:xfrm>
              <a:off x="1792656" y="3982650"/>
              <a:ext cx="20608" cy="19023"/>
            </a:xfrm>
            <a:custGeom>
              <a:avLst/>
              <a:gdLst>
                <a:gd name="T0" fmla="*/ 32 w 32"/>
                <a:gd name="T1" fmla="*/ 16 h 32"/>
                <a:gd name="T2" fmla="*/ 32 w 32"/>
                <a:gd name="T3" fmla="*/ 16 h 32"/>
                <a:gd name="T4" fmla="*/ 16 w 32"/>
                <a:gd name="T5" fmla="*/ 32 h 32"/>
                <a:gd name="T6" fmla="*/ 0 w 32"/>
                <a:gd name="T7" fmla="*/ 16 h 32"/>
                <a:gd name="T8" fmla="*/ 16 w 32"/>
                <a:gd name="T9" fmla="*/ 0 h 32"/>
                <a:gd name="T10" fmla="*/ 32 w 32"/>
                <a:gd name="T11" fmla="*/ 16 h 32"/>
              </a:gdLst>
              <a:ahLst/>
              <a:cxnLst>
                <a:cxn ang="0">
                  <a:pos x="T0" y="T1"/>
                </a:cxn>
                <a:cxn ang="0">
                  <a:pos x="T2" y="T3"/>
                </a:cxn>
                <a:cxn ang="0">
                  <a:pos x="T4" y="T5"/>
                </a:cxn>
                <a:cxn ang="0">
                  <a:pos x="T6" y="T7"/>
                </a:cxn>
                <a:cxn ang="0">
                  <a:pos x="T8" y="T9"/>
                </a:cxn>
                <a:cxn ang="0">
                  <a:pos x="T10" y="T11"/>
                </a:cxn>
              </a:cxnLst>
              <a:rect l="0" t="0" r="r" b="b"/>
              <a:pathLst>
                <a:path w="32" h="32">
                  <a:moveTo>
                    <a:pt x="32" y="16"/>
                  </a:moveTo>
                  <a:lnTo>
                    <a:pt x="32" y="16"/>
                  </a:lnTo>
                  <a:cubicBezTo>
                    <a:pt x="32" y="25"/>
                    <a:pt x="25" y="32"/>
                    <a:pt x="16" y="32"/>
                  </a:cubicBezTo>
                  <a:cubicBezTo>
                    <a:pt x="8" y="32"/>
                    <a:pt x="0" y="25"/>
                    <a:pt x="0" y="16"/>
                  </a:cubicBezTo>
                  <a:cubicBezTo>
                    <a:pt x="0" y="7"/>
                    <a:pt x="8" y="0"/>
                    <a:pt x="16" y="0"/>
                  </a:cubicBezTo>
                  <a:cubicBezTo>
                    <a:pt x="25" y="0"/>
                    <a:pt x="32" y="7"/>
                    <a:pt x="32" y="16"/>
                  </a:cubicBezTo>
                  <a:close/>
                </a:path>
              </a:pathLst>
            </a:custGeom>
            <a:solidFill>
              <a:srgbClr val="FFFFFF"/>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186" name="Freeform 28">
              <a:extLst>
                <a:ext uri="{FF2B5EF4-FFF2-40B4-BE49-F238E27FC236}">
                  <a16:creationId xmlns:a16="http://schemas.microsoft.com/office/drawing/2014/main" id="{8FC0B607-2446-4AB7-99CF-E0846F5E177A}"/>
                </a:ext>
              </a:extLst>
            </p:cNvPr>
            <p:cNvSpPr>
              <a:spLocks/>
            </p:cNvSpPr>
            <p:nvPr/>
          </p:nvSpPr>
          <p:spPr bwMode="auto">
            <a:xfrm>
              <a:off x="1927403" y="3982650"/>
              <a:ext cx="20608" cy="19023"/>
            </a:xfrm>
            <a:custGeom>
              <a:avLst/>
              <a:gdLst>
                <a:gd name="T0" fmla="*/ 32 w 32"/>
                <a:gd name="T1" fmla="*/ 16 h 32"/>
                <a:gd name="T2" fmla="*/ 32 w 32"/>
                <a:gd name="T3" fmla="*/ 16 h 32"/>
                <a:gd name="T4" fmla="*/ 16 w 32"/>
                <a:gd name="T5" fmla="*/ 32 h 32"/>
                <a:gd name="T6" fmla="*/ 0 w 32"/>
                <a:gd name="T7" fmla="*/ 16 h 32"/>
                <a:gd name="T8" fmla="*/ 16 w 32"/>
                <a:gd name="T9" fmla="*/ 0 h 32"/>
                <a:gd name="T10" fmla="*/ 32 w 32"/>
                <a:gd name="T11" fmla="*/ 16 h 32"/>
              </a:gdLst>
              <a:ahLst/>
              <a:cxnLst>
                <a:cxn ang="0">
                  <a:pos x="T0" y="T1"/>
                </a:cxn>
                <a:cxn ang="0">
                  <a:pos x="T2" y="T3"/>
                </a:cxn>
                <a:cxn ang="0">
                  <a:pos x="T4" y="T5"/>
                </a:cxn>
                <a:cxn ang="0">
                  <a:pos x="T6" y="T7"/>
                </a:cxn>
                <a:cxn ang="0">
                  <a:pos x="T8" y="T9"/>
                </a:cxn>
                <a:cxn ang="0">
                  <a:pos x="T10" y="T11"/>
                </a:cxn>
              </a:cxnLst>
              <a:rect l="0" t="0" r="r" b="b"/>
              <a:pathLst>
                <a:path w="32" h="32">
                  <a:moveTo>
                    <a:pt x="32" y="16"/>
                  </a:moveTo>
                  <a:lnTo>
                    <a:pt x="32" y="16"/>
                  </a:lnTo>
                  <a:cubicBezTo>
                    <a:pt x="32" y="25"/>
                    <a:pt x="25" y="32"/>
                    <a:pt x="16" y="32"/>
                  </a:cubicBezTo>
                  <a:cubicBezTo>
                    <a:pt x="7" y="32"/>
                    <a:pt x="0" y="25"/>
                    <a:pt x="0" y="16"/>
                  </a:cubicBezTo>
                  <a:cubicBezTo>
                    <a:pt x="0" y="7"/>
                    <a:pt x="7" y="0"/>
                    <a:pt x="16" y="0"/>
                  </a:cubicBezTo>
                  <a:cubicBezTo>
                    <a:pt x="25" y="0"/>
                    <a:pt x="32" y="7"/>
                    <a:pt x="32" y="16"/>
                  </a:cubicBezTo>
                  <a:close/>
                </a:path>
              </a:pathLst>
            </a:custGeom>
            <a:solidFill>
              <a:srgbClr val="FFFFFF"/>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grpSp>
          <p:nvGrpSpPr>
            <p:cNvPr id="187" name="Group 14">
              <a:extLst>
                <a:ext uri="{FF2B5EF4-FFF2-40B4-BE49-F238E27FC236}">
                  <a16:creationId xmlns:a16="http://schemas.microsoft.com/office/drawing/2014/main" id="{95D7A21B-5837-4AE9-928F-ED3B68EDC467}"/>
                </a:ext>
              </a:extLst>
            </p:cNvPr>
            <p:cNvGrpSpPr>
              <a:grpSpLocks noChangeAspect="1"/>
            </p:cNvGrpSpPr>
            <p:nvPr/>
          </p:nvGrpSpPr>
          <p:grpSpPr bwMode="auto">
            <a:xfrm>
              <a:off x="2033590" y="3746506"/>
              <a:ext cx="354013" cy="315913"/>
              <a:chOff x="1281" y="2360"/>
              <a:chExt cx="223" cy="199"/>
            </a:xfrm>
          </p:grpSpPr>
          <p:sp>
            <p:nvSpPr>
              <p:cNvPr id="188" name="Freeform 15">
                <a:extLst>
                  <a:ext uri="{FF2B5EF4-FFF2-40B4-BE49-F238E27FC236}">
                    <a16:creationId xmlns:a16="http://schemas.microsoft.com/office/drawing/2014/main" id="{A86462F9-9F2C-49D7-88A9-54B9E762362A}"/>
                  </a:ext>
                </a:extLst>
              </p:cNvPr>
              <p:cNvSpPr>
                <a:spLocks noEditPoints="1"/>
              </p:cNvSpPr>
              <p:nvPr/>
            </p:nvSpPr>
            <p:spPr bwMode="auto">
              <a:xfrm>
                <a:off x="1297" y="2443"/>
                <a:ext cx="191" cy="116"/>
              </a:xfrm>
              <a:custGeom>
                <a:avLst/>
                <a:gdLst>
                  <a:gd name="T0" fmla="*/ 27 w 307"/>
                  <a:gd name="T1" fmla="*/ 27 h 187"/>
                  <a:gd name="T2" fmla="*/ 27 w 307"/>
                  <a:gd name="T3" fmla="*/ 27 h 187"/>
                  <a:gd name="T4" fmla="*/ 107 w 307"/>
                  <a:gd name="T5" fmla="*/ 27 h 187"/>
                  <a:gd name="T6" fmla="*/ 107 w 307"/>
                  <a:gd name="T7" fmla="*/ 107 h 187"/>
                  <a:gd name="T8" fmla="*/ 27 w 307"/>
                  <a:gd name="T9" fmla="*/ 107 h 187"/>
                  <a:gd name="T10" fmla="*/ 27 w 307"/>
                  <a:gd name="T11" fmla="*/ 27 h 187"/>
                  <a:gd name="T12" fmla="*/ 133 w 307"/>
                  <a:gd name="T13" fmla="*/ 27 h 187"/>
                  <a:gd name="T14" fmla="*/ 133 w 307"/>
                  <a:gd name="T15" fmla="*/ 27 h 187"/>
                  <a:gd name="T16" fmla="*/ 160 w 307"/>
                  <a:gd name="T17" fmla="*/ 27 h 187"/>
                  <a:gd name="T18" fmla="*/ 160 w 307"/>
                  <a:gd name="T19" fmla="*/ 54 h 187"/>
                  <a:gd name="T20" fmla="*/ 133 w 307"/>
                  <a:gd name="T21" fmla="*/ 54 h 187"/>
                  <a:gd name="T22" fmla="*/ 133 w 307"/>
                  <a:gd name="T23" fmla="*/ 27 h 187"/>
                  <a:gd name="T24" fmla="*/ 200 w 307"/>
                  <a:gd name="T25" fmla="*/ 27 h 187"/>
                  <a:gd name="T26" fmla="*/ 200 w 307"/>
                  <a:gd name="T27" fmla="*/ 27 h 187"/>
                  <a:gd name="T28" fmla="*/ 280 w 307"/>
                  <a:gd name="T29" fmla="*/ 27 h 187"/>
                  <a:gd name="T30" fmla="*/ 280 w 307"/>
                  <a:gd name="T31" fmla="*/ 187 h 187"/>
                  <a:gd name="T32" fmla="*/ 200 w 307"/>
                  <a:gd name="T33" fmla="*/ 187 h 187"/>
                  <a:gd name="T34" fmla="*/ 200 w 307"/>
                  <a:gd name="T35" fmla="*/ 27 h 187"/>
                  <a:gd name="T36" fmla="*/ 307 w 307"/>
                  <a:gd name="T37" fmla="*/ 0 h 187"/>
                  <a:gd name="T38" fmla="*/ 307 w 307"/>
                  <a:gd name="T39" fmla="*/ 0 h 187"/>
                  <a:gd name="T40" fmla="*/ 0 w 307"/>
                  <a:gd name="T41" fmla="*/ 0 h 187"/>
                  <a:gd name="T42" fmla="*/ 0 w 307"/>
                  <a:gd name="T43" fmla="*/ 187 h 187"/>
                  <a:gd name="T44" fmla="*/ 307 w 307"/>
                  <a:gd name="T45" fmla="*/ 187 h 187"/>
                  <a:gd name="T46" fmla="*/ 307 w 307"/>
                  <a:gd name="T4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7" h="187">
                    <a:moveTo>
                      <a:pt x="27" y="27"/>
                    </a:moveTo>
                    <a:lnTo>
                      <a:pt x="27" y="27"/>
                    </a:lnTo>
                    <a:lnTo>
                      <a:pt x="107" y="27"/>
                    </a:lnTo>
                    <a:lnTo>
                      <a:pt x="107" y="107"/>
                    </a:lnTo>
                    <a:lnTo>
                      <a:pt x="27" y="107"/>
                    </a:lnTo>
                    <a:lnTo>
                      <a:pt x="27" y="27"/>
                    </a:lnTo>
                    <a:close/>
                    <a:moveTo>
                      <a:pt x="133" y="27"/>
                    </a:moveTo>
                    <a:lnTo>
                      <a:pt x="133" y="27"/>
                    </a:lnTo>
                    <a:lnTo>
                      <a:pt x="160" y="27"/>
                    </a:lnTo>
                    <a:lnTo>
                      <a:pt x="160" y="54"/>
                    </a:lnTo>
                    <a:lnTo>
                      <a:pt x="133" y="54"/>
                    </a:lnTo>
                    <a:lnTo>
                      <a:pt x="133" y="27"/>
                    </a:lnTo>
                    <a:close/>
                    <a:moveTo>
                      <a:pt x="200" y="27"/>
                    </a:moveTo>
                    <a:lnTo>
                      <a:pt x="200" y="27"/>
                    </a:lnTo>
                    <a:lnTo>
                      <a:pt x="280" y="27"/>
                    </a:lnTo>
                    <a:lnTo>
                      <a:pt x="280" y="187"/>
                    </a:lnTo>
                    <a:lnTo>
                      <a:pt x="200" y="187"/>
                    </a:lnTo>
                    <a:lnTo>
                      <a:pt x="200" y="27"/>
                    </a:lnTo>
                    <a:close/>
                    <a:moveTo>
                      <a:pt x="307" y="0"/>
                    </a:moveTo>
                    <a:lnTo>
                      <a:pt x="307" y="0"/>
                    </a:lnTo>
                    <a:lnTo>
                      <a:pt x="0" y="0"/>
                    </a:lnTo>
                    <a:lnTo>
                      <a:pt x="0" y="187"/>
                    </a:lnTo>
                    <a:lnTo>
                      <a:pt x="307" y="187"/>
                    </a:lnTo>
                    <a:lnTo>
                      <a:pt x="307" y="0"/>
                    </a:lnTo>
                    <a:close/>
                  </a:path>
                </a:pathLst>
              </a:custGeom>
              <a:solidFill>
                <a:schemeClr val="accent5">
                  <a:lumMod val="75000"/>
                </a:schemeClr>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189" name="Freeform 16">
                <a:extLst>
                  <a:ext uri="{FF2B5EF4-FFF2-40B4-BE49-F238E27FC236}">
                    <a16:creationId xmlns:a16="http://schemas.microsoft.com/office/drawing/2014/main" id="{7794D4AC-B59B-42A5-9994-42347CA2BA1C}"/>
                  </a:ext>
                </a:extLst>
              </p:cNvPr>
              <p:cNvSpPr>
                <a:spLocks/>
              </p:cNvSpPr>
              <p:nvPr/>
            </p:nvSpPr>
            <p:spPr bwMode="auto">
              <a:xfrm>
                <a:off x="1380" y="2460"/>
                <a:ext cx="16" cy="17"/>
              </a:xfrm>
              <a:custGeom>
                <a:avLst/>
                <a:gdLst>
                  <a:gd name="T0" fmla="*/ 27 w 27"/>
                  <a:gd name="T1" fmla="*/ 0 h 27"/>
                  <a:gd name="T2" fmla="*/ 27 w 27"/>
                  <a:gd name="T3" fmla="*/ 0 h 27"/>
                  <a:gd name="T4" fmla="*/ 0 w 27"/>
                  <a:gd name="T5" fmla="*/ 0 h 27"/>
                  <a:gd name="T6" fmla="*/ 0 w 27"/>
                  <a:gd name="T7" fmla="*/ 27 h 27"/>
                  <a:gd name="T8" fmla="*/ 27 w 27"/>
                  <a:gd name="T9" fmla="*/ 27 h 27"/>
                  <a:gd name="T10" fmla="*/ 27 w 27"/>
                  <a:gd name="T11" fmla="*/ 0 h 27"/>
                </a:gdLst>
                <a:ahLst/>
                <a:cxnLst>
                  <a:cxn ang="0">
                    <a:pos x="T0" y="T1"/>
                  </a:cxn>
                  <a:cxn ang="0">
                    <a:pos x="T2" y="T3"/>
                  </a:cxn>
                  <a:cxn ang="0">
                    <a:pos x="T4" y="T5"/>
                  </a:cxn>
                  <a:cxn ang="0">
                    <a:pos x="T6" y="T7"/>
                  </a:cxn>
                  <a:cxn ang="0">
                    <a:pos x="T8" y="T9"/>
                  </a:cxn>
                  <a:cxn ang="0">
                    <a:pos x="T10" y="T11"/>
                  </a:cxn>
                </a:cxnLst>
                <a:rect l="0" t="0" r="r" b="b"/>
                <a:pathLst>
                  <a:path w="27" h="27">
                    <a:moveTo>
                      <a:pt x="27" y="0"/>
                    </a:moveTo>
                    <a:lnTo>
                      <a:pt x="27" y="0"/>
                    </a:lnTo>
                    <a:lnTo>
                      <a:pt x="0" y="0"/>
                    </a:lnTo>
                    <a:lnTo>
                      <a:pt x="0" y="27"/>
                    </a:lnTo>
                    <a:lnTo>
                      <a:pt x="27" y="27"/>
                    </a:lnTo>
                    <a:lnTo>
                      <a:pt x="27" y="0"/>
                    </a:lnTo>
                    <a:close/>
                  </a:path>
                </a:pathLst>
              </a:custGeom>
              <a:solidFill>
                <a:schemeClr val="bg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190" name="Freeform 17">
                <a:extLst>
                  <a:ext uri="{FF2B5EF4-FFF2-40B4-BE49-F238E27FC236}">
                    <a16:creationId xmlns:a16="http://schemas.microsoft.com/office/drawing/2014/main" id="{7ED3311C-AD1E-4A8B-8F99-69D36896AC0F}"/>
                  </a:ext>
                </a:extLst>
              </p:cNvPr>
              <p:cNvSpPr>
                <a:spLocks/>
              </p:cNvSpPr>
              <p:nvPr/>
            </p:nvSpPr>
            <p:spPr bwMode="auto">
              <a:xfrm>
                <a:off x="1421" y="2460"/>
                <a:ext cx="50" cy="99"/>
              </a:xfrm>
              <a:custGeom>
                <a:avLst/>
                <a:gdLst>
                  <a:gd name="T0" fmla="*/ 80 w 80"/>
                  <a:gd name="T1" fmla="*/ 0 h 160"/>
                  <a:gd name="T2" fmla="*/ 80 w 80"/>
                  <a:gd name="T3" fmla="*/ 0 h 160"/>
                  <a:gd name="T4" fmla="*/ 0 w 80"/>
                  <a:gd name="T5" fmla="*/ 0 h 160"/>
                  <a:gd name="T6" fmla="*/ 0 w 80"/>
                  <a:gd name="T7" fmla="*/ 160 h 160"/>
                  <a:gd name="T8" fmla="*/ 80 w 80"/>
                  <a:gd name="T9" fmla="*/ 160 h 160"/>
                  <a:gd name="T10" fmla="*/ 80 w 80"/>
                  <a:gd name="T11" fmla="*/ 0 h 160"/>
                </a:gdLst>
                <a:ahLst/>
                <a:cxnLst>
                  <a:cxn ang="0">
                    <a:pos x="T0" y="T1"/>
                  </a:cxn>
                  <a:cxn ang="0">
                    <a:pos x="T2" y="T3"/>
                  </a:cxn>
                  <a:cxn ang="0">
                    <a:pos x="T4" y="T5"/>
                  </a:cxn>
                  <a:cxn ang="0">
                    <a:pos x="T6" y="T7"/>
                  </a:cxn>
                  <a:cxn ang="0">
                    <a:pos x="T8" y="T9"/>
                  </a:cxn>
                  <a:cxn ang="0">
                    <a:pos x="T10" y="T11"/>
                  </a:cxn>
                </a:cxnLst>
                <a:rect l="0" t="0" r="r" b="b"/>
                <a:pathLst>
                  <a:path w="80" h="160">
                    <a:moveTo>
                      <a:pt x="80" y="0"/>
                    </a:moveTo>
                    <a:lnTo>
                      <a:pt x="80" y="0"/>
                    </a:lnTo>
                    <a:lnTo>
                      <a:pt x="0" y="0"/>
                    </a:lnTo>
                    <a:lnTo>
                      <a:pt x="0" y="160"/>
                    </a:lnTo>
                    <a:lnTo>
                      <a:pt x="80" y="160"/>
                    </a:lnTo>
                    <a:lnTo>
                      <a:pt x="80" y="0"/>
                    </a:lnTo>
                    <a:close/>
                  </a:path>
                </a:pathLst>
              </a:custGeom>
              <a:solidFill>
                <a:schemeClr val="bg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191" name="Freeform 18">
                <a:extLst>
                  <a:ext uri="{FF2B5EF4-FFF2-40B4-BE49-F238E27FC236}">
                    <a16:creationId xmlns:a16="http://schemas.microsoft.com/office/drawing/2014/main" id="{39657103-1F8B-43FA-80A7-A52729259D55}"/>
                  </a:ext>
                </a:extLst>
              </p:cNvPr>
              <p:cNvSpPr>
                <a:spLocks/>
              </p:cNvSpPr>
              <p:nvPr/>
            </p:nvSpPr>
            <p:spPr bwMode="auto">
              <a:xfrm>
                <a:off x="1281" y="2360"/>
                <a:ext cx="223" cy="67"/>
              </a:xfrm>
              <a:custGeom>
                <a:avLst/>
                <a:gdLst>
                  <a:gd name="T0" fmla="*/ 186 w 359"/>
                  <a:gd name="T1" fmla="*/ 0 h 109"/>
                  <a:gd name="T2" fmla="*/ 186 w 359"/>
                  <a:gd name="T3" fmla="*/ 0 h 109"/>
                  <a:gd name="T4" fmla="*/ 106 w 359"/>
                  <a:gd name="T5" fmla="*/ 47 h 109"/>
                  <a:gd name="T6" fmla="*/ 106 w 359"/>
                  <a:gd name="T7" fmla="*/ 29 h 109"/>
                  <a:gd name="T8" fmla="*/ 53 w 359"/>
                  <a:gd name="T9" fmla="*/ 29 h 109"/>
                  <a:gd name="T10" fmla="*/ 53 w 359"/>
                  <a:gd name="T11" fmla="*/ 78 h 109"/>
                  <a:gd name="T12" fmla="*/ 0 w 359"/>
                  <a:gd name="T13" fmla="*/ 109 h 109"/>
                  <a:gd name="T14" fmla="*/ 359 w 359"/>
                  <a:gd name="T15" fmla="*/ 109 h 109"/>
                  <a:gd name="T16" fmla="*/ 186 w 359"/>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9" h="109">
                    <a:moveTo>
                      <a:pt x="186" y="0"/>
                    </a:moveTo>
                    <a:lnTo>
                      <a:pt x="186" y="0"/>
                    </a:lnTo>
                    <a:lnTo>
                      <a:pt x="106" y="47"/>
                    </a:lnTo>
                    <a:lnTo>
                      <a:pt x="106" y="29"/>
                    </a:lnTo>
                    <a:lnTo>
                      <a:pt x="53" y="29"/>
                    </a:lnTo>
                    <a:lnTo>
                      <a:pt x="53" y="78"/>
                    </a:lnTo>
                    <a:lnTo>
                      <a:pt x="0" y="109"/>
                    </a:lnTo>
                    <a:lnTo>
                      <a:pt x="359" y="109"/>
                    </a:lnTo>
                    <a:lnTo>
                      <a:pt x="186" y="0"/>
                    </a:lnTo>
                    <a:close/>
                  </a:path>
                </a:pathLst>
              </a:custGeom>
              <a:solidFill>
                <a:srgbClr val="0078D4"/>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grpSp>
      </p:grpSp>
      <p:grpSp>
        <p:nvGrpSpPr>
          <p:cNvPr id="192" name="Group 191">
            <a:extLst>
              <a:ext uri="{FF2B5EF4-FFF2-40B4-BE49-F238E27FC236}">
                <a16:creationId xmlns:a16="http://schemas.microsoft.com/office/drawing/2014/main" id="{195BF816-5E10-4828-A093-B88B6982EF33}"/>
              </a:ext>
            </a:extLst>
          </p:cNvPr>
          <p:cNvGrpSpPr/>
          <p:nvPr/>
        </p:nvGrpSpPr>
        <p:grpSpPr>
          <a:xfrm>
            <a:off x="7725720" y="6196657"/>
            <a:ext cx="531489" cy="386565"/>
            <a:chOff x="1783933" y="4351733"/>
            <a:chExt cx="521123" cy="379026"/>
          </a:xfrm>
        </p:grpSpPr>
        <p:sp>
          <p:nvSpPr>
            <p:cNvPr id="193" name="Freeform: Shape 192">
              <a:extLst>
                <a:ext uri="{FF2B5EF4-FFF2-40B4-BE49-F238E27FC236}">
                  <a16:creationId xmlns:a16="http://schemas.microsoft.com/office/drawing/2014/main" id="{8C152C90-60AA-4C45-861E-4425B98566E8}"/>
                </a:ext>
              </a:extLst>
            </p:cNvPr>
            <p:cNvSpPr/>
            <p:nvPr/>
          </p:nvSpPr>
          <p:spPr>
            <a:xfrm>
              <a:off x="1783933" y="4440008"/>
              <a:ext cx="191799" cy="192298"/>
            </a:xfrm>
            <a:custGeom>
              <a:avLst/>
              <a:gdLst>
                <a:gd name="connsiteX0" fmla="*/ 18031 w 200025"/>
                <a:gd name="connsiteY0" fmla="*/ 18031 h 200025"/>
                <a:gd name="connsiteX1" fmla="*/ 186623 w 200025"/>
                <a:gd name="connsiteY1" fmla="*/ 18031 h 200025"/>
                <a:gd name="connsiteX2" fmla="*/ 186623 w 200025"/>
                <a:gd name="connsiteY2" fmla="*/ 186623 h 200025"/>
                <a:gd name="connsiteX3" fmla="*/ 18031 w 200025"/>
                <a:gd name="connsiteY3" fmla="*/ 186623 h 200025"/>
                <a:gd name="connsiteX0" fmla="*/ 0 w 168592"/>
                <a:gd name="connsiteY0" fmla="*/ 1468 h 170060"/>
                <a:gd name="connsiteX1" fmla="*/ 98500 w 168592"/>
                <a:gd name="connsiteY1" fmla="*/ 0 h 170060"/>
                <a:gd name="connsiteX2" fmla="*/ 168592 w 168592"/>
                <a:gd name="connsiteY2" fmla="*/ 1468 h 170060"/>
                <a:gd name="connsiteX3" fmla="*/ 168592 w 168592"/>
                <a:gd name="connsiteY3" fmla="*/ 170060 h 170060"/>
                <a:gd name="connsiteX4" fmla="*/ 0 w 168592"/>
                <a:gd name="connsiteY4" fmla="*/ 170060 h 170060"/>
                <a:gd name="connsiteX5" fmla="*/ 0 w 168592"/>
                <a:gd name="connsiteY5" fmla="*/ 1468 h 170060"/>
                <a:gd name="connsiteX0" fmla="*/ 0 w 169619"/>
                <a:gd name="connsiteY0" fmla="*/ 1468 h 170060"/>
                <a:gd name="connsiteX1" fmla="*/ 98500 w 169619"/>
                <a:gd name="connsiteY1" fmla="*/ 0 h 170060"/>
                <a:gd name="connsiteX2" fmla="*/ 168592 w 169619"/>
                <a:gd name="connsiteY2" fmla="*/ 1468 h 170060"/>
                <a:gd name="connsiteX3" fmla="*/ 169619 w 169619"/>
                <a:gd name="connsiteY3" fmla="*/ 73659 h 170060"/>
                <a:gd name="connsiteX4" fmla="*/ 168592 w 169619"/>
                <a:gd name="connsiteY4" fmla="*/ 170060 h 170060"/>
                <a:gd name="connsiteX5" fmla="*/ 0 w 169619"/>
                <a:gd name="connsiteY5" fmla="*/ 170060 h 170060"/>
                <a:gd name="connsiteX6" fmla="*/ 0 w 169619"/>
                <a:gd name="connsiteY6" fmla="*/ 1468 h 170060"/>
                <a:gd name="connsiteX0" fmla="*/ 168592 w 260032"/>
                <a:gd name="connsiteY0" fmla="*/ 1468 h 170060"/>
                <a:gd name="connsiteX1" fmla="*/ 169619 w 260032"/>
                <a:gd name="connsiteY1" fmla="*/ 73659 h 170060"/>
                <a:gd name="connsiteX2" fmla="*/ 168592 w 260032"/>
                <a:gd name="connsiteY2" fmla="*/ 170060 h 170060"/>
                <a:gd name="connsiteX3" fmla="*/ 0 w 260032"/>
                <a:gd name="connsiteY3" fmla="*/ 170060 h 170060"/>
                <a:gd name="connsiteX4" fmla="*/ 0 w 260032"/>
                <a:gd name="connsiteY4" fmla="*/ 1468 h 170060"/>
                <a:gd name="connsiteX5" fmla="*/ 98500 w 260032"/>
                <a:gd name="connsiteY5" fmla="*/ 0 h 170060"/>
                <a:gd name="connsiteX6" fmla="*/ 260032 w 260032"/>
                <a:gd name="connsiteY6" fmla="*/ 92908 h 170060"/>
                <a:gd name="connsiteX0" fmla="*/ 168592 w 169619"/>
                <a:gd name="connsiteY0" fmla="*/ 1468 h 170060"/>
                <a:gd name="connsiteX1" fmla="*/ 169619 w 169619"/>
                <a:gd name="connsiteY1" fmla="*/ 73659 h 170060"/>
                <a:gd name="connsiteX2" fmla="*/ 168592 w 169619"/>
                <a:gd name="connsiteY2" fmla="*/ 170060 h 170060"/>
                <a:gd name="connsiteX3" fmla="*/ 0 w 169619"/>
                <a:gd name="connsiteY3" fmla="*/ 170060 h 170060"/>
                <a:gd name="connsiteX4" fmla="*/ 0 w 169619"/>
                <a:gd name="connsiteY4" fmla="*/ 1468 h 170060"/>
                <a:gd name="connsiteX5" fmla="*/ 98500 w 169619"/>
                <a:gd name="connsiteY5" fmla="*/ 0 h 170060"/>
                <a:gd name="connsiteX0" fmla="*/ 169619 w 169619"/>
                <a:gd name="connsiteY0" fmla="*/ 73659 h 170060"/>
                <a:gd name="connsiteX1" fmla="*/ 168592 w 169619"/>
                <a:gd name="connsiteY1" fmla="*/ 170060 h 170060"/>
                <a:gd name="connsiteX2" fmla="*/ 0 w 169619"/>
                <a:gd name="connsiteY2" fmla="*/ 170060 h 170060"/>
                <a:gd name="connsiteX3" fmla="*/ 0 w 169619"/>
                <a:gd name="connsiteY3" fmla="*/ 1468 h 170060"/>
                <a:gd name="connsiteX4" fmla="*/ 98500 w 169619"/>
                <a:gd name="connsiteY4" fmla="*/ 0 h 170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19" h="170060">
                  <a:moveTo>
                    <a:pt x="169619" y="73659"/>
                  </a:moveTo>
                  <a:cubicBezTo>
                    <a:pt x="169277" y="105793"/>
                    <a:pt x="168934" y="137926"/>
                    <a:pt x="168592" y="170060"/>
                  </a:cubicBezTo>
                  <a:lnTo>
                    <a:pt x="0" y="170060"/>
                  </a:lnTo>
                  <a:lnTo>
                    <a:pt x="0" y="1468"/>
                  </a:lnTo>
                  <a:lnTo>
                    <a:pt x="98500" y="0"/>
                  </a:lnTo>
                </a:path>
              </a:pathLst>
            </a:custGeom>
            <a:noFill/>
            <a:ln w="24041" cap="flat">
              <a:solidFill>
                <a:srgbClr val="1888C9"/>
              </a:solidFill>
              <a:prstDash val="solid"/>
              <a:miter/>
            </a:ln>
          </p:spPr>
          <p:txBody>
            <a:bodyPr rtlCol="0" anchor="ctr"/>
            <a:lstStyle/>
            <a:p>
              <a:pPr defTabSz="932608">
                <a:defRPr/>
              </a:pPr>
              <a:endParaRPr lang="en-US" sz="1873">
                <a:solidFill>
                  <a:srgbClr val="1A1A1A"/>
                </a:solidFill>
                <a:latin typeface="Segoe UI"/>
              </a:endParaRPr>
            </a:p>
          </p:txBody>
        </p:sp>
        <p:sp>
          <p:nvSpPr>
            <p:cNvPr id="194" name="Freeform: Shape 193">
              <a:extLst>
                <a:ext uri="{FF2B5EF4-FFF2-40B4-BE49-F238E27FC236}">
                  <a16:creationId xmlns:a16="http://schemas.microsoft.com/office/drawing/2014/main" id="{3960D808-447B-452E-9554-1860A87ED8A6}"/>
                </a:ext>
              </a:extLst>
            </p:cNvPr>
            <p:cNvSpPr/>
            <p:nvPr/>
          </p:nvSpPr>
          <p:spPr>
            <a:xfrm>
              <a:off x="1864786" y="4353425"/>
              <a:ext cx="193870" cy="193869"/>
            </a:xfrm>
            <a:custGeom>
              <a:avLst/>
              <a:gdLst>
                <a:gd name="connsiteX0" fmla="*/ 160906 w 171450"/>
                <a:gd name="connsiteY0" fmla="*/ 18031 h 171450"/>
                <a:gd name="connsiteX1" fmla="*/ 18031 w 171450"/>
                <a:gd name="connsiteY1" fmla="*/ 160906 h 171450"/>
              </a:gdLst>
              <a:ahLst/>
              <a:cxnLst>
                <a:cxn ang="0">
                  <a:pos x="connsiteX0" y="connsiteY0"/>
                </a:cxn>
                <a:cxn ang="0">
                  <a:pos x="connsiteX1" y="connsiteY1"/>
                </a:cxn>
              </a:cxnLst>
              <a:rect l="l" t="t" r="r" b="b"/>
              <a:pathLst>
                <a:path w="171450" h="171450">
                  <a:moveTo>
                    <a:pt x="160906" y="18031"/>
                  </a:moveTo>
                  <a:lnTo>
                    <a:pt x="18031" y="160906"/>
                  </a:lnTo>
                </a:path>
              </a:pathLst>
            </a:custGeom>
            <a:solidFill>
              <a:schemeClr val="accent5">
                <a:lumMod val="75000"/>
              </a:schemeClr>
            </a:solidFill>
            <a:ln w="24041" cap="flat">
              <a:solidFill>
                <a:schemeClr val="accent5">
                  <a:lumMod val="75000"/>
                </a:schemeClr>
              </a:solidFill>
              <a:prstDash val="solid"/>
              <a:miter/>
            </a:ln>
          </p:spPr>
          <p:txBody>
            <a:bodyPr rtlCol="0" anchor="ctr"/>
            <a:lstStyle/>
            <a:p>
              <a:pPr defTabSz="932608">
                <a:defRPr/>
              </a:pPr>
              <a:endParaRPr lang="en-US" sz="1873">
                <a:solidFill>
                  <a:srgbClr val="1A1A1A"/>
                </a:solidFill>
                <a:latin typeface="Segoe UI"/>
              </a:endParaRPr>
            </a:p>
          </p:txBody>
        </p:sp>
        <p:sp>
          <p:nvSpPr>
            <p:cNvPr id="195" name="Freeform: Shape 194">
              <a:extLst>
                <a:ext uri="{FF2B5EF4-FFF2-40B4-BE49-F238E27FC236}">
                  <a16:creationId xmlns:a16="http://schemas.microsoft.com/office/drawing/2014/main" id="{8B7A6BAF-F4FC-47E9-BD4D-28C60B77B302}"/>
                </a:ext>
              </a:extLst>
            </p:cNvPr>
            <p:cNvSpPr/>
            <p:nvPr/>
          </p:nvSpPr>
          <p:spPr>
            <a:xfrm>
              <a:off x="1946028" y="4351733"/>
              <a:ext cx="118476" cy="118476"/>
            </a:xfrm>
            <a:custGeom>
              <a:avLst/>
              <a:gdLst>
                <a:gd name="connsiteX0" fmla="*/ 7144 w 104775"/>
                <a:gd name="connsiteY0" fmla="*/ 10954 h 104775"/>
                <a:gd name="connsiteX1" fmla="*/ 8096 w 104775"/>
                <a:gd name="connsiteY1" fmla="*/ 26194 h 104775"/>
                <a:gd name="connsiteX2" fmla="*/ 85249 w 104775"/>
                <a:gd name="connsiteY2" fmla="*/ 23336 h 104775"/>
                <a:gd name="connsiteX3" fmla="*/ 82391 w 104775"/>
                <a:gd name="connsiteY3" fmla="*/ 100489 h 104775"/>
                <a:gd name="connsiteX4" fmla="*/ 97631 w 104775"/>
                <a:gd name="connsiteY4" fmla="*/ 100489 h 104775"/>
                <a:gd name="connsiteX5" fmla="*/ 101441 w 104775"/>
                <a:gd name="connsiteY5" fmla="*/ 714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 h="104775">
                  <a:moveTo>
                    <a:pt x="7144" y="10954"/>
                  </a:moveTo>
                  <a:lnTo>
                    <a:pt x="8096" y="26194"/>
                  </a:lnTo>
                  <a:lnTo>
                    <a:pt x="85249" y="23336"/>
                  </a:lnTo>
                  <a:lnTo>
                    <a:pt x="82391" y="100489"/>
                  </a:lnTo>
                  <a:lnTo>
                    <a:pt x="97631" y="100489"/>
                  </a:lnTo>
                  <a:lnTo>
                    <a:pt x="101441" y="7144"/>
                  </a:lnTo>
                  <a:close/>
                </a:path>
              </a:pathLst>
            </a:custGeom>
            <a:solidFill>
              <a:schemeClr val="accent5">
                <a:lumMod val="75000"/>
              </a:schemeClr>
            </a:solidFill>
            <a:ln w="9525" cap="flat">
              <a:noFill/>
              <a:prstDash val="solid"/>
              <a:miter/>
            </a:ln>
          </p:spPr>
          <p:txBody>
            <a:bodyPr rtlCol="0" anchor="ctr"/>
            <a:lstStyle/>
            <a:p>
              <a:pPr defTabSz="932608">
                <a:defRPr/>
              </a:pPr>
              <a:endParaRPr lang="en-US" sz="1873">
                <a:solidFill>
                  <a:srgbClr val="1A1A1A"/>
                </a:solidFill>
                <a:latin typeface="Segoe UI"/>
              </a:endParaRPr>
            </a:p>
          </p:txBody>
        </p:sp>
        <p:grpSp>
          <p:nvGrpSpPr>
            <p:cNvPr id="196" name="Group 21">
              <a:extLst>
                <a:ext uri="{FF2B5EF4-FFF2-40B4-BE49-F238E27FC236}">
                  <a16:creationId xmlns:a16="http://schemas.microsoft.com/office/drawing/2014/main" id="{2D8E1C7A-14FA-4AD6-964C-0C3A9A0B4A6F}"/>
                </a:ext>
              </a:extLst>
            </p:cNvPr>
            <p:cNvGrpSpPr>
              <a:grpSpLocks noChangeAspect="1"/>
            </p:cNvGrpSpPr>
            <p:nvPr/>
          </p:nvGrpSpPr>
          <p:grpSpPr bwMode="auto">
            <a:xfrm>
              <a:off x="2100268" y="4475171"/>
              <a:ext cx="204788" cy="255588"/>
              <a:chOff x="1323" y="2819"/>
              <a:chExt cx="129" cy="161"/>
            </a:xfrm>
            <a:solidFill>
              <a:schemeClr val="accent5">
                <a:lumMod val="75000"/>
              </a:schemeClr>
            </a:solidFill>
          </p:grpSpPr>
          <p:sp>
            <p:nvSpPr>
              <p:cNvPr id="197" name="Freeform 22">
                <a:extLst>
                  <a:ext uri="{FF2B5EF4-FFF2-40B4-BE49-F238E27FC236}">
                    <a16:creationId xmlns:a16="http://schemas.microsoft.com/office/drawing/2014/main" id="{4E0F31B4-4B7E-405E-AC37-054EF1178B58}"/>
                  </a:ext>
                </a:extLst>
              </p:cNvPr>
              <p:cNvSpPr>
                <a:spLocks/>
              </p:cNvSpPr>
              <p:nvPr/>
            </p:nvSpPr>
            <p:spPr bwMode="auto">
              <a:xfrm>
                <a:off x="1345" y="2819"/>
                <a:ext cx="85" cy="85"/>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grp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198" name="Freeform 23">
                <a:extLst>
                  <a:ext uri="{FF2B5EF4-FFF2-40B4-BE49-F238E27FC236}">
                    <a16:creationId xmlns:a16="http://schemas.microsoft.com/office/drawing/2014/main" id="{C30C6D88-AA9C-4F98-9F9F-E5236621F635}"/>
                  </a:ext>
                </a:extLst>
              </p:cNvPr>
              <p:cNvSpPr>
                <a:spLocks/>
              </p:cNvSpPr>
              <p:nvPr/>
            </p:nvSpPr>
            <p:spPr bwMode="auto">
              <a:xfrm>
                <a:off x="1323" y="2915"/>
                <a:ext cx="129" cy="65"/>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grp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grpSp>
      </p:grpSp>
      <p:grpSp>
        <p:nvGrpSpPr>
          <p:cNvPr id="199" name="Group 198">
            <a:extLst>
              <a:ext uri="{FF2B5EF4-FFF2-40B4-BE49-F238E27FC236}">
                <a16:creationId xmlns:a16="http://schemas.microsoft.com/office/drawing/2014/main" id="{7D965185-ED21-40E8-8801-AB7DD7F6FFDC}"/>
              </a:ext>
            </a:extLst>
          </p:cNvPr>
          <p:cNvGrpSpPr/>
          <p:nvPr/>
        </p:nvGrpSpPr>
        <p:grpSpPr>
          <a:xfrm>
            <a:off x="10760090" y="6217280"/>
            <a:ext cx="460428" cy="345321"/>
            <a:chOff x="-775494" y="2539999"/>
            <a:chExt cx="527050" cy="395287"/>
          </a:xfrm>
          <a:solidFill>
            <a:schemeClr val="accent5">
              <a:lumMod val="75000"/>
            </a:schemeClr>
          </a:solidFill>
        </p:grpSpPr>
        <p:sp>
          <p:nvSpPr>
            <p:cNvPr id="200" name="Freeform 6">
              <a:extLst>
                <a:ext uri="{FF2B5EF4-FFF2-40B4-BE49-F238E27FC236}">
                  <a16:creationId xmlns:a16="http://schemas.microsoft.com/office/drawing/2014/main" id="{5C855BAD-961E-4F80-8ED1-0CA40F53F3AF}"/>
                </a:ext>
              </a:extLst>
            </p:cNvPr>
            <p:cNvSpPr>
              <a:spLocks/>
            </p:cNvSpPr>
            <p:nvPr/>
          </p:nvSpPr>
          <p:spPr bwMode="auto">
            <a:xfrm>
              <a:off x="-775494" y="2539999"/>
              <a:ext cx="427037" cy="330200"/>
            </a:xfrm>
            <a:custGeom>
              <a:avLst/>
              <a:gdLst>
                <a:gd name="T0" fmla="*/ 0 w 346"/>
                <a:gd name="T1" fmla="*/ 241 h 267"/>
                <a:gd name="T2" fmla="*/ 0 w 346"/>
                <a:gd name="T3" fmla="*/ 241 h 267"/>
                <a:gd name="T4" fmla="*/ 2 w 346"/>
                <a:gd name="T5" fmla="*/ 251 h 267"/>
                <a:gd name="T6" fmla="*/ 7 w 346"/>
                <a:gd name="T7" fmla="*/ 259 h 267"/>
                <a:gd name="T8" fmla="*/ 15 w 346"/>
                <a:gd name="T9" fmla="*/ 265 h 267"/>
                <a:gd name="T10" fmla="*/ 25 w 346"/>
                <a:gd name="T11" fmla="*/ 267 h 267"/>
                <a:gd name="T12" fmla="*/ 133 w 346"/>
                <a:gd name="T13" fmla="*/ 267 h 267"/>
                <a:gd name="T14" fmla="*/ 133 w 346"/>
                <a:gd name="T15" fmla="*/ 160 h 267"/>
                <a:gd name="T16" fmla="*/ 80 w 346"/>
                <a:gd name="T17" fmla="*/ 160 h 267"/>
                <a:gd name="T18" fmla="*/ 80 w 346"/>
                <a:gd name="T19" fmla="*/ 160 h 267"/>
                <a:gd name="T20" fmla="*/ 80 w 346"/>
                <a:gd name="T21" fmla="*/ 27 h 267"/>
                <a:gd name="T22" fmla="*/ 80 w 346"/>
                <a:gd name="T23" fmla="*/ 27 h 267"/>
                <a:gd name="T24" fmla="*/ 319 w 346"/>
                <a:gd name="T25" fmla="*/ 27 h 267"/>
                <a:gd name="T26" fmla="*/ 319 w 346"/>
                <a:gd name="T27" fmla="*/ 27 h 267"/>
                <a:gd name="T28" fmla="*/ 319 w 346"/>
                <a:gd name="T29" fmla="*/ 80 h 267"/>
                <a:gd name="T30" fmla="*/ 346 w 346"/>
                <a:gd name="T31" fmla="*/ 80 h 267"/>
                <a:gd name="T32" fmla="*/ 346 w 346"/>
                <a:gd name="T33" fmla="*/ 0 h 267"/>
                <a:gd name="T34" fmla="*/ 53 w 346"/>
                <a:gd name="T35" fmla="*/ 0 h 267"/>
                <a:gd name="T36" fmla="*/ 53 w 346"/>
                <a:gd name="T37" fmla="*/ 168 h 267"/>
                <a:gd name="T38" fmla="*/ 9 w 346"/>
                <a:gd name="T39" fmla="*/ 214 h 267"/>
                <a:gd name="T40" fmla="*/ 2 w 346"/>
                <a:gd name="T41" fmla="*/ 227 h 267"/>
                <a:gd name="T42" fmla="*/ 0 w 346"/>
                <a:gd name="T43" fmla="*/ 24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267">
                  <a:moveTo>
                    <a:pt x="0" y="241"/>
                  </a:moveTo>
                  <a:lnTo>
                    <a:pt x="0" y="241"/>
                  </a:lnTo>
                  <a:cubicBezTo>
                    <a:pt x="0" y="245"/>
                    <a:pt x="0" y="248"/>
                    <a:pt x="2" y="251"/>
                  </a:cubicBezTo>
                  <a:cubicBezTo>
                    <a:pt x="3" y="254"/>
                    <a:pt x="5" y="257"/>
                    <a:pt x="7" y="259"/>
                  </a:cubicBezTo>
                  <a:cubicBezTo>
                    <a:pt x="9" y="262"/>
                    <a:pt x="12" y="263"/>
                    <a:pt x="15" y="265"/>
                  </a:cubicBezTo>
                  <a:cubicBezTo>
                    <a:pt x="18" y="266"/>
                    <a:pt x="22" y="267"/>
                    <a:pt x="25" y="267"/>
                  </a:cubicBezTo>
                  <a:lnTo>
                    <a:pt x="133" y="267"/>
                  </a:lnTo>
                  <a:lnTo>
                    <a:pt x="133" y="160"/>
                  </a:lnTo>
                  <a:lnTo>
                    <a:pt x="80" y="160"/>
                  </a:lnTo>
                  <a:lnTo>
                    <a:pt x="80" y="160"/>
                  </a:lnTo>
                  <a:lnTo>
                    <a:pt x="80" y="27"/>
                  </a:lnTo>
                  <a:lnTo>
                    <a:pt x="80" y="27"/>
                  </a:lnTo>
                  <a:lnTo>
                    <a:pt x="319" y="27"/>
                  </a:lnTo>
                  <a:lnTo>
                    <a:pt x="319" y="27"/>
                  </a:lnTo>
                  <a:lnTo>
                    <a:pt x="319" y="80"/>
                  </a:lnTo>
                  <a:lnTo>
                    <a:pt x="346" y="80"/>
                  </a:lnTo>
                  <a:lnTo>
                    <a:pt x="346" y="0"/>
                  </a:lnTo>
                  <a:lnTo>
                    <a:pt x="53" y="0"/>
                  </a:lnTo>
                  <a:lnTo>
                    <a:pt x="53" y="168"/>
                  </a:lnTo>
                  <a:lnTo>
                    <a:pt x="9" y="214"/>
                  </a:lnTo>
                  <a:cubicBezTo>
                    <a:pt x="6" y="218"/>
                    <a:pt x="4" y="222"/>
                    <a:pt x="2" y="227"/>
                  </a:cubicBezTo>
                  <a:cubicBezTo>
                    <a:pt x="0" y="232"/>
                    <a:pt x="0" y="237"/>
                    <a:pt x="0" y="241"/>
                  </a:cubicBezTo>
                  <a:close/>
                </a:path>
              </a:pathLst>
            </a:custGeom>
            <a:grpFill/>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201" name="Freeform 9">
              <a:extLst>
                <a:ext uri="{FF2B5EF4-FFF2-40B4-BE49-F238E27FC236}">
                  <a16:creationId xmlns:a16="http://schemas.microsoft.com/office/drawing/2014/main" id="{F7C26B84-8A99-4E51-80B3-86280D9B984E}"/>
                </a:ext>
              </a:extLst>
            </p:cNvPr>
            <p:cNvSpPr>
              <a:spLocks noEditPoints="1"/>
            </p:cNvSpPr>
            <p:nvPr/>
          </p:nvSpPr>
          <p:spPr bwMode="auto">
            <a:xfrm>
              <a:off x="-578644" y="2673349"/>
              <a:ext cx="330200" cy="261937"/>
            </a:xfrm>
            <a:custGeom>
              <a:avLst/>
              <a:gdLst>
                <a:gd name="T0" fmla="*/ 240 w 267"/>
                <a:gd name="T1" fmla="*/ 186 h 213"/>
                <a:gd name="T2" fmla="*/ 240 w 267"/>
                <a:gd name="T3" fmla="*/ 186 h 213"/>
                <a:gd name="T4" fmla="*/ 27 w 267"/>
                <a:gd name="T5" fmla="*/ 186 h 213"/>
                <a:gd name="T6" fmla="*/ 27 w 267"/>
                <a:gd name="T7" fmla="*/ 27 h 213"/>
                <a:gd name="T8" fmla="*/ 240 w 267"/>
                <a:gd name="T9" fmla="*/ 27 h 213"/>
                <a:gd name="T10" fmla="*/ 240 w 267"/>
                <a:gd name="T11" fmla="*/ 186 h 213"/>
                <a:gd name="T12" fmla="*/ 259 w 267"/>
                <a:gd name="T13" fmla="*/ 205 h 213"/>
                <a:gd name="T14" fmla="*/ 259 w 267"/>
                <a:gd name="T15" fmla="*/ 205 h 213"/>
                <a:gd name="T16" fmla="*/ 265 w 267"/>
                <a:gd name="T17" fmla="*/ 197 h 213"/>
                <a:gd name="T18" fmla="*/ 267 w 267"/>
                <a:gd name="T19" fmla="*/ 186 h 213"/>
                <a:gd name="T20" fmla="*/ 267 w 267"/>
                <a:gd name="T21" fmla="*/ 26 h 213"/>
                <a:gd name="T22" fmla="*/ 265 w 267"/>
                <a:gd name="T23" fmla="*/ 16 h 213"/>
                <a:gd name="T24" fmla="*/ 259 w 267"/>
                <a:gd name="T25" fmla="*/ 8 h 213"/>
                <a:gd name="T26" fmla="*/ 251 w 267"/>
                <a:gd name="T27" fmla="*/ 2 h 213"/>
                <a:gd name="T28" fmla="*/ 240 w 267"/>
                <a:gd name="T29" fmla="*/ 0 h 213"/>
                <a:gd name="T30" fmla="*/ 27 w 267"/>
                <a:gd name="T31" fmla="*/ 0 h 213"/>
                <a:gd name="T32" fmla="*/ 14 w 267"/>
                <a:gd name="T33" fmla="*/ 4 h 213"/>
                <a:gd name="T34" fmla="*/ 0 w 267"/>
                <a:gd name="T35" fmla="*/ 25 h 213"/>
                <a:gd name="T36" fmla="*/ 0 w 267"/>
                <a:gd name="T37" fmla="*/ 160 h 213"/>
                <a:gd name="T38" fmla="*/ 1 w 267"/>
                <a:gd name="T39" fmla="*/ 160 h 213"/>
                <a:gd name="T40" fmla="*/ 1 w 267"/>
                <a:gd name="T41" fmla="*/ 186 h 213"/>
                <a:gd name="T42" fmla="*/ 3 w 267"/>
                <a:gd name="T43" fmla="*/ 197 h 213"/>
                <a:gd name="T44" fmla="*/ 8 w 267"/>
                <a:gd name="T45" fmla="*/ 205 h 213"/>
                <a:gd name="T46" fmla="*/ 17 w 267"/>
                <a:gd name="T47" fmla="*/ 211 h 213"/>
                <a:gd name="T48" fmla="*/ 27 w 267"/>
                <a:gd name="T49" fmla="*/ 213 h 213"/>
                <a:gd name="T50" fmla="*/ 240 w 267"/>
                <a:gd name="T51" fmla="*/ 213 h 213"/>
                <a:gd name="T52" fmla="*/ 251 w 267"/>
                <a:gd name="T53" fmla="*/ 211 h 213"/>
                <a:gd name="T54" fmla="*/ 259 w 267"/>
                <a:gd name="T55" fmla="*/ 20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7" h="213">
                  <a:moveTo>
                    <a:pt x="240" y="186"/>
                  </a:moveTo>
                  <a:lnTo>
                    <a:pt x="240" y="186"/>
                  </a:lnTo>
                  <a:lnTo>
                    <a:pt x="27" y="186"/>
                  </a:lnTo>
                  <a:lnTo>
                    <a:pt x="27" y="27"/>
                  </a:lnTo>
                  <a:lnTo>
                    <a:pt x="240" y="27"/>
                  </a:lnTo>
                  <a:lnTo>
                    <a:pt x="240" y="186"/>
                  </a:lnTo>
                  <a:close/>
                  <a:moveTo>
                    <a:pt x="259" y="205"/>
                  </a:moveTo>
                  <a:lnTo>
                    <a:pt x="259" y="205"/>
                  </a:lnTo>
                  <a:cubicBezTo>
                    <a:pt x="262" y="203"/>
                    <a:pt x="264" y="200"/>
                    <a:pt x="265" y="197"/>
                  </a:cubicBezTo>
                  <a:cubicBezTo>
                    <a:pt x="266" y="193"/>
                    <a:pt x="267" y="190"/>
                    <a:pt x="267" y="186"/>
                  </a:cubicBezTo>
                  <a:lnTo>
                    <a:pt x="267" y="26"/>
                  </a:lnTo>
                  <a:cubicBezTo>
                    <a:pt x="267" y="22"/>
                    <a:pt x="266" y="19"/>
                    <a:pt x="265" y="16"/>
                  </a:cubicBezTo>
                  <a:cubicBezTo>
                    <a:pt x="263" y="13"/>
                    <a:pt x="261" y="10"/>
                    <a:pt x="259" y="8"/>
                  </a:cubicBezTo>
                  <a:cubicBezTo>
                    <a:pt x="257" y="5"/>
                    <a:pt x="254" y="3"/>
                    <a:pt x="251" y="2"/>
                  </a:cubicBezTo>
                  <a:cubicBezTo>
                    <a:pt x="247" y="1"/>
                    <a:pt x="244" y="0"/>
                    <a:pt x="240" y="0"/>
                  </a:cubicBezTo>
                  <a:lnTo>
                    <a:pt x="27" y="0"/>
                  </a:lnTo>
                  <a:cubicBezTo>
                    <a:pt x="19" y="0"/>
                    <a:pt x="14" y="4"/>
                    <a:pt x="14" y="4"/>
                  </a:cubicBezTo>
                  <a:cubicBezTo>
                    <a:pt x="7" y="8"/>
                    <a:pt x="0" y="13"/>
                    <a:pt x="0" y="25"/>
                  </a:cubicBezTo>
                  <a:lnTo>
                    <a:pt x="0" y="160"/>
                  </a:lnTo>
                  <a:lnTo>
                    <a:pt x="1" y="160"/>
                  </a:lnTo>
                  <a:lnTo>
                    <a:pt x="1" y="186"/>
                  </a:lnTo>
                  <a:cubicBezTo>
                    <a:pt x="1" y="190"/>
                    <a:pt x="1" y="194"/>
                    <a:pt x="3" y="197"/>
                  </a:cubicBezTo>
                  <a:cubicBezTo>
                    <a:pt x="4" y="200"/>
                    <a:pt x="6" y="203"/>
                    <a:pt x="8" y="205"/>
                  </a:cubicBezTo>
                  <a:cubicBezTo>
                    <a:pt x="11" y="208"/>
                    <a:pt x="14" y="210"/>
                    <a:pt x="17" y="211"/>
                  </a:cubicBezTo>
                  <a:cubicBezTo>
                    <a:pt x="20" y="212"/>
                    <a:pt x="23" y="213"/>
                    <a:pt x="27" y="213"/>
                  </a:cubicBezTo>
                  <a:lnTo>
                    <a:pt x="240" y="213"/>
                  </a:lnTo>
                  <a:cubicBezTo>
                    <a:pt x="244" y="213"/>
                    <a:pt x="248" y="212"/>
                    <a:pt x="251" y="211"/>
                  </a:cubicBezTo>
                  <a:cubicBezTo>
                    <a:pt x="254" y="210"/>
                    <a:pt x="257" y="208"/>
                    <a:pt x="259" y="205"/>
                  </a:cubicBezTo>
                  <a:close/>
                </a:path>
              </a:pathLst>
            </a:custGeom>
            <a:grpFill/>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grpSp>
      <p:grpSp>
        <p:nvGrpSpPr>
          <p:cNvPr id="202" name="Group 201">
            <a:extLst>
              <a:ext uri="{FF2B5EF4-FFF2-40B4-BE49-F238E27FC236}">
                <a16:creationId xmlns:a16="http://schemas.microsoft.com/office/drawing/2014/main" id="{8EF60F6C-FE97-4205-9D86-297E5AD4AD2A}"/>
              </a:ext>
            </a:extLst>
          </p:cNvPr>
          <p:cNvGrpSpPr/>
          <p:nvPr/>
        </p:nvGrpSpPr>
        <p:grpSpPr>
          <a:xfrm>
            <a:off x="1695170" y="6031254"/>
            <a:ext cx="717375" cy="717375"/>
            <a:chOff x="1661932" y="5913565"/>
            <a:chExt cx="703383" cy="703383"/>
          </a:xfrm>
        </p:grpSpPr>
        <p:sp>
          <p:nvSpPr>
            <p:cNvPr id="203" name="Oval 202">
              <a:extLst>
                <a:ext uri="{FF2B5EF4-FFF2-40B4-BE49-F238E27FC236}">
                  <a16:creationId xmlns:a16="http://schemas.microsoft.com/office/drawing/2014/main" id="{0FA977F1-F472-4725-B0F1-B371D20187CC}"/>
                </a:ext>
              </a:extLst>
            </p:cNvPr>
            <p:cNvSpPr/>
            <p:nvPr/>
          </p:nvSpPr>
          <p:spPr>
            <a:xfrm>
              <a:off x="1661932" y="5913565"/>
              <a:ext cx="703383" cy="703383"/>
            </a:xfrm>
            <a:prstGeom prst="ellipse">
              <a:avLst/>
            </a:prstGeom>
            <a:solidFill>
              <a:srgbClr val="E6E6E6"/>
            </a:solidFill>
            <a:ln w="12700"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8" tIns="46629" rIns="93258" bIns="46629" numCol="1" spcCol="0" rtlCol="0" fromWordArt="0" anchor="ctr" anchorCtr="0" forceAA="0" compatLnSpc="1">
              <a:prstTxWarp prst="textNoShape">
                <a:avLst/>
              </a:prstTxWarp>
              <a:noAutofit/>
            </a:bodyPr>
            <a:lstStyle/>
            <a:p>
              <a:pPr algn="ctr" defTabSz="932608">
                <a:defRPr/>
              </a:pPr>
              <a:endParaRPr lang="en-US" sz="1873">
                <a:gradFill>
                  <a:gsLst>
                    <a:gs pos="83000">
                      <a:srgbClr val="1A1A1A"/>
                    </a:gs>
                    <a:gs pos="100000">
                      <a:srgbClr val="0D0D0D"/>
                    </a:gs>
                  </a:gsLst>
                  <a:lin ang="5400000" scaled="1"/>
                </a:gradFill>
                <a:latin typeface="Segoe UI"/>
              </a:endParaRPr>
            </a:p>
          </p:txBody>
        </p:sp>
        <p:grpSp>
          <p:nvGrpSpPr>
            <p:cNvPr id="204" name="Group 4">
              <a:extLst>
                <a:ext uri="{FF2B5EF4-FFF2-40B4-BE49-F238E27FC236}">
                  <a16:creationId xmlns:a16="http://schemas.microsoft.com/office/drawing/2014/main" id="{BF8C1EE1-E847-4D4A-8096-D1BD169E4780}"/>
                </a:ext>
              </a:extLst>
            </p:cNvPr>
            <p:cNvGrpSpPr>
              <a:grpSpLocks noChangeAspect="1"/>
            </p:cNvGrpSpPr>
            <p:nvPr/>
          </p:nvGrpSpPr>
          <p:grpSpPr bwMode="auto">
            <a:xfrm>
              <a:off x="1823123" y="6061262"/>
              <a:ext cx="381000" cy="407988"/>
              <a:chOff x="1210" y="1897"/>
              <a:chExt cx="240" cy="257"/>
            </a:xfrm>
          </p:grpSpPr>
          <p:sp>
            <p:nvSpPr>
              <p:cNvPr id="205" name="Freeform 5">
                <a:extLst>
                  <a:ext uri="{FF2B5EF4-FFF2-40B4-BE49-F238E27FC236}">
                    <a16:creationId xmlns:a16="http://schemas.microsoft.com/office/drawing/2014/main" id="{20E02F74-A70D-42BC-B2A5-68898715A0A8}"/>
                  </a:ext>
                </a:extLst>
              </p:cNvPr>
              <p:cNvSpPr>
                <a:spLocks noEditPoints="1"/>
              </p:cNvSpPr>
              <p:nvPr/>
            </p:nvSpPr>
            <p:spPr bwMode="auto">
              <a:xfrm>
                <a:off x="1210" y="1944"/>
                <a:ext cx="120" cy="210"/>
              </a:xfrm>
              <a:custGeom>
                <a:avLst/>
                <a:gdLst>
                  <a:gd name="T0" fmla="*/ 54 w 163"/>
                  <a:gd name="T1" fmla="*/ 54 h 285"/>
                  <a:gd name="T2" fmla="*/ 54 w 163"/>
                  <a:gd name="T3" fmla="*/ 54 h 285"/>
                  <a:gd name="T4" fmla="*/ 27 w 163"/>
                  <a:gd name="T5" fmla="*/ 54 h 285"/>
                  <a:gd name="T6" fmla="*/ 27 w 163"/>
                  <a:gd name="T7" fmla="*/ 27 h 285"/>
                  <a:gd name="T8" fmla="*/ 54 w 163"/>
                  <a:gd name="T9" fmla="*/ 27 h 285"/>
                  <a:gd name="T10" fmla="*/ 54 w 163"/>
                  <a:gd name="T11" fmla="*/ 54 h 285"/>
                  <a:gd name="T12" fmla="*/ 54 w 163"/>
                  <a:gd name="T13" fmla="*/ 108 h 285"/>
                  <a:gd name="T14" fmla="*/ 54 w 163"/>
                  <a:gd name="T15" fmla="*/ 108 h 285"/>
                  <a:gd name="T16" fmla="*/ 27 w 163"/>
                  <a:gd name="T17" fmla="*/ 108 h 285"/>
                  <a:gd name="T18" fmla="*/ 27 w 163"/>
                  <a:gd name="T19" fmla="*/ 81 h 285"/>
                  <a:gd name="T20" fmla="*/ 54 w 163"/>
                  <a:gd name="T21" fmla="*/ 81 h 285"/>
                  <a:gd name="T22" fmla="*/ 54 w 163"/>
                  <a:gd name="T23" fmla="*/ 108 h 285"/>
                  <a:gd name="T24" fmla="*/ 54 w 163"/>
                  <a:gd name="T25" fmla="*/ 163 h 285"/>
                  <a:gd name="T26" fmla="*/ 54 w 163"/>
                  <a:gd name="T27" fmla="*/ 163 h 285"/>
                  <a:gd name="T28" fmla="*/ 27 w 163"/>
                  <a:gd name="T29" fmla="*/ 163 h 285"/>
                  <a:gd name="T30" fmla="*/ 27 w 163"/>
                  <a:gd name="T31" fmla="*/ 135 h 285"/>
                  <a:gd name="T32" fmla="*/ 54 w 163"/>
                  <a:gd name="T33" fmla="*/ 135 h 285"/>
                  <a:gd name="T34" fmla="*/ 54 w 163"/>
                  <a:gd name="T35" fmla="*/ 163 h 285"/>
                  <a:gd name="T36" fmla="*/ 54 w 163"/>
                  <a:gd name="T37" fmla="*/ 217 h 285"/>
                  <a:gd name="T38" fmla="*/ 54 w 163"/>
                  <a:gd name="T39" fmla="*/ 217 h 285"/>
                  <a:gd name="T40" fmla="*/ 27 w 163"/>
                  <a:gd name="T41" fmla="*/ 217 h 285"/>
                  <a:gd name="T42" fmla="*/ 27 w 163"/>
                  <a:gd name="T43" fmla="*/ 190 h 285"/>
                  <a:gd name="T44" fmla="*/ 54 w 163"/>
                  <a:gd name="T45" fmla="*/ 190 h 285"/>
                  <a:gd name="T46" fmla="*/ 54 w 163"/>
                  <a:gd name="T47" fmla="*/ 217 h 285"/>
                  <a:gd name="T48" fmla="*/ 54 w 163"/>
                  <a:gd name="T49" fmla="*/ 271 h 285"/>
                  <a:gd name="T50" fmla="*/ 54 w 163"/>
                  <a:gd name="T51" fmla="*/ 271 h 285"/>
                  <a:gd name="T52" fmla="*/ 27 w 163"/>
                  <a:gd name="T53" fmla="*/ 271 h 285"/>
                  <a:gd name="T54" fmla="*/ 27 w 163"/>
                  <a:gd name="T55" fmla="*/ 244 h 285"/>
                  <a:gd name="T56" fmla="*/ 54 w 163"/>
                  <a:gd name="T57" fmla="*/ 244 h 285"/>
                  <a:gd name="T58" fmla="*/ 54 w 163"/>
                  <a:gd name="T59" fmla="*/ 271 h 285"/>
                  <a:gd name="T60" fmla="*/ 81 w 163"/>
                  <a:gd name="T61" fmla="*/ 27 h 285"/>
                  <a:gd name="T62" fmla="*/ 81 w 163"/>
                  <a:gd name="T63" fmla="*/ 27 h 285"/>
                  <a:gd name="T64" fmla="*/ 163 w 163"/>
                  <a:gd name="T65" fmla="*/ 27 h 285"/>
                  <a:gd name="T66" fmla="*/ 163 w 163"/>
                  <a:gd name="T67" fmla="*/ 0 h 285"/>
                  <a:gd name="T68" fmla="*/ 0 w 163"/>
                  <a:gd name="T69" fmla="*/ 0 h 285"/>
                  <a:gd name="T70" fmla="*/ 0 w 163"/>
                  <a:gd name="T71" fmla="*/ 285 h 285"/>
                  <a:gd name="T72" fmla="*/ 81 w 163"/>
                  <a:gd name="T73" fmla="*/ 285 h 285"/>
                  <a:gd name="T74" fmla="*/ 81 w 163"/>
                  <a:gd name="T75" fmla="*/ 2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285">
                    <a:moveTo>
                      <a:pt x="54" y="54"/>
                    </a:moveTo>
                    <a:lnTo>
                      <a:pt x="54" y="54"/>
                    </a:lnTo>
                    <a:lnTo>
                      <a:pt x="27" y="54"/>
                    </a:lnTo>
                    <a:lnTo>
                      <a:pt x="27" y="27"/>
                    </a:lnTo>
                    <a:lnTo>
                      <a:pt x="54" y="27"/>
                    </a:lnTo>
                    <a:lnTo>
                      <a:pt x="54" y="54"/>
                    </a:lnTo>
                    <a:close/>
                    <a:moveTo>
                      <a:pt x="54" y="108"/>
                    </a:moveTo>
                    <a:lnTo>
                      <a:pt x="54" y="108"/>
                    </a:lnTo>
                    <a:lnTo>
                      <a:pt x="27" y="108"/>
                    </a:lnTo>
                    <a:lnTo>
                      <a:pt x="27" y="81"/>
                    </a:lnTo>
                    <a:lnTo>
                      <a:pt x="54" y="81"/>
                    </a:lnTo>
                    <a:lnTo>
                      <a:pt x="54" y="108"/>
                    </a:lnTo>
                    <a:close/>
                    <a:moveTo>
                      <a:pt x="54" y="163"/>
                    </a:moveTo>
                    <a:lnTo>
                      <a:pt x="54" y="163"/>
                    </a:lnTo>
                    <a:lnTo>
                      <a:pt x="27" y="163"/>
                    </a:lnTo>
                    <a:lnTo>
                      <a:pt x="27" y="135"/>
                    </a:lnTo>
                    <a:lnTo>
                      <a:pt x="54" y="135"/>
                    </a:lnTo>
                    <a:lnTo>
                      <a:pt x="54" y="163"/>
                    </a:lnTo>
                    <a:close/>
                    <a:moveTo>
                      <a:pt x="54" y="217"/>
                    </a:moveTo>
                    <a:lnTo>
                      <a:pt x="54" y="217"/>
                    </a:lnTo>
                    <a:lnTo>
                      <a:pt x="27" y="217"/>
                    </a:lnTo>
                    <a:lnTo>
                      <a:pt x="27" y="190"/>
                    </a:lnTo>
                    <a:lnTo>
                      <a:pt x="54" y="190"/>
                    </a:lnTo>
                    <a:lnTo>
                      <a:pt x="54" y="217"/>
                    </a:lnTo>
                    <a:close/>
                    <a:moveTo>
                      <a:pt x="54" y="271"/>
                    </a:moveTo>
                    <a:lnTo>
                      <a:pt x="54" y="271"/>
                    </a:lnTo>
                    <a:lnTo>
                      <a:pt x="27" y="271"/>
                    </a:lnTo>
                    <a:lnTo>
                      <a:pt x="27" y="244"/>
                    </a:lnTo>
                    <a:lnTo>
                      <a:pt x="54" y="244"/>
                    </a:lnTo>
                    <a:lnTo>
                      <a:pt x="54" y="271"/>
                    </a:lnTo>
                    <a:close/>
                    <a:moveTo>
                      <a:pt x="81" y="27"/>
                    </a:moveTo>
                    <a:lnTo>
                      <a:pt x="81" y="27"/>
                    </a:lnTo>
                    <a:lnTo>
                      <a:pt x="163" y="27"/>
                    </a:lnTo>
                    <a:lnTo>
                      <a:pt x="163" y="0"/>
                    </a:lnTo>
                    <a:lnTo>
                      <a:pt x="0" y="0"/>
                    </a:lnTo>
                    <a:lnTo>
                      <a:pt x="0" y="285"/>
                    </a:lnTo>
                    <a:lnTo>
                      <a:pt x="81" y="285"/>
                    </a:lnTo>
                    <a:lnTo>
                      <a:pt x="81" y="27"/>
                    </a:lnTo>
                    <a:close/>
                  </a:path>
                </a:pathLst>
              </a:custGeom>
              <a:solidFill>
                <a:schemeClr val="accent5">
                  <a:lumMod val="75000"/>
                </a:schemeClr>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206" name="Freeform 6">
                <a:extLst>
                  <a:ext uri="{FF2B5EF4-FFF2-40B4-BE49-F238E27FC236}">
                    <a16:creationId xmlns:a16="http://schemas.microsoft.com/office/drawing/2014/main" id="{D89F8098-6463-4261-A93D-991B7D65EEDB}"/>
                  </a:ext>
                </a:extLst>
              </p:cNvPr>
              <p:cNvSpPr>
                <a:spLocks noEditPoints="1"/>
              </p:cNvSpPr>
              <p:nvPr/>
            </p:nvSpPr>
            <p:spPr bwMode="auto">
              <a:xfrm>
                <a:off x="1289" y="1983"/>
                <a:ext cx="101" cy="171"/>
              </a:xfrm>
              <a:custGeom>
                <a:avLst/>
                <a:gdLst>
                  <a:gd name="T0" fmla="*/ 82 w 136"/>
                  <a:gd name="T1" fmla="*/ 81 h 231"/>
                  <a:gd name="T2" fmla="*/ 82 w 136"/>
                  <a:gd name="T3" fmla="*/ 81 h 231"/>
                  <a:gd name="T4" fmla="*/ 109 w 136"/>
                  <a:gd name="T5" fmla="*/ 81 h 231"/>
                  <a:gd name="T6" fmla="*/ 109 w 136"/>
                  <a:gd name="T7" fmla="*/ 109 h 231"/>
                  <a:gd name="T8" fmla="*/ 82 w 136"/>
                  <a:gd name="T9" fmla="*/ 109 h 231"/>
                  <a:gd name="T10" fmla="*/ 82 w 136"/>
                  <a:gd name="T11" fmla="*/ 81 h 231"/>
                  <a:gd name="T12" fmla="*/ 55 w 136"/>
                  <a:gd name="T13" fmla="*/ 54 h 231"/>
                  <a:gd name="T14" fmla="*/ 55 w 136"/>
                  <a:gd name="T15" fmla="*/ 54 h 231"/>
                  <a:gd name="T16" fmla="*/ 28 w 136"/>
                  <a:gd name="T17" fmla="*/ 54 h 231"/>
                  <a:gd name="T18" fmla="*/ 28 w 136"/>
                  <a:gd name="T19" fmla="*/ 27 h 231"/>
                  <a:gd name="T20" fmla="*/ 55 w 136"/>
                  <a:gd name="T21" fmla="*/ 27 h 231"/>
                  <a:gd name="T22" fmla="*/ 55 w 136"/>
                  <a:gd name="T23" fmla="*/ 54 h 231"/>
                  <a:gd name="T24" fmla="*/ 55 w 136"/>
                  <a:gd name="T25" fmla="*/ 109 h 231"/>
                  <a:gd name="T26" fmla="*/ 55 w 136"/>
                  <a:gd name="T27" fmla="*/ 109 h 231"/>
                  <a:gd name="T28" fmla="*/ 28 w 136"/>
                  <a:gd name="T29" fmla="*/ 109 h 231"/>
                  <a:gd name="T30" fmla="*/ 28 w 136"/>
                  <a:gd name="T31" fmla="*/ 81 h 231"/>
                  <a:gd name="T32" fmla="*/ 55 w 136"/>
                  <a:gd name="T33" fmla="*/ 81 h 231"/>
                  <a:gd name="T34" fmla="*/ 55 w 136"/>
                  <a:gd name="T35" fmla="*/ 109 h 231"/>
                  <a:gd name="T36" fmla="*/ 82 w 136"/>
                  <a:gd name="T37" fmla="*/ 27 h 231"/>
                  <a:gd name="T38" fmla="*/ 82 w 136"/>
                  <a:gd name="T39" fmla="*/ 27 h 231"/>
                  <a:gd name="T40" fmla="*/ 109 w 136"/>
                  <a:gd name="T41" fmla="*/ 27 h 231"/>
                  <a:gd name="T42" fmla="*/ 109 w 136"/>
                  <a:gd name="T43" fmla="*/ 54 h 231"/>
                  <a:gd name="T44" fmla="*/ 82 w 136"/>
                  <a:gd name="T45" fmla="*/ 54 h 231"/>
                  <a:gd name="T46" fmla="*/ 82 w 136"/>
                  <a:gd name="T47" fmla="*/ 27 h 231"/>
                  <a:gd name="T48" fmla="*/ 136 w 136"/>
                  <a:gd name="T49" fmla="*/ 231 h 231"/>
                  <a:gd name="T50" fmla="*/ 136 w 136"/>
                  <a:gd name="T51" fmla="*/ 231 h 231"/>
                  <a:gd name="T52" fmla="*/ 136 w 136"/>
                  <a:gd name="T53" fmla="*/ 0 h 231"/>
                  <a:gd name="T54" fmla="*/ 0 w 136"/>
                  <a:gd name="T55" fmla="*/ 0 h 231"/>
                  <a:gd name="T56" fmla="*/ 0 w 136"/>
                  <a:gd name="T57" fmla="*/ 231 h 231"/>
                  <a:gd name="T58" fmla="*/ 28 w 136"/>
                  <a:gd name="T59" fmla="*/ 231 h 231"/>
                  <a:gd name="T60" fmla="*/ 28 w 136"/>
                  <a:gd name="T61" fmla="*/ 136 h 231"/>
                  <a:gd name="T62" fmla="*/ 109 w 136"/>
                  <a:gd name="T63" fmla="*/ 136 h 231"/>
                  <a:gd name="T64" fmla="*/ 109 w 136"/>
                  <a:gd name="T65" fmla="*/ 231 h 231"/>
                  <a:gd name="T66" fmla="*/ 136 w 136"/>
                  <a:gd name="T67" fmla="*/ 23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31">
                    <a:moveTo>
                      <a:pt x="82" y="81"/>
                    </a:moveTo>
                    <a:lnTo>
                      <a:pt x="82" y="81"/>
                    </a:lnTo>
                    <a:lnTo>
                      <a:pt x="109" y="81"/>
                    </a:lnTo>
                    <a:lnTo>
                      <a:pt x="109" y="109"/>
                    </a:lnTo>
                    <a:lnTo>
                      <a:pt x="82" y="109"/>
                    </a:lnTo>
                    <a:lnTo>
                      <a:pt x="82" y="81"/>
                    </a:lnTo>
                    <a:close/>
                    <a:moveTo>
                      <a:pt x="55" y="54"/>
                    </a:moveTo>
                    <a:lnTo>
                      <a:pt x="55" y="54"/>
                    </a:lnTo>
                    <a:lnTo>
                      <a:pt x="28" y="54"/>
                    </a:lnTo>
                    <a:lnTo>
                      <a:pt x="28" y="27"/>
                    </a:lnTo>
                    <a:lnTo>
                      <a:pt x="55" y="27"/>
                    </a:lnTo>
                    <a:lnTo>
                      <a:pt x="55" y="54"/>
                    </a:lnTo>
                    <a:close/>
                    <a:moveTo>
                      <a:pt x="55" y="109"/>
                    </a:moveTo>
                    <a:lnTo>
                      <a:pt x="55" y="109"/>
                    </a:lnTo>
                    <a:lnTo>
                      <a:pt x="28" y="109"/>
                    </a:lnTo>
                    <a:lnTo>
                      <a:pt x="28" y="81"/>
                    </a:lnTo>
                    <a:lnTo>
                      <a:pt x="55" y="81"/>
                    </a:lnTo>
                    <a:lnTo>
                      <a:pt x="55" y="109"/>
                    </a:lnTo>
                    <a:close/>
                    <a:moveTo>
                      <a:pt x="82" y="27"/>
                    </a:moveTo>
                    <a:lnTo>
                      <a:pt x="82" y="27"/>
                    </a:lnTo>
                    <a:lnTo>
                      <a:pt x="109" y="27"/>
                    </a:lnTo>
                    <a:lnTo>
                      <a:pt x="109" y="54"/>
                    </a:lnTo>
                    <a:lnTo>
                      <a:pt x="82" y="54"/>
                    </a:lnTo>
                    <a:lnTo>
                      <a:pt x="82" y="27"/>
                    </a:lnTo>
                    <a:close/>
                    <a:moveTo>
                      <a:pt x="136" y="231"/>
                    </a:moveTo>
                    <a:lnTo>
                      <a:pt x="136" y="231"/>
                    </a:lnTo>
                    <a:lnTo>
                      <a:pt x="136" y="0"/>
                    </a:lnTo>
                    <a:lnTo>
                      <a:pt x="0" y="0"/>
                    </a:lnTo>
                    <a:lnTo>
                      <a:pt x="0" y="231"/>
                    </a:lnTo>
                    <a:lnTo>
                      <a:pt x="28" y="231"/>
                    </a:lnTo>
                    <a:lnTo>
                      <a:pt x="28" y="136"/>
                    </a:lnTo>
                    <a:lnTo>
                      <a:pt x="109" y="136"/>
                    </a:lnTo>
                    <a:lnTo>
                      <a:pt x="109" y="231"/>
                    </a:lnTo>
                    <a:lnTo>
                      <a:pt x="136" y="231"/>
                    </a:lnTo>
                    <a:close/>
                  </a:path>
                </a:pathLst>
              </a:custGeom>
              <a:solidFill>
                <a:schemeClr val="accent5">
                  <a:lumMod val="75000"/>
                </a:schemeClr>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207" name="Freeform 7">
                <a:extLst>
                  <a:ext uri="{FF2B5EF4-FFF2-40B4-BE49-F238E27FC236}">
                    <a16:creationId xmlns:a16="http://schemas.microsoft.com/office/drawing/2014/main" id="{80BBD930-4713-4E82-8174-7AA4091298F4}"/>
                  </a:ext>
                </a:extLst>
              </p:cNvPr>
              <p:cNvSpPr>
                <a:spLocks/>
              </p:cNvSpPr>
              <p:nvPr/>
            </p:nvSpPr>
            <p:spPr bwMode="auto">
              <a:xfrm>
                <a:off x="1330" y="2103"/>
                <a:ext cx="20" cy="51"/>
              </a:xfrm>
              <a:custGeom>
                <a:avLst/>
                <a:gdLst>
                  <a:gd name="T0" fmla="*/ 27 w 27"/>
                  <a:gd name="T1" fmla="*/ 0 h 68"/>
                  <a:gd name="T2" fmla="*/ 27 w 27"/>
                  <a:gd name="T3" fmla="*/ 0 h 68"/>
                  <a:gd name="T4" fmla="*/ 0 w 27"/>
                  <a:gd name="T5" fmla="*/ 0 h 68"/>
                  <a:gd name="T6" fmla="*/ 0 w 27"/>
                  <a:gd name="T7" fmla="*/ 68 h 68"/>
                  <a:gd name="T8" fmla="*/ 27 w 27"/>
                  <a:gd name="T9" fmla="*/ 68 h 68"/>
                  <a:gd name="T10" fmla="*/ 27 w 27"/>
                  <a:gd name="T11" fmla="*/ 0 h 68"/>
                </a:gdLst>
                <a:ahLst/>
                <a:cxnLst>
                  <a:cxn ang="0">
                    <a:pos x="T0" y="T1"/>
                  </a:cxn>
                  <a:cxn ang="0">
                    <a:pos x="T2" y="T3"/>
                  </a:cxn>
                  <a:cxn ang="0">
                    <a:pos x="T4" y="T5"/>
                  </a:cxn>
                  <a:cxn ang="0">
                    <a:pos x="T6" y="T7"/>
                  </a:cxn>
                  <a:cxn ang="0">
                    <a:pos x="T8" y="T9"/>
                  </a:cxn>
                  <a:cxn ang="0">
                    <a:pos x="T10" y="T11"/>
                  </a:cxn>
                </a:cxnLst>
                <a:rect l="0" t="0" r="r" b="b"/>
                <a:pathLst>
                  <a:path w="27" h="68">
                    <a:moveTo>
                      <a:pt x="27" y="0"/>
                    </a:moveTo>
                    <a:lnTo>
                      <a:pt x="27" y="0"/>
                    </a:lnTo>
                    <a:lnTo>
                      <a:pt x="0" y="0"/>
                    </a:lnTo>
                    <a:lnTo>
                      <a:pt x="0" y="68"/>
                    </a:lnTo>
                    <a:lnTo>
                      <a:pt x="27" y="68"/>
                    </a:lnTo>
                    <a:lnTo>
                      <a:pt x="27" y="0"/>
                    </a:lnTo>
                    <a:close/>
                  </a:path>
                </a:pathLst>
              </a:custGeom>
              <a:solidFill>
                <a:srgbClr val="0078D4"/>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208" name="Freeform 8">
                <a:extLst>
                  <a:ext uri="{FF2B5EF4-FFF2-40B4-BE49-F238E27FC236}">
                    <a16:creationId xmlns:a16="http://schemas.microsoft.com/office/drawing/2014/main" id="{BD6A0765-7E3A-468D-BAFF-88989167199C}"/>
                  </a:ext>
                </a:extLst>
              </p:cNvPr>
              <p:cNvSpPr>
                <a:spLocks/>
              </p:cNvSpPr>
              <p:nvPr/>
            </p:nvSpPr>
            <p:spPr bwMode="auto">
              <a:xfrm>
                <a:off x="1390" y="1897"/>
                <a:ext cx="60" cy="257"/>
              </a:xfrm>
              <a:custGeom>
                <a:avLst/>
                <a:gdLst>
                  <a:gd name="T0" fmla="*/ 82 w 82"/>
                  <a:gd name="T1" fmla="*/ 348 h 348"/>
                  <a:gd name="T2" fmla="*/ 82 w 82"/>
                  <a:gd name="T3" fmla="*/ 348 h 348"/>
                  <a:gd name="T4" fmla="*/ 82 w 82"/>
                  <a:gd name="T5" fmla="*/ 82 h 348"/>
                  <a:gd name="T6" fmla="*/ 0 w 82"/>
                  <a:gd name="T7" fmla="*/ 0 h 348"/>
                  <a:gd name="T8" fmla="*/ 0 w 82"/>
                  <a:gd name="T9" fmla="*/ 90 h 348"/>
                  <a:gd name="T10" fmla="*/ 27 w 82"/>
                  <a:gd name="T11" fmla="*/ 90 h 348"/>
                  <a:gd name="T12" fmla="*/ 27 w 82"/>
                  <a:gd name="T13" fmla="*/ 348 h 348"/>
                  <a:gd name="T14" fmla="*/ 82 w 82"/>
                  <a:gd name="T15" fmla="*/ 348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348">
                    <a:moveTo>
                      <a:pt x="82" y="348"/>
                    </a:moveTo>
                    <a:lnTo>
                      <a:pt x="82" y="348"/>
                    </a:lnTo>
                    <a:lnTo>
                      <a:pt x="82" y="82"/>
                    </a:lnTo>
                    <a:lnTo>
                      <a:pt x="0" y="0"/>
                    </a:lnTo>
                    <a:lnTo>
                      <a:pt x="0" y="90"/>
                    </a:lnTo>
                    <a:lnTo>
                      <a:pt x="27" y="90"/>
                    </a:lnTo>
                    <a:lnTo>
                      <a:pt x="27" y="348"/>
                    </a:lnTo>
                    <a:lnTo>
                      <a:pt x="82" y="348"/>
                    </a:lnTo>
                    <a:close/>
                  </a:path>
                </a:pathLst>
              </a:custGeom>
              <a:solidFill>
                <a:schemeClr val="accent5">
                  <a:lumMod val="75000"/>
                </a:schemeClr>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209" name="Freeform 9">
                <a:extLst>
                  <a:ext uri="{FF2B5EF4-FFF2-40B4-BE49-F238E27FC236}">
                    <a16:creationId xmlns:a16="http://schemas.microsoft.com/office/drawing/2014/main" id="{2E338184-D73D-42CD-BF53-FA32595AA81D}"/>
                  </a:ext>
                </a:extLst>
              </p:cNvPr>
              <p:cNvSpPr>
                <a:spLocks/>
              </p:cNvSpPr>
              <p:nvPr/>
            </p:nvSpPr>
            <p:spPr bwMode="auto">
              <a:xfrm>
                <a:off x="1230" y="2003"/>
                <a:ext cx="20" cy="20"/>
              </a:xfrm>
              <a:custGeom>
                <a:avLst/>
                <a:gdLst>
                  <a:gd name="T0" fmla="*/ 0 w 27"/>
                  <a:gd name="T1" fmla="*/ 27 h 27"/>
                  <a:gd name="T2" fmla="*/ 0 w 27"/>
                  <a:gd name="T3" fmla="*/ 27 h 27"/>
                  <a:gd name="T4" fmla="*/ 27 w 27"/>
                  <a:gd name="T5" fmla="*/ 27 h 27"/>
                  <a:gd name="T6" fmla="*/ 27 w 27"/>
                  <a:gd name="T7" fmla="*/ 0 h 27"/>
                  <a:gd name="T8" fmla="*/ 0 w 27"/>
                  <a:gd name="T9" fmla="*/ 0 h 27"/>
                  <a:gd name="T10" fmla="*/ 0 w 27"/>
                  <a:gd name="T11" fmla="*/ 27 h 27"/>
                </a:gdLst>
                <a:ahLst/>
                <a:cxnLst>
                  <a:cxn ang="0">
                    <a:pos x="T0" y="T1"/>
                  </a:cxn>
                  <a:cxn ang="0">
                    <a:pos x="T2" y="T3"/>
                  </a:cxn>
                  <a:cxn ang="0">
                    <a:pos x="T4" y="T5"/>
                  </a:cxn>
                  <a:cxn ang="0">
                    <a:pos x="T6" y="T7"/>
                  </a:cxn>
                  <a:cxn ang="0">
                    <a:pos x="T8" y="T9"/>
                  </a:cxn>
                  <a:cxn ang="0">
                    <a:pos x="T10" y="T11"/>
                  </a:cxn>
                </a:cxnLst>
                <a:rect l="0" t="0" r="r" b="b"/>
                <a:pathLst>
                  <a:path w="27" h="27">
                    <a:moveTo>
                      <a:pt x="0" y="27"/>
                    </a:moveTo>
                    <a:lnTo>
                      <a:pt x="0" y="27"/>
                    </a:lnTo>
                    <a:lnTo>
                      <a:pt x="27" y="27"/>
                    </a:lnTo>
                    <a:lnTo>
                      <a:pt x="27" y="0"/>
                    </a:lnTo>
                    <a:lnTo>
                      <a:pt x="0" y="0"/>
                    </a:lnTo>
                    <a:lnTo>
                      <a:pt x="0" y="27"/>
                    </a:lnTo>
                    <a:close/>
                  </a:path>
                </a:pathLst>
              </a:custGeom>
              <a:solidFill>
                <a:schemeClr val="bg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210" name="Freeform 10">
                <a:extLst>
                  <a:ext uri="{FF2B5EF4-FFF2-40B4-BE49-F238E27FC236}">
                    <a16:creationId xmlns:a16="http://schemas.microsoft.com/office/drawing/2014/main" id="{11F48A2A-75B7-43A3-84D5-105DD5691A75}"/>
                  </a:ext>
                </a:extLst>
              </p:cNvPr>
              <p:cNvSpPr>
                <a:spLocks/>
              </p:cNvSpPr>
              <p:nvPr/>
            </p:nvSpPr>
            <p:spPr bwMode="auto">
              <a:xfrm>
                <a:off x="1310" y="2043"/>
                <a:ext cx="20" cy="21"/>
              </a:xfrm>
              <a:custGeom>
                <a:avLst/>
                <a:gdLst>
                  <a:gd name="T0" fmla="*/ 0 w 27"/>
                  <a:gd name="T1" fmla="*/ 28 h 28"/>
                  <a:gd name="T2" fmla="*/ 0 w 27"/>
                  <a:gd name="T3" fmla="*/ 28 h 28"/>
                  <a:gd name="T4" fmla="*/ 27 w 27"/>
                  <a:gd name="T5" fmla="*/ 28 h 28"/>
                  <a:gd name="T6" fmla="*/ 27 w 27"/>
                  <a:gd name="T7" fmla="*/ 0 h 28"/>
                  <a:gd name="T8" fmla="*/ 0 w 27"/>
                  <a:gd name="T9" fmla="*/ 0 h 28"/>
                  <a:gd name="T10" fmla="*/ 0 w 27"/>
                  <a:gd name="T11" fmla="*/ 28 h 28"/>
                </a:gdLst>
                <a:ahLst/>
                <a:cxnLst>
                  <a:cxn ang="0">
                    <a:pos x="T0" y="T1"/>
                  </a:cxn>
                  <a:cxn ang="0">
                    <a:pos x="T2" y="T3"/>
                  </a:cxn>
                  <a:cxn ang="0">
                    <a:pos x="T4" y="T5"/>
                  </a:cxn>
                  <a:cxn ang="0">
                    <a:pos x="T6" y="T7"/>
                  </a:cxn>
                  <a:cxn ang="0">
                    <a:pos x="T8" y="T9"/>
                  </a:cxn>
                  <a:cxn ang="0">
                    <a:pos x="T10" y="T11"/>
                  </a:cxn>
                </a:cxnLst>
                <a:rect l="0" t="0" r="r" b="b"/>
                <a:pathLst>
                  <a:path w="27" h="28">
                    <a:moveTo>
                      <a:pt x="0" y="28"/>
                    </a:moveTo>
                    <a:lnTo>
                      <a:pt x="0" y="28"/>
                    </a:lnTo>
                    <a:lnTo>
                      <a:pt x="27" y="28"/>
                    </a:lnTo>
                    <a:lnTo>
                      <a:pt x="27" y="0"/>
                    </a:lnTo>
                    <a:lnTo>
                      <a:pt x="0" y="0"/>
                    </a:lnTo>
                    <a:lnTo>
                      <a:pt x="0" y="28"/>
                    </a:lnTo>
                    <a:close/>
                  </a:path>
                </a:pathLst>
              </a:custGeom>
              <a:solidFill>
                <a:schemeClr val="bg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sp>
            <p:nvSpPr>
              <p:cNvPr id="211" name="Freeform 11">
                <a:extLst>
                  <a:ext uri="{FF2B5EF4-FFF2-40B4-BE49-F238E27FC236}">
                    <a16:creationId xmlns:a16="http://schemas.microsoft.com/office/drawing/2014/main" id="{25A94934-0867-4DEB-93E2-6DFB3179CECC}"/>
                  </a:ext>
                </a:extLst>
              </p:cNvPr>
              <p:cNvSpPr>
                <a:spLocks/>
              </p:cNvSpPr>
              <p:nvPr/>
            </p:nvSpPr>
            <p:spPr bwMode="auto">
              <a:xfrm>
                <a:off x="1350" y="2003"/>
                <a:ext cx="20" cy="20"/>
              </a:xfrm>
              <a:custGeom>
                <a:avLst/>
                <a:gdLst>
                  <a:gd name="T0" fmla="*/ 27 w 27"/>
                  <a:gd name="T1" fmla="*/ 0 h 27"/>
                  <a:gd name="T2" fmla="*/ 27 w 27"/>
                  <a:gd name="T3" fmla="*/ 0 h 27"/>
                  <a:gd name="T4" fmla="*/ 0 w 27"/>
                  <a:gd name="T5" fmla="*/ 0 h 27"/>
                  <a:gd name="T6" fmla="*/ 0 w 27"/>
                  <a:gd name="T7" fmla="*/ 27 h 27"/>
                  <a:gd name="T8" fmla="*/ 27 w 27"/>
                  <a:gd name="T9" fmla="*/ 27 h 27"/>
                  <a:gd name="T10" fmla="*/ 27 w 27"/>
                  <a:gd name="T11" fmla="*/ 0 h 27"/>
                </a:gdLst>
                <a:ahLst/>
                <a:cxnLst>
                  <a:cxn ang="0">
                    <a:pos x="T0" y="T1"/>
                  </a:cxn>
                  <a:cxn ang="0">
                    <a:pos x="T2" y="T3"/>
                  </a:cxn>
                  <a:cxn ang="0">
                    <a:pos x="T4" y="T5"/>
                  </a:cxn>
                  <a:cxn ang="0">
                    <a:pos x="T6" y="T7"/>
                  </a:cxn>
                  <a:cxn ang="0">
                    <a:pos x="T8" y="T9"/>
                  </a:cxn>
                  <a:cxn ang="0">
                    <a:pos x="T10" y="T11"/>
                  </a:cxn>
                </a:cxnLst>
                <a:rect l="0" t="0" r="r" b="b"/>
                <a:pathLst>
                  <a:path w="27" h="27">
                    <a:moveTo>
                      <a:pt x="27" y="0"/>
                    </a:moveTo>
                    <a:lnTo>
                      <a:pt x="27" y="0"/>
                    </a:lnTo>
                    <a:lnTo>
                      <a:pt x="0" y="0"/>
                    </a:lnTo>
                    <a:lnTo>
                      <a:pt x="0" y="27"/>
                    </a:lnTo>
                    <a:lnTo>
                      <a:pt x="27" y="27"/>
                    </a:lnTo>
                    <a:lnTo>
                      <a:pt x="27" y="0"/>
                    </a:lnTo>
                    <a:close/>
                  </a:path>
                </a:pathLst>
              </a:custGeom>
              <a:solidFill>
                <a:schemeClr val="bg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sz="1873">
                  <a:solidFill>
                    <a:srgbClr val="1A1A1A"/>
                  </a:solidFill>
                  <a:latin typeface="Segoe UI"/>
                </a:endParaRPr>
              </a:p>
            </p:txBody>
          </p:sp>
        </p:grpSp>
      </p:grpSp>
    </p:spTree>
    <p:extLst>
      <p:ext uri="{BB962C8B-B14F-4D97-AF65-F5344CB8AC3E}">
        <p14:creationId xmlns:p14="http://schemas.microsoft.com/office/powerpoint/2010/main" val="4820508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0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1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1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2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23"/>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161"/>
                                        </p:tgtEl>
                                        <p:attrNameLst>
                                          <p:attrName>style.visibility</p:attrName>
                                        </p:attrNameLst>
                                      </p:cBhvr>
                                      <p:to>
                                        <p:strVal val="visible"/>
                                      </p:to>
                                    </p:set>
                                    <p:anim calcmode="lin" valueType="num">
                                      <p:cBhvr>
                                        <p:cTn id="67" dur="500" fill="hold"/>
                                        <p:tgtEl>
                                          <p:spTgt spid="161"/>
                                        </p:tgtEl>
                                        <p:attrNameLst>
                                          <p:attrName>ppt_w</p:attrName>
                                        </p:attrNameLst>
                                      </p:cBhvr>
                                      <p:tavLst>
                                        <p:tav tm="0">
                                          <p:val>
                                            <p:fltVal val="0"/>
                                          </p:val>
                                        </p:tav>
                                        <p:tav tm="100000">
                                          <p:val>
                                            <p:strVal val="#ppt_w"/>
                                          </p:val>
                                        </p:tav>
                                      </p:tavLst>
                                    </p:anim>
                                    <p:anim calcmode="lin" valueType="num">
                                      <p:cBhvr>
                                        <p:cTn id="68" dur="500" fill="hold"/>
                                        <p:tgtEl>
                                          <p:spTgt spid="161"/>
                                        </p:tgtEl>
                                        <p:attrNameLst>
                                          <p:attrName>ppt_h</p:attrName>
                                        </p:attrNameLst>
                                      </p:cBhvr>
                                      <p:tavLst>
                                        <p:tav tm="0">
                                          <p:val>
                                            <p:fltVal val="0"/>
                                          </p:val>
                                        </p:tav>
                                        <p:tav tm="100000">
                                          <p:val>
                                            <p:strVal val="#ppt_h"/>
                                          </p:val>
                                        </p:tav>
                                      </p:tavLst>
                                    </p:anim>
                                    <p:animEffect transition="in" filter="fade">
                                      <p:cBhvr>
                                        <p:cTn id="69" dur="500"/>
                                        <p:tgtEl>
                                          <p:spTgt spid="161"/>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62"/>
                                        </p:tgtEl>
                                        <p:attrNameLst>
                                          <p:attrName>style.visibility</p:attrName>
                                        </p:attrNameLst>
                                      </p:cBhvr>
                                      <p:to>
                                        <p:strVal val="visible"/>
                                      </p:to>
                                    </p:set>
                                    <p:anim calcmode="lin" valueType="num">
                                      <p:cBhvr>
                                        <p:cTn id="72" dur="500" fill="hold"/>
                                        <p:tgtEl>
                                          <p:spTgt spid="162"/>
                                        </p:tgtEl>
                                        <p:attrNameLst>
                                          <p:attrName>ppt_w</p:attrName>
                                        </p:attrNameLst>
                                      </p:cBhvr>
                                      <p:tavLst>
                                        <p:tav tm="0">
                                          <p:val>
                                            <p:fltVal val="0"/>
                                          </p:val>
                                        </p:tav>
                                        <p:tav tm="100000">
                                          <p:val>
                                            <p:strVal val="#ppt_w"/>
                                          </p:val>
                                        </p:tav>
                                      </p:tavLst>
                                    </p:anim>
                                    <p:anim calcmode="lin" valueType="num">
                                      <p:cBhvr>
                                        <p:cTn id="73" dur="500" fill="hold"/>
                                        <p:tgtEl>
                                          <p:spTgt spid="162"/>
                                        </p:tgtEl>
                                        <p:attrNameLst>
                                          <p:attrName>ppt_h</p:attrName>
                                        </p:attrNameLst>
                                      </p:cBhvr>
                                      <p:tavLst>
                                        <p:tav tm="0">
                                          <p:val>
                                            <p:fltVal val="0"/>
                                          </p:val>
                                        </p:tav>
                                        <p:tav tm="100000">
                                          <p:val>
                                            <p:strVal val="#ppt_h"/>
                                          </p:val>
                                        </p:tav>
                                      </p:tavLst>
                                    </p:anim>
                                    <p:animEffect transition="in" filter="fade">
                                      <p:cBhvr>
                                        <p:cTn id="74" dur="500"/>
                                        <p:tgtEl>
                                          <p:spTgt spid="162"/>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63"/>
                                        </p:tgtEl>
                                        <p:attrNameLst>
                                          <p:attrName>style.visibility</p:attrName>
                                        </p:attrNameLst>
                                      </p:cBhvr>
                                      <p:to>
                                        <p:strVal val="visible"/>
                                      </p:to>
                                    </p:set>
                                    <p:anim calcmode="lin" valueType="num">
                                      <p:cBhvr>
                                        <p:cTn id="77" dur="500" fill="hold"/>
                                        <p:tgtEl>
                                          <p:spTgt spid="163"/>
                                        </p:tgtEl>
                                        <p:attrNameLst>
                                          <p:attrName>ppt_w</p:attrName>
                                        </p:attrNameLst>
                                      </p:cBhvr>
                                      <p:tavLst>
                                        <p:tav tm="0">
                                          <p:val>
                                            <p:fltVal val="0"/>
                                          </p:val>
                                        </p:tav>
                                        <p:tav tm="100000">
                                          <p:val>
                                            <p:strVal val="#ppt_w"/>
                                          </p:val>
                                        </p:tav>
                                      </p:tavLst>
                                    </p:anim>
                                    <p:anim calcmode="lin" valueType="num">
                                      <p:cBhvr>
                                        <p:cTn id="78" dur="500" fill="hold"/>
                                        <p:tgtEl>
                                          <p:spTgt spid="163"/>
                                        </p:tgtEl>
                                        <p:attrNameLst>
                                          <p:attrName>ppt_h</p:attrName>
                                        </p:attrNameLst>
                                      </p:cBhvr>
                                      <p:tavLst>
                                        <p:tav tm="0">
                                          <p:val>
                                            <p:fltVal val="0"/>
                                          </p:val>
                                        </p:tav>
                                        <p:tav tm="100000">
                                          <p:val>
                                            <p:strVal val="#ppt_h"/>
                                          </p:val>
                                        </p:tav>
                                      </p:tavLst>
                                    </p:anim>
                                    <p:animEffect transition="in" filter="fade">
                                      <p:cBhvr>
                                        <p:cTn id="79" dur="500"/>
                                        <p:tgtEl>
                                          <p:spTgt spid="163"/>
                                        </p:tgtEl>
                                      </p:cBhvr>
                                    </p:animEffect>
                                  </p:childTnLst>
                                </p:cTn>
                              </p:par>
                              <p:par>
                                <p:cTn id="80" presetID="1" presetClass="exit" presetSubtype="0" fill="hold" nodeType="withEffect">
                                  <p:stCondLst>
                                    <p:cond delay="0"/>
                                  </p:stCondLst>
                                  <p:childTnLst>
                                    <p:set>
                                      <p:cBhvr>
                                        <p:cTn id="81" dur="1" fill="hold">
                                          <p:stCondLst>
                                            <p:cond delay="0"/>
                                          </p:stCondLst>
                                        </p:cTn>
                                        <p:tgtEl>
                                          <p:spTgt spid="168"/>
                                        </p:tgtEl>
                                        <p:attrNameLst>
                                          <p:attrName>style.visibility</p:attrName>
                                        </p:attrNameLst>
                                      </p:cBhvr>
                                      <p:to>
                                        <p:strVal val="hidden"/>
                                      </p:to>
                                    </p:set>
                                  </p:childTnLst>
                                </p:cTn>
                              </p:par>
                              <p:par>
                                <p:cTn id="82" presetID="1" presetClass="exit" presetSubtype="0" fill="hold" grpId="0" nodeType="withEffect">
                                  <p:stCondLst>
                                    <p:cond delay="0"/>
                                  </p:stCondLst>
                                  <p:childTnLst>
                                    <p:set>
                                      <p:cBhvr>
                                        <p:cTn id="83" dur="1" fill="hold">
                                          <p:stCondLst>
                                            <p:cond delay="0"/>
                                          </p:stCondLst>
                                        </p:cTn>
                                        <p:tgtEl>
                                          <p:spTgt spid="175"/>
                                        </p:tgtEl>
                                        <p:attrNameLst>
                                          <p:attrName>style.visibility</p:attrName>
                                        </p:attrNameLst>
                                      </p:cBhvr>
                                      <p:to>
                                        <p:strVal val="hidden"/>
                                      </p:to>
                                    </p:set>
                                  </p:childTnLst>
                                </p:cTn>
                              </p:par>
                              <p:par>
                                <p:cTn id="84" presetID="1" presetClass="exit" presetSubtype="0" fill="hold" grpId="0" nodeType="withEffect">
                                  <p:stCondLst>
                                    <p:cond delay="0"/>
                                  </p:stCondLst>
                                  <p:childTnLst>
                                    <p:set>
                                      <p:cBhvr>
                                        <p:cTn id="85" dur="1" fill="hold">
                                          <p:stCondLst>
                                            <p:cond delay="0"/>
                                          </p:stCondLst>
                                        </p:cTn>
                                        <p:tgtEl>
                                          <p:spTgt spid="176"/>
                                        </p:tgtEl>
                                        <p:attrNameLst>
                                          <p:attrName>style.visibility</p:attrName>
                                        </p:attrNameLst>
                                      </p:cBhvr>
                                      <p:to>
                                        <p:strVal val="hidden"/>
                                      </p:to>
                                    </p:set>
                                  </p:childTnLst>
                                </p:cTn>
                              </p:par>
                              <p:par>
                                <p:cTn id="86" presetID="1" presetClass="exit" presetSubtype="0" fill="hold" grpId="0" nodeType="withEffect">
                                  <p:stCondLst>
                                    <p:cond delay="0"/>
                                  </p:stCondLst>
                                  <p:childTnLst>
                                    <p:set>
                                      <p:cBhvr>
                                        <p:cTn id="87" dur="1" fill="hold">
                                          <p:stCondLst>
                                            <p:cond delay="0"/>
                                          </p:stCondLst>
                                        </p:cTn>
                                        <p:tgtEl>
                                          <p:spTgt spid="177"/>
                                        </p:tgtEl>
                                        <p:attrNameLst>
                                          <p:attrName>style.visibility</p:attrName>
                                        </p:attrNameLst>
                                      </p:cBhvr>
                                      <p:to>
                                        <p:strVal val="hidden"/>
                                      </p:to>
                                    </p:set>
                                  </p:childTnLst>
                                </p:cTn>
                              </p:par>
                              <p:par>
                                <p:cTn id="88" presetID="1" presetClass="exit" presetSubtype="0" fill="hold" grpId="0" nodeType="withEffect">
                                  <p:stCondLst>
                                    <p:cond delay="0"/>
                                  </p:stCondLst>
                                  <p:childTnLst>
                                    <p:set>
                                      <p:cBhvr>
                                        <p:cTn id="89" dur="1" fill="hold">
                                          <p:stCondLst>
                                            <p:cond delay="0"/>
                                          </p:stCondLst>
                                        </p:cTn>
                                        <p:tgtEl>
                                          <p:spTgt spid="178"/>
                                        </p:tgtEl>
                                        <p:attrNameLst>
                                          <p:attrName>style.visibility</p:attrName>
                                        </p:attrNameLst>
                                      </p:cBhvr>
                                      <p:to>
                                        <p:strVal val="hidden"/>
                                      </p:to>
                                    </p:set>
                                  </p:childTnLst>
                                </p:cTn>
                              </p:par>
                              <p:par>
                                <p:cTn id="90" presetID="1" presetClass="exit" presetSubtype="0" fill="hold" nodeType="withEffect">
                                  <p:stCondLst>
                                    <p:cond delay="0"/>
                                  </p:stCondLst>
                                  <p:childTnLst>
                                    <p:set>
                                      <p:cBhvr>
                                        <p:cTn id="91" dur="1" fill="hold">
                                          <p:stCondLst>
                                            <p:cond delay="0"/>
                                          </p:stCondLst>
                                        </p:cTn>
                                        <p:tgtEl>
                                          <p:spTgt spid="179"/>
                                        </p:tgtEl>
                                        <p:attrNameLst>
                                          <p:attrName>style.visibility</p:attrName>
                                        </p:attrNameLst>
                                      </p:cBhvr>
                                      <p:to>
                                        <p:strVal val="hidden"/>
                                      </p:to>
                                    </p:set>
                                  </p:childTnLst>
                                </p:cTn>
                              </p:par>
                              <p:par>
                                <p:cTn id="92" presetID="1" presetClass="exit" presetSubtype="0" fill="hold" nodeType="withEffect">
                                  <p:stCondLst>
                                    <p:cond delay="0"/>
                                  </p:stCondLst>
                                  <p:childTnLst>
                                    <p:set>
                                      <p:cBhvr>
                                        <p:cTn id="93" dur="1" fill="hold">
                                          <p:stCondLst>
                                            <p:cond delay="0"/>
                                          </p:stCondLst>
                                        </p:cTn>
                                        <p:tgtEl>
                                          <p:spTgt spid="192"/>
                                        </p:tgtEl>
                                        <p:attrNameLst>
                                          <p:attrName>style.visibility</p:attrName>
                                        </p:attrNameLst>
                                      </p:cBhvr>
                                      <p:to>
                                        <p:strVal val="hidden"/>
                                      </p:to>
                                    </p:set>
                                  </p:childTnLst>
                                </p:cTn>
                              </p:par>
                              <p:par>
                                <p:cTn id="94" presetID="1" presetClass="exit" presetSubtype="0" fill="hold" nodeType="withEffect">
                                  <p:stCondLst>
                                    <p:cond delay="0"/>
                                  </p:stCondLst>
                                  <p:childTnLst>
                                    <p:set>
                                      <p:cBhvr>
                                        <p:cTn id="95" dur="1" fill="hold">
                                          <p:stCondLst>
                                            <p:cond delay="0"/>
                                          </p:stCondLst>
                                        </p:cTn>
                                        <p:tgtEl>
                                          <p:spTgt spid="199"/>
                                        </p:tgtEl>
                                        <p:attrNameLst>
                                          <p:attrName>style.visibility</p:attrName>
                                        </p:attrNameLst>
                                      </p:cBhvr>
                                      <p:to>
                                        <p:strVal val="hidden"/>
                                      </p:to>
                                    </p:set>
                                  </p:childTnLst>
                                </p:cTn>
                              </p:par>
                              <p:par>
                                <p:cTn id="96" presetID="1" presetClass="exit" presetSubtype="0" fill="hold" nodeType="withEffect">
                                  <p:stCondLst>
                                    <p:cond delay="0"/>
                                  </p:stCondLst>
                                  <p:childTnLst>
                                    <p:set>
                                      <p:cBhvr>
                                        <p:cTn id="97" dur="1" fill="hold">
                                          <p:stCondLst>
                                            <p:cond delay="0"/>
                                          </p:stCondLst>
                                        </p:cTn>
                                        <p:tgtEl>
                                          <p:spTgt spid="202"/>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164"/>
                                        </p:tgtEl>
                                        <p:attrNameLst>
                                          <p:attrName>style.visibility</p:attrName>
                                        </p:attrNameLst>
                                      </p:cBhvr>
                                      <p:to>
                                        <p:strVal val="visible"/>
                                      </p:to>
                                    </p:set>
                                    <p:anim calcmode="lin" valueType="num">
                                      <p:cBhvr>
                                        <p:cTn id="102" dur="500" fill="hold"/>
                                        <p:tgtEl>
                                          <p:spTgt spid="164"/>
                                        </p:tgtEl>
                                        <p:attrNameLst>
                                          <p:attrName>ppt_w</p:attrName>
                                        </p:attrNameLst>
                                      </p:cBhvr>
                                      <p:tavLst>
                                        <p:tav tm="0">
                                          <p:val>
                                            <p:fltVal val="0"/>
                                          </p:val>
                                        </p:tav>
                                        <p:tav tm="100000">
                                          <p:val>
                                            <p:strVal val="#ppt_w"/>
                                          </p:val>
                                        </p:tav>
                                      </p:tavLst>
                                    </p:anim>
                                    <p:anim calcmode="lin" valueType="num">
                                      <p:cBhvr>
                                        <p:cTn id="103" dur="500" fill="hold"/>
                                        <p:tgtEl>
                                          <p:spTgt spid="164"/>
                                        </p:tgtEl>
                                        <p:attrNameLst>
                                          <p:attrName>ppt_h</p:attrName>
                                        </p:attrNameLst>
                                      </p:cBhvr>
                                      <p:tavLst>
                                        <p:tav tm="0">
                                          <p:val>
                                            <p:fltVal val="0"/>
                                          </p:val>
                                        </p:tav>
                                        <p:tav tm="100000">
                                          <p:val>
                                            <p:strVal val="#ppt_h"/>
                                          </p:val>
                                        </p:tav>
                                      </p:tavLst>
                                    </p:anim>
                                    <p:animEffect transition="in" filter="fade">
                                      <p:cBhvr>
                                        <p:cTn id="104" dur="500"/>
                                        <p:tgtEl>
                                          <p:spTgt spid="16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65"/>
                                        </p:tgtEl>
                                        <p:attrNameLst>
                                          <p:attrName>style.visibility</p:attrName>
                                        </p:attrNameLst>
                                      </p:cBhvr>
                                      <p:to>
                                        <p:strVal val="visible"/>
                                      </p:to>
                                    </p:set>
                                    <p:anim calcmode="lin" valueType="num">
                                      <p:cBhvr>
                                        <p:cTn id="107" dur="500" fill="hold"/>
                                        <p:tgtEl>
                                          <p:spTgt spid="165"/>
                                        </p:tgtEl>
                                        <p:attrNameLst>
                                          <p:attrName>ppt_w</p:attrName>
                                        </p:attrNameLst>
                                      </p:cBhvr>
                                      <p:tavLst>
                                        <p:tav tm="0">
                                          <p:val>
                                            <p:fltVal val="0"/>
                                          </p:val>
                                        </p:tav>
                                        <p:tav tm="100000">
                                          <p:val>
                                            <p:strVal val="#ppt_w"/>
                                          </p:val>
                                        </p:tav>
                                      </p:tavLst>
                                    </p:anim>
                                    <p:anim calcmode="lin" valueType="num">
                                      <p:cBhvr>
                                        <p:cTn id="108" dur="500" fill="hold"/>
                                        <p:tgtEl>
                                          <p:spTgt spid="165"/>
                                        </p:tgtEl>
                                        <p:attrNameLst>
                                          <p:attrName>ppt_h</p:attrName>
                                        </p:attrNameLst>
                                      </p:cBhvr>
                                      <p:tavLst>
                                        <p:tav tm="0">
                                          <p:val>
                                            <p:fltVal val="0"/>
                                          </p:val>
                                        </p:tav>
                                        <p:tav tm="100000">
                                          <p:val>
                                            <p:strVal val="#ppt_h"/>
                                          </p:val>
                                        </p:tav>
                                      </p:tavLst>
                                    </p:anim>
                                    <p:animEffect transition="in" filter="fade">
                                      <p:cBhvr>
                                        <p:cTn id="109" dur="500"/>
                                        <p:tgtEl>
                                          <p:spTgt spid="165"/>
                                        </p:tgtEl>
                                      </p:cBhvr>
                                    </p:animEffect>
                                  </p:childTnLst>
                                </p:cTn>
                              </p:par>
                            </p:childTnLst>
                          </p:cTn>
                        </p:par>
                      </p:childTnLst>
                    </p:cTn>
                  </p:par>
                  <p:par>
                    <p:cTn id="110" fill="hold">
                      <p:stCondLst>
                        <p:cond delay="indefinite"/>
                      </p:stCondLst>
                      <p:childTnLst>
                        <p:par>
                          <p:cTn id="111" fill="hold">
                            <p:stCondLst>
                              <p:cond delay="0"/>
                            </p:stCondLst>
                            <p:childTnLst>
                              <p:par>
                                <p:cTn id="112" presetID="53" presetClass="entr" presetSubtype="16" fill="hold" grpId="0" nodeType="clickEffect">
                                  <p:stCondLst>
                                    <p:cond delay="0"/>
                                  </p:stCondLst>
                                  <p:childTnLst>
                                    <p:set>
                                      <p:cBhvr>
                                        <p:cTn id="113" dur="1" fill="hold">
                                          <p:stCondLst>
                                            <p:cond delay="0"/>
                                          </p:stCondLst>
                                        </p:cTn>
                                        <p:tgtEl>
                                          <p:spTgt spid="166"/>
                                        </p:tgtEl>
                                        <p:attrNameLst>
                                          <p:attrName>style.visibility</p:attrName>
                                        </p:attrNameLst>
                                      </p:cBhvr>
                                      <p:to>
                                        <p:strVal val="visible"/>
                                      </p:to>
                                    </p:set>
                                    <p:anim calcmode="lin" valueType="num">
                                      <p:cBhvr>
                                        <p:cTn id="114" dur="500" fill="hold"/>
                                        <p:tgtEl>
                                          <p:spTgt spid="166"/>
                                        </p:tgtEl>
                                        <p:attrNameLst>
                                          <p:attrName>ppt_w</p:attrName>
                                        </p:attrNameLst>
                                      </p:cBhvr>
                                      <p:tavLst>
                                        <p:tav tm="0">
                                          <p:val>
                                            <p:fltVal val="0"/>
                                          </p:val>
                                        </p:tav>
                                        <p:tav tm="100000">
                                          <p:val>
                                            <p:strVal val="#ppt_w"/>
                                          </p:val>
                                        </p:tav>
                                      </p:tavLst>
                                    </p:anim>
                                    <p:anim calcmode="lin" valueType="num">
                                      <p:cBhvr>
                                        <p:cTn id="115" dur="500" fill="hold"/>
                                        <p:tgtEl>
                                          <p:spTgt spid="166"/>
                                        </p:tgtEl>
                                        <p:attrNameLst>
                                          <p:attrName>ppt_h</p:attrName>
                                        </p:attrNameLst>
                                      </p:cBhvr>
                                      <p:tavLst>
                                        <p:tav tm="0">
                                          <p:val>
                                            <p:fltVal val="0"/>
                                          </p:val>
                                        </p:tav>
                                        <p:tav tm="100000">
                                          <p:val>
                                            <p:strVal val="#ppt_h"/>
                                          </p:val>
                                        </p:tav>
                                      </p:tavLst>
                                    </p:anim>
                                    <p:animEffect transition="in" filter="fade">
                                      <p:cBhvr>
                                        <p:cTn id="116" dur="500"/>
                                        <p:tgtEl>
                                          <p:spTgt spid="166"/>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167"/>
                                        </p:tgtEl>
                                        <p:attrNameLst>
                                          <p:attrName>style.visibility</p:attrName>
                                        </p:attrNameLst>
                                      </p:cBhvr>
                                      <p:to>
                                        <p:strVal val="visible"/>
                                      </p:to>
                                    </p:set>
                                    <p:anim calcmode="lin" valueType="num">
                                      <p:cBhvr>
                                        <p:cTn id="119" dur="500" fill="hold"/>
                                        <p:tgtEl>
                                          <p:spTgt spid="167"/>
                                        </p:tgtEl>
                                        <p:attrNameLst>
                                          <p:attrName>ppt_w</p:attrName>
                                        </p:attrNameLst>
                                      </p:cBhvr>
                                      <p:tavLst>
                                        <p:tav tm="0">
                                          <p:val>
                                            <p:fltVal val="0"/>
                                          </p:val>
                                        </p:tav>
                                        <p:tav tm="100000">
                                          <p:val>
                                            <p:strVal val="#ppt_w"/>
                                          </p:val>
                                        </p:tav>
                                      </p:tavLst>
                                    </p:anim>
                                    <p:anim calcmode="lin" valueType="num">
                                      <p:cBhvr>
                                        <p:cTn id="120" dur="500" fill="hold"/>
                                        <p:tgtEl>
                                          <p:spTgt spid="167"/>
                                        </p:tgtEl>
                                        <p:attrNameLst>
                                          <p:attrName>ppt_h</p:attrName>
                                        </p:attrNameLst>
                                      </p:cBhvr>
                                      <p:tavLst>
                                        <p:tav tm="0">
                                          <p:val>
                                            <p:fltVal val="0"/>
                                          </p:val>
                                        </p:tav>
                                        <p:tav tm="100000">
                                          <p:val>
                                            <p:strVal val="#ppt_h"/>
                                          </p:val>
                                        </p:tav>
                                      </p:tavLst>
                                    </p:anim>
                                    <p:animEffect transition="in" filter="fade">
                                      <p:cBhvr>
                                        <p:cTn id="121"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0" grpId="0"/>
      <p:bldP spid="87" grpId="0" animBg="1"/>
      <p:bldP spid="98" grpId="0" animBg="1"/>
      <p:bldP spid="99" grpId="0"/>
      <p:bldP spid="106" grpId="0"/>
      <p:bldP spid="115" grpId="0"/>
      <p:bldP spid="122" grpId="0" animBg="1"/>
      <p:bldP spid="161" grpId="0" animBg="1"/>
      <p:bldP spid="162" grpId="0"/>
      <p:bldP spid="163" grpId="0"/>
      <p:bldP spid="164" grpId="0" animBg="1"/>
      <p:bldP spid="165" grpId="0"/>
      <p:bldP spid="166" grpId="0" animBg="1"/>
      <p:bldP spid="167" grpId="0"/>
      <p:bldP spid="175" grpId="0"/>
      <p:bldP spid="176" grpId="0"/>
      <p:bldP spid="177" grpId="0"/>
      <p:bldP spid="178"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9" name="Title 1"/>
          <p:cNvSpPr>
            <a:spLocks noGrp="1"/>
          </p:cNvSpPr>
          <p:nvPr>
            <p:ph type="title"/>
          </p:nvPr>
        </p:nvSpPr>
        <p:spPr>
          <a:xfrm>
            <a:off x="434920" y="444501"/>
            <a:ext cx="11561874" cy="758825"/>
          </a:xfrm>
        </p:spPr>
        <p:txBody>
          <a:bodyPr/>
          <a:lstStyle/>
          <a:p>
            <a:r>
              <a:rPr lang="en-US">
                <a:solidFill>
                  <a:srgbClr val="505050"/>
                </a:solidFill>
              </a:rPr>
              <a:t>File and Data Control Architecture</a:t>
            </a:r>
          </a:p>
        </p:txBody>
      </p:sp>
      <p:sp>
        <p:nvSpPr>
          <p:cNvPr id="68" name="Rectangle 67"/>
          <p:cNvSpPr/>
          <p:nvPr/>
        </p:nvSpPr>
        <p:spPr bwMode="auto">
          <a:xfrm>
            <a:off x="5333453" y="1383721"/>
            <a:ext cx="6141120" cy="3719267"/>
          </a:xfrm>
          <a:prstGeom prst="rect">
            <a:avLst/>
          </a:prstGeom>
          <a:noFill/>
          <a:ln w="6350" cap="flat" cmpd="sng" algn="ctr">
            <a:solidFill>
              <a:schemeClr val="bg1">
                <a:lumMod val="75000"/>
              </a:schemeClr>
            </a:solidFill>
            <a:prstDash val="dash"/>
            <a:miter lim="800000"/>
            <a:headEnd type="none" w="med" len="med"/>
            <a:tailEnd type="none" w="med" len="med"/>
          </a:ln>
          <a:effectLst/>
        </p:spPr>
        <p:txBody>
          <a:bodyPr rot="0" spcFirstLastPara="0" vert="horz" wrap="square" lIns="93248" tIns="124294" rIns="248591" bIns="124294" numCol="1" spcCol="0" rtlCol="0" fromWordArt="0" anchor="t" anchorCtr="0" forceAA="0" compatLnSpc="1">
            <a:prstTxWarp prst="textNoShape">
              <a:avLst/>
            </a:prstTxWarp>
            <a:noAutofit/>
          </a:bodyPr>
          <a:lstStyle/>
          <a:p>
            <a:pPr algn="ctr" defTabSz="1267322" fontAlgn="base">
              <a:spcBef>
                <a:spcPct val="0"/>
              </a:spcBef>
              <a:spcAft>
                <a:spcPct val="0"/>
              </a:spcAft>
            </a:pPr>
            <a:r>
              <a:rPr lang="en-US" sz="1600" kern="0">
                <a:solidFill>
                  <a:srgbClr val="505050"/>
                </a:solidFill>
              </a:rPr>
              <a:t>Microsoft Cloud App Security</a:t>
            </a:r>
          </a:p>
        </p:txBody>
      </p:sp>
      <p:sp>
        <p:nvSpPr>
          <p:cNvPr id="73" name="TextBox 137"/>
          <p:cNvSpPr txBox="1"/>
          <p:nvPr/>
        </p:nvSpPr>
        <p:spPr>
          <a:xfrm>
            <a:off x="9902603" y="6576193"/>
            <a:ext cx="1481469" cy="446734"/>
          </a:xfrm>
          <a:prstGeom prst="rect">
            <a:avLst/>
          </a:prstGeom>
          <a:noFill/>
        </p:spPr>
        <p:txBody>
          <a:bodyPr wrap="square" lIns="186497" tIns="149198" rIns="186497" bIns="149198"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1119004">
              <a:lnSpc>
                <a:spcPct val="90000"/>
              </a:lnSpc>
              <a:spcAft>
                <a:spcPts val="612"/>
              </a:spcAft>
              <a:defRPr/>
            </a:pPr>
            <a:r>
              <a:rPr lang="en-US" sz="1050">
                <a:solidFill>
                  <a:schemeClr val="bg1">
                    <a:lumMod val="50000"/>
                  </a:schemeClr>
                </a:solidFill>
              </a:rPr>
              <a:t>SIEM connector</a:t>
            </a:r>
          </a:p>
        </p:txBody>
      </p:sp>
      <p:sp>
        <p:nvSpPr>
          <p:cNvPr id="98" name="Oval 97"/>
          <p:cNvSpPr/>
          <p:nvPr/>
        </p:nvSpPr>
        <p:spPr bwMode="auto">
          <a:xfrm>
            <a:off x="801739" y="3357295"/>
            <a:ext cx="645540" cy="645539"/>
          </a:xfrm>
          <a:prstGeom prst="ellipse">
            <a:avLst/>
          </a:prstGeom>
          <a:noFill/>
          <a:ln w="12700" cap="flat" cmpd="sng" algn="ctr">
            <a:solidFill>
              <a:srgbClr val="00317B"/>
            </a:solidFill>
            <a:prstDash val="solid"/>
            <a:miter lim="800000"/>
            <a:headEnd type="none" w="med" len="med"/>
            <a:tailEnd type="arrow" w="med" len="med"/>
          </a:ln>
          <a:effectLst/>
        </p:spPr>
        <p:txBody>
          <a:bodyPr rot="0" spcFirstLastPara="0" vert="horz" wrap="square" lIns="186497" tIns="149198" rIns="186497" bIns="149198" numCol="1" spcCol="0" rtlCol="0" fromWordArt="0" anchor="t" anchorCtr="0" forceAA="0" compatLnSpc="1">
            <a:prstTxWarp prst="textNoShape">
              <a:avLst/>
            </a:prstTxWarp>
            <a:noAutofit/>
          </a:bodyPr>
          <a:lstStyle/>
          <a:p>
            <a:pPr algn="ctr" defTabSz="950933" fontAlgn="base">
              <a:lnSpc>
                <a:spcPct val="90000"/>
              </a:lnSpc>
              <a:spcBef>
                <a:spcPct val="0"/>
              </a:spcBef>
              <a:spcAft>
                <a:spcPct val="0"/>
              </a:spcAft>
            </a:pPr>
            <a:endParaRPr lang="en-US" sz="2448" kern="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sp>
        <p:nvSpPr>
          <p:cNvPr id="101" name="TextBox 110"/>
          <p:cNvSpPr txBox="1"/>
          <p:nvPr/>
        </p:nvSpPr>
        <p:spPr>
          <a:xfrm>
            <a:off x="773505" y="3901112"/>
            <a:ext cx="634688" cy="446716"/>
          </a:xfrm>
          <a:prstGeom prst="rect">
            <a:avLst/>
          </a:prstGeom>
          <a:noFill/>
        </p:spPr>
        <p:txBody>
          <a:bodyPr wrap="none" lIns="186497" tIns="149198" rIns="186497" bIns="149198"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1119004">
              <a:lnSpc>
                <a:spcPct val="90000"/>
              </a:lnSpc>
              <a:spcAft>
                <a:spcPts val="612"/>
              </a:spcAft>
              <a:defRPr/>
            </a:pPr>
            <a:r>
              <a:rPr lang="en-US" sz="1050">
                <a:solidFill>
                  <a:schemeClr val="bg1">
                    <a:lumMod val="50000"/>
                  </a:schemeClr>
                </a:solidFill>
              </a:rPr>
              <a:t>Files</a:t>
            </a:r>
          </a:p>
        </p:txBody>
      </p:sp>
      <p:sp>
        <p:nvSpPr>
          <p:cNvPr id="92" name="Oval 91"/>
          <p:cNvSpPr/>
          <p:nvPr/>
        </p:nvSpPr>
        <p:spPr bwMode="auto">
          <a:xfrm>
            <a:off x="1646970" y="3363905"/>
            <a:ext cx="645540" cy="645538"/>
          </a:xfrm>
          <a:prstGeom prst="ellipse">
            <a:avLst/>
          </a:prstGeom>
          <a:noFill/>
          <a:ln w="12700" cap="flat" cmpd="sng" algn="ctr">
            <a:solidFill>
              <a:srgbClr val="00317B"/>
            </a:solidFill>
            <a:prstDash val="solid"/>
            <a:miter lim="800000"/>
            <a:headEnd type="none" w="med" len="med"/>
            <a:tailEnd type="arrow" w="med" len="med"/>
          </a:ln>
          <a:effectLst/>
        </p:spPr>
        <p:txBody>
          <a:bodyPr rot="0" spcFirstLastPara="0" vert="horz" wrap="square" lIns="186497" tIns="149198" rIns="186497" bIns="149198" numCol="1" spcCol="0" rtlCol="0" fromWordArt="0" anchor="t" anchorCtr="0" forceAA="0" compatLnSpc="1">
            <a:prstTxWarp prst="textNoShape">
              <a:avLst/>
            </a:prstTxWarp>
            <a:noAutofit/>
          </a:bodyPr>
          <a:lstStyle/>
          <a:p>
            <a:pPr algn="ctr" defTabSz="950933" fontAlgn="base">
              <a:lnSpc>
                <a:spcPct val="90000"/>
              </a:lnSpc>
              <a:spcBef>
                <a:spcPct val="0"/>
              </a:spcBef>
              <a:spcAft>
                <a:spcPct val="0"/>
              </a:spcAft>
            </a:pPr>
            <a:endParaRPr lang="en-US" sz="2448" kern="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sp>
        <p:nvSpPr>
          <p:cNvPr id="97" name="TextBox 115"/>
          <p:cNvSpPr txBox="1"/>
          <p:nvPr/>
        </p:nvSpPr>
        <p:spPr>
          <a:xfrm>
            <a:off x="1417457" y="3898451"/>
            <a:ext cx="1169286" cy="592121"/>
          </a:xfrm>
          <a:prstGeom prst="rect">
            <a:avLst/>
          </a:prstGeom>
          <a:noFill/>
        </p:spPr>
        <p:txBody>
          <a:bodyPr wrap="square" lIns="186497" tIns="149198" rIns="186497" bIns="149198"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defTabSz="1119004">
              <a:lnSpc>
                <a:spcPct val="90000"/>
              </a:lnSpc>
              <a:spcAft>
                <a:spcPts val="612"/>
              </a:spcAft>
              <a:defRPr/>
            </a:pPr>
            <a:r>
              <a:rPr lang="en-US" sz="1050">
                <a:solidFill>
                  <a:schemeClr val="bg1">
                    <a:lumMod val="50000"/>
                  </a:schemeClr>
                </a:solidFill>
              </a:rPr>
              <a:t>External collaborators</a:t>
            </a:r>
          </a:p>
        </p:txBody>
      </p:sp>
      <p:sp>
        <p:nvSpPr>
          <p:cNvPr id="89" name="Oval 88"/>
          <p:cNvSpPr/>
          <p:nvPr/>
        </p:nvSpPr>
        <p:spPr bwMode="auto">
          <a:xfrm>
            <a:off x="2479179" y="3359601"/>
            <a:ext cx="645539" cy="645537"/>
          </a:xfrm>
          <a:prstGeom prst="ellipse">
            <a:avLst/>
          </a:prstGeom>
          <a:noFill/>
          <a:ln w="12700" cap="flat" cmpd="sng" algn="ctr">
            <a:solidFill>
              <a:srgbClr val="00317B"/>
            </a:solidFill>
            <a:prstDash val="solid"/>
            <a:miter lim="800000"/>
            <a:headEnd type="none" w="med" len="med"/>
            <a:tailEnd type="arrow" w="med" len="med"/>
          </a:ln>
          <a:effectLst/>
        </p:spPr>
        <p:txBody>
          <a:bodyPr rot="0" spcFirstLastPara="0" vert="horz" wrap="square" lIns="186497" tIns="149198" rIns="186497" bIns="149198" numCol="1" spcCol="0" rtlCol="0" fromWordArt="0" anchor="t" anchorCtr="0" forceAA="0" compatLnSpc="1">
            <a:prstTxWarp prst="textNoShape">
              <a:avLst/>
            </a:prstTxWarp>
            <a:noAutofit/>
          </a:bodyPr>
          <a:lstStyle/>
          <a:p>
            <a:pPr algn="ctr" defTabSz="950933" fontAlgn="base">
              <a:lnSpc>
                <a:spcPct val="90000"/>
              </a:lnSpc>
              <a:spcBef>
                <a:spcPct val="0"/>
              </a:spcBef>
              <a:spcAft>
                <a:spcPct val="0"/>
              </a:spcAft>
            </a:pPr>
            <a:endParaRPr lang="en-US" sz="2448" kern="0">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sp>
        <p:nvSpPr>
          <p:cNvPr id="91" name="TextBox 120"/>
          <p:cNvSpPr txBox="1"/>
          <p:nvPr/>
        </p:nvSpPr>
        <p:spPr>
          <a:xfrm>
            <a:off x="2427770" y="3897016"/>
            <a:ext cx="702005" cy="446716"/>
          </a:xfrm>
          <a:prstGeom prst="rect">
            <a:avLst/>
          </a:prstGeom>
          <a:noFill/>
        </p:spPr>
        <p:txBody>
          <a:bodyPr wrap="none" lIns="186497" tIns="149198" rIns="186497" bIns="149198" rtlCol="0">
            <a:spAutoFit/>
          </a:bodyPr>
          <a:lstStyle>
            <a:defPPr>
              <a:defRPr lang="en-US"/>
            </a:defPPr>
            <a:lvl1pPr defTabSz="1119116">
              <a:lnSpc>
                <a:spcPct val="90000"/>
              </a:lnSpc>
              <a:spcAft>
                <a:spcPts val="612"/>
              </a:spcAft>
              <a:defRPr sz="1050">
                <a:solidFill>
                  <a:schemeClr val="bg1">
                    <a:lumMod val="50000"/>
                  </a:schemeClr>
                </a:solidFill>
              </a:defRPr>
            </a:lvl1pPr>
          </a:lstStyle>
          <a:p>
            <a:r>
              <a:rPr lang="en-US"/>
              <a:t>Users</a:t>
            </a:r>
          </a:p>
        </p:txBody>
      </p:sp>
      <p:sp>
        <p:nvSpPr>
          <p:cNvPr id="78" name="TextBox 77"/>
          <p:cNvSpPr txBox="1"/>
          <p:nvPr/>
        </p:nvSpPr>
        <p:spPr>
          <a:xfrm>
            <a:off x="767708" y="1669541"/>
            <a:ext cx="2459771" cy="521338"/>
          </a:xfrm>
          <a:prstGeom prst="rect">
            <a:avLst/>
          </a:prstGeom>
          <a:noFill/>
        </p:spPr>
        <p:txBody>
          <a:bodyPr wrap="square" lIns="182805" tIns="146243" rIns="182805" bIns="146243" rtlCol="0">
            <a:spAutoFit/>
          </a:bodyPr>
          <a:lstStyle/>
          <a:p>
            <a:pPr algn="ctr" defTabSz="932325">
              <a:lnSpc>
                <a:spcPct val="90000"/>
              </a:lnSpc>
              <a:spcBef>
                <a:spcPts val="612"/>
              </a:spcBef>
              <a:spcAft>
                <a:spcPts val="600"/>
              </a:spcAft>
              <a:defRPr/>
            </a:pPr>
            <a:r>
              <a:rPr lang="en-US" sz="1632" b="1">
                <a:latin typeface="Segoe UI Light" panose="020B0502040204020203" pitchFamily="34" charset="0"/>
                <a:cs typeface="Segoe UI Light" panose="020B0502040204020203" pitchFamily="34" charset="0"/>
              </a:rPr>
              <a:t>Protected cloud apps</a:t>
            </a:r>
          </a:p>
        </p:txBody>
      </p:sp>
      <p:sp>
        <p:nvSpPr>
          <p:cNvPr id="82" name="Oval 81"/>
          <p:cNvSpPr/>
          <p:nvPr/>
        </p:nvSpPr>
        <p:spPr bwMode="auto">
          <a:xfrm>
            <a:off x="274605" y="1287744"/>
            <a:ext cx="3394131" cy="3394126"/>
          </a:xfrm>
          <a:prstGeom prst="ellipse">
            <a:avLst/>
          </a:prstGeom>
          <a:noFill/>
          <a:ln w="6350" cap="flat" cmpd="sng" algn="ctr">
            <a:solidFill>
              <a:schemeClr val="bg1">
                <a:lumMod val="75000"/>
              </a:schemeClr>
            </a:solidFill>
            <a:prstDash val="dash"/>
            <a:miter lim="800000"/>
            <a:headEnd type="none" w="med" len="med"/>
            <a:tailEnd type="none" w="med" len="med"/>
          </a:ln>
          <a:effectLst/>
        </p:spPr>
        <p:txBody>
          <a:bodyPr rot="0" spcFirstLastPara="0" vert="horz" wrap="square" lIns="93248" tIns="124294" rIns="248591" bIns="124294" numCol="1" spcCol="0" rtlCol="0" fromWordArt="0" anchor="t" anchorCtr="0" forceAA="0" compatLnSpc="1">
            <a:prstTxWarp prst="textNoShape">
              <a:avLst/>
            </a:prstTxWarp>
            <a:noAutofit/>
          </a:bodyPr>
          <a:lstStyle/>
          <a:p>
            <a:pPr algn="ctr" defTabSz="1267322" fontAlgn="base">
              <a:spcBef>
                <a:spcPct val="0"/>
              </a:spcBef>
              <a:spcAft>
                <a:spcPct val="0"/>
              </a:spcAft>
            </a:pPr>
            <a:endParaRPr lang="en-US" sz="2000" kern="0">
              <a:gradFill>
                <a:gsLst>
                  <a:gs pos="0">
                    <a:prstClr val="black"/>
                  </a:gs>
                  <a:gs pos="100000">
                    <a:prstClr val="black"/>
                  </a:gs>
                </a:gsLst>
                <a:lin ang="5400000" scaled="0"/>
              </a:gradFill>
            </a:endParaRPr>
          </a:p>
        </p:txBody>
      </p:sp>
      <p:sp>
        <p:nvSpPr>
          <p:cNvPr id="103" name="Oval 102"/>
          <p:cNvSpPr/>
          <p:nvPr/>
        </p:nvSpPr>
        <p:spPr bwMode="auto">
          <a:xfrm>
            <a:off x="4007965" y="2506789"/>
            <a:ext cx="729996" cy="729996"/>
          </a:xfrm>
          <a:prstGeom prst="ellipse">
            <a:avLst/>
          </a:prstGeom>
          <a:noFill/>
          <a:ln w="12700" cap="flat" cmpd="sng" algn="ctr">
            <a:solidFill>
              <a:srgbClr val="00317B"/>
            </a:solidFill>
            <a:prstDash val="solid"/>
            <a:miter lim="800000"/>
            <a:headEnd type="none" w="med" len="med"/>
            <a:tailEnd type="arrow" w="med" len="med"/>
          </a:ln>
          <a:effectLst/>
        </p:spPr>
        <p:txBody>
          <a:bodyPr rot="0" spcFirstLastPara="0" vert="horz" wrap="square" lIns="186497" tIns="149198" rIns="186497" bIns="149198" numCol="1" spcCol="0" rtlCol="0" fromWordArt="0" anchor="t" anchorCtr="0" forceAA="0" compatLnSpc="1">
            <a:prstTxWarp prst="textNoShape">
              <a:avLst/>
            </a:prstTxWarp>
            <a:noAutofit/>
          </a:bodyPr>
          <a:lstStyle/>
          <a:p>
            <a:pPr algn="ctr" defTabSz="950933" fontAlgn="base">
              <a:lnSpc>
                <a:spcPct val="90000"/>
              </a:lnSpc>
              <a:spcBef>
                <a:spcPct val="0"/>
              </a:spcBef>
              <a:spcAft>
                <a:spcPct val="0"/>
              </a:spcAft>
            </a:pPr>
            <a:endParaRPr lang="en-US" sz="2448" kern="0">
              <a:solidFill>
                <a:srgbClr val="505050"/>
              </a:solidFill>
              <a:latin typeface="Calibri" panose="020F0502020204030204"/>
              <a:ea typeface="Segoe UI" pitchFamily="34" charset="0"/>
              <a:cs typeface="Segoe UI" pitchFamily="34" charset="0"/>
            </a:endParaRPr>
          </a:p>
        </p:txBody>
      </p:sp>
      <p:sp>
        <p:nvSpPr>
          <p:cNvPr id="104" name="TextBox 137"/>
          <p:cNvSpPr txBox="1"/>
          <p:nvPr/>
        </p:nvSpPr>
        <p:spPr>
          <a:xfrm>
            <a:off x="3905515" y="2640350"/>
            <a:ext cx="931144" cy="462872"/>
          </a:xfrm>
          <a:prstGeom prst="rect">
            <a:avLst/>
          </a:prstGeom>
        </p:spPr>
        <p:txBody>
          <a:bodyPr vert="horz" wrap="square" lIns="149198" tIns="93248" rIns="149198" bIns="93248" rtlCol="0">
            <a:noAutofit/>
          </a:bodyPr>
          <a:lstStyle>
            <a:defPPr>
              <a:defRPr lang="en-US"/>
            </a:defPPr>
            <a:lvl1pPr algn="ctr">
              <a:defRPr sz="1050">
                <a:solidFill>
                  <a:schemeClr val="bg1">
                    <a:lumMod val="50000"/>
                  </a:schemeClr>
                </a:solidFill>
              </a:defRPr>
            </a:lvl1pPr>
          </a:lstStyle>
          <a:p>
            <a:r>
              <a:rPr lang="en-US"/>
              <a:t>Activity API</a:t>
            </a:r>
          </a:p>
        </p:txBody>
      </p:sp>
      <p:cxnSp>
        <p:nvCxnSpPr>
          <p:cNvPr id="105" name="Straight Arrow Connector 104"/>
          <p:cNvCxnSpPr>
            <a:cxnSpLocks/>
          </p:cNvCxnSpPr>
          <p:nvPr/>
        </p:nvCxnSpPr>
        <p:spPr>
          <a:xfrm flipV="1">
            <a:off x="4816799" y="2871787"/>
            <a:ext cx="333981" cy="3732"/>
          </a:xfrm>
          <a:prstGeom prst="straightConnector1">
            <a:avLst/>
          </a:prstGeom>
          <a:noFill/>
          <a:ln w="12700" cap="flat" cmpd="sng" algn="ctr">
            <a:solidFill>
              <a:srgbClr val="00317B"/>
            </a:solidFill>
            <a:prstDash val="solid"/>
            <a:miter lim="800000"/>
            <a:headEnd type="none" w="med" len="med"/>
            <a:tailEnd type="arrow" w="med" len="med"/>
          </a:ln>
          <a:effectLst/>
        </p:spPr>
      </p:cxnSp>
      <p:sp>
        <p:nvSpPr>
          <p:cNvPr id="107" name="TextBox 137"/>
          <p:cNvSpPr txBox="1"/>
          <p:nvPr/>
        </p:nvSpPr>
        <p:spPr>
          <a:xfrm>
            <a:off x="4020268" y="1767793"/>
            <a:ext cx="732168" cy="531802"/>
          </a:xfrm>
          <a:prstGeom prst="rect">
            <a:avLst/>
          </a:prstGeom>
        </p:spPr>
        <p:txBody>
          <a:bodyPr vert="horz" wrap="square" lIns="149198" tIns="93248" rIns="149198" bIns="93248" rtlCol="0">
            <a:noAutofit/>
          </a:bodyPr>
          <a:lstStyle>
            <a:defPPr>
              <a:defRPr lang="en-US"/>
            </a:defPPr>
            <a:lvl1pPr algn="ctr">
              <a:defRPr sz="1050">
                <a:solidFill>
                  <a:schemeClr val="bg1">
                    <a:lumMod val="50000"/>
                  </a:schemeClr>
                </a:solidFill>
              </a:defRPr>
            </a:lvl1pPr>
          </a:lstStyle>
          <a:p>
            <a:r>
              <a:rPr lang="en-US"/>
              <a:t>Files</a:t>
            </a:r>
            <a:br>
              <a:rPr lang="en-US"/>
            </a:br>
            <a:r>
              <a:rPr lang="en-US"/>
              <a:t>API</a:t>
            </a:r>
          </a:p>
        </p:txBody>
      </p:sp>
      <p:cxnSp>
        <p:nvCxnSpPr>
          <p:cNvPr id="108" name="Straight Arrow Connector 107"/>
          <p:cNvCxnSpPr>
            <a:cxnSpLocks/>
          </p:cNvCxnSpPr>
          <p:nvPr/>
        </p:nvCxnSpPr>
        <p:spPr>
          <a:xfrm flipV="1">
            <a:off x="4816800" y="2023351"/>
            <a:ext cx="333981" cy="3732"/>
          </a:xfrm>
          <a:prstGeom prst="straightConnector1">
            <a:avLst/>
          </a:prstGeom>
          <a:noFill/>
          <a:ln w="12700" cap="flat" cmpd="sng" algn="ctr">
            <a:solidFill>
              <a:srgbClr val="00317B"/>
            </a:solidFill>
            <a:prstDash val="solid"/>
            <a:miter lim="800000"/>
            <a:headEnd type="none" w="med" len="med"/>
            <a:tailEnd type="arrow" w="med" len="med"/>
          </a:ln>
          <a:effectLst/>
        </p:spPr>
      </p:cxnSp>
      <p:sp>
        <p:nvSpPr>
          <p:cNvPr id="109" name="Oval 108"/>
          <p:cNvSpPr/>
          <p:nvPr/>
        </p:nvSpPr>
        <p:spPr bwMode="auto">
          <a:xfrm>
            <a:off x="4026934" y="1668696"/>
            <a:ext cx="729996" cy="729996"/>
          </a:xfrm>
          <a:prstGeom prst="ellipse">
            <a:avLst/>
          </a:prstGeom>
          <a:noFill/>
          <a:ln w="12700" cap="flat" cmpd="sng" algn="ctr">
            <a:solidFill>
              <a:srgbClr val="00317B"/>
            </a:solidFill>
            <a:prstDash val="solid"/>
            <a:miter lim="800000"/>
            <a:headEnd type="none" w="med" len="med"/>
            <a:tailEnd type="arrow" w="med" len="med"/>
          </a:ln>
          <a:effectLst/>
        </p:spPr>
        <p:txBody>
          <a:bodyPr rot="0" spcFirstLastPara="0" vert="horz" wrap="square" lIns="186497" tIns="149198" rIns="186497" bIns="149198" numCol="1" spcCol="0" rtlCol="0" fromWordArt="0" anchor="t" anchorCtr="0" forceAA="0" compatLnSpc="1">
            <a:prstTxWarp prst="textNoShape">
              <a:avLst/>
            </a:prstTxWarp>
            <a:noAutofit/>
          </a:bodyPr>
          <a:lstStyle/>
          <a:p>
            <a:pPr algn="ctr" defTabSz="950933" fontAlgn="base">
              <a:lnSpc>
                <a:spcPct val="90000"/>
              </a:lnSpc>
              <a:spcBef>
                <a:spcPct val="0"/>
              </a:spcBef>
              <a:spcAft>
                <a:spcPct val="0"/>
              </a:spcAft>
            </a:pPr>
            <a:endParaRPr lang="en-US" sz="2448" kern="0">
              <a:solidFill>
                <a:srgbClr val="505050"/>
              </a:solidFill>
              <a:latin typeface="Calibri" panose="020F0502020204030204"/>
              <a:ea typeface="Segoe UI" pitchFamily="34" charset="0"/>
              <a:cs typeface="Segoe UI" pitchFamily="34" charset="0"/>
            </a:endParaRPr>
          </a:p>
        </p:txBody>
      </p:sp>
      <p:pic>
        <p:nvPicPr>
          <p:cNvPr id="117" name="Picture 11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31349" y="5292919"/>
            <a:ext cx="1686088" cy="1686088"/>
          </a:xfrm>
          <a:prstGeom prst="rect">
            <a:avLst/>
          </a:prstGeom>
        </p:spPr>
      </p:pic>
      <p:cxnSp>
        <p:nvCxnSpPr>
          <p:cNvPr id="119" name="Straight Arrow Connector 24"/>
          <p:cNvCxnSpPr>
            <a:cxnSpLocks/>
          </p:cNvCxnSpPr>
          <p:nvPr/>
        </p:nvCxnSpPr>
        <p:spPr>
          <a:xfrm>
            <a:off x="10535459" y="5236730"/>
            <a:ext cx="0" cy="369131"/>
          </a:xfrm>
          <a:prstGeom prst="straightConnector1">
            <a:avLst/>
          </a:prstGeom>
          <a:noFill/>
          <a:ln w="12700" cap="flat" cmpd="sng" algn="ctr">
            <a:solidFill>
              <a:srgbClr val="00317B"/>
            </a:solidFill>
            <a:prstDash val="solid"/>
            <a:miter lim="800000"/>
            <a:headEnd type="none" w="med" len="med"/>
            <a:tailEnd type="arrow" w="med" len="med"/>
          </a:ln>
          <a:effectLst/>
        </p:spPr>
      </p:cxnSp>
      <p:pic>
        <p:nvPicPr>
          <p:cNvPr id="120" name="Picture 119"/>
          <p:cNvPicPr>
            <a:picLocks noChangeAspect="1"/>
          </p:cNvPicPr>
          <p:nvPr/>
        </p:nvPicPr>
        <p:blipFill>
          <a:blip r:embed="rId4" cstate="email">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8125864" y="5772435"/>
            <a:ext cx="648025" cy="387056"/>
          </a:xfrm>
          <a:prstGeom prst="rect">
            <a:avLst/>
          </a:prstGeom>
        </p:spPr>
      </p:pic>
      <p:cxnSp>
        <p:nvCxnSpPr>
          <p:cNvPr id="121" name="Straight Arrow Connector 24"/>
          <p:cNvCxnSpPr>
            <a:cxnSpLocks/>
          </p:cNvCxnSpPr>
          <p:nvPr/>
        </p:nvCxnSpPr>
        <p:spPr>
          <a:xfrm>
            <a:off x="8499440" y="5226433"/>
            <a:ext cx="0" cy="379428"/>
          </a:xfrm>
          <a:prstGeom prst="straightConnector1">
            <a:avLst/>
          </a:prstGeom>
          <a:noFill/>
          <a:ln w="12700" cap="flat" cmpd="sng" algn="ctr">
            <a:solidFill>
              <a:srgbClr val="00317B"/>
            </a:solidFill>
            <a:prstDash val="solid"/>
            <a:miter lim="800000"/>
            <a:headEnd type="none" w="med" len="med"/>
            <a:tailEnd type="arrow" w="med" len="med"/>
          </a:ln>
          <a:effectLst/>
        </p:spPr>
      </p:cxnSp>
      <p:pic>
        <p:nvPicPr>
          <p:cNvPr id="124" name="Picture 123"/>
          <p:cNvPicPr>
            <a:picLocks noChangeAspect="1"/>
          </p:cNvPicPr>
          <p:nvPr/>
        </p:nvPicPr>
        <p:blipFill>
          <a:blip r:embed="rId5" cstate="email">
            <a:grayscl/>
            <a:extLst>
              <a:ext uri="{28A0092B-C50C-407E-A947-70E740481C1C}">
                <a14:useLocalDpi xmlns:a14="http://schemas.microsoft.com/office/drawing/2010/main"/>
              </a:ext>
            </a:extLst>
          </a:blip>
          <a:stretch>
            <a:fillRect/>
          </a:stretch>
        </p:blipFill>
        <p:spPr>
          <a:xfrm>
            <a:off x="8560659" y="5894880"/>
            <a:ext cx="700684" cy="1099199"/>
          </a:xfrm>
          <a:prstGeom prst="rect">
            <a:avLst/>
          </a:prstGeom>
        </p:spPr>
      </p:pic>
      <p:cxnSp>
        <p:nvCxnSpPr>
          <p:cNvPr id="125" name="Straight Arrow Connector 124"/>
          <p:cNvCxnSpPr>
            <a:cxnSpLocks/>
          </p:cNvCxnSpPr>
          <p:nvPr/>
        </p:nvCxnSpPr>
        <p:spPr>
          <a:xfrm>
            <a:off x="3731913" y="2867776"/>
            <a:ext cx="173602" cy="0"/>
          </a:xfrm>
          <a:prstGeom prst="straightConnector1">
            <a:avLst/>
          </a:prstGeom>
          <a:noFill/>
          <a:ln w="12700" cap="flat" cmpd="sng" algn="ctr">
            <a:solidFill>
              <a:srgbClr val="00317B"/>
            </a:solidFill>
            <a:prstDash val="solid"/>
            <a:miter lim="800000"/>
            <a:headEnd type="none" w="med" len="med"/>
            <a:tailEnd type="arrow" w="med" len="med"/>
          </a:ln>
          <a:effectLst/>
        </p:spPr>
      </p:cxnSp>
      <p:cxnSp>
        <p:nvCxnSpPr>
          <p:cNvPr id="126" name="Straight Arrow Connector 125"/>
          <p:cNvCxnSpPr>
            <a:cxnSpLocks/>
          </p:cNvCxnSpPr>
          <p:nvPr/>
        </p:nvCxnSpPr>
        <p:spPr>
          <a:xfrm>
            <a:off x="3731913" y="2025384"/>
            <a:ext cx="173602" cy="0"/>
          </a:xfrm>
          <a:prstGeom prst="straightConnector1">
            <a:avLst/>
          </a:prstGeom>
          <a:noFill/>
          <a:ln w="12700" cap="flat" cmpd="sng" algn="ctr">
            <a:solidFill>
              <a:srgbClr val="00317B"/>
            </a:solidFill>
            <a:prstDash val="solid"/>
            <a:miter lim="800000"/>
            <a:headEnd type="none" w="med" len="med"/>
            <a:tailEnd type="arrow" w="med" len="med"/>
          </a:ln>
          <a:effectLst/>
        </p:spPr>
      </p:cxnSp>
      <p:sp>
        <p:nvSpPr>
          <p:cNvPr id="128" name="Freeform 127"/>
          <p:cNvSpPr>
            <a:spLocks noChangeAspect="1"/>
          </p:cNvSpPr>
          <p:nvPr/>
        </p:nvSpPr>
        <p:spPr bwMode="auto">
          <a:xfrm>
            <a:off x="2635846" y="3549586"/>
            <a:ext cx="306913" cy="274175"/>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accent2"/>
          </a:solidFill>
          <a:ln>
            <a:noFill/>
          </a:ln>
        </p:spPr>
        <p:txBody>
          <a:bodyPr vert="horz" wrap="square" lIns="93248" tIns="46624" rIns="93248" bIns="46624"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1119004">
              <a:defRPr/>
            </a:pPr>
            <a:endParaRPr lang="en-US" sz="2203" kern="0">
              <a:solidFill>
                <a:schemeClr val="tx2"/>
              </a:solidFill>
              <a:latin typeface="Calibri" panose="020F0502020204030204"/>
            </a:endParaRPr>
          </a:p>
        </p:txBody>
      </p:sp>
      <p:sp>
        <p:nvSpPr>
          <p:cNvPr id="131" name="Freeform 130"/>
          <p:cNvSpPr>
            <a:spLocks noChangeAspect="1" noEditPoints="1"/>
          </p:cNvSpPr>
          <p:nvPr/>
        </p:nvSpPr>
        <p:spPr bwMode="auto">
          <a:xfrm>
            <a:off x="1809085" y="3511263"/>
            <a:ext cx="321309" cy="325976"/>
          </a:xfrm>
          <a:custGeom>
            <a:avLst/>
            <a:gdLst>
              <a:gd name="T0" fmla="*/ 147 w 288"/>
              <a:gd name="T1" fmla="*/ 116 h 293"/>
              <a:gd name="T2" fmla="*/ 147 w 288"/>
              <a:gd name="T3" fmla="*/ 116 h 293"/>
              <a:gd name="T4" fmla="*/ 147 w 288"/>
              <a:gd name="T5" fmla="*/ 116 h 293"/>
              <a:gd name="T6" fmla="*/ 203 w 288"/>
              <a:gd name="T7" fmla="*/ 58 h 293"/>
              <a:gd name="T8" fmla="*/ 146 w 288"/>
              <a:gd name="T9" fmla="*/ 1 h 293"/>
              <a:gd name="T10" fmla="*/ 106 w 288"/>
              <a:gd name="T11" fmla="*/ 18 h 293"/>
              <a:gd name="T12" fmla="*/ 90 w 288"/>
              <a:gd name="T13" fmla="*/ 59 h 293"/>
              <a:gd name="T14" fmla="*/ 107 w 288"/>
              <a:gd name="T15" fmla="*/ 99 h 293"/>
              <a:gd name="T16" fmla="*/ 147 w 288"/>
              <a:gd name="T17" fmla="*/ 116 h 293"/>
              <a:gd name="T18" fmla="*/ 240 w 288"/>
              <a:gd name="T19" fmla="*/ 293 h 293"/>
              <a:gd name="T20" fmla="*/ 288 w 288"/>
              <a:gd name="T21" fmla="*/ 292 h 293"/>
              <a:gd name="T22" fmla="*/ 255 w 288"/>
              <a:gd name="T23" fmla="*/ 185 h 293"/>
              <a:gd name="T24" fmla="*/ 189 w 288"/>
              <a:gd name="T25" fmla="*/ 135 h 293"/>
              <a:gd name="T26" fmla="*/ 172 w 288"/>
              <a:gd name="T27" fmla="*/ 135 h 293"/>
              <a:gd name="T28" fmla="*/ 172 w 288"/>
              <a:gd name="T29" fmla="*/ 136 h 293"/>
              <a:gd name="T30" fmla="*/ 173 w 288"/>
              <a:gd name="T31" fmla="*/ 137 h 293"/>
              <a:gd name="T32" fmla="*/ 172 w 288"/>
              <a:gd name="T33" fmla="*/ 139 h 293"/>
              <a:gd name="T34" fmla="*/ 161 w 288"/>
              <a:gd name="T35" fmla="*/ 155 h 293"/>
              <a:gd name="T36" fmla="*/ 173 w 288"/>
              <a:gd name="T37" fmla="*/ 232 h 293"/>
              <a:gd name="T38" fmla="*/ 148 w 288"/>
              <a:gd name="T39" fmla="*/ 263 h 293"/>
              <a:gd name="T40" fmla="*/ 138 w 288"/>
              <a:gd name="T41" fmla="*/ 250 h 293"/>
              <a:gd name="T42" fmla="*/ 123 w 288"/>
              <a:gd name="T43" fmla="*/ 233 h 293"/>
              <a:gd name="T44" fmla="*/ 133 w 288"/>
              <a:gd name="T45" fmla="*/ 155 h 293"/>
              <a:gd name="T46" fmla="*/ 122 w 288"/>
              <a:gd name="T47" fmla="*/ 139 h 293"/>
              <a:gd name="T48" fmla="*/ 122 w 288"/>
              <a:gd name="T49" fmla="*/ 138 h 293"/>
              <a:gd name="T50" fmla="*/ 122 w 288"/>
              <a:gd name="T51" fmla="*/ 136 h 293"/>
              <a:gd name="T52" fmla="*/ 122 w 288"/>
              <a:gd name="T53" fmla="*/ 135 h 293"/>
              <a:gd name="T54" fmla="*/ 101 w 288"/>
              <a:gd name="T55" fmla="*/ 135 h 293"/>
              <a:gd name="T56" fmla="*/ 33 w 288"/>
              <a:gd name="T57" fmla="*/ 185 h 293"/>
              <a:gd name="T58" fmla="*/ 0 w 288"/>
              <a:gd name="T59" fmla="*/ 293 h 293"/>
              <a:gd name="T60" fmla="*/ 49 w 288"/>
              <a:gd name="T61" fmla="*/ 293 h 293"/>
              <a:gd name="T62" fmla="*/ 69 w 288"/>
              <a:gd name="T63" fmla="*/ 222 h 293"/>
              <a:gd name="T64" fmla="*/ 84 w 288"/>
              <a:gd name="T65" fmla="*/ 222 h 293"/>
              <a:gd name="T66" fmla="*/ 63 w 288"/>
              <a:gd name="T67" fmla="*/ 293 h 293"/>
              <a:gd name="T68" fmla="*/ 225 w 288"/>
              <a:gd name="T69" fmla="*/ 293 h 293"/>
              <a:gd name="T70" fmla="*/ 205 w 288"/>
              <a:gd name="T71" fmla="*/ 221 h 293"/>
              <a:gd name="T72" fmla="*/ 219 w 288"/>
              <a:gd name="T73" fmla="*/ 221 h 293"/>
              <a:gd name="T74" fmla="*/ 240 w 288"/>
              <a:gd name="T75" fmla="*/ 293 h 293"/>
              <a:gd name="T76" fmla="*/ 154 w 288"/>
              <a:gd name="T77" fmla="*/ 150 h 293"/>
              <a:gd name="T78" fmla="*/ 164 w 288"/>
              <a:gd name="T79" fmla="*/ 138 h 293"/>
              <a:gd name="T80" fmla="*/ 164 w 288"/>
              <a:gd name="T81" fmla="*/ 137 h 293"/>
              <a:gd name="T82" fmla="*/ 162 w 288"/>
              <a:gd name="T83" fmla="*/ 135 h 293"/>
              <a:gd name="T84" fmla="*/ 158 w 288"/>
              <a:gd name="T85" fmla="*/ 132 h 293"/>
              <a:gd name="T86" fmla="*/ 147 w 288"/>
              <a:gd name="T87" fmla="*/ 130 h 293"/>
              <a:gd name="T88" fmla="*/ 137 w 288"/>
              <a:gd name="T89" fmla="*/ 132 h 293"/>
              <a:gd name="T90" fmla="*/ 132 w 288"/>
              <a:gd name="T91" fmla="*/ 135 h 293"/>
              <a:gd name="T92" fmla="*/ 131 w 288"/>
              <a:gd name="T93" fmla="*/ 138 h 293"/>
              <a:gd name="T94" fmla="*/ 131 w 288"/>
              <a:gd name="T95" fmla="*/ 138 h 293"/>
              <a:gd name="T96" fmla="*/ 140 w 288"/>
              <a:gd name="T97" fmla="*/ 150 h 293"/>
              <a:gd name="T98" fmla="*/ 143 w 288"/>
              <a:gd name="T99" fmla="*/ 152 h 293"/>
              <a:gd name="T100" fmla="*/ 132 w 288"/>
              <a:gd name="T101" fmla="*/ 230 h 293"/>
              <a:gd name="T102" fmla="*/ 144 w 288"/>
              <a:gd name="T103" fmla="*/ 244 h 293"/>
              <a:gd name="T104" fmla="*/ 146 w 288"/>
              <a:gd name="T105" fmla="*/ 247 h 293"/>
              <a:gd name="T106" fmla="*/ 148 w 288"/>
              <a:gd name="T107" fmla="*/ 249 h 293"/>
              <a:gd name="T108" fmla="*/ 150 w 288"/>
              <a:gd name="T109" fmla="*/ 247 h 293"/>
              <a:gd name="T110" fmla="*/ 152 w 288"/>
              <a:gd name="T111" fmla="*/ 244 h 293"/>
              <a:gd name="T112" fmla="*/ 164 w 288"/>
              <a:gd name="T113" fmla="*/ 230 h 293"/>
              <a:gd name="T114" fmla="*/ 152 w 288"/>
              <a:gd name="T115" fmla="*/ 152 h 293"/>
              <a:gd name="T116" fmla="*/ 154 w 288"/>
              <a:gd name="T117" fmla="*/ 15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8" h="293">
                <a:moveTo>
                  <a:pt x="147" y="116"/>
                </a:moveTo>
                <a:cubicBezTo>
                  <a:pt x="147" y="116"/>
                  <a:pt x="147" y="116"/>
                  <a:pt x="147" y="116"/>
                </a:cubicBezTo>
                <a:cubicBezTo>
                  <a:pt x="147" y="116"/>
                  <a:pt x="147" y="116"/>
                  <a:pt x="147" y="116"/>
                </a:cubicBezTo>
                <a:cubicBezTo>
                  <a:pt x="178" y="115"/>
                  <a:pt x="203" y="89"/>
                  <a:pt x="203" y="58"/>
                </a:cubicBezTo>
                <a:cubicBezTo>
                  <a:pt x="202" y="26"/>
                  <a:pt x="177" y="0"/>
                  <a:pt x="146" y="1"/>
                </a:cubicBezTo>
                <a:cubicBezTo>
                  <a:pt x="131" y="1"/>
                  <a:pt x="117" y="7"/>
                  <a:pt x="106" y="18"/>
                </a:cubicBezTo>
                <a:cubicBezTo>
                  <a:pt x="96" y="29"/>
                  <a:pt x="90" y="43"/>
                  <a:pt x="90" y="59"/>
                </a:cubicBezTo>
                <a:cubicBezTo>
                  <a:pt x="90" y="74"/>
                  <a:pt x="96" y="89"/>
                  <a:pt x="107" y="99"/>
                </a:cubicBezTo>
                <a:cubicBezTo>
                  <a:pt x="118" y="110"/>
                  <a:pt x="132" y="116"/>
                  <a:pt x="147" y="116"/>
                </a:cubicBezTo>
                <a:close/>
                <a:moveTo>
                  <a:pt x="240" y="293"/>
                </a:moveTo>
                <a:cubicBezTo>
                  <a:pt x="288" y="292"/>
                  <a:pt x="288" y="292"/>
                  <a:pt x="288" y="292"/>
                </a:cubicBezTo>
                <a:cubicBezTo>
                  <a:pt x="255" y="185"/>
                  <a:pt x="255" y="185"/>
                  <a:pt x="255" y="185"/>
                </a:cubicBezTo>
                <a:cubicBezTo>
                  <a:pt x="250" y="167"/>
                  <a:pt x="228" y="136"/>
                  <a:pt x="189" y="135"/>
                </a:cubicBezTo>
                <a:cubicBezTo>
                  <a:pt x="172" y="135"/>
                  <a:pt x="172" y="135"/>
                  <a:pt x="172" y="135"/>
                </a:cubicBezTo>
                <a:cubicBezTo>
                  <a:pt x="172" y="135"/>
                  <a:pt x="172" y="135"/>
                  <a:pt x="172" y="136"/>
                </a:cubicBezTo>
                <a:cubicBezTo>
                  <a:pt x="173" y="137"/>
                  <a:pt x="173" y="137"/>
                  <a:pt x="173" y="137"/>
                </a:cubicBezTo>
                <a:cubicBezTo>
                  <a:pt x="172" y="139"/>
                  <a:pt x="172" y="139"/>
                  <a:pt x="172" y="139"/>
                </a:cubicBezTo>
                <a:cubicBezTo>
                  <a:pt x="172" y="143"/>
                  <a:pt x="168" y="148"/>
                  <a:pt x="161" y="155"/>
                </a:cubicBezTo>
                <a:cubicBezTo>
                  <a:pt x="173" y="232"/>
                  <a:pt x="173" y="232"/>
                  <a:pt x="173" y="232"/>
                </a:cubicBezTo>
                <a:cubicBezTo>
                  <a:pt x="148" y="263"/>
                  <a:pt x="148" y="263"/>
                  <a:pt x="148" y="263"/>
                </a:cubicBezTo>
                <a:cubicBezTo>
                  <a:pt x="138" y="250"/>
                  <a:pt x="138" y="250"/>
                  <a:pt x="138" y="250"/>
                </a:cubicBezTo>
                <a:cubicBezTo>
                  <a:pt x="123" y="233"/>
                  <a:pt x="123" y="233"/>
                  <a:pt x="123" y="233"/>
                </a:cubicBezTo>
                <a:cubicBezTo>
                  <a:pt x="133" y="155"/>
                  <a:pt x="133" y="155"/>
                  <a:pt x="133" y="155"/>
                </a:cubicBezTo>
                <a:cubicBezTo>
                  <a:pt x="126" y="149"/>
                  <a:pt x="122" y="143"/>
                  <a:pt x="122" y="139"/>
                </a:cubicBezTo>
                <a:cubicBezTo>
                  <a:pt x="122" y="138"/>
                  <a:pt x="122" y="138"/>
                  <a:pt x="122" y="138"/>
                </a:cubicBezTo>
                <a:cubicBezTo>
                  <a:pt x="122" y="136"/>
                  <a:pt x="122" y="136"/>
                  <a:pt x="122" y="136"/>
                </a:cubicBezTo>
                <a:cubicBezTo>
                  <a:pt x="122" y="136"/>
                  <a:pt x="122" y="135"/>
                  <a:pt x="122" y="135"/>
                </a:cubicBezTo>
                <a:cubicBezTo>
                  <a:pt x="101" y="135"/>
                  <a:pt x="101" y="135"/>
                  <a:pt x="101" y="135"/>
                </a:cubicBezTo>
                <a:cubicBezTo>
                  <a:pt x="61" y="135"/>
                  <a:pt x="39" y="167"/>
                  <a:pt x="33" y="185"/>
                </a:cubicBezTo>
                <a:cubicBezTo>
                  <a:pt x="0" y="293"/>
                  <a:pt x="0" y="293"/>
                  <a:pt x="0" y="293"/>
                </a:cubicBezTo>
                <a:cubicBezTo>
                  <a:pt x="49" y="293"/>
                  <a:pt x="49" y="293"/>
                  <a:pt x="49" y="293"/>
                </a:cubicBezTo>
                <a:cubicBezTo>
                  <a:pt x="69" y="222"/>
                  <a:pt x="69" y="222"/>
                  <a:pt x="69" y="222"/>
                </a:cubicBezTo>
                <a:cubicBezTo>
                  <a:pt x="84" y="222"/>
                  <a:pt x="84" y="222"/>
                  <a:pt x="84" y="222"/>
                </a:cubicBezTo>
                <a:cubicBezTo>
                  <a:pt x="63" y="293"/>
                  <a:pt x="63" y="293"/>
                  <a:pt x="63" y="293"/>
                </a:cubicBezTo>
                <a:cubicBezTo>
                  <a:pt x="225" y="293"/>
                  <a:pt x="225" y="293"/>
                  <a:pt x="225" y="293"/>
                </a:cubicBezTo>
                <a:cubicBezTo>
                  <a:pt x="205" y="221"/>
                  <a:pt x="205" y="221"/>
                  <a:pt x="205" y="221"/>
                </a:cubicBezTo>
                <a:cubicBezTo>
                  <a:pt x="219" y="221"/>
                  <a:pt x="219" y="221"/>
                  <a:pt x="219" y="221"/>
                </a:cubicBezTo>
                <a:lnTo>
                  <a:pt x="240" y="293"/>
                </a:lnTo>
                <a:close/>
                <a:moveTo>
                  <a:pt x="154" y="150"/>
                </a:moveTo>
                <a:cubicBezTo>
                  <a:pt x="163" y="142"/>
                  <a:pt x="164" y="138"/>
                  <a:pt x="164" y="138"/>
                </a:cubicBezTo>
                <a:cubicBezTo>
                  <a:pt x="164" y="137"/>
                  <a:pt x="164" y="137"/>
                  <a:pt x="164" y="137"/>
                </a:cubicBezTo>
                <a:cubicBezTo>
                  <a:pt x="164" y="137"/>
                  <a:pt x="163" y="136"/>
                  <a:pt x="162" y="135"/>
                </a:cubicBezTo>
                <a:cubicBezTo>
                  <a:pt x="161" y="134"/>
                  <a:pt x="160" y="133"/>
                  <a:pt x="158" y="132"/>
                </a:cubicBezTo>
                <a:cubicBezTo>
                  <a:pt x="155" y="131"/>
                  <a:pt x="151" y="130"/>
                  <a:pt x="147" y="130"/>
                </a:cubicBezTo>
                <a:cubicBezTo>
                  <a:pt x="144" y="130"/>
                  <a:pt x="140" y="131"/>
                  <a:pt x="137" y="132"/>
                </a:cubicBezTo>
                <a:cubicBezTo>
                  <a:pt x="135" y="133"/>
                  <a:pt x="133" y="134"/>
                  <a:pt x="132" y="135"/>
                </a:cubicBezTo>
                <a:cubicBezTo>
                  <a:pt x="131" y="136"/>
                  <a:pt x="131" y="137"/>
                  <a:pt x="131" y="138"/>
                </a:cubicBezTo>
                <a:cubicBezTo>
                  <a:pt x="131" y="138"/>
                  <a:pt x="131" y="138"/>
                  <a:pt x="131" y="138"/>
                </a:cubicBezTo>
                <a:cubicBezTo>
                  <a:pt x="131" y="138"/>
                  <a:pt x="131" y="142"/>
                  <a:pt x="140" y="150"/>
                </a:cubicBezTo>
                <a:cubicBezTo>
                  <a:pt x="143" y="152"/>
                  <a:pt x="143" y="152"/>
                  <a:pt x="143" y="152"/>
                </a:cubicBezTo>
                <a:cubicBezTo>
                  <a:pt x="132" y="230"/>
                  <a:pt x="132" y="230"/>
                  <a:pt x="132" y="230"/>
                </a:cubicBezTo>
                <a:cubicBezTo>
                  <a:pt x="144" y="244"/>
                  <a:pt x="144" y="244"/>
                  <a:pt x="144" y="244"/>
                </a:cubicBezTo>
                <a:cubicBezTo>
                  <a:pt x="146" y="247"/>
                  <a:pt x="146" y="247"/>
                  <a:pt x="146" y="247"/>
                </a:cubicBezTo>
                <a:cubicBezTo>
                  <a:pt x="148" y="249"/>
                  <a:pt x="148" y="249"/>
                  <a:pt x="148" y="249"/>
                </a:cubicBezTo>
                <a:cubicBezTo>
                  <a:pt x="150" y="247"/>
                  <a:pt x="150" y="247"/>
                  <a:pt x="150" y="247"/>
                </a:cubicBezTo>
                <a:cubicBezTo>
                  <a:pt x="152" y="244"/>
                  <a:pt x="152" y="244"/>
                  <a:pt x="152" y="244"/>
                </a:cubicBezTo>
                <a:cubicBezTo>
                  <a:pt x="164" y="230"/>
                  <a:pt x="164" y="230"/>
                  <a:pt x="164" y="230"/>
                </a:cubicBezTo>
                <a:cubicBezTo>
                  <a:pt x="152" y="152"/>
                  <a:pt x="152" y="152"/>
                  <a:pt x="152" y="152"/>
                </a:cubicBezTo>
                <a:lnTo>
                  <a:pt x="154" y="150"/>
                </a:lnTo>
                <a:close/>
              </a:path>
            </a:pathLst>
          </a:custGeom>
          <a:solidFill>
            <a:schemeClr val="accent2"/>
          </a:solidFill>
          <a:ln>
            <a:noFill/>
          </a:ln>
        </p:spPr>
        <p:txBody>
          <a:bodyPr vert="horz" wrap="square" lIns="93248" tIns="46624" rIns="93248" bIns="46624"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1119004">
              <a:defRPr/>
            </a:pPr>
            <a:endParaRPr lang="en-US" sz="2203" kern="0">
              <a:solidFill>
                <a:schemeClr val="tx2"/>
              </a:solidFill>
              <a:latin typeface="Calibri" panose="020F0502020204030204"/>
            </a:endParaRPr>
          </a:p>
        </p:txBody>
      </p:sp>
      <p:sp>
        <p:nvSpPr>
          <p:cNvPr id="133" name="Oval 132"/>
          <p:cNvSpPr/>
          <p:nvPr/>
        </p:nvSpPr>
        <p:spPr bwMode="auto">
          <a:xfrm rot="10800000">
            <a:off x="3963605" y="4490573"/>
            <a:ext cx="729996" cy="729996"/>
          </a:xfrm>
          <a:prstGeom prst="ellipse">
            <a:avLst/>
          </a:prstGeom>
          <a:noFill/>
          <a:ln w="12700" cap="flat" cmpd="sng" algn="ctr">
            <a:solidFill>
              <a:srgbClr val="00317B"/>
            </a:solidFill>
            <a:prstDash val="solid"/>
            <a:miter lim="800000"/>
            <a:headEnd type="none" w="med" len="med"/>
            <a:tailEnd type="arrow" w="med" len="med"/>
          </a:ln>
          <a:effectLst/>
        </p:spPr>
        <p:txBody>
          <a:bodyPr rot="0" spcFirstLastPara="0" vert="horz" wrap="square" lIns="186497" tIns="149198" rIns="186497" bIns="149198" numCol="1" spcCol="0" rtlCol="0" fromWordArt="0" anchor="t" anchorCtr="0" forceAA="0" compatLnSpc="1">
            <a:prstTxWarp prst="textNoShape">
              <a:avLst/>
            </a:prstTxWarp>
            <a:noAutofit/>
          </a:bodyPr>
          <a:lstStyle/>
          <a:p>
            <a:pPr algn="ctr" defTabSz="950933" fontAlgn="base">
              <a:lnSpc>
                <a:spcPct val="90000"/>
              </a:lnSpc>
              <a:spcBef>
                <a:spcPct val="0"/>
              </a:spcBef>
              <a:spcAft>
                <a:spcPct val="0"/>
              </a:spcAft>
            </a:pPr>
            <a:endParaRPr lang="en-US" sz="2448" kern="0">
              <a:solidFill>
                <a:srgbClr val="505050"/>
              </a:solidFill>
              <a:latin typeface="Calibri" panose="020F0502020204030204"/>
              <a:ea typeface="Segoe UI" pitchFamily="34" charset="0"/>
              <a:cs typeface="Segoe UI" pitchFamily="34" charset="0"/>
            </a:endParaRPr>
          </a:p>
        </p:txBody>
      </p:sp>
      <p:sp>
        <p:nvSpPr>
          <p:cNvPr id="134" name="TextBox 137"/>
          <p:cNvSpPr txBox="1"/>
          <p:nvPr/>
        </p:nvSpPr>
        <p:spPr>
          <a:xfrm>
            <a:off x="3864907" y="4640117"/>
            <a:ext cx="931144" cy="462872"/>
          </a:xfrm>
          <a:prstGeom prst="rect">
            <a:avLst/>
          </a:prstGeom>
        </p:spPr>
        <p:txBody>
          <a:bodyPr vert="horz" wrap="square" lIns="149198" tIns="93248" rIns="149198" bIns="93248" rtlCol="0">
            <a:noAutofit/>
          </a:bodyPr>
          <a:lstStyle>
            <a:defPPr>
              <a:defRPr lang="en-US"/>
            </a:defPPr>
            <a:lvl1pPr algn="ctr">
              <a:defRPr sz="1050">
                <a:solidFill>
                  <a:schemeClr val="bg1">
                    <a:lumMod val="50000"/>
                  </a:schemeClr>
                </a:solidFill>
              </a:defRPr>
            </a:lvl1pPr>
          </a:lstStyle>
          <a:p>
            <a:r>
              <a:rPr lang="en-US" sz="800"/>
              <a:t>Remediation API</a:t>
            </a:r>
          </a:p>
        </p:txBody>
      </p:sp>
      <p:cxnSp>
        <p:nvCxnSpPr>
          <p:cNvPr id="138" name="Straight Arrow Connector 137"/>
          <p:cNvCxnSpPr>
            <a:cxnSpLocks/>
            <a:endCxn id="97" idx="2"/>
          </p:cNvCxnSpPr>
          <p:nvPr/>
        </p:nvCxnSpPr>
        <p:spPr>
          <a:xfrm rot="10800000">
            <a:off x="2002101" y="4490573"/>
            <a:ext cx="1875378" cy="356847"/>
          </a:xfrm>
          <a:prstGeom prst="bentConnector2">
            <a:avLst/>
          </a:prstGeom>
          <a:noFill/>
          <a:ln w="12700" cap="flat" cmpd="sng" algn="ctr">
            <a:solidFill>
              <a:srgbClr val="00317B"/>
            </a:solidFill>
            <a:prstDash val="solid"/>
            <a:miter lim="800000"/>
            <a:headEnd type="none" w="med" len="med"/>
            <a:tailEnd type="arrow" w="med" len="med"/>
          </a:ln>
          <a:effectLst/>
        </p:spPr>
      </p:cxnSp>
      <p:cxnSp>
        <p:nvCxnSpPr>
          <p:cNvPr id="139" name="Straight Arrow Connector 138"/>
          <p:cNvCxnSpPr>
            <a:cxnSpLocks/>
          </p:cNvCxnSpPr>
          <p:nvPr/>
        </p:nvCxnSpPr>
        <p:spPr>
          <a:xfrm flipH="1">
            <a:off x="4775810" y="4859468"/>
            <a:ext cx="374971" cy="0"/>
          </a:xfrm>
          <a:prstGeom prst="straightConnector1">
            <a:avLst/>
          </a:prstGeom>
          <a:noFill/>
          <a:ln w="12700" cap="flat" cmpd="sng" algn="ctr">
            <a:solidFill>
              <a:srgbClr val="00317B"/>
            </a:solidFill>
            <a:prstDash val="solid"/>
            <a:miter lim="800000"/>
            <a:headEnd type="none" w="med" len="med"/>
            <a:tailEnd type="arrow" w="med" len="med"/>
          </a:ln>
          <a:effectLst/>
        </p:spPr>
      </p:cxnSp>
      <p:grpSp>
        <p:nvGrpSpPr>
          <p:cNvPr id="140" name="Group 139"/>
          <p:cNvGrpSpPr/>
          <p:nvPr/>
        </p:nvGrpSpPr>
        <p:grpSpPr>
          <a:xfrm>
            <a:off x="5594906" y="1982323"/>
            <a:ext cx="2137007" cy="417113"/>
            <a:chOff x="3903407" y="1919784"/>
            <a:chExt cx="2033991" cy="417166"/>
          </a:xfrm>
        </p:grpSpPr>
        <p:sp>
          <p:nvSpPr>
            <p:cNvPr id="141" name="Rounded Rectangle 140"/>
            <p:cNvSpPr/>
            <p:nvPr/>
          </p:nvSpPr>
          <p:spPr bwMode="auto">
            <a:xfrm>
              <a:off x="3903407" y="1919784"/>
              <a:ext cx="2033991" cy="4171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142" name="Rectangle 141"/>
            <p:cNvSpPr/>
            <p:nvPr/>
          </p:nvSpPr>
          <p:spPr>
            <a:xfrm>
              <a:off x="4343427" y="1995984"/>
              <a:ext cx="1153975" cy="286232"/>
            </a:xfrm>
            <a:prstGeom prst="rect">
              <a:avLst/>
            </a:prstGeom>
          </p:spPr>
          <p:txBody>
            <a:bodyPr wrap="none">
              <a:spAutoFit/>
            </a:bodyPr>
            <a:lstStyle/>
            <a:p>
              <a:pPr algn="ctr">
                <a:lnSpc>
                  <a:spcPct val="90000"/>
                </a:lnSpc>
                <a:spcAft>
                  <a:spcPts val="612"/>
                </a:spcAft>
              </a:pPr>
              <a:r>
                <a:rPr lang="en-US" sz="1400">
                  <a:solidFill>
                    <a:schemeClr val="bg1"/>
                  </a:solidFill>
                </a:rPr>
                <a:t>File directory</a:t>
              </a:r>
            </a:p>
          </p:txBody>
        </p:sp>
      </p:grpSp>
      <p:grpSp>
        <p:nvGrpSpPr>
          <p:cNvPr id="143" name="Group 142"/>
          <p:cNvGrpSpPr/>
          <p:nvPr/>
        </p:nvGrpSpPr>
        <p:grpSpPr>
          <a:xfrm>
            <a:off x="8022249" y="1979007"/>
            <a:ext cx="2137007" cy="417113"/>
            <a:chOff x="3903407" y="1919784"/>
            <a:chExt cx="2033991" cy="417166"/>
          </a:xfrm>
        </p:grpSpPr>
        <p:sp>
          <p:nvSpPr>
            <p:cNvPr id="144" name="Rounded Rectangle 143"/>
            <p:cNvSpPr/>
            <p:nvPr/>
          </p:nvSpPr>
          <p:spPr bwMode="auto">
            <a:xfrm>
              <a:off x="3903407" y="1919784"/>
              <a:ext cx="2033991" cy="4171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145" name="Rectangle 144"/>
            <p:cNvSpPr/>
            <p:nvPr/>
          </p:nvSpPr>
          <p:spPr>
            <a:xfrm>
              <a:off x="4196402" y="1995984"/>
              <a:ext cx="1448037" cy="286232"/>
            </a:xfrm>
            <a:prstGeom prst="rect">
              <a:avLst/>
            </a:prstGeom>
          </p:spPr>
          <p:txBody>
            <a:bodyPr wrap="none">
              <a:spAutoFit/>
            </a:bodyPr>
            <a:lstStyle/>
            <a:p>
              <a:pPr algn="ctr">
                <a:lnSpc>
                  <a:spcPct val="90000"/>
                </a:lnSpc>
                <a:spcAft>
                  <a:spcPts val="612"/>
                </a:spcAft>
              </a:pPr>
              <a:r>
                <a:rPr lang="en-US" sz="1400">
                  <a:solidFill>
                    <a:schemeClr val="bg1"/>
                  </a:solidFill>
                </a:rPr>
                <a:t>Event processing</a:t>
              </a:r>
            </a:p>
          </p:txBody>
        </p:sp>
      </p:grpSp>
      <p:grpSp>
        <p:nvGrpSpPr>
          <p:cNvPr id="146" name="Group 145"/>
          <p:cNvGrpSpPr/>
          <p:nvPr/>
        </p:nvGrpSpPr>
        <p:grpSpPr>
          <a:xfrm>
            <a:off x="6828049" y="2967786"/>
            <a:ext cx="2137007" cy="417113"/>
            <a:chOff x="3903407" y="1919784"/>
            <a:chExt cx="2033991" cy="417166"/>
          </a:xfrm>
        </p:grpSpPr>
        <p:sp>
          <p:nvSpPr>
            <p:cNvPr id="148" name="Rounded Rectangle 147"/>
            <p:cNvSpPr/>
            <p:nvPr/>
          </p:nvSpPr>
          <p:spPr bwMode="auto">
            <a:xfrm>
              <a:off x="3903407" y="1919784"/>
              <a:ext cx="2033991" cy="4171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149" name="Rectangle 148"/>
            <p:cNvSpPr/>
            <p:nvPr/>
          </p:nvSpPr>
          <p:spPr>
            <a:xfrm>
              <a:off x="4395491" y="1995984"/>
              <a:ext cx="1049873" cy="286232"/>
            </a:xfrm>
            <a:prstGeom prst="rect">
              <a:avLst/>
            </a:prstGeom>
          </p:spPr>
          <p:txBody>
            <a:bodyPr wrap="none">
              <a:spAutoFit/>
            </a:bodyPr>
            <a:lstStyle/>
            <a:p>
              <a:pPr algn="ctr">
                <a:lnSpc>
                  <a:spcPct val="90000"/>
                </a:lnSpc>
                <a:spcAft>
                  <a:spcPts val="612"/>
                </a:spcAft>
              </a:pPr>
              <a:r>
                <a:rPr lang="en-US" sz="1400">
                  <a:solidFill>
                    <a:schemeClr val="bg1"/>
                  </a:solidFill>
                </a:rPr>
                <a:t>Scan queue</a:t>
              </a:r>
            </a:p>
          </p:txBody>
        </p:sp>
      </p:grpSp>
      <p:grpSp>
        <p:nvGrpSpPr>
          <p:cNvPr id="152" name="Group 151"/>
          <p:cNvGrpSpPr/>
          <p:nvPr/>
        </p:nvGrpSpPr>
        <p:grpSpPr>
          <a:xfrm>
            <a:off x="6839761" y="3731662"/>
            <a:ext cx="2137007" cy="417113"/>
            <a:chOff x="3903407" y="1919784"/>
            <a:chExt cx="2033991" cy="417166"/>
          </a:xfrm>
        </p:grpSpPr>
        <p:sp>
          <p:nvSpPr>
            <p:cNvPr id="156" name="Rounded Rectangle 155"/>
            <p:cNvSpPr/>
            <p:nvPr/>
          </p:nvSpPr>
          <p:spPr bwMode="auto">
            <a:xfrm>
              <a:off x="3903407" y="1919784"/>
              <a:ext cx="2033991" cy="4171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158" name="Rectangle 157"/>
            <p:cNvSpPr/>
            <p:nvPr/>
          </p:nvSpPr>
          <p:spPr>
            <a:xfrm>
              <a:off x="4058966" y="1995984"/>
              <a:ext cx="1722939" cy="286232"/>
            </a:xfrm>
            <a:prstGeom prst="rect">
              <a:avLst/>
            </a:prstGeom>
          </p:spPr>
          <p:txBody>
            <a:bodyPr wrap="none">
              <a:spAutoFit/>
            </a:bodyPr>
            <a:lstStyle/>
            <a:p>
              <a:pPr algn="ctr">
                <a:lnSpc>
                  <a:spcPct val="90000"/>
                </a:lnSpc>
                <a:spcAft>
                  <a:spcPts val="612"/>
                </a:spcAft>
              </a:pPr>
              <a:r>
                <a:rPr lang="en-US" sz="1400">
                  <a:solidFill>
                    <a:schemeClr val="bg1"/>
                  </a:solidFill>
                </a:rPr>
                <a:t>Content scan engine</a:t>
              </a:r>
            </a:p>
          </p:txBody>
        </p:sp>
      </p:grpSp>
      <p:sp>
        <p:nvSpPr>
          <p:cNvPr id="159" name="Content Placeholder 2"/>
          <p:cNvSpPr txBox="1">
            <a:spLocks/>
          </p:cNvSpPr>
          <p:nvPr/>
        </p:nvSpPr>
        <p:spPr>
          <a:xfrm>
            <a:off x="5606583" y="2396121"/>
            <a:ext cx="1944351" cy="508119"/>
          </a:xfrm>
          <a:prstGeom prst="rect">
            <a:avLst/>
          </a:prstGeom>
        </p:spPr>
        <p:txBody>
          <a:bodyPr vert="horz" wrap="square" lIns="149198" tIns="93248" rIns="149198" bIns="93248" rtlCol="0">
            <a:noAutofit/>
          </a:bodyPr>
          <a:lstStyle>
            <a:defPPr>
              <a:defRPr lang="en-US"/>
            </a:defPPr>
            <a:lvl1pPr algn="ctr">
              <a:defRPr sz="1050">
                <a:solidFill>
                  <a:schemeClr val="bg1">
                    <a:lumMod val="50000"/>
                  </a:schemeClr>
                </a:solidFill>
              </a:defRPr>
            </a:lvl1pPr>
          </a:lstStyle>
          <a:p>
            <a:pPr algn="l"/>
            <a:r>
              <a:rPr lang="en-US"/>
              <a:t>Files for re-scan as part of the ongoing scan process</a:t>
            </a:r>
          </a:p>
        </p:txBody>
      </p:sp>
      <p:cxnSp>
        <p:nvCxnSpPr>
          <p:cNvPr id="160" name="Straight Arrow Connector 24"/>
          <p:cNvCxnSpPr>
            <a:cxnSpLocks/>
          </p:cNvCxnSpPr>
          <p:nvPr/>
        </p:nvCxnSpPr>
        <p:spPr>
          <a:xfrm>
            <a:off x="7546301" y="2499005"/>
            <a:ext cx="0" cy="405235"/>
          </a:xfrm>
          <a:prstGeom prst="straightConnector1">
            <a:avLst/>
          </a:prstGeom>
          <a:noFill/>
          <a:ln w="12700" cap="flat" cmpd="sng" algn="ctr">
            <a:solidFill>
              <a:srgbClr val="00317B"/>
            </a:solidFill>
            <a:prstDash val="solid"/>
            <a:miter lim="800000"/>
            <a:headEnd type="none" w="med" len="med"/>
            <a:tailEnd type="arrow" w="med" len="med"/>
          </a:ln>
          <a:effectLst/>
        </p:spPr>
      </p:cxnSp>
      <p:sp>
        <p:nvSpPr>
          <p:cNvPr id="161" name="Content Placeholder 2"/>
          <p:cNvSpPr txBox="1">
            <a:spLocks/>
          </p:cNvSpPr>
          <p:nvPr/>
        </p:nvSpPr>
        <p:spPr>
          <a:xfrm>
            <a:off x="8198391" y="2389156"/>
            <a:ext cx="1944351" cy="508119"/>
          </a:xfrm>
          <a:prstGeom prst="rect">
            <a:avLst/>
          </a:prstGeom>
        </p:spPr>
        <p:txBody>
          <a:bodyPr vert="horz" wrap="square" lIns="149198" tIns="93248" rIns="149198" bIns="93248" rtlCol="0">
            <a:noAutofit/>
          </a:bodyPr>
          <a:lstStyle>
            <a:defPPr>
              <a:defRPr lang="en-US"/>
            </a:defPPr>
            <a:lvl1pPr algn="ctr">
              <a:defRPr sz="1050">
                <a:solidFill>
                  <a:schemeClr val="bg1">
                    <a:lumMod val="50000"/>
                  </a:schemeClr>
                </a:solidFill>
              </a:defRPr>
            </a:lvl1pPr>
          </a:lstStyle>
          <a:p>
            <a:pPr algn="l"/>
            <a:r>
              <a:rPr lang="en-US"/>
              <a:t>File notifications for new and updated files</a:t>
            </a:r>
          </a:p>
        </p:txBody>
      </p:sp>
      <p:cxnSp>
        <p:nvCxnSpPr>
          <p:cNvPr id="162" name="Straight Arrow Connector 24"/>
          <p:cNvCxnSpPr>
            <a:cxnSpLocks/>
          </p:cNvCxnSpPr>
          <p:nvPr/>
        </p:nvCxnSpPr>
        <p:spPr>
          <a:xfrm>
            <a:off x="8184440" y="2494004"/>
            <a:ext cx="0" cy="410236"/>
          </a:xfrm>
          <a:prstGeom prst="straightConnector1">
            <a:avLst/>
          </a:prstGeom>
          <a:noFill/>
          <a:ln w="12700" cap="flat" cmpd="sng" algn="ctr">
            <a:solidFill>
              <a:srgbClr val="00317B"/>
            </a:solidFill>
            <a:prstDash val="solid"/>
            <a:miter lim="800000"/>
            <a:headEnd type="none" w="med" len="med"/>
            <a:tailEnd type="arrow" w="med" len="med"/>
          </a:ln>
          <a:effectLst/>
        </p:spPr>
      </p:cxnSp>
      <p:sp>
        <p:nvSpPr>
          <p:cNvPr id="163" name="Content Placeholder 2"/>
          <p:cNvSpPr txBox="1">
            <a:spLocks/>
          </p:cNvSpPr>
          <p:nvPr/>
        </p:nvSpPr>
        <p:spPr>
          <a:xfrm>
            <a:off x="7167901" y="3344882"/>
            <a:ext cx="1944351" cy="508119"/>
          </a:xfrm>
          <a:prstGeom prst="rect">
            <a:avLst/>
          </a:prstGeom>
        </p:spPr>
        <p:txBody>
          <a:bodyPr vert="horz" wrap="square" lIns="149198" tIns="93248" rIns="149198" bIns="93248" rtlCol="0">
            <a:noAutofit/>
          </a:bodyPr>
          <a:lstStyle>
            <a:defPPr>
              <a:defRPr lang="en-US"/>
            </a:defPPr>
            <a:lvl1pPr algn="ctr">
              <a:defRPr sz="1050">
                <a:solidFill>
                  <a:schemeClr val="bg1">
                    <a:lumMod val="50000"/>
                  </a:schemeClr>
                </a:solidFill>
              </a:defRPr>
            </a:lvl1pPr>
          </a:lstStyle>
          <a:p>
            <a:pPr algn="l"/>
            <a:r>
              <a:rPr lang="en-US"/>
              <a:t>Selected file for scan</a:t>
            </a:r>
          </a:p>
        </p:txBody>
      </p:sp>
      <p:sp>
        <p:nvSpPr>
          <p:cNvPr id="166" name="Content Placeholder 2"/>
          <p:cNvSpPr txBox="1">
            <a:spLocks/>
          </p:cNvSpPr>
          <p:nvPr/>
        </p:nvSpPr>
        <p:spPr>
          <a:xfrm>
            <a:off x="7100159" y="4106784"/>
            <a:ext cx="1944351" cy="508119"/>
          </a:xfrm>
          <a:prstGeom prst="rect">
            <a:avLst/>
          </a:prstGeom>
        </p:spPr>
        <p:txBody>
          <a:bodyPr vert="horz" wrap="square" lIns="149198" tIns="93248" rIns="149198" bIns="93248" rtlCol="0">
            <a:noAutofit/>
          </a:bodyPr>
          <a:lstStyle>
            <a:defPPr>
              <a:defRPr lang="en-US"/>
            </a:defPPr>
            <a:lvl1pPr algn="ctr">
              <a:defRPr sz="1050">
                <a:solidFill>
                  <a:schemeClr val="bg1">
                    <a:lumMod val="50000"/>
                  </a:schemeClr>
                </a:solidFill>
              </a:defRPr>
            </a:lvl1pPr>
          </a:lstStyle>
          <a:p>
            <a:pPr algn="l"/>
            <a:r>
              <a:rPr lang="en-US"/>
              <a:t>Download file for scan</a:t>
            </a:r>
          </a:p>
        </p:txBody>
      </p:sp>
      <p:cxnSp>
        <p:nvCxnSpPr>
          <p:cNvPr id="167" name="Straight Arrow Connector 24"/>
          <p:cNvCxnSpPr>
            <a:cxnSpLocks/>
          </p:cNvCxnSpPr>
          <p:nvPr/>
        </p:nvCxnSpPr>
        <p:spPr>
          <a:xfrm>
            <a:off x="8731723" y="3425235"/>
            <a:ext cx="0" cy="239902"/>
          </a:xfrm>
          <a:prstGeom prst="straightConnector1">
            <a:avLst/>
          </a:prstGeom>
          <a:noFill/>
          <a:ln w="12700" cap="flat" cmpd="sng" algn="ctr">
            <a:solidFill>
              <a:srgbClr val="00317B"/>
            </a:solidFill>
            <a:prstDash val="solid"/>
            <a:miter lim="800000"/>
            <a:headEnd type="none" w="med" len="med"/>
            <a:tailEnd type="arrow" w="med" len="med"/>
          </a:ln>
          <a:effectLst/>
        </p:spPr>
      </p:cxnSp>
      <p:sp>
        <p:nvSpPr>
          <p:cNvPr id="168" name="Rectangle 167"/>
          <p:cNvSpPr/>
          <p:nvPr/>
        </p:nvSpPr>
        <p:spPr bwMode="auto">
          <a:xfrm rot="5400000">
            <a:off x="8121300" y="1755011"/>
            <a:ext cx="565427" cy="6141125"/>
          </a:xfrm>
          <a:prstGeom prst="rect">
            <a:avLst/>
          </a:prstGeom>
          <a:solidFill>
            <a:srgbClr val="505050"/>
          </a:solidFill>
          <a:ln>
            <a:noFill/>
          </a:ln>
        </p:spPr>
        <p:style>
          <a:lnRef idx="0">
            <a:scrgbClr r="0" g="0" b="0"/>
          </a:lnRef>
          <a:fillRef idx="0">
            <a:scrgbClr r="0" g="0" b="0"/>
          </a:fillRef>
          <a:effectRef idx="0">
            <a:scrgbClr r="0" g="0" b="0"/>
          </a:effectRef>
          <a:fontRef idx="minor">
            <a:schemeClr val="lt1"/>
          </a:fontRef>
        </p:style>
        <p:txBody>
          <a:bodyPr vert="vert270" wrap="square" lIns="0" tIns="47559" rIns="0" bIns="47559"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50933" fontAlgn="base">
              <a:spcBef>
                <a:spcPct val="0"/>
              </a:spcBef>
              <a:spcAft>
                <a:spcPct val="0"/>
              </a:spcAft>
            </a:pPr>
            <a:r>
              <a:rPr lang="en-US" sz="1600">
                <a:gradFill>
                  <a:gsLst>
                    <a:gs pos="0">
                      <a:srgbClr val="FFFFFF"/>
                    </a:gs>
                    <a:gs pos="100000">
                      <a:srgbClr val="FFFFFF"/>
                    </a:gs>
                  </a:gsLst>
                  <a:lin ang="5400000" scaled="0"/>
                </a:gradFill>
              </a:rPr>
              <a:t>Policy match notification &amp; remediation</a:t>
            </a:r>
          </a:p>
        </p:txBody>
      </p:sp>
      <p:cxnSp>
        <p:nvCxnSpPr>
          <p:cNvPr id="170" name="Straight Arrow Connector 24"/>
          <p:cNvCxnSpPr>
            <a:cxnSpLocks/>
          </p:cNvCxnSpPr>
          <p:nvPr/>
        </p:nvCxnSpPr>
        <p:spPr>
          <a:xfrm>
            <a:off x="8727687" y="4194511"/>
            <a:ext cx="0" cy="293225"/>
          </a:xfrm>
          <a:prstGeom prst="straightConnector1">
            <a:avLst/>
          </a:prstGeom>
          <a:noFill/>
          <a:ln w="12700" cap="flat" cmpd="sng" algn="ctr">
            <a:solidFill>
              <a:srgbClr val="00317B"/>
            </a:solidFill>
            <a:prstDash val="solid"/>
            <a:miter lim="800000"/>
            <a:headEnd type="none" w="med" len="med"/>
            <a:tailEnd type="arrow" w="med" len="med"/>
          </a:ln>
          <a:effectLst/>
        </p:spPr>
      </p:cxnSp>
      <p:grpSp>
        <p:nvGrpSpPr>
          <p:cNvPr id="171" name="Group 170"/>
          <p:cNvGrpSpPr/>
          <p:nvPr/>
        </p:nvGrpSpPr>
        <p:grpSpPr>
          <a:xfrm>
            <a:off x="9902603" y="3733114"/>
            <a:ext cx="1323841" cy="417113"/>
            <a:chOff x="3903407" y="1919784"/>
            <a:chExt cx="2033991" cy="417166"/>
          </a:xfrm>
        </p:grpSpPr>
        <p:sp>
          <p:nvSpPr>
            <p:cNvPr id="172" name="Rounded Rectangle 171"/>
            <p:cNvSpPr/>
            <p:nvPr/>
          </p:nvSpPr>
          <p:spPr bwMode="auto">
            <a:xfrm>
              <a:off x="3903407" y="1919784"/>
              <a:ext cx="2033991" cy="4171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174" name="Rectangle 173"/>
            <p:cNvSpPr/>
            <p:nvPr/>
          </p:nvSpPr>
          <p:spPr>
            <a:xfrm>
              <a:off x="4085376" y="1995984"/>
              <a:ext cx="1670129" cy="286232"/>
            </a:xfrm>
            <a:prstGeom prst="rect">
              <a:avLst/>
            </a:prstGeom>
          </p:spPr>
          <p:txBody>
            <a:bodyPr wrap="none">
              <a:spAutoFit/>
            </a:bodyPr>
            <a:lstStyle/>
            <a:p>
              <a:pPr algn="ctr">
                <a:lnSpc>
                  <a:spcPct val="90000"/>
                </a:lnSpc>
                <a:spcAft>
                  <a:spcPts val="612"/>
                </a:spcAft>
              </a:pPr>
              <a:r>
                <a:rPr lang="en-US" sz="1400">
                  <a:solidFill>
                    <a:schemeClr val="bg1"/>
                  </a:solidFill>
                </a:rPr>
                <a:t>DLP engine</a:t>
              </a:r>
            </a:p>
          </p:txBody>
        </p:sp>
      </p:grpSp>
      <p:sp>
        <p:nvSpPr>
          <p:cNvPr id="180" name="Content Placeholder 2"/>
          <p:cNvSpPr txBox="1">
            <a:spLocks/>
          </p:cNvSpPr>
          <p:nvPr/>
        </p:nvSpPr>
        <p:spPr>
          <a:xfrm>
            <a:off x="10043398" y="4108236"/>
            <a:ext cx="1944351" cy="508119"/>
          </a:xfrm>
          <a:prstGeom prst="rect">
            <a:avLst/>
          </a:prstGeom>
        </p:spPr>
        <p:txBody>
          <a:bodyPr vert="horz" wrap="square" lIns="149198" tIns="93248" rIns="149198" bIns="93248" rtlCol="0">
            <a:noAutofit/>
          </a:bodyPr>
          <a:lstStyle>
            <a:defPPr>
              <a:defRPr lang="en-US"/>
            </a:defPPr>
            <a:lvl1pPr algn="ctr">
              <a:defRPr sz="1050">
                <a:solidFill>
                  <a:schemeClr val="bg1">
                    <a:lumMod val="50000"/>
                  </a:schemeClr>
                </a:solidFill>
              </a:defRPr>
            </a:lvl1pPr>
          </a:lstStyle>
          <a:p>
            <a:pPr algn="l"/>
            <a:r>
              <a:rPr lang="en-US"/>
              <a:t>Extracted text</a:t>
            </a:r>
          </a:p>
        </p:txBody>
      </p:sp>
      <p:cxnSp>
        <p:nvCxnSpPr>
          <p:cNvPr id="182" name="Straight Arrow Connector 181"/>
          <p:cNvCxnSpPr>
            <a:cxnSpLocks/>
          </p:cNvCxnSpPr>
          <p:nvPr/>
        </p:nvCxnSpPr>
        <p:spPr>
          <a:xfrm>
            <a:off x="9044509" y="3950950"/>
            <a:ext cx="753878" cy="0"/>
          </a:xfrm>
          <a:prstGeom prst="straightConnector1">
            <a:avLst/>
          </a:prstGeom>
          <a:noFill/>
          <a:ln w="12700" cap="flat" cmpd="sng" algn="ctr">
            <a:solidFill>
              <a:srgbClr val="00317B"/>
            </a:solidFill>
            <a:prstDash val="solid"/>
            <a:miter lim="800000"/>
            <a:headEnd type="none" w="med" len="med"/>
            <a:tailEnd type="arrow" w="med" len="med"/>
          </a:ln>
          <a:effectLst/>
        </p:spPr>
      </p:cxnSp>
      <p:sp>
        <p:nvSpPr>
          <p:cNvPr id="184" name="Rounded Rectangle 183"/>
          <p:cNvSpPr/>
          <p:nvPr/>
        </p:nvSpPr>
        <p:spPr bwMode="auto">
          <a:xfrm>
            <a:off x="9482062" y="2971364"/>
            <a:ext cx="1776079" cy="417113"/>
          </a:xfrm>
          <a:prstGeom prst="roundRect">
            <a:avLst/>
          </a:prstGeom>
          <a:noFill/>
          <a:ln>
            <a:solidFill>
              <a:srgbClr val="00205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a:gradFill>
                <a:gsLst>
                  <a:gs pos="5439">
                    <a:srgbClr val="F8F8F8"/>
                  </a:gs>
                  <a:gs pos="10000">
                    <a:srgbClr val="F8F8F8"/>
                  </a:gs>
                </a:gsLst>
                <a:lin ang="5400000" scaled="0"/>
              </a:gradFill>
            </a:endParaRPr>
          </a:p>
        </p:txBody>
      </p:sp>
      <p:sp>
        <p:nvSpPr>
          <p:cNvPr id="185" name="Rectangle 184"/>
          <p:cNvSpPr/>
          <p:nvPr/>
        </p:nvSpPr>
        <p:spPr>
          <a:xfrm>
            <a:off x="9468325" y="3047554"/>
            <a:ext cx="1803085" cy="286196"/>
          </a:xfrm>
          <a:prstGeom prst="rect">
            <a:avLst/>
          </a:prstGeom>
          <a:ln>
            <a:noFill/>
          </a:ln>
        </p:spPr>
        <p:txBody>
          <a:bodyPr wrap="none">
            <a:spAutoFit/>
          </a:bodyPr>
          <a:lstStyle/>
          <a:p>
            <a:pPr algn="ctr">
              <a:lnSpc>
                <a:spcPct val="90000"/>
              </a:lnSpc>
              <a:spcAft>
                <a:spcPts val="612"/>
              </a:spcAft>
            </a:pPr>
            <a:r>
              <a:rPr lang="en-US" sz="1400">
                <a:solidFill>
                  <a:srgbClr val="002050"/>
                </a:solidFill>
              </a:rPr>
              <a:t>3</a:t>
            </a:r>
            <a:r>
              <a:rPr lang="en-US" sz="1400" baseline="30000">
                <a:solidFill>
                  <a:srgbClr val="002050"/>
                </a:solidFill>
              </a:rPr>
              <a:t>rd</a:t>
            </a:r>
            <a:r>
              <a:rPr lang="en-US" sz="1400">
                <a:solidFill>
                  <a:srgbClr val="002050"/>
                </a:solidFill>
              </a:rPr>
              <a:t> party DLP engine</a:t>
            </a:r>
          </a:p>
        </p:txBody>
      </p:sp>
      <p:cxnSp>
        <p:nvCxnSpPr>
          <p:cNvPr id="187" name="Straight Arrow Connector 186"/>
          <p:cNvCxnSpPr>
            <a:cxnSpLocks/>
          </p:cNvCxnSpPr>
          <p:nvPr/>
        </p:nvCxnSpPr>
        <p:spPr>
          <a:xfrm>
            <a:off x="9188865" y="3192501"/>
            <a:ext cx="173602" cy="0"/>
          </a:xfrm>
          <a:prstGeom prst="straightConnector1">
            <a:avLst/>
          </a:prstGeom>
          <a:noFill/>
          <a:ln w="12700" cap="flat" cmpd="sng" algn="ctr">
            <a:solidFill>
              <a:srgbClr val="00317B"/>
            </a:solidFill>
            <a:prstDash val="solid"/>
            <a:miter lim="800000"/>
            <a:headEnd type="none" w="med" len="med"/>
            <a:tailEnd type="arrow" w="med" len="med"/>
          </a:ln>
          <a:effectLst/>
        </p:spPr>
      </p:cxnSp>
      <p:cxnSp>
        <p:nvCxnSpPr>
          <p:cNvPr id="50" name="Straight Connector 49"/>
          <p:cNvCxnSpPr/>
          <p:nvPr/>
        </p:nvCxnSpPr>
        <p:spPr>
          <a:xfrm>
            <a:off x="9188865" y="3192501"/>
            <a:ext cx="0" cy="758449"/>
          </a:xfrm>
          <a:prstGeom prst="line">
            <a:avLst/>
          </a:prstGeom>
          <a:noFill/>
          <a:ln w="12700" cap="flat" cmpd="sng" algn="ctr">
            <a:solidFill>
              <a:srgbClr val="00317B"/>
            </a:solidFill>
            <a:prstDash val="solid"/>
            <a:miter lim="800000"/>
            <a:headEnd type="none" w="med" len="med"/>
            <a:tailEnd type="none" w="med" len="med"/>
          </a:ln>
          <a:effectLst/>
        </p:spPr>
      </p:cxnSp>
      <p:sp>
        <p:nvSpPr>
          <p:cNvPr id="93" name="Oval 92"/>
          <p:cNvSpPr/>
          <p:nvPr/>
        </p:nvSpPr>
        <p:spPr bwMode="auto">
          <a:xfrm>
            <a:off x="4007965" y="3344880"/>
            <a:ext cx="729996" cy="729996"/>
          </a:xfrm>
          <a:prstGeom prst="ellipse">
            <a:avLst/>
          </a:prstGeom>
          <a:noFill/>
          <a:ln w="12700" cap="flat" cmpd="sng" algn="ctr">
            <a:solidFill>
              <a:srgbClr val="00317B"/>
            </a:solidFill>
            <a:prstDash val="solid"/>
            <a:miter lim="800000"/>
            <a:headEnd type="none" w="med" len="med"/>
            <a:tailEnd type="arrow" w="med" len="med"/>
          </a:ln>
          <a:effectLst/>
        </p:spPr>
        <p:txBody>
          <a:bodyPr rot="0" spcFirstLastPara="0" vert="horz" wrap="square" lIns="186497" tIns="149198" rIns="186497" bIns="149198" numCol="1" spcCol="0" rtlCol="0" fromWordArt="0" anchor="t" anchorCtr="0" forceAA="0" compatLnSpc="1">
            <a:prstTxWarp prst="textNoShape">
              <a:avLst/>
            </a:prstTxWarp>
            <a:noAutofit/>
          </a:bodyPr>
          <a:lstStyle/>
          <a:p>
            <a:pPr algn="ctr" defTabSz="950933" fontAlgn="base">
              <a:lnSpc>
                <a:spcPct val="90000"/>
              </a:lnSpc>
              <a:spcBef>
                <a:spcPct val="0"/>
              </a:spcBef>
              <a:spcAft>
                <a:spcPct val="0"/>
              </a:spcAft>
            </a:pPr>
            <a:endParaRPr lang="en-US" sz="2448" kern="0">
              <a:solidFill>
                <a:srgbClr val="505050"/>
              </a:solidFill>
              <a:latin typeface="Calibri" panose="020F0502020204030204"/>
              <a:ea typeface="Segoe UI" pitchFamily="34" charset="0"/>
              <a:cs typeface="Segoe UI" pitchFamily="34" charset="0"/>
            </a:endParaRPr>
          </a:p>
        </p:txBody>
      </p:sp>
      <p:sp>
        <p:nvSpPr>
          <p:cNvPr id="94" name="TextBox 137"/>
          <p:cNvSpPr txBox="1"/>
          <p:nvPr/>
        </p:nvSpPr>
        <p:spPr>
          <a:xfrm>
            <a:off x="3905515" y="3478441"/>
            <a:ext cx="931144" cy="462872"/>
          </a:xfrm>
          <a:prstGeom prst="rect">
            <a:avLst/>
          </a:prstGeom>
        </p:spPr>
        <p:txBody>
          <a:bodyPr vert="horz" wrap="square" lIns="149198" tIns="93248" rIns="149198" bIns="93248" rtlCol="0">
            <a:noAutofit/>
          </a:bodyPr>
          <a:lstStyle>
            <a:defPPr>
              <a:defRPr lang="en-US"/>
            </a:defPPr>
            <a:lvl1pPr algn="ctr">
              <a:defRPr sz="1050">
                <a:solidFill>
                  <a:schemeClr val="bg1">
                    <a:lumMod val="50000"/>
                  </a:schemeClr>
                </a:solidFill>
              </a:defRPr>
            </a:lvl1pPr>
          </a:lstStyle>
          <a:p>
            <a:r>
              <a:rPr lang="en-US"/>
              <a:t>Proxy </a:t>
            </a:r>
          </a:p>
          <a:p>
            <a:r>
              <a:rPr lang="en-US"/>
              <a:t>traffic</a:t>
            </a:r>
          </a:p>
        </p:txBody>
      </p:sp>
      <p:cxnSp>
        <p:nvCxnSpPr>
          <p:cNvPr id="95" name="Straight Arrow Connector 94"/>
          <p:cNvCxnSpPr>
            <a:cxnSpLocks/>
          </p:cNvCxnSpPr>
          <p:nvPr/>
        </p:nvCxnSpPr>
        <p:spPr>
          <a:xfrm flipV="1">
            <a:off x="4816799" y="3709878"/>
            <a:ext cx="333981" cy="3732"/>
          </a:xfrm>
          <a:prstGeom prst="straightConnector1">
            <a:avLst/>
          </a:prstGeom>
          <a:noFill/>
          <a:ln w="12700" cap="flat" cmpd="sng" algn="ctr">
            <a:solidFill>
              <a:srgbClr val="00317B"/>
            </a:solidFill>
            <a:prstDash val="solid"/>
            <a:miter lim="800000"/>
            <a:headEnd type="none" w="med" len="med"/>
            <a:tailEnd type="arrow" w="med" len="med"/>
          </a:ln>
          <a:effectLst/>
        </p:spPr>
      </p:cxnSp>
      <p:cxnSp>
        <p:nvCxnSpPr>
          <p:cNvPr id="96" name="Straight Arrow Connector 95"/>
          <p:cNvCxnSpPr>
            <a:cxnSpLocks/>
          </p:cNvCxnSpPr>
          <p:nvPr/>
        </p:nvCxnSpPr>
        <p:spPr>
          <a:xfrm>
            <a:off x="3728618" y="3705867"/>
            <a:ext cx="173602" cy="0"/>
          </a:xfrm>
          <a:prstGeom prst="straightConnector1">
            <a:avLst/>
          </a:prstGeom>
          <a:noFill/>
          <a:ln w="12700" cap="flat" cmpd="sng" algn="ctr">
            <a:solidFill>
              <a:srgbClr val="00317B"/>
            </a:solidFill>
            <a:prstDash val="solid"/>
            <a:miter lim="800000"/>
            <a:headEnd type="none" w="med" len="med"/>
            <a:tailEnd type="arrow" w="med" len="med"/>
          </a:ln>
          <a:effectLst/>
        </p:spPr>
      </p:cxnSp>
      <p:pic>
        <p:nvPicPr>
          <p:cNvPr id="100" name="Picture 99">
            <a:extLst>
              <a:ext uri="{FF2B5EF4-FFF2-40B4-BE49-F238E27FC236}">
                <a16:creationId xmlns:a16="http://schemas.microsoft.com/office/drawing/2014/main" id="{F5751ECB-221C-4CCD-9EBC-74BD824F7AC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300310" y="2707062"/>
            <a:ext cx="464167" cy="313155"/>
          </a:xfrm>
          <a:prstGeom prst="rect">
            <a:avLst/>
          </a:prstGeom>
        </p:spPr>
      </p:pic>
      <p:grpSp>
        <p:nvGrpSpPr>
          <p:cNvPr id="122" name="Group 121">
            <a:extLst>
              <a:ext uri="{FF2B5EF4-FFF2-40B4-BE49-F238E27FC236}">
                <a16:creationId xmlns:a16="http://schemas.microsoft.com/office/drawing/2014/main" id="{17F6447F-CCA7-432F-9420-6F0CC6B35C92}"/>
              </a:ext>
            </a:extLst>
          </p:cNvPr>
          <p:cNvGrpSpPr/>
          <p:nvPr/>
        </p:nvGrpSpPr>
        <p:grpSpPr>
          <a:xfrm>
            <a:off x="2264443" y="2334504"/>
            <a:ext cx="392785" cy="241975"/>
            <a:chOff x="4716719" y="1932923"/>
            <a:chExt cx="2033332" cy="1338070"/>
          </a:xfrm>
        </p:grpSpPr>
        <p:sp>
          <p:nvSpPr>
            <p:cNvPr id="123" name="Freeform 5">
              <a:extLst>
                <a:ext uri="{FF2B5EF4-FFF2-40B4-BE49-F238E27FC236}">
                  <a16:creationId xmlns:a16="http://schemas.microsoft.com/office/drawing/2014/main" id="{5B1E6A46-9600-47A2-8E49-250E32EA1AA0}"/>
                </a:ext>
              </a:extLst>
            </p:cNvPr>
            <p:cNvSpPr>
              <a:spLocks/>
            </p:cNvSpPr>
            <p:nvPr/>
          </p:nvSpPr>
          <p:spPr bwMode="auto">
            <a:xfrm>
              <a:off x="5359615" y="1932923"/>
              <a:ext cx="1390436" cy="1259093"/>
            </a:xfrm>
            <a:custGeom>
              <a:avLst/>
              <a:gdLst>
                <a:gd name="T0" fmla="*/ 771 w 771"/>
                <a:gd name="T1" fmla="*/ 499 h 698"/>
                <a:gd name="T2" fmla="*/ 658 w 771"/>
                <a:gd name="T3" fmla="*/ 293 h 698"/>
                <a:gd name="T4" fmla="*/ 578 w 771"/>
                <a:gd name="T5" fmla="*/ 147 h 698"/>
                <a:gd name="T6" fmla="*/ 478 w 771"/>
                <a:gd name="T7" fmla="*/ 117 h 698"/>
                <a:gd name="T8" fmla="*/ 392 w 771"/>
                <a:gd name="T9" fmla="*/ 139 h 698"/>
                <a:gd name="T10" fmla="*/ 133 w 771"/>
                <a:gd name="T11" fmla="*/ 0 h 698"/>
                <a:gd name="T12" fmla="*/ 0 w 771"/>
                <a:gd name="T13" fmla="*/ 29 h 698"/>
                <a:gd name="T14" fmla="*/ 669 w 771"/>
                <a:gd name="T15" fmla="*/ 698 h 698"/>
                <a:gd name="T16" fmla="*/ 771 w 771"/>
                <a:gd name="T17" fmla="*/ 49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1" h="698">
                  <a:moveTo>
                    <a:pt x="771" y="499"/>
                  </a:moveTo>
                  <a:cubicBezTo>
                    <a:pt x="771" y="414"/>
                    <a:pt x="725" y="337"/>
                    <a:pt x="658" y="293"/>
                  </a:cubicBezTo>
                  <a:cubicBezTo>
                    <a:pt x="657" y="232"/>
                    <a:pt x="626" y="178"/>
                    <a:pt x="578" y="147"/>
                  </a:cubicBezTo>
                  <a:cubicBezTo>
                    <a:pt x="550" y="128"/>
                    <a:pt x="515" y="117"/>
                    <a:pt x="478" y="117"/>
                  </a:cubicBezTo>
                  <a:cubicBezTo>
                    <a:pt x="446" y="117"/>
                    <a:pt x="417" y="125"/>
                    <a:pt x="392" y="139"/>
                  </a:cubicBezTo>
                  <a:cubicBezTo>
                    <a:pt x="336" y="56"/>
                    <a:pt x="241" y="0"/>
                    <a:pt x="133" y="0"/>
                  </a:cubicBezTo>
                  <a:cubicBezTo>
                    <a:pt x="85" y="0"/>
                    <a:pt x="41" y="11"/>
                    <a:pt x="0" y="29"/>
                  </a:cubicBezTo>
                  <a:cubicBezTo>
                    <a:pt x="669" y="698"/>
                    <a:pt x="669" y="698"/>
                    <a:pt x="669" y="698"/>
                  </a:cubicBezTo>
                  <a:cubicBezTo>
                    <a:pt x="731" y="653"/>
                    <a:pt x="771" y="581"/>
                    <a:pt x="771" y="499"/>
                  </a:cubicBezTo>
                  <a:close/>
                </a:path>
              </a:pathLst>
            </a:custGeom>
            <a:solidFill>
              <a:srgbClr val="35D2FF"/>
            </a:solidFill>
            <a:ln>
              <a:noFill/>
            </a:ln>
          </p:spPr>
          <p:txBody>
            <a:bodyPr/>
            <a:lstStyle/>
            <a:p>
              <a:pPr defTabSz="951153">
                <a:defRPr/>
              </a:pPr>
              <a:endParaRPr lang="en-US" sz="1873"/>
            </a:p>
          </p:txBody>
        </p:sp>
        <p:sp>
          <p:nvSpPr>
            <p:cNvPr id="127" name="Freeform 6">
              <a:extLst>
                <a:ext uri="{FF2B5EF4-FFF2-40B4-BE49-F238E27FC236}">
                  <a16:creationId xmlns:a16="http://schemas.microsoft.com/office/drawing/2014/main" id="{E0044B44-7B07-4FB3-A0B0-4DD708A32B65}"/>
                </a:ext>
              </a:extLst>
            </p:cNvPr>
            <p:cNvSpPr>
              <a:spLocks/>
            </p:cNvSpPr>
            <p:nvPr/>
          </p:nvSpPr>
          <p:spPr bwMode="auto">
            <a:xfrm>
              <a:off x="4716719" y="1981706"/>
              <a:ext cx="1853915" cy="1289287"/>
            </a:xfrm>
            <a:custGeom>
              <a:avLst/>
              <a:gdLst>
                <a:gd name="T0" fmla="*/ 360 w 1029"/>
                <a:gd name="T1" fmla="*/ 0 h 715"/>
                <a:gd name="T2" fmla="*/ 181 w 1029"/>
                <a:gd name="T3" fmla="*/ 283 h 715"/>
                <a:gd name="T4" fmla="*/ 181 w 1029"/>
                <a:gd name="T5" fmla="*/ 297 h 715"/>
                <a:gd name="T6" fmla="*/ 0 w 1029"/>
                <a:gd name="T7" fmla="*/ 505 h 715"/>
                <a:gd name="T8" fmla="*/ 210 w 1029"/>
                <a:gd name="T9" fmla="*/ 715 h 715"/>
                <a:gd name="T10" fmla="*/ 291 w 1029"/>
                <a:gd name="T11" fmla="*/ 715 h 715"/>
                <a:gd name="T12" fmla="*/ 328 w 1029"/>
                <a:gd name="T13" fmla="*/ 715 h 715"/>
                <a:gd name="T14" fmla="*/ 341 w 1029"/>
                <a:gd name="T15" fmla="*/ 715 h 715"/>
                <a:gd name="T16" fmla="*/ 351 w 1029"/>
                <a:gd name="T17" fmla="*/ 715 h 715"/>
                <a:gd name="T18" fmla="*/ 860 w 1029"/>
                <a:gd name="T19" fmla="*/ 715 h 715"/>
                <a:gd name="T20" fmla="*/ 885 w 1029"/>
                <a:gd name="T21" fmla="*/ 715 h 715"/>
                <a:gd name="T22" fmla="*/ 912 w 1029"/>
                <a:gd name="T23" fmla="*/ 715 h 715"/>
                <a:gd name="T24" fmla="*/ 1029 w 1029"/>
                <a:gd name="T25" fmla="*/ 669 h 715"/>
                <a:gd name="T26" fmla="*/ 360 w 1029"/>
                <a:gd name="T27"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9" h="715">
                  <a:moveTo>
                    <a:pt x="360" y="0"/>
                  </a:moveTo>
                  <a:cubicBezTo>
                    <a:pt x="254" y="50"/>
                    <a:pt x="181" y="158"/>
                    <a:pt x="181" y="283"/>
                  </a:cubicBezTo>
                  <a:cubicBezTo>
                    <a:pt x="181" y="287"/>
                    <a:pt x="181" y="293"/>
                    <a:pt x="181" y="297"/>
                  </a:cubicBezTo>
                  <a:cubicBezTo>
                    <a:pt x="79" y="312"/>
                    <a:pt x="0" y="399"/>
                    <a:pt x="0" y="505"/>
                  </a:cubicBezTo>
                  <a:cubicBezTo>
                    <a:pt x="0" y="619"/>
                    <a:pt x="93" y="713"/>
                    <a:pt x="210" y="715"/>
                  </a:cubicBezTo>
                  <a:cubicBezTo>
                    <a:pt x="210" y="715"/>
                    <a:pt x="210" y="715"/>
                    <a:pt x="291" y="715"/>
                  </a:cubicBezTo>
                  <a:cubicBezTo>
                    <a:pt x="303" y="715"/>
                    <a:pt x="322" y="715"/>
                    <a:pt x="328" y="715"/>
                  </a:cubicBezTo>
                  <a:cubicBezTo>
                    <a:pt x="328" y="715"/>
                    <a:pt x="328" y="715"/>
                    <a:pt x="341" y="715"/>
                  </a:cubicBezTo>
                  <a:cubicBezTo>
                    <a:pt x="344" y="715"/>
                    <a:pt x="347" y="715"/>
                    <a:pt x="351" y="715"/>
                  </a:cubicBezTo>
                  <a:cubicBezTo>
                    <a:pt x="478" y="715"/>
                    <a:pt x="746" y="715"/>
                    <a:pt x="860" y="715"/>
                  </a:cubicBezTo>
                  <a:cubicBezTo>
                    <a:pt x="869" y="715"/>
                    <a:pt x="877" y="715"/>
                    <a:pt x="885" y="715"/>
                  </a:cubicBezTo>
                  <a:cubicBezTo>
                    <a:pt x="894" y="715"/>
                    <a:pt x="904" y="715"/>
                    <a:pt x="912" y="715"/>
                  </a:cubicBezTo>
                  <a:cubicBezTo>
                    <a:pt x="956" y="710"/>
                    <a:pt x="995" y="693"/>
                    <a:pt x="1029" y="669"/>
                  </a:cubicBezTo>
                  <a:lnTo>
                    <a:pt x="360" y="0"/>
                  </a:lnTo>
                  <a:close/>
                </a:path>
              </a:pathLst>
            </a:custGeom>
            <a:solidFill>
              <a:srgbClr val="00BDF3"/>
            </a:solidFill>
            <a:ln>
              <a:noFill/>
            </a:ln>
          </p:spPr>
          <p:txBody>
            <a:bodyPr/>
            <a:lstStyle/>
            <a:p>
              <a:pPr defTabSz="951153">
                <a:defRPr/>
              </a:pPr>
              <a:endParaRPr lang="en-US" sz="1873"/>
            </a:p>
          </p:txBody>
        </p:sp>
      </p:grpSp>
      <p:grpSp>
        <p:nvGrpSpPr>
          <p:cNvPr id="129" name="Group 128">
            <a:extLst>
              <a:ext uri="{FF2B5EF4-FFF2-40B4-BE49-F238E27FC236}">
                <a16:creationId xmlns:a16="http://schemas.microsoft.com/office/drawing/2014/main" id="{6093E133-14F8-4566-9B9B-EE9296CC9914}"/>
              </a:ext>
            </a:extLst>
          </p:cNvPr>
          <p:cNvGrpSpPr/>
          <p:nvPr/>
        </p:nvGrpSpPr>
        <p:grpSpPr>
          <a:xfrm>
            <a:off x="1404499" y="2286825"/>
            <a:ext cx="289664" cy="178447"/>
            <a:chOff x="4716719" y="1932923"/>
            <a:chExt cx="2033332" cy="1338070"/>
          </a:xfrm>
        </p:grpSpPr>
        <p:sp>
          <p:nvSpPr>
            <p:cNvPr id="130" name="Freeform 5">
              <a:extLst>
                <a:ext uri="{FF2B5EF4-FFF2-40B4-BE49-F238E27FC236}">
                  <a16:creationId xmlns:a16="http://schemas.microsoft.com/office/drawing/2014/main" id="{AE408CE4-47BD-4084-8AA1-789F015C16CE}"/>
                </a:ext>
              </a:extLst>
            </p:cNvPr>
            <p:cNvSpPr>
              <a:spLocks/>
            </p:cNvSpPr>
            <p:nvPr/>
          </p:nvSpPr>
          <p:spPr bwMode="auto">
            <a:xfrm>
              <a:off x="5359615" y="1932923"/>
              <a:ext cx="1390436" cy="1259093"/>
            </a:xfrm>
            <a:custGeom>
              <a:avLst/>
              <a:gdLst>
                <a:gd name="T0" fmla="*/ 771 w 771"/>
                <a:gd name="T1" fmla="*/ 499 h 698"/>
                <a:gd name="T2" fmla="*/ 658 w 771"/>
                <a:gd name="T3" fmla="*/ 293 h 698"/>
                <a:gd name="T4" fmla="*/ 578 w 771"/>
                <a:gd name="T5" fmla="*/ 147 h 698"/>
                <a:gd name="T6" fmla="*/ 478 w 771"/>
                <a:gd name="T7" fmla="*/ 117 h 698"/>
                <a:gd name="T8" fmla="*/ 392 w 771"/>
                <a:gd name="T9" fmla="*/ 139 h 698"/>
                <a:gd name="T10" fmla="*/ 133 w 771"/>
                <a:gd name="T11" fmla="*/ 0 h 698"/>
                <a:gd name="T12" fmla="*/ 0 w 771"/>
                <a:gd name="T13" fmla="*/ 29 h 698"/>
                <a:gd name="T14" fmla="*/ 669 w 771"/>
                <a:gd name="T15" fmla="*/ 698 h 698"/>
                <a:gd name="T16" fmla="*/ 771 w 771"/>
                <a:gd name="T17" fmla="*/ 49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1" h="698">
                  <a:moveTo>
                    <a:pt x="771" y="499"/>
                  </a:moveTo>
                  <a:cubicBezTo>
                    <a:pt x="771" y="414"/>
                    <a:pt x="725" y="337"/>
                    <a:pt x="658" y="293"/>
                  </a:cubicBezTo>
                  <a:cubicBezTo>
                    <a:pt x="657" y="232"/>
                    <a:pt x="626" y="178"/>
                    <a:pt x="578" y="147"/>
                  </a:cubicBezTo>
                  <a:cubicBezTo>
                    <a:pt x="550" y="128"/>
                    <a:pt x="515" y="117"/>
                    <a:pt x="478" y="117"/>
                  </a:cubicBezTo>
                  <a:cubicBezTo>
                    <a:pt x="446" y="117"/>
                    <a:pt x="417" y="125"/>
                    <a:pt x="392" y="139"/>
                  </a:cubicBezTo>
                  <a:cubicBezTo>
                    <a:pt x="336" y="56"/>
                    <a:pt x="241" y="0"/>
                    <a:pt x="133" y="0"/>
                  </a:cubicBezTo>
                  <a:cubicBezTo>
                    <a:pt x="85" y="0"/>
                    <a:pt x="41" y="11"/>
                    <a:pt x="0" y="29"/>
                  </a:cubicBezTo>
                  <a:cubicBezTo>
                    <a:pt x="669" y="698"/>
                    <a:pt x="669" y="698"/>
                    <a:pt x="669" y="698"/>
                  </a:cubicBezTo>
                  <a:cubicBezTo>
                    <a:pt x="731" y="653"/>
                    <a:pt x="771" y="581"/>
                    <a:pt x="771" y="499"/>
                  </a:cubicBezTo>
                  <a:close/>
                </a:path>
              </a:pathLst>
            </a:custGeom>
            <a:solidFill>
              <a:srgbClr val="35D2FF"/>
            </a:solidFill>
            <a:ln>
              <a:noFill/>
            </a:ln>
          </p:spPr>
          <p:txBody>
            <a:bodyPr/>
            <a:lstStyle/>
            <a:p>
              <a:pPr defTabSz="951153">
                <a:defRPr/>
              </a:pPr>
              <a:endParaRPr lang="en-US" sz="1873"/>
            </a:p>
          </p:txBody>
        </p:sp>
        <p:sp>
          <p:nvSpPr>
            <p:cNvPr id="135" name="Freeform 6">
              <a:extLst>
                <a:ext uri="{FF2B5EF4-FFF2-40B4-BE49-F238E27FC236}">
                  <a16:creationId xmlns:a16="http://schemas.microsoft.com/office/drawing/2014/main" id="{301908F5-23DB-4364-8295-E00155AA896C}"/>
                </a:ext>
              </a:extLst>
            </p:cNvPr>
            <p:cNvSpPr>
              <a:spLocks/>
            </p:cNvSpPr>
            <p:nvPr/>
          </p:nvSpPr>
          <p:spPr bwMode="auto">
            <a:xfrm>
              <a:off x="4716719" y="1981706"/>
              <a:ext cx="1853915" cy="1289287"/>
            </a:xfrm>
            <a:custGeom>
              <a:avLst/>
              <a:gdLst>
                <a:gd name="T0" fmla="*/ 360 w 1029"/>
                <a:gd name="T1" fmla="*/ 0 h 715"/>
                <a:gd name="T2" fmla="*/ 181 w 1029"/>
                <a:gd name="T3" fmla="*/ 283 h 715"/>
                <a:gd name="T4" fmla="*/ 181 w 1029"/>
                <a:gd name="T5" fmla="*/ 297 h 715"/>
                <a:gd name="T6" fmla="*/ 0 w 1029"/>
                <a:gd name="T7" fmla="*/ 505 h 715"/>
                <a:gd name="T8" fmla="*/ 210 w 1029"/>
                <a:gd name="T9" fmla="*/ 715 h 715"/>
                <a:gd name="T10" fmla="*/ 291 w 1029"/>
                <a:gd name="T11" fmla="*/ 715 h 715"/>
                <a:gd name="T12" fmla="*/ 328 w 1029"/>
                <a:gd name="T13" fmla="*/ 715 h 715"/>
                <a:gd name="T14" fmla="*/ 341 w 1029"/>
                <a:gd name="T15" fmla="*/ 715 h 715"/>
                <a:gd name="T16" fmla="*/ 351 w 1029"/>
                <a:gd name="T17" fmla="*/ 715 h 715"/>
                <a:gd name="T18" fmla="*/ 860 w 1029"/>
                <a:gd name="T19" fmla="*/ 715 h 715"/>
                <a:gd name="T20" fmla="*/ 885 w 1029"/>
                <a:gd name="T21" fmla="*/ 715 h 715"/>
                <a:gd name="T22" fmla="*/ 912 w 1029"/>
                <a:gd name="T23" fmla="*/ 715 h 715"/>
                <a:gd name="T24" fmla="*/ 1029 w 1029"/>
                <a:gd name="T25" fmla="*/ 669 h 715"/>
                <a:gd name="T26" fmla="*/ 360 w 1029"/>
                <a:gd name="T27"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9" h="715">
                  <a:moveTo>
                    <a:pt x="360" y="0"/>
                  </a:moveTo>
                  <a:cubicBezTo>
                    <a:pt x="254" y="50"/>
                    <a:pt x="181" y="158"/>
                    <a:pt x="181" y="283"/>
                  </a:cubicBezTo>
                  <a:cubicBezTo>
                    <a:pt x="181" y="287"/>
                    <a:pt x="181" y="293"/>
                    <a:pt x="181" y="297"/>
                  </a:cubicBezTo>
                  <a:cubicBezTo>
                    <a:pt x="79" y="312"/>
                    <a:pt x="0" y="399"/>
                    <a:pt x="0" y="505"/>
                  </a:cubicBezTo>
                  <a:cubicBezTo>
                    <a:pt x="0" y="619"/>
                    <a:pt x="93" y="713"/>
                    <a:pt x="210" y="715"/>
                  </a:cubicBezTo>
                  <a:cubicBezTo>
                    <a:pt x="210" y="715"/>
                    <a:pt x="210" y="715"/>
                    <a:pt x="291" y="715"/>
                  </a:cubicBezTo>
                  <a:cubicBezTo>
                    <a:pt x="303" y="715"/>
                    <a:pt x="322" y="715"/>
                    <a:pt x="328" y="715"/>
                  </a:cubicBezTo>
                  <a:cubicBezTo>
                    <a:pt x="328" y="715"/>
                    <a:pt x="328" y="715"/>
                    <a:pt x="341" y="715"/>
                  </a:cubicBezTo>
                  <a:cubicBezTo>
                    <a:pt x="344" y="715"/>
                    <a:pt x="347" y="715"/>
                    <a:pt x="351" y="715"/>
                  </a:cubicBezTo>
                  <a:cubicBezTo>
                    <a:pt x="478" y="715"/>
                    <a:pt x="746" y="715"/>
                    <a:pt x="860" y="715"/>
                  </a:cubicBezTo>
                  <a:cubicBezTo>
                    <a:pt x="869" y="715"/>
                    <a:pt x="877" y="715"/>
                    <a:pt x="885" y="715"/>
                  </a:cubicBezTo>
                  <a:cubicBezTo>
                    <a:pt x="894" y="715"/>
                    <a:pt x="904" y="715"/>
                    <a:pt x="912" y="715"/>
                  </a:cubicBezTo>
                  <a:cubicBezTo>
                    <a:pt x="956" y="710"/>
                    <a:pt x="995" y="693"/>
                    <a:pt x="1029" y="669"/>
                  </a:cubicBezTo>
                  <a:lnTo>
                    <a:pt x="360" y="0"/>
                  </a:lnTo>
                  <a:close/>
                </a:path>
              </a:pathLst>
            </a:custGeom>
            <a:solidFill>
              <a:srgbClr val="00BDF3"/>
            </a:solidFill>
            <a:ln>
              <a:noFill/>
            </a:ln>
          </p:spPr>
          <p:txBody>
            <a:bodyPr/>
            <a:lstStyle/>
            <a:p>
              <a:pPr defTabSz="951153">
                <a:defRPr/>
              </a:pPr>
              <a:endParaRPr lang="en-US" sz="1873"/>
            </a:p>
          </p:txBody>
        </p:sp>
      </p:grpSp>
      <p:pic>
        <p:nvPicPr>
          <p:cNvPr id="136" name="Picture 135">
            <a:extLst>
              <a:ext uri="{FF2B5EF4-FFF2-40B4-BE49-F238E27FC236}">
                <a16:creationId xmlns:a16="http://schemas.microsoft.com/office/drawing/2014/main" id="{ED901CD4-278C-4EAB-85EE-7E7F97AB2F8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07505" y="2934381"/>
            <a:ext cx="196407" cy="132508"/>
          </a:xfrm>
          <a:prstGeom prst="rect">
            <a:avLst/>
          </a:prstGeom>
        </p:spPr>
      </p:pic>
      <p:pic>
        <p:nvPicPr>
          <p:cNvPr id="137" name="Picture 136">
            <a:extLst>
              <a:ext uri="{FF2B5EF4-FFF2-40B4-BE49-F238E27FC236}">
                <a16:creationId xmlns:a16="http://schemas.microsoft.com/office/drawing/2014/main" id="{B4869EA5-E9DB-45E9-95E3-A5ED33D244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550509" y="2651868"/>
            <a:ext cx="464167" cy="313155"/>
          </a:xfrm>
          <a:prstGeom prst="rect">
            <a:avLst/>
          </a:prstGeom>
        </p:spPr>
      </p:pic>
      <p:pic>
        <p:nvPicPr>
          <p:cNvPr id="147" name="Picture 146">
            <a:extLst>
              <a:ext uri="{FF2B5EF4-FFF2-40B4-BE49-F238E27FC236}">
                <a16:creationId xmlns:a16="http://schemas.microsoft.com/office/drawing/2014/main" id="{8860E77A-8861-4412-B60B-E8FF53A6160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45398" y="2410694"/>
            <a:ext cx="285854" cy="192855"/>
          </a:xfrm>
          <a:prstGeom prst="rect">
            <a:avLst/>
          </a:prstGeom>
        </p:spPr>
      </p:pic>
      <p:grpSp>
        <p:nvGrpSpPr>
          <p:cNvPr id="150" name="Group 149">
            <a:extLst>
              <a:ext uri="{FF2B5EF4-FFF2-40B4-BE49-F238E27FC236}">
                <a16:creationId xmlns:a16="http://schemas.microsoft.com/office/drawing/2014/main" id="{F66E6E38-E3B8-43B4-BF6F-5185B004AE08}"/>
              </a:ext>
            </a:extLst>
          </p:cNvPr>
          <p:cNvGrpSpPr/>
          <p:nvPr/>
        </p:nvGrpSpPr>
        <p:grpSpPr>
          <a:xfrm>
            <a:off x="2171107" y="2798850"/>
            <a:ext cx="289664" cy="178447"/>
            <a:chOff x="4716719" y="1932923"/>
            <a:chExt cx="2033332" cy="1338070"/>
          </a:xfrm>
        </p:grpSpPr>
        <p:sp>
          <p:nvSpPr>
            <p:cNvPr id="151" name="Freeform 5">
              <a:extLst>
                <a:ext uri="{FF2B5EF4-FFF2-40B4-BE49-F238E27FC236}">
                  <a16:creationId xmlns:a16="http://schemas.microsoft.com/office/drawing/2014/main" id="{B87B1647-EA4C-4790-9237-5A171D2143EE}"/>
                </a:ext>
              </a:extLst>
            </p:cNvPr>
            <p:cNvSpPr>
              <a:spLocks/>
            </p:cNvSpPr>
            <p:nvPr/>
          </p:nvSpPr>
          <p:spPr bwMode="auto">
            <a:xfrm>
              <a:off x="5359615" y="1932923"/>
              <a:ext cx="1390436" cy="1259093"/>
            </a:xfrm>
            <a:custGeom>
              <a:avLst/>
              <a:gdLst>
                <a:gd name="T0" fmla="*/ 771 w 771"/>
                <a:gd name="T1" fmla="*/ 499 h 698"/>
                <a:gd name="T2" fmla="*/ 658 w 771"/>
                <a:gd name="T3" fmla="*/ 293 h 698"/>
                <a:gd name="T4" fmla="*/ 578 w 771"/>
                <a:gd name="T5" fmla="*/ 147 h 698"/>
                <a:gd name="T6" fmla="*/ 478 w 771"/>
                <a:gd name="T7" fmla="*/ 117 h 698"/>
                <a:gd name="T8" fmla="*/ 392 w 771"/>
                <a:gd name="T9" fmla="*/ 139 h 698"/>
                <a:gd name="T10" fmla="*/ 133 w 771"/>
                <a:gd name="T11" fmla="*/ 0 h 698"/>
                <a:gd name="T12" fmla="*/ 0 w 771"/>
                <a:gd name="T13" fmla="*/ 29 h 698"/>
                <a:gd name="T14" fmla="*/ 669 w 771"/>
                <a:gd name="T15" fmla="*/ 698 h 698"/>
                <a:gd name="T16" fmla="*/ 771 w 771"/>
                <a:gd name="T17" fmla="*/ 49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1" h="698">
                  <a:moveTo>
                    <a:pt x="771" y="499"/>
                  </a:moveTo>
                  <a:cubicBezTo>
                    <a:pt x="771" y="414"/>
                    <a:pt x="725" y="337"/>
                    <a:pt x="658" y="293"/>
                  </a:cubicBezTo>
                  <a:cubicBezTo>
                    <a:pt x="657" y="232"/>
                    <a:pt x="626" y="178"/>
                    <a:pt x="578" y="147"/>
                  </a:cubicBezTo>
                  <a:cubicBezTo>
                    <a:pt x="550" y="128"/>
                    <a:pt x="515" y="117"/>
                    <a:pt x="478" y="117"/>
                  </a:cubicBezTo>
                  <a:cubicBezTo>
                    <a:pt x="446" y="117"/>
                    <a:pt x="417" y="125"/>
                    <a:pt x="392" y="139"/>
                  </a:cubicBezTo>
                  <a:cubicBezTo>
                    <a:pt x="336" y="56"/>
                    <a:pt x="241" y="0"/>
                    <a:pt x="133" y="0"/>
                  </a:cubicBezTo>
                  <a:cubicBezTo>
                    <a:pt x="85" y="0"/>
                    <a:pt x="41" y="11"/>
                    <a:pt x="0" y="29"/>
                  </a:cubicBezTo>
                  <a:cubicBezTo>
                    <a:pt x="669" y="698"/>
                    <a:pt x="669" y="698"/>
                    <a:pt x="669" y="698"/>
                  </a:cubicBezTo>
                  <a:cubicBezTo>
                    <a:pt x="731" y="653"/>
                    <a:pt x="771" y="581"/>
                    <a:pt x="771" y="499"/>
                  </a:cubicBezTo>
                  <a:close/>
                </a:path>
              </a:pathLst>
            </a:custGeom>
            <a:solidFill>
              <a:srgbClr val="35D2FF"/>
            </a:solidFill>
            <a:ln>
              <a:noFill/>
            </a:ln>
          </p:spPr>
          <p:txBody>
            <a:bodyPr/>
            <a:lstStyle/>
            <a:p>
              <a:pPr defTabSz="951153">
                <a:defRPr/>
              </a:pPr>
              <a:endParaRPr lang="en-US" sz="1873"/>
            </a:p>
          </p:txBody>
        </p:sp>
        <p:sp>
          <p:nvSpPr>
            <p:cNvPr id="153" name="Freeform 6">
              <a:extLst>
                <a:ext uri="{FF2B5EF4-FFF2-40B4-BE49-F238E27FC236}">
                  <a16:creationId xmlns:a16="http://schemas.microsoft.com/office/drawing/2014/main" id="{82D190CA-498A-45C0-B5A0-8B09BFE14FC3}"/>
                </a:ext>
              </a:extLst>
            </p:cNvPr>
            <p:cNvSpPr>
              <a:spLocks/>
            </p:cNvSpPr>
            <p:nvPr/>
          </p:nvSpPr>
          <p:spPr bwMode="auto">
            <a:xfrm>
              <a:off x="4716719" y="1981706"/>
              <a:ext cx="1853915" cy="1289287"/>
            </a:xfrm>
            <a:custGeom>
              <a:avLst/>
              <a:gdLst>
                <a:gd name="T0" fmla="*/ 360 w 1029"/>
                <a:gd name="T1" fmla="*/ 0 h 715"/>
                <a:gd name="T2" fmla="*/ 181 w 1029"/>
                <a:gd name="T3" fmla="*/ 283 h 715"/>
                <a:gd name="T4" fmla="*/ 181 w 1029"/>
                <a:gd name="T5" fmla="*/ 297 h 715"/>
                <a:gd name="T6" fmla="*/ 0 w 1029"/>
                <a:gd name="T7" fmla="*/ 505 h 715"/>
                <a:gd name="T8" fmla="*/ 210 w 1029"/>
                <a:gd name="T9" fmla="*/ 715 h 715"/>
                <a:gd name="T10" fmla="*/ 291 w 1029"/>
                <a:gd name="T11" fmla="*/ 715 h 715"/>
                <a:gd name="T12" fmla="*/ 328 w 1029"/>
                <a:gd name="T13" fmla="*/ 715 h 715"/>
                <a:gd name="T14" fmla="*/ 341 w 1029"/>
                <a:gd name="T15" fmla="*/ 715 h 715"/>
                <a:gd name="T16" fmla="*/ 351 w 1029"/>
                <a:gd name="T17" fmla="*/ 715 h 715"/>
                <a:gd name="T18" fmla="*/ 860 w 1029"/>
                <a:gd name="T19" fmla="*/ 715 h 715"/>
                <a:gd name="T20" fmla="*/ 885 w 1029"/>
                <a:gd name="T21" fmla="*/ 715 h 715"/>
                <a:gd name="T22" fmla="*/ 912 w 1029"/>
                <a:gd name="T23" fmla="*/ 715 h 715"/>
                <a:gd name="T24" fmla="*/ 1029 w 1029"/>
                <a:gd name="T25" fmla="*/ 669 h 715"/>
                <a:gd name="T26" fmla="*/ 360 w 1029"/>
                <a:gd name="T27"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9" h="715">
                  <a:moveTo>
                    <a:pt x="360" y="0"/>
                  </a:moveTo>
                  <a:cubicBezTo>
                    <a:pt x="254" y="50"/>
                    <a:pt x="181" y="158"/>
                    <a:pt x="181" y="283"/>
                  </a:cubicBezTo>
                  <a:cubicBezTo>
                    <a:pt x="181" y="287"/>
                    <a:pt x="181" y="293"/>
                    <a:pt x="181" y="297"/>
                  </a:cubicBezTo>
                  <a:cubicBezTo>
                    <a:pt x="79" y="312"/>
                    <a:pt x="0" y="399"/>
                    <a:pt x="0" y="505"/>
                  </a:cubicBezTo>
                  <a:cubicBezTo>
                    <a:pt x="0" y="619"/>
                    <a:pt x="93" y="713"/>
                    <a:pt x="210" y="715"/>
                  </a:cubicBezTo>
                  <a:cubicBezTo>
                    <a:pt x="210" y="715"/>
                    <a:pt x="210" y="715"/>
                    <a:pt x="291" y="715"/>
                  </a:cubicBezTo>
                  <a:cubicBezTo>
                    <a:pt x="303" y="715"/>
                    <a:pt x="322" y="715"/>
                    <a:pt x="328" y="715"/>
                  </a:cubicBezTo>
                  <a:cubicBezTo>
                    <a:pt x="328" y="715"/>
                    <a:pt x="328" y="715"/>
                    <a:pt x="341" y="715"/>
                  </a:cubicBezTo>
                  <a:cubicBezTo>
                    <a:pt x="344" y="715"/>
                    <a:pt x="347" y="715"/>
                    <a:pt x="351" y="715"/>
                  </a:cubicBezTo>
                  <a:cubicBezTo>
                    <a:pt x="478" y="715"/>
                    <a:pt x="746" y="715"/>
                    <a:pt x="860" y="715"/>
                  </a:cubicBezTo>
                  <a:cubicBezTo>
                    <a:pt x="869" y="715"/>
                    <a:pt x="877" y="715"/>
                    <a:pt x="885" y="715"/>
                  </a:cubicBezTo>
                  <a:cubicBezTo>
                    <a:pt x="894" y="715"/>
                    <a:pt x="904" y="715"/>
                    <a:pt x="912" y="715"/>
                  </a:cubicBezTo>
                  <a:cubicBezTo>
                    <a:pt x="956" y="710"/>
                    <a:pt x="995" y="693"/>
                    <a:pt x="1029" y="669"/>
                  </a:cubicBezTo>
                  <a:lnTo>
                    <a:pt x="360" y="0"/>
                  </a:lnTo>
                  <a:close/>
                </a:path>
              </a:pathLst>
            </a:custGeom>
            <a:solidFill>
              <a:srgbClr val="00BDF3"/>
            </a:solidFill>
            <a:ln>
              <a:noFill/>
            </a:ln>
          </p:spPr>
          <p:txBody>
            <a:bodyPr/>
            <a:lstStyle/>
            <a:p>
              <a:pPr defTabSz="951153">
                <a:defRPr/>
              </a:pPr>
              <a:endParaRPr lang="en-US" sz="1873"/>
            </a:p>
          </p:txBody>
        </p:sp>
      </p:grpSp>
      <p:pic>
        <p:nvPicPr>
          <p:cNvPr id="154" name="Picture 153">
            <a:extLst>
              <a:ext uri="{FF2B5EF4-FFF2-40B4-BE49-F238E27FC236}">
                <a16:creationId xmlns:a16="http://schemas.microsoft.com/office/drawing/2014/main" id="{9DC5337C-EECB-402C-810C-6C2A13D9A5D0}"/>
              </a:ext>
            </a:extLst>
          </p:cNvPr>
          <p:cNvPicPr>
            <a:picLocks noChangeAspect="1"/>
          </p:cNvPicPr>
          <p:nvPr/>
        </p:nvPicPr>
        <p:blipFill>
          <a:blip r:embed="rId7" cstate="email">
            <a:grayscl/>
            <a:extLst>
              <a:ext uri="{28A0092B-C50C-407E-A947-70E740481C1C}">
                <a14:useLocalDpi xmlns:a14="http://schemas.microsoft.com/office/drawing/2010/main"/>
              </a:ext>
            </a:extLst>
          </a:blip>
          <a:stretch>
            <a:fillRect/>
          </a:stretch>
        </p:blipFill>
        <p:spPr>
          <a:xfrm>
            <a:off x="1714276" y="2467219"/>
            <a:ext cx="419658" cy="276212"/>
          </a:xfrm>
          <a:prstGeom prst="rect">
            <a:avLst/>
          </a:prstGeom>
        </p:spPr>
      </p:pic>
      <p:pic>
        <p:nvPicPr>
          <p:cNvPr id="155" name="Picture 154">
            <a:extLst>
              <a:ext uri="{FF2B5EF4-FFF2-40B4-BE49-F238E27FC236}">
                <a16:creationId xmlns:a16="http://schemas.microsoft.com/office/drawing/2014/main" id="{3D7E1A1B-2427-4A81-8C8D-7CF93935F66C}"/>
              </a:ext>
            </a:extLst>
          </p:cNvPr>
          <p:cNvPicPr>
            <a:picLocks noChangeAspect="1"/>
          </p:cNvPicPr>
          <p:nvPr/>
        </p:nvPicPr>
        <p:blipFill>
          <a:blip r:embed="rId7" cstate="email">
            <a:grayscl/>
            <a:extLst>
              <a:ext uri="{28A0092B-C50C-407E-A947-70E740481C1C}">
                <a14:useLocalDpi xmlns:a14="http://schemas.microsoft.com/office/drawing/2010/main"/>
              </a:ext>
            </a:extLst>
          </a:blip>
          <a:stretch>
            <a:fillRect/>
          </a:stretch>
        </p:blipFill>
        <p:spPr>
          <a:xfrm>
            <a:off x="925201" y="2707061"/>
            <a:ext cx="202966" cy="133589"/>
          </a:xfrm>
          <a:prstGeom prst="rect">
            <a:avLst/>
          </a:prstGeom>
        </p:spPr>
      </p:pic>
      <p:pic>
        <p:nvPicPr>
          <p:cNvPr id="157" name="Picture 156">
            <a:extLst>
              <a:ext uri="{FF2B5EF4-FFF2-40B4-BE49-F238E27FC236}">
                <a16:creationId xmlns:a16="http://schemas.microsoft.com/office/drawing/2014/main" id="{D40FC197-A9E1-4D63-B235-A96D2BE433D1}"/>
              </a:ext>
            </a:extLst>
          </p:cNvPr>
          <p:cNvPicPr>
            <a:picLocks noChangeAspect="1"/>
          </p:cNvPicPr>
          <p:nvPr/>
        </p:nvPicPr>
        <p:blipFill>
          <a:blip r:embed="rId7" cstate="email">
            <a:grayscl/>
            <a:extLst>
              <a:ext uri="{28A0092B-C50C-407E-A947-70E740481C1C}">
                <a14:useLocalDpi xmlns:a14="http://schemas.microsoft.com/office/drawing/2010/main"/>
              </a:ext>
            </a:extLst>
          </a:blip>
          <a:stretch>
            <a:fillRect/>
          </a:stretch>
        </p:blipFill>
        <p:spPr>
          <a:xfrm>
            <a:off x="2781418" y="2387945"/>
            <a:ext cx="202966" cy="133589"/>
          </a:xfrm>
          <a:prstGeom prst="rect">
            <a:avLst/>
          </a:prstGeom>
        </p:spPr>
      </p:pic>
      <p:sp>
        <p:nvSpPr>
          <p:cNvPr id="164" name="Freeform 5">
            <a:extLst>
              <a:ext uri="{FF2B5EF4-FFF2-40B4-BE49-F238E27FC236}">
                <a16:creationId xmlns:a16="http://schemas.microsoft.com/office/drawing/2014/main" id="{5711D079-95A7-4D29-B680-97DFE9F5C0EB}"/>
              </a:ext>
            </a:extLst>
          </p:cNvPr>
          <p:cNvSpPr>
            <a:spLocks noEditPoints="1"/>
          </p:cNvSpPr>
          <p:nvPr/>
        </p:nvSpPr>
        <p:spPr bwMode="auto">
          <a:xfrm>
            <a:off x="2694654" y="2538521"/>
            <a:ext cx="150697" cy="230429"/>
          </a:xfrm>
          <a:custGeom>
            <a:avLst/>
            <a:gdLst>
              <a:gd name="T0" fmla="*/ 120 w 144"/>
              <a:gd name="T1" fmla="*/ 84 h 192"/>
              <a:gd name="T2" fmla="*/ 120 w 144"/>
              <a:gd name="T3" fmla="*/ 49 h 192"/>
              <a:gd name="T4" fmla="*/ 72 w 144"/>
              <a:gd name="T5" fmla="*/ 0 h 192"/>
              <a:gd name="T6" fmla="*/ 24 w 144"/>
              <a:gd name="T7" fmla="*/ 49 h 192"/>
              <a:gd name="T8" fmla="*/ 24 w 144"/>
              <a:gd name="T9" fmla="*/ 84 h 192"/>
              <a:gd name="T10" fmla="*/ 0 w 144"/>
              <a:gd name="T11" fmla="*/ 84 h 192"/>
              <a:gd name="T12" fmla="*/ 0 w 144"/>
              <a:gd name="T13" fmla="*/ 192 h 192"/>
              <a:gd name="T14" fmla="*/ 144 w 144"/>
              <a:gd name="T15" fmla="*/ 192 h 192"/>
              <a:gd name="T16" fmla="*/ 144 w 144"/>
              <a:gd name="T17" fmla="*/ 84 h 192"/>
              <a:gd name="T18" fmla="*/ 120 w 144"/>
              <a:gd name="T19" fmla="*/ 84 h 192"/>
              <a:gd name="T20" fmla="*/ 36 w 144"/>
              <a:gd name="T21" fmla="*/ 49 h 192"/>
              <a:gd name="T22" fmla="*/ 72 w 144"/>
              <a:gd name="T23" fmla="*/ 12 h 192"/>
              <a:gd name="T24" fmla="*/ 108 w 144"/>
              <a:gd name="T25" fmla="*/ 49 h 192"/>
              <a:gd name="T26" fmla="*/ 108 w 144"/>
              <a:gd name="T27" fmla="*/ 84 h 192"/>
              <a:gd name="T28" fmla="*/ 36 w 144"/>
              <a:gd name="T29" fmla="*/ 84 h 192"/>
              <a:gd name="T30" fmla="*/ 36 w 144"/>
              <a:gd name="T31" fmla="*/ 49 h 192"/>
              <a:gd name="T32" fmla="*/ 132 w 144"/>
              <a:gd name="T33" fmla="*/ 180 h 192"/>
              <a:gd name="T34" fmla="*/ 12 w 144"/>
              <a:gd name="T35" fmla="*/ 180 h 192"/>
              <a:gd name="T36" fmla="*/ 12 w 144"/>
              <a:gd name="T37" fmla="*/ 96 h 192"/>
              <a:gd name="T38" fmla="*/ 132 w 144"/>
              <a:gd name="T39" fmla="*/ 96 h 192"/>
              <a:gd name="T40" fmla="*/ 132 w 144"/>
              <a:gd name="T41"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92">
                <a:moveTo>
                  <a:pt x="120" y="84"/>
                </a:moveTo>
                <a:cubicBezTo>
                  <a:pt x="120" y="49"/>
                  <a:pt x="120" y="49"/>
                  <a:pt x="120" y="49"/>
                </a:cubicBezTo>
                <a:cubicBezTo>
                  <a:pt x="120" y="22"/>
                  <a:pt x="99" y="0"/>
                  <a:pt x="72" y="0"/>
                </a:cubicBezTo>
                <a:cubicBezTo>
                  <a:pt x="45" y="0"/>
                  <a:pt x="24" y="22"/>
                  <a:pt x="24" y="49"/>
                </a:cubicBezTo>
                <a:cubicBezTo>
                  <a:pt x="24" y="84"/>
                  <a:pt x="24" y="84"/>
                  <a:pt x="24" y="84"/>
                </a:cubicBezTo>
                <a:cubicBezTo>
                  <a:pt x="0" y="84"/>
                  <a:pt x="0" y="84"/>
                  <a:pt x="0" y="84"/>
                </a:cubicBezTo>
                <a:cubicBezTo>
                  <a:pt x="0" y="192"/>
                  <a:pt x="0" y="192"/>
                  <a:pt x="0" y="192"/>
                </a:cubicBezTo>
                <a:cubicBezTo>
                  <a:pt x="144" y="192"/>
                  <a:pt x="144" y="192"/>
                  <a:pt x="144" y="192"/>
                </a:cubicBezTo>
                <a:cubicBezTo>
                  <a:pt x="144" y="84"/>
                  <a:pt x="144" y="84"/>
                  <a:pt x="144" y="84"/>
                </a:cubicBezTo>
                <a:lnTo>
                  <a:pt x="120" y="84"/>
                </a:lnTo>
                <a:close/>
                <a:moveTo>
                  <a:pt x="36" y="49"/>
                </a:moveTo>
                <a:cubicBezTo>
                  <a:pt x="36" y="28"/>
                  <a:pt x="52" y="12"/>
                  <a:pt x="72" y="12"/>
                </a:cubicBezTo>
                <a:cubicBezTo>
                  <a:pt x="92" y="12"/>
                  <a:pt x="108" y="28"/>
                  <a:pt x="108" y="49"/>
                </a:cubicBezTo>
                <a:cubicBezTo>
                  <a:pt x="108" y="84"/>
                  <a:pt x="108" y="84"/>
                  <a:pt x="108" y="84"/>
                </a:cubicBezTo>
                <a:cubicBezTo>
                  <a:pt x="36" y="84"/>
                  <a:pt x="36" y="84"/>
                  <a:pt x="36" y="84"/>
                </a:cubicBezTo>
                <a:lnTo>
                  <a:pt x="36" y="49"/>
                </a:lnTo>
                <a:close/>
                <a:moveTo>
                  <a:pt x="132" y="180"/>
                </a:moveTo>
                <a:cubicBezTo>
                  <a:pt x="12" y="180"/>
                  <a:pt x="12" y="180"/>
                  <a:pt x="12" y="180"/>
                </a:cubicBezTo>
                <a:cubicBezTo>
                  <a:pt x="12" y="96"/>
                  <a:pt x="12" y="96"/>
                  <a:pt x="12" y="96"/>
                </a:cubicBezTo>
                <a:cubicBezTo>
                  <a:pt x="132" y="96"/>
                  <a:pt x="132" y="96"/>
                  <a:pt x="132" y="96"/>
                </a:cubicBezTo>
                <a:lnTo>
                  <a:pt x="132" y="1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
            <a:extLst>
              <a:ext uri="{FF2B5EF4-FFF2-40B4-BE49-F238E27FC236}">
                <a16:creationId xmlns:a16="http://schemas.microsoft.com/office/drawing/2014/main" id="{AC59E1A4-378F-441C-A3A1-28AED205022F}"/>
              </a:ext>
            </a:extLst>
          </p:cNvPr>
          <p:cNvSpPr>
            <a:spLocks noEditPoints="1"/>
          </p:cNvSpPr>
          <p:nvPr/>
        </p:nvSpPr>
        <p:spPr bwMode="auto">
          <a:xfrm>
            <a:off x="1828012" y="2548589"/>
            <a:ext cx="150697" cy="230429"/>
          </a:xfrm>
          <a:custGeom>
            <a:avLst/>
            <a:gdLst>
              <a:gd name="T0" fmla="*/ 120 w 144"/>
              <a:gd name="T1" fmla="*/ 84 h 192"/>
              <a:gd name="T2" fmla="*/ 120 w 144"/>
              <a:gd name="T3" fmla="*/ 49 h 192"/>
              <a:gd name="T4" fmla="*/ 72 w 144"/>
              <a:gd name="T5" fmla="*/ 0 h 192"/>
              <a:gd name="T6" fmla="*/ 24 w 144"/>
              <a:gd name="T7" fmla="*/ 49 h 192"/>
              <a:gd name="T8" fmla="*/ 24 w 144"/>
              <a:gd name="T9" fmla="*/ 84 h 192"/>
              <a:gd name="T10" fmla="*/ 0 w 144"/>
              <a:gd name="T11" fmla="*/ 84 h 192"/>
              <a:gd name="T12" fmla="*/ 0 w 144"/>
              <a:gd name="T13" fmla="*/ 192 h 192"/>
              <a:gd name="T14" fmla="*/ 144 w 144"/>
              <a:gd name="T15" fmla="*/ 192 h 192"/>
              <a:gd name="T16" fmla="*/ 144 w 144"/>
              <a:gd name="T17" fmla="*/ 84 h 192"/>
              <a:gd name="T18" fmla="*/ 120 w 144"/>
              <a:gd name="T19" fmla="*/ 84 h 192"/>
              <a:gd name="T20" fmla="*/ 36 w 144"/>
              <a:gd name="T21" fmla="*/ 49 h 192"/>
              <a:gd name="T22" fmla="*/ 72 w 144"/>
              <a:gd name="T23" fmla="*/ 12 h 192"/>
              <a:gd name="T24" fmla="*/ 108 w 144"/>
              <a:gd name="T25" fmla="*/ 49 h 192"/>
              <a:gd name="T26" fmla="*/ 108 w 144"/>
              <a:gd name="T27" fmla="*/ 84 h 192"/>
              <a:gd name="T28" fmla="*/ 36 w 144"/>
              <a:gd name="T29" fmla="*/ 84 h 192"/>
              <a:gd name="T30" fmla="*/ 36 w 144"/>
              <a:gd name="T31" fmla="*/ 49 h 192"/>
              <a:gd name="T32" fmla="*/ 132 w 144"/>
              <a:gd name="T33" fmla="*/ 180 h 192"/>
              <a:gd name="T34" fmla="*/ 12 w 144"/>
              <a:gd name="T35" fmla="*/ 180 h 192"/>
              <a:gd name="T36" fmla="*/ 12 w 144"/>
              <a:gd name="T37" fmla="*/ 96 h 192"/>
              <a:gd name="T38" fmla="*/ 132 w 144"/>
              <a:gd name="T39" fmla="*/ 96 h 192"/>
              <a:gd name="T40" fmla="*/ 132 w 144"/>
              <a:gd name="T41"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92">
                <a:moveTo>
                  <a:pt x="120" y="84"/>
                </a:moveTo>
                <a:cubicBezTo>
                  <a:pt x="120" y="49"/>
                  <a:pt x="120" y="49"/>
                  <a:pt x="120" y="49"/>
                </a:cubicBezTo>
                <a:cubicBezTo>
                  <a:pt x="120" y="22"/>
                  <a:pt x="99" y="0"/>
                  <a:pt x="72" y="0"/>
                </a:cubicBezTo>
                <a:cubicBezTo>
                  <a:pt x="45" y="0"/>
                  <a:pt x="24" y="22"/>
                  <a:pt x="24" y="49"/>
                </a:cubicBezTo>
                <a:cubicBezTo>
                  <a:pt x="24" y="84"/>
                  <a:pt x="24" y="84"/>
                  <a:pt x="24" y="84"/>
                </a:cubicBezTo>
                <a:cubicBezTo>
                  <a:pt x="0" y="84"/>
                  <a:pt x="0" y="84"/>
                  <a:pt x="0" y="84"/>
                </a:cubicBezTo>
                <a:cubicBezTo>
                  <a:pt x="0" y="192"/>
                  <a:pt x="0" y="192"/>
                  <a:pt x="0" y="192"/>
                </a:cubicBezTo>
                <a:cubicBezTo>
                  <a:pt x="144" y="192"/>
                  <a:pt x="144" y="192"/>
                  <a:pt x="144" y="192"/>
                </a:cubicBezTo>
                <a:cubicBezTo>
                  <a:pt x="144" y="84"/>
                  <a:pt x="144" y="84"/>
                  <a:pt x="144" y="84"/>
                </a:cubicBezTo>
                <a:lnTo>
                  <a:pt x="120" y="84"/>
                </a:lnTo>
                <a:close/>
                <a:moveTo>
                  <a:pt x="36" y="49"/>
                </a:moveTo>
                <a:cubicBezTo>
                  <a:pt x="36" y="28"/>
                  <a:pt x="52" y="12"/>
                  <a:pt x="72" y="12"/>
                </a:cubicBezTo>
                <a:cubicBezTo>
                  <a:pt x="92" y="12"/>
                  <a:pt x="108" y="28"/>
                  <a:pt x="108" y="49"/>
                </a:cubicBezTo>
                <a:cubicBezTo>
                  <a:pt x="108" y="84"/>
                  <a:pt x="108" y="84"/>
                  <a:pt x="108" y="84"/>
                </a:cubicBezTo>
                <a:cubicBezTo>
                  <a:pt x="36" y="84"/>
                  <a:pt x="36" y="84"/>
                  <a:pt x="36" y="84"/>
                </a:cubicBezTo>
                <a:lnTo>
                  <a:pt x="36" y="49"/>
                </a:lnTo>
                <a:close/>
                <a:moveTo>
                  <a:pt x="132" y="180"/>
                </a:moveTo>
                <a:cubicBezTo>
                  <a:pt x="12" y="180"/>
                  <a:pt x="12" y="180"/>
                  <a:pt x="12" y="180"/>
                </a:cubicBezTo>
                <a:cubicBezTo>
                  <a:pt x="12" y="96"/>
                  <a:pt x="12" y="96"/>
                  <a:pt x="12" y="96"/>
                </a:cubicBezTo>
                <a:cubicBezTo>
                  <a:pt x="132" y="96"/>
                  <a:pt x="132" y="96"/>
                  <a:pt x="132" y="96"/>
                </a:cubicBezTo>
                <a:lnTo>
                  <a:pt x="132" y="1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
            <a:extLst>
              <a:ext uri="{FF2B5EF4-FFF2-40B4-BE49-F238E27FC236}">
                <a16:creationId xmlns:a16="http://schemas.microsoft.com/office/drawing/2014/main" id="{AB9AEE50-7785-43C9-879C-6F4A5AEEF54C}"/>
              </a:ext>
            </a:extLst>
          </p:cNvPr>
          <p:cNvSpPr>
            <a:spLocks noEditPoints="1"/>
          </p:cNvSpPr>
          <p:nvPr/>
        </p:nvSpPr>
        <p:spPr bwMode="auto">
          <a:xfrm>
            <a:off x="1391631" y="2849808"/>
            <a:ext cx="150697" cy="230429"/>
          </a:xfrm>
          <a:custGeom>
            <a:avLst/>
            <a:gdLst>
              <a:gd name="T0" fmla="*/ 120 w 144"/>
              <a:gd name="T1" fmla="*/ 84 h 192"/>
              <a:gd name="T2" fmla="*/ 120 w 144"/>
              <a:gd name="T3" fmla="*/ 49 h 192"/>
              <a:gd name="T4" fmla="*/ 72 w 144"/>
              <a:gd name="T5" fmla="*/ 0 h 192"/>
              <a:gd name="T6" fmla="*/ 24 w 144"/>
              <a:gd name="T7" fmla="*/ 49 h 192"/>
              <a:gd name="T8" fmla="*/ 24 w 144"/>
              <a:gd name="T9" fmla="*/ 84 h 192"/>
              <a:gd name="T10" fmla="*/ 0 w 144"/>
              <a:gd name="T11" fmla="*/ 84 h 192"/>
              <a:gd name="T12" fmla="*/ 0 w 144"/>
              <a:gd name="T13" fmla="*/ 192 h 192"/>
              <a:gd name="T14" fmla="*/ 144 w 144"/>
              <a:gd name="T15" fmla="*/ 192 h 192"/>
              <a:gd name="T16" fmla="*/ 144 w 144"/>
              <a:gd name="T17" fmla="*/ 84 h 192"/>
              <a:gd name="T18" fmla="*/ 120 w 144"/>
              <a:gd name="T19" fmla="*/ 84 h 192"/>
              <a:gd name="T20" fmla="*/ 36 w 144"/>
              <a:gd name="T21" fmla="*/ 49 h 192"/>
              <a:gd name="T22" fmla="*/ 72 w 144"/>
              <a:gd name="T23" fmla="*/ 12 h 192"/>
              <a:gd name="T24" fmla="*/ 108 w 144"/>
              <a:gd name="T25" fmla="*/ 49 h 192"/>
              <a:gd name="T26" fmla="*/ 108 w 144"/>
              <a:gd name="T27" fmla="*/ 84 h 192"/>
              <a:gd name="T28" fmla="*/ 36 w 144"/>
              <a:gd name="T29" fmla="*/ 84 h 192"/>
              <a:gd name="T30" fmla="*/ 36 w 144"/>
              <a:gd name="T31" fmla="*/ 49 h 192"/>
              <a:gd name="T32" fmla="*/ 132 w 144"/>
              <a:gd name="T33" fmla="*/ 180 h 192"/>
              <a:gd name="T34" fmla="*/ 12 w 144"/>
              <a:gd name="T35" fmla="*/ 180 h 192"/>
              <a:gd name="T36" fmla="*/ 12 w 144"/>
              <a:gd name="T37" fmla="*/ 96 h 192"/>
              <a:gd name="T38" fmla="*/ 132 w 144"/>
              <a:gd name="T39" fmla="*/ 96 h 192"/>
              <a:gd name="T40" fmla="*/ 132 w 144"/>
              <a:gd name="T41"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92">
                <a:moveTo>
                  <a:pt x="120" y="84"/>
                </a:moveTo>
                <a:cubicBezTo>
                  <a:pt x="120" y="49"/>
                  <a:pt x="120" y="49"/>
                  <a:pt x="120" y="49"/>
                </a:cubicBezTo>
                <a:cubicBezTo>
                  <a:pt x="120" y="22"/>
                  <a:pt x="99" y="0"/>
                  <a:pt x="72" y="0"/>
                </a:cubicBezTo>
                <a:cubicBezTo>
                  <a:pt x="45" y="0"/>
                  <a:pt x="24" y="22"/>
                  <a:pt x="24" y="49"/>
                </a:cubicBezTo>
                <a:cubicBezTo>
                  <a:pt x="24" y="84"/>
                  <a:pt x="24" y="84"/>
                  <a:pt x="24" y="84"/>
                </a:cubicBezTo>
                <a:cubicBezTo>
                  <a:pt x="0" y="84"/>
                  <a:pt x="0" y="84"/>
                  <a:pt x="0" y="84"/>
                </a:cubicBezTo>
                <a:cubicBezTo>
                  <a:pt x="0" y="192"/>
                  <a:pt x="0" y="192"/>
                  <a:pt x="0" y="192"/>
                </a:cubicBezTo>
                <a:cubicBezTo>
                  <a:pt x="144" y="192"/>
                  <a:pt x="144" y="192"/>
                  <a:pt x="144" y="192"/>
                </a:cubicBezTo>
                <a:cubicBezTo>
                  <a:pt x="144" y="84"/>
                  <a:pt x="144" y="84"/>
                  <a:pt x="144" y="84"/>
                </a:cubicBezTo>
                <a:lnTo>
                  <a:pt x="120" y="84"/>
                </a:lnTo>
                <a:close/>
                <a:moveTo>
                  <a:pt x="36" y="49"/>
                </a:moveTo>
                <a:cubicBezTo>
                  <a:pt x="36" y="28"/>
                  <a:pt x="52" y="12"/>
                  <a:pt x="72" y="12"/>
                </a:cubicBezTo>
                <a:cubicBezTo>
                  <a:pt x="92" y="12"/>
                  <a:pt x="108" y="28"/>
                  <a:pt x="108" y="49"/>
                </a:cubicBezTo>
                <a:cubicBezTo>
                  <a:pt x="108" y="84"/>
                  <a:pt x="108" y="84"/>
                  <a:pt x="108" y="84"/>
                </a:cubicBezTo>
                <a:cubicBezTo>
                  <a:pt x="36" y="84"/>
                  <a:pt x="36" y="84"/>
                  <a:pt x="36" y="84"/>
                </a:cubicBezTo>
                <a:lnTo>
                  <a:pt x="36" y="49"/>
                </a:lnTo>
                <a:close/>
                <a:moveTo>
                  <a:pt x="132" y="180"/>
                </a:moveTo>
                <a:cubicBezTo>
                  <a:pt x="12" y="180"/>
                  <a:pt x="12" y="180"/>
                  <a:pt x="12" y="180"/>
                </a:cubicBezTo>
                <a:cubicBezTo>
                  <a:pt x="12" y="96"/>
                  <a:pt x="12" y="96"/>
                  <a:pt x="12" y="96"/>
                </a:cubicBezTo>
                <a:cubicBezTo>
                  <a:pt x="132" y="96"/>
                  <a:pt x="132" y="96"/>
                  <a:pt x="132" y="96"/>
                </a:cubicBezTo>
                <a:lnTo>
                  <a:pt x="132" y="1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5">
            <a:extLst>
              <a:ext uri="{FF2B5EF4-FFF2-40B4-BE49-F238E27FC236}">
                <a16:creationId xmlns:a16="http://schemas.microsoft.com/office/drawing/2014/main" id="{5D4604F4-97A8-4E04-8783-75290E115944}"/>
              </a:ext>
            </a:extLst>
          </p:cNvPr>
          <p:cNvSpPr>
            <a:spLocks noEditPoints="1"/>
          </p:cNvSpPr>
          <p:nvPr/>
        </p:nvSpPr>
        <p:spPr bwMode="auto">
          <a:xfrm>
            <a:off x="1437231" y="2165691"/>
            <a:ext cx="150697" cy="230429"/>
          </a:xfrm>
          <a:custGeom>
            <a:avLst/>
            <a:gdLst>
              <a:gd name="T0" fmla="*/ 120 w 144"/>
              <a:gd name="T1" fmla="*/ 84 h 192"/>
              <a:gd name="T2" fmla="*/ 120 w 144"/>
              <a:gd name="T3" fmla="*/ 49 h 192"/>
              <a:gd name="T4" fmla="*/ 72 w 144"/>
              <a:gd name="T5" fmla="*/ 0 h 192"/>
              <a:gd name="T6" fmla="*/ 24 w 144"/>
              <a:gd name="T7" fmla="*/ 49 h 192"/>
              <a:gd name="T8" fmla="*/ 24 w 144"/>
              <a:gd name="T9" fmla="*/ 84 h 192"/>
              <a:gd name="T10" fmla="*/ 0 w 144"/>
              <a:gd name="T11" fmla="*/ 84 h 192"/>
              <a:gd name="T12" fmla="*/ 0 w 144"/>
              <a:gd name="T13" fmla="*/ 192 h 192"/>
              <a:gd name="T14" fmla="*/ 144 w 144"/>
              <a:gd name="T15" fmla="*/ 192 h 192"/>
              <a:gd name="T16" fmla="*/ 144 w 144"/>
              <a:gd name="T17" fmla="*/ 84 h 192"/>
              <a:gd name="T18" fmla="*/ 120 w 144"/>
              <a:gd name="T19" fmla="*/ 84 h 192"/>
              <a:gd name="T20" fmla="*/ 36 w 144"/>
              <a:gd name="T21" fmla="*/ 49 h 192"/>
              <a:gd name="T22" fmla="*/ 72 w 144"/>
              <a:gd name="T23" fmla="*/ 12 h 192"/>
              <a:gd name="T24" fmla="*/ 108 w 144"/>
              <a:gd name="T25" fmla="*/ 49 h 192"/>
              <a:gd name="T26" fmla="*/ 108 w 144"/>
              <a:gd name="T27" fmla="*/ 84 h 192"/>
              <a:gd name="T28" fmla="*/ 36 w 144"/>
              <a:gd name="T29" fmla="*/ 84 h 192"/>
              <a:gd name="T30" fmla="*/ 36 w 144"/>
              <a:gd name="T31" fmla="*/ 49 h 192"/>
              <a:gd name="T32" fmla="*/ 132 w 144"/>
              <a:gd name="T33" fmla="*/ 180 h 192"/>
              <a:gd name="T34" fmla="*/ 12 w 144"/>
              <a:gd name="T35" fmla="*/ 180 h 192"/>
              <a:gd name="T36" fmla="*/ 12 w 144"/>
              <a:gd name="T37" fmla="*/ 96 h 192"/>
              <a:gd name="T38" fmla="*/ 132 w 144"/>
              <a:gd name="T39" fmla="*/ 96 h 192"/>
              <a:gd name="T40" fmla="*/ 132 w 144"/>
              <a:gd name="T41"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92">
                <a:moveTo>
                  <a:pt x="120" y="84"/>
                </a:moveTo>
                <a:cubicBezTo>
                  <a:pt x="120" y="49"/>
                  <a:pt x="120" y="49"/>
                  <a:pt x="120" y="49"/>
                </a:cubicBezTo>
                <a:cubicBezTo>
                  <a:pt x="120" y="22"/>
                  <a:pt x="99" y="0"/>
                  <a:pt x="72" y="0"/>
                </a:cubicBezTo>
                <a:cubicBezTo>
                  <a:pt x="45" y="0"/>
                  <a:pt x="24" y="22"/>
                  <a:pt x="24" y="49"/>
                </a:cubicBezTo>
                <a:cubicBezTo>
                  <a:pt x="24" y="84"/>
                  <a:pt x="24" y="84"/>
                  <a:pt x="24" y="84"/>
                </a:cubicBezTo>
                <a:cubicBezTo>
                  <a:pt x="0" y="84"/>
                  <a:pt x="0" y="84"/>
                  <a:pt x="0" y="84"/>
                </a:cubicBezTo>
                <a:cubicBezTo>
                  <a:pt x="0" y="192"/>
                  <a:pt x="0" y="192"/>
                  <a:pt x="0" y="192"/>
                </a:cubicBezTo>
                <a:cubicBezTo>
                  <a:pt x="144" y="192"/>
                  <a:pt x="144" y="192"/>
                  <a:pt x="144" y="192"/>
                </a:cubicBezTo>
                <a:cubicBezTo>
                  <a:pt x="144" y="84"/>
                  <a:pt x="144" y="84"/>
                  <a:pt x="144" y="84"/>
                </a:cubicBezTo>
                <a:lnTo>
                  <a:pt x="120" y="84"/>
                </a:lnTo>
                <a:close/>
                <a:moveTo>
                  <a:pt x="36" y="49"/>
                </a:moveTo>
                <a:cubicBezTo>
                  <a:pt x="36" y="28"/>
                  <a:pt x="52" y="12"/>
                  <a:pt x="72" y="12"/>
                </a:cubicBezTo>
                <a:cubicBezTo>
                  <a:pt x="92" y="12"/>
                  <a:pt x="108" y="28"/>
                  <a:pt x="108" y="49"/>
                </a:cubicBezTo>
                <a:cubicBezTo>
                  <a:pt x="108" y="84"/>
                  <a:pt x="108" y="84"/>
                  <a:pt x="108" y="84"/>
                </a:cubicBezTo>
                <a:cubicBezTo>
                  <a:pt x="36" y="84"/>
                  <a:pt x="36" y="84"/>
                  <a:pt x="36" y="84"/>
                </a:cubicBezTo>
                <a:lnTo>
                  <a:pt x="36" y="49"/>
                </a:lnTo>
                <a:close/>
                <a:moveTo>
                  <a:pt x="132" y="180"/>
                </a:moveTo>
                <a:cubicBezTo>
                  <a:pt x="12" y="180"/>
                  <a:pt x="12" y="180"/>
                  <a:pt x="12" y="180"/>
                </a:cubicBezTo>
                <a:cubicBezTo>
                  <a:pt x="12" y="96"/>
                  <a:pt x="12" y="96"/>
                  <a:pt x="12" y="96"/>
                </a:cubicBezTo>
                <a:cubicBezTo>
                  <a:pt x="132" y="96"/>
                  <a:pt x="132" y="96"/>
                  <a:pt x="132" y="96"/>
                </a:cubicBezTo>
                <a:lnTo>
                  <a:pt x="132" y="1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CRMArticles_EFF5" title="Icon of two documents stacked together with writing on them">
            <a:extLst>
              <a:ext uri="{FF2B5EF4-FFF2-40B4-BE49-F238E27FC236}">
                <a16:creationId xmlns:a16="http://schemas.microsoft.com/office/drawing/2014/main" id="{DA19F3E7-A0FC-4625-B39E-A081F7C10AAB}"/>
              </a:ext>
            </a:extLst>
          </p:cNvPr>
          <p:cNvSpPr>
            <a:spLocks noChangeAspect="1" noEditPoints="1"/>
          </p:cNvSpPr>
          <p:nvPr/>
        </p:nvSpPr>
        <p:spPr bwMode="auto">
          <a:xfrm>
            <a:off x="948211" y="3511263"/>
            <a:ext cx="316856" cy="365760"/>
          </a:xfrm>
          <a:custGeom>
            <a:avLst/>
            <a:gdLst>
              <a:gd name="T0" fmla="*/ 551 w 3583"/>
              <a:gd name="T1" fmla="*/ 3585 h 4136"/>
              <a:gd name="T2" fmla="*/ 0 w 3583"/>
              <a:gd name="T3" fmla="*/ 3585 h 4136"/>
              <a:gd name="T4" fmla="*/ 0 w 3583"/>
              <a:gd name="T5" fmla="*/ 0 h 4136"/>
              <a:gd name="T6" fmla="*/ 3033 w 3583"/>
              <a:gd name="T7" fmla="*/ 0 h 4136"/>
              <a:gd name="T8" fmla="*/ 3033 w 3583"/>
              <a:gd name="T9" fmla="*/ 1103 h 4136"/>
              <a:gd name="T10" fmla="*/ 2480 w 3583"/>
              <a:gd name="T11" fmla="*/ 551 h 4136"/>
              <a:gd name="T12" fmla="*/ 2480 w 3583"/>
              <a:gd name="T13" fmla="*/ 1654 h 4136"/>
              <a:gd name="T14" fmla="*/ 3583 w 3583"/>
              <a:gd name="T15" fmla="*/ 1654 h 4136"/>
              <a:gd name="T16" fmla="*/ 3583 w 3583"/>
              <a:gd name="T17" fmla="*/ 1654 h 4136"/>
              <a:gd name="T18" fmla="*/ 2480 w 3583"/>
              <a:gd name="T19" fmla="*/ 551 h 4136"/>
              <a:gd name="T20" fmla="*/ 551 w 3583"/>
              <a:gd name="T21" fmla="*/ 551 h 4136"/>
              <a:gd name="T22" fmla="*/ 551 w 3583"/>
              <a:gd name="T23" fmla="*/ 4136 h 4136"/>
              <a:gd name="T24" fmla="*/ 3583 w 3583"/>
              <a:gd name="T25" fmla="*/ 4136 h 4136"/>
              <a:gd name="T26" fmla="*/ 3583 w 3583"/>
              <a:gd name="T27" fmla="*/ 1654 h 4136"/>
              <a:gd name="T28" fmla="*/ 965 w 3583"/>
              <a:gd name="T29" fmla="*/ 2757 h 4136"/>
              <a:gd name="T30" fmla="*/ 2894 w 3583"/>
              <a:gd name="T31" fmla="*/ 2757 h 4136"/>
              <a:gd name="T32" fmla="*/ 965 w 3583"/>
              <a:gd name="T33" fmla="*/ 2206 h 4136"/>
              <a:gd name="T34" fmla="*/ 2894 w 3583"/>
              <a:gd name="T35" fmla="*/ 2206 h 4136"/>
              <a:gd name="T36" fmla="*/ 965 w 3583"/>
              <a:gd name="T37" fmla="*/ 1654 h 4136"/>
              <a:gd name="T38" fmla="*/ 2068 w 3583"/>
              <a:gd name="T39" fmla="*/ 1654 h 4136"/>
              <a:gd name="T40" fmla="*/ 965 w 3583"/>
              <a:gd name="T41" fmla="*/ 1103 h 4136"/>
              <a:gd name="T42" fmla="*/ 2068 w 3583"/>
              <a:gd name="T43" fmla="*/ 1103 h 4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83" h="4136">
                <a:moveTo>
                  <a:pt x="551" y="3585"/>
                </a:moveTo>
                <a:lnTo>
                  <a:pt x="0" y="3585"/>
                </a:lnTo>
                <a:lnTo>
                  <a:pt x="0" y="0"/>
                </a:lnTo>
                <a:lnTo>
                  <a:pt x="3033" y="0"/>
                </a:lnTo>
                <a:lnTo>
                  <a:pt x="3033" y="1103"/>
                </a:lnTo>
                <a:moveTo>
                  <a:pt x="2480" y="551"/>
                </a:moveTo>
                <a:lnTo>
                  <a:pt x="2480" y="1654"/>
                </a:lnTo>
                <a:lnTo>
                  <a:pt x="3583" y="1654"/>
                </a:lnTo>
                <a:moveTo>
                  <a:pt x="3583" y="1654"/>
                </a:moveTo>
                <a:lnTo>
                  <a:pt x="2480" y="551"/>
                </a:lnTo>
                <a:lnTo>
                  <a:pt x="551" y="551"/>
                </a:lnTo>
                <a:lnTo>
                  <a:pt x="551" y="4136"/>
                </a:lnTo>
                <a:lnTo>
                  <a:pt x="3583" y="4136"/>
                </a:lnTo>
                <a:lnTo>
                  <a:pt x="3583" y="1654"/>
                </a:lnTo>
                <a:moveTo>
                  <a:pt x="965" y="2757"/>
                </a:moveTo>
                <a:lnTo>
                  <a:pt x="2894" y="2757"/>
                </a:lnTo>
                <a:moveTo>
                  <a:pt x="965" y="2206"/>
                </a:moveTo>
                <a:lnTo>
                  <a:pt x="2894" y="2206"/>
                </a:lnTo>
                <a:moveTo>
                  <a:pt x="965" y="1654"/>
                </a:moveTo>
                <a:lnTo>
                  <a:pt x="2068" y="1654"/>
                </a:lnTo>
                <a:moveTo>
                  <a:pt x="965" y="1103"/>
                </a:moveTo>
                <a:lnTo>
                  <a:pt x="2068" y="1103"/>
                </a:lnTo>
              </a:path>
            </a:pathLst>
          </a:custGeom>
          <a:solidFill>
            <a:schemeClr val="accent2"/>
          </a:solidFill>
          <a:ln w="15875" cap="flat">
            <a:solidFill>
              <a:srgbClr val="00205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cxnSp>
        <p:nvCxnSpPr>
          <p:cNvPr id="110" name="Straight Arrow Connector 24">
            <a:extLst>
              <a:ext uri="{FF2B5EF4-FFF2-40B4-BE49-F238E27FC236}">
                <a16:creationId xmlns:a16="http://schemas.microsoft.com/office/drawing/2014/main" id="{5333A52B-D3CD-4306-986E-0B1018062DC8}"/>
              </a:ext>
            </a:extLst>
          </p:cNvPr>
          <p:cNvCxnSpPr>
            <a:cxnSpLocks/>
          </p:cNvCxnSpPr>
          <p:nvPr/>
        </p:nvCxnSpPr>
        <p:spPr>
          <a:xfrm>
            <a:off x="6644385" y="5229642"/>
            <a:ext cx="0" cy="379428"/>
          </a:xfrm>
          <a:prstGeom prst="straightConnector1">
            <a:avLst/>
          </a:prstGeom>
          <a:noFill/>
          <a:ln w="12700" cap="flat" cmpd="sng" algn="ctr">
            <a:solidFill>
              <a:srgbClr val="00317B"/>
            </a:solidFill>
            <a:prstDash val="solid"/>
            <a:miter lim="800000"/>
            <a:headEnd type="none" w="med" len="med"/>
            <a:tailEnd type="arrow" w="med" len="med"/>
          </a:ln>
          <a:effectLst/>
        </p:spPr>
      </p:cxnSp>
      <p:pic>
        <p:nvPicPr>
          <p:cNvPr id="2" name="Picture 1">
            <a:extLst>
              <a:ext uri="{FF2B5EF4-FFF2-40B4-BE49-F238E27FC236}">
                <a16:creationId xmlns:a16="http://schemas.microsoft.com/office/drawing/2014/main" id="{0ED0341D-D73F-4915-9EDB-170694AAEE38}"/>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847281" y="5700196"/>
            <a:ext cx="1481470" cy="892444"/>
          </a:xfrm>
          <a:prstGeom prst="rect">
            <a:avLst/>
          </a:prstGeom>
        </p:spPr>
      </p:pic>
      <p:sp>
        <p:nvSpPr>
          <p:cNvPr id="113" name="TextBox 137">
            <a:extLst>
              <a:ext uri="{FF2B5EF4-FFF2-40B4-BE49-F238E27FC236}">
                <a16:creationId xmlns:a16="http://schemas.microsoft.com/office/drawing/2014/main" id="{6AD1F304-3FEF-4ED0-889A-95A4AB0DBC57}"/>
              </a:ext>
            </a:extLst>
          </p:cNvPr>
          <p:cNvSpPr txBox="1"/>
          <p:nvPr/>
        </p:nvSpPr>
        <p:spPr>
          <a:xfrm>
            <a:off x="6069984" y="6601081"/>
            <a:ext cx="1481469" cy="446734"/>
          </a:xfrm>
          <a:prstGeom prst="rect">
            <a:avLst/>
          </a:prstGeom>
          <a:noFill/>
        </p:spPr>
        <p:txBody>
          <a:bodyPr wrap="square" lIns="186497" tIns="149198" rIns="186497" bIns="149198"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1119004">
              <a:lnSpc>
                <a:spcPct val="90000"/>
              </a:lnSpc>
              <a:spcAft>
                <a:spcPts val="612"/>
              </a:spcAft>
              <a:defRPr/>
            </a:pPr>
            <a:r>
              <a:rPr lang="en-US" sz="1050">
                <a:solidFill>
                  <a:schemeClr val="bg1">
                    <a:lumMod val="50000"/>
                  </a:schemeClr>
                </a:solidFill>
              </a:rPr>
              <a:t>Alerts panel</a:t>
            </a:r>
          </a:p>
        </p:txBody>
      </p:sp>
    </p:spTree>
    <p:extLst>
      <p:ext uri="{BB962C8B-B14F-4D97-AF65-F5344CB8AC3E}">
        <p14:creationId xmlns:p14="http://schemas.microsoft.com/office/powerpoint/2010/main" val="605564460"/>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3A54FB-1525-43B8-9397-A03005171C87}"/>
              </a:ext>
            </a:extLst>
          </p:cNvPr>
          <p:cNvSpPr/>
          <p:nvPr/>
        </p:nvSpPr>
        <p:spPr bwMode="auto">
          <a:xfrm>
            <a:off x="8617906" y="0"/>
            <a:ext cx="3816981"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a:extLst>
              <a:ext uri="{FF2B5EF4-FFF2-40B4-BE49-F238E27FC236}">
                <a16:creationId xmlns:a16="http://schemas.microsoft.com/office/drawing/2014/main" id="{7872B733-D6B9-45BE-A8C5-5823BF5E82F1}"/>
              </a:ext>
            </a:extLst>
          </p:cNvPr>
          <p:cNvSpPr>
            <a:spLocks noGrp="1"/>
          </p:cNvSpPr>
          <p:nvPr>
            <p:ph type="title"/>
          </p:nvPr>
        </p:nvSpPr>
        <p:spPr>
          <a:xfrm>
            <a:off x="434920" y="2097243"/>
            <a:ext cx="7626965" cy="545749"/>
          </a:xfrm>
        </p:spPr>
        <p:txBody>
          <a:bodyPr/>
          <a:lstStyle/>
          <a:p>
            <a:r>
              <a:rPr lang="en-US" sz="3600">
                <a:solidFill>
                  <a:srgbClr val="505050"/>
                </a:solidFill>
              </a:rPr>
              <a:t>ENABLING REAL-TIME INFORMATION PROTECTION</a:t>
            </a:r>
          </a:p>
        </p:txBody>
      </p:sp>
      <p:pic>
        <p:nvPicPr>
          <p:cNvPr id="8" name="Picture 7">
            <a:extLst>
              <a:ext uri="{FF2B5EF4-FFF2-40B4-BE49-F238E27FC236}">
                <a16:creationId xmlns:a16="http://schemas.microsoft.com/office/drawing/2014/main" id="{C9F8FFA0-C79C-415D-990E-52F1DE9840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9298" y="2489504"/>
            <a:ext cx="3823905" cy="2015517"/>
          </a:xfrm>
          <a:prstGeom prst="rect">
            <a:avLst/>
          </a:prstGeom>
        </p:spPr>
      </p:pic>
      <p:sp>
        <p:nvSpPr>
          <p:cNvPr id="13" name="Rectangle 12">
            <a:extLst>
              <a:ext uri="{FF2B5EF4-FFF2-40B4-BE49-F238E27FC236}">
                <a16:creationId xmlns:a16="http://schemas.microsoft.com/office/drawing/2014/main" id="{8D8FE2FC-9198-424F-B81D-E21E5997B184}"/>
              </a:ext>
            </a:extLst>
          </p:cNvPr>
          <p:cNvSpPr/>
          <p:nvPr/>
        </p:nvSpPr>
        <p:spPr>
          <a:xfrm>
            <a:off x="0" y="400504"/>
            <a:ext cx="3068877" cy="1785104"/>
          </a:xfrm>
          <a:prstGeom prst="rect">
            <a:avLst/>
          </a:prstGeom>
        </p:spPr>
        <p:txBody>
          <a:bodyPr wrap="square" lIns="274320">
            <a:spAutoFit/>
          </a:bodyPr>
          <a:lstStyle/>
          <a:p>
            <a:r>
              <a:rPr lang="en-US" sz="11000" b="1">
                <a:solidFill>
                  <a:srgbClr val="D9D9D9"/>
                </a:solidFill>
                <a:latin typeface="Segoe UI" panose="020B0502040204020203" pitchFamily="34" charset="0"/>
                <a:cs typeface="Segoe UI" panose="020B0502040204020203" pitchFamily="34" charset="0"/>
              </a:rPr>
              <a:t>05</a:t>
            </a:r>
          </a:p>
        </p:txBody>
      </p:sp>
    </p:spTree>
    <p:custDataLst>
      <p:tags r:id="rId1"/>
    </p:custDataLst>
    <p:extLst>
      <p:ext uri="{BB962C8B-B14F-4D97-AF65-F5344CB8AC3E}">
        <p14:creationId xmlns:p14="http://schemas.microsoft.com/office/powerpoint/2010/main" val="1030013899"/>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A1629AC4-DFD4-5949-84FF-872DBB236886}"/>
              </a:ext>
            </a:extLst>
          </p:cNvPr>
          <p:cNvSpPr>
            <a:spLocks noGrp="1"/>
          </p:cNvSpPr>
          <p:nvPr>
            <p:ph idx="1"/>
          </p:nvPr>
        </p:nvSpPr>
        <p:spPr>
          <a:xfrm>
            <a:off x="391347" y="1458326"/>
            <a:ext cx="2886691" cy="5383936"/>
          </a:xfrm>
        </p:spPr>
        <p:txBody>
          <a:bodyPr vert="horz" wrap="square" lIns="0" tIns="0" rIns="0" bIns="0" rtlCol="0" anchor="t">
            <a:noAutofit/>
          </a:bodyPr>
          <a:lstStyle/>
          <a:p>
            <a:r>
              <a:rPr lang="en-US" sz="1428" dirty="0">
                <a:latin typeface="Segoe UI Semibold" panose="020B0702040204020203" pitchFamily="34" charset="0"/>
                <a:cs typeface="Segoe UI Semibold" panose="020B0702040204020203" pitchFamily="34" charset="0"/>
              </a:rPr>
              <a:t>Context-aware session policies</a:t>
            </a:r>
          </a:p>
          <a:p>
            <a:r>
              <a:rPr lang="en-US" sz="1428" dirty="0">
                <a:latin typeface="Segoe UI Light" panose="020B0502040204020203" pitchFamily="34" charset="0"/>
                <a:cs typeface="Segoe UI Light" panose="020B0502040204020203" pitchFamily="34" charset="0"/>
              </a:rPr>
              <a:t>Control access to cloud apps and sensitive data within apps based on user, location, device, and app</a:t>
            </a:r>
          </a:p>
          <a:p>
            <a:endParaRPr lang="en-US" sz="1428" dirty="0">
              <a:latin typeface="Segoe UI Light" panose="020B0502040204020203" pitchFamily="34" charset="0"/>
              <a:cs typeface="Segoe UI Light" panose="020B0502040204020203" pitchFamily="34" charset="0"/>
            </a:endParaRPr>
          </a:p>
          <a:p>
            <a:endParaRPr lang="en-US" sz="1428" b="1" dirty="0"/>
          </a:p>
          <a:p>
            <a:r>
              <a:rPr lang="en-US" sz="1428" dirty="0">
                <a:latin typeface="Segoe UI Semibold" panose="020B0702040204020203" pitchFamily="34" charset="0"/>
                <a:cs typeface="Segoe UI Semibold" panose="020B0702040204020203" pitchFamily="34" charset="0"/>
              </a:rPr>
              <a:t>SAML, Open ID Connect, &amp; on-prem apps</a:t>
            </a:r>
          </a:p>
          <a:p>
            <a:r>
              <a:rPr lang="en-US" sz="1428" dirty="0">
                <a:latin typeface="Segoe UI Light" panose="020B0502040204020203" pitchFamily="34" charset="0"/>
                <a:cs typeface="Segoe UI Light" panose="020B0502040204020203" pitchFamily="34" charset="0"/>
              </a:rPr>
              <a:t>Support for Microsoft and non-Microsoft web apps, including on-prem apps onboarded via Azure AD App proxy</a:t>
            </a:r>
          </a:p>
          <a:p>
            <a:endParaRPr lang="en-US" sz="1428" dirty="0">
              <a:latin typeface="Segoe UI Light" panose="020B0502040204020203" pitchFamily="34" charset="0"/>
              <a:cs typeface="Segoe UI Light" panose="020B0502040204020203" pitchFamily="34" charset="0"/>
            </a:endParaRPr>
          </a:p>
          <a:p>
            <a:endParaRPr lang="en-US" sz="1428" dirty="0">
              <a:latin typeface="Segoe UI Semibold" panose="020B0702040204020203" pitchFamily="34" charset="0"/>
              <a:cs typeface="Segoe UI Semibold" panose="020B0702040204020203" pitchFamily="34" charset="0"/>
            </a:endParaRPr>
          </a:p>
          <a:p>
            <a:r>
              <a:rPr lang="en-US" sz="1428" dirty="0">
                <a:latin typeface="Segoe UI Semibold" panose="020B0702040204020203" pitchFamily="34" charset="0"/>
                <a:cs typeface="Segoe UI Semibold" panose="020B0702040204020203" pitchFamily="34" charset="0"/>
              </a:rPr>
              <a:t>Enforce granular monitoring &amp; control for risky user sessions</a:t>
            </a:r>
          </a:p>
          <a:p>
            <a:r>
              <a:rPr lang="en-US" sz="1428" dirty="0">
                <a:latin typeface="Segoe UI Light" panose="020B0502040204020203" pitchFamily="34" charset="0"/>
                <a:cs typeface="Segoe UI Light" panose="020B0502040204020203" pitchFamily="34" charset="0"/>
              </a:rPr>
              <a:t>Data Exfiltration:</a:t>
            </a:r>
          </a:p>
          <a:p>
            <a:pPr marL="514356" lvl="1" indent="-285754">
              <a:buFont typeface="Arial" panose="020B0604020202020204" pitchFamily="34" charset="0"/>
              <a:buChar char="•"/>
            </a:pPr>
            <a:r>
              <a:rPr lang="en-US" sz="1428" dirty="0">
                <a:latin typeface="Segoe UI Light" panose="020B0502040204020203" pitchFamily="34" charset="0"/>
                <a:cs typeface="Segoe UI Light" panose="020B0502040204020203" pitchFamily="34" charset="0"/>
              </a:rPr>
              <a:t>Block download, Apply AIP label on download</a:t>
            </a:r>
          </a:p>
          <a:p>
            <a:pPr marL="514356" lvl="1" indent="-285754">
              <a:buFont typeface="Arial" panose="020B0604020202020204" pitchFamily="34" charset="0"/>
              <a:buChar char="•"/>
            </a:pPr>
            <a:r>
              <a:rPr lang="en-US" sz="1428" dirty="0">
                <a:latin typeface="Segoe UI Light" panose="020B0502040204020203" pitchFamily="34" charset="0"/>
                <a:cs typeface="Segoe UI Light" panose="020B0502040204020203" pitchFamily="34" charset="0"/>
              </a:rPr>
              <a:t>Block print</a:t>
            </a:r>
          </a:p>
          <a:p>
            <a:pPr marL="514356" lvl="1" indent="-285754">
              <a:buFont typeface="Arial" panose="020B0604020202020204" pitchFamily="34" charset="0"/>
              <a:buChar char="•"/>
            </a:pPr>
            <a:r>
              <a:rPr lang="en-US" sz="1428" dirty="0">
                <a:latin typeface="Segoe UI Light" panose="020B0502040204020203" pitchFamily="34" charset="0"/>
                <a:cs typeface="Segoe UI Light" panose="020B0502040204020203" pitchFamily="34" charset="0"/>
              </a:rPr>
              <a:t>Block copy/cut</a:t>
            </a:r>
          </a:p>
          <a:p>
            <a:pPr marL="514356" lvl="1" indent="-285754">
              <a:spcAft>
                <a:spcPts val="408"/>
              </a:spcAft>
              <a:buFont typeface="Arial" panose="020B0604020202020204" pitchFamily="34" charset="0"/>
              <a:buChar char="•"/>
            </a:pPr>
            <a:r>
              <a:rPr lang="en-US" sz="1428" dirty="0">
                <a:latin typeface="Segoe UI Light" panose="020B0502040204020203" pitchFamily="34" charset="0"/>
                <a:cs typeface="Segoe UI Light" panose="020B0502040204020203" pitchFamily="34" charset="0"/>
              </a:rPr>
              <a:t>Block custom activities: (e.g., IMs with sensitive content)</a:t>
            </a:r>
          </a:p>
          <a:p>
            <a:r>
              <a:rPr lang="en-US" sz="1428" dirty="0">
                <a:latin typeface="Segoe UI Light" panose="020B0502040204020203" pitchFamily="34" charset="0"/>
                <a:cs typeface="Segoe UI Light" panose="020B0502040204020203" pitchFamily="34" charset="0"/>
              </a:rPr>
              <a:t>Data Infiltration:</a:t>
            </a:r>
          </a:p>
          <a:p>
            <a:pPr marL="514356" lvl="1" indent="-285754">
              <a:buFont typeface="Arial" panose="020B0604020202020204" pitchFamily="34" charset="0"/>
              <a:buChar char="•"/>
            </a:pPr>
            <a:r>
              <a:rPr lang="en-US" sz="1428" dirty="0">
                <a:latin typeface="Segoe UI Light" panose="020B0502040204020203" pitchFamily="34" charset="0"/>
                <a:cs typeface="Segoe UI Light" panose="020B0502040204020203" pitchFamily="34" charset="0"/>
              </a:rPr>
              <a:t>Block upload</a:t>
            </a:r>
          </a:p>
          <a:p>
            <a:pPr marL="514356" lvl="1" indent="-285754">
              <a:buFont typeface="Arial" panose="020B0604020202020204" pitchFamily="34" charset="0"/>
              <a:buChar char="•"/>
            </a:pPr>
            <a:r>
              <a:rPr lang="en-US" sz="1428" dirty="0">
                <a:latin typeface="Segoe UI Light" panose="020B0502040204020203" pitchFamily="34" charset="0"/>
                <a:cs typeface="Segoe UI Light" panose="020B0502040204020203" pitchFamily="34" charset="0"/>
              </a:rPr>
              <a:t>Block paste</a:t>
            </a:r>
            <a:endParaRPr lang="en-US" sz="1428" dirty="0"/>
          </a:p>
          <a:p>
            <a:endParaRPr lang="en-US" sz="1428" dirty="0">
              <a:latin typeface="Segoe UI Semibold" panose="020B0702040204020203" pitchFamily="34" charset="0"/>
              <a:cs typeface="Segoe UI Semibold" panose="020B0702040204020203" pitchFamily="34" charset="0"/>
            </a:endParaRPr>
          </a:p>
          <a:p>
            <a:pPr marL="0" lvl="1" algn="r"/>
            <a:endParaRPr lang="en-US" sz="1428" dirty="0">
              <a:latin typeface="Segoe UI Light" panose="020B0502040204020203" pitchFamily="34" charset="0"/>
              <a:cs typeface="Segoe UI Light" panose="020B0502040204020203" pitchFamily="34" charset="0"/>
            </a:endParaRPr>
          </a:p>
          <a:p>
            <a:pPr algn="r"/>
            <a:endParaRPr lang="en-US" sz="1428" dirty="0">
              <a:solidFill>
                <a:srgbClr val="1A1A1A"/>
              </a:solidFill>
              <a:latin typeface="Segoe UI Light" panose="020B0502040204020203" pitchFamily="34" charset="0"/>
              <a:cs typeface="Segoe UI Light" panose="020B0502040204020203" pitchFamily="34" charset="0"/>
            </a:endParaRPr>
          </a:p>
          <a:p>
            <a:pPr algn="r">
              <a:spcAft>
                <a:spcPts val="612"/>
              </a:spcAft>
            </a:pPr>
            <a:endParaRPr lang="en-US" sz="1428" dirty="0">
              <a:latin typeface="Segoe UI Light" panose="020B0502040204020203" pitchFamily="34" charset="0"/>
              <a:cs typeface="Segoe UI Light" panose="020B0502040204020203" pitchFamily="34" charset="0"/>
            </a:endParaRPr>
          </a:p>
          <a:p>
            <a:pPr algn="r"/>
            <a:endParaRPr lang="en-US" sz="1428" dirty="0">
              <a:latin typeface="Segoe UI Light" panose="020B0502040204020203" pitchFamily="34" charset="0"/>
              <a:cs typeface="Segoe UI Light" panose="020B0502040204020203" pitchFamily="34" charset="0"/>
            </a:endParaRPr>
          </a:p>
          <a:p>
            <a:endParaRPr lang="en-US" sz="1428" dirty="0">
              <a:latin typeface="Segoe UI Light" panose="020B0502040204020203" pitchFamily="34" charset="0"/>
              <a:cs typeface="Segoe UI Light" panose="020B0502040204020203" pitchFamily="34" charset="0"/>
            </a:endParaRPr>
          </a:p>
        </p:txBody>
      </p:sp>
      <p:sp>
        <p:nvSpPr>
          <p:cNvPr id="4" name="Title 1">
            <a:extLst>
              <a:ext uri="{FF2B5EF4-FFF2-40B4-BE49-F238E27FC236}">
                <a16:creationId xmlns:a16="http://schemas.microsoft.com/office/drawing/2014/main" id="{2A175326-183C-405A-BF3F-31AC4E26ED69}"/>
              </a:ext>
            </a:extLst>
          </p:cNvPr>
          <p:cNvSpPr>
            <a:spLocks noGrp="1"/>
          </p:cNvSpPr>
          <p:nvPr>
            <p:ph type="title"/>
          </p:nvPr>
        </p:nvSpPr>
        <p:spPr>
          <a:xfrm>
            <a:off x="-43660" y="432825"/>
            <a:ext cx="3645217" cy="863330"/>
          </a:xfrm>
        </p:spPr>
        <p:txBody>
          <a:bodyPr>
            <a:normAutofit/>
          </a:bodyPr>
          <a:lstStyle/>
          <a:p>
            <a:pPr algn="ctr"/>
            <a:r>
              <a:rPr lang="en-US" sz="204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Conditional Access App Control</a:t>
            </a:r>
            <a:endParaRPr lang="en-US" sz="2040" b="1">
              <a:solidFill>
                <a:srgbClr val="0078D4"/>
              </a:solidFill>
              <a:latin typeface="Segoe UI Light" panose="020B0502040204020203" pitchFamily="34" charset="0"/>
              <a:ea typeface="Segoe UI Black" panose="020B0A02040204020203" pitchFamily="34" charset="0"/>
              <a:cs typeface="Segoe UI Light" panose="020B0502040204020203" pitchFamily="34" charset="0"/>
            </a:endParaRPr>
          </a:p>
        </p:txBody>
      </p:sp>
      <p:sp>
        <p:nvSpPr>
          <p:cNvPr id="9" name="Speech Bubble: Rectangle with Corners Rounded 8">
            <a:extLst>
              <a:ext uri="{FF2B5EF4-FFF2-40B4-BE49-F238E27FC236}">
                <a16:creationId xmlns:a16="http://schemas.microsoft.com/office/drawing/2014/main" id="{5E032A0D-08CC-4DDD-9685-CA866A87ADCF}"/>
              </a:ext>
            </a:extLst>
          </p:cNvPr>
          <p:cNvSpPr/>
          <p:nvPr/>
        </p:nvSpPr>
        <p:spPr bwMode="auto">
          <a:xfrm>
            <a:off x="6925577" y="1458327"/>
            <a:ext cx="4451884" cy="990690"/>
          </a:xfrm>
          <a:prstGeom prst="wedgeRoundRectCallou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8" tIns="146302" rIns="182878" bIns="146302" numCol="1" spcCol="0" rtlCol="0" fromWordArt="0" anchor="t" anchorCtr="0" forceAA="0" compatLnSpc="1">
            <a:prstTxWarp prst="textNoShape">
              <a:avLst/>
            </a:prstTxWarp>
            <a:noAutofit/>
          </a:bodyPr>
          <a:lstStyle/>
          <a:p>
            <a:pPr algn="ctr" defTabSz="932483" fontAlgn="base">
              <a:lnSpc>
                <a:spcPct val="90000"/>
              </a:lnSpc>
              <a:spcBef>
                <a:spcPct val="0"/>
              </a:spcBef>
              <a:spcAft>
                <a:spcPct val="0"/>
              </a:spcAft>
            </a:pPr>
            <a:r>
              <a:rPr lang="en-US" sz="2400">
                <a:gradFill>
                  <a:gsLst>
                    <a:gs pos="0">
                      <a:srgbClr val="FFFFFF"/>
                    </a:gs>
                    <a:gs pos="100000">
                      <a:srgbClr val="FFFFFF"/>
                    </a:gs>
                  </a:gsLst>
                  <a:lin ang="5400000" scaled="0"/>
                </a:gradFill>
                <a:latin typeface="Segoe UI"/>
                <a:ea typeface="Segoe UI" pitchFamily="34" charset="0"/>
                <a:cs typeface="Segoe UI" pitchFamily="34" charset="0"/>
              </a:rPr>
              <a:t>Waiting for new screenshots from Alex</a:t>
            </a:r>
          </a:p>
        </p:txBody>
      </p:sp>
      <p:pic>
        <p:nvPicPr>
          <p:cNvPr id="6" name="Picture 2" descr="image005">
            <a:extLst>
              <a:ext uri="{FF2B5EF4-FFF2-40B4-BE49-F238E27FC236}">
                <a16:creationId xmlns:a16="http://schemas.microsoft.com/office/drawing/2014/main" id="{74A5B279-C1D3-4526-A2DC-7CF821818785}"/>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694145" y="251142"/>
            <a:ext cx="8740743" cy="649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74156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descr="image003">
            <a:extLst>
              <a:ext uri="{FF2B5EF4-FFF2-40B4-BE49-F238E27FC236}">
                <a16:creationId xmlns:a16="http://schemas.microsoft.com/office/drawing/2014/main" id="{F2D2C14C-5C1C-4107-BD64-AA0DA3DDD4B2}"/>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134138" y="-1"/>
            <a:ext cx="8376517"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a:extLst>
              <a:ext uri="{FF2B5EF4-FFF2-40B4-BE49-F238E27FC236}">
                <a16:creationId xmlns:a16="http://schemas.microsoft.com/office/drawing/2014/main" id="{A1629AC4-DFD4-5949-84FF-872DBB236886}"/>
              </a:ext>
            </a:extLst>
          </p:cNvPr>
          <p:cNvSpPr>
            <a:spLocks noGrp="1"/>
          </p:cNvSpPr>
          <p:nvPr>
            <p:ph idx="1"/>
          </p:nvPr>
        </p:nvSpPr>
        <p:spPr>
          <a:xfrm>
            <a:off x="342143" y="1844708"/>
            <a:ext cx="3506179" cy="4826256"/>
          </a:xfrm>
        </p:spPr>
        <p:txBody>
          <a:bodyPr vert="horz" wrap="square" lIns="0" tIns="0" rIns="0" bIns="0" rtlCol="0" anchor="t">
            <a:noAutofit/>
          </a:bodyPr>
          <a:lstStyle/>
          <a:p>
            <a:r>
              <a:rPr lang="en-US" sz="1428">
                <a:latin typeface="Segoe UI Semibold" panose="020B0702040204020203" pitchFamily="34" charset="0"/>
                <a:cs typeface="Segoe UI Semibold" panose="020B0702040204020203" pitchFamily="34" charset="0"/>
              </a:rPr>
              <a:t>Unique integration with Azure AD Conditional Access </a:t>
            </a:r>
          </a:p>
          <a:p>
            <a:r>
              <a:rPr lang="en-US" sz="1428">
                <a:latin typeface="Segoe UI Light" panose="020B0502040204020203" pitchFamily="34" charset="0"/>
                <a:cs typeface="Segoe UI Light" panose="020B0502040204020203" pitchFamily="34" charset="0"/>
              </a:rPr>
              <a:t>Selective routing to MCAS based on the session risk determined by Conditional Access to optimize end user productivity</a:t>
            </a:r>
          </a:p>
          <a:p>
            <a:endParaRPr lang="en-US" sz="1428">
              <a:latin typeface="Segoe UI Light" panose="020B0502040204020203" pitchFamily="34" charset="0"/>
              <a:cs typeface="Segoe UI Light" panose="020B0502040204020203" pitchFamily="34" charset="0"/>
            </a:endParaRPr>
          </a:p>
          <a:p>
            <a:endParaRPr lang="en-US" sz="1428" b="1"/>
          </a:p>
          <a:p>
            <a:r>
              <a:rPr lang="en-US" sz="1428">
                <a:latin typeface="Segoe UI Semibold" panose="020B0702040204020203" pitchFamily="34" charset="0"/>
                <a:cs typeface="Segoe UI Semibold" panose="020B0702040204020203" pitchFamily="34" charset="0"/>
              </a:rPr>
              <a:t>Simple deployment </a:t>
            </a:r>
          </a:p>
          <a:p>
            <a:r>
              <a:rPr lang="en-US" sz="1428">
                <a:latin typeface="Segoe UI Light" panose="020B0502040204020203" pitchFamily="34" charset="0"/>
                <a:cs typeface="Segoe UI Light" panose="020B0502040204020203" pitchFamily="34" charset="0"/>
              </a:rPr>
              <a:t>Built-in policies that can be configured directly within the Azure AD portal for an easy deployment.</a:t>
            </a:r>
          </a:p>
          <a:p>
            <a:endParaRPr lang="en-US" sz="1428">
              <a:latin typeface="Segoe UI Light" panose="020B0502040204020203" pitchFamily="34" charset="0"/>
              <a:cs typeface="Segoe UI Light" panose="020B0502040204020203" pitchFamily="34" charset="0"/>
            </a:endParaRPr>
          </a:p>
          <a:p>
            <a:endParaRPr lang="en-US" sz="1428">
              <a:latin typeface="Segoe UI Semibold" panose="020B0702040204020203" pitchFamily="34" charset="0"/>
              <a:cs typeface="Segoe UI Semibold" panose="020B0702040204020203" pitchFamily="34" charset="0"/>
            </a:endParaRPr>
          </a:p>
          <a:p>
            <a:r>
              <a:rPr lang="en-US" sz="1428">
                <a:latin typeface="Segoe UI Semibold" panose="020B0702040204020203" pitchFamily="34" charset="0"/>
                <a:cs typeface="Segoe UI Semibold" panose="020B0702040204020203" pitchFamily="34" charset="0"/>
              </a:rPr>
              <a:t>Control your on-prem apps</a:t>
            </a:r>
          </a:p>
          <a:p>
            <a:r>
              <a:rPr lang="en-US" sz="1428">
                <a:latin typeface="Segoe UI Light" panose="020B0502040204020203" pitchFamily="34" charset="0"/>
                <a:cs typeface="Segoe UI Light" panose="020B0502040204020203" pitchFamily="34" charset="0"/>
              </a:rPr>
              <a:t>With the same powerful real-time controls by integrating them with Azure AD Application Proxy</a:t>
            </a:r>
          </a:p>
          <a:p>
            <a:pPr>
              <a:buNone/>
            </a:pPr>
            <a:endParaRPr lang="en-US" sz="1400"/>
          </a:p>
          <a:p>
            <a:endParaRPr lang="en-US" sz="1428" b="1"/>
          </a:p>
          <a:p>
            <a:r>
              <a:rPr lang="en-US" sz="1428">
                <a:latin typeface="Segoe UI Semibold" panose="020B0702040204020203" pitchFamily="34" charset="0"/>
                <a:cs typeface="Segoe UI Semibold" panose="020B0702040204020203" pitchFamily="34" charset="0"/>
              </a:rPr>
              <a:t>Worldwide Azure datacenters infrastructure</a:t>
            </a:r>
          </a:p>
          <a:p>
            <a:r>
              <a:rPr lang="en-US" sz="1428">
                <a:latin typeface="Segoe UI Light" panose="020B0502040204020203" pitchFamily="34" charset="0"/>
                <a:cs typeface="Segoe UI Light" panose="020B0502040204020203" pitchFamily="34" charset="0"/>
              </a:rPr>
              <a:t>MCAS leverages Azure data centers across the world to optimize performance and user experience</a:t>
            </a:r>
          </a:p>
        </p:txBody>
      </p:sp>
      <p:sp>
        <p:nvSpPr>
          <p:cNvPr id="4" name="Title 1">
            <a:extLst>
              <a:ext uri="{FF2B5EF4-FFF2-40B4-BE49-F238E27FC236}">
                <a16:creationId xmlns:a16="http://schemas.microsoft.com/office/drawing/2014/main" id="{2A175326-183C-405A-BF3F-31AC4E26ED69}"/>
              </a:ext>
            </a:extLst>
          </p:cNvPr>
          <p:cNvSpPr>
            <a:spLocks noGrp="1"/>
          </p:cNvSpPr>
          <p:nvPr>
            <p:ph type="title"/>
          </p:nvPr>
        </p:nvSpPr>
        <p:spPr>
          <a:xfrm>
            <a:off x="494543" y="409228"/>
            <a:ext cx="2844401" cy="1144536"/>
          </a:xfrm>
        </p:spPr>
        <p:txBody>
          <a:bodyPr>
            <a:normAutofit/>
          </a:bodyPr>
          <a:lstStyle/>
          <a:p>
            <a:pPr algn="ctr"/>
            <a:r>
              <a:rPr lang="en-US" sz="204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Key differentiators to optimize the admin and end user experience</a:t>
            </a:r>
            <a:endParaRPr lang="en-US" sz="2040" b="1">
              <a:solidFill>
                <a:srgbClr val="0078D4"/>
              </a:solidFill>
              <a:latin typeface="Segoe UI Light" panose="020B0502040204020203" pitchFamily="34" charset="0"/>
              <a:ea typeface="Segoe UI Black" panose="020B0A02040204020203" pitchFamily="34" charset="0"/>
              <a:cs typeface="Segoe UI Light" panose="020B0502040204020203" pitchFamily="34" charset="0"/>
            </a:endParaRPr>
          </a:p>
        </p:txBody>
      </p:sp>
    </p:spTree>
    <p:extLst>
      <p:ext uri="{BB962C8B-B14F-4D97-AF65-F5344CB8AC3E}">
        <p14:creationId xmlns:p14="http://schemas.microsoft.com/office/powerpoint/2010/main" val="42040595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Freeform: Shape 437">
            <a:extLst>
              <a:ext uri="{FF2B5EF4-FFF2-40B4-BE49-F238E27FC236}">
                <a16:creationId xmlns:a16="http://schemas.microsoft.com/office/drawing/2014/main" id="{8A078432-EBB5-4E8A-B445-8B5B075F721E}"/>
              </a:ext>
            </a:extLst>
          </p:cNvPr>
          <p:cNvSpPr/>
          <p:nvPr/>
        </p:nvSpPr>
        <p:spPr bwMode="auto">
          <a:xfrm>
            <a:off x="6563423" y="962313"/>
            <a:ext cx="5263935" cy="5259571"/>
          </a:xfrm>
          <a:custGeom>
            <a:avLst/>
            <a:gdLst>
              <a:gd name="connsiteX0" fmla="*/ 4157776 w 5210461"/>
              <a:gd name="connsiteY0" fmla="*/ 0 h 4741466"/>
              <a:gd name="connsiteX1" fmla="*/ 4157776 w 5210461"/>
              <a:gd name="connsiteY1" fmla="*/ 616072 h 4741466"/>
              <a:gd name="connsiteX2" fmla="*/ 4077774 w 5210461"/>
              <a:gd name="connsiteY2" fmla="*/ 597635 h 4741466"/>
              <a:gd name="connsiteX3" fmla="*/ 3726029 w 5210461"/>
              <a:gd name="connsiteY3" fmla="*/ 604574 h 4741466"/>
              <a:gd name="connsiteX4" fmla="*/ 2971420 w 5210461"/>
              <a:gd name="connsiteY4" fmla="*/ 1453889 h 4741466"/>
              <a:gd name="connsiteX5" fmla="*/ 3794463 w 5210461"/>
              <a:gd name="connsiteY5" fmla="*/ 2005891 h 4741466"/>
              <a:gd name="connsiteX6" fmla="*/ 3838635 w 5210461"/>
              <a:gd name="connsiteY6" fmla="*/ 2003336 h 4741466"/>
              <a:gd name="connsiteX7" fmla="*/ 3838635 w 5210461"/>
              <a:gd name="connsiteY7" fmla="*/ 2014602 h 4741466"/>
              <a:gd name="connsiteX8" fmla="*/ 4394869 w 5210461"/>
              <a:gd name="connsiteY8" fmla="*/ 2014602 h 4741466"/>
              <a:gd name="connsiteX9" fmla="*/ 4394869 w 5210461"/>
              <a:gd name="connsiteY9" fmla="*/ 2648352 h 4741466"/>
              <a:gd name="connsiteX10" fmla="*/ 4271599 w 5210461"/>
              <a:gd name="connsiteY10" fmla="*/ 2640976 h 4741466"/>
              <a:gd name="connsiteX11" fmla="*/ 3166119 w 5210461"/>
              <a:gd name="connsiteY11" fmla="*/ 3297154 h 4741466"/>
              <a:gd name="connsiteX12" fmla="*/ 4271599 w 5210461"/>
              <a:gd name="connsiteY12" fmla="*/ 3953332 h 4741466"/>
              <a:gd name="connsiteX13" fmla="*/ 4889684 w 5210461"/>
              <a:gd name="connsiteY13" fmla="*/ 3841267 h 4741466"/>
              <a:gd name="connsiteX14" fmla="*/ 4927787 w 5210461"/>
              <a:gd name="connsiteY14" fmla="*/ 3822607 h 4741466"/>
              <a:gd name="connsiteX15" fmla="*/ 4998203 w 5210461"/>
              <a:gd name="connsiteY15" fmla="*/ 3860827 h 4741466"/>
              <a:gd name="connsiteX16" fmla="*/ 5210461 w 5210461"/>
              <a:gd name="connsiteY16" fmla="*/ 4260036 h 4741466"/>
              <a:gd name="connsiteX17" fmla="*/ 4729031 w 5210461"/>
              <a:gd name="connsiteY17" fmla="*/ 4741466 h 4741466"/>
              <a:gd name="connsiteX18" fmla="*/ 4541637 w 5210461"/>
              <a:gd name="connsiteY18" fmla="*/ 4703633 h 4741466"/>
              <a:gd name="connsiteX19" fmla="*/ 4484668 w 5210461"/>
              <a:gd name="connsiteY19" fmla="*/ 4672711 h 4741466"/>
              <a:gd name="connsiteX20" fmla="*/ 4484668 w 5210461"/>
              <a:gd name="connsiteY20" fmla="*/ 4729609 h 4741466"/>
              <a:gd name="connsiteX21" fmla="*/ 3897245 w 5210461"/>
              <a:gd name="connsiteY21" fmla="*/ 4729609 h 4741466"/>
              <a:gd name="connsiteX22" fmla="*/ 3875204 w 5210461"/>
              <a:gd name="connsiteY22" fmla="*/ 4716344 h 4741466"/>
              <a:gd name="connsiteX23" fmla="*/ 2657423 w 5210461"/>
              <a:gd name="connsiteY23" fmla="*/ 4313563 h 4741466"/>
              <a:gd name="connsiteX24" fmla="*/ 1772152 w 5210461"/>
              <a:gd name="connsiteY24" fmla="*/ 4274211 h 4741466"/>
              <a:gd name="connsiteX25" fmla="*/ 1630518 w 5210461"/>
              <a:gd name="connsiteY25" fmla="*/ 4288846 h 4741466"/>
              <a:gd name="connsiteX26" fmla="*/ 1452223 w 5210461"/>
              <a:gd name="connsiteY26" fmla="*/ 4283642 h 4741466"/>
              <a:gd name="connsiteX27" fmla="*/ 874406 w 5210461"/>
              <a:gd name="connsiteY27" fmla="*/ 4292233 h 4741466"/>
              <a:gd name="connsiteX28" fmla="*/ 120588 w 5210461"/>
              <a:gd name="connsiteY28" fmla="*/ 4358320 h 4741466"/>
              <a:gd name="connsiteX29" fmla="*/ 0 w 5210461"/>
              <a:gd name="connsiteY29" fmla="*/ 4375891 h 4741466"/>
              <a:gd name="connsiteX30" fmla="*/ 0 w 5210461"/>
              <a:gd name="connsiteY30" fmla="*/ 4374330 h 4741466"/>
              <a:gd name="connsiteX31" fmla="*/ 101584 w 5210461"/>
              <a:gd name="connsiteY31" fmla="*/ 4348211 h 4741466"/>
              <a:gd name="connsiteX32" fmla="*/ 1428197 w 5210461"/>
              <a:gd name="connsiteY32" fmla="*/ 2545027 h 4741466"/>
              <a:gd name="connsiteX33" fmla="*/ 101584 w 5210461"/>
              <a:gd name="connsiteY33" fmla="*/ 741844 h 4741466"/>
              <a:gd name="connsiteX34" fmla="*/ 32822 w 5210461"/>
              <a:gd name="connsiteY34" fmla="*/ 724164 h 4741466"/>
              <a:gd name="connsiteX35" fmla="*/ 120438 w 5210461"/>
              <a:gd name="connsiteY35" fmla="*/ 734824 h 4741466"/>
              <a:gd name="connsiteX36" fmla="*/ 696605 w 5210461"/>
              <a:gd name="connsiteY36" fmla="*/ 779296 h 4741466"/>
              <a:gd name="connsiteX37" fmla="*/ 2412341 w 5210461"/>
              <a:gd name="connsiteY37" fmla="*/ 648914 h 4741466"/>
              <a:gd name="connsiteX38" fmla="*/ 2442299 w 5210461"/>
              <a:gd name="connsiteY38" fmla="*/ 637721 h 4741466"/>
              <a:gd name="connsiteX39" fmla="*/ 2452045 w 5210461"/>
              <a:gd name="connsiteY39" fmla="*/ 636017 h 4741466"/>
              <a:gd name="connsiteX40" fmla="*/ 2723474 w 5210461"/>
              <a:gd name="connsiteY40" fmla="*/ 575499 h 4741466"/>
              <a:gd name="connsiteX41" fmla="*/ 3998156 w 5210461"/>
              <a:gd name="connsiteY41" fmla="*/ 91848 h 474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210461" h="4741466">
                <a:moveTo>
                  <a:pt x="4157776" y="0"/>
                </a:moveTo>
                <a:lnTo>
                  <a:pt x="4157776" y="616072"/>
                </a:lnTo>
                <a:lnTo>
                  <a:pt x="4077774" y="597635"/>
                </a:lnTo>
                <a:cubicBezTo>
                  <a:pt x="3966382" y="581470"/>
                  <a:pt x="3847341" y="582828"/>
                  <a:pt x="3726029" y="604574"/>
                </a:cubicBezTo>
                <a:cubicBezTo>
                  <a:pt x="3240779" y="691559"/>
                  <a:pt x="2902929" y="1071810"/>
                  <a:pt x="2971420" y="1453889"/>
                </a:cubicBezTo>
                <a:cubicBezTo>
                  <a:pt x="3031350" y="1788208"/>
                  <a:pt x="3382526" y="2013152"/>
                  <a:pt x="3794463" y="2005891"/>
                </a:cubicBezTo>
                <a:lnTo>
                  <a:pt x="3838635" y="2003336"/>
                </a:lnTo>
                <a:lnTo>
                  <a:pt x="3838635" y="2014602"/>
                </a:lnTo>
                <a:lnTo>
                  <a:pt x="4394869" y="2014602"/>
                </a:lnTo>
                <a:lnTo>
                  <a:pt x="4394869" y="2648352"/>
                </a:lnTo>
                <a:lnTo>
                  <a:pt x="4271599" y="2640976"/>
                </a:lnTo>
                <a:cubicBezTo>
                  <a:pt x="3661059" y="2640976"/>
                  <a:pt x="3166119" y="2934757"/>
                  <a:pt x="3166119" y="3297154"/>
                </a:cubicBezTo>
                <a:cubicBezTo>
                  <a:pt x="3166119" y="3659551"/>
                  <a:pt x="3661059" y="3953332"/>
                  <a:pt x="4271599" y="3953332"/>
                </a:cubicBezTo>
                <a:cubicBezTo>
                  <a:pt x="4500551" y="3953332"/>
                  <a:pt x="4713248" y="3912019"/>
                  <a:pt x="4889684" y="3841267"/>
                </a:cubicBezTo>
                <a:lnTo>
                  <a:pt x="4927787" y="3822607"/>
                </a:lnTo>
                <a:lnTo>
                  <a:pt x="4998203" y="3860827"/>
                </a:lnTo>
                <a:cubicBezTo>
                  <a:pt x="5126264" y="3947344"/>
                  <a:pt x="5210461" y="4093858"/>
                  <a:pt x="5210461" y="4260036"/>
                </a:cubicBezTo>
                <a:cubicBezTo>
                  <a:pt x="5210461" y="4525922"/>
                  <a:pt x="4994917" y="4741466"/>
                  <a:pt x="4729031" y="4741466"/>
                </a:cubicBezTo>
                <a:cubicBezTo>
                  <a:pt x="4662560" y="4741466"/>
                  <a:pt x="4599234" y="4727995"/>
                  <a:pt x="4541637" y="4703633"/>
                </a:cubicBezTo>
                <a:lnTo>
                  <a:pt x="4484668" y="4672711"/>
                </a:lnTo>
                <a:lnTo>
                  <a:pt x="4484668" y="4729609"/>
                </a:lnTo>
                <a:lnTo>
                  <a:pt x="3897245" y="4729609"/>
                </a:lnTo>
                <a:lnTo>
                  <a:pt x="3875204" y="4716344"/>
                </a:lnTo>
                <a:cubicBezTo>
                  <a:pt x="3538789" y="4529260"/>
                  <a:pt x="3120519" y="4385541"/>
                  <a:pt x="2657423" y="4313563"/>
                </a:cubicBezTo>
                <a:cubicBezTo>
                  <a:pt x="2348693" y="4265578"/>
                  <a:pt x="2049267" y="4254022"/>
                  <a:pt x="1772152" y="4274211"/>
                </a:cubicBezTo>
                <a:lnTo>
                  <a:pt x="1630518" y="4288846"/>
                </a:lnTo>
                <a:lnTo>
                  <a:pt x="1452223" y="4283642"/>
                </a:lnTo>
                <a:cubicBezTo>
                  <a:pt x="1269415" y="4280364"/>
                  <a:pt x="1075333" y="4282994"/>
                  <a:pt x="874406" y="4292233"/>
                </a:cubicBezTo>
                <a:cubicBezTo>
                  <a:pt x="606504" y="4304552"/>
                  <a:pt x="351796" y="4327453"/>
                  <a:pt x="120588" y="4358320"/>
                </a:cubicBezTo>
                <a:lnTo>
                  <a:pt x="0" y="4375891"/>
                </a:lnTo>
                <a:lnTo>
                  <a:pt x="0" y="4374330"/>
                </a:lnTo>
                <a:lnTo>
                  <a:pt x="101584" y="4348211"/>
                </a:lnTo>
                <a:cubicBezTo>
                  <a:pt x="870157" y="4109160"/>
                  <a:pt x="1428197" y="3392262"/>
                  <a:pt x="1428197" y="2545027"/>
                </a:cubicBezTo>
                <a:cubicBezTo>
                  <a:pt x="1428197" y="1697792"/>
                  <a:pt x="870157" y="980895"/>
                  <a:pt x="101584" y="741844"/>
                </a:cubicBezTo>
                <a:lnTo>
                  <a:pt x="32822" y="724164"/>
                </a:lnTo>
                <a:lnTo>
                  <a:pt x="120438" y="734824"/>
                </a:lnTo>
                <a:cubicBezTo>
                  <a:pt x="302173" y="754865"/>
                  <a:pt x="495678" y="770056"/>
                  <a:pt x="696605" y="779296"/>
                </a:cubicBezTo>
                <a:cubicBezTo>
                  <a:pt x="1433336" y="813172"/>
                  <a:pt x="2078048" y="758196"/>
                  <a:pt x="2412341" y="648914"/>
                </a:cubicBezTo>
                <a:lnTo>
                  <a:pt x="2442299" y="637721"/>
                </a:lnTo>
                <a:lnTo>
                  <a:pt x="2452045" y="636017"/>
                </a:lnTo>
                <a:cubicBezTo>
                  <a:pt x="2541797" y="618178"/>
                  <a:pt x="2632356" y="598020"/>
                  <a:pt x="2723474" y="575499"/>
                </a:cubicBezTo>
                <a:cubicBezTo>
                  <a:pt x="3201845" y="457261"/>
                  <a:pt x="3636208" y="288562"/>
                  <a:pt x="3998156" y="91848"/>
                </a:cubicBezTo>
                <a:close/>
              </a:path>
            </a:pathLst>
          </a:custGeom>
          <a:solidFill>
            <a:schemeClr val="bg1">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1632">
              <a:gradFill>
                <a:gsLst>
                  <a:gs pos="76000">
                    <a:srgbClr val="1A1A1A"/>
                  </a:gs>
                  <a:gs pos="100000">
                    <a:srgbClr val="0D0D0D"/>
                  </a:gs>
                </a:gsLst>
                <a:lin ang="13500000" scaled="1"/>
              </a:gradFill>
              <a:latin typeface="Segoe UI"/>
            </a:endParaRPr>
          </a:p>
        </p:txBody>
      </p:sp>
      <p:sp>
        <p:nvSpPr>
          <p:cNvPr id="369" name="Freeform: Shape 368">
            <a:extLst>
              <a:ext uri="{FF2B5EF4-FFF2-40B4-BE49-F238E27FC236}">
                <a16:creationId xmlns:a16="http://schemas.microsoft.com/office/drawing/2014/main" id="{FFFE32AB-244A-475F-B572-B8A3F757F3D1}"/>
              </a:ext>
            </a:extLst>
          </p:cNvPr>
          <p:cNvSpPr/>
          <p:nvPr/>
        </p:nvSpPr>
        <p:spPr bwMode="auto">
          <a:xfrm rot="17609820">
            <a:off x="2389687" y="-28789"/>
            <a:ext cx="1071684" cy="3468001"/>
          </a:xfrm>
          <a:custGeom>
            <a:avLst/>
            <a:gdLst>
              <a:gd name="connsiteX0" fmla="*/ 1050915 w 1050915"/>
              <a:gd name="connsiteY0" fmla="*/ 0 h 3400792"/>
              <a:gd name="connsiteX1" fmla="*/ 1050915 w 1050915"/>
              <a:gd name="connsiteY1" fmla="*/ 47296 h 3400792"/>
              <a:gd name="connsiteX2" fmla="*/ 1019362 w 1050915"/>
              <a:gd name="connsiteY2" fmla="*/ 98000 h 3400792"/>
              <a:gd name="connsiteX3" fmla="*/ 666418 w 1050915"/>
              <a:gd name="connsiteY3" fmla="*/ 1660939 h 3400792"/>
              <a:gd name="connsiteX4" fmla="*/ 668437 w 1050915"/>
              <a:gd name="connsiteY4" fmla="*/ 1735296 h 3400792"/>
              <a:gd name="connsiteX5" fmla="*/ 662929 w 1050915"/>
              <a:gd name="connsiteY5" fmla="*/ 1787538 h 3400792"/>
              <a:gd name="connsiteX6" fmla="*/ 660192 w 1050915"/>
              <a:gd name="connsiteY6" fmla="*/ 2179787 h 3400792"/>
              <a:gd name="connsiteX7" fmla="*/ 726698 w 1050915"/>
              <a:gd name="connsiteY7" fmla="*/ 2662208 h 3400792"/>
              <a:gd name="connsiteX8" fmla="*/ 769012 w 1050915"/>
              <a:gd name="connsiteY8" fmla="*/ 2820936 h 3400792"/>
              <a:gd name="connsiteX9" fmla="*/ 777226 w 1050915"/>
              <a:gd name="connsiteY9" fmla="*/ 2835601 h 3400792"/>
              <a:gd name="connsiteX10" fmla="*/ 567795 w 1050915"/>
              <a:gd name="connsiteY10" fmla="*/ 3367190 h 3400792"/>
              <a:gd name="connsiteX11" fmla="*/ 36206 w 1050915"/>
              <a:gd name="connsiteY11" fmla="*/ 3157760 h 3400792"/>
              <a:gd name="connsiteX12" fmla="*/ 114076 w 1050915"/>
              <a:gd name="connsiteY12" fmla="*/ 2717986 h 3400792"/>
              <a:gd name="connsiteX13" fmla="*/ 119508 w 1050915"/>
              <a:gd name="connsiteY13" fmla="*/ 2713307 h 3400792"/>
              <a:gd name="connsiteX14" fmla="*/ 141904 w 1050915"/>
              <a:gd name="connsiteY14" fmla="*/ 2658335 h 3400792"/>
              <a:gd name="connsiteX15" fmla="*/ 290612 w 1050915"/>
              <a:gd name="connsiteY15" fmla="*/ 1562075 h 3400792"/>
              <a:gd name="connsiteX16" fmla="*/ 18063 w 1050915"/>
              <a:gd name="connsiteY16" fmla="*/ 489874 h 3400792"/>
              <a:gd name="connsiteX17" fmla="*/ 0 w 1050915"/>
              <a:gd name="connsiteY17" fmla="*/ 456886 h 3400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0915" h="3400792">
                <a:moveTo>
                  <a:pt x="1050915" y="0"/>
                </a:moveTo>
                <a:lnTo>
                  <a:pt x="1050915" y="47296"/>
                </a:lnTo>
                <a:lnTo>
                  <a:pt x="1019362" y="98000"/>
                </a:lnTo>
                <a:cubicBezTo>
                  <a:pt x="800984" y="487435"/>
                  <a:pt x="668340" y="1041305"/>
                  <a:pt x="666418" y="1660939"/>
                </a:cubicBezTo>
                <a:lnTo>
                  <a:pt x="668437" y="1735296"/>
                </a:lnTo>
                <a:lnTo>
                  <a:pt x="662929" y="1787538"/>
                </a:lnTo>
                <a:cubicBezTo>
                  <a:pt x="653709" y="1914714"/>
                  <a:pt x="652546" y="2045913"/>
                  <a:pt x="660192" y="2179787"/>
                </a:cubicBezTo>
                <a:cubicBezTo>
                  <a:pt x="669749" y="2347130"/>
                  <a:pt x="692504" y="2508752"/>
                  <a:pt x="726698" y="2662208"/>
                </a:cubicBezTo>
                <a:lnTo>
                  <a:pt x="769012" y="2820936"/>
                </a:lnTo>
                <a:lnTo>
                  <a:pt x="777226" y="2835601"/>
                </a:lnTo>
                <a:cubicBezTo>
                  <a:pt x="866188" y="3040229"/>
                  <a:pt x="772423" y="3278229"/>
                  <a:pt x="567795" y="3367190"/>
                </a:cubicBezTo>
                <a:cubicBezTo>
                  <a:pt x="363168" y="3456152"/>
                  <a:pt x="125168" y="3362387"/>
                  <a:pt x="36206" y="3157760"/>
                </a:cubicBezTo>
                <a:cubicBezTo>
                  <a:pt x="-30515" y="3004289"/>
                  <a:pt x="5547" y="2832047"/>
                  <a:pt x="114076" y="2717986"/>
                </a:cubicBezTo>
                <a:lnTo>
                  <a:pt x="119508" y="2713307"/>
                </a:lnTo>
                <a:lnTo>
                  <a:pt x="141904" y="2658335"/>
                </a:lnTo>
                <a:cubicBezTo>
                  <a:pt x="257209" y="2341240"/>
                  <a:pt x="313549" y="1963698"/>
                  <a:pt x="290612" y="1562075"/>
                </a:cubicBezTo>
                <a:cubicBezTo>
                  <a:pt x="267676" y="1160452"/>
                  <a:pt x="168719" y="791779"/>
                  <a:pt x="18063" y="489874"/>
                </a:cubicBezTo>
                <a:lnTo>
                  <a:pt x="0" y="456886"/>
                </a:lnTo>
                <a:close/>
              </a:path>
            </a:pathLst>
          </a:custGeom>
          <a:solidFill>
            <a:schemeClr val="bg1">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1632">
              <a:gradFill>
                <a:gsLst>
                  <a:gs pos="76000">
                    <a:srgbClr val="1A1A1A"/>
                  </a:gs>
                  <a:gs pos="100000">
                    <a:srgbClr val="0D0D0D"/>
                  </a:gs>
                </a:gsLst>
                <a:lin ang="13500000" scaled="1"/>
              </a:gradFill>
              <a:latin typeface="Segoe UI"/>
            </a:endParaRPr>
          </a:p>
        </p:txBody>
      </p:sp>
      <p:sp>
        <p:nvSpPr>
          <p:cNvPr id="387" name="Freeform: Shape 386">
            <a:extLst>
              <a:ext uri="{FF2B5EF4-FFF2-40B4-BE49-F238E27FC236}">
                <a16:creationId xmlns:a16="http://schemas.microsoft.com/office/drawing/2014/main" id="{65D2931C-17FA-4D89-95A1-38823AC17636}"/>
              </a:ext>
            </a:extLst>
          </p:cNvPr>
          <p:cNvSpPr/>
          <p:nvPr/>
        </p:nvSpPr>
        <p:spPr bwMode="auto">
          <a:xfrm rot="16877039">
            <a:off x="2059320" y="1632256"/>
            <a:ext cx="1421124" cy="2728767"/>
          </a:xfrm>
          <a:custGeom>
            <a:avLst/>
            <a:gdLst>
              <a:gd name="connsiteX0" fmla="*/ 1393582 w 1393582"/>
              <a:gd name="connsiteY0" fmla="*/ 0 h 2675884"/>
              <a:gd name="connsiteX1" fmla="*/ 1393582 w 1393582"/>
              <a:gd name="connsiteY1" fmla="*/ 23544 h 2675884"/>
              <a:gd name="connsiteX2" fmla="*/ 1372714 w 1393582"/>
              <a:gd name="connsiteY2" fmla="*/ 54698 h 2675884"/>
              <a:gd name="connsiteX3" fmla="*/ 996210 w 1393582"/>
              <a:gd name="connsiteY3" fmla="*/ 1092961 h 2675884"/>
              <a:gd name="connsiteX4" fmla="*/ 962287 w 1393582"/>
              <a:gd name="connsiteY4" fmla="*/ 1842718 h 2675884"/>
              <a:gd name="connsiteX5" fmla="*/ 977686 w 1393582"/>
              <a:gd name="connsiteY5" fmla="*/ 1965150 h 2675884"/>
              <a:gd name="connsiteX6" fmla="*/ 993963 w 1393582"/>
              <a:gd name="connsiteY6" fmla="*/ 1979462 h 2675884"/>
              <a:gd name="connsiteX7" fmla="*/ 1100458 w 1393582"/>
              <a:gd name="connsiteY7" fmla="*/ 2196512 h 2675884"/>
              <a:gd name="connsiteX8" fmla="*/ 757922 w 1393582"/>
              <a:gd name="connsiteY8" fmla="*/ 2670562 h 2675884"/>
              <a:gd name="connsiteX9" fmla="*/ 283872 w 1393582"/>
              <a:gd name="connsiteY9" fmla="*/ 2328026 h 2675884"/>
              <a:gd name="connsiteX10" fmla="*/ 356961 w 1393582"/>
              <a:gd name="connsiteY10" fmla="*/ 2020059 h 2675884"/>
              <a:gd name="connsiteX11" fmla="*/ 377230 w 1393582"/>
              <a:gd name="connsiteY11" fmla="*/ 1997009 h 2675884"/>
              <a:gd name="connsiteX12" fmla="*/ 439903 w 1393582"/>
              <a:gd name="connsiteY12" fmla="*/ 1802790 h 2675884"/>
              <a:gd name="connsiteX13" fmla="*/ 465518 w 1393582"/>
              <a:gd name="connsiteY13" fmla="*/ 1133230 h 2675884"/>
              <a:gd name="connsiteX14" fmla="*/ 62030 w 1393582"/>
              <a:gd name="connsiteY14" fmla="*/ 284956 h 2675884"/>
              <a:gd name="connsiteX15" fmla="*/ 0 w 1393582"/>
              <a:gd name="connsiteY15" fmla="*/ 224440 h 2675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3582" h="2675884">
                <a:moveTo>
                  <a:pt x="1393582" y="0"/>
                </a:moveTo>
                <a:lnTo>
                  <a:pt x="1393582" y="23544"/>
                </a:lnTo>
                <a:lnTo>
                  <a:pt x="1372714" y="54698"/>
                </a:lnTo>
                <a:cubicBezTo>
                  <a:pt x="1196697" y="339665"/>
                  <a:pt x="1062273" y="696145"/>
                  <a:pt x="996210" y="1092961"/>
                </a:cubicBezTo>
                <a:cubicBezTo>
                  <a:pt x="952855" y="1353372"/>
                  <a:pt x="942982" y="1606887"/>
                  <a:pt x="962287" y="1842718"/>
                </a:cubicBezTo>
                <a:lnTo>
                  <a:pt x="977686" y="1965150"/>
                </a:lnTo>
                <a:lnTo>
                  <a:pt x="993963" y="1979462"/>
                </a:lnTo>
                <a:cubicBezTo>
                  <a:pt x="1048481" y="2037536"/>
                  <a:pt x="1086839" y="2111952"/>
                  <a:pt x="1100458" y="2196512"/>
                </a:cubicBezTo>
                <a:cubicBezTo>
                  <a:pt x="1136774" y="2422006"/>
                  <a:pt x="983416" y="2634245"/>
                  <a:pt x="757922" y="2670562"/>
                </a:cubicBezTo>
                <a:cubicBezTo>
                  <a:pt x="532427" y="2706878"/>
                  <a:pt x="320189" y="2553520"/>
                  <a:pt x="283872" y="2328026"/>
                </a:cubicBezTo>
                <a:cubicBezTo>
                  <a:pt x="265714" y="2215278"/>
                  <a:pt x="294974" y="2105845"/>
                  <a:pt x="356961" y="2020059"/>
                </a:cubicBezTo>
                <a:lnTo>
                  <a:pt x="377230" y="1997009"/>
                </a:lnTo>
                <a:lnTo>
                  <a:pt x="439903" y="1802790"/>
                </a:lnTo>
                <a:cubicBezTo>
                  <a:pt x="491712" y="1594420"/>
                  <a:pt x="503090" y="1366521"/>
                  <a:pt x="465518" y="1133230"/>
                </a:cubicBezTo>
                <a:cubicBezTo>
                  <a:pt x="411414" y="797291"/>
                  <a:pt x="264449" y="503837"/>
                  <a:pt x="62030" y="284956"/>
                </a:cubicBezTo>
                <a:lnTo>
                  <a:pt x="0" y="224440"/>
                </a:lnTo>
                <a:close/>
              </a:path>
            </a:pathLst>
          </a:custGeom>
          <a:solidFill>
            <a:schemeClr val="bg1">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1632">
              <a:gradFill>
                <a:gsLst>
                  <a:gs pos="76000">
                    <a:srgbClr val="1A1A1A"/>
                  </a:gs>
                  <a:gs pos="100000">
                    <a:srgbClr val="0D0D0D"/>
                  </a:gs>
                </a:gsLst>
                <a:lin ang="13500000" scaled="1"/>
              </a:gradFill>
              <a:latin typeface="Segoe UI"/>
            </a:endParaRPr>
          </a:p>
        </p:txBody>
      </p:sp>
      <p:sp>
        <p:nvSpPr>
          <p:cNvPr id="415" name="Freeform: Shape 414">
            <a:extLst>
              <a:ext uri="{FF2B5EF4-FFF2-40B4-BE49-F238E27FC236}">
                <a16:creationId xmlns:a16="http://schemas.microsoft.com/office/drawing/2014/main" id="{408C7F31-3DD1-4721-B938-F5D2F2E7E277}"/>
              </a:ext>
            </a:extLst>
          </p:cNvPr>
          <p:cNvSpPr/>
          <p:nvPr/>
        </p:nvSpPr>
        <p:spPr bwMode="auto">
          <a:xfrm rot="15286219">
            <a:off x="2490844" y="3952141"/>
            <a:ext cx="946205" cy="3219818"/>
          </a:xfrm>
          <a:custGeom>
            <a:avLst/>
            <a:gdLst>
              <a:gd name="connsiteX0" fmla="*/ 913420 w 927868"/>
              <a:gd name="connsiteY0" fmla="*/ 2856139 h 3157419"/>
              <a:gd name="connsiteX1" fmla="*/ 411979 w 927868"/>
              <a:gd name="connsiteY1" fmla="*/ 3142972 h 3157419"/>
              <a:gd name="connsiteX2" fmla="*/ 114351 w 927868"/>
              <a:gd name="connsiteY2" fmla="*/ 2803379 h 3157419"/>
              <a:gd name="connsiteX3" fmla="*/ 113654 w 927868"/>
              <a:gd name="connsiteY3" fmla="*/ 2783571 h 3157419"/>
              <a:gd name="connsiteX4" fmla="*/ 102988 w 927868"/>
              <a:gd name="connsiteY4" fmla="*/ 2783571 h 3157419"/>
              <a:gd name="connsiteX5" fmla="*/ 112560 w 927868"/>
              <a:gd name="connsiteY5" fmla="*/ 2752485 h 3157419"/>
              <a:gd name="connsiteX6" fmla="*/ 111528 w 927868"/>
              <a:gd name="connsiteY6" fmla="*/ 2723143 h 3157419"/>
              <a:gd name="connsiteX7" fmla="*/ 125146 w 927868"/>
              <a:gd name="connsiteY7" fmla="*/ 2641531 h 3157419"/>
              <a:gd name="connsiteX8" fmla="*/ 154779 w 927868"/>
              <a:gd name="connsiteY8" fmla="*/ 2564278 h 3157419"/>
              <a:gd name="connsiteX9" fmla="*/ 164378 w 927868"/>
              <a:gd name="connsiteY9" fmla="*/ 2549195 h 3157419"/>
              <a:gd name="connsiteX10" fmla="*/ 188356 w 927868"/>
              <a:gd name="connsiteY10" fmla="*/ 2448730 h 3157419"/>
              <a:gd name="connsiteX11" fmla="*/ 275890 w 927868"/>
              <a:gd name="connsiteY11" fmla="*/ 1593763 h 3157419"/>
              <a:gd name="connsiteX12" fmla="*/ 29463 w 927868"/>
              <a:gd name="connsiteY12" fmla="*/ 106737 h 3157419"/>
              <a:gd name="connsiteX13" fmla="*/ 0 w 927868"/>
              <a:gd name="connsiteY13" fmla="*/ 38733 h 3157419"/>
              <a:gd name="connsiteX14" fmla="*/ 0 w 927868"/>
              <a:gd name="connsiteY14" fmla="*/ 0 h 3157419"/>
              <a:gd name="connsiteX15" fmla="*/ 851091 w 927868"/>
              <a:gd name="connsiteY15" fmla="*/ 231710 h 3157419"/>
              <a:gd name="connsiteX16" fmla="*/ 802388 w 927868"/>
              <a:gd name="connsiteY16" fmla="*/ 325716 h 3157419"/>
              <a:gd name="connsiteX17" fmla="*/ 565208 w 927868"/>
              <a:gd name="connsiteY17" fmla="*/ 1235013 h 3157419"/>
              <a:gd name="connsiteX18" fmla="*/ 736005 w 927868"/>
              <a:gd name="connsiteY18" fmla="*/ 2400172 h 3157419"/>
              <a:gd name="connsiteX19" fmla="*/ 739204 w 927868"/>
              <a:gd name="connsiteY19" fmla="*/ 2406838 h 3157419"/>
              <a:gd name="connsiteX20" fmla="*/ 771571 w 927868"/>
              <a:gd name="connsiteY20" fmla="*/ 2427438 h 3157419"/>
              <a:gd name="connsiteX21" fmla="*/ 913420 w 927868"/>
              <a:gd name="connsiteY21" fmla="*/ 2856139 h 3157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7868" h="3157419">
                <a:moveTo>
                  <a:pt x="913420" y="2856139"/>
                </a:moveTo>
                <a:cubicBezTo>
                  <a:pt x="854158" y="3073815"/>
                  <a:pt x="629655" y="3202234"/>
                  <a:pt x="411979" y="3142972"/>
                </a:cubicBezTo>
                <a:cubicBezTo>
                  <a:pt x="248722" y="3098525"/>
                  <a:pt x="135671" y="2961131"/>
                  <a:pt x="114351" y="2803379"/>
                </a:cubicBezTo>
                <a:lnTo>
                  <a:pt x="113654" y="2783571"/>
                </a:lnTo>
                <a:lnTo>
                  <a:pt x="102988" y="2783571"/>
                </a:lnTo>
                <a:lnTo>
                  <a:pt x="112560" y="2752485"/>
                </a:lnTo>
                <a:lnTo>
                  <a:pt x="111528" y="2723143"/>
                </a:lnTo>
                <a:cubicBezTo>
                  <a:pt x="113263" y="2696056"/>
                  <a:pt x="117738" y="2668740"/>
                  <a:pt x="125146" y="2641531"/>
                </a:cubicBezTo>
                <a:cubicBezTo>
                  <a:pt x="132554" y="2614321"/>
                  <a:pt x="142543" y="2588506"/>
                  <a:pt x="154779" y="2564278"/>
                </a:cubicBezTo>
                <a:lnTo>
                  <a:pt x="164378" y="2549195"/>
                </a:lnTo>
                <a:lnTo>
                  <a:pt x="188356" y="2448730"/>
                </a:lnTo>
                <a:cubicBezTo>
                  <a:pt x="242065" y="2184260"/>
                  <a:pt x="272958" y="1895851"/>
                  <a:pt x="275890" y="1593763"/>
                </a:cubicBezTo>
                <a:cubicBezTo>
                  <a:pt x="281362" y="1029867"/>
                  <a:pt x="188496" y="511731"/>
                  <a:pt x="29463" y="106737"/>
                </a:cubicBezTo>
                <a:lnTo>
                  <a:pt x="0" y="38733"/>
                </a:lnTo>
                <a:lnTo>
                  <a:pt x="0" y="0"/>
                </a:lnTo>
                <a:lnTo>
                  <a:pt x="851091" y="231710"/>
                </a:lnTo>
                <a:lnTo>
                  <a:pt x="802388" y="325716"/>
                </a:lnTo>
                <a:cubicBezTo>
                  <a:pt x="676800" y="589010"/>
                  <a:pt x="592164" y="899198"/>
                  <a:pt x="565208" y="1235013"/>
                </a:cubicBezTo>
                <a:cubicBezTo>
                  <a:pt x="530551" y="1666776"/>
                  <a:pt x="596781" y="2071926"/>
                  <a:pt x="736005" y="2400172"/>
                </a:cubicBezTo>
                <a:lnTo>
                  <a:pt x="739204" y="2406838"/>
                </a:lnTo>
                <a:lnTo>
                  <a:pt x="771571" y="2427438"/>
                </a:lnTo>
                <a:cubicBezTo>
                  <a:pt x="896743" y="2525785"/>
                  <a:pt x="957867" y="2692882"/>
                  <a:pt x="913420" y="2856139"/>
                </a:cubicBezTo>
                <a:close/>
              </a:path>
            </a:pathLst>
          </a:custGeom>
          <a:solidFill>
            <a:schemeClr val="bg1">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1632">
              <a:gradFill>
                <a:gsLst>
                  <a:gs pos="76000">
                    <a:srgbClr val="1A1A1A"/>
                  </a:gs>
                  <a:gs pos="100000">
                    <a:srgbClr val="0D0D0D"/>
                  </a:gs>
                </a:gsLst>
                <a:lin ang="13500000" scaled="1"/>
              </a:gradFill>
              <a:latin typeface="Segoe UI"/>
            </a:endParaRPr>
          </a:p>
        </p:txBody>
      </p:sp>
      <p:sp>
        <p:nvSpPr>
          <p:cNvPr id="407" name="Freeform: Shape 406">
            <a:extLst>
              <a:ext uri="{FF2B5EF4-FFF2-40B4-BE49-F238E27FC236}">
                <a16:creationId xmlns:a16="http://schemas.microsoft.com/office/drawing/2014/main" id="{782D4294-3850-413B-A208-4AAC4A6FF858}"/>
              </a:ext>
            </a:extLst>
          </p:cNvPr>
          <p:cNvSpPr/>
          <p:nvPr/>
        </p:nvSpPr>
        <p:spPr bwMode="auto">
          <a:xfrm rot="15299248">
            <a:off x="2295595" y="3167896"/>
            <a:ext cx="906311" cy="2756635"/>
          </a:xfrm>
          <a:custGeom>
            <a:avLst/>
            <a:gdLst>
              <a:gd name="connsiteX0" fmla="*/ 785282 w 888747"/>
              <a:gd name="connsiteY0" fmla="*/ 2417736 h 2703212"/>
              <a:gd name="connsiteX1" fmla="*/ 313518 w 888747"/>
              <a:gd name="connsiteY1" fmla="*/ 2689971 h 2703212"/>
              <a:gd name="connsiteX2" fmla="*/ 41283 w 888747"/>
              <a:gd name="connsiteY2" fmla="*/ 2218207 h 2703212"/>
              <a:gd name="connsiteX3" fmla="*/ 68946 w 888747"/>
              <a:gd name="connsiteY3" fmla="*/ 2145263 h 2703212"/>
              <a:gd name="connsiteX4" fmla="*/ 101325 w 888747"/>
              <a:gd name="connsiteY4" fmla="*/ 2093962 h 2703212"/>
              <a:gd name="connsiteX5" fmla="*/ 119659 w 888747"/>
              <a:gd name="connsiteY5" fmla="*/ 2034674 h 2703212"/>
              <a:gd name="connsiteX6" fmla="*/ 218343 w 888747"/>
              <a:gd name="connsiteY6" fmla="*/ 1463595 h 2703212"/>
              <a:gd name="connsiteX7" fmla="*/ 40595 w 888747"/>
              <a:gd name="connsiteY7" fmla="*/ 85380 h 2703212"/>
              <a:gd name="connsiteX8" fmla="*/ 0 w 888747"/>
              <a:gd name="connsiteY8" fmla="*/ 0 h 2703212"/>
              <a:gd name="connsiteX9" fmla="*/ 888747 w 888747"/>
              <a:gd name="connsiteY9" fmla="*/ 238347 h 2703212"/>
              <a:gd name="connsiteX10" fmla="*/ 822021 w 888747"/>
              <a:gd name="connsiteY10" fmla="*/ 368819 h 2703212"/>
              <a:gd name="connsiteX11" fmla="*/ 647143 w 888747"/>
              <a:gd name="connsiteY11" fmla="*/ 2002502 h 2703212"/>
              <a:gd name="connsiteX12" fmla="*/ 654575 w 888747"/>
              <a:gd name="connsiteY12" fmla="*/ 2018375 h 2703212"/>
              <a:gd name="connsiteX13" fmla="*/ 703997 w 888747"/>
              <a:gd name="connsiteY13" fmla="*/ 2065283 h 2703212"/>
              <a:gd name="connsiteX14" fmla="*/ 785282 w 888747"/>
              <a:gd name="connsiteY14" fmla="*/ 2417736 h 270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8747" h="2703212">
                <a:moveTo>
                  <a:pt x="785282" y="2417736"/>
                </a:moveTo>
                <a:cubicBezTo>
                  <a:pt x="730184" y="2623186"/>
                  <a:pt x="518968" y="2745070"/>
                  <a:pt x="313518" y="2689971"/>
                </a:cubicBezTo>
                <a:cubicBezTo>
                  <a:pt x="108068" y="2634873"/>
                  <a:pt x="-13816" y="2423657"/>
                  <a:pt x="41283" y="2218207"/>
                </a:cubicBezTo>
                <a:cubicBezTo>
                  <a:pt x="48170" y="2192526"/>
                  <a:pt x="57497" y="2168151"/>
                  <a:pt x="68946" y="2145263"/>
                </a:cubicBezTo>
                <a:lnTo>
                  <a:pt x="101325" y="2093962"/>
                </a:lnTo>
                <a:lnTo>
                  <a:pt x="119659" y="2034674"/>
                </a:lnTo>
                <a:cubicBezTo>
                  <a:pt x="166599" y="1855681"/>
                  <a:pt x="200417" y="1663934"/>
                  <a:pt x="218343" y="1463595"/>
                </a:cubicBezTo>
                <a:cubicBezTo>
                  <a:pt x="265401" y="937707"/>
                  <a:pt x="194192" y="450636"/>
                  <a:pt x="40595" y="85380"/>
                </a:cubicBezTo>
                <a:lnTo>
                  <a:pt x="0" y="0"/>
                </a:lnTo>
                <a:lnTo>
                  <a:pt x="888747" y="238347"/>
                </a:lnTo>
                <a:lnTo>
                  <a:pt x="822021" y="368819"/>
                </a:lnTo>
                <a:cubicBezTo>
                  <a:pt x="541536" y="960939"/>
                  <a:pt x="487328" y="1569605"/>
                  <a:pt x="647143" y="2002502"/>
                </a:cubicBezTo>
                <a:lnTo>
                  <a:pt x="654575" y="2018375"/>
                </a:lnTo>
                <a:lnTo>
                  <a:pt x="703997" y="2065283"/>
                </a:lnTo>
                <a:cubicBezTo>
                  <a:pt x="785021" y="2158671"/>
                  <a:pt x="819718" y="2289330"/>
                  <a:pt x="785282" y="2417736"/>
                </a:cubicBezTo>
                <a:close/>
              </a:path>
            </a:pathLst>
          </a:custGeom>
          <a:solidFill>
            <a:schemeClr val="bg1">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1632">
              <a:gradFill>
                <a:gsLst>
                  <a:gs pos="76000">
                    <a:srgbClr val="1A1A1A"/>
                  </a:gs>
                  <a:gs pos="100000">
                    <a:srgbClr val="0D0D0D"/>
                  </a:gs>
                </a:gsLst>
                <a:lin ang="13500000" scaled="1"/>
              </a:gradFill>
              <a:latin typeface="Segoe UI"/>
            </a:endParaRPr>
          </a:p>
        </p:txBody>
      </p:sp>
      <p:grpSp>
        <p:nvGrpSpPr>
          <p:cNvPr id="4" name="Controls: Allow Block access">
            <a:extLst>
              <a:ext uri="{FF2B5EF4-FFF2-40B4-BE49-F238E27FC236}">
                <a16:creationId xmlns:a16="http://schemas.microsoft.com/office/drawing/2014/main" id="{D0111898-9303-4915-8CEF-4FBD6E74C764}"/>
              </a:ext>
            </a:extLst>
          </p:cNvPr>
          <p:cNvGrpSpPr/>
          <p:nvPr/>
        </p:nvGrpSpPr>
        <p:grpSpPr>
          <a:xfrm>
            <a:off x="7434666" y="1611235"/>
            <a:ext cx="896171" cy="896171"/>
            <a:chOff x="8344162" y="668091"/>
            <a:chExt cx="878803" cy="878803"/>
          </a:xfrm>
        </p:grpSpPr>
        <p:grpSp>
          <p:nvGrpSpPr>
            <p:cNvPr id="353" name="Controls: Allow access">
              <a:extLst>
                <a:ext uri="{FF2B5EF4-FFF2-40B4-BE49-F238E27FC236}">
                  <a16:creationId xmlns:a16="http://schemas.microsoft.com/office/drawing/2014/main" id="{BA20379A-E832-49AD-A83A-70A52281D06F}"/>
                </a:ext>
              </a:extLst>
            </p:cNvPr>
            <p:cNvGrpSpPr/>
            <p:nvPr/>
          </p:nvGrpSpPr>
          <p:grpSpPr>
            <a:xfrm>
              <a:off x="8344162" y="668091"/>
              <a:ext cx="878803" cy="878803"/>
              <a:chOff x="6184395" y="1273877"/>
              <a:chExt cx="896425" cy="896425"/>
            </a:xfrm>
          </p:grpSpPr>
          <p:grpSp>
            <p:nvGrpSpPr>
              <p:cNvPr id="354" name="Group 353">
                <a:extLst>
                  <a:ext uri="{FF2B5EF4-FFF2-40B4-BE49-F238E27FC236}">
                    <a16:creationId xmlns:a16="http://schemas.microsoft.com/office/drawing/2014/main" id="{DD583EB4-227D-4C4F-9597-C4F6AFC55A9E}"/>
                  </a:ext>
                </a:extLst>
              </p:cNvPr>
              <p:cNvGrpSpPr/>
              <p:nvPr/>
            </p:nvGrpSpPr>
            <p:grpSpPr>
              <a:xfrm>
                <a:off x="6184395" y="1273877"/>
                <a:ext cx="896425" cy="896425"/>
                <a:chOff x="8603515" y="2504434"/>
                <a:chExt cx="1600200" cy="1600200"/>
              </a:xfrm>
            </p:grpSpPr>
            <p:sp>
              <p:nvSpPr>
                <p:cNvPr id="356" name="Oval 355">
                  <a:extLst>
                    <a:ext uri="{FF2B5EF4-FFF2-40B4-BE49-F238E27FC236}">
                      <a16:creationId xmlns:a16="http://schemas.microsoft.com/office/drawing/2014/main" id="{C654DD7E-36B7-468C-A9E3-C22C6AE37C93}"/>
                    </a:ext>
                  </a:extLst>
                </p:cNvPr>
                <p:cNvSpPr/>
                <p:nvPr/>
              </p:nvSpPr>
              <p:spPr bwMode="auto">
                <a:xfrm>
                  <a:off x="8672093" y="2573014"/>
                  <a:ext cx="1463040" cy="1463040"/>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defRPr/>
                  </a:pPr>
                  <a:endParaRPr lang="en-US" sz="2307" kern="0">
                    <a:gradFill>
                      <a:gsLst>
                        <a:gs pos="76000">
                          <a:srgbClr val="1A1A1A"/>
                        </a:gs>
                        <a:gs pos="100000">
                          <a:srgbClr val="0D0D0D"/>
                        </a:gs>
                      </a:gsLst>
                      <a:lin ang="13500000" scaled="1"/>
                    </a:gradFill>
                    <a:latin typeface="Segoe UI"/>
                    <a:ea typeface="Segoe UI" pitchFamily="34" charset="0"/>
                    <a:cs typeface="Segoe UI" pitchFamily="34" charset="0"/>
                  </a:endParaRPr>
                </a:p>
              </p:txBody>
            </p:sp>
            <p:sp>
              <p:nvSpPr>
                <p:cNvPr id="357" name="Circle: Hollow 356">
                  <a:extLst>
                    <a:ext uri="{FF2B5EF4-FFF2-40B4-BE49-F238E27FC236}">
                      <a16:creationId xmlns:a16="http://schemas.microsoft.com/office/drawing/2014/main" id="{04A4E7BB-C5E6-414C-B3D0-C2C811CA7181}"/>
                    </a:ext>
                  </a:extLst>
                </p:cNvPr>
                <p:cNvSpPr/>
                <p:nvPr/>
              </p:nvSpPr>
              <p:spPr bwMode="auto">
                <a:xfrm>
                  <a:off x="8603515" y="2504434"/>
                  <a:ext cx="1600200" cy="1600200"/>
                </a:xfrm>
                <a:prstGeom prst="donut">
                  <a:avLst>
                    <a:gd name="adj" fmla="val 6045"/>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defRPr/>
                  </a:pPr>
                  <a:endParaRPr lang="en-US" sz="2307" kern="0">
                    <a:gradFill>
                      <a:gsLst>
                        <a:gs pos="76000">
                          <a:srgbClr val="1A1A1A"/>
                        </a:gs>
                        <a:gs pos="100000">
                          <a:srgbClr val="0D0D0D"/>
                        </a:gs>
                      </a:gsLst>
                      <a:lin ang="13500000" scaled="1"/>
                    </a:gradFill>
                    <a:latin typeface="Segoe UI"/>
                    <a:ea typeface="Segoe UI" pitchFamily="34" charset="0"/>
                    <a:cs typeface="Segoe UI" pitchFamily="34" charset="0"/>
                  </a:endParaRPr>
                </a:p>
              </p:txBody>
            </p:sp>
          </p:grpSp>
          <p:sp>
            <p:nvSpPr>
              <p:cNvPr id="355" name="Freeform: Shape 354">
                <a:extLst>
                  <a:ext uri="{FF2B5EF4-FFF2-40B4-BE49-F238E27FC236}">
                    <a16:creationId xmlns:a16="http://schemas.microsoft.com/office/drawing/2014/main" id="{B0E56790-1126-4687-B135-CF1E9F57FA18}"/>
                  </a:ext>
                </a:extLst>
              </p:cNvPr>
              <p:cNvSpPr>
                <a:spLocks noChangeAspect="1"/>
              </p:cNvSpPr>
              <p:nvPr/>
            </p:nvSpPr>
            <p:spPr bwMode="auto">
              <a:xfrm>
                <a:off x="6280718" y="1557278"/>
                <a:ext cx="329622" cy="329623"/>
              </a:xfrm>
              <a:custGeom>
                <a:avLst/>
                <a:gdLst>
                  <a:gd name="connsiteX0" fmla="*/ 1078302 w 1371600"/>
                  <a:gd name="connsiteY0" fmla="*/ 352791 h 1371600"/>
                  <a:gd name="connsiteX1" fmla="*/ 556967 w 1371600"/>
                  <a:gd name="connsiteY1" fmla="*/ 856238 h 1371600"/>
                  <a:gd name="connsiteX2" fmla="*/ 297534 w 1371600"/>
                  <a:gd name="connsiteY2" fmla="*/ 587588 h 1371600"/>
                  <a:gd name="connsiteX3" fmla="*/ 209258 w 1371600"/>
                  <a:gd name="connsiteY3" fmla="*/ 672836 h 1371600"/>
                  <a:gd name="connsiteX4" fmla="*/ 550630 w 1371600"/>
                  <a:gd name="connsiteY4" fmla="*/ 1026337 h 1371600"/>
                  <a:gd name="connsiteX5" fmla="*/ 1160242 w 1371600"/>
                  <a:gd name="connsiteY5" fmla="*/ 437642 h 1371600"/>
                  <a:gd name="connsiteX6" fmla="*/ 1170734 w 1371600"/>
                  <a:gd name="connsiteY6" fmla="*/ 200866 h 1371600"/>
                  <a:gd name="connsiteX7" fmla="*/ 1371600 w 1371600"/>
                  <a:gd name="connsiteY7" fmla="*/ 685800 h 1371600"/>
                  <a:gd name="connsiteX8" fmla="*/ 685800 w 1371600"/>
                  <a:gd name="connsiteY8" fmla="*/ 1371600 h 1371600"/>
                  <a:gd name="connsiteX9" fmla="*/ 0 w 1371600"/>
                  <a:gd name="connsiteY9" fmla="*/ 685800 h 1371600"/>
                  <a:gd name="connsiteX10" fmla="*/ 685800 w 1371600"/>
                  <a:gd name="connsiteY10" fmla="*/ 0 h 1371600"/>
                  <a:gd name="connsiteX11" fmla="*/ 1170734 w 1371600"/>
                  <a:gd name="connsiteY11" fmla="*/ 200866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1600" h="1371600">
                    <a:moveTo>
                      <a:pt x="1078302" y="352791"/>
                    </a:moveTo>
                    <a:lnTo>
                      <a:pt x="556967" y="856238"/>
                    </a:lnTo>
                    <a:lnTo>
                      <a:pt x="297534" y="587588"/>
                    </a:lnTo>
                    <a:lnTo>
                      <a:pt x="209258" y="672836"/>
                    </a:lnTo>
                    <a:lnTo>
                      <a:pt x="550630" y="1026337"/>
                    </a:lnTo>
                    <a:lnTo>
                      <a:pt x="1160242" y="437642"/>
                    </a:lnTo>
                    <a:close/>
                    <a:moveTo>
                      <a:pt x="1170734" y="200866"/>
                    </a:moveTo>
                    <a:cubicBezTo>
                      <a:pt x="1294839" y="324972"/>
                      <a:pt x="1371600" y="496422"/>
                      <a:pt x="1371600" y="685800"/>
                    </a:cubicBezTo>
                    <a:cubicBezTo>
                      <a:pt x="1371600" y="1064557"/>
                      <a:pt x="1064557" y="1371600"/>
                      <a:pt x="685800" y="1371600"/>
                    </a:cubicBezTo>
                    <a:cubicBezTo>
                      <a:pt x="307043" y="1371600"/>
                      <a:pt x="0" y="1064557"/>
                      <a:pt x="0" y="685800"/>
                    </a:cubicBezTo>
                    <a:cubicBezTo>
                      <a:pt x="0" y="307043"/>
                      <a:pt x="307043" y="0"/>
                      <a:pt x="685800" y="0"/>
                    </a:cubicBezTo>
                    <a:cubicBezTo>
                      <a:pt x="875178" y="0"/>
                      <a:pt x="1046629" y="76761"/>
                      <a:pt x="1170734" y="200866"/>
                    </a:cubicBezTo>
                    <a:close/>
                  </a:path>
                </a:pathLst>
              </a:custGeom>
              <a:noFill/>
              <a:ln w="12700" cap="flat" cmpd="sng" algn="ctr">
                <a:solidFill>
                  <a:srgbClr val="FFFFFF"/>
                </a:solidFill>
                <a:prstDash val="solid"/>
                <a:headEnd type="none" w="med" len="med"/>
                <a:tailEnd type="none" w="med" len="med"/>
              </a:ln>
              <a:effectLst/>
            </p:spPr>
            <p:txBody>
              <a:bodyPr rot="0" spcFirstLastPara="0" vertOverflow="overflow" horzOverflow="overflow" vert="horz" wrap="square" lIns="179234" tIns="143388" rIns="179234" bIns="143388"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defRPr/>
                </a:pPr>
                <a:endParaRPr lang="en-US" sz="2353" kern="0">
                  <a:gradFill>
                    <a:gsLst>
                      <a:gs pos="76000">
                        <a:srgbClr val="1A1A1A"/>
                      </a:gs>
                      <a:gs pos="100000">
                        <a:srgbClr val="0D0D0D"/>
                      </a:gs>
                    </a:gsLst>
                    <a:lin ang="13500000" scaled="1"/>
                  </a:gradFill>
                  <a:latin typeface="Segoe UI"/>
                  <a:ea typeface="Segoe UI" pitchFamily="34" charset="0"/>
                  <a:cs typeface="Segoe UI" pitchFamily="34" charset="0"/>
                </a:endParaRPr>
              </a:p>
            </p:txBody>
          </p:sp>
        </p:grpSp>
        <p:sp>
          <p:nvSpPr>
            <p:cNvPr id="358" name="Freeform: Shape 357">
              <a:extLst>
                <a:ext uri="{FF2B5EF4-FFF2-40B4-BE49-F238E27FC236}">
                  <a16:creationId xmlns:a16="http://schemas.microsoft.com/office/drawing/2014/main" id="{FBD4FCED-1DE2-4F9A-AD66-C0331D4A3482}"/>
                </a:ext>
              </a:extLst>
            </p:cNvPr>
            <p:cNvSpPr>
              <a:spLocks noChangeAspect="1"/>
            </p:cNvSpPr>
            <p:nvPr/>
          </p:nvSpPr>
          <p:spPr bwMode="auto">
            <a:xfrm>
              <a:off x="8801335" y="946894"/>
              <a:ext cx="320039" cy="320040"/>
            </a:xfrm>
            <a:custGeom>
              <a:avLst/>
              <a:gdLst>
                <a:gd name="connsiteX0" fmla="*/ 368104 w 1250088"/>
                <a:gd name="connsiteY0" fmla="*/ 281747 h 1250088"/>
                <a:gd name="connsiteX1" fmla="*/ 281747 w 1250088"/>
                <a:gd name="connsiteY1" fmla="*/ 368104 h 1250088"/>
                <a:gd name="connsiteX2" fmla="*/ 538687 w 1250088"/>
                <a:gd name="connsiteY2" fmla="*/ 625044 h 1250088"/>
                <a:gd name="connsiteX3" fmla="*/ 281747 w 1250088"/>
                <a:gd name="connsiteY3" fmla="*/ 881984 h 1250088"/>
                <a:gd name="connsiteX4" fmla="*/ 368104 w 1250088"/>
                <a:gd name="connsiteY4" fmla="*/ 968341 h 1250088"/>
                <a:gd name="connsiteX5" fmla="*/ 625044 w 1250088"/>
                <a:gd name="connsiteY5" fmla="*/ 711401 h 1250088"/>
                <a:gd name="connsiteX6" fmla="*/ 881984 w 1250088"/>
                <a:gd name="connsiteY6" fmla="*/ 968341 h 1250088"/>
                <a:gd name="connsiteX7" fmla="*/ 968341 w 1250088"/>
                <a:gd name="connsiteY7" fmla="*/ 881984 h 1250088"/>
                <a:gd name="connsiteX8" fmla="*/ 711401 w 1250088"/>
                <a:gd name="connsiteY8" fmla="*/ 625044 h 1250088"/>
                <a:gd name="connsiteX9" fmla="*/ 968341 w 1250088"/>
                <a:gd name="connsiteY9" fmla="*/ 368104 h 1250088"/>
                <a:gd name="connsiteX10" fmla="*/ 881984 w 1250088"/>
                <a:gd name="connsiteY10" fmla="*/ 281747 h 1250088"/>
                <a:gd name="connsiteX11" fmla="*/ 625044 w 1250088"/>
                <a:gd name="connsiteY11" fmla="*/ 538687 h 1250088"/>
                <a:gd name="connsiteX12" fmla="*/ 625044 w 1250088"/>
                <a:gd name="connsiteY12" fmla="*/ 0 h 1250088"/>
                <a:gd name="connsiteX13" fmla="*/ 1250088 w 1250088"/>
                <a:gd name="connsiteY13" fmla="*/ 625044 h 1250088"/>
                <a:gd name="connsiteX14" fmla="*/ 625044 w 1250088"/>
                <a:gd name="connsiteY14" fmla="*/ 1250088 h 1250088"/>
                <a:gd name="connsiteX15" fmla="*/ 0 w 1250088"/>
                <a:gd name="connsiteY15" fmla="*/ 625044 h 1250088"/>
                <a:gd name="connsiteX16" fmla="*/ 625044 w 1250088"/>
                <a:gd name="connsiteY16" fmla="*/ 0 h 125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0088" h="1250088">
                  <a:moveTo>
                    <a:pt x="368104" y="281747"/>
                  </a:moveTo>
                  <a:lnTo>
                    <a:pt x="281747" y="368104"/>
                  </a:lnTo>
                  <a:lnTo>
                    <a:pt x="538687" y="625044"/>
                  </a:lnTo>
                  <a:lnTo>
                    <a:pt x="281747" y="881984"/>
                  </a:lnTo>
                  <a:lnTo>
                    <a:pt x="368104" y="968341"/>
                  </a:lnTo>
                  <a:lnTo>
                    <a:pt x="625044" y="711401"/>
                  </a:lnTo>
                  <a:lnTo>
                    <a:pt x="881984" y="968341"/>
                  </a:lnTo>
                  <a:lnTo>
                    <a:pt x="968341" y="881984"/>
                  </a:lnTo>
                  <a:lnTo>
                    <a:pt x="711401" y="625044"/>
                  </a:lnTo>
                  <a:lnTo>
                    <a:pt x="968341" y="368104"/>
                  </a:lnTo>
                  <a:lnTo>
                    <a:pt x="881984" y="281747"/>
                  </a:lnTo>
                  <a:lnTo>
                    <a:pt x="625044" y="538687"/>
                  </a:lnTo>
                  <a:close/>
                  <a:moveTo>
                    <a:pt x="625044" y="0"/>
                  </a:moveTo>
                  <a:cubicBezTo>
                    <a:pt x="970246" y="0"/>
                    <a:pt x="1250088" y="279842"/>
                    <a:pt x="1250088" y="625044"/>
                  </a:cubicBezTo>
                  <a:cubicBezTo>
                    <a:pt x="1250088" y="970246"/>
                    <a:pt x="970246" y="1250088"/>
                    <a:pt x="625044" y="1250088"/>
                  </a:cubicBezTo>
                  <a:cubicBezTo>
                    <a:pt x="279842" y="1250088"/>
                    <a:pt x="0" y="970246"/>
                    <a:pt x="0" y="625044"/>
                  </a:cubicBezTo>
                  <a:cubicBezTo>
                    <a:pt x="0" y="279842"/>
                    <a:pt x="279842" y="0"/>
                    <a:pt x="625044" y="0"/>
                  </a:cubicBezTo>
                  <a:close/>
                </a:path>
              </a:pathLst>
            </a:custGeom>
            <a:solidFill>
              <a:srgbClr val="0078D7"/>
            </a:solidFill>
            <a:ln w="12700" cap="flat" cmpd="sng" algn="ctr">
              <a:solidFill>
                <a:srgbClr val="FFFFFF"/>
              </a:solidFill>
              <a:prstDash val="solid"/>
              <a:headEnd type="none" w="med" len="med"/>
              <a:tailEnd type="none" w="med" len="med"/>
            </a:ln>
            <a:effectLst/>
          </p:spPr>
          <p:txBody>
            <a:bodyPr rot="0" spcFirstLastPara="0" vertOverflow="overflow" horzOverflow="overflow" vert="horz" wrap="square" lIns="179234" tIns="143388" rIns="179234" bIns="143388"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defRPr/>
              </a:pPr>
              <a:endParaRPr lang="en-US" sz="2353" kern="0">
                <a:gradFill>
                  <a:gsLst>
                    <a:gs pos="76000">
                      <a:srgbClr val="1A1A1A"/>
                    </a:gs>
                    <a:gs pos="100000">
                      <a:srgbClr val="0D0D0D"/>
                    </a:gs>
                  </a:gsLst>
                  <a:lin ang="13500000" scaled="1"/>
                </a:gradFill>
                <a:latin typeface="Segoe UI"/>
                <a:ea typeface="Segoe UI" pitchFamily="34" charset="0"/>
                <a:cs typeface="Segoe UI" pitchFamily="34" charset="0"/>
              </a:endParaRPr>
            </a:p>
          </p:txBody>
        </p:sp>
      </p:grpSp>
      <p:grpSp>
        <p:nvGrpSpPr>
          <p:cNvPr id="222" name="Group 221">
            <a:extLst>
              <a:ext uri="{FF2B5EF4-FFF2-40B4-BE49-F238E27FC236}">
                <a16:creationId xmlns:a16="http://schemas.microsoft.com/office/drawing/2014/main" id="{8B2C76F3-E722-4632-855B-0C72CCDEEB84}"/>
              </a:ext>
            </a:extLst>
          </p:cNvPr>
          <p:cNvGrpSpPr/>
          <p:nvPr/>
        </p:nvGrpSpPr>
        <p:grpSpPr>
          <a:xfrm>
            <a:off x="232917" y="4296056"/>
            <a:ext cx="1398706" cy="1052304"/>
            <a:chOff x="227451" y="4117110"/>
            <a:chExt cx="1371600" cy="1031910"/>
          </a:xfrm>
        </p:grpSpPr>
        <p:sp>
          <p:nvSpPr>
            <p:cNvPr id="223" name="Rectangle 222">
              <a:extLst>
                <a:ext uri="{FF2B5EF4-FFF2-40B4-BE49-F238E27FC236}">
                  <a16:creationId xmlns:a16="http://schemas.microsoft.com/office/drawing/2014/main" id="{67034AE7-03D1-460F-94EF-9A0FA7DA95DE}"/>
                </a:ext>
              </a:extLst>
            </p:cNvPr>
            <p:cNvSpPr/>
            <p:nvPr/>
          </p:nvSpPr>
          <p:spPr bwMode="auto">
            <a:xfrm flipH="1">
              <a:off x="227451" y="4117110"/>
              <a:ext cx="1371600" cy="1031910"/>
            </a:xfrm>
            <a:prstGeom prst="rect">
              <a:avLst/>
            </a:prstGeom>
            <a:solidFill>
              <a:schemeClr val="bg1"/>
            </a:solidFill>
            <a:ln>
              <a:noFill/>
            </a:ln>
            <a:effectLst>
              <a:outerShdw blurRad="292100" dist="38100" dir="3600000" sx="102000" sy="102000" algn="tl" rotWithShape="0">
                <a:prstClr val="black">
                  <a:alpha val="30000"/>
                </a:prstClr>
              </a:outerShdw>
            </a:effectLst>
          </p:spPr>
          <p:txBody>
            <a:bodyPr rot="0" spcFirstLastPara="0" vertOverflow="overflow" horzOverflow="overflow" vert="horz" wrap="square" lIns="411303" tIns="146241" rIns="0" bIns="146241" numCol="1" spcCol="0" rtlCol="0" fromWordArt="0" anchor="ctr" anchorCtr="0" forceAA="0" compatLnSpc="1">
              <a:prstTxWarp prst="textNoShape">
                <a:avLst/>
              </a:prstTxWarp>
              <a:noAutofit/>
            </a:bodyPr>
            <a:lstStyle/>
            <a:p>
              <a:pPr defTabSz="931935" fontAlgn="base">
                <a:lnSpc>
                  <a:spcPct val="90000"/>
                </a:lnSpc>
                <a:spcBef>
                  <a:spcPct val="0"/>
                </a:spcBef>
                <a:spcAft>
                  <a:spcPct val="0"/>
                </a:spcAft>
                <a:defRPr/>
              </a:pPr>
              <a:endParaRPr lang="en-US" sz="1598" kern="0" spc="-50">
                <a:gradFill>
                  <a:gsLst>
                    <a:gs pos="76000">
                      <a:srgbClr val="1A1A1A"/>
                    </a:gs>
                    <a:gs pos="100000">
                      <a:srgbClr val="0D0D0D"/>
                    </a:gs>
                  </a:gsLst>
                  <a:lin ang="13500000" scaled="1"/>
                </a:gradFill>
                <a:latin typeface="Segoe UI Semilight"/>
                <a:ea typeface="Segoe UI" panose="020B0502040204020203" pitchFamily="34" charset="0"/>
                <a:cs typeface="Segoe UI" panose="020B0502040204020203" pitchFamily="34" charset="0"/>
              </a:endParaRPr>
            </a:p>
          </p:txBody>
        </p:sp>
        <p:sp>
          <p:nvSpPr>
            <p:cNvPr id="224" name="TextBox 223">
              <a:extLst>
                <a:ext uri="{FF2B5EF4-FFF2-40B4-BE49-F238E27FC236}">
                  <a16:creationId xmlns:a16="http://schemas.microsoft.com/office/drawing/2014/main" id="{E4188EE5-DAD3-4F99-8140-78BCB61BF0EB}"/>
                </a:ext>
              </a:extLst>
            </p:cNvPr>
            <p:cNvSpPr txBox="1"/>
            <p:nvPr/>
          </p:nvSpPr>
          <p:spPr>
            <a:xfrm>
              <a:off x="601154" y="4691878"/>
              <a:ext cx="686304" cy="310898"/>
            </a:xfrm>
            <a:prstGeom prst="rect">
              <a:avLst/>
            </a:prstGeom>
          </p:spPr>
          <p:txBody>
            <a:bodyPr wrap="none" lIns="46623" tIns="0" rIns="0" bIns="0" anchor="ctr">
              <a:spAutoFit/>
            </a:bodyPr>
            <a:lstStyle>
              <a:defPPr>
                <a:defRPr lang="en-US"/>
              </a:defPPr>
              <a:lvl1pPr defTabSz="878391">
                <a:lnSpc>
                  <a:spcPct val="90000"/>
                </a:lnSpc>
                <a:defRPr sz="1100" kern="100">
                  <a:solidFill>
                    <a:srgbClr val="353535"/>
                  </a:solidFill>
                  <a:latin typeface="Segoe UI"/>
                  <a:ea typeface="ＭＳ Ｐゴシック" charset="0"/>
                </a:defRPr>
              </a:lvl1pPr>
            </a:lstStyle>
            <a:p>
              <a:pPr defTabSz="878223"/>
              <a:r>
                <a:rPr lang="en-US" sz="1122">
                  <a:gradFill>
                    <a:gsLst>
                      <a:gs pos="76000">
                        <a:srgbClr val="1A1A1A"/>
                      </a:gs>
                      <a:gs pos="100000">
                        <a:srgbClr val="0D0D0D"/>
                      </a:gs>
                    </a:gsLst>
                    <a:lin ang="13500000" scaled="1"/>
                  </a:gradFill>
                </a:rPr>
                <a:t>Corporate</a:t>
              </a:r>
              <a:br>
                <a:rPr lang="en-US" sz="1122">
                  <a:gradFill>
                    <a:gsLst>
                      <a:gs pos="76000">
                        <a:srgbClr val="1A1A1A"/>
                      </a:gs>
                      <a:gs pos="100000">
                        <a:srgbClr val="0D0D0D"/>
                      </a:gs>
                    </a:gsLst>
                    <a:lin ang="13500000" scaled="1"/>
                  </a:gradFill>
                </a:rPr>
              </a:br>
              <a:r>
                <a:rPr lang="en-US" sz="1122">
                  <a:gradFill>
                    <a:gsLst>
                      <a:gs pos="76000">
                        <a:srgbClr val="1A1A1A"/>
                      </a:gs>
                      <a:gs pos="100000">
                        <a:srgbClr val="0D0D0D"/>
                      </a:gs>
                    </a:gsLst>
                    <a:lin ang="13500000" scaled="1"/>
                  </a:gradFill>
                </a:rPr>
                <a:t>Network</a:t>
              </a:r>
            </a:p>
          </p:txBody>
        </p:sp>
        <p:sp>
          <p:nvSpPr>
            <p:cNvPr id="225" name="TextBox 224">
              <a:extLst>
                <a:ext uri="{FF2B5EF4-FFF2-40B4-BE49-F238E27FC236}">
                  <a16:creationId xmlns:a16="http://schemas.microsoft.com/office/drawing/2014/main" id="{9B0EAA76-3148-4662-88D6-DCEB53456414}"/>
                </a:ext>
              </a:extLst>
            </p:cNvPr>
            <p:cNvSpPr txBox="1"/>
            <p:nvPr/>
          </p:nvSpPr>
          <p:spPr>
            <a:xfrm>
              <a:off x="601154" y="4297077"/>
              <a:ext cx="873433" cy="155449"/>
            </a:xfrm>
            <a:prstGeom prst="rect">
              <a:avLst/>
            </a:prstGeom>
          </p:spPr>
          <p:txBody>
            <a:bodyPr wrap="none" lIns="46623" tIns="0" rIns="0" bIns="0" anchor="ctr">
              <a:spAutoFit/>
            </a:bodyPr>
            <a:lstStyle>
              <a:defPPr>
                <a:defRPr lang="en-US"/>
              </a:defPPr>
              <a:lvl1pPr defTabSz="878391">
                <a:lnSpc>
                  <a:spcPct val="90000"/>
                </a:lnSpc>
                <a:defRPr sz="1100" kern="100">
                  <a:solidFill>
                    <a:srgbClr val="353535"/>
                  </a:solidFill>
                  <a:latin typeface="Segoe UI"/>
                  <a:ea typeface="ＭＳ Ｐゴシック" charset="0"/>
                </a:defRPr>
              </a:lvl1pPr>
            </a:lstStyle>
            <a:p>
              <a:pPr defTabSz="878223"/>
              <a:r>
                <a:rPr lang="en-US" sz="1122">
                  <a:gradFill>
                    <a:gsLst>
                      <a:gs pos="76000">
                        <a:srgbClr val="1A1A1A"/>
                      </a:gs>
                      <a:gs pos="100000">
                        <a:srgbClr val="0D0D0D"/>
                      </a:gs>
                    </a:gsLst>
                    <a:lin ang="13500000" scaled="1"/>
                  </a:gradFill>
                </a:rPr>
                <a:t>Geo-location</a:t>
              </a:r>
            </a:p>
          </p:txBody>
        </p:sp>
        <p:sp>
          <p:nvSpPr>
            <p:cNvPr id="226" name="globe_4">
              <a:extLst>
                <a:ext uri="{FF2B5EF4-FFF2-40B4-BE49-F238E27FC236}">
                  <a16:creationId xmlns:a16="http://schemas.microsoft.com/office/drawing/2014/main" id="{17344FA2-12F8-40F3-A8AC-757C6931A8C4}"/>
                </a:ext>
              </a:extLst>
            </p:cNvPr>
            <p:cNvSpPr>
              <a:spLocks noChangeAspect="1" noEditPoints="1"/>
            </p:cNvSpPr>
            <p:nvPr/>
          </p:nvSpPr>
          <p:spPr bwMode="auto">
            <a:xfrm>
              <a:off x="318790" y="4240201"/>
              <a:ext cx="258210" cy="259088"/>
            </a:xfrm>
            <a:custGeom>
              <a:avLst/>
              <a:gdLst>
                <a:gd name="T0" fmla="*/ 0 w 332"/>
                <a:gd name="T1" fmla="*/ 167 h 333"/>
                <a:gd name="T2" fmla="*/ 36 w 332"/>
                <a:gd name="T3" fmla="*/ 63 h 333"/>
                <a:gd name="T4" fmla="*/ 166 w 332"/>
                <a:gd name="T5" fmla="*/ 0 h 333"/>
                <a:gd name="T6" fmla="*/ 332 w 332"/>
                <a:gd name="T7" fmla="*/ 167 h 333"/>
                <a:gd name="T8" fmla="*/ 166 w 332"/>
                <a:gd name="T9" fmla="*/ 333 h 333"/>
                <a:gd name="T10" fmla="*/ 0 w 332"/>
                <a:gd name="T11" fmla="*/ 167 h 333"/>
                <a:gd name="T12" fmla="*/ 89 w 332"/>
                <a:gd name="T13" fmla="*/ 314 h 333"/>
                <a:gd name="T14" fmla="*/ 102 w 332"/>
                <a:gd name="T15" fmla="*/ 299 h 333"/>
                <a:gd name="T16" fmla="*/ 98 w 332"/>
                <a:gd name="T17" fmla="*/ 272 h 333"/>
                <a:gd name="T18" fmla="*/ 72 w 332"/>
                <a:gd name="T19" fmla="*/ 255 h 333"/>
                <a:gd name="T20" fmla="*/ 42 w 332"/>
                <a:gd name="T21" fmla="*/ 246 h 333"/>
                <a:gd name="T22" fmla="*/ 21 w 332"/>
                <a:gd name="T23" fmla="*/ 217 h 333"/>
                <a:gd name="T24" fmla="*/ 38 w 332"/>
                <a:gd name="T25" fmla="*/ 168 h 333"/>
                <a:gd name="T26" fmla="*/ 58 w 332"/>
                <a:gd name="T27" fmla="*/ 167 h 333"/>
                <a:gd name="T28" fmla="*/ 80 w 332"/>
                <a:gd name="T29" fmla="*/ 193 h 333"/>
                <a:gd name="T30" fmla="*/ 102 w 332"/>
                <a:gd name="T31" fmla="*/ 182 h 333"/>
                <a:gd name="T32" fmla="*/ 93 w 332"/>
                <a:gd name="T33" fmla="*/ 156 h 333"/>
                <a:gd name="T34" fmla="*/ 101 w 332"/>
                <a:gd name="T35" fmla="*/ 124 h 333"/>
                <a:gd name="T36" fmla="*/ 145 w 332"/>
                <a:gd name="T37" fmla="*/ 80 h 333"/>
                <a:gd name="T38" fmla="*/ 119 w 332"/>
                <a:gd name="T39" fmla="*/ 47 h 333"/>
                <a:gd name="T40" fmla="*/ 101 w 332"/>
                <a:gd name="T41" fmla="*/ 68 h 333"/>
                <a:gd name="T42" fmla="*/ 32 w 332"/>
                <a:gd name="T43" fmla="*/ 68 h 333"/>
                <a:gd name="T44" fmla="*/ 251 w 332"/>
                <a:gd name="T45" fmla="*/ 24 h 333"/>
                <a:gd name="T46" fmla="*/ 187 w 332"/>
                <a:gd name="T47" fmla="*/ 56 h 333"/>
                <a:gd name="T48" fmla="*/ 201 w 332"/>
                <a:gd name="T49" fmla="*/ 92 h 333"/>
                <a:gd name="T50" fmla="*/ 235 w 332"/>
                <a:gd name="T51" fmla="*/ 92 h 333"/>
                <a:gd name="T52" fmla="*/ 219 w 332"/>
                <a:gd name="T53" fmla="*/ 115 h 333"/>
                <a:gd name="T54" fmla="*/ 187 w 332"/>
                <a:gd name="T55" fmla="*/ 130 h 333"/>
                <a:gd name="T56" fmla="*/ 161 w 332"/>
                <a:gd name="T57" fmla="*/ 168 h 333"/>
                <a:gd name="T58" fmla="*/ 169 w 332"/>
                <a:gd name="T59" fmla="*/ 204 h 333"/>
                <a:gd name="T60" fmla="*/ 206 w 332"/>
                <a:gd name="T61" fmla="*/ 225 h 333"/>
                <a:gd name="T62" fmla="*/ 218 w 332"/>
                <a:gd name="T63" fmla="*/ 212 h 333"/>
                <a:gd name="T64" fmla="*/ 229 w 332"/>
                <a:gd name="T65" fmla="*/ 244 h 333"/>
                <a:gd name="T66" fmla="*/ 217 w 332"/>
                <a:gd name="T67" fmla="*/ 289 h 333"/>
                <a:gd name="T68" fmla="*/ 245 w 332"/>
                <a:gd name="T69" fmla="*/ 276 h 333"/>
                <a:gd name="T70" fmla="*/ 259 w 332"/>
                <a:gd name="T71" fmla="*/ 256 h 333"/>
                <a:gd name="T72" fmla="*/ 259 w 332"/>
                <a:gd name="T73" fmla="*/ 168 h 333"/>
                <a:gd name="T74" fmla="*/ 239 w 332"/>
                <a:gd name="T75" fmla="*/ 137 h 333"/>
                <a:gd name="T76" fmla="*/ 259 w 332"/>
                <a:gd name="T77" fmla="*/ 124 h 333"/>
                <a:gd name="T78" fmla="*/ 284 w 332"/>
                <a:gd name="T79" fmla="*/ 137 h 333"/>
                <a:gd name="T80" fmla="*/ 306 w 332"/>
                <a:gd name="T81" fmla="*/ 170 h 333"/>
                <a:gd name="T82" fmla="*/ 306 w 332"/>
                <a:gd name="T83" fmla="*/ 186 h 333"/>
                <a:gd name="T84" fmla="*/ 332 w 332"/>
                <a:gd name="T85" fmla="*/ 18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2" h="333">
                  <a:moveTo>
                    <a:pt x="0" y="167"/>
                  </a:moveTo>
                  <a:cubicBezTo>
                    <a:pt x="0" y="128"/>
                    <a:pt x="13" y="92"/>
                    <a:pt x="36" y="63"/>
                  </a:cubicBezTo>
                  <a:cubicBezTo>
                    <a:pt x="66" y="25"/>
                    <a:pt x="113" y="0"/>
                    <a:pt x="166" y="0"/>
                  </a:cubicBezTo>
                  <a:cubicBezTo>
                    <a:pt x="258" y="0"/>
                    <a:pt x="332" y="75"/>
                    <a:pt x="332" y="167"/>
                  </a:cubicBezTo>
                  <a:cubicBezTo>
                    <a:pt x="332" y="258"/>
                    <a:pt x="258" y="333"/>
                    <a:pt x="166" y="333"/>
                  </a:cubicBezTo>
                  <a:cubicBezTo>
                    <a:pt x="74" y="333"/>
                    <a:pt x="0" y="258"/>
                    <a:pt x="0" y="167"/>
                  </a:cubicBezTo>
                  <a:close/>
                  <a:moveTo>
                    <a:pt x="89" y="314"/>
                  </a:moveTo>
                  <a:cubicBezTo>
                    <a:pt x="102" y="299"/>
                    <a:pt x="102" y="299"/>
                    <a:pt x="102" y="299"/>
                  </a:cubicBezTo>
                  <a:cubicBezTo>
                    <a:pt x="98" y="272"/>
                    <a:pt x="98" y="272"/>
                    <a:pt x="98" y="272"/>
                  </a:cubicBezTo>
                  <a:cubicBezTo>
                    <a:pt x="72" y="255"/>
                    <a:pt x="72" y="255"/>
                    <a:pt x="72" y="255"/>
                  </a:cubicBezTo>
                  <a:cubicBezTo>
                    <a:pt x="42" y="246"/>
                    <a:pt x="42" y="246"/>
                    <a:pt x="42" y="246"/>
                  </a:cubicBezTo>
                  <a:cubicBezTo>
                    <a:pt x="21" y="217"/>
                    <a:pt x="21" y="217"/>
                    <a:pt x="21" y="217"/>
                  </a:cubicBezTo>
                  <a:cubicBezTo>
                    <a:pt x="38" y="168"/>
                    <a:pt x="38" y="168"/>
                    <a:pt x="38" y="168"/>
                  </a:cubicBezTo>
                  <a:cubicBezTo>
                    <a:pt x="58" y="167"/>
                    <a:pt x="58" y="167"/>
                    <a:pt x="58" y="167"/>
                  </a:cubicBezTo>
                  <a:cubicBezTo>
                    <a:pt x="80" y="193"/>
                    <a:pt x="80" y="193"/>
                    <a:pt x="80" y="193"/>
                  </a:cubicBezTo>
                  <a:cubicBezTo>
                    <a:pt x="102" y="182"/>
                    <a:pt x="102" y="182"/>
                    <a:pt x="102" y="182"/>
                  </a:cubicBezTo>
                  <a:cubicBezTo>
                    <a:pt x="93" y="156"/>
                    <a:pt x="93" y="156"/>
                    <a:pt x="93" y="156"/>
                  </a:cubicBezTo>
                  <a:cubicBezTo>
                    <a:pt x="101" y="124"/>
                    <a:pt x="101" y="124"/>
                    <a:pt x="101" y="124"/>
                  </a:cubicBezTo>
                  <a:cubicBezTo>
                    <a:pt x="145" y="80"/>
                    <a:pt x="145" y="80"/>
                    <a:pt x="145" y="80"/>
                  </a:cubicBezTo>
                  <a:cubicBezTo>
                    <a:pt x="119" y="47"/>
                    <a:pt x="119" y="47"/>
                    <a:pt x="119" y="47"/>
                  </a:cubicBezTo>
                  <a:cubicBezTo>
                    <a:pt x="101" y="68"/>
                    <a:pt x="101" y="68"/>
                    <a:pt x="101" y="68"/>
                  </a:cubicBezTo>
                  <a:cubicBezTo>
                    <a:pt x="32" y="68"/>
                    <a:pt x="32" y="68"/>
                    <a:pt x="32" y="68"/>
                  </a:cubicBezTo>
                  <a:moveTo>
                    <a:pt x="251" y="24"/>
                  </a:moveTo>
                  <a:cubicBezTo>
                    <a:pt x="187" y="56"/>
                    <a:pt x="187" y="56"/>
                    <a:pt x="187" y="56"/>
                  </a:cubicBezTo>
                  <a:cubicBezTo>
                    <a:pt x="201" y="92"/>
                    <a:pt x="201" y="92"/>
                    <a:pt x="201" y="92"/>
                  </a:cubicBezTo>
                  <a:cubicBezTo>
                    <a:pt x="235" y="92"/>
                    <a:pt x="235" y="92"/>
                    <a:pt x="235" y="92"/>
                  </a:cubicBezTo>
                  <a:cubicBezTo>
                    <a:pt x="219" y="115"/>
                    <a:pt x="219" y="115"/>
                    <a:pt x="219" y="115"/>
                  </a:cubicBezTo>
                  <a:cubicBezTo>
                    <a:pt x="187" y="130"/>
                    <a:pt x="187" y="130"/>
                    <a:pt x="187" y="130"/>
                  </a:cubicBezTo>
                  <a:cubicBezTo>
                    <a:pt x="161" y="168"/>
                    <a:pt x="161" y="168"/>
                    <a:pt x="161" y="168"/>
                  </a:cubicBezTo>
                  <a:cubicBezTo>
                    <a:pt x="169" y="204"/>
                    <a:pt x="169" y="204"/>
                    <a:pt x="169" y="204"/>
                  </a:cubicBezTo>
                  <a:cubicBezTo>
                    <a:pt x="206" y="225"/>
                    <a:pt x="206" y="225"/>
                    <a:pt x="206" y="225"/>
                  </a:cubicBezTo>
                  <a:cubicBezTo>
                    <a:pt x="218" y="212"/>
                    <a:pt x="218" y="212"/>
                    <a:pt x="218" y="212"/>
                  </a:cubicBezTo>
                  <a:cubicBezTo>
                    <a:pt x="229" y="244"/>
                    <a:pt x="229" y="244"/>
                    <a:pt x="229" y="244"/>
                  </a:cubicBezTo>
                  <a:cubicBezTo>
                    <a:pt x="217" y="289"/>
                    <a:pt x="217" y="289"/>
                    <a:pt x="217" y="289"/>
                  </a:cubicBezTo>
                  <a:cubicBezTo>
                    <a:pt x="245" y="276"/>
                    <a:pt x="245" y="276"/>
                    <a:pt x="245" y="276"/>
                  </a:cubicBezTo>
                  <a:cubicBezTo>
                    <a:pt x="259" y="256"/>
                    <a:pt x="259" y="256"/>
                    <a:pt x="259" y="256"/>
                  </a:cubicBezTo>
                  <a:cubicBezTo>
                    <a:pt x="259" y="168"/>
                    <a:pt x="259" y="168"/>
                    <a:pt x="259" y="168"/>
                  </a:cubicBezTo>
                  <a:cubicBezTo>
                    <a:pt x="239" y="137"/>
                    <a:pt x="239" y="137"/>
                    <a:pt x="239" y="137"/>
                  </a:cubicBezTo>
                  <a:cubicBezTo>
                    <a:pt x="259" y="124"/>
                    <a:pt x="259" y="124"/>
                    <a:pt x="259" y="124"/>
                  </a:cubicBezTo>
                  <a:cubicBezTo>
                    <a:pt x="284" y="137"/>
                    <a:pt x="284" y="137"/>
                    <a:pt x="284" y="137"/>
                  </a:cubicBezTo>
                  <a:cubicBezTo>
                    <a:pt x="306" y="170"/>
                    <a:pt x="306" y="170"/>
                    <a:pt x="306" y="170"/>
                  </a:cubicBezTo>
                  <a:cubicBezTo>
                    <a:pt x="306" y="186"/>
                    <a:pt x="306" y="186"/>
                    <a:pt x="306" y="186"/>
                  </a:cubicBezTo>
                  <a:cubicBezTo>
                    <a:pt x="332" y="181"/>
                    <a:pt x="332" y="181"/>
                    <a:pt x="332" y="181"/>
                  </a:cubicBezTo>
                </a:path>
              </a:pathLst>
            </a:custGeom>
            <a:noFill/>
            <a:ln w="1270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defTabSz="932151"/>
              <a:endParaRPr lang="en-US" sz="900">
                <a:gradFill>
                  <a:gsLst>
                    <a:gs pos="76000">
                      <a:srgbClr val="1A1A1A"/>
                    </a:gs>
                    <a:gs pos="100000">
                      <a:srgbClr val="0D0D0D"/>
                    </a:gs>
                  </a:gsLst>
                  <a:lin ang="13500000" scaled="1"/>
                </a:gradFill>
                <a:latin typeface="Segoe UI"/>
              </a:endParaRPr>
            </a:p>
          </p:txBody>
        </p:sp>
        <p:pic>
          <p:nvPicPr>
            <p:cNvPr id="227" name="Picture 226" descr="A drawing of a cartoon character&#10;&#10;Description generated with high confidence">
              <a:extLst>
                <a:ext uri="{FF2B5EF4-FFF2-40B4-BE49-F238E27FC236}">
                  <a16:creationId xmlns:a16="http://schemas.microsoft.com/office/drawing/2014/main" id="{22FCECF8-94FD-415C-A0DB-F5443ABBEEE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3888" y="4683523"/>
              <a:ext cx="308014" cy="308014"/>
            </a:xfrm>
            <a:prstGeom prst="rect">
              <a:avLst/>
            </a:prstGeom>
          </p:spPr>
        </p:pic>
      </p:grpSp>
      <p:grpSp>
        <p:nvGrpSpPr>
          <p:cNvPr id="232" name="Group 231">
            <a:extLst>
              <a:ext uri="{FF2B5EF4-FFF2-40B4-BE49-F238E27FC236}">
                <a16:creationId xmlns:a16="http://schemas.microsoft.com/office/drawing/2014/main" id="{16817E3F-34D9-44B8-BDC9-BE0C0EAF8E3E}"/>
              </a:ext>
            </a:extLst>
          </p:cNvPr>
          <p:cNvGrpSpPr/>
          <p:nvPr/>
        </p:nvGrpSpPr>
        <p:grpSpPr>
          <a:xfrm>
            <a:off x="10617169" y="5221444"/>
            <a:ext cx="1922532" cy="1378063"/>
            <a:chOff x="10221206" y="4868077"/>
            <a:chExt cx="1885274" cy="1351356"/>
          </a:xfrm>
        </p:grpSpPr>
        <p:grpSp>
          <p:nvGrpSpPr>
            <p:cNvPr id="233" name="Group 232">
              <a:extLst>
                <a:ext uri="{FF2B5EF4-FFF2-40B4-BE49-F238E27FC236}">
                  <a16:creationId xmlns:a16="http://schemas.microsoft.com/office/drawing/2014/main" id="{FD8C7E42-0E3D-45B1-A993-2C990515660E}"/>
                </a:ext>
              </a:extLst>
            </p:cNvPr>
            <p:cNvGrpSpPr/>
            <p:nvPr/>
          </p:nvGrpSpPr>
          <p:grpSpPr>
            <a:xfrm>
              <a:off x="10221206" y="4868077"/>
              <a:ext cx="1491388" cy="1042782"/>
              <a:chOff x="7467600" y="4990304"/>
              <a:chExt cx="2214564" cy="1548430"/>
            </a:xfrm>
          </p:grpSpPr>
          <p:sp>
            <p:nvSpPr>
              <p:cNvPr id="235" name="Oval 234">
                <a:extLst>
                  <a:ext uri="{FF2B5EF4-FFF2-40B4-BE49-F238E27FC236}">
                    <a16:creationId xmlns:a16="http://schemas.microsoft.com/office/drawing/2014/main" id="{5F787E0F-39A8-437A-A0F1-460DA99FFC64}"/>
                  </a:ext>
                </a:extLst>
              </p:cNvPr>
              <p:cNvSpPr/>
              <p:nvPr/>
            </p:nvSpPr>
            <p:spPr bwMode="auto">
              <a:xfrm>
                <a:off x="8133735" y="4990304"/>
                <a:ext cx="1548429" cy="1548429"/>
              </a:xfrm>
              <a:prstGeom prst="ellipse">
                <a:avLst/>
              </a:prstGeom>
              <a:solidFill>
                <a:schemeClr val="bg1"/>
              </a:solidFill>
              <a:ln w="9525" cap="sq">
                <a:solidFill>
                  <a:schemeClr val="bg2">
                    <a:lumMod val="75000"/>
                  </a:schemeClr>
                </a:solidFill>
                <a:prstDash val="solid"/>
                <a:miter lim="800000"/>
                <a:headEnd/>
                <a:tailEnd/>
              </a:ln>
            </p:spPr>
            <p:txBody>
              <a:bodyPr vert="horz" wrap="square" lIns="93247" tIns="46623" rIns="93247" bIns="46623" numCol="1" anchor="t" anchorCtr="0" compatLnSpc="1">
                <a:prstTxWarp prst="textNoShape">
                  <a:avLst/>
                </a:prstTxWarp>
              </a:bodyPr>
              <a:lstStyle/>
              <a:p>
                <a:pPr defTabSz="932509"/>
                <a:endParaRPr lang="en-US" sz="1873">
                  <a:gradFill>
                    <a:gsLst>
                      <a:gs pos="76000">
                        <a:srgbClr val="1A1A1A"/>
                      </a:gs>
                      <a:gs pos="100000">
                        <a:srgbClr val="0D0D0D"/>
                      </a:gs>
                    </a:gsLst>
                    <a:lin ang="13500000" scaled="1"/>
                  </a:gradFill>
                  <a:latin typeface="Segoe UI"/>
                </a:endParaRPr>
              </a:p>
            </p:txBody>
          </p:sp>
          <p:grpSp>
            <p:nvGrpSpPr>
              <p:cNvPr id="236" name="Group 235">
                <a:extLst>
                  <a:ext uri="{FF2B5EF4-FFF2-40B4-BE49-F238E27FC236}">
                    <a16:creationId xmlns:a16="http://schemas.microsoft.com/office/drawing/2014/main" id="{7BB8707F-AE81-4F59-B5F0-C327B3198478}"/>
                  </a:ext>
                </a:extLst>
              </p:cNvPr>
              <p:cNvGrpSpPr/>
              <p:nvPr/>
            </p:nvGrpSpPr>
            <p:grpSpPr>
              <a:xfrm>
                <a:off x="8580166" y="5347140"/>
                <a:ext cx="894919" cy="752296"/>
                <a:chOff x="8554412" y="5299068"/>
                <a:chExt cx="894919" cy="752296"/>
              </a:xfrm>
            </p:grpSpPr>
            <p:sp>
              <p:nvSpPr>
                <p:cNvPr id="266" name="Browser_2" title="Icon of a browser window with a home symbol inside">
                  <a:extLst>
                    <a:ext uri="{FF2B5EF4-FFF2-40B4-BE49-F238E27FC236}">
                      <a16:creationId xmlns:a16="http://schemas.microsoft.com/office/drawing/2014/main" id="{3B069DE6-7E8C-484B-9A88-ADC70BB38ABE}"/>
                    </a:ext>
                  </a:extLst>
                </p:cNvPr>
                <p:cNvSpPr>
                  <a:spLocks noChangeAspect="1" noEditPoints="1"/>
                </p:cNvSpPr>
                <p:nvPr/>
              </p:nvSpPr>
              <p:spPr bwMode="auto">
                <a:xfrm>
                  <a:off x="9071755" y="5443515"/>
                  <a:ext cx="377576" cy="321004"/>
                </a:xfrm>
                <a:custGeom>
                  <a:avLst/>
                  <a:gdLst>
                    <a:gd name="T0" fmla="*/ 0 w 335"/>
                    <a:gd name="T1" fmla="*/ 0 h 285"/>
                    <a:gd name="T2" fmla="*/ 335 w 335"/>
                    <a:gd name="T3" fmla="*/ 0 h 285"/>
                    <a:gd name="T4" fmla="*/ 335 w 335"/>
                    <a:gd name="T5" fmla="*/ 285 h 285"/>
                    <a:gd name="T6" fmla="*/ 0 w 335"/>
                    <a:gd name="T7" fmla="*/ 285 h 285"/>
                    <a:gd name="T8" fmla="*/ 0 w 335"/>
                    <a:gd name="T9" fmla="*/ 0 h 285"/>
                    <a:gd name="T10" fmla="*/ 0 w 335"/>
                    <a:gd name="T11" fmla="*/ 64 h 285"/>
                    <a:gd name="T12" fmla="*/ 335 w 335"/>
                    <a:gd name="T13" fmla="*/ 64 h 285"/>
                    <a:gd name="T14" fmla="*/ 293 w 335"/>
                    <a:gd name="T15" fmla="*/ 36 h 285"/>
                    <a:gd name="T16" fmla="*/ 298 w 335"/>
                    <a:gd name="T17" fmla="*/ 31 h 285"/>
                    <a:gd name="T18" fmla="*/ 293 w 335"/>
                    <a:gd name="T19" fmla="*/ 27 h 285"/>
                    <a:gd name="T20" fmla="*/ 289 w 335"/>
                    <a:gd name="T21" fmla="*/ 31 h 285"/>
                    <a:gd name="T22" fmla="*/ 293 w 335"/>
                    <a:gd name="T23" fmla="*/ 36 h 285"/>
                    <a:gd name="T24" fmla="*/ 240 w 335"/>
                    <a:gd name="T25" fmla="*/ 36 h 285"/>
                    <a:gd name="T26" fmla="*/ 245 w 335"/>
                    <a:gd name="T27" fmla="*/ 31 h 285"/>
                    <a:gd name="T28" fmla="*/ 240 w 335"/>
                    <a:gd name="T29" fmla="*/ 27 h 285"/>
                    <a:gd name="T30" fmla="*/ 235 w 335"/>
                    <a:gd name="T31" fmla="*/ 31 h 285"/>
                    <a:gd name="T32" fmla="*/ 240 w 335"/>
                    <a:gd name="T33" fmla="*/ 36 h 285"/>
                    <a:gd name="T34" fmla="*/ 187 w 335"/>
                    <a:gd name="T35" fmla="*/ 36 h 285"/>
                    <a:gd name="T36" fmla="*/ 192 w 335"/>
                    <a:gd name="T37" fmla="*/ 31 h 285"/>
                    <a:gd name="T38" fmla="*/ 187 w 335"/>
                    <a:gd name="T39" fmla="*/ 27 h 285"/>
                    <a:gd name="T40" fmla="*/ 182 w 335"/>
                    <a:gd name="T41" fmla="*/ 31 h 285"/>
                    <a:gd name="T42" fmla="*/ 187 w 335"/>
                    <a:gd name="T43" fmla="*/ 36 h 285"/>
                    <a:gd name="T44" fmla="*/ 157 w 335"/>
                    <a:gd name="T45" fmla="*/ 233 h 285"/>
                    <a:gd name="T46" fmla="*/ 157 w 335"/>
                    <a:gd name="T47" fmla="*/ 190 h 285"/>
                    <a:gd name="T48" fmla="*/ 185 w 335"/>
                    <a:gd name="T49" fmla="*/ 190 h 285"/>
                    <a:gd name="T50" fmla="*/ 185 w 335"/>
                    <a:gd name="T51" fmla="*/ 233 h 285"/>
                    <a:gd name="T52" fmla="*/ 232 w 335"/>
                    <a:gd name="T53" fmla="*/ 233 h 285"/>
                    <a:gd name="T54" fmla="*/ 232 w 335"/>
                    <a:gd name="T55" fmla="*/ 165 h 285"/>
                    <a:gd name="T56" fmla="*/ 171 w 335"/>
                    <a:gd name="T57" fmla="*/ 105 h 285"/>
                    <a:gd name="T58" fmla="*/ 111 w 335"/>
                    <a:gd name="T59" fmla="*/ 165 h 285"/>
                    <a:gd name="T60" fmla="*/ 111 w 335"/>
                    <a:gd name="T61" fmla="*/ 233 h 285"/>
                    <a:gd name="T62" fmla="*/ 157 w 335"/>
                    <a:gd name="T63" fmla="*/ 23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5" h="285">
                      <a:moveTo>
                        <a:pt x="0" y="0"/>
                      </a:moveTo>
                      <a:cubicBezTo>
                        <a:pt x="335" y="0"/>
                        <a:pt x="335" y="0"/>
                        <a:pt x="335" y="0"/>
                      </a:cubicBezTo>
                      <a:cubicBezTo>
                        <a:pt x="335" y="285"/>
                        <a:pt x="335" y="285"/>
                        <a:pt x="335" y="285"/>
                      </a:cubicBezTo>
                      <a:cubicBezTo>
                        <a:pt x="0" y="285"/>
                        <a:pt x="0" y="285"/>
                        <a:pt x="0" y="285"/>
                      </a:cubicBezTo>
                      <a:cubicBezTo>
                        <a:pt x="0" y="0"/>
                        <a:pt x="0" y="0"/>
                        <a:pt x="0" y="0"/>
                      </a:cubicBezTo>
                      <a:close/>
                      <a:moveTo>
                        <a:pt x="0" y="64"/>
                      </a:moveTo>
                      <a:cubicBezTo>
                        <a:pt x="335" y="64"/>
                        <a:pt x="335" y="64"/>
                        <a:pt x="335" y="64"/>
                      </a:cubicBezTo>
                      <a:moveTo>
                        <a:pt x="293" y="36"/>
                      </a:moveTo>
                      <a:cubicBezTo>
                        <a:pt x="296" y="36"/>
                        <a:pt x="298" y="34"/>
                        <a:pt x="298" y="31"/>
                      </a:cubicBezTo>
                      <a:cubicBezTo>
                        <a:pt x="298" y="29"/>
                        <a:pt x="296" y="27"/>
                        <a:pt x="293" y="27"/>
                      </a:cubicBezTo>
                      <a:cubicBezTo>
                        <a:pt x="291" y="27"/>
                        <a:pt x="289" y="29"/>
                        <a:pt x="289" y="31"/>
                      </a:cubicBezTo>
                      <a:cubicBezTo>
                        <a:pt x="289" y="34"/>
                        <a:pt x="291" y="36"/>
                        <a:pt x="293" y="36"/>
                      </a:cubicBezTo>
                      <a:close/>
                      <a:moveTo>
                        <a:pt x="240" y="36"/>
                      </a:moveTo>
                      <a:cubicBezTo>
                        <a:pt x="243" y="36"/>
                        <a:pt x="245" y="34"/>
                        <a:pt x="245" y="31"/>
                      </a:cubicBezTo>
                      <a:cubicBezTo>
                        <a:pt x="245" y="29"/>
                        <a:pt x="243" y="27"/>
                        <a:pt x="240" y="27"/>
                      </a:cubicBezTo>
                      <a:cubicBezTo>
                        <a:pt x="238" y="27"/>
                        <a:pt x="235" y="29"/>
                        <a:pt x="235" y="31"/>
                      </a:cubicBezTo>
                      <a:cubicBezTo>
                        <a:pt x="235" y="34"/>
                        <a:pt x="238" y="36"/>
                        <a:pt x="240" y="36"/>
                      </a:cubicBezTo>
                      <a:close/>
                      <a:moveTo>
                        <a:pt x="187" y="36"/>
                      </a:moveTo>
                      <a:cubicBezTo>
                        <a:pt x="189" y="36"/>
                        <a:pt x="192" y="34"/>
                        <a:pt x="192" y="31"/>
                      </a:cubicBezTo>
                      <a:cubicBezTo>
                        <a:pt x="192" y="29"/>
                        <a:pt x="189" y="27"/>
                        <a:pt x="187" y="27"/>
                      </a:cubicBezTo>
                      <a:cubicBezTo>
                        <a:pt x="184" y="27"/>
                        <a:pt x="182" y="29"/>
                        <a:pt x="182" y="31"/>
                      </a:cubicBezTo>
                      <a:cubicBezTo>
                        <a:pt x="182" y="34"/>
                        <a:pt x="184" y="36"/>
                        <a:pt x="187" y="36"/>
                      </a:cubicBezTo>
                      <a:close/>
                      <a:moveTo>
                        <a:pt x="157" y="233"/>
                      </a:moveTo>
                      <a:cubicBezTo>
                        <a:pt x="157" y="190"/>
                        <a:pt x="157" y="190"/>
                        <a:pt x="157" y="190"/>
                      </a:cubicBezTo>
                      <a:cubicBezTo>
                        <a:pt x="185" y="190"/>
                        <a:pt x="185" y="190"/>
                        <a:pt x="185" y="190"/>
                      </a:cubicBezTo>
                      <a:cubicBezTo>
                        <a:pt x="185" y="233"/>
                        <a:pt x="185" y="233"/>
                        <a:pt x="185" y="233"/>
                      </a:cubicBezTo>
                      <a:cubicBezTo>
                        <a:pt x="232" y="233"/>
                        <a:pt x="232" y="233"/>
                        <a:pt x="232" y="233"/>
                      </a:cubicBezTo>
                      <a:cubicBezTo>
                        <a:pt x="232" y="165"/>
                        <a:pt x="232" y="165"/>
                        <a:pt x="232" y="165"/>
                      </a:cubicBezTo>
                      <a:cubicBezTo>
                        <a:pt x="171" y="105"/>
                        <a:pt x="171" y="105"/>
                        <a:pt x="171" y="105"/>
                      </a:cubicBezTo>
                      <a:cubicBezTo>
                        <a:pt x="111" y="165"/>
                        <a:pt x="111" y="165"/>
                        <a:pt x="111" y="165"/>
                      </a:cubicBezTo>
                      <a:cubicBezTo>
                        <a:pt x="111" y="233"/>
                        <a:pt x="111" y="233"/>
                        <a:pt x="111" y="233"/>
                      </a:cubicBezTo>
                      <a:lnTo>
                        <a:pt x="157" y="233"/>
                      </a:lnTo>
                      <a:close/>
                    </a:path>
                  </a:pathLst>
                </a:custGeom>
                <a:noFill/>
                <a:ln w="952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defTabSz="932509"/>
                  <a:endParaRPr lang="en-US" sz="1873">
                    <a:gradFill>
                      <a:gsLst>
                        <a:gs pos="76000">
                          <a:srgbClr val="1A1A1A"/>
                        </a:gs>
                        <a:gs pos="100000">
                          <a:srgbClr val="0D0D0D"/>
                        </a:gs>
                      </a:gsLst>
                      <a:lin ang="13500000" scaled="1"/>
                    </a:gradFill>
                    <a:latin typeface="Segoe UI"/>
                  </a:endParaRPr>
                </a:p>
              </p:txBody>
            </p:sp>
            <p:sp>
              <p:nvSpPr>
                <p:cNvPr id="267" name="GenericApp_EB3B" title="Icon of an app window">
                  <a:extLst>
                    <a:ext uri="{FF2B5EF4-FFF2-40B4-BE49-F238E27FC236}">
                      <a16:creationId xmlns:a16="http://schemas.microsoft.com/office/drawing/2014/main" id="{F12A124B-6A5C-41F3-B5F7-34AF389A1194}"/>
                    </a:ext>
                  </a:extLst>
                </p:cNvPr>
                <p:cNvSpPr>
                  <a:spLocks noChangeAspect="1" noEditPoints="1"/>
                </p:cNvSpPr>
                <p:nvPr/>
              </p:nvSpPr>
              <p:spPr bwMode="auto">
                <a:xfrm>
                  <a:off x="8554412" y="5299068"/>
                  <a:ext cx="401098" cy="321004"/>
                </a:xfrm>
                <a:custGeom>
                  <a:avLst/>
                  <a:gdLst>
                    <a:gd name="T0" fmla="*/ 5088 w 5088"/>
                    <a:gd name="T1" fmla="*/ 4072 h 4072"/>
                    <a:gd name="T2" fmla="*/ 0 w 5088"/>
                    <a:gd name="T3" fmla="*/ 4072 h 4072"/>
                    <a:gd name="T4" fmla="*/ 0 w 5088"/>
                    <a:gd name="T5" fmla="*/ 0 h 4072"/>
                    <a:gd name="T6" fmla="*/ 5088 w 5088"/>
                    <a:gd name="T7" fmla="*/ 0 h 4072"/>
                    <a:gd name="T8" fmla="*/ 5088 w 5088"/>
                    <a:gd name="T9" fmla="*/ 4072 h 4072"/>
                    <a:gd name="T10" fmla="*/ 0 w 5088"/>
                    <a:gd name="T11" fmla="*/ 1018 h 4072"/>
                    <a:gd name="T12" fmla="*/ 5004 w 5088"/>
                    <a:gd name="T13" fmla="*/ 1018 h 4072"/>
                    <a:gd name="T14" fmla="*/ 2035 w 5088"/>
                    <a:gd name="T15" fmla="*/ 1697 h 4072"/>
                    <a:gd name="T16" fmla="*/ 678 w 5088"/>
                    <a:gd name="T17" fmla="*/ 1697 h 4072"/>
                    <a:gd name="T18" fmla="*/ 678 w 5088"/>
                    <a:gd name="T19" fmla="*/ 3393 h 4072"/>
                    <a:gd name="T20" fmla="*/ 2035 w 5088"/>
                    <a:gd name="T21" fmla="*/ 3393 h 4072"/>
                    <a:gd name="T22" fmla="*/ 2035 w 5088"/>
                    <a:gd name="T23" fmla="*/ 1697 h 4072"/>
                    <a:gd name="T24" fmla="*/ 2544 w 5088"/>
                    <a:gd name="T25" fmla="*/ 1697 h 4072"/>
                    <a:gd name="T26" fmla="*/ 3561 w 5088"/>
                    <a:gd name="T27" fmla="*/ 1697 h 4072"/>
                    <a:gd name="T28" fmla="*/ 2544 w 5088"/>
                    <a:gd name="T29" fmla="*/ 2375 h 4072"/>
                    <a:gd name="T30" fmla="*/ 3561 w 5088"/>
                    <a:gd name="T31" fmla="*/ 2375 h 4072"/>
                    <a:gd name="T32" fmla="*/ 2544 w 5088"/>
                    <a:gd name="T33" fmla="*/ 3054 h 4072"/>
                    <a:gd name="T34" fmla="*/ 3222 w 5088"/>
                    <a:gd name="T35" fmla="*/ 3054 h 4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88" h="4072">
                      <a:moveTo>
                        <a:pt x="5088" y="4072"/>
                      </a:moveTo>
                      <a:lnTo>
                        <a:pt x="0" y="4072"/>
                      </a:lnTo>
                      <a:lnTo>
                        <a:pt x="0" y="0"/>
                      </a:lnTo>
                      <a:lnTo>
                        <a:pt x="5088" y="0"/>
                      </a:lnTo>
                      <a:lnTo>
                        <a:pt x="5088" y="4072"/>
                      </a:lnTo>
                      <a:moveTo>
                        <a:pt x="0" y="1018"/>
                      </a:moveTo>
                      <a:lnTo>
                        <a:pt x="5004" y="1018"/>
                      </a:lnTo>
                      <a:moveTo>
                        <a:pt x="2035" y="1697"/>
                      </a:moveTo>
                      <a:lnTo>
                        <a:pt x="678" y="1697"/>
                      </a:lnTo>
                      <a:lnTo>
                        <a:pt x="678" y="3393"/>
                      </a:lnTo>
                      <a:lnTo>
                        <a:pt x="2035" y="3393"/>
                      </a:lnTo>
                      <a:lnTo>
                        <a:pt x="2035" y="1697"/>
                      </a:lnTo>
                      <a:moveTo>
                        <a:pt x="2544" y="1697"/>
                      </a:moveTo>
                      <a:lnTo>
                        <a:pt x="3561" y="1697"/>
                      </a:lnTo>
                      <a:moveTo>
                        <a:pt x="2544" y="2375"/>
                      </a:moveTo>
                      <a:lnTo>
                        <a:pt x="3561" y="2375"/>
                      </a:lnTo>
                      <a:moveTo>
                        <a:pt x="2544" y="3054"/>
                      </a:moveTo>
                      <a:lnTo>
                        <a:pt x="3222" y="3054"/>
                      </a:lnTo>
                    </a:path>
                  </a:pathLst>
                </a:custGeom>
                <a:noFill/>
                <a:ln w="952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defTabSz="932509"/>
                  <a:endParaRPr lang="en-US" sz="1873">
                    <a:gradFill>
                      <a:gsLst>
                        <a:gs pos="76000">
                          <a:srgbClr val="1A1A1A"/>
                        </a:gs>
                        <a:gs pos="100000">
                          <a:srgbClr val="0D0D0D"/>
                        </a:gs>
                      </a:gsLst>
                      <a:lin ang="13500000" scaled="1"/>
                    </a:gradFill>
                    <a:latin typeface="Segoe UI"/>
                  </a:endParaRPr>
                </a:p>
              </p:txBody>
            </p:sp>
            <p:sp>
              <p:nvSpPr>
                <p:cNvPr id="268" name="Website" title="Icon of multiple app windows">
                  <a:extLst>
                    <a:ext uri="{FF2B5EF4-FFF2-40B4-BE49-F238E27FC236}">
                      <a16:creationId xmlns:a16="http://schemas.microsoft.com/office/drawing/2014/main" id="{7310457B-21E6-445B-B423-65C87D1CEDCA}"/>
                    </a:ext>
                  </a:extLst>
                </p:cNvPr>
                <p:cNvSpPr>
                  <a:spLocks noChangeAspect="1" noEditPoints="1"/>
                </p:cNvSpPr>
                <p:nvPr/>
              </p:nvSpPr>
              <p:spPr bwMode="auto">
                <a:xfrm>
                  <a:off x="8623010" y="5730360"/>
                  <a:ext cx="366352" cy="321004"/>
                </a:xfrm>
                <a:custGeom>
                  <a:avLst/>
                  <a:gdLst>
                    <a:gd name="T0" fmla="*/ 0 w 614"/>
                    <a:gd name="T1" fmla="*/ 0 h 538"/>
                    <a:gd name="T2" fmla="*/ 614 w 614"/>
                    <a:gd name="T3" fmla="*/ 0 h 538"/>
                    <a:gd name="T4" fmla="*/ 614 w 614"/>
                    <a:gd name="T5" fmla="*/ 538 h 538"/>
                    <a:gd name="T6" fmla="*/ 0 w 614"/>
                    <a:gd name="T7" fmla="*/ 538 h 538"/>
                    <a:gd name="T8" fmla="*/ 0 w 614"/>
                    <a:gd name="T9" fmla="*/ 0 h 538"/>
                    <a:gd name="T10" fmla="*/ 0 w 614"/>
                    <a:gd name="T11" fmla="*/ 0 h 538"/>
                    <a:gd name="T12" fmla="*/ 327 w 614"/>
                    <a:gd name="T13" fmla="*/ 250 h 538"/>
                    <a:gd name="T14" fmla="*/ 327 w 614"/>
                    <a:gd name="T15" fmla="*/ 250 h 538"/>
                    <a:gd name="T16" fmla="*/ 327 w 614"/>
                    <a:gd name="T17" fmla="*/ 87 h 538"/>
                    <a:gd name="T18" fmla="*/ 77 w 614"/>
                    <a:gd name="T19" fmla="*/ 87 h 538"/>
                    <a:gd name="T20" fmla="*/ 77 w 614"/>
                    <a:gd name="T21" fmla="*/ 250 h 538"/>
                    <a:gd name="T22" fmla="*/ 128 w 614"/>
                    <a:gd name="T23" fmla="*/ 250 h 538"/>
                    <a:gd name="T24" fmla="*/ 327 w 614"/>
                    <a:gd name="T25" fmla="*/ 250 h 538"/>
                    <a:gd name="T26" fmla="*/ 327 w 614"/>
                    <a:gd name="T27" fmla="*/ 250 h 538"/>
                    <a:gd name="T28" fmla="*/ 139 w 614"/>
                    <a:gd name="T29" fmla="*/ 254 h 538"/>
                    <a:gd name="T30" fmla="*/ 139 w 614"/>
                    <a:gd name="T31" fmla="*/ 362 h 538"/>
                    <a:gd name="T32" fmla="*/ 513 w 614"/>
                    <a:gd name="T33" fmla="*/ 362 h 538"/>
                    <a:gd name="T34" fmla="*/ 513 w 614"/>
                    <a:gd name="T35" fmla="*/ 163 h 538"/>
                    <a:gd name="T36" fmla="*/ 325 w 614"/>
                    <a:gd name="T37" fmla="*/ 163 h 538"/>
                    <a:gd name="T38" fmla="*/ 0 w 614"/>
                    <a:gd name="T39" fmla="*/ 451 h 538"/>
                    <a:gd name="T40" fmla="*/ 614 w 614"/>
                    <a:gd name="T41" fmla="*/ 45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4" h="538">
                      <a:moveTo>
                        <a:pt x="0" y="0"/>
                      </a:moveTo>
                      <a:lnTo>
                        <a:pt x="614" y="0"/>
                      </a:lnTo>
                      <a:lnTo>
                        <a:pt x="614" y="538"/>
                      </a:lnTo>
                      <a:lnTo>
                        <a:pt x="0" y="538"/>
                      </a:lnTo>
                      <a:lnTo>
                        <a:pt x="0" y="0"/>
                      </a:lnTo>
                      <a:lnTo>
                        <a:pt x="0" y="0"/>
                      </a:lnTo>
                      <a:moveTo>
                        <a:pt x="327" y="250"/>
                      </a:moveTo>
                      <a:lnTo>
                        <a:pt x="327" y="250"/>
                      </a:lnTo>
                      <a:lnTo>
                        <a:pt x="327" y="87"/>
                      </a:lnTo>
                      <a:lnTo>
                        <a:pt x="77" y="87"/>
                      </a:lnTo>
                      <a:lnTo>
                        <a:pt x="77" y="250"/>
                      </a:lnTo>
                      <a:lnTo>
                        <a:pt x="128" y="250"/>
                      </a:lnTo>
                      <a:lnTo>
                        <a:pt x="327" y="250"/>
                      </a:lnTo>
                      <a:lnTo>
                        <a:pt x="327" y="250"/>
                      </a:lnTo>
                      <a:moveTo>
                        <a:pt x="139" y="254"/>
                      </a:moveTo>
                      <a:lnTo>
                        <a:pt x="139" y="362"/>
                      </a:lnTo>
                      <a:lnTo>
                        <a:pt x="513" y="362"/>
                      </a:lnTo>
                      <a:lnTo>
                        <a:pt x="513" y="163"/>
                      </a:lnTo>
                      <a:lnTo>
                        <a:pt x="325" y="163"/>
                      </a:lnTo>
                      <a:moveTo>
                        <a:pt x="0" y="451"/>
                      </a:moveTo>
                      <a:lnTo>
                        <a:pt x="614" y="451"/>
                      </a:lnTo>
                    </a:path>
                  </a:pathLst>
                </a:custGeom>
                <a:noFill/>
                <a:ln w="952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defTabSz="932509"/>
                  <a:endParaRPr lang="en-US" sz="1873">
                    <a:gradFill>
                      <a:gsLst>
                        <a:gs pos="76000">
                          <a:srgbClr val="1A1A1A"/>
                        </a:gs>
                        <a:gs pos="100000">
                          <a:srgbClr val="0D0D0D"/>
                        </a:gs>
                      </a:gsLst>
                      <a:lin ang="13500000" scaled="1"/>
                    </a:gradFill>
                    <a:latin typeface="Segoe UI"/>
                  </a:endParaRPr>
                </a:p>
              </p:txBody>
            </p:sp>
          </p:grpSp>
          <p:grpSp>
            <p:nvGrpSpPr>
              <p:cNvPr id="237" name="Group 207">
                <a:extLst>
                  <a:ext uri="{FF2B5EF4-FFF2-40B4-BE49-F238E27FC236}">
                    <a16:creationId xmlns:a16="http://schemas.microsoft.com/office/drawing/2014/main" id="{F07221EC-39DD-4C11-A3AB-9BA2E8217074}"/>
                  </a:ext>
                </a:extLst>
              </p:cNvPr>
              <p:cNvGrpSpPr>
                <a:grpSpLocks noChangeAspect="1"/>
              </p:cNvGrpSpPr>
              <p:nvPr/>
            </p:nvGrpSpPr>
            <p:grpSpPr bwMode="auto">
              <a:xfrm>
                <a:off x="7467600" y="5496188"/>
                <a:ext cx="1071415" cy="1042546"/>
                <a:chOff x="3750" y="2040"/>
                <a:chExt cx="334" cy="325"/>
              </a:xfrm>
              <a:solidFill>
                <a:srgbClr val="0078D7"/>
              </a:solidFill>
            </p:grpSpPr>
            <p:sp>
              <p:nvSpPr>
                <p:cNvPr id="238" name="Rectangle 208">
                  <a:extLst>
                    <a:ext uri="{FF2B5EF4-FFF2-40B4-BE49-F238E27FC236}">
                      <a16:creationId xmlns:a16="http://schemas.microsoft.com/office/drawing/2014/main" id="{C9E68447-BC6A-4A70-B75E-6B7DF292F7EE}"/>
                    </a:ext>
                  </a:extLst>
                </p:cNvPr>
                <p:cNvSpPr>
                  <a:spLocks noChangeArrowheads="1"/>
                </p:cNvSpPr>
                <p:nvPr/>
              </p:nvSpPr>
              <p:spPr bwMode="auto">
                <a:xfrm>
                  <a:off x="3860" y="2071"/>
                  <a:ext cx="150" cy="294"/>
                </a:xfrm>
                <a:prstGeom prst="rect">
                  <a:avLst/>
                </a:prstGeom>
                <a:solidFill>
                  <a:srgbClr val="FFFFFF"/>
                </a:solidFill>
                <a:ln w="15875" cap="flat">
                  <a:solidFill>
                    <a:srgbClr val="0078D7"/>
                  </a:solidFill>
                  <a:prstDash val="solid"/>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39" name="Freeform 209">
                  <a:extLst>
                    <a:ext uri="{FF2B5EF4-FFF2-40B4-BE49-F238E27FC236}">
                      <a16:creationId xmlns:a16="http://schemas.microsoft.com/office/drawing/2014/main" id="{5FAB3B9C-479B-4F0A-A600-F5DB0DAC46DC}"/>
                    </a:ext>
                  </a:extLst>
                </p:cNvPr>
                <p:cNvSpPr>
                  <a:spLocks/>
                </p:cNvSpPr>
                <p:nvPr/>
              </p:nvSpPr>
              <p:spPr bwMode="auto">
                <a:xfrm>
                  <a:off x="3750" y="2146"/>
                  <a:ext cx="83" cy="219"/>
                </a:xfrm>
                <a:custGeom>
                  <a:avLst/>
                  <a:gdLst>
                    <a:gd name="T0" fmla="*/ 83 w 83"/>
                    <a:gd name="T1" fmla="*/ 219 h 219"/>
                    <a:gd name="T2" fmla="*/ 0 w 83"/>
                    <a:gd name="T3" fmla="*/ 219 h 219"/>
                    <a:gd name="T4" fmla="*/ 0 w 83"/>
                    <a:gd name="T5" fmla="*/ 0 h 219"/>
                    <a:gd name="T6" fmla="*/ 83 w 83"/>
                    <a:gd name="T7" fmla="*/ 0 h 219"/>
                  </a:gdLst>
                  <a:ahLst/>
                  <a:cxnLst>
                    <a:cxn ang="0">
                      <a:pos x="T0" y="T1"/>
                    </a:cxn>
                    <a:cxn ang="0">
                      <a:pos x="T2" y="T3"/>
                    </a:cxn>
                    <a:cxn ang="0">
                      <a:pos x="T4" y="T5"/>
                    </a:cxn>
                    <a:cxn ang="0">
                      <a:pos x="T6" y="T7"/>
                    </a:cxn>
                  </a:cxnLst>
                  <a:rect l="0" t="0" r="r" b="b"/>
                  <a:pathLst>
                    <a:path w="83" h="219">
                      <a:moveTo>
                        <a:pt x="83" y="219"/>
                      </a:moveTo>
                      <a:lnTo>
                        <a:pt x="0" y="219"/>
                      </a:lnTo>
                      <a:lnTo>
                        <a:pt x="0" y="0"/>
                      </a:lnTo>
                      <a:lnTo>
                        <a:pt x="83" y="0"/>
                      </a:lnTo>
                    </a:path>
                  </a:pathLst>
                </a:custGeom>
                <a:solidFill>
                  <a:srgbClr val="FFFFFF"/>
                </a:solidFill>
                <a:ln w="15875" cap="flat">
                  <a:solidFill>
                    <a:srgbClr val="0078D7"/>
                  </a:solidFill>
                  <a:prstDash val="solid"/>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40" name="Freeform 210">
                  <a:extLst>
                    <a:ext uri="{FF2B5EF4-FFF2-40B4-BE49-F238E27FC236}">
                      <a16:creationId xmlns:a16="http://schemas.microsoft.com/office/drawing/2014/main" id="{CA3D67B3-D104-4145-A83A-ECBA22A0FEF4}"/>
                    </a:ext>
                  </a:extLst>
                </p:cNvPr>
                <p:cNvSpPr>
                  <a:spLocks/>
                </p:cNvSpPr>
                <p:nvPr/>
              </p:nvSpPr>
              <p:spPr bwMode="auto">
                <a:xfrm>
                  <a:off x="4037" y="2224"/>
                  <a:ext cx="47" cy="141"/>
                </a:xfrm>
                <a:custGeom>
                  <a:avLst/>
                  <a:gdLst>
                    <a:gd name="T0" fmla="*/ 0 w 47"/>
                    <a:gd name="T1" fmla="*/ 141 h 141"/>
                    <a:gd name="T2" fmla="*/ 47 w 47"/>
                    <a:gd name="T3" fmla="*/ 141 h 141"/>
                    <a:gd name="T4" fmla="*/ 47 w 47"/>
                    <a:gd name="T5" fmla="*/ 0 h 141"/>
                    <a:gd name="T6" fmla="*/ 0 w 47"/>
                    <a:gd name="T7" fmla="*/ 0 h 141"/>
                  </a:gdLst>
                  <a:ahLst/>
                  <a:cxnLst>
                    <a:cxn ang="0">
                      <a:pos x="T0" y="T1"/>
                    </a:cxn>
                    <a:cxn ang="0">
                      <a:pos x="T2" y="T3"/>
                    </a:cxn>
                    <a:cxn ang="0">
                      <a:pos x="T4" y="T5"/>
                    </a:cxn>
                    <a:cxn ang="0">
                      <a:pos x="T6" y="T7"/>
                    </a:cxn>
                  </a:cxnLst>
                  <a:rect l="0" t="0" r="r" b="b"/>
                  <a:pathLst>
                    <a:path w="47" h="141">
                      <a:moveTo>
                        <a:pt x="0" y="141"/>
                      </a:moveTo>
                      <a:lnTo>
                        <a:pt x="47" y="141"/>
                      </a:lnTo>
                      <a:lnTo>
                        <a:pt x="47" y="0"/>
                      </a:lnTo>
                      <a:lnTo>
                        <a:pt x="0" y="0"/>
                      </a:lnTo>
                    </a:path>
                  </a:pathLst>
                </a:custGeom>
                <a:solidFill>
                  <a:srgbClr val="FFFFFF"/>
                </a:solidFill>
                <a:ln w="15875" cap="flat">
                  <a:solidFill>
                    <a:srgbClr val="0078D7"/>
                  </a:solidFill>
                  <a:prstDash val="solid"/>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41" name="Freeform 211">
                  <a:extLst>
                    <a:ext uri="{FF2B5EF4-FFF2-40B4-BE49-F238E27FC236}">
                      <a16:creationId xmlns:a16="http://schemas.microsoft.com/office/drawing/2014/main" id="{D5200C91-E1FE-4132-BFDA-3E439E45D354}"/>
                    </a:ext>
                  </a:extLst>
                </p:cNvPr>
                <p:cNvSpPr>
                  <a:spLocks/>
                </p:cNvSpPr>
                <p:nvPr/>
              </p:nvSpPr>
              <p:spPr bwMode="auto">
                <a:xfrm>
                  <a:off x="3917" y="2312"/>
                  <a:ext cx="36" cy="53"/>
                </a:xfrm>
                <a:custGeom>
                  <a:avLst/>
                  <a:gdLst>
                    <a:gd name="T0" fmla="*/ 19 w 19"/>
                    <a:gd name="T1" fmla="*/ 28 h 28"/>
                    <a:gd name="T2" fmla="*/ 19 w 19"/>
                    <a:gd name="T3" fmla="*/ 10 h 28"/>
                    <a:gd name="T4" fmla="*/ 9 w 19"/>
                    <a:gd name="T5" fmla="*/ 0 h 28"/>
                    <a:gd name="T6" fmla="*/ 0 w 19"/>
                    <a:gd name="T7" fmla="*/ 10 h 28"/>
                    <a:gd name="T8" fmla="*/ 0 w 19"/>
                    <a:gd name="T9" fmla="*/ 28 h 28"/>
                  </a:gdLst>
                  <a:ahLst/>
                  <a:cxnLst>
                    <a:cxn ang="0">
                      <a:pos x="T0" y="T1"/>
                    </a:cxn>
                    <a:cxn ang="0">
                      <a:pos x="T2" y="T3"/>
                    </a:cxn>
                    <a:cxn ang="0">
                      <a:pos x="T4" y="T5"/>
                    </a:cxn>
                    <a:cxn ang="0">
                      <a:pos x="T6" y="T7"/>
                    </a:cxn>
                    <a:cxn ang="0">
                      <a:pos x="T8" y="T9"/>
                    </a:cxn>
                  </a:cxnLst>
                  <a:rect l="0" t="0" r="r" b="b"/>
                  <a:pathLst>
                    <a:path w="19" h="28">
                      <a:moveTo>
                        <a:pt x="19" y="28"/>
                      </a:moveTo>
                      <a:cubicBezTo>
                        <a:pt x="19" y="10"/>
                        <a:pt x="19" y="10"/>
                        <a:pt x="19" y="10"/>
                      </a:cubicBezTo>
                      <a:cubicBezTo>
                        <a:pt x="19" y="5"/>
                        <a:pt x="15" y="0"/>
                        <a:pt x="9" y="0"/>
                      </a:cubicBezTo>
                      <a:cubicBezTo>
                        <a:pt x="4" y="0"/>
                        <a:pt x="0" y="5"/>
                        <a:pt x="0" y="10"/>
                      </a:cubicBezTo>
                      <a:cubicBezTo>
                        <a:pt x="0" y="28"/>
                        <a:pt x="0" y="28"/>
                        <a:pt x="0" y="28"/>
                      </a:cubicBezTo>
                    </a:path>
                  </a:pathLst>
                </a:custGeom>
                <a:solidFill>
                  <a:srgbClr val="FFFFFF"/>
                </a:solidFill>
                <a:ln w="15875" cap="flat">
                  <a:solidFill>
                    <a:srgbClr val="0078D7"/>
                  </a:solidFill>
                  <a:prstDash val="solid"/>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42" name="Rectangle 212">
                  <a:extLst>
                    <a:ext uri="{FF2B5EF4-FFF2-40B4-BE49-F238E27FC236}">
                      <a16:creationId xmlns:a16="http://schemas.microsoft.com/office/drawing/2014/main" id="{92851590-0BDD-4BA7-9964-A9AB7564AAC1}"/>
                    </a:ext>
                  </a:extLst>
                </p:cNvPr>
                <p:cNvSpPr>
                  <a:spLocks noChangeArrowheads="1"/>
                </p:cNvSpPr>
                <p:nvPr/>
              </p:nvSpPr>
              <p:spPr bwMode="auto">
                <a:xfrm>
                  <a:off x="3888" y="2040"/>
                  <a:ext cx="42" cy="31"/>
                </a:xfrm>
                <a:prstGeom prst="rect">
                  <a:avLst/>
                </a:prstGeom>
                <a:solidFill>
                  <a:srgbClr val="FFFFFF"/>
                </a:solidFill>
                <a:ln w="15875" cap="flat">
                  <a:solidFill>
                    <a:srgbClr val="0078D7"/>
                  </a:solidFill>
                  <a:prstDash val="solid"/>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43" name="Rectangle 213">
                  <a:extLst>
                    <a:ext uri="{FF2B5EF4-FFF2-40B4-BE49-F238E27FC236}">
                      <a16:creationId xmlns:a16="http://schemas.microsoft.com/office/drawing/2014/main" id="{4E376732-63E9-4445-8683-0DFDDB339728}"/>
                    </a:ext>
                  </a:extLst>
                </p:cNvPr>
                <p:cNvSpPr>
                  <a:spLocks noChangeArrowheads="1"/>
                </p:cNvSpPr>
                <p:nvPr/>
              </p:nvSpPr>
              <p:spPr bwMode="auto">
                <a:xfrm>
                  <a:off x="3970" y="2098"/>
                  <a:ext cx="15" cy="15"/>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44" name="Rectangle 214">
                  <a:extLst>
                    <a:ext uri="{FF2B5EF4-FFF2-40B4-BE49-F238E27FC236}">
                      <a16:creationId xmlns:a16="http://schemas.microsoft.com/office/drawing/2014/main" id="{E66E3132-FCBF-49CF-9E0B-ECB7553745D0}"/>
                    </a:ext>
                  </a:extLst>
                </p:cNvPr>
                <p:cNvSpPr>
                  <a:spLocks noChangeArrowheads="1"/>
                </p:cNvSpPr>
                <p:nvPr/>
              </p:nvSpPr>
              <p:spPr bwMode="auto">
                <a:xfrm>
                  <a:off x="3970" y="2138"/>
                  <a:ext cx="15" cy="15"/>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45" name="Rectangle 215">
                  <a:extLst>
                    <a:ext uri="{FF2B5EF4-FFF2-40B4-BE49-F238E27FC236}">
                      <a16:creationId xmlns:a16="http://schemas.microsoft.com/office/drawing/2014/main" id="{F062F5D3-D92B-404D-AD53-C461B0DBDFD4}"/>
                    </a:ext>
                  </a:extLst>
                </p:cNvPr>
                <p:cNvSpPr>
                  <a:spLocks noChangeArrowheads="1"/>
                </p:cNvSpPr>
                <p:nvPr/>
              </p:nvSpPr>
              <p:spPr bwMode="auto">
                <a:xfrm>
                  <a:off x="3970" y="2176"/>
                  <a:ext cx="15" cy="15"/>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46" name="Rectangle 216">
                  <a:extLst>
                    <a:ext uri="{FF2B5EF4-FFF2-40B4-BE49-F238E27FC236}">
                      <a16:creationId xmlns:a16="http://schemas.microsoft.com/office/drawing/2014/main" id="{D15E5565-E52F-4087-A3AB-3B80B168DB34}"/>
                    </a:ext>
                  </a:extLst>
                </p:cNvPr>
                <p:cNvSpPr>
                  <a:spLocks noChangeArrowheads="1"/>
                </p:cNvSpPr>
                <p:nvPr/>
              </p:nvSpPr>
              <p:spPr bwMode="auto">
                <a:xfrm>
                  <a:off x="3970" y="2216"/>
                  <a:ext cx="15" cy="16"/>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47" name="Rectangle 217">
                  <a:extLst>
                    <a:ext uri="{FF2B5EF4-FFF2-40B4-BE49-F238E27FC236}">
                      <a16:creationId xmlns:a16="http://schemas.microsoft.com/office/drawing/2014/main" id="{0CFB64E5-54F9-497C-B07D-C38BCA21F4AD}"/>
                    </a:ext>
                  </a:extLst>
                </p:cNvPr>
                <p:cNvSpPr>
                  <a:spLocks noChangeArrowheads="1"/>
                </p:cNvSpPr>
                <p:nvPr/>
              </p:nvSpPr>
              <p:spPr bwMode="auto">
                <a:xfrm>
                  <a:off x="3970" y="2254"/>
                  <a:ext cx="15" cy="16"/>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48" name="Rectangle 218">
                  <a:extLst>
                    <a:ext uri="{FF2B5EF4-FFF2-40B4-BE49-F238E27FC236}">
                      <a16:creationId xmlns:a16="http://schemas.microsoft.com/office/drawing/2014/main" id="{4CB0A919-0E75-4A71-A9C5-83144FC27481}"/>
                    </a:ext>
                  </a:extLst>
                </p:cNvPr>
                <p:cNvSpPr>
                  <a:spLocks noChangeArrowheads="1"/>
                </p:cNvSpPr>
                <p:nvPr/>
              </p:nvSpPr>
              <p:spPr bwMode="auto">
                <a:xfrm>
                  <a:off x="3885" y="2098"/>
                  <a:ext cx="15" cy="15"/>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49" name="Rectangle 219">
                  <a:extLst>
                    <a:ext uri="{FF2B5EF4-FFF2-40B4-BE49-F238E27FC236}">
                      <a16:creationId xmlns:a16="http://schemas.microsoft.com/office/drawing/2014/main" id="{425AD521-367B-4C5C-919F-182D11CBFEEF}"/>
                    </a:ext>
                  </a:extLst>
                </p:cNvPr>
                <p:cNvSpPr>
                  <a:spLocks noChangeArrowheads="1"/>
                </p:cNvSpPr>
                <p:nvPr/>
              </p:nvSpPr>
              <p:spPr bwMode="auto">
                <a:xfrm>
                  <a:off x="3885" y="2138"/>
                  <a:ext cx="15" cy="15"/>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50" name="Rectangle 220">
                  <a:extLst>
                    <a:ext uri="{FF2B5EF4-FFF2-40B4-BE49-F238E27FC236}">
                      <a16:creationId xmlns:a16="http://schemas.microsoft.com/office/drawing/2014/main" id="{56D76E39-C1FD-4765-BF22-EFB99D253D2D}"/>
                    </a:ext>
                  </a:extLst>
                </p:cNvPr>
                <p:cNvSpPr>
                  <a:spLocks noChangeArrowheads="1"/>
                </p:cNvSpPr>
                <p:nvPr/>
              </p:nvSpPr>
              <p:spPr bwMode="auto">
                <a:xfrm>
                  <a:off x="3885" y="2176"/>
                  <a:ext cx="15" cy="15"/>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51" name="Rectangle 221">
                  <a:extLst>
                    <a:ext uri="{FF2B5EF4-FFF2-40B4-BE49-F238E27FC236}">
                      <a16:creationId xmlns:a16="http://schemas.microsoft.com/office/drawing/2014/main" id="{F631D89D-22DA-4F80-81F3-DFFD863CB531}"/>
                    </a:ext>
                  </a:extLst>
                </p:cNvPr>
                <p:cNvSpPr>
                  <a:spLocks noChangeArrowheads="1"/>
                </p:cNvSpPr>
                <p:nvPr/>
              </p:nvSpPr>
              <p:spPr bwMode="auto">
                <a:xfrm>
                  <a:off x="3885" y="2216"/>
                  <a:ext cx="15" cy="16"/>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52" name="Rectangle 222">
                  <a:extLst>
                    <a:ext uri="{FF2B5EF4-FFF2-40B4-BE49-F238E27FC236}">
                      <a16:creationId xmlns:a16="http://schemas.microsoft.com/office/drawing/2014/main" id="{C71F8AC3-6E68-43AF-8A64-E80AA87A24F8}"/>
                    </a:ext>
                  </a:extLst>
                </p:cNvPr>
                <p:cNvSpPr>
                  <a:spLocks noChangeArrowheads="1"/>
                </p:cNvSpPr>
                <p:nvPr/>
              </p:nvSpPr>
              <p:spPr bwMode="auto">
                <a:xfrm>
                  <a:off x="3885" y="2254"/>
                  <a:ext cx="15" cy="16"/>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53" name="Rectangle 223">
                  <a:extLst>
                    <a:ext uri="{FF2B5EF4-FFF2-40B4-BE49-F238E27FC236}">
                      <a16:creationId xmlns:a16="http://schemas.microsoft.com/office/drawing/2014/main" id="{B881225E-8BB3-4E95-B1F2-9FC9274B2CEA}"/>
                    </a:ext>
                  </a:extLst>
                </p:cNvPr>
                <p:cNvSpPr>
                  <a:spLocks noChangeArrowheads="1"/>
                </p:cNvSpPr>
                <p:nvPr/>
              </p:nvSpPr>
              <p:spPr bwMode="auto">
                <a:xfrm>
                  <a:off x="3927" y="2098"/>
                  <a:ext cx="15" cy="15"/>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54" name="Rectangle 224">
                  <a:extLst>
                    <a:ext uri="{FF2B5EF4-FFF2-40B4-BE49-F238E27FC236}">
                      <a16:creationId xmlns:a16="http://schemas.microsoft.com/office/drawing/2014/main" id="{EC3E3BCE-A4DB-4444-BB6C-24ECE135CF27}"/>
                    </a:ext>
                  </a:extLst>
                </p:cNvPr>
                <p:cNvSpPr>
                  <a:spLocks noChangeArrowheads="1"/>
                </p:cNvSpPr>
                <p:nvPr/>
              </p:nvSpPr>
              <p:spPr bwMode="auto">
                <a:xfrm>
                  <a:off x="3927" y="2138"/>
                  <a:ext cx="15" cy="15"/>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55" name="Rectangle 225">
                  <a:extLst>
                    <a:ext uri="{FF2B5EF4-FFF2-40B4-BE49-F238E27FC236}">
                      <a16:creationId xmlns:a16="http://schemas.microsoft.com/office/drawing/2014/main" id="{46197DB4-A043-4198-8119-5E36D7AB0745}"/>
                    </a:ext>
                  </a:extLst>
                </p:cNvPr>
                <p:cNvSpPr>
                  <a:spLocks noChangeArrowheads="1"/>
                </p:cNvSpPr>
                <p:nvPr/>
              </p:nvSpPr>
              <p:spPr bwMode="auto">
                <a:xfrm>
                  <a:off x="3927" y="2176"/>
                  <a:ext cx="15" cy="15"/>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56" name="Rectangle 226">
                  <a:extLst>
                    <a:ext uri="{FF2B5EF4-FFF2-40B4-BE49-F238E27FC236}">
                      <a16:creationId xmlns:a16="http://schemas.microsoft.com/office/drawing/2014/main" id="{254EA572-0F22-4940-88A2-C78F641BD643}"/>
                    </a:ext>
                  </a:extLst>
                </p:cNvPr>
                <p:cNvSpPr>
                  <a:spLocks noChangeArrowheads="1"/>
                </p:cNvSpPr>
                <p:nvPr/>
              </p:nvSpPr>
              <p:spPr bwMode="auto">
                <a:xfrm>
                  <a:off x="3927" y="2216"/>
                  <a:ext cx="15" cy="16"/>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57" name="Rectangle 227">
                  <a:extLst>
                    <a:ext uri="{FF2B5EF4-FFF2-40B4-BE49-F238E27FC236}">
                      <a16:creationId xmlns:a16="http://schemas.microsoft.com/office/drawing/2014/main" id="{0AB51E31-628A-45C6-A7E3-94FE1486A4C2}"/>
                    </a:ext>
                  </a:extLst>
                </p:cNvPr>
                <p:cNvSpPr>
                  <a:spLocks noChangeArrowheads="1"/>
                </p:cNvSpPr>
                <p:nvPr/>
              </p:nvSpPr>
              <p:spPr bwMode="auto">
                <a:xfrm>
                  <a:off x="3927" y="2254"/>
                  <a:ext cx="15" cy="16"/>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58" name="Rectangle 228">
                  <a:extLst>
                    <a:ext uri="{FF2B5EF4-FFF2-40B4-BE49-F238E27FC236}">
                      <a16:creationId xmlns:a16="http://schemas.microsoft.com/office/drawing/2014/main" id="{7963073A-E58B-42D6-82B9-705D0329C40B}"/>
                    </a:ext>
                  </a:extLst>
                </p:cNvPr>
                <p:cNvSpPr>
                  <a:spLocks noChangeArrowheads="1"/>
                </p:cNvSpPr>
                <p:nvPr/>
              </p:nvSpPr>
              <p:spPr bwMode="auto">
                <a:xfrm>
                  <a:off x="3776" y="2176"/>
                  <a:ext cx="15" cy="15"/>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59" name="Rectangle 229">
                  <a:extLst>
                    <a:ext uri="{FF2B5EF4-FFF2-40B4-BE49-F238E27FC236}">
                      <a16:creationId xmlns:a16="http://schemas.microsoft.com/office/drawing/2014/main" id="{46C757B2-19D7-4B4C-9C84-D3B377F3971D}"/>
                    </a:ext>
                  </a:extLst>
                </p:cNvPr>
                <p:cNvSpPr>
                  <a:spLocks noChangeArrowheads="1"/>
                </p:cNvSpPr>
                <p:nvPr/>
              </p:nvSpPr>
              <p:spPr bwMode="auto">
                <a:xfrm>
                  <a:off x="3776" y="2216"/>
                  <a:ext cx="15" cy="16"/>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60" name="Rectangle 230">
                  <a:extLst>
                    <a:ext uri="{FF2B5EF4-FFF2-40B4-BE49-F238E27FC236}">
                      <a16:creationId xmlns:a16="http://schemas.microsoft.com/office/drawing/2014/main" id="{FE76747F-8B71-479F-87F5-B1FC2CA71C1B}"/>
                    </a:ext>
                  </a:extLst>
                </p:cNvPr>
                <p:cNvSpPr>
                  <a:spLocks noChangeArrowheads="1"/>
                </p:cNvSpPr>
                <p:nvPr/>
              </p:nvSpPr>
              <p:spPr bwMode="auto">
                <a:xfrm>
                  <a:off x="3776" y="2254"/>
                  <a:ext cx="15" cy="16"/>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61" name="Rectangle 231">
                  <a:extLst>
                    <a:ext uri="{FF2B5EF4-FFF2-40B4-BE49-F238E27FC236}">
                      <a16:creationId xmlns:a16="http://schemas.microsoft.com/office/drawing/2014/main" id="{48F50BC3-828B-49BA-98AE-CDA25629AF9A}"/>
                    </a:ext>
                  </a:extLst>
                </p:cNvPr>
                <p:cNvSpPr>
                  <a:spLocks noChangeArrowheads="1"/>
                </p:cNvSpPr>
                <p:nvPr/>
              </p:nvSpPr>
              <p:spPr bwMode="auto">
                <a:xfrm>
                  <a:off x="3818" y="2176"/>
                  <a:ext cx="15" cy="15"/>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62" name="Rectangle 232">
                  <a:extLst>
                    <a:ext uri="{FF2B5EF4-FFF2-40B4-BE49-F238E27FC236}">
                      <a16:creationId xmlns:a16="http://schemas.microsoft.com/office/drawing/2014/main" id="{BF3A6716-FF4F-4115-8B78-2FD85909FD5C}"/>
                    </a:ext>
                  </a:extLst>
                </p:cNvPr>
                <p:cNvSpPr>
                  <a:spLocks noChangeArrowheads="1"/>
                </p:cNvSpPr>
                <p:nvPr/>
              </p:nvSpPr>
              <p:spPr bwMode="auto">
                <a:xfrm>
                  <a:off x="3818" y="2216"/>
                  <a:ext cx="15" cy="16"/>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63" name="Rectangle 233">
                  <a:extLst>
                    <a:ext uri="{FF2B5EF4-FFF2-40B4-BE49-F238E27FC236}">
                      <a16:creationId xmlns:a16="http://schemas.microsoft.com/office/drawing/2014/main" id="{D795882D-D8BE-4DC6-A005-B38A6F893E7A}"/>
                    </a:ext>
                  </a:extLst>
                </p:cNvPr>
                <p:cNvSpPr>
                  <a:spLocks noChangeArrowheads="1"/>
                </p:cNvSpPr>
                <p:nvPr/>
              </p:nvSpPr>
              <p:spPr bwMode="auto">
                <a:xfrm>
                  <a:off x="3818" y="2254"/>
                  <a:ext cx="15" cy="16"/>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64" name="Rectangle 234">
                  <a:extLst>
                    <a:ext uri="{FF2B5EF4-FFF2-40B4-BE49-F238E27FC236}">
                      <a16:creationId xmlns:a16="http://schemas.microsoft.com/office/drawing/2014/main" id="{909F1DB4-F24B-4FFD-B8D4-9A3A3DAB7AC9}"/>
                    </a:ext>
                  </a:extLst>
                </p:cNvPr>
                <p:cNvSpPr>
                  <a:spLocks noChangeArrowheads="1"/>
                </p:cNvSpPr>
                <p:nvPr/>
              </p:nvSpPr>
              <p:spPr bwMode="auto">
                <a:xfrm>
                  <a:off x="3776" y="2295"/>
                  <a:ext cx="15" cy="15"/>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sp>
              <p:nvSpPr>
                <p:cNvPr id="265" name="Rectangle 235">
                  <a:extLst>
                    <a:ext uri="{FF2B5EF4-FFF2-40B4-BE49-F238E27FC236}">
                      <a16:creationId xmlns:a16="http://schemas.microsoft.com/office/drawing/2014/main" id="{A341A261-4A72-43A3-B67A-CF2BFA8FE495}"/>
                    </a:ext>
                  </a:extLst>
                </p:cNvPr>
                <p:cNvSpPr>
                  <a:spLocks noChangeArrowheads="1"/>
                </p:cNvSpPr>
                <p:nvPr/>
              </p:nvSpPr>
              <p:spPr bwMode="auto">
                <a:xfrm>
                  <a:off x="3818" y="2295"/>
                  <a:ext cx="15" cy="15"/>
                </a:xfrm>
                <a:prstGeom prst="rect">
                  <a:avLst/>
                </a:prstGeom>
                <a:grpFill/>
                <a:ln w="31750">
                  <a:noFill/>
                  <a:miter lim="800000"/>
                  <a:headEnd/>
                  <a:tailEnd/>
                </a:ln>
              </p:spPr>
              <p:txBody>
                <a:bodyPr vert="horz" wrap="square" lIns="93247" tIns="46623" rIns="93247" bIns="46623" numCol="1" anchor="t" anchorCtr="0" compatLnSpc="1">
                  <a:prstTxWarp prst="textNoShape">
                    <a:avLst/>
                  </a:prstTxWarp>
                </a:bodyPr>
                <a:lstStyle/>
                <a:p>
                  <a:pPr defTabSz="932418">
                    <a:defRPr/>
                  </a:pPr>
                  <a:endParaRPr lang="en-US" kern="0">
                    <a:gradFill>
                      <a:gsLst>
                        <a:gs pos="76000">
                          <a:srgbClr val="1A1A1A"/>
                        </a:gs>
                        <a:gs pos="100000">
                          <a:srgbClr val="0D0D0D"/>
                        </a:gs>
                      </a:gsLst>
                      <a:lin ang="13500000" scaled="1"/>
                    </a:gradFill>
                    <a:latin typeface="Segoe UI"/>
                  </a:endParaRPr>
                </a:p>
              </p:txBody>
            </p:sp>
          </p:grpSp>
        </p:grpSp>
        <p:sp>
          <p:nvSpPr>
            <p:cNvPr id="234" name="Rectangle 233">
              <a:extLst>
                <a:ext uri="{FF2B5EF4-FFF2-40B4-BE49-F238E27FC236}">
                  <a16:creationId xmlns:a16="http://schemas.microsoft.com/office/drawing/2014/main" id="{404F2276-0CD5-422B-8937-1D6560C0C9DA}"/>
                </a:ext>
              </a:extLst>
            </p:cNvPr>
            <p:cNvSpPr/>
            <p:nvPr/>
          </p:nvSpPr>
          <p:spPr>
            <a:xfrm>
              <a:off x="10316097" y="5947802"/>
              <a:ext cx="1790383" cy="271631"/>
            </a:xfrm>
            <a:prstGeom prst="rect">
              <a:avLst/>
            </a:prstGeom>
          </p:spPr>
          <p:txBody>
            <a:bodyPr wrap="square">
              <a:spAutoFit/>
            </a:bodyPr>
            <a:lstStyle/>
            <a:p>
              <a:pPr algn="ctr" defTabSz="932509"/>
              <a:r>
                <a:rPr lang="en-US" sz="1200" spc="-51">
                  <a:ln w="3175">
                    <a:noFill/>
                  </a:ln>
                  <a:gradFill>
                    <a:gsLst>
                      <a:gs pos="76000">
                        <a:srgbClr val="1A1A1A"/>
                      </a:gs>
                      <a:gs pos="100000">
                        <a:srgbClr val="0D0D0D"/>
                      </a:gs>
                    </a:gsLst>
                    <a:lin ang="13500000" scaled="1"/>
                  </a:gradFill>
                  <a:latin typeface="Segoe UI Semibold"/>
                  <a:cs typeface="Segoe UI" pitchFamily="34" charset="0"/>
                </a:rPr>
                <a:t>On-premises apps</a:t>
              </a:r>
            </a:p>
          </p:txBody>
        </p:sp>
      </p:grpSp>
      <p:sp>
        <p:nvSpPr>
          <p:cNvPr id="270" name="Rectangle 269">
            <a:extLst>
              <a:ext uri="{FF2B5EF4-FFF2-40B4-BE49-F238E27FC236}">
                <a16:creationId xmlns:a16="http://schemas.microsoft.com/office/drawing/2014/main" id="{ACF871EE-EC16-4F1C-A2D4-8C5BFA9E68FF}"/>
              </a:ext>
            </a:extLst>
          </p:cNvPr>
          <p:cNvSpPr/>
          <p:nvPr/>
        </p:nvSpPr>
        <p:spPr>
          <a:xfrm>
            <a:off x="10624400" y="2323259"/>
            <a:ext cx="1687283" cy="443198"/>
          </a:xfrm>
          <a:prstGeom prst="rect">
            <a:avLst/>
          </a:prstGeom>
        </p:spPr>
        <p:txBody>
          <a:bodyPr wrap="square" lIns="0" tIns="0" rIns="0" bIns="0">
            <a:spAutoFit/>
          </a:bodyPr>
          <a:lstStyle/>
          <a:p>
            <a:pPr algn="ctr" defTabSz="895871">
              <a:lnSpc>
                <a:spcPct val="90000"/>
              </a:lnSpc>
              <a:defRPr/>
            </a:pPr>
            <a:r>
              <a:rPr lang="en-US" sz="1600" kern="0" spc="-50">
                <a:gradFill>
                  <a:gsLst>
                    <a:gs pos="76000">
                      <a:srgbClr val="1A1A1A"/>
                    </a:gs>
                    <a:gs pos="100000">
                      <a:srgbClr val="0D0D0D"/>
                    </a:gs>
                  </a:gsLst>
                  <a:lin ang="13500000" scaled="1"/>
                </a:gradFill>
                <a:latin typeface="Segoe UI"/>
                <a:ea typeface="ＭＳ Ｐゴシック" charset="0"/>
              </a:rPr>
              <a:t>Microsoft Cloud App Security</a:t>
            </a:r>
          </a:p>
        </p:txBody>
      </p:sp>
      <p:grpSp>
        <p:nvGrpSpPr>
          <p:cNvPr id="285" name="Group 284">
            <a:extLst>
              <a:ext uri="{FF2B5EF4-FFF2-40B4-BE49-F238E27FC236}">
                <a16:creationId xmlns:a16="http://schemas.microsoft.com/office/drawing/2014/main" id="{EC3E02C6-5E5C-48D8-B8A8-28840858EC69}"/>
              </a:ext>
            </a:extLst>
          </p:cNvPr>
          <p:cNvGrpSpPr/>
          <p:nvPr/>
        </p:nvGrpSpPr>
        <p:grpSpPr>
          <a:xfrm>
            <a:off x="232917" y="1995602"/>
            <a:ext cx="1398706" cy="1792284"/>
            <a:chOff x="227451" y="1689099"/>
            <a:chExt cx="1371600" cy="1757551"/>
          </a:xfrm>
        </p:grpSpPr>
        <p:sp>
          <p:nvSpPr>
            <p:cNvPr id="286" name="Rectangle 285">
              <a:extLst>
                <a:ext uri="{FF2B5EF4-FFF2-40B4-BE49-F238E27FC236}">
                  <a16:creationId xmlns:a16="http://schemas.microsoft.com/office/drawing/2014/main" id="{2A2B1C13-1205-472A-9582-45FEF566A07F}"/>
                </a:ext>
              </a:extLst>
            </p:cNvPr>
            <p:cNvSpPr/>
            <p:nvPr/>
          </p:nvSpPr>
          <p:spPr bwMode="auto">
            <a:xfrm flipH="1">
              <a:off x="227451" y="1689099"/>
              <a:ext cx="1371600" cy="1757551"/>
            </a:xfrm>
            <a:prstGeom prst="rect">
              <a:avLst/>
            </a:prstGeom>
            <a:solidFill>
              <a:schemeClr val="bg1"/>
            </a:solidFill>
            <a:ln>
              <a:noFill/>
            </a:ln>
            <a:effectLst>
              <a:outerShdw blurRad="292100" dist="38100" dir="3600000" sx="102000" sy="102000" algn="tl" rotWithShape="0">
                <a:prstClr val="black">
                  <a:alpha val="30000"/>
                </a:prstClr>
              </a:outerShdw>
            </a:effectLst>
          </p:spPr>
          <p:txBody>
            <a:bodyPr rot="0" spcFirstLastPara="0" vertOverflow="overflow" horzOverflow="overflow" vert="horz" wrap="square" lIns="411303" tIns="146241" rIns="0" bIns="146241" numCol="1" spcCol="0" rtlCol="0" fromWordArt="0" anchor="ctr" anchorCtr="0" forceAA="0" compatLnSpc="1">
              <a:prstTxWarp prst="textNoShape">
                <a:avLst/>
              </a:prstTxWarp>
              <a:noAutofit/>
            </a:bodyPr>
            <a:lstStyle/>
            <a:p>
              <a:pPr defTabSz="931935" fontAlgn="base">
                <a:lnSpc>
                  <a:spcPct val="90000"/>
                </a:lnSpc>
                <a:spcBef>
                  <a:spcPct val="0"/>
                </a:spcBef>
                <a:spcAft>
                  <a:spcPct val="0"/>
                </a:spcAft>
                <a:defRPr/>
              </a:pPr>
              <a:endParaRPr lang="en-US" sz="1598" kern="0" spc="-50">
                <a:gradFill>
                  <a:gsLst>
                    <a:gs pos="76000">
                      <a:srgbClr val="1A1A1A"/>
                    </a:gs>
                    <a:gs pos="100000">
                      <a:srgbClr val="0D0D0D"/>
                    </a:gs>
                  </a:gsLst>
                  <a:lin ang="13500000" scaled="1"/>
                </a:gradFill>
                <a:latin typeface="Segoe UI Semilight"/>
                <a:ea typeface="Segoe UI" panose="020B0502040204020203" pitchFamily="34" charset="0"/>
                <a:cs typeface="Segoe UI" panose="020B0502040204020203" pitchFamily="34" charset="0"/>
              </a:endParaRPr>
            </a:p>
          </p:txBody>
        </p:sp>
        <p:grpSp>
          <p:nvGrpSpPr>
            <p:cNvPr id="287" name="Group 286">
              <a:extLst>
                <a:ext uri="{FF2B5EF4-FFF2-40B4-BE49-F238E27FC236}">
                  <a16:creationId xmlns:a16="http://schemas.microsoft.com/office/drawing/2014/main" id="{91823938-129A-40B7-95A1-E7D83BDAA95D}"/>
                </a:ext>
              </a:extLst>
            </p:cNvPr>
            <p:cNvGrpSpPr/>
            <p:nvPr/>
          </p:nvGrpSpPr>
          <p:grpSpPr>
            <a:xfrm>
              <a:off x="342501" y="2443053"/>
              <a:ext cx="784343" cy="232946"/>
              <a:chOff x="342501" y="2360592"/>
              <a:chExt cx="784343" cy="232946"/>
            </a:xfrm>
          </p:grpSpPr>
          <p:sp>
            <p:nvSpPr>
              <p:cNvPr id="304" name="TextBox 303">
                <a:extLst>
                  <a:ext uri="{FF2B5EF4-FFF2-40B4-BE49-F238E27FC236}">
                    <a16:creationId xmlns:a16="http://schemas.microsoft.com/office/drawing/2014/main" id="{1AC4840B-F05C-445B-83C4-D24ED9775163}"/>
                  </a:ext>
                </a:extLst>
              </p:cNvPr>
              <p:cNvSpPr txBox="1"/>
              <p:nvPr/>
            </p:nvSpPr>
            <p:spPr>
              <a:xfrm>
                <a:off x="585279" y="2419366"/>
                <a:ext cx="541565" cy="169558"/>
              </a:xfrm>
              <a:prstGeom prst="rect">
                <a:avLst/>
              </a:prstGeom>
            </p:spPr>
            <p:txBody>
              <a:bodyPr wrap="none" lIns="46623" tIns="0" rIns="0" bIns="0">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defTabSz="895699">
                  <a:defRPr/>
                </a:pPr>
                <a:r>
                  <a:rPr lang="en-US" sz="1224">
                    <a:gradFill>
                      <a:gsLst>
                        <a:gs pos="76000">
                          <a:srgbClr val="1A1A1A"/>
                        </a:gs>
                        <a:gs pos="100000">
                          <a:srgbClr val="0D0D0D"/>
                        </a:gs>
                      </a:gsLst>
                      <a:lin ang="13500000" scaled="1"/>
                    </a:gradFill>
                  </a:rPr>
                  <a:t>MacOS</a:t>
                </a:r>
              </a:p>
            </p:txBody>
          </p:sp>
          <p:pic>
            <p:nvPicPr>
              <p:cNvPr id="305" name="Picture 2" descr="See the source image">
                <a:extLst>
                  <a:ext uri="{FF2B5EF4-FFF2-40B4-BE49-F238E27FC236}">
                    <a16:creationId xmlns:a16="http://schemas.microsoft.com/office/drawing/2014/main" id="{B9C50718-044F-4EB4-95C1-2F43F8B6B2C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42501" y="2360592"/>
                <a:ext cx="232946" cy="2329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8" name="Group 287">
              <a:extLst>
                <a:ext uri="{FF2B5EF4-FFF2-40B4-BE49-F238E27FC236}">
                  <a16:creationId xmlns:a16="http://schemas.microsoft.com/office/drawing/2014/main" id="{4F489676-C6B3-4B0F-AEA3-30FC69BA317F}"/>
                </a:ext>
              </a:extLst>
            </p:cNvPr>
            <p:cNvGrpSpPr/>
            <p:nvPr/>
          </p:nvGrpSpPr>
          <p:grpSpPr>
            <a:xfrm>
              <a:off x="359430" y="1791053"/>
              <a:ext cx="839016" cy="218138"/>
              <a:chOff x="359430" y="1713007"/>
              <a:chExt cx="839016" cy="218138"/>
            </a:xfrm>
          </p:grpSpPr>
          <p:sp>
            <p:nvSpPr>
              <p:cNvPr id="302" name="TextBox 301">
                <a:extLst>
                  <a:ext uri="{FF2B5EF4-FFF2-40B4-BE49-F238E27FC236}">
                    <a16:creationId xmlns:a16="http://schemas.microsoft.com/office/drawing/2014/main" id="{FB805A09-5475-4B37-84AE-397794594D90}"/>
                  </a:ext>
                </a:extLst>
              </p:cNvPr>
              <p:cNvSpPr txBox="1"/>
              <p:nvPr/>
            </p:nvSpPr>
            <p:spPr>
              <a:xfrm>
                <a:off x="594804" y="1738977"/>
                <a:ext cx="603642" cy="169558"/>
              </a:xfrm>
              <a:prstGeom prst="rect">
                <a:avLst/>
              </a:prstGeom>
            </p:spPr>
            <p:txBody>
              <a:bodyPr wrap="none" lIns="46623" tIns="0" rIns="0" bIns="0">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defTabSz="895699">
                  <a:defRPr/>
                </a:pPr>
                <a:r>
                  <a:rPr lang="en-US" sz="1224">
                    <a:gradFill>
                      <a:gsLst>
                        <a:gs pos="76000">
                          <a:srgbClr val="1A1A1A"/>
                        </a:gs>
                        <a:gs pos="100000">
                          <a:srgbClr val="0D0D0D"/>
                        </a:gs>
                      </a:gsLst>
                      <a:lin ang="13500000" scaled="1"/>
                    </a:gradFill>
                  </a:rPr>
                  <a:t>Android</a:t>
                </a:r>
              </a:p>
            </p:txBody>
          </p:sp>
          <p:pic>
            <p:nvPicPr>
              <p:cNvPr id="303" name="Picture 2">
                <a:extLst>
                  <a:ext uri="{FF2B5EF4-FFF2-40B4-BE49-F238E27FC236}">
                    <a16:creationId xmlns:a16="http://schemas.microsoft.com/office/drawing/2014/main" id="{E3E07F11-6BF3-4B35-88E7-67FBC034000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359430" y="1713007"/>
                <a:ext cx="218138" cy="21813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9" name="Group 288">
              <a:extLst>
                <a:ext uri="{FF2B5EF4-FFF2-40B4-BE49-F238E27FC236}">
                  <a16:creationId xmlns:a16="http://schemas.microsoft.com/office/drawing/2014/main" id="{B6A731CE-20D4-439C-BE8C-35AE95A5896A}"/>
                </a:ext>
              </a:extLst>
            </p:cNvPr>
            <p:cNvGrpSpPr/>
            <p:nvPr/>
          </p:nvGrpSpPr>
          <p:grpSpPr>
            <a:xfrm>
              <a:off x="342501" y="2109649"/>
              <a:ext cx="529429" cy="232946"/>
              <a:chOff x="342501" y="2020430"/>
              <a:chExt cx="529429" cy="232946"/>
            </a:xfrm>
          </p:grpSpPr>
          <p:sp>
            <p:nvSpPr>
              <p:cNvPr id="300" name="TextBox 299">
                <a:extLst>
                  <a:ext uri="{FF2B5EF4-FFF2-40B4-BE49-F238E27FC236}">
                    <a16:creationId xmlns:a16="http://schemas.microsoft.com/office/drawing/2014/main" id="{13C7E940-560B-43A5-8ED0-255CCD70E9B4}"/>
                  </a:ext>
                </a:extLst>
              </p:cNvPr>
              <p:cNvSpPr txBox="1"/>
              <p:nvPr/>
            </p:nvSpPr>
            <p:spPr>
              <a:xfrm>
                <a:off x="585279" y="2079204"/>
                <a:ext cx="286651" cy="169558"/>
              </a:xfrm>
              <a:prstGeom prst="rect">
                <a:avLst/>
              </a:prstGeom>
            </p:spPr>
            <p:txBody>
              <a:bodyPr wrap="none" lIns="46623" tIns="0" rIns="0" bIns="0">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defTabSz="895699">
                  <a:defRPr/>
                </a:pPr>
                <a:r>
                  <a:rPr lang="en-US" sz="1224">
                    <a:gradFill>
                      <a:gsLst>
                        <a:gs pos="76000">
                          <a:srgbClr val="1A1A1A"/>
                        </a:gs>
                        <a:gs pos="100000">
                          <a:srgbClr val="0D0D0D"/>
                        </a:gs>
                      </a:gsLst>
                      <a:lin ang="13500000" scaled="1"/>
                    </a:gradFill>
                  </a:rPr>
                  <a:t>iOS</a:t>
                </a:r>
              </a:p>
            </p:txBody>
          </p:sp>
          <p:pic>
            <p:nvPicPr>
              <p:cNvPr id="301" name="Picture 2" descr="See the source image">
                <a:extLst>
                  <a:ext uri="{FF2B5EF4-FFF2-40B4-BE49-F238E27FC236}">
                    <a16:creationId xmlns:a16="http://schemas.microsoft.com/office/drawing/2014/main" id="{5F3B8250-44A0-43FB-8ACE-A29A66CB93B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42501" y="2020430"/>
                <a:ext cx="232946" cy="2329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0" name="Group 289">
              <a:extLst>
                <a:ext uri="{FF2B5EF4-FFF2-40B4-BE49-F238E27FC236}">
                  <a16:creationId xmlns:a16="http://schemas.microsoft.com/office/drawing/2014/main" id="{45787E0C-01BF-4AFE-AC79-DE9F8E83A1E6}"/>
                </a:ext>
              </a:extLst>
            </p:cNvPr>
            <p:cNvGrpSpPr/>
            <p:nvPr/>
          </p:nvGrpSpPr>
          <p:grpSpPr>
            <a:xfrm>
              <a:off x="366356" y="2776457"/>
              <a:ext cx="903176" cy="184484"/>
              <a:chOff x="366356" y="2735226"/>
              <a:chExt cx="903176" cy="184484"/>
            </a:xfrm>
          </p:grpSpPr>
          <p:sp>
            <p:nvSpPr>
              <p:cNvPr id="298" name="TextBox 297">
                <a:extLst>
                  <a:ext uri="{FF2B5EF4-FFF2-40B4-BE49-F238E27FC236}">
                    <a16:creationId xmlns:a16="http://schemas.microsoft.com/office/drawing/2014/main" id="{FF7B3984-1502-414F-9FC8-63EAE24CB2CF}"/>
                  </a:ext>
                </a:extLst>
              </p:cNvPr>
              <p:cNvSpPr txBox="1"/>
              <p:nvPr/>
            </p:nvSpPr>
            <p:spPr>
              <a:xfrm>
                <a:off x="585279" y="2744369"/>
                <a:ext cx="684253" cy="169558"/>
              </a:xfrm>
              <a:prstGeom prst="rect">
                <a:avLst/>
              </a:prstGeom>
            </p:spPr>
            <p:txBody>
              <a:bodyPr wrap="none" lIns="46623" tIns="0" rIns="0" bIns="0">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defTabSz="895699">
                  <a:defRPr/>
                </a:pPr>
                <a:r>
                  <a:rPr lang="en-US" sz="1224">
                    <a:gradFill>
                      <a:gsLst>
                        <a:gs pos="76000">
                          <a:srgbClr val="1A1A1A"/>
                        </a:gs>
                        <a:gs pos="100000">
                          <a:srgbClr val="0D0D0D"/>
                        </a:gs>
                      </a:gsLst>
                      <a:lin ang="13500000" scaled="1"/>
                    </a:gradFill>
                  </a:rPr>
                  <a:t>Windows</a:t>
                </a:r>
              </a:p>
            </p:txBody>
          </p:sp>
          <p:sp>
            <p:nvSpPr>
              <p:cNvPr id="299" name="Freeform 15">
                <a:extLst>
                  <a:ext uri="{FF2B5EF4-FFF2-40B4-BE49-F238E27FC236}">
                    <a16:creationId xmlns:a16="http://schemas.microsoft.com/office/drawing/2014/main" id="{584D6E0E-0AF3-4EC9-B98E-A59A990B281D}"/>
                  </a:ext>
                </a:extLst>
              </p:cNvPr>
              <p:cNvSpPr>
                <a:spLocks noChangeAspect="1" noEditPoints="1"/>
              </p:cNvSpPr>
              <p:nvPr/>
            </p:nvSpPr>
            <p:spPr bwMode="black">
              <a:xfrm>
                <a:off x="366356" y="2735226"/>
                <a:ext cx="185236" cy="184484"/>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accent1"/>
              </a:solidFill>
              <a:ln>
                <a:noFill/>
              </a:ln>
            </p:spPr>
            <p:txBody>
              <a:bodyPr vert="horz" wrap="square" lIns="93247" tIns="46623" rIns="93247" bIns="46623" numCol="1" anchor="t" anchorCtr="0" compatLnSpc="1">
                <a:prstTxWarp prst="textNoShape">
                  <a:avLst/>
                </a:prstTxWarp>
              </a:bodyPr>
              <a:lstStyle/>
              <a:p>
                <a:pPr defTabSz="932509"/>
                <a:endParaRPr lang="en-US" sz="1224">
                  <a:gradFill>
                    <a:gsLst>
                      <a:gs pos="76000">
                        <a:srgbClr val="1A1A1A"/>
                      </a:gs>
                      <a:gs pos="100000">
                        <a:srgbClr val="0D0D0D"/>
                      </a:gs>
                    </a:gsLst>
                    <a:lin ang="13500000" scaled="1"/>
                  </a:gradFill>
                  <a:latin typeface="Segoe UI"/>
                </a:endParaRPr>
              </a:p>
            </p:txBody>
          </p:sp>
        </p:grpSp>
        <p:grpSp>
          <p:nvGrpSpPr>
            <p:cNvPr id="291" name="Group 290">
              <a:extLst>
                <a:ext uri="{FF2B5EF4-FFF2-40B4-BE49-F238E27FC236}">
                  <a16:creationId xmlns:a16="http://schemas.microsoft.com/office/drawing/2014/main" id="{D4BA5691-D7B3-41E0-88C1-68F9215B2859}"/>
                </a:ext>
              </a:extLst>
            </p:cNvPr>
            <p:cNvGrpSpPr/>
            <p:nvPr/>
          </p:nvGrpSpPr>
          <p:grpSpPr>
            <a:xfrm>
              <a:off x="345415" y="3061399"/>
              <a:ext cx="1143148" cy="310898"/>
              <a:chOff x="345415" y="3061399"/>
              <a:chExt cx="1143148" cy="310898"/>
            </a:xfrm>
          </p:grpSpPr>
          <p:sp>
            <p:nvSpPr>
              <p:cNvPr id="292" name="TextBox 291">
                <a:extLst>
                  <a:ext uri="{FF2B5EF4-FFF2-40B4-BE49-F238E27FC236}">
                    <a16:creationId xmlns:a16="http://schemas.microsoft.com/office/drawing/2014/main" id="{E07F22C5-5098-4E84-B57E-884FC952CF0A}"/>
                  </a:ext>
                </a:extLst>
              </p:cNvPr>
              <p:cNvSpPr txBox="1"/>
              <p:nvPr/>
            </p:nvSpPr>
            <p:spPr>
              <a:xfrm>
                <a:off x="575754" y="3061399"/>
                <a:ext cx="912809" cy="310898"/>
              </a:xfrm>
              <a:prstGeom prst="rect">
                <a:avLst/>
              </a:prstGeom>
            </p:spPr>
            <p:txBody>
              <a:bodyPr wrap="none" lIns="46623" tIns="0" rIns="0" bIns="0">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defTabSz="895699">
                  <a:defRPr/>
                </a:pPr>
                <a:r>
                  <a:rPr lang="en-US" sz="1122">
                    <a:gradFill>
                      <a:gsLst>
                        <a:gs pos="76000">
                          <a:srgbClr val="1A1A1A"/>
                        </a:gs>
                        <a:gs pos="100000">
                          <a:srgbClr val="0D0D0D"/>
                        </a:gs>
                      </a:gsLst>
                      <a:lin ang="13500000" scaled="1"/>
                    </a:gradFill>
                  </a:rPr>
                  <a:t>Windows</a:t>
                </a:r>
                <a:br>
                  <a:rPr lang="en-US" sz="1122">
                    <a:gradFill>
                      <a:gsLst>
                        <a:gs pos="76000">
                          <a:srgbClr val="1A1A1A"/>
                        </a:gs>
                        <a:gs pos="100000">
                          <a:srgbClr val="0D0D0D"/>
                        </a:gs>
                      </a:gsLst>
                      <a:lin ang="13500000" scaled="1"/>
                    </a:gradFill>
                  </a:rPr>
                </a:br>
                <a:r>
                  <a:rPr lang="en-US" sz="1122">
                    <a:gradFill>
                      <a:gsLst>
                        <a:gs pos="76000">
                          <a:srgbClr val="1A1A1A"/>
                        </a:gs>
                        <a:gs pos="100000">
                          <a:srgbClr val="0D0D0D"/>
                        </a:gs>
                      </a:gsLst>
                      <a:lin ang="13500000" scaled="1"/>
                    </a:gradFill>
                  </a:rPr>
                  <a:t>Defender ATP</a:t>
                </a:r>
              </a:p>
            </p:txBody>
          </p:sp>
          <p:grpSp>
            <p:nvGrpSpPr>
              <p:cNvPr id="293" name="Group 292">
                <a:extLst>
                  <a:ext uri="{FF2B5EF4-FFF2-40B4-BE49-F238E27FC236}">
                    <a16:creationId xmlns:a16="http://schemas.microsoft.com/office/drawing/2014/main" id="{5451CF2A-4666-46CF-A6ED-90E073D7CF1A}"/>
                  </a:ext>
                </a:extLst>
              </p:cNvPr>
              <p:cNvGrpSpPr>
                <a:grpSpLocks noChangeAspect="1"/>
              </p:cNvGrpSpPr>
              <p:nvPr/>
            </p:nvGrpSpPr>
            <p:grpSpPr>
              <a:xfrm>
                <a:off x="345415" y="3069624"/>
                <a:ext cx="211010" cy="265148"/>
                <a:chOff x="675965" y="5002817"/>
                <a:chExt cx="420971" cy="528978"/>
              </a:xfrm>
            </p:grpSpPr>
            <p:sp>
              <p:nvSpPr>
                <p:cNvPr id="294" name="Shield_EA18" title="Icon of a shield">
                  <a:extLst>
                    <a:ext uri="{FF2B5EF4-FFF2-40B4-BE49-F238E27FC236}">
                      <a16:creationId xmlns:a16="http://schemas.microsoft.com/office/drawing/2014/main" id="{C7A2E578-8E3D-4DE6-B75A-3552E67030F6}"/>
                    </a:ext>
                  </a:extLst>
                </p:cNvPr>
                <p:cNvSpPr>
                  <a:spLocks noChangeAspect="1"/>
                </p:cNvSpPr>
                <p:nvPr/>
              </p:nvSpPr>
              <p:spPr bwMode="auto">
                <a:xfrm>
                  <a:off x="693357" y="5012775"/>
                  <a:ext cx="386187" cy="509064"/>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solidFill>
                  <a:schemeClr val="accent1"/>
                </a:solidFill>
                <a:ln w="15875" cap="sq">
                  <a:noFill/>
                  <a:prstDash val="solid"/>
                  <a:miter lim="800000"/>
                  <a:headEnd/>
                  <a:tailEnd/>
                </a:ln>
              </p:spPr>
              <p:txBody>
                <a:bodyPr vert="horz" wrap="square" lIns="93247" tIns="46623" rIns="93247" bIns="46623" numCol="1" anchor="t" anchorCtr="0" compatLnSpc="1">
                  <a:prstTxWarp prst="textNoShape">
                    <a:avLst/>
                  </a:prstTxWarp>
                </a:bodyPr>
                <a:lstStyle/>
                <a:p>
                  <a:pPr defTabSz="932509"/>
                  <a:endParaRPr lang="en-US" sz="1224">
                    <a:gradFill>
                      <a:gsLst>
                        <a:gs pos="76000">
                          <a:srgbClr val="1A1A1A"/>
                        </a:gs>
                        <a:gs pos="100000">
                          <a:srgbClr val="0D0D0D"/>
                        </a:gs>
                      </a:gsLst>
                      <a:lin ang="13500000" scaled="1"/>
                    </a:gradFill>
                    <a:latin typeface="Segoe UI"/>
                  </a:endParaRPr>
                </a:p>
              </p:txBody>
            </p:sp>
            <p:grpSp>
              <p:nvGrpSpPr>
                <p:cNvPr id="295" name="Group 294">
                  <a:extLst>
                    <a:ext uri="{FF2B5EF4-FFF2-40B4-BE49-F238E27FC236}">
                      <a16:creationId xmlns:a16="http://schemas.microsoft.com/office/drawing/2014/main" id="{4DD7B952-D67A-4C1A-AED7-95E17D721D30}"/>
                    </a:ext>
                  </a:extLst>
                </p:cNvPr>
                <p:cNvGrpSpPr>
                  <a:grpSpLocks noChangeAspect="1"/>
                </p:cNvGrpSpPr>
                <p:nvPr/>
              </p:nvGrpSpPr>
              <p:grpSpPr>
                <a:xfrm>
                  <a:off x="675965" y="5002817"/>
                  <a:ext cx="420971" cy="528978"/>
                  <a:chOff x="7121029" y="7062921"/>
                  <a:chExt cx="511078" cy="642200"/>
                </a:xfrm>
              </p:grpSpPr>
              <p:cxnSp>
                <p:nvCxnSpPr>
                  <p:cNvPr id="296" name="Straight Connector 295">
                    <a:extLst>
                      <a:ext uri="{FF2B5EF4-FFF2-40B4-BE49-F238E27FC236}">
                        <a16:creationId xmlns:a16="http://schemas.microsoft.com/office/drawing/2014/main" id="{3913FC34-9021-440F-90EA-13601EEB3E43}"/>
                      </a:ext>
                    </a:extLst>
                  </p:cNvPr>
                  <p:cNvCxnSpPr>
                    <a:cxnSpLocks/>
                  </p:cNvCxnSpPr>
                  <p:nvPr/>
                </p:nvCxnSpPr>
                <p:spPr>
                  <a:xfrm>
                    <a:off x="7377467" y="7062921"/>
                    <a:ext cx="0" cy="642200"/>
                  </a:xfrm>
                  <a:prstGeom prst="line">
                    <a:avLst/>
                  </a:prstGeom>
                  <a:ln w="19050">
                    <a:solidFill>
                      <a:srgbClr val="FFFFFF"/>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7" name="Straight Connector 296">
                    <a:extLst>
                      <a:ext uri="{FF2B5EF4-FFF2-40B4-BE49-F238E27FC236}">
                        <a16:creationId xmlns:a16="http://schemas.microsoft.com/office/drawing/2014/main" id="{4E71943C-2C52-45D1-B26F-3E29C4DF9CA2}"/>
                      </a:ext>
                    </a:extLst>
                  </p:cNvPr>
                  <p:cNvCxnSpPr>
                    <a:cxnSpLocks/>
                  </p:cNvCxnSpPr>
                  <p:nvPr/>
                </p:nvCxnSpPr>
                <p:spPr>
                  <a:xfrm>
                    <a:off x="7121029" y="7384021"/>
                    <a:ext cx="511078" cy="0"/>
                  </a:xfrm>
                  <a:prstGeom prst="line">
                    <a:avLst/>
                  </a:prstGeom>
                  <a:ln w="19050">
                    <a:solidFill>
                      <a:srgbClr val="FFFFFF"/>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grpSp>
      <p:grpSp>
        <p:nvGrpSpPr>
          <p:cNvPr id="306" name="Group 305">
            <a:extLst>
              <a:ext uri="{FF2B5EF4-FFF2-40B4-BE49-F238E27FC236}">
                <a16:creationId xmlns:a16="http://schemas.microsoft.com/office/drawing/2014/main" id="{DB5B23B3-1D4B-4B85-B093-80C3ED318EF6}"/>
              </a:ext>
            </a:extLst>
          </p:cNvPr>
          <p:cNvGrpSpPr/>
          <p:nvPr/>
        </p:nvGrpSpPr>
        <p:grpSpPr>
          <a:xfrm>
            <a:off x="232917" y="5422791"/>
            <a:ext cx="1398706" cy="1052304"/>
            <a:chOff x="227451" y="5049872"/>
            <a:chExt cx="1371600" cy="1031910"/>
          </a:xfrm>
        </p:grpSpPr>
        <p:grpSp>
          <p:nvGrpSpPr>
            <p:cNvPr id="307" name="Group 306">
              <a:extLst>
                <a:ext uri="{FF2B5EF4-FFF2-40B4-BE49-F238E27FC236}">
                  <a16:creationId xmlns:a16="http://schemas.microsoft.com/office/drawing/2014/main" id="{60B9F475-4E16-4192-98C3-467C2CCE3F4C}"/>
                </a:ext>
              </a:extLst>
            </p:cNvPr>
            <p:cNvGrpSpPr/>
            <p:nvPr/>
          </p:nvGrpSpPr>
          <p:grpSpPr>
            <a:xfrm>
              <a:off x="227451" y="5049872"/>
              <a:ext cx="1371600" cy="1031910"/>
              <a:chOff x="227451" y="4117110"/>
              <a:chExt cx="1371600" cy="1031910"/>
            </a:xfrm>
          </p:grpSpPr>
          <p:sp>
            <p:nvSpPr>
              <p:cNvPr id="314" name="Rectangle 313">
                <a:extLst>
                  <a:ext uri="{FF2B5EF4-FFF2-40B4-BE49-F238E27FC236}">
                    <a16:creationId xmlns:a16="http://schemas.microsoft.com/office/drawing/2014/main" id="{C403C665-2249-4276-846B-EBAFC7F2D2DB}"/>
                  </a:ext>
                </a:extLst>
              </p:cNvPr>
              <p:cNvSpPr/>
              <p:nvPr/>
            </p:nvSpPr>
            <p:spPr bwMode="auto">
              <a:xfrm flipH="1">
                <a:off x="227451" y="4117110"/>
                <a:ext cx="1371600" cy="1031910"/>
              </a:xfrm>
              <a:prstGeom prst="rect">
                <a:avLst/>
              </a:prstGeom>
              <a:solidFill>
                <a:schemeClr val="bg1"/>
              </a:solidFill>
              <a:ln>
                <a:noFill/>
              </a:ln>
              <a:effectLst>
                <a:outerShdw blurRad="292100" dist="38100" dir="3600000" sx="102000" sy="102000" algn="tl" rotWithShape="0">
                  <a:prstClr val="black">
                    <a:alpha val="30000"/>
                  </a:prstClr>
                </a:outerShdw>
              </a:effectLst>
            </p:spPr>
            <p:txBody>
              <a:bodyPr rot="0" spcFirstLastPara="0" vertOverflow="overflow" horzOverflow="overflow" vert="horz" wrap="square" lIns="411303" tIns="146241" rIns="0" bIns="146241" numCol="1" spcCol="0" rtlCol="0" fromWordArt="0" anchor="ctr" anchorCtr="0" forceAA="0" compatLnSpc="1">
                <a:prstTxWarp prst="textNoShape">
                  <a:avLst/>
                </a:prstTxWarp>
                <a:noAutofit/>
              </a:bodyPr>
              <a:lstStyle/>
              <a:p>
                <a:pPr defTabSz="931935" fontAlgn="base">
                  <a:lnSpc>
                    <a:spcPct val="90000"/>
                  </a:lnSpc>
                  <a:spcBef>
                    <a:spcPct val="0"/>
                  </a:spcBef>
                  <a:spcAft>
                    <a:spcPct val="0"/>
                  </a:spcAft>
                  <a:defRPr/>
                </a:pPr>
                <a:endParaRPr lang="en-US" sz="1598" kern="0" spc="-50">
                  <a:gradFill>
                    <a:gsLst>
                      <a:gs pos="76000">
                        <a:srgbClr val="1A1A1A"/>
                      </a:gs>
                      <a:gs pos="100000">
                        <a:srgbClr val="0D0D0D"/>
                      </a:gs>
                    </a:gsLst>
                    <a:lin ang="13500000" scaled="1"/>
                  </a:gradFill>
                  <a:latin typeface="Segoe UI Semilight"/>
                  <a:ea typeface="Segoe UI" panose="020B0502040204020203" pitchFamily="34" charset="0"/>
                  <a:cs typeface="Segoe UI" panose="020B0502040204020203" pitchFamily="34" charset="0"/>
                </a:endParaRPr>
              </a:p>
            </p:txBody>
          </p:sp>
          <p:sp>
            <p:nvSpPr>
              <p:cNvPr id="315" name="TextBox 314">
                <a:extLst>
                  <a:ext uri="{FF2B5EF4-FFF2-40B4-BE49-F238E27FC236}">
                    <a16:creationId xmlns:a16="http://schemas.microsoft.com/office/drawing/2014/main" id="{232E94A4-3BCA-4B73-9E07-88F26EBE2DC0}"/>
                  </a:ext>
                </a:extLst>
              </p:cNvPr>
              <p:cNvSpPr txBox="1"/>
              <p:nvPr/>
            </p:nvSpPr>
            <p:spPr>
              <a:xfrm>
                <a:off x="601154" y="4769601"/>
                <a:ext cx="756398" cy="155449"/>
              </a:xfrm>
              <a:prstGeom prst="rect">
                <a:avLst/>
              </a:prstGeom>
            </p:spPr>
            <p:txBody>
              <a:bodyPr wrap="none" lIns="46623" tIns="0" rIns="0" bIns="0" anchor="ctr">
                <a:spAutoFit/>
              </a:bodyPr>
              <a:lstStyle>
                <a:defPPr>
                  <a:defRPr lang="en-US"/>
                </a:defPPr>
                <a:lvl1pPr defTabSz="878391">
                  <a:lnSpc>
                    <a:spcPct val="90000"/>
                  </a:lnSpc>
                  <a:defRPr sz="1100" kern="100">
                    <a:solidFill>
                      <a:srgbClr val="353535"/>
                    </a:solidFill>
                    <a:latin typeface="Segoe UI"/>
                    <a:ea typeface="ＭＳ Ｐゴシック" charset="0"/>
                  </a:defRPr>
                </a:lvl1pPr>
              </a:lstStyle>
              <a:p>
                <a:pPr defTabSz="878223"/>
                <a:r>
                  <a:rPr lang="en-US" sz="1122">
                    <a:gradFill>
                      <a:gsLst>
                        <a:gs pos="76000">
                          <a:srgbClr val="1A1A1A"/>
                        </a:gs>
                        <a:gs pos="100000">
                          <a:srgbClr val="0D0D0D"/>
                        </a:gs>
                      </a:gsLst>
                      <a:lin ang="13500000" scaled="1"/>
                    </a:gradFill>
                  </a:rPr>
                  <a:t>Client apps</a:t>
                </a:r>
              </a:p>
            </p:txBody>
          </p:sp>
          <p:sp>
            <p:nvSpPr>
              <p:cNvPr id="316" name="TextBox 315">
                <a:extLst>
                  <a:ext uri="{FF2B5EF4-FFF2-40B4-BE49-F238E27FC236}">
                    <a16:creationId xmlns:a16="http://schemas.microsoft.com/office/drawing/2014/main" id="{8C652B4F-EE4C-4E33-99DA-A4B5E7EB07DA}"/>
                  </a:ext>
                </a:extLst>
              </p:cNvPr>
              <p:cNvSpPr txBox="1"/>
              <p:nvPr/>
            </p:nvSpPr>
            <p:spPr>
              <a:xfrm>
                <a:off x="601154" y="4297077"/>
                <a:ext cx="895558" cy="155449"/>
              </a:xfrm>
              <a:prstGeom prst="rect">
                <a:avLst/>
              </a:prstGeom>
            </p:spPr>
            <p:txBody>
              <a:bodyPr wrap="none" lIns="46623" tIns="0" rIns="0" bIns="0" anchor="ctr">
                <a:spAutoFit/>
              </a:bodyPr>
              <a:lstStyle>
                <a:defPPr>
                  <a:defRPr lang="en-US"/>
                </a:defPPr>
                <a:lvl1pPr defTabSz="878391">
                  <a:lnSpc>
                    <a:spcPct val="90000"/>
                  </a:lnSpc>
                  <a:defRPr sz="1100" kern="100">
                    <a:solidFill>
                      <a:srgbClr val="353535"/>
                    </a:solidFill>
                    <a:latin typeface="Segoe UI"/>
                    <a:ea typeface="ＭＳ Ｐゴシック" charset="0"/>
                  </a:defRPr>
                </a:lvl1pPr>
              </a:lstStyle>
              <a:p>
                <a:pPr defTabSz="878223"/>
                <a:r>
                  <a:rPr lang="en-US" sz="1122">
                    <a:gradFill>
                      <a:gsLst>
                        <a:gs pos="76000">
                          <a:srgbClr val="1A1A1A"/>
                        </a:gs>
                        <a:gs pos="100000">
                          <a:srgbClr val="0D0D0D"/>
                        </a:gs>
                      </a:gsLst>
                      <a:lin ang="13500000" scaled="1"/>
                    </a:gradFill>
                  </a:rPr>
                  <a:t>Browser apps</a:t>
                </a:r>
              </a:p>
            </p:txBody>
          </p:sp>
        </p:grpSp>
        <p:sp>
          <p:nvSpPr>
            <p:cNvPr id="308" name="Browser_2" title="Icon of a browser window with a home symbol inside">
              <a:extLst>
                <a:ext uri="{FF2B5EF4-FFF2-40B4-BE49-F238E27FC236}">
                  <a16:creationId xmlns:a16="http://schemas.microsoft.com/office/drawing/2014/main" id="{F732CB7E-99D1-4363-9C5C-B4886AF382BB}"/>
                </a:ext>
              </a:extLst>
            </p:cNvPr>
            <p:cNvSpPr>
              <a:spLocks noChangeAspect="1" noEditPoints="1"/>
            </p:cNvSpPr>
            <p:nvPr/>
          </p:nvSpPr>
          <p:spPr bwMode="auto">
            <a:xfrm>
              <a:off x="321469" y="5196534"/>
              <a:ext cx="244436" cy="207812"/>
            </a:xfrm>
            <a:custGeom>
              <a:avLst/>
              <a:gdLst>
                <a:gd name="T0" fmla="*/ 0 w 335"/>
                <a:gd name="T1" fmla="*/ 0 h 285"/>
                <a:gd name="T2" fmla="*/ 335 w 335"/>
                <a:gd name="T3" fmla="*/ 0 h 285"/>
                <a:gd name="T4" fmla="*/ 335 w 335"/>
                <a:gd name="T5" fmla="*/ 285 h 285"/>
                <a:gd name="T6" fmla="*/ 0 w 335"/>
                <a:gd name="T7" fmla="*/ 285 h 285"/>
                <a:gd name="T8" fmla="*/ 0 w 335"/>
                <a:gd name="T9" fmla="*/ 0 h 285"/>
                <a:gd name="T10" fmla="*/ 0 w 335"/>
                <a:gd name="T11" fmla="*/ 64 h 285"/>
                <a:gd name="T12" fmla="*/ 335 w 335"/>
                <a:gd name="T13" fmla="*/ 64 h 285"/>
                <a:gd name="T14" fmla="*/ 293 w 335"/>
                <a:gd name="T15" fmla="*/ 36 h 285"/>
                <a:gd name="T16" fmla="*/ 298 w 335"/>
                <a:gd name="T17" fmla="*/ 31 h 285"/>
                <a:gd name="T18" fmla="*/ 293 w 335"/>
                <a:gd name="T19" fmla="*/ 27 h 285"/>
                <a:gd name="T20" fmla="*/ 289 w 335"/>
                <a:gd name="T21" fmla="*/ 31 h 285"/>
                <a:gd name="T22" fmla="*/ 293 w 335"/>
                <a:gd name="T23" fmla="*/ 36 h 285"/>
                <a:gd name="T24" fmla="*/ 240 w 335"/>
                <a:gd name="T25" fmla="*/ 36 h 285"/>
                <a:gd name="T26" fmla="*/ 245 w 335"/>
                <a:gd name="T27" fmla="*/ 31 h 285"/>
                <a:gd name="T28" fmla="*/ 240 w 335"/>
                <a:gd name="T29" fmla="*/ 27 h 285"/>
                <a:gd name="T30" fmla="*/ 235 w 335"/>
                <a:gd name="T31" fmla="*/ 31 h 285"/>
                <a:gd name="T32" fmla="*/ 240 w 335"/>
                <a:gd name="T33" fmla="*/ 36 h 285"/>
                <a:gd name="T34" fmla="*/ 187 w 335"/>
                <a:gd name="T35" fmla="*/ 36 h 285"/>
                <a:gd name="T36" fmla="*/ 192 w 335"/>
                <a:gd name="T37" fmla="*/ 31 h 285"/>
                <a:gd name="T38" fmla="*/ 187 w 335"/>
                <a:gd name="T39" fmla="*/ 27 h 285"/>
                <a:gd name="T40" fmla="*/ 182 w 335"/>
                <a:gd name="T41" fmla="*/ 31 h 285"/>
                <a:gd name="T42" fmla="*/ 187 w 335"/>
                <a:gd name="T43" fmla="*/ 36 h 285"/>
                <a:gd name="T44" fmla="*/ 157 w 335"/>
                <a:gd name="T45" fmla="*/ 233 h 285"/>
                <a:gd name="T46" fmla="*/ 157 w 335"/>
                <a:gd name="T47" fmla="*/ 190 h 285"/>
                <a:gd name="T48" fmla="*/ 185 w 335"/>
                <a:gd name="T49" fmla="*/ 190 h 285"/>
                <a:gd name="T50" fmla="*/ 185 w 335"/>
                <a:gd name="T51" fmla="*/ 233 h 285"/>
                <a:gd name="T52" fmla="*/ 232 w 335"/>
                <a:gd name="T53" fmla="*/ 233 h 285"/>
                <a:gd name="T54" fmla="*/ 232 w 335"/>
                <a:gd name="T55" fmla="*/ 165 h 285"/>
                <a:gd name="T56" fmla="*/ 171 w 335"/>
                <a:gd name="T57" fmla="*/ 105 h 285"/>
                <a:gd name="T58" fmla="*/ 111 w 335"/>
                <a:gd name="T59" fmla="*/ 165 h 285"/>
                <a:gd name="T60" fmla="*/ 111 w 335"/>
                <a:gd name="T61" fmla="*/ 233 h 285"/>
                <a:gd name="T62" fmla="*/ 157 w 335"/>
                <a:gd name="T63" fmla="*/ 23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5" h="285">
                  <a:moveTo>
                    <a:pt x="0" y="0"/>
                  </a:moveTo>
                  <a:cubicBezTo>
                    <a:pt x="335" y="0"/>
                    <a:pt x="335" y="0"/>
                    <a:pt x="335" y="0"/>
                  </a:cubicBezTo>
                  <a:cubicBezTo>
                    <a:pt x="335" y="285"/>
                    <a:pt x="335" y="285"/>
                    <a:pt x="335" y="285"/>
                  </a:cubicBezTo>
                  <a:cubicBezTo>
                    <a:pt x="0" y="285"/>
                    <a:pt x="0" y="285"/>
                    <a:pt x="0" y="285"/>
                  </a:cubicBezTo>
                  <a:cubicBezTo>
                    <a:pt x="0" y="0"/>
                    <a:pt x="0" y="0"/>
                    <a:pt x="0" y="0"/>
                  </a:cubicBezTo>
                  <a:close/>
                  <a:moveTo>
                    <a:pt x="0" y="64"/>
                  </a:moveTo>
                  <a:cubicBezTo>
                    <a:pt x="335" y="64"/>
                    <a:pt x="335" y="64"/>
                    <a:pt x="335" y="64"/>
                  </a:cubicBezTo>
                  <a:moveTo>
                    <a:pt x="293" y="36"/>
                  </a:moveTo>
                  <a:cubicBezTo>
                    <a:pt x="296" y="36"/>
                    <a:pt x="298" y="34"/>
                    <a:pt x="298" y="31"/>
                  </a:cubicBezTo>
                  <a:cubicBezTo>
                    <a:pt x="298" y="29"/>
                    <a:pt x="296" y="27"/>
                    <a:pt x="293" y="27"/>
                  </a:cubicBezTo>
                  <a:cubicBezTo>
                    <a:pt x="291" y="27"/>
                    <a:pt x="289" y="29"/>
                    <a:pt x="289" y="31"/>
                  </a:cubicBezTo>
                  <a:cubicBezTo>
                    <a:pt x="289" y="34"/>
                    <a:pt x="291" y="36"/>
                    <a:pt x="293" y="36"/>
                  </a:cubicBezTo>
                  <a:close/>
                  <a:moveTo>
                    <a:pt x="240" y="36"/>
                  </a:moveTo>
                  <a:cubicBezTo>
                    <a:pt x="243" y="36"/>
                    <a:pt x="245" y="34"/>
                    <a:pt x="245" y="31"/>
                  </a:cubicBezTo>
                  <a:cubicBezTo>
                    <a:pt x="245" y="29"/>
                    <a:pt x="243" y="27"/>
                    <a:pt x="240" y="27"/>
                  </a:cubicBezTo>
                  <a:cubicBezTo>
                    <a:pt x="238" y="27"/>
                    <a:pt x="235" y="29"/>
                    <a:pt x="235" y="31"/>
                  </a:cubicBezTo>
                  <a:cubicBezTo>
                    <a:pt x="235" y="34"/>
                    <a:pt x="238" y="36"/>
                    <a:pt x="240" y="36"/>
                  </a:cubicBezTo>
                  <a:close/>
                  <a:moveTo>
                    <a:pt x="187" y="36"/>
                  </a:moveTo>
                  <a:cubicBezTo>
                    <a:pt x="189" y="36"/>
                    <a:pt x="192" y="34"/>
                    <a:pt x="192" y="31"/>
                  </a:cubicBezTo>
                  <a:cubicBezTo>
                    <a:pt x="192" y="29"/>
                    <a:pt x="189" y="27"/>
                    <a:pt x="187" y="27"/>
                  </a:cubicBezTo>
                  <a:cubicBezTo>
                    <a:pt x="184" y="27"/>
                    <a:pt x="182" y="29"/>
                    <a:pt x="182" y="31"/>
                  </a:cubicBezTo>
                  <a:cubicBezTo>
                    <a:pt x="182" y="34"/>
                    <a:pt x="184" y="36"/>
                    <a:pt x="187" y="36"/>
                  </a:cubicBezTo>
                  <a:close/>
                  <a:moveTo>
                    <a:pt x="157" y="233"/>
                  </a:moveTo>
                  <a:cubicBezTo>
                    <a:pt x="157" y="190"/>
                    <a:pt x="157" y="190"/>
                    <a:pt x="157" y="190"/>
                  </a:cubicBezTo>
                  <a:cubicBezTo>
                    <a:pt x="185" y="190"/>
                    <a:pt x="185" y="190"/>
                    <a:pt x="185" y="190"/>
                  </a:cubicBezTo>
                  <a:cubicBezTo>
                    <a:pt x="185" y="233"/>
                    <a:pt x="185" y="233"/>
                    <a:pt x="185" y="233"/>
                  </a:cubicBezTo>
                  <a:cubicBezTo>
                    <a:pt x="232" y="233"/>
                    <a:pt x="232" y="233"/>
                    <a:pt x="232" y="233"/>
                  </a:cubicBezTo>
                  <a:cubicBezTo>
                    <a:pt x="232" y="165"/>
                    <a:pt x="232" y="165"/>
                    <a:pt x="232" y="165"/>
                  </a:cubicBezTo>
                  <a:cubicBezTo>
                    <a:pt x="171" y="105"/>
                    <a:pt x="171" y="105"/>
                    <a:pt x="171" y="105"/>
                  </a:cubicBezTo>
                  <a:cubicBezTo>
                    <a:pt x="111" y="165"/>
                    <a:pt x="111" y="165"/>
                    <a:pt x="111" y="165"/>
                  </a:cubicBezTo>
                  <a:cubicBezTo>
                    <a:pt x="111" y="233"/>
                    <a:pt x="111" y="233"/>
                    <a:pt x="111" y="233"/>
                  </a:cubicBezTo>
                  <a:lnTo>
                    <a:pt x="157" y="233"/>
                  </a:lnTo>
                  <a:close/>
                </a:path>
              </a:pathLst>
            </a:custGeom>
            <a:noFill/>
            <a:ln w="127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defTabSz="932509"/>
              <a:endParaRPr lang="en-US" sz="1873">
                <a:gradFill>
                  <a:gsLst>
                    <a:gs pos="76000">
                      <a:srgbClr val="1A1A1A"/>
                    </a:gs>
                    <a:gs pos="100000">
                      <a:srgbClr val="0D0D0D"/>
                    </a:gs>
                  </a:gsLst>
                  <a:lin ang="13500000" scaled="1"/>
                </a:gradFill>
                <a:latin typeface="Segoe UI"/>
              </a:endParaRPr>
            </a:p>
          </p:txBody>
        </p:sp>
        <p:grpSp>
          <p:nvGrpSpPr>
            <p:cNvPr id="309" name="Group 308">
              <a:extLst>
                <a:ext uri="{FF2B5EF4-FFF2-40B4-BE49-F238E27FC236}">
                  <a16:creationId xmlns:a16="http://schemas.microsoft.com/office/drawing/2014/main" id="{87289D29-5346-4784-9214-CC366681A56F}"/>
                </a:ext>
              </a:extLst>
            </p:cNvPr>
            <p:cNvGrpSpPr/>
            <p:nvPr/>
          </p:nvGrpSpPr>
          <p:grpSpPr>
            <a:xfrm>
              <a:off x="322450" y="5643007"/>
              <a:ext cx="241012" cy="237560"/>
              <a:chOff x="9168011" y="5170684"/>
              <a:chExt cx="665163" cy="655637"/>
            </a:xfrm>
          </p:grpSpPr>
          <p:sp>
            <p:nvSpPr>
              <p:cNvPr id="310" name="Freeform 44">
                <a:extLst>
                  <a:ext uri="{FF2B5EF4-FFF2-40B4-BE49-F238E27FC236}">
                    <a16:creationId xmlns:a16="http://schemas.microsoft.com/office/drawing/2014/main" id="{2D4A87CE-4B9E-4C1E-A147-C1C0349FC437}"/>
                  </a:ext>
                </a:extLst>
              </p:cNvPr>
              <p:cNvSpPr>
                <a:spLocks/>
              </p:cNvSpPr>
              <p:nvPr/>
            </p:nvSpPr>
            <p:spPr bwMode="auto">
              <a:xfrm>
                <a:off x="9168012" y="5170684"/>
                <a:ext cx="244474" cy="266700"/>
              </a:xfrm>
              <a:custGeom>
                <a:avLst/>
                <a:gdLst>
                  <a:gd name="T0" fmla="*/ 82 w 82"/>
                  <a:gd name="T1" fmla="*/ 76 h 82"/>
                  <a:gd name="T2" fmla="*/ 76 w 82"/>
                  <a:gd name="T3" fmla="*/ 82 h 82"/>
                  <a:gd name="T4" fmla="*/ 6 w 82"/>
                  <a:gd name="T5" fmla="*/ 82 h 82"/>
                  <a:gd name="T6" fmla="*/ 0 w 82"/>
                  <a:gd name="T7" fmla="*/ 76 h 82"/>
                  <a:gd name="T8" fmla="*/ 0 w 82"/>
                  <a:gd name="T9" fmla="*/ 5 h 82"/>
                  <a:gd name="T10" fmla="*/ 6 w 82"/>
                  <a:gd name="T11" fmla="*/ 0 h 82"/>
                  <a:gd name="T12" fmla="*/ 76 w 82"/>
                  <a:gd name="T13" fmla="*/ 0 h 82"/>
                  <a:gd name="T14" fmla="*/ 82 w 82"/>
                  <a:gd name="T15" fmla="*/ 5 h 82"/>
                  <a:gd name="T16" fmla="*/ 82 w 82"/>
                  <a:gd name="T17"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82">
                    <a:moveTo>
                      <a:pt x="82" y="76"/>
                    </a:moveTo>
                    <a:cubicBezTo>
                      <a:pt x="82" y="79"/>
                      <a:pt x="79" y="82"/>
                      <a:pt x="76" y="82"/>
                    </a:cubicBezTo>
                    <a:cubicBezTo>
                      <a:pt x="6" y="82"/>
                      <a:pt x="6" y="82"/>
                      <a:pt x="6" y="82"/>
                    </a:cubicBezTo>
                    <a:cubicBezTo>
                      <a:pt x="2" y="82"/>
                      <a:pt x="0" y="79"/>
                      <a:pt x="0" y="76"/>
                    </a:cubicBezTo>
                    <a:cubicBezTo>
                      <a:pt x="0" y="5"/>
                      <a:pt x="0" y="5"/>
                      <a:pt x="0" y="5"/>
                    </a:cubicBezTo>
                    <a:cubicBezTo>
                      <a:pt x="0" y="2"/>
                      <a:pt x="2" y="0"/>
                      <a:pt x="6" y="0"/>
                    </a:cubicBezTo>
                    <a:cubicBezTo>
                      <a:pt x="76" y="0"/>
                      <a:pt x="76" y="0"/>
                      <a:pt x="76" y="0"/>
                    </a:cubicBezTo>
                    <a:cubicBezTo>
                      <a:pt x="79" y="0"/>
                      <a:pt x="82" y="2"/>
                      <a:pt x="82" y="5"/>
                    </a:cubicBezTo>
                    <a:lnTo>
                      <a:pt x="82" y="76"/>
                    </a:lnTo>
                    <a:close/>
                  </a:path>
                </a:pathLst>
              </a:custGeom>
              <a:solidFill>
                <a:srgbClr val="0078D7"/>
              </a:solidFill>
              <a:ln w="9525" cap="flat">
                <a:solidFill>
                  <a:srgbClr val="0078D7"/>
                </a:solidFill>
                <a:prstDash val="solid"/>
                <a:miter lim="800000"/>
                <a:headEnd/>
                <a:tailEnd/>
              </a:ln>
            </p:spPr>
            <p:txBody>
              <a:bodyPr vert="horz" wrap="square" lIns="89616" tIns="44809" rIns="89616" bIns="44809" numCol="1" anchor="t" anchorCtr="0" compatLnSpc="1">
                <a:prstTxWarp prst="textNoShape">
                  <a:avLst/>
                </a:prstTxWarp>
              </a:bodyPr>
              <a:lstStyle/>
              <a:p>
                <a:pPr defTabSz="896042">
                  <a:defRPr/>
                </a:pPr>
                <a:endParaRPr lang="en-US" sz="1763" kern="0">
                  <a:ln w="12700">
                    <a:solidFill>
                      <a:srgbClr val="505050"/>
                    </a:solidFill>
                  </a:ln>
                  <a:gradFill>
                    <a:gsLst>
                      <a:gs pos="76000">
                        <a:srgbClr val="1A1A1A"/>
                      </a:gs>
                      <a:gs pos="100000">
                        <a:srgbClr val="0D0D0D"/>
                      </a:gs>
                    </a:gsLst>
                    <a:lin ang="13500000" scaled="1"/>
                  </a:gradFill>
                  <a:latin typeface="Segoe UI"/>
                </a:endParaRPr>
              </a:p>
            </p:txBody>
          </p:sp>
          <p:sp>
            <p:nvSpPr>
              <p:cNvPr id="311" name="Freeform 45">
                <a:extLst>
                  <a:ext uri="{FF2B5EF4-FFF2-40B4-BE49-F238E27FC236}">
                    <a16:creationId xmlns:a16="http://schemas.microsoft.com/office/drawing/2014/main" id="{EC2D26FE-BC31-421B-B668-9F889889F66A}"/>
                  </a:ext>
                </a:extLst>
              </p:cNvPr>
              <p:cNvSpPr>
                <a:spLocks/>
              </p:cNvSpPr>
              <p:nvPr/>
            </p:nvSpPr>
            <p:spPr bwMode="auto">
              <a:xfrm>
                <a:off x="9168014" y="5481833"/>
                <a:ext cx="244474" cy="133350"/>
              </a:xfrm>
              <a:custGeom>
                <a:avLst/>
                <a:gdLst>
                  <a:gd name="T0" fmla="*/ 82 w 82"/>
                  <a:gd name="T1" fmla="*/ 38 h 41"/>
                  <a:gd name="T2" fmla="*/ 76 w 82"/>
                  <a:gd name="T3" fmla="*/ 41 h 41"/>
                  <a:gd name="T4" fmla="*/ 6 w 82"/>
                  <a:gd name="T5" fmla="*/ 41 h 41"/>
                  <a:gd name="T6" fmla="*/ 0 w 82"/>
                  <a:gd name="T7" fmla="*/ 38 h 41"/>
                  <a:gd name="T8" fmla="*/ 0 w 82"/>
                  <a:gd name="T9" fmla="*/ 3 h 41"/>
                  <a:gd name="T10" fmla="*/ 6 w 82"/>
                  <a:gd name="T11" fmla="*/ 0 h 41"/>
                  <a:gd name="T12" fmla="*/ 76 w 82"/>
                  <a:gd name="T13" fmla="*/ 0 h 41"/>
                  <a:gd name="T14" fmla="*/ 82 w 82"/>
                  <a:gd name="T15" fmla="*/ 3 h 41"/>
                  <a:gd name="T16" fmla="*/ 82 w 82"/>
                  <a:gd name="T17"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41">
                    <a:moveTo>
                      <a:pt x="82" y="38"/>
                    </a:moveTo>
                    <a:cubicBezTo>
                      <a:pt x="82" y="39"/>
                      <a:pt x="79" y="41"/>
                      <a:pt x="76" y="41"/>
                    </a:cubicBezTo>
                    <a:cubicBezTo>
                      <a:pt x="6" y="41"/>
                      <a:pt x="6" y="41"/>
                      <a:pt x="6" y="41"/>
                    </a:cubicBezTo>
                    <a:cubicBezTo>
                      <a:pt x="2" y="41"/>
                      <a:pt x="0" y="39"/>
                      <a:pt x="0" y="38"/>
                    </a:cubicBezTo>
                    <a:cubicBezTo>
                      <a:pt x="0" y="3"/>
                      <a:pt x="0" y="3"/>
                      <a:pt x="0" y="3"/>
                    </a:cubicBezTo>
                    <a:cubicBezTo>
                      <a:pt x="0" y="1"/>
                      <a:pt x="2" y="0"/>
                      <a:pt x="6" y="0"/>
                    </a:cubicBezTo>
                    <a:cubicBezTo>
                      <a:pt x="76" y="0"/>
                      <a:pt x="76" y="0"/>
                      <a:pt x="76" y="0"/>
                    </a:cubicBezTo>
                    <a:cubicBezTo>
                      <a:pt x="79" y="0"/>
                      <a:pt x="82" y="1"/>
                      <a:pt x="82" y="3"/>
                    </a:cubicBezTo>
                    <a:lnTo>
                      <a:pt x="82" y="38"/>
                    </a:lnTo>
                    <a:close/>
                  </a:path>
                </a:pathLst>
              </a:custGeom>
              <a:noFill/>
              <a:ln w="9525" cap="flat">
                <a:solidFill>
                  <a:srgbClr val="0078D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defTabSz="896042">
                  <a:defRPr/>
                </a:pPr>
                <a:endParaRPr lang="en-US" sz="1763" kern="0">
                  <a:ln w="12700">
                    <a:solidFill>
                      <a:srgbClr val="505050"/>
                    </a:solidFill>
                  </a:ln>
                  <a:gradFill>
                    <a:gsLst>
                      <a:gs pos="76000">
                        <a:srgbClr val="1A1A1A"/>
                      </a:gs>
                      <a:gs pos="100000">
                        <a:srgbClr val="0D0D0D"/>
                      </a:gs>
                    </a:gsLst>
                    <a:lin ang="13500000" scaled="1"/>
                  </a:gradFill>
                  <a:latin typeface="Segoe UI"/>
                </a:endParaRPr>
              </a:p>
            </p:txBody>
          </p:sp>
          <p:sp>
            <p:nvSpPr>
              <p:cNvPr id="312" name="Freeform 46">
                <a:extLst>
                  <a:ext uri="{FF2B5EF4-FFF2-40B4-BE49-F238E27FC236}">
                    <a16:creationId xmlns:a16="http://schemas.microsoft.com/office/drawing/2014/main" id="{86B9F686-0338-4FA5-9117-7AC750A4FAB7}"/>
                  </a:ext>
                </a:extLst>
              </p:cNvPr>
              <p:cNvSpPr>
                <a:spLocks/>
              </p:cNvSpPr>
              <p:nvPr/>
            </p:nvSpPr>
            <p:spPr bwMode="auto">
              <a:xfrm>
                <a:off x="9456935" y="5170684"/>
                <a:ext cx="376238" cy="444499"/>
              </a:xfrm>
              <a:custGeom>
                <a:avLst/>
                <a:gdLst>
                  <a:gd name="T0" fmla="*/ 126 w 126"/>
                  <a:gd name="T1" fmla="*/ 127 h 137"/>
                  <a:gd name="T2" fmla="*/ 117 w 126"/>
                  <a:gd name="T3" fmla="*/ 137 h 137"/>
                  <a:gd name="T4" fmla="*/ 9 w 126"/>
                  <a:gd name="T5" fmla="*/ 137 h 137"/>
                  <a:gd name="T6" fmla="*/ 0 w 126"/>
                  <a:gd name="T7" fmla="*/ 127 h 137"/>
                  <a:gd name="T8" fmla="*/ 0 w 126"/>
                  <a:gd name="T9" fmla="*/ 9 h 137"/>
                  <a:gd name="T10" fmla="*/ 9 w 126"/>
                  <a:gd name="T11" fmla="*/ 0 h 137"/>
                  <a:gd name="T12" fmla="*/ 117 w 126"/>
                  <a:gd name="T13" fmla="*/ 0 h 137"/>
                  <a:gd name="T14" fmla="*/ 126 w 126"/>
                  <a:gd name="T15" fmla="*/ 9 h 137"/>
                  <a:gd name="T16" fmla="*/ 126 w 126"/>
                  <a:gd name="T17" fmla="*/ 12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37">
                    <a:moveTo>
                      <a:pt x="126" y="127"/>
                    </a:moveTo>
                    <a:cubicBezTo>
                      <a:pt x="126" y="133"/>
                      <a:pt x="122" y="137"/>
                      <a:pt x="117" y="137"/>
                    </a:cubicBezTo>
                    <a:cubicBezTo>
                      <a:pt x="9" y="137"/>
                      <a:pt x="9" y="137"/>
                      <a:pt x="9" y="137"/>
                    </a:cubicBezTo>
                    <a:cubicBezTo>
                      <a:pt x="4" y="137"/>
                      <a:pt x="0" y="133"/>
                      <a:pt x="0" y="127"/>
                    </a:cubicBezTo>
                    <a:cubicBezTo>
                      <a:pt x="0" y="9"/>
                      <a:pt x="0" y="9"/>
                      <a:pt x="0" y="9"/>
                    </a:cubicBezTo>
                    <a:cubicBezTo>
                      <a:pt x="0" y="4"/>
                      <a:pt x="4" y="0"/>
                      <a:pt x="9" y="0"/>
                    </a:cubicBezTo>
                    <a:cubicBezTo>
                      <a:pt x="117" y="0"/>
                      <a:pt x="117" y="0"/>
                      <a:pt x="117" y="0"/>
                    </a:cubicBezTo>
                    <a:cubicBezTo>
                      <a:pt x="122" y="0"/>
                      <a:pt x="126" y="4"/>
                      <a:pt x="126" y="9"/>
                    </a:cubicBezTo>
                    <a:lnTo>
                      <a:pt x="126" y="127"/>
                    </a:lnTo>
                    <a:close/>
                  </a:path>
                </a:pathLst>
              </a:custGeom>
              <a:noFill/>
              <a:ln w="9525" cap="flat">
                <a:solidFill>
                  <a:srgbClr val="0078D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defTabSz="896042">
                  <a:defRPr/>
                </a:pPr>
                <a:endParaRPr lang="en-US" sz="1763" kern="0">
                  <a:ln w="12700">
                    <a:solidFill>
                      <a:srgbClr val="505050"/>
                    </a:solidFill>
                  </a:ln>
                  <a:gradFill>
                    <a:gsLst>
                      <a:gs pos="76000">
                        <a:srgbClr val="1A1A1A"/>
                      </a:gs>
                      <a:gs pos="100000">
                        <a:srgbClr val="0D0D0D"/>
                      </a:gs>
                    </a:gsLst>
                    <a:lin ang="13500000" scaled="1"/>
                  </a:gradFill>
                  <a:latin typeface="Segoe UI"/>
                </a:endParaRPr>
              </a:p>
            </p:txBody>
          </p:sp>
          <p:sp>
            <p:nvSpPr>
              <p:cNvPr id="313" name="Freeform 47">
                <a:extLst>
                  <a:ext uri="{FF2B5EF4-FFF2-40B4-BE49-F238E27FC236}">
                    <a16:creationId xmlns:a16="http://schemas.microsoft.com/office/drawing/2014/main" id="{C8178B88-775F-4F7F-9374-7041557856BB}"/>
                  </a:ext>
                </a:extLst>
              </p:cNvPr>
              <p:cNvSpPr>
                <a:spLocks/>
              </p:cNvSpPr>
              <p:nvPr/>
            </p:nvSpPr>
            <p:spPr bwMode="auto">
              <a:xfrm>
                <a:off x="9168011" y="5667570"/>
                <a:ext cx="665163" cy="158751"/>
              </a:xfrm>
              <a:custGeom>
                <a:avLst/>
                <a:gdLst>
                  <a:gd name="T0" fmla="*/ 223 w 223"/>
                  <a:gd name="T1" fmla="*/ 46 h 49"/>
                  <a:gd name="T2" fmla="*/ 208 w 223"/>
                  <a:gd name="T3" fmla="*/ 49 h 49"/>
                  <a:gd name="T4" fmla="*/ 15 w 223"/>
                  <a:gd name="T5" fmla="*/ 49 h 49"/>
                  <a:gd name="T6" fmla="*/ 0 w 223"/>
                  <a:gd name="T7" fmla="*/ 46 h 49"/>
                  <a:gd name="T8" fmla="*/ 0 w 223"/>
                  <a:gd name="T9" fmla="*/ 3 h 49"/>
                  <a:gd name="T10" fmla="*/ 15 w 223"/>
                  <a:gd name="T11" fmla="*/ 0 h 49"/>
                  <a:gd name="T12" fmla="*/ 208 w 223"/>
                  <a:gd name="T13" fmla="*/ 0 h 49"/>
                  <a:gd name="T14" fmla="*/ 223 w 223"/>
                  <a:gd name="T15" fmla="*/ 3 h 49"/>
                  <a:gd name="T16" fmla="*/ 223 w 223"/>
                  <a:gd name="T17"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3" h="49">
                    <a:moveTo>
                      <a:pt x="223" y="46"/>
                    </a:moveTo>
                    <a:cubicBezTo>
                      <a:pt x="223" y="48"/>
                      <a:pt x="216" y="49"/>
                      <a:pt x="208" y="49"/>
                    </a:cubicBezTo>
                    <a:cubicBezTo>
                      <a:pt x="15" y="49"/>
                      <a:pt x="15" y="49"/>
                      <a:pt x="15" y="49"/>
                    </a:cubicBezTo>
                    <a:cubicBezTo>
                      <a:pt x="7" y="49"/>
                      <a:pt x="0" y="48"/>
                      <a:pt x="0" y="46"/>
                    </a:cubicBezTo>
                    <a:cubicBezTo>
                      <a:pt x="0" y="3"/>
                      <a:pt x="0" y="3"/>
                      <a:pt x="0" y="3"/>
                    </a:cubicBezTo>
                    <a:cubicBezTo>
                      <a:pt x="0" y="1"/>
                      <a:pt x="7" y="0"/>
                      <a:pt x="15" y="0"/>
                    </a:cubicBezTo>
                    <a:cubicBezTo>
                      <a:pt x="208" y="0"/>
                      <a:pt x="208" y="0"/>
                      <a:pt x="208" y="0"/>
                    </a:cubicBezTo>
                    <a:cubicBezTo>
                      <a:pt x="216" y="0"/>
                      <a:pt x="223" y="1"/>
                      <a:pt x="223" y="3"/>
                    </a:cubicBezTo>
                    <a:lnTo>
                      <a:pt x="223" y="46"/>
                    </a:lnTo>
                    <a:close/>
                  </a:path>
                </a:pathLst>
              </a:custGeom>
              <a:noFill/>
              <a:ln w="9525" cap="flat">
                <a:solidFill>
                  <a:srgbClr val="0078D7"/>
                </a:solidFill>
                <a:prstDash val="solid"/>
                <a:miter lim="800000"/>
                <a:headEnd/>
                <a:tailEnd/>
              </a:ln>
            </p:spPr>
            <p:txBody>
              <a:bodyPr vert="horz" wrap="square" lIns="89616" tIns="44809" rIns="89616" bIns="44809" numCol="1" anchor="t" anchorCtr="0" compatLnSpc="1">
                <a:prstTxWarp prst="textNoShape">
                  <a:avLst/>
                </a:prstTxWarp>
              </a:bodyPr>
              <a:lstStyle/>
              <a:p>
                <a:pPr defTabSz="896042">
                  <a:defRPr/>
                </a:pPr>
                <a:endParaRPr lang="en-US" sz="1763" kern="0">
                  <a:ln w="12700">
                    <a:solidFill>
                      <a:srgbClr val="505050"/>
                    </a:solidFill>
                  </a:ln>
                  <a:gradFill>
                    <a:gsLst>
                      <a:gs pos="76000">
                        <a:srgbClr val="1A1A1A"/>
                      </a:gs>
                      <a:gs pos="100000">
                        <a:srgbClr val="0D0D0D"/>
                      </a:gs>
                    </a:gsLst>
                    <a:lin ang="13500000" scaled="1"/>
                  </a:gradFill>
                  <a:latin typeface="Segoe UI"/>
                </a:endParaRPr>
              </a:p>
            </p:txBody>
          </p:sp>
        </p:grpSp>
      </p:grpSp>
      <p:grpSp>
        <p:nvGrpSpPr>
          <p:cNvPr id="317" name="Group 316">
            <a:extLst>
              <a:ext uri="{FF2B5EF4-FFF2-40B4-BE49-F238E27FC236}">
                <a16:creationId xmlns:a16="http://schemas.microsoft.com/office/drawing/2014/main" id="{3BDA247C-BD6D-4186-A88B-69340EA4D370}"/>
              </a:ext>
            </a:extLst>
          </p:cNvPr>
          <p:cNvGrpSpPr/>
          <p:nvPr/>
        </p:nvGrpSpPr>
        <p:grpSpPr>
          <a:xfrm>
            <a:off x="232917" y="418819"/>
            <a:ext cx="1398706" cy="1378280"/>
            <a:chOff x="227451" y="142875"/>
            <a:chExt cx="1371600" cy="1351570"/>
          </a:xfrm>
        </p:grpSpPr>
        <p:sp>
          <p:nvSpPr>
            <p:cNvPr id="318" name="Rectangle 317">
              <a:extLst>
                <a:ext uri="{FF2B5EF4-FFF2-40B4-BE49-F238E27FC236}">
                  <a16:creationId xmlns:a16="http://schemas.microsoft.com/office/drawing/2014/main" id="{38943C70-5F75-4B1F-9E4D-37391669497A}"/>
                </a:ext>
              </a:extLst>
            </p:cNvPr>
            <p:cNvSpPr/>
            <p:nvPr/>
          </p:nvSpPr>
          <p:spPr bwMode="auto">
            <a:xfrm flipH="1">
              <a:off x="227451" y="142875"/>
              <a:ext cx="1371600" cy="1351570"/>
            </a:xfrm>
            <a:prstGeom prst="rect">
              <a:avLst/>
            </a:prstGeom>
            <a:solidFill>
              <a:schemeClr val="bg1"/>
            </a:solidFill>
            <a:ln>
              <a:noFill/>
            </a:ln>
            <a:effectLst>
              <a:outerShdw blurRad="292100" dist="38100" dir="3600000" sx="102000" sy="102000" algn="tl" rotWithShape="0">
                <a:prstClr val="black">
                  <a:alpha val="30000"/>
                </a:prstClr>
              </a:outerShdw>
            </a:effectLst>
          </p:spPr>
          <p:txBody>
            <a:bodyPr rot="0" spcFirstLastPara="0" vertOverflow="overflow" horzOverflow="overflow" vert="horz" wrap="square" lIns="411303" tIns="146241" rIns="0" bIns="146241" numCol="1" spcCol="0" rtlCol="0" fromWordArt="0" anchor="ctr" anchorCtr="0" forceAA="0" compatLnSpc="1">
              <a:prstTxWarp prst="textNoShape">
                <a:avLst/>
              </a:prstTxWarp>
              <a:noAutofit/>
            </a:bodyPr>
            <a:lstStyle/>
            <a:p>
              <a:pPr defTabSz="931935" fontAlgn="base">
                <a:lnSpc>
                  <a:spcPct val="90000"/>
                </a:lnSpc>
                <a:spcBef>
                  <a:spcPct val="0"/>
                </a:spcBef>
                <a:spcAft>
                  <a:spcPct val="0"/>
                </a:spcAft>
                <a:defRPr/>
              </a:pPr>
              <a:endParaRPr lang="en-US" sz="1598" kern="0" spc="-50">
                <a:gradFill>
                  <a:gsLst>
                    <a:gs pos="76000">
                      <a:srgbClr val="1A1A1A"/>
                    </a:gs>
                    <a:gs pos="100000">
                      <a:srgbClr val="0D0D0D"/>
                    </a:gs>
                  </a:gsLst>
                  <a:lin ang="13500000" scaled="1"/>
                </a:gradFill>
                <a:latin typeface="Segoe UI Semilight"/>
                <a:ea typeface="Segoe UI" panose="020B0502040204020203" pitchFamily="34" charset="0"/>
                <a:cs typeface="Segoe UI" panose="020B0502040204020203" pitchFamily="34" charset="0"/>
              </a:endParaRPr>
            </a:p>
          </p:txBody>
        </p:sp>
        <p:grpSp>
          <p:nvGrpSpPr>
            <p:cNvPr id="319" name="Group 318">
              <a:extLst>
                <a:ext uri="{FF2B5EF4-FFF2-40B4-BE49-F238E27FC236}">
                  <a16:creationId xmlns:a16="http://schemas.microsoft.com/office/drawing/2014/main" id="{ACA278A2-07DB-4680-A636-829B5D5BA534}"/>
                </a:ext>
              </a:extLst>
            </p:cNvPr>
            <p:cNvGrpSpPr/>
            <p:nvPr/>
          </p:nvGrpSpPr>
          <p:grpSpPr>
            <a:xfrm>
              <a:off x="358981" y="1176619"/>
              <a:ext cx="971473" cy="228600"/>
              <a:chOff x="358981" y="1224358"/>
              <a:chExt cx="971473" cy="228600"/>
            </a:xfrm>
          </p:grpSpPr>
          <p:sp>
            <p:nvSpPr>
              <p:cNvPr id="334" name="TextBox 333">
                <a:extLst>
                  <a:ext uri="{FF2B5EF4-FFF2-40B4-BE49-F238E27FC236}">
                    <a16:creationId xmlns:a16="http://schemas.microsoft.com/office/drawing/2014/main" id="{2FB00E98-64C0-4F40-9CC4-D611821DE3B9}"/>
                  </a:ext>
                </a:extLst>
              </p:cNvPr>
              <p:cNvSpPr txBox="1"/>
              <p:nvPr/>
            </p:nvSpPr>
            <p:spPr>
              <a:xfrm>
                <a:off x="585279" y="1261296"/>
                <a:ext cx="745175" cy="169558"/>
              </a:xfrm>
              <a:prstGeom prst="rect">
                <a:avLst/>
              </a:prstGeom>
            </p:spPr>
            <p:txBody>
              <a:bodyPr wrap="none" lIns="46623" tIns="0" rIns="0" bIns="0">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defTabSz="895699">
                  <a:defRPr/>
                </a:pPr>
                <a:r>
                  <a:rPr lang="en-US" sz="1224">
                    <a:gradFill>
                      <a:gsLst>
                        <a:gs pos="76000">
                          <a:srgbClr val="1A1A1A"/>
                        </a:gs>
                        <a:gs pos="100000">
                          <a:srgbClr val="0D0D0D"/>
                        </a:gs>
                      </a:gsLst>
                      <a:lin ang="13500000" scaled="1"/>
                    </a:gradFill>
                  </a:rPr>
                  <a:t>Google ID</a:t>
                </a:r>
              </a:p>
            </p:txBody>
          </p:sp>
          <p:pic>
            <p:nvPicPr>
              <p:cNvPr id="335" name="Picture 334">
                <a:extLst>
                  <a:ext uri="{FF2B5EF4-FFF2-40B4-BE49-F238E27FC236}">
                    <a16:creationId xmlns:a16="http://schemas.microsoft.com/office/drawing/2014/main" id="{5AF0E435-5AC8-48D9-A021-39D4E0FCFAC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58981" y="1224358"/>
                <a:ext cx="228600" cy="228600"/>
              </a:xfrm>
              <a:prstGeom prst="rect">
                <a:avLst/>
              </a:prstGeom>
            </p:spPr>
          </p:pic>
        </p:grpSp>
        <p:grpSp>
          <p:nvGrpSpPr>
            <p:cNvPr id="320" name="Group 319">
              <a:extLst>
                <a:ext uri="{FF2B5EF4-FFF2-40B4-BE49-F238E27FC236}">
                  <a16:creationId xmlns:a16="http://schemas.microsoft.com/office/drawing/2014/main" id="{1F469B27-67CD-496E-88E0-785DEDF2DFE5}"/>
                </a:ext>
              </a:extLst>
            </p:cNvPr>
            <p:cNvGrpSpPr/>
            <p:nvPr/>
          </p:nvGrpSpPr>
          <p:grpSpPr>
            <a:xfrm>
              <a:off x="377825" y="879767"/>
              <a:ext cx="579077" cy="191060"/>
              <a:chOff x="377825" y="907298"/>
              <a:chExt cx="579077" cy="191060"/>
            </a:xfrm>
          </p:grpSpPr>
          <p:sp>
            <p:nvSpPr>
              <p:cNvPr id="332" name="TextBox 331">
                <a:extLst>
                  <a:ext uri="{FF2B5EF4-FFF2-40B4-BE49-F238E27FC236}">
                    <a16:creationId xmlns:a16="http://schemas.microsoft.com/office/drawing/2014/main" id="{13584CE5-1B74-4688-8537-33B1E05FABCE}"/>
                  </a:ext>
                </a:extLst>
              </p:cNvPr>
              <p:cNvSpPr txBox="1"/>
              <p:nvPr/>
            </p:nvSpPr>
            <p:spPr>
              <a:xfrm>
                <a:off x="585279" y="919729"/>
                <a:ext cx="371623" cy="169558"/>
              </a:xfrm>
              <a:prstGeom prst="rect">
                <a:avLst/>
              </a:prstGeom>
            </p:spPr>
            <p:txBody>
              <a:bodyPr wrap="none" lIns="46623" tIns="0" rIns="0" bIns="0">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defTabSz="895699">
                  <a:defRPr/>
                </a:pPr>
                <a:r>
                  <a:rPr lang="en-US" sz="1224">
                    <a:gradFill>
                      <a:gsLst>
                        <a:gs pos="76000">
                          <a:srgbClr val="1A1A1A"/>
                        </a:gs>
                        <a:gs pos="100000">
                          <a:srgbClr val="0D0D0D"/>
                        </a:gs>
                      </a:gsLst>
                      <a:lin ang="13500000" scaled="1"/>
                    </a:gradFill>
                  </a:rPr>
                  <a:t>MSA</a:t>
                </a:r>
              </a:p>
            </p:txBody>
          </p:sp>
          <p:pic>
            <p:nvPicPr>
              <p:cNvPr id="333" name="Picture 332">
                <a:extLst>
                  <a:ext uri="{FF2B5EF4-FFF2-40B4-BE49-F238E27FC236}">
                    <a16:creationId xmlns:a16="http://schemas.microsoft.com/office/drawing/2014/main" id="{E835B6D4-EBA5-4374-AA95-7239CD144B9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77825" y="907298"/>
                <a:ext cx="190912" cy="191060"/>
              </a:xfrm>
              <a:prstGeom prst="rect">
                <a:avLst/>
              </a:prstGeom>
            </p:spPr>
          </p:pic>
        </p:grpSp>
        <p:grpSp>
          <p:nvGrpSpPr>
            <p:cNvPr id="321" name="Group 320">
              <a:extLst>
                <a:ext uri="{FF2B5EF4-FFF2-40B4-BE49-F238E27FC236}">
                  <a16:creationId xmlns:a16="http://schemas.microsoft.com/office/drawing/2014/main" id="{60B131EB-5A0F-4383-8555-8219BC372748}"/>
                </a:ext>
              </a:extLst>
            </p:cNvPr>
            <p:cNvGrpSpPr/>
            <p:nvPr/>
          </p:nvGrpSpPr>
          <p:grpSpPr>
            <a:xfrm>
              <a:off x="368300" y="251062"/>
              <a:ext cx="921530" cy="209962"/>
              <a:chOff x="368300" y="251062"/>
              <a:chExt cx="921530" cy="209962"/>
            </a:xfrm>
          </p:grpSpPr>
          <p:sp>
            <p:nvSpPr>
              <p:cNvPr id="325" name="TextBox 324">
                <a:extLst>
                  <a:ext uri="{FF2B5EF4-FFF2-40B4-BE49-F238E27FC236}">
                    <a16:creationId xmlns:a16="http://schemas.microsoft.com/office/drawing/2014/main" id="{14FA52A4-9701-49D7-AB62-3801CE98E419}"/>
                  </a:ext>
                </a:extLst>
              </p:cNvPr>
              <p:cNvSpPr txBox="1"/>
              <p:nvPr/>
            </p:nvSpPr>
            <p:spPr>
              <a:xfrm>
                <a:off x="594804" y="270176"/>
                <a:ext cx="695026" cy="169558"/>
              </a:xfrm>
              <a:prstGeom prst="rect">
                <a:avLst/>
              </a:prstGeom>
            </p:spPr>
            <p:txBody>
              <a:bodyPr wrap="none" lIns="46623" tIns="0" rIns="0" bIns="0">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defTabSz="895699">
                  <a:defRPr/>
                </a:pPr>
                <a:r>
                  <a:rPr lang="en-US" sz="1224">
                    <a:gradFill>
                      <a:gsLst>
                        <a:gs pos="76000">
                          <a:srgbClr val="1A1A1A"/>
                        </a:gs>
                        <a:gs pos="100000">
                          <a:srgbClr val="0D0D0D"/>
                        </a:gs>
                      </a:gsLst>
                      <a:lin ang="13500000" scaled="1"/>
                    </a:gradFill>
                  </a:rPr>
                  <a:t>Azure AD</a:t>
                </a:r>
              </a:p>
            </p:txBody>
          </p:sp>
          <p:grpSp>
            <p:nvGrpSpPr>
              <p:cNvPr id="326" name="Group 325">
                <a:extLst>
                  <a:ext uri="{FF2B5EF4-FFF2-40B4-BE49-F238E27FC236}">
                    <a16:creationId xmlns:a16="http://schemas.microsoft.com/office/drawing/2014/main" id="{549379F4-2158-4045-985F-6E4E46BF328D}"/>
                  </a:ext>
                </a:extLst>
              </p:cNvPr>
              <p:cNvGrpSpPr/>
              <p:nvPr/>
            </p:nvGrpSpPr>
            <p:grpSpPr>
              <a:xfrm>
                <a:off x="368300" y="251062"/>
                <a:ext cx="209962" cy="209962"/>
                <a:chOff x="372044" y="251062"/>
                <a:chExt cx="209962" cy="209962"/>
              </a:xfrm>
            </p:grpSpPr>
            <p:sp>
              <p:nvSpPr>
                <p:cNvPr id="327" name="Oval 326">
                  <a:extLst>
                    <a:ext uri="{FF2B5EF4-FFF2-40B4-BE49-F238E27FC236}">
                      <a16:creationId xmlns:a16="http://schemas.microsoft.com/office/drawing/2014/main" id="{1F98E8AB-0659-4719-B451-034241CC3737}"/>
                    </a:ext>
                  </a:extLst>
                </p:cNvPr>
                <p:cNvSpPr/>
                <p:nvPr/>
              </p:nvSpPr>
              <p:spPr bwMode="auto">
                <a:xfrm>
                  <a:off x="372044" y="251062"/>
                  <a:ext cx="209962" cy="209962"/>
                </a:xfrm>
                <a:prstGeom prst="ellipse">
                  <a:avLst/>
                </a:prstGeom>
                <a:solidFill>
                  <a:schemeClr val="bg1"/>
                </a:solid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1632">
                    <a:gradFill>
                      <a:gsLst>
                        <a:gs pos="76000">
                          <a:srgbClr val="1A1A1A"/>
                        </a:gs>
                        <a:gs pos="100000">
                          <a:srgbClr val="0D0D0D"/>
                        </a:gs>
                      </a:gsLst>
                      <a:lin ang="13500000" scaled="1"/>
                    </a:gradFill>
                    <a:latin typeface="Segoe UI"/>
                  </a:endParaRPr>
                </a:p>
              </p:txBody>
            </p:sp>
            <p:grpSp>
              <p:nvGrpSpPr>
                <p:cNvPr id="328" name="Graphic 382">
                  <a:extLst>
                    <a:ext uri="{FF2B5EF4-FFF2-40B4-BE49-F238E27FC236}">
                      <a16:creationId xmlns:a16="http://schemas.microsoft.com/office/drawing/2014/main" id="{C832EA7C-9B76-4B4D-A4F4-0E1C14908B5E}"/>
                    </a:ext>
                  </a:extLst>
                </p:cNvPr>
                <p:cNvGrpSpPr/>
                <p:nvPr/>
              </p:nvGrpSpPr>
              <p:grpSpPr>
                <a:xfrm>
                  <a:off x="429400" y="277462"/>
                  <a:ext cx="95250" cy="157163"/>
                  <a:chOff x="419019" y="270731"/>
                  <a:chExt cx="95250" cy="157163"/>
                </a:xfrm>
              </p:grpSpPr>
              <p:sp>
                <p:nvSpPr>
                  <p:cNvPr id="329" name="Freeform: Shape 328">
                    <a:extLst>
                      <a:ext uri="{FF2B5EF4-FFF2-40B4-BE49-F238E27FC236}">
                        <a16:creationId xmlns:a16="http://schemas.microsoft.com/office/drawing/2014/main" id="{9F1CA342-4733-4CDF-BED6-CB058DE9E093}"/>
                      </a:ext>
                    </a:extLst>
                  </p:cNvPr>
                  <p:cNvSpPr/>
                  <p:nvPr/>
                </p:nvSpPr>
                <p:spPr>
                  <a:xfrm>
                    <a:off x="419019" y="270731"/>
                    <a:ext cx="95250" cy="157163"/>
                  </a:xfrm>
                  <a:custGeom>
                    <a:avLst/>
                    <a:gdLst>
                      <a:gd name="connsiteX0" fmla="*/ 97039 w 95250"/>
                      <a:gd name="connsiteY0" fmla="*/ 141622 h 157162"/>
                      <a:gd name="connsiteX1" fmla="*/ 97039 w 95250"/>
                      <a:gd name="connsiteY1" fmla="*/ 41610 h 157162"/>
                      <a:gd name="connsiteX2" fmla="*/ 83348 w 95250"/>
                      <a:gd name="connsiteY2" fmla="*/ 27322 h 157162"/>
                      <a:gd name="connsiteX3" fmla="*/ 82752 w 95250"/>
                      <a:gd name="connsiteY3" fmla="*/ 27322 h 157162"/>
                      <a:gd name="connsiteX4" fmla="*/ 63702 w 95250"/>
                      <a:gd name="connsiteY4" fmla="*/ 27322 h 157162"/>
                      <a:gd name="connsiteX5" fmla="*/ 63702 w 95250"/>
                      <a:gd name="connsiteY5" fmla="*/ 13035 h 157162"/>
                      <a:gd name="connsiteX6" fmla="*/ 73227 w 95250"/>
                      <a:gd name="connsiteY6" fmla="*/ 8272 h 157162"/>
                      <a:gd name="connsiteX7" fmla="*/ 68217 w 95250"/>
                      <a:gd name="connsiteY7" fmla="*/ 1786 h 157162"/>
                      <a:gd name="connsiteX8" fmla="*/ 49414 w 95250"/>
                      <a:gd name="connsiteY8" fmla="*/ 13035 h 157162"/>
                      <a:gd name="connsiteX9" fmla="*/ 30698 w 95250"/>
                      <a:gd name="connsiteY9" fmla="*/ 1834 h 157162"/>
                      <a:gd name="connsiteX10" fmla="*/ 25602 w 95250"/>
                      <a:gd name="connsiteY10" fmla="*/ 8272 h 157162"/>
                      <a:gd name="connsiteX11" fmla="*/ 35127 w 95250"/>
                      <a:gd name="connsiteY11" fmla="*/ 13035 h 157162"/>
                      <a:gd name="connsiteX12" fmla="*/ 35127 w 95250"/>
                      <a:gd name="connsiteY12" fmla="*/ 27322 h 157162"/>
                      <a:gd name="connsiteX13" fmla="*/ 16077 w 95250"/>
                      <a:gd name="connsiteY13" fmla="*/ 27322 h 157162"/>
                      <a:gd name="connsiteX14" fmla="*/ 1789 w 95250"/>
                      <a:gd name="connsiteY14" fmla="*/ 41013 h 157162"/>
                      <a:gd name="connsiteX15" fmla="*/ 1789 w 95250"/>
                      <a:gd name="connsiteY15" fmla="*/ 41610 h 157162"/>
                      <a:gd name="connsiteX16" fmla="*/ 1789 w 95250"/>
                      <a:gd name="connsiteY16" fmla="*/ 141622 h 157162"/>
                      <a:gd name="connsiteX17" fmla="*/ 15480 w 95250"/>
                      <a:gd name="connsiteY17" fmla="*/ 155910 h 157162"/>
                      <a:gd name="connsiteX18" fmla="*/ 16077 w 95250"/>
                      <a:gd name="connsiteY18" fmla="*/ 155910 h 157162"/>
                      <a:gd name="connsiteX19" fmla="*/ 82752 w 95250"/>
                      <a:gd name="connsiteY19" fmla="*/ 155910 h 157162"/>
                      <a:gd name="connsiteX20" fmla="*/ 97039 w 95250"/>
                      <a:gd name="connsiteY20" fmla="*/ 142219 h 157162"/>
                      <a:gd name="connsiteX21" fmla="*/ 97039 w 95250"/>
                      <a:gd name="connsiteY21" fmla="*/ 141622 h 157162"/>
                      <a:gd name="connsiteX22" fmla="*/ 82752 w 95250"/>
                      <a:gd name="connsiteY22" fmla="*/ 146385 h 157162"/>
                      <a:gd name="connsiteX23" fmla="*/ 16077 w 95250"/>
                      <a:gd name="connsiteY23" fmla="*/ 146385 h 157162"/>
                      <a:gd name="connsiteX24" fmla="*/ 11314 w 95250"/>
                      <a:gd name="connsiteY24" fmla="*/ 141825 h 157162"/>
                      <a:gd name="connsiteX25" fmla="*/ 11314 w 95250"/>
                      <a:gd name="connsiteY25" fmla="*/ 141622 h 157162"/>
                      <a:gd name="connsiteX26" fmla="*/ 11314 w 95250"/>
                      <a:gd name="connsiteY26" fmla="*/ 41610 h 157162"/>
                      <a:gd name="connsiteX27" fmla="*/ 15874 w 95250"/>
                      <a:gd name="connsiteY27" fmla="*/ 36847 h 157162"/>
                      <a:gd name="connsiteX28" fmla="*/ 16077 w 95250"/>
                      <a:gd name="connsiteY28" fmla="*/ 36847 h 157162"/>
                      <a:gd name="connsiteX29" fmla="*/ 44652 w 95250"/>
                      <a:gd name="connsiteY29" fmla="*/ 36847 h 157162"/>
                      <a:gd name="connsiteX30" fmla="*/ 44652 w 95250"/>
                      <a:gd name="connsiteY30" fmla="*/ 22560 h 157162"/>
                      <a:gd name="connsiteX31" fmla="*/ 54177 w 95250"/>
                      <a:gd name="connsiteY31" fmla="*/ 22560 h 157162"/>
                      <a:gd name="connsiteX32" fmla="*/ 54177 w 95250"/>
                      <a:gd name="connsiteY32" fmla="*/ 36847 h 157162"/>
                      <a:gd name="connsiteX33" fmla="*/ 82752 w 95250"/>
                      <a:gd name="connsiteY33" fmla="*/ 36847 h 157162"/>
                      <a:gd name="connsiteX34" fmla="*/ 87514 w 95250"/>
                      <a:gd name="connsiteY34" fmla="*/ 41408 h 157162"/>
                      <a:gd name="connsiteX35" fmla="*/ 87514 w 95250"/>
                      <a:gd name="connsiteY35" fmla="*/ 41610 h 157162"/>
                      <a:gd name="connsiteX36" fmla="*/ 87514 w 95250"/>
                      <a:gd name="connsiteY36" fmla="*/ 141622 h 157162"/>
                      <a:gd name="connsiteX37" fmla="*/ 82954 w 95250"/>
                      <a:gd name="connsiteY37" fmla="*/ 146385 h 157162"/>
                      <a:gd name="connsiteX38" fmla="*/ 82752 w 95250"/>
                      <a:gd name="connsiteY38" fmla="*/ 146385 h 15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5250" h="157162">
                        <a:moveTo>
                          <a:pt x="97039" y="141622"/>
                        </a:moveTo>
                        <a:lnTo>
                          <a:pt x="97039" y="41610"/>
                        </a:lnTo>
                        <a:cubicBezTo>
                          <a:pt x="97204" y="33884"/>
                          <a:pt x="91075" y="27487"/>
                          <a:pt x="83348" y="27322"/>
                        </a:cubicBezTo>
                        <a:cubicBezTo>
                          <a:pt x="83150" y="27318"/>
                          <a:pt x="82951" y="27318"/>
                          <a:pt x="82752" y="27322"/>
                        </a:cubicBezTo>
                        <a:lnTo>
                          <a:pt x="63702" y="27322"/>
                        </a:lnTo>
                        <a:lnTo>
                          <a:pt x="63702" y="13035"/>
                        </a:lnTo>
                        <a:lnTo>
                          <a:pt x="73227" y="8272"/>
                        </a:lnTo>
                        <a:lnTo>
                          <a:pt x="68217" y="1786"/>
                        </a:lnTo>
                        <a:lnTo>
                          <a:pt x="49414" y="13035"/>
                        </a:lnTo>
                        <a:lnTo>
                          <a:pt x="30698" y="1834"/>
                        </a:lnTo>
                        <a:lnTo>
                          <a:pt x="25602" y="8272"/>
                        </a:lnTo>
                        <a:lnTo>
                          <a:pt x="35127" y="13035"/>
                        </a:lnTo>
                        <a:lnTo>
                          <a:pt x="35127" y="27322"/>
                        </a:lnTo>
                        <a:lnTo>
                          <a:pt x="16077" y="27322"/>
                        </a:lnTo>
                        <a:cubicBezTo>
                          <a:pt x="8351" y="27158"/>
                          <a:pt x="1954" y="33287"/>
                          <a:pt x="1789" y="41013"/>
                        </a:cubicBezTo>
                        <a:cubicBezTo>
                          <a:pt x="1785" y="41212"/>
                          <a:pt x="1785" y="41411"/>
                          <a:pt x="1789" y="41610"/>
                        </a:cubicBezTo>
                        <a:lnTo>
                          <a:pt x="1789" y="141622"/>
                        </a:lnTo>
                        <a:cubicBezTo>
                          <a:pt x="1624" y="149348"/>
                          <a:pt x="7754" y="155745"/>
                          <a:pt x="15480" y="155910"/>
                        </a:cubicBezTo>
                        <a:cubicBezTo>
                          <a:pt x="15679" y="155914"/>
                          <a:pt x="15878" y="155914"/>
                          <a:pt x="16077" y="155910"/>
                        </a:cubicBezTo>
                        <a:lnTo>
                          <a:pt x="82752" y="155910"/>
                        </a:lnTo>
                        <a:cubicBezTo>
                          <a:pt x="90477" y="156075"/>
                          <a:pt x="96874" y="149945"/>
                          <a:pt x="97039" y="142219"/>
                        </a:cubicBezTo>
                        <a:cubicBezTo>
                          <a:pt x="97043" y="142021"/>
                          <a:pt x="97043" y="141822"/>
                          <a:pt x="97039" y="141622"/>
                        </a:cubicBezTo>
                        <a:close/>
                        <a:moveTo>
                          <a:pt x="82752" y="146385"/>
                        </a:moveTo>
                        <a:lnTo>
                          <a:pt x="16077" y="146385"/>
                        </a:lnTo>
                        <a:cubicBezTo>
                          <a:pt x="13502" y="146441"/>
                          <a:pt x="11370" y="144399"/>
                          <a:pt x="11314" y="141825"/>
                        </a:cubicBezTo>
                        <a:cubicBezTo>
                          <a:pt x="11313" y="141757"/>
                          <a:pt x="11313" y="141690"/>
                          <a:pt x="11314" y="141622"/>
                        </a:cubicBezTo>
                        <a:lnTo>
                          <a:pt x="11314" y="41610"/>
                        </a:lnTo>
                        <a:cubicBezTo>
                          <a:pt x="11258" y="39035"/>
                          <a:pt x="13300" y="36903"/>
                          <a:pt x="15874" y="36847"/>
                        </a:cubicBezTo>
                        <a:cubicBezTo>
                          <a:pt x="15942" y="36846"/>
                          <a:pt x="16009" y="36846"/>
                          <a:pt x="16077" y="36847"/>
                        </a:cubicBezTo>
                        <a:lnTo>
                          <a:pt x="44652" y="36847"/>
                        </a:lnTo>
                        <a:lnTo>
                          <a:pt x="44652" y="22560"/>
                        </a:lnTo>
                        <a:lnTo>
                          <a:pt x="54177" y="22560"/>
                        </a:lnTo>
                        <a:lnTo>
                          <a:pt x="54177" y="36847"/>
                        </a:lnTo>
                        <a:lnTo>
                          <a:pt x="82752" y="36847"/>
                        </a:lnTo>
                        <a:cubicBezTo>
                          <a:pt x="85326" y="36792"/>
                          <a:pt x="87458" y="38833"/>
                          <a:pt x="87514" y="41408"/>
                        </a:cubicBezTo>
                        <a:cubicBezTo>
                          <a:pt x="87516" y="41475"/>
                          <a:pt x="87516" y="41542"/>
                          <a:pt x="87514" y="41610"/>
                        </a:cubicBezTo>
                        <a:lnTo>
                          <a:pt x="87514" y="141622"/>
                        </a:lnTo>
                        <a:cubicBezTo>
                          <a:pt x="87570" y="144197"/>
                          <a:pt x="85528" y="146329"/>
                          <a:pt x="82954" y="146385"/>
                        </a:cubicBezTo>
                        <a:cubicBezTo>
                          <a:pt x="82886" y="146386"/>
                          <a:pt x="82819" y="146386"/>
                          <a:pt x="82752" y="146385"/>
                        </a:cubicBezTo>
                        <a:close/>
                      </a:path>
                    </a:pathLst>
                  </a:custGeom>
                  <a:solidFill>
                    <a:schemeClr val="accent1"/>
                  </a:solidFill>
                  <a:ln w="4763" cap="flat">
                    <a:noFill/>
                    <a:prstDash val="solid"/>
                    <a:miter/>
                  </a:ln>
                </p:spPr>
                <p:txBody>
                  <a:bodyPr rtlCol="0" anchor="ctr"/>
                  <a:lstStyle/>
                  <a:p>
                    <a:pPr defTabSz="932509"/>
                    <a:endParaRPr lang="en-US" sz="1873">
                      <a:gradFill>
                        <a:gsLst>
                          <a:gs pos="76000">
                            <a:srgbClr val="1A1A1A"/>
                          </a:gs>
                          <a:gs pos="100000">
                            <a:srgbClr val="0D0D0D"/>
                          </a:gs>
                        </a:gsLst>
                        <a:lin ang="13500000" scaled="1"/>
                      </a:gradFill>
                      <a:latin typeface="Segoe UI"/>
                    </a:endParaRPr>
                  </a:p>
                </p:txBody>
              </p:sp>
              <p:sp>
                <p:nvSpPr>
                  <p:cNvPr id="330" name="Freeform: Shape 329">
                    <a:extLst>
                      <a:ext uri="{FF2B5EF4-FFF2-40B4-BE49-F238E27FC236}">
                        <a16:creationId xmlns:a16="http://schemas.microsoft.com/office/drawing/2014/main" id="{1E42B419-0859-4ABE-BC4D-B43EF1861A47}"/>
                      </a:ext>
                    </a:extLst>
                  </p:cNvPr>
                  <p:cNvSpPr/>
                  <p:nvPr/>
                </p:nvSpPr>
                <p:spPr>
                  <a:xfrm>
                    <a:off x="436953" y="327344"/>
                    <a:ext cx="61913" cy="66675"/>
                  </a:xfrm>
                  <a:custGeom>
                    <a:avLst/>
                    <a:gdLst>
                      <a:gd name="connsiteX0" fmla="*/ 44653 w 61912"/>
                      <a:gd name="connsiteY0" fmla="*/ 39384 h 66675"/>
                      <a:gd name="connsiteX1" fmla="*/ 47968 w 61912"/>
                      <a:gd name="connsiteY1" fmla="*/ 9719 h 66675"/>
                      <a:gd name="connsiteX2" fmla="*/ 18302 w 61912"/>
                      <a:gd name="connsiteY2" fmla="*/ 6404 h 66675"/>
                      <a:gd name="connsiteX3" fmla="*/ 14988 w 61912"/>
                      <a:gd name="connsiteY3" fmla="*/ 36070 h 66675"/>
                      <a:gd name="connsiteX4" fmla="*/ 18302 w 61912"/>
                      <a:gd name="connsiteY4" fmla="*/ 39384 h 66675"/>
                      <a:gd name="connsiteX5" fmla="*/ 1786 w 61912"/>
                      <a:gd name="connsiteY5" fmla="*/ 65959 h 66675"/>
                      <a:gd name="connsiteX6" fmla="*/ 9658 w 61912"/>
                      <a:gd name="connsiteY6" fmla="*/ 65959 h 66675"/>
                      <a:gd name="connsiteX7" fmla="*/ 31483 w 61912"/>
                      <a:gd name="connsiteY7" fmla="*/ 44135 h 66675"/>
                      <a:gd name="connsiteX8" fmla="*/ 53307 w 61912"/>
                      <a:gd name="connsiteY8" fmla="*/ 65959 h 66675"/>
                      <a:gd name="connsiteX9" fmla="*/ 61179 w 61912"/>
                      <a:gd name="connsiteY9" fmla="*/ 65959 h 66675"/>
                      <a:gd name="connsiteX10" fmla="*/ 44653 w 61912"/>
                      <a:gd name="connsiteY10" fmla="*/ 39384 h 66675"/>
                      <a:gd name="connsiteX11" fmla="*/ 18240 w 61912"/>
                      <a:gd name="connsiteY11" fmla="*/ 23025 h 66675"/>
                      <a:gd name="connsiteX12" fmla="*/ 31480 w 61912"/>
                      <a:gd name="connsiteY12" fmla="*/ 9795 h 66675"/>
                      <a:gd name="connsiteX13" fmla="*/ 44710 w 61912"/>
                      <a:gd name="connsiteY13" fmla="*/ 23035 h 66675"/>
                      <a:gd name="connsiteX14" fmla="*/ 31480 w 61912"/>
                      <a:gd name="connsiteY14" fmla="*/ 36265 h 66675"/>
                      <a:gd name="connsiteX15" fmla="*/ 18245 w 61912"/>
                      <a:gd name="connsiteY15" fmla="*/ 23025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12" h="66675">
                        <a:moveTo>
                          <a:pt x="44653" y="39384"/>
                        </a:moveTo>
                        <a:cubicBezTo>
                          <a:pt x="53761" y="32108"/>
                          <a:pt x="55245" y="18826"/>
                          <a:pt x="47968" y="9719"/>
                        </a:cubicBezTo>
                        <a:cubicBezTo>
                          <a:pt x="40691" y="612"/>
                          <a:pt x="27410" y="-873"/>
                          <a:pt x="18302" y="6404"/>
                        </a:cubicBezTo>
                        <a:cubicBezTo>
                          <a:pt x="9195" y="13680"/>
                          <a:pt x="7711" y="26962"/>
                          <a:pt x="14988" y="36070"/>
                        </a:cubicBezTo>
                        <a:cubicBezTo>
                          <a:pt x="15966" y="37294"/>
                          <a:pt x="17078" y="38406"/>
                          <a:pt x="18302" y="39384"/>
                        </a:cubicBezTo>
                        <a:cubicBezTo>
                          <a:pt x="8200" y="44390"/>
                          <a:pt x="1802" y="54685"/>
                          <a:pt x="1786" y="65959"/>
                        </a:cubicBezTo>
                        <a:lnTo>
                          <a:pt x="9658" y="65959"/>
                        </a:lnTo>
                        <a:cubicBezTo>
                          <a:pt x="9658" y="53906"/>
                          <a:pt x="19430" y="44135"/>
                          <a:pt x="31483" y="44135"/>
                        </a:cubicBezTo>
                        <a:cubicBezTo>
                          <a:pt x="43535" y="44135"/>
                          <a:pt x="53307" y="53906"/>
                          <a:pt x="53307" y="65959"/>
                        </a:cubicBezTo>
                        <a:lnTo>
                          <a:pt x="61179" y="65959"/>
                        </a:lnTo>
                        <a:cubicBezTo>
                          <a:pt x="61161" y="54682"/>
                          <a:pt x="54760" y="44388"/>
                          <a:pt x="44653" y="39384"/>
                        </a:cubicBezTo>
                        <a:close/>
                        <a:moveTo>
                          <a:pt x="18240" y="23025"/>
                        </a:moveTo>
                        <a:cubicBezTo>
                          <a:pt x="18243" y="15716"/>
                          <a:pt x="24171" y="9792"/>
                          <a:pt x="31480" y="9795"/>
                        </a:cubicBezTo>
                        <a:cubicBezTo>
                          <a:pt x="38790" y="9798"/>
                          <a:pt x="44713" y="15725"/>
                          <a:pt x="44710" y="23035"/>
                        </a:cubicBezTo>
                        <a:cubicBezTo>
                          <a:pt x="44707" y="30341"/>
                          <a:pt x="38786" y="36262"/>
                          <a:pt x="31480" y="36265"/>
                        </a:cubicBezTo>
                        <a:cubicBezTo>
                          <a:pt x="24173" y="36255"/>
                          <a:pt x="18253" y="30332"/>
                          <a:pt x="18245" y="23025"/>
                        </a:cubicBezTo>
                        <a:close/>
                      </a:path>
                    </a:pathLst>
                  </a:custGeom>
                  <a:solidFill>
                    <a:schemeClr val="accent1"/>
                  </a:solidFill>
                  <a:ln w="4763" cap="flat">
                    <a:noFill/>
                    <a:prstDash val="solid"/>
                    <a:miter/>
                  </a:ln>
                </p:spPr>
                <p:txBody>
                  <a:bodyPr rtlCol="0" anchor="ctr"/>
                  <a:lstStyle/>
                  <a:p>
                    <a:pPr defTabSz="932509"/>
                    <a:endParaRPr lang="en-US" sz="1873">
                      <a:gradFill>
                        <a:gsLst>
                          <a:gs pos="76000">
                            <a:srgbClr val="1A1A1A"/>
                          </a:gs>
                          <a:gs pos="100000">
                            <a:srgbClr val="0D0D0D"/>
                          </a:gs>
                        </a:gsLst>
                        <a:lin ang="13500000" scaled="1"/>
                      </a:gradFill>
                      <a:latin typeface="Segoe UI"/>
                    </a:endParaRPr>
                  </a:p>
                </p:txBody>
              </p:sp>
              <p:sp>
                <p:nvSpPr>
                  <p:cNvPr id="331" name="Freeform: Shape 330">
                    <a:extLst>
                      <a:ext uri="{FF2B5EF4-FFF2-40B4-BE49-F238E27FC236}">
                        <a16:creationId xmlns:a16="http://schemas.microsoft.com/office/drawing/2014/main" id="{8F09889C-B74E-4CAD-B4EA-E35A42748338}"/>
                      </a:ext>
                    </a:extLst>
                  </p:cNvPr>
                  <p:cNvSpPr/>
                  <p:nvPr/>
                </p:nvSpPr>
                <p:spPr>
                  <a:xfrm>
                    <a:off x="452360" y="310555"/>
                    <a:ext cx="28575" cy="9525"/>
                  </a:xfrm>
                  <a:custGeom>
                    <a:avLst/>
                    <a:gdLst>
                      <a:gd name="connsiteX0" fmla="*/ 25598 w 28575"/>
                      <a:gd name="connsiteY0" fmla="*/ 1786 h 9525"/>
                      <a:gd name="connsiteX1" fmla="*/ 30361 w 28575"/>
                      <a:gd name="connsiteY1" fmla="*/ 6548 h 9525"/>
                      <a:gd name="connsiteX2" fmla="*/ 30361 w 28575"/>
                      <a:gd name="connsiteY2" fmla="*/ 6548 h 9525"/>
                      <a:gd name="connsiteX3" fmla="*/ 25598 w 28575"/>
                      <a:gd name="connsiteY3" fmla="*/ 11311 h 9525"/>
                      <a:gd name="connsiteX4" fmla="*/ 6548 w 28575"/>
                      <a:gd name="connsiteY4" fmla="*/ 11311 h 9525"/>
                      <a:gd name="connsiteX5" fmla="*/ 1786 w 28575"/>
                      <a:gd name="connsiteY5" fmla="*/ 6548 h 9525"/>
                      <a:gd name="connsiteX6" fmla="*/ 1786 w 28575"/>
                      <a:gd name="connsiteY6" fmla="*/ 6548 h 9525"/>
                      <a:gd name="connsiteX7" fmla="*/ 6548 w 28575"/>
                      <a:gd name="connsiteY7" fmla="*/ 1786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5" h="9525">
                        <a:moveTo>
                          <a:pt x="25598" y="1786"/>
                        </a:moveTo>
                        <a:cubicBezTo>
                          <a:pt x="28229" y="1786"/>
                          <a:pt x="30361" y="3918"/>
                          <a:pt x="30361" y="6548"/>
                        </a:cubicBezTo>
                        <a:lnTo>
                          <a:pt x="30361" y="6548"/>
                        </a:lnTo>
                        <a:cubicBezTo>
                          <a:pt x="30361" y="9179"/>
                          <a:pt x="28229" y="11311"/>
                          <a:pt x="25598" y="11311"/>
                        </a:cubicBezTo>
                        <a:lnTo>
                          <a:pt x="6548" y="11311"/>
                        </a:lnTo>
                        <a:cubicBezTo>
                          <a:pt x="3918" y="11311"/>
                          <a:pt x="1786" y="9179"/>
                          <a:pt x="1786" y="6548"/>
                        </a:cubicBezTo>
                        <a:lnTo>
                          <a:pt x="1786" y="6548"/>
                        </a:lnTo>
                        <a:cubicBezTo>
                          <a:pt x="1786" y="3918"/>
                          <a:pt x="3918" y="1786"/>
                          <a:pt x="6548" y="1786"/>
                        </a:cubicBezTo>
                        <a:close/>
                      </a:path>
                    </a:pathLst>
                  </a:custGeom>
                  <a:solidFill>
                    <a:schemeClr val="accent1"/>
                  </a:solidFill>
                  <a:ln w="4763" cap="flat">
                    <a:noFill/>
                    <a:prstDash val="solid"/>
                    <a:miter/>
                  </a:ln>
                </p:spPr>
                <p:txBody>
                  <a:bodyPr rtlCol="0" anchor="ctr"/>
                  <a:lstStyle/>
                  <a:p>
                    <a:pPr defTabSz="932509"/>
                    <a:endParaRPr lang="en-US" sz="1873">
                      <a:gradFill>
                        <a:gsLst>
                          <a:gs pos="76000">
                            <a:srgbClr val="1A1A1A"/>
                          </a:gs>
                          <a:gs pos="100000">
                            <a:srgbClr val="0D0D0D"/>
                          </a:gs>
                        </a:gsLst>
                        <a:lin ang="13500000" scaled="1"/>
                      </a:gradFill>
                      <a:latin typeface="Segoe UI"/>
                    </a:endParaRPr>
                  </a:p>
                </p:txBody>
              </p:sp>
            </p:grpSp>
          </p:grpSp>
        </p:grpSp>
        <p:grpSp>
          <p:nvGrpSpPr>
            <p:cNvPr id="322" name="Group 321">
              <a:extLst>
                <a:ext uri="{FF2B5EF4-FFF2-40B4-BE49-F238E27FC236}">
                  <a16:creationId xmlns:a16="http://schemas.microsoft.com/office/drawing/2014/main" id="{C3822F75-D372-4E86-BF59-0ABD45423221}"/>
                </a:ext>
              </a:extLst>
            </p:cNvPr>
            <p:cNvGrpSpPr/>
            <p:nvPr/>
          </p:nvGrpSpPr>
          <p:grpSpPr>
            <a:xfrm>
              <a:off x="384901" y="545850"/>
              <a:ext cx="616441" cy="210520"/>
              <a:chOff x="384901" y="555169"/>
              <a:chExt cx="616441" cy="210520"/>
            </a:xfrm>
          </p:grpSpPr>
          <p:sp>
            <p:nvSpPr>
              <p:cNvPr id="323" name="TextBox 322">
                <a:extLst>
                  <a:ext uri="{FF2B5EF4-FFF2-40B4-BE49-F238E27FC236}">
                    <a16:creationId xmlns:a16="http://schemas.microsoft.com/office/drawing/2014/main" id="{CF565E61-2AB5-47AD-853B-881F5D0A43E4}"/>
                  </a:ext>
                </a:extLst>
              </p:cNvPr>
              <p:cNvSpPr txBox="1"/>
              <p:nvPr/>
            </p:nvSpPr>
            <p:spPr>
              <a:xfrm>
                <a:off x="585279" y="596131"/>
                <a:ext cx="416063" cy="169558"/>
              </a:xfrm>
              <a:prstGeom prst="rect">
                <a:avLst/>
              </a:prstGeom>
            </p:spPr>
            <p:txBody>
              <a:bodyPr wrap="none" lIns="46623" tIns="0" rIns="0" bIns="0">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defTabSz="895699">
                  <a:defRPr/>
                </a:pPr>
                <a:r>
                  <a:rPr lang="en-US" sz="1224">
                    <a:gradFill>
                      <a:gsLst>
                        <a:gs pos="76000">
                          <a:srgbClr val="1A1A1A"/>
                        </a:gs>
                        <a:gs pos="100000">
                          <a:srgbClr val="0D0D0D"/>
                        </a:gs>
                      </a:gsLst>
                      <a:lin ang="13500000" scaled="1"/>
                    </a:gradFill>
                  </a:rPr>
                  <a:t>ADFS</a:t>
                </a:r>
              </a:p>
            </p:txBody>
          </p:sp>
          <p:pic>
            <p:nvPicPr>
              <p:cNvPr id="324" name="Graphic 323">
                <a:extLst>
                  <a:ext uri="{FF2B5EF4-FFF2-40B4-BE49-F238E27FC236}">
                    <a16:creationId xmlns:a16="http://schemas.microsoft.com/office/drawing/2014/main" id="{AE827B1B-D0DC-454B-8875-68659AA646AF}"/>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84901" y="555169"/>
                <a:ext cx="203762" cy="203762"/>
              </a:xfrm>
              <a:prstGeom prst="rect">
                <a:avLst/>
              </a:prstGeom>
            </p:spPr>
          </p:pic>
        </p:grpSp>
      </p:grpSp>
      <p:sp>
        <p:nvSpPr>
          <p:cNvPr id="636" name="Arc 635">
            <a:extLst>
              <a:ext uri="{FF2B5EF4-FFF2-40B4-BE49-F238E27FC236}">
                <a16:creationId xmlns:a16="http://schemas.microsoft.com/office/drawing/2014/main" id="{3AC2D1F2-3821-424F-8EED-879471E2608E}"/>
              </a:ext>
            </a:extLst>
          </p:cNvPr>
          <p:cNvSpPr/>
          <p:nvPr/>
        </p:nvSpPr>
        <p:spPr>
          <a:xfrm>
            <a:off x="5016463" y="2699995"/>
            <a:ext cx="2125470" cy="2125470"/>
          </a:xfrm>
          <a:prstGeom prst="arc">
            <a:avLst>
              <a:gd name="adj1" fmla="val 2249539"/>
              <a:gd name="adj2" fmla="val 5840073"/>
            </a:avLst>
          </a:prstGeom>
          <a:noFill/>
          <a:ln w="9525" cap="flat" cmpd="sng" algn="ctr">
            <a:solidFill>
              <a:srgbClr val="0078D7"/>
            </a:solidFill>
            <a:prstDash val="solid"/>
            <a:headEnd type="triangle" w="med" len="med"/>
            <a:tailEnd type="none" w="med" len="med"/>
          </a:ln>
          <a:effectLst/>
        </p:spPr>
        <p:txBody>
          <a:bodyPr rtlCol="0" anchor="ctr"/>
          <a:lstStyle/>
          <a:p>
            <a:pPr algn="ctr" defTabSz="914049">
              <a:defRPr/>
            </a:pPr>
            <a:endParaRPr lang="en-US" sz="1873" kern="0">
              <a:gradFill>
                <a:gsLst>
                  <a:gs pos="76000">
                    <a:srgbClr val="1A1A1A"/>
                  </a:gs>
                  <a:gs pos="100000">
                    <a:srgbClr val="0D0D0D"/>
                  </a:gs>
                </a:gsLst>
                <a:lin ang="13500000" scaled="1"/>
              </a:gradFill>
              <a:latin typeface="Segoe UI Semilight"/>
            </a:endParaRPr>
          </a:p>
        </p:txBody>
      </p:sp>
      <p:sp>
        <p:nvSpPr>
          <p:cNvPr id="637" name="Arc 636">
            <a:extLst>
              <a:ext uri="{FF2B5EF4-FFF2-40B4-BE49-F238E27FC236}">
                <a16:creationId xmlns:a16="http://schemas.microsoft.com/office/drawing/2014/main" id="{480ED318-0C42-4090-A050-B09149444C16}"/>
              </a:ext>
            </a:extLst>
          </p:cNvPr>
          <p:cNvSpPr/>
          <p:nvPr/>
        </p:nvSpPr>
        <p:spPr>
          <a:xfrm rot="20984159">
            <a:off x="5034423" y="2587007"/>
            <a:ext cx="2186658" cy="2125470"/>
          </a:xfrm>
          <a:prstGeom prst="arc">
            <a:avLst>
              <a:gd name="adj1" fmla="val 17443363"/>
              <a:gd name="adj2" fmla="val 20404202"/>
            </a:avLst>
          </a:prstGeom>
          <a:noFill/>
          <a:ln w="9525" cap="flat" cmpd="sng" algn="ctr">
            <a:solidFill>
              <a:srgbClr val="0078D7"/>
            </a:solidFill>
            <a:prstDash val="solid"/>
            <a:headEnd type="none" w="med" len="med"/>
            <a:tailEnd type="triangle" w="med" len="med"/>
          </a:ln>
          <a:effectLst/>
        </p:spPr>
        <p:txBody>
          <a:bodyPr rtlCol="0" anchor="ctr"/>
          <a:lstStyle/>
          <a:p>
            <a:pPr algn="ctr" defTabSz="914049">
              <a:defRPr/>
            </a:pPr>
            <a:endParaRPr lang="en-US" sz="1873" kern="0">
              <a:gradFill>
                <a:gsLst>
                  <a:gs pos="76000">
                    <a:srgbClr val="1A1A1A"/>
                  </a:gs>
                  <a:gs pos="100000">
                    <a:srgbClr val="0D0D0D"/>
                  </a:gs>
                </a:gsLst>
                <a:lin ang="13500000" scaled="1"/>
              </a:gradFill>
              <a:latin typeface="Segoe UI Semilight"/>
            </a:endParaRPr>
          </a:p>
        </p:txBody>
      </p:sp>
      <p:sp>
        <p:nvSpPr>
          <p:cNvPr id="638" name="Rectangle 637">
            <a:extLst>
              <a:ext uri="{FF2B5EF4-FFF2-40B4-BE49-F238E27FC236}">
                <a16:creationId xmlns:a16="http://schemas.microsoft.com/office/drawing/2014/main" id="{D069F7C8-FF52-4759-B394-7C33576AC47A}"/>
              </a:ext>
            </a:extLst>
          </p:cNvPr>
          <p:cNvSpPr/>
          <p:nvPr/>
        </p:nvSpPr>
        <p:spPr>
          <a:xfrm>
            <a:off x="8775024" y="2679213"/>
            <a:ext cx="749118" cy="439988"/>
          </a:xfrm>
          <a:prstGeom prst="rect">
            <a:avLst/>
          </a:prstGeom>
        </p:spPr>
        <p:txBody>
          <a:bodyPr wrap="none">
            <a:spAutoFit/>
          </a:bodyPr>
          <a:lstStyle/>
          <a:p>
            <a:pPr defTabSz="895871">
              <a:lnSpc>
                <a:spcPct val="90000"/>
              </a:lnSpc>
              <a:defRPr/>
            </a:pPr>
            <a:r>
              <a:rPr lang="en-US" sz="1224" kern="0">
                <a:gradFill>
                  <a:gsLst>
                    <a:gs pos="76000">
                      <a:srgbClr val="1A1A1A"/>
                    </a:gs>
                    <a:gs pos="100000">
                      <a:srgbClr val="0D0D0D"/>
                    </a:gs>
                  </a:gsLst>
                  <a:lin ang="13500000" scaled="1"/>
                </a:gradFill>
                <a:latin typeface="Segoe UI Semibold"/>
                <a:ea typeface="ＭＳ Ｐゴシック" charset="0"/>
              </a:rPr>
              <a:t>Require</a:t>
            </a:r>
          </a:p>
          <a:p>
            <a:pPr defTabSz="895871">
              <a:lnSpc>
                <a:spcPct val="90000"/>
              </a:lnSpc>
              <a:defRPr/>
            </a:pPr>
            <a:r>
              <a:rPr lang="en-US" sz="1224" kern="0">
                <a:gradFill>
                  <a:gsLst>
                    <a:gs pos="76000">
                      <a:srgbClr val="1A1A1A"/>
                    </a:gs>
                    <a:gs pos="100000">
                      <a:srgbClr val="0D0D0D"/>
                    </a:gs>
                  </a:gsLst>
                  <a:lin ang="13500000" scaled="1"/>
                </a:gradFill>
                <a:latin typeface="Segoe UI Semibold"/>
                <a:ea typeface="ＭＳ Ｐゴシック" charset="0"/>
              </a:rPr>
              <a:t>MFA</a:t>
            </a:r>
          </a:p>
        </p:txBody>
      </p:sp>
      <p:grpSp>
        <p:nvGrpSpPr>
          <p:cNvPr id="639" name="Controls: MFA">
            <a:extLst>
              <a:ext uri="{FF2B5EF4-FFF2-40B4-BE49-F238E27FC236}">
                <a16:creationId xmlns:a16="http://schemas.microsoft.com/office/drawing/2014/main" id="{7FE5716E-39C6-4473-9E4B-503F6C090A66}"/>
              </a:ext>
            </a:extLst>
          </p:cNvPr>
          <p:cNvGrpSpPr/>
          <p:nvPr/>
        </p:nvGrpSpPr>
        <p:grpSpPr>
          <a:xfrm>
            <a:off x="7930504" y="2421104"/>
            <a:ext cx="896171" cy="896171"/>
            <a:chOff x="6689925" y="2070504"/>
            <a:chExt cx="896425" cy="896425"/>
          </a:xfrm>
        </p:grpSpPr>
        <p:grpSp>
          <p:nvGrpSpPr>
            <p:cNvPr id="640" name="Group 639">
              <a:extLst>
                <a:ext uri="{FF2B5EF4-FFF2-40B4-BE49-F238E27FC236}">
                  <a16:creationId xmlns:a16="http://schemas.microsoft.com/office/drawing/2014/main" id="{632910F9-4D76-4ABC-8FEA-05BEE1649DF0}"/>
                </a:ext>
              </a:extLst>
            </p:cNvPr>
            <p:cNvGrpSpPr/>
            <p:nvPr/>
          </p:nvGrpSpPr>
          <p:grpSpPr>
            <a:xfrm>
              <a:off x="6689925" y="2070504"/>
              <a:ext cx="896425" cy="896425"/>
              <a:chOff x="8603515" y="2504434"/>
              <a:chExt cx="1600200" cy="1600200"/>
            </a:xfrm>
          </p:grpSpPr>
          <p:sp>
            <p:nvSpPr>
              <p:cNvPr id="642" name="Oval 641">
                <a:extLst>
                  <a:ext uri="{FF2B5EF4-FFF2-40B4-BE49-F238E27FC236}">
                    <a16:creationId xmlns:a16="http://schemas.microsoft.com/office/drawing/2014/main" id="{75C2726B-02DD-4A79-8E62-CF418A697BFA}"/>
                  </a:ext>
                </a:extLst>
              </p:cNvPr>
              <p:cNvSpPr/>
              <p:nvPr/>
            </p:nvSpPr>
            <p:spPr bwMode="auto">
              <a:xfrm>
                <a:off x="8672095" y="2573014"/>
                <a:ext cx="1463040" cy="1463040"/>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defRPr/>
                </a:pPr>
                <a:endParaRPr lang="en-US" sz="2307" kern="0">
                  <a:gradFill>
                    <a:gsLst>
                      <a:gs pos="76000">
                        <a:srgbClr val="1A1A1A"/>
                      </a:gs>
                      <a:gs pos="100000">
                        <a:srgbClr val="0D0D0D"/>
                      </a:gs>
                    </a:gsLst>
                    <a:lin ang="13500000" scaled="1"/>
                  </a:gradFill>
                  <a:latin typeface="Segoe UI"/>
                  <a:ea typeface="Segoe UI" pitchFamily="34" charset="0"/>
                  <a:cs typeface="Segoe UI" pitchFamily="34" charset="0"/>
                </a:endParaRPr>
              </a:p>
            </p:txBody>
          </p:sp>
          <p:sp>
            <p:nvSpPr>
              <p:cNvPr id="643" name="Circle: Hollow 642">
                <a:extLst>
                  <a:ext uri="{FF2B5EF4-FFF2-40B4-BE49-F238E27FC236}">
                    <a16:creationId xmlns:a16="http://schemas.microsoft.com/office/drawing/2014/main" id="{ECF33212-DD7F-4A50-9E78-20418D72896C}"/>
                  </a:ext>
                </a:extLst>
              </p:cNvPr>
              <p:cNvSpPr/>
              <p:nvPr/>
            </p:nvSpPr>
            <p:spPr bwMode="auto">
              <a:xfrm>
                <a:off x="8603515" y="2504434"/>
                <a:ext cx="1600200" cy="1600200"/>
              </a:xfrm>
              <a:prstGeom prst="donut">
                <a:avLst>
                  <a:gd name="adj" fmla="val 6045"/>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defRPr/>
                </a:pPr>
                <a:endParaRPr lang="en-US" sz="2307" kern="0">
                  <a:gradFill>
                    <a:gsLst>
                      <a:gs pos="76000">
                        <a:srgbClr val="1A1A1A"/>
                      </a:gs>
                      <a:gs pos="100000">
                        <a:srgbClr val="0D0D0D"/>
                      </a:gs>
                    </a:gsLst>
                    <a:lin ang="13500000" scaled="1"/>
                  </a:gradFill>
                  <a:latin typeface="Segoe UI"/>
                  <a:ea typeface="Segoe UI" pitchFamily="34" charset="0"/>
                  <a:cs typeface="Segoe UI" pitchFamily="34" charset="0"/>
                </a:endParaRPr>
              </a:p>
            </p:txBody>
          </p:sp>
        </p:grpSp>
        <p:pic>
          <p:nvPicPr>
            <p:cNvPr id="641" name="Picture 640">
              <a:extLst>
                <a:ext uri="{FF2B5EF4-FFF2-40B4-BE49-F238E27FC236}">
                  <a16:creationId xmlns:a16="http://schemas.microsoft.com/office/drawing/2014/main" id="{6B248CDA-32FF-4BE8-BDB9-4417E7FCC7D2}"/>
                </a:ext>
              </a:extLst>
            </p:cNvPr>
            <p:cNvPicPr>
              <a:picLocks noChangeAspect="1"/>
            </p:cNvPicPr>
            <p:nvPr/>
          </p:nvPicPr>
          <p:blipFill>
            <a:blip r:embed="rId10" cstate="email">
              <a:biLevel thresh="25000"/>
              <a:extLst>
                <a:ext uri="{28A0092B-C50C-407E-A947-70E740481C1C}">
                  <a14:useLocalDpi xmlns:a14="http://schemas.microsoft.com/office/drawing/2010/main"/>
                </a:ext>
              </a:extLst>
            </a:blip>
            <a:stretch>
              <a:fillRect/>
            </a:stretch>
          </p:blipFill>
          <p:spPr>
            <a:xfrm>
              <a:off x="6884430" y="2240837"/>
              <a:ext cx="549135" cy="549135"/>
            </a:xfrm>
            <a:prstGeom prst="rect">
              <a:avLst/>
            </a:prstGeom>
          </p:spPr>
        </p:pic>
      </p:grpSp>
      <p:sp>
        <p:nvSpPr>
          <p:cNvPr id="644" name="Rectangle 643">
            <a:extLst>
              <a:ext uri="{FF2B5EF4-FFF2-40B4-BE49-F238E27FC236}">
                <a16:creationId xmlns:a16="http://schemas.microsoft.com/office/drawing/2014/main" id="{F293DE1C-8E61-4C33-9F63-F0302D3F6B1D}"/>
              </a:ext>
            </a:extLst>
          </p:cNvPr>
          <p:cNvSpPr/>
          <p:nvPr/>
        </p:nvSpPr>
        <p:spPr>
          <a:xfrm>
            <a:off x="8324598" y="1793390"/>
            <a:ext cx="1054846" cy="439988"/>
          </a:xfrm>
          <a:prstGeom prst="rect">
            <a:avLst/>
          </a:prstGeom>
        </p:spPr>
        <p:txBody>
          <a:bodyPr wrap="none">
            <a:spAutoFit/>
          </a:bodyPr>
          <a:lstStyle/>
          <a:p>
            <a:pPr defTabSz="895871">
              <a:lnSpc>
                <a:spcPct val="90000"/>
              </a:lnSpc>
              <a:defRPr/>
            </a:pPr>
            <a:r>
              <a:rPr lang="en-US" sz="1224" kern="100">
                <a:gradFill>
                  <a:gsLst>
                    <a:gs pos="76000">
                      <a:srgbClr val="1A1A1A"/>
                    </a:gs>
                    <a:gs pos="100000">
                      <a:srgbClr val="0D0D0D"/>
                    </a:gs>
                  </a:gsLst>
                  <a:lin ang="13500000" scaled="1"/>
                </a:gradFill>
                <a:latin typeface="Segoe UI Semibold"/>
                <a:ea typeface="ＭＳ Ｐゴシック" charset="0"/>
              </a:rPr>
              <a:t>Allow/block</a:t>
            </a:r>
          </a:p>
          <a:p>
            <a:pPr defTabSz="895871">
              <a:lnSpc>
                <a:spcPct val="90000"/>
              </a:lnSpc>
              <a:defRPr/>
            </a:pPr>
            <a:r>
              <a:rPr lang="en-US" sz="1224" kern="100">
                <a:gradFill>
                  <a:gsLst>
                    <a:gs pos="76000">
                      <a:srgbClr val="1A1A1A"/>
                    </a:gs>
                    <a:gs pos="100000">
                      <a:srgbClr val="0D0D0D"/>
                    </a:gs>
                  </a:gsLst>
                  <a:lin ang="13500000" scaled="1"/>
                </a:gradFill>
                <a:latin typeface="Segoe UI Semibold"/>
                <a:ea typeface="ＭＳ Ｐゴシック" charset="0"/>
              </a:rPr>
              <a:t>access</a:t>
            </a:r>
          </a:p>
        </p:txBody>
      </p:sp>
      <p:sp>
        <p:nvSpPr>
          <p:cNvPr id="650" name="Rectangle 649">
            <a:extLst>
              <a:ext uri="{FF2B5EF4-FFF2-40B4-BE49-F238E27FC236}">
                <a16:creationId xmlns:a16="http://schemas.microsoft.com/office/drawing/2014/main" id="{FD480643-B577-457A-B0DE-F4E800EB7717}"/>
              </a:ext>
            </a:extLst>
          </p:cNvPr>
          <p:cNvSpPr/>
          <p:nvPr/>
        </p:nvSpPr>
        <p:spPr>
          <a:xfrm>
            <a:off x="8245694" y="5453058"/>
            <a:ext cx="1239592" cy="439988"/>
          </a:xfrm>
          <a:prstGeom prst="rect">
            <a:avLst/>
          </a:prstGeom>
        </p:spPr>
        <p:txBody>
          <a:bodyPr wrap="none">
            <a:spAutoFit/>
          </a:bodyPr>
          <a:lstStyle/>
          <a:p>
            <a:pPr defTabSz="895871">
              <a:lnSpc>
                <a:spcPct val="90000"/>
              </a:lnSpc>
              <a:defRPr/>
            </a:pPr>
            <a:r>
              <a:rPr lang="en-US" sz="1224" kern="0">
                <a:gradFill>
                  <a:gsLst>
                    <a:gs pos="76000">
                      <a:srgbClr val="1A1A1A"/>
                    </a:gs>
                    <a:gs pos="100000">
                      <a:srgbClr val="0D0D0D"/>
                    </a:gs>
                  </a:gsLst>
                  <a:lin ang="13500000" scaled="1"/>
                </a:gradFill>
                <a:latin typeface="Segoe UI Semibold"/>
                <a:ea typeface="ＭＳ Ｐゴシック" charset="0"/>
              </a:rPr>
              <a:t>Block legacy</a:t>
            </a:r>
            <a:br>
              <a:rPr lang="en-US" sz="1224" kern="0">
                <a:gradFill>
                  <a:gsLst>
                    <a:gs pos="76000">
                      <a:srgbClr val="1A1A1A"/>
                    </a:gs>
                    <a:gs pos="100000">
                      <a:srgbClr val="0D0D0D"/>
                    </a:gs>
                  </a:gsLst>
                  <a:lin ang="13500000" scaled="1"/>
                </a:gradFill>
                <a:latin typeface="Segoe UI Semibold"/>
                <a:ea typeface="ＭＳ Ｐゴシック" charset="0"/>
              </a:rPr>
            </a:br>
            <a:r>
              <a:rPr lang="en-US" sz="1224" kern="0">
                <a:gradFill>
                  <a:gsLst>
                    <a:gs pos="76000">
                      <a:srgbClr val="1A1A1A"/>
                    </a:gs>
                    <a:gs pos="100000">
                      <a:srgbClr val="0D0D0D"/>
                    </a:gs>
                  </a:gsLst>
                  <a:lin ang="13500000" scaled="1"/>
                </a:gradFill>
                <a:latin typeface="Segoe UI Semibold"/>
                <a:ea typeface="ＭＳ Ｐゴシック" charset="0"/>
              </a:rPr>
              <a:t>authentication</a:t>
            </a:r>
          </a:p>
        </p:txBody>
      </p:sp>
      <p:grpSp>
        <p:nvGrpSpPr>
          <p:cNvPr id="651" name="Controls: Deny">
            <a:extLst>
              <a:ext uri="{FF2B5EF4-FFF2-40B4-BE49-F238E27FC236}">
                <a16:creationId xmlns:a16="http://schemas.microsoft.com/office/drawing/2014/main" id="{04BB764B-313B-4A1E-9BB3-E9C8CFE07238}"/>
              </a:ext>
            </a:extLst>
          </p:cNvPr>
          <p:cNvGrpSpPr/>
          <p:nvPr/>
        </p:nvGrpSpPr>
        <p:grpSpPr>
          <a:xfrm>
            <a:off x="7384550" y="5114525"/>
            <a:ext cx="896171" cy="896171"/>
            <a:chOff x="6689925" y="3891070"/>
            <a:chExt cx="896425" cy="896425"/>
          </a:xfrm>
        </p:grpSpPr>
        <p:grpSp>
          <p:nvGrpSpPr>
            <p:cNvPr id="652" name="Group 651">
              <a:extLst>
                <a:ext uri="{FF2B5EF4-FFF2-40B4-BE49-F238E27FC236}">
                  <a16:creationId xmlns:a16="http://schemas.microsoft.com/office/drawing/2014/main" id="{BF240E78-B1B4-4220-9B92-0DC352912402}"/>
                </a:ext>
              </a:extLst>
            </p:cNvPr>
            <p:cNvGrpSpPr/>
            <p:nvPr/>
          </p:nvGrpSpPr>
          <p:grpSpPr>
            <a:xfrm>
              <a:off x="6689925" y="3891070"/>
              <a:ext cx="896425" cy="896425"/>
              <a:chOff x="8603515" y="2504434"/>
              <a:chExt cx="1600200" cy="1600200"/>
            </a:xfrm>
          </p:grpSpPr>
          <p:sp>
            <p:nvSpPr>
              <p:cNvPr id="654" name="Oval 653">
                <a:extLst>
                  <a:ext uri="{FF2B5EF4-FFF2-40B4-BE49-F238E27FC236}">
                    <a16:creationId xmlns:a16="http://schemas.microsoft.com/office/drawing/2014/main" id="{3D6C8B72-2C0F-4400-B6A0-DADE144F0256}"/>
                  </a:ext>
                </a:extLst>
              </p:cNvPr>
              <p:cNvSpPr/>
              <p:nvPr/>
            </p:nvSpPr>
            <p:spPr bwMode="auto">
              <a:xfrm>
                <a:off x="8672095" y="2573014"/>
                <a:ext cx="1463040" cy="1463040"/>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defRPr/>
                </a:pPr>
                <a:endParaRPr lang="en-US" sz="2307" kern="0">
                  <a:gradFill>
                    <a:gsLst>
                      <a:gs pos="76000">
                        <a:srgbClr val="1A1A1A"/>
                      </a:gs>
                      <a:gs pos="100000">
                        <a:srgbClr val="0D0D0D"/>
                      </a:gs>
                    </a:gsLst>
                    <a:lin ang="13500000" scaled="1"/>
                  </a:gradFill>
                  <a:latin typeface="Segoe UI"/>
                  <a:ea typeface="Segoe UI" pitchFamily="34" charset="0"/>
                  <a:cs typeface="Segoe UI" pitchFamily="34" charset="0"/>
                </a:endParaRPr>
              </a:p>
            </p:txBody>
          </p:sp>
          <p:sp>
            <p:nvSpPr>
              <p:cNvPr id="655" name="Circle: Hollow 654">
                <a:extLst>
                  <a:ext uri="{FF2B5EF4-FFF2-40B4-BE49-F238E27FC236}">
                    <a16:creationId xmlns:a16="http://schemas.microsoft.com/office/drawing/2014/main" id="{AAF1378B-7D92-458E-9367-7CC69E38C3D4}"/>
                  </a:ext>
                </a:extLst>
              </p:cNvPr>
              <p:cNvSpPr/>
              <p:nvPr/>
            </p:nvSpPr>
            <p:spPr bwMode="auto">
              <a:xfrm>
                <a:off x="8603515" y="2504434"/>
                <a:ext cx="1600200" cy="1600200"/>
              </a:xfrm>
              <a:prstGeom prst="donut">
                <a:avLst>
                  <a:gd name="adj" fmla="val 6045"/>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defRPr/>
                </a:pPr>
                <a:endParaRPr lang="en-US" sz="2307" kern="0">
                  <a:gradFill>
                    <a:gsLst>
                      <a:gs pos="76000">
                        <a:srgbClr val="1A1A1A"/>
                      </a:gs>
                      <a:gs pos="100000">
                        <a:srgbClr val="0D0D0D"/>
                      </a:gs>
                    </a:gsLst>
                    <a:lin ang="13500000" scaled="1"/>
                  </a:gradFill>
                  <a:latin typeface="Segoe UI"/>
                  <a:ea typeface="Segoe UI" pitchFamily="34" charset="0"/>
                  <a:cs typeface="Segoe UI" pitchFamily="34" charset="0"/>
                </a:endParaRPr>
              </a:p>
            </p:txBody>
          </p:sp>
        </p:grpSp>
        <p:sp>
          <p:nvSpPr>
            <p:cNvPr id="653" name="Freeform: Shape 652">
              <a:extLst>
                <a:ext uri="{FF2B5EF4-FFF2-40B4-BE49-F238E27FC236}">
                  <a16:creationId xmlns:a16="http://schemas.microsoft.com/office/drawing/2014/main" id="{77273688-CD3D-4880-8A04-A88FE9CA5081}"/>
                </a:ext>
              </a:extLst>
            </p:cNvPr>
            <p:cNvSpPr>
              <a:spLocks noChangeAspect="1"/>
            </p:cNvSpPr>
            <p:nvPr/>
          </p:nvSpPr>
          <p:spPr bwMode="auto">
            <a:xfrm>
              <a:off x="6915722" y="4116639"/>
              <a:ext cx="448212" cy="448213"/>
            </a:xfrm>
            <a:custGeom>
              <a:avLst/>
              <a:gdLst>
                <a:gd name="connsiteX0" fmla="*/ 368104 w 1250088"/>
                <a:gd name="connsiteY0" fmla="*/ 281747 h 1250088"/>
                <a:gd name="connsiteX1" fmla="*/ 281747 w 1250088"/>
                <a:gd name="connsiteY1" fmla="*/ 368104 h 1250088"/>
                <a:gd name="connsiteX2" fmla="*/ 538687 w 1250088"/>
                <a:gd name="connsiteY2" fmla="*/ 625044 h 1250088"/>
                <a:gd name="connsiteX3" fmla="*/ 281747 w 1250088"/>
                <a:gd name="connsiteY3" fmla="*/ 881984 h 1250088"/>
                <a:gd name="connsiteX4" fmla="*/ 368104 w 1250088"/>
                <a:gd name="connsiteY4" fmla="*/ 968341 h 1250088"/>
                <a:gd name="connsiteX5" fmla="*/ 625044 w 1250088"/>
                <a:gd name="connsiteY5" fmla="*/ 711401 h 1250088"/>
                <a:gd name="connsiteX6" fmla="*/ 881984 w 1250088"/>
                <a:gd name="connsiteY6" fmla="*/ 968341 h 1250088"/>
                <a:gd name="connsiteX7" fmla="*/ 968341 w 1250088"/>
                <a:gd name="connsiteY7" fmla="*/ 881984 h 1250088"/>
                <a:gd name="connsiteX8" fmla="*/ 711401 w 1250088"/>
                <a:gd name="connsiteY8" fmla="*/ 625044 h 1250088"/>
                <a:gd name="connsiteX9" fmla="*/ 968341 w 1250088"/>
                <a:gd name="connsiteY9" fmla="*/ 368104 h 1250088"/>
                <a:gd name="connsiteX10" fmla="*/ 881984 w 1250088"/>
                <a:gd name="connsiteY10" fmla="*/ 281747 h 1250088"/>
                <a:gd name="connsiteX11" fmla="*/ 625044 w 1250088"/>
                <a:gd name="connsiteY11" fmla="*/ 538687 h 1250088"/>
                <a:gd name="connsiteX12" fmla="*/ 625044 w 1250088"/>
                <a:gd name="connsiteY12" fmla="*/ 0 h 1250088"/>
                <a:gd name="connsiteX13" fmla="*/ 1250088 w 1250088"/>
                <a:gd name="connsiteY13" fmla="*/ 625044 h 1250088"/>
                <a:gd name="connsiteX14" fmla="*/ 625044 w 1250088"/>
                <a:gd name="connsiteY14" fmla="*/ 1250088 h 1250088"/>
                <a:gd name="connsiteX15" fmla="*/ 0 w 1250088"/>
                <a:gd name="connsiteY15" fmla="*/ 625044 h 1250088"/>
                <a:gd name="connsiteX16" fmla="*/ 625044 w 1250088"/>
                <a:gd name="connsiteY16" fmla="*/ 0 h 125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0088" h="1250088">
                  <a:moveTo>
                    <a:pt x="368104" y="281747"/>
                  </a:moveTo>
                  <a:lnTo>
                    <a:pt x="281747" y="368104"/>
                  </a:lnTo>
                  <a:lnTo>
                    <a:pt x="538687" y="625044"/>
                  </a:lnTo>
                  <a:lnTo>
                    <a:pt x="281747" y="881984"/>
                  </a:lnTo>
                  <a:lnTo>
                    <a:pt x="368104" y="968341"/>
                  </a:lnTo>
                  <a:lnTo>
                    <a:pt x="625044" y="711401"/>
                  </a:lnTo>
                  <a:lnTo>
                    <a:pt x="881984" y="968341"/>
                  </a:lnTo>
                  <a:lnTo>
                    <a:pt x="968341" y="881984"/>
                  </a:lnTo>
                  <a:lnTo>
                    <a:pt x="711401" y="625044"/>
                  </a:lnTo>
                  <a:lnTo>
                    <a:pt x="968341" y="368104"/>
                  </a:lnTo>
                  <a:lnTo>
                    <a:pt x="881984" y="281747"/>
                  </a:lnTo>
                  <a:lnTo>
                    <a:pt x="625044" y="538687"/>
                  </a:lnTo>
                  <a:close/>
                  <a:moveTo>
                    <a:pt x="625044" y="0"/>
                  </a:moveTo>
                  <a:cubicBezTo>
                    <a:pt x="970246" y="0"/>
                    <a:pt x="1250088" y="279842"/>
                    <a:pt x="1250088" y="625044"/>
                  </a:cubicBezTo>
                  <a:cubicBezTo>
                    <a:pt x="1250088" y="970246"/>
                    <a:pt x="970246" y="1250088"/>
                    <a:pt x="625044" y="1250088"/>
                  </a:cubicBezTo>
                  <a:cubicBezTo>
                    <a:pt x="279842" y="1250088"/>
                    <a:pt x="0" y="970246"/>
                    <a:pt x="0" y="625044"/>
                  </a:cubicBezTo>
                  <a:cubicBezTo>
                    <a:pt x="0" y="279842"/>
                    <a:pt x="279842" y="0"/>
                    <a:pt x="625044" y="0"/>
                  </a:cubicBezTo>
                  <a:close/>
                </a:path>
              </a:pathLst>
            </a:custGeom>
            <a:solidFill>
              <a:srgbClr val="0078D7"/>
            </a:solidFill>
            <a:ln w="19050" cap="flat" cmpd="sng" algn="ctr">
              <a:solidFill>
                <a:srgbClr val="FFFFFF"/>
              </a:solidFill>
              <a:prstDash val="solid"/>
              <a:headEnd type="none" w="med" len="med"/>
              <a:tailEnd type="none" w="med" len="med"/>
            </a:ln>
            <a:effectLst/>
          </p:spPr>
          <p:txBody>
            <a:bodyPr rot="0" spcFirstLastPara="0" vertOverflow="overflow" horzOverflow="overflow" vert="horz" wrap="square" lIns="179234" tIns="143388" rIns="179234" bIns="143388"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defRPr/>
              </a:pPr>
              <a:endParaRPr lang="en-US" sz="2353" kern="0">
                <a:gradFill>
                  <a:gsLst>
                    <a:gs pos="76000">
                      <a:srgbClr val="1A1A1A"/>
                    </a:gs>
                    <a:gs pos="100000">
                      <a:srgbClr val="0D0D0D"/>
                    </a:gs>
                  </a:gsLst>
                  <a:lin ang="13500000" scaled="1"/>
                </a:gradFill>
                <a:latin typeface="Segoe UI"/>
                <a:ea typeface="Segoe UI" pitchFamily="34" charset="0"/>
                <a:cs typeface="Segoe UI" pitchFamily="34" charset="0"/>
              </a:endParaRPr>
            </a:p>
          </p:txBody>
        </p:sp>
      </p:grpSp>
      <p:sp>
        <p:nvSpPr>
          <p:cNvPr id="656" name="Rectangle 655">
            <a:extLst>
              <a:ext uri="{FF2B5EF4-FFF2-40B4-BE49-F238E27FC236}">
                <a16:creationId xmlns:a16="http://schemas.microsoft.com/office/drawing/2014/main" id="{1516C389-A68A-4F7B-A579-6452749299B1}"/>
              </a:ext>
            </a:extLst>
          </p:cNvPr>
          <p:cNvSpPr/>
          <p:nvPr/>
        </p:nvSpPr>
        <p:spPr>
          <a:xfrm>
            <a:off x="8774629" y="4479661"/>
            <a:ext cx="876642" cy="612897"/>
          </a:xfrm>
          <a:prstGeom prst="rect">
            <a:avLst/>
          </a:prstGeom>
        </p:spPr>
        <p:txBody>
          <a:bodyPr wrap="none">
            <a:spAutoFit/>
          </a:bodyPr>
          <a:lstStyle/>
          <a:p>
            <a:pPr defTabSz="895871">
              <a:lnSpc>
                <a:spcPct val="90000"/>
              </a:lnSpc>
              <a:defRPr/>
            </a:pPr>
            <a:r>
              <a:rPr lang="en-US" sz="1224" kern="0">
                <a:gradFill>
                  <a:gsLst>
                    <a:gs pos="76000">
                      <a:srgbClr val="1A1A1A"/>
                    </a:gs>
                    <a:gs pos="100000">
                      <a:srgbClr val="0D0D0D"/>
                    </a:gs>
                  </a:gsLst>
                  <a:lin ang="13500000" scaled="1"/>
                </a:gradFill>
                <a:latin typeface="Segoe UI Semibold"/>
                <a:ea typeface="ＭＳ Ｐゴシック" charset="0"/>
              </a:rPr>
              <a:t>Force</a:t>
            </a:r>
          </a:p>
          <a:p>
            <a:pPr defTabSz="895871">
              <a:lnSpc>
                <a:spcPct val="90000"/>
              </a:lnSpc>
              <a:defRPr/>
            </a:pPr>
            <a:r>
              <a:rPr lang="en-US" sz="1224" kern="0">
                <a:gradFill>
                  <a:gsLst>
                    <a:gs pos="76000">
                      <a:srgbClr val="1A1A1A"/>
                    </a:gs>
                    <a:gs pos="100000">
                      <a:srgbClr val="0D0D0D"/>
                    </a:gs>
                  </a:gsLst>
                  <a:lin ang="13500000" scaled="1"/>
                </a:gradFill>
                <a:latin typeface="Segoe UI Semibold"/>
                <a:ea typeface="ＭＳ Ｐゴシック" charset="0"/>
              </a:rPr>
              <a:t>password</a:t>
            </a:r>
          </a:p>
          <a:p>
            <a:pPr defTabSz="895871">
              <a:lnSpc>
                <a:spcPct val="90000"/>
              </a:lnSpc>
              <a:defRPr/>
            </a:pPr>
            <a:r>
              <a:rPr lang="en-US" sz="1224" kern="0">
                <a:gradFill>
                  <a:gsLst>
                    <a:gs pos="76000">
                      <a:srgbClr val="1A1A1A"/>
                    </a:gs>
                    <a:gs pos="100000">
                      <a:srgbClr val="0D0D0D"/>
                    </a:gs>
                  </a:gsLst>
                  <a:lin ang="13500000" scaled="1"/>
                </a:gradFill>
                <a:latin typeface="Segoe UI Semibold"/>
                <a:ea typeface="ＭＳ Ｐゴシック" charset="0"/>
              </a:rPr>
              <a:t>reset</a:t>
            </a:r>
          </a:p>
        </p:txBody>
      </p:sp>
      <p:grpSp>
        <p:nvGrpSpPr>
          <p:cNvPr id="657" name="Controls: Force password reset">
            <a:extLst>
              <a:ext uri="{FF2B5EF4-FFF2-40B4-BE49-F238E27FC236}">
                <a16:creationId xmlns:a16="http://schemas.microsoft.com/office/drawing/2014/main" id="{8F78928C-1B3D-4F52-8B67-B38E3CB871DB}"/>
              </a:ext>
            </a:extLst>
          </p:cNvPr>
          <p:cNvGrpSpPr/>
          <p:nvPr/>
        </p:nvGrpSpPr>
        <p:grpSpPr>
          <a:xfrm>
            <a:off x="7913485" y="4325273"/>
            <a:ext cx="896171" cy="896171"/>
            <a:chOff x="6887735" y="2980787"/>
            <a:chExt cx="896425" cy="896425"/>
          </a:xfrm>
        </p:grpSpPr>
        <p:grpSp>
          <p:nvGrpSpPr>
            <p:cNvPr id="658" name="Group 657">
              <a:extLst>
                <a:ext uri="{FF2B5EF4-FFF2-40B4-BE49-F238E27FC236}">
                  <a16:creationId xmlns:a16="http://schemas.microsoft.com/office/drawing/2014/main" id="{6CC20ECE-FC6A-4000-9CC3-98F5E884A0E4}"/>
                </a:ext>
              </a:extLst>
            </p:cNvPr>
            <p:cNvGrpSpPr/>
            <p:nvPr/>
          </p:nvGrpSpPr>
          <p:grpSpPr>
            <a:xfrm>
              <a:off x="6887735" y="2980787"/>
              <a:ext cx="896425" cy="896425"/>
              <a:chOff x="8603515" y="2504434"/>
              <a:chExt cx="1600200" cy="1600200"/>
            </a:xfrm>
          </p:grpSpPr>
          <p:sp>
            <p:nvSpPr>
              <p:cNvPr id="665" name="Oval 664">
                <a:extLst>
                  <a:ext uri="{FF2B5EF4-FFF2-40B4-BE49-F238E27FC236}">
                    <a16:creationId xmlns:a16="http://schemas.microsoft.com/office/drawing/2014/main" id="{639A80F3-A903-4D2A-AFE6-459731F75D71}"/>
                  </a:ext>
                </a:extLst>
              </p:cNvPr>
              <p:cNvSpPr/>
              <p:nvPr/>
            </p:nvSpPr>
            <p:spPr bwMode="auto">
              <a:xfrm>
                <a:off x="8672095" y="2573014"/>
                <a:ext cx="1463041" cy="1463041"/>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defRPr/>
                </a:pPr>
                <a:endParaRPr lang="en-US" sz="2307" kern="0">
                  <a:gradFill>
                    <a:gsLst>
                      <a:gs pos="76000">
                        <a:srgbClr val="1A1A1A"/>
                      </a:gs>
                      <a:gs pos="100000">
                        <a:srgbClr val="0D0D0D"/>
                      </a:gs>
                    </a:gsLst>
                    <a:lin ang="13500000" scaled="1"/>
                  </a:gradFill>
                  <a:latin typeface="Segoe UI"/>
                  <a:ea typeface="Segoe UI" pitchFamily="34" charset="0"/>
                  <a:cs typeface="Segoe UI" pitchFamily="34" charset="0"/>
                </a:endParaRPr>
              </a:p>
            </p:txBody>
          </p:sp>
          <p:sp>
            <p:nvSpPr>
              <p:cNvPr id="666" name="Circle: Hollow 665">
                <a:extLst>
                  <a:ext uri="{FF2B5EF4-FFF2-40B4-BE49-F238E27FC236}">
                    <a16:creationId xmlns:a16="http://schemas.microsoft.com/office/drawing/2014/main" id="{DC3F68A7-1C06-4F43-8E82-66813D0D97FA}"/>
                  </a:ext>
                </a:extLst>
              </p:cNvPr>
              <p:cNvSpPr/>
              <p:nvPr/>
            </p:nvSpPr>
            <p:spPr bwMode="auto">
              <a:xfrm>
                <a:off x="8603515" y="2504434"/>
                <a:ext cx="1600200" cy="1600200"/>
              </a:xfrm>
              <a:prstGeom prst="donut">
                <a:avLst>
                  <a:gd name="adj" fmla="val 6045"/>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defRPr/>
                </a:pPr>
                <a:endParaRPr lang="en-US" sz="2307" kern="0">
                  <a:gradFill>
                    <a:gsLst>
                      <a:gs pos="76000">
                        <a:srgbClr val="1A1A1A"/>
                      </a:gs>
                      <a:gs pos="100000">
                        <a:srgbClr val="0D0D0D"/>
                      </a:gs>
                    </a:gsLst>
                    <a:lin ang="13500000" scaled="1"/>
                  </a:gradFill>
                  <a:latin typeface="Segoe UI"/>
                  <a:ea typeface="Segoe UI" pitchFamily="34" charset="0"/>
                  <a:cs typeface="Segoe UI" pitchFamily="34" charset="0"/>
                </a:endParaRPr>
              </a:p>
            </p:txBody>
          </p:sp>
        </p:grpSp>
        <p:grpSp>
          <p:nvGrpSpPr>
            <p:cNvPr id="659" name="Group 658">
              <a:extLst>
                <a:ext uri="{FF2B5EF4-FFF2-40B4-BE49-F238E27FC236}">
                  <a16:creationId xmlns:a16="http://schemas.microsoft.com/office/drawing/2014/main" id="{75BF4793-E76C-4D8E-8773-2030B4CD6DC2}"/>
                </a:ext>
              </a:extLst>
            </p:cNvPr>
            <p:cNvGrpSpPr/>
            <p:nvPr/>
          </p:nvGrpSpPr>
          <p:grpSpPr>
            <a:xfrm>
              <a:off x="6965525" y="3299914"/>
              <a:ext cx="704934" cy="268928"/>
              <a:chOff x="9292873" y="3800013"/>
              <a:chExt cx="719069" cy="274320"/>
            </a:xfrm>
          </p:grpSpPr>
          <p:grpSp>
            <p:nvGrpSpPr>
              <p:cNvPr id="660" name="Group 659">
                <a:extLst>
                  <a:ext uri="{FF2B5EF4-FFF2-40B4-BE49-F238E27FC236}">
                    <a16:creationId xmlns:a16="http://schemas.microsoft.com/office/drawing/2014/main" id="{3D56DCB4-E490-4016-AE08-C1462B4E3E57}"/>
                  </a:ext>
                </a:extLst>
              </p:cNvPr>
              <p:cNvGrpSpPr>
                <a:grpSpLocks noChangeAspect="1"/>
              </p:cNvGrpSpPr>
              <p:nvPr/>
            </p:nvGrpSpPr>
            <p:grpSpPr>
              <a:xfrm>
                <a:off x="9492252" y="3822873"/>
                <a:ext cx="519690" cy="228600"/>
                <a:chOff x="8169311" y="5982085"/>
                <a:chExt cx="1251679" cy="550587"/>
              </a:xfrm>
            </p:grpSpPr>
            <p:sp>
              <p:nvSpPr>
                <p:cNvPr id="663" name="Rectangle 662">
                  <a:extLst>
                    <a:ext uri="{FF2B5EF4-FFF2-40B4-BE49-F238E27FC236}">
                      <a16:creationId xmlns:a16="http://schemas.microsoft.com/office/drawing/2014/main" id="{4313CEBB-246E-47FF-A7EC-70E96E06F472}"/>
                    </a:ext>
                  </a:extLst>
                </p:cNvPr>
                <p:cNvSpPr/>
                <p:nvPr/>
              </p:nvSpPr>
              <p:spPr bwMode="auto">
                <a:xfrm>
                  <a:off x="8169311" y="5982085"/>
                  <a:ext cx="1251679" cy="256707"/>
                </a:xfrm>
                <a:prstGeom prst="rect">
                  <a:avLst/>
                </a:prstGeom>
                <a:solidFill>
                  <a:srgbClr val="0078D7"/>
                </a:solidFill>
                <a:ln w="10795" cap="flat" cmpd="sng" algn="ctr">
                  <a:solidFill>
                    <a:srgbClr val="FFFFFF"/>
                  </a:solidFill>
                  <a:prstDash val="solid"/>
                  <a:headEnd type="none" w="med" len="med"/>
                  <a:tailEnd type="none" w="med" len="med"/>
                </a:ln>
                <a:effectLst/>
              </p:spPr>
              <p:txBody>
                <a:bodyPr vert="horz" wrap="square" lIns="0" tIns="0" rIns="0" bIns="0" numCol="1" rtlCol="0" anchor="ctr" anchorCtr="0" compatLnSpc="1">
                  <a:prstTxWarp prst="textNoShape">
                    <a:avLst/>
                  </a:prstTxWarp>
                </a:bodyPr>
                <a:lstStyle/>
                <a:p>
                  <a:pPr marL="179175" defTabSz="913576" fontAlgn="base">
                    <a:lnSpc>
                      <a:spcPct val="90000"/>
                    </a:lnSpc>
                    <a:spcAft>
                      <a:spcPct val="0"/>
                    </a:spcAft>
                    <a:defRPr/>
                  </a:pPr>
                  <a:endParaRPr lang="en-US" sz="1029" kern="0">
                    <a:gradFill>
                      <a:gsLst>
                        <a:gs pos="76000">
                          <a:srgbClr val="1A1A1A"/>
                        </a:gs>
                        <a:gs pos="100000">
                          <a:srgbClr val="0D0D0D"/>
                        </a:gs>
                      </a:gsLst>
                      <a:lin ang="13500000" scaled="1"/>
                    </a:gradFill>
                    <a:latin typeface="Segoe UI"/>
                  </a:endParaRPr>
                </a:p>
              </p:txBody>
            </p:sp>
            <p:sp>
              <p:nvSpPr>
                <p:cNvPr id="664" name="Rectangle 663">
                  <a:extLst>
                    <a:ext uri="{FF2B5EF4-FFF2-40B4-BE49-F238E27FC236}">
                      <a16:creationId xmlns:a16="http://schemas.microsoft.com/office/drawing/2014/main" id="{ED1E2085-CE3C-49CC-B704-77D21CC561D9}"/>
                    </a:ext>
                  </a:extLst>
                </p:cNvPr>
                <p:cNvSpPr/>
                <p:nvPr/>
              </p:nvSpPr>
              <p:spPr bwMode="auto">
                <a:xfrm>
                  <a:off x="8169311" y="6275965"/>
                  <a:ext cx="1251679" cy="256707"/>
                </a:xfrm>
                <a:prstGeom prst="rect">
                  <a:avLst/>
                </a:prstGeom>
                <a:solidFill>
                  <a:srgbClr val="0078D7"/>
                </a:solidFill>
                <a:ln w="10795" cap="flat" cmpd="sng" algn="ctr">
                  <a:solidFill>
                    <a:srgbClr val="FFFFFF"/>
                  </a:solidFill>
                  <a:prstDash val="solid"/>
                  <a:headEnd type="none" w="med" len="med"/>
                  <a:tailEnd type="none" w="med" len="med"/>
                </a:ln>
                <a:effectLst/>
              </p:spPr>
              <p:txBody>
                <a:bodyPr vert="horz" wrap="square" lIns="0" tIns="0" rIns="0" bIns="0" numCol="1" rtlCol="0" anchor="t" anchorCtr="0" compatLnSpc="1">
                  <a:prstTxWarp prst="textNoShape">
                    <a:avLst/>
                  </a:prstTxWarp>
                </a:bodyPr>
                <a:lstStyle/>
                <a:p>
                  <a:pPr defTabSz="913576" fontAlgn="base">
                    <a:lnSpc>
                      <a:spcPct val="90000"/>
                    </a:lnSpc>
                    <a:spcAft>
                      <a:spcPct val="0"/>
                    </a:spcAft>
                    <a:defRPr/>
                  </a:pPr>
                  <a:r>
                    <a:rPr lang="en-US" sz="1176" kern="0">
                      <a:gradFill>
                        <a:gsLst>
                          <a:gs pos="76000">
                            <a:srgbClr val="1A1A1A"/>
                          </a:gs>
                          <a:gs pos="100000">
                            <a:srgbClr val="0D0D0D"/>
                          </a:gs>
                        </a:gsLst>
                        <a:lin ang="13500000" scaled="1"/>
                      </a:gradFill>
                      <a:latin typeface="Segoe UI"/>
                    </a:rPr>
                    <a:t>  ******</a:t>
                  </a:r>
                </a:p>
              </p:txBody>
            </p:sp>
          </p:grpSp>
          <p:sp>
            <p:nvSpPr>
              <p:cNvPr id="661" name="Oval 660">
                <a:extLst>
                  <a:ext uri="{FF2B5EF4-FFF2-40B4-BE49-F238E27FC236}">
                    <a16:creationId xmlns:a16="http://schemas.microsoft.com/office/drawing/2014/main" id="{C9AE5003-8AC2-46D4-9BEA-C394F1A3A0AC}"/>
                  </a:ext>
                </a:extLst>
              </p:cNvPr>
              <p:cNvSpPr/>
              <p:nvPr/>
            </p:nvSpPr>
            <p:spPr bwMode="auto">
              <a:xfrm>
                <a:off x="9292873" y="3800013"/>
                <a:ext cx="274320" cy="274320"/>
              </a:xfrm>
              <a:prstGeom prst="ellipse">
                <a:avLst/>
              </a:prstGeom>
              <a:solidFill>
                <a:srgbClr val="0078D7"/>
              </a:solidFill>
              <a:ln w="10795" cap="flat" cmpd="sng" algn="ctr">
                <a:solidFill>
                  <a:srgbClr val="0078D7"/>
                </a:solidFill>
                <a:prstDash val="solid"/>
                <a:headEnd type="none" w="med" len="med"/>
                <a:tailEnd type="none" w="med" len="med"/>
              </a:ln>
              <a:effectLst/>
            </p:spPr>
            <p:txBody>
              <a:bodyPr vert="horz" wrap="square" lIns="0" tIns="45706" rIns="0" bIns="45706" numCol="1" rtlCol="0" anchor="ctr" anchorCtr="0" compatLnSpc="1">
                <a:prstTxWarp prst="textNoShape">
                  <a:avLst/>
                </a:prstTxWarp>
              </a:bodyPr>
              <a:lstStyle/>
              <a:p>
                <a:pPr algn="ctr" defTabSz="913751" fontAlgn="base">
                  <a:spcBef>
                    <a:spcPct val="0"/>
                  </a:spcBef>
                  <a:spcAft>
                    <a:spcPct val="0"/>
                  </a:spcAft>
                  <a:defRPr/>
                </a:pPr>
                <a:endParaRPr lang="en-US" sz="1959" kern="0">
                  <a:gradFill>
                    <a:gsLst>
                      <a:gs pos="76000">
                        <a:srgbClr val="1A1A1A"/>
                      </a:gs>
                      <a:gs pos="100000">
                        <a:srgbClr val="0D0D0D"/>
                      </a:gs>
                    </a:gsLst>
                    <a:lin ang="13500000" scaled="1"/>
                  </a:gradFill>
                  <a:latin typeface="Segoe UI"/>
                </a:endParaRPr>
              </a:p>
            </p:txBody>
          </p:sp>
          <p:sp>
            <p:nvSpPr>
              <p:cNvPr id="662" name="Freeform: Shape 661">
                <a:extLst>
                  <a:ext uri="{FF2B5EF4-FFF2-40B4-BE49-F238E27FC236}">
                    <a16:creationId xmlns:a16="http://schemas.microsoft.com/office/drawing/2014/main" id="{A8CA07B1-C4CC-433B-9908-48EAC6635348}"/>
                  </a:ext>
                </a:extLst>
              </p:cNvPr>
              <p:cNvSpPr>
                <a:spLocks noChangeAspect="1"/>
              </p:cNvSpPr>
              <p:nvPr/>
            </p:nvSpPr>
            <p:spPr bwMode="auto">
              <a:xfrm>
                <a:off x="9304039" y="3812370"/>
                <a:ext cx="249606" cy="249606"/>
              </a:xfrm>
              <a:custGeom>
                <a:avLst/>
                <a:gdLst>
                  <a:gd name="connsiteX0" fmla="*/ 368104 w 1250088"/>
                  <a:gd name="connsiteY0" fmla="*/ 281747 h 1250088"/>
                  <a:gd name="connsiteX1" fmla="*/ 281747 w 1250088"/>
                  <a:gd name="connsiteY1" fmla="*/ 368104 h 1250088"/>
                  <a:gd name="connsiteX2" fmla="*/ 538687 w 1250088"/>
                  <a:gd name="connsiteY2" fmla="*/ 625044 h 1250088"/>
                  <a:gd name="connsiteX3" fmla="*/ 281747 w 1250088"/>
                  <a:gd name="connsiteY3" fmla="*/ 881984 h 1250088"/>
                  <a:gd name="connsiteX4" fmla="*/ 368104 w 1250088"/>
                  <a:gd name="connsiteY4" fmla="*/ 968341 h 1250088"/>
                  <a:gd name="connsiteX5" fmla="*/ 625044 w 1250088"/>
                  <a:gd name="connsiteY5" fmla="*/ 711401 h 1250088"/>
                  <a:gd name="connsiteX6" fmla="*/ 881984 w 1250088"/>
                  <a:gd name="connsiteY6" fmla="*/ 968341 h 1250088"/>
                  <a:gd name="connsiteX7" fmla="*/ 968341 w 1250088"/>
                  <a:gd name="connsiteY7" fmla="*/ 881984 h 1250088"/>
                  <a:gd name="connsiteX8" fmla="*/ 711401 w 1250088"/>
                  <a:gd name="connsiteY8" fmla="*/ 625044 h 1250088"/>
                  <a:gd name="connsiteX9" fmla="*/ 968341 w 1250088"/>
                  <a:gd name="connsiteY9" fmla="*/ 368104 h 1250088"/>
                  <a:gd name="connsiteX10" fmla="*/ 881984 w 1250088"/>
                  <a:gd name="connsiteY10" fmla="*/ 281747 h 1250088"/>
                  <a:gd name="connsiteX11" fmla="*/ 625044 w 1250088"/>
                  <a:gd name="connsiteY11" fmla="*/ 538687 h 1250088"/>
                  <a:gd name="connsiteX12" fmla="*/ 625044 w 1250088"/>
                  <a:gd name="connsiteY12" fmla="*/ 0 h 1250088"/>
                  <a:gd name="connsiteX13" fmla="*/ 1250088 w 1250088"/>
                  <a:gd name="connsiteY13" fmla="*/ 625044 h 1250088"/>
                  <a:gd name="connsiteX14" fmla="*/ 625044 w 1250088"/>
                  <a:gd name="connsiteY14" fmla="*/ 1250088 h 1250088"/>
                  <a:gd name="connsiteX15" fmla="*/ 0 w 1250088"/>
                  <a:gd name="connsiteY15" fmla="*/ 625044 h 1250088"/>
                  <a:gd name="connsiteX16" fmla="*/ 625044 w 1250088"/>
                  <a:gd name="connsiteY16" fmla="*/ 0 h 125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0088" h="1250088">
                    <a:moveTo>
                      <a:pt x="368104" y="281747"/>
                    </a:moveTo>
                    <a:lnTo>
                      <a:pt x="281747" y="368104"/>
                    </a:lnTo>
                    <a:lnTo>
                      <a:pt x="538687" y="625044"/>
                    </a:lnTo>
                    <a:lnTo>
                      <a:pt x="281747" y="881984"/>
                    </a:lnTo>
                    <a:lnTo>
                      <a:pt x="368104" y="968341"/>
                    </a:lnTo>
                    <a:lnTo>
                      <a:pt x="625044" y="711401"/>
                    </a:lnTo>
                    <a:lnTo>
                      <a:pt x="881984" y="968341"/>
                    </a:lnTo>
                    <a:lnTo>
                      <a:pt x="968341" y="881984"/>
                    </a:lnTo>
                    <a:lnTo>
                      <a:pt x="711401" y="625044"/>
                    </a:lnTo>
                    <a:lnTo>
                      <a:pt x="968341" y="368104"/>
                    </a:lnTo>
                    <a:lnTo>
                      <a:pt x="881984" y="281747"/>
                    </a:lnTo>
                    <a:lnTo>
                      <a:pt x="625044" y="538687"/>
                    </a:lnTo>
                    <a:close/>
                    <a:moveTo>
                      <a:pt x="625044" y="0"/>
                    </a:moveTo>
                    <a:cubicBezTo>
                      <a:pt x="970246" y="0"/>
                      <a:pt x="1250088" y="279842"/>
                      <a:pt x="1250088" y="625044"/>
                    </a:cubicBezTo>
                    <a:cubicBezTo>
                      <a:pt x="1250088" y="970246"/>
                      <a:pt x="970246" y="1250088"/>
                      <a:pt x="625044" y="1250088"/>
                    </a:cubicBezTo>
                    <a:cubicBezTo>
                      <a:pt x="279842" y="1250088"/>
                      <a:pt x="0" y="970246"/>
                      <a:pt x="0" y="625044"/>
                    </a:cubicBezTo>
                    <a:cubicBezTo>
                      <a:pt x="0" y="279842"/>
                      <a:pt x="279842" y="0"/>
                      <a:pt x="625044"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4" tIns="143388" rIns="179234" bIns="143388" numCol="1" spcCol="0" rtlCol="0" fromWordArt="0" anchor="t" anchorCtr="0" forceAA="0" compatLnSpc="1">
                <a:prstTxWarp prst="textNoShape">
                  <a:avLst/>
                </a:prstTxWarp>
                <a:noAutofit/>
              </a:bodyPr>
              <a:lstStyle/>
              <a:p>
                <a:pPr algn="ctr" defTabSz="913751" fontAlgn="base">
                  <a:lnSpc>
                    <a:spcPct val="90000"/>
                  </a:lnSpc>
                  <a:spcBef>
                    <a:spcPct val="0"/>
                  </a:spcBef>
                  <a:spcAft>
                    <a:spcPct val="0"/>
                  </a:spcAft>
                  <a:defRPr/>
                </a:pPr>
                <a:endParaRPr lang="en-US" sz="2353" kern="0">
                  <a:gradFill>
                    <a:gsLst>
                      <a:gs pos="76000">
                        <a:srgbClr val="1A1A1A"/>
                      </a:gs>
                      <a:gs pos="100000">
                        <a:srgbClr val="0D0D0D"/>
                      </a:gs>
                    </a:gsLst>
                    <a:lin ang="13500000" scaled="1"/>
                  </a:gradFill>
                  <a:latin typeface="Segoe UI"/>
                  <a:ea typeface="Segoe UI" pitchFamily="34" charset="0"/>
                  <a:cs typeface="Segoe UI" pitchFamily="34" charset="0"/>
                </a:endParaRPr>
              </a:p>
            </p:txBody>
          </p:sp>
        </p:grpSp>
      </p:grpSp>
      <p:grpSp>
        <p:nvGrpSpPr>
          <p:cNvPr id="8" name="Group 7">
            <a:extLst>
              <a:ext uri="{FF2B5EF4-FFF2-40B4-BE49-F238E27FC236}">
                <a16:creationId xmlns:a16="http://schemas.microsoft.com/office/drawing/2014/main" id="{8FBEA7C6-F78E-4DE1-8B2D-F2DDE3DD4F43}"/>
              </a:ext>
            </a:extLst>
          </p:cNvPr>
          <p:cNvGrpSpPr/>
          <p:nvPr/>
        </p:nvGrpSpPr>
        <p:grpSpPr>
          <a:xfrm>
            <a:off x="9043643" y="3156893"/>
            <a:ext cx="1594443" cy="896171"/>
            <a:chOff x="9085978" y="3148426"/>
            <a:chExt cx="1594443" cy="896171"/>
          </a:xfrm>
        </p:grpSpPr>
        <p:grpSp>
          <p:nvGrpSpPr>
            <p:cNvPr id="7" name="Group 6">
              <a:extLst>
                <a:ext uri="{FF2B5EF4-FFF2-40B4-BE49-F238E27FC236}">
                  <a16:creationId xmlns:a16="http://schemas.microsoft.com/office/drawing/2014/main" id="{550041A3-E43D-4355-B65C-2A7DDD75B1EC}"/>
                </a:ext>
              </a:extLst>
            </p:cNvPr>
            <p:cNvGrpSpPr/>
            <p:nvPr/>
          </p:nvGrpSpPr>
          <p:grpSpPr>
            <a:xfrm>
              <a:off x="9085978" y="3148426"/>
              <a:ext cx="1594443" cy="896171"/>
              <a:chOff x="9085978" y="3148426"/>
              <a:chExt cx="1594443" cy="896171"/>
            </a:xfrm>
          </p:grpSpPr>
          <p:sp>
            <p:nvSpPr>
              <p:cNvPr id="667" name="Rectangle 666">
                <a:extLst>
                  <a:ext uri="{FF2B5EF4-FFF2-40B4-BE49-F238E27FC236}">
                    <a16:creationId xmlns:a16="http://schemas.microsoft.com/office/drawing/2014/main" id="{4B0A8F7E-C230-4398-983F-655F6B917C4C}"/>
                  </a:ext>
                </a:extLst>
              </p:cNvPr>
              <p:cNvSpPr/>
              <p:nvPr/>
            </p:nvSpPr>
            <p:spPr>
              <a:xfrm>
                <a:off x="9947652" y="3362835"/>
                <a:ext cx="732769" cy="439988"/>
              </a:xfrm>
              <a:prstGeom prst="rect">
                <a:avLst/>
              </a:prstGeom>
            </p:spPr>
            <p:txBody>
              <a:bodyPr wrap="none">
                <a:spAutoFit/>
              </a:bodyPr>
              <a:lstStyle/>
              <a:p>
                <a:pPr defTabSz="895871">
                  <a:lnSpc>
                    <a:spcPct val="90000"/>
                  </a:lnSpc>
                  <a:defRPr/>
                </a:pPr>
                <a:r>
                  <a:rPr lang="en-US" sz="1224" kern="0">
                    <a:gradFill>
                      <a:gsLst>
                        <a:gs pos="76000">
                          <a:srgbClr val="1A1A1A"/>
                        </a:gs>
                        <a:gs pos="100000">
                          <a:srgbClr val="0D0D0D"/>
                        </a:gs>
                      </a:gsLst>
                      <a:lin ang="13500000" scaled="1"/>
                    </a:gradFill>
                    <a:latin typeface="Segoe UI Semibold"/>
                    <a:ea typeface="ＭＳ Ｐゴシック" charset="0"/>
                  </a:rPr>
                  <a:t>Limited</a:t>
                </a:r>
              </a:p>
              <a:p>
                <a:pPr defTabSz="895871">
                  <a:lnSpc>
                    <a:spcPct val="90000"/>
                  </a:lnSpc>
                  <a:defRPr/>
                </a:pPr>
                <a:r>
                  <a:rPr lang="en-US" sz="1224" kern="0">
                    <a:gradFill>
                      <a:gsLst>
                        <a:gs pos="76000">
                          <a:srgbClr val="1A1A1A"/>
                        </a:gs>
                        <a:gs pos="100000">
                          <a:srgbClr val="0D0D0D"/>
                        </a:gs>
                      </a:gsLst>
                      <a:lin ang="13500000" scaled="1"/>
                    </a:gradFill>
                    <a:latin typeface="Segoe UI Semibold"/>
                    <a:ea typeface="ＭＳ Ｐゴシック" charset="0"/>
                  </a:rPr>
                  <a:t>access</a:t>
                </a:r>
              </a:p>
            </p:txBody>
          </p:sp>
          <p:grpSp>
            <p:nvGrpSpPr>
              <p:cNvPr id="6" name="Group 5">
                <a:extLst>
                  <a:ext uri="{FF2B5EF4-FFF2-40B4-BE49-F238E27FC236}">
                    <a16:creationId xmlns:a16="http://schemas.microsoft.com/office/drawing/2014/main" id="{FEFD29DF-D0C4-45E8-A07E-477CD1E6922B}"/>
                  </a:ext>
                </a:extLst>
              </p:cNvPr>
              <p:cNvGrpSpPr/>
              <p:nvPr/>
            </p:nvGrpSpPr>
            <p:grpSpPr>
              <a:xfrm>
                <a:off x="9085978" y="3148426"/>
                <a:ext cx="896171" cy="896171"/>
                <a:chOff x="9085978" y="3148426"/>
                <a:chExt cx="896171" cy="896171"/>
              </a:xfrm>
            </p:grpSpPr>
            <p:grpSp>
              <p:nvGrpSpPr>
                <p:cNvPr id="669" name="Group 668">
                  <a:extLst>
                    <a:ext uri="{FF2B5EF4-FFF2-40B4-BE49-F238E27FC236}">
                      <a16:creationId xmlns:a16="http://schemas.microsoft.com/office/drawing/2014/main" id="{1DC52636-39C1-46E8-8010-0B9076100D31}"/>
                    </a:ext>
                  </a:extLst>
                </p:cNvPr>
                <p:cNvGrpSpPr/>
                <p:nvPr/>
              </p:nvGrpSpPr>
              <p:grpSpPr>
                <a:xfrm>
                  <a:off x="9085978" y="3148426"/>
                  <a:ext cx="896171" cy="896171"/>
                  <a:chOff x="8603515" y="2504434"/>
                  <a:chExt cx="1600200" cy="1600200"/>
                </a:xfrm>
                <a:solidFill>
                  <a:srgbClr val="002050"/>
                </a:solidFill>
              </p:grpSpPr>
              <p:sp>
                <p:nvSpPr>
                  <p:cNvPr id="674" name="Oval 673">
                    <a:extLst>
                      <a:ext uri="{FF2B5EF4-FFF2-40B4-BE49-F238E27FC236}">
                        <a16:creationId xmlns:a16="http://schemas.microsoft.com/office/drawing/2014/main" id="{8550A167-4C05-432C-9011-27D07CB79F6C}"/>
                      </a:ext>
                    </a:extLst>
                  </p:cNvPr>
                  <p:cNvSpPr/>
                  <p:nvPr/>
                </p:nvSpPr>
                <p:spPr bwMode="auto">
                  <a:xfrm>
                    <a:off x="8672095" y="2573014"/>
                    <a:ext cx="1463040" cy="1463040"/>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defRPr/>
                    </a:pPr>
                    <a:endParaRPr lang="en-US" sz="2307" kern="0">
                      <a:gradFill>
                        <a:gsLst>
                          <a:gs pos="76000">
                            <a:srgbClr val="1A1A1A"/>
                          </a:gs>
                          <a:gs pos="100000">
                            <a:srgbClr val="0D0D0D"/>
                          </a:gs>
                        </a:gsLst>
                        <a:lin ang="13500000" scaled="1"/>
                      </a:gradFill>
                      <a:latin typeface="Segoe UI"/>
                      <a:ea typeface="Segoe UI" pitchFamily="34" charset="0"/>
                      <a:cs typeface="Segoe UI" pitchFamily="34" charset="0"/>
                    </a:endParaRPr>
                  </a:p>
                </p:txBody>
              </p:sp>
              <p:sp>
                <p:nvSpPr>
                  <p:cNvPr id="675" name="Circle: Hollow 674">
                    <a:extLst>
                      <a:ext uri="{FF2B5EF4-FFF2-40B4-BE49-F238E27FC236}">
                        <a16:creationId xmlns:a16="http://schemas.microsoft.com/office/drawing/2014/main" id="{5BC0B06C-5519-454D-849E-218E7F1DD80E}"/>
                      </a:ext>
                    </a:extLst>
                  </p:cNvPr>
                  <p:cNvSpPr/>
                  <p:nvPr/>
                </p:nvSpPr>
                <p:spPr bwMode="auto">
                  <a:xfrm>
                    <a:off x="8603515" y="2504434"/>
                    <a:ext cx="1600200" cy="1600200"/>
                  </a:xfrm>
                  <a:prstGeom prst="donut">
                    <a:avLst>
                      <a:gd name="adj" fmla="val 6045"/>
                    </a:avLst>
                  </a:prstGeom>
                  <a:grpFill/>
                  <a:ln w="9525" cap="flat" cmpd="sng" algn="ctr">
                    <a:noFill/>
                    <a:prstDash val="solid"/>
                    <a:headEnd type="none" w="med" len="med"/>
                    <a:tailEnd type="none" w="med" len="med"/>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defRPr/>
                    </a:pPr>
                    <a:endParaRPr lang="en-US" sz="2307" kern="0">
                      <a:gradFill>
                        <a:gsLst>
                          <a:gs pos="76000">
                            <a:srgbClr val="1A1A1A"/>
                          </a:gs>
                          <a:gs pos="100000">
                            <a:srgbClr val="0D0D0D"/>
                          </a:gs>
                        </a:gsLst>
                        <a:lin ang="13500000" scaled="1"/>
                      </a:gradFill>
                      <a:latin typeface="Segoe UI"/>
                      <a:ea typeface="Segoe UI" pitchFamily="34" charset="0"/>
                      <a:cs typeface="Segoe UI" pitchFamily="34" charset="0"/>
                    </a:endParaRPr>
                  </a:p>
                </p:txBody>
              </p:sp>
            </p:grpSp>
            <p:sp>
              <p:nvSpPr>
                <p:cNvPr id="671" name="Freeform 1">
                  <a:extLst>
                    <a:ext uri="{FF2B5EF4-FFF2-40B4-BE49-F238E27FC236}">
                      <a16:creationId xmlns:a16="http://schemas.microsoft.com/office/drawing/2014/main" id="{AC94E5CC-A5CA-4CEA-A104-206ACA855A86}"/>
                    </a:ext>
                  </a:extLst>
                </p:cNvPr>
                <p:cNvSpPr>
                  <a:spLocks noChangeArrowheads="1"/>
                </p:cNvSpPr>
                <p:nvPr/>
              </p:nvSpPr>
              <p:spPr bwMode="auto">
                <a:xfrm>
                  <a:off x="9320155" y="3338903"/>
                  <a:ext cx="302547" cy="399439"/>
                </a:xfrm>
                <a:custGeom>
                  <a:avLst/>
                  <a:gdLst>
                    <a:gd name="T0" fmla="*/ 3374 w 3375"/>
                    <a:gd name="T1" fmla="*/ 4194 h 4456"/>
                    <a:gd name="T2" fmla="*/ 3374 w 3375"/>
                    <a:gd name="T3" fmla="*/ 3400 h 4456"/>
                    <a:gd name="T4" fmla="*/ 3037 w 3375"/>
                    <a:gd name="T5" fmla="*/ 3400 h 4456"/>
                    <a:gd name="T6" fmla="*/ 3037 w 3375"/>
                    <a:gd name="T7" fmla="*/ 4109 h 4456"/>
                    <a:gd name="T8" fmla="*/ 346 w 3375"/>
                    <a:gd name="T9" fmla="*/ 4109 h 4456"/>
                    <a:gd name="T10" fmla="*/ 346 w 3375"/>
                    <a:gd name="T11" fmla="*/ 2127 h 4456"/>
                    <a:gd name="T12" fmla="*/ 3037 w 3375"/>
                    <a:gd name="T13" fmla="*/ 2127 h 4456"/>
                    <a:gd name="T14" fmla="*/ 3037 w 3375"/>
                    <a:gd name="T15" fmla="*/ 2819 h 4456"/>
                    <a:gd name="T16" fmla="*/ 3374 w 3375"/>
                    <a:gd name="T17" fmla="*/ 2819 h 4456"/>
                    <a:gd name="T18" fmla="*/ 3374 w 3375"/>
                    <a:gd name="T19" fmla="*/ 2043 h 4456"/>
                    <a:gd name="T20" fmla="*/ 3113 w 3375"/>
                    <a:gd name="T21" fmla="*/ 1781 h 4456"/>
                    <a:gd name="T22" fmla="*/ 2851 w 3375"/>
                    <a:gd name="T23" fmla="*/ 1781 h 4456"/>
                    <a:gd name="T24" fmla="*/ 2851 w 3375"/>
                    <a:gd name="T25" fmla="*/ 1131 h 4456"/>
                    <a:gd name="T26" fmla="*/ 2540 w 3375"/>
                    <a:gd name="T27" fmla="*/ 321 h 4456"/>
                    <a:gd name="T28" fmla="*/ 1688 w 3375"/>
                    <a:gd name="T29" fmla="*/ 0 h 4456"/>
                    <a:gd name="T30" fmla="*/ 540 w 3375"/>
                    <a:gd name="T31" fmla="*/ 1157 h 4456"/>
                    <a:gd name="T32" fmla="*/ 540 w 3375"/>
                    <a:gd name="T33" fmla="*/ 1781 h 4456"/>
                    <a:gd name="T34" fmla="*/ 261 w 3375"/>
                    <a:gd name="T35" fmla="*/ 1781 h 4456"/>
                    <a:gd name="T36" fmla="*/ 0 w 3375"/>
                    <a:gd name="T37" fmla="*/ 2043 h 4456"/>
                    <a:gd name="T38" fmla="*/ 0 w 3375"/>
                    <a:gd name="T39" fmla="*/ 4194 h 4456"/>
                    <a:gd name="T40" fmla="*/ 261 w 3375"/>
                    <a:gd name="T41" fmla="*/ 4455 h 4456"/>
                    <a:gd name="T42" fmla="*/ 3113 w 3375"/>
                    <a:gd name="T43" fmla="*/ 4455 h 4456"/>
                    <a:gd name="T44" fmla="*/ 3374 w 3375"/>
                    <a:gd name="T45" fmla="*/ 4194 h 4456"/>
                    <a:gd name="T46" fmla="*/ 877 w 3375"/>
                    <a:gd name="T47" fmla="*/ 1173 h 4456"/>
                    <a:gd name="T48" fmla="*/ 1688 w 3375"/>
                    <a:gd name="T49" fmla="*/ 346 h 4456"/>
                    <a:gd name="T50" fmla="*/ 2295 w 3375"/>
                    <a:gd name="T51" fmla="*/ 566 h 4456"/>
                    <a:gd name="T52" fmla="*/ 2515 w 3375"/>
                    <a:gd name="T53" fmla="*/ 1131 h 4456"/>
                    <a:gd name="T54" fmla="*/ 2515 w 3375"/>
                    <a:gd name="T55" fmla="*/ 1790 h 4456"/>
                    <a:gd name="T56" fmla="*/ 877 w 3375"/>
                    <a:gd name="T57" fmla="*/ 1790 h 4456"/>
                    <a:gd name="T58" fmla="*/ 877 w 3375"/>
                    <a:gd name="T59" fmla="*/ 1173 h 4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75" h="4456">
                      <a:moveTo>
                        <a:pt x="3374" y="4194"/>
                      </a:moveTo>
                      <a:lnTo>
                        <a:pt x="3374" y="3400"/>
                      </a:lnTo>
                      <a:lnTo>
                        <a:pt x="3037" y="3400"/>
                      </a:lnTo>
                      <a:lnTo>
                        <a:pt x="3037" y="4109"/>
                      </a:lnTo>
                      <a:lnTo>
                        <a:pt x="346" y="4109"/>
                      </a:lnTo>
                      <a:lnTo>
                        <a:pt x="346" y="2127"/>
                      </a:lnTo>
                      <a:lnTo>
                        <a:pt x="3037" y="2127"/>
                      </a:lnTo>
                      <a:lnTo>
                        <a:pt x="3037" y="2819"/>
                      </a:lnTo>
                      <a:lnTo>
                        <a:pt x="3374" y="2819"/>
                      </a:lnTo>
                      <a:lnTo>
                        <a:pt x="3374" y="2043"/>
                      </a:lnTo>
                      <a:cubicBezTo>
                        <a:pt x="3374" y="1899"/>
                        <a:pt x="3256" y="1781"/>
                        <a:pt x="3113" y="1781"/>
                      </a:cubicBezTo>
                      <a:lnTo>
                        <a:pt x="2851" y="1781"/>
                      </a:lnTo>
                      <a:cubicBezTo>
                        <a:pt x="2851" y="1587"/>
                        <a:pt x="2851" y="1283"/>
                        <a:pt x="2851" y="1131"/>
                      </a:cubicBezTo>
                      <a:cubicBezTo>
                        <a:pt x="2860" y="912"/>
                        <a:pt x="2775" y="574"/>
                        <a:pt x="2540" y="321"/>
                      </a:cubicBezTo>
                      <a:cubicBezTo>
                        <a:pt x="2329" y="110"/>
                        <a:pt x="2050" y="0"/>
                        <a:pt x="1688" y="0"/>
                      </a:cubicBezTo>
                      <a:cubicBezTo>
                        <a:pt x="818" y="0"/>
                        <a:pt x="557" y="752"/>
                        <a:pt x="540" y="1157"/>
                      </a:cubicBezTo>
                      <a:lnTo>
                        <a:pt x="540" y="1781"/>
                      </a:lnTo>
                      <a:lnTo>
                        <a:pt x="261" y="1781"/>
                      </a:lnTo>
                      <a:cubicBezTo>
                        <a:pt x="118" y="1781"/>
                        <a:pt x="0" y="1899"/>
                        <a:pt x="0" y="2043"/>
                      </a:cubicBezTo>
                      <a:lnTo>
                        <a:pt x="0" y="4194"/>
                      </a:lnTo>
                      <a:cubicBezTo>
                        <a:pt x="0" y="4337"/>
                        <a:pt x="118" y="4455"/>
                        <a:pt x="261" y="4455"/>
                      </a:cubicBezTo>
                      <a:lnTo>
                        <a:pt x="3113" y="4455"/>
                      </a:lnTo>
                      <a:cubicBezTo>
                        <a:pt x="3256" y="4455"/>
                        <a:pt x="3374" y="4337"/>
                        <a:pt x="3374" y="4194"/>
                      </a:cubicBezTo>
                      <a:close/>
                      <a:moveTo>
                        <a:pt x="877" y="1173"/>
                      </a:moveTo>
                      <a:cubicBezTo>
                        <a:pt x="877" y="1140"/>
                        <a:pt x="920" y="346"/>
                        <a:pt x="1688" y="346"/>
                      </a:cubicBezTo>
                      <a:cubicBezTo>
                        <a:pt x="1949" y="346"/>
                        <a:pt x="2152" y="422"/>
                        <a:pt x="2295" y="566"/>
                      </a:cubicBezTo>
                      <a:cubicBezTo>
                        <a:pt x="2472" y="752"/>
                        <a:pt x="2515" y="1005"/>
                        <a:pt x="2515" y="1131"/>
                      </a:cubicBezTo>
                      <a:cubicBezTo>
                        <a:pt x="2515" y="1292"/>
                        <a:pt x="2515" y="1595"/>
                        <a:pt x="2515" y="1790"/>
                      </a:cubicBezTo>
                      <a:lnTo>
                        <a:pt x="877" y="1790"/>
                      </a:lnTo>
                      <a:lnTo>
                        <a:pt x="877" y="1173"/>
                      </a:lnTo>
                      <a:close/>
                    </a:path>
                  </a:pathLst>
                </a:custGeom>
                <a:solidFill>
                  <a:srgbClr val="FFFFFF"/>
                </a:solidFill>
                <a:ln w="3175" cap="flat">
                  <a:solidFill>
                    <a:schemeClr val="bg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895871">
                    <a:defRPr/>
                  </a:pPr>
                  <a:endParaRPr lang="en-US" sz="1763" kern="0">
                    <a:gradFill>
                      <a:gsLst>
                        <a:gs pos="76000">
                          <a:srgbClr val="1A1A1A"/>
                        </a:gs>
                        <a:gs pos="100000">
                          <a:srgbClr val="0D0D0D"/>
                        </a:gs>
                      </a:gsLst>
                      <a:lin ang="13500000" scaled="1"/>
                    </a:gradFill>
                    <a:latin typeface="Segoe UI"/>
                  </a:endParaRPr>
                </a:p>
              </p:txBody>
            </p:sp>
            <p:sp>
              <p:nvSpPr>
                <p:cNvPr id="672" name="Freeform 2">
                  <a:extLst>
                    <a:ext uri="{FF2B5EF4-FFF2-40B4-BE49-F238E27FC236}">
                      <a16:creationId xmlns:a16="http://schemas.microsoft.com/office/drawing/2014/main" id="{C90E10C6-D666-41D9-BAD4-C20B9ED5041E}"/>
                    </a:ext>
                  </a:extLst>
                </p:cNvPr>
                <p:cNvSpPr>
                  <a:spLocks noChangeArrowheads="1"/>
                </p:cNvSpPr>
                <p:nvPr/>
              </p:nvSpPr>
              <p:spPr bwMode="auto">
                <a:xfrm>
                  <a:off x="9472417" y="3436587"/>
                  <a:ext cx="295824" cy="374524"/>
                </a:xfrm>
                <a:custGeom>
                  <a:avLst/>
                  <a:gdLst>
                    <a:gd name="T0" fmla="*/ 3113 w 3300"/>
                    <a:gd name="T1" fmla="*/ 0 h 4177"/>
                    <a:gd name="T2" fmla="*/ 1316 w 3300"/>
                    <a:gd name="T3" fmla="*/ 0 h 4177"/>
                    <a:gd name="T4" fmla="*/ 1316 w 3300"/>
                    <a:gd name="T5" fmla="*/ 211 h 4177"/>
                    <a:gd name="T6" fmla="*/ 3079 w 3300"/>
                    <a:gd name="T7" fmla="*/ 211 h 4177"/>
                    <a:gd name="T8" fmla="*/ 3079 w 3300"/>
                    <a:gd name="T9" fmla="*/ 3965 h 4177"/>
                    <a:gd name="T10" fmla="*/ 211 w 3300"/>
                    <a:gd name="T11" fmla="*/ 3965 h 4177"/>
                    <a:gd name="T12" fmla="*/ 211 w 3300"/>
                    <a:gd name="T13" fmla="*/ 3484 h 4177"/>
                    <a:gd name="T14" fmla="*/ 0 w 3300"/>
                    <a:gd name="T15" fmla="*/ 3484 h 4177"/>
                    <a:gd name="T16" fmla="*/ 0 w 3300"/>
                    <a:gd name="T17" fmla="*/ 3999 h 4177"/>
                    <a:gd name="T18" fmla="*/ 177 w 3300"/>
                    <a:gd name="T19" fmla="*/ 4176 h 4177"/>
                    <a:gd name="T20" fmla="*/ 3113 w 3300"/>
                    <a:gd name="T21" fmla="*/ 4176 h 4177"/>
                    <a:gd name="T22" fmla="*/ 3290 w 3300"/>
                    <a:gd name="T23" fmla="*/ 3999 h 4177"/>
                    <a:gd name="T24" fmla="*/ 3290 w 3300"/>
                    <a:gd name="T25" fmla="*/ 186 h 4177"/>
                    <a:gd name="T26" fmla="*/ 3113 w 3300"/>
                    <a:gd name="T27" fmla="*/ 0 h 4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0" h="4177">
                      <a:moveTo>
                        <a:pt x="3113" y="0"/>
                      </a:moveTo>
                      <a:lnTo>
                        <a:pt x="1316" y="0"/>
                      </a:lnTo>
                      <a:lnTo>
                        <a:pt x="1316" y="211"/>
                      </a:lnTo>
                      <a:lnTo>
                        <a:pt x="3079" y="211"/>
                      </a:lnTo>
                      <a:lnTo>
                        <a:pt x="3079" y="3965"/>
                      </a:lnTo>
                      <a:lnTo>
                        <a:pt x="211" y="3965"/>
                      </a:lnTo>
                      <a:lnTo>
                        <a:pt x="211" y="3484"/>
                      </a:lnTo>
                      <a:lnTo>
                        <a:pt x="0" y="3484"/>
                      </a:lnTo>
                      <a:lnTo>
                        <a:pt x="0" y="3999"/>
                      </a:lnTo>
                      <a:cubicBezTo>
                        <a:pt x="0" y="4101"/>
                        <a:pt x="84" y="4176"/>
                        <a:pt x="177" y="4176"/>
                      </a:cubicBezTo>
                      <a:lnTo>
                        <a:pt x="3113" y="4176"/>
                      </a:lnTo>
                      <a:cubicBezTo>
                        <a:pt x="3214" y="4176"/>
                        <a:pt x="3290" y="4092"/>
                        <a:pt x="3290" y="3999"/>
                      </a:cubicBezTo>
                      <a:lnTo>
                        <a:pt x="3290" y="186"/>
                      </a:lnTo>
                      <a:cubicBezTo>
                        <a:pt x="3299" y="84"/>
                        <a:pt x="3214" y="0"/>
                        <a:pt x="3113" y="0"/>
                      </a:cubicBezTo>
                    </a:path>
                  </a:pathLst>
                </a:custGeom>
                <a:solidFill>
                  <a:srgbClr val="FFFFFF"/>
                </a:solidFill>
                <a:ln w="9525" cap="flat">
                  <a:solidFill>
                    <a:schemeClr val="bg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895871">
                    <a:defRPr/>
                  </a:pPr>
                  <a:endParaRPr lang="en-US" sz="1763" kern="0">
                    <a:gradFill>
                      <a:gsLst>
                        <a:gs pos="76000">
                          <a:srgbClr val="1A1A1A"/>
                        </a:gs>
                        <a:gs pos="100000">
                          <a:srgbClr val="0D0D0D"/>
                        </a:gs>
                      </a:gsLst>
                      <a:lin ang="13500000" scaled="1"/>
                    </a:gradFill>
                    <a:latin typeface="Segoe UI"/>
                  </a:endParaRPr>
                </a:p>
              </p:txBody>
            </p:sp>
          </p:grpSp>
        </p:grpSp>
        <p:sp>
          <p:nvSpPr>
            <p:cNvPr id="673" name="Freeform 3">
              <a:extLst>
                <a:ext uri="{FF2B5EF4-FFF2-40B4-BE49-F238E27FC236}">
                  <a16:creationId xmlns:a16="http://schemas.microsoft.com/office/drawing/2014/main" id="{B7C34250-28CC-4B4D-88B2-847F795267E5}"/>
                </a:ext>
              </a:extLst>
            </p:cNvPr>
            <p:cNvSpPr>
              <a:spLocks noChangeArrowheads="1"/>
            </p:cNvSpPr>
            <p:nvPr/>
          </p:nvSpPr>
          <p:spPr bwMode="auto">
            <a:xfrm>
              <a:off x="9444338" y="3575006"/>
              <a:ext cx="253507" cy="91753"/>
            </a:xfrm>
            <a:custGeom>
              <a:avLst/>
              <a:gdLst>
                <a:gd name="T0" fmla="*/ 2826 w 2827"/>
                <a:gd name="T1" fmla="*/ 489 h 1022"/>
                <a:gd name="T2" fmla="*/ 2218 w 2827"/>
                <a:gd name="T3" fmla="*/ 0 h 1022"/>
                <a:gd name="T4" fmla="*/ 2218 w 2827"/>
                <a:gd name="T5" fmla="*/ 320 h 1022"/>
                <a:gd name="T6" fmla="*/ 793 w 2827"/>
                <a:gd name="T7" fmla="*/ 320 h 1022"/>
                <a:gd name="T8" fmla="*/ 413 w 2827"/>
                <a:gd name="T9" fmla="*/ 76 h 1022"/>
                <a:gd name="T10" fmla="*/ 0 w 2827"/>
                <a:gd name="T11" fmla="*/ 489 h 1022"/>
                <a:gd name="T12" fmla="*/ 413 w 2827"/>
                <a:gd name="T13" fmla="*/ 902 h 1022"/>
                <a:gd name="T14" fmla="*/ 793 w 2827"/>
                <a:gd name="T15" fmla="*/ 658 h 1022"/>
                <a:gd name="T16" fmla="*/ 2218 w 2827"/>
                <a:gd name="T17" fmla="*/ 658 h 1022"/>
                <a:gd name="T18" fmla="*/ 2218 w 2827"/>
                <a:gd name="T19" fmla="*/ 1021 h 1022"/>
                <a:gd name="T20" fmla="*/ 2826 w 2827"/>
                <a:gd name="T21" fmla="*/ 489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27" h="1022">
                  <a:moveTo>
                    <a:pt x="2826" y="489"/>
                  </a:moveTo>
                  <a:lnTo>
                    <a:pt x="2218" y="0"/>
                  </a:lnTo>
                  <a:lnTo>
                    <a:pt x="2218" y="320"/>
                  </a:lnTo>
                  <a:lnTo>
                    <a:pt x="793" y="320"/>
                  </a:lnTo>
                  <a:cubicBezTo>
                    <a:pt x="726" y="178"/>
                    <a:pt x="582" y="76"/>
                    <a:pt x="413" y="76"/>
                  </a:cubicBezTo>
                  <a:cubicBezTo>
                    <a:pt x="185" y="76"/>
                    <a:pt x="0" y="262"/>
                    <a:pt x="0" y="489"/>
                  </a:cubicBezTo>
                  <a:cubicBezTo>
                    <a:pt x="0" y="717"/>
                    <a:pt x="185" y="902"/>
                    <a:pt x="413" y="902"/>
                  </a:cubicBezTo>
                  <a:cubicBezTo>
                    <a:pt x="582" y="902"/>
                    <a:pt x="726" y="801"/>
                    <a:pt x="793" y="658"/>
                  </a:cubicBezTo>
                  <a:lnTo>
                    <a:pt x="2218" y="658"/>
                  </a:lnTo>
                  <a:lnTo>
                    <a:pt x="2218" y="1021"/>
                  </a:lnTo>
                  <a:lnTo>
                    <a:pt x="2826" y="489"/>
                  </a:lnTo>
                </a:path>
              </a:pathLst>
            </a:custGeom>
            <a:solidFill>
              <a:srgbClr val="FFFFFF"/>
            </a:solidFill>
            <a:ln w="9525" cap="flat">
              <a:solidFill>
                <a:schemeClr val="bg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895871">
                <a:defRPr/>
              </a:pPr>
              <a:endParaRPr lang="en-US" sz="1763" kern="0">
                <a:gradFill>
                  <a:gsLst>
                    <a:gs pos="76000">
                      <a:srgbClr val="1A1A1A"/>
                    </a:gs>
                    <a:gs pos="100000">
                      <a:srgbClr val="0D0D0D"/>
                    </a:gs>
                  </a:gsLst>
                  <a:lin ang="13500000" scaled="1"/>
                </a:gradFill>
                <a:latin typeface="Segoe UI"/>
              </a:endParaRPr>
            </a:p>
          </p:txBody>
        </p:sp>
      </p:grpSp>
      <p:sp>
        <p:nvSpPr>
          <p:cNvPr id="676" name="Rectangle 675">
            <a:extLst>
              <a:ext uri="{FF2B5EF4-FFF2-40B4-BE49-F238E27FC236}">
                <a16:creationId xmlns:a16="http://schemas.microsoft.com/office/drawing/2014/main" id="{B7FE198C-9619-415B-B4DC-F04DCCEB4091}"/>
              </a:ext>
            </a:extLst>
          </p:cNvPr>
          <p:cNvSpPr/>
          <p:nvPr/>
        </p:nvSpPr>
        <p:spPr>
          <a:xfrm>
            <a:off x="7367307" y="890263"/>
            <a:ext cx="1291648" cy="426516"/>
          </a:xfrm>
          <a:prstGeom prst="rect">
            <a:avLst/>
          </a:prstGeom>
        </p:spPr>
        <p:txBody>
          <a:bodyPr wrap="none">
            <a:spAutoFit/>
          </a:bodyPr>
          <a:lstStyle/>
          <a:p>
            <a:pPr algn="ctr" defTabSz="895871">
              <a:lnSpc>
                <a:spcPct val="90000"/>
              </a:lnSpc>
              <a:defRPr/>
            </a:pPr>
            <a:r>
              <a:rPr lang="en-US" sz="2353" kern="0" spc="-69">
                <a:gradFill>
                  <a:gsLst>
                    <a:gs pos="76000">
                      <a:srgbClr val="1A1A1A"/>
                    </a:gs>
                    <a:gs pos="100000">
                      <a:srgbClr val="0D0D0D"/>
                    </a:gs>
                  </a:gsLst>
                  <a:lin ang="13500000" scaled="1"/>
                </a:gradFill>
                <a:latin typeface="Segoe UI Semibold"/>
                <a:ea typeface="ＭＳ Ｐゴシック" charset="0"/>
                <a:cs typeface="Segoe UI Semibold" panose="020B0702040204020203" pitchFamily="34" charset="0"/>
              </a:rPr>
              <a:t>Controls</a:t>
            </a:r>
          </a:p>
        </p:txBody>
      </p:sp>
      <p:sp>
        <p:nvSpPr>
          <p:cNvPr id="694" name="Rectangle 693">
            <a:extLst>
              <a:ext uri="{FF2B5EF4-FFF2-40B4-BE49-F238E27FC236}">
                <a16:creationId xmlns:a16="http://schemas.microsoft.com/office/drawing/2014/main" id="{1C72ED93-8014-44FD-AB09-4FA9F3801214}"/>
              </a:ext>
            </a:extLst>
          </p:cNvPr>
          <p:cNvSpPr/>
          <p:nvPr/>
        </p:nvSpPr>
        <p:spPr bwMode="auto">
          <a:xfrm>
            <a:off x="2412715" y="3516260"/>
            <a:ext cx="1823887" cy="498974"/>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defRPr/>
            </a:pPr>
            <a:endParaRPr lang="en-US" sz="2040" kern="0">
              <a:gradFill>
                <a:gsLst>
                  <a:gs pos="76000">
                    <a:srgbClr val="1A1A1A"/>
                  </a:gs>
                  <a:gs pos="100000">
                    <a:srgbClr val="0D0D0D"/>
                  </a:gs>
                </a:gsLst>
                <a:lin ang="13500000" scaled="1"/>
              </a:gradFill>
              <a:latin typeface="Segoe UI"/>
              <a:ea typeface="Segoe UI" pitchFamily="34" charset="0"/>
              <a:cs typeface="Segoe UI" pitchFamily="34" charset="0"/>
            </a:endParaRPr>
          </a:p>
        </p:txBody>
      </p:sp>
      <p:grpSp>
        <p:nvGrpSpPr>
          <p:cNvPr id="695" name="Condition: Location">
            <a:extLst>
              <a:ext uri="{FF2B5EF4-FFF2-40B4-BE49-F238E27FC236}">
                <a16:creationId xmlns:a16="http://schemas.microsoft.com/office/drawing/2014/main" id="{72E3E5C7-95CD-44DB-9469-09B4DEB6F2A5}"/>
              </a:ext>
            </a:extLst>
          </p:cNvPr>
          <p:cNvGrpSpPr/>
          <p:nvPr/>
        </p:nvGrpSpPr>
        <p:grpSpPr>
          <a:xfrm>
            <a:off x="3248678" y="3864025"/>
            <a:ext cx="896171" cy="896171"/>
            <a:chOff x="-1490654" y="4458718"/>
            <a:chExt cx="896425" cy="896425"/>
          </a:xfrm>
        </p:grpSpPr>
        <p:sp>
          <p:nvSpPr>
            <p:cNvPr id="696" name="Oval 695">
              <a:extLst>
                <a:ext uri="{FF2B5EF4-FFF2-40B4-BE49-F238E27FC236}">
                  <a16:creationId xmlns:a16="http://schemas.microsoft.com/office/drawing/2014/main" id="{3978D833-CF95-4B9B-8778-30A9DE4497D2}"/>
                </a:ext>
              </a:extLst>
            </p:cNvPr>
            <p:cNvSpPr/>
            <p:nvPr/>
          </p:nvSpPr>
          <p:spPr bwMode="auto">
            <a:xfrm>
              <a:off x="-1490654" y="4458718"/>
              <a:ext cx="896425" cy="896425"/>
            </a:xfrm>
            <a:prstGeom prst="ellipse">
              <a:avLst/>
            </a:prstGeom>
            <a:solidFill>
              <a:schemeClr val="bg1"/>
            </a:solidFill>
            <a:ln w="9525" cap="flat" cmpd="sng" algn="ctr">
              <a:solidFill>
                <a:schemeClr val="accent1"/>
              </a:solidFill>
              <a:prstDash val="solid"/>
              <a:headEnd type="none"/>
              <a:tailEnd type="none"/>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pPr>
              <a:endParaRPr lang="en-US" sz="4896" kern="0">
                <a:gradFill>
                  <a:gsLst>
                    <a:gs pos="76000">
                      <a:srgbClr val="1A1A1A"/>
                    </a:gs>
                    <a:gs pos="100000">
                      <a:srgbClr val="0D0D0D"/>
                    </a:gs>
                  </a:gsLst>
                  <a:lin ang="13500000" scaled="1"/>
                </a:gradFill>
                <a:latin typeface="Segoe UI"/>
                <a:cs typeface="Segoe UI" pitchFamily="34" charset="0"/>
              </a:endParaRPr>
            </a:p>
          </p:txBody>
        </p:sp>
        <p:sp>
          <p:nvSpPr>
            <p:cNvPr id="697" name="Freeform 145">
              <a:extLst>
                <a:ext uri="{FF2B5EF4-FFF2-40B4-BE49-F238E27FC236}">
                  <a16:creationId xmlns:a16="http://schemas.microsoft.com/office/drawing/2014/main" id="{BD65BD0E-86C3-4F5F-9BB3-4B2DBA37A2FA}"/>
                </a:ext>
              </a:extLst>
            </p:cNvPr>
            <p:cNvSpPr>
              <a:spLocks noChangeAspect="1" noEditPoints="1"/>
            </p:cNvSpPr>
            <p:nvPr/>
          </p:nvSpPr>
          <p:spPr bwMode="auto">
            <a:xfrm>
              <a:off x="-1244833" y="4678330"/>
              <a:ext cx="404782" cy="457200"/>
            </a:xfrm>
            <a:custGeom>
              <a:avLst/>
              <a:gdLst>
                <a:gd name="T0" fmla="*/ 94 w 114"/>
                <a:gd name="T1" fmla="*/ 20 h 130"/>
                <a:gd name="T2" fmla="*/ 20 w 114"/>
                <a:gd name="T3" fmla="*/ 20 h 130"/>
                <a:gd name="T4" fmla="*/ 20 w 114"/>
                <a:gd name="T5" fmla="*/ 93 h 130"/>
                <a:gd name="T6" fmla="*/ 57 w 114"/>
                <a:gd name="T7" fmla="*/ 130 h 130"/>
                <a:gd name="T8" fmla="*/ 94 w 114"/>
                <a:gd name="T9" fmla="*/ 93 h 130"/>
                <a:gd name="T10" fmla="*/ 94 w 114"/>
                <a:gd name="T11" fmla="*/ 20 h 130"/>
                <a:gd name="T12" fmla="*/ 57 w 114"/>
                <a:gd name="T13" fmla="*/ 119 h 130"/>
                <a:gd name="T14" fmla="*/ 26 w 114"/>
                <a:gd name="T15" fmla="*/ 88 h 130"/>
                <a:gd name="T16" fmla="*/ 26 w 114"/>
                <a:gd name="T17" fmla="*/ 26 h 130"/>
                <a:gd name="T18" fmla="*/ 88 w 114"/>
                <a:gd name="T19" fmla="*/ 26 h 130"/>
                <a:gd name="T20" fmla="*/ 88 w 114"/>
                <a:gd name="T21" fmla="*/ 88 h 130"/>
                <a:gd name="T22" fmla="*/ 57 w 114"/>
                <a:gd name="T23" fmla="*/ 119 h 130"/>
                <a:gd name="T24" fmla="*/ 80 w 114"/>
                <a:gd name="T25" fmla="*/ 34 h 130"/>
                <a:gd name="T26" fmla="*/ 34 w 114"/>
                <a:gd name="T27" fmla="*/ 34 h 130"/>
                <a:gd name="T28" fmla="*/ 34 w 114"/>
                <a:gd name="T29" fmla="*/ 79 h 130"/>
                <a:gd name="T30" fmla="*/ 80 w 114"/>
                <a:gd name="T31" fmla="*/ 79 h 130"/>
                <a:gd name="T32" fmla="*/ 80 w 114"/>
                <a:gd name="T33" fmla="*/ 34 h 130"/>
                <a:gd name="T34" fmla="*/ 40 w 114"/>
                <a:gd name="T35" fmla="*/ 74 h 130"/>
                <a:gd name="T36" fmla="*/ 40 w 114"/>
                <a:gd name="T37" fmla="*/ 40 h 130"/>
                <a:gd name="T38" fmla="*/ 74 w 114"/>
                <a:gd name="T39" fmla="*/ 40 h 130"/>
                <a:gd name="T40" fmla="*/ 74 w 114"/>
                <a:gd name="T41" fmla="*/ 74 h 130"/>
                <a:gd name="T42" fmla="*/ 40 w 114"/>
                <a:gd name="T43" fmla="*/ 7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30">
                  <a:moveTo>
                    <a:pt x="94" y="20"/>
                  </a:moveTo>
                  <a:cubicBezTo>
                    <a:pt x="74" y="0"/>
                    <a:pt x="41" y="0"/>
                    <a:pt x="20" y="20"/>
                  </a:cubicBezTo>
                  <a:cubicBezTo>
                    <a:pt x="0" y="40"/>
                    <a:pt x="0" y="73"/>
                    <a:pt x="20" y="93"/>
                  </a:cubicBezTo>
                  <a:cubicBezTo>
                    <a:pt x="57" y="130"/>
                    <a:pt x="57" y="130"/>
                    <a:pt x="57" y="130"/>
                  </a:cubicBezTo>
                  <a:cubicBezTo>
                    <a:pt x="94" y="93"/>
                    <a:pt x="94" y="93"/>
                    <a:pt x="94" y="93"/>
                  </a:cubicBezTo>
                  <a:cubicBezTo>
                    <a:pt x="114" y="73"/>
                    <a:pt x="114" y="40"/>
                    <a:pt x="94" y="20"/>
                  </a:cubicBezTo>
                  <a:close/>
                  <a:moveTo>
                    <a:pt x="57" y="119"/>
                  </a:moveTo>
                  <a:cubicBezTo>
                    <a:pt x="26" y="88"/>
                    <a:pt x="26" y="88"/>
                    <a:pt x="26" y="88"/>
                  </a:cubicBezTo>
                  <a:cubicBezTo>
                    <a:pt x="9" y="71"/>
                    <a:pt x="9" y="43"/>
                    <a:pt x="26" y="26"/>
                  </a:cubicBezTo>
                  <a:cubicBezTo>
                    <a:pt x="43" y="8"/>
                    <a:pt x="71" y="8"/>
                    <a:pt x="88" y="26"/>
                  </a:cubicBezTo>
                  <a:cubicBezTo>
                    <a:pt x="105" y="43"/>
                    <a:pt x="105" y="71"/>
                    <a:pt x="88" y="88"/>
                  </a:cubicBezTo>
                  <a:lnTo>
                    <a:pt x="57" y="119"/>
                  </a:lnTo>
                  <a:close/>
                  <a:moveTo>
                    <a:pt x="80" y="34"/>
                  </a:moveTo>
                  <a:cubicBezTo>
                    <a:pt x="67" y="22"/>
                    <a:pt x="47" y="22"/>
                    <a:pt x="34" y="34"/>
                  </a:cubicBezTo>
                  <a:cubicBezTo>
                    <a:pt x="22" y="46"/>
                    <a:pt x="22" y="67"/>
                    <a:pt x="34" y="79"/>
                  </a:cubicBezTo>
                  <a:cubicBezTo>
                    <a:pt x="47" y="92"/>
                    <a:pt x="67" y="92"/>
                    <a:pt x="80" y="79"/>
                  </a:cubicBezTo>
                  <a:cubicBezTo>
                    <a:pt x="92" y="67"/>
                    <a:pt x="92" y="46"/>
                    <a:pt x="80" y="34"/>
                  </a:cubicBezTo>
                  <a:close/>
                  <a:moveTo>
                    <a:pt x="40" y="74"/>
                  </a:moveTo>
                  <a:cubicBezTo>
                    <a:pt x="31" y="64"/>
                    <a:pt x="31" y="49"/>
                    <a:pt x="40" y="40"/>
                  </a:cubicBezTo>
                  <a:cubicBezTo>
                    <a:pt x="50" y="30"/>
                    <a:pt x="65" y="30"/>
                    <a:pt x="74" y="40"/>
                  </a:cubicBezTo>
                  <a:cubicBezTo>
                    <a:pt x="83" y="49"/>
                    <a:pt x="83" y="64"/>
                    <a:pt x="74" y="74"/>
                  </a:cubicBezTo>
                  <a:cubicBezTo>
                    <a:pt x="65" y="83"/>
                    <a:pt x="50" y="83"/>
                    <a:pt x="40" y="74"/>
                  </a:cubicBezTo>
                  <a:close/>
                </a:path>
              </a:pathLst>
            </a:custGeom>
            <a:solidFill>
              <a:srgbClr val="0078D7"/>
            </a:solidFill>
            <a:ln w="0">
              <a:solidFill>
                <a:srgbClr val="E6E6E6"/>
              </a:solidFill>
              <a:miter lim="800000"/>
            </a:ln>
          </p:spPr>
          <p:txBody>
            <a:bodyPr vert="horz" wrap="square" lIns="91414" tIns="45706" rIns="91414" bIns="45706" numCol="1" anchor="t" anchorCtr="0" compatLnSpc="1">
              <a:prstTxWarp prst="textNoShape">
                <a:avLst/>
              </a:prstTxWarp>
            </a:bodyPr>
            <a:lstStyle/>
            <a:p>
              <a:pPr defTabSz="914049">
                <a:defRPr/>
              </a:pPr>
              <a:endParaRPr lang="en-US" kern="0">
                <a:gradFill>
                  <a:gsLst>
                    <a:gs pos="76000">
                      <a:srgbClr val="1A1A1A"/>
                    </a:gs>
                    <a:gs pos="100000">
                      <a:srgbClr val="0D0D0D"/>
                    </a:gs>
                  </a:gsLst>
                  <a:lin ang="13500000" scaled="1"/>
                </a:gradFill>
                <a:latin typeface="Segoe UI"/>
              </a:endParaRPr>
            </a:p>
          </p:txBody>
        </p:sp>
      </p:grpSp>
      <p:grpSp>
        <p:nvGrpSpPr>
          <p:cNvPr id="698" name="Condition: Apps">
            <a:extLst>
              <a:ext uri="{FF2B5EF4-FFF2-40B4-BE49-F238E27FC236}">
                <a16:creationId xmlns:a16="http://schemas.microsoft.com/office/drawing/2014/main" id="{CA3C3E0A-66EF-4947-BDE6-A8E03C842466}"/>
              </a:ext>
            </a:extLst>
          </p:cNvPr>
          <p:cNvGrpSpPr>
            <a:grpSpLocks noChangeAspect="1"/>
          </p:cNvGrpSpPr>
          <p:nvPr/>
        </p:nvGrpSpPr>
        <p:grpSpPr>
          <a:xfrm>
            <a:off x="3641261" y="4742859"/>
            <a:ext cx="896171" cy="896171"/>
            <a:chOff x="10968827" y="1678521"/>
            <a:chExt cx="758952" cy="758953"/>
          </a:xfrm>
        </p:grpSpPr>
        <p:sp>
          <p:nvSpPr>
            <p:cNvPr id="699" name="Oval 698">
              <a:extLst>
                <a:ext uri="{FF2B5EF4-FFF2-40B4-BE49-F238E27FC236}">
                  <a16:creationId xmlns:a16="http://schemas.microsoft.com/office/drawing/2014/main" id="{E2860B2D-861C-43BE-8850-B9E64AEC7F3B}"/>
                </a:ext>
              </a:extLst>
            </p:cNvPr>
            <p:cNvSpPr/>
            <p:nvPr/>
          </p:nvSpPr>
          <p:spPr bwMode="auto">
            <a:xfrm>
              <a:off x="10968827" y="1678521"/>
              <a:ext cx="758952" cy="758953"/>
            </a:xfrm>
            <a:prstGeom prst="ellipse">
              <a:avLst/>
            </a:prstGeom>
            <a:solidFill>
              <a:schemeClr val="bg1"/>
            </a:solidFill>
            <a:ln w="9525" cap="flat" cmpd="sng" algn="ctr">
              <a:solidFill>
                <a:schemeClr val="accent1"/>
              </a:solidFill>
              <a:prstDash val="solid"/>
              <a:headEnd type="none"/>
              <a:tailEnd type="none"/>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pPr>
              <a:endParaRPr lang="en-US" sz="4896" kern="0">
                <a:gradFill>
                  <a:gsLst>
                    <a:gs pos="76000">
                      <a:srgbClr val="1A1A1A"/>
                    </a:gs>
                    <a:gs pos="100000">
                      <a:srgbClr val="0D0D0D"/>
                    </a:gs>
                  </a:gsLst>
                  <a:lin ang="13500000" scaled="1"/>
                </a:gradFill>
                <a:latin typeface="Segoe UI"/>
                <a:cs typeface="Segoe UI" pitchFamily="34" charset="0"/>
              </a:endParaRPr>
            </a:p>
          </p:txBody>
        </p:sp>
        <p:grpSp>
          <p:nvGrpSpPr>
            <p:cNvPr id="700" name="Group 699">
              <a:extLst>
                <a:ext uri="{FF2B5EF4-FFF2-40B4-BE49-F238E27FC236}">
                  <a16:creationId xmlns:a16="http://schemas.microsoft.com/office/drawing/2014/main" id="{8D2BCCFD-792F-43F3-ACA8-977D2A414157}"/>
                </a:ext>
              </a:extLst>
            </p:cNvPr>
            <p:cNvGrpSpPr/>
            <p:nvPr/>
          </p:nvGrpSpPr>
          <p:grpSpPr>
            <a:xfrm>
              <a:off x="11150726" y="1863657"/>
              <a:ext cx="405343" cy="399538"/>
              <a:chOff x="9168011" y="5170684"/>
              <a:chExt cx="665163" cy="655637"/>
            </a:xfrm>
          </p:grpSpPr>
          <p:sp>
            <p:nvSpPr>
              <p:cNvPr id="701" name="Freeform 44">
                <a:extLst>
                  <a:ext uri="{FF2B5EF4-FFF2-40B4-BE49-F238E27FC236}">
                    <a16:creationId xmlns:a16="http://schemas.microsoft.com/office/drawing/2014/main" id="{2D1A5594-716B-4DD8-8A58-1D286E42B913}"/>
                  </a:ext>
                </a:extLst>
              </p:cNvPr>
              <p:cNvSpPr>
                <a:spLocks/>
              </p:cNvSpPr>
              <p:nvPr/>
            </p:nvSpPr>
            <p:spPr bwMode="auto">
              <a:xfrm>
                <a:off x="9168012" y="5170684"/>
                <a:ext cx="244474" cy="266700"/>
              </a:xfrm>
              <a:custGeom>
                <a:avLst/>
                <a:gdLst>
                  <a:gd name="T0" fmla="*/ 82 w 82"/>
                  <a:gd name="T1" fmla="*/ 76 h 82"/>
                  <a:gd name="T2" fmla="*/ 76 w 82"/>
                  <a:gd name="T3" fmla="*/ 82 h 82"/>
                  <a:gd name="T4" fmla="*/ 6 w 82"/>
                  <a:gd name="T5" fmla="*/ 82 h 82"/>
                  <a:gd name="T6" fmla="*/ 0 w 82"/>
                  <a:gd name="T7" fmla="*/ 76 h 82"/>
                  <a:gd name="T8" fmla="*/ 0 w 82"/>
                  <a:gd name="T9" fmla="*/ 5 h 82"/>
                  <a:gd name="T10" fmla="*/ 6 w 82"/>
                  <a:gd name="T11" fmla="*/ 0 h 82"/>
                  <a:gd name="T12" fmla="*/ 76 w 82"/>
                  <a:gd name="T13" fmla="*/ 0 h 82"/>
                  <a:gd name="T14" fmla="*/ 82 w 82"/>
                  <a:gd name="T15" fmla="*/ 5 h 82"/>
                  <a:gd name="T16" fmla="*/ 82 w 82"/>
                  <a:gd name="T17"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82">
                    <a:moveTo>
                      <a:pt x="82" y="76"/>
                    </a:moveTo>
                    <a:cubicBezTo>
                      <a:pt x="82" y="79"/>
                      <a:pt x="79" y="82"/>
                      <a:pt x="76" y="82"/>
                    </a:cubicBezTo>
                    <a:cubicBezTo>
                      <a:pt x="6" y="82"/>
                      <a:pt x="6" y="82"/>
                      <a:pt x="6" y="82"/>
                    </a:cubicBezTo>
                    <a:cubicBezTo>
                      <a:pt x="2" y="82"/>
                      <a:pt x="0" y="79"/>
                      <a:pt x="0" y="76"/>
                    </a:cubicBezTo>
                    <a:cubicBezTo>
                      <a:pt x="0" y="5"/>
                      <a:pt x="0" y="5"/>
                      <a:pt x="0" y="5"/>
                    </a:cubicBezTo>
                    <a:cubicBezTo>
                      <a:pt x="0" y="2"/>
                      <a:pt x="2" y="0"/>
                      <a:pt x="6" y="0"/>
                    </a:cubicBezTo>
                    <a:cubicBezTo>
                      <a:pt x="76" y="0"/>
                      <a:pt x="76" y="0"/>
                      <a:pt x="76" y="0"/>
                    </a:cubicBezTo>
                    <a:cubicBezTo>
                      <a:pt x="79" y="0"/>
                      <a:pt x="82" y="2"/>
                      <a:pt x="82" y="5"/>
                    </a:cubicBezTo>
                    <a:lnTo>
                      <a:pt x="82" y="76"/>
                    </a:lnTo>
                    <a:close/>
                  </a:path>
                </a:pathLst>
              </a:custGeom>
              <a:solidFill>
                <a:srgbClr val="0078D7"/>
              </a:solidFill>
              <a:ln w="19050" cap="flat">
                <a:solidFill>
                  <a:srgbClr val="0078D7"/>
                </a:solidFill>
                <a:prstDash val="solid"/>
                <a:miter lim="800000"/>
                <a:headEnd/>
                <a:tailEnd/>
              </a:ln>
            </p:spPr>
            <p:txBody>
              <a:bodyPr vert="horz" wrap="square" lIns="89616" tIns="44809" rIns="89616" bIns="44809" numCol="1" anchor="t" anchorCtr="0" compatLnSpc="1">
                <a:prstTxWarp prst="textNoShape">
                  <a:avLst/>
                </a:prstTxWarp>
              </a:bodyPr>
              <a:lstStyle/>
              <a:p>
                <a:pPr defTabSz="896042">
                  <a:defRPr/>
                </a:pPr>
                <a:endParaRPr lang="en-US" sz="1632" kern="0">
                  <a:ln w="12700">
                    <a:solidFill>
                      <a:srgbClr val="505050"/>
                    </a:solidFill>
                  </a:ln>
                  <a:gradFill>
                    <a:gsLst>
                      <a:gs pos="76000">
                        <a:srgbClr val="1A1A1A"/>
                      </a:gs>
                      <a:gs pos="100000">
                        <a:srgbClr val="0D0D0D"/>
                      </a:gs>
                    </a:gsLst>
                    <a:lin ang="13500000" scaled="1"/>
                  </a:gradFill>
                  <a:latin typeface="Segoe UI"/>
                </a:endParaRPr>
              </a:p>
            </p:txBody>
          </p:sp>
          <p:sp>
            <p:nvSpPr>
              <p:cNvPr id="702" name="Freeform 45">
                <a:extLst>
                  <a:ext uri="{FF2B5EF4-FFF2-40B4-BE49-F238E27FC236}">
                    <a16:creationId xmlns:a16="http://schemas.microsoft.com/office/drawing/2014/main" id="{4EC15234-E4CC-44EA-ACCC-C99379A50657}"/>
                  </a:ext>
                </a:extLst>
              </p:cNvPr>
              <p:cNvSpPr>
                <a:spLocks/>
              </p:cNvSpPr>
              <p:nvPr/>
            </p:nvSpPr>
            <p:spPr bwMode="auto">
              <a:xfrm>
                <a:off x="9168014" y="5481833"/>
                <a:ext cx="244474" cy="133350"/>
              </a:xfrm>
              <a:custGeom>
                <a:avLst/>
                <a:gdLst>
                  <a:gd name="T0" fmla="*/ 82 w 82"/>
                  <a:gd name="T1" fmla="*/ 38 h 41"/>
                  <a:gd name="T2" fmla="*/ 76 w 82"/>
                  <a:gd name="T3" fmla="*/ 41 h 41"/>
                  <a:gd name="T4" fmla="*/ 6 w 82"/>
                  <a:gd name="T5" fmla="*/ 41 h 41"/>
                  <a:gd name="T6" fmla="*/ 0 w 82"/>
                  <a:gd name="T7" fmla="*/ 38 h 41"/>
                  <a:gd name="T8" fmla="*/ 0 w 82"/>
                  <a:gd name="T9" fmla="*/ 3 h 41"/>
                  <a:gd name="T10" fmla="*/ 6 w 82"/>
                  <a:gd name="T11" fmla="*/ 0 h 41"/>
                  <a:gd name="T12" fmla="*/ 76 w 82"/>
                  <a:gd name="T13" fmla="*/ 0 h 41"/>
                  <a:gd name="T14" fmla="*/ 82 w 82"/>
                  <a:gd name="T15" fmla="*/ 3 h 41"/>
                  <a:gd name="T16" fmla="*/ 82 w 82"/>
                  <a:gd name="T17"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41">
                    <a:moveTo>
                      <a:pt x="82" y="38"/>
                    </a:moveTo>
                    <a:cubicBezTo>
                      <a:pt x="82" y="39"/>
                      <a:pt x="79" y="41"/>
                      <a:pt x="76" y="41"/>
                    </a:cubicBezTo>
                    <a:cubicBezTo>
                      <a:pt x="6" y="41"/>
                      <a:pt x="6" y="41"/>
                      <a:pt x="6" y="41"/>
                    </a:cubicBezTo>
                    <a:cubicBezTo>
                      <a:pt x="2" y="41"/>
                      <a:pt x="0" y="39"/>
                      <a:pt x="0" y="38"/>
                    </a:cubicBezTo>
                    <a:cubicBezTo>
                      <a:pt x="0" y="3"/>
                      <a:pt x="0" y="3"/>
                      <a:pt x="0" y="3"/>
                    </a:cubicBezTo>
                    <a:cubicBezTo>
                      <a:pt x="0" y="1"/>
                      <a:pt x="2" y="0"/>
                      <a:pt x="6" y="0"/>
                    </a:cubicBezTo>
                    <a:cubicBezTo>
                      <a:pt x="76" y="0"/>
                      <a:pt x="76" y="0"/>
                      <a:pt x="76" y="0"/>
                    </a:cubicBezTo>
                    <a:cubicBezTo>
                      <a:pt x="79" y="0"/>
                      <a:pt x="82" y="1"/>
                      <a:pt x="82" y="3"/>
                    </a:cubicBezTo>
                    <a:lnTo>
                      <a:pt x="82" y="38"/>
                    </a:lnTo>
                    <a:close/>
                  </a:path>
                </a:pathLst>
              </a:custGeom>
              <a:noFill/>
              <a:ln w="19050" cap="flat">
                <a:solidFill>
                  <a:srgbClr val="0078D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defTabSz="896042">
                  <a:defRPr/>
                </a:pPr>
                <a:endParaRPr lang="en-US" sz="1632" kern="0">
                  <a:ln w="12700">
                    <a:solidFill>
                      <a:srgbClr val="505050"/>
                    </a:solidFill>
                  </a:ln>
                  <a:gradFill>
                    <a:gsLst>
                      <a:gs pos="76000">
                        <a:srgbClr val="1A1A1A"/>
                      </a:gs>
                      <a:gs pos="100000">
                        <a:srgbClr val="0D0D0D"/>
                      </a:gs>
                    </a:gsLst>
                    <a:lin ang="13500000" scaled="1"/>
                  </a:gradFill>
                  <a:latin typeface="Segoe UI"/>
                </a:endParaRPr>
              </a:p>
            </p:txBody>
          </p:sp>
          <p:sp>
            <p:nvSpPr>
              <p:cNvPr id="703" name="Freeform 46">
                <a:extLst>
                  <a:ext uri="{FF2B5EF4-FFF2-40B4-BE49-F238E27FC236}">
                    <a16:creationId xmlns:a16="http://schemas.microsoft.com/office/drawing/2014/main" id="{098CE9AE-31C7-442B-BBE9-4E3EDE1CEB5A}"/>
                  </a:ext>
                </a:extLst>
              </p:cNvPr>
              <p:cNvSpPr>
                <a:spLocks/>
              </p:cNvSpPr>
              <p:nvPr/>
            </p:nvSpPr>
            <p:spPr bwMode="auto">
              <a:xfrm>
                <a:off x="9456935" y="5170684"/>
                <a:ext cx="376238" cy="444499"/>
              </a:xfrm>
              <a:custGeom>
                <a:avLst/>
                <a:gdLst>
                  <a:gd name="T0" fmla="*/ 126 w 126"/>
                  <a:gd name="T1" fmla="*/ 127 h 137"/>
                  <a:gd name="T2" fmla="*/ 117 w 126"/>
                  <a:gd name="T3" fmla="*/ 137 h 137"/>
                  <a:gd name="T4" fmla="*/ 9 w 126"/>
                  <a:gd name="T5" fmla="*/ 137 h 137"/>
                  <a:gd name="T6" fmla="*/ 0 w 126"/>
                  <a:gd name="T7" fmla="*/ 127 h 137"/>
                  <a:gd name="T8" fmla="*/ 0 w 126"/>
                  <a:gd name="T9" fmla="*/ 9 h 137"/>
                  <a:gd name="T10" fmla="*/ 9 w 126"/>
                  <a:gd name="T11" fmla="*/ 0 h 137"/>
                  <a:gd name="T12" fmla="*/ 117 w 126"/>
                  <a:gd name="T13" fmla="*/ 0 h 137"/>
                  <a:gd name="T14" fmla="*/ 126 w 126"/>
                  <a:gd name="T15" fmla="*/ 9 h 137"/>
                  <a:gd name="T16" fmla="*/ 126 w 126"/>
                  <a:gd name="T17" fmla="*/ 12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37">
                    <a:moveTo>
                      <a:pt x="126" y="127"/>
                    </a:moveTo>
                    <a:cubicBezTo>
                      <a:pt x="126" y="133"/>
                      <a:pt x="122" y="137"/>
                      <a:pt x="117" y="137"/>
                    </a:cubicBezTo>
                    <a:cubicBezTo>
                      <a:pt x="9" y="137"/>
                      <a:pt x="9" y="137"/>
                      <a:pt x="9" y="137"/>
                    </a:cubicBezTo>
                    <a:cubicBezTo>
                      <a:pt x="4" y="137"/>
                      <a:pt x="0" y="133"/>
                      <a:pt x="0" y="127"/>
                    </a:cubicBezTo>
                    <a:cubicBezTo>
                      <a:pt x="0" y="9"/>
                      <a:pt x="0" y="9"/>
                      <a:pt x="0" y="9"/>
                    </a:cubicBezTo>
                    <a:cubicBezTo>
                      <a:pt x="0" y="4"/>
                      <a:pt x="4" y="0"/>
                      <a:pt x="9" y="0"/>
                    </a:cubicBezTo>
                    <a:cubicBezTo>
                      <a:pt x="117" y="0"/>
                      <a:pt x="117" y="0"/>
                      <a:pt x="117" y="0"/>
                    </a:cubicBezTo>
                    <a:cubicBezTo>
                      <a:pt x="122" y="0"/>
                      <a:pt x="126" y="4"/>
                      <a:pt x="126" y="9"/>
                    </a:cubicBezTo>
                    <a:lnTo>
                      <a:pt x="126" y="127"/>
                    </a:lnTo>
                    <a:close/>
                  </a:path>
                </a:pathLst>
              </a:custGeom>
              <a:noFill/>
              <a:ln w="19050" cap="flat">
                <a:solidFill>
                  <a:srgbClr val="0078D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defTabSz="896042">
                  <a:defRPr/>
                </a:pPr>
                <a:endParaRPr lang="en-US" sz="1632" kern="0">
                  <a:ln w="12700">
                    <a:solidFill>
                      <a:srgbClr val="505050"/>
                    </a:solidFill>
                  </a:ln>
                  <a:gradFill>
                    <a:gsLst>
                      <a:gs pos="76000">
                        <a:srgbClr val="1A1A1A"/>
                      </a:gs>
                      <a:gs pos="100000">
                        <a:srgbClr val="0D0D0D"/>
                      </a:gs>
                    </a:gsLst>
                    <a:lin ang="13500000" scaled="1"/>
                  </a:gradFill>
                  <a:latin typeface="Segoe UI"/>
                </a:endParaRPr>
              </a:p>
            </p:txBody>
          </p:sp>
          <p:sp>
            <p:nvSpPr>
              <p:cNvPr id="704" name="Freeform 47">
                <a:extLst>
                  <a:ext uri="{FF2B5EF4-FFF2-40B4-BE49-F238E27FC236}">
                    <a16:creationId xmlns:a16="http://schemas.microsoft.com/office/drawing/2014/main" id="{FF0C57A2-E797-44F6-96D7-246672C40852}"/>
                  </a:ext>
                </a:extLst>
              </p:cNvPr>
              <p:cNvSpPr>
                <a:spLocks/>
              </p:cNvSpPr>
              <p:nvPr/>
            </p:nvSpPr>
            <p:spPr bwMode="auto">
              <a:xfrm>
                <a:off x="9168011" y="5667570"/>
                <a:ext cx="665163" cy="158751"/>
              </a:xfrm>
              <a:custGeom>
                <a:avLst/>
                <a:gdLst>
                  <a:gd name="T0" fmla="*/ 223 w 223"/>
                  <a:gd name="T1" fmla="*/ 46 h 49"/>
                  <a:gd name="T2" fmla="*/ 208 w 223"/>
                  <a:gd name="T3" fmla="*/ 49 h 49"/>
                  <a:gd name="T4" fmla="*/ 15 w 223"/>
                  <a:gd name="T5" fmla="*/ 49 h 49"/>
                  <a:gd name="T6" fmla="*/ 0 w 223"/>
                  <a:gd name="T7" fmla="*/ 46 h 49"/>
                  <a:gd name="T8" fmla="*/ 0 w 223"/>
                  <a:gd name="T9" fmla="*/ 3 h 49"/>
                  <a:gd name="T10" fmla="*/ 15 w 223"/>
                  <a:gd name="T11" fmla="*/ 0 h 49"/>
                  <a:gd name="T12" fmla="*/ 208 w 223"/>
                  <a:gd name="T13" fmla="*/ 0 h 49"/>
                  <a:gd name="T14" fmla="*/ 223 w 223"/>
                  <a:gd name="T15" fmla="*/ 3 h 49"/>
                  <a:gd name="T16" fmla="*/ 223 w 223"/>
                  <a:gd name="T17"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3" h="49">
                    <a:moveTo>
                      <a:pt x="223" y="46"/>
                    </a:moveTo>
                    <a:cubicBezTo>
                      <a:pt x="223" y="48"/>
                      <a:pt x="216" y="49"/>
                      <a:pt x="208" y="49"/>
                    </a:cubicBezTo>
                    <a:cubicBezTo>
                      <a:pt x="15" y="49"/>
                      <a:pt x="15" y="49"/>
                      <a:pt x="15" y="49"/>
                    </a:cubicBezTo>
                    <a:cubicBezTo>
                      <a:pt x="7" y="49"/>
                      <a:pt x="0" y="48"/>
                      <a:pt x="0" y="46"/>
                    </a:cubicBezTo>
                    <a:cubicBezTo>
                      <a:pt x="0" y="3"/>
                      <a:pt x="0" y="3"/>
                      <a:pt x="0" y="3"/>
                    </a:cubicBezTo>
                    <a:cubicBezTo>
                      <a:pt x="0" y="1"/>
                      <a:pt x="7" y="0"/>
                      <a:pt x="15" y="0"/>
                    </a:cubicBezTo>
                    <a:cubicBezTo>
                      <a:pt x="208" y="0"/>
                      <a:pt x="208" y="0"/>
                      <a:pt x="208" y="0"/>
                    </a:cubicBezTo>
                    <a:cubicBezTo>
                      <a:pt x="216" y="0"/>
                      <a:pt x="223" y="1"/>
                      <a:pt x="223" y="3"/>
                    </a:cubicBezTo>
                    <a:lnTo>
                      <a:pt x="223" y="46"/>
                    </a:lnTo>
                    <a:close/>
                  </a:path>
                </a:pathLst>
              </a:custGeom>
              <a:noFill/>
              <a:ln w="19050" cap="flat">
                <a:solidFill>
                  <a:srgbClr val="0078D7"/>
                </a:solidFill>
                <a:prstDash val="solid"/>
                <a:miter lim="800000"/>
                <a:headEnd/>
                <a:tailEnd/>
              </a:ln>
            </p:spPr>
            <p:txBody>
              <a:bodyPr vert="horz" wrap="square" lIns="89616" tIns="44809" rIns="89616" bIns="44809" numCol="1" anchor="t" anchorCtr="0" compatLnSpc="1">
                <a:prstTxWarp prst="textNoShape">
                  <a:avLst/>
                </a:prstTxWarp>
              </a:bodyPr>
              <a:lstStyle/>
              <a:p>
                <a:pPr defTabSz="896042">
                  <a:defRPr/>
                </a:pPr>
                <a:endParaRPr lang="en-US" sz="1632" kern="0">
                  <a:ln w="12700">
                    <a:solidFill>
                      <a:srgbClr val="505050"/>
                    </a:solidFill>
                  </a:ln>
                  <a:gradFill>
                    <a:gsLst>
                      <a:gs pos="76000">
                        <a:srgbClr val="1A1A1A"/>
                      </a:gs>
                      <a:gs pos="100000">
                        <a:srgbClr val="0D0D0D"/>
                      </a:gs>
                    </a:gsLst>
                    <a:lin ang="13500000" scaled="1"/>
                  </a:gradFill>
                  <a:latin typeface="Segoe UI"/>
                </a:endParaRPr>
              </a:p>
            </p:txBody>
          </p:sp>
        </p:grpSp>
      </p:grpSp>
      <p:grpSp>
        <p:nvGrpSpPr>
          <p:cNvPr id="705" name="Condition: Devices">
            <a:extLst>
              <a:ext uri="{FF2B5EF4-FFF2-40B4-BE49-F238E27FC236}">
                <a16:creationId xmlns:a16="http://schemas.microsoft.com/office/drawing/2014/main" id="{60CD49F3-6937-438B-B911-6900C4A30AEB}"/>
              </a:ext>
            </a:extLst>
          </p:cNvPr>
          <p:cNvGrpSpPr>
            <a:grpSpLocks noChangeAspect="1"/>
          </p:cNvGrpSpPr>
          <p:nvPr/>
        </p:nvGrpSpPr>
        <p:grpSpPr>
          <a:xfrm>
            <a:off x="3248678" y="2745682"/>
            <a:ext cx="896171" cy="896171"/>
            <a:chOff x="8997947" y="1475843"/>
            <a:chExt cx="1187753" cy="1187753"/>
          </a:xfrm>
        </p:grpSpPr>
        <p:sp>
          <p:nvSpPr>
            <p:cNvPr id="706" name="Oval 705">
              <a:extLst>
                <a:ext uri="{FF2B5EF4-FFF2-40B4-BE49-F238E27FC236}">
                  <a16:creationId xmlns:a16="http://schemas.microsoft.com/office/drawing/2014/main" id="{12D0AF33-9033-47DC-A2EC-C615902DB7EE}"/>
                </a:ext>
              </a:extLst>
            </p:cNvPr>
            <p:cNvSpPr/>
            <p:nvPr/>
          </p:nvSpPr>
          <p:spPr bwMode="auto">
            <a:xfrm>
              <a:off x="8997947" y="1475843"/>
              <a:ext cx="1187753" cy="1187753"/>
            </a:xfrm>
            <a:prstGeom prst="ellipse">
              <a:avLst/>
            </a:prstGeom>
            <a:solidFill>
              <a:schemeClr val="bg1"/>
            </a:solidFill>
            <a:ln w="9525" cap="flat" cmpd="sng" algn="ctr">
              <a:solidFill>
                <a:schemeClr val="accent1"/>
              </a:solidFill>
              <a:prstDash val="solid"/>
              <a:headEnd type="none"/>
              <a:tailEnd type="none"/>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pPr>
              <a:endParaRPr lang="en-US" sz="4896" kern="0">
                <a:gradFill>
                  <a:gsLst>
                    <a:gs pos="76000">
                      <a:srgbClr val="1A1A1A"/>
                    </a:gs>
                    <a:gs pos="100000">
                      <a:srgbClr val="0D0D0D"/>
                    </a:gs>
                  </a:gsLst>
                  <a:lin ang="13500000" scaled="1"/>
                </a:gradFill>
                <a:latin typeface="Segoe UI"/>
                <a:cs typeface="Segoe UI" pitchFamily="34" charset="0"/>
              </a:endParaRPr>
            </a:p>
          </p:txBody>
        </p:sp>
        <p:grpSp>
          <p:nvGrpSpPr>
            <p:cNvPr id="707" name="Group 706">
              <a:extLst>
                <a:ext uri="{FF2B5EF4-FFF2-40B4-BE49-F238E27FC236}">
                  <a16:creationId xmlns:a16="http://schemas.microsoft.com/office/drawing/2014/main" id="{78C2145A-245D-4FE2-A4DC-0CF37644D61B}"/>
                </a:ext>
              </a:extLst>
            </p:cNvPr>
            <p:cNvGrpSpPr/>
            <p:nvPr/>
          </p:nvGrpSpPr>
          <p:grpSpPr>
            <a:xfrm>
              <a:off x="9290152" y="1848014"/>
              <a:ext cx="576390" cy="488371"/>
              <a:chOff x="4947743" y="5339803"/>
              <a:chExt cx="825499" cy="706436"/>
            </a:xfrm>
          </p:grpSpPr>
          <p:sp>
            <p:nvSpPr>
              <p:cNvPr id="708" name="Freeform 5">
                <a:extLst>
                  <a:ext uri="{FF2B5EF4-FFF2-40B4-BE49-F238E27FC236}">
                    <a16:creationId xmlns:a16="http://schemas.microsoft.com/office/drawing/2014/main" id="{283C78A6-7175-4FE6-A801-15D8C331DF0A}"/>
                  </a:ext>
                </a:extLst>
              </p:cNvPr>
              <p:cNvSpPr>
                <a:spLocks/>
              </p:cNvSpPr>
              <p:nvPr/>
            </p:nvSpPr>
            <p:spPr bwMode="auto">
              <a:xfrm>
                <a:off x="5217618" y="5870026"/>
                <a:ext cx="211136" cy="106364"/>
              </a:xfrm>
              <a:custGeom>
                <a:avLst/>
                <a:gdLst>
                  <a:gd name="T0" fmla="*/ 42 w 48"/>
                  <a:gd name="T1" fmla="*/ 0 h 24"/>
                  <a:gd name="T2" fmla="*/ 42 w 48"/>
                  <a:gd name="T3" fmla="*/ 11 h 24"/>
                  <a:gd name="T4" fmla="*/ 48 w 48"/>
                  <a:gd name="T5" fmla="*/ 22 h 24"/>
                  <a:gd name="T6" fmla="*/ 45 w 48"/>
                  <a:gd name="T7" fmla="*/ 23 h 24"/>
                  <a:gd name="T8" fmla="*/ 3 w 48"/>
                  <a:gd name="T9" fmla="*/ 23 h 24"/>
                  <a:gd name="T10" fmla="*/ 0 w 48"/>
                  <a:gd name="T11" fmla="*/ 22 h 24"/>
                  <a:gd name="T12" fmla="*/ 6 w 48"/>
                  <a:gd name="T13" fmla="*/ 11 h 24"/>
                  <a:gd name="T14" fmla="*/ 6 w 48"/>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24">
                    <a:moveTo>
                      <a:pt x="42" y="0"/>
                    </a:moveTo>
                    <a:cubicBezTo>
                      <a:pt x="42" y="11"/>
                      <a:pt x="42" y="11"/>
                      <a:pt x="42" y="11"/>
                    </a:cubicBezTo>
                    <a:cubicBezTo>
                      <a:pt x="48" y="22"/>
                      <a:pt x="48" y="22"/>
                      <a:pt x="48" y="22"/>
                    </a:cubicBezTo>
                    <a:cubicBezTo>
                      <a:pt x="48" y="24"/>
                      <a:pt x="47" y="23"/>
                      <a:pt x="45" y="23"/>
                    </a:cubicBezTo>
                    <a:cubicBezTo>
                      <a:pt x="3" y="23"/>
                      <a:pt x="3" y="23"/>
                      <a:pt x="3" y="23"/>
                    </a:cubicBezTo>
                    <a:cubicBezTo>
                      <a:pt x="1" y="23"/>
                      <a:pt x="0" y="24"/>
                      <a:pt x="0" y="22"/>
                    </a:cubicBezTo>
                    <a:cubicBezTo>
                      <a:pt x="6" y="11"/>
                      <a:pt x="6" y="11"/>
                      <a:pt x="6" y="11"/>
                    </a:cubicBezTo>
                    <a:cubicBezTo>
                      <a:pt x="6" y="0"/>
                      <a:pt x="6" y="0"/>
                      <a:pt x="6" y="0"/>
                    </a:cubicBezTo>
                  </a:path>
                </a:pathLst>
              </a:custGeom>
              <a:noFill/>
              <a:ln w="19050" cap="flat">
                <a:solidFill>
                  <a:srgbClr val="0078D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defTabSz="896042">
                  <a:defRPr/>
                </a:pPr>
                <a:endParaRPr lang="en-US" sz="1632" kern="0">
                  <a:gradFill>
                    <a:gsLst>
                      <a:gs pos="76000">
                        <a:srgbClr val="1A1A1A"/>
                      </a:gs>
                      <a:gs pos="100000">
                        <a:srgbClr val="0D0D0D"/>
                      </a:gs>
                    </a:gsLst>
                    <a:lin ang="13500000" scaled="1"/>
                  </a:gradFill>
                  <a:latin typeface="Segoe UI"/>
                </a:endParaRPr>
              </a:p>
            </p:txBody>
          </p:sp>
          <p:sp>
            <p:nvSpPr>
              <p:cNvPr id="709" name="Freeform 6">
                <a:extLst>
                  <a:ext uri="{FF2B5EF4-FFF2-40B4-BE49-F238E27FC236}">
                    <a16:creationId xmlns:a16="http://schemas.microsoft.com/office/drawing/2014/main" id="{EE2625BE-8812-44E8-A369-D33F6B16528F}"/>
                  </a:ext>
                </a:extLst>
              </p:cNvPr>
              <p:cNvSpPr>
                <a:spLocks/>
              </p:cNvSpPr>
              <p:nvPr/>
            </p:nvSpPr>
            <p:spPr bwMode="auto">
              <a:xfrm>
                <a:off x="4947743" y="5339803"/>
                <a:ext cx="742950" cy="531812"/>
              </a:xfrm>
              <a:custGeom>
                <a:avLst/>
                <a:gdLst>
                  <a:gd name="T0" fmla="*/ 118 w 168"/>
                  <a:gd name="T1" fmla="*/ 120 h 120"/>
                  <a:gd name="T2" fmla="*/ 10 w 168"/>
                  <a:gd name="T3" fmla="*/ 120 h 120"/>
                  <a:gd name="T4" fmla="*/ 0 w 168"/>
                  <a:gd name="T5" fmla="*/ 110 h 120"/>
                  <a:gd name="T6" fmla="*/ 0 w 168"/>
                  <a:gd name="T7" fmla="*/ 10 h 120"/>
                  <a:gd name="T8" fmla="*/ 10 w 168"/>
                  <a:gd name="T9" fmla="*/ 0 h 120"/>
                  <a:gd name="T10" fmla="*/ 158 w 168"/>
                  <a:gd name="T11" fmla="*/ 0 h 120"/>
                  <a:gd name="T12" fmla="*/ 168 w 168"/>
                  <a:gd name="T13" fmla="*/ 10 h 120"/>
                  <a:gd name="T14" fmla="*/ 168 w 168"/>
                  <a:gd name="T15" fmla="*/ 29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120">
                    <a:moveTo>
                      <a:pt x="118" y="120"/>
                    </a:moveTo>
                    <a:cubicBezTo>
                      <a:pt x="10" y="120"/>
                      <a:pt x="10" y="120"/>
                      <a:pt x="10" y="120"/>
                    </a:cubicBezTo>
                    <a:cubicBezTo>
                      <a:pt x="4" y="120"/>
                      <a:pt x="0" y="115"/>
                      <a:pt x="0" y="110"/>
                    </a:cubicBezTo>
                    <a:cubicBezTo>
                      <a:pt x="0" y="10"/>
                      <a:pt x="0" y="10"/>
                      <a:pt x="0" y="10"/>
                    </a:cubicBezTo>
                    <a:cubicBezTo>
                      <a:pt x="0" y="4"/>
                      <a:pt x="4" y="0"/>
                      <a:pt x="10" y="0"/>
                    </a:cubicBezTo>
                    <a:cubicBezTo>
                      <a:pt x="158" y="0"/>
                      <a:pt x="158" y="0"/>
                      <a:pt x="158" y="0"/>
                    </a:cubicBezTo>
                    <a:cubicBezTo>
                      <a:pt x="164" y="0"/>
                      <a:pt x="168" y="4"/>
                      <a:pt x="168" y="10"/>
                    </a:cubicBezTo>
                    <a:cubicBezTo>
                      <a:pt x="168" y="29"/>
                      <a:pt x="168" y="29"/>
                      <a:pt x="168" y="29"/>
                    </a:cubicBezTo>
                  </a:path>
                </a:pathLst>
              </a:custGeom>
              <a:noFill/>
              <a:ln w="19050" cap="flat">
                <a:solidFill>
                  <a:srgbClr val="0078D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defTabSz="896042">
                  <a:defRPr/>
                </a:pPr>
                <a:endParaRPr lang="en-US" sz="1632" kern="0">
                  <a:gradFill>
                    <a:gsLst>
                      <a:gs pos="76000">
                        <a:srgbClr val="1A1A1A"/>
                      </a:gs>
                      <a:gs pos="100000">
                        <a:srgbClr val="0D0D0D"/>
                      </a:gs>
                    </a:gsLst>
                    <a:lin ang="13500000" scaled="1"/>
                  </a:gradFill>
                  <a:latin typeface="Segoe UI"/>
                </a:endParaRPr>
              </a:p>
            </p:txBody>
          </p:sp>
          <p:sp>
            <p:nvSpPr>
              <p:cNvPr id="710" name="Freeform 7">
                <a:extLst>
                  <a:ext uri="{FF2B5EF4-FFF2-40B4-BE49-F238E27FC236}">
                    <a16:creationId xmlns:a16="http://schemas.microsoft.com/office/drawing/2014/main" id="{393E16E2-EF94-429F-9183-30D8A370D507}"/>
                  </a:ext>
                </a:extLst>
              </p:cNvPr>
              <p:cNvSpPr>
                <a:spLocks/>
              </p:cNvSpPr>
              <p:nvPr/>
            </p:nvSpPr>
            <p:spPr bwMode="auto">
              <a:xfrm>
                <a:off x="4957269" y="5776364"/>
                <a:ext cx="511173" cy="0"/>
              </a:xfrm>
              <a:custGeom>
                <a:avLst/>
                <a:gdLst>
                  <a:gd name="T0" fmla="*/ 0 w 321"/>
                  <a:gd name="T1" fmla="*/ 179 w 321"/>
                  <a:gd name="T2" fmla="*/ 321 w 321"/>
                </a:gdLst>
                <a:ahLst/>
                <a:cxnLst>
                  <a:cxn ang="0">
                    <a:pos x="T0" y="0"/>
                  </a:cxn>
                  <a:cxn ang="0">
                    <a:pos x="T1" y="0"/>
                  </a:cxn>
                  <a:cxn ang="0">
                    <a:pos x="T2" y="0"/>
                  </a:cxn>
                </a:cxnLst>
                <a:rect l="0" t="0" r="r" b="b"/>
                <a:pathLst>
                  <a:path w="321">
                    <a:moveTo>
                      <a:pt x="0" y="0"/>
                    </a:moveTo>
                    <a:lnTo>
                      <a:pt x="179" y="0"/>
                    </a:lnTo>
                    <a:lnTo>
                      <a:pt x="321" y="0"/>
                    </a:lnTo>
                  </a:path>
                </a:pathLst>
              </a:custGeom>
              <a:noFill/>
              <a:ln w="19050" cap="flat">
                <a:solidFill>
                  <a:srgbClr val="0078D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defTabSz="896042">
                  <a:defRPr/>
                </a:pPr>
                <a:endParaRPr lang="en-US" sz="1632" kern="0">
                  <a:gradFill>
                    <a:gsLst>
                      <a:gs pos="76000">
                        <a:srgbClr val="1A1A1A"/>
                      </a:gs>
                      <a:gs pos="100000">
                        <a:srgbClr val="0D0D0D"/>
                      </a:gs>
                    </a:gsLst>
                    <a:lin ang="13500000" scaled="1"/>
                  </a:gradFill>
                  <a:latin typeface="Segoe UI"/>
                </a:endParaRPr>
              </a:p>
            </p:txBody>
          </p:sp>
          <p:sp>
            <p:nvSpPr>
              <p:cNvPr id="711" name="Freeform 8">
                <a:extLst>
                  <a:ext uri="{FF2B5EF4-FFF2-40B4-BE49-F238E27FC236}">
                    <a16:creationId xmlns:a16="http://schemas.microsoft.com/office/drawing/2014/main" id="{3E68E268-5B04-4122-895B-A703D2E56ECE}"/>
                  </a:ext>
                </a:extLst>
              </p:cNvPr>
              <p:cNvSpPr>
                <a:spLocks/>
              </p:cNvSpPr>
              <p:nvPr/>
            </p:nvSpPr>
            <p:spPr bwMode="auto">
              <a:xfrm>
                <a:off x="5468442" y="5466803"/>
                <a:ext cx="304800" cy="579436"/>
              </a:xfrm>
              <a:custGeom>
                <a:avLst/>
                <a:gdLst>
                  <a:gd name="T0" fmla="*/ 69 w 69"/>
                  <a:gd name="T1" fmla="*/ 118 h 131"/>
                  <a:gd name="T2" fmla="*/ 56 w 69"/>
                  <a:gd name="T3" fmla="*/ 131 h 131"/>
                  <a:gd name="T4" fmla="*/ 12 w 69"/>
                  <a:gd name="T5" fmla="*/ 131 h 131"/>
                  <a:gd name="T6" fmla="*/ 0 w 69"/>
                  <a:gd name="T7" fmla="*/ 118 h 131"/>
                  <a:gd name="T8" fmla="*/ 0 w 69"/>
                  <a:gd name="T9" fmla="*/ 13 h 131"/>
                  <a:gd name="T10" fmla="*/ 12 w 69"/>
                  <a:gd name="T11" fmla="*/ 0 h 131"/>
                  <a:gd name="T12" fmla="*/ 56 w 69"/>
                  <a:gd name="T13" fmla="*/ 0 h 131"/>
                  <a:gd name="T14" fmla="*/ 69 w 69"/>
                  <a:gd name="T15" fmla="*/ 13 h 131"/>
                  <a:gd name="T16" fmla="*/ 69 w 69"/>
                  <a:gd name="T17" fmla="*/ 11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31">
                    <a:moveTo>
                      <a:pt x="69" y="118"/>
                    </a:moveTo>
                    <a:cubicBezTo>
                      <a:pt x="69" y="126"/>
                      <a:pt x="64" y="131"/>
                      <a:pt x="56" y="131"/>
                    </a:cubicBezTo>
                    <a:cubicBezTo>
                      <a:pt x="12" y="131"/>
                      <a:pt x="12" y="131"/>
                      <a:pt x="12" y="131"/>
                    </a:cubicBezTo>
                    <a:cubicBezTo>
                      <a:pt x="4" y="131"/>
                      <a:pt x="0" y="126"/>
                      <a:pt x="0" y="118"/>
                    </a:cubicBezTo>
                    <a:cubicBezTo>
                      <a:pt x="0" y="13"/>
                      <a:pt x="0" y="13"/>
                      <a:pt x="0" y="13"/>
                    </a:cubicBezTo>
                    <a:cubicBezTo>
                      <a:pt x="0" y="4"/>
                      <a:pt x="4" y="0"/>
                      <a:pt x="12" y="0"/>
                    </a:cubicBezTo>
                    <a:cubicBezTo>
                      <a:pt x="56" y="0"/>
                      <a:pt x="56" y="0"/>
                      <a:pt x="56" y="0"/>
                    </a:cubicBezTo>
                    <a:cubicBezTo>
                      <a:pt x="64" y="0"/>
                      <a:pt x="69" y="4"/>
                      <a:pt x="69" y="13"/>
                    </a:cubicBezTo>
                    <a:lnTo>
                      <a:pt x="69" y="118"/>
                    </a:lnTo>
                    <a:close/>
                  </a:path>
                </a:pathLst>
              </a:custGeom>
              <a:noFill/>
              <a:ln w="19050" cap="flat">
                <a:solidFill>
                  <a:srgbClr val="0078D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defTabSz="896042">
                  <a:defRPr/>
                </a:pPr>
                <a:endParaRPr lang="en-US" sz="1632" kern="0">
                  <a:gradFill>
                    <a:gsLst>
                      <a:gs pos="76000">
                        <a:srgbClr val="1A1A1A"/>
                      </a:gs>
                      <a:gs pos="100000">
                        <a:srgbClr val="0D0D0D"/>
                      </a:gs>
                    </a:gsLst>
                    <a:lin ang="13500000" scaled="1"/>
                  </a:gradFill>
                  <a:latin typeface="Segoe UI"/>
                </a:endParaRPr>
              </a:p>
            </p:txBody>
          </p:sp>
          <p:sp>
            <p:nvSpPr>
              <p:cNvPr id="712" name="Line 9">
                <a:extLst>
                  <a:ext uri="{FF2B5EF4-FFF2-40B4-BE49-F238E27FC236}">
                    <a16:creationId xmlns:a16="http://schemas.microsoft.com/office/drawing/2014/main" id="{B57C8CC7-1013-4C75-B692-C5C4E1C8CDA0}"/>
                  </a:ext>
                </a:extLst>
              </p:cNvPr>
              <p:cNvSpPr>
                <a:spLocks noChangeShapeType="1"/>
              </p:cNvSpPr>
              <p:nvPr/>
            </p:nvSpPr>
            <p:spPr bwMode="auto">
              <a:xfrm flipH="1" flipV="1">
                <a:off x="5468442" y="5963690"/>
                <a:ext cx="304800" cy="0"/>
              </a:xfrm>
              <a:prstGeom prst="line">
                <a:avLst/>
              </a:prstGeom>
              <a:noFill/>
              <a:ln w="19050" cap="flat">
                <a:solidFill>
                  <a:srgbClr val="0078D7"/>
                </a:solidFill>
                <a:prstDash val="solid"/>
                <a:miter lim="800000"/>
                <a:headEnd/>
                <a:tailEnd/>
              </a:ln>
              <a:extLst>
                <a:ext uri="{909E8E84-426E-40DD-AFC4-6F175D3DCCD1}">
                  <a14:hiddenFill xmlns:a14="http://schemas.microsoft.com/office/drawing/2010/main">
                    <a:noFill/>
                  </a14:hiddenFill>
                </a:ext>
              </a:extLst>
            </p:spPr>
            <p:txBody>
              <a:bodyPr vert="horz" wrap="square" lIns="89616" tIns="44809" rIns="89616" bIns="44809" numCol="1" anchor="t" anchorCtr="0" compatLnSpc="1">
                <a:prstTxWarp prst="textNoShape">
                  <a:avLst/>
                </a:prstTxWarp>
              </a:bodyPr>
              <a:lstStyle/>
              <a:p>
                <a:pPr defTabSz="896042">
                  <a:defRPr/>
                </a:pPr>
                <a:endParaRPr lang="en-US" sz="1632" kern="0">
                  <a:gradFill>
                    <a:gsLst>
                      <a:gs pos="76000">
                        <a:srgbClr val="1A1A1A"/>
                      </a:gs>
                      <a:gs pos="100000">
                        <a:srgbClr val="0D0D0D"/>
                      </a:gs>
                    </a:gsLst>
                    <a:lin ang="13500000" scaled="1"/>
                  </a:gradFill>
                  <a:latin typeface="Segoe UI"/>
                </a:endParaRPr>
              </a:p>
            </p:txBody>
          </p:sp>
          <p:sp>
            <p:nvSpPr>
              <p:cNvPr id="713" name="Line 10">
                <a:extLst>
                  <a:ext uri="{FF2B5EF4-FFF2-40B4-BE49-F238E27FC236}">
                    <a16:creationId xmlns:a16="http://schemas.microsoft.com/office/drawing/2014/main" id="{598F1822-8F14-44A7-8740-827B40E0E736}"/>
                  </a:ext>
                </a:extLst>
              </p:cNvPr>
              <p:cNvSpPr>
                <a:spLocks noChangeShapeType="1"/>
              </p:cNvSpPr>
              <p:nvPr/>
            </p:nvSpPr>
            <p:spPr bwMode="auto">
              <a:xfrm>
                <a:off x="5468442" y="5543002"/>
                <a:ext cx="304800" cy="4763"/>
              </a:xfrm>
              <a:prstGeom prst="line">
                <a:avLst/>
              </a:prstGeom>
              <a:noFill/>
              <a:ln w="19050" cap="flat">
                <a:solidFill>
                  <a:srgbClr val="0078D7"/>
                </a:solidFill>
                <a:prstDash val="solid"/>
                <a:miter lim="800000"/>
                <a:headEnd/>
                <a:tailEnd/>
              </a:ln>
              <a:extLst>
                <a:ext uri="{909E8E84-426E-40DD-AFC4-6F175D3DCCD1}">
                  <a14:hiddenFill xmlns:a14="http://schemas.microsoft.com/office/drawing/2010/main">
                    <a:noFill/>
                  </a14:hiddenFill>
                </a:ext>
              </a:extLst>
            </p:spPr>
            <p:txBody>
              <a:bodyPr vert="horz" wrap="square" lIns="89616" tIns="44809" rIns="89616" bIns="44809" numCol="1" anchor="t" anchorCtr="0" compatLnSpc="1">
                <a:prstTxWarp prst="textNoShape">
                  <a:avLst/>
                </a:prstTxWarp>
              </a:bodyPr>
              <a:lstStyle/>
              <a:p>
                <a:pPr defTabSz="896042">
                  <a:defRPr/>
                </a:pPr>
                <a:endParaRPr lang="en-US" sz="1632" kern="0">
                  <a:gradFill>
                    <a:gsLst>
                      <a:gs pos="76000">
                        <a:srgbClr val="1A1A1A"/>
                      </a:gs>
                      <a:gs pos="100000">
                        <a:srgbClr val="0D0D0D"/>
                      </a:gs>
                    </a:gsLst>
                    <a:lin ang="13500000" scaled="1"/>
                  </a:gradFill>
                  <a:latin typeface="Segoe UI"/>
                </a:endParaRPr>
              </a:p>
            </p:txBody>
          </p:sp>
        </p:grpSp>
      </p:grpSp>
      <p:grpSp>
        <p:nvGrpSpPr>
          <p:cNvPr id="714" name="Condition: Users">
            <a:extLst>
              <a:ext uri="{FF2B5EF4-FFF2-40B4-BE49-F238E27FC236}">
                <a16:creationId xmlns:a16="http://schemas.microsoft.com/office/drawing/2014/main" id="{791090D1-E8DA-4C13-9D84-AF2CEFBB3D7B}"/>
              </a:ext>
            </a:extLst>
          </p:cNvPr>
          <p:cNvGrpSpPr/>
          <p:nvPr/>
        </p:nvGrpSpPr>
        <p:grpSpPr>
          <a:xfrm>
            <a:off x="3641261" y="1882345"/>
            <a:ext cx="896171" cy="896171"/>
            <a:chOff x="2389913" y="1545064"/>
            <a:chExt cx="896425" cy="896425"/>
          </a:xfrm>
        </p:grpSpPr>
        <p:sp>
          <p:nvSpPr>
            <p:cNvPr id="715" name="Oval 714">
              <a:extLst>
                <a:ext uri="{FF2B5EF4-FFF2-40B4-BE49-F238E27FC236}">
                  <a16:creationId xmlns:a16="http://schemas.microsoft.com/office/drawing/2014/main" id="{016A28FB-6E3A-4205-8F8F-5293165D61AF}"/>
                </a:ext>
              </a:extLst>
            </p:cNvPr>
            <p:cNvSpPr/>
            <p:nvPr/>
          </p:nvSpPr>
          <p:spPr bwMode="auto">
            <a:xfrm>
              <a:off x="2389913" y="1545064"/>
              <a:ext cx="896425" cy="896425"/>
            </a:xfrm>
            <a:prstGeom prst="ellipse">
              <a:avLst/>
            </a:prstGeom>
            <a:solidFill>
              <a:schemeClr val="bg1"/>
            </a:solidFill>
            <a:ln w="9525" cap="flat" cmpd="sng" algn="ctr">
              <a:solidFill>
                <a:schemeClr val="accent1"/>
              </a:solidFill>
              <a:prstDash val="solid"/>
              <a:headEnd type="none"/>
              <a:tailEnd type="none"/>
            </a:ln>
            <a:effectLst/>
          </p:spPr>
          <p:txBody>
            <a:bodyPr rot="0" spcFirstLastPara="0" vertOverflow="overflow" horzOverflow="overflow" vert="horz" wrap="square" lIns="175711" tIns="140569" rIns="175711" bIns="140569" numCol="1" spcCol="0" rtlCol="0" fromWordArt="0" anchor="t" anchorCtr="0" forceAA="0" compatLnSpc="1">
              <a:prstTxWarp prst="textNoShape">
                <a:avLst/>
              </a:prstTxWarp>
              <a:noAutofit/>
            </a:bodyPr>
            <a:lstStyle/>
            <a:p>
              <a:pPr algn="ctr" defTabSz="895750" fontAlgn="base">
                <a:lnSpc>
                  <a:spcPct val="90000"/>
                </a:lnSpc>
                <a:spcBef>
                  <a:spcPct val="0"/>
                </a:spcBef>
                <a:spcAft>
                  <a:spcPct val="0"/>
                </a:spcAft>
                <a:defRPr/>
              </a:pPr>
              <a:endParaRPr lang="en-US" sz="4896" kern="0">
                <a:gradFill>
                  <a:gsLst>
                    <a:gs pos="76000">
                      <a:srgbClr val="1A1A1A"/>
                    </a:gs>
                    <a:gs pos="100000">
                      <a:srgbClr val="0D0D0D"/>
                    </a:gs>
                  </a:gsLst>
                  <a:lin ang="13500000" scaled="1"/>
                </a:gradFill>
                <a:latin typeface="Segoe UI"/>
                <a:ea typeface="Segoe UI" pitchFamily="34" charset="0"/>
                <a:cs typeface="Segoe UI" pitchFamily="34" charset="0"/>
              </a:endParaRPr>
            </a:p>
          </p:txBody>
        </p:sp>
        <p:grpSp>
          <p:nvGrpSpPr>
            <p:cNvPr id="716" name="Group 715">
              <a:extLst>
                <a:ext uri="{FF2B5EF4-FFF2-40B4-BE49-F238E27FC236}">
                  <a16:creationId xmlns:a16="http://schemas.microsoft.com/office/drawing/2014/main" id="{741937B3-6631-4733-8052-EB9F753A559A}"/>
                </a:ext>
              </a:extLst>
            </p:cNvPr>
            <p:cNvGrpSpPr/>
            <p:nvPr/>
          </p:nvGrpSpPr>
          <p:grpSpPr>
            <a:xfrm>
              <a:off x="2677696" y="1796615"/>
              <a:ext cx="320858" cy="381540"/>
              <a:chOff x="6701391" y="5898584"/>
              <a:chExt cx="414034" cy="492343"/>
            </a:xfrm>
          </p:grpSpPr>
          <p:sp>
            <p:nvSpPr>
              <p:cNvPr id="717" name="Freeform 9">
                <a:extLst>
                  <a:ext uri="{FF2B5EF4-FFF2-40B4-BE49-F238E27FC236}">
                    <a16:creationId xmlns:a16="http://schemas.microsoft.com/office/drawing/2014/main" id="{4D2D0EFF-3BDC-403D-8107-211AA765612B}"/>
                  </a:ext>
                </a:extLst>
              </p:cNvPr>
              <p:cNvSpPr>
                <a:spLocks/>
              </p:cNvSpPr>
              <p:nvPr/>
            </p:nvSpPr>
            <p:spPr bwMode="auto">
              <a:xfrm>
                <a:off x="6701391" y="6188868"/>
                <a:ext cx="414034" cy="202059"/>
              </a:xfrm>
              <a:custGeom>
                <a:avLst/>
                <a:gdLst>
                  <a:gd name="T0" fmla="*/ 56 w 56"/>
                  <a:gd name="T1" fmla="*/ 28 h 28"/>
                  <a:gd name="T2" fmla="*/ 28 w 56"/>
                  <a:gd name="T3" fmla="*/ 0 h 28"/>
                  <a:gd name="T4" fmla="*/ 0 w 56"/>
                  <a:gd name="T5" fmla="*/ 28 h 28"/>
                </a:gdLst>
                <a:ahLst/>
                <a:cxnLst>
                  <a:cxn ang="0">
                    <a:pos x="T0" y="T1"/>
                  </a:cxn>
                  <a:cxn ang="0">
                    <a:pos x="T2" y="T3"/>
                  </a:cxn>
                  <a:cxn ang="0">
                    <a:pos x="T4" y="T5"/>
                  </a:cxn>
                </a:cxnLst>
                <a:rect l="0" t="0" r="r" b="b"/>
                <a:pathLst>
                  <a:path w="56" h="28">
                    <a:moveTo>
                      <a:pt x="56" y="28"/>
                    </a:moveTo>
                    <a:cubicBezTo>
                      <a:pt x="56" y="13"/>
                      <a:pt x="44" y="0"/>
                      <a:pt x="28" y="0"/>
                    </a:cubicBezTo>
                    <a:cubicBezTo>
                      <a:pt x="12" y="0"/>
                      <a:pt x="0" y="13"/>
                      <a:pt x="0" y="28"/>
                    </a:cubicBezTo>
                  </a:path>
                </a:pathLst>
              </a:custGeom>
              <a:noFill/>
              <a:ln w="12700" cap="flat">
                <a:solidFill>
                  <a:srgbClr val="0078D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34" tIns="46616" rIns="93234" bIns="46616" numCol="1" anchor="t" anchorCtr="0" compatLnSpc="1">
                <a:prstTxWarp prst="textNoShape">
                  <a:avLst/>
                </a:prstTxWarp>
              </a:bodyPr>
              <a:lstStyle/>
              <a:p>
                <a:pPr defTabSz="914049">
                  <a:defRPr/>
                </a:pPr>
                <a:endParaRPr lang="en-US" sz="1632" kern="0">
                  <a:gradFill>
                    <a:gsLst>
                      <a:gs pos="76000">
                        <a:srgbClr val="1A1A1A"/>
                      </a:gs>
                      <a:gs pos="100000">
                        <a:srgbClr val="0D0D0D"/>
                      </a:gs>
                    </a:gsLst>
                    <a:lin ang="13500000" scaled="1"/>
                  </a:gradFill>
                  <a:latin typeface="Segoe UI"/>
                </a:endParaRPr>
              </a:p>
            </p:txBody>
          </p:sp>
          <p:sp>
            <p:nvSpPr>
              <p:cNvPr id="718" name="Oval 717">
                <a:extLst>
                  <a:ext uri="{FF2B5EF4-FFF2-40B4-BE49-F238E27FC236}">
                    <a16:creationId xmlns:a16="http://schemas.microsoft.com/office/drawing/2014/main" id="{343A3894-A6D2-4923-907A-803391E85C30}"/>
                  </a:ext>
                </a:extLst>
              </p:cNvPr>
              <p:cNvSpPr>
                <a:spLocks noChangeArrowheads="1"/>
              </p:cNvSpPr>
              <p:nvPr/>
            </p:nvSpPr>
            <p:spPr bwMode="auto">
              <a:xfrm>
                <a:off x="6761604" y="5898584"/>
                <a:ext cx="293586" cy="290227"/>
              </a:xfrm>
              <a:prstGeom prst="ellipse">
                <a:avLst/>
              </a:prstGeom>
              <a:noFill/>
              <a:ln w="12700" cap="flat">
                <a:solidFill>
                  <a:srgbClr val="0078D7"/>
                </a:solidFill>
                <a:prstDash val="solid"/>
                <a:miter lim="800000"/>
                <a:headEnd/>
                <a:tailEnd/>
              </a:ln>
            </p:spPr>
            <p:txBody>
              <a:bodyPr vert="horz" wrap="square" lIns="93234" tIns="46616" rIns="93234" bIns="46616" numCol="1" anchor="t" anchorCtr="0" compatLnSpc="1">
                <a:prstTxWarp prst="textNoShape">
                  <a:avLst/>
                </a:prstTxWarp>
              </a:bodyPr>
              <a:lstStyle/>
              <a:p>
                <a:pPr defTabSz="914049">
                  <a:defRPr/>
                </a:pPr>
                <a:endParaRPr lang="en-US" sz="1632" kern="0">
                  <a:gradFill>
                    <a:gsLst>
                      <a:gs pos="76000">
                        <a:srgbClr val="1A1A1A"/>
                      </a:gs>
                      <a:gs pos="100000">
                        <a:srgbClr val="0D0D0D"/>
                      </a:gs>
                    </a:gsLst>
                    <a:lin ang="13500000" scaled="1"/>
                  </a:gradFill>
                  <a:latin typeface="Segoe UI"/>
                </a:endParaRPr>
              </a:p>
            </p:txBody>
          </p:sp>
        </p:grpSp>
      </p:grpSp>
      <p:sp>
        <p:nvSpPr>
          <p:cNvPr id="719" name="Oval 718">
            <a:extLst>
              <a:ext uri="{FF2B5EF4-FFF2-40B4-BE49-F238E27FC236}">
                <a16:creationId xmlns:a16="http://schemas.microsoft.com/office/drawing/2014/main" id="{31A54844-3FE7-40C7-BEB9-B3DD7BBBB736}"/>
              </a:ext>
            </a:extLst>
          </p:cNvPr>
          <p:cNvSpPr/>
          <p:nvPr/>
        </p:nvSpPr>
        <p:spPr bwMode="auto">
          <a:xfrm>
            <a:off x="4125745" y="1804454"/>
            <a:ext cx="3929152" cy="3928930"/>
          </a:xfrm>
          <a:prstGeom prst="ellipse">
            <a:avLst/>
          </a:prstGeom>
          <a:noFill/>
          <a:ln w="228600" cap="flat" cmpd="sng" algn="ctr">
            <a:solidFill>
              <a:srgbClr val="0078D7"/>
            </a:solidFill>
            <a:prstDash val="solid"/>
            <a:headEnd type="none"/>
            <a:tailEnd type="none"/>
          </a:ln>
          <a:effectLst/>
        </p:spPr>
        <p:txBody>
          <a:bodyPr rot="0" spcFirstLastPara="0" vertOverflow="overflow" horzOverflow="overflow" vert="horz" wrap="square" lIns="175711" tIns="140569" rIns="175711" bIns="140569" numCol="1" spcCol="0" rtlCol="0" fromWordArt="0" anchor="ctr" anchorCtr="0" forceAA="0" compatLnSpc="1">
            <a:prstTxWarp prst="textNoShape">
              <a:avLst/>
            </a:prstTxWarp>
            <a:noAutofit/>
          </a:bodyPr>
          <a:lstStyle/>
          <a:p>
            <a:pPr algn="ctr" defTabSz="895750" fontAlgn="base">
              <a:lnSpc>
                <a:spcPct val="90000"/>
              </a:lnSpc>
              <a:spcBef>
                <a:spcPct val="0"/>
              </a:spcBef>
              <a:spcAft>
                <a:spcPct val="0"/>
              </a:spcAft>
              <a:defRPr/>
            </a:pPr>
            <a:endParaRPr lang="en-US" sz="1568" kern="0">
              <a:gradFill>
                <a:gsLst>
                  <a:gs pos="76000">
                    <a:srgbClr val="1A1A1A"/>
                  </a:gs>
                  <a:gs pos="100000">
                    <a:srgbClr val="0D0D0D"/>
                  </a:gs>
                </a:gsLst>
                <a:lin ang="13500000" scaled="1"/>
              </a:gradFill>
              <a:latin typeface="Segoe UI"/>
              <a:ea typeface="Segoe UI" pitchFamily="34" charset="0"/>
              <a:cs typeface="Segoe UI" pitchFamily="34" charset="0"/>
            </a:endParaRPr>
          </a:p>
        </p:txBody>
      </p:sp>
      <p:grpSp>
        <p:nvGrpSpPr>
          <p:cNvPr id="720" name="Policy Result">
            <a:extLst>
              <a:ext uri="{FF2B5EF4-FFF2-40B4-BE49-F238E27FC236}">
                <a16:creationId xmlns:a16="http://schemas.microsoft.com/office/drawing/2014/main" id="{AD3242C4-63CF-4927-8BCC-99B74DF93EE6}"/>
              </a:ext>
            </a:extLst>
          </p:cNvPr>
          <p:cNvGrpSpPr/>
          <p:nvPr/>
        </p:nvGrpSpPr>
        <p:grpSpPr>
          <a:xfrm>
            <a:off x="6266050" y="4410171"/>
            <a:ext cx="539888" cy="540543"/>
            <a:chOff x="4912910" y="3539396"/>
            <a:chExt cx="640080" cy="640853"/>
          </a:xfrm>
        </p:grpSpPr>
        <p:sp>
          <p:nvSpPr>
            <p:cNvPr id="721" name="Oval 720">
              <a:extLst>
                <a:ext uri="{FF2B5EF4-FFF2-40B4-BE49-F238E27FC236}">
                  <a16:creationId xmlns:a16="http://schemas.microsoft.com/office/drawing/2014/main" id="{41966E5C-87AE-4408-A073-C220F1827DA8}"/>
                </a:ext>
              </a:extLst>
            </p:cNvPr>
            <p:cNvSpPr/>
            <p:nvPr/>
          </p:nvSpPr>
          <p:spPr bwMode="auto">
            <a:xfrm>
              <a:off x="4912910" y="3539782"/>
              <a:ext cx="640080" cy="640080"/>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gradFill>
                  <a:gsLst>
                    <a:gs pos="76000">
                      <a:srgbClr val="1A1A1A"/>
                    </a:gs>
                    <a:gs pos="100000">
                      <a:srgbClr val="0D0D0D"/>
                    </a:gs>
                  </a:gsLst>
                  <a:lin ang="13500000" scaled="1"/>
                </a:gradFill>
                <a:latin typeface="Segoe UI Semilight"/>
                <a:ea typeface="Segoe UI" pitchFamily="34" charset="0"/>
                <a:cs typeface="Segoe UI" pitchFamily="34" charset="0"/>
              </a:endParaRPr>
            </a:p>
          </p:txBody>
        </p:sp>
        <p:grpSp>
          <p:nvGrpSpPr>
            <p:cNvPr id="722" name="Group 155">
              <a:extLst>
                <a:ext uri="{FF2B5EF4-FFF2-40B4-BE49-F238E27FC236}">
                  <a16:creationId xmlns:a16="http://schemas.microsoft.com/office/drawing/2014/main" id="{12B11D71-1DAA-40C4-B5DF-932720DEC73F}"/>
                </a:ext>
              </a:extLst>
            </p:cNvPr>
            <p:cNvGrpSpPr>
              <a:grpSpLocks noChangeAspect="1"/>
            </p:cNvGrpSpPr>
            <p:nvPr/>
          </p:nvGrpSpPr>
          <p:grpSpPr bwMode="auto">
            <a:xfrm>
              <a:off x="4912910" y="3539396"/>
              <a:ext cx="640080" cy="640853"/>
              <a:chOff x="5006" y="757"/>
              <a:chExt cx="828" cy="829"/>
            </a:xfrm>
            <a:solidFill>
              <a:srgbClr val="0078D7"/>
            </a:solidFill>
          </p:grpSpPr>
          <p:sp>
            <p:nvSpPr>
              <p:cNvPr id="723" name="Freeform 156">
                <a:extLst>
                  <a:ext uri="{FF2B5EF4-FFF2-40B4-BE49-F238E27FC236}">
                    <a16:creationId xmlns:a16="http://schemas.microsoft.com/office/drawing/2014/main" id="{1A52E478-819B-4BE9-A610-AD153779A8B6}"/>
                  </a:ext>
                </a:extLst>
              </p:cNvPr>
              <p:cNvSpPr>
                <a:spLocks noEditPoints="1"/>
              </p:cNvSpPr>
              <p:nvPr/>
            </p:nvSpPr>
            <p:spPr bwMode="auto">
              <a:xfrm>
                <a:off x="5006" y="757"/>
                <a:ext cx="828" cy="829"/>
              </a:xfrm>
              <a:custGeom>
                <a:avLst/>
                <a:gdLst>
                  <a:gd name="T0" fmla="*/ 1567 w 3135"/>
                  <a:gd name="T1" fmla="*/ 25 h 3135"/>
                  <a:gd name="T2" fmla="*/ 1567 w 3135"/>
                  <a:gd name="T3" fmla="*/ 25 h 3135"/>
                  <a:gd name="T4" fmla="*/ 26 w 3135"/>
                  <a:gd name="T5" fmla="*/ 1567 h 3135"/>
                  <a:gd name="T6" fmla="*/ 1567 w 3135"/>
                  <a:gd name="T7" fmla="*/ 3108 h 3135"/>
                  <a:gd name="T8" fmla="*/ 3109 w 3135"/>
                  <a:gd name="T9" fmla="*/ 1567 h 3135"/>
                  <a:gd name="T10" fmla="*/ 1567 w 3135"/>
                  <a:gd name="T11" fmla="*/ 25 h 3135"/>
                  <a:gd name="T12" fmla="*/ 1567 w 3135"/>
                  <a:gd name="T13" fmla="*/ 3135 h 3135"/>
                  <a:gd name="T14" fmla="*/ 1567 w 3135"/>
                  <a:gd name="T15" fmla="*/ 3135 h 3135"/>
                  <a:gd name="T16" fmla="*/ 0 w 3135"/>
                  <a:gd name="T17" fmla="*/ 1567 h 3135"/>
                  <a:gd name="T18" fmla="*/ 1567 w 3135"/>
                  <a:gd name="T19" fmla="*/ 0 h 3135"/>
                  <a:gd name="T20" fmla="*/ 3135 w 3135"/>
                  <a:gd name="T21" fmla="*/ 1567 h 3135"/>
                  <a:gd name="T22" fmla="*/ 1567 w 3135"/>
                  <a:gd name="T23" fmla="*/ 3135 h 3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35" h="3135">
                    <a:moveTo>
                      <a:pt x="1567" y="25"/>
                    </a:moveTo>
                    <a:lnTo>
                      <a:pt x="1567" y="25"/>
                    </a:lnTo>
                    <a:cubicBezTo>
                      <a:pt x="718" y="25"/>
                      <a:pt x="26" y="717"/>
                      <a:pt x="26" y="1567"/>
                    </a:cubicBezTo>
                    <a:cubicBezTo>
                      <a:pt x="26" y="2416"/>
                      <a:pt x="718" y="3108"/>
                      <a:pt x="1567" y="3108"/>
                    </a:cubicBezTo>
                    <a:cubicBezTo>
                      <a:pt x="2417" y="3108"/>
                      <a:pt x="3109" y="2416"/>
                      <a:pt x="3109" y="1567"/>
                    </a:cubicBezTo>
                    <a:cubicBezTo>
                      <a:pt x="3109" y="717"/>
                      <a:pt x="2417" y="25"/>
                      <a:pt x="1567" y="25"/>
                    </a:cubicBezTo>
                    <a:close/>
                    <a:moveTo>
                      <a:pt x="1567" y="3135"/>
                    </a:moveTo>
                    <a:lnTo>
                      <a:pt x="1567" y="3135"/>
                    </a:lnTo>
                    <a:cubicBezTo>
                      <a:pt x="703" y="3135"/>
                      <a:pt x="0" y="2431"/>
                      <a:pt x="0" y="1567"/>
                    </a:cubicBezTo>
                    <a:cubicBezTo>
                      <a:pt x="0" y="702"/>
                      <a:pt x="703" y="0"/>
                      <a:pt x="1567" y="0"/>
                    </a:cubicBezTo>
                    <a:cubicBezTo>
                      <a:pt x="2432" y="0"/>
                      <a:pt x="3135" y="702"/>
                      <a:pt x="3135" y="1567"/>
                    </a:cubicBezTo>
                    <a:cubicBezTo>
                      <a:pt x="3135" y="2431"/>
                      <a:pt x="2432" y="3135"/>
                      <a:pt x="1567" y="3135"/>
                    </a:cubicBezTo>
                    <a:close/>
                  </a:path>
                </a:pathLst>
              </a:custGeom>
              <a:grpFill/>
              <a:ln w="9525">
                <a:solidFill>
                  <a:srgbClr val="0078D7"/>
                </a:solid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724" name="Freeform 157">
                <a:extLst>
                  <a:ext uri="{FF2B5EF4-FFF2-40B4-BE49-F238E27FC236}">
                    <a16:creationId xmlns:a16="http://schemas.microsoft.com/office/drawing/2014/main" id="{C00938C3-C904-47C6-A081-15F5B7AF9930}"/>
                  </a:ext>
                </a:extLst>
              </p:cNvPr>
              <p:cNvSpPr>
                <a:spLocks/>
              </p:cNvSpPr>
              <p:nvPr/>
            </p:nvSpPr>
            <p:spPr bwMode="auto">
              <a:xfrm>
                <a:off x="5235" y="934"/>
                <a:ext cx="381" cy="479"/>
              </a:xfrm>
              <a:custGeom>
                <a:avLst/>
                <a:gdLst>
                  <a:gd name="T0" fmla="*/ 1357 w 1440"/>
                  <a:gd name="T1" fmla="*/ 1813 h 1813"/>
                  <a:gd name="T2" fmla="*/ 1357 w 1440"/>
                  <a:gd name="T3" fmla="*/ 1813 h 1813"/>
                  <a:gd name="T4" fmla="*/ 79 w 1440"/>
                  <a:gd name="T5" fmla="*/ 1813 h 1813"/>
                  <a:gd name="T6" fmla="*/ 0 w 1440"/>
                  <a:gd name="T7" fmla="*/ 1730 h 1813"/>
                  <a:gd name="T8" fmla="*/ 0 w 1440"/>
                  <a:gd name="T9" fmla="*/ 81 h 1813"/>
                  <a:gd name="T10" fmla="*/ 79 w 1440"/>
                  <a:gd name="T11" fmla="*/ 0 h 1813"/>
                  <a:gd name="T12" fmla="*/ 573 w 1440"/>
                  <a:gd name="T13" fmla="*/ 0 h 1813"/>
                  <a:gd name="T14" fmla="*/ 573 w 1440"/>
                  <a:gd name="T15" fmla="*/ 27 h 1813"/>
                  <a:gd name="T16" fmla="*/ 79 w 1440"/>
                  <a:gd name="T17" fmla="*/ 27 h 1813"/>
                  <a:gd name="T18" fmla="*/ 27 w 1440"/>
                  <a:gd name="T19" fmla="*/ 81 h 1813"/>
                  <a:gd name="T20" fmla="*/ 27 w 1440"/>
                  <a:gd name="T21" fmla="*/ 1730 h 1813"/>
                  <a:gd name="T22" fmla="*/ 79 w 1440"/>
                  <a:gd name="T23" fmla="*/ 1787 h 1813"/>
                  <a:gd name="T24" fmla="*/ 1357 w 1440"/>
                  <a:gd name="T25" fmla="*/ 1787 h 1813"/>
                  <a:gd name="T26" fmla="*/ 1413 w 1440"/>
                  <a:gd name="T27" fmla="*/ 1730 h 1813"/>
                  <a:gd name="T28" fmla="*/ 1413 w 1440"/>
                  <a:gd name="T29" fmla="*/ 81 h 1813"/>
                  <a:gd name="T30" fmla="*/ 1357 w 1440"/>
                  <a:gd name="T31" fmla="*/ 27 h 1813"/>
                  <a:gd name="T32" fmla="*/ 853 w 1440"/>
                  <a:gd name="T33" fmla="*/ 27 h 1813"/>
                  <a:gd name="T34" fmla="*/ 853 w 1440"/>
                  <a:gd name="T35" fmla="*/ 0 h 1813"/>
                  <a:gd name="T36" fmla="*/ 1357 w 1440"/>
                  <a:gd name="T37" fmla="*/ 0 h 1813"/>
                  <a:gd name="T38" fmla="*/ 1440 w 1440"/>
                  <a:gd name="T39" fmla="*/ 81 h 1813"/>
                  <a:gd name="T40" fmla="*/ 1440 w 1440"/>
                  <a:gd name="T41" fmla="*/ 1730 h 1813"/>
                  <a:gd name="T42" fmla="*/ 1357 w 1440"/>
                  <a:gd name="T43" fmla="*/ 1813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0" h="1813">
                    <a:moveTo>
                      <a:pt x="1357" y="1813"/>
                    </a:moveTo>
                    <a:lnTo>
                      <a:pt x="1357" y="1813"/>
                    </a:lnTo>
                    <a:lnTo>
                      <a:pt x="79" y="1813"/>
                    </a:lnTo>
                    <a:cubicBezTo>
                      <a:pt x="37" y="1813"/>
                      <a:pt x="0" y="1774"/>
                      <a:pt x="0" y="1730"/>
                    </a:cubicBezTo>
                    <a:lnTo>
                      <a:pt x="0" y="81"/>
                    </a:lnTo>
                    <a:cubicBezTo>
                      <a:pt x="0" y="38"/>
                      <a:pt x="37" y="0"/>
                      <a:pt x="79" y="0"/>
                    </a:cubicBezTo>
                    <a:lnTo>
                      <a:pt x="573" y="0"/>
                    </a:lnTo>
                    <a:lnTo>
                      <a:pt x="573" y="27"/>
                    </a:lnTo>
                    <a:lnTo>
                      <a:pt x="79" y="27"/>
                    </a:lnTo>
                    <a:cubicBezTo>
                      <a:pt x="52" y="27"/>
                      <a:pt x="27" y="53"/>
                      <a:pt x="27" y="81"/>
                    </a:cubicBezTo>
                    <a:lnTo>
                      <a:pt x="27" y="1730"/>
                    </a:lnTo>
                    <a:cubicBezTo>
                      <a:pt x="27" y="1758"/>
                      <a:pt x="52" y="1787"/>
                      <a:pt x="79" y="1787"/>
                    </a:cubicBezTo>
                    <a:lnTo>
                      <a:pt x="1357" y="1787"/>
                    </a:lnTo>
                    <a:cubicBezTo>
                      <a:pt x="1385" y="1787"/>
                      <a:pt x="1413" y="1757"/>
                      <a:pt x="1413" y="1730"/>
                    </a:cubicBezTo>
                    <a:lnTo>
                      <a:pt x="1413" y="81"/>
                    </a:lnTo>
                    <a:cubicBezTo>
                      <a:pt x="1413" y="54"/>
                      <a:pt x="1385" y="27"/>
                      <a:pt x="1357" y="27"/>
                    </a:cubicBezTo>
                    <a:lnTo>
                      <a:pt x="853" y="27"/>
                    </a:lnTo>
                    <a:lnTo>
                      <a:pt x="853" y="0"/>
                    </a:lnTo>
                    <a:lnTo>
                      <a:pt x="1357" y="0"/>
                    </a:lnTo>
                    <a:cubicBezTo>
                      <a:pt x="1400" y="0"/>
                      <a:pt x="1440" y="39"/>
                      <a:pt x="1440" y="81"/>
                    </a:cubicBezTo>
                    <a:lnTo>
                      <a:pt x="1440" y="1730"/>
                    </a:lnTo>
                    <a:cubicBezTo>
                      <a:pt x="1440" y="1773"/>
                      <a:pt x="1400" y="1813"/>
                      <a:pt x="1357" y="1813"/>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725" name="Freeform 158">
                <a:extLst>
                  <a:ext uri="{FF2B5EF4-FFF2-40B4-BE49-F238E27FC236}">
                    <a16:creationId xmlns:a16="http://schemas.microsoft.com/office/drawing/2014/main" id="{6B952AD9-63B0-43A8-AE72-0399ABEA8999}"/>
                  </a:ext>
                </a:extLst>
              </p:cNvPr>
              <p:cNvSpPr>
                <a:spLocks/>
              </p:cNvSpPr>
              <p:nvPr/>
            </p:nvSpPr>
            <p:spPr bwMode="auto">
              <a:xfrm>
                <a:off x="5267" y="980"/>
                <a:ext cx="314" cy="401"/>
              </a:xfrm>
              <a:custGeom>
                <a:avLst/>
                <a:gdLst>
                  <a:gd name="T0" fmla="*/ 1173 w 1187"/>
                  <a:gd name="T1" fmla="*/ 1520 h 1520"/>
                  <a:gd name="T2" fmla="*/ 1173 w 1187"/>
                  <a:gd name="T3" fmla="*/ 1520 h 1520"/>
                  <a:gd name="T4" fmla="*/ 13 w 1187"/>
                  <a:gd name="T5" fmla="*/ 1520 h 1520"/>
                  <a:gd name="T6" fmla="*/ 0 w 1187"/>
                  <a:gd name="T7" fmla="*/ 1507 h 1520"/>
                  <a:gd name="T8" fmla="*/ 0 w 1187"/>
                  <a:gd name="T9" fmla="*/ 14 h 1520"/>
                  <a:gd name="T10" fmla="*/ 13 w 1187"/>
                  <a:gd name="T11" fmla="*/ 0 h 1520"/>
                  <a:gd name="T12" fmla="*/ 133 w 1187"/>
                  <a:gd name="T13" fmla="*/ 0 h 1520"/>
                  <a:gd name="T14" fmla="*/ 133 w 1187"/>
                  <a:gd name="T15" fmla="*/ 27 h 1520"/>
                  <a:gd name="T16" fmla="*/ 27 w 1187"/>
                  <a:gd name="T17" fmla="*/ 27 h 1520"/>
                  <a:gd name="T18" fmla="*/ 27 w 1187"/>
                  <a:gd name="T19" fmla="*/ 1494 h 1520"/>
                  <a:gd name="T20" fmla="*/ 1160 w 1187"/>
                  <a:gd name="T21" fmla="*/ 1494 h 1520"/>
                  <a:gd name="T22" fmla="*/ 1160 w 1187"/>
                  <a:gd name="T23" fmla="*/ 27 h 1520"/>
                  <a:gd name="T24" fmla="*/ 1053 w 1187"/>
                  <a:gd name="T25" fmla="*/ 27 h 1520"/>
                  <a:gd name="T26" fmla="*/ 1053 w 1187"/>
                  <a:gd name="T27" fmla="*/ 0 h 1520"/>
                  <a:gd name="T28" fmla="*/ 1173 w 1187"/>
                  <a:gd name="T29" fmla="*/ 0 h 1520"/>
                  <a:gd name="T30" fmla="*/ 1187 w 1187"/>
                  <a:gd name="T31" fmla="*/ 14 h 1520"/>
                  <a:gd name="T32" fmla="*/ 1187 w 1187"/>
                  <a:gd name="T33" fmla="*/ 1507 h 1520"/>
                  <a:gd name="T34" fmla="*/ 1173 w 1187"/>
                  <a:gd name="T35" fmla="*/ 152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87" h="1520">
                    <a:moveTo>
                      <a:pt x="1173" y="1520"/>
                    </a:moveTo>
                    <a:lnTo>
                      <a:pt x="1173" y="1520"/>
                    </a:lnTo>
                    <a:lnTo>
                      <a:pt x="13" y="1520"/>
                    </a:lnTo>
                    <a:cubicBezTo>
                      <a:pt x="6" y="1520"/>
                      <a:pt x="0" y="1514"/>
                      <a:pt x="0" y="1507"/>
                    </a:cubicBezTo>
                    <a:lnTo>
                      <a:pt x="0" y="14"/>
                    </a:lnTo>
                    <a:cubicBezTo>
                      <a:pt x="0" y="6"/>
                      <a:pt x="6" y="0"/>
                      <a:pt x="13" y="0"/>
                    </a:cubicBezTo>
                    <a:lnTo>
                      <a:pt x="133" y="0"/>
                    </a:lnTo>
                    <a:lnTo>
                      <a:pt x="133" y="27"/>
                    </a:lnTo>
                    <a:lnTo>
                      <a:pt x="27" y="27"/>
                    </a:lnTo>
                    <a:lnTo>
                      <a:pt x="27" y="1494"/>
                    </a:lnTo>
                    <a:lnTo>
                      <a:pt x="1160" y="1494"/>
                    </a:lnTo>
                    <a:lnTo>
                      <a:pt x="1160" y="27"/>
                    </a:lnTo>
                    <a:lnTo>
                      <a:pt x="1053" y="27"/>
                    </a:lnTo>
                    <a:lnTo>
                      <a:pt x="1053" y="0"/>
                    </a:lnTo>
                    <a:lnTo>
                      <a:pt x="1173" y="0"/>
                    </a:lnTo>
                    <a:cubicBezTo>
                      <a:pt x="1181" y="0"/>
                      <a:pt x="1187" y="6"/>
                      <a:pt x="1187" y="14"/>
                    </a:cubicBezTo>
                    <a:lnTo>
                      <a:pt x="1187" y="1507"/>
                    </a:lnTo>
                    <a:cubicBezTo>
                      <a:pt x="1187" y="1514"/>
                      <a:pt x="1181" y="1520"/>
                      <a:pt x="1173" y="1520"/>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726" name="Freeform 159">
                <a:extLst>
                  <a:ext uri="{FF2B5EF4-FFF2-40B4-BE49-F238E27FC236}">
                    <a16:creationId xmlns:a16="http://schemas.microsoft.com/office/drawing/2014/main" id="{F8AE9C84-A3DF-4665-B146-BA7D62BCD364}"/>
                  </a:ext>
                </a:extLst>
              </p:cNvPr>
              <p:cNvSpPr>
                <a:spLocks noEditPoints="1"/>
              </p:cNvSpPr>
              <p:nvPr/>
            </p:nvSpPr>
            <p:spPr bwMode="auto">
              <a:xfrm>
                <a:off x="5299" y="917"/>
                <a:ext cx="250" cy="91"/>
              </a:xfrm>
              <a:custGeom>
                <a:avLst/>
                <a:gdLst>
                  <a:gd name="T0" fmla="*/ 478 w 947"/>
                  <a:gd name="T1" fmla="*/ 122 h 344"/>
                  <a:gd name="T2" fmla="*/ 478 w 947"/>
                  <a:gd name="T3" fmla="*/ 122 h 344"/>
                  <a:gd name="T4" fmla="*/ 442 w 947"/>
                  <a:gd name="T5" fmla="*/ 158 h 344"/>
                  <a:gd name="T6" fmla="*/ 478 w 947"/>
                  <a:gd name="T7" fmla="*/ 194 h 344"/>
                  <a:gd name="T8" fmla="*/ 514 w 947"/>
                  <a:gd name="T9" fmla="*/ 158 h 344"/>
                  <a:gd name="T10" fmla="*/ 478 w 947"/>
                  <a:gd name="T11" fmla="*/ 122 h 344"/>
                  <a:gd name="T12" fmla="*/ 478 w 947"/>
                  <a:gd name="T13" fmla="*/ 220 h 344"/>
                  <a:gd name="T14" fmla="*/ 478 w 947"/>
                  <a:gd name="T15" fmla="*/ 220 h 344"/>
                  <a:gd name="T16" fmla="*/ 416 w 947"/>
                  <a:gd name="T17" fmla="*/ 158 h 344"/>
                  <a:gd name="T18" fmla="*/ 478 w 947"/>
                  <a:gd name="T19" fmla="*/ 95 h 344"/>
                  <a:gd name="T20" fmla="*/ 541 w 947"/>
                  <a:gd name="T21" fmla="*/ 158 h 344"/>
                  <a:gd name="T22" fmla="*/ 478 w 947"/>
                  <a:gd name="T23" fmla="*/ 220 h 344"/>
                  <a:gd name="T24" fmla="*/ 27 w 947"/>
                  <a:gd name="T25" fmla="*/ 317 h 344"/>
                  <a:gd name="T26" fmla="*/ 27 w 947"/>
                  <a:gd name="T27" fmla="*/ 317 h 344"/>
                  <a:gd name="T28" fmla="*/ 920 w 947"/>
                  <a:gd name="T29" fmla="*/ 317 h 344"/>
                  <a:gd name="T30" fmla="*/ 920 w 947"/>
                  <a:gd name="T31" fmla="*/ 227 h 344"/>
                  <a:gd name="T32" fmla="*/ 868 w 947"/>
                  <a:gd name="T33" fmla="*/ 184 h 344"/>
                  <a:gd name="T34" fmla="*/ 624 w 947"/>
                  <a:gd name="T35" fmla="*/ 184 h 344"/>
                  <a:gd name="T36" fmla="*/ 610 w 947"/>
                  <a:gd name="T37" fmla="*/ 171 h 344"/>
                  <a:gd name="T38" fmla="*/ 611 w 947"/>
                  <a:gd name="T39" fmla="*/ 169 h 344"/>
                  <a:gd name="T40" fmla="*/ 611 w 947"/>
                  <a:gd name="T41" fmla="*/ 161 h 344"/>
                  <a:gd name="T42" fmla="*/ 478 w 947"/>
                  <a:gd name="T43" fmla="*/ 27 h 344"/>
                  <a:gd name="T44" fmla="*/ 345 w 947"/>
                  <a:gd name="T45" fmla="*/ 161 h 344"/>
                  <a:gd name="T46" fmla="*/ 346 w 947"/>
                  <a:gd name="T47" fmla="*/ 170 h 344"/>
                  <a:gd name="T48" fmla="*/ 342 w 947"/>
                  <a:gd name="T49" fmla="*/ 180 h 344"/>
                  <a:gd name="T50" fmla="*/ 332 w 947"/>
                  <a:gd name="T51" fmla="*/ 184 h 344"/>
                  <a:gd name="T52" fmla="*/ 89 w 947"/>
                  <a:gd name="T53" fmla="*/ 184 h 344"/>
                  <a:gd name="T54" fmla="*/ 27 w 947"/>
                  <a:gd name="T55" fmla="*/ 227 h 344"/>
                  <a:gd name="T56" fmla="*/ 27 w 947"/>
                  <a:gd name="T57" fmla="*/ 317 h 344"/>
                  <a:gd name="T58" fmla="*/ 933 w 947"/>
                  <a:gd name="T59" fmla="*/ 344 h 344"/>
                  <a:gd name="T60" fmla="*/ 933 w 947"/>
                  <a:gd name="T61" fmla="*/ 344 h 344"/>
                  <a:gd name="T62" fmla="*/ 13 w 947"/>
                  <a:gd name="T63" fmla="*/ 344 h 344"/>
                  <a:gd name="T64" fmla="*/ 0 w 947"/>
                  <a:gd name="T65" fmla="*/ 331 h 344"/>
                  <a:gd name="T66" fmla="*/ 0 w 947"/>
                  <a:gd name="T67" fmla="*/ 227 h 344"/>
                  <a:gd name="T68" fmla="*/ 89 w 947"/>
                  <a:gd name="T69" fmla="*/ 157 h 344"/>
                  <a:gd name="T70" fmla="*/ 319 w 947"/>
                  <a:gd name="T71" fmla="*/ 157 h 344"/>
                  <a:gd name="T72" fmla="*/ 478 w 947"/>
                  <a:gd name="T73" fmla="*/ 0 h 344"/>
                  <a:gd name="T74" fmla="*/ 637 w 947"/>
                  <a:gd name="T75" fmla="*/ 157 h 344"/>
                  <a:gd name="T76" fmla="*/ 868 w 947"/>
                  <a:gd name="T77" fmla="*/ 157 h 344"/>
                  <a:gd name="T78" fmla="*/ 947 w 947"/>
                  <a:gd name="T79" fmla="*/ 227 h 344"/>
                  <a:gd name="T80" fmla="*/ 947 w 947"/>
                  <a:gd name="T81" fmla="*/ 331 h 344"/>
                  <a:gd name="T82" fmla="*/ 933 w 947"/>
                  <a:gd name="T8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47" h="344">
                    <a:moveTo>
                      <a:pt x="478" y="122"/>
                    </a:moveTo>
                    <a:lnTo>
                      <a:pt x="478" y="122"/>
                    </a:lnTo>
                    <a:cubicBezTo>
                      <a:pt x="458" y="122"/>
                      <a:pt x="442" y="138"/>
                      <a:pt x="442" y="158"/>
                    </a:cubicBezTo>
                    <a:cubicBezTo>
                      <a:pt x="442" y="178"/>
                      <a:pt x="458" y="194"/>
                      <a:pt x="478" y="194"/>
                    </a:cubicBezTo>
                    <a:cubicBezTo>
                      <a:pt x="498" y="194"/>
                      <a:pt x="514" y="178"/>
                      <a:pt x="514" y="158"/>
                    </a:cubicBezTo>
                    <a:cubicBezTo>
                      <a:pt x="514" y="138"/>
                      <a:pt x="498" y="122"/>
                      <a:pt x="478" y="122"/>
                    </a:cubicBezTo>
                    <a:close/>
                    <a:moveTo>
                      <a:pt x="478" y="220"/>
                    </a:moveTo>
                    <a:lnTo>
                      <a:pt x="478" y="220"/>
                    </a:lnTo>
                    <a:cubicBezTo>
                      <a:pt x="444" y="220"/>
                      <a:pt x="416" y="192"/>
                      <a:pt x="416" y="158"/>
                    </a:cubicBezTo>
                    <a:cubicBezTo>
                      <a:pt x="416" y="123"/>
                      <a:pt x="444" y="95"/>
                      <a:pt x="478" y="95"/>
                    </a:cubicBezTo>
                    <a:cubicBezTo>
                      <a:pt x="513" y="95"/>
                      <a:pt x="541" y="123"/>
                      <a:pt x="541" y="158"/>
                    </a:cubicBezTo>
                    <a:cubicBezTo>
                      <a:pt x="541" y="192"/>
                      <a:pt x="513" y="220"/>
                      <a:pt x="478" y="220"/>
                    </a:cubicBezTo>
                    <a:close/>
                    <a:moveTo>
                      <a:pt x="27" y="317"/>
                    </a:moveTo>
                    <a:lnTo>
                      <a:pt x="27" y="317"/>
                    </a:lnTo>
                    <a:lnTo>
                      <a:pt x="920" y="317"/>
                    </a:lnTo>
                    <a:lnTo>
                      <a:pt x="920" y="227"/>
                    </a:lnTo>
                    <a:cubicBezTo>
                      <a:pt x="920" y="199"/>
                      <a:pt x="893" y="184"/>
                      <a:pt x="868" y="184"/>
                    </a:cubicBezTo>
                    <a:lnTo>
                      <a:pt x="624" y="184"/>
                    </a:lnTo>
                    <a:cubicBezTo>
                      <a:pt x="616" y="184"/>
                      <a:pt x="610" y="178"/>
                      <a:pt x="610" y="171"/>
                    </a:cubicBezTo>
                    <a:cubicBezTo>
                      <a:pt x="610" y="170"/>
                      <a:pt x="611" y="169"/>
                      <a:pt x="611" y="169"/>
                    </a:cubicBezTo>
                    <a:cubicBezTo>
                      <a:pt x="611" y="167"/>
                      <a:pt x="611" y="162"/>
                      <a:pt x="611" y="161"/>
                    </a:cubicBezTo>
                    <a:cubicBezTo>
                      <a:pt x="611" y="87"/>
                      <a:pt x="551" y="27"/>
                      <a:pt x="478" y="27"/>
                    </a:cubicBezTo>
                    <a:cubicBezTo>
                      <a:pt x="405" y="27"/>
                      <a:pt x="345" y="87"/>
                      <a:pt x="345" y="161"/>
                    </a:cubicBezTo>
                    <a:cubicBezTo>
                      <a:pt x="345" y="164"/>
                      <a:pt x="346" y="170"/>
                      <a:pt x="346" y="170"/>
                    </a:cubicBezTo>
                    <a:cubicBezTo>
                      <a:pt x="346" y="174"/>
                      <a:pt x="344" y="177"/>
                      <a:pt x="342" y="180"/>
                    </a:cubicBezTo>
                    <a:cubicBezTo>
                      <a:pt x="339" y="182"/>
                      <a:pt x="336" y="184"/>
                      <a:pt x="332" y="184"/>
                    </a:cubicBezTo>
                    <a:lnTo>
                      <a:pt x="89" y="184"/>
                    </a:lnTo>
                    <a:cubicBezTo>
                      <a:pt x="59" y="184"/>
                      <a:pt x="27" y="202"/>
                      <a:pt x="27" y="227"/>
                    </a:cubicBezTo>
                    <a:lnTo>
                      <a:pt x="27" y="317"/>
                    </a:lnTo>
                    <a:close/>
                    <a:moveTo>
                      <a:pt x="933" y="344"/>
                    </a:moveTo>
                    <a:lnTo>
                      <a:pt x="933" y="344"/>
                    </a:lnTo>
                    <a:lnTo>
                      <a:pt x="13" y="344"/>
                    </a:lnTo>
                    <a:cubicBezTo>
                      <a:pt x="6" y="344"/>
                      <a:pt x="0" y="338"/>
                      <a:pt x="0" y="331"/>
                    </a:cubicBezTo>
                    <a:lnTo>
                      <a:pt x="0" y="227"/>
                    </a:lnTo>
                    <a:cubicBezTo>
                      <a:pt x="0" y="185"/>
                      <a:pt x="46" y="157"/>
                      <a:pt x="89" y="157"/>
                    </a:cubicBezTo>
                    <a:lnTo>
                      <a:pt x="319" y="157"/>
                    </a:lnTo>
                    <a:cubicBezTo>
                      <a:pt x="321" y="70"/>
                      <a:pt x="392" y="0"/>
                      <a:pt x="478" y="0"/>
                    </a:cubicBezTo>
                    <a:cubicBezTo>
                      <a:pt x="565" y="0"/>
                      <a:pt x="636" y="70"/>
                      <a:pt x="637" y="157"/>
                    </a:cubicBezTo>
                    <a:lnTo>
                      <a:pt x="868" y="157"/>
                    </a:lnTo>
                    <a:cubicBezTo>
                      <a:pt x="913" y="157"/>
                      <a:pt x="947" y="187"/>
                      <a:pt x="947" y="227"/>
                    </a:cubicBezTo>
                    <a:lnTo>
                      <a:pt x="947" y="331"/>
                    </a:lnTo>
                    <a:cubicBezTo>
                      <a:pt x="947" y="338"/>
                      <a:pt x="941" y="344"/>
                      <a:pt x="933" y="344"/>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727" name="Freeform 160">
                <a:extLst>
                  <a:ext uri="{FF2B5EF4-FFF2-40B4-BE49-F238E27FC236}">
                    <a16:creationId xmlns:a16="http://schemas.microsoft.com/office/drawing/2014/main" id="{32EC1CCB-F6F4-4CA5-ABAC-52CEF03BEE7C}"/>
                  </a:ext>
                </a:extLst>
              </p:cNvPr>
              <p:cNvSpPr>
                <a:spLocks noEditPoints="1"/>
              </p:cNvSpPr>
              <p:nvPr/>
            </p:nvSpPr>
            <p:spPr bwMode="auto">
              <a:xfrm>
                <a:off x="5366" y="1055"/>
                <a:ext cx="118" cy="119"/>
              </a:xfrm>
              <a:custGeom>
                <a:avLst/>
                <a:gdLst>
                  <a:gd name="T0" fmla="*/ 225 w 450"/>
                  <a:gd name="T1" fmla="*/ 27 h 450"/>
                  <a:gd name="T2" fmla="*/ 225 w 450"/>
                  <a:gd name="T3" fmla="*/ 27 h 450"/>
                  <a:gd name="T4" fmla="*/ 27 w 450"/>
                  <a:gd name="T5" fmla="*/ 225 h 450"/>
                  <a:gd name="T6" fmla="*/ 225 w 450"/>
                  <a:gd name="T7" fmla="*/ 423 h 450"/>
                  <a:gd name="T8" fmla="*/ 423 w 450"/>
                  <a:gd name="T9" fmla="*/ 225 h 450"/>
                  <a:gd name="T10" fmla="*/ 225 w 450"/>
                  <a:gd name="T11" fmla="*/ 27 h 450"/>
                  <a:gd name="T12" fmla="*/ 225 w 450"/>
                  <a:gd name="T13" fmla="*/ 450 h 450"/>
                  <a:gd name="T14" fmla="*/ 225 w 450"/>
                  <a:gd name="T15" fmla="*/ 450 h 450"/>
                  <a:gd name="T16" fmla="*/ 0 w 450"/>
                  <a:gd name="T17" fmla="*/ 225 h 450"/>
                  <a:gd name="T18" fmla="*/ 225 w 450"/>
                  <a:gd name="T19" fmla="*/ 0 h 450"/>
                  <a:gd name="T20" fmla="*/ 450 w 450"/>
                  <a:gd name="T21" fmla="*/ 225 h 450"/>
                  <a:gd name="T22" fmla="*/ 225 w 450"/>
                  <a:gd name="T23" fmla="*/ 45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450">
                    <a:moveTo>
                      <a:pt x="225" y="27"/>
                    </a:moveTo>
                    <a:lnTo>
                      <a:pt x="225" y="27"/>
                    </a:lnTo>
                    <a:cubicBezTo>
                      <a:pt x="116" y="27"/>
                      <a:pt x="27" y="116"/>
                      <a:pt x="27" y="225"/>
                    </a:cubicBezTo>
                    <a:cubicBezTo>
                      <a:pt x="27" y="334"/>
                      <a:pt x="116" y="423"/>
                      <a:pt x="225" y="423"/>
                    </a:cubicBezTo>
                    <a:cubicBezTo>
                      <a:pt x="334" y="423"/>
                      <a:pt x="423" y="334"/>
                      <a:pt x="423" y="225"/>
                    </a:cubicBezTo>
                    <a:cubicBezTo>
                      <a:pt x="423" y="116"/>
                      <a:pt x="334" y="27"/>
                      <a:pt x="225" y="27"/>
                    </a:cubicBezTo>
                    <a:close/>
                    <a:moveTo>
                      <a:pt x="225" y="450"/>
                    </a:moveTo>
                    <a:lnTo>
                      <a:pt x="225" y="450"/>
                    </a:lnTo>
                    <a:cubicBezTo>
                      <a:pt x="101" y="450"/>
                      <a:pt x="0" y="349"/>
                      <a:pt x="0" y="225"/>
                    </a:cubicBezTo>
                    <a:cubicBezTo>
                      <a:pt x="0" y="101"/>
                      <a:pt x="101" y="0"/>
                      <a:pt x="225" y="0"/>
                    </a:cubicBezTo>
                    <a:cubicBezTo>
                      <a:pt x="349" y="0"/>
                      <a:pt x="450" y="101"/>
                      <a:pt x="450" y="225"/>
                    </a:cubicBezTo>
                    <a:cubicBezTo>
                      <a:pt x="450" y="349"/>
                      <a:pt x="349" y="450"/>
                      <a:pt x="225" y="450"/>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728" name="Freeform 161">
                <a:extLst>
                  <a:ext uri="{FF2B5EF4-FFF2-40B4-BE49-F238E27FC236}">
                    <a16:creationId xmlns:a16="http://schemas.microsoft.com/office/drawing/2014/main" id="{72F654BF-ED77-4740-989F-6405140FE488}"/>
                  </a:ext>
                </a:extLst>
              </p:cNvPr>
              <p:cNvSpPr>
                <a:spLocks/>
              </p:cNvSpPr>
              <p:nvPr/>
            </p:nvSpPr>
            <p:spPr bwMode="auto">
              <a:xfrm>
                <a:off x="5396" y="1089"/>
                <a:ext cx="60" cy="49"/>
              </a:xfrm>
              <a:custGeom>
                <a:avLst/>
                <a:gdLst>
                  <a:gd name="T0" fmla="*/ 58 w 229"/>
                  <a:gd name="T1" fmla="*/ 185 h 185"/>
                  <a:gd name="T2" fmla="*/ 58 w 229"/>
                  <a:gd name="T3" fmla="*/ 185 h 185"/>
                  <a:gd name="T4" fmla="*/ 48 w 229"/>
                  <a:gd name="T5" fmla="*/ 181 h 185"/>
                  <a:gd name="T6" fmla="*/ 0 w 229"/>
                  <a:gd name="T7" fmla="*/ 133 h 185"/>
                  <a:gd name="T8" fmla="*/ 19 w 229"/>
                  <a:gd name="T9" fmla="*/ 114 h 185"/>
                  <a:gd name="T10" fmla="*/ 58 w 229"/>
                  <a:gd name="T11" fmla="*/ 153 h 185"/>
                  <a:gd name="T12" fmla="*/ 210 w 229"/>
                  <a:gd name="T13" fmla="*/ 0 h 185"/>
                  <a:gd name="T14" fmla="*/ 229 w 229"/>
                  <a:gd name="T15" fmla="*/ 19 h 185"/>
                  <a:gd name="T16" fmla="*/ 67 w 229"/>
                  <a:gd name="T17" fmla="*/ 181 h 185"/>
                  <a:gd name="T18" fmla="*/ 58 w 229"/>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5">
                    <a:moveTo>
                      <a:pt x="58" y="185"/>
                    </a:moveTo>
                    <a:lnTo>
                      <a:pt x="58" y="185"/>
                    </a:lnTo>
                    <a:cubicBezTo>
                      <a:pt x="54" y="185"/>
                      <a:pt x="51" y="184"/>
                      <a:pt x="48" y="181"/>
                    </a:cubicBezTo>
                    <a:lnTo>
                      <a:pt x="0" y="133"/>
                    </a:lnTo>
                    <a:lnTo>
                      <a:pt x="19" y="114"/>
                    </a:lnTo>
                    <a:lnTo>
                      <a:pt x="58" y="153"/>
                    </a:lnTo>
                    <a:lnTo>
                      <a:pt x="210" y="0"/>
                    </a:lnTo>
                    <a:lnTo>
                      <a:pt x="229" y="19"/>
                    </a:lnTo>
                    <a:lnTo>
                      <a:pt x="67" y="181"/>
                    </a:lnTo>
                    <a:cubicBezTo>
                      <a:pt x="64" y="184"/>
                      <a:pt x="61" y="185"/>
                      <a:pt x="58" y="185"/>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729" name="Freeform 162">
                <a:extLst>
                  <a:ext uri="{FF2B5EF4-FFF2-40B4-BE49-F238E27FC236}">
                    <a16:creationId xmlns:a16="http://schemas.microsoft.com/office/drawing/2014/main" id="{E37AF26E-D2F9-4438-876E-1595175B37C5}"/>
                  </a:ext>
                </a:extLst>
              </p:cNvPr>
              <p:cNvSpPr>
                <a:spLocks/>
              </p:cNvSpPr>
              <p:nvPr/>
            </p:nvSpPr>
            <p:spPr bwMode="auto">
              <a:xfrm>
                <a:off x="5355" y="1209"/>
                <a:ext cx="144" cy="7"/>
              </a:xfrm>
              <a:custGeom>
                <a:avLst/>
                <a:gdLst>
                  <a:gd name="T0" fmla="*/ 534 w 547"/>
                  <a:gd name="T1" fmla="*/ 27 h 27"/>
                  <a:gd name="T2" fmla="*/ 534 w 547"/>
                  <a:gd name="T3" fmla="*/ 27 h 27"/>
                  <a:gd name="T4" fmla="*/ 14 w 547"/>
                  <a:gd name="T5" fmla="*/ 27 h 27"/>
                  <a:gd name="T6" fmla="*/ 0 w 547"/>
                  <a:gd name="T7" fmla="*/ 13 h 27"/>
                  <a:gd name="T8" fmla="*/ 14 w 547"/>
                  <a:gd name="T9" fmla="*/ 0 h 27"/>
                  <a:gd name="T10" fmla="*/ 534 w 547"/>
                  <a:gd name="T11" fmla="*/ 0 h 27"/>
                  <a:gd name="T12" fmla="*/ 547 w 547"/>
                  <a:gd name="T13" fmla="*/ 13 h 27"/>
                  <a:gd name="T14" fmla="*/ 534 w 54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27">
                    <a:moveTo>
                      <a:pt x="534" y="27"/>
                    </a:moveTo>
                    <a:lnTo>
                      <a:pt x="534" y="27"/>
                    </a:lnTo>
                    <a:lnTo>
                      <a:pt x="14" y="27"/>
                    </a:lnTo>
                    <a:cubicBezTo>
                      <a:pt x="6" y="27"/>
                      <a:pt x="0" y="21"/>
                      <a:pt x="0" y="13"/>
                    </a:cubicBezTo>
                    <a:cubicBezTo>
                      <a:pt x="0" y="6"/>
                      <a:pt x="6" y="0"/>
                      <a:pt x="14" y="0"/>
                    </a:cubicBezTo>
                    <a:lnTo>
                      <a:pt x="534" y="0"/>
                    </a:lnTo>
                    <a:cubicBezTo>
                      <a:pt x="541" y="0"/>
                      <a:pt x="547" y="6"/>
                      <a:pt x="547" y="13"/>
                    </a:cubicBezTo>
                    <a:cubicBezTo>
                      <a:pt x="547" y="21"/>
                      <a:pt x="541" y="27"/>
                      <a:pt x="534"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730" name="Freeform 163">
                <a:extLst>
                  <a:ext uri="{FF2B5EF4-FFF2-40B4-BE49-F238E27FC236}">
                    <a16:creationId xmlns:a16="http://schemas.microsoft.com/office/drawing/2014/main" id="{F438849D-C08F-4D0C-9689-00D4E83279F3}"/>
                  </a:ext>
                </a:extLst>
              </p:cNvPr>
              <p:cNvSpPr>
                <a:spLocks/>
              </p:cNvSpPr>
              <p:nvPr/>
            </p:nvSpPr>
            <p:spPr bwMode="auto">
              <a:xfrm>
                <a:off x="5334" y="1261"/>
                <a:ext cx="183" cy="8"/>
              </a:xfrm>
              <a:custGeom>
                <a:avLst/>
                <a:gdLst>
                  <a:gd name="T0" fmla="*/ 680 w 694"/>
                  <a:gd name="T1" fmla="*/ 27 h 27"/>
                  <a:gd name="T2" fmla="*/ 680 w 694"/>
                  <a:gd name="T3" fmla="*/ 27 h 27"/>
                  <a:gd name="T4" fmla="*/ 14 w 694"/>
                  <a:gd name="T5" fmla="*/ 27 h 27"/>
                  <a:gd name="T6" fmla="*/ 0 w 694"/>
                  <a:gd name="T7" fmla="*/ 13 h 27"/>
                  <a:gd name="T8" fmla="*/ 14 w 694"/>
                  <a:gd name="T9" fmla="*/ 0 h 27"/>
                  <a:gd name="T10" fmla="*/ 680 w 694"/>
                  <a:gd name="T11" fmla="*/ 0 h 27"/>
                  <a:gd name="T12" fmla="*/ 694 w 694"/>
                  <a:gd name="T13" fmla="*/ 13 h 27"/>
                  <a:gd name="T14" fmla="*/ 680 w 694"/>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4" h="27">
                    <a:moveTo>
                      <a:pt x="680" y="27"/>
                    </a:moveTo>
                    <a:lnTo>
                      <a:pt x="680" y="27"/>
                    </a:lnTo>
                    <a:lnTo>
                      <a:pt x="14" y="27"/>
                    </a:lnTo>
                    <a:cubicBezTo>
                      <a:pt x="6" y="27"/>
                      <a:pt x="0" y="21"/>
                      <a:pt x="0" y="13"/>
                    </a:cubicBezTo>
                    <a:cubicBezTo>
                      <a:pt x="0" y="6"/>
                      <a:pt x="6" y="0"/>
                      <a:pt x="14" y="0"/>
                    </a:cubicBezTo>
                    <a:lnTo>
                      <a:pt x="680" y="0"/>
                    </a:lnTo>
                    <a:cubicBezTo>
                      <a:pt x="688" y="0"/>
                      <a:pt x="694" y="6"/>
                      <a:pt x="694" y="13"/>
                    </a:cubicBezTo>
                    <a:cubicBezTo>
                      <a:pt x="694" y="21"/>
                      <a:pt x="688" y="27"/>
                      <a:pt x="680"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731" name="Freeform 164">
                <a:extLst>
                  <a:ext uri="{FF2B5EF4-FFF2-40B4-BE49-F238E27FC236}">
                    <a16:creationId xmlns:a16="http://schemas.microsoft.com/office/drawing/2014/main" id="{F07AC845-7D97-43FA-9901-CA3C39B0DE01}"/>
                  </a:ext>
                </a:extLst>
              </p:cNvPr>
              <p:cNvSpPr>
                <a:spLocks/>
              </p:cNvSpPr>
              <p:nvPr/>
            </p:nvSpPr>
            <p:spPr bwMode="auto">
              <a:xfrm>
                <a:off x="5359" y="1307"/>
                <a:ext cx="130" cy="7"/>
              </a:xfrm>
              <a:custGeom>
                <a:avLst/>
                <a:gdLst>
                  <a:gd name="T0" fmla="*/ 480 w 493"/>
                  <a:gd name="T1" fmla="*/ 27 h 27"/>
                  <a:gd name="T2" fmla="*/ 480 w 493"/>
                  <a:gd name="T3" fmla="*/ 27 h 27"/>
                  <a:gd name="T4" fmla="*/ 13 w 493"/>
                  <a:gd name="T5" fmla="*/ 27 h 27"/>
                  <a:gd name="T6" fmla="*/ 0 w 493"/>
                  <a:gd name="T7" fmla="*/ 14 h 27"/>
                  <a:gd name="T8" fmla="*/ 13 w 493"/>
                  <a:gd name="T9" fmla="*/ 0 h 27"/>
                  <a:gd name="T10" fmla="*/ 480 w 493"/>
                  <a:gd name="T11" fmla="*/ 0 h 27"/>
                  <a:gd name="T12" fmla="*/ 493 w 493"/>
                  <a:gd name="T13" fmla="*/ 14 h 27"/>
                  <a:gd name="T14" fmla="*/ 480 w 493"/>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3" h="27">
                    <a:moveTo>
                      <a:pt x="480" y="27"/>
                    </a:moveTo>
                    <a:lnTo>
                      <a:pt x="480" y="27"/>
                    </a:lnTo>
                    <a:lnTo>
                      <a:pt x="13" y="27"/>
                    </a:lnTo>
                    <a:cubicBezTo>
                      <a:pt x="5" y="27"/>
                      <a:pt x="0" y="21"/>
                      <a:pt x="0" y="14"/>
                    </a:cubicBezTo>
                    <a:cubicBezTo>
                      <a:pt x="0" y="6"/>
                      <a:pt x="5" y="0"/>
                      <a:pt x="13" y="0"/>
                    </a:cubicBezTo>
                    <a:lnTo>
                      <a:pt x="480" y="0"/>
                    </a:lnTo>
                    <a:cubicBezTo>
                      <a:pt x="487" y="0"/>
                      <a:pt x="493" y="6"/>
                      <a:pt x="493" y="14"/>
                    </a:cubicBezTo>
                    <a:cubicBezTo>
                      <a:pt x="493" y="21"/>
                      <a:pt x="487" y="27"/>
                      <a:pt x="480"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grpSp>
      </p:grpSp>
      <p:sp>
        <p:nvSpPr>
          <p:cNvPr id="732" name="Isosceles Triangle 731">
            <a:extLst>
              <a:ext uri="{FF2B5EF4-FFF2-40B4-BE49-F238E27FC236}">
                <a16:creationId xmlns:a16="http://schemas.microsoft.com/office/drawing/2014/main" id="{DB5A2F86-F4A7-4DB4-80B5-867C5CEBD70E}"/>
              </a:ext>
            </a:extLst>
          </p:cNvPr>
          <p:cNvSpPr/>
          <p:nvPr/>
        </p:nvSpPr>
        <p:spPr bwMode="auto">
          <a:xfrm flipV="1">
            <a:off x="5016461" y="1045475"/>
            <a:ext cx="1899276" cy="1301091"/>
          </a:xfrm>
          <a:prstGeom prst="triangle">
            <a:avLst/>
          </a:prstGeom>
          <a:gradFill flip="none" rotWithShape="1">
            <a:gsLst>
              <a:gs pos="0">
                <a:srgbClr val="FFFFFF">
                  <a:lumMod val="50000"/>
                  <a:alpha val="56000"/>
                </a:srgbClr>
              </a:gs>
              <a:gs pos="72000">
                <a:srgbClr val="E6E6E6"/>
              </a:gs>
              <a:gs pos="100000">
                <a:srgbClr val="E6E6E6">
                  <a:alpha val="0"/>
                </a:srgbClr>
              </a:gs>
            </a:gsLst>
            <a:lin ang="16200000" scaled="1"/>
            <a:tileRect/>
          </a:gra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r>
              <a:rPr lang="en-US" sz="2400" kern="0">
                <a:gradFill>
                  <a:gsLst>
                    <a:gs pos="0">
                      <a:srgbClr val="FFFFFF"/>
                    </a:gs>
                    <a:gs pos="100000">
                      <a:srgbClr val="FFFFFF"/>
                    </a:gs>
                  </a:gsLst>
                  <a:lin ang="5400000" scaled="0"/>
                </a:gradFill>
                <a:latin typeface="Segoe UI Semilight"/>
                <a:ea typeface="Segoe UI" pitchFamily="34" charset="0"/>
                <a:cs typeface="Segoe UI" pitchFamily="34" charset="0"/>
              </a:rPr>
              <a:t> </a:t>
            </a:r>
          </a:p>
        </p:txBody>
      </p:sp>
      <p:sp>
        <p:nvSpPr>
          <p:cNvPr id="733" name="TextBox 732">
            <a:extLst>
              <a:ext uri="{FF2B5EF4-FFF2-40B4-BE49-F238E27FC236}">
                <a16:creationId xmlns:a16="http://schemas.microsoft.com/office/drawing/2014/main" id="{E93903EE-DC59-4414-8EAE-34602A5517A1}"/>
              </a:ext>
            </a:extLst>
          </p:cNvPr>
          <p:cNvSpPr txBox="1"/>
          <p:nvPr/>
        </p:nvSpPr>
        <p:spPr>
          <a:xfrm>
            <a:off x="2011763" y="1882346"/>
            <a:ext cx="1630795" cy="439988"/>
          </a:xfrm>
          <a:prstGeom prst="rect">
            <a:avLst/>
          </a:prstGeom>
        </p:spPr>
        <p:txBody>
          <a:bodyPr wrap="none">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algn="r" defTabSz="895871">
              <a:defRPr/>
            </a:pPr>
            <a:r>
              <a:rPr lang="en-US" sz="1224">
                <a:gradFill>
                  <a:gsLst>
                    <a:gs pos="76000">
                      <a:srgbClr val="1A1A1A"/>
                    </a:gs>
                    <a:gs pos="100000">
                      <a:srgbClr val="0D0D0D"/>
                    </a:gs>
                  </a:gsLst>
                  <a:lin ang="13500000" scaled="1"/>
                </a:gradFill>
                <a:latin typeface="Segoe UI Semibold"/>
              </a:rPr>
              <a:t>Employee &amp; Partner</a:t>
            </a:r>
            <a:br>
              <a:rPr lang="en-US" sz="1224">
                <a:gradFill>
                  <a:gsLst>
                    <a:gs pos="76000">
                      <a:srgbClr val="1A1A1A"/>
                    </a:gs>
                    <a:gs pos="100000">
                      <a:srgbClr val="0D0D0D"/>
                    </a:gs>
                  </a:gsLst>
                  <a:lin ang="13500000" scaled="1"/>
                </a:gradFill>
                <a:latin typeface="Segoe UI Semibold"/>
              </a:rPr>
            </a:br>
            <a:r>
              <a:rPr lang="en-US" sz="1224">
                <a:gradFill>
                  <a:gsLst>
                    <a:gs pos="76000">
                      <a:srgbClr val="1A1A1A"/>
                    </a:gs>
                    <a:gs pos="100000">
                      <a:srgbClr val="0D0D0D"/>
                    </a:gs>
                  </a:gsLst>
                  <a:lin ang="13500000" scaled="1"/>
                </a:gradFill>
                <a:latin typeface="Segoe UI Semibold"/>
              </a:rPr>
              <a:t>Users and Roles</a:t>
            </a:r>
          </a:p>
        </p:txBody>
      </p:sp>
      <p:sp>
        <p:nvSpPr>
          <p:cNvPr id="734" name="TextBox 733">
            <a:extLst>
              <a:ext uri="{FF2B5EF4-FFF2-40B4-BE49-F238E27FC236}">
                <a16:creationId xmlns:a16="http://schemas.microsoft.com/office/drawing/2014/main" id="{DD688D07-AC60-4772-946A-0910FE4DB776}"/>
              </a:ext>
            </a:extLst>
          </p:cNvPr>
          <p:cNvSpPr txBox="1"/>
          <p:nvPr/>
        </p:nvSpPr>
        <p:spPr>
          <a:xfrm>
            <a:off x="1770122" y="2765109"/>
            <a:ext cx="1537147" cy="439988"/>
          </a:xfrm>
          <a:prstGeom prst="rect">
            <a:avLst/>
          </a:prstGeom>
        </p:spPr>
        <p:txBody>
          <a:bodyPr wrap="none">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algn="r" defTabSz="895871">
              <a:defRPr/>
            </a:pPr>
            <a:r>
              <a:rPr lang="en-US" sz="1224">
                <a:gradFill>
                  <a:gsLst>
                    <a:gs pos="76000">
                      <a:srgbClr val="1A1A1A"/>
                    </a:gs>
                    <a:gs pos="100000">
                      <a:srgbClr val="0D0D0D"/>
                    </a:gs>
                  </a:gsLst>
                  <a:lin ang="13500000" scaled="1"/>
                </a:gradFill>
                <a:latin typeface="Segoe UI Semibold"/>
              </a:rPr>
              <a:t>Trusted &amp;</a:t>
            </a:r>
            <a:br>
              <a:rPr lang="en-US" sz="1224">
                <a:gradFill>
                  <a:gsLst>
                    <a:gs pos="76000">
                      <a:srgbClr val="1A1A1A"/>
                    </a:gs>
                    <a:gs pos="100000">
                      <a:srgbClr val="0D0D0D"/>
                    </a:gs>
                  </a:gsLst>
                  <a:lin ang="13500000" scaled="1"/>
                </a:gradFill>
                <a:latin typeface="Segoe UI Semibold"/>
              </a:rPr>
            </a:br>
            <a:r>
              <a:rPr lang="en-US" sz="1224">
                <a:gradFill>
                  <a:gsLst>
                    <a:gs pos="76000">
                      <a:srgbClr val="1A1A1A"/>
                    </a:gs>
                    <a:gs pos="100000">
                      <a:srgbClr val="0D0D0D"/>
                    </a:gs>
                  </a:gsLst>
                  <a:lin ang="13500000" scaled="1"/>
                </a:gradFill>
                <a:latin typeface="Segoe UI Semibold"/>
              </a:rPr>
              <a:t>Compliant Devices</a:t>
            </a:r>
          </a:p>
        </p:txBody>
      </p:sp>
      <p:sp>
        <p:nvSpPr>
          <p:cNvPr id="735" name="TextBox 734">
            <a:extLst>
              <a:ext uri="{FF2B5EF4-FFF2-40B4-BE49-F238E27FC236}">
                <a16:creationId xmlns:a16="http://schemas.microsoft.com/office/drawing/2014/main" id="{72458D68-99C2-4AD9-B801-B71C36715F1B}"/>
              </a:ext>
            </a:extLst>
          </p:cNvPr>
          <p:cNvSpPr txBox="1"/>
          <p:nvPr/>
        </p:nvSpPr>
        <p:spPr>
          <a:xfrm>
            <a:off x="1995745" y="4426725"/>
            <a:ext cx="1337426" cy="439988"/>
          </a:xfrm>
          <a:prstGeom prst="rect">
            <a:avLst/>
          </a:prstGeom>
        </p:spPr>
        <p:txBody>
          <a:bodyPr wrap="none">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algn="r" defTabSz="895871">
              <a:defRPr/>
            </a:pPr>
            <a:r>
              <a:rPr lang="en-US" sz="1224">
                <a:gradFill>
                  <a:gsLst>
                    <a:gs pos="76000">
                      <a:srgbClr val="1A1A1A"/>
                    </a:gs>
                    <a:gs pos="100000">
                      <a:srgbClr val="0D0D0D"/>
                    </a:gs>
                  </a:gsLst>
                  <a:lin ang="13500000" scaled="1"/>
                </a:gradFill>
                <a:latin typeface="Segoe UI Semibold"/>
              </a:rPr>
              <a:t>Physical &amp;</a:t>
            </a:r>
            <a:br>
              <a:rPr lang="en-US" sz="1224">
                <a:gradFill>
                  <a:gsLst>
                    <a:gs pos="76000">
                      <a:srgbClr val="1A1A1A"/>
                    </a:gs>
                    <a:gs pos="100000">
                      <a:srgbClr val="0D0D0D"/>
                    </a:gs>
                  </a:gsLst>
                  <a:lin ang="13500000" scaled="1"/>
                </a:gradFill>
                <a:latin typeface="Segoe UI Semibold"/>
              </a:rPr>
            </a:br>
            <a:r>
              <a:rPr lang="en-US" sz="1224">
                <a:gradFill>
                  <a:gsLst>
                    <a:gs pos="76000">
                      <a:srgbClr val="1A1A1A"/>
                    </a:gs>
                    <a:gs pos="100000">
                      <a:srgbClr val="0D0D0D"/>
                    </a:gs>
                  </a:gsLst>
                  <a:lin ang="13500000" scaled="1"/>
                </a:gradFill>
                <a:latin typeface="Segoe UI Semibold"/>
              </a:rPr>
              <a:t>Virtual Location</a:t>
            </a:r>
          </a:p>
        </p:txBody>
      </p:sp>
      <p:sp>
        <p:nvSpPr>
          <p:cNvPr id="736" name="TextBox 735">
            <a:extLst>
              <a:ext uri="{FF2B5EF4-FFF2-40B4-BE49-F238E27FC236}">
                <a16:creationId xmlns:a16="http://schemas.microsoft.com/office/drawing/2014/main" id="{197C5D9D-2E49-4906-A427-03C1DB7B810C}"/>
              </a:ext>
            </a:extLst>
          </p:cNvPr>
          <p:cNvSpPr txBox="1"/>
          <p:nvPr/>
        </p:nvSpPr>
        <p:spPr>
          <a:xfrm>
            <a:off x="2483077" y="5114529"/>
            <a:ext cx="1159483" cy="439988"/>
          </a:xfrm>
          <a:prstGeom prst="rect">
            <a:avLst/>
          </a:prstGeom>
        </p:spPr>
        <p:txBody>
          <a:bodyPr wrap="none">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algn="r" defTabSz="895871">
              <a:defRPr/>
            </a:pPr>
            <a:r>
              <a:rPr lang="en-US" sz="1224">
                <a:gradFill>
                  <a:gsLst>
                    <a:gs pos="76000">
                      <a:srgbClr val="1A1A1A"/>
                    </a:gs>
                    <a:gs pos="100000">
                      <a:srgbClr val="0D0D0D"/>
                    </a:gs>
                  </a:gsLst>
                  <a:lin ang="13500000" scaled="1"/>
                </a:gradFill>
                <a:latin typeface="Segoe UI Semibold"/>
              </a:rPr>
              <a:t>Client apps &amp;</a:t>
            </a:r>
            <a:br>
              <a:rPr lang="en-US" sz="1224">
                <a:gradFill>
                  <a:gsLst>
                    <a:gs pos="76000">
                      <a:srgbClr val="1A1A1A"/>
                    </a:gs>
                    <a:gs pos="100000">
                      <a:srgbClr val="0D0D0D"/>
                    </a:gs>
                  </a:gsLst>
                  <a:lin ang="13500000" scaled="1"/>
                </a:gradFill>
                <a:latin typeface="Segoe UI Semibold"/>
              </a:rPr>
            </a:br>
            <a:r>
              <a:rPr lang="en-US" sz="1224">
                <a:gradFill>
                  <a:gsLst>
                    <a:gs pos="76000">
                      <a:srgbClr val="1A1A1A"/>
                    </a:gs>
                    <a:gs pos="100000">
                      <a:srgbClr val="0D0D0D"/>
                    </a:gs>
                  </a:gsLst>
                  <a:lin ang="13500000" scaled="1"/>
                </a:gradFill>
                <a:latin typeface="Segoe UI Semibold"/>
              </a:rPr>
              <a:t>Auth Method</a:t>
            </a:r>
          </a:p>
        </p:txBody>
      </p:sp>
      <p:grpSp>
        <p:nvGrpSpPr>
          <p:cNvPr id="737" name="User">
            <a:extLst>
              <a:ext uri="{FF2B5EF4-FFF2-40B4-BE49-F238E27FC236}">
                <a16:creationId xmlns:a16="http://schemas.microsoft.com/office/drawing/2014/main" id="{D5A42E8B-6A2F-4025-9378-E617D6075FAB}"/>
              </a:ext>
            </a:extLst>
          </p:cNvPr>
          <p:cNvGrpSpPr/>
          <p:nvPr/>
        </p:nvGrpSpPr>
        <p:grpSpPr>
          <a:xfrm>
            <a:off x="1963708" y="3262860"/>
            <a:ext cx="1005773" cy="1005773"/>
            <a:chOff x="458079" y="2826567"/>
            <a:chExt cx="1006058" cy="1006058"/>
          </a:xfrm>
        </p:grpSpPr>
        <p:sp>
          <p:nvSpPr>
            <p:cNvPr id="738" name="Oval 737">
              <a:extLst>
                <a:ext uri="{FF2B5EF4-FFF2-40B4-BE49-F238E27FC236}">
                  <a16:creationId xmlns:a16="http://schemas.microsoft.com/office/drawing/2014/main" id="{A2B5592C-11EF-4447-B230-7E00959967D8}"/>
                </a:ext>
              </a:extLst>
            </p:cNvPr>
            <p:cNvSpPr/>
            <p:nvPr/>
          </p:nvSpPr>
          <p:spPr bwMode="auto">
            <a:xfrm>
              <a:off x="458079" y="2826567"/>
              <a:ext cx="1006058" cy="1006058"/>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1224" kern="0">
                <a:gradFill>
                  <a:gsLst>
                    <a:gs pos="76000">
                      <a:srgbClr val="1A1A1A"/>
                    </a:gs>
                    <a:gs pos="100000">
                      <a:srgbClr val="0D0D0D"/>
                    </a:gs>
                  </a:gsLst>
                  <a:lin ang="13500000" scaled="1"/>
                </a:gradFill>
                <a:latin typeface="Segoe UI Semilight"/>
                <a:ea typeface="Segoe UI" pitchFamily="34" charset="0"/>
                <a:cs typeface="Segoe UI" pitchFamily="34" charset="0"/>
              </a:endParaRPr>
            </a:p>
          </p:txBody>
        </p:sp>
        <p:grpSp>
          <p:nvGrpSpPr>
            <p:cNvPr id="739" name="Group 738">
              <a:extLst>
                <a:ext uri="{FF2B5EF4-FFF2-40B4-BE49-F238E27FC236}">
                  <a16:creationId xmlns:a16="http://schemas.microsoft.com/office/drawing/2014/main" id="{C88E5334-812A-48CB-A79A-6602866C7276}"/>
                </a:ext>
              </a:extLst>
            </p:cNvPr>
            <p:cNvGrpSpPr/>
            <p:nvPr/>
          </p:nvGrpSpPr>
          <p:grpSpPr>
            <a:xfrm>
              <a:off x="619199" y="3053561"/>
              <a:ext cx="683818" cy="552071"/>
              <a:chOff x="1124660" y="2438555"/>
              <a:chExt cx="1323363" cy="1068399"/>
            </a:xfrm>
          </p:grpSpPr>
          <p:sp>
            <p:nvSpPr>
              <p:cNvPr id="740" name="Freeform 5">
                <a:extLst>
                  <a:ext uri="{FF2B5EF4-FFF2-40B4-BE49-F238E27FC236}">
                    <a16:creationId xmlns:a16="http://schemas.microsoft.com/office/drawing/2014/main" id="{028B96B1-F307-4D2A-864B-6894C68557D9}"/>
                  </a:ext>
                </a:extLst>
              </p:cNvPr>
              <p:cNvSpPr>
                <a:spLocks noEditPoints="1"/>
              </p:cNvSpPr>
              <p:nvPr/>
            </p:nvSpPr>
            <p:spPr bwMode="auto">
              <a:xfrm>
                <a:off x="1610118" y="2948250"/>
                <a:ext cx="837905" cy="558704"/>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defTabSz="896042">
                  <a:defRPr/>
                </a:pPr>
                <a:endParaRPr lang="en-US" sz="1632" kern="0">
                  <a:gradFill>
                    <a:gsLst>
                      <a:gs pos="76000">
                        <a:srgbClr val="1A1A1A"/>
                      </a:gs>
                      <a:gs pos="100000">
                        <a:srgbClr val="0D0D0D"/>
                      </a:gs>
                    </a:gsLst>
                    <a:lin ang="13500000" scaled="1"/>
                  </a:gradFill>
                  <a:latin typeface="Segoe UI"/>
                </a:endParaRPr>
              </a:p>
            </p:txBody>
          </p:sp>
          <p:grpSp>
            <p:nvGrpSpPr>
              <p:cNvPr id="741" name="Group 740">
                <a:extLst>
                  <a:ext uri="{FF2B5EF4-FFF2-40B4-BE49-F238E27FC236}">
                    <a16:creationId xmlns:a16="http://schemas.microsoft.com/office/drawing/2014/main" id="{324AF7DF-D41F-492F-A2DC-2D3FC8EAC39F}"/>
                  </a:ext>
                </a:extLst>
              </p:cNvPr>
              <p:cNvGrpSpPr/>
              <p:nvPr/>
            </p:nvGrpSpPr>
            <p:grpSpPr>
              <a:xfrm>
                <a:off x="1124660" y="2438555"/>
                <a:ext cx="593820" cy="706058"/>
                <a:chOff x="6447047" y="5804307"/>
                <a:chExt cx="414034" cy="492291"/>
              </a:xfrm>
            </p:grpSpPr>
            <p:sp>
              <p:nvSpPr>
                <p:cNvPr id="742" name="Freeform 9">
                  <a:extLst>
                    <a:ext uri="{FF2B5EF4-FFF2-40B4-BE49-F238E27FC236}">
                      <a16:creationId xmlns:a16="http://schemas.microsoft.com/office/drawing/2014/main" id="{4C59FC99-C638-4C98-934F-1CD6EF9EEC27}"/>
                    </a:ext>
                  </a:extLst>
                </p:cNvPr>
                <p:cNvSpPr>
                  <a:spLocks/>
                </p:cNvSpPr>
                <p:nvPr/>
              </p:nvSpPr>
              <p:spPr bwMode="auto">
                <a:xfrm>
                  <a:off x="6447047" y="6094541"/>
                  <a:ext cx="414034" cy="202057"/>
                </a:xfrm>
                <a:custGeom>
                  <a:avLst/>
                  <a:gdLst>
                    <a:gd name="T0" fmla="*/ 56 w 56"/>
                    <a:gd name="T1" fmla="*/ 28 h 28"/>
                    <a:gd name="T2" fmla="*/ 28 w 56"/>
                    <a:gd name="T3" fmla="*/ 0 h 28"/>
                    <a:gd name="T4" fmla="*/ 0 w 56"/>
                    <a:gd name="T5" fmla="*/ 28 h 28"/>
                  </a:gdLst>
                  <a:ahLst/>
                  <a:cxnLst>
                    <a:cxn ang="0">
                      <a:pos x="T0" y="T1"/>
                    </a:cxn>
                    <a:cxn ang="0">
                      <a:pos x="T2" y="T3"/>
                    </a:cxn>
                    <a:cxn ang="0">
                      <a:pos x="T4" y="T5"/>
                    </a:cxn>
                  </a:cxnLst>
                  <a:rect l="0" t="0" r="r" b="b"/>
                  <a:pathLst>
                    <a:path w="56" h="28">
                      <a:moveTo>
                        <a:pt x="56" y="28"/>
                      </a:moveTo>
                      <a:cubicBezTo>
                        <a:pt x="56" y="13"/>
                        <a:pt x="44" y="0"/>
                        <a:pt x="28" y="0"/>
                      </a:cubicBezTo>
                      <a:cubicBezTo>
                        <a:pt x="12" y="0"/>
                        <a:pt x="0" y="13"/>
                        <a:pt x="0" y="28"/>
                      </a:cubicBezTo>
                    </a:path>
                  </a:pathLst>
                </a:custGeom>
                <a:noFill/>
                <a:ln w="190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34" tIns="46616" rIns="93234" bIns="46616" numCol="1" anchor="t" anchorCtr="0" compatLnSpc="1">
                  <a:prstTxWarp prst="textNoShape">
                    <a:avLst/>
                  </a:prstTxWarp>
                </a:bodyPr>
                <a:lstStyle/>
                <a:p>
                  <a:pPr defTabSz="914049">
                    <a:defRPr/>
                  </a:pPr>
                  <a:endParaRPr lang="en-US" sz="1632" kern="0">
                    <a:gradFill>
                      <a:gsLst>
                        <a:gs pos="76000">
                          <a:srgbClr val="1A1A1A"/>
                        </a:gs>
                        <a:gs pos="100000">
                          <a:srgbClr val="0D0D0D"/>
                        </a:gs>
                      </a:gsLst>
                      <a:lin ang="13500000" scaled="1"/>
                    </a:gradFill>
                    <a:latin typeface="Segoe UI"/>
                  </a:endParaRPr>
                </a:p>
              </p:txBody>
            </p:sp>
            <p:sp>
              <p:nvSpPr>
                <p:cNvPr id="743" name="Oval 742">
                  <a:extLst>
                    <a:ext uri="{FF2B5EF4-FFF2-40B4-BE49-F238E27FC236}">
                      <a16:creationId xmlns:a16="http://schemas.microsoft.com/office/drawing/2014/main" id="{6DE80144-E0A9-4DC5-9C29-99F4EC88B450}"/>
                    </a:ext>
                  </a:extLst>
                </p:cNvPr>
                <p:cNvSpPr>
                  <a:spLocks noChangeArrowheads="1"/>
                </p:cNvSpPr>
                <p:nvPr/>
              </p:nvSpPr>
              <p:spPr bwMode="auto">
                <a:xfrm>
                  <a:off x="6507270" y="5804307"/>
                  <a:ext cx="293587" cy="290228"/>
                </a:xfrm>
                <a:prstGeom prst="ellipse">
                  <a:avLst/>
                </a:prstGeom>
                <a:noFill/>
                <a:ln w="19050" cap="flat">
                  <a:solidFill>
                    <a:srgbClr val="FFFFFF"/>
                  </a:solidFill>
                  <a:prstDash val="solid"/>
                  <a:miter lim="800000"/>
                  <a:headEnd/>
                  <a:tailEnd/>
                </a:ln>
              </p:spPr>
              <p:txBody>
                <a:bodyPr vert="horz" wrap="square" lIns="93234" tIns="46616" rIns="93234" bIns="46616" numCol="1" anchor="t" anchorCtr="0" compatLnSpc="1">
                  <a:prstTxWarp prst="textNoShape">
                    <a:avLst/>
                  </a:prstTxWarp>
                </a:bodyPr>
                <a:lstStyle/>
                <a:p>
                  <a:pPr defTabSz="914049">
                    <a:defRPr/>
                  </a:pPr>
                  <a:endParaRPr lang="en-US" sz="1632" kern="0">
                    <a:gradFill>
                      <a:gsLst>
                        <a:gs pos="76000">
                          <a:srgbClr val="1A1A1A"/>
                        </a:gs>
                        <a:gs pos="100000">
                          <a:srgbClr val="0D0D0D"/>
                        </a:gs>
                      </a:gsLst>
                      <a:lin ang="13500000" scaled="1"/>
                    </a:gradFill>
                    <a:latin typeface="Segoe UI"/>
                  </a:endParaRPr>
                </a:p>
              </p:txBody>
            </p:sp>
          </p:grpSp>
        </p:grpSp>
      </p:grpSp>
      <p:sp>
        <p:nvSpPr>
          <p:cNvPr id="745" name="Conditions">
            <a:extLst>
              <a:ext uri="{FF2B5EF4-FFF2-40B4-BE49-F238E27FC236}">
                <a16:creationId xmlns:a16="http://schemas.microsoft.com/office/drawing/2014/main" id="{267E88CB-D249-4635-A796-9AFD742814D9}"/>
              </a:ext>
            </a:extLst>
          </p:cNvPr>
          <p:cNvSpPr/>
          <p:nvPr/>
        </p:nvSpPr>
        <p:spPr>
          <a:xfrm>
            <a:off x="3331687" y="890263"/>
            <a:ext cx="1603851" cy="426516"/>
          </a:xfrm>
          <a:prstGeom prst="rect">
            <a:avLst/>
          </a:prstGeom>
        </p:spPr>
        <p:txBody>
          <a:bodyPr wrap="none">
            <a:spAutoFit/>
          </a:bodyPr>
          <a:lstStyle/>
          <a:p>
            <a:pPr algn="ctr" defTabSz="895871">
              <a:lnSpc>
                <a:spcPct val="90000"/>
              </a:lnSpc>
              <a:defRPr/>
            </a:pPr>
            <a:r>
              <a:rPr lang="en-US" sz="2353" kern="0" spc="-69">
                <a:gradFill>
                  <a:gsLst>
                    <a:gs pos="76000">
                      <a:srgbClr val="1A1A1A"/>
                    </a:gs>
                    <a:gs pos="100000">
                      <a:srgbClr val="0D0D0D"/>
                    </a:gs>
                  </a:gsLst>
                  <a:lin ang="13500000" scaled="1"/>
                </a:gradFill>
                <a:latin typeface="Segoe UI Semibold"/>
                <a:ea typeface="ＭＳ Ｐゴシック" charset="0"/>
                <a:cs typeface="Segoe UI Semibold" panose="020B0702040204020203" pitchFamily="34" charset="0"/>
              </a:rPr>
              <a:t>Conditions</a:t>
            </a:r>
          </a:p>
        </p:txBody>
      </p:sp>
      <p:grpSp>
        <p:nvGrpSpPr>
          <p:cNvPr id="746" name="Group 745">
            <a:extLst>
              <a:ext uri="{FF2B5EF4-FFF2-40B4-BE49-F238E27FC236}">
                <a16:creationId xmlns:a16="http://schemas.microsoft.com/office/drawing/2014/main" id="{0CDCBF53-3035-4775-A5C8-1DC6E6EE403D}"/>
              </a:ext>
            </a:extLst>
          </p:cNvPr>
          <p:cNvGrpSpPr/>
          <p:nvPr/>
        </p:nvGrpSpPr>
        <p:grpSpPr>
          <a:xfrm>
            <a:off x="4125747" y="1804454"/>
            <a:ext cx="3934145" cy="3928930"/>
            <a:chOff x="2873757" y="1463979"/>
            <a:chExt cx="3935261" cy="3930044"/>
          </a:xfrm>
        </p:grpSpPr>
        <p:sp>
          <p:nvSpPr>
            <p:cNvPr id="747" name="Freeform: Shape 746">
              <a:extLst>
                <a:ext uri="{FF2B5EF4-FFF2-40B4-BE49-F238E27FC236}">
                  <a16:creationId xmlns:a16="http://schemas.microsoft.com/office/drawing/2014/main" id="{39BA4B1E-034C-472A-B6AB-CFA5DCAC5644}"/>
                </a:ext>
              </a:extLst>
            </p:cNvPr>
            <p:cNvSpPr/>
            <p:nvPr/>
          </p:nvSpPr>
          <p:spPr bwMode="auto">
            <a:xfrm>
              <a:off x="6080484" y="2489200"/>
              <a:ext cx="728534" cy="1892300"/>
            </a:xfrm>
            <a:custGeom>
              <a:avLst/>
              <a:gdLst>
                <a:gd name="connsiteX0" fmla="*/ 542325 w 728534"/>
                <a:gd name="connsiteY0" fmla="*/ 0 h 1932398"/>
                <a:gd name="connsiteX1" fmla="*/ 567747 w 728534"/>
                <a:gd name="connsiteY1" fmla="*/ 64118 h 1932398"/>
                <a:gd name="connsiteX2" fmla="*/ 728534 w 728534"/>
                <a:gd name="connsiteY2" fmla="*/ 977107 h 1932398"/>
                <a:gd name="connsiteX3" fmla="*/ 567747 w 728534"/>
                <a:gd name="connsiteY3" fmla="*/ 1890097 h 1932398"/>
                <a:gd name="connsiteX4" fmla="*/ 550975 w 728534"/>
                <a:gd name="connsiteY4" fmla="*/ 1932398 h 1932398"/>
                <a:gd name="connsiteX5" fmla="*/ 518993 w 728534"/>
                <a:gd name="connsiteY5" fmla="*/ 1886246 h 1932398"/>
                <a:gd name="connsiteX6" fmla="*/ 128515 w 728534"/>
                <a:gd name="connsiteY6" fmla="*/ 1650916 h 1932398"/>
                <a:gd name="connsiteX7" fmla="*/ 0 w 728534"/>
                <a:gd name="connsiteY7" fmla="*/ 1637961 h 1932398"/>
                <a:gd name="connsiteX8" fmla="*/ 0 w 728534"/>
                <a:gd name="connsiteY8" fmla="*/ 281954 h 1932398"/>
                <a:gd name="connsiteX9" fmla="*/ 128515 w 728534"/>
                <a:gd name="connsiteY9" fmla="*/ 268998 h 1932398"/>
                <a:gd name="connsiteX10" fmla="*/ 518993 w 728534"/>
                <a:gd name="connsiteY10" fmla="*/ 33669 h 193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534" h="1932398">
                  <a:moveTo>
                    <a:pt x="542325" y="0"/>
                  </a:moveTo>
                  <a:lnTo>
                    <a:pt x="567747" y="64118"/>
                  </a:lnTo>
                  <a:cubicBezTo>
                    <a:pt x="672844" y="353168"/>
                    <a:pt x="728534" y="661686"/>
                    <a:pt x="728534" y="977107"/>
                  </a:cubicBezTo>
                  <a:cubicBezTo>
                    <a:pt x="728534" y="1292528"/>
                    <a:pt x="672844" y="1601047"/>
                    <a:pt x="567747" y="1890097"/>
                  </a:cubicBezTo>
                  <a:lnTo>
                    <a:pt x="550975" y="1932398"/>
                  </a:lnTo>
                  <a:lnTo>
                    <a:pt x="518993" y="1886246"/>
                  </a:lnTo>
                  <a:cubicBezTo>
                    <a:pt x="421286" y="1767853"/>
                    <a:pt x="284566" y="1682849"/>
                    <a:pt x="128515" y="1650916"/>
                  </a:cubicBezTo>
                  <a:lnTo>
                    <a:pt x="0" y="1637961"/>
                  </a:lnTo>
                  <a:lnTo>
                    <a:pt x="0" y="281954"/>
                  </a:lnTo>
                  <a:lnTo>
                    <a:pt x="128515" y="268998"/>
                  </a:lnTo>
                  <a:cubicBezTo>
                    <a:pt x="284566" y="237066"/>
                    <a:pt x="421286" y="152062"/>
                    <a:pt x="518993" y="33669"/>
                  </a:cubicBezTo>
                  <a:close/>
                </a:path>
              </a:pathLst>
            </a:cu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gradFill>
                  <a:gsLst>
                    <a:gs pos="76000">
                      <a:srgbClr val="1A1A1A"/>
                    </a:gs>
                    <a:gs pos="100000">
                      <a:srgbClr val="0D0D0D"/>
                    </a:gs>
                  </a:gsLst>
                  <a:lin ang="13500000" scaled="1"/>
                </a:gradFill>
                <a:latin typeface="Segoe UI Semilight"/>
                <a:ea typeface="Segoe UI" pitchFamily="34" charset="0"/>
                <a:cs typeface="Segoe UI" pitchFamily="34" charset="0"/>
              </a:endParaRPr>
            </a:p>
          </p:txBody>
        </p:sp>
        <p:sp>
          <p:nvSpPr>
            <p:cNvPr id="748" name="Oval 747">
              <a:extLst>
                <a:ext uri="{FF2B5EF4-FFF2-40B4-BE49-F238E27FC236}">
                  <a16:creationId xmlns:a16="http://schemas.microsoft.com/office/drawing/2014/main" id="{6610EC9A-B797-40EE-BB27-8F3C49E87A03}"/>
                </a:ext>
              </a:extLst>
            </p:cNvPr>
            <p:cNvSpPr/>
            <p:nvPr/>
          </p:nvSpPr>
          <p:spPr bwMode="auto">
            <a:xfrm>
              <a:off x="2873757" y="1463979"/>
              <a:ext cx="3930268" cy="3930044"/>
            </a:xfrm>
            <a:prstGeom prst="ellipse">
              <a:avLst/>
            </a:prstGeom>
            <a:noFill/>
            <a:ln w="228600" cap="flat" cmpd="sng" algn="ctr">
              <a:solidFill>
                <a:srgbClr val="0078D7"/>
              </a:solidFill>
              <a:prstDash val="solid"/>
              <a:headEnd type="none"/>
              <a:tailEnd type="none"/>
            </a:ln>
            <a:effectLst/>
          </p:spPr>
          <p:txBody>
            <a:bodyPr rot="0" spcFirstLastPara="0" vertOverflow="overflow" horzOverflow="overflow" vert="horz" wrap="square" lIns="175711" tIns="140569" rIns="175711" bIns="140569" numCol="1" spcCol="0" rtlCol="0" fromWordArt="0" anchor="ctr" anchorCtr="0" forceAA="0" compatLnSpc="1">
              <a:prstTxWarp prst="textNoShape">
                <a:avLst/>
              </a:prstTxWarp>
              <a:noAutofit/>
            </a:bodyPr>
            <a:lstStyle/>
            <a:p>
              <a:pPr algn="ctr" defTabSz="895750" fontAlgn="base">
                <a:lnSpc>
                  <a:spcPct val="90000"/>
                </a:lnSpc>
                <a:spcBef>
                  <a:spcPct val="0"/>
                </a:spcBef>
                <a:spcAft>
                  <a:spcPct val="0"/>
                </a:spcAft>
                <a:defRPr/>
              </a:pPr>
              <a:endParaRPr lang="en-US" sz="1568" kern="0">
                <a:gradFill>
                  <a:gsLst>
                    <a:gs pos="76000">
                      <a:srgbClr val="1A1A1A"/>
                    </a:gs>
                    <a:gs pos="100000">
                      <a:srgbClr val="0D0D0D"/>
                    </a:gs>
                  </a:gsLst>
                  <a:lin ang="13500000" scaled="1"/>
                </a:gradFill>
                <a:latin typeface="Segoe UI"/>
                <a:ea typeface="Segoe UI" pitchFamily="34" charset="0"/>
                <a:cs typeface="Segoe UI" pitchFamily="34" charset="0"/>
              </a:endParaRPr>
            </a:p>
          </p:txBody>
        </p:sp>
        <p:sp>
          <p:nvSpPr>
            <p:cNvPr id="749" name="Oval 748">
              <a:extLst>
                <a:ext uri="{FF2B5EF4-FFF2-40B4-BE49-F238E27FC236}">
                  <a16:creationId xmlns:a16="http://schemas.microsoft.com/office/drawing/2014/main" id="{BAD46A83-FC7F-4128-BF7C-0DE5F9C46E87}"/>
                </a:ext>
              </a:extLst>
            </p:cNvPr>
            <p:cNvSpPr/>
            <p:nvPr/>
          </p:nvSpPr>
          <p:spPr bwMode="auto">
            <a:xfrm>
              <a:off x="5312236" y="2759381"/>
              <a:ext cx="1339238" cy="1339238"/>
            </a:xfrm>
            <a:prstGeom prst="ellipse">
              <a:avLst/>
            </a:prstGeom>
            <a:solidFill>
              <a:srgbClr val="0078D7"/>
            </a:solidFill>
            <a:ln w="19050" cap="rnd" cmpd="sng" algn="ctr">
              <a:solidFill>
                <a:srgbClr val="00B0F0"/>
              </a:solidFill>
              <a:prstDash val="sysDot"/>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1398" kern="0">
                <a:gradFill>
                  <a:gsLst>
                    <a:gs pos="76000">
                      <a:srgbClr val="1A1A1A"/>
                    </a:gs>
                    <a:gs pos="100000">
                      <a:srgbClr val="0D0D0D"/>
                    </a:gs>
                  </a:gsLst>
                  <a:lin ang="13500000" scaled="1"/>
                </a:gradFill>
                <a:latin typeface="Segoe UI Semilight"/>
                <a:cs typeface="Segoe UI" pitchFamily="34" charset="0"/>
              </a:endParaRPr>
            </a:p>
          </p:txBody>
        </p:sp>
        <p:grpSp>
          <p:nvGrpSpPr>
            <p:cNvPr id="750" name="Group 749">
              <a:extLst>
                <a:ext uri="{FF2B5EF4-FFF2-40B4-BE49-F238E27FC236}">
                  <a16:creationId xmlns:a16="http://schemas.microsoft.com/office/drawing/2014/main" id="{9F5ADC23-22FD-43FC-9B80-989082730359}"/>
                </a:ext>
              </a:extLst>
            </p:cNvPr>
            <p:cNvGrpSpPr/>
            <p:nvPr/>
          </p:nvGrpSpPr>
          <p:grpSpPr>
            <a:xfrm rot="7443536">
              <a:off x="3418347" y="3378043"/>
              <a:ext cx="1407673" cy="1932398"/>
              <a:chOff x="5553745" y="2621551"/>
              <a:chExt cx="1407673" cy="1932398"/>
            </a:xfrm>
          </p:grpSpPr>
          <p:sp>
            <p:nvSpPr>
              <p:cNvPr id="754" name="Freeform: Shape 753">
                <a:extLst>
                  <a:ext uri="{FF2B5EF4-FFF2-40B4-BE49-F238E27FC236}">
                    <a16:creationId xmlns:a16="http://schemas.microsoft.com/office/drawing/2014/main" id="{2A6F5800-68BF-4D30-A006-6898027A9DC9}"/>
                  </a:ext>
                </a:extLst>
              </p:cNvPr>
              <p:cNvSpPr/>
              <p:nvPr/>
            </p:nvSpPr>
            <p:spPr bwMode="auto">
              <a:xfrm>
                <a:off x="6232884" y="2621551"/>
                <a:ext cx="728534" cy="1932398"/>
              </a:xfrm>
              <a:custGeom>
                <a:avLst/>
                <a:gdLst>
                  <a:gd name="connsiteX0" fmla="*/ 542325 w 728534"/>
                  <a:gd name="connsiteY0" fmla="*/ 0 h 1932398"/>
                  <a:gd name="connsiteX1" fmla="*/ 567747 w 728534"/>
                  <a:gd name="connsiteY1" fmla="*/ 64118 h 1932398"/>
                  <a:gd name="connsiteX2" fmla="*/ 728534 w 728534"/>
                  <a:gd name="connsiteY2" fmla="*/ 977107 h 1932398"/>
                  <a:gd name="connsiteX3" fmla="*/ 567747 w 728534"/>
                  <a:gd name="connsiteY3" fmla="*/ 1890097 h 1932398"/>
                  <a:gd name="connsiteX4" fmla="*/ 550975 w 728534"/>
                  <a:gd name="connsiteY4" fmla="*/ 1932398 h 1932398"/>
                  <a:gd name="connsiteX5" fmla="*/ 518993 w 728534"/>
                  <a:gd name="connsiteY5" fmla="*/ 1886246 h 1932398"/>
                  <a:gd name="connsiteX6" fmla="*/ 128515 w 728534"/>
                  <a:gd name="connsiteY6" fmla="*/ 1650916 h 1932398"/>
                  <a:gd name="connsiteX7" fmla="*/ 0 w 728534"/>
                  <a:gd name="connsiteY7" fmla="*/ 1637961 h 1932398"/>
                  <a:gd name="connsiteX8" fmla="*/ 0 w 728534"/>
                  <a:gd name="connsiteY8" fmla="*/ 281954 h 1932398"/>
                  <a:gd name="connsiteX9" fmla="*/ 128515 w 728534"/>
                  <a:gd name="connsiteY9" fmla="*/ 268998 h 1932398"/>
                  <a:gd name="connsiteX10" fmla="*/ 518993 w 728534"/>
                  <a:gd name="connsiteY10" fmla="*/ 33669 h 193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534" h="1932398">
                    <a:moveTo>
                      <a:pt x="542325" y="0"/>
                    </a:moveTo>
                    <a:lnTo>
                      <a:pt x="567747" y="64118"/>
                    </a:lnTo>
                    <a:cubicBezTo>
                      <a:pt x="672844" y="353168"/>
                      <a:pt x="728534" y="661686"/>
                      <a:pt x="728534" y="977107"/>
                    </a:cubicBezTo>
                    <a:cubicBezTo>
                      <a:pt x="728534" y="1292528"/>
                      <a:pt x="672844" y="1601047"/>
                      <a:pt x="567747" y="1890097"/>
                    </a:cubicBezTo>
                    <a:lnTo>
                      <a:pt x="550975" y="1932398"/>
                    </a:lnTo>
                    <a:lnTo>
                      <a:pt x="518993" y="1886246"/>
                    </a:lnTo>
                    <a:cubicBezTo>
                      <a:pt x="421286" y="1767853"/>
                      <a:pt x="284566" y="1682849"/>
                      <a:pt x="128515" y="1650916"/>
                    </a:cubicBezTo>
                    <a:lnTo>
                      <a:pt x="0" y="1637961"/>
                    </a:lnTo>
                    <a:lnTo>
                      <a:pt x="0" y="281954"/>
                    </a:lnTo>
                    <a:lnTo>
                      <a:pt x="128515" y="268998"/>
                    </a:lnTo>
                    <a:cubicBezTo>
                      <a:pt x="284566" y="237066"/>
                      <a:pt x="421286" y="152062"/>
                      <a:pt x="518993" y="33669"/>
                    </a:cubicBezTo>
                    <a:close/>
                  </a:path>
                </a:pathLst>
              </a:cu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gradFill>
                    <a:gsLst>
                      <a:gs pos="76000">
                        <a:srgbClr val="1A1A1A"/>
                      </a:gs>
                      <a:gs pos="100000">
                        <a:srgbClr val="0D0D0D"/>
                      </a:gs>
                    </a:gsLst>
                    <a:lin ang="13500000" scaled="1"/>
                  </a:gradFill>
                  <a:latin typeface="Segoe UI Semilight"/>
                  <a:ea typeface="Segoe UI" pitchFamily="34" charset="0"/>
                  <a:cs typeface="Segoe UI" pitchFamily="34" charset="0"/>
                </a:endParaRPr>
              </a:p>
            </p:txBody>
          </p:sp>
          <p:sp>
            <p:nvSpPr>
              <p:cNvPr id="755" name="Oval 754">
                <a:extLst>
                  <a:ext uri="{FF2B5EF4-FFF2-40B4-BE49-F238E27FC236}">
                    <a16:creationId xmlns:a16="http://schemas.microsoft.com/office/drawing/2014/main" id="{9CE1B58E-D021-46E9-B5D7-1901676A88A3}"/>
                  </a:ext>
                </a:extLst>
              </p:cNvPr>
              <p:cNvSpPr/>
              <p:nvPr/>
            </p:nvSpPr>
            <p:spPr bwMode="auto">
              <a:xfrm>
                <a:off x="5553745" y="2911781"/>
                <a:ext cx="1339238" cy="1339238"/>
              </a:xfrm>
              <a:prstGeom prst="ellipse">
                <a:avLst/>
              </a:prstGeom>
              <a:solidFill>
                <a:srgbClr val="0078D7"/>
              </a:solidFill>
              <a:ln w="19050" cap="rnd" cmpd="sng" algn="ctr">
                <a:solidFill>
                  <a:srgbClr val="00B0F0"/>
                </a:solidFill>
                <a:prstDash val="sysDot"/>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1398" kern="0">
                  <a:gradFill>
                    <a:gsLst>
                      <a:gs pos="76000">
                        <a:srgbClr val="1A1A1A"/>
                      </a:gs>
                      <a:gs pos="100000">
                        <a:srgbClr val="0D0D0D"/>
                      </a:gs>
                    </a:gsLst>
                    <a:lin ang="13500000" scaled="1"/>
                  </a:gradFill>
                  <a:latin typeface="Segoe UI Semilight"/>
                  <a:ea typeface="Segoe UI" pitchFamily="34" charset="0"/>
                  <a:cs typeface="Segoe UI" pitchFamily="34" charset="0"/>
                </a:endParaRPr>
              </a:p>
            </p:txBody>
          </p:sp>
        </p:grpSp>
        <p:grpSp>
          <p:nvGrpSpPr>
            <p:cNvPr id="751" name="Group 750">
              <a:extLst>
                <a:ext uri="{FF2B5EF4-FFF2-40B4-BE49-F238E27FC236}">
                  <a16:creationId xmlns:a16="http://schemas.microsoft.com/office/drawing/2014/main" id="{D1FC3C2C-D613-4FB5-8CD2-666B51C749FA}"/>
                </a:ext>
              </a:extLst>
            </p:cNvPr>
            <p:cNvGrpSpPr/>
            <p:nvPr/>
          </p:nvGrpSpPr>
          <p:grpSpPr>
            <a:xfrm rot="14861745">
              <a:off x="3691207" y="1366766"/>
              <a:ext cx="1407673" cy="1932398"/>
              <a:chOff x="5553745" y="2621551"/>
              <a:chExt cx="1407673" cy="1932398"/>
            </a:xfrm>
          </p:grpSpPr>
          <p:sp>
            <p:nvSpPr>
              <p:cNvPr id="752" name="Freeform: Shape 751">
                <a:extLst>
                  <a:ext uri="{FF2B5EF4-FFF2-40B4-BE49-F238E27FC236}">
                    <a16:creationId xmlns:a16="http://schemas.microsoft.com/office/drawing/2014/main" id="{1A5AFBEF-2935-4CC4-87A0-4DD96E0DE394}"/>
                  </a:ext>
                </a:extLst>
              </p:cNvPr>
              <p:cNvSpPr/>
              <p:nvPr/>
            </p:nvSpPr>
            <p:spPr bwMode="auto">
              <a:xfrm>
                <a:off x="6232884" y="2621551"/>
                <a:ext cx="728534" cy="1932398"/>
              </a:xfrm>
              <a:custGeom>
                <a:avLst/>
                <a:gdLst>
                  <a:gd name="connsiteX0" fmla="*/ 542325 w 728534"/>
                  <a:gd name="connsiteY0" fmla="*/ 0 h 1932398"/>
                  <a:gd name="connsiteX1" fmla="*/ 567747 w 728534"/>
                  <a:gd name="connsiteY1" fmla="*/ 64118 h 1932398"/>
                  <a:gd name="connsiteX2" fmla="*/ 728534 w 728534"/>
                  <a:gd name="connsiteY2" fmla="*/ 977107 h 1932398"/>
                  <a:gd name="connsiteX3" fmla="*/ 567747 w 728534"/>
                  <a:gd name="connsiteY3" fmla="*/ 1890097 h 1932398"/>
                  <a:gd name="connsiteX4" fmla="*/ 550975 w 728534"/>
                  <a:gd name="connsiteY4" fmla="*/ 1932398 h 1932398"/>
                  <a:gd name="connsiteX5" fmla="*/ 518993 w 728534"/>
                  <a:gd name="connsiteY5" fmla="*/ 1886246 h 1932398"/>
                  <a:gd name="connsiteX6" fmla="*/ 128515 w 728534"/>
                  <a:gd name="connsiteY6" fmla="*/ 1650916 h 1932398"/>
                  <a:gd name="connsiteX7" fmla="*/ 0 w 728534"/>
                  <a:gd name="connsiteY7" fmla="*/ 1637961 h 1932398"/>
                  <a:gd name="connsiteX8" fmla="*/ 0 w 728534"/>
                  <a:gd name="connsiteY8" fmla="*/ 281954 h 1932398"/>
                  <a:gd name="connsiteX9" fmla="*/ 128515 w 728534"/>
                  <a:gd name="connsiteY9" fmla="*/ 268998 h 1932398"/>
                  <a:gd name="connsiteX10" fmla="*/ 518993 w 728534"/>
                  <a:gd name="connsiteY10" fmla="*/ 33669 h 193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534" h="1932398">
                    <a:moveTo>
                      <a:pt x="542325" y="0"/>
                    </a:moveTo>
                    <a:lnTo>
                      <a:pt x="567747" y="64118"/>
                    </a:lnTo>
                    <a:cubicBezTo>
                      <a:pt x="672844" y="353168"/>
                      <a:pt x="728534" y="661686"/>
                      <a:pt x="728534" y="977107"/>
                    </a:cubicBezTo>
                    <a:cubicBezTo>
                      <a:pt x="728534" y="1292528"/>
                      <a:pt x="672844" y="1601047"/>
                      <a:pt x="567747" y="1890097"/>
                    </a:cubicBezTo>
                    <a:lnTo>
                      <a:pt x="550975" y="1932398"/>
                    </a:lnTo>
                    <a:lnTo>
                      <a:pt x="518993" y="1886246"/>
                    </a:lnTo>
                    <a:cubicBezTo>
                      <a:pt x="421286" y="1767853"/>
                      <a:pt x="284566" y="1682849"/>
                      <a:pt x="128515" y="1650916"/>
                    </a:cubicBezTo>
                    <a:lnTo>
                      <a:pt x="0" y="1637961"/>
                    </a:lnTo>
                    <a:lnTo>
                      <a:pt x="0" y="281954"/>
                    </a:lnTo>
                    <a:lnTo>
                      <a:pt x="128515" y="268998"/>
                    </a:lnTo>
                    <a:cubicBezTo>
                      <a:pt x="284566" y="237066"/>
                      <a:pt x="421286" y="152062"/>
                      <a:pt x="518993" y="33669"/>
                    </a:cubicBezTo>
                    <a:close/>
                  </a:path>
                </a:pathLst>
              </a:cu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gradFill>
                    <a:gsLst>
                      <a:gs pos="76000">
                        <a:srgbClr val="1A1A1A"/>
                      </a:gs>
                      <a:gs pos="100000">
                        <a:srgbClr val="0D0D0D"/>
                      </a:gs>
                    </a:gsLst>
                    <a:lin ang="13500000" scaled="1"/>
                  </a:gradFill>
                  <a:latin typeface="Segoe UI Semilight"/>
                  <a:ea typeface="Segoe UI" pitchFamily="34" charset="0"/>
                  <a:cs typeface="Segoe UI" pitchFamily="34" charset="0"/>
                </a:endParaRPr>
              </a:p>
            </p:txBody>
          </p:sp>
          <p:sp>
            <p:nvSpPr>
              <p:cNvPr id="753" name="Oval 752">
                <a:extLst>
                  <a:ext uri="{FF2B5EF4-FFF2-40B4-BE49-F238E27FC236}">
                    <a16:creationId xmlns:a16="http://schemas.microsoft.com/office/drawing/2014/main" id="{6D353466-7761-4CBA-A705-9D87BBA88EAF}"/>
                  </a:ext>
                </a:extLst>
              </p:cNvPr>
              <p:cNvSpPr/>
              <p:nvPr/>
            </p:nvSpPr>
            <p:spPr bwMode="auto">
              <a:xfrm>
                <a:off x="5553745" y="2911781"/>
                <a:ext cx="1339238" cy="1339238"/>
              </a:xfrm>
              <a:prstGeom prst="ellipse">
                <a:avLst/>
              </a:prstGeom>
              <a:solidFill>
                <a:srgbClr val="0078D7"/>
              </a:solidFill>
              <a:ln w="19050" cap="rnd" cmpd="sng" algn="ctr">
                <a:solidFill>
                  <a:srgbClr val="00B0F0"/>
                </a:solidFill>
                <a:prstDash val="sysDot"/>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1398" kern="0">
                  <a:gradFill>
                    <a:gsLst>
                      <a:gs pos="76000">
                        <a:srgbClr val="1A1A1A"/>
                      </a:gs>
                      <a:gs pos="100000">
                        <a:srgbClr val="0D0D0D"/>
                      </a:gs>
                    </a:gsLst>
                    <a:lin ang="13500000" scaled="1"/>
                  </a:gradFill>
                  <a:latin typeface="Segoe UI Semilight"/>
                  <a:ea typeface="Segoe UI" pitchFamily="34" charset="0"/>
                  <a:cs typeface="Segoe UI" pitchFamily="34" charset="0"/>
                </a:endParaRPr>
              </a:p>
            </p:txBody>
          </p:sp>
        </p:grpSp>
      </p:grpSp>
      <p:grpSp>
        <p:nvGrpSpPr>
          <p:cNvPr id="756" name="Math stuff">
            <a:extLst>
              <a:ext uri="{FF2B5EF4-FFF2-40B4-BE49-F238E27FC236}">
                <a16:creationId xmlns:a16="http://schemas.microsoft.com/office/drawing/2014/main" id="{D90E10CF-12FE-4A5F-BD55-14CBE158C98E}"/>
              </a:ext>
            </a:extLst>
          </p:cNvPr>
          <p:cNvGrpSpPr/>
          <p:nvPr/>
        </p:nvGrpSpPr>
        <p:grpSpPr>
          <a:xfrm>
            <a:off x="5145038" y="2169208"/>
            <a:ext cx="1040074" cy="1053786"/>
            <a:chOff x="4304659" y="1589541"/>
            <a:chExt cx="1073894" cy="1088052"/>
          </a:xfrm>
        </p:grpSpPr>
        <p:pic>
          <p:nvPicPr>
            <p:cNvPr id="757" name="Picture 756" descr="A picture containing water, rain, nature&#10;&#10;Description generated with high confidence">
              <a:extLst>
                <a:ext uri="{FF2B5EF4-FFF2-40B4-BE49-F238E27FC236}">
                  <a16:creationId xmlns:a16="http://schemas.microsoft.com/office/drawing/2014/main" id="{D3087575-1E70-4BE4-AEDA-5061D9C92274}"/>
                </a:ext>
              </a:extLst>
            </p:cNvPr>
            <p:cNvPicPr>
              <a:picLocks noChangeAspect="1"/>
            </p:cNvPicPr>
            <p:nvPr/>
          </p:nvPicPr>
          <p:blipFill>
            <a:blip r:embed="rId11" cstate="email">
              <a:biLevel thresh="25000"/>
              <a:extLst>
                <a:ext uri="{28A0092B-C50C-407E-A947-70E740481C1C}">
                  <a14:useLocalDpi xmlns:a14="http://schemas.microsoft.com/office/drawing/2010/main"/>
                </a:ext>
              </a:extLst>
            </a:blip>
            <a:stretch>
              <a:fillRect/>
            </a:stretch>
          </p:blipFill>
          <p:spPr>
            <a:xfrm>
              <a:off x="4424392" y="1709532"/>
              <a:ext cx="811362" cy="827347"/>
            </a:xfrm>
            <a:prstGeom prst="roundRect">
              <a:avLst>
                <a:gd name="adj" fmla="val 9137"/>
              </a:avLst>
            </a:prstGeom>
            <a:ln w="9525">
              <a:solidFill>
                <a:srgbClr val="353535"/>
              </a:solidFill>
            </a:ln>
          </p:spPr>
        </p:pic>
        <p:sp>
          <p:nvSpPr>
            <p:cNvPr id="758" name="chip">
              <a:extLst>
                <a:ext uri="{FF2B5EF4-FFF2-40B4-BE49-F238E27FC236}">
                  <a16:creationId xmlns:a16="http://schemas.microsoft.com/office/drawing/2014/main" id="{B9110493-75CA-4522-9A04-7FA524490725}"/>
                </a:ext>
              </a:extLst>
            </p:cNvPr>
            <p:cNvSpPr>
              <a:spLocks noChangeAspect="1" noEditPoints="1"/>
            </p:cNvSpPr>
            <p:nvPr/>
          </p:nvSpPr>
          <p:spPr bwMode="auto">
            <a:xfrm>
              <a:off x="4304659" y="1589541"/>
              <a:ext cx="1073894" cy="1088052"/>
            </a:xfrm>
            <a:custGeom>
              <a:avLst/>
              <a:gdLst>
                <a:gd name="T0" fmla="*/ 267 w 334"/>
                <a:gd name="T1" fmla="*/ 298 h 341"/>
                <a:gd name="T2" fmla="*/ 60 w 334"/>
                <a:gd name="T3" fmla="*/ 298 h 341"/>
                <a:gd name="T4" fmla="*/ 36 w 334"/>
                <a:gd name="T5" fmla="*/ 273 h 341"/>
                <a:gd name="T6" fmla="*/ 36 w 334"/>
                <a:gd name="T7" fmla="*/ 61 h 341"/>
                <a:gd name="T8" fmla="*/ 60 w 334"/>
                <a:gd name="T9" fmla="*/ 36 h 341"/>
                <a:gd name="T10" fmla="*/ 267 w 334"/>
                <a:gd name="T11" fmla="*/ 36 h 341"/>
                <a:gd name="T12" fmla="*/ 291 w 334"/>
                <a:gd name="T13" fmla="*/ 61 h 341"/>
                <a:gd name="T14" fmla="*/ 291 w 334"/>
                <a:gd name="T15" fmla="*/ 273 h 341"/>
                <a:gd name="T16" fmla="*/ 267 w 334"/>
                <a:gd name="T17" fmla="*/ 298 h 341"/>
                <a:gd name="T18" fmla="*/ 78 w 334"/>
                <a:gd name="T19" fmla="*/ 36 h 341"/>
                <a:gd name="T20" fmla="*/ 78 w 334"/>
                <a:gd name="T21" fmla="*/ 0 h 341"/>
                <a:gd name="T22" fmla="*/ 121 w 334"/>
                <a:gd name="T23" fmla="*/ 36 h 341"/>
                <a:gd name="T24" fmla="*/ 121 w 334"/>
                <a:gd name="T25" fmla="*/ 0 h 341"/>
                <a:gd name="T26" fmla="*/ 163 w 334"/>
                <a:gd name="T27" fmla="*/ 0 h 341"/>
                <a:gd name="T28" fmla="*/ 163 w 334"/>
                <a:gd name="T29" fmla="*/ 36 h 341"/>
                <a:gd name="T30" fmla="*/ 206 w 334"/>
                <a:gd name="T31" fmla="*/ 0 h 341"/>
                <a:gd name="T32" fmla="*/ 206 w 334"/>
                <a:gd name="T33" fmla="*/ 36 h 341"/>
                <a:gd name="T34" fmla="*/ 256 w 334"/>
                <a:gd name="T35" fmla="*/ 0 h 341"/>
                <a:gd name="T36" fmla="*/ 256 w 334"/>
                <a:gd name="T37" fmla="*/ 36 h 341"/>
                <a:gd name="T38" fmla="*/ 334 w 334"/>
                <a:gd name="T39" fmla="*/ 78 h 341"/>
                <a:gd name="T40" fmla="*/ 291 w 334"/>
                <a:gd name="T41" fmla="*/ 78 h 341"/>
                <a:gd name="T42" fmla="*/ 334 w 334"/>
                <a:gd name="T43" fmla="*/ 121 h 341"/>
                <a:gd name="T44" fmla="*/ 291 w 334"/>
                <a:gd name="T45" fmla="*/ 121 h 341"/>
                <a:gd name="T46" fmla="*/ 334 w 334"/>
                <a:gd name="T47" fmla="*/ 163 h 341"/>
                <a:gd name="T48" fmla="*/ 291 w 334"/>
                <a:gd name="T49" fmla="*/ 163 h 341"/>
                <a:gd name="T50" fmla="*/ 334 w 334"/>
                <a:gd name="T51" fmla="*/ 213 h 341"/>
                <a:gd name="T52" fmla="*/ 291 w 334"/>
                <a:gd name="T53" fmla="*/ 213 h 341"/>
                <a:gd name="T54" fmla="*/ 334 w 334"/>
                <a:gd name="T55" fmla="*/ 256 h 341"/>
                <a:gd name="T56" fmla="*/ 291 w 334"/>
                <a:gd name="T57" fmla="*/ 256 h 341"/>
                <a:gd name="T58" fmla="*/ 36 w 334"/>
                <a:gd name="T59" fmla="*/ 78 h 341"/>
                <a:gd name="T60" fmla="*/ 0 w 334"/>
                <a:gd name="T61" fmla="*/ 78 h 341"/>
                <a:gd name="T62" fmla="*/ 36 w 334"/>
                <a:gd name="T63" fmla="*/ 121 h 341"/>
                <a:gd name="T64" fmla="*/ 0 w 334"/>
                <a:gd name="T65" fmla="*/ 121 h 341"/>
                <a:gd name="T66" fmla="*/ 36 w 334"/>
                <a:gd name="T67" fmla="*/ 163 h 341"/>
                <a:gd name="T68" fmla="*/ 0 w 334"/>
                <a:gd name="T69" fmla="*/ 163 h 341"/>
                <a:gd name="T70" fmla="*/ 36 w 334"/>
                <a:gd name="T71" fmla="*/ 213 h 341"/>
                <a:gd name="T72" fmla="*/ 0 w 334"/>
                <a:gd name="T73" fmla="*/ 213 h 341"/>
                <a:gd name="T74" fmla="*/ 36 w 334"/>
                <a:gd name="T75" fmla="*/ 256 h 341"/>
                <a:gd name="T76" fmla="*/ 0 w 334"/>
                <a:gd name="T77" fmla="*/ 256 h 341"/>
                <a:gd name="T78" fmla="*/ 78 w 334"/>
                <a:gd name="T79" fmla="*/ 298 h 341"/>
                <a:gd name="T80" fmla="*/ 78 w 334"/>
                <a:gd name="T81" fmla="*/ 341 h 341"/>
                <a:gd name="T82" fmla="*/ 121 w 334"/>
                <a:gd name="T83" fmla="*/ 298 h 341"/>
                <a:gd name="T84" fmla="*/ 121 w 334"/>
                <a:gd name="T85" fmla="*/ 341 h 341"/>
                <a:gd name="T86" fmla="*/ 163 w 334"/>
                <a:gd name="T87" fmla="*/ 341 h 341"/>
                <a:gd name="T88" fmla="*/ 163 w 334"/>
                <a:gd name="T89" fmla="*/ 298 h 341"/>
                <a:gd name="T90" fmla="*/ 206 w 334"/>
                <a:gd name="T91" fmla="*/ 298 h 341"/>
                <a:gd name="T92" fmla="*/ 206 w 334"/>
                <a:gd name="T93" fmla="*/ 341 h 341"/>
                <a:gd name="T94" fmla="*/ 256 w 334"/>
                <a:gd name="T95" fmla="*/ 298 h 341"/>
                <a:gd name="T96" fmla="*/ 256 w 334"/>
                <a:gd name="T97"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41">
                  <a:moveTo>
                    <a:pt x="267" y="298"/>
                  </a:moveTo>
                  <a:cubicBezTo>
                    <a:pt x="60" y="298"/>
                    <a:pt x="60" y="298"/>
                    <a:pt x="60" y="298"/>
                  </a:cubicBezTo>
                  <a:cubicBezTo>
                    <a:pt x="48" y="298"/>
                    <a:pt x="36" y="286"/>
                    <a:pt x="36" y="273"/>
                  </a:cubicBezTo>
                  <a:cubicBezTo>
                    <a:pt x="36" y="61"/>
                    <a:pt x="36" y="61"/>
                    <a:pt x="36" y="61"/>
                  </a:cubicBezTo>
                  <a:cubicBezTo>
                    <a:pt x="36" y="45"/>
                    <a:pt x="48" y="36"/>
                    <a:pt x="60" y="36"/>
                  </a:cubicBezTo>
                  <a:cubicBezTo>
                    <a:pt x="267" y="36"/>
                    <a:pt x="267" y="36"/>
                    <a:pt x="267" y="36"/>
                  </a:cubicBezTo>
                  <a:cubicBezTo>
                    <a:pt x="282" y="36"/>
                    <a:pt x="291" y="45"/>
                    <a:pt x="291" y="61"/>
                  </a:cubicBezTo>
                  <a:cubicBezTo>
                    <a:pt x="291" y="273"/>
                    <a:pt x="291" y="273"/>
                    <a:pt x="291" y="273"/>
                  </a:cubicBezTo>
                  <a:cubicBezTo>
                    <a:pt x="291" y="286"/>
                    <a:pt x="282" y="298"/>
                    <a:pt x="267" y="298"/>
                  </a:cubicBezTo>
                  <a:close/>
                  <a:moveTo>
                    <a:pt x="78" y="36"/>
                  </a:moveTo>
                  <a:cubicBezTo>
                    <a:pt x="78" y="0"/>
                    <a:pt x="78" y="0"/>
                    <a:pt x="78" y="0"/>
                  </a:cubicBezTo>
                  <a:moveTo>
                    <a:pt x="121" y="36"/>
                  </a:moveTo>
                  <a:cubicBezTo>
                    <a:pt x="121" y="0"/>
                    <a:pt x="121" y="0"/>
                    <a:pt x="121" y="0"/>
                  </a:cubicBezTo>
                  <a:moveTo>
                    <a:pt x="163" y="0"/>
                  </a:moveTo>
                  <a:cubicBezTo>
                    <a:pt x="163" y="36"/>
                    <a:pt x="163" y="36"/>
                    <a:pt x="163" y="36"/>
                  </a:cubicBezTo>
                  <a:moveTo>
                    <a:pt x="206" y="0"/>
                  </a:moveTo>
                  <a:cubicBezTo>
                    <a:pt x="206" y="36"/>
                    <a:pt x="206" y="36"/>
                    <a:pt x="206" y="36"/>
                  </a:cubicBezTo>
                  <a:moveTo>
                    <a:pt x="256" y="0"/>
                  </a:moveTo>
                  <a:cubicBezTo>
                    <a:pt x="256" y="36"/>
                    <a:pt x="256" y="36"/>
                    <a:pt x="256" y="36"/>
                  </a:cubicBezTo>
                  <a:moveTo>
                    <a:pt x="334" y="78"/>
                  </a:moveTo>
                  <a:cubicBezTo>
                    <a:pt x="291" y="78"/>
                    <a:pt x="291" y="78"/>
                    <a:pt x="291" y="78"/>
                  </a:cubicBezTo>
                  <a:moveTo>
                    <a:pt x="334" y="121"/>
                  </a:moveTo>
                  <a:cubicBezTo>
                    <a:pt x="291" y="121"/>
                    <a:pt x="291" y="121"/>
                    <a:pt x="291" y="121"/>
                  </a:cubicBezTo>
                  <a:moveTo>
                    <a:pt x="334" y="163"/>
                  </a:moveTo>
                  <a:cubicBezTo>
                    <a:pt x="291" y="163"/>
                    <a:pt x="291" y="163"/>
                    <a:pt x="291" y="163"/>
                  </a:cubicBezTo>
                  <a:moveTo>
                    <a:pt x="334" y="213"/>
                  </a:moveTo>
                  <a:cubicBezTo>
                    <a:pt x="291" y="213"/>
                    <a:pt x="291" y="213"/>
                    <a:pt x="291" y="213"/>
                  </a:cubicBezTo>
                  <a:moveTo>
                    <a:pt x="334" y="256"/>
                  </a:moveTo>
                  <a:cubicBezTo>
                    <a:pt x="291" y="256"/>
                    <a:pt x="291" y="256"/>
                    <a:pt x="291" y="256"/>
                  </a:cubicBezTo>
                  <a:moveTo>
                    <a:pt x="36" y="78"/>
                  </a:moveTo>
                  <a:cubicBezTo>
                    <a:pt x="0" y="78"/>
                    <a:pt x="0" y="78"/>
                    <a:pt x="0" y="78"/>
                  </a:cubicBezTo>
                  <a:moveTo>
                    <a:pt x="36" y="121"/>
                  </a:moveTo>
                  <a:cubicBezTo>
                    <a:pt x="0" y="121"/>
                    <a:pt x="0" y="121"/>
                    <a:pt x="0" y="121"/>
                  </a:cubicBezTo>
                  <a:moveTo>
                    <a:pt x="36" y="163"/>
                  </a:moveTo>
                  <a:cubicBezTo>
                    <a:pt x="0" y="163"/>
                    <a:pt x="0" y="163"/>
                    <a:pt x="0" y="163"/>
                  </a:cubicBezTo>
                  <a:moveTo>
                    <a:pt x="36" y="213"/>
                  </a:moveTo>
                  <a:cubicBezTo>
                    <a:pt x="0" y="213"/>
                    <a:pt x="0" y="213"/>
                    <a:pt x="0" y="213"/>
                  </a:cubicBezTo>
                  <a:moveTo>
                    <a:pt x="36" y="256"/>
                  </a:moveTo>
                  <a:cubicBezTo>
                    <a:pt x="0" y="256"/>
                    <a:pt x="0" y="256"/>
                    <a:pt x="0" y="256"/>
                  </a:cubicBezTo>
                  <a:moveTo>
                    <a:pt x="78" y="298"/>
                  </a:moveTo>
                  <a:cubicBezTo>
                    <a:pt x="78" y="341"/>
                    <a:pt x="78" y="341"/>
                    <a:pt x="78" y="341"/>
                  </a:cubicBezTo>
                  <a:moveTo>
                    <a:pt x="121" y="298"/>
                  </a:moveTo>
                  <a:cubicBezTo>
                    <a:pt x="121" y="341"/>
                    <a:pt x="121" y="341"/>
                    <a:pt x="121" y="341"/>
                  </a:cubicBezTo>
                  <a:moveTo>
                    <a:pt x="163" y="341"/>
                  </a:moveTo>
                  <a:cubicBezTo>
                    <a:pt x="163" y="298"/>
                    <a:pt x="163" y="298"/>
                    <a:pt x="163" y="298"/>
                  </a:cubicBezTo>
                  <a:moveTo>
                    <a:pt x="206" y="298"/>
                  </a:moveTo>
                  <a:cubicBezTo>
                    <a:pt x="206" y="341"/>
                    <a:pt x="206" y="341"/>
                    <a:pt x="206" y="341"/>
                  </a:cubicBezTo>
                  <a:moveTo>
                    <a:pt x="256" y="298"/>
                  </a:moveTo>
                  <a:cubicBezTo>
                    <a:pt x="256" y="341"/>
                    <a:pt x="256" y="341"/>
                    <a:pt x="256" y="341"/>
                  </a:cubicBezTo>
                </a:path>
              </a:pathLst>
            </a:custGeom>
            <a:noFill/>
            <a:ln w="9525" cap="sq">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14" tIns="45706" rIns="91414" bIns="45706" numCol="1" anchor="t" anchorCtr="0" compatLnSpc="1">
              <a:prstTxWarp prst="textNoShape">
                <a:avLst/>
              </a:prstTxWarp>
            </a:bodyPr>
            <a:lstStyle/>
            <a:p>
              <a:pPr algn="ctr" defTabSz="914049">
                <a:defRPr/>
              </a:pPr>
              <a:endParaRPr lang="en-US" sz="1398" kern="0">
                <a:gradFill>
                  <a:gsLst>
                    <a:gs pos="76000">
                      <a:srgbClr val="FFFFFF"/>
                    </a:gs>
                    <a:gs pos="100000">
                      <a:srgbClr val="FFFFFF"/>
                    </a:gs>
                  </a:gsLst>
                  <a:lin ang="13500000" scaled="1"/>
                </a:gradFill>
                <a:latin typeface="Segoe UI"/>
              </a:endParaRPr>
            </a:p>
          </p:txBody>
        </p:sp>
        <p:sp>
          <p:nvSpPr>
            <p:cNvPr id="759" name="TextBox 758">
              <a:extLst>
                <a:ext uri="{FF2B5EF4-FFF2-40B4-BE49-F238E27FC236}">
                  <a16:creationId xmlns:a16="http://schemas.microsoft.com/office/drawing/2014/main" id="{5CDBD7F5-B872-48A1-998F-332FFEB7777C}"/>
                </a:ext>
              </a:extLst>
            </p:cNvPr>
            <p:cNvSpPr txBox="1"/>
            <p:nvPr/>
          </p:nvSpPr>
          <p:spPr>
            <a:xfrm>
              <a:off x="4450730" y="1911492"/>
              <a:ext cx="761747" cy="417774"/>
            </a:xfrm>
            <a:prstGeom prst="rect">
              <a:avLst/>
            </a:prstGeom>
            <a:ln w="9525">
              <a:noFill/>
            </a:ln>
          </p:spPr>
          <p:txBody>
            <a:bodyPr wrap="square">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algn="ctr" defTabSz="895871">
                <a:defRPr/>
              </a:pPr>
              <a:r>
                <a:rPr lang="en-US" sz="1098">
                  <a:gradFill>
                    <a:gsLst>
                      <a:gs pos="76000">
                        <a:srgbClr val="FFFFFF"/>
                      </a:gs>
                      <a:gs pos="100000">
                        <a:srgbClr val="FFFFFF"/>
                      </a:gs>
                    </a:gsLst>
                    <a:lin ang="13500000" scaled="1"/>
                  </a:gradFill>
                </a:rPr>
                <a:t>Machine</a:t>
              </a:r>
              <a:br>
                <a:rPr lang="en-US" sz="1098">
                  <a:gradFill>
                    <a:gsLst>
                      <a:gs pos="76000">
                        <a:srgbClr val="FFFFFF"/>
                      </a:gs>
                      <a:gs pos="100000">
                        <a:srgbClr val="FFFFFF"/>
                      </a:gs>
                    </a:gsLst>
                    <a:lin ang="13500000" scaled="1"/>
                  </a:gradFill>
                </a:rPr>
              </a:br>
              <a:r>
                <a:rPr lang="en-US" sz="1098">
                  <a:gradFill>
                    <a:gsLst>
                      <a:gs pos="76000">
                        <a:srgbClr val="FFFFFF"/>
                      </a:gs>
                      <a:gs pos="100000">
                        <a:srgbClr val="FFFFFF"/>
                      </a:gs>
                    </a:gsLst>
                    <a:lin ang="13500000" scaled="1"/>
                  </a:gradFill>
                </a:rPr>
                <a:t>learning</a:t>
              </a:r>
            </a:p>
          </p:txBody>
        </p:sp>
      </p:grpSp>
      <p:grpSp>
        <p:nvGrpSpPr>
          <p:cNvPr id="760" name="Group 759">
            <a:extLst>
              <a:ext uri="{FF2B5EF4-FFF2-40B4-BE49-F238E27FC236}">
                <a16:creationId xmlns:a16="http://schemas.microsoft.com/office/drawing/2014/main" id="{4BA6DD12-767E-4A8E-9EBB-5E94006DE576}"/>
              </a:ext>
            </a:extLst>
          </p:cNvPr>
          <p:cNvGrpSpPr/>
          <p:nvPr/>
        </p:nvGrpSpPr>
        <p:grpSpPr>
          <a:xfrm>
            <a:off x="4976331" y="4312113"/>
            <a:ext cx="852445" cy="886984"/>
            <a:chOff x="3725362" y="3896538"/>
            <a:chExt cx="852687" cy="887236"/>
          </a:xfrm>
        </p:grpSpPr>
        <p:grpSp>
          <p:nvGrpSpPr>
            <p:cNvPr id="761" name="Group 760">
              <a:extLst>
                <a:ext uri="{FF2B5EF4-FFF2-40B4-BE49-F238E27FC236}">
                  <a16:creationId xmlns:a16="http://schemas.microsoft.com/office/drawing/2014/main" id="{DD49815A-095B-4A9A-A985-4EC75BF1D34F}"/>
                </a:ext>
              </a:extLst>
            </p:cNvPr>
            <p:cNvGrpSpPr/>
            <p:nvPr/>
          </p:nvGrpSpPr>
          <p:grpSpPr>
            <a:xfrm>
              <a:off x="3725362" y="3896538"/>
              <a:ext cx="790940" cy="602507"/>
              <a:chOff x="4314657" y="4074265"/>
              <a:chExt cx="1059471" cy="807063"/>
            </a:xfrm>
            <a:solidFill>
              <a:srgbClr val="FFFFFF"/>
            </a:solidFill>
          </p:grpSpPr>
          <p:grpSp>
            <p:nvGrpSpPr>
              <p:cNvPr id="763" name="Group 762">
                <a:extLst>
                  <a:ext uri="{FF2B5EF4-FFF2-40B4-BE49-F238E27FC236}">
                    <a16:creationId xmlns:a16="http://schemas.microsoft.com/office/drawing/2014/main" id="{D3206099-D3E7-49FD-88E7-CA1DE043CA44}"/>
                  </a:ext>
                </a:extLst>
              </p:cNvPr>
              <p:cNvGrpSpPr/>
              <p:nvPr/>
            </p:nvGrpSpPr>
            <p:grpSpPr>
              <a:xfrm>
                <a:off x="4816142" y="4074265"/>
                <a:ext cx="557986" cy="539640"/>
                <a:chOff x="9763287" y="5133362"/>
                <a:chExt cx="590975" cy="571545"/>
              </a:xfrm>
              <a:grpFill/>
            </p:grpSpPr>
            <p:sp>
              <p:nvSpPr>
                <p:cNvPr id="796" name="Freeform 212">
                  <a:extLst>
                    <a:ext uri="{FF2B5EF4-FFF2-40B4-BE49-F238E27FC236}">
                      <a16:creationId xmlns:a16="http://schemas.microsoft.com/office/drawing/2014/main" id="{A0EFB338-8203-4A74-A9E5-1CF22CD44BE9}"/>
                    </a:ext>
                  </a:extLst>
                </p:cNvPr>
                <p:cNvSpPr>
                  <a:spLocks/>
                </p:cNvSpPr>
                <p:nvPr/>
              </p:nvSpPr>
              <p:spPr bwMode="auto">
                <a:xfrm>
                  <a:off x="9860434" y="5617475"/>
                  <a:ext cx="87432" cy="87432"/>
                </a:xfrm>
                <a:custGeom>
                  <a:avLst/>
                  <a:gdLst>
                    <a:gd name="T0" fmla="*/ 255 w 268"/>
                    <a:gd name="T1" fmla="*/ 269 h 269"/>
                    <a:gd name="T2" fmla="*/ 255 w 268"/>
                    <a:gd name="T3" fmla="*/ 269 h 269"/>
                    <a:gd name="T4" fmla="*/ 0 w 268"/>
                    <a:gd name="T5" fmla="*/ 13 h 269"/>
                    <a:gd name="T6" fmla="*/ 13 w 268"/>
                    <a:gd name="T7" fmla="*/ 0 h 269"/>
                    <a:gd name="T8" fmla="*/ 27 w 268"/>
                    <a:gd name="T9" fmla="*/ 13 h 269"/>
                    <a:gd name="T10" fmla="*/ 255 w 268"/>
                    <a:gd name="T11" fmla="*/ 242 h 269"/>
                    <a:gd name="T12" fmla="*/ 268 w 268"/>
                    <a:gd name="T13" fmla="*/ 255 h 269"/>
                    <a:gd name="T14" fmla="*/ 255 w 268"/>
                    <a:gd name="T15" fmla="*/ 269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269">
                      <a:moveTo>
                        <a:pt x="255" y="269"/>
                      </a:moveTo>
                      <a:lnTo>
                        <a:pt x="255" y="269"/>
                      </a:lnTo>
                      <a:cubicBezTo>
                        <a:pt x="114" y="269"/>
                        <a:pt x="0" y="154"/>
                        <a:pt x="0" y="13"/>
                      </a:cubicBezTo>
                      <a:cubicBezTo>
                        <a:pt x="0" y="6"/>
                        <a:pt x="6" y="0"/>
                        <a:pt x="13" y="0"/>
                      </a:cubicBezTo>
                      <a:cubicBezTo>
                        <a:pt x="21" y="0"/>
                        <a:pt x="27" y="6"/>
                        <a:pt x="27" y="13"/>
                      </a:cubicBezTo>
                      <a:cubicBezTo>
                        <a:pt x="27" y="139"/>
                        <a:pt x="129" y="242"/>
                        <a:pt x="255" y="242"/>
                      </a:cubicBezTo>
                      <a:cubicBezTo>
                        <a:pt x="262" y="242"/>
                        <a:pt x="268" y="248"/>
                        <a:pt x="268" y="255"/>
                      </a:cubicBezTo>
                      <a:cubicBezTo>
                        <a:pt x="268" y="263"/>
                        <a:pt x="262" y="269"/>
                        <a:pt x="255" y="269"/>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97" name="Freeform 213">
                  <a:extLst>
                    <a:ext uri="{FF2B5EF4-FFF2-40B4-BE49-F238E27FC236}">
                      <a16:creationId xmlns:a16="http://schemas.microsoft.com/office/drawing/2014/main" id="{1E53C59D-3443-44BA-BE50-CB5091438B31}"/>
                    </a:ext>
                  </a:extLst>
                </p:cNvPr>
                <p:cNvSpPr>
                  <a:spLocks noEditPoints="1"/>
                </p:cNvSpPr>
                <p:nvPr/>
              </p:nvSpPr>
              <p:spPr bwMode="auto">
                <a:xfrm>
                  <a:off x="10187494" y="5617475"/>
                  <a:ext cx="166768" cy="87432"/>
                </a:xfrm>
                <a:custGeom>
                  <a:avLst/>
                  <a:gdLst>
                    <a:gd name="T0" fmla="*/ 27 w 510"/>
                    <a:gd name="T1" fmla="*/ 27 h 269"/>
                    <a:gd name="T2" fmla="*/ 27 w 510"/>
                    <a:gd name="T3" fmla="*/ 27 h 269"/>
                    <a:gd name="T4" fmla="*/ 255 w 510"/>
                    <a:gd name="T5" fmla="*/ 242 h 269"/>
                    <a:gd name="T6" fmla="*/ 483 w 510"/>
                    <a:gd name="T7" fmla="*/ 27 h 269"/>
                    <a:gd name="T8" fmla="*/ 27 w 510"/>
                    <a:gd name="T9" fmla="*/ 27 h 269"/>
                    <a:gd name="T10" fmla="*/ 255 w 510"/>
                    <a:gd name="T11" fmla="*/ 269 h 269"/>
                    <a:gd name="T12" fmla="*/ 255 w 510"/>
                    <a:gd name="T13" fmla="*/ 269 h 269"/>
                    <a:gd name="T14" fmla="*/ 0 w 510"/>
                    <a:gd name="T15" fmla="*/ 13 h 269"/>
                    <a:gd name="T16" fmla="*/ 0 w 510"/>
                    <a:gd name="T17" fmla="*/ 0 h 269"/>
                    <a:gd name="T18" fmla="*/ 510 w 510"/>
                    <a:gd name="T19" fmla="*/ 0 h 269"/>
                    <a:gd name="T20" fmla="*/ 510 w 510"/>
                    <a:gd name="T21" fmla="*/ 13 h 269"/>
                    <a:gd name="T22" fmla="*/ 255 w 510"/>
                    <a:gd name="T23"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0" h="269">
                      <a:moveTo>
                        <a:pt x="27" y="27"/>
                      </a:moveTo>
                      <a:lnTo>
                        <a:pt x="27" y="27"/>
                      </a:lnTo>
                      <a:cubicBezTo>
                        <a:pt x="34" y="146"/>
                        <a:pt x="134" y="242"/>
                        <a:pt x="255" y="242"/>
                      </a:cubicBezTo>
                      <a:cubicBezTo>
                        <a:pt x="377" y="242"/>
                        <a:pt x="476" y="146"/>
                        <a:pt x="483" y="27"/>
                      </a:cubicBezTo>
                      <a:lnTo>
                        <a:pt x="27" y="27"/>
                      </a:lnTo>
                      <a:close/>
                      <a:moveTo>
                        <a:pt x="255" y="269"/>
                      </a:moveTo>
                      <a:lnTo>
                        <a:pt x="255" y="269"/>
                      </a:lnTo>
                      <a:cubicBezTo>
                        <a:pt x="115" y="269"/>
                        <a:pt x="0" y="154"/>
                        <a:pt x="0" y="13"/>
                      </a:cubicBezTo>
                      <a:lnTo>
                        <a:pt x="0" y="0"/>
                      </a:lnTo>
                      <a:lnTo>
                        <a:pt x="510" y="0"/>
                      </a:lnTo>
                      <a:lnTo>
                        <a:pt x="510" y="13"/>
                      </a:lnTo>
                      <a:cubicBezTo>
                        <a:pt x="510" y="154"/>
                        <a:pt x="396" y="269"/>
                        <a:pt x="255" y="269"/>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98" name="Freeform 214">
                  <a:extLst>
                    <a:ext uri="{FF2B5EF4-FFF2-40B4-BE49-F238E27FC236}">
                      <a16:creationId xmlns:a16="http://schemas.microsoft.com/office/drawing/2014/main" id="{7CABB729-767E-45F1-A544-6D0F6607D058}"/>
                    </a:ext>
                  </a:extLst>
                </p:cNvPr>
                <p:cNvSpPr>
                  <a:spLocks/>
                </p:cNvSpPr>
                <p:nvPr/>
              </p:nvSpPr>
              <p:spPr bwMode="auto">
                <a:xfrm>
                  <a:off x="10187494" y="5212698"/>
                  <a:ext cx="8096" cy="412873"/>
                </a:xfrm>
                <a:custGeom>
                  <a:avLst/>
                  <a:gdLst>
                    <a:gd name="T0" fmla="*/ 14 w 27"/>
                    <a:gd name="T1" fmla="*/ 1260 h 1260"/>
                    <a:gd name="T2" fmla="*/ 14 w 27"/>
                    <a:gd name="T3" fmla="*/ 1260 h 1260"/>
                    <a:gd name="T4" fmla="*/ 0 w 27"/>
                    <a:gd name="T5" fmla="*/ 1246 h 1260"/>
                    <a:gd name="T6" fmla="*/ 0 w 27"/>
                    <a:gd name="T7" fmla="*/ 13 h 1260"/>
                    <a:gd name="T8" fmla="*/ 14 w 27"/>
                    <a:gd name="T9" fmla="*/ 0 h 1260"/>
                    <a:gd name="T10" fmla="*/ 27 w 27"/>
                    <a:gd name="T11" fmla="*/ 13 h 1260"/>
                    <a:gd name="T12" fmla="*/ 27 w 27"/>
                    <a:gd name="T13" fmla="*/ 1246 h 1260"/>
                    <a:gd name="T14" fmla="*/ 14 w 27"/>
                    <a:gd name="T15" fmla="*/ 1260 h 12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260">
                      <a:moveTo>
                        <a:pt x="14" y="1260"/>
                      </a:moveTo>
                      <a:lnTo>
                        <a:pt x="14" y="1260"/>
                      </a:lnTo>
                      <a:cubicBezTo>
                        <a:pt x="6" y="1260"/>
                        <a:pt x="0" y="1254"/>
                        <a:pt x="0" y="1246"/>
                      </a:cubicBezTo>
                      <a:lnTo>
                        <a:pt x="0" y="13"/>
                      </a:lnTo>
                      <a:cubicBezTo>
                        <a:pt x="0" y="6"/>
                        <a:pt x="6" y="0"/>
                        <a:pt x="14" y="0"/>
                      </a:cubicBezTo>
                      <a:cubicBezTo>
                        <a:pt x="21" y="0"/>
                        <a:pt x="27" y="6"/>
                        <a:pt x="27" y="13"/>
                      </a:cubicBezTo>
                      <a:lnTo>
                        <a:pt x="27" y="1246"/>
                      </a:lnTo>
                      <a:cubicBezTo>
                        <a:pt x="27" y="1254"/>
                        <a:pt x="21" y="1260"/>
                        <a:pt x="14" y="1260"/>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99" name="Freeform 215">
                  <a:extLst>
                    <a:ext uri="{FF2B5EF4-FFF2-40B4-BE49-F238E27FC236}">
                      <a16:creationId xmlns:a16="http://schemas.microsoft.com/office/drawing/2014/main" id="{24FA2793-A687-4EFE-9060-85E0CC119E4D}"/>
                    </a:ext>
                  </a:extLst>
                </p:cNvPr>
                <p:cNvSpPr>
                  <a:spLocks/>
                </p:cNvSpPr>
                <p:nvPr/>
              </p:nvSpPr>
              <p:spPr bwMode="auto">
                <a:xfrm>
                  <a:off x="9860434" y="5212698"/>
                  <a:ext cx="8096" cy="412873"/>
                </a:xfrm>
                <a:custGeom>
                  <a:avLst/>
                  <a:gdLst>
                    <a:gd name="T0" fmla="*/ 13 w 27"/>
                    <a:gd name="T1" fmla="*/ 1260 h 1260"/>
                    <a:gd name="T2" fmla="*/ 13 w 27"/>
                    <a:gd name="T3" fmla="*/ 1260 h 1260"/>
                    <a:gd name="T4" fmla="*/ 0 w 27"/>
                    <a:gd name="T5" fmla="*/ 1246 h 1260"/>
                    <a:gd name="T6" fmla="*/ 0 w 27"/>
                    <a:gd name="T7" fmla="*/ 13 h 1260"/>
                    <a:gd name="T8" fmla="*/ 13 w 27"/>
                    <a:gd name="T9" fmla="*/ 0 h 1260"/>
                    <a:gd name="T10" fmla="*/ 27 w 27"/>
                    <a:gd name="T11" fmla="*/ 13 h 1260"/>
                    <a:gd name="T12" fmla="*/ 27 w 27"/>
                    <a:gd name="T13" fmla="*/ 1246 h 1260"/>
                    <a:gd name="T14" fmla="*/ 13 w 27"/>
                    <a:gd name="T15" fmla="*/ 1260 h 12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260">
                      <a:moveTo>
                        <a:pt x="13" y="1260"/>
                      </a:moveTo>
                      <a:lnTo>
                        <a:pt x="13" y="1260"/>
                      </a:lnTo>
                      <a:cubicBezTo>
                        <a:pt x="6" y="1260"/>
                        <a:pt x="0" y="1254"/>
                        <a:pt x="0" y="1246"/>
                      </a:cubicBezTo>
                      <a:lnTo>
                        <a:pt x="0" y="13"/>
                      </a:lnTo>
                      <a:cubicBezTo>
                        <a:pt x="0" y="6"/>
                        <a:pt x="6" y="0"/>
                        <a:pt x="13" y="0"/>
                      </a:cubicBezTo>
                      <a:cubicBezTo>
                        <a:pt x="21" y="0"/>
                        <a:pt x="27" y="6"/>
                        <a:pt x="27" y="13"/>
                      </a:cubicBezTo>
                      <a:lnTo>
                        <a:pt x="27" y="1246"/>
                      </a:lnTo>
                      <a:cubicBezTo>
                        <a:pt x="27" y="1254"/>
                        <a:pt x="21" y="1260"/>
                        <a:pt x="13" y="1260"/>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00" name="Freeform 216">
                  <a:extLst>
                    <a:ext uri="{FF2B5EF4-FFF2-40B4-BE49-F238E27FC236}">
                      <a16:creationId xmlns:a16="http://schemas.microsoft.com/office/drawing/2014/main" id="{336B1ECD-A853-4F69-874B-3D77B8528FB0}"/>
                    </a:ext>
                  </a:extLst>
                </p:cNvPr>
                <p:cNvSpPr>
                  <a:spLocks/>
                </p:cNvSpPr>
                <p:nvPr/>
              </p:nvSpPr>
              <p:spPr bwMode="auto">
                <a:xfrm>
                  <a:off x="9842623" y="5133362"/>
                  <a:ext cx="273630" cy="9715"/>
                </a:xfrm>
                <a:custGeom>
                  <a:avLst/>
                  <a:gdLst>
                    <a:gd name="T0" fmla="*/ 831 w 844"/>
                    <a:gd name="T1" fmla="*/ 27 h 27"/>
                    <a:gd name="T2" fmla="*/ 831 w 844"/>
                    <a:gd name="T3" fmla="*/ 27 h 27"/>
                    <a:gd name="T4" fmla="*/ 14 w 844"/>
                    <a:gd name="T5" fmla="*/ 27 h 27"/>
                    <a:gd name="T6" fmla="*/ 0 w 844"/>
                    <a:gd name="T7" fmla="*/ 13 h 27"/>
                    <a:gd name="T8" fmla="*/ 14 w 844"/>
                    <a:gd name="T9" fmla="*/ 0 h 27"/>
                    <a:gd name="T10" fmla="*/ 831 w 844"/>
                    <a:gd name="T11" fmla="*/ 0 h 27"/>
                    <a:gd name="T12" fmla="*/ 844 w 844"/>
                    <a:gd name="T13" fmla="*/ 13 h 27"/>
                    <a:gd name="T14" fmla="*/ 831 w 844"/>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4" h="27">
                      <a:moveTo>
                        <a:pt x="831" y="27"/>
                      </a:moveTo>
                      <a:lnTo>
                        <a:pt x="831" y="27"/>
                      </a:lnTo>
                      <a:lnTo>
                        <a:pt x="14" y="27"/>
                      </a:lnTo>
                      <a:cubicBezTo>
                        <a:pt x="6" y="27"/>
                        <a:pt x="0" y="21"/>
                        <a:pt x="0" y="13"/>
                      </a:cubicBezTo>
                      <a:cubicBezTo>
                        <a:pt x="0" y="6"/>
                        <a:pt x="6" y="0"/>
                        <a:pt x="14" y="0"/>
                      </a:cubicBezTo>
                      <a:lnTo>
                        <a:pt x="831" y="0"/>
                      </a:lnTo>
                      <a:cubicBezTo>
                        <a:pt x="838" y="0"/>
                        <a:pt x="844" y="6"/>
                        <a:pt x="844" y="13"/>
                      </a:cubicBezTo>
                      <a:cubicBezTo>
                        <a:pt x="844" y="21"/>
                        <a:pt x="838" y="27"/>
                        <a:pt x="831"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01" name="Freeform 217">
                  <a:extLst>
                    <a:ext uri="{FF2B5EF4-FFF2-40B4-BE49-F238E27FC236}">
                      <a16:creationId xmlns:a16="http://schemas.microsoft.com/office/drawing/2014/main" id="{4C19876D-2C0C-4DC8-9ADD-B3E0F9A0C869}"/>
                    </a:ext>
                  </a:extLst>
                </p:cNvPr>
                <p:cNvSpPr>
                  <a:spLocks/>
                </p:cNvSpPr>
                <p:nvPr/>
              </p:nvSpPr>
              <p:spPr bwMode="auto">
                <a:xfrm>
                  <a:off x="9939770" y="5695192"/>
                  <a:ext cx="335156" cy="9715"/>
                </a:xfrm>
                <a:custGeom>
                  <a:avLst/>
                  <a:gdLst>
                    <a:gd name="T0" fmla="*/ 1016 w 1030"/>
                    <a:gd name="T1" fmla="*/ 27 h 27"/>
                    <a:gd name="T2" fmla="*/ 1016 w 1030"/>
                    <a:gd name="T3" fmla="*/ 27 h 27"/>
                    <a:gd name="T4" fmla="*/ 14 w 1030"/>
                    <a:gd name="T5" fmla="*/ 27 h 27"/>
                    <a:gd name="T6" fmla="*/ 0 w 1030"/>
                    <a:gd name="T7" fmla="*/ 13 h 27"/>
                    <a:gd name="T8" fmla="*/ 14 w 1030"/>
                    <a:gd name="T9" fmla="*/ 0 h 27"/>
                    <a:gd name="T10" fmla="*/ 1016 w 1030"/>
                    <a:gd name="T11" fmla="*/ 0 h 27"/>
                    <a:gd name="T12" fmla="*/ 1030 w 1030"/>
                    <a:gd name="T13" fmla="*/ 13 h 27"/>
                    <a:gd name="T14" fmla="*/ 1016 w 1030"/>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0" h="27">
                      <a:moveTo>
                        <a:pt x="1016" y="27"/>
                      </a:moveTo>
                      <a:lnTo>
                        <a:pt x="1016" y="27"/>
                      </a:lnTo>
                      <a:lnTo>
                        <a:pt x="14" y="27"/>
                      </a:lnTo>
                      <a:cubicBezTo>
                        <a:pt x="6" y="27"/>
                        <a:pt x="0" y="21"/>
                        <a:pt x="0" y="13"/>
                      </a:cubicBezTo>
                      <a:cubicBezTo>
                        <a:pt x="0" y="6"/>
                        <a:pt x="6" y="0"/>
                        <a:pt x="14" y="0"/>
                      </a:cubicBezTo>
                      <a:lnTo>
                        <a:pt x="1016" y="0"/>
                      </a:lnTo>
                      <a:cubicBezTo>
                        <a:pt x="1024" y="0"/>
                        <a:pt x="1030" y="6"/>
                        <a:pt x="1030" y="13"/>
                      </a:cubicBezTo>
                      <a:cubicBezTo>
                        <a:pt x="1030" y="21"/>
                        <a:pt x="1024" y="27"/>
                        <a:pt x="1016"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02" name="Freeform 218">
                  <a:extLst>
                    <a:ext uri="{FF2B5EF4-FFF2-40B4-BE49-F238E27FC236}">
                      <a16:creationId xmlns:a16="http://schemas.microsoft.com/office/drawing/2014/main" id="{131E1B0C-FA11-45D4-95A0-70429E1325A3}"/>
                    </a:ext>
                  </a:extLst>
                </p:cNvPr>
                <p:cNvSpPr>
                  <a:spLocks/>
                </p:cNvSpPr>
                <p:nvPr/>
              </p:nvSpPr>
              <p:spPr bwMode="auto">
                <a:xfrm>
                  <a:off x="9763287" y="5133362"/>
                  <a:ext cx="432302" cy="89051"/>
                </a:xfrm>
                <a:custGeom>
                  <a:avLst/>
                  <a:gdLst>
                    <a:gd name="T0" fmla="*/ 1314 w 1327"/>
                    <a:gd name="T1" fmla="*/ 269 h 269"/>
                    <a:gd name="T2" fmla="*/ 1314 w 1327"/>
                    <a:gd name="T3" fmla="*/ 269 h 269"/>
                    <a:gd name="T4" fmla="*/ 1300 w 1327"/>
                    <a:gd name="T5" fmla="*/ 255 h 269"/>
                    <a:gd name="T6" fmla="*/ 1072 w 1327"/>
                    <a:gd name="T7" fmla="*/ 27 h 269"/>
                    <a:gd name="T8" fmla="*/ 843 w 1327"/>
                    <a:gd name="T9" fmla="*/ 255 h 269"/>
                    <a:gd name="T10" fmla="*/ 843 w 1327"/>
                    <a:gd name="T11" fmla="*/ 269 h 269"/>
                    <a:gd name="T12" fmla="*/ 0 w 1327"/>
                    <a:gd name="T13" fmla="*/ 269 h 269"/>
                    <a:gd name="T14" fmla="*/ 0 w 1327"/>
                    <a:gd name="T15" fmla="*/ 255 h 269"/>
                    <a:gd name="T16" fmla="*/ 255 w 1327"/>
                    <a:gd name="T17" fmla="*/ 0 h 269"/>
                    <a:gd name="T18" fmla="*/ 268 w 1327"/>
                    <a:gd name="T19" fmla="*/ 13 h 269"/>
                    <a:gd name="T20" fmla="*/ 255 w 1327"/>
                    <a:gd name="T21" fmla="*/ 27 h 269"/>
                    <a:gd name="T22" fmla="*/ 27 w 1327"/>
                    <a:gd name="T23" fmla="*/ 242 h 269"/>
                    <a:gd name="T24" fmla="*/ 817 w 1327"/>
                    <a:gd name="T25" fmla="*/ 242 h 269"/>
                    <a:gd name="T26" fmla="*/ 1072 w 1327"/>
                    <a:gd name="T27" fmla="*/ 0 h 269"/>
                    <a:gd name="T28" fmla="*/ 1327 w 1327"/>
                    <a:gd name="T29" fmla="*/ 255 h 269"/>
                    <a:gd name="T30" fmla="*/ 1314 w 1327"/>
                    <a:gd name="T31"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7" h="269">
                      <a:moveTo>
                        <a:pt x="1314" y="269"/>
                      </a:moveTo>
                      <a:lnTo>
                        <a:pt x="1314" y="269"/>
                      </a:lnTo>
                      <a:cubicBezTo>
                        <a:pt x="1306" y="269"/>
                        <a:pt x="1300" y="263"/>
                        <a:pt x="1300" y="255"/>
                      </a:cubicBezTo>
                      <a:cubicBezTo>
                        <a:pt x="1300" y="129"/>
                        <a:pt x="1198" y="27"/>
                        <a:pt x="1072" y="27"/>
                      </a:cubicBezTo>
                      <a:cubicBezTo>
                        <a:pt x="946" y="27"/>
                        <a:pt x="843" y="129"/>
                        <a:pt x="843" y="255"/>
                      </a:cubicBezTo>
                      <a:lnTo>
                        <a:pt x="843" y="269"/>
                      </a:lnTo>
                      <a:lnTo>
                        <a:pt x="0" y="269"/>
                      </a:lnTo>
                      <a:lnTo>
                        <a:pt x="0" y="255"/>
                      </a:lnTo>
                      <a:cubicBezTo>
                        <a:pt x="0" y="115"/>
                        <a:pt x="114" y="0"/>
                        <a:pt x="255" y="0"/>
                      </a:cubicBezTo>
                      <a:cubicBezTo>
                        <a:pt x="262" y="0"/>
                        <a:pt x="268" y="6"/>
                        <a:pt x="268" y="13"/>
                      </a:cubicBezTo>
                      <a:cubicBezTo>
                        <a:pt x="268" y="21"/>
                        <a:pt x="262" y="27"/>
                        <a:pt x="255" y="27"/>
                      </a:cubicBezTo>
                      <a:cubicBezTo>
                        <a:pt x="133" y="27"/>
                        <a:pt x="33" y="122"/>
                        <a:pt x="27" y="242"/>
                      </a:cubicBezTo>
                      <a:lnTo>
                        <a:pt x="817" y="242"/>
                      </a:lnTo>
                      <a:cubicBezTo>
                        <a:pt x="824" y="107"/>
                        <a:pt x="936" y="0"/>
                        <a:pt x="1072" y="0"/>
                      </a:cubicBezTo>
                      <a:cubicBezTo>
                        <a:pt x="1213" y="0"/>
                        <a:pt x="1327" y="115"/>
                        <a:pt x="1327" y="255"/>
                      </a:cubicBezTo>
                      <a:cubicBezTo>
                        <a:pt x="1327" y="263"/>
                        <a:pt x="1321" y="269"/>
                        <a:pt x="1314" y="269"/>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03" name="Freeform 219">
                  <a:extLst>
                    <a:ext uri="{FF2B5EF4-FFF2-40B4-BE49-F238E27FC236}">
                      <a16:creationId xmlns:a16="http://schemas.microsoft.com/office/drawing/2014/main" id="{03217780-F001-4ECF-AF36-BA2C2522EA9D}"/>
                    </a:ext>
                  </a:extLst>
                </p:cNvPr>
                <p:cNvSpPr>
                  <a:spLocks/>
                </p:cNvSpPr>
                <p:nvPr/>
              </p:nvSpPr>
              <p:spPr bwMode="auto">
                <a:xfrm>
                  <a:off x="9920341" y="5266129"/>
                  <a:ext cx="221818" cy="9715"/>
                </a:xfrm>
                <a:custGeom>
                  <a:avLst/>
                  <a:gdLst>
                    <a:gd name="T0" fmla="*/ 665 w 678"/>
                    <a:gd name="T1" fmla="*/ 27 h 27"/>
                    <a:gd name="T2" fmla="*/ 665 w 678"/>
                    <a:gd name="T3" fmla="*/ 27 h 27"/>
                    <a:gd name="T4" fmla="*/ 13 w 678"/>
                    <a:gd name="T5" fmla="*/ 27 h 27"/>
                    <a:gd name="T6" fmla="*/ 0 w 678"/>
                    <a:gd name="T7" fmla="*/ 14 h 27"/>
                    <a:gd name="T8" fmla="*/ 13 w 678"/>
                    <a:gd name="T9" fmla="*/ 0 h 27"/>
                    <a:gd name="T10" fmla="*/ 665 w 678"/>
                    <a:gd name="T11" fmla="*/ 0 h 27"/>
                    <a:gd name="T12" fmla="*/ 678 w 678"/>
                    <a:gd name="T13" fmla="*/ 14 h 27"/>
                    <a:gd name="T14" fmla="*/ 665 w 67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7">
                      <a:moveTo>
                        <a:pt x="665" y="27"/>
                      </a:moveTo>
                      <a:lnTo>
                        <a:pt x="665" y="27"/>
                      </a:lnTo>
                      <a:lnTo>
                        <a:pt x="13" y="27"/>
                      </a:lnTo>
                      <a:cubicBezTo>
                        <a:pt x="6" y="27"/>
                        <a:pt x="0" y="21"/>
                        <a:pt x="0" y="14"/>
                      </a:cubicBezTo>
                      <a:cubicBezTo>
                        <a:pt x="0" y="6"/>
                        <a:pt x="6" y="0"/>
                        <a:pt x="13" y="0"/>
                      </a:cubicBezTo>
                      <a:lnTo>
                        <a:pt x="665" y="0"/>
                      </a:lnTo>
                      <a:cubicBezTo>
                        <a:pt x="672" y="0"/>
                        <a:pt x="678" y="6"/>
                        <a:pt x="678" y="14"/>
                      </a:cubicBezTo>
                      <a:cubicBezTo>
                        <a:pt x="678" y="21"/>
                        <a:pt x="672" y="27"/>
                        <a:pt x="665"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04" name="Freeform 220">
                  <a:extLst>
                    <a:ext uri="{FF2B5EF4-FFF2-40B4-BE49-F238E27FC236}">
                      <a16:creationId xmlns:a16="http://schemas.microsoft.com/office/drawing/2014/main" id="{3C63A011-682A-4A17-8910-F3F1BD2AB05D}"/>
                    </a:ext>
                  </a:extLst>
                </p:cNvPr>
                <p:cNvSpPr>
                  <a:spLocks/>
                </p:cNvSpPr>
                <p:nvPr/>
              </p:nvSpPr>
              <p:spPr bwMode="auto">
                <a:xfrm>
                  <a:off x="9920341" y="5314702"/>
                  <a:ext cx="221818" cy="9715"/>
                </a:xfrm>
                <a:custGeom>
                  <a:avLst/>
                  <a:gdLst>
                    <a:gd name="T0" fmla="*/ 665 w 678"/>
                    <a:gd name="T1" fmla="*/ 27 h 27"/>
                    <a:gd name="T2" fmla="*/ 665 w 678"/>
                    <a:gd name="T3" fmla="*/ 27 h 27"/>
                    <a:gd name="T4" fmla="*/ 13 w 678"/>
                    <a:gd name="T5" fmla="*/ 27 h 27"/>
                    <a:gd name="T6" fmla="*/ 0 w 678"/>
                    <a:gd name="T7" fmla="*/ 13 h 27"/>
                    <a:gd name="T8" fmla="*/ 13 w 678"/>
                    <a:gd name="T9" fmla="*/ 0 h 27"/>
                    <a:gd name="T10" fmla="*/ 665 w 678"/>
                    <a:gd name="T11" fmla="*/ 0 h 27"/>
                    <a:gd name="T12" fmla="*/ 678 w 678"/>
                    <a:gd name="T13" fmla="*/ 13 h 27"/>
                    <a:gd name="T14" fmla="*/ 665 w 67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7">
                      <a:moveTo>
                        <a:pt x="665" y="27"/>
                      </a:moveTo>
                      <a:lnTo>
                        <a:pt x="665" y="27"/>
                      </a:lnTo>
                      <a:lnTo>
                        <a:pt x="13" y="27"/>
                      </a:lnTo>
                      <a:cubicBezTo>
                        <a:pt x="6" y="27"/>
                        <a:pt x="0" y="21"/>
                        <a:pt x="0" y="13"/>
                      </a:cubicBezTo>
                      <a:cubicBezTo>
                        <a:pt x="0" y="6"/>
                        <a:pt x="6" y="0"/>
                        <a:pt x="13" y="0"/>
                      </a:cubicBezTo>
                      <a:lnTo>
                        <a:pt x="665" y="0"/>
                      </a:lnTo>
                      <a:cubicBezTo>
                        <a:pt x="672" y="0"/>
                        <a:pt x="678" y="6"/>
                        <a:pt x="678" y="13"/>
                      </a:cubicBezTo>
                      <a:cubicBezTo>
                        <a:pt x="678" y="21"/>
                        <a:pt x="672" y="27"/>
                        <a:pt x="665"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05" name="Freeform 221">
                  <a:extLst>
                    <a:ext uri="{FF2B5EF4-FFF2-40B4-BE49-F238E27FC236}">
                      <a16:creationId xmlns:a16="http://schemas.microsoft.com/office/drawing/2014/main" id="{1370ECAB-46BD-494B-9A29-B5881BAF2685}"/>
                    </a:ext>
                  </a:extLst>
                </p:cNvPr>
                <p:cNvSpPr>
                  <a:spLocks/>
                </p:cNvSpPr>
                <p:nvPr/>
              </p:nvSpPr>
              <p:spPr bwMode="auto">
                <a:xfrm>
                  <a:off x="9920341" y="5364894"/>
                  <a:ext cx="221818" cy="8096"/>
                </a:xfrm>
                <a:custGeom>
                  <a:avLst/>
                  <a:gdLst>
                    <a:gd name="T0" fmla="*/ 665 w 678"/>
                    <a:gd name="T1" fmla="*/ 26 h 26"/>
                    <a:gd name="T2" fmla="*/ 665 w 678"/>
                    <a:gd name="T3" fmla="*/ 26 h 26"/>
                    <a:gd name="T4" fmla="*/ 13 w 678"/>
                    <a:gd name="T5" fmla="*/ 26 h 26"/>
                    <a:gd name="T6" fmla="*/ 0 w 678"/>
                    <a:gd name="T7" fmla="*/ 13 h 26"/>
                    <a:gd name="T8" fmla="*/ 13 w 678"/>
                    <a:gd name="T9" fmla="*/ 0 h 26"/>
                    <a:gd name="T10" fmla="*/ 665 w 678"/>
                    <a:gd name="T11" fmla="*/ 0 h 26"/>
                    <a:gd name="T12" fmla="*/ 678 w 678"/>
                    <a:gd name="T13" fmla="*/ 13 h 26"/>
                    <a:gd name="T14" fmla="*/ 665 w 678"/>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6">
                      <a:moveTo>
                        <a:pt x="665" y="26"/>
                      </a:moveTo>
                      <a:lnTo>
                        <a:pt x="665" y="26"/>
                      </a:lnTo>
                      <a:lnTo>
                        <a:pt x="13" y="26"/>
                      </a:lnTo>
                      <a:cubicBezTo>
                        <a:pt x="6" y="26"/>
                        <a:pt x="0" y="20"/>
                        <a:pt x="0" y="13"/>
                      </a:cubicBezTo>
                      <a:cubicBezTo>
                        <a:pt x="0" y="6"/>
                        <a:pt x="6" y="0"/>
                        <a:pt x="13" y="0"/>
                      </a:cubicBezTo>
                      <a:lnTo>
                        <a:pt x="665" y="0"/>
                      </a:lnTo>
                      <a:cubicBezTo>
                        <a:pt x="672" y="0"/>
                        <a:pt x="678" y="6"/>
                        <a:pt x="678" y="13"/>
                      </a:cubicBezTo>
                      <a:cubicBezTo>
                        <a:pt x="678" y="20"/>
                        <a:pt x="672" y="26"/>
                        <a:pt x="665" y="26"/>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06" name="Freeform 222">
                  <a:extLst>
                    <a:ext uri="{FF2B5EF4-FFF2-40B4-BE49-F238E27FC236}">
                      <a16:creationId xmlns:a16="http://schemas.microsoft.com/office/drawing/2014/main" id="{49B37F05-9871-42C5-90F5-AACD35776812}"/>
                    </a:ext>
                  </a:extLst>
                </p:cNvPr>
                <p:cNvSpPr>
                  <a:spLocks/>
                </p:cNvSpPr>
                <p:nvPr/>
              </p:nvSpPr>
              <p:spPr bwMode="auto">
                <a:xfrm>
                  <a:off x="9920341" y="5413468"/>
                  <a:ext cx="221818" cy="8096"/>
                </a:xfrm>
                <a:custGeom>
                  <a:avLst/>
                  <a:gdLst>
                    <a:gd name="T0" fmla="*/ 665 w 678"/>
                    <a:gd name="T1" fmla="*/ 27 h 27"/>
                    <a:gd name="T2" fmla="*/ 665 w 678"/>
                    <a:gd name="T3" fmla="*/ 27 h 27"/>
                    <a:gd name="T4" fmla="*/ 13 w 678"/>
                    <a:gd name="T5" fmla="*/ 27 h 27"/>
                    <a:gd name="T6" fmla="*/ 0 w 678"/>
                    <a:gd name="T7" fmla="*/ 14 h 27"/>
                    <a:gd name="T8" fmla="*/ 13 w 678"/>
                    <a:gd name="T9" fmla="*/ 0 h 27"/>
                    <a:gd name="T10" fmla="*/ 665 w 678"/>
                    <a:gd name="T11" fmla="*/ 0 h 27"/>
                    <a:gd name="T12" fmla="*/ 678 w 678"/>
                    <a:gd name="T13" fmla="*/ 14 h 27"/>
                    <a:gd name="T14" fmla="*/ 665 w 67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7">
                      <a:moveTo>
                        <a:pt x="665" y="27"/>
                      </a:moveTo>
                      <a:lnTo>
                        <a:pt x="665" y="27"/>
                      </a:lnTo>
                      <a:lnTo>
                        <a:pt x="13" y="27"/>
                      </a:lnTo>
                      <a:cubicBezTo>
                        <a:pt x="6" y="27"/>
                        <a:pt x="0" y="21"/>
                        <a:pt x="0" y="14"/>
                      </a:cubicBezTo>
                      <a:cubicBezTo>
                        <a:pt x="0" y="6"/>
                        <a:pt x="6" y="0"/>
                        <a:pt x="13" y="0"/>
                      </a:cubicBezTo>
                      <a:lnTo>
                        <a:pt x="665" y="0"/>
                      </a:lnTo>
                      <a:cubicBezTo>
                        <a:pt x="672" y="0"/>
                        <a:pt x="678" y="6"/>
                        <a:pt x="678" y="14"/>
                      </a:cubicBezTo>
                      <a:cubicBezTo>
                        <a:pt x="678" y="21"/>
                        <a:pt x="672" y="27"/>
                        <a:pt x="665"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07" name="Freeform 223">
                  <a:extLst>
                    <a:ext uri="{FF2B5EF4-FFF2-40B4-BE49-F238E27FC236}">
                      <a16:creationId xmlns:a16="http://schemas.microsoft.com/office/drawing/2014/main" id="{856B9919-454D-4361-8FE3-EBD39E493802}"/>
                    </a:ext>
                  </a:extLst>
                </p:cNvPr>
                <p:cNvSpPr>
                  <a:spLocks/>
                </p:cNvSpPr>
                <p:nvPr/>
              </p:nvSpPr>
              <p:spPr bwMode="auto">
                <a:xfrm>
                  <a:off x="9920341" y="5462041"/>
                  <a:ext cx="221818" cy="9715"/>
                </a:xfrm>
                <a:custGeom>
                  <a:avLst/>
                  <a:gdLst>
                    <a:gd name="T0" fmla="*/ 665 w 678"/>
                    <a:gd name="T1" fmla="*/ 27 h 27"/>
                    <a:gd name="T2" fmla="*/ 665 w 678"/>
                    <a:gd name="T3" fmla="*/ 27 h 27"/>
                    <a:gd name="T4" fmla="*/ 13 w 678"/>
                    <a:gd name="T5" fmla="*/ 27 h 27"/>
                    <a:gd name="T6" fmla="*/ 0 w 678"/>
                    <a:gd name="T7" fmla="*/ 13 h 27"/>
                    <a:gd name="T8" fmla="*/ 13 w 678"/>
                    <a:gd name="T9" fmla="*/ 0 h 27"/>
                    <a:gd name="T10" fmla="*/ 665 w 678"/>
                    <a:gd name="T11" fmla="*/ 0 h 27"/>
                    <a:gd name="T12" fmla="*/ 678 w 678"/>
                    <a:gd name="T13" fmla="*/ 13 h 27"/>
                    <a:gd name="T14" fmla="*/ 665 w 67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7">
                      <a:moveTo>
                        <a:pt x="665" y="27"/>
                      </a:moveTo>
                      <a:lnTo>
                        <a:pt x="665" y="27"/>
                      </a:lnTo>
                      <a:lnTo>
                        <a:pt x="13" y="27"/>
                      </a:lnTo>
                      <a:cubicBezTo>
                        <a:pt x="6" y="27"/>
                        <a:pt x="0" y="21"/>
                        <a:pt x="0" y="13"/>
                      </a:cubicBezTo>
                      <a:cubicBezTo>
                        <a:pt x="0" y="6"/>
                        <a:pt x="6" y="0"/>
                        <a:pt x="13" y="0"/>
                      </a:cubicBezTo>
                      <a:lnTo>
                        <a:pt x="665" y="0"/>
                      </a:lnTo>
                      <a:cubicBezTo>
                        <a:pt x="672" y="0"/>
                        <a:pt x="678" y="6"/>
                        <a:pt x="678" y="13"/>
                      </a:cubicBezTo>
                      <a:cubicBezTo>
                        <a:pt x="678" y="21"/>
                        <a:pt x="672" y="27"/>
                        <a:pt x="665"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08" name="Freeform 224">
                  <a:extLst>
                    <a:ext uri="{FF2B5EF4-FFF2-40B4-BE49-F238E27FC236}">
                      <a16:creationId xmlns:a16="http://schemas.microsoft.com/office/drawing/2014/main" id="{142D952B-DA4D-4FD0-8ADC-F5B300EDA7B6}"/>
                    </a:ext>
                  </a:extLst>
                </p:cNvPr>
                <p:cNvSpPr>
                  <a:spLocks/>
                </p:cNvSpPr>
                <p:nvPr/>
              </p:nvSpPr>
              <p:spPr bwMode="auto">
                <a:xfrm>
                  <a:off x="9920340" y="5518710"/>
                  <a:ext cx="219456" cy="9715"/>
                </a:xfrm>
                <a:custGeom>
                  <a:avLst/>
                  <a:gdLst>
                    <a:gd name="T0" fmla="*/ 330 w 344"/>
                    <a:gd name="T1" fmla="*/ 27 h 27"/>
                    <a:gd name="T2" fmla="*/ 330 w 344"/>
                    <a:gd name="T3" fmla="*/ 27 h 27"/>
                    <a:gd name="T4" fmla="*/ 13 w 344"/>
                    <a:gd name="T5" fmla="*/ 27 h 27"/>
                    <a:gd name="T6" fmla="*/ 0 w 344"/>
                    <a:gd name="T7" fmla="*/ 14 h 27"/>
                    <a:gd name="T8" fmla="*/ 13 w 344"/>
                    <a:gd name="T9" fmla="*/ 0 h 27"/>
                    <a:gd name="T10" fmla="*/ 330 w 344"/>
                    <a:gd name="T11" fmla="*/ 0 h 27"/>
                    <a:gd name="T12" fmla="*/ 344 w 344"/>
                    <a:gd name="T13" fmla="*/ 14 h 27"/>
                    <a:gd name="T14" fmla="*/ 330 w 344"/>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7">
                      <a:moveTo>
                        <a:pt x="330" y="27"/>
                      </a:moveTo>
                      <a:lnTo>
                        <a:pt x="330" y="27"/>
                      </a:lnTo>
                      <a:lnTo>
                        <a:pt x="13" y="27"/>
                      </a:lnTo>
                      <a:cubicBezTo>
                        <a:pt x="6" y="27"/>
                        <a:pt x="0" y="21"/>
                        <a:pt x="0" y="14"/>
                      </a:cubicBezTo>
                      <a:cubicBezTo>
                        <a:pt x="0" y="6"/>
                        <a:pt x="6" y="0"/>
                        <a:pt x="13" y="0"/>
                      </a:cubicBezTo>
                      <a:lnTo>
                        <a:pt x="330" y="0"/>
                      </a:lnTo>
                      <a:cubicBezTo>
                        <a:pt x="338" y="0"/>
                        <a:pt x="344" y="6"/>
                        <a:pt x="344" y="14"/>
                      </a:cubicBezTo>
                      <a:cubicBezTo>
                        <a:pt x="344" y="21"/>
                        <a:pt x="338" y="27"/>
                        <a:pt x="330"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grpSp>
          <p:grpSp>
            <p:nvGrpSpPr>
              <p:cNvPr id="764" name="Group 763">
                <a:extLst>
                  <a:ext uri="{FF2B5EF4-FFF2-40B4-BE49-F238E27FC236}">
                    <a16:creationId xmlns:a16="http://schemas.microsoft.com/office/drawing/2014/main" id="{62A81BBC-28C5-426C-9368-E325076B768F}"/>
                  </a:ext>
                </a:extLst>
              </p:cNvPr>
              <p:cNvGrpSpPr/>
              <p:nvPr/>
            </p:nvGrpSpPr>
            <p:grpSpPr>
              <a:xfrm>
                <a:off x="4565401" y="4207980"/>
                <a:ext cx="557986" cy="539640"/>
                <a:chOff x="4212581" y="4384439"/>
                <a:chExt cx="590975" cy="571545"/>
              </a:xfrm>
              <a:grpFill/>
            </p:grpSpPr>
            <p:sp>
              <p:nvSpPr>
                <p:cNvPr id="781" name="Rectangle: Top Corners Rounded 780">
                  <a:extLst>
                    <a:ext uri="{FF2B5EF4-FFF2-40B4-BE49-F238E27FC236}">
                      <a16:creationId xmlns:a16="http://schemas.microsoft.com/office/drawing/2014/main" id="{1B42C5B5-D931-4333-A3FA-BD90F0078F5B}"/>
                    </a:ext>
                  </a:extLst>
                </p:cNvPr>
                <p:cNvSpPr/>
                <p:nvPr/>
              </p:nvSpPr>
              <p:spPr bwMode="auto">
                <a:xfrm>
                  <a:off x="4317350" y="4394156"/>
                  <a:ext cx="319438" cy="493088"/>
                </a:xfrm>
                <a:prstGeom prst="round2SameRect">
                  <a:avLst>
                    <a:gd name="adj1" fmla="val 22258"/>
                    <a:gd name="adj2" fmla="val 0"/>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gradFill>
                      <a:gsLst>
                        <a:gs pos="76000">
                          <a:srgbClr val="FFFFFF"/>
                        </a:gs>
                        <a:gs pos="100000">
                          <a:srgbClr val="FFFFFF"/>
                        </a:gs>
                      </a:gsLst>
                      <a:lin ang="13500000" scaled="1"/>
                    </a:gradFill>
                    <a:latin typeface="Segoe UI Semilight"/>
                    <a:ea typeface="Segoe UI" pitchFamily="34" charset="0"/>
                    <a:cs typeface="Segoe UI" pitchFamily="34" charset="0"/>
                  </a:endParaRPr>
                </a:p>
              </p:txBody>
            </p:sp>
            <p:grpSp>
              <p:nvGrpSpPr>
                <p:cNvPr id="782" name="Group 781">
                  <a:extLst>
                    <a:ext uri="{FF2B5EF4-FFF2-40B4-BE49-F238E27FC236}">
                      <a16:creationId xmlns:a16="http://schemas.microsoft.com/office/drawing/2014/main" id="{69D1DC1F-6617-47FE-80C1-350DE6EC7A86}"/>
                    </a:ext>
                  </a:extLst>
                </p:cNvPr>
                <p:cNvGrpSpPr/>
                <p:nvPr/>
              </p:nvGrpSpPr>
              <p:grpSpPr>
                <a:xfrm>
                  <a:off x="4212581" y="4384439"/>
                  <a:ext cx="590975" cy="571545"/>
                  <a:chOff x="9763287" y="5133362"/>
                  <a:chExt cx="590975" cy="571545"/>
                </a:xfrm>
                <a:grpFill/>
              </p:grpSpPr>
              <p:sp>
                <p:nvSpPr>
                  <p:cNvPr id="783" name="Freeform 212">
                    <a:extLst>
                      <a:ext uri="{FF2B5EF4-FFF2-40B4-BE49-F238E27FC236}">
                        <a16:creationId xmlns:a16="http://schemas.microsoft.com/office/drawing/2014/main" id="{5C933840-2C62-40B7-9702-7AE63B9509B0}"/>
                      </a:ext>
                    </a:extLst>
                  </p:cNvPr>
                  <p:cNvSpPr>
                    <a:spLocks/>
                  </p:cNvSpPr>
                  <p:nvPr/>
                </p:nvSpPr>
                <p:spPr bwMode="auto">
                  <a:xfrm>
                    <a:off x="9860434" y="5617475"/>
                    <a:ext cx="87432" cy="87432"/>
                  </a:xfrm>
                  <a:custGeom>
                    <a:avLst/>
                    <a:gdLst>
                      <a:gd name="T0" fmla="*/ 255 w 268"/>
                      <a:gd name="T1" fmla="*/ 269 h 269"/>
                      <a:gd name="T2" fmla="*/ 255 w 268"/>
                      <a:gd name="T3" fmla="*/ 269 h 269"/>
                      <a:gd name="T4" fmla="*/ 0 w 268"/>
                      <a:gd name="T5" fmla="*/ 13 h 269"/>
                      <a:gd name="T6" fmla="*/ 13 w 268"/>
                      <a:gd name="T7" fmla="*/ 0 h 269"/>
                      <a:gd name="T8" fmla="*/ 27 w 268"/>
                      <a:gd name="T9" fmla="*/ 13 h 269"/>
                      <a:gd name="T10" fmla="*/ 255 w 268"/>
                      <a:gd name="T11" fmla="*/ 242 h 269"/>
                      <a:gd name="T12" fmla="*/ 268 w 268"/>
                      <a:gd name="T13" fmla="*/ 255 h 269"/>
                      <a:gd name="T14" fmla="*/ 255 w 268"/>
                      <a:gd name="T15" fmla="*/ 269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269">
                        <a:moveTo>
                          <a:pt x="255" y="269"/>
                        </a:moveTo>
                        <a:lnTo>
                          <a:pt x="255" y="269"/>
                        </a:lnTo>
                        <a:cubicBezTo>
                          <a:pt x="114" y="269"/>
                          <a:pt x="0" y="154"/>
                          <a:pt x="0" y="13"/>
                        </a:cubicBezTo>
                        <a:cubicBezTo>
                          <a:pt x="0" y="6"/>
                          <a:pt x="6" y="0"/>
                          <a:pt x="13" y="0"/>
                        </a:cubicBezTo>
                        <a:cubicBezTo>
                          <a:pt x="21" y="0"/>
                          <a:pt x="27" y="6"/>
                          <a:pt x="27" y="13"/>
                        </a:cubicBezTo>
                        <a:cubicBezTo>
                          <a:pt x="27" y="139"/>
                          <a:pt x="129" y="242"/>
                          <a:pt x="255" y="242"/>
                        </a:cubicBezTo>
                        <a:cubicBezTo>
                          <a:pt x="262" y="242"/>
                          <a:pt x="268" y="248"/>
                          <a:pt x="268" y="255"/>
                        </a:cubicBezTo>
                        <a:cubicBezTo>
                          <a:pt x="268" y="263"/>
                          <a:pt x="262" y="269"/>
                          <a:pt x="255" y="269"/>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84" name="Freeform 213">
                    <a:extLst>
                      <a:ext uri="{FF2B5EF4-FFF2-40B4-BE49-F238E27FC236}">
                        <a16:creationId xmlns:a16="http://schemas.microsoft.com/office/drawing/2014/main" id="{CDC104BD-18E2-4DA6-A61D-EA586DB02817}"/>
                      </a:ext>
                    </a:extLst>
                  </p:cNvPr>
                  <p:cNvSpPr>
                    <a:spLocks noEditPoints="1"/>
                  </p:cNvSpPr>
                  <p:nvPr/>
                </p:nvSpPr>
                <p:spPr bwMode="auto">
                  <a:xfrm>
                    <a:off x="10187494" y="5617475"/>
                    <a:ext cx="166768" cy="87432"/>
                  </a:xfrm>
                  <a:custGeom>
                    <a:avLst/>
                    <a:gdLst>
                      <a:gd name="T0" fmla="*/ 27 w 510"/>
                      <a:gd name="T1" fmla="*/ 27 h 269"/>
                      <a:gd name="T2" fmla="*/ 27 w 510"/>
                      <a:gd name="T3" fmla="*/ 27 h 269"/>
                      <a:gd name="T4" fmla="*/ 255 w 510"/>
                      <a:gd name="T5" fmla="*/ 242 h 269"/>
                      <a:gd name="T6" fmla="*/ 483 w 510"/>
                      <a:gd name="T7" fmla="*/ 27 h 269"/>
                      <a:gd name="T8" fmla="*/ 27 w 510"/>
                      <a:gd name="T9" fmla="*/ 27 h 269"/>
                      <a:gd name="T10" fmla="*/ 255 w 510"/>
                      <a:gd name="T11" fmla="*/ 269 h 269"/>
                      <a:gd name="T12" fmla="*/ 255 w 510"/>
                      <a:gd name="T13" fmla="*/ 269 h 269"/>
                      <a:gd name="T14" fmla="*/ 0 w 510"/>
                      <a:gd name="T15" fmla="*/ 13 h 269"/>
                      <a:gd name="T16" fmla="*/ 0 w 510"/>
                      <a:gd name="T17" fmla="*/ 0 h 269"/>
                      <a:gd name="T18" fmla="*/ 510 w 510"/>
                      <a:gd name="T19" fmla="*/ 0 h 269"/>
                      <a:gd name="T20" fmla="*/ 510 w 510"/>
                      <a:gd name="T21" fmla="*/ 13 h 269"/>
                      <a:gd name="T22" fmla="*/ 255 w 510"/>
                      <a:gd name="T23"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0" h="269">
                        <a:moveTo>
                          <a:pt x="27" y="27"/>
                        </a:moveTo>
                        <a:lnTo>
                          <a:pt x="27" y="27"/>
                        </a:lnTo>
                        <a:cubicBezTo>
                          <a:pt x="34" y="146"/>
                          <a:pt x="134" y="242"/>
                          <a:pt x="255" y="242"/>
                        </a:cubicBezTo>
                        <a:cubicBezTo>
                          <a:pt x="377" y="242"/>
                          <a:pt x="476" y="146"/>
                          <a:pt x="483" y="27"/>
                        </a:cubicBezTo>
                        <a:lnTo>
                          <a:pt x="27" y="27"/>
                        </a:lnTo>
                        <a:close/>
                        <a:moveTo>
                          <a:pt x="255" y="269"/>
                        </a:moveTo>
                        <a:lnTo>
                          <a:pt x="255" y="269"/>
                        </a:lnTo>
                        <a:cubicBezTo>
                          <a:pt x="115" y="269"/>
                          <a:pt x="0" y="154"/>
                          <a:pt x="0" y="13"/>
                        </a:cubicBezTo>
                        <a:lnTo>
                          <a:pt x="0" y="0"/>
                        </a:lnTo>
                        <a:lnTo>
                          <a:pt x="510" y="0"/>
                        </a:lnTo>
                        <a:lnTo>
                          <a:pt x="510" y="13"/>
                        </a:lnTo>
                        <a:cubicBezTo>
                          <a:pt x="510" y="154"/>
                          <a:pt x="396" y="269"/>
                          <a:pt x="255" y="269"/>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85" name="Freeform 214">
                    <a:extLst>
                      <a:ext uri="{FF2B5EF4-FFF2-40B4-BE49-F238E27FC236}">
                        <a16:creationId xmlns:a16="http://schemas.microsoft.com/office/drawing/2014/main" id="{1C236A29-339E-4516-9537-0014E5C3E500}"/>
                      </a:ext>
                    </a:extLst>
                  </p:cNvPr>
                  <p:cNvSpPr>
                    <a:spLocks/>
                  </p:cNvSpPr>
                  <p:nvPr/>
                </p:nvSpPr>
                <p:spPr bwMode="auto">
                  <a:xfrm>
                    <a:off x="10187494" y="5212698"/>
                    <a:ext cx="8096" cy="412873"/>
                  </a:xfrm>
                  <a:custGeom>
                    <a:avLst/>
                    <a:gdLst>
                      <a:gd name="T0" fmla="*/ 14 w 27"/>
                      <a:gd name="T1" fmla="*/ 1260 h 1260"/>
                      <a:gd name="T2" fmla="*/ 14 w 27"/>
                      <a:gd name="T3" fmla="*/ 1260 h 1260"/>
                      <a:gd name="T4" fmla="*/ 0 w 27"/>
                      <a:gd name="T5" fmla="*/ 1246 h 1260"/>
                      <a:gd name="T6" fmla="*/ 0 w 27"/>
                      <a:gd name="T7" fmla="*/ 13 h 1260"/>
                      <a:gd name="T8" fmla="*/ 14 w 27"/>
                      <a:gd name="T9" fmla="*/ 0 h 1260"/>
                      <a:gd name="T10" fmla="*/ 27 w 27"/>
                      <a:gd name="T11" fmla="*/ 13 h 1260"/>
                      <a:gd name="T12" fmla="*/ 27 w 27"/>
                      <a:gd name="T13" fmla="*/ 1246 h 1260"/>
                      <a:gd name="T14" fmla="*/ 14 w 27"/>
                      <a:gd name="T15" fmla="*/ 1260 h 12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260">
                        <a:moveTo>
                          <a:pt x="14" y="1260"/>
                        </a:moveTo>
                        <a:lnTo>
                          <a:pt x="14" y="1260"/>
                        </a:lnTo>
                        <a:cubicBezTo>
                          <a:pt x="6" y="1260"/>
                          <a:pt x="0" y="1254"/>
                          <a:pt x="0" y="1246"/>
                        </a:cubicBezTo>
                        <a:lnTo>
                          <a:pt x="0" y="13"/>
                        </a:lnTo>
                        <a:cubicBezTo>
                          <a:pt x="0" y="6"/>
                          <a:pt x="6" y="0"/>
                          <a:pt x="14" y="0"/>
                        </a:cubicBezTo>
                        <a:cubicBezTo>
                          <a:pt x="21" y="0"/>
                          <a:pt x="27" y="6"/>
                          <a:pt x="27" y="13"/>
                        </a:cubicBezTo>
                        <a:lnTo>
                          <a:pt x="27" y="1246"/>
                        </a:lnTo>
                        <a:cubicBezTo>
                          <a:pt x="27" y="1254"/>
                          <a:pt x="21" y="1260"/>
                          <a:pt x="14" y="1260"/>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86" name="Freeform 215">
                    <a:extLst>
                      <a:ext uri="{FF2B5EF4-FFF2-40B4-BE49-F238E27FC236}">
                        <a16:creationId xmlns:a16="http://schemas.microsoft.com/office/drawing/2014/main" id="{C99FAEC5-1309-41DE-8450-36B6AC3BFBBD}"/>
                      </a:ext>
                    </a:extLst>
                  </p:cNvPr>
                  <p:cNvSpPr>
                    <a:spLocks/>
                  </p:cNvSpPr>
                  <p:nvPr/>
                </p:nvSpPr>
                <p:spPr bwMode="auto">
                  <a:xfrm>
                    <a:off x="9860434" y="5212698"/>
                    <a:ext cx="8096" cy="412873"/>
                  </a:xfrm>
                  <a:custGeom>
                    <a:avLst/>
                    <a:gdLst>
                      <a:gd name="T0" fmla="*/ 13 w 27"/>
                      <a:gd name="T1" fmla="*/ 1260 h 1260"/>
                      <a:gd name="T2" fmla="*/ 13 w 27"/>
                      <a:gd name="T3" fmla="*/ 1260 h 1260"/>
                      <a:gd name="T4" fmla="*/ 0 w 27"/>
                      <a:gd name="T5" fmla="*/ 1246 h 1260"/>
                      <a:gd name="T6" fmla="*/ 0 w 27"/>
                      <a:gd name="T7" fmla="*/ 13 h 1260"/>
                      <a:gd name="T8" fmla="*/ 13 w 27"/>
                      <a:gd name="T9" fmla="*/ 0 h 1260"/>
                      <a:gd name="T10" fmla="*/ 27 w 27"/>
                      <a:gd name="T11" fmla="*/ 13 h 1260"/>
                      <a:gd name="T12" fmla="*/ 27 w 27"/>
                      <a:gd name="T13" fmla="*/ 1246 h 1260"/>
                      <a:gd name="T14" fmla="*/ 13 w 27"/>
                      <a:gd name="T15" fmla="*/ 1260 h 12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260">
                        <a:moveTo>
                          <a:pt x="13" y="1260"/>
                        </a:moveTo>
                        <a:lnTo>
                          <a:pt x="13" y="1260"/>
                        </a:lnTo>
                        <a:cubicBezTo>
                          <a:pt x="6" y="1260"/>
                          <a:pt x="0" y="1254"/>
                          <a:pt x="0" y="1246"/>
                        </a:cubicBezTo>
                        <a:lnTo>
                          <a:pt x="0" y="13"/>
                        </a:lnTo>
                        <a:cubicBezTo>
                          <a:pt x="0" y="6"/>
                          <a:pt x="6" y="0"/>
                          <a:pt x="13" y="0"/>
                        </a:cubicBezTo>
                        <a:cubicBezTo>
                          <a:pt x="21" y="0"/>
                          <a:pt x="27" y="6"/>
                          <a:pt x="27" y="13"/>
                        </a:cubicBezTo>
                        <a:lnTo>
                          <a:pt x="27" y="1246"/>
                        </a:lnTo>
                        <a:cubicBezTo>
                          <a:pt x="27" y="1254"/>
                          <a:pt x="21" y="1260"/>
                          <a:pt x="13" y="1260"/>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87" name="Freeform 216">
                    <a:extLst>
                      <a:ext uri="{FF2B5EF4-FFF2-40B4-BE49-F238E27FC236}">
                        <a16:creationId xmlns:a16="http://schemas.microsoft.com/office/drawing/2014/main" id="{003B7CDE-07C6-44D2-A857-52E4A37A1C30}"/>
                      </a:ext>
                    </a:extLst>
                  </p:cNvPr>
                  <p:cNvSpPr>
                    <a:spLocks/>
                  </p:cNvSpPr>
                  <p:nvPr/>
                </p:nvSpPr>
                <p:spPr bwMode="auto">
                  <a:xfrm>
                    <a:off x="9842623" y="5133362"/>
                    <a:ext cx="273630" cy="9715"/>
                  </a:xfrm>
                  <a:custGeom>
                    <a:avLst/>
                    <a:gdLst>
                      <a:gd name="T0" fmla="*/ 831 w 844"/>
                      <a:gd name="T1" fmla="*/ 27 h 27"/>
                      <a:gd name="T2" fmla="*/ 831 w 844"/>
                      <a:gd name="T3" fmla="*/ 27 h 27"/>
                      <a:gd name="T4" fmla="*/ 14 w 844"/>
                      <a:gd name="T5" fmla="*/ 27 h 27"/>
                      <a:gd name="T6" fmla="*/ 0 w 844"/>
                      <a:gd name="T7" fmla="*/ 13 h 27"/>
                      <a:gd name="T8" fmla="*/ 14 w 844"/>
                      <a:gd name="T9" fmla="*/ 0 h 27"/>
                      <a:gd name="T10" fmla="*/ 831 w 844"/>
                      <a:gd name="T11" fmla="*/ 0 h 27"/>
                      <a:gd name="T12" fmla="*/ 844 w 844"/>
                      <a:gd name="T13" fmla="*/ 13 h 27"/>
                      <a:gd name="T14" fmla="*/ 831 w 844"/>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4" h="27">
                        <a:moveTo>
                          <a:pt x="831" y="27"/>
                        </a:moveTo>
                        <a:lnTo>
                          <a:pt x="831" y="27"/>
                        </a:lnTo>
                        <a:lnTo>
                          <a:pt x="14" y="27"/>
                        </a:lnTo>
                        <a:cubicBezTo>
                          <a:pt x="6" y="27"/>
                          <a:pt x="0" y="21"/>
                          <a:pt x="0" y="13"/>
                        </a:cubicBezTo>
                        <a:cubicBezTo>
                          <a:pt x="0" y="6"/>
                          <a:pt x="6" y="0"/>
                          <a:pt x="14" y="0"/>
                        </a:cubicBezTo>
                        <a:lnTo>
                          <a:pt x="831" y="0"/>
                        </a:lnTo>
                        <a:cubicBezTo>
                          <a:pt x="838" y="0"/>
                          <a:pt x="844" y="6"/>
                          <a:pt x="844" y="13"/>
                        </a:cubicBezTo>
                        <a:cubicBezTo>
                          <a:pt x="844" y="21"/>
                          <a:pt x="838" y="27"/>
                          <a:pt x="831"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88" name="Freeform 218">
                    <a:extLst>
                      <a:ext uri="{FF2B5EF4-FFF2-40B4-BE49-F238E27FC236}">
                        <a16:creationId xmlns:a16="http://schemas.microsoft.com/office/drawing/2014/main" id="{1875EC98-4604-477F-A545-9650122FF481}"/>
                      </a:ext>
                    </a:extLst>
                  </p:cNvPr>
                  <p:cNvSpPr>
                    <a:spLocks/>
                  </p:cNvSpPr>
                  <p:nvPr/>
                </p:nvSpPr>
                <p:spPr bwMode="auto">
                  <a:xfrm>
                    <a:off x="9763287" y="5133362"/>
                    <a:ext cx="432302" cy="89051"/>
                  </a:xfrm>
                  <a:custGeom>
                    <a:avLst/>
                    <a:gdLst>
                      <a:gd name="T0" fmla="*/ 1314 w 1327"/>
                      <a:gd name="T1" fmla="*/ 269 h 269"/>
                      <a:gd name="T2" fmla="*/ 1314 w 1327"/>
                      <a:gd name="T3" fmla="*/ 269 h 269"/>
                      <a:gd name="T4" fmla="*/ 1300 w 1327"/>
                      <a:gd name="T5" fmla="*/ 255 h 269"/>
                      <a:gd name="T6" fmla="*/ 1072 w 1327"/>
                      <a:gd name="T7" fmla="*/ 27 h 269"/>
                      <a:gd name="T8" fmla="*/ 843 w 1327"/>
                      <a:gd name="T9" fmla="*/ 255 h 269"/>
                      <a:gd name="T10" fmla="*/ 843 w 1327"/>
                      <a:gd name="T11" fmla="*/ 269 h 269"/>
                      <a:gd name="T12" fmla="*/ 0 w 1327"/>
                      <a:gd name="T13" fmla="*/ 269 h 269"/>
                      <a:gd name="T14" fmla="*/ 0 w 1327"/>
                      <a:gd name="T15" fmla="*/ 255 h 269"/>
                      <a:gd name="T16" fmla="*/ 255 w 1327"/>
                      <a:gd name="T17" fmla="*/ 0 h 269"/>
                      <a:gd name="T18" fmla="*/ 268 w 1327"/>
                      <a:gd name="T19" fmla="*/ 13 h 269"/>
                      <a:gd name="T20" fmla="*/ 255 w 1327"/>
                      <a:gd name="T21" fmla="*/ 27 h 269"/>
                      <a:gd name="T22" fmla="*/ 27 w 1327"/>
                      <a:gd name="T23" fmla="*/ 242 h 269"/>
                      <a:gd name="T24" fmla="*/ 817 w 1327"/>
                      <a:gd name="T25" fmla="*/ 242 h 269"/>
                      <a:gd name="T26" fmla="*/ 1072 w 1327"/>
                      <a:gd name="T27" fmla="*/ 0 h 269"/>
                      <a:gd name="T28" fmla="*/ 1327 w 1327"/>
                      <a:gd name="T29" fmla="*/ 255 h 269"/>
                      <a:gd name="T30" fmla="*/ 1314 w 1327"/>
                      <a:gd name="T31"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7" h="269">
                        <a:moveTo>
                          <a:pt x="1314" y="269"/>
                        </a:moveTo>
                        <a:lnTo>
                          <a:pt x="1314" y="269"/>
                        </a:lnTo>
                        <a:cubicBezTo>
                          <a:pt x="1306" y="269"/>
                          <a:pt x="1300" y="263"/>
                          <a:pt x="1300" y="255"/>
                        </a:cubicBezTo>
                        <a:cubicBezTo>
                          <a:pt x="1300" y="129"/>
                          <a:pt x="1198" y="27"/>
                          <a:pt x="1072" y="27"/>
                        </a:cubicBezTo>
                        <a:cubicBezTo>
                          <a:pt x="946" y="27"/>
                          <a:pt x="843" y="129"/>
                          <a:pt x="843" y="255"/>
                        </a:cubicBezTo>
                        <a:lnTo>
                          <a:pt x="843" y="269"/>
                        </a:lnTo>
                        <a:lnTo>
                          <a:pt x="0" y="269"/>
                        </a:lnTo>
                        <a:lnTo>
                          <a:pt x="0" y="255"/>
                        </a:lnTo>
                        <a:cubicBezTo>
                          <a:pt x="0" y="115"/>
                          <a:pt x="114" y="0"/>
                          <a:pt x="255" y="0"/>
                        </a:cubicBezTo>
                        <a:cubicBezTo>
                          <a:pt x="262" y="0"/>
                          <a:pt x="268" y="6"/>
                          <a:pt x="268" y="13"/>
                        </a:cubicBezTo>
                        <a:cubicBezTo>
                          <a:pt x="268" y="21"/>
                          <a:pt x="262" y="27"/>
                          <a:pt x="255" y="27"/>
                        </a:cubicBezTo>
                        <a:cubicBezTo>
                          <a:pt x="133" y="27"/>
                          <a:pt x="33" y="122"/>
                          <a:pt x="27" y="242"/>
                        </a:cubicBezTo>
                        <a:lnTo>
                          <a:pt x="817" y="242"/>
                        </a:lnTo>
                        <a:cubicBezTo>
                          <a:pt x="824" y="107"/>
                          <a:pt x="936" y="0"/>
                          <a:pt x="1072" y="0"/>
                        </a:cubicBezTo>
                        <a:cubicBezTo>
                          <a:pt x="1213" y="0"/>
                          <a:pt x="1327" y="115"/>
                          <a:pt x="1327" y="255"/>
                        </a:cubicBezTo>
                        <a:cubicBezTo>
                          <a:pt x="1327" y="263"/>
                          <a:pt x="1321" y="269"/>
                          <a:pt x="1314" y="269"/>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89" name="Freeform 219">
                    <a:extLst>
                      <a:ext uri="{FF2B5EF4-FFF2-40B4-BE49-F238E27FC236}">
                        <a16:creationId xmlns:a16="http://schemas.microsoft.com/office/drawing/2014/main" id="{C63A508A-1B22-4A8F-AE4F-39C1795D954B}"/>
                      </a:ext>
                    </a:extLst>
                  </p:cNvPr>
                  <p:cNvSpPr>
                    <a:spLocks/>
                  </p:cNvSpPr>
                  <p:nvPr/>
                </p:nvSpPr>
                <p:spPr bwMode="auto">
                  <a:xfrm>
                    <a:off x="9920341" y="5266129"/>
                    <a:ext cx="221818" cy="9715"/>
                  </a:xfrm>
                  <a:custGeom>
                    <a:avLst/>
                    <a:gdLst>
                      <a:gd name="T0" fmla="*/ 665 w 678"/>
                      <a:gd name="T1" fmla="*/ 27 h 27"/>
                      <a:gd name="T2" fmla="*/ 665 w 678"/>
                      <a:gd name="T3" fmla="*/ 27 h 27"/>
                      <a:gd name="T4" fmla="*/ 13 w 678"/>
                      <a:gd name="T5" fmla="*/ 27 h 27"/>
                      <a:gd name="T6" fmla="*/ 0 w 678"/>
                      <a:gd name="T7" fmla="*/ 14 h 27"/>
                      <a:gd name="T8" fmla="*/ 13 w 678"/>
                      <a:gd name="T9" fmla="*/ 0 h 27"/>
                      <a:gd name="T10" fmla="*/ 665 w 678"/>
                      <a:gd name="T11" fmla="*/ 0 h 27"/>
                      <a:gd name="T12" fmla="*/ 678 w 678"/>
                      <a:gd name="T13" fmla="*/ 14 h 27"/>
                      <a:gd name="T14" fmla="*/ 665 w 67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7">
                        <a:moveTo>
                          <a:pt x="665" y="27"/>
                        </a:moveTo>
                        <a:lnTo>
                          <a:pt x="665" y="27"/>
                        </a:lnTo>
                        <a:lnTo>
                          <a:pt x="13" y="27"/>
                        </a:lnTo>
                        <a:cubicBezTo>
                          <a:pt x="6" y="27"/>
                          <a:pt x="0" y="21"/>
                          <a:pt x="0" y="14"/>
                        </a:cubicBezTo>
                        <a:cubicBezTo>
                          <a:pt x="0" y="6"/>
                          <a:pt x="6" y="0"/>
                          <a:pt x="13" y="0"/>
                        </a:cubicBezTo>
                        <a:lnTo>
                          <a:pt x="665" y="0"/>
                        </a:lnTo>
                        <a:cubicBezTo>
                          <a:pt x="672" y="0"/>
                          <a:pt x="678" y="6"/>
                          <a:pt x="678" y="14"/>
                        </a:cubicBezTo>
                        <a:cubicBezTo>
                          <a:pt x="678" y="21"/>
                          <a:pt x="672" y="27"/>
                          <a:pt x="665"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90" name="Freeform 220">
                    <a:extLst>
                      <a:ext uri="{FF2B5EF4-FFF2-40B4-BE49-F238E27FC236}">
                        <a16:creationId xmlns:a16="http://schemas.microsoft.com/office/drawing/2014/main" id="{8BBE9593-2E72-44D1-9E4B-950F4C6E1EF4}"/>
                      </a:ext>
                    </a:extLst>
                  </p:cNvPr>
                  <p:cNvSpPr>
                    <a:spLocks/>
                  </p:cNvSpPr>
                  <p:nvPr/>
                </p:nvSpPr>
                <p:spPr bwMode="auto">
                  <a:xfrm>
                    <a:off x="9920341" y="5314702"/>
                    <a:ext cx="221818" cy="9715"/>
                  </a:xfrm>
                  <a:custGeom>
                    <a:avLst/>
                    <a:gdLst>
                      <a:gd name="T0" fmla="*/ 665 w 678"/>
                      <a:gd name="T1" fmla="*/ 27 h 27"/>
                      <a:gd name="T2" fmla="*/ 665 w 678"/>
                      <a:gd name="T3" fmla="*/ 27 h 27"/>
                      <a:gd name="T4" fmla="*/ 13 w 678"/>
                      <a:gd name="T5" fmla="*/ 27 h 27"/>
                      <a:gd name="T6" fmla="*/ 0 w 678"/>
                      <a:gd name="T7" fmla="*/ 13 h 27"/>
                      <a:gd name="T8" fmla="*/ 13 w 678"/>
                      <a:gd name="T9" fmla="*/ 0 h 27"/>
                      <a:gd name="T10" fmla="*/ 665 w 678"/>
                      <a:gd name="T11" fmla="*/ 0 h 27"/>
                      <a:gd name="T12" fmla="*/ 678 w 678"/>
                      <a:gd name="T13" fmla="*/ 13 h 27"/>
                      <a:gd name="T14" fmla="*/ 665 w 67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7">
                        <a:moveTo>
                          <a:pt x="665" y="27"/>
                        </a:moveTo>
                        <a:lnTo>
                          <a:pt x="665" y="27"/>
                        </a:lnTo>
                        <a:lnTo>
                          <a:pt x="13" y="27"/>
                        </a:lnTo>
                        <a:cubicBezTo>
                          <a:pt x="6" y="27"/>
                          <a:pt x="0" y="21"/>
                          <a:pt x="0" y="13"/>
                        </a:cubicBezTo>
                        <a:cubicBezTo>
                          <a:pt x="0" y="6"/>
                          <a:pt x="6" y="0"/>
                          <a:pt x="13" y="0"/>
                        </a:cubicBezTo>
                        <a:lnTo>
                          <a:pt x="665" y="0"/>
                        </a:lnTo>
                        <a:cubicBezTo>
                          <a:pt x="672" y="0"/>
                          <a:pt x="678" y="6"/>
                          <a:pt x="678" y="13"/>
                        </a:cubicBezTo>
                        <a:cubicBezTo>
                          <a:pt x="678" y="21"/>
                          <a:pt x="672" y="27"/>
                          <a:pt x="665"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91" name="Freeform 221">
                    <a:extLst>
                      <a:ext uri="{FF2B5EF4-FFF2-40B4-BE49-F238E27FC236}">
                        <a16:creationId xmlns:a16="http://schemas.microsoft.com/office/drawing/2014/main" id="{F850612A-730B-4249-8C42-0F388812F88D}"/>
                      </a:ext>
                    </a:extLst>
                  </p:cNvPr>
                  <p:cNvSpPr>
                    <a:spLocks/>
                  </p:cNvSpPr>
                  <p:nvPr/>
                </p:nvSpPr>
                <p:spPr bwMode="auto">
                  <a:xfrm>
                    <a:off x="9920341" y="5364894"/>
                    <a:ext cx="221818" cy="8096"/>
                  </a:xfrm>
                  <a:custGeom>
                    <a:avLst/>
                    <a:gdLst>
                      <a:gd name="T0" fmla="*/ 665 w 678"/>
                      <a:gd name="T1" fmla="*/ 26 h 26"/>
                      <a:gd name="T2" fmla="*/ 665 w 678"/>
                      <a:gd name="T3" fmla="*/ 26 h 26"/>
                      <a:gd name="T4" fmla="*/ 13 w 678"/>
                      <a:gd name="T5" fmla="*/ 26 h 26"/>
                      <a:gd name="T6" fmla="*/ 0 w 678"/>
                      <a:gd name="T7" fmla="*/ 13 h 26"/>
                      <a:gd name="T8" fmla="*/ 13 w 678"/>
                      <a:gd name="T9" fmla="*/ 0 h 26"/>
                      <a:gd name="T10" fmla="*/ 665 w 678"/>
                      <a:gd name="T11" fmla="*/ 0 h 26"/>
                      <a:gd name="T12" fmla="*/ 678 w 678"/>
                      <a:gd name="T13" fmla="*/ 13 h 26"/>
                      <a:gd name="T14" fmla="*/ 665 w 678"/>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6">
                        <a:moveTo>
                          <a:pt x="665" y="26"/>
                        </a:moveTo>
                        <a:lnTo>
                          <a:pt x="665" y="26"/>
                        </a:lnTo>
                        <a:lnTo>
                          <a:pt x="13" y="26"/>
                        </a:lnTo>
                        <a:cubicBezTo>
                          <a:pt x="6" y="26"/>
                          <a:pt x="0" y="20"/>
                          <a:pt x="0" y="13"/>
                        </a:cubicBezTo>
                        <a:cubicBezTo>
                          <a:pt x="0" y="6"/>
                          <a:pt x="6" y="0"/>
                          <a:pt x="13" y="0"/>
                        </a:cubicBezTo>
                        <a:lnTo>
                          <a:pt x="665" y="0"/>
                        </a:lnTo>
                        <a:cubicBezTo>
                          <a:pt x="672" y="0"/>
                          <a:pt x="678" y="6"/>
                          <a:pt x="678" y="13"/>
                        </a:cubicBezTo>
                        <a:cubicBezTo>
                          <a:pt x="678" y="20"/>
                          <a:pt x="672" y="26"/>
                          <a:pt x="665" y="26"/>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92" name="Freeform 222">
                    <a:extLst>
                      <a:ext uri="{FF2B5EF4-FFF2-40B4-BE49-F238E27FC236}">
                        <a16:creationId xmlns:a16="http://schemas.microsoft.com/office/drawing/2014/main" id="{744022DA-E8A6-4BD0-B90D-14BD7094DFA1}"/>
                      </a:ext>
                    </a:extLst>
                  </p:cNvPr>
                  <p:cNvSpPr>
                    <a:spLocks/>
                  </p:cNvSpPr>
                  <p:nvPr/>
                </p:nvSpPr>
                <p:spPr bwMode="auto">
                  <a:xfrm>
                    <a:off x="9920341" y="5413468"/>
                    <a:ext cx="221818" cy="8096"/>
                  </a:xfrm>
                  <a:custGeom>
                    <a:avLst/>
                    <a:gdLst>
                      <a:gd name="T0" fmla="*/ 665 w 678"/>
                      <a:gd name="T1" fmla="*/ 27 h 27"/>
                      <a:gd name="T2" fmla="*/ 665 w 678"/>
                      <a:gd name="T3" fmla="*/ 27 h 27"/>
                      <a:gd name="T4" fmla="*/ 13 w 678"/>
                      <a:gd name="T5" fmla="*/ 27 h 27"/>
                      <a:gd name="T6" fmla="*/ 0 w 678"/>
                      <a:gd name="T7" fmla="*/ 14 h 27"/>
                      <a:gd name="T8" fmla="*/ 13 w 678"/>
                      <a:gd name="T9" fmla="*/ 0 h 27"/>
                      <a:gd name="T10" fmla="*/ 665 w 678"/>
                      <a:gd name="T11" fmla="*/ 0 h 27"/>
                      <a:gd name="T12" fmla="*/ 678 w 678"/>
                      <a:gd name="T13" fmla="*/ 14 h 27"/>
                      <a:gd name="T14" fmla="*/ 665 w 67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7">
                        <a:moveTo>
                          <a:pt x="665" y="27"/>
                        </a:moveTo>
                        <a:lnTo>
                          <a:pt x="665" y="27"/>
                        </a:lnTo>
                        <a:lnTo>
                          <a:pt x="13" y="27"/>
                        </a:lnTo>
                        <a:cubicBezTo>
                          <a:pt x="6" y="27"/>
                          <a:pt x="0" y="21"/>
                          <a:pt x="0" y="14"/>
                        </a:cubicBezTo>
                        <a:cubicBezTo>
                          <a:pt x="0" y="6"/>
                          <a:pt x="6" y="0"/>
                          <a:pt x="13" y="0"/>
                        </a:cubicBezTo>
                        <a:lnTo>
                          <a:pt x="665" y="0"/>
                        </a:lnTo>
                        <a:cubicBezTo>
                          <a:pt x="672" y="0"/>
                          <a:pt x="678" y="6"/>
                          <a:pt x="678" y="14"/>
                        </a:cubicBezTo>
                        <a:cubicBezTo>
                          <a:pt x="678" y="21"/>
                          <a:pt x="672" y="27"/>
                          <a:pt x="665"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93" name="Freeform 223">
                    <a:extLst>
                      <a:ext uri="{FF2B5EF4-FFF2-40B4-BE49-F238E27FC236}">
                        <a16:creationId xmlns:a16="http://schemas.microsoft.com/office/drawing/2014/main" id="{EF25AB5F-956F-4B06-8358-84AB4C882A27}"/>
                      </a:ext>
                    </a:extLst>
                  </p:cNvPr>
                  <p:cNvSpPr>
                    <a:spLocks/>
                  </p:cNvSpPr>
                  <p:nvPr/>
                </p:nvSpPr>
                <p:spPr bwMode="auto">
                  <a:xfrm>
                    <a:off x="9920341" y="5462041"/>
                    <a:ext cx="221818" cy="9715"/>
                  </a:xfrm>
                  <a:custGeom>
                    <a:avLst/>
                    <a:gdLst>
                      <a:gd name="T0" fmla="*/ 665 w 678"/>
                      <a:gd name="T1" fmla="*/ 27 h 27"/>
                      <a:gd name="T2" fmla="*/ 665 w 678"/>
                      <a:gd name="T3" fmla="*/ 27 h 27"/>
                      <a:gd name="T4" fmla="*/ 13 w 678"/>
                      <a:gd name="T5" fmla="*/ 27 h 27"/>
                      <a:gd name="T6" fmla="*/ 0 w 678"/>
                      <a:gd name="T7" fmla="*/ 13 h 27"/>
                      <a:gd name="T8" fmla="*/ 13 w 678"/>
                      <a:gd name="T9" fmla="*/ 0 h 27"/>
                      <a:gd name="T10" fmla="*/ 665 w 678"/>
                      <a:gd name="T11" fmla="*/ 0 h 27"/>
                      <a:gd name="T12" fmla="*/ 678 w 678"/>
                      <a:gd name="T13" fmla="*/ 13 h 27"/>
                      <a:gd name="T14" fmla="*/ 665 w 67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7">
                        <a:moveTo>
                          <a:pt x="665" y="27"/>
                        </a:moveTo>
                        <a:lnTo>
                          <a:pt x="665" y="27"/>
                        </a:lnTo>
                        <a:lnTo>
                          <a:pt x="13" y="27"/>
                        </a:lnTo>
                        <a:cubicBezTo>
                          <a:pt x="6" y="27"/>
                          <a:pt x="0" y="21"/>
                          <a:pt x="0" y="13"/>
                        </a:cubicBezTo>
                        <a:cubicBezTo>
                          <a:pt x="0" y="6"/>
                          <a:pt x="6" y="0"/>
                          <a:pt x="13" y="0"/>
                        </a:cubicBezTo>
                        <a:lnTo>
                          <a:pt x="665" y="0"/>
                        </a:lnTo>
                        <a:cubicBezTo>
                          <a:pt x="672" y="0"/>
                          <a:pt x="678" y="6"/>
                          <a:pt x="678" y="13"/>
                        </a:cubicBezTo>
                        <a:cubicBezTo>
                          <a:pt x="678" y="21"/>
                          <a:pt x="672" y="27"/>
                          <a:pt x="665"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94" name="Freeform 224">
                    <a:extLst>
                      <a:ext uri="{FF2B5EF4-FFF2-40B4-BE49-F238E27FC236}">
                        <a16:creationId xmlns:a16="http://schemas.microsoft.com/office/drawing/2014/main" id="{24084C06-977B-4A02-96C1-C63F9E08B8B4}"/>
                      </a:ext>
                    </a:extLst>
                  </p:cNvPr>
                  <p:cNvSpPr>
                    <a:spLocks/>
                  </p:cNvSpPr>
                  <p:nvPr/>
                </p:nvSpPr>
                <p:spPr bwMode="auto">
                  <a:xfrm>
                    <a:off x="9920340" y="5518710"/>
                    <a:ext cx="219456" cy="9715"/>
                  </a:xfrm>
                  <a:custGeom>
                    <a:avLst/>
                    <a:gdLst>
                      <a:gd name="T0" fmla="*/ 330 w 344"/>
                      <a:gd name="T1" fmla="*/ 27 h 27"/>
                      <a:gd name="T2" fmla="*/ 330 w 344"/>
                      <a:gd name="T3" fmla="*/ 27 h 27"/>
                      <a:gd name="T4" fmla="*/ 13 w 344"/>
                      <a:gd name="T5" fmla="*/ 27 h 27"/>
                      <a:gd name="T6" fmla="*/ 0 w 344"/>
                      <a:gd name="T7" fmla="*/ 14 h 27"/>
                      <a:gd name="T8" fmla="*/ 13 w 344"/>
                      <a:gd name="T9" fmla="*/ 0 h 27"/>
                      <a:gd name="T10" fmla="*/ 330 w 344"/>
                      <a:gd name="T11" fmla="*/ 0 h 27"/>
                      <a:gd name="T12" fmla="*/ 344 w 344"/>
                      <a:gd name="T13" fmla="*/ 14 h 27"/>
                      <a:gd name="T14" fmla="*/ 330 w 344"/>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7">
                        <a:moveTo>
                          <a:pt x="330" y="27"/>
                        </a:moveTo>
                        <a:lnTo>
                          <a:pt x="330" y="27"/>
                        </a:lnTo>
                        <a:lnTo>
                          <a:pt x="13" y="27"/>
                        </a:lnTo>
                        <a:cubicBezTo>
                          <a:pt x="6" y="27"/>
                          <a:pt x="0" y="21"/>
                          <a:pt x="0" y="14"/>
                        </a:cubicBezTo>
                        <a:cubicBezTo>
                          <a:pt x="0" y="6"/>
                          <a:pt x="6" y="0"/>
                          <a:pt x="13" y="0"/>
                        </a:cubicBezTo>
                        <a:lnTo>
                          <a:pt x="330" y="0"/>
                        </a:lnTo>
                        <a:cubicBezTo>
                          <a:pt x="338" y="0"/>
                          <a:pt x="344" y="6"/>
                          <a:pt x="344" y="14"/>
                        </a:cubicBezTo>
                        <a:cubicBezTo>
                          <a:pt x="344" y="21"/>
                          <a:pt x="338" y="27"/>
                          <a:pt x="330"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95" name="Freeform 217">
                    <a:extLst>
                      <a:ext uri="{FF2B5EF4-FFF2-40B4-BE49-F238E27FC236}">
                        <a16:creationId xmlns:a16="http://schemas.microsoft.com/office/drawing/2014/main" id="{2ADE238C-00F7-44D5-9B24-982FD724A3C8}"/>
                      </a:ext>
                    </a:extLst>
                  </p:cNvPr>
                  <p:cNvSpPr>
                    <a:spLocks/>
                  </p:cNvSpPr>
                  <p:nvPr/>
                </p:nvSpPr>
                <p:spPr bwMode="auto">
                  <a:xfrm>
                    <a:off x="9939770" y="5695192"/>
                    <a:ext cx="335156" cy="9715"/>
                  </a:xfrm>
                  <a:custGeom>
                    <a:avLst/>
                    <a:gdLst>
                      <a:gd name="T0" fmla="*/ 1016 w 1030"/>
                      <a:gd name="T1" fmla="*/ 27 h 27"/>
                      <a:gd name="T2" fmla="*/ 1016 w 1030"/>
                      <a:gd name="T3" fmla="*/ 27 h 27"/>
                      <a:gd name="T4" fmla="*/ 14 w 1030"/>
                      <a:gd name="T5" fmla="*/ 27 h 27"/>
                      <a:gd name="T6" fmla="*/ 0 w 1030"/>
                      <a:gd name="T7" fmla="*/ 13 h 27"/>
                      <a:gd name="T8" fmla="*/ 14 w 1030"/>
                      <a:gd name="T9" fmla="*/ 0 h 27"/>
                      <a:gd name="T10" fmla="*/ 1016 w 1030"/>
                      <a:gd name="T11" fmla="*/ 0 h 27"/>
                      <a:gd name="T12" fmla="*/ 1030 w 1030"/>
                      <a:gd name="T13" fmla="*/ 13 h 27"/>
                      <a:gd name="T14" fmla="*/ 1016 w 1030"/>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0" h="27">
                        <a:moveTo>
                          <a:pt x="1016" y="27"/>
                        </a:moveTo>
                        <a:lnTo>
                          <a:pt x="1016" y="27"/>
                        </a:lnTo>
                        <a:lnTo>
                          <a:pt x="14" y="27"/>
                        </a:lnTo>
                        <a:cubicBezTo>
                          <a:pt x="6" y="27"/>
                          <a:pt x="0" y="21"/>
                          <a:pt x="0" y="13"/>
                        </a:cubicBezTo>
                        <a:cubicBezTo>
                          <a:pt x="0" y="6"/>
                          <a:pt x="6" y="0"/>
                          <a:pt x="14" y="0"/>
                        </a:cubicBezTo>
                        <a:lnTo>
                          <a:pt x="1016" y="0"/>
                        </a:lnTo>
                        <a:cubicBezTo>
                          <a:pt x="1024" y="0"/>
                          <a:pt x="1030" y="6"/>
                          <a:pt x="1030" y="13"/>
                        </a:cubicBezTo>
                        <a:cubicBezTo>
                          <a:pt x="1030" y="21"/>
                          <a:pt x="1024" y="27"/>
                          <a:pt x="1016"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grpSp>
          </p:grpSp>
          <p:grpSp>
            <p:nvGrpSpPr>
              <p:cNvPr id="765" name="Group 764">
                <a:extLst>
                  <a:ext uri="{FF2B5EF4-FFF2-40B4-BE49-F238E27FC236}">
                    <a16:creationId xmlns:a16="http://schemas.microsoft.com/office/drawing/2014/main" id="{07643E9A-3300-47A8-A71C-413C5F0E0199}"/>
                  </a:ext>
                </a:extLst>
              </p:cNvPr>
              <p:cNvGrpSpPr/>
              <p:nvPr/>
            </p:nvGrpSpPr>
            <p:grpSpPr>
              <a:xfrm>
                <a:off x="4314657" y="4341688"/>
                <a:ext cx="557986" cy="539640"/>
                <a:chOff x="4212581" y="4384439"/>
                <a:chExt cx="590975" cy="571545"/>
              </a:xfrm>
              <a:grpFill/>
            </p:grpSpPr>
            <p:sp>
              <p:nvSpPr>
                <p:cNvPr id="766" name="Rectangle: Top Corners Rounded 765">
                  <a:extLst>
                    <a:ext uri="{FF2B5EF4-FFF2-40B4-BE49-F238E27FC236}">
                      <a16:creationId xmlns:a16="http://schemas.microsoft.com/office/drawing/2014/main" id="{97E94F8F-39BA-4007-9CDA-5EFA1B149F2B}"/>
                    </a:ext>
                  </a:extLst>
                </p:cNvPr>
                <p:cNvSpPr/>
                <p:nvPr/>
              </p:nvSpPr>
              <p:spPr bwMode="auto">
                <a:xfrm>
                  <a:off x="4317350" y="4394156"/>
                  <a:ext cx="319438" cy="493088"/>
                </a:xfrm>
                <a:prstGeom prst="round2SameRect">
                  <a:avLst>
                    <a:gd name="adj1" fmla="val 22258"/>
                    <a:gd name="adj2" fmla="val 0"/>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gradFill>
                      <a:gsLst>
                        <a:gs pos="76000">
                          <a:srgbClr val="FFFFFF"/>
                        </a:gs>
                        <a:gs pos="100000">
                          <a:srgbClr val="FFFFFF"/>
                        </a:gs>
                      </a:gsLst>
                      <a:lin ang="13500000" scaled="1"/>
                    </a:gradFill>
                    <a:latin typeface="Segoe UI Semilight"/>
                    <a:ea typeface="Segoe UI" pitchFamily="34" charset="0"/>
                    <a:cs typeface="Segoe UI" pitchFamily="34" charset="0"/>
                  </a:endParaRPr>
                </a:p>
              </p:txBody>
            </p:sp>
            <p:grpSp>
              <p:nvGrpSpPr>
                <p:cNvPr id="767" name="Group 766">
                  <a:extLst>
                    <a:ext uri="{FF2B5EF4-FFF2-40B4-BE49-F238E27FC236}">
                      <a16:creationId xmlns:a16="http://schemas.microsoft.com/office/drawing/2014/main" id="{1DC5223C-E18D-42D1-AECE-5DA415811745}"/>
                    </a:ext>
                  </a:extLst>
                </p:cNvPr>
                <p:cNvGrpSpPr/>
                <p:nvPr/>
              </p:nvGrpSpPr>
              <p:grpSpPr>
                <a:xfrm>
                  <a:off x="4212581" y="4384439"/>
                  <a:ext cx="590975" cy="571545"/>
                  <a:chOff x="9763287" y="5133362"/>
                  <a:chExt cx="590975" cy="571545"/>
                </a:xfrm>
                <a:grpFill/>
              </p:grpSpPr>
              <p:sp>
                <p:nvSpPr>
                  <p:cNvPr id="768" name="Freeform 212">
                    <a:extLst>
                      <a:ext uri="{FF2B5EF4-FFF2-40B4-BE49-F238E27FC236}">
                        <a16:creationId xmlns:a16="http://schemas.microsoft.com/office/drawing/2014/main" id="{33A84C06-2EB9-4D4A-B145-E5D388D9C2D9}"/>
                      </a:ext>
                    </a:extLst>
                  </p:cNvPr>
                  <p:cNvSpPr>
                    <a:spLocks/>
                  </p:cNvSpPr>
                  <p:nvPr/>
                </p:nvSpPr>
                <p:spPr bwMode="auto">
                  <a:xfrm>
                    <a:off x="9860434" y="5617475"/>
                    <a:ext cx="87432" cy="87432"/>
                  </a:xfrm>
                  <a:custGeom>
                    <a:avLst/>
                    <a:gdLst>
                      <a:gd name="T0" fmla="*/ 255 w 268"/>
                      <a:gd name="T1" fmla="*/ 269 h 269"/>
                      <a:gd name="T2" fmla="*/ 255 w 268"/>
                      <a:gd name="T3" fmla="*/ 269 h 269"/>
                      <a:gd name="T4" fmla="*/ 0 w 268"/>
                      <a:gd name="T5" fmla="*/ 13 h 269"/>
                      <a:gd name="T6" fmla="*/ 13 w 268"/>
                      <a:gd name="T7" fmla="*/ 0 h 269"/>
                      <a:gd name="T8" fmla="*/ 27 w 268"/>
                      <a:gd name="T9" fmla="*/ 13 h 269"/>
                      <a:gd name="T10" fmla="*/ 255 w 268"/>
                      <a:gd name="T11" fmla="*/ 242 h 269"/>
                      <a:gd name="T12" fmla="*/ 268 w 268"/>
                      <a:gd name="T13" fmla="*/ 255 h 269"/>
                      <a:gd name="T14" fmla="*/ 255 w 268"/>
                      <a:gd name="T15" fmla="*/ 269 h 2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269">
                        <a:moveTo>
                          <a:pt x="255" y="269"/>
                        </a:moveTo>
                        <a:lnTo>
                          <a:pt x="255" y="269"/>
                        </a:lnTo>
                        <a:cubicBezTo>
                          <a:pt x="114" y="269"/>
                          <a:pt x="0" y="154"/>
                          <a:pt x="0" y="13"/>
                        </a:cubicBezTo>
                        <a:cubicBezTo>
                          <a:pt x="0" y="6"/>
                          <a:pt x="6" y="0"/>
                          <a:pt x="13" y="0"/>
                        </a:cubicBezTo>
                        <a:cubicBezTo>
                          <a:pt x="21" y="0"/>
                          <a:pt x="27" y="6"/>
                          <a:pt x="27" y="13"/>
                        </a:cubicBezTo>
                        <a:cubicBezTo>
                          <a:pt x="27" y="139"/>
                          <a:pt x="129" y="242"/>
                          <a:pt x="255" y="242"/>
                        </a:cubicBezTo>
                        <a:cubicBezTo>
                          <a:pt x="262" y="242"/>
                          <a:pt x="268" y="248"/>
                          <a:pt x="268" y="255"/>
                        </a:cubicBezTo>
                        <a:cubicBezTo>
                          <a:pt x="268" y="263"/>
                          <a:pt x="262" y="269"/>
                          <a:pt x="255" y="269"/>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69" name="Freeform 213">
                    <a:extLst>
                      <a:ext uri="{FF2B5EF4-FFF2-40B4-BE49-F238E27FC236}">
                        <a16:creationId xmlns:a16="http://schemas.microsoft.com/office/drawing/2014/main" id="{F99628B3-DC07-4390-8DEC-AE815403F677}"/>
                      </a:ext>
                    </a:extLst>
                  </p:cNvPr>
                  <p:cNvSpPr>
                    <a:spLocks noEditPoints="1"/>
                  </p:cNvSpPr>
                  <p:nvPr/>
                </p:nvSpPr>
                <p:spPr bwMode="auto">
                  <a:xfrm>
                    <a:off x="10187494" y="5617475"/>
                    <a:ext cx="166768" cy="87432"/>
                  </a:xfrm>
                  <a:custGeom>
                    <a:avLst/>
                    <a:gdLst>
                      <a:gd name="T0" fmla="*/ 27 w 510"/>
                      <a:gd name="T1" fmla="*/ 27 h 269"/>
                      <a:gd name="T2" fmla="*/ 27 w 510"/>
                      <a:gd name="T3" fmla="*/ 27 h 269"/>
                      <a:gd name="T4" fmla="*/ 255 w 510"/>
                      <a:gd name="T5" fmla="*/ 242 h 269"/>
                      <a:gd name="T6" fmla="*/ 483 w 510"/>
                      <a:gd name="T7" fmla="*/ 27 h 269"/>
                      <a:gd name="T8" fmla="*/ 27 w 510"/>
                      <a:gd name="T9" fmla="*/ 27 h 269"/>
                      <a:gd name="T10" fmla="*/ 255 w 510"/>
                      <a:gd name="T11" fmla="*/ 269 h 269"/>
                      <a:gd name="T12" fmla="*/ 255 w 510"/>
                      <a:gd name="T13" fmla="*/ 269 h 269"/>
                      <a:gd name="T14" fmla="*/ 0 w 510"/>
                      <a:gd name="T15" fmla="*/ 13 h 269"/>
                      <a:gd name="T16" fmla="*/ 0 w 510"/>
                      <a:gd name="T17" fmla="*/ 0 h 269"/>
                      <a:gd name="T18" fmla="*/ 510 w 510"/>
                      <a:gd name="T19" fmla="*/ 0 h 269"/>
                      <a:gd name="T20" fmla="*/ 510 w 510"/>
                      <a:gd name="T21" fmla="*/ 13 h 269"/>
                      <a:gd name="T22" fmla="*/ 255 w 510"/>
                      <a:gd name="T23"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0" h="269">
                        <a:moveTo>
                          <a:pt x="27" y="27"/>
                        </a:moveTo>
                        <a:lnTo>
                          <a:pt x="27" y="27"/>
                        </a:lnTo>
                        <a:cubicBezTo>
                          <a:pt x="34" y="146"/>
                          <a:pt x="134" y="242"/>
                          <a:pt x="255" y="242"/>
                        </a:cubicBezTo>
                        <a:cubicBezTo>
                          <a:pt x="377" y="242"/>
                          <a:pt x="476" y="146"/>
                          <a:pt x="483" y="27"/>
                        </a:cubicBezTo>
                        <a:lnTo>
                          <a:pt x="27" y="27"/>
                        </a:lnTo>
                        <a:close/>
                        <a:moveTo>
                          <a:pt x="255" y="269"/>
                        </a:moveTo>
                        <a:lnTo>
                          <a:pt x="255" y="269"/>
                        </a:lnTo>
                        <a:cubicBezTo>
                          <a:pt x="115" y="269"/>
                          <a:pt x="0" y="154"/>
                          <a:pt x="0" y="13"/>
                        </a:cubicBezTo>
                        <a:lnTo>
                          <a:pt x="0" y="0"/>
                        </a:lnTo>
                        <a:lnTo>
                          <a:pt x="510" y="0"/>
                        </a:lnTo>
                        <a:lnTo>
                          <a:pt x="510" y="13"/>
                        </a:lnTo>
                        <a:cubicBezTo>
                          <a:pt x="510" y="154"/>
                          <a:pt x="396" y="269"/>
                          <a:pt x="255" y="269"/>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70" name="Freeform 214">
                    <a:extLst>
                      <a:ext uri="{FF2B5EF4-FFF2-40B4-BE49-F238E27FC236}">
                        <a16:creationId xmlns:a16="http://schemas.microsoft.com/office/drawing/2014/main" id="{DB85421D-B1C0-49F4-A54A-0B1BBEC8DD66}"/>
                      </a:ext>
                    </a:extLst>
                  </p:cNvPr>
                  <p:cNvSpPr>
                    <a:spLocks/>
                  </p:cNvSpPr>
                  <p:nvPr/>
                </p:nvSpPr>
                <p:spPr bwMode="auto">
                  <a:xfrm>
                    <a:off x="10187494" y="5212698"/>
                    <a:ext cx="8096" cy="412873"/>
                  </a:xfrm>
                  <a:custGeom>
                    <a:avLst/>
                    <a:gdLst>
                      <a:gd name="T0" fmla="*/ 14 w 27"/>
                      <a:gd name="T1" fmla="*/ 1260 h 1260"/>
                      <a:gd name="T2" fmla="*/ 14 w 27"/>
                      <a:gd name="T3" fmla="*/ 1260 h 1260"/>
                      <a:gd name="T4" fmla="*/ 0 w 27"/>
                      <a:gd name="T5" fmla="*/ 1246 h 1260"/>
                      <a:gd name="T6" fmla="*/ 0 w 27"/>
                      <a:gd name="T7" fmla="*/ 13 h 1260"/>
                      <a:gd name="T8" fmla="*/ 14 w 27"/>
                      <a:gd name="T9" fmla="*/ 0 h 1260"/>
                      <a:gd name="T10" fmla="*/ 27 w 27"/>
                      <a:gd name="T11" fmla="*/ 13 h 1260"/>
                      <a:gd name="T12" fmla="*/ 27 w 27"/>
                      <a:gd name="T13" fmla="*/ 1246 h 1260"/>
                      <a:gd name="T14" fmla="*/ 14 w 27"/>
                      <a:gd name="T15" fmla="*/ 1260 h 12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260">
                        <a:moveTo>
                          <a:pt x="14" y="1260"/>
                        </a:moveTo>
                        <a:lnTo>
                          <a:pt x="14" y="1260"/>
                        </a:lnTo>
                        <a:cubicBezTo>
                          <a:pt x="6" y="1260"/>
                          <a:pt x="0" y="1254"/>
                          <a:pt x="0" y="1246"/>
                        </a:cubicBezTo>
                        <a:lnTo>
                          <a:pt x="0" y="13"/>
                        </a:lnTo>
                        <a:cubicBezTo>
                          <a:pt x="0" y="6"/>
                          <a:pt x="6" y="0"/>
                          <a:pt x="14" y="0"/>
                        </a:cubicBezTo>
                        <a:cubicBezTo>
                          <a:pt x="21" y="0"/>
                          <a:pt x="27" y="6"/>
                          <a:pt x="27" y="13"/>
                        </a:cubicBezTo>
                        <a:lnTo>
                          <a:pt x="27" y="1246"/>
                        </a:lnTo>
                        <a:cubicBezTo>
                          <a:pt x="27" y="1254"/>
                          <a:pt x="21" y="1260"/>
                          <a:pt x="14" y="1260"/>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71" name="Freeform 215">
                    <a:extLst>
                      <a:ext uri="{FF2B5EF4-FFF2-40B4-BE49-F238E27FC236}">
                        <a16:creationId xmlns:a16="http://schemas.microsoft.com/office/drawing/2014/main" id="{EFE56B8D-1520-449D-8996-C6E38015E16F}"/>
                      </a:ext>
                    </a:extLst>
                  </p:cNvPr>
                  <p:cNvSpPr>
                    <a:spLocks/>
                  </p:cNvSpPr>
                  <p:nvPr/>
                </p:nvSpPr>
                <p:spPr bwMode="auto">
                  <a:xfrm>
                    <a:off x="9860434" y="5212698"/>
                    <a:ext cx="8096" cy="412873"/>
                  </a:xfrm>
                  <a:custGeom>
                    <a:avLst/>
                    <a:gdLst>
                      <a:gd name="T0" fmla="*/ 13 w 27"/>
                      <a:gd name="T1" fmla="*/ 1260 h 1260"/>
                      <a:gd name="T2" fmla="*/ 13 w 27"/>
                      <a:gd name="T3" fmla="*/ 1260 h 1260"/>
                      <a:gd name="T4" fmla="*/ 0 w 27"/>
                      <a:gd name="T5" fmla="*/ 1246 h 1260"/>
                      <a:gd name="T6" fmla="*/ 0 w 27"/>
                      <a:gd name="T7" fmla="*/ 13 h 1260"/>
                      <a:gd name="T8" fmla="*/ 13 w 27"/>
                      <a:gd name="T9" fmla="*/ 0 h 1260"/>
                      <a:gd name="T10" fmla="*/ 27 w 27"/>
                      <a:gd name="T11" fmla="*/ 13 h 1260"/>
                      <a:gd name="T12" fmla="*/ 27 w 27"/>
                      <a:gd name="T13" fmla="*/ 1246 h 1260"/>
                      <a:gd name="T14" fmla="*/ 13 w 27"/>
                      <a:gd name="T15" fmla="*/ 1260 h 12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260">
                        <a:moveTo>
                          <a:pt x="13" y="1260"/>
                        </a:moveTo>
                        <a:lnTo>
                          <a:pt x="13" y="1260"/>
                        </a:lnTo>
                        <a:cubicBezTo>
                          <a:pt x="6" y="1260"/>
                          <a:pt x="0" y="1254"/>
                          <a:pt x="0" y="1246"/>
                        </a:cubicBezTo>
                        <a:lnTo>
                          <a:pt x="0" y="13"/>
                        </a:lnTo>
                        <a:cubicBezTo>
                          <a:pt x="0" y="6"/>
                          <a:pt x="6" y="0"/>
                          <a:pt x="13" y="0"/>
                        </a:cubicBezTo>
                        <a:cubicBezTo>
                          <a:pt x="21" y="0"/>
                          <a:pt x="27" y="6"/>
                          <a:pt x="27" y="13"/>
                        </a:cubicBezTo>
                        <a:lnTo>
                          <a:pt x="27" y="1246"/>
                        </a:lnTo>
                        <a:cubicBezTo>
                          <a:pt x="27" y="1254"/>
                          <a:pt x="21" y="1260"/>
                          <a:pt x="13" y="1260"/>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72" name="Freeform 216">
                    <a:extLst>
                      <a:ext uri="{FF2B5EF4-FFF2-40B4-BE49-F238E27FC236}">
                        <a16:creationId xmlns:a16="http://schemas.microsoft.com/office/drawing/2014/main" id="{1CC8B350-4D96-4B56-A67E-34BA0572BC77}"/>
                      </a:ext>
                    </a:extLst>
                  </p:cNvPr>
                  <p:cNvSpPr>
                    <a:spLocks/>
                  </p:cNvSpPr>
                  <p:nvPr/>
                </p:nvSpPr>
                <p:spPr bwMode="auto">
                  <a:xfrm>
                    <a:off x="9842623" y="5133362"/>
                    <a:ext cx="273630" cy="9715"/>
                  </a:xfrm>
                  <a:custGeom>
                    <a:avLst/>
                    <a:gdLst>
                      <a:gd name="T0" fmla="*/ 831 w 844"/>
                      <a:gd name="T1" fmla="*/ 27 h 27"/>
                      <a:gd name="T2" fmla="*/ 831 w 844"/>
                      <a:gd name="T3" fmla="*/ 27 h 27"/>
                      <a:gd name="T4" fmla="*/ 14 w 844"/>
                      <a:gd name="T5" fmla="*/ 27 h 27"/>
                      <a:gd name="T6" fmla="*/ 0 w 844"/>
                      <a:gd name="T7" fmla="*/ 13 h 27"/>
                      <a:gd name="T8" fmla="*/ 14 w 844"/>
                      <a:gd name="T9" fmla="*/ 0 h 27"/>
                      <a:gd name="T10" fmla="*/ 831 w 844"/>
                      <a:gd name="T11" fmla="*/ 0 h 27"/>
                      <a:gd name="T12" fmla="*/ 844 w 844"/>
                      <a:gd name="T13" fmla="*/ 13 h 27"/>
                      <a:gd name="T14" fmla="*/ 831 w 844"/>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4" h="27">
                        <a:moveTo>
                          <a:pt x="831" y="27"/>
                        </a:moveTo>
                        <a:lnTo>
                          <a:pt x="831" y="27"/>
                        </a:lnTo>
                        <a:lnTo>
                          <a:pt x="14" y="27"/>
                        </a:lnTo>
                        <a:cubicBezTo>
                          <a:pt x="6" y="27"/>
                          <a:pt x="0" y="21"/>
                          <a:pt x="0" y="13"/>
                        </a:cubicBezTo>
                        <a:cubicBezTo>
                          <a:pt x="0" y="6"/>
                          <a:pt x="6" y="0"/>
                          <a:pt x="14" y="0"/>
                        </a:cubicBezTo>
                        <a:lnTo>
                          <a:pt x="831" y="0"/>
                        </a:lnTo>
                        <a:cubicBezTo>
                          <a:pt x="838" y="0"/>
                          <a:pt x="844" y="6"/>
                          <a:pt x="844" y="13"/>
                        </a:cubicBezTo>
                        <a:cubicBezTo>
                          <a:pt x="844" y="21"/>
                          <a:pt x="838" y="27"/>
                          <a:pt x="831"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73" name="Freeform 218">
                    <a:extLst>
                      <a:ext uri="{FF2B5EF4-FFF2-40B4-BE49-F238E27FC236}">
                        <a16:creationId xmlns:a16="http://schemas.microsoft.com/office/drawing/2014/main" id="{D423D962-858D-4453-805E-DCB417112D9F}"/>
                      </a:ext>
                    </a:extLst>
                  </p:cNvPr>
                  <p:cNvSpPr>
                    <a:spLocks/>
                  </p:cNvSpPr>
                  <p:nvPr/>
                </p:nvSpPr>
                <p:spPr bwMode="auto">
                  <a:xfrm>
                    <a:off x="9763287" y="5133362"/>
                    <a:ext cx="432302" cy="89051"/>
                  </a:xfrm>
                  <a:custGeom>
                    <a:avLst/>
                    <a:gdLst>
                      <a:gd name="T0" fmla="*/ 1314 w 1327"/>
                      <a:gd name="T1" fmla="*/ 269 h 269"/>
                      <a:gd name="T2" fmla="*/ 1314 w 1327"/>
                      <a:gd name="T3" fmla="*/ 269 h 269"/>
                      <a:gd name="T4" fmla="*/ 1300 w 1327"/>
                      <a:gd name="T5" fmla="*/ 255 h 269"/>
                      <a:gd name="T6" fmla="*/ 1072 w 1327"/>
                      <a:gd name="T7" fmla="*/ 27 h 269"/>
                      <a:gd name="T8" fmla="*/ 843 w 1327"/>
                      <a:gd name="T9" fmla="*/ 255 h 269"/>
                      <a:gd name="T10" fmla="*/ 843 w 1327"/>
                      <a:gd name="T11" fmla="*/ 269 h 269"/>
                      <a:gd name="T12" fmla="*/ 0 w 1327"/>
                      <a:gd name="T13" fmla="*/ 269 h 269"/>
                      <a:gd name="T14" fmla="*/ 0 w 1327"/>
                      <a:gd name="T15" fmla="*/ 255 h 269"/>
                      <a:gd name="T16" fmla="*/ 255 w 1327"/>
                      <a:gd name="T17" fmla="*/ 0 h 269"/>
                      <a:gd name="T18" fmla="*/ 268 w 1327"/>
                      <a:gd name="T19" fmla="*/ 13 h 269"/>
                      <a:gd name="T20" fmla="*/ 255 w 1327"/>
                      <a:gd name="T21" fmla="*/ 27 h 269"/>
                      <a:gd name="T22" fmla="*/ 27 w 1327"/>
                      <a:gd name="T23" fmla="*/ 242 h 269"/>
                      <a:gd name="T24" fmla="*/ 817 w 1327"/>
                      <a:gd name="T25" fmla="*/ 242 h 269"/>
                      <a:gd name="T26" fmla="*/ 1072 w 1327"/>
                      <a:gd name="T27" fmla="*/ 0 h 269"/>
                      <a:gd name="T28" fmla="*/ 1327 w 1327"/>
                      <a:gd name="T29" fmla="*/ 255 h 269"/>
                      <a:gd name="T30" fmla="*/ 1314 w 1327"/>
                      <a:gd name="T31"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7" h="269">
                        <a:moveTo>
                          <a:pt x="1314" y="269"/>
                        </a:moveTo>
                        <a:lnTo>
                          <a:pt x="1314" y="269"/>
                        </a:lnTo>
                        <a:cubicBezTo>
                          <a:pt x="1306" y="269"/>
                          <a:pt x="1300" y="263"/>
                          <a:pt x="1300" y="255"/>
                        </a:cubicBezTo>
                        <a:cubicBezTo>
                          <a:pt x="1300" y="129"/>
                          <a:pt x="1198" y="27"/>
                          <a:pt x="1072" y="27"/>
                        </a:cubicBezTo>
                        <a:cubicBezTo>
                          <a:pt x="946" y="27"/>
                          <a:pt x="843" y="129"/>
                          <a:pt x="843" y="255"/>
                        </a:cubicBezTo>
                        <a:lnTo>
                          <a:pt x="843" y="269"/>
                        </a:lnTo>
                        <a:lnTo>
                          <a:pt x="0" y="269"/>
                        </a:lnTo>
                        <a:lnTo>
                          <a:pt x="0" y="255"/>
                        </a:lnTo>
                        <a:cubicBezTo>
                          <a:pt x="0" y="115"/>
                          <a:pt x="114" y="0"/>
                          <a:pt x="255" y="0"/>
                        </a:cubicBezTo>
                        <a:cubicBezTo>
                          <a:pt x="262" y="0"/>
                          <a:pt x="268" y="6"/>
                          <a:pt x="268" y="13"/>
                        </a:cubicBezTo>
                        <a:cubicBezTo>
                          <a:pt x="268" y="21"/>
                          <a:pt x="262" y="27"/>
                          <a:pt x="255" y="27"/>
                        </a:cubicBezTo>
                        <a:cubicBezTo>
                          <a:pt x="133" y="27"/>
                          <a:pt x="33" y="122"/>
                          <a:pt x="27" y="242"/>
                        </a:cubicBezTo>
                        <a:lnTo>
                          <a:pt x="817" y="242"/>
                        </a:lnTo>
                        <a:cubicBezTo>
                          <a:pt x="824" y="107"/>
                          <a:pt x="936" y="0"/>
                          <a:pt x="1072" y="0"/>
                        </a:cubicBezTo>
                        <a:cubicBezTo>
                          <a:pt x="1213" y="0"/>
                          <a:pt x="1327" y="115"/>
                          <a:pt x="1327" y="255"/>
                        </a:cubicBezTo>
                        <a:cubicBezTo>
                          <a:pt x="1327" y="263"/>
                          <a:pt x="1321" y="269"/>
                          <a:pt x="1314" y="269"/>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74" name="Freeform 219">
                    <a:extLst>
                      <a:ext uri="{FF2B5EF4-FFF2-40B4-BE49-F238E27FC236}">
                        <a16:creationId xmlns:a16="http://schemas.microsoft.com/office/drawing/2014/main" id="{4B9DC8E7-9479-44AD-8890-9CC855D3AE3F}"/>
                      </a:ext>
                    </a:extLst>
                  </p:cNvPr>
                  <p:cNvSpPr>
                    <a:spLocks/>
                  </p:cNvSpPr>
                  <p:nvPr/>
                </p:nvSpPr>
                <p:spPr bwMode="auto">
                  <a:xfrm>
                    <a:off x="9920341" y="5266129"/>
                    <a:ext cx="221818" cy="9715"/>
                  </a:xfrm>
                  <a:custGeom>
                    <a:avLst/>
                    <a:gdLst>
                      <a:gd name="T0" fmla="*/ 665 w 678"/>
                      <a:gd name="T1" fmla="*/ 27 h 27"/>
                      <a:gd name="T2" fmla="*/ 665 w 678"/>
                      <a:gd name="T3" fmla="*/ 27 h 27"/>
                      <a:gd name="T4" fmla="*/ 13 w 678"/>
                      <a:gd name="T5" fmla="*/ 27 h 27"/>
                      <a:gd name="T6" fmla="*/ 0 w 678"/>
                      <a:gd name="T7" fmla="*/ 14 h 27"/>
                      <a:gd name="T8" fmla="*/ 13 w 678"/>
                      <a:gd name="T9" fmla="*/ 0 h 27"/>
                      <a:gd name="T10" fmla="*/ 665 w 678"/>
                      <a:gd name="T11" fmla="*/ 0 h 27"/>
                      <a:gd name="T12" fmla="*/ 678 w 678"/>
                      <a:gd name="T13" fmla="*/ 14 h 27"/>
                      <a:gd name="T14" fmla="*/ 665 w 67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7">
                        <a:moveTo>
                          <a:pt x="665" y="27"/>
                        </a:moveTo>
                        <a:lnTo>
                          <a:pt x="665" y="27"/>
                        </a:lnTo>
                        <a:lnTo>
                          <a:pt x="13" y="27"/>
                        </a:lnTo>
                        <a:cubicBezTo>
                          <a:pt x="6" y="27"/>
                          <a:pt x="0" y="21"/>
                          <a:pt x="0" y="14"/>
                        </a:cubicBezTo>
                        <a:cubicBezTo>
                          <a:pt x="0" y="6"/>
                          <a:pt x="6" y="0"/>
                          <a:pt x="13" y="0"/>
                        </a:cubicBezTo>
                        <a:lnTo>
                          <a:pt x="665" y="0"/>
                        </a:lnTo>
                        <a:cubicBezTo>
                          <a:pt x="672" y="0"/>
                          <a:pt x="678" y="6"/>
                          <a:pt x="678" y="14"/>
                        </a:cubicBezTo>
                        <a:cubicBezTo>
                          <a:pt x="678" y="21"/>
                          <a:pt x="672" y="27"/>
                          <a:pt x="665"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75" name="Freeform 220">
                    <a:extLst>
                      <a:ext uri="{FF2B5EF4-FFF2-40B4-BE49-F238E27FC236}">
                        <a16:creationId xmlns:a16="http://schemas.microsoft.com/office/drawing/2014/main" id="{44BABB93-466A-42BC-86BF-F9D88F840BE7}"/>
                      </a:ext>
                    </a:extLst>
                  </p:cNvPr>
                  <p:cNvSpPr>
                    <a:spLocks/>
                  </p:cNvSpPr>
                  <p:nvPr/>
                </p:nvSpPr>
                <p:spPr bwMode="auto">
                  <a:xfrm>
                    <a:off x="9920341" y="5314702"/>
                    <a:ext cx="221818" cy="9715"/>
                  </a:xfrm>
                  <a:custGeom>
                    <a:avLst/>
                    <a:gdLst>
                      <a:gd name="T0" fmla="*/ 665 w 678"/>
                      <a:gd name="T1" fmla="*/ 27 h 27"/>
                      <a:gd name="T2" fmla="*/ 665 w 678"/>
                      <a:gd name="T3" fmla="*/ 27 h 27"/>
                      <a:gd name="T4" fmla="*/ 13 w 678"/>
                      <a:gd name="T5" fmla="*/ 27 h 27"/>
                      <a:gd name="T6" fmla="*/ 0 w 678"/>
                      <a:gd name="T7" fmla="*/ 13 h 27"/>
                      <a:gd name="T8" fmla="*/ 13 w 678"/>
                      <a:gd name="T9" fmla="*/ 0 h 27"/>
                      <a:gd name="T10" fmla="*/ 665 w 678"/>
                      <a:gd name="T11" fmla="*/ 0 h 27"/>
                      <a:gd name="T12" fmla="*/ 678 w 678"/>
                      <a:gd name="T13" fmla="*/ 13 h 27"/>
                      <a:gd name="T14" fmla="*/ 665 w 67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7">
                        <a:moveTo>
                          <a:pt x="665" y="27"/>
                        </a:moveTo>
                        <a:lnTo>
                          <a:pt x="665" y="27"/>
                        </a:lnTo>
                        <a:lnTo>
                          <a:pt x="13" y="27"/>
                        </a:lnTo>
                        <a:cubicBezTo>
                          <a:pt x="6" y="27"/>
                          <a:pt x="0" y="21"/>
                          <a:pt x="0" y="13"/>
                        </a:cubicBezTo>
                        <a:cubicBezTo>
                          <a:pt x="0" y="6"/>
                          <a:pt x="6" y="0"/>
                          <a:pt x="13" y="0"/>
                        </a:cubicBezTo>
                        <a:lnTo>
                          <a:pt x="665" y="0"/>
                        </a:lnTo>
                        <a:cubicBezTo>
                          <a:pt x="672" y="0"/>
                          <a:pt x="678" y="6"/>
                          <a:pt x="678" y="13"/>
                        </a:cubicBezTo>
                        <a:cubicBezTo>
                          <a:pt x="678" y="21"/>
                          <a:pt x="672" y="27"/>
                          <a:pt x="665"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76" name="Freeform 221">
                    <a:extLst>
                      <a:ext uri="{FF2B5EF4-FFF2-40B4-BE49-F238E27FC236}">
                        <a16:creationId xmlns:a16="http://schemas.microsoft.com/office/drawing/2014/main" id="{5D918C85-408B-4F5E-89FE-24BA71A7A294}"/>
                      </a:ext>
                    </a:extLst>
                  </p:cNvPr>
                  <p:cNvSpPr>
                    <a:spLocks/>
                  </p:cNvSpPr>
                  <p:nvPr/>
                </p:nvSpPr>
                <p:spPr bwMode="auto">
                  <a:xfrm>
                    <a:off x="9920341" y="5364894"/>
                    <a:ext cx="221818" cy="8096"/>
                  </a:xfrm>
                  <a:custGeom>
                    <a:avLst/>
                    <a:gdLst>
                      <a:gd name="T0" fmla="*/ 665 w 678"/>
                      <a:gd name="T1" fmla="*/ 26 h 26"/>
                      <a:gd name="T2" fmla="*/ 665 w 678"/>
                      <a:gd name="T3" fmla="*/ 26 h 26"/>
                      <a:gd name="T4" fmla="*/ 13 w 678"/>
                      <a:gd name="T5" fmla="*/ 26 h 26"/>
                      <a:gd name="T6" fmla="*/ 0 w 678"/>
                      <a:gd name="T7" fmla="*/ 13 h 26"/>
                      <a:gd name="T8" fmla="*/ 13 w 678"/>
                      <a:gd name="T9" fmla="*/ 0 h 26"/>
                      <a:gd name="T10" fmla="*/ 665 w 678"/>
                      <a:gd name="T11" fmla="*/ 0 h 26"/>
                      <a:gd name="T12" fmla="*/ 678 w 678"/>
                      <a:gd name="T13" fmla="*/ 13 h 26"/>
                      <a:gd name="T14" fmla="*/ 665 w 678"/>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6">
                        <a:moveTo>
                          <a:pt x="665" y="26"/>
                        </a:moveTo>
                        <a:lnTo>
                          <a:pt x="665" y="26"/>
                        </a:lnTo>
                        <a:lnTo>
                          <a:pt x="13" y="26"/>
                        </a:lnTo>
                        <a:cubicBezTo>
                          <a:pt x="6" y="26"/>
                          <a:pt x="0" y="20"/>
                          <a:pt x="0" y="13"/>
                        </a:cubicBezTo>
                        <a:cubicBezTo>
                          <a:pt x="0" y="6"/>
                          <a:pt x="6" y="0"/>
                          <a:pt x="13" y="0"/>
                        </a:cubicBezTo>
                        <a:lnTo>
                          <a:pt x="665" y="0"/>
                        </a:lnTo>
                        <a:cubicBezTo>
                          <a:pt x="672" y="0"/>
                          <a:pt x="678" y="6"/>
                          <a:pt x="678" y="13"/>
                        </a:cubicBezTo>
                        <a:cubicBezTo>
                          <a:pt x="678" y="20"/>
                          <a:pt x="672" y="26"/>
                          <a:pt x="665" y="26"/>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77" name="Freeform 222">
                    <a:extLst>
                      <a:ext uri="{FF2B5EF4-FFF2-40B4-BE49-F238E27FC236}">
                        <a16:creationId xmlns:a16="http://schemas.microsoft.com/office/drawing/2014/main" id="{E2B2E72F-E537-4026-BE86-44FCFB9F34FB}"/>
                      </a:ext>
                    </a:extLst>
                  </p:cNvPr>
                  <p:cNvSpPr>
                    <a:spLocks/>
                  </p:cNvSpPr>
                  <p:nvPr/>
                </p:nvSpPr>
                <p:spPr bwMode="auto">
                  <a:xfrm>
                    <a:off x="9920341" y="5413468"/>
                    <a:ext cx="221818" cy="8096"/>
                  </a:xfrm>
                  <a:custGeom>
                    <a:avLst/>
                    <a:gdLst>
                      <a:gd name="T0" fmla="*/ 665 w 678"/>
                      <a:gd name="T1" fmla="*/ 27 h 27"/>
                      <a:gd name="T2" fmla="*/ 665 w 678"/>
                      <a:gd name="T3" fmla="*/ 27 h 27"/>
                      <a:gd name="T4" fmla="*/ 13 w 678"/>
                      <a:gd name="T5" fmla="*/ 27 h 27"/>
                      <a:gd name="T6" fmla="*/ 0 w 678"/>
                      <a:gd name="T7" fmla="*/ 14 h 27"/>
                      <a:gd name="T8" fmla="*/ 13 w 678"/>
                      <a:gd name="T9" fmla="*/ 0 h 27"/>
                      <a:gd name="T10" fmla="*/ 665 w 678"/>
                      <a:gd name="T11" fmla="*/ 0 h 27"/>
                      <a:gd name="T12" fmla="*/ 678 w 678"/>
                      <a:gd name="T13" fmla="*/ 14 h 27"/>
                      <a:gd name="T14" fmla="*/ 665 w 67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7">
                        <a:moveTo>
                          <a:pt x="665" y="27"/>
                        </a:moveTo>
                        <a:lnTo>
                          <a:pt x="665" y="27"/>
                        </a:lnTo>
                        <a:lnTo>
                          <a:pt x="13" y="27"/>
                        </a:lnTo>
                        <a:cubicBezTo>
                          <a:pt x="6" y="27"/>
                          <a:pt x="0" y="21"/>
                          <a:pt x="0" y="14"/>
                        </a:cubicBezTo>
                        <a:cubicBezTo>
                          <a:pt x="0" y="6"/>
                          <a:pt x="6" y="0"/>
                          <a:pt x="13" y="0"/>
                        </a:cubicBezTo>
                        <a:lnTo>
                          <a:pt x="665" y="0"/>
                        </a:lnTo>
                        <a:cubicBezTo>
                          <a:pt x="672" y="0"/>
                          <a:pt x="678" y="6"/>
                          <a:pt x="678" y="14"/>
                        </a:cubicBezTo>
                        <a:cubicBezTo>
                          <a:pt x="678" y="21"/>
                          <a:pt x="672" y="27"/>
                          <a:pt x="665"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78" name="Freeform 223">
                    <a:extLst>
                      <a:ext uri="{FF2B5EF4-FFF2-40B4-BE49-F238E27FC236}">
                        <a16:creationId xmlns:a16="http://schemas.microsoft.com/office/drawing/2014/main" id="{9F19374B-047A-4B2D-951C-1154D86F2F12}"/>
                      </a:ext>
                    </a:extLst>
                  </p:cNvPr>
                  <p:cNvSpPr>
                    <a:spLocks/>
                  </p:cNvSpPr>
                  <p:nvPr/>
                </p:nvSpPr>
                <p:spPr bwMode="auto">
                  <a:xfrm>
                    <a:off x="9920341" y="5462041"/>
                    <a:ext cx="221818" cy="9715"/>
                  </a:xfrm>
                  <a:custGeom>
                    <a:avLst/>
                    <a:gdLst>
                      <a:gd name="T0" fmla="*/ 665 w 678"/>
                      <a:gd name="T1" fmla="*/ 27 h 27"/>
                      <a:gd name="T2" fmla="*/ 665 w 678"/>
                      <a:gd name="T3" fmla="*/ 27 h 27"/>
                      <a:gd name="T4" fmla="*/ 13 w 678"/>
                      <a:gd name="T5" fmla="*/ 27 h 27"/>
                      <a:gd name="T6" fmla="*/ 0 w 678"/>
                      <a:gd name="T7" fmla="*/ 13 h 27"/>
                      <a:gd name="T8" fmla="*/ 13 w 678"/>
                      <a:gd name="T9" fmla="*/ 0 h 27"/>
                      <a:gd name="T10" fmla="*/ 665 w 678"/>
                      <a:gd name="T11" fmla="*/ 0 h 27"/>
                      <a:gd name="T12" fmla="*/ 678 w 678"/>
                      <a:gd name="T13" fmla="*/ 13 h 27"/>
                      <a:gd name="T14" fmla="*/ 665 w 67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27">
                        <a:moveTo>
                          <a:pt x="665" y="27"/>
                        </a:moveTo>
                        <a:lnTo>
                          <a:pt x="665" y="27"/>
                        </a:lnTo>
                        <a:lnTo>
                          <a:pt x="13" y="27"/>
                        </a:lnTo>
                        <a:cubicBezTo>
                          <a:pt x="6" y="27"/>
                          <a:pt x="0" y="21"/>
                          <a:pt x="0" y="13"/>
                        </a:cubicBezTo>
                        <a:cubicBezTo>
                          <a:pt x="0" y="6"/>
                          <a:pt x="6" y="0"/>
                          <a:pt x="13" y="0"/>
                        </a:cubicBezTo>
                        <a:lnTo>
                          <a:pt x="665" y="0"/>
                        </a:lnTo>
                        <a:cubicBezTo>
                          <a:pt x="672" y="0"/>
                          <a:pt x="678" y="6"/>
                          <a:pt x="678" y="13"/>
                        </a:cubicBezTo>
                        <a:cubicBezTo>
                          <a:pt x="678" y="21"/>
                          <a:pt x="672" y="27"/>
                          <a:pt x="665"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79" name="Freeform 224">
                    <a:extLst>
                      <a:ext uri="{FF2B5EF4-FFF2-40B4-BE49-F238E27FC236}">
                        <a16:creationId xmlns:a16="http://schemas.microsoft.com/office/drawing/2014/main" id="{501FA98B-246D-43F2-B0DB-91152B985642}"/>
                      </a:ext>
                    </a:extLst>
                  </p:cNvPr>
                  <p:cNvSpPr>
                    <a:spLocks/>
                  </p:cNvSpPr>
                  <p:nvPr/>
                </p:nvSpPr>
                <p:spPr bwMode="auto">
                  <a:xfrm>
                    <a:off x="9920340" y="5518710"/>
                    <a:ext cx="219456" cy="9715"/>
                  </a:xfrm>
                  <a:custGeom>
                    <a:avLst/>
                    <a:gdLst>
                      <a:gd name="T0" fmla="*/ 330 w 344"/>
                      <a:gd name="T1" fmla="*/ 27 h 27"/>
                      <a:gd name="T2" fmla="*/ 330 w 344"/>
                      <a:gd name="T3" fmla="*/ 27 h 27"/>
                      <a:gd name="T4" fmla="*/ 13 w 344"/>
                      <a:gd name="T5" fmla="*/ 27 h 27"/>
                      <a:gd name="T6" fmla="*/ 0 w 344"/>
                      <a:gd name="T7" fmla="*/ 14 h 27"/>
                      <a:gd name="T8" fmla="*/ 13 w 344"/>
                      <a:gd name="T9" fmla="*/ 0 h 27"/>
                      <a:gd name="T10" fmla="*/ 330 w 344"/>
                      <a:gd name="T11" fmla="*/ 0 h 27"/>
                      <a:gd name="T12" fmla="*/ 344 w 344"/>
                      <a:gd name="T13" fmla="*/ 14 h 27"/>
                      <a:gd name="T14" fmla="*/ 330 w 344"/>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7">
                        <a:moveTo>
                          <a:pt x="330" y="27"/>
                        </a:moveTo>
                        <a:lnTo>
                          <a:pt x="330" y="27"/>
                        </a:lnTo>
                        <a:lnTo>
                          <a:pt x="13" y="27"/>
                        </a:lnTo>
                        <a:cubicBezTo>
                          <a:pt x="6" y="27"/>
                          <a:pt x="0" y="21"/>
                          <a:pt x="0" y="14"/>
                        </a:cubicBezTo>
                        <a:cubicBezTo>
                          <a:pt x="0" y="6"/>
                          <a:pt x="6" y="0"/>
                          <a:pt x="13" y="0"/>
                        </a:cubicBezTo>
                        <a:lnTo>
                          <a:pt x="330" y="0"/>
                        </a:lnTo>
                        <a:cubicBezTo>
                          <a:pt x="338" y="0"/>
                          <a:pt x="344" y="6"/>
                          <a:pt x="344" y="14"/>
                        </a:cubicBezTo>
                        <a:cubicBezTo>
                          <a:pt x="344" y="21"/>
                          <a:pt x="338" y="27"/>
                          <a:pt x="330"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780" name="Freeform 217">
                    <a:extLst>
                      <a:ext uri="{FF2B5EF4-FFF2-40B4-BE49-F238E27FC236}">
                        <a16:creationId xmlns:a16="http://schemas.microsoft.com/office/drawing/2014/main" id="{1C66A497-A797-4AC4-AD7C-37733399CA9C}"/>
                      </a:ext>
                    </a:extLst>
                  </p:cNvPr>
                  <p:cNvSpPr>
                    <a:spLocks/>
                  </p:cNvSpPr>
                  <p:nvPr/>
                </p:nvSpPr>
                <p:spPr bwMode="auto">
                  <a:xfrm>
                    <a:off x="9939770" y="5695192"/>
                    <a:ext cx="335156" cy="9715"/>
                  </a:xfrm>
                  <a:custGeom>
                    <a:avLst/>
                    <a:gdLst>
                      <a:gd name="T0" fmla="*/ 1016 w 1030"/>
                      <a:gd name="T1" fmla="*/ 27 h 27"/>
                      <a:gd name="T2" fmla="*/ 1016 w 1030"/>
                      <a:gd name="T3" fmla="*/ 27 h 27"/>
                      <a:gd name="T4" fmla="*/ 14 w 1030"/>
                      <a:gd name="T5" fmla="*/ 27 h 27"/>
                      <a:gd name="T6" fmla="*/ 0 w 1030"/>
                      <a:gd name="T7" fmla="*/ 13 h 27"/>
                      <a:gd name="T8" fmla="*/ 14 w 1030"/>
                      <a:gd name="T9" fmla="*/ 0 h 27"/>
                      <a:gd name="T10" fmla="*/ 1016 w 1030"/>
                      <a:gd name="T11" fmla="*/ 0 h 27"/>
                      <a:gd name="T12" fmla="*/ 1030 w 1030"/>
                      <a:gd name="T13" fmla="*/ 13 h 27"/>
                      <a:gd name="T14" fmla="*/ 1016 w 1030"/>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0" h="27">
                        <a:moveTo>
                          <a:pt x="1016" y="27"/>
                        </a:moveTo>
                        <a:lnTo>
                          <a:pt x="1016" y="27"/>
                        </a:lnTo>
                        <a:lnTo>
                          <a:pt x="14" y="27"/>
                        </a:lnTo>
                        <a:cubicBezTo>
                          <a:pt x="6" y="27"/>
                          <a:pt x="0" y="21"/>
                          <a:pt x="0" y="13"/>
                        </a:cubicBezTo>
                        <a:cubicBezTo>
                          <a:pt x="0" y="6"/>
                          <a:pt x="6" y="0"/>
                          <a:pt x="14" y="0"/>
                        </a:cubicBezTo>
                        <a:lnTo>
                          <a:pt x="1016" y="0"/>
                        </a:lnTo>
                        <a:cubicBezTo>
                          <a:pt x="1024" y="0"/>
                          <a:pt x="1030" y="6"/>
                          <a:pt x="1030" y="13"/>
                        </a:cubicBezTo>
                        <a:cubicBezTo>
                          <a:pt x="1030" y="21"/>
                          <a:pt x="1024" y="27"/>
                          <a:pt x="1016" y="2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grpSp>
          </p:grpSp>
        </p:grpSp>
        <p:sp>
          <p:nvSpPr>
            <p:cNvPr id="762" name="TextBox 761">
              <a:extLst>
                <a:ext uri="{FF2B5EF4-FFF2-40B4-BE49-F238E27FC236}">
                  <a16:creationId xmlns:a16="http://schemas.microsoft.com/office/drawing/2014/main" id="{0E921EF8-2A75-4564-8809-498AF28460BD}"/>
                </a:ext>
              </a:extLst>
            </p:cNvPr>
            <p:cNvSpPr txBox="1"/>
            <p:nvPr/>
          </p:nvSpPr>
          <p:spPr>
            <a:xfrm>
              <a:off x="3882064" y="4520188"/>
              <a:ext cx="695985" cy="263586"/>
            </a:xfrm>
            <a:prstGeom prst="rect">
              <a:avLst/>
            </a:prstGeom>
          </p:spPr>
          <p:txBody>
            <a:bodyPr wrap="none">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defTabSz="895871">
                <a:defRPr/>
              </a:pPr>
              <a:r>
                <a:rPr lang="en-US" sz="1198">
                  <a:gradFill>
                    <a:gsLst>
                      <a:gs pos="76000">
                        <a:srgbClr val="FFFFFF"/>
                      </a:gs>
                      <a:gs pos="100000">
                        <a:srgbClr val="FFFFFF"/>
                      </a:gs>
                    </a:gsLst>
                    <a:lin ang="13500000" scaled="1"/>
                  </a:gradFill>
                </a:rPr>
                <a:t>Policies</a:t>
              </a:r>
            </a:p>
          </p:txBody>
        </p:sp>
      </p:grpSp>
      <p:grpSp>
        <p:nvGrpSpPr>
          <p:cNvPr id="809" name="Group 808">
            <a:extLst>
              <a:ext uri="{FF2B5EF4-FFF2-40B4-BE49-F238E27FC236}">
                <a16:creationId xmlns:a16="http://schemas.microsoft.com/office/drawing/2014/main" id="{B041B0C4-D397-46DB-98A3-99CACB2C2602}"/>
              </a:ext>
            </a:extLst>
          </p:cNvPr>
          <p:cNvGrpSpPr/>
          <p:nvPr/>
        </p:nvGrpSpPr>
        <p:grpSpPr>
          <a:xfrm>
            <a:off x="6762471" y="3243852"/>
            <a:ext cx="996351" cy="1138038"/>
            <a:chOff x="5727971" y="2924092"/>
            <a:chExt cx="996634" cy="1138362"/>
          </a:xfrm>
        </p:grpSpPr>
        <p:grpSp>
          <p:nvGrpSpPr>
            <p:cNvPr id="810" name="Group 809">
              <a:extLst>
                <a:ext uri="{FF2B5EF4-FFF2-40B4-BE49-F238E27FC236}">
                  <a16:creationId xmlns:a16="http://schemas.microsoft.com/office/drawing/2014/main" id="{59B760D2-6600-4F7E-9CAF-814F025642C8}"/>
                </a:ext>
              </a:extLst>
            </p:cNvPr>
            <p:cNvGrpSpPr/>
            <p:nvPr/>
          </p:nvGrpSpPr>
          <p:grpSpPr>
            <a:xfrm>
              <a:off x="5727971" y="2924092"/>
              <a:ext cx="729430" cy="562554"/>
              <a:chOff x="5199063" y="3544889"/>
              <a:chExt cx="673100" cy="519112"/>
            </a:xfrm>
            <a:solidFill>
              <a:srgbClr val="FFFFFF"/>
            </a:solidFill>
          </p:grpSpPr>
          <p:sp>
            <p:nvSpPr>
              <p:cNvPr id="812" name="Freeform 160">
                <a:extLst>
                  <a:ext uri="{FF2B5EF4-FFF2-40B4-BE49-F238E27FC236}">
                    <a16:creationId xmlns:a16="http://schemas.microsoft.com/office/drawing/2014/main" id="{5E84D9D5-2758-49C7-BB4A-8B02FA5AE2A1}"/>
                  </a:ext>
                </a:extLst>
              </p:cNvPr>
              <p:cNvSpPr>
                <a:spLocks noEditPoints="1"/>
              </p:cNvSpPr>
              <p:nvPr/>
            </p:nvSpPr>
            <p:spPr bwMode="auto">
              <a:xfrm>
                <a:off x="5426075" y="3614739"/>
                <a:ext cx="196850" cy="196850"/>
              </a:xfrm>
              <a:custGeom>
                <a:avLst/>
                <a:gdLst>
                  <a:gd name="T0" fmla="*/ 329 w 720"/>
                  <a:gd name="T1" fmla="*/ 433 h 720"/>
                  <a:gd name="T2" fmla="*/ 433 w 720"/>
                  <a:gd name="T3" fmla="*/ 330 h 720"/>
                  <a:gd name="T4" fmla="*/ 330 w 720"/>
                  <a:gd name="T5" fmla="*/ 287 h 720"/>
                  <a:gd name="T6" fmla="*/ 329 w 720"/>
                  <a:gd name="T7" fmla="*/ 433 h 720"/>
                  <a:gd name="T8" fmla="*/ 360 w 720"/>
                  <a:gd name="T9" fmla="*/ 466 h 720"/>
                  <a:gd name="T10" fmla="*/ 319 w 720"/>
                  <a:gd name="T11" fmla="*/ 458 h 720"/>
                  <a:gd name="T12" fmla="*/ 262 w 720"/>
                  <a:gd name="T13" fmla="*/ 319 h 720"/>
                  <a:gd name="T14" fmla="*/ 401 w 720"/>
                  <a:gd name="T15" fmla="*/ 263 h 720"/>
                  <a:gd name="T16" fmla="*/ 458 w 720"/>
                  <a:gd name="T17" fmla="*/ 401 h 720"/>
                  <a:gd name="T18" fmla="*/ 322 w 720"/>
                  <a:gd name="T19" fmla="*/ 613 h 720"/>
                  <a:gd name="T20" fmla="*/ 395 w 720"/>
                  <a:gd name="T21" fmla="*/ 613 h 720"/>
                  <a:gd name="T22" fmla="*/ 519 w 720"/>
                  <a:gd name="T23" fmla="*/ 665 h 720"/>
                  <a:gd name="T24" fmla="*/ 563 w 720"/>
                  <a:gd name="T25" fmla="*/ 515 h 720"/>
                  <a:gd name="T26" fmla="*/ 688 w 720"/>
                  <a:gd name="T27" fmla="*/ 463 h 720"/>
                  <a:gd name="T28" fmla="*/ 613 w 720"/>
                  <a:gd name="T29" fmla="*/ 326 h 720"/>
                  <a:gd name="T30" fmla="*/ 665 w 720"/>
                  <a:gd name="T31" fmla="*/ 201 h 720"/>
                  <a:gd name="T32" fmla="*/ 514 w 720"/>
                  <a:gd name="T33" fmla="*/ 157 h 720"/>
                  <a:gd name="T34" fmla="*/ 463 w 720"/>
                  <a:gd name="T35" fmla="*/ 32 h 720"/>
                  <a:gd name="T36" fmla="*/ 325 w 720"/>
                  <a:gd name="T37" fmla="*/ 107 h 720"/>
                  <a:gd name="T38" fmla="*/ 201 w 720"/>
                  <a:gd name="T39" fmla="*/ 55 h 720"/>
                  <a:gd name="T40" fmla="*/ 157 w 720"/>
                  <a:gd name="T41" fmla="*/ 206 h 720"/>
                  <a:gd name="T42" fmla="*/ 32 w 720"/>
                  <a:gd name="T43" fmla="*/ 257 h 720"/>
                  <a:gd name="T44" fmla="*/ 107 w 720"/>
                  <a:gd name="T45" fmla="*/ 395 h 720"/>
                  <a:gd name="T46" fmla="*/ 55 w 720"/>
                  <a:gd name="T47" fmla="*/ 519 h 720"/>
                  <a:gd name="T48" fmla="*/ 205 w 720"/>
                  <a:gd name="T49" fmla="*/ 564 h 720"/>
                  <a:gd name="T50" fmla="*/ 257 w 720"/>
                  <a:gd name="T51" fmla="*/ 688 h 720"/>
                  <a:gd name="T52" fmla="*/ 264 w 720"/>
                  <a:gd name="T53" fmla="*/ 720 h 720"/>
                  <a:gd name="T54" fmla="*/ 172 w 720"/>
                  <a:gd name="T55" fmla="*/ 681 h 720"/>
                  <a:gd name="T56" fmla="*/ 144 w 720"/>
                  <a:gd name="T57" fmla="*/ 540 h 720"/>
                  <a:gd name="T58" fmla="*/ 0 w 720"/>
                  <a:gd name="T59" fmla="*/ 455 h 720"/>
                  <a:gd name="T60" fmla="*/ 81 w 720"/>
                  <a:gd name="T61" fmla="*/ 335 h 720"/>
                  <a:gd name="T62" fmla="*/ 39 w 720"/>
                  <a:gd name="T63" fmla="*/ 172 h 720"/>
                  <a:gd name="T64" fmla="*/ 181 w 720"/>
                  <a:gd name="T65" fmla="*/ 144 h 720"/>
                  <a:gd name="T66" fmla="*/ 266 w 720"/>
                  <a:gd name="T67" fmla="*/ 0 h 720"/>
                  <a:gd name="T68" fmla="*/ 386 w 720"/>
                  <a:gd name="T69" fmla="*/ 81 h 720"/>
                  <a:gd name="T70" fmla="*/ 548 w 720"/>
                  <a:gd name="T71" fmla="*/ 39 h 720"/>
                  <a:gd name="T72" fmla="*/ 576 w 720"/>
                  <a:gd name="T73" fmla="*/ 181 h 720"/>
                  <a:gd name="T74" fmla="*/ 720 w 720"/>
                  <a:gd name="T75" fmla="*/ 266 h 720"/>
                  <a:gd name="T76" fmla="*/ 639 w 720"/>
                  <a:gd name="T77" fmla="*/ 386 h 720"/>
                  <a:gd name="T78" fmla="*/ 681 w 720"/>
                  <a:gd name="T79" fmla="*/ 548 h 720"/>
                  <a:gd name="T80" fmla="*/ 539 w 720"/>
                  <a:gd name="T81" fmla="*/ 576 h 720"/>
                  <a:gd name="T82" fmla="*/ 454 w 720"/>
                  <a:gd name="T83" fmla="*/ 720 h 720"/>
                  <a:gd name="T84" fmla="*/ 334 w 720"/>
                  <a:gd name="T85" fmla="*/ 64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0" h="720">
                    <a:moveTo>
                      <a:pt x="329" y="433"/>
                    </a:moveTo>
                    <a:lnTo>
                      <a:pt x="329" y="433"/>
                    </a:lnTo>
                    <a:cubicBezTo>
                      <a:pt x="369" y="450"/>
                      <a:pt x="416" y="431"/>
                      <a:pt x="433" y="391"/>
                    </a:cubicBezTo>
                    <a:cubicBezTo>
                      <a:pt x="441" y="372"/>
                      <a:pt x="441" y="350"/>
                      <a:pt x="433" y="330"/>
                    </a:cubicBezTo>
                    <a:cubicBezTo>
                      <a:pt x="425" y="311"/>
                      <a:pt x="410" y="295"/>
                      <a:pt x="391" y="287"/>
                    </a:cubicBezTo>
                    <a:cubicBezTo>
                      <a:pt x="371" y="279"/>
                      <a:pt x="350" y="279"/>
                      <a:pt x="330" y="287"/>
                    </a:cubicBezTo>
                    <a:cubicBezTo>
                      <a:pt x="310" y="295"/>
                      <a:pt x="295" y="310"/>
                      <a:pt x="287" y="329"/>
                    </a:cubicBezTo>
                    <a:cubicBezTo>
                      <a:pt x="270" y="370"/>
                      <a:pt x="289" y="416"/>
                      <a:pt x="329" y="433"/>
                    </a:cubicBezTo>
                    <a:lnTo>
                      <a:pt x="329" y="433"/>
                    </a:lnTo>
                    <a:close/>
                    <a:moveTo>
                      <a:pt x="360" y="466"/>
                    </a:moveTo>
                    <a:lnTo>
                      <a:pt x="360" y="466"/>
                    </a:lnTo>
                    <a:cubicBezTo>
                      <a:pt x="346" y="466"/>
                      <a:pt x="332" y="464"/>
                      <a:pt x="319" y="458"/>
                    </a:cubicBezTo>
                    <a:lnTo>
                      <a:pt x="319" y="458"/>
                    </a:lnTo>
                    <a:cubicBezTo>
                      <a:pt x="265" y="435"/>
                      <a:pt x="240" y="373"/>
                      <a:pt x="262" y="319"/>
                    </a:cubicBezTo>
                    <a:cubicBezTo>
                      <a:pt x="273" y="293"/>
                      <a:pt x="294" y="273"/>
                      <a:pt x="320" y="262"/>
                    </a:cubicBezTo>
                    <a:cubicBezTo>
                      <a:pt x="346" y="251"/>
                      <a:pt x="375" y="252"/>
                      <a:pt x="401" y="263"/>
                    </a:cubicBezTo>
                    <a:cubicBezTo>
                      <a:pt x="427" y="274"/>
                      <a:pt x="447" y="294"/>
                      <a:pt x="458" y="320"/>
                    </a:cubicBezTo>
                    <a:cubicBezTo>
                      <a:pt x="469" y="347"/>
                      <a:pt x="469" y="375"/>
                      <a:pt x="458" y="401"/>
                    </a:cubicBezTo>
                    <a:cubicBezTo>
                      <a:pt x="441" y="442"/>
                      <a:pt x="401" y="466"/>
                      <a:pt x="360" y="466"/>
                    </a:cubicBezTo>
                    <a:close/>
                    <a:moveTo>
                      <a:pt x="322" y="613"/>
                    </a:moveTo>
                    <a:lnTo>
                      <a:pt x="322" y="613"/>
                    </a:lnTo>
                    <a:lnTo>
                      <a:pt x="395" y="613"/>
                    </a:lnTo>
                    <a:lnTo>
                      <a:pt x="462" y="688"/>
                    </a:lnTo>
                    <a:lnTo>
                      <a:pt x="519" y="665"/>
                    </a:lnTo>
                    <a:lnTo>
                      <a:pt x="512" y="566"/>
                    </a:lnTo>
                    <a:lnTo>
                      <a:pt x="563" y="515"/>
                    </a:lnTo>
                    <a:lnTo>
                      <a:pt x="664" y="520"/>
                    </a:lnTo>
                    <a:lnTo>
                      <a:pt x="688" y="463"/>
                    </a:lnTo>
                    <a:lnTo>
                      <a:pt x="613" y="398"/>
                    </a:lnTo>
                    <a:lnTo>
                      <a:pt x="613" y="326"/>
                    </a:lnTo>
                    <a:lnTo>
                      <a:pt x="688" y="259"/>
                    </a:lnTo>
                    <a:lnTo>
                      <a:pt x="665" y="201"/>
                    </a:lnTo>
                    <a:lnTo>
                      <a:pt x="565" y="208"/>
                    </a:lnTo>
                    <a:lnTo>
                      <a:pt x="514" y="157"/>
                    </a:lnTo>
                    <a:lnTo>
                      <a:pt x="520" y="56"/>
                    </a:lnTo>
                    <a:lnTo>
                      <a:pt x="463" y="32"/>
                    </a:lnTo>
                    <a:lnTo>
                      <a:pt x="398" y="108"/>
                    </a:lnTo>
                    <a:lnTo>
                      <a:pt x="325" y="107"/>
                    </a:lnTo>
                    <a:lnTo>
                      <a:pt x="258" y="32"/>
                    </a:lnTo>
                    <a:lnTo>
                      <a:pt x="201" y="55"/>
                    </a:lnTo>
                    <a:lnTo>
                      <a:pt x="208" y="155"/>
                    </a:lnTo>
                    <a:lnTo>
                      <a:pt x="157" y="206"/>
                    </a:lnTo>
                    <a:lnTo>
                      <a:pt x="56" y="200"/>
                    </a:lnTo>
                    <a:lnTo>
                      <a:pt x="32" y="257"/>
                    </a:lnTo>
                    <a:lnTo>
                      <a:pt x="107" y="322"/>
                    </a:lnTo>
                    <a:lnTo>
                      <a:pt x="107" y="395"/>
                    </a:lnTo>
                    <a:lnTo>
                      <a:pt x="32" y="462"/>
                    </a:lnTo>
                    <a:lnTo>
                      <a:pt x="55" y="519"/>
                    </a:lnTo>
                    <a:lnTo>
                      <a:pt x="155" y="512"/>
                    </a:lnTo>
                    <a:lnTo>
                      <a:pt x="205" y="564"/>
                    </a:lnTo>
                    <a:lnTo>
                      <a:pt x="200" y="664"/>
                    </a:lnTo>
                    <a:lnTo>
                      <a:pt x="257" y="688"/>
                    </a:lnTo>
                    <a:lnTo>
                      <a:pt x="322" y="613"/>
                    </a:lnTo>
                    <a:close/>
                    <a:moveTo>
                      <a:pt x="264" y="720"/>
                    </a:moveTo>
                    <a:lnTo>
                      <a:pt x="264" y="720"/>
                    </a:lnTo>
                    <a:lnTo>
                      <a:pt x="172" y="681"/>
                    </a:lnTo>
                    <a:lnTo>
                      <a:pt x="178" y="574"/>
                    </a:lnTo>
                    <a:lnTo>
                      <a:pt x="144" y="540"/>
                    </a:lnTo>
                    <a:lnTo>
                      <a:pt x="38" y="547"/>
                    </a:lnTo>
                    <a:lnTo>
                      <a:pt x="0" y="455"/>
                    </a:lnTo>
                    <a:lnTo>
                      <a:pt x="80" y="383"/>
                    </a:lnTo>
                    <a:lnTo>
                      <a:pt x="81" y="335"/>
                    </a:lnTo>
                    <a:lnTo>
                      <a:pt x="0" y="265"/>
                    </a:lnTo>
                    <a:lnTo>
                      <a:pt x="39" y="172"/>
                    </a:lnTo>
                    <a:lnTo>
                      <a:pt x="146" y="178"/>
                    </a:lnTo>
                    <a:lnTo>
                      <a:pt x="181" y="144"/>
                    </a:lnTo>
                    <a:lnTo>
                      <a:pt x="173" y="38"/>
                    </a:lnTo>
                    <a:lnTo>
                      <a:pt x="266" y="0"/>
                    </a:lnTo>
                    <a:lnTo>
                      <a:pt x="337" y="81"/>
                    </a:lnTo>
                    <a:lnTo>
                      <a:pt x="386" y="81"/>
                    </a:lnTo>
                    <a:lnTo>
                      <a:pt x="456" y="0"/>
                    </a:lnTo>
                    <a:lnTo>
                      <a:pt x="548" y="39"/>
                    </a:lnTo>
                    <a:lnTo>
                      <a:pt x="542" y="146"/>
                    </a:lnTo>
                    <a:lnTo>
                      <a:pt x="576" y="181"/>
                    </a:lnTo>
                    <a:lnTo>
                      <a:pt x="682" y="173"/>
                    </a:lnTo>
                    <a:lnTo>
                      <a:pt x="720" y="266"/>
                    </a:lnTo>
                    <a:lnTo>
                      <a:pt x="640" y="338"/>
                    </a:lnTo>
                    <a:lnTo>
                      <a:pt x="639" y="386"/>
                    </a:lnTo>
                    <a:lnTo>
                      <a:pt x="720" y="456"/>
                    </a:lnTo>
                    <a:lnTo>
                      <a:pt x="681" y="548"/>
                    </a:lnTo>
                    <a:lnTo>
                      <a:pt x="574" y="542"/>
                    </a:lnTo>
                    <a:lnTo>
                      <a:pt x="539" y="576"/>
                    </a:lnTo>
                    <a:lnTo>
                      <a:pt x="547" y="682"/>
                    </a:lnTo>
                    <a:lnTo>
                      <a:pt x="454" y="720"/>
                    </a:lnTo>
                    <a:lnTo>
                      <a:pt x="383" y="640"/>
                    </a:lnTo>
                    <a:lnTo>
                      <a:pt x="334" y="640"/>
                    </a:lnTo>
                    <a:lnTo>
                      <a:pt x="264" y="720"/>
                    </a:ln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13" name="Freeform 161">
                <a:extLst>
                  <a:ext uri="{FF2B5EF4-FFF2-40B4-BE49-F238E27FC236}">
                    <a16:creationId xmlns:a16="http://schemas.microsoft.com/office/drawing/2014/main" id="{FB2A1626-E520-4AAF-B8B4-3E9CBF1DB948}"/>
                  </a:ext>
                </a:extLst>
              </p:cNvPr>
              <p:cNvSpPr>
                <a:spLocks noEditPoints="1"/>
              </p:cNvSpPr>
              <p:nvPr/>
            </p:nvSpPr>
            <p:spPr bwMode="auto">
              <a:xfrm>
                <a:off x="5589588" y="3744914"/>
                <a:ext cx="138113" cy="138113"/>
              </a:xfrm>
              <a:custGeom>
                <a:avLst/>
                <a:gdLst>
                  <a:gd name="T0" fmla="*/ 253 w 505"/>
                  <a:gd name="T1" fmla="*/ 202 h 505"/>
                  <a:gd name="T2" fmla="*/ 233 w 505"/>
                  <a:gd name="T3" fmla="*/ 299 h 505"/>
                  <a:gd name="T4" fmla="*/ 272 w 505"/>
                  <a:gd name="T5" fmla="*/ 299 h 505"/>
                  <a:gd name="T6" fmla="*/ 272 w 505"/>
                  <a:gd name="T7" fmla="*/ 206 h 505"/>
                  <a:gd name="T8" fmla="*/ 253 w 505"/>
                  <a:gd name="T9" fmla="*/ 329 h 505"/>
                  <a:gd name="T10" fmla="*/ 223 w 505"/>
                  <a:gd name="T11" fmla="*/ 323 h 505"/>
                  <a:gd name="T12" fmla="*/ 283 w 505"/>
                  <a:gd name="T13" fmla="*/ 181 h 505"/>
                  <a:gd name="T14" fmla="*/ 282 w 505"/>
                  <a:gd name="T15" fmla="*/ 324 h 505"/>
                  <a:gd name="T16" fmla="*/ 225 w 505"/>
                  <a:gd name="T17" fmla="*/ 422 h 505"/>
                  <a:gd name="T18" fmla="*/ 279 w 505"/>
                  <a:gd name="T19" fmla="*/ 422 h 505"/>
                  <a:gd name="T20" fmla="*/ 358 w 505"/>
                  <a:gd name="T21" fmla="*/ 459 h 505"/>
                  <a:gd name="T22" fmla="*/ 391 w 505"/>
                  <a:gd name="T23" fmla="*/ 354 h 505"/>
                  <a:gd name="T24" fmla="*/ 473 w 505"/>
                  <a:gd name="T25" fmla="*/ 324 h 505"/>
                  <a:gd name="T26" fmla="*/ 423 w 505"/>
                  <a:gd name="T27" fmla="*/ 227 h 505"/>
                  <a:gd name="T28" fmla="*/ 460 w 505"/>
                  <a:gd name="T29" fmla="*/ 147 h 505"/>
                  <a:gd name="T30" fmla="*/ 355 w 505"/>
                  <a:gd name="T31" fmla="*/ 114 h 505"/>
                  <a:gd name="T32" fmla="*/ 325 w 505"/>
                  <a:gd name="T33" fmla="*/ 32 h 505"/>
                  <a:gd name="T34" fmla="*/ 227 w 505"/>
                  <a:gd name="T35" fmla="*/ 82 h 505"/>
                  <a:gd name="T36" fmla="*/ 148 w 505"/>
                  <a:gd name="T37" fmla="*/ 45 h 505"/>
                  <a:gd name="T38" fmla="*/ 114 w 505"/>
                  <a:gd name="T39" fmla="*/ 150 h 505"/>
                  <a:gd name="T40" fmla="*/ 32 w 505"/>
                  <a:gd name="T41" fmla="*/ 180 h 505"/>
                  <a:gd name="T42" fmla="*/ 83 w 505"/>
                  <a:gd name="T43" fmla="*/ 278 h 505"/>
                  <a:gd name="T44" fmla="*/ 46 w 505"/>
                  <a:gd name="T45" fmla="*/ 357 h 505"/>
                  <a:gd name="T46" fmla="*/ 151 w 505"/>
                  <a:gd name="T47" fmla="*/ 391 h 505"/>
                  <a:gd name="T48" fmla="*/ 181 w 505"/>
                  <a:gd name="T49" fmla="*/ 473 h 505"/>
                  <a:gd name="T50" fmla="*/ 188 w 505"/>
                  <a:gd name="T51" fmla="*/ 505 h 505"/>
                  <a:gd name="T52" fmla="*/ 119 w 505"/>
                  <a:gd name="T53" fmla="*/ 476 h 505"/>
                  <a:gd name="T54" fmla="*/ 103 w 505"/>
                  <a:gd name="T55" fmla="*/ 380 h 505"/>
                  <a:gd name="T56" fmla="*/ 0 w 505"/>
                  <a:gd name="T57" fmla="*/ 316 h 505"/>
                  <a:gd name="T58" fmla="*/ 56 w 505"/>
                  <a:gd name="T59" fmla="*/ 236 h 505"/>
                  <a:gd name="T60" fmla="*/ 29 w 505"/>
                  <a:gd name="T61" fmla="*/ 119 h 505"/>
                  <a:gd name="T62" fmla="*/ 125 w 505"/>
                  <a:gd name="T63" fmla="*/ 102 h 505"/>
                  <a:gd name="T64" fmla="*/ 189 w 505"/>
                  <a:gd name="T65" fmla="*/ 0 h 505"/>
                  <a:gd name="T66" fmla="*/ 269 w 505"/>
                  <a:gd name="T67" fmla="*/ 56 h 505"/>
                  <a:gd name="T68" fmla="*/ 386 w 505"/>
                  <a:gd name="T69" fmla="*/ 29 h 505"/>
                  <a:gd name="T70" fmla="*/ 403 w 505"/>
                  <a:gd name="T71" fmla="*/ 125 h 505"/>
                  <a:gd name="T72" fmla="*/ 505 w 505"/>
                  <a:gd name="T73" fmla="*/ 189 h 505"/>
                  <a:gd name="T74" fmla="*/ 449 w 505"/>
                  <a:gd name="T75" fmla="*/ 268 h 505"/>
                  <a:gd name="T76" fmla="*/ 476 w 505"/>
                  <a:gd name="T77" fmla="*/ 386 h 505"/>
                  <a:gd name="T78" fmla="*/ 381 w 505"/>
                  <a:gd name="T79" fmla="*/ 402 h 505"/>
                  <a:gd name="T80" fmla="*/ 317 w 505"/>
                  <a:gd name="T81" fmla="*/ 505 h 505"/>
                  <a:gd name="T82" fmla="*/ 237 w 505"/>
                  <a:gd name="T83" fmla="*/ 449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5" h="505">
                    <a:moveTo>
                      <a:pt x="253" y="202"/>
                    </a:moveTo>
                    <a:lnTo>
                      <a:pt x="253" y="202"/>
                    </a:lnTo>
                    <a:cubicBezTo>
                      <a:pt x="233" y="202"/>
                      <a:pt x="215" y="213"/>
                      <a:pt x="206" y="233"/>
                    </a:cubicBezTo>
                    <a:cubicBezTo>
                      <a:pt x="196" y="258"/>
                      <a:pt x="208" y="288"/>
                      <a:pt x="233" y="299"/>
                    </a:cubicBezTo>
                    <a:lnTo>
                      <a:pt x="233" y="299"/>
                    </a:lnTo>
                    <a:cubicBezTo>
                      <a:pt x="246" y="304"/>
                      <a:pt x="259" y="304"/>
                      <a:pt x="272" y="299"/>
                    </a:cubicBezTo>
                    <a:cubicBezTo>
                      <a:pt x="284" y="294"/>
                      <a:pt x="294" y="284"/>
                      <a:pt x="299" y="272"/>
                    </a:cubicBezTo>
                    <a:cubicBezTo>
                      <a:pt x="310" y="246"/>
                      <a:pt x="298" y="217"/>
                      <a:pt x="272" y="206"/>
                    </a:cubicBezTo>
                    <a:cubicBezTo>
                      <a:pt x="266" y="203"/>
                      <a:pt x="259" y="202"/>
                      <a:pt x="253" y="202"/>
                    </a:cubicBezTo>
                    <a:close/>
                    <a:moveTo>
                      <a:pt x="253" y="329"/>
                    </a:moveTo>
                    <a:lnTo>
                      <a:pt x="253" y="329"/>
                    </a:lnTo>
                    <a:cubicBezTo>
                      <a:pt x="243" y="329"/>
                      <a:pt x="233" y="327"/>
                      <a:pt x="223" y="323"/>
                    </a:cubicBezTo>
                    <a:cubicBezTo>
                      <a:pt x="184" y="307"/>
                      <a:pt x="165" y="261"/>
                      <a:pt x="182" y="222"/>
                    </a:cubicBezTo>
                    <a:cubicBezTo>
                      <a:pt x="198" y="183"/>
                      <a:pt x="244" y="165"/>
                      <a:pt x="283" y="181"/>
                    </a:cubicBezTo>
                    <a:cubicBezTo>
                      <a:pt x="322" y="198"/>
                      <a:pt x="340" y="243"/>
                      <a:pt x="324" y="282"/>
                    </a:cubicBezTo>
                    <a:cubicBezTo>
                      <a:pt x="316" y="301"/>
                      <a:pt x="301" y="316"/>
                      <a:pt x="282" y="324"/>
                    </a:cubicBezTo>
                    <a:cubicBezTo>
                      <a:pt x="272" y="327"/>
                      <a:pt x="263" y="329"/>
                      <a:pt x="253" y="329"/>
                    </a:cubicBezTo>
                    <a:close/>
                    <a:moveTo>
                      <a:pt x="225" y="422"/>
                    </a:moveTo>
                    <a:lnTo>
                      <a:pt x="225" y="422"/>
                    </a:lnTo>
                    <a:lnTo>
                      <a:pt x="279" y="422"/>
                    </a:lnTo>
                    <a:lnTo>
                      <a:pt x="324" y="473"/>
                    </a:lnTo>
                    <a:lnTo>
                      <a:pt x="358" y="459"/>
                    </a:lnTo>
                    <a:lnTo>
                      <a:pt x="353" y="392"/>
                    </a:lnTo>
                    <a:lnTo>
                      <a:pt x="391" y="354"/>
                    </a:lnTo>
                    <a:lnTo>
                      <a:pt x="459" y="358"/>
                    </a:lnTo>
                    <a:lnTo>
                      <a:pt x="473" y="324"/>
                    </a:lnTo>
                    <a:lnTo>
                      <a:pt x="422" y="280"/>
                    </a:lnTo>
                    <a:lnTo>
                      <a:pt x="423" y="227"/>
                    </a:lnTo>
                    <a:lnTo>
                      <a:pt x="474" y="181"/>
                    </a:lnTo>
                    <a:lnTo>
                      <a:pt x="460" y="147"/>
                    </a:lnTo>
                    <a:lnTo>
                      <a:pt x="393" y="152"/>
                    </a:lnTo>
                    <a:lnTo>
                      <a:pt x="355" y="114"/>
                    </a:lnTo>
                    <a:lnTo>
                      <a:pt x="359" y="46"/>
                    </a:lnTo>
                    <a:lnTo>
                      <a:pt x="325" y="32"/>
                    </a:lnTo>
                    <a:lnTo>
                      <a:pt x="281" y="83"/>
                    </a:lnTo>
                    <a:lnTo>
                      <a:pt x="227" y="82"/>
                    </a:lnTo>
                    <a:lnTo>
                      <a:pt x="182" y="32"/>
                    </a:lnTo>
                    <a:lnTo>
                      <a:pt x="148" y="45"/>
                    </a:lnTo>
                    <a:lnTo>
                      <a:pt x="153" y="113"/>
                    </a:lnTo>
                    <a:lnTo>
                      <a:pt x="114" y="150"/>
                    </a:lnTo>
                    <a:lnTo>
                      <a:pt x="46" y="146"/>
                    </a:lnTo>
                    <a:lnTo>
                      <a:pt x="32" y="180"/>
                    </a:lnTo>
                    <a:lnTo>
                      <a:pt x="83" y="224"/>
                    </a:lnTo>
                    <a:lnTo>
                      <a:pt x="83" y="278"/>
                    </a:lnTo>
                    <a:lnTo>
                      <a:pt x="32" y="323"/>
                    </a:lnTo>
                    <a:lnTo>
                      <a:pt x="46" y="357"/>
                    </a:lnTo>
                    <a:lnTo>
                      <a:pt x="113" y="353"/>
                    </a:lnTo>
                    <a:lnTo>
                      <a:pt x="151" y="391"/>
                    </a:lnTo>
                    <a:lnTo>
                      <a:pt x="147" y="459"/>
                    </a:lnTo>
                    <a:lnTo>
                      <a:pt x="181" y="473"/>
                    </a:lnTo>
                    <a:lnTo>
                      <a:pt x="225" y="422"/>
                    </a:lnTo>
                    <a:close/>
                    <a:moveTo>
                      <a:pt x="188" y="505"/>
                    </a:moveTo>
                    <a:lnTo>
                      <a:pt x="188" y="505"/>
                    </a:lnTo>
                    <a:lnTo>
                      <a:pt x="119" y="476"/>
                    </a:lnTo>
                    <a:lnTo>
                      <a:pt x="123" y="401"/>
                    </a:lnTo>
                    <a:lnTo>
                      <a:pt x="103" y="380"/>
                    </a:lnTo>
                    <a:lnTo>
                      <a:pt x="28" y="385"/>
                    </a:lnTo>
                    <a:lnTo>
                      <a:pt x="0" y="316"/>
                    </a:lnTo>
                    <a:lnTo>
                      <a:pt x="56" y="266"/>
                    </a:lnTo>
                    <a:lnTo>
                      <a:pt x="56" y="236"/>
                    </a:lnTo>
                    <a:lnTo>
                      <a:pt x="0" y="188"/>
                    </a:lnTo>
                    <a:lnTo>
                      <a:pt x="29" y="119"/>
                    </a:lnTo>
                    <a:lnTo>
                      <a:pt x="104" y="123"/>
                    </a:lnTo>
                    <a:lnTo>
                      <a:pt x="125" y="102"/>
                    </a:lnTo>
                    <a:lnTo>
                      <a:pt x="120" y="28"/>
                    </a:lnTo>
                    <a:lnTo>
                      <a:pt x="189" y="0"/>
                    </a:lnTo>
                    <a:lnTo>
                      <a:pt x="239" y="56"/>
                    </a:lnTo>
                    <a:lnTo>
                      <a:pt x="269" y="56"/>
                    </a:lnTo>
                    <a:lnTo>
                      <a:pt x="317" y="0"/>
                    </a:lnTo>
                    <a:lnTo>
                      <a:pt x="386" y="29"/>
                    </a:lnTo>
                    <a:lnTo>
                      <a:pt x="382" y="104"/>
                    </a:lnTo>
                    <a:lnTo>
                      <a:pt x="403" y="125"/>
                    </a:lnTo>
                    <a:lnTo>
                      <a:pt x="477" y="119"/>
                    </a:lnTo>
                    <a:lnTo>
                      <a:pt x="505" y="189"/>
                    </a:lnTo>
                    <a:lnTo>
                      <a:pt x="449" y="239"/>
                    </a:lnTo>
                    <a:lnTo>
                      <a:pt x="449" y="268"/>
                    </a:lnTo>
                    <a:lnTo>
                      <a:pt x="505" y="317"/>
                    </a:lnTo>
                    <a:lnTo>
                      <a:pt x="476" y="386"/>
                    </a:lnTo>
                    <a:lnTo>
                      <a:pt x="402" y="382"/>
                    </a:lnTo>
                    <a:lnTo>
                      <a:pt x="381" y="402"/>
                    </a:lnTo>
                    <a:lnTo>
                      <a:pt x="386" y="477"/>
                    </a:lnTo>
                    <a:lnTo>
                      <a:pt x="317" y="505"/>
                    </a:lnTo>
                    <a:lnTo>
                      <a:pt x="267" y="449"/>
                    </a:lnTo>
                    <a:lnTo>
                      <a:pt x="237" y="449"/>
                    </a:lnTo>
                    <a:lnTo>
                      <a:pt x="188" y="505"/>
                    </a:ln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14" name="Freeform 162">
                <a:extLst>
                  <a:ext uri="{FF2B5EF4-FFF2-40B4-BE49-F238E27FC236}">
                    <a16:creationId xmlns:a16="http://schemas.microsoft.com/office/drawing/2014/main" id="{D2CE8BCB-56E5-4E86-956E-F8F097F9D953}"/>
                  </a:ext>
                </a:extLst>
              </p:cNvPr>
              <p:cNvSpPr>
                <a:spLocks/>
              </p:cNvSpPr>
              <p:nvPr/>
            </p:nvSpPr>
            <p:spPr bwMode="auto">
              <a:xfrm>
                <a:off x="5281613" y="3752851"/>
                <a:ext cx="201613" cy="201613"/>
              </a:xfrm>
              <a:custGeom>
                <a:avLst/>
                <a:gdLst>
                  <a:gd name="T0" fmla="*/ 457 w 738"/>
                  <a:gd name="T1" fmla="*/ 606 h 738"/>
                  <a:gd name="T2" fmla="*/ 401 w 738"/>
                  <a:gd name="T3" fmla="*/ 711 h 738"/>
                  <a:gd name="T4" fmla="*/ 306 w 738"/>
                  <a:gd name="T5" fmla="*/ 616 h 738"/>
                  <a:gd name="T6" fmla="*/ 150 w 738"/>
                  <a:gd name="T7" fmla="*/ 634 h 738"/>
                  <a:gd name="T8" fmla="*/ 149 w 738"/>
                  <a:gd name="T9" fmla="*/ 499 h 738"/>
                  <a:gd name="T10" fmla="*/ 27 w 738"/>
                  <a:gd name="T11" fmla="*/ 401 h 738"/>
                  <a:gd name="T12" fmla="*/ 121 w 738"/>
                  <a:gd name="T13" fmla="*/ 305 h 738"/>
                  <a:gd name="T14" fmla="*/ 104 w 738"/>
                  <a:gd name="T15" fmla="*/ 150 h 738"/>
                  <a:gd name="T16" fmla="*/ 239 w 738"/>
                  <a:gd name="T17" fmla="*/ 149 h 738"/>
                  <a:gd name="T18" fmla="*/ 337 w 738"/>
                  <a:gd name="T19" fmla="*/ 26 h 738"/>
                  <a:gd name="T20" fmla="*/ 432 w 738"/>
                  <a:gd name="T21" fmla="*/ 121 h 738"/>
                  <a:gd name="T22" fmla="*/ 588 w 738"/>
                  <a:gd name="T23" fmla="*/ 104 h 738"/>
                  <a:gd name="T24" fmla="*/ 589 w 738"/>
                  <a:gd name="T25" fmla="*/ 239 h 738"/>
                  <a:gd name="T26" fmla="*/ 711 w 738"/>
                  <a:gd name="T27" fmla="*/ 336 h 738"/>
                  <a:gd name="T28" fmla="*/ 616 w 738"/>
                  <a:gd name="T29" fmla="*/ 432 h 738"/>
                  <a:gd name="T30" fmla="*/ 616 w 738"/>
                  <a:gd name="T31" fmla="*/ 467 h 738"/>
                  <a:gd name="T32" fmla="*/ 637 w 738"/>
                  <a:gd name="T33" fmla="*/ 453 h 738"/>
                  <a:gd name="T34" fmla="*/ 738 w 738"/>
                  <a:gd name="T35" fmla="*/ 317 h 738"/>
                  <a:gd name="T36" fmla="*/ 618 w 738"/>
                  <a:gd name="T37" fmla="*/ 239 h 738"/>
                  <a:gd name="T38" fmla="*/ 593 w 738"/>
                  <a:gd name="T39" fmla="*/ 71 h 738"/>
                  <a:gd name="T40" fmla="*/ 453 w 738"/>
                  <a:gd name="T41" fmla="*/ 101 h 738"/>
                  <a:gd name="T42" fmla="*/ 317 w 738"/>
                  <a:gd name="T43" fmla="*/ 0 h 738"/>
                  <a:gd name="T44" fmla="*/ 239 w 738"/>
                  <a:gd name="T45" fmla="*/ 120 h 738"/>
                  <a:gd name="T46" fmla="*/ 72 w 738"/>
                  <a:gd name="T47" fmla="*/ 144 h 738"/>
                  <a:gd name="T48" fmla="*/ 101 w 738"/>
                  <a:gd name="T49" fmla="*/ 284 h 738"/>
                  <a:gd name="T50" fmla="*/ 0 w 738"/>
                  <a:gd name="T51" fmla="*/ 420 h 738"/>
                  <a:gd name="T52" fmla="*/ 120 w 738"/>
                  <a:gd name="T53" fmla="*/ 498 h 738"/>
                  <a:gd name="T54" fmla="*/ 145 w 738"/>
                  <a:gd name="T55" fmla="*/ 666 h 738"/>
                  <a:gd name="T56" fmla="*/ 284 w 738"/>
                  <a:gd name="T57" fmla="*/ 636 h 738"/>
                  <a:gd name="T58" fmla="*/ 421 w 738"/>
                  <a:gd name="T59" fmla="*/ 738 h 738"/>
                  <a:gd name="T60" fmla="*/ 476 w 738"/>
                  <a:gd name="T61" fmla="*/ 627 h 738"/>
                  <a:gd name="T62" fmla="*/ 457 w 738"/>
                  <a:gd name="T63" fmla="*/ 606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8" h="738">
                    <a:moveTo>
                      <a:pt x="457" y="606"/>
                    </a:moveTo>
                    <a:lnTo>
                      <a:pt x="457" y="606"/>
                    </a:lnTo>
                    <a:lnTo>
                      <a:pt x="432" y="616"/>
                    </a:lnTo>
                    <a:lnTo>
                      <a:pt x="401" y="711"/>
                    </a:lnTo>
                    <a:lnTo>
                      <a:pt x="339" y="711"/>
                    </a:lnTo>
                    <a:lnTo>
                      <a:pt x="306" y="616"/>
                    </a:lnTo>
                    <a:lnTo>
                      <a:pt x="239" y="588"/>
                    </a:lnTo>
                    <a:lnTo>
                      <a:pt x="150" y="634"/>
                    </a:lnTo>
                    <a:lnTo>
                      <a:pt x="106" y="590"/>
                    </a:lnTo>
                    <a:lnTo>
                      <a:pt x="149" y="499"/>
                    </a:lnTo>
                    <a:lnTo>
                      <a:pt x="121" y="432"/>
                    </a:lnTo>
                    <a:lnTo>
                      <a:pt x="27" y="401"/>
                    </a:lnTo>
                    <a:lnTo>
                      <a:pt x="27" y="339"/>
                    </a:lnTo>
                    <a:lnTo>
                      <a:pt x="121" y="305"/>
                    </a:lnTo>
                    <a:lnTo>
                      <a:pt x="149" y="238"/>
                    </a:lnTo>
                    <a:lnTo>
                      <a:pt x="104" y="150"/>
                    </a:lnTo>
                    <a:lnTo>
                      <a:pt x="148" y="106"/>
                    </a:lnTo>
                    <a:lnTo>
                      <a:pt x="239" y="149"/>
                    </a:lnTo>
                    <a:lnTo>
                      <a:pt x="306" y="121"/>
                    </a:lnTo>
                    <a:lnTo>
                      <a:pt x="337" y="26"/>
                    </a:lnTo>
                    <a:lnTo>
                      <a:pt x="398" y="27"/>
                    </a:lnTo>
                    <a:lnTo>
                      <a:pt x="432" y="121"/>
                    </a:lnTo>
                    <a:lnTo>
                      <a:pt x="499" y="149"/>
                    </a:lnTo>
                    <a:lnTo>
                      <a:pt x="588" y="104"/>
                    </a:lnTo>
                    <a:lnTo>
                      <a:pt x="632" y="148"/>
                    </a:lnTo>
                    <a:lnTo>
                      <a:pt x="589" y="239"/>
                    </a:lnTo>
                    <a:lnTo>
                      <a:pt x="616" y="305"/>
                    </a:lnTo>
                    <a:lnTo>
                      <a:pt x="711" y="336"/>
                    </a:lnTo>
                    <a:lnTo>
                      <a:pt x="711" y="398"/>
                    </a:lnTo>
                    <a:lnTo>
                      <a:pt x="616" y="432"/>
                    </a:lnTo>
                    <a:lnTo>
                      <a:pt x="606" y="457"/>
                    </a:lnTo>
                    <a:lnTo>
                      <a:pt x="616" y="467"/>
                    </a:lnTo>
                    <a:lnTo>
                      <a:pt x="627" y="477"/>
                    </a:lnTo>
                    <a:lnTo>
                      <a:pt x="637" y="453"/>
                    </a:lnTo>
                    <a:lnTo>
                      <a:pt x="738" y="417"/>
                    </a:lnTo>
                    <a:lnTo>
                      <a:pt x="738" y="317"/>
                    </a:lnTo>
                    <a:lnTo>
                      <a:pt x="636" y="284"/>
                    </a:lnTo>
                    <a:lnTo>
                      <a:pt x="618" y="239"/>
                    </a:lnTo>
                    <a:lnTo>
                      <a:pt x="664" y="142"/>
                    </a:lnTo>
                    <a:lnTo>
                      <a:pt x="593" y="71"/>
                    </a:lnTo>
                    <a:lnTo>
                      <a:pt x="498" y="120"/>
                    </a:lnTo>
                    <a:lnTo>
                      <a:pt x="453" y="101"/>
                    </a:lnTo>
                    <a:lnTo>
                      <a:pt x="417" y="0"/>
                    </a:lnTo>
                    <a:lnTo>
                      <a:pt x="317" y="0"/>
                    </a:lnTo>
                    <a:lnTo>
                      <a:pt x="284" y="101"/>
                    </a:lnTo>
                    <a:lnTo>
                      <a:pt x="239" y="120"/>
                    </a:lnTo>
                    <a:lnTo>
                      <a:pt x="142" y="74"/>
                    </a:lnTo>
                    <a:lnTo>
                      <a:pt x="72" y="144"/>
                    </a:lnTo>
                    <a:lnTo>
                      <a:pt x="120" y="240"/>
                    </a:lnTo>
                    <a:lnTo>
                      <a:pt x="101" y="284"/>
                    </a:lnTo>
                    <a:lnTo>
                      <a:pt x="0" y="320"/>
                    </a:lnTo>
                    <a:lnTo>
                      <a:pt x="0" y="420"/>
                    </a:lnTo>
                    <a:lnTo>
                      <a:pt x="101" y="454"/>
                    </a:lnTo>
                    <a:lnTo>
                      <a:pt x="120" y="498"/>
                    </a:lnTo>
                    <a:lnTo>
                      <a:pt x="74" y="595"/>
                    </a:lnTo>
                    <a:lnTo>
                      <a:pt x="145" y="666"/>
                    </a:lnTo>
                    <a:lnTo>
                      <a:pt x="240" y="618"/>
                    </a:lnTo>
                    <a:lnTo>
                      <a:pt x="284" y="636"/>
                    </a:lnTo>
                    <a:lnTo>
                      <a:pt x="321" y="738"/>
                    </a:lnTo>
                    <a:lnTo>
                      <a:pt x="421" y="738"/>
                    </a:lnTo>
                    <a:lnTo>
                      <a:pt x="454" y="636"/>
                    </a:lnTo>
                    <a:lnTo>
                      <a:pt x="476" y="627"/>
                    </a:lnTo>
                    <a:lnTo>
                      <a:pt x="467" y="617"/>
                    </a:lnTo>
                    <a:lnTo>
                      <a:pt x="457" y="606"/>
                    </a:ln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15" name="Freeform 163">
                <a:extLst>
                  <a:ext uri="{FF2B5EF4-FFF2-40B4-BE49-F238E27FC236}">
                    <a16:creationId xmlns:a16="http://schemas.microsoft.com/office/drawing/2014/main" id="{0E586190-6164-409B-BF53-C6B5A2C2C577}"/>
                  </a:ext>
                </a:extLst>
              </p:cNvPr>
              <p:cNvSpPr>
                <a:spLocks noEditPoints="1"/>
              </p:cNvSpPr>
              <p:nvPr/>
            </p:nvSpPr>
            <p:spPr bwMode="auto">
              <a:xfrm>
                <a:off x="5353050" y="3822701"/>
                <a:ext cx="58738" cy="60325"/>
              </a:xfrm>
              <a:custGeom>
                <a:avLst/>
                <a:gdLst>
                  <a:gd name="T0" fmla="*/ 185 w 212"/>
                  <a:gd name="T1" fmla="*/ 112 h 218"/>
                  <a:gd name="T2" fmla="*/ 185 w 212"/>
                  <a:gd name="T3" fmla="*/ 112 h 218"/>
                  <a:gd name="T4" fmla="*/ 162 w 212"/>
                  <a:gd name="T5" fmla="*/ 168 h 218"/>
                  <a:gd name="T6" fmla="*/ 50 w 212"/>
                  <a:gd name="T7" fmla="*/ 168 h 218"/>
                  <a:gd name="T8" fmla="*/ 27 w 212"/>
                  <a:gd name="T9" fmla="*/ 112 h 218"/>
                  <a:gd name="T10" fmla="*/ 50 w 212"/>
                  <a:gd name="T11" fmla="*/ 56 h 218"/>
                  <a:gd name="T12" fmla="*/ 106 w 212"/>
                  <a:gd name="T13" fmla="*/ 32 h 218"/>
                  <a:gd name="T14" fmla="*/ 162 w 212"/>
                  <a:gd name="T15" fmla="*/ 56 h 218"/>
                  <a:gd name="T16" fmla="*/ 185 w 212"/>
                  <a:gd name="T17" fmla="*/ 112 h 218"/>
                  <a:gd name="T18" fmla="*/ 31 w 212"/>
                  <a:gd name="T19" fmla="*/ 37 h 218"/>
                  <a:gd name="T20" fmla="*/ 31 w 212"/>
                  <a:gd name="T21" fmla="*/ 37 h 218"/>
                  <a:gd name="T22" fmla="*/ 0 w 212"/>
                  <a:gd name="T23" fmla="*/ 112 h 218"/>
                  <a:gd name="T24" fmla="*/ 3 w 212"/>
                  <a:gd name="T25" fmla="*/ 136 h 218"/>
                  <a:gd name="T26" fmla="*/ 16 w 212"/>
                  <a:gd name="T27" fmla="*/ 167 h 218"/>
                  <a:gd name="T28" fmla="*/ 31 w 212"/>
                  <a:gd name="T29" fmla="*/ 187 h 218"/>
                  <a:gd name="T30" fmla="*/ 106 w 212"/>
                  <a:gd name="T31" fmla="*/ 218 h 218"/>
                  <a:gd name="T32" fmla="*/ 181 w 212"/>
                  <a:gd name="T33" fmla="*/ 187 h 218"/>
                  <a:gd name="T34" fmla="*/ 212 w 212"/>
                  <a:gd name="T35" fmla="*/ 112 h 218"/>
                  <a:gd name="T36" fmla="*/ 181 w 212"/>
                  <a:gd name="T37" fmla="*/ 37 h 218"/>
                  <a:gd name="T38" fmla="*/ 162 w 212"/>
                  <a:gd name="T39" fmla="*/ 21 h 218"/>
                  <a:gd name="T40" fmla="*/ 131 w 212"/>
                  <a:gd name="T41" fmla="*/ 9 h 218"/>
                  <a:gd name="T42" fmla="*/ 31 w 212"/>
                  <a:gd name="T43" fmla="*/ 3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 h="218">
                    <a:moveTo>
                      <a:pt x="185" y="112"/>
                    </a:moveTo>
                    <a:lnTo>
                      <a:pt x="185" y="112"/>
                    </a:lnTo>
                    <a:cubicBezTo>
                      <a:pt x="185" y="133"/>
                      <a:pt x="177" y="153"/>
                      <a:pt x="162" y="168"/>
                    </a:cubicBezTo>
                    <a:cubicBezTo>
                      <a:pt x="131" y="199"/>
                      <a:pt x="81" y="199"/>
                      <a:pt x="50" y="168"/>
                    </a:cubicBezTo>
                    <a:cubicBezTo>
                      <a:pt x="35" y="153"/>
                      <a:pt x="27" y="133"/>
                      <a:pt x="27" y="112"/>
                    </a:cubicBezTo>
                    <a:cubicBezTo>
                      <a:pt x="27" y="90"/>
                      <a:pt x="35" y="70"/>
                      <a:pt x="50" y="56"/>
                    </a:cubicBezTo>
                    <a:cubicBezTo>
                      <a:pt x="66" y="40"/>
                      <a:pt x="86" y="32"/>
                      <a:pt x="106" y="32"/>
                    </a:cubicBezTo>
                    <a:cubicBezTo>
                      <a:pt x="126" y="32"/>
                      <a:pt x="147" y="40"/>
                      <a:pt x="162" y="56"/>
                    </a:cubicBezTo>
                    <a:cubicBezTo>
                      <a:pt x="177" y="70"/>
                      <a:pt x="185" y="90"/>
                      <a:pt x="185" y="112"/>
                    </a:cubicBezTo>
                    <a:close/>
                    <a:moveTo>
                      <a:pt x="31" y="37"/>
                    </a:moveTo>
                    <a:lnTo>
                      <a:pt x="31" y="37"/>
                    </a:lnTo>
                    <a:cubicBezTo>
                      <a:pt x="11" y="57"/>
                      <a:pt x="0" y="83"/>
                      <a:pt x="0" y="112"/>
                    </a:cubicBezTo>
                    <a:cubicBezTo>
                      <a:pt x="0" y="120"/>
                      <a:pt x="1" y="128"/>
                      <a:pt x="3" y="136"/>
                    </a:cubicBezTo>
                    <a:cubicBezTo>
                      <a:pt x="6" y="147"/>
                      <a:pt x="10" y="157"/>
                      <a:pt x="16" y="167"/>
                    </a:cubicBezTo>
                    <a:cubicBezTo>
                      <a:pt x="20" y="174"/>
                      <a:pt x="25" y="181"/>
                      <a:pt x="31" y="187"/>
                    </a:cubicBezTo>
                    <a:cubicBezTo>
                      <a:pt x="52" y="207"/>
                      <a:pt x="79" y="218"/>
                      <a:pt x="106" y="218"/>
                    </a:cubicBezTo>
                    <a:cubicBezTo>
                      <a:pt x="133" y="218"/>
                      <a:pt x="160" y="207"/>
                      <a:pt x="181" y="187"/>
                    </a:cubicBezTo>
                    <a:cubicBezTo>
                      <a:pt x="201" y="167"/>
                      <a:pt x="212" y="140"/>
                      <a:pt x="212" y="112"/>
                    </a:cubicBezTo>
                    <a:cubicBezTo>
                      <a:pt x="212" y="83"/>
                      <a:pt x="201" y="57"/>
                      <a:pt x="181" y="37"/>
                    </a:cubicBezTo>
                    <a:cubicBezTo>
                      <a:pt x="175" y="31"/>
                      <a:pt x="169" y="26"/>
                      <a:pt x="162" y="21"/>
                    </a:cubicBezTo>
                    <a:cubicBezTo>
                      <a:pt x="152" y="15"/>
                      <a:pt x="141" y="11"/>
                      <a:pt x="131" y="9"/>
                    </a:cubicBezTo>
                    <a:cubicBezTo>
                      <a:pt x="96" y="0"/>
                      <a:pt x="58" y="10"/>
                      <a:pt x="31" y="3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16" name="Freeform 164">
                <a:extLst>
                  <a:ext uri="{FF2B5EF4-FFF2-40B4-BE49-F238E27FC236}">
                    <a16:creationId xmlns:a16="http://schemas.microsoft.com/office/drawing/2014/main" id="{16B24101-8376-483E-A883-010AED1B96E2}"/>
                  </a:ext>
                </a:extLst>
              </p:cNvPr>
              <p:cNvSpPr>
                <a:spLocks/>
              </p:cNvSpPr>
              <p:nvPr/>
            </p:nvSpPr>
            <p:spPr bwMode="auto">
              <a:xfrm>
                <a:off x="5199063" y="3544889"/>
                <a:ext cx="673100" cy="442913"/>
              </a:xfrm>
              <a:custGeom>
                <a:avLst/>
                <a:gdLst>
                  <a:gd name="T0" fmla="*/ 2209 w 2450"/>
                  <a:gd name="T1" fmla="*/ 633 h 1612"/>
                  <a:gd name="T2" fmla="*/ 2209 w 2450"/>
                  <a:gd name="T3" fmla="*/ 633 h 1612"/>
                  <a:gd name="T4" fmla="*/ 2032 w 2450"/>
                  <a:gd name="T5" fmla="*/ 316 h 1612"/>
                  <a:gd name="T6" fmla="*/ 1809 w 2450"/>
                  <a:gd name="T7" fmla="*/ 249 h 1612"/>
                  <a:gd name="T8" fmla="*/ 1630 w 2450"/>
                  <a:gd name="T9" fmla="*/ 294 h 1612"/>
                  <a:gd name="T10" fmla="*/ 1069 w 2450"/>
                  <a:gd name="T11" fmla="*/ 0 h 1612"/>
                  <a:gd name="T12" fmla="*/ 687 w 2450"/>
                  <a:gd name="T13" fmla="*/ 116 h 1612"/>
                  <a:gd name="T14" fmla="*/ 385 w 2450"/>
                  <a:gd name="T15" fmla="*/ 681 h 1612"/>
                  <a:gd name="T16" fmla="*/ 385 w 2450"/>
                  <a:gd name="T17" fmla="*/ 701 h 1612"/>
                  <a:gd name="T18" fmla="*/ 0 w 2450"/>
                  <a:gd name="T19" fmla="*/ 1153 h 1612"/>
                  <a:gd name="T20" fmla="*/ 464 w 2450"/>
                  <a:gd name="T21" fmla="*/ 1612 h 1612"/>
                  <a:gd name="T22" fmla="*/ 1007 w 2450"/>
                  <a:gd name="T23" fmla="*/ 1612 h 1612"/>
                  <a:gd name="T24" fmla="*/ 980 w 2450"/>
                  <a:gd name="T25" fmla="*/ 1585 h 1612"/>
                  <a:gd name="T26" fmla="*/ 464 w 2450"/>
                  <a:gd name="T27" fmla="*/ 1585 h 1612"/>
                  <a:gd name="T28" fmla="*/ 26 w 2450"/>
                  <a:gd name="T29" fmla="*/ 1153 h 1612"/>
                  <a:gd name="T30" fmla="*/ 401 w 2450"/>
                  <a:gd name="T31" fmla="*/ 725 h 1612"/>
                  <a:gd name="T32" fmla="*/ 412 w 2450"/>
                  <a:gd name="T33" fmla="*/ 723 h 1612"/>
                  <a:gd name="T34" fmla="*/ 412 w 2450"/>
                  <a:gd name="T35" fmla="*/ 681 h 1612"/>
                  <a:gd name="T36" fmla="*/ 702 w 2450"/>
                  <a:gd name="T37" fmla="*/ 138 h 1612"/>
                  <a:gd name="T38" fmla="*/ 1069 w 2450"/>
                  <a:gd name="T39" fmla="*/ 27 h 1612"/>
                  <a:gd name="T40" fmla="*/ 1615 w 2450"/>
                  <a:gd name="T41" fmla="*/ 319 h 1612"/>
                  <a:gd name="T42" fmla="*/ 1622 w 2450"/>
                  <a:gd name="T43" fmla="*/ 329 h 1612"/>
                  <a:gd name="T44" fmla="*/ 1633 w 2450"/>
                  <a:gd name="T45" fmla="*/ 323 h 1612"/>
                  <a:gd name="T46" fmla="*/ 1809 w 2450"/>
                  <a:gd name="T47" fmla="*/ 276 h 1612"/>
                  <a:gd name="T48" fmla="*/ 2017 w 2450"/>
                  <a:gd name="T49" fmla="*/ 338 h 1612"/>
                  <a:gd name="T50" fmla="*/ 2183 w 2450"/>
                  <a:gd name="T51" fmla="*/ 641 h 1612"/>
                  <a:gd name="T52" fmla="*/ 2183 w 2450"/>
                  <a:gd name="T53" fmla="*/ 648 h 1612"/>
                  <a:gd name="T54" fmla="*/ 2189 w 2450"/>
                  <a:gd name="T55" fmla="*/ 652 h 1612"/>
                  <a:gd name="T56" fmla="*/ 2423 w 2450"/>
                  <a:gd name="T57" fmla="*/ 1077 h 1612"/>
                  <a:gd name="T58" fmla="*/ 1969 w 2450"/>
                  <a:gd name="T59" fmla="*/ 1585 h 1612"/>
                  <a:gd name="T60" fmla="*/ 1280 w 2450"/>
                  <a:gd name="T61" fmla="*/ 1585 h 1612"/>
                  <a:gd name="T62" fmla="*/ 1306 w 2450"/>
                  <a:gd name="T63" fmla="*/ 1612 h 1612"/>
                  <a:gd name="T64" fmla="*/ 1911 w 2450"/>
                  <a:gd name="T65" fmla="*/ 1612 h 1612"/>
                  <a:gd name="T66" fmla="*/ 1971 w 2450"/>
                  <a:gd name="T67" fmla="*/ 1612 h 1612"/>
                  <a:gd name="T68" fmla="*/ 2450 w 2450"/>
                  <a:gd name="T69" fmla="*/ 1077 h 1612"/>
                  <a:gd name="T70" fmla="*/ 2209 w 2450"/>
                  <a:gd name="T71" fmla="*/ 633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50" h="1612">
                    <a:moveTo>
                      <a:pt x="2209" y="633"/>
                    </a:moveTo>
                    <a:lnTo>
                      <a:pt x="2209" y="633"/>
                    </a:lnTo>
                    <a:cubicBezTo>
                      <a:pt x="2204" y="505"/>
                      <a:pt x="2139" y="387"/>
                      <a:pt x="2032" y="316"/>
                    </a:cubicBezTo>
                    <a:cubicBezTo>
                      <a:pt x="1966" y="272"/>
                      <a:pt x="1889" y="249"/>
                      <a:pt x="1809" y="249"/>
                    </a:cubicBezTo>
                    <a:cubicBezTo>
                      <a:pt x="1746" y="249"/>
                      <a:pt x="1685" y="265"/>
                      <a:pt x="1630" y="294"/>
                    </a:cubicBezTo>
                    <a:cubicBezTo>
                      <a:pt x="1501" y="110"/>
                      <a:pt x="1292" y="0"/>
                      <a:pt x="1069" y="0"/>
                    </a:cubicBezTo>
                    <a:cubicBezTo>
                      <a:pt x="932" y="0"/>
                      <a:pt x="800" y="40"/>
                      <a:pt x="687" y="116"/>
                    </a:cubicBezTo>
                    <a:cubicBezTo>
                      <a:pt x="498" y="243"/>
                      <a:pt x="385" y="455"/>
                      <a:pt x="385" y="681"/>
                    </a:cubicBezTo>
                    <a:lnTo>
                      <a:pt x="385" y="701"/>
                    </a:lnTo>
                    <a:cubicBezTo>
                      <a:pt x="168" y="739"/>
                      <a:pt x="0" y="936"/>
                      <a:pt x="0" y="1153"/>
                    </a:cubicBezTo>
                    <a:cubicBezTo>
                      <a:pt x="0" y="1406"/>
                      <a:pt x="208" y="1612"/>
                      <a:pt x="464" y="1612"/>
                    </a:cubicBezTo>
                    <a:lnTo>
                      <a:pt x="1007" y="1612"/>
                    </a:lnTo>
                    <a:lnTo>
                      <a:pt x="980" y="1585"/>
                    </a:lnTo>
                    <a:lnTo>
                      <a:pt x="464" y="1585"/>
                    </a:lnTo>
                    <a:cubicBezTo>
                      <a:pt x="223" y="1585"/>
                      <a:pt x="26" y="1391"/>
                      <a:pt x="26" y="1153"/>
                    </a:cubicBezTo>
                    <a:cubicBezTo>
                      <a:pt x="26" y="945"/>
                      <a:pt x="191" y="757"/>
                      <a:pt x="401" y="725"/>
                    </a:cubicBezTo>
                    <a:lnTo>
                      <a:pt x="412" y="723"/>
                    </a:lnTo>
                    <a:lnTo>
                      <a:pt x="412" y="681"/>
                    </a:lnTo>
                    <a:cubicBezTo>
                      <a:pt x="412" y="463"/>
                      <a:pt x="520" y="261"/>
                      <a:pt x="702" y="138"/>
                    </a:cubicBezTo>
                    <a:cubicBezTo>
                      <a:pt x="810" y="65"/>
                      <a:pt x="937" y="27"/>
                      <a:pt x="1069" y="27"/>
                    </a:cubicBezTo>
                    <a:cubicBezTo>
                      <a:pt x="1287" y="27"/>
                      <a:pt x="1491" y="136"/>
                      <a:pt x="1615" y="319"/>
                    </a:cubicBezTo>
                    <a:lnTo>
                      <a:pt x="1622" y="329"/>
                    </a:lnTo>
                    <a:lnTo>
                      <a:pt x="1633" y="323"/>
                    </a:lnTo>
                    <a:cubicBezTo>
                      <a:pt x="1686" y="292"/>
                      <a:pt x="1747" y="276"/>
                      <a:pt x="1809" y="276"/>
                    </a:cubicBezTo>
                    <a:cubicBezTo>
                      <a:pt x="1884" y="276"/>
                      <a:pt x="1956" y="297"/>
                      <a:pt x="2017" y="338"/>
                    </a:cubicBezTo>
                    <a:cubicBezTo>
                      <a:pt x="2118" y="406"/>
                      <a:pt x="2180" y="519"/>
                      <a:pt x="2183" y="641"/>
                    </a:cubicBezTo>
                    <a:lnTo>
                      <a:pt x="2183" y="648"/>
                    </a:lnTo>
                    <a:lnTo>
                      <a:pt x="2189" y="652"/>
                    </a:lnTo>
                    <a:cubicBezTo>
                      <a:pt x="2336" y="748"/>
                      <a:pt x="2423" y="907"/>
                      <a:pt x="2423" y="1077"/>
                    </a:cubicBezTo>
                    <a:cubicBezTo>
                      <a:pt x="2423" y="1342"/>
                      <a:pt x="2228" y="1560"/>
                      <a:pt x="1969" y="1585"/>
                    </a:cubicBezTo>
                    <a:lnTo>
                      <a:pt x="1280" y="1585"/>
                    </a:lnTo>
                    <a:lnTo>
                      <a:pt x="1306" y="1612"/>
                    </a:lnTo>
                    <a:lnTo>
                      <a:pt x="1911" y="1612"/>
                    </a:lnTo>
                    <a:lnTo>
                      <a:pt x="1971" y="1612"/>
                    </a:lnTo>
                    <a:cubicBezTo>
                      <a:pt x="2244" y="1585"/>
                      <a:pt x="2450" y="1355"/>
                      <a:pt x="2450" y="1077"/>
                    </a:cubicBezTo>
                    <a:cubicBezTo>
                      <a:pt x="2450" y="900"/>
                      <a:pt x="2360" y="735"/>
                      <a:pt x="2209" y="633"/>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17" name="Freeform 165">
                <a:extLst>
                  <a:ext uri="{FF2B5EF4-FFF2-40B4-BE49-F238E27FC236}">
                    <a16:creationId xmlns:a16="http://schemas.microsoft.com/office/drawing/2014/main" id="{4A7B355A-CCE7-4DD3-BE39-4B20B96EFE5C}"/>
                  </a:ext>
                </a:extLst>
              </p:cNvPr>
              <p:cNvSpPr>
                <a:spLocks noEditPoints="1"/>
              </p:cNvSpPr>
              <p:nvPr/>
            </p:nvSpPr>
            <p:spPr bwMode="auto">
              <a:xfrm>
                <a:off x="5543550" y="4014789"/>
                <a:ext cx="34925" cy="34925"/>
              </a:xfrm>
              <a:custGeom>
                <a:avLst/>
                <a:gdLst>
                  <a:gd name="T0" fmla="*/ 63 w 125"/>
                  <a:gd name="T1" fmla="*/ 26 h 125"/>
                  <a:gd name="T2" fmla="*/ 63 w 125"/>
                  <a:gd name="T3" fmla="*/ 26 h 125"/>
                  <a:gd name="T4" fmla="*/ 37 w 125"/>
                  <a:gd name="T5" fmla="*/ 37 h 125"/>
                  <a:gd name="T6" fmla="*/ 27 w 125"/>
                  <a:gd name="T7" fmla="*/ 62 h 125"/>
                  <a:gd name="T8" fmla="*/ 37 w 125"/>
                  <a:gd name="T9" fmla="*/ 87 h 125"/>
                  <a:gd name="T10" fmla="*/ 88 w 125"/>
                  <a:gd name="T11" fmla="*/ 87 h 125"/>
                  <a:gd name="T12" fmla="*/ 98 w 125"/>
                  <a:gd name="T13" fmla="*/ 62 h 125"/>
                  <a:gd name="T14" fmla="*/ 88 w 125"/>
                  <a:gd name="T15" fmla="*/ 37 h 125"/>
                  <a:gd name="T16" fmla="*/ 63 w 125"/>
                  <a:gd name="T17" fmla="*/ 26 h 125"/>
                  <a:gd name="T18" fmla="*/ 63 w 125"/>
                  <a:gd name="T19" fmla="*/ 125 h 125"/>
                  <a:gd name="T20" fmla="*/ 63 w 125"/>
                  <a:gd name="T21" fmla="*/ 125 h 125"/>
                  <a:gd name="T22" fmla="*/ 19 w 125"/>
                  <a:gd name="T23" fmla="*/ 106 h 125"/>
                  <a:gd name="T24" fmla="*/ 0 w 125"/>
                  <a:gd name="T25" fmla="*/ 62 h 125"/>
                  <a:gd name="T26" fmla="*/ 19 w 125"/>
                  <a:gd name="T27" fmla="*/ 18 h 125"/>
                  <a:gd name="T28" fmla="*/ 63 w 125"/>
                  <a:gd name="T29" fmla="*/ 0 h 125"/>
                  <a:gd name="T30" fmla="*/ 107 w 125"/>
                  <a:gd name="T31" fmla="*/ 18 h 125"/>
                  <a:gd name="T32" fmla="*/ 125 w 125"/>
                  <a:gd name="T33" fmla="*/ 62 h 125"/>
                  <a:gd name="T34" fmla="*/ 107 w 125"/>
                  <a:gd name="T35" fmla="*/ 106 h 125"/>
                  <a:gd name="T36" fmla="*/ 63 w 125"/>
                  <a:gd name="T37"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125">
                    <a:moveTo>
                      <a:pt x="63" y="26"/>
                    </a:moveTo>
                    <a:lnTo>
                      <a:pt x="63" y="26"/>
                    </a:lnTo>
                    <a:cubicBezTo>
                      <a:pt x="53" y="26"/>
                      <a:pt x="44" y="30"/>
                      <a:pt x="37" y="37"/>
                    </a:cubicBezTo>
                    <a:cubicBezTo>
                      <a:pt x="31" y="44"/>
                      <a:pt x="27" y="53"/>
                      <a:pt x="27" y="62"/>
                    </a:cubicBezTo>
                    <a:cubicBezTo>
                      <a:pt x="27" y="72"/>
                      <a:pt x="31" y="81"/>
                      <a:pt x="37" y="87"/>
                    </a:cubicBezTo>
                    <a:cubicBezTo>
                      <a:pt x="51" y="101"/>
                      <a:pt x="74" y="101"/>
                      <a:pt x="88" y="87"/>
                    </a:cubicBezTo>
                    <a:cubicBezTo>
                      <a:pt x="95" y="81"/>
                      <a:pt x="98" y="72"/>
                      <a:pt x="98" y="62"/>
                    </a:cubicBezTo>
                    <a:cubicBezTo>
                      <a:pt x="98" y="53"/>
                      <a:pt x="95" y="44"/>
                      <a:pt x="88" y="37"/>
                    </a:cubicBezTo>
                    <a:cubicBezTo>
                      <a:pt x="81" y="30"/>
                      <a:pt x="72" y="26"/>
                      <a:pt x="63" y="26"/>
                    </a:cubicBezTo>
                    <a:close/>
                    <a:moveTo>
                      <a:pt x="63" y="125"/>
                    </a:moveTo>
                    <a:lnTo>
                      <a:pt x="63" y="125"/>
                    </a:lnTo>
                    <a:cubicBezTo>
                      <a:pt x="47" y="125"/>
                      <a:pt x="31" y="118"/>
                      <a:pt x="19" y="106"/>
                    </a:cubicBezTo>
                    <a:cubicBezTo>
                      <a:pt x="7" y="94"/>
                      <a:pt x="0" y="79"/>
                      <a:pt x="0" y="62"/>
                    </a:cubicBezTo>
                    <a:cubicBezTo>
                      <a:pt x="0" y="45"/>
                      <a:pt x="7" y="30"/>
                      <a:pt x="19" y="18"/>
                    </a:cubicBezTo>
                    <a:cubicBezTo>
                      <a:pt x="30" y="6"/>
                      <a:pt x="46" y="0"/>
                      <a:pt x="63" y="0"/>
                    </a:cubicBezTo>
                    <a:cubicBezTo>
                      <a:pt x="79" y="0"/>
                      <a:pt x="95" y="6"/>
                      <a:pt x="107" y="18"/>
                    </a:cubicBezTo>
                    <a:cubicBezTo>
                      <a:pt x="119" y="30"/>
                      <a:pt x="125" y="45"/>
                      <a:pt x="125" y="62"/>
                    </a:cubicBezTo>
                    <a:cubicBezTo>
                      <a:pt x="125" y="79"/>
                      <a:pt x="119" y="94"/>
                      <a:pt x="107" y="106"/>
                    </a:cubicBezTo>
                    <a:cubicBezTo>
                      <a:pt x="95" y="118"/>
                      <a:pt x="79" y="125"/>
                      <a:pt x="63" y="125"/>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sp>
            <p:nvSpPr>
              <p:cNvPr id="818" name="Freeform 166">
                <a:extLst>
                  <a:ext uri="{FF2B5EF4-FFF2-40B4-BE49-F238E27FC236}">
                    <a16:creationId xmlns:a16="http://schemas.microsoft.com/office/drawing/2014/main" id="{A55707F5-5AB7-453D-AAED-45E5585FFDC5}"/>
                  </a:ext>
                </a:extLst>
              </p:cNvPr>
              <p:cNvSpPr>
                <a:spLocks/>
              </p:cNvSpPr>
              <p:nvPr/>
            </p:nvSpPr>
            <p:spPr bwMode="auto">
              <a:xfrm>
                <a:off x="5329238" y="3800476"/>
                <a:ext cx="263525" cy="263525"/>
              </a:xfrm>
              <a:custGeom>
                <a:avLst/>
                <a:gdLst>
                  <a:gd name="T0" fmla="*/ 454 w 961"/>
                  <a:gd name="T1" fmla="*/ 303 h 960"/>
                  <a:gd name="T2" fmla="*/ 454 w 961"/>
                  <a:gd name="T3" fmla="*/ 303 h 960"/>
                  <a:gd name="T4" fmla="*/ 443 w 961"/>
                  <a:gd name="T5" fmla="*/ 293 h 960"/>
                  <a:gd name="T6" fmla="*/ 433 w 961"/>
                  <a:gd name="T7" fmla="*/ 283 h 960"/>
                  <a:gd name="T8" fmla="*/ 428 w 961"/>
                  <a:gd name="T9" fmla="*/ 278 h 960"/>
                  <a:gd name="T10" fmla="*/ 374 w 961"/>
                  <a:gd name="T11" fmla="*/ 66 h 960"/>
                  <a:gd name="T12" fmla="*/ 373 w 961"/>
                  <a:gd name="T13" fmla="*/ 65 h 960"/>
                  <a:gd name="T14" fmla="*/ 213 w 961"/>
                  <a:gd name="T15" fmla="*/ 1 h 960"/>
                  <a:gd name="T16" fmla="*/ 196 w 961"/>
                  <a:gd name="T17" fmla="*/ 2 h 960"/>
                  <a:gd name="T18" fmla="*/ 221 w 961"/>
                  <a:gd name="T19" fmla="*/ 93 h 960"/>
                  <a:gd name="T20" fmla="*/ 252 w 961"/>
                  <a:gd name="T21" fmla="*/ 105 h 960"/>
                  <a:gd name="T22" fmla="*/ 231 w 961"/>
                  <a:gd name="T23" fmla="*/ 28 h 960"/>
                  <a:gd name="T24" fmla="*/ 353 w 961"/>
                  <a:gd name="T25" fmla="*/ 83 h 960"/>
                  <a:gd name="T26" fmla="*/ 354 w 961"/>
                  <a:gd name="T27" fmla="*/ 83 h 960"/>
                  <a:gd name="T28" fmla="*/ 400 w 961"/>
                  <a:gd name="T29" fmla="*/ 278 h 960"/>
                  <a:gd name="T30" fmla="*/ 397 w 961"/>
                  <a:gd name="T31" fmla="*/ 286 h 960"/>
                  <a:gd name="T32" fmla="*/ 425 w 961"/>
                  <a:gd name="T33" fmla="*/ 312 h 960"/>
                  <a:gd name="T34" fmla="*/ 913 w 961"/>
                  <a:gd name="T35" fmla="*/ 801 h 960"/>
                  <a:gd name="T36" fmla="*/ 934 w 961"/>
                  <a:gd name="T37" fmla="*/ 851 h 960"/>
                  <a:gd name="T38" fmla="*/ 913 w 961"/>
                  <a:gd name="T39" fmla="*/ 901 h 960"/>
                  <a:gd name="T40" fmla="*/ 901 w 961"/>
                  <a:gd name="T41" fmla="*/ 913 h 960"/>
                  <a:gd name="T42" fmla="*/ 801 w 961"/>
                  <a:gd name="T43" fmla="*/ 913 h 960"/>
                  <a:gd name="T44" fmla="*/ 313 w 961"/>
                  <a:gd name="T45" fmla="*/ 425 h 960"/>
                  <a:gd name="T46" fmla="*/ 287 w 961"/>
                  <a:gd name="T47" fmla="*/ 397 h 960"/>
                  <a:gd name="T48" fmla="*/ 279 w 961"/>
                  <a:gd name="T49" fmla="*/ 399 h 960"/>
                  <a:gd name="T50" fmla="*/ 85 w 961"/>
                  <a:gd name="T51" fmla="*/ 354 h 960"/>
                  <a:gd name="T52" fmla="*/ 84 w 961"/>
                  <a:gd name="T53" fmla="*/ 353 h 960"/>
                  <a:gd name="T54" fmla="*/ 29 w 961"/>
                  <a:gd name="T55" fmla="*/ 230 h 960"/>
                  <a:gd name="T56" fmla="*/ 106 w 961"/>
                  <a:gd name="T57" fmla="*/ 251 h 960"/>
                  <a:gd name="T58" fmla="*/ 93 w 961"/>
                  <a:gd name="T59" fmla="*/ 220 h 960"/>
                  <a:gd name="T60" fmla="*/ 2 w 961"/>
                  <a:gd name="T61" fmla="*/ 196 h 960"/>
                  <a:gd name="T62" fmla="*/ 2 w 961"/>
                  <a:gd name="T63" fmla="*/ 213 h 960"/>
                  <a:gd name="T64" fmla="*/ 64 w 961"/>
                  <a:gd name="T65" fmla="*/ 371 h 960"/>
                  <a:gd name="T66" fmla="*/ 65 w 961"/>
                  <a:gd name="T67" fmla="*/ 372 h 960"/>
                  <a:gd name="T68" fmla="*/ 279 w 961"/>
                  <a:gd name="T69" fmla="*/ 427 h 960"/>
                  <a:gd name="T70" fmla="*/ 284 w 961"/>
                  <a:gd name="T71" fmla="*/ 432 h 960"/>
                  <a:gd name="T72" fmla="*/ 294 w 961"/>
                  <a:gd name="T73" fmla="*/ 443 h 960"/>
                  <a:gd name="T74" fmla="*/ 303 w 961"/>
                  <a:gd name="T75" fmla="*/ 453 h 960"/>
                  <a:gd name="T76" fmla="*/ 508 w 961"/>
                  <a:gd name="T77" fmla="*/ 657 h 960"/>
                  <a:gd name="T78" fmla="*/ 535 w 961"/>
                  <a:gd name="T79" fmla="*/ 684 h 960"/>
                  <a:gd name="T80" fmla="*/ 782 w 961"/>
                  <a:gd name="T81" fmla="*/ 932 h 960"/>
                  <a:gd name="T82" fmla="*/ 851 w 961"/>
                  <a:gd name="T83" fmla="*/ 960 h 960"/>
                  <a:gd name="T84" fmla="*/ 920 w 961"/>
                  <a:gd name="T85" fmla="*/ 932 h 960"/>
                  <a:gd name="T86" fmla="*/ 932 w 961"/>
                  <a:gd name="T87" fmla="*/ 920 h 960"/>
                  <a:gd name="T88" fmla="*/ 961 w 961"/>
                  <a:gd name="T89" fmla="*/ 851 h 960"/>
                  <a:gd name="T90" fmla="*/ 932 w 961"/>
                  <a:gd name="T91" fmla="*/ 782 h 960"/>
                  <a:gd name="T92" fmla="*/ 834 w 961"/>
                  <a:gd name="T93" fmla="*/ 684 h 960"/>
                  <a:gd name="T94" fmla="*/ 808 w 961"/>
                  <a:gd name="T95" fmla="*/ 657 h 960"/>
                  <a:gd name="T96" fmla="*/ 454 w 961"/>
                  <a:gd name="T97" fmla="*/ 303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1" h="960">
                    <a:moveTo>
                      <a:pt x="454" y="303"/>
                    </a:moveTo>
                    <a:lnTo>
                      <a:pt x="454" y="303"/>
                    </a:lnTo>
                    <a:lnTo>
                      <a:pt x="443" y="293"/>
                    </a:lnTo>
                    <a:lnTo>
                      <a:pt x="433" y="283"/>
                    </a:lnTo>
                    <a:lnTo>
                      <a:pt x="428" y="278"/>
                    </a:lnTo>
                    <a:cubicBezTo>
                      <a:pt x="450" y="203"/>
                      <a:pt x="429" y="122"/>
                      <a:pt x="374" y="66"/>
                    </a:cubicBezTo>
                    <a:lnTo>
                      <a:pt x="373" y="65"/>
                    </a:lnTo>
                    <a:cubicBezTo>
                      <a:pt x="330" y="22"/>
                      <a:pt x="273" y="0"/>
                      <a:pt x="213" y="1"/>
                    </a:cubicBezTo>
                    <a:lnTo>
                      <a:pt x="196" y="2"/>
                    </a:lnTo>
                    <a:lnTo>
                      <a:pt x="221" y="93"/>
                    </a:lnTo>
                    <a:cubicBezTo>
                      <a:pt x="231" y="95"/>
                      <a:pt x="242" y="99"/>
                      <a:pt x="252" y="105"/>
                    </a:cubicBezTo>
                    <a:lnTo>
                      <a:pt x="231" y="28"/>
                    </a:lnTo>
                    <a:cubicBezTo>
                      <a:pt x="277" y="31"/>
                      <a:pt x="320" y="50"/>
                      <a:pt x="353" y="83"/>
                    </a:cubicBezTo>
                    <a:lnTo>
                      <a:pt x="354" y="83"/>
                    </a:lnTo>
                    <a:cubicBezTo>
                      <a:pt x="405" y="135"/>
                      <a:pt x="423" y="209"/>
                      <a:pt x="400" y="278"/>
                    </a:cubicBezTo>
                    <a:lnTo>
                      <a:pt x="397" y="286"/>
                    </a:lnTo>
                    <a:lnTo>
                      <a:pt x="425" y="312"/>
                    </a:lnTo>
                    <a:lnTo>
                      <a:pt x="913" y="801"/>
                    </a:lnTo>
                    <a:cubicBezTo>
                      <a:pt x="927" y="814"/>
                      <a:pt x="934" y="832"/>
                      <a:pt x="934" y="851"/>
                    </a:cubicBezTo>
                    <a:cubicBezTo>
                      <a:pt x="934" y="870"/>
                      <a:pt x="927" y="887"/>
                      <a:pt x="913" y="901"/>
                    </a:cubicBezTo>
                    <a:lnTo>
                      <a:pt x="901" y="913"/>
                    </a:lnTo>
                    <a:cubicBezTo>
                      <a:pt x="874" y="940"/>
                      <a:pt x="829" y="940"/>
                      <a:pt x="801" y="913"/>
                    </a:cubicBezTo>
                    <a:lnTo>
                      <a:pt x="313" y="425"/>
                    </a:lnTo>
                    <a:lnTo>
                      <a:pt x="287" y="397"/>
                    </a:lnTo>
                    <a:lnTo>
                      <a:pt x="279" y="399"/>
                    </a:lnTo>
                    <a:cubicBezTo>
                      <a:pt x="210" y="422"/>
                      <a:pt x="136" y="405"/>
                      <a:pt x="85" y="354"/>
                    </a:cubicBezTo>
                    <a:lnTo>
                      <a:pt x="84" y="353"/>
                    </a:lnTo>
                    <a:cubicBezTo>
                      <a:pt x="51" y="320"/>
                      <a:pt x="31" y="277"/>
                      <a:pt x="29" y="230"/>
                    </a:cubicBezTo>
                    <a:lnTo>
                      <a:pt x="106" y="251"/>
                    </a:lnTo>
                    <a:cubicBezTo>
                      <a:pt x="100" y="241"/>
                      <a:pt x="96" y="231"/>
                      <a:pt x="93" y="220"/>
                    </a:cubicBezTo>
                    <a:lnTo>
                      <a:pt x="2" y="196"/>
                    </a:lnTo>
                    <a:lnTo>
                      <a:pt x="2" y="213"/>
                    </a:lnTo>
                    <a:cubicBezTo>
                      <a:pt x="0" y="273"/>
                      <a:pt x="22" y="329"/>
                      <a:pt x="64" y="371"/>
                    </a:cubicBezTo>
                    <a:lnTo>
                      <a:pt x="65" y="372"/>
                    </a:lnTo>
                    <a:cubicBezTo>
                      <a:pt x="122" y="429"/>
                      <a:pt x="203" y="449"/>
                      <a:pt x="279" y="427"/>
                    </a:cubicBezTo>
                    <a:lnTo>
                      <a:pt x="284" y="432"/>
                    </a:lnTo>
                    <a:lnTo>
                      <a:pt x="294" y="443"/>
                    </a:lnTo>
                    <a:lnTo>
                      <a:pt x="303" y="453"/>
                    </a:lnTo>
                    <a:lnTo>
                      <a:pt x="508" y="657"/>
                    </a:lnTo>
                    <a:lnTo>
                      <a:pt x="535" y="684"/>
                    </a:lnTo>
                    <a:lnTo>
                      <a:pt x="782" y="932"/>
                    </a:lnTo>
                    <a:cubicBezTo>
                      <a:pt x="801" y="951"/>
                      <a:pt x="826" y="960"/>
                      <a:pt x="851" y="960"/>
                    </a:cubicBezTo>
                    <a:cubicBezTo>
                      <a:pt x="876" y="960"/>
                      <a:pt x="901" y="951"/>
                      <a:pt x="920" y="932"/>
                    </a:cubicBezTo>
                    <a:lnTo>
                      <a:pt x="932" y="920"/>
                    </a:lnTo>
                    <a:cubicBezTo>
                      <a:pt x="951" y="901"/>
                      <a:pt x="961" y="877"/>
                      <a:pt x="961" y="851"/>
                    </a:cubicBezTo>
                    <a:cubicBezTo>
                      <a:pt x="961" y="825"/>
                      <a:pt x="951" y="800"/>
                      <a:pt x="932" y="782"/>
                    </a:cubicBezTo>
                    <a:lnTo>
                      <a:pt x="834" y="684"/>
                    </a:lnTo>
                    <a:lnTo>
                      <a:pt x="808" y="657"/>
                    </a:lnTo>
                    <a:lnTo>
                      <a:pt x="454" y="303"/>
                    </a:ln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FFFFFF"/>
                      </a:gs>
                      <a:gs pos="100000">
                        <a:srgbClr val="FFFFFF"/>
                      </a:gs>
                    </a:gsLst>
                    <a:lin ang="13500000" scaled="1"/>
                  </a:gradFill>
                  <a:latin typeface="Segoe UI"/>
                </a:endParaRPr>
              </a:p>
            </p:txBody>
          </p:sp>
        </p:grpSp>
        <p:sp>
          <p:nvSpPr>
            <p:cNvPr id="811" name="TextBox 810">
              <a:extLst>
                <a:ext uri="{FF2B5EF4-FFF2-40B4-BE49-F238E27FC236}">
                  <a16:creationId xmlns:a16="http://schemas.microsoft.com/office/drawing/2014/main" id="{52557867-3059-43EE-9D92-C16C3E4BEB04}"/>
                </a:ext>
              </a:extLst>
            </p:cNvPr>
            <p:cNvSpPr txBox="1"/>
            <p:nvPr/>
          </p:nvSpPr>
          <p:spPr>
            <a:xfrm>
              <a:off x="5826123" y="3460066"/>
              <a:ext cx="898482" cy="602388"/>
            </a:xfrm>
            <a:prstGeom prst="rect">
              <a:avLst/>
            </a:prstGeom>
          </p:spPr>
          <p:txBody>
            <a:bodyPr wrap="none">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defTabSz="895871">
                <a:defRPr/>
              </a:pPr>
              <a:r>
                <a:rPr lang="en-US" sz="1198">
                  <a:gradFill>
                    <a:gsLst>
                      <a:gs pos="76000">
                        <a:srgbClr val="FFFFFF"/>
                      </a:gs>
                      <a:gs pos="100000">
                        <a:srgbClr val="FFFFFF"/>
                      </a:gs>
                    </a:gsLst>
                    <a:lin ang="13500000" scaled="1"/>
                  </a:gradFill>
                </a:rPr>
                <a:t>Real time</a:t>
              </a:r>
              <a:br>
                <a:rPr lang="en-US" sz="1198">
                  <a:gradFill>
                    <a:gsLst>
                      <a:gs pos="76000">
                        <a:srgbClr val="FFFFFF"/>
                      </a:gs>
                      <a:gs pos="100000">
                        <a:srgbClr val="FFFFFF"/>
                      </a:gs>
                    </a:gsLst>
                    <a:lin ang="13500000" scaled="1"/>
                  </a:gradFill>
                </a:rPr>
              </a:br>
              <a:r>
                <a:rPr lang="en-US" sz="1198">
                  <a:gradFill>
                    <a:gsLst>
                      <a:gs pos="76000">
                        <a:srgbClr val="FFFFFF"/>
                      </a:gs>
                      <a:gs pos="100000">
                        <a:srgbClr val="FFFFFF"/>
                      </a:gs>
                    </a:gsLst>
                    <a:lin ang="13500000" scaled="1"/>
                  </a:gradFill>
                </a:rPr>
                <a:t>Evaluation</a:t>
              </a:r>
            </a:p>
            <a:p>
              <a:pPr defTabSz="895871">
                <a:defRPr/>
              </a:pPr>
              <a:r>
                <a:rPr lang="en-US" sz="1198">
                  <a:gradFill>
                    <a:gsLst>
                      <a:gs pos="76000">
                        <a:srgbClr val="FFFFFF"/>
                      </a:gs>
                      <a:gs pos="100000">
                        <a:srgbClr val="FFFFFF"/>
                      </a:gs>
                    </a:gsLst>
                    <a:lin ang="13500000" scaled="1"/>
                  </a:gradFill>
                </a:rPr>
                <a:t>Engine</a:t>
              </a:r>
            </a:p>
          </p:txBody>
        </p:sp>
      </p:grpSp>
      <p:sp>
        <p:nvSpPr>
          <p:cNvPr id="819" name="TextBox 818">
            <a:extLst>
              <a:ext uri="{FF2B5EF4-FFF2-40B4-BE49-F238E27FC236}">
                <a16:creationId xmlns:a16="http://schemas.microsoft.com/office/drawing/2014/main" id="{0CEF4F9A-D397-4084-A8D3-B8E94794E229}"/>
              </a:ext>
            </a:extLst>
          </p:cNvPr>
          <p:cNvSpPr txBox="1"/>
          <p:nvPr/>
        </p:nvSpPr>
        <p:spPr>
          <a:xfrm>
            <a:off x="6347384" y="2125792"/>
            <a:ext cx="704875" cy="432864"/>
          </a:xfrm>
          <a:prstGeom prst="rect">
            <a:avLst/>
          </a:prstGeom>
        </p:spPr>
        <p:txBody>
          <a:bodyPr wrap="none">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defTabSz="895871">
              <a:defRPr/>
            </a:pPr>
            <a:r>
              <a:rPr lang="en-US" sz="1198">
                <a:gradFill>
                  <a:gsLst>
                    <a:gs pos="76000">
                      <a:srgbClr val="1A1A1A"/>
                    </a:gs>
                    <a:gs pos="100000">
                      <a:srgbClr val="0D0D0D"/>
                    </a:gs>
                  </a:gsLst>
                  <a:lin ang="13500000" scaled="1"/>
                </a:gradFill>
              </a:rPr>
              <a:t>Session</a:t>
            </a:r>
            <a:br>
              <a:rPr lang="en-US" sz="1198">
                <a:gradFill>
                  <a:gsLst>
                    <a:gs pos="76000">
                      <a:srgbClr val="1A1A1A"/>
                    </a:gs>
                    <a:gs pos="100000">
                      <a:srgbClr val="0D0D0D"/>
                    </a:gs>
                  </a:gsLst>
                  <a:lin ang="13500000" scaled="1"/>
                </a:gradFill>
              </a:rPr>
            </a:br>
            <a:r>
              <a:rPr lang="en-US" sz="1198">
                <a:gradFill>
                  <a:gsLst>
                    <a:gs pos="76000">
                      <a:srgbClr val="1A1A1A"/>
                    </a:gs>
                    <a:gs pos="100000">
                      <a:srgbClr val="0D0D0D"/>
                    </a:gs>
                  </a:gsLst>
                  <a:lin ang="13500000" scaled="1"/>
                </a:gradFill>
              </a:rPr>
              <a:t>Risk</a:t>
            </a:r>
          </a:p>
        </p:txBody>
      </p:sp>
      <p:grpSp>
        <p:nvGrpSpPr>
          <p:cNvPr id="820" name="Group 819">
            <a:extLst>
              <a:ext uri="{FF2B5EF4-FFF2-40B4-BE49-F238E27FC236}">
                <a16:creationId xmlns:a16="http://schemas.microsoft.com/office/drawing/2014/main" id="{3652BAF2-487A-4698-8E8F-CC08AACE6506}"/>
              </a:ext>
            </a:extLst>
          </p:cNvPr>
          <p:cNvGrpSpPr/>
          <p:nvPr/>
        </p:nvGrpSpPr>
        <p:grpSpPr>
          <a:xfrm>
            <a:off x="6507489" y="2463874"/>
            <a:ext cx="539767" cy="539769"/>
            <a:chOff x="5462286" y="2128965"/>
            <a:chExt cx="539920" cy="539922"/>
          </a:xfrm>
        </p:grpSpPr>
        <p:grpSp>
          <p:nvGrpSpPr>
            <p:cNvPr id="821" name="Group 820">
              <a:extLst>
                <a:ext uri="{FF2B5EF4-FFF2-40B4-BE49-F238E27FC236}">
                  <a16:creationId xmlns:a16="http://schemas.microsoft.com/office/drawing/2014/main" id="{F1C39FFE-5CA0-43BD-AC91-D6021370C2EE}"/>
                </a:ext>
              </a:extLst>
            </p:cNvPr>
            <p:cNvGrpSpPr/>
            <p:nvPr/>
          </p:nvGrpSpPr>
          <p:grpSpPr>
            <a:xfrm>
              <a:off x="5462286" y="2128965"/>
              <a:ext cx="539920" cy="539922"/>
              <a:chOff x="3060314" y="5492593"/>
              <a:chExt cx="820074" cy="820072"/>
            </a:xfrm>
          </p:grpSpPr>
          <p:sp>
            <p:nvSpPr>
              <p:cNvPr id="823" name="Circle: Hollow 822">
                <a:extLst>
                  <a:ext uri="{FF2B5EF4-FFF2-40B4-BE49-F238E27FC236}">
                    <a16:creationId xmlns:a16="http://schemas.microsoft.com/office/drawing/2014/main" id="{063E00AD-4B8C-43F1-A337-DEA52079F275}"/>
                  </a:ext>
                </a:extLst>
              </p:cNvPr>
              <p:cNvSpPr/>
              <p:nvPr/>
            </p:nvSpPr>
            <p:spPr bwMode="auto">
              <a:xfrm flipH="1">
                <a:off x="3060314" y="5492593"/>
                <a:ext cx="820074" cy="820072"/>
              </a:xfrm>
              <a:prstGeom prst="donu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gradFill>
                    <a:gsLst>
                      <a:gs pos="76000">
                        <a:srgbClr val="1A1A1A"/>
                      </a:gs>
                      <a:gs pos="100000">
                        <a:srgbClr val="0D0D0D"/>
                      </a:gs>
                    </a:gsLst>
                    <a:lin ang="13500000" scaled="1"/>
                  </a:gradFill>
                  <a:latin typeface="Segoe UI Semibold" panose="020B0702040204020203" pitchFamily="34" charset="0"/>
                  <a:ea typeface="Segoe UI" pitchFamily="34" charset="0"/>
                  <a:cs typeface="Segoe UI Semibold" panose="020B0702040204020203" pitchFamily="34" charset="0"/>
                </a:endParaRPr>
              </a:p>
            </p:txBody>
          </p:sp>
          <p:sp>
            <p:nvSpPr>
              <p:cNvPr id="824" name="Block Arc 823">
                <a:extLst>
                  <a:ext uri="{FF2B5EF4-FFF2-40B4-BE49-F238E27FC236}">
                    <a16:creationId xmlns:a16="http://schemas.microsoft.com/office/drawing/2014/main" id="{CE2AC50F-83B1-498E-AD8B-5807D1D3E417}"/>
                  </a:ext>
                </a:extLst>
              </p:cNvPr>
              <p:cNvSpPr/>
              <p:nvPr/>
            </p:nvSpPr>
            <p:spPr bwMode="auto">
              <a:xfrm rot="16200000" flipH="1">
                <a:off x="3060316" y="5492593"/>
                <a:ext cx="820072" cy="820072"/>
              </a:xfrm>
              <a:prstGeom prst="blockArc">
                <a:avLst>
                  <a:gd name="adj1" fmla="val 6914879"/>
                  <a:gd name="adj2" fmla="val 0"/>
                  <a:gd name="adj3" fmla="val 25000"/>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1198" kern="0">
                  <a:gradFill>
                    <a:gsLst>
                      <a:gs pos="76000">
                        <a:srgbClr val="1A1A1A"/>
                      </a:gs>
                      <a:gs pos="100000">
                        <a:srgbClr val="0D0D0D"/>
                      </a:gs>
                    </a:gsLst>
                    <a:lin ang="13500000" scaled="1"/>
                  </a:gradFill>
                  <a:latin typeface="Segoe UI Semilight"/>
                  <a:ea typeface="Segoe UI" pitchFamily="34" charset="0"/>
                  <a:cs typeface="Segoe UI" pitchFamily="34" charset="0"/>
                </a:endParaRPr>
              </a:p>
            </p:txBody>
          </p:sp>
          <p:sp>
            <p:nvSpPr>
              <p:cNvPr id="825" name="Block Arc 824">
                <a:extLst>
                  <a:ext uri="{FF2B5EF4-FFF2-40B4-BE49-F238E27FC236}">
                    <a16:creationId xmlns:a16="http://schemas.microsoft.com/office/drawing/2014/main" id="{A1DDBB8E-8659-40F4-83E8-737A3DC25047}"/>
                  </a:ext>
                </a:extLst>
              </p:cNvPr>
              <p:cNvSpPr/>
              <p:nvPr/>
            </p:nvSpPr>
            <p:spPr bwMode="auto">
              <a:xfrm rot="16200000" flipH="1">
                <a:off x="3060316" y="5492593"/>
                <a:ext cx="820072" cy="820072"/>
              </a:xfrm>
              <a:prstGeom prst="blockArc">
                <a:avLst>
                  <a:gd name="adj1" fmla="val 14771597"/>
                  <a:gd name="adj2" fmla="val 0"/>
                  <a:gd name="adj3" fmla="val 25000"/>
                </a:avLst>
              </a:prstGeom>
              <a:solidFill>
                <a:srgbClr val="00B050"/>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1198" kern="0">
                  <a:gradFill>
                    <a:gsLst>
                      <a:gs pos="76000">
                        <a:srgbClr val="1A1A1A"/>
                      </a:gs>
                      <a:gs pos="100000">
                        <a:srgbClr val="0D0D0D"/>
                      </a:gs>
                    </a:gsLst>
                    <a:lin ang="13500000" scaled="1"/>
                  </a:gradFill>
                  <a:latin typeface="Segoe UI Semilight"/>
                  <a:ea typeface="Segoe UI" pitchFamily="34" charset="0"/>
                  <a:cs typeface="Segoe UI" pitchFamily="34" charset="0"/>
                </a:endParaRPr>
              </a:p>
            </p:txBody>
          </p:sp>
        </p:grpSp>
        <p:sp>
          <p:nvSpPr>
            <p:cNvPr id="822" name="Oval 821">
              <a:extLst>
                <a:ext uri="{FF2B5EF4-FFF2-40B4-BE49-F238E27FC236}">
                  <a16:creationId xmlns:a16="http://schemas.microsoft.com/office/drawing/2014/main" id="{80FEE484-E32B-4DF3-B537-940393012006}"/>
                </a:ext>
              </a:extLst>
            </p:cNvPr>
            <p:cNvSpPr/>
            <p:nvPr/>
          </p:nvSpPr>
          <p:spPr bwMode="auto">
            <a:xfrm>
              <a:off x="5564235" y="2230913"/>
              <a:ext cx="336022" cy="336026"/>
            </a:xfrm>
            <a:prstGeom prst="ellipse">
              <a:avLst/>
            </a:prstGeom>
            <a:solidFill>
              <a:srgbClr val="FFFFFF"/>
            </a:solidFill>
            <a:ln w="9525" cap="flat" cmpd="sng" algn="ctr">
              <a:solidFill>
                <a:srgbClr val="353535"/>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algn="ctr" defTabSz="932114" fontAlgn="base">
                <a:lnSpc>
                  <a:spcPct val="90000"/>
                </a:lnSpc>
                <a:spcBef>
                  <a:spcPct val="0"/>
                </a:spcBef>
                <a:spcAft>
                  <a:spcPct val="0"/>
                </a:spcAft>
                <a:defRPr/>
              </a:pPr>
              <a:endParaRPr lang="en-US" sz="900" kern="0">
                <a:gradFill>
                  <a:gsLst>
                    <a:gs pos="76000">
                      <a:srgbClr val="1A1A1A"/>
                    </a:gs>
                    <a:gs pos="100000">
                      <a:srgbClr val="0D0D0D"/>
                    </a:gs>
                  </a:gsLst>
                  <a:lin ang="13500000" scaled="1"/>
                </a:gradFill>
                <a:latin typeface="Segoe UI Semibold" panose="020B0702040204020203" pitchFamily="34" charset="0"/>
                <a:ea typeface="Segoe UI" pitchFamily="34" charset="0"/>
                <a:cs typeface="Segoe UI Semibold" panose="020B0702040204020203" pitchFamily="34" charset="0"/>
              </a:endParaRPr>
            </a:p>
          </p:txBody>
        </p:sp>
      </p:grpSp>
      <p:grpSp>
        <p:nvGrpSpPr>
          <p:cNvPr id="826" name="Group 825">
            <a:extLst>
              <a:ext uri="{FF2B5EF4-FFF2-40B4-BE49-F238E27FC236}">
                <a16:creationId xmlns:a16="http://schemas.microsoft.com/office/drawing/2014/main" id="{565D03E8-C3B2-43B0-ACD7-C353D2FEF050}"/>
              </a:ext>
            </a:extLst>
          </p:cNvPr>
          <p:cNvGrpSpPr/>
          <p:nvPr/>
        </p:nvGrpSpPr>
        <p:grpSpPr>
          <a:xfrm>
            <a:off x="6507868" y="2568751"/>
            <a:ext cx="539010" cy="335930"/>
            <a:chOff x="5464398" y="2233873"/>
            <a:chExt cx="539163" cy="336026"/>
          </a:xfrm>
        </p:grpSpPr>
        <p:sp>
          <p:nvSpPr>
            <p:cNvPr id="827" name="Isosceles Triangle 826">
              <a:extLst>
                <a:ext uri="{FF2B5EF4-FFF2-40B4-BE49-F238E27FC236}">
                  <a16:creationId xmlns:a16="http://schemas.microsoft.com/office/drawing/2014/main" id="{4C531F77-6354-4257-AB5F-DEAA4D5AF7A3}"/>
                </a:ext>
              </a:extLst>
            </p:cNvPr>
            <p:cNvSpPr/>
            <p:nvPr/>
          </p:nvSpPr>
          <p:spPr bwMode="auto">
            <a:xfrm rot="16200000">
              <a:off x="5464398" y="2344804"/>
              <a:ext cx="114164" cy="114164"/>
            </a:xfrm>
            <a:prstGeom prst="triangle">
              <a:avLst/>
            </a:prstGeom>
            <a:solidFill>
              <a:srgbClr val="353535"/>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gradFill>
                  <a:gsLst>
                    <a:gs pos="76000">
                      <a:srgbClr val="1A1A1A"/>
                    </a:gs>
                    <a:gs pos="100000">
                      <a:srgbClr val="0D0D0D"/>
                    </a:gs>
                  </a:gsLst>
                  <a:lin ang="13500000" scaled="1"/>
                </a:gradFill>
                <a:latin typeface="Segoe UI Semilight"/>
                <a:ea typeface="Segoe UI" pitchFamily="34" charset="0"/>
                <a:cs typeface="Segoe UI" pitchFamily="34" charset="0"/>
              </a:endParaRPr>
            </a:p>
          </p:txBody>
        </p:sp>
        <p:sp>
          <p:nvSpPr>
            <p:cNvPr id="828" name="Isosceles Triangle 827">
              <a:extLst>
                <a:ext uri="{FF2B5EF4-FFF2-40B4-BE49-F238E27FC236}">
                  <a16:creationId xmlns:a16="http://schemas.microsoft.com/office/drawing/2014/main" id="{17C35463-7D94-4E98-AEB9-827ED2061D12}"/>
                </a:ext>
              </a:extLst>
            </p:cNvPr>
            <p:cNvSpPr/>
            <p:nvPr/>
          </p:nvSpPr>
          <p:spPr bwMode="auto">
            <a:xfrm rot="5400000" flipH="1">
              <a:off x="5889397" y="2344804"/>
              <a:ext cx="114164" cy="114164"/>
            </a:xfrm>
            <a:prstGeom prst="triangle">
              <a:avLst/>
            </a:prstGeom>
            <a:no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gradFill>
                  <a:gsLst>
                    <a:gs pos="76000">
                      <a:srgbClr val="1A1A1A"/>
                    </a:gs>
                    <a:gs pos="100000">
                      <a:srgbClr val="0D0D0D"/>
                    </a:gs>
                  </a:gsLst>
                  <a:lin ang="13500000" scaled="1"/>
                </a:gradFill>
                <a:latin typeface="Segoe UI Semilight"/>
                <a:ea typeface="Segoe UI" pitchFamily="34" charset="0"/>
                <a:cs typeface="Segoe UI" pitchFamily="34" charset="0"/>
              </a:endParaRPr>
            </a:p>
          </p:txBody>
        </p:sp>
        <p:sp>
          <p:nvSpPr>
            <p:cNvPr id="829" name="Oval 828">
              <a:extLst>
                <a:ext uri="{FF2B5EF4-FFF2-40B4-BE49-F238E27FC236}">
                  <a16:creationId xmlns:a16="http://schemas.microsoft.com/office/drawing/2014/main" id="{824A67BE-4DE9-445C-AE0C-5A597D1E3CFF}"/>
                </a:ext>
              </a:extLst>
            </p:cNvPr>
            <p:cNvSpPr/>
            <p:nvPr/>
          </p:nvSpPr>
          <p:spPr bwMode="auto">
            <a:xfrm>
              <a:off x="5565969" y="2233873"/>
              <a:ext cx="336022" cy="336026"/>
            </a:xfrm>
            <a:prstGeom prst="ellipse">
              <a:avLst/>
            </a:prstGeom>
            <a:solidFill>
              <a:srgbClr val="FFFFFF"/>
            </a:solidFill>
            <a:ln w="9525" cap="flat" cmpd="sng" algn="ctr">
              <a:solidFill>
                <a:srgbClr val="353535"/>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algn="ctr" defTabSz="932114" fontAlgn="base">
                <a:lnSpc>
                  <a:spcPct val="90000"/>
                </a:lnSpc>
                <a:spcBef>
                  <a:spcPct val="0"/>
                </a:spcBef>
                <a:spcAft>
                  <a:spcPct val="0"/>
                </a:spcAft>
                <a:defRPr/>
              </a:pPr>
              <a:endParaRPr lang="en-US" sz="900" kern="0">
                <a:gradFill>
                  <a:gsLst>
                    <a:gs pos="76000">
                      <a:srgbClr val="1A1A1A"/>
                    </a:gs>
                    <a:gs pos="100000">
                      <a:srgbClr val="0D0D0D"/>
                    </a:gs>
                  </a:gsLst>
                  <a:lin ang="13500000" scaled="1"/>
                </a:gradFill>
                <a:latin typeface="Segoe UI Semibold" panose="020B0702040204020203" pitchFamily="34" charset="0"/>
                <a:ea typeface="Segoe UI" pitchFamily="34" charset="0"/>
                <a:cs typeface="Segoe UI Semibold" panose="020B0702040204020203" pitchFamily="34" charset="0"/>
              </a:endParaRPr>
            </a:p>
          </p:txBody>
        </p:sp>
      </p:grpSp>
      <p:sp>
        <p:nvSpPr>
          <p:cNvPr id="830" name="Rectangle 829">
            <a:extLst>
              <a:ext uri="{FF2B5EF4-FFF2-40B4-BE49-F238E27FC236}">
                <a16:creationId xmlns:a16="http://schemas.microsoft.com/office/drawing/2014/main" id="{79F256CC-6642-414E-B04A-08499114825A}"/>
              </a:ext>
            </a:extLst>
          </p:cNvPr>
          <p:cNvSpPr/>
          <p:nvPr/>
        </p:nvSpPr>
        <p:spPr>
          <a:xfrm>
            <a:off x="6637812" y="2597111"/>
            <a:ext cx="289666" cy="291759"/>
          </a:xfrm>
          <a:prstGeom prst="rect">
            <a:avLst/>
          </a:prstGeom>
        </p:spPr>
        <p:txBody>
          <a:bodyPr wrap="none">
            <a:spAutoFit/>
          </a:bodyPr>
          <a:lstStyle/>
          <a:p>
            <a:pPr algn="ctr" defTabSz="932114" fontAlgn="base">
              <a:lnSpc>
                <a:spcPct val="90000"/>
              </a:lnSpc>
              <a:spcBef>
                <a:spcPct val="0"/>
              </a:spcBef>
              <a:spcAft>
                <a:spcPct val="0"/>
              </a:spcAft>
              <a:defRPr/>
            </a:pPr>
            <a:r>
              <a:rPr lang="en-US" sz="1398">
                <a:gradFill>
                  <a:gsLst>
                    <a:gs pos="76000">
                      <a:srgbClr val="1A1A1A"/>
                    </a:gs>
                    <a:gs pos="100000">
                      <a:srgbClr val="0D0D0D"/>
                    </a:gs>
                  </a:gsLst>
                  <a:lin ang="13500000" scaled="1"/>
                </a:gradFill>
                <a:latin typeface="Segoe UI Semibold" panose="020B0702040204020203" pitchFamily="34" charset="0"/>
                <a:ea typeface="Segoe UI" pitchFamily="34" charset="0"/>
                <a:cs typeface="Segoe UI Semibold" panose="020B0702040204020203" pitchFamily="34" charset="0"/>
              </a:rPr>
              <a:t>3</a:t>
            </a:r>
            <a:endParaRPr lang="en-US" sz="900">
              <a:gradFill>
                <a:gsLst>
                  <a:gs pos="76000">
                    <a:srgbClr val="1A1A1A"/>
                  </a:gs>
                  <a:gs pos="100000">
                    <a:srgbClr val="0D0D0D"/>
                  </a:gs>
                </a:gsLst>
                <a:lin ang="13500000" scaled="1"/>
              </a:gradFill>
              <a:latin typeface="Segoe UI Semibold" panose="020B0702040204020203" pitchFamily="34" charset="0"/>
              <a:ea typeface="Segoe UI" pitchFamily="34" charset="0"/>
              <a:cs typeface="Segoe UI Semibold" panose="020B0702040204020203" pitchFamily="34" charset="0"/>
            </a:endParaRPr>
          </a:p>
        </p:txBody>
      </p:sp>
      <p:sp>
        <p:nvSpPr>
          <p:cNvPr id="831" name="Oval 830">
            <a:extLst>
              <a:ext uri="{FF2B5EF4-FFF2-40B4-BE49-F238E27FC236}">
                <a16:creationId xmlns:a16="http://schemas.microsoft.com/office/drawing/2014/main" id="{C3FE25F6-AC86-4B47-9ED3-68E80B3AE2BD}"/>
              </a:ext>
            </a:extLst>
          </p:cNvPr>
          <p:cNvSpPr/>
          <p:nvPr/>
        </p:nvSpPr>
        <p:spPr bwMode="auto">
          <a:xfrm>
            <a:off x="4128240" y="1804454"/>
            <a:ext cx="3929152" cy="3928930"/>
          </a:xfrm>
          <a:prstGeom prst="ellipse">
            <a:avLst/>
          </a:prstGeom>
          <a:noFill/>
          <a:ln w="28575" cap="rnd" cmpd="sng" algn="ctr">
            <a:solidFill>
              <a:srgbClr val="00B0F0"/>
            </a:solidFill>
            <a:prstDash val="sysDot"/>
            <a:headEnd type="none"/>
            <a:tailEnd type="none"/>
          </a:ln>
          <a:effectLst/>
        </p:spPr>
        <p:txBody>
          <a:bodyPr rot="0" spcFirstLastPara="0" vertOverflow="overflow" horzOverflow="overflow" vert="horz" wrap="square" lIns="175711" tIns="140569" rIns="175711" bIns="140569" numCol="1" spcCol="0" rtlCol="0" fromWordArt="0" anchor="ctr" anchorCtr="0" forceAA="0" compatLnSpc="1">
            <a:prstTxWarp prst="textNoShape">
              <a:avLst/>
            </a:prstTxWarp>
            <a:noAutofit/>
          </a:bodyPr>
          <a:lstStyle/>
          <a:p>
            <a:pPr algn="ctr" defTabSz="895750" fontAlgn="base">
              <a:lnSpc>
                <a:spcPct val="90000"/>
              </a:lnSpc>
              <a:spcBef>
                <a:spcPct val="0"/>
              </a:spcBef>
              <a:spcAft>
                <a:spcPct val="0"/>
              </a:spcAft>
              <a:defRPr/>
            </a:pPr>
            <a:endParaRPr lang="en-US" sz="1568" kern="0">
              <a:gradFill>
                <a:gsLst>
                  <a:gs pos="76000">
                    <a:srgbClr val="1A1A1A"/>
                  </a:gs>
                  <a:gs pos="100000">
                    <a:srgbClr val="0D0D0D"/>
                  </a:gs>
                </a:gsLst>
                <a:lin ang="13500000" scaled="1"/>
              </a:gradFill>
              <a:latin typeface="Segoe UI"/>
              <a:ea typeface="Segoe UI" pitchFamily="34" charset="0"/>
              <a:cs typeface="Segoe UI" pitchFamily="34" charset="0"/>
            </a:endParaRPr>
          </a:p>
        </p:txBody>
      </p:sp>
      <p:sp>
        <p:nvSpPr>
          <p:cNvPr id="832" name="Isosceles Triangle 831">
            <a:extLst>
              <a:ext uri="{FF2B5EF4-FFF2-40B4-BE49-F238E27FC236}">
                <a16:creationId xmlns:a16="http://schemas.microsoft.com/office/drawing/2014/main" id="{A7889CAB-C8C3-4B53-BE5F-6F2F45B7347B}"/>
              </a:ext>
            </a:extLst>
          </p:cNvPr>
          <p:cNvSpPr/>
          <p:nvPr/>
        </p:nvSpPr>
        <p:spPr bwMode="auto">
          <a:xfrm flipV="1">
            <a:off x="5086928" y="944606"/>
            <a:ext cx="1758344" cy="1180588"/>
          </a:xfrm>
          <a:prstGeom prst="triangle">
            <a:avLst/>
          </a:prstGeom>
          <a:gradFill flip="none" rotWithShape="1">
            <a:gsLst>
              <a:gs pos="0">
                <a:srgbClr val="E6E6E6"/>
              </a:gs>
              <a:gs pos="72000">
                <a:srgbClr val="E6E6E6"/>
              </a:gs>
              <a:gs pos="100000">
                <a:srgbClr val="E6E6E6">
                  <a:alpha val="0"/>
                </a:srgbClr>
              </a:gs>
            </a:gsLst>
            <a:lin ang="16200000" scaled="1"/>
            <a:tileRect/>
          </a:gra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r>
              <a:rPr lang="en-US" sz="2400" kern="0">
                <a:gradFill>
                  <a:gsLst>
                    <a:gs pos="0">
                      <a:srgbClr val="FFFFFF"/>
                    </a:gs>
                    <a:gs pos="100000">
                      <a:srgbClr val="FFFFFF"/>
                    </a:gs>
                  </a:gsLst>
                  <a:lin ang="5400000" scaled="0"/>
                </a:gradFill>
                <a:latin typeface="Segoe UI Semilight"/>
                <a:ea typeface="Segoe UI" pitchFamily="34" charset="0"/>
                <a:cs typeface="Segoe UI" pitchFamily="34" charset="0"/>
              </a:rPr>
              <a:t> </a:t>
            </a:r>
          </a:p>
        </p:txBody>
      </p:sp>
      <p:grpSp>
        <p:nvGrpSpPr>
          <p:cNvPr id="833" name="10TB of Data">
            <a:extLst>
              <a:ext uri="{FF2B5EF4-FFF2-40B4-BE49-F238E27FC236}">
                <a16:creationId xmlns:a16="http://schemas.microsoft.com/office/drawing/2014/main" id="{93D1B6AC-A58F-4753-AD38-A1DC520F8134}"/>
              </a:ext>
            </a:extLst>
          </p:cNvPr>
          <p:cNvGrpSpPr/>
          <p:nvPr/>
        </p:nvGrpSpPr>
        <p:grpSpPr>
          <a:xfrm>
            <a:off x="5607462" y="745450"/>
            <a:ext cx="787103" cy="869572"/>
            <a:chOff x="4474513" y="437335"/>
            <a:chExt cx="787326" cy="869819"/>
          </a:xfrm>
        </p:grpSpPr>
        <p:grpSp>
          <p:nvGrpSpPr>
            <p:cNvPr id="834" name="Group 167">
              <a:extLst>
                <a:ext uri="{FF2B5EF4-FFF2-40B4-BE49-F238E27FC236}">
                  <a16:creationId xmlns:a16="http://schemas.microsoft.com/office/drawing/2014/main" id="{45D45A9F-387D-4A8B-A949-5208C9BE39E9}"/>
                </a:ext>
              </a:extLst>
            </p:cNvPr>
            <p:cNvGrpSpPr>
              <a:grpSpLocks noChangeAspect="1"/>
            </p:cNvGrpSpPr>
            <p:nvPr/>
          </p:nvGrpSpPr>
          <p:grpSpPr bwMode="auto">
            <a:xfrm>
              <a:off x="4499386" y="437335"/>
              <a:ext cx="664881" cy="869819"/>
              <a:chOff x="6332" y="882"/>
              <a:chExt cx="425" cy="556"/>
            </a:xfrm>
            <a:solidFill>
              <a:srgbClr val="353535"/>
            </a:solidFill>
          </p:grpSpPr>
          <p:sp>
            <p:nvSpPr>
              <p:cNvPr id="836" name="Freeform 169">
                <a:extLst>
                  <a:ext uri="{FF2B5EF4-FFF2-40B4-BE49-F238E27FC236}">
                    <a16:creationId xmlns:a16="http://schemas.microsoft.com/office/drawing/2014/main" id="{351FAF62-1EE8-4EC2-9215-CCF815C288BD}"/>
                  </a:ext>
                </a:extLst>
              </p:cNvPr>
              <p:cNvSpPr>
                <a:spLocks/>
              </p:cNvSpPr>
              <p:nvPr/>
            </p:nvSpPr>
            <p:spPr bwMode="auto">
              <a:xfrm>
                <a:off x="6332" y="1131"/>
                <a:ext cx="368" cy="307"/>
              </a:xfrm>
              <a:custGeom>
                <a:avLst/>
                <a:gdLst>
                  <a:gd name="T0" fmla="*/ 1368 w 1391"/>
                  <a:gd name="T1" fmla="*/ 1160 h 1160"/>
                  <a:gd name="T2" fmla="*/ 1368 w 1391"/>
                  <a:gd name="T3" fmla="*/ 1160 h 1160"/>
                  <a:gd name="T4" fmla="*/ 178 w 1391"/>
                  <a:gd name="T5" fmla="*/ 1160 h 1160"/>
                  <a:gd name="T6" fmla="*/ 87 w 1391"/>
                  <a:gd name="T7" fmla="*/ 1055 h 1160"/>
                  <a:gd name="T8" fmla="*/ 30 w 1391"/>
                  <a:gd name="T9" fmla="*/ 387 h 1160"/>
                  <a:gd name="T10" fmla="*/ 1 w 1391"/>
                  <a:gd name="T11" fmla="*/ 69 h 1160"/>
                  <a:gd name="T12" fmla="*/ 16 w 1391"/>
                  <a:gd name="T13" fmla="*/ 23 h 1160"/>
                  <a:gd name="T14" fmla="*/ 80 w 1391"/>
                  <a:gd name="T15" fmla="*/ 0 h 1160"/>
                  <a:gd name="T16" fmla="*/ 456 w 1391"/>
                  <a:gd name="T17" fmla="*/ 0 h 1160"/>
                  <a:gd name="T18" fmla="*/ 541 w 1391"/>
                  <a:gd name="T19" fmla="*/ 83 h 1160"/>
                  <a:gd name="T20" fmla="*/ 544 w 1391"/>
                  <a:gd name="T21" fmla="*/ 120 h 1160"/>
                  <a:gd name="T22" fmla="*/ 1294 w 1391"/>
                  <a:gd name="T23" fmla="*/ 120 h 1160"/>
                  <a:gd name="T24" fmla="*/ 1385 w 1391"/>
                  <a:gd name="T25" fmla="*/ 189 h 1160"/>
                  <a:gd name="T26" fmla="*/ 1391 w 1391"/>
                  <a:gd name="T27" fmla="*/ 298 h 1160"/>
                  <a:gd name="T28" fmla="*/ 1364 w 1391"/>
                  <a:gd name="T29" fmla="*/ 299 h 1160"/>
                  <a:gd name="T30" fmla="*/ 1358 w 1391"/>
                  <a:gd name="T31" fmla="*/ 191 h 1160"/>
                  <a:gd name="T32" fmla="*/ 1294 w 1391"/>
                  <a:gd name="T33" fmla="*/ 146 h 1160"/>
                  <a:gd name="T34" fmla="*/ 520 w 1391"/>
                  <a:gd name="T35" fmla="*/ 146 h 1160"/>
                  <a:gd name="T36" fmla="*/ 514 w 1391"/>
                  <a:gd name="T37" fmla="*/ 85 h 1160"/>
                  <a:gd name="T38" fmla="*/ 456 w 1391"/>
                  <a:gd name="T39" fmla="*/ 26 h 1160"/>
                  <a:gd name="T40" fmla="*/ 80 w 1391"/>
                  <a:gd name="T41" fmla="*/ 26 h 1160"/>
                  <a:gd name="T42" fmla="*/ 35 w 1391"/>
                  <a:gd name="T43" fmla="*/ 41 h 1160"/>
                  <a:gd name="T44" fmla="*/ 28 w 1391"/>
                  <a:gd name="T45" fmla="*/ 66 h 1160"/>
                  <a:gd name="T46" fmla="*/ 38 w 1391"/>
                  <a:gd name="T47" fmla="*/ 171 h 1160"/>
                  <a:gd name="T48" fmla="*/ 57 w 1391"/>
                  <a:gd name="T49" fmla="*/ 384 h 1160"/>
                  <a:gd name="T50" fmla="*/ 114 w 1391"/>
                  <a:gd name="T51" fmla="*/ 1052 h 1160"/>
                  <a:gd name="T52" fmla="*/ 178 w 1391"/>
                  <a:gd name="T53" fmla="*/ 1133 h 1160"/>
                  <a:gd name="T54" fmla="*/ 1368 w 1391"/>
                  <a:gd name="T55" fmla="*/ 1133 h 1160"/>
                  <a:gd name="T56" fmla="*/ 1368 w 1391"/>
                  <a:gd name="T57" fmla="*/ 1160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91" h="1160">
                    <a:moveTo>
                      <a:pt x="1368" y="1160"/>
                    </a:moveTo>
                    <a:lnTo>
                      <a:pt x="1368" y="1160"/>
                    </a:lnTo>
                    <a:lnTo>
                      <a:pt x="178" y="1160"/>
                    </a:lnTo>
                    <a:cubicBezTo>
                      <a:pt x="131" y="1160"/>
                      <a:pt x="91" y="1097"/>
                      <a:pt x="87" y="1055"/>
                    </a:cubicBezTo>
                    <a:lnTo>
                      <a:pt x="30" y="387"/>
                    </a:lnTo>
                    <a:lnTo>
                      <a:pt x="1" y="69"/>
                    </a:lnTo>
                    <a:cubicBezTo>
                      <a:pt x="0" y="51"/>
                      <a:pt x="5" y="35"/>
                      <a:pt x="16" y="23"/>
                    </a:cubicBezTo>
                    <a:cubicBezTo>
                      <a:pt x="29" y="8"/>
                      <a:pt x="52" y="0"/>
                      <a:pt x="80" y="0"/>
                    </a:cubicBezTo>
                    <a:lnTo>
                      <a:pt x="456" y="0"/>
                    </a:lnTo>
                    <a:cubicBezTo>
                      <a:pt x="499" y="0"/>
                      <a:pt x="537" y="37"/>
                      <a:pt x="541" y="83"/>
                    </a:cubicBezTo>
                    <a:lnTo>
                      <a:pt x="544" y="120"/>
                    </a:lnTo>
                    <a:lnTo>
                      <a:pt x="1294" y="120"/>
                    </a:lnTo>
                    <a:cubicBezTo>
                      <a:pt x="1344" y="120"/>
                      <a:pt x="1381" y="148"/>
                      <a:pt x="1385" y="189"/>
                    </a:cubicBezTo>
                    <a:lnTo>
                      <a:pt x="1391" y="298"/>
                    </a:lnTo>
                    <a:lnTo>
                      <a:pt x="1364" y="299"/>
                    </a:lnTo>
                    <a:lnTo>
                      <a:pt x="1358" y="191"/>
                    </a:lnTo>
                    <a:cubicBezTo>
                      <a:pt x="1355" y="160"/>
                      <a:pt x="1323" y="146"/>
                      <a:pt x="1294" y="146"/>
                    </a:cubicBezTo>
                    <a:lnTo>
                      <a:pt x="520" y="146"/>
                    </a:lnTo>
                    <a:lnTo>
                      <a:pt x="514" y="85"/>
                    </a:lnTo>
                    <a:cubicBezTo>
                      <a:pt x="511" y="53"/>
                      <a:pt x="485" y="26"/>
                      <a:pt x="456" y="26"/>
                    </a:cubicBezTo>
                    <a:lnTo>
                      <a:pt x="80" y="26"/>
                    </a:lnTo>
                    <a:cubicBezTo>
                      <a:pt x="60" y="26"/>
                      <a:pt x="44" y="31"/>
                      <a:pt x="35" y="41"/>
                    </a:cubicBezTo>
                    <a:cubicBezTo>
                      <a:pt x="29" y="47"/>
                      <a:pt x="27" y="56"/>
                      <a:pt x="28" y="66"/>
                    </a:cubicBezTo>
                    <a:lnTo>
                      <a:pt x="38" y="171"/>
                    </a:lnTo>
                    <a:lnTo>
                      <a:pt x="57" y="384"/>
                    </a:lnTo>
                    <a:lnTo>
                      <a:pt x="114" y="1052"/>
                    </a:lnTo>
                    <a:cubicBezTo>
                      <a:pt x="117" y="1086"/>
                      <a:pt x="150" y="1133"/>
                      <a:pt x="178" y="1133"/>
                    </a:cubicBezTo>
                    <a:lnTo>
                      <a:pt x="1368" y="1133"/>
                    </a:lnTo>
                    <a:lnTo>
                      <a:pt x="1368" y="1160"/>
                    </a:ln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37" name="Freeform 170">
                <a:extLst>
                  <a:ext uri="{FF2B5EF4-FFF2-40B4-BE49-F238E27FC236}">
                    <a16:creationId xmlns:a16="http://schemas.microsoft.com/office/drawing/2014/main" id="{682E54C9-E3E4-43D2-A383-9B3567F1E003}"/>
                  </a:ext>
                </a:extLst>
              </p:cNvPr>
              <p:cNvSpPr>
                <a:spLocks noEditPoints="1"/>
              </p:cNvSpPr>
              <p:nvPr/>
            </p:nvSpPr>
            <p:spPr bwMode="auto">
              <a:xfrm>
                <a:off x="6361" y="1209"/>
                <a:ext cx="396" cy="229"/>
              </a:xfrm>
              <a:custGeom>
                <a:avLst/>
                <a:gdLst>
                  <a:gd name="T0" fmla="*/ 221 w 1498"/>
                  <a:gd name="T1" fmla="*/ 27 h 867"/>
                  <a:gd name="T2" fmla="*/ 221 w 1498"/>
                  <a:gd name="T3" fmla="*/ 27 h 867"/>
                  <a:gd name="T4" fmla="*/ 153 w 1498"/>
                  <a:gd name="T5" fmla="*/ 86 h 867"/>
                  <a:gd name="T6" fmla="*/ 30 w 1498"/>
                  <a:gd name="T7" fmla="*/ 786 h 867"/>
                  <a:gd name="T8" fmla="*/ 40 w 1498"/>
                  <a:gd name="T9" fmla="*/ 825 h 867"/>
                  <a:gd name="T10" fmla="*/ 74 w 1498"/>
                  <a:gd name="T11" fmla="*/ 840 h 867"/>
                  <a:gd name="T12" fmla="*/ 1277 w 1498"/>
                  <a:gd name="T13" fmla="*/ 840 h 867"/>
                  <a:gd name="T14" fmla="*/ 1344 w 1498"/>
                  <a:gd name="T15" fmla="*/ 781 h 867"/>
                  <a:gd name="T16" fmla="*/ 1467 w 1498"/>
                  <a:gd name="T17" fmla="*/ 81 h 867"/>
                  <a:gd name="T18" fmla="*/ 1458 w 1498"/>
                  <a:gd name="T19" fmla="*/ 42 h 867"/>
                  <a:gd name="T20" fmla="*/ 1424 w 1498"/>
                  <a:gd name="T21" fmla="*/ 27 h 867"/>
                  <a:gd name="T22" fmla="*/ 221 w 1498"/>
                  <a:gd name="T23" fmla="*/ 27 h 867"/>
                  <a:gd name="T24" fmla="*/ 1277 w 1498"/>
                  <a:gd name="T25" fmla="*/ 867 h 867"/>
                  <a:gd name="T26" fmla="*/ 1277 w 1498"/>
                  <a:gd name="T27" fmla="*/ 867 h 867"/>
                  <a:gd name="T28" fmla="*/ 74 w 1498"/>
                  <a:gd name="T29" fmla="*/ 867 h 867"/>
                  <a:gd name="T30" fmla="*/ 19 w 1498"/>
                  <a:gd name="T31" fmla="*/ 842 h 867"/>
                  <a:gd name="T32" fmla="*/ 4 w 1498"/>
                  <a:gd name="T33" fmla="*/ 782 h 867"/>
                  <a:gd name="T34" fmla="*/ 127 w 1498"/>
                  <a:gd name="T35" fmla="*/ 82 h 867"/>
                  <a:gd name="T36" fmla="*/ 221 w 1498"/>
                  <a:gd name="T37" fmla="*/ 0 h 867"/>
                  <a:gd name="T38" fmla="*/ 1424 w 1498"/>
                  <a:gd name="T39" fmla="*/ 0 h 867"/>
                  <a:gd name="T40" fmla="*/ 1478 w 1498"/>
                  <a:gd name="T41" fmla="*/ 24 h 867"/>
                  <a:gd name="T42" fmla="*/ 1493 w 1498"/>
                  <a:gd name="T43" fmla="*/ 86 h 867"/>
                  <a:gd name="T44" fmla="*/ 1371 w 1498"/>
                  <a:gd name="T45" fmla="*/ 785 h 867"/>
                  <a:gd name="T46" fmla="*/ 1277 w 1498"/>
                  <a:gd name="T47" fmla="*/ 867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98" h="867">
                    <a:moveTo>
                      <a:pt x="221" y="27"/>
                    </a:moveTo>
                    <a:lnTo>
                      <a:pt x="221" y="27"/>
                    </a:lnTo>
                    <a:cubicBezTo>
                      <a:pt x="190" y="27"/>
                      <a:pt x="159" y="55"/>
                      <a:pt x="153" y="86"/>
                    </a:cubicBezTo>
                    <a:lnTo>
                      <a:pt x="30" y="786"/>
                    </a:lnTo>
                    <a:cubicBezTo>
                      <a:pt x="28" y="801"/>
                      <a:pt x="31" y="815"/>
                      <a:pt x="40" y="825"/>
                    </a:cubicBezTo>
                    <a:cubicBezTo>
                      <a:pt x="48" y="835"/>
                      <a:pt x="60" y="840"/>
                      <a:pt x="74" y="840"/>
                    </a:cubicBezTo>
                    <a:lnTo>
                      <a:pt x="1277" y="840"/>
                    </a:lnTo>
                    <a:cubicBezTo>
                      <a:pt x="1308" y="840"/>
                      <a:pt x="1339" y="813"/>
                      <a:pt x="1344" y="781"/>
                    </a:cubicBezTo>
                    <a:lnTo>
                      <a:pt x="1467" y="81"/>
                    </a:lnTo>
                    <a:cubicBezTo>
                      <a:pt x="1470" y="67"/>
                      <a:pt x="1466" y="52"/>
                      <a:pt x="1458" y="42"/>
                    </a:cubicBezTo>
                    <a:cubicBezTo>
                      <a:pt x="1449" y="32"/>
                      <a:pt x="1438" y="27"/>
                      <a:pt x="1424" y="27"/>
                    </a:cubicBezTo>
                    <a:lnTo>
                      <a:pt x="221" y="27"/>
                    </a:lnTo>
                    <a:close/>
                    <a:moveTo>
                      <a:pt x="1277" y="867"/>
                    </a:moveTo>
                    <a:lnTo>
                      <a:pt x="1277" y="867"/>
                    </a:lnTo>
                    <a:lnTo>
                      <a:pt x="74" y="867"/>
                    </a:lnTo>
                    <a:cubicBezTo>
                      <a:pt x="52" y="867"/>
                      <a:pt x="32" y="858"/>
                      <a:pt x="19" y="842"/>
                    </a:cubicBezTo>
                    <a:cubicBezTo>
                      <a:pt x="6" y="826"/>
                      <a:pt x="0" y="804"/>
                      <a:pt x="4" y="782"/>
                    </a:cubicBezTo>
                    <a:lnTo>
                      <a:pt x="127" y="82"/>
                    </a:lnTo>
                    <a:cubicBezTo>
                      <a:pt x="135" y="37"/>
                      <a:pt x="177" y="0"/>
                      <a:pt x="221" y="0"/>
                    </a:cubicBezTo>
                    <a:lnTo>
                      <a:pt x="1424" y="0"/>
                    </a:lnTo>
                    <a:cubicBezTo>
                      <a:pt x="1446" y="0"/>
                      <a:pt x="1465" y="9"/>
                      <a:pt x="1478" y="24"/>
                    </a:cubicBezTo>
                    <a:cubicBezTo>
                      <a:pt x="1492" y="41"/>
                      <a:pt x="1498" y="63"/>
                      <a:pt x="1493" y="86"/>
                    </a:cubicBezTo>
                    <a:lnTo>
                      <a:pt x="1371" y="785"/>
                    </a:lnTo>
                    <a:cubicBezTo>
                      <a:pt x="1363" y="830"/>
                      <a:pt x="1321" y="867"/>
                      <a:pt x="1277" y="86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38" name="Freeform 171">
                <a:extLst>
                  <a:ext uri="{FF2B5EF4-FFF2-40B4-BE49-F238E27FC236}">
                    <a16:creationId xmlns:a16="http://schemas.microsoft.com/office/drawing/2014/main" id="{FD21D355-89EE-47D6-B2C5-39802B314457}"/>
                  </a:ext>
                </a:extLst>
              </p:cNvPr>
              <p:cNvSpPr>
                <a:spLocks noEditPoints="1"/>
              </p:cNvSpPr>
              <p:nvPr/>
            </p:nvSpPr>
            <p:spPr bwMode="auto">
              <a:xfrm>
                <a:off x="6455" y="1028"/>
                <a:ext cx="44" cy="66"/>
              </a:xfrm>
              <a:custGeom>
                <a:avLst/>
                <a:gdLst>
                  <a:gd name="T0" fmla="*/ 129 w 166"/>
                  <a:gd name="T1" fmla="*/ 151 h 248"/>
                  <a:gd name="T2" fmla="*/ 129 w 166"/>
                  <a:gd name="T3" fmla="*/ 151 h 248"/>
                  <a:gd name="T4" fmla="*/ 108 w 166"/>
                  <a:gd name="T5" fmla="*/ 76 h 248"/>
                  <a:gd name="T6" fmla="*/ 105 w 166"/>
                  <a:gd name="T7" fmla="*/ 66 h 248"/>
                  <a:gd name="T8" fmla="*/ 100 w 166"/>
                  <a:gd name="T9" fmla="*/ 55 h 248"/>
                  <a:gd name="T10" fmla="*/ 94 w 166"/>
                  <a:gd name="T11" fmla="*/ 45 h 248"/>
                  <a:gd name="T12" fmla="*/ 85 w 166"/>
                  <a:gd name="T13" fmla="*/ 37 h 248"/>
                  <a:gd name="T14" fmla="*/ 73 w 166"/>
                  <a:gd name="T15" fmla="*/ 32 h 248"/>
                  <a:gd name="T16" fmla="*/ 58 w 166"/>
                  <a:gd name="T17" fmla="*/ 34 h 248"/>
                  <a:gd name="T18" fmla="*/ 39 w 166"/>
                  <a:gd name="T19" fmla="*/ 45 h 248"/>
                  <a:gd name="T20" fmla="*/ 33 w 166"/>
                  <a:gd name="T21" fmla="*/ 62 h 248"/>
                  <a:gd name="T22" fmla="*/ 33 w 166"/>
                  <a:gd name="T23" fmla="*/ 80 h 248"/>
                  <a:gd name="T24" fmla="*/ 37 w 166"/>
                  <a:gd name="T25" fmla="*/ 96 h 248"/>
                  <a:gd name="T26" fmla="*/ 58 w 166"/>
                  <a:gd name="T27" fmla="*/ 171 h 248"/>
                  <a:gd name="T28" fmla="*/ 61 w 166"/>
                  <a:gd name="T29" fmla="*/ 181 h 248"/>
                  <a:gd name="T30" fmla="*/ 66 w 166"/>
                  <a:gd name="T31" fmla="*/ 192 h 248"/>
                  <a:gd name="T32" fmla="*/ 72 w 166"/>
                  <a:gd name="T33" fmla="*/ 203 h 248"/>
                  <a:gd name="T34" fmla="*/ 81 w 166"/>
                  <a:gd name="T35" fmla="*/ 211 h 248"/>
                  <a:gd name="T36" fmla="*/ 93 w 166"/>
                  <a:gd name="T37" fmla="*/ 215 h 248"/>
                  <a:gd name="T38" fmla="*/ 108 w 166"/>
                  <a:gd name="T39" fmla="*/ 214 h 248"/>
                  <a:gd name="T40" fmla="*/ 122 w 166"/>
                  <a:gd name="T41" fmla="*/ 207 h 248"/>
                  <a:gd name="T42" fmla="*/ 130 w 166"/>
                  <a:gd name="T43" fmla="*/ 197 h 248"/>
                  <a:gd name="T44" fmla="*/ 133 w 166"/>
                  <a:gd name="T45" fmla="*/ 185 h 248"/>
                  <a:gd name="T46" fmla="*/ 133 w 166"/>
                  <a:gd name="T47" fmla="*/ 173 h 248"/>
                  <a:gd name="T48" fmla="*/ 132 w 166"/>
                  <a:gd name="T49" fmla="*/ 161 h 248"/>
                  <a:gd name="T50" fmla="*/ 129 w 166"/>
                  <a:gd name="T51" fmla="*/ 151 h 248"/>
                  <a:gd name="T52" fmla="*/ 26 w 166"/>
                  <a:gd name="T53" fmla="*/ 180 h 248"/>
                  <a:gd name="T54" fmla="*/ 26 w 166"/>
                  <a:gd name="T55" fmla="*/ 180 h 248"/>
                  <a:gd name="T56" fmla="*/ 5 w 166"/>
                  <a:gd name="T57" fmla="*/ 105 h 248"/>
                  <a:gd name="T58" fmla="*/ 1 w 166"/>
                  <a:gd name="T59" fmla="*/ 89 h 248"/>
                  <a:gd name="T60" fmla="*/ 0 w 166"/>
                  <a:gd name="T61" fmla="*/ 70 h 248"/>
                  <a:gd name="T62" fmla="*/ 2 w 166"/>
                  <a:gd name="T63" fmla="*/ 50 h 248"/>
                  <a:gd name="T64" fmla="*/ 9 w 166"/>
                  <a:gd name="T65" fmla="*/ 31 h 248"/>
                  <a:gd name="T66" fmla="*/ 25 w 166"/>
                  <a:gd name="T67" fmla="*/ 15 h 248"/>
                  <a:gd name="T68" fmla="*/ 50 w 166"/>
                  <a:gd name="T69" fmla="*/ 4 h 248"/>
                  <a:gd name="T70" fmla="*/ 77 w 166"/>
                  <a:gd name="T71" fmla="*/ 1 h 248"/>
                  <a:gd name="T72" fmla="*/ 98 w 166"/>
                  <a:gd name="T73" fmla="*/ 7 h 248"/>
                  <a:gd name="T74" fmla="*/ 114 w 166"/>
                  <a:gd name="T75" fmla="*/ 19 h 248"/>
                  <a:gd name="T76" fmla="*/ 126 w 166"/>
                  <a:gd name="T77" fmla="*/ 35 h 248"/>
                  <a:gd name="T78" fmla="*/ 135 w 166"/>
                  <a:gd name="T79" fmla="*/ 52 h 248"/>
                  <a:gd name="T80" fmla="*/ 140 w 166"/>
                  <a:gd name="T81" fmla="*/ 67 h 248"/>
                  <a:gd name="T82" fmla="*/ 161 w 166"/>
                  <a:gd name="T83" fmla="*/ 142 h 248"/>
                  <a:gd name="T84" fmla="*/ 165 w 166"/>
                  <a:gd name="T85" fmla="*/ 158 h 248"/>
                  <a:gd name="T86" fmla="*/ 166 w 166"/>
                  <a:gd name="T87" fmla="*/ 177 h 248"/>
                  <a:gd name="T88" fmla="*/ 164 w 166"/>
                  <a:gd name="T89" fmla="*/ 197 h 248"/>
                  <a:gd name="T90" fmla="*/ 157 w 166"/>
                  <a:gd name="T91" fmla="*/ 216 h 248"/>
                  <a:gd name="T92" fmla="*/ 142 w 166"/>
                  <a:gd name="T93" fmla="*/ 232 h 248"/>
                  <a:gd name="T94" fmla="*/ 117 w 166"/>
                  <a:gd name="T95" fmla="*/ 244 h 248"/>
                  <a:gd name="T96" fmla="*/ 90 w 166"/>
                  <a:gd name="T97" fmla="*/ 247 h 248"/>
                  <a:gd name="T98" fmla="*/ 68 w 166"/>
                  <a:gd name="T99" fmla="*/ 241 h 248"/>
                  <a:gd name="T100" fmla="*/ 52 w 166"/>
                  <a:gd name="T101" fmla="*/ 229 h 248"/>
                  <a:gd name="T102" fmla="*/ 40 w 166"/>
                  <a:gd name="T103" fmla="*/ 213 h 248"/>
                  <a:gd name="T104" fmla="*/ 31 w 166"/>
                  <a:gd name="T105" fmla="*/ 196 h 248"/>
                  <a:gd name="T106" fmla="*/ 26 w 166"/>
                  <a:gd name="T107" fmla="*/ 18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48">
                    <a:moveTo>
                      <a:pt x="129" y="151"/>
                    </a:moveTo>
                    <a:lnTo>
                      <a:pt x="129" y="151"/>
                    </a:lnTo>
                    <a:lnTo>
                      <a:pt x="108" y="76"/>
                    </a:lnTo>
                    <a:cubicBezTo>
                      <a:pt x="107" y="73"/>
                      <a:pt x="106" y="70"/>
                      <a:pt x="105" y="66"/>
                    </a:cubicBezTo>
                    <a:cubicBezTo>
                      <a:pt x="104" y="63"/>
                      <a:pt x="102" y="59"/>
                      <a:pt x="100" y="55"/>
                    </a:cubicBezTo>
                    <a:cubicBezTo>
                      <a:pt x="99" y="52"/>
                      <a:pt x="96" y="48"/>
                      <a:pt x="94" y="45"/>
                    </a:cubicBezTo>
                    <a:cubicBezTo>
                      <a:pt x="91" y="42"/>
                      <a:pt x="88" y="39"/>
                      <a:pt x="85" y="37"/>
                    </a:cubicBezTo>
                    <a:cubicBezTo>
                      <a:pt x="82" y="34"/>
                      <a:pt x="78" y="33"/>
                      <a:pt x="73" y="32"/>
                    </a:cubicBezTo>
                    <a:cubicBezTo>
                      <a:pt x="69" y="32"/>
                      <a:pt x="64" y="32"/>
                      <a:pt x="58" y="34"/>
                    </a:cubicBezTo>
                    <a:cubicBezTo>
                      <a:pt x="49" y="36"/>
                      <a:pt x="43" y="40"/>
                      <a:pt x="39" y="45"/>
                    </a:cubicBezTo>
                    <a:cubicBezTo>
                      <a:pt x="36" y="50"/>
                      <a:pt x="33" y="56"/>
                      <a:pt x="33" y="62"/>
                    </a:cubicBezTo>
                    <a:cubicBezTo>
                      <a:pt x="32" y="68"/>
                      <a:pt x="32" y="74"/>
                      <a:pt x="33" y="80"/>
                    </a:cubicBezTo>
                    <a:cubicBezTo>
                      <a:pt x="34" y="86"/>
                      <a:pt x="36" y="92"/>
                      <a:pt x="37" y="96"/>
                    </a:cubicBezTo>
                    <a:lnTo>
                      <a:pt x="58" y="171"/>
                    </a:lnTo>
                    <a:cubicBezTo>
                      <a:pt x="59" y="174"/>
                      <a:pt x="60" y="178"/>
                      <a:pt x="61" y="181"/>
                    </a:cubicBezTo>
                    <a:cubicBezTo>
                      <a:pt x="62" y="185"/>
                      <a:pt x="64" y="188"/>
                      <a:pt x="66" y="192"/>
                    </a:cubicBezTo>
                    <a:cubicBezTo>
                      <a:pt x="67" y="196"/>
                      <a:pt x="70" y="199"/>
                      <a:pt x="72" y="203"/>
                    </a:cubicBezTo>
                    <a:cubicBezTo>
                      <a:pt x="75" y="206"/>
                      <a:pt x="78" y="209"/>
                      <a:pt x="81" y="211"/>
                    </a:cubicBezTo>
                    <a:cubicBezTo>
                      <a:pt x="85" y="213"/>
                      <a:pt x="89" y="214"/>
                      <a:pt x="93" y="215"/>
                    </a:cubicBezTo>
                    <a:cubicBezTo>
                      <a:pt x="97" y="216"/>
                      <a:pt x="103" y="215"/>
                      <a:pt x="108" y="214"/>
                    </a:cubicBezTo>
                    <a:cubicBezTo>
                      <a:pt x="114" y="212"/>
                      <a:pt x="119" y="210"/>
                      <a:pt x="122" y="207"/>
                    </a:cubicBezTo>
                    <a:cubicBezTo>
                      <a:pt x="126" y="204"/>
                      <a:pt x="128" y="201"/>
                      <a:pt x="130" y="197"/>
                    </a:cubicBezTo>
                    <a:cubicBezTo>
                      <a:pt x="132" y="193"/>
                      <a:pt x="133" y="190"/>
                      <a:pt x="133" y="185"/>
                    </a:cubicBezTo>
                    <a:cubicBezTo>
                      <a:pt x="134" y="181"/>
                      <a:pt x="134" y="177"/>
                      <a:pt x="133" y="173"/>
                    </a:cubicBezTo>
                    <a:cubicBezTo>
                      <a:pt x="133" y="169"/>
                      <a:pt x="133" y="165"/>
                      <a:pt x="132" y="161"/>
                    </a:cubicBezTo>
                    <a:cubicBezTo>
                      <a:pt x="131" y="158"/>
                      <a:pt x="130" y="154"/>
                      <a:pt x="129" y="151"/>
                    </a:cubicBezTo>
                    <a:close/>
                    <a:moveTo>
                      <a:pt x="26" y="180"/>
                    </a:moveTo>
                    <a:lnTo>
                      <a:pt x="26" y="180"/>
                    </a:lnTo>
                    <a:lnTo>
                      <a:pt x="5" y="105"/>
                    </a:lnTo>
                    <a:cubicBezTo>
                      <a:pt x="4" y="101"/>
                      <a:pt x="3" y="95"/>
                      <a:pt x="1" y="89"/>
                    </a:cubicBezTo>
                    <a:cubicBezTo>
                      <a:pt x="0" y="83"/>
                      <a:pt x="0" y="77"/>
                      <a:pt x="0" y="70"/>
                    </a:cubicBezTo>
                    <a:cubicBezTo>
                      <a:pt x="0" y="64"/>
                      <a:pt x="0" y="57"/>
                      <a:pt x="2" y="50"/>
                    </a:cubicBezTo>
                    <a:cubicBezTo>
                      <a:pt x="3" y="44"/>
                      <a:pt x="6" y="37"/>
                      <a:pt x="9" y="31"/>
                    </a:cubicBezTo>
                    <a:cubicBezTo>
                      <a:pt x="13" y="25"/>
                      <a:pt x="18" y="20"/>
                      <a:pt x="25" y="15"/>
                    </a:cubicBezTo>
                    <a:cubicBezTo>
                      <a:pt x="31" y="10"/>
                      <a:pt x="40" y="7"/>
                      <a:pt x="50" y="4"/>
                    </a:cubicBezTo>
                    <a:cubicBezTo>
                      <a:pt x="60" y="1"/>
                      <a:pt x="69" y="0"/>
                      <a:pt x="77" y="1"/>
                    </a:cubicBezTo>
                    <a:cubicBezTo>
                      <a:pt x="85" y="1"/>
                      <a:pt x="92" y="3"/>
                      <a:pt x="98" y="7"/>
                    </a:cubicBezTo>
                    <a:cubicBezTo>
                      <a:pt x="104" y="10"/>
                      <a:pt x="110" y="14"/>
                      <a:pt x="114" y="19"/>
                    </a:cubicBezTo>
                    <a:cubicBezTo>
                      <a:pt x="119" y="24"/>
                      <a:pt x="123" y="29"/>
                      <a:pt x="126" y="35"/>
                    </a:cubicBezTo>
                    <a:cubicBezTo>
                      <a:pt x="130" y="40"/>
                      <a:pt x="133" y="46"/>
                      <a:pt x="135" y="52"/>
                    </a:cubicBezTo>
                    <a:cubicBezTo>
                      <a:pt x="137" y="58"/>
                      <a:pt x="139" y="63"/>
                      <a:pt x="140" y="67"/>
                    </a:cubicBezTo>
                    <a:lnTo>
                      <a:pt x="161" y="142"/>
                    </a:lnTo>
                    <a:cubicBezTo>
                      <a:pt x="162" y="147"/>
                      <a:pt x="164" y="152"/>
                      <a:pt x="165" y="158"/>
                    </a:cubicBezTo>
                    <a:cubicBezTo>
                      <a:pt x="166" y="164"/>
                      <a:pt x="166" y="170"/>
                      <a:pt x="166" y="177"/>
                    </a:cubicBezTo>
                    <a:cubicBezTo>
                      <a:pt x="166" y="183"/>
                      <a:pt x="166" y="190"/>
                      <a:pt x="164" y="197"/>
                    </a:cubicBezTo>
                    <a:cubicBezTo>
                      <a:pt x="163" y="204"/>
                      <a:pt x="160" y="210"/>
                      <a:pt x="157" y="216"/>
                    </a:cubicBezTo>
                    <a:cubicBezTo>
                      <a:pt x="153" y="222"/>
                      <a:pt x="148" y="227"/>
                      <a:pt x="142" y="232"/>
                    </a:cubicBezTo>
                    <a:cubicBezTo>
                      <a:pt x="135" y="237"/>
                      <a:pt x="127" y="241"/>
                      <a:pt x="117" y="244"/>
                    </a:cubicBezTo>
                    <a:cubicBezTo>
                      <a:pt x="107" y="247"/>
                      <a:pt x="98" y="248"/>
                      <a:pt x="90" y="247"/>
                    </a:cubicBezTo>
                    <a:cubicBezTo>
                      <a:pt x="82" y="246"/>
                      <a:pt x="75" y="244"/>
                      <a:pt x="68" y="241"/>
                    </a:cubicBezTo>
                    <a:cubicBezTo>
                      <a:pt x="62" y="238"/>
                      <a:pt x="56" y="234"/>
                      <a:pt x="52" y="229"/>
                    </a:cubicBezTo>
                    <a:cubicBezTo>
                      <a:pt x="47" y="224"/>
                      <a:pt x="43" y="218"/>
                      <a:pt x="40" y="213"/>
                    </a:cubicBezTo>
                    <a:cubicBezTo>
                      <a:pt x="36" y="207"/>
                      <a:pt x="33" y="201"/>
                      <a:pt x="31" y="196"/>
                    </a:cubicBezTo>
                    <a:cubicBezTo>
                      <a:pt x="29" y="190"/>
                      <a:pt x="27" y="185"/>
                      <a:pt x="26" y="180"/>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39" name="Freeform 172">
                <a:extLst>
                  <a:ext uri="{FF2B5EF4-FFF2-40B4-BE49-F238E27FC236}">
                    <a16:creationId xmlns:a16="http://schemas.microsoft.com/office/drawing/2014/main" id="{E9677D5A-EBA3-4161-8F69-29A7E7C6FADF}"/>
                  </a:ext>
                </a:extLst>
              </p:cNvPr>
              <p:cNvSpPr>
                <a:spLocks noEditPoints="1"/>
              </p:cNvSpPr>
              <p:nvPr/>
            </p:nvSpPr>
            <p:spPr bwMode="auto">
              <a:xfrm>
                <a:off x="6681" y="935"/>
                <a:ext cx="41" cy="66"/>
              </a:xfrm>
              <a:custGeom>
                <a:avLst/>
                <a:gdLst>
                  <a:gd name="T0" fmla="*/ 108 w 158"/>
                  <a:gd name="T1" fmla="*/ 170 h 249"/>
                  <a:gd name="T2" fmla="*/ 108 w 158"/>
                  <a:gd name="T3" fmla="*/ 170 h 249"/>
                  <a:gd name="T4" fmla="*/ 123 w 158"/>
                  <a:gd name="T5" fmla="*/ 93 h 249"/>
                  <a:gd name="T6" fmla="*/ 124 w 158"/>
                  <a:gd name="T7" fmla="*/ 83 h 249"/>
                  <a:gd name="T8" fmla="*/ 125 w 158"/>
                  <a:gd name="T9" fmla="*/ 71 h 249"/>
                  <a:gd name="T10" fmla="*/ 124 w 158"/>
                  <a:gd name="T11" fmla="*/ 58 h 249"/>
                  <a:gd name="T12" fmla="*/ 120 w 158"/>
                  <a:gd name="T13" fmla="*/ 47 h 249"/>
                  <a:gd name="T14" fmla="*/ 111 w 158"/>
                  <a:gd name="T15" fmla="*/ 38 h 249"/>
                  <a:gd name="T16" fmla="*/ 97 w 158"/>
                  <a:gd name="T17" fmla="*/ 33 h 249"/>
                  <a:gd name="T18" fmla="*/ 75 w 158"/>
                  <a:gd name="T19" fmla="*/ 35 h 249"/>
                  <a:gd name="T20" fmla="*/ 61 w 158"/>
                  <a:gd name="T21" fmla="*/ 47 h 249"/>
                  <a:gd name="T22" fmla="*/ 54 w 158"/>
                  <a:gd name="T23" fmla="*/ 63 h 249"/>
                  <a:gd name="T24" fmla="*/ 50 w 158"/>
                  <a:gd name="T25" fmla="*/ 79 h 249"/>
                  <a:gd name="T26" fmla="*/ 36 w 158"/>
                  <a:gd name="T27" fmla="*/ 156 h 249"/>
                  <a:gd name="T28" fmla="*/ 34 w 158"/>
                  <a:gd name="T29" fmla="*/ 166 h 249"/>
                  <a:gd name="T30" fmla="*/ 33 w 158"/>
                  <a:gd name="T31" fmla="*/ 178 h 249"/>
                  <a:gd name="T32" fmla="*/ 34 w 158"/>
                  <a:gd name="T33" fmla="*/ 190 h 249"/>
                  <a:gd name="T34" fmla="*/ 39 w 158"/>
                  <a:gd name="T35" fmla="*/ 201 h 249"/>
                  <a:gd name="T36" fmla="*/ 48 w 158"/>
                  <a:gd name="T37" fmla="*/ 211 h 249"/>
                  <a:gd name="T38" fmla="*/ 62 w 158"/>
                  <a:gd name="T39" fmla="*/ 216 h 249"/>
                  <a:gd name="T40" fmla="*/ 77 w 158"/>
                  <a:gd name="T41" fmla="*/ 216 h 249"/>
                  <a:gd name="T42" fmla="*/ 89 w 158"/>
                  <a:gd name="T43" fmla="*/ 211 h 249"/>
                  <a:gd name="T44" fmla="*/ 97 w 158"/>
                  <a:gd name="T45" fmla="*/ 202 h 249"/>
                  <a:gd name="T46" fmla="*/ 103 w 158"/>
                  <a:gd name="T47" fmla="*/ 191 h 249"/>
                  <a:gd name="T48" fmla="*/ 106 w 158"/>
                  <a:gd name="T49" fmla="*/ 180 h 249"/>
                  <a:gd name="T50" fmla="*/ 108 w 158"/>
                  <a:gd name="T51" fmla="*/ 170 h 249"/>
                  <a:gd name="T52" fmla="*/ 3 w 158"/>
                  <a:gd name="T53" fmla="*/ 150 h 249"/>
                  <a:gd name="T54" fmla="*/ 3 w 158"/>
                  <a:gd name="T55" fmla="*/ 150 h 249"/>
                  <a:gd name="T56" fmla="*/ 18 w 158"/>
                  <a:gd name="T57" fmla="*/ 73 h 249"/>
                  <a:gd name="T58" fmla="*/ 21 w 158"/>
                  <a:gd name="T59" fmla="*/ 57 h 249"/>
                  <a:gd name="T60" fmla="*/ 28 w 158"/>
                  <a:gd name="T61" fmla="*/ 40 h 249"/>
                  <a:gd name="T62" fmla="*/ 39 w 158"/>
                  <a:gd name="T63" fmla="*/ 23 h 249"/>
                  <a:gd name="T64" fmla="*/ 54 w 158"/>
                  <a:gd name="T65" fmla="*/ 9 h 249"/>
                  <a:gd name="T66" fmla="*/ 75 w 158"/>
                  <a:gd name="T67" fmla="*/ 1 h 249"/>
                  <a:gd name="T68" fmla="*/ 103 w 158"/>
                  <a:gd name="T69" fmla="*/ 2 h 249"/>
                  <a:gd name="T70" fmla="*/ 128 w 158"/>
                  <a:gd name="T71" fmla="*/ 11 h 249"/>
                  <a:gd name="T72" fmla="*/ 145 w 158"/>
                  <a:gd name="T73" fmla="*/ 26 h 249"/>
                  <a:gd name="T74" fmla="*/ 154 w 158"/>
                  <a:gd name="T75" fmla="*/ 44 h 249"/>
                  <a:gd name="T76" fmla="*/ 158 w 158"/>
                  <a:gd name="T77" fmla="*/ 64 h 249"/>
                  <a:gd name="T78" fmla="*/ 157 w 158"/>
                  <a:gd name="T79" fmla="*/ 83 h 249"/>
                  <a:gd name="T80" fmla="*/ 155 w 158"/>
                  <a:gd name="T81" fmla="*/ 99 h 249"/>
                  <a:gd name="T82" fmla="*/ 141 w 158"/>
                  <a:gd name="T83" fmla="*/ 176 h 249"/>
                  <a:gd name="T84" fmla="*/ 137 w 158"/>
                  <a:gd name="T85" fmla="*/ 191 h 249"/>
                  <a:gd name="T86" fmla="*/ 130 w 158"/>
                  <a:gd name="T87" fmla="*/ 209 h 249"/>
                  <a:gd name="T88" fmla="*/ 120 w 158"/>
                  <a:gd name="T89" fmla="*/ 226 h 249"/>
                  <a:gd name="T90" fmla="*/ 104 w 158"/>
                  <a:gd name="T91" fmla="*/ 240 h 249"/>
                  <a:gd name="T92" fmla="*/ 84 w 158"/>
                  <a:gd name="T93" fmla="*/ 247 h 249"/>
                  <a:gd name="T94" fmla="*/ 56 w 158"/>
                  <a:gd name="T95" fmla="*/ 247 h 249"/>
                  <a:gd name="T96" fmla="*/ 31 w 158"/>
                  <a:gd name="T97" fmla="*/ 238 h 249"/>
                  <a:gd name="T98" fmla="*/ 14 w 158"/>
                  <a:gd name="T99" fmla="*/ 223 h 249"/>
                  <a:gd name="T100" fmla="*/ 5 w 158"/>
                  <a:gd name="T101" fmla="*/ 204 h 249"/>
                  <a:gd name="T102" fmla="*/ 1 w 158"/>
                  <a:gd name="T103" fmla="*/ 185 h 249"/>
                  <a:gd name="T104" fmla="*/ 1 w 158"/>
                  <a:gd name="T105" fmla="*/ 166 h 249"/>
                  <a:gd name="T106" fmla="*/ 3 w 158"/>
                  <a:gd name="T107" fmla="*/ 15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8" h="249">
                    <a:moveTo>
                      <a:pt x="108" y="170"/>
                    </a:moveTo>
                    <a:lnTo>
                      <a:pt x="108" y="170"/>
                    </a:lnTo>
                    <a:lnTo>
                      <a:pt x="123" y="93"/>
                    </a:lnTo>
                    <a:cubicBezTo>
                      <a:pt x="123" y="90"/>
                      <a:pt x="124" y="86"/>
                      <a:pt x="124" y="83"/>
                    </a:cubicBezTo>
                    <a:cubicBezTo>
                      <a:pt x="125" y="79"/>
                      <a:pt x="125" y="75"/>
                      <a:pt x="125" y="71"/>
                    </a:cubicBezTo>
                    <a:cubicBezTo>
                      <a:pt x="125" y="67"/>
                      <a:pt x="125" y="63"/>
                      <a:pt x="124" y="58"/>
                    </a:cubicBezTo>
                    <a:cubicBezTo>
                      <a:pt x="123" y="54"/>
                      <a:pt x="122" y="51"/>
                      <a:pt x="120" y="47"/>
                    </a:cubicBezTo>
                    <a:cubicBezTo>
                      <a:pt x="118" y="44"/>
                      <a:pt x="115" y="41"/>
                      <a:pt x="111" y="38"/>
                    </a:cubicBezTo>
                    <a:cubicBezTo>
                      <a:pt x="107" y="36"/>
                      <a:pt x="102" y="34"/>
                      <a:pt x="97" y="33"/>
                    </a:cubicBezTo>
                    <a:cubicBezTo>
                      <a:pt x="88" y="31"/>
                      <a:pt x="81" y="32"/>
                      <a:pt x="75" y="35"/>
                    </a:cubicBezTo>
                    <a:cubicBezTo>
                      <a:pt x="69" y="38"/>
                      <a:pt x="65" y="42"/>
                      <a:pt x="61" y="47"/>
                    </a:cubicBezTo>
                    <a:cubicBezTo>
                      <a:pt x="58" y="52"/>
                      <a:pt x="56" y="57"/>
                      <a:pt x="54" y="63"/>
                    </a:cubicBezTo>
                    <a:cubicBezTo>
                      <a:pt x="52" y="69"/>
                      <a:pt x="51" y="75"/>
                      <a:pt x="50" y="79"/>
                    </a:cubicBezTo>
                    <a:lnTo>
                      <a:pt x="36" y="156"/>
                    </a:lnTo>
                    <a:cubicBezTo>
                      <a:pt x="35" y="159"/>
                      <a:pt x="35" y="162"/>
                      <a:pt x="34" y="166"/>
                    </a:cubicBezTo>
                    <a:cubicBezTo>
                      <a:pt x="34" y="170"/>
                      <a:pt x="33" y="174"/>
                      <a:pt x="33" y="178"/>
                    </a:cubicBezTo>
                    <a:cubicBezTo>
                      <a:pt x="33" y="182"/>
                      <a:pt x="34" y="186"/>
                      <a:pt x="34" y="190"/>
                    </a:cubicBezTo>
                    <a:cubicBezTo>
                      <a:pt x="35" y="194"/>
                      <a:pt x="37" y="198"/>
                      <a:pt x="39" y="201"/>
                    </a:cubicBezTo>
                    <a:cubicBezTo>
                      <a:pt x="41" y="205"/>
                      <a:pt x="44" y="208"/>
                      <a:pt x="48" y="211"/>
                    </a:cubicBezTo>
                    <a:cubicBezTo>
                      <a:pt x="51" y="213"/>
                      <a:pt x="56" y="215"/>
                      <a:pt x="62" y="216"/>
                    </a:cubicBezTo>
                    <a:cubicBezTo>
                      <a:pt x="68" y="217"/>
                      <a:pt x="73" y="217"/>
                      <a:pt x="77" y="216"/>
                    </a:cubicBezTo>
                    <a:cubicBezTo>
                      <a:pt x="82" y="215"/>
                      <a:pt x="86" y="213"/>
                      <a:pt x="89" y="211"/>
                    </a:cubicBezTo>
                    <a:cubicBezTo>
                      <a:pt x="92" y="209"/>
                      <a:pt x="95" y="206"/>
                      <a:pt x="97" y="202"/>
                    </a:cubicBezTo>
                    <a:cubicBezTo>
                      <a:pt x="99" y="198"/>
                      <a:pt x="101" y="195"/>
                      <a:pt x="103" y="191"/>
                    </a:cubicBezTo>
                    <a:cubicBezTo>
                      <a:pt x="104" y="187"/>
                      <a:pt x="105" y="183"/>
                      <a:pt x="106" y="180"/>
                    </a:cubicBezTo>
                    <a:cubicBezTo>
                      <a:pt x="107" y="176"/>
                      <a:pt x="108" y="173"/>
                      <a:pt x="108" y="170"/>
                    </a:cubicBezTo>
                    <a:close/>
                    <a:moveTo>
                      <a:pt x="3" y="150"/>
                    </a:moveTo>
                    <a:lnTo>
                      <a:pt x="3" y="150"/>
                    </a:lnTo>
                    <a:lnTo>
                      <a:pt x="18" y="73"/>
                    </a:lnTo>
                    <a:cubicBezTo>
                      <a:pt x="18" y="68"/>
                      <a:pt x="20" y="63"/>
                      <a:pt x="21" y="57"/>
                    </a:cubicBezTo>
                    <a:cubicBezTo>
                      <a:pt x="23" y="51"/>
                      <a:pt x="25" y="45"/>
                      <a:pt x="28" y="40"/>
                    </a:cubicBezTo>
                    <a:cubicBezTo>
                      <a:pt x="31" y="34"/>
                      <a:pt x="35" y="28"/>
                      <a:pt x="39" y="23"/>
                    </a:cubicBezTo>
                    <a:cubicBezTo>
                      <a:pt x="43" y="17"/>
                      <a:pt x="48" y="13"/>
                      <a:pt x="54" y="9"/>
                    </a:cubicBezTo>
                    <a:cubicBezTo>
                      <a:pt x="60" y="5"/>
                      <a:pt x="67" y="3"/>
                      <a:pt x="75" y="1"/>
                    </a:cubicBezTo>
                    <a:cubicBezTo>
                      <a:pt x="83" y="0"/>
                      <a:pt x="92" y="0"/>
                      <a:pt x="103" y="2"/>
                    </a:cubicBezTo>
                    <a:cubicBezTo>
                      <a:pt x="113" y="4"/>
                      <a:pt x="121" y="7"/>
                      <a:pt x="128" y="11"/>
                    </a:cubicBezTo>
                    <a:cubicBezTo>
                      <a:pt x="135" y="15"/>
                      <a:pt x="140" y="20"/>
                      <a:pt x="145" y="26"/>
                    </a:cubicBezTo>
                    <a:cubicBezTo>
                      <a:pt x="149" y="32"/>
                      <a:pt x="152" y="38"/>
                      <a:pt x="154" y="44"/>
                    </a:cubicBezTo>
                    <a:cubicBezTo>
                      <a:pt x="156" y="51"/>
                      <a:pt x="157" y="57"/>
                      <a:pt x="158" y="64"/>
                    </a:cubicBezTo>
                    <a:cubicBezTo>
                      <a:pt x="158" y="70"/>
                      <a:pt x="158" y="77"/>
                      <a:pt x="157" y="83"/>
                    </a:cubicBezTo>
                    <a:cubicBezTo>
                      <a:pt x="157" y="89"/>
                      <a:pt x="156" y="94"/>
                      <a:pt x="155" y="99"/>
                    </a:cubicBezTo>
                    <a:lnTo>
                      <a:pt x="141" y="176"/>
                    </a:lnTo>
                    <a:cubicBezTo>
                      <a:pt x="140" y="180"/>
                      <a:pt x="139" y="186"/>
                      <a:pt x="137" y="191"/>
                    </a:cubicBezTo>
                    <a:cubicBezTo>
                      <a:pt x="135" y="197"/>
                      <a:pt x="133" y="203"/>
                      <a:pt x="130" y="209"/>
                    </a:cubicBezTo>
                    <a:cubicBezTo>
                      <a:pt x="127" y="215"/>
                      <a:pt x="124" y="221"/>
                      <a:pt x="120" y="226"/>
                    </a:cubicBezTo>
                    <a:cubicBezTo>
                      <a:pt x="116" y="231"/>
                      <a:pt x="110" y="236"/>
                      <a:pt x="104" y="240"/>
                    </a:cubicBezTo>
                    <a:cubicBezTo>
                      <a:pt x="98" y="243"/>
                      <a:pt x="91" y="246"/>
                      <a:pt x="84" y="247"/>
                    </a:cubicBezTo>
                    <a:cubicBezTo>
                      <a:pt x="76" y="249"/>
                      <a:pt x="67" y="249"/>
                      <a:pt x="56" y="247"/>
                    </a:cubicBezTo>
                    <a:cubicBezTo>
                      <a:pt x="46" y="245"/>
                      <a:pt x="38" y="242"/>
                      <a:pt x="31" y="238"/>
                    </a:cubicBezTo>
                    <a:cubicBezTo>
                      <a:pt x="24" y="233"/>
                      <a:pt x="18" y="228"/>
                      <a:pt x="14" y="223"/>
                    </a:cubicBezTo>
                    <a:cubicBezTo>
                      <a:pt x="10" y="217"/>
                      <a:pt x="7" y="211"/>
                      <a:pt x="5" y="204"/>
                    </a:cubicBezTo>
                    <a:cubicBezTo>
                      <a:pt x="3" y="198"/>
                      <a:pt x="1" y="191"/>
                      <a:pt x="1" y="185"/>
                    </a:cubicBezTo>
                    <a:cubicBezTo>
                      <a:pt x="0" y="178"/>
                      <a:pt x="0" y="172"/>
                      <a:pt x="1" y="166"/>
                    </a:cubicBezTo>
                    <a:cubicBezTo>
                      <a:pt x="2" y="160"/>
                      <a:pt x="2" y="154"/>
                      <a:pt x="3" y="150"/>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40" name="Freeform 173">
                <a:extLst>
                  <a:ext uri="{FF2B5EF4-FFF2-40B4-BE49-F238E27FC236}">
                    <a16:creationId xmlns:a16="http://schemas.microsoft.com/office/drawing/2014/main" id="{DE248420-876A-435E-B52A-C2D2DD9E33A5}"/>
                  </a:ext>
                </a:extLst>
              </p:cNvPr>
              <p:cNvSpPr>
                <a:spLocks noEditPoints="1"/>
              </p:cNvSpPr>
              <p:nvPr/>
            </p:nvSpPr>
            <p:spPr bwMode="auto">
              <a:xfrm>
                <a:off x="6646" y="1070"/>
                <a:ext cx="47" cy="64"/>
              </a:xfrm>
              <a:custGeom>
                <a:avLst/>
                <a:gdLst>
                  <a:gd name="T0" fmla="*/ 109 w 177"/>
                  <a:gd name="T1" fmla="*/ 171 h 244"/>
                  <a:gd name="T2" fmla="*/ 109 w 177"/>
                  <a:gd name="T3" fmla="*/ 171 h 244"/>
                  <a:gd name="T4" fmla="*/ 137 w 177"/>
                  <a:gd name="T5" fmla="*/ 98 h 244"/>
                  <a:gd name="T6" fmla="*/ 141 w 177"/>
                  <a:gd name="T7" fmla="*/ 89 h 244"/>
                  <a:gd name="T8" fmla="*/ 143 w 177"/>
                  <a:gd name="T9" fmla="*/ 77 h 244"/>
                  <a:gd name="T10" fmla="*/ 144 w 177"/>
                  <a:gd name="T11" fmla="*/ 65 h 244"/>
                  <a:gd name="T12" fmla="*/ 142 w 177"/>
                  <a:gd name="T13" fmla="*/ 53 h 244"/>
                  <a:gd name="T14" fmla="*/ 135 w 177"/>
                  <a:gd name="T15" fmla="*/ 42 h 244"/>
                  <a:gd name="T16" fmla="*/ 122 w 177"/>
                  <a:gd name="T17" fmla="*/ 35 h 244"/>
                  <a:gd name="T18" fmla="*/ 100 w 177"/>
                  <a:gd name="T19" fmla="*/ 33 h 244"/>
                  <a:gd name="T20" fmla="*/ 85 w 177"/>
                  <a:gd name="T21" fmla="*/ 42 h 244"/>
                  <a:gd name="T22" fmla="*/ 75 w 177"/>
                  <a:gd name="T23" fmla="*/ 57 h 244"/>
                  <a:gd name="T24" fmla="*/ 68 w 177"/>
                  <a:gd name="T25" fmla="*/ 72 h 244"/>
                  <a:gd name="T26" fmla="*/ 40 w 177"/>
                  <a:gd name="T27" fmla="*/ 145 h 244"/>
                  <a:gd name="T28" fmla="*/ 37 w 177"/>
                  <a:gd name="T29" fmla="*/ 155 h 244"/>
                  <a:gd name="T30" fmla="*/ 34 w 177"/>
                  <a:gd name="T31" fmla="*/ 166 h 244"/>
                  <a:gd name="T32" fmla="*/ 33 w 177"/>
                  <a:gd name="T33" fmla="*/ 178 h 244"/>
                  <a:gd name="T34" fmla="*/ 35 w 177"/>
                  <a:gd name="T35" fmla="*/ 190 h 244"/>
                  <a:gd name="T36" fmla="*/ 42 w 177"/>
                  <a:gd name="T37" fmla="*/ 201 h 244"/>
                  <a:gd name="T38" fmla="*/ 55 w 177"/>
                  <a:gd name="T39" fmla="*/ 209 h 244"/>
                  <a:gd name="T40" fmla="*/ 70 w 177"/>
                  <a:gd name="T41" fmla="*/ 212 h 244"/>
                  <a:gd name="T42" fmla="*/ 83 w 177"/>
                  <a:gd name="T43" fmla="*/ 209 h 244"/>
                  <a:gd name="T44" fmla="*/ 92 w 177"/>
                  <a:gd name="T45" fmla="*/ 201 h 244"/>
                  <a:gd name="T46" fmla="*/ 100 w 177"/>
                  <a:gd name="T47" fmla="*/ 191 h 244"/>
                  <a:gd name="T48" fmla="*/ 105 w 177"/>
                  <a:gd name="T49" fmla="*/ 181 h 244"/>
                  <a:gd name="T50" fmla="*/ 109 w 177"/>
                  <a:gd name="T51" fmla="*/ 171 h 244"/>
                  <a:gd name="T52" fmla="*/ 9 w 177"/>
                  <a:gd name="T53" fmla="*/ 133 h 244"/>
                  <a:gd name="T54" fmla="*/ 9 w 177"/>
                  <a:gd name="T55" fmla="*/ 133 h 244"/>
                  <a:gd name="T56" fmla="*/ 37 w 177"/>
                  <a:gd name="T57" fmla="*/ 60 h 244"/>
                  <a:gd name="T58" fmla="*/ 44 w 177"/>
                  <a:gd name="T59" fmla="*/ 45 h 244"/>
                  <a:gd name="T60" fmla="*/ 54 w 177"/>
                  <a:gd name="T61" fmla="*/ 29 h 244"/>
                  <a:gd name="T62" fmla="*/ 67 w 177"/>
                  <a:gd name="T63" fmla="*/ 14 h 244"/>
                  <a:gd name="T64" fmla="*/ 85 w 177"/>
                  <a:gd name="T65" fmla="*/ 4 h 244"/>
                  <a:gd name="T66" fmla="*/ 107 w 177"/>
                  <a:gd name="T67" fmla="*/ 0 h 244"/>
                  <a:gd name="T68" fmla="*/ 133 w 177"/>
                  <a:gd name="T69" fmla="*/ 5 h 244"/>
                  <a:gd name="T70" fmla="*/ 157 w 177"/>
                  <a:gd name="T71" fmla="*/ 19 h 244"/>
                  <a:gd name="T72" fmla="*/ 171 w 177"/>
                  <a:gd name="T73" fmla="*/ 37 h 244"/>
                  <a:gd name="T74" fmla="*/ 176 w 177"/>
                  <a:gd name="T75" fmla="*/ 56 h 244"/>
                  <a:gd name="T76" fmla="*/ 177 w 177"/>
                  <a:gd name="T77" fmla="*/ 76 h 244"/>
                  <a:gd name="T78" fmla="*/ 173 w 177"/>
                  <a:gd name="T79" fmla="*/ 95 h 244"/>
                  <a:gd name="T80" fmla="*/ 168 w 177"/>
                  <a:gd name="T81" fmla="*/ 110 h 244"/>
                  <a:gd name="T82" fmla="*/ 140 w 177"/>
                  <a:gd name="T83" fmla="*/ 183 h 244"/>
                  <a:gd name="T84" fmla="*/ 134 w 177"/>
                  <a:gd name="T85" fmla="*/ 198 h 244"/>
                  <a:gd name="T86" fmla="*/ 124 w 177"/>
                  <a:gd name="T87" fmla="*/ 214 h 244"/>
                  <a:gd name="T88" fmla="*/ 110 w 177"/>
                  <a:gd name="T89" fmla="*/ 229 h 244"/>
                  <a:gd name="T90" fmla="*/ 93 w 177"/>
                  <a:gd name="T91" fmla="*/ 240 h 244"/>
                  <a:gd name="T92" fmla="*/ 71 w 177"/>
                  <a:gd name="T93" fmla="*/ 244 h 244"/>
                  <a:gd name="T94" fmla="*/ 44 w 177"/>
                  <a:gd name="T95" fmla="*/ 238 h 244"/>
                  <a:gd name="T96" fmla="*/ 21 w 177"/>
                  <a:gd name="T97" fmla="*/ 225 h 244"/>
                  <a:gd name="T98" fmla="*/ 7 w 177"/>
                  <a:gd name="T99" fmla="*/ 207 h 244"/>
                  <a:gd name="T100" fmla="*/ 1 w 177"/>
                  <a:gd name="T101" fmla="*/ 187 h 244"/>
                  <a:gd name="T102" fmla="*/ 1 w 177"/>
                  <a:gd name="T103" fmla="*/ 167 h 244"/>
                  <a:gd name="T104" fmla="*/ 4 w 177"/>
                  <a:gd name="T105" fmla="*/ 149 h 244"/>
                  <a:gd name="T106" fmla="*/ 9 w 177"/>
                  <a:gd name="T107" fmla="*/ 13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7" h="244">
                    <a:moveTo>
                      <a:pt x="109" y="171"/>
                    </a:moveTo>
                    <a:lnTo>
                      <a:pt x="109" y="171"/>
                    </a:lnTo>
                    <a:lnTo>
                      <a:pt x="137" y="98"/>
                    </a:lnTo>
                    <a:cubicBezTo>
                      <a:pt x="138" y="96"/>
                      <a:pt x="139" y="92"/>
                      <a:pt x="141" y="89"/>
                    </a:cubicBezTo>
                    <a:cubicBezTo>
                      <a:pt x="142" y="85"/>
                      <a:pt x="143" y="81"/>
                      <a:pt x="143" y="77"/>
                    </a:cubicBezTo>
                    <a:cubicBezTo>
                      <a:pt x="144" y="73"/>
                      <a:pt x="144" y="69"/>
                      <a:pt x="144" y="65"/>
                    </a:cubicBezTo>
                    <a:cubicBezTo>
                      <a:pt x="144" y="61"/>
                      <a:pt x="144" y="57"/>
                      <a:pt x="142" y="53"/>
                    </a:cubicBezTo>
                    <a:cubicBezTo>
                      <a:pt x="141" y="49"/>
                      <a:pt x="138" y="46"/>
                      <a:pt x="135" y="42"/>
                    </a:cubicBezTo>
                    <a:cubicBezTo>
                      <a:pt x="132" y="39"/>
                      <a:pt x="128" y="37"/>
                      <a:pt x="122" y="35"/>
                    </a:cubicBezTo>
                    <a:cubicBezTo>
                      <a:pt x="114" y="31"/>
                      <a:pt x="106" y="31"/>
                      <a:pt x="100" y="33"/>
                    </a:cubicBezTo>
                    <a:cubicBezTo>
                      <a:pt x="94" y="35"/>
                      <a:pt x="89" y="38"/>
                      <a:pt x="85" y="42"/>
                    </a:cubicBezTo>
                    <a:cubicBezTo>
                      <a:pt x="81" y="47"/>
                      <a:pt x="77" y="52"/>
                      <a:pt x="75" y="57"/>
                    </a:cubicBezTo>
                    <a:cubicBezTo>
                      <a:pt x="72" y="63"/>
                      <a:pt x="70" y="68"/>
                      <a:pt x="68" y="72"/>
                    </a:cubicBezTo>
                    <a:lnTo>
                      <a:pt x="40" y="145"/>
                    </a:lnTo>
                    <a:cubicBezTo>
                      <a:pt x="39" y="148"/>
                      <a:pt x="38" y="151"/>
                      <a:pt x="37" y="155"/>
                    </a:cubicBezTo>
                    <a:cubicBezTo>
                      <a:pt x="36" y="158"/>
                      <a:pt x="35" y="162"/>
                      <a:pt x="34" y="166"/>
                    </a:cubicBezTo>
                    <a:cubicBezTo>
                      <a:pt x="33" y="170"/>
                      <a:pt x="33" y="174"/>
                      <a:pt x="33" y="178"/>
                    </a:cubicBezTo>
                    <a:cubicBezTo>
                      <a:pt x="33" y="183"/>
                      <a:pt x="34" y="187"/>
                      <a:pt x="35" y="190"/>
                    </a:cubicBezTo>
                    <a:cubicBezTo>
                      <a:pt x="37" y="194"/>
                      <a:pt x="39" y="198"/>
                      <a:pt x="42" y="201"/>
                    </a:cubicBezTo>
                    <a:cubicBezTo>
                      <a:pt x="45" y="204"/>
                      <a:pt x="50" y="207"/>
                      <a:pt x="55" y="209"/>
                    </a:cubicBezTo>
                    <a:cubicBezTo>
                      <a:pt x="61" y="211"/>
                      <a:pt x="66" y="212"/>
                      <a:pt x="70" y="212"/>
                    </a:cubicBezTo>
                    <a:cubicBezTo>
                      <a:pt x="75" y="212"/>
                      <a:pt x="79" y="210"/>
                      <a:pt x="83" y="209"/>
                    </a:cubicBezTo>
                    <a:cubicBezTo>
                      <a:pt x="86" y="207"/>
                      <a:pt x="90" y="204"/>
                      <a:pt x="92" y="201"/>
                    </a:cubicBezTo>
                    <a:cubicBezTo>
                      <a:pt x="95" y="198"/>
                      <a:pt x="98" y="195"/>
                      <a:pt x="100" y="191"/>
                    </a:cubicBezTo>
                    <a:cubicBezTo>
                      <a:pt x="102" y="188"/>
                      <a:pt x="104" y="184"/>
                      <a:pt x="105" y="181"/>
                    </a:cubicBezTo>
                    <a:cubicBezTo>
                      <a:pt x="107" y="177"/>
                      <a:pt x="108" y="174"/>
                      <a:pt x="109" y="171"/>
                    </a:cubicBezTo>
                    <a:close/>
                    <a:moveTo>
                      <a:pt x="9" y="133"/>
                    </a:moveTo>
                    <a:lnTo>
                      <a:pt x="9" y="133"/>
                    </a:lnTo>
                    <a:lnTo>
                      <a:pt x="37" y="60"/>
                    </a:lnTo>
                    <a:cubicBezTo>
                      <a:pt x="39" y="56"/>
                      <a:pt x="41" y="51"/>
                      <a:pt x="44" y="45"/>
                    </a:cubicBezTo>
                    <a:cubicBezTo>
                      <a:pt x="46" y="40"/>
                      <a:pt x="50" y="35"/>
                      <a:pt x="54" y="29"/>
                    </a:cubicBezTo>
                    <a:cubicBezTo>
                      <a:pt x="58" y="24"/>
                      <a:pt x="62" y="19"/>
                      <a:pt x="67" y="14"/>
                    </a:cubicBezTo>
                    <a:cubicBezTo>
                      <a:pt x="72" y="10"/>
                      <a:pt x="78" y="6"/>
                      <a:pt x="85" y="4"/>
                    </a:cubicBezTo>
                    <a:cubicBezTo>
                      <a:pt x="91" y="1"/>
                      <a:pt x="99" y="0"/>
                      <a:pt x="107" y="0"/>
                    </a:cubicBezTo>
                    <a:cubicBezTo>
                      <a:pt x="115" y="0"/>
                      <a:pt x="124" y="2"/>
                      <a:pt x="133" y="5"/>
                    </a:cubicBezTo>
                    <a:cubicBezTo>
                      <a:pt x="143" y="9"/>
                      <a:pt x="151" y="14"/>
                      <a:pt x="157" y="19"/>
                    </a:cubicBezTo>
                    <a:cubicBezTo>
                      <a:pt x="163" y="24"/>
                      <a:pt x="167" y="30"/>
                      <a:pt x="171" y="37"/>
                    </a:cubicBezTo>
                    <a:cubicBezTo>
                      <a:pt x="174" y="43"/>
                      <a:pt x="176" y="49"/>
                      <a:pt x="176" y="56"/>
                    </a:cubicBezTo>
                    <a:cubicBezTo>
                      <a:pt x="177" y="63"/>
                      <a:pt x="177" y="70"/>
                      <a:pt x="177" y="76"/>
                    </a:cubicBezTo>
                    <a:cubicBezTo>
                      <a:pt x="176" y="83"/>
                      <a:pt x="175" y="89"/>
                      <a:pt x="173" y="95"/>
                    </a:cubicBezTo>
                    <a:cubicBezTo>
                      <a:pt x="171" y="101"/>
                      <a:pt x="170" y="106"/>
                      <a:pt x="168" y="110"/>
                    </a:cubicBezTo>
                    <a:lnTo>
                      <a:pt x="140" y="183"/>
                    </a:lnTo>
                    <a:cubicBezTo>
                      <a:pt x="138" y="188"/>
                      <a:pt x="136" y="192"/>
                      <a:pt x="134" y="198"/>
                    </a:cubicBezTo>
                    <a:cubicBezTo>
                      <a:pt x="131" y="203"/>
                      <a:pt x="128" y="209"/>
                      <a:pt x="124" y="214"/>
                    </a:cubicBezTo>
                    <a:cubicBezTo>
                      <a:pt x="120" y="219"/>
                      <a:pt x="116" y="224"/>
                      <a:pt x="110" y="229"/>
                    </a:cubicBezTo>
                    <a:cubicBezTo>
                      <a:pt x="105" y="233"/>
                      <a:pt x="99" y="237"/>
                      <a:pt x="93" y="240"/>
                    </a:cubicBezTo>
                    <a:cubicBezTo>
                      <a:pt x="86" y="242"/>
                      <a:pt x="79" y="244"/>
                      <a:pt x="71" y="244"/>
                    </a:cubicBezTo>
                    <a:cubicBezTo>
                      <a:pt x="63" y="244"/>
                      <a:pt x="54" y="242"/>
                      <a:pt x="44" y="238"/>
                    </a:cubicBezTo>
                    <a:cubicBezTo>
                      <a:pt x="35" y="234"/>
                      <a:pt x="27" y="230"/>
                      <a:pt x="21" y="225"/>
                    </a:cubicBezTo>
                    <a:cubicBezTo>
                      <a:pt x="15" y="219"/>
                      <a:pt x="10" y="213"/>
                      <a:pt x="7" y="207"/>
                    </a:cubicBezTo>
                    <a:cubicBezTo>
                      <a:pt x="4" y="201"/>
                      <a:pt x="2" y="194"/>
                      <a:pt x="1" y="187"/>
                    </a:cubicBezTo>
                    <a:cubicBezTo>
                      <a:pt x="0" y="180"/>
                      <a:pt x="0" y="174"/>
                      <a:pt x="1" y="167"/>
                    </a:cubicBezTo>
                    <a:cubicBezTo>
                      <a:pt x="1" y="161"/>
                      <a:pt x="3" y="154"/>
                      <a:pt x="4" y="149"/>
                    </a:cubicBezTo>
                    <a:cubicBezTo>
                      <a:pt x="6" y="143"/>
                      <a:pt x="8" y="138"/>
                      <a:pt x="9" y="133"/>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41" name="Freeform 174">
                <a:extLst>
                  <a:ext uri="{FF2B5EF4-FFF2-40B4-BE49-F238E27FC236}">
                    <a16:creationId xmlns:a16="http://schemas.microsoft.com/office/drawing/2014/main" id="{456E70BD-A24D-4134-8F5B-2FDAA8938F47}"/>
                  </a:ext>
                </a:extLst>
              </p:cNvPr>
              <p:cNvSpPr>
                <a:spLocks noEditPoints="1"/>
              </p:cNvSpPr>
              <p:nvPr/>
            </p:nvSpPr>
            <p:spPr bwMode="auto">
              <a:xfrm>
                <a:off x="6384" y="928"/>
                <a:ext cx="46" cy="64"/>
              </a:xfrm>
              <a:custGeom>
                <a:avLst/>
                <a:gdLst>
                  <a:gd name="T0" fmla="*/ 109 w 177"/>
                  <a:gd name="T1" fmla="*/ 172 h 244"/>
                  <a:gd name="T2" fmla="*/ 109 w 177"/>
                  <a:gd name="T3" fmla="*/ 172 h 244"/>
                  <a:gd name="T4" fmla="*/ 137 w 177"/>
                  <a:gd name="T5" fmla="*/ 99 h 244"/>
                  <a:gd name="T6" fmla="*/ 140 w 177"/>
                  <a:gd name="T7" fmla="*/ 89 h 244"/>
                  <a:gd name="T8" fmla="*/ 143 w 177"/>
                  <a:gd name="T9" fmla="*/ 78 h 244"/>
                  <a:gd name="T10" fmla="*/ 144 w 177"/>
                  <a:gd name="T11" fmla="*/ 65 h 244"/>
                  <a:gd name="T12" fmla="*/ 142 w 177"/>
                  <a:gd name="T13" fmla="*/ 53 h 244"/>
                  <a:gd name="T14" fmla="*/ 135 w 177"/>
                  <a:gd name="T15" fmla="*/ 43 h 244"/>
                  <a:gd name="T16" fmla="*/ 122 w 177"/>
                  <a:gd name="T17" fmla="*/ 35 h 244"/>
                  <a:gd name="T18" fmla="*/ 100 w 177"/>
                  <a:gd name="T19" fmla="*/ 33 h 244"/>
                  <a:gd name="T20" fmla="*/ 85 w 177"/>
                  <a:gd name="T21" fmla="*/ 43 h 244"/>
                  <a:gd name="T22" fmla="*/ 74 w 177"/>
                  <a:gd name="T23" fmla="*/ 58 h 244"/>
                  <a:gd name="T24" fmla="*/ 68 w 177"/>
                  <a:gd name="T25" fmla="*/ 72 h 244"/>
                  <a:gd name="T26" fmla="*/ 40 w 177"/>
                  <a:gd name="T27" fmla="*/ 146 h 244"/>
                  <a:gd name="T28" fmla="*/ 36 w 177"/>
                  <a:gd name="T29" fmla="*/ 155 h 244"/>
                  <a:gd name="T30" fmla="*/ 34 w 177"/>
                  <a:gd name="T31" fmla="*/ 167 h 244"/>
                  <a:gd name="T32" fmla="*/ 32 w 177"/>
                  <a:gd name="T33" fmla="*/ 179 h 244"/>
                  <a:gd name="T34" fmla="*/ 35 w 177"/>
                  <a:gd name="T35" fmla="*/ 191 h 244"/>
                  <a:gd name="T36" fmla="*/ 42 w 177"/>
                  <a:gd name="T37" fmla="*/ 201 h 244"/>
                  <a:gd name="T38" fmla="*/ 55 w 177"/>
                  <a:gd name="T39" fmla="*/ 209 h 244"/>
                  <a:gd name="T40" fmla="*/ 70 w 177"/>
                  <a:gd name="T41" fmla="*/ 212 h 244"/>
                  <a:gd name="T42" fmla="*/ 82 w 177"/>
                  <a:gd name="T43" fmla="*/ 209 h 244"/>
                  <a:gd name="T44" fmla="*/ 92 w 177"/>
                  <a:gd name="T45" fmla="*/ 202 h 244"/>
                  <a:gd name="T46" fmla="*/ 99 w 177"/>
                  <a:gd name="T47" fmla="*/ 192 h 244"/>
                  <a:gd name="T48" fmla="*/ 105 w 177"/>
                  <a:gd name="T49" fmla="*/ 181 h 244"/>
                  <a:gd name="T50" fmla="*/ 109 w 177"/>
                  <a:gd name="T51" fmla="*/ 172 h 244"/>
                  <a:gd name="T52" fmla="*/ 9 w 177"/>
                  <a:gd name="T53" fmla="*/ 134 h 244"/>
                  <a:gd name="T54" fmla="*/ 9 w 177"/>
                  <a:gd name="T55" fmla="*/ 134 h 244"/>
                  <a:gd name="T56" fmla="*/ 37 w 177"/>
                  <a:gd name="T57" fmla="*/ 61 h 244"/>
                  <a:gd name="T58" fmla="*/ 43 w 177"/>
                  <a:gd name="T59" fmla="*/ 46 h 244"/>
                  <a:gd name="T60" fmla="*/ 53 w 177"/>
                  <a:gd name="T61" fmla="*/ 30 h 244"/>
                  <a:gd name="T62" fmla="*/ 67 w 177"/>
                  <a:gd name="T63" fmla="*/ 15 h 244"/>
                  <a:gd name="T64" fmla="*/ 84 w 177"/>
                  <a:gd name="T65" fmla="*/ 4 h 244"/>
                  <a:gd name="T66" fmla="*/ 106 w 177"/>
                  <a:gd name="T67" fmla="*/ 0 h 244"/>
                  <a:gd name="T68" fmla="*/ 133 w 177"/>
                  <a:gd name="T69" fmla="*/ 6 h 244"/>
                  <a:gd name="T70" fmla="*/ 157 w 177"/>
                  <a:gd name="T71" fmla="*/ 19 h 244"/>
                  <a:gd name="T72" fmla="*/ 170 w 177"/>
                  <a:gd name="T73" fmla="*/ 37 h 244"/>
                  <a:gd name="T74" fmla="*/ 176 w 177"/>
                  <a:gd name="T75" fmla="*/ 57 h 244"/>
                  <a:gd name="T76" fmla="*/ 176 w 177"/>
                  <a:gd name="T77" fmla="*/ 77 h 244"/>
                  <a:gd name="T78" fmla="*/ 173 w 177"/>
                  <a:gd name="T79" fmla="*/ 95 h 244"/>
                  <a:gd name="T80" fmla="*/ 168 w 177"/>
                  <a:gd name="T81" fmla="*/ 111 h 244"/>
                  <a:gd name="T82" fmla="*/ 140 w 177"/>
                  <a:gd name="T83" fmla="*/ 184 h 244"/>
                  <a:gd name="T84" fmla="*/ 133 w 177"/>
                  <a:gd name="T85" fmla="*/ 198 h 244"/>
                  <a:gd name="T86" fmla="*/ 123 w 177"/>
                  <a:gd name="T87" fmla="*/ 215 h 244"/>
                  <a:gd name="T88" fmla="*/ 110 w 177"/>
                  <a:gd name="T89" fmla="*/ 229 h 244"/>
                  <a:gd name="T90" fmla="*/ 92 w 177"/>
                  <a:gd name="T91" fmla="*/ 240 h 244"/>
                  <a:gd name="T92" fmla="*/ 71 w 177"/>
                  <a:gd name="T93" fmla="*/ 244 h 244"/>
                  <a:gd name="T94" fmla="*/ 44 w 177"/>
                  <a:gd name="T95" fmla="*/ 239 h 244"/>
                  <a:gd name="T96" fmla="*/ 20 w 177"/>
                  <a:gd name="T97" fmla="*/ 225 h 244"/>
                  <a:gd name="T98" fmla="*/ 7 w 177"/>
                  <a:gd name="T99" fmla="*/ 207 h 244"/>
                  <a:gd name="T100" fmla="*/ 1 w 177"/>
                  <a:gd name="T101" fmla="*/ 188 h 244"/>
                  <a:gd name="T102" fmla="*/ 0 w 177"/>
                  <a:gd name="T103" fmla="*/ 168 h 244"/>
                  <a:gd name="T104" fmla="*/ 4 w 177"/>
                  <a:gd name="T105" fmla="*/ 149 h 244"/>
                  <a:gd name="T106" fmla="*/ 9 w 177"/>
                  <a:gd name="T107" fmla="*/ 13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7" h="244">
                    <a:moveTo>
                      <a:pt x="109" y="172"/>
                    </a:moveTo>
                    <a:lnTo>
                      <a:pt x="109" y="172"/>
                    </a:lnTo>
                    <a:lnTo>
                      <a:pt x="137" y="99"/>
                    </a:lnTo>
                    <a:cubicBezTo>
                      <a:pt x="138" y="96"/>
                      <a:pt x="139" y="93"/>
                      <a:pt x="140" y="89"/>
                    </a:cubicBezTo>
                    <a:cubicBezTo>
                      <a:pt x="141" y="86"/>
                      <a:pt x="142" y="82"/>
                      <a:pt x="143" y="78"/>
                    </a:cubicBezTo>
                    <a:cubicBezTo>
                      <a:pt x="144" y="74"/>
                      <a:pt x="144" y="70"/>
                      <a:pt x="144" y="65"/>
                    </a:cubicBezTo>
                    <a:cubicBezTo>
                      <a:pt x="144" y="61"/>
                      <a:pt x="143" y="57"/>
                      <a:pt x="142" y="53"/>
                    </a:cubicBezTo>
                    <a:cubicBezTo>
                      <a:pt x="140" y="50"/>
                      <a:pt x="138" y="46"/>
                      <a:pt x="135" y="43"/>
                    </a:cubicBezTo>
                    <a:cubicBezTo>
                      <a:pt x="132" y="40"/>
                      <a:pt x="127" y="37"/>
                      <a:pt x="122" y="35"/>
                    </a:cubicBezTo>
                    <a:cubicBezTo>
                      <a:pt x="113" y="32"/>
                      <a:pt x="106" y="31"/>
                      <a:pt x="100" y="33"/>
                    </a:cubicBezTo>
                    <a:cubicBezTo>
                      <a:pt x="94" y="35"/>
                      <a:pt x="89" y="38"/>
                      <a:pt x="85" y="43"/>
                    </a:cubicBezTo>
                    <a:cubicBezTo>
                      <a:pt x="80" y="47"/>
                      <a:pt x="77" y="52"/>
                      <a:pt x="74" y="58"/>
                    </a:cubicBezTo>
                    <a:cubicBezTo>
                      <a:pt x="72" y="63"/>
                      <a:pt x="69" y="68"/>
                      <a:pt x="68" y="72"/>
                    </a:cubicBezTo>
                    <a:lnTo>
                      <a:pt x="40" y="146"/>
                    </a:lnTo>
                    <a:cubicBezTo>
                      <a:pt x="39" y="148"/>
                      <a:pt x="38" y="152"/>
                      <a:pt x="36" y="155"/>
                    </a:cubicBezTo>
                    <a:cubicBezTo>
                      <a:pt x="35" y="159"/>
                      <a:pt x="34" y="163"/>
                      <a:pt x="34" y="167"/>
                    </a:cubicBezTo>
                    <a:cubicBezTo>
                      <a:pt x="33" y="171"/>
                      <a:pt x="32" y="175"/>
                      <a:pt x="32" y="179"/>
                    </a:cubicBezTo>
                    <a:cubicBezTo>
                      <a:pt x="33" y="183"/>
                      <a:pt x="33" y="187"/>
                      <a:pt x="35" y="191"/>
                    </a:cubicBezTo>
                    <a:cubicBezTo>
                      <a:pt x="36" y="195"/>
                      <a:pt x="39" y="198"/>
                      <a:pt x="42" y="201"/>
                    </a:cubicBezTo>
                    <a:cubicBezTo>
                      <a:pt x="45" y="205"/>
                      <a:pt x="49" y="207"/>
                      <a:pt x="55" y="209"/>
                    </a:cubicBezTo>
                    <a:cubicBezTo>
                      <a:pt x="60" y="211"/>
                      <a:pt x="65" y="212"/>
                      <a:pt x="70" y="212"/>
                    </a:cubicBezTo>
                    <a:cubicBezTo>
                      <a:pt x="74" y="212"/>
                      <a:pt x="79" y="211"/>
                      <a:pt x="82" y="209"/>
                    </a:cubicBezTo>
                    <a:cubicBezTo>
                      <a:pt x="86" y="207"/>
                      <a:pt x="89" y="205"/>
                      <a:pt x="92" y="202"/>
                    </a:cubicBezTo>
                    <a:cubicBezTo>
                      <a:pt x="95" y="199"/>
                      <a:pt x="97" y="195"/>
                      <a:pt x="99" y="192"/>
                    </a:cubicBezTo>
                    <a:cubicBezTo>
                      <a:pt x="101" y="188"/>
                      <a:pt x="103" y="185"/>
                      <a:pt x="105" y="181"/>
                    </a:cubicBezTo>
                    <a:cubicBezTo>
                      <a:pt x="106" y="178"/>
                      <a:pt x="108" y="175"/>
                      <a:pt x="109" y="172"/>
                    </a:cubicBezTo>
                    <a:close/>
                    <a:moveTo>
                      <a:pt x="9" y="134"/>
                    </a:moveTo>
                    <a:lnTo>
                      <a:pt x="9" y="134"/>
                    </a:lnTo>
                    <a:lnTo>
                      <a:pt x="37" y="61"/>
                    </a:lnTo>
                    <a:cubicBezTo>
                      <a:pt x="38" y="56"/>
                      <a:pt x="41" y="51"/>
                      <a:pt x="43" y="46"/>
                    </a:cubicBezTo>
                    <a:cubicBezTo>
                      <a:pt x="46" y="40"/>
                      <a:pt x="49" y="35"/>
                      <a:pt x="53" y="30"/>
                    </a:cubicBezTo>
                    <a:cubicBezTo>
                      <a:pt x="57" y="24"/>
                      <a:pt x="62" y="19"/>
                      <a:pt x="67" y="15"/>
                    </a:cubicBezTo>
                    <a:cubicBezTo>
                      <a:pt x="72" y="10"/>
                      <a:pt x="78" y="7"/>
                      <a:pt x="84" y="4"/>
                    </a:cubicBezTo>
                    <a:cubicBezTo>
                      <a:pt x="91" y="2"/>
                      <a:pt x="98" y="0"/>
                      <a:pt x="106" y="0"/>
                    </a:cubicBezTo>
                    <a:cubicBezTo>
                      <a:pt x="114" y="0"/>
                      <a:pt x="123" y="2"/>
                      <a:pt x="133" y="6"/>
                    </a:cubicBezTo>
                    <a:cubicBezTo>
                      <a:pt x="143" y="10"/>
                      <a:pt x="151" y="14"/>
                      <a:pt x="157" y="19"/>
                    </a:cubicBezTo>
                    <a:cubicBezTo>
                      <a:pt x="162" y="25"/>
                      <a:pt x="167" y="31"/>
                      <a:pt x="170" y="37"/>
                    </a:cubicBezTo>
                    <a:cubicBezTo>
                      <a:pt x="173" y="43"/>
                      <a:pt x="175" y="50"/>
                      <a:pt x="176" y="57"/>
                    </a:cubicBezTo>
                    <a:cubicBezTo>
                      <a:pt x="177" y="64"/>
                      <a:pt x="177" y="70"/>
                      <a:pt x="176" y="77"/>
                    </a:cubicBezTo>
                    <a:cubicBezTo>
                      <a:pt x="175" y="83"/>
                      <a:pt x="174" y="89"/>
                      <a:pt x="173" y="95"/>
                    </a:cubicBezTo>
                    <a:cubicBezTo>
                      <a:pt x="171" y="101"/>
                      <a:pt x="169" y="106"/>
                      <a:pt x="168" y="111"/>
                    </a:cubicBezTo>
                    <a:lnTo>
                      <a:pt x="140" y="184"/>
                    </a:lnTo>
                    <a:cubicBezTo>
                      <a:pt x="138" y="188"/>
                      <a:pt x="136" y="193"/>
                      <a:pt x="133" y="198"/>
                    </a:cubicBezTo>
                    <a:cubicBezTo>
                      <a:pt x="131" y="204"/>
                      <a:pt x="127" y="209"/>
                      <a:pt x="123" y="215"/>
                    </a:cubicBezTo>
                    <a:cubicBezTo>
                      <a:pt x="120" y="220"/>
                      <a:pt x="115" y="225"/>
                      <a:pt x="110" y="229"/>
                    </a:cubicBezTo>
                    <a:cubicBezTo>
                      <a:pt x="105" y="234"/>
                      <a:pt x="99" y="238"/>
                      <a:pt x="92" y="240"/>
                    </a:cubicBezTo>
                    <a:cubicBezTo>
                      <a:pt x="86" y="243"/>
                      <a:pt x="79" y="244"/>
                      <a:pt x="71" y="244"/>
                    </a:cubicBezTo>
                    <a:cubicBezTo>
                      <a:pt x="63" y="244"/>
                      <a:pt x="54" y="242"/>
                      <a:pt x="44" y="239"/>
                    </a:cubicBezTo>
                    <a:cubicBezTo>
                      <a:pt x="34" y="235"/>
                      <a:pt x="26" y="230"/>
                      <a:pt x="20" y="225"/>
                    </a:cubicBezTo>
                    <a:cubicBezTo>
                      <a:pt x="14" y="220"/>
                      <a:pt x="10" y="214"/>
                      <a:pt x="7" y="207"/>
                    </a:cubicBezTo>
                    <a:cubicBezTo>
                      <a:pt x="3" y="201"/>
                      <a:pt x="1" y="195"/>
                      <a:pt x="1" y="188"/>
                    </a:cubicBezTo>
                    <a:cubicBezTo>
                      <a:pt x="0" y="181"/>
                      <a:pt x="0" y="174"/>
                      <a:pt x="0" y="168"/>
                    </a:cubicBezTo>
                    <a:cubicBezTo>
                      <a:pt x="1" y="161"/>
                      <a:pt x="2" y="155"/>
                      <a:pt x="4" y="149"/>
                    </a:cubicBezTo>
                    <a:cubicBezTo>
                      <a:pt x="5" y="143"/>
                      <a:pt x="7" y="138"/>
                      <a:pt x="9" y="134"/>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42" name="Freeform 175">
                <a:extLst>
                  <a:ext uri="{FF2B5EF4-FFF2-40B4-BE49-F238E27FC236}">
                    <a16:creationId xmlns:a16="http://schemas.microsoft.com/office/drawing/2014/main" id="{2ADB5834-035F-4CA4-BD87-199438B5DB71}"/>
                  </a:ext>
                </a:extLst>
              </p:cNvPr>
              <p:cNvSpPr>
                <a:spLocks/>
              </p:cNvSpPr>
              <p:nvPr/>
            </p:nvSpPr>
            <p:spPr bwMode="auto">
              <a:xfrm>
                <a:off x="6610" y="984"/>
                <a:ext cx="25" cy="65"/>
              </a:xfrm>
              <a:custGeom>
                <a:avLst/>
                <a:gdLst>
                  <a:gd name="T0" fmla="*/ 32 w 94"/>
                  <a:gd name="T1" fmla="*/ 246 h 246"/>
                  <a:gd name="T2" fmla="*/ 32 w 94"/>
                  <a:gd name="T3" fmla="*/ 246 h 246"/>
                  <a:gd name="T4" fmla="*/ 0 w 94"/>
                  <a:gd name="T5" fmla="*/ 237 h 246"/>
                  <a:gd name="T6" fmla="*/ 53 w 94"/>
                  <a:gd name="T7" fmla="*/ 34 h 246"/>
                  <a:gd name="T8" fmla="*/ 12 w 94"/>
                  <a:gd name="T9" fmla="*/ 47 h 246"/>
                  <a:gd name="T10" fmla="*/ 20 w 94"/>
                  <a:gd name="T11" fmla="*/ 15 h 246"/>
                  <a:gd name="T12" fmla="*/ 62 w 94"/>
                  <a:gd name="T13" fmla="*/ 0 h 246"/>
                  <a:gd name="T14" fmla="*/ 94 w 94"/>
                  <a:gd name="T15" fmla="*/ 8 h 246"/>
                  <a:gd name="T16" fmla="*/ 32 w 94"/>
                  <a:gd name="T17"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246">
                    <a:moveTo>
                      <a:pt x="32" y="246"/>
                    </a:moveTo>
                    <a:lnTo>
                      <a:pt x="32" y="246"/>
                    </a:lnTo>
                    <a:lnTo>
                      <a:pt x="0" y="237"/>
                    </a:lnTo>
                    <a:lnTo>
                      <a:pt x="53" y="34"/>
                    </a:lnTo>
                    <a:lnTo>
                      <a:pt x="12" y="47"/>
                    </a:lnTo>
                    <a:lnTo>
                      <a:pt x="20" y="15"/>
                    </a:lnTo>
                    <a:lnTo>
                      <a:pt x="62" y="0"/>
                    </a:lnTo>
                    <a:lnTo>
                      <a:pt x="94" y="8"/>
                    </a:lnTo>
                    <a:lnTo>
                      <a:pt x="32" y="246"/>
                    </a:ln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43" name="Freeform 176">
                <a:extLst>
                  <a:ext uri="{FF2B5EF4-FFF2-40B4-BE49-F238E27FC236}">
                    <a16:creationId xmlns:a16="http://schemas.microsoft.com/office/drawing/2014/main" id="{B59F4C56-061D-4BC0-A758-8B968CF0AAFF}"/>
                  </a:ext>
                </a:extLst>
              </p:cNvPr>
              <p:cNvSpPr>
                <a:spLocks/>
              </p:cNvSpPr>
              <p:nvPr/>
            </p:nvSpPr>
            <p:spPr bwMode="auto">
              <a:xfrm>
                <a:off x="6350" y="1032"/>
                <a:ext cx="51" cy="55"/>
              </a:xfrm>
              <a:custGeom>
                <a:avLst/>
                <a:gdLst>
                  <a:gd name="T0" fmla="*/ 196 w 196"/>
                  <a:gd name="T1" fmla="*/ 187 h 208"/>
                  <a:gd name="T2" fmla="*/ 196 w 196"/>
                  <a:gd name="T3" fmla="*/ 187 h 208"/>
                  <a:gd name="T4" fmla="*/ 171 w 196"/>
                  <a:gd name="T5" fmla="*/ 208 h 208"/>
                  <a:gd name="T6" fmla="*/ 34 w 196"/>
                  <a:gd name="T7" fmla="*/ 48 h 208"/>
                  <a:gd name="T8" fmla="*/ 21 w 196"/>
                  <a:gd name="T9" fmla="*/ 90 h 208"/>
                  <a:gd name="T10" fmla="*/ 0 w 196"/>
                  <a:gd name="T11" fmla="*/ 65 h 208"/>
                  <a:gd name="T12" fmla="*/ 11 w 196"/>
                  <a:gd name="T13" fmla="*/ 22 h 208"/>
                  <a:gd name="T14" fmla="*/ 36 w 196"/>
                  <a:gd name="T15" fmla="*/ 0 h 208"/>
                  <a:gd name="T16" fmla="*/ 196 w 196"/>
                  <a:gd name="T17" fmla="*/ 18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208">
                    <a:moveTo>
                      <a:pt x="196" y="187"/>
                    </a:moveTo>
                    <a:lnTo>
                      <a:pt x="196" y="187"/>
                    </a:lnTo>
                    <a:lnTo>
                      <a:pt x="171" y="208"/>
                    </a:lnTo>
                    <a:lnTo>
                      <a:pt x="34" y="48"/>
                    </a:lnTo>
                    <a:lnTo>
                      <a:pt x="21" y="90"/>
                    </a:lnTo>
                    <a:lnTo>
                      <a:pt x="0" y="65"/>
                    </a:lnTo>
                    <a:lnTo>
                      <a:pt x="11" y="22"/>
                    </a:lnTo>
                    <a:lnTo>
                      <a:pt x="36" y="0"/>
                    </a:lnTo>
                    <a:lnTo>
                      <a:pt x="196" y="187"/>
                    </a:ln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44" name="Freeform 177">
                <a:extLst>
                  <a:ext uri="{FF2B5EF4-FFF2-40B4-BE49-F238E27FC236}">
                    <a16:creationId xmlns:a16="http://schemas.microsoft.com/office/drawing/2014/main" id="{61B4BE2C-3D9A-4CF1-A772-EE97B25DE7E5}"/>
                  </a:ext>
                </a:extLst>
              </p:cNvPr>
              <p:cNvSpPr>
                <a:spLocks/>
              </p:cNvSpPr>
              <p:nvPr/>
            </p:nvSpPr>
            <p:spPr bwMode="auto">
              <a:xfrm>
                <a:off x="6493" y="929"/>
                <a:ext cx="35" cy="65"/>
              </a:xfrm>
              <a:custGeom>
                <a:avLst/>
                <a:gdLst>
                  <a:gd name="T0" fmla="*/ 132 w 132"/>
                  <a:gd name="T1" fmla="*/ 234 h 244"/>
                  <a:gd name="T2" fmla="*/ 132 w 132"/>
                  <a:gd name="T3" fmla="*/ 234 h 244"/>
                  <a:gd name="T4" fmla="*/ 100 w 132"/>
                  <a:gd name="T5" fmla="*/ 244 h 244"/>
                  <a:gd name="T6" fmla="*/ 38 w 132"/>
                  <a:gd name="T7" fmla="*/ 43 h 244"/>
                  <a:gd name="T8" fmla="*/ 10 w 132"/>
                  <a:gd name="T9" fmla="*/ 76 h 244"/>
                  <a:gd name="T10" fmla="*/ 0 w 132"/>
                  <a:gd name="T11" fmla="*/ 44 h 244"/>
                  <a:gd name="T12" fmla="*/ 28 w 132"/>
                  <a:gd name="T13" fmla="*/ 9 h 244"/>
                  <a:gd name="T14" fmla="*/ 60 w 132"/>
                  <a:gd name="T15" fmla="*/ 0 h 244"/>
                  <a:gd name="T16" fmla="*/ 132 w 132"/>
                  <a:gd name="T17" fmla="*/ 23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244">
                    <a:moveTo>
                      <a:pt x="132" y="234"/>
                    </a:moveTo>
                    <a:lnTo>
                      <a:pt x="132" y="234"/>
                    </a:lnTo>
                    <a:lnTo>
                      <a:pt x="100" y="244"/>
                    </a:lnTo>
                    <a:lnTo>
                      <a:pt x="38" y="43"/>
                    </a:lnTo>
                    <a:lnTo>
                      <a:pt x="10" y="76"/>
                    </a:lnTo>
                    <a:lnTo>
                      <a:pt x="0" y="44"/>
                    </a:lnTo>
                    <a:lnTo>
                      <a:pt x="28" y="9"/>
                    </a:lnTo>
                    <a:lnTo>
                      <a:pt x="60" y="0"/>
                    </a:lnTo>
                    <a:lnTo>
                      <a:pt x="132" y="234"/>
                    </a:ln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45" name="Freeform 178">
                <a:extLst>
                  <a:ext uri="{FF2B5EF4-FFF2-40B4-BE49-F238E27FC236}">
                    <a16:creationId xmlns:a16="http://schemas.microsoft.com/office/drawing/2014/main" id="{C30CB02B-0453-4D55-97A0-B14E6D119AA3}"/>
                  </a:ext>
                </a:extLst>
              </p:cNvPr>
              <p:cNvSpPr>
                <a:spLocks/>
              </p:cNvSpPr>
              <p:nvPr/>
            </p:nvSpPr>
            <p:spPr bwMode="auto">
              <a:xfrm>
                <a:off x="6724" y="1037"/>
                <a:ext cx="30" cy="65"/>
              </a:xfrm>
              <a:custGeom>
                <a:avLst/>
                <a:gdLst>
                  <a:gd name="T0" fmla="*/ 113 w 113"/>
                  <a:gd name="T1" fmla="*/ 241 h 247"/>
                  <a:gd name="T2" fmla="*/ 113 w 113"/>
                  <a:gd name="T3" fmla="*/ 241 h 247"/>
                  <a:gd name="T4" fmla="*/ 81 w 113"/>
                  <a:gd name="T5" fmla="*/ 247 h 247"/>
                  <a:gd name="T6" fmla="*/ 38 w 113"/>
                  <a:gd name="T7" fmla="*/ 41 h 247"/>
                  <a:gd name="T8" fmla="*/ 7 w 113"/>
                  <a:gd name="T9" fmla="*/ 72 h 247"/>
                  <a:gd name="T10" fmla="*/ 0 w 113"/>
                  <a:gd name="T11" fmla="*/ 40 h 247"/>
                  <a:gd name="T12" fmla="*/ 31 w 113"/>
                  <a:gd name="T13" fmla="*/ 7 h 247"/>
                  <a:gd name="T14" fmla="*/ 63 w 113"/>
                  <a:gd name="T15" fmla="*/ 0 h 247"/>
                  <a:gd name="T16" fmla="*/ 113 w 113"/>
                  <a:gd name="T17" fmla="*/ 241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247">
                    <a:moveTo>
                      <a:pt x="113" y="241"/>
                    </a:moveTo>
                    <a:lnTo>
                      <a:pt x="113" y="241"/>
                    </a:lnTo>
                    <a:lnTo>
                      <a:pt x="81" y="247"/>
                    </a:lnTo>
                    <a:lnTo>
                      <a:pt x="38" y="41"/>
                    </a:lnTo>
                    <a:lnTo>
                      <a:pt x="7" y="72"/>
                    </a:lnTo>
                    <a:lnTo>
                      <a:pt x="0" y="40"/>
                    </a:lnTo>
                    <a:lnTo>
                      <a:pt x="31" y="7"/>
                    </a:lnTo>
                    <a:lnTo>
                      <a:pt x="63" y="0"/>
                    </a:lnTo>
                    <a:lnTo>
                      <a:pt x="113" y="241"/>
                    </a:ln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46" name="Freeform 179">
                <a:extLst>
                  <a:ext uri="{FF2B5EF4-FFF2-40B4-BE49-F238E27FC236}">
                    <a16:creationId xmlns:a16="http://schemas.microsoft.com/office/drawing/2014/main" id="{BDDEB939-1090-45E4-8346-97FF7DDDFE37}"/>
                  </a:ext>
                </a:extLst>
              </p:cNvPr>
              <p:cNvSpPr>
                <a:spLocks/>
              </p:cNvSpPr>
              <p:nvPr/>
            </p:nvSpPr>
            <p:spPr bwMode="auto">
              <a:xfrm>
                <a:off x="6626" y="1187"/>
                <a:ext cx="24" cy="26"/>
              </a:xfrm>
              <a:custGeom>
                <a:avLst/>
                <a:gdLst>
                  <a:gd name="T0" fmla="*/ 5 w 91"/>
                  <a:gd name="T1" fmla="*/ 84 h 98"/>
                  <a:gd name="T2" fmla="*/ 5 w 91"/>
                  <a:gd name="T3" fmla="*/ 84 h 98"/>
                  <a:gd name="T4" fmla="*/ 35 w 91"/>
                  <a:gd name="T5" fmla="*/ 96 h 98"/>
                  <a:gd name="T6" fmla="*/ 36 w 91"/>
                  <a:gd name="T7" fmla="*/ 98 h 98"/>
                  <a:gd name="T8" fmla="*/ 91 w 91"/>
                  <a:gd name="T9" fmla="*/ 19 h 98"/>
                  <a:gd name="T10" fmla="*/ 64 w 91"/>
                  <a:gd name="T11" fmla="*/ 0 h 98"/>
                  <a:gd name="T12" fmla="*/ 19 w 91"/>
                  <a:gd name="T13" fmla="*/ 0 h 98"/>
                  <a:gd name="T14" fmla="*/ 0 w 91"/>
                  <a:gd name="T15" fmla="*/ 27 h 98"/>
                  <a:gd name="T16" fmla="*/ 44 w 91"/>
                  <a:gd name="T17" fmla="*/ 29 h 98"/>
                  <a:gd name="T18" fmla="*/ 5 w 91"/>
                  <a:gd name="T19" fmla="*/ 8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8">
                    <a:moveTo>
                      <a:pt x="5" y="84"/>
                    </a:moveTo>
                    <a:lnTo>
                      <a:pt x="5" y="84"/>
                    </a:lnTo>
                    <a:cubicBezTo>
                      <a:pt x="15" y="87"/>
                      <a:pt x="26" y="90"/>
                      <a:pt x="35" y="96"/>
                    </a:cubicBezTo>
                    <a:cubicBezTo>
                      <a:pt x="35" y="97"/>
                      <a:pt x="36" y="97"/>
                      <a:pt x="36" y="98"/>
                    </a:cubicBezTo>
                    <a:lnTo>
                      <a:pt x="91" y="19"/>
                    </a:lnTo>
                    <a:lnTo>
                      <a:pt x="64" y="0"/>
                    </a:lnTo>
                    <a:lnTo>
                      <a:pt x="19" y="0"/>
                    </a:lnTo>
                    <a:lnTo>
                      <a:pt x="0" y="27"/>
                    </a:lnTo>
                    <a:lnTo>
                      <a:pt x="44" y="29"/>
                    </a:lnTo>
                    <a:lnTo>
                      <a:pt x="5" y="84"/>
                    </a:ln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47" name="Freeform 180">
                <a:extLst>
                  <a:ext uri="{FF2B5EF4-FFF2-40B4-BE49-F238E27FC236}">
                    <a16:creationId xmlns:a16="http://schemas.microsoft.com/office/drawing/2014/main" id="{7054698B-77A1-4C76-8C6E-F20559C1E0A9}"/>
                  </a:ext>
                </a:extLst>
              </p:cNvPr>
              <p:cNvSpPr>
                <a:spLocks/>
              </p:cNvSpPr>
              <p:nvPr/>
            </p:nvSpPr>
            <p:spPr bwMode="auto">
              <a:xfrm>
                <a:off x="6420" y="1165"/>
                <a:ext cx="21" cy="45"/>
              </a:xfrm>
              <a:custGeom>
                <a:avLst/>
                <a:gdLst>
                  <a:gd name="T0" fmla="*/ 49 w 82"/>
                  <a:gd name="T1" fmla="*/ 169 h 170"/>
                  <a:gd name="T2" fmla="*/ 49 w 82"/>
                  <a:gd name="T3" fmla="*/ 169 h 170"/>
                  <a:gd name="T4" fmla="*/ 72 w 82"/>
                  <a:gd name="T5" fmla="*/ 169 h 170"/>
                  <a:gd name="T6" fmla="*/ 82 w 82"/>
                  <a:gd name="T7" fmla="*/ 170 h 170"/>
                  <a:gd name="T8" fmla="*/ 68 w 82"/>
                  <a:gd name="T9" fmla="*/ 0 h 170"/>
                  <a:gd name="T10" fmla="*/ 35 w 82"/>
                  <a:gd name="T11" fmla="*/ 2 h 170"/>
                  <a:gd name="T12" fmla="*/ 0 w 82"/>
                  <a:gd name="T13" fmla="*/ 31 h 170"/>
                  <a:gd name="T14" fmla="*/ 3 w 82"/>
                  <a:gd name="T15" fmla="*/ 64 h 170"/>
                  <a:gd name="T16" fmla="*/ 38 w 82"/>
                  <a:gd name="T17" fmla="*/ 37 h 170"/>
                  <a:gd name="T18" fmla="*/ 49 w 82"/>
                  <a:gd name="T19" fmla="*/ 16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170">
                    <a:moveTo>
                      <a:pt x="49" y="169"/>
                    </a:moveTo>
                    <a:lnTo>
                      <a:pt x="49" y="169"/>
                    </a:lnTo>
                    <a:cubicBezTo>
                      <a:pt x="56" y="168"/>
                      <a:pt x="63" y="167"/>
                      <a:pt x="72" y="169"/>
                    </a:cubicBezTo>
                    <a:cubicBezTo>
                      <a:pt x="75" y="169"/>
                      <a:pt x="79" y="170"/>
                      <a:pt x="82" y="170"/>
                    </a:cubicBezTo>
                    <a:lnTo>
                      <a:pt x="68" y="0"/>
                    </a:lnTo>
                    <a:lnTo>
                      <a:pt x="35" y="2"/>
                    </a:lnTo>
                    <a:lnTo>
                      <a:pt x="0" y="31"/>
                    </a:lnTo>
                    <a:lnTo>
                      <a:pt x="3" y="64"/>
                    </a:lnTo>
                    <a:lnTo>
                      <a:pt x="38" y="37"/>
                    </a:lnTo>
                    <a:lnTo>
                      <a:pt x="49" y="169"/>
                    </a:ln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48" name="Freeform 181">
                <a:extLst>
                  <a:ext uri="{FF2B5EF4-FFF2-40B4-BE49-F238E27FC236}">
                    <a16:creationId xmlns:a16="http://schemas.microsoft.com/office/drawing/2014/main" id="{C231ACDB-2333-489E-859F-0D9C071C5248}"/>
                  </a:ext>
                </a:extLst>
              </p:cNvPr>
              <p:cNvSpPr>
                <a:spLocks/>
              </p:cNvSpPr>
              <p:nvPr/>
            </p:nvSpPr>
            <p:spPr bwMode="auto">
              <a:xfrm>
                <a:off x="6521" y="1186"/>
                <a:ext cx="40" cy="29"/>
              </a:xfrm>
              <a:custGeom>
                <a:avLst/>
                <a:gdLst>
                  <a:gd name="T0" fmla="*/ 6 w 151"/>
                  <a:gd name="T1" fmla="*/ 107 h 110"/>
                  <a:gd name="T2" fmla="*/ 6 w 151"/>
                  <a:gd name="T3" fmla="*/ 107 h 110"/>
                  <a:gd name="T4" fmla="*/ 7 w 151"/>
                  <a:gd name="T5" fmla="*/ 110 h 110"/>
                  <a:gd name="T6" fmla="*/ 17 w 151"/>
                  <a:gd name="T7" fmla="*/ 109 h 110"/>
                  <a:gd name="T8" fmla="*/ 41 w 151"/>
                  <a:gd name="T9" fmla="*/ 108 h 110"/>
                  <a:gd name="T10" fmla="*/ 38 w 151"/>
                  <a:gd name="T11" fmla="*/ 97 h 110"/>
                  <a:gd name="T12" fmla="*/ 34 w 151"/>
                  <a:gd name="T13" fmla="*/ 81 h 110"/>
                  <a:gd name="T14" fmla="*/ 33 w 151"/>
                  <a:gd name="T15" fmla="*/ 63 h 110"/>
                  <a:gd name="T16" fmla="*/ 39 w 151"/>
                  <a:gd name="T17" fmla="*/ 46 h 110"/>
                  <a:gd name="T18" fmla="*/ 57 w 151"/>
                  <a:gd name="T19" fmla="*/ 34 h 110"/>
                  <a:gd name="T20" fmla="*/ 73 w 151"/>
                  <a:gd name="T21" fmla="*/ 33 h 110"/>
                  <a:gd name="T22" fmla="*/ 85 w 151"/>
                  <a:gd name="T23" fmla="*/ 36 h 110"/>
                  <a:gd name="T24" fmla="*/ 94 w 151"/>
                  <a:gd name="T25" fmla="*/ 45 h 110"/>
                  <a:gd name="T26" fmla="*/ 101 w 151"/>
                  <a:gd name="T27" fmla="*/ 55 h 110"/>
                  <a:gd name="T28" fmla="*/ 105 w 151"/>
                  <a:gd name="T29" fmla="*/ 66 h 110"/>
                  <a:gd name="T30" fmla="*/ 109 w 151"/>
                  <a:gd name="T31" fmla="*/ 76 h 110"/>
                  <a:gd name="T32" fmla="*/ 117 w 151"/>
                  <a:gd name="T33" fmla="*/ 103 h 110"/>
                  <a:gd name="T34" fmla="*/ 151 w 151"/>
                  <a:gd name="T35" fmla="*/ 102 h 110"/>
                  <a:gd name="T36" fmla="*/ 140 w 151"/>
                  <a:gd name="T37" fmla="*/ 66 h 110"/>
                  <a:gd name="T38" fmla="*/ 135 w 151"/>
                  <a:gd name="T39" fmla="*/ 51 h 110"/>
                  <a:gd name="T40" fmla="*/ 126 w 151"/>
                  <a:gd name="T41" fmla="*/ 34 h 110"/>
                  <a:gd name="T42" fmla="*/ 114 w 151"/>
                  <a:gd name="T43" fmla="*/ 18 h 110"/>
                  <a:gd name="T44" fmla="*/ 97 w 151"/>
                  <a:gd name="T45" fmla="*/ 6 h 110"/>
                  <a:gd name="T46" fmla="*/ 75 w 151"/>
                  <a:gd name="T47" fmla="*/ 1 h 110"/>
                  <a:gd name="T48" fmla="*/ 49 w 151"/>
                  <a:gd name="T49" fmla="*/ 4 h 110"/>
                  <a:gd name="T50" fmla="*/ 24 w 151"/>
                  <a:gd name="T51" fmla="*/ 16 h 110"/>
                  <a:gd name="T52" fmla="*/ 9 w 151"/>
                  <a:gd name="T53" fmla="*/ 33 h 110"/>
                  <a:gd name="T54" fmla="*/ 2 w 151"/>
                  <a:gd name="T55" fmla="*/ 52 h 110"/>
                  <a:gd name="T56" fmla="*/ 0 w 151"/>
                  <a:gd name="T57" fmla="*/ 72 h 110"/>
                  <a:gd name="T58" fmla="*/ 2 w 151"/>
                  <a:gd name="T59" fmla="*/ 91 h 110"/>
                  <a:gd name="T60" fmla="*/ 6 w 151"/>
                  <a:gd name="T61" fmla="*/ 10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1" h="110">
                    <a:moveTo>
                      <a:pt x="6" y="107"/>
                    </a:moveTo>
                    <a:lnTo>
                      <a:pt x="6" y="107"/>
                    </a:lnTo>
                    <a:lnTo>
                      <a:pt x="7" y="110"/>
                    </a:lnTo>
                    <a:cubicBezTo>
                      <a:pt x="10" y="109"/>
                      <a:pt x="14" y="109"/>
                      <a:pt x="17" y="109"/>
                    </a:cubicBezTo>
                    <a:cubicBezTo>
                      <a:pt x="25" y="109"/>
                      <a:pt x="33" y="109"/>
                      <a:pt x="41" y="108"/>
                    </a:cubicBezTo>
                    <a:lnTo>
                      <a:pt x="38" y="97"/>
                    </a:lnTo>
                    <a:cubicBezTo>
                      <a:pt x="37" y="93"/>
                      <a:pt x="35" y="87"/>
                      <a:pt x="34" y="81"/>
                    </a:cubicBezTo>
                    <a:cubicBezTo>
                      <a:pt x="33" y="75"/>
                      <a:pt x="32" y="69"/>
                      <a:pt x="33" y="63"/>
                    </a:cubicBezTo>
                    <a:cubicBezTo>
                      <a:pt x="34" y="57"/>
                      <a:pt x="36" y="51"/>
                      <a:pt x="39" y="46"/>
                    </a:cubicBezTo>
                    <a:cubicBezTo>
                      <a:pt x="43" y="41"/>
                      <a:pt x="49" y="37"/>
                      <a:pt x="57" y="34"/>
                    </a:cubicBezTo>
                    <a:cubicBezTo>
                      <a:pt x="63" y="33"/>
                      <a:pt x="68" y="32"/>
                      <a:pt x="73" y="33"/>
                    </a:cubicBezTo>
                    <a:cubicBezTo>
                      <a:pt x="77" y="33"/>
                      <a:pt x="81" y="34"/>
                      <a:pt x="85" y="36"/>
                    </a:cubicBezTo>
                    <a:cubicBezTo>
                      <a:pt x="88" y="39"/>
                      <a:pt x="91" y="41"/>
                      <a:pt x="94" y="45"/>
                    </a:cubicBezTo>
                    <a:cubicBezTo>
                      <a:pt x="96" y="48"/>
                      <a:pt x="99" y="51"/>
                      <a:pt x="101" y="55"/>
                    </a:cubicBezTo>
                    <a:cubicBezTo>
                      <a:pt x="102" y="59"/>
                      <a:pt x="104" y="62"/>
                      <a:pt x="105" y="66"/>
                    </a:cubicBezTo>
                    <a:cubicBezTo>
                      <a:pt x="107" y="69"/>
                      <a:pt x="108" y="73"/>
                      <a:pt x="109" y="76"/>
                    </a:cubicBezTo>
                    <a:lnTo>
                      <a:pt x="117" y="103"/>
                    </a:lnTo>
                    <a:cubicBezTo>
                      <a:pt x="129" y="103"/>
                      <a:pt x="140" y="102"/>
                      <a:pt x="151" y="102"/>
                    </a:cubicBezTo>
                    <a:lnTo>
                      <a:pt x="140" y="66"/>
                    </a:lnTo>
                    <a:cubicBezTo>
                      <a:pt x="139" y="61"/>
                      <a:pt x="137" y="56"/>
                      <a:pt x="135" y="51"/>
                    </a:cubicBezTo>
                    <a:cubicBezTo>
                      <a:pt x="132" y="45"/>
                      <a:pt x="130" y="39"/>
                      <a:pt x="126" y="34"/>
                    </a:cubicBezTo>
                    <a:cubicBezTo>
                      <a:pt x="123" y="28"/>
                      <a:pt x="119" y="23"/>
                      <a:pt x="114" y="18"/>
                    </a:cubicBezTo>
                    <a:cubicBezTo>
                      <a:pt x="109" y="13"/>
                      <a:pt x="103" y="9"/>
                      <a:pt x="97" y="6"/>
                    </a:cubicBezTo>
                    <a:cubicBezTo>
                      <a:pt x="91" y="3"/>
                      <a:pt x="83" y="1"/>
                      <a:pt x="75" y="1"/>
                    </a:cubicBezTo>
                    <a:cubicBezTo>
                      <a:pt x="67" y="0"/>
                      <a:pt x="59" y="1"/>
                      <a:pt x="49" y="4"/>
                    </a:cubicBezTo>
                    <a:cubicBezTo>
                      <a:pt x="39" y="7"/>
                      <a:pt x="30" y="11"/>
                      <a:pt x="24" y="16"/>
                    </a:cubicBezTo>
                    <a:cubicBezTo>
                      <a:pt x="18" y="21"/>
                      <a:pt x="13" y="27"/>
                      <a:pt x="9" y="33"/>
                    </a:cubicBezTo>
                    <a:cubicBezTo>
                      <a:pt x="5" y="39"/>
                      <a:pt x="3" y="45"/>
                      <a:pt x="2" y="52"/>
                    </a:cubicBezTo>
                    <a:cubicBezTo>
                      <a:pt x="1" y="59"/>
                      <a:pt x="0" y="66"/>
                      <a:pt x="0" y="72"/>
                    </a:cubicBezTo>
                    <a:cubicBezTo>
                      <a:pt x="0" y="79"/>
                      <a:pt x="1" y="85"/>
                      <a:pt x="2" y="91"/>
                    </a:cubicBezTo>
                    <a:cubicBezTo>
                      <a:pt x="4" y="97"/>
                      <a:pt x="5" y="102"/>
                      <a:pt x="6" y="10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49" name="Freeform 182">
                <a:extLst>
                  <a:ext uri="{FF2B5EF4-FFF2-40B4-BE49-F238E27FC236}">
                    <a16:creationId xmlns:a16="http://schemas.microsoft.com/office/drawing/2014/main" id="{23B6275B-7296-40A6-9E2E-657A2A5EF9C3}"/>
                  </a:ext>
                </a:extLst>
              </p:cNvPr>
              <p:cNvSpPr>
                <a:spLocks noEditPoints="1"/>
              </p:cNvSpPr>
              <p:nvPr/>
            </p:nvSpPr>
            <p:spPr bwMode="auto">
              <a:xfrm>
                <a:off x="6544" y="1069"/>
                <a:ext cx="37" cy="66"/>
              </a:xfrm>
              <a:custGeom>
                <a:avLst/>
                <a:gdLst>
                  <a:gd name="T0" fmla="*/ 110 w 143"/>
                  <a:gd name="T1" fmla="*/ 162 h 250"/>
                  <a:gd name="T2" fmla="*/ 110 w 143"/>
                  <a:gd name="T3" fmla="*/ 162 h 250"/>
                  <a:gd name="T4" fmla="*/ 107 w 143"/>
                  <a:gd name="T5" fmla="*/ 84 h 250"/>
                  <a:gd name="T6" fmla="*/ 106 w 143"/>
                  <a:gd name="T7" fmla="*/ 74 h 250"/>
                  <a:gd name="T8" fmla="*/ 104 w 143"/>
                  <a:gd name="T9" fmla="*/ 62 h 250"/>
                  <a:gd name="T10" fmla="*/ 101 w 143"/>
                  <a:gd name="T11" fmla="*/ 51 h 250"/>
                  <a:gd name="T12" fmla="*/ 94 w 143"/>
                  <a:gd name="T13" fmla="*/ 40 h 250"/>
                  <a:gd name="T14" fmla="*/ 83 w 143"/>
                  <a:gd name="T15" fmla="*/ 34 h 250"/>
                  <a:gd name="T16" fmla="*/ 68 w 143"/>
                  <a:gd name="T17" fmla="*/ 31 h 250"/>
                  <a:gd name="T18" fmla="*/ 47 w 143"/>
                  <a:gd name="T19" fmla="*/ 38 h 250"/>
                  <a:gd name="T20" fmla="*/ 37 w 143"/>
                  <a:gd name="T21" fmla="*/ 53 h 250"/>
                  <a:gd name="T22" fmla="*/ 33 w 143"/>
                  <a:gd name="T23" fmla="*/ 71 h 250"/>
                  <a:gd name="T24" fmla="*/ 33 w 143"/>
                  <a:gd name="T25" fmla="*/ 87 h 250"/>
                  <a:gd name="T26" fmla="*/ 36 w 143"/>
                  <a:gd name="T27" fmla="*/ 165 h 250"/>
                  <a:gd name="T28" fmla="*/ 36 w 143"/>
                  <a:gd name="T29" fmla="*/ 175 h 250"/>
                  <a:gd name="T30" fmla="*/ 38 w 143"/>
                  <a:gd name="T31" fmla="*/ 187 h 250"/>
                  <a:gd name="T32" fmla="*/ 42 w 143"/>
                  <a:gd name="T33" fmla="*/ 199 h 250"/>
                  <a:gd name="T34" fmla="*/ 49 w 143"/>
                  <a:gd name="T35" fmla="*/ 209 h 250"/>
                  <a:gd name="T36" fmla="*/ 60 w 143"/>
                  <a:gd name="T37" fmla="*/ 216 h 250"/>
                  <a:gd name="T38" fmla="*/ 75 w 143"/>
                  <a:gd name="T39" fmla="*/ 218 h 250"/>
                  <a:gd name="T40" fmla="*/ 90 w 143"/>
                  <a:gd name="T41" fmla="*/ 215 h 250"/>
                  <a:gd name="T42" fmla="*/ 100 w 143"/>
                  <a:gd name="T43" fmla="*/ 207 h 250"/>
                  <a:gd name="T44" fmla="*/ 106 w 143"/>
                  <a:gd name="T45" fmla="*/ 197 h 250"/>
                  <a:gd name="T46" fmla="*/ 109 w 143"/>
                  <a:gd name="T47" fmla="*/ 185 h 250"/>
                  <a:gd name="T48" fmla="*/ 110 w 143"/>
                  <a:gd name="T49" fmla="*/ 173 h 250"/>
                  <a:gd name="T50" fmla="*/ 110 w 143"/>
                  <a:gd name="T51" fmla="*/ 162 h 250"/>
                  <a:gd name="T52" fmla="*/ 3 w 143"/>
                  <a:gd name="T53" fmla="*/ 166 h 250"/>
                  <a:gd name="T54" fmla="*/ 3 w 143"/>
                  <a:gd name="T55" fmla="*/ 166 h 250"/>
                  <a:gd name="T56" fmla="*/ 0 w 143"/>
                  <a:gd name="T57" fmla="*/ 88 h 250"/>
                  <a:gd name="T58" fmla="*/ 0 w 143"/>
                  <a:gd name="T59" fmla="*/ 72 h 250"/>
                  <a:gd name="T60" fmla="*/ 3 w 143"/>
                  <a:gd name="T61" fmla="*/ 53 h 250"/>
                  <a:gd name="T62" fmla="*/ 10 w 143"/>
                  <a:gd name="T63" fmla="*/ 34 h 250"/>
                  <a:gd name="T64" fmla="*/ 22 w 143"/>
                  <a:gd name="T65" fmla="*/ 18 h 250"/>
                  <a:gd name="T66" fmla="*/ 40 w 143"/>
                  <a:gd name="T67" fmla="*/ 5 h 250"/>
                  <a:gd name="T68" fmla="*/ 67 w 143"/>
                  <a:gd name="T69" fmla="*/ 0 h 250"/>
                  <a:gd name="T70" fmla="*/ 94 w 143"/>
                  <a:gd name="T71" fmla="*/ 4 h 250"/>
                  <a:gd name="T72" fmla="*/ 113 w 143"/>
                  <a:gd name="T73" fmla="*/ 14 h 250"/>
                  <a:gd name="T74" fmla="*/ 127 w 143"/>
                  <a:gd name="T75" fmla="*/ 30 h 250"/>
                  <a:gd name="T76" fmla="*/ 134 w 143"/>
                  <a:gd name="T77" fmla="*/ 49 h 250"/>
                  <a:gd name="T78" fmla="*/ 139 w 143"/>
                  <a:gd name="T79" fmla="*/ 67 h 250"/>
                  <a:gd name="T80" fmla="*/ 140 w 143"/>
                  <a:gd name="T81" fmla="*/ 83 h 250"/>
                  <a:gd name="T82" fmla="*/ 143 w 143"/>
                  <a:gd name="T83" fmla="*/ 161 h 250"/>
                  <a:gd name="T84" fmla="*/ 143 w 143"/>
                  <a:gd name="T85" fmla="*/ 177 h 250"/>
                  <a:gd name="T86" fmla="*/ 140 w 143"/>
                  <a:gd name="T87" fmla="*/ 196 h 250"/>
                  <a:gd name="T88" fmla="*/ 133 w 143"/>
                  <a:gd name="T89" fmla="*/ 215 h 250"/>
                  <a:gd name="T90" fmla="*/ 121 w 143"/>
                  <a:gd name="T91" fmla="*/ 232 h 250"/>
                  <a:gd name="T92" fmla="*/ 103 w 143"/>
                  <a:gd name="T93" fmla="*/ 244 h 250"/>
                  <a:gd name="T94" fmla="*/ 76 w 143"/>
                  <a:gd name="T95" fmla="*/ 249 h 250"/>
                  <a:gd name="T96" fmla="*/ 49 w 143"/>
                  <a:gd name="T97" fmla="*/ 246 h 250"/>
                  <a:gd name="T98" fmla="*/ 29 w 143"/>
                  <a:gd name="T99" fmla="*/ 235 h 250"/>
                  <a:gd name="T100" fmla="*/ 16 w 143"/>
                  <a:gd name="T101" fmla="*/ 219 h 250"/>
                  <a:gd name="T102" fmla="*/ 8 w 143"/>
                  <a:gd name="T103" fmla="*/ 201 h 250"/>
                  <a:gd name="T104" fmla="*/ 4 w 143"/>
                  <a:gd name="T105" fmla="*/ 182 h 250"/>
                  <a:gd name="T106" fmla="*/ 3 w 143"/>
                  <a:gd name="T107" fmla="*/ 166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250">
                    <a:moveTo>
                      <a:pt x="110" y="162"/>
                    </a:moveTo>
                    <a:lnTo>
                      <a:pt x="110" y="162"/>
                    </a:lnTo>
                    <a:lnTo>
                      <a:pt x="107" y="84"/>
                    </a:lnTo>
                    <a:cubicBezTo>
                      <a:pt x="107" y="81"/>
                      <a:pt x="106" y="78"/>
                      <a:pt x="106" y="74"/>
                    </a:cubicBezTo>
                    <a:cubicBezTo>
                      <a:pt x="106" y="70"/>
                      <a:pt x="105" y="66"/>
                      <a:pt x="104" y="62"/>
                    </a:cubicBezTo>
                    <a:cubicBezTo>
                      <a:pt x="103" y="58"/>
                      <a:pt x="102" y="54"/>
                      <a:pt x="101" y="51"/>
                    </a:cubicBezTo>
                    <a:cubicBezTo>
                      <a:pt x="99" y="47"/>
                      <a:pt x="97" y="43"/>
                      <a:pt x="94" y="40"/>
                    </a:cubicBezTo>
                    <a:cubicBezTo>
                      <a:pt x="91" y="38"/>
                      <a:pt x="87" y="35"/>
                      <a:pt x="83" y="34"/>
                    </a:cubicBezTo>
                    <a:cubicBezTo>
                      <a:pt x="79" y="32"/>
                      <a:pt x="74" y="31"/>
                      <a:pt x="68" y="31"/>
                    </a:cubicBezTo>
                    <a:cubicBezTo>
                      <a:pt x="59" y="32"/>
                      <a:pt x="52" y="34"/>
                      <a:pt x="47" y="38"/>
                    </a:cubicBezTo>
                    <a:cubicBezTo>
                      <a:pt x="43" y="42"/>
                      <a:pt x="39" y="47"/>
                      <a:pt x="37" y="53"/>
                    </a:cubicBezTo>
                    <a:cubicBezTo>
                      <a:pt x="35" y="59"/>
                      <a:pt x="33" y="65"/>
                      <a:pt x="33" y="71"/>
                    </a:cubicBezTo>
                    <a:cubicBezTo>
                      <a:pt x="33" y="77"/>
                      <a:pt x="33" y="82"/>
                      <a:pt x="33" y="87"/>
                    </a:cubicBezTo>
                    <a:lnTo>
                      <a:pt x="36" y="165"/>
                    </a:lnTo>
                    <a:cubicBezTo>
                      <a:pt x="36" y="168"/>
                      <a:pt x="36" y="172"/>
                      <a:pt x="36" y="175"/>
                    </a:cubicBezTo>
                    <a:cubicBezTo>
                      <a:pt x="37" y="179"/>
                      <a:pt x="37" y="183"/>
                      <a:pt x="38" y="187"/>
                    </a:cubicBezTo>
                    <a:cubicBezTo>
                      <a:pt x="39" y="191"/>
                      <a:pt x="41" y="195"/>
                      <a:pt x="42" y="199"/>
                    </a:cubicBezTo>
                    <a:cubicBezTo>
                      <a:pt x="44" y="203"/>
                      <a:pt x="46" y="206"/>
                      <a:pt x="49" y="209"/>
                    </a:cubicBezTo>
                    <a:cubicBezTo>
                      <a:pt x="52" y="212"/>
                      <a:pt x="55" y="214"/>
                      <a:pt x="60" y="216"/>
                    </a:cubicBezTo>
                    <a:cubicBezTo>
                      <a:pt x="64" y="218"/>
                      <a:pt x="69" y="218"/>
                      <a:pt x="75" y="218"/>
                    </a:cubicBezTo>
                    <a:cubicBezTo>
                      <a:pt x="81" y="218"/>
                      <a:pt x="86" y="217"/>
                      <a:pt x="90" y="215"/>
                    </a:cubicBezTo>
                    <a:cubicBezTo>
                      <a:pt x="94" y="213"/>
                      <a:pt x="97" y="210"/>
                      <a:pt x="100" y="207"/>
                    </a:cubicBezTo>
                    <a:cubicBezTo>
                      <a:pt x="102" y="204"/>
                      <a:pt x="104" y="200"/>
                      <a:pt x="106" y="197"/>
                    </a:cubicBezTo>
                    <a:cubicBezTo>
                      <a:pt x="107" y="193"/>
                      <a:pt x="108" y="189"/>
                      <a:pt x="109" y="185"/>
                    </a:cubicBezTo>
                    <a:cubicBezTo>
                      <a:pt x="109" y="181"/>
                      <a:pt x="110" y="177"/>
                      <a:pt x="110" y="173"/>
                    </a:cubicBezTo>
                    <a:cubicBezTo>
                      <a:pt x="110" y="169"/>
                      <a:pt x="110" y="165"/>
                      <a:pt x="110" y="162"/>
                    </a:cubicBezTo>
                    <a:close/>
                    <a:moveTo>
                      <a:pt x="3" y="166"/>
                    </a:moveTo>
                    <a:lnTo>
                      <a:pt x="3" y="166"/>
                    </a:lnTo>
                    <a:lnTo>
                      <a:pt x="0" y="88"/>
                    </a:lnTo>
                    <a:cubicBezTo>
                      <a:pt x="0" y="84"/>
                      <a:pt x="0" y="78"/>
                      <a:pt x="0" y="72"/>
                    </a:cubicBezTo>
                    <a:cubicBezTo>
                      <a:pt x="0" y="66"/>
                      <a:pt x="1" y="60"/>
                      <a:pt x="3" y="53"/>
                    </a:cubicBezTo>
                    <a:cubicBezTo>
                      <a:pt x="4" y="47"/>
                      <a:pt x="7" y="41"/>
                      <a:pt x="10" y="34"/>
                    </a:cubicBezTo>
                    <a:cubicBezTo>
                      <a:pt x="13" y="28"/>
                      <a:pt x="17" y="23"/>
                      <a:pt x="22" y="18"/>
                    </a:cubicBezTo>
                    <a:cubicBezTo>
                      <a:pt x="27" y="13"/>
                      <a:pt x="33" y="9"/>
                      <a:pt x="40" y="5"/>
                    </a:cubicBezTo>
                    <a:cubicBezTo>
                      <a:pt x="48" y="2"/>
                      <a:pt x="57" y="1"/>
                      <a:pt x="67" y="0"/>
                    </a:cubicBezTo>
                    <a:cubicBezTo>
                      <a:pt x="77" y="0"/>
                      <a:pt x="86" y="1"/>
                      <a:pt x="94" y="4"/>
                    </a:cubicBezTo>
                    <a:cubicBezTo>
                      <a:pt x="102" y="6"/>
                      <a:pt x="108" y="10"/>
                      <a:pt x="113" y="14"/>
                    </a:cubicBezTo>
                    <a:cubicBezTo>
                      <a:pt x="119" y="19"/>
                      <a:pt x="123" y="24"/>
                      <a:pt x="127" y="30"/>
                    </a:cubicBezTo>
                    <a:cubicBezTo>
                      <a:pt x="130" y="36"/>
                      <a:pt x="133" y="42"/>
                      <a:pt x="134" y="49"/>
                    </a:cubicBezTo>
                    <a:cubicBezTo>
                      <a:pt x="136" y="55"/>
                      <a:pt x="138" y="61"/>
                      <a:pt x="139" y="67"/>
                    </a:cubicBezTo>
                    <a:cubicBezTo>
                      <a:pt x="139" y="73"/>
                      <a:pt x="140" y="78"/>
                      <a:pt x="140" y="83"/>
                    </a:cubicBezTo>
                    <a:lnTo>
                      <a:pt x="143" y="161"/>
                    </a:lnTo>
                    <a:cubicBezTo>
                      <a:pt x="143" y="166"/>
                      <a:pt x="143" y="171"/>
                      <a:pt x="143" y="177"/>
                    </a:cubicBezTo>
                    <a:cubicBezTo>
                      <a:pt x="142" y="183"/>
                      <a:pt x="141" y="190"/>
                      <a:pt x="140" y="196"/>
                    </a:cubicBezTo>
                    <a:cubicBezTo>
                      <a:pt x="138" y="202"/>
                      <a:pt x="136" y="209"/>
                      <a:pt x="133" y="215"/>
                    </a:cubicBezTo>
                    <a:cubicBezTo>
                      <a:pt x="130" y="221"/>
                      <a:pt x="126" y="227"/>
                      <a:pt x="121" y="232"/>
                    </a:cubicBezTo>
                    <a:cubicBezTo>
                      <a:pt x="116" y="237"/>
                      <a:pt x="110" y="241"/>
                      <a:pt x="103" y="244"/>
                    </a:cubicBezTo>
                    <a:cubicBezTo>
                      <a:pt x="95" y="247"/>
                      <a:pt x="86" y="249"/>
                      <a:pt x="76" y="249"/>
                    </a:cubicBezTo>
                    <a:cubicBezTo>
                      <a:pt x="66" y="250"/>
                      <a:pt x="57" y="249"/>
                      <a:pt x="49" y="246"/>
                    </a:cubicBezTo>
                    <a:cubicBezTo>
                      <a:pt x="41" y="243"/>
                      <a:pt x="35" y="240"/>
                      <a:pt x="29" y="235"/>
                    </a:cubicBezTo>
                    <a:cubicBezTo>
                      <a:pt x="24" y="231"/>
                      <a:pt x="20" y="225"/>
                      <a:pt x="16" y="219"/>
                    </a:cubicBezTo>
                    <a:cubicBezTo>
                      <a:pt x="13" y="213"/>
                      <a:pt x="10" y="207"/>
                      <a:pt x="8" y="201"/>
                    </a:cubicBezTo>
                    <a:cubicBezTo>
                      <a:pt x="6" y="195"/>
                      <a:pt x="5" y="188"/>
                      <a:pt x="4" y="182"/>
                    </a:cubicBezTo>
                    <a:cubicBezTo>
                      <a:pt x="3" y="177"/>
                      <a:pt x="3" y="171"/>
                      <a:pt x="3" y="166"/>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850" name="Freeform 183">
                <a:extLst>
                  <a:ext uri="{FF2B5EF4-FFF2-40B4-BE49-F238E27FC236}">
                    <a16:creationId xmlns:a16="http://schemas.microsoft.com/office/drawing/2014/main" id="{2E3B5967-E417-4899-9ABE-4F1ABA10DD55}"/>
                  </a:ext>
                </a:extLst>
              </p:cNvPr>
              <p:cNvSpPr>
                <a:spLocks noEditPoints="1"/>
              </p:cNvSpPr>
              <p:nvPr/>
            </p:nvSpPr>
            <p:spPr bwMode="auto">
              <a:xfrm>
                <a:off x="6567" y="882"/>
                <a:ext cx="38" cy="66"/>
              </a:xfrm>
              <a:custGeom>
                <a:avLst/>
                <a:gdLst>
                  <a:gd name="T0" fmla="*/ 110 w 143"/>
                  <a:gd name="T1" fmla="*/ 163 h 250"/>
                  <a:gd name="T2" fmla="*/ 110 w 143"/>
                  <a:gd name="T3" fmla="*/ 163 h 250"/>
                  <a:gd name="T4" fmla="*/ 107 w 143"/>
                  <a:gd name="T5" fmla="*/ 85 h 250"/>
                  <a:gd name="T6" fmla="*/ 106 w 143"/>
                  <a:gd name="T7" fmla="*/ 74 h 250"/>
                  <a:gd name="T8" fmla="*/ 105 w 143"/>
                  <a:gd name="T9" fmla="*/ 63 h 250"/>
                  <a:gd name="T10" fmla="*/ 101 w 143"/>
                  <a:gd name="T11" fmla="*/ 51 h 250"/>
                  <a:gd name="T12" fmla="*/ 94 w 143"/>
                  <a:gd name="T13" fmla="*/ 41 h 250"/>
                  <a:gd name="T14" fmla="*/ 83 w 143"/>
                  <a:gd name="T15" fmla="*/ 34 h 250"/>
                  <a:gd name="T16" fmla="*/ 68 w 143"/>
                  <a:gd name="T17" fmla="*/ 32 h 250"/>
                  <a:gd name="T18" fmla="*/ 48 w 143"/>
                  <a:gd name="T19" fmla="*/ 38 h 250"/>
                  <a:gd name="T20" fmla="*/ 37 w 143"/>
                  <a:gd name="T21" fmla="*/ 53 h 250"/>
                  <a:gd name="T22" fmla="*/ 34 w 143"/>
                  <a:gd name="T23" fmla="*/ 71 h 250"/>
                  <a:gd name="T24" fmla="*/ 33 w 143"/>
                  <a:gd name="T25" fmla="*/ 87 h 250"/>
                  <a:gd name="T26" fmla="*/ 36 w 143"/>
                  <a:gd name="T27" fmla="*/ 165 h 250"/>
                  <a:gd name="T28" fmla="*/ 37 w 143"/>
                  <a:gd name="T29" fmla="*/ 176 h 250"/>
                  <a:gd name="T30" fmla="*/ 39 w 143"/>
                  <a:gd name="T31" fmla="*/ 187 h 250"/>
                  <a:gd name="T32" fmla="*/ 42 w 143"/>
                  <a:gd name="T33" fmla="*/ 199 h 250"/>
                  <a:gd name="T34" fmla="*/ 49 w 143"/>
                  <a:gd name="T35" fmla="*/ 209 h 250"/>
                  <a:gd name="T36" fmla="*/ 60 w 143"/>
                  <a:gd name="T37" fmla="*/ 216 h 250"/>
                  <a:gd name="T38" fmla="*/ 75 w 143"/>
                  <a:gd name="T39" fmla="*/ 218 h 250"/>
                  <a:gd name="T40" fmla="*/ 90 w 143"/>
                  <a:gd name="T41" fmla="*/ 215 h 250"/>
                  <a:gd name="T42" fmla="*/ 100 w 143"/>
                  <a:gd name="T43" fmla="*/ 207 h 250"/>
                  <a:gd name="T44" fmla="*/ 106 w 143"/>
                  <a:gd name="T45" fmla="*/ 197 h 250"/>
                  <a:gd name="T46" fmla="*/ 109 w 143"/>
                  <a:gd name="T47" fmla="*/ 185 h 250"/>
                  <a:gd name="T48" fmla="*/ 110 w 143"/>
                  <a:gd name="T49" fmla="*/ 173 h 250"/>
                  <a:gd name="T50" fmla="*/ 110 w 143"/>
                  <a:gd name="T51" fmla="*/ 163 h 250"/>
                  <a:gd name="T52" fmla="*/ 3 w 143"/>
                  <a:gd name="T53" fmla="*/ 167 h 250"/>
                  <a:gd name="T54" fmla="*/ 3 w 143"/>
                  <a:gd name="T55" fmla="*/ 167 h 250"/>
                  <a:gd name="T56" fmla="*/ 0 w 143"/>
                  <a:gd name="T57" fmla="*/ 89 h 250"/>
                  <a:gd name="T58" fmla="*/ 0 w 143"/>
                  <a:gd name="T59" fmla="*/ 72 h 250"/>
                  <a:gd name="T60" fmla="*/ 3 w 143"/>
                  <a:gd name="T61" fmla="*/ 54 h 250"/>
                  <a:gd name="T62" fmla="*/ 10 w 143"/>
                  <a:gd name="T63" fmla="*/ 35 h 250"/>
                  <a:gd name="T64" fmla="*/ 22 w 143"/>
                  <a:gd name="T65" fmla="*/ 18 h 250"/>
                  <a:gd name="T66" fmla="*/ 41 w 143"/>
                  <a:gd name="T67" fmla="*/ 6 h 250"/>
                  <a:gd name="T68" fmla="*/ 67 w 143"/>
                  <a:gd name="T69" fmla="*/ 1 h 250"/>
                  <a:gd name="T70" fmla="*/ 94 w 143"/>
                  <a:gd name="T71" fmla="*/ 4 h 250"/>
                  <a:gd name="T72" fmla="*/ 114 w 143"/>
                  <a:gd name="T73" fmla="*/ 15 h 250"/>
                  <a:gd name="T74" fmla="*/ 127 w 143"/>
                  <a:gd name="T75" fmla="*/ 31 h 250"/>
                  <a:gd name="T76" fmla="*/ 135 w 143"/>
                  <a:gd name="T77" fmla="*/ 49 h 250"/>
                  <a:gd name="T78" fmla="*/ 139 w 143"/>
                  <a:gd name="T79" fmla="*/ 67 h 250"/>
                  <a:gd name="T80" fmla="*/ 140 w 143"/>
                  <a:gd name="T81" fmla="*/ 83 h 250"/>
                  <a:gd name="T82" fmla="*/ 143 w 143"/>
                  <a:gd name="T83" fmla="*/ 162 h 250"/>
                  <a:gd name="T84" fmla="*/ 143 w 143"/>
                  <a:gd name="T85" fmla="*/ 178 h 250"/>
                  <a:gd name="T86" fmla="*/ 140 w 143"/>
                  <a:gd name="T87" fmla="*/ 196 h 250"/>
                  <a:gd name="T88" fmla="*/ 134 w 143"/>
                  <a:gd name="T89" fmla="*/ 215 h 250"/>
                  <a:gd name="T90" fmla="*/ 122 w 143"/>
                  <a:gd name="T91" fmla="*/ 232 h 250"/>
                  <a:gd name="T92" fmla="*/ 103 w 143"/>
                  <a:gd name="T93" fmla="*/ 244 h 250"/>
                  <a:gd name="T94" fmla="*/ 76 w 143"/>
                  <a:gd name="T95" fmla="*/ 250 h 250"/>
                  <a:gd name="T96" fmla="*/ 49 w 143"/>
                  <a:gd name="T97" fmla="*/ 246 h 250"/>
                  <a:gd name="T98" fmla="*/ 30 w 143"/>
                  <a:gd name="T99" fmla="*/ 235 h 250"/>
                  <a:gd name="T100" fmla="*/ 17 w 143"/>
                  <a:gd name="T101" fmla="*/ 220 h 250"/>
                  <a:gd name="T102" fmla="*/ 9 w 143"/>
                  <a:gd name="T103" fmla="*/ 201 h 250"/>
                  <a:gd name="T104" fmla="*/ 4 w 143"/>
                  <a:gd name="T105" fmla="*/ 183 h 250"/>
                  <a:gd name="T106" fmla="*/ 3 w 143"/>
                  <a:gd name="T107" fmla="*/ 16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250">
                    <a:moveTo>
                      <a:pt x="110" y="163"/>
                    </a:moveTo>
                    <a:lnTo>
                      <a:pt x="110" y="163"/>
                    </a:lnTo>
                    <a:lnTo>
                      <a:pt x="107" y="85"/>
                    </a:lnTo>
                    <a:cubicBezTo>
                      <a:pt x="107" y="82"/>
                      <a:pt x="107" y="78"/>
                      <a:pt x="106" y="74"/>
                    </a:cubicBezTo>
                    <a:cubicBezTo>
                      <a:pt x="106" y="71"/>
                      <a:pt x="106" y="67"/>
                      <a:pt x="105" y="63"/>
                    </a:cubicBezTo>
                    <a:cubicBezTo>
                      <a:pt x="104" y="59"/>
                      <a:pt x="102" y="55"/>
                      <a:pt x="101" y="51"/>
                    </a:cubicBezTo>
                    <a:cubicBezTo>
                      <a:pt x="99" y="47"/>
                      <a:pt x="97" y="44"/>
                      <a:pt x="94" y="41"/>
                    </a:cubicBezTo>
                    <a:cubicBezTo>
                      <a:pt x="91" y="38"/>
                      <a:pt x="88" y="36"/>
                      <a:pt x="83" y="34"/>
                    </a:cubicBezTo>
                    <a:cubicBezTo>
                      <a:pt x="79" y="32"/>
                      <a:pt x="74" y="32"/>
                      <a:pt x="68" y="32"/>
                    </a:cubicBezTo>
                    <a:cubicBezTo>
                      <a:pt x="59" y="32"/>
                      <a:pt x="53" y="34"/>
                      <a:pt x="48" y="38"/>
                    </a:cubicBezTo>
                    <a:cubicBezTo>
                      <a:pt x="43" y="43"/>
                      <a:pt x="39" y="48"/>
                      <a:pt x="37" y="53"/>
                    </a:cubicBezTo>
                    <a:cubicBezTo>
                      <a:pt x="35" y="59"/>
                      <a:pt x="34" y="65"/>
                      <a:pt x="34" y="71"/>
                    </a:cubicBezTo>
                    <a:cubicBezTo>
                      <a:pt x="33" y="77"/>
                      <a:pt x="33" y="83"/>
                      <a:pt x="33" y="87"/>
                    </a:cubicBezTo>
                    <a:lnTo>
                      <a:pt x="36" y="165"/>
                    </a:lnTo>
                    <a:cubicBezTo>
                      <a:pt x="36" y="168"/>
                      <a:pt x="36" y="172"/>
                      <a:pt x="37" y="176"/>
                    </a:cubicBezTo>
                    <a:cubicBezTo>
                      <a:pt x="37" y="180"/>
                      <a:pt x="38" y="183"/>
                      <a:pt x="39" y="187"/>
                    </a:cubicBezTo>
                    <a:cubicBezTo>
                      <a:pt x="40" y="191"/>
                      <a:pt x="41" y="195"/>
                      <a:pt x="42" y="199"/>
                    </a:cubicBezTo>
                    <a:cubicBezTo>
                      <a:pt x="44" y="203"/>
                      <a:pt x="46" y="206"/>
                      <a:pt x="49" y="209"/>
                    </a:cubicBezTo>
                    <a:cubicBezTo>
                      <a:pt x="52" y="212"/>
                      <a:pt x="56" y="215"/>
                      <a:pt x="60" y="216"/>
                    </a:cubicBezTo>
                    <a:cubicBezTo>
                      <a:pt x="64" y="218"/>
                      <a:pt x="69" y="219"/>
                      <a:pt x="75" y="218"/>
                    </a:cubicBezTo>
                    <a:cubicBezTo>
                      <a:pt x="81" y="218"/>
                      <a:pt x="86" y="217"/>
                      <a:pt x="90" y="215"/>
                    </a:cubicBezTo>
                    <a:cubicBezTo>
                      <a:pt x="94" y="213"/>
                      <a:pt x="97" y="211"/>
                      <a:pt x="100" y="207"/>
                    </a:cubicBezTo>
                    <a:cubicBezTo>
                      <a:pt x="103" y="204"/>
                      <a:pt x="105" y="201"/>
                      <a:pt x="106" y="197"/>
                    </a:cubicBezTo>
                    <a:cubicBezTo>
                      <a:pt x="107" y="193"/>
                      <a:pt x="108" y="189"/>
                      <a:pt x="109" y="185"/>
                    </a:cubicBezTo>
                    <a:cubicBezTo>
                      <a:pt x="110" y="181"/>
                      <a:pt x="110" y="177"/>
                      <a:pt x="110" y="173"/>
                    </a:cubicBezTo>
                    <a:cubicBezTo>
                      <a:pt x="110" y="169"/>
                      <a:pt x="110" y="166"/>
                      <a:pt x="110" y="163"/>
                    </a:cubicBezTo>
                    <a:close/>
                    <a:moveTo>
                      <a:pt x="3" y="167"/>
                    </a:moveTo>
                    <a:lnTo>
                      <a:pt x="3" y="167"/>
                    </a:lnTo>
                    <a:lnTo>
                      <a:pt x="0" y="89"/>
                    </a:lnTo>
                    <a:cubicBezTo>
                      <a:pt x="0" y="84"/>
                      <a:pt x="0" y="79"/>
                      <a:pt x="0" y="72"/>
                    </a:cubicBezTo>
                    <a:cubicBezTo>
                      <a:pt x="1" y="66"/>
                      <a:pt x="2" y="60"/>
                      <a:pt x="3" y="54"/>
                    </a:cubicBezTo>
                    <a:cubicBezTo>
                      <a:pt x="5" y="47"/>
                      <a:pt x="7" y="41"/>
                      <a:pt x="10" y="35"/>
                    </a:cubicBezTo>
                    <a:cubicBezTo>
                      <a:pt x="13" y="29"/>
                      <a:pt x="17" y="23"/>
                      <a:pt x="22" y="18"/>
                    </a:cubicBezTo>
                    <a:cubicBezTo>
                      <a:pt x="27" y="13"/>
                      <a:pt x="33" y="9"/>
                      <a:pt x="41" y="6"/>
                    </a:cubicBezTo>
                    <a:cubicBezTo>
                      <a:pt x="48" y="3"/>
                      <a:pt x="57" y="1"/>
                      <a:pt x="67" y="1"/>
                    </a:cubicBezTo>
                    <a:cubicBezTo>
                      <a:pt x="78" y="0"/>
                      <a:pt x="87" y="1"/>
                      <a:pt x="94" y="4"/>
                    </a:cubicBezTo>
                    <a:cubicBezTo>
                      <a:pt x="102" y="7"/>
                      <a:pt x="108" y="10"/>
                      <a:pt x="114" y="15"/>
                    </a:cubicBezTo>
                    <a:cubicBezTo>
                      <a:pt x="119" y="19"/>
                      <a:pt x="124" y="25"/>
                      <a:pt x="127" y="31"/>
                    </a:cubicBezTo>
                    <a:cubicBezTo>
                      <a:pt x="130" y="36"/>
                      <a:pt x="133" y="43"/>
                      <a:pt x="135" y="49"/>
                    </a:cubicBezTo>
                    <a:cubicBezTo>
                      <a:pt x="137" y="55"/>
                      <a:pt x="138" y="61"/>
                      <a:pt x="139" y="67"/>
                    </a:cubicBezTo>
                    <a:cubicBezTo>
                      <a:pt x="140" y="73"/>
                      <a:pt x="140" y="79"/>
                      <a:pt x="140" y="83"/>
                    </a:cubicBezTo>
                    <a:lnTo>
                      <a:pt x="143" y="162"/>
                    </a:lnTo>
                    <a:cubicBezTo>
                      <a:pt x="143" y="166"/>
                      <a:pt x="143" y="172"/>
                      <a:pt x="143" y="178"/>
                    </a:cubicBezTo>
                    <a:cubicBezTo>
                      <a:pt x="143" y="184"/>
                      <a:pt x="142" y="190"/>
                      <a:pt x="140" y="196"/>
                    </a:cubicBezTo>
                    <a:cubicBezTo>
                      <a:pt x="139" y="203"/>
                      <a:pt x="136" y="209"/>
                      <a:pt x="134" y="215"/>
                    </a:cubicBezTo>
                    <a:cubicBezTo>
                      <a:pt x="131" y="221"/>
                      <a:pt x="127" y="227"/>
                      <a:pt x="122" y="232"/>
                    </a:cubicBezTo>
                    <a:cubicBezTo>
                      <a:pt x="117" y="237"/>
                      <a:pt x="110" y="241"/>
                      <a:pt x="103" y="244"/>
                    </a:cubicBezTo>
                    <a:cubicBezTo>
                      <a:pt x="96" y="247"/>
                      <a:pt x="87" y="249"/>
                      <a:pt x="76" y="250"/>
                    </a:cubicBezTo>
                    <a:cubicBezTo>
                      <a:pt x="66" y="250"/>
                      <a:pt x="57" y="249"/>
                      <a:pt x="49" y="246"/>
                    </a:cubicBezTo>
                    <a:cubicBezTo>
                      <a:pt x="42" y="244"/>
                      <a:pt x="35" y="240"/>
                      <a:pt x="30" y="235"/>
                    </a:cubicBezTo>
                    <a:cubicBezTo>
                      <a:pt x="24" y="231"/>
                      <a:pt x="20" y="226"/>
                      <a:pt x="17" y="220"/>
                    </a:cubicBezTo>
                    <a:cubicBezTo>
                      <a:pt x="13" y="214"/>
                      <a:pt x="11" y="208"/>
                      <a:pt x="9" y="201"/>
                    </a:cubicBezTo>
                    <a:cubicBezTo>
                      <a:pt x="7" y="195"/>
                      <a:pt x="5" y="189"/>
                      <a:pt x="4" y="183"/>
                    </a:cubicBezTo>
                    <a:cubicBezTo>
                      <a:pt x="4" y="177"/>
                      <a:pt x="3" y="171"/>
                      <a:pt x="3" y="167"/>
                    </a:cubicBezTo>
                    <a:close/>
                  </a:path>
                </a:pathLst>
              </a:custGeom>
              <a:grpFill/>
              <a:ln w="0">
                <a:noFill/>
                <a:prstDash val="solid"/>
                <a:round/>
                <a:headEnd/>
                <a:tailEnd/>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grpSp>
        <p:sp>
          <p:nvSpPr>
            <p:cNvPr id="835" name="TextBox 834">
              <a:extLst>
                <a:ext uri="{FF2B5EF4-FFF2-40B4-BE49-F238E27FC236}">
                  <a16:creationId xmlns:a16="http://schemas.microsoft.com/office/drawing/2014/main" id="{C1DE1610-3895-47C3-AD94-92DB8F086281}"/>
                </a:ext>
              </a:extLst>
            </p:cNvPr>
            <p:cNvSpPr txBox="1"/>
            <p:nvPr/>
          </p:nvSpPr>
          <p:spPr>
            <a:xfrm>
              <a:off x="4474513" y="1018137"/>
              <a:ext cx="787326" cy="282594"/>
            </a:xfrm>
            <a:prstGeom prst="rect">
              <a:avLst/>
            </a:prstGeom>
            <a:noFill/>
          </p:spPr>
          <p:txBody>
            <a:bodyPr wrap="square" lIns="0" tIns="0" rIns="0" bIns="0" rtlCol="0">
              <a:spAutoFit/>
            </a:bodyPr>
            <a:lstStyle/>
            <a:p>
              <a:pPr algn="ctr" defTabSz="914049">
                <a:lnSpc>
                  <a:spcPct val="90000"/>
                </a:lnSpc>
                <a:spcAft>
                  <a:spcPts val="600"/>
                </a:spcAft>
                <a:defRPr/>
              </a:pPr>
              <a:r>
                <a:rPr lang="en-US" sz="2000" kern="0">
                  <a:gradFill>
                    <a:gsLst>
                      <a:gs pos="76000">
                        <a:srgbClr val="1A1A1A"/>
                      </a:gs>
                      <a:gs pos="100000">
                        <a:srgbClr val="0D0D0D"/>
                      </a:gs>
                    </a:gsLst>
                    <a:lin ang="13500000" scaled="1"/>
                  </a:gradFill>
                  <a:latin typeface="Segoe UI Semibold" panose="020B0702040204020203" pitchFamily="34" charset="0"/>
                  <a:cs typeface="Segoe UI Semibold" panose="020B0702040204020203" pitchFamily="34" charset="0"/>
                </a:rPr>
                <a:t>40</a:t>
              </a:r>
              <a:r>
                <a:rPr lang="en-US" sz="1398" kern="0">
                  <a:gradFill>
                    <a:gsLst>
                      <a:gs pos="76000">
                        <a:srgbClr val="1A1A1A"/>
                      </a:gs>
                      <a:gs pos="100000">
                        <a:srgbClr val="0D0D0D"/>
                      </a:gs>
                    </a:gsLst>
                    <a:lin ang="13500000" scaled="1"/>
                  </a:gradFill>
                  <a:latin typeface="Segoe UI"/>
                </a:rPr>
                <a:t>TB</a:t>
              </a:r>
              <a:endParaRPr lang="en-US" sz="2000" kern="0">
                <a:gradFill>
                  <a:gsLst>
                    <a:gs pos="76000">
                      <a:srgbClr val="1A1A1A"/>
                    </a:gs>
                    <a:gs pos="100000">
                      <a:srgbClr val="0D0D0D"/>
                    </a:gs>
                  </a:gsLst>
                  <a:lin ang="13500000" scaled="1"/>
                </a:gradFill>
                <a:latin typeface="Segoe UI"/>
              </a:endParaRPr>
            </a:p>
          </p:txBody>
        </p:sp>
      </p:grpSp>
      <p:sp>
        <p:nvSpPr>
          <p:cNvPr id="851" name="TextBox 850">
            <a:extLst>
              <a:ext uri="{FF2B5EF4-FFF2-40B4-BE49-F238E27FC236}">
                <a16:creationId xmlns:a16="http://schemas.microsoft.com/office/drawing/2014/main" id="{AA59A5F9-176E-48E0-8B3C-A7C686619FF7}"/>
              </a:ext>
            </a:extLst>
          </p:cNvPr>
          <p:cNvSpPr txBox="1"/>
          <p:nvPr/>
        </p:nvSpPr>
        <p:spPr>
          <a:xfrm>
            <a:off x="6263347" y="4960298"/>
            <a:ext cx="767713" cy="432864"/>
          </a:xfrm>
          <a:prstGeom prst="rect">
            <a:avLst/>
          </a:prstGeom>
        </p:spPr>
        <p:txBody>
          <a:bodyPr wrap="none">
            <a:spAutoFit/>
          </a:bodyPr>
          <a:lstStyle>
            <a:defPPr>
              <a:defRPr lang="en-US"/>
            </a:defPPr>
            <a:lvl1pPr defTabSz="896215">
              <a:lnSpc>
                <a:spcPct val="90000"/>
              </a:lnSpc>
              <a:defRPr sz="1372" kern="100">
                <a:solidFill>
                  <a:srgbClr val="353535"/>
                </a:solidFill>
                <a:latin typeface="Segoe UI"/>
                <a:ea typeface="ＭＳ Ｐゴシック" charset="0"/>
              </a:defRPr>
            </a:lvl1pPr>
          </a:lstStyle>
          <a:p>
            <a:pPr defTabSz="895871">
              <a:defRPr/>
            </a:pPr>
            <a:r>
              <a:rPr lang="en-US" sz="1198">
                <a:gradFill>
                  <a:gsLst>
                    <a:gs pos="76000">
                      <a:srgbClr val="1A1A1A"/>
                    </a:gs>
                    <a:gs pos="100000">
                      <a:srgbClr val="0D0D0D"/>
                    </a:gs>
                  </a:gsLst>
                  <a:lin ang="13500000" scaled="1"/>
                </a:gradFill>
              </a:rPr>
              <a:t>Effective</a:t>
            </a:r>
            <a:br>
              <a:rPr lang="en-US" sz="1198">
                <a:gradFill>
                  <a:gsLst>
                    <a:gs pos="76000">
                      <a:srgbClr val="1A1A1A"/>
                    </a:gs>
                    <a:gs pos="100000">
                      <a:srgbClr val="0D0D0D"/>
                    </a:gs>
                  </a:gsLst>
                  <a:lin ang="13500000" scaled="1"/>
                </a:gradFill>
              </a:rPr>
            </a:br>
            <a:r>
              <a:rPr lang="en-US" sz="1198">
                <a:gradFill>
                  <a:gsLst>
                    <a:gs pos="76000">
                      <a:srgbClr val="1A1A1A"/>
                    </a:gs>
                    <a:gs pos="100000">
                      <a:srgbClr val="0D0D0D"/>
                    </a:gs>
                  </a:gsLst>
                  <a:lin ang="13500000" scaled="1"/>
                </a:gradFill>
              </a:rPr>
              <a:t>policy</a:t>
            </a:r>
          </a:p>
        </p:txBody>
      </p:sp>
      <p:sp>
        <p:nvSpPr>
          <p:cNvPr id="852" name="Arc 851">
            <a:extLst>
              <a:ext uri="{FF2B5EF4-FFF2-40B4-BE49-F238E27FC236}">
                <a16:creationId xmlns:a16="http://schemas.microsoft.com/office/drawing/2014/main" id="{58B4F5E5-631E-4638-AD6D-7090CB61D786}"/>
              </a:ext>
            </a:extLst>
          </p:cNvPr>
          <p:cNvSpPr/>
          <p:nvPr/>
        </p:nvSpPr>
        <p:spPr>
          <a:xfrm>
            <a:off x="4949598" y="2699995"/>
            <a:ext cx="2125470" cy="2125470"/>
          </a:xfrm>
          <a:prstGeom prst="arc">
            <a:avLst>
              <a:gd name="adj1" fmla="val 9905982"/>
              <a:gd name="adj2" fmla="val 12734190"/>
            </a:avLst>
          </a:prstGeom>
          <a:noFill/>
          <a:ln w="9525" cap="flat" cmpd="sng" algn="ctr">
            <a:solidFill>
              <a:srgbClr val="0078D7"/>
            </a:solidFill>
            <a:prstDash val="solid"/>
            <a:headEnd type="triangle" w="med" len="med"/>
            <a:tailEnd type="triangle" w="med" len="med"/>
          </a:ln>
          <a:effectLst/>
        </p:spPr>
        <p:txBody>
          <a:bodyPr rtlCol="0" anchor="ctr"/>
          <a:lstStyle/>
          <a:p>
            <a:pPr algn="ctr" defTabSz="914049">
              <a:defRPr/>
            </a:pPr>
            <a:endParaRPr lang="en-US" sz="1873" kern="0">
              <a:gradFill>
                <a:gsLst>
                  <a:gs pos="76000">
                    <a:srgbClr val="1A1A1A"/>
                  </a:gs>
                  <a:gs pos="100000">
                    <a:srgbClr val="0D0D0D"/>
                  </a:gs>
                </a:gsLst>
                <a:lin ang="13500000" scaled="1"/>
              </a:gradFill>
              <a:latin typeface="Segoe UI Semilight"/>
            </a:endParaRPr>
          </a:p>
        </p:txBody>
      </p:sp>
      <p:grpSp>
        <p:nvGrpSpPr>
          <p:cNvPr id="3" name="Group 2">
            <a:extLst>
              <a:ext uri="{FF2B5EF4-FFF2-40B4-BE49-F238E27FC236}">
                <a16:creationId xmlns:a16="http://schemas.microsoft.com/office/drawing/2014/main" id="{3A257D1C-1920-44DB-B338-4426155A50EA}"/>
              </a:ext>
            </a:extLst>
          </p:cNvPr>
          <p:cNvGrpSpPr/>
          <p:nvPr/>
        </p:nvGrpSpPr>
        <p:grpSpPr>
          <a:xfrm>
            <a:off x="10149618" y="259182"/>
            <a:ext cx="2141691" cy="1335677"/>
            <a:chOff x="9631435" y="621881"/>
            <a:chExt cx="2100186" cy="1309794"/>
          </a:xfrm>
        </p:grpSpPr>
        <p:grpSp>
          <p:nvGrpSpPr>
            <p:cNvPr id="2" name="Group 1">
              <a:extLst>
                <a:ext uri="{FF2B5EF4-FFF2-40B4-BE49-F238E27FC236}">
                  <a16:creationId xmlns:a16="http://schemas.microsoft.com/office/drawing/2014/main" id="{AB616EE3-A31E-48F1-B6C0-0FB4E845D378}"/>
                </a:ext>
              </a:extLst>
            </p:cNvPr>
            <p:cNvGrpSpPr/>
            <p:nvPr/>
          </p:nvGrpSpPr>
          <p:grpSpPr>
            <a:xfrm>
              <a:off x="10008494" y="870996"/>
              <a:ext cx="1723127" cy="1060679"/>
              <a:chOff x="13283193" y="691690"/>
              <a:chExt cx="2014419" cy="1239985"/>
            </a:xfrm>
          </p:grpSpPr>
          <p:grpSp>
            <p:nvGrpSpPr>
              <p:cNvPr id="337" name="Group 336">
                <a:extLst>
                  <a:ext uri="{FF2B5EF4-FFF2-40B4-BE49-F238E27FC236}">
                    <a16:creationId xmlns:a16="http://schemas.microsoft.com/office/drawing/2014/main" id="{89847B9B-BC01-4016-A245-D5517D147FF5}"/>
                  </a:ext>
                </a:extLst>
              </p:cNvPr>
              <p:cNvGrpSpPr/>
              <p:nvPr/>
            </p:nvGrpSpPr>
            <p:grpSpPr>
              <a:xfrm>
                <a:off x="13283193" y="691690"/>
                <a:ext cx="2014419" cy="1239985"/>
                <a:chOff x="9682252" y="2345440"/>
                <a:chExt cx="2014419" cy="1239985"/>
              </a:xfrm>
            </p:grpSpPr>
            <p:grpSp>
              <p:nvGrpSpPr>
                <p:cNvPr id="338" name="Group 337">
                  <a:extLst>
                    <a:ext uri="{FF2B5EF4-FFF2-40B4-BE49-F238E27FC236}">
                      <a16:creationId xmlns:a16="http://schemas.microsoft.com/office/drawing/2014/main" id="{01BD44E0-144C-45A1-B673-BEA9747A9191}"/>
                    </a:ext>
                  </a:extLst>
                </p:cNvPr>
                <p:cNvGrpSpPr/>
                <p:nvPr/>
              </p:nvGrpSpPr>
              <p:grpSpPr>
                <a:xfrm>
                  <a:off x="10070785" y="2345440"/>
                  <a:ext cx="1625886" cy="1069106"/>
                  <a:chOff x="10846854" y="1787463"/>
                  <a:chExt cx="1625886" cy="1069106"/>
                </a:xfrm>
              </p:grpSpPr>
              <p:sp>
                <p:nvSpPr>
                  <p:cNvPr id="342" name="Freeform 38">
                    <a:extLst>
                      <a:ext uri="{FF2B5EF4-FFF2-40B4-BE49-F238E27FC236}">
                        <a16:creationId xmlns:a16="http://schemas.microsoft.com/office/drawing/2014/main" id="{440DBF75-9EDB-40A7-801C-BADB035D7D9C}"/>
                      </a:ext>
                    </a:extLst>
                  </p:cNvPr>
                  <p:cNvSpPr>
                    <a:spLocks/>
                  </p:cNvSpPr>
                  <p:nvPr/>
                </p:nvSpPr>
                <p:spPr bwMode="auto">
                  <a:xfrm>
                    <a:off x="10846854" y="1787463"/>
                    <a:ext cx="1625886" cy="1069106"/>
                  </a:xfrm>
                  <a:custGeom>
                    <a:avLst/>
                    <a:gdLst>
                      <a:gd name="T0" fmla="*/ 2242 w 2661"/>
                      <a:gd name="T1" fmla="*/ 773 h 1749"/>
                      <a:gd name="T2" fmla="*/ 2243 w 2661"/>
                      <a:gd name="T3" fmla="*/ 738 h 1749"/>
                      <a:gd name="T4" fmla="*/ 1505 w 2661"/>
                      <a:gd name="T5" fmla="*/ 0 h 1749"/>
                      <a:gd name="T6" fmla="*/ 890 w 2661"/>
                      <a:gd name="T7" fmla="*/ 330 h 1749"/>
                      <a:gd name="T8" fmla="*/ 677 w 2661"/>
                      <a:gd name="T9" fmla="*/ 270 h 1749"/>
                      <a:gd name="T10" fmla="*/ 266 w 2661"/>
                      <a:gd name="T11" fmla="*/ 681 h 1749"/>
                      <a:gd name="T12" fmla="*/ 266 w 2661"/>
                      <a:gd name="T13" fmla="*/ 689 h 1749"/>
                      <a:gd name="T14" fmla="*/ 0 w 2661"/>
                      <a:gd name="T15" fmla="*/ 1174 h 1749"/>
                      <a:gd name="T16" fmla="*/ 543 w 2661"/>
                      <a:gd name="T17" fmla="*/ 1748 h 1749"/>
                      <a:gd name="T18" fmla="*/ 543 w 2661"/>
                      <a:gd name="T19" fmla="*/ 1748 h 1749"/>
                      <a:gd name="T20" fmla="*/ 544 w 2661"/>
                      <a:gd name="T21" fmla="*/ 1748 h 1749"/>
                      <a:gd name="T22" fmla="*/ 575 w 2661"/>
                      <a:gd name="T23" fmla="*/ 1749 h 1749"/>
                      <a:gd name="T24" fmla="*/ 607 w 2661"/>
                      <a:gd name="T25" fmla="*/ 1748 h 1749"/>
                      <a:gd name="T26" fmla="*/ 2142 w 2661"/>
                      <a:gd name="T27" fmla="*/ 1748 h 1749"/>
                      <a:gd name="T28" fmla="*/ 2171 w 2661"/>
                      <a:gd name="T29" fmla="*/ 1749 h 1749"/>
                      <a:gd name="T30" fmla="*/ 2661 w 2661"/>
                      <a:gd name="T31" fmla="*/ 1258 h 1749"/>
                      <a:gd name="T32" fmla="*/ 2242 w 2661"/>
                      <a:gd name="T33" fmla="*/ 773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1" h="1749">
                        <a:moveTo>
                          <a:pt x="2242" y="773"/>
                        </a:moveTo>
                        <a:cubicBezTo>
                          <a:pt x="2242" y="761"/>
                          <a:pt x="2243" y="749"/>
                          <a:pt x="2243" y="738"/>
                        </a:cubicBezTo>
                        <a:cubicBezTo>
                          <a:pt x="2243" y="330"/>
                          <a:pt x="1912" y="0"/>
                          <a:pt x="1505" y="0"/>
                        </a:cubicBezTo>
                        <a:cubicBezTo>
                          <a:pt x="1248" y="0"/>
                          <a:pt x="1022" y="131"/>
                          <a:pt x="890" y="330"/>
                        </a:cubicBezTo>
                        <a:cubicBezTo>
                          <a:pt x="828" y="292"/>
                          <a:pt x="755" y="270"/>
                          <a:pt x="677" y="270"/>
                        </a:cubicBezTo>
                        <a:cubicBezTo>
                          <a:pt x="450" y="270"/>
                          <a:pt x="266" y="454"/>
                          <a:pt x="266" y="681"/>
                        </a:cubicBezTo>
                        <a:cubicBezTo>
                          <a:pt x="266" y="684"/>
                          <a:pt x="266" y="686"/>
                          <a:pt x="266" y="689"/>
                        </a:cubicBezTo>
                        <a:cubicBezTo>
                          <a:pt x="106" y="791"/>
                          <a:pt x="0" y="970"/>
                          <a:pt x="0" y="1174"/>
                        </a:cubicBezTo>
                        <a:cubicBezTo>
                          <a:pt x="0" y="1481"/>
                          <a:pt x="240" y="1732"/>
                          <a:pt x="543" y="1748"/>
                        </a:cubicBezTo>
                        <a:cubicBezTo>
                          <a:pt x="543" y="1748"/>
                          <a:pt x="543" y="1748"/>
                          <a:pt x="543" y="1748"/>
                        </a:cubicBezTo>
                        <a:cubicBezTo>
                          <a:pt x="544" y="1748"/>
                          <a:pt x="544" y="1748"/>
                          <a:pt x="544" y="1748"/>
                        </a:cubicBezTo>
                        <a:cubicBezTo>
                          <a:pt x="554" y="1749"/>
                          <a:pt x="565" y="1749"/>
                          <a:pt x="575" y="1749"/>
                        </a:cubicBezTo>
                        <a:cubicBezTo>
                          <a:pt x="586" y="1749"/>
                          <a:pt x="596" y="1749"/>
                          <a:pt x="607" y="1748"/>
                        </a:cubicBezTo>
                        <a:cubicBezTo>
                          <a:pt x="2142" y="1748"/>
                          <a:pt x="2142" y="1748"/>
                          <a:pt x="2142" y="1748"/>
                        </a:cubicBezTo>
                        <a:cubicBezTo>
                          <a:pt x="2151" y="1749"/>
                          <a:pt x="2161" y="1749"/>
                          <a:pt x="2171" y="1749"/>
                        </a:cubicBezTo>
                        <a:cubicBezTo>
                          <a:pt x="2442" y="1749"/>
                          <a:pt x="2661" y="1530"/>
                          <a:pt x="2661" y="1258"/>
                        </a:cubicBezTo>
                        <a:cubicBezTo>
                          <a:pt x="2661" y="1011"/>
                          <a:pt x="2479" y="807"/>
                          <a:pt x="2242" y="773"/>
                        </a:cubicBezTo>
                        <a:close/>
                      </a:path>
                    </a:pathLst>
                  </a:custGeom>
                  <a:solidFill>
                    <a:schemeClr val="bg1"/>
                  </a:solidFill>
                  <a:ln>
                    <a:solidFill>
                      <a:schemeClr val="tx1">
                        <a:lumMod val="25000"/>
                        <a:lumOff val="75000"/>
                      </a:schemeClr>
                    </a:solidFill>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sp>
                <p:nvSpPr>
                  <p:cNvPr id="343" name="Freeform 131">
                    <a:extLst>
                      <a:ext uri="{FF2B5EF4-FFF2-40B4-BE49-F238E27FC236}">
                        <a16:creationId xmlns:a16="http://schemas.microsoft.com/office/drawing/2014/main" id="{A5F1A8B8-9BC4-4471-9BA4-ABE1D1B66F02}"/>
                      </a:ext>
                    </a:extLst>
                  </p:cNvPr>
                  <p:cNvSpPr>
                    <a:spLocks noChangeAspect="1"/>
                  </p:cNvSpPr>
                  <p:nvPr/>
                </p:nvSpPr>
                <p:spPr bwMode="black">
                  <a:xfrm>
                    <a:off x="11519100" y="1928416"/>
                    <a:ext cx="350595" cy="420508"/>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rgbClr val="DA3104"/>
                  </a:solidFill>
                  <a:ln>
                    <a:noFill/>
                  </a:ln>
                </p:spPr>
                <p:txBody>
                  <a:bodyPr vert="horz" wrap="square" lIns="93247" tIns="46623" rIns="93247" bIns="46623" numCol="1" anchor="t" anchorCtr="0" compatLnSpc="1">
                    <a:prstTxWarp prst="textNoShape">
                      <a:avLst/>
                    </a:prstTxWarp>
                  </a:bodyPr>
                  <a:lstStyle/>
                  <a:p>
                    <a:pPr algn="ctr" defTabSz="932509"/>
                    <a:endParaRPr lang="en-US" sz="1873">
                      <a:gradFill>
                        <a:gsLst>
                          <a:gs pos="76000">
                            <a:srgbClr val="1A1A1A"/>
                          </a:gs>
                          <a:gs pos="100000">
                            <a:srgbClr val="0D0D0D"/>
                          </a:gs>
                        </a:gsLst>
                        <a:lin ang="13500000" scaled="1"/>
                      </a:gradFill>
                      <a:latin typeface="Segoe UI"/>
                    </a:endParaRPr>
                  </a:p>
                </p:txBody>
              </p:sp>
            </p:grpSp>
            <p:grpSp>
              <p:nvGrpSpPr>
                <p:cNvPr id="339" name="Group 338">
                  <a:extLst>
                    <a:ext uri="{FF2B5EF4-FFF2-40B4-BE49-F238E27FC236}">
                      <a16:creationId xmlns:a16="http://schemas.microsoft.com/office/drawing/2014/main" id="{20541EBE-7F27-486F-971C-43FD8BCC613E}"/>
                    </a:ext>
                  </a:extLst>
                </p:cNvPr>
                <p:cNvGrpSpPr/>
                <p:nvPr/>
              </p:nvGrpSpPr>
              <p:grpSpPr>
                <a:xfrm>
                  <a:off x="9682252" y="2749670"/>
                  <a:ext cx="1271007" cy="835755"/>
                  <a:chOff x="10909197" y="2287518"/>
                  <a:chExt cx="1271007" cy="835755"/>
                </a:xfrm>
              </p:grpSpPr>
              <p:sp>
                <p:nvSpPr>
                  <p:cNvPr id="340" name="Freeform 38">
                    <a:extLst>
                      <a:ext uri="{FF2B5EF4-FFF2-40B4-BE49-F238E27FC236}">
                        <a16:creationId xmlns:a16="http://schemas.microsoft.com/office/drawing/2014/main" id="{D030E96D-10CA-492D-9361-BA45F531D2E7}"/>
                      </a:ext>
                    </a:extLst>
                  </p:cNvPr>
                  <p:cNvSpPr>
                    <a:spLocks/>
                  </p:cNvSpPr>
                  <p:nvPr/>
                </p:nvSpPr>
                <p:spPr bwMode="auto">
                  <a:xfrm>
                    <a:off x="10909197" y="2287518"/>
                    <a:ext cx="1271007" cy="835755"/>
                  </a:xfrm>
                  <a:custGeom>
                    <a:avLst/>
                    <a:gdLst>
                      <a:gd name="T0" fmla="*/ 2242 w 2661"/>
                      <a:gd name="T1" fmla="*/ 773 h 1749"/>
                      <a:gd name="T2" fmla="*/ 2243 w 2661"/>
                      <a:gd name="T3" fmla="*/ 738 h 1749"/>
                      <a:gd name="T4" fmla="*/ 1505 w 2661"/>
                      <a:gd name="T5" fmla="*/ 0 h 1749"/>
                      <a:gd name="T6" fmla="*/ 890 w 2661"/>
                      <a:gd name="T7" fmla="*/ 330 h 1749"/>
                      <a:gd name="T8" fmla="*/ 677 w 2661"/>
                      <a:gd name="T9" fmla="*/ 270 h 1749"/>
                      <a:gd name="T10" fmla="*/ 266 w 2661"/>
                      <a:gd name="T11" fmla="*/ 681 h 1749"/>
                      <a:gd name="T12" fmla="*/ 266 w 2661"/>
                      <a:gd name="T13" fmla="*/ 689 h 1749"/>
                      <a:gd name="T14" fmla="*/ 0 w 2661"/>
                      <a:gd name="T15" fmla="*/ 1174 h 1749"/>
                      <a:gd name="T16" fmla="*/ 543 w 2661"/>
                      <a:gd name="T17" fmla="*/ 1748 h 1749"/>
                      <a:gd name="T18" fmla="*/ 543 w 2661"/>
                      <a:gd name="T19" fmla="*/ 1748 h 1749"/>
                      <a:gd name="T20" fmla="*/ 544 w 2661"/>
                      <a:gd name="T21" fmla="*/ 1748 h 1749"/>
                      <a:gd name="T22" fmla="*/ 575 w 2661"/>
                      <a:gd name="T23" fmla="*/ 1749 h 1749"/>
                      <a:gd name="T24" fmla="*/ 607 w 2661"/>
                      <a:gd name="T25" fmla="*/ 1748 h 1749"/>
                      <a:gd name="T26" fmla="*/ 2142 w 2661"/>
                      <a:gd name="T27" fmla="*/ 1748 h 1749"/>
                      <a:gd name="T28" fmla="*/ 2171 w 2661"/>
                      <a:gd name="T29" fmla="*/ 1749 h 1749"/>
                      <a:gd name="T30" fmla="*/ 2661 w 2661"/>
                      <a:gd name="T31" fmla="*/ 1258 h 1749"/>
                      <a:gd name="T32" fmla="*/ 2242 w 2661"/>
                      <a:gd name="T33" fmla="*/ 773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1" h="1749">
                        <a:moveTo>
                          <a:pt x="2242" y="773"/>
                        </a:moveTo>
                        <a:cubicBezTo>
                          <a:pt x="2242" y="761"/>
                          <a:pt x="2243" y="749"/>
                          <a:pt x="2243" y="738"/>
                        </a:cubicBezTo>
                        <a:cubicBezTo>
                          <a:pt x="2243" y="330"/>
                          <a:pt x="1912" y="0"/>
                          <a:pt x="1505" y="0"/>
                        </a:cubicBezTo>
                        <a:cubicBezTo>
                          <a:pt x="1248" y="0"/>
                          <a:pt x="1022" y="131"/>
                          <a:pt x="890" y="330"/>
                        </a:cubicBezTo>
                        <a:cubicBezTo>
                          <a:pt x="828" y="292"/>
                          <a:pt x="755" y="270"/>
                          <a:pt x="677" y="270"/>
                        </a:cubicBezTo>
                        <a:cubicBezTo>
                          <a:pt x="450" y="270"/>
                          <a:pt x="266" y="454"/>
                          <a:pt x="266" y="681"/>
                        </a:cubicBezTo>
                        <a:cubicBezTo>
                          <a:pt x="266" y="684"/>
                          <a:pt x="266" y="686"/>
                          <a:pt x="266" y="689"/>
                        </a:cubicBezTo>
                        <a:cubicBezTo>
                          <a:pt x="106" y="791"/>
                          <a:pt x="0" y="970"/>
                          <a:pt x="0" y="1174"/>
                        </a:cubicBezTo>
                        <a:cubicBezTo>
                          <a:pt x="0" y="1481"/>
                          <a:pt x="240" y="1732"/>
                          <a:pt x="543" y="1748"/>
                        </a:cubicBezTo>
                        <a:cubicBezTo>
                          <a:pt x="543" y="1748"/>
                          <a:pt x="543" y="1748"/>
                          <a:pt x="543" y="1748"/>
                        </a:cubicBezTo>
                        <a:cubicBezTo>
                          <a:pt x="544" y="1748"/>
                          <a:pt x="544" y="1748"/>
                          <a:pt x="544" y="1748"/>
                        </a:cubicBezTo>
                        <a:cubicBezTo>
                          <a:pt x="554" y="1749"/>
                          <a:pt x="565" y="1749"/>
                          <a:pt x="575" y="1749"/>
                        </a:cubicBezTo>
                        <a:cubicBezTo>
                          <a:pt x="586" y="1749"/>
                          <a:pt x="596" y="1749"/>
                          <a:pt x="607" y="1748"/>
                        </a:cubicBezTo>
                        <a:cubicBezTo>
                          <a:pt x="2142" y="1748"/>
                          <a:pt x="2142" y="1748"/>
                          <a:pt x="2142" y="1748"/>
                        </a:cubicBezTo>
                        <a:cubicBezTo>
                          <a:pt x="2151" y="1749"/>
                          <a:pt x="2161" y="1749"/>
                          <a:pt x="2171" y="1749"/>
                        </a:cubicBezTo>
                        <a:cubicBezTo>
                          <a:pt x="2442" y="1749"/>
                          <a:pt x="2661" y="1530"/>
                          <a:pt x="2661" y="1258"/>
                        </a:cubicBezTo>
                        <a:cubicBezTo>
                          <a:pt x="2661" y="1011"/>
                          <a:pt x="2479" y="807"/>
                          <a:pt x="2242" y="773"/>
                        </a:cubicBezTo>
                        <a:close/>
                      </a:path>
                    </a:pathLst>
                  </a:custGeom>
                  <a:solidFill>
                    <a:srgbClr val="FFFFFF"/>
                  </a:solidFill>
                  <a:ln>
                    <a:solidFill>
                      <a:schemeClr val="tx1">
                        <a:lumMod val="25000"/>
                        <a:lumOff val="75000"/>
                      </a:schemeClr>
                    </a:solidFill>
                  </a:ln>
                </p:spPr>
                <p:txBody>
                  <a:bodyPr vert="horz" wrap="square" lIns="93234" tIns="46616" rIns="93234" bIns="46616" numCol="1" anchor="t" anchorCtr="0" compatLnSpc="1">
                    <a:prstTxWarp prst="textNoShape">
                      <a:avLst/>
                    </a:prstTxWarp>
                  </a:bodyPr>
                  <a:lstStyle/>
                  <a:p>
                    <a:pPr defTabSz="932239">
                      <a:defRPr/>
                    </a:pPr>
                    <a:endParaRPr lang="en-US" kern="0">
                      <a:gradFill>
                        <a:gsLst>
                          <a:gs pos="76000">
                            <a:srgbClr val="1A1A1A"/>
                          </a:gs>
                          <a:gs pos="100000">
                            <a:srgbClr val="0D0D0D"/>
                          </a:gs>
                        </a:gsLst>
                        <a:lin ang="13500000" scaled="1"/>
                      </a:gradFill>
                      <a:latin typeface="Segoe UI"/>
                    </a:endParaRPr>
                  </a:p>
                </p:txBody>
              </p:sp>
              <p:pic>
                <p:nvPicPr>
                  <p:cNvPr id="341" name="Picture 2" descr="https://azure.microsoft.com/svghandler/preview/?width=600&amp;amp;height=315">
                    <a:extLst>
                      <a:ext uri="{FF2B5EF4-FFF2-40B4-BE49-F238E27FC236}">
                        <a16:creationId xmlns:a16="http://schemas.microsoft.com/office/drawing/2014/main" id="{6358AE85-3607-44DC-92A5-2F6E79F733D7}"/>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1239760" y="2461065"/>
                    <a:ext cx="652458" cy="513267"/>
                  </a:xfrm>
                  <a:prstGeom prst="rect">
                    <a:avLst/>
                  </a:prstGeom>
                  <a:noFill/>
                  <a:ln>
                    <a:noFill/>
                  </a:ln>
                  <a:extLst>
                    <a:ext uri="{909E8E84-426E-40DD-AFC4-6F175D3DCCD1}">
                      <a14:hiddenFill xmlns:a14="http://schemas.microsoft.com/office/drawing/2010/main">
                        <a:solidFill>
                          <a:srgbClr val="FFFFFF"/>
                        </a:solidFill>
                      </a14:hiddenFill>
                    </a:ext>
                  </a:extLst>
                </p:spPr>
              </p:pic>
            </p:grpSp>
          </p:grpSp>
          <p:sp>
            <p:nvSpPr>
              <p:cNvPr id="344" name="Freeform 22">
                <a:extLst>
                  <a:ext uri="{FF2B5EF4-FFF2-40B4-BE49-F238E27FC236}">
                    <a16:creationId xmlns:a16="http://schemas.microsoft.com/office/drawing/2014/main" id="{465BAACB-1B42-4D3C-878A-DD27BC0EE902}"/>
                  </a:ext>
                </a:extLst>
              </p:cNvPr>
              <p:cNvSpPr>
                <a:spLocks noChangeAspect="1" noEditPoints="1"/>
              </p:cNvSpPr>
              <p:nvPr/>
            </p:nvSpPr>
            <p:spPr bwMode="black">
              <a:xfrm>
                <a:off x="14723553" y="1147365"/>
                <a:ext cx="310974" cy="194023"/>
              </a:xfrm>
              <a:custGeom>
                <a:avLst/>
                <a:gdLst>
                  <a:gd name="T0" fmla="*/ 398 w 439"/>
                  <a:gd name="T1" fmla="*/ 177 h 273"/>
                  <a:gd name="T2" fmla="*/ 439 w 439"/>
                  <a:gd name="T3" fmla="*/ 226 h 273"/>
                  <a:gd name="T4" fmla="*/ 398 w 439"/>
                  <a:gd name="T5" fmla="*/ 273 h 273"/>
                  <a:gd name="T6" fmla="*/ 162 w 439"/>
                  <a:gd name="T7" fmla="*/ 273 h 273"/>
                  <a:gd name="T8" fmla="*/ 101 w 439"/>
                  <a:gd name="T9" fmla="*/ 211 h 273"/>
                  <a:gd name="T10" fmla="*/ 160 w 439"/>
                  <a:gd name="T11" fmla="*/ 155 h 273"/>
                  <a:gd name="T12" fmla="*/ 217 w 439"/>
                  <a:gd name="T13" fmla="*/ 85 h 273"/>
                  <a:gd name="T14" fmla="*/ 302 w 439"/>
                  <a:gd name="T15" fmla="*/ 118 h 273"/>
                  <a:gd name="T16" fmla="*/ 362 w 439"/>
                  <a:gd name="T17" fmla="*/ 116 h 273"/>
                  <a:gd name="T18" fmla="*/ 398 w 439"/>
                  <a:gd name="T19" fmla="*/ 177 h 273"/>
                  <a:gd name="T20" fmla="*/ 86 w 439"/>
                  <a:gd name="T21" fmla="*/ 213 h 273"/>
                  <a:gd name="T22" fmla="*/ 149 w 439"/>
                  <a:gd name="T23" fmla="*/ 144 h 273"/>
                  <a:gd name="T24" fmla="*/ 213 w 439"/>
                  <a:gd name="T25" fmla="*/ 73 h 273"/>
                  <a:gd name="T26" fmla="*/ 305 w 439"/>
                  <a:gd name="T27" fmla="*/ 103 h 273"/>
                  <a:gd name="T28" fmla="*/ 336 w 439"/>
                  <a:gd name="T29" fmla="*/ 97 h 273"/>
                  <a:gd name="T30" fmla="*/ 276 w 439"/>
                  <a:gd name="T31" fmla="*/ 19 h 273"/>
                  <a:gd name="T32" fmla="*/ 161 w 439"/>
                  <a:gd name="T33" fmla="*/ 61 h 273"/>
                  <a:gd name="T34" fmla="*/ 92 w 439"/>
                  <a:gd name="T35" fmla="*/ 60 h 273"/>
                  <a:gd name="T36" fmla="*/ 53 w 439"/>
                  <a:gd name="T37" fmla="*/ 135 h 273"/>
                  <a:gd name="T38" fmla="*/ 0 w 439"/>
                  <a:gd name="T39" fmla="*/ 196 h 273"/>
                  <a:gd name="T40" fmla="*/ 59 w 439"/>
                  <a:gd name="T41" fmla="*/ 255 h 273"/>
                  <a:gd name="T42" fmla="*/ 98 w 439"/>
                  <a:gd name="T43" fmla="*/ 255 h 273"/>
                  <a:gd name="T44" fmla="*/ 86 w 439"/>
                  <a:gd name="T45" fmla="*/ 21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9" h="273">
                    <a:moveTo>
                      <a:pt x="398" y="177"/>
                    </a:moveTo>
                    <a:cubicBezTo>
                      <a:pt x="398" y="177"/>
                      <a:pt x="439" y="181"/>
                      <a:pt x="439" y="226"/>
                    </a:cubicBezTo>
                    <a:cubicBezTo>
                      <a:pt x="439" y="248"/>
                      <a:pt x="427" y="273"/>
                      <a:pt x="398" y="273"/>
                    </a:cubicBezTo>
                    <a:cubicBezTo>
                      <a:pt x="398" y="273"/>
                      <a:pt x="177" y="273"/>
                      <a:pt x="162" y="273"/>
                    </a:cubicBezTo>
                    <a:cubicBezTo>
                      <a:pt x="117" y="273"/>
                      <a:pt x="101" y="242"/>
                      <a:pt x="101" y="211"/>
                    </a:cubicBezTo>
                    <a:cubicBezTo>
                      <a:pt x="101" y="157"/>
                      <a:pt x="160" y="155"/>
                      <a:pt x="160" y="155"/>
                    </a:cubicBezTo>
                    <a:cubicBezTo>
                      <a:pt x="160" y="155"/>
                      <a:pt x="165" y="97"/>
                      <a:pt x="217" y="85"/>
                    </a:cubicBezTo>
                    <a:cubicBezTo>
                      <a:pt x="263" y="75"/>
                      <a:pt x="289" y="99"/>
                      <a:pt x="302" y="118"/>
                    </a:cubicBezTo>
                    <a:cubicBezTo>
                      <a:pt x="302" y="118"/>
                      <a:pt x="330" y="102"/>
                      <a:pt x="362" y="116"/>
                    </a:cubicBezTo>
                    <a:cubicBezTo>
                      <a:pt x="381" y="124"/>
                      <a:pt x="399" y="144"/>
                      <a:pt x="398" y="177"/>
                    </a:cubicBezTo>
                    <a:close/>
                    <a:moveTo>
                      <a:pt x="86" y="213"/>
                    </a:moveTo>
                    <a:cubicBezTo>
                      <a:pt x="86" y="153"/>
                      <a:pt x="149" y="144"/>
                      <a:pt x="149" y="144"/>
                    </a:cubicBezTo>
                    <a:cubicBezTo>
                      <a:pt x="149" y="144"/>
                      <a:pt x="157" y="87"/>
                      <a:pt x="213" y="73"/>
                    </a:cubicBezTo>
                    <a:cubicBezTo>
                      <a:pt x="258" y="62"/>
                      <a:pt x="291" y="81"/>
                      <a:pt x="305" y="103"/>
                    </a:cubicBezTo>
                    <a:cubicBezTo>
                      <a:pt x="305" y="103"/>
                      <a:pt x="315" y="97"/>
                      <a:pt x="336" y="97"/>
                    </a:cubicBezTo>
                    <a:cubicBezTo>
                      <a:pt x="334" y="78"/>
                      <a:pt x="320" y="37"/>
                      <a:pt x="276" y="19"/>
                    </a:cubicBezTo>
                    <a:cubicBezTo>
                      <a:pt x="225" y="0"/>
                      <a:pt x="181" y="24"/>
                      <a:pt x="161" y="61"/>
                    </a:cubicBezTo>
                    <a:cubicBezTo>
                      <a:pt x="161" y="61"/>
                      <a:pt x="129" y="41"/>
                      <a:pt x="92" y="60"/>
                    </a:cubicBezTo>
                    <a:cubicBezTo>
                      <a:pt x="66" y="74"/>
                      <a:pt x="50" y="105"/>
                      <a:pt x="53" y="135"/>
                    </a:cubicBezTo>
                    <a:cubicBezTo>
                      <a:pt x="53" y="135"/>
                      <a:pt x="0" y="139"/>
                      <a:pt x="0" y="196"/>
                    </a:cubicBezTo>
                    <a:cubicBezTo>
                      <a:pt x="0" y="227"/>
                      <a:pt x="28" y="255"/>
                      <a:pt x="59" y="255"/>
                    </a:cubicBezTo>
                    <a:cubicBezTo>
                      <a:pt x="98" y="255"/>
                      <a:pt x="98" y="255"/>
                      <a:pt x="98" y="255"/>
                    </a:cubicBezTo>
                    <a:cubicBezTo>
                      <a:pt x="88" y="240"/>
                      <a:pt x="86" y="225"/>
                      <a:pt x="86" y="213"/>
                    </a:cubicBezTo>
                    <a:close/>
                  </a:path>
                </a:pathLst>
              </a:custGeom>
              <a:solidFill>
                <a:schemeClr val="accent1"/>
              </a:solidFill>
              <a:ln>
                <a:noFill/>
              </a:ln>
            </p:spPr>
            <p:txBody>
              <a:bodyPr vert="horz" wrap="square" lIns="93247" tIns="46623" rIns="93247" bIns="46623" numCol="1" anchor="t" anchorCtr="0" compatLnSpc="1">
                <a:prstTxWarp prst="textNoShape">
                  <a:avLst/>
                </a:prstTxWarp>
              </a:bodyPr>
              <a:lstStyle/>
              <a:p>
                <a:pPr defTabSz="932509"/>
                <a:endParaRPr lang="en-US" sz="1873">
                  <a:gradFill>
                    <a:gsLst>
                      <a:gs pos="76000">
                        <a:srgbClr val="1A1A1A"/>
                      </a:gs>
                      <a:gs pos="100000">
                        <a:srgbClr val="0D0D0D"/>
                      </a:gs>
                    </a:gsLst>
                    <a:lin ang="13500000" scaled="1"/>
                  </a:gradFill>
                  <a:latin typeface="Segoe UI"/>
                </a:endParaRPr>
              </a:p>
            </p:txBody>
          </p:sp>
          <p:pic>
            <p:nvPicPr>
              <p:cNvPr id="345" name="Picture 344">
                <a:extLst>
                  <a:ext uri="{FF2B5EF4-FFF2-40B4-BE49-F238E27FC236}">
                    <a16:creationId xmlns:a16="http://schemas.microsoft.com/office/drawing/2014/main" id="{9D49EA46-7279-4525-985C-BEDE9265BF3F}"/>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l="8" t="-2837" r="78638" b="-3522"/>
              <a:stretch/>
            </p:blipFill>
            <p:spPr>
              <a:xfrm>
                <a:off x="14623158" y="1371082"/>
                <a:ext cx="254092" cy="254091"/>
              </a:xfrm>
              <a:prstGeom prst="rect">
                <a:avLst/>
              </a:prstGeom>
            </p:spPr>
          </p:pic>
          <p:pic>
            <p:nvPicPr>
              <p:cNvPr id="346" name="Picture 345">
                <a:extLst>
                  <a:ext uri="{FF2B5EF4-FFF2-40B4-BE49-F238E27FC236}">
                    <a16:creationId xmlns:a16="http://schemas.microsoft.com/office/drawing/2014/main" id="{1D20FA89-79DD-45AB-9013-2C59432FDCE4}"/>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r="67906"/>
              <a:stretch/>
            </p:blipFill>
            <p:spPr>
              <a:xfrm>
                <a:off x="14933808" y="1399169"/>
                <a:ext cx="221162" cy="215399"/>
              </a:xfrm>
              <a:prstGeom prst="rect">
                <a:avLst/>
              </a:prstGeom>
            </p:spPr>
          </p:pic>
        </p:grpSp>
        <p:sp>
          <p:nvSpPr>
            <p:cNvPr id="347" name="Rectangle 346">
              <a:extLst>
                <a:ext uri="{FF2B5EF4-FFF2-40B4-BE49-F238E27FC236}">
                  <a16:creationId xmlns:a16="http://schemas.microsoft.com/office/drawing/2014/main" id="{69425EAE-5139-4AD5-BCE3-C7E674781870}"/>
                </a:ext>
              </a:extLst>
            </p:cNvPr>
            <p:cNvSpPr/>
            <p:nvPr/>
          </p:nvSpPr>
          <p:spPr>
            <a:xfrm>
              <a:off x="9631435" y="621881"/>
              <a:ext cx="1600200" cy="271631"/>
            </a:xfrm>
            <a:prstGeom prst="rect">
              <a:avLst/>
            </a:prstGeom>
          </p:spPr>
          <p:txBody>
            <a:bodyPr wrap="square">
              <a:spAutoFit/>
            </a:bodyPr>
            <a:lstStyle/>
            <a:p>
              <a:pPr algn="ctr" defTabSz="932509"/>
              <a:r>
                <a:rPr lang="en-US" sz="1200" spc="-51">
                  <a:ln w="3175">
                    <a:noFill/>
                  </a:ln>
                  <a:gradFill>
                    <a:gsLst>
                      <a:gs pos="76000">
                        <a:srgbClr val="1A1A1A"/>
                      </a:gs>
                      <a:gs pos="100000">
                        <a:srgbClr val="0D0D0D"/>
                      </a:gs>
                    </a:gsLst>
                    <a:lin ang="13500000" scaled="1"/>
                  </a:gradFill>
                  <a:latin typeface="Segoe UI Semibold"/>
                  <a:cs typeface="Segoe UI" pitchFamily="34" charset="0"/>
                </a:rPr>
                <a:t>Microsoft Cloud</a:t>
              </a:r>
              <a:endParaRPr lang="en-US" sz="800">
                <a:gradFill>
                  <a:gsLst>
                    <a:gs pos="76000">
                      <a:srgbClr val="1A1A1A"/>
                    </a:gs>
                    <a:gs pos="100000">
                      <a:srgbClr val="0D0D0D"/>
                    </a:gs>
                  </a:gsLst>
                  <a:lin ang="13500000" scaled="1"/>
                </a:gradFill>
                <a:latin typeface="Segoe UI Semibold"/>
              </a:endParaRPr>
            </a:p>
          </p:txBody>
        </p:sp>
      </p:grpSp>
      <p:grpSp>
        <p:nvGrpSpPr>
          <p:cNvPr id="5" name="Group 4">
            <a:extLst>
              <a:ext uri="{FF2B5EF4-FFF2-40B4-BE49-F238E27FC236}">
                <a16:creationId xmlns:a16="http://schemas.microsoft.com/office/drawing/2014/main" id="{1EBF35E1-03A7-47AC-9A27-D7DC066440AF}"/>
              </a:ext>
            </a:extLst>
          </p:cNvPr>
          <p:cNvGrpSpPr/>
          <p:nvPr/>
        </p:nvGrpSpPr>
        <p:grpSpPr>
          <a:xfrm>
            <a:off x="10447848" y="2821530"/>
            <a:ext cx="2072760" cy="1476874"/>
            <a:chOff x="10753620" y="3081471"/>
            <a:chExt cx="1687283" cy="1229431"/>
          </a:xfrm>
        </p:grpSpPr>
        <p:grpSp>
          <p:nvGrpSpPr>
            <p:cNvPr id="229" name="Group 228">
              <a:extLst>
                <a:ext uri="{FF2B5EF4-FFF2-40B4-BE49-F238E27FC236}">
                  <a16:creationId xmlns:a16="http://schemas.microsoft.com/office/drawing/2014/main" id="{AAC94633-0A93-4BE0-991B-54C202FC7121}"/>
                </a:ext>
              </a:extLst>
            </p:cNvPr>
            <p:cNvGrpSpPr/>
            <p:nvPr/>
          </p:nvGrpSpPr>
          <p:grpSpPr>
            <a:xfrm>
              <a:off x="10753620" y="3081471"/>
              <a:ext cx="1687283" cy="1229431"/>
              <a:chOff x="10045022" y="2949922"/>
              <a:chExt cx="1654584" cy="1205605"/>
            </a:xfrm>
          </p:grpSpPr>
          <p:sp>
            <p:nvSpPr>
              <p:cNvPr id="230" name="Freeform 38">
                <a:extLst>
                  <a:ext uri="{FF2B5EF4-FFF2-40B4-BE49-F238E27FC236}">
                    <a16:creationId xmlns:a16="http://schemas.microsoft.com/office/drawing/2014/main" id="{EF740F11-2386-4690-AE49-32D7066E8D38}"/>
                  </a:ext>
                </a:extLst>
              </p:cNvPr>
              <p:cNvSpPr>
                <a:spLocks/>
              </p:cNvSpPr>
              <p:nvPr/>
            </p:nvSpPr>
            <p:spPr bwMode="auto">
              <a:xfrm>
                <a:off x="10190436" y="2949922"/>
                <a:ext cx="1392531" cy="915666"/>
              </a:xfrm>
              <a:custGeom>
                <a:avLst/>
                <a:gdLst>
                  <a:gd name="T0" fmla="*/ 2242 w 2661"/>
                  <a:gd name="T1" fmla="*/ 773 h 1749"/>
                  <a:gd name="T2" fmla="*/ 2243 w 2661"/>
                  <a:gd name="T3" fmla="*/ 738 h 1749"/>
                  <a:gd name="T4" fmla="*/ 1505 w 2661"/>
                  <a:gd name="T5" fmla="*/ 0 h 1749"/>
                  <a:gd name="T6" fmla="*/ 890 w 2661"/>
                  <a:gd name="T7" fmla="*/ 330 h 1749"/>
                  <a:gd name="T8" fmla="*/ 677 w 2661"/>
                  <a:gd name="T9" fmla="*/ 270 h 1749"/>
                  <a:gd name="T10" fmla="*/ 266 w 2661"/>
                  <a:gd name="T11" fmla="*/ 681 h 1749"/>
                  <a:gd name="T12" fmla="*/ 266 w 2661"/>
                  <a:gd name="T13" fmla="*/ 689 h 1749"/>
                  <a:gd name="T14" fmla="*/ 0 w 2661"/>
                  <a:gd name="T15" fmla="*/ 1174 h 1749"/>
                  <a:gd name="T16" fmla="*/ 543 w 2661"/>
                  <a:gd name="T17" fmla="*/ 1748 h 1749"/>
                  <a:gd name="T18" fmla="*/ 543 w 2661"/>
                  <a:gd name="T19" fmla="*/ 1748 h 1749"/>
                  <a:gd name="T20" fmla="*/ 544 w 2661"/>
                  <a:gd name="T21" fmla="*/ 1748 h 1749"/>
                  <a:gd name="T22" fmla="*/ 575 w 2661"/>
                  <a:gd name="T23" fmla="*/ 1749 h 1749"/>
                  <a:gd name="T24" fmla="*/ 607 w 2661"/>
                  <a:gd name="T25" fmla="*/ 1748 h 1749"/>
                  <a:gd name="T26" fmla="*/ 2142 w 2661"/>
                  <a:gd name="T27" fmla="*/ 1748 h 1749"/>
                  <a:gd name="T28" fmla="*/ 2171 w 2661"/>
                  <a:gd name="T29" fmla="*/ 1749 h 1749"/>
                  <a:gd name="T30" fmla="*/ 2661 w 2661"/>
                  <a:gd name="T31" fmla="*/ 1258 h 1749"/>
                  <a:gd name="T32" fmla="*/ 2242 w 2661"/>
                  <a:gd name="T33" fmla="*/ 773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1" h="1749">
                    <a:moveTo>
                      <a:pt x="2242" y="773"/>
                    </a:moveTo>
                    <a:cubicBezTo>
                      <a:pt x="2242" y="761"/>
                      <a:pt x="2243" y="749"/>
                      <a:pt x="2243" y="738"/>
                    </a:cubicBezTo>
                    <a:cubicBezTo>
                      <a:pt x="2243" y="330"/>
                      <a:pt x="1912" y="0"/>
                      <a:pt x="1505" y="0"/>
                    </a:cubicBezTo>
                    <a:cubicBezTo>
                      <a:pt x="1248" y="0"/>
                      <a:pt x="1022" y="131"/>
                      <a:pt x="890" y="330"/>
                    </a:cubicBezTo>
                    <a:cubicBezTo>
                      <a:pt x="828" y="292"/>
                      <a:pt x="755" y="270"/>
                      <a:pt x="677" y="270"/>
                    </a:cubicBezTo>
                    <a:cubicBezTo>
                      <a:pt x="450" y="270"/>
                      <a:pt x="266" y="454"/>
                      <a:pt x="266" y="681"/>
                    </a:cubicBezTo>
                    <a:cubicBezTo>
                      <a:pt x="266" y="684"/>
                      <a:pt x="266" y="686"/>
                      <a:pt x="266" y="689"/>
                    </a:cubicBezTo>
                    <a:cubicBezTo>
                      <a:pt x="106" y="791"/>
                      <a:pt x="0" y="970"/>
                      <a:pt x="0" y="1174"/>
                    </a:cubicBezTo>
                    <a:cubicBezTo>
                      <a:pt x="0" y="1481"/>
                      <a:pt x="240" y="1732"/>
                      <a:pt x="543" y="1748"/>
                    </a:cubicBezTo>
                    <a:cubicBezTo>
                      <a:pt x="543" y="1748"/>
                      <a:pt x="543" y="1748"/>
                      <a:pt x="543" y="1748"/>
                    </a:cubicBezTo>
                    <a:cubicBezTo>
                      <a:pt x="544" y="1748"/>
                      <a:pt x="544" y="1748"/>
                      <a:pt x="544" y="1748"/>
                    </a:cubicBezTo>
                    <a:cubicBezTo>
                      <a:pt x="554" y="1749"/>
                      <a:pt x="565" y="1749"/>
                      <a:pt x="575" y="1749"/>
                    </a:cubicBezTo>
                    <a:cubicBezTo>
                      <a:pt x="586" y="1749"/>
                      <a:pt x="596" y="1749"/>
                      <a:pt x="607" y="1748"/>
                    </a:cubicBezTo>
                    <a:cubicBezTo>
                      <a:pt x="2142" y="1748"/>
                      <a:pt x="2142" y="1748"/>
                      <a:pt x="2142" y="1748"/>
                    </a:cubicBezTo>
                    <a:cubicBezTo>
                      <a:pt x="2151" y="1749"/>
                      <a:pt x="2161" y="1749"/>
                      <a:pt x="2171" y="1749"/>
                    </a:cubicBezTo>
                    <a:cubicBezTo>
                      <a:pt x="2442" y="1749"/>
                      <a:pt x="2661" y="1530"/>
                      <a:pt x="2661" y="1258"/>
                    </a:cubicBezTo>
                    <a:cubicBezTo>
                      <a:pt x="2661" y="1011"/>
                      <a:pt x="2479" y="807"/>
                      <a:pt x="2242" y="773"/>
                    </a:cubicBezTo>
                    <a:close/>
                  </a:path>
                </a:pathLst>
              </a:custGeom>
              <a:solidFill>
                <a:schemeClr val="bg1"/>
              </a:solidFill>
              <a:ln w="9525">
                <a:solidFill>
                  <a:schemeClr val="bg2">
                    <a:lumMod val="75000"/>
                  </a:schemeClr>
                </a:solidFill>
              </a:ln>
            </p:spPr>
            <p:txBody>
              <a:bodyPr vert="horz" wrap="square" lIns="93221" tIns="46610" rIns="93221" bIns="46610" numCol="1" anchor="t" anchorCtr="0" compatLnSpc="1">
                <a:prstTxWarp prst="textNoShape">
                  <a:avLst/>
                </a:prstTxWarp>
              </a:bodyPr>
              <a:lstStyle/>
              <a:p>
                <a:pPr defTabSz="932060">
                  <a:defRPr/>
                </a:pPr>
                <a:endParaRPr lang="en-US" kern="0">
                  <a:gradFill>
                    <a:gsLst>
                      <a:gs pos="76000">
                        <a:srgbClr val="1A1A1A"/>
                      </a:gs>
                      <a:gs pos="100000">
                        <a:srgbClr val="0D0D0D"/>
                      </a:gs>
                    </a:gsLst>
                    <a:lin ang="13500000" scaled="1"/>
                  </a:gradFill>
                  <a:latin typeface="Segoe UI"/>
                </a:endParaRPr>
              </a:p>
            </p:txBody>
          </p:sp>
          <p:sp>
            <p:nvSpPr>
              <p:cNvPr id="231" name="Rectangle 230">
                <a:extLst>
                  <a:ext uri="{FF2B5EF4-FFF2-40B4-BE49-F238E27FC236}">
                    <a16:creationId xmlns:a16="http://schemas.microsoft.com/office/drawing/2014/main" id="{21EBCD3D-77BE-4D5B-8224-A4B68BD23DA6}"/>
                  </a:ext>
                </a:extLst>
              </p:cNvPr>
              <p:cNvSpPr/>
              <p:nvPr/>
            </p:nvSpPr>
            <p:spPr>
              <a:xfrm>
                <a:off x="10045022" y="3904282"/>
                <a:ext cx="1654584" cy="251245"/>
              </a:xfrm>
              <a:prstGeom prst="rect">
                <a:avLst/>
              </a:prstGeom>
            </p:spPr>
            <p:txBody>
              <a:bodyPr wrap="square">
                <a:spAutoFit/>
              </a:bodyPr>
              <a:lstStyle/>
              <a:p>
                <a:pPr algn="ctr" defTabSz="932509"/>
                <a:r>
                  <a:rPr lang="en-US" sz="1400" spc="-51">
                    <a:ln w="3175">
                      <a:noFill/>
                    </a:ln>
                    <a:latin typeface="Segoe UI Semibold"/>
                    <a:cs typeface="Segoe UI" pitchFamily="34" charset="0"/>
                  </a:rPr>
                  <a:t>Cloud apps &amp; services</a:t>
                </a:r>
              </a:p>
            </p:txBody>
          </p:sp>
        </p:grpSp>
        <p:pic>
          <p:nvPicPr>
            <p:cNvPr id="336" name="Picture 335" descr="A close up of a logo&#10;&#10;Description generated with very high confidence">
              <a:extLst>
                <a:ext uri="{FF2B5EF4-FFF2-40B4-BE49-F238E27FC236}">
                  <a16:creationId xmlns:a16="http://schemas.microsoft.com/office/drawing/2014/main" id="{E2F60DA3-23D1-4B29-BFFF-1B28E6E09C16}"/>
                </a:ext>
              </a:extLst>
            </p:cNvPr>
            <p:cNvPicPr>
              <a:picLocks noChangeAspect="1"/>
            </p:cNvPicPr>
            <p:nvPr/>
          </p:nvPicPr>
          <p:blipFill rotWithShape="1">
            <a:blip r:embed="rId15" cstate="email">
              <a:extLst>
                <a:ext uri="{28A0092B-C50C-407E-A947-70E740481C1C}">
                  <a14:useLocalDpi xmlns:a14="http://schemas.microsoft.com/office/drawing/2010/main"/>
                </a:ext>
              </a:extLst>
            </a:blip>
            <a:srcRect/>
            <a:stretch/>
          </p:blipFill>
          <p:spPr>
            <a:xfrm>
              <a:off x="11027796" y="3705302"/>
              <a:ext cx="293629" cy="202402"/>
            </a:xfrm>
            <a:prstGeom prst="rect">
              <a:avLst/>
            </a:prstGeom>
          </p:spPr>
        </p:pic>
        <p:pic>
          <p:nvPicPr>
            <p:cNvPr id="348" name="Picture 2" descr="https://az495088.vo.msecnd.net/app-logo/slack_215.png">
              <a:extLst>
                <a:ext uri="{FF2B5EF4-FFF2-40B4-BE49-F238E27FC236}">
                  <a16:creationId xmlns:a16="http://schemas.microsoft.com/office/drawing/2014/main" id="{58BF10BD-C092-4666-9B6B-A3139CCEFE8F}"/>
                </a:ext>
              </a:extLst>
            </p:cNvPr>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l="-14220" t="-14220" r="-14220" b="-14220"/>
            <a:stretch/>
          </p:blipFill>
          <p:spPr bwMode="auto">
            <a:xfrm>
              <a:off x="11166163" y="3337372"/>
              <a:ext cx="307393" cy="307392"/>
            </a:xfrm>
            <a:prstGeom prst="ellipse">
              <a:avLst/>
            </a:prstGeom>
            <a:solidFill>
              <a:schemeClr val="bg1"/>
            </a:solidFill>
            <a:ln>
              <a:noFill/>
            </a:ln>
          </p:spPr>
        </p:pic>
        <p:pic>
          <p:nvPicPr>
            <p:cNvPr id="349" name="Picture 348">
              <a:extLst>
                <a:ext uri="{FF2B5EF4-FFF2-40B4-BE49-F238E27FC236}">
                  <a16:creationId xmlns:a16="http://schemas.microsoft.com/office/drawing/2014/main" id="{9987122E-83CF-4D29-9CDE-7B3FC6CDB44C}"/>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11447313" y="3702171"/>
              <a:ext cx="283108" cy="283108"/>
            </a:xfrm>
            <a:prstGeom prst="rect">
              <a:avLst/>
            </a:prstGeom>
          </p:spPr>
        </p:pic>
        <p:pic>
          <p:nvPicPr>
            <p:cNvPr id="350" name="Picture 349">
              <a:extLst>
                <a:ext uri="{FF2B5EF4-FFF2-40B4-BE49-F238E27FC236}">
                  <a16:creationId xmlns:a16="http://schemas.microsoft.com/office/drawing/2014/main" id="{52F42951-F862-44DA-8E49-59708AD170CE}"/>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11532929" y="3137433"/>
              <a:ext cx="240686" cy="240686"/>
            </a:xfrm>
            <a:prstGeom prst="rect">
              <a:avLst/>
            </a:prstGeom>
            <a:ln w="12700">
              <a:noFill/>
            </a:ln>
          </p:spPr>
        </p:pic>
        <p:pic>
          <p:nvPicPr>
            <p:cNvPr id="351" name="Picture 350" descr="A close up of a sign&#10;&#10;Description automatically generated">
              <a:extLst>
                <a:ext uri="{FF2B5EF4-FFF2-40B4-BE49-F238E27FC236}">
                  <a16:creationId xmlns:a16="http://schemas.microsoft.com/office/drawing/2014/main" id="{FEDBB1CC-3185-40B5-88CF-37FAD1741CF3}"/>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11777881" y="3351912"/>
              <a:ext cx="270462" cy="270462"/>
            </a:xfrm>
            <a:prstGeom prst="rect">
              <a:avLst/>
            </a:prstGeom>
          </p:spPr>
        </p:pic>
        <p:pic>
          <p:nvPicPr>
            <p:cNvPr id="352" name="Picture 351" descr="Image result for linkedin learning logo">
              <a:extLst>
                <a:ext uri="{FF2B5EF4-FFF2-40B4-BE49-F238E27FC236}">
                  <a16:creationId xmlns:a16="http://schemas.microsoft.com/office/drawing/2014/main" id="{244A891D-8562-4092-B4A9-1EF5FB863CEF}"/>
                </a:ext>
              </a:extLst>
            </p:cNvPr>
            <p:cNvPicPr>
              <a:picLocks noChangeAspect="1" noChangeArrowheads="1"/>
            </p:cNvPicPr>
            <p:nvPr/>
          </p:nvPicPr>
          <p:blipFill rotWithShape="1">
            <a:blip r:embed="rId20" cstate="email">
              <a:extLst>
                <a:ext uri="{28A0092B-C50C-407E-A947-70E740481C1C}">
                  <a14:useLocalDpi xmlns:a14="http://schemas.microsoft.com/office/drawing/2010/main"/>
                </a:ext>
              </a:extLst>
            </a:blip>
            <a:srcRect/>
            <a:stretch/>
          </p:blipFill>
          <p:spPr bwMode="auto">
            <a:xfrm>
              <a:off x="11399522" y="3409775"/>
              <a:ext cx="359759" cy="346482"/>
            </a:xfrm>
            <a:prstGeom prst="rect">
              <a:avLst/>
            </a:prstGeom>
            <a:noFill/>
            <a:extLst>
              <a:ext uri="{909E8E84-426E-40DD-AFC4-6F175D3DCCD1}">
                <a14:hiddenFill xmlns:a14="http://schemas.microsoft.com/office/drawing/2010/main">
                  <a:solidFill>
                    <a:srgbClr val="FFFFFF"/>
                  </a:solidFill>
                </a14:hiddenFill>
              </a:ext>
            </a:extLst>
          </p:spPr>
        </p:pic>
        <p:pic>
          <p:nvPicPr>
            <p:cNvPr id="360" name="Picture 359" descr="A picture containing building, floor&#10;&#10;Description generated with very high confidence">
              <a:extLst>
                <a:ext uri="{FF2B5EF4-FFF2-40B4-BE49-F238E27FC236}">
                  <a16:creationId xmlns:a16="http://schemas.microsoft.com/office/drawing/2014/main" id="{928E2E79-DD9D-4B18-9616-F4BFB91BBD78}"/>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11903516" y="3730211"/>
              <a:ext cx="191578" cy="178168"/>
            </a:xfrm>
            <a:prstGeom prst="rect">
              <a:avLst/>
            </a:prstGeom>
          </p:spPr>
        </p:pic>
      </p:grpSp>
    </p:spTree>
    <p:extLst>
      <p:ext uri="{BB962C8B-B14F-4D97-AF65-F5344CB8AC3E}">
        <p14:creationId xmlns:p14="http://schemas.microsoft.com/office/powerpoint/2010/main" val="40525796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37"/>
                                        </p:tgtEl>
                                        <p:attrNameLst>
                                          <p:attrName>style.visibility</p:attrName>
                                        </p:attrNameLst>
                                      </p:cBhvr>
                                      <p:to>
                                        <p:strVal val="visible"/>
                                      </p:to>
                                    </p:set>
                                    <p:anim calcmode="lin" valueType="num">
                                      <p:cBhvr additive="base">
                                        <p:cTn id="7" dur="500" fill="hold"/>
                                        <p:tgtEl>
                                          <p:spTgt spid="737"/>
                                        </p:tgtEl>
                                        <p:attrNameLst>
                                          <p:attrName>ppt_x</p:attrName>
                                        </p:attrNameLst>
                                      </p:cBhvr>
                                      <p:tavLst>
                                        <p:tav tm="0">
                                          <p:val>
                                            <p:strVal val="0-#ppt_w/2"/>
                                          </p:val>
                                        </p:tav>
                                        <p:tav tm="100000">
                                          <p:val>
                                            <p:strVal val="#ppt_x"/>
                                          </p:val>
                                        </p:tav>
                                      </p:tavLst>
                                    </p:anim>
                                    <p:anim calcmode="lin" valueType="num">
                                      <p:cBhvr additive="base">
                                        <p:cTn id="8" dur="500" fill="hold"/>
                                        <p:tgtEl>
                                          <p:spTgt spid="7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94"/>
                                        </p:tgtEl>
                                        <p:attrNameLst>
                                          <p:attrName>style.visibility</p:attrName>
                                        </p:attrNameLst>
                                      </p:cBhvr>
                                      <p:to>
                                        <p:strVal val="visible"/>
                                      </p:to>
                                    </p:set>
                                    <p:animEffect transition="in" filter="wipe(left)">
                                      <p:cBhvr>
                                        <p:cTn id="12" dur="500"/>
                                        <p:tgtEl>
                                          <p:spTgt spid="694"/>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19"/>
                                        </p:tgtEl>
                                        <p:attrNameLst>
                                          <p:attrName>style.visibility</p:attrName>
                                        </p:attrNameLst>
                                      </p:cBhvr>
                                      <p:to>
                                        <p:strVal val="visible"/>
                                      </p:to>
                                    </p:set>
                                    <p:animEffect transition="in" filter="wipe(left)">
                                      <p:cBhvr>
                                        <p:cTn id="16" dur="500"/>
                                        <p:tgtEl>
                                          <p:spTgt spid="719"/>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45"/>
                                        </p:tgtEl>
                                        <p:attrNameLst>
                                          <p:attrName>style.visibility</p:attrName>
                                        </p:attrNameLst>
                                      </p:cBhvr>
                                      <p:to>
                                        <p:strVal val="visible"/>
                                      </p:to>
                                    </p:set>
                                    <p:animEffect transition="in" filter="fade">
                                      <p:cBhvr>
                                        <p:cTn id="20" dur="500"/>
                                        <p:tgtEl>
                                          <p:spTgt spid="74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714"/>
                                        </p:tgtEl>
                                        <p:attrNameLst>
                                          <p:attrName>style.visibility</p:attrName>
                                        </p:attrNameLst>
                                      </p:cBhvr>
                                      <p:to>
                                        <p:strVal val="visible"/>
                                      </p:to>
                                    </p:set>
                                    <p:animEffect transition="in" filter="fade">
                                      <p:cBhvr>
                                        <p:cTn id="24" dur="250"/>
                                        <p:tgtEl>
                                          <p:spTgt spid="7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33"/>
                                        </p:tgtEl>
                                        <p:attrNameLst>
                                          <p:attrName>style.visibility</p:attrName>
                                        </p:attrNameLst>
                                      </p:cBhvr>
                                      <p:to>
                                        <p:strVal val="visible"/>
                                      </p:to>
                                    </p:set>
                                    <p:animEffect transition="in" filter="fade">
                                      <p:cBhvr>
                                        <p:cTn id="27" dur="250"/>
                                        <p:tgtEl>
                                          <p:spTgt spid="733"/>
                                        </p:tgtEl>
                                      </p:cBhvr>
                                    </p:animEffect>
                                  </p:childTnLst>
                                </p:cTn>
                              </p:par>
                            </p:childTnLst>
                          </p:cTn>
                        </p:par>
                        <p:par>
                          <p:cTn id="28" fill="hold">
                            <p:stCondLst>
                              <p:cond delay="2250"/>
                            </p:stCondLst>
                            <p:childTnLst>
                              <p:par>
                                <p:cTn id="29" presetID="22" presetClass="entr" presetSubtype="2" fill="hold" grpId="0" nodeType="afterEffect">
                                  <p:stCondLst>
                                    <p:cond delay="0"/>
                                  </p:stCondLst>
                                  <p:childTnLst>
                                    <p:set>
                                      <p:cBhvr>
                                        <p:cTn id="30" dur="1" fill="hold">
                                          <p:stCondLst>
                                            <p:cond delay="0"/>
                                          </p:stCondLst>
                                        </p:cTn>
                                        <p:tgtEl>
                                          <p:spTgt spid="369"/>
                                        </p:tgtEl>
                                        <p:attrNameLst>
                                          <p:attrName>style.visibility</p:attrName>
                                        </p:attrNameLst>
                                      </p:cBhvr>
                                      <p:to>
                                        <p:strVal val="visible"/>
                                      </p:to>
                                    </p:set>
                                    <p:animEffect transition="in" filter="wipe(right)">
                                      <p:cBhvr>
                                        <p:cTn id="31" dur="500"/>
                                        <p:tgtEl>
                                          <p:spTgt spid="369"/>
                                        </p:tgtEl>
                                      </p:cBhvr>
                                    </p:animEffect>
                                  </p:childTnLst>
                                </p:cTn>
                              </p:par>
                              <p:par>
                                <p:cTn id="32" presetID="10" presetClass="entr" presetSubtype="0" fill="hold" nodeType="withEffect">
                                  <p:stCondLst>
                                    <p:cond delay="0"/>
                                  </p:stCondLst>
                                  <p:childTnLst>
                                    <p:set>
                                      <p:cBhvr>
                                        <p:cTn id="33" dur="1" fill="hold">
                                          <p:stCondLst>
                                            <p:cond delay="0"/>
                                          </p:stCondLst>
                                        </p:cTn>
                                        <p:tgtEl>
                                          <p:spTgt spid="317"/>
                                        </p:tgtEl>
                                        <p:attrNameLst>
                                          <p:attrName>style.visibility</p:attrName>
                                        </p:attrNameLst>
                                      </p:cBhvr>
                                      <p:to>
                                        <p:strVal val="visible"/>
                                      </p:to>
                                    </p:set>
                                    <p:animEffect transition="in" filter="fade">
                                      <p:cBhvr>
                                        <p:cTn id="34" dur="500"/>
                                        <p:tgtEl>
                                          <p:spTgt spid="317"/>
                                        </p:tgtEl>
                                      </p:cBhvr>
                                    </p:animEffect>
                                  </p:childTnLst>
                                </p:cTn>
                              </p:par>
                              <p:par>
                                <p:cTn id="35" presetID="10" presetClass="entr" presetSubtype="0" fill="hold" nodeType="withEffect">
                                  <p:stCondLst>
                                    <p:cond delay="100"/>
                                  </p:stCondLst>
                                  <p:childTnLst>
                                    <p:set>
                                      <p:cBhvr>
                                        <p:cTn id="36" dur="1" fill="hold">
                                          <p:stCondLst>
                                            <p:cond delay="0"/>
                                          </p:stCondLst>
                                        </p:cTn>
                                        <p:tgtEl>
                                          <p:spTgt spid="705"/>
                                        </p:tgtEl>
                                        <p:attrNameLst>
                                          <p:attrName>style.visibility</p:attrName>
                                        </p:attrNameLst>
                                      </p:cBhvr>
                                      <p:to>
                                        <p:strVal val="visible"/>
                                      </p:to>
                                    </p:set>
                                    <p:animEffect transition="in" filter="fade">
                                      <p:cBhvr>
                                        <p:cTn id="37" dur="250"/>
                                        <p:tgtEl>
                                          <p:spTgt spid="705"/>
                                        </p:tgtEl>
                                      </p:cBhvr>
                                    </p:animEffect>
                                  </p:childTnLst>
                                </p:cTn>
                              </p:par>
                              <p:par>
                                <p:cTn id="38" presetID="10" presetClass="entr" presetSubtype="0" fill="hold" grpId="0" nodeType="withEffect">
                                  <p:stCondLst>
                                    <p:cond delay="100"/>
                                  </p:stCondLst>
                                  <p:childTnLst>
                                    <p:set>
                                      <p:cBhvr>
                                        <p:cTn id="39" dur="1" fill="hold">
                                          <p:stCondLst>
                                            <p:cond delay="0"/>
                                          </p:stCondLst>
                                        </p:cTn>
                                        <p:tgtEl>
                                          <p:spTgt spid="734"/>
                                        </p:tgtEl>
                                        <p:attrNameLst>
                                          <p:attrName>style.visibility</p:attrName>
                                        </p:attrNameLst>
                                      </p:cBhvr>
                                      <p:to>
                                        <p:strVal val="visible"/>
                                      </p:to>
                                    </p:set>
                                    <p:animEffect transition="in" filter="fade">
                                      <p:cBhvr>
                                        <p:cTn id="40" dur="250"/>
                                        <p:tgtEl>
                                          <p:spTgt spid="734"/>
                                        </p:tgtEl>
                                      </p:cBhvr>
                                    </p:animEffect>
                                  </p:childTnLst>
                                </p:cTn>
                              </p:par>
                            </p:childTnLst>
                          </p:cTn>
                        </p:par>
                        <p:par>
                          <p:cTn id="41" fill="hold">
                            <p:stCondLst>
                              <p:cond delay="2750"/>
                            </p:stCondLst>
                            <p:childTnLst>
                              <p:par>
                                <p:cTn id="42" presetID="22" presetClass="entr" presetSubtype="2" fill="hold" grpId="0" nodeType="afterEffect">
                                  <p:stCondLst>
                                    <p:cond delay="0"/>
                                  </p:stCondLst>
                                  <p:childTnLst>
                                    <p:set>
                                      <p:cBhvr>
                                        <p:cTn id="43" dur="1" fill="hold">
                                          <p:stCondLst>
                                            <p:cond delay="0"/>
                                          </p:stCondLst>
                                        </p:cTn>
                                        <p:tgtEl>
                                          <p:spTgt spid="387"/>
                                        </p:tgtEl>
                                        <p:attrNameLst>
                                          <p:attrName>style.visibility</p:attrName>
                                        </p:attrNameLst>
                                      </p:cBhvr>
                                      <p:to>
                                        <p:strVal val="visible"/>
                                      </p:to>
                                    </p:set>
                                    <p:animEffect transition="in" filter="wipe(right)">
                                      <p:cBhvr>
                                        <p:cTn id="44" dur="500"/>
                                        <p:tgtEl>
                                          <p:spTgt spid="387"/>
                                        </p:tgtEl>
                                      </p:cBhvr>
                                    </p:animEffect>
                                  </p:childTnLst>
                                </p:cTn>
                              </p:par>
                              <p:par>
                                <p:cTn id="45" presetID="10" presetClass="entr" presetSubtype="0" fill="hold" nodeType="withEffect">
                                  <p:stCondLst>
                                    <p:cond delay="0"/>
                                  </p:stCondLst>
                                  <p:childTnLst>
                                    <p:set>
                                      <p:cBhvr>
                                        <p:cTn id="46" dur="1" fill="hold">
                                          <p:stCondLst>
                                            <p:cond delay="0"/>
                                          </p:stCondLst>
                                        </p:cTn>
                                        <p:tgtEl>
                                          <p:spTgt spid="285"/>
                                        </p:tgtEl>
                                        <p:attrNameLst>
                                          <p:attrName>style.visibility</p:attrName>
                                        </p:attrNameLst>
                                      </p:cBhvr>
                                      <p:to>
                                        <p:strVal val="visible"/>
                                      </p:to>
                                    </p:set>
                                    <p:animEffect transition="in" filter="fade">
                                      <p:cBhvr>
                                        <p:cTn id="47" dur="500"/>
                                        <p:tgtEl>
                                          <p:spTgt spid="285"/>
                                        </p:tgtEl>
                                      </p:cBhvr>
                                    </p:animEffect>
                                  </p:childTnLst>
                                </p:cTn>
                              </p:par>
                              <p:par>
                                <p:cTn id="48" presetID="10" presetClass="entr" presetSubtype="0" fill="hold" nodeType="withEffect">
                                  <p:stCondLst>
                                    <p:cond delay="200"/>
                                  </p:stCondLst>
                                  <p:childTnLst>
                                    <p:set>
                                      <p:cBhvr>
                                        <p:cTn id="49" dur="1" fill="hold">
                                          <p:stCondLst>
                                            <p:cond delay="0"/>
                                          </p:stCondLst>
                                        </p:cTn>
                                        <p:tgtEl>
                                          <p:spTgt spid="695"/>
                                        </p:tgtEl>
                                        <p:attrNameLst>
                                          <p:attrName>style.visibility</p:attrName>
                                        </p:attrNameLst>
                                      </p:cBhvr>
                                      <p:to>
                                        <p:strVal val="visible"/>
                                      </p:to>
                                    </p:set>
                                    <p:animEffect transition="in" filter="fade">
                                      <p:cBhvr>
                                        <p:cTn id="50" dur="250"/>
                                        <p:tgtEl>
                                          <p:spTgt spid="695"/>
                                        </p:tgtEl>
                                      </p:cBhvr>
                                    </p:animEffect>
                                  </p:childTnLst>
                                </p:cTn>
                              </p:par>
                              <p:par>
                                <p:cTn id="51" presetID="10" presetClass="entr" presetSubtype="0" fill="hold" grpId="0" nodeType="withEffect">
                                  <p:stCondLst>
                                    <p:cond delay="200"/>
                                  </p:stCondLst>
                                  <p:childTnLst>
                                    <p:set>
                                      <p:cBhvr>
                                        <p:cTn id="52" dur="1" fill="hold">
                                          <p:stCondLst>
                                            <p:cond delay="0"/>
                                          </p:stCondLst>
                                        </p:cTn>
                                        <p:tgtEl>
                                          <p:spTgt spid="735"/>
                                        </p:tgtEl>
                                        <p:attrNameLst>
                                          <p:attrName>style.visibility</p:attrName>
                                        </p:attrNameLst>
                                      </p:cBhvr>
                                      <p:to>
                                        <p:strVal val="visible"/>
                                      </p:to>
                                    </p:set>
                                    <p:animEffect transition="in" filter="fade">
                                      <p:cBhvr>
                                        <p:cTn id="53" dur="250"/>
                                        <p:tgtEl>
                                          <p:spTgt spid="735"/>
                                        </p:tgtEl>
                                      </p:cBhvr>
                                    </p:animEffect>
                                  </p:childTnLst>
                                </p:cTn>
                              </p:par>
                            </p:childTnLst>
                          </p:cTn>
                        </p:par>
                        <p:par>
                          <p:cTn id="54" fill="hold">
                            <p:stCondLst>
                              <p:cond delay="3250"/>
                            </p:stCondLst>
                            <p:childTnLst>
                              <p:par>
                                <p:cTn id="55" presetID="22" presetClass="entr" presetSubtype="2" fill="hold" grpId="0" nodeType="afterEffect">
                                  <p:stCondLst>
                                    <p:cond delay="0"/>
                                  </p:stCondLst>
                                  <p:childTnLst>
                                    <p:set>
                                      <p:cBhvr>
                                        <p:cTn id="56" dur="1" fill="hold">
                                          <p:stCondLst>
                                            <p:cond delay="0"/>
                                          </p:stCondLst>
                                        </p:cTn>
                                        <p:tgtEl>
                                          <p:spTgt spid="407"/>
                                        </p:tgtEl>
                                        <p:attrNameLst>
                                          <p:attrName>style.visibility</p:attrName>
                                        </p:attrNameLst>
                                      </p:cBhvr>
                                      <p:to>
                                        <p:strVal val="visible"/>
                                      </p:to>
                                    </p:set>
                                    <p:animEffect transition="in" filter="wipe(right)">
                                      <p:cBhvr>
                                        <p:cTn id="57" dur="500"/>
                                        <p:tgtEl>
                                          <p:spTgt spid="407"/>
                                        </p:tgtEl>
                                      </p:cBhvr>
                                    </p:animEffect>
                                  </p:childTnLst>
                                </p:cTn>
                              </p:par>
                              <p:par>
                                <p:cTn id="58" presetID="10" presetClass="entr" presetSubtype="0" fill="hold" nodeType="withEffect">
                                  <p:stCondLst>
                                    <p:cond delay="0"/>
                                  </p:stCondLst>
                                  <p:childTnLst>
                                    <p:set>
                                      <p:cBhvr>
                                        <p:cTn id="59" dur="1" fill="hold">
                                          <p:stCondLst>
                                            <p:cond delay="0"/>
                                          </p:stCondLst>
                                        </p:cTn>
                                        <p:tgtEl>
                                          <p:spTgt spid="222"/>
                                        </p:tgtEl>
                                        <p:attrNameLst>
                                          <p:attrName>style.visibility</p:attrName>
                                        </p:attrNameLst>
                                      </p:cBhvr>
                                      <p:to>
                                        <p:strVal val="visible"/>
                                      </p:to>
                                    </p:set>
                                    <p:animEffect transition="in" filter="fade">
                                      <p:cBhvr>
                                        <p:cTn id="60" dur="500"/>
                                        <p:tgtEl>
                                          <p:spTgt spid="222"/>
                                        </p:tgtEl>
                                      </p:cBhvr>
                                    </p:animEffect>
                                  </p:childTnLst>
                                </p:cTn>
                              </p:par>
                              <p:par>
                                <p:cTn id="61" presetID="10" presetClass="entr" presetSubtype="0" fill="hold" nodeType="withEffect">
                                  <p:stCondLst>
                                    <p:cond delay="300"/>
                                  </p:stCondLst>
                                  <p:childTnLst>
                                    <p:set>
                                      <p:cBhvr>
                                        <p:cTn id="62" dur="1" fill="hold">
                                          <p:stCondLst>
                                            <p:cond delay="0"/>
                                          </p:stCondLst>
                                        </p:cTn>
                                        <p:tgtEl>
                                          <p:spTgt spid="698"/>
                                        </p:tgtEl>
                                        <p:attrNameLst>
                                          <p:attrName>style.visibility</p:attrName>
                                        </p:attrNameLst>
                                      </p:cBhvr>
                                      <p:to>
                                        <p:strVal val="visible"/>
                                      </p:to>
                                    </p:set>
                                    <p:animEffect transition="in" filter="fade">
                                      <p:cBhvr>
                                        <p:cTn id="63" dur="250"/>
                                        <p:tgtEl>
                                          <p:spTgt spid="698"/>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736"/>
                                        </p:tgtEl>
                                        <p:attrNameLst>
                                          <p:attrName>style.visibility</p:attrName>
                                        </p:attrNameLst>
                                      </p:cBhvr>
                                      <p:to>
                                        <p:strVal val="visible"/>
                                      </p:to>
                                    </p:set>
                                    <p:animEffect transition="in" filter="fade">
                                      <p:cBhvr>
                                        <p:cTn id="66" dur="250"/>
                                        <p:tgtEl>
                                          <p:spTgt spid="736"/>
                                        </p:tgtEl>
                                      </p:cBhvr>
                                    </p:animEffect>
                                  </p:childTnLst>
                                </p:cTn>
                              </p:par>
                            </p:childTnLst>
                          </p:cTn>
                        </p:par>
                        <p:par>
                          <p:cTn id="67" fill="hold">
                            <p:stCondLst>
                              <p:cond delay="3800"/>
                            </p:stCondLst>
                            <p:childTnLst>
                              <p:par>
                                <p:cTn id="68" presetID="22" presetClass="entr" presetSubtype="2" fill="hold" grpId="0" nodeType="afterEffect">
                                  <p:stCondLst>
                                    <p:cond delay="0"/>
                                  </p:stCondLst>
                                  <p:childTnLst>
                                    <p:set>
                                      <p:cBhvr>
                                        <p:cTn id="69" dur="1" fill="hold">
                                          <p:stCondLst>
                                            <p:cond delay="0"/>
                                          </p:stCondLst>
                                        </p:cTn>
                                        <p:tgtEl>
                                          <p:spTgt spid="415"/>
                                        </p:tgtEl>
                                        <p:attrNameLst>
                                          <p:attrName>style.visibility</p:attrName>
                                        </p:attrNameLst>
                                      </p:cBhvr>
                                      <p:to>
                                        <p:strVal val="visible"/>
                                      </p:to>
                                    </p:set>
                                    <p:animEffect transition="in" filter="wipe(right)">
                                      <p:cBhvr>
                                        <p:cTn id="70" dur="500"/>
                                        <p:tgtEl>
                                          <p:spTgt spid="415"/>
                                        </p:tgtEl>
                                      </p:cBhvr>
                                    </p:animEffect>
                                  </p:childTnLst>
                                </p:cTn>
                              </p:par>
                              <p:par>
                                <p:cTn id="71" presetID="10" presetClass="entr" presetSubtype="0" fill="hold" nodeType="withEffect">
                                  <p:stCondLst>
                                    <p:cond delay="0"/>
                                  </p:stCondLst>
                                  <p:childTnLst>
                                    <p:set>
                                      <p:cBhvr>
                                        <p:cTn id="72" dur="1" fill="hold">
                                          <p:stCondLst>
                                            <p:cond delay="0"/>
                                          </p:stCondLst>
                                        </p:cTn>
                                        <p:tgtEl>
                                          <p:spTgt spid="306"/>
                                        </p:tgtEl>
                                        <p:attrNameLst>
                                          <p:attrName>style.visibility</p:attrName>
                                        </p:attrNameLst>
                                      </p:cBhvr>
                                      <p:to>
                                        <p:strVal val="visible"/>
                                      </p:to>
                                    </p:set>
                                    <p:animEffect transition="in" filter="fade">
                                      <p:cBhvr>
                                        <p:cTn id="73" dur="500"/>
                                        <p:tgtEl>
                                          <p:spTgt spid="306"/>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746"/>
                                        </p:tgtEl>
                                        <p:attrNameLst>
                                          <p:attrName>style.visibility</p:attrName>
                                        </p:attrNameLst>
                                      </p:cBhvr>
                                      <p:to>
                                        <p:strVal val="visible"/>
                                      </p:to>
                                    </p:set>
                                    <p:animEffect transition="in" filter="wipe(left)">
                                      <p:cBhvr>
                                        <p:cTn id="78" dur="500"/>
                                        <p:tgtEl>
                                          <p:spTgt spid="746"/>
                                        </p:tgtEl>
                                      </p:cBhvr>
                                    </p:animEffect>
                                  </p:childTnLst>
                                </p:cTn>
                              </p:par>
                              <p:par>
                                <p:cTn id="79" presetID="10" presetClass="entr" presetSubtype="0" fill="hold" nodeType="withEffect">
                                  <p:stCondLst>
                                    <p:cond delay="250"/>
                                  </p:stCondLst>
                                  <p:childTnLst>
                                    <p:set>
                                      <p:cBhvr>
                                        <p:cTn id="80" dur="1" fill="hold">
                                          <p:stCondLst>
                                            <p:cond delay="0"/>
                                          </p:stCondLst>
                                        </p:cTn>
                                        <p:tgtEl>
                                          <p:spTgt spid="756"/>
                                        </p:tgtEl>
                                        <p:attrNameLst>
                                          <p:attrName>style.visibility</p:attrName>
                                        </p:attrNameLst>
                                      </p:cBhvr>
                                      <p:to>
                                        <p:strVal val="visible"/>
                                      </p:to>
                                    </p:set>
                                    <p:animEffect transition="in" filter="fade">
                                      <p:cBhvr>
                                        <p:cTn id="81" dur="500"/>
                                        <p:tgtEl>
                                          <p:spTgt spid="756"/>
                                        </p:tgtEl>
                                      </p:cBhvr>
                                    </p:animEffect>
                                  </p:childTnLst>
                                </p:cTn>
                              </p:par>
                              <p:par>
                                <p:cTn id="82" presetID="10" presetClass="entr" presetSubtype="0" fill="hold" nodeType="withEffect">
                                  <p:stCondLst>
                                    <p:cond delay="500"/>
                                  </p:stCondLst>
                                  <p:childTnLst>
                                    <p:set>
                                      <p:cBhvr>
                                        <p:cTn id="83" dur="1" fill="hold">
                                          <p:stCondLst>
                                            <p:cond delay="0"/>
                                          </p:stCondLst>
                                        </p:cTn>
                                        <p:tgtEl>
                                          <p:spTgt spid="809"/>
                                        </p:tgtEl>
                                        <p:attrNameLst>
                                          <p:attrName>style.visibility</p:attrName>
                                        </p:attrNameLst>
                                      </p:cBhvr>
                                      <p:to>
                                        <p:strVal val="visible"/>
                                      </p:to>
                                    </p:set>
                                    <p:animEffect transition="in" filter="fade">
                                      <p:cBhvr>
                                        <p:cTn id="84" dur="500"/>
                                        <p:tgtEl>
                                          <p:spTgt spid="809"/>
                                        </p:tgtEl>
                                      </p:cBhvr>
                                    </p:animEffect>
                                  </p:childTnLst>
                                </p:cTn>
                              </p:par>
                              <p:par>
                                <p:cTn id="85" presetID="10" presetClass="entr" presetSubtype="0" fill="hold" nodeType="withEffect">
                                  <p:stCondLst>
                                    <p:cond delay="750"/>
                                  </p:stCondLst>
                                  <p:childTnLst>
                                    <p:set>
                                      <p:cBhvr>
                                        <p:cTn id="86" dur="1" fill="hold">
                                          <p:stCondLst>
                                            <p:cond delay="0"/>
                                          </p:stCondLst>
                                        </p:cTn>
                                        <p:tgtEl>
                                          <p:spTgt spid="760"/>
                                        </p:tgtEl>
                                        <p:attrNameLst>
                                          <p:attrName>style.visibility</p:attrName>
                                        </p:attrNameLst>
                                      </p:cBhvr>
                                      <p:to>
                                        <p:strVal val="visible"/>
                                      </p:to>
                                    </p:set>
                                    <p:animEffect transition="in" filter="fade">
                                      <p:cBhvr>
                                        <p:cTn id="87" dur="500"/>
                                        <p:tgtEl>
                                          <p:spTgt spid="760"/>
                                        </p:tgtEl>
                                      </p:cBhvr>
                                    </p:animEffect>
                                  </p:childTnLst>
                                </p:cTn>
                              </p:par>
                            </p:childTnLst>
                          </p:cTn>
                        </p:par>
                        <p:par>
                          <p:cTn id="88" fill="hold">
                            <p:stCondLst>
                              <p:cond delay="1250"/>
                            </p:stCondLst>
                            <p:childTnLst>
                              <p:par>
                                <p:cTn id="89" presetID="47" presetClass="entr" presetSubtype="0" fill="hold" grpId="0" nodeType="afterEffect">
                                  <p:stCondLst>
                                    <p:cond delay="0"/>
                                  </p:stCondLst>
                                  <p:childTnLst>
                                    <p:set>
                                      <p:cBhvr>
                                        <p:cTn id="90" dur="1" fill="hold">
                                          <p:stCondLst>
                                            <p:cond delay="0"/>
                                          </p:stCondLst>
                                        </p:cTn>
                                        <p:tgtEl>
                                          <p:spTgt spid="832"/>
                                        </p:tgtEl>
                                        <p:attrNameLst>
                                          <p:attrName>style.visibility</p:attrName>
                                        </p:attrNameLst>
                                      </p:cBhvr>
                                      <p:to>
                                        <p:strVal val="visible"/>
                                      </p:to>
                                    </p:set>
                                    <p:animEffect transition="in" filter="fade">
                                      <p:cBhvr>
                                        <p:cTn id="91" dur="1000"/>
                                        <p:tgtEl>
                                          <p:spTgt spid="832"/>
                                        </p:tgtEl>
                                      </p:cBhvr>
                                    </p:animEffect>
                                    <p:anim calcmode="lin" valueType="num">
                                      <p:cBhvr>
                                        <p:cTn id="92" dur="1000" fill="hold"/>
                                        <p:tgtEl>
                                          <p:spTgt spid="832"/>
                                        </p:tgtEl>
                                        <p:attrNameLst>
                                          <p:attrName>ppt_x</p:attrName>
                                        </p:attrNameLst>
                                      </p:cBhvr>
                                      <p:tavLst>
                                        <p:tav tm="0">
                                          <p:val>
                                            <p:strVal val="#ppt_x"/>
                                          </p:val>
                                        </p:tav>
                                        <p:tav tm="100000">
                                          <p:val>
                                            <p:strVal val="#ppt_x"/>
                                          </p:val>
                                        </p:tav>
                                      </p:tavLst>
                                    </p:anim>
                                    <p:anim calcmode="lin" valueType="num">
                                      <p:cBhvr>
                                        <p:cTn id="93" dur="1000" fill="hold"/>
                                        <p:tgtEl>
                                          <p:spTgt spid="832"/>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732"/>
                                        </p:tgtEl>
                                        <p:attrNameLst>
                                          <p:attrName>style.visibility</p:attrName>
                                        </p:attrNameLst>
                                      </p:cBhvr>
                                      <p:to>
                                        <p:strVal val="visible"/>
                                      </p:to>
                                    </p:set>
                                    <p:animEffect transition="in" filter="fade">
                                      <p:cBhvr>
                                        <p:cTn id="96" dur="1000"/>
                                        <p:tgtEl>
                                          <p:spTgt spid="732"/>
                                        </p:tgtEl>
                                      </p:cBhvr>
                                    </p:animEffect>
                                    <p:anim calcmode="lin" valueType="num">
                                      <p:cBhvr>
                                        <p:cTn id="97" dur="1000" fill="hold"/>
                                        <p:tgtEl>
                                          <p:spTgt spid="732"/>
                                        </p:tgtEl>
                                        <p:attrNameLst>
                                          <p:attrName>ppt_x</p:attrName>
                                        </p:attrNameLst>
                                      </p:cBhvr>
                                      <p:tavLst>
                                        <p:tav tm="0">
                                          <p:val>
                                            <p:strVal val="#ppt_x"/>
                                          </p:val>
                                        </p:tav>
                                        <p:tav tm="100000">
                                          <p:val>
                                            <p:strVal val="#ppt_x"/>
                                          </p:val>
                                        </p:tav>
                                      </p:tavLst>
                                    </p:anim>
                                    <p:anim calcmode="lin" valueType="num">
                                      <p:cBhvr>
                                        <p:cTn id="98" dur="1000" fill="hold"/>
                                        <p:tgtEl>
                                          <p:spTgt spid="732"/>
                                        </p:tgtEl>
                                        <p:attrNameLst>
                                          <p:attrName>ppt_y</p:attrName>
                                        </p:attrNameLst>
                                      </p:cBhvr>
                                      <p:tavLst>
                                        <p:tav tm="0">
                                          <p:val>
                                            <p:strVal val="#ppt_y-.1"/>
                                          </p:val>
                                        </p:tav>
                                        <p:tav tm="100000">
                                          <p:val>
                                            <p:strVal val="#ppt_y"/>
                                          </p:val>
                                        </p:tav>
                                      </p:tavLst>
                                    </p:anim>
                                  </p:childTnLst>
                                </p:cTn>
                              </p:par>
                            </p:childTnLst>
                          </p:cTn>
                        </p:par>
                        <p:par>
                          <p:cTn id="99" fill="hold">
                            <p:stCondLst>
                              <p:cond delay="2250"/>
                            </p:stCondLst>
                            <p:childTnLst>
                              <p:par>
                                <p:cTn id="100" presetID="2" presetClass="entr" presetSubtype="1" fill="hold" nodeType="afterEffect">
                                  <p:stCondLst>
                                    <p:cond delay="0"/>
                                  </p:stCondLst>
                                  <p:childTnLst>
                                    <p:set>
                                      <p:cBhvr>
                                        <p:cTn id="101" dur="1" fill="hold">
                                          <p:stCondLst>
                                            <p:cond delay="0"/>
                                          </p:stCondLst>
                                        </p:cTn>
                                        <p:tgtEl>
                                          <p:spTgt spid="833"/>
                                        </p:tgtEl>
                                        <p:attrNameLst>
                                          <p:attrName>style.visibility</p:attrName>
                                        </p:attrNameLst>
                                      </p:cBhvr>
                                      <p:to>
                                        <p:strVal val="visible"/>
                                      </p:to>
                                    </p:set>
                                    <p:anim calcmode="lin" valueType="num">
                                      <p:cBhvr additive="base">
                                        <p:cTn id="102" dur="500" fill="hold"/>
                                        <p:tgtEl>
                                          <p:spTgt spid="833"/>
                                        </p:tgtEl>
                                        <p:attrNameLst>
                                          <p:attrName>ppt_x</p:attrName>
                                        </p:attrNameLst>
                                      </p:cBhvr>
                                      <p:tavLst>
                                        <p:tav tm="0">
                                          <p:val>
                                            <p:strVal val="#ppt_x"/>
                                          </p:val>
                                        </p:tav>
                                        <p:tav tm="100000">
                                          <p:val>
                                            <p:strVal val="#ppt_x"/>
                                          </p:val>
                                        </p:tav>
                                      </p:tavLst>
                                    </p:anim>
                                    <p:anim calcmode="lin" valueType="num">
                                      <p:cBhvr additive="base">
                                        <p:cTn id="103" dur="500" fill="hold"/>
                                        <p:tgtEl>
                                          <p:spTgt spid="833"/>
                                        </p:tgtEl>
                                        <p:attrNameLst>
                                          <p:attrName>ppt_y</p:attrName>
                                        </p:attrNameLst>
                                      </p:cBhvr>
                                      <p:tavLst>
                                        <p:tav tm="0">
                                          <p:val>
                                            <p:strVal val="0-#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820"/>
                                        </p:tgtEl>
                                        <p:attrNameLst>
                                          <p:attrName>style.visibility</p:attrName>
                                        </p:attrNameLst>
                                      </p:cBhvr>
                                      <p:to>
                                        <p:strVal val="visible"/>
                                      </p:to>
                                    </p:set>
                                    <p:animEffect transition="in" filter="fade">
                                      <p:cBhvr>
                                        <p:cTn id="108" dur="500"/>
                                        <p:tgtEl>
                                          <p:spTgt spid="820"/>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819"/>
                                        </p:tgtEl>
                                        <p:attrNameLst>
                                          <p:attrName>style.visibility</p:attrName>
                                        </p:attrNameLst>
                                      </p:cBhvr>
                                      <p:to>
                                        <p:strVal val="visible"/>
                                      </p:to>
                                    </p:set>
                                    <p:animEffect transition="in" filter="fade">
                                      <p:cBhvr>
                                        <p:cTn id="111" dur="500"/>
                                        <p:tgtEl>
                                          <p:spTgt spid="819"/>
                                        </p:tgtEl>
                                      </p:cBhvr>
                                    </p:animEffect>
                                  </p:childTnLst>
                                </p:cTn>
                              </p:par>
                            </p:childTnLst>
                          </p:cTn>
                        </p:par>
                        <p:par>
                          <p:cTn id="112" fill="hold">
                            <p:stCondLst>
                              <p:cond delay="500"/>
                            </p:stCondLst>
                            <p:childTnLst>
                              <p:par>
                                <p:cTn id="113" presetID="10" presetClass="entr" presetSubtype="0" fill="hold" nodeType="afterEffect">
                                  <p:stCondLst>
                                    <p:cond delay="0"/>
                                  </p:stCondLst>
                                  <p:childTnLst>
                                    <p:set>
                                      <p:cBhvr>
                                        <p:cTn id="114" dur="1" fill="hold">
                                          <p:stCondLst>
                                            <p:cond delay="0"/>
                                          </p:stCondLst>
                                        </p:cTn>
                                        <p:tgtEl>
                                          <p:spTgt spid="826"/>
                                        </p:tgtEl>
                                        <p:attrNameLst>
                                          <p:attrName>style.visibility</p:attrName>
                                        </p:attrNameLst>
                                      </p:cBhvr>
                                      <p:to>
                                        <p:strVal val="visible"/>
                                      </p:to>
                                    </p:set>
                                    <p:animEffect transition="in" filter="fade">
                                      <p:cBhvr>
                                        <p:cTn id="115" dur="500"/>
                                        <p:tgtEl>
                                          <p:spTgt spid="826"/>
                                        </p:tgtEl>
                                      </p:cBhvr>
                                    </p:animEffect>
                                  </p:childTnLst>
                                </p:cTn>
                              </p:par>
                              <p:par>
                                <p:cTn id="116" presetID="8" presetClass="emph" presetSubtype="0" fill="hold" nodeType="withEffect">
                                  <p:stCondLst>
                                    <p:cond delay="0"/>
                                  </p:stCondLst>
                                  <p:childTnLst>
                                    <p:animRot by="21600000">
                                      <p:cBhvr>
                                        <p:cTn id="117" dur="1250" fill="hold"/>
                                        <p:tgtEl>
                                          <p:spTgt spid="826"/>
                                        </p:tgtEl>
                                        <p:attrNameLst>
                                          <p:attrName>r</p:attrName>
                                        </p:attrNameLst>
                                      </p:cBhvr>
                                    </p:animRot>
                                  </p:childTnLst>
                                </p:cTn>
                              </p:par>
                              <p:par>
                                <p:cTn id="118" presetID="10" presetClass="entr" presetSubtype="0" fill="hold" grpId="0" nodeType="withEffect">
                                  <p:stCondLst>
                                    <p:cond delay="1000"/>
                                  </p:stCondLst>
                                  <p:childTnLst>
                                    <p:set>
                                      <p:cBhvr>
                                        <p:cTn id="119" dur="1" fill="hold">
                                          <p:stCondLst>
                                            <p:cond delay="0"/>
                                          </p:stCondLst>
                                        </p:cTn>
                                        <p:tgtEl>
                                          <p:spTgt spid="830"/>
                                        </p:tgtEl>
                                        <p:attrNameLst>
                                          <p:attrName>style.visibility</p:attrName>
                                        </p:attrNameLst>
                                      </p:cBhvr>
                                      <p:to>
                                        <p:strVal val="visible"/>
                                      </p:to>
                                    </p:set>
                                    <p:animEffect transition="in" filter="fade">
                                      <p:cBhvr>
                                        <p:cTn id="120" dur="500"/>
                                        <p:tgtEl>
                                          <p:spTgt spid="830"/>
                                        </p:tgtEl>
                                      </p:cBhvr>
                                    </p:animEffect>
                                  </p:childTnLst>
                                </p:cTn>
                              </p:par>
                            </p:childTnLst>
                          </p:cTn>
                        </p:par>
                        <p:par>
                          <p:cTn id="121" fill="hold">
                            <p:stCondLst>
                              <p:cond delay="2000"/>
                            </p:stCondLst>
                            <p:childTnLst>
                              <p:par>
                                <p:cTn id="122" presetID="10" presetClass="entr" presetSubtype="0" fill="hold" nodeType="afterEffect">
                                  <p:stCondLst>
                                    <p:cond delay="0"/>
                                  </p:stCondLst>
                                  <p:childTnLst>
                                    <p:set>
                                      <p:cBhvr>
                                        <p:cTn id="123" dur="1" fill="hold">
                                          <p:stCondLst>
                                            <p:cond delay="0"/>
                                          </p:stCondLst>
                                        </p:cTn>
                                        <p:tgtEl>
                                          <p:spTgt spid="720"/>
                                        </p:tgtEl>
                                        <p:attrNameLst>
                                          <p:attrName>style.visibility</p:attrName>
                                        </p:attrNameLst>
                                      </p:cBhvr>
                                      <p:to>
                                        <p:strVal val="visible"/>
                                      </p:to>
                                    </p:set>
                                    <p:animEffect transition="in" filter="fade">
                                      <p:cBhvr>
                                        <p:cTn id="124" dur="1000"/>
                                        <p:tgtEl>
                                          <p:spTgt spid="720"/>
                                        </p:tgtEl>
                                      </p:cBhvr>
                                    </p:animEffect>
                                  </p:childTnLst>
                                </p:cTn>
                              </p:par>
                              <p:par>
                                <p:cTn id="125" presetID="63" presetClass="path" presetSubtype="0" accel="50000" decel="50000" fill="hold" nodeType="withEffect">
                                  <p:stCondLst>
                                    <p:cond delay="0"/>
                                  </p:stCondLst>
                                  <p:childTnLst>
                                    <p:animMotion origin="layout" path="M -0.09766 -2.96296E-6 L -1.04167E-6 -2.96296E-6 " pathEditMode="relative" rAng="0" ptsTypes="AA">
                                      <p:cBhvr>
                                        <p:cTn id="126" dur="1500" fill="hold"/>
                                        <p:tgtEl>
                                          <p:spTgt spid="720"/>
                                        </p:tgtEl>
                                        <p:attrNameLst>
                                          <p:attrName>ppt_x</p:attrName>
                                          <p:attrName>ppt_y</p:attrName>
                                        </p:attrNameLst>
                                      </p:cBhvr>
                                      <p:rCtr x="4883" y="0"/>
                                    </p:animMotion>
                                  </p:childTnLst>
                                </p:cTn>
                              </p:par>
                              <p:par>
                                <p:cTn id="127" presetID="10" presetClass="entr" presetSubtype="0" fill="hold" grpId="0" nodeType="withEffect">
                                  <p:stCondLst>
                                    <p:cond delay="1000"/>
                                  </p:stCondLst>
                                  <p:childTnLst>
                                    <p:set>
                                      <p:cBhvr>
                                        <p:cTn id="128" dur="1" fill="hold">
                                          <p:stCondLst>
                                            <p:cond delay="0"/>
                                          </p:stCondLst>
                                        </p:cTn>
                                        <p:tgtEl>
                                          <p:spTgt spid="851"/>
                                        </p:tgtEl>
                                        <p:attrNameLst>
                                          <p:attrName>style.visibility</p:attrName>
                                        </p:attrNameLst>
                                      </p:cBhvr>
                                      <p:to>
                                        <p:strVal val="visible"/>
                                      </p:to>
                                    </p:set>
                                    <p:animEffect transition="in" filter="fade">
                                      <p:cBhvr>
                                        <p:cTn id="129" dur="500"/>
                                        <p:tgtEl>
                                          <p:spTgt spid="851"/>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636"/>
                                        </p:tgtEl>
                                        <p:attrNameLst>
                                          <p:attrName>style.visibility</p:attrName>
                                        </p:attrNameLst>
                                      </p:cBhvr>
                                      <p:to>
                                        <p:strVal val="visible"/>
                                      </p:to>
                                    </p:set>
                                    <p:animEffect transition="in" filter="wipe(left)">
                                      <p:cBhvr>
                                        <p:cTn id="134" dur="500"/>
                                        <p:tgtEl>
                                          <p:spTgt spid="636"/>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637"/>
                                        </p:tgtEl>
                                        <p:attrNameLst>
                                          <p:attrName>style.visibility</p:attrName>
                                        </p:attrNameLst>
                                      </p:cBhvr>
                                      <p:to>
                                        <p:strVal val="visible"/>
                                      </p:to>
                                    </p:set>
                                    <p:animEffect transition="in" filter="wipe(left)">
                                      <p:cBhvr>
                                        <p:cTn id="137" dur="500"/>
                                        <p:tgtEl>
                                          <p:spTgt spid="637"/>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852"/>
                                        </p:tgtEl>
                                        <p:attrNameLst>
                                          <p:attrName>style.visibility</p:attrName>
                                        </p:attrNameLst>
                                      </p:cBhvr>
                                      <p:to>
                                        <p:strVal val="visible"/>
                                      </p:to>
                                    </p:set>
                                    <p:animEffect transition="in" filter="wipe(left)">
                                      <p:cBhvr>
                                        <p:cTn id="140" dur="500"/>
                                        <p:tgtEl>
                                          <p:spTgt spid="852"/>
                                        </p:tgtEl>
                                      </p:cBhvr>
                                    </p:animEffect>
                                  </p:childTnLst>
                                </p:cTn>
                              </p:par>
                              <p:par>
                                <p:cTn id="141" presetID="21" presetClass="entr" presetSubtype="8" fill="hold" grpId="0" nodeType="withEffect">
                                  <p:stCondLst>
                                    <p:cond delay="0"/>
                                  </p:stCondLst>
                                  <p:childTnLst>
                                    <p:set>
                                      <p:cBhvr>
                                        <p:cTn id="142" dur="1" fill="hold">
                                          <p:stCondLst>
                                            <p:cond delay="0"/>
                                          </p:stCondLst>
                                        </p:cTn>
                                        <p:tgtEl>
                                          <p:spTgt spid="831"/>
                                        </p:tgtEl>
                                        <p:attrNameLst>
                                          <p:attrName>style.visibility</p:attrName>
                                        </p:attrNameLst>
                                      </p:cBhvr>
                                      <p:to>
                                        <p:strVal val="visible"/>
                                      </p:to>
                                    </p:set>
                                    <p:animEffect transition="in" filter="wheel(8)">
                                      <p:cBhvr>
                                        <p:cTn id="143" dur="500"/>
                                        <p:tgtEl>
                                          <p:spTgt spid="831"/>
                                        </p:tgtEl>
                                      </p:cBhvr>
                                    </p:animEffect>
                                  </p:childTnLst>
                                </p:cTn>
                              </p:par>
                              <p:par>
                                <p:cTn id="144" presetID="8" presetClass="emph" presetSubtype="0" fill="hold" grpId="1" nodeType="withEffect">
                                  <p:stCondLst>
                                    <p:cond delay="0"/>
                                  </p:stCondLst>
                                  <p:childTnLst>
                                    <p:animRot by="21600000">
                                      <p:cBhvr>
                                        <p:cTn id="145" dur="3000" fill="hold"/>
                                        <p:tgtEl>
                                          <p:spTgt spid="831"/>
                                        </p:tgtEl>
                                        <p:attrNameLst>
                                          <p:attrName>r</p:attrName>
                                        </p:attrNameLst>
                                      </p:cBhvr>
                                    </p:animRot>
                                  </p:childTnLst>
                                </p:cTn>
                              </p:par>
                              <p:par>
                                <p:cTn id="146" presetID="10" presetClass="entr" presetSubtype="0" fill="hold" grpId="0" nodeType="withEffect">
                                  <p:stCondLst>
                                    <p:cond delay="0"/>
                                  </p:stCondLst>
                                  <p:childTnLst>
                                    <p:set>
                                      <p:cBhvr>
                                        <p:cTn id="147" dur="1" fill="hold">
                                          <p:stCondLst>
                                            <p:cond delay="0"/>
                                          </p:stCondLst>
                                        </p:cTn>
                                        <p:tgtEl>
                                          <p:spTgt spid="676"/>
                                        </p:tgtEl>
                                        <p:attrNameLst>
                                          <p:attrName>style.visibility</p:attrName>
                                        </p:attrNameLst>
                                      </p:cBhvr>
                                      <p:to>
                                        <p:strVal val="visible"/>
                                      </p:to>
                                    </p:set>
                                    <p:animEffect transition="in" filter="fade">
                                      <p:cBhvr>
                                        <p:cTn id="148" dur="500"/>
                                        <p:tgtEl>
                                          <p:spTgt spid="676"/>
                                        </p:tgtEl>
                                      </p:cBhvr>
                                    </p:animEffect>
                                  </p:childTnLst>
                                </p:cTn>
                              </p:par>
                              <p:par>
                                <p:cTn id="149" presetID="10" presetClass="entr" presetSubtype="0" fill="hold" nodeType="withEffect">
                                  <p:stCondLst>
                                    <p:cond delay="500"/>
                                  </p:stCondLst>
                                  <p:childTnLst>
                                    <p:set>
                                      <p:cBhvr>
                                        <p:cTn id="150" dur="1" fill="hold">
                                          <p:stCondLst>
                                            <p:cond delay="0"/>
                                          </p:stCondLst>
                                        </p:cTn>
                                        <p:tgtEl>
                                          <p:spTgt spid="4"/>
                                        </p:tgtEl>
                                        <p:attrNameLst>
                                          <p:attrName>style.visibility</p:attrName>
                                        </p:attrNameLst>
                                      </p:cBhvr>
                                      <p:to>
                                        <p:strVal val="visible"/>
                                      </p:to>
                                    </p:set>
                                    <p:animEffect transition="in" filter="fade">
                                      <p:cBhvr>
                                        <p:cTn id="151" dur="250"/>
                                        <p:tgtEl>
                                          <p:spTgt spid="4"/>
                                        </p:tgtEl>
                                      </p:cBhvr>
                                    </p:animEffect>
                                  </p:childTnLst>
                                </p:cTn>
                              </p:par>
                              <p:par>
                                <p:cTn id="152" presetID="10" presetClass="entr" presetSubtype="0" fill="hold" grpId="0" nodeType="withEffect">
                                  <p:stCondLst>
                                    <p:cond delay="500"/>
                                  </p:stCondLst>
                                  <p:childTnLst>
                                    <p:set>
                                      <p:cBhvr>
                                        <p:cTn id="153" dur="1" fill="hold">
                                          <p:stCondLst>
                                            <p:cond delay="0"/>
                                          </p:stCondLst>
                                        </p:cTn>
                                        <p:tgtEl>
                                          <p:spTgt spid="644"/>
                                        </p:tgtEl>
                                        <p:attrNameLst>
                                          <p:attrName>style.visibility</p:attrName>
                                        </p:attrNameLst>
                                      </p:cBhvr>
                                      <p:to>
                                        <p:strVal val="visible"/>
                                      </p:to>
                                    </p:set>
                                    <p:animEffect transition="in" filter="fade">
                                      <p:cBhvr>
                                        <p:cTn id="154" dur="250"/>
                                        <p:tgtEl>
                                          <p:spTgt spid="644"/>
                                        </p:tgtEl>
                                      </p:cBhvr>
                                    </p:animEffect>
                                  </p:childTnLst>
                                </p:cTn>
                              </p:par>
                              <p:par>
                                <p:cTn id="155" presetID="10" presetClass="entr" presetSubtype="0" fill="hold" nodeType="withEffect">
                                  <p:stCondLst>
                                    <p:cond delay="750"/>
                                  </p:stCondLst>
                                  <p:childTnLst>
                                    <p:set>
                                      <p:cBhvr>
                                        <p:cTn id="156" dur="1" fill="hold">
                                          <p:stCondLst>
                                            <p:cond delay="0"/>
                                          </p:stCondLst>
                                        </p:cTn>
                                        <p:tgtEl>
                                          <p:spTgt spid="639"/>
                                        </p:tgtEl>
                                        <p:attrNameLst>
                                          <p:attrName>style.visibility</p:attrName>
                                        </p:attrNameLst>
                                      </p:cBhvr>
                                      <p:to>
                                        <p:strVal val="visible"/>
                                      </p:to>
                                    </p:set>
                                    <p:animEffect transition="in" filter="fade">
                                      <p:cBhvr>
                                        <p:cTn id="157" dur="250"/>
                                        <p:tgtEl>
                                          <p:spTgt spid="639"/>
                                        </p:tgtEl>
                                      </p:cBhvr>
                                    </p:animEffect>
                                  </p:childTnLst>
                                </p:cTn>
                              </p:par>
                              <p:par>
                                <p:cTn id="158" presetID="10" presetClass="entr" presetSubtype="0" fill="hold" grpId="0" nodeType="withEffect">
                                  <p:stCondLst>
                                    <p:cond delay="750"/>
                                  </p:stCondLst>
                                  <p:childTnLst>
                                    <p:set>
                                      <p:cBhvr>
                                        <p:cTn id="159" dur="1" fill="hold">
                                          <p:stCondLst>
                                            <p:cond delay="0"/>
                                          </p:stCondLst>
                                        </p:cTn>
                                        <p:tgtEl>
                                          <p:spTgt spid="638"/>
                                        </p:tgtEl>
                                        <p:attrNameLst>
                                          <p:attrName>style.visibility</p:attrName>
                                        </p:attrNameLst>
                                      </p:cBhvr>
                                      <p:to>
                                        <p:strVal val="visible"/>
                                      </p:to>
                                    </p:set>
                                    <p:animEffect transition="in" filter="fade">
                                      <p:cBhvr>
                                        <p:cTn id="160" dur="250"/>
                                        <p:tgtEl>
                                          <p:spTgt spid="638"/>
                                        </p:tgtEl>
                                      </p:cBhvr>
                                    </p:animEffect>
                                  </p:childTnLst>
                                </p:cTn>
                              </p:par>
                              <p:par>
                                <p:cTn id="161" presetID="10" presetClass="entr" presetSubtype="0" fill="hold" nodeType="withEffect">
                                  <p:stCondLst>
                                    <p:cond delay="1000"/>
                                  </p:stCondLst>
                                  <p:childTnLst>
                                    <p:set>
                                      <p:cBhvr>
                                        <p:cTn id="162" dur="1" fill="hold">
                                          <p:stCondLst>
                                            <p:cond delay="0"/>
                                          </p:stCondLst>
                                        </p:cTn>
                                        <p:tgtEl>
                                          <p:spTgt spid="657"/>
                                        </p:tgtEl>
                                        <p:attrNameLst>
                                          <p:attrName>style.visibility</p:attrName>
                                        </p:attrNameLst>
                                      </p:cBhvr>
                                      <p:to>
                                        <p:strVal val="visible"/>
                                      </p:to>
                                    </p:set>
                                    <p:animEffect transition="in" filter="fade">
                                      <p:cBhvr>
                                        <p:cTn id="163" dur="250"/>
                                        <p:tgtEl>
                                          <p:spTgt spid="657"/>
                                        </p:tgtEl>
                                      </p:cBhvr>
                                    </p:animEffect>
                                  </p:childTnLst>
                                </p:cTn>
                              </p:par>
                              <p:par>
                                <p:cTn id="164" presetID="10" presetClass="entr" presetSubtype="0" fill="hold" grpId="0" nodeType="withEffect">
                                  <p:stCondLst>
                                    <p:cond delay="1000"/>
                                  </p:stCondLst>
                                  <p:childTnLst>
                                    <p:set>
                                      <p:cBhvr>
                                        <p:cTn id="165" dur="1" fill="hold">
                                          <p:stCondLst>
                                            <p:cond delay="0"/>
                                          </p:stCondLst>
                                        </p:cTn>
                                        <p:tgtEl>
                                          <p:spTgt spid="656"/>
                                        </p:tgtEl>
                                        <p:attrNameLst>
                                          <p:attrName>style.visibility</p:attrName>
                                        </p:attrNameLst>
                                      </p:cBhvr>
                                      <p:to>
                                        <p:strVal val="visible"/>
                                      </p:to>
                                    </p:set>
                                    <p:animEffect transition="in" filter="fade">
                                      <p:cBhvr>
                                        <p:cTn id="166" dur="250"/>
                                        <p:tgtEl>
                                          <p:spTgt spid="656"/>
                                        </p:tgtEl>
                                      </p:cBhvr>
                                    </p:animEffect>
                                  </p:childTnLst>
                                </p:cTn>
                              </p:par>
                              <p:par>
                                <p:cTn id="167" presetID="10" presetClass="entr" presetSubtype="0" fill="hold" nodeType="withEffect">
                                  <p:stCondLst>
                                    <p:cond delay="1250"/>
                                  </p:stCondLst>
                                  <p:childTnLst>
                                    <p:set>
                                      <p:cBhvr>
                                        <p:cTn id="168" dur="1" fill="hold">
                                          <p:stCondLst>
                                            <p:cond delay="0"/>
                                          </p:stCondLst>
                                        </p:cTn>
                                        <p:tgtEl>
                                          <p:spTgt spid="651"/>
                                        </p:tgtEl>
                                        <p:attrNameLst>
                                          <p:attrName>style.visibility</p:attrName>
                                        </p:attrNameLst>
                                      </p:cBhvr>
                                      <p:to>
                                        <p:strVal val="visible"/>
                                      </p:to>
                                    </p:set>
                                    <p:animEffect transition="in" filter="fade">
                                      <p:cBhvr>
                                        <p:cTn id="169" dur="250"/>
                                        <p:tgtEl>
                                          <p:spTgt spid="651"/>
                                        </p:tgtEl>
                                      </p:cBhvr>
                                    </p:animEffect>
                                  </p:childTnLst>
                                </p:cTn>
                              </p:par>
                              <p:par>
                                <p:cTn id="170" presetID="10" presetClass="entr" presetSubtype="0" fill="hold" grpId="0" nodeType="withEffect">
                                  <p:stCondLst>
                                    <p:cond delay="1250"/>
                                  </p:stCondLst>
                                  <p:childTnLst>
                                    <p:set>
                                      <p:cBhvr>
                                        <p:cTn id="171" dur="1" fill="hold">
                                          <p:stCondLst>
                                            <p:cond delay="0"/>
                                          </p:stCondLst>
                                        </p:cTn>
                                        <p:tgtEl>
                                          <p:spTgt spid="650"/>
                                        </p:tgtEl>
                                        <p:attrNameLst>
                                          <p:attrName>style.visibility</p:attrName>
                                        </p:attrNameLst>
                                      </p:cBhvr>
                                      <p:to>
                                        <p:strVal val="visible"/>
                                      </p:to>
                                    </p:set>
                                    <p:animEffect transition="in" filter="fade">
                                      <p:cBhvr>
                                        <p:cTn id="172" dur="250"/>
                                        <p:tgtEl>
                                          <p:spTgt spid="650"/>
                                        </p:tgtEl>
                                      </p:cBhvr>
                                    </p:animEffect>
                                  </p:childTnLst>
                                </p:cTn>
                              </p:par>
                            </p:childTnLst>
                          </p:cTn>
                        </p:par>
                        <p:par>
                          <p:cTn id="173" fill="hold">
                            <p:stCondLst>
                              <p:cond delay="3000"/>
                            </p:stCondLst>
                            <p:childTnLst>
                              <p:par>
                                <p:cTn id="174" presetID="10" presetClass="entr" presetSubtype="0" fill="hold" nodeType="afterEffect">
                                  <p:stCondLst>
                                    <p:cond delay="0"/>
                                  </p:stCondLst>
                                  <p:childTnLst>
                                    <p:set>
                                      <p:cBhvr>
                                        <p:cTn id="175" dur="1" fill="hold">
                                          <p:stCondLst>
                                            <p:cond delay="0"/>
                                          </p:stCondLst>
                                        </p:cTn>
                                        <p:tgtEl>
                                          <p:spTgt spid="3"/>
                                        </p:tgtEl>
                                        <p:attrNameLst>
                                          <p:attrName>style.visibility</p:attrName>
                                        </p:attrNameLst>
                                      </p:cBhvr>
                                      <p:to>
                                        <p:strVal val="visible"/>
                                      </p:to>
                                    </p:set>
                                    <p:animEffect transition="in" filter="fade">
                                      <p:cBhvr>
                                        <p:cTn id="176" dur="500"/>
                                        <p:tgtEl>
                                          <p:spTgt spid="3"/>
                                        </p:tgtEl>
                                      </p:cBhvr>
                                    </p:animEffect>
                                  </p:childTnLst>
                                </p:cTn>
                              </p:par>
                            </p:childTnLst>
                          </p:cTn>
                        </p:par>
                        <p:par>
                          <p:cTn id="177" fill="hold">
                            <p:stCondLst>
                              <p:cond delay="3500"/>
                            </p:stCondLst>
                            <p:childTnLst>
                              <p:par>
                                <p:cTn id="178" presetID="10" presetClass="entr" presetSubtype="0" fill="hold" nodeType="afterEffect">
                                  <p:stCondLst>
                                    <p:cond delay="0"/>
                                  </p:stCondLst>
                                  <p:childTnLst>
                                    <p:set>
                                      <p:cBhvr>
                                        <p:cTn id="179" dur="1" fill="hold">
                                          <p:stCondLst>
                                            <p:cond delay="0"/>
                                          </p:stCondLst>
                                        </p:cTn>
                                        <p:tgtEl>
                                          <p:spTgt spid="232"/>
                                        </p:tgtEl>
                                        <p:attrNameLst>
                                          <p:attrName>style.visibility</p:attrName>
                                        </p:attrNameLst>
                                      </p:cBhvr>
                                      <p:to>
                                        <p:strVal val="visible"/>
                                      </p:to>
                                    </p:set>
                                    <p:animEffect transition="in" filter="fade">
                                      <p:cBhvr>
                                        <p:cTn id="180" dur="500"/>
                                        <p:tgtEl>
                                          <p:spTgt spid="232"/>
                                        </p:tgtEl>
                                      </p:cBhvr>
                                    </p:animEffect>
                                  </p:childTnLst>
                                </p:cTn>
                              </p:par>
                            </p:childTnLst>
                          </p:cTn>
                        </p:par>
                        <p:par>
                          <p:cTn id="181" fill="hold">
                            <p:stCondLst>
                              <p:cond delay="4000"/>
                            </p:stCondLst>
                            <p:childTnLst>
                              <p:par>
                                <p:cTn id="182" presetID="22" presetClass="entr" presetSubtype="8" fill="hold" grpId="0" nodeType="afterEffect">
                                  <p:stCondLst>
                                    <p:cond delay="0"/>
                                  </p:stCondLst>
                                  <p:childTnLst>
                                    <p:set>
                                      <p:cBhvr>
                                        <p:cTn id="183" dur="1" fill="hold">
                                          <p:stCondLst>
                                            <p:cond delay="0"/>
                                          </p:stCondLst>
                                        </p:cTn>
                                        <p:tgtEl>
                                          <p:spTgt spid="438"/>
                                        </p:tgtEl>
                                        <p:attrNameLst>
                                          <p:attrName>style.visibility</p:attrName>
                                        </p:attrNameLst>
                                      </p:cBhvr>
                                      <p:to>
                                        <p:strVal val="visible"/>
                                      </p:to>
                                    </p:set>
                                    <p:animEffect transition="in" filter="wipe(left)">
                                      <p:cBhvr>
                                        <p:cTn id="184" dur="500"/>
                                        <p:tgtEl>
                                          <p:spTgt spid="438"/>
                                        </p:tgtEl>
                                      </p:cBhvr>
                                    </p:animEffect>
                                  </p:childTnLst>
                                </p:cTn>
                              </p:par>
                            </p:childTnLst>
                          </p:cTn>
                        </p:par>
                      </p:childTnLst>
                    </p:cTn>
                  </p:par>
                  <p:par>
                    <p:cTn id="185" fill="hold">
                      <p:stCondLst>
                        <p:cond delay="indefinite"/>
                      </p:stCondLst>
                      <p:childTnLst>
                        <p:par>
                          <p:cTn id="186" fill="hold">
                            <p:stCondLst>
                              <p:cond delay="0"/>
                            </p:stCondLst>
                            <p:childTnLst>
                              <p:par>
                                <p:cTn id="187" presetID="1" presetClass="entr" presetSubtype="0" fill="hold" nodeType="clickEffect">
                                  <p:stCondLst>
                                    <p:cond delay="0"/>
                                  </p:stCondLst>
                                  <p:childTnLst>
                                    <p:set>
                                      <p:cBhvr>
                                        <p:cTn id="188" dur="1" fill="hold">
                                          <p:stCondLst>
                                            <p:cond delay="0"/>
                                          </p:stCondLst>
                                        </p:cTn>
                                        <p:tgtEl>
                                          <p:spTgt spid="5"/>
                                        </p:tgtEl>
                                        <p:attrNameLst>
                                          <p:attrName>style.visibility</p:attrName>
                                        </p:attrNameLst>
                                      </p:cBhvr>
                                      <p:to>
                                        <p:strVal val="visible"/>
                                      </p:to>
                                    </p:set>
                                  </p:childTnLst>
                                </p:cTn>
                              </p:par>
                              <p:par>
                                <p:cTn id="189" presetID="1" presetClass="entr" presetSubtype="0" fill="hold" nodeType="withEffect">
                                  <p:stCondLst>
                                    <p:cond delay="0"/>
                                  </p:stCondLst>
                                  <p:childTnLst>
                                    <p:set>
                                      <p:cBhvr>
                                        <p:cTn id="190" dur="1" fill="hold">
                                          <p:stCondLst>
                                            <p:cond delay="0"/>
                                          </p:stCondLst>
                                        </p:cTn>
                                        <p:tgtEl>
                                          <p:spTgt spid="8"/>
                                        </p:tgtEl>
                                        <p:attrNameLst>
                                          <p:attrName>style.visibility</p:attrName>
                                        </p:attrNameLst>
                                      </p:cBhvr>
                                      <p:to>
                                        <p:strVal val="visible"/>
                                      </p:to>
                                    </p:set>
                                  </p:childTnLst>
                                </p:cTn>
                              </p:par>
                              <p:par>
                                <p:cTn id="191" presetID="1" presetClass="entr" presetSubtype="0" fill="hold" grpId="0" nodeType="withEffect">
                                  <p:stCondLst>
                                    <p:cond delay="0"/>
                                  </p:stCondLst>
                                  <p:childTnLst>
                                    <p:set>
                                      <p:cBhvr>
                                        <p:cTn id="192" dur="1" fill="hold">
                                          <p:stCondLst>
                                            <p:cond delay="0"/>
                                          </p:stCondLst>
                                        </p:cTn>
                                        <p:tgtEl>
                                          <p:spTgt spid="2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 grpId="0" animBg="1"/>
      <p:bldP spid="369" grpId="0" animBg="1"/>
      <p:bldP spid="387" grpId="0" animBg="1"/>
      <p:bldP spid="415" grpId="0" animBg="1"/>
      <p:bldP spid="407" grpId="0" animBg="1"/>
      <p:bldP spid="270" grpId="0"/>
      <p:bldP spid="636" grpId="0" animBg="1"/>
      <p:bldP spid="637" grpId="0" animBg="1"/>
      <p:bldP spid="638" grpId="0"/>
      <p:bldP spid="644" grpId="0"/>
      <p:bldP spid="650" grpId="0"/>
      <p:bldP spid="656" grpId="0"/>
      <p:bldP spid="676" grpId="0"/>
      <p:bldP spid="694" grpId="0" animBg="1"/>
      <p:bldP spid="719" grpId="0" animBg="1"/>
      <p:bldP spid="732" grpId="0" animBg="1"/>
      <p:bldP spid="733" grpId="0"/>
      <p:bldP spid="734" grpId="0"/>
      <p:bldP spid="735" grpId="0"/>
      <p:bldP spid="736" grpId="0"/>
      <p:bldP spid="745" grpId="0"/>
      <p:bldP spid="819" grpId="0"/>
      <p:bldP spid="830" grpId="0"/>
      <p:bldP spid="831" grpId="0" animBg="1"/>
      <p:bldP spid="831" grpId="1" animBg="1"/>
      <p:bldP spid="832" grpId="0" animBg="1"/>
      <p:bldP spid="851" grpId="0"/>
      <p:bldP spid="85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Rectangle 243"/>
          <p:cNvSpPr/>
          <p:nvPr/>
        </p:nvSpPr>
        <p:spPr bwMode="auto">
          <a:xfrm>
            <a:off x="1659" y="5755769"/>
            <a:ext cx="12431571" cy="1328856"/>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36" name="Isosceles Triangle 135">
            <a:extLst>
              <a:ext uri="{FF2B5EF4-FFF2-40B4-BE49-F238E27FC236}">
                <a16:creationId xmlns:a16="http://schemas.microsoft.com/office/drawing/2014/main" id="{74850355-5487-4D56-A1FC-769C8562CBB3}"/>
              </a:ext>
            </a:extLst>
          </p:cNvPr>
          <p:cNvSpPr>
            <a:spLocks noChangeAspect="1"/>
          </p:cNvSpPr>
          <p:nvPr/>
        </p:nvSpPr>
        <p:spPr bwMode="auto">
          <a:xfrm>
            <a:off x="656330" y="6195413"/>
            <a:ext cx="266625" cy="229850"/>
          </a:xfrm>
          <a:prstGeom prst="triangle">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defRPr/>
            </a:pPr>
            <a:endParaRPr lang="en-US" sz="2040">
              <a:gradFill>
                <a:gsLst>
                  <a:gs pos="83000">
                    <a:srgbClr val="1A1A1A"/>
                  </a:gs>
                  <a:gs pos="100000">
                    <a:srgbClr val="0D0D0D"/>
                  </a:gs>
                </a:gsLst>
                <a:lin ang="5400000" scaled="1"/>
              </a:gradFill>
              <a:latin typeface="Segoe UI"/>
            </a:endParaRPr>
          </a:p>
        </p:txBody>
      </p:sp>
      <p:sp>
        <p:nvSpPr>
          <p:cNvPr id="141" name="Caution 2">
            <a:extLst>
              <a:ext uri="{FF2B5EF4-FFF2-40B4-BE49-F238E27FC236}">
                <a16:creationId xmlns:a16="http://schemas.microsoft.com/office/drawing/2014/main" id="{60C20BB4-E76B-47F7-A281-F09CF2D90C3C}"/>
              </a:ext>
            </a:extLst>
          </p:cNvPr>
          <p:cNvSpPr>
            <a:spLocks noChangeAspect="1" noEditPoints="1"/>
          </p:cNvSpPr>
          <p:nvPr/>
        </p:nvSpPr>
        <p:spPr bwMode="black">
          <a:xfrm>
            <a:off x="620686" y="6170467"/>
            <a:ext cx="337914" cy="279741"/>
          </a:xfrm>
          <a:custGeom>
            <a:avLst/>
            <a:gdLst>
              <a:gd name="T0" fmla="*/ 372 w 378"/>
              <a:gd name="T1" fmla="*/ 269 h 314"/>
              <a:gd name="T2" fmla="*/ 215 w 378"/>
              <a:gd name="T3" fmla="*/ 15 h 314"/>
              <a:gd name="T4" fmla="*/ 189 w 378"/>
              <a:gd name="T5" fmla="*/ 0 h 314"/>
              <a:gd name="T6" fmla="*/ 162 w 378"/>
              <a:gd name="T7" fmla="*/ 15 h 314"/>
              <a:gd name="T8" fmla="*/ 5 w 378"/>
              <a:gd name="T9" fmla="*/ 269 h 314"/>
              <a:gd name="T10" fmla="*/ 5 w 378"/>
              <a:gd name="T11" fmla="*/ 299 h 314"/>
              <a:gd name="T12" fmla="*/ 32 w 378"/>
              <a:gd name="T13" fmla="*/ 314 h 314"/>
              <a:gd name="T14" fmla="*/ 345 w 378"/>
              <a:gd name="T15" fmla="*/ 314 h 314"/>
              <a:gd name="T16" fmla="*/ 372 w 378"/>
              <a:gd name="T17" fmla="*/ 299 h 314"/>
              <a:gd name="T18" fmla="*/ 372 w 378"/>
              <a:gd name="T19" fmla="*/ 269 h 314"/>
              <a:gd name="T20" fmla="*/ 209 w 378"/>
              <a:gd name="T21" fmla="*/ 276 h 314"/>
              <a:gd name="T22" fmla="*/ 168 w 378"/>
              <a:gd name="T23" fmla="*/ 276 h 314"/>
              <a:gd name="T24" fmla="*/ 168 w 378"/>
              <a:gd name="T25" fmla="*/ 236 h 314"/>
              <a:gd name="T26" fmla="*/ 209 w 378"/>
              <a:gd name="T27" fmla="*/ 236 h 314"/>
              <a:gd name="T28" fmla="*/ 209 w 378"/>
              <a:gd name="T29" fmla="*/ 276 h 314"/>
              <a:gd name="T30" fmla="*/ 210 w 378"/>
              <a:gd name="T31" fmla="*/ 135 h 314"/>
              <a:gd name="T32" fmla="*/ 199 w 378"/>
              <a:gd name="T33" fmla="*/ 209 h 314"/>
              <a:gd name="T34" fmla="*/ 178 w 378"/>
              <a:gd name="T35" fmla="*/ 209 h 314"/>
              <a:gd name="T36" fmla="*/ 167 w 378"/>
              <a:gd name="T37" fmla="*/ 135 h 314"/>
              <a:gd name="T38" fmla="*/ 167 w 378"/>
              <a:gd name="T39" fmla="*/ 92 h 314"/>
              <a:gd name="T40" fmla="*/ 210 w 378"/>
              <a:gd name="T41" fmla="*/ 92 h 314"/>
              <a:gd name="T42" fmla="*/ 210 w 378"/>
              <a:gd name="T43" fmla="*/ 13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14">
                <a:moveTo>
                  <a:pt x="372" y="269"/>
                </a:moveTo>
                <a:cubicBezTo>
                  <a:pt x="215" y="15"/>
                  <a:pt x="215" y="15"/>
                  <a:pt x="215" y="15"/>
                </a:cubicBezTo>
                <a:cubicBezTo>
                  <a:pt x="210" y="5"/>
                  <a:pt x="200" y="0"/>
                  <a:pt x="189" y="0"/>
                </a:cubicBezTo>
                <a:cubicBezTo>
                  <a:pt x="178" y="0"/>
                  <a:pt x="168" y="5"/>
                  <a:pt x="162" y="15"/>
                </a:cubicBezTo>
                <a:cubicBezTo>
                  <a:pt x="5" y="269"/>
                  <a:pt x="5" y="269"/>
                  <a:pt x="5" y="269"/>
                </a:cubicBezTo>
                <a:cubicBezTo>
                  <a:pt x="0" y="279"/>
                  <a:pt x="0" y="290"/>
                  <a:pt x="5" y="299"/>
                </a:cubicBezTo>
                <a:cubicBezTo>
                  <a:pt x="11" y="309"/>
                  <a:pt x="21" y="314"/>
                  <a:pt x="32" y="314"/>
                </a:cubicBezTo>
                <a:cubicBezTo>
                  <a:pt x="345" y="314"/>
                  <a:pt x="345" y="314"/>
                  <a:pt x="345" y="314"/>
                </a:cubicBezTo>
                <a:cubicBezTo>
                  <a:pt x="356" y="314"/>
                  <a:pt x="367" y="309"/>
                  <a:pt x="372" y="299"/>
                </a:cubicBezTo>
                <a:cubicBezTo>
                  <a:pt x="378" y="290"/>
                  <a:pt x="377" y="279"/>
                  <a:pt x="372" y="269"/>
                </a:cubicBezTo>
                <a:close/>
                <a:moveTo>
                  <a:pt x="209" y="276"/>
                </a:moveTo>
                <a:cubicBezTo>
                  <a:pt x="168" y="276"/>
                  <a:pt x="168" y="276"/>
                  <a:pt x="168" y="276"/>
                </a:cubicBezTo>
                <a:cubicBezTo>
                  <a:pt x="168" y="236"/>
                  <a:pt x="168" y="236"/>
                  <a:pt x="168" y="236"/>
                </a:cubicBezTo>
                <a:cubicBezTo>
                  <a:pt x="209" y="236"/>
                  <a:pt x="209" y="236"/>
                  <a:pt x="209" y="236"/>
                </a:cubicBezTo>
                <a:lnTo>
                  <a:pt x="209" y="276"/>
                </a:lnTo>
                <a:close/>
                <a:moveTo>
                  <a:pt x="210" y="135"/>
                </a:moveTo>
                <a:cubicBezTo>
                  <a:pt x="199" y="209"/>
                  <a:pt x="199" y="209"/>
                  <a:pt x="199" y="209"/>
                </a:cubicBezTo>
                <a:cubicBezTo>
                  <a:pt x="178" y="209"/>
                  <a:pt x="178" y="209"/>
                  <a:pt x="178" y="209"/>
                </a:cubicBezTo>
                <a:cubicBezTo>
                  <a:pt x="167" y="135"/>
                  <a:pt x="167" y="135"/>
                  <a:pt x="167" y="135"/>
                </a:cubicBezTo>
                <a:cubicBezTo>
                  <a:pt x="167" y="92"/>
                  <a:pt x="167" y="92"/>
                  <a:pt x="167" y="92"/>
                </a:cubicBezTo>
                <a:cubicBezTo>
                  <a:pt x="210" y="92"/>
                  <a:pt x="210" y="92"/>
                  <a:pt x="210" y="92"/>
                </a:cubicBezTo>
                <a:lnTo>
                  <a:pt x="210" y="135"/>
                </a:lnTo>
                <a:close/>
              </a:path>
            </a:pathLst>
          </a:custGeom>
          <a:solidFill>
            <a:srgbClr val="FFC000"/>
          </a:solidFill>
          <a:ln>
            <a:noFill/>
          </a:ln>
        </p:spPr>
        <p:txBody>
          <a:bodyPr vert="horz" wrap="square" lIns="95103" tIns="47551" rIns="95103" bIns="47551" numCol="1" anchor="t" anchorCtr="0" compatLnSpc="1">
            <a:prstTxWarp prst="textNoShape">
              <a:avLst/>
            </a:prstTxWarp>
          </a:bodyPr>
          <a:lstStyle/>
          <a:p>
            <a:pPr defTabSz="932418">
              <a:defRPr/>
            </a:pPr>
            <a:endParaRPr lang="en-US" sz="1873">
              <a:gradFill>
                <a:gsLst>
                  <a:gs pos="83000">
                    <a:srgbClr val="1A1A1A"/>
                  </a:gs>
                  <a:gs pos="100000">
                    <a:srgbClr val="0D0D0D"/>
                  </a:gs>
                </a:gsLst>
                <a:lin ang="5400000" scaled="1"/>
              </a:gradFill>
              <a:latin typeface="Segoe UI"/>
            </a:endParaRPr>
          </a:p>
        </p:txBody>
      </p:sp>
      <p:sp>
        <p:nvSpPr>
          <p:cNvPr id="178" name="User is a member of a sensitive group">
            <a:extLst>
              <a:ext uri="{FF2B5EF4-FFF2-40B4-BE49-F238E27FC236}">
                <a16:creationId xmlns:a16="http://schemas.microsoft.com/office/drawing/2014/main" id="{0BD36140-BE3B-457C-B94A-9A94634A18E6}"/>
              </a:ext>
            </a:extLst>
          </p:cNvPr>
          <p:cNvSpPr/>
          <p:nvPr/>
        </p:nvSpPr>
        <p:spPr>
          <a:xfrm>
            <a:off x="1036495" y="6158712"/>
            <a:ext cx="2456395" cy="312073"/>
          </a:xfrm>
          <a:prstGeom prst="rect">
            <a:avLst/>
          </a:prstGeom>
        </p:spPr>
        <p:txBody>
          <a:bodyPr wrap="square">
            <a:spAutoFit/>
          </a:bodyPr>
          <a:lstStyle/>
          <a:p>
            <a:pPr defTabSz="932418">
              <a:defRPr/>
            </a:pPr>
            <a:r>
              <a:rPr lang="en-US" sz="1428" kern="0">
                <a:gradFill>
                  <a:gsLst>
                    <a:gs pos="83000">
                      <a:srgbClr val="1A1A1A"/>
                    </a:gs>
                    <a:gs pos="100000">
                      <a:srgbClr val="0D0D0D"/>
                    </a:gs>
                  </a:gsLst>
                  <a:lin ang="5400000" scaled="1"/>
                </a:gradFill>
                <a:latin typeface="Segoe UI"/>
                <a:ea typeface="Segoe UI" charset="0"/>
                <a:cs typeface="Segoe UI" charset="0"/>
              </a:rPr>
              <a:t>Device is unmanaged</a:t>
            </a:r>
          </a:p>
        </p:txBody>
      </p:sp>
      <p:sp>
        <p:nvSpPr>
          <p:cNvPr id="7" name="Title 6">
            <a:extLst>
              <a:ext uri="{FF2B5EF4-FFF2-40B4-BE49-F238E27FC236}">
                <a16:creationId xmlns:a16="http://schemas.microsoft.com/office/drawing/2014/main" id="{1142FCC9-B988-4D27-83A2-033574E7CA7D}"/>
              </a:ext>
            </a:extLst>
          </p:cNvPr>
          <p:cNvSpPr>
            <a:spLocks noGrp="1"/>
          </p:cNvSpPr>
          <p:nvPr>
            <p:ph type="title"/>
          </p:nvPr>
        </p:nvSpPr>
        <p:spPr/>
        <p:txBody>
          <a:bodyPr/>
          <a:lstStyle/>
          <a:p>
            <a:r>
              <a:rPr lang="en-US" sz="3672" spc="0" dirty="0">
                <a:solidFill>
                  <a:srgbClr val="505050"/>
                </a:solidFill>
              </a:rPr>
              <a:t>USE CASE: PREVENT DOWNLOAD OF RISKY FILES</a:t>
            </a:r>
            <a:endParaRPr lang="en-US" dirty="0"/>
          </a:p>
        </p:txBody>
      </p:sp>
      <p:sp>
        <p:nvSpPr>
          <p:cNvPr id="108" name="Rectangle 107">
            <a:extLst>
              <a:ext uri="{FF2B5EF4-FFF2-40B4-BE49-F238E27FC236}">
                <a16:creationId xmlns:a16="http://schemas.microsoft.com/office/drawing/2014/main" id="{AC47EA1F-EAA4-4D55-A450-E388D180F9F3}"/>
              </a:ext>
            </a:extLst>
          </p:cNvPr>
          <p:cNvSpPr/>
          <p:nvPr/>
        </p:nvSpPr>
        <p:spPr>
          <a:xfrm>
            <a:off x="434920" y="1089099"/>
            <a:ext cx="8953012" cy="382308"/>
          </a:xfrm>
          <a:prstGeom prst="rect">
            <a:avLst/>
          </a:prstGeom>
        </p:spPr>
        <p:txBody>
          <a:bodyPr wrap="square" lIns="0">
            <a:spAutoFit/>
          </a:bodyPr>
          <a:lstStyle/>
          <a:p>
            <a:pPr defTabSz="932597">
              <a:spcAft>
                <a:spcPts val="1224"/>
              </a:spcAft>
              <a:defRPr/>
            </a:pPr>
            <a:r>
              <a:rPr lang="en-US">
                <a:gradFill>
                  <a:gsLst>
                    <a:gs pos="0">
                      <a:srgbClr val="1A1A1A"/>
                    </a:gs>
                    <a:gs pos="100000">
                      <a:srgbClr val="1A1A1A"/>
                    </a:gs>
                  </a:gsLst>
                  <a:lin ang="5400000" scaled="1"/>
                </a:gradFill>
                <a:latin typeface="Segoe UI"/>
                <a:cs typeface="Segoe UI Semibold" panose="020B0702040204020203" pitchFamily="34" charset="0"/>
              </a:rPr>
              <a:t>Risk based in-session controls</a:t>
            </a:r>
          </a:p>
        </p:txBody>
      </p:sp>
      <p:sp>
        <p:nvSpPr>
          <p:cNvPr id="129" name="Rectangle: Rounded Corners 128">
            <a:extLst>
              <a:ext uri="{FF2B5EF4-FFF2-40B4-BE49-F238E27FC236}">
                <a16:creationId xmlns:a16="http://schemas.microsoft.com/office/drawing/2014/main" id="{7BA99D81-0493-45B3-A70A-778FFF9B0C5C}"/>
              </a:ext>
            </a:extLst>
          </p:cNvPr>
          <p:cNvSpPr/>
          <p:nvPr/>
        </p:nvSpPr>
        <p:spPr bwMode="auto">
          <a:xfrm>
            <a:off x="7244360" y="2491682"/>
            <a:ext cx="672219" cy="1828541"/>
          </a:xfrm>
          <a:prstGeom prst="roundRect">
            <a:avLst>
              <a:gd name="adj" fmla="val 50000"/>
            </a:avLst>
          </a:prstGeom>
          <a:pattFill prst="wdDnDiag">
            <a:fgClr>
              <a:schemeClr val="bg2"/>
            </a:fgClr>
            <a:bgClr>
              <a:schemeClr val="bg2">
                <a:lumMod val="90000"/>
              </a:schemeClr>
            </a:bgClr>
          </a:patt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146" name="Rectangle 145">
            <a:extLst>
              <a:ext uri="{FF2B5EF4-FFF2-40B4-BE49-F238E27FC236}">
                <a16:creationId xmlns:a16="http://schemas.microsoft.com/office/drawing/2014/main" id="{6649DA05-E7AC-4F5B-A9B3-95B4A3A5A795}"/>
              </a:ext>
            </a:extLst>
          </p:cNvPr>
          <p:cNvSpPr/>
          <p:nvPr/>
        </p:nvSpPr>
        <p:spPr bwMode="auto">
          <a:xfrm>
            <a:off x="7244360" y="3303887"/>
            <a:ext cx="672219" cy="22856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cxnSp>
        <p:nvCxnSpPr>
          <p:cNvPr id="147" name="Straight Arrow Connector 146">
            <a:extLst>
              <a:ext uri="{FF2B5EF4-FFF2-40B4-BE49-F238E27FC236}">
                <a16:creationId xmlns:a16="http://schemas.microsoft.com/office/drawing/2014/main" id="{B96F9287-4543-4F49-9E8F-2BD76E9E639C}"/>
              </a:ext>
            </a:extLst>
          </p:cNvPr>
          <p:cNvCxnSpPr>
            <a:cxnSpLocks/>
          </p:cNvCxnSpPr>
          <p:nvPr/>
        </p:nvCxnSpPr>
        <p:spPr>
          <a:xfrm flipV="1">
            <a:off x="6413452" y="3410681"/>
            <a:ext cx="3407462" cy="16063"/>
          </a:xfrm>
          <a:prstGeom prst="straightConnector1">
            <a:avLst/>
          </a:prstGeom>
          <a:ln w="9525">
            <a:solidFill>
              <a:schemeClr val="tx2"/>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48" name="Straight Arrow Connector 147">
            <a:extLst>
              <a:ext uri="{FF2B5EF4-FFF2-40B4-BE49-F238E27FC236}">
                <a16:creationId xmlns:a16="http://schemas.microsoft.com/office/drawing/2014/main" id="{D363D69A-7419-47CF-AAF3-5A3C829BF036}"/>
              </a:ext>
            </a:extLst>
          </p:cNvPr>
          <p:cNvCxnSpPr>
            <a:cxnSpLocks/>
          </p:cNvCxnSpPr>
          <p:nvPr/>
        </p:nvCxnSpPr>
        <p:spPr>
          <a:xfrm>
            <a:off x="1606466" y="3429000"/>
            <a:ext cx="1247266" cy="0"/>
          </a:xfrm>
          <a:prstGeom prst="straightConnector1">
            <a:avLst/>
          </a:prstGeom>
          <a:ln w="9525">
            <a:solidFill>
              <a:schemeClr val="tx2"/>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53" name="Rectangle 152">
            <a:extLst>
              <a:ext uri="{FF2B5EF4-FFF2-40B4-BE49-F238E27FC236}">
                <a16:creationId xmlns:a16="http://schemas.microsoft.com/office/drawing/2014/main" id="{03B3847E-4876-4F8C-BEBB-499BE59E51DD}"/>
              </a:ext>
            </a:extLst>
          </p:cNvPr>
          <p:cNvSpPr/>
          <p:nvPr/>
        </p:nvSpPr>
        <p:spPr bwMode="auto">
          <a:xfrm>
            <a:off x="899915" y="3979156"/>
            <a:ext cx="2075040" cy="1345840"/>
          </a:xfrm>
          <a:prstGeom prst="rect">
            <a:avLst/>
          </a:prstGeom>
          <a:noFill/>
          <a:ln>
            <a:no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marL="0" marR="0" lvl="0" indent="0" algn="l" defTabSz="931935" rtl="0" eaLnBrk="1" fontAlgn="base" latinLnBrk="0" hangingPunct="1">
              <a:lnSpc>
                <a:spcPct val="110000"/>
              </a:lnSpc>
              <a:spcBef>
                <a:spcPct val="0"/>
              </a:spcBef>
              <a:spcAft>
                <a:spcPts val="200"/>
              </a:spcAft>
              <a:buClrTx/>
              <a:buSzTx/>
              <a:buFontTx/>
              <a:buNone/>
              <a:tabLst>
                <a:tab pos="514252" algn="l"/>
              </a:tabLst>
              <a:defRPr/>
            </a:pP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Segoe UI" charset="0"/>
                <a:cs typeface="Segoe UI Semibold" panose="020B0702040204020203" pitchFamily="34" charset="0"/>
              </a:rPr>
              <a:t>Role: </a:t>
            </a: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a:ea typeface="+mn-ea"/>
                <a:cs typeface="Segoe UI" charset="0"/>
              </a:rPr>
              <a:t>Marketing Manager</a:t>
            </a:r>
          </a:p>
          <a:p>
            <a:pPr marL="0" marR="0" lvl="0" indent="0" algn="l" defTabSz="931935" rtl="0" eaLnBrk="1" fontAlgn="base" latinLnBrk="0" hangingPunct="1">
              <a:lnSpc>
                <a:spcPct val="110000"/>
              </a:lnSpc>
              <a:spcBef>
                <a:spcPct val="0"/>
              </a:spcBef>
              <a:spcAft>
                <a:spcPts val="200"/>
              </a:spcAft>
              <a:buClrTx/>
              <a:buSzTx/>
              <a:buFontTx/>
              <a:buNone/>
              <a:tabLst>
                <a:tab pos="514252" algn="l"/>
              </a:tabLst>
              <a:defRPr/>
            </a:pP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Segoe UI" charset="0"/>
                <a:cs typeface="Segoe UI Semibold" panose="020B0702040204020203" pitchFamily="34" charset="0"/>
              </a:rPr>
              <a:t>Group:	</a:t>
            </a: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a:ea typeface="+mn-ea"/>
                <a:cs typeface="Segoe UI" charset="0"/>
              </a:rPr>
              <a:t>Marketing</a:t>
            </a: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Segoe UI" charset="0"/>
                <a:cs typeface="Segoe UI Semibold" panose="020B0702040204020203" pitchFamily="34" charset="0"/>
              </a:rPr>
              <a:t>	</a:t>
            </a:r>
            <a:endPar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a:ea typeface="+mn-ea"/>
              <a:cs typeface="Segoe UI" charset="0"/>
            </a:endParaRPr>
          </a:p>
          <a:p>
            <a:pPr marL="0" marR="0" lvl="0" indent="0" algn="l" defTabSz="931935" rtl="0" eaLnBrk="1" fontAlgn="base" latinLnBrk="0" hangingPunct="1">
              <a:lnSpc>
                <a:spcPct val="110000"/>
              </a:lnSpc>
              <a:spcBef>
                <a:spcPct val="0"/>
              </a:spcBef>
              <a:spcAft>
                <a:spcPts val="200"/>
              </a:spcAft>
              <a:buClrTx/>
              <a:buSzTx/>
              <a:buFontTx/>
              <a:buNone/>
              <a:tabLst>
                <a:tab pos="514252" algn="l"/>
              </a:tabLst>
              <a:defRPr/>
            </a:pP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Segoe UI" charset="0"/>
                <a:cs typeface="Segoe UI Semibold" panose="020B0702040204020203" pitchFamily="34" charset="0"/>
              </a:rPr>
              <a:t>Config: </a:t>
            </a: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a:ea typeface="+mn-ea"/>
                <a:cs typeface="Segoe UI" charset="0"/>
              </a:rPr>
              <a:t>Open</a:t>
            </a:r>
          </a:p>
          <a:p>
            <a:pPr marL="0" marR="0" lvl="0" indent="0" algn="l" defTabSz="931935" rtl="0" eaLnBrk="1" fontAlgn="base" latinLnBrk="0" hangingPunct="1">
              <a:lnSpc>
                <a:spcPct val="110000"/>
              </a:lnSpc>
              <a:spcBef>
                <a:spcPct val="0"/>
              </a:spcBef>
              <a:spcAft>
                <a:spcPts val="200"/>
              </a:spcAft>
              <a:buClrTx/>
              <a:buSzTx/>
              <a:buFontTx/>
              <a:buNone/>
              <a:tabLst>
                <a:tab pos="514252" algn="l"/>
              </a:tabLst>
              <a:defRPr/>
            </a:pP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Segoe UI" charset="0"/>
                <a:cs typeface="Segoe UI Semibold" panose="020B0702040204020203" pitchFamily="34" charset="0"/>
              </a:rPr>
              <a:t>Location: </a:t>
            </a: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a:ea typeface="+mn-ea"/>
                <a:cs typeface="Segoe UI" charset="0"/>
              </a:rPr>
              <a:t>Red Bank, NJ</a:t>
            </a:r>
          </a:p>
          <a:p>
            <a:pPr marL="0" marR="0" lvl="0" indent="0" algn="l" defTabSz="931935" rtl="0" eaLnBrk="1" fontAlgn="base" latinLnBrk="0" hangingPunct="1">
              <a:lnSpc>
                <a:spcPct val="110000"/>
              </a:lnSpc>
              <a:spcBef>
                <a:spcPct val="0"/>
              </a:spcBef>
              <a:spcAft>
                <a:spcPts val="200"/>
              </a:spcAft>
              <a:buClrTx/>
              <a:buSzTx/>
              <a:buFontTx/>
              <a:buNone/>
              <a:tabLst>
                <a:tab pos="514252" algn="l"/>
              </a:tabLst>
              <a:defRPr/>
            </a:pP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Segoe UI" charset="0"/>
                <a:cs typeface="Segoe UI Semibold" panose="020B0702040204020203" pitchFamily="34" charset="0"/>
              </a:rPr>
              <a:t>Last Sign-in: </a:t>
            </a: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a:ea typeface="+mn-ea"/>
                <a:cs typeface="Segoe UI" charset="0"/>
              </a:rPr>
              <a:t>3 </a:t>
            </a:r>
            <a:r>
              <a:rPr kumimoji="0" lang="en-US" sz="1223" b="0" i="0" u="none" strike="noStrike" kern="0" cap="none" spc="0" normalizeH="0" baseline="0" noProof="0" err="1">
                <a:ln>
                  <a:noFill/>
                </a:ln>
                <a:gradFill>
                  <a:gsLst>
                    <a:gs pos="83000">
                      <a:srgbClr val="1A1A1A"/>
                    </a:gs>
                    <a:gs pos="100000">
                      <a:srgbClr val="0D0D0D"/>
                    </a:gs>
                  </a:gsLst>
                  <a:lin ang="5400000" scaled="1"/>
                </a:gradFill>
                <a:effectLst/>
                <a:uLnTx/>
                <a:uFillTx/>
                <a:latin typeface="Segoe UI"/>
                <a:ea typeface="+mn-ea"/>
                <a:cs typeface="Segoe UI" charset="0"/>
              </a:rPr>
              <a:t>hrs</a:t>
            </a: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a:ea typeface="+mn-ea"/>
                <a:cs typeface="Segoe UI" charset="0"/>
              </a:rPr>
              <a:t> ago</a:t>
            </a:r>
          </a:p>
        </p:txBody>
      </p:sp>
      <p:sp>
        <p:nvSpPr>
          <p:cNvPr id="167" name="Rectangle 166">
            <a:extLst>
              <a:ext uri="{FF2B5EF4-FFF2-40B4-BE49-F238E27FC236}">
                <a16:creationId xmlns:a16="http://schemas.microsoft.com/office/drawing/2014/main" id="{8C258ADE-4630-4C53-BD38-D5B37F906DDB}"/>
              </a:ext>
            </a:extLst>
          </p:cNvPr>
          <p:cNvSpPr/>
          <p:nvPr/>
        </p:nvSpPr>
        <p:spPr bwMode="auto">
          <a:xfrm>
            <a:off x="3151324" y="3979155"/>
            <a:ext cx="2160255" cy="747483"/>
          </a:xfrm>
          <a:prstGeom prst="rect">
            <a:avLst/>
          </a:prstGeom>
          <a:noFill/>
          <a:ln>
            <a:no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46630" rIns="91427" bIns="46630" numCol="1" rtlCol="0" anchor="t" anchorCtr="0" compatLnSpc="1">
            <a:prstTxWarp prst="textNoShape">
              <a:avLst/>
            </a:prstTxWarp>
          </a:bodyPr>
          <a:lstStyle/>
          <a:p>
            <a:pPr marL="0" marR="0" lvl="0" indent="0" algn="l" defTabSz="931935" rtl="0" eaLnBrk="1" fontAlgn="base" latinLnBrk="0" hangingPunct="1">
              <a:lnSpc>
                <a:spcPct val="110000"/>
              </a:lnSpc>
              <a:spcBef>
                <a:spcPct val="0"/>
              </a:spcBef>
              <a:spcAft>
                <a:spcPts val="200"/>
              </a:spcAft>
              <a:buClrTx/>
              <a:buSzTx/>
              <a:buFontTx/>
              <a:buNone/>
              <a:tabLst>
                <a:tab pos="514252" algn="l"/>
              </a:tabLst>
              <a:defRPr/>
            </a:pP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Segoe UI" charset="0"/>
                <a:cs typeface="Segoe UI Semibold" panose="020B0702040204020203" pitchFamily="34" charset="0"/>
              </a:rPr>
              <a:t>Platform: </a:t>
            </a: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a:ea typeface="+mn-ea"/>
                <a:cs typeface="Segoe UI" charset="0"/>
              </a:rPr>
              <a:t>Windows</a:t>
            </a:r>
          </a:p>
          <a:p>
            <a:pPr marL="0" marR="0" lvl="0" indent="0" algn="l" defTabSz="931935" rtl="0" eaLnBrk="1" fontAlgn="base" latinLnBrk="0" hangingPunct="1">
              <a:lnSpc>
                <a:spcPct val="110000"/>
              </a:lnSpc>
              <a:spcBef>
                <a:spcPct val="0"/>
              </a:spcBef>
              <a:spcAft>
                <a:spcPts val="200"/>
              </a:spcAft>
              <a:buClrTx/>
              <a:buSzTx/>
              <a:buFontTx/>
              <a:buNone/>
              <a:tabLst>
                <a:tab pos="514252" algn="l"/>
              </a:tabLst>
              <a:defRPr/>
            </a:pP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Segoe UI" charset="0"/>
                <a:cs typeface="Segoe UI Semibold" panose="020B0702040204020203" pitchFamily="34" charset="0"/>
              </a:rPr>
              <a:t>Health:	</a:t>
            </a: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a:ea typeface="+mn-ea"/>
                <a:cs typeface="Segoe UI" charset="0"/>
              </a:rPr>
              <a:t>Fully patched</a:t>
            </a:r>
          </a:p>
          <a:p>
            <a:pPr marL="0" marR="0" lvl="0" indent="0" algn="l" defTabSz="931935" rtl="0" eaLnBrk="1" fontAlgn="base" latinLnBrk="0" hangingPunct="1">
              <a:lnSpc>
                <a:spcPct val="110000"/>
              </a:lnSpc>
              <a:spcBef>
                <a:spcPct val="0"/>
              </a:spcBef>
              <a:spcAft>
                <a:spcPts val="200"/>
              </a:spcAft>
              <a:buClrTx/>
              <a:buSzTx/>
              <a:buFontTx/>
              <a:buNone/>
              <a:tabLst>
                <a:tab pos="514252" algn="l"/>
              </a:tabLst>
              <a:defRPr/>
            </a:pP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Segoe UI" charset="0"/>
                <a:cs typeface="Segoe UI Semibold" panose="020B0702040204020203" pitchFamily="34" charset="0"/>
              </a:rPr>
              <a:t>Config:	</a:t>
            </a: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a:ea typeface="+mn-ea"/>
                <a:cs typeface="Segoe UI" charset="0"/>
              </a:rPr>
              <a:t>Unmanaged</a:t>
            </a:r>
          </a:p>
          <a:p>
            <a:pPr marL="0" marR="0" lvl="0" indent="0" algn="l" defTabSz="931935" rtl="0" eaLnBrk="1" fontAlgn="base" latinLnBrk="0" hangingPunct="1">
              <a:lnSpc>
                <a:spcPct val="110000"/>
              </a:lnSpc>
              <a:spcBef>
                <a:spcPct val="0"/>
              </a:spcBef>
              <a:spcAft>
                <a:spcPts val="200"/>
              </a:spcAft>
              <a:buClrTx/>
              <a:buSzTx/>
              <a:buFontTx/>
              <a:buNone/>
              <a:tabLst>
                <a:tab pos="514252" algn="l"/>
              </a:tabLst>
              <a:defRPr/>
            </a:pP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Segoe UI" charset="0"/>
                <a:cs typeface="Segoe UI Semibold" panose="020B0702040204020203" pitchFamily="34" charset="0"/>
              </a:rPr>
              <a:t>Last seen: </a:t>
            </a:r>
            <a:r>
              <a:rPr kumimoji="0" lang="en-US" sz="1223" b="0" i="0" u="none" strike="noStrike" kern="0" cap="none" spc="0" normalizeH="0" baseline="0" noProof="0">
                <a:ln>
                  <a:noFill/>
                </a:ln>
                <a:gradFill>
                  <a:gsLst>
                    <a:gs pos="83000">
                      <a:srgbClr val="1A1A1A"/>
                    </a:gs>
                    <a:gs pos="100000">
                      <a:srgbClr val="0D0D0D"/>
                    </a:gs>
                  </a:gsLst>
                  <a:lin ang="5400000" scaled="1"/>
                </a:gradFill>
                <a:effectLst/>
                <a:uLnTx/>
                <a:uFillTx/>
                <a:latin typeface="Segoe UI"/>
                <a:ea typeface="+mn-ea"/>
                <a:cs typeface="Segoe UI" charset="0"/>
              </a:rPr>
              <a:t>Red Bank, NJ</a:t>
            </a:r>
          </a:p>
        </p:txBody>
      </p:sp>
      <p:grpSp>
        <p:nvGrpSpPr>
          <p:cNvPr id="168" name="Okay">
            <a:extLst>
              <a:ext uri="{FF2B5EF4-FFF2-40B4-BE49-F238E27FC236}">
                <a16:creationId xmlns:a16="http://schemas.microsoft.com/office/drawing/2014/main" id="{7EC8F867-8919-4962-8971-DF122553DFA4}"/>
              </a:ext>
            </a:extLst>
          </p:cNvPr>
          <p:cNvGrpSpPr>
            <a:grpSpLocks noChangeAspect="1"/>
          </p:cNvGrpSpPr>
          <p:nvPr/>
        </p:nvGrpSpPr>
        <p:grpSpPr>
          <a:xfrm>
            <a:off x="690814" y="4035322"/>
            <a:ext cx="178349" cy="178349"/>
            <a:chOff x="5759509" y="-1425609"/>
            <a:chExt cx="274320" cy="274320"/>
          </a:xfrm>
        </p:grpSpPr>
        <p:sp>
          <p:nvSpPr>
            <p:cNvPr id="169" name="Oval 168">
              <a:extLst>
                <a:ext uri="{FF2B5EF4-FFF2-40B4-BE49-F238E27FC236}">
                  <a16:creationId xmlns:a16="http://schemas.microsoft.com/office/drawing/2014/main" id="{C59E0E0B-2AC3-4CC5-A0B5-514C4AA58250}"/>
                </a:ext>
              </a:extLst>
            </p:cNvPr>
            <p:cNvSpPr/>
            <p:nvPr/>
          </p:nvSpPr>
          <p:spPr bwMode="auto">
            <a:xfrm>
              <a:off x="5759509" y="-1425609"/>
              <a:ext cx="274320" cy="274320"/>
            </a:xfrm>
            <a:prstGeom prst="ellipse">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Segoe UI" pitchFamily="34" charset="0"/>
                <a:cs typeface="Segoe UI" pitchFamily="34" charset="0"/>
              </a:endParaRPr>
            </a:p>
          </p:txBody>
        </p:sp>
        <p:sp>
          <p:nvSpPr>
            <p:cNvPr id="170" name="Freeform 23">
              <a:extLst>
                <a:ext uri="{FF2B5EF4-FFF2-40B4-BE49-F238E27FC236}">
                  <a16:creationId xmlns:a16="http://schemas.microsoft.com/office/drawing/2014/main" id="{E4C4ECB3-BD2E-4046-8FF1-BB74C61B9235}"/>
                </a:ext>
              </a:extLst>
            </p:cNvPr>
            <p:cNvSpPr>
              <a:spLocks/>
            </p:cNvSpPr>
            <p:nvPr/>
          </p:nvSpPr>
          <p:spPr bwMode="auto">
            <a:xfrm>
              <a:off x="5807745" y="-1355141"/>
              <a:ext cx="177848" cy="133386"/>
            </a:xfrm>
            <a:custGeom>
              <a:avLst/>
              <a:gdLst>
                <a:gd name="T0" fmla="*/ 308 w 308"/>
                <a:gd name="T1" fmla="*/ 20 h 231"/>
                <a:gd name="T2" fmla="*/ 288 w 308"/>
                <a:gd name="T3" fmla="*/ 0 h 231"/>
                <a:gd name="T4" fmla="*/ 96 w 308"/>
                <a:gd name="T5" fmla="*/ 193 h 231"/>
                <a:gd name="T6" fmla="*/ 20 w 308"/>
                <a:gd name="T7" fmla="*/ 116 h 231"/>
                <a:gd name="T8" fmla="*/ 0 w 308"/>
                <a:gd name="T9" fmla="*/ 135 h 231"/>
                <a:gd name="T10" fmla="*/ 96 w 308"/>
                <a:gd name="T11" fmla="*/ 231 h 231"/>
                <a:gd name="T12" fmla="*/ 308 w 308"/>
                <a:gd name="T13" fmla="*/ 20 h 231"/>
              </a:gdLst>
              <a:ahLst/>
              <a:cxnLst>
                <a:cxn ang="0">
                  <a:pos x="T0" y="T1"/>
                </a:cxn>
                <a:cxn ang="0">
                  <a:pos x="T2" y="T3"/>
                </a:cxn>
                <a:cxn ang="0">
                  <a:pos x="T4" y="T5"/>
                </a:cxn>
                <a:cxn ang="0">
                  <a:pos x="T6" y="T7"/>
                </a:cxn>
                <a:cxn ang="0">
                  <a:pos x="T8" y="T9"/>
                </a:cxn>
                <a:cxn ang="0">
                  <a:pos x="T10" y="T11"/>
                </a:cxn>
                <a:cxn ang="0">
                  <a:pos x="T12" y="T13"/>
                </a:cxn>
              </a:cxnLst>
              <a:rect l="0" t="0" r="r" b="b"/>
              <a:pathLst>
                <a:path w="308" h="231">
                  <a:moveTo>
                    <a:pt x="308" y="20"/>
                  </a:moveTo>
                  <a:lnTo>
                    <a:pt x="288" y="0"/>
                  </a:lnTo>
                  <a:lnTo>
                    <a:pt x="96" y="193"/>
                  </a:lnTo>
                  <a:lnTo>
                    <a:pt x="20" y="116"/>
                  </a:lnTo>
                  <a:lnTo>
                    <a:pt x="0" y="135"/>
                  </a:lnTo>
                  <a:lnTo>
                    <a:pt x="96" y="231"/>
                  </a:lnTo>
                  <a:lnTo>
                    <a:pt x="308" y="20"/>
                  </a:ln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grpSp>
        <p:nvGrpSpPr>
          <p:cNvPr id="171" name="Okay">
            <a:extLst>
              <a:ext uri="{FF2B5EF4-FFF2-40B4-BE49-F238E27FC236}">
                <a16:creationId xmlns:a16="http://schemas.microsoft.com/office/drawing/2014/main" id="{8C01FCAE-962F-4425-A088-90E2863A11D7}"/>
              </a:ext>
            </a:extLst>
          </p:cNvPr>
          <p:cNvGrpSpPr>
            <a:grpSpLocks noChangeAspect="1"/>
          </p:cNvGrpSpPr>
          <p:nvPr/>
        </p:nvGrpSpPr>
        <p:grpSpPr>
          <a:xfrm>
            <a:off x="690814" y="4249202"/>
            <a:ext cx="178349" cy="178349"/>
            <a:chOff x="5759509" y="-1425609"/>
            <a:chExt cx="274320" cy="274320"/>
          </a:xfrm>
        </p:grpSpPr>
        <p:sp>
          <p:nvSpPr>
            <p:cNvPr id="172" name="Oval 171">
              <a:extLst>
                <a:ext uri="{FF2B5EF4-FFF2-40B4-BE49-F238E27FC236}">
                  <a16:creationId xmlns:a16="http://schemas.microsoft.com/office/drawing/2014/main" id="{85155292-E12C-460F-A460-B2BC22490D24}"/>
                </a:ext>
              </a:extLst>
            </p:cNvPr>
            <p:cNvSpPr/>
            <p:nvPr/>
          </p:nvSpPr>
          <p:spPr bwMode="auto">
            <a:xfrm>
              <a:off x="5759509" y="-1425609"/>
              <a:ext cx="274320" cy="274320"/>
            </a:xfrm>
            <a:prstGeom prst="ellipse">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Segoe UI" pitchFamily="34" charset="0"/>
                <a:cs typeface="Segoe UI" pitchFamily="34" charset="0"/>
              </a:endParaRPr>
            </a:p>
          </p:txBody>
        </p:sp>
        <p:sp>
          <p:nvSpPr>
            <p:cNvPr id="175" name="Freeform 23">
              <a:extLst>
                <a:ext uri="{FF2B5EF4-FFF2-40B4-BE49-F238E27FC236}">
                  <a16:creationId xmlns:a16="http://schemas.microsoft.com/office/drawing/2014/main" id="{56F771C2-5EE3-443E-B375-1425A3972C21}"/>
                </a:ext>
              </a:extLst>
            </p:cNvPr>
            <p:cNvSpPr>
              <a:spLocks/>
            </p:cNvSpPr>
            <p:nvPr/>
          </p:nvSpPr>
          <p:spPr bwMode="auto">
            <a:xfrm>
              <a:off x="5807745" y="-1355141"/>
              <a:ext cx="177848" cy="133386"/>
            </a:xfrm>
            <a:custGeom>
              <a:avLst/>
              <a:gdLst>
                <a:gd name="T0" fmla="*/ 308 w 308"/>
                <a:gd name="T1" fmla="*/ 20 h 231"/>
                <a:gd name="T2" fmla="*/ 288 w 308"/>
                <a:gd name="T3" fmla="*/ 0 h 231"/>
                <a:gd name="T4" fmla="*/ 96 w 308"/>
                <a:gd name="T5" fmla="*/ 193 h 231"/>
                <a:gd name="T6" fmla="*/ 20 w 308"/>
                <a:gd name="T7" fmla="*/ 116 h 231"/>
                <a:gd name="T8" fmla="*/ 0 w 308"/>
                <a:gd name="T9" fmla="*/ 135 h 231"/>
                <a:gd name="T10" fmla="*/ 96 w 308"/>
                <a:gd name="T11" fmla="*/ 231 h 231"/>
                <a:gd name="T12" fmla="*/ 308 w 308"/>
                <a:gd name="T13" fmla="*/ 20 h 231"/>
              </a:gdLst>
              <a:ahLst/>
              <a:cxnLst>
                <a:cxn ang="0">
                  <a:pos x="T0" y="T1"/>
                </a:cxn>
                <a:cxn ang="0">
                  <a:pos x="T2" y="T3"/>
                </a:cxn>
                <a:cxn ang="0">
                  <a:pos x="T4" y="T5"/>
                </a:cxn>
                <a:cxn ang="0">
                  <a:pos x="T6" y="T7"/>
                </a:cxn>
                <a:cxn ang="0">
                  <a:pos x="T8" y="T9"/>
                </a:cxn>
                <a:cxn ang="0">
                  <a:pos x="T10" y="T11"/>
                </a:cxn>
                <a:cxn ang="0">
                  <a:pos x="T12" y="T13"/>
                </a:cxn>
              </a:cxnLst>
              <a:rect l="0" t="0" r="r" b="b"/>
              <a:pathLst>
                <a:path w="308" h="231">
                  <a:moveTo>
                    <a:pt x="308" y="20"/>
                  </a:moveTo>
                  <a:lnTo>
                    <a:pt x="288" y="0"/>
                  </a:lnTo>
                  <a:lnTo>
                    <a:pt x="96" y="193"/>
                  </a:lnTo>
                  <a:lnTo>
                    <a:pt x="20" y="116"/>
                  </a:lnTo>
                  <a:lnTo>
                    <a:pt x="0" y="135"/>
                  </a:lnTo>
                  <a:lnTo>
                    <a:pt x="96" y="231"/>
                  </a:lnTo>
                  <a:lnTo>
                    <a:pt x="308" y="20"/>
                  </a:ln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grpSp>
        <p:nvGrpSpPr>
          <p:cNvPr id="222" name="Okay">
            <a:extLst>
              <a:ext uri="{FF2B5EF4-FFF2-40B4-BE49-F238E27FC236}">
                <a16:creationId xmlns:a16="http://schemas.microsoft.com/office/drawing/2014/main" id="{9B90AA7B-A57A-4930-B0FE-78B684849CC6}"/>
              </a:ext>
            </a:extLst>
          </p:cNvPr>
          <p:cNvGrpSpPr>
            <a:grpSpLocks noChangeAspect="1"/>
          </p:cNvGrpSpPr>
          <p:nvPr/>
        </p:nvGrpSpPr>
        <p:grpSpPr>
          <a:xfrm>
            <a:off x="690814" y="4485770"/>
            <a:ext cx="178349" cy="178349"/>
            <a:chOff x="5759509" y="-1425609"/>
            <a:chExt cx="274320" cy="274320"/>
          </a:xfrm>
        </p:grpSpPr>
        <p:sp>
          <p:nvSpPr>
            <p:cNvPr id="223" name="Oval 222">
              <a:extLst>
                <a:ext uri="{FF2B5EF4-FFF2-40B4-BE49-F238E27FC236}">
                  <a16:creationId xmlns:a16="http://schemas.microsoft.com/office/drawing/2014/main" id="{1190BAFC-D3B7-41AE-9254-9A8633D21517}"/>
                </a:ext>
              </a:extLst>
            </p:cNvPr>
            <p:cNvSpPr/>
            <p:nvPr/>
          </p:nvSpPr>
          <p:spPr bwMode="auto">
            <a:xfrm>
              <a:off x="5759509" y="-1425609"/>
              <a:ext cx="274320" cy="274320"/>
            </a:xfrm>
            <a:prstGeom prst="ellipse">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Segoe UI" pitchFamily="34" charset="0"/>
                <a:cs typeface="Segoe UI" pitchFamily="34" charset="0"/>
              </a:endParaRPr>
            </a:p>
          </p:txBody>
        </p:sp>
        <p:sp>
          <p:nvSpPr>
            <p:cNvPr id="224" name="Freeform 23">
              <a:extLst>
                <a:ext uri="{FF2B5EF4-FFF2-40B4-BE49-F238E27FC236}">
                  <a16:creationId xmlns:a16="http://schemas.microsoft.com/office/drawing/2014/main" id="{04DAC61F-55E5-486E-A66C-DFE8A1F66B23}"/>
                </a:ext>
              </a:extLst>
            </p:cNvPr>
            <p:cNvSpPr>
              <a:spLocks/>
            </p:cNvSpPr>
            <p:nvPr/>
          </p:nvSpPr>
          <p:spPr bwMode="auto">
            <a:xfrm>
              <a:off x="5807745" y="-1355141"/>
              <a:ext cx="177848" cy="133386"/>
            </a:xfrm>
            <a:custGeom>
              <a:avLst/>
              <a:gdLst>
                <a:gd name="T0" fmla="*/ 308 w 308"/>
                <a:gd name="T1" fmla="*/ 20 h 231"/>
                <a:gd name="T2" fmla="*/ 288 w 308"/>
                <a:gd name="T3" fmla="*/ 0 h 231"/>
                <a:gd name="T4" fmla="*/ 96 w 308"/>
                <a:gd name="T5" fmla="*/ 193 h 231"/>
                <a:gd name="T6" fmla="*/ 20 w 308"/>
                <a:gd name="T7" fmla="*/ 116 h 231"/>
                <a:gd name="T8" fmla="*/ 0 w 308"/>
                <a:gd name="T9" fmla="*/ 135 h 231"/>
                <a:gd name="T10" fmla="*/ 96 w 308"/>
                <a:gd name="T11" fmla="*/ 231 h 231"/>
                <a:gd name="T12" fmla="*/ 308 w 308"/>
                <a:gd name="T13" fmla="*/ 20 h 231"/>
              </a:gdLst>
              <a:ahLst/>
              <a:cxnLst>
                <a:cxn ang="0">
                  <a:pos x="T0" y="T1"/>
                </a:cxn>
                <a:cxn ang="0">
                  <a:pos x="T2" y="T3"/>
                </a:cxn>
                <a:cxn ang="0">
                  <a:pos x="T4" y="T5"/>
                </a:cxn>
                <a:cxn ang="0">
                  <a:pos x="T6" y="T7"/>
                </a:cxn>
                <a:cxn ang="0">
                  <a:pos x="T8" y="T9"/>
                </a:cxn>
                <a:cxn ang="0">
                  <a:pos x="T10" y="T11"/>
                </a:cxn>
                <a:cxn ang="0">
                  <a:pos x="T12" y="T13"/>
                </a:cxn>
              </a:cxnLst>
              <a:rect l="0" t="0" r="r" b="b"/>
              <a:pathLst>
                <a:path w="308" h="231">
                  <a:moveTo>
                    <a:pt x="308" y="20"/>
                  </a:moveTo>
                  <a:lnTo>
                    <a:pt x="288" y="0"/>
                  </a:lnTo>
                  <a:lnTo>
                    <a:pt x="96" y="193"/>
                  </a:lnTo>
                  <a:lnTo>
                    <a:pt x="20" y="116"/>
                  </a:lnTo>
                  <a:lnTo>
                    <a:pt x="0" y="135"/>
                  </a:lnTo>
                  <a:lnTo>
                    <a:pt x="96" y="231"/>
                  </a:lnTo>
                  <a:lnTo>
                    <a:pt x="308" y="20"/>
                  </a:ln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grpSp>
        <p:nvGrpSpPr>
          <p:cNvPr id="225" name="Okay">
            <a:extLst>
              <a:ext uri="{FF2B5EF4-FFF2-40B4-BE49-F238E27FC236}">
                <a16:creationId xmlns:a16="http://schemas.microsoft.com/office/drawing/2014/main" id="{5EBB8347-36EC-4165-9E47-C7BA499277CB}"/>
              </a:ext>
            </a:extLst>
          </p:cNvPr>
          <p:cNvGrpSpPr>
            <a:grpSpLocks noChangeAspect="1"/>
          </p:cNvGrpSpPr>
          <p:nvPr/>
        </p:nvGrpSpPr>
        <p:grpSpPr>
          <a:xfrm>
            <a:off x="690814" y="4705710"/>
            <a:ext cx="178349" cy="178349"/>
            <a:chOff x="5759509" y="-1425609"/>
            <a:chExt cx="274320" cy="274320"/>
          </a:xfrm>
        </p:grpSpPr>
        <p:sp>
          <p:nvSpPr>
            <p:cNvPr id="226" name="Oval 225">
              <a:extLst>
                <a:ext uri="{FF2B5EF4-FFF2-40B4-BE49-F238E27FC236}">
                  <a16:creationId xmlns:a16="http://schemas.microsoft.com/office/drawing/2014/main" id="{1592375A-43D9-4673-8496-CB455FE2FF9F}"/>
                </a:ext>
              </a:extLst>
            </p:cNvPr>
            <p:cNvSpPr/>
            <p:nvPr/>
          </p:nvSpPr>
          <p:spPr bwMode="auto">
            <a:xfrm>
              <a:off x="5759509" y="-1425609"/>
              <a:ext cx="274320" cy="274320"/>
            </a:xfrm>
            <a:prstGeom prst="ellipse">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Segoe UI" pitchFamily="34" charset="0"/>
                <a:cs typeface="Segoe UI" pitchFamily="34" charset="0"/>
              </a:endParaRPr>
            </a:p>
          </p:txBody>
        </p:sp>
        <p:sp>
          <p:nvSpPr>
            <p:cNvPr id="227" name="Freeform 23">
              <a:extLst>
                <a:ext uri="{FF2B5EF4-FFF2-40B4-BE49-F238E27FC236}">
                  <a16:creationId xmlns:a16="http://schemas.microsoft.com/office/drawing/2014/main" id="{255BEDDD-3956-4C98-A7CD-82AE08756857}"/>
                </a:ext>
              </a:extLst>
            </p:cNvPr>
            <p:cNvSpPr>
              <a:spLocks/>
            </p:cNvSpPr>
            <p:nvPr/>
          </p:nvSpPr>
          <p:spPr bwMode="auto">
            <a:xfrm>
              <a:off x="5807745" y="-1355141"/>
              <a:ext cx="177848" cy="133386"/>
            </a:xfrm>
            <a:custGeom>
              <a:avLst/>
              <a:gdLst>
                <a:gd name="T0" fmla="*/ 308 w 308"/>
                <a:gd name="T1" fmla="*/ 20 h 231"/>
                <a:gd name="T2" fmla="*/ 288 w 308"/>
                <a:gd name="T3" fmla="*/ 0 h 231"/>
                <a:gd name="T4" fmla="*/ 96 w 308"/>
                <a:gd name="T5" fmla="*/ 193 h 231"/>
                <a:gd name="T6" fmla="*/ 20 w 308"/>
                <a:gd name="T7" fmla="*/ 116 h 231"/>
                <a:gd name="T8" fmla="*/ 0 w 308"/>
                <a:gd name="T9" fmla="*/ 135 h 231"/>
                <a:gd name="T10" fmla="*/ 96 w 308"/>
                <a:gd name="T11" fmla="*/ 231 h 231"/>
                <a:gd name="T12" fmla="*/ 308 w 308"/>
                <a:gd name="T13" fmla="*/ 20 h 231"/>
              </a:gdLst>
              <a:ahLst/>
              <a:cxnLst>
                <a:cxn ang="0">
                  <a:pos x="T0" y="T1"/>
                </a:cxn>
                <a:cxn ang="0">
                  <a:pos x="T2" y="T3"/>
                </a:cxn>
                <a:cxn ang="0">
                  <a:pos x="T4" y="T5"/>
                </a:cxn>
                <a:cxn ang="0">
                  <a:pos x="T6" y="T7"/>
                </a:cxn>
                <a:cxn ang="0">
                  <a:pos x="T8" y="T9"/>
                </a:cxn>
                <a:cxn ang="0">
                  <a:pos x="T10" y="T11"/>
                </a:cxn>
                <a:cxn ang="0">
                  <a:pos x="T12" y="T13"/>
                </a:cxn>
              </a:cxnLst>
              <a:rect l="0" t="0" r="r" b="b"/>
              <a:pathLst>
                <a:path w="308" h="231">
                  <a:moveTo>
                    <a:pt x="308" y="20"/>
                  </a:moveTo>
                  <a:lnTo>
                    <a:pt x="288" y="0"/>
                  </a:lnTo>
                  <a:lnTo>
                    <a:pt x="96" y="193"/>
                  </a:lnTo>
                  <a:lnTo>
                    <a:pt x="20" y="116"/>
                  </a:lnTo>
                  <a:lnTo>
                    <a:pt x="0" y="135"/>
                  </a:lnTo>
                  <a:lnTo>
                    <a:pt x="96" y="231"/>
                  </a:lnTo>
                  <a:lnTo>
                    <a:pt x="308" y="20"/>
                  </a:ln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grpSp>
        <p:nvGrpSpPr>
          <p:cNvPr id="228" name="Okay">
            <a:extLst>
              <a:ext uri="{FF2B5EF4-FFF2-40B4-BE49-F238E27FC236}">
                <a16:creationId xmlns:a16="http://schemas.microsoft.com/office/drawing/2014/main" id="{CF1A5C23-C677-4D62-B73C-52C579DEAA39}"/>
              </a:ext>
            </a:extLst>
          </p:cNvPr>
          <p:cNvGrpSpPr>
            <a:grpSpLocks noChangeAspect="1"/>
          </p:cNvGrpSpPr>
          <p:nvPr/>
        </p:nvGrpSpPr>
        <p:grpSpPr>
          <a:xfrm>
            <a:off x="690814" y="4942278"/>
            <a:ext cx="178349" cy="178349"/>
            <a:chOff x="5759509" y="-1425609"/>
            <a:chExt cx="274320" cy="274320"/>
          </a:xfrm>
        </p:grpSpPr>
        <p:sp>
          <p:nvSpPr>
            <p:cNvPr id="229" name="Oval 228">
              <a:extLst>
                <a:ext uri="{FF2B5EF4-FFF2-40B4-BE49-F238E27FC236}">
                  <a16:creationId xmlns:a16="http://schemas.microsoft.com/office/drawing/2014/main" id="{585B8CCF-B1BA-4C9C-B700-961E0922EEBC}"/>
                </a:ext>
              </a:extLst>
            </p:cNvPr>
            <p:cNvSpPr/>
            <p:nvPr/>
          </p:nvSpPr>
          <p:spPr bwMode="auto">
            <a:xfrm>
              <a:off x="5759509" y="-1425609"/>
              <a:ext cx="274320" cy="274320"/>
            </a:xfrm>
            <a:prstGeom prst="ellipse">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Segoe UI" pitchFamily="34" charset="0"/>
                <a:cs typeface="Segoe UI" pitchFamily="34" charset="0"/>
              </a:endParaRPr>
            </a:p>
          </p:txBody>
        </p:sp>
        <p:sp>
          <p:nvSpPr>
            <p:cNvPr id="230" name="Freeform 23">
              <a:extLst>
                <a:ext uri="{FF2B5EF4-FFF2-40B4-BE49-F238E27FC236}">
                  <a16:creationId xmlns:a16="http://schemas.microsoft.com/office/drawing/2014/main" id="{C5DD5515-1C73-4E2B-A408-8D4539F9EFF2}"/>
                </a:ext>
              </a:extLst>
            </p:cNvPr>
            <p:cNvSpPr>
              <a:spLocks/>
            </p:cNvSpPr>
            <p:nvPr/>
          </p:nvSpPr>
          <p:spPr bwMode="auto">
            <a:xfrm>
              <a:off x="5807745" y="-1355141"/>
              <a:ext cx="177848" cy="133386"/>
            </a:xfrm>
            <a:custGeom>
              <a:avLst/>
              <a:gdLst>
                <a:gd name="T0" fmla="*/ 308 w 308"/>
                <a:gd name="T1" fmla="*/ 20 h 231"/>
                <a:gd name="T2" fmla="*/ 288 w 308"/>
                <a:gd name="T3" fmla="*/ 0 h 231"/>
                <a:gd name="T4" fmla="*/ 96 w 308"/>
                <a:gd name="T5" fmla="*/ 193 h 231"/>
                <a:gd name="T6" fmla="*/ 20 w 308"/>
                <a:gd name="T7" fmla="*/ 116 h 231"/>
                <a:gd name="T8" fmla="*/ 0 w 308"/>
                <a:gd name="T9" fmla="*/ 135 h 231"/>
                <a:gd name="T10" fmla="*/ 96 w 308"/>
                <a:gd name="T11" fmla="*/ 231 h 231"/>
                <a:gd name="T12" fmla="*/ 308 w 308"/>
                <a:gd name="T13" fmla="*/ 20 h 231"/>
              </a:gdLst>
              <a:ahLst/>
              <a:cxnLst>
                <a:cxn ang="0">
                  <a:pos x="T0" y="T1"/>
                </a:cxn>
                <a:cxn ang="0">
                  <a:pos x="T2" y="T3"/>
                </a:cxn>
                <a:cxn ang="0">
                  <a:pos x="T4" y="T5"/>
                </a:cxn>
                <a:cxn ang="0">
                  <a:pos x="T6" y="T7"/>
                </a:cxn>
                <a:cxn ang="0">
                  <a:pos x="T8" y="T9"/>
                </a:cxn>
                <a:cxn ang="0">
                  <a:pos x="T10" y="T11"/>
                </a:cxn>
                <a:cxn ang="0">
                  <a:pos x="T12" y="T13"/>
                </a:cxn>
              </a:cxnLst>
              <a:rect l="0" t="0" r="r" b="b"/>
              <a:pathLst>
                <a:path w="308" h="231">
                  <a:moveTo>
                    <a:pt x="308" y="20"/>
                  </a:moveTo>
                  <a:lnTo>
                    <a:pt x="288" y="0"/>
                  </a:lnTo>
                  <a:lnTo>
                    <a:pt x="96" y="193"/>
                  </a:lnTo>
                  <a:lnTo>
                    <a:pt x="20" y="116"/>
                  </a:lnTo>
                  <a:lnTo>
                    <a:pt x="0" y="135"/>
                  </a:lnTo>
                  <a:lnTo>
                    <a:pt x="96" y="231"/>
                  </a:lnTo>
                  <a:lnTo>
                    <a:pt x="308" y="20"/>
                  </a:ln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grpSp>
        <p:nvGrpSpPr>
          <p:cNvPr id="231" name="Okay">
            <a:extLst>
              <a:ext uri="{FF2B5EF4-FFF2-40B4-BE49-F238E27FC236}">
                <a16:creationId xmlns:a16="http://schemas.microsoft.com/office/drawing/2014/main" id="{5EFB3884-6643-4A84-93A4-C586B451972D}"/>
              </a:ext>
            </a:extLst>
          </p:cNvPr>
          <p:cNvGrpSpPr>
            <a:grpSpLocks noChangeAspect="1"/>
          </p:cNvGrpSpPr>
          <p:nvPr/>
        </p:nvGrpSpPr>
        <p:grpSpPr>
          <a:xfrm>
            <a:off x="2966074" y="4035322"/>
            <a:ext cx="178349" cy="178349"/>
            <a:chOff x="5759509" y="-1425609"/>
            <a:chExt cx="274320" cy="274320"/>
          </a:xfrm>
        </p:grpSpPr>
        <p:sp>
          <p:nvSpPr>
            <p:cNvPr id="232" name="Oval 231">
              <a:extLst>
                <a:ext uri="{FF2B5EF4-FFF2-40B4-BE49-F238E27FC236}">
                  <a16:creationId xmlns:a16="http://schemas.microsoft.com/office/drawing/2014/main" id="{0616781A-8774-41BE-A66B-8C330EA6849C}"/>
                </a:ext>
              </a:extLst>
            </p:cNvPr>
            <p:cNvSpPr/>
            <p:nvPr/>
          </p:nvSpPr>
          <p:spPr bwMode="auto">
            <a:xfrm>
              <a:off x="5759509" y="-1425609"/>
              <a:ext cx="274320" cy="274320"/>
            </a:xfrm>
            <a:prstGeom prst="ellipse">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Segoe UI" pitchFamily="34" charset="0"/>
                <a:cs typeface="Segoe UI" pitchFamily="34" charset="0"/>
              </a:endParaRPr>
            </a:p>
          </p:txBody>
        </p:sp>
        <p:sp>
          <p:nvSpPr>
            <p:cNvPr id="233" name="Freeform 23">
              <a:extLst>
                <a:ext uri="{FF2B5EF4-FFF2-40B4-BE49-F238E27FC236}">
                  <a16:creationId xmlns:a16="http://schemas.microsoft.com/office/drawing/2014/main" id="{45576205-4C18-4567-8BEE-C8A1C632B460}"/>
                </a:ext>
              </a:extLst>
            </p:cNvPr>
            <p:cNvSpPr>
              <a:spLocks/>
            </p:cNvSpPr>
            <p:nvPr/>
          </p:nvSpPr>
          <p:spPr bwMode="auto">
            <a:xfrm>
              <a:off x="5807745" y="-1355141"/>
              <a:ext cx="177848" cy="133386"/>
            </a:xfrm>
            <a:custGeom>
              <a:avLst/>
              <a:gdLst>
                <a:gd name="T0" fmla="*/ 308 w 308"/>
                <a:gd name="T1" fmla="*/ 20 h 231"/>
                <a:gd name="T2" fmla="*/ 288 w 308"/>
                <a:gd name="T3" fmla="*/ 0 h 231"/>
                <a:gd name="T4" fmla="*/ 96 w 308"/>
                <a:gd name="T5" fmla="*/ 193 h 231"/>
                <a:gd name="T6" fmla="*/ 20 w 308"/>
                <a:gd name="T7" fmla="*/ 116 h 231"/>
                <a:gd name="T8" fmla="*/ 0 w 308"/>
                <a:gd name="T9" fmla="*/ 135 h 231"/>
                <a:gd name="T10" fmla="*/ 96 w 308"/>
                <a:gd name="T11" fmla="*/ 231 h 231"/>
                <a:gd name="T12" fmla="*/ 308 w 308"/>
                <a:gd name="T13" fmla="*/ 20 h 231"/>
              </a:gdLst>
              <a:ahLst/>
              <a:cxnLst>
                <a:cxn ang="0">
                  <a:pos x="T0" y="T1"/>
                </a:cxn>
                <a:cxn ang="0">
                  <a:pos x="T2" y="T3"/>
                </a:cxn>
                <a:cxn ang="0">
                  <a:pos x="T4" y="T5"/>
                </a:cxn>
                <a:cxn ang="0">
                  <a:pos x="T6" y="T7"/>
                </a:cxn>
                <a:cxn ang="0">
                  <a:pos x="T8" y="T9"/>
                </a:cxn>
                <a:cxn ang="0">
                  <a:pos x="T10" y="T11"/>
                </a:cxn>
                <a:cxn ang="0">
                  <a:pos x="T12" y="T13"/>
                </a:cxn>
              </a:cxnLst>
              <a:rect l="0" t="0" r="r" b="b"/>
              <a:pathLst>
                <a:path w="308" h="231">
                  <a:moveTo>
                    <a:pt x="308" y="20"/>
                  </a:moveTo>
                  <a:lnTo>
                    <a:pt x="288" y="0"/>
                  </a:lnTo>
                  <a:lnTo>
                    <a:pt x="96" y="193"/>
                  </a:lnTo>
                  <a:lnTo>
                    <a:pt x="20" y="116"/>
                  </a:lnTo>
                  <a:lnTo>
                    <a:pt x="0" y="135"/>
                  </a:lnTo>
                  <a:lnTo>
                    <a:pt x="96" y="231"/>
                  </a:lnTo>
                  <a:lnTo>
                    <a:pt x="308" y="20"/>
                  </a:ln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grpSp>
        <p:nvGrpSpPr>
          <p:cNvPr id="234" name="Okay">
            <a:extLst>
              <a:ext uri="{FF2B5EF4-FFF2-40B4-BE49-F238E27FC236}">
                <a16:creationId xmlns:a16="http://schemas.microsoft.com/office/drawing/2014/main" id="{31C7C27D-6C11-49AF-B1C0-47A12026C86E}"/>
              </a:ext>
            </a:extLst>
          </p:cNvPr>
          <p:cNvGrpSpPr>
            <a:grpSpLocks noChangeAspect="1"/>
          </p:cNvGrpSpPr>
          <p:nvPr/>
        </p:nvGrpSpPr>
        <p:grpSpPr>
          <a:xfrm>
            <a:off x="2966074" y="4261203"/>
            <a:ext cx="178349" cy="178349"/>
            <a:chOff x="5759509" y="-1425609"/>
            <a:chExt cx="274320" cy="274320"/>
          </a:xfrm>
        </p:grpSpPr>
        <p:sp>
          <p:nvSpPr>
            <p:cNvPr id="235" name="Oval 234">
              <a:extLst>
                <a:ext uri="{FF2B5EF4-FFF2-40B4-BE49-F238E27FC236}">
                  <a16:creationId xmlns:a16="http://schemas.microsoft.com/office/drawing/2014/main" id="{BE53A08C-FB42-4212-A430-1AF1B772C085}"/>
                </a:ext>
              </a:extLst>
            </p:cNvPr>
            <p:cNvSpPr/>
            <p:nvPr/>
          </p:nvSpPr>
          <p:spPr bwMode="auto">
            <a:xfrm>
              <a:off x="5759509" y="-1425609"/>
              <a:ext cx="274320" cy="274320"/>
            </a:xfrm>
            <a:prstGeom prst="ellipse">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Segoe UI" pitchFamily="34" charset="0"/>
                <a:cs typeface="Segoe UI" pitchFamily="34" charset="0"/>
              </a:endParaRPr>
            </a:p>
          </p:txBody>
        </p:sp>
        <p:sp>
          <p:nvSpPr>
            <p:cNvPr id="236" name="Freeform 23">
              <a:extLst>
                <a:ext uri="{FF2B5EF4-FFF2-40B4-BE49-F238E27FC236}">
                  <a16:creationId xmlns:a16="http://schemas.microsoft.com/office/drawing/2014/main" id="{CEDA19D3-2320-4B8A-BC41-2FF0F55061DC}"/>
                </a:ext>
              </a:extLst>
            </p:cNvPr>
            <p:cNvSpPr>
              <a:spLocks/>
            </p:cNvSpPr>
            <p:nvPr/>
          </p:nvSpPr>
          <p:spPr bwMode="auto">
            <a:xfrm>
              <a:off x="5807745" y="-1355141"/>
              <a:ext cx="177848" cy="133386"/>
            </a:xfrm>
            <a:custGeom>
              <a:avLst/>
              <a:gdLst>
                <a:gd name="T0" fmla="*/ 308 w 308"/>
                <a:gd name="T1" fmla="*/ 20 h 231"/>
                <a:gd name="T2" fmla="*/ 288 w 308"/>
                <a:gd name="T3" fmla="*/ 0 h 231"/>
                <a:gd name="T4" fmla="*/ 96 w 308"/>
                <a:gd name="T5" fmla="*/ 193 h 231"/>
                <a:gd name="T6" fmla="*/ 20 w 308"/>
                <a:gd name="T7" fmla="*/ 116 h 231"/>
                <a:gd name="T8" fmla="*/ 0 w 308"/>
                <a:gd name="T9" fmla="*/ 135 h 231"/>
                <a:gd name="T10" fmla="*/ 96 w 308"/>
                <a:gd name="T11" fmla="*/ 231 h 231"/>
                <a:gd name="T12" fmla="*/ 308 w 308"/>
                <a:gd name="T13" fmla="*/ 20 h 231"/>
              </a:gdLst>
              <a:ahLst/>
              <a:cxnLst>
                <a:cxn ang="0">
                  <a:pos x="T0" y="T1"/>
                </a:cxn>
                <a:cxn ang="0">
                  <a:pos x="T2" y="T3"/>
                </a:cxn>
                <a:cxn ang="0">
                  <a:pos x="T4" y="T5"/>
                </a:cxn>
                <a:cxn ang="0">
                  <a:pos x="T6" y="T7"/>
                </a:cxn>
                <a:cxn ang="0">
                  <a:pos x="T8" y="T9"/>
                </a:cxn>
                <a:cxn ang="0">
                  <a:pos x="T10" y="T11"/>
                </a:cxn>
                <a:cxn ang="0">
                  <a:pos x="T12" y="T13"/>
                </a:cxn>
              </a:cxnLst>
              <a:rect l="0" t="0" r="r" b="b"/>
              <a:pathLst>
                <a:path w="308" h="231">
                  <a:moveTo>
                    <a:pt x="308" y="20"/>
                  </a:moveTo>
                  <a:lnTo>
                    <a:pt x="288" y="0"/>
                  </a:lnTo>
                  <a:lnTo>
                    <a:pt x="96" y="193"/>
                  </a:lnTo>
                  <a:lnTo>
                    <a:pt x="20" y="116"/>
                  </a:lnTo>
                  <a:lnTo>
                    <a:pt x="0" y="135"/>
                  </a:lnTo>
                  <a:lnTo>
                    <a:pt x="96" y="231"/>
                  </a:lnTo>
                  <a:lnTo>
                    <a:pt x="308" y="20"/>
                  </a:ln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sp>
        <p:nvSpPr>
          <p:cNvPr id="237" name="Oval 236">
            <a:extLst>
              <a:ext uri="{FF2B5EF4-FFF2-40B4-BE49-F238E27FC236}">
                <a16:creationId xmlns:a16="http://schemas.microsoft.com/office/drawing/2014/main" id="{917D839D-4D07-49BC-9AEF-2486C88E58A7}"/>
              </a:ext>
            </a:extLst>
          </p:cNvPr>
          <p:cNvSpPr/>
          <p:nvPr/>
        </p:nvSpPr>
        <p:spPr bwMode="auto">
          <a:xfrm>
            <a:off x="3004232" y="2969762"/>
            <a:ext cx="914270" cy="91427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nvGrpSpPr>
          <p:cNvPr id="238" name="Okay">
            <a:extLst>
              <a:ext uri="{FF2B5EF4-FFF2-40B4-BE49-F238E27FC236}">
                <a16:creationId xmlns:a16="http://schemas.microsoft.com/office/drawing/2014/main" id="{63A99AB6-900B-4524-8DC8-11239D70942B}"/>
              </a:ext>
            </a:extLst>
          </p:cNvPr>
          <p:cNvGrpSpPr>
            <a:grpSpLocks noChangeAspect="1"/>
          </p:cNvGrpSpPr>
          <p:nvPr/>
        </p:nvGrpSpPr>
        <p:grpSpPr>
          <a:xfrm>
            <a:off x="2966074" y="4712965"/>
            <a:ext cx="178349" cy="178349"/>
            <a:chOff x="5759509" y="-1425609"/>
            <a:chExt cx="274320" cy="274320"/>
          </a:xfrm>
        </p:grpSpPr>
        <p:sp>
          <p:nvSpPr>
            <p:cNvPr id="239" name="Oval 238">
              <a:extLst>
                <a:ext uri="{FF2B5EF4-FFF2-40B4-BE49-F238E27FC236}">
                  <a16:creationId xmlns:a16="http://schemas.microsoft.com/office/drawing/2014/main" id="{693840D6-00B4-4B4A-8D6D-CC3EE117F700}"/>
                </a:ext>
              </a:extLst>
            </p:cNvPr>
            <p:cNvSpPr/>
            <p:nvPr/>
          </p:nvSpPr>
          <p:spPr bwMode="auto">
            <a:xfrm>
              <a:off x="5759509" y="-1425609"/>
              <a:ext cx="274320" cy="274320"/>
            </a:xfrm>
            <a:prstGeom prst="ellipse">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Segoe UI" pitchFamily="34" charset="0"/>
                <a:cs typeface="Segoe UI" pitchFamily="34" charset="0"/>
              </a:endParaRPr>
            </a:p>
          </p:txBody>
        </p:sp>
        <p:sp>
          <p:nvSpPr>
            <p:cNvPr id="240" name="Freeform 23">
              <a:extLst>
                <a:ext uri="{FF2B5EF4-FFF2-40B4-BE49-F238E27FC236}">
                  <a16:creationId xmlns:a16="http://schemas.microsoft.com/office/drawing/2014/main" id="{0B0FA736-4D0B-4B20-8CB8-92D4DBF03F87}"/>
                </a:ext>
              </a:extLst>
            </p:cNvPr>
            <p:cNvSpPr>
              <a:spLocks/>
            </p:cNvSpPr>
            <p:nvPr/>
          </p:nvSpPr>
          <p:spPr bwMode="auto">
            <a:xfrm>
              <a:off x="5807745" y="-1355141"/>
              <a:ext cx="177848" cy="133386"/>
            </a:xfrm>
            <a:custGeom>
              <a:avLst/>
              <a:gdLst>
                <a:gd name="T0" fmla="*/ 308 w 308"/>
                <a:gd name="T1" fmla="*/ 20 h 231"/>
                <a:gd name="T2" fmla="*/ 288 w 308"/>
                <a:gd name="T3" fmla="*/ 0 h 231"/>
                <a:gd name="T4" fmla="*/ 96 w 308"/>
                <a:gd name="T5" fmla="*/ 193 h 231"/>
                <a:gd name="T6" fmla="*/ 20 w 308"/>
                <a:gd name="T7" fmla="*/ 116 h 231"/>
                <a:gd name="T8" fmla="*/ 0 w 308"/>
                <a:gd name="T9" fmla="*/ 135 h 231"/>
                <a:gd name="T10" fmla="*/ 96 w 308"/>
                <a:gd name="T11" fmla="*/ 231 h 231"/>
                <a:gd name="T12" fmla="*/ 308 w 308"/>
                <a:gd name="T13" fmla="*/ 20 h 231"/>
              </a:gdLst>
              <a:ahLst/>
              <a:cxnLst>
                <a:cxn ang="0">
                  <a:pos x="T0" y="T1"/>
                </a:cxn>
                <a:cxn ang="0">
                  <a:pos x="T2" y="T3"/>
                </a:cxn>
                <a:cxn ang="0">
                  <a:pos x="T4" y="T5"/>
                </a:cxn>
                <a:cxn ang="0">
                  <a:pos x="T6" y="T7"/>
                </a:cxn>
                <a:cxn ang="0">
                  <a:pos x="T8" y="T9"/>
                </a:cxn>
                <a:cxn ang="0">
                  <a:pos x="T10" y="T11"/>
                </a:cxn>
                <a:cxn ang="0">
                  <a:pos x="T12" y="T13"/>
                </a:cxn>
              </a:cxnLst>
              <a:rect l="0" t="0" r="r" b="b"/>
              <a:pathLst>
                <a:path w="308" h="231">
                  <a:moveTo>
                    <a:pt x="308" y="20"/>
                  </a:moveTo>
                  <a:lnTo>
                    <a:pt x="288" y="0"/>
                  </a:lnTo>
                  <a:lnTo>
                    <a:pt x="96" y="193"/>
                  </a:lnTo>
                  <a:lnTo>
                    <a:pt x="20" y="116"/>
                  </a:lnTo>
                  <a:lnTo>
                    <a:pt x="0" y="135"/>
                  </a:lnTo>
                  <a:lnTo>
                    <a:pt x="96" y="231"/>
                  </a:lnTo>
                  <a:lnTo>
                    <a:pt x="308" y="20"/>
                  </a:ln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sp>
        <p:nvSpPr>
          <p:cNvPr id="241" name="TextBox 240">
            <a:extLst>
              <a:ext uri="{FF2B5EF4-FFF2-40B4-BE49-F238E27FC236}">
                <a16:creationId xmlns:a16="http://schemas.microsoft.com/office/drawing/2014/main" id="{06C2CA97-B230-4DC5-BE6A-FB96D5BF1B5C}"/>
              </a:ext>
            </a:extLst>
          </p:cNvPr>
          <p:cNvSpPr txBox="1"/>
          <p:nvPr/>
        </p:nvSpPr>
        <p:spPr>
          <a:xfrm>
            <a:off x="3013151" y="2622175"/>
            <a:ext cx="918445" cy="307777"/>
          </a:xfrm>
          <a:prstGeom prst="rect">
            <a:avLst/>
          </a:prstGeom>
          <a:noFill/>
        </p:spPr>
        <p:txBody>
          <a:bodyPr wrap="square" rtlCol="0" anchor="ctr">
            <a:sp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a:ln>
                  <a:noFill/>
                </a:ln>
                <a:gradFill>
                  <a:gsLst>
                    <a:gs pos="83000">
                      <a:srgbClr val="1A1A1A"/>
                    </a:gs>
                    <a:gs pos="100000">
                      <a:srgbClr val="0D0D0D"/>
                    </a:gs>
                  </a:gsLst>
                  <a:lin ang="5400000" scaled="1"/>
                </a:gradFill>
                <a:effectLst/>
                <a:uLnTx/>
                <a:uFillTx/>
                <a:latin typeface="Segoe UI" panose="020B0502040204020203" pitchFamily="34" charset="0"/>
                <a:ea typeface="Segoe UI" charset="0"/>
                <a:cs typeface="Segoe UI" panose="020B0502040204020203" pitchFamily="34" charset="0"/>
              </a:rPr>
              <a:t>DEVICE</a:t>
            </a:r>
          </a:p>
        </p:txBody>
      </p:sp>
      <p:cxnSp>
        <p:nvCxnSpPr>
          <p:cNvPr id="242" name="Straight Arrow Connector 241">
            <a:extLst>
              <a:ext uri="{FF2B5EF4-FFF2-40B4-BE49-F238E27FC236}">
                <a16:creationId xmlns:a16="http://schemas.microsoft.com/office/drawing/2014/main" id="{F6A82B24-E9DA-44A0-AAE5-C20225A1A2F1}"/>
              </a:ext>
            </a:extLst>
          </p:cNvPr>
          <p:cNvCxnSpPr>
            <a:cxnSpLocks/>
          </p:cNvCxnSpPr>
          <p:nvPr/>
        </p:nvCxnSpPr>
        <p:spPr>
          <a:xfrm>
            <a:off x="3944295" y="3429000"/>
            <a:ext cx="1283149" cy="0"/>
          </a:xfrm>
          <a:prstGeom prst="straightConnector1">
            <a:avLst/>
          </a:prstGeom>
          <a:ln w="9525">
            <a:solidFill>
              <a:schemeClr val="tx2"/>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243" name="Group 242">
            <a:extLst>
              <a:ext uri="{FF2B5EF4-FFF2-40B4-BE49-F238E27FC236}">
                <a16:creationId xmlns:a16="http://schemas.microsoft.com/office/drawing/2014/main" id="{9DC54A63-0E16-45D4-8B59-BB291A3DB5CB}"/>
              </a:ext>
            </a:extLst>
          </p:cNvPr>
          <p:cNvGrpSpPr/>
          <p:nvPr/>
        </p:nvGrpSpPr>
        <p:grpSpPr>
          <a:xfrm>
            <a:off x="5271109" y="2873342"/>
            <a:ext cx="1107111" cy="1107111"/>
            <a:chOff x="5270992" y="2873262"/>
            <a:chExt cx="1107268" cy="1107268"/>
          </a:xfrm>
        </p:grpSpPr>
        <p:sp>
          <p:nvSpPr>
            <p:cNvPr id="245" name="Oval 244">
              <a:extLst>
                <a:ext uri="{FF2B5EF4-FFF2-40B4-BE49-F238E27FC236}">
                  <a16:creationId xmlns:a16="http://schemas.microsoft.com/office/drawing/2014/main" id="{20E34B17-3CDB-488A-A34F-AB10E6C0437A}"/>
                </a:ext>
              </a:extLst>
            </p:cNvPr>
            <p:cNvSpPr/>
            <p:nvPr/>
          </p:nvSpPr>
          <p:spPr bwMode="auto">
            <a:xfrm>
              <a:off x="5270992" y="2873262"/>
              <a:ext cx="1107268" cy="1107268"/>
            </a:xfrm>
            <a:prstGeom prst="ellipse">
              <a:avLst/>
            </a:prstGeom>
            <a:solidFill>
              <a:schemeClr val="bg1"/>
            </a:solidFill>
            <a:ln w="10795" cap="flat" cmpd="sng" algn="ctr">
              <a:solidFill>
                <a:schemeClr val="accent1"/>
              </a:solidFill>
              <a:prstDash val="sysDot"/>
            </a:ln>
            <a:effectLst>
              <a:outerShdw blurRad="254000" dist="50800" dir="2700000" sx="101000" sy="101000" algn="tl" rotWithShape="0">
                <a:prstClr val="black">
                  <a:alpha val="3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246" name="Partial Circle 245">
              <a:extLst>
                <a:ext uri="{FF2B5EF4-FFF2-40B4-BE49-F238E27FC236}">
                  <a16:creationId xmlns:a16="http://schemas.microsoft.com/office/drawing/2014/main" id="{620EB024-100E-4230-9605-8E3AE71838E8}"/>
                </a:ext>
              </a:extLst>
            </p:cNvPr>
            <p:cNvSpPr/>
            <p:nvPr/>
          </p:nvSpPr>
          <p:spPr bwMode="auto">
            <a:xfrm>
              <a:off x="5379014" y="2978137"/>
              <a:ext cx="911188" cy="911190"/>
            </a:xfrm>
            <a:prstGeom prst="pie">
              <a:avLst>
                <a:gd name="adj1" fmla="val 10799996"/>
                <a:gd name="adj2" fmla="val 14272219"/>
              </a:avLst>
            </a:prstGeom>
            <a:solidFill>
              <a:srgbClr val="008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247" name="Partial Circle 246">
              <a:extLst>
                <a:ext uri="{FF2B5EF4-FFF2-40B4-BE49-F238E27FC236}">
                  <a16:creationId xmlns:a16="http://schemas.microsoft.com/office/drawing/2014/main" id="{11964380-78CE-4008-A6B9-83A23BFDFC5B}"/>
                </a:ext>
              </a:extLst>
            </p:cNvPr>
            <p:cNvSpPr/>
            <p:nvPr/>
          </p:nvSpPr>
          <p:spPr bwMode="auto">
            <a:xfrm>
              <a:off x="5379014" y="2978137"/>
              <a:ext cx="911188" cy="911190"/>
            </a:xfrm>
            <a:prstGeom prst="pie">
              <a:avLst>
                <a:gd name="adj1" fmla="val 14146508"/>
                <a:gd name="adj2" fmla="val 18332607"/>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248" name="Partial Circle 247">
              <a:extLst>
                <a:ext uri="{FF2B5EF4-FFF2-40B4-BE49-F238E27FC236}">
                  <a16:creationId xmlns:a16="http://schemas.microsoft.com/office/drawing/2014/main" id="{C7ECD000-6354-4B9D-BA2F-6DF9DD33C07D}"/>
                </a:ext>
              </a:extLst>
            </p:cNvPr>
            <p:cNvSpPr/>
            <p:nvPr/>
          </p:nvSpPr>
          <p:spPr bwMode="auto">
            <a:xfrm flipH="1">
              <a:off x="5379014" y="2978137"/>
              <a:ext cx="911188" cy="911190"/>
            </a:xfrm>
            <a:prstGeom prst="pie">
              <a:avLst>
                <a:gd name="adj1" fmla="val 10871295"/>
                <a:gd name="adj2" fmla="val 14272219"/>
              </a:avLst>
            </a:prstGeom>
            <a:solidFill>
              <a:srgbClr val="C0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249" name="Partial Circle 248">
              <a:extLst>
                <a:ext uri="{FF2B5EF4-FFF2-40B4-BE49-F238E27FC236}">
                  <a16:creationId xmlns:a16="http://schemas.microsoft.com/office/drawing/2014/main" id="{8619B6F3-238A-4A7F-975D-654A1ABEF3CB}"/>
                </a:ext>
              </a:extLst>
            </p:cNvPr>
            <p:cNvSpPr/>
            <p:nvPr/>
          </p:nvSpPr>
          <p:spPr bwMode="auto">
            <a:xfrm>
              <a:off x="5379014" y="2978137"/>
              <a:ext cx="911188" cy="911190"/>
            </a:xfrm>
            <a:prstGeom prst="pie">
              <a:avLst>
                <a:gd name="adj1" fmla="val 10799996"/>
                <a:gd name="adj2" fmla="val 21528050"/>
              </a:avLst>
            </a:prstGeom>
            <a:noFill/>
            <a:ln>
              <a:solidFill>
                <a:schemeClr val="bg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250" name="CONDITIONAL ACCESS RISK">
              <a:extLst>
                <a:ext uri="{FF2B5EF4-FFF2-40B4-BE49-F238E27FC236}">
                  <a16:creationId xmlns:a16="http://schemas.microsoft.com/office/drawing/2014/main" id="{37A3A648-3009-4A2C-B787-F5CE3A6D280F}"/>
                </a:ext>
              </a:extLst>
            </p:cNvPr>
            <p:cNvSpPr txBox="1"/>
            <p:nvPr/>
          </p:nvSpPr>
          <p:spPr>
            <a:xfrm>
              <a:off x="5402510" y="3489286"/>
              <a:ext cx="844233" cy="469103"/>
            </a:xfrm>
            <a:prstGeom prst="rect">
              <a:avLst/>
            </a:prstGeom>
            <a:noFill/>
          </p:spPr>
          <p:txBody>
            <a:bodyPr wrap="square" rtlCol="0" anchor="ctr">
              <a:sp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mn-ea"/>
                  <a:cs typeface="Segoe UI Semibold" panose="020B0702040204020203" pitchFamily="34" charset="0"/>
                </a:rPr>
                <a:t>SESSION</a:t>
              </a:r>
              <a:br>
                <a:rPr kumimoji="0" lang="en-US" sz="1200"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mn-ea"/>
                  <a:cs typeface="Segoe UI Semibold" panose="020B0702040204020203" pitchFamily="34" charset="0"/>
                </a:rPr>
              </a:br>
              <a:r>
                <a:rPr kumimoji="0" lang="en-US" sz="1200"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mn-ea"/>
                  <a:cs typeface="Segoe UI Semibold" panose="020B0702040204020203" pitchFamily="34" charset="0"/>
                </a:rPr>
                <a:t>RISK</a:t>
              </a:r>
            </a:p>
          </p:txBody>
        </p:sp>
      </p:grpSp>
      <p:grpSp>
        <p:nvGrpSpPr>
          <p:cNvPr id="251" name="Group 250">
            <a:extLst>
              <a:ext uri="{FF2B5EF4-FFF2-40B4-BE49-F238E27FC236}">
                <a16:creationId xmlns:a16="http://schemas.microsoft.com/office/drawing/2014/main" id="{F27CE0F9-3611-4F2A-B2BA-EEE0EF726DB3}"/>
              </a:ext>
            </a:extLst>
          </p:cNvPr>
          <p:cNvGrpSpPr/>
          <p:nvPr/>
        </p:nvGrpSpPr>
        <p:grpSpPr>
          <a:xfrm rot="1860000">
            <a:off x="5649404" y="3055000"/>
            <a:ext cx="370479" cy="765283"/>
            <a:chOff x="5649341" y="3054946"/>
            <a:chExt cx="370532" cy="765392"/>
          </a:xfrm>
        </p:grpSpPr>
        <p:sp>
          <p:nvSpPr>
            <p:cNvPr id="252" name="Isosceles Triangle 251">
              <a:extLst>
                <a:ext uri="{FF2B5EF4-FFF2-40B4-BE49-F238E27FC236}">
                  <a16:creationId xmlns:a16="http://schemas.microsoft.com/office/drawing/2014/main" id="{05A8FE21-40AF-4069-94AE-069ABCC88ED4}"/>
                </a:ext>
              </a:extLst>
            </p:cNvPr>
            <p:cNvSpPr/>
            <p:nvPr/>
          </p:nvSpPr>
          <p:spPr bwMode="auto">
            <a:xfrm rot="18900000">
              <a:off x="5649341" y="3054946"/>
              <a:ext cx="89388" cy="484248"/>
            </a:xfrm>
            <a:prstGeom prst="triangl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253" name="Isosceles Triangle 252">
              <a:extLst>
                <a:ext uri="{FF2B5EF4-FFF2-40B4-BE49-F238E27FC236}">
                  <a16:creationId xmlns:a16="http://schemas.microsoft.com/office/drawing/2014/main" id="{EB9C877B-0D8A-42CE-8589-6BE34A7EA12C}"/>
                </a:ext>
              </a:extLst>
            </p:cNvPr>
            <p:cNvSpPr/>
            <p:nvPr/>
          </p:nvSpPr>
          <p:spPr bwMode="auto">
            <a:xfrm rot="18900000" flipV="1">
              <a:off x="5930485" y="3336090"/>
              <a:ext cx="89388" cy="484248"/>
            </a:xfrm>
            <a:prstGeom prst="triangle">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254" name="Oval 253">
              <a:extLst>
                <a:ext uri="{FF2B5EF4-FFF2-40B4-BE49-F238E27FC236}">
                  <a16:creationId xmlns:a16="http://schemas.microsoft.com/office/drawing/2014/main" id="{78BC3A06-A62A-4F3E-B0EB-B2D81A40E613}"/>
                </a:ext>
              </a:extLst>
            </p:cNvPr>
            <p:cNvSpPr/>
            <p:nvPr/>
          </p:nvSpPr>
          <p:spPr bwMode="auto">
            <a:xfrm>
              <a:off x="5770994" y="3374030"/>
              <a:ext cx="127224" cy="127224"/>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sp>
        <p:nvSpPr>
          <p:cNvPr id="256" name="CONDITIONAL ACCESS RISK">
            <a:extLst>
              <a:ext uri="{FF2B5EF4-FFF2-40B4-BE49-F238E27FC236}">
                <a16:creationId xmlns:a16="http://schemas.microsoft.com/office/drawing/2014/main" id="{AE95AA0F-8A7B-4249-ABF7-ACC51D5278BA}"/>
              </a:ext>
            </a:extLst>
          </p:cNvPr>
          <p:cNvSpPr txBox="1"/>
          <p:nvPr/>
        </p:nvSpPr>
        <p:spPr>
          <a:xfrm>
            <a:off x="6582620" y="2124307"/>
            <a:ext cx="2054808" cy="280718"/>
          </a:xfrm>
          <a:prstGeom prst="rect">
            <a:avLst/>
          </a:prstGeom>
          <a:noFill/>
        </p:spPr>
        <p:txBody>
          <a:bodyPr wrap="square" rtlCol="0" anchor="ctr">
            <a:spAutoFit/>
          </a:bodyPr>
          <a:lstStyle/>
          <a:p>
            <a:pPr marL="0" marR="0" lvl="0" indent="0" algn="ctr" defTabSz="950663" rtl="0" eaLnBrk="1" fontAlgn="base" latinLnBrk="0" hangingPunct="1">
              <a:lnSpc>
                <a:spcPct val="100000"/>
              </a:lnSpc>
              <a:spcBef>
                <a:spcPct val="0"/>
              </a:spcBef>
              <a:spcAft>
                <a:spcPct val="0"/>
              </a:spcAft>
              <a:buClrTx/>
              <a:buSzTx/>
              <a:buFontTx/>
              <a:buNone/>
              <a:tabLst/>
              <a:defRPr/>
            </a:pPr>
            <a:r>
              <a:rPr kumimoji="0" lang="en-US" sz="1224"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mn-ea"/>
                <a:cs typeface="Segoe UI Semibold" panose="020B0702040204020203" pitchFamily="34" charset="0"/>
              </a:rPr>
              <a:t>MCAS Session Server</a:t>
            </a:r>
          </a:p>
        </p:txBody>
      </p:sp>
      <p:sp>
        <p:nvSpPr>
          <p:cNvPr id="257" name="CONDITIONAL ACCESS RISK">
            <a:extLst>
              <a:ext uri="{FF2B5EF4-FFF2-40B4-BE49-F238E27FC236}">
                <a16:creationId xmlns:a16="http://schemas.microsoft.com/office/drawing/2014/main" id="{524FB267-4A3E-4984-8F46-EB1BD6CBCA4E}"/>
              </a:ext>
            </a:extLst>
          </p:cNvPr>
          <p:cNvSpPr txBox="1"/>
          <p:nvPr/>
        </p:nvSpPr>
        <p:spPr>
          <a:xfrm>
            <a:off x="5281835" y="1520853"/>
            <a:ext cx="1572487" cy="469103"/>
          </a:xfrm>
          <a:prstGeom prst="rect">
            <a:avLst/>
          </a:prstGeom>
          <a:noFill/>
        </p:spPr>
        <p:txBody>
          <a:bodyPr wrap="square" rtlCol="0" anchor="ctr">
            <a:spAutoFit/>
          </a:bodyPr>
          <a:lstStyle/>
          <a:p>
            <a:pPr marL="0" marR="0" lvl="0" indent="0" algn="ctr" defTabSz="950663" rtl="0" eaLnBrk="1" fontAlgn="base" latinLnBrk="0" hangingPunct="1">
              <a:lnSpc>
                <a:spcPct val="100000"/>
              </a:lnSpc>
              <a:spcBef>
                <a:spcPct val="0"/>
              </a:spcBef>
              <a:spcAft>
                <a:spcPct val="0"/>
              </a:spcAft>
              <a:buClrTx/>
              <a:buSzTx/>
              <a:buFontTx/>
              <a:buNone/>
              <a:tabLst/>
              <a:defRPr/>
            </a:pPr>
            <a:r>
              <a:rPr kumimoji="0" lang="en-US" sz="1224" b="0" i="0" u="none" strike="noStrike" kern="0" cap="none" spc="0" normalizeH="0" baseline="0" noProof="0">
                <a:ln>
                  <a:noFill/>
                </a:ln>
                <a:gradFill>
                  <a:gsLst>
                    <a:gs pos="83000">
                      <a:srgbClr val="1A1A1A"/>
                    </a:gs>
                    <a:gs pos="100000">
                      <a:srgbClr val="0D0D0D"/>
                    </a:gs>
                  </a:gsLst>
                  <a:lin ang="5400000" scaled="1"/>
                </a:gradFill>
                <a:effectLst/>
                <a:uLnTx/>
                <a:uFillTx/>
                <a:latin typeface="Segoe UI Semibold" panose="020B0702040204020203" pitchFamily="34" charset="0"/>
                <a:ea typeface="+mn-ea"/>
                <a:cs typeface="Segoe UI Semibold" panose="020B0702040204020203" pitchFamily="34" charset="0"/>
              </a:rPr>
              <a:t>Azure AD Conditional Access</a:t>
            </a:r>
          </a:p>
        </p:txBody>
      </p:sp>
      <p:sp>
        <p:nvSpPr>
          <p:cNvPr id="258" name="server" title="Icon of a server tower">
            <a:extLst>
              <a:ext uri="{FF2B5EF4-FFF2-40B4-BE49-F238E27FC236}">
                <a16:creationId xmlns:a16="http://schemas.microsoft.com/office/drawing/2014/main" id="{CACC2296-A272-46DD-B77A-57F4A6C691CE}"/>
              </a:ext>
            </a:extLst>
          </p:cNvPr>
          <p:cNvSpPr>
            <a:spLocks noChangeAspect="1" noEditPoints="1"/>
          </p:cNvSpPr>
          <p:nvPr/>
        </p:nvSpPr>
        <p:spPr bwMode="auto">
          <a:xfrm>
            <a:off x="7457384" y="2683908"/>
            <a:ext cx="249586" cy="474055"/>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solidFill>
            <a:schemeClr val="bg2">
              <a:lumMod val="85000"/>
            </a:schemeClr>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nvGrpSpPr>
          <p:cNvPr id="259" name="Group 258">
            <a:extLst>
              <a:ext uri="{FF2B5EF4-FFF2-40B4-BE49-F238E27FC236}">
                <a16:creationId xmlns:a16="http://schemas.microsoft.com/office/drawing/2014/main" id="{8917A95D-832A-452E-B65E-CFD87D489543}"/>
              </a:ext>
            </a:extLst>
          </p:cNvPr>
          <p:cNvGrpSpPr/>
          <p:nvPr/>
        </p:nvGrpSpPr>
        <p:grpSpPr>
          <a:xfrm>
            <a:off x="3199706" y="3213966"/>
            <a:ext cx="542736" cy="425555"/>
            <a:chOff x="4596637" y="4175208"/>
            <a:chExt cx="456402" cy="357861"/>
          </a:xfrm>
        </p:grpSpPr>
        <p:sp>
          <p:nvSpPr>
            <p:cNvPr id="260" name="Freeform 5">
              <a:extLst>
                <a:ext uri="{FF2B5EF4-FFF2-40B4-BE49-F238E27FC236}">
                  <a16:creationId xmlns:a16="http://schemas.microsoft.com/office/drawing/2014/main" id="{366CDCE5-806E-4979-9803-AB09234CF992}"/>
                </a:ext>
              </a:extLst>
            </p:cNvPr>
            <p:cNvSpPr>
              <a:spLocks/>
            </p:cNvSpPr>
            <p:nvPr/>
          </p:nvSpPr>
          <p:spPr bwMode="auto">
            <a:xfrm>
              <a:off x="4596637" y="4175208"/>
              <a:ext cx="456402" cy="357861"/>
            </a:xfrm>
            <a:custGeom>
              <a:avLst/>
              <a:gdLst>
                <a:gd name="T0" fmla="*/ 0 w 426"/>
                <a:gd name="T1" fmla="*/ 12 h 333"/>
                <a:gd name="T2" fmla="*/ 0 w 426"/>
                <a:gd name="T3" fmla="*/ 12 h 333"/>
                <a:gd name="T4" fmla="*/ 0 w 426"/>
                <a:gd name="T5" fmla="*/ 255 h 333"/>
                <a:gd name="T6" fmla="*/ 12 w 426"/>
                <a:gd name="T7" fmla="*/ 268 h 333"/>
                <a:gd name="T8" fmla="*/ 195 w 426"/>
                <a:gd name="T9" fmla="*/ 268 h 333"/>
                <a:gd name="T10" fmla="*/ 195 w 426"/>
                <a:gd name="T11" fmla="*/ 306 h 333"/>
                <a:gd name="T12" fmla="*/ 130 w 426"/>
                <a:gd name="T13" fmla="*/ 306 h 333"/>
                <a:gd name="T14" fmla="*/ 130 w 426"/>
                <a:gd name="T15" fmla="*/ 333 h 333"/>
                <a:gd name="T16" fmla="*/ 293 w 426"/>
                <a:gd name="T17" fmla="*/ 333 h 333"/>
                <a:gd name="T18" fmla="*/ 293 w 426"/>
                <a:gd name="T19" fmla="*/ 306 h 333"/>
                <a:gd name="T20" fmla="*/ 228 w 426"/>
                <a:gd name="T21" fmla="*/ 306 h 333"/>
                <a:gd name="T22" fmla="*/ 228 w 426"/>
                <a:gd name="T23" fmla="*/ 268 h 333"/>
                <a:gd name="T24" fmla="*/ 413 w 426"/>
                <a:gd name="T25" fmla="*/ 268 h 333"/>
                <a:gd name="T26" fmla="*/ 426 w 426"/>
                <a:gd name="T27" fmla="*/ 255 h 333"/>
                <a:gd name="T28" fmla="*/ 426 w 426"/>
                <a:gd name="T29" fmla="*/ 12 h 333"/>
                <a:gd name="T30" fmla="*/ 413 w 426"/>
                <a:gd name="T31" fmla="*/ 0 h 333"/>
                <a:gd name="T32" fmla="*/ 12 w 426"/>
                <a:gd name="T33" fmla="*/ 0 h 333"/>
                <a:gd name="T34" fmla="*/ 0 w 426"/>
                <a:gd name="T35" fmla="*/ 1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6" h="333">
                  <a:moveTo>
                    <a:pt x="0" y="12"/>
                  </a:moveTo>
                  <a:lnTo>
                    <a:pt x="0" y="12"/>
                  </a:lnTo>
                  <a:lnTo>
                    <a:pt x="0" y="255"/>
                  </a:lnTo>
                  <a:cubicBezTo>
                    <a:pt x="0" y="262"/>
                    <a:pt x="5" y="268"/>
                    <a:pt x="12" y="268"/>
                  </a:cubicBezTo>
                  <a:lnTo>
                    <a:pt x="195" y="268"/>
                  </a:lnTo>
                  <a:lnTo>
                    <a:pt x="195" y="306"/>
                  </a:lnTo>
                  <a:lnTo>
                    <a:pt x="130" y="306"/>
                  </a:lnTo>
                  <a:lnTo>
                    <a:pt x="130" y="333"/>
                  </a:lnTo>
                  <a:lnTo>
                    <a:pt x="293" y="333"/>
                  </a:lnTo>
                  <a:lnTo>
                    <a:pt x="293" y="306"/>
                  </a:lnTo>
                  <a:lnTo>
                    <a:pt x="228" y="306"/>
                  </a:lnTo>
                  <a:lnTo>
                    <a:pt x="228" y="268"/>
                  </a:lnTo>
                  <a:lnTo>
                    <a:pt x="413" y="268"/>
                  </a:lnTo>
                  <a:cubicBezTo>
                    <a:pt x="420" y="268"/>
                    <a:pt x="426" y="262"/>
                    <a:pt x="426" y="255"/>
                  </a:cubicBezTo>
                  <a:lnTo>
                    <a:pt x="426" y="12"/>
                  </a:lnTo>
                  <a:cubicBezTo>
                    <a:pt x="426" y="5"/>
                    <a:pt x="420" y="0"/>
                    <a:pt x="413" y="0"/>
                  </a:cubicBezTo>
                  <a:lnTo>
                    <a:pt x="12" y="0"/>
                  </a:lnTo>
                  <a:cubicBezTo>
                    <a:pt x="5" y="0"/>
                    <a:pt x="0" y="5"/>
                    <a:pt x="0" y="12"/>
                  </a:cubicBezTo>
                  <a:close/>
                </a:path>
              </a:pathLst>
            </a:custGeom>
            <a:solidFill>
              <a:schemeClr val="tx2">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261" name="Rectangle 260">
              <a:extLst>
                <a:ext uri="{FF2B5EF4-FFF2-40B4-BE49-F238E27FC236}">
                  <a16:creationId xmlns:a16="http://schemas.microsoft.com/office/drawing/2014/main" id="{A13C7938-EFF6-40A6-A479-6EA6A71D3E65}"/>
                </a:ext>
              </a:extLst>
            </p:cNvPr>
            <p:cNvSpPr/>
            <p:nvPr/>
          </p:nvSpPr>
          <p:spPr>
            <a:xfrm>
              <a:off x="4628667" y="4200322"/>
              <a:ext cx="399245" cy="23685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grpSp>
        <p:nvGrpSpPr>
          <p:cNvPr id="262" name="Group 261">
            <a:extLst>
              <a:ext uri="{FF2B5EF4-FFF2-40B4-BE49-F238E27FC236}">
                <a16:creationId xmlns:a16="http://schemas.microsoft.com/office/drawing/2014/main" id="{A113B3AD-C550-4417-B2CF-AD2CEA795F50}"/>
              </a:ext>
            </a:extLst>
          </p:cNvPr>
          <p:cNvGrpSpPr/>
          <p:nvPr/>
        </p:nvGrpSpPr>
        <p:grpSpPr>
          <a:xfrm>
            <a:off x="5750349" y="2033382"/>
            <a:ext cx="731510" cy="731510"/>
            <a:chOff x="5604190" y="2063992"/>
            <a:chExt cx="731510" cy="731510"/>
          </a:xfrm>
        </p:grpSpPr>
        <p:sp>
          <p:nvSpPr>
            <p:cNvPr id="263" name="Rectangle 10">
              <a:extLst>
                <a:ext uri="{FF2B5EF4-FFF2-40B4-BE49-F238E27FC236}">
                  <a16:creationId xmlns:a16="http://schemas.microsoft.com/office/drawing/2014/main" id="{52E19433-6ED2-4F76-8CAA-4806A2BCF4E9}"/>
                </a:ext>
              </a:extLst>
            </p:cNvPr>
            <p:cNvSpPr/>
            <p:nvPr/>
          </p:nvSpPr>
          <p:spPr>
            <a:xfrm>
              <a:off x="5849815" y="2225407"/>
              <a:ext cx="246185" cy="482624"/>
            </a:xfrm>
            <a:custGeom>
              <a:avLst/>
              <a:gdLst>
                <a:gd name="connsiteX0" fmla="*/ 0 w 246185"/>
                <a:gd name="connsiteY0" fmla="*/ 0 h 438406"/>
                <a:gd name="connsiteX1" fmla="*/ 246185 w 246185"/>
                <a:gd name="connsiteY1" fmla="*/ 0 h 438406"/>
                <a:gd name="connsiteX2" fmla="*/ 246185 w 246185"/>
                <a:gd name="connsiteY2" fmla="*/ 438406 h 438406"/>
                <a:gd name="connsiteX3" fmla="*/ 0 w 246185"/>
                <a:gd name="connsiteY3" fmla="*/ 438406 h 438406"/>
                <a:gd name="connsiteX4" fmla="*/ 0 w 246185"/>
                <a:gd name="connsiteY4" fmla="*/ 0 h 438406"/>
                <a:gd name="connsiteX0" fmla="*/ 0 w 246185"/>
                <a:gd name="connsiteY0" fmla="*/ 0 h 482624"/>
                <a:gd name="connsiteX1" fmla="*/ 246185 w 246185"/>
                <a:gd name="connsiteY1" fmla="*/ 0 h 482624"/>
                <a:gd name="connsiteX2" fmla="*/ 246185 w 246185"/>
                <a:gd name="connsiteY2" fmla="*/ 438406 h 482624"/>
                <a:gd name="connsiteX3" fmla="*/ 97693 w 246185"/>
                <a:gd name="connsiteY3" fmla="*/ 482624 h 482624"/>
                <a:gd name="connsiteX4" fmla="*/ 0 w 246185"/>
                <a:gd name="connsiteY4" fmla="*/ 438406 h 482624"/>
                <a:gd name="connsiteX5" fmla="*/ 0 w 246185"/>
                <a:gd name="connsiteY5" fmla="*/ 0 h 48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185" h="482624">
                  <a:moveTo>
                    <a:pt x="0" y="0"/>
                  </a:moveTo>
                  <a:lnTo>
                    <a:pt x="246185" y="0"/>
                  </a:lnTo>
                  <a:lnTo>
                    <a:pt x="246185" y="438406"/>
                  </a:lnTo>
                  <a:cubicBezTo>
                    <a:pt x="205806" y="438817"/>
                    <a:pt x="138072" y="482213"/>
                    <a:pt x="97693" y="482624"/>
                  </a:cubicBezTo>
                  <a:lnTo>
                    <a:pt x="0" y="43840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pic>
          <p:nvPicPr>
            <p:cNvPr id="264" name="Picture 263">
              <a:extLst>
                <a:ext uri="{FF2B5EF4-FFF2-40B4-BE49-F238E27FC236}">
                  <a16:creationId xmlns:a16="http://schemas.microsoft.com/office/drawing/2014/main" id="{03A88FA3-4699-4BDE-9A9C-86543715349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04190" y="2063992"/>
              <a:ext cx="731510" cy="731510"/>
            </a:xfrm>
            <a:prstGeom prst="rect">
              <a:avLst/>
            </a:prstGeom>
          </p:spPr>
        </p:pic>
      </p:grpSp>
      <p:sp>
        <p:nvSpPr>
          <p:cNvPr id="265" name="TextBox 264">
            <a:extLst>
              <a:ext uri="{FF2B5EF4-FFF2-40B4-BE49-F238E27FC236}">
                <a16:creationId xmlns:a16="http://schemas.microsoft.com/office/drawing/2014/main" id="{BD125627-2C81-4418-9FEC-CE23E9543F19}"/>
              </a:ext>
            </a:extLst>
          </p:cNvPr>
          <p:cNvSpPr txBox="1"/>
          <p:nvPr/>
        </p:nvSpPr>
        <p:spPr>
          <a:xfrm>
            <a:off x="661660" y="2622175"/>
            <a:ext cx="918445" cy="307777"/>
          </a:xfrm>
          <a:prstGeom prst="rect">
            <a:avLst/>
          </a:prstGeom>
          <a:noFill/>
        </p:spPr>
        <p:txBody>
          <a:bodyPr wrap="square" rtlCol="0" anchor="ctr">
            <a:sp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a:ln>
                  <a:noFill/>
                </a:ln>
                <a:gradFill>
                  <a:gsLst>
                    <a:gs pos="83000">
                      <a:srgbClr val="1A1A1A"/>
                    </a:gs>
                    <a:gs pos="100000">
                      <a:srgbClr val="0D0D0D"/>
                    </a:gs>
                  </a:gsLst>
                  <a:lin ang="5400000" scaled="1"/>
                </a:gradFill>
                <a:effectLst/>
                <a:uLnTx/>
                <a:uFillTx/>
                <a:latin typeface="Segoe UI" panose="020B0502040204020203" pitchFamily="34" charset="0"/>
                <a:ea typeface="Segoe UI" charset="0"/>
                <a:cs typeface="Segoe UI" panose="020B0502040204020203" pitchFamily="34" charset="0"/>
              </a:rPr>
              <a:t>USER</a:t>
            </a:r>
          </a:p>
        </p:txBody>
      </p:sp>
      <p:sp>
        <p:nvSpPr>
          <p:cNvPr id="266" name="Caution 1">
            <a:extLst>
              <a:ext uri="{FF2B5EF4-FFF2-40B4-BE49-F238E27FC236}">
                <a16:creationId xmlns:a16="http://schemas.microsoft.com/office/drawing/2014/main" id="{48F92A50-F08B-4CC3-AC29-338F96AED318}"/>
              </a:ext>
            </a:extLst>
          </p:cNvPr>
          <p:cNvSpPr>
            <a:spLocks noChangeAspect="1" noEditPoints="1"/>
          </p:cNvSpPr>
          <p:nvPr/>
        </p:nvSpPr>
        <p:spPr bwMode="black">
          <a:xfrm>
            <a:off x="2942868" y="4485078"/>
            <a:ext cx="233643" cy="193422"/>
          </a:xfrm>
          <a:custGeom>
            <a:avLst/>
            <a:gdLst>
              <a:gd name="T0" fmla="*/ 372 w 378"/>
              <a:gd name="T1" fmla="*/ 269 h 314"/>
              <a:gd name="T2" fmla="*/ 215 w 378"/>
              <a:gd name="T3" fmla="*/ 15 h 314"/>
              <a:gd name="T4" fmla="*/ 189 w 378"/>
              <a:gd name="T5" fmla="*/ 0 h 314"/>
              <a:gd name="T6" fmla="*/ 162 w 378"/>
              <a:gd name="T7" fmla="*/ 15 h 314"/>
              <a:gd name="T8" fmla="*/ 5 w 378"/>
              <a:gd name="T9" fmla="*/ 269 h 314"/>
              <a:gd name="T10" fmla="*/ 5 w 378"/>
              <a:gd name="T11" fmla="*/ 299 h 314"/>
              <a:gd name="T12" fmla="*/ 32 w 378"/>
              <a:gd name="T13" fmla="*/ 314 h 314"/>
              <a:gd name="T14" fmla="*/ 345 w 378"/>
              <a:gd name="T15" fmla="*/ 314 h 314"/>
              <a:gd name="T16" fmla="*/ 372 w 378"/>
              <a:gd name="T17" fmla="*/ 299 h 314"/>
              <a:gd name="T18" fmla="*/ 372 w 378"/>
              <a:gd name="T19" fmla="*/ 269 h 314"/>
              <a:gd name="T20" fmla="*/ 209 w 378"/>
              <a:gd name="T21" fmla="*/ 276 h 314"/>
              <a:gd name="T22" fmla="*/ 168 w 378"/>
              <a:gd name="T23" fmla="*/ 276 h 314"/>
              <a:gd name="T24" fmla="*/ 168 w 378"/>
              <a:gd name="T25" fmla="*/ 236 h 314"/>
              <a:gd name="T26" fmla="*/ 209 w 378"/>
              <a:gd name="T27" fmla="*/ 236 h 314"/>
              <a:gd name="T28" fmla="*/ 209 w 378"/>
              <a:gd name="T29" fmla="*/ 276 h 314"/>
              <a:gd name="T30" fmla="*/ 210 w 378"/>
              <a:gd name="T31" fmla="*/ 135 h 314"/>
              <a:gd name="T32" fmla="*/ 199 w 378"/>
              <a:gd name="T33" fmla="*/ 209 h 314"/>
              <a:gd name="T34" fmla="*/ 178 w 378"/>
              <a:gd name="T35" fmla="*/ 209 h 314"/>
              <a:gd name="T36" fmla="*/ 167 w 378"/>
              <a:gd name="T37" fmla="*/ 135 h 314"/>
              <a:gd name="T38" fmla="*/ 167 w 378"/>
              <a:gd name="T39" fmla="*/ 92 h 314"/>
              <a:gd name="T40" fmla="*/ 210 w 378"/>
              <a:gd name="T41" fmla="*/ 92 h 314"/>
              <a:gd name="T42" fmla="*/ 210 w 378"/>
              <a:gd name="T43" fmla="*/ 13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14">
                <a:moveTo>
                  <a:pt x="372" y="269"/>
                </a:moveTo>
                <a:cubicBezTo>
                  <a:pt x="215" y="15"/>
                  <a:pt x="215" y="15"/>
                  <a:pt x="215" y="15"/>
                </a:cubicBezTo>
                <a:cubicBezTo>
                  <a:pt x="210" y="5"/>
                  <a:pt x="200" y="0"/>
                  <a:pt x="189" y="0"/>
                </a:cubicBezTo>
                <a:cubicBezTo>
                  <a:pt x="178" y="0"/>
                  <a:pt x="168" y="5"/>
                  <a:pt x="162" y="15"/>
                </a:cubicBezTo>
                <a:cubicBezTo>
                  <a:pt x="5" y="269"/>
                  <a:pt x="5" y="269"/>
                  <a:pt x="5" y="269"/>
                </a:cubicBezTo>
                <a:cubicBezTo>
                  <a:pt x="0" y="279"/>
                  <a:pt x="0" y="290"/>
                  <a:pt x="5" y="299"/>
                </a:cubicBezTo>
                <a:cubicBezTo>
                  <a:pt x="11" y="309"/>
                  <a:pt x="21" y="314"/>
                  <a:pt x="32" y="314"/>
                </a:cubicBezTo>
                <a:cubicBezTo>
                  <a:pt x="345" y="314"/>
                  <a:pt x="345" y="314"/>
                  <a:pt x="345" y="314"/>
                </a:cubicBezTo>
                <a:cubicBezTo>
                  <a:pt x="356" y="314"/>
                  <a:pt x="367" y="309"/>
                  <a:pt x="372" y="299"/>
                </a:cubicBezTo>
                <a:cubicBezTo>
                  <a:pt x="378" y="290"/>
                  <a:pt x="377" y="279"/>
                  <a:pt x="372" y="269"/>
                </a:cubicBezTo>
                <a:close/>
                <a:moveTo>
                  <a:pt x="209" y="276"/>
                </a:moveTo>
                <a:cubicBezTo>
                  <a:pt x="168" y="276"/>
                  <a:pt x="168" y="276"/>
                  <a:pt x="168" y="276"/>
                </a:cubicBezTo>
                <a:cubicBezTo>
                  <a:pt x="168" y="236"/>
                  <a:pt x="168" y="236"/>
                  <a:pt x="168" y="236"/>
                </a:cubicBezTo>
                <a:cubicBezTo>
                  <a:pt x="209" y="236"/>
                  <a:pt x="209" y="236"/>
                  <a:pt x="209" y="236"/>
                </a:cubicBezTo>
                <a:lnTo>
                  <a:pt x="209" y="276"/>
                </a:lnTo>
                <a:close/>
                <a:moveTo>
                  <a:pt x="210" y="135"/>
                </a:moveTo>
                <a:cubicBezTo>
                  <a:pt x="199" y="209"/>
                  <a:pt x="199" y="209"/>
                  <a:pt x="199" y="209"/>
                </a:cubicBezTo>
                <a:cubicBezTo>
                  <a:pt x="178" y="209"/>
                  <a:pt x="178" y="209"/>
                  <a:pt x="178" y="209"/>
                </a:cubicBezTo>
                <a:cubicBezTo>
                  <a:pt x="167" y="135"/>
                  <a:pt x="167" y="135"/>
                  <a:pt x="167" y="135"/>
                </a:cubicBezTo>
                <a:cubicBezTo>
                  <a:pt x="167" y="92"/>
                  <a:pt x="167" y="92"/>
                  <a:pt x="167" y="92"/>
                </a:cubicBezTo>
                <a:cubicBezTo>
                  <a:pt x="210" y="92"/>
                  <a:pt x="210" y="92"/>
                  <a:pt x="210" y="92"/>
                </a:cubicBezTo>
                <a:lnTo>
                  <a:pt x="210" y="135"/>
                </a:lnTo>
                <a:close/>
              </a:path>
            </a:pathLst>
          </a:custGeom>
          <a:solidFill>
            <a:srgbClr val="FFC000"/>
          </a:solidFill>
          <a:ln>
            <a:noFill/>
          </a:ln>
        </p:spPr>
        <p:txBody>
          <a:bodyPr vert="horz" wrap="square" lIns="93247" tIns="46623" rIns="93247" bIns="4662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pic>
        <p:nvPicPr>
          <p:cNvPr id="267" name="Picture 266">
            <a:extLst>
              <a:ext uri="{FF2B5EF4-FFF2-40B4-BE49-F238E27FC236}">
                <a16:creationId xmlns:a16="http://schemas.microsoft.com/office/drawing/2014/main" id="{A0647C7B-AF5C-41C8-A057-BAA14CC0D36F}"/>
              </a:ext>
            </a:extLst>
          </p:cNvPr>
          <p:cNvPicPr>
            <a:picLocks noChangeAspect="1"/>
          </p:cNvPicPr>
          <p:nvPr/>
        </p:nvPicPr>
        <p:blipFill>
          <a:blip r:embed="rId4"/>
          <a:stretch>
            <a:fillRect/>
          </a:stretch>
        </p:blipFill>
        <p:spPr>
          <a:xfrm>
            <a:off x="10233400" y="3116886"/>
            <a:ext cx="532022" cy="532022"/>
          </a:xfrm>
          <a:prstGeom prst="rect">
            <a:avLst/>
          </a:prstGeom>
        </p:spPr>
      </p:pic>
      <p:sp>
        <p:nvSpPr>
          <p:cNvPr id="268" name="TextBox 267">
            <a:extLst>
              <a:ext uri="{FF2B5EF4-FFF2-40B4-BE49-F238E27FC236}">
                <a16:creationId xmlns:a16="http://schemas.microsoft.com/office/drawing/2014/main" id="{06DB1153-0F5E-4463-B736-DD3BF00257BE}"/>
              </a:ext>
            </a:extLst>
          </p:cNvPr>
          <p:cNvSpPr txBox="1"/>
          <p:nvPr/>
        </p:nvSpPr>
        <p:spPr>
          <a:xfrm>
            <a:off x="10038868" y="2622175"/>
            <a:ext cx="918445" cy="307777"/>
          </a:xfrm>
          <a:prstGeom prst="rect">
            <a:avLst/>
          </a:prstGeom>
          <a:noFill/>
        </p:spPr>
        <p:txBody>
          <a:bodyPr wrap="square" rtlCol="0" anchor="ctr">
            <a:sp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a:ln>
                  <a:noFill/>
                </a:ln>
                <a:gradFill>
                  <a:gsLst>
                    <a:gs pos="83000">
                      <a:srgbClr val="1A1A1A"/>
                    </a:gs>
                    <a:gs pos="100000">
                      <a:srgbClr val="0D0D0D"/>
                    </a:gs>
                  </a:gsLst>
                  <a:lin ang="5400000" scaled="1"/>
                </a:gradFill>
                <a:effectLst/>
                <a:uLnTx/>
                <a:uFillTx/>
                <a:latin typeface="Segoe UI" panose="020B0502040204020203" pitchFamily="34" charset="0"/>
                <a:ea typeface="Segoe UI" charset="0"/>
                <a:cs typeface="Segoe UI" panose="020B0502040204020203" pitchFamily="34" charset="0"/>
              </a:rPr>
              <a:t>APP</a:t>
            </a:r>
          </a:p>
        </p:txBody>
      </p:sp>
      <p:grpSp>
        <p:nvGrpSpPr>
          <p:cNvPr id="269" name="Group 268">
            <a:extLst>
              <a:ext uri="{FF2B5EF4-FFF2-40B4-BE49-F238E27FC236}">
                <a16:creationId xmlns:a16="http://schemas.microsoft.com/office/drawing/2014/main" id="{D93EDE7B-4A68-4E3F-AE03-C280A9D785AC}"/>
              </a:ext>
            </a:extLst>
          </p:cNvPr>
          <p:cNvGrpSpPr/>
          <p:nvPr/>
        </p:nvGrpSpPr>
        <p:grpSpPr>
          <a:xfrm>
            <a:off x="11082502" y="3612917"/>
            <a:ext cx="271817" cy="619499"/>
            <a:chOff x="4724400" y="2646277"/>
            <a:chExt cx="127000" cy="295306"/>
          </a:xfrm>
        </p:grpSpPr>
        <p:cxnSp>
          <p:nvCxnSpPr>
            <p:cNvPr id="270" name="Straight Connector 269">
              <a:extLst>
                <a:ext uri="{FF2B5EF4-FFF2-40B4-BE49-F238E27FC236}">
                  <a16:creationId xmlns:a16="http://schemas.microsoft.com/office/drawing/2014/main" id="{C7B5C8BE-C0B2-4136-9AEB-156E4E405E6D}"/>
                </a:ext>
              </a:extLst>
            </p:cNvPr>
            <p:cNvCxnSpPr>
              <a:cxnSpLocks/>
            </p:cNvCxnSpPr>
            <p:nvPr/>
          </p:nvCxnSpPr>
          <p:spPr>
            <a:xfrm>
              <a:off x="4724400" y="2646277"/>
              <a:ext cx="0" cy="295306"/>
            </a:xfrm>
            <a:prstGeom prst="line">
              <a:avLst/>
            </a:prstGeom>
            <a:ln w="19050">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1" name="Straight Connector 270">
              <a:extLst>
                <a:ext uri="{FF2B5EF4-FFF2-40B4-BE49-F238E27FC236}">
                  <a16:creationId xmlns:a16="http://schemas.microsoft.com/office/drawing/2014/main" id="{9F0A7448-813D-4C8C-BC3F-50B553908044}"/>
                </a:ext>
              </a:extLst>
            </p:cNvPr>
            <p:cNvCxnSpPr>
              <a:cxnSpLocks/>
            </p:cNvCxnSpPr>
            <p:nvPr/>
          </p:nvCxnSpPr>
          <p:spPr>
            <a:xfrm>
              <a:off x="4724400" y="2933970"/>
              <a:ext cx="127000" cy="0"/>
            </a:xfrm>
            <a:prstGeom prst="line">
              <a:avLst/>
            </a:prstGeom>
            <a:ln w="19050">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72" name="Group 271">
            <a:extLst>
              <a:ext uri="{FF2B5EF4-FFF2-40B4-BE49-F238E27FC236}">
                <a16:creationId xmlns:a16="http://schemas.microsoft.com/office/drawing/2014/main" id="{EB8FAA9E-F494-4DA8-9679-50244D9F2579}"/>
              </a:ext>
            </a:extLst>
          </p:cNvPr>
          <p:cNvGrpSpPr/>
          <p:nvPr/>
        </p:nvGrpSpPr>
        <p:grpSpPr>
          <a:xfrm>
            <a:off x="11082503" y="4221848"/>
            <a:ext cx="157276" cy="496746"/>
            <a:chOff x="4724400" y="2632054"/>
            <a:chExt cx="127000" cy="314372"/>
          </a:xfrm>
        </p:grpSpPr>
        <p:cxnSp>
          <p:nvCxnSpPr>
            <p:cNvPr id="273" name="Straight Connector 272">
              <a:extLst>
                <a:ext uri="{FF2B5EF4-FFF2-40B4-BE49-F238E27FC236}">
                  <a16:creationId xmlns:a16="http://schemas.microsoft.com/office/drawing/2014/main" id="{7481E8E8-AB3D-49D7-A10C-14554FDB8BC1}"/>
                </a:ext>
              </a:extLst>
            </p:cNvPr>
            <p:cNvCxnSpPr>
              <a:cxnSpLocks/>
            </p:cNvCxnSpPr>
            <p:nvPr/>
          </p:nvCxnSpPr>
          <p:spPr>
            <a:xfrm>
              <a:off x="4724400" y="2632054"/>
              <a:ext cx="0" cy="314372"/>
            </a:xfrm>
            <a:prstGeom prst="line">
              <a:avLst/>
            </a:prstGeom>
            <a:ln w="19050">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4" name="Straight Connector 273">
              <a:extLst>
                <a:ext uri="{FF2B5EF4-FFF2-40B4-BE49-F238E27FC236}">
                  <a16:creationId xmlns:a16="http://schemas.microsoft.com/office/drawing/2014/main" id="{15FA14EB-7029-42D7-A266-B96B7E0B8591}"/>
                </a:ext>
              </a:extLst>
            </p:cNvPr>
            <p:cNvCxnSpPr>
              <a:cxnSpLocks/>
            </p:cNvCxnSpPr>
            <p:nvPr/>
          </p:nvCxnSpPr>
          <p:spPr>
            <a:xfrm>
              <a:off x="4724400" y="2941662"/>
              <a:ext cx="127000" cy="0"/>
            </a:xfrm>
            <a:prstGeom prst="line">
              <a:avLst/>
            </a:prstGeom>
            <a:ln w="19050">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75" name="Application is classified HBI">
            <a:extLst>
              <a:ext uri="{FF2B5EF4-FFF2-40B4-BE49-F238E27FC236}">
                <a16:creationId xmlns:a16="http://schemas.microsoft.com/office/drawing/2014/main" id="{D79A48E5-92B8-487F-A9F6-2D40BCE64AA7}"/>
              </a:ext>
            </a:extLst>
          </p:cNvPr>
          <p:cNvSpPr/>
          <p:nvPr/>
        </p:nvSpPr>
        <p:spPr>
          <a:xfrm>
            <a:off x="9940548" y="4418758"/>
            <a:ext cx="1057148" cy="523220"/>
          </a:xfrm>
          <a:prstGeom prst="rect">
            <a:avLst/>
          </a:prstGeom>
        </p:spPr>
        <p:txBody>
          <a:bodyPr wrap="square">
            <a:spAutoFit/>
          </a:body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83000">
                      <a:srgbClr val="1A1A1A"/>
                    </a:gs>
                    <a:gs pos="100000">
                      <a:srgbClr val="0D0D0D"/>
                    </a:gs>
                  </a:gsLst>
                  <a:lin ang="5400000" scaled="1"/>
                </a:gradFill>
                <a:effectLst/>
                <a:uLnTx/>
                <a:uFillTx/>
                <a:latin typeface="Segoe UI"/>
                <a:ea typeface="Segoe UI" charset="0"/>
                <a:cs typeface="Segoe UI" charset="0"/>
              </a:rPr>
              <a:t>Protect on download</a:t>
            </a:r>
            <a:endParaRPr kumimoji="0" lang="en-US" sz="20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nvGrpSpPr>
          <p:cNvPr id="276" name="Okay">
            <a:extLst>
              <a:ext uri="{FF2B5EF4-FFF2-40B4-BE49-F238E27FC236}">
                <a16:creationId xmlns:a16="http://schemas.microsoft.com/office/drawing/2014/main" id="{175F0092-3A7E-404C-B980-F15A631A7CDF}"/>
              </a:ext>
            </a:extLst>
          </p:cNvPr>
          <p:cNvGrpSpPr>
            <a:grpSpLocks noChangeAspect="1"/>
          </p:cNvGrpSpPr>
          <p:nvPr/>
        </p:nvGrpSpPr>
        <p:grpSpPr>
          <a:xfrm>
            <a:off x="10839971" y="4034184"/>
            <a:ext cx="344612" cy="344612"/>
            <a:chOff x="5759509" y="-1425609"/>
            <a:chExt cx="274320" cy="274320"/>
          </a:xfrm>
        </p:grpSpPr>
        <p:sp>
          <p:nvSpPr>
            <p:cNvPr id="277" name="Oval 276">
              <a:extLst>
                <a:ext uri="{FF2B5EF4-FFF2-40B4-BE49-F238E27FC236}">
                  <a16:creationId xmlns:a16="http://schemas.microsoft.com/office/drawing/2014/main" id="{6CFFDC95-F819-4913-BF2A-B7EF68C6D227}"/>
                </a:ext>
              </a:extLst>
            </p:cNvPr>
            <p:cNvSpPr/>
            <p:nvPr/>
          </p:nvSpPr>
          <p:spPr bwMode="auto">
            <a:xfrm>
              <a:off x="5759509" y="-1425609"/>
              <a:ext cx="274320" cy="274320"/>
            </a:xfrm>
            <a:prstGeom prst="ellipse">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Segoe UI" pitchFamily="34" charset="0"/>
                <a:cs typeface="Segoe UI" pitchFamily="34" charset="0"/>
              </a:endParaRPr>
            </a:p>
          </p:txBody>
        </p:sp>
        <p:sp>
          <p:nvSpPr>
            <p:cNvPr id="278" name="Freeform 23">
              <a:extLst>
                <a:ext uri="{FF2B5EF4-FFF2-40B4-BE49-F238E27FC236}">
                  <a16:creationId xmlns:a16="http://schemas.microsoft.com/office/drawing/2014/main" id="{6085A475-ABBD-42B5-ABCB-666D08D013D2}"/>
                </a:ext>
              </a:extLst>
            </p:cNvPr>
            <p:cNvSpPr>
              <a:spLocks/>
            </p:cNvSpPr>
            <p:nvPr/>
          </p:nvSpPr>
          <p:spPr bwMode="auto">
            <a:xfrm>
              <a:off x="5807745" y="-1355141"/>
              <a:ext cx="177848" cy="133386"/>
            </a:xfrm>
            <a:custGeom>
              <a:avLst/>
              <a:gdLst>
                <a:gd name="T0" fmla="*/ 308 w 308"/>
                <a:gd name="T1" fmla="*/ 20 h 231"/>
                <a:gd name="T2" fmla="*/ 288 w 308"/>
                <a:gd name="T3" fmla="*/ 0 h 231"/>
                <a:gd name="T4" fmla="*/ 96 w 308"/>
                <a:gd name="T5" fmla="*/ 193 h 231"/>
                <a:gd name="T6" fmla="*/ 20 w 308"/>
                <a:gd name="T7" fmla="*/ 116 h 231"/>
                <a:gd name="T8" fmla="*/ 0 w 308"/>
                <a:gd name="T9" fmla="*/ 135 h 231"/>
                <a:gd name="T10" fmla="*/ 96 w 308"/>
                <a:gd name="T11" fmla="*/ 231 h 231"/>
                <a:gd name="T12" fmla="*/ 308 w 308"/>
                <a:gd name="T13" fmla="*/ 20 h 231"/>
              </a:gdLst>
              <a:ahLst/>
              <a:cxnLst>
                <a:cxn ang="0">
                  <a:pos x="T0" y="T1"/>
                </a:cxn>
                <a:cxn ang="0">
                  <a:pos x="T2" y="T3"/>
                </a:cxn>
                <a:cxn ang="0">
                  <a:pos x="T4" y="T5"/>
                </a:cxn>
                <a:cxn ang="0">
                  <a:pos x="T6" y="T7"/>
                </a:cxn>
                <a:cxn ang="0">
                  <a:pos x="T8" y="T9"/>
                </a:cxn>
                <a:cxn ang="0">
                  <a:pos x="T10" y="T11"/>
                </a:cxn>
                <a:cxn ang="0">
                  <a:pos x="T12" y="T13"/>
                </a:cxn>
              </a:cxnLst>
              <a:rect l="0" t="0" r="r" b="b"/>
              <a:pathLst>
                <a:path w="308" h="231">
                  <a:moveTo>
                    <a:pt x="308" y="20"/>
                  </a:moveTo>
                  <a:lnTo>
                    <a:pt x="288" y="0"/>
                  </a:lnTo>
                  <a:lnTo>
                    <a:pt x="96" y="193"/>
                  </a:lnTo>
                  <a:lnTo>
                    <a:pt x="20" y="116"/>
                  </a:lnTo>
                  <a:lnTo>
                    <a:pt x="0" y="135"/>
                  </a:lnTo>
                  <a:lnTo>
                    <a:pt x="96" y="231"/>
                  </a:lnTo>
                  <a:lnTo>
                    <a:pt x="308" y="20"/>
                  </a:ln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sp>
        <p:nvSpPr>
          <p:cNvPr id="279" name="Application is classified HBI">
            <a:extLst>
              <a:ext uri="{FF2B5EF4-FFF2-40B4-BE49-F238E27FC236}">
                <a16:creationId xmlns:a16="http://schemas.microsoft.com/office/drawing/2014/main" id="{0E04C64E-33C3-43C4-9AF1-6219C66B994B}"/>
              </a:ext>
            </a:extLst>
          </p:cNvPr>
          <p:cNvSpPr/>
          <p:nvPr/>
        </p:nvSpPr>
        <p:spPr>
          <a:xfrm>
            <a:off x="9918068" y="3923225"/>
            <a:ext cx="1057148" cy="523220"/>
          </a:xfrm>
          <a:prstGeom prst="rect">
            <a:avLst/>
          </a:prstGeom>
        </p:spPr>
        <p:txBody>
          <a:bodyPr wrap="square">
            <a:spAutoFit/>
          </a:bodyPr>
          <a:lstStyle/>
          <a:p>
            <a:pPr marL="0" marR="0" lvl="0" indent="0" algn="l" defTabSz="914225"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83000">
                      <a:srgbClr val="1A1A1A"/>
                    </a:gs>
                    <a:gs pos="100000">
                      <a:srgbClr val="0D0D0D"/>
                    </a:gs>
                  </a:gsLst>
                  <a:lin ang="5400000" scaled="1"/>
                </a:gradFill>
                <a:effectLst/>
                <a:uLnTx/>
                <a:uFillTx/>
                <a:latin typeface="Segoe UI"/>
                <a:ea typeface="Segoe UI" charset="0"/>
                <a:cs typeface="Segoe UI" charset="0"/>
              </a:rPr>
              <a:t>Allow viewing</a:t>
            </a:r>
            <a:endParaRPr kumimoji="0" lang="en-US" sz="20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nvGrpSpPr>
          <p:cNvPr id="280" name="Group 279">
            <a:extLst>
              <a:ext uri="{FF2B5EF4-FFF2-40B4-BE49-F238E27FC236}">
                <a16:creationId xmlns:a16="http://schemas.microsoft.com/office/drawing/2014/main" id="{CA7057C2-FDE6-4BE4-B0B4-18AE1DAC9355}"/>
              </a:ext>
            </a:extLst>
          </p:cNvPr>
          <p:cNvGrpSpPr/>
          <p:nvPr/>
        </p:nvGrpSpPr>
        <p:grpSpPr>
          <a:xfrm>
            <a:off x="9849360" y="2966647"/>
            <a:ext cx="1794469" cy="841655"/>
            <a:chOff x="3510750" y="1919480"/>
            <a:chExt cx="1449021" cy="679631"/>
          </a:xfrm>
        </p:grpSpPr>
        <p:sp>
          <p:nvSpPr>
            <p:cNvPr id="281" name="Freeform 5">
              <a:extLst>
                <a:ext uri="{FF2B5EF4-FFF2-40B4-BE49-F238E27FC236}">
                  <a16:creationId xmlns:a16="http://schemas.microsoft.com/office/drawing/2014/main" id="{8359711C-9FB9-47A1-946C-B82ED835161E}"/>
                </a:ext>
              </a:extLst>
            </p:cNvPr>
            <p:cNvSpPr>
              <a:spLocks/>
            </p:cNvSpPr>
            <p:nvPr/>
          </p:nvSpPr>
          <p:spPr bwMode="auto">
            <a:xfrm flipH="1">
              <a:off x="3510750" y="1919480"/>
              <a:ext cx="1047693" cy="635126"/>
            </a:xfrm>
            <a:custGeom>
              <a:avLst/>
              <a:gdLst>
                <a:gd name="T0" fmla="*/ 28 w 120"/>
                <a:gd name="T1" fmla="*/ 32 h 80"/>
                <a:gd name="T2" fmla="*/ 60 w 120"/>
                <a:gd name="T3" fmla="*/ 0 h 80"/>
                <a:gd name="T4" fmla="*/ 90 w 120"/>
                <a:gd name="T5" fmla="*/ 20 h 80"/>
                <a:gd name="T6" fmla="*/ 90 w 120"/>
                <a:gd name="T7" fmla="*/ 20 h 80"/>
                <a:gd name="T8" fmla="*/ 120 w 120"/>
                <a:gd name="T9" fmla="*/ 50 h 80"/>
                <a:gd name="T10" fmla="*/ 90 w 120"/>
                <a:gd name="T11" fmla="*/ 80 h 80"/>
                <a:gd name="T12" fmla="*/ 24 w 120"/>
                <a:gd name="T13" fmla="*/ 80 h 80"/>
                <a:gd name="T14" fmla="*/ 0 w 120"/>
                <a:gd name="T15" fmla="*/ 56 h 80"/>
                <a:gd name="T16" fmla="*/ 24 w 120"/>
                <a:gd name="T17" fmla="*/ 32 h 80"/>
                <a:gd name="T18" fmla="*/ 28 w 120"/>
                <a:gd name="T19" fmla="*/ 3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80">
                  <a:moveTo>
                    <a:pt x="28" y="32"/>
                  </a:moveTo>
                  <a:cubicBezTo>
                    <a:pt x="28" y="14"/>
                    <a:pt x="42" y="0"/>
                    <a:pt x="60" y="0"/>
                  </a:cubicBezTo>
                  <a:cubicBezTo>
                    <a:pt x="73" y="0"/>
                    <a:pt x="85" y="8"/>
                    <a:pt x="90" y="20"/>
                  </a:cubicBezTo>
                  <a:cubicBezTo>
                    <a:pt x="90" y="20"/>
                    <a:pt x="90" y="20"/>
                    <a:pt x="90" y="20"/>
                  </a:cubicBezTo>
                  <a:cubicBezTo>
                    <a:pt x="107" y="20"/>
                    <a:pt x="120" y="33"/>
                    <a:pt x="120" y="50"/>
                  </a:cubicBezTo>
                  <a:cubicBezTo>
                    <a:pt x="120" y="67"/>
                    <a:pt x="107" y="80"/>
                    <a:pt x="90" y="80"/>
                  </a:cubicBezTo>
                  <a:cubicBezTo>
                    <a:pt x="24" y="80"/>
                    <a:pt x="24" y="80"/>
                    <a:pt x="24" y="80"/>
                  </a:cubicBezTo>
                  <a:cubicBezTo>
                    <a:pt x="11" y="80"/>
                    <a:pt x="0" y="69"/>
                    <a:pt x="0" y="56"/>
                  </a:cubicBezTo>
                  <a:cubicBezTo>
                    <a:pt x="0" y="43"/>
                    <a:pt x="11" y="32"/>
                    <a:pt x="24" y="32"/>
                  </a:cubicBezTo>
                  <a:cubicBezTo>
                    <a:pt x="25" y="32"/>
                    <a:pt x="27" y="32"/>
                    <a:pt x="28" y="32"/>
                  </a:cubicBezTo>
                  <a:close/>
                </a:path>
              </a:pathLst>
            </a:cu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282" name="Rectangle 281">
              <a:extLst>
                <a:ext uri="{FF2B5EF4-FFF2-40B4-BE49-F238E27FC236}">
                  <a16:creationId xmlns:a16="http://schemas.microsoft.com/office/drawing/2014/main" id="{D3F522FF-FDAB-4791-9204-0D22740C6998}"/>
                </a:ext>
              </a:extLst>
            </p:cNvPr>
            <p:cNvSpPr/>
            <p:nvPr/>
          </p:nvSpPr>
          <p:spPr bwMode="auto">
            <a:xfrm>
              <a:off x="4359723" y="2193608"/>
              <a:ext cx="600048" cy="405503"/>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pic>
        <p:nvPicPr>
          <p:cNvPr id="284" name="Picture 2" descr="http://www.cloudstorageboss.com/wp-content/uploads/2016/03/box-logo-png.png">
            <a:extLst>
              <a:ext uri="{FF2B5EF4-FFF2-40B4-BE49-F238E27FC236}">
                <a16:creationId xmlns:a16="http://schemas.microsoft.com/office/drawing/2014/main" id="{25B9F5CA-BF9D-4755-8C95-65A6FFA0ED9D}"/>
              </a:ext>
            </a:extLst>
          </p:cNvPr>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083113" y="3176404"/>
            <a:ext cx="743741" cy="439383"/>
          </a:xfrm>
          <a:prstGeom prst="rect">
            <a:avLst/>
          </a:prstGeom>
          <a:noFill/>
          <a:extLst>
            <a:ext uri="{909E8E84-426E-40DD-AFC4-6F175D3DCCD1}">
              <a14:hiddenFill xmlns:a14="http://schemas.microsoft.com/office/drawing/2010/main">
                <a:solidFill>
                  <a:srgbClr val="FFFFFF"/>
                </a:solidFill>
              </a14:hiddenFill>
            </a:ext>
          </a:extLst>
        </p:spPr>
      </p:pic>
      <p:grpSp>
        <p:nvGrpSpPr>
          <p:cNvPr id="285" name="Group 284">
            <a:extLst>
              <a:ext uri="{FF2B5EF4-FFF2-40B4-BE49-F238E27FC236}">
                <a16:creationId xmlns:a16="http://schemas.microsoft.com/office/drawing/2014/main" id="{725B8E67-1941-4204-BD89-0D58EFCCDE47}"/>
              </a:ext>
            </a:extLst>
          </p:cNvPr>
          <p:cNvGrpSpPr/>
          <p:nvPr/>
        </p:nvGrpSpPr>
        <p:grpSpPr>
          <a:xfrm>
            <a:off x="10900729" y="3262032"/>
            <a:ext cx="684848" cy="661987"/>
            <a:chOff x="10900729" y="3262032"/>
            <a:chExt cx="684848" cy="661987"/>
          </a:xfrm>
        </p:grpSpPr>
        <p:grpSp>
          <p:nvGrpSpPr>
            <p:cNvPr id="286" name="Group 16">
              <a:extLst>
                <a:ext uri="{FF2B5EF4-FFF2-40B4-BE49-F238E27FC236}">
                  <a16:creationId xmlns:a16="http://schemas.microsoft.com/office/drawing/2014/main" id="{AE38DABD-C112-486F-8D52-C071626F378C}"/>
                </a:ext>
              </a:extLst>
            </p:cNvPr>
            <p:cNvGrpSpPr>
              <a:grpSpLocks noChangeAspect="1"/>
            </p:cNvGrpSpPr>
            <p:nvPr/>
          </p:nvGrpSpPr>
          <p:grpSpPr bwMode="auto">
            <a:xfrm rot="16200000">
              <a:off x="10912159" y="3250602"/>
              <a:ext cx="661987" cy="684848"/>
              <a:chOff x="6881" y="2079"/>
              <a:chExt cx="417" cy="368"/>
            </a:xfrm>
          </p:grpSpPr>
          <p:sp>
            <p:nvSpPr>
              <p:cNvPr id="295" name="AutoShape 15">
                <a:extLst>
                  <a:ext uri="{FF2B5EF4-FFF2-40B4-BE49-F238E27FC236}">
                    <a16:creationId xmlns:a16="http://schemas.microsoft.com/office/drawing/2014/main" id="{DD42E30A-6893-4AFB-8B0D-9C8F976455CC}"/>
                  </a:ext>
                </a:extLst>
              </p:cNvPr>
              <p:cNvSpPr>
                <a:spLocks noChangeAspect="1" noChangeArrowheads="1" noTextEdit="1"/>
              </p:cNvSpPr>
              <p:nvPr/>
            </p:nvSpPr>
            <p:spPr bwMode="auto">
              <a:xfrm>
                <a:off x="6881" y="2079"/>
                <a:ext cx="417" cy="36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96" name="Freeform 17">
                <a:extLst>
                  <a:ext uri="{FF2B5EF4-FFF2-40B4-BE49-F238E27FC236}">
                    <a16:creationId xmlns:a16="http://schemas.microsoft.com/office/drawing/2014/main" id="{7ADEAEF1-E49F-4901-AF3A-5DA80AF361A0}"/>
                  </a:ext>
                </a:extLst>
              </p:cNvPr>
              <p:cNvSpPr>
                <a:spLocks/>
              </p:cNvSpPr>
              <p:nvPr/>
            </p:nvSpPr>
            <p:spPr bwMode="auto">
              <a:xfrm>
                <a:off x="6935" y="2090"/>
                <a:ext cx="296" cy="350"/>
              </a:xfrm>
              <a:custGeom>
                <a:avLst/>
                <a:gdLst>
                  <a:gd name="T0" fmla="*/ 0 w 293"/>
                  <a:gd name="T1" fmla="*/ 393 h 393"/>
                  <a:gd name="T2" fmla="*/ 0 w 293"/>
                  <a:gd name="T3" fmla="*/ 393 h 393"/>
                  <a:gd name="T4" fmla="*/ 293 w 293"/>
                  <a:gd name="T5" fmla="*/ 393 h 393"/>
                  <a:gd name="T6" fmla="*/ 293 w 293"/>
                  <a:gd name="T7" fmla="*/ 202 h 393"/>
                  <a:gd name="T8" fmla="*/ 266 w 293"/>
                  <a:gd name="T9" fmla="*/ 175 h 393"/>
                  <a:gd name="T10" fmla="*/ 266 w 293"/>
                  <a:gd name="T11" fmla="*/ 0 h 393"/>
                  <a:gd name="T12" fmla="*/ 0 w 293"/>
                  <a:gd name="T13" fmla="*/ 0 h 393"/>
                  <a:gd name="T14" fmla="*/ 0 w 293"/>
                  <a:gd name="T15" fmla="*/ 393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393">
                    <a:moveTo>
                      <a:pt x="0" y="393"/>
                    </a:moveTo>
                    <a:lnTo>
                      <a:pt x="0" y="393"/>
                    </a:lnTo>
                    <a:lnTo>
                      <a:pt x="293" y="393"/>
                    </a:lnTo>
                    <a:lnTo>
                      <a:pt x="293" y="202"/>
                    </a:lnTo>
                    <a:lnTo>
                      <a:pt x="266" y="175"/>
                    </a:lnTo>
                    <a:lnTo>
                      <a:pt x="266" y="0"/>
                    </a:lnTo>
                    <a:lnTo>
                      <a:pt x="0" y="0"/>
                    </a:lnTo>
                    <a:lnTo>
                      <a:pt x="0" y="393"/>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97" name="Freeform 18">
                <a:extLst>
                  <a:ext uri="{FF2B5EF4-FFF2-40B4-BE49-F238E27FC236}">
                    <a16:creationId xmlns:a16="http://schemas.microsoft.com/office/drawing/2014/main" id="{7B97BD21-0243-41C8-9617-073A43E5E5F3}"/>
                  </a:ext>
                </a:extLst>
              </p:cNvPr>
              <p:cNvSpPr>
                <a:spLocks/>
              </p:cNvSpPr>
              <p:nvPr/>
            </p:nvSpPr>
            <p:spPr bwMode="auto">
              <a:xfrm>
                <a:off x="7231" y="2090"/>
                <a:ext cx="27" cy="158"/>
              </a:xfrm>
              <a:custGeom>
                <a:avLst/>
                <a:gdLst>
                  <a:gd name="T0" fmla="*/ 27 w 27"/>
                  <a:gd name="T1" fmla="*/ 0 h 177"/>
                  <a:gd name="T2" fmla="*/ 27 w 27"/>
                  <a:gd name="T3" fmla="*/ 0 h 177"/>
                  <a:gd name="T4" fmla="*/ 0 w 27"/>
                  <a:gd name="T5" fmla="*/ 0 h 177"/>
                  <a:gd name="T6" fmla="*/ 0 w 27"/>
                  <a:gd name="T7" fmla="*/ 164 h 177"/>
                  <a:gd name="T8" fmla="*/ 13 w 27"/>
                  <a:gd name="T9" fmla="*/ 177 h 177"/>
                  <a:gd name="T10" fmla="*/ 27 w 27"/>
                  <a:gd name="T11" fmla="*/ 164 h 177"/>
                  <a:gd name="T12" fmla="*/ 27 w 27"/>
                  <a:gd name="T13" fmla="*/ 0 h 177"/>
                </a:gdLst>
                <a:ahLst/>
                <a:cxnLst>
                  <a:cxn ang="0">
                    <a:pos x="T0" y="T1"/>
                  </a:cxn>
                  <a:cxn ang="0">
                    <a:pos x="T2" y="T3"/>
                  </a:cxn>
                  <a:cxn ang="0">
                    <a:pos x="T4" y="T5"/>
                  </a:cxn>
                  <a:cxn ang="0">
                    <a:pos x="T6" y="T7"/>
                  </a:cxn>
                  <a:cxn ang="0">
                    <a:pos x="T8" y="T9"/>
                  </a:cxn>
                  <a:cxn ang="0">
                    <a:pos x="T10" y="T11"/>
                  </a:cxn>
                  <a:cxn ang="0">
                    <a:pos x="T12" y="T13"/>
                  </a:cxn>
                </a:cxnLst>
                <a:rect l="0" t="0" r="r" b="b"/>
                <a:pathLst>
                  <a:path w="27" h="177">
                    <a:moveTo>
                      <a:pt x="27" y="0"/>
                    </a:moveTo>
                    <a:lnTo>
                      <a:pt x="27" y="0"/>
                    </a:lnTo>
                    <a:lnTo>
                      <a:pt x="0" y="0"/>
                    </a:lnTo>
                    <a:lnTo>
                      <a:pt x="0" y="164"/>
                    </a:lnTo>
                    <a:lnTo>
                      <a:pt x="13" y="177"/>
                    </a:lnTo>
                    <a:lnTo>
                      <a:pt x="27" y="164"/>
                    </a:lnTo>
                    <a:lnTo>
                      <a:pt x="27"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287" name="Group 4">
              <a:extLst>
                <a:ext uri="{FF2B5EF4-FFF2-40B4-BE49-F238E27FC236}">
                  <a16:creationId xmlns:a16="http://schemas.microsoft.com/office/drawing/2014/main" id="{D0F2F72D-3F09-4DF6-97A6-5A49103C7121}"/>
                </a:ext>
              </a:extLst>
            </p:cNvPr>
            <p:cNvGrpSpPr>
              <a:grpSpLocks noChangeAspect="1"/>
            </p:cNvGrpSpPr>
            <p:nvPr/>
          </p:nvGrpSpPr>
          <p:grpSpPr bwMode="auto">
            <a:xfrm>
              <a:off x="11124987" y="3474861"/>
              <a:ext cx="236331" cy="236331"/>
              <a:chOff x="7006" y="2195"/>
              <a:chExt cx="232" cy="232"/>
            </a:xfrm>
          </p:grpSpPr>
          <p:sp>
            <p:nvSpPr>
              <p:cNvPr id="291" name="Freeform 5">
                <a:extLst>
                  <a:ext uri="{FF2B5EF4-FFF2-40B4-BE49-F238E27FC236}">
                    <a16:creationId xmlns:a16="http://schemas.microsoft.com/office/drawing/2014/main" id="{FFB461C7-2868-4963-927E-96605D2FCD78}"/>
                  </a:ext>
                </a:extLst>
              </p:cNvPr>
              <p:cNvSpPr>
                <a:spLocks/>
              </p:cNvSpPr>
              <p:nvPr/>
            </p:nvSpPr>
            <p:spPr bwMode="auto">
              <a:xfrm>
                <a:off x="7097" y="2195"/>
                <a:ext cx="50" cy="50"/>
              </a:xfrm>
              <a:custGeom>
                <a:avLst/>
                <a:gdLst>
                  <a:gd name="T0" fmla="*/ 40 w 80"/>
                  <a:gd name="T1" fmla="*/ 0 h 80"/>
                  <a:gd name="T2" fmla="*/ 40 w 80"/>
                  <a:gd name="T3" fmla="*/ 0 h 80"/>
                  <a:gd name="T4" fmla="*/ 24 w 80"/>
                  <a:gd name="T5" fmla="*/ 4 h 80"/>
                  <a:gd name="T6" fmla="*/ 11 w 80"/>
                  <a:gd name="T7" fmla="*/ 12 h 80"/>
                  <a:gd name="T8" fmla="*/ 3 w 80"/>
                  <a:gd name="T9" fmla="*/ 25 h 80"/>
                  <a:gd name="T10" fmla="*/ 0 w 80"/>
                  <a:gd name="T11" fmla="*/ 40 h 80"/>
                  <a:gd name="T12" fmla="*/ 3 w 80"/>
                  <a:gd name="T13" fmla="*/ 56 h 80"/>
                  <a:gd name="T14" fmla="*/ 11 w 80"/>
                  <a:gd name="T15" fmla="*/ 69 h 80"/>
                  <a:gd name="T16" fmla="*/ 24 w 80"/>
                  <a:gd name="T17" fmla="*/ 77 h 80"/>
                  <a:gd name="T18" fmla="*/ 40 w 80"/>
                  <a:gd name="T19" fmla="*/ 80 h 80"/>
                  <a:gd name="T20" fmla="*/ 55 w 80"/>
                  <a:gd name="T21" fmla="*/ 77 h 80"/>
                  <a:gd name="T22" fmla="*/ 68 w 80"/>
                  <a:gd name="T23" fmla="*/ 69 h 80"/>
                  <a:gd name="T24" fmla="*/ 77 w 80"/>
                  <a:gd name="T25" fmla="*/ 56 h 80"/>
                  <a:gd name="T26" fmla="*/ 80 w 80"/>
                  <a:gd name="T27" fmla="*/ 40 h 80"/>
                  <a:gd name="T28" fmla="*/ 77 w 80"/>
                  <a:gd name="T29" fmla="*/ 25 h 80"/>
                  <a:gd name="T30" fmla="*/ 68 w 80"/>
                  <a:gd name="T31" fmla="*/ 12 h 80"/>
                  <a:gd name="T32" fmla="*/ 55 w 80"/>
                  <a:gd name="T33" fmla="*/ 4 h 80"/>
                  <a:gd name="T34" fmla="*/ 40 w 80"/>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80">
                    <a:moveTo>
                      <a:pt x="40" y="0"/>
                    </a:moveTo>
                    <a:lnTo>
                      <a:pt x="40" y="0"/>
                    </a:lnTo>
                    <a:cubicBezTo>
                      <a:pt x="34" y="0"/>
                      <a:pt x="29" y="2"/>
                      <a:pt x="24" y="4"/>
                    </a:cubicBezTo>
                    <a:cubicBezTo>
                      <a:pt x="19" y="6"/>
                      <a:pt x="15" y="9"/>
                      <a:pt x="11" y="12"/>
                    </a:cubicBezTo>
                    <a:cubicBezTo>
                      <a:pt x="8" y="16"/>
                      <a:pt x="5" y="20"/>
                      <a:pt x="3" y="25"/>
                    </a:cubicBezTo>
                    <a:cubicBezTo>
                      <a:pt x="1" y="30"/>
                      <a:pt x="0" y="35"/>
                      <a:pt x="0" y="40"/>
                    </a:cubicBezTo>
                    <a:cubicBezTo>
                      <a:pt x="0" y="46"/>
                      <a:pt x="1" y="51"/>
                      <a:pt x="3" y="56"/>
                    </a:cubicBezTo>
                    <a:cubicBezTo>
                      <a:pt x="5" y="61"/>
                      <a:pt x="8" y="65"/>
                      <a:pt x="11" y="69"/>
                    </a:cubicBezTo>
                    <a:cubicBezTo>
                      <a:pt x="15" y="72"/>
                      <a:pt x="19" y="75"/>
                      <a:pt x="24" y="77"/>
                    </a:cubicBezTo>
                    <a:cubicBezTo>
                      <a:pt x="29" y="79"/>
                      <a:pt x="34" y="80"/>
                      <a:pt x="40" y="80"/>
                    </a:cubicBezTo>
                    <a:cubicBezTo>
                      <a:pt x="45" y="80"/>
                      <a:pt x="51" y="79"/>
                      <a:pt x="55" y="77"/>
                    </a:cubicBezTo>
                    <a:cubicBezTo>
                      <a:pt x="60" y="75"/>
                      <a:pt x="65" y="72"/>
                      <a:pt x="68" y="69"/>
                    </a:cubicBezTo>
                    <a:cubicBezTo>
                      <a:pt x="72" y="65"/>
                      <a:pt x="75" y="61"/>
                      <a:pt x="77" y="56"/>
                    </a:cubicBezTo>
                    <a:cubicBezTo>
                      <a:pt x="79" y="51"/>
                      <a:pt x="80" y="46"/>
                      <a:pt x="80" y="40"/>
                    </a:cubicBezTo>
                    <a:cubicBezTo>
                      <a:pt x="80" y="35"/>
                      <a:pt x="79" y="30"/>
                      <a:pt x="77" y="25"/>
                    </a:cubicBezTo>
                    <a:cubicBezTo>
                      <a:pt x="75" y="20"/>
                      <a:pt x="72" y="16"/>
                      <a:pt x="68" y="12"/>
                    </a:cubicBezTo>
                    <a:cubicBezTo>
                      <a:pt x="65" y="9"/>
                      <a:pt x="60" y="6"/>
                      <a:pt x="55" y="4"/>
                    </a:cubicBezTo>
                    <a:cubicBezTo>
                      <a:pt x="51" y="2"/>
                      <a:pt x="45" y="0"/>
                      <a:pt x="40" y="0"/>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292" name="Freeform 6">
                <a:extLst>
                  <a:ext uri="{FF2B5EF4-FFF2-40B4-BE49-F238E27FC236}">
                    <a16:creationId xmlns:a16="http://schemas.microsoft.com/office/drawing/2014/main" id="{DD6CE40D-A7F6-4D79-93A1-1D565F00BDF1}"/>
                  </a:ext>
                </a:extLst>
              </p:cNvPr>
              <p:cNvSpPr>
                <a:spLocks/>
              </p:cNvSpPr>
              <p:nvPr/>
            </p:nvSpPr>
            <p:spPr bwMode="auto">
              <a:xfrm>
                <a:off x="7023" y="2236"/>
                <a:ext cx="199" cy="191"/>
              </a:xfrm>
              <a:custGeom>
                <a:avLst/>
                <a:gdLst>
                  <a:gd name="T0" fmla="*/ 160 w 320"/>
                  <a:gd name="T1" fmla="*/ 308 h 308"/>
                  <a:gd name="T2" fmla="*/ 160 w 320"/>
                  <a:gd name="T3" fmla="*/ 308 h 308"/>
                  <a:gd name="T4" fmla="*/ 208 w 320"/>
                  <a:gd name="T5" fmla="*/ 300 h 308"/>
                  <a:gd name="T6" fmla="*/ 251 w 320"/>
                  <a:gd name="T7" fmla="*/ 279 h 308"/>
                  <a:gd name="T8" fmla="*/ 243 w 320"/>
                  <a:gd name="T9" fmla="*/ 261 h 308"/>
                  <a:gd name="T10" fmla="*/ 240 w 320"/>
                  <a:gd name="T11" fmla="*/ 241 h 308"/>
                  <a:gd name="T12" fmla="*/ 245 w 320"/>
                  <a:gd name="T13" fmla="*/ 215 h 308"/>
                  <a:gd name="T14" fmla="*/ 260 w 320"/>
                  <a:gd name="T15" fmla="*/ 194 h 308"/>
                  <a:gd name="T16" fmla="*/ 281 w 320"/>
                  <a:gd name="T17" fmla="*/ 180 h 308"/>
                  <a:gd name="T18" fmla="*/ 306 w 320"/>
                  <a:gd name="T19" fmla="*/ 175 h 308"/>
                  <a:gd name="T20" fmla="*/ 312 w 320"/>
                  <a:gd name="T21" fmla="*/ 175 h 308"/>
                  <a:gd name="T22" fmla="*/ 317 w 320"/>
                  <a:gd name="T23" fmla="*/ 175 h 308"/>
                  <a:gd name="T24" fmla="*/ 320 w 320"/>
                  <a:gd name="T25" fmla="*/ 148 h 308"/>
                  <a:gd name="T26" fmla="*/ 313 w 320"/>
                  <a:gd name="T27" fmla="*/ 101 h 308"/>
                  <a:gd name="T28" fmla="*/ 293 w 320"/>
                  <a:gd name="T29" fmla="*/ 59 h 308"/>
                  <a:gd name="T30" fmla="*/ 262 w 320"/>
                  <a:gd name="T31" fmla="*/ 25 h 308"/>
                  <a:gd name="T32" fmla="*/ 221 w 320"/>
                  <a:gd name="T33" fmla="*/ 0 h 308"/>
                  <a:gd name="T34" fmla="*/ 211 w 320"/>
                  <a:gd name="T35" fmla="*/ 17 h 308"/>
                  <a:gd name="T36" fmla="*/ 197 w 320"/>
                  <a:gd name="T37" fmla="*/ 30 h 308"/>
                  <a:gd name="T38" fmla="*/ 179 w 320"/>
                  <a:gd name="T39" fmla="*/ 38 h 308"/>
                  <a:gd name="T40" fmla="*/ 160 w 320"/>
                  <a:gd name="T41" fmla="*/ 41 h 308"/>
                  <a:gd name="T42" fmla="*/ 140 w 320"/>
                  <a:gd name="T43" fmla="*/ 38 h 308"/>
                  <a:gd name="T44" fmla="*/ 123 w 320"/>
                  <a:gd name="T45" fmla="*/ 30 h 308"/>
                  <a:gd name="T46" fmla="*/ 108 w 320"/>
                  <a:gd name="T47" fmla="*/ 17 h 308"/>
                  <a:gd name="T48" fmla="*/ 98 w 320"/>
                  <a:gd name="T49" fmla="*/ 0 h 308"/>
                  <a:gd name="T50" fmla="*/ 58 w 320"/>
                  <a:gd name="T51" fmla="*/ 25 h 308"/>
                  <a:gd name="T52" fmla="*/ 27 w 320"/>
                  <a:gd name="T53" fmla="*/ 59 h 308"/>
                  <a:gd name="T54" fmla="*/ 7 w 320"/>
                  <a:gd name="T55" fmla="*/ 101 h 308"/>
                  <a:gd name="T56" fmla="*/ 0 w 320"/>
                  <a:gd name="T57" fmla="*/ 148 h 308"/>
                  <a:gd name="T58" fmla="*/ 2 w 320"/>
                  <a:gd name="T59" fmla="*/ 175 h 308"/>
                  <a:gd name="T60" fmla="*/ 31 w 320"/>
                  <a:gd name="T61" fmla="*/ 177 h 308"/>
                  <a:gd name="T62" fmla="*/ 56 w 320"/>
                  <a:gd name="T63" fmla="*/ 190 h 308"/>
                  <a:gd name="T64" fmla="*/ 73 w 320"/>
                  <a:gd name="T65" fmla="*/ 213 h 308"/>
                  <a:gd name="T66" fmla="*/ 80 w 320"/>
                  <a:gd name="T67" fmla="*/ 241 h 308"/>
                  <a:gd name="T68" fmla="*/ 77 w 320"/>
                  <a:gd name="T69" fmla="*/ 261 h 308"/>
                  <a:gd name="T70" fmla="*/ 68 w 320"/>
                  <a:gd name="T71" fmla="*/ 279 h 308"/>
                  <a:gd name="T72" fmla="*/ 112 w 320"/>
                  <a:gd name="T73" fmla="*/ 300 h 308"/>
                  <a:gd name="T74" fmla="*/ 160 w 320"/>
                  <a:gd name="T75" fmla="*/ 30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0" h="308">
                    <a:moveTo>
                      <a:pt x="160" y="308"/>
                    </a:moveTo>
                    <a:lnTo>
                      <a:pt x="160" y="308"/>
                    </a:lnTo>
                    <a:cubicBezTo>
                      <a:pt x="176" y="308"/>
                      <a:pt x="192" y="305"/>
                      <a:pt x="208" y="300"/>
                    </a:cubicBezTo>
                    <a:cubicBezTo>
                      <a:pt x="223" y="296"/>
                      <a:pt x="238" y="288"/>
                      <a:pt x="251" y="279"/>
                    </a:cubicBezTo>
                    <a:cubicBezTo>
                      <a:pt x="248" y="273"/>
                      <a:pt x="245" y="267"/>
                      <a:pt x="243" y="261"/>
                    </a:cubicBezTo>
                    <a:cubicBezTo>
                      <a:pt x="241" y="254"/>
                      <a:pt x="240" y="248"/>
                      <a:pt x="240" y="241"/>
                    </a:cubicBezTo>
                    <a:cubicBezTo>
                      <a:pt x="240" y="232"/>
                      <a:pt x="242" y="223"/>
                      <a:pt x="245" y="215"/>
                    </a:cubicBezTo>
                    <a:cubicBezTo>
                      <a:pt x="249" y="207"/>
                      <a:pt x="253" y="200"/>
                      <a:pt x="260" y="194"/>
                    </a:cubicBezTo>
                    <a:cubicBezTo>
                      <a:pt x="266" y="188"/>
                      <a:pt x="273" y="183"/>
                      <a:pt x="281" y="180"/>
                    </a:cubicBezTo>
                    <a:cubicBezTo>
                      <a:pt x="289" y="176"/>
                      <a:pt x="297" y="175"/>
                      <a:pt x="306" y="175"/>
                    </a:cubicBezTo>
                    <a:cubicBezTo>
                      <a:pt x="308" y="175"/>
                      <a:pt x="310" y="175"/>
                      <a:pt x="312" y="175"/>
                    </a:cubicBezTo>
                    <a:cubicBezTo>
                      <a:pt x="314" y="175"/>
                      <a:pt x="316" y="175"/>
                      <a:pt x="317" y="175"/>
                    </a:cubicBezTo>
                    <a:cubicBezTo>
                      <a:pt x="319" y="166"/>
                      <a:pt x="320" y="157"/>
                      <a:pt x="320" y="148"/>
                    </a:cubicBezTo>
                    <a:cubicBezTo>
                      <a:pt x="320" y="132"/>
                      <a:pt x="318" y="116"/>
                      <a:pt x="313" y="101"/>
                    </a:cubicBezTo>
                    <a:cubicBezTo>
                      <a:pt x="308" y="86"/>
                      <a:pt x="302" y="72"/>
                      <a:pt x="293" y="59"/>
                    </a:cubicBezTo>
                    <a:cubicBezTo>
                      <a:pt x="285" y="46"/>
                      <a:pt x="274" y="35"/>
                      <a:pt x="262" y="25"/>
                    </a:cubicBezTo>
                    <a:cubicBezTo>
                      <a:pt x="250" y="15"/>
                      <a:pt x="236" y="6"/>
                      <a:pt x="221" y="0"/>
                    </a:cubicBezTo>
                    <a:cubicBezTo>
                      <a:pt x="219" y="6"/>
                      <a:pt x="215" y="12"/>
                      <a:pt x="211" y="17"/>
                    </a:cubicBezTo>
                    <a:cubicBezTo>
                      <a:pt x="207" y="22"/>
                      <a:pt x="202" y="26"/>
                      <a:pt x="197" y="30"/>
                    </a:cubicBezTo>
                    <a:cubicBezTo>
                      <a:pt x="191" y="34"/>
                      <a:pt x="185" y="36"/>
                      <a:pt x="179" y="38"/>
                    </a:cubicBezTo>
                    <a:cubicBezTo>
                      <a:pt x="173" y="40"/>
                      <a:pt x="166" y="41"/>
                      <a:pt x="160" y="41"/>
                    </a:cubicBezTo>
                    <a:cubicBezTo>
                      <a:pt x="153" y="41"/>
                      <a:pt x="147" y="40"/>
                      <a:pt x="140" y="38"/>
                    </a:cubicBezTo>
                    <a:cubicBezTo>
                      <a:pt x="134" y="36"/>
                      <a:pt x="128" y="34"/>
                      <a:pt x="123" y="30"/>
                    </a:cubicBezTo>
                    <a:cubicBezTo>
                      <a:pt x="118" y="26"/>
                      <a:pt x="113" y="22"/>
                      <a:pt x="108" y="17"/>
                    </a:cubicBezTo>
                    <a:cubicBezTo>
                      <a:pt x="104" y="12"/>
                      <a:pt x="101" y="6"/>
                      <a:pt x="98" y="0"/>
                    </a:cubicBezTo>
                    <a:cubicBezTo>
                      <a:pt x="83" y="6"/>
                      <a:pt x="70" y="15"/>
                      <a:pt x="58" y="25"/>
                    </a:cubicBezTo>
                    <a:cubicBezTo>
                      <a:pt x="45" y="35"/>
                      <a:pt x="35" y="46"/>
                      <a:pt x="27" y="59"/>
                    </a:cubicBezTo>
                    <a:cubicBezTo>
                      <a:pt x="18" y="72"/>
                      <a:pt x="11" y="86"/>
                      <a:pt x="7" y="101"/>
                    </a:cubicBezTo>
                    <a:cubicBezTo>
                      <a:pt x="2" y="116"/>
                      <a:pt x="0" y="132"/>
                      <a:pt x="0" y="148"/>
                    </a:cubicBezTo>
                    <a:cubicBezTo>
                      <a:pt x="0" y="157"/>
                      <a:pt x="1" y="166"/>
                      <a:pt x="2" y="175"/>
                    </a:cubicBezTo>
                    <a:cubicBezTo>
                      <a:pt x="12" y="174"/>
                      <a:pt x="22" y="174"/>
                      <a:pt x="31" y="177"/>
                    </a:cubicBezTo>
                    <a:cubicBezTo>
                      <a:pt x="41" y="180"/>
                      <a:pt x="49" y="184"/>
                      <a:pt x="56" y="190"/>
                    </a:cubicBezTo>
                    <a:cubicBezTo>
                      <a:pt x="63" y="197"/>
                      <a:pt x="69" y="204"/>
                      <a:pt x="73" y="213"/>
                    </a:cubicBezTo>
                    <a:cubicBezTo>
                      <a:pt x="78" y="222"/>
                      <a:pt x="80" y="231"/>
                      <a:pt x="80" y="241"/>
                    </a:cubicBezTo>
                    <a:cubicBezTo>
                      <a:pt x="80" y="248"/>
                      <a:pt x="79" y="254"/>
                      <a:pt x="77" y="261"/>
                    </a:cubicBezTo>
                    <a:cubicBezTo>
                      <a:pt x="75" y="267"/>
                      <a:pt x="72" y="273"/>
                      <a:pt x="68" y="279"/>
                    </a:cubicBezTo>
                    <a:cubicBezTo>
                      <a:pt x="82" y="288"/>
                      <a:pt x="96" y="296"/>
                      <a:pt x="112" y="300"/>
                    </a:cubicBezTo>
                    <a:cubicBezTo>
                      <a:pt x="127" y="305"/>
                      <a:pt x="143" y="308"/>
                      <a:pt x="160" y="308"/>
                    </a:cubicBez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293" name="Freeform 7">
                <a:extLst>
                  <a:ext uri="{FF2B5EF4-FFF2-40B4-BE49-F238E27FC236}">
                    <a16:creationId xmlns:a16="http://schemas.microsoft.com/office/drawing/2014/main" id="{518A75A1-6B69-42E5-8D2F-8B2E148F042E}"/>
                  </a:ext>
                </a:extLst>
              </p:cNvPr>
              <p:cNvSpPr>
                <a:spLocks/>
              </p:cNvSpPr>
              <p:nvPr/>
            </p:nvSpPr>
            <p:spPr bwMode="auto">
              <a:xfrm>
                <a:off x="7006" y="2361"/>
                <a:ext cx="50" cy="49"/>
              </a:xfrm>
              <a:custGeom>
                <a:avLst/>
                <a:gdLst>
                  <a:gd name="T0" fmla="*/ 0 w 80"/>
                  <a:gd name="T1" fmla="*/ 40 h 80"/>
                  <a:gd name="T2" fmla="*/ 0 w 80"/>
                  <a:gd name="T3" fmla="*/ 40 h 80"/>
                  <a:gd name="T4" fmla="*/ 3 w 80"/>
                  <a:gd name="T5" fmla="*/ 56 h 80"/>
                  <a:gd name="T6" fmla="*/ 12 w 80"/>
                  <a:gd name="T7" fmla="*/ 69 h 80"/>
                  <a:gd name="T8" fmla="*/ 25 w 80"/>
                  <a:gd name="T9" fmla="*/ 77 h 80"/>
                  <a:gd name="T10" fmla="*/ 40 w 80"/>
                  <a:gd name="T11" fmla="*/ 80 h 80"/>
                  <a:gd name="T12" fmla="*/ 56 w 80"/>
                  <a:gd name="T13" fmla="*/ 77 h 80"/>
                  <a:gd name="T14" fmla="*/ 68 w 80"/>
                  <a:gd name="T15" fmla="*/ 69 h 80"/>
                  <a:gd name="T16" fmla="*/ 77 w 80"/>
                  <a:gd name="T17" fmla="*/ 56 h 80"/>
                  <a:gd name="T18" fmla="*/ 80 w 80"/>
                  <a:gd name="T19" fmla="*/ 40 h 80"/>
                  <a:gd name="T20" fmla="*/ 77 w 80"/>
                  <a:gd name="T21" fmla="*/ 25 h 80"/>
                  <a:gd name="T22" fmla="*/ 68 w 80"/>
                  <a:gd name="T23" fmla="*/ 12 h 80"/>
                  <a:gd name="T24" fmla="*/ 56 w 80"/>
                  <a:gd name="T25" fmla="*/ 3 h 80"/>
                  <a:gd name="T26" fmla="*/ 40 w 80"/>
                  <a:gd name="T27" fmla="*/ 0 h 80"/>
                  <a:gd name="T28" fmla="*/ 25 w 80"/>
                  <a:gd name="T29" fmla="*/ 3 h 80"/>
                  <a:gd name="T30" fmla="*/ 12 w 80"/>
                  <a:gd name="T31" fmla="*/ 12 h 80"/>
                  <a:gd name="T32" fmla="*/ 3 w 80"/>
                  <a:gd name="T33" fmla="*/ 25 h 80"/>
                  <a:gd name="T34" fmla="*/ 0 w 80"/>
                  <a:gd name="T35"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80">
                    <a:moveTo>
                      <a:pt x="0" y="40"/>
                    </a:moveTo>
                    <a:lnTo>
                      <a:pt x="0" y="40"/>
                    </a:lnTo>
                    <a:cubicBezTo>
                      <a:pt x="0" y="46"/>
                      <a:pt x="1" y="51"/>
                      <a:pt x="3" y="56"/>
                    </a:cubicBezTo>
                    <a:cubicBezTo>
                      <a:pt x="5" y="61"/>
                      <a:pt x="8" y="65"/>
                      <a:pt x="12" y="69"/>
                    </a:cubicBezTo>
                    <a:cubicBezTo>
                      <a:pt x="15" y="72"/>
                      <a:pt x="20" y="75"/>
                      <a:pt x="25" y="77"/>
                    </a:cubicBezTo>
                    <a:cubicBezTo>
                      <a:pt x="29" y="79"/>
                      <a:pt x="35" y="80"/>
                      <a:pt x="40" y="80"/>
                    </a:cubicBezTo>
                    <a:cubicBezTo>
                      <a:pt x="46" y="80"/>
                      <a:pt x="51" y="79"/>
                      <a:pt x="56" y="77"/>
                    </a:cubicBezTo>
                    <a:cubicBezTo>
                      <a:pt x="61" y="75"/>
                      <a:pt x="65" y="72"/>
                      <a:pt x="68" y="69"/>
                    </a:cubicBezTo>
                    <a:cubicBezTo>
                      <a:pt x="72" y="65"/>
                      <a:pt x="75" y="61"/>
                      <a:pt x="77" y="56"/>
                    </a:cubicBezTo>
                    <a:cubicBezTo>
                      <a:pt x="79" y="51"/>
                      <a:pt x="80" y="46"/>
                      <a:pt x="80" y="40"/>
                    </a:cubicBezTo>
                    <a:cubicBezTo>
                      <a:pt x="80" y="35"/>
                      <a:pt x="79" y="29"/>
                      <a:pt x="77" y="25"/>
                    </a:cubicBezTo>
                    <a:cubicBezTo>
                      <a:pt x="75" y="20"/>
                      <a:pt x="72" y="15"/>
                      <a:pt x="68" y="12"/>
                    </a:cubicBezTo>
                    <a:cubicBezTo>
                      <a:pt x="65" y="8"/>
                      <a:pt x="61" y="5"/>
                      <a:pt x="56" y="3"/>
                    </a:cubicBezTo>
                    <a:cubicBezTo>
                      <a:pt x="51" y="1"/>
                      <a:pt x="46" y="0"/>
                      <a:pt x="40" y="0"/>
                    </a:cubicBezTo>
                    <a:cubicBezTo>
                      <a:pt x="35" y="0"/>
                      <a:pt x="29" y="1"/>
                      <a:pt x="25" y="3"/>
                    </a:cubicBezTo>
                    <a:cubicBezTo>
                      <a:pt x="20" y="5"/>
                      <a:pt x="15" y="8"/>
                      <a:pt x="12" y="12"/>
                    </a:cubicBezTo>
                    <a:cubicBezTo>
                      <a:pt x="8" y="15"/>
                      <a:pt x="5" y="20"/>
                      <a:pt x="3" y="25"/>
                    </a:cubicBezTo>
                    <a:cubicBezTo>
                      <a:pt x="1" y="29"/>
                      <a:pt x="0" y="35"/>
                      <a:pt x="0" y="40"/>
                    </a:cubicBezTo>
                    <a:close/>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294" name="Freeform 8">
                <a:extLst>
                  <a:ext uri="{FF2B5EF4-FFF2-40B4-BE49-F238E27FC236}">
                    <a16:creationId xmlns:a16="http://schemas.microsoft.com/office/drawing/2014/main" id="{CD666F44-F948-4851-A794-9397FEAF816E}"/>
                  </a:ext>
                </a:extLst>
              </p:cNvPr>
              <p:cNvSpPr>
                <a:spLocks/>
              </p:cNvSpPr>
              <p:nvPr/>
            </p:nvSpPr>
            <p:spPr bwMode="auto">
              <a:xfrm>
                <a:off x="7188" y="2361"/>
                <a:ext cx="50" cy="49"/>
              </a:xfrm>
              <a:custGeom>
                <a:avLst/>
                <a:gdLst>
                  <a:gd name="T0" fmla="*/ 40 w 80"/>
                  <a:gd name="T1" fmla="*/ 80 h 80"/>
                  <a:gd name="T2" fmla="*/ 40 w 80"/>
                  <a:gd name="T3" fmla="*/ 80 h 80"/>
                  <a:gd name="T4" fmla="*/ 56 w 80"/>
                  <a:gd name="T5" fmla="*/ 77 h 80"/>
                  <a:gd name="T6" fmla="*/ 69 w 80"/>
                  <a:gd name="T7" fmla="*/ 69 h 80"/>
                  <a:gd name="T8" fmla="*/ 77 w 80"/>
                  <a:gd name="T9" fmla="*/ 56 h 80"/>
                  <a:gd name="T10" fmla="*/ 80 w 80"/>
                  <a:gd name="T11" fmla="*/ 40 h 80"/>
                  <a:gd name="T12" fmla="*/ 77 w 80"/>
                  <a:gd name="T13" fmla="*/ 25 h 80"/>
                  <a:gd name="T14" fmla="*/ 69 w 80"/>
                  <a:gd name="T15" fmla="*/ 12 h 80"/>
                  <a:gd name="T16" fmla="*/ 56 w 80"/>
                  <a:gd name="T17" fmla="*/ 3 h 80"/>
                  <a:gd name="T18" fmla="*/ 40 w 80"/>
                  <a:gd name="T19" fmla="*/ 0 h 80"/>
                  <a:gd name="T20" fmla="*/ 25 w 80"/>
                  <a:gd name="T21" fmla="*/ 3 h 80"/>
                  <a:gd name="T22" fmla="*/ 12 w 80"/>
                  <a:gd name="T23" fmla="*/ 12 h 80"/>
                  <a:gd name="T24" fmla="*/ 4 w 80"/>
                  <a:gd name="T25" fmla="*/ 25 h 80"/>
                  <a:gd name="T26" fmla="*/ 0 w 80"/>
                  <a:gd name="T27" fmla="*/ 40 h 80"/>
                  <a:gd name="T28" fmla="*/ 4 w 80"/>
                  <a:gd name="T29" fmla="*/ 56 h 80"/>
                  <a:gd name="T30" fmla="*/ 12 w 80"/>
                  <a:gd name="T31" fmla="*/ 69 h 80"/>
                  <a:gd name="T32" fmla="*/ 25 w 80"/>
                  <a:gd name="T33" fmla="*/ 77 h 80"/>
                  <a:gd name="T34" fmla="*/ 40 w 80"/>
                  <a:gd name="T3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80">
                    <a:moveTo>
                      <a:pt x="40" y="80"/>
                    </a:moveTo>
                    <a:lnTo>
                      <a:pt x="40" y="80"/>
                    </a:lnTo>
                    <a:cubicBezTo>
                      <a:pt x="46" y="80"/>
                      <a:pt x="51" y="79"/>
                      <a:pt x="56" y="77"/>
                    </a:cubicBezTo>
                    <a:cubicBezTo>
                      <a:pt x="61" y="75"/>
                      <a:pt x="65" y="72"/>
                      <a:pt x="69" y="69"/>
                    </a:cubicBezTo>
                    <a:cubicBezTo>
                      <a:pt x="72" y="65"/>
                      <a:pt x="75" y="61"/>
                      <a:pt x="77" y="56"/>
                    </a:cubicBezTo>
                    <a:cubicBezTo>
                      <a:pt x="79" y="51"/>
                      <a:pt x="80" y="46"/>
                      <a:pt x="80" y="40"/>
                    </a:cubicBezTo>
                    <a:cubicBezTo>
                      <a:pt x="80" y="35"/>
                      <a:pt x="79" y="29"/>
                      <a:pt x="77" y="25"/>
                    </a:cubicBezTo>
                    <a:cubicBezTo>
                      <a:pt x="75" y="20"/>
                      <a:pt x="72" y="15"/>
                      <a:pt x="69" y="12"/>
                    </a:cubicBezTo>
                    <a:cubicBezTo>
                      <a:pt x="65" y="8"/>
                      <a:pt x="61" y="5"/>
                      <a:pt x="56" y="3"/>
                    </a:cubicBezTo>
                    <a:cubicBezTo>
                      <a:pt x="51" y="1"/>
                      <a:pt x="46" y="0"/>
                      <a:pt x="40" y="0"/>
                    </a:cubicBezTo>
                    <a:cubicBezTo>
                      <a:pt x="35" y="0"/>
                      <a:pt x="30" y="1"/>
                      <a:pt x="25" y="3"/>
                    </a:cubicBezTo>
                    <a:cubicBezTo>
                      <a:pt x="20" y="5"/>
                      <a:pt x="16" y="8"/>
                      <a:pt x="12" y="12"/>
                    </a:cubicBezTo>
                    <a:cubicBezTo>
                      <a:pt x="9" y="15"/>
                      <a:pt x="6" y="20"/>
                      <a:pt x="4" y="25"/>
                    </a:cubicBezTo>
                    <a:cubicBezTo>
                      <a:pt x="2" y="29"/>
                      <a:pt x="0" y="35"/>
                      <a:pt x="0" y="40"/>
                    </a:cubicBezTo>
                    <a:cubicBezTo>
                      <a:pt x="0" y="46"/>
                      <a:pt x="2" y="51"/>
                      <a:pt x="4" y="56"/>
                    </a:cubicBezTo>
                    <a:cubicBezTo>
                      <a:pt x="6" y="61"/>
                      <a:pt x="9" y="65"/>
                      <a:pt x="12" y="69"/>
                    </a:cubicBezTo>
                    <a:cubicBezTo>
                      <a:pt x="16" y="72"/>
                      <a:pt x="20" y="75"/>
                      <a:pt x="25" y="77"/>
                    </a:cubicBezTo>
                    <a:cubicBezTo>
                      <a:pt x="30" y="79"/>
                      <a:pt x="35" y="80"/>
                      <a:pt x="40" y="80"/>
                    </a:cubicBezTo>
                    <a:close/>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grpSp>
      <p:grpSp>
        <p:nvGrpSpPr>
          <p:cNvPr id="298" name="Group 21">
            <a:extLst>
              <a:ext uri="{FF2B5EF4-FFF2-40B4-BE49-F238E27FC236}">
                <a16:creationId xmlns:a16="http://schemas.microsoft.com/office/drawing/2014/main" id="{8B4AC5EB-740A-4BC6-95CC-8B441F589FDA}"/>
              </a:ext>
            </a:extLst>
          </p:cNvPr>
          <p:cNvGrpSpPr>
            <a:grpSpLocks noChangeAspect="1"/>
          </p:cNvGrpSpPr>
          <p:nvPr/>
        </p:nvGrpSpPr>
        <p:grpSpPr bwMode="auto">
          <a:xfrm>
            <a:off x="11220450" y="4049718"/>
            <a:ext cx="365125" cy="376238"/>
            <a:chOff x="7068" y="2551"/>
            <a:chExt cx="230" cy="237"/>
          </a:xfrm>
        </p:grpSpPr>
        <p:sp>
          <p:nvSpPr>
            <p:cNvPr id="299" name="AutoShape 20">
              <a:extLst>
                <a:ext uri="{FF2B5EF4-FFF2-40B4-BE49-F238E27FC236}">
                  <a16:creationId xmlns:a16="http://schemas.microsoft.com/office/drawing/2014/main" id="{84128919-E7F2-4A1D-B2C8-A4AE20AD31D9}"/>
                </a:ext>
              </a:extLst>
            </p:cNvPr>
            <p:cNvSpPr>
              <a:spLocks noChangeAspect="1" noChangeArrowheads="1" noTextEdit="1"/>
            </p:cNvSpPr>
            <p:nvPr/>
          </p:nvSpPr>
          <p:spPr bwMode="auto">
            <a:xfrm>
              <a:off x="7068" y="2553"/>
              <a:ext cx="230" cy="2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00" name="Freeform 22">
              <a:extLst>
                <a:ext uri="{FF2B5EF4-FFF2-40B4-BE49-F238E27FC236}">
                  <a16:creationId xmlns:a16="http://schemas.microsoft.com/office/drawing/2014/main" id="{FE1F6A14-F43E-4D37-AAD3-7CE7686B2F50}"/>
                </a:ext>
              </a:extLst>
            </p:cNvPr>
            <p:cNvSpPr>
              <a:spLocks noEditPoints="1"/>
            </p:cNvSpPr>
            <p:nvPr/>
          </p:nvSpPr>
          <p:spPr bwMode="auto">
            <a:xfrm>
              <a:off x="7098" y="2551"/>
              <a:ext cx="178" cy="237"/>
            </a:xfrm>
            <a:custGeom>
              <a:avLst/>
              <a:gdLst>
                <a:gd name="T0" fmla="*/ 0 w 320"/>
                <a:gd name="T1" fmla="*/ 0 h 425"/>
                <a:gd name="T2" fmla="*/ 0 w 320"/>
                <a:gd name="T3" fmla="*/ 0 h 425"/>
                <a:gd name="T4" fmla="*/ 0 w 320"/>
                <a:gd name="T5" fmla="*/ 425 h 425"/>
                <a:gd name="T6" fmla="*/ 320 w 320"/>
                <a:gd name="T7" fmla="*/ 425 h 425"/>
                <a:gd name="T8" fmla="*/ 320 w 320"/>
                <a:gd name="T9" fmla="*/ 132 h 425"/>
                <a:gd name="T10" fmla="*/ 186 w 320"/>
                <a:gd name="T11" fmla="*/ 132 h 425"/>
                <a:gd name="T12" fmla="*/ 186 w 320"/>
                <a:gd name="T13" fmla="*/ 0 h 425"/>
                <a:gd name="T14" fmla="*/ 0 w 320"/>
                <a:gd name="T15" fmla="*/ 0 h 425"/>
                <a:gd name="T16" fmla="*/ 226 w 320"/>
                <a:gd name="T17" fmla="*/ 186 h 425"/>
                <a:gd name="T18" fmla="*/ 226 w 320"/>
                <a:gd name="T19" fmla="*/ 186 h 425"/>
                <a:gd name="T20" fmla="*/ 266 w 320"/>
                <a:gd name="T21" fmla="*/ 186 h 425"/>
                <a:gd name="T22" fmla="*/ 266 w 320"/>
                <a:gd name="T23" fmla="*/ 399 h 425"/>
                <a:gd name="T24" fmla="*/ 226 w 320"/>
                <a:gd name="T25" fmla="*/ 399 h 425"/>
                <a:gd name="T26" fmla="*/ 226 w 320"/>
                <a:gd name="T27" fmla="*/ 186 h 425"/>
                <a:gd name="T28" fmla="*/ 160 w 320"/>
                <a:gd name="T29" fmla="*/ 212 h 425"/>
                <a:gd name="T30" fmla="*/ 160 w 320"/>
                <a:gd name="T31" fmla="*/ 212 h 425"/>
                <a:gd name="T32" fmla="*/ 200 w 320"/>
                <a:gd name="T33" fmla="*/ 212 h 425"/>
                <a:gd name="T34" fmla="*/ 200 w 320"/>
                <a:gd name="T35" fmla="*/ 399 h 425"/>
                <a:gd name="T36" fmla="*/ 160 w 320"/>
                <a:gd name="T37" fmla="*/ 399 h 425"/>
                <a:gd name="T38" fmla="*/ 160 w 320"/>
                <a:gd name="T39" fmla="*/ 212 h 425"/>
                <a:gd name="T40" fmla="*/ 27 w 320"/>
                <a:gd name="T41" fmla="*/ 265 h 425"/>
                <a:gd name="T42" fmla="*/ 27 w 320"/>
                <a:gd name="T43" fmla="*/ 265 h 425"/>
                <a:gd name="T44" fmla="*/ 67 w 320"/>
                <a:gd name="T45" fmla="*/ 265 h 425"/>
                <a:gd name="T46" fmla="*/ 67 w 320"/>
                <a:gd name="T47" fmla="*/ 399 h 425"/>
                <a:gd name="T48" fmla="*/ 27 w 320"/>
                <a:gd name="T49" fmla="*/ 399 h 425"/>
                <a:gd name="T50" fmla="*/ 27 w 320"/>
                <a:gd name="T51" fmla="*/ 265 h 425"/>
                <a:gd name="T52" fmla="*/ 93 w 320"/>
                <a:gd name="T53" fmla="*/ 319 h 425"/>
                <a:gd name="T54" fmla="*/ 93 w 320"/>
                <a:gd name="T55" fmla="*/ 319 h 425"/>
                <a:gd name="T56" fmla="*/ 133 w 320"/>
                <a:gd name="T57" fmla="*/ 319 h 425"/>
                <a:gd name="T58" fmla="*/ 133 w 320"/>
                <a:gd name="T59" fmla="*/ 399 h 425"/>
                <a:gd name="T60" fmla="*/ 93 w 320"/>
                <a:gd name="T61" fmla="*/ 399 h 425"/>
                <a:gd name="T62" fmla="*/ 93 w 320"/>
                <a:gd name="T63" fmla="*/ 319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0" h="425">
                  <a:moveTo>
                    <a:pt x="0" y="0"/>
                  </a:moveTo>
                  <a:lnTo>
                    <a:pt x="0" y="0"/>
                  </a:lnTo>
                  <a:lnTo>
                    <a:pt x="0" y="425"/>
                  </a:lnTo>
                  <a:lnTo>
                    <a:pt x="320" y="425"/>
                  </a:lnTo>
                  <a:lnTo>
                    <a:pt x="320" y="132"/>
                  </a:lnTo>
                  <a:lnTo>
                    <a:pt x="186" y="132"/>
                  </a:lnTo>
                  <a:lnTo>
                    <a:pt x="186" y="0"/>
                  </a:lnTo>
                  <a:lnTo>
                    <a:pt x="0" y="0"/>
                  </a:lnTo>
                  <a:close/>
                  <a:moveTo>
                    <a:pt x="226" y="186"/>
                  </a:moveTo>
                  <a:lnTo>
                    <a:pt x="226" y="186"/>
                  </a:lnTo>
                  <a:lnTo>
                    <a:pt x="266" y="186"/>
                  </a:lnTo>
                  <a:lnTo>
                    <a:pt x="266" y="399"/>
                  </a:lnTo>
                  <a:lnTo>
                    <a:pt x="226" y="399"/>
                  </a:lnTo>
                  <a:lnTo>
                    <a:pt x="226" y="186"/>
                  </a:lnTo>
                  <a:close/>
                  <a:moveTo>
                    <a:pt x="160" y="212"/>
                  </a:moveTo>
                  <a:lnTo>
                    <a:pt x="160" y="212"/>
                  </a:lnTo>
                  <a:lnTo>
                    <a:pt x="200" y="212"/>
                  </a:lnTo>
                  <a:lnTo>
                    <a:pt x="200" y="399"/>
                  </a:lnTo>
                  <a:lnTo>
                    <a:pt x="160" y="399"/>
                  </a:lnTo>
                  <a:lnTo>
                    <a:pt x="160" y="212"/>
                  </a:lnTo>
                  <a:close/>
                  <a:moveTo>
                    <a:pt x="27" y="265"/>
                  </a:moveTo>
                  <a:lnTo>
                    <a:pt x="27" y="265"/>
                  </a:lnTo>
                  <a:lnTo>
                    <a:pt x="67" y="265"/>
                  </a:lnTo>
                  <a:lnTo>
                    <a:pt x="67" y="399"/>
                  </a:lnTo>
                  <a:lnTo>
                    <a:pt x="27" y="399"/>
                  </a:lnTo>
                  <a:lnTo>
                    <a:pt x="27" y="265"/>
                  </a:lnTo>
                  <a:close/>
                  <a:moveTo>
                    <a:pt x="93" y="319"/>
                  </a:moveTo>
                  <a:lnTo>
                    <a:pt x="93" y="319"/>
                  </a:lnTo>
                  <a:lnTo>
                    <a:pt x="133" y="319"/>
                  </a:lnTo>
                  <a:lnTo>
                    <a:pt x="133" y="399"/>
                  </a:lnTo>
                  <a:lnTo>
                    <a:pt x="93" y="399"/>
                  </a:lnTo>
                  <a:lnTo>
                    <a:pt x="93" y="319"/>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01" name="Freeform 23">
              <a:extLst>
                <a:ext uri="{FF2B5EF4-FFF2-40B4-BE49-F238E27FC236}">
                  <a16:creationId xmlns:a16="http://schemas.microsoft.com/office/drawing/2014/main" id="{2D813EB3-95E4-463A-A4BF-A4698E236AE1}"/>
                </a:ext>
              </a:extLst>
            </p:cNvPr>
            <p:cNvSpPr>
              <a:spLocks/>
            </p:cNvSpPr>
            <p:nvPr/>
          </p:nvSpPr>
          <p:spPr bwMode="auto">
            <a:xfrm>
              <a:off x="7216" y="2551"/>
              <a:ext cx="60" cy="59"/>
            </a:xfrm>
            <a:custGeom>
              <a:avLst/>
              <a:gdLst>
                <a:gd name="T0" fmla="*/ 0 w 107"/>
                <a:gd name="T1" fmla="*/ 106 h 106"/>
                <a:gd name="T2" fmla="*/ 0 w 107"/>
                <a:gd name="T3" fmla="*/ 106 h 106"/>
                <a:gd name="T4" fmla="*/ 107 w 107"/>
                <a:gd name="T5" fmla="*/ 106 h 106"/>
                <a:gd name="T6" fmla="*/ 0 w 107"/>
                <a:gd name="T7" fmla="*/ 0 h 106"/>
                <a:gd name="T8" fmla="*/ 0 w 107"/>
                <a:gd name="T9" fmla="*/ 106 h 106"/>
              </a:gdLst>
              <a:ahLst/>
              <a:cxnLst>
                <a:cxn ang="0">
                  <a:pos x="T0" y="T1"/>
                </a:cxn>
                <a:cxn ang="0">
                  <a:pos x="T2" y="T3"/>
                </a:cxn>
                <a:cxn ang="0">
                  <a:pos x="T4" y="T5"/>
                </a:cxn>
                <a:cxn ang="0">
                  <a:pos x="T6" y="T7"/>
                </a:cxn>
                <a:cxn ang="0">
                  <a:pos x="T8" y="T9"/>
                </a:cxn>
              </a:cxnLst>
              <a:rect l="0" t="0" r="r" b="b"/>
              <a:pathLst>
                <a:path w="107" h="106">
                  <a:moveTo>
                    <a:pt x="0" y="106"/>
                  </a:moveTo>
                  <a:lnTo>
                    <a:pt x="0" y="106"/>
                  </a:lnTo>
                  <a:lnTo>
                    <a:pt x="107" y="106"/>
                  </a:lnTo>
                  <a:lnTo>
                    <a:pt x="0" y="0"/>
                  </a:lnTo>
                  <a:lnTo>
                    <a:pt x="0" y="106"/>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02" name="Freeform 24">
              <a:extLst>
                <a:ext uri="{FF2B5EF4-FFF2-40B4-BE49-F238E27FC236}">
                  <a16:creationId xmlns:a16="http://schemas.microsoft.com/office/drawing/2014/main" id="{753B2ECE-620C-478F-89E1-81B73B7919DA}"/>
                </a:ext>
              </a:extLst>
            </p:cNvPr>
            <p:cNvSpPr>
              <a:spLocks/>
            </p:cNvSpPr>
            <p:nvPr/>
          </p:nvSpPr>
          <p:spPr bwMode="auto">
            <a:xfrm>
              <a:off x="7149" y="2727"/>
              <a:ext cx="23" cy="44"/>
            </a:xfrm>
            <a:custGeom>
              <a:avLst/>
              <a:gdLst>
                <a:gd name="T0" fmla="*/ 40 w 40"/>
                <a:gd name="T1" fmla="*/ 0 h 80"/>
                <a:gd name="T2" fmla="*/ 40 w 40"/>
                <a:gd name="T3" fmla="*/ 0 h 80"/>
                <a:gd name="T4" fmla="*/ 0 w 40"/>
                <a:gd name="T5" fmla="*/ 0 h 80"/>
                <a:gd name="T6" fmla="*/ 0 w 40"/>
                <a:gd name="T7" fmla="*/ 80 h 80"/>
                <a:gd name="T8" fmla="*/ 40 w 40"/>
                <a:gd name="T9" fmla="*/ 80 h 80"/>
                <a:gd name="T10" fmla="*/ 40 w 40"/>
                <a:gd name="T11" fmla="*/ 0 h 80"/>
              </a:gdLst>
              <a:ahLst/>
              <a:cxnLst>
                <a:cxn ang="0">
                  <a:pos x="T0" y="T1"/>
                </a:cxn>
                <a:cxn ang="0">
                  <a:pos x="T2" y="T3"/>
                </a:cxn>
                <a:cxn ang="0">
                  <a:pos x="T4" y="T5"/>
                </a:cxn>
                <a:cxn ang="0">
                  <a:pos x="T6" y="T7"/>
                </a:cxn>
                <a:cxn ang="0">
                  <a:pos x="T8" y="T9"/>
                </a:cxn>
                <a:cxn ang="0">
                  <a:pos x="T10" y="T11"/>
                </a:cxn>
              </a:cxnLst>
              <a:rect l="0" t="0" r="r" b="b"/>
              <a:pathLst>
                <a:path w="40" h="80">
                  <a:moveTo>
                    <a:pt x="40" y="0"/>
                  </a:moveTo>
                  <a:lnTo>
                    <a:pt x="40" y="0"/>
                  </a:lnTo>
                  <a:lnTo>
                    <a:pt x="0" y="0"/>
                  </a:lnTo>
                  <a:lnTo>
                    <a:pt x="0" y="80"/>
                  </a:lnTo>
                  <a:lnTo>
                    <a:pt x="40" y="80"/>
                  </a:lnTo>
                  <a:lnTo>
                    <a:pt x="40" y="0"/>
                  </a:lnTo>
                  <a:close/>
                </a:path>
              </a:pathLst>
            </a:custGeom>
            <a:solidFill>
              <a:srgbClr val="0078D4"/>
            </a:solidFill>
            <a:ln w="9525">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03" name="Freeform 25">
              <a:extLst>
                <a:ext uri="{FF2B5EF4-FFF2-40B4-BE49-F238E27FC236}">
                  <a16:creationId xmlns:a16="http://schemas.microsoft.com/office/drawing/2014/main" id="{14CEFFB1-9FDD-489F-AD6B-430E96E6FFE8}"/>
                </a:ext>
              </a:extLst>
            </p:cNvPr>
            <p:cNvSpPr>
              <a:spLocks/>
            </p:cNvSpPr>
            <p:nvPr/>
          </p:nvSpPr>
          <p:spPr bwMode="auto">
            <a:xfrm>
              <a:off x="7113" y="2697"/>
              <a:ext cx="22" cy="74"/>
            </a:xfrm>
            <a:custGeom>
              <a:avLst/>
              <a:gdLst>
                <a:gd name="T0" fmla="*/ 40 w 40"/>
                <a:gd name="T1" fmla="*/ 0 h 134"/>
                <a:gd name="T2" fmla="*/ 40 w 40"/>
                <a:gd name="T3" fmla="*/ 0 h 134"/>
                <a:gd name="T4" fmla="*/ 0 w 40"/>
                <a:gd name="T5" fmla="*/ 0 h 134"/>
                <a:gd name="T6" fmla="*/ 0 w 40"/>
                <a:gd name="T7" fmla="*/ 134 h 134"/>
                <a:gd name="T8" fmla="*/ 40 w 40"/>
                <a:gd name="T9" fmla="*/ 134 h 134"/>
                <a:gd name="T10" fmla="*/ 40 w 40"/>
                <a:gd name="T11" fmla="*/ 0 h 134"/>
              </a:gdLst>
              <a:ahLst/>
              <a:cxnLst>
                <a:cxn ang="0">
                  <a:pos x="T0" y="T1"/>
                </a:cxn>
                <a:cxn ang="0">
                  <a:pos x="T2" y="T3"/>
                </a:cxn>
                <a:cxn ang="0">
                  <a:pos x="T4" y="T5"/>
                </a:cxn>
                <a:cxn ang="0">
                  <a:pos x="T6" y="T7"/>
                </a:cxn>
                <a:cxn ang="0">
                  <a:pos x="T8" y="T9"/>
                </a:cxn>
                <a:cxn ang="0">
                  <a:pos x="T10" y="T11"/>
                </a:cxn>
              </a:cxnLst>
              <a:rect l="0" t="0" r="r" b="b"/>
              <a:pathLst>
                <a:path w="40" h="134">
                  <a:moveTo>
                    <a:pt x="40" y="0"/>
                  </a:moveTo>
                  <a:lnTo>
                    <a:pt x="40" y="0"/>
                  </a:lnTo>
                  <a:lnTo>
                    <a:pt x="0" y="0"/>
                  </a:lnTo>
                  <a:lnTo>
                    <a:pt x="0" y="134"/>
                  </a:lnTo>
                  <a:lnTo>
                    <a:pt x="40" y="134"/>
                  </a:lnTo>
                  <a:lnTo>
                    <a:pt x="40" y="0"/>
                  </a:lnTo>
                  <a:close/>
                </a:path>
              </a:pathLst>
            </a:custGeom>
            <a:solidFill>
              <a:srgbClr val="2F2F2F"/>
            </a:solidFill>
            <a:ln w="9525">
              <a:solidFill>
                <a:srgbClr val="2F2F2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04" name="Freeform 26">
              <a:extLst>
                <a:ext uri="{FF2B5EF4-FFF2-40B4-BE49-F238E27FC236}">
                  <a16:creationId xmlns:a16="http://schemas.microsoft.com/office/drawing/2014/main" id="{7C9F028E-46BF-436E-A87F-CEDE7CFAB7E9}"/>
                </a:ext>
              </a:extLst>
            </p:cNvPr>
            <p:cNvSpPr>
              <a:spLocks/>
            </p:cNvSpPr>
            <p:nvPr/>
          </p:nvSpPr>
          <p:spPr bwMode="auto">
            <a:xfrm>
              <a:off x="7187" y="2667"/>
              <a:ext cx="22" cy="104"/>
            </a:xfrm>
            <a:custGeom>
              <a:avLst/>
              <a:gdLst>
                <a:gd name="T0" fmla="*/ 40 w 40"/>
                <a:gd name="T1" fmla="*/ 0 h 187"/>
                <a:gd name="T2" fmla="*/ 40 w 40"/>
                <a:gd name="T3" fmla="*/ 0 h 187"/>
                <a:gd name="T4" fmla="*/ 0 w 40"/>
                <a:gd name="T5" fmla="*/ 0 h 187"/>
                <a:gd name="T6" fmla="*/ 0 w 40"/>
                <a:gd name="T7" fmla="*/ 187 h 187"/>
                <a:gd name="T8" fmla="*/ 40 w 40"/>
                <a:gd name="T9" fmla="*/ 187 h 187"/>
                <a:gd name="T10" fmla="*/ 40 w 40"/>
                <a:gd name="T11" fmla="*/ 0 h 187"/>
              </a:gdLst>
              <a:ahLst/>
              <a:cxnLst>
                <a:cxn ang="0">
                  <a:pos x="T0" y="T1"/>
                </a:cxn>
                <a:cxn ang="0">
                  <a:pos x="T2" y="T3"/>
                </a:cxn>
                <a:cxn ang="0">
                  <a:pos x="T4" y="T5"/>
                </a:cxn>
                <a:cxn ang="0">
                  <a:pos x="T6" y="T7"/>
                </a:cxn>
                <a:cxn ang="0">
                  <a:pos x="T8" y="T9"/>
                </a:cxn>
                <a:cxn ang="0">
                  <a:pos x="T10" y="T11"/>
                </a:cxn>
              </a:cxnLst>
              <a:rect l="0" t="0" r="r" b="b"/>
              <a:pathLst>
                <a:path w="40" h="187">
                  <a:moveTo>
                    <a:pt x="40" y="0"/>
                  </a:moveTo>
                  <a:lnTo>
                    <a:pt x="40" y="0"/>
                  </a:lnTo>
                  <a:lnTo>
                    <a:pt x="0" y="0"/>
                  </a:lnTo>
                  <a:lnTo>
                    <a:pt x="0" y="187"/>
                  </a:lnTo>
                  <a:lnTo>
                    <a:pt x="40" y="187"/>
                  </a:lnTo>
                  <a:lnTo>
                    <a:pt x="40" y="0"/>
                  </a:lnTo>
                  <a:close/>
                </a:path>
              </a:pathLst>
            </a:custGeom>
            <a:solidFill>
              <a:srgbClr val="2F2F2F"/>
            </a:solidFill>
            <a:ln w="9525">
              <a:solidFill>
                <a:srgbClr val="2F2F2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305" name="Group 21">
            <a:extLst>
              <a:ext uri="{FF2B5EF4-FFF2-40B4-BE49-F238E27FC236}">
                <a16:creationId xmlns:a16="http://schemas.microsoft.com/office/drawing/2014/main" id="{D6D27E17-9B55-41A5-9C16-457DB79BEE93}"/>
              </a:ext>
            </a:extLst>
          </p:cNvPr>
          <p:cNvGrpSpPr>
            <a:grpSpLocks noChangeAspect="1"/>
          </p:cNvGrpSpPr>
          <p:nvPr/>
        </p:nvGrpSpPr>
        <p:grpSpPr bwMode="auto">
          <a:xfrm>
            <a:off x="1818754" y="3129867"/>
            <a:ext cx="576213" cy="593751"/>
            <a:chOff x="7068" y="2551"/>
            <a:chExt cx="230" cy="237"/>
          </a:xfrm>
        </p:grpSpPr>
        <p:sp>
          <p:nvSpPr>
            <p:cNvPr id="306" name="AutoShape 20">
              <a:extLst>
                <a:ext uri="{FF2B5EF4-FFF2-40B4-BE49-F238E27FC236}">
                  <a16:creationId xmlns:a16="http://schemas.microsoft.com/office/drawing/2014/main" id="{4D42289B-8B28-4210-BFAD-FDAAF56E7D84}"/>
                </a:ext>
              </a:extLst>
            </p:cNvPr>
            <p:cNvSpPr>
              <a:spLocks noChangeAspect="1" noChangeArrowheads="1" noTextEdit="1"/>
            </p:cNvSpPr>
            <p:nvPr/>
          </p:nvSpPr>
          <p:spPr bwMode="auto">
            <a:xfrm>
              <a:off x="7068" y="2553"/>
              <a:ext cx="230" cy="2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07" name="Freeform 22">
              <a:extLst>
                <a:ext uri="{FF2B5EF4-FFF2-40B4-BE49-F238E27FC236}">
                  <a16:creationId xmlns:a16="http://schemas.microsoft.com/office/drawing/2014/main" id="{31B961FA-DC71-45C8-88D3-846661232B81}"/>
                </a:ext>
              </a:extLst>
            </p:cNvPr>
            <p:cNvSpPr>
              <a:spLocks noEditPoints="1"/>
            </p:cNvSpPr>
            <p:nvPr/>
          </p:nvSpPr>
          <p:spPr bwMode="auto">
            <a:xfrm>
              <a:off x="7098" y="2551"/>
              <a:ext cx="178" cy="237"/>
            </a:xfrm>
            <a:custGeom>
              <a:avLst/>
              <a:gdLst>
                <a:gd name="T0" fmla="*/ 0 w 320"/>
                <a:gd name="T1" fmla="*/ 0 h 425"/>
                <a:gd name="T2" fmla="*/ 0 w 320"/>
                <a:gd name="T3" fmla="*/ 0 h 425"/>
                <a:gd name="T4" fmla="*/ 0 w 320"/>
                <a:gd name="T5" fmla="*/ 425 h 425"/>
                <a:gd name="T6" fmla="*/ 320 w 320"/>
                <a:gd name="T7" fmla="*/ 425 h 425"/>
                <a:gd name="T8" fmla="*/ 320 w 320"/>
                <a:gd name="T9" fmla="*/ 132 h 425"/>
                <a:gd name="T10" fmla="*/ 186 w 320"/>
                <a:gd name="T11" fmla="*/ 132 h 425"/>
                <a:gd name="T12" fmla="*/ 186 w 320"/>
                <a:gd name="T13" fmla="*/ 0 h 425"/>
                <a:gd name="T14" fmla="*/ 0 w 320"/>
                <a:gd name="T15" fmla="*/ 0 h 425"/>
                <a:gd name="T16" fmla="*/ 226 w 320"/>
                <a:gd name="T17" fmla="*/ 186 h 425"/>
                <a:gd name="T18" fmla="*/ 226 w 320"/>
                <a:gd name="T19" fmla="*/ 186 h 425"/>
                <a:gd name="T20" fmla="*/ 266 w 320"/>
                <a:gd name="T21" fmla="*/ 186 h 425"/>
                <a:gd name="T22" fmla="*/ 266 w 320"/>
                <a:gd name="T23" fmla="*/ 399 h 425"/>
                <a:gd name="T24" fmla="*/ 226 w 320"/>
                <a:gd name="T25" fmla="*/ 399 h 425"/>
                <a:gd name="T26" fmla="*/ 226 w 320"/>
                <a:gd name="T27" fmla="*/ 186 h 425"/>
                <a:gd name="T28" fmla="*/ 160 w 320"/>
                <a:gd name="T29" fmla="*/ 212 h 425"/>
                <a:gd name="T30" fmla="*/ 160 w 320"/>
                <a:gd name="T31" fmla="*/ 212 h 425"/>
                <a:gd name="T32" fmla="*/ 200 w 320"/>
                <a:gd name="T33" fmla="*/ 212 h 425"/>
                <a:gd name="T34" fmla="*/ 200 w 320"/>
                <a:gd name="T35" fmla="*/ 399 h 425"/>
                <a:gd name="T36" fmla="*/ 160 w 320"/>
                <a:gd name="T37" fmla="*/ 399 h 425"/>
                <a:gd name="T38" fmla="*/ 160 w 320"/>
                <a:gd name="T39" fmla="*/ 212 h 425"/>
                <a:gd name="T40" fmla="*/ 27 w 320"/>
                <a:gd name="T41" fmla="*/ 265 h 425"/>
                <a:gd name="T42" fmla="*/ 27 w 320"/>
                <a:gd name="T43" fmla="*/ 265 h 425"/>
                <a:gd name="T44" fmla="*/ 67 w 320"/>
                <a:gd name="T45" fmla="*/ 265 h 425"/>
                <a:gd name="T46" fmla="*/ 67 w 320"/>
                <a:gd name="T47" fmla="*/ 399 h 425"/>
                <a:gd name="T48" fmla="*/ 27 w 320"/>
                <a:gd name="T49" fmla="*/ 399 h 425"/>
                <a:gd name="T50" fmla="*/ 27 w 320"/>
                <a:gd name="T51" fmla="*/ 265 h 425"/>
                <a:gd name="T52" fmla="*/ 93 w 320"/>
                <a:gd name="T53" fmla="*/ 319 h 425"/>
                <a:gd name="T54" fmla="*/ 93 w 320"/>
                <a:gd name="T55" fmla="*/ 319 h 425"/>
                <a:gd name="T56" fmla="*/ 133 w 320"/>
                <a:gd name="T57" fmla="*/ 319 h 425"/>
                <a:gd name="T58" fmla="*/ 133 w 320"/>
                <a:gd name="T59" fmla="*/ 399 h 425"/>
                <a:gd name="T60" fmla="*/ 93 w 320"/>
                <a:gd name="T61" fmla="*/ 399 h 425"/>
                <a:gd name="T62" fmla="*/ 93 w 320"/>
                <a:gd name="T63" fmla="*/ 319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0" h="425">
                  <a:moveTo>
                    <a:pt x="0" y="0"/>
                  </a:moveTo>
                  <a:lnTo>
                    <a:pt x="0" y="0"/>
                  </a:lnTo>
                  <a:lnTo>
                    <a:pt x="0" y="425"/>
                  </a:lnTo>
                  <a:lnTo>
                    <a:pt x="320" y="425"/>
                  </a:lnTo>
                  <a:lnTo>
                    <a:pt x="320" y="132"/>
                  </a:lnTo>
                  <a:lnTo>
                    <a:pt x="186" y="132"/>
                  </a:lnTo>
                  <a:lnTo>
                    <a:pt x="186" y="0"/>
                  </a:lnTo>
                  <a:lnTo>
                    <a:pt x="0" y="0"/>
                  </a:lnTo>
                  <a:close/>
                  <a:moveTo>
                    <a:pt x="226" y="186"/>
                  </a:moveTo>
                  <a:lnTo>
                    <a:pt x="226" y="186"/>
                  </a:lnTo>
                  <a:lnTo>
                    <a:pt x="266" y="186"/>
                  </a:lnTo>
                  <a:lnTo>
                    <a:pt x="266" y="399"/>
                  </a:lnTo>
                  <a:lnTo>
                    <a:pt x="226" y="399"/>
                  </a:lnTo>
                  <a:lnTo>
                    <a:pt x="226" y="186"/>
                  </a:lnTo>
                  <a:close/>
                  <a:moveTo>
                    <a:pt x="160" y="212"/>
                  </a:moveTo>
                  <a:lnTo>
                    <a:pt x="160" y="212"/>
                  </a:lnTo>
                  <a:lnTo>
                    <a:pt x="200" y="212"/>
                  </a:lnTo>
                  <a:lnTo>
                    <a:pt x="200" y="399"/>
                  </a:lnTo>
                  <a:lnTo>
                    <a:pt x="160" y="399"/>
                  </a:lnTo>
                  <a:lnTo>
                    <a:pt x="160" y="212"/>
                  </a:lnTo>
                  <a:close/>
                  <a:moveTo>
                    <a:pt x="27" y="265"/>
                  </a:moveTo>
                  <a:lnTo>
                    <a:pt x="27" y="265"/>
                  </a:lnTo>
                  <a:lnTo>
                    <a:pt x="67" y="265"/>
                  </a:lnTo>
                  <a:lnTo>
                    <a:pt x="67" y="399"/>
                  </a:lnTo>
                  <a:lnTo>
                    <a:pt x="27" y="399"/>
                  </a:lnTo>
                  <a:lnTo>
                    <a:pt x="27" y="265"/>
                  </a:lnTo>
                  <a:close/>
                  <a:moveTo>
                    <a:pt x="93" y="319"/>
                  </a:moveTo>
                  <a:lnTo>
                    <a:pt x="93" y="319"/>
                  </a:lnTo>
                  <a:lnTo>
                    <a:pt x="133" y="319"/>
                  </a:lnTo>
                  <a:lnTo>
                    <a:pt x="133" y="399"/>
                  </a:lnTo>
                  <a:lnTo>
                    <a:pt x="93" y="399"/>
                  </a:lnTo>
                  <a:lnTo>
                    <a:pt x="93" y="319"/>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08" name="Freeform 23">
              <a:extLst>
                <a:ext uri="{FF2B5EF4-FFF2-40B4-BE49-F238E27FC236}">
                  <a16:creationId xmlns:a16="http://schemas.microsoft.com/office/drawing/2014/main" id="{B1A0C5C6-F86F-4041-8F5D-F006A602DCB0}"/>
                </a:ext>
              </a:extLst>
            </p:cNvPr>
            <p:cNvSpPr>
              <a:spLocks/>
            </p:cNvSpPr>
            <p:nvPr/>
          </p:nvSpPr>
          <p:spPr bwMode="auto">
            <a:xfrm>
              <a:off x="7216" y="2551"/>
              <a:ext cx="60" cy="59"/>
            </a:xfrm>
            <a:custGeom>
              <a:avLst/>
              <a:gdLst>
                <a:gd name="T0" fmla="*/ 0 w 107"/>
                <a:gd name="T1" fmla="*/ 106 h 106"/>
                <a:gd name="T2" fmla="*/ 0 w 107"/>
                <a:gd name="T3" fmla="*/ 106 h 106"/>
                <a:gd name="T4" fmla="*/ 107 w 107"/>
                <a:gd name="T5" fmla="*/ 106 h 106"/>
                <a:gd name="T6" fmla="*/ 0 w 107"/>
                <a:gd name="T7" fmla="*/ 0 h 106"/>
                <a:gd name="T8" fmla="*/ 0 w 107"/>
                <a:gd name="T9" fmla="*/ 106 h 106"/>
              </a:gdLst>
              <a:ahLst/>
              <a:cxnLst>
                <a:cxn ang="0">
                  <a:pos x="T0" y="T1"/>
                </a:cxn>
                <a:cxn ang="0">
                  <a:pos x="T2" y="T3"/>
                </a:cxn>
                <a:cxn ang="0">
                  <a:pos x="T4" y="T5"/>
                </a:cxn>
                <a:cxn ang="0">
                  <a:pos x="T6" y="T7"/>
                </a:cxn>
                <a:cxn ang="0">
                  <a:pos x="T8" y="T9"/>
                </a:cxn>
              </a:cxnLst>
              <a:rect l="0" t="0" r="r" b="b"/>
              <a:pathLst>
                <a:path w="107" h="106">
                  <a:moveTo>
                    <a:pt x="0" y="106"/>
                  </a:moveTo>
                  <a:lnTo>
                    <a:pt x="0" y="106"/>
                  </a:lnTo>
                  <a:lnTo>
                    <a:pt x="107" y="106"/>
                  </a:lnTo>
                  <a:lnTo>
                    <a:pt x="0" y="0"/>
                  </a:lnTo>
                  <a:lnTo>
                    <a:pt x="0" y="106"/>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09" name="Freeform 24">
              <a:extLst>
                <a:ext uri="{FF2B5EF4-FFF2-40B4-BE49-F238E27FC236}">
                  <a16:creationId xmlns:a16="http://schemas.microsoft.com/office/drawing/2014/main" id="{BB760782-B940-4CEE-BF22-A95B619F186E}"/>
                </a:ext>
              </a:extLst>
            </p:cNvPr>
            <p:cNvSpPr>
              <a:spLocks/>
            </p:cNvSpPr>
            <p:nvPr/>
          </p:nvSpPr>
          <p:spPr bwMode="auto">
            <a:xfrm>
              <a:off x="7149" y="2727"/>
              <a:ext cx="23" cy="44"/>
            </a:xfrm>
            <a:custGeom>
              <a:avLst/>
              <a:gdLst>
                <a:gd name="T0" fmla="*/ 40 w 40"/>
                <a:gd name="T1" fmla="*/ 0 h 80"/>
                <a:gd name="T2" fmla="*/ 40 w 40"/>
                <a:gd name="T3" fmla="*/ 0 h 80"/>
                <a:gd name="T4" fmla="*/ 0 w 40"/>
                <a:gd name="T5" fmla="*/ 0 h 80"/>
                <a:gd name="T6" fmla="*/ 0 w 40"/>
                <a:gd name="T7" fmla="*/ 80 h 80"/>
                <a:gd name="T8" fmla="*/ 40 w 40"/>
                <a:gd name="T9" fmla="*/ 80 h 80"/>
                <a:gd name="T10" fmla="*/ 40 w 40"/>
                <a:gd name="T11" fmla="*/ 0 h 80"/>
              </a:gdLst>
              <a:ahLst/>
              <a:cxnLst>
                <a:cxn ang="0">
                  <a:pos x="T0" y="T1"/>
                </a:cxn>
                <a:cxn ang="0">
                  <a:pos x="T2" y="T3"/>
                </a:cxn>
                <a:cxn ang="0">
                  <a:pos x="T4" y="T5"/>
                </a:cxn>
                <a:cxn ang="0">
                  <a:pos x="T6" y="T7"/>
                </a:cxn>
                <a:cxn ang="0">
                  <a:pos x="T8" y="T9"/>
                </a:cxn>
                <a:cxn ang="0">
                  <a:pos x="T10" y="T11"/>
                </a:cxn>
              </a:cxnLst>
              <a:rect l="0" t="0" r="r" b="b"/>
              <a:pathLst>
                <a:path w="40" h="80">
                  <a:moveTo>
                    <a:pt x="40" y="0"/>
                  </a:moveTo>
                  <a:lnTo>
                    <a:pt x="40" y="0"/>
                  </a:lnTo>
                  <a:lnTo>
                    <a:pt x="0" y="0"/>
                  </a:lnTo>
                  <a:lnTo>
                    <a:pt x="0" y="80"/>
                  </a:lnTo>
                  <a:lnTo>
                    <a:pt x="40" y="80"/>
                  </a:lnTo>
                  <a:lnTo>
                    <a:pt x="40" y="0"/>
                  </a:lnTo>
                  <a:close/>
                </a:path>
              </a:pathLst>
            </a:custGeom>
            <a:solidFill>
              <a:srgbClr val="0078D4"/>
            </a:solidFill>
            <a:ln w="9525">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10" name="Freeform 25">
              <a:extLst>
                <a:ext uri="{FF2B5EF4-FFF2-40B4-BE49-F238E27FC236}">
                  <a16:creationId xmlns:a16="http://schemas.microsoft.com/office/drawing/2014/main" id="{938898B5-26BD-461E-A0AC-D2B16F1B87E3}"/>
                </a:ext>
              </a:extLst>
            </p:cNvPr>
            <p:cNvSpPr>
              <a:spLocks/>
            </p:cNvSpPr>
            <p:nvPr/>
          </p:nvSpPr>
          <p:spPr bwMode="auto">
            <a:xfrm>
              <a:off x="7113" y="2697"/>
              <a:ext cx="22" cy="74"/>
            </a:xfrm>
            <a:custGeom>
              <a:avLst/>
              <a:gdLst>
                <a:gd name="T0" fmla="*/ 40 w 40"/>
                <a:gd name="T1" fmla="*/ 0 h 134"/>
                <a:gd name="T2" fmla="*/ 40 w 40"/>
                <a:gd name="T3" fmla="*/ 0 h 134"/>
                <a:gd name="T4" fmla="*/ 0 w 40"/>
                <a:gd name="T5" fmla="*/ 0 h 134"/>
                <a:gd name="T6" fmla="*/ 0 w 40"/>
                <a:gd name="T7" fmla="*/ 134 h 134"/>
                <a:gd name="T8" fmla="*/ 40 w 40"/>
                <a:gd name="T9" fmla="*/ 134 h 134"/>
                <a:gd name="T10" fmla="*/ 40 w 40"/>
                <a:gd name="T11" fmla="*/ 0 h 134"/>
              </a:gdLst>
              <a:ahLst/>
              <a:cxnLst>
                <a:cxn ang="0">
                  <a:pos x="T0" y="T1"/>
                </a:cxn>
                <a:cxn ang="0">
                  <a:pos x="T2" y="T3"/>
                </a:cxn>
                <a:cxn ang="0">
                  <a:pos x="T4" y="T5"/>
                </a:cxn>
                <a:cxn ang="0">
                  <a:pos x="T6" y="T7"/>
                </a:cxn>
                <a:cxn ang="0">
                  <a:pos x="T8" y="T9"/>
                </a:cxn>
                <a:cxn ang="0">
                  <a:pos x="T10" y="T11"/>
                </a:cxn>
              </a:cxnLst>
              <a:rect l="0" t="0" r="r" b="b"/>
              <a:pathLst>
                <a:path w="40" h="134">
                  <a:moveTo>
                    <a:pt x="40" y="0"/>
                  </a:moveTo>
                  <a:lnTo>
                    <a:pt x="40" y="0"/>
                  </a:lnTo>
                  <a:lnTo>
                    <a:pt x="0" y="0"/>
                  </a:lnTo>
                  <a:lnTo>
                    <a:pt x="0" y="134"/>
                  </a:lnTo>
                  <a:lnTo>
                    <a:pt x="40" y="134"/>
                  </a:lnTo>
                  <a:lnTo>
                    <a:pt x="40" y="0"/>
                  </a:lnTo>
                  <a:close/>
                </a:path>
              </a:pathLst>
            </a:custGeom>
            <a:solidFill>
              <a:srgbClr val="2F2F2F"/>
            </a:solidFill>
            <a:ln w="9525">
              <a:solidFill>
                <a:srgbClr val="2F2F2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11" name="Freeform 26">
              <a:extLst>
                <a:ext uri="{FF2B5EF4-FFF2-40B4-BE49-F238E27FC236}">
                  <a16:creationId xmlns:a16="http://schemas.microsoft.com/office/drawing/2014/main" id="{2A19C16F-CA38-4AB1-89B8-86A33A8B310E}"/>
                </a:ext>
              </a:extLst>
            </p:cNvPr>
            <p:cNvSpPr>
              <a:spLocks/>
            </p:cNvSpPr>
            <p:nvPr/>
          </p:nvSpPr>
          <p:spPr bwMode="auto">
            <a:xfrm>
              <a:off x="7187" y="2667"/>
              <a:ext cx="22" cy="104"/>
            </a:xfrm>
            <a:custGeom>
              <a:avLst/>
              <a:gdLst>
                <a:gd name="T0" fmla="*/ 40 w 40"/>
                <a:gd name="T1" fmla="*/ 0 h 187"/>
                <a:gd name="T2" fmla="*/ 40 w 40"/>
                <a:gd name="T3" fmla="*/ 0 h 187"/>
                <a:gd name="T4" fmla="*/ 0 w 40"/>
                <a:gd name="T5" fmla="*/ 0 h 187"/>
                <a:gd name="T6" fmla="*/ 0 w 40"/>
                <a:gd name="T7" fmla="*/ 187 h 187"/>
                <a:gd name="T8" fmla="*/ 40 w 40"/>
                <a:gd name="T9" fmla="*/ 187 h 187"/>
                <a:gd name="T10" fmla="*/ 40 w 40"/>
                <a:gd name="T11" fmla="*/ 0 h 187"/>
              </a:gdLst>
              <a:ahLst/>
              <a:cxnLst>
                <a:cxn ang="0">
                  <a:pos x="T0" y="T1"/>
                </a:cxn>
                <a:cxn ang="0">
                  <a:pos x="T2" y="T3"/>
                </a:cxn>
                <a:cxn ang="0">
                  <a:pos x="T4" y="T5"/>
                </a:cxn>
                <a:cxn ang="0">
                  <a:pos x="T6" y="T7"/>
                </a:cxn>
                <a:cxn ang="0">
                  <a:pos x="T8" y="T9"/>
                </a:cxn>
                <a:cxn ang="0">
                  <a:pos x="T10" y="T11"/>
                </a:cxn>
              </a:cxnLst>
              <a:rect l="0" t="0" r="r" b="b"/>
              <a:pathLst>
                <a:path w="40" h="187">
                  <a:moveTo>
                    <a:pt x="40" y="0"/>
                  </a:moveTo>
                  <a:lnTo>
                    <a:pt x="40" y="0"/>
                  </a:lnTo>
                  <a:lnTo>
                    <a:pt x="0" y="0"/>
                  </a:lnTo>
                  <a:lnTo>
                    <a:pt x="0" y="187"/>
                  </a:lnTo>
                  <a:lnTo>
                    <a:pt x="40" y="187"/>
                  </a:lnTo>
                  <a:lnTo>
                    <a:pt x="40" y="0"/>
                  </a:lnTo>
                  <a:close/>
                </a:path>
              </a:pathLst>
            </a:custGeom>
            <a:solidFill>
              <a:srgbClr val="2F2F2F"/>
            </a:solidFill>
            <a:ln w="9525">
              <a:solidFill>
                <a:srgbClr val="2F2F2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312" name="Group 311">
            <a:extLst>
              <a:ext uri="{FF2B5EF4-FFF2-40B4-BE49-F238E27FC236}">
                <a16:creationId xmlns:a16="http://schemas.microsoft.com/office/drawing/2014/main" id="{5381C969-646E-486F-8D6F-05A2222EB403}"/>
              </a:ext>
            </a:extLst>
          </p:cNvPr>
          <p:cNvGrpSpPr/>
          <p:nvPr/>
        </p:nvGrpSpPr>
        <p:grpSpPr>
          <a:xfrm>
            <a:off x="6256825" y="2701925"/>
            <a:ext cx="1769620" cy="845238"/>
            <a:chOff x="6256825" y="2701925"/>
            <a:chExt cx="1769620" cy="845238"/>
          </a:xfrm>
        </p:grpSpPr>
        <p:grpSp>
          <p:nvGrpSpPr>
            <p:cNvPr id="313" name="Group 312">
              <a:extLst>
                <a:ext uri="{FF2B5EF4-FFF2-40B4-BE49-F238E27FC236}">
                  <a16:creationId xmlns:a16="http://schemas.microsoft.com/office/drawing/2014/main" id="{43F5FFB8-0B05-443C-80BF-3C1027DA99F3}"/>
                </a:ext>
              </a:extLst>
            </p:cNvPr>
            <p:cNvGrpSpPr/>
            <p:nvPr/>
          </p:nvGrpSpPr>
          <p:grpSpPr>
            <a:xfrm>
              <a:off x="6256825" y="2708670"/>
              <a:ext cx="1769620" cy="838493"/>
              <a:chOff x="6256847" y="2708565"/>
              <a:chExt cx="1769871" cy="838612"/>
            </a:xfrm>
          </p:grpSpPr>
          <p:sp>
            <p:nvSpPr>
              <p:cNvPr id="320" name="Arc 319">
                <a:extLst>
                  <a:ext uri="{FF2B5EF4-FFF2-40B4-BE49-F238E27FC236}">
                    <a16:creationId xmlns:a16="http://schemas.microsoft.com/office/drawing/2014/main" id="{7FF64955-F727-41DB-9712-0C05A78EF1E8}"/>
                  </a:ext>
                </a:extLst>
              </p:cNvPr>
              <p:cNvSpPr/>
              <p:nvPr/>
            </p:nvSpPr>
            <p:spPr>
              <a:xfrm>
                <a:off x="6256847" y="2789155"/>
                <a:ext cx="1769871" cy="758022"/>
              </a:xfrm>
              <a:prstGeom prst="arc">
                <a:avLst>
                  <a:gd name="adj1" fmla="val 11305652"/>
                  <a:gd name="adj2" fmla="val 16575756"/>
                </a:avLst>
              </a:prstGeom>
              <a:ln w="38100">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useBgFill="1">
            <p:nvSpPr>
              <p:cNvPr id="321" name="Oval 320">
                <a:extLst>
                  <a:ext uri="{FF2B5EF4-FFF2-40B4-BE49-F238E27FC236}">
                    <a16:creationId xmlns:a16="http://schemas.microsoft.com/office/drawing/2014/main" id="{410E8BD2-19B1-4FBC-8D4F-CE38824882A6}"/>
                  </a:ext>
                </a:extLst>
              </p:cNvPr>
              <p:cNvSpPr/>
              <p:nvPr/>
            </p:nvSpPr>
            <p:spPr bwMode="auto">
              <a:xfrm>
                <a:off x="6540511" y="2708565"/>
                <a:ext cx="294026" cy="294026"/>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grpSp>
          <p:nvGrpSpPr>
            <p:cNvPr id="314" name="Group 4">
              <a:extLst>
                <a:ext uri="{FF2B5EF4-FFF2-40B4-BE49-F238E27FC236}">
                  <a16:creationId xmlns:a16="http://schemas.microsoft.com/office/drawing/2014/main" id="{11688099-7AB9-4A58-AEAA-896BFF214E1F}"/>
                </a:ext>
              </a:extLst>
            </p:cNvPr>
            <p:cNvGrpSpPr>
              <a:grpSpLocks noChangeAspect="1"/>
            </p:cNvGrpSpPr>
            <p:nvPr/>
          </p:nvGrpSpPr>
          <p:grpSpPr bwMode="auto">
            <a:xfrm>
              <a:off x="6562728" y="2701925"/>
              <a:ext cx="227013" cy="303213"/>
              <a:chOff x="4134" y="1702"/>
              <a:chExt cx="143" cy="191"/>
            </a:xfrm>
          </p:grpSpPr>
          <p:sp>
            <p:nvSpPr>
              <p:cNvPr id="316" name="Freeform 5">
                <a:extLst>
                  <a:ext uri="{FF2B5EF4-FFF2-40B4-BE49-F238E27FC236}">
                    <a16:creationId xmlns:a16="http://schemas.microsoft.com/office/drawing/2014/main" id="{BA929C2C-2D3D-425A-801E-FD0B0EF71A7A}"/>
                  </a:ext>
                </a:extLst>
              </p:cNvPr>
              <p:cNvSpPr>
                <a:spLocks noEditPoints="1"/>
              </p:cNvSpPr>
              <p:nvPr/>
            </p:nvSpPr>
            <p:spPr bwMode="auto">
              <a:xfrm>
                <a:off x="4134" y="1702"/>
                <a:ext cx="143" cy="191"/>
              </a:xfrm>
              <a:custGeom>
                <a:avLst/>
                <a:gdLst>
                  <a:gd name="T0" fmla="*/ 0 w 320"/>
                  <a:gd name="T1" fmla="*/ 0 h 425"/>
                  <a:gd name="T2" fmla="*/ 0 w 320"/>
                  <a:gd name="T3" fmla="*/ 0 h 425"/>
                  <a:gd name="T4" fmla="*/ 0 w 320"/>
                  <a:gd name="T5" fmla="*/ 425 h 425"/>
                  <a:gd name="T6" fmla="*/ 320 w 320"/>
                  <a:gd name="T7" fmla="*/ 425 h 425"/>
                  <a:gd name="T8" fmla="*/ 320 w 320"/>
                  <a:gd name="T9" fmla="*/ 132 h 425"/>
                  <a:gd name="T10" fmla="*/ 186 w 320"/>
                  <a:gd name="T11" fmla="*/ 132 h 425"/>
                  <a:gd name="T12" fmla="*/ 186 w 320"/>
                  <a:gd name="T13" fmla="*/ 0 h 425"/>
                  <a:gd name="T14" fmla="*/ 0 w 320"/>
                  <a:gd name="T15" fmla="*/ 0 h 425"/>
                  <a:gd name="T16" fmla="*/ 31 w 320"/>
                  <a:gd name="T17" fmla="*/ 138 h 425"/>
                  <a:gd name="T18" fmla="*/ 31 w 320"/>
                  <a:gd name="T19" fmla="*/ 138 h 425"/>
                  <a:gd name="T20" fmla="*/ 102 w 320"/>
                  <a:gd name="T21" fmla="*/ 138 h 425"/>
                  <a:gd name="T22" fmla="*/ 102 w 320"/>
                  <a:gd name="T23" fmla="*/ 165 h 425"/>
                  <a:gd name="T24" fmla="*/ 31 w 320"/>
                  <a:gd name="T25" fmla="*/ 165 h 425"/>
                  <a:gd name="T26" fmla="*/ 31 w 320"/>
                  <a:gd name="T27" fmla="*/ 138 h 425"/>
                  <a:gd name="T28" fmla="*/ 31 w 320"/>
                  <a:gd name="T29" fmla="*/ 192 h 425"/>
                  <a:gd name="T30" fmla="*/ 31 w 320"/>
                  <a:gd name="T31" fmla="*/ 192 h 425"/>
                  <a:gd name="T32" fmla="*/ 289 w 320"/>
                  <a:gd name="T33" fmla="*/ 192 h 425"/>
                  <a:gd name="T34" fmla="*/ 289 w 320"/>
                  <a:gd name="T35" fmla="*/ 218 h 425"/>
                  <a:gd name="T36" fmla="*/ 31 w 320"/>
                  <a:gd name="T37" fmla="*/ 218 h 425"/>
                  <a:gd name="T38" fmla="*/ 31 w 320"/>
                  <a:gd name="T39" fmla="*/ 192 h 425"/>
                  <a:gd name="T40" fmla="*/ 190 w 320"/>
                  <a:gd name="T41" fmla="*/ 245 h 425"/>
                  <a:gd name="T42" fmla="*/ 190 w 320"/>
                  <a:gd name="T43" fmla="*/ 245 h 425"/>
                  <a:gd name="T44" fmla="*/ 289 w 320"/>
                  <a:gd name="T45" fmla="*/ 245 h 425"/>
                  <a:gd name="T46" fmla="*/ 289 w 320"/>
                  <a:gd name="T47" fmla="*/ 272 h 425"/>
                  <a:gd name="T48" fmla="*/ 190 w 320"/>
                  <a:gd name="T49" fmla="*/ 272 h 425"/>
                  <a:gd name="T50" fmla="*/ 190 w 320"/>
                  <a:gd name="T51" fmla="*/ 245 h 425"/>
                  <a:gd name="T52" fmla="*/ 31 w 320"/>
                  <a:gd name="T53" fmla="*/ 245 h 425"/>
                  <a:gd name="T54" fmla="*/ 31 w 320"/>
                  <a:gd name="T55" fmla="*/ 245 h 425"/>
                  <a:gd name="T56" fmla="*/ 163 w 320"/>
                  <a:gd name="T57" fmla="*/ 245 h 425"/>
                  <a:gd name="T58" fmla="*/ 163 w 320"/>
                  <a:gd name="T59" fmla="*/ 272 h 425"/>
                  <a:gd name="T60" fmla="*/ 31 w 320"/>
                  <a:gd name="T61" fmla="*/ 272 h 425"/>
                  <a:gd name="T62" fmla="*/ 31 w 320"/>
                  <a:gd name="T63" fmla="*/ 245 h 425"/>
                  <a:gd name="T64" fmla="*/ 31 w 320"/>
                  <a:gd name="T65" fmla="*/ 298 h 425"/>
                  <a:gd name="T66" fmla="*/ 31 w 320"/>
                  <a:gd name="T67" fmla="*/ 298 h 425"/>
                  <a:gd name="T68" fmla="*/ 289 w 320"/>
                  <a:gd name="T69" fmla="*/ 298 h 425"/>
                  <a:gd name="T70" fmla="*/ 289 w 320"/>
                  <a:gd name="T71" fmla="*/ 325 h 425"/>
                  <a:gd name="T72" fmla="*/ 31 w 320"/>
                  <a:gd name="T73" fmla="*/ 325 h 425"/>
                  <a:gd name="T74" fmla="*/ 31 w 320"/>
                  <a:gd name="T75" fmla="*/ 298 h 425"/>
                  <a:gd name="T76" fmla="*/ 31 w 320"/>
                  <a:gd name="T77" fmla="*/ 352 h 425"/>
                  <a:gd name="T78" fmla="*/ 31 w 320"/>
                  <a:gd name="T79" fmla="*/ 352 h 425"/>
                  <a:gd name="T80" fmla="*/ 289 w 320"/>
                  <a:gd name="T81" fmla="*/ 352 h 425"/>
                  <a:gd name="T82" fmla="*/ 289 w 320"/>
                  <a:gd name="T83" fmla="*/ 378 h 425"/>
                  <a:gd name="T84" fmla="*/ 31 w 320"/>
                  <a:gd name="T85" fmla="*/ 378 h 425"/>
                  <a:gd name="T86" fmla="*/ 31 w 320"/>
                  <a:gd name="T87" fmla="*/ 35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0" h="425">
                    <a:moveTo>
                      <a:pt x="0" y="0"/>
                    </a:moveTo>
                    <a:lnTo>
                      <a:pt x="0" y="0"/>
                    </a:lnTo>
                    <a:lnTo>
                      <a:pt x="0" y="425"/>
                    </a:lnTo>
                    <a:lnTo>
                      <a:pt x="320" y="425"/>
                    </a:lnTo>
                    <a:lnTo>
                      <a:pt x="320" y="132"/>
                    </a:lnTo>
                    <a:lnTo>
                      <a:pt x="186" y="132"/>
                    </a:lnTo>
                    <a:lnTo>
                      <a:pt x="186" y="0"/>
                    </a:lnTo>
                    <a:lnTo>
                      <a:pt x="0" y="0"/>
                    </a:lnTo>
                    <a:close/>
                    <a:moveTo>
                      <a:pt x="31" y="138"/>
                    </a:moveTo>
                    <a:lnTo>
                      <a:pt x="31" y="138"/>
                    </a:lnTo>
                    <a:lnTo>
                      <a:pt x="102" y="138"/>
                    </a:lnTo>
                    <a:lnTo>
                      <a:pt x="102" y="165"/>
                    </a:lnTo>
                    <a:lnTo>
                      <a:pt x="31" y="165"/>
                    </a:lnTo>
                    <a:lnTo>
                      <a:pt x="31" y="138"/>
                    </a:lnTo>
                    <a:close/>
                    <a:moveTo>
                      <a:pt x="31" y="192"/>
                    </a:moveTo>
                    <a:lnTo>
                      <a:pt x="31" y="192"/>
                    </a:lnTo>
                    <a:lnTo>
                      <a:pt x="289" y="192"/>
                    </a:lnTo>
                    <a:lnTo>
                      <a:pt x="289" y="218"/>
                    </a:lnTo>
                    <a:lnTo>
                      <a:pt x="31" y="218"/>
                    </a:lnTo>
                    <a:lnTo>
                      <a:pt x="31" y="192"/>
                    </a:lnTo>
                    <a:close/>
                    <a:moveTo>
                      <a:pt x="190" y="245"/>
                    </a:moveTo>
                    <a:lnTo>
                      <a:pt x="190" y="245"/>
                    </a:lnTo>
                    <a:lnTo>
                      <a:pt x="289" y="245"/>
                    </a:lnTo>
                    <a:lnTo>
                      <a:pt x="289" y="272"/>
                    </a:lnTo>
                    <a:lnTo>
                      <a:pt x="190" y="272"/>
                    </a:lnTo>
                    <a:lnTo>
                      <a:pt x="190" y="245"/>
                    </a:lnTo>
                    <a:close/>
                    <a:moveTo>
                      <a:pt x="31" y="245"/>
                    </a:moveTo>
                    <a:lnTo>
                      <a:pt x="31" y="245"/>
                    </a:lnTo>
                    <a:lnTo>
                      <a:pt x="163" y="245"/>
                    </a:lnTo>
                    <a:lnTo>
                      <a:pt x="163" y="272"/>
                    </a:lnTo>
                    <a:lnTo>
                      <a:pt x="31" y="272"/>
                    </a:lnTo>
                    <a:lnTo>
                      <a:pt x="31" y="245"/>
                    </a:lnTo>
                    <a:close/>
                    <a:moveTo>
                      <a:pt x="31" y="298"/>
                    </a:moveTo>
                    <a:lnTo>
                      <a:pt x="31" y="298"/>
                    </a:lnTo>
                    <a:lnTo>
                      <a:pt x="289" y="298"/>
                    </a:lnTo>
                    <a:lnTo>
                      <a:pt x="289" y="325"/>
                    </a:lnTo>
                    <a:lnTo>
                      <a:pt x="31" y="325"/>
                    </a:lnTo>
                    <a:lnTo>
                      <a:pt x="31" y="298"/>
                    </a:lnTo>
                    <a:close/>
                    <a:moveTo>
                      <a:pt x="31" y="352"/>
                    </a:moveTo>
                    <a:lnTo>
                      <a:pt x="31" y="352"/>
                    </a:lnTo>
                    <a:lnTo>
                      <a:pt x="289" y="352"/>
                    </a:lnTo>
                    <a:lnTo>
                      <a:pt x="289" y="378"/>
                    </a:lnTo>
                    <a:lnTo>
                      <a:pt x="31" y="378"/>
                    </a:lnTo>
                    <a:lnTo>
                      <a:pt x="31" y="352"/>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17" name="Freeform 6">
                <a:extLst>
                  <a:ext uri="{FF2B5EF4-FFF2-40B4-BE49-F238E27FC236}">
                    <a16:creationId xmlns:a16="http://schemas.microsoft.com/office/drawing/2014/main" id="{E855BFC6-B37A-41DD-8FCF-228E5923C999}"/>
                  </a:ext>
                </a:extLst>
              </p:cNvPr>
              <p:cNvSpPr>
                <a:spLocks/>
              </p:cNvSpPr>
              <p:nvPr/>
            </p:nvSpPr>
            <p:spPr bwMode="auto">
              <a:xfrm>
                <a:off x="4229" y="1702"/>
                <a:ext cx="48" cy="48"/>
              </a:xfrm>
              <a:custGeom>
                <a:avLst/>
                <a:gdLst>
                  <a:gd name="T0" fmla="*/ 0 w 107"/>
                  <a:gd name="T1" fmla="*/ 106 h 106"/>
                  <a:gd name="T2" fmla="*/ 0 w 107"/>
                  <a:gd name="T3" fmla="*/ 106 h 106"/>
                  <a:gd name="T4" fmla="*/ 107 w 107"/>
                  <a:gd name="T5" fmla="*/ 106 h 106"/>
                  <a:gd name="T6" fmla="*/ 0 w 107"/>
                  <a:gd name="T7" fmla="*/ 0 h 106"/>
                  <a:gd name="T8" fmla="*/ 0 w 107"/>
                  <a:gd name="T9" fmla="*/ 106 h 106"/>
                </a:gdLst>
                <a:ahLst/>
                <a:cxnLst>
                  <a:cxn ang="0">
                    <a:pos x="T0" y="T1"/>
                  </a:cxn>
                  <a:cxn ang="0">
                    <a:pos x="T2" y="T3"/>
                  </a:cxn>
                  <a:cxn ang="0">
                    <a:pos x="T4" y="T5"/>
                  </a:cxn>
                  <a:cxn ang="0">
                    <a:pos x="T6" y="T7"/>
                  </a:cxn>
                  <a:cxn ang="0">
                    <a:pos x="T8" y="T9"/>
                  </a:cxn>
                </a:cxnLst>
                <a:rect l="0" t="0" r="r" b="b"/>
                <a:pathLst>
                  <a:path w="107" h="106">
                    <a:moveTo>
                      <a:pt x="0" y="106"/>
                    </a:moveTo>
                    <a:lnTo>
                      <a:pt x="0" y="106"/>
                    </a:lnTo>
                    <a:lnTo>
                      <a:pt x="107" y="106"/>
                    </a:lnTo>
                    <a:lnTo>
                      <a:pt x="0" y="0"/>
                    </a:lnTo>
                    <a:lnTo>
                      <a:pt x="0" y="106"/>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18" name="Freeform 7">
                <a:extLst>
                  <a:ext uri="{FF2B5EF4-FFF2-40B4-BE49-F238E27FC236}">
                    <a16:creationId xmlns:a16="http://schemas.microsoft.com/office/drawing/2014/main" id="{5EBD6308-F80E-4908-92A0-07EDC09A6153}"/>
                  </a:ext>
                </a:extLst>
              </p:cNvPr>
              <p:cNvSpPr>
                <a:spLocks/>
              </p:cNvSpPr>
              <p:nvPr/>
            </p:nvSpPr>
            <p:spPr bwMode="auto">
              <a:xfrm>
                <a:off x="4148" y="1836"/>
                <a:ext cx="115" cy="12"/>
              </a:xfrm>
              <a:custGeom>
                <a:avLst/>
                <a:gdLst>
                  <a:gd name="T0" fmla="*/ 0 w 258"/>
                  <a:gd name="T1" fmla="*/ 27 h 27"/>
                  <a:gd name="T2" fmla="*/ 0 w 258"/>
                  <a:gd name="T3" fmla="*/ 27 h 27"/>
                  <a:gd name="T4" fmla="*/ 258 w 258"/>
                  <a:gd name="T5" fmla="*/ 27 h 27"/>
                  <a:gd name="T6" fmla="*/ 258 w 258"/>
                  <a:gd name="T7" fmla="*/ 0 h 27"/>
                  <a:gd name="T8" fmla="*/ 0 w 258"/>
                  <a:gd name="T9" fmla="*/ 0 h 27"/>
                  <a:gd name="T10" fmla="*/ 0 w 258"/>
                  <a:gd name="T11" fmla="*/ 27 h 27"/>
                </a:gdLst>
                <a:ahLst/>
                <a:cxnLst>
                  <a:cxn ang="0">
                    <a:pos x="T0" y="T1"/>
                  </a:cxn>
                  <a:cxn ang="0">
                    <a:pos x="T2" y="T3"/>
                  </a:cxn>
                  <a:cxn ang="0">
                    <a:pos x="T4" y="T5"/>
                  </a:cxn>
                  <a:cxn ang="0">
                    <a:pos x="T6" y="T7"/>
                  </a:cxn>
                  <a:cxn ang="0">
                    <a:pos x="T8" y="T9"/>
                  </a:cxn>
                  <a:cxn ang="0">
                    <a:pos x="T10" y="T11"/>
                  </a:cxn>
                </a:cxnLst>
                <a:rect l="0" t="0" r="r" b="b"/>
                <a:pathLst>
                  <a:path w="258" h="27">
                    <a:moveTo>
                      <a:pt x="0" y="27"/>
                    </a:moveTo>
                    <a:lnTo>
                      <a:pt x="0" y="27"/>
                    </a:lnTo>
                    <a:lnTo>
                      <a:pt x="258" y="27"/>
                    </a:lnTo>
                    <a:lnTo>
                      <a:pt x="258" y="0"/>
                    </a:lnTo>
                    <a:lnTo>
                      <a:pt x="0" y="0"/>
                    </a:lnTo>
                    <a:lnTo>
                      <a:pt x="0" y="27"/>
                    </a:lnTo>
                    <a:close/>
                  </a:path>
                </a:pathLst>
              </a:custGeom>
              <a:solidFill>
                <a:srgbClr val="2F2F2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19" name="Freeform 8">
                <a:extLst>
                  <a:ext uri="{FF2B5EF4-FFF2-40B4-BE49-F238E27FC236}">
                    <a16:creationId xmlns:a16="http://schemas.microsoft.com/office/drawing/2014/main" id="{C8F59D9B-D980-4B27-88A0-DC64FC23DDBB}"/>
                  </a:ext>
                </a:extLst>
              </p:cNvPr>
              <p:cNvSpPr>
                <a:spLocks/>
              </p:cNvSpPr>
              <p:nvPr/>
            </p:nvSpPr>
            <p:spPr bwMode="auto">
              <a:xfrm>
                <a:off x="4219" y="1812"/>
                <a:ext cx="44" cy="12"/>
              </a:xfrm>
              <a:custGeom>
                <a:avLst/>
                <a:gdLst>
                  <a:gd name="T0" fmla="*/ 0 w 99"/>
                  <a:gd name="T1" fmla="*/ 27 h 27"/>
                  <a:gd name="T2" fmla="*/ 0 w 99"/>
                  <a:gd name="T3" fmla="*/ 27 h 27"/>
                  <a:gd name="T4" fmla="*/ 99 w 99"/>
                  <a:gd name="T5" fmla="*/ 27 h 27"/>
                  <a:gd name="T6" fmla="*/ 99 w 99"/>
                  <a:gd name="T7" fmla="*/ 0 h 27"/>
                  <a:gd name="T8" fmla="*/ 0 w 99"/>
                  <a:gd name="T9" fmla="*/ 0 h 27"/>
                  <a:gd name="T10" fmla="*/ 0 w 99"/>
                  <a:gd name="T11" fmla="*/ 27 h 27"/>
                </a:gdLst>
                <a:ahLst/>
                <a:cxnLst>
                  <a:cxn ang="0">
                    <a:pos x="T0" y="T1"/>
                  </a:cxn>
                  <a:cxn ang="0">
                    <a:pos x="T2" y="T3"/>
                  </a:cxn>
                  <a:cxn ang="0">
                    <a:pos x="T4" y="T5"/>
                  </a:cxn>
                  <a:cxn ang="0">
                    <a:pos x="T6" y="T7"/>
                  </a:cxn>
                  <a:cxn ang="0">
                    <a:pos x="T8" y="T9"/>
                  </a:cxn>
                  <a:cxn ang="0">
                    <a:pos x="T10" y="T11"/>
                  </a:cxn>
                </a:cxnLst>
                <a:rect l="0" t="0" r="r" b="b"/>
                <a:pathLst>
                  <a:path w="99" h="27">
                    <a:moveTo>
                      <a:pt x="0" y="27"/>
                    </a:moveTo>
                    <a:lnTo>
                      <a:pt x="0" y="27"/>
                    </a:lnTo>
                    <a:lnTo>
                      <a:pt x="99" y="27"/>
                    </a:lnTo>
                    <a:lnTo>
                      <a:pt x="99" y="0"/>
                    </a:lnTo>
                    <a:lnTo>
                      <a:pt x="0" y="0"/>
                    </a:lnTo>
                    <a:lnTo>
                      <a:pt x="0" y="27"/>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nvGrpSpPr>
          <p:cNvPr id="322" name="Group 321">
            <a:extLst>
              <a:ext uri="{FF2B5EF4-FFF2-40B4-BE49-F238E27FC236}">
                <a16:creationId xmlns:a16="http://schemas.microsoft.com/office/drawing/2014/main" id="{0C615377-6C30-45DE-B831-5FC6A433E8C2}"/>
              </a:ext>
            </a:extLst>
          </p:cNvPr>
          <p:cNvGrpSpPr/>
          <p:nvPr/>
        </p:nvGrpSpPr>
        <p:grpSpPr>
          <a:xfrm>
            <a:off x="11276578" y="4581955"/>
            <a:ext cx="512374" cy="599201"/>
            <a:chOff x="11276578" y="4581955"/>
            <a:chExt cx="512374" cy="599201"/>
          </a:xfrm>
        </p:grpSpPr>
        <p:grpSp>
          <p:nvGrpSpPr>
            <p:cNvPr id="323" name="Group 322">
              <a:extLst>
                <a:ext uri="{FF2B5EF4-FFF2-40B4-BE49-F238E27FC236}">
                  <a16:creationId xmlns:a16="http://schemas.microsoft.com/office/drawing/2014/main" id="{7D0FA452-D92D-44D2-97FA-CBD6DDDD812D}"/>
                </a:ext>
              </a:extLst>
            </p:cNvPr>
            <p:cNvGrpSpPr/>
            <p:nvPr/>
          </p:nvGrpSpPr>
          <p:grpSpPr>
            <a:xfrm>
              <a:off x="11276578" y="4581955"/>
              <a:ext cx="280093" cy="372874"/>
              <a:chOff x="2601913" y="2374900"/>
              <a:chExt cx="254000" cy="338138"/>
            </a:xfrm>
          </p:grpSpPr>
          <p:sp>
            <p:nvSpPr>
              <p:cNvPr id="331" name="Freeform 6">
                <a:extLst>
                  <a:ext uri="{FF2B5EF4-FFF2-40B4-BE49-F238E27FC236}">
                    <a16:creationId xmlns:a16="http://schemas.microsoft.com/office/drawing/2014/main" id="{D532BA5E-2B65-42F7-9D96-DF1A2BDB2DAE}"/>
                  </a:ext>
                </a:extLst>
              </p:cNvPr>
              <p:cNvSpPr>
                <a:spLocks/>
              </p:cNvSpPr>
              <p:nvPr/>
            </p:nvSpPr>
            <p:spPr bwMode="auto">
              <a:xfrm>
                <a:off x="2601913" y="2374900"/>
                <a:ext cx="254000" cy="338138"/>
              </a:xfrm>
              <a:custGeom>
                <a:avLst/>
                <a:gdLst>
                  <a:gd name="T0" fmla="*/ 0 w 258"/>
                  <a:gd name="T1" fmla="*/ 0 h 343"/>
                  <a:gd name="T2" fmla="*/ 0 w 258"/>
                  <a:gd name="T3" fmla="*/ 0 h 343"/>
                  <a:gd name="T4" fmla="*/ 0 w 258"/>
                  <a:gd name="T5" fmla="*/ 343 h 343"/>
                  <a:gd name="T6" fmla="*/ 258 w 258"/>
                  <a:gd name="T7" fmla="*/ 343 h 343"/>
                  <a:gd name="T8" fmla="*/ 258 w 258"/>
                  <a:gd name="T9" fmla="*/ 128 h 343"/>
                  <a:gd name="T10" fmla="*/ 129 w 258"/>
                  <a:gd name="T11" fmla="*/ 128 h 343"/>
                  <a:gd name="T12" fmla="*/ 129 w 258"/>
                  <a:gd name="T13" fmla="*/ 0 h 343"/>
                  <a:gd name="T14" fmla="*/ 0 w 258"/>
                  <a:gd name="T15" fmla="*/ 0 h 3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8" h="343">
                    <a:moveTo>
                      <a:pt x="0" y="0"/>
                    </a:moveTo>
                    <a:lnTo>
                      <a:pt x="0" y="0"/>
                    </a:lnTo>
                    <a:lnTo>
                      <a:pt x="0" y="343"/>
                    </a:lnTo>
                    <a:lnTo>
                      <a:pt x="258" y="343"/>
                    </a:lnTo>
                    <a:lnTo>
                      <a:pt x="258" y="128"/>
                    </a:lnTo>
                    <a:lnTo>
                      <a:pt x="129" y="128"/>
                    </a:lnTo>
                    <a:lnTo>
                      <a:pt x="129" y="0"/>
                    </a:lnTo>
                    <a:lnTo>
                      <a:pt x="0"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332" name="Freeform 7">
                <a:extLst>
                  <a:ext uri="{FF2B5EF4-FFF2-40B4-BE49-F238E27FC236}">
                    <a16:creationId xmlns:a16="http://schemas.microsoft.com/office/drawing/2014/main" id="{02EA3154-CCFB-430E-B98C-314A558BE4BD}"/>
                  </a:ext>
                </a:extLst>
              </p:cNvPr>
              <p:cNvSpPr>
                <a:spLocks/>
              </p:cNvSpPr>
              <p:nvPr/>
            </p:nvSpPr>
            <p:spPr bwMode="auto">
              <a:xfrm>
                <a:off x="2749550" y="2381250"/>
                <a:ext cx="100013" cy="100013"/>
              </a:xfrm>
              <a:custGeom>
                <a:avLst/>
                <a:gdLst>
                  <a:gd name="T0" fmla="*/ 0 w 101"/>
                  <a:gd name="T1" fmla="*/ 101 h 101"/>
                  <a:gd name="T2" fmla="*/ 0 w 101"/>
                  <a:gd name="T3" fmla="*/ 101 h 101"/>
                  <a:gd name="T4" fmla="*/ 101 w 101"/>
                  <a:gd name="T5" fmla="*/ 101 h 101"/>
                  <a:gd name="T6" fmla="*/ 0 w 101"/>
                  <a:gd name="T7" fmla="*/ 0 h 101"/>
                  <a:gd name="T8" fmla="*/ 0 w 101"/>
                  <a:gd name="T9" fmla="*/ 101 h 101"/>
                </a:gdLst>
                <a:ahLst/>
                <a:cxnLst>
                  <a:cxn ang="0">
                    <a:pos x="T0" y="T1"/>
                  </a:cxn>
                  <a:cxn ang="0">
                    <a:pos x="T2" y="T3"/>
                  </a:cxn>
                  <a:cxn ang="0">
                    <a:pos x="T4" y="T5"/>
                  </a:cxn>
                  <a:cxn ang="0">
                    <a:pos x="T6" y="T7"/>
                  </a:cxn>
                  <a:cxn ang="0">
                    <a:pos x="T8" y="T9"/>
                  </a:cxn>
                </a:cxnLst>
                <a:rect l="0" t="0" r="r" b="b"/>
                <a:pathLst>
                  <a:path w="101" h="101">
                    <a:moveTo>
                      <a:pt x="0" y="101"/>
                    </a:moveTo>
                    <a:lnTo>
                      <a:pt x="0" y="101"/>
                    </a:lnTo>
                    <a:lnTo>
                      <a:pt x="101" y="101"/>
                    </a:lnTo>
                    <a:lnTo>
                      <a:pt x="0" y="0"/>
                    </a:lnTo>
                    <a:lnTo>
                      <a:pt x="0" y="101"/>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grpSp>
          <p:nvGrpSpPr>
            <p:cNvPr id="324" name="Group 323">
              <a:extLst>
                <a:ext uri="{FF2B5EF4-FFF2-40B4-BE49-F238E27FC236}">
                  <a16:creationId xmlns:a16="http://schemas.microsoft.com/office/drawing/2014/main" id="{401AC2A9-1497-4754-99A1-02FE6A08C8A9}"/>
                </a:ext>
              </a:extLst>
            </p:cNvPr>
            <p:cNvGrpSpPr/>
            <p:nvPr/>
          </p:nvGrpSpPr>
          <p:grpSpPr>
            <a:xfrm>
              <a:off x="11508850" y="4901058"/>
              <a:ext cx="280102" cy="280098"/>
              <a:chOff x="8830268" y="4830392"/>
              <a:chExt cx="681655" cy="681645"/>
            </a:xfrm>
          </p:grpSpPr>
          <p:sp>
            <p:nvSpPr>
              <p:cNvPr id="329" name="Rectangle 8">
                <a:extLst>
                  <a:ext uri="{FF2B5EF4-FFF2-40B4-BE49-F238E27FC236}">
                    <a16:creationId xmlns:a16="http://schemas.microsoft.com/office/drawing/2014/main" id="{659F56AB-CF63-438B-A1A5-382C383865BB}"/>
                  </a:ext>
                </a:extLst>
              </p:cNvPr>
              <p:cNvSpPr/>
              <p:nvPr/>
            </p:nvSpPr>
            <p:spPr>
              <a:xfrm rot="18718007">
                <a:off x="9062219" y="4959521"/>
                <a:ext cx="282567" cy="518047"/>
              </a:xfrm>
              <a:custGeom>
                <a:avLst/>
                <a:gdLst>
                  <a:gd name="connsiteX0" fmla="*/ 0 w 280457"/>
                  <a:gd name="connsiteY0" fmla="*/ 0 h 373080"/>
                  <a:gd name="connsiteX1" fmla="*/ 280457 w 280457"/>
                  <a:gd name="connsiteY1" fmla="*/ 0 h 373080"/>
                  <a:gd name="connsiteX2" fmla="*/ 280457 w 280457"/>
                  <a:gd name="connsiteY2" fmla="*/ 373080 h 373080"/>
                  <a:gd name="connsiteX3" fmla="*/ 0 w 280457"/>
                  <a:gd name="connsiteY3" fmla="*/ 373080 h 373080"/>
                  <a:gd name="connsiteX4" fmla="*/ 0 w 280457"/>
                  <a:gd name="connsiteY4" fmla="*/ 0 h 373080"/>
                  <a:gd name="connsiteX0" fmla="*/ 2110 w 282567"/>
                  <a:gd name="connsiteY0" fmla="*/ 0 h 373080"/>
                  <a:gd name="connsiteX1" fmla="*/ 282567 w 282567"/>
                  <a:gd name="connsiteY1" fmla="*/ 0 h 373080"/>
                  <a:gd name="connsiteX2" fmla="*/ 282567 w 282567"/>
                  <a:gd name="connsiteY2" fmla="*/ 373080 h 373080"/>
                  <a:gd name="connsiteX3" fmla="*/ 2110 w 282567"/>
                  <a:gd name="connsiteY3" fmla="*/ 373080 h 373080"/>
                  <a:gd name="connsiteX4" fmla="*/ 315 w 282567"/>
                  <a:gd name="connsiteY4" fmla="*/ 5232 h 373080"/>
                  <a:gd name="connsiteX5" fmla="*/ 2110 w 282567"/>
                  <a:gd name="connsiteY5" fmla="*/ 0 h 373080"/>
                  <a:gd name="connsiteX0" fmla="*/ 2110 w 282567"/>
                  <a:gd name="connsiteY0" fmla="*/ 144967 h 518047"/>
                  <a:gd name="connsiteX1" fmla="*/ 183797 w 282567"/>
                  <a:gd name="connsiteY1" fmla="*/ 0 h 518047"/>
                  <a:gd name="connsiteX2" fmla="*/ 282567 w 282567"/>
                  <a:gd name="connsiteY2" fmla="*/ 144967 h 518047"/>
                  <a:gd name="connsiteX3" fmla="*/ 282567 w 282567"/>
                  <a:gd name="connsiteY3" fmla="*/ 518047 h 518047"/>
                  <a:gd name="connsiteX4" fmla="*/ 2110 w 282567"/>
                  <a:gd name="connsiteY4" fmla="*/ 518047 h 518047"/>
                  <a:gd name="connsiteX5" fmla="*/ 315 w 282567"/>
                  <a:gd name="connsiteY5" fmla="*/ 150199 h 518047"/>
                  <a:gd name="connsiteX6" fmla="*/ 2110 w 282567"/>
                  <a:gd name="connsiteY6" fmla="*/ 144967 h 51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567" h="518047">
                    <a:moveTo>
                      <a:pt x="2110" y="144967"/>
                    </a:moveTo>
                    <a:cubicBezTo>
                      <a:pt x="50372" y="144749"/>
                      <a:pt x="135535" y="218"/>
                      <a:pt x="183797" y="0"/>
                    </a:cubicBezTo>
                    <a:lnTo>
                      <a:pt x="282567" y="144967"/>
                    </a:lnTo>
                    <a:lnTo>
                      <a:pt x="282567" y="518047"/>
                    </a:lnTo>
                    <a:lnTo>
                      <a:pt x="2110" y="518047"/>
                    </a:lnTo>
                    <a:cubicBezTo>
                      <a:pt x="3693" y="403347"/>
                      <a:pt x="-1268" y="264899"/>
                      <a:pt x="315" y="150199"/>
                    </a:cubicBezTo>
                    <a:lnTo>
                      <a:pt x="2110" y="144967"/>
                    </a:lnTo>
                    <a:close/>
                  </a:path>
                </a:pathLst>
              </a:custGeom>
              <a:solidFill>
                <a:srgbClr val="E81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330" name="Freeform 15">
                <a:extLst>
                  <a:ext uri="{FF2B5EF4-FFF2-40B4-BE49-F238E27FC236}">
                    <a16:creationId xmlns:a16="http://schemas.microsoft.com/office/drawing/2014/main" id="{F8E262D6-0252-4371-B554-C498CC3DED6C}"/>
                  </a:ext>
                </a:extLst>
              </p:cNvPr>
              <p:cNvSpPr>
                <a:spLocks noEditPoints="1"/>
              </p:cNvSpPr>
              <p:nvPr/>
            </p:nvSpPr>
            <p:spPr bwMode="auto">
              <a:xfrm flipH="1">
                <a:off x="8830268" y="4830392"/>
                <a:ext cx="681655" cy="681645"/>
              </a:xfrm>
              <a:custGeom>
                <a:avLst/>
                <a:gdLst>
                  <a:gd name="T0" fmla="*/ 97 w 128"/>
                  <a:gd name="T1" fmla="*/ 64 h 128"/>
                  <a:gd name="T2" fmla="*/ 128 w 128"/>
                  <a:gd name="T3" fmla="*/ 32 h 128"/>
                  <a:gd name="T4" fmla="*/ 96 w 128"/>
                  <a:gd name="T5" fmla="*/ 0 h 128"/>
                  <a:gd name="T6" fmla="*/ 64 w 128"/>
                  <a:gd name="T7" fmla="*/ 32 h 128"/>
                  <a:gd name="T8" fmla="*/ 52 w 128"/>
                  <a:gd name="T9" fmla="*/ 32 h 128"/>
                  <a:gd name="T10" fmla="*/ 0 w 128"/>
                  <a:gd name="T11" fmla="*/ 84 h 128"/>
                  <a:gd name="T12" fmla="*/ 44 w 128"/>
                  <a:gd name="T13" fmla="*/ 128 h 128"/>
                  <a:gd name="T14" fmla="*/ 97 w 128"/>
                  <a:gd name="T15" fmla="*/ 76 h 128"/>
                  <a:gd name="T16" fmla="*/ 97 w 128"/>
                  <a:gd name="T17" fmla="*/ 64 h 128"/>
                  <a:gd name="T18" fmla="*/ 96 w 128"/>
                  <a:gd name="T19" fmla="*/ 8 h 128"/>
                  <a:gd name="T20" fmla="*/ 120 w 128"/>
                  <a:gd name="T21" fmla="*/ 32 h 128"/>
                  <a:gd name="T22" fmla="*/ 97 w 128"/>
                  <a:gd name="T23" fmla="*/ 56 h 128"/>
                  <a:gd name="T24" fmla="*/ 97 w 128"/>
                  <a:gd name="T25" fmla="*/ 32 h 128"/>
                  <a:gd name="T26" fmla="*/ 72 w 128"/>
                  <a:gd name="T27" fmla="*/ 32 h 128"/>
                  <a:gd name="T28" fmla="*/ 96 w 128"/>
                  <a:gd name="T29" fmla="*/ 8 h 128"/>
                  <a:gd name="T30" fmla="*/ 89 w 128"/>
                  <a:gd name="T31" fmla="*/ 73 h 128"/>
                  <a:gd name="T32" fmla="*/ 44 w 128"/>
                  <a:gd name="T33" fmla="*/ 116 h 128"/>
                  <a:gd name="T34" fmla="*/ 12 w 128"/>
                  <a:gd name="T35" fmla="*/ 84 h 128"/>
                  <a:gd name="T36" fmla="*/ 55 w 128"/>
                  <a:gd name="T37" fmla="*/ 40 h 128"/>
                  <a:gd name="T38" fmla="*/ 65 w 128"/>
                  <a:gd name="T39" fmla="*/ 40 h 128"/>
                  <a:gd name="T40" fmla="*/ 74 w 128"/>
                  <a:gd name="T41" fmla="*/ 54 h 128"/>
                  <a:gd name="T42" fmla="*/ 79 w 128"/>
                  <a:gd name="T43" fmla="*/ 49 h 128"/>
                  <a:gd name="T44" fmla="*/ 74 w 128"/>
                  <a:gd name="T45" fmla="*/ 40 h 128"/>
                  <a:gd name="T46" fmla="*/ 89 w 128"/>
                  <a:gd name="T47" fmla="*/ 40 h 128"/>
                  <a:gd name="T48" fmla="*/ 89 w 128"/>
                  <a:gd name="T49" fmla="*/ 7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28">
                    <a:moveTo>
                      <a:pt x="97" y="64"/>
                    </a:moveTo>
                    <a:cubicBezTo>
                      <a:pt x="114" y="64"/>
                      <a:pt x="128" y="49"/>
                      <a:pt x="128" y="32"/>
                    </a:cubicBezTo>
                    <a:cubicBezTo>
                      <a:pt x="128" y="14"/>
                      <a:pt x="114" y="0"/>
                      <a:pt x="96" y="0"/>
                    </a:cubicBezTo>
                    <a:cubicBezTo>
                      <a:pt x="79" y="0"/>
                      <a:pt x="64" y="14"/>
                      <a:pt x="64" y="32"/>
                    </a:cubicBezTo>
                    <a:cubicBezTo>
                      <a:pt x="52" y="32"/>
                      <a:pt x="52" y="32"/>
                      <a:pt x="52" y="32"/>
                    </a:cubicBezTo>
                    <a:cubicBezTo>
                      <a:pt x="0" y="84"/>
                      <a:pt x="0" y="84"/>
                      <a:pt x="0" y="84"/>
                    </a:cubicBezTo>
                    <a:cubicBezTo>
                      <a:pt x="44" y="128"/>
                      <a:pt x="44" y="128"/>
                      <a:pt x="44" y="128"/>
                    </a:cubicBezTo>
                    <a:cubicBezTo>
                      <a:pt x="97" y="76"/>
                      <a:pt x="97" y="76"/>
                      <a:pt x="97" y="76"/>
                    </a:cubicBezTo>
                    <a:lnTo>
                      <a:pt x="97" y="64"/>
                    </a:lnTo>
                    <a:close/>
                    <a:moveTo>
                      <a:pt x="96" y="8"/>
                    </a:moveTo>
                    <a:cubicBezTo>
                      <a:pt x="110" y="8"/>
                      <a:pt x="120" y="18"/>
                      <a:pt x="120" y="32"/>
                    </a:cubicBezTo>
                    <a:cubicBezTo>
                      <a:pt x="120" y="45"/>
                      <a:pt x="110" y="56"/>
                      <a:pt x="97" y="56"/>
                    </a:cubicBezTo>
                    <a:cubicBezTo>
                      <a:pt x="97" y="32"/>
                      <a:pt x="97" y="32"/>
                      <a:pt x="97" y="32"/>
                    </a:cubicBezTo>
                    <a:cubicBezTo>
                      <a:pt x="72" y="32"/>
                      <a:pt x="72" y="32"/>
                      <a:pt x="72" y="32"/>
                    </a:cubicBezTo>
                    <a:cubicBezTo>
                      <a:pt x="72" y="18"/>
                      <a:pt x="83" y="8"/>
                      <a:pt x="96" y="8"/>
                    </a:cubicBezTo>
                    <a:close/>
                    <a:moveTo>
                      <a:pt x="89" y="73"/>
                    </a:moveTo>
                    <a:cubicBezTo>
                      <a:pt x="44" y="116"/>
                      <a:pt x="44" y="116"/>
                      <a:pt x="44" y="116"/>
                    </a:cubicBezTo>
                    <a:cubicBezTo>
                      <a:pt x="12" y="84"/>
                      <a:pt x="12" y="84"/>
                      <a:pt x="12" y="84"/>
                    </a:cubicBezTo>
                    <a:cubicBezTo>
                      <a:pt x="55" y="40"/>
                      <a:pt x="55" y="40"/>
                      <a:pt x="55" y="40"/>
                    </a:cubicBezTo>
                    <a:cubicBezTo>
                      <a:pt x="65" y="40"/>
                      <a:pt x="65" y="40"/>
                      <a:pt x="65" y="40"/>
                    </a:cubicBezTo>
                    <a:cubicBezTo>
                      <a:pt x="67" y="45"/>
                      <a:pt x="70" y="50"/>
                      <a:pt x="74" y="54"/>
                    </a:cubicBezTo>
                    <a:cubicBezTo>
                      <a:pt x="79" y="49"/>
                      <a:pt x="79" y="49"/>
                      <a:pt x="79" y="49"/>
                    </a:cubicBezTo>
                    <a:cubicBezTo>
                      <a:pt x="77" y="46"/>
                      <a:pt x="75" y="43"/>
                      <a:pt x="74" y="40"/>
                    </a:cubicBezTo>
                    <a:cubicBezTo>
                      <a:pt x="89" y="40"/>
                      <a:pt x="89" y="40"/>
                      <a:pt x="89" y="40"/>
                    </a:cubicBezTo>
                    <a:lnTo>
                      <a:pt x="89" y="73"/>
                    </a:lnTo>
                    <a:close/>
                  </a:path>
                </a:pathLst>
              </a:custGeom>
              <a:solidFill>
                <a:schemeClr val="tx2"/>
              </a:solidFill>
              <a:ln>
                <a:noFill/>
              </a:ln>
            </p:spPr>
            <p:txBody>
              <a:bodyPr vert="horz" wrap="square" lIns="91427" tIns="45713" rIns="91427" bIns="45713" numCol="1" anchor="t" anchorCtr="0" compatLnSpc="1">
                <a:prstTxWarp prst="textNoShape">
                  <a:avLst/>
                </a:prstTxWarp>
              </a:bodyPr>
              <a:lstStyle/>
              <a:p>
                <a:pPr marL="0" marR="0" lvl="0" indent="0" algn="l"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grpSp>
          <p:nvGrpSpPr>
            <p:cNvPr id="325" name="Group 4">
              <a:extLst>
                <a:ext uri="{FF2B5EF4-FFF2-40B4-BE49-F238E27FC236}">
                  <a16:creationId xmlns:a16="http://schemas.microsoft.com/office/drawing/2014/main" id="{A1CD4E3B-3E88-4862-8C87-B8FACAB65DAA}"/>
                </a:ext>
              </a:extLst>
            </p:cNvPr>
            <p:cNvGrpSpPr>
              <a:grpSpLocks noChangeAspect="1"/>
            </p:cNvGrpSpPr>
            <p:nvPr/>
          </p:nvGrpSpPr>
          <p:grpSpPr bwMode="auto">
            <a:xfrm>
              <a:off x="11357042" y="4735682"/>
              <a:ext cx="136570" cy="180671"/>
              <a:chOff x="7143" y="2983"/>
              <a:chExt cx="96" cy="127"/>
            </a:xfrm>
          </p:grpSpPr>
          <p:sp>
            <p:nvSpPr>
              <p:cNvPr id="326" name="Freeform 5">
                <a:extLst>
                  <a:ext uri="{FF2B5EF4-FFF2-40B4-BE49-F238E27FC236}">
                    <a16:creationId xmlns:a16="http://schemas.microsoft.com/office/drawing/2014/main" id="{791119BA-CAEF-4CA6-B9A0-9B4D144233C3}"/>
                  </a:ext>
                </a:extLst>
              </p:cNvPr>
              <p:cNvSpPr>
                <a:spLocks noEditPoints="1"/>
              </p:cNvSpPr>
              <p:nvPr/>
            </p:nvSpPr>
            <p:spPr bwMode="auto">
              <a:xfrm>
                <a:off x="7143" y="2983"/>
                <a:ext cx="96" cy="56"/>
              </a:xfrm>
              <a:custGeom>
                <a:avLst/>
                <a:gdLst>
                  <a:gd name="T0" fmla="*/ 80 w 320"/>
                  <a:gd name="T1" fmla="*/ 186 h 186"/>
                  <a:gd name="T2" fmla="*/ 80 w 320"/>
                  <a:gd name="T3" fmla="*/ 186 h 186"/>
                  <a:gd name="T4" fmla="*/ 240 w 320"/>
                  <a:gd name="T5" fmla="*/ 186 h 186"/>
                  <a:gd name="T6" fmla="*/ 240 w 320"/>
                  <a:gd name="T7" fmla="*/ 108 h 186"/>
                  <a:gd name="T8" fmla="*/ 234 w 320"/>
                  <a:gd name="T9" fmla="*/ 76 h 186"/>
                  <a:gd name="T10" fmla="*/ 217 w 320"/>
                  <a:gd name="T11" fmla="*/ 50 h 186"/>
                  <a:gd name="T12" fmla="*/ 192 w 320"/>
                  <a:gd name="T13" fmla="*/ 32 h 186"/>
                  <a:gd name="T14" fmla="*/ 160 w 320"/>
                  <a:gd name="T15" fmla="*/ 26 h 186"/>
                  <a:gd name="T16" fmla="*/ 128 w 320"/>
                  <a:gd name="T17" fmla="*/ 32 h 186"/>
                  <a:gd name="T18" fmla="*/ 103 w 320"/>
                  <a:gd name="T19" fmla="*/ 50 h 186"/>
                  <a:gd name="T20" fmla="*/ 86 w 320"/>
                  <a:gd name="T21" fmla="*/ 76 h 186"/>
                  <a:gd name="T22" fmla="*/ 80 w 320"/>
                  <a:gd name="T23" fmla="*/ 108 h 186"/>
                  <a:gd name="T24" fmla="*/ 80 w 320"/>
                  <a:gd name="T25" fmla="*/ 186 h 186"/>
                  <a:gd name="T26" fmla="*/ 0 w 320"/>
                  <a:gd name="T27" fmla="*/ 186 h 186"/>
                  <a:gd name="T28" fmla="*/ 0 w 320"/>
                  <a:gd name="T29" fmla="*/ 186 h 186"/>
                  <a:gd name="T30" fmla="*/ 53 w 320"/>
                  <a:gd name="T31" fmla="*/ 186 h 186"/>
                  <a:gd name="T32" fmla="*/ 53 w 320"/>
                  <a:gd name="T33" fmla="*/ 108 h 186"/>
                  <a:gd name="T34" fmla="*/ 61 w 320"/>
                  <a:gd name="T35" fmla="*/ 65 h 186"/>
                  <a:gd name="T36" fmla="*/ 84 w 320"/>
                  <a:gd name="T37" fmla="*/ 31 h 186"/>
                  <a:gd name="T38" fmla="*/ 118 w 320"/>
                  <a:gd name="T39" fmla="*/ 7 h 186"/>
                  <a:gd name="T40" fmla="*/ 160 w 320"/>
                  <a:gd name="T41" fmla="*/ 0 h 186"/>
                  <a:gd name="T42" fmla="*/ 202 w 320"/>
                  <a:gd name="T43" fmla="*/ 7 h 186"/>
                  <a:gd name="T44" fmla="*/ 236 w 320"/>
                  <a:gd name="T45" fmla="*/ 31 h 186"/>
                  <a:gd name="T46" fmla="*/ 258 w 320"/>
                  <a:gd name="T47" fmla="*/ 65 h 186"/>
                  <a:gd name="T48" fmla="*/ 266 w 320"/>
                  <a:gd name="T49" fmla="*/ 108 h 186"/>
                  <a:gd name="T50" fmla="*/ 266 w 320"/>
                  <a:gd name="T51" fmla="*/ 186 h 186"/>
                  <a:gd name="T52" fmla="*/ 320 w 320"/>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80" y="186"/>
                    </a:moveTo>
                    <a:lnTo>
                      <a:pt x="80" y="186"/>
                    </a:lnTo>
                    <a:lnTo>
                      <a:pt x="240" y="186"/>
                    </a:lnTo>
                    <a:lnTo>
                      <a:pt x="240" y="108"/>
                    </a:lnTo>
                    <a:cubicBezTo>
                      <a:pt x="240" y="96"/>
                      <a:pt x="238" y="86"/>
                      <a:pt x="234" y="76"/>
                    </a:cubicBezTo>
                    <a:cubicBezTo>
                      <a:pt x="230" y="66"/>
                      <a:pt x="224" y="57"/>
                      <a:pt x="217" y="50"/>
                    </a:cubicBezTo>
                    <a:cubicBezTo>
                      <a:pt x="210" y="42"/>
                      <a:pt x="201" y="36"/>
                      <a:pt x="192" y="32"/>
                    </a:cubicBezTo>
                    <a:cubicBezTo>
                      <a:pt x="182" y="28"/>
                      <a:pt x="171" y="26"/>
                      <a:pt x="160" y="26"/>
                    </a:cubicBezTo>
                    <a:cubicBezTo>
                      <a:pt x="148" y="26"/>
                      <a:pt x="138" y="28"/>
                      <a:pt x="128" y="32"/>
                    </a:cubicBezTo>
                    <a:cubicBezTo>
                      <a:pt x="118" y="36"/>
                      <a:pt x="110" y="42"/>
                      <a:pt x="103" y="50"/>
                    </a:cubicBezTo>
                    <a:cubicBezTo>
                      <a:pt x="95" y="57"/>
                      <a:pt x="90" y="66"/>
                      <a:pt x="86" y="76"/>
                    </a:cubicBezTo>
                    <a:cubicBezTo>
                      <a:pt x="82" y="86"/>
                      <a:pt x="80" y="96"/>
                      <a:pt x="80" y="108"/>
                    </a:cubicBezTo>
                    <a:lnTo>
                      <a:pt x="80" y="186"/>
                    </a:lnTo>
                    <a:close/>
                    <a:moveTo>
                      <a:pt x="0" y="186"/>
                    </a:moveTo>
                    <a:lnTo>
                      <a:pt x="0" y="186"/>
                    </a:lnTo>
                    <a:lnTo>
                      <a:pt x="53" y="186"/>
                    </a:lnTo>
                    <a:lnTo>
                      <a:pt x="53" y="108"/>
                    </a:lnTo>
                    <a:cubicBezTo>
                      <a:pt x="53" y="93"/>
                      <a:pt x="56" y="79"/>
                      <a:pt x="61" y="65"/>
                    </a:cubicBezTo>
                    <a:cubicBezTo>
                      <a:pt x="67" y="52"/>
                      <a:pt x="74" y="41"/>
                      <a:pt x="84" y="31"/>
                    </a:cubicBezTo>
                    <a:cubicBezTo>
                      <a:pt x="93" y="21"/>
                      <a:pt x="105" y="13"/>
                      <a:pt x="118" y="7"/>
                    </a:cubicBezTo>
                    <a:cubicBezTo>
                      <a:pt x="131" y="3"/>
                      <a:pt x="145" y="0"/>
                      <a:pt x="160" y="0"/>
                    </a:cubicBezTo>
                    <a:cubicBezTo>
                      <a:pt x="175" y="0"/>
                      <a:pt x="189" y="3"/>
                      <a:pt x="202" y="7"/>
                    </a:cubicBezTo>
                    <a:cubicBezTo>
                      <a:pt x="215" y="13"/>
                      <a:pt x="226" y="21"/>
                      <a:pt x="236" y="31"/>
                    </a:cubicBezTo>
                    <a:cubicBezTo>
                      <a:pt x="245" y="41"/>
                      <a:pt x="253" y="52"/>
                      <a:pt x="258" y="65"/>
                    </a:cubicBezTo>
                    <a:cubicBezTo>
                      <a:pt x="264" y="79"/>
                      <a:pt x="266" y="93"/>
                      <a:pt x="266" y="108"/>
                    </a:cubicBezTo>
                    <a:lnTo>
                      <a:pt x="266" y="186"/>
                    </a:lnTo>
                    <a:lnTo>
                      <a:pt x="320" y="186"/>
                    </a:lnTo>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27" name="Freeform 6">
                <a:extLst>
                  <a:ext uri="{FF2B5EF4-FFF2-40B4-BE49-F238E27FC236}">
                    <a16:creationId xmlns:a16="http://schemas.microsoft.com/office/drawing/2014/main" id="{6456C3CF-B123-402C-A2B9-66729CC61F1D}"/>
                  </a:ext>
                </a:extLst>
              </p:cNvPr>
              <p:cNvSpPr>
                <a:spLocks noEditPoints="1"/>
              </p:cNvSpPr>
              <p:nvPr/>
            </p:nvSpPr>
            <p:spPr bwMode="auto">
              <a:xfrm>
                <a:off x="7143" y="3039"/>
                <a:ext cx="96" cy="71"/>
              </a:xfrm>
              <a:custGeom>
                <a:avLst/>
                <a:gdLst>
                  <a:gd name="T0" fmla="*/ 160 w 320"/>
                  <a:gd name="T1" fmla="*/ 179 h 237"/>
                  <a:gd name="T2" fmla="*/ 160 w 320"/>
                  <a:gd name="T3" fmla="*/ 179 h 237"/>
                  <a:gd name="T4" fmla="*/ 106 w 320"/>
                  <a:gd name="T5" fmla="*/ 125 h 237"/>
                  <a:gd name="T6" fmla="*/ 160 w 320"/>
                  <a:gd name="T7" fmla="*/ 72 h 237"/>
                  <a:gd name="T8" fmla="*/ 213 w 320"/>
                  <a:gd name="T9" fmla="*/ 125 h 237"/>
                  <a:gd name="T10" fmla="*/ 160 w 320"/>
                  <a:gd name="T11" fmla="*/ 179 h 237"/>
                  <a:gd name="T12" fmla="*/ 0 w 320"/>
                  <a:gd name="T13" fmla="*/ 237 h 237"/>
                  <a:gd name="T14" fmla="*/ 0 w 320"/>
                  <a:gd name="T15" fmla="*/ 237 h 237"/>
                  <a:gd name="T16" fmla="*/ 320 w 320"/>
                  <a:gd name="T17" fmla="*/ 237 h 237"/>
                  <a:gd name="T18" fmla="*/ 320 w 320"/>
                  <a:gd name="T19" fmla="*/ 0 h 237"/>
                  <a:gd name="T20" fmla="*/ 0 w 320"/>
                  <a:gd name="T21" fmla="*/ 0 h 237"/>
                  <a:gd name="T22" fmla="*/ 0 w 320"/>
                  <a:gd name="T23" fmla="*/ 237 h 237"/>
                  <a:gd name="T24" fmla="*/ 0 w 320"/>
                  <a:gd name="T25" fmla="*/ 0 h 237"/>
                  <a:gd name="T26" fmla="*/ 0 w 320"/>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7">
                    <a:moveTo>
                      <a:pt x="160" y="179"/>
                    </a:moveTo>
                    <a:lnTo>
                      <a:pt x="160" y="179"/>
                    </a:lnTo>
                    <a:cubicBezTo>
                      <a:pt x="130" y="179"/>
                      <a:pt x="106" y="155"/>
                      <a:pt x="106" y="125"/>
                    </a:cubicBezTo>
                    <a:cubicBezTo>
                      <a:pt x="106" y="96"/>
                      <a:pt x="130" y="72"/>
                      <a:pt x="160" y="72"/>
                    </a:cubicBezTo>
                    <a:cubicBezTo>
                      <a:pt x="189" y="72"/>
                      <a:pt x="213" y="96"/>
                      <a:pt x="213" y="125"/>
                    </a:cubicBezTo>
                    <a:cubicBezTo>
                      <a:pt x="213" y="155"/>
                      <a:pt x="189" y="179"/>
                      <a:pt x="160" y="179"/>
                    </a:cubicBezTo>
                    <a:close/>
                    <a:moveTo>
                      <a:pt x="0" y="237"/>
                    </a:moveTo>
                    <a:lnTo>
                      <a:pt x="0" y="237"/>
                    </a:lnTo>
                    <a:lnTo>
                      <a:pt x="320" y="237"/>
                    </a:lnTo>
                    <a:lnTo>
                      <a:pt x="320" y="0"/>
                    </a:lnTo>
                    <a:lnTo>
                      <a:pt x="0" y="0"/>
                    </a:lnTo>
                    <a:lnTo>
                      <a:pt x="0" y="237"/>
                    </a:lnTo>
                    <a:close/>
                    <a:moveTo>
                      <a:pt x="0" y="0"/>
                    </a:moveTo>
                    <a:lnTo>
                      <a:pt x="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28" name="Freeform 7">
                <a:extLst>
                  <a:ext uri="{FF2B5EF4-FFF2-40B4-BE49-F238E27FC236}">
                    <a16:creationId xmlns:a16="http://schemas.microsoft.com/office/drawing/2014/main" id="{A7F8F452-A06F-4D9E-A63A-13739F5F5966}"/>
                  </a:ext>
                </a:extLst>
              </p:cNvPr>
              <p:cNvSpPr>
                <a:spLocks/>
              </p:cNvSpPr>
              <p:nvPr/>
            </p:nvSpPr>
            <p:spPr bwMode="auto">
              <a:xfrm>
                <a:off x="7183" y="3069"/>
                <a:ext cx="16" cy="16"/>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sp>
        <p:nvSpPr>
          <p:cNvPr id="333" name="Oval 332">
            <a:extLst>
              <a:ext uri="{FF2B5EF4-FFF2-40B4-BE49-F238E27FC236}">
                <a16:creationId xmlns:a16="http://schemas.microsoft.com/office/drawing/2014/main" id="{4BD34325-53D4-4067-B876-16A85406C984}"/>
              </a:ext>
            </a:extLst>
          </p:cNvPr>
          <p:cNvSpPr/>
          <p:nvPr/>
        </p:nvSpPr>
        <p:spPr bwMode="auto">
          <a:xfrm>
            <a:off x="665836" y="2969762"/>
            <a:ext cx="914270" cy="91427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nvGrpSpPr>
          <p:cNvPr id="334" name="Group 333">
            <a:extLst>
              <a:ext uri="{FF2B5EF4-FFF2-40B4-BE49-F238E27FC236}">
                <a16:creationId xmlns:a16="http://schemas.microsoft.com/office/drawing/2014/main" id="{67845748-E384-4986-8D09-078B27B621E6}"/>
              </a:ext>
            </a:extLst>
          </p:cNvPr>
          <p:cNvGrpSpPr/>
          <p:nvPr/>
        </p:nvGrpSpPr>
        <p:grpSpPr>
          <a:xfrm>
            <a:off x="915984" y="3180787"/>
            <a:ext cx="413975" cy="492221"/>
            <a:chOff x="6447047" y="5804307"/>
            <a:chExt cx="414034" cy="492291"/>
          </a:xfrm>
          <a:solidFill>
            <a:schemeClr val="accent1"/>
          </a:solidFill>
        </p:grpSpPr>
        <p:sp>
          <p:nvSpPr>
            <p:cNvPr id="335" name="Freeform 9">
              <a:extLst>
                <a:ext uri="{FF2B5EF4-FFF2-40B4-BE49-F238E27FC236}">
                  <a16:creationId xmlns:a16="http://schemas.microsoft.com/office/drawing/2014/main" id="{DEE5EEF5-1083-4C47-ABE4-3137A78B4C20}"/>
                </a:ext>
              </a:extLst>
            </p:cNvPr>
            <p:cNvSpPr>
              <a:spLocks/>
            </p:cNvSpPr>
            <p:nvPr/>
          </p:nvSpPr>
          <p:spPr bwMode="auto">
            <a:xfrm>
              <a:off x="6447047" y="6094541"/>
              <a:ext cx="414034" cy="202057"/>
            </a:xfrm>
            <a:custGeom>
              <a:avLst/>
              <a:gdLst>
                <a:gd name="T0" fmla="*/ 56 w 56"/>
                <a:gd name="T1" fmla="*/ 28 h 28"/>
                <a:gd name="T2" fmla="*/ 28 w 56"/>
                <a:gd name="T3" fmla="*/ 0 h 28"/>
                <a:gd name="T4" fmla="*/ 0 w 56"/>
                <a:gd name="T5" fmla="*/ 28 h 28"/>
              </a:gdLst>
              <a:ahLst/>
              <a:cxnLst>
                <a:cxn ang="0">
                  <a:pos x="T0" y="T1"/>
                </a:cxn>
                <a:cxn ang="0">
                  <a:pos x="T2" y="T3"/>
                </a:cxn>
                <a:cxn ang="0">
                  <a:pos x="T4" y="T5"/>
                </a:cxn>
              </a:cxnLst>
              <a:rect l="0" t="0" r="r" b="b"/>
              <a:pathLst>
                <a:path w="56" h="28">
                  <a:moveTo>
                    <a:pt x="56" y="28"/>
                  </a:moveTo>
                  <a:cubicBezTo>
                    <a:pt x="56" y="13"/>
                    <a:pt x="44" y="0"/>
                    <a:pt x="28" y="0"/>
                  </a:cubicBezTo>
                  <a:cubicBezTo>
                    <a:pt x="12" y="0"/>
                    <a:pt x="0" y="13"/>
                    <a:pt x="0" y="28"/>
                  </a:cubicBezTo>
                </a:path>
              </a:pathLst>
            </a:custGeom>
            <a:grpFill/>
            <a:ln w="15240" cap="flat">
              <a:solidFill>
                <a:schemeClr val="bg1"/>
              </a:solidFill>
              <a:prstDash val="solid"/>
              <a:miter lim="800000"/>
              <a:headEnd/>
              <a:tailEnd/>
            </a:ln>
          </p:spPr>
          <p:txBody>
            <a:bodyPr vert="horz" wrap="square" lIns="93247" tIns="46623" rIns="93247" bIns="46623" numCol="1" anchor="t" anchorCtr="0" compatLnSpc="1">
              <a:prstTxWarp prst="textNoShape">
                <a:avLst/>
              </a:prstTxWarp>
            </a:bodyPr>
            <a:lstStyle/>
            <a:p>
              <a:pPr marL="342900" marR="0" lvl="0" indent="-342900" algn="l" defTabSz="914225"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36"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sp>
          <p:nvSpPr>
            <p:cNvPr id="336" name="Oval 8">
              <a:extLst>
                <a:ext uri="{FF2B5EF4-FFF2-40B4-BE49-F238E27FC236}">
                  <a16:creationId xmlns:a16="http://schemas.microsoft.com/office/drawing/2014/main" id="{F8706BA5-5EE9-4CA6-8F9E-7BFD3A79B5AA}"/>
                </a:ext>
              </a:extLst>
            </p:cNvPr>
            <p:cNvSpPr>
              <a:spLocks noChangeArrowheads="1"/>
            </p:cNvSpPr>
            <p:nvPr/>
          </p:nvSpPr>
          <p:spPr bwMode="auto">
            <a:xfrm>
              <a:off x="6507270" y="5804307"/>
              <a:ext cx="293587" cy="290228"/>
            </a:xfrm>
            <a:prstGeom prst="ellipse">
              <a:avLst/>
            </a:prstGeom>
            <a:grpFill/>
            <a:ln w="15240" cap="flat">
              <a:solidFill>
                <a:schemeClr val="bg1"/>
              </a:solidFill>
              <a:prstDash val="solid"/>
              <a:miter lim="800000"/>
              <a:headEnd/>
              <a:tailEnd/>
            </a:ln>
          </p:spPr>
          <p:txBody>
            <a:bodyPr vert="horz" wrap="square" lIns="93247" tIns="46623" rIns="93247" bIns="46623" numCol="1" anchor="t" anchorCtr="0" compatLnSpc="1">
              <a:prstTxWarp prst="textNoShape">
                <a:avLst/>
              </a:prstTxWarp>
            </a:bodyPr>
            <a:lstStyle/>
            <a:p>
              <a:pPr marL="342900" marR="0" lvl="0" indent="-342900" algn="l" defTabSz="914225"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36" b="0" i="0" u="none" strike="noStrike" kern="1200" cap="none" spc="0" normalizeH="0" baseline="0" noProof="0">
                <a:ln>
                  <a:noFill/>
                </a:ln>
                <a:gradFill>
                  <a:gsLst>
                    <a:gs pos="83000">
                      <a:srgbClr val="1A1A1A"/>
                    </a:gs>
                    <a:gs pos="100000">
                      <a:srgbClr val="0D0D0D"/>
                    </a:gs>
                  </a:gsLst>
                  <a:lin ang="5400000" scaled="1"/>
                </a:gradFill>
                <a:effectLst/>
                <a:uLnTx/>
                <a:uFillTx/>
                <a:latin typeface="Segoe UI"/>
                <a:ea typeface="+mn-ea"/>
                <a:cs typeface="+mn-cs"/>
              </a:endParaRPr>
            </a:p>
          </p:txBody>
        </p:sp>
      </p:grpSp>
    </p:spTree>
    <p:extLst>
      <p:ext uri="{BB962C8B-B14F-4D97-AF65-F5344CB8AC3E}">
        <p14:creationId xmlns:p14="http://schemas.microsoft.com/office/powerpoint/2010/main" val="202093244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3"/>
                                        </p:tgtEl>
                                        <p:attrNameLst>
                                          <p:attrName>style.visibility</p:attrName>
                                        </p:attrNameLst>
                                      </p:cBhvr>
                                      <p:to>
                                        <p:strVal val="visible"/>
                                      </p:to>
                                    </p:set>
                                    <p:animEffect transition="in" filter="wipe(up)">
                                      <p:cBhvr>
                                        <p:cTn id="7" dur="500"/>
                                        <p:tgtEl>
                                          <p:spTgt spid="15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7"/>
                                        </p:tgtEl>
                                        <p:attrNameLst>
                                          <p:attrName>style.visibility</p:attrName>
                                        </p:attrNameLst>
                                      </p:cBhvr>
                                      <p:to>
                                        <p:strVal val="visible"/>
                                      </p:to>
                                    </p:set>
                                    <p:animEffect transition="in" filter="wipe(up)">
                                      <p:cBhvr>
                                        <p:cTn id="11" dur="500"/>
                                        <p:tgtEl>
                                          <p:spTgt spid="167"/>
                                        </p:tgtEl>
                                      </p:cBhvr>
                                    </p:animEffect>
                                  </p:childTnLst>
                                </p:cTn>
                              </p:par>
                              <p:par>
                                <p:cTn id="12" presetID="10" presetClass="entr" presetSubtype="0" fill="hold" nodeType="withEffect">
                                  <p:stCondLst>
                                    <p:cond delay="0"/>
                                  </p:stCondLst>
                                  <p:childTnLst>
                                    <p:set>
                                      <p:cBhvr>
                                        <p:cTn id="13" dur="1" fill="hold">
                                          <p:stCondLst>
                                            <p:cond delay="0"/>
                                          </p:stCondLst>
                                        </p:cTn>
                                        <p:tgtEl>
                                          <p:spTgt spid="251"/>
                                        </p:tgtEl>
                                        <p:attrNameLst>
                                          <p:attrName>style.visibility</p:attrName>
                                        </p:attrNameLst>
                                      </p:cBhvr>
                                      <p:to>
                                        <p:strVal val="visible"/>
                                      </p:to>
                                    </p:set>
                                    <p:animEffect transition="in" filter="fade">
                                      <p:cBhvr>
                                        <p:cTn id="14" dur="1000"/>
                                        <p:tgtEl>
                                          <p:spTgt spid="251"/>
                                        </p:tgtEl>
                                      </p:cBhvr>
                                    </p:animEffect>
                                  </p:childTnLst>
                                </p:cTn>
                              </p:par>
                              <p:par>
                                <p:cTn id="15" presetID="8" presetClass="emph" presetSubtype="0" fill="hold" nodeType="withEffect">
                                  <p:stCondLst>
                                    <p:cond delay="0"/>
                                  </p:stCondLst>
                                  <p:childTnLst>
                                    <p:animRot by="21600000">
                                      <p:cBhvr>
                                        <p:cTn id="16" dur="1000" fill="hold"/>
                                        <p:tgtEl>
                                          <p:spTgt spid="251"/>
                                        </p:tgtEl>
                                        <p:attrNameLst>
                                          <p:attrName>r</p:attrName>
                                        </p:attrNameLst>
                                      </p:cBhvr>
                                    </p:animRot>
                                  </p:childTnLst>
                                </p:cTn>
                              </p:par>
                              <p:par>
                                <p:cTn id="17" presetID="10" presetClass="entr" presetSubtype="0" fill="hold" nodeType="withEffect">
                                  <p:stCondLst>
                                    <p:cond delay="0"/>
                                  </p:stCondLst>
                                  <p:childTnLst>
                                    <p:set>
                                      <p:cBhvr>
                                        <p:cTn id="18" dur="1" fill="hold">
                                          <p:stCondLst>
                                            <p:cond delay="0"/>
                                          </p:stCondLst>
                                        </p:cTn>
                                        <p:tgtEl>
                                          <p:spTgt spid="168"/>
                                        </p:tgtEl>
                                        <p:attrNameLst>
                                          <p:attrName>style.visibility</p:attrName>
                                        </p:attrNameLst>
                                      </p:cBhvr>
                                      <p:to>
                                        <p:strVal val="visible"/>
                                      </p:to>
                                    </p:set>
                                    <p:animEffect transition="in" filter="fade">
                                      <p:cBhvr>
                                        <p:cTn id="19" dur="250"/>
                                        <p:tgtEl>
                                          <p:spTgt spid="168"/>
                                        </p:tgtEl>
                                      </p:cBhvr>
                                    </p:animEffect>
                                  </p:childTnLst>
                                </p:cTn>
                              </p:par>
                              <p:par>
                                <p:cTn id="20" presetID="10" presetClass="entr" presetSubtype="0" fill="hold" nodeType="withEffect">
                                  <p:stCondLst>
                                    <p:cond delay="200"/>
                                  </p:stCondLst>
                                  <p:childTnLst>
                                    <p:set>
                                      <p:cBhvr>
                                        <p:cTn id="21" dur="1" fill="hold">
                                          <p:stCondLst>
                                            <p:cond delay="0"/>
                                          </p:stCondLst>
                                        </p:cTn>
                                        <p:tgtEl>
                                          <p:spTgt spid="171"/>
                                        </p:tgtEl>
                                        <p:attrNameLst>
                                          <p:attrName>style.visibility</p:attrName>
                                        </p:attrNameLst>
                                      </p:cBhvr>
                                      <p:to>
                                        <p:strVal val="visible"/>
                                      </p:to>
                                    </p:set>
                                    <p:animEffect transition="in" filter="fade">
                                      <p:cBhvr>
                                        <p:cTn id="22" dur="250"/>
                                        <p:tgtEl>
                                          <p:spTgt spid="171"/>
                                        </p:tgtEl>
                                      </p:cBhvr>
                                    </p:animEffect>
                                  </p:childTnLst>
                                </p:cTn>
                              </p:par>
                              <p:par>
                                <p:cTn id="23" presetID="10" presetClass="entr" presetSubtype="0" fill="hold" nodeType="withEffect">
                                  <p:stCondLst>
                                    <p:cond delay="300"/>
                                  </p:stCondLst>
                                  <p:childTnLst>
                                    <p:set>
                                      <p:cBhvr>
                                        <p:cTn id="24" dur="1" fill="hold">
                                          <p:stCondLst>
                                            <p:cond delay="0"/>
                                          </p:stCondLst>
                                        </p:cTn>
                                        <p:tgtEl>
                                          <p:spTgt spid="222"/>
                                        </p:tgtEl>
                                        <p:attrNameLst>
                                          <p:attrName>style.visibility</p:attrName>
                                        </p:attrNameLst>
                                      </p:cBhvr>
                                      <p:to>
                                        <p:strVal val="visible"/>
                                      </p:to>
                                    </p:set>
                                    <p:animEffect transition="in" filter="fade">
                                      <p:cBhvr>
                                        <p:cTn id="25" dur="250"/>
                                        <p:tgtEl>
                                          <p:spTgt spid="222"/>
                                        </p:tgtEl>
                                      </p:cBhvr>
                                    </p:animEffect>
                                  </p:childTnLst>
                                </p:cTn>
                              </p:par>
                              <p:par>
                                <p:cTn id="26" presetID="10" presetClass="entr" presetSubtype="0" fill="hold" nodeType="withEffect">
                                  <p:stCondLst>
                                    <p:cond delay="400"/>
                                  </p:stCondLst>
                                  <p:childTnLst>
                                    <p:set>
                                      <p:cBhvr>
                                        <p:cTn id="27" dur="1" fill="hold">
                                          <p:stCondLst>
                                            <p:cond delay="0"/>
                                          </p:stCondLst>
                                        </p:cTn>
                                        <p:tgtEl>
                                          <p:spTgt spid="225"/>
                                        </p:tgtEl>
                                        <p:attrNameLst>
                                          <p:attrName>style.visibility</p:attrName>
                                        </p:attrNameLst>
                                      </p:cBhvr>
                                      <p:to>
                                        <p:strVal val="visible"/>
                                      </p:to>
                                    </p:set>
                                    <p:animEffect transition="in" filter="fade">
                                      <p:cBhvr>
                                        <p:cTn id="28" dur="250"/>
                                        <p:tgtEl>
                                          <p:spTgt spid="225"/>
                                        </p:tgtEl>
                                      </p:cBhvr>
                                    </p:animEffect>
                                  </p:childTnLst>
                                </p:cTn>
                              </p:par>
                              <p:par>
                                <p:cTn id="29" presetID="10" presetClass="entr" presetSubtype="0" fill="hold" nodeType="withEffect">
                                  <p:stCondLst>
                                    <p:cond delay="500"/>
                                  </p:stCondLst>
                                  <p:childTnLst>
                                    <p:set>
                                      <p:cBhvr>
                                        <p:cTn id="30" dur="1" fill="hold">
                                          <p:stCondLst>
                                            <p:cond delay="0"/>
                                          </p:stCondLst>
                                        </p:cTn>
                                        <p:tgtEl>
                                          <p:spTgt spid="228"/>
                                        </p:tgtEl>
                                        <p:attrNameLst>
                                          <p:attrName>style.visibility</p:attrName>
                                        </p:attrNameLst>
                                      </p:cBhvr>
                                      <p:to>
                                        <p:strVal val="visible"/>
                                      </p:to>
                                    </p:set>
                                    <p:animEffect transition="in" filter="fade">
                                      <p:cBhvr>
                                        <p:cTn id="31" dur="250"/>
                                        <p:tgtEl>
                                          <p:spTgt spid="228"/>
                                        </p:tgtEl>
                                      </p:cBhvr>
                                    </p:animEffect>
                                  </p:childTnLst>
                                </p:cTn>
                              </p:par>
                              <p:par>
                                <p:cTn id="32" presetID="10" presetClass="entr" presetSubtype="0" fill="hold" nodeType="withEffect">
                                  <p:stCondLst>
                                    <p:cond delay="600"/>
                                  </p:stCondLst>
                                  <p:childTnLst>
                                    <p:set>
                                      <p:cBhvr>
                                        <p:cTn id="33" dur="1" fill="hold">
                                          <p:stCondLst>
                                            <p:cond delay="0"/>
                                          </p:stCondLst>
                                        </p:cTn>
                                        <p:tgtEl>
                                          <p:spTgt spid="231"/>
                                        </p:tgtEl>
                                        <p:attrNameLst>
                                          <p:attrName>style.visibility</p:attrName>
                                        </p:attrNameLst>
                                      </p:cBhvr>
                                      <p:to>
                                        <p:strVal val="visible"/>
                                      </p:to>
                                    </p:set>
                                    <p:animEffect transition="in" filter="fade">
                                      <p:cBhvr>
                                        <p:cTn id="34" dur="250"/>
                                        <p:tgtEl>
                                          <p:spTgt spid="231"/>
                                        </p:tgtEl>
                                      </p:cBhvr>
                                    </p:animEffect>
                                  </p:childTnLst>
                                </p:cTn>
                              </p:par>
                              <p:par>
                                <p:cTn id="35" presetID="10" presetClass="entr" presetSubtype="0" fill="hold" nodeType="withEffect">
                                  <p:stCondLst>
                                    <p:cond delay="800"/>
                                  </p:stCondLst>
                                  <p:childTnLst>
                                    <p:set>
                                      <p:cBhvr>
                                        <p:cTn id="36" dur="1" fill="hold">
                                          <p:stCondLst>
                                            <p:cond delay="0"/>
                                          </p:stCondLst>
                                        </p:cTn>
                                        <p:tgtEl>
                                          <p:spTgt spid="234"/>
                                        </p:tgtEl>
                                        <p:attrNameLst>
                                          <p:attrName>style.visibility</p:attrName>
                                        </p:attrNameLst>
                                      </p:cBhvr>
                                      <p:to>
                                        <p:strVal val="visible"/>
                                      </p:to>
                                    </p:set>
                                    <p:animEffect transition="in" filter="fade">
                                      <p:cBhvr>
                                        <p:cTn id="37" dur="250"/>
                                        <p:tgtEl>
                                          <p:spTgt spid="234"/>
                                        </p:tgtEl>
                                      </p:cBhvr>
                                    </p:animEffect>
                                  </p:childTnLst>
                                </p:cTn>
                              </p:par>
                              <p:par>
                                <p:cTn id="38" presetID="10" presetClass="entr" presetSubtype="0" fill="hold" grpId="0" nodeType="withEffect">
                                  <p:stCondLst>
                                    <p:cond delay="900"/>
                                  </p:stCondLst>
                                  <p:childTnLst>
                                    <p:set>
                                      <p:cBhvr>
                                        <p:cTn id="39" dur="1" fill="hold">
                                          <p:stCondLst>
                                            <p:cond delay="0"/>
                                          </p:stCondLst>
                                        </p:cTn>
                                        <p:tgtEl>
                                          <p:spTgt spid="266"/>
                                        </p:tgtEl>
                                        <p:attrNameLst>
                                          <p:attrName>style.visibility</p:attrName>
                                        </p:attrNameLst>
                                      </p:cBhvr>
                                      <p:to>
                                        <p:strVal val="visible"/>
                                      </p:to>
                                    </p:set>
                                    <p:animEffect transition="in" filter="fade">
                                      <p:cBhvr>
                                        <p:cTn id="40" dur="250"/>
                                        <p:tgtEl>
                                          <p:spTgt spid="266"/>
                                        </p:tgtEl>
                                      </p:cBhvr>
                                    </p:animEffect>
                                  </p:childTnLst>
                                </p:cTn>
                              </p:par>
                              <p:par>
                                <p:cTn id="41" presetID="10" presetClass="entr" presetSubtype="0" fill="hold" nodeType="withEffect">
                                  <p:stCondLst>
                                    <p:cond delay="1000"/>
                                  </p:stCondLst>
                                  <p:childTnLst>
                                    <p:set>
                                      <p:cBhvr>
                                        <p:cTn id="42" dur="1" fill="hold">
                                          <p:stCondLst>
                                            <p:cond delay="0"/>
                                          </p:stCondLst>
                                        </p:cTn>
                                        <p:tgtEl>
                                          <p:spTgt spid="238"/>
                                        </p:tgtEl>
                                        <p:attrNameLst>
                                          <p:attrName>style.visibility</p:attrName>
                                        </p:attrNameLst>
                                      </p:cBhvr>
                                      <p:to>
                                        <p:strVal val="visible"/>
                                      </p:to>
                                    </p:set>
                                    <p:animEffect transition="in" filter="fade">
                                      <p:cBhvr>
                                        <p:cTn id="43" dur="250"/>
                                        <p:tgtEl>
                                          <p:spTgt spid="238"/>
                                        </p:tgtEl>
                                      </p:cBhvr>
                                    </p:animEffect>
                                  </p:childTnLst>
                                </p:cTn>
                              </p:par>
                            </p:childTnLst>
                          </p:cTn>
                        </p:par>
                        <p:par>
                          <p:cTn id="44" fill="hold">
                            <p:stCondLst>
                              <p:cond delay="1750"/>
                            </p:stCondLst>
                            <p:childTnLst>
                              <p:par>
                                <p:cTn id="45" presetID="22" presetClass="entr" presetSubtype="8" fill="hold" nodeType="afterEffect">
                                  <p:stCondLst>
                                    <p:cond delay="0"/>
                                  </p:stCondLst>
                                  <p:childTnLst>
                                    <p:set>
                                      <p:cBhvr>
                                        <p:cTn id="46" dur="1" fill="hold">
                                          <p:stCondLst>
                                            <p:cond delay="0"/>
                                          </p:stCondLst>
                                        </p:cTn>
                                        <p:tgtEl>
                                          <p:spTgt spid="312"/>
                                        </p:tgtEl>
                                        <p:attrNameLst>
                                          <p:attrName>style.visibility</p:attrName>
                                        </p:attrNameLst>
                                      </p:cBhvr>
                                      <p:to>
                                        <p:strVal val="visible"/>
                                      </p:to>
                                    </p:set>
                                    <p:animEffect transition="in" filter="wipe(left)">
                                      <p:cBhvr>
                                        <p:cTn id="47" dur="500"/>
                                        <p:tgtEl>
                                          <p:spTgt spid="312"/>
                                        </p:tgtEl>
                                      </p:cBhvr>
                                    </p:animEffect>
                                  </p:childTnLst>
                                </p:cTn>
                              </p:par>
                              <p:par>
                                <p:cTn id="48" presetID="22" presetClass="entr" presetSubtype="8" fill="hold" nodeType="withEffect">
                                  <p:stCondLst>
                                    <p:cond delay="0"/>
                                  </p:stCondLst>
                                  <p:childTnLst>
                                    <p:set>
                                      <p:cBhvr>
                                        <p:cTn id="49" dur="1" fill="hold">
                                          <p:stCondLst>
                                            <p:cond delay="0"/>
                                          </p:stCondLst>
                                        </p:cTn>
                                        <p:tgtEl>
                                          <p:spTgt spid="147"/>
                                        </p:tgtEl>
                                        <p:attrNameLst>
                                          <p:attrName>style.visibility</p:attrName>
                                        </p:attrNameLst>
                                      </p:cBhvr>
                                      <p:to>
                                        <p:strVal val="visible"/>
                                      </p:to>
                                    </p:set>
                                    <p:animEffect transition="in" filter="wipe(left)">
                                      <p:cBhvr>
                                        <p:cTn id="50" dur="500"/>
                                        <p:tgtEl>
                                          <p:spTgt spid="147"/>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46"/>
                                        </p:tgtEl>
                                        <p:attrNameLst>
                                          <p:attrName>style.visibility</p:attrName>
                                        </p:attrNameLst>
                                      </p:cBhvr>
                                      <p:to>
                                        <p:strVal val="visible"/>
                                      </p:to>
                                    </p:set>
                                    <p:animEffect transition="in" filter="wipe(left)">
                                      <p:cBhvr>
                                        <p:cTn id="53" dur="500"/>
                                        <p:tgtEl>
                                          <p:spTgt spid="146"/>
                                        </p:tgtEl>
                                      </p:cBhvr>
                                    </p:animEffect>
                                  </p:childTnLst>
                                </p:cTn>
                              </p:par>
                            </p:childTnLst>
                          </p:cTn>
                        </p:par>
                        <p:par>
                          <p:cTn id="54" fill="hold">
                            <p:stCondLst>
                              <p:cond delay="2250"/>
                            </p:stCondLst>
                            <p:childTnLst>
                              <p:par>
                                <p:cTn id="55" presetID="10" presetClass="entr" presetSubtype="0" fill="hold" grpId="0" nodeType="afterEffect">
                                  <p:stCondLst>
                                    <p:cond delay="0"/>
                                  </p:stCondLst>
                                  <p:childTnLst>
                                    <p:set>
                                      <p:cBhvr>
                                        <p:cTn id="56" dur="1" fill="hold">
                                          <p:stCondLst>
                                            <p:cond delay="0"/>
                                          </p:stCondLst>
                                        </p:cTn>
                                        <p:tgtEl>
                                          <p:spTgt spid="141"/>
                                        </p:tgtEl>
                                        <p:attrNameLst>
                                          <p:attrName>style.visibility</p:attrName>
                                        </p:attrNameLst>
                                      </p:cBhvr>
                                      <p:to>
                                        <p:strVal val="visible"/>
                                      </p:to>
                                    </p:set>
                                    <p:animEffect transition="in" filter="fade">
                                      <p:cBhvr>
                                        <p:cTn id="57" dur="500"/>
                                        <p:tgtEl>
                                          <p:spTgt spid="14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6"/>
                                        </p:tgtEl>
                                        <p:attrNameLst>
                                          <p:attrName>style.visibility</p:attrName>
                                        </p:attrNameLst>
                                      </p:cBhvr>
                                      <p:to>
                                        <p:strVal val="visible"/>
                                      </p:to>
                                    </p:set>
                                    <p:animEffect transition="in" filter="fade">
                                      <p:cBhvr>
                                        <p:cTn id="60" dur="500"/>
                                        <p:tgtEl>
                                          <p:spTgt spid="13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78"/>
                                        </p:tgtEl>
                                        <p:attrNameLst>
                                          <p:attrName>style.visibility</p:attrName>
                                        </p:attrNameLst>
                                      </p:cBhvr>
                                      <p:to>
                                        <p:strVal val="visible"/>
                                      </p:to>
                                    </p:set>
                                    <p:animEffect transition="in" filter="fade">
                                      <p:cBhvr>
                                        <p:cTn id="63" dur="500"/>
                                        <p:tgtEl>
                                          <p:spTgt spid="178"/>
                                        </p:tgtEl>
                                      </p:cBhvr>
                                    </p:animEffect>
                                  </p:childTnLst>
                                </p:cTn>
                              </p:par>
                            </p:childTnLst>
                          </p:cTn>
                        </p:par>
                      </p:childTnLst>
                    </p:cTn>
                  </p:par>
                  <p:par>
                    <p:cTn id="64" fill="hold">
                      <p:stCondLst>
                        <p:cond delay="indefinite"/>
                      </p:stCondLst>
                      <p:childTnLst>
                        <p:par>
                          <p:cTn id="65" fill="hold">
                            <p:stCondLst>
                              <p:cond delay="0"/>
                            </p:stCondLst>
                            <p:childTnLst>
                              <p:par>
                                <p:cTn id="66" presetID="26" presetClass="emph" presetSubtype="0" repeatCount="3000" fill="hold" nodeType="clickEffect">
                                  <p:stCondLst>
                                    <p:cond delay="0"/>
                                  </p:stCondLst>
                                  <p:childTnLst>
                                    <p:animEffect transition="out" filter="fade">
                                      <p:cBhvr>
                                        <p:cTn id="67" dur="500" tmFilter="0, 0; .2, .5; .8, .5; 1, 0"/>
                                        <p:tgtEl>
                                          <p:spTgt spid="298"/>
                                        </p:tgtEl>
                                      </p:cBhvr>
                                    </p:animEffect>
                                    <p:animScale>
                                      <p:cBhvr>
                                        <p:cTn id="68" dur="250" autoRev="1" fill="hold"/>
                                        <p:tgtEl>
                                          <p:spTgt spid="298"/>
                                        </p:tgtEl>
                                      </p:cBhvr>
                                      <p:by x="105000" y="105000"/>
                                    </p:animScale>
                                  </p:childTnLst>
                                </p:cTn>
                              </p:par>
                            </p:childTnLst>
                          </p:cTn>
                        </p:par>
                      </p:childTnLst>
                    </p:cTn>
                  </p:par>
                  <p:par>
                    <p:cTn id="69" fill="hold">
                      <p:stCondLst>
                        <p:cond delay="indefinite"/>
                      </p:stCondLst>
                      <p:childTnLst>
                        <p:par>
                          <p:cTn id="70" fill="hold">
                            <p:stCondLst>
                              <p:cond delay="0"/>
                            </p:stCondLst>
                            <p:childTnLst>
                              <p:par>
                                <p:cTn id="71" presetID="53" presetClass="exit" presetSubtype="32" fill="hold" nodeType="clickEffect">
                                  <p:stCondLst>
                                    <p:cond delay="0"/>
                                  </p:stCondLst>
                                  <p:childTnLst>
                                    <p:anim calcmode="lin" valueType="num">
                                      <p:cBhvr>
                                        <p:cTn id="72" dur="500"/>
                                        <p:tgtEl>
                                          <p:spTgt spid="267"/>
                                        </p:tgtEl>
                                        <p:attrNameLst>
                                          <p:attrName>ppt_w</p:attrName>
                                        </p:attrNameLst>
                                      </p:cBhvr>
                                      <p:tavLst>
                                        <p:tav tm="0">
                                          <p:val>
                                            <p:strVal val="ppt_w"/>
                                          </p:val>
                                        </p:tav>
                                        <p:tav tm="100000">
                                          <p:val>
                                            <p:fltVal val="0"/>
                                          </p:val>
                                        </p:tav>
                                      </p:tavLst>
                                    </p:anim>
                                    <p:anim calcmode="lin" valueType="num">
                                      <p:cBhvr>
                                        <p:cTn id="73" dur="500"/>
                                        <p:tgtEl>
                                          <p:spTgt spid="267"/>
                                        </p:tgtEl>
                                        <p:attrNameLst>
                                          <p:attrName>ppt_h</p:attrName>
                                        </p:attrNameLst>
                                      </p:cBhvr>
                                      <p:tavLst>
                                        <p:tav tm="0">
                                          <p:val>
                                            <p:strVal val="ppt_h"/>
                                          </p:val>
                                        </p:tav>
                                        <p:tav tm="100000">
                                          <p:val>
                                            <p:fltVal val="0"/>
                                          </p:val>
                                        </p:tav>
                                      </p:tavLst>
                                    </p:anim>
                                    <p:animEffect transition="out" filter="fade">
                                      <p:cBhvr>
                                        <p:cTn id="74" dur="500"/>
                                        <p:tgtEl>
                                          <p:spTgt spid="267"/>
                                        </p:tgtEl>
                                      </p:cBhvr>
                                    </p:animEffect>
                                    <p:set>
                                      <p:cBhvr>
                                        <p:cTn id="75" dur="1" fill="hold">
                                          <p:stCondLst>
                                            <p:cond delay="499"/>
                                          </p:stCondLst>
                                        </p:cTn>
                                        <p:tgtEl>
                                          <p:spTgt spid="267"/>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26" presetClass="emph" presetSubtype="0" repeatCount="3000" fill="hold" nodeType="clickEffect">
                                  <p:stCondLst>
                                    <p:cond delay="0"/>
                                  </p:stCondLst>
                                  <p:childTnLst>
                                    <p:animEffect transition="out" filter="fade">
                                      <p:cBhvr>
                                        <p:cTn id="79" dur="500" tmFilter="0, 0; .2, .5; .8, .5; 1, 0"/>
                                        <p:tgtEl>
                                          <p:spTgt spid="322"/>
                                        </p:tgtEl>
                                      </p:cBhvr>
                                    </p:animEffect>
                                    <p:animScale>
                                      <p:cBhvr>
                                        <p:cTn id="80" dur="250" autoRev="1" fill="hold"/>
                                        <p:tgtEl>
                                          <p:spTgt spid="322"/>
                                        </p:tgtEl>
                                      </p:cBhvr>
                                      <p:by x="105000" y="105000"/>
                                    </p:animScale>
                                  </p:childTnLst>
                                </p:cTn>
                              </p:par>
                            </p:childTnLst>
                          </p:cTn>
                        </p:par>
                        <p:par>
                          <p:cTn id="81" fill="hold">
                            <p:stCondLst>
                              <p:cond delay="1500"/>
                            </p:stCondLst>
                            <p:childTnLst>
                              <p:par>
                                <p:cTn id="82" presetID="10" presetClass="entr" presetSubtype="0" fill="hold" grpId="0" nodeType="afterEffect">
                                  <p:stCondLst>
                                    <p:cond delay="0"/>
                                  </p:stCondLst>
                                  <p:childTnLst>
                                    <p:set>
                                      <p:cBhvr>
                                        <p:cTn id="83" dur="1" fill="hold">
                                          <p:stCondLst>
                                            <p:cond delay="0"/>
                                          </p:stCondLst>
                                        </p:cTn>
                                        <p:tgtEl>
                                          <p:spTgt spid="279"/>
                                        </p:tgtEl>
                                        <p:attrNameLst>
                                          <p:attrName>style.visibility</p:attrName>
                                        </p:attrNameLst>
                                      </p:cBhvr>
                                      <p:to>
                                        <p:strVal val="visible"/>
                                      </p:to>
                                    </p:set>
                                    <p:animEffect transition="in" filter="fade">
                                      <p:cBhvr>
                                        <p:cTn id="84" dur="500"/>
                                        <p:tgtEl>
                                          <p:spTgt spid="27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75"/>
                                        </p:tgtEl>
                                        <p:attrNameLst>
                                          <p:attrName>style.visibility</p:attrName>
                                        </p:attrNameLst>
                                      </p:cBhvr>
                                      <p:to>
                                        <p:strVal val="visible"/>
                                      </p:to>
                                    </p:set>
                                    <p:animEffect transition="in" filter="fade">
                                      <p:cBhvr>
                                        <p:cTn id="87" dur="500"/>
                                        <p:tgtEl>
                                          <p:spTgt spid="275"/>
                                        </p:tgtEl>
                                      </p:cBhvr>
                                    </p:animEffect>
                                  </p:childTnLst>
                                </p:cTn>
                              </p:par>
                            </p:childTnLst>
                          </p:cTn>
                        </p:par>
                        <p:par>
                          <p:cTn id="88" fill="hold">
                            <p:stCondLst>
                              <p:cond delay="2000"/>
                            </p:stCondLst>
                            <p:childTnLst>
                              <p:par>
                                <p:cTn id="89" presetID="10" presetClass="entr" presetSubtype="0" fill="hold" nodeType="afterEffect">
                                  <p:stCondLst>
                                    <p:cond delay="0"/>
                                  </p:stCondLst>
                                  <p:childTnLst>
                                    <p:set>
                                      <p:cBhvr>
                                        <p:cTn id="90" dur="1" fill="hold">
                                          <p:stCondLst>
                                            <p:cond delay="0"/>
                                          </p:stCondLst>
                                        </p:cTn>
                                        <p:tgtEl>
                                          <p:spTgt spid="276"/>
                                        </p:tgtEl>
                                        <p:attrNameLst>
                                          <p:attrName>style.visibility</p:attrName>
                                        </p:attrNameLst>
                                      </p:cBhvr>
                                      <p:to>
                                        <p:strVal val="visible"/>
                                      </p:to>
                                    </p:set>
                                    <p:animEffect transition="in" filter="fade">
                                      <p:cBhvr>
                                        <p:cTn id="91" dur="250"/>
                                        <p:tgtEl>
                                          <p:spTgt spid="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animBg="1"/>
      <p:bldP spid="141" grpId="0" animBg="1"/>
      <p:bldP spid="178" grpId="0"/>
      <p:bldP spid="146" grpId="0" animBg="1"/>
      <p:bldP spid="153" grpId="0"/>
      <p:bldP spid="167" grpId="0"/>
      <p:bldP spid="266" grpId="0" animBg="1"/>
      <p:bldP spid="275" grpId="0"/>
      <p:bldP spid="27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3A54FB-1525-43B8-9397-A03005171C87}"/>
              </a:ext>
            </a:extLst>
          </p:cNvPr>
          <p:cNvSpPr/>
          <p:nvPr/>
        </p:nvSpPr>
        <p:spPr bwMode="auto">
          <a:xfrm>
            <a:off x="8617906" y="0"/>
            <a:ext cx="3816981"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a:extLst>
              <a:ext uri="{FF2B5EF4-FFF2-40B4-BE49-F238E27FC236}">
                <a16:creationId xmlns:a16="http://schemas.microsoft.com/office/drawing/2014/main" id="{7872B733-D6B9-45BE-A8C5-5823BF5E82F1}"/>
              </a:ext>
            </a:extLst>
          </p:cNvPr>
          <p:cNvSpPr>
            <a:spLocks noGrp="1"/>
          </p:cNvSpPr>
          <p:nvPr>
            <p:ph type="title"/>
          </p:nvPr>
        </p:nvSpPr>
        <p:spPr>
          <a:xfrm>
            <a:off x="434920" y="2097243"/>
            <a:ext cx="7626965" cy="3605405"/>
          </a:xfrm>
        </p:spPr>
        <p:txBody>
          <a:bodyPr/>
          <a:lstStyle/>
          <a:p>
            <a:r>
              <a:rPr lang="en-US" sz="3600">
                <a:solidFill>
                  <a:srgbClr val="505050"/>
                </a:solidFill>
              </a:rPr>
              <a:t>PROTECTING YOUR INFORMATION IN REAL-TIME</a:t>
            </a:r>
          </a:p>
        </p:txBody>
      </p:sp>
      <p:pic>
        <p:nvPicPr>
          <p:cNvPr id="8" name="Picture 7">
            <a:extLst>
              <a:ext uri="{FF2B5EF4-FFF2-40B4-BE49-F238E27FC236}">
                <a16:creationId xmlns:a16="http://schemas.microsoft.com/office/drawing/2014/main" id="{C9F8FFA0-C79C-415D-990E-52F1DE9840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9298" y="2489504"/>
            <a:ext cx="3823905" cy="2015517"/>
          </a:xfrm>
          <a:prstGeom prst="rect">
            <a:avLst/>
          </a:prstGeom>
        </p:spPr>
      </p:pic>
      <p:sp>
        <p:nvSpPr>
          <p:cNvPr id="13" name="Rectangle 12">
            <a:extLst>
              <a:ext uri="{FF2B5EF4-FFF2-40B4-BE49-F238E27FC236}">
                <a16:creationId xmlns:a16="http://schemas.microsoft.com/office/drawing/2014/main" id="{8D8FE2FC-9198-424F-B81D-E21E5997B184}"/>
              </a:ext>
            </a:extLst>
          </p:cNvPr>
          <p:cNvSpPr/>
          <p:nvPr/>
        </p:nvSpPr>
        <p:spPr>
          <a:xfrm>
            <a:off x="0" y="400504"/>
            <a:ext cx="5036344" cy="1785104"/>
          </a:xfrm>
          <a:prstGeom prst="rect">
            <a:avLst/>
          </a:prstGeom>
        </p:spPr>
        <p:txBody>
          <a:bodyPr wrap="square" lIns="274320">
            <a:spAutoFit/>
          </a:bodyPr>
          <a:lstStyle/>
          <a:p>
            <a:r>
              <a:rPr lang="en-US" sz="11000" b="1">
                <a:solidFill>
                  <a:srgbClr val="D9D9D9"/>
                </a:solidFill>
                <a:latin typeface="Segoe UI" panose="020B0502040204020203" pitchFamily="34" charset="0"/>
                <a:cs typeface="Segoe UI" panose="020B0502040204020203" pitchFamily="34" charset="0"/>
              </a:rPr>
              <a:t>DEMO</a:t>
            </a:r>
          </a:p>
        </p:txBody>
      </p:sp>
    </p:spTree>
    <p:custDataLst>
      <p:tags r:id="rId1"/>
    </p:custDataLst>
    <p:extLst>
      <p:ext uri="{BB962C8B-B14F-4D97-AF65-F5344CB8AC3E}">
        <p14:creationId xmlns:p14="http://schemas.microsoft.com/office/powerpoint/2010/main" val="1974635236"/>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omputer screen&#10;&#10;Description automatically generated">
            <a:extLst>
              <a:ext uri="{FF2B5EF4-FFF2-40B4-BE49-F238E27FC236}">
                <a16:creationId xmlns:a16="http://schemas.microsoft.com/office/drawing/2014/main" id="{07998BE9-1335-4D9A-BA14-1C85E6940E4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3" y="0"/>
            <a:ext cx="12430821" cy="6700085"/>
          </a:xfrm>
          <a:prstGeom prst="rect">
            <a:avLst/>
          </a:prstGeom>
        </p:spPr>
      </p:pic>
      <p:sp>
        <p:nvSpPr>
          <p:cNvPr id="3" name="TextBox 2">
            <a:extLst>
              <a:ext uri="{FF2B5EF4-FFF2-40B4-BE49-F238E27FC236}">
                <a16:creationId xmlns:a16="http://schemas.microsoft.com/office/drawing/2014/main" id="{83544700-B839-4B16-B284-48718A1D7AC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Built-in policy configuration in the Azure AD portal</a:t>
            </a:r>
          </a:p>
        </p:txBody>
      </p:sp>
    </p:spTree>
    <p:extLst>
      <p:ext uri="{BB962C8B-B14F-4D97-AF65-F5344CB8AC3E}">
        <p14:creationId xmlns:p14="http://schemas.microsoft.com/office/powerpoint/2010/main" val="43415436"/>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omputer&#10;&#10;Description automatically generated">
            <a:extLst>
              <a:ext uri="{FF2B5EF4-FFF2-40B4-BE49-F238E27FC236}">
                <a16:creationId xmlns:a16="http://schemas.microsoft.com/office/drawing/2014/main" id="{1EDF36C0-A824-4A50-9365-F2A11EDE1DF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430821" cy="6925656"/>
          </a:xfrm>
          <a:prstGeom prst="rect">
            <a:avLst/>
          </a:prstGeom>
        </p:spPr>
      </p:pic>
      <p:sp>
        <p:nvSpPr>
          <p:cNvPr id="3" name="TextBox 2">
            <a:extLst>
              <a:ext uri="{FF2B5EF4-FFF2-40B4-BE49-F238E27FC236}">
                <a16:creationId xmlns:a16="http://schemas.microsoft.com/office/drawing/2014/main" id="{447A542A-38E3-4E7F-A47E-70B54C5946A9}"/>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Built-in policy configuration in the Azure AD portal</a:t>
            </a:r>
          </a:p>
        </p:txBody>
      </p:sp>
    </p:spTree>
    <p:extLst>
      <p:ext uri="{BB962C8B-B14F-4D97-AF65-F5344CB8AC3E}">
        <p14:creationId xmlns:p14="http://schemas.microsoft.com/office/powerpoint/2010/main" val="2075543741"/>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video game&#10;&#10;Description automatically generated">
            <a:extLst>
              <a:ext uri="{FF2B5EF4-FFF2-40B4-BE49-F238E27FC236}">
                <a16:creationId xmlns:a16="http://schemas.microsoft.com/office/drawing/2014/main" id="{2A919732-7128-4CE3-8828-5087899B9D3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3" y="0"/>
            <a:ext cx="12430821" cy="6882981"/>
          </a:xfrm>
          <a:prstGeom prst="rect">
            <a:avLst/>
          </a:prstGeom>
        </p:spPr>
      </p:pic>
      <p:sp>
        <p:nvSpPr>
          <p:cNvPr id="4" name="TextBox 3">
            <a:extLst>
              <a:ext uri="{FF2B5EF4-FFF2-40B4-BE49-F238E27FC236}">
                <a16:creationId xmlns:a16="http://schemas.microsoft.com/office/drawing/2014/main" id="{3F46025E-14EC-49B5-8514-DFAA9C8DA31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Built-in policy configuration in the Azure AD portal</a:t>
            </a:r>
          </a:p>
        </p:txBody>
      </p:sp>
    </p:spTree>
    <p:extLst>
      <p:ext uri="{BB962C8B-B14F-4D97-AF65-F5344CB8AC3E}">
        <p14:creationId xmlns:p14="http://schemas.microsoft.com/office/powerpoint/2010/main" val="15086455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B3520-8989-4B17-A794-D162D184BA41}"/>
              </a:ext>
            </a:extLst>
          </p:cNvPr>
          <p:cNvSpPr>
            <a:spLocks noGrp="1"/>
          </p:cNvSpPr>
          <p:nvPr>
            <p:ph type="title"/>
          </p:nvPr>
        </p:nvSpPr>
        <p:spPr>
          <a:xfrm>
            <a:off x="597561" y="467493"/>
            <a:ext cx="11237711" cy="565019"/>
          </a:xfrm>
        </p:spPr>
        <p:txBody>
          <a:bodyPr/>
          <a:lstStyle/>
          <a:p>
            <a:r>
              <a:rPr lang="en-US" dirty="0">
                <a:solidFill>
                  <a:srgbClr val="505050"/>
                </a:solidFill>
              </a:rPr>
              <a:t>Top CASB use cases</a:t>
            </a:r>
            <a:endParaRPr lang="en-US" dirty="0">
              <a:cs typeface="Segoe UI Semibold"/>
            </a:endParaRPr>
          </a:p>
        </p:txBody>
      </p:sp>
      <p:grpSp>
        <p:nvGrpSpPr>
          <p:cNvPr id="4" name="Group 3">
            <a:extLst>
              <a:ext uri="{FF2B5EF4-FFF2-40B4-BE49-F238E27FC236}">
                <a16:creationId xmlns:a16="http://schemas.microsoft.com/office/drawing/2014/main" id="{429ED18F-C018-4BF2-8061-D361A681BACA}"/>
              </a:ext>
            </a:extLst>
          </p:cNvPr>
          <p:cNvGrpSpPr/>
          <p:nvPr/>
        </p:nvGrpSpPr>
        <p:grpSpPr>
          <a:xfrm>
            <a:off x="597563" y="5076322"/>
            <a:ext cx="11244514" cy="1039705"/>
            <a:chOff x="585734" y="4907595"/>
            <a:chExt cx="11025190" cy="1019426"/>
          </a:xfrm>
        </p:grpSpPr>
        <p:grpSp>
          <p:nvGrpSpPr>
            <p:cNvPr id="5" name="Group 4">
              <a:extLst>
                <a:ext uri="{FF2B5EF4-FFF2-40B4-BE49-F238E27FC236}">
                  <a16:creationId xmlns:a16="http://schemas.microsoft.com/office/drawing/2014/main" id="{C312C339-8F77-4092-B1D3-15679E0C118A}"/>
                </a:ext>
              </a:extLst>
            </p:cNvPr>
            <p:cNvGrpSpPr/>
            <p:nvPr/>
          </p:nvGrpSpPr>
          <p:grpSpPr>
            <a:xfrm>
              <a:off x="2032643" y="5213286"/>
              <a:ext cx="8785875" cy="713735"/>
              <a:chOff x="1936286" y="4747304"/>
              <a:chExt cx="9075792" cy="1012971"/>
            </a:xfrm>
          </p:grpSpPr>
          <p:sp>
            <p:nvSpPr>
              <p:cNvPr id="8" name="Freeform: Shape 7">
                <a:extLst>
                  <a:ext uri="{FF2B5EF4-FFF2-40B4-BE49-F238E27FC236}">
                    <a16:creationId xmlns:a16="http://schemas.microsoft.com/office/drawing/2014/main" id="{BE0F1FD5-A002-40BC-BB38-9F674C98E917}"/>
                  </a:ext>
                </a:extLst>
              </p:cNvPr>
              <p:cNvSpPr/>
              <p:nvPr/>
            </p:nvSpPr>
            <p:spPr>
              <a:xfrm rot="5400000" flipH="1">
                <a:off x="3549294" y="3179745"/>
                <a:ext cx="967511" cy="4193528"/>
              </a:xfrm>
              <a:custGeom>
                <a:avLst/>
                <a:gdLst>
                  <a:gd name="connsiteX0" fmla="*/ 0 w 5766619"/>
                  <a:gd name="connsiteY0" fmla="*/ 1211437 h 1492404"/>
                  <a:gd name="connsiteX1" fmla="*/ 1268361 w 5766619"/>
                  <a:gd name="connsiteY1" fmla="*/ 1484282 h 1492404"/>
                  <a:gd name="connsiteX2" fmla="*/ 2050025 w 5766619"/>
                  <a:gd name="connsiteY2" fmla="*/ 1358921 h 1492404"/>
                  <a:gd name="connsiteX3" fmla="*/ 2551471 w 5766619"/>
                  <a:gd name="connsiteY3" fmla="*/ 754237 h 1492404"/>
                  <a:gd name="connsiteX4" fmla="*/ 3222522 w 5766619"/>
                  <a:gd name="connsiteY4" fmla="*/ 186424 h 1492404"/>
                  <a:gd name="connsiteX5" fmla="*/ 4166419 w 5766619"/>
                  <a:gd name="connsiteY5" fmla="*/ 16818 h 1492404"/>
                  <a:gd name="connsiteX6" fmla="*/ 5316793 w 5766619"/>
                  <a:gd name="connsiteY6" fmla="*/ 540386 h 1492404"/>
                  <a:gd name="connsiteX7" fmla="*/ 5766619 w 5766619"/>
                  <a:gd name="connsiteY7" fmla="*/ 14547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166419 w 5316793"/>
                  <a:gd name="connsiteY5" fmla="*/ 17527 h 1492366"/>
                  <a:gd name="connsiteX6" fmla="*/ 5316793 w 5316793"/>
                  <a:gd name="connsiteY6" fmla="*/ 541095 h 1492366"/>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240161 w 5316793"/>
                  <a:gd name="connsiteY5" fmla="*/ 17527 h 1492366"/>
                  <a:gd name="connsiteX6" fmla="*/ 5316793 w 5316793"/>
                  <a:gd name="connsiteY6" fmla="*/ 541095 h 1492366"/>
                  <a:gd name="connsiteX0" fmla="*/ 0 w 5316793"/>
                  <a:gd name="connsiteY0" fmla="*/ 1206566 h 1486786"/>
                  <a:gd name="connsiteX1" fmla="*/ 1268361 w 5316793"/>
                  <a:gd name="connsiteY1" fmla="*/ 1479411 h 1486786"/>
                  <a:gd name="connsiteX2" fmla="*/ 2050025 w 5316793"/>
                  <a:gd name="connsiteY2" fmla="*/ 1354050 h 1486786"/>
                  <a:gd name="connsiteX3" fmla="*/ 2544097 w 5316793"/>
                  <a:gd name="connsiteY3" fmla="*/ 793611 h 1486786"/>
                  <a:gd name="connsiteX4" fmla="*/ 3222522 w 5316793"/>
                  <a:gd name="connsiteY4" fmla="*/ 181553 h 1486786"/>
                  <a:gd name="connsiteX5" fmla="*/ 4240161 w 5316793"/>
                  <a:gd name="connsiteY5" fmla="*/ 11947 h 1486786"/>
                  <a:gd name="connsiteX6" fmla="*/ 5316793 w 5316793"/>
                  <a:gd name="connsiteY6" fmla="*/ 535515 h 1486786"/>
                  <a:gd name="connsiteX0" fmla="*/ 0 w 5316793"/>
                  <a:gd name="connsiteY0" fmla="*/ 1206566 h 1473525"/>
                  <a:gd name="connsiteX1" fmla="*/ 1039761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73525"/>
                  <a:gd name="connsiteX1" fmla="*/ 973394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27902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6091"/>
                  <a:gd name="connsiteX1" fmla="*/ 862781 w 5316793"/>
                  <a:gd name="connsiteY1" fmla="*/ 1457289 h 1466091"/>
                  <a:gd name="connsiteX2" fmla="*/ 2027902 w 5316793"/>
                  <a:gd name="connsiteY2" fmla="*/ 1354050 h 1466091"/>
                  <a:gd name="connsiteX3" fmla="*/ 2544097 w 5316793"/>
                  <a:gd name="connsiteY3" fmla="*/ 793611 h 1466091"/>
                  <a:gd name="connsiteX4" fmla="*/ 3222522 w 5316793"/>
                  <a:gd name="connsiteY4" fmla="*/ 181553 h 1466091"/>
                  <a:gd name="connsiteX5" fmla="*/ 4240161 w 5316793"/>
                  <a:gd name="connsiteY5" fmla="*/ 11947 h 1466091"/>
                  <a:gd name="connsiteX6" fmla="*/ 5316793 w 5316793"/>
                  <a:gd name="connsiteY6" fmla="*/ 535515 h 1466091"/>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703440"/>
                  <a:gd name="connsiteX1" fmla="*/ 862781 w 5316793"/>
                  <a:gd name="connsiteY1" fmla="*/ 1457289 h 1703440"/>
                  <a:gd name="connsiteX2" fmla="*/ 1821425 w 5316793"/>
                  <a:gd name="connsiteY2" fmla="*/ 1678514 h 1703440"/>
                  <a:gd name="connsiteX3" fmla="*/ 2544097 w 5316793"/>
                  <a:gd name="connsiteY3" fmla="*/ 793611 h 1703440"/>
                  <a:gd name="connsiteX4" fmla="*/ 3222522 w 5316793"/>
                  <a:gd name="connsiteY4" fmla="*/ 181553 h 1703440"/>
                  <a:gd name="connsiteX5" fmla="*/ 4240161 w 5316793"/>
                  <a:gd name="connsiteY5" fmla="*/ 11947 h 1703440"/>
                  <a:gd name="connsiteX6" fmla="*/ 5316793 w 5316793"/>
                  <a:gd name="connsiteY6" fmla="*/ 535515 h 1703440"/>
                  <a:gd name="connsiteX0" fmla="*/ 0 w 5316793"/>
                  <a:gd name="connsiteY0" fmla="*/ 1206566 h 2020408"/>
                  <a:gd name="connsiteX1" fmla="*/ 811162 w 5316793"/>
                  <a:gd name="connsiteY1" fmla="*/ 2002979 h 2020408"/>
                  <a:gd name="connsiteX2" fmla="*/ 1821425 w 5316793"/>
                  <a:gd name="connsiteY2" fmla="*/ 1678514 h 2020408"/>
                  <a:gd name="connsiteX3" fmla="*/ 2544097 w 5316793"/>
                  <a:gd name="connsiteY3" fmla="*/ 793611 h 2020408"/>
                  <a:gd name="connsiteX4" fmla="*/ 3222522 w 5316793"/>
                  <a:gd name="connsiteY4" fmla="*/ 181553 h 2020408"/>
                  <a:gd name="connsiteX5" fmla="*/ 4240161 w 5316793"/>
                  <a:gd name="connsiteY5" fmla="*/ 11947 h 2020408"/>
                  <a:gd name="connsiteX6" fmla="*/ 5316793 w 5316793"/>
                  <a:gd name="connsiteY6" fmla="*/ 535515 h 2020408"/>
                  <a:gd name="connsiteX0" fmla="*/ 0 w 5316793"/>
                  <a:gd name="connsiteY0" fmla="*/ 1206566 h 2003316"/>
                  <a:gd name="connsiteX1" fmla="*/ 811162 w 5316793"/>
                  <a:gd name="connsiteY1" fmla="*/ 2002979 h 2003316"/>
                  <a:gd name="connsiteX2" fmla="*/ 1821425 w 5316793"/>
                  <a:gd name="connsiteY2" fmla="*/ 1678514 h 2003316"/>
                  <a:gd name="connsiteX3" fmla="*/ 2544097 w 5316793"/>
                  <a:gd name="connsiteY3" fmla="*/ 793611 h 2003316"/>
                  <a:gd name="connsiteX4" fmla="*/ 3222522 w 5316793"/>
                  <a:gd name="connsiteY4" fmla="*/ 181553 h 2003316"/>
                  <a:gd name="connsiteX5" fmla="*/ 4240161 w 5316793"/>
                  <a:gd name="connsiteY5" fmla="*/ 11947 h 2003316"/>
                  <a:gd name="connsiteX6" fmla="*/ 5316793 w 5316793"/>
                  <a:gd name="connsiteY6" fmla="*/ 535515 h 2003316"/>
                  <a:gd name="connsiteX0" fmla="*/ 0 w 5294671"/>
                  <a:gd name="connsiteY0" fmla="*/ 1899741 h 2031060"/>
                  <a:gd name="connsiteX1" fmla="*/ 789040 w 5294671"/>
                  <a:gd name="connsiteY1" fmla="*/ 2002979 h 2031060"/>
                  <a:gd name="connsiteX2" fmla="*/ 1799303 w 5294671"/>
                  <a:gd name="connsiteY2" fmla="*/ 1678514 h 2031060"/>
                  <a:gd name="connsiteX3" fmla="*/ 2521975 w 5294671"/>
                  <a:gd name="connsiteY3" fmla="*/ 793611 h 2031060"/>
                  <a:gd name="connsiteX4" fmla="*/ 3200400 w 5294671"/>
                  <a:gd name="connsiteY4" fmla="*/ 181553 h 2031060"/>
                  <a:gd name="connsiteX5" fmla="*/ 4218039 w 5294671"/>
                  <a:gd name="connsiteY5" fmla="*/ 11947 h 2031060"/>
                  <a:gd name="connsiteX6" fmla="*/ 5294671 w 5294671"/>
                  <a:gd name="connsiteY6" fmla="*/ 535515 h 2031060"/>
                  <a:gd name="connsiteX0" fmla="*/ 0 w 5294671"/>
                  <a:gd name="connsiteY0" fmla="*/ 1899741 h 2015761"/>
                  <a:gd name="connsiteX1" fmla="*/ 789040 w 5294671"/>
                  <a:gd name="connsiteY1" fmla="*/ 2002979 h 2015761"/>
                  <a:gd name="connsiteX2" fmla="*/ 1799303 w 5294671"/>
                  <a:gd name="connsiteY2" fmla="*/ 1678514 h 2015761"/>
                  <a:gd name="connsiteX3" fmla="*/ 2521975 w 5294671"/>
                  <a:gd name="connsiteY3" fmla="*/ 793611 h 2015761"/>
                  <a:gd name="connsiteX4" fmla="*/ 3200400 w 5294671"/>
                  <a:gd name="connsiteY4" fmla="*/ 181553 h 2015761"/>
                  <a:gd name="connsiteX5" fmla="*/ 4218039 w 5294671"/>
                  <a:gd name="connsiteY5" fmla="*/ 11947 h 2015761"/>
                  <a:gd name="connsiteX6" fmla="*/ 5294671 w 5294671"/>
                  <a:gd name="connsiteY6" fmla="*/ 535515 h 2015761"/>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2070477"/>
                  <a:gd name="connsiteX1" fmla="*/ 943898 w 5294671"/>
                  <a:gd name="connsiteY1" fmla="*/ 1980856 h 2070477"/>
                  <a:gd name="connsiteX2" fmla="*/ 1791929 w 5294671"/>
                  <a:gd name="connsiteY2" fmla="*/ 1943985 h 2070477"/>
                  <a:gd name="connsiteX3" fmla="*/ 2521975 w 5294671"/>
                  <a:gd name="connsiteY3" fmla="*/ 793611 h 2070477"/>
                  <a:gd name="connsiteX4" fmla="*/ 3200400 w 5294671"/>
                  <a:gd name="connsiteY4" fmla="*/ 181553 h 2070477"/>
                  <a:gd name="connsiteX5" fmla="*/ 4218039 w 5294671"/>
                  <a:gd name="connsiteY5" fmla="*/ 11947 h 2070477"/>
                  <a:gd name="connsiteX6" fmla="*/ 5294671 w 5294671"/>
                  <a:gd name="connsiteY6" fmla="*/ 535515 h 2070477"/>
                  <a:gd name="connsiteX0" fmla="*/ 0 w 5294671"/>
                  <a:gd name="connsiteY0" fmla="*/ 1899741 h 2445601"/>
                  <a:gd name="connsiteX1" fmla="*/ 884904 w 5294671"/>
                  <a:gd name="connsiteY1" fmla="*/ 2445431 h 2445601"/>
                  <a:gd name="connsiteX2" fmla="*/ 1791929 w 5294671"/>
                  <a:gd name="connsiteY2" fmla="*/ 1943985 h 2445601"/>
                  <a:gd name="connsiteX3" fmla="*/ 2521975 w 5294671"/>
                  <a:gd name="connsiteY3" fmla="*/ 793611 h 2445601"/>
                  <a:gd name="connsiteX4" fmla="*/ 3200400 w 5294671"/>
                  <a:gd name="connsiteY4" fmla="*/ 181553 h 2445601"/>
                  <a:gd name="connsiteX5" fmla="*/ 4218039 w 5294671"/>
                  <a:gd name="connsiteY5" fmla="*/ 11947 h 2445601"/>
                  <a:gd name="connsiteX6" fmla="*/ 5294671 w 5294671"/>
                  <a:gd name="connsiteY6" fmla="*/ 535515 h 2445601"/>
                  <a:gd name="connsiteX0" fmla="*/ 0 w 5294671"/>
                  <a:gd name="connsiteY0" fmla="*/ 1899741 h 2458191"/>
                  <a:gd name="connsiteX1" fmla="*/ 884904 w 5294671"/>
                  <a:gd name="connsiteY1" fmla="*/ 2445431 h 2458191"/>
                  <a:gd name="connsiteX2" fmla="*/ 1791929 w 5294671"/>
                  <a:gd name="connsiteY2" fmla="*/ 1943985 h 2458191"/>
                  <a:gd name="connsiteX3" fmla="*/ 2521975 w 5294671"/>
                  <a:gd name="connsiteY3" fmla="*/ 793611 h 2458191"/>
                  <a:gd name="connsiteX4" fmla="*/ 3200400 w 5294671"/>
                  <a:gd name="connsiteY4" fmla="*/ 181553 h 2458191"/>
                  <a:gd name="connsiteX5" fmla="*/ 4218039 w 5294671"/>
                  <a:gd name="connsiteY5" fmla="*/ 11947 h 2458191"/>
                  <a:gd name="connsiteX6" fmla="*/ 5294671 w 5294671"/>
                  <a:gd name="connsiteY6" fmla="*/ 535515 h 2458191"/>
                  <a:gd name="connsiteX0" fmla="*/ 0 w 5383162"/>
                  <a:gd name="connsiteY0" fmla="*/ 2637160 h 2664656"/>
                  <a:gd name="connsiteX1" fmla="*/ 973395 w 5383162"/>
                  <a:gd name="connsiteY1" fmla="*/ 2445431 h 2664656"/>
                  <a:gd name="connsiteX2" fmla="*/ 1880420 w 5383162"/>
                  <a:gd name="connsiteY2" fmla="*/ 1943985 h 2664656"/>
                  <a:gd name="connsiteX3" fmla="*/ 2610466 w 5383162"/>
                  <a:gd name="connsiteY3" fmla="*/ 793611 h 2664656"/>
                  <a:gd name="connsiteX4" fmla="*/ 3288891 w 5383162"/>
                  <a:gd name="connsiteY4" fmla="*/ 181553 h 2664656"/>
                  <a:gd name="connsiteX5" fmla="*/ 4306530 w 5383162"/>
                  <a:gd name="connsiteY5" fmla="*/ 11947 h 2664656"/>
                  <a:gd name="connsiteX6" fmla="*/ 5383162 w 5383162"/>
                  <a:gd name="connsiteY6" fmla="*/ 535515 h 2664656"/>
                  <a:gd name="connsiteX0" fmla="*/ 0 w 5383162"/>
                  <a:gd name="connsiteY0" fmla="*/ 2637160 h 2637160"/>
                  <a:gd name="connsiteX1" fmla="*/ 973395 w 5383162"/>
                  <a:gd name="connsiteY1" fmla="*/ 2445431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3043444"/>
                  <a:gd name="connsiteX1" fmla="*/ 1088088 w 5383162"/>
                  <a:gd name="connsiteY1" fmla="*/ 3036151 h 3043444"/>
                  <a:gd name="connsiteX2" fmla="*/ 2007664 w 5383162"/>
                  <a:gd name="connsiteY2" fmla="*/ 2191412 h 3043444"/>
                  <a:gd name="connsiteX3" fmla="*/ 2610466 w 5383162"/>
                  <a:gd name="connsiteY3" fmla="*/ 793611 h 3043444"/>
                  <a:gd name="connsiteX4" fmla="*/ 3288891 w 5383162"/>
                  <a:gd name="connsiteY4" fmla="*/ 181553 h 3043444"/>
                  <a:gd name="connsiteX5" fmla="*/ 4306530 w 5383162"/>
                  <a:gd name="connsiteY5" fmla="*/ 11947 h 3043444"/>
                  <a:gd name="connsiteX6" fmla="*/ 5383162 w 5383162"/>
                  <a:gd name="connsiteY6" fmla="*/ 535515 h 3043444"/>
                  <a:gd name="connsiteX0" fmla="*/ 0 w 5383162"/>
                  <a:gd name="connsiteY0" fmla="*/ 2637160 h 3056008"/>
                  <a:gd name="connsiteX1" fmla="*/ 1088088 w 5383162"/>
                  <a:gd name="connsiteY1" fmla="*/ 3036151 h 3056008"/>
                  <a:gd name="connsiteX2" fmla="*/ 2007664 w 5383162"/>
                  <a:gd name="connsiteY2" fmla="*/ 2191412 h 3056008"/>
                  <a:gd name="connsiteX3" fmla="*/ 2610466 w 5383162"/>
                  <a:gd name="connsiteY3" fmla="*/ 793611 h 3056008"/>
                  <a:gd name="connsiteX4" fmla="*/ 3288891 w 5383162"/>
                  <a:gd name="connsiteY4" fmla="*/ 181553 h 3056008"/>
                  <a:gd name="connsiteX5" fmla="*/ 4306530 w 5383162"/>
                  <a:gd name="connsiteY5" fmla="*/ 11947 h 3056008"/>
                  <a:gd name="connsiteX6" fmla="*/ 5383162 w 5383162"/>
                  <a:gd name="connsiteY6" fmla="*/ 535515 h 3056008"/>
                  <a:gd name="connsiteX0" fmla="*/ 0 w 5363706"/>
                  <a:gd name="connsiteY0" fmla="*/ 3381326 h 3381326"/>
                  <a:gd name="connsiteX1" fmla="*/ 1068632 w 5363706"/>
                  <a:gd name="connsiteY1" fmla="*/ 3036151 h 3381326"/>
                  <a:gd name="connsiteX2" fmla="*/ 1988208 w 5363706"/>
                  <a:gd name="connsiteY2" fmla="*/ 2191412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2036 h 3382036"/>
                  <a:gd name="connsiteX1" fmla="*/ 1068632 w 5363706"/>
                  <a:gd name="connsiteY1" fmla="*/ 3036861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5363706"/>
                  <a:gd name="connsiteY0" fmla="*/ 3382036 h 3382036"/>
                  <a:gd name="connsiteX1" fmla="*/ 1103801 w 5363706"/>
                  <a:gd name="connsiteY1" fmla="*/ 3198640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4259905"/>
                  <a:gd name="connsiteY0" fmla="*/ 3198640 h 3198640"/>
                  <a:gd name="connsiteX1" fmla="*/ 828136 w 4259905"/>
                  <a:gd name="connsiteY1" fmla="*/ 2677457 h 3198640"/>
                  <a:gd name="connsiteX2" fmla="*/ 1480176 w 4259905"/>
                  <a:gd name="connsiteY2" fmla="*/ 843558 h 3198640"/>
                  <a:gd name="connsiteX3" fmla="*/ 2165634 w 4259905"/>
                  <a:gd name="connsiteY3" fmla="*/ 182263 h 3198640"/>
                  <a:gd name="connsiteX4" fmla="*/ 3183273 w 4259905"/>
                  <a:gd name="connsiteY4" fmla="*/ 12657 h 3198640"/>
                  <a:gd name="connsiteX5" fmla="*/ 4259905 w 4259905"/>
                  <a:gd name="connsiteY5" fmla="*/ 536225 h 3198640"/>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72731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93832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87209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2925 h 3212925"/>
                  <a:gd name="connsiteX1" fmla="*/ 926609 w 4330243"/>
                  <a:gd name="connsiteY1" fmla="*/ 2635470 h 3212925"/>
                  <a:gd name="connsiteX2" fmla="*/ 1487209 w 4330243"/>
                  <a:gd name="connsiteY2" fmla="*/ 857844 h 3212925"/>
                  <a:gd name="connsiteX3" fmla="*/ 2235972 w 4330243"/>
                  <a:gd name="connsiteY3" fmla="*/ 182480 h 3212925"/>
                  <a:gd name="connsiteX4" fmla="*/ 3253611 w 4330243"/>
                  <a:gd name="connsiteY4" fmla="*/ 12874 h 3212925"/>
                  <a:gd name="connsiteX5" fmla="*/ 4330243 w 4330243"/>
                  <a:gd name="connsiteY5" fmla="*/ 536442 h 3212925"/>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33476"/>
                  <a:gd name="connsiteX1" fmla="*/ 1604831 w 5008465"/>
                  <a:gd name="connsiteY1" fmla="*/ 2636035 h 3333476"/>
                  <a:gd name="connsiteX2" fmla="*/ 2151363 w 5008465"/>
                  <a:gd name="connsiteY2" fmla="*/ 893578 h 3333476"/>
                  <a:gd name="connsiteX3" fmla="*/ 2914194 w 5008465"/>
                  <a:gd name="connsiteY3" fmla="*/ 183045 h 3333476"/>
                  <a:gd name="connsiteX4" fmla="*/ 3931833 w 5008465"/>
                  <a:gd name="connsiteY4" fmla="*/ 13439 h 3333476"/>
                  <a:gd name="connsiteX5" fmla="*/ 5008465 w 5008465"/>
                  <a:gd name="connsiteY5" fmla="*/ 537007 h 3333476"/>
                  <a:gd name="connsiteX0" fmla="*/ 0 w 5008465"/>
                  <a:gd name="connsiteY0" fmla="*/ 3329952 h 3334238"/>
                  <a:gd name="connsiteX1" fmla="*/ 1604831 w 5008465"/>
                  <a:gd name="connsiteY1" fmla="*/ 2636035 h 3334238"/>
                  <a:gd name="connsiteX2" fmla="*/ 2151363 w 5008465"/>
                  <a:gd name="connsiteY2" fmla="*/ 893578 h 3334238"/>
                  <a:gd name="connsiteX3" fmla="*/ 2914194 w 5008465"/>
                  <a:gd name="connsiteY3" fmla="*/ 183045 h 3334238"/>
                  <a:gd name="connsiteX4" fmla="*/ 3931833 w 5008465"/>
                  <a:gd name="connsiteY4" fmla="*/ 13439 h 3334238"/>
                  <a:gd name="connsiteX5" fmla="*/ 5008465 w 5008465"/>
                  <a:gd name="connsiteY5" fmla="*/ 537007 h 3334238"/>
                  <a:gd name="connsiteX0" fmla="*/ 0 w 5008465"/>
                  <a:gd name="connsiteY0" fmla="*/ 3329952 h 3336759"/>
                  <a:gd name="connsiteX1" fmla="*/ 1604831 w 5008465"/>
                  <a:gd name="connsiteY1" fmla="*/ 2636035 h 3336759"/>
                  <a:gd name="connsiteX2" fmla="*/ 2151363 w 5008465"/>
                  <a:gd name="connsiteY2" fmla="*/ 893578 h 3336759"/>
                  <a:gd name="connsiteX3" fmla="*/ 2914194 w 5008465"/>
                  <a:gd name="connsiteY3" fmla="*/ 183045 h 3336759"/>
                  <a:gd name="connsiteX4" fmla="*/ 3931833 w 5008465"/>
                  <a:gd name="connsiteY4" fmla="*/ 13439 h 3336759"/>
                  <a:gd name="connsiteX5" fmla="*/ 5008465 w 5008465"/>
                  <a:gd name="connsiteY5" fmla="*/ 537007 h 3336759"/>
                  <a:gd name="connsiteX0" fmla="*/ 0 w 5019615"/>
                  <a:gd name="connsiteY0" fmla="*/ 3614295 h 3616442"/>
                  <a:gd name="connsiteX1" fmla="*/ 1615981 w 5019615"/>
                  <a:gd name="connsiteY1" fmla="*/ 2636035 h 3616442"/>
                  <a:gd name="connsiteX2" fmla="*/ 2162513 w 5019615"/>
                  <a:gd name="connsiteY2" fmla="*/ 893578 h 3616442"/>
                  <a:gd name="connsiteX3" fmla="*/ 2925344 w 5019615"/>
                  <a:gd name="connsiteY3" fmla="*/ 183045 h 3616442"/>
                  <a:gd name="connsiteX4" fmla="*/ 3942983 w 5019615"/>
                  <a:gd name="connsiteY4" fmla="*/ 13439 h 3616442"/>
                  <a:gd name="connsiteX5" fmla="*/ 5019615 w 5019615"/>
                  <a:gd name="connsiteY5" fmla="*/ 537007 h 3616442"/>
                  <a:gd name="connsiteX0" fmla="*/ 0 w 5019615"/>
                  <a:gd name="connsiteY0" fmla="*/ 3614295 h 3616704"/>
                  <a:gd name="connsiteX1" fmla="*/ 1615981 w 5019615"/>
                  <a:gd name="connsiteY1" fmla="*/ 2636035 h 3616704"/>
                  <a:gd name="connsiteX2" fmla="*/ 2162513 w 5019615"/>
                  <a:gd name="connsiteY2" fmla="*/ 893578 h 3616704"/>
                  <a:gd name="connsiteX3" fmla="*/ 2925344 w 5019615"/>
                  <a:gd name="connsiteY3" fmla="*/ 183045 h 3616704"/>
                  <a:gd name="connsiteX4" fmla="*/ 3942983 w 5019615"/>
                  <a:gd name="connsiteY4" fmla="*/ 13439 h 3616704"/>
                  <a:gd name="connsiteX5" fmla="*/ 5019615 w 5019615"/>
                  <a:gd name="connsiteY5" fmla="*/ 537007 h 3616704"/>
                  <a:gd name="connsiteX0" fmla="*/ 0 w 5019615"/>
                  <a:gd name="connsiteY0" fmla="*/ 3614295 h 3616976"/>
                  <a:gd name="connsiteX1" fmla="*/ 1615981 w 5019615"/>
                  <a:gd name="connsiteY1" fmla="*/ 2636035 h 3616976"/>
                  <a:gd name="connsiteX2" fmla="*/ 2162513 w 5019615"/>
                  <a:gd name="connsiteY2" fmla="*/ 893578 h 3616976"/>
                  <a:gd name="connsiteX3" fmla="*/ 2925344 w 5019615"/>
                  <a:gd name="connsiteY3" fmla="*/ 183045 h 3616976"/>
                  <a:gd name="connsiteX4" fmla="*/ 3942983 w 5019615"/>
                  <a:gd name="connsiteY4" fmla="*/ 13439 h 3616976"/>
                  <a:gd name="connsiteX5" fmla="*/ 5019615 w 5019615"/>
                  <a:gd name="connsiteY5" fmla="*/ 537007 h 3616976"/>
                  <a:gd name="connsiteX0" fmla="*/ 0 w 4916428"/>
                  <a:gd name="connsiteY0" fmla="*/ 3614295 h 3616441"/>
                  <a:gd name="connsiteX1" fmla="*/ 1512794 w 4916428"/>
                  <a:gd name="connsiteY1" fmla="*/ 2636035 h 3616441"/>
                  <a:gd name="connsiteX2" fmla="*/ 2059326 w 4916428"/>
                  <a:gd name="connsiteY2" fmla="*/ 893578 h 3616441"/>
                  <a:gd name="connsiteX3" fmla="*/ 2822157 w 4916428"/>
                  <a:gd name="connsiteY3" fmla="*/ 183045 h 3616441"/>
                  <a:gd name="connsiteX4" fmla="*/ 3839796 w 4916428"/>
                  <a:gd name="connsiteY4" fmla="*/ 13439 h 3616441"/>
                  <a:gd name="connsiteX5" fmla="*/ 4916428 w 4916428"/>
                  <a:gd name="connsiteY5" fmla="*/ 537007 h 3616441"/>
                  <a:gd name="connsiteX0" fmla="*/ 0 w 4916428"/>
                  <a:gd name="connsiteY0" fmla="*/ 3614295 h 3616720"/>
                  <a:gd name="connsiteX1" fmla="*/ 1512794 w 4916428"/>
                  <a:gd name="connsiteY1" fmla="*/ 2636035 h 3616720"/>
                  <a:gd name="connsiteX2" fmla="*/ 2059326 w 4916428"/>
                  <a:gd name="connsiteY2" fmla="*/ 893578 h 3616720"/>
                  <a:gd name="connsiteX3" fmla="*/ 2822157 w 4916428"/>
                  <a:gd name="connsiteY3" fmla="*/ 183045 h 3616720"/>
                  <a:gd name="connsiteX4" fmla="*/ 3839796 w 4916428"/>
                  <a:gd name="connsiteY4" fmla="*/ 13439 h 3616720"/>
                  <a:gd name="connsiteX5" fmla="*/ 4916428 w 4916428"/>
                  <a:gd name="connsiteY5" fmla="*/ 537007 h 3616720"/>
                  <a:gd name="connsiteX0" fmla="*/ 0 w 5221661"/>
                  <a:gd name="connsiteY0" fmla="*/ 3625813 h 3627926"/>
                  <a:gd name="connsiteX1" fmla="*/ 1818027 w 5221661"/>
                  <a:gd name="connsiteY1" fmla="*/ 2636035 h 3627926"/>
                  <a:gd name="connsiteX2" fmla="*/ 2364559 w 5221661"/>
                  <a:gd name="connsiteY2" fmla="*/ 893578 h 3627926"/>
                  <a:gd name="connsiteX3" fmla="*/ 3127390 w 5221661"/>
                  <a:gd name="connsiteY3" fmla="*/ 183045 h 3627926"/>
                  <a:gd name="connsiteX4" fmla="*/ 4145029 w 5221661"/>
                  <a:gd name="connsiteY4" fmla="*/ 13439 h 3627926"/>
                  <a:gd name="connsiteX5" fmla="*/ 5221661 w 5221661"/>
                  <a:gd name="connsiteY5" fmla="*/ 537007 h 3627926"/>
                  <a:gd name="connsiteX0" fmla="*/ 0 w 5221661"/>
                  <a:gd name="connsiteY0" fmla="*/ 3625813 h 3629955"/>
                  <a:gd name="connsiteX1" fmla="*/ 1818027 w 5221661"/>
                  <a:gd name="connsiteY1" fmla="*/ 2636035 h 3629955"/>
                  <a:gd name="connsiteX2" fmla="*/ 2364559 w 5221661"/>
                  <a:gd name="connsiteY2" fmla="*/ 893578 h 3629955"/>
                  <a:gd name="connsiteX3" fmla="*/ 3127390 w 5221661"/>
                  <a:gd name="connsiteY3" fmla="*/ 183045 h 3629955"/>
                  <a:gd name="connsiteX4" fmla="*/ 4145029 w 5221661"/>
                  <a:gd name="connsiteY4" fmla="*/ 13439 h 3629955"/>
                  <a:gd name="connsiteX5" fmla="*/ 5221661 w 5221661"/>
                  <a:gd name="connsiteY5" fmla="*/ 537007 h 3629955"/>
                  <a:gd name="connsiteX0" fmla="*/ 0 w 5221661"/>
                  <a:gd name="connsiteY0" fmla="*/ 3625813 h 3630820"/>
                  <a:gd name="connsiteX1" fmla="*/ 1771955 w 5221661"/>
                  <a:gd name="connsiteY1" fmla="*/ 2693627 h 3630820"/>
                  <a:gd name="connsiteX2" fmla="*/ 2364559 w 5221661"/>
                  <a:gd name="connsiteY2" fmla="*/ 893578 h 3630820"/>
                  <a:gd name="connsiteX3" fmla="*/ 3127390 w 5221661"/>
                  <a:gd name="connsiteY3" fmla="*/ 183045 h 3630820"/>
                  <a:gd name="connsiteX4" fmla="*/ 4145029 w 5221661"/>
                  <a:gd name="connsiteY4" fmla="*/ 13439 h 3630820"/>
                  <a:gd name="connsiteX5" fmla="*/ 5221661 w 5221661"/>
                  <a:gd name="connsiteY5" fmla="*/ 537007 h 3630820"/>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318941"/>
                  <a:gd name="connsiteY0" fmla="*/ 3701412 h 3705960"/>
                  <a:gd name="connsiteX1" fmla="*/ 1771955 w 5318941"/>
                  <a:gd name="connsiteY1" fmla="*/ 2769226 h 3705960"/>
                  <a:gd name="connsiteX2" fmla="*/ 2364559 w 5318941"/>
                  <a:gd name="connsiteY2" fmla="*/ 969177 h 3705960"/>
                  <a:gd name="connsiteX3" fmla="*/ 3127390 w 5318941"/>
                  <a:gd name="connsiteY3" fmla="*/ 258644 h 3705960"/>
                  <a:gd name="connsiteX4" fmla="*/ 4145029 w 5318941"/>
                  <a:gd name="connsiteY4" fmla="*/ 89038 h 3705960"/>
                  <a:gd name="connsiteX5" fmla="*/ 5318941 w 5318941"/>
                  <a:gd name="connsiteY5" fmla="*/ 167007 h 3705960"/>
                  <a:gd name="connsiteX0" fmla="*/ 0 w 4145031"/>
                  <a:gd name="connsiteY0" fmla="*/ 3625814 h 3630362"/>
                  <a:gd name="connsiteX1" fmla="*/ 1771955 w 4145031"/>
                  <a:gd name="connsiteY1" fmla="*/ 2693628 h 3630362"/>
                  <a:gd name="connsiteX2" fmla="*/ 2364559 w 4145031"/>
                  <a:gd name="connsiteY2" fmla="*/ 893579 h 3630362"/>
                  <a:gd name="connsiteX3" fmla="*/ 3127390 w 4145031"/>
                  <a:gd name="connsiteY3" fmla="*/ 183046 h 3630362"/>
                  <a:gd name="connsiteX4" fmla="*/ 4145029 w 4145031"/>
                  <a:gd name="connsiteY4" fmla="*/ 13440 h 3630362"/>
                  <a:gd name="connsiteX0" fmla="*/ 0 w 4145031"/>
                  <a:gd name="connsiteY0" fmla="*/ 3614564 h 3619112"/>
                  <a:gd name="connsiteX1" fmla="*/ 1771955 w 4145031"/>
                  <a:gd name="connsiteY1" fmla="*/ 2682378 h 3619112"/>
                  <a:gd name="connsiteX2" fmla="*/ 2364559 w 4145031"/>
                  <a:gd name="connsiteY2" fmla="*/ 882329 h 3619112"/>
                  <a:gd name="connsiteX3" fmla="*/ 3127390 w 4145031"/>
                  <a:gd name="connsiteY3" fmla="*/ 171796 h 3619112"/>
                  <a:gd name="connsiteX4" fmla="*/ 4145029 w 4145031"/>
                  <a:gd name="connsiteY4" fmla="*/ 2190 h 3619112"/>
                  <a:gd name="connsiteX0" fmla="*/ 0 w 4096806"/>
                  <a:gd name="connsiteY0" fmla="*/ 3627991 h 3632539"/>
                  <a:gd name="connsiteX1" fmla="*/ 1771955 w 4096806"/>
                  <a:gd name="connsiteY1" fmla="*/ 2695805 h 3632539"/>
                  <a:gd name="connsiteX2" fmla="*/ 2364559 w 4096806"/>
                  <a:gd name="connsiteY2" fmla="*/ 895756 h 3632539"/>
                  <a:gd name="connsiteX3" fmla="*/ 3127390 w 4096806"/>
                  <a:gd name="connsiteY3" fmla="*/ 185223 h 3632539"/>
                  <a:gd name="connsiteX4" fmla="*/ 4096806 w 4096806"/>
                  <a:gd name="connsiteY4" fmla="*/ 1810 h 3632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6806" h="3632539">
                    <a:moveTo>
                      <a:pt x="0" y="3627991"/>
                    </a:moveTo>
                    <a:cubicBezTo>
                      <a:pt x="767284" y="3669411"/>
                      <a:pt x="1539118" y="3433377"/>
                      <a:pt x="1771955" y="2695805"/>
                    </a:cubicBezTo>
                    <a:cubicBezTo>
                      <a:pt x="2004792" y="1958233"/>
                      <a:pt x="2115616" y="1308427"/>
                      <a:pt x="2364559" y="895756"/>
                    </a:cubicBezTo>
                    <a:cubicBezTo>
                      <a:pt x="2613502" y="483085"/>
                      <a:pt x="2838682" y="334214"/>
                      <a:pt x="3127390" y="185223"/>
                    </a:cubicBezTo>
                    <a:cubicBezTo>
                      <a:pt x="3416098" y="36232"/>
                      <a:pt x="3633162" y="-10218"/>
                      <a:pt x="4096806" y="1810"/>
                    </a:cubicBezTo>
                  </a:path>
                </a:pathLst>
              </a:custGeom>
              <a:grpFill/>
              <a:ln w="12700" cap="rnd">
                <a:solidFill>
                  <a:schemeClr val="tx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8" tIns="46629" rIns="93258" bIns="46629" numCol="1" spcCol="0" rtlCol="0" fromWordArt="0" anchor="ctr" anchorCtr="0" forceAA="0" compatLnSpc="1">
                <a:prstTxWarp prst="textNoShape">
                  <a:avLst/>
                </a:prstTxWarp>
                <a:noAutofit/>
              </a:bodyPr>
              <a:lstStyle/>
              <a:p>
                <a:pPr algn="ctr" defTabSz="932608">
                  <a:defRPr/>
                </a:pPr>
                <a:endParaRPr lang="en-US" dirty="0">
                  <a:gradFill>
                    <a:gsLst>
                      <a:gs pos="83000">
                        <a:srgbClr val="1A1A1A"/>
                      </a:gs>
                      <a:gs pos="100000">
                        <a:srgbClr val="0D0D0D"/>
                      </a:gs>
                    </a:gsLst>
                    <a:lin ang="5400000" scaled="1"/>
                  </a:gradFill>
                  <a:latin typeface="Segoe UI"/>
                </a:endParaRPr>
              </a:p>
            </p:txBody>
          </p:sp>
          <p:sp>
            <p:nvSpPr>
              <p:cNvPr id="9" name="Freeform: Shape 8">
                <a:extLst>
                  <a:ext uri="{FF2B5EF4-FFF2-40B4-BE49-F238E27FC236}">
                    <a16:creationId xmlns:a16="http://schemas.microsoft.com/office/drawing/2014/main" id="{8A35454E-90A8-4CD1-B332-2A92DB108D60}"/>
                  </a:ext>
                </a:extLst>
              </p:cNvPr>
              <p:cNvSpPr/>
              <p:nvPr/>
            </p:nvSpPr>
            <p:spPr>
              <a:xfrm rot="16200000">
                <a:off x="8134718" y="2881396"/>
                <a:ext cx="895299" cy="4859421"/>
              </a:xfrm>
              <a:custGeom>
                <a:avLst/>
                <a:gdLst>
                  <a:gd name="connsiteX0" fmla="*/ 0 w 5766619"/>
                  <a:gd name="connsiteY0" fmla="*/ 1211437 h 1492404"/>
                  <a:gd name="connsiteX1" fmla="*/ 1268361 w 5766619"/>
                  <a:gd name="connsiteY1" fmla="*/ 1484282 h 1492404"/>
                  <a:gd name="connsiteX2" fmla="*/ 2050025 w 5766619"/>
                  <a:gd name="connsiteY2" fmla="*/ 1358921 h 1492404"/>
                  <a:gd name="connsiteX3" fmla="*/ 2551471 w 5766619"/>
                  <a:gd name="connsiteY3" fmla="*/ 754237 h 1492404"/>
                  <a:gd name="connsiteX4" fmla="*/ 3222522 w 5766619"/>
                  <a:gd name="connsiteY4" fmla="*/ 186424 h 1492404"/>
                  <a:gd name="connsiteX5" fmla="*/ 4166419 w 5766619"/>
                  <a:gd name="connsiteY5" fmla="*/ 16818 h 1492404"/>
                  <a:gd name="connsiteX6" fmla="*/ 5316793 w 5766619"/>
                  <a:gd name="connsiteY6" fmla="*/ 540386 h 1492404"/>
                  <a:gd name="connsiteX7" fmla="*/ 5766619 w 5766619"/>
                  <a:gd name="connsiteY7" fmla="*/ 14547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166419 w 5316793"/>
                  <a:gd name="connsiteY5" fmla="*/ 17527 h 1492366"/>
                  <a:gd name="connsiteX6" fmla="*/ 5316793 w 5316793"/>
                  <a:gd name="connsiteY6" fmla="*/ 541095 h 1492366"/>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240161 w 5316793"/>
                  <a:gd name="connsiteY5" fmla="*/ 17527 h 1492366"/>
                  <a:gd name="connsiteX6" fmla="*/ 5316793 w 5316793"/>
                  <a:gd name="connsiteY6" fmla="*/ 541095 h 1492366"/>
                  <a:gd name="connsiteX0" fmla="*/ 0 w 5316793"/>
                  <a:gd name="connsiteY0" fmla="*/ 1206566 h 1486786"/>
                  <a:gd name="connsiteX1" fmla="*/ 1268361 w 5316793"/>
                  <a:gd name="connsiteY1" fmla="*/ 1479411 h 1486786"/>
                  <a:gd name="connsiteX2" fmla="*/ 2050025 w 5316793"/>
                  <a:gd name="connsiteY2" fmla="*/ 1354050 h 1486786"/>
                  <a:gd name="connsiteX3" fmla="*/ 2544097 w 5316793"/>
                  <a:gd name="connsiteY3" fmla="*/ 793611 h 1486786"/>
                  <a:gd name="connsiteX4" fmla="*/ 3222522 w 5316793"/>
                  <a:gd name="connsiteY4" fmla="*/ 181553 h 1486786"/>
                  <a:gd name="connsiteX5" fmla="*/ 4240161 w 5316793"/>
                  <a:gd name="connsiteY5" fmla="*/ 11947 h 1486786"/>
                  <a:gd name="connsiteX6" fmla="*/ 5316793 w 5316793"/>
                  <a:gd name="connsiteY6" fmla="*/ 535515 h 1486786"/>
                  <a:gd name="connsiteX0" fmla="*/ 0 w 5316793"/>
                  <a:gd name="connsiteY0" fmla="*/ 1206566 h 1473525"/>
                  <a:gd name="connsiteX1" fmla="*/ 1039761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73525"/>
                  <a:gd name="connsiteX1" fmla="*/ 973394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27902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6091"/>
                  <a:gd name="connsiteX1" fmla="*/ 862781 w 5316793"/>
                  <a:gd name="connsiteY1" fmla="*/ 1457289 h 1466091"/>
                  <a:gd name="connsiteX2" fmla="*/ 2027902 w 5316793"/>
                  <a:gd name="connsiteY2" fmla="*/ 1354050 h 1466091"/>
                  <a:gd name="connsiteX3" fmla="*/ 2544097 w 5316793"/>
                  <a:gd name="connsiteY3" fmla="*/ 793611 h 1466091"/>
                  <a:gd name="connsiteX4" fmla="*/ 3222522 w 5316793"/>
                  <a:gd name="connsiteY4" fmla="*/ 181553 h 1466091"/>
                  <a:gd name="connsiteX5" fmla="*/ 4240161 w 5316793"/>
                  <a:gd name="connsiteY5" fmla="*/ 11947 h 1466091"/>
                  <a:gd name="connsiteX6" fmla="*/ 5316793 w 5316793"/>
                  <a:gd name="connsiteY6" fmla="*/ 535515 h 1466091"/>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703440"/>
                  <a:gd name="connsiteX1" fmla="*/ 862781 w 5316793"/>
                  <a:gd name="connsiteY1" fmla="*/ 1457289 h 1703440"/>
                  <a:gd name="connsiteX2" fmla="*/ 1821425 w 5316793"/>
                  <a:gd name="connsiteY2" fmla="*/ 1678514 h 1703440"/>
                  <a:gd name="connsiteX3" fmla="*/ 2544097 w 5316793"/>
                  <a:gd name="connsiteY3" fmla="*/ 793611 h 1703440"/>
                  <a:gd name="connsiteX4" fmla="*/ 3222522 w 5316793"/>
                  <a:gd name="connsiteY4" fmla="*/ 181553 h 1703440"/>
                  <a:gd name="connsiteX5" fmla="*/ 4240161 w 5316793"/>
                  <a:gd name="connsiteY5" fmla="*/ 11947 h 1703440"/>
                  <a:gd name="connsiteX6" fmla="*/ 5316793 w 5316793"/>
                  <a:gd name="connsiteY6" fmla="*/ 535515 h 1703440"/>
                  <a:gd name="connsiteX0" fmla="*/ 0 w 5316793"/>
                  <a:gd name="connsiteY0" fmla="*/ 1206566 h 2020408"/>
                  <a:gd name="connsiteX1" fmla="*/ 811162 w 5316793"/>
                  <a:gd name="connsiteY1" fmla="*/ 2002979 h 2020408"/>
                  <a:gd name="connsiteX2" fmla="*/ 1821425 w 5316793"/>
                  <a:gd name="connsiteY2" fmla="*/ 1678514 h 2020408"/>
                  <a:gd name="connsiteX3" fmla="*/ 2544097 w 5316793"/>
                  <a:gd name="connsiteY3" fmla="*/ 793611 h 2020408"/>
                  <a:gd name="connsiteX4" fmla="*/ 3222522 w 5316793"/>
                  <a:gd name="connsiteY4" fmla="*/ 181553 h 2020408"/>
                  <a:gd name="connsiteX5" fmla="*/ 4240161 w 5316793"/>
                  <a:gd name="connsiteY5" fmla="*/ 11947 h 2020408"/>
                  <a:gd name="connsiteX6" fmla="*/ 5316793 w 5316793"/>
                  <a:gd name="connsiteY6" fmla="*/ 535515 h 2020408"/>
                  <a:gd name="connsiteX0" fmla="*/ 0 w 5316793"/>
                  <a:gd name="connsiteY0" fmla="*/ 1206566 h 2003316"/>
                  <a:gd name="connsiteX1" fmla="*/ 811162 w 5316793"/>
                  <a:gd name="connsiteY1" fmla="*/ 2002979 h 2003316"/>
                  <a:gd name="connsiteX2" fmla="*/ 1821425 w 5316793"/>
                  <a:gd name="connsiteY2" fmla="*/ 1678514 h 2003316"/>
                  <a:gd name="connsiteX3" fmla="*/ 2544097 w 5316793"/>
                  <a:gd name="connsiteY3" fmla="*/ 793611 h 2003316"/>
                  <a:gd name="connsiteX4" fmla="*/ 3222522 w 5316793"/>
                  <a:gd name="connsiteY4" fmla="*/ 181553 h 2003316"/>
                  <a:gd name="connsiteX5" fmla="*/ 4240161 w 5316793"/>
                  <a:gd name="connsiteY5" fmla="*/ 11947 h 2003316"/>
                  <a:gd name="connsiteX6" fmla="*/ 5316793 w 5316793"/>
                  <a:gd name="connsiteY6" fmla="*/ 535515 h 2003316"/>
                  <a:gd name="connsiteX0" fmla="*/ 0 w 5294671"/>
                  <a:gd name="connsiteY0" fmla="*/ 1899741 h 2031060"/>
                  <a:gd name="connsiteX1" fmla="*/ 789040 w 5294671"/>
                  <a:gd name="connsiteY1" fmla="*/ 2002979 h 2031060"/>
                  <a:gd name="connsiteX2" fmla="*/ 1799303 w 5294671"/>
                  <a:gd name="connsiteY2" fmla="*/ 1678514 h 2031060"/>
                  <a:gd name="connsiteX3" fmla="*/ 2521975 w 5294671"/>
                  <a:gd name="connsiteY3" fmla="*/ 793611 h 2031060"/>
                  <a:gd name="connsiteX4" fmla="*/ 3200400 w 5294671"/>
                  <a:gd name="connsiteY4" fmla="*/ 181553 h 2031060"/>
                  <a:gd name="connsiteX5" fmla="*/ 4218039 w 5294671"/>
                  <a:gd name="connsiteY5" fmla="*/ 11947 h 2031060"/>
                  <a:gd name="connsiteX6" fmla="*/ 5294671 w 5294671"/>
                  <a:gd name="connsiteY6" fmla="*/ 535515 h 2031060"/>
                  <a:gd name="connsiteX0" fmla="*/ 0 w 5294671"/>
                  <a:gd name="connsiteY0" fmla="*/ 1899741 h 2015761"/>
                  <a:gd name="connsiteX1" fmla="*/ 789040 w 5294671"/>
                  <a:gd name="connsiteY1" fmla="*/ 2002979 h 2015761"/>
                  <a:gd name="connsiteX2" fmla="*/ 1799303 w 5294671"/>
                  <a:gd name="connsiteY2" fmla="*/ 1678514 h 2015761"/>
                  <a:gd name="connsiteX3" fmla="*/ 2521975 w 5294671"/>
                  <a:gd name="connsiteY3" fmla="*/ 793611 h 2015761"/>
                  <a:gd name="connsiteX4" fmla="*/ 3200400 w 5294671"/>
                  <a:gd name="connsiteY4" fmla="*/ 181553 h 2015761"/>
                  <a:gd name="connsiteX5" fmla="*/ 4218039 w 5294671"/>
                  <a:gd name="connsiteY5" fmla="*/ 11947 h 2015761"/>
                  <a:gd name="connsiteX6" fmla="*/ 5294671 w 5294671"/>
                  <a:gd name="connsiteY6" fmla="*/ 535515 h 2015761"/>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2070477"/>
                  <a:gd name="connsiteX1" fmla="*/ 943898 w 5294671"/>
                  <a:gd name="connsiteY1" fmla="*/ 1980856 h 2070477"/>
                  <a:gd name="connsiteX2" fmla="*/ 1791929 w 5294671"/>
                  <a:gd name="connsiteY2" fmla="*/ 1943985 h 2070477"/>
                  <a:gd name="connsiteX3" fmla="*/ 2521975 w 5294671"/>
                  <a:gd name="connsiteY3" fmla="*/ 793611 h 2070477"/>
                  <a:gd name="connsiteX4" fmla="*/ 3200400 w 5294671"/>
                  <a:gd name="connsiteY4" fmla="*/ 181553 h 2070477"/>
                  <a:gd name="connsiteX5" fmla="*/ 4218039 w 5294671"/>
                  <a:gd name="connsiteY5" fmla="*/ 11947 h 2070477"/>
                  <a:gd name="connsiteX6" fmla="*/ 5294671 w 5294671"/>
                  <a:gd name="connsiteY6" fmla="*/ 535515 h 2070477"/>
                  <a:gd name="connsiteX0" fmla="*/ 0 w 5294671"/>
                  <a:gd name="connsiteY0" fmla="*/ 1899741 h 2445601"/>
                  <a:gd name="connsiteX1" fmla="*/ 884904 w 5294671"/>
                  <a:gd name="connsiteY1" fmla="*/ 2445431 h 2445601"/>
                  <a:gd name="connsiteX2" fmla="*/ 1791929 w 5294671"/>
                  <a:gd name="connsiteY2" fmla="*/ 1943985 h 2445601"/>
                  <a:gd name="connsiteX3" fmla="*/ 2521975 w 5294671"/>
                  <a:gd name="connsiteY3" fmla="*/ 793611 h 2445601"/>
                  <a:gd name="connsiteX4" fmla="*/ 3200400 w 5294671"/>
                  <a:gd name="connsiteY4" fmla="*/ 181553 h 2445601"/>
                  <a:gd name="connsiteX5" fmla="*/ 4218039 w 5294671"/>
                  <a:gd name="connsiteY5" fmla="*/ 11947 h 2445601"/>
                  <a:gd name="connsiteX6" fmla="*/ 5294671 w 5294671"/>
                  <a:gd name="connsiteY6" fmla="*/ 535515 h 2445601"/>
                  <a:gd name="connsiteX0" fmla="*/ 0 w 5294671"/>
                  <a:gd name="connsiteY0" fmla="*/ 1899741 h 2458191"/>
                  <a:gd name="connsiteX1" fmla="*/ 884904 w 5294671"/>
                  <a:gd name="connsiteY1" fmla="*/ 2445431 h 2458191"/>
                  <a:gd name="connsiteX2" fmla="*/ 1791929 w 5294671"/>
                  <a:gd name="connsiteY2" fmla="*/ 1943985 h 2458191"/>
                  <a:gd name="connsiteX3" fmla="*/ 2521975 w 5294671"/>
                  <a:gd name="connsiteY3" fmla="*/ 793611 h 2458191"/>
                  <a:gd name="connsiteX4" fmla="*/ 3200400 w 5294671"/>
                  <a:gd name="connsiteY4" fmla="*/ 181553 h 2458191"/>
                  <a:gd name="connsiteX5" fmla="*/ 4218039 w 5294671"/>
                  <a:gd name="connsiteY5" fmla="*/ 11947 h 2458191"/>
                  <a:gd name="connsiteX6" fmla="*/ 5294671 w 5294671"/>
                  <a:gd name="connsiteY6" fmla="*/ 535515 h 2458191"/>
                  <a:gd name="connsiteX0" fmla="*/ 0 w 5383162"/>
                  <a:gd name="connsiteY0" fmla="*/ 2637160 h 2664656"/>
                  <a:gd name="connsiteX1" fmla="*/ 973395 w 5383162"/>
                  <a:gd name="connsiteY1" fmla="*/ 2445431 h 2664656"/>
                  <a:gd name="connsiteX2" fmla="*/ 1880420 w 5383162"/>
                  <a:gd name="connsiteY2" fmla="*/ 1943985 h 2664656"/>
                  <a:gd name="connsiteX3" fmla="*/ 2610466 w 5383162"/>
                  <a:gd name="connsiteY3" fmla="*/ 793611 h 2664656"/>
                  <a:gd name="connsiteX4" fmla="*/ 3288891 w 5383162"/>
                  <a:gd name="connsiteY4" fmla="*/ 181553 h 2664656"/>
                  <a:gd name="connsiteX5" fmla="*/ 4306530 w 5383162"/>
                  <a:gd name="connsiteY5" fmla="*/ 11947 h 2664656"/>
                  <a:gd name="connsiteX6" fmla="*/ 5383162 w 5383162"/>
                  <a:gd name="connsiteY6" fmla="*/ 535515 h 2664656"/>
                  <a:gd name="connsiteX0" fmla="*/ 0 w 5383162"/>
                  <a:gd name="connsiteY0" fmla="*/ 2637160 h 2637160"/>
                  <a:gd name="connsiteX1" fmla="*/ 973395 w 5383162"/>
                  <a:gd name="connsiteY1" fmla="*/ 2445431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3043444"/>
                  <a:gd name="connsiteX1" fmla="*/ 1088088 w 5383162"/>
                  <a:gd name="connsiteY1" fmla="*/ 3036151 h 3043444"/>
                  <a:gd name="connsiteX2" fmla="*/ 2007664 w 5383162"/>
                  <a:gd name="connsiteY2" fmla="*/ 2191412 h 3043444"/>
                  <a:gd name="connsiteX3" fmla="*/ 2610466 w 5383162"/>
                  <a:gd name="connsiteY3" fmla="*/ 793611 h 3043444"/>
                  <a:gd name="connsiteX4" fmla="*/ 3288891 w 5383162"/>
                  <a:gd name="connsiteY4" fmla="*/ 181553 h 3043444"/>
                  <a:gd name="connsiteX5" fmla="*/ 4306530 w 5383162"/>
                  <a:gd name="connsiteY5" fmla="*/ 11947 h 3043444"/>
                  <a:gd name="connsiteX6" fmla="*/ 5383162 w 5383162"/>
                  <a:gd name="connsiteY6" fmla="*/ 535515 h 3043444"/>
                  <a:gd name="connsiteX0" fmla="*/ 0 w 5383162"/>
                  <a:gd name="connsiteY0" fmla="*/ 2637160 h 3056008"/>
                  <a:gd name="connsiteX1" fmla="*/ 1088088 w 5383162"/>
                  <a:gd name="connsiteY1" fmla="*/ 3036151 h 3056008"/>
                  <a:gd name="connsiteX2" fmla="*/ 2007664 w 5383162"/>
                  <a:gd name="connsiteY2" fmla="*/ 2191412 h 3056008"/>
                  <a:gd name="connsiteX3" fmla="*/ 2610466 w 5383162"/>
                  <a:gd name="connsiteY3" fmla="*/ 793611 h 3056008"/>
                  <a:gd name="connsiteX4" fmla="*/ 3288891 w 5383162"/>
                  <a:gd name="connsiteY4" fmla="*/ 181553 h 3056008"/>
                  <a:gd name="connsiteX5" fmla="*/ 4306530 w 5383162"/>
                  <a:gd name="connsiteY5" fmla="*/ 11947 h 3056008"/>
                  <a:gd name="connsiteX6" fmla="*/ 5383162 w 5383162"/>
                  <a:gd name="connsiteY6" fmla="*/ 535515 h 3056008"/>
                  <a:gd name="connsiteX0" fmla="*/ 0 w 5363706"/>
                  <a:gd name="connsiteY0" fmla="*/ 3381326 h 3381326"/>
                  <a:gd name="connsiteX1" fmla="*/ 1068632 w 5363706"/>
                  <a:gd name="connsiteY1" fmla="*/ 3036151 h 3381326"/>
                  <a:gd name="connsiteX2" fmla="*/ 1988208 w 5363706"/>
                  <a:gd name="connsiteY2" fmla="*/ 2191412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2036 h 3382036"/>
                  <a:gd name="connsiteX1" fmla="*/ 1068632 w 5363706"/>
                  <a:gd name="connsiteY1" fmla="*/ 3036861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5363706"/>
                  <a:gd name="connsiteY0" fmla="*/ 3382036 h 3382036"/>
                  <a:gd name="connsiteX1" fmla="*/ 1103801 w 5363706"/>
                  <a:gd name="connsiteY1" fmla="*/ 3198640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4259905"/>
                  <a:gd name="connsiteY0" fmla="*/ 3198640 h 3198640"/>
                  <a:gd name="connsiteX1" fmla="*/ 828136 w 4259905"/>
                  <a:gd name="connsiteY1" fmla="*/ 2677457 h 3198640"/>
                  <a:gd name="connsiteX2" fmla="*/ 1480176 w 4259905"/>
                  <a:gd name="connsiteY2" fmla="*/ 843558 h 3198640"/>
                  <a:gd name="connsiteX3" fmla="*/ 2165634 w 4259905"/>
                  <a:gd name="connsiteY3" fmla="*/ 182263 h 3198640"/>
                  <a:gd name="connsiteX4" fmla="*/ 3183273 w 4259905"/>
                  <a:gd name="connsiteY4" fmla="*/ 12657 h 3198640"/>
                  <a:gd name="connsiteX5" fmla="*/ 4259905 w 4259905"/>
                  <a:gd name="connsiteY5" fmla="*/ 536225 h 3198640"/>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72731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93832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87209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2925 h 3212925"/>
                  <a:gd name="connsiteX1" fmla="*/ 926609 w 4330243"/>
                  <a:gd name="connsiteY1" fmla="*/ 2635470 h 3212925"/>
                  <a:gd name="connsiteX2" fmla="*/ 1487209 w 4330243"/>
                  <a:gd name="connsiteY2" fmla="*/ 857844 h 3212925"/>
                  <a:gd name="connsiteX3" fmla="*/ 2235972 w 4330243"/>
                  <a:gd name="connsiteY3" fmla="*/ 182480 h 3212925"/>
                  <a:gd name="connsiteX4" fmla="*/ 3253611 w 4330243"/>
                  <a:gd name="connsiteY4" fmla="*/ 12874 h 3212925"/>
                  <a:gd name="connsiteX5" fmla="*/ 4330243 w 4330243"/>
                  <a:gd name="connsiteY5" fmla="*/ 536442 h 3212925"/>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33476"/>
                  <a:gd name="connsiteX1" fmla="*/ 1604831 w 5008465"/>
                  <a:gd name="connsiteY1" fmla="*/ 2636035 h 3333476"/>
                  <a:gd name="connsiteX2" fmla="*/ 2151363 w 5008465"/>
                  <a:gd name="connsiteY2" fmla="*/ 893578 h 3333476"/>
                  <a:gd name="connsiteX3" fmla="*/ 2914194 w 5008465"/>
                  <a:gd name="connsiteY3" fmla="*/ 183045 h 3333476"/>
                  <a:gd name="connsiteX4" fmla="*/ 3931833 w 5008465"/>
                  <a:gd name="connsiteY4" fmla="*/ 13439 h 3333476"/>
                  <a:gd name="connsiteX5" fmla="*/ 5008465 w 5008465"/>
                  <a:gd name="connsiteY5" fmla="*/ 537007 h 3333476"/>
                  <a:gd name="connsiteX0" fmla="*/ 0 w 5008465"/>
                  <a:gd name="connsiteY0" fmla="*/ 3329952 h 3334238"/>
                  <a:gd name="connsiteX1" fmla="*/ 1604831 w 5008465"/>
                  <a:gd name="connsiteY1" fmla="*/ 2636035 h 3334238"/>
                  <a:gd name="connsiteX2" fmla="*/ 2151363 w 5008465"/>
                  <a:gd name="connsiteY2" fmla="*/ 893578 h 3334238"/>
                  <a:gd name="connsiteX3" fmla="*/ 2914194 w 5008465"/>
                  <a:gd name="connsiteY3" fmla="*/ 183045 h 3334238"/>
                  <a:gd name="connsiteX4" fmla="*/ 3931833 w 5008465"/>
                  <a:gd name="connsiteY4" fmla="*/ 13439 h 3334238"/>
                  <a:gd name="connsiteX5" fmla="*/ 5008465 w 5008465"/>
                  <a:gd name="connsiteY5" fmla="*/ 537007 h 3334238"/>
                  <a:gd name="connsiteX0" fmla="*/ 0 w 5008465"/>
                  <a:gd name="connsiteY0" fmla="*/ 3329952 h 3336759"/>
                  <a:gd name="connsiteX1" fmla="*/ 1604831 w 5008465"/>
                  <a:gd name="connsiteY1" fmla="*/ 2636035 h 3336759"/>
                  <a:gd name="connsiteX2" fmla="*/ 2151363 w 5008465"/>
                  <a:gd name="connsiteY2" fmla="*/ 893578 h 3336759"/>
                  <a:gd name="connsiteX3" fmla="*/ 2914194 w 5008465"/>
                  <a:gd name="connsiteY3" fmla="*/ 183045 h 3336759"/>
                  <a:gd name="connsiteX4" fmla="*/ 3931833 w 5008465"/>
                  <a:gd name="connsiteY4" fmla="*/ 13439 h 3336759"/>
                  <a:gd name="connsiteX5" fmla="*/ 5008465 w 5008465"/>
                  <a:gd name="connsiteY5" fmla="*/ 537007 h 3336759"/>
                  <a:gd name="connsiteX0" fmla="*/ 0 w 5019615"/>
                  <a:gd name="connsiteY0" fmla="*/ 3614295 h 3616442"/>
                  <a:gd name="connsiteX1" fmla="*/ 1615981 w 5019615"/>
                  <a:gd name="connsiteY1" fmla="*/ 2636035 h 3616442"/>
                  <a:gd name="connsiteX2" fmla="*/ 2162513 w 5019615"/>
                  <a:gd name="connsiteY2" fmla="*/ 893578 h 3616442"/>
                  <a:gd name="connsiteX3" fmla="*/ 2925344 w 5019615"/>
                  <a:gd name="connsiteY3" fmla="*/ 183045 h 3616442"/>
                  <a:gd name="connsiteX4" fmla="*/ 3942983 w 5019615"/>
                  <a:gd name="connsiteY4" fmla="*/ 13439 h 3616442"/>
                  <a:gd name="connsiteX5" fmla="*/ 5019615 w 5019615"/>
                  <a:gd name="connsiteY5" fmla="*/ 537007 h 3616442"/>
                  <a:gd name="connsiteX0" fmla="*/ 0 w 5019615"/>
                  <a:gd name="connsiteY0" fmla="*/ 3614295 h 3616704"/>
                  <a:gd name="connsiteX1" fmla="*/ 1615981 w 5019615"/>
                  <a:gd name="connsiteY1" fmla="*/ 2636035 h 3616704"/>
                  <a:gd name="connsiteX2" fmla="*/ 2162513 w 5019615"/>
                  <a:gd name="connsiteY2" fmla="*/ 893578 h 3616704"/>
                  <a:gd name="connsiteX3" fmla="*/ 2925344 w 5019615"/>
                  <a:gd name="connsiteY3" fmla="*/ 183045 h 3616704"/>
                  <a:gd name="connsiteX4" fmla="*/ 3942983 w 5019615"/>
                  <a:gd name="connsiteY4" fmla="*/ 13439 h 3616704"/>
                  <a:gd name="connsiteX5" fmla="*/ 5019615 w 5019615"/>
                  <a:gd name="connsiteY5" fmla="*/ 537007 h 3616704"/>
                  <a:gd name="connsiteX0" fmla="*/ 0 w 5019615"/>
                  <a:gd name="connsiteY0" fmla="*/ 3614295 h 3616976"/>
                  <a:gd name="connsiteX1" fmla="*/ 1615981 w 5019615"/>
                  <a:gd name="connsiteY1" fmla="*/ 2636035 h 3616976"/>
                  <a:gd name="connsiteX2" fmla="*/ 2162513 w 5019615"/>
                  <a:gd name="connsiteY2" fmla="*/ 893578 h 3616976"/>
                  <a:gd name="connsiteX3" fmla="*/ 2925344 w 5019615"/>
                  <a:gd name="connsiteY3" fmla="*/ 183045 h 3616976"/>
                  <a:gd name="connsiteX4" fmla="*/ 3942983 w 5019615"/>
                  <a:gd name="connsiteY4" fmla="*/ 13439 h 3616976"/>
                  <a:gd name="connsiteX5" fmla="*/ 5019615 w 5019615"/>
                  <a:gd name="connsiteY5" fmla="*/ 537007 h 3616976"/>
                  <a:gd name="connsiteX0" fmla="*/ 0 w 4916428"/>
                  <a:gd name="connsiteY0" fmla="*/ 3614295 h 3616441"/>
                  <a:gd name="connsiteX1" fmla="*/ 1512794 w 4916428"/>
                  <a:gd name="connsiteY1" fmla="*/ 2636035 h 3616441"/>
                  <a:gd name="connsiteX2" fmla="*/ 2059326 w 4916428"/>
                  <a:gd name="connsiteY2" fmla="*/ 893578 h 3616441"/>
                  <a:gd name="connsiteX3" fmla="*/ 2822157 w 4916428"/>
                  <a:gd name="connsiteY3" fmla="*/ 183045 h 3616441"/>
                  <a:gd name="connsiteX4" fmla="*/ 3839796 w 4916428"/>
                  <a:gd name="connsiteY4" fmla="*/ 13439 h 3616441"/>
                  <a:gd name="connsiteX5" fmla="*/ 4916428 w 4916428"/>
                  <a:gd name="connsiteY5" fmla="*/ 537007 h 3616441"/>
                  <a:gd name="connsiteX0" fmla="*/ 0 w 4916428"/>
                  <a:gd name="connsiteY0" fmla="*/ 3614295 h 3616720"/>
                  <a:gd name="connsiteX1" fmla="*/ 1512794 w 4916428"/>
                  <a:gd name="connsiteY1" fmla="*/ 2636035 h 3616720"/>
                  <a:gd name="connsiteX2" fmla="*/ 2059326 w 4916428"/>
                  <a:gd name="connsiteY2" fmla="*/ 893578 h 3616720"/>
                  <a:gd name="connsiteX3" fmla="*/ 2822157 w 4916428"/>
                  <a:gd name="connsiteY3" fmla="*/ 183045 h 3616720"/>
                  <a:gd name="connsiteX4" fmla="*/ 3839796 w 4916428"/>
                  <a:gd name="connsiteY4" fmla="*/ 13439 h 3616720"/>
                  <a:gd name="connsiteX5" fmla="*/ 4916428 w 4916428"/>
                  <a:gd name="connsiteY5" fmla="*/ 537007 h 3616720"/>
                  <a:gd name="connsiteX0" fmla="*/ 0 w 5221661"/>
                  <a:gd name="connsiteY0" fmla="*/ 3625813 h 3627926"/>
                  <a:gd name="connsiteX1" fmla="*/ 1818027 w 5221661"/>
                  <a:gd name="connsiteY1" fmla="*/ 2636035 h 3627926"/>
                  <a:gd name="connsiteX2" fmla="*/ 2364559 w 5221661"/>
                  <a:gd name="connsiteY2" fmla="*/ 893578 h 3627926"/>
                  <a:gd name="connsiteX3" fmla="*/ 3127390 w 5221661"/>
                  <a:gd name="connsiteY3" fmla="*/ 183045 h 3627926"/>
                  <a:gd name="connsiteX4" fmla="*/ 4145029 w 5221661"/>
                  <a:gd name="connsiteY4" fmla="*/ 13439 h 3627926"/>
                  <a:gd name="connsiteX5" fmla="*/ 5221661 w 5221661"/>
                  <a:gd name="connsiteY5" fmla="*/ 537007 h 3627926"/>
                  <a:gd name="connsiteX0" fmla="*/ 0 w 5221661"/>
                  <a:gd name="connsiteY0" fmla="*/ 3625813 h 3629955"/>
                  <a:gd name="connsiteX1" fmla="*/ 1818027 w 5221661"/>
                  <a:gd name="connsiteY1" fmla="*/ 2636035 h 3629955"/>
                  <a:gd name="connsiteX2" fmla="*/ 2364559 w 5221661"/>
                  <a:gd name="connsiteY2" fmla="*/ 893578 h 3629955"/>
                  <a:gd name="connsiteX3" fmla="*/ 3127390 w 5221661"/>
                  <a:gd name="connsiteY3" fmla="*/ 183045 h 3629955"/>
                  <a:gd name="connsiteX4" fmla="*/ 4145029 w 5221661"/>
                  <a:gd name="connsiteY4" fmla="*/ 13439 h 3629955"/>
                  <a:gd name="connsiteX5" fmla="*/ 5221661 w 5221661"/>
                  <a:gd name="connsiteY5" fmla="*/ 537007 h 3629955"/>
                  <a:gd name="connsiteX0" fmla="*/ 0 w 5221661"/>
                  <a:gd name="connsiteY0" fmla="*/ 3625813 h 3630820"/>
                  <a:gd name="connsiteX1" fmla="*/ 1771955 w 5221661"/>
                  <a:gd name="connsiteY1" fmla="*/ 2693627 h 3630820"/>
                  <a:gd name="connsiteX2" fmla="*/ 2364559 w 5221661"/>
                  <a:gd name="connsiteY2" fmla="*/ 893578 h 3630820"/>
                  <a:gd name="connsiteX3" fmla="*/ 3127390 w 5221661"/>
                  <a:gd name="connsiteY3" fmla="*/ 183045 h 3630820"/>
                  <a:gd name="connsiteX4" fmla="*/ 4145029 w 5221661"/>
                  <a:gd name="connsiteY4" fmla="*/ 13439 h 3630820"/>
                  <a:gd name="connsiteX5" fmla="*/ 5221661 w 5221661"/>
                  <a:gd name="connsiteY5" fmla="*/ 537007 h 3630820"/>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4145030"/>
                  <a:gd name="connsiteY0" fmla="*/ 3625813 h 3630361"/>
                  <a:gd name="connsiteX1" fmla="*/ 1771955 w 4145030"/>
                  <a:gd name="connsiteY1" fmla="*/ 2693627 h 3630361"/>
                  <a:gd name="connsiteX2" fmla="*/ 2364559 w 4145030"/>
                  <a:gd name="connsiteY2" fmla="*/ 893578 h 3630361"/>
                  <a:gd name="connsiteX3" fmla="*/ 3127390 w 4145030"/>
                  <a:gd name="connsiteY3" fmla="*/ 183045 h 3630361"/>
                  <a:gd name="connsiteX4" fmla="*/ 4145029 w 4145030"/>
                  <a:gd name="connsiteY4" fmla="*/ 13439 h 3630361"/>
                  <a:gd name="connsiteX0" fmla="*/ 0 w 4145030"/>
                  <a:gd name="connsiteY0" fmla="*/ 3613212 h 3617760"/>
                  <a:gd name="connsiteX1" fmla="*/ 1771955 w 4145030"/>
                  <a:gd name="connsiteY1" fmla="*/ 2681026 h 3617760"/>
                  <a:gd name="connsiteX2" fmla="*/ 2364559 w 4145030"/>
                  <a:gd name="connsiteY2" fmla="*/ 880977 h 3617760"/>
                  <a:gd name="connsiteX3" fmla="*/ 3127390 w 4145030"/>
                  <a:gd name="connsiteY3" fmla="*/ 170444 h 3617760"/>
                  <a:gd name="connsiteX4" fmla="*/ 4145029 w 4145030"/>
                  <a:gd name="connsiteY4" fmla="*/ 838 h 3617760"/>
                  <a:gd name="connsiteX0" fmla="*/ 0 w 4130026"/>
                  <a:gd name="connsiteY0" fmla="*/ 3628885 h 3633433"/>
                  <a:gd name="connsiteX1" fmla="*/ 1771955 w 4130026"/>
                  <a:gd name="connsiteY1" fmla="*/ 2696699 h 3633433"/>
                  <a:gd name="connsiteX2" fmla="*/ 2364559 w 4130026"/>
                  <a:gd name="connsiteY2" fmla="*/ 896650 h 3633433"/>
                  <a:gd name="connsiteX3" fmla="*/ 3127390 w 4130026"/>
                  <a:gd name="connsiteY3" fmla="*/ 186117 h 3633433"/>
                  <a:gd name="connsiteX4" fmla="*/ 4130026 w 4130026"/>
                  <a:gd name="connsiteY4" fmla="*/ 635 h 3633433"/>
                  <a:gd name="connsiteX0" fmla="*/ 0 w 4130026"/>
                  <a:gd name="connsiteY0" fmla="*/ 3628250 h 3632798"/>
                  <a:gd name="connsiteX1" fmla="*/ 1771955 w 4130026"/>
                  <a:gd name="connsiteY1" fmla="*/ 2696064 h 3632798"/>
                  <a:gd name="connsiteX2" fmla="*/ 2364559 w 4130026"/>
                  <a:gd name="connsiteY2" fmla="*/ 896015 h 3632798"/>
                  <a:gd name="connsiteX3" fmla="*/ 3127390 w 4130026"/>
                  <a:gd name="connsiteY3" fmla="*/ 185482 h 3632798"/>
                  <a:gd name="connsiteX4" fmla="*/ 4130026 w 4130026"/>
                  <a:gd name="connsiteY4" fmla="*/ 0 h 3632798"/>
                  <a:gd name="connsiteX0" fmla="*/ 0 w 4130026"/>
                  <a:gd name="connsiteY0" fmla="*/ 3628250 h 3632798"/>
                  <a:gd name="connsiteX1" fmla="*/ 1771955 w 4130026"/>
                  <a:gd name="connsiteY1" fmla="*/ 2696064 h 3632798"/>
                  <a:gd name="connsiteX2" fmla="*/ 2364559 w 4130026"/>
                  <a:gd name="connsiteY2" fmla="*/ 896015 h 3632798"/>
                  <a:gd name="connsiteX3" fmla="*/ 3127390 w 4130026"/>
                  <a:gd name="connsiteY3" fmla="*/ 185482 h 3632798"/>
                  <a:gd name="connsiteX4" fmla="*/ 4130026 w 4130026"/>
                  <a:gd name="connsiteY4" fmla="*/ 0 h 3632798"/>
                  <a:gd name="connsiteX0" fmla="*/ 0 w 3967139"/>
                  <a:gd name="connsiteY0" fmla="*/ 3642982 h 3647530"/>
                  <a:gd name="connsiteX1" fmla="*/ 1771955 w 3967139"/>
                  <a:gd name="connsiteY1" fmla="*/ 2710796 h 3647530"/>
                  <a:gd name="connsiteX2" fmla="*/ 2364559 w 3967139"/>
                  <a:gd name="connsiteY2" fmla="*/ 910747 h 3647530"/>
                  <a:gd name="connsiteX3" fmla="*/ 3127390 w 3967139"/>
                  <a:gd name="connsiteY3" fmla="*/ 200214 h 3647530"/>
                  <a:gd name="connsiteX4" fmla="*/ 3967136 w 3967139"/>
                  <a:gd name="connsiteY4" fmla="*/ 0 h 3647530"/>
                  <a:gd name="connsiteX0" fmla="*/ 0 w 3967139"/>
                  <a:gd name="connsiteY0" fmla="*/ 3642982 h 3647530"/>
                  <a:gd name="connsiteX1" fmla="*/ 1771955 w 3967139"/>
                  <a:gd name="connsiteY1" fmla="*/ 2710796 h 3647530"/>
                  <a:gd name="connsiteX2" fmla="*/ 2364559 w 3967139"/>
                  <a:gd name="connsiteY2" fmla="*/ 910747 h 3647530"/>
                  <a:gd name="connsiteX3" fmla="*/ 3127390 w 3967139"/>
                  <a:gd name="connsiteY3" fmla="*/ 200214 h 3647530"/>
                  <a:gd name="connsiteX4" fmla="*/ 3967136 w 3967139"/>
                  <a:gd name="connsiteY4" fmla="*/ 0 h 3647530"/>
                  <a:gd name="connsiteX0" fmla="*/ 0 w 3922714"/>
                  <a:gd name="connsiteY0" fmla="*/ 3633772 h 3638320"/>
                  <a:gd name="connsiteX1" fmla="*/ 1771955 w 3922714"/>
                  <a:gd name="connsiteY1" fmla="*/ 2701586 h 3638320"/>
                  <a:gd name="connsiteX2" fmla="*/ 2364559 w 3922714"/>
                  <a:gd name="connsiteY2" fmla="*/ 901537 h 3638320"/>
                  <a:gd name="connsiteX3" fmla="*/ 3127390 w 3922714"/>
                  <a:gd name="connsiteY3" fmla="*/ 191004 h 3638320"/>
                  <a:gd name="connsiteX4" fmla="*/ 3922711 w 3922714"/>
                  <a:gd name="connsiteY4" fmla="*/ 0 h 3638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714" h="3638320">
                    <a:moveTo>
                      <a:pt x="0" y="3633772"/>
                    </a:moveTo>
                    <a:cubicBezTo>
                      <a:pt x="767284" y="3675192"/>
                      <a:pt x="1539118" y="3439158"/>
                      <a:pt x="1771955" y="2701586"/>
                    </a:cubicBezTo>
                    <a:cubicBezTo>
                      <a:pt x="2004792" y="1964014"/>
                      <a:pt x="2115616" y="1314208"/>
                      <a:pt x="2364559" y="901537"/>
                    </a:cubicBezTo>
                    <a:cubicBezTo>
                      <a:pt x="2613502" y="488866"/>
                      <a:pt x="2867698" y="341260"/>
                      <a:pt x="3127390" y="191004"/>
                    </a:cubicBezTo>
                    <a:cubicBezTo>
                      <a:pt x="3387082" y="40748"/>
                      <a:pt x="3579773" y="22936"/>
                      <a:pt x="3922711" y="0"/>
                    </a:cubicBezTo>
                  </a:path>
                </a:pathLst>
              </a:custGeom>
              <a:grpFill/>
              <a:ln w="12700" cap="rnd">
                <a:solidFill>
                  <a:schemeClr val="tx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8" tIns="46629" rIns="93258" bIns="46629" numCol="1" spcCol="0" rtlCol="0" fromWordArt="0" anchor="ctr" anchorCtr="0" forceAA="0" compatLnSpc="1">
                <a:prstTxWarp prst="textNoShape">
                  <a:avLst/>
                </a:prstTxWarp>
                <a:noAutofit/>
              </a:bodyPr>
              <a:lstStyle/>
              <a:p>
                <a:pPr algn="ctr" defTabSz="932608">
                  <a:defRPr/>
                </a:pPr>
                <a:endParaRPr lang="en-US" dirty="0">
                  <a:gradFill>
                    <a:gsLst>
                      <a:gs pos="83000">
                        <a:srgbClr val="1A1A1A"/>
                      </a:gs>
                      <a:gs pos="100000">
                        <a:srgbClr val="0D0D0D"/>
                      </a:gs>
                    </a:gsLst>
                    <a:lin ang="5400000" scaled="1"/>
                  </a:gradFill>
                  <a:latin typeface="Segoe UI"/>
                </a:endParaRPr>
              </a:p>
            </p:txBody>
          </p:sp>
          <p:sp>
            <p:nvSpPr>
              <p:cNvPr id="10" name="Freeform: Shape 9">
                <a:extLst>
                  <a:ext uri="{FF2B5EF4-FFF2-40B4-BE49-F238E27FC236}">
                    <a16:creationId xmlns:a16="http://schemas.microsoft.com/office/drawing/2014/main" id="{0DB69C92-7BAC-425C-8466-DE147BB96FC5}"/>
                  </a:ext>
                </a:extLst>
              </p:cNvPr>
              <p:cNvSpPr/>
              <p:nvPr/>
            </p:nvSpPr>
            <p:spPr>
              <a:xfrm rot="5400000" flipH="1">
                <a:off x="4935618" y="4565805"/>
                <a:ext cx="896815" cy="1492114"/>
              </a:xfrm>
              <a:custGeom>
                <a:avLst/>
                <a:gdLst>
                  <a:gd name="connsiteX0" fmla="*/ 0 w 5766619"/>
                  <a:gd name="connsiteY0" fmla="*/ 1211437 h 1492404"/>
                  <a:gd name="connsiteX1" fmla="*/ 1268361 w 5766619"/>
                  <a:gd name="connsiteY1" fmla="*/ 1484282 h 1492404"/>
                  <a:gd name="connsiteX2" fmla="*/ 2050025 w 5766619"/>
                  <a:gd name="connsiteY2" fmla="*/ 1358921 h 1492404"/>
                  <a:gd name="connsiteX3" fmla="*/ 2551471 w 5766619"/>
                  <a:gd name="connsiteY3" fmla="*/ 754237 h 1492404"/>
                  <a:gd name="connsiteX4" fmla="*/ 3222522 w 5766619"/>
                  <a:gd name="connsiteY4" fmla="*/ 186424 h 1492404"/>
                  <a:gd name="connsiteX5" fmla="*/ 4166419 w 5766619"/>
                  <a:gd name="connsiteY5" fmla="*/ 16818 h 1492404"/>
                  <a:gd name="connsiteX6" fmla="*/ 5316793 w 5766619"/>
                  <a:gd name="connsiteY6" fmla="*/ 540386 h 1492404"/>
                  <a:gd name="connsiteX7" fmla="*/ 5766619 w 5766619"/>
                  <a:gd name="connsiteY7" fmla="*/ 14547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166419 w 5316793"/>
                  <a:gd name="connsiteY5" fmla="*/ 17527 h 1492366"/>
                  <a:gd name="connsiteX6" fmla="*/ 5316793 w 5316793"/>
                  <a:gd name="connsiteY6" fmla="*/ 541095 h 1492366"/>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240161 w 5316793"/>
                  <a:gd name="connsiteY5" fmla="*/ 17527 h 1492366"/>
                  <a:gd name="connsiteX6" fmla="*/ 5316793 w 5316793"/>
                  <a:gd name="connsiteY6" fmla="*/ 541095 h 1492366"/>
                  <a:gd name="connsiteX0" fmla="*/ 0 w 5316793"/>
                  <a:gd name="connsiteY0" fmla="*/ 1206566 h 1486786"/>
                  <a:gd name="connsiteX1" fmla="*/ 1268361 w 5316793"/>
                  <a:gd name="connsiteY1" fmla="*/ 1479411 h 1486786"/>
                  <a:gd name="connsiteX2" fmla="*/ 2050025 w 5316793"/>
                  <a:gd name="connsiteY2" fmla="*/ 1354050 h 1486786"/>
                  <a:gd name="connsiteX3" fmla="*/ 2544097 w 5316793"/>
                  <a:gd name="connsiteY3" fmla="*/ 793611 h 1486786"/>
                  <a:gd name="connsiteX4" fmla="*/ 3222522 w 5316793"/>
                  <a:gd name="connsiteY4" fmla="*/ 181553 h 1486786"/>
                  <a:gd name="connsiteX5" fmla="*/ 4240161 w 5316793"/>
                  <a:gd name="connsiteY5" fmla="*/ 11947 h 1486786"/>
                  <a:gd name="connsiteX6" fmla="*/ 5316793 w 5316793"/>
                  <a:gd name="connsiteY6" fmla="*/ 535515 h 1486786"/>
                  <a:gd name="connsiteX0" fmla="*/ 0 w 5316793"/>
                  <a:gd name="connsiteY0" fmla="*/ 1206566 h 1473525"/>
                  <a:gd name="connsiteX1" fmla="*/ 1039761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73525"/>
                  <a:gd name="connsiteX1" fmla="*/ 973394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27902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6091"/>
                  <a:gd name="connsiteX1" fmla="*/ 862781 w 5316793"/>
                  <a:gd name="connsiteY1" fmla="*/ 1457289 h 1466091"/>
                  <a:gd name="connsiteX2" fmla="*/ 2027902 w 5316793"/>
                  <a:gd name="connsiteY2" fmla="*/ 1354050 h 1466091"/>
                  <a:gd name="connsiteX3" fmla="*/ 2544097 w 5316793"/>
                  <a:gd name="connsiteY3" fmla="*/ 793611 h 1466091"/>
                  <a:gd name="connsiteX4" fmla="*/ 3222522 w 5316793"/>
                  <a:gd name="connsiteY4" fmla="*/ 181553 h 1466091"/>
                  <a:gd name="connsiteX5" fmla="*/ 4240161 w 5316793"/>
                  <a:gd name="connsiteY5" fmla="*/ 11947 h 1466091"/>
                  <a:gd name="connsiteX6" fmla="*/ 5316793 w 5316793"/>
                  <a:gd name="connsiteY6" fmla="*/ 535515 h 1466091"/>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703440"/>
                  <a:gd name="connsiteX1" fmla="*/ 862781 w 5316793"/>
                  <a:gd name="connsiteY1" fmla="*/ 1457289 h 1703440"/>
                  <a:gd name="connsiteX2" fmla="*/ 1821425 w 5316793"/>
                  <a:gd name="connsiteY2" fmla="*/ 1678514 h 1703440"/>
                  <a:gd name="connsiteX3" fmla="*/ 2544097 w 5316793"/>
                  <a:gd name="connsiteY3" fmla="*/ 793611 h 1703440"/>
                  <a:gd name="connsiteX4" fmla="*/ 3222522 w 5316793"/>
                  <a:gd name="connsiteY4" fmla="*/ 181553 h 1703440"/>
                  <a:gd name="connsiteX5" fmla="*/ 4240161 w 5316793"/>
                  <a:gd name="connsiteY5" fmla="*/ 11947 h 1703440"/>
                  <a:gd name="connsiteX6" fmla="*/ 5316793 w 5316793"/>
                  <a:gd name="connsiteY6" fmla="*/ 535515 h 1703440"/>
                  <a:gd name="connsiteX0" fmla="*/ 0 w 5316793"/>
                  <a:gd name="connsiteY0" fmla="*/ 1206566 h 2020408"/>
                  <a:gd name="connsiteX1" fmla="*/ 811162 w 5316793"/>
                  <a:gd name="connsiteY1" fmla="*/ 2002979 h 2020408"/>
                  <a:gd name="connsiteX2" fmla="*/ 1821425 w 5316793"/>
                  <a:gd name="connsiteY2" fmla="*/ 1678514 h 2020408"/>
                  <a:gd name="connsiteX3" fmla="*/ 2544097 w 5316793"/>
                  <a:gd name="connsiteY3" fmla="*/ 793611 h 2020408"/>
                  <a:gd name="connsiteX4" fmla="*/ 3222522 w 5316793"/>
                  <a:gd name="connsiteY4" fmla="*/ 181553 h 2020408"/>
                  <a:gd name="connsiteX5" fmla="*/ 4240161 w 5316793"/>
                  <a:gd name="connsiteY5" fmla="*/ 11947 h 2020408"/>
                  <a:gd name="connsiteX6" fmla="*/ 5316793 w 5316793"/>
                  <a:gd name="connsiteY6" fmla="*/ 535515 h 2020408"/>
                  <a:gd name="connsiteX0" fmla="*/ 0 w 5316793"/>
                  <a:gd name="connsiteY0" fmla="*/ 1206566 h 2003316"/>
                  <a:gd name="connsiteX1" fmla="*/ 811162 w 5316793"/>
                  <a:gd name="connsiteY1" fmla="*/ 2002979 h 2003316"/>
                  <a:gd name="connsiteX2" fmla="*/ 1821425 w 5316793"/>
                  <a:gd name="connsiteY2" fmla="*/ 1678514 h 2003316"/>
                  <a:gd name="connsiteX3" fmla="*/ 2544097 w 5316793"/>
                  <a:gd name="connsiteY3" fmla="*/ 793611 h 2003316"/>
                  <a:gd name="connsiteX4" fmla="*/ 3222522 w 5316793"/>
                  <a:gd name="connsiteY4" fmla="*/ 181553 h 2003316"/>
                  <a:gd name="connsiteX5" fmla="*/ 4240161 w 5316793"/>
                  <a:gd name="connsiteY5" fmla="*/ 11947 h 2003316"/>
                  <a:gd name="connsiteX6" fmla="*/ 5316793 w 5316793"/>
                  <a:gd name="connsiteY6" fmla="*/ 535515 h 2003316"/>
                  <a:gd name="connsiteX0" fmla="*/ 0 w 5294671"/>
                  <a:gd name="connsiteY0" fmla="*/ 1899741 h 2031060"/>
                  <a:gd name="connsiteX1" fmla="*/ 789040 w 5294671"/>
                  <a:gd name="connsiteY1" fmla="*/ 2002979 h 2031060"/>
                  <a:gd name="connsiteX2" fmla="*/ 1799303 w 5294671"/>
                  <a:gd name="connsiteY2" fmla="*/ 1678514 h 2031060"/>
                  <a:gd name="connsiteX3" fmla="*/ 2521975 w 5294671"/>
                  <a:gd name="connsiteY3" fmla="*/ 793611 h 2031060"/>
                  <a:gd name="connsiteX4" fmla="*/ 3200400 w 5294671"/>
                  <a:gd name="connsiteY4" fmla="*/ 181553 h 2031060"/>
                  <a:gd name="connsiteX5" fmla="*/ 4218039 w 5294671"/>
                  <a:gd name="connsiteY5" fmla="*/ 11947 h 2031060"/>
                  <a:gd name="connsiteX6" fmla="*/ 5294671 w 5294671"/>
                  <a:gd name="connsiteY6" fmla="*/ 535515 h 2031060"/>
                  <a:gd name="connsiteX0" fmla="*/ 0 w 5294671"/>
                  <a:gd name="connsiteY0" fmla="*/ 1899741 h 2015761"/>
                  <a:gd name="connsiteX1" fmla="*/ 789040 w 5294671"/>
                  <a:gd name="connsiteY1" fmla="*/ 2002979 h 2015761"/>
                  <a:gd name="connsiteX2" fmla="*/ 1799303 w 5294671"/>
                  <a:gd name="connsiteY2" fmla="*/ 1678514 h 2015761"/>
                  <a:gd name="connsiteX3" fmla="*/ 2521975 w 5294671"/>
                  <a:gd name="connsiteY3" fmla="*/ 793611 h 2015761"/>
                  <a:gd name="connsiteX4" fmla="*/ 3200400 w 5294671"/>
                  <a:gd name="connsiteY4" fmla="*/ 181553 h 2015761"/>
                  <a:gd name="connsiteX5" fmla="*/ 4218039 w 5294671"/>
                  <a:gd name="connsiteY5" fmla="*/ 11947 h 2015761"/>
                  <a:gd name="connsiteX6" fmla="*/ 5294671 w 5294671"/>
                  <a:gd name="connsiteY6" fmla="*/ 535515 h 2015761"/>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2070477"/>
                  <a:gd name="connsiteX1" fmla="*/ 943898 w 5294671"/>
                  <a:gd name="connsiteY1" fmla="*/ 1980856 h 2070477"/>
                  <a:gd name="connsiteX2" fmla="*/ 1791929 w 5294671"/>
                  <a:gd name="connsiteY2" fmla="*/ 1943985 h 2070477"/>
                  <a:gd name="connsiteX3" fmla="*/ 2521975 w 5294671"/>
                  <a:gd name="connsiteY3" fmla="*/ 793611 h 2070477"/>
                  <a:gd name="connsiteX4" fmla="*/ 3200400 w 5294671"/>
                  <a:gd name="connsiteY4" fmla="*/ 181553 h 2070477"/>
                  <a:gd name="connsiteX5" fmla="*/ 4218039 w 5294671"/>
                  <a:gd name="connsiteY5" fmla="*/ 11947 h 2070477"/>
                  <a:gd name="connsiteX6" fmla="*/ 5294671 w 5294671"/>
                  <a:gd name="connsiteY6" fmla="*/ 535515 h 2070477"/>
                  <a:gd name="connsiteX0" fmla="*/ 0 w 5294671"/>
                  <a:gd name="connsiteY0" fmla="*/ 1899741 h 2445601"/>
                  <a:gd name="connsiteX1" fmla="*/ 884904 w 5294671"/>
                  <a:gd name="connsiteY1" fmla="*/ 2445431 h 2445601"/>
                  <a:gd name="connsiteX2" fmla="*/ 1791929 w 5294671"/>
                  <a:gd name="connsiteY2" fmla="*/ 1943985 h 2445601"/>
                  <a:gd name="connsiteX3" fmla="*/ 2521975 w 5294671"/>
                  <a:gd name="connsiteY3" fmla="*/ 793611 h 2445601"/>
                  <a:gd name="connsiteX4" fmla="*/ 3200400 w 5294671"/>
                  <a:gd name="connsiteY4" fmla="*/ 181553 h 2445601"/>
                  <a:gd name="connsiteX5" fmla="*/ 4218039 w 5294671"/>
                  <a:gd name="connsiteY5" fmla="*/ 11947 h 2445601"/>
                  <a:gd name="connsiteX6" fmla="*/ 5294671 w 5294671"/>
                  <a:gd name="connsiteY6" fmla="*/ 535515 h 2445601"/>
                  <a:gd name="connsiteX0" fmla="*/ 0 w 5294671"/>
                  <a:gd name="connsiteY0" fmla="*/ 1899741 h 2458191"/>
                  <a:gd name="connsiteX1" fmla="*/ 884904 w 5294671"/>
                  <a:gd name="connsiteY1" fmla="*/ 2445431 h 2458191"/>
                  <a:gd name="connsiteX2" fmla="*/ 1791929 w 5294671"/>
                  <a:gd name="connsiteY2" fmla="*/ 1943985 h 2458191"/>
                  <a:gd name="connsiteX3" fmla="*/ 2521975 w 5294671"/>
                  <a:gd name="connsiteY3" fmla="*/ 793611 h 2458191"/>
                  <a:gd name="connsiteX4" fmla="*/ 3200400 w 5294671"/>
                  <a:gd name="connsiteY4" fmla="*/ 181553 h 2458191"/>
                  <a:gd name="connsiteX5" fmla="*/ 4218039 w 5294671"/>
                  <a:gd name="connsiteY5" fmla="*/ 11947 h 2458191"/>
                  <a:gd name="connsiteX6" fmla="*/ 5294671 w 5294671"/>
                  <a:gd name="connsiteY6" fmla="*/ 535515 h 2458191"/>
                  <a:gd name="connsiteX0" fmla="*/ 0 w 5383162"/>
                  <a:gd name="connsiteY0" fmla="*/ 2637160 h 2664656"/>
                  <a:gd name="connsiteX1" fmla="*/ 973395 w 5383162"/>
                  <a:gd name="connsiteY1" fmla="*/ 2445431 h 2664656"/>
                  <a:gd name="connsiteX2" fmla="*/ 1880420 w 5383162"/>
                  <a:gd name="connsiteY2" fmla="*/ 1943985 h 2664656"/>
                  <a:gd name="connsiteX3" fmla="*/ 2610466 w 5383162"/>
                  <a:gd name="connsiteY3" fmla="*/ 793611 h 2664656"/>
                  <a:gd name="connsiteX4" fmla="*/ 3288891 w 5383162"/>
                  <a:gd name="connsiteY4" fmla="*/ 181553 h 2664656"/>
                  <a:gd name="connsiteX5" fmla="*/ 4306530 w 5383162"/>
                  <a:gd name="connsiteY5" fmla="*/ 11947 h 2664656"/>
                  <a:gd name="connsiteX6" fmla="*/ 5383162 w 5383162"/>
                  <a:gd name="connsiteY6" fmla="*/ 535515 h 2664656"/>
                  <a:gd name="connsiteX0" fmla="*/ 0 w 5383162"/>
                  <a:gd name="connsiteY0" fmla="*/ 2637160 h 2637160"/>
                  <a:gd name="connsiteX1" fmla="*/ 973395 w 5383162"/>
                  <a:gd name="connsiteY1" fmla="*/ 2445431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3043444"/>
                  <a:gd name="connsiteX1" fmla="*/ 1088088 w 5383162"/>
                  <a:gd name="connsiteY1" fmla="*/ 3036151 h 3043444"/>
                  <a:gd name="connsiteX2" fmla="*/ 2007664 w 5383162"/>
                  <a:gd name="connsiteY2" fmla="*/ 2191412 h 3043444"/>
                  <a:gd name="connsiteX3" fmla="*/ 2610466 w 5383162"/>
                  <a:gd name="connsiteY3" fmla="*/ 793611 h 3043444"/>
                  <a:gd name="connsiteX4" fmla="*/ 3288891 w 5383162"/>
                  <a:gd name="connsiteY4" fmla="*/ 181553 h 3043444"/>
                  <a:gd name="connsiteX5" fmla="*/ 4306530 w 5383162"/>
                  <a:gd name="connsiteY5" fmla="*/ 11947 h 3043444"/>
                  <a:gd name="connsiteX6" fmla="*/ 5383162 w 5383162"/>
                  <a:gd name="connsiteY6" fmla="*/ 535515 h 3043444"/>
                  <a:gd name="connsiteX0" fmla="*/ 0 w 5383162"/>
                  <a:gd name="connsiteY0" fmla="*/ 2637160 h 3056008"/>
                  <a:gd name="connsiteX1" fmla="*/ 1088088 w 5383162"/>
                  <a:gd name="connsiteY1" fmla="*/ 3036151 h 3056008"/>
                  <a:gd name="connsiteX2" fmla="*/ 2007664 w 5383162"/>
                  <a:gd name="connsiteY2" fmla="*/ 2191412 h 3056008"/>
                  <a:gd name="connsiteX3" fmla="*/ 2610466 w 5383162"/>
                  <a:gd name="connsiteY3" fmla="*/ 793611 h 3056008"/>
                  <a:gd name="connsiteX4" fmla="*/ 3288891 w 5383162"/>
                  <a:gd name="connsiteY4" fmla="*/ 181553 h 3056008"/>
                  <a:gd name="connsiteX5" fmla="*/ 4306530 w 5383162"/>
                  <a:gd name="connsiteY5" fmla="*/ 11947 h 3056008"/>
                  <a:gd name="connsiteX6" fmla="*/ 5383162 w 5383162"/>
                  <a:gd name="connsiteY6" fmla="*/ 535515 h 3056008"/>
                  <a:gd name="connsiteX0" fmla="*/ 0 w 5363706"/>
                  <a:gd name="connsiteY0" fmla="*/ 3381326 h 3381326"/>
                  <a:gd name="connsiteX1" fmla="*/ 1068632 w 5363706"/>
                  <a:gd name="connsiteY1" fmla="*/ 3036151 h 3381326"/>
                  <a:gd name="connsiteX2" fmla="*/ 1988208 w 5363706"/>
                  <a:gd name="connsiteY2" fmla="*/ 2191412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2036 h 3382036"/>
                  <a:gd name="connsiteX1" fmla="*/ 1068632 w 5363706"/>
                  <a:gd name="connsiteY1" fmla="*/ 3036861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5363706"/>
                  <a:gd name="connsiteY0" fmla="*/ 3382036 h 3382036"/>
                  <a:gd name="connsiteX1" fmla="*/ 1103801 w 5363706"/>
                  <a:gd name="connsiteY1" fmla="*/ 3198640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4259905"/>
                  <a:gd name="connsiteY0" fmla="*/ 3198640 h 3198640"/>
                  <a:gd name="connsiteX1" fmla="*/ 828136 w 4259905"/>
                  <a:gd name="connsiteY1" fmla="*/ 2677457 h 3198640"/>
                  <a:gd name="connsiteX2" fmla="*/ 1480176 w 4259905"/>
                  <a:gd name="connsiteY2" fmla="*/ 843558 h 3198640"/>
                  <a:gd name="connsiteX3" fmla="*/ 2165634 w 4259905"/>
                  <a:gd name="connsiteY3" fmla="*/ 182263 h 3198640"/>
                  <a:gd name="connsiteX4" fmla="*/ 3183273 w 4259905"/>
                  <a:gd name="connsiteY4" fmla="*/ 12657 h 3198640"/>
                  <a:gd name="connsiteX5" fmla="*/ 4259905 w 4259905"/>
                  <a:gd name="connsiteY5" fmla="*/ 536225 h 3198640"/>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72731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93832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87209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2925 h 3212925"/>
                  <a:gd name="connsiteX1" fmla="*/ 926609 w 4330243"/>
                  <a:gd name="connsiteY1" fmla="*/ 2635470 h 3212925"/>
                  <a:gd name="connsiteX2" fmla="*/ 1487209 w 4330243"/>
                  <a:gd name="connsiteY2" fmla="*/ 857844 h 3212925"/>
                  <a:gd name="connsiteX3" fmla="*/ 2235972 w 4330243"/>
                  <a:gd name="connsiteY3" fmla="*/ 182480 h 3212925"/>
                  <a:gd name="connsiteX4" fmla="*/ 3253611 w 4330243"/>
                  <a:gd name="connsiteY4" fmla="*/ 12874 h 3212925"/>
                  <a:gd name="connsiteX5" fmla="*/ 4330243 w 4330243"/>
                  <a:gd name="connsiteY5" fmla="*/ 536442 h 3212925"/>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33476"/>
                  <a:gd name="connsiteX1" fmla="*/ 1604831 w 5008465"/>
                  <a:gd name="connsiteY1" fmla="*/ 2636035 h 3333476"/>
                  <a:gd name="connsiteX2" fmla="*/ 2151363 w 5008465"/>
                  <a:gd name="connsiteY2" fmla="*/ 893578 h 3333476"/>
                  <a:gd name="connsiteX3" fmla="*/ 2914194 w 5008465"/>
                  <a:gd name="connsiteY3" fmla="*/ 183045 h 3333476"/>
                  <a:gd name="connsiteX4" fmla="*/ 3931833 w 5008465"/>
                  <a:gd name="connsiteY4" fmla="*/ 13439 h 3333476"/>
                  <a:gd name="connsiteX5" fmla="*/ 5008465 w 5008465"/>
                  <a:gd name="connsiteY5" fmla="*/ 537007 h 3333476"/>
                  <a:gd name="connsiteX0" fmla="*/ 0 w 5008465"/>
                  <a:gd name="connsiteY0" fmla="*/ 3329952 h 3334238"/>
                  <a:gd name="connsiteX1" fmla="*/ 1604831 w 5008465"/>
                  <a:gd name="connsiteY1" fmla="*/ 2636035 h 3334238"/>
                  <a:gd name="connsiteX2" fmla="*/ 2151363 w 5008465"/>
                  <a:gd name="connsiteY2" fmla="*/ 893578 h 3334238"/>
                  <a:gd name="connsiteX3" fmla="*/ 2914194 w 5008465"/>
                  <a:gd name="connsiteY3" fmla="*/ 183045 h 3334238"/>
                  <a:gd name="connsiteX4" fmla="*/ 3931833 w 5008465"/>
                  <a:gd name="connsiteY4" fmla="*/ 13439 h 3334238"/>
                  <a:gd name="connsiteX5" fmla="*/ 5008465 w 5008465"/>
                  <a:gd name="connsiteY5" fmla="*/ 537007 h 3334238"/>
                  <a:gd name="connsiteX0" fmla="*/ 0 w 5008465"/>
                  <a:gd name="connsiteY0" fmla="*/ 3329952 h 3336759"/>
                  <a:gd name="connsiteX1" fmla="*/ 1604831 w 5008465"/>
                  <a:gd name="connsiteY1" fmla="*/ 2636035 h 3336759"/>
                  <a:gd name="connsiteX2" fmla="*/ 2151363 w 5008465"/>
                  <a:gd name="connsiteY2" fmla="*/ 893578 h 3336759"/>
                  <a:gd name="connsiteX3" fmla="*/ 2914194 w 5008465"/>
                  <a:gd name="connsiteY3" fmla="*/ 183045 h 3336759"/>
                  <a:gd name="connsiteX4" fmla="*/ 3931833 w 5008465"/>
                  <a:gd name="connsiteY4" fmla="*/ 13439 h 3336759"/>
                  <a:gd name="connsiteX5" fmla="*/ 5008465 w 5008465"/>
                  <a:gd name="connsiteY5" fmla="*/ 537007 h 3336759"/>
                  <a:gd name="connsiteX0" fmla="*/ 0 w 5019615"/>
                  <a:gd name="connsiteY0" fmla="*/ 3614295 h 3616442"/>
                  <a:gd name="connsiteX1" fmla="*/ 1615981 w 5019615"/>
                  <a:gd name="connsiteY1" fmla="*/ 2636035 h 3616442"/>
                  <a:gd name="connsiteX2" fmla="*/ 2162513 w 5019615"/>
                  <a:gd name="connsiteY2" fmla="*/ 893578 h 3616442"/>
                  <a:gd name="connsiteX3" fmla="*/ 2925344 w 5019615"/>
                  <a:gd name="connsiteY3" fmla="*/ 183045 h 3616442"/>
                  <a:gd name="connsiteX4" fmla="*/ 3942983 w 5019615"/>
                  <a:gd name="connsiteY4" fmla="*/ 13439 h 3616442"/>
                  <a:gd name="connsiteX5" fmla="*/ 5019615 w 5019615"/>
                  <a:gd name="connsiteY5" fmla="*/ 537007 h 3616442"/>
                  <a:gd name="connsiteX0" fmla="*/ 0 w 5019615"/>
                  <a:gd name="connsiteY0" fmla="*/ 3614295 h 3616704"/>
                  <a:gd name="connsiteX1" fmla="*/ 1615981 w 5019615"/>
                  <a:gd name="connsiteY1" fmla="*/ 2636035 h 3616704"/>
                  <a:gd name="connsiteX2" fmla="*/ 2162513 w 5019615"/>
                  <a:gd name="connsiteY2" fmla="*/ 893578 h 3616704"/>
                  <a:gd name="connsiteX3" fmla="*/ 2925344 w 5019615"/>
                  <a:gd name="connsiteY3" fmla="*/ 183045 h 3616704"/>
                  <a:gd name="connsiteX4" fmla="*/ 3942983 w 5019615"/>
                  <a:gd name="connsiteY4" fmla="*/ 13439 h 3616704"/>
                  <a:gd name="connsiteX5" fmla="*/ 5019615 w 5019615"/>
                  <a:gd name="connsiteY5" fmla="*/ 537007 h 3616704"/>
                  <a:gd name="connsiteX0" fmla="*/ 0 w 5019615"/>
                  <a:gd name="connsiteY0" fmla="*/ 3614295 h 3616976"/>
                  <a:gd name="connsiteX1" fmla="*/ 1615981 w 5019615"/>
                  <a:gd name="connsiteY1" fmla="*/ 2636035 h 3616976"/>
                  <a:gd name="connsiteX2" fmla="*/ 2162513 w 5019615"/>
                  <a:gd name="connsiteY2" fmla="*/ 893578 h 3616976"/>
                  <a:gd name="connsiteX3" fmla="*/ 2925344 w 5019615"/>
                  <a:gd name="connsiteY3" fmla="*/ 183045 h 3616976"/>
                  <a:gd name="connsiteX4" fmla="*/ 3942983 w 5019615"/>
                  <a:gd name="connsiteY4" fmla="*/ 13439 h 3616976"/>
                  <a:gd name="connsiteX5" fmla="*/ 5019615 w 5019615"/>
                  <a:gd name="connsiteY5" fmla="*/ 537007 h 3616976"/>
                  <a:gd name="connsiteX0" fmla="*/ 0 w 4916428"/>
                  <a:gd name="connsiteY0" fmla="*/ 3614295 h 3616441"/>
                  <a:gd name="connsiteX1" fmla="*/ 1512794 w 4916428"/>
                  <a:gd name="connsiteY1" fmla="*/ 2636035 h 3616441"/>
                  <a:gd name="connsiteX2" fmla="*/ 2059326 w 4916428"/>
                  <a:gd name="connsiteY2" fmla="*/ 893578 h 3616441"/>
                  <a:gd name="connsiteX3" fmla="*/ 2822157 w 4916428"/>
                  <a:gd name="connsiteY3" fmla="*/ 183045 h 3616441"/>
                  <a:gd name="connsiteX4" fmla="*/ 3839796 w 4916428"/>
                  <a:gd name="connsiteY4" fmla="*/ 13439 h 3616441"/>
                  <a:gd name="connsiteX5" fmla="*/ 4916428 w 4916428"/>
                  <a:gd name="connsiteY5" fmla="*/ 537007 h 3616441"/>
                  <a:gd name="connsiteX0" fmla="*/ 0 w 4916428"/>
                  <a:gd name="connsiteY0" fmla="*/ 3614295 h 3616720"/>
                  <a:gd name="connsiteX1" fmla="*/ 1512794 w 4916428"/>
                  <a:gd name="connsiteY1" fmla="*/ 2636035 h 3616720"/>
                  <a:gd name="connsiteX2" fmla="*/ 2059326 w 4916428"/>
                  <a:gd name="connsiteY2" fmla="*/ 893578 h 3616720"/>
                  <a:gd name="connsiteX3" fmla="*/ 2822157 w 4916428"/>
                  <a:gd name="connsiteY3" fmla="*/ 183045 h 3616720"/>
                  <a:gd name="connsiteX4" fmla="*/ 3839796 w 4916428"/>
                  <a:gd name="connsiteY4" fmla="*/ 13439 h 3616720"/>
                  <a:gd name="connsiteX5" fmla="*/ 4916428 w 4916428"/>
                  <a:gd name="connsiteY5" fmla="*/ 537007 h 3616720"/>
                  <a:gd name="connsiteX0" fmla="*/ 0 w 5221661"/>
                  <a:gd name="connsiteY0" fmla="*/ 3625813 h 3627926"/>
                  <a:gd name="connsiteX1" fmla="*/ 1818027 w 5221661"/>
                  <a:gd name="connsiteY1" fmla="*/ 2636035 h 3627926"/>
                  <a:gd name="connsiteX2" fmla="*/ 2364559 w 5221661"/>
                  <a:gd name="connsiteY2" fmla="*/ 893578 h 3627926"/>
                  <a:gd name="connsiteX3" fmla="*/ 3127390 w 5221661"/>
                  <a:gd name="connsiteY3" fmla="*/ 183045 h 3627926"/>
                  <a:gd name="connsiteX4" fmla="*/ 4145029 w 5221661"/>
                  <a:gd name="connsiteY4" fmla="*/ 13439 h 3627926"/>
                  <a:gd name="connsiteX5" fmla="*/ 5221661 w 5221661"/>
                  <a:gd name="connsiteY5" fmla="*/ 537007 h 3627926"/>
                  <a:gd name="connsiteX0" fmla="*/ 0 w 5221661"/>
                  <a:gd name="connsiteY0" fmla="*/ 3625813 h 3629955"/>
                  <a:gd name="connsiteX1" fmla="*/ 1818027 w 5221661"/>
                  <a:gd name="connsiteY1" fmla="*/ 2636035 h 3629955"/>
                  <a:gd name="connsiteX2" fmla="*/ 2364559 w 5221661"/>
                  <a:gd name="connsiteY2" fmla="*/ 893578 h 3629955"/>
                  <a:gd name="connsiteX3" fmla="*/ 3127390 w 5221661"/>
                  <a:gd name="connsiteY3" fmla="*/ 183045 h 3629955"/>
                  <a:gd name="connsiteX4" fmla="*/ 4145029 w 5221661"/>
                  <a:gd name="connsiteY4" fmla="*/ 13439 h 3629955"/>
                  <a:gd name="connsiteX5" fmla="*/ 5221661 w 5221661"/>
                  <a:gd name="connsiteY5" fmla="*/ 537007 h 3629955"/>
                  <a:gd name="connsiteX0" fmla="*/ 0 w 5221661"/>
                  <a:gd name="connsiteY0" fmla="*/ 3625813 h 3630820"/>
                  <a:gd name="connsiteX1" fmla="*/ 1771955 w 5221661"/>
                  <a:gd name="connsiteY1" fmla="*/ 2693627 h 3630820"/>
                  <a:gd name="connsiteX2" fmla="*/ 2364559 w 5221661"/>
                  <a:gd name="connsiteY2" fmla="*/ 893578 h 3630820"/>
                  <a:gd name="connsiteX3" fmla="*/ 3127390 w 5221661"/>
                  <a:gd name="connsiteY3" fmla="*/ 183045 h 3630820"/>
                  <a:gd name="connsiteX4" fmla="*/ 4145029 w 5221661"/>
                  <a:gd name="connsiteY4" fmla="*/ 13439 h 3630820"/>
                  <a:gd name="connsiteX5" fmla="*/ 5221661 w 5221661"/>
                  <a:gd name="connsiteY5" fmla="*/ 537007 h 3630820"/>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4145026"/>
                  <a:gd name="connsiteY0" fmla="*/ 3625813 h 3630361"/>
                  <a:gd name="connsiteX1" fmla="*/ 1771955 w 4145026"/>
                  <a:gd name="connsiteY1" fmla="*/ 2693627 h 3630361"/>
                  <a:gd name="connsiteX2" fmla="*/ 2364559 w 4145026"/>
                  <a:gd name="connsiteY2" fmla="*/ 893578 h 3630361"/>
                  <a:gd name="connsiteX3" fmla="*/ 3127390 w 4145026"/>
                  <a:gd name="connsiteY3" fmla="*/ 183045 h 3630361"/>
                  <a:gd name="connsiteX4" fmla="*/ 4145029 w 4145026"/>
                  <a:gd name="connsiteY4" fmla="*/ 13439 h 3630361"/>
                  <a:gd name="connsiteX0" fmla="*/ 0 w 4145026"/>
                  <a:gd name="connsiteY0" fmla="*/ 3616480 h 3621028"/>
                  <a:gd name="connsiteX1" fmla="*/ 1771955 w 4145026"/>
                  <a:gd name="connsiteY1" fmla="*/ 2684294 h 3621028"/>
                  <a:gd name="connsiteX2" fmla="*/ 2364559 w 4145026"/>
                  <a:gd name="connsiteY2" fmla="*/ 884245 h 3621028"/>
                  <a:gd name="connsiteX3" fmla="*/ 3127390 w 4145026"/>
                  <a:gd name="connsiteY3" fmla="*/ 173712 h 3621028"/>
                  <a:gd name="connsiteX4" fmla="*/ 4145029 w 4145026"/>
                  <a:gd name="connsiteY4" fmla="*/ 4106 h 3621028"/>
                  <a:gd name="connsiteX0" fmla="*/ 0 w 4145032"/>
                  <a:gd name="connsiteY0" fmla="*/ 3616480 h 3621028"/>
                  <a:gd name="connsiteX1" fmla="*/ 1771955 w 4145032"/>
                  <a:gd name="connsiteY1" fmla="*/ 2684294 h 3621028"/>
                  <a:gd name="connsiteX2" fmla="*/ 2364559 w 4145032"/>
                  <a:gd name="connsiteY2" fmla="*/ 884245 h 3621028"/>
                  <a:gd name="connsiteX3" fmla="*/ 3127390 w 4145032"/>
                  <a:gd name="connsiteY3" fmla="*/ 173712 h 3621028"/>
                  <a:gd name="connsiteX4" fmla="*/ 4145032 w 4145032"/>
                  <a:gd name="connsiteY4" fmla="*/ 4106 h 3621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5032" h="3621028">
                    <a:moveTo>
                      <a:pt x="0" y="3616480"/>
                    </a:moveTo>
                    <a:cubicBezTo>
                      <a:pt x="767284" y="3657900"/>
                      <a:pt x="1539118" y="3421866"/>
                      <a:pt x="1771955" y="2684294"/>
                    </a:cubicBezTo>
                    <a:cubicBezTo>
                      <a:pt x="2004792" y="1946722"/>
                      <a:pt x="2115616" y="1296916"/>
                      <a:pt x="2364559" y="884245"/>
                    </a:cubicBezTo>
                    <a:cubicBezTo>
                      <a:pt x="2613502" y="471574"/>
                      <a:pt x="2830645" y="320402"/>
                      <a:pt x="3127390" y="173712"/>
                    </a:cubicBezTo>
                    <a:cubicBezTo>
                      <a:pt x="3424136" y="27022"/>
                      <a:pt x="3713546" y="-14313"/>
                      <a:pt x="4145032" y="4106"/>
                    </a:cubicBezTo>
                  </a:path>
                </a:pathLst>
              </a:custGeom>
              <a:grpFill/>
              <a:ln w="12700" cap="rnd">
                <a:solidFill>
                  <a:schemeClr val="tx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8" tIns="46629" rIns="93258" bIns="46629" numCol="1" spcCol="0" rtlCol="0" fromWordArt="0" anchor="ctr" anchorCtr="0" forceAA="0" compatLnSpc="1">
                <a:prstTxWarp prst="textNoShape">
                  <a:avLst/>
                </a:prstTxWarp>
                <a:noAutofit/>
              </a:bodyPr>
              <a:lstStyle/>
              <a:p>
                <a:pPr algn="ctr" defTabSz="932608">
                  <a:defRPr/>
                </a:pPr>
                <a:endParaRPr lang="en-US">
                  <a:gradFill>
                    <a:gsLst>
                      <a:gs pos="83000">
                        <a:srgbClr val="1A1A1A"/>
                      </a:gs>
                      <a:gs pos="100000">
                        <a:srgbClr val="0D0D0D"/>
                      </a:gs>
                    </a:gsLst>
                    <a:lin ang="5400000" scaled="1"/>
                  </a:gradFill>
                  <a:latin typeface="Segoe UI"/>
                </a:endParaRPr>
              </a:p>
            </p:txBody>
          </p:sp>
          <p:sp>
            <p:nvSpPr>
              <p:cNvPr id="11" name="Freeform: Shape 10">
                <a:extLst>
                  <a:ext uri="{FF2B5EF4-FFF2-40B4-BE49-F238E27FC236}">
                    <a16:creationId xmlns:a16="http://schemas.microsoft.com/office/drawing/2014/main" id="{9188E80C-AC62-4F5D-B03D-232F9DFB95B9}"/>
                  </a:ext>
                </a:extLst>
              </p:cNvPr>
              <p:cNvSpPr/>
              <p:nvPr/>
            </p:nvSpPr>
            <p:spPr>
              <a:xfrm rot="16200000">
                <a:off x="6526069" y="4354241"/>
                <a:ext cx="1012971" cy="1799097"/>
              </a:xfrm>
              <a:custGeom>
                <a:avLst/>
                <a:gdLst>
                  <a:gd name="connsiteX0" fmla="*/ 0 w 5766619"/>
                  <a:gd name="connsiteY0" fmla="*/ 1211437 h 1492404"/>
                  <a:gd name="connsiteX1" fmla="*/ 1268361 w 5766619"/>
                  <a:gd name="connsiteY1" fmla="*/ 1484282 h 1492404"/>
                  <a:gd name="connsiteX2" fmla="*/ 2050025 w 5766619"/>
                  <a:gd name="connsiteY2" fmla="*/ 1358921 h 1492404"/>
                  <a:gd name="connsiteX3" fmla="*/ 2551471 w 5766619"/>
                  <a:gd name="connsiteY3" fmla="*/ 754237 h 1492404"/>
                  <a:gd name="connsiteX4" fmla="*/ 3222522 w 5766619"/>
                  <a:gd name="connsiteY4" fmla="*/ 186424 h 1492404"/>
                  <a:gd name="connsiteX5" fmla="*/ 4166419 w 5766619"/>
                  <a:gd name="connsiteY5" fmla="*/ 16818 h 1492404"/>
                  <a:gd name="connsiteX6" fmla="*/ 5316793 w 5766619"/>
                  <a:gd name="connsiteY6" fmla="*/ 540386 h 1492404"/>
                  <a:gd name="connsiteX7" fmla="*/ 5766619 w 5766619"/>
                  <a:gd name="connsiteY7" fmla="*/ 14547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1437 h 1492404"/>
                  <a:gd name="connsiteX1" fmla="*/ 1268361 w 5316793"/>
                  <a:gd name="connsiteY1" fmla="*/ 1484282 h 1492404"/>
                  <a:gd name="connsiteX2" fmla="*/ 2050025 w 5316793"/>
                  <a:gd name="connsiteY2" fmla="*/ 1358921 h 1492404"/>
                  <a:gd name="connsiteX3" fmla="*/ 2551471 w 5316793"/>
                  <a:gd name="connsiteY3" fmla="*/ 754237 h 1492404"/>
                  <a:gd name="connsiteX4" fmla="*/ 3222522 w 5316793"/>
                  <a:gd name="connsiteY4" fmla="*/ 186424 h 1492404"/>
                  <a:gd name="connsiteX5" fmla="*/ 4166419 w 5316793"/>
                  <a:gd name="connsiteY5" fmla="*/ 16818 h 1492404"/>
                  <a:gd name="connsiteX6" fmla="*/ 5316793 w 5316793"/>
                  <a:gd name="connsiteY6" fmla="*/ 540386 h 1492404"/>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166419 w 5316793"/>
                  <a:gd name="connsiteY5" fmla="*/ 17527 h 1492366"/>
                  <a:gd name="connsiteX6" fmla="*/ 5316793 w 5316793"/>
                  <a:gd name="connsiteY6" fmla="*/ 541095 h 1492366"/>
                  <a:gd name="connsiteX0" fmla="*/ 0 w 5316793"/>
                  <a:gd name="connsiteY0" fmla="*/ 1212146 h 1492366"/>
                  <a:gd name="connsiteX1" fmla="*/ 1268361 w 5316793"/>
                  <a:gd name="connsiteY1" fmla="*/ 1484991 h 1492366"/>
                  <a:gd name="connsiteX2" fmla="*/ 2050025 w 5316793"/>
                  <a:gd name="connsiteY2" fmla="*/ 1359630 h 1492366"/>
                  <a:gd name="connsiteX3" fmla="*/ 2544097 w 5316793"/>
                  <a:gd name="connsiteY3" fmla="*/ 799191 h 1492366"/>
                  <a:gd name="connsiteX4" fmla="*/ 3222522 w 5316793"/>
                  <a:gd name="connsiteY4" fmla="*/ 187133 h 1492366"/>
                  <a:gd name="connsiteX5" fmla="*/ 4240161 w 5316793"/>
                  <a:gd name="connsiteY5" fmla="*/ 17527 h 1492366"/>
                  <a:gd name="connsiteX6" fmla="*/ 5316793 w 5316793"/>
                  <a:gd name="connsiteY6" fmla="*/ 541095 h 1492366"/>
                  <a:gd name="connsiteX0" fmla="*/ 0 w 5316793"/>
                  <a:gd name="connsiteY0" fmla="*/ 1206566 h 1486786"/>
                  <a:gd name="connsiteX1" fmla="*/ 1268361 w 5316793"/>
                  <a:gd name="connsiteY1" fmla="*/ 1479411 h 1486786"/>
                  <a:gd name="connsiteX2" fmla="*/ 2050025 w 5316793"/>
                  <a:gd name="connsiteY2" fmla="*/ 1354050 h 1486786"/>
                  <a:gd name="connsiteX3" fmla="*/ 2544097 w 5316793"/>
                  <a:gd name="connsiteY3" fmla="*/ 793611 h 1486786"/>
                  <a:gd name="connsiteX4" fmla="*/ 3222522 w 5316793"/>
                  <a:gd name="connsiteY4" fmla="*/ 181553 h 1486786"/>
                  <a:gd name="connsiteX5" fmla="*/ 4240161 w 5316793"/>
                  <a:gd name="connsiteY5" fmla="*/ 11947 h 1486786"/>
                  <a:gd name="connsiteX6" fmla="*/ 5316793 w 5316793"/>
                  <a:gd name="connsiteY6" fmla="*/ 535515 h 1486786"/>
                  <a:gd name="connsiteX0" fmla="*/ 0 w 5316793"/>
                  <a:gd name="connsiteY0" fmla="*/ 1206566 h 1473525"/>
                  <a:gd name="connsiteX1" fmla="*/ 1039761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73525"/>
                  <a:gd name="connsiteX1" fmla="*/ 973394 w 5316793"/>
                  <a:gd name="connsiteY1" fmla="*/ 1464663 h 1473525"/>
                  <a:gd name="connsiteX2" fmla="*/ 2050025 w 5316793"/>
                  <a:gd name="connsiteY2" fmla="*/ 1354050 h 1473525"/>
                  <a:gd name="connsiteX3" fmla="*/ 2544097 w 5316793"/>
                  <a:gd name="connsiteY3" fmla="*/ 793611 h 1473525"/>
                  <a:gd name="connsiteX4" fmla="*/ 3222522 w 5316793"/>
                  <a:gd name="connsiteY4" fmla="*/ 181553 h 1473525"/>
                  <a:gd name="connsiteX5" fmla="*/ 4240161 w 5316793"/>
                  <a:gd name="connsiteY5" fmla="*/ 11947 h 1473525"/>
                  <a:gd name="connsiteX6" fmla="*/ 5316793 w 5316793"/>
                  <a:gd name="connsiteY6" fmla="*/ 535515 h 147352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50025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7085"/>
                  <a:gd name="connsiteX1" fmla="*/ 862781 w 5316793"/>
                  <a:gd name="connsiteY1" fmla="*/ 1457289 h 1467085"/>
                  <a:gd name="connsiteX2" fmla="*/ 2027902 w 5316793"/>
                  <a:gd name="connsiteY2" fmla="*/ 1354050 h 1467085"/>
                  <a:gd name="connsiteX3" fmla="*/ 2544097 w 5316793"/>
                  <a:gd name="connsiteY3" fmla="*/ 793611 h 1467085"/>
                  <a:gd name="connsiteX4" fmla="*/ 3222522 w 5316793"/>
                  <a:gd name="connsiteY4" fmla="*/ 181553 h 1467085"/>
                  <a:gd name="connsiteX5" fmla="*/ 4240161 w 5316793"/>
                  <a:gd name="connsiteY5" fmla="*/ 11947 h 1467085"/>
                  <a:gd name="connsiteX6" fmla="*/ 5316793 w 5316793"/>
                  <a:gd name="connsiteY6" fmla="*/ 535515 h 1467085"/>
                  <a:gd name="connsiteX0" fmla="*/ 0 w 5316793"/>
                  <a:gd name="connsiteY0" fmla="*/ 1206566 h 1466091"/>
                  <a:gd name="connsiteX1" fmla="*/ 862781 w 5316793"/>
                  <a:gd name="connsiteY1" fmla="*/ 1457289 h 1466091"/>
                  <a:gd name="connsiteX2" fmla="*/ 2027902 w 5316793"/>
                  <a:gd name="connsiteY2" fmla="*/ 1354050 h 1466091"/>
                  <a:gd name="connsiteX3" fmla="*/ 2544097 w 5316793"/>
                  <a:gd name="connsiteY3" fmla="*/ 793611 h 1466091"/>
                  <a:gd name="connsiteX4" fmla="*/ 3222522 w 5316793"/>
                  <a:gd name="connsiteY4" fmla="*/ 181553 h 1466091"/>
                  <a:gd name="connsiteX5" fmla="*/ 4240161 w 5316793"/>
                  <a:gd name="connsiteY5" fmla="*/ 11947 h 1466091"/>
                  <a:gd name="connsiteX6" fmla="*/ 5316793 w 5316793"/>
                  <a:gd name="connsiteY6" fmla="*/ 535515 h 1466091"/>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74259"/>
                  <a:gd name="connsiteX1" fmla="*/ 862781 w 5316793"/>
                  <a:gd name="connsiteY1" fmla="*/ 1457289 h 1474259"/>
                  <a:gd name="connsiteX2" fmla="*/ 2027902 w 5316793"/>
                  <a:gd name="connsiteY2" fmla="*/ 1383547 h 1474259"/>
                  <a:gd name="connsiteX3" fmla="*/ 2544097 w 5316793"/>
                  <a:gd name="connsiteY3" fmla="*/ 793611 h 1474259"/>
                  <a:gd name="connsiteX4" fmla="*/ 3222522 w 5316793"/>
                  <a:gd name="connsiteY4" fmla="*/ 181553 h 1474259"/>
                  <a:gd name="connsiteX5" fmla="*/ 4240161 w 5316793"/>
                  <a:gd name="connsiteY5" fmla="*/ 11947 h 1474259"/>
                  <a:gd name="connsiteX6" fmla="*/ 5316793 w 5316793"/>
                  <a:gd name="connsiteY6" fmla="*/ 535515 h 1474259"/>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469631"/>
                  <a:gd name="connsiteX1" fmla="*/ 862781 w 5316793"/>
                  <a:gd name="connsiteY1" fmla="*/ 1457289 h 1469631"/>
                  <a:gd name="connsiteX2" fmla="*/ 1968909 w 5316793"/>
                  <a:gd name="connsiteY2" fmla="*/ 1368798 h 1469631"/>
                  <a:gd name="connsiteX3" fmla="*/ 2544097 w 5316793"/>
                  <a:gd name="connsiteY3" fmla="*/ 793611 h 1469631"/>
                  <a:gd name="connsiteX4" fmla="*/ 3222522 w 5316793"/>
                  <a:gd name="connsiteY4" fmla="*/ 181553 h 1469631"/>
                  <a:gd name="connsiteX5" fmla="*/ 4240161 w 5316793"/>
                  <a:gd name="connsiteY5" fmla="*/ 11947 h 1469631"/>
                  <a:gd name="connsiteX6" fmla="*/ 5316793 w 5316793"/>
                  <a:gd name="connsiteY6" fmla="*/ 535515 h 1469631"/>
                  <a:gd name="connsiteX0" fmla="*/ 0 w 5316793"/>
                  <a:gd name="connsiteY0" fmla="*/ 1206566 h 1703440"/>
                  <a:gd name="connsiteX1" fmla="*/ 862781 w 5316793"/>
                  <a:gd name="connsiteY1" fmla="*/ 1457289 h 1703440"/>
                  <a:gd name="connsiteX2" fmla="*/ 1821425 w 5316793"/>
                  <a:gd name="connsiteY2" fmla="*/ 1678514 h 1703440"/>
                  <a:gd name="connsiteX3" fmla="*/ 2544097 w 5316793"/>
                  <a:gd name="connsiteY3" fmla="*/ 793611 h 1703440"/>
                  <a:gd name="connsiteX4" fmla="*/ 3222522 w 5316793"/>
                  <a:gd name="connsiteY4" fmla="*/ 181553 h 1703440"/>
                  <a:gd name="connsiteX5" fmla="*/ 4240161 w 5316793"/>
                  <a:gd name="connsiteY5" fmla="*/ 11947 h 1703440"/>
                  <a:gd name="connsiteX6" fmla="*/ 5316793 w 5316793"/>
                  <a:gd name="connsiteY6" fmla="*/ 535515 h 1703440"/>
                  <a:gd name="connsiteX0" fmla="*/ 0 w 5316793"/>
                  <a:gd name="connsiteY0" fmla="*/ 1206566 h 2020408"/>
                  <a:gd name="connsiteX1" fmla="*/ 811162 w 5316793"/>
                  <a:gd name="connsiteY1" fmla="*/ 2002979 h 2020408"/>
                  <a:gd name="connsiteX2" fmla="*/ 1821425 w 5316793"/>
                  <a:gd name="connsiteY2" fmla="*/ 1678514 h 2020408"/>
                  <a:gd name="connsiteX3" fmla="*/ 2544097 w 5316793"/>
                  <a:gd name="connsiteY3" fmla="*/ 793611 h 2020408"/>
                  <a:gd name="connsiteX4" fmla="*/ 3222522 w 5316793"/>
                  <a:gd name="connsiteY4" fmla="*/ 181553 h 2020408"/>
                  <a:gd name="connsiteX5" fmla="*/ 4240161 w 5316793"/>
                  <a:gd name="connsiteY5" fmla="*/ 11947 h 2020408"/>
                  <a:gd name="connsiteX6" fmla="*/ 5316793 w 5316793"/>
                  <a:gd name="connsiteY6" fmla="*/ 535515 h 2020408"/>
                  <a:gd name="connsiteX0" fmla="*/ 0 w 5316793"/>
                  <a:gd name="connsiteY0" fmla="*/ 1206566 h 2003316"/>
                  <a:gd name="connsiteX1" fmla="*/ 811162 w 5316793"/>
                  <a:gd name="connsiteY1" fmla="*/ 2002979 h 2003316"/>
                  <a:gd name="connsiteX2" fmla="*/ 1821425 w 5316793"/>
                  <a:gd name="connsiteY2" fmla="*/ 1678514 h 2003316"/>
                  <a:gd name="connsiteX3" fmla="*/ 2544097 w 5316793"/>
                  <a:gd name="connsiteY3" fmla="*/ 793611 h 2003316"/>
                  <a:gd name="connsiteX4" fmla="*/ 3222522 w 5316793"/>
                  <a:gd name="connsiteY4" fmla="*/ 181553 h 2003316"/>
                  <a:gd name="connsiteX5" fmla="*/ 4240161 w 5316793"/>
                  <a:gd name="connsiteY5" fmla="*/ 11947 h 2003316"/>
                  <a:gd name="connsiteX6" fmla="*/ 5316793 w 5316793"/>
                  <a:gd name="connsiteY6" fmla="*/ 535515 h 2003316"/>
                  <a:gd name="connsiteX0" fmla="*/ 0 w 5294671"/>
                  <a:gd name="connsiteY0" fmla="*/ 1899741 h 2031060"/>
                  <a:gd name="connsiteX1" fmla="*/ 789040 w 5294671"/>
                  <a:gd name="connsiteY1" fmla="*/ 2002979 h 2031060"/>
                  <a:gd name="connsiteX2" fmla="*/ 1799303 w 5294671"/>
                  <a:gd name="connsiteY2" fmla="*/ 1678514 h 2031060"/>
                  <a:gd name="connsiteX3" fmla="*/ 2521975 w 5294671"/>
                  <a:gd name="connsiteY3" fmla="*/ 793611 h 2031060"/>
                  <a:gd name="connsiteX4" fmla="*/ 3200400 w 5294671"/>
                  <a:gd name="connsiteY4" fmla="*/ 181553 h 2031060"/>
                  <a:gd name="connsiteX5" fmla="*/ 4218039 w 5294671"/>
                  <a:gd name="connsiteY5" fmla="*/ 11947 h 2031060"/>
                  <a:gd name="connsiteX6" fmla="*/ 5294671 w 5294671"/>
                  <a:gd name="connsiteY6" fmla="*/ 535515 h 2031060"/>
                  <a:gd name="connsiteX0" fmla="*/ 0 w 5294671"/>
                  <a:gd name="connsiteY0" fmla="*/ 1899741 h 2015761"/>
                  <a:gd name="connsiteX1" fmla="*/ 789040 w 5294671"/>
                  <a:gd name="connsiteY1" fmla="*/ 2002979 h 2015761"/>
                  <a:gd name="connsiteX2" fmla="*/ 1799303 w 5294671"/>
                  <a:gd name="connsiteY2" fmla="*/ 1678514 h 2015761"/>
                  <a:gd name="connsiteX3" fmla="*/ 2521975 w 5294671"/>
                  <a:gd name="connsiteY3" fmla="*/ 793611 h 2015761"/>
                  <a:gd name="connsiteX4" fmla="*/ 3200400 w 5294671"/>
                  <a:gd name="connsiteY4" fmla="*/ 181553 h 2015761"/>
                  <a:gd name="connsiteX5" fmla="*/ 4218039 w 5294671"/>
                  <a:gd name="connsiteY5" fmla="*/ 11947 h 2015761"/>
                  <a:gd name="connsiteX6" fmla="*/ 5294671 w 5294671"/>
                  <a:gd name="connsiteY6" fmla="*/ 535515 h 2015761"/>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1997482"/>
                  <a:gd name="connsiteX1" fmla="*/ 943898 w 5294671"/>
                  <a:gd name="connsiteY1" fmla="*/ 1980856 h 1997482"/>
                  <a:gd name="connsiteX2" fmla="*/ 1799303 w 5294671"/>
                  <a:gd name="connsiteY2" fmla="*/ 1678514 h 1997482"/>
                  <a:gd name="connsiteX3" fmla="*/ 2521975 w 5294671"/>
                  <a:gd name="connsiteY3" fmla="*/ 793611 h 1997482"/>
                  <a:gd name="connsiteX4" fmla="*/ 3200400 w 5294671"/>
                  <a:gd name="connsiteY4" fmla="*/ 181553 h 1997482"/>
                  <a:gd name="connsiteX5" fmla="*/ 4218039 w 5294671"/>
                  <a:gd name="connsiteY5" fmla="*/ 11947 h 1997482"/>
                  <a:gd name="connsiteX6" fmla="*/ 5294671 w 5294671"/>
                  <a:gd name="connsiteY6" fmla="*/ 535515 h 1997482"/>
                  <a:gd name="connsiteX0" fmla="*/ 0 w 5294671"/>
                  <a:gd name="connsiteY0" fmla="*/ 1899741 h 2070477"/>
                  <a:gd name="connsiteX1" fmla="*/ 943898 w 5294671"/>
                  <a:gd name="connsiteY1" fmla="*/ 1980856 h 2070477"/>
                  <a:gd name="connsiteX2" fmla="*/ 1791929 w 5294671"/>
                  <a:gd name="connsiteY2" fmla="*/ 1943985 h 2070477"/>
                  <a:gd name="connsiteX3" fmla="*/ 2521975 w 5294671"/>
                  <a:gd name="connsiteY3" fmla="*/ 793611 h 2070477"/>
                  <a:gd name="connsiteX4" fmla="*/ 3200400 w 5294671"/>
                  <a:gd name="connsiteY4" fmla="*/ 181553 h 2070477"/>
                  <a:gd name="connsiteX5" fmla="*/ 4218039 w 5294671"/>
                  <a:gd name="connsiteY5" fmla="*/ 11947 h 2070477"/>
                  <a:gd name="connsiteX6" fmla="*/ 5294671 w 5294671"/>
                  <a:gd name="connsiteY6" fmla="*/ 535515 h 2070477"/>
                  <a:gd name="connsiteX0" fmla="*/ 0 w 5294671"/>
                  <a:gd name="connsiteY0" fmla="*/ 1899741 h 2445601"/>
                  <a:gd name="connsiteX1" fmla="*/ 884904 w 5294671"/>
                  <a:gd name="connsiteY1" fmla="*/ 2445431 h 2445601"/>
                  <a:gd name="connsiteX2" fmla="*/ 1791929 w 5294671"/>
                  <a:gd name="connsiteY2" fmla="*/ 1943985 h 2445601"/>
                  <a:gd name="connsiteX3" fmla="*/ 2521975 w 5294671"/>
                  <a:gd name="connsiteY3" fmla="*/ 793611 h 2445601"/>
                  <a:gd name="connsiteX4" fmla="*/ 3200400 w 5294671"/>
                  <a:gd name="connsiteY4" fmla="*/ 181553 h 2445601"/>
                  <a:gd name="connsiteX5" fmla="*/ 4218039 w 5294671"/>
                  <a:gd name="connsiteY5" fmla="*/ 11947 h 2445601"/>
                  <a:gd name="connsiteX6" fmla="*/ 5294671 w 5294671"/>
                  <a:gd name="connsiteY6" fmla="*/ 535515 h 2445601"/>
                  <a:gd name="connsiteX0" fmla="*/ 0 w 5294671"/>
                  <a:gd name="connsiteY0" fmla="*/ 1899741 h 2458191"/>
                  <a:gd name="connsiteX1" fmla="*/ 884904 w 5294671"/>
                  <a:gd name="connsiteY1" fmla="*/ 2445431 h 2458191"/>
                  <a:gd name="connsiteX2" fmla="*/ 1791929 w 5294671"/>
                  <a:gd name="connsiteY2" fmla="*/ 1943985 h 2458191"/>
                  <a:gd name="connsiteX3" fmla="*/ 2521975 w 5294671"/>
                  <a:gd name="connsiteY3" fmla="*/ 793611 h 2458191"/>
                  <a:gd name="connsiteX4" fmla="*/ 3200400 w 5294671"/>
                  <a:gd name="connsiteY4" fmla="*/ 181553 h 2458191"/>
                  <a:gd name="connsiteX5" fmla="*/ 4218039 w 5294671"/>
                  <a:gd name="connsiteY5" fmla="*/ 11947 h 2458191"/>
                  <a:gd name="connsiteX6" fmla="*/ 5294671 w 5294671"/>
                  <a:gd name="connsiteY6" fmla="*/ 535515 h 2458191"/>
                  <a:gd name="connsiteX0" fmla="*/ 0 w 5383162"/>
                  <a:gd name="connsiteY0" fmla="*/ 2637160 h 2664656"/>
                  <a:gd name="connsiteX1" fmla="*/ 973395 w 5383162"/>
                  <a:gd name="connsiteY1" fmla="*/ 2445431 h 2664656"/>
                  <a:gd name="connsiteX2" fmla="*/ 1880420 w 5383162"/>
                  <a:gd name="connsiteY2" fmla="*/ 1943985 h 2664656"/>
                  <a:gd name="connsiteX3" fmla="*/ 2610466 w 5383162"/>
                  <a:gd name="connsiteY3" fmla="*/ 793611 h 2664656"/>
                  <a:gd name="connsiteX4" fmla="*/ 3288891 w 5383162"/>
                  <a:gd name="connsiteY4" fmla="*/ 181553 h 2664656"/>
                  <a:gd name="connsiteX5" fmla="*/ 4306530 w 5383162"/>
                  <a:gd name="connsiteY5" fmla="*/ 11947 h 2664656"/>
                  <a:gd name="connsiteX6" fmla="*/ 5383162 w 5383162"/>
                  <a:gd name="connsiteY6" fmla="*/ 535515 h 2664656"/>
                  <a:gd name="connsiteX0" fmla="*/ 0 w 5383162"/>
                  <a:gd name="connsiteY0" fmla="*/ 2637160 h 2637160"/>
                  <a:gd name="connsiteX1" fmla="*/ 973395 w 5383162"/>
                  <a:gd name="connsiteY1" fmla="*/ 2445431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880420 w 5383162"/>
                  <a:gd name="connsiteY2" fmla="*/ 1943985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7641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0267 w 5383162"/>
                  <a:gd name="connsiteY1" fmla="*/ 2423309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1954162 w 5383162"/>
                  <a:gd name="connsiteY2" fmla="*/ 1884991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2637160"/>
                  <a:gd name="connsiteX1" fmla="*/ 1015131 w 5383162"/>
                  <a:gd name="connsiteY1" fmla="*/ 2437900 h 2637160"/>
                  <a:gd name="connsiteX2" fmla="*/ 2007664 w 5383162"/>
                  <a:gd name="connsiteY2" fmla="*/ 2191412 h 2637160"/>
                  <a:gd name="connsiteX3" fmla="*/ 2610466 w 5383162"/>
                  <a:gd name="connsiteY3" fmla="*/ 793611 h 2637160"/>
                  <a:gd name="connsiteX4" fmla="*/ 3288891 w 5383162"/>
                  <a:gd name="connsiteY4" fmla="*/ 181553 h 2637160"/>
                  <a:gd name="connsiteX5" fmla="*/ 4306530 w 5383162"/>
                  <a:gd name="connsiteY5" fmla="*/ 11947 h 2637160"/>
                  <a:gd name="connsiteX6" fmla="*/ 5383162 w 5383162"/>
                  <a:gd name="connsiteY6" fmla="*/ 535515 h 2637160"/>
                  <a:gd name="connsiteX0" fmla="*/ 0 w 5383162"/>
                  <a:gd name="connsiteY0" fmla="*/ 2637160 h 3043444"/>
                  <a:gd name="connsiteX1" fmla="*/ 1088088 w 5383162"/>
                  <a:gd name="connsiteY1" fmla="*/ 3036151 h 3043444"/>
                  <a:gd name="connsiteX2" fmla="*/ 2007664 w 5383162"/>
                  <a:gd name="connsiteY2" fmla="*/ 2191412 h 3043444"/>
                  <a:gd name="connsiteX3" fmla="*/ 2610466 w 5383162"/>
                  <a:gd name="connsiteY3" fmla="*/ 793611 h 3043444"/>
                  <a:gd name="connsiteX4" fmla="*/ 3288891 w 5383162"/>
                  <a:gd name="connsiteY4" fmla="*/ 181553 h 3043444"/>
                  <a:gd name="connsiteX5" fmla="*/ 4306530 w 5383162"/>
                  <a:gd name="connsiteY5" fmla="*/ 11947 h 3043444"/>
                  <a:gd name="connsiteX6" fmla="*/ 5383162 w 5383162"/>
                  <a:gd name="connsiteY6" fmla="*/ 535515 h 3043444"/>
                  <a:gd name="connsiteX0" fmla="*/ 0 w 5383162"/>
                  <a:gd name="connsiteY0" fmla="*/ 2637160 h 3056008"/>
                  <a:gd name="connsiteX1" fmla="*/ 1088088 w 5383162"/>
                  <a:gd name="connsiteY1" fmla="*/ 3036151 h 3056008"/>
                  <a:gd name="connsiteX2" fmla="*/ 2007664 w 5383162"/>
                  <a:gd name="connsiteY2" fmla="*/ 2191412 h 3056008"/>
                  <a:gd name="connsiteX3" fmla="*/ 2610466 w 5383162"/>
                  <a:gd name="connsiteY3" fmla="*/ 793611 h 3056008"/>
                  <a:gd name="connsiteX4" fmla="*/ 3288891 w 5383162"/>
                  <a:gd name="connsiteY4" fmla="*/ 181553 h 3056008"/>
                  <a:gd name="connsiteX5" fmla="*/ 4306530 w 5383162"/>
                  <a:gd name="connsiteY5" fmla="*/ 11947 h 3056008"/>
                  <a:gd name="connsiteX6" fmla="*/ 5383162 w 5383162"/>
                  <a:gd name="connsiteY6" fmla="*/ 535515 h 3056008"/>
                  <a:gd name="connsiteX0" fmla="*/ 0 w 5363706"/>
                  <a:gd name="connsiteY0" fmla="*/ 3381326 h 3381326"/>
                  <a:gd name="connsiteX1" fmla="*/ 1068632 w 5363706"/>
                  <a:gd name="connsiteY1" fmla="*/ 3036151 h 3381326"/>
                  <a:gd name="connsiteX2" fmla="*/ 1988208 w 5363706"/>
                  <a:gd name="connsiteY2" fmla="*/ 2191412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1326 h 3381326"/>
                  <a:gd name="connsiteX1" fmla="*/ 1068632 w 5363706"/>
                  <a:gd name="connsiteY1" fmla="*/ 3036151 h 3381326"/>
                  <a:gd name="connsiteX2" fmla="*/ 1931937 w 5363706"/>
                  <a:gd name="connsiteY2" fmla="*/ 2676747 h 3381326"/>
                  <a:gd name="connsiteX3" fmla="*/ 2591010 w 5363706"/>
                  <a:gd name="connsiteY3" fmla="*/ 793611 h 3381326"/>
                  <a:gd name="connsiteX4" fmla="*/ 3269435 w 5363706"/>
                  <a:gd name="connsiteY4" fmla="*/ 181553 h 3381326"/>
                  <a:gd name="connsiteX5" fmla="*/ 4287074 w 5363706"/>
                  <a:gd name="connsiteY5" fmla="*/ 11947 h 3381326"/>
                  <a:gd name="connsiteX6" fmla="*/ 5363706 w 5363706"/>
                  <a:gd name="connsiteY6" fmla="*/ 535515 h 3381326"/>
                  <a:gd name="connsiteX0" fmla="*/ 0 w 5363706"/>
                  <a:gd name="connsiteY0" fmla="*/ 3382036 h 3382036"/>
                  <a:gd name="connsiteX1" fmla="*/ 1068632 w 5363706"/>
                  <a:gd name="connsiteY1" fmla="*/ 3036861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5363706"/>
                  <a:gd name="connsiteY0" fmla="*/ 3382036 h 3382036"/>
                  <a:gd name="connsiteX1" fmla="*/ 1103801 w 5363706"/>
                  <a:gd name="connsiteY1" fmla="*/ 3198640 h 3382036"/>
                  <a:gd name="connsiteX2" fmla="*/ 1931937 w 5363706"/>
                  <a:gd name="connsiteY2" fmla="*/ 2677457 h 3382036"/>
                  <a:gd name="connsiteX3" fmla="*/ 2583977 w 5363706"/>
                  <a:gd name="connsiteY3" fmla="*/ 843558 h 3382036"/>
                  <a:gd name="connsiteX4" fmla="*/ 3269435 w 5363706"/>
                  <a:gd name="connsiteY4" fmla="*/ 182263 h 3382036"/>
                  <a:gd name="connsiteX5" fmla="*/ 4287074 w 5363706"/>
                  <a:gd name="connsiteY5" fmla="*/ 12657 h 3382036"/>
                  <a:gd name="connsiteX6" fmla="*/ 5363706 w 5363706"/>
                  <a:gd name="connsiteY6" fmla="*/ 536225 h 3382036"/>
                  <a:gd name="connsiteX0" fmla="*/ 0 w 4259905"/>
                  <a:gd name="connsiteY0" fmla="*/ 3198640 h 3198640"/>
                  <a:gd name="connsiteX1" fmla="*/ 828136 w 4259905"/>
                  <a:gd name="connsiteY1" fmla="*/ 2677457 h 3198640"/>
                  <a:gd name="connsiteX2" fmla="*/ 1480176 w 4259905"/>
                  <a:gd name="connsiteY2" fmla="*/ 843558 h 3198640"/>
                  <a:gd name="connsiteX3" fmla="*/ 2165634 w 4259905"/>
                  <a:gd name="connsiteY3" fmla="*/ 182263 h 3198640"/>
                  <a:gd name="connsiteX4" fmla="*/ 3183273 w 4259905"/>
                  <a:gd name="connsiteY4" fmla="*/ 12657 h 3198640"/>
                  <a:gd name="connsiteX5" fmla="*/ 4259905 w 4259905"/>
                  <a:gd name="connsiteY5" fmla="*/ 536225 h 3198640"/>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708 h 3212708"/>
                  <a:gd name="connsiteX1" fmla="*/ 898474 w 4330243"/>
                  <a:gd name="connsiteY1" fmla="*/ 2677457 h 3212708"/>
                  <a:gd name="connsiteX2" fmla="*/ 1550514 w 4330243"/>
                  <a:gd name="connsiteY2" fmla="*/ 843558 h 3212708"/>
                  <a:gd name="connsiteX3" fmla="*/ 2235972 w 4330243"/>
                  <a:gd name="connsiteY3" fmla="*/ 182263 h 3212708"/>
                  <a:gd name="connsiteX4" fmla="*/ 3253611 w 4330243"/>
                  <a:gd name="connsiteY4" fmla="*/ 12657 h 3212708"/>
                  <a:gd name="connsiteX5" fmla="*/ 4330243 w 4330243"/>
                  <a:gd name="connsiteY5" fmla="*/ 536225 h 3212708"/>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2499 h 3212499"/>
                  <a:gd name="connsiteX1" fmla="*/ 898474 w 4330243"/>
                  <a:gd name="connsiteY1" fmla="*/ 2677248 h 3212499"/>
                  <a:gd name="connsiteX2" fmla="*/ 1522378 w 4330243"/>
                  <a:gd name="connsiteY2" fmla="*/ 829282 h 3212499"/>
                  <a:gd name="connsiteX3" fmla="*/ 2235972 w 4330243"/>
                  <a:gd name="connsiteY3" fmla="*/ 182054 h 3212499"/>
                  <a:gd name="connsiteX4" fmla="*/ 3253611 w 4330243"/>
                  <a:gd name="connsiteY4" fmla="*/ 12448 h 3212499"/>
                  <a:gd name="connsiteX5" fmla="*/ 4330243 w 4330243"/>
                  <a:gd name="connsiteY5" fmla="*/ 536016 h 3212499"/>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898474 w 4330243"/>
                  <a:gd name="connsiteY1" fmla="*/ 2678239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72731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33643 w 4330243"/>
                  <a:gd name="connsiteY1" fmla="*/ 2593832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508310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87209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2925 h 3212925"/>
                  <a:gd name="connsiteX1" fmla="*/ 926609 w 4330243"/>
                  <a:gd name="connsiteY1" fmla="*/ 2635470 h 3212925"/>
                  <a:gd name="connsiteX2" fmla="*/ 1487209 w 4330243"/>
                  <a:gd name="connsiteY2" fmla="*/ 857844 h 3212925"/>
                  <a:gd name="connsiteX3" fmla="*/ 2235972 w 4330243"/>
                  <a:gd name="connsiteY3" fmla="*/ 182480 h 3212925"/>
                  <a:gd name="connsiteX4" fmla="*/ 3253611 w 4330243"/>
                  <a:gd name="connsiteY4" fmla="*/ 12874 h 3212925"/>
                  <a:gd name="connsiteX5" fmla="*/ 4330243 w 4330243"/>
                  <a:gd name="connsiteY5" fmla="*/ 536442 h 3212925"/>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4330243"/>
                  <a:gd name="connsiteY0" fmla="*/ 3213490 h 3213490"/>
                  <a:gd name="connsiteX1" fmla="*/ 926609 w 4330243"/>
                  <a:gd name="connsiteY1" fmla="*/ 2636035 h 3213490"/>
                  <a:gd name="connsiteX2" fmla="*/ 1473141 w 4330243"/>
                  <a:gd name="connsiteY2" fmla="*/ 893578 h 3213490"/>
                  <a:gd name="connsiteX3" fmla="*/ 2235972 w 4330243"/>
                  <a:gd name="connsiteY3" fmla="*/ 183045 h 3213490"/>
                  <a:gd name="connsiteX4" fmla="*/ 3253611 w 4330243"/>
                  <a:gd name="connsiteY4" fmla="*/ 13439 h 3213490"/>
                  <a:gd name="connsiteX5" fmla="*/ 4330243 w 4330243"/>
                  <a:gd name="connsiteY5" fmla="*/ 537007 h 3213490"/>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29952"/>
                  <a:gd name="connsiteX1" fmla="*/ 1604831 w 5008465"/>
                  <a:gd name="connsiteY1" fmla="*/ 2636035 h 3329952"/>
                  <a:gd name="connsiteX2" fmla="*/ 2151363 w 5008465"/>
                  <a:gd name="connsiteY2" fmla="*/ 893578 h 3329952"/>
                  <a:gd name="connsiteX3" fmla="*/ 2914194 w 5008465"/>
                  <a:gd name="connsiteY3" fmla="*/ 183045 h 3329952"/>
                  <a:gd name="connsiteX4" fmla="*/ 3931833 w 5008465"/>
                  <a:gd name="connsiteY4" fmla="*/ 13439 h 3329952"/>
                  <a:gd name="connsiteX5" fmla="*/ 5008465 w 5008465"/>
                  <a:gd name="connsiteY5" fmla="*/ 537007 h 3329952"/>
                  <a:gd name="connsiteX0" fmla="*/ 0 w 5008465"/>
                  <a:gd name="connsiteY0" fmla="*/ 3329952 h 3333476"/>
                  <a:gd name="connsiteX1" fmla="*/ 1604831 w 5008465"/>
                  <a:gd name="connsiteY1" fmla="*/ 2636035 h 3333476"/>
                  <a:gd name="connsiteX2" fmla="*/ 2151363 w 5008465"/>
                  <a:gd name="connsiteY2" fmla="*/ 893578 h 3333476"/>
                  <a:gd name="connsiteX3" fmla="*/ 2914194 w 5008465"/>
                  <a:gd name="connsiteY3" fmla="*/ 183045 h 3333476"/>
                  <a:gd name="connsiteX4" fmla="*/ 3931833 w 5008465"/>
                  <a:gd name="connsiteY4" fmla="*/ 13439 h 3333476"/>
                  <a:gd name="connsiteX5" fmla="*/ 5008465 w 5008465"/>
                  <a:gd name="connsiteY5" fmla="*/ 537007 h 3333476"/>
                  <a:gd name="connsiteX0" fmla="*/ 0 w 5008465"/>
                  <a:gd name="connsiteY0" fmla="*/ 3329952 h 3334238"/>
                  <a:gd name="connsiteX1" fmla="*/ 1604831 w 5008465"/>
                  <a:gd name="connsiteY1" fmla="*/ 2636035 h 3334238"/>
                  <a:gd name="connsiteX2" fmla="*/ 2151363 w 5008465"/>
                  <a:gd name="connsiteY2" fmla="*/ 893578 h 3334238"/>
                  <a:gd name="connsiteX3" fmla="*/ 2914194 w 5008465"/>
                  <a:gd name="connsiteY3" fmla="*/ 183045 h 3334238"/>
                  <a:gd name="connsiteX4" fmla="*/ 3931833 w 5008465"/>
                  <a:gd name="connsiteY4" fmla="*/ 13439 h 3334238"/>
                  <a:gd name="connsiteX5" fmla="*/ 5008465 w 5008465"/>
                  <a:gd name="connsiteY5" fmla="*/ 537007 h 3334238"/>
                  <a:gd name="connsiteX0" fmla="*/ 0 w 5008465"/>
                  <a:gd name="connsiteY0" fmla="*/ 3329952 h 3336759"/>
                  <a:gd name="connsiteX1" fmla="*/ 1604831 w 5008465"/>
                  <a:gd name="connsiteY1" fmla="*/ 2636035 h 3336759"/>
                  <a:gd name="connsiteX2" fmla="*/ 2151363 w 5008465"/>
                  <a:gd name="connsiteY2" fmla="*/ 893578 h 3336759"/>
                  <a:gd name="connsiteX3" fmla="*/ 2914194 w 5008465"/>
                  <a:gd name="connsiteY3" fmla="*/ 183045 h 3336759"/>
                  <a:gd name="connsiteX4" fmla="*/ 3931833 w 5008465"/>
                  <a:gd name="connsiteY4" fmla="*/ 13439 h 3336759"/>
                  <a:gd name="connsiteX5" fmla="*/ 5008465 w 5008465"/>
                  <a:gd name="connsiteY5" fmla="*/ 537007 h 3336759"/>
                  <a:gd name="connsiteX0" fmla="*/ 0 w 5019615"/>
                  <a:gd name="connsiteY0" fmla="*/ 3614295 h 3616442"/>
                  <a:gd name="connsiteX1" fmla="*/ 1615981 w 5019615"/>
                  <a:gd name="connsiteY1" fmla="*/ 2636035 h 3616442"/>
                  <a:gd name="connsiteX2" fmla="*/ 2162513 w 5019615"/>
                  <a:gd name="connsiteY2" fmla="*/ 893578 h 3616442"/>
                  <a:gd name="connsiteX3" fmla="*/ 2925344 w 5019615"/>
                  <a:gd name="connsiteY3" fmla="*/ 183045 h 3616442"/>
                  <a:gd name="connsiteX4" fmla="*/ 3942983 w 5019615"/>
                  <a:gd name="connsiteY4" fmla="*/ 13439 h 3616442"/>
                  <a:gd name="connsiteX5" fmla="*/ 5019615 w 5019615"/>
                  <a:gd name="connsiteY5" fmla="*/ 537007 h 3616442"/>
                  <a:gd name="connsiteX0" fmla="*/ 0 w 5019615"/>
                  <a:gd name="connsiteY0" fmla="*/ 3614295 h 3616704"/>
                  <a:gd name="connsiteX1" fmla="*/ 1615981 w 5019615"/>
                  <a:gd name="connsiteY1" fmla="*/ 2636035 h 3616704"/>
                  <a:gd name="connsiteX2" fmla="*/ 2162513 w 5019615"/>
                  <a:gd name="connsiteY2" fmla="*/ 893578 h 3616704"/>
                  <a:gd name="connsiteX3" fmla="*/ 2925344 w 5019615"/>
                  <a:gd name="connsiteY3" fmla="*/ 183045 h 3616704"/>
                  <a:gd name="connsiteX4" fmla="*/ 3942983 w 5019615"/>
                  <a:gd name="connsiteY4" fmla="*/ 13439 h 3616704"/>
                  <a:gd name="connsiteX5" fmla="*/ 5019615 w 5019615"/>
                  <a:gd name="connsiteY5" fmla="*/ 537007 h 3616704"/>
                  <a:gd name="connsiteX0" fmla="*/ 0 w 5019615"/>
                  <a:gd name="connsiteY0" fmla="*/ 3614295 h 3616976"/>
                  <a:gd name="connsiteX1" fmla="*/ 1615981 w 5019615"/>
                  <a:gd name="connsiteY1" fmla="*/ 2636035 h 3616976"/>
                  <a:gd name="connsiteX2" fmla="*/ 2162513 w 5019615"/>
                  <a:gd name="connsiteY2" fmla="*/ 893578 h 3616976"/>
                  <a:gd name="connsiteX3" fmla="*/ 2925344 w 5019615"/>
                  <a:gd name="connsiteY3" fmla="*/ 183045 h 3616976"/>
                  <a:gd name="connsiteX4" fmla="*/ 3942983 w 5019615"/>
                  <a:gd name="connsiteY4" fmla="*/ 13439 h 3616976"/>
                  <a:gd name="connsiteX5" fmla="*/ 5019615 w 5019615"/>
                  <a:gd name="connsiteY5" fmla="*/ 537007 h 3616976"/>
                  <a:gd name="connsiteX0" fmla="*/ 0 w 4916428"/>
                  <a:gd name="connsiteY0" fmla="*/ 3614295 h 3616441"/>
                  <a:gd name="connsiteX1" fmla="*/ 1512794 w 4916428"/>
                  <a:gd name="connsiteY1" fmla="*/ 2636035 h 3616441"/>
                  <a:gd name="connsiteX2" fmla="*/ 2059326 w 4916428"/>
                  <a:gd name="connsiteY2" fmla="*/ 893578 h 3616441"/>
                  <a:gd name="connsiteX3" fmla="*/ 2822157 w 4916428"/>
                  <a:gd name="connsiteY3" fmla="*/ 183045 h 3616441"/>
                  <a:gd name="connsiteX4" fmla="*/ 3839796 w 4916428"/>
                  <a:gd name="connsiteY4" fmla="*/ 13439 h 3616441"/>
                  <a:gd name="connsiteX5" fmla="*/ 4916428 w 4916428"/>
                  <a:gd name="connsiteY5" fmla="*/ 537007 h 3616441"/>
                  <a:gd name="connsiteX0" fmla="*/ 0 w 4916428"/>
                  <a:gd name="connsiteY0" fmla="*/ 3614295 h 3616720"/>
                  <a:gd name="connsiteX1" fmla="*/ 1512794 w 4916428"/>
                  <a:gd name="connsiteY1" fmla="*/ 2636035 h 3616720"/>
                  <a:gd name="connsiteX2" fmla="*/ 2059326 w 4916428"/>
                  <a:gd name="connsiteY2" fmla="*/ 893578 h 3616720"/>
                  <a:gd name="connsiteX3" fmla="*/ 2822157 w 4916428"/>
                  <a:gd name="connsiteY3" fmla="*/ 183045 h 3616720"/>
                  <a:gd name="connsiteX4" fmla="*/ 3839796 w 4916428"/>
                  <a:gd name="connsiteY4" fmla="*/ 13439 h 3616720"/>
                  <a:gd name="connsiteX5" fmla="*/ 4916428 w 4916428"/>
                  <a:gd name="connsiteY5" fmla="*/ 537007 h 3616720"/>
                  <a:gd name="connsiteX0" fmla="*/ 0 w 5221661"/>
                  <a:gd name="connsiteY0" fmla="*/ 3625813 h 3627926"/>
                  <a:gd name="connsiteX1" fmla="*/ 1818027 w 5221661"/>
                  <a:gd name="connsiteY1" fmla="*/ 2636035 h 3627926"/>
                  <a:gd name="connsiteX2" fmla="*/ 2364559 w 5221661"/>
                  <a:gd name="connsiteY2" fmla="*/ 893578 h 3627926"/>
                  <a:gd name="connsiteX3" fmla="*/ 3127390 w 5221661"/>
                  <a:gd name="connsiteY3" fmla="*/ 183045 h 3627926"/>
                  <a:gd name="connsiteX4" fmla="*/ 4145029 w 5221661"/>
                  <a:gd name="connsiteY4" fmla="*/ 13439 h 3627926"/>
                  <a:gd name="connsiteX5" fmla="*/ 5221661 w 5221661"/>
                  <a:gd name="connsiteY5" fmla="*/ 537007 h 3627926"/>
                  <a:gd name="connsiteX0" fmla="*/ 0 w 5221661"/>
                  <a:gd name="connsiteY0" fmla="*/ 3625813 h 3629955"/>
                  <a:gd name="connsiteX1" fmla="*/ 1818027 w 5221661"/>
                  <a:gd name="connsiteY1" fmla="*/ 2636035 h 3629955"/>
                  <a:gd name="connsiteX2" fmla="*/ 2364559 w 5221661"/>
                  <a:gd name="connsiteY2" fmla="*/ 893578 h 3629955"/>
                  <a:gd name="connsiteX3" fmla="*/ 3127390 w 5221661"/>
                  <a:gd name="connsiteY3" fmla="*/ 183045 h 3629955"/>
                  <a:gd name="connsiteX4" fmla="*/ 4145029 w 5221661"/>
                  <a:gd name="connsiteY4" fmla="*/ 13439 h 3629955"/>
                  <a:gd name="connsiteX5" fmla="*/ 5221661 w 5221661"/>
                  <a:gd name="connsiteY5" fmla="*/ 537007 h 3629955"/>
                  <a:gd name="connsiteX0" fmla="*/ 0 w 5221661"/>
                  <a:gd name="connsiteY0" fmla="*/ 3625813 h 3630820"/>
                  <a:gd name="connsiteX1" fmla="*/ 1771955 w 5221661"/>
                  <a:gd name="connsiteY1" fmla="*/ 2693627 h 3630820"/>
                  <a:gd name="connsiteX2" fmla="*/ 2364559 w 5221661"/>
                  <a:gd name="connsiteY2" fmla="*/ 893578 h 3630820"/>
                  <a:gd name="connsiteX3" fmla="*/ 3127390 w 5221661"/>
                  <a:gd name="connsiteY3" fmla="*/ 183045 h 3630820"/>
                  <a:gd name="connsiteX4" fmla="*/ 4145029 w 5221661"/>
                  <a:gd name="connsiteY4" fmla="*/ 13439 h 3630820"/>
                  <a:gd name="connsiteX5" fmla="*/ 5221661 w 5221661"/>
                  <a:gd name="connsiteY5" fmla="*/ 537007 h 3630820"/>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221661"/>
                  <a:gd name="connsiteY0" fmla="*/ 3625813 h 3630361"/>
                  <a:gd name="connsiteX1" fmla="*/ 1771955 w 5221661"/>
                  <a:gd name="connsiteY1" fmla="*/ 2693627 h 3630361"/>
                  <a:gd name="connsiteX2" fmla="*/ 2364559 w 5221661"/>
                  <a:gd name="connsiteY2" fmla="*/ 893578 h 3630361"/>
                  <a:gd name="connsiteX3" fmla="*/ 3127390 w 5221661"/>
                  <a:gd name="connsiteY3" fmla="*/ 183045 h 3630361"/>
                  <a:gd name="connsiteX4" fmla="*/ 4145029 w 5221661"/>
                  <a:gd name="connsiteY4" fmla="*/ 13439 h 3630361"/>
                  <a:gd name="connsiteX5" fmla="*/ 5221661 w 5221661"/>
                  <a:gd name="connsiteY5" fmla="*/ 537007 h 3630361"/>
                  <a:gd name="connsiteX0" fmla="*/ 0 w 5020228"/>
                  <a:gd name="connsiteY0" fmla="*/ 3625813 h 3630361"/>
                  <a:gd name="connsiteX1" fmla="*/ 1771955 w 5020228"/>
                  <a:gd name="connsiteY1" fmla="*/ 2693627 h 3630361"/>
                  <a:gd name="connsiteX2" fmla="*/ 2364559 w 5020228"/>
                  <a:gd name="connsiteY2" fmla="*/ 893578 h 3630361"/>
                  <a:gd name="connsiteX3" fmla="*/ 3127390 w 5020228"/>
                  <a:gd name="connsiteY3" fmla="*/ 183045 h 3630361"/>
                  <a:gd name="connsiteX4" fmla="*/ 4145029 w 5020228"/>
                  <a:gd name="connsiteY4" fmla="*/ 13439 h 3630361"/>
                  <a:gd name="connsiteX5" fmla="*/ 5020225 w 5020228"/>
                  <a:gd name="connsiteY5" fmla="*/ 437607 h 3630361"/>
                  <a:gd name="connsiteX0" fmla="*/ 0 w 4145028"/>
                  <a:gd name="connsiteY0" fmla="*/ 3625813 h 3630361"/>
                  <a:gd name="connsiteX1" fmla="*/ 1771955 w 4145028"/>
                  <a:gd name="connsiteY1" fmla="*/ 2693627 h 3630361"/>
                  <a:gd name="connsiteX2" fmla="*/ 2364559 w 4145028"/>
                  <a:gd name="connsiteY2" fmla="*/ 893578 h 3630361"/>
                  <a:gd name="connsiteX3" fmla="*/ 3127390 w 4145028"/>
                  <a:gd name="connsiteY3" fmla="*/ 183045 h 3630361"/>
                  <a:gd name="connsiteX4" fmla="*/ 4145029 w 4145028"/>
                  <a:gd name="connsiteY4" fmla="*/ 13439 h 3630361"/>
                  <a:gd name="connsiteX0" fmla="*/ 0 w 4145028"/>
                  <a:gd name="connsiteY0" fmla="*/ 3616151 h 3620699"/>
                  <a:gd name="connsiteX1" fmla="*/ 1771955 w 4145028"/>
                  <a:gd name="connsiteY1" fmla="*/ 2683965 h 3620699"/>
                  <a:gd name="connsiteX2" fmla="*/ 2364559 w 4145028"/>
                  <a:gd name="connsiteY2" fmla="*/ 883916 h 3620699"/>
                  <a:gd name="connsiteX3" fmla="*/ 3127390 w 4145028"/>
                  <a:gd name="connsiteY3" fmla="*/ 173383 h 3620699"/>
                  <a:gd name="connsiteX4" fmla="*/ 4145029 w 4145028"/>
                  <a:gd name="connsiteY4" fmla="*/ 3777 h 3620699"/>
                  <a:gd name="connsiteX0" fmla="*/ 0 w 4040010"/>
                  <a:gd name="connsiteY0" fmla="*/ 3621286 h 3625834"/>
                  <a:gd name="connsiteX1" fmla="*/ 1771955 w 4040010"/>
                  <a:gd name="connsiteY1" fmla="*/ 2689100 h 3625834"/>
                  <a:gd name="connsiteX2" fmla="*/ 2364559 w 4040010"/>
                  <a:gd name="connsiteY2" fmla="*/ 889051 h 3625834"/>
                  <a:gd name="connsiteX3" fmla="*/ 3127390 w 4040010"/>
                  <a:gd name="connsiteY3" fmla="*/ 178518 h 3625834"/>
                  <a:gd name="connsiteX4" fmla="*/ 4040010 w 4040010"/>
                  <a:gd name="connsiteY4" fmla="*/ 3540 h 3625834"/>
                  <a:gd name="connsiteX0" fmla="*/ 0 w 3754958"/>
                  <a:gd name="connsiteY0" fmla="*/ 3626450 h 3630998"/>
                  <a:gd name="connsiteX1" fmla="*/ 1771955 w 3754958"/>
                  <a:gd name="connsiteY1" fmla="*/ 2694264 h 3630998"/>
                  <a:gd name="connsiteX2" fmla="*/ 2364559 w 3754958"/>
                  <a:gd name="connsiteY2" fmla="*/ 894215 h 3630998"/>
                  <a:gd name="connsiteX3" fmla="*/ 3127390 w 3754958"/>
                  <a:gd name="connsiteY3" fmla="*/ 183682 h 3630998"/>
                  <a:gd name="connsiteX4" fmla="*/ 3754958 w 3754958"/>
                  <a:gd name="connsiteY4" fmla="*/ 3331 h 3630998"/>
                  <a:gd name="connsiteX0" fmla="*/ 0 w 3754958"/>
                  <a:gd name="connsiteY0" fmla="*/ 3628083 h 3632631"/>
                  <a:gd name="connsiteX1" fmla="*/ 1771955 w 3754958"/>
                  <a:gd name="connsiteY1" fmla="*/ 2695897 h 3632631"/>
                  <a:gd name="connsiteX2" fmla="*/ 2364559 w 3754958"/>
                  <a:gd name="connsiteY2" fmla="*/ 895848 h 3632631"/>
                  <a:gd name="connsiteX3" fmla="*/ 3127390 w 3754958"/>
                  <a:gd name="connsiteY3" fmla="*/ 185315 h 3632631"/>
                  <a:gd name="connsiteX4" fmla="*/ 3754958 w 3754958"/>
                  <a:gd name="connsiteY4" fmla="*/ 4964 h 3632631"/>
                  <a:gd name="connsiteX0" fmla="*/ 0 w 4157184"/>
                  <a:gd name="connsiteY0" fmla="*/ 3628083 h 3632631"/>
                  <a:gd name="connsiteX1" fmla="*/ 1771955 w 4157184"/>
                  <a:gd name="connsiteY1" fmla="*/ 2695897 h 3632631"/>
                  <a:gd name="connsiteX2" fmla="*/ 2364559 w 4157184"/>
                  <a:gd name="connsiteY2" fmla="*/ 895848 h 3632631"/>
                  <a:gd name="connsiteX3" fmla="*/ 3127390 w 4157184"/>
                  <a:gd name="connsiteY3" fmla="*/ 185315 h 3632631"/>
                  <a:gd name="connsiteX4" fmla="*/ 4157184 w 4157184"/>
                  <a:gd name="connsiteY4" fmla="*/ 4964 h 3632631"/>
                  <a:gd name="connsiteX0" fmla="*/ 0 w 4157184"/>
                  <a:gd name="connsiteY0" fmla="*/ 3631674 h 3636222"/>
                  <a:gd name="connsiteX1" fmla="*/ 1771955 w 4157184"/>
                  <a:gd name="connsiteY1" fmla="*/ 2699488 h 3636222"/>
                  <a:gd name="connsiteX2" fmla="*/ 2364559 w 4157184"/>
                  <a:gd name="connsiteY2" fmla="*/ 899439 h 3636222"/>
                  <a:gd name="connsiteX3" fmla="*/ 2988683 w 4157184"/>
                  <a:gd name="connsiteY3" fmla="*/ 149181 h 3636222"/>
                  <a:gd name="connsiteX4" fmla="*/ 4157184 w 4157184"/>
                  <a:gd name="connsiteY4" fmla="*/ 8555 h 3636222"/>
                  <a:gd name="connsiteX0" fmla="*/ 0 w 4157184"/>
                  <a:gd name="connsiteY0" fmla="*/ 3627676 h 3632224"/>
                  <a:gd name="connsiteX1" fmla="*/ 1771955 w 4157184"/>
                  <a:gd name="connsiteY1" fmla="*/ 2695490 h 3632224"/>
                  <a:gd name="connsiteX2" fmla="*/ 2364559 w 4157184"/>
                  <a:gd name="connsiteY2" fmla="*/ 895441 h 3632224"/>
                  <a:gd name="connsiteX3" fmla="*/ 2988683 w 4157184"/>
                  <a:gd name="connsiteY3" fmla="*/ 145183 h 3632224"/>
                  <a:gd name="connsiteX4" fmla="*/ 4157184 w 4157184"/>
                  <a:gd name="connsiteY4" fmla="*/ 4557 h 363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7184" h="3632224">
                    <a:moveTo>
                      <a:pt x="0" y="3627676"/>
                    </a:moveTo>
                    <a:cubicBezTo>
                      <a:pt x="767284" y="3669096"/>
                      <a:pt x="1539118" y="3433062"/>
                      <a:pt x="1771955" y="2695490"/>
                    </a:cubicBezTo>
                    <a:cubicBezTo>
                      <a:pt x="2004792" y="1957918"/>
                      <a:pt x="2161771" y="1320492"/>
                      <a:pt x="2364559" y="895441"/>
                    </a:cubicBezTo>
                    <a:cubicBezTo>
                      <a:pt x="2567347" y="470390"/>
                      <a:pt x="2689912" y="293664"/>
                      <a:pt x="2988683" y="145183"/>
                    </a:cubicBezTo>
                    <a:cubicBezTo>
                      <a:pt x="3287454" y="-3298"/>
                      <a:pt x="3766965" y="-8254"/>
                      <a:pt x="4157184" y="4557"/>
                    </a:cubicBezTo>
                  </a:path>
                </a:pathLst>
              </a:custGeom>
              <a:grpFill/>
              <a:ln w="12700" cap="rnd">
                <a:solidFill>
                  <a:schemeClr val="tx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8" tIns="46629" rIns="93258" bIns="46629" numCol="1" spcCol="0" rtlCol="0" fromWordArt="0" anchor="ctr" anchorCtr="0" forceAA="0" compatLnSpc="1">
                <a:prstTxWarp prst="textNoShape">
                  <a:avLst/>
                </a:prstTxWarp>
                <a:noAutofit/>
              </a:bodyPr>
              <a:lstStyle/>
              <a:p>
                <a:pPr algn="ctr" defTabSz="932608">
                  <a:defRPr/>
                </a:pPr>
                <a:endParaRPr lang="en-US">
                  <a:gradFill>
                    <a:gsLst>
                      <a:gs pos="83000">
                        <a:srgbClr val="1A1A1A"/>
                      </a:gs>
                      <a:gs pos="100000">
                        <a:srgbClr val="0D0D0D"/>
                      </a:gs>
                    </a:gsLst>
                    <a:lin ang="5400000" scaled="1"/>
                  </a:gradFill>
                  <a:latin typeface="Segoe UI"/>
                </a:endParaRPr>
              </a:p>
            </p:txBody>
          </p:sp>
        </p:grpSp>
        <p:sp>
          <p:nvSpPr>
            <p:cNvPr id="7" name="Left Brace 6">
              <a:extLst>
                <a:ext uri="{FF2B5EF4-FFF2-40B4-BE49-F238E27FC236}">
                  <a16:creationId xmlns:a16="http://schemas.microsoft.com/office/drawing/2014/main" id="{7772E96C-6A2D-423D-9EB4-DE88A220E1BE}"/>
                </a:ext>
              </a:extLst>
            </p:cNvPr>
            <p:cNvSpPr/>
            <p:nvPr/>
          </p:nvSpPr>
          <p:spPr>
            <a:xfrm rot="16200000" flipV="1">
              <a:off x="5944441" y="-451112"/>
              <a:ext cx="307775" cy="11025190"/>
            </a:xfrm>
            <a:prstGeom prst="leftBrace">
              <a:avLst>
                <a:gd name="adj1" fmla="val 8333"/>
                <a:gd name="adj2" fmla="val 50050"/>
              </a:avLst>
            </a:prstGeom>
            <a:noFill/>
            <a:ln w="12700" cap="flat">
              <a:solidFill>
                <a:schemeClr val="tx2"/>
              </a:solidFill>
              <a:prstDash val="solid"/>
              <a:miter/>
            </a:ln>
          </p:spPr>
          <p:txBody>
            <a:bodyPr wrap="square" rtlCol="0" anchor="ctr">
              <a:noAutofit/>
            </a:bodyPr>
            <a:lstStyle/>
            <a:p>
              <a:pPr defTabSz="932608">
                <a:defRPr/>
              </a:pPr>
              <a:endParaRPr lang="en-US">
                <a:gradFill>
                  <a:gsLst>
                    <a:gs pos="83000">
                      <a:srgbClr val="1A1A1A"/>
                    </a:gs>
                    <a:gs pos="100000">
                      <a:srgbClr val="0D0D0D"/>
                    </a:gs>
                  </a:gsLst>
                  <a:lin ang="5400000" scaled="1"/>
                </a:gradFill>
                <a:latin typeface="Segoe UI"/>
              </a:endParaRPr>
            </a:p>
          </p:txBody>
        </p:sp>
      </p:grpSp>
      <p:sp>
        <p:nvSpPr>
          <p:cNvPr id="29" name="TextBox 28">
            <a:extLst>
              <a:ext uri="{FF2B5EF4-FFF2-40B4-BE49-F238E27FC236}">
                <a16:creationId xmlns:a16="http://schemas.microsoft.com/office/drawing/2014/main" id="{F5EC119E-1EA4-44A0-8048-81674E5F4258}"/>
              </a:ext>
            </a:extLst>
          </p:cNvPr>
          <p:cNvSpPr txBox="1"/>
          <p:nvPr/>
        </p:nvSpPr>
        <p:spPr>
          <a:xfrm>
            <a:off x="481940" y="6256533"/>
            <a:ext cx="1119378" cy="270282"/>
          </a:xfrm>
          <a:prstGeom prst="rect">
            <a:avLst/>
          </a:prstGeom>
          <a:noFill/>
        </p:spPr>
        <p:txBody>
          <a:bodyPr wrap="none" rtlCol="0">
            <a:spAutoFit/>
          </a:bodyPr>
          <a:lstStyle/>
          <a:p>
            <a:pPr defTabSz="932608">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Corporate HQ</a:t>
            </a:r>
          </a:p>
        </p:txBody>
      </p:sp>
      <p:sp>
        <p:nvSpPr>
          <p:cNvPr id="30" name="TextBox 29">
            <a:extLst>
              <a:ext uri="{FF2B5EF4-FFF2-40B4-BE49-F238E27FC236}">
                <a16:creationId xmlns:a16="http://schemas.microsoft.com/office/drawing/2014/main" id="{EEAF26C7-DFE5-424D-940D-052E1FA8BAE1}"/>
              </a:ext>
            </a:extLst>
          </p:cNvPr>
          <p:cNvSpPr txBox="1"/>
          <p:nvPr/>
        </p:nvSpPr>
        <p:spPr>
          <a:xfrm>
            <a:off x="3003896" y="6256533"/>
            <a:ext cx="1447206" cy="270282"/>
          </a:xfrm>
          <a:prstGeom prst="rect">
            <a:avLst/>
          </a:prstGeom>
          <a:noFill/>
        </p:spPr>
        <p:txBody>
          <a:bodyPr wrap="none" rtlCol="0">
            <a:spAutoFit/>
          </a:bodyPr>
          <a:lstStyle/>
          <a:p>
            <a:pPr defTabSz="932608">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Public/Home Wi-Fi</a:t>
            </a:r>
          </a:p>
        </p:txBody>
      </p:sp>
      <p:sp>
        <p:nvSpPr>
          <p:cNvPr id="31" name="TextBox 30">
            <a:extLst>
              <a:ext uri="{FF2B5EF4-FFF2-40B4-BE49-F238E27FC236}">
                <a16:creationId xmlns:a16="http://schemas.microsoft.com/office/drawing/2014/main" id="{7C4756F3-C7A2-479A-B95E-107E44349BFE}"/>
              </a:ext>
            </a:extLst>
          </p:cNvPr>
          <p:cNvSpPr txBox="1"/>
          <p:nvPr/>
        </p:nvSpPr>
        <p:spPr>
          <a:xfrm>
            <a:off x="5996896" y="6256533"/>
            <a:ext cx="1778330" cy="270285"/>
          </a:xfrm>
          <a:prstGeom prst="rect">
            <a:avLst/>
          </a:prstGeom>
          <a:noFill/>
        </p:spPr>
        <p:txBody>
          <a:bodyPr wrap="none" rtlCol="0">
            <a:spAutoFit/>
          </a:bodyPr>
          <a:lstStyle/>
          <a:p>
            <a:pPr defTabSz="932608">
              <a:defRPr/>
            </a:pPr>
            <a:r>
              <a:rPr lang="en-US" sz="1122" kern="500" dirty="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Internal / External Users</a:t>
            </a:r>
          </a:p>
        </p:txBody>
      </p:sp>
      <p:sp>
        <p:nvSpPr>
          <p:cNvPr id="32" name="TextBox 31">
            <a:extLst>
              <a:ext uri="{FF2B5EF4-FFF2-40B4-BE49-F238E27FC236}">
                <a16:creationId xmlns:a16="http://schemas.microsoft.com/office/drawing/2014/main" id="{D8AE46F0-C299-47CA-BD7E-E837521CFA00}"/>
              </a:ext>
            </a:extLst>
          </p:cNvPr>
          <p:cNvSpPr txBox="1"/>
          <p:nvPr/>
        </p:nvSpPr>
        <p:spPr>
          <a:xfrm>
            <a:off x="9189998" y="6256533"/>
            <a:ext cx="1548569" cy="270282"/>
          </a:xfrm>
          <a:prstGeom prst="rect">
            <a:avLst/>
          </a:prstGeom>
          <a:noFill/>
        </p:spPr>
        <p:txBody>
          <a:bodyPr wrap="none" rtlCol="0">
            <a:spAutoFit/>
          </a:bodyPr>
          <a:lstStyle/>
          <a:p>
            <a:pPr defTabSz="932608">
              <a:defRPr/>
            </a:pPr>
            <a:r>
              <a:rPr lang="en-US" sz="1122" kern="500">
                <a:gradFill>
                  <a:gsLst>
                    <a:gs pos="83000">
                      <a:srgbClr val="1A1A1A"/>
                    </a:gs>
                    <a:gs pos="100000">
                      <a:srgbClr val="0D0D0D"/>
                    </a:gs>
                  </a:gsLst>
                  <a:lin ang="5400000" scaled="1"/>
                </a:gradFill>
                <a:latin typeface="Segoe UI Semibold" panose="020B0702040204020203" pitchFamily="34" charset="0"/>
                <a:cs typeface="Segoe UI Semibold" panose="020B0702040204020203" pitchFamily="34" charset="0"/>
              </a:rPr>
              <a:t>Unmanaged Devices</a:t>
            </a:r>
          </a:p>
        </p:txBody>
      </p:sp>
      <p:sp>
        <p:nvSpPr>
          <p:cNvPr id="36" name="Freeform: Shape 35">
            <a:extLst>
              <a:ext uri="{FF2B5EF4-FFF2-40B4-BE49-F238E27FC236}">
                <a16:creationId xmlns:a16="http://schemas.microsoft.com/office/drawing/2014/main" id="{FAF81A0A-377B-4F8E-893E-2C63476A4EEC}"/>
              </a:ext>
            </a:extLst>
          </p:cNvPr>
          <p:cNvSpPr/>
          <p:nvPr/>
        </p:nvSpPr>
        <p:spPr>
          <a:xfrm flipH="1">
            <a:off x="1466749" y="1333673"/>
            <a:ext cx="9501392" cy="1516218"/>
          </a:xfrm>
          <a:custGeom>
            <a:avLst/>
            <a:gdLst>
              <a:gd name="connsiteX0" fmla="*/ 5883537 w 9820757"/>
              <a:gd name="connsiteY0" fmla="*/ 0 h 1567182"/>
              <a:gd name="connsiteX1" fmla="*/ 5040787 w 9820757"/>
              <a:gd name="connsiteY1" fmla="*/ 624879 h 1567182"/>
              <a:gd name="connsiteX2" fmla="*/ 5028843 w 9820757"/>
              <a:gd name="connsiteY2" fmla="*/ 733523 h 1567182"/>
              <a:gd name="connsiteX3" fmla="*/ 4994739 w 9820757"/>
              <a:gd name="connsiteY3" fmla="*/ 642640 h 1567182"/>
              <a:gd name="connsiteX4" fmla="*/ 4336871 w 9820757"/>
              <a:gd name="connsiteY4" fmla="*/ 252521 h 1567182"/>
              <a:gd name="connsiteX5" fmla="*/ 3825907 w 9820757"/>
              <a:gd name="connsiteY5" fmla="*/ 444473 h 1567182"/>
              <a:gd name="connsiteX6" fmla="*/ 3781289 w 9820757"/>
              <a:gd name="connsiteY6" fmla="*/ 493741 h 1567182"/>
              <a:gd name="connsiteX7" fmla="*/ 3757466 w 9820757"/>
              <a:gd name="connsiteY7" fmla="*/ 475995 h 1567182"/>
              <a:gd name="connsiteX8" fmla="*/ 3391168 w 9820757"/>
              <a:gd name="connsiteY8" fmla="*/ 378105 h 1567182"/>
              <a:gd name="connsiteX9" fmla="*/ 2892663 w 9820757"/>
              <a:gd name="connsiteY9" fmla="*/ 586909 h 1567182"/>
              <a:gd name="connsiteX10" fmla="*/ 2063040 w 9820757"/>
              <a:gd name="connsiteY10" fmla="*/ 1 h 1567182"/>
              <a:gd name="connsiteX11" fmla="*/ 1220289 w 9820757"/>
              <a:gd name="connsiteY11" fmla="*/ 624880 h 1567182"/>
              <a:gd name="connsiteX12" fmla="*/ 1205037 w 9820757"/>
              <a:gd name="connsiteY12" fmla="*/ 763617 h 1567182"/>
              <a:gd name="connsiteX13" fmla="*/ 1143510 w 9820757"/>
              <a:gd name="connsiteY13" fmla="*/ 746318 h 1567182"/>
              <a:gd name="connsiteX14" fmla="*/ 1051326 w 9820757"/>
              <a:gd name="connsiteY14" fmla="*/ 737919 h 1567182"/>
              <a:gd name="connsiteX15" fmla="*/ 611220 w 9820757"/>
              <a:gd name="connsiteY15" fmla="*/ 1049267 h 1567182"/>
              <a:gd name="connsiteX16" fmla="*/ 346768 w 9820757"/>
              <a:gd name="connsiteY16" fmla="*/ 938499 h 1567182"/>
              <a:gd name="connsiteX17" fmla="*/ 0 w 9820757"/>
              <a:gd name="connsiteY17" fmla="*/ 1251644 h 1567182"/>
              <a:gd name="connsiteX18" fmla="*/ 346768 w 9820757"/>
              <a:gd name="connsiteY18" fmla="*/ 1567182 h 1567182"/>
              <a:gd name="connsiteX19" fmla="*/ 1597082 w 9820757"/>
              <a:gd name="connsiteY19" fmla="*/ 1567182 h 1567182"/>
              <a:gd name="connsiteX20" fmla="*/ 1640847 w 9820757"/>
              <a:gd name="connsiteY20" fmla="*/ 1563208 h 1567182"/>
              <a:gd name="connsiteX21" fmla="*/ 3391168 w 9820757"/>
              <a:gd name="connsiteY21" fmla="*/ 1563208 h 1567182"/>
              <a:gd name="connsiteX22" fmla="*/ 3424747 w 9820757"/>
              <a:gd name="connsiteY22" fmla="*/ 1560151 h 1567182"/>
              <a:gd name="connsiteX23" fmla="*/ 3473385 w 9820757"/>
              <a:gd name="connsiteY23" fmla="*/ 1564568 h 1567182"/>
              <a:gd name="connsiteX24" fmla="*/ 4138562 w 9820757"/>
              <a:gd name="connsiteY24" fmla="*/ 1564568 h 1567182"/>
              <a:gd name="connsiteX25" fmla="*/ 4167265 w 9820757"/>
              <a:gd name="connsiteY25" fmla="*/ 1567181 h 1567182"/>
              <a:gd name="connsiteX26" fmla="*/ 5417579 w 9820757"/>
              <a:gd name="connsiteY26" fmla="*/ 1567181 h 1567182"/>
              <a:gd name="connsiteX27" fmla="*/ 5446349 w 9820757"/>
              <a:gd name="connsiteY27" fmla="*/ 1564568 h 1567182"/>
              <a:gd name="connsiteX28" fmla="*/ 5451610 w 9820757"/>
              <a:gd name="connsiteY28" fmla="*/ 1564568 h 1567182"/>
              <a:gd name="connsiteX29" fmla="*/ 5466569 w 9820757"/>
              <a:gd name="connsiteY29" fmla="*/ 1563207 h 1567182"/>
              <a:gd name="connsiteX30" fmla="*/ 7211665 w 9820757"/>
              <a:gd name="connsiteY30" fmla="*/ 1563207 h 1567182"/>
              <a:gd name="connsiteX31" fmla="*/ 7245245 w 9820757"/>
              <a:gd name="connsiteY31" fmla="*/ 1560150 h 1567182"/>
              <a:gd name="connsiteX32" fmla="*/ 7293882 w 9820757"/>
              <a:gd name="connsiteY32" fmla="*/ 1564567 h 1567182"/>
              <a:gd name="connsiteX33" fmla="*/ 9272107 w 9820757"/>
              <a:gd name="connsiteY33" fmla="*/ 1564567 h 1567182"/>
              <a:gd name="connsiteX34" fmla="*/ 9820757 w 9820757"/>
              <a:gd name="connsiteY34" fmla="*/ 1065326 h 1567182"/>
              <a:gd name="connsiteX35" fmla="*/ 9272107 w 9820757"/>
              <a:gd name="connsiteY35" fmla="*/ 569873 h 1567182"/>
              <a:gd name="connsiteX36" fmla="*/ 8853695 w 9820757"/>
              <a:gd name="connsiteY36" fmla="*/ 745130 h 1567182"/>
              <a:gd name="connsiteX37" fmla="*/ 8157368 w 9820757"/>
              <a:gd name="connsiteY37" fmla="*/ 252520 h 1567182"/>
              <a:gd name="connsiteX38" fmla="*/ 7646404 w 9820757"/>
              <a:gd name="connsiteY38" fmla="*/ 444472 h 1567182"/>
              <a:gd name="connsiteX39" fmla="*/ 7601786 w 9820757"/>
              <a:gd name="connsiteY39" fmla="*/ 493740 h 1567182"/>
              <a:gd name="connsiteX40" fmla="*/ 7577963 w 9820757"/>
              <a:gd name="connsiteY40" fmla="*/ 475994 h 1567182"/>
              <a:gd name="connsiteX41" fmla="*/ 7211665 w 9820757"/>
              <a:gd name="connsiteY41" fmla="*/ 378104 h 1567182"/>
              <a:gd name="connsiteX42" fmla="*/ 6713160 w 9820757"/>
              <a:gd name="connsiteY42" fmla="*/ 586908 h 1567182"/>
              <a:gd name="connsiteX43" fmla="*/ 5883537 w 9820757"/>
              <a:gd name="connsiteY43" fmla="*/ 0 h 1567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820757" h="1567182">
                <a:moveTo>
                  <a:pt x="5883537" y="0"/>
                </a:moveTo>
                <a:cubicBezTo>
                  <a:pt x="5466589" y="0"/>
                  <a:pt x="5120735" y="267018"/>
                  <a:pt x="5040787" y="624879"/>
                </a:cubicBezTo>
                <a:lnTo>
                  <a:pt x="5028843" y="733523"/>
                </a:lnTo>
                <a:lnTo>
                  <a:pt x="4994739" y="642640"/>
                </a:lnTo>
                <a:cubicBezTo>
                  <a:pt x="4884129" y="412811"/>
                  <a:pt x="4632092" y="252521"/>
                  <a:pt x="4336871" y="252521"/>
                </a:cubicBezTo>
                <a:cubicBezTo>
                  <a:pt x="4136895" y="252521"/>
                  <a:pt x="3956404" y="325702"/>
                  <a:pt x="3825907" y="444473"/>
                </a:cubicBezTo>
                <a:lnTo>
                  <a:pt x="3781289" y="493741"/>
                </a:lnTo>
                <a:lnTo>
                  <a:pt x="3757466" y="475995"/>
                </a:lnTo>
                <a:cubicBezTo>
                  <a:pt x="3653193" y="412653"/>
                  <a:pt x="3527249" y="376412"/>
                  <a:pt x="3391168" y="378105"/>
                </a:cubicBezTo>
                <a:cubicBezTo>
                  <a:pt x="3193231" y="378105"/>
                  <a:pt x="3012401" y="458241"/>
                  <a:pt x="2892663" y="586909"/>
                </a:cubicBezTo>
                <a:cubicBezTo>
                  <a:pt x="2799803" y="249437"/>
                  <a:pt x="2465022" y="1"/>
                  <a:pt x="2063040" y="1"/>
                </a:cubicBezTo>
                <a:cubicBezTo>
                  <a:pt x="1646092" y="1"/>
                  <a:pt x="1300238" y="267019"/>
                  <a:pt x="1220289" y="624880"/>
                </a:cubicBezTo>
                <a:lnTo>
                  <a:pt x="1205037" y="763617"/>
                </a:lnTo>
                <a:lnTo>
                  <a:pt x="1143510" y="746318"/>
                </a:lnTo>
                <a:cubicBezTo>
                  <a:pt x="1113753" y="740809"/>
                  <a:pt x="1082924" y="737919"/>
                  <a:pt x="1051326" y="737919"/>
                </a:cubicBezTo>
                <a:cubicBezTo>
                  <a:pt x="838078" y="737919"/>
                  <a:pt x="660481" y="870241"/>
                  <a:pt x="611220" y="1049267"/>
                </a:cubicBezTo>
                <a:cubicBezTo>
                  <a:pt x="547700" y="981010"/>
                  <a:pt x="451771" y="938499"/>
                  <a:pt x="346768" y="938499"/>
                </a:cubicBezTo>
                <a:cubicBezTo>
                  <a:pt x="154264" y="936104"/>
                  <a:pt x="0" y="1076810"/>
                  <a:pt x="0" y="1251644"/>
                </a:cubicBezTo>
                <a:cubicBezTo>
                  <a:pt x="0" y="1426477"/>
                  <a:pt x="154264" y="1567182"/>
                  <a:pt x="346768" y="1567182"/>
                </a:cubicBezTo>
                <a:lnTo>
                  <a:pt x="1597082" y="1567182"/>
                </a:lnTo>
                <a:lnTo>
                  <a:pt x="1640847" y="1563208"/>
                </a:lnTo>
                <a:lnTo>
                  <a:pt x="3391168" y="1563208"/>
                </a:lnTo>
                <a:lnTo>
                  <a:pt x="3424747" y="1560151"/>
                </a:lnTo>
                <a:lnTo>
                  <a:pt x="3473385" y="1564568"/>
                </a:lnTo>
                <a:lnTo>
                  <a:pt x="4138562" y="1564568"/>
                </a:lnTo>
                <a:lnTo>
                  <a:pt x="4167265" y="1567181"/>
                </a:lnTo>
                <a:lnTo>
                  <a:pt x="5417579" y="1567181"/>
                </a:lnTo>
                <a:lnTo>
                  <a:pt x="5446349" y="1564568"/>
                </a:lnTo>
                <a:lnTo>
                  <a:pt x="5451610" y="1564568"/>
                </a:lnTo>
                <a:lnTo>
                  <a:pt x="5466569" y="1563207"/>
                </a:lnTo>
                <a:lnTo>
                  <a:pt x="7211665" y="1563207"/>
                </a:lnTo>
                <a:lnTo>
                  <a:pt x="7245245" y="1560150"/>
                </a:lnTo>
                <a:lnTo>
                  <a:pt x="7293882" y="1564567"/>
                </a:lnTo>
                <a:lnTo>
                  <a:pt x="9272107" y="1564567"/>
                </a:lnTo>
                <a:cubicBezTo>
                  <a:pt x="9576684" y="1564567"/>
                  <a:pt x="9820757" y="1341946"/>
                  <a:pt x="9820757" y="1065326"/>
                </a:cubicBezTo>
                <a:cubicBezTo>
                  <a:pt x="9820757" y="788706"/>
                  <a:pt x="9576684" y="566084"/>
                  <a:pt x="9272107" y="569873"/>
                </a:cubicBezTo>
                <a:cubicBezTo>
                  <a:pt x="9105973" y="569873"/>
                  <a:pt x="8954195" y="637134"/>
                  <a:pt x="8853695" y="745130"/>
                </a:cubicBezTo>
                <a:cubicBezTo>
                  <a:pt x="8775755" y="461879"/>
                  <a:pt x="8494764" y="252520"/>
                  <a:pt x="8157368" y="252520"/>
                </a:cubicBezTo>
                <a:cubicBezTo>
                  <a:pt x="7957393" y="252520"/>
                  <a:pt x="7776901" y="325701"/>
                  <a:pt x="7646404" y="444472"/>
                </a:cubicBezTo>
                <a:lnTo>
                  <a:pt x="7601786" y="493740"/>
                </a:lnTo>
                <a:lnTo>
                  <a:pt x="7577963" y="475994"/>
                </a:lnTo>
                <a:cubicBezTo>
                  <a:pt x="7473690" y="412652"/>
                  <a:pt x="7347746" y="376411"/>
                  <a:pt x="7211665" y="378104"/>
                </a:cubicBezTo>
                <a:cubicBezTo>
                  <a:pt x="7013729" y="378104"/>
                  <a:pt x="6832899" y="458240"/>
                  <a:pt x="6713160" y="586908"/>
                </a:cubicBezTo>
                <a:cubicBezTo>
                  <a:pt x="6620301" y="249436"/>
                  <a:pt x="6285519" y="0"/>
                  <a:pt x="5883537" y="0"/>
                </a:cubicBezTo>
                <a:close/>
              </a:path>
            </a:pathLst>
          </a:custGeom>
          <a:blipFill dpi="0" rotWithShape="1">
            <a:blip r:embed="rId3" cstate="email">
              <a:alphaModFix amt="5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tile tx="438150" ty="-101600" sx="40000" sy="40000" flip="xy" algn="r"/>
          </a:blipFill>
          <a:ln w="15875" cap="flat">
            <a:solidFill>
              <a:srgbClr val="0078D4"/>
            </a:solidFill>
            <a:prstDash val="solid"/>
            <a:miter/>
          </a:ln>
        </p:spPr>
        <p:txBody>
          <a:bodyPr rtlCol="0" anchor="ctr"/>
          <a:lstStyle/>
          <a:p>
            <a:pPr defTabSz="932608">
              <a:defRPr/>
            </a:pPr>
            <a:endParaRPr lang="en-US">
              <a:solidFill>
                <a:srgbClr val="1A1A1A"/>
              </a:solidFill>
              <a:latin typeface="Segoe UI"/>
            </a:endParaRPr>
          </a:p>
        </p:txBody>
      </p:sp>
      <p:sp>
        <p:nvSpPr>
          <p:cNvPr id="37" name="binary">
            <a:extLst>
              <a:ext uri="{FF2B5EF4-FFF2-40B4-BE49-F238E27FC236}">
                <a16:creationId xmlns:a16="http://schemas.microsoft.com/office/drawing/2014/main" id="{89CFF0AA-20FD-4504-B77A-E218C567376C}"/>
              </a:ext>
            </a:extLst>
          </p:cNvPr>
          <p:cNvSpPr>
            <a:spLocks noChangeAspect="1" noEditPoints="1"/>
          </p:cNvSpPr>
          <p:nvPr/>
        </p:nvSpPr>
        <p:spPr bwMode="auto">
          <a:xfrm>
            <a:off x="8312500" y="1986975"/>
            <a:ext cx="412251" cy="355977"/>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19050" cap="flat">
            <a:solidFill>
              <a:srgbClr val="0078D4"/>
            </a:solidFill>
            <a:prstDash val="solid"/>
            <a:miter/>
          </a:ln>
        </p:spPr>
        <p:txBody>
          <a:bodyPr rot="0" spcFirstLastPara="0" vertOverflow="overflow" horzOverflow="overflow" vert="horz" wrap="square" lIns="93258" tIns="46629" rIns="93258" bIns="46629" numCol="1" spcCol="0" rtlCol="0" fromWordArt="0" anchor="ctr" anchorCtr="0" forceAA="0" compatLnSpc="1">
            <a:prstTxWarp prst="textNoShape">
              <a:avLst/>
            </a:prstTxWarp>
            <a:noAutofit/>
          </a:bodyPr>
          <a:lstStyle/>
          <a:p>
            <a:pPr defTabSz="932608">
              <a:defRPr/>
            </a:pPr>
            <a:endParaRPr lang="en-US">
              <a:gradFill>
                <a:gsLst>
                  <a:gs pos="83000">
                    <a:srgbClr val="1A1A1A"/>
                  </a:gs>
                  <a:gs pos="100000">
                    <a:srgbClr val="0D0D0D"/>
                  </a:gs>
                </a:gsLst>
                <a:lin ang="5400000" scaled="1"/>
              </a:gradFill>
              <a:latin typeface="Segoe UI"/>
            </a:endParaRPr>
          </a:p>
        </p:txBody>
      </p:sp>
      <p:sp>
        <p:nvSpPr>
          <p:cNvPr id="38" name="mail">
            <a:extLst>
              <a:ext uri="{FF2B5EF4-FFF2-40B4-BE49-F238E27FC236}">
                <a16:creationId xmlns:a16="http://schemas.microsoft.com/office/drawing/2014/main" id="{CF5F1DDE-966F-4CB8-9BBB-AFBB39A852DA}"/>
              </a:ext>
            </a:extLst>
          </p:cNvPr>
          <p:cNvSpPr>
            <a:spLocks noChangeAspect="1" noEditPoints="1"/>
          </p:cNvSpPr>
          <p:nvPr/>
        </p:nvSpPr>
        <p:spPr bwMode="auto">
          <a:xfrm>
            <a:off x="9486018" y="2295793"/>
            <a:ext cx="360427" cy="216256"/>
          </a:xfrm>
          <a:custGeom>
            <a:avLst/>
            <a:gdLst>
              <a:gd name="T0" fmla="*/ 245 w 245"/>
              <a:gd name="T1" fmla="*/ 75 h 147"/>
              <a:gd name="T2" fmla="*/ 245 w 245"/>
              <a:gd name="T3" fmla="*/ 147 h 147"/>
              <a:gd name="T4" fmla="*/ 0 w 245"/>
              <a:gd name="T5" fmla="*/ 147 h 147"/>
              <a:gd name="T6" fmla="*/ 0 w 245"/>
              <a:gd name="T7" fmla="*/ 0 h 147"/>
              <a:gd name="T8" fmla="*/ 245 w 245"/>
              <a:gd name="T9" fmla="*/ 0 h 147"/>
              <a:gd name="T10" fmla="*/ 245 w 245"/>
              <a:gd name="T11" fmla="*/ 75 h 147"/>
              <a:gd name="T12" fmla="*/ 0 w 245"/>
              <a:gd name="T13" fmla="*/ 0 h 147"/>
              <a:gd name="T14" fmla="*/ 123 w 245"/>
              <a:gd name="T15" fmla="*/ 73 h 147"/>
              <a:gd name="T16" fmla="*/ 245 w 245"/>
              <a:gd name="T1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47">
                <a:moveTo>
                  <a:pt x="245" y="75"/>
                </a:moveTo>
                <a:lnTo>
                  <a:pt x="245" y="147"/>
                </a:lnTo>
                <a:lnTo>
                  <a:pt x="0" y="147"/>
                </a:lnTo>
                <a:lnTo>
                  <a:pt x="0" y="0"/>
                </a:lnTo>
                <a:lnTo>
                  <a:pt x="245" y="0"/>
                </a:lnTo>
                <a:lnTo>
                  <a:pt x="245" y="75"/>
                </a:lnTo>
                <a:moveTo>
                  <a:pt x="0" y="0"/>
                </a:moveTo>
                <a:lnTo>
                  <a:pt x="123" y="73"/>
                </a:lnTo>
                <a:lnTo>
                  <a:pt x="245" y="0"/>
                </a:lnTo>
              </a:path>
            </a:pathLst>
          </a:custGeom>
          <a:noFill/>
          <a:ln w="19050" cap="flat">
            <a:solidFill>
              <a:srgbClr val="0078D4"/>
            </a:solidFill>
            <a:prstDash val="solid"/>
            <a:miter/>
          </a:ln>
        </p:spPr>
        <p:txBody>
          <a:bodyPr rot="0" spcFirstLastPara="0" vertOverflow="overflow" horzOverflow="overflow" vert="horz" wrap="square" lIns="93258" tIns="46629" rIns="93258" bIns="46629" numCol="1" spcCol="0" rtlCol="0" fromWordArt="0" anchor="ctr" anchorCtr="0" forceAA="0" compatLnSpc="1">
            <a:prstTxWarp prst="textNoShape">
              <a:avLst/>
            </a:prstTxWarp>
            <a:noAutofit/>
          </a:bodyPr>
          <a:lstStyle/>
          <a:p>
            <a:pPr defTabSz="932608">
              <a:defRPr/>
            </a:pPr>
            <a:endParaRPr lang="en-US">
              <a:gradFill>
                <a:gsLst>
                  <a:gs pos="83000">
                    <a:srgbClr val="1A1A1A"/>
                  </a:gs>
                  <a:gs pos="100000">
                    <a:srgbClr val="0D0D0D"/>
                  </a:gs>
                </a:gsLst>
                <a:lin ang="5400000" scaled="1"/>
              </a:gradFill>
              <a:latin typeface="Segoe UI"/>
            </a:endParaRPr>
          </a:p>
        </p:txBody>
      </p:sp>
      <p:sp>
        <p:nvSpPr>
          <p:cNvPr id="39" name="attach">
            <a:extLst>
              <a:ext uri="{FF2B5EF4-FFF2-40B4-BE49-F238E27FC236}">
                <a16:creationId xmlns:a16="http://schemas.microsoft.com/office/drawing/2014/main" id="{709F33AF-7F79-4C1F-9B87-158FE73D36C8}"/>
              </a:ext>
            </a:extLst>
          </p:cNvPr>
          <p:cNvSpPr>
            <a:spLocks noChangeAspect="1"/>
          </p:cNvSpPr>
          <p:nvPr/>
        </p:nvSpPr>
        <p:spPr bwMode="auto">
          <a:xfrm>
            <a:off x="9057078" y="1639227"/>
            <a:ext cx="149847" cy="389608"/>
          </a:xfrm>
          <a:custGeom>
            <a:avLst/>
            <a:gdLst>
              <a:gd name="T0" fmla="*/ 129 w 129"/>
              <a:gd name="T1" fmla="*/ 58 h 342"/>
              <a:gd name="T2" fmla="*/ 129 w 129"/>
              <a:gd name="T3" fmla="*/ 277 h 342"/>
              <a:gd name="T4" fmla="*/ 64 w 129"/>
              <a:gd name="T5" fmla="*/ 342 h 342"/>
              <a:gd name="T6" fmla="*/ 0 w 129"/>
              <a:gd name="T7" fmla="*/ 277 h 342"/>
              <a:gd name="T8" fmla="*/ 0 w 129"/>
              <a:gd name="T9" fmla="*/ 44 h 342"/>
              <a:gd name="T10" fmla="*/ 44 w 129"/>
              <a:gd name="T11" fmla="*/ 0 h 342"/>
              <a:gd name="T12" fmla="*/ 89 w 129"/>
              <a:gd name="T13" fmla="*/ 44 h 342"/>
              <a:gd name="T14" fmla="*/ 89 w 129"/>
              <a:gd name="T15" fmla="*/ 270 h 342"/>
              <a:gd name="T16" fmla="*/ 64 w 129"/>
              <a:gd name="T17" fmla="*/ 295 h 342"/>
              <a:gd name="T18" fmla="*/ 40 w 129"/>
              <a:gd name="T19" fmla="*/ 270 h 342"/>
              <a:gd name="T20" fmla="*/ 40 w 129"/>
              <a:gd name="T21" fmla="*/ 8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342">
                <a:moveTo>
                  <a:pt x="129" y="58"/>
                </a:moveTo>
                <a:cubicBezTo>
                  <a:pt x="129" y="277"/>
                  <a:pt x="129" y="277"/>
                  <a:pt x="129" y="277"/>
                </a:cubicBezTo>
                <a:cubicBezTo>
                  <a:pt x="129" y="313"/>
                  <a:pt x="100" y="342"/>
                  <a:pt x="64" y="342"/>
                </a:cubicBezTo>
                <a:cubicBezTo>
                  <a:pt x="29" y="342"/>
                  <a:pt x="0" y="313"/>
                  <a:pt x="0" y="277"/>
                </a:cubicBezTo>
                <a:cubicBezTo>
                  <a:pt x="0" y="44"/>
                  <a:pt x="0" y="44"/>
                  <a:pt x="0" y="44"/>
                </a:cubicBezTo>
                <a:cubicBezTo>
                  <a:pt x="0" y="19"/>
                  <a:pt x="20" y="0"/>
                  <a:pt x="44" y="0"/>
                </a:cubicBezTo>
                <a:cubicBezTo>
                  <a:pt x="69" y="0"/>
                  <a:pt x="89" y="19"/>
                  <a:pt x="89" y="44"/>
                </a:cubicBezTo>
                <a:cubicBezTo>
                  <a:pt x="89" y="270"/>
                  <a:pt x="89" y="270"/>
                  <a:pt x="89" y="270"/>
                </a:cubicBezTo>
                <a:cubicBezTo>
                  <a:pt x="89" y="284"/>
                  <a:pt x="78" y="295"/>
                  <a:pt x="64" y="295"/>
                </a:cubicBezTo>
                <a:cubicBezTo>
                  <a:pt x="51" y="295"/>
                  <a:pt x="40" y="284"/>
                  <a:pt x="40" y="270"/>
                </a:cubicBezTo>
                <a:cubicBezTo>
                  <a:pt x="40" y="80"/>
                  <a:pt x="40" y="80"/>
                  <a:pt x="40" y="80"/>
                </a:cubicBezTo>
              </a:path>
            </a:pathLst>
          </a:custGeom>
          <a:noFill/>
          <a:ln w="19050" cap="flat">
            <a:solidFill>
              <a:srgbClr val="0078D4"/>
            </a:solidFill>
            <a:prstDash val="solid"/>
            <a:miter/>
          </a:ln>
        </p:spPr>
        <p:txBody>
          <a:bodyPr rot="0" spcFirstLastPara="0" vertOverflow="overflow" horzOverflow="overflow" vert="horz" wrap="square" lIns="93258" tIns="46629" rIns="93258" bIns="46629" numCol="1" spcCol="0" rtlCol="0" fromWordArt="0" anchor="ctr" anchorCtr="0" forceAA="0" compatLnSpc="1">
            <a:prstTxWarp prst="textNoShape">
              <a:avLst/>
            </a:prstTxWarp>
            <a:noAutofit/>
          </a:bodyPr>
          <a:lstStyle/>
          <a:p>
            <a:pPr defTabSz="932608">
              <a:defRPr/>
            </a:pPr>
            <a:endParaRPr lang="en-US">
              <a:gradFill>
                <a:gsLst>
                  <a:gs pos="83000">
                    <a:srgbClr val="1A1A1A"/>
                  </a:gs>
                  <a:gs pos="100000">
                    <a:srgbClr val="0D0D0D"/>
                  </a:gs>
                </a:gsLst>
                <a:lin ang="5400000" scaled="1"/>
              </a:gradFill>
              <a:latin typeface="Segoe UI"/>
            </a:endParaRPr>
          </a:p>
        </p:txBody>
      </p:sp>
      <p:grpSp>
        <p:nvGrpSpPr>
          <p:cNvPr id="40" name="Group 39">
            <a:extLst>
              <a:ext uri="{FF2B5EF4-FFF2-40B4-BE49-F238E27FC236}">
                <a16:creationId xmlns:a16="http://schemas.microsoft.com/office/drawing/2014/main" id="{6D043B29-FCED-4600-8809-43822B318724}"/>
              </a:ext>
            </a:extLst>
          </p:cNvPr>
          <p:cNvGrpSpPr/>
          <p:nvPr/>
        </p:nvGrpSpPr>
        <p:grpSpPr>
          <a:xfrm>
            <a:off x="9197933" y="2700805"/>
            <a:ext cx="1098451" cy="709915"/>
            <a:chOff x="8704249" y="2578412"/>
            <a:chExt cx="1077026" cy="696068"/>
          </a:xfrm>
        </p:grpSpPr>
        <p:sp>
          <p:nvSpPr>
            <p:cNvPr id="41" name="TextBox 40">
              <a:extLst>
                <a:ext uri="{FF2B5EF4-FFF2-40B4-BE49-F238E27FC236}">
                  <a16:creationId xmlns:a16="http://schemas.microsoft.com/office/drawing/2014/main" id="{A03C7030-3717-4AD3-8D01-CE14321FA731}"/>
                </a:ext>
              </a:extLst>
            </p:cNvPr>
            <p:cNvSpPr txBox="1"/>
            <p:nvPr/>
          </p:nvSpPr>
          <p:spPr>
            <a:xfrm>
              <a:off x="8704249" y="3017358"/>
              <a:ext cx="1077026" cy="257122"/>
            </a:xfrm>
            <a:prstGeom prst="rect">
              <a:avLst/>
            </a:prstGeom>
            <a:noFill/>
          </p:spPr>
          <p:txBody>
            <a:bodyPr wrap="none" rtlCol="0">
              <a:spAutoFit/>
            </a:bodyPr>
            <a:lstStyle/>
            <a:p>
              <a:pPr algn="ctr" defTabSz="932608">
                <a:defRPr/>
              </a:pPr>
              <a:r>
                <a:rPr lang="en-US" sz="1071" b="1" kern="500">
                  <a:gradFill>
                    <a:gsLst>
                      <a:gs pos="83000">
                        <a:srgbClr val="1A1A1A"/>
                      </a:gs>
                      <a:gs pos="100000">
                        <a:srgbClr val="0D0D0D"/>
                      </a:gs>
                    </a:gsLst>
                    <a:lin ang="5400000" scaled="1"/>
                  </a:gradFill>
                  <a:latin typeface="Segoe UI" panose="020B0502040204020203" pitchFamily="34" charset="0"/>
                  <a:cs typeface="Segoe UI" panose="020B0502040204020203" pitchFamily="34" charset="0"/>
                </a:rPr>
                <a:t>Cloud Threats</a:t>
              </a:r>
            </a:p>
          </p:txBody>
        </p:sp>
        <p:grpSp>
          <p:nvGrpSpPr>
            <p:cNvPr id="42" name="Group 41">
              <a:extLst>
                <a:ext uri="{FF2B5EF4-FFF2-40B4-BE49-F238E27FC236}">
                  <a16:creationId xmlns:a16="http://schemas.microsoft.com/office/drawing/2014/main" id="{E00ADB8D-B3DD-4D4D-9024-DB171BAFB6E4}"/>
                </a:ext>
              </a:extLst>
            </p:cNvPr>
            <p:cNvGrpSpPr/>
            <p:nvPr/>
          </p:nvGrpSpPr>
          <p:grpSpPr>
            <a:xfrm>
              <a:off x="9036714" y="2578412"/>
              <a:ext cx="412096" cy="412096"/>
              <a:chOff x="8202536" y="5412649"/>
              <a:chExt cx="295014" cy="295014"/>
            </a:xfrm>
          </p:grpSpPr>
          <p:sp>
            <p:nvSpPr>
              <p:cNvPr id="43" name="Oval 42">
                <a:extLst>
                  <a:ext uri="{FF2B5EF4-FFF2-40B4-BE49-F238E27FC236}">
                    <a16:creationId xmlns:a16="http://schemas.microsoft.com/office/drawing/2014/main" id="{C6922F8F-1926-4899-B3E3-FBF821F1C5CE}"/>
                  </a:ext>
                </a:extLst>
              </p:cNvPr>
              <p:cNvSpPr/>
              <p:nvPr/>
            </p:nvSpPr>
            <p:spPr>
              <a:xfrm>
                <a:off x="8202536" y="5412649"/>
                <a:ext cx="295014" cy="295014"/>
              </a:xfrm>
              <a:prstGeom prst="ellipse">
                <a:avLst/>
              </a:prstGeom>
              <a:solidFill>
                <a:srgbClr val="D83B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08">
                  <a:defRPr/>
                </a:pPr>
                <a:endParaRPr lang="en-US">
                  <a:gradFill>
                    <a:gsLst>
                      <a:gs pos="83000">
                        <a:srgbClr val="1A1A1A"/>
                      </a:gs>
                      <a:gs pos="100000">
                        <a:srgbClr val="0D0D0D"/>
                      </a:gs>
                    </a:gsLst>
                    <a:lin ang="5400000" scaled="1"/>
                  </a:gradFill>
                  <a:latin typeface="Segoe UI"/>
                </a:endParaRPr>
              </a:p>
            </p:txBody>
          </p:sp>
          <p:pic>
            <p:nvPicPr>
              <p:cNvPr id="44" name="Graphic 43">
                <a:extLst>
                  <a:ext uri="{FF2B5EF4-FFF2-40B4-BE49-F238E27FC236}">
                    <a16:creationId xmlns:a16="http://schemas.microsoft.com/office/drawing/2014/main" id="{3D24B775-A89E-4B9D-BC49-8862B96664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35743" y="5445856"/>
                <a:ext cx="228600" cy="228600"/>
              </a:xfrm>
              <a:prstGeom prst="rect">
                <a:avLst/>
              </a:prstGeom>
            </p:spPr>
          </p:pic>
        </p:grpSp>
      </p:grpSp>
      <p:grpSp>
        <p:nvGrpSpPr>
          <p:cNvPr id="45" name="Group 44">
            <a:extLst>
              <a:ext uri="{FF2B5EF4-FFF2-40B4-BE49-F238E27FC236}">
                <a16:creationId xmlns:a16="http://schemas.microsoft.com/office/drawing/2014/main" id="{1B72E73D-C880-4C1F-95E6-CAF2641AA850}"/>
              </a:ext>
            </a:extLst>
          </p:cNvPr>
          <p:cNvGrpSpPr/>
          <p:nvPr/>
        </p:nvGrpSpPr>
        <p:grpSpPr>
          <a:xfrm>
            <a:off x="5697751" y="2700805"/>
            <a:ext cx="1308240" cy="709915"/>
            <a:chOff x="5330828" y="2581833"/>
            <a:chExt cx="1282723" cy="696068"/>
          </a:xfrm>
        </p:grpSpPr>
        <p:grpSp>
          <p:nvGrpSpPr>
            <p:cNvPr id="46" name="Group 45">
              <a:extLst>
                <a:ext uri="{FF2B5EF4-FFF2-40B4-BE49-F238E27FC236}">
                  <a16:creationId xmlns:a16="http://schemas.microsoft.com/office/drawing/2014/main" id="{74B5BED2-4513-4677-9671-E26232E98503}"/>
                </a:ext>
              </a:extLst>
            </p:cNvPr>
            <p:cNvGrpSpPr/>
            <p:nvPr/>
          </p:nvGrpSpPr>
          <p:grpSpPr>
            <a:xfrm>
              <a:off x="5734027" y="2581833"/>
              <a:ext cx="412096" cy="412096"/>
              <a:chOff x="8769105" y="1644445"/>
              <a:chExt cx="439920" cy="439920"/>
            </a:xfrm>
          </p:grpSpPr>
          <p:sp>
            <p:nvSpPr>
              <p:cNvPr id="48" name="Oval 47">
                <a:extLst>
                  <a:ext uri="{FF2B5EF4-FFF2-40B4-BE49-F238E27FC236}">
                    <a16:creationId xmlns:a16="http://schemas.microsoft.com/office/drawing/2014/main" id="{83CB5C5E-DF51-4453-8222-3AF1592A1290}"/>
                  </a:ext>
                </a:extLst>
              </p:cNvPr>
              <p:cNvSpPr/>
              <p:nvPr/>
            </p:nvSpPr>
            <p:spPr>
              <a:xfrm>
                <a:off x="8769105" y="1644445"/>
                <a:ext cx="439920" cy="439920"/>
              </a:xfrm>
              <a:prstGeom prst="ellipse">
                <a:avLst/>
              </a:prstGeom>
              <a:solidFill>
                <a:srgbClr val="107C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08">
                  <a:defRPr/>
                </a:pPr>
                <a:endParaRPr lang="en-US">
                  <a:gradFill>
                    <a:gsLst>
                      <a:gs pos="83000">
                        <a:srgbClr val="1A1A1A"/>
                      </a:gs>
                      <a:gs pos="100000">
                        <a:srgbClr val="0D0D0D"/>
                      </a:gs>
                    </a:gsLst>
                    <a:lin ang="5400000" scaled="1"/>
                  </a:gradFill>
                  <a:latin typeface="Segoe UI"/>
                </a:endParaRPr>
              </a:p>
            </p:txBody>
          </p:sp>
          <p:sp>
            <p:nvSpPr>
              <p:cNvPr id="49" name="check 3">
                <a:extLst>
                  <a:ext uri="{FF2B5EF4-FFF2-40B4-BE49-F238E27FC236}">
                    <a16:creationId xmlns:a16="http://schemas.microsoft.com/office/drawing/2014/main" id="{79731735-950D-44A2-98A2-C43E200F47BD}"/>
                  </a:ext>
                </a:extLst>
              </p:cNvPr>
              <p:cNvSpPr>
                <a:spLocks noChangeAspect="1" noEditPoints="1"/>
              </p:cNvSpPr>
              <p:nvPr/>
            </p:nvSpPr>
            <p:spPr bwMode="auto">
              <a:xfrm>
                <a:off x="8818623" y="1694951"/>
                <a:ext cx="340885" cy="338909"/>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58" tIns="46629" rIns="93258" bIns="46629" numCol="1" anchor="t" anchorCtr="0" compatLnSpc="1">
                <a:prstTxWarp prst="textNoShape">
                  <a:avLst/>
                </a:prstTxWarp>
              </a:bodyPr>
              <a:lstStyle/>
              <a:p>
                <a:pPr defTabSz="932608">
                  <a:defRPr/>
                </a:pPr>
                <a:endParaRPr lang="en-US">
                  <a:gradFill>
                    <a:gsLst>
                      <a:gs pos="83000">
                        <a:srgbClr val="1A1A1A"/>
                      </a:gs>
                      <a:gs pos="100000">
                        <a:srgbClr val="0D0D0D"/>
                      </a:gs>
                    </a:gsLst>
                    <a:lin ang="5400000" scaled="1"/>
                  </a:gradFill>
                  <a:latin typeface="Segoe UI"/>
                </a:endParaRPr>
              </a:p>
            </p:txBody>
          </p:sp>
        </p:grpSp>
        <p:sp>
          <p:nvSpPr>
            <p:cNvPr id="47" name="TextBox 46">
              <a:extLst>
                <a:ext uri="{FF2B5EF4-FFF2-40B4-BE49-F238E27FC236}">
                  <a16:creationId xmlns:a16="http://schemas.microsoft.com/office/drawing/2014/main" id="{92863A0E-8546-4198-9BA3-D773C9DB11F4}"/>
                </a:ext>
              </a:extLst>
            </p:cNvPr>
            <p:cNvSpPr txBox="1"/>
            <p:nvPr/>
          </p:nvSpPr>
          <p:spPr>
            <a:xfrm>
              <a:off x="5330828" y="3020779"/>
              <a:ext cx="1282723" cy="257122"/>
            </a:xfrm>
            <a:prstGeom prst="rect">
              <a:avLst/>
            </a:prstGeom>
            <a:noFill/>
          </p:spPr>
          <p:txBody>
            <a:bodyPr wrap="none" rtlCol="0">
              <a:spAutoFit/>
            </a:bodyPr>
            <a:lstStyle/>
            <a:p>
              <a:pPr algn="ctr" defTabSz="932608">
                <a:defRPr/>
              </a:pPr>
              <a:r>
                <a:rPr lang="en-US" sz="1071" b="1" kern="500">
                  <a:gradFill>
                    <a:gsLst>
                      <a:gs pos="83000">
                        <a:srgbClr val="1A1A1A"/>
                      </a:gs>
                      <a:gs pos="100000">
                        <a:srgbClr val="0D0D0D"/>
                      </a:gs>
                    </a:gsLst>
                    <a:lin ang="5400000" scaled="1"/>
                  </a:gradFill>
                  <a:latin typeface="Segoe UI" panose="020B0502040204020203" pitchFamily="34" charset="0"/>
                  <a:cs typeface="Segoe UI" panose="020B0502040204020203" pitchFamily="34" charset="0"/>
                </a:rPr>
                <a:t>Sanctioned apps </a:t>
              </a:r>
            </a:p>
          </p:txBody>
        </p:sp>
      </p:grpSp>
      <p:sp>
        <p:nvSpPr>
          <p:cNvPr id="50" name="TextBox 49">
            <a:extLst>
              <a:ext uri="{FF2B5EF4-FFF2-40B4-BE49-F238E27FC236}">
                <a16:creationId xmlns:a16="http://schemas.microsoft.com/office/drawing/2014/main" id="{C5DD3506-6F5F-46D7-8200-5197D6BEA496}"/>
              </a:ext>
            </a:extLst>
          </p:cNvPr>
          <p:cNvSpPr txBox="1"/>
          <p:nvPr/>
        </p:nvSpPr>
        <p:spPr>
          <a:xfrm>
            <a:off x="6216418" y="1920085"/>
            <a:ext cx="933850" cy="286302"/>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608">
              <a:defRPr/>
            </a:pPr>
            <a:r>
              <a:rPr lang="en-US" sz="1224">
                <a:solidFill>
                  <a:srgbClr val="0078D4"/>
                </a:solidFill>
              </a:rPr>
              <a:t>Office 365</a:t>
            </a:r>
          </a:p>
        </p:txBody>
      </p:sp>
      <p:sp>
        <p:nvSpPr>
          <p:cNvPr id="51" name="TextBox 50">
            <a:extLst>
              <a:ext uri="{FF2B5EF4-FFF2-40B4-BE49-F238E27FC236}">
                <a16:creationId xmlns:a16="http://schemas.microsoft.com/office/drawing/2014/main" id="{FE34C62A-4566-4E38-9692-C698A0E5FFD6}"/>
              </a:ext>
            </a:extLst>
          </p:cNvPr>
          <p:cNvSpPr txBox="1"/>
          <p:nvPr/>
        </p:nvSpPr>
        <p:spPr>
          <a:xfrm>
            <a:off x="4896510" y="2391844"/>
            <a:ext cx="922602" cy="286302"/>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608">
              <a:defRPr/>
            </a:pPr>
            <a:r>
              <a:rPr lang="en-US" sz="1224">
                <a:solidFill>
                  <a:srgbClr val="0078D4"/>
                </a:solidFill>
              </a:rPr>
              <a:t>Salesforce</a:t>
            </a:r>
          </a:p>
        </p:txBody>
      </p:sp>
      <p:sp>
        <p:nvSpPr>
          <p:cNvPr id="52" name="TextBox 51">
            <a:extLst>
              <a:ext uri="{FF2B5EF4-FFF2-40B4-BE49-F238E27FC236}">
                <a16:creationId xmlns:a16="http://schemas.microsoft.com/office/drawing/2014/main" id="{063C8648-E621-48B6-82EA-034391216579}"/>
              </a:ext>
            </a:extLst>
          </p:cNvPr>
          <p:cNvSpPr txBox="1"/>
          <p:nvPr/>
        </p:nvSpPr>
        <p:spPr>
          <a:xfrm>
            <a:off x="6492369" y="2403078"/>
            <a:ext cx="677173" cy="318281"/>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608">
              <a:defRPr/>
            </a:pPr>
            <a:r>
              <a:rPr lang="en-US" sz="1428">
                <a:solidFill>
                  <a:srgbClr val="0078D4"/>
                </a:solidFill>
              </a:rPr>
              <a:t>Azure</a:t>
            </a:r>
          </a:p>
        </p:txBody>
      </p:sp>
      <p:sp>
        <p:nvSpPr>
          <p:cNvPr id="53" name="TextBox 52">
            <a:extLst>
              <a:ext uri="{FF2B5EF4-FFF2-40B4-BE49-F238E27FC236}">
                <a16:creationId xmlns:a16="http://schemas.microsoft.com/office/drawing/2014/main" id="{C28EDA31-0F03-4E11-A081-CD20621C872C}"/>
              </a:ext>
            </a:extLst>
          </p:cNvPr>
          <p:cNvSpPr txBox="1"/>
          <p:nvPr/>
        </p:nvSpPr>
        <p:spPr>
          <a:xfrm>
            <a:off x="5084275" y="1655860"/>
            <a:ext cx="457247" cy="286302"/>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608">
              <a:defRPr/>
            </a:pPr>
            <a:r>
              <a:rPr lang="en-US" sz="1224">
                <a:solidFill>
                  <a:srgbClr val="0078D4"/>
                </a:solidFill>
              </a:rPr>
              <a:t>Box</a:t>
            </a:r>
          </a:p>
        </p:txBody>
      </p:sp>
      <p:sp>
        <p:nvSpPr>
          <p:cNvPr id="54" name="TextBox 53">
            <a:extLst>
              <a:ext uri="{FF2B5EF4-FFF2-40B4-BE49-F238E27FC236}">
                <a16:creationId xmlns:a16="http://schemas.microsoft.com/office/drawing/2014/main" id="{DCD02ED4-CAA4-43F8-980D-8C31AAA269B1}"/>
              </a:ext>
            </a:extLst>
          </p:cNvPr>
          <p:cNvSpPr txBox="1"/>
          <p:nvPr/>
        </p:nvSpPr>
        <p:spPr>
          <a:xfrm>
            <a:off x="7277245" y="2090322"/>
            <a:ext cx="532713" cy="286302"/>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608">
              <a:defRPr/>
            </a:pPr>
            <a:r>
              <a:rPr lang="en-US" sz="1224">
                <a:solidFill>
                  <a:srgbClr val="0078D4"/>
                </a:solidFill>
              </a:rPr>
              <a:t>AWS</a:t>
            </a:r>
          </a:p>
        </p:txBody>
      </p:sp>
      <p:cxnSp>
        <p:nvCxnSpPr>
          <p:cNvPr id="55" name="Straight Connector 54">
            <a:extLst>
              <a:ext uri="{FF2B5EF4-FFF2-40B4-BE49-F238E27FC236}">
                <a16:creationId xmlns:a16="http://schemas.microsoft.com/office/drawing/2014/main" id="{FCE19917-3D2B-402A-9E98-96FBB9330DD3}"/>
              </a:ext>
            </a:extLst>
          </p:cNvPr>
          <p:cNvCxnSpPr>
            <a:cxnSpLocks/>
          </p:cNvCxnSpPr>
          <p:nvPr/>
        </p:nvCxnSpPr>
        <p:spPr>
          <a:xfrm>
            <a:off x="4712275" y="1542055"/>
            <a:ext cx="0" cy="3677344"/>
          </a:xfrm>
          <a:prstGeom prst="line">
            <a:avLst/>
          </a:prstGeom>
          <a:ln w="12700">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ADB0E1C0-8A37-48C5-BEA5-A5AB7DFA2BC2}"/>
              </a:ext>
            </a:extLst>
          </p:cNvPr>
          <p:cNvCxnSpPr>
            <a:cxnSpLocks/>
          </p:cNvCxnSpPr>
          <p:nvPr/>
        </p:nvCxnSpPr>
        <p:spPr>
          <a:xfrm>
            <a:off x="7991463" y="1773107"/>
            <a:ext cx="0" cy="3446293"/>
          </a:xfrm>
          <a:prstGeom prst="line">
            <a:avLst/>
          </a:prstGeom>
          <a:ln w="12700">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id="{C6FA857F-A796-45E4-8DC0-22B7D1015B10}"/>
              </a:ext>
            </a:extLst>
          </p:cNvPr>
          <p:cNvGrpSpPr/>
          <p:nvPr/>
        </p:nvGrpSpPr>
        <p:grpSpPr>
          <a:xfrm>
            <a:off x="2484698" y="2700805"/>
            <a:ext cx="1478270" cy="709915"/>
            <a:chOff x="2436061" y="2578412"/>
            <a:chExt cx="1449436" cy="696068"/>
          </a:xfrm>
        </p:grpSpPr>
        <p:grpSp>
          <p:nvGrpSpPr>
            <p:cNvPr id="58" name="Group 57">
              <a:extLst>
                <a:ext uri="{FF2B5EF4-FFF2-40B4-BE49-F238E27FC236}">
                  <a16:creationId xmlns:a16="http://schemas.microsoft.com/office/drawing/2014/main" id="{69C38088-3123-48C9-8F23-D1D1622773BB}"/>
                </a:ext>
              </a:extLst>
            </p:cNvPr>
            <p:cNvGrpSpPr/>
            <p:nvPr/>
          </p:nvGrpSpPr>
          <p:grpSpPr>
            <a:xfrm>
              <a:off x="2944096" y="2578412"/>
              <a:ext cx="412096" cy="412096"/>
              <a:chOff x="8967035" y="3106808"/>
              <a:chExt cx="439920" cy="439920"/>
            </a:xfrm>
          </p:grpSpPr>
          <p:sp>
            <p:nvSpPr>
              <p:cNvPr id="60" name="Oval 59">
                <a:extLst>
                  <a:ext uri="{FF2B5EF4-FFF2-40B4-BE49-F238E27FC236}">
                    <a16:creationId xmlns:a16="http://schemas.microsoft.com/office/drawing/2014/main" id="{326ECD00-98CD-40D8-8D44-05A6F4BACC34}"/>
                  </a:ext>
                </a:extLst>
              </p:cNvPr>
              <p:cNvSpPr/>
              <p:nvPr/>
            </p:nvSpPr>
            <p:spPr>
              <a:xfrm>
                <a:off x="8967035" y="3106808"/>
                <a:ext cx="439920" cy="439920"/>
              </a:xfrm>
              <a:prstGeom prst="ellipse">
                <a:avLst/>
              </a:prstGeom>
              <a:solidFill>
                <a:srgbClr val="002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08">
                  <a:defRPr/>
                </a:pPr>
                <a:endParaRPr lang="en-US">
                  <a:gradFill>
                    <a:gsLst>
                      <a:gs pos="83000">
                        <a:srgbClr val="1A1A1A"/>
                      </a:gs>
                      <a:gs pos="100000">
                        <a:srgbClr val="0D0D0D"/>
                      </a:gs>
                    </a:gsLst>
                    <a:lin ang="5400000" scaled="1"/>
                  </a:gradFill>
                  <a:latin typeface="Segoe UI"/>
                </a:endParaRPr>
              </a:p>
            </p:txBody>
          </p:sp>
          <p:sp>
            <p:nvSpPr>
              <p:cNvPr id="61" name="illegal">
                <a:extLst>
                  <a:ext uri="{FF2B5EF4-FFF2-40B4-BE49-F238E27FC236}">
                    <a16:creationId xmlns:a16="http://schemas.microsoft.com/office/drawing/2014/main" id="{4DB92CEE-8E67-49DD-8C92-EAC135A41E36}"/>
                  </a:ext>
                </a:extLst>
              </p:cNvPr>
              <p:cNvSpPr>
                <a:spLocks noChangeAspect="1" noEditPoints="1"/>
              </p:cNvSpPr>
              <p:nvPr/>
            </p:nvSpPr>
            <p:spPr bwMode="auto">
              <a:xfrm>
                <a:off x="9016084" y="3156326"/>
                <a:ext cx="341821" cy="340885"/>
              </a:xfrm>
              <a:custGeom>
                <a:avLst/>
                <a:gdLst>
                  <a:gd name="T0" fmla="*/ 265 w 265"/>
                  <a:gd name="T1" fmla="*/ 133 h 265"/>
                  <a:gd name="T2" fmla="*/ 132 w 265"/>
                  <a:gd name="T3" fmla="*/ 265 h 265"/>
                  <a:gd name="T4" fmla="*/ 0 w 265"/>
                  <a:gd name="T5" fmla="*/ 133 h 265"/>
                  <a:gd name="T6" fmla="*/ 132 w 265"/>
                  <a:gd name="T7" fmla="*/ 0 h 265"/>
                  <a:gd name="T8" fmla="*/ 265 w 265"/>
                  <a:gd name="T9" fmla="*/ 133 h 265"/>
                  <a:gd name="T10" fmla="*/ 226 w 265"/>
                  <a:gd name="T11" fmla="*/ 227 h 265"/>
                  <a:gd name="T12" fmla="*/ 39 w 265"/>
                  <a:gd name="T13" fmla="*/ 39 h 265"/>
                </a:gdLst>
                <a:ahLst/>
                <a:cxnLst>
                  <a:cxn ang="0">
                    <a:pos x="T0" y="T1"/>
                  </a:cxn>
                  <a:cxn ang="0">
                    <a:pos x="T2" y="T3"/>
                  </a:cxn>
                  <a:cxn ang="0">
                    <a:pos x="T4" y="T5"/>
                  </a:cxn>
                  <a:cxn ang="0">
                    <a:pos x="T6" y="T7"/>
                  </a:cxn>
                  <a:cxn ang="0">
                    <a:pos x="T8" y="T9"/>
                  </a:cxn>
                  <a:cxn ang="0">
                    <a:pos x="T10" y="T11"/>
                  </a:cxn>
                  <a:cxn ang="0">
                    <a:pos x="T12" y="T13"/>
                  </a:cxn>
                </a:cxnLst>
                <a:rect l="0" t="0" r="r" b="b"/>
                <a:pathLst>
                  <a:path w="265" h="265">
                    <a:moveTo>
                      <a:pt x="265" y="133"/>
                    </a:moveTo>
                    <a:cubicBezTo>
                      <a:pt x="265" y="206"/>
                      <a:pt x="205" y="265"/>
                      <a:pt x="132" y="265"/>
                    </a:cubicBezTo>
                    <a:cubicBezTo>
                      <a:pt x="59" y="265"/>
                      <a:pt x="0" y="206"/>
                      <a:pt x="0" y="133"/>
                    </a:cubicBezTo>
                    <a:cubicBezTo>
                      <a:pt x="0" y="60"/>
                      <a:pt x="59" y="0"/>
                      <a:pt x="132" y="0"/>
                    </a:cubicBezTo>
                    <a:cubicBezTo>
                      <a:pt x="205" y="0"/>
                      <a:pt x="265" y="60"/>
                      <a:pt x="265" y="133"/>
                    </a:cubicBezTo>
                    <a:close/>
                    <a:moveTo>
                      <a:pt x="226" y="227"/>
                    </a:moveTo>
                    <a:cubicBezTo>
                      <a:pt x="39" y="39"/>
                      <a:pt x="39" y="39"/>
                      <a:pt x="39" y="39"/>
                    </a:cubicBezTo>
                  </a:path>
                </a:pathLst>
              </a:custGeom>
              <a:noFill/>
              <a:ln w="15875" cap="sq">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58" tIns="46629" rIns="93258" bIns="46629" numCol="1" anchor="t" anchorCtr="0" compatLnSpc="1">
                <a:prstTxWarp prst="textNoShape">
                  <a:avLst/>
                </a:prstTxWarp>
              </a:bodyPr>
              <a:lstStyle/>
              <a:p>
                <a:pPr defTabSz="932608">
                  <a:defRPr/>
                </a:pPr>
                <a:endParaRPr lang="en-US">
                  <a:gradFill>
                    <a:gsLst>
                      <a:gs pos="83000">
                        <a:srgbClr val="1A1A1A"/>
                      </a:gs>
                      <a:gs pos="100000">
                        <a:srgbClr val="0D0D0D"/>
                      </a:gs>
                    </a:gsLst>
                    <a:lin ang="5400000" scaled="1"/>
                  </a:gradFill>
                  <a:latin typeface="Segoe UI"/>
                </a:endParaRPr>
              </a:p>
            </p:txBody>
          </p:sp>
        </p:grpSp>
        <p:sp>
          <p:nvSpPr>
            <p:cNvPr id="59" name="TextBox 58">
              <a:extLst>
                <a:ext uri="{FF2B5EF4-FFF2-40B4-BE49-F238E27FC236}">
                  <a16:creationId xmlns:a16="http://schemas.microsoft.com/office/drawing/2014/main" id="{01C8A0E5-50C0-405F-9DFE-F8DE79116CEE}"/>
                </a:ext>
              </a:extLst>
            </p:cNvPr>
            <p:cNvSpPr txBox="1"/>
            <p:nvPr/>
          </p:nvSpPr>
          <p:spPr>
            <a:xfrm>
              <a:off x="2436061" y="3017358"/>
              <a:ext cx="1449436" cy="257122"/>
            </a:xfrm>
            <a:prstGeom prst="rect">
              <a:avLst/>
            </a:prstGeom>
            <a:noFill/>
          </p:spPr>
          <p:txBody>
            <a:bodyPr wrap="none" rtlCol="0">
              <a:spAutoFit/>
            </a:bodyPr>
            <a:lstStyle/>
            <a:p>
              <a:pPr algn="ctr" defTabSz="932608">
                <a:defRPr/>
              </a:pPr>
              <a:r>
                <a:rPr lang="en-US" sz="1071" b="1" kern="500">
                  <a:gradFill>
                    <a:gsLst>
                      <a:gs pos="83000">
                        <a:srgbClr val="1A1A1A"/>
                      </a:gs>
                      <a:gs pos="100000">
                        <a:srgbClr val="0D0D0D"/>
                      </a:gs>
                    </a:gsLst>
                    <a:lin ang="5400000" scaled="1"/>
                  </a:gradFill>
                  <a:latin typeface="Segoe UI" panose="020B0502040204020203" pitchFamily="34" charset="0"/>
                  <a:cs typeface="Segoe UI" panose="020B0502040204020203" pitchFamily="34" charset="0"/>
                </a:rPr>
                <a:t>Unsanctioned apps </a:t>
              </a:r>
            </a:p>
          </p:txBody>
        </p:sp>
      </p:grpSp>
      <p:sp>
        <p:nvSpPr>
          <p:cNvPr id="62" name="TextBox 61">
            <a:extLst>
              <a:ext uri="{FF2B5EF4-FFF2-40B4-BE49-F238E27FC236}">
                <a16:creationId xmlns:a16="http://schemas.microsoft.com/office/drawing/2014/main" id="{CE3FC354-3887-437F-867D-6648BC5805B7}"/>
              </a:ext>
            </a:extLst>
          </p:cNvPr>
          <p:cNvSpPr txBox="1"/>
          <p:nvPr/>
        </p:nvSpPr>
        <p:spPr>
          <a:xfrm>
            <a:off x="3100413" y="2339231"/>
            <a:ext cx="927637" cy="318281"/>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608">
              <a:defRPr/>
            </a:pPr>
            <a:r>
              <a:rPr lang="en-US" sz="1428">
                <a:solidFill>
                  <a:srgbClr val="0078D4"/>
                </a:solidFill>
              </a:rPr>
              <a:t>Dropbox</a:t>
            </a:r>
          </a:p>
        </p:txBody>
      </p:sp>
      <p:sp>
        <p:nvSpPr>
          <p:cNvPr id="63" name="TextBox 62">
            <a:extLst>
              <a:ext uri="{FF2B5EF4-FFF2-40B4-BE49-F238E27FC236}">
                <a16:creationId xmlns:a16="http://schemas.microsoft.com/office/drawing/2014/main" id="{86F91938-AE92-4FDF-BF89-CB7E219CA819}"/>
              </a:ext>
            </a:extLst>
          </p:cNvPr>
          <p:cNvSpPr txBox="1"/>
          <p:nvPr/>
        </p:nvSpPr>
        <p:spPr>
          <a:xfrm>
            <a:off x="1833783" y="2334909"/>
            <a:ext cx="876171" cy="286302"/>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608">
              <a:defRPr/>
            </a:pPr>
            <a:r>
              <a:rPr lang="en-US" sz="1224">
                <a:solidFill>
                  <a:srgbClr val="0078D4"/>
                </a:solidFill>
              </a:rPr>
              <a:t>Facebook</a:t>
            </a:r>
          </a:p>
        </p:txBody>
      </p:sp>
      <p:sp>
        <p:nvSpPr>
          <p:cNvPr id="64" name="TextBox 63">
            <a:extLst>
              <a:ext uri="{FF2B5EF4-FFF2-40B4-BE49-F238E27FC236}">
                <a16:creationId xmlns:a16="http://schemas.microsoft.com/office/drawing/2014/main" id="{2EC70C74-B70D-4ADA-A84A-31F2CBE40488}"/>
              </a:ext>
            </a:extLst>
          </p:cNvPr>
          <p:cNvSpPr txBox="1"/>
          <p:nvPr/>
        </p:nvSpPr>
        <p:spPr>
          <a:xfrm>
            <a:off x="3701105" y="1894481"/>
            <a:ext cx="772846" cy="318281"/>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608">
              <a:defRPr/>
            </a:pPr>
            <a:r>
              <a:rPr lang="en-US" sz="1428">
                <a:solidFill>
                  <a:srgbClr val="0078D4"/>
                </a:solidFill>
              </a:rPr>
              <a:t>Twitter</a:t>
            </a:r>
          </a:p>
        </p:txBody>
      </p:sp>
      <p:sp>
        <p:nvSpPr>
          <p:cNvPr id="65" name="TextBox 64">
            <a:extLst>
              <a:ext uri="{FF2B5EF4-FFF2-40B4-BE49-F238E27FC236}">
                <a16:creationId xmlns:a16="http://schemas.microsoft.com/office/drawing/2014/main" id="{11D671B4-E08B-4324-9F4D-4AFB434A5FFE}"/>
              </a:ext>
            </a:extLst>
          </p:cNvPr>
          <p:cNvSpPr txBox="1"/>
          <p:nvPr/>
        </p:nvSpPr>
        <p:spPr>
          <a:xfrm>
            <a:off x="2745173" y="1865648"/>
            <a:ext cx="728966" cy="262238"/>
          </a:xfrm>
          <a:prstGeom prst="rect">
            <a:avLst/>
          </a:prstGeom>
          <a:noFill/>
        </p:spPr>
        <p:txBody>
          <a:bodyPr wrap="none" rtlCol="0">
            <a:spAutoFit/>
          </a:bodyPr>
          <a:lstStyle>
            <a:defPPr>
              <a:defRPr lang="en-US"/>
            </a:defPPr>
            <a:lvl1pPr>
              <a:defRPr sz="1000" kern="500">
                <a:gradFill>
                  <a:gsLst>
                    <a:gs pos="0">
                      <a:schemeClr val="bg1"/>
                    </a:gs>
                    <a:gs pos="100000">
                      <a:schemeClr val="bg1"/>
                    </a:gs>
                  </a:gsLst>
                  <a:lin ang="5400000" scaled="1"/>
                </a:gradFill>
                <a:latin typeface="Segoe UI Semibold" panose="020B0702040204020203" pitchFamily="34" charset="0"/>
                <a:cs typeface="Segoe UI Semibold" panose="020B0702040204020203" pitchFamily="34" charset="0"/>
              </a:defRPr>
            </a:lvl1pPr>
          </a:lstStyle>
          <a:p>
            <a:pPr defTabSz="932608">
              <a:defRPr/>
            </a:pPr>
            <a:r>
              <a:rPr lang="en-US" sz="1071">
                <a:solidFill>
                  <a:srgbClr val="0078D4"/>
                </a:solidFill>
              </a:rPr>
              <a:t>YouTube</a:t>
            </a:r>
          </a:p>
        </p:txBody>
      </p:sp>
      <p:grpSp>
        <p:nvGrpSpPr>
          <p:cNvPr id="69" name="Group 68">
            <a:extLst>
              <a:ext uri="{FF2B5EF4-FFF2-40B4-BE49-F238E27FC236}">
                <a16:creationId xmlns:a16="http://schemas.microsoft.com/office/drawing/2014/main" id="{CA0A96A4-2B8C-4737-A43D-D9370DA3730E}"/>
              </a:ext>
            </a:extLst>
          </p:cNvPr>
          <p:cNvGrpSpPr/>
          <p:nvPr/>
        </p:nvGrpSpPr>
        <p:grpSpPr>
          <a:xfrm>
            <a:off x="1913030" y="2785005"/>
            <a:ext cx="129502" cy="1525042"/>
            <a:chOff x="1268060" y="2425006"/>
            <a:chExt cx="126976" cy="1495297"/>
          </a:xfrm>
        </p:grpSpPr>
        <p:cxnSp>
          <p:nvCxnSpPr>
            <p:cNvPr id="70" name="Straight Connector 69">
              <a:extLst>
                <a:ext uri="{FF2B5EF4-FFF2-40B4-BE49-F238E27FC236}">
                  <a16:creationId xmlns:a16="http://schemas.microsoft.com/office/drawing/2014/main" id="{695A09BF-12BC-4B65-81E7-7892C0703C2E}"/>
                </a:ext>
              </a:extLst>
            </p:cNvPr>
            <p:cNvCxnSpPr>
              <a:cxnSpLocks/>
            </p:cNvCxnSpPr>
            <p:nvPr/>
          </p:nvCxnSpPr>
          <p:spPr>
            <a:xfrm>
              <a:off x="1331548" y="2540275"/>
              <a:ext cx="0" cy="1380028"/>
            </a:xfrm>
            <a:prstGeom prst="line">
              <a:avLst/>
            </a:prstGeom>
            <a:ln w="38100" cap="rnd">
              <a:solidFill>
                <a:srgbClr val="00205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0D06F418-B46F-43D6-BC0D-B4BBF9778D36}"/>
                </a:ext>
              </a:extLst>
            </p:cNvPr>
            <p:cNvSpPr/>
            <p:nvPr/>
          </p:nvSpPr>
          <p:spPr bwMode="auto">
            <a:xfrm>
              <a:off x="1268060" y="2425006"/>
              <a:ext cx="126976" cy="126976"/>
            </a:xfrm>
            <a:prstGeom prst="ellipse">
              <a:avLst/>
            </a:prstGeom>
            <a:solidFill>
              <a:schemeClr val="bg1"/>
            </a:solidFill>
            <a:ln w="38100">
              <a:solidFill>
                <a:srgbClr val="002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19" tIns="149214" rIns="186519" bIns="149214" numCol="1" spcCol="0" rtlCol="0" fromWordArt="0" anchor="t" anchorCtr="0" forceAA="0" compatLnSpc="1">
              <a:prstTxWarp prst="textNoShape">
                <a:avLst/>
              </a:prstTxWarp>
              <a:noAutofit/>
            </a:bodyPr>
            <a:lstStyle/>
            <a:p>
              <a:pPr defTabSz="951039"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72" name="TextBox 71">
            <a:extLst>
              <a:ext uri="{FF2B5EF4-FFF2-40B4-BE49-F238E27FC236}">
                <a16:creationId xmlns:a16="http://schemas.microsoft.com/office/drawing/2014/main" id="{826EA6E4-64E8-4DA5-AE78-D92555AD512C}"/>
              </a:ext>
            </a:extLst>
          </p:cNvPr>
          <p:cNvSpPr txBox="1"/>
          <p:nvPr/>
        </p:nvSpPr>
        <p:spPr>
          <a:xfrm>
            <a:off x="1457455" y="4519473"/>
            <a:ext cx="1053787" cy="476472"/>
          </a:xfrm>
          <a:prstGeom prst="rect">
            <a:avLst/>
          </a:prstGeom>
          <a:noFill/>
        </p:spPr>
        <p:txBody>
          <a:bodyPr wrap="square" lIns="93258" tIns="93258" rIns="93258" bIns="93258" rtlCol="0" anchor="t" anchorCtr="0">
            <a:spAutoFit/>
          </a:bodyPr>
          <a:lstStyle/>
          <a:p>
            <a:pPr algn="ctr" defTabSz="932608">
              <a:lnSpc>
                <a:spcPct val="90000"/>
              </a:lnSpc>
              <a:spcAft>
                <a:spcPts val="306"/>
              </a:spcAft>
              <a:defRPr/>
            </a:pPr>
            <a:r>
              <a:rPr lang="en-US" sz="1020" b="1" kern="0" dirty="0">
                <a:gradFill>
                  <a:gsLst>
                    <a:gs pos="83000">
                      <a:srgbClr val="1A1A1A"/>
                    </a:gs>
                    <a:gs pos="100000">
                      <a:srgbClr val="0D0D0D"/>
                    </a:gs>
                  </a:gsLst>
                  <a:lin ang="5400000" scaled="1"/>
                </a:gradFill>
                <a:latin typeface="Segoe UI Semibold"/>
              </a:rPr>
              <a:t>Discover cloud apps</a:t>
            </a:r>
          </a:p>
        </p:txBody>
      </p:sp>
      <p:grpSp>
        <p:nvGrpSpPr>
          <p:cNvPr id="73" name="Group 72">
            <a:extLst>
              <a:ext uri="{FF2B5EF4-FFF2-40B4-BE49-F238E27FC236}">
                <a16:creationId xmlns:a16="http://schemas.microsoft.com/office/drawing/2014/main" id="{579108F1-338E-40CB-9F45-FDA5B3B21513}"/>
              </a:ext>
            </a:extLst>
          </p:cNvPr>
          <p:cNvGrpSpPr/>
          <p:nvPr/>
        </p:nvGrpSpPr>
        <p:grpSpPr>
          <a:xfrm>
            <a:off x="1722718" y="4010721"/>
            <a:ext cx="485860" cy="485860"/>
            <a:chOff x="5933050" y="2797028"/>
            <a:chExt cx="576290" cy="576290"/>
          </a:xfrm>
        </p:grpSpPr>
        <p:sp>
          <p:nvSpPr>
            <p:cNvPr id="74" name="Oval 73">
              <a:extLst>
                <a:ext uri="{FF2B5EF4-FFF2-40B4-BE49-F238E27FC236}">
                  <a16:creationId xmlns:a16="http://schemas.microsoft.com/office/drawing/2014/main" id="{5D1E6F17-AE4C-4E7A-86D9-8F2A05D657FC}"/>
                </a:ext>
              </a:extLst>
            </p:cNvPr>
            <p:cNvSpPr/>
            <p:nvPr/>
          </p:nvSpPr>
          <p:spPr>
            <a:xfrm rot="1796401">
              <a:off x="5933050" y="2797028"/>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608">
                <a:defRPr/>
              </a:pPr>
              <a:endParaRPr lang="en-US">
                <a:gradFill>
                  <a:gsLst>
                    <a:gs pos="83000">
                      <a:srgbClr val="1A1A1A"/>
                    </a:gs>
                    <a:gs pos="100000">
                      <a:srgbClr val="0D0D0D"/>
                    </a:gs>
                  </a:gsLst>
                  <a:lin ang="5400000" scaled="1"/>
                </a:gradFill>
                <a:latin typeface="Segoe UI"/>
              </a:endParaRPr>
            </a:p>
          </p:txBody>
        </p:sp>
        <p:sp>
          <p:nvSpPr>
            <p:cNvPr id="75" name="cloud">
              <a:extLst>
                <a:ext uri="{FF2B5EF4-FFF2-40B4-BE49-F238E27FC236}">
                  <a16:creationId xmlns:a16="http://schemas.microsoft.com/office/drawing/2014/main" id="{7AF3B016-521A-48B5-B471-E2E2D07418D1}"/>
                </a:ext>
              </a:extLst>
            </p:cNvPr>
            <p:cNvSpPr>
              <a:spLocks noChangeAspect="1"/>
            </p:cNvSpPr>
            <p:nvPr/>
          </p:nvSpPr>
          <p:spPr bwMode="auto">
            <a:xfrm>
              <a:off x="6029627" y="2921589"/>
              <a:ext cx="362664" cy="231052"/>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rgbClr val="C1C1C1"/>
            </a:solidFill>
            <a:ln w="15875" cap="sq">
              <a:noFill/>
              <a:prstDash val="solid"/>
              <a:miter lim="800000"/>
              <a:headEnd/>
              <a:tailEnd/>
            </a:ln>
          </p:spPr>
          <p:txBody>
            <a:bodyPr vert="horz" wrap="square" lIns="93258" tIns="46629" rIns="93258" bIns="46629" numCol="1" anchor="t" anchorCtr="0" compatLnSpc="1">
              <a:prstTxWarp prst="textNoShape">
                <a:avLst/>
              </a:prstTxWarp>
            </a:bodyPr>
            <a:lstStyle/>
            <a:p>
              <a:pPr defTabSz="932608">
                <a:defRPr/>
              </a:pPr>
              <a:endParaRPr lang="en-US" sz="918">
                <a:gradFill>
                  <a:gsLst>
                    <a:gs pos="83000">
                      <a:srgbClr val="1A1A1A"/>
                    </a:gs>
                    <a:gs pos="100000">
                      <a:srgbClr val="0D0D0D"/>
                    </a:gs>
                  </a:gsLst>
                  <a:lin ang="5400000" scaled="1"/>
                </a:gradFill>
                <a:latin typeface="Segoe UI"/>
              </a:endParaRPr>
            </a:p>
          </p:txBody>
        </p:sp>
        <p:sp>
          <p:nvSpPr>
            <p:cNvPr id="76" name="magnify">
              <a:extLst>
                <a:ext uri="{FF2B5EF4-FFF2-40B4-BE49-F238E27FC236}">
                  <a16:creationId xmlns:a16="http://schemas.microsoft.com/office/drawing/2014/main" id="{C4535268-CCD6-43E7-A30E-F6886D2547D1}"/>
                </a:ext>
              </a:extLst>
            </p:cNvPr>
            <p:cNvSpPr>
              <a:spLocks noChangeAspect="1" noEditPoints="1"/>
            </p:cNvSpPr>
            <p:nvPr/>
          </p:nvSpPr>
          <p:spPr bwMode="auto">
            <a:xfrm flipH="1">
              <a:off x="6193840" y="3026684"/>
              <a:ext cx="211818" cy="20777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solidFill>
              <a:schemeClr val="bg1">
                <a:alpha val="82000"/>
              </a:schemeClr>
            </a:solidFill>
            <a:ln w="22225" cap="rnd">
              <a:solidFill>
                <a:schemeClr val="accent1"/>
              </a:solidFill>
              <a:prstDash val="solid"/>
              <a:miter lim="800000"/>
              <a:headEnd/>
              <a:tailEnd/>
            </a:ln>
          </p:spPr>
          <p:txBody>
            <a:bodyPr vert="horz" wrap="square" lIns="93258" tIns="46629" rIns="93258" bIns="46629" numCol="1" anchor="t" anchorCtr="0" compatLnSpc="1">
              <a:prstTxWarp prst="textNoShape">
                <a:avLst/>
              </a:prstTxWarp>
            </a:bodyPr>
            <a:lstStyle/>
            <a:p>
              <a:pPr defTabSz="932608">
                <a:defRPr/>
              </a:pPr>
              <a:endParaRPr lang="en-US">
                <a:gradFill>
                  <a:gsLst>
                    <a:gs pos="83000">
                      <a:srgbClr val="1A1A1A"/>
                    </a:gs>
                    <a:gs pos="100000">
                      <a:srgbClr val="0D0D0D"/>
                    </a:gs>
                  </a:gsLst>
                  <a:lin ang="5400000" scaled="1"/>
                </a:gradFill>
                <a:latin typeface="Segoe UI"/>
              </a:endParaRPr>
            </a:p>
          </p:txBody>
        </p:sp>
      </p:grpSp>
      <p:grpSp>
        <p:nvGrpSpPr>
          <p:cNvPr id="77" name="Group 76">
            <a:extLst>
              <a:ext uri="{FF2B5EF4-FFF2-40B4-BE49-F238E27FC236}">
                <a16:creationId xmlns:a16="http://schemas.microsoft.com/office/drawing/2014/main" id="{BCB56F33-5F2E-4C3E-8480-A4321144657F}"/>
              </a:ext>
            </a:extLst>
          </p:cNvPr>
          <p:cNvGrpSpPr/>
          <p:nvPr/>
        </p:nvGrpSpPr>
        <p:grpSpPr>
          <a:xfrm>
            <a:off x="3961437" y="2785005"/>
            <a:ext cx="129502" cy="1525042"/>
            <a:chOff x="1268060" y="2425006"/>
            <a:chExt cx="126976" cy="1495297"/>
          </a:xfrm>
        </p:grpSpPr>
        <p:cxnSp>
          <p:nvCxnSpPr>
            <p:cNvPr id="78" name="Straight Connector 77">
              <a:extLst>
                <a:ext uri="{FF2B5EF4-FFF2-40B4-BE49-F238E27FC236}">
                  <a16:creationId xmlns:a16="http://schemas.microsoft.com/office/drawing/2014/main" id="{A4345C16-EACE-4F0C-84B3-8A364E5128C6}"/>
                </a:ext>
              </a:extLst>
            </p:cNvPr>
            <p:cNvCxnSpPr>
              <a:cxnSpLocks/>
            </p:cNvCxnSpPr>
            <p:nvPr/>
          </p:nvCxnSpPr>
          <p:spPr>
            <a:xfrm>
              <a:off x="1331548" y="2540275"/>
              <a:ext cx="0" cy="1380028"/>
            </a:xfrm>
            <a:prstGeom prst="line">
              <a:avLst/>
            </a:prstGeom>
            <a:ln w="38100" cap="rnd">
              <a:solidFill>
                <a:srgbClr val="00205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9" name="Oval 78">
              <a:extLst>
                <a:ext uri="{FF2B5EF4-FFF2-40B4-BE49-F238E27FC236}">
                  <a16:creationId xmlns:a16="http://schemas.microsoft.com/office/drawing/2014/main" id="{F95658CB-EB75-4A09-A9DD-87DA21331435}"/>
                </a:ext>
              </a:extLst>
            </p:cNvPr>
            <p:cNvSpPr/>
            <p:nvPr/>
          </p:nvSpPr>
          <p:spPr bwMode="auto">
            <a:xfrm>
              <a:off x="1268060" y="2425006"/>
              <a:ext cx="126976" cy="126976"/>
            </a:xfrm>
            <a:prstGeom prst="ellipse">
              <a:avLst/>
            </a:prstGeom>
            <a:solidFill>
              <a:schemeClr val="bg1"/>
            </a:solidFill>
            <a:ln w="38100">
              <a:solidFill>
                <a:srgbClr val="002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19" tIns="149214" rIns="186519" bIns="149214" numCol="1" spcCol="0" rtlCol="0" fromWordArt="0" anchor="t" anchorCtr="0" forceAA="0" compatLnSpc="1">
              <a:prstTxWarp prst="textNoShape">
                <a:avLst/>
              </a:prstTxWarp>
              <a:noAutofit/>
            </a:bodyPr>
            <a:lstStyle/>
            <a:p>
              <a:pPr defTabSz="951039"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80" name="TextBox 79">
            <a:extLst>
              <a:ext uri="{FF2B5EF4-FFF2-40B4-BE49-F238E27FC236}">
                <a16:creationId xmlns:a16="http://schemas.microsoft.com/office/drawing/2014/main" id="{C8D1939C-B706-462F-9C4A-6C350A145832}"/>
              </a:ext>
            </a:extLst>
          </p:cNvPr>
          <p:cNvSpPr txBox="1"/>
          <p:nvPr/>
        </p:nvSpPr>
        <p:spPr>
          <a:xfrm>
            <a:off x="3389786" y="4519473"/>
            <a:ext cx="1272804" cy="476472"/>
          </a:xfrm>
          <a:prstGeom prst="rect">
            <a:avLst/>
          </a:prstGeom>
          <a:noFill/>
        </p:spPr>
        <p:txBody>
          <a:bodyPr wrap="square" lIns="93258" tIns="93258" rIns="93258" bIns="93258" rtlCol="0" anchor="t" anchorCtr="0">
            <a:spAutoFit/>
          </a:bodyPr>
          <a:lstStyle/>
          <a:p>
            <a:pPr algn="ctr" defTabSz="932608">
              <a:lnSpc>
                <a:spcPct val="90000"/>
              </a:lnSpc>
              <a:spcAft>
                <a:spcPts val="306"/>
              </a:spcAft>
              <a:defRPr/>
            </a:pPr>
            <a:r>
              <a:rPr lang="en-US" sz="1020" b="1" kern="0">
                <a:gradFill>
                  <a:gsLst>
                    <a:gs pos="83000">
                      <a:srgbClr val="1A1A1A"/>
                    </a:gs>
                    <a:gs pos="100000">
                      <a:srgbClr val="0D0D0D"/>
                    </a:gs>
                  </a:gsLst>
                  <a:lin ang="5400000" scaled="1"/>
                </a:gradFill>
                <a:latin typeface="Segoe UI Semibold"/>
              </a:rPr>
              <a:t>Govern discovered apps</a:t>
            </a:r>
            <a:endParaRPr lang="en-US" sz="1020" kern="0">
              <a:gradFill>
                <a:gsLst>
                  <a:gs pos="83000">
                    <a:srgbClr val="1A1A1A"/>
                  </a:gs>
                  <a:gs pos="100000">
                    <a:srgbClr val="0D0D0D"/>
                  </a:gs>
                </a:gsLst>
                <a:lin ang="5400000" scaled="1"/>
              </a:gradFill>
              <a:latin typeface="Segoe UI Semibold"/>
            </a:endParaRPr>
          </a:p>
        </p:txBody>
      </p:sp>
      <p:grpSp>
        <p:nvGrpSpPr>
          <p:cNvPr id="81" name="Group 80">
            <a:extLst>
              <a:ext uri="{FF2B5EF4-FFF2-40B4-BE49-F238E27FC236}">
                <a16:creationId xmlns:a16="http://schemas.microsoft.com/office/drawing/2014/main" id="{69C3FC17-2188-4D9C-A352-2F02DF9438DE}"/>
              </a:ext>
            </a:extLst>
          </p:cNvPr>
          <p:cNvGrpSpPr/>
          <p:nvPr/>
        </p:nvGrpSpPr>
        <p:grpSpPr>
          <a:xfrm>
            <a:off x="3783259" y="4010721"/>
            <a:ext cx="485860" cy="485860"/>
            <a:chOff x="6796486" y="3144913"/>
            <a:chExt cx="576290" cy="576290"/>
          </a:xfrm>
        </p:grpSpPr>
        <p:sp>
          <p:nvSpPr>
            <p:cNvPr id="82" name="Oval 81">
              <a:extLst>
                <a:ext uri="{FF2B5EF4-FFF2-40B4-BE49-F238E27FC236}">
                  <a16:creationId xmlns:a16="http://schemas.microsoft.com/office/drawing/2014/main" id="{EC678592-A35B-495A-861B-702BB4B22917}"/>
                </a:ext>
              </a:extLst>
            </p:cNvPr>
            <p:cNvSpPr/>
            <p:nvPr/>
          </p:nvSpPr>
          <p:spPr>
            <a:xfrm rot="1796401">
              <a:off x="6796486" y="3144913"/>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608">
                <a:defRPr/>
              </a:pPr>
              <a:endParaRPr lang="en-US">
                <a:gradFill>
                  <a:gsLst>
                    <a:gs pos="83000">
                      <a:srgbClr val="1A1A1A"/>
                    </a:gs>
                    <a:gs pos="100000">
                      <a:srgbClr val="0D0D0D"/>
                    </a:gs>
                  </a:gsLst>
                  <a:lin ang="5400000" scaled="1"/>
                </a:gradFill>
                <a:latin typeface="Segoe UI"/>
              </a:endParaRPr>
            </a:p>
          </p:txBody>
        </p:sp>
        <p:pic>
          <p:nvPicPr>
            <p:cNvPr id="83" name="Picture 82">
              <a:extLst>
                <a:ext uri="{FF2B5EF4-FFF2-40B4-BE49-F238E27FC236}">
                  <a16:creationId xmlns:a16="http://schemas.microsoft.com/office/drawing/2014/main" id="{59A72546-B385-44DF-B429-21EE74A6764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81420" y="3234187"/>
              <a:ext cx="406400" cy="406401"/>
            </a:xfrm>
            <a:prstGeom prst="rect">
              <a:avLst/>
            </a:prstGeom>
          </p:spPr>
        </p:pic>
      </p:grpSp>
      <p:grpSp>
        <p:nvGrpSpPr>
          <p:cNvPr id="84" name="Group 83">
            <a:extLst>
              <a:ext uri="{FF2B5EF4-FFF2-40B4-BE49-F238E27FC236}">
                <a16:creationId xmlns:a16="http://schemas.microsoft.com/office/drawing/2014/main" id="{EA47CA3A-9A3C-402D-99F3-B678118DA19D}"/>
              </a:ext>
            </a:extLst>
          </p:cNvPr>
          <p:cNvGrpSpPr/>
          <p:nvPr/>
        </p:nvGrpSpPr>
        <p:grpSpPr>
          <a:xfrm>
            <a:off x="5562164" y="2785005"/>
            <a:ext cx="129502" cy="1525042"/>
            <a:chOff x="1268060" y="2425006"/>
            <a:chExt cx="126976" cy="1495297"/>
          </a:xfrm>
        </p:grpSpPr>
        <p:cxnSp>
          <p:nvCxnSpPr>
            <p:cNvPr id="85" name="Straight Connector 84">
              <a:extLst>
                <a:ext uri="{FF2B5EF4-FFF2-40B4-BE49-F238E27FC236}">
                  <a16:creationId xmlns:a16="http://schemas.microsoft.com/office/drawing/2014/main" id="{EA8A6878-ED6E-4A75-A37F-A33BD2D252A5}"/>
                </a:ext>
              </a:extLst>
            </p:cNvPr>
            <p:cNvCxnSpPr>
              <a:cxnSpLocks/>
            </p:cNvCxnSpPr>
            <p:nvPr/>
          </p:nvCxnSpPr>
          <p:spPr>
            <a:xfrm>
              <a:off x="1331548" y="2540275"/>
              <a:ext cx="0" cy="1380028"/>
            </a:xfrm>
            <a:prstGeom prst="line">
              <a:avLst/>
            </a:prstGeom>
            <a:ln w="38100" cap="rnd">
              <a:solidFill>
                <a:srgbClr val="107C1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6" name="Oval 85">
              <a:extLst>
                <a:ext uri="{FF2B5EF4-FFF2-40B4-BE49-F238E27FC236}">
                  <a16:creationId xmlns:a16="http://schemas.microsoft.com/office/drawing/2014/main" id="{81D4F7B3-B440-4062-93C8-C12A436B875A}"/>
                </a:ext>
              </a:extLst>
            </p:cNvPr>
            <p:cNvSpPr/>
            <p:nvPr/>
          </p:nvSpPr>
          <p:spPr bwMode="auto">
            <a:xfrm>
              <a:off x="1268060" y="2425006"/>
              <a:ext cx="126976" cy="126976"/>
            </a:xfrm>
            <a:prstGeom prst="ellipse">
              <a:avLst/>
            </a:prstGeom>
            <a:solidFill>
              <a:schemeClr val="bg1"/>
            </a:solidFill>
            <a:ln w="38100">
              <a:solidFill>
                <a:srgbClr val="107C1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19" tIns="149214" rIns="186519" bIns="149214" numCol="1" spcCol="0" rtlCol="0" fromWordArt="0" anchor="t" anchorCtr="0" forceAA="0" compatLnSpc="1">
              <a:prstTxWarp prst="textNoShape">
                <a:avLst/>
              </a:prstTxWarp>
              <a:noAutofit/>
            </a:bodyPr>
            <a:lstStyle/>
            <a:p>
              <a:pPr defTabSz="951039"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87" name="TextBox 86">
            <a:extLst>
              <a:ext uri="{FF2B5EF4-FFF2-40B4-BE49-F238E27FC236}">
                <a16:creationId xmlns:a16="http://schemas.microsoft.com/office/drawing/2014/main" id="{82EB7CB5-E436-4F63-BA6A-0636B8EACE7A}"/>
              </a:ext>
            </a:extLst>
          </p:cNvPr>
          <p:cNvSpPr txBox="1"/>
          <p:nvPr/>
        </p:nvSpPr>
        <p:spPr>
          <a:xfrm>
            <a:off x="4732894" y="4155922"/>
            <a:ext cx="1810271" cy="476472"/>
          </a:xfrm>
          <a:prstGeom prst="rect">
            <a:avLst/>
          </a:prstGeom>
          <a:solidFill>
            <a:schemeClr val="bg1"/>
          </a:solidFill>
        </p:spPr>
        <p:txBody>
          <a:bodyPr wrap="square" lIns="93258" tIns="93258" rIns="93258" bIns="93258" rtlCol="0" anchor="t" anchorCtr="0">
            <a:spAutoFit/>
          </a:bodyPr>
          <a:lstStyle/>
          <a:p>
            <a:pPr algn="ctr" defTabSz="932608">
              <a:lnSpc>
                <a:spcPct val="90000"/>
              </a:lnSpc>
              <a:spcAft>
                <a:spcPts val="306"/>
              </a:spcAft>
              <a:defRPr/>
            </a:pPr>
            <a:r>
              <a:rPr lang="en-US" sz="1020" b="1" kern="0">
                <a:gradFill>
                  <a:gsLst>
                    <a:gs pos="83000">
                      <a:srgbClr val="1A1A1A"/>
                    </a:gs>
                    <a:gs pos="100000">
                      <a:srgbClr val="0D0D0D"/>
                    </a:gs>
                  </a:gsLst>
                  <a:lin ang="5400000" scaled="1"/>
                </a:gradFill>
                <a:latin typeface="Segoe UI Semibold"/>
              </a:rPr>
              <a:t>Classify, label and protect sensitive information</a:t>
            </a:r>
          </a:p>
        </p:txBody>
      </p:sp>
      <p:grpSp>
        <p:nvGrpSpPr>
          <p:cNvPr id="88" name="Group 87">
            <a:extLst>
              <a:ext uri="{FF2B5EF4-FFF2-40B4-BE49-F238E27FC236}">
                <a16:creationId xmlns:a16="http://schemas.microsoft.com/office/drawing/2014/main" id="{7472AB59-E329-439D-A771-E0496665ADEA}"/>
              </a:ext>
            </a:extLst>
          </p:cNvPr>
          <p:cNvGrpSpPr/>
          <p:nvPr/>
        </p:nvGrpSpPr>
        <p:grpSpPr>
          <a:xfrm>
            <a:off x="5395101" y="3670879"/>
            <a:ext cx="485860" cy="485860"/>
            <a:chOff x="7112013" y="3935283"/>
            <a:chExt cx="576290" cy="576290"/>
          </a:xfrm>
        </p:grpSpPr>
        <p:sp>
          <p:nvSpPr>
            <p:cNvPr id="89" name="Oval 88">
              <a:extLst>
                <a:ext uri="{FF2B5EF4-FFF2-40B4-BE49-F238E27FC236}">
                  <a16:creationId xmlns:a16="http://schemas.microsoft.com/office/drawing/2014/main" id="{2B69A2E5-0126-4E20-B371-63D936C662BD}"/>
                </a:ext>
              </a:extLst>
            </p:cNvPr>
            <p:cNvSpPr/>
            <p:nvPr/>
          </p:nvSpPr>
          <p:spPr>
            <a:xfrm rot="1796401">
              <a:off x="7112013" y="3935283"/>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defTabSz="932608">
                <a:defRPr/>
              </a:pPr>
              <a:endParaRPr lang="en-US">
                <a:gradFill>
                  <a:gsLst>
                    <a:gs pos="83000">
                      <a:srgbClr val="1A1A1A"/>
                    </a:gs>
                    <a:gs pos="100000">
                      <a:srgbClr val="0D0D0D"/>
                    </a:gs>
                  </a:gsLst>
                  <a:lin ang="5400000" scaled="1"/>
                </a:gradFill>
                <a:latin typeface="Segoe UI"/>
              </a:endParaRPr>
            </a:p>
          </p:txBody>
        </p:sp>
        <p:grpSp>
          <p:nvGrpSpPr>
            <p:cNvPr id="90" name="Group 89">
              <a:extLst>
                <a:ext uri="{FF2B5EF4-FFF2-40B4-BE49-F238E27FC236}">
                  <a16:creationId xmlns:a16="http://schemas.microsoft.com/office/drawing/2014/main" id="{ACCE9283-9E91-4C1D-AA98-ABB04970E607}"/>
                </a:ext>
              </a:extLst>
            </p:cNvPr>
            <p:cNvGrpSpPr/>
            <p:nvPr/>
          </p:nvGrpSpPr>
          <p:grpSpPr>
            <a:xfrm>
              <a:off x="7298873" y="4062283"/>
              <a:ext cx="231072" cy="314467"/>
              <a:chOff x="3912062" y="3827021"/>
              <a:chExt cx="415877" cy="565969"/>
            </a:xfrm>
          </p:grpSpPr>
          <p:grpSp>
            <p:nvGrpSpPr>
              <p:cNvPr id="91" name="Group 8">
                <a:extLst>
                  <a:ext uri="{FF2B5EF4-FFF2-40B4-BE49-F238E27FC236}">
                    <a16:creationId xmlns:a16="http://schemas.microsoft.com/office/drawing/2014/main" id="{346121C7-2A2C-439F-83CB-8490E5A88314}"/>
                  </a:ext>
                </a:extLst>
              </p:cNvPr>
              <p:cNvGrpSpPr>
                <a:grpSpLocks noChangeAspect="1"/>
              </p:cNvGrpSpPr>
              <p:nvPr/>
            </p:nvGrpSpPr>
            <p:grpSpPr bwMode="auto">
              <a:xfrm>
                <a:off x="3912062" y="3827021"/>
                <a:ext cx="415877" cy="565969"/>
                <a:chOff x="3712" y="2130"/>
                <a:chExt cx="133" cy="181"/>
              </a:xfrm>
              <a:solidFill>
                <a:schemeClr val="tx1">
                  <a:lumMod val="25000"/>
                  <a:lumOff val="75000"/>
                </a:schemeClr>
              </a:solidFill>
            </p:grpSpPr>
            <p:sp>
              <p:nvSpPr>
                <p:cNvPr id="95" name="Freeform 9">
                  <a:extLst>
                    <a:ext uri="{FF2B5EF4-FFF2-40B4-BE49-F238E27FC236}">
                      <a16:creationId xmlns:a16="http://schemas.microsoft.com/office/drawing/2014/main" id="{FF8E1542-F37A-4512-B227-215B1B7A382A}"/>
                    </a:ext>
                  </a:extLst>
                </p:cNvPr>
                <p:cNvSpPr>
                  <a:spLocks/>
                </p:cNvSpPr>
                <p:nvPr/>
              </p:nvSpPr>
              <p:spPr bwMode="auto">
                <a:xfrm>
                  <a:off x="3712" y="2130"/>
                  <a:ext cx="133" cy="181"/>
                </a:xfrm>
                <a:custGeom>
                  <a:avLst/>
                  <a:gdLst>
                    <a:gd name="T0" fmla="*/ 0 w 214"/>
                    <a:gd name="T1" fmla="*/ 0 h 293"/>
                    <a:gd name="T2" fmla="*/ 0 w 214"/>
                    <a:gd name="T3" fmla="*/ 0 h 293"/>
                    <a:gd name="T4" fmla="*/ 0 w 214"/>
                    <a:gd name="T5" fmla="*/ 293 h 293"/>
                    <a:gd name="T6" fmla="*/ 214 w 214"/>
                    <a:gd name="T7" fmla="*/ 293 h 293"/>
                    <a:gd name="T8" fmla="*/ 214 w 214"/>
                    <a:gd name="T9" fmla="*/ 80 h 293"/>
                    <a:gd name="T10" fmla="*/ 134 w 214"/>
                    <a:gd name="T11" fmla="*/ 80 h 293"/>
                    <a:gd name="T12" fmla="*/ 134 w 214"/>
                    <a:gd name="T13" fmla="*/ 0 h 293"/>
                    <a:gd name="T14" fmla="*/ 0 w 214"/>
                    <a:gd name="T15" fmla="*/ 0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93">
                      <a:moveTo>
                        <a:pt x="0" y="0"/>
                      </a:moveTo>
                      <a:lnTo>
                        <a:pt x="0" y="0"/>
                      </a:lnTo>
                      <a:lnTo>
                        <a:pt x="0" y="293"/>
                      </a:lnTo>
                      <a:lnTo>
                        <a:pt x="214" y="293"/>
                      </a:lnTo>
                      <a:lnTo>
                        <a:pt x="214" y="80"/>
                      </a:lnTo>
                      <a:lnTo>
                        <a:pt x="134" y="80"/>
                      </a:lnTo>
                      <a:lnTo>
                        <a:pt x="134" y="0"/>
                      </a:lnTo>
                      <a:lnTo>
                        <a:pt x="0" y="0"/>
                      </a:lnTo>
                      <a:close/>
                    </a:path>
                  </a:pathLst>
                </a:custGeom>
                <a:solidFill>
                  <a:srgbClr val="C1C1C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gradFill>
                      <a:gsLst>
                        <a:gs pos="83000">
                          <a:srgbClr val="1A1A1A"/>
                        </a:gs>
                        <a:gs pos="100000">
                          <a:srgbClr val="0D0D0D"/>
                        </a:gs>
                      </a:gsLst>
                      <a:lin ang="5400000" scaled="1"/>
                    </a:gradFill>
                    <a:latin typeface="Segoe UI"/>
                  </a:endParaRPr>
                </a:p>
              </p:txBody>
            </p:sp>
            <p:sp>
              <p:nvSpPr>
                <p:cNvPr id="96" name="Freeform 11">
                  <a:extLst>
                    <a:ext uri="{FF2B5EF4-FFF2-40B4-BE49-F238E27FC236}">
                      <a16:creationId xmlns:a16="http://schemas.microsoft.com/office/drawing/2014/main" id="{A8350EC3-61B1-4676-B593-FFCDEB603878}"/>
                    </a:ext>
                  </a:extLst>
                </p:cNvPr>
                <p:cNvSpPr>
                  <a:spLocks/>
                </p:cNvSpPr>
                <p:nvPr/>
              </p:nvSpPr>
              <p:spPr bwMode="auto">
                <a:xfrm>
                  <a:off x="3811" y="2141"/>
                  <a:ext cx="22" cy="21"/>
                </a:xfrm>
                <a:custGeom>
                  <a:avLst/>
                  <a:gdLst>
                    <a:gd name="T0" fmla="*/ 0 w 35"/>
                    <a:gd name="T1" fmla="*/ 35 h 35"/>
                    <a:gd name="T2" fmla="*/ 0 w 35"/>
                    <a:gd name="T3" fmla="*/ 35 h 35"/>
                    <a:gd name="T4" fmla="*/ 35 w 35"/>
                    <a:gd name="T5" fmla="*/ 35 h 35"/>
                    <a:gd name="T6" fmla="*/ 0 w 35"/>
                    <a:gd name="T7" fmla="*/ 0 h 35"/>
                    <a:gd name="T8" fmla="*/ 0 w 35"/>
                    <a:gd name="T9" fmla="*/ 35 h 35"/>
                  </a:gdLst>
                  <a:ahLst/>
                  <a:cxnLst>
                    <a:cxn ang="0">
                      <a:pos x="T0" y="T1"/>
                    </a:cxn>
                    <a:cxn ang="0">
                      <a:pos x="T2" y="T3"/>
                    </a:cxn>
                    <a:cxn ang="0">
                      <a:pos x="T4" y="T5"/>
                    </a:cxn>
                    <a:cxn ang="0">
                      <a:pos x="T6" y="T7"/>
                    </a:cxn>
                    <a:cxn ang="0">
                      <a:pos x="T8" y="T9"/>
                    </a:cxn>
                  </a:cxnLst>
                  <a:rect l="0" t="0" r="r" b="b"/>
                  <a:pathLst>
                    <a:path w="35" h="35">
                      <a:moveTo>
                        <a:pt x="0" y="35"/>
                      </a:moveTo>
                      <a:lnTo>
                        <a:pt x="0" y="35"/>
                      </a:lnTo>
                      <a:lnTo>
                        <a:pt x="35" y="35"/>
                      </a:lnTo>
                      <a:lnTo>
                        <a:pt x="0" y="0"/>
                      </a:lnTo>
                      <a:lnTo>
                        <a:pt x="0" y="35"/>
                      </a:lnTo>
                      <a:close/>
                    </a:path>
                  </a:pathLst>
                </a:custGeom>
                <a:solidFill>
                  <a:srgbClr val="C1C1C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gradFill>
                      <a:gsLst>
                        <a:gs pos="83000">
                          <a:srgbClr val="1A1A1A"/>
                        </a:gs>
                        <a:gs pos="100000">
                          <a:srgbClr val="0D0D0D"/>
                        </a:gs>
                      </a:gsLst>
                      <a:lin ang="5400000" scaled="1"/>
                    </a:gradFill>
                    <a:latin typeface="Segoe UI"/>
                  </a:endParaRPr>
                </a:p>
              </p:txBody>
            </p:sp>
          </p:grpSp>
          <p:grpSp>
            <p:nvGrpSpPr>
              <p:cNvPr id="92" name="Group 72">
                <a:extLst>
                  <a:ext uri="{FF2B5EF4-FFF2-40B4-BE49-F238E27FC236}">
                    <a16:creationId xmlns:a16="http://schemas.microsoft.com/office/drawing/2014/main" id="{69BB4A18-F5EF-4D7D-B664-C31121A1B9BE}"/>
                  </a:ext>
                </a:extLst>
              </p:cNvPr>
              <p:cNvGrpSpPr>
                <a:grpSpLocks noChangeAspect="1"/>
              </p:cNvGrpSpPr>
              <p:nvPr/>
            </p:nvGrpSpPr>
            <p:grpSpPr bwMode="auto">
              <a:xfrm>
                <a:off x="4047931" y="4118544"/>
                <a:ext cx="144138" cy="191285"/>
                <a:chOff x="3387" y="1941"/>
                <a:chExt cx="107" cy="142"/>
              </a:xfrm>
              <a:solidFill>
                <a:srgbClr val="E81123"/>
              </a:solidFill>
            </p:grpSpPr>
            <p:sp>
              <p:nvSpPr>
                <p:cNvPr id="93" name="Freeform 73">
                  <a:extLst>
                    <a:ext uri="{FF2B5EF4-FFF2-40B4-BE49-F238E27FC236}">
                      <a16:creationId xmlns:a16="http://schemas.microsoft.com/office/drawing/2014/main" id="{96C87608-EFBF-48F2-B060-79D40250D081}"/>
                    </a:ext>
                  </a:extLst>
                </p:cNvPr>
                <p:cNvSpPr>
                  <a:spLocks noEditPoints="1"/>
                </p:cNvSpPr>
                <p:nvPr/>
              </p:nvSpPr>
              <p:spPr bwMode="auto">
                <a:xfrm>
                  <a:off x="3387" y="1941"/>
                  <a:ext cx="107" cy="142"/>
                </a:xfrm>
                <a:custGeom>
                  <a:avLst/>
                  <a:gdLst>
                    <a:gd name="T0" fmla="*/ 80 w 320"/>
                    <a:gd name="T1" fmla="*/ 186 h 423"/>
                    <a:gd name="T2" fmla="*/ 80 w 320"/>
                    <a:gd name="T3" fmla="*/ 186 h 423"/>
                    <a:gd name="T4" fmla="*/ 80 w 320"/>
                    <a:gd name="T5" fmla="*/ 108 h 423"/>
                    <a:gd name="T6" fmla="*/ 86 w 320"/>
                    <a:gd name="T7" fmla="*/ 76 h 423"/>
                    <a:gd name="T8" fmla="*/ 103 w 320"/>
                    <a:gd name="T9" fmla="*/ 50 h 423"/>
                    <a:gd name="T10" fmla="*/ 128 w 320"/>
                    <a:gd name="T11" fmla="*/ 32 h 423"/>
                    <a:gd name="T12" fmla="*/ 160 w 320"/>
                    <a:gd name="T13" fmla="*/ 26 h 423"/>
                    <a:gd name="T14" fmla="*/ 192 w 320"/>
                    <a:gd name="T15" fmla="*/ 32 h 423"/>
                    <a:gd name="T16" fmla="*/ 217 w 320"/>
                    <a:gd name="T17" fmla="*/ 50 h 423"/>
                    <a:gd name="T18" fmla="*/ 234 w 320"/>
                    <a:gd name="T19" fmla="*/ 76 h 423"/>
                    <a:gd name="T20" fmla="*/ 240 w 320"/>
                    <a:gd name="T21" fmla="*/ 108 h 423"/>
                    <a:gd name="T22" fmla="*/ 240 w 320"/>
                    <a:gd name="T23" fmla="*/ 186 h 423"/>
                    <a:gd name="T24" fmla="*/ 80 w 320"/>
                    <a:gd name="T25" fmla="*/ 186 h 423"/>
                    <a:gd name="T26" fmla="*/ 160 w 320"/>
                    <a:gd name="T27" fmla="*/ 365 h 423"/>
                    <a:gd name="T28" fmla="*/ 160 w 320"/>
                    <a:gd name="T29" fmla="*/ 365 h 423"/>
                    <a:gd name="T30" fmla="*/ 106 w 320"/>
                    <a:gd name="T31" fmla="*/ 311 h 423"/>
                    <a:gd name="T32" fmla="*/ 160 w 320"/>
                    <a:gd name="T33" fmla="*/ 258 h 423"/>
                    <a:gd name="T34" fmla="*/ 213 w 320"/>
                    <a:gd name="T35" fmla="*/ 311 h 423"/>
                    <a:gd name="T36" fmla="*/ 160 w 320"/>
                    <a:gd name="T37" fmla="*/ 365 h 423"/>
                    <a:gd name="T38" fmla="*/ 266 w 320"/>
                    <a:gd name="T39" fmla="*/ 186 h 423"/>
                    <a:gd name="T40" fmla="*/ 266 w 320"/>
                    <a:gd name="T41" fmla="*/ 186 h 423"/>
                    <a:gd name="T42" fmla="*/ 266 w 320"/>
                    <a:gd name="T43" fmla="*/ 108 h 423"/>
                    <a:gd name="T44" fmla="*/ 258 w 320"/>
                    <a:gd name="T45" fmla="*/ 65 h 423"/>
                    <a:gd name="T46" fmla="*/ 236 w 320"/>
                    <a:gd name="T47" fmla="*/ 31 h 423"/>
                    <a:gd name="T48" fmla="*/ 202 w 320"/>
                    <a:gd name="T49" fmla="*/ 7 h 423"/>
                    <a:gd name="T50" fmla="*/ 160 w 320"/>
                    <a:gd name="T51" fmla="*/ 0 h 423"/>
                    <a:gd name="T52" fmla="*/ 118 w 320"/>
                    <a:gd name="T53" fmla="*/ 7 h 423"/>
                    <a:gd name="T54" fmla="*/ 84 w 320"/>
                    <a:gd name="T55" fmla="*/ 31 h 423"/>
                    <a:gd name="T56" fmla="*/ 61 w 320"/>
                    <a:gd name="T57" fmla="*/ 65 h 423"/>
                    <a:gd name="T58" fmla="*/ 53 w 320"/>
                    <a:gd name="T59" fmla="*/ 108 h 423"/>
                    <a:gd name="T60" fmla="*/ 53 w 320"/>
                    <a:gd name="T61" fmla="*/ 186 h 423"/>
                    <a:gd name="T62" fmla="*/ 0 w 320"/>
                    <a:gd name="T63" fmla="*/ 186 h 423"/>
                    <a:gd name="T64" fmla="*/ 0 w 320"/>
                    <a:gd name="T65" fmla="*/ 423 h 423"/>
                    <a:gd name="T66" fmla="*/ 320 w 320"/>
                    <a:gd name="T67" fmla="*/ 423 h 423"/>
                    <a:gd name="T68" fmla="*/ 320 w 320"/>
                    <a:gd name="T69" fmla="*/ 186 h 423"/>
                    <a:gd name="T70" fmla="*/ 266 w 320"/>
                    <a:gd name="T71" fmla="*/ 186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423">
                      <a:moveTo>
                        <a:pt x="80" y="186"/>
                      </a:moveTo>
                      <a:lnTo>
                        <a:pt x="80" y="186"/>
                      </a:lnTo>
                      <a:lnTo>
                        <a:pt x="80" y="108"/>
                      </a:lnTo>
                      <a:cubicBezTo>
                        <a:pt x="80" y="96"/>
                        <a:pt x="82" y="86"/>
                        <a:pt x="86" y="76"/>
                      </a:cubicBezTo>
                      <a:cubicBezTo>
                        <a:pt x="90" y="66"/>
                        <a:pt x="95" y="57"/>
                        <a:pt x="103" y="50"/>
                      </a:cubicBezTo>
                      <a:cubicBezTo>
                        <a:pt x="110" y="42"/>
                        <a:pt x="118" y="36"/>
                        <a:pt x="128" y="32"/>
                      </a:cubicBezTo>
                      <a:cubicBezTo>
                        <a:pt x="138" y="28"/>
                        <a:pt x="148" y="26"/>
                        <a:pt x="160" y="26"/>
                      </a:cubicBezTo>
                      <a:cubicBezTo>
                        <a:pt x="171" y="26"/>
                        <a:pt x="182" y="28"/>
                        <a:pt x="192" y="32"/>
                      </a:cubicBezTo>
                      <a:cubicBezTo>
                        <a:pt x="201" y="36"/>
                        <a:pt x="210" y="42"/>
                        <a:pt x="217" y="50"/>
                      </a:cubicBezTo>
                      <a:cubicBezTo>
                        <a:pt x="224" y="57"/>
                        <a:pt x="230" y="66"/>
                        <a:pt x="234" y="76"/>
                      </a:cubicBezTo>
                      <a:cubicBezTo>
                        <a:pt x="238" y="86"/>
                        <a:pt x="240" y="96"/>
                        <a:pt x="240" y="108"/>
                      </a:cubicBezTo>
                      <a:lnTo>
                        <a:pt x="240" y="186"/>
                      </a:lnTo>
                      <a:lnTo>
                        <a:pt x="80" y="186"/>
                      </a:lnTo>
                      <a:close/>
                      <a:moveTo>
                        <a:pt x="160" y="365"/>
                      </a:moveTo>
                      <a:lnTo>
                        <a:pt x="160" y="365"/>
                      </a:lnTo>
                      <a:cubicBezTo>
                        <a:pt x="130" y="365"/>
                        <a:pt x="106" y="341"/>
                        <a:pt x="106" y="311"/>
                      </a:cubicBezTo>
                      <a:cubicBezTo>
                        <a:pt x="106" y="282"/>
                        <a:pt x="130" y="258"/>
                        <a:pt x="160" y="258"/>
                      </a:cubicBezTo>
                      <a:cubicBezTo>
                        <a:pt x="189" y="258"/>
                        <a:pt x="213" y="282"/>
                        <a:pt x="213" y="311"/>
                      </a:cubicBezTo>
                      <a:cubicBezTo>
                        <a:pt x="213" y="341"/>
                        <a:pt x="189" y="365"/>
                        <a:pt x="160" y="365"/>
                      </a:cubicBezTo>
                      <a:close/>
                      <a:moveTo>
                        <a:pt x="266" y="186"/>
                      </a:moveTo>
                      <a:lnTo>
                        <a:pt x="266" y="186"/>
                      </a:lnTo>
                      <a:lnTo>
                        <a:pt x="266" y="108"/>
                      </a:lnTo>
                      <a:cubicBezTo>
                        <a:pt x="266" y="93"/>
                        <a:pt x="264" y="79"/>
                        <a:pt x="258" y="65"/>
                      </a:cubicBezTo>
                      <a:cubicBezTo>
                        <a:pt x="253" y="52"/>
                        <a:pt x="245" y="41"/>
                        <a:pt x="236" y="31"/>
                      </a:cubicBezTo>
                      <a:cubicBezTo>
                        <a:pt x="226" y="21"/>
                        <a:pt x="215" y="13"/>
                        <a:pt x="202" y="7"/>
                      </a:cubicBezTo>
                      <a:cubicBezTo>
                        <a:pt x="189" y="3"/>
                        <a:pt x="175" y="0"/>
                        <a:pt x="160" y="0"/>
                      </a:cubicBezTo>
                      <a:cubicBezTo>
                        <a:pt x="145" y="0"/>
                        <a:pt x="131" y="3"/>
                        <a:pt x="118" y="7"/>
                      </a:cubicBezTo>
                      <a:cubicBezTo>
                        <a:pt x="105" y="13"/>
                        <a:pt x="93" y="21"/>
                        <a:pt x="84" y="31"/>
                      </a:cubicBezTo>
                      <a:cubicBezTo>
                        <a:pt x="74" y="41"/>
                        <a:pt x="67" y="52"/>
                        <a:pt x="61" y="65"/>
                      </a:cubicBezTo>
                      <a:cubicBezTo>
                        <a:pt x="56" y="79"/>
                        <a:pt x="53" y="93"/>
                        <a:pt x="53" y="108"/>
                      </a:cubicBezTo>
                      <a:lnTo>
                        <a:pt x="53" y="186"/>
                      </a:lnTo>
                      <a:lnTo>
                        <a:pt x="0" y="186"/>
                      </a:lnTo>
                      <a:lnTo>
                        <a:pt x="0" y="423"/>
                      </a:lnTo>
                      <a:lnTo>
                        <a:pt x="320" y="423"/>
                      </a:lnTo>
                      <a:lnTo>
                        <a:pt x="320" y="186"/>
                      </a:lnTo>
                      <a:lnTo>
                        <a:pt x="266" y="186"/>
                      </a:lnTo>
                      <a:close/>
                    </a:path>
                  </a:pathLst>
                </a:custGeom>
                <a:solidFill>
                  <a:schemeClr val="accent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gradFill>
                      <a:gsLst>
                        <a:gs pos="83000">
                          <a:srgbClr val="1A1A1A"/>
                        </a:gs>
                        <a:gs pos="100000">
                          <a:srgbClr val="0D0D0D"/>
                        </a:gs>
                      </a:gsLst>
                      <a:lin ang="5400000" scaled="1"/>
                    </a:gradFill>
                    <a:latin typeface="Segoe UI"/>
                  </a:endParaRPr>
                </a:p>
              </p:txBody>
            </p:sp>
            <p:sp>
              <p:nvSpPr>
                <p:cNvPr id="94" name="Freeform 74">
                  <a:extLst>
                    <a:ext uri="{FF2B5EF4-FFF2-40B4-BE49-F238E27FC236}">
                      <a16:creationId xmlns:a16="http://schemas.microsoft.com/office/drawing/2014/main" id="{3F53D473-2500-4F53-B109-2070B5521DFF}"/>
                    </a:ext>
                  </a:extLst>
                </p:cNvPr>
                <p:cNvSpPr>
                  <a:spLocks/>
                </p:cNvSpPr>
                <p:nvPr/>
              </p:nvSpPr>
              <p:spPr bwMode="auto">
                <a:xfrm>
                  <a:off x="3431" y="2036"/>
                  <a:ext cx="18" cy="18"/>
                </a:xfrm>
                <a:custGeom>
                  <a:avLst/>
                  <a:gdLst>
                    <a:gd name="T0" fmla="*/ 27 w 53"/>
                    <a:gd name="T1" fmla="*/ 0 h 53"/>
                    <a:gd name="T2" fmla="*/ 27 w 53"/>
                    <a:gd name="T3" fmla="*/ 0 h 53"/>
                    <a:gd name="T4" fmla="*/ 0 w 53"/>
                    <a:gd name="T5" fmla="*/ 26 h 53"/>
                    <a:gd name="T6" fmla="*/ 27 w 53"/>
                    <a:gd name="T7" fmla="*/ 53 h 53"/>
                    <a:gd name="T8" fmla="*/ 53 w 53"/>
                    <a:gd name="T9" fmla="*/ 26 h 53"/>
                    <a:gd name="T10" fmla="*/ 27 w 53"/>
                    <a:gd name="T11" fmla="*/ 0 h 53"/>
                  </a:gdLst>
                  <a:ahLst/>
                  <a:cxnLst>
                    <a:cxn ang="0">
                      <a:pos x="T0" y="T1"/>
                    </a:cxn>
                    <a:cxn ang="0">
                      <a:pos x="T2" y="T3"/>
                    </a:cxn>
                    <a:cxn ang="0">
                      <a:pos x="T4" y="T5"/>
                    </a:cxn>
                    <a:cxn ang="0">
                      <a:pos x="T6" y="T7"/>
                    </a:cxn>
                    <a:cxn ang="0">
                      <a:pos x="T8" y="T9"/>
                    </a:cxn>
                    <a:cxn ang="0">
                      <a:pos x="T10" y="T11"/>
                    </a:cxn>
                  </a:cxnLst>
                  <a:rect l="0" t="0" r="r" b="b"/>
                  <a:pathLst>
                    <a:path w="53" h="53">
                      <a:moveTo>
                        <a:pt x="27" y="0"/>
                      </a:moveTo>
                      <a:lnTo>
                        <a:pt x="27" y="0"/>
                      </a:lnTo>
                      <a:cubicBezTo>
                        <a:pt x="12" y="0"/>
                        <a:pt x="0" y="11"/>
                        <a:pt x="0" y="26"/>
                      </a:cubicBezTo>
                      <a:cubicBezTo>
                        <a:pt x="0" y="41"/>
                        <a:pt x="12" y="53"/>
                        <a:pt x="27" y="53"/>
                      </a:cubicBezTo>
                      <a:cubicBezTo>
                        <a:pt x="42" y="53"/>
                        <a:pt x="53" y="41"/>
                        <a:pt x="53" y="26"/>
                      </a:cubicBezTo>
                      <a:cubicBezTo>
                        <a:pt x="53" y="11"/>
                        <a:pt x="42" y="0"/>
                        <a:pt x="27" y="0"/>
                      </a:cubicBezTo>
                      <a:close/>
                    </a:path>
                  </a:pathLst>
                </a:custGeom>
                <a:solidFill>
                  <a:schemeClr val="accent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gradFill>
                      <a:gsLst>
                        <a:gs pos="83000">
                          <a:srgbClr val="1A1A1A"/>
                        </a:gs>
                        <a:gs pos="100000">
                          <a:srgbClr val="0D0D0D"/>
                        </a:gs>
                      </a:gsLst>
                      <a:lin ang="5400000" scaled="1"/>
                    </a:gradFill>
                    <a:latin typeface="Segoe UI"/>
                  </a:endParaRPr>
                </a:p>
              </p:txBody>
            </p:sp>
          </p:grpSp>
        </p:grpSp>
      </p:grpSp>
      <p:cxnSp>
        <p:nvCxnSpPr>
          <p:cNvPr id="97" name="Straight Connector 96">
            <a:extLst>
              <a:ext uri="{FF2B5EF4-FFF2-40B4-BE49-F238E27FC236}">
                <a16:creationId xmlns:a16="http://schemas.microsoft.com/office/drawing/2014/main" id="{00B33429-91BD-4227-A54E-2D3D9453AB5D}"/>
              </a:ext>
            </a:extLst>
          </p:cNvPr>
          <p:cNvCxnSpPr>
            <a:cxnSpLocks/>
          </p:cNvCxnSpPr>
          <p:nvPr/>
        </p:nvCxnSpPr>
        <p:spPr>
          <a:xfrm>
            <a:off x="7186200" y="2902567"/>
            <a:ext cx="0" cy="1407481"/>
          </a:xfrm>
          <a:prstGeom prst="line">
            <a:avLst/>
          </a:prstGeom>
          <a:ln w="38100" cap="rnd">
            <a:solidFill>
              <a:srgbClr val="107C1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98" name="Oval 97">
            <a:extLst>
              <a:ext uri="{FF2B5EF4-FFF2-40B4-BE49-F238E27FC236}">
                <a16:creationId xmlns:a16="http://schemas.microsoft.com/office/drawing/2014/main" id="{8F00CB17-80E0-41FD-8237-1D7C83D827E1}"/>
              </a:ext>
            </a:extLst>
          </p:cNvPr>
          <p:cNvSpPr/>
          <p:nvPr/>
        </p:nvSpPr>
        <p:spPr bwMode="auto">
          <a:xfrm>
            <a:off x="7121449" y="2785003"/>
            <a:ext cx="129502" cy="129502"/>
          </a:xfrm>
          <a:prstGeom prst="ellipse">
            <a:avLst/>
          </a:prstGeom>
          <a:solidFill>
            <a:schemeClr val="bg1"/>
          </a:solidFill>
          <a:ln w="38100">
            <a:solidFill>
              <a:srgbClr val="107C1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19" tIns="149214" rIns="186519" bIns="149214" numCol="1" spcCol="0" rtlCol="0" fromWordArt="0" anchor="t" anchorCtr="0" forceAA="0" compatLnSpc="1">
            <a:prstTxWarp prst="textNoShape">
              <a:avLst/>
            </a:prstTxWarp>
            <a:noAutofit/>
          </a:bodyPr>
          <a:lstStyle/>
          <a:p>
            <a:pPr defTabSz="951039"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sp>
        <p:nvSpPr>
          <p:cNvPr id="99" name="TextBox 98">
            <a:extLst>
              <a:ext uri="{FF2B5EF4-FFF2-40B4-BE49-F238E27FC236}">
                <a16:creationId xmlns:a16="http://schemas.microsoft.com/office/drawing/2014/main" id="{B31DF55E-558B-4DB1-8EF0-CA92C05013CC}"/>
              </a:ext>
            </a:extLst>
          </p:cNvPr>
          <p:cNvSpPr txBox="1"/>
          <p:nvPr/>
        </p:nvSpPr>
        <p:spPr>
          <a:xfrm>
            <a:off x="6409057" y="4519473"/>
            <a:ext cx="1554293" cy="620539"/>
          </a:xfrm>
          <a:prstGeom prst="rect">
            <a:avLst/>
          </a:prstGeom>
          <a:noFill/>
        </p:spPr>
        <p:txBody>
          <a:bodyPr wrap="square" lIns="93258" tIns="93258" rIns="93258" bIns="93258" rtlCol="0" anchor="t" anchorCtr="0">
            <a:spAutoFit/>
          </a:bodyPr>
          <a:lstStyle/>
          <a:p>
            <a:pPr algn="ctr" defTabSz="932608">
              <a:lnSpc>
                <a:spcPct val="90000"/>
              </a:lnSpc>
              <a:spcAft>
                <a:spcPts val="306"/>
              </a:spcAft>
              <a:defRPr/>
            </a:pPr>
            <a:r>
              <a:rPr lang="en-US" sz="1020" b="1" kern="0">
                <a:gradFill>
                  <a:gsLst>
                    <a:gs pos="83000">
                      <a:srgbClr val="1A1A1A"/>
                    </a:gs>
                    <a:gs pos="100000">
                      <a:srgbClr val="0D0D0D"/>
                    </a:gs>
                  </a:gsLst>
                  <a:lin ang="5400000" scaled="1"/>
                </a:gradFill>
                <a:latin typeface="Segoe UI Semibold"/>
              </a:rPr>
              <a:t>Control and monitor user sessions in </a:t>
            </a:r>
            <a:br>
              <a:rPr lang="en-US" sz="1020" b="1" kern="0">
                <a:gradFill>
                  <a:gsLst>
                    <a:gs pos="83000">
                      <a:srgbClr val="1A1A1A"/>
                    </a:gs>
                    <a:gs pos="100000">
                      <a:srgbClr val="0D0D0D"/>
                    </a:gs>
                  </a:gsLst>
                  <a:lin ang="5400000" scaled="1"/>
                </a:gradFill>
                <a:latin typeface="Segoe UI Semibold"/>
              </a:rPr>
            </a:br>
            <a:r>
              <a:rPr lang="en-US" sz="1020" b="1" kern="0">
                <a:gradFill>
                  <a:gsLst>
                    <a:gs pos="83000">
                      <a:srgbClr val="1A1A1A"/>
                    </a:gs>
                    <a:gs pos="100000">
                      <a:srgbClr val="0D0D0D"/>
                    </a:gs>
                  </a:gsLst>
                  <a:lin ang="5400000" scaled="1"/>
                </a:gradFill>
                <a:latin typeface="Segoe UI Semibold"/>
              </a:rPr>
              <a:t>real-time</a:t>
            </a:r>
          </a:p>
        </p:txBody>
      </p:sp>
      <p:grpSp>
        <p:nvGrpSpPr>
          <p:cNvPr id="100" name="Group 99">
            <a:extLst>
              <a:ext uri="{FF2B5EF4-FFF2-40B4-BE49-F238E27FC236}">
                <a16:creationId xmlns:a16="http://schemas.microsoft.com/office/drawing/2014/main" id="{1E140D18-87F0-44E0-87C7-4F002E682A61}"/>
              </a:ext>
            </a:extLst>
          </p:cNvPr>
          <p:cNvGrpSpPr/>
          <p:nvPr/>
        </p:nvGrpSpPr>
        <p:grpSpPr>
          <a:xfrm>
            <a:off x="6943270" y="4010721"/>
            <a:ext cx="485860" cy="485860"/>
            <a:chOff x="6766819" y="4776442"/>
            <a:chExt cx="576291" cy="576291"/>
          </a:xfrm>
        </p:grpSpPr>
        <p:sp>
          <p:nvSpPr>
            <p:cNvPr id="101" name="Oval 100">
              <a:extLst>
                <a:ext uri="{FF2B5EF4-FFF2-40B4-BE49-F238E27FC236}">
                  <a16:creationId xmlns:a16="http://schemas.microsoft.com/office/drawing/2014/main" id="{F6EC154A-ABC3-4C8C-8675-C2A452A3E43B}"/>
                </a:ext>
              </a:extLst>
            </p:cNvPr>
            <p:cNvSpPr/>
            <p:nvPr/>
          </p:nvSpPr>
          <p:spPr>
            <a:xfrm rot="1796401">
              <a:off x="6766819" y="4776442"/>
              <a:ext cx="576291" cy="576291"/>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608">
                <a:defRPr/>
              </a:pPr>
              <a:endParaRPr lang="en-US">
                <a:gradFill>
                  <a:gsLst>
                    <a:gs pos="83000">
                      <a:srgbClr val="1A1A1A"/>
                    </a:gs>
                    <a:gs pos="100000">
                      <a:srgbClr val="0D0D0D"/>
                    </a:gs>
                  </a:gsLst>
                  <a:lin ang="5400000" scaled="1"/>
                </a:gradFill>
                <a:latin typeface="Segoe UI"/>
              </a:endParaRPr>
            </a:p>
          </p:txBody>
        </p:sp>
        <p:pic>
          <p:nvPicPr>
            <p:cNvPr id="102" name="Picture 101">
              <a:extLst>
                <a:ext uri="{FF2B5EF4-FFF2-40B4-BE49-F238E27FC236}">
                  <a16:creationId xmlns:a16="http://schemas.microsoft.com/office/drawing/2014/main" id="{4D37B55A-5922-49EF-98F4-5BD4723D128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02418" y="4912043"/>
              <a:ext cx="305076" cy="305076"/>
            </a:xfrm>
            <a:prstGeom prst="rect">
              <a:avLst/>
            </a:prstGeom>
          </p:spPr>
        </p:pic>
      </p:grpSp>
      <p:grpSp>
        <p:nvGrpSpPr>
          <p:cNvPr id="103" name="Group 102">
            <a:extLst>
              <a:ext uri="{FF2B5EF4-FFF2-40B4-BE49-F238E27FC236}">
                <a16:creationId xmlns:a16="http://schemas.microsoft.com/office/drawing/2014/main" id="{3EFEB8EA-8516-42DA-9722-E97FDB7E56EC}"/>
              </a:ext>
            </a:extLst>
          </p:cNvPr>
          <p:cNvGrpSpPr/>
          <p:nvPr/>
        </p:nvGrpSpPr>
        <p:grpSpPr>
          <a:xfrm>
            <a:off x="2340580" y="2785004"/>
            <a:ext cx="694580" cy="1076171"/>
            <a:chOff x="2294753" y="2730634"/>
            <a:chExt cx="681032" cy="1055180"/>
          </a:xfrm>
        </p:grpSpPr>
        <p:sp>
          <p:nvSpPr>
            <p:cNvPr id="104" name="Oval 103">
              <a:extLst>
                <a:ext uri="{FF2B5EF4-FFF2-40B4-BE49-F238E27FC236}">
                  <a16:creationId xmlns:a16="http://schemas.microsoft.com/office/drawing/2014/main" id="{1F8C8C60-76C3-47CB-82E4-BEB7A9E8E115}"/>
                </a:ext>
              </a:extLst>
            </p:cNvPr>
            <p:cNvSpPr/>
            <p:nvPr/>
          </p:nvSpPr>
          <p:spPr bwMode="auto">
            <a:xfrm>
              <a:off x="2294753" y="2730634"/>
              <a:ext cx="126976" cy="126976"/>
            </a:xfrm>
            <a:prstGeom prst="ellipse">
              <a:avLst/>
            </a:prstGeom>
            <a:solidFill>
              <a:schemeClr val="bg1"/>
            </a:solidFill>
            <a:ln w="38100">
              <a:solidFill>
                <a:srgbClr val="002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19" tIns="149214" rIns="186519" bIns="149214" numCol="1" spcCol="0" rtlCol="0" fromWordArt="0" anchor="t" anchorCtr="0" forceAA="0" compatLnSpc="1">
              <a:prstTxWarp prst="textNoShape">
                <a:avLst/>
              </a:prstTxWarp>
              <a:noAutofit/>
            </a:bodyPr>
            <a:lstStyle/>
            <a:p>
              <a:pPr defTabSz="951039"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cxnSp>
          <p:nvCxnSpPr>
            <p:cNvPr id="105" name="Connector: Elbow 104">
              <a:extLst>
                <a:ext uri="{FF2B5EF4-FFF2-40B4-BE49-F238E27FC236}">
                  <a16:creationId xmlns:a16="http://schemas.microsoft.com/office/drawing/2014/main" id="{722B2D35-BEA6-4D70-A122-9EF0142E6571}"/>
                </a:ext>
              </a:extLst>
            </p:cNvPr>
            <p:cNvCxnSpPr>
              <a:cxnSpLocks/>
              <a:stCxn id="104" idx="4"/>
            </p:cNvCxnSpPr>
            <p:nvPr/>
          </p:nvCxnSpPr>
          <p:spPr>
            <a:xfrm rot="16200000" flipH="1">
              <a:off x="2202911" y="3012940"/>
              <a:ext cx="928204" cy="617544"/>
            </a:xfrm>
            <a:prstGeom prst="bentConnector3">
              <a:avLst>
                <a:gd name="adj1" fmla="val 65692"/>
              </a:avLst>
            </a:prstGeom>
            <a:ln w="38100" cap="rnd">
              <a:solidFill>
                <a:srgbClr val="00205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06" name="TextBox 105">
            <a:extLst>
              <a:ext uri="{FF2B5EF4-FFF2-40B4-BE49-F238E27FC236}">
                <a16:creationId xmlns:a16="http://schemas.microsoft.com/office/drawing/2014/main" id="{B2AFCECC-D565-4682-97A7-A835D97F0997}"/>
              </a:ext>
            </a:extLst>
          </p:cNvPr>
          <p:cNvSpPr txBox="1"/>
          <p:nvPr/>
        </p:nvSpPr>
        <p:spPr>
          <a:xfrm>
            <a:off x="2348430" y="4212465"/>
            <a:ext cx="1347207" cy="620539"/>
          </a:xfrm>
          <a:prstGeom prst="rect">
            <a:avLst/>
          </a:prstGeom>
          <a:noFill/>
        </p:spPr>
        <p:txBody>
          <a:bodyPr wrap="square" lIns="93258" tIns="93258" rIns="93258" bIns="93258" rtlCol="0" anchor="t" anchorCtr="0">
            <a:spAutoFit/>
          </a:bodyPr>
          <a:lstStyle/>
          <a:p>
            <a:pPr algn="ctr" defTabSz="932608">
              <a:lnSpc>
                <a:spcPct val="90000"/>
              </a:lnSpc>
              <a:spcAft>
                <a:spcPts val="306"/>
              </a:spcAft>
              <a:defRPr/>
            </a:pPr>
            <a:r>
              <a:rPr lang="en-US" sz="1020" b="1" kern="0">
                <a:gradFill>
                  <a:gsLst>
                    <a:gs pos="83000">
                      <a:srgbClr val="1A1A1A"/>
                    </a:gs>
                    <a:gs pos="100000">
                      <a:srgbClr val="0D0D0D"/>
                    </a:gs>
                  </a:gsLst>
                  <a:lin ang="5400000" scaled="1"/>
                </a:gradFill>
                <a:latin typeface="Segoe UI Semibold"/>
              </a:rPr>
              <a:t>Assess if your </a:t>
            </a:r>
            <a:br>
              <a:rPr lang="en-US" sz="1020" b="1" kern="0">
                <a:gradFill>
                  <a:gsLst>
                    <a:gs pos="83000">
                      <a:srgbClr val="1A1A1A"/>
                    </a:gs>
                    <a:gs pos="100000">
                      <a:srgbClr val="0D0D0D"/>
                    </a:gs>
                  </a:gsLst>
                  <a:lin ang="5400000" scaled="1"/>
                </a:gradFill>
                <a:latin typeface="Segoe UI Semibold"/>
              </a:rPr>
            </a:br>
            <a:r>
              <a:rPr lang="en-US" sz="1020" b="1" kern="0">
                <a:gradFill>
                  <a:gsLst>
                    <a:gs pos="83000">
                      <a:srgbClr val="1A1A1A"/>
                    </a:gs>
                    <a:gs pos="100000">
                      <a:srgbClr val="0D0D0D"/>
                    </a:gs>
                  </a:gsLst>
                  <a:lin ang="5400000" scaled="1"/>
                </a:gradFill>
                <a:latin typeface="Segoe UI Semibold"/>
              </a:rPr>
              <a:t>cloud apps meet compliance</a:t>
            </a:r>
          </a:p>
        </p:txBody>
      </p:sp>
      <p:grpSp>
        <p:nvGrpSpPr>
          <p:cNvPr id="107" name="Group 106">
            <a:extLst>
              <a:ext uri="{FF2B5EF4-FFF2-40B4-BE49-F238E27FC236}">
                <a16:creationId xmlns:a16="http://schemas.microsoft.com/office/drawing/2014/main" id="{6685B810-E3D0-493C-8D87-1890FED8E6A8}"/>
              </a:ext>
            </a:extLst>
          </p:cNvPr>
          <p:cNvGrpSpPr/>
          <p:nvPr/>
        </p:nvGrpSpPr>
        <p:grpSpPr>
          <a:xfrm>
            <a:off x="2779105" y="3717189"/>
            <a:ext cx="485860" cy="485860"/>
            <a:chOff x="1519827" y="4430586"/>
            <a:chExt cx="576290" cy="576290"/>
          </a:xfrm>
        </p:grpSpPr>
        <p:grpSp>
          <p:nvGrpSpPr>
            <p:cNvPr id="108" name="Group 107">
              <a:extLst>
                <a:ext uri="{FF2B5EF4-FFF2-40B4-BE49-F238E27FC236}">
                  <a16:creationId xmlns:a16="http://schemas.microsoft.com/office/drawing/2014/main" id="{C0391F01-AC79-4B62-BF49-75DF58B81CE4}"/>
                </a:ext>
              </a:extLst>
            </p:cNvPr>
            <p:cNvGrpSpPr/>
            <p:nvPr/>
          </p:nvGrpSpPr>
          <p:grpSpPr>
            <a:xfrm>
              <a:off x="1519827" y="4430586"/>
              <a:ext cx="576290" cy="576290"/>
              <a:chOff x="4777879" y="3935283"/>
              <a:chExt cx="576290" cy="576290"/>
            </a:xfrm>
          </p:grpSpPr>
          <p:sp>
            <p:nvSpPr>
              <p:cNvPr id="110" name="Oval 109">
                <a:extLst>
                  <a:ext uri="{FF2B5EF4-FFF2-40B4-BE49-F238E27FC236}">
                    <a16:creationId xmlns:a16="http://schemas.microsoft.com/office/drawing/2014/main" id="{4D5AED43-0659-45CE-8CEE-565E33FA8FCF}"/>
                  </a:ext>
                </a:extLst>
              </p:cNvPr>
              <p:cNvSpPr/>
              <p:nvPr/>
            </p:nvSpPr>
            <p:spPr>
              <a:xfrm rot="1796401">
                <a:off x="4777879" y="3935283"/>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tlCol="0" anchor="ctr"/>
              <a:lstStyle/>
              <a:p>
                <a:pPr algn="ctr" defTabSz="932608">
                  <a:defRPr/>
                </a:pPr>
                <a:endParaRPr lang="en-US">
                  <a:gradFill>
                    <a:gsLst>
                      <a:gs pos="83000">
                        <a:srgbClr val="1A1A1A"/>
                      </a:gs>
                      <a:gs pos="100000">
                        <a:srgbClr val="0D0D0D"/>
                      </a:gs>
                    </a:gsLst>
                    <a:lin ang="5400000" scaled="1"/>
                  </a:gradFill>
                  <a:latin typeface="Segoe UI"/>
                </a:endParaRPr>
              </a:p>
            </p:txBody>
          </p:sp>
          <p:sp>
            <p:nvSpPr>
              <p:cNvPr id="111" name="cloud">
                <a:extLst>
                  <a:ext uri="{FF2B5EF4-FFF2-40B4-BE49-F238E27FC236}">
                    <a16:creationId xmlns:a16="http://schemas.microsoft.com/office/drawing/2014/main" id="{C3E9FB08-AAD5-433B-BBE1-590B33080FC0}"/>
                  </a:ext>
                </a:extLst>
              </p:cNvPr>
              <p:cNvSpPr>
                <a:spLocks noChangeAspect="1"/>
              </p:cNvSpPr>
              <p:nvPr/>
            </p:nvSpPr>
            <p:spPr bwMode="auto">
              <a:xfrm>
                <a:off x="4867465" y="4107931"/>
                <a:ext cx="362664" cy="231052"/>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rgbClr val="C1C1C1"/>
              </a:solidFill>
              <a:ln w="15875" cap="sq">
                <a:noFill/>
                <a:prstDash val="solid"/>
                <a:miter lim="800000"/>
                <a:headEnd/>
                <a:tailEnd/>
              </a:ln>
            </p:spPr>
            <p:txBody>
              <a:bodyPr vert="horz" wrap="square" lIns="93258" tIns="46629" rIns="93258" bIns="46629" numCol="1" anchor="t" anchorCtr="0" compatLnSpc="1">
                <a:prstTxWarp prst="textNoShape">
                  <a:avLst/>
                </a:prstTxWarp>
              </a:bodyPr>
              <a:lstStyle/>
              <a:p>
                <a:pPr defTabSz="932608">
                  <a:defRPr/>
                </a:pPr>
                <a:endParaRPr lang="en-US" sz="918">
                  <a:gradFill>
                    <a:gsLst>
                      <a:gs pos="83000">
                        <a:srgbClr val="1A1A1A"/>
                      </a:gs>
                      <a:gs pos="100000">
                        <a:srgbClr val="0D0D0D"/>
                      </a:gs>
                    </a:gsLst>
                    <a:lin ang="5400000" scaled="1"/>
                  </a:gradFill>
                  <a:latin typeface="Segoe UI"/>
                </a:endParaRPr>
              </a:p>
            </p:txBody>
          </p:sp>
        </p:grpSp>
        <p:pic>
          <p:nvPicPr>
            <p:cNvPr id="109" name="Graphic 108">
              <a:extLst>
                <a:ext uri="{FF2B5EF4-FFF2-40B4-BE49-F238E27FC236}">
                  <a16:creationId xmlns:a16="http://schemas.microsoft.com/office/drawing/2014/main" id="{55CB3355-C7D9-4E2F-8324-87505C367A1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602097" y="4617424"/>
              <a:ext cx="190499" cy="206857"/>
            </a:xfrm>
            <a:prstGeom prst="rect">
              <a:avLst/>
            </a:prstGeom>
          </p:spPr>
        </p:pic>
      </p:grpSp>
      <p:grpSp>
        <p:nvGrpSpPr>
          <p:cNvPr id="112" name="Group 111">
            <a:extLst>
              <a:ext uri="{FF2B5EF4-FFF2-40B4-BE49-F238E27FC236}">
                <a16:creationId xmlns:a16="http://schemas.microsoft.com/office/drawing/2014/main" id="{0E786AB9-FD01-4FC3-BE67-84A71DC0C55C}"/>
              </a:ext>
            </a:extLst>
          </p:cNvPr>
          <p:cNvGrpSpPr/>
          <p:nvPr/>
        </p:nvGrpSpPr>
        <p:grpSpPr>
          <a:xfrm>
            <a:off x="8914133" y="2785005"/>
            <a:ext cx="129502" cy="1525042"/>
            <a:chOff x="1268060" y="2425006"/>
            <a:chExt cx="126976" cy="1495297"/>
          </a:xfrm>
        </p:grpSpPr>
        <p:cxnSp>
          <p:nvCxnSpPr>
            <p:cNvPr id="113" name="Straight Connector 112">
              <a:extLst>
                <a:ext uri="{FF2B5EF4-FFF2-40B4-BE49-F238E27FC236}">
                  <a16:creationId xmlns:a16="http://schemas.microsoft.com/office/drawing/2014/main" id="{D8D12E60-E2D2-4947-8F9A-59729B3E8864}"/>
                </a:ext>
              </a:extLst>
            </p:cNvPr>
            <p:cNvCxnSpPr>
              <a:cxnSpLocks/>
            </p:cNvCxnSpPr>
            <p:nvPr/>
          </p:nvCxnSpPr>
          <p:spPr>
            <a:xfrm>
              <a:off x="1331548" y="2540275"/>
              <a:ext cx="0" cy="1380028"/>
            </a:xfrm>
            <a:prstGeom prst="line">
              <a:avLst/>
            </a:prstGeom>
            <a:ln w="38100" cap="rnd">
              <a:solidFill>
                <a:srgbClr val="D83B0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14" name="Oval 113">
              <a:extLst>
                <a:ext uri="{FF2B5EF4-FFF2-40B4-BE49-F238E27FC236}">
                  <a16:creationId xmlns:a16="http://schemas.microsoft.com/office/drawing/2014/main" id="{FBC8D84E-641B-4678-A312-5AA3369A722B}"/>
                </a:ext>
              </a:extLst>
            </p:cNvPr>
            <p:cNvSpPr/>
            <p:nvPr/>
          </p:nvSpPr>
          <p:spPr bwMode="auto">
            <a:xfrm>
              <a:off x="1268060" y="2425006"/>
              <a:ext cx="126976" cy="126976"/>
            </a:xfrm>
            <a:prstGeom prst="ellipse">
              <a:avLst/>
            </a:prstGeom>
            <a:solidFill>
              <a:schemeClr val="bg1"/>
            </a:solidFill>
            <a:ln w="38100">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19" tIns="149214" rIns="186519" bIns="149214" numCol="1" spcCol="0" rtlCol="0" fromWordArt="0" anchor="t" anchorCtr="0" forceAA="0" compatLnSpc="1">
              <a:prstTxWarp prst="textNoShape">
                <a:avLst/>
              </a:prstTxWarp>
              <a:noAutofit/>
            </a:bodyPr>
            <a:lstStyle/>
            <a:p>
              <a:pPr defTabSz="951039"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115" name="TextBox 114">
            <a:extLst>
              <a:ext uri="{FF2B5EF4-FFF2-40B4-BE49-F238E27FC236}">
                <a16:creationId xmlns:a16="http://schemas.microsoft.com/office/drawing/2014/main" id="{0837613D-E3ED-4A2E-8BFB-9CEA61A50BCF}"/>
              </a:ext>
            </a:extLst>
          </p:cNvPr>
          <p:cNvSpPr txBox="1"/>
          <p:nvPr/>
        </p:nvSpPr>
        <p:spPr>
          <a:xfrm>
            <a:off x="7890612" y="4519473"/>
            <a:ext cx="2158773" cy="476472"/>
          </a:xfrm>
          <a:prstGeom prst="rect">
            <a:avLst/>
          </a:prstGeom>
          <a:noFill/>
        </p:spPr>
        <p:txBody>
          <a:bodyPr wrap="square" lIns="93258" tIns="93258" rIns="93258" bIns="93258" rtlCol="0" anchor="t" anchorCtr="0">
            <a:spAutoFit/>
          </a:bodyPr>
          <a:lstStyle/>
          <a:p>
            <a:pPr algn="ctr" defTabSz="932608">
              <a:lnSpc>
                <a:spcPct val="90000"/>
              </a:lnSpc>
              <a:spcAft>
                <a:spcPts val="306"/>
              </a:spcAft>
              <a:defRPr/>
            </a:pPr>
            <a:r>
              <a:rPr lang="en-US" sz="1020" b="1" kern="0" dirty="0">
                <a:gradFill>
                  <a:gsLst>
                    <a:gs pos="83000">
                      <a:srgbClr val="1A1A1A"/>
                    </a:gs>
                    <a:gs pos="100000">
                      <a:srgbClr val="0D0D0D"/>
                    </a:gs>
                  </a:gsLst>
                  <a:lin ang="5400000" scaled="1"/>
                </a:gradFill>
                <a:latin typeface="Segoe UI Semibold"/>
              </a:rPr>
              <a:t>Detect insider threats and compromised accounts</a:t>
            </a:r>
          </a:p>
        </p:txBody>
      </p:sp>
      <p:grpSp>
        <p:nvGrpSpPr>
          <p:cNvPr id="116" name="Group 115">
            <a:extLst>
              <a:ext uri="{FF2B5EF4-FFF2-40B4-BE49-F238E27FC236}">
                <a16:creationId xmlns:a16="http://schemas.microsoft.com/office/drawing/2014/main" id="{A8C58D67-D14E-4641-ACAA-92093C2D82EF}"/>
              </a:ext>
            </a:extLst>
          </p:cNvPr>
          <p:cNvGrpSpPr/>
          <p:nvPr/>
        </p:nvGrpSpPr>
        <p:grpSpPr>
          <a:xfrm>
            <a:off x="8727071" y="4010721"/>
            <a:ext cx="485860" cy="485860"/>
            <a:chOff x="5149505" y="4646045"/>
            <a:chExt cx="576290" cy="576290"/>
          </a:xfrm>
        </p:grpSpPr>
        <p:sp>
          <p:nvSpPr>
            <p:cNvPr id="117" name="Oval 116">
              <a:extLst>
                <a:ext uri="{FF2B5EF4-FFF2-40B4-BE49-F238E27FC236}">
                  <a16:creationId xmlns:a16="http://schemas.microsoft.com/office/drawing/2014/main" id="{FB050E2A-9C68-49D2-BB48-ADE95F0AB1A6}"/>
                </a:ext>
              </a:extLst>
            </p:cNvPr>
            <p:cNvSpPr/>
            <p:nvPr/>
          </p:nvSpPr>
          <p:spPr>
            <a:xfrm rot="1796401">
              <a:off x="5149505" y="4646045"/>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tIns="93258" rtlCol="0" anchor="ctr"/>
            <a:lstStyle/>
            <a:p>
              <a:pPr algn="ctr" defTabSz="932608">
                <a:defRPr/>
              </a:pPr>
              <a:endParaRPr lang="en-US">
                <a:gradFill>
                  <a:gsLst>
                    <a:gs pos="83000">
                      <a:srgbClr val="1A1A1A"/>
                    </a:gs>
                    <a:gs pos="100000">
                      <a:srgbClr val="0D0D0D"/>
                    </a:gs>
                  </a:gsLst>
                  <a:lin ang="5400000" scaled="1"/>
                </a:gradFill>
                <a:latin typeface="Segoe UI"/>
              </a:endParaRPr>
            </a:p>
          </p:txBody>
        </p:sp>
        <p:pic>
          <p:nvPicPr>
            <p:cNvPr id="118" name="Picture 117">
              <a:extLst>
                <a:ext uri="{FF2B5EF4-FFF2-40B4-BE49-F238E27FC236}">
                  <a16:creationId xmlns:a16="http://schemas.microsoft.com/office/drawing/2014/main" id="{0E052E47-0AA1-4F11-BE59-B33277D74BC5}"/>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269750" y="4761959"/>
              <a:ext cx="344460" cy="344460"/>
            </a:xfrm>
            <a:prstGeom prst="rect">
              <a:avLst/>
            </a:prstGeom>
          </p:spPr>
        </p:pic>
      </p:grpSp>
      <p:grpSp>
        <p:nvGrpSpPr>
          <p:cNvPr id="119" name="Group 118">
            <a:extLst>
              <a:ext uri="{FF2B5EF4-FFF2-40B4-BE49-F238E27FC236}">
                <a16:creationId xmlns:a16="http://schemas.microsoft.com/office/drawing/2014/main" id="{0EF4FA90-7ED8-49BC-A65D-CFC24403A3A9}"/>
              </a:ext>
            </a:extLst>
          </p:cNvPr>
          <p:cNvGrpSpPr/>
          <p:nvPr/>
        </p:nvGrpSpPr>
        <p:grpSpPr>
          <a:xfrm>
            <a:off x="10526458" y="2785005"/>
            <a:ext cx="129502" cy="1525042"/>
            <a:chOff x="1268060" y="2425006"/>
            <a:chExt cx="126976" cy="1495297"/>
          </a:xfrm>
        </p:grpSpPr>
        <p:cxnSp>
          <p:nvCxnSpPr>
            <p:cNvPr id="120" name="Straight Connector 119">
              <a:extLst>
                <a:ext uri="{FF2B5EF4-FFF2-40B4-BE49-F238E27FC236}">
                  <a16:creationId xmlns:a16="http://schemas.microsoft.com/office/drawing/2014/main" id="{B5A82E42-A59B-4651-95B1-4ACCA0804094}"/>
                </a:ext>
              </a:extLst>
            </p:cNvPr>
            <p:cNvCxnSpPr>
              <a:cxnSpLocks/>
            </p:cNvCxnSpPr>
            <p:nvPr/>
          </p:nvCxnSpPr>
          <p:spPr>
            <a:xfrm>
              <a:off x="1331548" y="2540275"/>
              <a:ext cx="0" cy="1380028"/>
            </a:xfrm>
            <a:prstGeom prst="line">
              <a:avLst/>
            </a:prstGeom>
            <a:ln w="38100" cap="rnd">
              <a:solidFill>
                <a:srgbClr val="D83B01"/>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1" name="Oval 120">
              <a:extLst>
                <a:ext uri="{FF2B5EF4-FFF2-40B4-BE49-F238E27FC236}">
                  <a16:creationId xmlns:a16="http://schemas.microsoft.com/office/drawing/2014/main" id="{6F906975-89E6-4812-9F4D-862CD50A3D0B}"/>
                </a:ext>
              </a:extLst>
            </p:cNvPr>
            <p:cNvSpPr/>
            <p:nvPr/>
          </p:nvSpPr>
          <p:spPr bwMode="auto">
            <a:xfrm>
              <a:off x="1268060" y="2425006"/>
              <a:ext cx="126976" cy="126976"/>
            </a:xfrm>
            <a:prstGeom prst="ellipse">
              <a:avLst/>
            </a:prstGeom>
            <a:solidFill>
              <a:schemeClr val="bg1"/>
            </a:solidFill>
            <a:ln w="38100">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19" tIns="149214" rIns="186519" bIns="149214" numCol="1" spcCol="0" rtlCol="0" fromWordArt="0" anchor="t" anchorCtr="0" forceAA="0" compatLnSpc="1">
              <a:prstTxWarp prst="textNoShape">
                <a:avLst/>
              </a:prstTxWarp>
              <a:noAutofit/>
            </a:bodyPr>
            <a:lstStyle/>
            <a:p>
              <a:pPr defTabSz="951039" fontAlgn="base">
                <a:spcBef>
                  <a:spcPct val="0"/>
                </a:spcBef>
                <a:spcAft>
                  <a:spcPct val="0"/>
                </a:spcAft>
                <a:defRPr/>
              </a:pPr>
              <a:endParaRPr lang="en-US" sz="2040" err="1">
                <a:gradFill>
                  <a:gsLst>
                    <a:gs pos="83000">
                      <a:srgbClr val="1A1A1A"/>
                    </a:gs>
                    <a:gs pos="100000">
                      <a:srgbClr val="0D0D0D"/>
                    </a:gs>
                  </a:gsLst>
                  <a:lin ang="5400000" scaled="1"/>
                </a:gradFill>
                <a:latin typeface="Segoe UI"/>
                <a:ea typeface="Segoe UI" pitchFamily="34" charset="0"/>
                <a:cs typeface="Segoe UI" pitchFamily="34" charset="0"/>
              </a:endParaRPr>
            </a:p>
          </p:txBody>
        </p:sp>
      </p:grpSp>
      <p:sp>
        <p:nvSpPr>
          <p:cNvPr id="122" name="TextBox 121">
            <a:extLst>
              <a:ext uri="{FF2B5EF4-FFF2-40B4-BE49-F238E27FC236}">
                <a16:creationId xmlns:a16="http://schemas.microsoft.com/office/drawing/2014/main" id="{2CAC2BFF-47A2-446E-A630-2D60C8512032}"/>
              </a:ext>
            </a:extLst>
          </p:cNvPr>
          <p:cNvSpPr txBox="1"/>
          <p:nvPr/>
        </p:nvSpPr>
        <p:spPr>
          <a:xfrm>
            <a:off x="9622093" y="4061082"/>
            <a:ext cx="1938235" cy="476472"/>
          </a:xfrm>
          <a:prstGeom prst="rect">
            <a:avLst/>
          </a:prstGeom>
          <a:solidFill>
            <a:schemeClr val="bg1"/>
          </a:solidFill>
        </p:spPr>
        <p:txBody>
          <a:bodyPr wrap="square" lIns="93258" tIns="93258" rIns="93258" bIns="93258" rtlCol="0" anchor="t" anchorCtr="0">
            <a:spAutoFit/>
          </a:bodyPr>
          <a:lstStyle/>
          <a:p>
            <a:pPr algn="ctr" defTabSz="932608">
              <a:lnSpc>
                <a:spcPct val="90000"/>
              </a:lnSpc>
              <a:spcAft>
                <a:spcPts val="306"/>
              </a:spcAft>
              <a:defRPr/>
            </a:pPr>
            <a:r>
              <a:rPr lang="en-US" sz="1020" b="1" kern="0">
                <a:gradFill>
                  <a:gsLst>
                    <a:gs pos="83000">
                      <a:srgbClr val="1A1A1A"/>
                    </a:gs>
                    <a:gs pos="100000">
                      <a:srgbClr val="0D0D0D"/>
                    </a:gs>
                  </a:gsLst>
                  <a:lin ang="5400000" scaled="1"/>
                </a:gradFill>
                <a:latin typeface="Segoe UI Semibold"/>
              </a:rPr>
              <a:t>Identify and mitigate malware activities</a:t>
            </a:r>
          </a:p>
        </p:txBody>
      </p:sp>
      <p:grpSp>
        <p:nvGrpSpPr>
          <p:cNvPr id="123" name="Group 122">
            <a:extLst>
              <a:ext uri="{FF2B5EF4-FFF2-40B4-BE49-F238E27FC236}">
                <a16:creationId xmlns:a16="http://schemas.microsoft.com/office/drawing/2014/main" id="{474DC753-0ED9-4AB7-8F68-D325301E9FC7}"/>
              </a:ext>
            </a:extLst>
          </p:cNvPr>
          <p:cNvGrpSpPr/>
          <p:nvPr/>
        </p:nvGrpSpPr>
        <p:grpSpPr>
          <a:xfrm>
            <a:off x="10348282" y="3552330"/>
            <a:ext cx="485860" cy="485860"/>
            <a:chOff x="5933050" y="5041588"/>
            <a:chExt cx="576290" cy="576290"/>
          </a:xfrm>
        </p:grpSpPr>
        <p:sp>
          <p:nvSpPr>
            <p:cNvPr id="124" name="Oval 123">
              <a:extLst>
                <a:ext uri="{FF2B5EF4-FFF2-40B4-BE49-F238E27FC236}">
                  <a16:creationId xmlns:a16="http://schemas.microsoft.com/office/drawing/2014/main" id="{86A3ECE0-2CF7-4B55-AF46-F3C8A4DEBBA2}"/>
                </a:ext>
              </a:extLst>
            </p:cNvPr>
            <p:cNvSpPr/>
            <p:nvPr/>
          </p:nvSpPr>
          <p:spPr>
            <a:xfrm rot="1796401">
              <a:off x="5933050" y="5041588"/>
              <a:ext cx="576290" cy="576290"/>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tIns="93258" rtlCol="0" anchor="ctr"/>
            <a:lstStyle/>
            <a:p>
              <a:pPr algn="r" defTabSz="932608">
                <a:defRPr/>
              </a:pPr>
              <a:endParaRPr lang="en-US">
                <a:gradFill>
                  <a:gsLst>
                    <a:gs pos="83000">
                      <a:srgbClr val="1A1A1A"/>
                    </a:gs>
                    <a:gs pos="100000">
                      <a:srgbClr val="0D0D0D"/>
                    </a:gs>
                  </a:gsLst>
                  <a:lin ang="5400000" scaled="1"/>
                </a:gradFill>
                <a:latin typeface="Segoe UI"/>
              </a:endParaRPr>
            </a:p>
          </p:txBody>
        </p:sp>
        <p:grpSp>
          <p:nvGrpSpPr>
            <p:cNvPr id="125" name="Group 124">
              <a:extLst>
                <a:ext uri="{FF2B5EF4-FFF2-40B4-BE49-F238E27FC236}">
                  <a16:creationId xmlns:a16="http://schemas.microsoft.com/office/drawing/2014/main" id="{94EC6E8A-0B6C-4901-B506-6409F64891E5}"/>
                </a:ext>
              </a:extLst>
            </p:cNvPr>
            <p:cNvGrpSpPr/>
            <p:nvPr/>
          </p:nvGrpSpPr>
          <p:grpSpPr>
            <a:xfrm>
              <a:off x="6058665" y="5183485"/>
              <a:ext cx="323905" cy="320747"/>
              <a:chOff x="6058665" y="5183485"/>
              <a:chExt cx="323905" cy="320747"/>
            </a:xfrm>
          </p:grpSpPr>
          <p:sp>
            <p:nvSpPr>
              <p:cNvPr id="126" name="Freeform 9">
                <a:extLst>
                  <a:ext uri="{FF2B5EF4-FFF2-40B4-BE49-F238E27FC236}">
                    <a16:creationId xmlns:a16="http://schemas.microsoft.com/office/drawing/2014/main" id="{02BD22C2-218C-49A4-B0D0-8F93E0976FF6}"/>
                  </a:ext>
                </a:extLst>
              </p:cNvPr>
              <p:cNvSpPr>
                <a:spLocks noEditPoints="1"/>
              </p:cNvSpPr>
              <p:nvPr/>
            </p:nvSpPr>
            <p:spPr bwMode="auto">
              <a:xfrm>
                <a:off x="6058665" y="5183485"/>
                <a:ext cx="293517" cy="292406"/>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rgbClr val="C1C1C1"/>
              </a:solidFill>
              <a:ln w="0">
                <a:noFill/>
                <a:prstDash val="solid"/>
                <a:round/>
                <a:headEnd/>
                <a:tailEnd/>
              </a:ln>
            </p:spPr>
            <p:txBody>
              <a:bodyPr vert="horz" wrap="square" lIns="93258" tIns="93258" rIns="93258" bIns="46629" numCol="1" anchor="t" anchorCtr="0" compatLnSpc="1">
                <a:prstTxWarp prst="textNoShape">
                  <a:avLst/>
                </a:prstTxWarp>
              </a:bodyPr>
              <a:lstStyle/>
              <a:p>
                <a:pPr algn="r" defTabSz="932608">
                  <a:defRPr/>
                </a:pPr>
                <a:endParaRPr lang="en-US">
                  <a:gradFill>
                    <a:gsLst>
                      <a:gs pos="83000">
                        <a:srgbClr val="1A1A1A"/>
                      </a:gs>
                      <a:gs pos="100000">
                        <a:srgbClr val="0D0D0D"/>
                      </a:gs>
                    </a:gsLst>
                    <a:lin ang="5400000" scaled="1"/>
                  </a:gradFill>
                  <a:latin typeface="Segoe UI"/>
                </a:endParaRPr>
              </a:p>
            </p:txBody>
          </p:sp>
          <p:sp>
            <p:nvSpPr>
              <p:cNvPr id="127" name="Freeform 5">
                <a:extLst>
                  <a:ext uri="{FF2B5EF4-FFF2-40B4-BE49-F238E27FC236}">
                    <a16:creationId xmlns:a16="http://schemas.microsoft.com/office/drawing/2014/main" id="{8A22B03D-3B5B-4866-8722-CAB5F1626698}"/>
                  </a:ext>
                </a:extLst>
              </p:cNvPr>
              <p:cNvSpPr>
                <a:spLocks/>
              </p:cNvSpPr>
              <p:nvPr/>
            </p:nvSpPr>
            <p:spPr bwMode="auto">
              <a:xfrm flipH="1">
                <a:off x="6156693" y="5278355"/>
                <a:ext cx="225877" cy="225877"/>
              </a:xfrm>
              <a:custGeom>
                <a:avLst/>
                <a:gdLst>
                  <a:gd name="T0" fmla="*/ 3 w 373"/>
                  <a:gd name="T1" fmla="*/ 314 h 374"/>
                  <a:gd name="T2" fmla="*/ 3 w 373"/>
                  <a:gd name="T3" fmla="*/ 314 h 374"/>
                  <a:gd name="T4" fmla="*/ 0 w 373"/>
                  <a:gd name="T5" fmla="*/ 331 h 374"/>
                  <a:gd name="T6" fmla="*/ 4 w 373"/>
                  <a:gd name="T7" fmla="*/ 347 h 374"/>
                  <a:gd name="T8" fmla="*/ 13 w 373"/>
                  <a:gd name="T9" fmla="*/ 361 h 374"/>
                  <a:gd name="T10" fmla="*/ 27 w 373"/>
                  <a:gd name="T11" fmla="*/ 370 h 374"/>
                  <a:gd name="T12" fmla="*/ 43 w 373"/>
                  <a:gd name="T13" fmla="*/ 374 h 374"/>
                  <a:gd name="T14" fmla="*/ 60 w 373"/>
                  <a:gd name="T15" fmla="*/ 370 h 374"/>
                  <a:gd name="T16" fmla="*/ 74 w 373"/>
                  <a:gd name="T17" fmla="*/ 361 h 374"/>
                  <a:gd name="T18" fmla="*/ 252 w 373"/>
                  <a:gd name="T19" fmla="*/ 183 h 374"/>
                  <a:gd name="T20" fmla="*/ 266 w 373"/>
                  <a:gd name="T21" fmla="*/ 186 h 374"/>
                  <a:gd name="T22" fmla="*/ 280 w 373"/>
                  <a:gd name="T23" fmla="*/ 187 h 374"/>
                  <a:gd name="T24" fmla="*/ 317 w 373"/>
                  <a:gd name="T25" fmla="*/ 180 h 374"/>
                  <a:gd name="T26" fmla="*/ 346 w 373"/>
                  <a:gd name="T27" fmla="*/ 160 h 374"/>
                  <a:gd name="T28" fmla="*/ 366 w 373"/>
                  <a:gd name="T29" fmla="*/ 130 h 374"/>
                  <a:gd name="T30" fmla="*/ 373 w 373"/>
                  <a:gd name="T31" fmla="*/ 94 h 374"/>
                  <a:gd name="T32" fmla="*/ 368 w 373"/>
                  <a:gd name="T33" fmla="*/ 64 h 374"/>
                  <a:gd name="T34" fmla="*/ 293 w 373"/>
                  <a:gd name="T35" fmla="*/ 139 h 374"/>
                  <a:gd name="T36" fmla="*/ 235 w 373"/>
                  <a:gd name="T37" fmla="*/ 80 h 374"/>
                  <a:gd name="T38" fmla="*/ 310 w 373"/>
                  <a:gd name="T39" fmla="*/ 5 h 374"/>
                  <a:gd name="T40" fmla="*/ 280 w 373"/>
                  <a:gd name="T41" fmla="*/ 0 h 374"/>
                  <a:gd name="T42" fmla="*/ 244 w 373"/>
                  <a:gd name="T43" fmla="*/ 8 h 374"/>
                  <a:gd name="T44" fmla="*/ 214 w 373"/>
                  <a:gd name="T45" fmla="*/ 28 h 374"/>
                  <a:gd name="T46" fmla="*/ 194 w 373"/>
                  <a:gd name="T47" fmla="*/ 57 h 374"/>
                  <a:gd name="T48" fmla="*/ 187 w 373"/>
                  <a:gd name="T49" fmla="*/ 94 h 374"/>
                  <a:gd name="T50" fmla="*/ 188 w 373"/>
                  <a:gd name="T51" fmla="*/ 108 h 374"/>
                  <a:gd name="T52" fmla="*/ 191 w 373"/>
                  <a:gd name="T53" fmla="*/ 122 h 374"/>
                  <a:gd name="T54" fmla="*/ 13 w 373"/>
                  <a:gd name="T55" fmla="*/ 300 h 374"/>
                  <a:gd name="T56" fmla="*/ 3 w 373"/>
                  <a:gd name="T57" fmla="*/ 31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3" h="374">
                    <a:moveTo>
                      <a:pt x="3" y="314"/>
                    </a:moveTo>
                    <a:lnTo>
                      <a:pt x="3" y="314"/>
                    </a:lnTo>
                    <a:cubicBezTo>
                      <a:pt x="1" y="319"/>
                      <a:pt x="0" y="325"/>
                      <a:pt x="0" y="331"/>
                    </a:cubicBezTo>
                    <a:cubicBezTo>
                      <a:pt x="0" y="337"/>
                      <a:pt x="1" y="342"/>
                      <a:pt x="4" y="347"/>
                    </a:cubicBezTo>
                    <a:cubicBezTo>
                      <a:pt x="6" y="353"/>
                      <a:pt x="9" y="357"/>
                      <a:pt x="13" y="361"/>
                    </a:cubicBezTo>
                    <a:cubicBezTo>
                      <a:pt x="17" y="365"/>
                      <a:pt x="21" y="368"/>
                      <a:pt x="27" y="370"/>
                    </a:cubicBezTo>
                    <a:cubicBezTo>
                      <a:pt x="32" y="373"/>
                      <a:pt x="37" y="374"/>
                      <a:pt x="43" y="374"/>
                    </a:cubicBezTo>
                    <a:cubicBezTo>
                      <a:pt x="49" y="374"/>
                      <a:pt x="55" y="373"/>
                      <a:pt x="60" y="370"/>
                    </a:cubicBezTo>
                    <a:cubicBezTo>
                      <a:pt x="65" y="368"/>
                      <a:pt x="70" y="365"/>
                      <a:pt x="74" y="361"/>
                    </a:cubicBezTo>
                    <a:lnTo>
                      <a:pt x="252" y="183"/>
                    </a:lnTo>
                    <a:cubicBezTo>
                      <a:pt x="257" y="184"/>
                      <a:pt x="261" y="185"/>
                      <a:pt x="266" y="186"/>
                    </a:cubicBezTo>
                    <a:cubicBezTo>
                      <a:pt x="271" y="187"/>
                      <a:pt x="275" y="187"/>
                      <a:pt x="280" y="187"/>
                    </a:cubicBezTo>
                    <a:cubicBezTo>
                      <a:pt x="293" y="187"/>
                      <a:pt x="305" y="185"/>
                      <a:pt x="317" y="180"/>
                    </a:cubicBezTo>
                    <a:cubicBezTo>
                      <a:pt x="328" y="175"/>
                      <a:pt x="338" y="168"/>
                      <a:pt x="346" y="160"/>
                    </a:cubicBezTo>
                    <a:cubicBezTo>
                      <a:pt x="354" y="151"/>
                      <a:pt x="361" y="142"/>
                      <a:pt x="366" y="130"/>
                    </a:cubicBezTo>
                    <a:cubicBezTo>
                      <a:pt x="371" y="119"/>
                      <a:pt x="373" y="107"/>
                      <a:pt x="373" y="94"/>
                    </a:cubicBezTo>
                    <a:cubicBezTo>
                      <a:pt x="373" y="84"/>
                      <a:pt x="372" y="74"/>
                      <a:pt x="368" y="64"/>
                    </a:cubicBezTo>
                    <a:lnTo>
                      <a:pt x="293" y="139"/>
                    </a:lnTo>
                    <a:lnTo>
                      <a:pt x="235" y="80"/>
                    </a:lnTo>
                    <a:lnTo>
                      <a:pt x="310" y="5"/>
                    </a:lnTo>
                    <a:cubicBezTo>
                      <a:pt x="300" y="2"/>
                      <a:pt x="290" y="0"/>
                      <a:pt x="280" y="0"/>
                    </a:cubicBezTo>
                    <a:cubicBezTo>
                      <a:pt x="267" y="0"/>
                      <a:pt x="255" y="3"/>
                      <a:pt x="244" y="8"/>
                    </a:cubicBezTo>
                    <a:cubicBezTo>
                      <a:pt x="232" y="13"/>
                      <a:pt x="223" y="19"/>
                      <a:pt x="214" y="28"/>
                    </a:cubicBezTo>
                    <a:cubicBezTo>
                      <a:pt x="206" y="36"/>
                      <a:pt x="199" y="46"/>
                      <a:pt x="194" y="57"/>
                    </a:cubicBezTo>
                    <a:cubicBezTo>
                      <a:pt x="189" y="69"/>
                      <a:pt x="187" y="81"/>
                      <a:pt x="187" y="94"/>
                    </a:cubicBezTo>
                    <a:cubicBezTo>
                      <a:pt x="187" y="99"/>
                      <a:pt x="187" y="103"/>
                      <a:pt x="188" y="108"/>
                    </a:cubicBezTo>
                    <a:cubicBezTo>
                      <a:pt x="189" y="113"/>
                      <a:pt x="190" y="117"/>
                      <a:pt x="191" y="122"/>
                    </a:cubicBezTo>
                    <a:lnTo>
                      <a:pt x="13" y="300"/>
                    </a:lnTo>
                    <a:cubicBezTo>
                      <a:pt x="9" y="304"/>
                      <a:pt x="6" y="309"/>
                      <a:pt x="3" y="314"/>
                    </a:cubicBezTo>
                    <a:close/>
                  </a:path>
                </a:pathLst>
              </a:custGeom>
              <a:solidFill>
                <a:schemeClr val="accent1"/>
              </a:solidFill>
              <a:ln w="19050">
                <a:solidFill>
                  <a:schemeClr val="bg1"/>
                </a:solidFill>
                <a:prstDash val="solid"/>
                <a:round/>
                <a:headEnd/>
                <a:tailEnd/>
              </a:ln>
            </p:spPr>
            <p:txBody>
              <a:bodyPr vert="horz" wrap="square" lIns="93258" tIns="93258" rIns="93258" bIns="46629" numCol="1" anchor="t" anchorCtr="0" compatLnSpc="1">
                <a:prstTxWarp prst="textNoShape">
                  <a:avLst/>
                </a:prstTxWarp>
              </a:bodyPr>
              <a:lstStyle/>
              <a:p>
                <a:pPr algn="r" defTabSz="932608">
                  <a:defRPr/>
                </a:pPr>
                <a:endParaRPr lang="en-US">
                  <a:gradFill>
                    <a:gsLst>
                      <a:gs pos="83000">
                        <a:srgbClr val="1A1A1A"/>
                      </a:gs>
                      <a:gs pos="100000">
                        <a:srgbClr val="0D0D0D"/>
                      </a:gs>
                    </a:gsLst>
                    <a:lin ang="5400000" scaled="1"/>
                  </a:gradFill>
                  <a:latin typeface="Segoe UI"/>
                </a:endParaRPr>
              </a:p>
            </p:txBody>
          </p:sp>
          <p:sp>
            <p:nvSpPr>
              <p:cNvPr id="128" name="Freeform 5">
                <a:extLst>
                  <a:ext uri="{FF2B5EF4-FFF2-40B4-BE49-F238E27FC236}">
                    <a16:creationId xmlns:a16="http://schemas.microsoft.com/office/drawing/2014/main" id="{895A74CE-CA3A-49E2-9F54-206A58ED24CF}"/>
                  </a:ext>
                </a:extLst>
              </p:cNvPr>
              <p:cNvSpPr>
                <a:spLocks/>
              </p:cNvSpPr>
              <p:nvPr/>
            </p:nvSpPr>
            <p:spPr bwMode="auto">
              <a:xfrm flipH="1">
                <a:off x="6156693" y="5278355"/>
                <a:ext cx="225877" cy="225877"/>
              </a:xfrm>
              <a:custGeom>
                <a:avLst/>
                <a:gdLst>
                  <a:gd name="T0" fmla="*/ 3 w 373"/>
                  <a:gd name="T1" fmla="*/ 314 h 374"/>
                  <a:gd name="T2" fmla="*/ 3 w 373"/>
                  <a:gd name="T3" fmla="*/ 314 h 374"/>
                  <a:gd name="T4" fmla="*/ 0 w 373"/>
                  <a:gd name="T5" fmla="*/ 331 h 374"/>
                  <a:gd name="T6" fmla="*/ 4 w 373"/>
                  <a:gd name="T7" fmla="*/ 347 h 374"/>
                  <a:gd name="T8" fmla="*/ 13 w 373"/>
                  <a:gd name="T9" fmla="*/ 361 h 374"/>
                  <a:gd name="T10" fmla="*/ 27 w 373"/>
                  <a:gd name="T11" fmla="*/ 370 h 374"/>
                  <a:gd name="T12" fmla="*/ 43 w 373"/>
                  <a:gd name="T13" fmla="*/ 374 h 374"/>
                  <a:gd name="T14" fmla="*/ 60 w 373"/>
                  <a:gd name="T15" fmla="*/ 370 h 374"/>
                  <a:gd name="T16" fmla="*/ 74 w 373"/>
                  <a:gd name="T17" fmla="*/ 361 h 374"/>
                  <a:gd name="T18" fmla="*/ 252 w 373"/>
                  <a:gd name="T19" fmla="*/ 183 h 374"/>
                  <a:gd name="T20" fmla="*/ 266 w 373"/>
                  <a:gd name="T21" fmla="*/ 186 h 374"/>
                  <a:gd name="T22" fmla="*/ 280 w 373"/>
                  <a:gd name="T23" fmla="*/ 187 h 374"/>
                  <a:gd name="T24" fmla="*/ 317 w 373"/>
                  <a:gd name="T25" fmla="*/ 180 h 374"/>
                  <a:gd name="T26" fmla="*/ 346 w 373"/>
                  <a:gd name="T27" fmla="*/ 160 h 374"/>
                  <a:gd name="T28" fmla="*/ 366 w 373"/>
                  <a:gd name="T29" fmla="*/ 130 h 374"/>
                  <a:gd name="T30" fmla="*/ 373 w 373"/>
                  <a:gd name="T31" fmla="*/ 94 h 374"/>
                  <a:gd name="T32" fmla="*/ 368 w 373"/>
                  <a:gd name="T33" fmla="*/ 64 h 374"/>
                  <a:gd name="T34" fmla="*/ 293 w 373"/>
                  <a:gd name="T35" fmla="*/ 139 h 374"/>
                  <a:gd name="T36" fmla="*/ 235 w 373"/>
                  <a:gd name="T37" fmla="*/ 80 h 374"/>
                  <a:gd name="T38" fmla="*/ 310 w 373"/>
                  <a:gd name="T39" fmla="*/ 5 h 374"/>
                  <a:gd name="T40" fmla="*/ 280 w 373"/>
                  <a:gd name="T41" fmla="*/ 0 h 374"/>
                  <a:gd name="T42" fmla="*/ 244 w 373"/>
                  <a:gd name="T43" fmla="*/ 8 h 374"/>
                  <a:gd name="T44" fmla="*/ 214 w 373"/>
                  <a:gd name="T45" fmla="*/ 28 h 374"/>
                  <a:gd name="T46" fmla="*/ 194 w 373"/>
                  <a:gd name="T47" fmla="*/ 57 h 374"/>
                  <a:gd name="T48" fmla="*/ 187 w 373"/>
                  <a:gd name="T49" fmla="*/ 94 h 374"/>
                  <a:gd name="T50" fmla="*/ 188 w 373"/>
                  <a:gd name="T51" fmla="*/ 108 h 374"/>
                  <a:gd name="T52" fmla="*/ 191 w 373"/>
                  <a:gd name="T53" fmla="*/ 122 h 374"/>
                  <a:gd name="T54" fmla="*/ 13 w 373"/>
                  <a:gd name="T55" fmla="*/ 300 h 374"/>
                  <a:gd name="T56" fmla="*/ 3 w 373"/>
                  <a:gd name="T57" fmla="*/ 31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3" h="374">
                    <a:moveTo>
                      <a:pt x="3" y="314"/>
                    </a:moveTo>
                    <a:lnTo>
                      <a:pt x="3" y="314"/>
                    </a:lnTo>
                    <a:cubicBezTo>
                      <a:pt x="1" y="319"/>
                      <a:pt x="0" y="325"/>
                      <a:pt x="0" y="331"/>
                    </a:cubicBezTo>
                    <a:cubicBezTo>
                      <a:pt x="0" y="337"/>
                      <a:pt x="1" y="342"/>
                      <a:pt x="4" y="347"/>
                    </a:cubicBezTo>
                    <a:cubicBezTo>
                      <a:pt x="6" y="353"/>
                      <a:pt x="9" y="357"/>
                      <a:pt x="13" y="361"/>
                    </a:cubicBezTo>
                    <a:cubicBezTo>
                      <a:pt x="17" y="365"/>
                      <a:pt x="21" y="368"/>
                      <a:pt x="27" y="370"/>
                    </a:cubicBezTo>
                    <a:cubicBezTo>
                      <a:pt x="32" y="373"/>
                      <a:pt x="37" y="374"/>
                      <a:pt x="43" y="374"/>
                    </a:cubicBezTo>
                    <a:cubicBezTo>
                      <a:pt x="49" y="374"/>
                      <a:pt x="55" y="373"/>
                      <a:pt x="60" y="370"/>
                    </a:cubicBezTo>
                    <a:cubicBezTo>
                      <a:pt x="65" y="368"/>
                      <a:pt x="70" y="365"/>
                      <a:pt x="74" y="361"/>
                    </a:cubicBezTo>
                    <a:lnTo>
                      <a:pt x="252" y="183"/>
                    </a:lnTo>
                    <a:cubicBezTo>
                      <a:pt x="257" y="184"/>
                      <a:pt x="261" y="185"/>
                      <a:pt x="266" y="186"/>
                    </a:cubicBezTo>
                    <a:cubicBezTo>
                      <a:pt x="271" y="187"/>
                      <a:pt x="275" y="187"/>
                      <a:pt x="280" y="187"/>
                    </a:cubicBezTo>
                    <a:cubicBezTo>
                      <a:pt x="293" y="187"/>
                      <a:pt x="305" y="185"/>
                      <a:pt x="317" y="180"/>
                    </a:cubicBezTo>
                    <a:cubicBezTo>
                      <a:pt x="328" y="175"/>
                      <a:pt x="338" y="168"/>
                      <a:pt x="346" y="160"/>
                    </a:cubicBezTo>
                    <a:cubicBezTo>
                      <a:pt x="354" y="151"/>
                      <a:pt x="361" y="142"/>
                      <a:pt x="366" y="130"/>
                    </a:cubicBezTo>
                    <a:cubicBezTo>
                      <a:pt x="371" y="119"/>
                      <a:pt x="373" y="107"/>
                      <a:pt x="373" y="94"/>
                    </a:cubicBezTo>
                    <a:cubicBezTo>
                      <a:pt x="373" y="84"/>
                      <a:pt x="372" y="74"/>
                      <a:pt x="368" y="64"/>
                    </a:cubicBezTo>
                    <a:lnTo>
                      <a:pt x="293" y="139"/>
                    </a:lnTo>
                    <a:lnTo>
                      <a:pt x="235" y="80"/>
                    </a:lnTo>
                    <a:lnTo>
                      <a:pt x="310" y="5"/>
                    </a:lnTo>
                    <a:cubicBezTo>
                      <a:pt x="300" y="2"/>
                      <a:pt x="290" y="0"/>
                      <a:pt x="280" y="0"/>
                    </a:cubicBezTo>
                    <a:cubicBezTo>
                      <a:pt x="267" y="0"/>
                      <a:pt x="255" y="3"/>
                      <a:pt x="244" y="8"/>
                    </a:cubicBezTo>
                    <a:cubicBezTo>
                      <a:pt x="232" y="13"/>
                      <a:pt x="223" y="19"/>
                      <a:pt x="214" y="28"/>
                    </a:cubicBezTo>
                    <a:cubicBezTo>
                      <a:pt x="206" y="36"/>
                      <a:pt x="199" y="46"/>
                      <a:pt x="194" y="57"/>
                    </a:cubicBezTo>
                    <a:cubicBezTo>
                      <a:pt x="189" y="69"/>
                      <a:pt x="187" y="81"/>
                      <a:pt x="187" y="94"/>
                    </a:cubicBezTo>
                    <a:cubicBezTo>
                      <a:pt x="187" y="99"/>
                      <a:pt x="187" y="103"/>
                      <a:pt x="188" y="108"/>
                    </a:cubicBezTo>
                    <a:cubicBezTo>
                      <a:pt x="189" y="113"/>
                      <a:pt x="190" y="117"/>
                      <a:pt x="191" y="122"/>
                    </a:cubicBezTo>
                    <a:lnTo>
                      <a:pt x="13" y="300"/>
                    </a:lnTo>
                    <a:cubicBezTo>
                      <a:pt x="9" y="304"/>
                      <a:pt x="6" y="309"/>
                      <a:pt x="3" y="314"/>
                    </a:cubicBezTo>
                    <a:close/>
                  </a:path>
                </a:pathLst>
              </a:custGeom>
              <a:solidFill>
                <a:schemeClr val="accent1"/>
              </a:solidFill>
              <a:ln w="19050">
                <a:noFill/>
                <a:prstDash val="solid"/>
                <a:round/>
                <a:headEnd/>
                <a:tailEnd/>
              </a:ln>
            </p:spPr>
            <p:txBody>
              <a:bodyPr vert="horz" wrap="square" lIns="93258" tIns="93258" rIns="93258" bIns="46629" numCol="1" anchor="t" anchorCtr="0" compatLnSpc="1">
                <a:prstTxWarp prst="textNoShape">
                  <a:avLst/>
                </a:prstTxWarp>
              </a:bodyPr>
              <a:lstStyle/>
              <a:p>
                <a:pPr algn="r" defTabSz="932608">
                  <a:defRPr/>
                </a:pPr>
                <a:endParaRPr lang="en-US">
                  <a:gradFill>
                    <a:gsLst>
                      <a:gs pos="83000">
                        <a:srgbClr val="1A1A1A"/>
                      </a:gs>
                      <a:gs pos="100000">
                        <a:srgbClr val="0D0D0D"/>
                      </a:gs>
                    </a:gsLst>
                    <a:lin ang="5400000" scaled="1"/>
                  </a:gradFill>
                  <a:latin typeface="Segoe UI"/>
                </a:endParaRPr>
              </a:p>
            </p:txBody>
          </p:sp>
        </p:grpSp>
      </p:grpSp>
      <p:grpSp>
        <p:nvGrpSpPr>
          <p:cNvPr id="129" name="Group 128">
            <a:extLst>
              <a:ext uri="{FF2B5EF4-FFF2-40B4-BE49-F238E27FC236}">
                <a16:creationId xmlns:a16="http://schemas.microsoft.com/office/drawing/2014/main" id="{B8ED6164-37C7-4868-9BB4-4E28BB41C567}"/>
              </a:ext>
            </a:extLst>
          </p:cNvPr>
          <p:cNvGrpSpPr/>
          <p:nvPr/>
        </p:nvGrpSpPr>
        <p:grpSpPr>
          <a:xfrm>
            <a:off x="4535097" y="6222634"/>
            <a:ext cx="655285" cy="334614"/>
            <a:chOff x="1745099" y="3746506"/>
            <a:chExt cx="642504" cy="328088"/>
          </a:xfrm>
        </p:grpSpPr>
        <p:sp>
          <p:nvSpPr>
            <p:cNvPr id="130" name="Freeform 22">
              <a:extLst>
                <a:ext uri="{FF2B5EF4-FFF2-40B4-BE49-F238E27FC236}">
                  <a16:creationId xmlns:a16="http://schemas.microsoft.com/office/drawing/2014/main" id="{E63C6005-921C-4BE9-A26A-676220970D85}"/>
                </a:ext>
              </a:extLst>
            </p:cNvPr>
            <p:cNvSpPr>
              <a:spLocks/>
            </p:cNvSpPr>
            <p:nvPr/>
          </p:nvSpPr>
          <p:spPr bwMode="auto">
            <a:xfrm>
              <a:off x="1745099" y="3824125"/>
              <a:ext cx="248884" cy="250469"/>
            </a:xfrm>
            <a:custGeom>
              <a:avLst/>
              <a:gdLst>
                <a:gd name="T0" fmla="*/ 400 w 400"/>
                <a:gd name="T1" fmla="*/ 109 h 402"/>
                <a:gd name="T2" fmla="*/ 400 w 400"/>
                <a:gd name="T3" fmla="*/ 109 h 402"/>
                <a:gd name="T4" fmla="*/ 400 w 400"/>
                <a:gd name="T5" fmla="*/ 162 h 402"/>
                <a:gd name="T6" fmla="*/ 373 w 400"/>
                <a:gd name="T7" fmla="*/ 162 h 402"/>
                <a:gd name="T8" fmla="*/ 372 w 400"/>
                <a:gd name="T9" fmla="*/ 362 h 402"/>
                <a:gd name="T10" fmla="*/ 371 w 400"/>
                <a:gd name="T11" fmla="*/ 376 h 402"/>
                <a:gd name="T12" fmla="*/ 368 w 400"/>
                <a:gd name="T13" fmla="*/ 389 h 402"/>
                <a:gd name="T14" fmla="*/ 360 w 400"/>
                <a:gd name="T15" fmla="*/ 398 h 402"/>
                <a:gd name="T16" fmla="*/ 345 w 400"/>
                <a:gd name="T17" fmla="*/ 402 h 402"/>
                <a:gd name="T18" fmla="*/ 334 w 400"/>
                <a:gd name="T19" fmla="*/ 402 h 402"/>
                <a:gd name="T20" fmla="*/ 322 w 400"/>
                <a:gd name="T21" fmla="*/ 402 h 402"/>
                <a:gd name="T22" fmla="*/ 311 w 400"/>
                <a:gd name="T23" fmla="*/ 400 h 402"/>
                <a:gd name="T24" fmla="*/ 301 w 400"/>
                <a:gd name="T25" fmla="*/ 395 h 402"/>
                <a:gd name="T26" fmla="*/ 295 w 400"/>
                <a:gd name="T27" fmla="*/ 387 h 402"/>
                <a:gd name="T28" fmla="*/ 292 w 400"/>
                <a:gd name="T29" fmla="*/ 375 h 402"/>
                <a:gd name="T30" fmla="*/ 105 w 400"/>
                <a:gd name="T31" fmla="*/ 374 h 402"/>
                <a:gd name="T32" fmla="*/ 103 w 400"/>
                <a:gd name="T33" fmla="*/ 384 h 402"/>
                <a:gd name="T34" fmla="*/ 98 w 400"/>
                <a:gd name="T35" fmla="*/ 393 h 402"/>
                <a:gd name="T36" fmla="*/ 89 w 400"/>
                <a:gd name="T37" fmla="*/ 398 h 402"/>
                <a:gd name="T38" fmla="*/ 79 w 400"/>
                <a:gd name="T39" fmla="*/ 401 h 402"/>
                <a:gd name="T40" fmla="*/ 54 w 400"/>
                <a:gd name="T41" fmla="*/ 400 h 402"/>
                <a:gd name="T42" fmla="*/ 38 w 400"/>
                <a:gd name="T43" fmla="*/ 396 h 402"/>
                <a:gd name="T44" fmla="*/ 28 w 400"/>
                <a:gd name="T45" fmla="*/ 385 h 402"/>
                <a:gd name="T46" fmla="*/ 26 w 400"/>
                <a:gd name="T47" fmla="*/ 360 h 402"/>
                <a:gd name="T48" fmla="*/ 26 w 400"/>
                <a:gd name="T49" fmla="*/ 160 h 402"/>
                <a:gd name="T50" fmla="*/ 0 w 400"/>
                <a:gd name="T51" fmla="*/ 160 h 402"/>
                <a:gd name="T52" fmla="*/ 0 w 400"/>
                <a:gd name="T53" fmla="*/ 107 h 402"/>
                <a:gd name="T54" fmla="*/ 27 w 400"/>
                <a:gd name="T55" fmla="*/ 107 h 402"/>
                <a:gd name="T56" fmla="*/ 27 w 400"/>
                <a:gd name="T57" fmla="*/ 40 h 402"/>
                <a:gd name="T58" fmla="*/ 30 w 400"/>
                <a:gd name="T59" fmla="*/ 25 h 402"/>
                <a:gd name="T60" fmla="*/ 39 w 400"/>
                <a:gd name="T61" fmla="*/ 12 h 402"/>
                <a:gd name="T62" fmla="*/ 51 w 400"/>
                <a:gd name="T63" fmla="*/ 4 h 402"/>
                <a:gd name="T64" fmla="*/ 67 w 400"/>
                <a:gd name="T65" fmla="*/ 0 h 402"/>
                <a:gd name="T66" fmla="*/ 334 w 400"/>
                <a:gd name="T67" fmla="*/ 2 h 402"/>
                <a:gd name="T68" fmla="*/ 349 w 400"/>
                <a:gd name="T69" fmla="*/ 5 h 402"/>
                <a:gd name="T70" fmla="*/ 362 w 400"/>
                <a:gd name="T71" fmla="*/ 13 h 402"/>
                <a:gd name="T72" fmla="*/ 371 w 400"/>
                <a:gd name="T73" fmla="*/ 26 h 402"/>
                <a:gd name="T74" fmla="*/ 374 w 400"/>
                <a:gd name="T75" fmla="*/ 42 h 402"/>
                <a:gd name="T76" fmla="*/ 373 w 400"/>
                <a:gd name="T77" fmla="*/ 108 h 402"/>
                <a:gd name="T78" fmla="*/ 400 w 400"/>
                <a:gd name="T79" fmla="*/ 109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402">
                  <a:moveTo>
                    <a:pt x="400" y="109"/>
                  </a:moveTo>
                  <a:lnTo>
                    <a:pt x="400" y="109"/>
                  </a:lnTo>
                  <a:lnTo>
                    <a:pt x="400" y="162"/>
                  </a:lnTo>
                  <a:lnTo>
                    <a:pt x="373" y="162"/>
                  </a:lnTo>
                  <a:lnTo>
                    <a:pt x="372" y="362"/>
                  </a:lnTo>
                  <a:cubicBezTo>
                    <a:pt x="372" y="366"/>
                    <a:pt x="372" y="371"/>
                    <a:pt x="371" y="376"/>
                  </a:cubicBezTo>
                  <a:cubicBezTo>
                    <a:pt x="371" y="381"/>
                    <a:pt x="370" y="385"/>
                    <a:pt x="368" y="389"/>
                  </a:cubicBezTo>
                  <a:cubicBezTo>
                    <a:pt x="366" y="393"/>
                    <a:pt x="364" y="396"/>
                    <a:pt x="360" y="398"/>
                  </a:cubicBezTo>
                  <a:cubicBezTo>
                    <a:pt x="357" y="401"/>
                    <a:pt x="352" y="402"/>
                    <a:pt x="345" y="402"/>
                  </a:cubicBezTo>
                  <a:cubicBezTo>
                    <a:pt x="342" y="402"/>
                    <a:pt x="338" y="402"/>
                    <a:pt x="334" y="402"/>
                  </a:cubicBezTo>
                  <a:cubicBezTo>
                    <a:pt x="330" y="402"/>
                    <a:pt x="326" y="402"/>
                    <a:pt x="322" y="402"/>
                  </a:cubicBezTo>
                  <a:cubicBezTo>
                    <a:pt x="318" y="401"/>
                    <a:pt x="315" y="401"/>
                    <a:pt x="311" y="400"/>
                  </a:cubicBezTo>
                  <a:cubicBezTo>
                    <a:pt x="307" y="399"/>
                    <a:pt x="304" y="397"/>
                    <a:pt x="301" y="395"/>
                  </a:cubicBezTo>
                  <a:cubicBezTo>
                    <a:pt x="298" y="393"/>
                    <a:pt x="296" y="391"/>
                    <a:pt x="295" y="387"/>
                  </a:cubicBezTo>
                  <a:cubicBezTo>
                    <a:pt x="293" y="384"/>
                    <a:pt x="292" y="380"/>
                    <a:pt x="292" y="375"/>
                  </a:cubicBezTo>
                  <a:lnTo>
                    <a:pt x="105" y="374"/>
                  </a:lnTo>
                  <a:cubicBezTo>
                    <a:pt x="105" y="378"/>
                    <a:pt x="105" y="381"/>
                    <a:pt x="103" y="384"/>
                  </a:cubicBezTo>
                  <a:cubicBezTo>
                    <a:pt x="102" y="388"/>
                    <a:pt x="100" y="390"/>
                    <a:pt x="98" y="393"/>
                  </a:cubicBezTo>
                  <a:cubicBezTo>
                    <a:pt x="95" y="395"/>
                    <a:pt x="92" y="397"/>
                    <a:pt x="89" y="398"/>
                  </a:cubicBezTo>
                  <a:cubicBezTo>
                    <a:pt x="86" y="400"/>
                    <a:pt x="82" y="401"/>
                    <a:pt x="79" y="401"/>
                  </a:cubicBezTo>
                  <a:cubicBezTo>
                    <a:pt x="69" y="400"/>
                    <a:pt x="61" y="400"/>
                    <a:pt x="54" y="400"/>
                  </a:cubicBezTo>
                  <a:cubicBezTo>
                    <a:pt x="47" y="400"/>
                    <a:pt x="42" y="399"/>
                    <a:pt x="38" y="396"/>
                  </a:cubicBezTo>
                  <a:cubicBezTo>
                    <a:pt x="33" y="394"/>
                    <a:pt x="30" y="390"/>
                    <a:pt x="28" y="385"/>
                  </a:cubicBezTo>
                  <a:cubicBezTo>
                    <a:pt x="26" y="379"/>
                    <a:pt x="26" y="371"/>
                    <a:pt x="26" y="360"/>
                  </a:cubicBezTo>
                  <a:lnTo>
                    <a:pt x="26" y="160"/>
                  </a:lnTo>
                  <a:lnTo>
                    <a:pt x="0" y="160"/>
                  </a:lnTo>
                  <a:lnTo>
                    <a:pt x="0" y="107"/>
                  </a:lnTo>
                  <a:lnTo>
                    <a:pt x="27" y="107"/>
                  </a:lnTo>
                  <a:lnTo>
                    <a:pt x="27" y="40"/>
                  </a:lnTo>
                  <a:cubicBezTo>
                    <a:pt x="27" y="35"/>
                    <a:pt x="28" y="30"/>
                    <a:pt x="30" y="25"/>
                  </a:cubicBezTo>
                  <a:cubicBezTo>
                    <a:pt x="32" y="20"/>
                    <a:pt x="35" y="16"/>
                    <a:pt x="39" y="12"/>
                  </a:cubicBezTo>
                  <a:cubicBezTo>
                    <a:pt x="42" y="8"/>
                    <a:pt x="47" y="6"/>
                    <a:pt x="51" y="4"/>
                  </a:cubicBezTo>
                  <a:cubicBezTo>
                    <a:pt x="56" y="1"/>
                    <a:pt x="62" y="0"/>
                    <a:pt x="67" y="0"/>
                  </a:cubicBezTo>
                  <a:lnTo>
                    <a:pt x="334" y="2"/>
                  </a:lnTo>
                  <a:cubicBezTo>
                    <a:pt x="339" y="2"/>
                    <a:pt x="344" y="3"/>
                    <a:pt x="349" y="5"/>
                  </a:cubicBezTo>
                  <a:cubicBezTo>
                    <a:pt x="354" y="7"/>
                    <a:pt x="358" y="10"/>
                    <a:pt x="362" y="13"/>
                  </a:cubicBezTo>
                  <a:cubicBezTo>
                    <a:pt x="366" y="17"/>
                    <a:pt x="368" y="21"/>
                    <a:pt x="371" y="26"/>
                  </a:cubicBezTo>
                  <a:cubicBezTo>
                    <a:pt x="373" y="31"/>
                    <a:pt x="374" y="36"/>
                    <a:pt x="374" y="42"/>
                  </a:cubicBezTo>
                  <a:lnTo>
                    <a:pt x="373" y="108"/>
                  </a:lnTo>
                  <a:lnTo>
                    <a:pt x="400" y="109"/>
                  </a:lnTo>
                  <a:close/>
                </a:path>
              </a:pathLst>
            </a:custGeom>
            <a:solidFill>
              <a:schemeClr val="accent5">
                <a:lumMod val="75000"/>
              </a:schemeClr>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31" name="Freeform 23">
              <a:extLst>
                <a:ext uri="{FF2B5EF4-FFF2-40B4-BE49-F238E27FC236}">
                  <a16:creationId xmlns:a16="http://schemas.microsoft.com/office/drawing/2014/main" id="{AF9309C2-A7BC-41D0-8851-B31039A4AF4C}"/>
                </a:ext>
              </a:extLst>
            </p:cNvPr>
            <p:cNvSpPr>
              <a:spLocks/>
            </p:cNvSpPr>
            <p:nvPr/>
          </p:nvSpPr>
          <p:spPr bwMode="auto">
            <a:xfrm>
              <a:off x="1778389" y="3841563"/>
              <a:ext cx="182304" cy="33290"/>
            </a:xfrm>
            <a:custGeom>
              <a:avLst/>
              <a:gdLst>
                <a:gd name="T0" fmla="*/ 13 w 293"/>
                <a:gd name="T1" fmla="*/ 0 h 53"/>
                <a:gd name="T2" fmla="*/ 13 w 293"/>
                <a:gd name="T3" fmla="*/ 0 h 53"/>
                <a:gd name="T4" fmla="*/ 4 w 293"/>
                <a:gd name="T5" fmla="*/ 4 h 53"/>
                <a:gd name="T6" fmla="*/ 0 w 293"/>
                <a:gd name="T7" fmla="*/ 13 h 53"/>
                <a:gd name="T8" fmla="*/ 0 w 293"/>
                <a:gd name="T9" fmla="*/ 53 h 53"/>
                <a:gd name="T10" fmla="*/ 293 w 293"/>
                <a:gd name="T11" fmla="*/ 53 h 53"/>
                <a:gd name="T12" fmla="*/ 293 w 293"/>
                <a:gd name="T13" fmla="*/ 13 h 53"/>
                <a:gd name="T14" fmla="*/ 289 w 293"/>
                <a:gd name="T15" fmla="*/ 4 h 53"/>
                <a:gd name="T16" fmla="*/ 280 w 293"/>
                <a:gd name="T17" fmla="*/ 0 h 53"/>
                <a:gd name="T18" fmla="*/ 13 w 293"/>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53">
                  <a:moveTo>
                    <a:pt x="13" y="0"/>
                  </a:moveTo>
                  <a:lnTo>
                    <a:pt x="13" y="0"/>
                  </a:lnTo>
                  <a:cubicBezTo>
                    <a:pt x="10" y="0"/>
                    <a:pt x="6" y="1"/>
                    <a:pt x="4" y="4"/>
                  </a:cubicBezTo>
                  <a:cubicBezTo>
                    <a:pt x="1" y="6"/>
                    <a:pt x="0" y="9"/>
                    <a:pt x="0" y="13"/>
                  </a:cubicBezTo>
                  <a:lnTo>
                    <a:pt x="0" y="53"/>
                  </a:lnTo>
                  <a:lnTo>
                    <a:pt x="293" y="53"/>
                  </a:lnTo>
                  <a:lnTo>
                    <a:pt x="293" y="13"/>
                  </a:lnTo>
                  <a:cubicBezTo>
                    <a:pt x="293" y="9"/>
                    <a:pt x="292" y="6"/>
                    <a:pt x="289" y="4"/>
                  </a:cubicBezTo>
                  <a:cubicBezTo>
                    <a:pt x="287" y="1"/>
                    <a:pt x="283" y="0"/>
                    <a:pt x="280" y="0"/>
                  </a:cubicBezTo>
                  <a:lnTo>
                    <a:pt x="13" y="0"/>
                  </a:lnTo>
                  <a:close/>
                </a:path>
              </a:pathLst>
            </a:custGeom>
            <a:solidFill>
              <a:srgbClr val="0078D4"/>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32" name="Freeform 24">
              <a:extLst>
                <a:ext uri="{FF2B5EF4-FFF2-40B4-BE49-F238E27FC236}">
                  <a16:creationId xmlns:a16="http://schemas.microsoft.com/office/drawing/2014/main" id="{9C895ECA-7A12-4FCD-8D3B-D94F310F864B}"/>
                </a:ext>
              </a:extLst>
            </p:cNvPr>
            <p:cNvSpPr>
              <a:spLocks/>
            </p:cNvSpPr>
            <p:nvPr/>
          </p:nvSpPr>
          <p:spPr bwMode="auto">
            <a:xfrm>
              <a:off x="1778389" y="3890705"/>
              <a:ext cx="82433" cy="66580"/>
            </a:xfrm>
            <a:custGeom>
              <a:avLst/>
              <a:gdLst>
                <a:gd name="T0" fmla="*/ 133 w 133"/>
                <a:gd name="T1" fmla="*/ 0 h 106"/>
                <a:gd name="T2" fmla="*/ 133 w 133"/>
                <a:gd name="T3" fmla="*/ 0 h 106"/>
                <a:gd name="T4" fmla="*/ 0 w 133"/>
                <a:gd name="T5" fmla="*/ 0 h 106"/>
                <a:gd name="T6" fmla="*/ 0 w 133"/>
                <a:gd name="T7" fmla="*/ 106 h 106"/>
                <a:gd name="T8" fmla="*/ 133 w 133"/>
                <a:gd name="T9" fmla="*/ 106 h 106"/>
                <a:gd name="T10" fmla="*/ 133 w 133"/>
                <a:gd name="T11" fmla="*/ 0 h 106"/>
              </a:gdLst>
              <a:ahLst/>
              <a:cxnLst>
                <a:cxn ang="0">
                  <a:pos x="T0" y="T1"/>
                </a:cxn>
                <a:cxn ang="0">
                  <a:pos x="T2" y="T3"/>
                </a:cxn>
                <a:cxn ang="0">
                  <a:pos x="T4" y="T5"/>
                </a:cxn>
                <a:cxn ang="0">
                  <a:pos x="T6" y="T7"/>
                </a:cxn>
                <a:cxn ang="0">
                  <a:pos x="T8" y="T9"/>
                </a:cxn>
                <a:cxn ang="0">
                  <a:pos x="T10" y="T11"/>
                </a:cxn>
              </a:cxnLst>
              <a:rect l="0" t="0" r="r" b="b"/>
              <a:pathLst>
                <a:path w="133" h="106">
                  <a:moveTo>
                    <a:pt x="133" y="0"/>
                  </a:moveTo>
                  <a:lnTo>
                    <a:pt x="133" y="0"/>
                  </a:lnTo>
                  <a:lnTo>
                    <a:pt x="0" y="0"/>
                  </a:lnTo>
                  <a:lnTo>
                    <a:pt x="0" y="106"/>
                  </a:lnTo>
                  <a:lnTo>
                    <a:pt x="133" y="106"/>
                  </a:lnTo>
                  <a:lnTo>
                    <a:pt x="133" y="0"/>
                  </a:lnTo>
                  <a:close/>
                </a:path>
              </a:pathLst>
            </a:custGeom>
            <a:solidFill>
              <a:schemeClr val="bg2"/>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33" name="Freeform 25">
              <a:extLst>
                <a:ext uri="{FF2B5EF4-FFF2-40B4-BE49-F238E27FC236}">
                  <a16:creationId xmlns:a16="http://schemas.microsoft.com/office/drawing/2014/main" id="{B4960DB4-02A4-4A0D-A764-528F61F0BAAC}"/>
                </a:ext>
              </a:extLst>
            </p:cNvPr>
            <p:cNvSpPr>
              <a:spLocks/>
            </p:cNvSpPr>
            <p:nvPr/>
          </p:nvSpPr>
          <p:spPr bwMode="auto">
            <a:xfrm>
              <a:off x="1778389" y="4023866"/>
              <a:ext cx="182304" cy="15852"/>
            </a:xfrm>
            <a:custGeom>
              <a:avLst/>
              <a:gdLst>
                <a:gd name="T0" fmla="*/ 293 w 293"/>
                <a:gd name="T1" fmla="*/ 0 h 27"/>
                <a:gd name="T2" fmla="*/ 293 w 293"/>
                <a:gd name="T3" fmla="*/ 0 h 27"/>
                <a:gd name="T4" fmla="*/ 0 w 293"/>
                <a:gd name="T5" fmla="*/ 0 h 27"/>
                <a:gd name="T6" fmla="*/ 0 w 293"/>
                <a:gd name="T7" fmla="*/ 27 h 27"/>
                <a:gd name="T8" fmla="*/ 293 w 293"/>
                <a:gd name="T9" fmla="*/ 27 h 27"/>
                <a:gd name="T10" fmla="*/ 293 w 293"/>
                <a:gd name="T11" fmla="*/ 0 h 27"/>
              </a:gdLst>
              <a:ahLst/>
              <a:cxnLst>
                <a:cxn ang="0">
                  <a:pos x="T0" y="T1"/>
                </a:cxn>
                <a:cxn ang="0">
                  <a:pos x="T2" y="T3"/>
                </a:cxn>
                <a:cxn ang="0">
                  <a:pos x="T4" y="T5"/>
                </a:cxn>
                <a:cxn ang="0">
                  <a:pos x="T6" y="T7"/>
                </a:cxn>
                <a:cxn ang="0">
                  <a:pos x="T8" y="T9"/>
                </a:cxn>
                <a:cxn ang="0">
                  <a:pos x="T10" y="T11"/>
                </a:cxn>
              </a:cxnLst>
              <a:rect l="0" t="0" r="r" b="b"/>
              <a:pathLst>
                <a:path w="293" h="27">
                  <a:moveTo>
                    <a:pt x="293" y="0"/>
                  </a:moveTo>
                  <a:lnTo>
                    <a:pt x="293" y="0"/>
                  </a:lnTo>
                  <a:lnTo>
                    <a:pt x="0" y="0"/>
                  </a:lnTo>
                  <a:lnTo>
                    <a:pt x="0" y="27"/>
                  </a:lnTo>
                  <a:lnTo>
                    <a:pt x="293" y="27"/>
                  </a:lnTo>
                  <a:lnTo>
                    <a:pt x="293" y="0"/>
                  </a:lnTo>
                  <a:close/>
                </a:path>
              </a:pathLst>
            </a:custGeom>
            <a:solidFill>
              <a:srgbClr val="2F2F2F"/>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34" name="Freeform 26">
              <a:extLst>
                <a:ext uri="{FF2B5EF4-FFF2-40B4-BE49-F238E27FC236}">
                  <a16:creationId xmlns:a16="http://schemas.microsoft.com/office/drawing/2014/main" id="{54F8B492-07D9-4FB0-8809-82D8EC947376}"/>
                </a:ext>
              </a:extLst>
            </p:cNvPr>
            <p:cNvSpPr>
              <a:spLocks/>
            </p:cNvSpPr>
            <p:nvPr/>
          </p:nvSpPr>
          <p:spPr bwMode="auto">
            <a:xfrm>
              <a:off x="1878260" y="3890705"/>
              <a:ext cx="82433" cy="66580"/>
            </a:xfrm>
            <a:custGeom>
              <a:avLst/>
              <a:gdLst>
                <a:gd name="T0" fmla="*/ 133 w 133"/>
                <a:gd name="T1" fmla="*/ 0 h 106"/>
                <a:gd name="T2" fmla="*/ 133 w 133"/>
                <a:gd name="T3" fmla="*/ 0 h 106"/>
                <a:gd name="T4" fmla="*/ 0 w 133"/>
                <a:gd name="T5" fmla="*/ 0 h 106"/>
                <a:gd name="T6" fmla="*/ 0 w 133"/>
                <a:gd name="T7" fmla="*/ 106 h 106"/>
                <a:gd name="T8" fmla="*/ 133 w 133"/>
                <a:gd name="T9" fmla="*/ 106 h 106"/>
                <a:gd name="T10" fmla="*/ 133 w 133"/>
                <a:gd name="T11" fmla="*/ 0 h 106"/>
              </a:gdLst>
              <a:ahLst/>
              <a:cxnLst>
                <a:cxn ang="0">
                  <a:pos x="T0" y="T1"/>
                </a:cxn>
                <a:cxn ang="0">
                  <a:pos x="T2" y="T3"/>
                </a:cxn>
                <a:cxn ang="0">
                  <a:pos x="T4" y="T5"/>
                </a:cxn>
                <a:cxn ang="0">
                  <a:pos x="T6" y="T7"/>
                </a:cxn>
                <a:cxn ang="0">
                  <a:pos x="T8" y="T9"/>
                </a:cxn>
                <a:cxn ang="0">
                  <a:pos x="T10" y="T11"/>
                </a:cxn>
              </a:cxnLst>
              <a:rect l="0" t="0" r="r" b="b"/>
              <a:pathLst>
                <a:path w="133" h="106">
                  <a:moveTo>
                    <a:pt x="133" y="0"/>
                  </a:moveTo>
                  <a:lnTo>
                    <a:pt x="133" y="0"/>
                  </a:lnTo>
                  <a:lnTo>
                    <a:pt x="0" y="0"/>
                  </a:lnTo>
                  <a:lnTo>
                    <a:pt x="0" y="106"/>
                  </a:lnTo>
                  <a:lnTo>
                    <a:pt x="133" y="106"/>
                  </a:lnTo>
                  <a:lnTo>
                    <a:pt x="133" y="0"/>
                  </a:lnTo>
                  <a:close/>
                </a:path>
              </a:pathLst>
            </a:custGeom>
            <a:solidFill>
              <a:schemeClr val="bg2"/>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35" name="Freeform 27">
              <a:extLst>
                <a:ext uri="{FF2B5EF4-FFF2-40B4-BE49-F238E27FC236}">
                  <a16:creationId xmlns:a16="http://schemas.microsoft.com/office/drawing/2014/main" id="{598037EB-8AE3-471C-8089-262A47FD7A6E}"/>
                </a:ext>
              </a:extLst>
            </p:cNvPr>
            <p:cNvSpPr>
              <a:spLocks/>
            </p:cNvSpPr>
            <p:nvPr/>
          </p:nvSpPr>
          <p:spPr bwMode="auto">
            <a:xfrm>
              <a:off x="1792656" y="3982650"/>
              <a:ext cx="20608" cy="19023"/>
            </a:xfrm>
            <a:custGeom>
              <a:avLst/>
              <a:gdLst>
                <a:gd name="T0" fmla="*/ 32 w 32"/>
                <a:gd name="T1" fmla="*/ 16 h 32"/>
                <a:gd name="T2" fmla="*/ 32 w 32"/>
                <a:gd name="T3" fmla="*/ 16 h 32"/>
                <a:gd name="T4" fmla="*/ 16 w 32"/>
                <a:gd name="T5" fmla="*/ 32 h 32"/>
                <a:gd name="T6" fmla="*/ 0 w 32"/>
                <a:gd name="T7" fmla="*/ 16 h 32"/>
                <a:gd name="T8" fmla="*/ 16 w 32"/>
                <a:gd name="T9" fmla="*/ 0 h 32"/>
                <a:gd name="T10" fmla="*/ 32 w 32"/>
                <a:gd name="T11" fmla="*/ 16 h 32"/>
              </a:gdLst>
              <a:ahLst/>
              <a:cxnLst>
                <a:cxn ang="0">
                  <a:pos x="T0" y="T1"/>
                </a:cxn>
                <a:cxn ang="0">
                  <a:pos x="T2" y="T3"/>
                </a:cxn>
                <a:cxn ang="0">
                  <a:pos x="T4" y="T5"/>
                </a:cxn>
                <a:cxn ang="0">
                  <a:pos x="T6" y="T7"/>
                </a:cxn>
                <a:cxn ang="0">
                  <a:pos x="T8" y="T9"/>
                </a:cxn>
                <a:cxn ang="0">
                  <a:pos x="T10" y="T11"/>
                </a:cxn>
              </a:cxnLst>
              <a:rect l="0" t="0" r="r" b="b"/>
              <a:pathLst>
                <a:path w="32" h="32">
                  <a:moveTo>
                    <a:pt x="32" y="16"/>
                  </a:moveTo>
                  <a:lnTo>
                    <a:pt x="32" y="16"/>
                  </a:lnTo>
                  <a:cubicBezTo>
                    <a:pt x="32" y="25"/>
                    <a:pt x="25" y="32"/>
                    <a:pt x="16" y="32"/>
                  </a:cubicBezTo>
                  <a:cubicBezTo>
                    <a:pt x="8" y="32"/>
                    <a:pt x="0" y="25"/>
                    <a:pt x="0" y="16"/>
                  </a:cubicBezTo>
                  <a:cubicBezTo>
                    <a:pt x="0" y="7"/>
                    <a:pt x="8" y="0"/>
                    <a:pt x="16" y="0"/>
                  </a:cubicBezTo>
                  <a:cubicBezTo>
                    <a:pt x="25" y="0"/>
                    <a:pt x="32" y="7"/>
                    <a:pt x="32" y="16"/>
                  </a:cubicBezTo>
                  <a:close/>
                </a:path>
              </a:pathLst>
            </a:custGeom>
            <a:solidFill>
              <a:srgbClr val="FFFFFF"/>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36" name="Freeform 28">
              <a:extLst>
                <a:ext uri="{FF2B5EF4-FFF2-40B4-BE49-F238E27FC236}">
                  <a16:creationId xmlns:a16="http://schemas.microsoft.com/office/drawing/2014/main" id="{614063E8-DB90-4298-8BF6-12A500435726}"/>
                </a:ext>
              </a:extLst>
            </p:cNvPr>
            <p:cNvSpPr>
              <a:spLocks/>
            </p:cNvSpPr>
            <p:nvPr/>
          </p:nvSpPr>
          <p:spPr bwMode="auto">
            <a:xfrm>
              <a:off x="1927403" y="3982650"/>
              <a:ext cx="20608" cy="19023"/>
            </a:xfrm>
            <a:custGeom>
              <a:avLst/>
              <a:gdLst>
                <a:gd name="T0" fmla="*/ 32 w 32"/>
                <a:gd name="T1" fmla="*/ 16 h 32"/>
                <a:gd name="T2" fmla="*/ 32 w 32"/>
                <a:gd name="T3" fmla="*/ 16 h 32"/>
                <a:gd name="T4" fmla="*/ 16 w 32"/>
                <a:gd name="T5" fmla="*/ 32 h 32"/>
                <a:gd name="T6" fmla="*/ 0 w 32"/>
                <a:gd name="T7" fmla="*/ 16 h 32"/>
                <a:gd name="T8" fmla="*/ 16 w 32"/>
                <a:gd name="T9" fmla="*/ 0 h 32"/>
                <a:gd name="T10" fmla="*/ 32 w 32"/>
                <a:gd name="T11" fmla="*/ 16 h 32"/>
              </a:gdLst>
              <a:ahLst/>
              <a:cxnLst>
                <a:cxn ang="0">
                  <a:pos x="T0" y="T1"/>
                </a:cxn>
                <a:cxn ang="0">
                  <a:pos x="T2" y="T3"/>
                </a:cxn>
                <a:cxn ang="0">
                  <a:pos x="T4" y="T5"/>
                </a:cxn>
                <a:cxn ang="0">
                  <a:pos x="T6" y="T7"/>
                </a:cxn>
                <a:cxn ang="0">
                  <a:pos x="T8" y="T9"/>
                </a:cxn>
                <a:cxn ang="0">
                  <a:pos x="T10" y="T11"/>
                </a:cxn>
              </a:cxnLst>
              <a:rect l="0" t="0" r="r" b="b"/>
              <a:pathLst>
                <a:path w="32" h="32">
                  <a:moveTo>
                    <a:pt x="32" y="16"/>
                  </a:moveTo>
                  <a:lnTo>
                    <a:pt x="32" y="16"/>
                  </a:lnTo>
                  <a:cubicBezTo>
                    <a:pt x="32" y="25"/>
                    <a:pt x="25" y="32"/>
                    <a:pt x="16" y="32"/>
                  </a:cubicBezTo>
                  <a:cubicBezTo>
                    <a:pt x="7" y="32"/>
                    <a:pt x="0" y="25"/>
                    <a:pt x="0" y="16"/>
                  </a:cubicBezTo>
                  <a:cubicBezTo>
                    <a:pt x="0" y="7"/>
                    <a:pt x="7" y="0"/>
                    <a:pt x="16" y="0"/>
                  </a:cubicBezTo>
                  <a:cubicBezTo>
                    <a:pt x="25" y="0"/>
                    <a:pt x="32" y="7"/>
                    <a:pt x="32" y="16"/>
                  </a:cubicBezTo>
                  <a:close/>
                </a:path>
              </a:pathLst>
            </a:custGeom>
            <a:solidFill>
              <a:srgbClr val="FFFFFF"/>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grpSp>
          <p:nvGrpSpPr>
            <p:cNvPr id="137" name="Group 14">
              <a:extLst>
                <a:ext uri="{FF2B5EF4-FFF2-40B4-BE49-F238E27FC236}">
                  <a16:creationId xmlns:a16="http://schemas.microsoft.com/office/drawing/2014/main" id="{76AECC84-29F8-4ABB-82EB-0CA754AD48AB}"/>
                </a:ext>
              </a:extLst>
            </p:cNvPr>
            <p:cNvGrpSpPr>
              <a:grpSpLocks noChangeAspect="1"/>
            </p:cNvGrpSpPr>
            <p:nvPr/>
          </p:nvGrpSpPr>
          <p:grpSpPr bwMode="auto">
            <a:xfrm>
              <a:off x="2033590" y="3746506"/>
              <a:ext cx="354013" cy="315913"/>
              <a:chOff x="1281" y="2360"/>
              <a:chExt cx="223" cy="199"/>
            </a:xfrm>
          </p:grpSpPr>
          <p:sp>
            <p:nvSpPr>
              <p:cNvPr id="138" name="Freeform 15">
                <a:extLst>
                  <a:ext uri="{FF2B5EF4-FFF2-40B4-BE49-F238E27FC236}">
                    <a16:creationId xmlns:a16="http://schemas.microsoft.com/office/drawing/2014/main" id="{BF1DB310-5F2E-4B27-864D-FF74EFC1E655}"/>
                  </a:ext>
                </a:extLst>
              </p:cNvPr>
              <p:cNvSpPr>
                <a:spLocks noEditPoints="1"/>
              </p:cNvSpPr>
              <p:nvPr/>
            </p:nvSpPr>
            <p:spPr bwMode="auto">
              <a:xfrm>
                <a:off x="1297" y="2443"/>
                <a:ext cx="191" cy="116"/>
              </a:xfrm>
              <a:custGeom>
                <a:avLst/>
                <a:gdLst>
                  <a:gd name="T0" fmla="*/ 27 w 307"/>
                  <a:gd name="T1" fmla="*/ 27 h 187"/>
                  <a:gd name="T2" fmla="*/ 27 w 307"/>
                  <a:gd name="T3" fmla="*/ 27 h 187"/>
                  <a:gd name="T4" fmla="*/ 107 w 307"/>
                  <a:gd name="T5" fmla="*/ 27 h 187"/>
                  <a:gd name="T6" fmla="*/ 107 w 307"/>
                  <a:gd name="T7" fmla="*/ 107 h 187"/>
                  <a:gd name="T8" fmla="*/ 27 w 307"/>
                  <a:gd name="T9" fmla="*/ 107 h 187"/>
                  <a:gd name="T10" fmla="*/ 27 w 307"/>
                  <a:gd name="T11" fmla="*/ 27 h 187"/>
                  <a:gd name="T12" fmla="*/ 133 w 307"/>
                  <a:gd name="T13" fmla="*/ 27 h 187"/>
                  <a:gd name="T14" fmla="*/ 133 w 307"/>
                  <a:gd name="T15" fmla="*/ 27 h 187"/>
                  <a:gd name="T16" fmla="*/ 160 w 307"/>
                  <a:gd name="T17" fmla="*/ 27 h 187"/>
                  <a:gd name="T18" fmla="*/ 160 w 307"/>
                  <a:gd name="T19" fmla="*/ 54 h 187"/>
                  <a:gd name="T20" fmla="*/ 133 w 307"/>
                  <a:gd name="T21" fmla="*/ 54 h 187"/>
                  <a:gd name="T22" fmla="*/ 133 w 307"/>
                  <a:gd name="T23" fmla="*/ 27 h 187"/>
                  <a:gd name="T24" fmla="*/ 200 w 307"/>
                  <a:gd name="T25" fmla="*/ 27 h 187"/>
                  <a:gd name="T26" fmla="*/ 200 w 307"/>
                  <a:gd name="T27" fmla="*/ 27 h 187"/>
                  <a:gd name="T28" fmla="*/ 280 w 307"/>
                  <a:gd name="T29" fmla="*/ 27 h 187"/>
                  <a:gd name="T30" fmla="*/ 280 w 307"/>
                  <a:gd name="T31" fmla="*/ 187 h 187"/>
                  <a:gd name="T32" fmla="*/ 200 w 307"/>
                  <a:gd name="T33" fmla="*/ 187 h 187"/>
                  <a:gd name="T34" fmla="*/ 200 w 307"/>
                  <a:gd name="T35" fmla="*/ 27 h 187"/>
                  <a:gd name="T36" fmla="*/ 307 w 307"/>
                  <a:gd name="T37" fmla="*/ 0 h 187"/>
                  <a:gd name="T38" fmla="*/ 307 w 307"/>
                  <a:gd name="T39" fmla="*/ 0 h 187"/>
                  <a:gd name="T40" fmla="*/ 0 w 307"/>
                  <a:gd name="T41" fmla="*/ 0 h 187"/>
                  <a:gd name="T42" fmla="*/ 0 w 307"/>
                  <a:gd name="T43" fmla="*/ 187 h 187"/>
                  <a:gd name="T44" fmla="*/ 307 w 307"/>
                  <a:gd name="T45" fmla="*/ 187 h 187"/>
                  <a:gd name="T46" fmla="*/ 307 w 307"/>
                  <a:gd name="T4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7" h="187">
                    <a:moveTo>
                      <a:pt x="27" y="27"/>
                    </a:moveTo>
                    <a:lnTo>
                      <a:pt x="27" y="27"/>
                    </a:lnTo>
                    <a:lnTo>
                      <a:pt x="107" y="27"/>
                    </a:lnTo>
                    <a:lnTo>
                      <a:pt x="107" y="107"/>
                    </a:lnTo>
                    <a:lnTo>
                      <a:pt x="27" y="107"/>
                    </a:lnTo>
                    <a:lnTo>
                      <a:pt x="27" y="27"/>
                    </a:lnTo>
                    <a:close/>
                    <a:moveTo>
                      <a:pt x="133" y="27"/>
                    </a:moveTo>
                    <a:lnTo>
                      <a:pt x="133" y="27"/>
                    </a:lnTo>
                    <a:lnTo>
                      <a:pt x="160" y="27"/>
                    </a:lnTo>
                    <a:lnTo>
                      <a:pt x="160" y="54"/>
                    </a:lnTo>
                    <a:lnTo>
                      <a:pt x="133" y="54"/>
                    </a:lnTo>
                    <a:lnTo>
                      <a:pt x="133" y="27"/>
                    </a:lnTo>
                    <a:close/>
                    <a:moveTo>
                      <a:pt x="200" y="27"/>
                    </a:moveTo>
                    <a:lnTo>
                      <a:pt x="200" y="27"/>
                    </a:lnTo>
                    <a:lnTo>
                      <a:pt x="280" y="27"/>
                    </a:lnTo>
                    <a:lnTo>
                      <a:pt x="280" y="187"/>
                    </a:lnTo>
                    <a:lnTo>
                      <a:pt x="200" y="187"/>
                    </a:lnTo>
                    <a:lnTo>
                      <a:pt x="200" y="27"/>
                    </a:lnTo>
                    <a:close/>
                    <a:moveTo>
                      <a:pt x="307" y="0"/>
                    </a:moveTo>
                    <a:lnTo>
                      <a:pt x="307" y="0"/>
                    </a:lnTo>
                    <a:lnTo>
                      <a:pt x="0" y="0"/>
                    </a:lnTo>
                    <a:lnTo>
                      <a:pt x="0" y="187"/>
                    </a:lnTo>
                    <a:lnTo>
                      <a:pt x="307" y="187"/>
                    </a:lnTo>
                    <a:lnTo>
                      <a:pt x="307" y="0"/>
                    </a:lnTo>
                    <a:close/>
                  </a:path>
                </a:pathLst>
              </a:custGeom>
              <a:solidFill>
                <a:schemeClr val="accent5">
                  <a:lumMod val="75000"/>
                </a:schemeClr>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39" name="Freeform 16">
                <a:extLst>
                  <a:ext uri="{FF2B5EF4-FFF2-40B4-BE49-F238E27FC236}">
                    <a16:creationId xmlns:a16="http://schemas.microsoft.com/office/drawing/2014/main" id="{F654820C-97CA-4050-90E4-89E183651C03}"/>
                  </a:ext>
                </a:extLst>
              </p:cNvPr>
              <p:cNvSpPr>
                <a:spLocks/>
              </p:cNvSpPr>
              <p:nvPr/>
            </p:nvSpPr>
            <p:spPr bwMode="auto">
              <a:xfrm>
                <a:off x="1380" y="2460"/>
                <a:ext cx="16" cy="17"/>
              </a:xfrm>
              <a:custGeom>
                <a:avLst/>
                <a:gdLst>
                  <a:gd name="T0" fmla="*/ 27 w 27"/>
                  <a:gd name="T1" fmla="*/ 0 h 27"/>
                  <a:gd name="T2" fmla="*/ 27 w 27"/>
                  <a:gd name="T3" fmla="*/ 0 h 27"/>
                  <a:gd name="T4" fmla="*/ 0 w 27"/>
                  <a:gd name="T5" fmla="*/ 0 h 27"/>
                  <a:gd name="T6" fmla="*/ 0 w 27"/>
                  <a:gd name="T7" fmla="*/ 27 h 27"/>
                  <a:gd name="T8" fmla="*/ 27 w 27"/>
                  <a:gd name="T9" fmla="*/ 27 h 27"/>
                  <a:gd name="T10" fmla="*/ 27 w 27"/>
                  <a:gd name="T11" fmla="*/ 0 h 27"/>
                </a:gdLst>
                <a:ahLst/>
                <a:cxnLst>
                  <a:cxn ang="0">
                    <a:pos x="T0" y="T1"/>
                  </a:cxn>
                  <a:cxn ang="0">
                    <a:pos x="T2" y="T3"/>
                  </a:cxn>
                  <a:cxn ang="0">
                    <a:pos x="T4" y="T5"/>
                  </a:cxn>
                  <a:cxn ang="0">
                    <a:pos x="T6" y="T7"/>
                  </a:cxn>
                  <a:cxn ang="0">
                    <a:pos x="T8" y="T9"/>
                  </a:cxn>
                  <a:cxn ang="0">
                    <a:pos x="T10" y="T11"/>
                  </a:cxn>
                </a:cxnLst>
                <a:rect l="0" t="0" r="r" b="b"/>
                <a:pathLst>
                  <a:path w="27" h="27">
                    <a:moveTo>
                      <a:pt x="27" y="0"/>
                    </a:moveTo>
                    <a:lnTo>
                      <a:pt x="27" y="0"/>
                    </a:lnTo>
                    <a:lnTo>
                      <a:pt x="0" y="0"/>
                    </a:lnTo>
                    <a:lnTo>
                      <a:pt x="0" y="27"/>
                    </a:lnTo>
                    <a:lnTo>
                      <a:pt x="27" y="27"/>
                    </a:lnTo>
                    <a:lnTo>
                      <a:pt x="27" y="0"/>
                    </a:lnTo>
                    <a:close/>
                  </a:path>
                </a:pathLst>
              </a:custGeom>
              <a:solidFill>
                <a:schemeClr val="bg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40" name="Freeform 17">
                <a:extLst>
                  <a:ext uri="{FF2B5EF4-FFF2-40B4-BE49-F238E27FC236}">
                    <a16:creationId xmlns:a16="http://schemas.microsoft.com/office/drawing/2014/main" id="{6D21652B-CF88-443C-B160-734DF6B8CD4F}"/>
                  </a:ext>
                </a:extLst>
              </p:cNvPr>
              <p:cNvSpPr>
                <a:spLocks/>
              </p:cNvSpPr>
              <p:nvPr/>
            </p:nvSpPr>
            <p:spPr bwMode="auto">
              <a:xfrm>
                <a:off x="1421" y="2460"/>
                <a:ext cx="50" cy="99"/>
              </a:xfrm>
              <a:custGeom>
                <a:avLst/>
                <a:gdLst>
                  <a:gd name="T0" fmla="*/ 80 w 80"/>
                  <a:gd name="T1" fmla="*/ 0 h 160"/>
                  <a:gd name="T2" fmla="*/ 80 w 80"/>
                  <a:gd name="T3" fmla="*/ 0 h 160"/>
                  <a:gd name="T4" fmla="*/ 0 w 80"/>
                  <a:gd name="T5" fmla="*/ 0 h 160"/>
                  <a:gd name="T6" fmla="*/ 0 w 80"/>
                  <a:gd name="T7" fmla="*/ 160 h 160"/>
                  <a:gd name="T8" fmla="*/ 80 w 80"/>
                  <a:gd name="T9" fmla="*/ 160 h 160"/>
                  <a:gd name="T10" fmla="*/ 80 w 80"/>
                  <a:gd name="T11" fmla="*/ 0 h 160"/>
                </a:gdLst>
                <a:ahLst/>
                <a:cxnLst>
                  <a:cxn ang="0">
                    <a:pos x="T0" y="T1"/>
                  </a:cxn>
                  <a:cxn ang="0">
                    <a:pos x="T2" y="T3"/>
                  </a:cxn>
                  <a:cxn ang="0">
                    <a:pos x="T4" y="T5"/>
                  </a:cxn>
                  <a:cxn ang="0">
                    <a:pos x="T6" y="T7"/>
                  </a:cxn>
                  <a:cxn ang="0">
                    <a:pos x="T8" y="T9"/>
                  </a:cxn>
                  <a:cxn ang="0">
                    <a:pos x="T10" y="T11"/>
                  </a:cxn>
                </a:cxnLst>
                <a:rect l="0" t="0" r="r" b="b"/>
                <a:pathLst>
                  <a:path w="80" h="160">
                    <a:moveTo>
                      <a:pt x="80" y="0"/>
                    </a:moveTo>
                    <a:lnTo>
                      <a:pt x="80" y="0"/>
                    </a:lnTo>
                    <a:lnTo>
                      <a:pt x="0" y="0"/>
                    </a:lnTo>
                    <a:lnTo>
                      <a:pt x="0" y="160"/>
                    </a:lnTo>
                    <a:lnTo>
                      <a:pt x="80" y="160"/>
                    </a:lnTo>
                    <a:lnTo>
                      <a:pt x="80" y="0"/>
                    </a:lnTo>
                    <a:close/>
                  </a:path>
                </a:pathLst>
              </a:custGeom>
              <a:solidFill>
                <a:schemeClr val="bg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41" name="Freeform 18">
                <a:extLst>
                  <a:ext uri="{FF2B5EF4-FFF2-40B4-BE49-F238E27FC236}">
                    <a16:creationId xmlns:a16="http://schemas.microsoft.com/office/drawing/2014/main" id="{670DC1F6-2B7D-4ACC-BA13-58CB4626B6FB}"/>
                  </a:ext>
                </a:extLst>
              </p:cNvPr>
              <p:cNvSpPr>
                <a:spLocks/>
              </p:cNvSpPr>
              <p:nvPr/>
            </p:nvSpPr>
            <p:spPr bwMode="auto">
              <a:xfrm>
                <a:off x="1281" y="2360"/>
                <a:ext cx="223" cy="67"/>
              </a:xfrm>
              <a:custGeom>
                <a:avLst/>
                <a:gdLst>
                  <a:gd name="T0" fmla="*/ 186 w 359"/>
                  <a:gd name="T1" fmla="*/ 0 h 109"/>
                  <a:gd name="T2" fmla="*/ 186 w 359"/>
                  <a:gd name="T3" fmla="*/ 0 h 109"/>
                  <a:gd name="T4" fmla="*/ 106 w 359"/>
                  <a:gd name="T5" fmla="*/ 47 h 109"/>
                  <a:gd name="T6" fmla="*/ 106 w 359"/>
                  <a:gd name="T7" fmla="*/ 29 h 109"/>
                  <a:gd name="T8" fmla="*/ 53 w 359"/>
                  <a:gd name="T9" fmla="*/ 29 h 109"/>
                  <a:gd name="T10" fmla="*/ 53 w 359"/>
                  <a:gd name="T11" fmla="*/ 78 h 109"/>
                  <a:gd name="T12" fmla="*/ 0 w 359"/>
                  <a:gd name="T13" fmla="*/ 109 h 109"/>
                  <a:gd name="T14" fmla="*/ 359 w 359"/>
                  <a:gd name="T15" fmla="*/ 109 h 109"/>
                  <a:gd name="T16" fmla="*/ 186 w 359"/>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9" h="109">
                    <a:moveTo>
                      <a:pt x="186" y="0"/>
                    </a:moveTo>
                    <a:lnTo>
                      <a:pt x="186" y="0"/>
                    </a:lnTo>
                    <a:lnTo>
                      <a:pt x="106" y="47"/>
                    </a:lnTo>
                    <a:lnTo>
                      <a:pt x="106" y="29"/>
                    </a:lnTo>
                    <a:lnTo>
                      <a:pt x="53" y="29"/>
                    </a:lnTo>
                    <a:lnTo>
                      <a:pt x="53" y="78"/>
                    </a:lnTo>
                    <a:lnTo>
                      <a:pt x="0" y="109"/>
                    </a:lnTo>
                    <a:lnTo>
                      <a:pt x="359" y="109"/>
                    </a:lnTo>
                    <a:lnTo>
                      <a:pt x="186" y="0"/>
                    </a:lnTo>
                    <a:close/>
                  </a:path>
                </a:pathLst>
              </a:custGeom>
              <a:solidFill>
                <a:srgbClr val="0078D4"/>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grpSp>
      </p:grpSp>
      <p:grpSp>
        <p:nvGrpSpPr>
          <p:cNvPr id="142" name="Group 141">
            <a:extLst>
              <a:ext uri="{FF2B5EF4-FFF2-40B4-BE49-F238E27FC236}">
                <a16:creationId xmlns:a16="http://schemas.microsoft.com/office/drawing/2014/main" id="{30B9B6F0-54B8-4469-8413-B56CF6C9CD00}"/>
              </a:ext>
            </a:extLst>
          </p:cNvPr>
          <p:cNvGrpSpPr/>
          <p:nvPr/>
        </p:nvGrpSpPr>
        <p:grpSpPr>
          <a:xfrm>
            <a:off x="7725720" y="6196657"/>
            <a:ext cx="531489" cy="386565"/>
            <a:chOff x="1783933" y="4351733"/>
            <a:chExt cx="521123" cy="379026"/>
          </a:xfrm>
        </p:grpSpPr>
        <p:sp>
          <p:nvSpPr>
            <p:cNvPr id="143" name="Freeform: Shape 142">
              <a:extLst>
                <a:ext uri="{FF2B5EF4-FFF2-40B4-BE49-F238E27FC236}">
                  <a16:creationId xmlns:a16="http://schemas.microsoft.com/office/drawing/2014/main" id="{BC9E19B0-7378-46DB-9AF0-4A0B229CA8ED}"/>
                </a:ext>
              </a:extLst>
            </p:cNvPr>
            <p:cNvSpPr/>
            <p:nvPr/>
          </p:nvSpPr>
          <p:spPr>
            <a:xfrm>
              <a:off x="1783933" y="4440008"/>
              <a:ext cx="191799" cy="192298"/>
            </a:xfrm>
            <a:custGeom>
              <a:avLst/>
              <a:gdLst>
                <a:gd name="connsiteX0" fmla="*/ 18031 w 200025"/>
                <a:gd name="connsiteY0" fmla="*/ 18031 h 200025"/>
                <a:gd name="connsiteX1" fmla="*/ 186623 w 200025"/>
                <a:gd name="connsiteY1" fmla="*/ 18031 h 200025"/>
                <a:gd name="connsiteX2" fmla="*/ 186623 w 200025"/>
                <a:gd name="connsiteY2" fmla="*/ 186623 h 200025"/>
                <a:gd name="connsiteX3" fmla="*/ 18031 w 200025"/>
                <a:gd name="connsiteY3" fmla="*/ 186623 h 200025"/>
                <a:gd name="connsiteX0" fmla="*/ 0 w 168592"/>
                <a:gd name="connsiteY0" fmla="*/ 1468 h 170060"/>
                <a:gd name="connsiteX1" fmla="*/ 98500 w 168592"/>
                <a:gd name="connsiteY1" fmla="*/ 0 h 170060"/>
                <a:gd name="connsiteX2" fmla="*/ 168592 w 168592"/>
                <a:gd name="connsiteY2" fmla="*/ 1468 h 170060"/>
                <a:gd name="connsiteX3" fmla="*/ 168592 w 168592"/>
                <a:gd name="connsiteY3" fmla="*/ 170060 h 170060"/>
                <a:gd name="connsiteX4" fmla="*/ 0 w 168592"/>
                <a:gd name="connsiteY4" fmla="*/ 170060 h 170060"/>
                <a:gd name="connsiteX5" fmla="*/ 0 w 168592"/>
                <a:gd name="connsiteY5" fmla="*/ 1468 h 170060"/>
                <a:gd name="connsiteX0" fmla="*/ 0 w 169619"/>
                <a:gd name="connsiteY0" fmla="*/ 1468 h 170060"/>
                <a:gd name="connsiteX1" fmla="*/ 98500 w 169619"/>
                <a:gd name="connsiteY1" fmla="*/ 0 h 170060"/>
                <a:gd name="connsiteX2" fmla="*/ 168592 w 169619"/>
                <a:gd name="connsiteY2" fmla="*/ 1468 h 170060"/>
                <a:gd name="connsiteX3" fmla="*/ 169619 w 169619"/>
                <a:gd name="connsiteY3" fmla="*/ 73659 h 170060"/>
                <a:gd name="connsiteX4" fmla="*/ 168592 w 169619"/>
                <a:gd name="connsiteY4" fmla="*/ 170060 h 170060"/>
                <a:gd name="connsiteX5" fmla="*/ 0 w 169619"/>
                <a:gd name="connsiteY5" fmla="*/ 170060 h 170060"/>
                <a:gd name="connsiteX6" fmla="*/ 0 w 169619"/>
                <a:gd name="connsiteY6" fmla="*/ 1468 h 170060"/>
                <a:gd name="connsiteX0" fmla="*/ 168592 w 260032"/>
                <a:gd name="connsiteY0" fmla="*/ 1468 h 170060"/>
                <a:gd name="connsiteX1" fmla="*/ 169619 w 260032"/>
                <a:gd name="connsiteY1" fmla="*/ 73659 h 170060"/>
                <a:gd name="connsiteX2" fmla="*/ 168592 w 260032"/>
                <a:gd name="connsiteY2" fmla="*/ 170060 h 170060"/>
                <a:gd name="connsiteX3" fmla="*/ 0 w 260032"/>
                <a:gd name="connsiteY3" fmla="*/ 170060 h 170060"/>
                <a:gd name="connsiteX4" fmla="*/ 0 w 260032"/>
                <a:gd name="connsiteY4" fmla="*/ 1468 h 170060"/>
                <a:gd name="connsiteX5" fmla="*/ 98500 w 260032"/>
                <a:gd name="connsiteY5" fmla="*/ 0 h 170060"/>
                <a:gd name="connsiteX6" fmla="*/ 260032 w 260032"/>
                <a:gd name="connsiteY6" fmla="*/ 92908 h 170060"/>
                <a:gd name="connsiteX0" fmla="*/ 168592 w 169619"/>
                <a:gd name="connsiteY0" fmla="*/ 1468 h 170060"/>
                <a:gd name="connsiteX1" fmla="*/ 169619 w 169619"/>
                <a:gd name="connsiteY1" fmla="*/ 73659 h 170060"/>
                <a:gd name="connsiteX2" fmla="*/ 168592 w 169619"/>
                <a:gd name="connsiteY2" fmla="*/ 170060 h 170060"/>
                <a:gd name="connsiteX3" fmla="*/ 0 w 169619"/>
                <a:gd name="connsiteY3" fmla="*/ 170060 h 170060"/>
                <a:gd name="connsiteX4" fmla="*/ 0 w 169619"/>
                <a:gd name="connsiteY4" fmla="*/ 1468 h 170060"/>
                <a:gd name="connsiteX5" fmla="*/ 98500 w 169619"/>
                <a:gd name="connsiteY5" fmla="*/ 0 h 170060"/>
                <a:gd name="connsiteX0" fmla="*/ 169619 w 169619"/>
                <a:gd name="connsiteY0" fmla="*/ 73659 h 170060"/>
                <a:gd name="connsiteX1" fmla="*/ 168592 w 169619"/>
                <a:gd name="connsiteY1" fmla="*/ 170060 h 170060"/>
                <a:gd name="connsiteX2" fmla="*/ 0 w 169619"/>
                <a:gd name="connsiteY2" fmla="*/ 170060 h 170060"/>
                <a:gd name="connsiteX3" fmla="*/ 0 w 169619"/>
                <a:gd name="connsiteY3" fmla="*/ 1468 h 170060"/>
                <a:gd name="connsiteX4" fmla="*/ 98500 w 169619"/>
                <a:gd name="connsiteY4" fmla="*/ 0 h 170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19" h="170060">
                  <a:moveTo>
                    <a:pt x="169619" y="73659"/>
                  </a:moveTo>
                  <a:cubicBezTo>
                    <a:pt x="169277" y="105793"/>
                    <a:pt x="168934" y="137926"/>
                    <a:pt x="168592" y="170060"/>
                  </a:cubicBezTo>
                  <a:lnTo>
                    <a:pt x="0" y="170060"/>
                  </a:lnTo>
                  <a:lnTo>
                    <a:pt x="0" y="1468"/>
                  </a:lnTo>
                  <a:lnTo>
                    <a:pt x="98500" y="0"/>
                  </a:lnTo>
                </a:path>
              </a:pathLst>
            </a:custGeom>
            <a:noFill/>
            <a:ln w="24041" cap="flat">
              <a:solidFill>
                <a:srgbClr val="1888C9"/>
              </a:solidFill>
              <a:prstDash val="solid"/>
              <a:miter/>
            </a:ln>
          </p:spPr>
          <p:txBody>
            <a:bodyPr rtlCol="0" anchor="ctr"/>
            <a:lstStyle/>
            <a:p>
              <a:pPr defTabSz="932608">
                <a:defRPr/>
              </a:pPr>
              <a:endParaRPr lang="en-US">
                <a:solidFill>
                  <a:srgbClr val="1A1A1A"/>
                </a:solidFill>
                <a:latin typeface="Segoe UI"/>
              </a:endParaRPr>
            </a:p>
          </p:txBody>
        </p:sp>
        <p:sp>
          <p:nvSpPr>
            <p:cNvPr id="144" name="Freeform: Shape 143">
              <a:extLst>
                <a:ext uri="{FF2B5EF4-FFF2-40B4-BE49-F238E27FC236}">
                  <a16:creationId xmlns:a16="http://schemas.microsoft.com/office/drawing/2014/main" id="{CECF9A32-C522-4D0E-8DC0-0BEE1A2623F6}"/>
                </a:ext>
              </a:extLst>
            </p:cNvPr>
            <p:cNvSpPr/>
            <p:nvPr/>
          </p:nvSpPr>
          <p:spPr>
            <a:xfrm>
              <a:off x="1864786" y="4353425"/>
              <a:ext cx="193870" cy="193869"/>
            </a:xfrm>
            <a:custGeom>
              <a:avLst/>
              <a:gdLst>
                <a:gd name="connsiteX0" fmla="*/ 160906 w 171450"/>
                <a:gd name="connsiteY0" fmla="*/ 18031 h 171450"/>
                <a:gd name="connsiteX1" fmla="*/ 18031 w 171450"/>
                <a:gd name="connsiteY1" fmla="*/ 160906 h 171450"/>
              </a:gdLst>
              <a:ahLst/>
              <a:cxnLst>
                <a:cxn ang="0">
                  <a:pos x="connsiteX0" y="connsiteY0"/>
                </a:cxn>
                <a:cxn ang="0">
                  <a:pos x="connsiteX1" y="connsiteY1"/>
                </a:cxn>
              </a:cxnLst>
              <a:rect l="l" t="t" r="r" b="b"/>
              <a:pathLst>
                <a:path w="171450" h="171450">
                  <a:moveTo>
                    <a:pt x="160906" y="18031"/>
                  </a:moveTo>
                  <a:lnTo>
                    <a:pt x="18031" y="160906"/>
                  </a:lnTo>
                </a:path>
              </a:pathLst>
            </a:custGeom>
            <a:solidFill>
              <a:schemeClr val="accent5">
                <a:lumMod val="75000"/>
              </a:schemeClr>
            </a:solidFill>
            <a:ln w="24041" cap="flat">
              <a:solidFill>
                <a:schemeClr val="accent5">
                  <a:lumMod val="75000"/>
                </a:schemeClr>
              </a:solidFill>
              <a:prstDash val="solid"/>
              <a:miter/>
            </a:ln>
          </p:spPr>
          <p:txBody>
            <a:bodyPr rtlCol="0" anchor="ctr"/>
            <a:lstStyle/>
            <a:p>
              <a:pPr defTabSz="932608">
                <a:defRPr/>
              </a:pPr>
              <a:endParaRPr lang="en-US">
                <a:solidFill>
                  <a:srgbClr val="1A1A1A"/>
                </a:solidFill>
                <a:latin typeface="Segoe UI"/>
              </a:endParaRPr>
            </a:p>
          </p:txBody>
        </p:sp>
        <p:sp>
          <p:nvSpPr>
            <p:cNvPr id="145" name="Freeform: Shape 144">
              <a:extLst>
                <a:ext uri="{FF2B5EF4-FFF2-40B4-BE49-F238E27FC236}">
                  <a16:creationId xmlns:a16="http://schemas.microsoft.com/office/drawing/2014/main" id="{7506B93B-59AD-4E4D-9057-602BF55FA697}"/>
                </a:ext>
              </a:extLst>
            </p:cNvPr>
            <p:cNvSpPr/>
            <p:nvPr/>
          </p:nvSpPr>
          <p:spPr>
            <a:xfrm>
              <a:off x="1946028" y="4351733"/>
              <a:ext cx="118476" cy="118476"/>
            </a:xfrm>
            <a:custGeom>
              <a:avLst/>
              <a:gdLst>
                <a:gd name="connsiteX0" fmla="*/ 7144 w 104775"/>
                <a:gd name="connsiteY0" fmla="*/ 10954 h 104775"/>
                <a:gd name="connsiteX1" fmla="*/ 8096 w 104775"/>
                <a:gd name="connsiteY1" fmla="*/ 26194 h 104775"/>
                <a:gd name="connsiteX2" fmla="*/ 85249 w 104775"/>
                <a:gd name="connsiteY2" fmla="*/ 23336 h 104775"/>
                <a:gd name="connsiteX3" fmla="*/ 82391 w 104775"/>
                <a:gd name="connsiteY3" fmla="*/ 100489 h 104775"/>
                <a:gd name="connsiteX4" fmla="*/ 97631 w 104775"/>
                <a:gd name="connsiteY4" fmla="*/ 100489 h 104775"/>
                <a:gd name="connsiteX5" fmla="*/ 101441 w 104775"/>
                <a:gd name="connsiteY5" fmla="*/ 714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 h="104775">
                  <a:moveTo>
                    <a:pt x="7144" y="10954"/>
                  </a:moveTo>
                  <a:lnTo>
                    <a:pt x="8096" y="26194"/>
                  </a:lnTo>
                  <a:lnTo>
                    <a:pt x="85249" y="23336"/>
                  </a:lnTo>
                  <a:lnTo>
                    <a:pt x="82391" y="100489"/>
                  </a:lnTo>
                  <a:lnTo>
                    <a:pt x="97631" y="100489"/>
                  </a:lnTo>
                  <a:lnTo>
                    <a:pt x="101441" y="7144"/>
                  </a:lnTo>
                  <a:close/>
                </a:path>
              </a:pathLst>
            </a:custGeom>
            <a:solidFill>
              <a:schemeClr val="accent5">
                <a:lumMod val="75000"/>
              </a:schemeClr>
            </a:solidFill>
            <a:ln w="9525" cap="flat">
              <a:noFill/>
              <a:prstDash val="solid"/>
              <a:miter/>
            </a:ln>
          </p:spPr>
          <p:txBody>
            <a:bodyPr rtlCol="0" anchor="ctr"/>
            <a:lstStyle/>
            <a:p>
              <a:pPr defTabSz="932608">
                <a:defRPr/>
              </a:pPr>
              <a:endParaRPr lang="en-US">
                <a:solidFill>
                  <a:srgbClr val="1A1A1A"/>
                </a:solidFill>
                <a:latin typeface="Segoe UI"/>
              </a:endParaRPr>
            </a:p>
          </p:txBody>
        </p:sp>
        <p:grpSp>
          <p:nvGrpSpPr>
            <p:cNvPr id="146" name="Group 21">
              <a:extLst>
                <a:ext uri="{FF2B5EF4-FFF2-40B4-BE49-F238E27FC236}">
                  <a16:creationId xmlns:a16="http://schemas.microsoft.com/office/drawing/2014/main" id="{746CBB00-FE0E-4365-B41C-CE7243A66933}"/>
                </a:ext>
              </a:extLst>
            </p:cNvPr>
            <p:cNvGrpSpPr>
              <a:grpSpLocks noChangeAspect="1"/>
            </p:cNvGrpSpPr>
            <p:nvPr/>
          </p:nvGrpSpPr>
          <p:grpSpPr bwMode="auto">
            <a:xfrm>
              <a:off x="2100268" y="4475171"/>
              <a:ext cx="204788" cy="255588"/>
              <a:chOff x="1323" y="2819"/>
              <a:chExt cx="129" cy="161"/>
            </a:xfrm>
            <a:solidFill>
              <a:schemeClr val="accent5">
                <a:lumMod val="75000"/>
              </a:schemeClr>
            </a:solidFill>
          </p:grpSpPr>
          <p:sp>
            <p:nvSpPr>
              <p:cNvPr id="147" name="Freeform 22">
                <a:extLst>
                  <a:ext uri="{FF2B5EF4-FFF2-40B4-BE49-F238E27FC236}">
                    <a16:creationId xmlns:a16="http://schemas.microsoft.com/office/drawing/2014/main" id="{E89F74A6-9B27-41F5-93C9-8A6702E6F130}"/>
                  </a:ext>
                </a:extLst>
              </p:cNvPr>
              <p:cNvSpPr>
                <a:spLocks/>
              </p:cNvSpPr>
              <p:nvPr/>
            </p:nvSpPr>
            <p:spPr bwMode="auto">
              <a:xfrm>
                <a:off x="1345" y="2819"/>
                <a:ext cx="85" cy="85"/>
              </a:xfrm>
              <a:custGeom>
                <a:avLst/>
                <a:gdLst>
                  <a:gd name="T0" fmla="*/ 85 w 170"/>
                  <a:gd name="T1" fmla="*/ 170 h 170"/>
                  <a:gd name="T2" fmla="*/ 85 w 170"/>
                  <a:gd name="T3" fmla="*/ 170 h 170"/>
                  <a:gd name="T4" fmla="*/ 170 w 170"/>
                  <a:gd name="T5" fmla="*/ 85 h 170"/>
                  <a:gd name="T6" fmla="*/ 120 w 170"/>
                  <a:gd name="T7" fmla="*/ 7 h 170"/>
                  <a:gd name="T8" fmla="*/ 85 w 170"/>
                  <a:gd name="T9" fmla="*/ 0 h 170"/>
                  <a:gd name="T10" fmla="*/ 50 w 170"/>
                  <a:gd name="T11" fmla="*/ 7 h 170"/>
                  <a:gd name="T12" fmla="*/ 0 w 170"/>
                  <a:gd name="T13" fmla="*/ 85 h 170"/>
                  <a:gd name="T14" fmla="*/ 85 w 170"/>
                  <a:gd name="T15" fmla="*/ 170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0">
                    <a:moveTo>
                      <a:pt x="85" y="170"/>
                    </a:moveTo>
                    <a:lnTo>
                      <a:pt x="85" y="170"/>
                    </a:lnTo>
                    <a:cubicBezTo>
                      <a:pt x="132" y="170"/>
                      <a:pt x="170" y="132"/>
                      <a:pt x="170" y="85"/>
                    </a:cubicBezTo>
                    <a:cubicBezTo>
                      <a:pt x="170" y="50"/>
                      <a:pt x="150" y="21"/>
                      <a:pt x="120" y="7"/>
                    </a:cubicBezTo>
                    <a:cubicBezTo>
                      <a:pt x="110" y="2"/>
                      <a:pt x="98" y="0"/>
                      <a:pt x="85" y="0"/>
                    </a:cubicBezTo>
                    <a:cubicBezTo>
                      <a:pt x="72" y="0"/>
                      <a:pt x="60" y="2"/>
                      <a:pt x="50" y="7"/>
                    </a:cubicBezTo>
                    <a:cubicBezTo>
                      <a:pt x="20" y="21"/>
                      <a:pt x="0" y="50"/>
                      <a:pt x="0" y="85"/>
                    </a:cubicBezTo>
                    <a:cubicBezTo>
                      <a:pt x="0" y="132"/>
                      <a:pt x="38" y="170"/>
                      <a:pt x="85" y="170"/>
                    </a:cubicBezTo>
                    <a:close/>
                  </a:path>
                </a:pathLst>
              </a:custGeom>
              <a:grp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48" name="Freeform 23">
                <a:extLst>
                  <a:ext uri="{FF2B5EF4-FFF2-40B4-BE49-F238E27FC236}">
                    <a16:creationId xmlns:a16="http://schemas.microsoft.com/office/drawing/2014/main" id="{D8D171B2-C50F-4D72-AD94-A4C0EA3EF6F2}"/>
                  </a:ext>
                </a:extLst>
              </p:cNvPr>
              <p:cNvSpPr>
                <a:spLocks/>
              </p:cNvSpPr>
              <p:nvPr/>
            </p:nvSpPr>
            <p:spPr bwMode="auto">
              <a:xfrm>
                <a:off x="1323" y="2915"/>
                <a:ext cx="129" cy="65"/>
              </a:xfrm>
              <a:custGeom>
                <a:avLst/>
                <a:gdLst>
                  <a:gd name="T0" fmla="*/ 128 w 256"/>
                  <a:gd name="T1" fmla="*/ 0 h 128"/>
                  <a:gd name="T2" fmla="*/ 128 w 256"/>
                  <a:gd name="T3" fmla="*/ 0 h 128"/>
                  <a:gd name="T4" fmla="*/ 0 w 256"/>
                  <a:gd name="T5" fmla="*/ 128 h 128"/>
                  <a:gd name="T6" fmla="*/ 256 w 256"/>
                  <a:gd name="T7" fmla="*/ 128 h 128"/>
                  <a:gd name="T8" fmla="*/ 128 w 256"/>
                  <a:gd name="T9" fmla="*/ 0 h 128"/>
                </a:gdLst>
                <a:ahLst/>
                <a:cxnLst>
                  <a:cxn ang="0">
                    <a:pos x="T0" y="T1"/>
                  </a:cxn>
                  <a:cxn ang="0">
                    <a:pos x="T2" y="T3"/>
                  </a:cxn>
                  <a:cxn ang="0">
                    <a:pos x="T4" y="T5"/>
                  </a:cxn>
                  <a:cxn ang="0">
                    <a:pos x="T6" y="T7"/>
                  </a:cxn>
                  <a:cxn ang="0">
                    <a:pos x="T8" y="T9"/>
                  </a:cxn>
                </a:cxnLst>
                <a:rect l="0" t="0" r="r" b="b"/>
                <a:pathLst>
                  <a:path w="256" h="128">
                    <a:moveTo>
                      <a:pt x="128" y="0"/>
                    </a:moveTo>
                    <a:lnTo>
                      <a:pt x="128" y="0"/>
                    </a:lnTo>
                    <a:cubicBezTo>
                      <a:pt x="57" y="0"/>
                      <a:pt x="0" y="57"/>
                      <a:pt x="0" y="128"/>
                    </a:cubicBezTo>
                    <a:lnTo>
                      <a:pt x="256" y="128"/>
                    </a:lnTo>
                    <a:cubicBezTo>
                      <a:pt x="256" y="57"/>
                      <a:pt x="199" y="0"/>
                      <a:pt x="128" y="0"/>
                    </a:cubicBezTo>
                    <a:close/>
                  </a:path>
                </a:pathLst>
              </a:custGeom>
              <a:grp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grpSp>
      </p:grpSp>
      <p:grpSp>
        <p:nvGrpSpPr>
          <p:cNvPr id="149" name="Group 148">
            <a:extLst>
              <a:ext uri="{FF2B5EF4-FFF2-40B4-BE49-F238E27FC236}">
                <a16:creationId xmlns:a16="http://schemas.microsoft.com/office/drawing/2014/main" id="{2FF6640C-9C1A-4C0B-8348-EFF6B201E4E5}"/>
              </a:ext>
            </a:extLst>
          </p:cNvPr>
          <p:cNvGrpSpPr/>
          <p:nvPr/>
        </p:nvGrpSpPr>
        <p:grpSpPr>
          <a:xfrm>
            <a:off x="10760090" y="6217280"/>
            <a:ext cx="460428" cy="345321"/>
            <a:chOff x="-775494" y="2539999"/>
            <a:chExt cx="527050" cy="395287"/>
          </a:xfrm>
          <a:solidFill>
            <a:schemeClr val="accent5">
              <a:lumMod val="75000"/>
            </a:schemeClr>
          </a:solidFill>
        </p:grpSpPr>
        <p:sp>
          <p:nvSpPr>
            <p:cNvPr id="150" name="Freeform 6">
              <a:extLst>
                <a:ext uri="{FF2B5EF4-FFF2-40B4-BE49-F238E27FC236}">
                  <a16:creationId xmlns:a16="http://schemas.microsoft.com/office/drawing/2014/main" id="{E4F1D35C-C4F7-4459-8A73-B3188B84A928}"/>
                </a:ext>
              </a:extLst>
            </p:cNvPr>
            <p:cNvSpPr>
              <a:spLocks/>
            </p:cNvSpPr>
            <p:nvPr/>
          </p:nvSpPr>
          <p:spPr bwMode="auto">
            <a:xfrm>
              <a:off x="-775494" y="2539999"/>
              <a:ext cx="427037" cy="330200"/>
            </a:xfrm>
            <a:custGeom>
              <a:avLst/>
              <a:gdLst>
                <a:gd name="T0" fmla="*/ 0 w 346"/>
                <a:gd name="T1" fmla="*/ 241 h 267"/>
                <a:gd name="T2" fmla="*/ 0 w 346"/>
                <a:gd name="T3" fmla="*/ 241 h 267"/>
                <a:gd name="T4" fmla="*/ 2 w 346"/>
                <a:gd name="T5" fmla="*/ 251 h 267"/>
                <a:gd name="T6" fmla="*/ 7 w 346"/>
                <a:gd name="T7" fmla="*/ 259 h 267"/>
                <a:gd name="T8" fmla="*/ 15 w 346"/>
                <a:gd name="T9" fmla="*/ 265 h 267"/>
                <a:gd name="T10" fmla="*/ 25 w 346"/>
                <a:gd name="T11" fmla="*/ 267 h 267"/>
                <a:gd name="T12" fmla="*/ 133 w 346"/>
                <a:gd name="T13" fmla="*/ 267 h 267"/>
                <a:gd name="T14" fmla="*/ 133 w 346"/>
                <a:gd name="T15" fmla="*/ 160 h 267"/>
                <a:gd name="T16" fmla="*/ 80 w 346"/>
                <a:gd name="T17" fmla="*/ 160 h 267"/>
                <a:gd name="T18" fmla="*/ 80 w 346"/>
                <a:gd name="T19" fmla="*/ 160 h 267"/>
                <a:gd name="T20" fmla="*/ 80 w 346"/>
                <a:gd name="T21" fmla="*/ 27 h 267"/>
                <a:gd name="T22" fmla="*/ 80 w 346"/>
                <a:gd name="T23" fmla="*/ 27 h 267"/>
                <a:gd name="T24" fmla="*/ 319 w 346"/>
                <a:gd name="T25" fmla="*/ 27 h 267"/>
                <a:gd name="T26" fmla="*/ 319 w 346"/>
                <a:gd name="T27" fmla="*/ 27 h 267"/>
                <a:gd name="T28" fmla="*/ 319 w 346"/>
                <a:gd name="T29" fmla="*/ 80 h 267"/>
                <a:gd name="T30" fmla="*/ 346 w 346"/>
                <a:gd name="T31" fmla="*/ 80 h 267"/>
                <a:gd name="T32" fmla="*/ 346 w 346"/>
                <a:gd name="T33" fmla="*/ 0 h 267"/>
                <a:gd name="T34" fmla="*/ 53 w 346"/>
                <a:gd name="T35" fmla="*/ 0 h 267"/>
                <a:gd name="T36" fmla="*/ 53 w 346"/>
                <a:gd name="T37" fmla="*/ 168 h 267"/>
                <a:gd name="T38" fmla="*/ 9 w 346"/>
                <a:gd name="T39" fmla="*/ 214 h 267"/>
                <a:gd name="T40" fmla="*/ 2 w 346"/>
                <a:gd name="T41" fmla="*/ 227 h 267"/>
                <a:gd name="T42" fmla="*/ 0 w 346"/>
                <a:gd name="T43" fmla="*/ 24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267">
                  <a:moveTo>
                    <a:pt x="0" y="241"/>
                  </a:moveTo>
                  <a:lnTo>
                    <a:pt x="0" y="241"/>
                  </a:lnTo>
                  <a:cubicBezTo>
                    <a:pt x="0" y="245"/>
                    <a:pt x="0" y="248"/>
                    <a:pt x="2" y="251"/>
                  </a:cubicBezTo>
                  <a:cubicBezTo>
                    <a:pt x="3" y="254"/>
                    <a:pt x="5" y="257"/>
                    <a:pt x="7" y="259"/>
                  </a:cubicBezTo>
                  <a:cubicBezTo>
                    <a:pt x="9" y="262"/>
                    <a:pt x="12" y="263"/>
                    <a:pt x="15" y="265"/>
                  </a:cubicBezTo>
                  <a:cubicBezTo>
                    <a:pt x="18" y="266"/>
                    <a:pt x="22" y="267"/>
                    <a:pt x="25" y="267"/>
                  </a:cubicBezTo>
                  <a:lnTo>
                    <a:pt x="133" y="267"/>
                  </a:lnTo>
                  <a:lnTo>
                    <a:pt x="133" y="160"/>
                  </a:lnTo>
                  <a:lnTo>
                    <a:pt x="80" y="160"/>
                  </a:lnTo>
                  <a:lnTo>
                    <a:pt x="80" y="160"/>
                  </a:lnTo>
                  <a:lnTo>
                    <a:pt x="80" y="27"/>
                  </a:lnTo>
                  <a:lnTo>
                    <a:pt x="80" y="27"/>
                  </a:lnTo>
                  <a:lnTo>
                    <a:pt x="319" y="27"/>
                  </a:lnTo>
                  <a:lnTo>
                    <a:pt x="319" y="27"/>
                  </a:lnTo>
                  <a:lnTo>
                    <a:pt x="319" y="80"/>
                  </a:lnTo>
                  <a:lnTo>
                    <a:pt x="346" y="80"/>
                  </a:lnTo>
                  <a:lnTo>
                    <a:pt x="346" y="0"/>
                  </a:lnTo>
                  <a:lnTo>
                    <a:pt x="53" y="0"/>
                  </a:lnTo>
                  <a:lnTo>
                    <a:pt x="53" y="168"/>
                  </a:lnTo>
                  <a:lnTo>
                    <a:pt x="9" y="214"/>
                  </a:lnTo>
                  <a:cubicBezTo>
                    <a:pt x="6" y="218"/>
                    <a:pt x="4" y="222"/>
                    <a:pt x="2" y="227"/>
                  </a:cubicBezTo>
                  <a:cubicBezTo>
                    <a:pt x="0" y="232"/>
                    <a:pt x="0" y="237"/>
                    <a:pt x="0" y="241"/>
                  </a:cubicBezTo>
                  <a:close/>
                </a:path>
              </a:pathLst>
            </a:custGeom>
            <a:grpFill/>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51" name="Freeform 9">
              <a:extLst>
                <a:ext uri="{FF2B5EF4-FFF2-40B4-BE49-F238E27FC236}">
                  <a16:creationId xmlns:a16="http://schemas.microsoft.com/office/drawing/2014/main" id="{7C314DC4-0328-4672-9F2D-CBCED53E7007}"/>
                </a:ext>
              </a:extLst>
            </p:cNvPr>
            <p:cNvSpPr>
              <a:spLocks noEditPoints="1"/>
            </p:cNvSpPr>
            <p:nvPr/>
          </p:nvSpPr>
          <p:spPr bwMode="auto">
            <a:xfrm>
              <a:off x="-578644" y="2673349"/>
              <a:ext cx="330200" cy="261937"/>
            </a:xfrm>
            <a:custGeom>
              <a:avLst/>
              <a:gdLst>
                <a:gd name="T0" fmla="*/ 240 w 267"/>
                <a:gd name="T1" fmla="*/ 186 h 213"/>
                <a:gd name="T2" fmla="*/ 240 w 267"/>
                <a:gd name="T3" fmla="*/ 186 h 213"/>
                <a:gd name="T4" fmla="*/ 27 w 267"/>
                <a:gd name="T5" fmla="*/ 186 h 213"/>
                <a:gd name="T6" fmla="*/ 27 w 267"/>
                <a:gd name="T7" fmla="*/ 27 h 213"/>
                <a:gd name="T8" fmla="*/ 240 w 267"/>
                <a:gd name="T9" fmla="*/ 27 h 213"/>
                <a:gd name="T10" fmla="*/ 240 w 267"/>
                <a:gd name="T11" fmla="*/ 186 h 213"/>
                <a:gd name="T12" fmla="*/ 259 w 267"/>
                <a:gd name="T13" fmla="*/ 205 h 213"/>
                <a:gd name="T14" fmla="*/ 259 w 267"/>
                <a:gd name="T15" fmla="*/ 205 h 213"/>
                <a:gd name="T16" fmla="*/ 265 w 267"/>
                <a:gd name="T17" fmla="*/ 197 h 213"/>
                <a:gd name="T18" fmla="*/ 267 w 267"/>
                <a:gd name="T19" fmla="*/ 186 h 213"/>
                <a:gd name="T20" fmla="*/ 267 w 267"/>
                <a:gd name="T21" fmla="*/ 26 h 213"/>
                <a:gd name="T22" fmla="*/ 265 w 267"/>
                <a:gd name="T23" fmla="*/ 16 h 213"/>
                <a:gd name="T24" fmla="*/ 259 w 267"/>
                <a:gd name="T25" fmla="*/ 8 h 213"/>
                <a:gd name="T26" fmla="*/ 251 w 267"/>
                <a:gd name="T27" fmla="*/ 2 h 213"/>
                <a:gd name="T28" fmla="*/ 240 w 267"/>
                <a:gd name="T29" fmla="*/ 0 h 213"/>
                <a:gd name="T30" fmla="*/ 27 w 267"/>
                <a:gd name="T31" fmla="*/ 0 h 213"/>
                <a:gd name="T32" fmla="*/ 14 w 267"/>
                <a:gd name="T33" fmla="*/ 4 h 213"/>
                <a:gd name="T34" fmla="*/ 0 w 267"/>
                <a:gd name="T35" fmla="*/ 25 h 213"/>
                <a:gd name="T36" fmla="*/ 0 w 267"/>
                <a:gd name="T37" fmla="*/ 160 h 213"/>
                <a:gd name="T38" fmla="*/ 1 w 267"/>
                <a:gd name="T39" fmla="*/ 160 h 213"/>
                <a:gd name="T40" fmla="*/ 1 w 267"/>
                <a:gd name="T41" fmla="*/ 186 h 213"/>
                <a:gd name="T42" fmla="*/ 3 w 267"/>
                <a:gd name="T43" fmla="*/ 197 h 213"/>
                <a:gd name="T44" fmla="*/ 8 w 267"/>
                <a:gd name="T45" fmla="*/ 205 h 213"/>
                <a:gd name="T46" fmla="*/ 17 w 267"/>
                <a:gd name="T47" fmla="*/ 211 h 213"/>
                <a:gd name="T48" fmla="*/ 27 w 267"/>
                <a:gd name="T49" fmla="*/ 213 h 213"/>
                <a:gd name="T50" fmla="*/ 240 w 267"/>
                <a:gd name="T51" fmla="*/ 213 h 213"/>
                <a:gd name="T52" fmla="*/ 251 w 267"/>
                <a:gd name="T53" fmla="*/ 211 h 213"/>
                <a:gd name="T54" fmla="*/ 259 w 267"/>
                <a:gd name="T55" fmla="*/ 20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7" h="213">
                  <a:moveTo>
                    <a:pt x="240" y="186"/>
                  </a:moveTo>
                  <a:lnTo>
                    <a:pt x="240" y="186"/>
                  </a:lnTo>
                  <a:lnTo>
                    <a:pt x="27" y="186"/>
                  </a:lnTo>
                  <a:lnTo>
                    <a:pt x="27" y="27"/>
                  </a:lnTo>
                  <a:lnTo>
                    <a:pt x="240" y="27"/>
                  </a:lnTo>
                  <a:lnTo>
                    <a:pt x="240" y="186"/>
                  </a:lnTo>
                  <a:close/>
                  <a:moveTo>
                    <a:pt x="259" y="205"/>
                  </a:moveTo>
                  <a:lnTo>
                    <a:pt x="259" y="205"/>
                  </a:lnTo>
                  <a:cubicBezTo>
                    <a:pt x="262" y="203"/>
                    <a:pt x="264" y="200"/>
                    <a:pt x="265" y="197"/>
                  </a:cubicBezTo>
                  <a:cubicBezTo>
                    <a:pt x="266" y="193"/>
                    <a:pt x="267" y="190"/>
                    <a:pt x="267" y="186"/>
                  </a:cubicBezTo>
                  <a:lnTo>
                    <a:pt x="267" y="26"/>
                  </a:lnTo>
                  <a:cubicBezTo>
                    <a:pt x="267" y="22"/>
                    <a:pt x="266" y="19"/>
                    <a:pt x="265" y="16"/>
                  </a:cubicBezTo>
                  <a:cubicBezTo>
                    <a:pt x="263" y="13"/>
                    <a:pt x="261" y="10"/>
                    <a:pt x="259" y="8"/>
                  </a:cubicBezTo>
                  <a:cubicBezTo>
                    <a:pt x="257" y="5"/>
                    <a:pt x="254" y="3"/>
                    <a:pt x="251" y="2"/>
                  </a:cubicBezTo>
                  <a:cubicBezTo>
                    <a:pt x="247" y="1"/>
                    <a:pt x="244" y="0"/>
                    <a:pt x="240" y="0"/>
                  </a:cubicBezTo>
                  <a:lnTo>
                    <a:pt x="27" y="0"/>
                  </a:lnTo>
                  <a:cubicBezTo>
                    <a:pt x="19" y="0"/>
                    <a:pt x="14" y="4"/>
                    <a:pt x="14" y="4"/>
                  </a:cubicBezTo>
                  <a:cubicBezTo>
                    <a:pt x="7" y="8"/>
                    <a:pt x="0" y="13"/>
                    <a:pt x="0" y="25"/>
                  </a:cubicBezTo>
                  <a:lnTo>
                    <a:pt x="0" y="160"/>
                  </a:lnTo>
                  <a:lnTo>
                    <a:pt x="1" y="160"/>
                  </a:lnTo>
                  <a:lnTo>
                    <a:pt x="1" y="186"/>
                  </a:lnTo>
                  <a:cubicBezTo>
                    <a:pt x="1" y="190"/>
                    <a:pt x="1" y="194"/>
                    <a:pt x="3" y="197"/>
                  </a:cubicBezTo>
                  <a:cubicBezTo>
                    <a:pt x="4" y="200"/>
                    <a:pt x="6" y="203"/>
                    <a:pt x="8" y="205"/>
                  </a:cubicBezTo>
                  <a:cubicBezTo>
                    <a:pt x="11" y="208"/>
                    <a:pt x="14" y="210"/>
                    <a:pt x="17" y="211"/>
                  </a:cubicBezTo>
                  <a:cubicBezTo>
                    <a:pt x="20" y="212"/>
                    <a:pt x="23" y="213"/>
                    <a:pt x="27" y="213"/>
                  </a:cubicBezTo>
                  <a:lnTo>
                    <a:pt x="240" y="213"/>
                  </a:lnTo>
                  <a:cubicBezTo>
                    <a:pt x="244" y="213"/>
                    <a:pt x="248" y="212"/>
                    <a:pt x="251" y="211"/>
                  </a:cubicBezTo>
                  <a:cubicBezTo>
                    <a:pt x="254" y="210"/>
                    <a:pt x="257" y="208"/>
                    <a:pt x="259" y="205"/>
                  </a:cubicBezTo>
                  <a:close/>
                </a:path>
              </a:pathLst>
            </a:custGeom>
            <a:grpFill/>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grpSp>
      <p:grpSp>
        <p:nvGrpSpPr>
          <p:cNvPr id="160" name="Group 159">
            <a:extLst>
              <a:ext uri="{FF2B5EF4-FFF2-40B4-BE49-F238E27FC236}">
                <a16:creationId xmlns:a16="http://schemas.microsoft.com/office/drawing/2014/main" id="{64C17AD2-1BAE-4FD8-9E20-0331F638C13A}"/>
              </a:ext>
            </a:extLst>
          </p:cNvPr>
          <p:cNvGrpSpPr/>
          <p:nvPr/>
        </p:nvGrpSpPr>
        <p:grpSpPr>
          <a:xfrm>
            <a:off x="1695170" y="6031254"/>
            <a:ext cx="717375" cy="717375"/>
            <a:chOff x="1661932" y="5913565"/>
            <a:chExt cx="703383" cy="703383"/>
          </a:xfrm>
        </p:grpSpPr>
        <p:sp>
          <p:nvSpPr>
            <p:cNvPr id="67" name="Oval 66">
              <a:extLst>
                <a:ext uri="{FF2B5EF4-FFF2-40B4-BE49-F238E27FC236}">
                  <a16:creationId xmlns:a16="http://schemas.microsoft.com/office/drawing/2014/main" id="{1311868F-3635-4199-AAFF-28EFEBF1519F}"/>
                </a:ext>
              </a:extLst>
            </p:cNvPr>
            <p:cNvSpPr/>
            <p:nvPr/>
          </p:nvSpPr>
          <p:spPr>
            <a:xfrm>
              <a:off x="1661932" y="5913565"/>
              <a:ext cx="703383" cy="703383"/>
            </a:xfrm>
            <a:prstGeom prst="ellipse">
              <a:avLst/>
            </a:prstGeom>
            <a:solidFill>
              <a:srgbClr val="E6E6E6"/>
            </a:solidFill>
            <a:ln w="12700"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8" tIns="46629" rIns="93258" bIns="46629" numCol="1" spcCol="0" rtlCol="0" fromWordArt="0" anchor="ctr" anchorCtr="0" forceAA="0" compatLnSpc="1">
              <a:prstTxWarp prst="textNoShape">
                <a:avLst/>
              </a:prstTxWarp>
              <a:noAutofit/>
            </a:bodyPr>
            <a:lstStyle/>
            <a:p>
              <a:pPr algn="ctr" defTabSz="932608">
                <a:defRPr/>
              </a:pPr>
              <a:endParaRPr lang="en-US">
                <a:gradFill>
                  <a:gsLst>
                    <a:gs pos="83000">
                      <a:srgbClr val="1A1A1A"/>
                    </a:gs>
                    <a:gs pos="100000">
                      <a:srgbClr val="0D0D0D"/>
                    </a:gs>
                  </a:gsLst>
                  <a:lin ang="5400000" scaled="1"/>
                </a:gradFill>
                <a:latin typeface="Segoe UI"/>
              </a:endParaRPr>
            </a:p>
          </p:txBody>
        </p:sp>
        <p:grpSp>
          <p:nvGrpSpPr>
            <p:cNvPr id="152" name="Group 4">
              <a:extLst>
                <a:ext uri="{FF2B5EF4-FFF2-40B4-BE49-F238E27FC236}">
                  <a16:creationId xmlns:a16="http://schemas.microsoft.com/office/drawing/2014/main" id="{6EF2FAEE-C8DA-4084-8EE5-8A29629ACC16}"/>
                </a:ext>
              </a:extLst>
            </p:cNvPr>
            <p:cNvGrpSpPr>
              <a:grpSpLocks noChangeAspect="1"/>
            </p:cNvGrpSpPr>
            <p:nvPr/>
          </p:nvGrpSpPr>
          <p:grpSpPr bwMode="auto">
            <a:xfrm>
              <a:off x="1823123" y="6061262"/>
              <a:ext cx="381000" cy="407988"/>
              <a:chOff x="1210" y="1897"/>
              <a:chExt cx="240" cy="257"/>
            </a:xfrm>
          </p:grpSpPr>
          <p:sp>
            <p:nvSpPr>
              <p:cNvPr id="153" name="Freeform 5">
                <a:extLst>
                  <a:ext uri="{FF2B5EF4-FFF2-40B4-BE49-F238E27FC236}">
                    <a16:creationId xmlns:a16="http://schemas.microsoft.com/office/drawing/2014/main" id="{1FAB00CD-66F4-4384-BB44-C7EDE44CC6BC}"/>
                  </a:ext>
                </a:extLst>
              </p:cNvPr>
              <p:cNvSpPr>
                <a:spLocks noEditPoints="1"/>
              </p:cNvSpPr>
              <p:nvPr/>
            </p:nvSpPr>
            <p:spPr bwMode="auto">
              <a:xfrm>
                <a:off x="1210" y="1944"/>
                <a:ext cx="120" cy="210"/>
              </a:xfrm>
              <a:custGeom>
                <a:avLst/>
                <a:gdLst>
                  <a:gd name="T0" fmla="*/ 54 w 163"/>
                  <a:gd name="T1" fmla="*/ 54 h 285"/>
                  <a:gd name="T2" fmla="*/ 54 w 163"/>
                  <a:gd name="T3" fmla="*/ 54 h 285"/>
                  <a:gd name="T4" fmla="*/ 27 w 163"/>
                  <a:gd name="T5" fmla="*/ 54 h 285"/>
                  <a:gd name="T6" fmla="*/ 27 w 163"/>
                  <a:gd name="T7" fmla="*/ 27 h 285"/>
                  <a:gd name="T8" fmla="*/ 54 w 163"/>
                  <a:gd name="T9" fmla="*/ 27 h 285"/>
                  <a:gd name="T10" fmla="*/ 54 w 163"/>
                  <a:gd name="T11" fmla="*/ 54 h 285"/>
                  <a:gd name="T12" fmla="*/ 54 w 163"/>
                  <a:gd name="T13" fmla="*/ 108 h 285"/>
                  <a:gd name="T14" fmla="*/ 54 w 163"/>
                  <a:gd name="T15" fmla="*/ 108 h 285"/>
                  <a:gd name="T16" fmla="*/ 27 w 163"/>
                  <a:gd name="T17" fmla="*/ 108 h 285"/>
                  <a:gd name="T18" fmla="*/ 27 w 163"/>
                  <a:gd name="T19" fmla="*/ 81 h 285"/>
                  <a:gd name="T20" fmla="*/ 54 w 163"/>
                  <a:gd name="T21" fmla="*/ 81 h 285"/>
                  <a:gd name="T22" fmla="*/ 54 w 163"/>
                  <a:gd name="T23" fmla="*/ 108 h 285"/>
                  <a:gd name="T24" fmla="*/ 54 w 163"/>
                  <a:gd name="T25" fmla="*/ 163 h 285"/>
                  <a:gd name="T26" fmla="*/ 54 w 163"/>
                  <a:gd name="T27" fmla="*/ 163 h 285"/>
                  <a:gd name="T28" fmla="*/ 27 w 163"/>
                  <a:gd name="T29" fmla="*/ 163 h 285"/>
                  <a:gd name="T30" fmla="*/ 27 w 163"/>
                  <a:gd name="T31" fmla="*/ 135 h 285"/>
                  <a:gd name="T32" fmla="*/ 54 w 163"/>
                  <a:gd name="T33" fmla="*/ 135 h 285"/>
                  <a:gd name="T34" fmla="*/ 54 w 163"/>
                  <a:gd name="T35" fmla="*/ 163 h 285"/>
                  <a:gd name="T36" fmla="*/ 54 w 163"/>
                  <a:gd name="T37" fmla="*/ 217 h 285"/>
                  <a:gd name="T38" fmla="*/ 54 w 163"/>
                  <a:gd name="T39" fmla="*/ 217 h 285"/>
                  <a:gd name="T40" fmla="*/ 27 w 163"/>
                  <a:gd name="T41" fmla="*/ 217 h 285"/>
                  <a:gd name="T42" fmla="*/ 27 w 163"/>
                  <a:gd name="T43" fmla="*/ 190 h 285"/>
                  <a:gd name="T44" fmla="*/ 54 w 163"/>
                  <a:gd name="T45" fmla="*/ 190 h 285"/>
                  <a:gd name="T46" fmla="*/ 54 w 163"/>
                  <a:gd name="T47" fmla="*/ 217 h 285"/>
                  <a:gd name="T48" fmla="*/ 54 w 163"/>
                  <a:gd name="T49" fmla="*/ 271 h 285"/>
                  <a:gd name="T50" fmla="*/ 54 w 163"/>
                  <a:gd name="T51" fmla="*/ 271 h 285"/>
                  <a:gd name="T52" fmla="*/ 27 w 163"/>
                  <a:gd name="T53" fmla="*/ 271 h 285"/>
                  <a:gd name="T54" fmla="*/ 27 w 163"/>
                  <a:gd name="T55" fmla="*/ 244 h 285"/>
                  <a:gd name="T56" fmla="*/ 54 w 163"/>
                  <a:gd name="T57" fmla="*/ 244 h 285"/>
                  <a:gd name="T58" fmla="*/ 54 w 163"/>
                  <a:gd name="T59" fmla="*/ 271 h 285"/>
                  <a:gd name="T60" fmla="*/ 81 w 163"/>
                  <a:gd name="T61" fmla="*/ 27 h 285"/>
                  <a:gd name="T62" fmla="*/ 81 w 163"/>
                  <a:gd name="T63" fmla="*/ 27 h 285"/>
                  <a:gd name="T64" fmla="*/ 163 w 163"/>
                  <a:gd name="T65" fmla="*/ 27 h 285"/>
                  <a:gd name="T66" fmla="*/ 163 w 163"/>
                  <a:gd name="T67" fmla="*/ 0 h 285"/>
                  <a:gd name="T68" fmla="*/ 0 w 163"/>
                  <a:gd name="T69" fmla="*/ 0 h 285"/>
                  <a:gd name="T70" fmla="*/ 0 w 163"/>
                  <a:gd name="T71" fmla="*/ 285 h 285"/>
                  <a:gd name="T72" fmla="*/ 81 w 163"/>
                  <a:gd name="T73" fmla="*/ 285 h 285"/>
                  <a:gd name="T74" fmla="*/ 81 w 163"/>
                  <a:gd name="T75" fmla="*/ 2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285">
                    <a:moveTo>
                      <a:pt x="54" y="54"/>
                    </a:moveTo>
                    <a:lnTo>
                      <a:pt x="54" y="54"/>
                    </a:lnTo>
                    <a:lnTo>
                      <a:pt x="27" y="54"/>
                    </a:lnTo>
                    <a:lnTo>
                      <a:pt x="27" y="27"/>
                    </a:lnTo>
                    <a:lnTo>
                      <a:pt x="54" y="27"/>
                    </a:lnTo>
                    <a:lnTo>
                      <a:pt x="54" y="54"/>
                    </a:lnTo>
                    <a:close/>
                    <a:moveTo>
                      <a:pt x="54" y="108"/>
                    </a:moveTo>
                    <a:lnTo>
                      <a:pt x="54" y="108"/>
                    </a:lnTo>
                    <a:lnTo>
                      <a:pt x="27" y="108"/>
                    </a:lnTo>
                    <a:lnTo>
                      <a:pt x="27" y="81"/>
                    </a:lnTo>
                    <a:lnTo>
                      <a:pt x="54" y="81"/>
                    </a:lnTo>
                    <a:lnTo>
                      <a:pt x="54" y="108"/>
                    </a:lnTo>
                    <a:close/>
                    <a:moveTo>
                      <a:pt x="54" y="163"/>
                    </a:moveTo>
                    <a:lnTo>
                      <a:pt x="54" y="163"/>
                    </a:lnTo>
                    <a:lnTo>
                      <a:pt x="27" y="163"/>
                    </a:lnTo>
                    <a:lnTo>
                      <a:pt x="27" y="135"/>
                    </a:lnTo>
                    <a:lnTo>
                      <a:pt x="54" y="135"/>
                    </a:lnTo>
                    <a:lnTo>
                      <a:pt x="54" y="163"/>
                    </a:lnTo>
                    <a:close/>
                    <a:moveTo>
                      <a:pt x="54" y="217"/>
                    </a:moveTo>
                    <a:lnTo>
                      <a:pt x="54" y="217"/>
                    </a:lnTo>
                    <a:lnTo>
                      <a:pt x="27" y="217"/>
                    </a:lnTo>
                    <a:lnTo>
                      <a:pt x="27" y="190"/>
                    </a:lnTo>
                    <a:lnTo>
                      <a:pt x="54" y="190"/>
                    </a:lnTo>
                    <a:lnTo>
                      <a:pt x="54" y="217"/>
                    </a:lnTo>
                    <a:close/>
                    <a:moveTo>
                      <a:pt x="54" y="271"/>
                    </a:moveTo>
                    <a:lnTo>
                      <a:pt x="54" y="271"/>
                    </a:lnTo>
                    <a:lnTo>
                      <a:pt x="27" y="271"/>
                    </a:lnTo>
                    <a:lnTo>
                      <a:pt x="27" y="244"/>
                    </a:lnTo>
                    <a:lnTo>
                      <a:pt x="54" y="244"/>
                    </a:lnTo>
                    <a:lnTo>
                      <a:pt x="54" y="271"/>
                    </a:lnTo>
                    <a:close/>
                    <a:moveTo>
                      <a:pt x="81" y="27"/>
                    </a:moveTo>
                    <a:lnTo>
                      <a:pt x="81" y="27"/>
                    </a:lnTo>
                    <a:lnTo>
                      <a:pt x="163" y="27"/>
                    </a:lnTo>
                    <a:lnTo>
                      <a:pt x="163" y="0"/>
                    </a:lnTo>
                    <a:lnTo>
                      <a:pt x="0" y="0"/>
                    </a:lnTo>
                    <a:lnTo>
                      <a:pt x="0" y="285"/>
                    </a:lnTo>
                    <a:lnTo>
                      <a:pt x="81" y="285"/>
                    </a:lnTo>
                    <a:lnTo>
                      <a:pt x="81" y="27"/>
                    </a:lnTo>
                    <a:close/>
                  </a:path>
                </a:pathLst>
              </a:custGeom>
              <a:solidFill>
                <a:schemeClr val="accent5">
                  <a:lumMod val="75000"/>
                </a:schemeClr>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54" name="Freeform 6">
                <a:extLst>
                  <a:ext uri="{FF2B5EF4-FFF2-40B4-BE49-F238E27FC236}">
                    <a16:creationId xmlns:a16="http://schemas.microsoft.com/office/drawing/2014/main" id="{B1D05226-0C77-4BB1-BFA3-4CE418505671}"/>
                  </a:ext>
                </a:extLst>
              </p:cNvPr>
              <p:cNvSpPr>
                <a:spLocks noEditPoints="1"/>
              </p:cNvSpPr>
              <p:nvPr/>
            </p:nvSpPr>
            <p:spPr bwMode="auto">
              <a:xfrm>
                <a:off x="1289" y="1983"/>
                <a:ext cx="101" cy="171"/>
              </a:xfrm>
              <a:custGeom>
                <a:avLst/>
                <a:gdLst>
                  <a:gd name="T0" fmla="*/ 82 w 136"/>
                  <a:gd name="T1" fmla="*/ 81 h 231"/>
                  <a:gd name="T2" fmla="*/ 82 w 136"/>
                  <a:gd name="T3" fmla="*/ 81 h 231"/>
                  <a:gd name="T4" fmla="*/ 109 w 136"/>
                  <a:gd name="T5" fmla="*/ 81 h 231"/>
                  <a:gd name="T6" fmla="*/ 109 w 136"/>
                  <a:gd name="T7" fmla="*/ 109 h 231"/>
                  <a:gd name="T8" fmla="*/ 82 w 136"/>
                  <a:gd name="T9" fmla="*/ 109 h 231"/>
                  <a:gd name="T10" fmla="*/ 82 w 136"/>
                  <a:gd name="T11" fmla="*/ 81 h 231"/>
                  <a:gd name="T12" fmla="*/ 55 w 136"/>
                  <a:gd name="T13" fmla="*/ 54 h 231"/>
                  <a:gd name="T14" fmla="*/ 55 w 136"/>
                  <a:gd name="T15" fmla="*/ 54 h 231"/>
                  <a:gd name="T16" fmla="*/ 28 w 136"/>
                  <a:gd name="T17" fmla="*/ 54 h 231"/>
                  <a:gd name="T18" fmla="*/ 28 w 136"/>
                  <a:gd name="T19" fmla="*/ 27 h 231"/>
                  <a:gd name="T20" fmla="*/ 55 w 136"/>
                  <a:gd name="T21" fmla="*/ 27 h 231"/>
                  <a:gd name="T22" fmla="*/ 55 w 136"/>
                  <a:gd name="T23" fmla="*/ 54 h 231"/>
                  <a:gd name="T24" fmla="*/ 55 w 136"/>
                  <a:gd name="T25" fmla="*/ 109 h 231"/>
                  <a:gd name="T26" fmla="*/ 55 w 136"/>
                  <a:gd name="T27" fmla="*/ 109 h 231"/>
                  <a:gd name="T28" fmla="*/ 28 w 136"/>
                  <a:gd name="T29" fmla="*/ 109 h 231"/>
                  <a:gd name="T30" fmla="*/ 28 w 136"/>
                  <a:gd name="T31" fmla="*/ 81 h 231"/>
                  <a:gd name="T32" fmla="*/ 55 w 136"/>
                  <a:gd name="T33" fmla="*/ 81 h 231"/>
                  <a:gd name="T34" fmla="*/ 55 w 136"/>
                  <a:gd name="T35" fmla="*/ 109 h 231"/>
                  <a:gd name="T36" fmla="*/ 82 w 136"/>
                  <a:gd name="T37" fmla="*/ 27 h 231"/>
                  <a:gd name="T38" fmla="*/ 82 w 136"/>
                  <a:gd name="T39" fmla="*/ 27 h 231"/>
                  <a:gd name="T40" fmla="*/ 109 w 136"/>
                  <a:gd name="T41" fmla="*/ 27 h 231"/>
                  <a:gd name="T42" fmla="*/ 109 w 136"/>
                  <a:gd name="T43" fmla="*/ 54 h 231"/>
                  <a:gd name="T44" fmla="*/ 82 w 136"/>
                  <a:gd name="T45" fmla="*/ 54 h 231"/>
                  <a:gd name="T46" fmla="*/ 82 w 136"/>
                  <a:gd name="T47" fmla="*/ 27 h 231"/>
                  <a:gd name="T48" fmla="*/ 136 w 136"/>
                  <a:gd name="T49" fmla="*/ 231 h 231"/>
                  <a:gd name="T50" fmla="*/ 136 w 136"/>
                  <a:gd name="T51" fmla="*/ 231 h 231"/>
                  <a:gd name="T52" fmla="*/ 136 w 136"/>
                  <a:gd name="T53" fmla="*/ 0 h 231"/>
                  <a:gd name="T54" fmla="*/ 0 w 136"/>
                  <a:gd name="T55" fmla="*/ 0 h 231"/>
                  <a:gd name="T56" fmla="*/ 0 w 136"/>
                  <a:gd name="T57" fmla="*/ 231 h 231"/>
                  <a:gd name="T58" fmla="*/ 28 w 136"/>
                  <a:gd name="T59" fmla="*/ 231 h 231"/>
                  <a:gd name="T60" fmla="*/ 28 w 136"/>
                  <a:gd name="T61" fmla="*/ 136 h 231"/>
                  <a:gd name="T62" fmla="*/ 109 w 136"/>
                  <a:gd name="T63" fmla="*/ 136 h 231"/>
                  <a:gd name="T64" fmla="*/ 109 w 136"/>
                  <a:gd name="T65" fmla="*/ 231 h 231"/>
                  <a:gd name="T66" fmla="*/ 136 w 136"/>
                  <a:gd name="T67" fmla="*/ 23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31">
                    <a:moveTo>
                      <a:pt x="82" y="81"/>
                    </a:moveTo>
                    <a:lnTo>
                      <a:pt x="82" y="81"/>
                    </a:lnTo>
                    <a:lnTo>
                      <a:pt x="109" y="81"/>
                    </a:lnTo>
                    <a:lnTo>
                      <a:pt x="109" y="109"/>
                    </a:lnTo>
                    <a:lnTo>
                      <a:pt x="82" y="109"/>
                    </a:lnTo>
                    <a:lnTo>
                      <a:pt x="82" y="81"/>
                    </a:lnTo>
                    <a:close/>
                    <a:moveTo>
                      <a:pt x="55" y="54"/>
                    </a:moveTo>
                    <a:lnTo>
                      <a:pt x="55" y="54"/>
                    </a:lnTo>
                    <a:lnTo>
                      <a:pt x="28" y="54"/>
                    </a:lnTo>
                    <a:lnTo>
                      <a:pt x="28" y="27"/>
                    </a:lnTo>
                    <a:lnTo>
                      <a:pt x="55" y="27"/>
                    </a:lnTo>
                    <a:lnTo>
                      <a:pt x="55" y="54"/>
                    </a:lnTo>
                    <a:close/>
                    <a:moveTo>
                      <a:pt x="55" y="109"/>
                    </a:moveTo>
                    <a:lnTo>
                      <a:pt x="55" y="109"/>
                    </a:lnTo>
                    <a:lnTo>
                      <a:pt x="28" y="109"/>
                    </a:lnTo>
                    <a:lnTo>
                      <a:pt x="28" y="81"/>
                    </a:lnTo>
                    <a:lnTo>
                      <a:pt x="55" y="81"/>
                    </a:lnTo>
                    <a:lnTo>
                      <a:pt x="55" y="109"/>
                    </a:lnTo>
                    <a:close/>
                    <a:moveTo>
                      <a:pt x="82" y="27"/>
                    </a:moveTo>
                    <a:lnTo>
                      <a:pt x="82" y="27"/>
                    </a:lnTo>
                    <a:lnTo>
                      <a:pt x="109" y="27"/>
                    </a:lnTo>
                    <a:lnTo>
                      <a:pt x="109" y="54"/>
                    </a:lnTo>
                    <a:lnTo>
                      <a:pt x="82" y="54"/>
                    </a:lnTo>
                    <a:lnTo>
                      <a:pt x="82" y="27"/>
                    </a:lnTo>
                    <a:close/>
                    <a:moveTo>
                      <a:pt x="136" y="231"/>
                    </a:moveTo>
                    <a:lnTo>
                      <a:pt x="136" y="231"/>
                    </a:lnTo>
                    <a:lnTo>
                      <a:pt x="136" y="0"/>
                    </a:lnTo>
                    <a:lnTo>
                      <a:pt x="0" y="0"/>
                    </a:lnTo>
                    <a:lnTo>
                      <a:pt x="0" y="231"/>
                    </a:lnTo>
                    <a:lnTo>
                      <a:pt x="28" y="231"/>
                    </a:lnTo>
                    <a:lnTo>
                      <a:pt x="28" y="136"/>
                    </a:lnTo>
                    <a:lnTo>
                      <a:pt x="109" y="136"/>
                    </a:lnTo>
                    <a:lnTo>
                      <a:pt x="109" y="231"/>
                    </a:lnTo>
                    <a:lnTo>
                      <a:pt x="136" y="231"/>
                    </a:lnTo>
                    <a:close/>
                  </a:path>
                </a:pathLst>
              </a:custGeom>
              <a:solidFill>
                <a:schemeClr val="accent5">
                  <a:lumMod val="75000"/>
                </a:schemeClr>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55" name="Freeform 7">
                <a:extLst>
                  <a:ext uri="{FF2B5EF4-FFF2-40B4-BE49-F238E27FC236}">
                    <a16:creationId xmlns:a16="http://schemas.microsoft.com/office/drawing/2014/main" id="{92E3F017-351B-4A9D-AD3E-00BAB37104EF}"/>
                  </a:ext>
                </a:extLst>
              </p:cNvPr>
              <p:cNvSpPr>
                <a:spLocks/>
              </p:cNvSpPr>
              <p:nvPr/>
            </p:nvSpPr>
            <p:spPr bwMode="auto">
              <a:xfrm>
                <a:off x="1330" y="2103"/>
                <a:ext cx="20" cy="51"/>
              </a:xfrm>
              <a:custGeom>
                <a:avLst/>
                <a:gdLst>
                  <a:gd name="T0" fmla="*/ 27 w 27"/>
                  <a:gd name="T1" fmla="*/ 0 h 68"/>
                  <a:gd name="T2" fmla="*/ 27 w 27"/>
                  <a:gd name="T3" fmla="*/ 0 h 68"/>
                  <a:gd name="T4" fmla="*/ 0 w 27"/>
                  <a:gd name="T5" fmla="*/ 0 h 68"/>
                  <a:gd name="T6" fmla="*/ 0 w 27"/>
                  <a:gd name="T7" fmla="*/ 68 h 68"/>
                  <a:gd name="T8" fmla="*/ 27 w 27"/>
                  <a:gd name="T9" fmla="*/ 68 h 68"/>
                  <a:gd name="T10" fmla="*/ 27 w 27"/>
                  <a:gd name="T11" fmla="*/ 0 h 68"/>
                </a:gdLst>
                <a:ahLst/>
                <a:cxnLst>
                  <a:cxn ang="0">
                    <a:pos x="T0" y="T1"/>
                  </a:cxn>
                  <a:cxn ang="0">
                    <a:pos x="T2" y="T3"/>
                  </a:cxn>
                  <a:cxn ang="0">
                    <a:pos x="T4" y="T5"/>
                  </a:cxn>
                  <a:cxn ang="0">
                    <a:pos x="T6" y="T7"/>
                  </a:cxn>
                  <a:cxn ang="0">
                    <a:pos x="T8" y="T9"/>
                  </a:cxn>
                  <a:cxn ang="0">
                    <a:pos x="T10" y="T11"/>
                  </a:cxn>
                </a:cxnLst>
                <a:rect l="0" t="0" r="r" b="b"/>
                <a:pathLst>
                  <a:path w="27" h="68">
                    <a:moveTo>
                      <a:pt x="27" y="0"/>
                    </a:moveTo>
                    <a:lnTo>
                      <a:pt x="27" y="0"/>
                    </a:lnTo>
                    <a:lnTo>
                      <a:pt x="0" y="0"/>
                    </a:lnTo>
                    <a:lnTo>
                      <a:pt x="0" y="68"/>
                    </a:lnTo>
                    <a:lnTo>
                      <a:pt x="27" y="68"/>
                    </a:lnTo>
                    <a:lnTo>
                      <a:pt x="27" y="0"/>
                    </a:lnTo>
                    <a:close/>
                  </a:path>
                </a:pathLst>
              </a:custGeom>
              <a:solidFill>
                <a:srgbClr val="0078D4"/>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56" name="Freeform 8">
                <a:extLst>
                  <a:ext uri="{FF2B5EF4-FFF2-40B4-BE49-F238E27FC236}">
                    <a16:creationId xmlns:a16="http://schemas.microsoft.com/office/drawing/2014/main" id="{26761AB2-989B-44EC-8FD3-7DB4CFC7CF6A}"/>
                  </a:ext>
                </a:extLst>
              </p:cNvPr>
              <p:cNvSpPr>
                <a:spLocks/>
              </p:cNvSpPr>
              <p:nvPr/>
            </p:nvSpPr>
            <p:spPr bwMode="auto">
              <a:xfrm>
                <a:off x="1390" y="1897"/>
                <a:ext cx="60" cy="257"/>
              </a:xfrm>
              <a:custGeom>
                <a:avLst/>
                <a:gdLst>
                  <a:gd name="T0" fmla="*/ 82 w 82"/>
                  <a:gd name="T1" fmla="*/ 348 h 348"/>
                  <a:gd name="T2" fmla="*/ 82 w 82"/>
                  <a:gd name="T3" fmla="*/ 348 h 348"/>
                  <a:gd name="T4" fmla="*/ 82 w 82"/>
                  <a:gd name="T5" fmla="*/ 82 h 348"/>
                  <a:gd name="T6" fmla="*/ 0 w 82"/>
                  <a:gd name="T7" fmla="*/ 0 h 348"/>
                  <a:gd name="T8" fmla="*/ 0 w 82"/>
                  <a:gd name="T9" fmla="*/ 90 h 348"/>
                  <a:gd name="T10" fmla="*/ 27 w 82"/>
                  <a:gd name="T11" fmla="*/ 90 h 348"/>
                  <a:gd name="T12" fmla="*/ 27 w 82"/>
                  <a:gd name="T13" fmla="*/ 348 h 348"/>
                  <a:gd name="T14" fmla="*/ 82 w 82"/>
                  <a:gd name="T15" fmla="*/ 348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348">
                    <a:moveTo>
                      <a:pt x="82" y="348"/>
                    </a:moveTo>
                    <a:lnTo>
                      <a:pt x="82" y="348"/>
                    </a:lnTo>
                    <a:lnTo>
                      <a:pt x="82" y="82"/>
                    </a:lnTo>
                    <a:lnTo>
                      <a:pt x="0" y="0"/>
                    </a:lnTo>
                    <a:lnTo>
                      <a:pt x="0" y="90"/>
                    </a:lnTo>
                    <a:lnTo>
                      <a:pt x="27" y="90"/>
                    </a:lnTo>
                    <a:lnTo>
                      <a:pt x="27" y="348"/>
                    </a:lnTo>
                    <a:lnTo>
                      <a:pt x="82" y="348"/>
                    </a:lnTo>
                    <a:close/>
                  </a:path>
                </a:pathLst>
              </a:custGeom>
              <a:solidFill>
                <a:schemeClr val="accent5">
                  <a:lumMod val="75000"/>
                </a:schemeClr>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57" name="Freeform 9">
                <a:extLst>
                  <a:ext uri="{FF2B5EF4-FFF2-40B4-BE49-F238E27FC236}">
                    <a16:creationId xmlns:a16="http://schemas.microsoft.com/office/drawing/2014/main" id="{792B6733-8F78-457C-B0F7-F420B95A26E7}"/>
                  </a:ext>
                </a:extLst>
              </p:cNvPr>
              <p:cNvSpPr>
                <a:spLocks/>
              </p:cNvSpPr>
              <p:nvPr/>
            </p:nvSpPr>
            <p:spPr bwMode="auto">
              <a:xfrm>
                <a:off x="1230" y="2003"/>
                <a:ext cx="20" cy="20"/>
              </a:xfrm>
              <a:custGeom>
                <a:avLst/>
                <a:gdLst>
                  <a:gd name="T0" fmla="*/ 0 w 27"/>
                  <a:gd name="T1" fmla="*/ 27 h 27"/>
                  <a:gd name="T2" fmla="*/ 0 w 27"/>
                  <a:gd name="T3" fmla="*/ 27 h 27"/>
                  <a:gd name="T4" fmla="*/ 27 w 27"/>
                  <a:gd name="T5" fmla="*/ 27 h 27"/>
                  <a:gd name="T6" fmla="*/ 27 w 27"/>
                  <a:gd name="T7" fmla="*/ 0 h 27"/>
                  <a:gd name="T8" fmla="*/ 0 w 27"/>
                  <a:gd name="T9" fmla="*/ 0 h 27"/>
                  <a:gd name="T10" fmla="*/ 0 w 27"/>
                  <a:gd name="T11" fmla="*/ 27 h 27"/>
                </a:gdLst>
                <a:ahLst/>
                <a:cxnLst>
                  <a:cxn ang="0">
                    <a:pos x="T0" y="T1"/>
                  </a:cxn>
                  <a:cxn ang="0">
                    <a:pos x="T2" y="T3"/>
                  </a:cxn>
                  <a:cxn ang="0">
                    <a:pos x="T4" y="T5"/>
                  </a:cxn>
                  <a:cxn ang="0">
                    <a:pos x="T6" y="T7"/>
                  </a:cxn>
                  <a:cxn ang="0">
                    <a:pos x="T8" y="T9"/>
                  </a:cxn>
                  <a:cxn ang="0">
                    <a:pos x="T10" y="T11"/>
                  </a:cxn>
                </a:cxnLst>
                <a:rect l="0" t="0" r="r" b="b"/>
                <a:pathLst>
                  <a:path w="27" h="27">
                    <a:moveTo>
                      <a:pt x="0" y="27"/>
                    </a:moveTo>
                    <a:lnTo>
                      <a:pt x="0" y="27"/>
                    </a:lnTo>
                    <a:lnTo>
                      <a:pt x="27" y="27"/>
                    </a:lnTo>
                    <a:lnTo>
                      <a:pt x="27" y="0"/>
                    </a:lnTo>
                    <a:lnTo>
                      <a:pt x="0" y="0"/>
                    </a:lnTo>
                    <a:lnTo>
                      <a:pt x="0" y="27"/>
                    </a:lnTo>
                    <a:close/>
                  </a:path>
                </a:pathLst>
              </a:custGeom>
              <a:solidFill>
                <a:schemeClr val="bg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58" name="Freeform 10">
                <a:extLst>
                  <a:ext uri="{FF2B5EF4-FFF2-40B4-BE49-F238E27FC236}">
                    <a16:creationId xmlns:a16="http://schemas.microsoft.com/office/drawing/2014/main" id="{213F26C5-9755-4BC6-81FF-C975EDF9831B}"/>
                  </a:ext>
                </a:extLst>
              </p:cNvPr>
              <p:cNvSpPr>
                <a:spLocks/>
              </p:cNvSpPr>
              <p:nvPr/>
            </p:nvSpPr>
            <p:spPr bwMode="auto">
              <a:xfrm>
                <a:off x="1310" y="2043"/>
                <a:ext cx="20" cy="21"/>
              </a:xfrm>
              <a:custGeom>
                <a:avLst/>
                <a:gdLst>
                  <a:gd name="T0" fmla="*/ 0 w 27"/>
                  <a:gd name="T1" fmla="*/ 28 h 28"/>
                  <a:gd name="T2" fmla="*/ 0 w 27"/>
                  <a:gd name="T3" fmla="*/ 28 h 28"/>
                  <a:gd name="T4" fmla="*/ 27 w 27"/>
                  <a:gd name="T5" fmla="*/ 28 h 28"/>
                  <a:gd name="T6" fmla="*/ 27 w 27"/>
                  <a:gd name="T7" fmla="*/ 0 h 28"/>
                  <a:gd name="T8" fmla="*/ 0 w 27"/>
                  <a:gd name="T9" fmla="*/ 0 h 28"/>
                  <a:gd name="T10" fmla="*/ 0 w 27"/>
                  <a:gd name="T11" fmla="*/ 28 h 28"/>
                </a:gdLst>
                <a:ahLst/>
                <a:cxnLst>
                  <a:cxn ang="0">
                    <a:pos x="T0" y="T1"/>
                  </a:cxn>
                  <a:cxn ang="0">
                    <a:pos x="T2" y="T3"/>
                  </a:cxn>
                  <a:cxn ang="0">
                    <a:pos x="T4" y="T5"/>
                  </a:cxn>
                  <a:cxn ang="0">
                    <a:pos x="T6" y="T7"/>
                  </a:cxn>
                  <a:cxn ang="0">
                    <a:pos x="T8" y="T9"/>
                  </a:cxn>
                  <a:cxn ang="0">
                    <a:pos x="T10" y="T11"/>
                  </a:cxn>
                </a:cxnLst>
                <a:rect l="0" t="0" r="r" b="b"/>
                <a:pathLst>
                  <a:path w="27" h="28">
                    <a:moveTo>
                      <a:pt x="0" y="28"/>
                    </a:moveTo>
                    <a:lnTo>
                      <a:pt x="0" y="28"/>
                    </a:lnTo>
                    <a:lnTo>
                      <a:pt x="27" y="28"/>
                    </a:lnTo>
                    <a:lnTo>
                      <a:pt x="27" y="0"/>
                    </a:lnTo>
                    <a:lnTo>
                      <a:pt x="0" y="0"/>
                    </a:lnTo>
                    <a:lnTo>
                      <a:pt x="0" y="28"/>
                    </a:lnTo>
                    <a:close/>
                  </a:path>
                </a:pathLst>
              </a:custGeom>
              <a:solidFill>
                <a:schemeClr val="bg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sp>
            <p:nvSpPr>
              <p:cNvPr id="159" name="Freeform 11">
                <a:extLst>
                  <a:ext uri="{FF2B5EF4-FFF2-40B4-BE49-F238E27FC236}">
                    <a16:creationId xmlns:a16="http://schemas.microsoft.com/office/drawing/2014/main" id="{4144EF89-E238-44FB-9DDA-EC95362A0B46}"/>
                  </a:ext>
                </a:extLst>
              </p:cNvPr>
              <p:cNvSpPr>
                <a:spLocks/>
              </p:cNvSpPr>
              <p:nvPr/>
            </p:nvSpPr>
            <p:spPr bwMode="auto">
              <a:xfrm>
                <a:off x="1350" y="2003"/>
                <a:ext cx="20" cy="20"/>
              </a:xfrm>
              <a:custGeom>
                <a:avLst/>
                <a:gdLst>
                  <a:gd name="T0" fmla="*/ 27 w 27"/>
                  <a:gd name="T1" fmla="*/ 0 h 27"/>
                  <a:gd name="T2" fmla="*/ 27 w 27"/>
                  <a:gd name="T3" fmla="*/ 0 h 27"/>
                  <a:gd name="T4" fmla="*/ 0 w 27"/>
                  <a:gd name="T5" fmla="*/ 0 h 27"/>
                  <a:gd name="T6" fmla="*/ 0 w 27"/>
                  <a:gd name="T7" fmla="*/ 27 h 27"/>
                  <a:gd name="T8" fmla="*/ 27 w 27"/>
                  <a:gd name="T9" fmla="*/ 27 h 27"/>
                  <a:gd name="T10" fmla="*/ 27 w 27"/>
                  <a:gd name="T11" fmla="*/ 0 h 27"/>
                </a:gdLst>
                <a:ahLst/>
                <a:cxnLst>
                  <a:cxn ang="0">
                    <a:pos x="T0" y="T1"/>
                  </a:cxn>
                  <a:cxn ang="0">
                    <a:pos x="T2" y="T3"/>
                  </a:cxn>
                  <a:cxn ang="0">
                    <a:pos x="T4" y="T5"/>
                  </a:cxn>
                  <a:cxn ang="0">
                    <a:pos x="T6" y="T7"/>
                  </a:cxn>
                  <a:cxn ang="0">
                    <a:pos x="T8" y="T9"/>
                  </a:cxn>
                  <a:cxn ang="0">
                    <a:pos x="T10" y="T11"/>
                  </a:cxn>
                </a:cxnLst>
                <a:rect l="0" t="0" r="r" b="b"/>
                <a:pathLst>
                  <a:path w="27" h="27">
                    <a:moveTo>
                      <a:pt x="27" y="0"/>
                    </a:moveTo>
                    <a:lnTo>
                      <a:pt x="27" y="0"/>
                    </a:lnTo>
                    <a:lnTo>
                      <a:pt x="0" y="0"/>
                    </a:lnTo>
                    <a:lnTo>
                      <a:pt x="0" y="27"/>
                    </a:lnTo>
                    <a:lnTo>
                      <a:pt x="27" y="27"/>
                    </a:lnTo>
                    <a:lnTo>
                      <a:pt x="27" y="0"/>
                    </a:lnTo>
                    <a:close/>
                  </a:path>
                </a:pathLst>
              </a:custGeom>
              <a:solidFill>
                <a:schemeClr val="bg1"/>
              </a:solidFill>
              <a:ln w="0">
                <a:noFill/>
                <a:prstDash val="solid"/>
                <a:round/>
                <a:headEnd/>
                <a:tailEnd/>
              </a:ln>
            </p:spPr>
            <p:txBody>
              <a:bodyPr vert="horz" wrap="square" lIns="93258" tIns="46629" rIns="93258" bIns="46629" numCol="1" anchor="t" anchorCtr="0" compatLnSpc="1">
                <a:prstTxWarp prst="textNoShape">
                  <a:avLst/>
                </a:prstTxWarp>
              </a:bodyPr>
              <a:lstStyle/>
              <a:p>
                <a:pPr defTabSz="932608">
                  <a:defRPr/>
                </a:pPr>
                <a:endParaRPr lang="en-US">
                  <a:solidFill>
                    <a:srgbClr val="1A1A1A"/>
                  </a:solidFill>
                  <a:latin typeface="Segoe UI"/>
                </a:endParaRPr>
              </a:p>
            </p:txBody>
          </p:sp>
        </p:grpSp>
      </p:grpSp>
    </p:spTree>
    <p:extLst>
      <p:ext uri="{BB962C8B-B14F-4D97-AF65-F5344CB8AC3E}">
        <p14:creationId xmlns:p14="http://schemas.microsoft.com/office/powerpoint/2010/main" val="20422449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nodeType="clickEffect">
                                  <p:stCondLst>
                                    <p:cond delay="0"/>
                                  </p:stCondLst>
                                  <p:childTnLst>
                                    <p:set>
                                      <p:cBhvr>
                                        <p:cTn id="44" dur="1" fill="hold">
                                          <p:stCondLst>
                                            <p:cond delay="0"/>
                                          </p:stCondLst>
                                        </p:cTn>
                                        <p:tgtEl>
                                          <p:spTgt spid="4"/>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hidden"/>
                                      </p:to>
                                    </p:set>
                                  </p:childTnLst>
                                </p:cTn>
                              </p:par>
                              <p:par>
                                <p:cTn id="47" presetID="1" presetClass="exit"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hidden"/>
                                      </p:to>
                                    </p:set>
                                  </p:childTnLst>
                                </p:cTn>
                              </p:par>
                              <p:par>
                                <p:cTn id="49" presetID="1" presetClass="exit"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hidden"/>
                                      </p:to>
                                    </p:set>
                                  </p:childTnLst>
                                </p:cTn>
                              </p:par>
                              <p:par>
                                <p:cTn id="51" presetID="1" presetClass="exit"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129"/>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142"/>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149"/>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1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87" grpId="0" animBg="1"/>
      <p:bldP spid="98" grpId="0" animBg="1"/>
      <p:bldP spid="99" grpId="0"/>
      <p:bldP spid="115" grpId="0"/>
      <p:bldP spid="12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omputer screen&#10;&#10;Description automatically generated">
            <a:extLst>
              <a:ext uri="{FF2B5EF4-FFF2-40B4-BE49-F238E27FC236}">
                <a16:creationId xmlns:a16="http://schemas.microsoft.com/office/drawing/2014/main" id="{0635C3F1-C6F5-4056-8C84-20970DF97A1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3" y="0"/>
            <a:ext cx="12430821" cy="6925656"/>
          </a:xfrm>
          <a:prstGeom prst="rect">
            <a:avLst/>
          </a:prstGeom>
        </p:spPr>
      </p:pic>
      <p:sp>
        <p:nvSpPr>
          <p:cNvPr id="5" name="TextBox 4">
            <a:extLst>
              <a:ext uri="{FF2B5EF4-FFF2-40B4-BE49-F238E27FC236}">
                <a16:creationId xmlns:a16="http://schemas.microsoft.com/office/drawing/2014/main" id="{A3B77C7B-7A3A-4156-A50B-F62D31734C73}"/>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Built-in policy configuration in the Azure AD portal</a:t>
            </a:r>
          </a:p>
        </p:txBody>
      </p:sp>
    </p:spTree>
    <p:extLst>
      <p:ext uri="{BB962C8B-B14F-4D97-AF65-F5344CB8AC3E}">
        <p14:creationId xmlns:p14="http://schemas.microsoft.com/office/powerpoint/2010/main" val="3999899980"/>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omputer screen&#10;&#10;Description automatically generated">
            <a:extLst>
              <a:ext uri="{FF2B5EF4-FFF2-40B4-BE49-F238E27FC236}">
                <a16:creationId xmlns:a16="http://schemas.microsoft.com/office/drawing/2014/main" id="{4FA20B80-0C32-4FE7-8126-53DE3380B30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445376" cy="7129083"/>
          </a:xfrm>
          <a:prstGeom prst="rect">
            <a:avLst/>
          </a:prstGeom>
        </p:spPr>
      </p:pic>
      <p:sp>
        <p:nvSpPr>
          <p:cNvPr id="5" name="TextBox 4">
            <a:extLst>
              <a:ext uri="{FF2B5EF4-FFF2-40B4-BE49-F238E27FC236}">
                <a16:creationId xmlns:a16="http://schemas.microsoft.com/office/drawing/2014/main" id="{2A9A3B71-AD71-40B8-A807-A4A03CEA4D6F}"/>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Built-in policy configuration in the Azure AD portal</a:t>
            </a:r>
          </a:p>
        </p:txBody>
      </p:sp>
    </p:spTree>
    <p:extLst>
      <p:ext uri="{BB962C8B-B14F-4D97-AF65-F5344CB8AC3E}">
        <p14:creationId xmlns:p14="http://schemas.microsoft.com/office/powerpoint/2010/main" val="4056226044"/>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omputer screen&#10;&#10;Description automatically generated">
            <a:extLst>
              <a:ext uri="{FF2B5EF4-FFF2-40B4-BE49-F238E27FC236}">
                <a16:creationId xmlns:a16="http://schemas.microsoft.com/office/drawing/2014/main" id="{124F12EE-4E21-46E3-BB06-3A947D13EF3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4465"/>
            <a:ext cx="12430821" cy="6986622"/>
          </a:xfrm>
          <a:prstGeom prst="rect">
            <a:avLst/>
          </a:prstGeom>
        </p:spPr>
      </p:pic>
      <p:sp>
        <p:nvSpPr>
          <p:cNvPr id="6" name="TextBox 5">
            <a:extLst>
              <a:ext uri="{FF2B5EF4-FFF2-40B4-BE49-F238E27FC236}">
                <a16:creationId xmlns:a16="http://schemas.microsoft.com/office/drawing/2014/main" id="{CBF36F45-C826-4A79-A785-8905934A3123}"/>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Built-in policy configuration in the Azure AD portal</a:t>
            </a:r>
          </a:p>
        </p:txBody>
      </p:sp>
    </p:spTree>
    <p:extLst>
      <p:ext uri="{BB962C8B-B14F-4D97-AF65-F5344CB8AC3E}">
        <p14:creationId xmlns:p14="http://schemas.microsoft.com/office/powerpoint/2010/main" val="3615088187"/>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D07DC832-C7D8-4EC0-A553-B5F27C742BC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0" y="0"/>
            <a:ext cx="12434888" cy="6826870"/>
          </a:xfrm>
          <a:prstGeom prst="rect">
            <a:avLst/>
          </a:prstGeom>
        </p:spPr>
      </p:pic>
      <p:sp>
        <p:nvSpPr>
          <p:cNvPr id="5" name="TextBox 4">
            <a:extLst>
              <a:ext uri="{FF2B5EF4-FFF2-40B4-BE49-F238E27FC236}">
                <a16:creationId xmlns:a16="http://schemas.microsoft.com/office/drawing/2014/main" id="{9D53088C-C2E4-4CB3-9527-A93292558A47}"/>
              </a:ext>
            </a:extLst>
          </p:cNvPr>
          <p:cNvSpPr txBox="1"/>
          <p:nvPr/>
        </p:nvSpPr>
        <p:spPr>
          <a:xfrm>
            <a:off x="88" y="6467099"/>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dirty="0">
                <a:latin typeface="Segoe UI Light" panose="020B0502040204020203" pitchFamily="34" charset="0"/>
                <a:cs typeface="Segoe UI Light" panose="020B0502040204020203" pitchFamily="34" charset="0"/>
              </a:rPr>
              <a:t>Create a session policy to block IM messages in Microsoft Teams that contain sensitive content</a:t>
            </a:r>
          </a:p>
        </p:txBody>
      </p:sp>
    </p:spTree>
    <p:extLst>
      <p:ext uri="{BB962C8B-B14F-4D97-AF65-F5344CB8AC3E}">
        <p14:creationId xmlns:p14="http://schemas.microsoft.com/office/powerpoint/2010/main" val="3706962128"/>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45D57B-D7C2-480D-B4E0-6D58819AFC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9" y="-1"/>
            <a:ext cx="7089229" cy="6994525"/>
          </a:xfrm>
          <a:prstGeom prst="rect">
            <a:avLst/>
          </a:prstGeom>
        </p:spPr>
      </p:pic>
      <p:pic>
        <p:nvPicPr>
          <p:cNvPr id="7" name="Picture 6">
            <a:extLst>
              <a:ext uri="{FF2B5EF4-FFF2-40B4-BE49-F238E27FC236}">
                <a16:creationId xmlns:a16="http://schemas.microsoft.com/office/drawing/2014/main" id="{7BA5AD29-CE7E-4D33-8747-41E4B3020F3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24318" y="395965"/>
            <a:ext cx="4510481" cy="4580958"/>
          </a:xfrm>
          <a:prstGeom prst="rect">
            <a:avLst/>
          </a:prstGeom>
        </p:spPr>
      </p:pic>
      <p:cxnSp>
        <p:nvCxnSpPr>
          <p:cNvPr id="6" name="Straight Arrow Connector 5">
            <a:extLst>
              <a:ext uri="{FF2B5EF4-FFF2-40B4-BE49-F238E27FC236}">
                <a16:creationId xmlns:a16="http://schemas.microsoft.com/office/drawing/2014/main" id="{33A8CBA1-4CA2-409D-A95D-124CFFA66192}"/>
              </a:ext>
            </a:extLst>
          </p:cNvPr>
          <p:cNvCxnSpPr>
            <a:cxnSpLocks/>
          </p:cNvCxnSpPr>
          <p:nvPr/>
        </p:nvCxnSpPr>
        <p:spPr>
          <a:xfrm flipV="1">
            <a:off x="4510571" y="1979828"/>
            <a:ext cx="3726646" cy="3869991"/>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F85FB133-4F89-4DFC-AA65-002B8987069C}"/>
              </a:ext>
            </a:extLst>
          </p:cNvPr>
          <p:cNvSpPr txBox="1"/>
          <p:nvPr/>
        </p:nvSpPr>
        <p:spPr>
          <a:xfrm>
            <a:off x="88" y="6467099"/>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dirty="0">
                <a:latin typeface="Segoe UI Light" panose="020B0502040204020203" pitchFamily="34" charset="0"/>
                <a:cs typeface="Segoe UI Light" panose="020B0502040204020203" pitchFamily="34" charset="0"/>
              </a:rPr>
              <a:t>Create a session policy to block IM messages in Microsoft Teams that contain sensitive content</a:t>
            </a:r>
          </a:p>
        </p:txBody>
      </p:sp>
    </p:spTree>
    <p:extLst>
      <p:ext uri="{BB962C8B-B14F-4D97-AF65-F5344CB8AC3E}">
        <p14:creationId xmlns:p14="http://schemas.microsoft.com/office/powerpoint/2010/main" val="193246000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FFD2A1A-39BE-4807-A6F6-13CD6FA1FCA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52229" y="-1"/>
            <a:ext cx="4930430" cy="6994525"/>
          </a:xfrm>
          <a:prstGeom prst="rect">
            <a:avLst/>
          </a:prstGeom>
        </p:spPr>
      </p:pic>
      <p:sp>
        <p:nvSpPr>
          <p:cNvPr id="4" name="TextBox 3">
            <a:extLst>
              <a:ext uri="{FF2B5EF4-FFF2-40B4-BE49-F238E27FC236}">
                <a16:creationId xmlns:a16="http://schemas.microsoft.com/office/drawing/2014/main" id="{81EECA89-24C6-4998-A8CB-AEE9D545CAE2}"/>
              </a:ext>
            </a:extLst>
          </p:cNvPr>
          <p:cNvSpPr txBox="1"/>
          <p:nvPr/>
        </p:nvSpPr>
        <p:spPr>
          <a:xfrm>
            <a:off x="88" y="6467099"/>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dirty="0">
                <a:latin typeface="Segoe UI Light" panose="020B0502040204020203" pitchFamily="34" charset="0"/>
                <a:cs typeface="Segoe UI Light" panose="020B0502040204020203" pitchFamily="34" charset="0"/>
              </a:rPr>
              <a:t>Create a session policy to block IM messages in Microsoft Teams that contain sensitive content</a:t>
            </a:r>
          </a:p>
        </p:txBody>
      </p:sp>
    </p:spTree>
    <p:extLst>
      <p:ext uri="{BB962C8B-B14F-4D97-AF65-F5344CB8AC3E}">
        <p14:creationId xmlns:p14="http://schemas.microsoft.com/office/powerpoint/2010/main" val="94838102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003">
            <a:extLst>
              <a:ext uri="{FF2B5EF4-FFF2-40B4-BE49-F238E27FC236}">
                <a16:creationId xmlns:a16="http://schemas.microsoft.com/office/drawing/2014/main" id="{A5382CFF-0C00-4CA2-B661-C34C01D49982}"/>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30050"/>
            <a:ext cx="12434888" cy="668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image003">
            <a:extLst>
              <a:ext uri="{FF2B5EF4-FFF2-40B4-BE49-F238E27FC236}">
                <a16:creationId xmlns:a16="http://schemas.microsoft.com/office/drawing/2014/main" id="{F2AB6AF1-4ED7-4D94-932B-327EEB661774}"/>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594" y="4096899"/>
            <a:ext cx="12434888" cy="2345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3612184-FF14-4D00-9612-901616F609EC}"/>
              </a:ext>
            </a:extLst>
          </p:cNvPr>
          <p:cNvSpPr txBox="1"/>
          <p:nvPr/>
        </p:nvSpPr>
        <p:spPr>
          <a:xfrm>
            <a:off x="88" y="6467099"/>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End user attempts to send sensitive information (password) via IM message</a:t>
            </a:r>
          </a:p>
        </p:txBody>
      </p:sp>
    </p:spTree>
    <p:extLst>
      <p:ext uri="{BB962C8B-B14F-4D97-AF65-F5344CB8AC3E}">
        <p14:creationId xmlns:p14="http://schemas.microsoft.com/office/powerpoint/2010/main" val="1137128005"/>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005">
            <a:extLst>
              <a:ext uri="{FF2B5EF4-FFF2-40B4-BE49-F238E27FC236}">
                <a16:creationId xmlns:a16="http://schemas.microsoft.com/office/drawing/2014/main" id="{BD9DD43C-5899-40BA-B87D-6F4A83C6B33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20164"/>
            <a:ext cx="12428538" cy="7534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3612184-FF14-4D00-9612-901616F609EC}"/>
              </a:ext>
            </a:extLst>
          </p:cNvPr>
          <p:cNvSpPr txBox="1"/>
          <p:nvPr/>
        </p:nvSpPr>
        <p:spPr>
          <a:xfrm>
            <a:off x="88" y="6472235"/>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The IM message is blocked in real-time and not delivered</a:t>
            </a:r>
          </a:p>
        </p:txBody>
      </p:sp>
      <p:pic>
        <p:nvPicPr>
          <p:cNvPr id="6" name="Picture 2" descr="image005">
            <a:extLst>
              <a:ext uri="{FF2B5EF4-FFF2-40B4-BE49-F238E27FC236}">
                <a16:creationId xmlns:a16="http://schemas.microsoft.com/office/drawing/2014/main" id="{30A3FA12-773E-4122-8910-9125C83DD2B8}"/>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14" y="5128561"/>
            <a:ext cx="12428538" cy="1315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1966985"/>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social media post&#10;&#10;Description automatically generated">
            <a:extLst>
              <a:ext uri="{FF2B5EF4-FFF2-40B4-BE49-F238E27FC236}">
                <a16:creationId xmlns:a16="http://schemas.microsoft.com/office/drawing/2014/main" id="{E2CBF918-F686-4B02-8926-138F4C37E7F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873" y="0"/>
            <a:ext cx="11597141" cy="6994525"/>
          </a:xfrm>
          <a:prstGeom prst="rect">
            <a:avLst/>
          </a:prstGeom>
        </p:spPr>
      </p:pic>
      <p:pic>
        <p:nvPicPr>
          <p:cNvPr id="7" name="Picture 6" descr="A screenshot of a social media post&#10;&#10;Description automatically generated">
            <a:extLst>
              <a:ext uri="{FF2B5EF4-FFF2-40B4-BE49-F238E27FC236}">
                <a16:creationId xmlns:a16="http://schemas.microsoft.com/office/drawing/2014/main" id="{EAA50829-F210-42AB-BB40-F5483127B99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18873" y="5403970"/>
            <a:ext cx="11597141" cy="1048342"/>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End user is notified that their access to Workplace by Facebook is being monitored</a:t>
            </a:r>
          </a:p>
        </p:txBody>
      </p:sp>
    </p:spTree>
    <p:extLst>
      <p:ext uri="{BB962C8B-B14F-4D97-AF65-F5344CB8AC3E}">
        <p14:creationId xmlns:p14="http://schemas.microsoft.com/office/powerpoint/2010/main" val="2549337575"/>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5D8F283C-03FD-4802-8FC4-FC22D89306D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23876" y="0"/>
            <a:ext cx="11587134" cy="6591569"/>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End user attempts to send sensitive information (password) via IM message</a:t>
            </a:r>
          </a:p>
        </p:txBody>
      </p:sp>
      <p:sp>
        <p:nvSpPr>
          <p:cNvPr id="6" name="Rectangle 5">
            <a:extLst>
              <a:ext uri="{FF2B5EF4-FFF2-40B4-BE49-F238E27FC236}">
                <a16:creationId xmlns:a16="http://schemas.microsoft.com/office/drawing/2014/main" id="{605125B9-1844-4AFC-9C3E-3E440E0A7EE7}"/>
              </a:ext>
            </a:extLst>
          </p:cNvPr>
          <p:cNvSpPr/>
          <p:nvPr/>
        </p:nvSpPr>
        <p:spPr bwMode="auto">
          <a:xfrm>
            <a:off x="8857281" y="4471261"/>
            <a:ext cx="1867546" cy="1981052"/>
          </a:xfrm>
          <a:prstGeom prst="rect">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1097222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3A54FB-1525-43B8-9397-A03005171C87}"/>
              </a:ext>
            </a:extLst>
          </p:cNvPr>
          <p:cNvSpPr/>
          <p:nvPr/>
        </p:nvSpPr>
        <p:spPr bwMode="auto">
          <a:xfrm>
            <a:off x="8617906" y="0"/>
            <a:ext cx="3816981"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a:extLst>
              <a:ext uri="{FF2B5EF4-FFF2-40B4-BE49-F238E27FC236}">
                <a16:creationId xmlns:a16="http://schemas.microsoft.com/office/drawing/2014/main" id="{7872B733-D6B9-45BE-A8C5-5823BF5E82F1}"/>
              </a:ext>
            </a:extLst>
          </p:cNvPr>
          <p:cNvSpPr>
            <a:spLocks noGrp="1"/>
          </p:cNvSpPr>
          <p:nvPr>
            <p:ph type="title"/>
          </p:nvPr>
        </p:nvSpPr>
        <p:spPr>
          <a:xfrm>
            <a:off x="434920" y="2097243"/>
            <a:ext cx="7626965" cy="3605405"/>
          </a:xfrm>
        </p:spPr>
        <p:txBody>
          <a:bodyPr/>
          <a:lstStyle/>
          <a:p>
            <a:r>
              <a:rPr lang="en-US" sz="3600">
                <a:solidFill>
                  <a:srgbClr val="505050"/>
                </a:solidFill>
              </a:rPr>
              <a:t>MICROSOFT CLOUD APP SECURITY</a:t>
            </a:r>
          </a:p>
        </p:txBody>
      </p:sp>
      <p:pic>
        <p:nvPicPr>
          <p:cNvPr id="8" name="Picture 7">
            <a:extLst>
              <a:ext uri="{FF2B5EF4-FFF2-40B4-BE49-F238E27FC236}">
                <a16:creationId xmlns:a16="http://schemas.microsoft.com/office/drawing/2014/main" id="{C9F8FFA0-C79C-415D-990E-52F1DE9840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9298" y="2489504"/>
            <a:ext cx="3823905" cy="2015517"/>
          </a:xfrm>
          <a:prstGeom prst="rect">
            <a:avLst/>
          </a:prstGeom>
        </p:spPr>
      </p:pic>
      <p:sp>
        <p:nvSpPr>
          <p:cNvPr id="13" name="Rectangle 12">
            <a:extLst>
              <a:ext uri="{FF2B5EF4-FFF2-40B4-BE49-F238E27FC236}">
                <a16:creationId xmlns:a16="http://schemas.microsoft.com/office/drawing/2014/main" id="{8D8FE2FC-9198-424F-B81D-E21E5997B184}"/>
              </a:ext>
            </a:extLst>
          </p:cNvPr>
          <p:cNvSpPr/>
          <p:nvPr/>
        </p:nvSpPr>
        <p:spPr>
          <a:xfrm>
            <a:off x="0" y="400504"/>
            <a:ext cx="3068877" cy="1785104"/>
          </a:xfrm>
          <a:prstGeom prst="rect">
            <a:avLst/>
          </a:prstGeom>
        </p:spPr>
        <p:txBody>
          <a:bodyPr wrap="square" lIns="274320">
            <a:spAutoFit/>
          </a:bodyPr>
          <a:lstStyle/>
          <a:p>
            <a:r>
              <a:rPr lang="en-US" sz="11000" b="1">
                <a:solidFill>
                  <a:srgbClr val="D9D9D9"/>
                </a:solidFill>
                <a:latin typeface="Segoe UI" panose="020B0502040204020203" pitchFamily="34" charset="0"/>
                <a:cs typeface="Segoe UI" panose="020B0502040204020203" pitchFamily="34" charset="0"/>
              </a:rPr>
              <a:t>02</a:t>
            </a:r>
          </a:p>
        </p:txBody>
      </p:sp>
    </p:spTree>
    <p:custDataLst>
      <p:tags r:id="rId1"/>
    </p:custDataLst>
    <p:extLst>
      <p:ext uri="{BB962C8B-B14F-4D97-AF65-F5344CB8AC3E}">
        <p14:creationId xmlns:p14="http://schemas.microsoft.com/office/powerpoint/2010/main" val="2902534950"/>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2D55954A-8FAC-4C11-9E18-90965DA6670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32366" y="-46494"/>
            <a:ext cx="11587134" cy="6583820"/>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The IM message is blocked in real-time and not delivered</a:t>
            </a:r>
          </a:p>
        </p:txBody>
      </p:sp>
    </p:spTree>
    <p:extLst>
      <p:ext uri="{BB962C8B-B14F-4D97-AF65-F5344CB8AC3E}">
        <p14:creationId xmlns:p14="http://schemas.microsoft.com/office/powerpoint/2010/main" val="1304259304"/>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CAS Demo - Block Sharing of Password in Workplace by Facebook">
            <a:hlinkClick r:id="" action="ppaction://media"/>
            <a:extLst>
              <a:ext uri="{FF2B5EF4-FFF2-40B4-BE49-F238E27FC236}">
                <a16:creationId xmlns:a16="http://schemas.microsoft.com/office/drawing/2014/main" id="{2C0C081E-EA86-4D89-8C44-5D17F6B22C3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434888" cy="6994525"/>
          </a:xfrm>
          <a:prstGeom prst="rect">
            <a:avLst/>
          </a:prstGeom>
        </p:spPr>
      </p:pic>
      <p:sp>
        <p:nvSpPr>
          <p:cNvPr id="3" name="TextBox 2">
            <a:extLst>
              <a:ext uri="{FF2B5EF4-FFF2-40B4-BE49-F238E27FC236}">
                <a16:creationId xmlns:a16="http://schemas.microsoft.com/office/drawing/2014/main" id="{F20F0CE9-A2EC-422D-9A8D-8763B960E442}"/>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dirty="0">
                <a:latin typeface="Segoe UI Light" panose="020B0502040204020203" pitchFamily="34" charset="0"/>
                <a:cs typeface="Segoe UI Light" panose="020B0502040204020203" pitchFamily="34" charset="0"/>
              </a:rPr>
              <a:t>Blocking IM messages with sensitive information in real-time (Workplace by Facebook)</a:t>
            </a:r>
          </a:p>
        </p:txBody>
      </p:sp>
    </p:spTree>
    <p:extLst>
      <p:ext uri="{BB962C8B-B14F-4D97-AF65-F5344CB8AC3E}">
        <p14:creationId xmlns:p14="http://schemas.microsoft.com/office/powerpoint/2010/main" val="25029217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0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social media post&#10;&#10;Description automatically generated">
            <a:extLst>
              <a:ext uri="{FF2B5EF4-FFF2-40B4-BE49-F238E27FC236}">
                <a16:creationId xmlns:a16="http://schemas.microsoft.com/office/drawing/2014/main" id="{90E45231-CD5E-41D0-883A-8B0E229BECE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8871" y="0"/>
            <a:ext cx="11577145" cy="6994525"/>
          </a:xfrm>
          <a:prstGeom prst="rect">
            <a:avLst/>
          </a:prstGeom>
        </p:spPr>
      </p:pic>
      <p:pic>
        <p:nvPicPr>
          <p:cNvPr id="6" name="Picture 5" descr="A screenshot of a social media post&#10;&#10;Description automatically generated">
            <a:extLst>
              <a:ext uri="{FF2B5EF4-FFF2-40B4-BE49-F238E27FC236}">
                <a16:creationId xmlns:a16="http://schemas.microsoft.com/office/drawing/2014/main" id="{1F3359C9-BC11-47BD-9D1F-09A1C7256AB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28871" y="4968686"/>
            <a:ext cx="11577145" cy="1350559"/>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The user is notified that access to Box is being monitored</a:t>
            </a:r>
          </a:p>
        </p:txBody>
      </p:sp>
    </p:spTree>
    <p:extLst>
      <p:ext uri="{BB962C8B-B14F-4D97-AF65-F5344CB8AC3E}">
        <p14:creationId xmlns:p14="http://schemas.microsoft.com/office/powerpoint/2010/main" val="1105370536"/>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ell phone&#10;&#10;Description automatically generated">
            <a:extLst>
              <a:ext uri="{FF2B5EF4-FFF2-40B4-BE49-F238E27FC236}">
                <a16:creationId xmlns:a16="http://schemas.microsoft.com/office/drawing/2014/main" id="{1A73F3D0-D908-45C9-B1B9-8C0A68CA9D0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13862" y="0"/>
            <a:ext cx="11607164" cy="6452313"/>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End user attempts to copy sensitive information (Social Security numbers)</a:t>
            </a:r>
          </a:p>
        </p:txBody>
      </p:sp>
      <p:sp>
        <p:nvSpPr>
          <p:cNvPr id="7" name="Rectangle 6">
            <a:extLst>
              <a:ext uri="{FF2B5EF4-FFF2-40B4-BE49-F238E27FC236}">
                <a16:creationId xmlns:a16="http://schemas.microsoft.com/office/drawing/2014/main" id="{A775C03E-AB90-45E6-8603-CD92B9B14CEB}"/>
              </a:ext>
            </a:extLst>
          </p:cNvPr>
          <p:cNvSpPr/>
          <p:nvPr/>
        </p:nvSpPr>
        <p:spPr bwMode="auto">
          <a:xfrm>
            <a:off x="4083803" y="2386738"/>
            <a:ext cx="511445" cy="263471"/>
          </a:xfrm>
          <a:prstGeom prst="rect">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82017995"/>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End user receives a notification that his action was blocked</a:t>
            </a:r>
          </a:p>
        </p:txBody>
      </p:sp>
      <p:pic>
        <p:nvPicPr>
          <p:cNvPr id="5" name="Picture 4" descr="A screenshot of a cell phone&#10;&#10;Description automatically generated">
            <a:extLst>
              <a:ext uri="{FF2B5EF4-FFF2-40B4-BE49-F238E27FC236}">
                <a16:creationId xmlns:a16="http://schemas.microsoft.com/office/drawing/2014/main" id="{3F322957-A90A-4422-96A4-72979813F25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26895" y="0"/>
            <a:ext cx="11581098" cy="6452313"/>
          </a:xfrm>
          <a:prstGeom prst="rect">
            <a:avLst/>
          </a:prstGeom>
        </p:spPr>
      </p:pic>
    </p:spTree>
    <p:extLst>
      <p:ext uri="{BB962C8B-B14F-4D97-AF65-F5344CB8AC3E}">
        <p14:creationId xmlns:p14="http://schemas.microsoft.com/office/powerpoint/2010/main" val="365899643"/>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social media post&#10;&#10;Description automatically generated">
            <a:extLst>
              <a:ext uri="{FF2B5EF4-FFF2-40B4-BE49-F238E27FC236}">
                <a16:creationId xmlns:a16="http://schemas.microsoft.com/office/drawing/2014/main" id="{D5BDB5B6-77AA-4D74-B3A7-DA9C47DD6B4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3857" y="0"/>
            <a:ext cx="11567174" cy="6994525"/>
          </a:xfrm>
          <a:prstGeom prst="rect">
            <a:avLst/>
          </a:prstGeom>
        </p:spPr>
      </p:pic>
      <p:pic>
        <p:nvPicPr>
          <p:cNvPr id="7" name="Picture 6" descr="A screenshot of a social media post&#10;&#10;Description automatically generated">
            <a:extLst>
              <a:ext uri="{FF2B5EF4-FFF2-40B4-BE49-F238E27FC236}">
                <a16:creationId xmlns:a16="http://schemas.microsoft.com/office/drawing/2014/main" id="{29008020-CCE0-47A6-8543-2330755D9FC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33857" y="4905441"/>
            <a:ext cx="11567174" cy="1546871"/>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End user is notified that their access to Exchange Online is being monitored </a:t>
            </a:r>
          </a:p>
        </p:txBody>
      </p:sp>
    </p:spTree>
    <p:extLst>
      <p:ext uri="{BB962C8B-B14F-4D97-AF65-F5344CB8AC3E}">
        <p14:creationId xmlns:p14="http://schemas.microsoft.com/office/powerpoint/2010/main" val="4126781022"/>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ell phone&#10;&#10;Description automatically generated">
            <a:extLst>
              <a:ext uri="{FF2B5EF4-FFF2-40B4-BE49-F238E27FC236}">
                <a16:creationId xmlns:a16="http://schemas.microsoft.com/office/drawing/2014/main" id="{9BE1E6DC-F1A6-4535-AA79-87542843A35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3877" y="0"/>
            <a:ext cx="11587134" cy="6994525"/>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88F978D3-22D3-49DA-9D30-73A1A4442AD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23877" y="5527956"/>
            <a:ext cx="11587134" cy="924356"/>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End user attempts to download an email attachment containing sensitive, internal information</a:t>
            </a:r>
          </a:p>
        </p:txBody>
      </p:sp>
    </p:spTree>
    <p:extLst>
      <p:ext uri="{BB962C8B-B14F-4D97-AF65-F5344CB8AC3E}">
        <p14:creationId xmlns:p14="http://schemas.microsoft.com/office/powerpoint/2010/main" val="3264663797"/>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ell phone&#10;&#10;Description automatically generated">
            <a:extLst>
              <a:ext uri="{FF2B5EF4-FFF2-40B4-BE49-F238E27FC236}">
                <a16:creationId xmlns:a16="http://schemas.microsoft.com/office/drawing/2014/main" id="{7E7DC926-A1AD-4C8E-BD60-D9870C21C7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6895" y="0"/>
            <a:ext cx="11581098" cy="6994525"/>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9CED83A6-1A89-46E0-8C49-BA977864C4B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26894" y="5757700"/>
            <a:ext cx="11581098" cy="694612"/>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9" y="6452312"/>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End user is notified that the download to his personal device was blocked</a:t>
            </a:r>
          </a:p>
        </p:txBody>
      </p:sp>
    </p:spTree>
    <p:extLst>
      <p:ext uri="{BB962C8B-B14F-4D97-AF65-F5344CB8AC3E}">
        <p14:creationId xmlns:p14="http://schemas.microsoft.com/office/powerpoint/2010/main" val="3333047623"/>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CAS Demo - Block Upload of Unlabeled Files to SPO">
            <a:hlinkClick r:id="" action="ppaction://media"/>
            <a:extLst>
              <a:ext uri="{FF2B5EF4-FFF2-40B4-BE49-F238E27FC236}">
                <a16:creationId xmlns:a16="http://schemas.microsoft.com/office/drawing/2014/main" id="{F1303A5C-0145-4D8A-9EC5-3E22E6F109D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434888" cy="6994525"/>
          </a:xfrm>
          <a:prstGeom prst="rect">
            <a:avLst/>
          </a:prstGeom>
        </p:spPr>
      </p:pic>
      <p:sp>
        <p:nvSpPr>
          <p:cNvPr id="3" name="TextBox 2">
            <a:extLst>
              <a:ext uri="{FF2B5EF4-FFF2-40B4-BE49-F238E27FC236}">
                <a16:creationId xmlns:a16="http://schemas.microsoft.com/office/drawing/2014/main" id="{DFC0B54B-BE1F-4126-9E37-EE06E9C1A690}"/>
              </a:ext>
            </a:extLst>
          </p:cNvPr>
          <p:cNvSpPr txBox="1"/>
          <p:nvPr/>
        </p:nvSpPr>
        <p:spPr>
          <a:xfrm>
            <a:off x="88" y="6452313"/>
            <a:ext cx="12434710" cy="54221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86521" tIns="0" rIns="0" bIns="0" numCol="1" spcCol="0" rtlCol="0" fromWordArt="0" anchor="ctr" anchorCtr="0" forceAA="0" compatLnSpc="1">
            <a:prstTxWarp prst="textNoShape">
              <a:avLst/>
            </a:prstTxWarp>
            <a:noAutofit/>
          </a:bodyPr>
          <a:lstStyle>
            <a:defPPr>
              <a:defRPr lang="en-US"/>
            </a:defPPr>
            <a:lvl1pPr marR="0" lvl="0" indent="0" defTabSz="914400" fontAlgn="auto">
              <a:lnSpc>
                <a:spcPct val="100000"/>
              </a:lnSpc>
              <a:spcBef>
                <a:spcPts val="0"/>
              </a:spcBef>
              <a:spcAft>
                <a:spcPts val="0"/>
              </a:spcAft>
              <a:buClrTx/>
              <a:buSzTx/>
              <a:buFontTx/>
              <a:buNone/>
              <a:tabLst/>
              <a:defRPr kumimoji="0" sz="2400" b="0" i="0" u="none" strike="noStrike" kern="0" cap="none" spc="0" normalizeH="0" baseline="0">
                <a:ln>
                  <a:noFill/>
                </a:ln>
                <a:solidFill>
                  <a:srgbClr val="FFFFFF"/>
                </a:solidFill>
                <a:effectLst/>
                <a:uLnTx/>
                <a:uFillTx/>
                <a:latin typeface="Segoe UI"/>
              </a:defRPr>
            </a:lvl1pPr>
          </a:lstStyle>
          <a:p>
            <a:pPr defTabSz="932597">
              <a:defRPr/>
            </a:pPr>
            <a:r>
              <a:rPr lang="en-US" sz="1836">
                <a:latin typeface="Segoe UI Light" panose="020B0502040204020203" pitchFamily="34" charset="0"/>
                <a:cs typeface="Segoe UI Light" panose="020B0502040204020203" pitchFamily="34" charset="0"/>
              </a:rPr>
              <a:t>Block upload of unlabeled files to SharePoint</a:t>
            </a:r>
          </a:p>
        </p:txBody>
      </p:sp>
    </p:spTree>
    <p:extLst>
      <p:ext uri="{BB962C8B-B14F-4D97-AF65-F5344CB8AC3E}">
        <p14:creationId xmlns:p14="http://schemas.microsoft.com/office/powerpoint/2010/main" val="31583849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32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7" name="Rectangle 136">
            <a:extLst>
              <a:ext uri="{FF2B5EF4-FFF2-40B4-BE49-F238E27FC236}">
                <a16:creationId xmlns:a16="http://schemas.microsoft.com/office/drawing/2014/main" id="{73119B6E-F288-4C2F-98E2-8AEFA4DE0DC1}"/>
              </a:ext>
            </a:extLst>
          </p:cNvPr>
          <p:cNvSpPr/>
          <p:nvPr/>
        </p:nvSpPr>
        <p:spPr bwMode="auto">
          <a:xfrm>
            <a:off x="675436" y="2601151"/>
            <a:ext cx="11061712" cy="4050368"/>
          </a:xfrm>
          <a:prstGeom prst="rect">
            <a:avLst/>
          </a:prstGeom>
          <a:noFill/>
          <a:ln w="12700" cap="flat" cmpd="sng" algn="ctr">
            <a:solidFill>
              <a:srgbClr val="BDBDBD"/>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solidFill>
                <a:srgbClr val="1A1A1A"/>
              </a:solidFill>
              <a:latin typeface="Segoe UI Semilight"/>
              <a:cs typeface="Segoe UI" pitchFamily="34" charset="0"/>
            </a:endParaRPr>
          </a:p>
        </p:txBody>
      </p:sp>
      <p:pic>
        <p:nvPicPr>
          <p:cNvPr id="4" name="Picture 3">
            <a:extLst>
              <a:ext uri="{FF2B5EF4-FFF2-40B4-BE49-F238E27FC236}">
                <a16:creationId xmlns:a16="http://schemas.microsoft.com/office/drawing/2014/main" id="{133BB4B2-6C57-48EA-99E1-4740598EBDB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68282" y="1112271"/>
            <a:ext cx="2365571" cy="2124669"/>
          </a:xfrm>
          <a:prstGeom prst="rect">
            <a:avLst/>
          </a:prstGeom>
        </p:spPr>
      </p:pic>
      <p:sp>
        <p:nvSpPr>
          <p:cNvPr id="51" name="TextBox 50">
            <a:extLst>
              <a:ext uri="{FF2B5EF4-FFF2-40B4-BE49-F238E27FC236}">
                <a16:creationId xmlns:a16="http://schemas.microsoft.com/office/drawing/2014/main" id="{1B38E88C-FA71-4E7B-BF58-EAD0B0D0A962}"/>
              </a:ext>
            </a:extLst>
          </p:cNvPr>
          <p:cNvSpPr txBox="1"/>
          <p:nvPr/>
        </p:nvSpPr>
        <p:spPr>
          <a:xfrm>
            <a:off x="6378338" y="1931235"/>
            <a:ext cx="1719568" cy="527372"/>
          </a:xfrm>
          <a:prstGeom prst="rect">
            <a:avLst/>
          </a:prstGeom>
          <a:noFill/>
        </p:spPr>
        <p:txBody>
          <a:bodyPr wrap="square" lIns="186521" tIns="149217" rIns="186521" bIns="149217" rtlCol="0">
            <a:spAutoFit/>
          </a:bodyPr>
          <a:lstStyle/>
          <a:p>
            <a:pPr defTabSz="932563">
              <a:lnSpc>
                <a:spcPct val="90000"/>
              </a:lnSpc>
              <a:spcAft>
                <a:spcPts val="612"/>
              </a:spcAft>
            </a:pPr>
            <a:r>
              <a:rPr lang="en-US" sz="1632">
                <a:gradFill>
                  <a:gsLst>
                    <a:gs pos="2917">
                      <a:srgbClr val="1A1A1A"/>
                    </a:gs>
                    <a:gs pos="30000">
                      <a:srgbClr val="1A1A1A"/>
                    </a:gs>
                  </a:gsLst>
                  <a:lin ang="5400000" scaled="0"/>
                </a:gradFill>
                <a:latin typeface="Segoe UI"/>
              </a:rPr>
              <a:t>Seems risky</a:t>
            </a:r>
          </a:p>
        </p:txBody>
      </p:sp>
      <p:sp>
        <p:nvSpPr>
          <p:cNvPr id="33" name="TextBox 32">
            <a:extLst>
              <a:ext uri="{FF2B5EF4-FFF2-40B4-BE49-F238E27FC236}">
                <a16:creationId xmlns:a16="http://schemas.microsoft.com/office/drawing/2014/main" id="{49DAE79E-F19E-41B2-8A0D-1286AA9ED095}"/>
              </a:ext>
            </a:extLst>
          </p:cNvPr>
          <p:cNvSpPr txBox="1"/>
          <p:nvPr/>
        </p:nvSpPr>
        <p:spPr>
          <a:xfrm>
            <a:off x="3706098" y="1731784"/>
            <a:ext cx="1719568" cy="527358"/>
          </a:xfrm>
          <a:prstGeom prst="rect">
            <a:avLst/>
          </a:prstGeom>
          <a:noFill/>
        </p:spPr>
        <p:txBody>
          <a:bodyPr wrap="square" lIns="186521" tIns="149217" rIns="186521" bIns="149217" rtlCol="0">
            <a:spAutoFit/>
          </a:bodyPr>
          <a:lstStyle/>
          <a:p>
            <a:pPr defTabSz="932563">
              <a:lnSpc>
                <a:spcPct val="90000"/>
              </a:lnSpc>
              <a:spcAft>
                <a:spcPts val="612"/>
              </a:spcAft>
            </a:pPr>
            <a:r>
              <a:rPr lang="en-US" sz="1632">
                <a:gradFill>
                  <a:gsLst>
                    <a:gs pos="2917">
                      <a:srgbClr val="1A1A1A"/>
                    </a:gs>
                    <a:gs pos="30000">
                      <a:srgbClr val="1A1A1A"/>
                    </a:gs>
                  </a:gsLst>
                  <a:lin ang="5400000" scaled="0"/>
                </a:gradFill>
                <a:latin typeface="Segoe UI"/>
              </a:rPr>
              <a:t>Seems good</a:t>
            </a:r>
          </a:p>
        </p:txBody>
      </p:sp>
      <p:sp>
        <p:nvSpPr>
          <p:cNvPr id="2" name="Title 1">
            <a:extLst>
              <a:ext uri="{FF2B5EF4-FFF2-40B4-BE49-F238E27FC236}">
                <a16:creationId xmlns:a16="http://schemas.microsoft.com/office/drawing/2014/main" id="{71A489B0-A478-4D27-8B5E-1590D1448787}"/>
              </a:ext>
            </a:extLst>
          </p:cNvPr>
          <p:cNvSpPr>
            <a:spLocks noGrp="1"/>
          </p:cNvSpPr>
          <p:nvPr>
            <p:ph type="title"/>
          </p:nvPr>
        </p:nvSpPr>
        <p:spPr>
          <a:xfrm>
            <a:off x="425355" y="189432"/>
            <a:ext cx="11561874" cy="758825"/>
          </a:xfrm>
        </p:spPr>
        <p:txBody>
          <a:bodyPr/>
          <a:lstStyle/>
          <a:p>
            <a:pPr>
              <a:defRPr/>
            </a:pPr>
            <a:r>
              <a:rPr lang="en-US" sz="3264" spc="0">
                <a:solidFill>
                  <a:srgbClr val="505050"/>
                </a:solidFill>
                <a:latin typeface="Segoe UI Semibold"/>
              </a:rPr>
              <a:t>CONDITIONAL ACCESS APP CONTROL</a:t>
            </a:r>
            <a:br>
              <a:rPr lang="en-US" sz="3745" spc="0">
                <a:solidFill>
                  <a:srgbClr val="505050"/>
                </a:solidFill>
                <a:latin typeface="Segoe UI"/>
              </a:rPr>
            </a:br>
            <a:endParaRPr lang="en-US"/>
          </a:p>
        </p:txBody>
      </p:sp>
      <p:grpSp>
        <p:nvGrpSpPr>
          <p:cNvPr id="32" name="Group 31">
            <a:extLst>
              <a:ext uri="{FF2B5EF4-FFF2-40B4-BE49-F238E27FC236}">
                <a16:creationId xmlns:a16="http://schemas.microsoft.com/office/drawing/2014/main" id="{287E1966-F3F0-40A8-A003-5C000A5E0B86}"/>
              </a:ext>
            </a:extLst>
          </p:cNvPr>
          <p:cNvGrpSpPr/>
          <p:nvPr/>
        </p:nvGrpSpPr>
        <p:grpSpPr>
          <a:xfrm>
            <a:off x="1001038" y="1279150"/>
            <a:ext cx="1439093" cy="553447"/>
            <a:chOff x="284913" y="3109894"/>
            <a:chExt cx="1411004" cy="542644"/>
          </a:xfrm>
        </p:grpSpPr>
        <p:cxnSp>
          <p:nvCxnSpPr>
            <p:cNvPr id="11" name="Straight Arrow Connector 10">
              <a:extLst>
                <a:ext uri="{FF2B5EF4-FFF2-40B4-BE49-F238E27FC236}">
                  <a16:creationId xmlns:a16="http://schemas.microsoft.com/office/drawing/2014/main" id="{7FEF34E7-66EE-47B0-AC3E-8DB6AE692DD7}"/>
                </a:ext>
              </a:extLst>
            </p:cNvPr>
            <p:cNvCxnSpPr>
              <a:cxnSpLocks/>
            </p:cNvCxnSpPr>
            <p:nvPr/>
          </p:nvCxnSpPr>
          <p:spPr>
            <a:xfrm>
              <a:off x="922633" y="3378254"/>
              <a:ext cx="773284" cy="0"/>
            </a:xfrm>
            <a:prstGeom prst="straightConnector1">
              <a:avLst/>
            </a:prstGeom>
            <a:ln w="19050">
              <a:solidFill>
                <a:schemeClr val="tx1">
                  <a:lumMod val="50000"/>
                </a:schemeClr>
              </a:solidFill>
              <a:prstDash val="sysDash"/>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66A7FDD8-F984-45CA-806D-EE0A915A8DF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4913" y="3109894"/>
              <a:ext cx="542644" cy="542644"/>
            </a:xfrm>
            <a:prstGeom prst="rect">
              <a:avLst/>
            </a:prstGeom>
          </p:spPr>
        </p:pic>
      </p:grpSp>
      <p:cxnSp>
        <p:nvCxnSpPr>
          <p:cNvPr id="14" name="Straight Arrow Connector 13">
            <a:extLst>
              <a:ext uri="{FF2B5EF4-FFF2-40B4-BE49-F238E27FC236}">
                <a16:creationId xmlns:a16="http://schemas.microsoft.com/office/drawing/2014/main" id="{4C79A04B-482F-4946-A87A-65185557840A}"/>
              </a:ext>
            </a:extLst>
          </p:cNvPr>
          <p:cNvCxnSpPr>
            <a:cxnSpLocks/>
          </p:cNvCxnSpPr>
          <p:nvPr/>
        </p:nvCxnSpPr>
        <p:spPr>
          <a:xfrm flipH="1">
            <a:off x="4114144" y="1722600"/>
            <a:ext cx="980564" cy="0"/>
          </a:xfrm>
          <a:prstGeom prst="straightConnector1">
            <a:avLst/>
          </a:prstGeom>
          <a:ln w="19050">
            <a:solidFill>
              <a:srgbClr val="00B050"/>
            </a:solidFill>
            <a:prstDash val="sysDash"/>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CA97F3D5-097F-4FF8-B9C1-8DD9A8257948}"/>
              </a:ext>
            </a:extLst>
          </p:cNvPr>
          <p:cNvSpPr/>
          <p:nvPr/>
        </p:nvSpPr>
        <p:spPr bwMode="auto">
          <a:xfrm>
            <a:off x="5268214" y="1139246"/>
            <a:ext cx="1876156" cy="693350"/>
          </a:xfrm>
          <a:prstGeom prst="rect">
            <a:avLst/>
          </a:prstGeom>
          <a:solidFill>
            <a:srgbClr val="FFFFFF">
              <a:lumMod val="95000"/>
            </a:srgbClr>
          </a:solidFill>
          <a:ln w="12700" cap="flat" cmpd="sng" algn="ctr">
            <a:solidFill>
              <a:srgbClr val="353535"/>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gradFill>
                <a:gsLst>
                  <a:gs pos="0">
                    <a:srgbClr val="FFFFFF"/>
                  </a:gs>
                  <a:gs pos="100000">
                    <a:srgbClr val="FFFFFF"/>
                  </a:gs>
                </a:gsLst>
                <a:lin ang="5400000" scaled="0"/>
              </a:gradFill>
              <a:latin typeface="Segoe UI Semilight"/>
              <a:cs typeface="Segoe UI" pitchFamily="34" charset="0"/>
            </a:endParaRPr>
          </a:p>
        </p:txBody>
      </p:sp>
      <p:sp>
        <p:nvSpPr>
          <p:cNvPr id="22" name="Freeform: Shape 1817">
            <a:extLst>
              <a:ext uri="{FF2B5EF4-FFF2-40B4-BE49-F238E27FC236}">
                <a16:creationId xmlns:a16="http://schemas.microsoft.com/office/drawing/2014/main" id="{2423E0EE-55CF-422F-A9C7-47A7CF13F4F2}"/>
              </a:ext>
            </a:extLst>
          </p:cNvPr>
          <p:cNvSpPr>
            <a:spLocks noChangeAspect="1"/>
          </p:cNvSpPr>
          <p:nvPr/>
        </p:nvSpPr>
        <p:spPr>
          <a:xfrm flipV="1">
            <a:off x="5369772" y="1251359"/>
            <a:ext cx="493777" cy="509296"/>
          </a:xfrm>
          <a:custGeom>
            <a:avLst/>
            <a:gdLst>
              <a:gd name="f0" fmla="val 10800000"/>
              <a:gd name="f1" fmla="val 5400000"/>
              <a:gd name="f2" fmla="val 180"/>
              <a:gd name="f3" fmla="val w"/>
              <a:gd name="f4" fmla="val h"/>
              <a:gd name="f5" fmla="val 0"/>
              <a:gd name="f6" fmla="val 7802051"/>
              <a:gd name="f7" fmla="val 7751588"/>
              <a:gd name="f8" fmla="val 3669750"/>
              <a:gd name="f9" fmla="val 4921020"/>
              <a:gd name="f10" fmla="val 3676808"/>
              <a:gd name="f11" fmla="val 4917189"/>
              <a:gd name="f12" fmla="val 3726054"/>
              <a:gd name="f13" fmla="val 4901903"/>
              <a:gd name="f14" fmla="val 2529358"/>
              <a:gd name="f15" fmla="val 2407723"/>
              <a:gd name="f16" fmla="val 3310455"/>
              <a:gd name="f17" fmla="val 2418532"/>
              <a:gd name="f18" fmla="val 3417678"/>
              <a:gd name="f19" fmla="val 3504005"/>
              <a:gd name="f20" fmla="val 2401037"/>
              <a:gd name="f21" fmla="val 3586244"/>
              <a:gd name="f22" fmla="val 2369399"/>
              <a:gd name="f23" fmla="val 3661045"/>
              <a:gd name="f24" fmla="val 2362622"/>
              <a:gd name="f25" fmla="val 3673532"/>
              <a:gd name="f26" fmla="val 4279965"/>
              <a:gd name="f27" fmla="val 4958071"/>
              <a:gd name="f28" fmla="val 5406368"/>
              <a:gd name="f29" fmla="val 3581135"/>
              <a:gd name="f30" fmla="val 5396221"/>
              <a:gd name="f31" fmla="val 3548447"/>
              <a:gd name="f32" fmla="val 5387893"/>
              <a:gd name="f33" fmla="val 3507746"/>
              <a:gd name="f34" fmla="val 5383519"/>
              <a:gd name="f35" fmla="val 3465605"/>
              <a:gd name="f36" fmla="val 3422441"/>
              <a:gd name="f37" fmla="val 5392133"/>
              <a:gd name="f38" fmla="val 3336986"/>
              <a:gd name="f39" fmla="val 4117986"/>
              <a:gd name="f40" fmla="val 2509174"/>
              <a:gd name="f41" fmla="val 4066733"/>
              <a:gd name="f42" fmla="val 2525083"/>
              <a:gd name="f43" fmla="val 4044164"/>
              <a:gd name="f44" fmla="val 2527359"/>
              <a:gd name="f45" fmla="val 4874334"/>
              <a:gd name="f46" fmla="val 4077374"/>
              <a:gd name="f47" fmla="val 4877682"/>
              <a:gd name="f48" fmla="val 4121512"/>
              <a:gd name="f49" fmla="val 4886714"/>
              <a:gd name="f50" fmla="val 4164089"/>
              <a:gd name="f51" fmla="val 4900035"/>
              <a:gd name="f52" fmla="val 4204647"/>
              <a:gd name="f53" fmla="val 4917190"/>
              <a:gd name="f54" fmla="val 3940727"/>
              <a:gd name="f55" fmla="val 6219967"/>
              <a:gd name="f56" fmla="val 3566261"/>
              <a:gd name="f57" fmla="val 3262698"/>
              <a:gd name="f58" fmla="val 5916403"/>
              <a:gd name="f59" fmla="val 5541937"/>
              <a:gd name="f60" fmla="val 5401512"/>
              <a:gd name="f61" fmla="val 3305387"/>
              <a:gd name="f62" fmla="val 5271058"/>
              <a:gd name="f63" fmla="val 3378494"/>
              <a:gd name="f64" fmla="val 5162844"/>
              <a:gd name="f65" fmla="val 3384198"/>
              <a:gd name="f66" fmla="val 5155931"/>
              <a:gd name="f67" fmla="val 2119419"/>
              <a:gd name="f68" fmla="val 3948859"/>
              <a:gd name="f69" fmla="val 2036672"/>
              <a:gd name="f70" fmla="val 3993772"/>
              <a:gd name="f71" fmla="val 1961870"/>
              <a:gd name="f72" fmla="val 4025410"/>
              <a:gd name="f73" fmla="val 1879630"/>
              <a:gd name="f74" fmla="val 4042906"/>
              <a:gd name="f75" fmla="val 1793305"/>
              <a:gd name="f76" fmla="val 1448001"/>
              <a:gd name="f77" fmla="val 1168077"/>
              <a:gd name="f78" fmla="val 3762982"/>
              <a:gd name="f79" fmla="val 1168076"/>
              <a:gd name="f80" fmla="val 3072374"/>
              <a:gd name="f81" fmla="val 1448000"/>
              <a:gd name="f82" fmla="val 2792450"/>
              <a:gd name="f83" fmla="val 1793304"/>
              <a:gd name="f84" fmla="val 2792451"/>
              <a:gd name="f85" fmla="val 1965957"/>
              <a:gd name="f86" fmla="val 2122264"/>
              <a:gd name="f87" fmla="val 2862431"/>
              <a:gd name="f88" fmla="val 2235408"/>
              <a:gd name="f89" fmla="val 2975575"/>
              <a:gd name="f90" fmla="val 2241113"/>
              <a:gd name="f91" fmla="val 2982489"/>
              <a:gd name="f92" fmla="val 3433657"/>
              <a:gd name="f93" fmla="val 2275919"/>
              <a:gd name="f94" fmla="val 3422279"/>
              <a:gd name="f95" fmla="val 2262129"/>
              <a:gd name="f96" fmla="val 3354864"/>
              <a:gd name="f97" fmla="val 2162342"/>
              <a:gd name="f98" fmla="val 3315500"/>
              <a:gd name="f99" fmla="val 2042047"/>
              <a:gd name="f100" fmla="val 1912558"/>
              <a:gd name="f101" fmla="val 1567254"/>
              <a:gd name="f102" fmla="val 3595424"/>
              <a:gd name="f103" fmla="val 1287330"/>
              <a:gd name="f104" fmla="val 3940728"/>
              <a:gd name="f105" fmla="val 4286032"/>
              <a:gd name="f106" fmla="val 4565956"/>
              <a:gd name="f107" fmla="val 4526592"/>
              <a:gd name="f108" fmla="val 4459177"/>
              <a:gd name="f109" fmla="val 4442548"/>
              <a:gd name="f110" fmla="val 2282283"/>
              <a:gd name="f111" fmla="val 5549310"/>
              <a:gd name="f112" fmla="val 3001346"/>
              <a:gd name="f113" fmla="val 5566644"/>
              <a:gd name="f114" fmla="val 2980338"/>
              <a:gd name="f115" fmla="val 5679788"/>
              <a:gd name="f116" fmla="val 2867194"/>
              <a:gd name="f117" fmla="val 5836095"/>
              <a:gd name="f118" fmla="val 2797213"/>
              <a:gd name="f119" fmla="val 6008747"/>
              <a:gd name="f120" fmla="val 6354050"/>
              <a:gd name="f121" fmla="val 6633975"/>
              <a:gd name="f122" fmla="val 3077137"/>
              <a:gd name="f123" fmla="val 6633974"/>
              <a:gd name="f124" fmla="val 3767745"/>
              <a:gd name="f125" fmla="val 4047669"/>
              <a:gd name="f126" fmla="val 4047670"/>
              <a:gd name="f127" fmla="val 5879257"/>
              <a:gd name="f128" fmla="val 5758963"/>
              <a:gd name="f129" fmla="val 4008305"/>
              <a:gd name="f130" fmla="val 5659175"/>
              <a:gd name="f131" fmla="val 3940890"/>
              <a:gd name="f132" fmla="val 5615689"/>
              <a:gd name="f133" fmla="val 3905011"/>
              <a:gd name="f134" fmla="val 4536367"/>
              <a:gd name="f135" fmla="val 5224392"/>
              <a:gd name="f136" fmla="val 4565475"/>
              <a:gd name="f137" fmla="val 5278017"/>
              <a:gd name="f138" fmla="val 4599785"/>
              <a:gd name="f139" fmla="val 5359135"/>
              <a:gd name="f140" fmla="val 4618758"/>
              <a:gd name="f141" fmla="val 5448320"/>
              <a:gd name="f142" fmla="val 4315194"/>
              <a:gd name="f143" fmla="val 3898615"/>
              <a:gd name="f144" fmla="val 7797230"/>
              <a:gd name="f145" fmla="val 3181174"/>
              <a:gd name="f146" fmla="val 3903436"/>
              <a:gd name="f147" fmla="val 4821"/>
              <a:gd name="f148" fmla="+- 0 0 -90"/>
              <a:gd name="f149" fmla="*/ f3 1 7802051"/>
              <a:gd name="f150" fmla="*/ f4 1 7751588"/>
              <a:gd name="f151" fmla="val f5"/>
              <a:gd name="f152" fmla="val f6"/>
              <a:gd name="f153" fmla="val f7"/>
              <a:gd name="f154" fmla="*/ f148 f0 1"/>
              <a:gd name="f155" fmla="+- f153 0 f151"/>
              <a:gd name="f156" fmla="+- f152 0 f151"/>
              <a:gd name="f157" fmla="*/ f154 1 f2"/>
              <a:gd name="f158" fmla="*/ f156 1 7802051"/>
              <a:gd name="f159" fmla="*/ f155 1 7751588"/>
              <a:gd name="f160" fmla="*/ 3669750 f156 1"/>
              <a:gd name="f161" fmla="*/ 4921020 f155 1"/>
              <a:gd name="f162" fmla="*/ 3676808 f156 1"/>
              <a:gd name="f163" fmla="*/ 4917189 f155 1"/>
              <a:gd name="f164" fmla="*/ 3726054 f156 1"/>
              <a:gd name="f165" fmla="*/ 4901903 f155 1"/>
              <a:gd name="f166" fmla="*/ 2529358 f155 1"/>
              <a:gd name="f167" fmla="*/ 2407723 f156 1"/>
              <a:gd name="f168" fmla="*/ 3310455 f155 1"/>
              <a:gd name="f169" fmla="*/ 2418532 f156 1"/>
              <a:gd name="f170" fmla="*/ 3417678 f155 1"/>
              <a:gd name="f171" fmla="*/ 2369399 f156 1"/>
              <a:gd name="f172" fmla="*/ 3661045 f155 1"/>
              <a:gd name="f173" fmla="*/ 2362622 f156 1"/>
              <a:gd name="f174" fmla="*/ 3673532 f155 1"/>
              <a:gd name="f175" fmla="*/ 4279965 f156 1"/>
              <a:gd name="f176" fmla="*/ 4958071 f155 1"/>
              <a:gd name="f177" fmla="*/ 5406368 f156 1"/>
              <a:gd name="f178" fmla="*/ 3581135 f155 1"/>
              <a:gd name="f179" fmla="*/ 5396221 f156 1"/>
              <a:gd name="f180" fmla="*/ 3548447 f155 1"/>
              <a:gd name="f181" fmla="*/ 5383519 f156 1"/>
              <a:gd name="f182" fmla="*/ 3422441 f155 1"/>
              <a:gd name="f183" fmla="*/ 5392133 f156 1"/>
              <a:gd name="f184" fmla="*/ 3336986 f155 1"/>
              <a:gd name="f185" fmla="*/ 4117986 f156 1"/>
              <a:gd name="f186" fmla="*/ 2509174 f155 1"/>
              <a:gd name="f187" fmla="*/ 4066733 f156 1"/>
              <a:gd name="f188" fmla="*/ 2525083 f155 1"/>
              <a:gd name="f189" fmla="*/ 4044164 f156 1"/>
              <a:gd name="f190" fmla="*/ 2527359 f155 1"/>
              <a:gd name="f191" fmla="*/ 4874334 f155 1"/>
              <a:gd name="f192" fmla="*/ 4077374 f156 1"/>
              <a:gd name="f193" fmla="*/ 4877682 f155 1"/>
              <a:gd name="f194" fmla="*/ 4204647 f156 1"/>
              <a:gd name="f195" fmla="*/ 4917190 f155 1"/>
              <a:gd name="f196" fmla="*/ 3940727 f156 1"/>
              <a:gd name="f197" fmla="*/ 6219967 f155 1"/>
              <a:gd name="f198" fmla="*/ 3262698 f156 1"/>
              <a:gd name="f199" fmla="*/ 5541937 f155 1"/>
              <a:gd name="f200" fmla="*/ 3378494 f156 1"/>
              <a:gd name="f201" fmla="*/ 5162844 f155 1"/>
              <a:gd name="f202" fmla="*/ 3384198 f156 1"/>
              <a:gd name="f203" fmla="*/ 5155931 f155 1"/>
              <a:gd name="f204" fmla="*/ 2119419 f156 1"/>
              <a:gd name="f205" fmla="*/ 3948859 f155 1"/>
              <a:gd name="f206" fmla="*/ 2036672 f156 1"/>
              <a:gd name="f207" fmla="*/ 3993772 f155 1"/>
              <a:gd name="f208" fmla="*/ 1793305 f156 1"/>
              <a:gd name="f209" fmla="*/ 4042906 f155 1"/>
              <a:gd name="f210" fmla="*/ 1168076 f156 1"/>
              <a:gd name="f211" fmla="*/ 1793304 f156 1"/>
              <a:gd name="f212" fmla="*/ 2792451 f155 1"/>
              <a:gd name="f213" fmla="*/ 2235408 f156 1"/>
              <a:gd name="f214" fmla="*/ 2975575 f155 1"/>
              <a:gd name="f215" fmla="*/ 2241113 f156 1"/>
              <a:gd name="f216" fmla="*/ 2982489 f155 1"/>
              <a:gd name="f217" fmla="*/ 3433657 f156 1"/>
              <a:gd name="f218" fmla="*/ 2275919 f155 1"/>
              <a:gd name="f219" fmla="*/ 3422279 f156 1"/>
              <a:gd name="f220" fmla="*/ 2262129 f155 1"/>
              <a:gd name="f221" fmla="*/ 3315500 f156 1"/>
              <a:gd name="f222" fmla="*/ 1912558 f155 1"/>
              <a:gd name="f223" fmla="*/ 3940728 f156 1"/>
              <a:gd name="f224" fmla="*/ 1287330 f155 1"/>
              <a:gd name="f225" fmla="*/ 4565956 f156 1"/>
              <a:gd name="f226" fmla="*/ 4459177 f156 1"/>
              <a:gd name="f227" fmla="*/ 4442548 f156 1"/>
              <a:gd name="f228" fmla="*/ 2282283 f155 1"/>
              <a:gd name="f229" fmla="*/ 5549310 f156 1"/>
              <a:gd name="f230" fmla="*/ 3001346 f155 1"/>
              <a:gd name="f231" fmla="*/ 5566644 f156 1"/>
              <a:gd name="f232" fmla="*/ 2980338 f155 1"/>
              <a:gd name="f233" fmla="*/ 6008747 f156 1"/>
              <a:gd name="f234" fmla="*/ 2797213 f155 1"/>
              <a:gd name="f235" fmla="*/ 6633974 f156 1"/>
              <a:gd name="f236" fmla="*/ 4047670 f155 1"/>
              <a:gd name="f237" fmla="*/ 5659175 f156 1"/>
              <a:gd name="f238" fmla="*/ 3940890 f155 1"/>
              <a:gd name="f239" fmla="*/ 5615689 f156 1"/>
              <a:gd name="f240" fmla="*/ 3905011 f155 1"/>
              <a:gd name="f241" fmla="*/ 4536367 f156 1"/>
              <a:gd name="f242" fmla="*/ 5224392 f155 1"/>
              <a:gd name="f243" fmla="*/ 4565475 f156 1"/>
              <a:gd name="f244" fmla="*/ 5278017 f155 1"/>
              <a:gd name="f245" fmla="*/ 4618758 f156 1"/>
              <a:gd name="f246" fmla="*/ 3898615 f156 1"/>
              <a:gd name="f247" fmla="*/ 7751588 f155 1"/>
              <a:gd name="f248" fmla="*/ 7797230 f156 1"/>
              <a:gd name="f249" fmla="*/ 3181174 f155 1"/>
              <a:gd name="f250" fmla="*/ 7802051 f156 1"/>
              <a:gd name="f251" fmla="*/ 3903436 f156 1"/>
              <a:gd name="f252" fmla="*/ 0 f155 1"/>
              <a:gd name="f253" fmla="*/ 4821 f156 1"/>
              <a:gd name="f254" fmla="*/ 0 f156 1"/>
              <a:gd name="f255" fmla="+- f157 0 f1"/>
              <a:gd name="f256" fmla="*/ f160 1 7802051"/>
              <a:gd name="f257" fmla="*/ f161 1 7751588"/>
              <a:gd name="f258" fmla="*/ f162 1 7802051"/>
              <a:gd name="f259" fmla="*/ f163 1 7751588"/>
              <a:gd name="f260" fmla="*/ f164 1 7802051"/>
              <a:gd name="f261" fmla="*/ f165 1 7751588"/>
              <a:gd name="f262" fmla="*/ f166 1 7751588"/>
              <a:gd name="f263" fmla="*/ f167 1 7802051"/>
              <a:gd name="f264" fmla="*/ f168 1 7751588"/>
              <a:gd name="f265" fmla="*/ f169 1 7802051"/>
              <a:gd name="f266" fmla="*/ f170 1 7751588"/>
              <a:gd name="f267" fmla="*/ f171 1 7802051"/>
              <a:gd name="f268" fmla="*/ f172 1 7751588"/>
              <a:gd name="f269" fmla="*/ f173 1 7802051"/>
              <a:gd name="f270" fmla="*/ f174 1 7751588"/>
              <a:gd name="f271" fmla="*/ f175 1 7802051"/>
              <a:gd name="f272" fmla="*/ f176 1 7751588"/>
              <a:gd name="f273" fmla="*/ f177 1 7802051"/>
              <a:gd name="f274" fmla="*/ f178 1 7751588"/>
              <a:gd name="f275" fmla="*/ f179 1 7802051"/>
              <a:gd name="f276" fmla="*/ f180 1 7751588"/>
              <a:gd name="f277" fmla="*/ f181 1 7802051"/>
              <a:gd name="f278" fmla="*/ f182 1 7751588"/>
              <a:gd name="f279" fmla="*/ f183 1 7802051"/>
              <a:gd name="f280" fmla="*/ f184 1 7751588"/>
              <a:gd name="f281" fmla="*/ f185 1 7802051"/>
              <a:gd name="f282" fmla="*/ f186 1 7751588"/>
              <a:gd name="f283" fmla="*/ f187 1 7802051"/>
              <a:gd name="f284" fmla="*/ f188 1 7751588"/>
              <a:gd name="f285" fmla="*/ f189 1 7802051"/>
              <a:gd name="f286" fmla="*/ f190 1 7751588"/>
              <a:gd name="f287" fmla="*/ f191 1 7751588"/>
              <a:gd name="f288" fmla="*/ f192 1 7802051"/>
              <a:gd name="f289" fmla="*/ f193 1 7751588"/>
              <a:gd name="f290" fmla="*/ f194 1 7802051"/>
              <a:gd name="f291" fmla="*/ f195 1 7751588"/>
              <a:gd name="f292" fmla="*/ f196 1 7802051"/>
              <a:gd name="f293" fmla="*/ f197 1 7751588"/>
              <a:gd name="f294" fmla="*/ f198 1 7802051"/>
              <a:gd name="f295" fmla="*/ f199 1 7751588"/>
              <a:gd name="f296" fmla="*/ f200 1 7802051"/>
              <a:gd name="f297" fmla="*/ f201 1 7751588"/>
              <a:gd name="f298" fmla="*/ f202 1 7802051"/>
              <a:gd name="f299" fmla="*/ f203 1 7751588"/>
              <a:gd name="f300" fmla="*/ f204 1 7802051"/>
              <a:gd name="f301" fmla="*/ f205 1 7751588"/>
              <a:gd name="f302" fmla="*/ f206 1 7802051"/>
              <a:gd name="f303" fmla="*/ f207 1 7751588"/>
              <a:gd name="f304" fmla="*/ f208 1 7802051"/>
              <a:gd name="f305" fmla="*/ f209 1 7751588"/>
              <a:gd name="f306" fmla="*/ f210 1 7802051"/>
              <a:gd name="f307" fmla="*/ f211 1 7802051"/>
              <a:gd name="f308" fmla="*/ f212 1 7751588"/>
              <a:gd name="f309" fmla="*/ f213 1 7802051"/>
              <a:gd name="f310" fmla="*/ f214 1 7751588"/>
              <a:gd name="f311" fmla="*/ f215 1 7802051"/>
              <a:gd name="f312" fmla="*/ f216 1 7751588"/>
              <a:gd name="f313" fmla="*/ f217 1 7802051"/>
              <a:gd name="f314" fmla="*/ f218 1 7751588"/>
              <a:gd name="f315" fmla="*/ f219 1 7802051"/>
              <a:gd name="f316" fmla="*/ f220 1 7751588"/>
              <a:gd name="f317" fmla="*/ f221 1 7802051"/>
              <a:gd name="f318" fmla="*/ f222 1 7751588"/>
              <a:gd name="f319" fmla="*/ f223 1 7802051"/>
              <a:gd name="f320" fmla="*/ f224 1 7751588"/>
              <a:gd name="f321" fmla="*/ f225 1 7802051"/>
              <a:gd name="f322" fmla="*/ f226 1 7802051"/>
              <a:gd name="f323" fmla="*/ f227 1 7802051"/>
              <a:gd name="f324" fmla="*/ f228 1 7751588"/>
              <a:gd name="f325" fmla="*/ f229 1 7802051"/>
              <a:gd name="f326" fmla="*/ f230 1 7751588"/>
              <a:gd name="f327" fmla="*/ f231 1 7802051"/>
              <a:gd name="f328" fmla="*/ f232 1 7751588"/>
              <a:gd name="f329" fmla="*/ f233 1 7802051"/>
              <a:gd name="f330" fmla="*/ f234 1 7751588"/>
              <a:gd name="f331" fmla="*/ f235 1 7802051"/>
              <a:gd name="f332" fmla="*/ f236 1 7751588"/>
              <a:gd name="f333" fmla="*/ f237 1 7802051"/>
              <a:gd name="f334" fmla="*/ f238 1 7751588"/>
              <a:gd name="f335" fmla="*/ f239 1 7802051"/>
              <a:gd name="f336" fmla="*/ f240 1 7751588"/>
              <a:gd name="f337" fmla="*/ f241 1 7802051"/>
              <a:gd name="f338" fmla="*/ f242 1 7751588"/>
              <a:gd name="f339" fmla="*/ f243 1 7802051"/>
              <a:gd name="f340" fmla="*/ f244 1 7751588"/>
              <a:gd name="f341" fmla="*/ f245 1 7802051"/>
              <a:gd name="f342" fmla="*/ f246 1 7802051"/>
              <a:gd name="f343" fmla="*/ f247 1 7751588"/>
              <a:gd name="f344" fmla="*/ f248 1 7802051"/>
              <a:gd name="f345" fmla="*/ f249 1 7751588"/>
              <a:gd name="f346" fmla="*/ f250 1 7802051"/>
              <a:gd name="f347" fmla="*/ f251 1 7802051"/>
              <a:gd name="f348" fmla="*/ f252 1 7751588"/>
              <a:gd name="f349" fmla="*/ f253 1 7802051"/>
              <a:gd name="f350" fmla="*/ f254 1 7802051"/>
              <a:gd name="f351" fmla="*/ f151 1 f158"/>
              <a:gd name="f352" fmla="*/ f152 1 f158"/>
              <a:gd name="f353" fmla="*/ f151 1 f159"/>
              <a:gd name="f354" fmla="*/ f153 1 f159"/>
              <a:gd name="f355" fmla="*/ f256 1 f158"/>
              <a:gd name="f356" fmla="*/ f257 1 f159"/>
              <a:gd name="f357" fmla="*/ f258 1 f158"/>
              <a:gd name="f358" fmla="*/ f259 1 f159"/>
              <a:gd name="f359" fmla="*/ f260 1 f158"/>
              <a:gd name="f360" fmla="*/ f261 1 f159"/>
              <a:gd name="f361" fmla="*/ f262 1 f159"/>
              <a:gd name="f362" fmla="*/ f263 1 f158"/>
              <a:gd name="f363" fmla="*/ f264 1 f159"/>
              <a:gd name="f364" fmla="*/ f265 1 f158"/>
              <a:gd name="f365" fmla="*/ f266 1 f159"/>
              <a:gd name="f366" fmla="*/ f267 1 f158"/>
              <a:gd name="f367" fmla="*/ f268 1 f159"/>
              <a:gd name="f368" fmla="*/ f269 1 f158"/>
              <a:gd name="f369" fmla="*/ f270 1 f159"/>
              <a:gd name="f370" fmla="*/ f271 1 f158"/>
              <a:gd name="f371" fmla="*/ f272 1 f159"/>
              <a:gd name="f372" fmla="*/ f273 1 f158"/>
              <a:gd name="f373" fmla="*/ f274 1 f159"/>
              <a:gd name="f374" fmla="*/ f275 1 f158"/>
              <a:gd name="f375" fmla="*/ f276 1 f159"/>
              <a:gd name="f376" fmla="*/ f277 1 f158"/>
              <a:gd name="f377" fmla="*/ f278 1 f159"/>
              <a:gd name="f378" fmla="*/ f279 1 f158"/>
              <a:gd name="f379" fmla="*/ f280 1 f159"/>
              <a:gd name="f380" fmla="*/ f281 1 f158"/>
              <a:gd name="f381" fmla="*/ f282 1 f159"/>
              <a:gd name="f382" fmla="*/ f283 1 f158"/>
              <a:gd name="f383" fmla="*/ f284 1 f159"/>
              <a:gd name="f384" fmla="*/ f285 1 f158"/>
              <a:gd name="f385" fmla="*/ f286 1 f159"/>
              <a:gd name="f386" fmla="*/ f287 1 f159"/>
              <a:gd name="f387" fmla="*/ f288 1 f158"/>
              <a:gd name="f388" fmla="*/ f289 1 f159"/>
              <a:gd name="f389" fmla="*/ f290 1 f158"/>
              <a:gd name="f390" fmla="*/ f291 1 f159"/>
              <a:gd name="f391" fmla="*/ f292 1 f158"/>
              <a:gd name="f392" fmla="*/ f293 1 f159"/>
              <a:gd name="f393" fmla="*/ f294 1 f158"/>
              <a:gd name="f394" fmla="*/ f295 1 f159"/>
              <a:gd name="f395" fmla="*/ f296 1 f158"/>
              <a:gd name="f396" fmla="*/ f297 1 f159"/>
              <a:gd name="f397" fmla="*/ f298 1 f158"/>
              <a:gd name="f398" fmla="*/ f299 1 f159"/>
              <a:gd name="f399" fmla="*/ f300 1 f158"/>
              <a:gd name="f400" fmla="*/ f301 1 f159"/>
              <a:gd name="f401" fmla="*/ f302 1 f158"/>
              <a:gd name="f402" fmla="*/ f303 1 f159"/>
              <a:gd name="f403" fmla="*/ f304 1 f158"/>
              <a:gd name="f404" fmla="*/ f305 1 f159"/>
              <a:gd name="f405" fmla="*/ f306 1 f158"/>
              <a:gd name="f406" fmla="*/ f307 1 f158"/>
              <a:gd name="f407" fmla="*/ f308 1 f159"/>
              <a:gd name="f408" fmla="*/ f309 1 f158"/>
              <a:gd name="f409" fmla="*/ f310 1 f159"/>
              <a:gd name="f410" fmla="*/ f311 1 f158"/>
              <a:gd name="f411" fmla="*/ f312 1 f159"/>
              <a:gd name="f412" fmla="*/ f313 1 f158"/>
              <a:gd name="f413" fmla="*/ f314 1 f159"/>
              <a:gd name="f414" fmla="*/ f315 1 f158"/>
              <a:gd name="f415" fmla="*/ f316 1 f159"/>
              <a:gd name="f416" fmla="*/ f317 1 f158"/>
              <a:gd name="f417" fmla="*/ f318 1 f159"/>
              <a:gd name="f418" fmla="*/ f319 1 f158"/>
              <a:gd name="f419" fmla="*/ f320 1 f159"/>
              <a:gd name="f420" fmla="*/ f321 1 f158"/>
              <a:gd name="f421" fmla="*/ f322 1 f158"/>
              <a:gd name="f422" fmla="*/ f323 1 f158"/>
              <a:gd name="f423" fmla="*/ f324 1 f159"/>
              <a:gd name="f424" fmla="*/ f325 1 f158"/>
              <a:gd name="f425" fmla="*/ f326 1 f159"/>
              <a:gd name="f426" fmla="*/ f327 1 f158"/>
              <a:gd name="f427" fmla="*/ f328 1 f159"/>
              <a:gd name="f428" fmla="*/ f329 1 f158"/>
              <a:gd name="f429" fmla="*/ f330 1 f159"/>
              <a:gd name="f430" fmla="*/ f331 1 f158"/>
              <a:gd name="f431" fmla="*/ f332 1 f159"/>
              <a:gd name="f432" fmla="*/ f333 1 f158"/>
              <a:gd name="f433" fmla="*/ f334 1 f159"/>
              <a:gd name="f434" fmla="*/ f335 1 f158"/>
              <a:gd name="f435" fmla="*/ f336 1 f159"/>
              <a:gd name="f436" fmla="*/ f337 1 f158"/>
              <a:gd name="f437" fmla="*/ f338 1 f159"/>
              <a:gd name="f438" fmla="*/ f339 1 f158"/>
              <a:gd name="f439" fmla="*/ f340 1 f159"/>
              <a:gd name="f440" fmla="*/ f341 1 f158"/>
              <a:gd name="f441" fmla="*/ f342 1 f158"/>
              <a:gd name="f442" fmla="*/ f343 1 f159"/>
              <a:gd name="f443" fmla="*/ f344 1 f158"/>
              <a:gd name="f444" fmla="*/ f345 1 f159"/>
              <a:gd name="f445" fmla="*/ f346 1 f158"/>
              <a:gd name="f446" fmla="*/ f347 1 f158"/>
              <a:gd name="f447" fmla="*/ f348 1 f159"/>
              <a:gd name="f448" fmla="*/ f349 1 f158"/>
              <a:gd name="f449" fmla="*/ f350 1 f158"/>
              <a:gd name="f450" fmla="*/ f351 f149 1"/>
              <a:gd name="f451" fmla="*/ f352 f149 1"/>
              <a:gd name="f452" fmla="*/ f354 f150 1"/>
              <a:gd name="f453" fmla="*/ f353 f150 1"/>
              <a:gd name="f454" fmla="*/ f355 f149 1"/>
              <a:gd name="f455" fmla="*/ f356 f150 1"/>
              <a:gd name="f456" fmla="*/ f357 f149 1"/>
              <a:gd name="f457" fmla="*/ f358 f150 1"/>
              <a:gd name="f458" fmla="*/ f359 f149 1"/>
              <a:gd name="f459" fmla="*/ f360 f150 1"/>
              <a:gd name="f460" fmla="*/ f361 f150 1"/>
              <a:gd name="f461" fmla="*/ f362 f149 1"/>
              <a:gd name="f462" fmla="*/ f363 f150 1"/>
              <a:gd name="f463" fmla="*/ f364 f149 1"/>
              <a:gd name="f464" fmla="*/ f365 f150 1"/>
              <a:gd name="f465" fmla="*/ f366 f149 1"/>
              <a:gd name="f466" fmla="*/ f367 f150 1"/>
              <a:gd name="f467" fmla="*/ f368 f149 1"/>
              <a:gd name="f468" fmla="*/ f369 f150 1"/>
              <a:gd name="f469" fmla="*/ f370 f149 1"/>
              <a:gd name="f470" fmla="*/ f371 f150 1"/>
              <a:gd name="f471" fmla="*/ f372 f149 1"/>
              <a:gd name="f472" fmla="*/ f373 f150 1"/>
              <a:gd name="f473" fmla="*/ f374 f149 1"/>
              <a:gd name="f474" fmla="*/ f375 f150 1"/>
              <a:gd name="f475" fmla="*/ f376 f149 1"/>
              <a:gd name="f476" fmla="*/ f377 f150 1"/>
              <a:gd name="f477" fmla="*/ f378 f149 1"/>
              <a:gd name="f478" fmla="*/ f379 f150 1"/>
              <a:gd name="f479" fmla="*/ f380 f149 1"/>
              <a:gd name="f480" fmla="*/ f381 f150 1"/>
              <a:gd name="f481" fmla="*/ f382 f149 1"/>
              <a:gd name="f482" fmla="*/ f383 f150 1"/>
              <a:gd name="f483" fmla="*/ f384 f149 1"/>
              <a:gd name="f484" fmla="*/ f385 f150 1"/>
              <a:gd name="f485" fmla="*/ f386 f150 1"/>
              <a:gd name="f486" fmla="*/ f387 f149 1"/>
              <a:gd name="f487" fmla="*/ f388 f150 1"/>
              <a:gd name="f488" fmla="*/ f389 f149 1"/>
              <a:gd name="f489" fmla="*/ f390 f150 1"/>
              <a:gd name="f490" fmla="*/ f391 f149 1"/>
              <a:gd name="f491" fmla="*/ f392 f150 1"/>
              <a:gd name="f492" fmla="*/ f393 f149 1"/>
              <a:gd name="f493" fmla="*/ f394 f150 1"/>
              <a:gd name="f494" fmla="*/ f395 f149 1"/>
              <a:gd name="f495" fmla="*/ f396 f150 1"/>
              <a:gd name="f496" fmla="*/ f397 f149 1"/>
              <a:gd name="f497" fmla="*/ f398 f150 1"/>
              <a:gd name="f498" fmla="*/ f399 f149 1"/>
              <a:gd name="f499" fmla="*/ f400 f150 1"/>
              <a:gd name="f500" fmla="*/ f401 f149 1"/>
              <a:gd name="f501" fmla="*/ f402 f150 1"/>
              <a:gd name="f502" fmla="*/ f403 f149 1"/>
              <a:gd name="f503" fmla="*/ f404 f150 1"/>
              <a:gd name="f504" fmla="*/ f405 f149 1"/>
              <a:gd name="f505" fmla="*/ f406 f149 1"/>
              <a:gd name="f506" fmla="*/ f407 f150 1"/>
              <a:gd name="f507" fmla="*/ f408 f149 1"/>
              <a:gd name="f508" fmla="*/ f409 f150 1"/>
              <a:gd name="f509" fmla="*/ f410 f149 1"/>
              <a:gd name="f510" fmla="*/ f411 f150 1"/>
              <a:gd name="f511" fmla="*/ f412 f149 1"/>
              <a:gd name="f512" fmla="*/ f413 f150 1"/>
              <a:gd name="f513" fmla="*/ f414 f149 1"/>
              <a:gd name="f514" fmla="*/ f415 f150 1"/>
              <a:gd name="f515" fmla="*/ f416 f149 1"/>
              <a:gd name="f516" fmla="*/ f417 f150 1"/>
              <a:gd name="f517" fmla="*/ f418 f149 1"/>
              <a:gd name="f518" fmla="*/ f419 f150 1"/>
              <a:gd name="f519" fmla="*/ f420 f149 1"/>
              <a:gd name="f520" fmla="*/ f421 f149 1"/>
              <a:gd name="f521" fmla="*/ f422 f149 1"/>
              <a:gd name="f522" fmla="*/ f423 f150 1"/>
              <a:gd name="f523" fmla="*/ f424 f149 1"/>
              <a:gd name="f524" fmla="*/ f425 f150 1"/>
              <a:gd name="f525" fmla="*/ f426 f149 1"/>
              <a:gd name="f526" fmla="*/ f427 f150 1"/>
              <a:gd name="f527" fmla="*/ f428 f149 1"/>
              <a:gd name="f528" fmla="*/ f429 f150 1"/>
              <a:gd name="f529" fmla="*/ f430 f149 1"/>
              <a:gd name="f530" fmla="*/ f431 f150 1"/>
              <a:gd name="f531" fmla="*/ f432 f149 1"/>
              <a:gd name="f532" fmla="*/ f433 f150 1"/>
              <a:gd name="f533" fmla="*/ f434 f149 1"/>
              <a:gd name="f534" fmla="*/ f435 f150 1"/>
              <a:gd name="f535" fmla="*/ f436 f149 1"/>
              <a:gd name="f536" fmla="*/ f437 f150 1"/>
              <a:gd name="f537" fmla="*/ f438 f149 1"/>
              <a:gd name="f538" fmla="*/ f439 f150 1"/>
              <a:gd name="f539" fmla="*/ f440 f149 1"/>
              <a:gd name="f540" fmla="*/ f441 f149 1"/>
              <a:gd name="f541" fmla="*/ f442 f150 1"/>
              <a:gd name="f542" fmla="*/ f443 f149 1"/>
              <a:gd name="f543" fmla="*/ f444 f150 1"/>
              <a:gd name="f544" fmla="*/ f445 f149 1"/>
              <a:gd name="f545" fmla="*/ f446 f149 1"/>
              <a:gd name="f546" fmla="*/ f447 f150 1"/>
              <a:gd name="f547" fmla="*/ f448 f149 1"/>
              <a:gd name="f548" fmla="*/ f449 f149 1"/>
            </a:gdLst>
            <a:ahLst/>
            <a:cxnLst>
              <a:cxn ang="3cd4">
                <a:pos x="hc" y="t"/>
              </a:cxn>
              <a:cxn ang="0">
                <a:pos x="r" y="vc"/>
              </a:cxn>
              <a:cxn ang="cd4">
                <a:pos x="hc" y="b"/>
              </a:cxn>
              <a:cxn ang="cd2">
                <a:pos x="l" y="vc"/>
              </a:cxn>
              <a:cxn ang="f255">
                <a:pos x="f454" y="f455"/>
              </a:cxn>
              <a:cxn ang="f255">
                <a:pos x="f456" y="f457"/>
              </a:cxn>
              <a:cxn ang="f255">
                <a:pos x="f458" y="f459"/>
              </a:cxn>
              <a:cxn ang="f255">
                <a:pos x="f458" y="f460"/>
              </a:cxn>
              <a:cxn ang="f255">
                <a:pos x="f461" y="f462"/>
              </a:cxn>
              <a:cxn ang="f255">
                <a:pos x="f463" y="f464"/>
              </a:cxn>
              <a:cxn ang="f255">
                <a:pos x="f465" y="f466"/>
              </a:cxn>
              <a:cxn ang="f255">
                <a:pos x="f467" y="f468"/>
              </a:cxn>
              <a:cxn ang="f255">
                <a:pos x="f469" y="f470"/>
              </a:cxn>
              <a:cxn ang="f255">
                <a:pos x="f471" y="f472"/>
              </a:cxn>
              <a:cxn ang="f255">
                <a:pos x="f473" y="f474"/>
              </a:cxn>
              <a:cxn ang="f255">
                <a:pos x="f475" y="f476"/>
              </a:cxn>
              <a:cxn ang="f255">
                <a:pos x="f477" y="f478"/>
              </a:cxn>
              <a:cxn ang="f255">
                <a:pos x="f479" y="f480"/>
              </a:cxn>
              <a:cxn ang="f255">
                <a:pos x="f481" y="f482"/>
              </a:cxn>
              <a:cxn ang="f255">
                <a:pos x="f483" y="f484"/>
              </a:cxn>
              <a:cxn ang="f255">
                <a:pos x="f483" y="f485"/>
              </a:cxn>
              <a:cxn ang="f255">
                <a:pos x="f486" y="f487"/>
              </a:cxn>
              <a:cxn ang="f255">
                <a:pos x="f488" y="f489"/>
              </a:cxn>
              <a:cxn ang="f255">
                <a:pos x="f490" y="f491"/>
              </a:cxn>
              <a:cxn ang="f255">
                <a:pos x="f492" y="f493"/>
              </a:cxn>
              <a:cxn ang="f255">
                <a:pos x="f494" y="f495"/>
              </a:cxn>
              <a:cxn ang="f255">
                <a:pos x="f496" y="f497"/>
              </a:cxn>
              <a:cxn ang="f255">
                <a:pos x="f498" y="f499"/>
              </a:cxn>
              <a:cxn ang="f255">
                <a:pos x="f500" y="f501"/>
              </a:cxn>
              <a:cxn ang="f255">
                <a:pos x="f502" y="f503"/>
              </a:cxn>
              <a:cxn ang="f255">
                <a:pos x="f504" y="f464"/>
              </a:cxn>
              <a:cxn ang="f255">
                <a:pos x="f505" y="f506"/>
              </a:cxn>
              <a:cxn ang="f255">
                <a:pos x="f507" y="f508"/>
              </a:cxn>
              <a:cxn ang="f255">
                <a:pos x="f509" y="f510"/>
              </a:cxn>
              <a:cxn ang="f255">
                <a:pos x="f511" y="f512"/>
              </a:cxn>
              <a:cxn ang="f255">
                <a:pos x="f513" y="f514"/>
              </a:cxn>
              <a:cxn ang="f255">
                <a:pos x="f515" y="f516"/>
              </a:cxn>
              <a:cxn ang="f255">
                <a:pos x="f517" y="f518"/>
              </a:cxn>
              <a:cxn ang="f255">
                <a:pos x="f519" y="f516"/>
              </a:cxn>
              <a:cxn ang="f255">
                <a:pos x="f520" y="f514"/>
              </a:cxn>
              <a:cxn ang="f255">
                <a:pos x="f521" y="f522"/>
              </a:cxn>
              <a:cxn ang="f255">
                <a:pos x="f523" y="f524"/>
              </a:cxn>
              <a:cxn ang="f255">
                <a:pos x="f525" y="f526"/>
              </a:cxn>
              <a:cxn ang="f255">
                <a:pos x="f527" y="f528"/>
              </a:cxn>
              <a:cxn ang="f255">
                <a:pos x="f529" y="f476"/>
              </a:cxn>
              <a:cxn ang="f255">
                <a:pos x="f527" y="f530"/>
              </a:cxn>
              <a:cxn ang="f255">
                <a:pos x="f531" y="f532"/>
              </a:cxn>
              <a:cxn ang="f255">
                <a:pos x="f533" y="f534"/>
              </a:cxn>
              <a:cxn ang="f255">
                <a:pos x="f535" y="f536"/>
              </a:cxn>
              <a:cxn ang="f255">
                <a:pos x="f537" y="f538"/>
              </a:cxn>
              <a:cxn ang="f255">
                <a:pos x="f539" y="f493"/>
              </a:cxn>
              <a:cxn ang="f255">
                <a:pos x="f490" y="f491"/>
              </a:cxn>
              <a:cxn ang="f255">
                <a:pos x="f540" y="f541"/>
              </a:cxn>
              <a:cxn ang="f255">
                <a:pos x="f542" y="f543"/>
              </a:cxn>
              <a:cxn ang="f255">
                <a:pos x="f544" y="f543"/>
              </a:cxn>
              <a:cxn ang="f255">
                <a:pos x="f545" y="f546"/>
              </a:cxn>
              <a:cxn ang="f255">
                <a:pos x="f547" y="f543"/>
              </a:cxn>
              <a:cxn ang="f255">
                <a:pos x="f548" y="f543"/>
              </a:cxn>
            </a:cxnLst>
            <a:rect l="f450" t="f453" r="f451" b="f452"/>
            <a:pathLst>
              <a:path w="7802051" h="7751588">
                <a:moveTo>
                  <a:pt x="f8" y="f9"/>
                </a:moveTo>
                <a:lnTo>
                  <a:pt x="f10" y="f11"/>
                </a:lnTo>
                <a:lnTo>
                  <a:pt x="f12" y="f13"/>
                </a:lnTo>
                <a:lnTo>
                  <a:pt x="f12" y="f14"/>
                </a:lnTo>
                <a:lnTo>
                  <a:pt x="f15" y="f16"/>
                </a:lnTo>
                <a:lnTo>
                  <a:pt x="f17" y="f18"/>
                </a:lnTo>
                <a:cubicBezTo>
                  <a:pt x="f17" y="f19"/>
                  <a:pt x="f20" y="f21"/>
                  <a:pt x="f22" y="f23"/>
                </a:cubicBezTo>
                <a:lnTo>
                  <a:pt x="f24" y="f25"/>
                </a:lnTo>
                <a:close/>
                <a:moveTo>
                  <a:pt x="f26" y="f27"/>
                </a:moveTo>
                <a:lnTo>
                  <a:pt x="f28" y="f29"/>
                </a:lnTo>
                <a:lnTo>
                  <a:pt x="f30" y="f31"/>
                </a:lnTo>
                <a:cubicBezTo>
                  <a:pt x="f32" y="f33"/>
                  <a:pt x="f34" y="f35"/>
                  <a:pt x="f34" y="f36"/>
                </a:cubicBezTo>
                <a:lnTo>
                  <a:pt x="f37" y="f38"/>
                </a:lnTo>
                <a:lnTo>
                  <a:pt x="f39" y="f40"/>
                </a:lnTo>
                <a:lnTo>
                  <a:pt x="f41" y="f42"/>
                </a:lnTo>
                <a:lnTo>
                  <a:pt x="f43" y="f44"/>
                </a:lnTo>
                <a:lnTo>
                  <a:pt x="f43" y="f45"/>
                </a:lnTo>
                <a:lnTo>
                  <a:pt x="f46" y="f47"/>
                </a:lnTo>
                <a:cubicBezTo>
                  <a:pt x="f48" y="f49"/>
                  <a:pt x="f50" y="f51"/>
                  <a:pt x="f52" y="f53"/>
                </a:cubicBezTo>
                <a:close/>
                <a:moveTo>
                  <a:pt x="f54" y="f55"/>
                </a:moveTo>
                <a:cubicBezTo>
                  <a:pt x="f56" y="f55"/>
                  <a:pt x="f57" y="f58"/>
                  <a:pt x="f57" y="f59"/>
                </a:cubicBezTo>
                <a:cubicBezTo>
                  <a:pt x="f57" y="f60"/>
                  <a:pt x="f61" y="f62"/>
                  <a:pt x="f63" y="f64"/>
                </a:cubicBezTo>
                <a:lnTo>
                  <a:pt x="f65" y="f66"/>
                </a:lnTo>
                <a:lnTo>
                  <a:pt x="f67" y="f68"/>
                </a:lnTo>
                <a:lnTo>
                  <a:pt x="f69" y="f70"/>
                </a:lnTo>
                <a:cubicBezTo>
                  <a:pt x="f71" y="f72"/>
                  <a:pt x="f73" y="f74"/>
                  <a:pt x="f75" y="f74"/>
                </a:cubicBezTo>
                <a:cubicBezTo>
                  <a:pt x="f76" y="f74"/>
                  <a:pt x="f77" y="f78"/>
                  <a:pt x="f79" y="f18"/>
                </a:cubicBezTo>
                <a:cubicBezTo>
                  <a:pt x="f77" y="f80"/>
                  <a:pt x="f81" y="f82"/>
                  <a:pt x="f83" y="f84"/>
                </a:cubicBezTo>
                <a:cubicBezTo>
                  <a:pt x="f85" y="f82"/>
                  <a:pt x="f86" y="f87"/>
                  <a:pt x="f88" y="f89"/>
                </a:cubicBezTo>
                <a:lnTo>
                  <a:pt x="f90" y="f91"/>
                </a:lnTo>
                <a:lnTo>
                  <a:pt x="f92" y="f93"/>
                </a:lnTo>
                <a:lnTo>
                  <a:pt x="f94" y="f95"/>
                </a:lnTo>
                <a:cubicBezTo>
                  <a:pt x="f96" y="f97"/>
                  <a:pt x="f98" y="f99"/>
                  <a:pt x="f98" y="f100"/>
                </a:cubicBezTo>
                <a:cubicBezTo>
                  <a:pt x="f98" y="f101"/>
                  <a:pt x="f102" y="f103"/>
                  <a:pt x="f104" y="f103"/>
                </a:cubicBezTo>
                <a:cubicBezTo>
                  <a:pt x="f105" y="f103"/>
                  <a:pt x="f106" y="f101"/>
                  <a:pt x="f106" y="f100"/>
                </a:cubicBezTo>
                <a:cubicBezTo>
                  <a:pt x="f106" y="f99"/>
                  <a:pt x="f107" y="f97"/>
                  <a:pt x="f108" y="f95"/>
                </a:cubicBezTo>
                <a:lnTo>
                  <a:pt x="f109" y="f110"/>
                </a:lnTo>
                <a:lnTo>
                  <a:pt x="f111" y="f112"/>
                </a:lnTo>
                <a:lnTo>
                  <a:pt x="f113" y="f114"/>
                </a:lnTo>
                <a:cubicBezTo>
                  <a:pt x="f115" y="f116"/>
                  <a:pt x="f117" y="f118"/>
                  <a:pt x="f119" y="f118"/>
                </a:cubicBezTo>
                <a:cubicBezTo>
                  <a:pt x="f120" y="f118"/>
                  <a:pt x="f121" y="f122"/>
                  <a:pt x="f123" y="f36"/>
                </a:cubicBezTo>
                <a:cubicBezTo>
                  <a:pt x="f121" y="f124"/>
                  <a:pt x="f120" y="f125"/>
                  <a:pt x="f119" y="f126"/>
                </a:cubicBezTo>
                <a:cubicBezTo>
                  <a:pt x="f127" y="f125"/>
                  <a:pt x="f128" y="f129"/>
                  <a:pt x="f130" y="f131"/>
                </a:cubicBezTo>
                <a:lnTo>
                  <a:pt x="f132" y="f133"/>
                </a:lnTo>
                <a:lnTo>
                  <a:pt x="f134" y="f135"/>
                </a:lnTo>
                <a:lnTo>
                  <a:pt x="f136" y="f137"/>
                </a:lnTo>
                <a:cubicBezTo>
                  <a:pt x="f138" y="f139"/>
                  <a:pt x="f140" y="f141"/>
                  <a:pt x="f140" y="f59"/>
                </a:cubicBezTo>
                <a:cubicBezTo>
                  <a:pt x="f140" y="f58"/>
                  <a:pt x="f142" y="f55"/>
                  <a:pt x="f54" y="f55"/>
                </a:cubicBezTo>
                <a:close/>
                <a:moveTo>
                  <a:pt x="f143" y="f7"/>
                </a:moveTo>
                <a:lnTo>
                  <a:pt x="f144" y="f145"/>
                </a:lnTo>
                <a:lnTo>
                  <a:pt x="f6" y="f145"/>
                </a:lnTo>
                <a:lnTo>
                  <a:pt x="f146" y="f5"/>
                </a:lnTo>
                <a:lnTo>
                  <a:pt x="f147" y="f145"/>
                </a:lnTo>
                <a:lnTo>
                  <a:pt x="f5" y="f145"/>
                </a:lnTo>
                <a:close/>
              </a:path>
            </a:pathLst>
          </a:custGeom>
          <a:solidFill>
            <a:srgbClr val="0078D7">
              <a:alpha val="95000"/>
            </a:srgbClr>
          </a:solidFill>
          <a:ln cap="flat">
            <a:noFill/>
            <a:prstDash val="solid"/>
          </a:ln>
        </p:spPr>
        <p:txBody>
          <a:bodyPr vert="horz" wrap="square" lIns="182802" tIns="146241" rIns="182802" bIns="146241" anchor="t" anchorCtr="1" compatLnSpc="1">
            <a:noAutofit/>
          </a:bodyPr>
          <a:lstStyle/>
          <a:p>
            <a:pPr algn="ctr" defTabSz="931931">
              <a:lnSpc>
                <a:spcPct val="90000"/>
              </a:lnSpc>
              <a:defRPr sz="1800" b="0" i="0" u="none" strike="noStrike" kern="0" cap="none" spc="0" baseline="0">
                <a:solidFill>
                  <a:srgbClr val="000000"/>
                </a:solidFill>
                <a:uFillTx/>
              </a:defRPr>
            </a:pPr>
            <a:endParaRPr lang="en-US" kern="0">
              <a:solidFill>
                <a:srgbClr val="000000"/>
              </a:solidFill>
              <a:latin typeface="Segoe UI Semilight"/>
              <a:ea typeface="Segoe UI" pitchFamily="34"/>
              <a:cs typeface="Segoe UI" pitchFamily="34"/>
            </a:endParaRPr>
          </a:p>
        </p:txBody>
      </p:sp>
      <p:sp>
        <p:nvSpPr>
          <p:cNvPr id="23" name="Rectangle 22">
            <a:extLst>
              <a:ext uri="{FF2B5EF4-FFF2-40B4-BE49-F238E27FC236}">
                <a16:creationId xmlns:a16="http://schemas.microsoft.com/office/drawing/2014/main" id="{9926C509-A3D2-431A-BAB2-54EA5A2DCA22}"/>
              </a:ext>
            </a:extLst>
          </p:cNvPr>
          <p:cNvSpPr/>
          <p:nvPr/>
        </p:nvSpPr>
        <p:spPr>
          <a:xfrm>
            <a:off x="5517735" y="1289412"/>
            <a:ext cx="1876157" cy="439988"/>
          </a:xfrm>
          <a:prstGeom prst="rect">
            <a:avLst/>
          </a:prstGeom>
        </p:spPr>
        <p:txBody>
          <a:bodyPr wrap="square" anchor="t">
            <a:spAutoFit/>
          </a:bodyPr>
          <a:lstStyle/>
          <a:p>
            <a:pPr algn="ctr" defTabSz="932205">
              <a:lnSpc>
                <a:spcPct val="90000"/>
              </a:lnSpc>
              <a:defRPr sz="1800" b="0" i="0" u="none" strike="noStrike" kern="0" cap="none" spc="0" baseline="0">
                <a:solidFill>
                  <a:srgbClr val="000000"/>
                </a:solidFill>
                <a:uFillTx/>
              </a:defRPr>
            </a:pPr>
            <a:r>
              <a:rPr lang="en-US" sz="1224" kern="0">
                <a:solidFill>
                  <a:srgbClr val="000000"/>
                </a:solidFill>
                <a:latin typeface="Segoe UI Semilight"/>
              </a:rPr>
              <a:t>Microsoft Azure </a:t>
            </a:r>
            <a:endParaRPr lang="en-US" sz="1224" kern="0">
              <a:solidFill>
                <a:srgbClr val="000000"/>
              </a:solidFill>
              <a:latin typeface="Segoe UI Semilight"/>
              <a:cs typeface="Segoe UI Semilight"/>
            </a:endParaRPr>
          </a:p>
          <a:p>
            <a:pPr algn="ctr" defTabSz="932205">
              <a:lnSpc>
                <a:spcPct val="90000"/>
              </a:lnSpc>
              <a:defRPr sz="1800" b="0" i="0" u="none" strike="noStrike" kern="0" cap="none" spc="0" baseline="0">
                <a:solidFill>
                  <a:srgbClr val="000000"/>
                </a:solidFill>
                <a:uFillTx/>
              </a:defRPr>
            </a:pPr>
            <a:r>
              <a:rPr lang="en-US" sz="1224" kern="0">
                <a:solidFill>
                  <a:srgbClr val="000000"/>
                </a:solidFill>
                <a:latin typeface="Segoe UI Semilight"/>
              </a:rPr>
              <a:t>Active Directory</a:t>
            </a:r>
            <a:endParaRPr lang="en-US" sz="1224" kern="0">
              <a:solidFill>
                <a:srgbClr val="000000"/>
              </a:solidFill>
              <a:latin typeface="Segoe UI Semilight"/>
              <a:cs typeface="Segoe UI Semilight"/>
            </a:endParaRPr>
          </a:p>
        </p:txBody>
      </p:sp>
      <p:grpSp>
        <p:nvGrpSpPr>
          <p:cNvPr id="34" name="Group 33">
            <a:extLst>
              <a:ext uri="{FF2B5EF4-FFF2-40B4-BE49-F238E27FC236}">
                <a16:creationId xmlns:a16="http://schemas.microsoft.com/office/drawing/2014/main" id="{449854F2-2CE1-43D7-9ABC-77C82E23916B}"/>
              </a:ext>
            </a:extLst>
          </p:cNvPr>
          <p:cNvGrpSpPr>
            <a:grpSpLocks noChangeAspect="1"/>
          </p:cNvGrpSpPr>
          <p:nvPr/>
        </p:nvGrpSpPr>
        <p:grpSpPr>
          <a:xfrm>
            <a:off x="5039206" y="1869325"/>
            <a:ext cx="256284" cy="256284"/>
            <a:chOff x="7035946" y="2603673"/>
            <a:chExt cx="365760" cy="365760"/>
          </a:xfrm>
        </p:grpSpPr>
        <p:sp>
          <p:nvSpPr>
            <p:cNvPr id="35" name="Oval 34">
              <a:extLst>
                <a:ext uri="{FF2B5EF4-FFF2-40B4-BE49-F238E27FC236}">
                  <a16:creationId xmlns:a16="http://schemas.microsoft.com/office/drawing/2014/main" id="{050AB9D5-10B8-4294-B239-57016667E810}"/>
                </a:ext>
              </a:extLst>
            </p:cNvPr>
            <p:cNvSpPr/>
            <p:nvPr/>
          </p:nvSpPr>
          <p:spPr bwMode="auto">
            <a:xfrm>
              <a:off x="7058806" y="2626533"/>
              <a:ext cx="320040" cy="320040"/>
            </a:xfrm>
            <a:prstGeom prst="ellipse">
              <a:avLst/>
            </a:prstGeom>
            <a:solidFill>
              <a:srgbClr val="FFFFFF">
                <a:lumMod val="95000"/>
              </a:srgbClr>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6" name="Freeform: Shape 35">
              <a:extLst>
                <a:ext uri="{FF2B5EF4-FFF2-40B4-BE49-F238E27FC236}">
                  <a16:creationId xmlns:a16="http://schemas.microsoft.com/office/drawing/2014/main" id="{C2773E5D-4B3F-40B9-9739-3437C9CBA0AA}"/>
                </a:ext>
              </a:extLst>
            </p:cNvPr>
            <p:cNvSpPr>
              <a:spLocks noChangeAspect="1"/>
            </p:cNvSpPr>
            <p:nvPr/>
          </p:nvSpPr>
          <p:spPr bwMode="auto">
            <a:xfrm>
              <a:off x="7035946" y="2603673"/>
              <a:ext cx="365760" cy="365760"/>
            </a:xfrm>
            <a:custGeom>
              <a:avLst/>
              <a:gdLst>
                <a:gd name="connsiteX0" fmla="*/ 1078302 w 1371600"/>
                <a:gd name="connsiteY0" fmla="*/ 352791 h 1371600"/>
                <a:gd name="connsiteX1" fmla="*/ 556967 w 1371600"/>
                <a:gd name="connsiteY1" fmla="*/ 856238 h 1371600"/>
                <a:gd name="connsiteX2" fmla="*/ 297534 w 1371600"/>
                <a:gd name="connsiteY2" fmla="*/ 587588 h 1371600"/>
                <a:gd name="connsiteX3" fmla="*/ 209258 w 1371600"/>
                <a:gd name="connsiteY3" fmla="*/ 672836 h 1371600"/>
                <a:gd name="connsiteX4" fmla="*/ 550630 w 1371600"/>
                <a:gd name="connsiteY4" fmla="*/ 1026337 h 1371600"/>
                <a:gd name="connsiteX5" fmla="*/ 1160242 w 1371600"/>
                <a:gd name="connsiteY5" fmla="*/ 437642 h 1371600"/>
                <a:gd name="connsiteX6" fmla="*/ 1170734 w 1371600"/>
                <a:gd name="connsiteY6" fmla="*/ 200866 h 1371600"/>
                <a:gd name="connsiteX7" fmla="*/ 1371600 w 1371600"/>
                <a:gd name="connsiteY7" fmla="*/ 685800 h 1371600"/>
                <a:gd name="connsiteX8" fmla="*/ 685800 w 1371600"/>
                <a:gd name="connsiteY8" fmla="*/ 1371600 h 1371600"/>
                <a:gd name="connsiteX9" fmla="*/ 0 w 1371600"/>
                <a:gd name="connsiteY9" fmla="*/ 685800 h 1371600"/>
                <a:gd name="connsiteX10" fmla="*/ 685800 w 1371600"/>
                <a:gd name="connsiteY10" fmla="*/ 0 h 1371600"/>
                <a:gd name="connsiteX11" fmla="*/ 1170734 w 1371600"/>
                <a:gd name="connsiteY11" fmla="*/ 200866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1600" h="1371600">
                  <a:moveTo>
                    <a:pt x="1078302" y="352791"/>
                  </a:moveTo>
                  <a:lnTo>
                    <a:pt x="556967" y="856238"/>
                  </a:lnTo>
                  <a:lnTo>
                    <a:pt x="297534" y="587588"/>
                  </a:lnTo>
                  <a:lnTo>
                    <a:pt x="209258" y="672836"/>
                  </a:lnTo>
                  <a:lnTo>
                    <a:pt x="550630" y="1026337"/>
                  </a:lnTo>
                  <a:lnTo>
                    <a:pt x="1160242" y="437642"/>
                  </a:lnTo>
                  <a:close/>
                  <a:moveTo>
                    <a:pt x="1170734" y="200866"/>
                  </a:moveTo>
                  <a:cubicBezTo>
                    <a:pt x="1294839" y="324972"/>
                    <a:pt x="1371600" y="496422"/>
                    <a:pt x="1371600" y="685800"/>
                  </a:cubicBezTo>
                  <a:cubicBezTo>
                    <a:pt x="1371600" y="1064557"/>
                    <a:pt x="1064557" y="1371600"/>
                    <a:pt x="685800" y="1371600"/>
                  </a:cubicBezTo>
                  <a:cubicBezTo>
                    <a:pt x="307043" y="1371600"/>
                    <a:pt x="0" y="1064557"/>
                    <a:pt x="0" y="685800"/>
                  </a:cubicBezTo>
                  <a:cubicBezTo>
                    <a:pt x="0" y="307043"/>
                    <a:pt x="307043" y="0"/>
                    <a:pt x="685800" y="0"/>
                  </a:cubicBezTo>
                  <a:cubicBezTo>
                    <a:pt x="875178" y="0"/>
                    <a:pt x="1046629" y="76761"/>
                    <a:pt x="1170734" y="200866"/>
                  </a:cubicBezTo>
                  <a:close/>
                </a:path>
              </a:pathLst>
            </a:custGeom>
            <a:solidFill>
              <a:srgbClr val="00B050"/>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45" name="Group 44">
            <a:extLst>
              <a:ext uri="{FF2B5EF4-FFF2-40B4-BE49-F238E27FC236}">
                <a16:creationId xmlns:a16="http://schemas.microsoft.com/office/drawing/2014/main" id="{0ED1ED8A-7DF2-48D2-8523-07AECFEF2437}"/>
              </a:ext>
            </a:extLst>
          </p:cNvPr>
          <p:cNvGrpSpPr>
            <a:grpSpLocks noChangeAspect="1"/>
          </p:cNvGrpSpPr>
          <p:nvPr/>
        </p:nvGrpSpPr>
        <p:grpSpPr>
          <a:xfrm>
            <a:off x="6247060" y="2007144"/>
            <a:ext cx="334922" cy="334923"/>
            <a:chOff x="7484364" y="2219607"/>
            <a:chExt cx="548639" cy="548640"/>
          </a:xfrm>
        </p:grpSpPr>
        <p:sp useBgFill="1">
          <p:nvSpPr>
            <p:cNvPr id="46" name="Oval 45">
              <a:extLst>
                <a:ext uri="{FF2B5EF4-FFF2-40B4-BE49-F238E27FC236}">
                  <a16:creationId xmlns:a16="http://schemas.microsoft.com/office/drawing/2014/main" id="{604FB366-1FA0-4CA9-8003-4A23061E72B5}"/>
                </a:ext>
              </a:extLst>
            </p:cNvPr>
            <p:cNvSpPr/>
            <p:nvPr/>
          </p:nvSpPr>
          <p:spPr bwMode="auto">
            <a:xfrm>
              <a:off x="7484364" y="2219607"/>
              <a:ext cx="548639" cy="548640"/>
            </a:xfrm>
            <a:prstGeom prst="ellipse">
              <a:avLst/>
            </a:prstGeom>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41" tIns="149153" rIns="186441" bIns="149153" numCol="1" spcCol="0" rtlCol="0" fromWordArt="0" anchor="ctr" anchorCtr="0" forceAA="0" compatLnSpc="1">
              <a:prstTxWarp prst="textNoShape">
                <a:avLst/>
              </a:prstTxWarp>
              <a:noAutofit/>
            </a:bodyPr>
            <a:lstStyle/>
            <a:p>
              <a:pPr algn="ctr" defTabSz="950492" fontAlgn="base">
                <a:lnSpc>
                  <a:spcPct val="90000"/>
                </a:lnSpc>
                <a:spcBef>
                  <a:spcPct val="0"/>
                </a:spcBef>
                <a:spcAft>
                  <a:spcPct val="0"/>
                </a:spcAft>
                <a:defRPr/>
              </a:pPr>
              <a:endParaRPr lang="en-US" sz="2856" kern="0">
                <a:solidFill>
                  <a:srgbClr val="C00000"/>
                </a:solidFill>
                <a:latin typeface="Segoe UI"/>
                <a:ea typeface="Segoe UI" pitchFamily="34" charset="0"/>
                <a:cs typeface="Segoe UI" pitchFamily="34" charset="0"/>
              </a:endParaRPr>
            </a:p>
          </p:txBody>
        </p:sp>
        <p:sp>
          <p:nvSpPr>
            <p:cNvPr id="47" name="Freeform 40">
              <a:extLst>
                <a:ext uri="{FF2B5EF4-FFF2-40B4-BE49-F238E27FC236}">
                  <a16:creationId xmlns:a16="http://schemas.microsoft.com/office/drawing/2014/main" id="{7D2B355A-95D8-4E88-808A-C847BCC046B6}"/>
                </a:ext>
              </a:extLst>
            </p:cNvPr>
            <p:cNvSpPr>
              <a:spLocks noEditPoints="1"/>
            </p:cNvSpPr>
            <p:nvPr/>
          </p:nvSpPr>
          <p:spPr bwMode="black">
            <a:xfrm>
              <a:off x="7557915"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982" tIns="48491" rIns="96982" bIns="48491" numCol="1" anchor="t" anchorCtr="0" compatLnSpc="1">
              <a:prstTxWarp prst="textNoShape">
                <a:avLst/>
              </a:prstTxWarp>
            </a:bodyPr>
            <a:lstStyle/>
            <a:p>
              <a:pPr defTabSz="950791">
                <a:defRPr/>
              </a:pPr>
              <a:endParaRPr lang="en-US" sz="1632" kern="0">
                <a:solidFill>
                  <a:sysClr val="windowText" lastClr="000000"/>
                </a:solidFill>
                <a:latin typeface="Segoe UI"/>
              </a:endParaRPr>
            </a:p>
          </p:txBody>
        </p:sp>
      </p:grpSp>
      <p:cxnSp>
        <p:nvCxnSpPr>
          <p:cNvPr id="48" name="Straight Arrow Connector 47">
            <a:extLst>
              <a:ext uri="{FF2B5EF4-FFF2-40B4-BE49-F238E27FC236}">
                <a16:creationId xmlns:a16="http://schemas.microsoft.com/office/drawing/2014/main" id="{B98AE893-B149-4FD4-ABCD-AF5BC1FB4A81}"/>
              </a:ext>
            </a:extLst>
          </p:cNvPr>
          <p:cNvCxnSpPr>
            <a:cxnSpLocks/>
            <a:stCxn id="21" idx="2"/>
            <a:endCxn id="137" idx="0"/>
          </p:cNvCxnSpPr>
          <p:nvPr/>
        </p:nvCxnSpPr>
        <p:spPr>
          <a:xfrm>
            <a:off x="6206292" y="1832596"/>
            <a:ext cx="0" cy="768555"/>
          </a:xfrm>
          <a:prstGeom prst="straightConnector1">
            <a:avLst/>
          </a:prstGeom>
          <a:ln w="19050">
            <a:solidFill>
              <a:srgbClr val="C00000"/>
            </a:solidFill>
            <a:prstDash val="sysDash"/>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3157CE5F-D5B7-4EBF-BBDA-B526E5B06612}"/>
              </a:ext>
            </a:extLst>
          </p:cNvPr>
          <p:cNvSpPr/>
          <p:nvPr/>
        </p:nvSpPr>
        <p:spPr bwMode="auto">
          <a:xfrm>
            <a:off x="1712423" y="3697148"/>
            <a:ext cx="9021391" cy="1039485"/>
          </a:xfrm>
          <a:prstGeom prst="rect">
            <a:avLst/>
          </a:prstGeom>
          <a:noFill/>
          <a:ln w="12700" cap="flat" cmpd="sng" algn="ctr">
            <a:solidFill>
              <a:schemeClr val="accent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r>
              <a:rPr lang="en-US" sz="2400" kern="0">
                <a:solidFill>
                  <a:srgbClr val="1A1A1A"/>
                </a:solidFill>
                <a:latin typeface="Segoe UI Semilight"/>
                <a:cs typeface="Segoe UI" pitchFamily="34" charset="0"/>
              </a:rPr>
              <a:t>  Analyze Session Risk </a:t>
            </a:r>
          </a:p>
        </p:txBody>
      </p:sp>
      <p:sp>
        <p:nvSpPr>
          <p:cNvPr id="6" name="Rectangle 5">
            <a:extLst>
              <a:ext uri="{FF2B5EF4-FFF2-40B4-BE49-F238E27FC236}">
                <a16:creationId xmlns:a16="http://schemas.microsoft.com/office/drawing/2014/main" id="{E8850AC4-2827-443F-AE05-0FF01DB5A76C}"/>
              </a:ext>
            </a:extLst>
          </p:cNvPr>
          <p:cNvSpPr/>
          <p:nvPr/>
        </p:nvSpPr>
        <p:spPr>
          <a:xfrm>
            <a:off x="1903698" y="3808816"/>
            <a:ext cx="1626650" cy="411213"/>
          </a:xfrm>
          <a:prstGeom prst="rect">
            <a:avLst/>
          </a:prstGeom>
          <a:solidFill>
            <a:schemeClr val="bg1">
              <a:lumMod val="95000"/>
            </a:schemeClr>
          </a:solidFill>
          <a:ln w="3175">
            <a:solidFill>
              <a:srgbClr val="BDBDBD"/>
            </a:solidFill>
          </a:ln>
        </p:spPr>
        <p:style>
          <a:lnRef idx="2">
            <a:schemeClr val="dk1"/>
          </a:lnRef>
          <a:fillRef idx="1">
            <a:schemeClr val="lt1"/>
          </a:fillRef>
          <a:effectRef idx="0">
            <a:schemeClr val="dk1"/>
          </a:effectRef>
          <a:fontRef idx="minor">
            <a:schemeClr val="dk1"/>
          </a:fontRef>
        </p:style>
        <p:txBody>
          <a:bodyPr wrap="square" lIns="46610" rIns="46610" anchor="ctr">
            <a:spAutoFit/>
          </a:bodyPr>
          <a:lstStyle/>
          <a:p>
            <a:pPr algn="ctr" defTabSz="950492" fontAlgn="base">
              <a:lnSpc>
                <a:spcPct val="90000"/>
              </a:lnSpc>
              <a:spcBef>
                <a:spcPct val="0"/>
              </a:spcBef>
              <a:spcAft>
                <a:spcPct val="0"/>
              </a:spcAft>
              <a:defRPr/>
            </a:pPr>
            <a:r>
              <a:rPr lang="en-US" sz="1122" kern="0">
                <a:solidFill>
                  <a:sysClr val="windowText" lastClr="000000"/>
                </a:solidFill>
                <a:latin typeface="Segoe UI Semilight"/>
                <a:ea typeface="Segoe UI" pitchFamily="34" charset="0"/>
                <a:cs typeface="Segoe UI" pitchFamily="34" charset="0"/>
              </a:rPr>
              <a:t>Check device </a:t>
            </a:r>
          </a:p>
          <a:p>
            <a:pPr algn="ctr" defTabSz="950492" fontAlgn="base">
              <a:lnSpc>
                <a:spcPct val="90000"/>
              </a:lnSpc>
              <a:spcBef>
                <a:spcPct val="0"/>
              </a:spcBef>
              <a:spcAft>
                <a:spcPct val="0"/>
              </a:spcAft>
              <a:defRPr/>
            </a:pPr>
            <a:r>
              <a:rPr lang="en-US" sz="1122" kern="0">
                <a:solidFill>
                  <a:sysClr val="windowText" lastClr="000000"/>
                </a:solidFill>
                <a:latin typeface="Segoe UI Semilight"/>
                <a:ea typeface="Segoe UI" pitchFamily="34" charset="0"/>
                <a:cs typeface="Segoe UI" pitchFamily="34" charset="0"/>
              </a:rPr>
              <a:t>c</a:t>
            </a:r>
            <a:r>
              <a:rPr lang="en-US" sz="1122" kern="0" err="1">
                <a:solidFill>
                  <a:sysClr val="windowText" lastClr="000000"/>
                </a:solidFill>
                <a:latin typeface="Segoe UI Semilight"/>
                <a:ea typeface="Segoe UI" pitchFamily="34" charset="0"/>
                <a:cs typeface="Segoe UI" pitchFamily="34" charset="0"/>
              </a:rPr>
              <a:t>ompliance</a:t>
            </a:r>
            <a:r>
              <a:rPr lang="en-US" sz="1122" kern="0">
                <a:solidFill>
                  <a:sysClr val="windowText" lastClr="000000"/>
                </a:solidFill>
                <a:latin typeface="Segoe UI Semilight"/>
                <a:ea typeface="Segoe UI" pitchFamily="34" charset="0"/>
                <a:cs typeface="Segoe UI" pitchFamily="34" charset="0"/>
              </a:rPr>
              <a:t> with Intune</a:t>
            </a:r>
          </a:p>
        </p:txBody>
      </p:sp>
      <p:sp>
        <p:nvSpPr>
          <p:cNvPr id="26" name="Freeform 48">
            <a:extLst>
              <a:ext uri="{FF2B5EF4-FFF2-40B4-BE49-F238E27FC236}">
                <a16:creationId xmlns:a16="http://schemas.microsoft.com/office/drawing/2014/main" id="{CCA5CEFE-8EE4-4B3F-BCD7-53A37292861E}"/>
              </a:ext>
            </a:extLst>
          </p:cNvPr>
          <p:cNvSpPr>
            <a:spLocks noChangeAspect="1" noEditPoints="1"/>
          </p:cNvSpPr>
          <p:nvPr/>
        </p:nvSpPr>
        <p:spPr bwMode="auto">
          <a:xfrm>
            <a:off x="2520563" y="4321417"/>
            <a:ext cx="552257" cy="306473"/>
          </a:xfrm>
          <a:custGeom>
            <a:avLst/>
            <a:gdLst>
              <a:gd name="T0" fmla="*/ 2312 w 2543"/>
              <a:gd name="T1" fmla="*/ 1316 h 1410"/>
              <a:gd name="T2" fmla="*/ 2268 w 2543"/>
              <a:gd name="T3" fmla="*/ 463 h 1410"/>
              <a:gd name="T4" fmla="*/ 1595 w 2543"/>
              <a:gd name="T5" fmla="*/ 49 h 1410"/>
              <a:gd name="T6" fmla="*/ 230 w 2543"/>
              <a:gd name="T7" fmla="*/ 0 h 1410"/>
              <a:gd name="T8" fmla="*/ 185 w 2543"/>
              <a:gd name="T9" fmla="*/ 393 h 1410"/>
              <a:gd name="T10" fmla="*/ 0 w 2543"/>
              <a:gd name="T11" fmla="*/ 426 h 1410"/>
              <a:gd name="T12" fmla="*/ 31 w 2543"/>
              <a:gd name="T13" fmla="*/ 1249 h 1410"/>
              <a:gd name="T14" fmla="*/ 485 w 2543"/>
              <a:gd name="T15" fmla="*/ 1216 h 1410"/>
              <a:gd name="T16" fmla="*/ 948 w 2543"/>
              <a:gd name="T17" fmla="*/ 902 h 1410"/>
              <a:gd name="T18" fmla="*/ 957 w 2543"/>
              <a:gd name="T19" fmla="*/ 1342 h 1410"/>
              <a:gd name="T20" fmla="*/ 716 w 2543"/>
              <a:gd name="T21" fmla="*/ 1362 h 1410"/>
              <a:gd name="T22" fmla="*/ 716 w 2543"/>
              <a:gd name="T23" fmla="*/ 1370 h 1410"/>
              <a:gd name="T24" fmla="*/ 751 w 2543"/>
              <a:gd name="T25" fmla="*/ 1410 h 1410"/>
              <a:gd name="T26" fmla="*/ 2543 w 2543"/>
              <a:gd name="T27" fmla="*/ 1378 h 1410"/>
              <a:gd name="T28" fmla="*/ 2543 w 2543"/>
              <a:gd name="T29" fmla="*/ 1342 h 1410"/>
              <a:gd name="T30" fmla="*/ 312 w 2543"/>
              <a:gd name="T31" fmla="*/ 1179 h 1410"/>
              <a:gd name="T32" fmla="*/ 162 w 2543"/>
              <a:gd name="T33" fmla="*/ 1166 h 1410"/>
              <a:gd name="T34" fmla="*/ 312 w 2543"/>
              <a:gd name="T35" fmla="*/ 1156 h 1410"/>
              <a:gd name="T36" fmla="*/ 312 w 2543"/>
              <a:gd name="T37" fmla="*/ 1179 h 1410"/>
              <a:gd name="T38" fmla="*/ 439 w 2543"/>
              <a:gd name="T39" fmla="*/ 902 h 1410"/>
              <a:gd name="T40" fmla="*/ 46 w 2543"/>
              <a:gd name="T41" fmla="*/ 1110 h 1410"/>
              <a:gd name="T42" fmla="*/ 185 w 2543"/>
              <a:gd name="T43" fmla="*/ 439 h 1410"/>
              <a:gd name="T44" fmla="*/ 439 w 2543"/>
              <a:gd name="T45" fmla="*/ 439 h 1410"/>
              <a:gd name="T46" fmla="*/ 948 w 2543"/>
              <a:gd name="T47" fmla="*/ 809 h 1410"/>
              <a:gd name="T48" fmla="*/ 485 w 2543"/>
              <a:gd name="T49" fmla="*/ 426 h 1410"/>
              <a:gd name="T50" fmla="*/ 254 w 2543"/>
              <a:gd name="T51" fmla="*/ 393 h 1410"/>
              <a:gd name="T52" fmla="*/ 1526 w 2543"/>
              <a:gd name="T53" fmla="*/ 62 h 1410"/>
              <a:gd name="T54" fmla="*/ 1526 w 2543"/>
              <a:gd name="T55" fmla="*/ 532 h 1410"/>
              <a:gd name="T56" fmla="*/ 1017 w 2543"/>
              <a:gd name="T57" fmla="*/ 809 h 1410"/>
              <a:gd name="T58" fmla="*/ 2229 w 2543"/>
              <a:gd name="T59" fmla="*/ 1295 h 1410"/>
              <a:gd name="T60" fmla="*/ 1035 w 2543"/>
              <a:gd name="T61" fmla="*/ 902 h 1410"/>
              <a:gd name="T62" fmla="*/ 1588 w 2543"/>
              <a:gd name="T63" fmla="*/ 853 h 1410"/>
              <a:gd name="T64" fmla="*/ 2229 w 2543"/>
              <a:gd name="T65" fmla="*/ 532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3" h="1410">
                <a:moveTo>
                  <a:pt x="2305" y="1342"/>
                </a:moveTo>
                <a:cubicBezTo>
                  <a:pt x="2309" y="1335"/>
                  <a:pt x="2312" y="1326"/>
                  <a:pt x="2312" y="1316"/>
                </a:cubicBezTo>
                <a:cubicBezTo>
                  <a:pt x="2312" y="511"/>
                  <a:pt x="2312" y="511"/>
                  <a:pt x="2312" y="511"/>
                </a:cubicBezTo>
                <a:cubicBezTo>
                  <a:pt x="2312" y="482"/>
                  <a:pt x="2296" y="463"/>
                  <a:pt x="2268" y="463"/>
                </a:cubicBezTo>
                <a:cubicBezTo>
                  <a:pt x="1985" y="463"/>
                  <a:pt x="1766" y="463"/>
                  <a:pt x="1595" y="463"/>
                </a:cubicBezTo>
                <a:cubicBezTo>
                  <a:pt x="1595" y="49"/>
                  <a:pt x="1595" y="49"/>
                  <a:pt x="1595" y="49"/>
                </a:cubicBezTo>
                <a:cubicBezTo>
                  <a:pt x="1595" y="20"/>
                  <a:pt x="1579" y="0"/>
                  <a:pt x="1549" y="0"/>
                </a:cubicBezTo>
                <a:cubicBezTo>
                  <a:pt x="230" y="0"/>
                  <a:pt x="230" y="0"/>
                  <a:pt x="230" y="0"/>
                </a:cubicBezTo>
                <a:cubicBezTo>
                  <a:pt x="208" y="0"/>
                  <a:pt x="185" y="20"/>
                  <a:pt x="185" y="49"/>
                </a:cubicBezTo>
                <a:cubicBezTo>
                  <a:pt x="185" y="186"/>
                  <a:pt x="185" y="299"/>
                  <a:pt x="185" y="393"/>
                </a:cubicBezTo>
                <a:cubicBezTo>
                  <a:pt x="32" y="393"/>
                  <a:pt x="31" y="393"/>
                  <a:pt x="31" y="393"/>
                </a:cubicBezTo>
                <a:cubicBezTo>
                  <a:pt x="16" y="393"/>
                  <a:pt x="0" y="407"/>
                  <a:pt x="0" y="426"/>
                </a:cubicBezTo>
                <a:cubicBezTo>
                  <a:pt x="0" y="1216"/>
                  <a:pt x="0" y="1216"/>
                  <a:pt x="0" y="1216"/>
                </a:cubicBezTo>
                <a:cubicBezTo>
                  <a:pt x="0" y="1232"/>
                  <a:pt x="16" y="1249"/>
                  <a:pt x="31" y="1249"/>
                </a:cubicBezTo>
                <a:cubicBezTo>
                  <a:pt x="454" y="1249"/>
                  <a:pt x="454" y="1249"/>
                  <a:pt x="454" y="1249"/>
                </a:cubicBezTo>
                <a:cubicBezTo>
                  <a:pt x="469" y="1249"/>
                  <a:pt x="485" y="1232"/>
                  <a:pt x="485" y="1216"/>
                </a:cubicBezTo>
                <a:cubicBezTo>
                  <a:pt x="485" y="1093"/>
                  <a:pt x="485" y="989"/>
                  <a:pt x="485" y="902"/>
                </a:cubicBezTo>
                <a:cubicBezTo>
                  <a:pt x="669" y="902"/>
                  <a:pt x="822" y="902"/>
                  <a:pt x="948" y="902"/>
                </a:cubicBezTo>
                <a:cubicBezTo>
                  <a:pt x="948" y="1315"/>
                  <a:pt x="948" y="1316"/>
                  <a:pt x="948" y="1316"/>
                </a:cubicBezTo>
                <a:cubicBezTo>
                  <a:pt x="948" y="1326"/>
                  <a:pt x="952" y="1335"/>
                  <a:pt x="957" y="1342"/>
                </a:cubicBezTo>
                <a:cubicBezTo>
                  <a:pt x="716" y="1342"/>
                  <a:pt x="716" y="1342"/>
                  <a:pt x="716" y="1342"/>
                </a:cubicBezTo>
                <a:cubicBezTo>
                  <a:pt x="716" y="1352"/>
                  <a:pt x="716" y="1358"/>
                  <a:pt x="716" y="1362"/>
                </a:cubicBezTo>
                <a:cubicBezTo>
                  <a:pt x="716" y="1364"/>
                  <a:pt x="716" y="1365"/>
                  <a:pt x="716" y="1366"/>
                </a:cubicBezTo>
                <a:cubicBezTo>
                  <a:pt x="716" y="1370"/>
                  <a:pt x="716" y="1371"/>
                  <a:pt x="716" y="1370"/>
                </a:cubicBezTo>
                <a:cubicBezTo>
                  <a:pt x="716" y="1374"/>
                  <a:pt x="716" y="1374"/>
                  <a:pt x="716" y="1374"/>
                </a:cubicBezTo>
                <a:cubicBezTo>
                  <a:pt x="716" y="1394"/>
                  <a:pt x="735" y="1410"/>
                  <a:pt x="751" y="1410"/>
                </a:cubicBezTo>
                <a:cubicBezTo>
                  <a:pt x="2505" y="1410"/>
                  <a:pt x="2505" y="1410"/>
                  <a:pt x="2505" y="1410"/>
                </a:cubicBezTo>
                <a:cubicBezTo>
                  <a:pt x="2524" y="1410"/>
                  <a:pt x="2537" y="1398"/>
                  <a:pt x="2543" y="1378"/>
                </a:cubicBezTo>
                <a:cubicBezTo>
                  <a:pt x="2543" y="1374"/>
                  <a:pt x="2543" y="1374"/>
                  <a:pt x="2543" y="1374"/>
                </a:cubicBezTo>
                <a:cubicBezTo>
                  <a:pt x="2543" y="1356"/>
                  <a:pt x="2543" y="1347"/>
                  <a:pt x="2543" y="1342"/>
                </a:cubicBezTo>
                <a:lnTo>
                  <a:pt x="2305" y="1342"/>
                </a:lnTo>
                <a:close/>
                <a:moveTo>
                  <a:pt x="312" y="1179"/>
                </a:moveTo>
                <a:cubicBezTo>
                  <a:pt x="173" y="1179"/>
                  <a:pt x="173" y="1179"/>
                  <a:pt x="173" y="1179"/>
                </a:cubicBezTo>
                <a:cubicBezTo>
                  <a:pt x="167" y="1179"/>
                  <a:pt x="162" y="1173"/>
                  <a:pt x="162" y="1166"/>
                </a:cubicBezTo>
                <a:cubicBezTo>
                  <a:pt x="162" y="1159"/>
                  <a:pt x="167" y="1156"/>
                  <a:pt x="173" y="1156"/>
                </a:cubicBezTo>
                <a:cubicBezTo>
                  <a:pt x="312" y="1156"/>
                  <a:pt x="312" y="1156"/>
                  <a:pt x="312" y="1156"/>
                </a:cubicBezTo>
                <a:cubicBezTo>
                  <a:pt x="318" y="1156"/>
                  <a:pt x="323" y="1159"/>
                  <a:pt x="323" y="1166"/>
                </a:cubicBezTo>
                <a:cubicBezTo>
                  <a:pt x="323" y="1173"/>
                  <a:pt x="318" y="1179"/>
                  <a:pt x="312" y="1179"/>
                </a:cubicBezTo>
                <a:close/>
                <a:moveTo>
                  <a:pt x="439" y="809"/>
                </a:moveTo>
                <a:cubicBezTo>
                  <a:pt x="439" y="902"/>
                  <a:pt x="439" y="902"/>
                  <a:pt x="439" y="902"/>
                </a:cubicBezTo>
                <a:cubicBezTo>
                  <a:pt x="439" y="1110"/>
                  <a:pt x="439" y="1110"/>
                  <a:pt x="439" y="1110"/>
                </a:cubicBezTo>
                <a:cubicBezTo>
                  <a:pt x="46" y="1110"/>
                  <a:pt x="46" y="1110"/>
                  <a:pt x="46" y="1110"/>
                </a:cubicBezTo>
                <a:cubicBezTo>
                  <a:pt x="46" y="439"/>
                  <a:pt x="46" y="439"/>
                  <a:pt x="46" y="439"/>
                </a:cubicBezTo>
                <a:cubicBezTo>
                  <a:pt x="185" y="439"/>
                  <a:pt x="185" y="439"/>
                  <a:pt x="185" y="439"/>
                </a:cubicBezTo>
                <a:cubicBezTo>
                  <a:pt x="254" y="439"/>
                  <a:pt x="254" y="439"/>
                  <a:pt x="254" y="439"/>
                </a:cubicBezTo>
                <a:cubicBezTo>
                  <a:pt x="439" y="439"/>
                  <a:pt x="439" y="439"/>
                  <a:pt x="439" y="439"/>
                </a:cubicBezTo>
                <a:lnTo>
                  <a:pt x="439" y="809"/>
                </a:lnTo>
                <a:close/>
                <a:moveTo>
                  <a:pt x="948" y="809"/>
                </a:moveTo>
                <a:cubicBezTo>
                  <a:pt x="735" y="809"/>
                  <a:pt x="587" y="809"/>
                  <a:pt x="485" y="809"/>
                </a:cubicBezTo>
                <a:cubicBezTo>
                  <a:pt x="485" y="426"/>
                  <a:pt x="485" y="426"/>
                  <a:pt x="485" y="426"/>
                </a:cubicBezTo>
                <a:cubicBezTo>
                  <a:pt x="485" y="407"/>
                  <a:pt x="469" y="393"/>
                  <a:pt x="454" y="393"/>
                </a:cubicBezTo>
                <a:cubicBezTo>
                  <a:pt x="372" y="393"/>
                  <a:pt x="307" y="393"/>
                  <a:pt x="254" y="393"/>
                </a:cubicBezTo>
                <a:cubicBezTo>
                  <a:pt x="254" y="100"/>
                  <a:pt x="254" y="65"/>
                  <a:pt x="254" y="62"/>
                </a:cubicBezTo>
                <a:cubicBezTo>
                  <a:pt x="1526" y="62"/>
                  <a:pt x="1526" y="62"/>
                  <a:pt x="1526" y="62"/>
                </a:cubicBezTo>
                <a:cubicBezTo>
                  <a:pt x="1526" y="223"/>
                  <a:pt x="1526" y="356"/>
                  <a:pt x="1526" y="463"/>
                </a:cubicBezTo>
                <a:cubicBezTo>
                  <a:pt x="1526" y="487"/>
                  <a:pt x="1526" y="510"/>
                  <a:pt x="1526" y="532"/>
                </a:cubicBezTo>
                <a:cubicBezTo>
                  <a:pt x="1526" y="722"/>
                  <a:pt x="1526" y="809"/>
                  <a:pt x="1526" y="809"/>
                </a:cubicBezTo>
                <a:cubicBezTo>
                  <a:pt x="1327" y="809"/>
                  <a:pt x="1159" y="809"/>
                  <a:pt x="1017" y="809"/>
                </a:cubicBezTo>
                <a:cubicBezTo>
                  <a:pt x="993" y="809"/>
                  <a:pt x="970" y="809"/>
                  <a:pt x="948" y="809"/>
                </a:cubicBezTo>
                <a:close/>
                <a:moveTo>
                  <a:pt x="2229" y="1295"/>
                </a:moveTo>
                <a:cubicBezTo>
                  <a:pt x="1035" y="1295"/>
                  <a:pt x="1035" y="1295"/>
                  <a:pt x="1035" y="1295"/>
                </a:cubicBezTo>
                <a:cubicBezTo>
                  <a:pt x="1035" y="1131"/>
                  <a:pt x="1035" y="1003"/>
                  <a:pt x="1035" y="902"/>
                </a:cubicBezTo>
                <a:cubicBezTo>
                  <a:pt x="1544" y="902"/>
                  <a:pt x="1544" y="902"/>
                  <a:pt x="1544" y="902"/>
                </a:cubicBezTo>
                <a:cubicBezTo>
                  <a:pt x="1572" y="902"/>
                  <a:pt x="1588" y="882"/>
                  <a:pt x="1588" y="853"/>
                </a:cubicBezTo>
                <a:cubicBezTo>
                  <a:pt x="1588" y="727"/>
                  <a:pt x="1588" y="621"/>
                  <a:pt x="1588" y="532"/>
                </a:cubicBezTo>
                <a:cubicBezTo>
                  <a:pt x="2229" y="532"/>
                  <a:pt x="2229" y="532"/>
                  <a:pt x="2229" y="532"/>
                </a:cubicBezTo>
                <a:cubicBezTo>
                  <a:pt x="2229" y="1295"/>
                  <a:pt x="2229" y="1295"/>
                  <a:pt x="2229" y="1295"/>
                </a:cubicBezTo>
                <a:close/>
              </a:path>
            </a:pathLst>
          </a:custGeom>
          <a:solidFill>
            <a:srgbClr val="002050"/>
          </a:solidFill>
          <a:ln>
            <a:noFill/>
          </a:ln>
        </p:spPr>
        <p:txBody>
          <a:bodyPr vert="horz" wrap="square" lIns="93260" tIns="46630" rIns="93260" bIns="46630" numCol="1" anchor="t" anchorCtr="0" compatLnSpc="1">
            <a:prstTxWarp prst="textNoShape">
              <a:avLst/>
            </a:prstTxWarp>
          </a:bodyPr>
          <a:lstStyle/>
          <a:p>
            <a:pPr defTabSz="932597">
              <a:defRPr/>
            </a:pPr>
            <a:endParaRPr lang="en-US">
              <a:solidFill>
                <a:srgbClr val="353535"/>
              </a:solidFill>
              <a:latin typeface="Segoe UI Semilight"/>
            </a:endParaRPr>
          </a:p>
        </p:txBody>
      </p:sp>
      <p:cxnSp>
        <p:nvCxnSpPr>
          <p:cNvPr id="67" name="Straight Arrow Connector 66">
            <a:extLst>
              <a:ext uri="{FF2B5EF4-FFF2-40B4-BE49-F238E27FC236}">
                <a16:creationId xmlns:a16="http://schemas.microsoft.com/office/drawing/2014/main" id="{BD748AB8-D4CC-41BC-AA4A-66C8711F9847}"/>
              </a:ext>
            </a:extLst>
          </p:cNvPr>
          <p:cNvCxnSpPr>
            <a:cxnSpLocks/>
          </p:cNvCxnSpPr>
          <p:nvPr/>
        </p:nvCxnSpPr>
        <p:spPr>
          <a:xfrm>
            <a:off x="4114143" y="1485920"/>
            <a:ext cx="1022663" cy="0"/>
          </a:xfrm>
          <a:prstGeom prst="straightConnector1">
            <a:avLst/>
          </a:prstGeom>
          <a:ln w="19050">
            <a:solidFill>
              <a:schemeClr val="tx1">
                <a:lumMod val="50000"/>
              </a:schemeClr>
            </a:solidFill>
            <a:prstDash val="sysDash"/>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98" name="Rectangle 97">
            <a:extLst>
              <a:ext uri="{FF2B5EF4-FFF2-40B4-BE49-F238E27FC236}">
                <a16:creationId xmlns:a16="http://schemas.microsoft.com/office/drawing/2014/main" id="{B1E481D5-DC71-4E71-9447-4C5FB3A6B19A}"/>
              </a:ext>
            </a:extLst>
          </p:cNvPr>
          <p:cNvSpPr/>
          <p:nvPr/>
        </p:nvSpPr>
        <p:spPr>
          <a:xfrm>
            <a:off x="9441598" y="3766254"/>
            <a:ext cx="807489" cy="411213"/>
          </a:xfrm>
          <a:prstGeom prst="rect">
            <a:avLst/>
          </a:prstGeom>
          <a:solidFill>
            <a:schemeClr val="bg1">
              <a:lumMod val="95000"/>
            </a:schemeClr>
          </a:solidFill>
          <a:ln>
            <a:solidFill>
              <a:srgbClr val="BDBDBD"/>
            </a:solidFill>
          </a:ln>
        </p:spPr>
        <p:style>
          <a:lnRef idx="2">
            <a:schemeClr val="dk1"/>
          </a:lnRef>
          <a:fillRef idx="1">
            <a:schemeClr val="lt1"/>
          </a:fillRef>
          <a:effectRef idx="0">
            <a:schemeClr val="dk1"/>
          </a:effectRef>
          <a:fontRef idx="minor">
            <a:schemeClr val="dk1"/>
          </a:fontRef>
        </p:style>
        <p:txBody>
          <a:bodyPr wrap="square" lIns="46610" rIns="46610" anchor="ctr">
            <a:spAutoFit/>
          </a:bodyPr>
          <a:lstStyle/>
          <a:p>
            <a:pPr algn="ctr" defTabSz="950492" fontAlgn="base">
              <a:lnSpc>
                <a:spcPct val="90000"/>
              </a:lnSpc>
              <a:spcBef>
                <a:spcPct val="0"/>
              </a:spcBef>
              <a:spcAft>
                <a:spcPct val="0"/>
              </a:spcAft>
              <a:defRPr/>
            </a:pPr>
            <a:r>
              <a:rPr lang="en-US" sz="1122" kern="0">
                <a:solidFill>
                  <a:sysClr val="windowText" lastClr="000000"/>
                </a:solidFill>
                <a:latin typeface="Segoe UI Semilight"/>
                <a:ea typeface="Segoe UI" pitchFamily="34" charset="0"/>
                <a:cs typeface="Segoe UI" pitchFamily="34" charset="0"/>
              </a:rPr>
              <a:t>Check location</a:t>
            </a:r>
          </a:p>
        </p:txBody>
      </p:sp>
      <p:sp>
        <p:nvSpPr>
          <p:cNvPr id="100" name="Rectangle 99">
            <a:extLst>
              <a:ext uri="{FF2B5EF4-FFF2-40B4-BE49-F238E27FC236}">
                <a16:creationId xmlns:a16="http://schemas.microsoft.com/office/drawing/2014/main" id="{2B3D0337-A92C-4FFD-A2C3-80FEAB58DF6B}"/>
              </a:ext>
            </a:extLst>
          </p:cNvPr>
          <p:cNvSpPr/>
          <p:nvPr/>
        </p:nvSpPr>
        <p:spPr>
          <a:xfrm>
            <a:off x="3721622" y="3808816"/>
            <a:ext cx="953330" cy="411213"/>
          </a:xfrm>
          <a:prstGeom prst="rect">
            <a:avLst/>
          </a:prstGeom>
          <a:solidFill>
            <a:schemeClr val="bg1">
              <a:lumMod val="95000"/>
            </a:schemeClr>
          </a:solidFill>
          <a:ln>
            <a:solidFill>
              <a:srgbClr val="BDBDBD"/>
            </a:solidFill>
          </a:ln>
        </p:spPr>
        <p:style>
          <a:lnRef idx="2">
            <a:schemeClr val="dk1"/>
          </a:lnRef>
          <a:fillRef idx="1">
            <a:schemeClr val="lt1"/>
          </a:fillRef>
          <a:effectRef idx="0">
            <a:schemeClr val="dk1"/>
          </a:effectRef>
          <a:fontRef idx="minor">
            <a:schemeClr val="dk1"/>
          </a:fontRef>
        </p:style>
        <p:txBody>
          <a:bodyPr wrap="square" lIns="46610" rIns="46610" anchor="ctr">
            <a:spAutoFit/>
          </a:bodyPr>
          <a:lstStyle/>
          <a:p>
            <a:pPr algn="ctr" defTabSz="950492" fontAlgn="base">
              <a:lnSpc>
                <a:spcPct val="90000"/>
              </a:lnSpc>
              <a:spcBef>
                <a:spcPct val="0"/>
              </a:spcBef>
              <a:spcAft>
                <a:spcPct val="0"/>
              </a:spcAft>
              <a:defRPr/>
            </a:pPr>
            <a:r>
              <a:rPr lang="en-US" sz="1122" kern="0">
                <a:solidFill>
                  <a:sysClr val="windowText" lastClr="000000"/>
                </a:solidFill>
                <a:latin typeface="Segoe UI Semilight"/>
                <a:ea typeface="Segoe UI" pitchFamily="34" charset="0"/>
                <a:cs typeface="Segoe UI" pitchFamily="34" charset="0"/>
              </a:rPr>
              <a:t>Check user behavior</a:t>
            </a:r>
          </a:p>
        </p:txBody>
      </p:sp>
      <p:sp>
        <p:nvSpPr>
          <p:cNvPr id="102" name="Rectangle 101">
            <a:extLst>
              <a:ext uri="{FF2B5EF4-FFF2-40B4-BE49-F238E27FC236}">
                <a16:creationId xmlns:a16="http://schemas.microsoft.com/office/drawing/2014/main" id="{19B4AD01-C1D8-4287-BAEF-99B224539684}"/>
              </a:ext>
            </a:extLst>
          </p:cNvPr>
          <p:cNvSpPr/>
          <p:nvPr/>
        </p:nvSpPr>
        <p:spPr>
          <a:xfrm>
            <a:off x="7906791" y="3766254"/>
            <a:ext cx="1050081" cy="411213"/>
          </a:xfrm>
          <a:prstGeom prst="rect">
            <a:avLst/>
          </a:prstGeom>
          <a:solidFill>
            <a:schemeClr val="bg1">
              <a:lumMod val="95000"/>
            </a:schemeClr>
          </a:solidFill>
          <a:ln>
            <a:solidFill>
              <a:srgbClr val="BDBDBD"/>
            </a:solidFill>
          </a:ln>
        </p:spPr>
        <p:style>
          <a:lnRef idx="2">
            <a:schemeClr val="dk1"/>
          </a:lnRef>
          <a:fillRef idx="1">
            <a:schemeClr val="lt1"/>
          </a:fillRef>
          <a:effectRef idx="0">
            <a:schemeClr val="dk1"/>
          </a:effectRef>
          <a:fontRef idx="minor">
            <a:schemeClr val="dk1"/>
          </a:fontRef>
        </p:style>
        <p:txBody>
          <a:bodyPr wrap="square" lIns="46610" rIns="46610" anchor="ctr">
            <a:spAutoFit/>
          </a:bodyPr>
          <a:lstStyle/>
          <a:p>
            <a:pPr algn="ctr" defTabSz="950492" fontAlgn="base">
              <a:lnSpc>
                <a:spcPct val="90000"/>
              </a:lnSpc>
              <a:spcBef>
                <a:spcPct val="0"/>
              </a:spcBef>
              <a:spcAft>
                <a:spcPct val="0"/>
              </a:spcAft>
              <a:defRPr/>
            </a:pPr>
            <a:r>
              <a:rPr lang="en-US" sz="1122" kern="0">
                <a:solidFill>
                  <a:sysClr val="windowText" lastClr="000000"/>
                </a:solidFill>
                <a:latin typeface="Segoe UI Semilight"/>
                <a:ea typeface="Segoe UI" pitchFamily="34" charset="0"/>
                <a:cs typeface="Segoe UI" pitchFamily="34" charset="0"/>
              </a:rPr>
              <a:t>Check user organization</a:t>
            </a:r>
          </a:p>
        </p:txBody>
      </p:sp>
      <p:cxnSp>
        <p:nvCxnSpPr>
          <p:cNvPr id="107" name="Straight Arrow Connector 106">
            <a:extLst>
              <a:ext uri="{FF2B5EF4-FFF2-40B4-BE49-F238E27FC236}">
                <a16:creationId xmlns:a16="http://schemas.microsoft.com/office/drawing/2014/main" id="{B47929A2-C49C-40F9-992C-0E7067DCA9FB}"/>
              </a:ext>
            </a:extLst>
          </p:cNvPr>
          <p:cNvCxnSpPr>
            <a:cxnSpLocks/>
            <a:stCxn id="61" idx="2"/>
          </p:cNvCxnSpPr>
          <p:nvPr/>
        </p:nvCxnSpPr>
        <p:spPr>
          <a:xfrm>
            <a:off x="6223119" y="4736632"/>
            <a:ext cx="4220" cy="440259"/>
          </a:xfrm>
          <a:prstGeom prst="straightConnector1">
            <a:avLst/>
          </a:prstGeom>
          <a:ln w="19050">
            <a:solidFill>
              <a:schemeClr val="tx1">
                <a:lumMod val="50000"/>
              </a:schemeClr>
            </a:solidFill>
            <a:prstDash val="sysDash"/>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4A1A4BA3-BE6E-48D1-8861-90582707D3EA}"/>
              </a:ext>
            </a:extLst>
          </p:cNvPr>
          <p:cNvSpPr/>
          <p:nvPr/>
        </p:nvSpPr>
        <p:spPr bwMode="auto">
          <a:xfrm>
            <a:off x="1104497" y="5176891"/>
            <a:ext cx="10245684" cy="1348420"/>
          </a:xfrm>
          <a:prstGeom prst="rect">
            <a:avLst/>
          </a:prstGeom>
          <a:noFill/>
          <a:ln w="12700" cap="flat" cmpd="sng" algn="ctr">
            <a:solidFill>
              <a:schemeClr val="accent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r>
              <a:rPr lang="en-US" sz="2400" kern="0">
                <a:solidFill>
                  <a:srgbClr val="1A1A1A"/>
                </a:solidFill>
                <a:latin typeface="Segoe UI Semilight"/>
                <a:cs typeface="Segoe UI" pitchFamily="34" charset="0"/>
              </a:rPr>
              <a:t>Enforce Relevant Policies with Conditional Access App Control</a:t>
            </a:r>
          </a:p>
        </p:txBody>
      </p:sp>
      <p:sp>
        <p:nvSpPr>
          <p:cNvPr id="103" name="Rectangle 102">
            <a:extLst>
              <a:ext uri="{FF2B5EF4-FFF2-40B4-BE49-F238E27FC236}">
                <a16:creationId xmlns:a16="http://schemas.microsoft.com/office/drawing/2014/main" id="{546C9503-A5AF-41B2-9A1F-B6FD89733223}"/>
              </a:ext>
            </a:extLst>
          </p:cNvPr>
          <p:cNvSpPr/>
          <p:nvPr/>
        </p:nvSpPr>
        <p:spPr>
          <a:xfrm>
            <a:off x="1628417" y="5807884"/>
            <a:ext cx="1439423" cy="569735"/>
          </a:xfrm>
          <a:prstGeom prst="rect">
            <a:avLst/>
          </a:prstGeom>
          <a:noFill/>
          <a:ln>
            <a:solidFill>
              <a:srgbClr val="E6E6E6"/>
            </a:solidFill>
          </a:ln>
        </p:spPr>
        <p:style>
          <a:lnRef idx="2">
            <a:schemeClr val="dk1"/>
          </a:lnRef>
          <a:fillRef idx="1">
            <a:schemeClr val="lt1"/>
          </a:fillRef>
          <a:effectRef idx="0">
            <a:schemeClr val="dk1"/>
          </a:effectRef>
          <a:fontRef idx="minor">
            <a:schemeClr val="dk1"/>
          </a:fontRef>
        </p:style>
        <p:txBody>
          <a:bodyPr wrap="square" lIns="46610" rIns="46610" anchor="ctr">
            <a:spAutoFit/>
          </a:bodyPr>
          <a:lstStyle/>
          <a:p>
            <a:pPr algn="ctr" defTabSz="950492" fontAlgn="base">
              <a:lnSpc>
                <a:spcPct val="90000"/>
              </a:lnSpc>
              <a:spcBef>
                <a:spcPct val="0"/>
              </a:spcBef>
              <a:spcAft>
                <a:spcPct val="0"/>
              </a:spcAft>
              <a:defRPr/>
            </a:pPr>
            <a:r>
              <a:rPr lang="en-US" sz="1122" kern="0">
                <a:solidFill>
                  <a:sysClr val="windowText" lastClr="000000"/>
                </a:solidFill>
                <a:latin typeface="Segoe UI Semilight"/>
                <a:ea typeface="Segoe UI" pitchFamily="34" charset="0"/>
                <a:cs typeface="Segoe UI" pitchFamily="34" charset="0"/>
              </a:rPr>
              <a:t>Protect downloads from unmanaged devices with AIP</a:t>
            </a:r>
          </a:p>
        </p:txBody>
      </p:sp>
      <p:sp>
        <p:nvSpPr>
          <p:cNvPr id="118" name="Rectangle 117">
            <a:extLst>
              <a:ext uri="{FF2B5EF4-FFF2-40B4-BE49-F238E27FC236}">
                <a16:creationId xmlns:a16="http://schemas.microsoft.com/office/drawing/2014/main" id="{86CA1733-3A74-412F-ABAA-2E84C06B6A10}"/>
              </a:ext>
            </a:extLst>
          </p:cNvPr>
          <p:cNvSpPr/>
          <p:nvPr/>
        </p:nvSpPr>
        <p:spPr>
          <a:xfrm>
            <a:off x="3427307" y="5803186"/>
            <a:ext cx="1620477" cy="569735"/>
          </a:xfrm>
          <a:prstGeom prst="rect">
            <a:avLst/>
          </a:prstGeom>
          <a:noFill/>
          <a:ln>
            <a:solidFill>
              <a:srgbClr val="E6E6E6"/>
            </a:solidFill>
          </a:ln>
        </p:spPr>
        <p:style>
          <a:lnRef idx="2">
            <a:schemeClr val="dk1"/>
          </a:lnRef>
          <a:fillRef idx="1">
            <a:schemeClr val="lt1"/>
          </a:fillRef>
          <a:effectRef idx="0">
            <a:schemeClr val="dk1"/>
          </a:effectRef>
          <a:fontRef idx="minor">
            <a:schemeClr val="dk1"/>
          </a:fontRef>
        </p:style>
        <p:txBody>
          <a:bodyPr wrap="square" lIns="46610" rIns="46610" anchor="ctr">
            <a:spAutoFit/>
          </a:bodyPr>
          <a:lstStyle/>
          <a:p>
            <a:pPr algn="ctr" defTabSz="950492" fontAlgn="base">
              <a:lnSpc>
                <a:spcPct val="90000"/>
              </a:lnSpc>
              <a:spcBef>
                <a:spcPct val="0"/>
              </a:spcBef>
              <a:spcAft>
                <a:spcPct val="0"/>
              </a:spcAft>
              <a:defRPr/>
            </a:pPr>
            <a:r>
              <a:rPr lang="en-US" sz="1122" kern="0">
                <a:solidFill>
                  <a:sysClr val="windowText" lastClr="000000"/>
                </a:solidFill>
                <a:latin typeface="Segoe UI Semilight"/>
                <a:ea typeface="Segoe UI" pitchFamily="34" charset="0"/>
                <a:cs typeface="Segoe UI" pitchFamily="34" charset="0"/>
              </a:rPr>
              <a:t>Monitor and alert on actions when user activity is suspicious</a:t>
            </a:r>
          </a:p>
        </p:txBody>
      </p:sp>
      <p:sp>
        <p:nvSpPr>
          <p:cNvPr id="119" name="Rectangle 118">
            <a:extLst>
              <a:ext uri="{FF2B5EF4-FFF2-40B4-BE49-F238E27FC236}">
                <a16:creationId xmlns:a16="http://schemas.microsoft.com/office/drawing/2014/main" id="{D8B5B7F0-D751-453B-AFB3-4CDF09A20D76}"/>
              </a:ext>
            </a:extLst>
          </p:cNvPr>
          <p:cNvSpPr/>
          <p:nvPr/>
        </p:nvSpPr>
        <p:spPr>
          <a:xfrm>
            <a:off x="7507838" y="5751461"/>
            <a:ext cx="1620477" cy="569735"/>
          </a:xfrm>
          <a:prstGeom prst="rect">
            <a:avLst/>
          </a:prstGeom>
          <a:noFill/>
          <a:ln>
            <a:solidFill>
              <a:srgbClr val="E6E6E6"/>
            </a:solidFill>
          </a:ln>
        </p:spPr>
        <p:style>
          <a:lnRef idx="2">
            <a:schemeClr val="dk1"/>
          </a:lnRef>
          <a:fillRef idx="1">
            <a:schemeClr val="lt1"/>
          </a:fillRef>
          <a:effectRef idx="0">
            <a:schemeClr val="dk1"/>
          </a:effectRef>
          <a:fontRef idx="minor">
            <a:schemeClr val="dk1"/>
          </a:fontRef>
        </p:style>
        <p:txBody>
          <a:bodyPr wrap="square" lIns="46610" rIns="46610" anchor="ctr">
            <a:spAutoFit/>
          </a:bodyPr>
          <a:lstStyle/>
          <a:p>
            <a:pPr algn="ctr" defTabSz="950492" fontAlgn="base">
              <a:lnSpc>
                <a:spcPct val="90000"/>
              </a:lnSpc>
              <a:spcBef>
                <a:spcPct val="0"/>
              </a:spcBef>
              <a:spcAft>
                <a:spcPct val="0"/>
              </a:spcAft>
              <a:defRPr/>
            </a:pPr>
            <a:r>
              <a:rPr lang="en-US" sz="1122" kern="0">
                <a:solidFill>
                  <a:sysClr val="windowText" lastClr="000000"/>
                </a:solidFill>
                <a:latin typeface="Segoe UI Semilight"/>
                <a:ea typeface="Segoe UI" pitchFamily="34" charset="0"/>
                <a:cs typeface="Segoe UI" pitchFamily="34" charset="0"/>
              </a:rPr>
              <a:t>Enforce read-only mode in applications for partner (B2B) users</a:t>
            </a:r>
          </a:p>
        </p:txBody>
      </p:sp>
      <p:sp>
        <p:nvSpPr>
          <p:cNvPr id="120" name="Rectangle 119">
            <a:extLst>
              <a:ext uri="{FF2B5EF4-FFF2-40B4-BE49-F238E27FC236}">
                <a16:creationId xmlns:a16="http://schemas.microsoft.com/office/drawing/2014/main" id="{24FB071A-6D7D-4FD0-9B62-5DFB0962FCCF}"/>
              </a:ext>
            </a:extLst>
          </p:cNvPr>
          <p:cNvSpPr/>
          <p:nvPr/>
        </p:nvSpPr>
        <p:spPr>
          <a:xfrm>
            <a:off x="9548402" y="5751460"/>
            <a:ext cx="1620477" cy="569735"/>
          </a:xfrm>
          <a:prstGeom prst="rect">
            <a:avLst/>
          </a:prstGeom>
          <a:noFill/>
          <a:ln>
            <a:solidFill>
              <a:srgbClr val="E6E6E6"/>
            </a:solidFill>
          </a:ln>
        </p:spPr>
        <p:style>
          <a:lnRef idx="2">
            <a:schemeClr val="dk1"/>
          </a:lnRef>
          <a:fillRef idx="1">
            <a:schemeClr val="lt1"/>
          </a:fillRef>
          <a:effectRef idx="0">
            <a:schemeClr val="dk1"/>
          </a:effectRef>
          <a:fontRef idx="minor">
            <a:schemeClr val="dk1"/>
          </a:fontRef>
        </p:style>
        <p:txBody>
          <a:bodyPr wrap="square" lIns="46610" rIns="46610" anchor="ctr">
            <a:spAutoFit/>
          </a:bodyPr>
          <a:lstStyle/>
          <a:p>
            <a:pPr algn="ctr" defTabSz="950492" fontAlgn="base">
              <a:lnSpc>
                <a:spcPct val="90000"/>
              </a:lnSpc>
              <a:spcBef>
                <a:spcPct val="0"/>
              </a:spcBef>
              <a:spcAft>
                <a:spcPct val="0"/>
              </a:spcAft>
              <a:defRPr/>
            </a:pPr>
            <a:r>
              <a:rPr lang="en-US" sz="1122" kern="0">
                <a:solidFill>
                  <a:sysClr val="windowText" lastClr="000000"/>
                </a:solidFill>
                <a:latin typeface="Segoe UI Semilight"/>
                <a:ea typeface="Segoe UI" pitchFamily="34" charset="0"/>
                <a:cs typeface="Segoe UI" pitchFamily="34" charset="0"/>
              </a:rPr>
              <a:t>Require MFA and define session timeouts for unfamiliar locations</a:t>
            </a:r>
          </a:p>
        </p:txBody>
      </p:sp>
      <p:pic>
        <p:nvPicPr>
          <p:cNvPr id="121" name="Picture 120">
            <a:extLst>
              <a:ext uri="{FF2B5EF4-FFF2-40B4-BE49-F238E27FC236}">
                <a16:creationId xmlns:a16="http://schemas.microsoft.com/office/drawing/2014/main" id="{61C473C5-CB7E-4073-AECE-4D4730B6723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05115" y="5671321"/>
            <a:ext cx="1258164" cy="649099"/>
          </a:xfrm>
          <a:prstGeom prst="rect">
            <a:avLst/>
          </a:prstGeom>
          <a:noFill/>
          <a:ln>
            <a:noFill/>
          </a:ln>
        </p:spPr>
      </p:pic>
      <p:sp>
        <p:nvSpPr>
          <p:cNvPr id="122" name="Rectangle 120">
            <a:extLst>
              <a:ext uri="{FF2B5EF4-FFF2-40B4-BE49-F238E27FC236}">
                <a16:creationId xmlns:a16="http://schemas.microsoft.com/office/drawing/2014/main" id="{F88D75D0-5990-4FF8-8303-C9A824F03C6F}"/>
              </a:ext>
            </a:extLst>
          </p:cNvPr>
          <p:cNvSpPr>
            <a:spLocks noChangeArrowheads="1"/>
          </p:cNvSpPr>
          <p:nvPr/>
        </p:nvSpPr>
        <p:spPr bwMode="auto">
          <a:xfrm>
            <a:off x="5214434" y="6336025"/>
            <a:ext cx="2039525" cy="17611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32608">
              <a:defRPr/>
            </a:pPr>
            <a:r>
              <a:rPr lang="en-US" altLang="en-US" sz="1122" b="1">
                <a:solidFill>
                  <a:srgbClr val="0078D7"/>
                </a:solidFill>
                <a:latin typeface="Calibri" panose="020F0502020204030204" pitchFamily="34" charset="0"/>
              </a:rPr>
              <a:t>BOX.US.CAS.MS</a:t>
            </a:r>
          </a:p>
        </p:txBody>
      </p:sp>
      <p:sp>
        <p:nvSpPr>
          <p:cNvPr id="128" name="Rectangle 127">
            <a:extLst>
              <a:ext uri="{FF2B5EF4-FFF2-40B4-BE49-F238E27FC236}">
                <a16:creationId xmlns:a16="http://schemas.microsoft.com/office/drawing/2014/main" id="{565A71CB-D4A6-4C9C-B82D-62FBFF7CDE45}"/>
              </a:ext>
            </a:extLst>
          </p:cNvPr>
          <p:cNvSpPr/>
          <p:nvPr/>
        </p:nvSpPr>
        <p:spPr>
          <a:xfrm>
            <a:off x="7934499" y="311793"/>
            <a:ext cx="3802640" cy="178807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defTabSz="932563">
              <a:spcAft>
                <a:spcPts val="612"/>
              </a:spcAft>
            </a:pPr>
            <a:r>
              <a:rPr lang="en-US" sz="1632">
                <a:ln w="3175">
                  <a:noFill/>
                </a:ln>
                <a:solidFill>
                  <a:srgbClr val="0078D4"/>
                </a:solidFill>
                <a:latin typeface="Segoe UI"/>
                <a:cs typeface="Segoe UI" pitchFamily="34" charset="0"/>
              </a:rPr>
              <a:t>Cloud App Security integrates with:</a:t>
            </a:r>
          </a:p>
          <a:p>
            <a:pPr marL="291436" indent="-291436" defTabSz="932563">
              <a:buFont typeface="Arial" panose="020B0604020202020204" pitchFamily="34" charset="0"/>
              <a:buChar char="•"/>
            </a:pPr>
            <a:r>
              <a:rPr lang="en-US" sz="1632">
                <a:ln w="3175">
                  <a:noFill/>
                </a:ln>
                <a:solidFill>
                  <a:srgbClr val="1A1A1A"/>
                </a:solidFill>
                <a:latin typeface="Segoe UI"/>
                <a:cs typeface="Segoe UI" pitchFamily="34" charset="0"/>
              </a:rPr>
              <a:t>Azure Active Directory</a:t>
            </a:r>
          </a:p>
          <a:p>
            <a:pPr marL="291436" indent="-291436" defTabSz="932563">
              <a:buFont typeface="Arial" panose="020B0604020202020204" pitchFamily="34" charset="0"/>
              <a:buChar char="•"/>
            </a:pPr>
            <a:r>
              <a:rPr lang="en-US" sz="1632">
                <a:ln w="3175">
                  <a:noFill/>
                </a:ln>
                <a:solidFill>
                  <a:srgbClr val="1A1A1A"/>
                </a:solidFill>
                <a:latin typeface="Segoe UI"/>
                <a:cs typeface="Segoe UI" pitchFamily="34" charset="0"/>
              </a:rPr>
              <a:t>Azure Information Protection </a:t>
            </a:r>
          </a:p>
          <a:p>
            <a:pPr marL="291436" indent="-291436" defTabSz="932563">
              <a:spcAft>
                <a:spcPts val="612"/>
              </a:spcAft>
              <a:buFont typeface="Arial" panose="020B0604020202020204" pitchFamily="34" charset="0"/>
              <a:buChar char="•"/>
            </a:pPr>
            <a:r>
              <a:rPr lang="en-US" sz="1632">
                <a:ln w="3175">
                  <a:noFill/>
                </a:ln>
                <a:solidFill>
                  <a:srgbClr val="1A1A1A"/>
                </a:solidFill>
                <a:latin typeface="Segoe UI"/>
                <a:cs typeface="Segoe UI" pitchFamily="34" charset="0"/>
              </a:rPr>
              <a:t>Microsoft Intune</a:t>
            </a:r>
          </a:p>
          <a:p>
            <a:pPr algn="ctr" defTabSz="932563"/>
            <a:r>
              <a:rPr lang="en-US" sz="1632">
                <a:solidFill>
                  <a:srgbClr val="1A1A1A"/>
                </a:solidFill>
                <a:latin typeface="Segoe UI"/>
              </a:rPr>
              <a:t>to help protect any app in your organization.</a:t>
            </a:r>
          </a:p>
        </p:txBody>
      </p:sp>
      <p:sp>
        <p:nvSpPr>
          <p:cNvPr id="3" name="TextBox 2">
            <a:extLst>
              <a:ext uri="{FF2B5EF4-FFF2-40B4-BE49-F238E27FC236}">
                <a16:creationId xmlns:a16="http://schemas.microsoft.com/office/drawing/2014/main" id="{076E6078-A5DC-4F06-99BE-55A83EAB1B76}"/>
              </a:ext>
            </a:extLst>
          </p:cNvPr>
          <p:cNvSpPr txBox="1"/>
          <p:nvPr/>
        </p:nvSpPr>
        <p:spPr>
          <a:xfrm>
            <a:off x="4164422" y="2979149"/>
            <a:ext cx="4688920" cy="320182"/>
          </a:xfrm>
          <a:prstGeom prst="rect">
            <a:avLst/>
          </a:prstGeom>
          <a:noFill/>
        </p:spPr>
        <p:txBody>
          <a:bodyPr wrap="square" lIns="0" tIns="0" rIns="0" bIns="0" rtlCol="0">
            <a:spAutoFit/>
          </a:bodyPr>
          <a:lstStyle/>
          <a:p>
            <a:pPr defTabSz="932563"/>
            <a:r>
              <a:rPr lang="en-US" sz="2040">
                <a:solidFill>
                  <a:srgbClr val="002050"/>
                </a:solidFill>
                <a:latin typeface="Segoe UI Semibold"/>
              </a:rPr>
              <a:t>MICROSOFT CLOUD APP SECURITY</a:t>
            </a:r>
          </a:p>
        </p:txBody>
      </p:sp>
      <p:sp>
        <p:nvSpPr>
          <p:cNvPr id="49" name="Commitments_EC4D" title="Icon of a handshake">
            <a:extLst>
              <a:ext uri="{FF2B5EF4-FFF2-40B4-BE49-F238E27FC236}">
                <a16:creationId xmlns:a16="http://schemas.microsoft.com/office/drawing/2014/main" id="{B66D2A7A-EA4A-4E90-AFEC-46C9CB8CA79F}"/>
              </a:ext>
            </a:extLst>
          </p:cNvPr>
          <p:cNvSpPr>
            <a:spLocks noChangeAspect="1" noEditPoints="1"/>
          </p:cNvSpPr>
          <p:nvPr/>
        </p:nvSpPr>
        <p:spPr bwMode="auto">
          <a:xfrm>
            <a:off x="8232902" y="4316886"/>
            <a:ext cx="397857" cy="373041"/>
          </a:xfrm>
          <a:custGeom>
            <a:avLst/>
            <a:gdLst>
              <a:gd name="T0" fmla="*/ 56 w 3762"/>
              <a:gd name="T1" fmla="*/ 1280 h 3526"/>
              <a:gd name="T2" fmla="*/ 1246 w 3762"/>
              <a:gd name="T3" fmla="*/ 30 h 3526"/>
              <a:gd name="T4" fmla="*/ 1589 w 3762"/>
              <a:gd name="T5" fmla="*/ 313 h 3526"/>
              <a:gd name="T6" fmla="*/ 104 w 3762"/>
              <a:gd name="T7" fmla="*/ 2297 h 3526"/>
              <a:gd name="T8" fmla="*/ 698 w 3762"/>
              <a:gd name="T9" fmla="*/ 2078 h 3526"/>
              <a:gd name="T10" fmla="*/ 323 w 3762"/>
              <a:gd name="T11" fmla="*/ 1703 h 3526"/>
              <a:gd name="T12" fmla="*/ 2479 w 3762"/>
              <a:gd name="T13" fmla="*/ 2578 h 3526"/>
              <a:gd name="T14" fmla="*/ 3073 w 3762"/>
              <a:gd name="T15" fmla="*/ 2797 h 3526"/>
              <a:gd name="T16" fmla="*/ 2854 w 3762"/>
              <a:gd name="T17" fmla="*/ 2203 h 3526"/>
              <a:gd name="T18" fmla="*/ 1823 w 3762"/>
              <a:gd name="T19" fmla="*/ 3422 h 3526"/>
              <a:gd name="T20" fmla="*/ 2198 w 3762"/>
              <a:gd name="T21" fmla="*/ 3047 h 3526"/>
              <a:gd name="T22" fmla="*/ 2698 w 3762"/>
              <a:gd name="T23" fmla="*/ 3172 h 3526"/>
              <a:gd name="T24" fmla="*/ 2479 w 3762"/>
              <a:gd name="T25" fmla="*/ 2578 h 3526"/>
              <a:gd name="T26" fmla="*/ 479 w 3762"/>
              <a:gd name="T27" fmla="*/ 2672 h 3526"/>
              <a:gd name="T28" fmla="*/ 1073 w 3762"/>
              <a:gd name="T29" fmla="*/ 2453 h 3526"/>
              <a:gd name="T30" fmla="*/ 698 w 3762"/>
              <a:gd name="T31" fmla="*/ 2078 h 3526"/>
              <a:gd name="T32" fmla="*/ 854 w 3762"/>
              <a:gd name="T33" fmla="*/ 2672 h 3526"/>
              <a:gd name="T34" fmla="*/ 1229 w 3762"/>
              <a:gd name="T35" fmla="*/ 3047 h 3526"/>
              <a:gd name="T36" fmla="*/ 1448 w 3762"/>
              <a:gd name="T37" fmla="*/ 2453 h 3526"/>
              <a:gd name="T38" fmla="*/ 854 w 3762"/>
              <a:gd name="T39" fmla="*/ 2672 h 3526"/>
              <a:gd name="T40" fmla="*/ 1229 w 3762"/>
              <a:gd name="T41" fmla="*/ 3422 h 3526"/>
              <a:gd name="T42" fmla="*/ 1823 w 3762"/>
              <a:gd name="T43" fmla="*/ 3203 h 3526"/>
              <a:gd name="T44" fmla="*/ 1448 w 3762"/>
              <a:gd name="T45" fmla="*/ 2828 h 3526"/>
              <a:gd name="T46" fmla="*/ 3214 w 3762"/>
              <a:gd name="T47" fmla="*/ 1813 h 3526"/>
              <a:gd name="T48" fmla="*/ 3746 w 3762"/>
              <a:gd name="T49" fmla="*/ 1220 h 3526"/>
              <a:gd name="T50" fmla="*/ 2526 w 3762"/>
              <a:gd name="T51" fmla="*/ 0 h 3526"/>
              <a:gd name="T52" fmla="*/ 1412 w 3762"/>
              <a:gd name="T53" fmla="*/ 385 h 3526"/>
              <a:gd name="T54" fmla="*/ 1026 w 3762"/>
              <a:gd name="T55" fmla="*/ 1250 h 3526"/>
              <a:gd name="T56" fmla="*/ 1276 w 3762"/>
              <a:gd name="T57" fmla="*/ 1500 h 3526"/>
              <a:gd name="T58" fmla="*/ 2026 w 3762"/>
              <a:gd name="T59" fmla="*/ 750 h 3526"/>
              <a:gd name="T60" fmla="*/ 3448 w 3762"/>
              <a:gd name="T61" fmla="*/ 2047 h 3526"/>
              <a:gd name="T62" fmla="*/ 3071 w 3762"/>
              <a:gd name="T63" fmla="*/ 2420 h 3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62" h="3526">
                <a:moveTo>
                  <a:pt x="401" y="1625"/>
                </a:moveTo>
                <a:cubicBezTo>
                  <a:pt x="56" y="1280"/>
                  <a:pt x="56" y="1280"/>
                  <a:pt x="56" y="1280"/>
                </a:cubicBezTo>
                <a:cubicBezTo>
                  <a:pt x="40" y="1264"/>
                  <a:pt x="40" y="1236"/>
                  <a:pt x="56" y="1220"/>
                </a:cubicBezTo>
                <a:cubicBezTo>
                  <a:pt x="1246" y="30"/>
                  <a:pt x="1246" y="30"/>
                  <a:pt x="1246" y="30"/>
                </a:cubicBezTo>
                <a:cubicBezTo>
                  <a:pt x="1262" y="14"/>
                  <a:pt x="1290" y="14"/>
                  <a:pt x="1306" y="30"/>
                </a:cubicBezTo>
                <a:cubicBezTo>
                  <a:pt x="1589" y="313"/>
                  <a:pt x="1589" y="313"/>
                  <a:pt x="1589" y="313"/>
                </a:cubicBezTo>
                <a:moveTo>
                  <a:pt x="104" y="1922"/>
                </a:moveTo>
                <a:cubicBezTo>
                  <a:pt x="0" y="2026"/>
                  <a:pt x="0" y="2194"/>
                  <a:pt x="104" y="2297"/>
                </a:cubicBezTo>
                <a:cubicBezTo>
                  <a:pt x="207" y="2401"/>
                  <a:pt x="375" y="2401"/>
                  <a:pt x="479" y="2297"/>
                </a:cubicBezTo>
                <a:cubicBezTo>
                  <a:pt x="698" y="2078"/>
                  <a:pt x="698" y="2078"/>
                  <a:pt x="698" y="2078"/>
                </a:cubicBezTo>
                <a:cubicBezTo>
                  <a:pt x="802" y="1974"/>
                  <a:pt x="802" y="1806"/>
                  <a:pt x="698" y="1703"/>
                </a:cubicBezTo>
                <a:cubicBezTo>
                  <a:pt x="595" y="1599"/>
                  <a:pt x="427" y="1599"/>
                  <a:pt x="323" y="1703"/>
                </a:cubicBezTo>
                <a:lnTo>
                  <a:pt x="104" y="1922"/>
                </a:lnTo>
                <a:close/>
                <a:moveTo>
                  <a:pt x="2479" y="2578"/>
                </a:moveTo>
                <a:cubicBezTo>
                  <a:pt x="2698" y="2797"/>
                  <a:pt x="2698" y="2797"/>
                  <a:pt x="2698" y="2797"/>
                </a:cubicBezTo>
                <a:cubicBezTo>
                  <a:pt x="2802" y="2901"/>
                  <a:pt x="2970" y="2901"/>
                  <a:pt x="3073" y="2797"/>
                </a:cubicBezTo>
                <a:cubicBezTo>
                  <a:pt x="3177" y="2694"/>
                  <a:pt x="3177" y="2526"/>
                  <a:pt x="3073" y="2422"/>
                </a:cubicBezTo>
                <a:cubicBezTo>
                  <a:pt x="2854" y="2203"/>
                  <a:pt x="2854" y="2203"/>
                  <a:pt x="2854" y="2203"/>
                </a:cubicBezTo>
                <a:moveTo>
                  <a:pt x="1714" y="3313"/>
                </a:moveTo>
                <a:cubicBezTo>
                  <a:pt x="1823" y="3422"/>
                  <a:pt x="1823" y="3422"/>
                  <a:pt x="1823" y="3422"/>
                </a:cubicBezTo>
                <a:cubicBezTo>
                  <a:pt x="1927" y="3526"/>
                  <a:pt x="2095" y="3526"/>
                  <a:pt x="2198" y="3422"/>
                </a:cubicBezTo>
                <a:cubicBezTo>
                  <a:pt x="2302" y="3319"/>
                  <a:pt x="2302" y="3151"/>
                  <a:pt x="2198" y="3047"/>
                </a:cubicBezTo>
                <a:cubicBezTo>
                  <a:pt x="2323" y="3172"/>
                  <a:pt x="2323" y="3172"/>
                  <a:pt x="2323" y="3172"/>
                </a:cubicBezTo>
                <a:cubicBezTo>
                  <a:pt x="2427" y="3276"/>
                  <a:pt x="2595" y="3276"/>
                  <a:pt x="2698" y="3172"/>
                </a:cubicBezTo>
                <a:cubicBezTo>
                  <a:pt x="2802" y="3069"/>
                  <a:pt x="2802" y="2901"/>
                  <a:pt x="2698" y="2797"/>
                </a:cubicBezTo>
                <a:cubicBezTo>
                  <a:pt x="2479" y="2578"/>
                  <a:pt x="2479" y="2578"/>
                  <a:pt x="2479" y="2578"/>
                </a:cubicBezTo>
                <a:moveTo>
                  <a:pt x="479" y="2297"/>
                </a:moveTo>
                <a:cubicBezTo>
                  <a:pt x="375" y="2401"/>
                  <a:pt x="375" y="2569"/>
                  <a:pt x="479" y="2672"/>
                </a:cubicBezTo>
                <a:cubicBezTo>
                  <a:pt x="582" y="2776"/>
                  <a:pt x="750" y="2776"/>
                  <a:pt x="854" y="2672"/>
                </a:cubicBezTo>
                <a:cubicBezTo>
                  <a:pt x="1073" y="2453"/>
                  <a:pt x="1073" y="2453"/>
                  <a:pt x="1073" y="2453"/>
                </a:cubicBezTo>
                <a:cubicBezTo>
                  <a:pt x="1177" y="2349"/>
                  <a:pt x="1177" y="2181"/>
                  <a:pt x="1073" y="2078"/>
                </a:cubicBezTo>
                <a:cubicBezTo>
                  <a:pt x="970" y="1974"/>
                  <a:pt x="802" y="1974"/>
                  <a:pt x="698" y="2078"/>
                </a:cubicBezTo>
                <a:lnTo>
                  <a:pt x="479" y="2297"/>
                </a:lnTo>
                <a:close/>
                <a:moveTo>
                  <a:pt x="854" y="2672"/>
                </a:moveTo>
                <a:cubicBezTo>
                  <a:pt x="750" y="2776"/>
                  <a:pt x="750" y="2944"/>
                  <a:pt x="854" y="3047"/>
                </a:cubicBezTo>
                <a:cubicBezTo>
                  <a:pt x="957" y="3151"/>
                  <a:pt x="1125" y="3151"/>
                  <a:pt x="1229" y="3047"/>
                </a:cubicBezTo>
                <a:cubicBezTo>
                  <a:pt x="1448" y="2828"/>
                  <a:pt x="1448" y="2828"/>
                  <a:pt x="1448" y="2828"/>
                </a:cubicBezTo>
                <a:cubicBezTo>
                  <a:pt x="1552" y="2724"/>
                  <a:pt x="1552" y="2556"/>
                  <a:pt x="1448" y="2453"/>
                </a:cubicBezTo>
                <a:cubicBezTo>
                  <a:pt x="1345" y="2349"/>
                  <a:pt x="1177" y="2349"/>
                  <a:pt x="1073" y="2453"/>
                </a:cubicBezTo>
                <a:lnTo>
                  <a:pt x="854" y="2672"/>
                </a:lnTo>
                <a:close/>
                <a:moveTo>
                  <a:pt x="1229" y="3047"/>
                </a:moveTo>
                <a:cubicBezTo>
                  <a:pt x="1125" y="3151"/>
                  <a:pt x="1125" y="3319"/>
                  <a:pt x="1229" y="3422"/>
                </a:cubicBezTo>
                <a:cubicBezTo>
                  <a:pt x="1332" y="3526"/>
                  <a:pt x="1500" y="3526"/>
                  <a:pt x="1604" y="3422"/>
                </a:cubicBezTo>
                <a:cubicBezTo>
                  <a:pt x="1823" y="3203"/>
                  <a:pt x="1823" y="3203"/>
                  <a:pt x="1823" y="3203"/>
                </a:cubicBezTo>
                <a:cubicBezTo>
                  <a:pt x="1927" y="3099"/>
                  <a:pt x="1927" y="2931"/>
                  <a:pt x="1823" y="2828"/>
                </a:cubicBezTo>
                <a:cubicBezTo>
                  <a:pt x="1720" y="2724"/>
                  <a:pt x="1552" y="2724"/>
                  <a:pt x="1448" y="2828"/>
                </a:cubicBezTo>
                <a:lnTo>
                  <a:pt x="1229" y="3047"/>
                </a:lnTo>
                <a:close/>
                <a:moveTo>
                  <a:pt x="3214" y="1813"/>
                </a:moveTo>
                <a:cubicBezTo>
                  <a:pt x="3746" y="1280"/>
                  <a:pt x="3746" y="1280"/>
                  <a:pt x="3746" y="1280"/>
                </a:cubicBezTo>
                <a:cubicBezTo>
                  <a:pt x="3762" y="1264"/>
                  <a:pt x="3762" y="1236"/>
                  <a:pt x="3746" y="1220"/>
                </a:cubicBezTo>
                <a:cubicBezTo>
                  <a:pt x="2526" y="0"/>
                  <a:pt x="2526" y="0"/>
                  <a:pt x="2526" y="0"/>
                </a:cubicBezTo>
                <a:cubicBezTo>
                  <a:pt x="2526" y="0"/>
                  <a:pt x="2526" y="0"/>
                  <a:pt x="2526" y="0"/>
                </a:cubicBezTo>
                <a:cubicBezTo>
                  <a:pt x="1436" y="363"/>
                  <a:pt x="1436" y="363"/>
                  <a:pt x="1436" y="363"/>
                </a:cubicBezTo>
                <a:cubicBezTo>
                  <a:pt x="1426" y="367"/>
                  <a:pt x="1417" y="375"/>
                  <a:pt x="1412" y="385"/>
                </a:cubicBezTo>
                <a:cubicBezTo>
                  <a:pt x="1057" y="1094"/>
                  <a:pt x="1057" y="1094"/>
                  <a:pt x="1057" y="1094"/>
                </a:cubicBezTo>
                <a:cubicBezTo>
                  <a:pt x="1037" y="1142"/>
                  <a:pt x="1026" y="1195"/>
                  <a:pt x="1026" y="1250"/>
                </a:cubicBezTo>
                <a:cubicBezTo>
                  <a:pt x="1026" y="1319"/>
                  <a:pt x="1054" y="1382"/>
                  <a:pt x="1099" y="1427"/>
                </a:cubicBezTo>
                <a:cubicBezTo>
                  <a:pt x="1144" y="1472"/>
                  <a:pt x="1207" y="1500"/>
                  <a:pt x="1276" y="1500"/>
                </a:cubicBezTo>
                <a:cubicBezTo>
                  <a:pt x="1483" y="1500"/>
                  <a:pt x="1651" y="1332"/>
                  <a:pt x="1651" y="1125"/>
                </a:cubicBezTo>
                <a:cubicBezTo>
                  <a:pt x="1651" y="918"/>
                  <a:pt x="1819" y="750"/>
                  <a:pt x="2026" y="750"/>
                </a:cubicBezTo>
                <a:cubicBezTo>
                  <a:pt x="2094" y="750"/>
                  <a:pt x="2162" y="771"/>
                  <a:pt x="2214" y="813"/>
                </a:cubicBezTo>
                <a:cubicBezTo>
                  <a:pt x="3448" y="2047"/>
                  <a:pt x="3448" y="2047"/>
                  <a:pt x="3448" y="2047"/>
                </a:cubicBezTo>
                <a:cubicBezTo>
                  <a:pt x="3553" y="2152"/>
                  <a:pt x="3552" y="2321"/>
                  <a:pt x="3446" y="2425"/>
                </a:cubicBezTo>
                <a:cubicBezTo>
                  <a:pt x="3341" y="2527"/>
                  <a:pt x="3174" y="2523"/>
                  <a:pt x="3071" y="2420"/>
                </a:cubicBezTo>
                <a:cubicBezTo>
                  <a:pt x="2854" y="2203"/>
                  <a:pt x="2854" y="2203"/>
                  <a:pt x="2854" y="2203"/>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63"/>
            <a:endParaRPr lang="en-US" sz="1800">
              <a:solidFill>
                <a:srgbClr val="1A1A1A"/>
              </a:solidFill>
              <a:latin typeface="Segoe UI"/>
            </a:endParaRPr>
          </a:p>
        </p:txBody>
      </p:sp>
      <p:sp>
        <p:nvSpPr>
          <p:cNvPr id="50" name="POI_ECAF" title="Icon of a map location marker">
            <a:extLst>
              <a:ext uri="{FF2B5EF4-FFF2-40B4-BE49-F238E27FC236}">
                <a16:creationId xmlns:a16="http://schemas.microsoft.com/office/drawing/2014/main" id="{F02925F6-BD57-4F76-A52C-17A96E6885CD}"/>
              </a:ext>
            </a:extLst>
          </p:cNvPr>
          <p:cNvSpPr>
            <a:spLocks noChangeAspect="1" noEditPoints="1"/>
          </p:cNvSpPr>
          <p:nvPr/>
        </p:nvSpPr>
        <p:spPr bwMode="auto">
          <a:xfrm>
            <a:off x="9728779" y="4316886"/>
            <a:ext cx="233127" cy="373041"/>
          </a:xfrm>
          <a:custGeom>
            <a:avLst/>
            <a:gdLst>
              <a:gd name="T0" fmla="*/ 2132 w 2244"/>
              <a:gd name="T1" fmla="*/ 1570 h 3590"/>
              <a:gd name="T2" fmla="*/ 1122 w 2244"/>
              <a:gd name="T3" fmla="*/ 3590 h 3590"/>
              <a:gd name="T4" fmla="*/ 112 w 2244"/>
              <a:gd name="T5" fmla="*/ 1570 h 3590"/>
              <a:gd name="T6" fmla="*/ 0 w 2244"/>
              <a:gd name="T7" fmla="*/ 1122 h 3590"/>
              <a:gd name="T8" fmla="*/ 1122 w 2244"/>
              <a:gd name="T9" fmla="*/ 0 h 3590"/>
              <a:gd name="T10" fmla="*/ 2244 w 2244"/>
              <a:gd name="T11" fmla="*/ 1122 h 3590"/>
              <a:gd name="T12" fmla="*/ 2132 w 2244"/>
              <a:gd name="T13" fmla="*/ 1570 h 3590"/>
              <a:gd name="T14" fmla="*/ 1122 w 2244"/>
              <a:gd name="T15" fmla="*/ 504 h 3590"/>
              <a:gd name="T16" fmla="*/ 501 w 2244"/>
              <a:gd name="T17" fmla="*/ 1125 h 3590"/>
              <a:gd name="T18" fmla="*/ 1122 w 2244"/>
              <a:gd name="T19" fmla="*/ 1746 h 3590"/>
              <a:gd name="T20" fmla="*/ 1743 w 2244"/>
              <a:gd name="T21" fmla="*/ 1125 h 3590"/>
              <a:gd name="T22" fmla="*/ 1122 w 2244"/>
              <a:gd name="T23" fmla="*/ 504 h 3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44" h="3590">
                <a:moveTo>
                  <a:pt x="2132" y="1570"/>
                </a:moveTo>
                <a:cubicBezTo>
                  <a:pt x="1122" y="3590"/>
                  <a:pt x="1122" y="3590"/>
                  <a:pt x="1122" y="3590"/>
                </a:cubicBezTo>
                <a:cubicBezTo>
                  <a:pt x="112" y="1570"/>
                  <a:pt x="112" y="1570"/>
                  <a:pt x="112" y="1570"/>
                </a:cubicBezTo>
                <a:cubicBezTo>
                  <a:pt x="41" y="1432"/>
                  <a:pt x="0" y="1281"/>
                  <a:pt x="0" y="1122"/>
                </a:cubicBezTo>
                <a:cubicBezTo>
                  <a:pt x="0" y="502"/>
                  <a:pt x="502" y="0"/>
                  <a:pt x="1122" y="0"/>
                </a:cubicBezTo>
                <a:cubicBezTo>
                  <a:pt x="1742" y="0"/>
                  <a:pt x="2244" y="502"/>
                  <a:pt x="2244" y="1122"/>
                </a:cubicBezTo>
                <a:cubicBezTo>
                  <a:pt x="2244" y="1281"/>
                  <a:pt x="2203" y="1432"/>
                  <a:pt x="2132" y="1570"/>
                </a:cubicBezTo>
                <a:close/>
                <a:moveTo>
                  <a:pt x="1122" y="504"/>
                </a:moveTo>
                <a:cubicBezTo>
                  <a:pt x="779" y="504"/>
                  <a:pt x="501" y="782"/>
                  <a:pt x="501" y="1125"/>
                </a:cubicBezTo>
                <a:cubicBezTo>
                  <a:pt x="501" y="1468"/>
                  <a:pt x="779" y="1746"/>
                  <a:pt x="1122" y="1746"/>
                </a:cubicBezTo>
                <a:cubicBezTo>
                  <a:pt x="1465" y="1746"/>
                  <a:pt x="1743" y="1468"/>
                  <a:pt x="1743" y="1125"/>
                </a:cubicBezTo>
                <a:cubicBezTo>
                  <a:pt x="1743" y="782"/>
                  <a:pt x="1465" y="504"/>
                  <a:pt x="1122" y="504"/>
                </a:cubicBezTo>
                <a:close/>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63"/>
            <a:endParaRPr lang="en-US" sz="918">
              <a:gradFill>
                <a:gsLst>
                  <a:gs pos="0">
                    <a:srgbClr val="505050"/>
                  </a:gs>
                  <a:gs pos="100000">
                    <a:srgbClr val="505050"/>
                  </a:gs>
                </a:gsLst>
                <a:lin ang="5400000" scaled="1"/>
              </a:gradFill>
              <a:latin typeface="Segoe UI"/>
            </a:endParaRPr>
          </a:p>
        </p:txBody>
      </p:sp>
      <p:sp>
        <p:nvSpPr>
          <p:cNvPr id="53" name="people_23" title="Icon of a person with a chat bubble above them">
            <a:extLst>
              <a:ext uri="{FF2B5EF4-FFF2-40B4-BE49-F238E27FC236}">
                <a16:creationId xmlns:a16="http://schemas.microsoft.com/office/drawing/2014/main" id="{EF17F6C4-56AE-414E-A445-3B40F840D5F9}"/>
              </a:ext>
            </a:extLst>
          </p:cNvPr>
          <p:cNvSpPr>
            <a:spLocks noChangeAspect="1" noEditPoints="1"/>
          </p:cNvSpPr>
          <p:nvPr/>
        </p:nvSpPr>
        <p:spPr bwMode="auto">
          <a:xfrm>
            <a:off x="3975906" y="4314640"/>
            <a:ext cx="377031" cy="373041"/>
          </a:xfrm>
          <a:custGeom>
            <a:avLst/>
            <a:gdLst>
              <a:gd name="T0" fmla="*/ 75 w 275"/>
              <a:gd name="T1" fmla="*/ 34 h 273"/>
              <a:gd name="T2" fmla="*/ 75 w 275"/>
              <a:gd name="T3" fmla="*/ 0 h 273"/>
              <a:gd name="T4" fmla="*/ 275 w 275"/>
              <a:gd name="T5" fmla="*/ 0 h 273"/>
              <a:gd name="T6" fmla="*/ 275 w 275"/>
              <a:gd name="T7" fmla="*/ 125 h 273"/>
              <a:gd name="T8" fmla="*/ 247 w 275"/>
              <a:gd name="T9" fmla="*/ 125 h 273"/>
              <a:gd name="T10" fmla="*/ 203 w 275"/>
              <a:gd name="T11" fmla="*/ 170 h 273"/>
              <a:gd name="T12" fmla="*/ 203 w 275"/>
              <a:gd name="T13" fmla="*/ 127 h 273"/>
              <a:gd name="T14" fmla="*/ 181 w 275"/>
              <a:gd name="T15" fmla="*/ 127 h 273"/>
              <a:gd name="T16" fmla="*/ 92 w 275"/>
              <a:gd name="T17" fmla="*/ 71 h 273"/>
              <a:gd name="T18" fmla="*/ 38 w 275"/>
              <a:gd name="T19" fmla="*/ 126 h 273"/>
              <a:gd name="T20" fmla="*/ 92 w 275"/>
              <a:gd name="T21" fmla="*/ 181 h 273"/>
              <a:gd name="T22" fmla="*/ 147 w 275"/>
              <a:gd name="T23" fmla="*/ 126 h 273"/>
              <a:gd name="T24" fmla="*/ 92 w 275"/>
              <a:gd name="T25" fmla="*/ 71 h 273"/>
              <a:gd name="T26" fmla="*/ 185 w 275"/>
              <a:gd name="T27" fmla="*/ 273 h 273"/>
              <a:gd name="T28" fmla="*/ 92 w 275"/>
              <a:gd name="T29" fmla="*/ 181 h 273"/>
              <a:gd name="T30" fmla="*/ 0 w 275"/>
              <a:gd name="T31"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5" h="273">
                <a:moveTo>
                  <a:pt x="75" y="34"/>
                </a:moveTo>
                <a:cubicBezTo>
                  <a:pt x="75" y="0"/>
                  <a:pt x="75" y="0"/>
                  <a:pt x="75" y="0"/>
                </a:cubicBezTo>
                <a:cubicBezTo>
                  <a:pt x="275" y="0"/>
                  <a:pt x="275" y="0"/>
                  <a:pt x="275" y="0"/>
                </a:cubicBezTo>
                <a:cubicBezTo>
                  <a:pt x="275" y="125"/>
                  <a:pt x="275" y="125"/>
                  <a:pt x="275" y="125"/>
                </a:cubicBezTo>
                <a:cubicBezTo>
                  <a:pt x="247" y="125"/>
                  <a:pt x="247" y="125"/>
                  <a:pt x="247" y="125"/>
                </a:cubicBezTo>
                <a:cubicBezTo>
                  <a:pt x="203" y="170"/>
                  <a:pt x="203" y="170"/>
                  <a:pt x="203" y="170"/>
                </a:cubicBezTo>
                <a:cubicBezTo>
                  <a:pt x="203" y="127"/>
                  <a:pt x="203" y="127"/>
                  <a:pt x="203" y="127"/>
                </a:cubicBezTo>
                <a:cubicBezTo>
                  <a:pt x="181" y="127"/>
                  <a:pt x="181" y="127"/>
                  <a:pt x="181" y="127"/>
                </a:cubicBezTo>
                <a:moveTo>
                  <a:pt x="92" y="71"/>
                </a:moveTo>
                <a:cubicBezTo>
                  <a:pt x="62" y="71"/>
                  <a:pt x="38" y="96"/>
                  <a:pt x="38" y="126"/>
                </a:cubicBezTo>
                <a:cubicBezTo>
                  <a:pt x="38" y="156"/>
                  <a:pt x="62" y="181"/>
                  <a:pt x="92" y="181"/>
                </a:cubicBezTo>
                <a:cubicBezTo>
                  <a:pt x="123" y="181"/>
                  <a:pt x="147" y="156"/>
                  <a:pt x="147" y="126"/>
                </a:cubicBezTo>
                <a:cubicBezTo>
                  <a:pt x="147" y="96"/>
                  <a:pt x="123" y="71"/>
                  <a:pt x="92" y="71"/>
                </a:cubicBezTo>
                <a:close/>
                <a:moveTo>
                  <a:pt x="185" y="273"/>
                </a:moveTo>
                <a:cubicBezTo>
                  <a:pt x="185" y="222"/>
                  <a:pt x="144" y="181"/>
                  <a:pt x="92" y="181"/>
                </a:cubicBezTo>
                <a:cubicBezTo>
                  <a:pt x="41" y="181"/>
                  <a:pt x="0" y="222"/>
                  <a:pt x="0" y="273"/>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63"/>
            <a:endParaRPr lang="en-US" sz="1800">
              <a:solidFill>
                <a:srgbClr val="1A1A1A"/>
              </a:solidFill>
              <a:latin typeface="Segoe UI"/>
            </a:endParaRPr>
          </a:p>
        </p:txBody>
      </p:sp>
    </p:spTree>
    <p:extLst>
      <p:ext uri="{BB962C8B-B14F-4D97-AF65-F5344CB8AC3E}">
        <p14:creationId xmlns:p14="http://schemas.microsoft.com/office/powerpoint/2010/main" val="94735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0" name="Group 139">
            <a:extLst>
              <a:ext uri="{FF2B5EF4-FFF2-40B4-BE49-F238E27FC236}">
                <a16:creationId xmlns:a16="http://schemas.microsoft.com/office/drawing/2014/main" id="{EAB82611-2B8B-4D5A-B859-0F2383915D7C}"/>
              </a:ext>
            </a:extLst>
          </p:cNvPr>
          <p:cNvGrpSpPr/>
          <p:nvPr/>
        </p:nvGrpSpPr>
        <p:grpSpPr>
          <a:xfrm>
            <a:off x="1304805" y="2905118"/>
            <a:ext cx="9825281" cy="3670901"/>
            <a:chOff x="1279249" y="2904169"/>
            <a:chExt cx="9633503" cy="3599249"/>
          </a:xfrm>
        </p:grpSpPr>
        <p:sp>
          <p:nvSpPr>
            <p:cNvPr id="95" name="TextBox 94">
              <a:extLst>
                <a:ext uri="{FF2B5EF4-FFF2-40B4-BE49-F238E27FC236}">
                  <a16:creationId xmlns:a16="http://schemas.microsoft.com/office/drawing/2014/main" id="{7617E887-D150-433E-A888-79C301F2574D}"/>
                </a:ext>
              </a:extLst>
            </p:cNvPr>
            <p:cNvSpPr txBox="1"/>
            <p:nvPr/>
          </p:nvSpPr>
          <p:spPr>
            <a:xfrm>
              <a:off x="1279249" y="5705181"/>
              <a:ext cx="3145538" cy="530009"/>
            </a:xfrm>
            <a:prstGeom prst="rect">
              <a:avLst/>
            </a:prstGeom>
            <a:noFill/>
          </p:spPr>
          <p:txBody>
            <a:bodyPr wrap="square" lIns="93256" tIns="93256" rIns="93256" bIns="93256" rtlCol="0" anchor="ctr" anchorCtr="0">
              <a:spAutoFit/>
            </a:bodyPr>
            <a:lstStyle/>
            <a:p>
              <a:pPr algn="r" defTabSz="932574">
                <a:defRPr/>
              </a:pPr>
              <a:r>
                <a:rPr lang="en-US" sz="1122" b="1">
                  <a:gradFill>
                    <a:gsLst>
                      <a:gs pos="2917">
                        <a:srgbClr val="0078D4"/>
                      </a:gs>
                      <a:gs pos="30000">
                        <a:srgbClr val="0078D4"/>
                      </a:gs>
                    </a:gsLst>
                    <a:lin ang="5400000" scaled="1"/>
                  </a:gradFill>
                  <a:latin typeface="Segoe UI"/>
                  <a:cs typeface="Segoe UI Semibold" panose="020B0702040204020203" pitchFamily="34" charset="0"/>
                </a:rPr>
                <a:t>Unified Endpoint </a:t>
              </a:r>
              <a:br>
                <a:rPr lang="en-US" sz="1122" b="1">
                  <a:gradFill>
                    <a:gsLst>
                      <a:gs pos="2917">
                        <a:srgbClr val="0078D4"/>
                      </a:gs>
                      <a:gs pos="30000">
                        <a:srgbClr val="0078D4"/>
                      </a:gs>
                    </a:gsLst>
                    <a:lin ang="5400000" scaled="1"/>
                  </a:gradFill>
                  <a:latin typeface="Segoe UI"/>
                  <a:cs typeface="Segoe UI Semibold" panose="020B0702040204020203" pitchFamily="34" charset="0"/>
                </a:rPr>
              </a:br>
              <a:r>
                <a:rPr lang="en-US" sz="1122" b="1">
                  <a:gradFill>
                    <a:gsLst>
                      <a:gs pos="2917">
                        <a:srgbClr val="0078D4"/>
                      </a:gs>
                      <a:gs pos="30000">
                        <a:srgbClr val="0078D4"/>
                      </a:gs>
                    </a:gsLst>
                    <a:lin ang="5400000" scaled="1"/>
                  </a:gradFill>
                  <a:latin typeface="Segoe UI"/>
                  <a:cs typeface="Segoe UI Semibold" panose="020B0702040204020203" pitchFamily="34" charset="0"/>
                </a:rPr>
                <a:t>Management</a:t>
              </a:r>
            </a:p>
          </p:txBody>
        </p:sp>
        <p:sp>
          <p:nvSpPr>
            <p:cNvPr id="96" name="TextBox 95">
              <a:extLst>
                <a:ext uri="{FF2B5EF4-FFF2-40B4-BE49-F238E27FC236}">
                  <a16:creationId xmlns:a16="http://schemas.microsoft.com/office/drawing/2014/main" id="{0F87C147-847C-438F-83F9-92C76C225599}"/>
                </a:ext>
              </a:extLst>
            </p:cNvPr>
            <p:cNvSpPr txBox="1"/>
            <p:nvPr/>
          </p:nvSpPr>
          <p:spPr>
            <a:xfrm>
              <a:off x="7438897" y="5705181"/>
              <a:ext cx="2604415" cy="530009"/>
            </a:xfrm>
            <a:prstGeom prst="rect">
              <a:avLst/>
            </a:prstGeom>
            <a:noFill/>
          </p:spPr>
          <p:txBody>
            <a:bodyPr wrap="square" lIns="93256" tIns="93256" rIns="93256" bIns="93256" rtlCol="0" anchor="ctr" anchorCtr="0">
              <a:spAutoFit/>
            </a:bodyPr>
            <a:lstStyle/>
            <a:p>
              <a:pPr defTabSz="932574">
                <a:defRPr/>
              </a:pPr>
              <a:r>
                <a:rPr lang="en-US" sz="1122" b="1">
                  <a:gradFill>
                    <a:gsLst>
                      <a:gs pos="2917">
                        <a:srgbClr val="0078D4"/>
                      </a:gs>
                      <a:gs pos="30000">
                        <a:srgbClr val="0078D4"/>
                      </a:gs>
                    </a:gsLst>
                    <a:lin ang="5400000" scaled="1"/>
                  </a:gradFill>
                  <a:latin typeface="Segoe UI"/>
                  <a:cs typeface="Segoe UI Semibold" panose="020B0702040204020203" pitchFamily="34" charset="0"/>
                </a:rPr>
                <a:t>Incident </a:t>
              </a:r>
              <a:br>
                <a:rPr lang="en-US" sz="1122" b="1">
                  <a:gradFill>
                    <a:gsLst>
                      <a:gs pos="2917">
                        <a:srgbClr val="0078D4"/>
                      </a:gs>
                      <a:gs pos="30000">
                        <a:srgbClr val="0078D4"/>
                      </a:gs>
                    </a:gsLst>
                    <a:lin ang="5400000" scaled="1"/>
                  </a:gradFill>
                  <a:latin typeface="Segoe UI"/>
                  <a:cs typeface="Segoe UI Semibold" panose="020B0702040204020203" pitchFamily="34" charset="0"/>
                </a:rPr>
              </a:br>
              <a:r>
                <a:rPr lang="en-US" sz="1122" b="1">
                  <a:gradFill>
                    <a:gsLst>
                      <a:gs pos="2917">
                        <a:srgbClr val="0078D4"/>
                      </a:gs>
                      <a:gs pos="30000">
                        <a:srgbClr val="0078D4"/>
                      </a:gs>
                    </a:gsLst>
                    <a:lin ang="5400000" scaled="1"/>
                  </a:gradFill>
                  <a:latin typeface="Segoe UI"/>
                  <a:cs typeface="Segoe UI Semibold" panose="020B0702040204020203" pitchFamily="34" charset="0"/>
                </a:rPr>
                <a:t>Response</a:t>
              </a:r>
            </a:p>
          </p:txBody>
        </p:sp>
        <p:sp>
          <p:nvSpPr>
            <p:cNvPr id="97" name="TextBox 96">
              <a:extLst>
                <a:ext uri="{FF2B5EF4-FFF2-40B4-BE49-F238E27FC236}">
                  <a16:creationId xmlns:a16="http://schemas.microsoft.com/office/drawing/2014/main" id="{FA395FBF-2230-4054-8F49-D650A056B825}"/>
                </a:ext>
              </a:extLst>
            </p:cNvPr>
            <p:cNvSpPr txBox="1"/>
            <p:nvPr/>
          </p:nvSpPr>
          <p:spPr>
            <a:xfrm>
              <a:off x="7822089" y="4862234"/>
              <a:ext cx="3071336" cy="530009"/>
            </a:xfrm>
            <a:prstGeom prst="rect">
              <a:avLst/>
            </a:prstGeom>
            <a:noFill/>
          </p:spPr>
          <p:txBody>
            <a:bodyPr wrap="square" lIns="93256" tIns="93256" rIns="93256" bIns="93256" rtlCol="0" anchor="ctr" anchorCtr="0">
              <a:spAutoFit/>
            </a:bodyPr>
            <a:lstStyle/>
            <a:p>
              <a:pPr defTabSz="932574">
                <a:defRPr/>
              </a:pPr>
              <a:r>
                <a:rPr lang="en-US" sz="1122" b="1">
                  <a:gradFill>
                    <a:gsLst>
                      <a:gs pos="2917">
                        <a:srgbClr val="0078D4"/>
                      </a:gs>
                      <a:gs pos="30000">
                        <a:srgbClr val="0078D4"/>
                      </a:gs>
                    </a:gsLst>
                    <a:lin ang="5400000" scaled="1"/>
                  </a:gradFill>
                  <a:latin typeface="Segoe UI"/>
                  <a:cs typeface="Segoe UI Semibold" panose="020B0702040204020203" pitchFamily="34" charset="0"/>
                </a:rPr>
                <a:t>Cloud Security </a:t>
              </a:r>
              <a:br>
                <a:rPr lang="en-US" sz="1122" b="1">
                  <a:gradFill>
                    <a:gsLst>
                      <a:gs pos="2917">
                        <a:srgbClr val="0078D4"/>
                      </a:gs>
                      <a:gs pos="30000">
                        <a:srgbClr val="0078D4"/>
                      </a:gs>
                    </a:gsLst>
                    <a:lin ang="5400000" scaled="1"/>
                  </a:gradFill>
                  <a:latin typeface="Segoe UI"/>
                  <a:cs typeface="Segoe UI Semibold" panose="020B0702040204020203" pitchFamily="34" charset="0"/>
                </a:rPr>
              </a:br>
              <a:r>
                <a:rPr lang="en-US" sz="1122" b="1">
                  <a:gradFill>
                    <a:gsLst>
                      <a:gs pos="2917">
                        <a:srgbClr val="0078D4"/>
                      </a:gs>
                      <a:gs pos="30000">
                        <a:srgbClr val="0078D4"/>
                      </a:gs>
                    </a:gsLst>
                    <a:lin ang="5400000" scaled="1"/>
                  </a:gradFill>
                  <a:latin typeface="Segoe UI"/>
                  <a:cs typeface="Segoe UI Semibold" panose="020B0702040204020203" pitchFamily="34" charset="0"/>
                </a:rPr>
                <a:t>Posture Management</a:t>
              </a:r>
            </a:p>
          </p:txBody>
        </p:sp>
        <p:sp>
          <p:nvSpPr>
            <p:cNvPr id="98" name="TextBox 97">
              <a:extLst>
                <a:ext uri="{FF2B5EF4-FFF2-40B4-BE49-F238E27FC236}">
                  <a16:creationId xmlns:a16="http://schemas.microsoft.com/office/drawing/2014/main" id="{85354B1C-7AFE-41CA-A9F9-DF49CD500373}"/>
                </a:ext>
              </a:extLst>
            </p:cNvPr>
            <p:cNvSpPr txBox="1"/>
            <p:nvPr/>
          </p:nvSpPr>
          <p:spPr>
            <a:xfrm>
              <a:off x="7382794" y="3073572"/>
              <a:ext cx="2541574" cy="530009"/>
            </a:xfrm>
            <a:prstGeom prst="rect">
              <a:avLst/>
            </a:prstGeom>
            <a:noFill/>
          </p:spPr>
          <p:txBody>
            <a:bodyPr wrap="square" lIns="93256" tIns="93256" rIns="93256" bIns="93256" rtlCol="0" anchor="ctr" anchorCtr="0">
              <a:spAutoFit/>
            </a:bodyPr>
            <a:lstStyle/>
            <a:p>
              <a:pPr defTabSz="932574">
                <a:defRPr/>
              </a:pPr>
              <a:r>
                <a:rPr lang="en-US" sz="1122" b="1">
                  <a:gradFill>
                    <a:gsLst>
                      <a:gs pos="2917">
                        <a:srgbClr val="0078D4"/>
                      </a:gs>
                      <a:gs pos="30000">
                        <a:srgbClr val="0078D4"/>
                      </a:gs>
                    </a:gsLst>
                    <a:lin ang="5400000" scaled="1"/>
                  </a:gradFill>
                  <a:latin typeface="Segoe UI"/>
                  <a:cs typeface="Segoe UI Semibold" panose="020B0702040204020203" pitchFamily="34" charset="0"/>
                </a:rPr>
                <a:t>Security Workflow</a:t>
              </a:r>
              <a:br>
                <a:rPr lang="en-US" sz="1122" b="1">
                  <a:gradFill>
                    <a:gsLst>
                      <a:gs pos="2917">
                        <a:srgbClr val="0078D4"/>
                      </a:gs>
                      <a:gs pos="30000">
                        <a:srgbClr val="0078D4"/>
                      </a:gs>
                    </a:gsLst>
                    <a:lin ang="5400000" scaled="1"/>
                  </a:gradFill>
                  <a:latin typeface="Segoe UI"/>
                  <a:cs typeface="Segoe UI Semibold" panose="020B0702040204020203" pitchFamily="34" charset="0"/>
                </a:rPr>
              </a:br>
              <a:r>
                <a:rPr lang="en-US" sz="1122" b="1">
                  <a:gradFill>
                    <a:gsLst>
                      <a:gs pos="2917">
                        <a:srgbClr val="0078D4"/>
                      </a:gs>
                      <a:gs pos="30000">
                        <a:srgbClr val="0078D4"/>
                      </a:gs>
                    </a:gsLst>
                    <a:lin ang="5400000" scaled="1"/>
                  </a:gradFill>
                  <a:latin typeface="Segoe UI"/>
                  <a:cs typeface="Segoe UI Semibold" panose="020B0702040204020203" pitchFamily="34" charset="0"/>
                </a:rPr>
                <a:t>automation</a:t>
              </a:r>
            </a:p>
          </p:txBody>
        </p:sp>
        <p:sp>
          <p:nvSpPr>
            <p:cNvPr id="99" name="TextBox 98">
              <a:extLst>
                <a:ext uri="{FF2B5EF4-FFF2-40B4-BE49-F238E27FC236}">
                  <a16:creationId xmlns:a16="http://schemas.microsoft.com/office/drawing/2014/main" id="{C01DBEEB-C0E5-4D12-A0CE-CD0CCD8309F5}"/>
                </a:ext>
              </a:extLst>
            </p:cNvPr>
            <p:cNvSpPr txBox="1"/>
            <p:nvPr/>
          </p:nvSpPr>
          <p:spPr>
            <a:xfrm>
              <a:off x="1715366" y="3073572"/>
              <a:ext cx="2764565" cy="530009"/>
            </a:xfrm>
            <a:prstGeom prst="rect">
              <a:avLst/>
            </a:prstGeom>
            <a:noFill/>
          </p:spPr>
          <p:txBody>
            <a:bodyPr wrap="square" lIns="93256" tIns="93256" rIns="93256" bIns="93256" rtlCol="0" anchor="ctr" anchorCtr="0">
              <a:spAutoFit/>
            </a:bodyPr>
            <a:lstStyle/>
            <a:p>
              <a:pPr algn="r" defTabSz="932574">
                <a:defRPr/>
              </a:pPr>
              <a:r>
                <a:rPr lang="en-US" sz="1122" b="1">
                  <a:gradFill>
                    <a:gsLst>
                      <a:gs pos="2917">
                        <a:srgbClr val="0078D4"/>
                      </a:gs>
                      <a:gs pos="30000">
                        <a:srgbClr val="0078D4"/>
                      </a:gs>
                    </a:gsLst>
                    <a:lin ang="5400000" scaled="1"/>
                  </a:gradFill>
                  <a:latin typeface="Segoe UI"/>
                  <a:cs typeface="Segoe UI Semibold" panose="020B0702040204020203" pitchFamily="34" charset="0"/>
                </a:rPr>
                <a:t>Endpoint Detection</a:t>
              </a:r>
              <a:br>
                <a:rPr lang="en-US" sz="1122" b="1">
                  <a:gradFill>
                    <a:gsLst>
                      <a:gs pos="2917">
                        <a:srgbClr val="0078D4"/>
                      </a:gs>
                      <a:gs pos="30000">
                        <a:srgbClr val="0078D4"/>
                      </a:gs>
                    </a:gsLst>
                    <a:lin ang="5400000" scaled="1"/>
                  </a:gradFill>
                  <a:latin typeface="Segoe UI"/>
                  <a:cs typeface="Segoe UI Semibold" panose="020B0702040204020203" pitchFamily="34" charset="0"/>
                </a:rPr>
              </a:br>
              <a:r>
                <a:rPr lang="en-US" sz="1122" b="1">
                  <a:gradFill>
                    <a:gsLst>
                      <a:gs pos="2917">
                        <a:srgbClr val="0078D4"/>
                      </a:gs>
                      <a:gs pos="30000">
                        <a:srgbClr val="0078D4"/>
                      </a:gs>
                    </a:gsLst>
                    <a:lin ang="5400000" scaled="1"/>
                  </a:gradFill>
                  <a:latin typeface="Segoe UI"/>
                  <a:cs typeface="Segoe UI Semibold" panose="020B0702040204020203" pitchFamily="34" charset="0"/>
                </a:rPr>
                <a:t> &amp; Response</a:t>
              </a:r>
            </a:p>
          </p:txBody>
        </p:sp>
        <p:sp>
          <p:nvSpPr>
            <p:cNvPr id="182" name="TextBox 181">
              <a:extLst>
                <a:ext uri="{FF2B5EF4-FFF2-40B4-BE49-F238E27FC236}">
                  <a16:creationId xmlns:a16="http://schemas.microsoft.com/office/drawing/2014/main" id="{25EF299B-D703-414E-8013-C0AE9AC89520}"/>
                </a:ext>
              </a:extLst>
            </p:cNvPr>
            <p:cNvSpPr txBox="1"/>
            <p:nvPr/>
          </p:nvSpPr>
          <p:spPr>
            <a:xfrm>
              <a:off x="7773122" y="3951019"/>
              <a:ext cx="3139630" cy="530009"/>
            </a:xfrm>
            <a:prstGeom prst="rect">
              <a:avLst/>
            </a:prstGeom>
            <a:noFill/>
          </p:spPr>
          <p:txBody>
            <a:bodyPr wrap="square" lIns="93256" tIns="93256" rIns="93256" bIns="93256" rtlCol="0" anchor="ctr" anchorCtr="0">
              <a:spAutoFit/>
            </a:bodyPr>
            <a:lstStyle/>
            <a:p>
              <a:pPr defTabSz="932574">
                <a:defRPr/>
              </a:pPr>
              <a:r>
                <a:rPr lang="en-US" sz="1122" b="1">
                  <a:gradFill>
                    <a:gsLst>
                      <a:gs pos="2917">
                        <a:srgbClr val="0078D4"/>
                      </a:gs>
                      <a:gs pos="30000">
                        <a:srgbClr val="0078D4"/>
                      </a:gs>
                    </a:gsLst>
                    <a:lin ang="5400000" scaled="1"/>
                  </a:gradFill>
                  <a:latin typeface="Segoe UI"/>
                  <a:cs typeface="Segoe UI Semibold" panose="020B0702040204020203" pitchFamily="34" charset="0"/>
                </a:rPr>
                <a:t>Security incident </a:t>
              </a:r>
              <a:br>
                <a:rPr lang="en-US" sz="1122" b="1">
                  <a:gradFill>
                    <a:gsLst>
                      <a:gs pos="2917">
                        <a:srgbClr val="0078D4"/>
                      </a:gs>
                      <a:gs pos="30000">
                        <a:srgbClr val="0078D4"/>
                      </a:gs>
                    </a:gsLst>
                    <a:lin ang="5400000" scaled="1"/>
                  </a:gradFill>
                  <a:latin typeface="Segoe UI"/>
                  <a:cs typeface="Segoe UI Semibold" panose="020B0702040204020203" pitchFamily="34" charset="0"/>
                </a:rPr>
              </a:br>
              <a:r>
                <a:rPr lang="en-US" sz="1122" b="1">
                  <a:gradFill>
                    <a:gsLst>
                      <a:gs pos="2917">
                        <a:srgbClr val="0078D4"/>
                      </a:gs>
                      <a:gs pos="30000">
                        <a:srgbClr val="0078D4"/>
                      </a:gs>
                    </a:gsLst>
                    <a:lin ang="5400000" scaled="1"/>
                  </a:gradFill>
                  <a:latin typeface="Segoe UI"/>
                  <a:cs typeface="Segoe UI Semibold" panose="020B0702040204020203" pitchFamily="34" charset="0"/>
                </a:rPr>
                <a:t>&amp; event management</a:t>
              </a:r>
            </a:p>
          </p:txBody>
        </p:sp>
        <p:sp>
          <p:nvSpPr>
            <p:cNvPr id="183" name="TextBox 182">
              <a:extLst>
                <a:ext uri="{FF2B5EF4-FFF2-40B4-BE49-F238E27FC236}">
                  <a16:creationId xmlns:a16="http://schemas.microsoft.com/office/drawing/2014/main" id="{1405F890-037E-4944-9E91-7DDC75A7B208}"/>
                </a:ext>
              </a:extLst>
            </p:cNvPr>
            <p:cNvSpPr txBox="1"/>
            <p:nvPr/>
          </p:nvSpPr>
          <p:spPr>
            <a:xfrm>
              <a:off x="1576490" y="3951019"/>
              <a:ext cx="2500642" cy="530013"/>
            </a:xfrm>
            <a:prstGeom prst="rect">
              <a:avLst/>
            </a:prstGeom>
            <a:noFill/>
          </p:spPr>
          <p:txBody>
            <a:bodyPr wrap="square" lIns="93258" tIns="93258" rIns="93258" bIns="93258" rtlCol="0" anchor="ctr" anchorCtr="0">
              <a:spAutoFit/>
            </a:bodyPr>
            <a:lstStyle/>
            <a:p>
              <a:pPr algn="r" defTabSz="932700">
                <a:defRPr/>
              </a:pPr>
              <a:r>
                <a:rPr lang="en-US" sz="1122" b="1">
                  <a:gradFill>
                    <a:gsLst>
                      <a:gs pos="2917">
                        <a:srgbClr val="0078D4"/>
                      </a:gs>
                      <a:gs pos="30000">
                        <a:srgbClr val="0078D4"/>
                      </a:gs>
                    </a:gsLst>
                    <a:lin ang="5400000" scaled="1"/>
                  </a:gradFill>
                  <a:latin typeface="Segoe UI"/>
                  <a:cs typeface="Segoe UI Semibold" panose="020B0702040204020203" pitchFamily="34" charset="0"/>
                </a:rPr>
                <a:t>Identity &amp; </a:t>
              </a:r>
              <a:br>
                <a:rPr lang="en-US" sz="1122" b="1">
                  <a:gradFill>
                    <a:gsLst>
                      <a:gs pos="2917">
                        <a:srgbClr val="0078D4"/>
                      </a:gs>
                      <a:gs pos="30000">
                        <a:srgbClr val="0078D4"/>
                      </a:gs>
                    </a:gsLst>
                    <a:lin ang="5400000" scaled="1"/>
                  </a:gradFill>
                  <a:latin typeface="Segoe UI"/>
                  <a:cs typeface="Segoe UI Semibold" panose="020B0702040204020203" pitchFamily="34" charset="0"/>
                </a:rPr>
              </a:br>
              <a:r>
                <a:rPr lang="en-US" sz="1122" b="1">
                  <a:gradFill>
                    <a:gsLst>
                      <a:gs pos="2917">
                        <a:srgbClr val="0078D4"/>
                      </a:gs>
                      <a:gs pos="30000">
                        <a:srgbClr val="0078D4"/>
                      </a:gs>
                    </a:gsLst>
                    <a:lin ang="5400000" scaled="1"/>
                  </a:gradFill>
                  <a:latin typeface="Segoe UI"/>
                  <a:cs typeface="Segoe UI Semibold" panose="020B0702040204020203" pitchFamily="34" charset="0"/>
                </a:rPr>
                <a:t>Access Management</a:t>
              </a:r>
            </a:p>
          </p:txBody>
        </p:sp>
        <p:sp>
          <p:nvSpPr>
            <p:cNvPr id="184" name="TextBox 183">
              <a:extLst>
                <a:ext uri="{FF2B5EF4-FFF2-40B4-BE49-F238E27FC236}">
                  <a16:creationId xmlns:a16="http://schemas.microsoft.com/office/drawing/2014/main" id="{1032EB63-868F-4CAB-B61E-70E5DD13F2B9}"/>
                </a:ext>
              </a:extLst>
            </p:cNvPr>
            <p:cNvSpPr txBox="1"/>
            <p:nvPr/>
          </p:nvSpPr>
          <p:spPr>
            <a:xfrm>
              <a:off x="1717188" y="4862234"/>
              <a:ext cx="2313015" cy="530013"/>
            </a:xfrm>
            <a:prstGeom prst="rect">
              <a:avLst/>
            </a:prstGeom>
            <a:noFill/>
          </p:spPr>
          <p:txBody>
            <a:bodyPr wrap="square" lIns="93258" tIns="93258" rIns="93258" bIns="93258" rtlCol="0" anchor="ctr" anchorCtr="0">
              <a:spAutoFit/>
            </a:bodyPr>
            <a:lstStyle/>
            <a:p>
              <a:pPr algn="r" defTabSz="932700">
                <a:defRPr/>
              </a:pPr>
              <a:r>
                <a:rPr lang="en-US" sz="1122" b="1">
                  <a:gradFill>
                    <a:gsLst>
                      <a:gs pos="2917">
                        <a:srgbClr val="0078D4"/>
                      </a:gs>
                      <a:gs pos="30000">
                        <a:srgbClr val="0078D4"/>
                      </a:gs>
                    </a:gsLst>
                    <a:lin ang="5400000" scaled="1"/>
                  </a:gradFill>
                  <a:latin typeface="Segoe UI"/>
                  <a:cs typeface="Segoe UI Semibold" panose="020B0702040204020203" pitchFamily="34" charset="0"/>
                </a:rPr>
                <a:t>Data Loss</a:t>
              </a:r>
              <a:br>
                <a:rPr lang="en-US" sz="1122" b="1">
                  <a:gradFill>
                    <a:gsLst>
                      <a:gs pos="2917">
                        <a:srgbClr val="0078D4"/>
                      </a:gs>
                      <a:gs pos="30000">
                        <a:srgbClr val="0078D4"/>
                      </a:gs>
                    </a:gsLst>
                    <a:lin ang="5400000" scaled="1"/>
                  </a:gradFill>
                  <a:latin typeface="Segoe UI"/>
                  <a:cs typeface="Segoe UI Semibold" panose="020B0702040204020203" pitchFamily="34" charset="0"/>
                </a:rPr>
              </a:br>
              <a:r>
                <a:rPr lang="en-US" sz="1122" b="1">
                  <a:gradFill>
                    <a:gsLst>
                      <a:gs pos="2917">
                        <a:srgbClr val="0078D4"/>
                      </a:gs>
                      <a:gs pos="30000">
                        <a:srgbClr val="0078D4"/>
                      </a:gs>
                    </a:gsLst>
                    <a:lin ang="5400000" scaled="1"/>
                  </a:gradFill>
                  <a:latin typeface="Segoe UI"/>
                  <a:cs typeface="Segoe UI Semibold" panose="020B0702040204020203" pitchFamily="34" charset="0"/>
                </a:rPr>
                <a:t> Prevention</a:t>
              </a:r>
            </a:p>
          </p:txBody>
        </p:sp>
        <p:grpSp>
          <p:nvGrpSpPr>
            <p:cNvPr id="139" name="Group 138">
              <a:extLst>
                <a:ext uri="{FF2B5EF4-FFF2-40B4-BE49-F238E27FC236}">
                  <a16:creationId xmlns:a16="http://schemas.microsoft.com/office/drawing/2014/main" id="{DC93EDCA-5E06-4162-A489-BC755D24A72D}"/>
                </a:ext>
              </a:extLst>
            </p:cNvPr>
            <p:cNvGrpSpPr/>
            <p:nvPr/>
          </p:nvGrpSpPr>
          <p:grpSpPr>
            <a:xfrm>
              <a:off x="4136638" y="2904169"/>
              <a:ext cx="3615461" cy="3599249"/>
              <a:chOff x="4136638" y="2904169"/>
              <a:chExt cx="3615461" cy="3599249"/>
            </a:xfrm>
          </p:grpSpPr>
          <p:grpSp>
            <p:nvGrpSpPr>
              <p:cNvPr id="58" name="Graphic 2">
                <a:extLst>
                  <a:ext uri="{FF2B5EF4-FFF2-40B4-BE49-F238E27FC236}">
                    <a16:creationId xmlns:a16="http://schemas.microsoft.com/office/drawing/2014/main" id="{F39473D3-CC03-4262-B7C0-41BE3FFCA9B8}"/>
                  </a:ext>
                </a:extLst>
              </p:cNvPr>
              <p:cNvGrpSpPr/>
              <p:nvPr/>
            </p:nvGrpSpPr>
            <p:grpSpPr>
              <a:xfrm>
                <a:off x="4136638" y="2904169"/>
                <a:ext cx="3615461" cy="3599249"/>
                <a:chOff x="4136638" y="2904169"/>
                <a:chExt cx="3615461" cy="3599249"/>
              </a:xfrm>
            </p:grpSpPr>
            <p:sp>
              <p:nvSpPr>
                <p:cNvPr id="59" name="Freeform: Shape 58">
                  <a:extLst>
                    <a:ext uri="{FF2B5EF4-FFF2-40B4-BE49-F238E27FC236}">
                      <a16:creationId xmlns:a16="http://schemas.microsoft.com/office/drawing/2014/main" id="{5BFFD52D-24ED-43BE-A94A-BB383883D168}"/>
                    </a:ext>
                  </a:extLst>
                </p:cNvPr>
                <p:cNvSpPr/>
                <p:nvPr/>
              </p:nvSpPr>
              <p:spPr>
                <a:xfrm>
                  <a:off x="4136638" y="2904169"/>
                  <a:ext cx="3615461" cy="3599249"/>
                </a:xfrm>
                <a:custGeom>
                  <a:avLst/>
                  <a:gdLst>
                    <a:gd name="connsiteX0" fmla="*/ 0 w 3615461"/>
                    <a:gd name="connsiteY0" fmla="*/ 1803029 h 3599249"/>
                    <a:gd name="connsiteX1" fmla="*/ 1810325 w 3615461"/>
                    <a:gd name="connsiteY1" fmla="*/ 0 h 3599249"/>
                    <a:gd name="connsiteX2" fmla="*/ 3620649 w 3615461"/>
                    <a:gd name="connsiteY2" fmla="*/ 1803029 h 3599249"/>
                    <a:gd name="connsiteX3" fmla="*/ 1810325 w 3615461"/>
                    <a:gd name="connsiteY3" fmla="*/ 3606058 h 3599249"/>
                    <a:gd name="connsiteX4" fmla="*/ 0 w 3615461"/>
                    <a:gd name="connsiteY4" fmla="*/ 1803029 h 3599249"/>
                    <a:gd name="connsiteX5" fmla="*/ 0 w 3615461"/>
                    <a:gd name="connsiteY5" fmla="*/ 1803029 h 3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5461" h="3599249">
                      <a:moveTo>
                        <a:pt x="0" y="1803029"/>
                      </a:moveTo>
                      <a:cubicBezTo>
                        <a:pt x="0" y="807237"/>
                        <a:pt x="810479" y="0"/>
                        <a:pt x="1810325" y="0"/>
                      </a:cubicBezTo>
                      <a:cubicBezTo>
                        <a:pt x="2810170" y="0"/>
                        <a:pt x="3620649" y="807237"/>
                        <a:pt x="3620649" y="1803029"/>
                      </a:cubicBezTo>
                      <a:cubicBezTo>
                        <a:pt x="3620649" y="2798822"/>
                        <a:pt x="2810170" y="3606058"/>
                        <a:pt x="1810325" y="3606058"/>
                      </a:cubicBezTo>
                      <a:cubicBezTo>
                        <a:pt x="810479" y="3606058"/>
                        <a:pt x="0" y="2798822"/>
                        <a:pt x="0" y="1803029"/>
                      </a:cubicBezTo>
                      <a:lnTo>
                        <a:pt x="0" y="1803029"/>
                      </a:lnTo>
                      <a:close/>
                    </a:path>
                  </a:pathLst>
                </a:custGeom>
                <a:solidFill>
                  <a:srgbClr val="D9D9D8"/>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60" name="Freeform: Shape 59">
                  <a:extLst>
                    <a:ext uri="{FF2B5EF4-FFF2-40B4-BE49-F238E27FC236}">
                      <a16:creationId xmlns:a16="http://schemas.microsoft.com/office/drawing/2014/main" id="{4645ED46-D8B0-4615-8424-350863EADBFD}"/>
                    </a:ext>
                  </a:extLst>
                </p:cNvPr>
                <p:cNvSpPr/>
                <p:nvPr/>
              </p:nvSpPr>
              <p:spPr>
                <a:xfrm>
                  <a:off x="4575033" y="3404011"/>
                  <a:ext cx="2594053" cy="2594053"/>
                </a:xfrm>
                <a:custGeom>
                  <a:avLst/>
                  <a:gdLst>
                    <a:gd name="connsiteX0" fmla="*/ 0 w 2594052"/>
                    <a:gd name="connsiteY0" fmla="*/ 1302215 h 2594053"/>
                    <a:gd name="connsiteX1" fmla="*/ 1304160 w 2594052"/>
                    <a:gd name="connsiteY1" fmla="*/ 0 h 2594053"/>
                    <a:gd name="connsiteX2" fmla="*/ 2608320 w 2594052"/>
                    <a:gd name="connsiteY2" fmla="*/ 1302215 h 2594053"/>
                    <a:gd name="connsiteX3" fmla="*/ 1304160 w 2594052"/>
                    <a:gd name="connsiteY3" fmla="*/ 2604430 h 2594053"/>
                    <a:gd name="connsiteX4" fmla="*/ 0 w 2594052"/>
                    <a:gd name="connsiteY4" fmla="*/ 1302215 h 2594053"/>
                    <a:gd name="connsiteX5" fmla="*/ 0 w 2594052"/>
                    <a:gd name="connsiteY5" fmla="*/ 1302215 h 25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4052" h="2594053">
                      <a:moveTo>
                        <a:pt x="0" y="1302215"/>
                      </a:moveTo>
                      <a:cubicBezTo>
                        <a:pt x="0" y="583014"/>
                        <a:pt x="583824" y="0"/>
                        <a:pt x="1304160" y="0"/>
                      </a:cubicBezTo>
                      <a:cubicBezTo>
                        <a:pt x="2024496" y="0"/>
                        <a:pt x="2608320" y="583014"/>
                        <a:pt x="2608320" y="1302215"/>
                      </a:cubicBezTo>
                      <a:cubicBezTo>
                        <a:pt x="2608320" y="2021416"/>
                        <a:pt x="2024496" y="2604430"/>
                        <a:pt x="1304160" y="2604430"/>
                      </a:cubicBezTo>
                      <a:cubicBezTo>
                        <a:pt x="583824" y="2604430"/>
                        <a:pt x="0" y="2021416"/>
                        <a:pt x="0" y="1302215"/>
                      </a:cubicBezTo>
                      <a:lnTo>
                        <a:pt x="0" y="1302215"/>
                      </a:lnTo>
                      <a:close/>
                    </a:path>
                  </a:pathLst>
                </a:custGeom>
                <a:noFill/>
                <a:ln w="8094" cap="flat">
                  <a:solidFill>
                    <a:srgbClr val="373736"/>
                  </a:solidFill>
                  <a:prstDash val="solid"/>
                  <a:round/>
                </a:ln>
              </p:spPr>
              <p:txBody>
                <a:bodyPr rtlCol="0" anchor="ctr"/>
                <a:lstStyle/>
                <a:p>
                  <a:pPr defTabSz="932597">
                    <a:defRPr/>
                  </a:pPr>
                  <a:endParaRPr lang="en-US">
                    <a:solidFill>
                      <a:srgbClr val="282828"/>
                    </a:solidFill>
                    <a:latin typeface="Segoe UI"/>
                  </a:endParaRPr>
                </a:p>
              </p:txBody>
            </p:sp>
            <p:sp>
              <p:nvSpPr>
                <p:cNvPr id="61" name="Freeform: Shape 60">
                  <a:extLst>
                    <a:ext uri="{FF2B5EF4-FFF2-40B4-BE49-F238E27FC236}">
                      <a16:creationId xmlns:a16="http://schemas.microsoft.com/office/drawing/2014/main" id="{9B442D84-2B9D-4B3A-BC88-190760E73339}"/>
                    </a:ext>
                  </a:extLst>
                </p:cNvPr>
                <p:cNvSpPr/>
                <p:nvPr/>
              </p:nvSpPr>
              <p:spPr>
                <a:xfrm>
                  <a:off x="4386421" y="3888135"/>
                  <a:ext cx="664726" cy="648513"/>
                </a:xfrm>
                <a:custGeom>
                  <a:avLst/>
                  <a:gdLst>
                    <a:gd name="connsiteX0" fmla="*/ 44480 w 664726"/>
                    <a:gd name="connsiteY0" fmla="*/ 166497 h 648513"/>
                    <a:gd name="connsiteX1" fmla="*/ 498926 w 664726"/>
                    <a:gd name="connsiteY1" fmla="*/ 44414 h 648513"/>
                    <a:gd name="connsiteX2" fmla="*/ 621171 w 664726"/>
                    <a:gd name="connsiteY2" fmla="*/ 498211 h 648513"/>
                    <a:gd name="connsiteX3" fmla="*/ 166725 w 664726"/>
                    <a:gd name="connsiteY3" fmla="*/ 620294 h 648513"/>
                    <a:gd name="connsiteX4" fmla="*/ 44480 w 664726"/>
                    <a:gd name="connsiteY4" fmla="*/ 166497 h 648513"/>
                    <a:gd name="connsiteX5" fmla="*/ 44480 w 664726"/>
                    <a:gd name="connsiteY5" fmla="*/ 166497 h 64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726" h="648513">
                      <a:moveTo>
                        <a:pt x="44480" y="166497"/>
                      </a:moveTo>
                      <a:cubicBezTo>
                        <a:pt x="136245" y="7449"/>
                        <a:pt x="339716" y="-47189"/>
                        <a:pt x="498926" y="44414"/>
                      </a:cubicBezTo>
                      <a:cubicBezTo>
                        <a:pt x="658136" y="136016"/>
                        <a:pt x="712935" y="339163"/>
                        <a:pt x="621171" y="498211"/>
                      </a:cubicBezTo>
                      <a:cubicBezTo>
                        <a:pt x="529406" y="657259"/>
                        <a:pt x="325935" y="711896"/>
                        <a:pt x="166725" y="620294"/>
                      </a:cubicBezTo>
                      <a:cubicBezTo>
                        <a:pt x="7515" y="528691"/>
                        <a:pt x="-47284" y="325544"/>
                        <a:pt x="44480" y="166497"/>
                      </a:cubicBezTo>
                      <a:lnTo>
                        <a:pt x="44480" y="166497"/>
                      </a:lnTo>
                      <a:close/>
                    </a:path>
                  </a:pathLst>
                </a:custGeom>
                <a:solidFill>
                  <a:srgbClr val="FFFFFF"/>
                </a:solidFill>
                <a:ln w="8094" cap="flat">
                  <a:solidFill>
                    <a:srgbClr val="000000"/>
                  </a:solidFill>
                  <a:prstDash val="solid"/>
                  <a:miter/>
                </a:ln>
              </p:spPr>
              <p:txBody>
                <a:bodyPr rtlCol="0" anchor="ctr"/>
                <a:lstStyle/>
                <a:p>
                  <a:pPr defTabSz="932597">
                    <a:defRPr/>
                  </a:pPr>
                  <a:endParaRPr lang="en-US">
                    <a:solidFill>
                      <a:srgbClr val="282828"/>
                    </a:solidFill>
                    <a:latin typeface="Segoe UI"/>
                  </a:endParaRPr>
                </a:p>
              </p:txBody>
            </p:sp>
            <p:sp>
              <p:nvSpPr>
                <p:cNvPr id="65" name="Freeform: Shape 64">
                  <a:extLst>
                    <a:ext uri="{FF2B5EF4-FFF2-40B4-BE49-F238E27FC236}">
                      <a16:creationId xmlns:a16="http://schemas.microsoft.com/office/drawing/2014/main" id="{A479A5C1-9E11-4DBF-B5E4-716D89DD74D9}"/>
                    </a:ext>
                  </a:extLst>
                </p:cNvPr>
                <p:cNvSpPr/>
                <p:nvPr/>
              </p:nvSpPr>
              <p:spPr>
                <a:xfrm>
                  <a:off x="4538716" y="4345814"/>
                  <a:ext cx="81064" cy="48639"/>
                </a:xfrm>
                <a:custGeom>
                  <a:avLst/>
                  <a:gdLst>
                    <a:gd name="connsiteX0" fmla="*/ 0 w 81064"/>
                    <a:gd name="connsiteY0" fmla="*/ 58366 h 48638"/>
                    <a:gd name="connsiteX1" fmla="*/ 0 w 81064"/>
                    <a:gd name="connsiteY1" fmla="*/ 58366 h 48638"/>
                    <a:gd name="connsiteX2" fmla="*/ 70202 w 81064"/>
                    <a:gd name="connsiteY2" fmla="*/ 58366 h 48638"/>
                    <a:gd name="connsiteX3" fmla="*/ 83982 w 81064"/>
                    <a:gd name="connsiteY3" fmla="*/ 4864 h 48638"/>
                    <a:gd name="connsiteX4" fmla="*/ 60150 w 81064"/>
                    <a:gd name="connsiteY4" fmla="*/ 0 h 48638"/>
                    <a:gd name="connsiteX5" fmla="*/ 0 w 81064"/>
                    <a:gd name="connsiteY5" fmla="*/ 58366 h 4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064" h="48638">
                      <a:moveTo>
                        <a:pt x="0" y="58366"/>
                      </a:moveTo>
                      <a:lnTo>
                        <a:pt x="0" y="58366"/>
                      </a:lnTo>
                      <a:lnTo>
                        <a:pt x="70202" y="58366"/>
                      </a:lnTo>
                      <a:cubicBezTo>
                        <a:pt x="70202" y="38911"/>
                        <a:pt x="75228" y="21887"/>
                        <a:pt x="83982" y="4864"/>
                      </a:cubicBezTo>
                      <a:cubicBezTo>
                        <a:pt x="77659" y="1297"/>
                        <a:pt x="67608" y="0"/>
                        <a:pt x="60150" y="0"/>
                      </a:cubicBezTo>
                      <a:cubicBezTo>
                        <a:pt x="26265" y="1297"/>
                        <a:pt x="0" y="26751"/>
                        <a:pt x="0" y="58366"/>
                      </a:cubicBezTo>
                    </a:path>
                  </a:pathLst>
                </a:custGeom>
                <a:solidFill>
                  <a:srgbClr val="828582"/>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66" name="Freeform: Shape 65">
                  <a:extLst>
                    <a:ext uri="{FF2B5EF4-FFF2-40B4-BE49-F238E27FC236}">
                      <a16:creationId xmlns:a16="http://schemas.microsoft.com/office/drawing/2014/main" id="{2E3D79D9-E0D3-4281-B580-4BF6FC68DB97}"/>
                    </a:ext>
                  </a:extLst>
                </p:cNvPr>
                <p:cNvSpPr/>
                <p:nvPr/>
              </p:nvSpPr>
              <p:spPr>
                <a:xfrm>
                  <a:off x="4638587" y="4318088"/>
                  <a:ext cx="145915" cy="64851"/>
                </a:xfrm>
                <a:custGeom>
                  <a:avLst/>
                  <a:gdLst>
                    <a:gd name="connsiteX0" fmla="*/ 23833 w 145915"/>
                    <a:gd name="connsiteY0" fmla="*/ 24970 h 64851"/>
                    <a:gd name="connsiteX1" fmla="*/ 23833 w 145915"/>
                    <a:gd name="connsiteY1" fmla="*/ 24970 h 64851"/>
                    <a:gd name="connsiteX2" fmla="*/ 14267 w 145915"/>
                    <a:gd name="connsiteY2" fmla="*/ 36319 h 64851"/>
                    <a:gd name="connsiteX3" fmla="*/ 7134 w 145915"/>
                    <a:gd name="connsiteY3" fmla="*/ 47668 h 64851"/>
                    <a:gd name="connsiteX4" fmla="*/ 0 w 145915"/>
                    <a:gd name="connsiteY4" fmla="*/ 80742 h 64851"/>
                    <a:gd name="connsiteX5" fmla="*/ 17834 w 145915"/>
                    <a:gd name="connsiteY5" fmla="*/ 80742 h 64851"/>
                    <a:gd name="connsiteX6" fmla="*/ 32101 w 145915"/>
                    <a:gd name="connsiteY6" fmla="*/ 80742 h 64851"/>
                    <a:gd name="connsiteX7" fmla="*/ 47666 w 145915"/>
                    <a:gd name="connsiteY7" fmla="*/ 80742 h 64851"/>
                    <a:gd name="connsiteX8" fmla="*/ 124028 w 145915"/>
                    <a:gd name="connsiteY8" fmla="*/ 80742 h 64851"/>
                    <a:gd name="connsiteX9" fmla="*/ 147861 w 145915"/>
                    <a:gd name="connsiteY9" fmla="*/ 24970 h 64851"/>
                    <a:gd name="connsiteX10" fmla="*/ 85928 w 145915"/>
                    <a:gd name="connsiteY10" fmla="*/ 2 h 64851"/>
                    <a:gd name="connsiteX11" fmla="*/ 23833 w 145915"/>
                    <a:gd name="connsiteY11" fmla="*/ 24970 h 6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915" h="64851">
                      <a:moveTo>
                        <a:pt x="23833" y="24970"/>
                      </a:moveTo>
                      <a:lnTo>
                        <a:pt x="23833" y="24970"/>
                      </a:lnTo>
                      <a:cubicBezTo>
                        <a:pt x="20266" y="28375"/>
                        <a:pt x="17834" y="31779"/>
                        <a:pt x="14267" y="36319"/>
                      </a:cubicBezTo>
                      <a:cubicBezTo>
                        <a:pt x="11835" y="39724"/>
                        <a:pt x="9566" y="44263"/>
                        <a:pt x="7134" y="47668"/>
                      </a:cubicBezTo>
                      <a:cubicBezTo>
                        <a:pt x="2432" y="57882"/>
                        <a:pt x="0" y="69231"/>
                        <a:pt x="0" y="80742"/>
                      </a:cubicBezTo>
                      <a:lnTo>
                        <a:pt x="17834" y="80742"/>
                      </a:lnTo>
                      <a:lnTo>
                        <a:pt x="32101" y="80742"/>
                      </a:lnTo>
                      <a:lnTo>
                        <a:pt x="47666" y="80742"/>
                      </a:lnTo>
                      <a:lnTo>
                        <a:pt x="124028" y="80742"/>
                      </a:lnTo>
                      <a:cubicBezTo>
                        <a:pt x="124028" y="58044"/>
                        <a:pt x="132297" y="38589"/>
                        <a:pt x="147861" y="24970"/>
                      </a:cubicBezTo>
                      <a:cubicBezTo>
                        <a:pt x="132297" y="9081"/>
                        <a:pt x="110896" y="2"/>
                        <a:pt x="85928" y="2"/>
                      </a:cubicBezTo>
                      <a:cubicBezTo>
                        <a:pt x="60798" y="-160"/>
                        <a:pt x="39235" y="9081"/>
                        <a:pt x="23833" y="24970"/>
                      </a:cubicBezTo>
                    </a:path>
                  </a:pathLst>
                </a:custGeom>
                <a:solidFill>
                  <a:srgbClr val="515351"/>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67" name="Freeform: Shape 66">
                  <a:extLst>
                    <a:ext uri="{FF2B5EF4-FFF2-40B4-BE49-F238E27FC236}">
                      <a16:creationId xmlns:a16="http://schemas.microsoft.com/office/drawing/2014/main" id="{DA602FC7-ABD1-42AA-B899-A4DBF2358A5E}"/>
                    </a:ext>
                  </a:extLst>
                </p:cNvPr>
                <p:cNvSpPr/>
                <p:nvPr/>
              </p:nvSpPr>
              <p:spPr>
                <a:xfrm>
                  <a:off x="4784827" y="4345814"/>
                  <a:ext cx="113490" cy="48639"/>
                </a:xfrm>
                <a:custGeom>
                  <a:avLst/>
                  <a:gdLst>
                    <a:gd name="connsiteX0" fmla="*/ 59663 w 113489"/>
                    <a:gd name="connsiteY0" fmla="*/ 0 h 48638"/>
                    <a:gd name="connsiteX1" fmla="*/ 59663 w 113489"/>
                    <a:gd name="connsiteY1" fmla="*/ 0 h 48638"/>
                    <a:gd name="connsiteX2" fmla="*/ 35993 w 113489"/>
                    <a:gd name="connsiteY2" fmla="*/ 4864 h 48638"/>
                    <a:gd name="connsiteX3" fmla="*/ 22374 w 113489"/>
                    <a:gd name="connsiteY3" fmla="*/ 12160 h 48638"/>
                    <a:gd name="connsiteX4" fmla="*/ 11187 w 113489"/>
                    <a:gd name="connsiteY4" fmla="*/ 23022 h 48638"/>
                    <a:gd name="connsiteX5" fmla="*/ 0 w 113489"/>
                    <a:gd name="connsiteY5" fmla="*/ 58204 h 48638"/>
                    <a:gd name="connsiteX6" fmla="*/ 18645 w 113489"/>
                    <a:gd name="connsiteY6" fmla="*/ 58204 h 48638"/>
                    <a:gd name="connsiteX7" fmla="*/ 33561 w 113489"/>
                    <a:gd name="connsiteY7" fmla="*/ 58204 h 48638"/>
                    <a:gd name="connsiteX8" fmla="*/ 49773 w 113489"/>
                    <a:gd name="connsiteY8" fmla="*/ 58204 h 48638"/>
                    <a:gd name="connsiteX9" fmla="*/ 118192 w 113489"/>
                    <a:gd name="connsiteY9" fmla="*/ 58204 h 48638"/>
                    <a:gd name="connsiteX10" fmla="*/ 59663 w 113489"/>
                    <a:gd name="connsiteY10" fmla="*/ 0 h 4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489" h="48638">
                      <a:moveTo>
                        <a:pt x="59663" y="0"/>
                      </a:moveTo>
                      <a:lnTo>
                        <a:pt x="59663" y="0"/>
                      </a:lnTo>
                      <a:cubicBezTo>
                        <a:pt x="50908" y="0"/>
                        <a:pt x="43450" y="2432"/>
                        <a:pt x="35993" y="4864"/>
                      </a:cubicBezTo>
                      <a:cubicBezTo>
                        <a:pt x="30967" y="7296"/>
                        <a:pt x="27238" y="9728"/>
                        <a:pt x="22374" y="12160"/>
                      </a:cubicBezTo>
                      <a:cubicBezTo>
                        <a:pt x="17348" y="15726"/>
                        <a:pt x="14916" y="18158"/>
                        <a:pt x="11187" y="23022"/>
                      </a:cubicBezTo>
                      <a:cubicBezTo>
                        <a:pt x="5026" y="32750"/>
                        <a:pt x="0" y="44910"/>
                        <a:pt x="0" y="58204"/>
                      </a:cubicBezTo>
                      <a:lnTo>
                        <a:pt x="18645" y="58204"/>
                      </a:lnTo>
                      <a:lnTo>
                        <a:pt x="33561" y="58204"/>
                      </a:lnTo>
                      <a:lnTo>
                        <a:pt x="49773" y="58204"/>
                      </a:lnTo>
                      <a:lnTo>
                        <a:pt x="118192" y="58204"/>
                      </a:lnTo>
                      <a:cubicBezTo>
                        <a:pt x="119326" y="25616"/>
                        <a:pt x="91927" y="0"/>
                        <a:pt x="59663" y="0"/>
                      </a:cubicBezTo>
                    </a:path>
                  </a:pathLst>
                </a:custGeom>
                <a:solidFill>
                  <a:srgbClr val="828582"/>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68" name="Freeform: Shape 67">
                  <a:extLst>
                    <a:ext uri="{FF2B5EF4-FFF2-40B4-BE49-F238E27FC236}">
                      <a16:creationId xmlns:a16="http://schemas.microsoft.com/office/drawing/2014/main" id="{1044B813-551D-4300-9E1F-BD091ACD71E9}"/>
                    </a:ext>
                  </a:extLst>
                </p:cNvPr>
                <p:cNvSpPr/>
                <p:nvPr/>
              </p:nvSpPr>
              <p:spPr>
                <a:xfrm>
                  <a:off x="4811416" y="4263615"/>
                  <a:ext cx="64851" cy="64851"/>
                </a:xfrm>
                <a:custGeom>
                  <a:avLst/>
                  <a:gdLst>
                    <a:gd name="connsiteX0" fmla="*/ 30642 w 64851"/>
                    <a:gd name="connsiteY0" fmla="*/ 69067 h 64851"/>
                    <a:gd name="connsiteX1" fmla="*/ 30642 w 64851"/>
                    <a:gd name="connsiteY1" fmla="*/ 69067 h 64851"/>
                    <a:gd name="connsiteX2" fmla="*/ 32912 w 64851"/>
                    <a:gd name="connsiteY2" fmla="*/ 70202 h 64851"/>
                    <a:gd name="connsiteX3" fmla="*/ 35182 w 64851"/>
                    <a:gd name="connsiteY3" fmla="*/ 69067 h 64851"/>
                    <a:gd name="connsiteX4" fmla="*/ 58690 w 64851"/>
                    <a:gd name="connsiteY4" fmla="*/ 58528 h 64851"/>
                    <a:gd name="connsiteX5" fmla="*/ 68094 w 64851"/>
                    <a:gd name="connsiteY5" fmla="*/ 33885 h 64851"/>
                    <a:gd name="connsiteX6" fmla="*/ 34047 w 64851"/>
                    <a:gd name="connsiteY6" fmla="*/ 0 h 64851"/>
                    <a:gd name="connsiteX7" fmla="*/ 0 w 64851"/>
                    <a:gd name="connsiteY7" fmla="*/ 33885 h 64851"/>
                    <a:gd name="connsiteX8" fmla="*/ 9403 w 64851"/>
                    <a:gd name="connsiteY8" fmla="*/ 58528 h 64851"/>
                    <a:gd name="connsiteX9" fmla="*/ 30642 w 64851"/>
                    <a:gd name="connsiteY9" fmla="*/ 69067 h 6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851" h="64851">
                      <a:moveTo>
                        <a:pt x="30642" y="69067"/>
                      </a:moveTo>
                      <a:lnTo>
                        <a:pt x="30642" y="69067"/>
                      </a:lnTo>
                      <a:cubicBezTo>
                        <a:pt x="30642" y="69067"/>
                        <a:pt x="31777" y="70202"/>
                        <a:pt x="32912" y="70202"/>
                      </a:cubicBezTo>
                      <a:cubicBezTo>
                        <a:pt x="34047" y="70202"/>
                        <a:pt x="34047" y="69067"/>
                        <a:pt x="35182" y="69067"/>
                      </a:cubicBezTo>
                      <a:cubicBezTo>
                        <a:pt x="44585" y="69067"/>
                        <a:pt x="51557" y="64365"/>
                        <a:pt x="58690" y="58528"/>
                      </a:cubicBezTo>
                      <a:cubicBezTo>
                        <a:pt x="64527" y="52692"/>
                        <a:pt x="68094" y="44423"/>
                        <a:pt x="68094" y="33885"/>
                      </a:cubicBezTo>
                      <a:cubicBezTo>
                        <a:pt x="68094" y="15078"/>
                        <a:pt x="52854" y="0"/>
                        <a:pt x="34047" y="0"/>
                      </a:cubicBezTo>
                      <a:cubicBezTo>
                        <a:pt x="14105" y="0"/>
                        <a:pt x="0" y="15240"/>
                        <a:pt x="0" y="33885"/>
                      </a:cubicBezTo>
                      <a:cubicBezTo>
                        <a:pt x="0" y="43288"/>
                        <a:pt x="3567" y="51395"/>
                        <a:pt x="9403" y="58528"/>
                      </a:cubicBezTo>
                      <a:cubicBezTo>
                        <a:pt x="13132" y="65500"/>
                        <a:pt x="21239" y="69067"/>
                        <a:pt x="30642" y="69067"/>
                      </a:cubicBezTo>
                    </a:path>
                  </a:pathLst>
                </a:custGeom>
                <a:solidFill>
                  <a:srgbClr val="828582"/>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69" name="Freeform: Shape 68">
                  <a:extLst>
                    <a:ext uri="{FF2B5EF4-FFF2-40B4-BE49-F238E27FC236}">
                      <a16:creationId xmlns:a16="http://schemas.microsoft.com/office/drawing/2014/main" id="{48E89C6A-F416-4FFE-93E5-D3B10F918346}"/>
                    </a:ext>
                  </a:extLst>
                </p:cNvPr>
                <p:cNvSpPr/>
                <p:nvPr/>
              </p:nvSpPr>
              <p:spPr>
                <a:xfrm>
                  <a:off x="4665980" y="4190495"/>
                  <a:ext cx="97277" cy="97277"/>
                </a:xfrm>
                <a:custGeom>
                  <a:avLst/>
                  <a:gdLst>
                    <a:gd name="connsiteX0" fmla="*/ 24002 w 97276"/>
                    <a:gd name="connsiteY0" fmla="*/ 101006 h 97277"/>
                    <a:gd name="connsiteX1" fmla="*/ 24002 w 97276"/>
                    <a:gd name="connsiteY1" fmla="*/ 101006 h 97277"/>
                    <a:gd name="connsiteX2" fmla="*/ 50754 w 97276"/>
                    <a:gd name="connsiteY2" fmla="*/ 110247 h 97277"/>
                    <a:gd name="connsiteX3" fmla="*/ 55455 w 97276"/>
                    <a:gd name="connsiteY3" fmla="*/ 110247 h 97277"/>
                    <a:gd name="connsiteX4" fmla="*/ 60157 w 97276"/>
                    <a:gd name="connsiteY4" fmla="*/ 110247 h 97277"/>
                    <a:gd name="connsiteX5" fmla="*/ 86908 w 97276"/>
                    <a:gd name="connsiteY5" fmla="*/ 101006 h 97277"/>
                    <a:gd name="connsiteX6" fmla="*/ 111227 w 97276"/>
                    <a:gd name="connsiteY6" fmla="*/ 55772 h 97277"/>
                    <a:gd name="connsiteX7" fmla="*/ 78802 w 97276"/>
                    <a:gd name="connsiteY7" fmla="*/ 4702 h 97277"/>
                    <a:gd name="connsiteX8" fmla="*/ 55617 w 97276"/>
                    <a:gd name="connsiteY8" fmla="*/ 0 h 97277"/>
                    <a:gd name="connsiteX9" fmla="*/ 32433 w 97276"/>
                    <a:gd name="connsiteY9" fmla="*/ 4702 h 97277"/>
                    <a:gd name="connsiteX10" fmla="*/ 7 w 97276"/>
                    <a:gd name="connsiteY10" fmla="*/ 55772 h 97277"/>
                    <a:gd name="connsiteX11" fmla="*/ 24002 w 97276"/>
                    <a:gd name="connsiteY11" fmla="*/ 101006 h 97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276" h="97277">
                      <a:moveTo>
                        <a:pt x="24002" y="101006"/>
                      </a:moveTo>
                      <a:lnTo>
                        <a:pt x="24002" y="101006"/>
                      </a:lnTo>
                      <a:cubicBezTo>
                        <a:pt x="30974" y="105708"/>
                        <a:pt x="40215" y="109112"/>
                        <a:pt x="50754" y="110247"/>
                      </a:cubicBezTo>
                      <a:lnTo>
                        <a:pt x="55455" y="110247"/>
                      </a:lnTo>
                      <a:lnTo>
                        <a:pt x="60157" y="110247"/>
                      </a:lnTo>
                      <a:cubicBezTo>
                        <a:pt x="69398" y="109112"/>
                        <a:pt x="79937" y="105546"/>
                        <a:pt x="86908" y="101006"/>
                      </a:cubicBezTo>
                      <a:cubicBezTo>
                        <a:pt x="101986" y="90630"/>
                        <a:pt x="111227" y="74417"/>
                        <a:pt x="111227" y="55772"/>
                      </a:cubicBezTo>
                      <a:cubicBezTo>
                        <a:pt x="111227" y="32588"/>
                        <a:pt x="97284" y="14105"/>
                        <a:pt x="78802" y="4702"/>
                      </a:cubicBezTo>
                      <a:cubicBezTo>
                        <a:pt x="71830" y="1297"/>
                        <a:pt x="63724" y="0"/>
                        <a:pt x="55617" y="0"/>
                      </a:cubicBezTo>
                      <a:cubicBezTo>
                        <a:pt x="47511" y="0"/>
                        <a:pt x="40539" y="2270"/>
                        <a:pt x="32433" y="4702"/>
                      </a:cubicBezTo>
                      <a:cubicBezTo>
                        <a:pt x="12653" y="13943"/>
                        <a:pt x="7" y="32588"/>
                        <a:pt x="7" y="55772"/>
                      </a:cubicBezTo>
                      <a:cubicBezTo>
                        <a:pt x="-317" y="74417"/>
                        <a:pt x="10059" y="90630"/>
                        <a:pt x="24002" y="101006"/>
                      </a:cubicBezTo>
                    </a:path>
                  </a:pathLst>
                </a:custGeom>
                <a:solidFill>
                  <a:srgbClr val="515351"/>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70" name="Freeform: Shape 69">
                  <a:extLst>
                    <a:ext uri="{FF2B5EF4-FFF2-40B4-BE49-F238E27FC236}">
                      <a16:creationId xmlns:a16="http://schemas.microsoft.com/office/drawing/2014/main" id="{355AB501-DB1C-45A2-A139-3EBE042A00DE}"/>
                    </a:ext>
                  </a:extLst>
                </p:cNvPr>
                <p:cNvSpPr/>
                <p:nvPr/>
              </p:nvSpPr>
              <p:spPr>
                <a:xfrm>
                  <a:off x="4556064" y="4245943"/>
                  <a:ext cx="81064" cy="81064"/>
                </a:xfrm>
                <a:custGeom>
                  <a:avLst/>
                  <a:gdLst>
                    <a:gd name="connsiteX0" fmla="*/ 41018 w 81064"/>
                    <a:gd name="connsiteY0" fmla="*/ 0 h 81064"/>
                    <a:gd name="connsiteX1" fmla="*/ 41018 w 81064"/>
                    <a:gd name="connsiteY1" fmla="*/ 0 h 81064"/>
                    <a:gd name="connsiteX2" fmla="*/ 0 w 81064"/>
                    <a:gd name="connsiteY2" fmla="*/ 45072 h 81064"/>
                    <a:gd name="connsiteX3" fmla="*/ 14754 w 81064"/>
                    <a:gd name="connsiteY3" fmla="*/ 78956 h 81064"/>
                    <a:gd name="connsiteX4" fmla="*/ 38749 w 81064"/>
                    <a:gd name="connsiteY4" fmla="*/ 90305 h 81064"/>
                    <a:gd name="connsiteX5" fmla="*/ 42153 w 81064"/>
                    <a:gd name="connsiteY5" fmla="*/ 90305 h 81064"/>
                    <a:gd name="connsiteX6" fmla="*/ 43288 w 81064"/>
                    <a:gd name="connsiteY6" fmla="*/ 90305 h 81064"/>
                    <a:gd name="connsiteX7" fmla="*/ 67283 w 81064"/>
                    <a:gd name="connsiteY7" fmla="*/ 78956 h 81064"/>
                    <a:gd name="connsiteX8" fmla="*/ 82037 w 81064"/>
                    <a:gd name="connsiteY8" fmla="*/ 45072 h 81064"/>
                    <a:gd name="connsiteX9" fmla="*/ 41018 w 81064"/>
                    <a:gd name="connsiteY9" fmla="*/ 0 h 8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064" h="81064">
                      <a:moveTo>
                        <a:pt x="41018" y="0"/>
                      </a:moveTo>
                      <a:lnTo>
                        <a:pt x="41018" y="0"/>
                      </a:lnTo>
                      <a:cubicBezTo>
                        <a:pt x="18158" y="0"/>
                        <a:pt x="0" y="20104"/>
                        <a:pt x="0" y="45072"/>
                      </a:cubicBezTo>
                      <a:cubicBezTo>
                        <a:pt x="0" y="58853"/>
                        <a:pt x="4540" y="71336"/>
                        <a:pt x="14754" y="78956"/>
                      </a:cubicBezTo>
                      <a:cubicBezTo>
                        <a:pt x="21563" y="85279"/>
                        <a:pt x="29507" y="89008"/>
                        <a:pt x="38749" y="90305"/>
                      </a:cubicBezTo>
                      <a:lnTo>
                        <a:pt x="42153" y="90305"/>
                      </a:lnTo>
                      <a:lnTo>
                        <a:pt x="43288" y="90305"/>
                      </a:lnTo>
                      <a:cubicBezTo>
                        <a:pt x="52367" y="89008"/>
                        <a:pt x="60312" y="85279"/>
                        <a:pt x="67283" y="78956"/>
                      </a:cubicBezTo>
                      <a:cubicBezTo>
                        <a:pt x="76362" y="71499"/>
                        <a:pt x="82037" y="58853"/>
                        <a:pt x="82037" y="45072"/>
                      </a:cubicBezTo>
                      <a:cubicBezTo>
                        <a:pt x="82037" y="20104"/>
                        <a:pt x="63716" y="0"/>
                        <a:pt x="41018" y="0"/>
                      </a:cubicBezTo>
                    </a:path>
                  </a:pathLst>
                </a:custGeom>
                <a:solidFill>
                  <a:srgbClr val="828582"/>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71" name="Freeform: Shape 70">
                  <a:extLst>
                    <a:ext uri="{FF2B5EF4-FFF2-40B4-BE49-F238E27FC236}">
                      <a16:creationId xmlns:a16="http://schemas.microsoft.com/office/drawing/2014/main" id="{1411CDDE-1466-490A-B09D-A8DEB2CEA558}"/>
                    </a:ext>
                  </a:extLst>
                </p:cNvPr>
                <p:cNvSpPr/>
                <p:nvPr/>
              </p:nvSpPr>
              <p:spPr>
                <a:xfrm>
                  <a:off x="4675228" y="4017829"/>
                  <a:ext cx="129703" cy="129703"/>
                </a:xfrm>
                <a:custGeom>
                  <a:avLst/>
                  <a:gdLst>
                    <a:gd name="connsiteX0" fmla="*/ 33885 w 129702"/>
                    <a:gd name="connsiteY0" fmla="*/ 65500 h 129702"/>
                    <a:gd name="connsiteX1" fmla="*/ 33885 w 129702"/>
                    <a:gd name="connsiteY1" fmla="*/ 65500 h 129702"/>
                    <a:gd name="connsiteX2" fmla="*/ 53341 w 129702"/>
                    <a:gd name="connsiteY2" fmla="*/ 84631 h 129702"/>
                    <a:gd name="connsiteX3" fmla="*/ 103114 w 129702"/>
                    <a:gd name="connsiteY3" fmla="*/ 33398 h 129702"/>
                    <a:gd name="connsiteX4" fmla="*/ 115274 w 129702"/>
                    <a:gd name="connsiteY4" fmla="*/ 46531 h 129702"/>
                    <a:gd name="connsiteX5" fmla="*/ 53341 w 129702"/>
                    <a:gd name="connsiteY5" fmla="*/ 108464 h 129702"/>
                    <a:gd name="connsiteX6" fmla="*/ 21726 w 129702"/>
                    <a:gd name="connsiteY6" fmla="*/ 77497 h 129702"/>
                    <a:gd name="connsiteX7" fmla="*/ 33885 w 129702"/>
                    <a:gd name="connsiteY7" fmla="*/ 65500 h 129702"/>
                    <a:gd name="connsiteX8" fmla="*/ 33885 w 129702"/>
                    <a:gd name="connsiteY8" fmla="*/ 65500 h 129702"/>
                    <a:gd name="connsiteX9" fmla="*/ 33885 w 129702"/>
                    <a:gd name="connsiteY9" fmla="*/ 65500 h 129702"/>
                    <a:gd name="connsiteX10" fmla="*/ 69229 w 129702"/>
                    <a:gd name="connsiteY10" fmla="*/ 138133 h 129702"/>
                    <a:gd name="connsiteX11" fmla="*/ 69229 w 129702"/>
                    <a:gd name="connsiteY11" fmla="*/ 138133 h 129702"/>
                    <a:gd name="connsiteX12" fmla="*/ 138620 w 129702"/>
                    <a:gd name="connsiteY12" fmla="*/ 69067 h 129702"/>
                    <a:gd name="connsiteX13" fmla="*/ 69229 w 129702"/>
                    <a:gd name="connsiteY13" fmla="*/ 0 h 129702"/>
                    <a:gd name="connsiteX14" fmla="*/ 1 w 129702"/>
                    <a:gd name="connsiteY14" fmla="*/ 69067 h 129702"/>
                    <a:gd name="connsiteX15" fmla="*/ 69229 w 129702"/>
                    <a:gd name="connsiteY15" fmla="*/ 138133 h 12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9702" h="129702">
                      <a:moveTo>
                        <a:pt x="33885" y="65500"/>
                      </a:moveTo>
                      <a:lnTo>
                        <a:pt x="33885" y="65500"/>
                      </a:lnTo>
                      <a:lnTo>
                        <a:pt x="53341" y="84631"/>
                      </a:lnTo>
                      <a:lnTo>
                        <a:pt x="103114" y="33398"/>
                      </a:lnTo>
                      <a:lnTo>
                        <a:pt x="115274" y="46531"/>
                      </a:lnTo>
                      <a:lnTo>
                        <a:pt x="53341" y="108464"/>
                      </a:lnTo>
                      <a:lnTo>
                        <a:pt x="21726" y="77497"/>
                      </a:lnTo>
                      <a:lnTo>
                        <a:pt x="33885" y="65500"/>
                      </a:lnTo>
                      <a:lnTo>
                        <a:pt x="33885" y="65500"/>
                      </a:lnTo>
                      <a:lnTo>
                        <a:pt x="33885" y="65500"/>
                      </a:lnTo>
                      <a:close/>
                      <a:moveTo>
                        <a:pt x="69229" y="138133"/>
                      </a:moveTo>
                      <a:lnTo>
                        <a:pt x="69229" y="138133"/>
                      </a:lnTo>
                      <a:cubicBezTo>
                        <a:pt x="108140" y="138133"/>
                        <a:pt x="138620" y="107167"/>
                        <a:pt x="138620" y="69067"/>
                      </a:cubicBezTo>
                      <a:cubicBezTo>
                        <a:pt x="138620" y="30966"/>
                        <a:pt x="108140" y="0"/>
                        <a:pt x="69229" y="0"/>
                      </a:cubicBezTo>
                      <a:cubicBezTo>
                        <a:pt x="30319" y="0"/>
                        <a:pt x="1" y="30966"/>
                        <a:pt x="1" y="69067"/>
                      </a:cubicBezTo>
                      <a:cubicBezTo>
                        <a:pt x="-162" y="107167"/>
                        <a:pt x="30319" y="138133"/>
                        <a:pt x="69229" y="138133"/>
                      </a:cubicBezTo>
                    </a:path>
                  </a:pathLst>
                </a:custGeom>
                <a:solidFill>
                  <a:srgbClr val="3276BC"/>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72" name="Freeform: Shape 71">
                  <a:extLst>
                    <a:ext uri="{FF2B5EF4-FFF2-40B4-BE49-F238E27FC236}">
                      <a16:creationId xmlns:a16="http://schemas.microsoft.com/office/drawing/2014/main" id="{4FCA9CB0-5CBD-4DD9-BD86-37CAC746D905}"/>
                    </a:ext>
                  </a:extLst>
                </p:cNvPr>
                <p:cNvSpPr/>
                <p:nvPr/>
              </p:nvSpPr>
              <p:spPr>
                <a:xfrm>
                  <a:off x="4820657" y="4154178"/>
                  <a:ext cx="64851" cy="64851"/>
                </a:xfrm>
                <a:custGeom>
                  <a:avLst/>
                  <a:gdLst>
                    <a:gd name="connsiteX0" fmla="*/ 17672 w 64851"/>
                    <a:gd name="connsiteY0" fmla="*/ 34047 h 64851"/>
                    <a:gd name="connsiteX1" fmla="*/ 17672 w 64851"/>
                    <a:gd name="connsiteY1" fmla="*/ 34047 h 64851"/>
                    <a:gd name="connsiteX2" fmla="*/ 27075 w 64851"/>
                    <a:gd name="connsiteY2" fmla="*/ 44585 h 64851"/>
                    <a:gd name="connsiteX3" fmla="*/ 51719 w 64851"/>
                    <a:gd name="connsiteY3" fmla="*/ 18807 h 64851"/>
                    <a:gd name="connsiteX4" fmla="*/ 57556 w 64851"/>
                    <a:gd name="connsiteY4" fmla="*/ 25778 h 64851"/>
                    <a:gd name="connsiteX5" fmla="*/ 27075 w 64851"/>
                    <a:gd name="connsiteY5" fmla="*/ 57393 h 64851"/>
                    <a:gd name="connsiteX6" fmla="*/ 11835 w 64851"/>
                    <a:gd name="connsiteY6" fmla="*/ 41018 h 64851"/>
                    <a:gd name="connsiteX7" fmla="*/ 17672 w 64851"/>
                    <a:gd name="connsiteY7" fmla="*/ 34047 h 64851"/>
                    <a:gd name="connsiteX8" fmla="*/ 17672 w 64851"/>
                    <a:gd name="connsiteY8" fmla="*/ 34047 h 64851"/>
                    <a:gd name="connsiteX9" fmla="*/ 17672 w 64851"/>
                    <a:gd name="connsiteY9" fmla="*/ 34047 h 64851"/>
                    <a:gd name="connsiteX10" fmla="*/ 35182 w 64851"/>
                    <a:gd name="connsiteY10" fmla="*/ 70364 h 64851"/>
                    <a:gd name="connsiteX11" fmla="*/ 35182 w 64851"/>
                    <a:gd name="connsiteY11" fmla="*/ 70364 h 64851"/>
                    <a:gd name="connsiteX12" fmla="*/ 70364 w 64851"/>
                    <a:gd name="connsiteY12" fmla="*/ 35182 h 64851"/>
                    <a:gd name="connsiteX13" fmla="*/ 35182 w 64851"/>
                    <a:gd name="connsiteY13" fmla="*/ 0 h 64851"/>
                    <a:gd name="connsiteX14" fmla="*/ 0 w 64851"/>
                    <a:gd name="connsiteY14" fmla="*/ 35182 h 64851"/>
                    <a:gd name="connsiteX15" fmla="*/ 35182 w 64851"/>
                    <a:gd name="connsiteY15" fmla="*/ 70364 h 6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851" h="64851">
                      <a:moveTo>
                        <a:pt x="17672" y="34047"/>
                      </a:moveTo>
                      <a:lnTo>
                        <a:pt x="17672" y="34047"/>
                      </a:lnTo>
                      <a:lnTo>
                        <a:pt x="27075" y="44585"/>
                      </a:lnTo>
                      <a:lnTo>
                        <a:pt x="51719" y="18807"/>
                      </a:lnTo>
                      <a:lnTo>
                        <a:pt x="57556" y="25778"/>
                      </a:lnTo>
                      <a:lnTo>
                        <a:pt x="27075" y="57393"/>
                      </a:lnTo>
                      <a:lnTo>
                        <a:pt x="11835" y="41018"/>
                      </a:lnTo>
                      <a:lnTo>
                        <a:pt x="17672" y="34047"/>
                      </a:lnTo>
                      <a:lnTo>
                        <a:pt x="17672" y="34047"/>
                      </a:lnTo>
                      <a:lnTo>
                        <a:pt x="17672" y="34047"/>
                      </a:lnTo>
                      <a:close/>
                      <a:moveTo>
                        <a:pt x="35182" y="70364"/>
                      </a:moveTo>
                      <a:lnTo>
                        <a:pt x="35182" y="70364"/>
                      </a:lnTo>
                      <a:cubicBezTo>
                        <a:pt x="55124" y="70364"/>
                        <a:pt x="70364" y="53989"/>
                        <a:pt x="70364" y="35182"/>
                      </a:cubicBezTo>
                      <a:cubicBezTo>
                        <a:pt x="70364" y="15240"/>
                        <a:pt x="55124" y="0"/>
                        <a:pt x="35182" y="0"/>
                      </a:cubicBezTo>
                      <a:cubicBezTo>
                        <a:pt x="16375" y="0"/>
                        <a:pt x="0" y="15240"/>
                        <a:pt x="0" y="35182"/>
                      </a:cubicBezTo>
                      <a:cubicBezTo>
                        <a:pt x="0" y="55124"/>
                        <a:pt x="15402" y="70364"/>
                        <a:pt x="35182" y="70364"/>
                      </a:cubicBezTo>
                    </a:path>
                  </a:pathLst>
                </a:custGeom>
                <a:solidFill>
                  <a:srgbClr val="3276BC"/>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73" name="Freeform: Shape 72">
                  <a:extLst>
                    <a:ext uri="{FF2B5EF4-FFF2-40B4-BE49-F238E27FC236}">
                      <a16:creationId xmlns:a16="http://schemas.microsoft.com/office/drawing/2014/main" id="{EE6AB6D3-481A-4A6F-B4D1-67282CD4F81C}"/>
                    </a:ext>
                  </a:extLst>
                </p:cNvPr>
                <p:cNvSpPr/>
                <p:nvPr/>
              </p:nvSpPr>
              <p:spPr>
                <a:xfrm>
                  <a:off x="4557199" y="4154178"/>
                  <a:ext cx="64851" cy="64851"/>
                </a:xfrm>
                <a:custGeom>
                  <a:avLst/>
                  <a:gdLst>
                    <a:gd name="connsiteX0" fmla="*/ 19618 w 64851"/>
                    <a:gd name="connsiteY0" fmla="*/ 34047 h 64851"/>
                    <a:gd name="connsiteX1" fmla="*/ 19618 w 64851"/>
                    <a:gd name="connsiteY1" fmla="*/ 34047 h 64851"/>
                    <a:gd name="connsiteX2" fmla="*/ 31291 w 64851"/>
                    <a:gd name="connsiteY2" fmla="*/ 43450 h 64851"/>
                    <a:gd name="connsiteX3" fmla="*/ 58690 w 64851"/>
                    <a:gd name="connsiteY3" fmla="*/ 17672 h 64851"/>
                    <a:gd name="connsiteX4" fmla="*/ 65176 w 64851"/>
                    <a:gd name="connsiteY4" fmla="*/ 24644 h 64851"/>
                    <a:gd name="connsiteX5" fmla="*/ 31291 w 64851"/>
                    <a:gd name="connsiteY5" fmla="*/ 55124 h 64851"/>
                    <a:gd name="connsiteX6" fmla="*/ 14429 w 64851"/>
                    <a:gd name="connsiteY6" fmla="*/ 38749 h 64851"/>
                    <a:gd name="connsiteX7" fmla="*/ 19618 w 64851"/>
                    <a:gd name="connsiteY7" fmla="*/ 34047 h 64851"/>
                    <a:gd name="connsiteX8" fmla="*/ 19618 w 64851"/>
                    <a:gd name="connsiteY8" fmla="*/ 34047 h 64851"/>
                    <a:gd name="connsiteX9" fmla="*/ 19618 w 64851"/>
                    <a:gd name="connsiteY9" fmla="*/ 34047 h 64851"/>
                    <a:gd name="connsiteX10" fmla="*/ 39073 w 64851"/>
                    <a:gd name="connsiteY10" fmla="*/ 70364 h 64851"/>
                    <a:gd name="connsiteX11" fmla="*/ 39073 w 64851"/>
                    <a:gd name="connsiteY11" fmla="*/ 70364 h 64851"/>
                    <a:gd name="connsiteX12" fmla="*/ 78146 w 64851"/>
                    <a:gd name="connsiteY12" fmla="*/ 35182 h 64851"/>
                    <a:gd name="connsiteX13" fmla="*/ 39073 w 64851"/>
                    <a:gd name="connsiteY13" fmla="*/ 0 h 64851"/>
                    <a:gd name="connsiteX14" fmla="*/ 0 w 64851"/>
                    <a:gd name="connsiteY14" fmla="*/ 35182 h 64851"/>
                    <a:gd name="connsiteX15" fmla="*/ 39073 w 64851"/>
                    <a:gd name="connsiteY15" fmla="*/ 70364 h 6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851" h="64851">
                      <a:moveTo>
                        <a:pt x="19618" y="34047"/>
                      </a:moveTo>
                      <a:lnTo>
                        <a:pt x="19618" y="34047"/>
                      </a:lnTo>
                      <a:lnTo>
                        <a:pt x="31291" y="43450"/>
                      </a:lnTo>
                      <a:lnTo>
                        <a:pt x="58690" y="17672"/>
                      </a:lnTo>
                      <a:lnTo>
                        <a:pt x="65176" y="24644"/>
                      </a:lnTo>
                      <a:lnTo>
                        <a:pt x="31291" y="55124"/>
                      </a:lnTo>
                      <a:lnTo>
                        <a:pt x="14429" y="38749"/>
                      </a:lnTo>
                      <a:lnTo>
                        <a:pt x="19618" y="34047"/>
                      </a:lnTo>
                      <a:lnTo>
                        <a:pt x="19618" y="34047"/>
                      </a:lnTo>
                      <a:lnTo>
                        <a:pt x="19618" y="34047"/>
                      </a:lnTo>
                      <a:close/>
                      <a:moveTo>
                        <a:pt x="39073" y="70364"/>
                      </a:moveTo>
                      <a:lnTo>
                        <a:pt x="39073" y="70364"/>
                      </a:lnTo>
                      <a:cubicBezTo>
                        <a:pt x="61284" y="70364"/>
                        <a:pt x="78146" y="53989"/>
                        <a:pt x="78146" y="35182"/>
                      </a:cubicBezTo>
                      <a:cubicBezTo>
                        <a:pt x="78146" y="15240"/>
                        <a:pt x="61284" y="0"/>
                        <a:pt x="39073" y="0"/>
                      </a:cubicBezTo>
                      <a:cubicBezTo>
                        <a:pt x="18158" y="0"/>
                        <a:pt x="0" y="15240"/>
                        <a:pt x="0" y="35182"/>
                      </a:cubicBezTo>
                      <a:cubicBezTo>
                        <a:pt x="1297" y="55124"/>
                        <a:pt x="18320" y="70364"/>
                        <a:pt x="39073" y="70364"/>
                      </a:cubicBezTo>
                    </a:path>
                  </a:pathLst>
                </a:custGeom>
                <a:solidFill>
                  <a:srgbClr val="3276BC"/>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74" name="Freeform: Shape 73">
                  <a:extLst>
                    <a:ext uri="{FF2B5EF4-FFF2-40B4-BE49-F238E27FC236}">
                      <a16:creationId xmlns:a16="http://schemas.microsoft.com/office/drawing/2014/main" id="{7B14FA07-1DF8-41FD-B6A4-355BE9C45122}"/>
                    </a:ext>
                  </a:extLst>
                </p:cNvPr>
                <p:cNvSpPr/>
                <p:nvPr/>
              </p:nvSpPr>
              <p:spPr>
                <a:xfrm>
                  <a:off x="6196097" y="3108622"/>
                  <a:ext cx="664726" cy="648513"/>
                </a:xfrm>
                <a:custGeom>
                  <a:avLst/>
                  <a:gdLst>
                    <a:gd name="connsiteX0" fmla="*/ 44480 w 664726"/>
                    <a:gd name="connsiteY0" fmla="*/ 166497 h 648513"/>
                    <a:gd name="connsiteX1" fmla="*/ 498926 w 664726"/>
                    <a:gd name="connsiteY1" fmla="*/ 44414 h 648513"/>
                    <a:gd name="connsiteX2" fmla="*/ 621170 w 664726"/>
                    <a:gd name="connsiteY2" fmla="*/ 498211 h 648513"/>
                    <a:gd name="connsiteX3" fmla="*/ 166725 w 664726"/>
                    <a:gd name="connsiteY3" fmla="*/ 620294 h 648513"/>
                    <a:gd name="connsiteX4" fmla="*/ 44480 w 664726"/>
                    <a:gd name="connsiteY4" fmla="*/ 166497 h 648513"/>
                    <a:gd name="connsiteX5" fmla="*/ 44480 w 664726"/>
                    <a:gd name="connsiteY5" fmla="*/ 166497 h 64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726" h="648513">
                      <a:moveTo>
                        <a:pt x="44480" y="166497"/>
                      </a:moveTo>
                      <a:cubicBezTo>
                        <a:pt x="136245" y="7449"/>
                        <a:pt x="339716" y="-47189"/>
                        <a:pt x="498926" y="44414"/>
                      </a:cubicBezTo>
                      <a:cubicBezTo>
                        <a:pt x="658136" y="136016"/>
                        <a:pt x="712935" y="339163"/>
                        <a:pt x="621170" y="498211"/>
                      </a:cubicBezTo>
                      <a:cubicBezTo>
                        <a:pt x="529406" y="657259"/>
                        <a:pt x="325935" y="711896"/>
                        <a:pt x="166725" y="620294"/>
                      </a:cubicBezTo>
                      <a:cubicBezTo>
                        <a:pt x="7515" y="528691"/>
                        <a:pt x="-47284" y="325544"/>
                        <a:pt x="44480" y="166497"/>
                      </a:cubicBezTo>
                      <a:lnTo>
                        <a:pt x="44480" y="166497"/>
                      </a:lnTo>
                      <a:close/>
                    </a:path>
                  </a:pathLst>
                </a:custGeom>
                <a:solidFill>
                  <a:srgbClr val="FFFFFF"/>
                </a:solidFill>
                <a:ln w="8094" cap="flat">
                  <a:solidFill>
                    <a:srgbClr val="000000"/>
                  </a:solidFill>
                  <a:prstDash val="solid"/>
                  <a:miter/>
                </a:ln>
              </p:spPr>
              <p:txBody>
                <a:bodyPr rtlCol="0" anchor="ctr"/>
                <a:lstStyle/>
                <a:p>
                  <a:pPr defTabSz="932597">
                    <a:defRPr/>
                  </a:pPr>
                  <a:endParaRPr lang="en-US">
                    <a:solidFill>
                      <a:srgbClr val="282828"/>
                    </a:solidFill>
                    <a:latin typeface="Segoe UI"/>
                  </a:endParaRPr>
                </a:p>
              </p:txBody>
            </p:sp>
            <p:sp>
              <p:nvSpPr>
                <p:cNvPr id="75" name="Freeform: Shape 74">
                  <a:extLst>
                    <a:ext uri="{FF2B5EF4-FFF2-40B4-BE49-F238E27FC236}">
                      <a16:creationId xmlns:a16="http://schemas.microsoft.com/office/drawing/2014/main" id="{83C989A6-295F-4B4D-80B8-BB8DFE691986}"/>
                    </a:ext>
                  </a:extLst>
                </p:cNvPr>
                <p:cNvSpPr/>
                <p:nvPr/>
              </p:nvSpPr>
              <p:spPr>
                <a:xfrm>
                  <a:off x="6486850" y="3505179"/>
                  <a:ext cx="178341" cy="162128"/>
                </a:xfrm>
                <a:custGeom>
                  <a:avLst/>
                  <a:gdLst>
                    <a:gd name="connsiteX0" fmla="*/ 14916 w 178341"/>
                    <a:gd name="connsiteY0" fmla="*/ 0 h 162128"/>
                    <a:gd name="connsiteX1" fmla="*/ 49125 w 178341"/>
                    <a:gd name="connsiteY1" fmla="*/ 0 h 162128"/>
                    <a:gd name="connsiteX2" fmla="*/ 89171 w 178341"/>
                    <a:gd name="connsiteY2" fmla="*/ 41018 h 162128"/>
                    <a:gd name="connsiteX3" fmla="*/ 89171 w 178341"/>
                    <a:gd name="connsiteY3" fmla="*/ 91765 h 162128"/>
                    <a:gd name="connsiteX4" fmla="*/ 130999 w 178341"/>
                    <a:gd name="connsiteY4" fmla="*/ 91765 h 162128"/>
                    <a:gd name="connsiteX5" fmla="*/ 130999 w 178341"/>
                    <a:gd name="connsiteY5" fmla="*/ 58528 h 162128"/>
                    <a:gd name="connsiteX6" fmla="*/ 182394 w 178341"/>
                    <a:gd name="connsiteY6" fmla="*/ 111220 h 162128"/>
                    <a:gd name="connsiteX7" fmla="*/ 130999 w 178341"/>
                    <a:gd name="connsiteY7" fmla="*/ 163912 h 162128"/>
                    <a:gd name="connsiteX8" fmla="*/ 130999 w 178341"/>
                    <a:gd name="connsiteY8" fmla="*/ 130675 h 162128"/>
                    <a:gd name="connsiteX9" fmla="*/ 89171 w 178341"/>
                    <a:gd name="connsiteY9" fmla="*/ 130675 h 162128"/>
                    <a:gd name="connsiteX10" fmla="*/ 49125 w 178341"/>
                    <a:gd name="connsiteY10" fmla="*/ 91603 h 162128"/>
                    <a:gd name="connsiteX11" fmla="*/ 49125 w 178341"/>
                    <a:gd name="connsiteY11" fmla="*/ 40856 h 162128"/>
                    <a:gd name="connsiteX12" fmla="*/ 15240 w 178341"/>
                    <a:gd name="connsiteY12" fmla="*/ 40856 h 162128"/>
                    <a:gd name="connsiteX13" fmla="*/ 0 w 178341"/>
                    <a:gd name="connsiteY13" fmla="*/ 40856 h 162128"/>
                    <a:gd name="connsiteX14" fmla="*/ 11997 w 178341"/>
                    <a:gd name="connsiteY14" fmla="*/ 18807 h 162128"/>
                    <a:gd name="connsiteX15" fmla="*/ 14916 w 178341"/>
                    <a:gd name="connsiteY15" fmla="*/ 0 h 162128"/>
                    <a:gd name="connsiteX16" fmla="*/ 14916 w 178341"/>
                    <a:gd name="connsiteY16" fmla="*/ 0 h 162128"/>
                    <a:gd name="connsiteX17" fmla="*/ 14916 w 178341"/>
                    <a:gd name="connsiteY17" fmla="*/ 0 h 16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8341" h="162128">
                      <a:moveTo>
                        <a:pt x="14916" y="0"/>
                      </a:moveTo>
                      <a:lnTo>
                        <a:pt x="49125" y="0"/>
                      </a:lnTo>
                      <a:cubicBezTo>
                        <a:pt x="71985" y="0"/>
                        <a:pt x="89171" y="17510"/>
                        <a:pt x="89171" y="41018"/>
                      </a:cubicBezTo>
                      <a:cubicBezTo>
                        <a:pt x="89171" y="41018"/>
                        <a:pt x="89171" y="41018"/>
                        <a:pt x="89171" y="91765"/>
                      </a:cubicBezTo>
                      <a:cubicBezTo>
                        <a:pt x="89171" y="91765"/>
                        <a:pt x="89171" y="91765"/>
                        <a:pt x="130999" y="91765"/>
                      </a:cubicBezTo>
                      <a:cubicBezTo>
                        <a:pt x="130999" y="91765"/>
                        <a:pt x="130999" y="91765"/>
                        <a:pt x="130999" y="58528"/>
                      </a:cubicBezTo>
                      <a:cubicBezTo>
                        <a:pt x="130999" y="58528"/>
                        <a:pt x="130999" y="58528"/>
                        <a:pt x="182394" y="111220"/>
                      </a:cubicBezTo>
                      <a:lnTo>
                        <a:pt x="130999" y="163912"/>
                      </a:lnTo>
                      <a:cubicBezTo>
                        <a:pt x="130999" y="163912"/>
                        <a:pt x="130999" y="163912"/>
                        <a:pt x="130999" y="130675"/>
                      </a:cubicBezTo>
                      <a:cubicBezTo>
                        <a:pt x="130999" y="130675"/>
                        <a:pt x="130999" y="130675"/>
                        <a:pt x="89171" y="130675"/>
                      </a:cubicBezTo>
                      <a:cubicBezTo>
                        <a:pt x="68256" y="130675"/>
                        <a:pt x="49125" y="113166"/>
                        <a:pt x="49125" y="91603"/>
                      </a:cubicBezTo>
                      <a:cubicBezTo>
                        <a:pt x="49125" y="91603"/>
                        <a:pt x="49125" y="91603"/>
                        <a:pt x="49125" y="40856"/>
                      </a:cubicBezTo>
                      <a:cubicBezTo>
                        <a:pt x="49125" y="40856"/>
                        <a:pt x="49125" y="40856"/>
                        <a:pt x="15240" y="40856"/>
                      </a:cubicBezTo>
                      <a:lnTo>
                        <a:pt x="0" y="40856"/>
                      </a:lnTo>
                      <a:lnTo>
                        <a:pt x="11997" y="18807"/>
                      </a:lnTo>
                      <a:lnTo>
                        <a:pt x="14916" y="0"/>
                      </a:lnTo>
                      <a:lnTo>
                        <a:pt x="14916" y="0"/>
                      </a:lnTo>
                      <a:lnTo>
                        <a:pt x="14916" y="0"/>
                      </a:lnTo>
                      <a:close/>
                    </a:path>
                  </a:pathLst>
                </a:custGeom>
                <a:solidFill>
                  <a:srgbClr val="2F76BC"/>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76" name="Freeform: Shape 75">
                  <a:extLst>
                    <a:ext uri="{FF2B5EF4-FFF2-40B4-BE49-F238E27FC236}">
                      <a16:creationId xmlns:a16="http://schemas.microsoft.com/office/drawing/2014/main" id="{251608EE-8948-406B-9EF6-7655ACC6421F}"/>
                    </a:ext>
                  </a:extLst>
                </p:cNvPr>
                <p:cNvSpPr/>
                <p:nvPr/>
              </p:nvSpPr>
              <p:spPr>
                <a:xfrm>
                  <a:off x="6413730" y="3213834"/>
                  <a:ext cx="194554" cy="178341"/>
                </a:xfrm>
                <a:custGeom>
                  <a:avLst/>
                  <a:gdLst>
                    <a:gd name="connsiteX0" fmla="*/ 200715 w 194553"/>
                    <a:gd name="connsiteY0" fmla="*/ 115435 h 178341"/>
                    <a:gd name="connsiteX1" fmla="*/ 200715 w 194553"/>
                    <a:gd name="connsiteY1" fmla="*/ 75714 h 178341"/>
                    <a:gd name="connsiteX2" fmla="*/ 164884 w 194553"/>
                    <a:gd name="connsiteY2" fmla="*/ 75714 h 178341"/>
                    <a:gd name="connsiteX3" fmla="*/ 160831 w 194553"/>
                    <a:gd name="connsiteY3" fmla="*/ 66310 h 178341"/>
                    <a:gd name="connsiteX4" fmla="*/ 186610 w 194553"/>
                    <a:gd name="connsiteY4" fmla="*/ 41667 h 178341"/>
                    <a:gd name="connsiteX5" fmla="*/ 156778 w 194553"/>
                    <a:gd name="connsiteY5" fmla="*/ 13295 h 178341"/>
                    <a:gd name="connsiteX6" fmla="*/ 131000 w 194553"/>
                    <a:gd name="connsiteY6" fmla="*/ 39721 h 178341"/>
                    <a:gd name="connsiteX7" fmla="*/ 121110 w 194553"/>
                    <a:gd name="connsiteY7" fmla="*/ 35992 h 178341"/>
                    <a:gd name="connsiteX8" fmla="*/ 121110 w 194553"/>
                    <a:gd name="connsiteY8" fmla="*/ 0 h 178341"/>
                    <a:gd name="connsiteX9" fmla="*/ 79443 w 194553"/>
                    <a:gd name="connsiteY9" fmla="*/ 0 h 178341"/>
                    <a:gd name="connsiteX10" fmla="*/ 79443 w 194553"/>
                    <a:gd name="connsiteY10" fmla="*/ 35992 h 178341"/>
                    <a:gd name="connsiteX11" fmla="*/ 69553 w 194553"/>
                    <a:gd name="connsiteY11" fmla="*/ 39721 h 178341"/>
                    <a:gd name="connsiteX12" fmla="*/ 43775 w 194553"/>
                    <a:gd name="connsiteY12" fmla="*/ 13295 h 178341"/>
                    <a:gd name="connsiteX13" fmla="*/ 13943 w 194553"/>
                    <a:gd name="connsiteY13" fmla="*/ 41667 h 178341"/>
                    <a:gd name="connsiteX14" fmla="*/ 41829 w 194553"/>
                    <a:gd name="connsiteY14" fmla="*/ 66310 h 178341"/>
                    <a:gd name="connsiteX15" fmla="*/ 35830 w 194553"/>
                    <a:gd name="connsiteY15" fmla="*/ 75714 h 178341"/>
                    <a:gd name="connsiteX16" fmla="*/ 0 w 194553"/>
                    <a:gd name="connsiteY16" fmla="*/ 75714 h 178341"/>
                    <a:gd name="connsiteX17" fmla="*/ 0 w 194553"/>
                    <a:gd name="connsiteY17" fmla="*/ 115435 h 178341"/>
                    <a:gd name="connsiteX18" fmla="*/ 35830 w 194553"/>
                    <a:gd name="connsiteY18" fmla="*/ 115435 h 178341"/>
                    <a:gd name="connsiteX19" fmla="*/ 41829 w 194553"/>
                    <a:gd name="connsiteY19" fmla="*/ 124839 h 178341"/>
                    <a:gd name="connsiteX20" fmla="*/ 13943 w 194553"/>
                    <a:gd name="connsiteY20" fmla="*/ 149482 h 178341"/>
                    <a:gd name="connsiteX21" fmla="*/ 43775 w 194553"/>
                    <a:gd name="connsiteY21" fmla="*/ 177855 h 178341"/>
                    <a:gd name="connsiteX22" fmla="*/ 69553 w 194553"/>
                    <a:gd name="connsiteY22" fmla="*/ 153211 h 178341"/>
                    <a:gd name="connsiteX23" fmla="*/ 79443 w 194553"/>
                    <a:gd name="connsiteY23" fmla="*/ 156940 h 178341"/>
                    <a:gd name="connsiteX24" fmla="*/ 79443 w 194553"/>
                    <a:gd name="connsiteY24" fmla="*/ 190987 h 178341"/>
                    <a:gd name="connsiteX25" fmla="*/ 121110 w 194553"/>
                    <a:gd name="connsiteY25" fmla="*/ 190987 h 178341"/>
                    <a:gd name="connsiteX26" fmla="*/ 121110 w 194553"/>
                    <a:gd name="connsiteY26" fmla="*/ 156940 h 178341"/>
                    <a:gd name="connsiteX27" fmla="*/ 131000 w 194553"/>
                    <a:gd name="connsiteY27" fmla="*/ 153211 h 178341"/>
                    <a:gd name="connsiteX28" fmla="*/ 156778 w 194553"/>
                    <a:gd name="connsiteY28" fmla="*/ 177855 h 178341"/>
                    <a:gd name="connsiteX29" fmla="*/ 186610 w 194553"/>
                    <a:gd name="connsiteY29" fmla="*/ 149482 h 178341"/>
                    <a:gd name="connsiteX30" fmla="*/ 160831 w 194553"/>
                    <a:gd name="connsiteY30" fmla="*/ 124839 h 178341"/>
                    <a:gd name="connsiteX31" fmla="*/ 164884 w 194553"/>
                    <a:gd name="connsiteY31" fmla="*/ 115435 h 178341"/>
                    <a:gd name="connsiteX32" fmla="*/ 200715 w 194553"/>
                    <a:gd name="connsiteY32" fmla="*/ 115435 h 178341"/>
                    <a:gd name="connsiteX33" fmla="*/ 200715 w 194553"/>
                    <a:gd name="connsiteY33" fmla="*/ 115435 h 178341"/>
                    <a:gd name="connsiteX34" fmla="*/ 200715 w 194553"/>
                    <a:gd name="connsiteY34" fmla="*/ 115435 h 178341"/>
                    <a:gd name="connsiteX35" fmla="*/ 131162 w 194553"/>
                    <a:gd name="connsiteY35" fmla="*/ 96466 h 178341"/>
                    <a:gd name="connsiteX36" fmla="*/ 101330 w 194553"/>
                    <a:gd name="connsiteY36" fmla="*/ 124839 h 178341"/>
                    <a:gd name="connsiteX37" fmla="*/ 69553 w 194553"/>
                    <a:gd name="connsiteY37" fmla="*/ 96466 h 178341"/>
                    <a:gd name="connsiteX38" fmla="*/ 101330 w 194553"/>
                    <a:gd name="connsiteY38" fmla="*/ 66148 h 178341"/>
                    <a:gd name="connsiteX39" fmla="*/ 131162 w 194553"/>
                    <a:gd name="connsiteY39" fmla="*/ 96466 h 178341"/>
                    <a:gd name="connsiteX40" fmla="*/ 131162 w 194553"/>
                    <a:gd name="connsiteY40" fmla="*/ 96466 h 178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4553" h="178341">
                      <a:moveTo>
                        <a:pt x="200715" y="115435"/>
                      </a:moveTo>
                      <a:cubicBezTo>
                        <a:pt x="200715" y="75714"/>
                        <a:pt x="200715" y="75714"/>
                        <a:pt x="200715" y="75714"/>
                      </a:cubicBezTo>
                      <a:cubicBezTo>
                        <a:pt x="164884" y="75714"/>
                        <a:pt x="164884" y="75714"/>
                        <a:pt x="164884" y="75714"/>
                      </a:cubicBezTo>
                      <a:cubicBezTo>
                        <a:pt x="162939" y="73768"/>
                        <a:pt x="160831" y="70039"/>
                        <a:pt x="160831" y="66310"/>
                      </a:cubicBezTo>
                      <a:cubicBezTo>
                        <a:pt x="186610" y="41667"/>
                        <a:pt x="186610" y="41667"/>
                        <a:pt x="186610" y="41667"/>
                      </a:cubicBezTo>
                      <a:cubicBezTo>
                        <a:pt x="156778" y="13295"/>
                        <a:pt x="156778" y="13295"/>
                        <a:pt x="156778" y="13295"/>
                      </a:cubicBezTo>
                      <a:cubicBezTo>
                        <a:pt x="131000" y="39721"/>
                        <a:pt x="131000" y="39721"/>
                        <a:pt x="131000" y="39721"/>
                      </a:cubicBezTo>
                      <a:cubicBezTo>
                        <a:pt x="126946" y="37776"/>
                        <a:pt x="125001" y="35992"/>
                        <a:pt x="121110" y="35992"/>
                      </a:cubicBezTo>
                      <a:cubicBezTo>
                        <a:pt x="121110" y="0"/>
                        <a:pt x="121110" y="0"/>
                        <a:pt x="121110" y="0"/>
                      </a:cubicBezTo>
                      <a:cubicBezTo>
                        <a:pt x="79443" y="0"/>
                        <a:pt x="79443" y="0"/>
                        <a:pt x="79443" y="0"/>
                      </a:cubicBezTo>
                      <a:cubicBezTo>
                        <a:pt x="79443" y="35992"/>
                        <a:pt x="79443" y="35992"/>
                        <a:pt x="79443" y="35992"/>
                      </a:cubicBezTo>
                      <a:cubicBezTo>
                        <a:pt x="75390" y="35992"/>
                        <a:pt x="73444" y="37938"/>
                        <a:pt x="69553" y="39721"/>
                      </a:cubicBezTo>
                      <a:cubicBezTo>
                        <a:pt x="43775" y="13295"/>
                        <a:pt x="43775" y="13295"/>
                        <a:pt x="43775" y="13295"/>
                      </a:cubicBezTo>
                      <a:cubicBezTo>
                        <a:pt x="13943" y="41667"/>
                        <a:pt x="13943" y="41667"/>
                        <a:pt x="13943" y="41667"/>
                      </a:cubicBezTo>
                      <a:cubicBezTo>
                        <a:pt x="41829" y="66310"/>
                        <a:pt x="41829" y="66310"/>
                        <a:pt x="41829" y="66310"/>
                      </a:cubicBezTo>
                      <a:cubicBezTo>
                        <a:pt x="39884" y="70039"/>
                        <a:pt x="37776" y="73931"/>
                        <a:pt x="35830" y="75714"/>
                      </a:cubicBezTo>
                      <a:cubicBezTo>
                        <a:pt x="0" y="75714"/>
                        <a:pt x="0" y="75714"/>
                        <a:pt x="0" y="75714"/>
                      </a:cubicBezTo>
                      <a:cubicBezTo>
                        <a:pt x="0" y="115435"/>
                        <a:pt x="0" y="115435"/>
                        <a:pt x="0" y="115435"/>
                      </a:cubicBezTo>
                      <a:cubicBezTo>
                        <a:pt x="35830" y="115435"/>
                        <a:pt x="35830" y="115435"/>
                        <a:pt x="35830" y="115435"/>
                      </a:cubicBezTo>
                      <a:cubicBezTo>
                        <a:pt x="37776" y="119164"/>
                        <a:pt x="39884" y="121110"/>
                        <a:pt x="41829" y="124839"/>
                      </a:cubicBezTo>
                      <a:cubicBezTo>
                        <a:pt x="13943" y="149482"/>
                        <a:pt x="13943" y="149482"/>
                        <a:pt x="13943" y="149482"/>
                      </a:cubicBezTo>
                      <a:cubicBezTo>
                        <a:pt x="43775" y="177855"/>
                        <a:pt x="43775" y="177855"/>
                        <a:pt x="43775" y="177855"/>
                      </a:cubicBezTo>
                      <a:cubicBezTo>
                        <a:pt x="69553" y="153211"/>
                        <a:pt x="69553" y="153211"/>
                        <a:pt x="69553" y="153211"/>
                      </a:cubicBezTo>
                      <a:cubicBezTo>
                        <a:pt x="73606" y="153211"/>
                        <a:pt x="75552" y="155157"/>
                        <a:pt x="79443" y="156940"/>
                      </a:cubicBezTo>
                      <a:cubicBezTo>
                        <a:pt x="79443" y="190987"/>
                        <a:pt x="79443" y="190987"/>
                        <a:pt x="79443" y="190987"/>
                      </a:cubicBezTo>
                      <a:cubicBezTo>
                        <a:pt x="121110" y="190987"/>
                        <a:pt x="121110" y="190987"/>
                        <a:pt x="121110" y="190987"/>
                      </a:cubicBezTo>
                      <a:cubicBezTo>
                        <a:pt x="121110" y="156940"/>
                        <a:pt x="121110" y="156940"/>
                        <a:pt x="121110" y="156940"/>
                      </a:cubicBezTo>
                      <a:cubicBezTo>
                        <a:pt x="125163" y="154995"/>
                        <a:pt x="127109" y="153211"/>
                        <a:pt x="131000" y="153211"/>
                      </a:cubicBezTo>
                      <a:cubicBezTo>
                        <a:pt x="156778" y="177855"/>
                        <a:pt x="156778" y="177855"/>
                        <a:pt x="156778" y="177855"/>
                      </a:cubicBezTo>
                      <a:cubicBezTo>
                        <a:pt x="186610" y="149482"/>
                        <a:pt x="186610" y="149482"/>
                        <a:pt x="186610" y="149482"/>
                      </a:cubicBezTo>
                      <a:cubicBezTo>
                        <a:pt x="160831" y="124839"/>
                        <a:pt x="160831" y="124839"/>
                        <a:pt x="160831" y="124839"/>
                      </a:cubicBezTo>
                      <a:cubicBezTo>
                        <a:pt x="160831" y="121110"/>
                        <a:pt x="162777" y="119164"/>
                        <a:pt x="164884" y="115435"/>
                      </a:cubicBezTo>
                      <a:lnTo>
                        <a:pt x="200715" y="115435"/>
                      </a:lnTo>
                      <a:lnTo>
                        <a:pt x="200715" y="115435"/>
                      </a:lnTo>
                      <a:lnTo>
                        <a:pt x="200715" y="115435"/>
                      </a:lnTo>
                      <a:close/>
                      <a:moveTo>
                        <a:pt x="131162" y="96466"/>
                      </a:moveTo>
                      <a:cubicBezTo>
                        <a:pt x="131162" y="111544"/>
                        <a:pt x="117219" y="124839"/>
                        <a:pt x="101330" y="124839"/>
                      </a:cubicBezTo>
                      <a:cubicBezTo>
                        <a:pt x="83496" y="124839"/>
                        <a:pt x="69553" y="111544"/>
                        <a:pt x="69553" y="96466"/>
                      </a:cubicBezTo>
                      <a:cubicBezTo>
                        <a:pt x="69553" y="79443"/>
                        <a:pt x="83496" y="66148"/>
                        <a:pt x="101330" y="66148"/>
                      </a:cubicBezTo>
                      <a:cubicBezTo>
                        <a:pt x="117381" y="66148"/>
                        <a:pt x="131162" y="79443"/>
                        <a:pt x="131162" y="96466"/>
                      </a:cubicBezTo>
                      <a:lnTo>
                        <a:pt x="131162" y="96466"/>
                      </a:lnTo>
                      <a:close/>
                    </a:path>
                  </a:pathLst>
                </a:custGeom>
                <a:solidFill>
                  <a:srgbClr val="515351"/>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77" name="Freeform: Shape 76">
                  <a:extLst>
                    <a:ext uri="{FF2B5EF4-FFF2-40B4-BE49-F238E27FC236}">
                      <a16:creationId xmlns:a16="http://schemas.microsoft.com/office/drawing/2014/main" id="{EB5BC4C3-BE22-47EA-B0AF-AB2E5BE06BBD}"/>
                    </a:ext>
                  </a:extLst>
                </p:cNvPr>
                <p:cNvSpPr/>
                <p:nvPr/>
              </p:nvSpPr>
              <p:spPr>
                <a:xfrm>
                  <a:off x="6267814" y="3377746"/>
                  <a:ext cx="194554" cy="194554"/>
                </a:xfrm>
                <a:custGeom>
                  <a:avLst/>
                  <a:gdLst>
                    <a:gd name="connsiteX0" fmla="*/ 200715 w 194553"/>
                    <a:gd name="connsiteY0" fmla="*/ 120948 h 194554"/>
                    <a:gd name="connsiteX1" fmla="*/ 200715 w 194553"/>
                    <a:gd name="connsiteY1" fmla="*/ 79281 h 194554"/>
                    <a:gd name="connsiteX2" fmla="*/ 164884 w 194553"/>
                    <a:gd name="connsiteY2" fmla="*/ 79281 h 194554"/>
                    <a:gd name="connsiteX3" fmla="*/ 160831 w 194553"/>
                    <a:gd name="connsiteY3" fmla="*/ 69391 h 194554"/>
                    <a:gd name="connsiteX4" fmla="*/ 186610 w 194553"/>
                    <a:gd name="connsiteY4" fmla="*/ 43613 h 194554"/>
                    <a:gd name="connsiteX5" fmla="*/ 156778 w 194553"/>
                    <a:gd name="connsiteY5" fmla="*/ 13781 h 194554"/>
                    <a:gd name="connsiteX6" fmla="*/ 131000 w 194553"/>
                    <a:gd name="connsiteY6" fmla="*/ 39559 h 194554"/>
                    <a:gd name="connsiteX7" fmla="*/ 121110 w 194553"/>
                    <a:gd name="connsiteY7" fmla="*/ 35668 h 194554"/>
                    <a:gd name="connsiteX8" fmla="*/ 121110 w 194553"/>
                    <a:gd name="connsiteY8" fmla="*/ 0 h 194554"/>
                    <a:gd name="connsiteX9" fmla="*/ 79443 w 194553"/>
                    <a:gd name="connsiteY9" fmla="*/ 0 h 194554"/>
                    <a:gd name="connsiteX10" fmla="*/ 79443 w 194553"/>
                    <a:gd name="connsiteY10" fmla="*/ 35668 h 194554"/>
                    <a:gd name="connsiteX11" fmla="*/ 69553 w 194553"/>
                    <a:gd name="connsiteY11" fmla="*/ 39559 h 194554"/>
                    <a:gd name="connsiteX12" fmla="*/ 43775 w 194553"/>
                    <a:gd name="connsiteY12" fmla="*/ 13781 h 194554"/>
                    <a:gd name="connsiteX13" fmla="*/ 13943 w 194553"/>
                    <a:gd name="connsiteY13" fmla="*/ 43613 h 194554"/>
                    <a:gd name="connsiteX14" fmla="*/ 41829 w 194553"/>
                    <a:gd name="connsiteY14" fmla="*/ 69391 h 194554"/>
                    <a:gd name="connsiteX15" fmla="*/ 37776 w 194553"/>
                    <a:gd name="connsiteY15" fmla="*/ 79281 h 194554"/>
                    <a:gd name="connsiteX16" fmla="*/ 0 w 194553"/>
                    <a:gd name="connsiteY16" fmla="*/ 79281 h 194554"/>
                    <a:gd name="connsiteX17" fmla="*/ 0 w 194553"/>
                    <a:gd name="connsiteY17" fmla="*/ 120948 h 194554"/>
                    <a:gd name="connsiteX18" fmla="*/ 37776 w 194553"/>
                    <a:gd name="connsiteY18" fmla="*/ 120948 h 194554"/>
                    <a:gd name="connsiteX19" fmla="*/ 41829 w 194553"/>
                    <a:gd name="connsiteY19" fmla="*/ 130838 h 194554"/>
                    <a:gd name="connsiteX20" fmla="*/ 13943 w 194553"/>
                    <a:gd name="connsiteY20" fmla="*/ 156616 h 194554"/>
                    <a:gd name="connsiteX21" fmla="*/ 43775 w 194553"/>
                    <a:gd name="connsiteY21" fmla="*/ 186448 h 194554"/>
                    <a:gd name="connsiteX22" fmla="*/ 69553 w 194553"/>
                    <a:gd name="connsiteY22" fmla="*/ 158724 h 194554"/>
                    <a:gd name="connsiteX23" fmla="*/ 79443 w 194553"/>
                    <a:gd name="connsiteY23" fmla="*/ 164722 h 194554"/>
                    <a:gd name="connsiteX24" fmla="*/ 79443 w 194553"/>
                    <a:gd name="connsiteY24" fmla="*/ 200391 h 194554"/>
                    <a:gd name="connsiteX25" fmla="*/ 121110 w 194553"/>
                    <a:gd name="connsiteY25" fmla="*/ 200391 h 194554"/>
                    <a:gd name="connsiteX26" fmla="*/ 121110 w 194553"/>
                    <a:gd name="connsiteY26" fmla="*/ 164722 h 194554"/>
                    <a:gd name="connsiteX27" fmla="*/ 131000 w 194553"/>
                    <a:gd name="connsiteY27" fmla="*/ 158724 h 194554"/>
                    <a:gd name="connsiteX28" fmla="*/ 156778 w 194553"/>
                    <a:gd name="connsiteY28" fmla="*/ 186448 h 194554"/>
                    <a:gd name="connsiteX29" fmla="*/ 186610 w 194553"/>
                    <a:gd name="connsiteY29" fmla="*/ 156616 h 194554"/>
                    <a:gd name="connsiteX30" fmla="*/ 160831 w 194553"/>
                    <a:gd name="connsiteY30" fmla="*/ 130838 h 194554"/>
                    <a:gd name="connsiteX31" fmla="*/ 164884 w 194553"/>
                    <a:gd name="connsiteY31" fmla="*/ 120948 h 194554"/>
                    <a:gd name="connsiteX32" fmla="*/ 200715 w 194553"/>
                    <a:gd name="connsiteY32" fmla="*/ 120948 h 194554"/>
                    <a:gd name="connsiteX33" fmla="*/ 200715 w 194553"/>
                    <a:gd name="connsiteY33" fmla="*/ 120948 h 194554"/>
                    <a:gd name="connsiteX34" fmla="*/ 200715 w 194553"/>
                    <a:gd name="connsiteY34" fmla="*/ 120948 h 194554"/>
                    <a:gd name="connsiteX35" fmla="*/ 131162 w 194553"/>
                    <a:gd name="connsiteY35" fmla="*/ 99060 h 194554"/>
                    <a:gd name="connsiteX36" fmla="*/ 101330 w 194553"/>
                    <a:gd name="connsiteY36" fmla="*/ 130838 h 194554"/>
                    <a:gd name="connsiteX37" fmla="*/ 69553 w 194553"/>
                    <a:gd name="connsiteY37" fmla="*/ 99060 h 194554"/>
                    <a:gd name="connsiteX38" fmla="*/ 101330 w 194553"/>
                    <a:gd name="connsiteY38" fmla="*/ 69229 h 194554"/>
                    <a:gd name="connsiteX39" fmla="*/ 131162 w 194553"/>
                    <a:gd name="connsiteY39" fmla="*/ 99060 h 194554"/>
                    <a:gd name="connsiteX40" fmla="*/ 131162 w 194553"/>
                    <a:gd name="connsiteY40" fmla="*/ 99060 h 19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4553" h="194554">
                      <a:moveTo>
                        <a:pt x="200715" y="120948"/>
                      </a:moveTo>
                      <a:cubicBezTo>
                        <a:pt x="200715" y="79281"/>
                        <a:pt x="200715" y="79281"/>
                        <a:pt x="200715" y="79281"/>
                      </a:cubicBezTo>
                      <a:cubicBezTo>
                        <a:pt x="164884" y="79281"/>
                        <a:pt x="164884" y="79281"/>
                        <a:pt x="164884" y="79281"/>
                      </a:cubicBezTo>
                      <a:cubicBezTo>
                        <a:pt x="162939" y="75390"/>
                        <a:pt x="160831" y="73282"/>
                        <a:pt x="160831" y="69391"/>
                      </a:cubicBezTo>
                      <a:cubicBezTo>
                        <a:pt x="186610" y="43613"/>
                        <a:pt x="186610" y="43613"/>
                        <a:pt x="186610" y="43613"/>
                      </a:cubicBezTo>
                      <a:cubicBezTo>
                        <a:pt x="156778" y="13781"/>
                        <a:pt x="156778" y="13781"/>
                        <a:pt x="156778" y="13781"/>
                      </a:cubicBezTo>
                      <a:cubicBezTo>
                        <a:pt x="131000" y="39559"/>
                        <a:pt x="131000" y="39559"/>
                        <a:pt x="131000" y="39559"/>
                      </a:cubicBezTo>
                      <a:cubicBezTo>
                        <a:pt x="126946" y="39559"/>
                        <a:pt x="125001" y="37614"/>
                        <a:pt x="121110" y="35668"/>
                      </a:cubicBezTo>
                      <a:cubicBezTo>
                        <a:pt x="121110" y="0"/>
                        <a:pt x="121110" y="0"/>
                        <a:pt x="121110" y="0"/>
                      </a:cubicBezTo>
                      <a:cubicBezTo>
                        <a:pt x="79443" y="0"/>
                        <a:pt x="79443" y="0"/>
                        <a:pt x="79443" y="0"/>
                      </a:cubicBezTo>
                      <a:cubicBezTo>
                        <a:pt x="79443" y="35668"/>
                        <a:pt x="79443" y="35668"/>
                        <a:pt x="79443" y="35668"/>
                      </a:cubicBezTo>
                      <a:cubicBezTo>
                        <a:pt x="77497" y="37614"/>
                        <a:pt x="73444" y="39559"/>
                        <a:pt x="69553" y="39559"/>
                      </a:cubicBezTo>
                      <a:cubicBezTo>
                        <a:pt x="43775" y="13781"/>
                        <a:pt x="43775" y="13781"/>
                        <a:pt x="43775" y="13781"/>
                      </a:cubicBezTo>
                      <a:cubicBezTo>
                        <a:pt x="13943" y="43613"/>
                        <a:pt x="13943" y="43613"/>
                        <a:pt x="13943" y="43613"/>
                      </a:cubicBezTo>
                      <a:cubicBezTo>
                        <a:pt x="41829" y="69391"/>
                        <a:pt x="41829" y="69391"/>
                        <a:pt x="41829" y="69391"/>
                      </a:cubicBezTo>
                      <a:cubicBezTo>
                        <a:pt x="39884" y="73282"/>
                        <a:pt x="37776" y="75390"/>
                        <a:pt x="37776" y="79281"/>
                      </a:cubicBezTo>
                      <a:cubicBezTo>
                        <a:pt x="0" y="79281"/>
                        <a:pt x="0" y="79281"/>
                        <a:pt x="0" y="79281"/>
                      </a:cubicBezTo>
                      <a:cubicBezTo>
                        <a:pt x="0" y="120948"/>
                        <a:pt x="0" y="120948"/>
                        <a:pt x="0" y="120948"/>
                      </a:cubicBezTo>
                      <a:cubicBezTo>
                        <a:pt x="37776" y="120948"/>
                        <a:pt x="37776" y="120948"/>
                        <a:pt x="37776" y="120948"/>
                      </a:cubicBezTo>
                      <a:cubicBezTo>
                        <a:pt x="37776" y="124839"/>
                        <a:pt x="39721" y="126947"/>
                        <a:pt x="41829" y="130838"/>
                      </a:cubicBezTo>
                      <a:cubicBezTo>
                        <a:pt x="13943" y="156616"/>
                        <a:pt x="13943" y="156616"/>
                        <a:pt x="13943" y="156616"/>
                      </a:cubicBezTo>
                      <a:cubicBezTo>
                        <a:pt x="43775" y="186448"/>
                        <a:pt x="43775" y="186448"/>
                        <a:pt x="43775" y="186448"/>
                      </a:cubicBezTo>
                      <a:cubicBezTo>
                        <a:pt x="69553" y="158724"/>
                        <a:pt x="69553" y="158724"/>
                        <a:pt x="69553" y="158724"/>
                      </a:cubicBezTo>
                      <a:cubicBezTo>
                        <a:pt x="73606" y="160669"/>
                        <a:pt x="77497" y="162615"/>
                        <a:pt x="79443" y="164722"/>
                      </a:cubicBezTo>
                      <a:cubicBezTo>
                        <a:pt x="79443" y="200391"/>
                        <a:pt x="79443" y="200391"/>
                        <a:pt x="79443" y="200391"/>
                      </a:cubicBezTo>
                      <a:cubicBezTo>
                        <a:pt x="121110" y="200391"/>
                        <a:pt x="121110" y="200391"/>
                        <a:pt x="121110" y="200391"/>
                      </a:cubicBezTo>
                      <a:cubicBezTo>
                        <a:pt x="121110" y="164722"/>
                        <a:pt x="121110" y="164722"/>
                        <a:pt x="121110" y="164722"/>
                      </a:cubicBezTo>
                      <a:cubicBezTo>
                        <a:pt x="125163" y="162777"/>
                        <a:pt x="127109" y="160831"/>
                        <a:pt x="131000" y="158724"/>
                      </a:cubicBezTo>
                      <a:cubicBezTo>
                        <a:pt x="156778" y="186448"/>
                        <a:pt x="156778" y="186448"/>
                        <a:pt x="156778" y="186448"/>
                      </a:cubicBezTo>
                      <a:cubicBezTo>
                        <a:pt x="186610" y="156616"/>
                        <a:pt x="186610" y="156616"/>
                        <a:pt x="186610" y="156616"/>
                      </a:cubicBezTo>
                      <a:cubicBezTo>
                        <a:pt x="160831" y="130838"/>
                        <a:pt x="160831" y="130838"/>
                        <a:pt x="160831" y="130838"/>
                      </a:cubicBezTo>
                      <a:cubicBezTo>
                        <a:pt x="160831" y="126947"/>
                        <a:pt x="162777" y="124839"/>
                        <a:pt x="164884" y="120948"/>
                      </a:cubicBezTo>
                      <a:lnTo>
                        <a:pt x="200715" y="120948"/>
                      </a:lnTo>
                      <a:lnTo>
                        <a:pt x="200715" y="120948"/>
                      </a:lnTo>
                      <a:lnTo>
                        <a:pt x="200715" y="120948"/>
                      </a:lnTo>
                      <a:close/>
                      <a:moveTo>
                        <a:pt x="131162" y="99060"/>
                      </a:moveTo>
                      <a:cubicBezTo>
                        <a:pt x="131162" y="116895"/>
                        <a:pt x="117219" y="130838"/>
                        <a:pt x="101330" y="130838"/>
                      </a:cubicBezTo>
                      <a:cubicBezTo>
                        <a:pt x="83496" y="130838"/>
                        <a:pt x="69553" y="116895"/>
                        <a:pt x="69553" y="99060"/>
                      </a:cubicBezTo>
                      <a:cubicBezTo>
                        <a:pt x="69553" y="83172"/>
                        <a:pt x="83496" y="69229"/>
                        <a:pt x="101330" y="69229"/>
                      </a:cubicBezTo>
                      <a:cubicBezTo>
                        <a:pt x="117381" y="69391"/>
                        <a:pt x="131162" y="83334"/>
                        <a:pt x="131162" y="99060"/>
                      </a:cubicBezTo>
                      <a:lnTo>
                        <a:pt x="131162" y="99060"/>
                      </a:lnTo>
                      <a:close/>
                    </a:path>
                  </a:pathLst>
                </a:custGeom>
                <a:solidFill>
                  <a:srgbClr val="939393"/>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78" name="Freeform: Shape 77">
                  <a:extLst>
                    <a:ext uri="{FF2B5EF4-FFF2-40B4-BE49-F238E27FC236}">
                      <a16:creationId xmlns:a16="http://schemas.microsoft.com/office/drawing/2014/main" id="{5C3CF4B1-7866-4591-94EC-23BFE77A7494}"/>
                    </a:ext>
                  </a:extLst>
                </p:cNvPr>
                <p:cNvSpPr/>
                <p:nvPr/>
              </p:nvSpPr>
              <p:spPr>
                <a:xfrm>
                  <a:off x="6495929" y="3259230"/>
                  <a:ext cx="259405" cy="226980"/>
                </a:xfrm>
                <a:custGeom>
                  <a:avLst/>
                  <a:gdLst>
                    <a:gd name="connsiteX0" fmla="*/ 273672 w 259405"/>
                    <a:gd name="connsiteY0" fmla="*/ 52043 h 226979"/>
                    <a:gd name="connsiteX1" fmla="*/ 221954 w 259405"/>
                    <a:gd name="connsiteY1" fmla="*/ 0 h 226979"/>
                    <a:gd name="connsiteX2" fmla="*/ 221954 w 259405"/>
                    <a:gd name="connsiteY2" fmla="*/ 30804 h 226979"/>
                    <a:gd name="connsiteX3" fmla="*/ 179800 w 259405"/>
                    <a:gd name="connsiteY3" fmla="*/ 30804 h 226979"/>
                    <a:gd name="connsiteX4" fmla="*/ 139592 w 259405"/>
                    <a:gd name="connsiteY4" fmla="*/ 71174 h 226979"/>
                    <a:gd name="connsiteX5" fmla="*/ 139592 w 259405"/>
                    <a:gd name="connsiteY5" fmla="*/ 196337 h 226979"/>
                    <a:gd name="connsiteX6" fmla="*/ 0 w 259405"/>
                    <a:gd name="connsiteY6" fmla="*/ 196337 h 226979"/>
                    <a:gd name="connsiteX7" fmla="*/ 0 w 259405"/>
                    <a:gd name="connsiteY7" fmla="*/ 236707 h 226979"/>
                    <a:gd name="connsiteX8" fmla="*/ 139592 w 259405"/>
                    <a:gd name="connsiteY8" fmla="*/ 236707 h 226979"/>
                    <a:gd name="connsiteX9" fmla="*/ 179800 w 259405"/>
                    <a:gd name="connsiteY9" fmla="*/ 196337 h 226979"/>
                    <a:gd name="connsiteX10" fmla="*/ 179800 w 259405"/>
                    <a:gd name="connsiteY10" fmla="*/ 71174 h 226979"/>
                    <a:gd name="connsiteX11" fmla="*/ 221954 w 259405"/>
                    <a:gd name="connsiteY11" fmla="*/ 71174 h 226979"/>
                    <a:gd name="connsiteX12" fmla="*/ 221954 w 259405"/>
                    <a:gd name="connsiteY12" fmla="*/ 103924 h 226979"/>
                    <a:gd name="connsiteX13" fmla="*/ 273672 w 259405"/>
                    <a:gd name="connsiteY13" fmla="*/ 52043 h 226979"/>
                    <a:gd name="connsiteX14" fmla="*/ 273672 w 259405"/>
                    <a:gd name="connsiteY14" fmla="*/ 52043 h 226979"/>
                    <a:gd name="connsiteX15" fmla="*/ 273672 w 259405"/>
                    <a:gd name="connsiteY15" fmla="*/ 52043 h 226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9405" h="226979">
                      <a:moveTo>
                        <a:pt x="273672" y="52043"/>
                      </a:moveTo>
                      <a:cubicBezTo>
                        <a:pt x="221954" y="0"/>
                        <a:pt x="221954" y="0"/>
                        <a:pt x="221954" y="0"/>
                      </a:cubicBezTo>
                      <a:cubicBezTo>
                        <a:pt x="221954" y="30804"/>
                        <a:pt x="221954" y="30804"/>
                        <a:pt x="221954" y="30804"/>
                      </a:cubicBezTo>
                      <a:cubicBezTo>
                        <a:pt x="179800" y="30804"/>
                        <a:pt x="179800" y="30804"/>
                        <a:pt x="179800" y="30804"/>
                      </a:cubicBezTo>
                      <a:cubicBezTo>
                        <a:pt x="158724" y="30804"/>
                        <a:pt x="139592" y="50098"/>
                        <a:pt x="139592" y="71174"/>
                      </a:cubicBezTo>
                      <a:cubicBezTo>
                        <a:pt x="139592" y="196337"/>
                        <a:pt x="139592" y="196337"/>
                        <a:pt x="139592" y="196337"/>
                      </a:cubicBezTo>
                      <a:cubicBezTo>
                        <a:pt x="0" y="196337"/>
                        <a:pt x="0" y="196337"/>
                        <a:pt x="0" y="196337"/>
                      </a:cubicBezTo>
                      <a:cubicBezTo>
                        <a:pt x="0" y="236707"/>
                        <a:pt x="0" y="236707"/>
                        <a:pt x="0" y="236707"/>
                      </a:cubicBezTo>
                      <a:cubicBezTo>
                        <a:pt x="139592" y="236707"/>
                        <a:pt x="139592" y="236707"/>
                        <a:pt x="139592" y="236707"/>
                      </a:cubicBezTo>
                      <a:cubicBezTo>
                        <a:pt x="162615" y="236707"/>
                        <a:pt x="179800" y="219360"/>
                        <a:pt x="179800" y="196337"/>
                      </a:cubicBezTo>
                      <a:cubicBezTo>
                        <a:pt x="179800" y="71174"/>
                        <a:pt x="179800" y="71174"/>
                        <a:pt x="179800" y="71174"/>
                      </a:cubicBezTo>
                      <a:cubicBezTo>
                        <a:pt x="221954" y="71174"/>
                        <a:pt x="221954" y="71174"/>
                        <a:pt x="221954" y="71174"/>
                      </a:cubicBezTo>
                      <a:cubicBezTo>
                        <a:pt x="221954" y="103924"/>
                        <a:pt x="221954" y="103924"/>
                        <a:pt x="221954" y="103924"/>
                      </a:cubicBezTo>
                      <a:lnTo>
                        <a:pt x="273672" y="52043"/>
                      </a:lnTo>
                      <a:lnTo>
                        <a:pt x="273672" y="52043"/>
                      </a:lnTo>
                      <a:lnTo>
                        <a:pt x="273672" y="52043"/>
                      </a:lnTo>
                      <a:close/>
                    </a:path>
                  </a:pathLst>
                </a:custGeom>
                <a:solidFill>
                  <a:srgbClr val="282828"/>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79" name="Freeform: Shape 78">
                  <a:extLst>
                    <a:ext uri="{FF2B5EF4-FFF2-40B4-BE49-F238E27FC236}">
                      <a16:creationId xmlns:a16="http://schemas.microsoft.com/office/drawing/2014/main" id="{8DFE3A2A-DA3D-4422-A72A-F2A3D1AA5D31}"/>
                    </a:ext>
                  </a:extLst>
                </p:cNvPr>
                <p:cNvSpPr/>
                <p:nvPr/>
              </p:nvSpPr>
              <p:spPr>
                <a:xfrm>
                  <a:off x="6794741" y="3896794"/>
                  <a:ext cx="648513" cy="648513"/>
                </a:xfrm>
                <a:custGeom>
                  <a:avLst/>
                  <a:gdLst>
                    <a:gd name="connsiteX0" fmla="*/ 43928 w 648513"/>
                    <a:gd name="connsiteY0" fmla="*/ 164323 h 648513"/>
                    <a:gd name="connsiteX1" fmla="*/ 492537 w 648513"/>
                    <a:gd name="connsiteY1" fmla="*/ 43861 h 648513"/>
                    <a:gd name="connsiteX2" fmla="*/ 613160 w 648513"/>
                    <a:gd name="connsiteY2" fmla="*/ 491660 h 648513"/>
                    <a:gd name="connsiteX3" fmla="*/ 164551 w 648513"/>
                    <a:gd name="connsiteY3" fmla="*/ 612121 h 648513"/>
                    <a:gd name="connsiteX4" fmla="*/ 43928 w 648513"/>
                    <a:gd name="connsiteY4" fmla="*/ 164323 h 648513"/>
                    <a:gd name="connsiteX5" fmla="*/ 43928 w 648513"/>
                    <a:gd name="connsiteY5" fmla="*/ 164323 h 64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513" h="648513">
                      <a:moveTo>
                        <a:pt x="43928" y="164323"/>
                      </a:moveTo>
                      <a:cubicBezTo>
                        <a:pt x="134395" y="7382"/>
                        <a:pt x="335272" y="-46606"/>
                        <a:pt x="492537" y="43861"/>
                      </a:cubicBezTo>
                      <a:cubicBezTo>
                        <a:pt x="649801" y="134329"/>
                        <a:pt x="703790" y="334720"/>
                        <a:pt x="613160" y="491660"/>
                      </a:cubicBezTo>
                      <a:cubicBezTo>
                        <a:pt x="522692" y="648600"/>
                        <a:pt x="321815" y="702589"/>
                        <a:pt x="164551" y="612121"/>
                      </a:cubicBezTo>
                      <a:cubicBezTo>
                        <a:pt x="7449" y="521816"/>
                        <a:pt x="-46702" y="321263"/>
                        <a:pt x="43928" y="164323"/>
                      </a:cubicBezTo>
                      <a:lnTo>
                        <a:pt x="43928" y="164323"/>
                      </a:lnTo>
                      <a:close/>
                    </a:path>
                  </a:pathLst>
                </a:custGeom>
                <a:solidFill>
                  <a:srgbClr val="FFFFFF"/>
                </a:solidFill>
                <a:ln w="8094" cap="flat">
                  <a:solidFill>
                    <a:srgbClr val="000000"/>
                  </a:solidFill>
                  <a:prstDash val="solid"/>
                  <a:miter/>
                </a:ln>
              </p:spPr>
              <p:txBody>
                <a:bodyPr rtlCol="0" anchor="ctr"/>
                <a:lstStyle/>
                <a:p>
                  <a:pPr defTabSz="932597">
                    <a:defRPr/>
                  </a:pPr>
                  <a:endParaRPr lang="en-US">
                    <a:solidFill>
                      <a:srgbClr val="282828"/>
                    </a:solidFill>
                    <a:latin typeface="Segoe UI"/>
                  </a:endParaRPr>
                </a:p>
              </p:txBody>
            </p:sp>
            <p:sp>
              <p:nvSpPr>
                <p:cNvPr id="80" name="Freeform: Shape 79">
                  <a:extLst>
                    <a:ext uri="{FF2B5EF4-FFF2-40B4-BE49-F238E27FC236}">
                      <a16:creationId xmlns:a16="http://schemas.microsoft.com/office/drawing/2014/main" id="{9BB3C320-174F-483F-845E-B1BBB69F9F64}"/>
                    </a:ext>
                  </a:extLst>
                </p:cNvPr>
                <p:cNvSpPr/>
                <p:nvPr/>
              </p:nvSpPr>
              <p:spPr>
                <a:xfrm>
                  <a:off x="6923299" y="4092570"/>
                  <a:ext cx="389108" cy="308044"/>
                </a:xfrm>
                <a:custGeom>
                  <a:avLst/>
                  <a:gdLst>
                    <a:gd name="connsiteX0" fmla="*/ 0 w 389107"/>
                    <a:gd name="connsiteY0" fmla="*/ 11187 h 308043"/>
                    <a:gd name="connsiteX1" fmla="*/ 0 w 389107"/>
                    <a:gd name="connsiteY1" fmla="*/ 11187 h 308043"/>
                    <a:gd name="connsiteX2" fmla="*/ 0 w 389107"/>
                    <a:gd name="connsiteY2" fmla="*/ 237194 h 308043"/>
                    <a:gd name="connsiteX3" fmla="*/ 11025 w 389107"/>
                    <a:gd name="connsiteY3" fmla="*/ 249353 h 308043"/>
                    <a:gd name="connsiteX4" fmla="*/ 179476 w 389107"/>
                    <a:gd name="connsiteY4" fmla="*/ 249353 h 308043"/>
                    <a:gd name="connsiteX5" fmla="*/ 179476 w 389107"/>
                    <a:gd name="connsiteY5" fmla="*/ 284697 h 308043"/>
                    <a:gd name="connsiteX6" fmla="*/ 119651 w 389107"/>
                    <a:gd name="connsiteY6" fmla="*/ 284697 h 308043"/>
                    <a:gd name="connsiteX7" fmla="*/ 119651 w 389107"/>
                    <a:gd name="connsiteY7" fmla="*/ 309827 h 308043"/>
                    <a:gd name="connsiteX8" fmla="*/ 269619 w 389107"/>
                    <a:gd name="connsiteY8" fmla="*/ 309827 h 308043"/>
                    <a:gd name="connsiteX9" fmla="*/ 269619 w 389107"/>
                    <a:gd name="connsiteY9" fmla="*/ 284697 h 308043"/>
                    <a:gd name="connsiteX10" fmla="*/ 209794 w 389107"/>
                    <a:gd name="connsiteY10" fmla="*/ 284697 h 308043"/>
                    <a:gd name="connsiteX11" fmla="*/ 209794 w 389107"/>
                    <a:gd name="connsiteY11" fmla="*/ 249353 h 308043"/>
                    <a:gd name="connsiteX12" fmla="*/ 380029 w 389107"/>
                    <a:gd name="connsiteY12" fmla="*/ 249353 h 308043"/>
                    <a:gd name="connsiteX13" fmla="*/ 392026 w 389107"/>
                    <a:gd name="connsiteY13" fmla="*/ 237194 h 308043"/>
                    <a:gd name="connsiteX14" fmla="*/ 392026 w 389107"/>
                    <a:gd name="connsiteY14" fmla="*/ 11187 h 308043"/>
                    <a:gd name="connsiteX15" fmla="*/ 380029 w 389107"/>
                    <a:gd name="connsiteY15" fmla="*/ 0 h 308043"/>
                    <a:gd name="connsiteX16" fmla="*/ 10863 w 389107"/>
                    <a:gd name="connsiteY16" fmla="*/ 0 h 308043"/>
                    <a:gd name="connsiteX17" fmla="*/ 0 w 389107"/>
                    <a:gd name="connsiteY17" fmla="*/ 11187 h 308043"/>
                    <a:gd name="connsiteX18" fmla="*/ 0 w 389107"/>
                    <a:gd name="connsiteY18" fmla="*/ 11187 h 308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89107" h="308043">
                      <a:moveTo>
                        <a:pt x="0" y="11187"/>
                      </a:moveTo>
                      <a:lnTo>
                        <a:pt x="0" y="11187"/>
                      </a:lnTo>
                      <a:lnTo>
                        <a:pt x="0" y="237194"/>
                      </a:lnTo>
                      <a:cubicBezTo>
                        <a:pt x="0" y="243679"/>
                        <a:pt x="4540" y="249353"/>
                        <a:pt x="11025" y="249353"/>
                      </a:cubicBezTo>
                      <a:lnTo>
                        <a:pt x="179476" y="249353"/>
                      </a:lnTo>
                      <a:lnTo>
                        <a:pt x="179476" y="284697"/>
                      </a:lnTo>
                      <a:lnTo>
                        <a:pt x="119651" y="284697"/>
                      </a:lnTo>
                      <a:lnTo>
                        <a:pt x="119651" y="309827"/>
                      </a:lnTo>
                      <a:lnTo>
                        <a:pt x="269619" y="309827"/>
                      </a:lnTo>
                      <a:lnTo>
                        <a:pt x="269619" y="284697"/>
                      </a:lnTo>
                      <a:lnTo>
                        <a:pt x="209794" y="284697"/>
                      </a:lnTo>
                      <a:lnTo>
                        <a:pt x="209794" y="249353"/>
                      </a:lnTo>
                      <a:lnTo>
                        <a:pt x="380029" y="249353"/>
                      </a:lnTo>
                      <a:cubicBezTo>
                        <a:pt x="386514" y="249353"/>
                        <a:pt x="392026" y="243841"/>
                        <a:pt x="392026" y="237194"/>
                      </a:cubicBezTo>
                      <a:lnTo>
                        <a:pt x="392026" y="11187"/>
                      </a:lnTo>
                      <a:cubicBezTo>
                        <a:pt x="392026" y="4702"/>
                        <a:pt x="386514" y="0"/>
                        <a:pt x="380029" y="0"/>
                      </a:cubicBezTo>
                      <a:lnTo>
                        <a:pt x="10863" y="0"/>
                      </a:lnTo>
                      <a:cubicBezTo>
                        <a:pt x="4702" y="0"/>
                        <a:pt x="0" y="4702"/>
                        <a:pt x="0" y="11187"/>
                      </a:cubicBezTo>
                      <a:lnTo>
                        <a:pt x="0" y="11187"/>
                      </a:lnTo>
                      <a:close/>
                    </a:path>
                  </a:pathLst>
                </a:custGeom>
                <a:solidFill>
                  <a:srgbClr val="3276BC"/>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81" name="Freeform: Shape 80">
                  <a:extLst>
                    <a:ext uri="{FF2B5EF4-FFF2-40B4-BE49-F238E27FC236}">
                      <a16:creationId xmlns:a16="http://schemas.microsoft.com/office/drawing/2014/main" id="{F4CC70BD-D1E6-437E-A284-8CCD1233531F}"/>
                    </a:ext>
                  </a:extLst>
                </p:cNvPr>
                <p:cNvSpPr/>
                <p:nvPr/>
              </p:nvSpPr>
              <p:spPr>
                <a:xfrm>
                  <a:off x="7034357" y="4177687"/>
                  <a:ext cx="194554" cy="64851"/>
                </a:xfrm>
                <a:custGeom>
                  <a:avLst/>
                  <a:gdLst>
                    <a:gd name="connsiteX0" fmla="*/ 9241 w 194553"/>
                    <a:gd name="connsiteY0" fmla="*/ 77011 h 64851"/>
                    <a:gd name="connsiteX1" fmla="*/ 0 w 194553"/>
                    <a:gd name="connsiteY1" fmla="*/ 65176 h 64851"/>
                    <a:gd name="connsiteX2" fmla="*/ 71174 w 194553"/>
                    <a:gd name="connsiteY2" fmla="*/ 5512 h 64851"/>
                    <a:gd name="connsiteX3" fmla="*/ 131810 w 194553"/>
                    <a:gd name="connsiteY3" fmla="*/ 59501 h 64851"/>
                    <a:gd name="connsiteX4" fmla="*/ 187907 w 194553"/>
                    <a:gd name="connsiteY4" fmla="*/ 0 h 64851"/>
                    <a:gd name="connsiteX5" fmla="*/ 200067 w 194553"/>
                    <a:gd name="connsiteY5" fmla="*/ 10700 h 64851"/>
                    <a:gd name="connsiteX6" fmla="*/ 131972 w 194553"/>
                    <a:gd name="connsiteY6" fmla="*/ 79443 h 64851"/>
                    <a:gd name="connsiteX7" fmla="*/ 69391 w 194553"/>
                    <a:gd name="connsiteY7" fmla="*/ 24481 h 64851"/>
                    <a:gd name="connsiteX8" fmla="*/ 9241 w 194553"/>
                    <a:gd name="connsiteY8" fmla="*/ 77011 h 64851"/>
                    <a:gd name="connsiteX9" fmla="*/ 9241 w 194553"/>
                    <a:gd name="connsiteY9" fmla="*/ 77011 h 6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553" h="64851">
                      <a:moveTo>
                        <a:pt x="9241" y="77011"/>
                      </a:moveTo>
                      <a:lnTo>
                        <a:pt x="0" y="65176"/>
                      </a:lnTo>
                      <a:lnTo>
                        <a:pt x="71174" y="5512"/>
                      </a:lnTo>
                      <a:lnTo>
                        <a:pt x="131810" y="59501"/>
                      </a:lnTo>
                      <a:lnTo>
                        <a:pt x="187907" y="0"/>
                      </a:lnTo>
                      <a:lnTo>
                        <a:pt x="200067" y="10700"/>
                      </a:lnTo>
                      <a:lnTo>
                        <a:pt x="131972" y="79443"/>
                      </a:lnTo>
                      <a:lnTo>
                        <a:pt x="69391" y="24481"/>
                      </a:lnTo>
                      <a:lnTo>
                        <a:pt x="9241" y="77011"/>
                      </a:lnTo>
                      <a:lnTo>
                        <a:pt x="9241" y="77011"/>
                      </a:lnTo>
                      <a:close/>
                    </a:path>
                  </a:pathLst>
                </a:custGeom>
                <a:solidFill>
                  <a:srgbClr val="FFFFF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82" name="Freeform: Shape 81">
                  <a:extLst>
                    <a:ext uri="{FF2B5EF4-FFF2-40B4-BE49-F238E27FC236}">
                      <a16:creationId xmlns:a16="http://schemas.microsoft.com/office/drawing/2014/main" id="{9B5CFCA1-0836-4B58-AF71-FBE4A90D3AAA}"/>
                    </a:ext>
                  </a:extLst>
                </p:cNvPr>
                <p:cNvSpPr/>
                <p:nvPr/>
              </p:nvSpPr>
              <p:spPr>
                <a:xfrm>
                  <a:off x="7207536" y="4160852"/>
                  <a:ext cx="32426" cy="32426"/>
                </a:xfrm>
                <a:custGeom>
                  <a:avLst/>
                  <a:gdLst>
                    <a:gd name="connsiteX0" fmla="*/ 2081 w 32425"/>
                    <a:gd name="connsiteY0" fmla="*/ 11971 h 32425"/>
                    <a:gd name="connsiteX1" fmla="*/ 30454 w 32425"/>
                    <a:gd name="connsiteY1" fmla="*/ 2081 h 32425"/>
                    <a:gd name="connsiteX2" fmla="*/ 40344 w 32425"/>
                    <a:gd name="connsiteY2" fmla="*/ 30292 h 32425"/>
                    <a:gd name="connsiteX3" fmla="*/ 11971 w 32425"/>
                    <a:gd name="connsiteY3" fmla="*/ 40181 h 32425"/>
                    <a:gd name="connsiteX4" fmla="*/ 2081 w 32425"/>
                    <a:gd name="connsiteY4" fmla="*/ 11971 h 32425"/>
                    <a:gd name="connsiteX5" fmla="*/ 2081 w 32425"/>
                    <a:gd name="connsiteY5" fmla="*/ 11971 h 3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5" h="32425">
                      <a:moveTo>
                        <a:pt x="2081" y="11971"/>
                      </a:moveTo>
                      <a:cubicBezTo>
                        <a:pt x="7107" y="1433"/>
                        <a:pt x="19916" y="-2945"/>
                        <a:pt x="30454" y="2081"/>
                      </a:cubicBezTo>
                      <a:cubicBezTo>
                        <a:pt x="40992" y="7107"/>
                        <a:pt x="45370" y="19915"/>
                        <a:pt x="40344" y="30292"/>
                      </a:cubicBezTo>
                      <a:cubicBezTo>
                        <a:pt x="35318" y="40830"/>
                        <a:pt x="22510" y="45208"/>
                        <a:pt x="11971" y="40181"/>
                      </a:cubicBezTo>
                      <a:cubicBezTo>
                        <a:pt x="1433" y="35156"/>
                        <a:pt x="-2945" y="22510"/>
                        <a:pt x="2081" y="11971"/>
                      </a:cubicBezTo>
                      <a:lnTo>
                        <a:pt x="2081" y="11971"/>
                      </a:lnTo>
                      <a:close/>
                    </a:path>
                  </a:pathLst>
                </a:custGeom>
                <a:solidFill>
                  <a:srgbClr val="FFFFF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83" name="Freeform: Shape 82">
                  <a:extLst>
                    <a:ext uri="{FF2B5EF4-FFF2-40B4-BE49-F238E27FC236}">
                      <a16:creationId xmlns:a16="http://schemas.microsoft.com/office/drawing/2014/main" id="{2D35DB74-2DCF-474C-9C8D-664210285913}"/>
                    </a:ext>
                  </a:extLst>
                </p:cNvPr>
                <p:cNvSpPr/>
                <p:nvPr/>
              </p:nvSpPr>
              <p:spPr>
                <a:xfrm>
                  <a:off x="7016785" y="4227409"/>
                  <a:ext cx="32426" cy="32426"/>
                </a:xfrm>
                <a:custGeom>
                  <a:avLst/>
                  <a:gdLst>
                    <a:gd name="connsiteX0" fmla="*/ 2007 w 32425"/>
                    <a:gd name="connsiteY0" fmla="*/ 11724 h 32425"/>
                    <a:gd name="connsiteX1" fmla="*/ 31353 w 32425"/>
                    <a:gd name="connsiteY1" fmla="*/ 2321 h 32425"/>
                    <a:gd name="connsiteX2" fmla="*/ 42215 w 32425"/>
                    <a:gd name="connsiteY2" fmla="*/ 31018 h 32425"/>
                    <a:gd name="connsiteX3" fmla="*/ 12870 w 32425"/>
                    <a:gd name="connsiteY3" fmla="*/ 40421 h 32425"/>
                    <a:gd name="connsiteX4" fmla="*/ 2007 w 32425"/>
                    <a:gd name="connsiteY4" fmla="*/ 11724 h 32425"/>
                    <a:gd name="connsiteX5" fmla="*/ 2007 w 32425"/>
                    <a:gd name="connsiteY5" fmla="*/ 11724 h 3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5" h="32425">
                      <a:moveTo>
                        <a:pt x="2007" y="11724"/>
                      </a:moveTo>
                      <a:cubicBezTo>
                        <a:pt x="7033" y="1186"/>
                        <a:pt x="20166" y="-3029"/>
                        <a:pt x="31353" y="2321"/>
                      </a:cubicBezTo>
                      <a:cubicBezTo>
                        <a:pt x="42377" y="7671"/>
                        <a:pt x="47241" y="20641"/>
                        <a:pt x="42215" y="31018"/>
                      </a:cubicBezTo>
                      <a:cubicBezTo>
                        <a:pt x="37189" y="41556"/>
                        <a:pt x="24057" y="45771"/>
                        <a:pt x="12870" y="40421"/>
                      </a:cubicBezTo>
                      <a:cubicBezTo>
                        <a:pt x="1683" y="35071"/>
                        <a:pt x="-3019" y="22263"/>
                        <a:pt x="2007" y="11724"/>
                      </a:cubicBezTo>
                      <a:lnTo>
                        <a:pt x="2007" y="11724"/>
                      </a:lnTo>
                      <a:close/>
                    </a:path>
                  </a:pathLst>
                </a:custGeom>
                <a:solidFill>
                  <a:srgbClr val="FFFFF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84" name="Freeform: Shape 83">
                  <a:extLst>
                    <a:ext uri="{FF2B5EF4-FFF2-40B4-BE49-F238E27FC236}">
                      <a16:creationId xmlns:a16="http://schemas.microsoft.com/office/drawing/2014/main" id="{58FE0CA3-B04A-41FF-B689-0FC0F70BCFB1}"/>
                    </a:ext>
                  </a:extLst>
                </p:cNvPr>
                <p:cNvSpPr/>
                <p:nvPr/>
              </p:nvSpPr>
              <p:spPr>
                <a:xfrm>
                  <a:off x="7082951" y="4172363"/>
                  <a:ext cx="32426" cy="32426"/>
                </a:xfrm>
                <a:custGeom>
                  <a:avLst/>
                  <a:gdLst>
                    <a:gd name="connsiteX0" fmla="*/ 2152 w 32425"/>
                    <a:gd name="connsiteY0" fmla="*/ 11971 h 32425"/>
                    <a:gd name="connsiteX1" fmla="*/ 30524 w 32425"/>
                    <a:gd name="connsiteY1" fmla="*/ 2081 h 32425"/>
                    <a:gd name="connsiteX2" fmla="*/ 40414 w 32425"/>
                    <a:gd name="connsiteY2" fmla="*/ 30292 h 32425"/>
                    <a:gd name="connsiteX3" fmla="*/ 12042 w 32425"/>
                    <a:gd name="connsiteY3" fmla="*/ 40181 h 32425"/>
                    <a:gd name="connsiteX4" fmla="*/ 2152 w 32425"/>
                    <a:gd name="connsiteY4" fmla="*/ 11971 h 32425"/>
                    <a:gd name="connsiteX5" fmla="*/ 2152 w 32425"/>
                    <a:gd name="connsiteY5" fmla="*/ 11971 h 3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5" h="32425">
                      <a:moveTo>
                        <a:pt x="2152" y="11971"/>
                      </a:moveTo>
                      <a:cubicBezTo>
                        <a:pt x="7178" y="1433"/>
                        <a:pt x="19986" y="-2945"/>
                        <a:pt x="30524" y="2081"/>
                      </a:cubicBezTo>
                      <a:cubicBezTo>
                        <a:pt x="41063" y="7107"/>
                        <a:pt x="45440" y="19915"/>
                        <a:pt x="40414" y="30292"/>
                      </a:cubicBezTo>
                      <a:cubicBezTo>
                        <a:pt x="35388" y="40830"/>
                        <a:pt x="22580" y="45208"/>
                        <a:pt x="12042" y="40181"/>
                      </a:cubicBezTo>
                      <a:cubicBezTo>
                        <a:pt x="1504" y="35156"/>
                        <a:pt x="-3036" y="22510"/>
                        <a:pt x="2152" y="11971"/>
                      </a:cubicBezTo>
                      <a:lnTo>
                        <a:pt x="2152" y="11971"/>
                      </a:lnTo>
                      <a:close/>
                    </a:path>
                  </a:pathLst>
                </a:custGeom>
                <a:solidFill>
                  <a:srgbClr val="FFFFF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85" name="Freeform: Shape 84">
                  <a:extLst>
                    <a:ext uri="{FF2B5EF4-FFF2-40B4-BE49-F238E27FC236}">
                      <a16:creationId xmlns:a16="http://schemas.microsoft.com/office/drawing/2014/main" id="{E0188625-8F78-4012-B467-D6872918C4A4}"/>
                    </a:ext>
                  </a:extLst>
                </p:cNvPr>
                <p:cNvSpPr/>
                <p:nvPr/>
              </p:nvSpPr>
              <p:spPr>
                <a:xfrm>
                  <a:off x="7144468" y="4224406"/>
                  <a:ext cx="32426" cy="32426"/>
                </a:xfrm>
                <a:custGeom>
                  <a:avLst/>
                  <a:gdLst>
                    <a:gd name="connsiteX0" fmla="*/ 2081 w 32425"/>
                    <a:gd name="connsiteY0" fmla="*/ 11971 h 32425"/>
                    <a:gd name="connsiteX1" fmla="*/ 30454 w 32425"/>
                    <a:gd name="connsiteY1" fmla="*/ 2081 h 32425"/>
                    <a:gd name="connsiteX2" fmla="*/ 40344 w 32425"/>
                    <a:gd name="connsiteY2" fmla="*/ 30292 h 32425"/>
                    <a:gd name="connsiteX3" fmla="*/ 11971 w 32425"/>
                    <a:gd name="connsiteY3" fmla="*/ 40182 h 32425"/>
                    <a:gd name="connsiteX4" fmla="*/ 2081 w 32425"/>
                    <a:gd name="connsiteY4" fmla="*/ 11971 h 32425"/>
                    <a:gd name="connsiteX5" fmla="*/ 2081 w 32425"/>
                    <a:gd name="connsiteY5" fmla="*/ 11971 h 3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5" h="32425">
                      <a:moveTo>
                        <a:pt x="2081" y="11971"/>
                      </a:moveTo>
                      <a:cubicBezTo>
                        <a:pt x="7107" y="1433"/>
                        <a:pt x="19916" y="-2945"/>
                        <a:pt x="30454" y="2081"/>
                      </a:cubicBezTo>
                      <a:cubicBezTo>
                        <a:pt x="40992" y="7107"/>
                        <a:pt x="45370" y="19916"/>
                        <a:pt x="40344" y="30292"/>
                      </a:cubicBezTo>
                      <a:cubicBezTo>
                        <a:pt x="35318" y="40830"/>
                        <a:pt x="22510" y="45208"/>
                        <a:pt x="11971" y="40182"/>
                      </a:cubicBezTo>
                      <a:cubicBezTo>
                        <a:pt x="1433" y="35156"/>
                        <a:pt x="-2945" y="22510"/>
                        <a:pt x="2081" y="11971"/>
                      </a:cubicBezTo>
                      <a:lnTo>
                        <a:pt x="2081" y="11971"/>
                      </a:lnTo>
                      <a:close/>
                    </a:path>
                  </a:pathLst>
                </a:custGeom>
                <a:solidFill>
                  <a:srgbClr val="FFFFF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86" name="Freeform: Shape 85">
                  <a:extLst>
                    <a:ext uri="{FF2B5EF4-FFF2-40B4-BE49-F238E27FC236}">
                      <a16:creationId xmlns:a16="http://schemas.microsoft.com/office/drawing/2014/main" id="{EFEE7B05-8455-4A3E-8C18-CF60721B54B1}"/>
                    </a:ext>
                  </a:extLst>
                </p:cNvPr>
                <p:cNvSpPr/>
                <p:nvPr/>
              </p:nvSpPr>
              <p:spPr>
                <a:xfrm>
                  <a:off x="6802007" y="4860491"/>
                  <a:ext cx="648513" cy="648513"/>
                </a:xfrm>
                <a:custGeom>
                  <a:avLst/>
                  <a:gdLst>
                    <a:gd name="connsiteX0" fmla="*/ 43471 w 648513"/>
                    <a:gd name="connsiteY0" fmla="*/ 162534 h 648513"/>
                    <a:gd name="connsiteX1" fmla="*/ 487054 w 648513"/>
                    <a:gd name="connsiteY1" fmla="*/ 43369 h 648513"/>
                    <a:gd name="connsiteX2" fmla="*/ 606380 w 648513"/>
                    <a:gd name="connsiteY2" fmla="*/ 486304 h 648513"/>
                    <a:gd name="connsiteX3" fmla="*/ 162797 w 648513"/>
                    <a:gd name="connsiteY3" fmla="*/ 605468 h 648513"/>
                    <a:gd name="connsiteX4" fmla="*/ 43471 w 648513"/>
                    <a:gd name="connsiteY4" fmla="*/ 162534 h 648513"/>
                    <a:gd name="connsiteX5" fmla="*/ 43471 w 648513"/>
                    <a:gd name="connsiteY5" fmla="*/ 162534 h 64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513" h="648513">
                      <a:moveTo>
                        <a:pt x="43471" y="162534"/>
                      </a:moveTo>
                      <a:cubicBezTo>
                        <a:pt x="132966" y="7377"/>
                        <a:pt x="331573" y="-46126"/>
                        <a:pt x="487054" y="43369"/>
                      </a:cubicBezTo>
                      <a:cubicBezTo>
                        <a:pt x="642535" y="132702"/>
                        <a:pt x="695875" y="331147"/>
                        <a:pt x="606380" y="486304"/>
                      </a:cubicBezTo>
                      <a:cubicBezTo>
                        <a:pt x="516885" y="641461"/>
                        <a:pt x="318278" y="694963"/>
                        <a:pt x="162797" y="605468"/>
                      </a:cubicBezTo>
                      <a:cubicBezTo>
                        <a:pt x="7316" y="515973"/>
                        <a:pt x="-46186" y="317853"/>
                        <a:pt x="43471" y="162534"/>
                      </a:cubicBezTo>
                      <a:lnTo>
                        <a:pt x="43471" y="162534"/>
                      </a:lnTo>
                      <a:close/>
                    </a:path>
                  </a:pathLst>
                </a:custGeom>
                <a:solidFill>
                  <a:srgbClr val="FFFFFF"/>
                </a:solidFill>
                <a:ln w="8094" cap="flat">
                  <a:solidFill>
                    <a:srgbClr val="000000"/>
                  </a:solidFill>
                  <a:prstDash val="solid"/>
                  <a:miter/>
                </a:ln>
              </p:spPr>
              <p:txBody>
                <a:bodyPr rtlCol="0" anchor="ctr"/>
                <a:lstStyle/>
                <a:p>
                  <a:pPr defTabSz="932597">
                    <a:defRPr/>
                  </a:pPr>
                  <a:endParaRPr lang="en-US">
                    <a:solidFill>
                      <a:srgbClr val="282828"/>
                    </a:solidFill>
                    <a:latin typeface="Segoe UI"/>
                  </a:endParaRPr>
                </a:p>
              </p:txBody>
            </p:sp>
            <p:sp>
              <p:nvSpPr>
                <p:cNvPr id="87" name="Freeform: Shape 86">
                  <a:extLst>
                    <a:ext uri="{FF2B5EF4-FFF2-40B4-BE49-F238E27FC236}">
                      <a16:creationId xmlns:a16="http://schemas.microsoft.com/office/drawing/2014/main" id="{AAF7CA4A-C199-4CDB-92AB-06AA215CED5C}"/>
                    </a:ext>
                  </a:extLst>
                </p:cNvPr>
                <p:cNvSpPr/>
                <p:nvPr/>
              </p:nvSpPr>
              <p:spPr>
                <a:xfrm>
                  <a:off x="6940432" y="5034937"/>
                  <a:ext cx="389108" cy="210767"/>
                </a:xfrm>
                <a:custGeom>
                  <a:avLst/>
                  <a:gdLst>
                    <a:gd name="connsiteX0" fmla="*/ 343927 w 389107"/>
                    <a:gd name="connsiteY0" fmla="*/ 123789 h 210766"/>
                    <a:gd name="connsiteX1" fmla="*/ 317825 w 389107"/>
                    <a:gd name="connsiteY1" fmla="*/ 49696 h 210766"/>
                    <a:gd name="connsiteX2" fmla="*/ 233518 w 389107"/>
                    <a:gd name="connsiteY2" fmla="*/ 48075 h 210766"/>
                    <a:gd name="connsiteX3" fmla="*/ 121649 w 389107"/>
                    <a:gd name="connsiteY3" fmla="*/ 7867 h 210766"/>
                    <a:gd name="connsiteX4" fmla="*/ 72687 w 389107"/>
                    <a:gd name="connsiteY4" fmla="*/ 93309 h 210766"/>
                    <a:gd name="connsiteX5" fmla="*/ 2161 w 389107"/>
                    <a:gd name="connsiteY5" fmla="*/ 140002 h 210766"/>
                    <a:gd name="connsiteX6" fmla="*/ 57285 w 389107"/>
                    <a:gd name="connsiteY6" fmla="*/ 225443 h 210766"/>
                    <a:gd name="connsiteX7" fmla="*/ 178394 w 389107"/>
                    <a:gd name="connsiteY7" fmla="*/ 225443 h 210766"/>
                    <a:gd name="connsiteX8" fmla="*/ 178394 w 389107"/>
                    <a:gd name="connsiteY8" fmla="*/ 91688 h 210766"/>
                    <a:gd name="connsiteX9" fmla="*/ 322364 w 389107"/>
                    <a:gd name="connsiteY9" fmla="*/ 91688 h 210766"/>
                    <a:gd name="connsiteX10" fmla="*/ 322364 w 389107"/>
                    <a:gd name="connsiteY10" fmla="*/ 225443 h 210766"/>
                    <a:gd name="connsiteX11" fmla="*/ 351547 w 389107"/>
                    <a:gd name="connsiteY11" fmla="*/ 225443 h 210766"/>
                    <a:gd name="connsiteX12" fmla="*/ 394511 w 389107"/>
                    <a:gd name="connsiteY12" fmla="*/ 172265 h 210766"/>
                    <a:gd name="connsiteX13" fmla="*/ 343927 w 389107"/>
                    <a:gd name="connsiteY13" fmla="*/ 123789 h 210766"/>
                    <a:gd name="connsiteX14" fmla="*/ 343927 w 389107"/>
                    <a:gd name="connsiteY14" fmla="*/ 123789 h 21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9107" h="210766">
                      <a:moveTo>
                        <a:pt x="343927" y="123789"/>
                      </a:moveTo>
                      <a:cubicBezTo>
                        <a:pt x="343927" y="123789"/>
                        <a:pt x="359330" y="80339"/>
                        <a:pt x="317825" y="49696"/>
                      </a:cubicBezTo>
                      <a:cubicBezTo>
                        <a:pt x="273402" y="15811"/>
                        <a:pt x="233518" y="48075"/>
                        <a:pt x="233518" y="48075"/>
                      </a:cubicBezTo>
                      <a:cubicBezTo>
                        <a:pt x="213576" y="6246"/>
                        <a:pt x="169153" y="-11588"/>
                        <a:pt x="121649" y="7867"/>
                      </a:cubicBezTo>
                      <a:cubicBezTo>
                        <a:pt x="74146" y="27160"/>
                        <a:pt x="72687" y="93309"/>
                        <a:pt x="72687" y="93309"/>
                      </a:cubicBezTo>
                      <a:cubicBezTo>
                        <a:pt x="72687" y="93309"/>
                        <a:pt x="11402" y="85202"/>
                        <a:pt x="2161" y="140002"/>
                      </a:cubicBezTo>
                      <a:cubicBezTo>
                        <a:pt x="-13079" y="218958"/>
                        <a:pt x="57285" y="225443"/>
                        <a:pt x="57285" y="225443"/>
                      </a:cubicBezTo>
                      <a:lnTo>
                        <a:pt x="178394" y="225443"/>
                      </a:lnTo>
                      <a:lnTo>
                        <a:pt x="178394" y="91688"/>
                      </a:lnTo>
                      <a:lnTo>
                        <a:pt x="322364" y="91688"/>
                      </a:lnTo>
                      <a:lnTo>
                        <a:pt x="322364" y="225443"/>
                      </a:lnTo>
                      <a:lnTo>
                        <a:pt x="351547" y="225443"/>
                      </a:lnTo>
                      <a:cubicBezTo>
                        <a:pt x="365328" y="225443"/>
                        <a:pt x="392890" y="217337"/>
                        <a:pt x="394511" y="172265"/>
                      </a:cubicBezTo>
                      <a:cubicBezTo>
                        <a:pt x="397430" y="123789"/>
                        <a:pt x="343927" y="123789"/>
                        <a:pt x="343927" y="123789"/>
                      </a:cubicBezTo>
                      <a:lnTo>
                        <a:pt x="343927" y="123789"/>
                      </a:lnTo>
                      <a:close/>
                    </a:path>
                  </a:pathLst>
                </a:custGeom>
                <a:solidFill>
                  <a:srgbClr val="515351"/>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88" name="Freeform: Shape 87">
                  <a:extLst>
                    <a:ext uri="{FF2B5EF4-FFF2-40B4-BE49-F238E27FC236}">
                      <a16:creationId xmlns:a16="http://schemas.microsoft.com/office/drawing/2014/main" id="{691E1463-DBA9-4330-9976-71BB8E21915E}"/>
                    </a:ext>
                  </a:extLst>
                </p:cNvPr>
                <p:cNvSpPr/>
                <p:nvPr/>
              </p:nvSpPr>
              <p:spPr>
                <a:xfrm>
                  <a:off x="7136174" y="5144134"/>
                  <a:ext cx="97277" cy="210767"/>
                </a:xfrm>
                <a:custGeom>
                  <a:avLst/>
                  <a:gdLst>
                    <a:gd name="connsiteX0" fmla="*/ 0 w 97276"/>
                    <a:gd name="connsiteY0" fmla="*/ 0 h 210766"/>
                    <a:gd name="connsiteX1" fmla="*/ 110734 w 97276"/>
                    <a:gd name="connsiteY1" fmla="*/ 0 h 210766"/>
                    <a:gd name="connsiteX2" fmla="*/ 110734 w 97276"/>
                    <a:gd name="connsiteY2" fmla="*/ 223413 h 210766"/>
                    <a:gd name="connsiteX3" fmla="*/ 0 w 97276"/>
                    <a:gd name="connsiteY3" fmla="*/ 223413 h 210766"/>
                    <a:gd name="connsiteX4" fmla="*/ 0 w 97276"/>
                    <a:gd name="connsiteY4" fmla="*/ 0 h 210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276" h="210766">
                      <a:moveTo>
                        <a:pt x="0" y="0"/>
                      </a:moveTo>
                      <a:lnTo>
                        <a:pt x="110734" y="0"/>
                      </a:lnTo>
                      <a:lnTo>
                        <a:pt x="110734" y="223413"/>
                      </a:lnTo>
                      <a:lnTo>
                        <a:pt x="0" y="223413"/>
                      </a:lnTo>
                      <a:lnTo>
                        <a:pt x="0" y="0"/>
                      </a:lnTo>
                      <a:close/>
                    </a:path>
                  </a:pathLst>
                </a:custGeom>
                <a:solidFill>
                  <a:srgbClr val="3276BC"/>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89" name="Freeform: Shape 88">
                  <a:extLst>
                    <a:ext uri="{FF2B5EF4-FFF2-40B4-BE49-F238E27FC236}">
                      <a16:creationId xmlns:a16="http://schemas.microsoft.com/office/drawing/2014/main" id="{3887A495-2C2E-4581-A460-6DFE2FAB69B4}"/>
                    </a:ext>
                  </a:extLst>
                </p:cNvPr>
                <p:cNvSpPr/>
                <p:nvPr/>
              </p:nvSpPr>
              <p:spPr>
                <a:xfrm>
                  <a:off x="7149144" y="5162292"/>
                  <a:ext cx="81064" cy="16213"/>
                </a:xfrm>
                <a:custGeom>
                  <a:avLst/>
                  <a:gdLst>
                    <a:gd name="connsiteX0" fmla="*/ 0 w 81064"/>
                    <a:gd name="connsiteY0" fmla="*/ 0 h 0"/>
                    <a:gd name="connsiteX1" fmla="*/ 84793 w 81064"/>
                    <a:gd name="connsiteY1" fmla="*/ 0 h 0"/>
                    <a:gd name="connsiteX2" fmla="*/ 84793 w 81064"/>
                    <a:gd name="connsiteY2" fmla="*/ 10538 h 0"/>
                    <a:gd name="connsiteX3" fmla="*/ 0 w 81064"/>
                    <a:gd name="connsiteY3" fmla="*/ 10538 h 0"/>
                    <a:gd name="connsiteX4" fmla="*/ 0 w 81064"/>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64">
                      <a:moveTo>
                        <a:pt x="0" y="0"/>
                      </a:moveTo>
                      <a:lnTo>
                        <a:pt x="84793" y="0"/>
                      </a:lnTo>
                      <a:lnTo>
                        <a:pt x="84793" y="10538"/>
                      </a:lnTo>
                      <a:lnTo>
                        <a:pt x="0" y="10538"/>
                      </a:lnTo>
                      <a:lnTo>
                        <a:pt x="0" y="0"/>
                      </a:lnTo>
                      <a:close/>
                    </a:path>
                  </a:pathLst>
                </a:custGeom>
                <a:solidFill>
                  <a:srgbClr val="FFFFF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90" name="Freeform: Shape 89">
                  <a:extLst>
                    <a:ext uri="{FF2B5EF4-FFF2-40B4-BE49-F238E27FC236}">
                      <a16:creationId xmlns:a16="http://schemas.microsoft.com/office/drawing/2014/main" id="{0AA98CA4-D204-4CD9-A79C-D590519F613A}"/>
                    </a:ext>
                  </a:extLst>
                </p:cNvPr>
                <p:cNvSpPr/>
                <p:nvPr/>
              </p:nvSpPr>
              <p:spPr>
                <a:xfrm>
                  <a:off x="7149144" y="5326204"/>
                  <a:ext cx="81064" cy="16213"/>
                </a:xfrm>
                <a:custGeom>
                  <a:avLst/>
                  <a:gdLst>
                    <a:gd name="connsiteX0" fmla="*/ 0 w 81064"/>
                    <a:gd name="connsiteY0" fmla="*/ 0 h 0"/>
                    <a:gd name="connsiteX1" fmla="*/ 84793 w 81064"/>
                    <a:gd name="connsiteY1" fmla="*/ 0 h 0"/>
                    <a:gd name="connsiteX2" fmla="*/ 84793 w 81064"/>
                    <a:gd name="connsiteY2" fmla="*/ 10538 h 0"/>
                    <a:gd name="connsiteX3" fmla="*/ 0 w 81064"/>
                    <a:gd name="connsiteY3" fmla="*/ 10538 h 0"/>
                    <a:gd name="connsiteX4" fmla="*/ 0 w 81064"/>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64">
                      <a:moveTo>
                        <a:pt x="0" y="0"/>
                      </a:moveTo>
                      <a:lnTo>
                        <a:pt x="84793" y="0"/>
                      </a:lnTo>
                      <a:lnTo>
                        <a:pt x="84793" y="10538"/>
                      </a:lnTo>
                      <a:lnTo>
                        <a:pt x="0" y="10538"/>
                      </a:lnTo>
                      <a:lnTo>
                        <a:pt x="0" y="0"/>
                      </a:lnTo>
                      <a:close/>
                    </a:path>
                  </a:pathLst>
                </a:custGeom>
                <a:solidFill>
                  <a:srgbClr val="FFFFF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91" name="Freeform: Shape 90">
                  <a:extLst>
                    <a:ext uri="{FF2B5EF4-FFF2-40B4-BE49-F238E27FC236}">
                      <a16:creationId xmlns:a16="http://schemas.microsoft.com/office/drawing/2014/main" id="{DCFCD546-BAA6-4886-B70C-307F179B1D83}"/>
                    </a:ext>
                  </a:extLst>
                </p:cNvPr>
                <p:cNvSpPr/>
                <p:nvPr/>
              </p:nvSpPr>
              <p:spPr>
                <a:xfrm>
                  <a:off x="7164222" y="5217092"/>
                  <a:ext cx="48638" cy="16213"/>
                </a:xfrm>
                <a:custGeom>
                  <a:avLst/>
                  <a:gdLst>
                    <a:gd name="connsiteX0" fmla="*/ 13619 w 48638"/>
                    <a:gd name="connsiteY0" fmla="*/ 31291 h 16212"/>
                    <a:gd name="connsiteX1" fmla="*/ 13619 w 48638"/>
                    <a:gd name="connsiteY1" fmla="*/ 31291 h 16212"/>
                    <a:gd name="connsiteX2" fmla="*/ 41018 w 48638"/>
                    <a:gd name="connsiteY2" fmla="*/ 31291 h 16212"/>
                    <a:gd name="connsiteX3" fmla="*/ 41018 w 48638"/>
                    <a:gd name="connsiteY3" fmla="*/ 17672 h 16212"/>
                    <a:gd name="connsiteX4" fmla="*/ 39721 w 48638"/>
                    <a:gd name="connsiteY4" fmla="*/ 12160 h 16212"/>
                    <a:gd name="connsiteX5" fmla="*/ 36965 w 48638"/>
                    <a:gd name="connsiteY5" fmla="*/ 8106 h 16212"/>
                    <a:gd name="connsiteX6" fmla="*/ 32912 w 48638"/>
                    <a:gd name="connsiteY6" fmla="*/ 5350 h 16212"/>
                    <a:gd name="connsiteX7" fmla="*/ 27399 w 48638"/>
                    <a:gd name="connsiteY7" fmla="*/ 4053 h 16212"/>
                    <a:gd name="connsiteX8" fmla="*/ 21887 w 48638"/>
                    <a:gd name="connsiteY8" fmla="*/ 5350 h 16212"/>
                    <a:gd name="connsiteX9" fmla="*/ 17834 w 48638"/>
                    <a:gd name="connsiteY9" fmla="*/ 8106 h 16212"/>
                    <a:gd name="connsiteX10" fmla="*/ 15078 w 48638"/>
                    <a:gd name="connsiteY10" fmla="*/ 12160 h 16212"/>
                    <a:gd name="connsiteX11" fmla="*/ 13781 w 48638"/>
                    <a:gd name="connsiteY11" fmla="*/ 17672 h 16212"/>
                    <a:gd name="connsiteX12" fmla="*/ 13781 w 48638"/>
                    <a:gd name="connsiteY12" fmla="*/ 31291 h 16212"/>
                    <a:gd name="connsiteX13" fmla="*/ 13619 w 48638"/>
                    <a:gd name="connsiteY13" fmla="*/ 31291 h 16212"/>
                    <a:gd name="connsiteX14" fmla="*/ 13619 w 48638"/>
                    <a:gd name="connsiteY14" fmla="*/ 31291 h 16212"/>
                    <a:gd name="connsiteX15" fmla="*/ 13619 w 48638"/>
                    <a:gd name="connsiteY15" fmla="*/ 31291 h 16212"/>
                    <a:gd name="connsiteX16" fmla="*/ 13619 w 48638"/>
                    <a:gd name="connsiteY16" fmla="*/ 31291 h 16212"/>
                    <a:gd name="connsiteX17" fmla="*/ 0 w 48638"/>
                    <a:gd name="connsiteY17" fmla="*/ 31291 h 16212"/>
                    <a:gd name="connsiteX18" fmla="*/ 0 w 48638"/>
                    <a:gd name="connsiteY18" fmla="*/ 31291 h 16212"/>
                    <a:gd name="connsiteX19" fmla="*/ 9566 w 48638"/>
                    <a:gd name="connsiteY19" fmla="*/ 31291 h 16212"/>
                    <a:gd name="connsiteX20" fmla="*/ 9566 w 48638"/>
                    <a:gd name="connsiteY20" fmla="*/ 17672 h 16212"/>
                    <a:gd name="connsiteX21" fmla="*/ 10863 w 48638"/>
                    <a:gd name="connsiteY21" fmla="*/ 10863 h 16212"/>
                    <a:gd name="connsiteX22" fmla="*/ 14916 w 48638"/>
                    <a:gd name="connsiteY22" fmla="*/ 5350 h 16212"/>
                    <a:gd name="connsiteX23" fmla="*/ 20428 w 48638"/>
                    <a:gd name="connsiteY23" fmla="*/ 1297 h 16212"/>
                    <a:gd name="connsiteX24" fmla="*/ 27237 w 48638"/>
                    <a:gd name="connsiteY24" fmla="*/ 0 h 16212"/>
                    <a:gd name="connsiteX25" fmla="*/ 34047 w 48638"/>
                    <a:gd name="connsiteY25" fmla="*/ 1297 h 16212"/>
                    <a:gd name="connsiteX26" fmla="*/ 39559 w 48638"/>
                    <a:gd name="connsiteY26" fmla="*/ 5350 h 16212"/>
                    <a:gd name="connsiteX27" fmla="*/ 43612 w 48638"/>
                    <a:gd name="connsiteY27" fmla="*/ 10863 h 16212"/>
                    <a:gd name="connsiteX28" fmla="*/ 44909 w 48638"/>
                    <a:gd name="connsiteY28" fmla="*/ 17672 h 16212"/>
                    <a:gd name="connsiteX29" fmla="*/ 44909 w 48638"/>
                    <a:gd name="connsiteY29" fmla="*/ 31291 h 16212"/>
                    <a:gd name="connsiteX30" fmla="*/ 54475 w 48638"/>
                    <a:gd name="connsiteY30" fmla="*/ 31291 h 1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8638" h="16212">
                      <a:moveTo>
                        <a:pt x="13619" y="31291"/>
                      </a:moveTo>
                      <a:lnTo>
                        <a:pt x="13619" y="31291"/>
                      </a:lnTo>
                      <a:lnTo>
                        <a:pt x="41018" y="31291"/>
                      </a:lnTo>
                      <a:lnTo>
                        <a:pt x="41018" y="17672"/>
                      </a:lnTo>
                      <a:cubicBezTo>
                        <a:pt x="41018" y="14916"/>
                        <a:pt x="41018" y="13619"/>
                        <a:pt x="39721" y="12160"/>
                      </a:cubicBezTo>
                      <a:cubicBezTo>
                        <a:pt x="39721" y="10863"/>
                        <a:pt x="38424" y="9403"/>
                        <a:pt x="36965" y="8106"/>
                      </a:cubicBezTo>
                      <a:cubicBezTo>
                        <a:pt x="35668" y="6809"/>
                        <a:pt x="34209" y="5350"/>
                        <a:pt x="32912" y="5350"/>
                      </a:cubicBezTo>
                      <a:cubicBezTo>
                        <a:pt x="31615" y="5350"/>
                        <a:pt x="30156" y="4053"/>
                        <a:pt x="27399" y="4053"/>
                      </a:cubicBezTo>
                      <a:cubicBezTo>
                        <a:pt x="24643" y="4053"/>
                        <a:pt x="23346" y="4053"/>
                        <a:pt x="21887" y="5350"/>
                      </a:cubicBezTo>
                      <a:cubicBezTo>
                        <a:pt x="20590" y="5350"/>
                        <a:pt x="19131" y="6647"/>
                        <a:pt x="17834" y="8106"/>
                      </a:cubicBezTo>
                      <a:cubicBezTo>
                        <a:pt x="16537" y="9403"/>
                        <a:pt x="15078" y="10863"/>
                        <a:pt x="15078" y="12160"/>
                      </a:cubicBezTo>
                      <a:cubicBezTo>
                        <a:pt x="15078" y="13457"/>
                        <a:pt x="13781" y="14916"/>
                        <a:pt x="13781" y="17672"/>
                      </a:cubicBezTo>
                      <a:lnTo>
                        <a:pt x="13781" y="31291"/>
                      </a:lnTo>
                      <a:lnTo>
                        <a:pt x="13619" y="31291"/>
                      </a:lnTo>
                      <a:lnTo>
                        <a:pt x="13619" y="31291"/>
                      </a:lnTo>
                      <a:lnTo>
                        <a:pt x="13619" y="31291"/>
                      </a:lnTo>
                      <a:lnTo>
                        <a:pt x="13619" y="31291"/>
                      </a:lnTo>
                      <a:close/>
                      <a:moveTo>
                        <a:pt x="0" y="31291"/>
                      </a:moveTo>
                      <a:lnTo>
                        <a:pt x="0" y="31291"/>
                      </a:lnTo>
                      <a:lnTo>
                        <a:pt x="9566" y="31291"/>
                      </a:lnTo>
                      <a:lnTo>
                        <a:pt x="9566" y="17672"/>
                      </a:lnTo>
                      <a:cubicBezTo>
                        <a:pt x="9566" y="14916"/>
                        <a:pt x="9566" y="12160"/>
                        <a:pt x="10863" y="10863"/>
                      </a:cubicBezTo>
                      <a:cubicBezTo>
                        <a:pt x="12160" y="8106"/>
                        <a:pt x="13619" y="6809"/>
                        <a:pt x="14916" y="5350"/>
                      </a:cubicBezTo>
                      <a:cubicBezTo>
                        <a:pt x="16213" y="4053"/>
                        <a:pt x="17672" y="2594"/>
                        <a:pt x="20428" y="1297"/>
                      </a:cubicBezTo>
                      <a:cubicBezTo>
                        <a:pt x="23184" y="1297"/>
                        <a:pt x="24481" y="0"/>
                        <a:pt x="27237" y="0"/>
                      </a:cubicBezTo>
                      <a:cubicBezTo>
                        <a:pt x="29994" y="0"/>
                        <a:pt x="32750" y="0"/>
                        <a:pt x="34047" y="1297"/>
                      </a:cubicBezTo>
                      <a:cubicBezTo>
                        <a:pt x="36803" y="2594"/>
                        <a:pt x="38100" y="4053"/>
                        <a:pt x="39559" y="5350"/>
                      </a:cubicBezTo>
                      <a:cubicBezTo>
                        <a:pt x="40856" y="6647"/>
                        <a:pt x="42315" y="8106"/>
                        <a:pt x="43612" y="10863"/>
                      </a:cubicBezTo>
                      <a:cubicBezTo>
                        <a:pt x="44909" y="13619"/>
                        <a:pt x="44909" y="16375"/>
                        <a:pt x="44909" y="17672"/>
                      </a:cubicBezTo>
                      <a:lnTo>
                        <a:pt x="44909" y="31291"/>
                      </a:lnTo>
                      <a:lnTo>
                        <a:pt x="54475" y="31291"/>
                      </a:lnTo>
                    </a:path>
                  </a:pathLst>
                </a:custGeom>
                <a:solidFill>
                  <a:srgbClr val="FFFFF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92" name="Freeform: Shape 91">
                  <a:extLst>
                    <a:ext uri="{FF2B5EF4-FFF2-40B4-BE49-F238E27FC236}">
                      <a16:creationId xmlns:a16="http://schemas.microsoft.com/office/drawing/2014/main" id="{EBEC61F3-476F-43D9-91CC-463ACB4A116F}"/>
                    </a:ext>
                  </a:extLst>
                </p:cNvPr>
                <p:cNvSpPr/>
                <p:nvPr/>
              </p:nvSpPr>
              <p:spPr>
                <a:xfrm>
                  <a:off x="7161952" y="5244329"/>
                  <a:ext cx="48638" cy="32426"/>
                </a:xfrm>
                <a:custGeom>
                  <a:avLst/>
                  <a:gdLst>
                    <a:gd name="connsiteX0" fmla="*/ 30318 w 48638"/>
                    <a:gd name="connsiteY0" fmla="*/ 33398 h 32425"/>
                    <a:gd name="connsiteX1" fmla="*/ 30318 w 48638"/>
                    <a:gd name="connsiteY1" fmla="*/ 33398 h 32425"/>
                    <a:gd name="connsiteX2" fmla="*/ 19617 w 48638"/>
                    <a:gd name="connsiteY2" fmla="*/ 22698 h 32425"/>
                    <a:gd name="connsiteX3" fmla="*/ 30318 w 48638"/>
                    <a:gd name="connsiteY3" fmla="*/ 11998 h 32425"/>
                    <a:gd name="connsiteX4" fmla="*/ 41018 w 48638"/>
                    <a:gd name="connsiteY4" fmla="*/ 22698 h 32425"/>
                    <a:gd name="connsiteX5" fmla="*/ 30318 w 48638"/>
                    <a:gd name="connsiteY5" fmla="*/ 33398 h 32425"/>
                    <a:gd name="connsiteX6" fmla="*/ 0 w 48638"/>
                    <a:gd name="connsiteY6" fmla="*/ 45558 h 32425"/>
                    <a:gd name="connsiteX7" fmla="*/ 0 w 48638"/>
                    <a:gd name="connsiteY7" fmla="*/ 45558 h 32425"/>
                    <a:gd name="connsiteX8" fmla="*/ 59339 w 48638"/>
                    <a:gd name="connsiteY8" fmla="*/ 45558 h 32425"/>
                    <a:gd name="connsiteX9" fmla="*/ 59339 w 48638"/>
                    <a:gd name="connsiteY9" fmla="*/ 0 h 32425"/>
                    <a:gd name="connsiteX10" fmla="*/ 0 w 48638"/>
                    <a:gd name="connsiteY10" fmla="*/ 0 h 32425"/>
                    <a:gd name="connsiteX11" fmla="*/ 0 w 48638"/>
                    <a:gd name="connsiteY11" fmla="*/ 45558 h 32425"/>
                    <a:gd name="connsiteX12" fmla="*/ 0 w 48638"/>
                    <a:gd name="connsiteY12" fmla="*/ 45558 h 32425"/>
                    <a:gd name="connsiteX13" fmla="*/ 0 w 48638"/>
                    <a:gd name="connsiteY13" fmla="*/ 45558 h 32425"/>
                    <a:gd name="connsiteX14" fmla="*/ 0 w 48638"/>
                    <a:gd name="connsiteY14" fmla="*/ 45558 h 32425"/>
                    <a:gd name="connsiteX15" fmla="*/ 0 w 48638"/>
                    <a:gd name="connsiteY15" fmla="*/ 45558 h 3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638" h="32425">
                      <a:moveTo>
                        <a:pt x="30318" y="33398"/>
                      </a:moveTo>
                      <a:lnTo>
                        <a:pt x="30318" y="33398"/>
                      </a:lnTo>
                      <a:cubicBezTo>
                        <a:pt x="24157" y="33398"/>
                        <a:pt x="19617" y="28859"/>
                        <a:pt x="19617" y="22698"/>
                      </a:cubicBezTo>
                      <a:cubicBezTo>
                        <a:pt x="19617" y="16699"/>
                        <a:pt x="24157" y="11998"/>
                        <a:pt x="30318" y="11998"/>
                      </a:cubicBezTo>
                      <a:cubicBezTo>
                        <a:pt x="36317" y="11998"/>
                        <a:pt x="41018" y="16537"/>
                        <a:pt x="41018" y="22698"/>
                      </a:cubicBezTo>
                      <a:cubicBezTo>
                        <a:pt x="41018" y="30318"/>
                        <a:pt x="36479" y="33398"/>
                        <a:pt x="30318" y="33398"/>
                      </a:cubicBezTo>
                      <a:moveTo>
                        <a:pt x="0" y="45558"/>
                      </a:moveTo>
                      <a:lnTo>
                        <a:pt x="0" y="45558"/>
                      </a:lnTo>
                      <a:lnTo>
                        <a:pt x="59339" y="45558"/>
                      </a:lnTo>
                      <a:lnTo>
                        <a:pt x="59339" y="0"/>
                      </a:lnTo>
                      <a:lnTo>
                        <a:pt x="0" y="0"/>
                      </a:lnTo>
                      <a:lnTo>
                        <a:pt x="0" y="45558"/>
                      </a:lnTo>
                      <a:lnTo>
                        <a:pt x="0" y="45558"/>
                      </a:lnTo>
                      <a:lnTo>
                        <a:pt x="0" y="45558"/>
                      </a:lnTo>
                      <a:lnTo>
                        <a:pt x="0" y="45558"/>
                      </a:lnTo>
                      <a:lnTo>
                        <a:pt x="0" y="45558"/>
                      </a:lnTo>
                      <a:close/>
                    </a:path>
                  </a:pathLst>
                </a:custGeom>
                <a:solidFill>
                  <a:srgbClr val="FFFFF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93" name="Freeform: Shape 92">
                  <a:extLst>
                    <a:ext uri="{FF2B5EF4-FFF2-40B4-BE49-F238E27FC236}">
                      <a16:creationId xmlns:a16="http://schemas.microsoft.com/office/drawing/2014/main" id="{A6EF89E3-3CC6-4FAF-81ED-B5F40011CDC7}"/>
                    </a:ext>
                  </a:extLst>
                </p:cNvPr>
                <p:cNvSpPr/>
                <p:nvPr/>
              </p:nvSpPr>
              <p:spPr>
                <a:xfrm>
                  <a:off x="7186433" y="5262488"/>
                  <a:ext cx="16213" cy="16213"/>
                </a:xfrm>
                <a:custGeom>
                  <a:avLst/>
                  <a:gdLst>
                    <a:gd name="connsiteX0" fmla="*/ 5188 w 0"/>
                    <a:gd name="connsiteY0" fmla="*/ 0 h 0"/>
                    <a:gd name="connsiteX1" fmla="*/ 5188 w 0"/>
                    <a:gd name="connsiteY1" fmla="*/ 0 h 0"/>
                    <a:gd name="connsiteX2" fmla="*/ 0 w 0"/>
                    <a:gd name="connsiteY2" fmla="*/ 5188 h 0"/>
                    <a:gd name="connsiteX3" fmla="*/ 5188 w 0"/>
                    <a:gd name="connsiteY3" fmla="*/ 10376 h 0"/>
                    <a:gd name="connsiteX4" fmla="*/ 10376 w 0"/>
                    <a:gd name="connsiteY4" fmla="*/ 5188 h 0"/>
                    <a:gd name="connsiteX5" fmla="*/ 5188 w 0"/>
                    <a:gd name="connsiteY5" fmla="*/ 0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a:moveTo>
                        <a:pt x="5188" y="0"/>
                      </a:moveTo>
                      <a:lnTo>
                        <a:pt x="5188" y="0"/>
                      </a:lnTo>
                      <a:cubicBezTo>
                        <a:pt x="1621" y="0"/>
                        <a:pt x="0" y="1783"/>
                        <a:pt x="0" y="5188"/>
                      </a:cubicBezTo>
                      <a:cubicBezTo>
                        <a:pt x="0" y="8755"/>
                        <a:pt x="1783" y="10376"/>
                        <a:pt x="5188" y="10376"/>
                      </a:cubicBezTo>
                      <a:cubicBezTo>
                        <a:pt x="6971" y="10376"/>
                        <a:pt x="10376" y="8593"/>
                        <a:pt x="10376" y="5188"/>
                      </a:cubicBezTo>
                      <a:cubicBezTo>
                        <a:pt x="10376" y="1783"/>
                        <a:pt x="8593" y="0"/>
                        <a:pt x="5188" y="0"/>
                      </a:cubicBezTo>
                    </a:path>
                  </a:pathLst>
                </a:custGeom>
                <a:solidFill>
                  <a:srgbClr val="FFFFF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94" name="Freeform: Shape 93">
                  <a:extLst>
                    <a:ext uri="{FF2B5EF4-FFF2-40B4-BE49-F238E27FC236}">
                      <a16:creationId xmlns:a16="http://schemas.microsoft.com/office/drawing/2014/main" id="{0C856125-4888-4AAF-AFF9-0A36CC758424}"/>
                    </a:ext>
                  </a:extLst>
                </p:cNvPr>
                <p:cNvSpPr/>
                <p:nvPr/>
              </p:nvSpPr>
              <p:spPr>
                <a:xfrm>
                  <a:off x="6204828" y="5613409"/>
                  <a:ext cx="648513" cy="648513"/>
                </a:xfrm>
                <a:custGeom>
                  <a:avLst/>
                  <a:gdLst>
                    <a:gd name="connsiteX0" fmla="*/ 43856 w 648513"/>
                    <a:gd name="connsiteY0" fmla="*/ 164323 h 648513"/>
                    <a:gd name="connsiteX1" fmla="*/ 492465 w 648513"/>
                    <a:gd name="connsiteY1" fmla="*/ 43861 h 648513"/>
                    <a:gd name="connsiteX2" fmla="*/ 613088 w 648513"/>
                    <a:gd name="connsiteY2" fmla="*/ 491660 h 648513"/>
                    <a:gd name="connsiteX3" fmla="*/ 164479 w 648513"/>
                    <a:gd name="connsiteY3" fmla="*/ 612121 h 648513"/>
                    <a:gd name="connsiteX4" fmla="*/ 43856 w 648513"/>
                    <a:gd name="connsiteY4" fmla="*/ 164323 h 648513"/>
                    <a:gd name="connsiteX5" fmla="*/ 43856 w 648513"/>
                    <a:gd name="connsiteY5" fmla="*/ 164323 h 64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513" h="648513">
                      <a:moveTo>
                        <a:pt x="43856" y="164323"/>
                      </a:moveTo>
                      <a:cubicBezTo>
                        <a:pt x="134323" y="7382"/>
                        <a:pt x="335200" y="-46606"/>
                        <a:pt x="492465" y="43861"/>
                      </a:cubicBezTo>
                      <a:cubicBezTo>
                        <a:pt x="649729" y="134329"/>
                        <a:pt x="703718" y="334720"/>
                        <a:pt x="613088" y="491660"/>
                      </a:cubicBezTo>
                      <a:cubicBezTo>
                        <a:pt x="522620" y="648600"/>
                        <a:pt x="321743" y="702589"/>
                        <a:pt x="164479" y="612121"/>
                      </a:cubicBezTo>
                      <a:cubicBezTo>
                        <a:pt x="7377" y="521816"/>
                        <a:pt x="-46612" y="321263"/>
                        <a:pt x="43856" y="164323"/>
                      </a:cubicBezTo>
                      <a:lnTo>
                        <a:pt x="43856" y="164323"/>
                      </a:lnTo>
                      <a:close/>
                    </a:path>
                  </a:pathLst>
                </a:custGeom>
                <a:solidFill>
                  <a:srgbClr val="FFFFFF"/>
                </a:solidFill>
                <a:ln w="8094" cap="flat">
                  <a:solidFill>
                    <a:srgbClr val="000000"/>
                  </a:solidFill>
                  <a:prstDash val="solid"/>
                  <a:miter/>
                </a:ln>
              </p:spPr>
              <p:txBody>
                <a:bodyPr rtlCol="0" anchor="ctr"/>
                <a:lstStyle/>
                <a:p>
                  <a:pPr defTabSz="932597">
                    <a:defRPr/>
                  </a:pPr>
                  <a:endParaRPr lang="en-US">
                    <a:solidFill>
                      <a:srgbClr val="282828"/>
                    </a:solidFill>
                    <a:latin typeface="Segoe UI"/>
                  </a:endParaRPr>
                </a:p>
              </p:txBody>
            </p:sp>
            <p:sp>
              <p:nvSpPr>
                <p:cNvPr id="100" name="Freeform: Shape 99">
                  <a:extLst>
                    <a:ext uri="{FF2B5EF4-FFF2-40B4-BE49-F238E27FC236}">
                      <a16:creationId xmlns:a16="http://schemas.microsoft.com/office/drawing/2014/main" id="{906108C5-537A-47FD-8775-7F522E1662B3}"/>
                    </a:ext>
                  </a:extLst>
                </p:cNvPr>
                <p:cNvSpPr/>
                <p:nvPr/>
              </p:nvSpPr>
              <p:spPr>
                <a:xfrm>
                  <a:off x="6493659" y="5884899"/>
                  <a:ext cx="81064" cy="48639"/>
                </a:xfrm>
                <a:custGeom>
                  <a:avLst/>
                  <a:gdLst>
                    <a:gd name="connsiteX0" fmla="*/ 22860 w 81064"/>
                    <a:gd name="connsiteY0" fmla="*/ 54637 h 48638"/>
                    <a:gd name="connsiteX1" fmla="*/ 22860 w 81064"/>
                    <a:gd name="connsiteY1" fmla="*/ 54637 h 48638"/>
                    <a:gd name="connsiteX2" fmla="*/ 67607 w 81064"/>
                    <a:gd name="connsiteY2" fmla="*/ 54637 h 48638"/>
                    <a:gd name="connsiteX3" fmla="*/ 67607 w 81064"/>
                    <a:gd name="connsiteY3" fmla="*/ 31939 h 48638"/>
                    <a:gd name="connsiteX4" fmla="*/ 65824 w 81064"/>
                    <a:gd name="connsiteY4" fmla="*/ 22860 h 48638"/>
                    <a:gd name="connsiteX5" fmla="*/ 61284 w 81064"/>
                    <a:gd name="connsiteY5" fmla="*/ 15564 h 48638"/>
                    <a:gd name="connsiteX6" fmla="*/ 53989 w 81064"/>
                    <a:gd name="connsiteY6" fmla="*/ 10052 h 48638"/>
                    <a:gd name="connsiteX7" fmla="*/ 44909 w 81064"/>
                    <a:gd name="connsiteY7" fmla="*/ 8268 h 48638"/>
                    <a:gd name="connsiteX8" fmla="*/ 35830 w 81064"/>
                    <a:gd name="connsiteY8" fmla="*/ 10052 h 48638"/>
                    <a:gd name="connsiteX9" fmla="*/ 28534 w 81064"/>
                    <a:gd name="connsiteY9" fmla="*/ 15564 h 48638"/>
                    <a:gd name="connsiteX10" fmla="*/ 23995 w 81064"/>
                    <a:gd name="connsiteY10" fmla="*/ 22860 h 48638"/>
                    <a:gd name="connsiteX11" fmla="*/ 22211 w 81064"/>
                    <a:gd name="connsiteY11" fmla="*/ 31939 h 48638"/>
                    <a:gd name="connsiteX12" fmla="*/ 22211 w 81064"/>
                    <a:gd name="connsiteY12" fmla="*/ 54637 h 48638"/>
                    <a:gd name="connsiteX13" fmla="*/ 22860 w 81064"/>
                    <a:gd name="connsiteY13" fmla="*/ 54637 h 48638"/>
                    <a:gd name="connsiteX14" fmla="*/ 22860 w 81064"/>
                    <a:gd name="connsiteY14" fmla="*/ 54637 h 48638"/>
                    <a:gd name="connsiteX15" fmla="*/ 0 w 81064"/>
                    <a:gd name="connsiteY15" fmla="*/ 54637 h 48638"/>
                    <a:gd name="connsiteX16" fmla="*/ 0 w 81064"/>
                    <a:gd name="connsiteY16" fmla="*/ 54637 h 48638"/>
                    <a:gd name="connsiteX17" fmla="*/ 14591 w 81064"/>
                    <a:gd name="connsiteY17" fmla="*/ 54637 h 48638"/>
                    <a:gd name="connsiteX18" fmla="*/ 14591 w 81064"/>
                    <a:gd name="connsiteY18" fmla="*/ 31939 h 48638"/>
                    <a:gd name="connsiteX19" fmla="*/ 16375 w 81064"/>
                    <a:gd name="connsiteY19" fmla="*/ 19131 h 48638"/>
                    <a:gd name="connsiteX20" fmla="*/ 22698 w 81064"/>
                    <a:gd name="connsiteY20" fmla="*/ 9079 h 48638"/>
                    <a:gd name="connsiteX21" fmla="*/ 31777 w 81064"/>
                    <a:gd name="connsiteY21" fmla="*/ 1783 h 48638"/>
                    <a:gd name="connsiteX22" fmla="*/ 43613 w 81064"/>
                    <a:gd name="connsiteY22" fmla="*/ 0 h 48638"/>
                    <a:gd name="connsiteX23" fmla="*/ 55448 w 81064"/>
                    <a:gd name="connsiteY23" fmla="*/ 1783 h 48638"/>
                    <a:gd name="connsiteX24" fmla="*/ 64527 w 81064"/>
                    <a:gd name="connsiteY24" fmla="*/ 9079 h 48638"/>
                    <a:gd name="connsiteX25" fmla="*/ 70850 w 81064"/>
                    <a:gd name="connsiteY25" fmla="*/ 19131 h 48638"/>
                    <a:gd name="connsiteX26" fmla="*/ 72633 w 81064"/>
                    <a:gd name="connsiteY26" fmla="*/ 31939 h 48638"/>
                    <a:gd name="connsiteX27" fmla="*/ 72633 w 81064"/>
                    <a:gd name="connsiteY27" fmla="*/ 54637 h 48638"/>
                    <a:gd name="connsiteX28" fmla="*/ 88198 w 81064"/>
                    <a:gd name="connsiteY28" fmla="*/ 54637 h 4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1064" h="48638">
                      <a:moveTo>
                        <a:pt x="22860" y="54637"/>
                      </a:moveTo>
                      <a:lnTo>
                        <a:pt x="22860" y="54637"/>
                      </a:lnTo>
                      <a:lnTo>
                        <a:pt x="67607" y="54637"/>
                      </a:lnTo>
                      <a:lnTo>
                        <a:pt x="67607" y="31939"/>
                      </a:lnTo>
                      <a:cubicBezTo>
                        <a:pt x="67607" y="28372"/>
                        <a:pt x="66635" y="25616"/>
                        <a:pt x="65824" y="22860"/>
                      </a:cubicBezTo>
                      <a:cubicBezTo>
                        <a:pt x="64851" y="20104"/>
                        <a:pt x="63068" y="17348"/>
                        <a:pt x="61284" y="15564"/>
                      </a:cubicBezTo>
                      <a:cubicBezTo>
                        <a:pt x="59501" y="12808"/>
                        <a:pt x="56745" y="11997"/>
                        <a:pt x="53989" y="10052"/>
                      </a:cubicBezTo>
                      <a:cubicBezTo>
                        <a:pt x="51232" y="9079"/>
                        <a:pt x="48476" y="8268"/>
                        <a:pt x="44909" y="8268"/>
                      </a:cubicBezTo>
                      <a:cubicBezTo>
                        <a:pt x="41343" y="8268"/>
                        <a:pt x="38586" y="9241"/>
                        <a:pt x="35830" y="10052"/>
                      </a:cubicBezTo>
                      <a:cubicBezTo>
                        <a:pt x="33074" y="11025"/>
                        <a:pt x="30318" y="12808"/>
                        <a:pt x="28534" y="15564"/>
                      </a:cubicBezTo>
                      <a:cubicBezTo>
                        <a:pt x="26751" y="17348"/>
                        <a:pt x="24968" y="20104"/>
                        <a:pt x="23995" y="22860"/>
                      </a:cubicBezTo>
                      <a:cubicBezTo>
                        <a:pt x="23022" y="25616"/>
                        <a:pt x="22211" y="28372"/>
                        <a:pt x="22211" y="31939"/>
                      </a:cubicBezTo>
                      <a:lnTo>
                        <a:pt x="22211" y="54637"/>
                      </a:lnTo>
                      <a:lnTo>
                        <a:pt x="22860" y="54637"/>
                      </a:lnTo>
                      <a:lnTo>
                        <a:pt x="22860" y="54637"/>
                      </a:lnTo>
                      <a:close/>
                      <a:moveTo>
                        <a:pt x="0" y="54637"/>
                      </a:moveTo>
                      <a:lnTo>
                        <a:pt x="0" y="54637"/>
                      </a:lnTo>
                      <a:lnTo>
                        <a:pt x="14591" y="54637"/>
                      </a:lnTo>
                      <a:lnTo>
                        <a:pt x="14591" y="31939"/>
                      </a:lnTo>
                      <a:cubicBezTo>
                        <a:pt x="14591" y="27399"/>
                        <a:pt x="15564" y="23671"/>
                        <a:pt x="16375" y="19131"/>
                      </a:cubicBezTo>
                      <a:cubicBezTo>
                        <a:pt x="18158" y="15564"/>
                        <a:pt x="19942" y="11835"/>
                        <a:pt x="22698" y="9079"/>
                      </a:cubicBezTo>
                      <a:cubicBezTo>
                        <a:pt x="25454" y="6323"/>
                        <a:pt x="28210" y="3567"/>
                        <a:pt x="31777" y="1783"/>
                      </a:cubicBezTo>
                      <a:cubicBezTo>
                        <a:pt x="35344" y="810"/>
                        <a:pt x="39073" y="0"/>
                        <a:pt x="43613" y="0"/>
                      </a:cubicBezTo>
                      <a:cubicBezTo>
                        <a:pt x="48152" y="0"/>
                        <a:pt x="51881" y="973"/>
                        <a:pt x="55448" y="1783"/>
                      </a:cubicBezTo>
                      <a:cubicBezTo>
                        <a:pt x="59177" y="3567"/>
                        <a:pt x="61771" y="5350"/>
                        <a:pt x="64527" y="9079"/>
                      </a:cubicBezTo>
                      <a:cubicBezTo>
                        <a:pt x="67283" y="11835"/>
                        <a:pt x="69067" y="15402"/>
                        <a:pt x="70850" y="19131"/>
                      </a:cubicBezTo>
                      <a:cubicBezTo>
                        <a:pt x="72633" y="22860"/>
                        <a:pt x="72633" y="27399"/>
                        <a:pt x="72633" y="31939"/>
                      </a:cubicBezTo>
                      <a:lnTo>
                        <a:pt x="72633" y="54637"/>
                      </a:lnTo>
                      <a:lnTo>
                        <a:pt x="88198" y="54637"/>
                      </a:lnTo>
                    </a:path>
                  </a:pathLst>
                </a:custGeom>
                <a:solidFill>
                  <a:srgbClr val="30302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12" name="Freeform: Shape 111">
                  <a:extLst>
                    <a:ext uri="{FF2B5EF4-FFF2-40B4-BE49-F238E27FC236}">
                      <a16:creationId xmlns:a16="http://schemas.microsoft.com/office/drawing/2014/main" id="{EE273DBE-B24D-46AB-AE2B-A8C5742A409D}"/>
                    </a:ext>
                  </a:extLst>
                </p:cNvPr>
                <p:cNvSpPr/>
                <p:nvPr/>
              </p:nvSpPr>
              <p:spPr>
                <a:xfrm>
                  <a:off x="6493659" y="5939536"/>
                  <a:ext cx="81064" cy="64851"/>
                </a:xfrm>
                <a:custGeom>
                  <a:avLst/>
                  <a:gdLst>
                    <a:gd name="connsiteX0" fmla="*/ 45558 w 81064"/>
                    <a:gd name="connsiteY0" fmla="*/ 51881 h 64851"/>
                    <a:gd name="connsiteX1" fmla="*/ 45558 w 81064"/>
                    <a:gd name="connsiteY1" fmla="*/ 51881 h 64851"/>
                    <a:gd name="connsiteX2" fmla="*/ 29994 w 81064"/>
                    <a:gd name="connsiteY2" fmla="*/ 36479 h 64851"/>
                    <a:gd name="connsiteX3" fmla="*/ 45558 w 81064"/>
                    <a:gd name="connsiteY3" fmla="*/ 21077 h 64851"/>
                    <a:gd name="connsiteX4" fmla="*/ 60149 w 81064"/>
                    <a:gd name="connsiteY4" fmla="*/ 36479 h 64851"/>
                    <a:gd name="connsiteX5" fmla="*/ 45558 w 81064"/>
                    <a:gd name="connsiteY5" fmla="*/ 51881 h 64851"/>
                    <a:gd name="connsiteX6" fmla="*/ 0 w 81064"/>
                    <a:gd name="connsiteY6" fmla="*/ 68256 h 64851"/>
                    <a:gd name="connsiteX7" fmla="*/ 0 w 81064"/>
                    <a:gd name="connsiteY7" fmla="*/ 68256 h 64851"/>
                    <a:gd name="connsiteX8" fmla="*/ 90305 w 81064"/>
                    <a:gd name="connsiteY8" fmla="*/ 68256 h 64851"/>
                    <a:gd name="connsiteX9" fmla="*/ 90305 w 81064"/>
                    <a:gd name="connsiteY9" fmla="*/ 0 h 64851"/>
                    <a:gd name="connsiteX10" fmla="*/ 0 w 81064"/>
                    <a:gd name="connsiteY10" fmla="*/ 0 h 64851"/>
                    <a:gd name="connsiteX11" fmla="*/ 0 w 81064"/>
                    <a:gd name="connsiteY11" fmla="*/ 68256 h 64851"/>
                    <a:gd name="connsiteX12" fmla="*/ 0 w 81064"/>
                    <a:gd name="connsiteY12" fmla="*/ 68256 h 64851"/>
                    <a:gd name="connsiteX13" fmla="*/ 0 w 81064"/>
                    <a:gd name="connsiteY13" fmla="*/ 68256 h 6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064" h="64851">
                      <a:moveTo>
                        <a:pt x="45558" y="51881"/>
                      </a:moveTo>
                      <a:lnTo>
                        <a:pt x="45558" y="51881"/>
                      </a:lnTo>
                      <a:cubicBezTo>
                        <a:pt x="37289" y="51881"/>
                        <a:pt x="29994" y="44585"/>
                        <a:pt x="29994" y="36479"/>
                      </a:cubicBezTo>
                      <a:cubicBezTo>
                        <a:pt x="29994" y="28210"/>
                        <a:pt x="36317" y="21077"/>
                        <a:pt x="45558" y="21077"/>
                      </a:cubicBezTo>
                      <a:cubicBezTo>
                        <a:pt x="53826" y="21077"/>
                        <a:pt x="60149" y="28372"/>
                        <a:pt x="60149" y="36479"/>
                      </a:cubicBezTo>
                      <a:cubicBezTo>
                        <a:pt x="60149" y="44585"/>
                        <a:pt x="53826" y="51881"/>
                        <a:pt x="45558" y="51881"/>
                      </a:cubicBezTo>
                      <a:moveTo>
                        <a:pt x="0" y="68256"/>
                      </a:moveTo>
                      <a:lnTo>
                        <a:pt x="0" y="68256"/>
                      </a:lnTo>
                      <a:lnTo>
                        <a:pt x="90305" y="68256"/>
                      </a:lnTo>
                      <a:lnTo>
                        <a:pt x="90305" y="0"/>
                      </a:lnTo>
                      <a:lnTo>
                        <a:pt x="0" y="0"/>
                      </a:lnTo>
                      <a:lnTo>
                        <a:pt x="0" y="68256"/>
                      </a:lnTo>
                      <a:lnTo>
                        <a:pt x="0" y="68256"/>
                      </a:lnTo>
                      <a:lnTo>
                        <a:pt x="0" y="68256"/>
                      </a:lnTo>
                      <a:close/>
                    </a:path>
                  </a:pathLst>
                </a:custGeom>
                <a:solidFill>
                  <a:srgbClr val="30302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13" name="Freeform: Shape 112">
                  <a:extLst>
                    <a:ext uri="{FF2B5EF4-FFF2-40B4-BE49-F238E27FC236}">
                      <a16:creationId xmlns:a16="http://schemas.microsoft.com/office/drawing/2014/main" id="{57B04C2A-A55F-445A-84FC-7BC5AE423399}"/>
                    </a:ext>
                  </a:extLst>
                </p:cNvPr>
                <p:cNvSpPr/>
                <p:nvPr/>
              </p:nvSpPr>
              <p:spPr>
                <a:xfrm>
                  <a:off x="6338827" y="5757628"/>
                  <a:ext cx="389108" cy="389108"/>
                </a:xfrm>
                <a:custGeom>
                  <a:avLst/>
                  <a:gdLst>
                    <a:gd name="connsiteX0" fmla="*/ 321014 w 389107"/>
                    <a:gd name="connsiteY0" fmla="*/ 209632 h 389108"/>
                    <a:gd name="connsiteX1" fmla="*/ 196013 w 389107"/>
                    <a:gd name="connsiteY1" fmla="*/ 321501 h 389108"/>
                    <a:gd name="connsiteX2" fmla="*/ 70039 w 389107"/>
                    <a:gd name="connsiteY2" fmla="*/ 195689 h 389108"/>
                    <a:gd name="connsiteX3" fmla="*/ 196013 w 389107"/>
                    <a:gd name="connsiteY3" fmla="*/ 69877 h 389108"/>
                    <a:gd name="connsiteX4" fmla="*/ 205417 w 389107"/>
                    <a:gd name="connsiteY4" fmla="*/ 69877 h 389108"/>
                    <a:gd name="connsiteX5" fmla="*/ 205417 w 389107"/>
                    <a:gd name="connsiteY5" fmla="*/ 0 h 389108"/>
                    <a:gd name="connsiteX6" fmla="*/ 196013 w 389107"/>
                    <a:gd name="connsiteY6" fmla="*/ 0 h 389108"/>
                    <a:gd name="connsiteX7" fmla="*/ 0 w 389107"/>
                    <a:gd name="connsiteY7" fmla="*/ 195689 h 389108"/>
                    <a:gd name="connsiteX8" fmla="*/ 196013 w 389107"/>
                    <a:gd name="connsiteY8" fmla="*/ 391378 h 389108"/>
                    <a:gd name="connsiteX9" fmla="*/ 391053 w 389107"/>
                    <a:gd name="connsiteY9" fmla="*/ 210605 h 389108"/>
                    <a:gd name="connsiteX10" fmla="*/ 321014 w 389107"/>
                    <a:gd name="connsiteY10" fmla="*/ 210605 h 389108"/>
                    <a:gd name="connsiteX11" fmla="*/ 321014 w 389107"/>
                    <a:gd name="connsiteY11" fmla="*/ 209632 h 389108"/>
                    <a:gd name="connsiteX12" fmla="*/ 321014 w 389107"/>
                    <a:gd name="connsiteY12" fmla="*/ 209632 h 389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107" h="389108">
                      <a:moveTo>
                        <a:pt x="321014" y="209632"/>
                      </a:moveTo>
                      <a:cubicBezTo>
                        <a:pt x="313556" y="272051"/>
                        <a:pt x="260378" y="321501"/>
                        <a:pt x="196013" y="321501"/>
                      </a:cubicBezTo>
                      <a:cubicBezTo>
                        <a:pt x="125974" y="321501"/>
                        <a:pt x="70039" y="264594"/>
                        <a:pt x="70039" y="195689"/>
                      </a:cubicBezTo>
                      <a:cubicBezTo>
                        <a:pt x="70039" y="125812"/>
                        <a:pt x="126946" y="69877"/>
                        <a:pt x="196013" y="69877"/>
                      </a:cubicBezTo>
                      <a:cubicBezTo>
                        <a:pt x="198769" y="69877"/>
                        <a:pt x="202498" y="69877"/>
                        <a:pt x="205417" y="69877"/>
                      </a:cubicBezTo>
                      <a:lnTo>
                        <a:pt x="205417" y="0"/>
                      </a:lnTo>
                      <a:cubicBezTo>
                        <a:pt x="202660" y="0"/>
                        <a:pt x="198931" y="0"/>
                        <a:pt x="196013" y="0"/>
                      </a:cubicBezTo>
                      <a:cubicBezTo>
                        <a:pt x="87711" y="0"/>
                        <a:pt x="0" y="87549"/>
                        <a:pt x="0" y="195689"/>
                      </a:cubicBezTo>
                      <a:cubicBezTo>
                        <a:pt x="0" y="303829"/>
                        <a:pt x="87711" y="391378"/>
                        <a:pt x="196013" y="391378"/>
                      </a:cubicBezTo>
                      <a:cubicBezTo>
                        <a:pt x="299613" y="391378"/>
                        <a:pt x="383596" y="311286"/>
                        <a:pt x="391053" y="210605"/>
                      </a:cubicBezTo>
                      <a:lnTo>
                        <a:pt x="321014" y="210605"/>
                      </a:lnTo>
                      <a:lnTo>
                        <a:pt x="321014" y="209632"/>
                      </a:lnTo>
                      <a:lnTo>
                        <a:pt x="321014" y="209632"/>
                      </a:lnTo>
                      <a:close/>
                    </a:path>
                  </a:pathLst>
                </a:custGeom>
                <a:solidFill>
                  <a:srgbClr val="515351"/>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14" name="Freeform: Shape 113">
                  <a:extLst>
                    <a:ext uri="{FF2B5EF4-FFF2-40B4-BE49-F238E27FC236}">
                      <a16:creationId xmlns:a16="http://schemas.microsoft.com/office/drawing/2014/main" id="{2EE25C10-5A6A-4DCF-972F-CB0BC61DA244}"/>
                    </a:ext>
                  </a:extLst>
                </p:cNvPr>
                <p:cNvSpPr/>
                <p:nvPr/>
              </p:nvSpPr>
              <p:spPr>
                <a:xfrm>
                  <a:off x="6548945" y="5757790"/>
                  <a:ext cx="178341" cy="194554"/>
                </a:xfrm>
                <a:custGeom>
                  <a:avLst/>
                  <a:gdLst>
                    <a:gd name="connsiteX0" fmla="*/ 115111 w 178341"/>
                    <a:gd name="connsiteY0" fmla="*/ 190501 h 194554"/>
                    <a:gd name="connsiteX1" fmla="*/ 114138 w 178341"/>
                    <a:gd name="connsiteY1" fmla="*/ 204768 h 194554"/>
                    <a:gd name="connsiteX2" fmla="*/ 183691 w 178341"/>
                    <a:gd name="connsiteY2" fmla="*/ 205255 h 194554"/>
                    <a:gd name="connsiteX3" fmla="*/ 184664 w 178341"/>
                    <a:gd name="connsiteY3" fmla="*/ 190987 h 194554"/>
                    <a:gd name="connsiteX4" fmla="*/ 487 w 178341"/>
                    <a:gd name="connsiteY4" fmla="*/ 0 h 194554"/>
                    <a:gd name="connsiteX5" fmla="*/ 0 w 178341"/>
                    <a:gd name="connsiteY5" fmla="*/ 69553 h 194554"/>
                    <a:gd name="connsiteX6" fmla="*/ 115111 w 178341"/>
                    <a:gd name="connsiteY6" fmla="*/ 190501 h 194554"/>
                    <a:gd name="connsiteX7" fmla="*/ 115111 w 178341"/>
                    <a:gd name="connsiteY7" fmla="*/ 190501 h 19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341" h="194554">
                      <a:moveTo>
                        <a:pt x="115111" y="190501"/>
                      </a:moveTo>
                      <a:cubicBezTo>
                        <a:pt x="115111" y="195040"/>
                        <a:pt x="115111" y="199418"/>
                        <a:pt x="114138" y="204768"/>
                      </a:cubicBezTo>
                      <a:lnTo>
                        <a:pt x="183691" y="205255"/>
                      </a:lnTo>
                      <a:cubicBezTo>
                        <a:pt x="183691" y="200715"/>
                        <a:pt x="184664" y="196337"/>
                        <a:pt x="184664" y="190987"/>
                      </a:cubicBezTo>
                      <a:cubicBezTo>
                        <a:pt x="185313" y="89819"/>
                        <a:pt x="103438" y="6161"/>
                        <a:pt x="487" y="0"/>
                      </a:cubicBezTo>
                      <a:lnTo>
                        <a:pt x="0" y="69553"/>
                      </a:lnTo>
                      <a:cubicBezTo>
                        <a:pt x="64851" y="74579"/>
                        <a:pt x="115598" y="126947"/>
                        <a:pt x="115111" y="190501"/>
                      </a:cubicBezTo>
                      <a:lnTo>
                        <a:pt x="115111" y="190501"/>
                      </a:lnTo>
                      <a:close/>
                    </a:path>
                  </a:pathLst>
                </a:custGeom>
                <a:solidFill>
                  <a:srgbClr val="3276BC"/>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15" name="Freeform: Shape 114">
                  <a:extLst>
                    <a:ext uri="{FF2B5EF4-FFF2-40B4-BE49-F238E27FC236}">
                      <a16:creationId xmlns:a16="http://schemas.microsoft.com/office/drawing/2014/main" id="{780E94EE-7559-4867-B13D-6CD542BCD27F}"/>
                    </a:ext>
                  </a:extLst>
                </p:cNvPr>
                <p:cNvSpPr/>
                <p:nvPr/>
              </p:nvSpPr>
              <p:spPr>
                <a:xfrm>
                  <a:off x="5108931" y="5600883"/>
                  <a:ext cx="664726" cy="664726"/>
                </a:xfrm>
                <a:custGeom>
                  <a:avLst/>
                  <a:gdLst>
                    <a:gd name="connsiteX0" fmla="*/ 44738 w 664726"/>
                    <a:gd name="connsiteY0" fmla="*/ 167446 h 664726"/>
                    <a:gd name="connsiteX1" fmla="*/ 501778 w 664726"/>
                    <a:gd name="connsiteY1" fmla="*/ 44714 h 664726"/>
                    <a:gd name="connsiteX2" fmla="*/ 624833 w 664726"/>
                    <a:gd name="connsiteY2" fmla="*/ 501106 h 664726"/>
                    <a:gd name="connsiteX3" fmla="*/ 167793 w 664726"/>
                    <a:gd name="connsiteY3" fmla="*/ 623837 h 664726"/>
                    <a:gd name="connsiteX4" fmla="*/ 44738 w 664726"/>
                    <a:gd name="connsiteY4" fmla="*/ 167446 h 664726"/>
                    <a:gd name="connsiteX5" fmla="*/ 44738 w 664726"/>
                    <a:gd name="connsiteY5" fmla="*/ 167446 h 66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726" h="664726">
                      <a:moveTo>
                        <a:pt x="44738" y="167446"/>
                      </a:moveTo>
                      <a:cubicBezTo>
                        <a:pt x="136989" y="7587"/>
                        <a:pt x="341595" y="-47537"/>
                        <a:pt x="501778" y="44714"/>
                      </a:cubicBezTo>
                      <a:cubicBezTo>
                        <a:pt x="661961" y="136965"/>
                        <a:pt x="716922" y="341085"/>
                        <a:pt x="624833" y="501106"/>
                      </a:cubicBezTo>
                      <a:cubicBezTo>
                        <a:pt x="532582" y="660964"/>
                        <a:pt x="327976" y="716088"/>
                        <a:pt x="167793" y="623837"/>
                      </a:cubicBezTo>
                      <a:cubicBezTo>
                        <a:pt x="7449" y="531748"/>
                        <a:pt x="-47513" y="327466"/>
                        <a:pt x="44738" y="167446"/>
                      </a:cubicBezTo>
                      <a:lnTo>
                        <a:pt x="44738" y="167446"/>
                      </a:lnTo>
                      <a:close/>
                    </a:path>
                  </a:pathLst>
                </a:custGeom>
                <a:solidFill>
                  <a:srgbClr val="FFFFFF"/>
                </a:solidFill>
                <a:ln w="8094" cap="flat">
                  <a:solidFill>
                    <a:srgbClr val="000000"/>
                  </a:solidFill>
                  <a:prstDash val="solid"/>
                  <a:miter/>
                </a:ln>
              </p:spPr>
              <p:txBody>
                <a:bodyPr rtlCol="0" anchor="ctr"/>
                <a:lstStyle/>
                <a:p>
                  <a:pPr defTabSz="932597">
                    <a:defRPr/>
                  </a:pPr>
                  <a:endParaRPr lang="en-US">
                    <a:solidFill>
                      <a:srgbClr val="282828"/>
                    </a:solidFill>
                    <a:latin typeface="Segoe UI"/>
                  </a:endParaRPr>
                </a:p>
              </p:txBody>
            </p:sp>
            <p:sp>
              <p:nvSpPr>
                <p:cNvPr id="116" name="Freeform: Shape 115">
                  <a:extLst>
                    <a:ext uri="{FF2B5EF4-FFF2-40B4-BE49-F238E27FC236}">
                      <a16:creationId xmlns:a16="http://schemas.microsoft.com/office/drawing/2014/main" id="{F9851A60-3FCA-4C0A-AC4E-73DE866E0933}"/>
                    </a:ext>
                  </a:extLst>
                </p:cNvPr>
                <p:cNvSpPr/>
                <p:nvPr/>
              </p:nvSpPr>
              <p:spPr>
                <a:xfrm>
                  <a:off x="5463982" y="5946021"/>
                  <a:ext cx="129703" cy="97277"/>
                </a:xfrm>
                <a:custGeom>
                  <a:avLst/>
                  <a:gdLst>
                    <a:gd name="connsiteX0" fmla="*/ 55448 w 129702"/>
                    <a:gd name="connsiteY0" fmla="*/ 78794 h 97277"/>
                    <a:gd name="connsiteX1" fmla="*/ 86414 w 129702"/>
                    <a:gd name="connsiteY1" fmla="*/ 78794 h 97277"/>
                    <a:gd name="connsiteX2" fmla="*/ 86414 w 129702"/>
                    <a:gd name="connsiteY2" fmla="*/ 100844 h 97277"/>
                    <a:gd name="connsiteX3" fmla="*/ 55448 w 129702"/>
                    <a:gd name="connsiteY3" fmla="*/ 100844 h 97277"/>
                    <a:gd name="connsiteX4" fmla="*/ 55448 w 129702"/>
                    <a:gd name="connsiteY4" fmla="*/ 78794 h 97277"/>
                    <a:gd name="connsiteX5" fmla="*/ 55448 w 129702"/>
                    <a:gd name="connsiteY5" fmla="*/ 78794 h 97277"/>
                    <a:gd name="connsiteX6" fmla="*/ 55448 w 129702"/>
                    <a:gd name="connsiteY6" fmla="*/ 78794 h 97277"/>
                    <a:gd name="connsiteX7" fmla="*/ 131810 w 129702"/>
                    <a:gd name="connsiteY7" fmla="*/ 1135 h 97277"/>
                    <a:gd name="connsiteX8" fmla="*/ 0 w 129702"/>
                    <a:gd name="connsiteY8" fmla="*/ 1135 h 97277"/>
                    <a:gd name="connsiteX9" fmla="*/ 0 w 129702"/>
                    <a:gd name="connsiteY9" fmla="*/ 99709 h 97277"/>
                    <a:gd name="connsiteX10" fmla="*/ 0 w 129702"/>
                    <a:gd name="connsiteY10" fmla="*/ 110085 h 97277"/>
                    <a:gd name="connsiteX11" fmla="*/ 143970 w 129702"/>
                    <a:gd name="connsiteY11" fmla="*/ 110085 h 97277"/>
                    <a:gd name="connsiteX12" fmla="*/ 143970 w 129702"/>
                    <a:gd name="connsiteY12" fmla="*/ 0 h 97277"/>
                    <a:gd name="connsiteX13" fmla="*/ 131810 w 129702"/>
                    <a:gd name="connsiteY13" fmla="*/ 0 h 97277"/>
                    <a:gd name="connsiteX14" fmla="*/ 131810 w 129702"/>
                    <a:gd name="connsiteY14" fmla="*/ 1135 h 97277"/>
                    <a:gd name="connsiteX15" fmla="*/ 131810 w 129702"/>
                    <a:gd name="connsiteY15" fmla="*/ 1135 h 97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9702" h="97277">
                      <a:moveTo>
                        <a:pt x="55448" y="78794"/>
                      </a:moveTo>
                      <a:lnTo>
                        <a:pt x="86414" y="78794"/>
                      </a:lnTo>
                      <a:lnTo>
                        <a:pt x="86414" y="100844"/>
                      </a:lnTo>
                      <a:lnTo>
                        <a:pt x="55448" y="100844"/>
                      </a:lnTo>
                      <a:lnTo>
                        <a:pt x="55448" y="78794"/>
                      </a:lnTo>
                      <a:lnTo>
                        <a:pt x="55448" y="78794"/>
                      </a:lnTo>
                      <a:lnTo>
                        <a:pt x="55448" y="78794"/>
                      </a:lnTo>
                      <a:close/>
                      <a:moveTo>
                        <a:pt x="131810" y="1135"/>
                      </a:moveTo>
                      <a:lnTo>
                        <a:pt x="0" y="1135"/>
                      </a:lnTo>
                      <a:lnTo>
                        <a:pt x="0" y="99709"/>
                      </a:lnTo>
                      <a:lnTo>
                        <a:pt x="0" y="110085"/>
                      </a:lnTo>
                      <a:lnTo>
                        <a:pt x="143970" y="110085"/>
                      </a:lnTo>
                      <a:lnTo>
                        <a:pt x="143970" y="0"/>
                      </a:lnTo>
                      <a:lnTo>
                        <a:pt x="131810" y="0"/>
                      </a:lnTo>
                      <a:lnTo>
                        <a:pt x="131810" y="1135"/>
                      </a:lnTo>
                      <a:lnTo>
                        <a:pt x="131810" y="1135"/>
                      </a:lnTo>
                      <a:close/>
                    </a:path>
                  </a:pathLst>
                </a:custGeom>
                <a:solidFill>
                  <a:srgbClr val="828582"/>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17" name="Freeform: Shape 116">
                  <a:extLst>
                    <a:ext uri="{FF2B5EF4-FFF2-40B4-BE49-F238E27FC236}">
                      <a16:creationId xmlns:a16="http://schemas.microsoft.com/office/drawing/2014/main" id="{BCB4F14F-276A-4C82-A449-9F6AB41EDBCD}"/>
                    </a:ext>
                  </a:extLst>
                </p:cNvPr>
                <p:cNvSpPr/>
                <p:nvPr/>
              </p:nvSpPr>
              <p:spPr>
                <a:xfrm>
                  <a:off x="5272995" y="5937266"/>
                  <a:ext cx="64851" cy="113490"/>
                </a:xfrm>
                <a:custGeom>
                  <a:avLst/>
                  <a:gdLst>
                    <a:gd name="connsiteX0" fmla="*/ 18807 w 64851"/>
                    <a:gd name="connsiteY0" fmla="*/ 110571 h 113489"/>
                    <a:gd name="connsiteX1" fmla="*/ 18807 w 64851"/>
                    <a:gd name="connsiteY1" fmla="*/ 92413 h 113489"/>
                    <a:gd name="connsiteX2" fmla="*/ 41019 w 64851"/>
                    <a:gd name="connsiteY2" fmla="*/ 92413 h 113489"/>
                    <a:gd name="connsiteX3" fmla="*/ 41019 w 64851"/>
                    <a:gd name="connsiteY3" fmla="*/ 110571 h 113489"/>
                    <a:gd name="connsiteX4" fmla="*/ 41019 w 64851"/>
                    <a:gd name="connsiteY4" fmla="*/ 115435 h 113489"/>
                    <a:gd name="connsiteX5" fmla="*/ 18807 w 64851"/>
                    <a:gd name="connsiteY5" fmla="*/ 115435 h 113489"/>
                    <a:gd name="connsiteX6" fmla="*/ 18807 w 64851"/>
                    <a:gd name="connsiteY6" fmla="*/ 110571 h 113489"/>
                    <a:gd name="connsiteX7" fmla="*/ 18807 w 64851"/>
                    <a:gd name="connsiteY7" fmla="*/ 110571 h 113489"/>
                    <a:gd name="connsiteX8" fmla="*/ 18807 w 64851"/>
                    <a:gd name="connsiteY8" fmla="*/ 110571 h 113489"/>
                    <a:gd name="connsiteX9" fmla="*/ 0 w 64851"/>
                    <a:gd name="connsiteY9" fmla="*/ 0 h 113489"/>
                    <a:gd name="connsiteX10" fmla="*/ 0 w 64851"/>
                    <a:gd name="connsiteY10" fmla="*/ 110571 h 113489"/>
                    <a:gd name="connsiteX11" fmla="*/ 0 w 64851"/>
                    <a:gd name="connsiteY11" fmla="*/ 127595 h 113489"/>
                    <a:gd name="connsiteX12" fmla="*/ 65662 w 64851"/>
                    <a:gd name="connsiteY12" fmla="*/ 127595 h 113489"/>
                    <a:gd name="connsiteX13" fmla="*/ 65662 w 64851"/>
                    <a:gd name="connsiteY13" fmla="*/ 110571 h 113489"/>
                    <a:gd name="connsiteX14" fmla="*/ 65662 w 64851"/>
                    <a:gd name="connsiteY14" fmla="*/ 0 h 113489"/>
                    <a:gd name="connsiteX15" fmla="*/ 0 w 64851"/>
                    <a:gd name="connsiteY15" fmla="*/ 0 h 113489"/>
                    <a:gd name="connsiteX16" fmla="*/ 0 w 64851"/>
                    <a:gd name="connsiteY16" fmla="*/ 0 h 113489"/>
                    <a:gd name="connsiteX17" fmla="*/ 0 w 64851"/>
                    <a:gd name="connsiteY17" fmla="*/ 0 h 113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851" h="113489">
                      <a:moveTo>
                        <a:pt x="18807" y="110571"/>
                      </a:moveTo>
                      <a:lnTo>
                        <a:pt x="18807" y="92413"/>
                      </a:lnTo>
                      <a:lnTo>
                        <a:pt x="41019" y="92413"/>
                      </a:lnTo>
                      <a:lnTo>
                        <a:pt x="41019" y="110571"/>
                      </a:lnTo>
                      <a:lnTo>
                        <a:pt x="41019" y="115435"/>
                      </a:lnTo>
                      <a:lnTo>
                        <a:pt x="18807" y="115435"/>
                      </a:lnTo>
                      <a:lnTo>
                        <a:pt x="18807" y="110571"/>
                      </a:lnTo>
                      <a:lnTo>
                        <a:pt x="18807" y="110571"/>
                      </a:lnTo>
                      <a:lnTo>
                        <a:pt x="18807" y="110571"/>
                      </a:lnTo>
                      <a:close/>
                      <a:moveTo>
                        <a:pt x="0" y="0"/>
                      </a:moveTo>
                      <a:lnTo>
                        <a:pt x="0" y="110571"/>
                      </a:lnTo>
                      <a:lnTo>
                        <a:pt x="0" y="127595"/>
                      </a:lnTo>
                      <a:lnTo>
                        <a:pt x="65662" y="127595"/>
                      </a:lnTo>
                      <a:lnTo>
                        <a:pt x="65662" y="110571"/>
                      </a:lnTo>
                      <a:lnTo>
                        <a:pt x="65662" y="0"/>
                      </a:lnTo>
                      <a:lnTo>
                        <a:pt x="0" y="0"/>
                      </a:lnTo>
                      <a:lnTo>
                        <a:pt x="0" y="0"/>
                      </a:lnTo>
                      <a:lnTo>
                        <a:pt x="0" y="0"/>
                      </a:lnTo>
                      <a:close/>
                    </a:path>
                  </a:pathLst>
                </a:custGeom>
                <a:solidFill>
                  <a:srgbClr val="828582"/>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18" name="Freeform: Shape 117">
                  <a:extLst>
                    <a:ext uri="{FF2B5EF4-FFF2-40B4-BE49-F238E27FC236}">
                      <a16:creationId xmlns:a16="http://schemas.microsoft.com/office/drawing/2014/main" id="{BCA9D8FB-4FB1-4062-8493-9B05532F5765}"/>
                    </a:ext>
                  </a:extLst>
                </p:cNvPr>
                <p:cNvSpPr/>
                <p:nvPr/>
              </p:nvSpPr>
              <p:spPr>
                <a:xfrm>
                  <a:off x="5482465" y="5754547"/>
                  <a:ext cx="129703" cy="129703"/>
                </a:xfrm>
                <a:custGeom>
                  <a:avLst/>
                  <a:gdLst>
                    <a:gd name="connsiteX0" fmla="*/ 31939 w 129702"/>
                    <a:gd name="connsiteY0" fmla="*/ 61609 h 129702"/>
                    <a:gd name="connsiteX1" fmla="*/ 31939 w 129702"/>
                    <a:gd name="connsiteY1" fmla="*/ 61609 h 129702"/>
                    <a:gd name="connsiteX2" fmla="*/ 50260 w 129702"/>
                    <a:gd name="connsiteY2" fmla="*/ 79605 h 129702"/>
                    <a:gd name="connsiteX3" fmla="*/ 96953 w 129702"/>
                    <a:gd name="connsiteY3" fmla="*/ 31453 h 129702"/>
                    <a:gd name="connsiteX4" fmla="*/ 108302 w 129702"/>
                    <a:gd name="connsiteY4" fmla="*/ 43775 h 129702"/>
                    <a:gd name="connsiteX5" fmla="*/ 50098 w 129702"/>
                    <a:gd name="connsiteY5" fmla="*/ 101979 h 129702"/>
                    <a:gd name="connsiteX6" fmla="*/ 20428 w 129702"/>
                    <a:gd name="connsiteY6" fmla="*/ 72796 h 129702"/>
                    <a:gd name="connsiteX7" fmla="*/ 31939 w 129702"/>
                    <a:gd name="connsiteY7" fmla="*/ 61609 h 129702"/>
                    <a:gd name="connsiteX8" fmla="*/ 31939 w 129702"/>
                    <a:gd name="connsiteY8" fmla="*/ 61609 h 129702"/>
                    <a:gd name="connsiteX9" fmla="*/ 31939 w 129702"/>
                    <a:gd name="connsiteY9" fmla="*/ 61609 h 129702"/>
                    <a:gd name="connsiteX10" fmla="*/ 65013 w 129702"/>
                    <a:gd name="connsiteY10" fmla="*/ 130027 h 129702"/>
                    <a:gd name="connsiteX11" fmla="*/ 65013 w 129702"/>
                    <a:gd name="connsiteY11" fmla="*/ 130027 h 129702"/>
                    <a:gd name="connsiteX12" fmla="*/ 130027 w 129702"/>
                    <a:gd name="connsiteY12" fmla="*/ 65014 h 129702"/>
                    <a:gd name="connsiteX13" fmla="*/ 65013 w 129702"/>
                    <a:gd name="connsiteY13" fmla="*/ 0 h 129702"/>
                    <a:gd name="connsiteX14" fmla="*/ 0 w 129702"/>
                    <a:gd name="connsiteY14" fmla="*/ 65014 h 129702"/>
                    <a:gd name="connsiteX15" fmla="*/ 65013 w 129702"/>
                    <a:gd name="connsiteY15" fmla="*/ 130027 h 12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9702" h="129702">
                      <a:moveTo>
                        <a:pt x="31939" y="61609"/>
                      </a:moveTo>
                      <a:lnTo>
                        <a:pt x="31939" y="61609"/>
                      </a:lnTo>
                      <a:lnTo>
                        <a:pt x="50260" y="79605"/>
                      </a:lnTo>
                      <a:lnTo>
                        <a:pt x="96953" y="31453"/>
                      </a:lnTo>
                      <a:lnTo>
                        <a:pt x="108302" y="43775"/>
                      </a:lnTo>
                      <a:lnTo>
                        <a:pt x="50098" y="101979"/>
                      </a:lnTo>
                      <a:lnTo>
                        <a:pt x="20428" y="72796"/>
                      </a:lnTo>
                      <a:lnTo>
                        <a:pt x="31939" y="61609"/>
                      </a:lnTo>
                      <a:lnTo>
                        <a:pt x="31939" y="61609"/>
                      </a:lnTo>
                      <a:lnTo>
                        <a:pt x="31939" y="61609"/>
                      </a:lnTo>
                      <a:close/>
                      <a:moveTo>
                        <a:pt x="65013" y="130027"/>
                      </a:moveTo>
                      <a:lnTo>
                        <a:pt x="65013" y="130027"/>
                      </a:lnTo>
                      <a:cubicBezTo>
                        <a:pt x="101492" y="130027"/>
                        <a:pt x="130027" y="100844"/>
                        <a:pt x="130027" y="65014"/>
                      </a:cubicBezTo>
                      <a:cubicBezTo>
                        <a:pt x="130027" y="29183"/>
                        <a:pt x="101492" y="0"/>
                        <a:pt x="65013" y="0"/>
                      </a:cubicBezTo>
                      <a:cubicBezTo>
                        <a:pt x="29669" y="0"/>
                        <a:pt x="0" y="29183"/>
                        <a:pt x="0" y="65014"/>
                      </a:cubicBezTo>
                      <a:cubicBezTo>
                        <a:pt x="0" y="100844"/>
                        <a:pt x="28534" y="130027"/>
                        <a:pt x="65013" y="130027"/>
                      </a:cubicBezTo>
                    </a:path>
                  </a:pathLst>
                </a:custGeom>
                <a:solidFill>
                  <a:srgbClr val="3276BC"/>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19" name="Freeform: Shape 118">
                  <a:extLst>
                    <a:ext uri="{FF2B5EF4-FFF2-40B4-BE49-F238E27FC236}">
                      <a16:creationId xmlns:a16="http://schemas.microsoft.com/office/drawing/2014/main" id="{8D653411-941A-4B35-AEAB-0C1F0499087E}"/>
                    </a:ext>
                  </a:extLst>
                </p:cNvPr>
                <p:cNvSpPr/>
                <p:nvPr/>
              </p:nvSpPr>
              <p:spPr>
                <a:xfrm>
                  <a:off x="5272995" y="5836746"/>
                  <a:ext cx="324257" cy="259405"/>
                </a:xfrm>
                <a:custGeom>
                  <a:avLst/>
                  <a:gdLst>
                    <a:gd name="connsiteX0" fmla="*/ 0 w 324256"/>
                    <a:gd name="connsiteY0" fmla="*/ 82523 h 259405"/>
                    <a:gd name="connsiteX1" fmla="*/ 0 w 324256"/>
                    <a:gd name="connsiteY1" fmla="*/ 82523 h 259405"/>
                    <a:gd name="connsiteX2" fmla="*/ 0 w 324256"/>
                    <a:gd name="connsiteY2" fmla="*/ 82523 h 259405"/>
                    <a:gd name="connsiteX3" fmla="*/ 65176 w 324256"/>
                    <a:gd name="connsiteY3" fmla="*/ 82523 h 259405"/>
                    <a:gd name="connsiteX4" fmla="*/ 87225 w 324256"/>
                    <a:gd name="connsiteY4" fmla="*/ 104897 h 259405"/>
                    <a:gd name="connsiteX5" fmla="*/ 87225 w 324256"/>
                    <a:gd name="connsiteY5" fmla="*/ 211902 h 259405"/>
                    <a:gd name="connsiteX6" fmla="*/ 152401 w 324256"/>
                    <a:gd name="connsiteY6" fmla="*/ 211902 h 259405"/>
                    <a:gd name="connsiteX7" fmla="*/ 152401 w 324256"/>
                    <a:gd name="connsiteY7" fmla="*/ 244814 h 259405"/>
                    <a:gd name="connsiteX8" fmla="*/ 110409 w 324256"/>
                    <a:gd name="connsiteY8" fmla="*/ 244814 h 259405"/>
                    <a:gd name="connsiteX9" fmla="*/ 110409 w 324256"/>
                    <a:gd name="connsiteY9" fmla="*/ 266052 h 259405"/>
                    <a:gd name="connsiteX10" fmla="*/ 217414 w 324256"/>
                    <a:gd name="connsiteY10" fmla="*/ 266052 h 259405"/>
                    <a:gd name="connsiteX11" fmla="*/ 217414 w 324256"/>
                    <a:gd name="connsiteY11" fmla="*/ 244814 h 259405"/>
                    <a:gd name="connsiteX12" fmla="*/ 187096 w 324256"/>
                    <a:gd name="connsiteY12" fmla="*/ 244814 h 259405"/>
                    <a:gd name="connsiteX13" fmla="*/ 183529 w 324256"/>
                    <a:gd name="connsiteY13" fmla="*/ 244814 h 259405"/>
                    <a:gd name="connsiteX14" fmla="*/ 174288 w 324256"/>
                    <a:gd name="connsiteY14" fmla="*/ 240112 h 259405"/>
                    <a:gd name="connsiteX15" fmla="*/ 166182 w 324256"/>
                    <a:gd name="connsiteY15" fmla="*/ 222440 h 259405"/>
                    <a:gd name="connsiteX16" fmla="*/ 166182 w 324256"/>
                    <a:gd name="connsiteY16" fmla="*/ 211902 h 259405"/>
                    <a:gd name="connsiteX17" fmla="*/ 166182 w 324256"/>
                    <a:gd name="connsiteY17" fmla="*/ 111868 h 259405"/>
                    <a:gd name="connsiteX18" fmla="*/ 187096 w 324256"/>
                    <a:gd name="connsiteY18" fmla="*/ 89495 h 259405"/>
                    <a:gd name="connsiteX19" fmla="*/ 325554 w 324256"/>
                    <a:gd name="connsiteY19" fmla="*/ 89495 h 259405"/>
                    <a:gd name="connsiteX20" fmla="*/ 325554 w 324256"/>
                    <a:gd name="connsiteY20" fmla="*/ 58852 h 259405"/>
                    <a:gd name="connsiteX21" fmla="*/ 276753 w 324256"/>
                    <a:gd name="connsiteY21" fmla="*/ 74093 h 259405"/>
                    <a:gd name="connsiteX22" fmla="*/ 189528 w 324256"/>
                    <a:gd name="connsiteY22" fmla="*/ 0 h 259405"/>
                    <a:gd name="connsiteX23" fmla="*/ 86090 w 324256"/>
                    <a:gd name="connsiteY23" fmla="*/ 0 h 259405"/>
                    <a:gd name="connsiteX24" fmla="*/ 0 w 324256"/>
                    <a:gd name="connsiteY24" fmla="*/ 0 h 259405"/>
                    <a:gd name="connsiteX25" fmla="*/ 0 w 324256"/>
                    <a:gd name="connsiteY25" fmla="*/ 82523 h 259405"/>
                    <a:gd name="connsiteX26" fmla="*/ 0 w 324256"/>
                    <a:gd name="connsiteY26" fmla="*/ 82523 h 259405"/>
                    <a:gd name="connsiteX27" fmla="*/ 0 w 324256"/>
                    <a:gd name="connsiteY27" fmla="*/ 82523 h 25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24256" h="259405">
                      <a:moveTo>
                        <a:pt x="0" y="82523"/>
                      </a:moveTo>
                      <a:lnTo>
                        <a:pt x="0" y="82523"/>
                      </a:lnTo>
                      <a:lnTo>
                        <a:pt x="0" y="82523"/>
                      </a:lnTo>
                      <a:lnTo>
                        <a:pt x="65176" y="82523"/>
                      </a:lnTo>
                      <a:cubicBezTo>
                        <a:pt x="76849" y="82523"/>
                        <a:pt x="87225" y="93062"/>
                        <a:pt x="87225" y="104897"/>
                      </a:cubicBezTo>
                      <a:lnTo>
                        <a:pt x="87225" y="211902"/>
                      </a:lnTo>
                      <a:lnTo>
                        <a:pt x="152401" y="211902"/>
                      </a:lnTo>
                      <a:lnTo>
                        <a:pt x="152401" y="244814"/>
                      </a:lnTo>
                      <a:lnTo>
                        <a:pt x="110409" y="244814"/>
                      </a:lnTo>
                      <a:lnTo>
                        <a:pt x="110409" y="266052"/>
                      </a:lnTo>
                      <a:lnTo>
                        <a:pt x="217414" y="266052"/>
                      </a:lnTo>
                      <a:lnTo>
                        <a:pt x="217414" y="244814"/>
                      </a:lnTo>
                      <a:lnTo>
                        <a:pt x="187096" y="244814"/>
                      </a:lnTo>
                      <a:lnTo>
                        <a:pt x="183529" y="244814"/>
                      </a:lnTo>
                      <a:cubicBezTo>
                        <a:pt x="179963" y="243679"/>
                        <a:pt x="176558" y="242382"/>
                        <a:pt x="174288" y="240112"/>
                      </a:cubicBezTo>
                      <a:cubicBezTo>
                        <a:pt x="169586" y="235410"/>
                        <a:pt x="166182" y="229574"/>
                        <a:pt x="166182" y="222440"/>
                      </a:cubicBezTo>
                      <a:lnTo>
                        <a:pt x="166182" y="211902"/>
                      </a:lnTo>
                      <a:lnTo>
                        <a:pt x="166182" y="111868"/>
                      </a:lnTo>
                      <a:cubicBezTo>
                        <a:pt x="166182" y="98898"/>
                        <a:pt x="175423" y="89495"/>
                        <a:pt x="187096" y="89495"/>
                      </a:cubicBezTo>
                      <a:lnTo>
                        <a:pt x="325554" y="89495"/>
                      </a:lnTo>
                      <a:lnTo>
                        <a:pt x="325554" y="58852"/>
                      </a:lnTo>
                      <a:cubicBezTo>
                        <a:pt x="310476" y="68256"/>
                        <a:pt x="295236" y="74093"/>
                        <a:pt x="276753" y="74093"/>
                      </a:cubicBezTo>
                      <a:cubicBezTo>
                        <a:pt x="233627" y="74093"/>
                        <a:pt x="197634" y="42316"/>
                        <a:pt x="189528" y="0"/>
                      </a:cubicBezTo>
                      <a:lnTo>
                        <a:pt x="86090" y="0"/>
                      </a:lnTo>
                      <a:lnTo>
                        <a:pt x="0" y="0"/>
                      </a:lnTo>
                      <a:lnTo>
                        <a:pt x="0" y="82523"/>
                      </a:lnTo>
                      <a:lnTo>
                        <a:pt x="0" y="82523"/>
                      </a:lnTo>
                      <a:lnTo>
                        <a:pt x="0" y="82523"/>
                      </a:lnTo>
                      <a:close/>
                    </a:path>
                  </a:pathLst>
                </a:custGeom>
                <a:solidFill>
                  <a:srgbClr val="515351"/>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20" name="Freeform: Shape 119">
                  <a:extLst>
                    <a:ext uri="{FF2B5EF4-FFF2-40B4-BE49-F238E27FC236}">
                      <a16:creationId xmlns:a16="http://schemas.microsoft.com/office/drawing/2014/main" id="{DB0BE850-4347-4B7E-A0CA-E27EA7FF456F}"/>
                    </a:ext>
                  </a:extLst>
                </p:cNvPr>
                <p:cNvSpPr/>
                <p:nvPr/>
              </p:nvSpPr>
              <p:spPr>
                <a:xfrm>
                  <a:off x="4386391" y="4856012"/>
                  <a:ext cx="648513" cy="648513"/>
                </a:xfrm>
                <a:custGeom>
                  <a:avLst/>
                  <a:gdLst>
                    <a:gd name="connsiteX0" fmla="*/ 44023 w 648513"/>
                    <a:gd name="connsiteY0" fmla="*/ 164743 h 648513"/>
                    <a:gd name="connsiteX1" fmla="*/ 493767 w 648513"/>
                    <a:gd name="connsiteY1" fmla="*/ 43957 h 648513"/>
                    <a:gd name="connsiteX2" fmla="*/ 614715 w 648513"/>
                    <a:gd name="connsiteY2" fmla="*/ 493053 h 648513"/>
                    <a:gd name="connsiteX3" fmla="*/ 164971 w 648513"/>
                    <a:gd name="connsiteY3" fmla="*/ 613838 h 648513"/>
                    <a:gd name="connsiteX4" fmla="*/ 44023 w 648513"/>
                    <a:gd name="connsiteY4" fmla="*/ 164743 h 648513"/>
                    <a:gd name="connsiteX5" fmla="*/ 44023 w 648513"/>
                    <a:gd name="connsiteY5" fmla="*/ 164743 h 64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513" h="648513">
                      <a:moveTo>
                        <a:pt x="44023" y="164743"/>
                      </a:moveTo>
                      <a:cubicBezTo>
                        <a:pt x="134815" y="7316"/>
                        <a:pt x="336179" y="-46673"/>
                        <a:pt x="493767" y="43957"/>
                      </a:cubicBezTo>
                      <a:cubicBezTo>
                        <a:pt x="651356" y="134587"/>
                        <a:pt x="705507" y="335626"/>
                        <a:pt x="614715" y="493053"/>
                      </a:cubicBezTo>
                      <a:cubicBezTo>
                        <a:pt x="523923" y="650479"/>
                        <a:pt x="322560" y="704468"/>
                        <a:pt x="164971" y="613838"/>
                      </a:cubicBezTo>
                      <a:cubicBezTo>
                        <a:pt x="7382" y="523209"/>
                        <a:pt x="-46768" y="322169"/>
                        <a:pt x="44023" y="164743"/>
                      </a:cubicBezTo>
                      <a:lnTo>
                        <a:pt x="44023" y="164743"/>
                      </a:lnTo>
                      <a:close/>
                    </a:path>
                  </a:pathLst>
                </a:custGeom>
                <a:solidFill>
                  <a:srgbClr val="FFFFFF"/>
                </a:solidFill>
                <a:ln w="8094" cap="flat">
                  <a:solidFill>
                    <a:srgbClr val="000000"/>
                  </a:solidFill>
                  <a:prstDash val="solid"/>
                  <a:miter/>
                </a:ln>
              </p:spPr>
              <p:txBody>
                <a:bodyPr rtlCol="0" anchor="ctr"/>
                <a:lstStyle/>
                <a:p>
                  <a:pPr defTabSz="932597">
                    <a:defRPr/>
                  </a:pPr>
                  <a:endParaRPr lang="en-US">
                    <a:solidFill>
                      <a:srgbClr val="282828"/>
                    </a:solidFill>
                    <a:latin typeface="Segoe UI"/>
                  </a:endParaRPr>
                </a:p>
              </p:txBody>
            </p:sp>
            <p:sp>
              <p:nvSpPr>
                <p:cNvPr id="121" name="Freeform: Shape 120">
                  <a:extLst>
                    <a:ext uri="{FF2B5EF4-FFF2-40B4-BE49-F238E27FC236}">
                      <a16:creationId xmlns:a16="http://schemas.microsoft.com/office/drawing/2014/main" id="{B19205D3-3B4E-4182-9B72-B22C940619FB}"/>
                    </a:ext>
                  </a:extLst>
                </p:cNvPr>
                <p:cNvSpPr/>
                <p:nvPr/>
              </p:nvSpPr>
              <p:spPr>
                <a:xfrm>
                  <a:off x="4790664" y="5058206"/>
                  <a:ext cx="64851" cy="64851"/>
                </a:xfrm>
                <a:custGeom>
                  <a:avLst/>
                  <a:gdLst>
                    <a:gd name="connsiteX0" fmla="*/ 0 w 64851"/>
                    <a:gd name="connsiteY0" fmla="*/ 69877 h 64851"/>
                    <a:gd name="connsiteX1" fmla="*/ 0 w 64851"/>
                    <a:gd name="connsiteY1" fmla="*/ 69877 h 64851"/>
                    <a:gd name="connsiteX2" fmla="*/ 67283 w 64851"/>
                    <a:gd name="connsiteY2" fmla="*/ 69877 h 64851"/>
                    <a:gd name="connsiteX3" fmla="*/ 0 w 64851"/>
                    <a:gd name="connsiteY3" fmla="*/ 0 h 64851"/>
                    <a:gd name="connsiteX4" fmla="*/ 0 w 64851"/>
                    <a:gd name="connsiteY4" fmla="*/ 69877 h 64851"/>
                    <a:gd name="connsiteX5" fmla="*/ 0 w 64851"/>
                    <a:gd name="connsiteY5" fmla="*/ 69877 h 64851"/>
                    <a:gd name="connsiteX6" fmla="*/ 0 w 64851"/>
                    <a:gd name="connsiteY6" fmla="*/ 69877 h 6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51" h="64851">
                      <a:moveTo>
                        <a:pt x="0" y="69877"/>
                      </a:moveTo>
                      <a:lnTo>
                        <a:pt x="0" y="69877"/>
                      </a:lnTo>
                      <a:lnTo>
                        <a:pt x="67283" y="69877"/>
                      </a:lnTo>
                      <a:lnTo>
                        <a:pt x="0" y="0"/>
                      </a:lnTo>
                      <a:lnTo>
                        <a:pt x="0" y="69877"/>
                      </a:lnTo>
                      <a:lnTo>
                        <a:pt x="0" y="69877"/>
                      </a:lnTo>
                      <a:lnTo>
                        <a:pt x="0" y="69877"/>
                      </a:lnTo>
                      <a:close/>
                    </a:path>
                  </a:pathLst>
                </a:custGeom>
                <a:solidFill>
                  <a:srgbClr val="515351"/>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22" name="Freeform: Shape 121">
                  <a:extLst>
                    <a:ext uri="{FF2B5EF4-FFF2-40B4-BE49-F238E27FC236}">
                      <a16:creationId xmlns:a16="http://schemas.microsoft.com/office/drawing/2014/main" id="{2C0EF931-057B-416D-ABBE-DA696D568FE8}"/>
                    </a:ext>
                  </a:extLst>
                </p:cNvPr>
                <p:cNvSpPr/>
                <p:nvPr/>
              </p:nvSpPr>
              <p:spPr>
                <a:xfrm>
                  <a:off x="4590111" y="5003569"/>
                  <a:ext cx="162128" cy="243193"/>
                </a:xfrm>
                <a:custGeom>
                  <a:avLst/>
                  <a:gdLst>
                    <a:gd name="connsiteX0" fmla="*/ 17834 w 162128"/>
                    <a:gd name="connsiteY0" fmla="*/ 246597 h 243192"/>
                    <a:gd name="connsiteX1" fmla="*/ 17834 w 162128"/>
                    <a:gd name="connsiteY1" fmla="*/ 232330 h 243192"/>
                    <a:gd name="connsiteX2" fmla="*/ 31453 w 162128"/>
                    <a:gd name="connsiteY2" fmla="*/ 232330 h 243192"/>
                    <a:gd name="connsiteX3" fmla="*/ 52043 w 162128"/>
                    <a:gd name="connsiteY3" fmla="*/ 232330 h 243192"/>
                    <a:gd name="connsiteX4" fmla="*/ 65662 w 162128"/>
                    <a:gd name="connsiteY4" fmla="*/ 232330 h 243192"/>
                    <a:gd name="connsiteX5" fmla="*/ 65662 w 162128"/>
                    <a:gd name="connsiteY5" fmla="*/ 246597 h 243192"/>
                    <a:gd name="connsiteX6" fmla="*/ 65662 w 162128"/>
                    <a:gd name="connsiteY6" fmla="*/ 255028 h 243192"/>
                    <a:gd name="connsiteX7" fmla="*/ 86090 w 162128"/>
                    <a:gd name="connsiteY7" fmla="*/ 255028 h 243192"/>
                    <a:gd name="connsiteX8" fmla="*/ 86090 w 162128"/>
                    <a:gd name="connsiteY8" fmla="*/ 38262 h 243192"/>
                    <a:gd name="connsiteX9" fmla="*/ 176396 w 162128"/>
                    <a:gd name="connsiteY9" fmla="*/ 38262 h 243192"/>
                    <a:gd name="connsiteX10" fmla="*/ 138133 w 162128"/>
                    <a:gd name="connsiteY10" fmla="*/ 0 h 243192"/>
                    <a:gd name="connsiteX11" fmla="*/ 0 w 162128"/>
                    <a:gd name="connsiteY11" fmla="*/ 0 h 243192"/>
                    <a:gd name="connsiteX12" fmla="*/ 0 w 162128"/>
                    <a:gd name="connsiteY12" fmla="*/ 255028 h 243192"/>
                    <a:gd name="connsiteX13" fmla="*/ 17834 w 162128"/>
                    <a:gd name="connsiteY13" fmla="*/ 255028 h 243192"/>
                    <a:gd name="connsiteX14" fmla="*/ 17834 w 162128"/>
                    <a:gd name="connsiteY14" fmla="*/ 246597 h 243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128" h="243192">
                      <a:moveTo>
                        <a:pt x="17834" y="246597"/>
                      </a:moveTo>
                      <a:lnTo>
                        <a:pt x="17834" y="232330"/>
                      </a:lnTo>
                      <a:lnTo>
                        <a:pt x="31453" y="232330"/>
                      </a:lnTo>
                      <a:lnTo>
                        <a:pt x="52043" y="232330"/>
                      </a:lnTo>
                      <a:lnTo>
                        <a:pt x="65662" y="232330"/>
                      </a:lnTo>
                      <a:lnTo>
                        <a:pt x="65662" y="246597"/>
                      </a:lnTo>
                      <a:lnTo>
                        <a:pt x="65662" y="255028"/>
                      </a:lnTo>
                      <a:lnTo>
                        <a:pt x="86090" y="255028"/>
                      </a:lnTo>
                      <a:lnTo>
                        <a:pt x="86090" y="38262"/>
                      </a:lnTo>
                      <a:lnTo>
                        <a:pt x="176396" y="38262"/>
                      </a:lnTo>
                      <a:lnTo>
                        <a:pt x="138133" y="0"/>
                      </a:lnTo>
                      <a:lnTo>
                        <a:pt x="0" y="0"/>
                      </a:lnTo>
                      <a:lnTo>
                        <a:pt x="0" y="255028"/>
                      </a:lnTo>
                      <a:lnTo>
                        <a:pt x="17834" y="255028"/>
                      </a:lnTo>
                      <a:lnTo>
                        <a:pt x="17834" y="246597"/>
                      </a:lnTo>
                      <a:close/>
                    </a:path>
                  </a:pathLst>
                </a:custGeom>
                <a:solidFill>
                  <a:srgbClr val="828582"/>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23" name="Freeform: Shape 122">
                  <a:extLst>
                    <a:ext uri="{FF2B5EF4-FFF2-40B4-BE49-F238E27FC236}">
                      <a16:creationId xmlns:a16="http://schemas.microsoft.com/office/drawing/2014/main" id="{35702B83-D6F9-4257-86FE-1325B64B592D}"/>
                    </a:ext>
                  </a:extLst>
                </p:cNvPr>
                <p:cNvSpPr/>
                <p:nvPr/>
              </p:nvSpPr>
              <p:spPr>
                <a:xfrm>
                  <a:off x="4617511" y="5249518"/>
                  <a:ext cx="16213" cy="16213"/>
                </a:xfrm>
                <a:custGeom>
                  <a:avLst/>
                  <a:gdLst>
                    <a:gd name="connsiteX0" fmla="*/ 0 w 16212"/>
                    <a:gd name="connsiteY0" fmla="*/ 0 h 0"/>
                    <a:gd name="connsiteX1" fmla="*/ 27238 w 16212"/>
                    <a:gd name="connsiteY1" fmla="*/ 0 h 0"/>
                    <a:gd name="connsiteX2" fmla="*/ 27238 w 16212"/>
                    <a:gd name="connsiteY2" fmla="*/ 9403 h 0"/>
                    <a:gd name="connsiteX3" fmla="*/ 0 w 16212"/>
                    <a:gd name="connsiteY3" fmla="*/ 9403 h 0"/>
                    <a:gd name="connsiteX4" fmla="*/ 0 w 16212"/>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2">
                      <a:moveTo>
                        <a:pt x="0" y="0"/>
                      </a:moveTo>
                      <a:lnTo>
                        <a:pt x="27238" y="0"/>
                      </a:lnTo>
                      <a:lnTo>
                        <a:pt x="27238" y="9403"/>
                      </a:lnTo>
                      <a:lnTo>
                        <a:pt x="0" y="9403"/>
                      </a:lnTo>
                      <a:lnTo>
                        <a:pt x="0" y="0"/>
                      </a:lnTo>
                      <a:close/>
                    </a:path>
                  </a:pathLst>
                </a:custGeom>
                <a:solidFill>
                  <a:srgbClr val="C2C1C1"/>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24" name="Freeform: Shape 123">
                  <a:extLst>
                    <a:ext uri="{FF2B5EF4-FFF2-40B4-BE49-F238E27FC236}">
                      <a16:creationId xmlns:a16="http://schemas.microsoft.com/office/drawing/2014/main" id="{5EFADCAE-421C-4CE6-8638-A66003E768C1}"/>
                    </a:ext>
                  </a:extLst>
                </p:cNvPr>
                <p:cNvSpPr/>
                <p:nvPr/>
              </p:nvSpPr>
              <p:spPr>
                <a:xfrm>
                  <a:off x="4827142" y="5249680"/>
                  <a:ext cx="64851" cy="48639"/>
                </a:xfrm>
                <a:custGeom>
                  <a:avLst/>
                  <a:gdLst>
                    <a:gd name="connsiteX0" fmla="*/ 17996 w 64851"/>
                    <a:gd name="connsiteY0" fmla="*/ 49936 h 48638"/>
                    <a:gd name="connsiteX1" fmla="*/ 17996 w 64851"/>
                    <a:gd name="connsiteY1" fmla="*/ 49936 h 48638"/>
                    <a:gd name="connsiteX2" fmla="*/ 52530 w 64851"/>
                    <a:gd name="connsiteY2" fmla="*/ 49936 h 48638"/>
                    <a:gd name="connsiteX3" fmla="*/ 52530 w 64851"/>
                    <a:gd name="connsiteY3" fmla="*/ 28697 h 48638"/>
                    <a:gd name="connsiteX4" fmla="*/ 51233 w 64851"/>
                    <a:gd name="connsiteY4" fmla="*/ 19618 h 48638"/>
                    <a:gd name="connsiteX5" fmla="*/ 43126 w 64851"/>
                    <a:gd name="connsiteY5" fmla="*/ 8106 h 48638"/>
                    <a:gd name="connsiteX6" fmla="*/ 35830 w 64851"/>
                    <a:gd name="connsiteY6" fmla="*/ 5999 h 48638"/>
                    <a:gd name="connsiteX7" fmla="*/ 24319 w 64851"/>
                    <a:gd name="connsiteY7" fmla="*/ 9566 h 48638"/>
                    <a:gd name="connsiteX8" fmla="*/ 17996 w 64851"/>
                    <a:gd name="connsiteY8" fmla="*/ 30318 h 48638"/>
                    <a:gd name="connsiteX9" fmla="*/ 17996 w 64851"/>
                    <a:gd name="connsiteY9" fmla="*/ 49936 h 48638"/>
                    <a:gd name="connsiteX10" fmla="*/ 17996 w 64851"/>
                    <a:gd name="connsiteY10" fmla="*/ 49936 h 48638"/>
                    <a:gd name="connsiteX11" fmla="*/ 17996 w 64851"/>
                    <a:gd name="connsiteY11" fmla="*/ 49936 h 48638"/>
                    <a:gd name="connsiteX12" fmla="*/ 17996 w 64851"/>
                    <a:gd name="connsiteY12" fmla="*/ 49936 h 48638"/>
                    <a:gd name="connsiteX13" fmla="*/ 17996 w 64851"/>
                    <a:gd name="connsiteY13" fmla="*/ 49936 h 48638"/>
                    <a:gd name="connsiteX14" fmla="*/ 0 w 64851"/>
                    <a:gd name="connsiteY14" fmla="*/ 49936 h 48638"/>
                    <a:gd name="connsiteX15" fmla="*/ 0 w 64851"/>
                    <a:gd name="connsiteY15" fmla="*/ 49936 h 48638"/>
                    <a:gd name="connsiteX16" fmla="*/ 11511 w 64851"/>
                    <a:gd name="connsiteY16" fmla="*/ 49936 h 48638"/>
                    <a:gd name="connsiteX17" fmla="*/ 11511 w 64851"/>
                    <a:gd name="connsiteY17" fmla="*/ 28697 h 48638"/>
                    <a:gd name="connsiteX18" fmla="*/ 13295 w 64851"/>
                    <a:gd name="connsiteY18" fmla="*/ 17186 h 48638"/>
                    <a:gd name="connsiteX19" fmla="*/ 17996 w 64851"/>
                    <a:gd name="connsiteY19" fmla="*/ 7458 h 48638"/>
                    <a:gd name="connsiteX20" fmla="*/ 25616 w 64851"/>
                    <a:gd name="connsiteY20" fmla="*/ 1459 h 48638"/>
                    <a:gd name="connsiteX21" fmla="*/ 34533 w 64851"/>
                    <a:gd name="connsiteY21" fmla="*/ 0 h 48638"/>
                    <a:gd name="connsiteX22" fmla="*/ 44099 w 64851"/>
                    <a:gd name="connsiteY22" fmla="*/ 2756 h 48638"/>
                    <a:gd name="connsiteX23" fmla="*/ 51233 w 64851"/>
                    <a:gd name="connsiteY23" fmla="*/ 7620 h 48638"/>
                    <a:gd name="connsiteX24" fmla="*/ 56421 w 64851"/>
                    <a:gd name="connsiteY24" fmla="*/ 16699 h 48638"/>
                    <a:gd name="connsiteX25" fmla="*/ 57718 w 64851"/>
                    <a:gd name="connsiteY25" fmla="*/ 28859 h 48638"/>
                    <a:gd name="connsiteX26" fmla="*/ 57718 w 64851"/>
                    <a:gd name="connsiteY26" fmla="*/ 50098 h 48638"/>
                    <a:gd name="connsiteX27" fmla="*/ 70526 w 64851"/>
                    <a:gd name="connsiteY27" fmla="*/ 50098 h 4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4851" h="48638">
                      <a:moveTo>
                        <a:pt x="17996" y="49936"/>
                      </a:moveTo>
                      <a:lnTo>
                        <a:pt x="17996" y="49936"/>
                      </a:lnTo>
                      <a:lnTo>
                        <a:pt x="52530" y="49936"/>
                      </a:lnTo>
                      <a:lnTo>
                        <a:pt x="52530" y="28697"/>
                      </a:lnTo>
                      <a:cubicBezTo>
                        <a:pt x="52530" y="25616"/>
                        <a:pt x="52205" y="22698"/>
                        <a:pt x="51233" y="19618"/>
                      </a:cubicBezTo>
                      <a:cubicBezTo>
                        <a:pt x="49125" y="12484"/>
                        <a:pt x="45396" y="9241"/>
                        <a:pt x="43126" y="8106"/>
                      </a:cubicBezTo>
                      <a:cubicBezTo>
                        <a:pt x="40370" y="6647"/>
                        <a:pt x="36641" y="5999"/>
                        <a:pt x="35830" y="5999"/>
                      </a:cubicBezTo>
                      <a:cubicBezTo>
                        <a:pt x="33236" y="5999"/>
                        <a:pt x="26913" y="6647"/>
                        <a:pt x="24319" y="9566"/>
                      </a:cubicBezTo>
                      <a:cubicBezTo>
                        <a:pt x="17186" y="17024"/>
                        <a:pt x="17996" y="27238"/>
                        <a:pt x="17996" y="30318"/>
                      </a:cubicBezTo>
                      <a:lnTo>
                        <a:pt x="17996" y="49936"/>
                      </a:lnTo>
                      <a:lnTo>
                        <a:pt x="17996" y="49936"/>
                      </a:lnTo>
                      <a:lnTo>
                        <a:pt x="17996" y="49936"/>
                      </a:lnTo>
                      <a:lnTo>
                        <a:pt x="17996" y="49936"/>
                      </a:lnTo>
                      <a:lnTo>
                        <a:pt x="17996" y="49936"/>
                      </a:lnTo>
                      <a:close/>
                      <a:moveTo>
                        <a:pt x="0" y="49936"/>
                      </a:moveTo>
                      <a:lnTo>
                        <a:pt x="0" y="49936"/>
                      </a:lnTo>
                      <a:lnTo>
                        <a:pt x="11511" y="49936"/>
                      </a:lnTo>
                      <a:lnTo>
                        <a:pt x="11511" y="28697"/>
                      </a:lnTo>
                      <a:cubicBezTo>
                        <a:pt x="11511" y="26427"/>
                        <a:pt x="11835" y="21725"/>
                        <a:pt x="13295" y="17186"/>
                      </a:cubicBezTo>
                      <a:cubicBezTo>
                        <a:pt x="14592" y="12970"/>
                        <a:pt x="16861" y="8917"/>
                        <a:pt x="17996" y="7458"/>
                      </a:cubicBezTo>
                      <a:cubicBezTo>
                        <a:pt x="20266" y="4215"/>
                        <a:pt x="23022" y="2918"/>
                        <a:pt x="25616" y="1459"/>
                      </a:cubicBezTo>
                      <a:cubicBezTo>
                        <a:pt x="28210" y="0"/>
                        <a:pt x="31939" y="0"/>
                        <a:pt x="34533" y="0"/>
                      </a:cubicBezTo>
                      <a:cubicBezTo>
                        <a:pt x="36641" y="0"/>
                        <a:pt x="40532" y="973"/>
                        <a:pt x="44099" y="2756"/>
                      </a:cubicBezTo>
                      <a:cubicBezTo>
                        <a:pt x="47179" y="4215"/>
                        <a:pt x="49935" y="6161"/>
                        <a:pt x="51233" y="7620"/>
                      </a:cubicBezTo>
                      <a:cubicBezTo>
                        <a:pt x="53827" y="10701"/>
                        <a:pt x="55124" y="13619"/>
                        <a:pt x="56421" y="16699"/>
                      </a:cubicBezTo>
                      <a:cubicBezTo>
                        <a:pt x="57718" y="19780"/>
                        <a:pt x="57718" y="24319"/>
                        <a:pt x="57718" y="28859"/>
                      </a:cubicBezTo>
                      <a:lnTo>
                        <a:pt x="57718" y="50098"/>
                      </a:lnTo>
                      <a:lnTo>
                        <a:pt x="70526" y="50098"/>
                      </a:lnTo>
                    </a:path>
                  </a:pathLst>
                </a:custGeom>
                <a:solidFill>
                  <a:srgbClr val="30302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25" name="Freeform: Shape 124">
                  <a:extLst>
                    <a:ext uri="{FF2B5EF4-FFF2-40B4-BE49-F238E27FC236}">
                      <a16:creationId xmlns:a16="http://schemas.microsoft.com/office/drawing/2014/main" id="{76A746B5-C1FC-4B27-ABDD-7306252650FD}"/>
                    </a:ext>
                  </a:extLst>
                </p:cNvPr>
                <p:cNvSpPr/>
                <p:nvPr/>
              </p:nvSpPr>
              <p:spPr>
                <a:xfrm>
                  <a:off x="4827142" y="5295076"/>
                  <a:ext cx="64851" cy="48639"/>
                </a:xfrm>
                <a:custGeom>
                  <a:avLst/>
                  <a:gdLst>
                    <a:gd name="connsiteX0" fmla="*/ 34533 w 64851"/>
                    <a:gd name="connsiteY0" fmla="*/ 43613 h 48638"/>
                    <a:gd name="connsiteX1" fmla="*/ 34533 w 64851"/>
                    <a:gd name="connsiteY1" fmla="*/ 43613 h 48638"/>
                    <a:gd name="connsiteX2" fmla="*/ 23022 w 64851"/>
                    <a:gd name="connsiteY2" fmla="*/ 31291 h 48638"/>
                    <a:gd name="connsiteX3" fmla="*/ 34533 w 64851"/>
                    <a:gd name="connsiteY3" fmla="*/ 18969 h 48638"/>
                    <a:gd name="connsiteX4" fmla="*/ 46044 w 64851"/>
                    <a:gd name="connsiteY4" fmla="*/ 31291 h 48638"/>
                    <a:gd name="connsiteX5" fmla="*/ 34533 w 64851"/>
                    <a:gd name="connsiteY5" fmla="*/ 43613 h 48638"/>
                    <a:gd name="connsiteX6" fmla="*/ 34533 w 64851"/>
                    <a:gd name="connsiteY6" fmla="*/ 43613 h 48638"/>
                    <a:gd name="connsiteX7" fmla="*/ 34533 w 64851"/>
                    <a:gd name="connsiteY7" fmla="*/ 43613 h 48638"/>
                    <a:gd name="connsiteX8" fmla="*/ 34533 w 64851"/>
                    <a:gd name="connsiteY8" fmla="*/ 43613 h 48638"/>
                    <a:gd name="connsiteX9" fmla="*/ 0 w 64851"/>
                    <a:gd name="connsiteY9" fmla="*/ 57393 h 48638"/>
                    <a:gd name="connsiteX10" fmla="*/ 0 w 64851"/>
                    <a:gd name="connsiteY10" fmla="*/ 57393 h 48638"/>
                    <a:gd name="connsiteX11" fmla="*/ 70202 w 64851"/>
                    <a:gd name="connsiteY11" fmla="*/ 57393 h 48638"/>
                    <a:gd name="connsiteX12" fmla="*/ 70202 w 64851"/>
                    <a:gd name="connsiteY12" fmla="*/ 0 h 48638"/>
                    <a:gd name="connsiteX13" fmla="*/ 0 w 64851"/>
                    <a:gd name="connsiteY13" fmla="*/ 0 h 48638"/>
                    <a:gd name="connsiteX14" fmla="*/ 0 w 64851"/>
                    <a:gd name="connsiteY14" fmla="*/ 57393 h 48638"/>
                    <a:gd name="connsiteX15" fmla="*/ 0 w 64851"/>
                    <a:gd name="connsiteY15" fmla="*/ 57393 h 48638"/>
                    <a:gd name="connsiteX16" fmla="*/ 0 w 64851"/>
                    <a:gd name="connsiteY16" fmla="*/ 57393 h 48638"/>
                    <a:gd name="connsiteX17" fmla="*/ 0 w 64851"/>
                    <a:gd name="connsiteY17" fmla="*/ 57393 h 48638"/>
                    <a:gd name="connsiteX18" fmla="*/ 0 w 64851"/>
                    <a:gd name="connsiteY18" fmla="*/ 57393 h 48638"/>
                    <a:gd name="connsiteX19" fmla="*/ 0 w 64851"/>
                    <a:gd name="connsiteY19" fmla="*/ 0 h 48638"/>
                    <a:gd name="connsiteX20" fmla="*/ 0 w 64851"/>
                    <a:gd name="connsiteY20" fmla="*/ 0 h 48638"/>
                    <a:gd name="connsiteX21" fmla="*/ 0 w 64851"/>
                    <a:gd name="connsiteY21" fmla="*/ 0 h 48638"/>
                    <a:gd name="connsiteX22" fmla="*/ 0 w 64851"/>
                    <a:gd name="connsiteY22" fmla="*/ 0 h 48638"/>
                    <a:gd name="connsiteX23" fmla="*/ 0 w 64851"/>
                    <a:gd name="connsiteY23" fmla="*/ 0 h 48638"/>
                    <a:gd name="connsiteX24" fmla="*/ 0 w 64851"/>
                    <a:gd name="connsiteY24" fmla="*/ 0 h 4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4851" h="48638">
                      <a:moveTo>
                        <a:pt x="34533" y="43613"/>
                      </a:moveTo>
                      <a:lnTo>
                        <a:pt x="34533" y="43613"/>
                      </a:lnTo>
                      <a:cubicBezTo>
                        <a:pt x="28210" y="43613"/>
                        <a:pt x="23022" y="38100"/>
                        <a:pt x="23022" y="31291"/>
                      </a:cubicBezTo>
                      <a:cubicBezTo>
                        <a:pt x="23022" y="24481"/>
                        <a:pt x="28048" y="18969"/>
                        <a:pt x="34533" y="18969"/>
                      </a:cubicBezTo>
                      <a:cubicBezTo>
                        <a:pt x="40856" y="18969"/>
                        <a:pt x="46044" y="24481"/>
                        <a:pt x="46044" y="31291"/>
                      </a:cubicBezTo>
                      <a:cubicBezTo>
                        <a:pt x="46044" y="36803"/>
                        <a:pt x="40856" y="43613"/>
                        <a:pt x="34533" y="43613"/>
                      </a:cubicBezTo>
                      <a:lnTo>
                        <a:pt x="34533" y="43613"/>
                      </a:lnTo>
                      <a:lnTo>
                        <a:pt x="34533" y="43613"/>
                      </a:lnTo>
                      <a:lnTo>
                        <a:pt x="34533" y="43613"/>
                      </a:lnTo>
                      <a:close/>
                      <a:moveTo>
                        <a:pt x="0" y="57393"/>
                      </a:moveTo>
                      <a:lnTo>
                        <a:pt x="0" y="57393"/>
                      </a:lnTo>
                      <a:lnTo>
                        <a:pt x="70202" y="57393"/>
                      </a:lnTo>
                      <a:lnTo>
                        <a:pt x="70202" y="0"/>
                      </a:lnTo>
                      <a:lnTo>
                        <a:pt x="0" y="0"/>
                      </a:lnTo>
                      <a:lnTo>
                        <a:pt x="0" y="57393"/>
                      </a:lnTo>
                      <a:lnTo>
                        <a:pt x="0" y="57393"/>
                      </a:lnTo>
                      <a:lnTo>
                        <a:pt x="0" y="57393"/>
                      </a:lnTo>
                      <a:lnTo>
                        <a:pt x="0" y="57393"/>
                      </a:lnTo>
                      <a:lnTo>
                        <a:pt x="0" y="57393"/>
                      </a:lnTo>
                      <a:close/>
                      <a:moveTo>
                        <a:pt x="0" y="0"/>
                      </a:moveTo>
                      <a:lnTo>
                        <a:pt x="0" y="0"/>
                      </a:lnTo>
                      <a:lnTo>
                        <a:pt x="0" y="0"/>
                      </a:lnTo>
                      <a:lnTo>
                        <a:pt x="0" y="0"/>
                      </a:lnTo>
                      <a:lnTo>
                        <a:pt x="0" y="0"/>
                      </a:lnTo>
                      <a:lnTo>
                        <a:pt x="0" y="0"/>
                      </a:lnTo>
                      <a:close/>
                    </a:path>
                  </a:pathLst>
                </a:custGeom>
                <a:solidFill>
                  <a:srgbClr val="30302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26" name="Freeform: Shape 125">
                  <a:extLst>
                    <a:ext uri="{FF2B5EF4-FFF2-40B4-BE49-F238E27FC236}">
                      <a16:creationId xmlns:a16="http://schemas.microsoft.com/office/drawing/2014/main" id="{8A997957-61D3-41C9-B0E8-7FFD273830C3}"/>
                    </a:ext>
                  </a:extLst>
                </p:cNvPr>
                <p:cNvSpPr/>
                <p:nvPr/>
              </p:nvSpPr>
              <p:spPr>
                <a:xfrm>
                  <a:off x="4581032" y="5249518"/>
                  <a:ext cx="97277" cy="97277"/>
                </a:xfrm>
                <a:custGeom>
                  <a:avLst/>
                  <a:gdLst>
                    <a:gd name="connsiteX0" fmla="*/ 63068 w 97276"/>
                    <a:gd name="connsiteY0" fmla="*/ 0 h 97277"/>
                    <a:gd name="connsiteX1" fmla="*/ 41505 w 97276"/>
                    <a:gd name="connsiteY1" fmla="*/ 0 h 97277"/>
                    <a:gd name="connsiteX2" fmla="*/ 41505 w 97276"/>
                    <a:gd name="connsiteY2" fmla="*/ 12970 h 97277"/>
                    <a:gd name="connsiteX3" fmla="*/ 41505 w 97276"/>
                    <a:gd name="connsiteY3" fmla="*/ 65013 h 97277"/>
                    <a:gd name="connsiteX4" fmla="*/ 15726 w 97276"/>
                    <a:gd name="connsiteY4" fmla="*/ 42964 h 97277"/>
                    <a:gd name="connsiteX5" fmla="*/ 0 w 97276"/>
                    <a:gd name="connsiteY5" fmla="*/ 55934 h 97277"/>
                    <a:gd name="connsiteX6" fmla="*/ 53016 w 97276"/>
                    <a:gd name="connsiteY6" fmla="*/ 102789 h 97277"/>
                    <a:gd name="connsiteX7" fmla="*/ 104573 w 97276"/>
                    <a:gd name="connsiteY7" fmla="*/ 55934 h 97277"/>
                    <a:gd name="connsiteX8" fmla="*/ 88846 w 97276"/>
                    <a:gd name="connsiteY8" fmla="*/ 42964 h 97277"/>
                    <a:gd name="connsiteX9" fmla="*/ 63068 w 97276"/>
                    <a:gd name="connsiteY9" fmla="*/ 65013 h 97277"/>
                    <a:gd name="connsiteX10" fmla="*/ 63068 w 97276"/>
                    <a:gd name="connsiteY10" fmla="*/ 12970 h 97277"/>
                    <a:gd name="connsiteX11" fmla="*/ 63068 w 97276"/>
                    <a:gd name="connsiteY11" fmla="*/ 0 h 97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276" h="97277">
                      <a:moveTo>
                        <a:pt x="63068" y="0"/>
                      </a:moveTo>
                      <a:lnTo>
                        <a:pt x="41505" y="0"/>
                      </a:lnTo>
                      <a:lnTo>
                        <a:pt x="41505" y="12970"/>
                      </a:lnTo>
                      <a:lnTo>
                        <a:pt x="41505" y="65013"/>
                      </a:lnTo>
                      <a:lnTo>
                        <a:pt x="15726" y="42964"/>
                      </a:lnTo>
                      <a:lnTo>
                        <a:pt x="0" y="55934"/>
                      </a:lnTo>
                      <a:lnTo>
                        <a:pt x="53016" y="102789"/>
                      </a:lnTo>
                      <a:lnTo>
                        <a:pt x="104573" y="55934"/>
                      </a:lnTo>
                      <a:lnTo>
                        <a:pt x="88846" y="42964"/>
                      </a:lnTo>
                      <a:lnTo>
                        <a:pt x="63068" y="65013"/>
                      </a:lnTo>
                      <a:lnTo>
                        <a:pt x="63068" y="12970"/>
                      </a:lnTo>
                      <a:lnTo>
                        <a:pt x="63068" y="0"/>
                      </a:lnTo>
                      <a:close/>
                    </a:path>
                  </a:pathLst>
                </a:custGeom>
                <a:solidFill>
                  <a:srgbClr val="3276BC"/>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27" name="Freeform: Shape 126">
                  <a:extLst>
                    <a:ext uri="{FF2B5EF4-FFF2-40B4-BE49-F238E27FC236}">
                      <a16:creationId xmlns:a16="http://schemas.microsoft.com/office/drawing/2014/main" id="{F0D034D8-06A4-4614-8A9F-C124DC0F48A4}"/>
                    </a:ext>
                  </a:extLst>
                </p:cNvPr>
                <p:cNvSpPr/>
                <p:nvPr/>
              </p:nvSpPr>
              <p:spPr>
                <a:xfrm>
                  <a:off x="4690468" y="5048965"/>
                  <a:ext cx="162128" cy="226980"/>
                </a:xfrm>
                <a:custGeom>
                  <a:avLst/>
                  <a:gdLst>
                    <a:gd name="connsiteX0" fmla="*/ 129865 w 162128"/>
                    <a:gd name="connsiteY0" fmla="*/ 232168 h 226979"/>
                    <a:gd name="connsiteX1" fmla="*/ 132621 w 162128"/>
                    <a:gd name="connsiteY1" fmla="*/ 216441 h 226979"/>
                    <a:gd name="connsiteX2" fmla="*/ 140889 w 162128"/>
                    <a:gd name="connsiteY2" fmla="*/ 202174 h 226979"/>
                    <a:gd name="connsiteX3" fmla="*/ 153211 w 162128"/>
                    <a:gd name="connsiteY3" fmla="*/ 193581 h 226979"/>
                    <a:gd name="connsiteX4" fmla="*/ 154508 w 162128"/>
                    <a:gd name="connsiteY4" fmla="*/ 193581 h 226979"/>
                    <a:gd name="connsiteX5" fmla="*/ 169586 w 162128"/>
                    <a:gd name="connsiteY5" fmla="*/ 190663 h 226979"/>
                    <a:gd name="connsiteX6" fmla="*/ 169586 w 162128"/>
                    <a:gd name="connsiteY6" fmla="*/ 89657 h 226979"/>
                    <a:gd name="connsiteX7" fmla="*/ 84793 w 162128"/>
                    <a:gd name="connsiteY7" fmla="*/ 89657 h 226979"/>
                    <a:gd name="connsiteX8" fmla="*/ 84793 w 162128"/>
                    <a:gd name="connsiteY8" fmla="*/ 0 h 226979"/>
                    <a:gd name="connsiteX9" fmla="*/ 0 w 162128"/>
                    <a:gd name="connsiteY9" fmla="*/ 0 h 226979"/>
                    <a:gd name="connsiteX10" fmla="*/ 0 w 162128"/>
                    <a:gd name="connsiteY10" fmla="*/ 240436 h 226979"/>
                    <a:gd name="connsiteX11" fmla="*/ 130027 w 162128"/>
                    <a:gd name="connsiteY11" fmla="*/ 240436 h 226979"/>
                    <a:gd name="connsiteX12" fmla="*/ 130027 w 162128"/>
                    <a:gd name="connsiteY12" fmla="*/ 232168 h 226979"/>
                    <a:gd name="connsiteX13" fmla="*/ 129865 w 162128"/>
                    <a:gd name="connsiteY13" fmla="*/ 232168 h 226979"/>
                    <a:gd name="connsiteX14" fmla="*/ 129865 w 162128"/>
                    <a:gd name="connsiteY14" fmla="*/ 232168 h 226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128" h="226979">
                      <a:moveTo>
                        <a:pt x="129865" y="232168"/>
                      </a:moveTo>
                      <a:cubicBezTo>
                        <a:pt x="129865" y="226493"/>
                        <a:pt x="131162" y="222278"/>
                        <a:pt x="132621" y="216441"/>
                      </a:cubicBezTo>
                      <a:cubicBezTo>
                        <a:pt x="135377" y="210767"/>
                        <a:pt x="138133" y="206552"/>
                        <a:pt x="140889" y="202174"/>
                      </a:cubicBezTo>
                      <a:cubicBezTo>
                        <a:pt x="143646" y="199256"/>
                        <a:pt x="147699" y="195041"/>
                        <a:pt x="153211" y="193581"/>
                      </a:cubicBezTo>
                      <a:lnTo>
                        <a:pt x="154508" y="193581"/>
                      </a:lnTo>
                      <a:cubicBezTo>
                        <a:pt x="160021" y="192122"/>
                        <a:pt x="164074" y="190663"/>
                        <a:pt x="169586" y="190663"/>
                      </a:cubicBezTo>
                      <a:lnTo>
                        <a:pt x="169586" y="89657"/>
                      </a:lnTo>
                      <a:lnTo>
                        <a:pt x="84793" y="89657"/>
                      </a:lnTo>
                      <a:lnTo>
                        <a:pt x="84793" y="0"/>
                      </a:lnTo>
                      <a:lnTo>
                        <a:pt x="0" y="0"/>
                      </a:lnTo>
                      <a:lnTo>
                        <a:pt x="0" y="240436"/>
                      </a:lnTo>
                      <a:lnTo>
                        <a:pt x="130027" y="240436"/>
                      </a:lnTo>
                      <a:lnTo>
                        <a:pt x="130027" y="232168"/>
                      </a:lnTo>
                      <a:lnTo>
                        <a:pt x="129865" y="232168"/>
                      </a:lnTo>
                      <a:lnTo>
                        <a:pt x="129865" y="232168"/>
                      </a:lnTo>
                      <a:close/>
                    </a:path>
                  </a:pathLst>
                </a:custGeom>
                <a:solidFill>
                  <a:srgbClr val="515351"/>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28" name="Freeform: Shape 127">
                  <a:extLst>
                    <a:ext uri="{FF2B5EF4-FFF2-40B4-BE49-F238E27FC236}">
                      <a16:creationId xmlns:a16="http://schemas.microsoft.com/office/drawing/2014/main" id="{87B66F1F-796E-4165-92B5-7B56424B9BE7}"/>
                    </a:ext>
                  </a:extLst>
                </p:cNvPr>
                <p:cNvSpPr/>
                <p:nvPr/>
              </p:nvSpPr>
              <p:spPr>
                <a:xfrm>
                  <a:off x="5099551" y="3108585"/>
                  <a:ext cx="664726" cy="664726"/>
                </a:xfrm>
                <a:custGeom>
                  <a:avLst/>
                  <a:gdLst>
                    <a:gd name="connsiteX0" fmla="*/ 45363 w 664726"/>
                    <a:gd name="connsiteY0" fmla="*/ 169776 h 664726"/>
                    <a:gd name="connsiteX1" fmla="*/ 508725 w 664726"/>
                    <a:gd name="connsiteY1" fmla="*/ 45261 h 664726"/>
                    <a:gd name="connsiteX2" fmla="*/ 633402 w 664726"/>
                    <a:gd name="connsiteY2" fmla="*/ 507975 h 664726"/>
                    <a:gd name="connsiteX3" fmla="*/ 170039 w 664726"/>
                    <a:gd name="connsiteY3" fmla="*/ 632490 h 664726"/>
                    <a:gd name="connsiteX4" fmla="*/ 45363 w 664726"/>
                    <a:gd name="connsiteY4" fmla="*/ 169776 h 664726"/>
                    <a:gd name="connsiteX5" fmla="*/ 45363 w 664726"/>
                    <a:gd name="connsiteY5" fmla="*/ 169776 h 66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726" h="664726">
                      <a:moveTo>
                        <a:pt x="45363" y="169776"/>
                      </a:moveTo>
                      <a:cubicBezTo>
                        <a:pt x="138911" y="7647"/>
                        <a:pt x="346273" y="-48125"/>
                        <a:pt x="508725" y="45261"/>
                      </a:cubicBezTo>
                      <a:cubicBezTo>
                        <a:pt x="671178" y="138647"/>
                        <a:pt x="726950" y="345847"/>
                        <a:pt x="633402" y="507975"/>
                      </a:cubicBezTo>
                      <a:cubicBezTo>
                        <a:pt x="539854" y="670104"/>
                        <a:pt x="332492" y="725876"/>
                        <a:pt x="170039" y="632490"/>
                      </a:cubicBezTo>
                      <a:cubicBezTo>
                        <a:pt x="7587" y="539104"/>
                        <a:pt x="-48185" y="331904"/>
                        <a:pt x="45363" y="169776"/>
                      </a:cubicBezTo>
                      <a:lnTo>
                        <a:pt x="45363" y="169776"/>
                      </a:lnTo>
                      <a:close/>
                    </a:path>
                  </a:pathLst>
                </a:custGeom>
                <a:solidFill>
                  <a:srgbClr val="FFFFFF"/>
                </a:solidFill>
                <a:ln w="8094" cap="flat">
                  <a:solidFill>
                    <a:srgbClr val="000000"/>
                  </a:solidFill>
                  <a:prstDash val="solid"/>
                  <a:miter/>
                </a:ln>
              </p:spPr>
              <p:txBody>
                <a:bodyPr rtlCol="0" anchor="ctr"/>
                <a:lstStyle/>
                <a:p>
                  <a:pPr defTabSz="932597">
                    <a:defRPr/>
                  </a:pPr>
                  <a:endParaRPr lang="en-US">
                    <a:solidFill>
                      <a:srgbClr val="282828"/>
                    </a:solidFill>
                    <a:latin typeface="Segoe UI"/>
                  </a:endParaRPr>
                </a:p>
              </p:txBody>
            </p:sp>
            <p:sp>
              <p:nvSpPr>
                <p:cNvPr id="129" name="Freeform: Shape 128">
                  <a:extLst>
                    <a:ext uri="{FF2B5EF4-FFF2-40B4-BE49-F238E27FC236}">
                      <a16:creationId xmlns:a16="http://schemas.microsoft.com/office/drawing/2014/main" id="{ED6BE704-53E3-4BE0-85CC-52BBF1611D6C}"/>
                    </a:ext>
                  </a:extLst>
                </p:cNvPr>
                <p:cNvSpPr/>
                <p:nvPr/>
              </p:nvSpPr>
              <p:spPr>
                <a:xfrm>
                  <a:off x="5250784" y="3259554"/>
                  <a:ext cx="372895" cy="405321"/>
                </a:xfrm>
                <a:custGeom>
                  <a:avLst/>
                  <a:gdLst>
                    <a:gd name="connsiteX0" fmla="*/ 364140 w 372895"/>
                    <a:gd name="connsiteY0" fmla="*/ 53340 h 405320"/>
                    <a:gd name="connsiteX1" fmla="*/ 306585 w 372895"/>
                    <a:gd name="connsiteY1" fmla="*/ 44099 h 405320"/>
                    <a:gd name="connsiteX2" fmla="*/ 255190 w 372895"/>
                    <a:gd name="connsiteY2" fmla="*/ 19455 h 405320"/>
                    <a:gd name="connsiteX3" fmla="*/ 223899 w 372895"/>
                    <a:gd name="connsiteY3" fmla="*/ 4053 h 405320"/>
                    <a:gd name="connsiteX4" fmla="*/ 188555 w 372895"/>
                    <a:gd name="connsiteY4" fmla="*/ 0 h 405320"/>
                    <a:gd name="connsiteX5" fmla="*/ 153211 w 372895"/>
                    <a:gd name="connsiteY5" fmla="*/ 4053 h 405320"/>
                    <a:gd name="connsiteX6" fmla="*/ 120948 w 372895"/>
                    <a:gd name="connsiteY6" fmla="*/ 19455 h 405320"/>
                    <a:gd name="connsiteX7" fmla="*/ 69553 w 372895"/>
                    <a:gd name="connsiteY7" fmla="*/ 44099 h 405320"/>
                    <a:gd name="connsiteX8" fmla="*/ 13132 w 372895"/>
                    <a:gd name="connsiteY8" fmla="*/ 53340 h 405320"/>
                    <a:gd name="connsiteX9" fmla="*/ 0 w 372895"/>
                    <a:gd name="connsiteY9" fmla="*/ 54313 h 405320"/>
                    <a:gd name="connsiteX10" fmla="*/ 0 w 372895"/>
                    <a:gd name="connsiteY10" fmla="*/ 150131 h 405320"/>
                    <a:gd name="connsiteX11" fmla="*/ 8106 w 372895"/>
                    <a:gd name="connsiteY11" fmla="*/ 206714 h 405320"/>
                    <a:gd name="connsiteX12" fmla="*/ 28210 w 372895"/>
                    <a:gd name="connsiteY12" fmla="*/ 257136 h 405320"/>
                    <a:gd name="connsiteX13" fmla="*/ 58528 w 372895"/>
                    <a:gd name="connsiteY13" fmla="*/ 302369 h 405320"/>
                    <a:gd name="connsiteX14" fmla="*/ 95818 w 372895"/>
                    <a:gd name="connsiteY14" fmla="*/ 341442 h 405320"/>
                    <a:gd name="connsiteX15" fmla="*/ 138133 w 372895"/>
                    <a:gd name="connsiteY15" fmla="*/ 375489 h 405320"/>
                    <a:gd name="connsiteX16" fmla="*/ 181422 w 372895"/>
                    <a:gd name="connsiteY16" fmla="*/ 404348 h 405320"/>
                    <a:gd name="connsiteX17" fmla="*/ 188555 w 372895"/>
                    <a:gd name="connsiteY17" fmla="*/ 408401 h 405320"/>
                    <a:gd name="connsiteX18" fmla="*/ 195689 w 372895"/>
                    <a:gd name="connsiteY18" fmla="*/ 404348 h 405320"/>
                    <a:gd name="connsiteX19" fmla="*/ 238977 w 372895"/>
                    <a:gd name="connsiteY19" fmla="*/ 375489 h 405320"/>
                    <a:gd name="connsiteX20" fmla="*/ 280320 w 372895"/>
                    <a:gd name="connsiteY20" fmla="*/ 341442 h 405320"/>
                    <a:gd name="connsiteX21" fmla="*/ 318582 w 372895"/>
                    <a:gd name="connsiteY21" fmla="*/ 302369 h 405320"/>
                    <a:gd name="connsiteX22" fmla="*/ 348900 w 372895"/>
                    <a:gd name="connsiteY22" fmla="*/ 257136 h 405320"/>
                    <a:gd name="connsiteX23" fmla="*/ 369004 w 372895"/>
                    <a:gd name="connsiteY23" fmla="*/ 206714 h 405320"/>
                    <a:gd name="connsiteX24" fmla="*/ 376138 w 372895"/>
                    <a:gd name="connsiteY24" fmla="*/ 150131 h 405320"/>
                    <a:gd name="connsiteX25" fmla="*/ 376138 w 372895"/>
                    <a:gd name="connsiteY25" fmla="*/ 54313 h 405320"/>
                    <a:gd name="connsiteX26" fmla="*/ 364140 w 372895"/>
                    <a:gd name="connsiteY26" fmla="*/ 53340 h 405320"/>
                    <a:gd name="connsiteX27" fmla="*/ 343226 w 372895"/>
                    <a:gd name="connsiteY27" fmla="*/ 159534 h 405320"/>
                    <a:gd name="connsiteX28" fmla="*/ 337389 w 372895"/>
                    <a:gd name="connsiteY28" fmla="*/ 206227 h 405320"/>
                    <a:gd name="connsiteX29" fmla="*/ 320690 w 372895"/>
                    <a:gd name="connsiteY29" fmla="*/ 247894 h 405320"/>
                    <a:gd name="connsiteX30" fmla="*/ 295722 w 372895"/>
                    <a:gd name="connsiteY30" fmla="*/ 285184 h 405320"/>
                    <a:gd name="connsiteX31" fmla="*/ 264107 w 372895"/>
                    <a:gd name="connsiteY31" fmla="*/ 317447 h 405320"/>
                    <a:gd name="connsiteX32" fmla="*/ 230060 w 372895"/>
                    <a:gd name="connsiteY32" fmla="*/ 345495 h 405320"/>
                    <a:gd name="connsiteX33" fmla="*/ 194392 w 372895"/>
                    <a:gd name="connsiteY33" fmla="*/ 369328 h 405320"/>
                    <a:gd name="connsiteX34" fmla="*/ 188555 w 372895"/>
                    <a:gd name="connsiteY34" fmla="*/ 372733 h 405320"/>
                    <a:gd name="connsiteX35" fmla="*/ 182719 w 372895"/>
                    <a:gd name="connsiteY35" fmla="*/ 369328 h 405320"/>
                    <a:gd name="connsiteX36" fmla="*/ 147050 w 372895"/>
                    <a:gd name="connsiteY36" fmla="*/ 345495 h 405320"/>
                    <a:gd name="connsiteX37" fmla="*/ 112193 w 372895"/>
                    <a:gd name="connsiteY37" fmla="*/ 317447 h 405320"/>
                    <a:gd name="connsiteX38" fmla="*/ 81388 w 372895"/>
                    <a:gd name="connsiteY38" fmla="*/ 285184 h 405320"/>
                    <a:gd name="connsiteX39" fmla="*/ 56421 w 372895"/>
                    <a:gd name="connsiteY39" fmla="*/ 247894 h 405320"/>
                    <a:gd name="connsiteX40" fmla="*/ 39721 w 372895"/>
                    <a:gd name="connsiteY40" fmla="*/ 206227 h 405320"/>
                    <a:gd name="connsiteX41" fmla="*/ 33074 w 372895"/>
                    <a:gd name="connsiteY41" fmla="*/ 159534 h 405320"/>
                    <a:gd name="connsiteX42" fmla="*/ 33074 w 372895"/>
                    <a:gd name="connsiteY42" fmla="*/ 80740 h 405320"/>
                    <a:gd name="connsiteX43" fmla="*/ 43937 w 372895"/>
                    <a:gd name="connsiteY43" fmla="*/ 79929 h 405320"/>
                    <a:gd name="connsiteX44" fmla="*/ 90468 w 372895"/>
                    <a:gd name="connsiteY44" fmla="*/ 72309 h 405320"/>
                    <a:gd name="connsiteX45" fmla="*/ 132783 w 372895"/>
                    <a:gd name="connsiteY45" fmla="*/ 51881 h 405320"/>
                    <a:gd name="connsiteX46" fmla="*/ 159372 w 372895"/>
                    <a:gd name="connsiteY46" fmla="*/ 39073 h 405320"/>
                    <a:gd name="connsiteX47" fmla="*/ 188393 w 372895"/>
                    <a:gd name="connsiteY47" fmla="*/ 35668 h 405320"/>
                    <a:gd name="connsiteX48" fmla="*/ 217414 w 372895"/>
                    <a:gd name="connsiteY48" fmla="*/ 39073 h 405320"/>
                    <a:gd name="connsiteX49" fmla="*/ 243192 w 372895"/>
                    <a:gd name="connsiteY49" fmla="*/ 51881 h 405320"/>
                    <a:gd name="connsiteX50" fmla="*/ 285508 w 372895"/>
                    <a:gd name="connsiteY50" fmla="*/ 72309 h 405320"/>
                    <a:gd name="connsiteX51" fmla="*/ 332849 w 372895"/>
                    <a:gd name="connsiteY51" fmla="*/ 79929 h 405320"/>
                    <a:gd name="connsiteX52" fmla="*/ 342901 w 372895"/>
                    <a:gd name="connsiteY52" fmla="*/ 80740 h 405320"/>
                    <a:gd name="connsiteX53" fmla="*/ 342901 w 372895"/>
                    <a:gd name="connsiteY53" fmla="*/ 159534 h 40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72895" h="405320">
                      <a:moveTo>
                        <a:pt x="364140" y="53340"/>
                      </a:moveTo>
                      <a:cubicBezTo>
                        <a:pt x="344036" y="52367"/>
                        <a:pt x="324743" y="49287"/>
                        <a:pt x="306585" y="44099"/>
                      </a:cubicBezTo>
                      <a:cubicBezTo>
                        <a:pt x="289399" y="38911"/>
                        <a:pt x="272375" y="30642"/>
                        <a:pt x="255190" y="19455"/>
                      </a:cubicBezTo>
                      <a:cubicBezTo>
                        <a:pt x="245138" y="13295"/>
                        <a:pt x="233951" y="8106"/>
                        <a:pt x="223899" y="4053"/>
                      </a:cubicBezTo>
                      <a:cubicBezTo>
                        <a:pt x="212874" y="973"/>
                        <a:pt x="200715" y="0"/>
                        <a:pt x="188555" y="0"/>
                      </a:cubicBezTo>
                      <a:cubicBezTo>
                        <a:pt x="175423" y="0"/>
                        <a:pt x="164398" y="973"/>
                        <a:pt x="153211" y="4053"/>
                      </a:cubicBezTo>
                      <a:cubicBezTo>
                        <a:pt x="142186" y="8106"/>
                        <a:pt x="131972" y="13295"/>
                        <a:pt x="120948" y="19455"/>
                      </a:cubicBezTo>
                      <a:cubicBezTo>
                        <a:pt x="104735" y="30804"/>
                        <a:pt x="87711" y="39073"/>
                        <a:pt x="69553" y="44099"/>
                      </a:cubicBezTo>
                      <a:cubicBezTo>
                        <a:pt x="51395" y="49125"/>
                        <a:pt x="32263" y="52367"/>
                        <a:pt x="13132" y="53340"/>
                      </a:cubicBezTo>
                      <a:lnTo>
                        <a:pt x="0" y="54313"/>
                      </a:lnTo>
                      <a:lnTo>
                        <a:pt x="0" y="150131"/>
                      </a:lnTo>
                      <a:cubicBezTo>
                        <a:pt x="0" y="169748"/>
                        <a:pt x="3080" y="188231"/>
                        <a:pt x="8106" y="206714"/>
                      </a:cubicBezTo>
                      <a:cubicBezTo>
                        <a:pt x="13132" y="224223"/>
                        <a:pt x="19131" y="240761"/>
                        <a:pt x="28210" y="257136"/>
                      </a:cubicBezTo>
                      <a:cubicBezTo>
                        <a:pt x="36317" y="272538"/>
                        <a:pt x="46369" y="288102"/>
                        <a:pt x="58528" y="302369"/>
                      </a:cubicBezTo>
                      <a:cubicBezTo>
                        <a:pt x="70688" y="315826"/>
                        <a:pt x="82685" y="329121"/>
                        <a:pt x="95818" y="341442"/>
                      </a:cubicBezTo>
                      <a:cubicBezTo>
                        <a:pt x="108950" y="353764"/>
                        <a:pt x="123055" y="365113"/>
                        <a:pt x="138133" y="375489"/>
                      </a:cubicBezTo>
                      <a:cubicBezTo>
                        <a:pt x="152238" y="385865"/>
                        <a:pt x="167316" y="396080"/>
                        <a:pt x="181422" y="404348"/>
                      </a:cubicBezTo>
                      <a:lnTo>
                        <a:pt x="188555" y="408401"/>
                      </a:lnTo>
                      <a:lnTo>
                        <a:pt x="195689" y="404348"/>
                      </a:lnTo>
                      <a:cubicBezTo>
                        <a:pt x="209794" y="396080"/>
                        <a:pt x="224872" y="385865"/>
                        <a:pt x="238977" y="375489"/>
                      </a:cubicBezTo>
                      <a:cubicBezTo>
                        <a:pt x="253082" y="365113"/>
                        <a:pt x="267187" y="353926"/>
                        <a:pt x="280320" y="341442"/>
                      </a:cubicBezTo>
                      <a:cubicBezTo>
                        <a:pt x="294425" y="329121"/>
                        <a:pt x="306585" y="315664"/>
                        <a:pt x="318582" y="302369"/>
                      </a:cubicBezTo>
                      <a:cubicBezTo>
                        <a:pt x="329607" y="287940"/>
                        <a:pt x="339821" y="272538"/>
                        <a:pt x="348900" y="257136"/>
                      </a:cubicBezTo>
                      <a:cubicBezTo>
                        <a:pt x="357006" y="240598"/>
                        <a:pt x="363978" y="224223"/>
                        <a:pt x="369004" y="206714"/>
                      </a:cubicBezTo>
                      <a:cubicBezTo>
                        <a:pt x="374030" y="188231"/>
                        <a:pt x="376138" y="169586"/>
                        <a:pt x="376138" y="150131"/>
                      </a:cubicBezTo>
                      <a:lnTo>
                        <a:pt x="376138" y="54313"/>
                      </a:lnTo>
                      <a:lnTo>
                        <a:pt x="364140" y="53340"/>
                      </a:lnTo>
                      <a:close/>
                      <a:moveTo>
                        <a:pt x="343226" y="159534"/>
                      </a:moveTo>
                      <a:cubicBezTo>
                        <a:pt x="343226" y="175585"/>
                        <a:pt x="341604" y="190987"/>
                        <a:pt x="337389" y="206227"/>
                      </a:cubicBezTo>
                      <a:cubicBezTo>
                        <a:pt x="333174" y="220657"/>
                        <a:pt x="327337" y="234275"/>
                        <a:pt x="320690" y="247894"/>
                      </a:cubicBezTo>
                      <a:cubicBezTo>
                        <a:pt x="313232" y="260702"/>
                        <a:pt x="304963" y="273348"/>
                        <a:pt x="295722" y="285184"/>
                      </a:cubicBezTo>
                      <a:cubicBezTo>
                        <a:pt x="285670" y="296208"/>
                        <a:pt x="275780" y="307233"/>
                        <a:pt x="264107" y="317447"/>
                      </a:cubicBezTo>
                      <a:cubicBezTo>
                        <a:pt x="253244" y="327661"/>
                        <a:pt x="241733" y="336903"/>
                        <a:pt x="230060" y="345495"/>
                      </a:cubicBezTo>
                      <a:cubicBezTo>
                        <a:pt x="218387" y="354088"/>
                        <a:pt x="205903" y="362519"/>
                        <a:pt x="194392" y="369328"/>
                      </a:cubicBezTo>
                      <a:lnTo>
                        <a:pt x="188555" y="372733"/>
                      </a:lnTo>
                      <a:lnTo>
                        <a:pt x="182719" y="369328"/>
                      </a:lnTo>
                      <a:cubicBezTo>
                        <a:pt x="171045" y="362519"/>
                        <a:pt x="158561" y="354088"/>
                        <a:pt x="147050" y="345495"/>
                      </a:cubicBezTo>
                      <a:cubicBezTo>
                        <a:pt x="134566" y="337065"/>
                        <a:pt x="122893" y="327661"/>
                        <a:pt x="112193" y="317447"/>
                      </a:cubicBezTo>
                      <a:cubicBezTo>
                        <a:pt x="101492" y="307233"/>
                        <a:pt x="91440" y="296208"/>
                        <a:pt x="81388" y="285184"/>
                      </a:cubicBezTo>
                      <a:cubicBezTo>
                        <a:pt x="71336" y="273348"/>
                        <a:pt x="63068" y="260540"/>
                        <a:pt x="56421" y="247894"/>
                      </a:cubicBezTo>
                      <a:cubicBezTo>
                        <a:pt x="48963" y="234275"/>
                        <a:pt x="43937" y="220657"/>
                        <a:pt x="39721" y="206227"/>
                      </a:cubicBezTo>
                      <a:cubicBezTo>
                        <a:pt x="35506" y="190987"/>
                        <a:pt x="33074" y="175747"/>
                        <a:pt x="33074" y="159534"/>
                      </a:cubicBezTo>
                      <a:lnTo>
                        <a:pt x="33074" y="80740"/>
                      </a:lnTo>
                      <a:lnTo>
                        <a:pt x="43937" y="79929"/>
                      </a:lnTo>
                      <a:cubicBezTo>
                        <a:pt x="59663" y="79119"/>
                        <a:pt x="75552" y="76525"/>
                        <a:pt x="90468" y="72309"/>
                      </a:cubicBezTo>
                      <a:cubicBezTo>
                        <a:pt x="105383" y="68094"/>
                        <a:pt x="119488" y="61285"/>
                        <a:pt x="132783" y="51881"/>
                      </a:cubicBezTo>
                      <a:cubicBezTo>
                        <a:pt x="141862" y="46855"/>
                        <a:pt x="150293" y="42478"/>
                        <a:pt x="159372" y="39073"/>
                      </a:cubicBezTo>
                      <a:cubicBezTo>
                        <a:pt x="168451" y="36479"/>
                        <a:pt x="177693" y="35668"/>
                        <a:pt x="188393" y="35668"/>
                      </a:cubicBezTo>
                      <a:cubicBezTo>
                        <a:pt x="198445" y="35668"/>
                        <a:pt x="208335" y="36479"/>
                        <a:pt x="217414" y="39073"/>
                      </a:cubicBezTo>
                      <a:cubicBezTo>
                        <a:pt x="225683" y="42478"/>
                        <a:pt x="234924" y="46693"/>
                        <a:pt x="243192" y="51881"/>
                      </a:cubicBezTo>
                      <a:cubicBezTo>
                        <a:pt x="257298" y="61285"/>
                        <a:pt x="271403" y="67932"/>
                        <a:pt x="285508" y="72309"/>
                      </a:cubicBezTo>
                      <a:cubicBezTo>
                        <a:pt x="300424" y="76525"/>
                        <a:pt x="316312" y="79119"/>
                        <a:pt x="332849" y="79929"/>
                      </a:cubicBezTo>
                      <a:lnTo>
                        <a:pt x="342901" y="80740"/>
                      </a:lnTo>
                      <a:lnTo>
                        <a:pt x="342901" y="159534"/>
                      </a:lnTo>
                      <a:close/>
                    </a:path>
                  </a:pathLst>
                </a:custGeom>
                <a:solidFill>
                  <a:srgbClr val="828582"/>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30" name="Freeform: Shape 129">
                  <a:extLst>
                    <a:ext uri="{FF2B5EF4-FFF2-40B4-BE49-F238E27FC236}">
                      <a16:creationId xmlns:a16="http://schemas.microsoft.com/office/drawing/2014/main" id="{D5FED8A8-F4E5-40F1-8DB0-A52C62C1D05E}"/>
                    </a:ext>
                  </a:extLst>
                </p:cNvPr>
                <p:cNvSpPr/>
                <p:nvPr/>
              </p:nvSpPr>
              <p:spPr>
                <a:xfrm>
                  <a:off x="5300557" y="3313057"/>
                  <a:ext cx="275618" cy="291831"/>
                </a:xfrm>
                <a:custGeom>
                  <a:avLst/>
                  <a:gdLst>
                    <a:gd name="connsiteX0" fmla="*/ 133594 w 275618"/>
                    <a:gd name="connsiteY0" fmla="*/ 297992 h 291831"/>
                    <a:gd name="connsiteX1" fmla="*/ 133594 w 275618"/>
                    <a:gd name="connsiteY1" fmla="*/ 297992 h 291831"/>
                    <a:gd name="connsiteX2" fmla="*/ 101654 w 275618"/>
                    <a:gd name="connsiteY2" fmla="*/ 276753 h 291831"/>
                    <a:gd name="connsiteX3" fmla="*/ 70526 w 275618"/>
                    <a:gd name="connsiteY3" fmla="*/ 251785 h 291831"/>
                    <a:gd name="connsiteX4" fmla="*/ 43126 w 275618"/>
                    <a:gd name="connsiteY4" fmla="*/ 222926 h 291831"/>
                    <a:gd name="connsiteX5" fmla="*/ 20915 w 275618"/>
                    <a:gd name="connsiteY5" fmla="*/ 189528 h 291831"/>
                    <a:gd name="connsiteX6" fmla="*/ 5999 w 275618"/>
                    <a:gd name="connsiteY6" fmla="*/ 152401 h 291831"/>
                    <a:gd name="connsiteX7" fmla="*/ 0 w 275618"/>
                    <a:gd name="connsiteY7" fmla="*/ 110734 h 291831"/>
                    <a:gd name="connsiteX8" fmla="*/ 0 w 275618"/>
                    <a:gd name="connsiteY8" fmla="*/ 40208 h 291831"/>
                    <a:gd name="connsiteX9" fmla="*/ 9728 w 275618"/>
                    <a:gd name="connsiteY9" fmla="*/ 39397 h 291831"/>
                    <a:gd name="connsiteX10" fmla="*/ 51232 w 275618"/>
                    <a:gd name="connsiteY10" fmla="*/ 32588 h 291831"/>
                    <a:gd name="connsiteX11" fmla="*/ 89008 w 275618"/>
                    <a:gd name="connsiteY11" fmla="*/ 14429 h 291831"/>
                    <a:gd name="connsiteX12" fmla="*/ 112841 w 275618"/>
                    <a:gd name="connsiteY12" fmla="*/ 3080 h 291831"/>
                    <a:gd name="connsiteX13" fmla="*/ 138782 w 275618"/>
                    <a:gd name="connsiteY13" fmla="*/ 0 h 291831"/>
                    <a:gd name="connsiteX14" fmla="*/ 164722 w 275618"/>
                    <a:gd name="connsiteY14" fmla="*/ 3080 h 291831"/>
                    <a:gd name="connsiteX15" fmla="*/ 187745 w 275618"/>
                    <a:gd name="connsiteY15" fmla="*/ 14429 h 291831"/>
                    <a:gd name="connsiteX16" fmla="*/ 225520 w 275618"/>
                    <a:gd name="connsiteY16" fmla="*/ 32588 h 291831"/>
                    <a:gd name="connsiteX17" fmla="*/ 267836 w 275618"/>
                    <a:gd name="connsiteY17" fmla="*/ 39397 h 291831"/>
                    <a:gd name="connsiteX18" fmla="*/ 276753 w 275618"/>
                    <a:gd name="connsiteY18" fmla="*/ 40208 h 291831"/>
                    <a:gd name="connsiteX19" fmla="*/ 276753 w 275618"/>
                    <a:gd name="connsiteY19" fmla="*/ 110734 h 291831"/>
                    <a:gd name="connsiteX20" fmla="*/ 271565 w 275618"/>
                    <a:gd name="connsiteY20" fmla="*/ 152401 h 291831"/>
                    <a:gd name="connsiteX21" fmla="*/ 256649 w 275618"/>
                    <a:gd name="connsiteY21" fmla="*/ 189528 h 291831"/>
                    <a:gd name="connsiteX22" fmla="*/ 234438 w 275618"/>
                    <a:gd name="connsiteY22" fmla="*/ 222926 h 291831"/>
                    <a:gd name="connsiteX23" fmla="*/ 206227 w 275618"/>
                    <a:gd name="connsiteY23" fmla="*/ 251785 h 291831"/>
                    <a:gd name="connsiteX24" fmla="*/ 175747 w 275618"/>
                    <a:gd name="connsiteY24" fmla="*/ 276753 h 291831"/>
                    <a:gd name="connsiteX25" fmla="*/ 143808 w 275618"/>
                    <a:gd name="connsiteY25" fmla="*/ 297992 h 291831"/>
                    <a:gd name="connsiteX26" fmla="*/ 138620 w 275618"/>
                    <a:gd name="connsiteY26" fmla="*/ 301072 h 291831"/>
                    <a:gd name="connsiteX27" fmla="*/ 133594 w 275618"/>
                    <a:gd name="connsiteY27" fmla="*/ 297992 h 291831"/>
                    <a:gd name="connsiteX28" fmla="*/ 133594 w 275618"/>
                    <a:gd name="connsiteY28" fmla="*/ 297992 h 291831"/>
                    <a:gd name="connsiteX29" fmla="*/ 133594 w 275618"/>
                    <a:gd name="connsiteY29" fmla="*/ 297992 h 29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75618" h="291831">
                      <a:moveTo>
                        <a:pt x="133594" y="297992"/>
                      </a:moveTo>
                      <a:lnTo>
                        <a:pt x="133594" y="297992"/>
                      </a:lnTo>
                      <a:cubicBezTo>
                        <a:pt x="123217" y="291993"/>
                        <a:pt x="112031" y="284373"/>
                        <a:pt x="101654" y="276753"/>
                      </a:cubicBezTo>
                      <a:cubicBezTo>
                        <a:pt x="90468" y="269133"/>
                        <a:pt x="80091" y="260865"/>
                        <a:pt x="70526" y="251785"/>
                      </a:cubicBezTo>
                      <a:cubicBezTo>
                        <a:pt x="60960" y="242706"/>
                        <a:pt x="52043" y="232816"/>
                        <a:pt x="43126" y="222926"/>
                      </a:cubicBezTo>
                      <a:cubicBezTo>
                        <a:pt x="34209" y="212388"/>
                        <a:pt x="26751" y="200877"/>
                        <a:pt x="20915" y="189528"/>
                      </a:cubicBezTo>
                      <a:cubicBezTo>
                        <a:pt x="14267" y="177368"/>
                        <a:pt x="9728" y="165209"/>
                        <a:pt x="5999" y="152401"/>
                      </a:cubicBezTo>
                      <a:cubicBezTo>
                        <a:pt x="2270" y="138782"/>
                        <a:pt x="0" y="125163"/>
                        <a:pt x="0" y="110734"/>
                      </a:cubicBezTo>
                      <a:lnTo>
                        <a:pt x="0" y="40208"/>
                      </a:lnTo>
                      <a:lnTo>
                        <a:pt x="9728" y="39397"/>
                      </a:lnTo>
                      <a:cubicBezTo>
                        <a:pt x="23833" y="38587"/>
                        <a:pt x="37938" y="36317"/>
                        <a:pt x="51232" y="32588"/>
                      </a:cubicBezTo>
                      <a:cubicBezTo>
                        <a:pt x="64527" y="28859"/>
                        <a:pt x="77173" y="22698"/>
                        <a:pt x="89008" y="14429"/>
                      </a:cubicBezTo>
                      <a:cubicBezTo>
                        <a:pt x="97115" y="9890"/>
                        <a:pt x="104573" y="6161"/>
                        <a:pt x="112841" y="3080"/>
                      </a:cubicBezTo>
                      <a:cubicBezTo>
                        <a:pt x="120948" y="811"/>
                        <a:pt x="129216" y="0"/>
                        <a:pt x="138782" y="0"/>
                      </a:cubicBezTo>
                      <a:cubicBezTo>
                        <a:pt x="147699" y="0"/>
                        <a:pt x="156616" y="811"/>
                        <a:pt x="164722" y="3080"/>
                      </a:cubicBezTo>
                      <a:cubicBezTo>
                        <a:pt x="172180" y="6161"/>
                        <a:pt x="180287" y="9890"/>
                        <a:pt x="187745" y="14429"/>
                      </a:cubicBezTo>
                      <a:cubicBezTo>
                        <a:pt x="200391" y="22698"/>
                        <a:pt x="213037" y="28859"/>
                        <a:pt x="225520" y="32588"/>
                      </a:cubicBezTo>
                      <a:cubicBezTo>
                        <a:pt x="238815" y="36317"/>
                        <a:pt x="252920" y="38587"/>
                        <a:pt x="267836" y="39397"/>
                      </a:cubicBezTo>
                      <a:lnTo>
                        <a:pt x="276753" y="40208"/>
                      </a:lnTo>
                      <a:lnTo>
                        <a:pt x="276753" y="110734"/>
                      </a:lnTo>
                      <a:cubicBezTo>
                        <a:pt x="276753" y="125163"/>
                        <a:pt x="275294" y="138782"/>
                        <a:pt x="271565" y="152401"/>
                      </a:cubicBezTo>
                      <a:cubicBezTo>
                        <a:pt x="267836" y="165209"/>
                        <a:pt x="262648" y="177368"/>
                        <a:pt x="256649" y="189528"/>
                      </a:cubicBezTo>
                      <a:cubicBezTo>
                        <a:pt x="250002" y="200877"/>
                        <a:pt x="242544" y="212226"/>
                        <a:pt x="234438" y="222926"/>
                      </a:cubicBezTo>
                      <a:cubicBezTo>
                        <a:pt x="225520" y="232816"/>
                        <a:pt x="216603" y="242706"/>
                        <a:pt x="206227" y="251785"/>
                      </a:cubicBezTo>
                      <a:cubicBezTo>
                        <a:pt x="196500" y="260865"/>
                        <a:pt x="186123" y="269295"/>
                        <a:pt x="175747" y="276753"/>
                      </a:cubicBezTo>
                      <a:cubicBezTo>
                        <a:pt x="165371" y="284373"/>
                        <a:pt x="154184" y="291831"/>
                        <a:pt x="143808" y="297992"/>
                      </a:cubicBezTo>
                      <a:lnTo>
                        <a:pt x="138620" y="301072"/>
                      </a:lnTo>
                      <a:lnTo>
                        <a:pt x="133594" y="297992"/>
                      </a:lnTo>
                      <a:lnTo>
                        <a:pt x="133594" y="297992"/>
                      </a:lnTo>
                      <a:lnTo>
                        <a:pt x="133594" y="297992"/>
                      </a:lnTo>
                      <a:close/>
                    </a:path>
                  </a:pathLst>
                </a:custGeom>
                <a:solidFill>
                  <a:srgbClr val="3276BC"/>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31" name="Freeform: Shape 130">
                  <a:extLst>
                    <a:ext uri="{FF2B5EF4-FFF2-40B4-BE49-F238E27FC236}">
                      <a16:creationId xmlns:a16="http://schemas.microsoft.com/office/drawing/2014/main" id="{8756A842-011F-4A04-BEA2-62EEB107F740}"/>
                    </a:ext>
                  </a:extLst>
                </p:cNvPr>
                <p:cNvSpPr/>
                <p:nvPr/>
              </p:nvSpPr>
              <p:spPr>
                <a:xfrm>
                  <a:off x="5430584" y="3525121"/>
                  <a:ext cx="16213" cy="16213"/>
                </a:xfrm>
                <a:custGeom>
                  <a:avLst/>
                  <a:gdLst>
                    <a:gd name="connsiteX0" fmla="*/ 0 w 16212"/>
                    <a:gd name="connsiteY0" fmla="*/ 16213 h 16212"/>
                    <a:gd name="connsiteX1" fmla="*/ 0 w 16212"/>
                    <a:gd name="connsiteY1" fmla="*/ 16213 h 16212"/>
                    <a:gd name="connsiteX2" fmla="*/ 0 w 16212"/>
                    <a:gd name="connsiteY2" fmla="*/ 0 h 16212"/>
                    <a:gd name="connsiteX3" fmla="*/ 24481 w 16212"/>
                    <a:gd name="connsiteY3" fmla="*/ 0 h 16212"/>
                  </a:gdLst>
                  <a:ahLst/>
                  <a:cxnLst>
                    <a:cxn ang="0">
                      <a:pos x="connsiteX0" y="connsiteY0"/>
                    </a:cxn>
                    <a:cxn ang="0">
                      <a:pos x="connsiteX1" y="connsiteY1"/>
                    </a:cxn>
                    <a:cxn ang="0">
                      <a:pos x="connsiteX2" y="connsiteY2"/>
                    </a:cxn>
                    <a:cxn ang="0">
                      <a:pos x="connsiteX3" y="connsiteY3"/>
                    </a:cxn>
                  </a:cxnLst>
                  <a:rect l="l" t="t" r="r" b="b"/>
                  <a:pathLst>
                    <a:path w="16212" h="16212">
                      <a:moveTo>
                        <a:pt x="0" y="16213"/>
                      </a:moveTo>
                      <a:lnTo>
                        <a:pt x="0" y="16213"/>
                      </a:lnTo>
                      <a:lnTo>
                        <a:pt x="0" y="0"/>
                      </a:lnTo>
                      <a:lnTo>
                        <a:pt x="24481" y="0"/>
                      </a:lnTo>
                    </a:path>
                  </a:pathLst>
                </a:custGeom>
                <a:solidFill>
                  <a:srgbClr val="FFFFF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32" name="Freeform: Shape 131">
                  <a:extLst>
                    <a:ext uri="{FF2B5EF4-FFF2-40B4-BE49-F238E27FC236}">
                      <a16:creationId xmlns:a16="http://schemas.microsoft.com/office/drawing/2014/main" id="{85F046A2-1D03-4B99-9310-C2D251EDC5B5}"/>
                    </a:ext>
                  </a:extLst>
                </p:cNvPr>
                <p:cNvSpPr/>
                <p:nvPr/>
              </p:nvSpPr>
              <p:spPr>
                <a:xfrm>
                  <a:off x="5430584" y="3362506"/>
                  <a:ext cx="16213" cy="129703"/>
                </a:xfrm>
                <a:custGeom>
                  <a:avLst/>
                  <a:gdLst>
                    <a:gd name="connsiteX0" fmla="*/ 24481 w 16212"/>
                    <a:gd name="connsiteY0" fmla="*/ 138133 h 129702"/>
                    <a:gd name="connsiteX1" fmla="*/ 24481 w 16212"/>
                    <a:gd name="connsiteY1" fmla="*/ 138133 h 129702"/>
                    <a:gd name="connsiteX2" fmla="*/ 0 w 16212"/>
                    <a:gd name="connsiteY2" fmla="*/ 138133 h 129702"/>
                    <a:gd name="connsiteX3" fmla="*/ 0 w 16212"/>
                    <a:gd name="connsiteY3" fmla="*/ 0 h 129702"/>
                    <a:gd name="connsiteX4" fmla="*/ 24481 w 16212"/>
                    <a:gd name="connsiteY4" fmla="*/ 0 h 129702"/>
                    <a:gd name="connsiteX5" fmla="*/ 24481 w 16212"/>
                    <a:gd name="connsiteY5" fmla="*/ 138133 h 129702"/>
                    <a:gd name="connsiteX6" fmla="*/ 24481 w 16212"/>
                    <a:gd name="connsiteY6" fmla="*/ 138133 h 12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12" h="129702">
                      <a:moveTo>
                        <a:pt x="24481" y="138133"/>
                      </a:moveTo>
                      <a:lnTo>
                        <a:pt x="24481" y="138133"/>
                      </a:lnTo>
                      <a:lnTo>
                        <a:pt x="0" y="138133"/>
                      </a:lnTo>
                      <a:lnTo>
                        <a:pt x="0" y="0"/>
                      </a:lnTo>
                      <a:lnTo>
                        <a:pt x="24481" y="0"/>
                      </a:lnTo>
                      <a:lnTo>
                        <a:pt x="24481" y="138133"/>
                      </a:lnTo>
                      <a:lnTo>
                        <a:pt x="24481" y="138133"/>
                      </a:lnTo>
                      <a:close/>
                    </a:path>
                  </a:pathLst>
                </a:custGeom>
                <a:solidFill>
                  <a:srgbClr val="FFFFFF"/>
                </a:solidFill>
                <a:ln w="16188" cap="flat">
                  <a:noFill/>
                  <a:prstDash val="solid"/>
                  <a:miter/>
                </a:ln>
              </p:spPr>
              <p:txBody>
                <a:bodyPr rtlCol="0" anchor="ctr"/>
                <a:lstStyle/>
                <a:p>
                  <a:pPr defTabSz="932597">
                    <a:defRPr/>
                  </a:pPr>
                  <a:endParaRPr lang="en-US">
                    <a:solidFill>
                      <a:srgbClr val="282828"/>
                    </a:solidFill>
                    <a:latin typeface="Segoe UI"/>
                  </a:endParaRPr>
                </a:p>
              </p:txBody>
            </p:sp>
            <p:sp>
              <p:nvSpPr>
                <p:cNvPr id="133" name="Freeform: Shape 132">
                  <a:extLst>
                    <a:ext uri="{FF2B5EF4-FFF2-40B4-BE49-F238E27FC236}">
                      <a16:creationId xmlns:a16="http://schemas.microsoft.com/office/drawing/2014/main" id="{FF39C3AC-0FFD-4210-AA81-2A21FDFDF6D0}"/>
                    </a:ext>
                  </a:extLst>
                </p:cNvPr>
                <p:cNvSpPr/>
                <p:nvPr/>
              </p:nvSpPr>
              <p:spPr>
                <a:xfrm>
                  <a:off x="5430584" y="3525121"/>
                  <a:ext cx="16213" cy="16213"/>
                </a:xfrm>
                <a:custGeom>
                  <a:avLst/>
                  <a:gdLst>
                    <a:gd name="connsiteX0" fmla="*/ 24481 w 16212"/>
                    <a:gd name="connsiteY0" fmla="*/ 0 h 16212"/>
                    <a:gd name="connsiteX1" fmla="*/ 24481 w 16212"/>
                    <a:gd name="connsiteY1" fmla="*/ 0 h 16212"/>
                    <a:gd name="connsiteX2" fmla="*/ 24481 w 16212"/>
                    <a:gd name="connsiteY2" fmla="*/ 16213 h 16212"/>
                    <a:gd name="connsiteX3" fmla="*/ 0 w 16212"/>
                    <a:gd name="connsiteY3" fmla="*/ 16213 h 16212"/>
                  </a:gdLst>
                  <a:ahLst/>
                  <a:cxnLst>
                    <a:cxn ang="0">
                      <a:pos x="connsiteX0" y="connsiteY0"/>
                    </a:cxn>
                    <a:cxn ang="0">
                      <a:pos x="connsiteX1" y="connsiteY1"/>
                    </a:cxn>
                    <a:cxn ang="0">
                      <a:pos x="connsiteX2" y="connsiteY2"/>
                    </a:cxn>
                    <a:cxn ang="0">
                      <a:pos x="connsiteX3" y="connsiteY3"/>
                    </a:cxn>
                  </a:cxnLst>
                  <a:rect l="l" t="t" r="r" b="b"/>
                  <a:pathLst>
                    <a:path w="16212" h="16212">
                      <a:moveTo>
                        <a:pt x="24481" y="0"/>
                      </a:moveTo>
                      <a:lnTo>
                        <a:pt x="24481" y="0"/>
                      </a:lnTo>
                      <a:lnTo>
                        <a:pt x="24481" y="16213"/>
                      </a:lnTo>
                      <a:lnTo>
                        <a:pt x="0" y="16213"/>
                      </a:lnTo>
                    </a:path>
                  </a:pathLst>
                </a:custGeom>
                <a:solidFill>
                  <a:srgbClr val="FFFFFF"/>
                </a:solidFill>
                <a:ln w="16188" cap="flat">
                  <a:noFill/>
                  <a:prstDash val="solid"/>
                  <a:miter/>
                </a:ln>
              </p:spPr>
              <p:txBody>
                <a:bodyPr rtlCol="0" anchor="ctr"/>
                <a:lstStyle/>
                <a:p>
                  <a:pPr defTabSz="932597">
                    <a:defRPr/>
                  </a:pPr>
                  <a:endParaRPr lang="en-US">
                    <a:solidFill>
                      <a:srgbClr val="282828"/>
                    </a:solidFill>
                    <a:latin typeface="Segoe UI"/>
                  </a:endParaRPr>
                </a:p>
              </p:txBody>
            </p:sp>
          </p:grpSp>
          <p:sp>
            <p:nvSpPr>
              <p:cNvPr id="138" name="TextBox 137">
                <a:extLst>
                  <a:ext uri="{FF2B5EF4-FFF2-40B4-BE49-F238E27FC236}">
                    <a16:creationId xmlns:a16="http://schemas.microsoft.com/office/drawing/2014/main" id="{FD59E625-5589-41A2-9DDD-58FA14D73C4C}"/>
                  </a:ext>
                </a:extLst>
              </p:cNvPr>
              <p:cNvSpPr txBox="1"/>
              <p:nvPr/>
            </p:nvSpPr>
            <p:spPr>
              <a:xfrm>
                <a:off x="5047822" y="4282650"/>
                <a:ext cx="1780167" cy="734945"/>
              </a:xfrm>
              <a:prstGeom prst="rect">
                <a:avLst/>
              </a:prstGeom>
              <a:noFill/>
            </p:spPr>
            <p:txBody>
              <a:bodyPr wrap="none" lIns="186521" tIns="149217" rIns="186521" bIns="149217" rtlCol="0">
                <a:spAutoFit/>
              </a:bodyPr>
              <a:lstStyle/>
              <a:p>
                <a:pPr algn="ctr" defTabSz="951248">
                  <a:defRPr/>
                </a:pPr>
                <a:r>
                  <a:rPr lang="en-US" sz="1428" b="1">
                    <a:gradFill>
                      <a:gsLst>
                        <a:gs pos="83000">
                          <a:srgbClr val="282828"/>
                        </a:gs>
                        <a:gs pos="100000">
                          <a:srgbClr val="282828"/>
                        </a:gs>
                      </a:gsLst>
                      <a:lin ang="5400000" scaled="1"/>
                    </a:gradFill>
                    <a:latin typeface="Segoe UI"/>
                    <a:cs typeface="Segoe UI Semibold" panose="020B0702040204020203" pitchFamily="34" charset="0"/>
                  </a:rPr>
                  <a:t>A uniquely</a:t>
                </a:r>
              </a:p>
              <a:p>
                <a:pPr algn="ctr" defTabSz="951248">
                  <a:defRPr/>
                </a:pPr>
                <a:r>
                  <a:rPr lang="en-US" sz="1428" b="1">
                    <a:gradFill>
                      <a:gsLst>
                        <a:gs pos="83000">
                          <a:srgbClr val="282828"/>
                        </a:gs>
                        <a:gs pos="100000">
                          <a:srgbClr val="282828"/>
                        </a:gs>
                      </a:gsLst>
                      <a:lin ang="5400000" scaled="1"/>
                    </a:gradFill>
                    <a:latin typeface="Segoe UI"/>
                    <a:cs typeface="Segoe UI Semibold" panose="020B0702040204020203" pitchFamily="34" charset="0"/>
                  </a:rPr>
                  <a:t>integrated CASB</a:t>
                </a:r>
                <a:endParaRPr lang="en-US" sz="1071">
                  <a:gradFill>
                    <a:gsLst>
                      <a:gs pos="83000">
                        <a:srgbClr val="282828"/>
                      </a:gs>
                      <a:gs pos="100000">
                        <a:srgbClr val="282828"/>
                      </a:gs>
                    </a:gsLst>
                    <a:lin ang="5400000" scaled="1"/>
                  </a:gradFill>
                  <a:latin typeface="Segoe UI"/>
                  <a:cs typeface="Segoe UI Semibold" panose="020B0702040204020203" pitchFamily="34" charset="0"/>
                </a:endParaRPr>
              </a:p>
            </p:txBody>
          </p:sp>
        </p:grpSp>
      </p:grpSp>
      <p:cxnSp>
        <p:nvCxnSpPr>
          <p:cNvPr id="12" name="Straight Connector 11">
            <a:extLst>
              <a:ext uri="{FF2B5EF4-FFF2-40B4-BE49-F238E27FC236}">
                <a16:creationId xmlns:a16="http://schemas.microsoft.com/office/drawing/2014/main" id="{3CBF48D7-3C9C-4550-9443-C9F80C823D02}"/>
              </a:ext>
            </a:extLst>
          </p:cNvPr>
          <p:cNvCxnSpPr>
            <a:cxnSpLocks/>
            <a:stCxn id="45" idx="6"/>
          </p:cNvCxnSpPr>
          <p:nvPr/>
        </p:nvCxnSpPr>
        <p:spPr>
          <a:xfrm>
            <a:off x="1346163" y="3106294"/>
            <a:ext cx="2764359" cy="674467"/>
          </a:xfrm>
          <a:prstGeom prst="line">
            <a:avLst/>
          </a:prstGeom>
          <a:ln>
            <a:gradFill>
              <a:gsLst>
                <a:gs pos="100000">
                  <a:schemeClr val="bg1"/>
                </a:gs>
                <a:gs pos="5000">
                  <a:srgbClr val="C1C1C1"/>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1DE6907-6ED8-4868-8769-EFCA45B26D1F}"/>
              </a:ext>
            </a:extLst>
          </p:cNvPr>
          <p:cNvCxnSpPr>
            <a:cxnSpLocks/>
            <a:stCxn id="10" idx="6"/>
          </p:cNvCxnSpPr>
          <p:nvPr/>
        </p:nvCxnSpPr>
        <p:spPr>
          <a:xfrm flipV="1">
            <a:off x="942384" y="4315157"/>
            <a:ext cx="1385672" cy="129828"/>
          </a:xfrm>
          <a:prstGeom prst="line">
            <a:avLst/>
          </a:prstGeom>
          <a:ln>
            <a:gradFill>
              <a:gsLst>
                <a:gs pos="100000">
                  <a:schemeClr val="bg1"/>
                </a:gs>
                <a:gs pos="5000">
                  <a:srgbClr val="C1C1C1"/>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EFCB9E64-9354-4C8E-B5E3-70CF6A4C6B03}"/>
              </a:ext>
            </a:extLst>
          </p:cNvPr>
          <p:cNvCxnSpPr>
            <a:cxnSpLocks/>
            <a:stCxn id="44" idx="7"/>
          </p:cNvCxnSpPr>
          <p:nvPr/>
        </p:nvCxnSpPr>
        <p:spPr>
          <a:xfrm flipV="1">
            <a:off x="2447761" y="5475737"/>
            <a:ext cx="1662762" cy="565175"/>
          </a:xfrm>
          <a:prstGeom prst="line">
            <a:avLst/>
          </a:prstGeom>
          <a:ln>
            <a:gradFill>
              <a:gsLst>
                <a:gs pos="100000">
                  <a:schemeClr val="bg1"/>
                </a:gs>
                <a:gs pos="5000">
                  <a:srgbClr val="C1C1C1"/>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cxnSp>
      <p:pic>
        <p:nvPicPr>
          <p:cNvPr id="101" name="Picture 100" descr="A picture containing building, floor&#10;&#10;Description generated with very high confidence">
            <a:extLst>
              <a:ext uri="{FF2B5EF4-FFF2-40B4-BE49-F238E27FC236}">
                <a16:creationId xmlns:a16="http://schemas.microsoft.com/office/drawing/2014/main" id="{A8233221-2D09-48E4-9E0A-4967552FB28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27644" y="6298985"/>
            <a:ext cx="395424" cy="367745"/>
          </a:xfrm>
          <a:prstGeom prst="rect">
            <a:avLst/>
          </a:prstGeom>
          <a:noFill/>
        </p:spPr>
      </p:pic>
      <p:pic>
        <p:nvPicPr>
          <p:cNvPr id="102" name="Picture 101" descr="A picture containing first-aid kit, clipart&#10;&#10;Description generated with high confidence">
            <a:extLst>
              <a:ext uri="{FF2B5EF4-FFF2-40B4-BE49-F238E27FC236}">
                <a16:creationId xmlns:a16="http://schemas.microsoft.com/office/drawing/2014/main" id="{EC990145-DC0D-4DFC-B8B1-17F8B34872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96480" y="4433780"/>
            <a:ext cx="325955" cy="325955"/>
          </a:xfrm>
          <a:prstGeom prst="rect">
            <a:avLst/>
          </a:prstGeom>
          <a:noFill/>
        </p:spPr>
      </p:pic>
      <p:pic>
        <p:nvPicPr>
          <p:cNvPr id="103" name="Picture 10" descr="https://az495088.vo.msecnd.net/app-logo/twitter_215.png">
            <a:extLst>
              <a:ext uri="{FF2B5EF4-FFF2-40B4-BE49-F238E27FC236}">
                <a16:creationId xmlns:a16="http://schemas.microsoft.com/office/drawing/2014/main" id="{7BD70CDD-D7A4-4BFA-A15A-5C5857DAFC11}"/>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7301" y="4905629"/>
            <a:ext cx="376657" cy="376657"/>
          </a:xfrm>
          <a:prstGeom prst="ellipse">
            <a:avLst/>
          </a:prstGeom>
          <a:noFill/>
          <a:extLst>
            <a:ext uri="{909E8E84-426E-40DD-AFC4-6F175D3DCCD1}">
              <a14:hiddenFill xmlns:a14="http://schemas.microsoft.com/office/drawing/2010/main">
                <a:solidFill>
                  <a:srgbClr val="FFFFFF"/>
                </a:solidFill>
              </a14:hiddenFill>
            </a:ext>
          </a:extLst>
        </p:spPr>
      </p:pic>
      <p:pic>
        <p:nvPicPr>
          <p:cNvPr id="106" name="Picture 4" descr="https://az495088.vo.msecnd.net/app-logo/github_215.png">
            <a:extLst>
              <a:ext uri="{FF2B5EF4-FFF2-40B4-BE49-F238E27FC236}">
                <a16:creationId xmlns:a16="http://schemas.microsoft.com/office/drawing/2014/main" id="{BC7EDDEA-7A67-4DDB-8C15-009345A41E82}"/>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076903" y="5636938"/>
            <a:ext cx="350604" cy="350604"/>
          </a:xfrm>
          <a:prstGeom prst="ellipse">
            <a:avLst/>
          </a:prstGeom>
          <a:noFill/>
          <a:extLst>
            <a:ext uri="{909E8E84-426E-40DD-AFC4-6F175D3DCCD1}">
              <a14:hiddenFill xmlns:a14="http://schemas.microsoft.com/office/drawing/2010/main">
                <a:solidFill>
                  <a:srgbClr val="FFFFFF"/>
                </a:solidFill>
              </a14:hiddenFill>
            </a:ext>
          </a:extLst>
        </p:spPr>
      </p:pic>
      <p:pic>
        <p:nvPicPr>
          <p:cNvPr id="108" name="Picture 107" descr="A picture containing vector graphics&#10;&#10;Description generated with high confidence">
            <a:extLst>
              <a:ext uri="{FF2B5EF4-FFF2-40B4-BE49-F238E27FC236}">
                <a16:creationId xmlns:a16="http://schemas.microsoft.com/office/drawing/2014/main" id="{1D53C52B-3EB9-4C1C-8C73-B2F14415A65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209924" y="5419326"/>
            <a:ext cx="428069" cy="236191"/>
          </a:xfrm>
          <a:prstGeom prst="rect">
            <a:avLst/>
          </a:prstGeom>
          <a:noFill/>
        </p:spPr>
      </p:pic>
      <p:sp>
        <p:nvSpPr>
          <p:cNvPr id="4" name="Title 3">
            <a:extLst>
              <a:ext uri="{FF2B5EF4-FFF2-40B4-BE49-F238E27FC236}">
                <a16:creationId xmlns:a16="http://schemas.microsoft.com/office/drawing/2014/main" id="{88B75A36-EDF8-4042-8AF6-2AF7CCDA37A1}"/>
              </a:ext>
            </a:extLst>
          </p:cNvPr>
          <p:cNvSpPr>
            <a:spLocks noGrp="1"/>
          </p:cNvSpPr>
          <p:nvPr>
            <p:ph type="title"/>
          </p:nvPr>
        </p:nvSpPr>
        <p:spPr>
          <a:xfrm>
            <a:off x="435003" y="449264"/>
            <a:ext cx="11561710" cy="773112"/>
          </a:xfrm>
        </p:spPr>
        <p:txBody>
          <a:bodyPr/>
          <a:lstStyle/>
          <a:p>
            <a:pPr algn="ctr"/>
            <a:r>
              <a:rPr lang="en-US"/>
              <a:t>Microsoft Cloud App Security</a:t>
            </a:r>
          </a:p>
        </p:txBody>
      </p:sp>
      <p:sp>
        <p:nvSpPr>
          <p:cNvPr id="26" name="Title 3">
            <a:extLst>
              <a:ext uri="{FF2B5EF4-FFF2-40B4-BE49-F238E27FC236}">
                <a16:creationId xmlns:a16="http://schemas.microsoft.com/office/drawing/2014/main" id="{14727DBD-B6D4-43A2-AF6C-D03B011AD154}"/>
              </a:ext>
            </a:extLst>
          </p:cNvPr>
          <p:cNvSpPr txBox="1">
            <a:spLocks/>
          </p:cNvSpPr>
          <p:nvPr/>
        </p:nvSpPr>
        <p:spPr>
          <a:xfrm>
            <a:off x="435003" y="1098597"/>
            <a:ext cx="11561709" cy="535357"/>
          </a:xfrm>
          <a:prstGeom prst="rect">
            <a:avLst/>
          </a:prstGeom>
        </p:spPr>
        <p:txBody>
          <a:bodyPr vert="horz" wrap="square" lIns="0" tIns="93260" rIns="0" bIns="0" rtlCol="0" anchor="t">
            <a:noAutofit/>
          </a:bodyPr>
          <a:lstStyle>
            <a:lvl1pPr algn="l" defTabSz="914378" rtl="0" eaLnBrk="1" latinLnBrk="0" hangingPunct="1">
              <a:lnSpc>
                <a:spcPct val="90000"/>
              </a:lnSpc>
              <a:spcBef>
                <a:spcPct val="0"/>
              </a:spcBef>
              <a:buNone/>
              <a:defRPr lang="en-US" sz="3137" b="0" kern="1200" cap="none" spc="0"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32574">
              <a:lnSpc>
                <a:spcPct val="97000"/>
              </a:lnSpc>
              <a:defRPr/>
            </a:pPr>
            <a:r>
              <a:rPr lang="en-US" sz="2040">
                <a:gradFill>
                  <a:gsLst>
                    <a:gs pos="1250">
                      <a:srgbClr val="282828"/>
                    </a:gs>
                    <a:gs pos="100000">
                      <a:srgbClr val="282828"/>
                    </a:gs>
                  </a:gsLst>
                  <a:lin ang="5400000" scaled="0"/>
                </a:gradFill>
                <a:latin typeface="Segoe UI"/>
              </a:rPr>
              <a:t>The go-to CASB for Office 365 and Azure that loves 3</a:t>
            </a:r>
            <a:r>
              <a:rPr lang="en-US" sz="2040" baseline="30000">
                <a:gradFill>
                  <a:gsLst>
                    <a:gs pos="1250">
                      <a:srgbClr val="282828"/>
                    </a:gs>
                    <a:gs pos="100000">
                      <a:srgbClr val="282828"/>
                    </a:gs>
                  </a:gsLst>
                  <a:lin ang="5400000" scaled="0"/>
                </a:gradFill>
                <a:latin typeface="Segoe UI"/>
              </a:rPr>
              <a:t>rd</a:t>
            </a:r>
            <a:r>
              <a:rPr lang="en-US" sz="2040">
                <a:gradFill>
                  <a:gsLst>
                    <a:gs pos="1250">
                      <a:srgbClr val="282828"/>
                    </a:gs>
                    <a:gs pos="100000">
                      <a:srgbClr val="282828"/>
                    </a:gs>
                  </a:gsLst>
                  <a:lin ang="5400000" scaled="0"/>
                </a:gradFill>
                <a:latin typeface="Segoe UI"/>
              </a:rPr>
              <a:t> party</a:t>
            </a:r>
          </a:p>
        </p:txBody>
      </p:sp>
      <p:grpSp>
        <p:nvGrpSpPr>
          <p:cNvPr id="30" name="Group 4">
            <a:extLst>
              <a:ext uri="{FF2B5EF4-FFF2-40B4-BE49-F238E27FC236}">
                <a16:creationId xmlns:a16="http://schemas.microsoft.com/office/drawing/2014/main" id="{3BCA803B-3378-4855-8CFE-2E357C11FA32}"/>
              </a:ext>
            </a:extLst>
          </p:cNvPr>
          <p:cNvGrpSpPr>
            <a:grpSpLocks noChangeAspect="1"/>
          </p:cNvGrpSpPr>
          <p:nvPr/>
        </p:nvGrpSpPr>
        <p:grpSpPr bwMode="auto">
          <a:xfrm>
            <a:off x="392493" y="381999"/>
            <a:ext cx="1395618" cy="298251"/>
            <a:chOff x="368" y="369"/>
            <a:chExt cx="861" cy="184"/>
          </a:xfrm>
        </p:grpSpPr>
        <p:sp>
          <p:nvSpPr>
            <p:cNvPr id="31" name="AutoShape 3">
              <a:extLst>
                <a:ext uri="{FF2B5EF4-FFF2-40B4-BE49-F238E27FC236}">
                  <a16:creationId xmlns:a16="http://schemas.microsoft.com/office/drawing/2014/main" id="{0B5E9587-2B5F-42DB-95B0-2C24FEEDFB75}"/>
                </a:ext>
              </a:extLst>
            </p:cNvPr>
            <p:cNvSpPr>
              <a:spLocks noChangeAspect="1" noChangeArrowheads="1" noTextEdit="1"/>
            </p:cNvSpPr>
            <p:nvPr userDrawn="1"/>
          </p:nvSpPr>
          <p:spPr bwMode="auto">
            <a:xfrm>
              <a:off x="368" y="369"/>
              <a:ext cx="86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defRPr/>
              </a:pPr>
              <a:endParaRPr lang="en-US">
                <a:solidFill>
                  <a:srgbClr val="282828"/>
                </a:solidFill>
                <a:latin typeface="Segoe UI"/>
              </a:endParaRPr>
            </a:p>
          </p:txBody>
        </p:sp>
        <p:sp>
          <p:nvSpPr>
            <p:cNvPr id="32" name="Freeform 5">
              <a:extLst>
                <a:ext uri="{FF2B5EF4-FFF2-40B4-BE49-F238E27FC236}">
                  <a16:creationId xmlns:a16="http://schemas.microsoft.com/office/drawing/2014/main" id="{2952D8E2-F942-4894-89AB-F9FEA9E5E6B2}"/>
                </a:ext>
              </a:extLst>
            </p:cNvPr>
            <p:cNvSpPr>
              <a:spLocks noEditPoints="1"/>
            </p:cNvSpPr>
            <p:nvPr userDrawn="1"/>
          </p:nvSpPr>
          <p:spPr bwMode="auto">
            <a:xfrm>
              <a:off x="606" y="398"/>
              <a:ext cx="623" cy="121"/>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defRPr/>
              </a:pPr>
              <a:endParaRPr lang="en-US">
                <a:solidFill>
                  <a:srgbClr val="282828"/>
                </a:solidFill>
                <a:latin typeface="Segoe UI"/>
              </a:endParaRPr>
            </a:p>
          </p:txBody>
        </p:sp>
        <p:sp>
          <p:nvSpPr>
            <p:cNvPr id="33" name="Rectangle 6">
              <a:extLst>
                <a:ext uri="{FF2B5EF4-FFF2-40B4-BE49-F238E27FC236}">
                  <a16:creationId xmlns:a16="http://schemas.microsoft.com/office/drawing/2014/main" id="{E93C17EB-D239-4227-8E4F-C98CECACE25A}"/>
                </a:ext>
              </a:extLst>
            </p:cNvPr>
            <p:cNvSpPr>
              <a:spLocks noChangeArrowheads="1"/>
            </p:cNvSpPr>
            <p:nvPr userDrawn="1"/>
          </p:nvSpPr>
          <p:spPr bwMode="auto">
            <a:xfrm>
              <a:off x="367" y="370"/>
              <a:ext cx="88" cy="87"/>
            </a:xfrm>
            <a:prstGeom prst="rect">
              <a:avLst/>
            </a:prstGeom>
            <a:solidFill>
              <a:srgbClr val="F250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defRPr/>
              </a:pPr>
              <a:endParaRPr lang="en-US">
                <a:solidFill>
                  <a:srgbClr val="282828"/>
                </a:solidFill>
                <a:latin typeface="Segoe UI"/>
              </a:endParaRPr>
            </a:p>
          </p:txBody>
        </p:sp>
        <p:sp>
          <p:nvSpPr>
            <p:cNvPr id="34" name="Rectangle 7">
              <a:extLst>
                <a:ext uri="{FF2B5EF4-FFF2-40B4-BE49-F238E27FC236}">
                  <a16:creationId xmlns:a16="http://schemas.microsoft.com/office/drawing/2014/main" id="{C9CC9D99-421C-4075-B8B4-F32534D24291}"/>
                </a:ext>
              </a:extLst>
            </p:cNvPr>
            <p:cNvSpPr>
              <a:spLocks noChangeArrowheads="1"/>
            </p:cNvSpPr>
            <p:nvPr userDrawn="1"/>
          </p:nvSpPr>
          <p:spPr bwMode="auto">
            <a:xfrm>
              <a:off x="464" y="370"/>
              <a:ext cx="87" cy="87"/>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defRPr/>
              </a:pPr>
              <a:endParaRPr lang="en-US">
                <a:solidFill>
                  <a:srgbClr val="282828"/>
                </a:solidFill>
                <a:latin typeface="Segoe UI"/>
              </a:endParaRPr>
            </a:p>
          </p:txBody>
        </p:sp>
        <p:sp>
          <p:nvSpPr>
            <p:cNvPr id="35" name="Rectangle 8">
              <a:extLst>
                <a:ext uri="{FF2B5EF4-FFF2-40B4-BE49-F238E27FC236}">
                  <a16:creationId xmlns:a16="http://schemas.microsoft.com/office/drawing/2014/main" id="{898EFEFD-5701-4E3E-A1B6-A4EE26D71D49}"/>
                </a:ext>
              </a:extLst>
            </p:cNvPr>
            <p:cNvSpPr>
              <a:spLocks noChangeArrowheads="1"/>
            </p:cNvSpPr>
            <p:nvPr userDrawn="1"/>
          </p:nvSpPr>
          <p:spPr bwMode="auto">
            <a:xfrm>
              <a:off x="367" y="466"/>
              <a:ext cx="88" cy="88"/>
            </a:xfrm>
            <a:prstGeom prst="rect">
              <a:avLst/>
            </a:prstGeom>
            <a:solidFill>
              <a:srgbClr val="00A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defRPr/>
              </a:pPr>
              <a:endParaRPr lang="en-US">
                <a:solidFill>
                  <a:srgbClr val="282828"/>
                </a:solidFill>
                <a:latin typeface="Segoe UI"/>
              </a:endParaRPr>
            </a:p>
          </p:txBody>
        </p:sp>
        <p:sp>
          <p:nvSpPr>
            <p:cNvPr id="36" name="Rectangle 9">
              <a:extLst>
                <a:ext uri="{FF2B5EF4-FFF2-40B4-BE49-F238E27FC236}">
                  <a16:creationId xmlns:a16="http://schemas.microsoft.com/office/drawing/2014/main" id="{2BA5CF3F-4A0C-492E-B2E3-62C719C79A2E}"/>
                </a:ext>
              </a:extLst>
            </p:cNvPr>
            <p:cNvSpPr>
              <a:spLocks noChangeArrowheads="1"/>
            </p:cNvSpPr>
            <p:nvPr userDrawn="1"/>
          </p:nvSpPr>
          <p:spPr bwMode="auto">
            <a:xfrm>
              <a:off x="464" y="466"/>
              <a:ext cx="87" cy="88"/>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defRPr/>
              </a:pPr>
              <a:endParaRPr lang="en-US">
                <a:solidFill>
                  <a:srgbClr val="282828"/>
                </a:solidFill>
                <a:latin typeface="Segoe UI"/>
              </a:endParaRPr>
            </a:p>
          </p:txBody>
        </p:sp>
      </p:grpSp>
      <p:sp>
        <p:nvSpPr>
          <p:cNvPr id="8" name="Rectangle 7">
            <a:extLst>
              <a:ext uri="{FF2B5EF4-FFF2-40B4-BE49-F238E27FC236}">
                <a16:creationId xmlns:a16="http://schemas.microsoft.com/office/drawing/2014/main" id="{6B059A8F-FF02-4340-BD53-48ED7956F186}"/>
              </a:ext>
            </a:extLst>
          </p:cNvPr>
          <p:cNvSpPr/>
          <p:nvPr/>
        </p:nvSpPr>
        <p:spPr bwMode="auto">
          <a:xfrm>
            <a:off x="1279995" y="1885077"/>
            <a:ext cx="2348996" cy="466147"/>
          </a:xfrm>
          <a:prstGeom prst="rect">
            <a:avLst/>
          </a:prstGeom>
          <a:solidFill>
            <a:srgbClr val="D9D9D8"/>
          </a:solidFill>
          <a:ln>
            <a:noFill/>
            <a:headEnd type="none" w="med" len="med"/>
            <a:tailEnd type="none" w="med" len="med"/>
          </a:ln>
          <a:effectLst>
            <a:outerShdw blurRad="152400" dist="76200" dir="2400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139891" rIns="139891" bIns="139891" numCol="1" spcCol="0" rtlCol="0" fromWordArt="0" anchor="ctr" anchorCtr="1" forceAA="0" compatLnSpc="1">
            <a:prstTxWarp prst="textNoShape">
              <a:avLst/>
            </a:prstTxWarp>
            <a:spAutoFit/>
          </a:bodyPr>
          <a:lstStyle/>
          <a:p>
            <a:pPr algn="ctr" defTabSz="951028" fontAlgn="base">
              <a:lnSpc>
                <a:spcPct val="90000"/>
              </a:lnSpc>
              <a:spcBef>
                <a:spcPct val="0"/>
              </a:spcBef>
              <a:spcAft>
                <a:spcPct val="0"/>
              </a:spcAft>
              <a:defRPr/>
            </a:pPr>
            <a:r>
              <a:rPr lang="en-US" sz="1326">
                <a:gradFill>
                  <a:gsLst>
                    <a:gs pos="2917">
                      <a:srgbClr val="282828"/>
                    </a:gs>
                    <a:gs pos="100000">
                      <a:srgbClr val="282828"/>
                    </a:gs>
                  </a:gsLst>
                  <a:lin ang="5400000" scaled="0"/>
                </a:gradFill>
                <a:latin typeface="Segoe UI Semibold"/>
              </a:rPr>
              <a:t>Simple deployment</a:t>
            </a:r>
          </a:p>
        </p:txBody>
      </p:sp>
      <p:sp>
        <p:nvSpPr>
          <p:cNvPr id="38" name="Rectangle 37">
            <a:extLst>
              <a:ext uri="{FF2B5EF4-FFF2-40B4-BE49-F238E27FC236}">
                <a16:creationId xmlns:a16="http://schemas.microsoft.com/office/drawing/2014/main" id="{A25C1C14-1C75-49F8-A137-D29B1A721E05}"/>
              </a:ext>
            </a:extLst>
          </p:cNvPr>
          <p:cNvSpPr/>
          <p:nvPr/>
        </p:nvSpPr>
        <p:spPr bwMode="auto">
          <a:xfrm>
            <a:off x="3944297" y="1810737"/>
            <a:ext cx="4546294" cy="657105"/>
          </a:xfrm>
          <a:prstGeom prst="rect">
            <a:avLst/>
          </a:prstGeom>
          <a:solidFill>
            <a:srgbClr val="D9D9D8"/>
          </a:solidFill>
          <a:ln>
            <a:noFill/>
            <a:headEnd type="none" w="med" len="med"/>
            <a:tailEnd type="none" w="med" len="med"/>
          </a:ln>
          <a:effectLst>
            <a:outerShdw blurRad="152400" dist="76200" dir="2400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139891" rIns="139891" bIns="139891" numCol="1" spcCol="0" rtlCol="0" fromWordArt="0" anchor="ctr" anchorCtr="1" forceAA="0" compatLnSpc="1">
            <a:prstTxWarp prst="textNoShape">
              <a:avLst/>
            </a:prstTxWarp>
            <a:spAutoFit/>
          </a:bodyPr>
          <a:lstStyle/>
          <a:p>
            <a:pPr algn="ctr" defTabSz="951028" fontAlgn="base">
              <a:lnSpc>
                <a:spcPct val="90000"/>
              </a:lnSpc>
              <a:spcBef>
                <a:spcPct val="0"/>
              </a:spcBef>
              <a:spcAft>
                <a:spcPct val="0"/>
              </a:spcAft>
              <a:defRPr/>
            </a:pPr>
            <a:r>
              <a:rPr lang="en-US" sz="1326">
                <a:gradFill>
                  <a:gsLst>
                    <a:gs pos="2917">
                      <a:srgbClr val="282828"/>
                    </a:gs>
                    <a:gs pos="100000">
                      <a:srgbClr val="282828"/>
                    </a:gs>
                  </a:gsLst>
                  <a:lin ang="5400000" scaled="0"/>
                </a:gradFill>
                <a:latin typeface="Segoe UI Semibold"/>
              </a:rPr>
              <a:t>Natively integrated across the broader Microsoft product stack to deliver unique capabilities</a:t>
            </a:r>
          </a:p>
        </p:txBody>
      </p:sp>
      <p:sp>
        <p:nvSpPr>
          <p:cNvPr id="39" name="Rectangle 38">
            <a:extLst>
              <a:ext uri="{FF2B5EF4-FFF2-40B4-BE49-F238E27FC236}">
                <a16:creationId xmlns:a16="http://schemas.microsoft.com/office/drawing/2014/main" id="{E9D5DF6C-B45E-4C62-80AA-96490B95038C}"/>
              </a:ext>
            </a:extLst>
          </p:cNvPr>
          <p:cNvSpPr/>
          <p:nvPr/>
        </p:nvSpPr>
        <p:spPr bwMode="auto">
          <a:xfrm>
            <a:off x="8805899" y="1885077"/>
            <a:ext cx="2996806" cy="466147"/>
          </a:xfrm>
          <a:prstGeom prst="rect">
            <a:avLst/>
          </a:prstGeom>
          <a:solidFill>
            <a:srgbClr val="D9D9D8"/>
          </a:solidFill>
          <a:ln>
            <a:noFill/>
            <a:headEnd type="none" w="med" len="med"/>
            <a:tailEnd type="none" w="med" len="med"/>
          </a:ln>
          <a:effectLst>
            <a:outerShdw blurRad="152400" dist="76200" dir="2400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139891" rIns="139891" bIns="139891" numCol="1" spcCol="0" rtlCol="0" fromWordArt="0" anchor="ctr" anchorCtr="1" forceAA="0" compatLnSpc="1">
            <a:prstTxWarp prst="textNoShape">
              <a:avLst/>
            </a:prstTxWarp>
            <a:spAutoFit/>
          </a:bodyPr>
          <a:lstStyle/>
          <a:p>
            <a:pPr algn="ctr" defTabSz="951028" fontAlgn="base">
              <a:lnSpc>
                <a:spcPct val="90000"/>
              </a:lnSpc>
              <a:spcBef>
                <a:spcPct val="0"/>
              </a:spcBef>
              <a:spcAft>
                <a:spcPct val="0"/>
              </a:spcAft>
              <a:defRPr/>
            </a:pPr>
            <a:r>
              <a:rPr lang="en-US" sz="1326">
                <a:gradFill>
                  <a:gsLst>
                    <a:gs pos="2917">
                      <a:srgbClr val="282828"/>
                    </a:gs>
                    <a:gs pos="100000">
                      <a:srgbClr val="282828"/>
                    </a:gs>
                  </a:gsLst>
                  <a:lin ang="5400000" scaled="0"/>
                </a:gradFill>
                <a:latin typeface="Segoe UI Semibold"/>
              </a:rPr>
              <a:t>Rooted in supporting any app</a:t>
            </a:r>
          </a:p>
        </p:txBody>
      </p:sp>
      <p:sp>
        <p:nvSpPr>
          <p:cNvPr id="10" name="Oval 9">
            <a:extLst>
              <a:ext uri="{FF2B5EF4-FFF2-40B4-BE49-F238E27FC236}">
                <a16:creationId xmlns:a16="http://schemas.microsoft.com/office/drawing/2014/main" id="{AC651FFC-1F4B-4EB6-B3EE-68B1DDAA1D39}"/>
              </a:ext>
            </a:extLst>
          </p:cNvPr>
          <p:cNvSpPr/>
          <p:nvPr/>
        </p:nvSpPr>
        <p:spPr bwMode="auto">
          <a:xfrm>
            <a:off x="778274" y="4362930"/>
            <a:ext cx="164110" cy="164110"/>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2" name="Oval 41">
            <a:extLst>
              <a:ext uri="{FF2B5EF4-FFF2-40B4-BE49-F238E27FC236}">
                <a16:creationId xmlns:a16="http://schemas.microsoft.com/office/drawing/2014/main" id="{E404044F-5DE4-49C2-B99A-095F5BADBBF9}"/>
              </a:ext>
            </a:extLst>
          </p:cNvPr>
          <p:cNvSpPr/>
          <p:nvPr/>
        </p:nvSpPr>
        <p:spPr bwMode="auto">
          <a:xfrm>
            <a:off x="11259545" y="4391498"/>
            <a:ext cx="164110" cy="164110"/>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3" name="Oval 42">
            <a:extLst>
              <a:ext uri="{FF2B5EF4-FFF2-40B4-BE49-F238E27FC236}">
                <a16:creationId xmlns:a16="http://schemas.microsoft.com/office/drawing/2014/main" id="{66B0F523-D1A1-4361-9A04-6B6E3E1A0B2C}"/>
              </a:ext>
            </a:extLst>
          </p:cNvPr>
          <p:cNvSpPr/>
          <p:nvPr/>
        </p:nvSpPr>
        <p:spPr bwMode="auto">
          <a:xfrm rot="1447960">
            <a:off x="9993170" y="3129536"/>
            <a:ext cx="350605" cy="350605"/>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4" name="Oval 43">
            <a:extLst>
              <a:ext uri="{FF2B5EF4-FFF2-40B4-BE49-F238E27FC236}">
                <a16:creationId xmlns:a16="http://schemas.microsoft.com/office/drawing/2014/main" id="{48088F9F-3F1D-4843-8B17-A5B73564BB7A}"/>
              </a:ext>
            </a:extLst>
          </p:cNvPr>
          <p:cNvSpPr/>
          <p:nvPr/>
        </p:nvSpPr>
        <p:spPr bwMode="auto">
          <a:xfrm rot="1121547">
            <a:off x="2115311" y="5943301"/>
            <a:ext cx="350605" cy="350605"/>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5" name="Oval 44">
            <a:extLst>
              <a:ext uri="{FF2B5EF4-FFF2-40B4-BE49-F238E27FC236}">
                <a16:creationId xmlns:a16="http://schemas.microsoft.com/office/drawing/2014/main" id="{28F47C97-E1FF-4F2B-A6C4-B24CEB1E5A03}"/>
              </a:ext>
            </a:extLst>
          </p:cNvPr>
          <p:cNvSpPr/>
          <p:nvPr/>
        </p:nvSpPr>
        <p:spPr bwMode="auto">
          <a:xfrm>
            <a:off x="1090301" y="2978363"/>
            <a:ext cx="255862" cy="255862"/>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6" name="Oval 45">
            <a:extLst>
              <a:ext uri="{FF2B5EF4-FFF2-40B4-BE49-F238E27FC236}">
                <a16:creationId xmlns:a16="http://schemas.microsoft.com/office/drawing/2014/main" id="{A4EE1F56-46D5-460F-8DB0-14320F57D8F6}"/>
              </a:ext>
            </a:extLst>
          </p:cNvPr>
          <p:cNvSpPr/>
          <p:nvPr/>
        </p:nvSpPr>
        <p:spPr bwMode="auto">
          <a:xfrm rot="20665262">
            <a:off x="9827191" y="6160919"/>
            <a:ext cx="255862" cy="255862"/>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err="1">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62" name="Straight Connector 61">
            <a:extLst>
              <a:ext uri="{FF2B5EF4-FFF2-40B4-BE49-F238E27FC236}">
                <a16:creationId xmlns:a16="http://schemas.microsoft.com/office/drawing/2014/main" id="{4FF117AC-6656-4EB7-B081-C5AF4B84B0B5}"/>
              </a:ext>
            </a:extLst>
          </p:cNvPr>
          <p:cNvCxnSpPr>
            <a:cxnSpLocks/>
            <a:stCxn id="46" idx="1"/>
          </p:cNvCxnSpPr>
          <p:nvPr/>
        </p:nvCxnSpPr>
        <p:spPr>
          <a:xfrm flipH="1" flipV="1">
            <a:off x="8305988" y="5665985"/>
            <a:ext cx="1537702" cy="560022"/>
          </a:xfrm>
          <a:prstGeom prst="line">
            <a:avLst/>
          </a:prstGeom>
          <a:ln>
            <a:gradFill>
              <a:gsLst>
                <a:gs pos="100000">
                  <a:schemeClr val="bg1"/>
                </a:gs>
                <a:gs pos="5000">
                  <a:srgbClr val="C1C1C1"/>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065BEAA0-103A-4DE4-8442-F7FB09154720}"/>
              </a:ext>
            </a:extLst>
          </p:cNvPr>
          <p:cNvCxnSpPr>
            <a:cxnSpLocks/>
            <a:stCxn id="43" idx="3"/>
          </p:cNvCxnSpPr>
          <p:nvPr/>
        </p:nvCxnSpPr>
        <p:spPr>
          <a:xfrm flipH="1">
            <a:off x="7777659" y="3367282"/>
            <a:ext cx="2227010" cy="619893"/>
          </a:xfrm>
          <a:prstGeom prst="line">
            <a:avLst/>
          </a:prstGeom>
          <a:ln>
            <a:gradFill>
              <a:gsLst>
                <a:gs pos="100000">
                  <a:schemeClr val="bg1"/>
                </a:gs>
                <a:gs pos="5000">
                  <a:srgbClr val="C1C1C1"/>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0D991C11-6FD8-4B91-A57E-3F1877AD83DB}"/>
              </a:ext>
            </a:extLst>
          </p:cNvPr>
          <p:cNvCxnSpPr>
            <a:cxnSpLocks/>
            <a:stCxn id="42" idx="2"/>
          </p:cNvCxnSpPr>
          <p:nvPr/>
        </p:nvCxnSpPr>
        <p:spPr>
          <a:xfrm flipH="1">
            <a:off x="9068475" y="4473554"/>
            <a:ext cx="2191069" cy="228711"/>
          </a:xfrm>
          <a:prstGeom prst="line">
            <a:avLst/>
          </a:prstGeom>
          <a:ln>
            <a:gradFill>
              <a:gsLst>
                <a:gs pos="100000">
                  <a:schemeClr val="bg1"/>
                </a:gs>
                <a:gs pos="5000">
                  <a:srgbClr val="C1C1C1"/>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cxnSp>
      <p:pic>
        <p:nvPicPr>
          <p:cNvPr id="136" name="Picture 135" descr="A close up of a logo&#10;&#10;Description generated with very high confidence">
            <a:extLst>
              <a:ext uri="{FF2B5EF4-FFF2-40B4-BE49-F238E27FC236}">
                <a16:creationId xmlns:a16="http://schemas.microsoft.com/office/drawing/2014/main" id="{466FF837-4081-49F9-B849-D5447CEA8305}"/>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139955" y="6079440"/>
            <a:ext cx="613788" cy="423092"/>
          </a:xfrm>
          <a:prstGeom prst="rect">
            <a:avLst/>
          </a:prstGeom>
        </p:spPr>
      </p:pic>
      <p:pic>
        <p:nvPicPr>
          <p:cNvPr id="137" name="Picture 136">
            <a:extLst>
              <a:ext uri="{FF2B5EF4-FFF2-40B4-BE49-F238E27FC236}">
                <a16:creationId xmlns:a16="http://schemas.microsoft.com/office/drawing/2014/main" id="{0F74463A-A5EA-48A1-8407-713D6030592A}"/>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108359" y="2785886"/>
            <a:ext cx="784124" cy="225044"/>
          </a:xfrm>
          <a:prstGeom prst="rect">
            <a:avLst/>
          </a:prstGeom>
        </p:spPr>
      </p:pic>
      <p:pic>
        <p:nvPicPr>
          <p:cNvPr id="141" name="Picture 140" descr="A close up of a sign&#10;&#10;Description generated with high confidence">
            <a:extLst>
              <a:ext uri="{FF2B5EF4-FFF2-40B4-BE49-F238E27FC236}">
                <a16:creationId xmlns:a16="http://schemas.microsoft.com/office/drawing/2014/main" id="{1704B13E-9D88-4B7D-85BC-B30104D11A4C}"/>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649616" y="6432191"/>
            <a:ext cx="951169" cy="140682"/>
          </a:xfrm>
          <a:prstGeom prst="rect">
            <a:avLst/>
          </a:prstGeom>
        </p:spPr>
      </p:pic>
      <p:pic>
        <p:nvPicPr>
          <p:cNvPr id="142" name="Picture 141">
            <a:extLst>
              <a:ext uri="{FF2B5EF4-FFF2-40B4-BE49-F238E27FC236}">
                <a16:creationId xmlns:a16="http://schemas.microsoft.com/office/drawing/2014/main" id="{AF90839A-13F1-4AC8-A42F-96C7FFF1E396}"/>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252276" y="3820702"/>
            <a:ext cx="926440" cy="332946"/>
          </a:xfrm>
          <a:prstGeom prst="rect">
            <a:avLst/>
          </a:prstGeom>
        </p:spPr>
      </p:pic>
      <p:pic>
        <p:nvPicPr>
          <p:cNvPr id="143" name="Picture 142">
            <a:extLst>
              <a:ext uri="{FF2B5EF4-FFF2-40B4-BE49-F238E27FC236}">
                <a16:creationId xmlns:a16="http://schemas.microsoft.com/office/drawing/2014/main" id="{ED707A45-EAE3-4E89-A3D8-3EB80C16C613}"/>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0685285" y="3334842"/>
            <a:ext cx="990473" cy="278860"/>
          </a:xfrm>
          <a:prstGeom prst="rect">
            <a:avLst/>
          </a:prstGeom>
        </p:spPr>
      </p:pic>
      <p:pic>
        <p:nvPicPr>
          <p:cNvPr id="145" name="Picture 144">
            <a:extLst>
              <a:ext uri="{FF2B5EF4-FFF2-40B4-BE49-F238E27FC236}">
                <a16:creationId xmlns:a16="http://schemas.microsoft.com/office/drawing/2014/main" id="{DCAE9299-AD49-4A71-A2F8-1992DFA42E0D}"/>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0499905" y="2819103"/>
            <a:ext cx="692692" cy="276038"/>
          </a:xfrm>
          <a:prstGeom prst="rect">
            <a:avLst/>
          </a:prstGeom>
        </p:spPr>
      </p:pic>
      <p:pic>
        <p:nvPicPr>
          <p:cNvPr id="146" name="Picture 145" descr="A close up of a sign&#10;&#10;Description generated with very high confidence">
            <a:extLst>
              <a:ext uri="{FF2B5EF4-FFF2-40B4-BE49-F238E27FC236}">
                <a16:creationId xmlns:a16="http://schemas.microsoft.com/office/drawing/2014/main" id="{3F38CD80-A3E7-4530-836A-1E6ABC36E70C}"/>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0499905" y="6304475"/>
            <a:ext cx="1141403" cy="144072"/>
          </a:xfrm>
          <a:prstGeom prst="rect">
            <a:avLst/>
          </a:prstGeom>
        </p:spPr>
      </p:pic>
      <p:pic>
        <p:nvPicPr>
          <p:cNvPr id="147" name="Picture 146" descr="A close up of a sign&#10;&#10;Description generated with very high confidence">
            <a:extLst>
              <a:ext uri="{FF2B5EF4-FFF2-40B4-BE49-F238E27FC236}">
                <a16:creationId xmlns:a16="http://schemas.microsoft.com/office/drawing/2014/main" id="{216C4ED6-C9B9-4EAC-AF9E-98FDFA258160}"/>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9607553" y="3743331"/>
            <a:ext cx="990473" cy="371428"/>
          </a:xfrm>
          <a:prstGeom prst="rect">
            <a:avLst/>
          </a:prstGeom>
        </p:spPr>
      </p:pic>
      <p:pic>
        <p:nvPicPr>
          <p:cNvPr id="149" name="Picture 148" descr="A close up of a logo&#10;&#10;Description automatically generated">
            <a:extLst>
              <a:ext uri="{FF2B5EF4-FFF2-40B4-BE49-F238E27FC236}">
                <a16:creationId xmlns:a16="http://schemas.microsoft.com/office/drawing/2014/main" id="{65797169-2785-454F-A662-61489075ADB1}"/>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844786" y="3465725"/>
            <a:ext cx="462559" cy="429794"/>
          </a:xfrm>
          <a:prstGeom prst="rect">
            <a:avLst/>
          </a:prstGeom>
        </p:spPr>
      </p:pic>
      <p:pic>
        <p:nvPicPr>
          <p:cNvPr id="150" name="Picture 4" descr="Image result for aws logo">
            <a:hlinkClick r:id="rId17"/>
            <a:extLst>
              <a:ext uri="{FF2B5EF4-FFF2-40B4-BE49-F238E27FC236}">
                <a16:creationId xmlns:a16="http://schemas.microsoft.com/office/drawing/2014/main" id="{F12719F6-6B2C-424C-9CE0-075B86B1EDAF}"/>
              </a:ext>
            </a:extLst>
          </p:cNvPr>
          <p:cNvPicPr preferRelativeResize="0">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0177019" y="4706429"/>
            <a:ext cx="457536" cy="27363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assets.pcmag.com/media/images/514343-google-cloud-platform-logo.jpg?width=333&amp;height=245">
            <a:extLst>
              <a:ext uri="{FF2B5EF4-FFF2-40B4-BE49-F238E27FC236}">
                <a16:creationId xmlns:a16="http://schemas.microsoft.com/office/drawing/2014/main" id="{ED300AC0-41BE-4FAA-BBCB-C0C255723CAF}"/>
              </a:ext>
            </a:extLst>
          </p:cNvPr>
          <p:cNvPicPr>
            <a:picLocks noChangeAspect="1" noChangeArrowheads="1"/>
          </p:cNvPicPr>
          <p:nvPr/>
        </p:nvPicPr>
        <p:blipFill rotWithShape="1">
          <a:blip r:embed="rId19" cstate="email">
            <a:extLst>
              <a:ext uri="{28A0092B-C50C-407E-A947-70E740481C1C}">
                <a14:useLocalDpi xmlns:a14="http://schemas.microsoft.com/office/drawing/2010/main"/>
              </a:ext>
            </a:extLst>
          </a:blip>
          <a:srcRect/>
          <a:stretch/>
        </p:blipFill>
        <p:spPr bwMode="auto">
          <a:xfrm>
            <a:off x="11106849" y="4912154"/>
            <a:ext cx="627799" cy="469892"/>
          </a:xfrm>
          <a:prstGeom prst="rect">
            <a:avLst/>
          </a:prstGeom>
          <a:noFill/>
          <a:extLst>
            <a:ext uri="{909E8E84-426E-40DD-AFC4-6F175D3DCCD1}">
              <a14:hiddenFill xmlns:a14="http://schemas.microsoft.com/office/drawing/2010/main">
                <a:solidFill>
                  <a:srgbClr val="FFFFFF"/>
                </a:solidFill>
              </a14:hiddenFill>
            </a:ext>
          </a:extLst>
        </p:spPr>
      </p:pic>
      <p:pic>
        <p:nvPicPr>
          <p:cNvPr id="134" name="Picture 133" descr="A picture containing first-aid kit, clipart&#10;&#10;Description generated with high confidence">
            <a:extLst>
              <a:ext uri="{FF2B5EF4-FFF2-40B4-BE49-F238E27FC236}">
                <a16:creationId xmlns:a16="http://schemas.microsoft.com/office/drawing/2014/main" id="{7F2EEEA9-D65E-4FBE-A2BD-FF3555730D1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96480" y="4468321"/>
            <a:ext cx="325955" cy="325955"/>
          </a:xfrm>
          <a:prstGeom prst="rect">
            <a:avLst/>
          </a:prstGeom>
          <a:noFill/>
        </p:spPr>
      </p:pic>
      <p:pic>
        <p:nvPicPr>
          <p:cNvPr id="135" name="Picture 10" descr="https://az495088.vo.msecnd.net/app-logo/twitter_215.png">
            <a:extLst>
              <a:ext uri="{FF2B5EF4-FFF2-40B4-BE49-F238E27FC236}">
                <a16:creationId xmlns:a16="http://schemas.microsoft.com/office/drawing/2014/main" id="{F64F6C80-EA41-4C37-B4A3-BE0F428C92AC}"/>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7301" y="4940169"/>
            <a:ext cx="376657" cy="376657"/>
          </a:xfrm>
          <a:prstGeom prst="ellipse">
            <a:avLst/>
          </a:prstGeom>
          <a:noFill/>
          <a:extLst>
            <a:ext uri="{909E8E84-426E-40DD-AFC4-6F175D3DCCD1}">
              <a14:hiddenFill xmlns:a14="http://schemas.microsoft.com/office/drawing/2010/main">
                <a:solidFill>
                  <a:srgbClr val="FFFFFF"/>
                </a:solidFill>
              </a14:hiddenFill>
            </a:ext>
          </a:extLst>
        </p:spPr>
      </p:pic>
      <p:pic>
        <p:nvPicPr>
          <p:cNvPr id="151" name="Picture 150" descr="A close up of a logo&#10;&#10;Description generated with very high confidence">
            <a:extLst>
              <a:ext uri="{FF2B5EF4-FFF2-40B4-BE49-F238E27FC236}">
                <a16:creationId xmlns:a16="http://schemas.microsoft.com/office/drawing/2014/main" id="{AD4452BF-BB14-40F8-BFAB-B4A2FE7992D1}"/>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139955" y="6113980"/>
            <a:ext cx="613788" cy="423092"/>
          </a:xfrm>
          <a:prstGeom prst="rect">
            <a:avLst/>
          </a:prstGeom>
        </p:spPr>
      </p:pic>
      <p:pic>
        <p:nvPicPr>
          <p:cNvPr id="153" name="Picture 152">
            <a:extLst>
              <a:ext uri="{FF2B5EF4-FFF2-40B4-BE49-F238E27FC236}">
                <a16:creationId xmlns:a16="http://schemas.microsoft.com/office/drawing/2014/main" id="{4F4485DE-F855-4757-A910-C4A052BFF462}"/>
              </a:ext>
            </a:extLst>
          </p:cNvPr>
          <p:cNvPicPr preferRelativeResize="0">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1488000" y="2830799"/>
            <a:ext cx="700770" cy="176595"/>
          </a:xfrm>
          <a:prstGeom prst="rect">
            <a:avLst/>
          </a:prstGeom>
        </p:spPr>
      </p:pic>
    </p:spTree>
    <p:extLst>
      <p:ext uri="{BB962C8B-B14F-4D97-AF65-F5344CB8AC3E}">
        <p14:creationId xmlns:p14="http://schemas.microsoft.com/office/powerpoint/2010/main" val="2628354745"/>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AB84A5D-C1BC-48EB-8C78-5DF1AF95C80F}"/>
              </a:ext>
            </a:extLst>
          </p:cNvPr>
          <p:cNvSpPr>
            <a:spLocks noGrp="1"/>
          </p:cNvSpPr>
          <p:nvPr>
            <p:ph type="title"/>
          </p:nvPr>
        </p:nvSpPr>
        <p:spPr>
          <a:xfrm>
            <a:off x="434920" y="449265"/>
            <a:ext cx="4707666" cy="754061"/>
          </a:xfrm>
        </p:spPr>
        <p:txBody>
          <a:bodyPr/>
          <a:lstStyle/>
          <a:p>
            <a:r>
              <a:rPr lang="en-US">
                <a:solidFill>
                  <a:srgbClr val="505050"/>
                </a:solidFill>
              </a:rPr>
              <a:t>Get started today</a:t>
            </a:r>
            <a:endParaRPr lang="en-US"/>
          </a:p>
        </p:txBody>
      </p:sp>
      <p:sp>
        <p:nvSpPr>
          <p:cNvPr id="6" name="TextBox 5">
            <a:extLst>
              <a:ext uri="{FF2B5EF4-FFF2-40B4-BE49-F238E27FC236}">
                <a16:creationId xmlns:a16="http://schemas.microsoft.com/office/drawing/2014/main" id="{5B40536C-694E-4069-9124-A69B577E9F57}"/>
              </a:ext>
            </a:extLst>
          </p:cNvPr>
          <p:cNvSpPr txBox="1"/>
          <p:nvPr/>
        </p:nvSpPr>
        <p:spPr>
          <a:xfrm>
            <a:off x="754357" y="1629455"/>
            <a:ext cx="5119749" cy="3982976"/>
          </a:xfrm>
          <a:prstGeom prst="rect">
            <a:avLst/>
          </a:prstGeom>
          <a:noFill/>
        </p:spPr>
        <p:txBody>
          <a:bodyPr wrap="square" lIns="358570" tIns="143428" rIns="179285" bIns="143428" rtlCol="0">
            <a:spAutoFit/>
          </a:bodyPr>
          <a:lstStyle/>
          <a:p>
            <a:r>
              <a:rPr lang="en-US" sz="2400">
                <a:cs typeface="Segoe UI" panose="020B0502040204020203" pitchFamily="34" charset="0"/>
              </a:rPr>
              <a:t>Gain visibility into corporate data stored in the cloud</a:t>
            </a:r>
          </a:p>
          <a:p>
            <a:endParaRPr lang="en-US" sz="2400">
              <a:cs typeface="Segoe UI" panose="020B0502040204020203" pitchFamily="34" charset="0"/>
            </a:endParaRPr>
          </a:p>
          <a:p>
            <a:r>
              <a:rPr lang="en-US" sz="2400">
                <a:cs typeface="Segoe UI" panose="020B0502040204020203" pitchFamily="34" charset="0"/>
              </a:rPr>
              <a:t>Enforce DLP and compliance policies for sensitive data stored in your cloud apps</a:t>
            </a:r>
          </a:p>
          <a:p>
            <a:endParaRPr lang="en-US" sz="2400">
              <a:cs typeface="Segoe UI" panose="020B0502040204020203" pitchFamily="34" charset="0"/>
            </a:endParaRPr>
          </a:p>
          <a:p>
            <a:r>
              <a:rPr lang="en-US" sz="2400">
                <a:cs typeface="Segoe UI" panose="020B0502040204020203" pitchFamily="34" charset="0"/>
              </a:rPr>
              <a:t>Ensure safe collaboration and data sharing practices in the cloud</a:t>
            </a:r>
            <a:endParaRPr lang="en-US" sz="2400"/>
          </a:p>
        </p:txBody>
      </p:sp>
      <p:grpSp>
        <p:nvGrpSpPr>
          <p:cNvPr id="7" name="Group 6">
            <a:extLst>
              <a:ext uri="{FF2B5EF4-FFF2-40B4-BE49-F238E27FC236}">
                <a16:creationId xmlns:a16="http://schemas.microsoft.com/office/drawing/2014/main" id="{FE42431A-6BE9-4737-96BF-8991A3434C0A}"/>
              </a:ext>
            </a:extLst>
          </p:cNvPr>
          <p:cNvGrpSpPr/>
          <p:nvPr/>
        </p:nvGrpSpPr>
        <p:grpSpPr>
          <a:xfrm>
            <a:off x="434920" y="1832187"/>
            <a:ext cx="399048" cy="399048"/>
            <a:chOff x="5788247" y="1528219"/>
            <a:chExt cx="612560" cy="612560"/>
          </a:xfrm>
          <a:noFill/>
        </p:grpSpPr>
        <p:sp>
          <p:nvSpPr>
            <p:cNvPr id="16" name="Oval 15">
              <a:extLst>
                <a:ext uri="{FF2B5EF4-FFF2-40B4-BE49-F238E27FC236}">
                  <a16:creationId xmlns:a16="http://schemas.microsoft.com/office/drawing/2014/main" id="{58547E41-66C2-426F-8321-EA555A3CFAF1}"/>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7" name="Straight Connector 16">
              <a:extLst>
                <a:ext uri="{FF2B5EF4-FFF2-40B4-BE49-F238E27FC236}">
                  <a16:creationId xmlns:a16="http://schemas.microsoft.com/office/drawing/2014/main" id="{EFC87AEB-FA9F-4198-85C5-5AFBDC2E1C4C}"/>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8" name="L-Shape 17">
              <a:extLst>
                <a:ext uri="{FF2B5EF4-FFF2-40B4-BE49-F238E27FC236}">
                  <a16:creationId xmlns:a16="http://schemas.microsoft.com/office/drawing/2014/main" id="{0105C3E9-FCAD-46D7-B0D6-9CAC6F0D1664}"/>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8" name="Group 7">
            <a:extLst>
              <a:ext uri="{FF2B5EF4-FFF2-40B4-BE49-F238E27FC236}">
                <a16:creationId xmlns:a16="http://schemas.microsoft.com/office/drawing/2014/main" id="{1DCEBC8D-06F3-42EE-892F-37694A70C556}"/>
              </a:ext>
            </a:extLst>
          </p:cNvPr>
          <p:cNvGrpSpPr/>
          <p:nvPr/>
        </p:nvGrpSpPr>
        <p:grpSpPr>
          <a:xfrm>
            <a:off x="434920" y="2889356"/>
            <a:ext cx="399048" cy="399048"/>
            <a:chOff x="5788247" y="1528220"/>
            <a:chExt cx="612560" cy="612560"/>
          </a:xfrm>
          <a:noFill/>
        </p:grpSpPr>
        <p:sp>
          <p:nvSpPr>
            <p:cNvPr id="13" name="Oval 12">
              <a:extLst>
                <a:ext uri="{FF2B5EF4-FFF2-40B4-BE49-F238E27FC236}">
                  <a16:creationId xmlns:a16="http://schemas.microsoft.com/office/drawing/2014/main" id="{5A1185DB-DCC8-4983-BDC5-71C5D63CE839}"/>
                </a:ext>
              </a:extLst>
            </p:cNvPr>
            <p:cNvSpPr/>
            <p:nvPr/>
          </p:nvSpPr>
          <p:spPr bwMode="auto">
            <a:xfrm>
              <a:off x="5788247" y="1528220"/>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4" name="Straight Connector 13">
              <a:extLst>
                <a:ext uri="{FF2B5EF4-FFF2-40B4-BE49-F238E27FC236}">
                  <a16:creationId xmlns:a16="http://schemas.microsoft.com/office/drawing/2014/main" id="{5BCCE150-3044-4D9B-AFB6-6647D48260BC}"/>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5" name="L-Shape 14">
              <a:extLst>
                <a:ext uri="{FF2B5EF4-FFF2-40B4-BE49-F238E27FC236}">
                  <a16:creationId xmlns:a16="http://schemas.microsoft.com/office/drawing/2014/main" id="{1A70BBAB-7CD5-416E-8B58-B3E137813380}"/>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grpSp>
        <p:nvGrpSpPr>
          <p:cNvPr id="9" name="Group 8">
            <a:extLst>
              <a:ext uri="{FF2B5EF4-FFF2-40B4-BE49-F238E27FC236}">
                <a16:creationId xmlns:a16="http://schemas.microsoft.com/office/drawing/2014/main" id="{B89020BF-703F-406F-80DF-B1754A550D38}"/>
              </a:ext>
            </a:extLst>
          </p:cNvPr>
          <p:cNvGrpSpPr/>
          <p:nvPr/>
        </p:nvGrpSpPr>
        <p:grpSpPr>
          <a:xfrm>
            <a:off x="443765" y="4370561"/>
            <a:ext cx="399048" cy="399048"/>
            <a:chOff x="5788247" y="1528219"/>
            <a:chExt cx="612560" cy="612560"/>
          </a:xfrm>
          <a:noFill/>
        </p:grpSpPr>
        <p:sp>
          <p:nvSpPr>
            <p:cNvPr id="10" name="Oval 9">
              <a:extLst>
                <a:ext uri="{FF2B5EF4-FFF2-40B4-BE49-F238E27FC236}">
                  <a16:creationId xmlns:a16="http://schemas.microsoft.com/office/drawing/2014/main" id="{159D06B0-52D3-4A3B-A3DC-2338A08F8F45}"/>
                </a:ext>
              </a:extLst>
            </p:cNvPr>
            <p:cNvSpPr/>
            <p:nvPr/>
          </p:nvSpPr>
          <p:spPr bwMode="auto">
            <a:xfrm>
              <a:off x="5788247" y="1528219"/>
              <a:ext cx="612560" cy="612560"/>
            </a:xfrm>
            <a:prstGeom prst="ellipse">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cxnSp>
          <p:nvCxnSpPr>
            <p:cNvPr id="11" name="Straight Connector 10">
              <a:extLst>
                <a:ext uri="{FF2B5EF4-FFF2-40B4-BE49-F238E27FC236}">
                  <a16:creationId xmlns:a16="http://schemas.microsoft.com/office/drawing/2014/main" id="{8C630F28-1998-47F6-824A-4600925D003C}"/>
                </a:ext>
              </a:extLst>
            </p:cNvPr>
            <p:cNvCxnSpPr>
              <a:cxnSpLocks/>
            </p:cNvCxnSpPr>
            <p:nvPr/>
          </p:nvCxnSpPr>
          <p:spPr>
            <a:xfrm>
              <a:off x="5934075" y="1830736"/>
              <a:ext cx="285897" cy="0"/>
            </a:xfrm>
            <a:prstGeom prst="line">
              <a:avLst/>
            </a:prstGeom>
            <a:solidFill>
              <a:schemeClr val="accent1"/>
            </a:solidFill>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 name="L-Shape 11">
              <a:extLst>
                <a:ext uri="{FF2B5EF4-FFF2-40B4-BE49-F238E27FC236}">
                  <a16:creationId xmlns:a16="http://schemas.microsoft.com/office/drawing/2014/main" id="{426CD304-F52B-4512-A2EA-5925F5DCC819}"/>
                </a:ext>
              </a:extLst>
            </p:cNvPr>
            <p:cNvSpPr/>
            <p:nvPr/>
          </p:nvSpPr>
          <p:spPr bwMode="auto">
            <a:xfrm rot="13463509">
              <a:off x="6007115" y="1731868"/>
              <a:ext cx="201981" cy="201981"/>
            </a:xfrm>
            <a:prstGeom prst="corner">
              <a:avLst>
                <a:gd name="adj1" fmla="val 11017"/>
                <a:gd name="adj2" fmla="val 1401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algn="ctr" defTabSz="895923" fontAlgn="base">
                <a:lnSpc>
                  <a:spcPct val="90000"/>
                </a:lnSpc>
                <a:spcBef>
                  <a:spcPct val="0"/>
                </a:spcBef>
                <a:spcAft>
                  <a:spcPct val="0"/>
                </a:spcAft>
                <a:defRPr/>
              </a:pPr>
              <a:endParaRPr lang="en-US" sz="2745"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spTree>
    <p:extLst>
      <p:ext uri="{BB962C8B-B14F-4D97-AF65-F5344CB8AC3E}">
        <p14:creationId xmlns:p14="http://schemas.microsoft.com/office/powerpoint/2010/main" val="3638849130"/>
      </p:ext>
    </p:extLst>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3A54FB-1525-43B8-9397-A03005171C87}"/>
              </a:ext>
            </a:extLst>
          </p:cNvPr>
          <p:cNvSpPr/>
          <p:nvPr/>
        </p:nvSpPr>
        <p:spPr bwMode="auto">
          <a:xfrm>
            <a:off x="8617906" y="0"/>
            <a:ext cx="3816981"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a:extLst>
              <a:ext uri="{FF2B5EF4-FFF2-40B4-BE49-F238E27FC236}">
                <a16:creationId xmlns:a16="http://schemas.microsoft.com/office/drawing/2014/main" id="{7872B733-D6B9-45BE-A8C5-5823BF5E82F1}"/>
              </a:ext>
            </a:extLst>
          </p:cNvPr>
          <p:cNvSpPr>
            <a:spLocks noGrp="1"/>
          </p:cNvSpPr>
          <p:nvPr>
            <p:ph type="title"/>
          </p:nvPr>
        </p:nvSpPr>
        <p:spPr>
          <a:xfrm>
            <a:off x="434920" y="2097243"/>
            <a:ext cx="7626965" cy="545749"/>
          </a:xfrm>
        </p:spPr>
        <p:txBody>
          <a:bodyPr/>
          <a:lstStyle/>
          <a:p>
            <a:r>
              <a:rPr lang="en-US" sz="3600">
                <a:solidFill>
                  <a:srgbClr val="505050"/>
                </a:solidFill>
              </a:rPr>
              <a:t>THREAT PROTECTION IN THE CLOUD</a:t>
            </a:r>
          </a:p>
        </p:txBody>
      </p:sp>
      <p:pic>
        <p:nvPicPr>
          <p:cNvPr id="8" name="Picture 7">
            <a:extLst>
              <a:ext uri="{FF2B5EF4-FFF2-40B4-BE49-F238E27FC236}">
                <a16:creationId xmlns:a16="http://schemas.microsoft.com/office/drawing/2014/main" id="{C9F8FFA0-C79C-415D-990E-52F1DE9840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9298" y="2489504"/>
            <a:ext cx="3823905" cy="2015517"/>
          </a:xfrm>
          <a:prstGeom prst="rect">
            <a:avLst/>
          </a:prstGeom>
        </p:spPr>
      </p:pic>
      <p:sp>
        <p:nvSpPr>
          <p:cNvPr id="13" name="Rectangle 12">
            <a:extLst>
              <a:ext uri="{FF2B5EF4-FFF2-40B4-BE49-F238E27FC236}">
                <a16:creationId xmlns:a16="http://schemas.microsoft.com/office/drawing/2014/main" id="{8D8FE2FC-9198-424F-B81D-E21E5997B184}"/>
              </a:ext>
            </a:extLst>
          </p:cNvPr>
          <p:cNvSpPr/>
          <p:nvPr/>
        </p:nvSpPr>
        <p:spPr>
          <a:xfrm>
            <a:off x="0" y="400504"/>
            <a:ext cx="3068877" cy="1785104"/>
          </a:xfrm>
          <a:prstGeom prst="rect">
            <a:avLst/>
          </a:prstGeom>
        </p:spPr>
        <p:txBody>
          <a:bodyPr wrap="square" lIns="274320">
            <a:spAutoFit/>
          </a:bodyPr>
          <a:lstStyle/>
          <a:p>
            <a:r>
              <a:rPr lang="en-US" sz="11000" b="1">
                <a:solidFill>
                  <a:srgbClr val="D9D9D9"/>
                </a:solidFill>
                <a:latin typeface="Segoe UI" panose="020B0502040204020203" pitchFamily="34" charset="0"/>
                <a:cs typeface="Segoe UI" panose="020B0502040204020203" pitchFamily="34" charset="0"/>
              </a:rPr>
              <a:t>06</a:t>
            </a:r>
          </a:p>
        </p:txBody>
      </p:sp>
    </p:spTree>
    <p:custDataLst>
      <p:tags r:id="rId1"/>
    </p:custDataLst>
    <p:extLst>
      <p:ext uri="{BB962C8B-B14F-4D97-AF65-F5344CB8AC3E}">
        <p14:creationId xmlns:p14="http://schemas.microsoft.com/office/powerpoint/2010/main" val="2924864935"/>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B1E42-2E30-4862-8919-84E80A7D530A}"/>
              </a:ext>
            </a:extLst>
          </p:cNvPr>
          <p:cNvSpPr>
            <a:spLocks noGrp="1"/>
          </p:cNvSpPr>
          <p:nvPr>
            <p:ph type="title"/>
          </p:nvPr>
        </p:nvSpPr>
        <p:spPr>
          <a:xfrm>
            <a:off x="434920" y="449265"/>
            <a:ext cx="5957254" cy="754061"/>
          </a:xfrm>
        </p:spPr>
        <p:txBody>
          <a:bodyPr/>
          <a:lstStyle/>
          <a:p>
            <a:r>
              <a:rPr lang="en-US">
                <a:solidFill>
                  <a:srgbClr val="0078D4"/>
                </a:solidFill>
              </a:rPr>
              <a:t>The challenge of securing your environment</a:t>
            </a:r>
          </a:p>
        </p:txBody>
      </p:sp>
      <p:grpSp>
        <p:nvGrpSpPr>
          <p:cNvPr id="12" name="Group 11">
            <a:extLst>
              <a:ext uri="{FF2B5EF4-FFF2-40B4-BE49-F238E27FC236}">
                <a16:creationId xmlns:a16="http://schemas.microsoft.com/office/drawing/2014/main" id="{5D452229-C2D9-43EE-B43C-DFC7AF857E6E}"/>
              </a:ext>
            </a:extLst>
          </p:cNvPr>
          <p:cNvGrpSpPr>
            <a:grpSpLocks noChangeAspect="1"/>
          </p:cNvGrpSpPr>
          <p:nvPr/>
        </p:nvGrpSpPr>
        <p:grpSpPr>
          <a:xfrm>
            <a:off x="2750545" y="2753670"/>
            <a:ext cx="914271" cy="914271"/>
            <a:chOff x="5203762" y="2301144"/>
            <a:chExt cx="1828541" cy="1828541"/>
          </a:xfrm>
        </p:grpSpPr>
        <p:grpSp>
          <p:nvGrpSpPr>
            <p:cNvPr id="81" name="Group 80">
              <a:extLst>
                <a:ext uri="{FF2B5EF4-FFF2-40B4-BE49-F238E27FC236}">
                  <a16:creationId xmlns:a16="http://schemas.microsoft.com/office/drawing/2014/main" id="{B985EAE6-EB81-4B6A-94B6-EEAFCE13E20C}"/>
                </a:ext>
              </a:extLst>
            </p:cNvPr>
            <p:cNvGrpSpPr/>
            <p:nvPr/>
          </p:nvGrpSpPr>
          <p:grpSpPr>
            <a:xfrm>
              <a:off x="5203762" y="2301144"/>
              <a:ext cx="1828541" cy="1828541"/>
              <a:chOff x="709072" y="1999107"/>
              <a:chExt cx="1828800" cy="1828800"/>
            </a:xfrm>
          </p:grpSpPr>
          <p:sp>
            <p:nvSpPr>
              <p:cNvPr id="87" name="object 60">
                <a:extLst>
                  <a:ext uri="{FF2B5EF4-FFF2-40B4-BE49-F238E27FC236}">
                    <a16:creationId xmlns:a16="http://schemas.microsoft.com/office/drawing/2014/main" id="{2FD9A82B-E277-4BD5-8670-89334823495F}"/>
                  </a:ext>
                </a:extLst>
              </p:cNvPr>
              <p:cNvSpPr/>
              <p:nvPr/>
            </p:nvSpPr>
            <p:spPr>
              <a:xfrm>
                <a:off x="709072" y="1999107"/>
                <a:ext cx="1828800" cy="1828800"/>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defTabSz="635722">
                  <a:defRPr/>
                </a:pPr>
                <a:endParaRPr sz="1250">
                  <a:solidFill>
                    <a:prstClr val="black"/>
                  </a:solidFill>
                  <a:latin typeface="Calibri"/>
                </a:endParaRPr>
              </a:p>
            </p:txBody>
          </p:sp>
          <p:sp useBgFill="1">
            <p:nvSpPr>
              <p:cNvPr id="88" name="object 60">
                <a:extLst>
                  <a:ext uri="{FF2B5EF4-FFF2-40B4-BE49-F238E27FC236}">
                    <a16:creationId xmlns:a16="http://schemas.microsoft.com/office/drawing/2014/main" id="{337E1B97-B1D7-435A-AD6F-72EFC97141B4}"/>
                  </a:ext>
                </a:extLst>
              </p:cNvPr>
              <p:cNvSpPr/>
              <p:nvPr/>
            </p:nvSpPr>
            <p:spPr>
              <a:xfrm>
                <a:off x="823372" y="2113407"/>
                <a:ext cx="1600200" cy="1600200"/>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ln>
                <a:solidFill>
                  <a:schemeClr val="tx1">
                    <a:lumMod val="50000"/>
                  </a:schemeClr>
                </a:solidFill>
              </a:ln>
            </p:spPr>
            <p:txBody>
              <a:bodyPr wrap="square" lIns="0" tIns="0" rIns="0" bIns="0" rtlCol="0"/>
              <a:lstStyle/>
              <a:p>
                <a:pPr defTabSz="635722">
                  <a:defRPr/>
                </a:pPr>
                <a:endParaRPr sz="1250">
                  <a:solidFill>
                    <a:prstClr val="black"/>
                  </a:solidFill>
                  <a:latin typeface="Calibri"/>
                </a:endParaRPr>
              </a:p>
            </p:txBody>
          </p:sp>
        </p:grpSp>
        <p:cxnSp>
          <p:nvCxnSpPr>
            <p:cNvPr id="224" name="Market Mobile line">
              <a:extLst>
                <a:ext uri="{FF2B5EF4-FFF2-40B4-BE49-F238E27FC236}">
                  <a16:creationId xmlns:a16="http://schemas.microsoft.com/office/drawing/2014/main" id="{7B724EE1-C5C7-4793-853A-E393E661534E}"/>
                </a:ext>
              </a:extLst>
            </p:cNvPr>
            <p:cNvCxnSpPr>
              <a:cxnSpLocks/>
            </p:cNvCxnSpPr>
            <p:nvPr/>
          </p:nvCxnSpPr>
          <p:spPr>
            <a:xfrm flipV="1">
              <a:off x="6528044" y="3173895"/>
              <a:ext cx="133243" cy="301063"/>
            </a:xfrm>
            <a:prstGeom prst="line">
              <a:avLst/>
            </a:prstGeom>
            <a:ln w="15875">
              <a:solidFill>
                <a:srgbClr val="C1C1C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5" name="Customer Mobile line">
              <a:extLst>
                <a:ext uri="{FF2B5EF4-FFF2-40B4-BE49-F238E27FC236}">
                  <a16:creationId xmlns:a16="http://schemas.microsoft.com/office/drawing/2014/main" id="{6C292F4E-F85F-43C6-9118-167149BFD45E}"/>
                </a:ext>
              </a:extLst>
            </p:cNvPr>
            <p:cNvCxnSpPr>
              <a:cxnSpLocks/>
              <a:stCxn id="234" idx="6"/>
              <a:endCxn id="240" idx="14"/>
            </p:cNvCxnSpPr>
            <p:nvPr/>
          </p:nvCxnSpPr>
          <p:spPr>
            <a:xfrm flipV="1">
              <a:off x="6216632" y="3163611"/>
              <a:ext cx="416372" cy="138188"/>
            </a:xfrm>
            <a:prstGeom prst="line">
              <a:avLst/>
            </a:prstGeom>
            <a:ln w="15875">
              <a:solidFill>
                <a:srgbClr val="C1C1C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6" name="Factory Supply line">
              <a:extLst>
                <a:ext uri="{FF2B5EF4-FFF2-40B4-BE49-F238E27FC236}">
                  <a16:creationId xmlns:a16="http://schemas.microsoft.com/office/drawing/2014/main" id="{36A2A05E-E526-493C-805A-263E60B5D0E9}"/>
                </a:ext>
              </a:extLst>
            </p:cNvPr>
            <p:cNvCxnSpPr>
              <a:cxnSpLocks/>
            </p:cNvCxnSpPr>
            <p:nvPr/>
          </p:nvCxnSpPr>
          <p:spPr>
            <a:xfrm flipH="1">
              <a:off x="5902852" y="3173894"/>
              <a:ext cx="752465" cy="391211"/>
            </a:xfrm>
            <a:prstGeom prst="line">
              <a:avLst/>
            </a:prstGeom>
            <a:ln w="15875">
              <a:solidFill>
                <a:srgbClr val="C1C1C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7" name="Equipment Facotry line">
              <a:extLst>
                <a:ext uri="{FF2B5EF4-FFF2-40B4-BE49-F238E27FC236}">
                  <a16:creationId xmlns:a16="http://schemas.microsoft.com/office/drawing/2014/main" id="{A849B46B-4F4B-45F5-A446-E4A37E4EAD8E}"/>
                </a:ext>
              </a:extLst>
            </p:cNvPr>
            <p:cNvCxnSpPr>
              <a:cxnSpLocks/>
            </p:cNvCxnSpPr>
            <p:nvPr/>
          </p:nvCxnSpPr>
          <p:spPr>
            <a:xfrm flipH="1" flipV="1">
              <a:off x="5579191" y="3257960"/>
              <a:ext cx="315826" cy="300063"/>
            </a:xfrm>
            <a:prstGeom prst="line">
              <a:avLst/>
            </a:prstGeom>
            <a:ln w="15875">
              <a:solidFill>
                <a:srgbClr val="C1C1C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8" name="Equipment Vehicles line">
              <a:extLst>
                <a:ext uri="{FF2B5EF4-FFF2-40B4-BE49-F238E27FC236}">
                  <a16:creationId xmlns:a16="http://schemas.microsoft.com/office/drawing/2014/main" id="{11FCB7BD-939D-4FB4-880D-9E5C4BBB476D}"/>
                </a:ext>
              </a:extLst>
            </p:cNvPr>
            <p:cNvCxnSpPr>
              <a:cxnSpLocks/>
              <a:stCxn id="246" idx="10"/>
            </p:cNvCxnSpPr>
            <p:nvPr/>
          </p:nvCxnSpPr>
          <p:spPr>
            <a:xfrm flipV="1">
              <a:off x="5578258" y="2861731"/>
              <a:ext cx="213949" cy="376173"/>
            </a:xfrm>
            <a:prstGeom prst="line">
              <a:avLst/>
            </a:prstGeom>
            <a:ln w="15875">
              <a:solidFill>
                <a:srgbClr val="C1C1C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9" name="City Vehicle line">
              <a:extLst>
                <a:ext uri="{FF2B5EF4-FFF2-40B4-BE49-F238E27FC236}">
                  <a16:creationId xmlns:a16="http://schemas.microsoft.com/office/drawing/2014/main" id="{FA8A4C2D-2557-46B3-9BC7-D7C9A51DA74C}"/>
                </a:ext>
              </a:extLst>
            </p:cNvPr>
            <p:cNvCxnSpPr>
              <a:cxnSpLocks/>
              <a:endCxn id="238" idx="2"/>
            </p:cNvCxnSpPr>
            <p:nvPr/>
          </p:nvCxnSpPr>
          <p:spPr>
            <a:xfrm>
              <a:off x="5863533" y="2876555"/>
              <a:ext cx="530471" cy="22906"/>
            </a:xfrm>
            <a:prstGeom prst="line">
              <a:avLst/>
            </a:prstGeom>
            <a:ln w="15875">
              <a:solidFill>
                <a:srgbClr val="C1C1C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0" name="Facotory Market line">
              <a:extLst>
                <a:ext uri="{FF2B5EF4-FFF2-40B4-BE49-F238E27FC236}">
                  <a16:creationId xmlns:a16="http://schemas.microsoft.com/office/drawing/2014/main" id="{31BF9974-3171-4423-9CE6-B46821B8BEBD}"/>
                </a:ext>
              </a:extLst>
            </p:cNvPr>
            <p:cNvCxnSpPr>
              <a:cxnSpLocks/>
            </p:cNvCxnSpPr>
            <p:nvPr/>
          </p:nvCxnSpPr>
          <p:spPr>
            <a:xfrm flipV="1">
              <a:off x="5902852" y="3487275"/>
              <a:ext cx="631032" cy="70747"/>
            </a:xfrm>
            <a:prstGeom prst="line">
              <a:avLst/>
            </a:prstGeom>
            <a:ln w="15875">
              <a:solidFill>
                <a:srgbClr val="C1C1C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1" name="Equipment Energy line">
              <a:extLst>
                <a:ext uri="{FF2B5EF4-FFF2-40B4-BE49-F238E27FC236}">
                  <a16:creationId xmlns:a16="http://schemas.microsoft.com/office/drawing/2014/main" id="{57ED15CB-C454-4161-9EE6-C3F8F6D7E2CF}"/>
                </a:ext>
              </a:extLst>
            </p:cNvPr>
            <p:cNvCxnSpPr>
              <a:cxnSpLocks/>
              <a:stCxn id="246" idx="10"/>
              <a:endCxn id="238" idx="3"/>
            </p:cNvCxnSpPr>
            <p:nvPr/>
          </p:nvCxnSpPr>
          <p:spPr>
            <a:xfrm flipV="1">
              <a:off x="5578258" y="2963803"/>
              <a:ext cx="842396" cy="274102"/>
            </a:xfrm>
            <a:prstGeom prst="line">
              <a:avLst/>
            </a:prstGeom>
            <a:ln w="15875">
              <a:solidFill>
                <a:srgbClr val="C1C1C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2" name="Supply node 1 line">
              <a:extLst>
                <a:ext uri="{FF2B5EF4-FFF2-40B4-BE49-F238E27FC236}">
                  <a16:creationId xmlns:a16="http://schemas.microsoft.com/office/drawing/2014/main" id="{9909DA6F-50D3-4E18-B606-505D42956DA1}"/>
                </a:ext>
              </a:extLst>
            </p:cNvPr>
            <p:cNvCxnSpPr>
              <a:cxnSpLocks/>
              <a:stCxn id="238" idx="4"/>
            </p:cNvCxnSpPr>
            <p:nvPr/>
          </p:nvCxnSpPr>
          <p:spPr>
            <a:xfrm>
              <a:off x="6484996" y="2990452"/>
              <a:ext cx="56327" cy="493692"/>
            </a:xfrm>
            <a:prstGeom prst="line">
              <a:avLst/>
            </a:prstGeom>
            <a:ln w="15875">
              <a:solidFill>
                <a:srgbClr val="C1C1C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33" name="Oval 232">
              <a:extLst>
                <a:ext uri="{FF2B5EF4-FFF2-40B4-BE49-F238E27FC236}">
                  <a16:creationId xmlns:a16="http://schemas.microsoft.com/office/drawing/2014/main" id="{CCF5BFEE-FEC8-41E6-83FA-6B6D6AA62D28}"/>
                </a:ext>
              </a:extLst>
            </p:cNvPr>
            <p:cNvSpPr/>
            <p:nvPr/>
          </p:nvSpPr>
          <p:spPr bwMode="auto">
            <a:xfrm>
              <a:off x="6572541" y="3057911"/>
              <a:ext cx="181985" cy="181985"/>
            </a:xfrm>
            <a:prstGeom prst="ellipse">
              <a:avLst/>
            </a:prstGeom>
            <a:solidFill>
              <a:schemeClr val="bg1"/>
            </a:solidFill>
            <a:ln w="158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7758" rIns="0" bIns="37758" numCol="1" rtlCol="0" anchor="ctr" anchorCtr="0" compatLnSpc="1">
              <a:prstTxWarp prst="textNoShape">
                <a:avLst/>
              </a:prstTxWarp>
            </a:bodyPr>
            <a:lstStyle/>
            <a:p>
              <a:pPr algn="ctr" defTabSz="754844" fontAlgn="base">
                <a:spcBef>
                  <a:spcPct val="0"/>
                </a:spcBef>
                <a:spcAft>
                  <a:spcPct val="0"/>
                </a:spcAft>
                <a:defRPr/>
              </a:pPr>
              <a:endParaRPr lang="en-US" sz="1260">
                <a:gradFill>
                  <a:gsLst>
                    <a:gs pos="0">
                      <a:srgbClr val="282828"/>
                    </a:gs>
                    <a:gs pos="100000">
                      <a:srgbClr val="282828"/>
                    </a:gs>
                  </a:gsLst>
                  <a:lin ang="5400000" scaled="1"/>
                </a:gradFill>
                <a:latin typeface="Segoe UI Semilight"/>
              </a:endParaRPr>
            </a:p>
          </p:txBody>
        </p:sp>
        <p:sp>
          <p:nvSpPr>
            <p:cNvPr id="234" name="Oval 233">
              <a:extLst>
                <a:ext uri="{FF2B5EF4-FFF2-40B4-BE49-F238E27FC236}">
                  <a16:creationId xmlns:a16="http://schemas.microsoft.com/office/drawing/2014/main" id="{9E3701B1-572D-4283-A43E-3F134CB64251}"/>
                </a:ext>
              </a:extLst>
            </p:cNvPr>
            <p:cNvSpPr/>
            <p:nvPr/>
          </p:nvSpPr>
          <p:spPr bwMode="auto">
            <a:xfrm>
              <a:off x="6034647" y="3210807"/>
              <a:ext cx="181985" cy="181985"/>
            </a:xfrm>
            <a:prstGeom prst="ellipse">
              <a:avLst/>
            </a:prstGeom>
            <a:solidFill>
              <a:schemeClr val="bg1"/>
            </a:solidFill>
            <a:ln w="158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7758" rIns="0" bIns="37758" numCol="1" rtlCol="0" anchor="ctr" anchorCtr="0" compatLnSpc="1">
              <a:prstTxWarp prst="textNoShape">
                <a:avLst/>
              </a:prstTxWarp>
            </a:bodyPr>
            <a:lstStyle/>
            <a:p>
              <a:pPr algn="ctr" defTabSz="754844" fontAlgn="base">
                <a:spcBef>
                  <a:spcPct val="0"/>
                </a:spcBef>
                <a:spcAft>
                  <a:spcPct val="0"/>
                </a:spcAft>
                <a:defRPr/>
              </a:pPr>
              <a:endParaRPr lang="en-US" sz="1260">
                <a:gradFill>
                  <a:gsLst>
                    <a:gs pos="0">
                      <a:srgbClr val="282828"/>
                    </a:gs>
                    <a:gs pos="100000">
                      <a:srgbClr val="282828"/>
                    </a:gs>
                  </a:gsLst>
                  <a:lin ang="5400000" scaled="1"/>
                </a:gradFill>
                <a:latin typeface="Segoe UI Semilight"/>
              </a:endParaRPr>
            </a:p>
          </p:txBody>
        </p:sp>
        <p:grpSp>
          <p:nvGrpSpPr>
            <p:cNvPr id="235" name="Group 234">
              <a:extLst>
                <a:ext uri="{FF2B5EF4-FFF2-40B4-BE49-F238E27FC236}">
                  <a16:creationId xmlns:a16="http://schemas.microsoft.com/office/drawing/2014/main" id="{9E133F18-F5D0-4A0D-AA95-40B977DE3E7A}"/>
                </a:ext>
              </a:extLst>
            </p:cNvPr>
            <p:cNvGrpSpPr/>
            <p:nvPr/>
          </p:nvGrpSpPr>
          <p:grpSpPr>
            <a:xfrm>
              <a:off x="6068930" y="3252751"/>
              <a:ext cx="113428" cy="92915"/>
              <a:chOff x="7842406" y="2246290"/>
              <a:chExt cx="447676" cy="366713"/>
            </a:xfrm>
            <a:solidFill>
              <a:schemeClr val="accent6"/>
            </a:solidFill>
          </p:grpSpPr>
          <p:sp>
            <p:nvSpPr>
              <p:cNvPr id="249" name="Oval 113">
                <a:extLst>
                  <a:ext uri="{FF2B5EF4-FFF2-40B4-BE49-F238E27FC236}">
                    <a16:creationId xmlns:a16="http://schemas.microsoft.com/office/drawing/2014/main" id="{422F2E83-56FB-44CF-8A2C-CE7935784EA9}"/>
                  </a:ext>
                </a:extLst>
              </p:cNvPr>
              <p:cNvSpPr>
                <a:spLocks noChangeArrowheads="1"/>
              </p:cNvSpPr>
              <p:nvPr/>
            </p:nvSpPr>
            <p:spPr bwMode="auto">
              <a:xfrm>
                <a:off x="7901144" y="2303440"/>
                <a:ext cx="168275" cy="165100"/>
              </a:xfrm>
              <a:prstGeom prst="ellipse">
                <a:avLst/>
              </a:prstGeom>
              <a:grpFill/>
              <a:ln w="15875" cap="flat">
                <a:no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gradFill>
                    <a:gsLst>
                      <a:gs pos="0">
                        <a:srgbClr val="282828"/>
                      </a:gs>
                      <a:gs pos="100000">
                        <a:srgbClr val="282828"/>
                      </a:gs>
                    </a:gsLst>
                    <a:lin ang="5400000" scaled="1"/>
                  </a:gradFill>
                  <a:latin typeface="Segoe UI Semilight"/>
                </a:endParaRPr>
              </a:p>
            </p:txBody>
          </p:sp>
          <p:sp>
            <p:nvSpPr>
              <p:cNvPr id="250" name="Freeform 114">
                <a:extLst>
                  <a:ext uri="{FF2B5EF4-FFF2-40B4-BE49-F238E27FC236}">
                    <a16:creationId xmlns:a16="http://schemas.microsoft.com/office/drawing/2014/main" id="{AFA1CD26-13DF-416A-94FA-27995D03CF25}"/>
                  </a:ext>
                </a:extLst>
              </p:cNvPr>
              <p:cNvSpPr>
                <a:spLocks/>
              </p:cNvSpPr>
              <p:nvPr/>
            </p:nvSpPr>
            <p:spPr bwMode="auto">
              <a:xfrm>
                <a:off x="7842406" y="2471715"/>
                <a:ext cx="284163" cy="141288"/>
              </a:xfrm>
              <a:custGeom>
                <a:avLst/>
                <a:gdLst>
                  <a:gd name="T0" fmla="*/ 0 w 83"/>
                  <a:gd name="T1" fmla="*/ 41 h 41"/>
                  <a:gd name="T2" fmla="*/ 41 w 83"/>
                  <a:gd name="T3" fmla="*/ 0 h 41"/>
                  <a:gd name="T4" fmla="*/ 83 w 83"/>
                  <a:gd name="T5" fmla="*/ 41 h 41"/>
                </a:gdLst>
                <a:ahLst/>
                <a:cxnLst>
                  <a:cxn ang="0">
                    <a:pos x="T0" y="T1"/>
                  </a:cxn>
                  <a:cxn ang="0">
                    <a:pos x="T2" y="T3"/>
                  </a:cxn>
                  <a:cxn ang="0">
                    <a:pos x="T4" y="T5"/>
                  </a:cxn>
                </a:cxnLst>
                <a:rect l="0" t="0" r="r" b="b"/>
                <a:pathLst>
                  <a:path w="83" h="41">
                    <a:moveTo>
                      <a:pt x="0" y="41"/>
                    </a:moveTo>
                    <a:cubicBezTo>
                      <a:pt x="0" y="18"/>
                      <a:pt x="19" y="0"/>
                      <a:pt x="41" y="0"/>
                    </a:cubicBezTo>
                    <a:cubicBezTo>
                      <a:pt x="64" y="0"/>
                      <a:pt x="83" y="18"/>
                      <a:pt x="83" y="41"/>
                    </a:cubicBezTo>
                  </a:path>
                </a:pathLst>
              </a:custGeom>
              <a:grpFill/>
              <a:ln w="15875" cap="flat">
                <a:no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gradFill>
                    <a:gsLst>
                      <a:gs pos="0">
                        <a:srgbClr val="282828"/>
                      </a:gs>
                      <a:gs pos="100000">
                        <a:srgbClr val="282828"/>
                      </a:gs>
                    </a:gsLst>
                    <a:lin ang="5400000" scaled="1"/>
                  </a:gradFill>
                  <a:latin typeface="Segoe UI Semilight"/>
                </a:endParaRPr>
              </a:p>
            </p:txBody>
          </p:sp>
          <p:sp>
            <p:nvSpPr>
              <p:cNvPr id="251" name="Line 115">
                <a:extLst>
                  <a:ext uri="{FF2B5EF4-FFF2-40B4-BE49-F238E27FC236}">
                    <a16:creationId xmlns:a16="http://schemas.microsoft.com/office/drawing/2014/main" id="{3FD1358B-55E9-4C4C-B237-4E1FFFC8FD3F}"/>
                  </a:ext>
                </a:extLst>
              </p:cNvPr>
              <p:cNvSpPr>
                <a:spLocks noChangeShapeType="1"/>
              </p:cNvSpPr>
              <p:nvPr/>
            </p:nvSpPr>
            <p:spPr bwMode="auto">
              <a:xfrm>
                <a:off x="8205944" y="2300265"/>
                <a:ext cx="0" cy="0"/>
              </a:xfrm>
              <a:prstGeom prst="line">
                <a:avLst/>
              </a:prstGeom>
              <a:grpFill/>
              <a:ln w="15875" cap="flat">
                <a:no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gradFill>
                    <a:gsLst>
                      <a:gs pos="0">
                        <a:srgbClr val="282828"/>
                      </a:gs>
                      <a:gs pos="100000">
                        <a:srgbClr val="282828"/>
                      </a:gs>
                    </a:gsLst>
                    <a:lin ang="5400000" scaled="1"/>
                  </a:gradFill>
                  <a:latin typeface="Segoe UI Semilight"/>
                </a:endParaRPr>
              </a:p>
            </p:txBody>
          </p:sp>
          <p:sp>
            <p:nvSpPr>
              <p:cNvPr id="252" name="Freeform 116">
                <a:extLst>
                  <a:ext uri="{FF2B5EF4-FFF2-40B4-BE49-F238E27FC236}">
                    <a16:creationId xmlns:a16="http://schemas.microsoft.com/office/drawing/2014/main" id="{44ECFE53-0D7B-4CA4-B8D9-971245BF262B}"/>
                  </a:ext>
                </a:extLst>
              </p:cNvPr>
              <p:cNvSpPr>
                <a:spLocks/>
              </p:cNvSpPr>
              <p:nvPr/>
            </p:nvSpPr>
            <p:spPr bwMode="auto">
              <a:xfrm>
                <a:off x="8171019" y="2246290"/>
                <a:ext cx="71438" cy="85725"/>
              </a:xfrm>
              <a:custGeom>
                <a:avLst/>
                <a:gdLst>
                  <a:gd name="T0" fmla="*/ 0 w 21"/>
                  <a:gd name="T1" fmla="*/ 25 h 25"/>
                  <a:gd name="T2" fmla="*/ 0 w 21"/>
                  <a:gd name="T3" fmla="*/ 10 h 25"/>
                  <a:gd name="T4" fmla="*/ 10 w 21"/>
                  <a:gd name="T5" fmla="*/ 0 h 25"/>
                  <a:gd name="T6" fmla="*/ 21 w 21"/>
                  <a:gd name="T7" fmla="*/ 10 h 25"/>
                  <a:gd name="T8" fmla="*/ 21 w 21"/>
                  <a:gd name="T9" fmla="*/ 25 h 25"/>
                </a:gdLst>
                <a:ahLst/>
                <a:cxnLst>
                  <a:cxn ang="0">
                    <a:pos x="T0" y="T1"/>
                  </a:cxn>
                  <a:cxn ang="0">
                    <a:pos x="T2" y="T3"/>
                  </a:cxn>
                  <a:cxn ang="0">
                    <a:pos x="T4" y="T5"/>
                  </a:cxn>
                  <a:cxn ang="0">
                    <a:pos x="T6" y="T7"/>
                  </a:cxn>
                  <a:cxn ang="0">
                    <a:pos x="T8" y="T9"/>
                  </a:cxn>
                </a:cxnLst>
                <a:rect l="0" t="0" r="r" b="b"/>
                <a:pathLst>
                  <a:path w="21" h="25">
                    <a:moveTo>
                      <a:pt x="0" y="25"/>
                    </a:moveTo>
                    <a:cubicBezTo>
                      <a:pt x="0" y="10"/>
                      <a:pt x="0" y="10"/>
                      <a:pt x="0" y="10"/>
                    </a:cubicBezTo>
                    <a:cubicBezTo>
                      <a:pt x="0" y="4"/>
                      <a:pt x="4" y="0"/>
                      <a:pt x="10" y="0"/>
                    </a:cubicBezTo>
                    <a:cubicBezTo>
                      <a:pt x="16" y="0"/>
                      <a:pt x="21" y="4"/>
                      <a:pt x="21" y="10"/>
                    </a:cubicBezTo>
                    <a:cubicBezTo>
                      <a:pt x="21" y="25"/>
                      <a:pt x="21" y="25"/>
                      <a:pt x="21" y="25"/>
                    </a:cubicBezTo>
                  </a:path>
                </a:pathLst>
              </a:custGeom>
              <a:grpFill/>
              <a:ln w="15875" cap="flat">
                <a:no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gradFill>
                    <a:gsLst>
                      <a:gs pos="0">
                        <a:srgbClr val="282828"/>
                      </a:gs>
                      <a:gs pos="100000">
                        <a:srgbClr val="282828"/>
                      </a:gs>
                    </a:gsLst>
                    <a:lin ang="5400000" scaled="1"/>
                  </a:gradFill>
                  <a:latin typeface="Segoe UI Semilight"/>
                </a:endParaRPr>
              </a:p>
            </p:txBody>
          </p:sp>
          <p:sp>
            <p:nvSpPr>
              <p:cNvPr id="253" name="Freeform 117">
                <a:extLst>
                  <a:ext uri="{FF2B5EF4-FFF2-40B4-BE49-F238E27FC236}">
                    <a16:creationId xmlns:a16="http://schemas.microsoft.com/office/drawing/2014/main" id="{EA15586A-857A-4AC0-9CF6-9E78ED913B83}"/>
                  </a:ext>
                </a:extLst>
              </p:cNvPr>
              <p:cNvSpPr>
                <a:spLocks/>
              </p:cNvSpPr>
              <p:nvPr/>
            </p:nvSpPr>
            <p:spPr bwMode="auto">
              <a:xfrm>
                <a:off x="8123394" y="2297090"/>
                <a:ext cx="166688" cy="153988"/>
              </a:xfrm>
              <a:custGeom>
                <a:avLst/>
                <a:gdLst>
                  <a:gd name="T0" fmla="*/ 105 w 105"/>
                  <a:gd name="T1" fmla="*/ 97 h 97"/>
                  <a:gd name="T2" fmla="*/ 0 w 105"/>
                  <a:gd name="T3" fmla="*/ 97 h 97"/>
                  <a:gd name="T4" fmla="*/ 6 w 105"/>
                  <a:gd name="T5" fmla="*/ 0 h 97"/>
                  <a:gd name="T6" fmla="*/ 99 w 105"/>
                  <a:gd name="T7" fmla="*/ 0 h 97"/>
                  <a:gd name="T8" fmla="*/ 105 w 105"/>
                  <a:gd name="T9" fmla="*/ 97 h 97"/>
                </a:gdLst>
                <a:ahLst/>
                <a:cxnLst>
                  <a:cxn ang="0">
                    <a:pos x="T0" y="T1"/>
                  </a:cxn>
                  <a:cxn ang="0">
                    <a:pos x="T2" y="T3"/>
                  </a:cxn>
                  <a:cxn ang="0">
                    <a:pos x="T4" y="T5"/>
                  </a:cxn>
                  <a:cxn ang="0">
                    <a:pos x="T6" y="T7"/>
                  </a:cxn>
                  <a:cxn ang="0">
                    <a:pos x="T8" y="T9"/>
                  </a:cxn>
                </a:cxnLst>
                <a:rect l="0" t="0" r="r" b="b"/>
                <a:pathLst>
                  <a:path w="105" h="97">
                    <a:moveTo>
                      <a:pt x="105" y="97"/>
                    </a:moveTo>
                    <a:lnTo>
                      <a:pt x="0" y="97"/>
                    </a:lnTo>
                    <a:lnTo>
                      <a:pt x="6" y="0"/>
                    </a:lnTo>
                    <a:lnTo>
                      <a:pt x="99" y="0"/>
                    </a:lnTo>
                    <a:lnTo>
                      <a:pt x="105" y="97"/>
                    </a:lnTo>
                    <a:close/>
                  </a:path>
                </a:pathLst>
              </a:custGeom>
              <a:grpFill/>
              <a:ln w="15875" cap="flat">
                <a:no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gradFill>
                    <a:gsLst>
                      <a:gs pos="0">
                        <a:srgbClr val="282828"/>
                      </a:gs>
                      <a:gs pos="100000">
                        <a:srgbClr val="282828"/>
                      </a:gs>
                    </a:gsLst>
                    <a:lin ang="5400000" scaled="1"/>
                  </a:gradFill>
                  <a:latin typeface="Segoe UI Semilight"/>
                </a:endParaRPr>
              </a:p>
            </p:txBody>
          </p:sp>
        </p:grpSp>
        <p:sp>
          <p:nvSpPr>
            <p:cNvPr id="236" name="Oval 235">
              <a:extLst>
                <a:ext uri="{FF2B5EF4-FFF2-40B4-BE49-F238E27FC236}">
                  <a16:creationId xmlns:a16="http://schemas.microsoft.com/office/drawing/2014/main" id="{7A3BE25D-4CCE-4EA9-8FC8-24754D1D9599}"/>
                </a:ext>
              </a:extLst>
            </p:cNvPr>
            <p:cNvSpPr/>
            <p:nvPr/>
          </p:nvSpPr>
          <p:spPr bwMode="auto">
            <a:xfrm>
              <a:off x="5802266" y="3452883"/>
              <a:ext cx="181985" cy="181985"/>
            </a:xfrm>
            <a:prstGeom prst="ellipse">
              <a:avLst/>
            </a:prstGeom>
            <a:solidFill>
              <a:schemeClr val="bg1"/>
            </a:solidFill>
            <a:ln w="158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7758" rIns="0" bIns="37758" numCol="1" rtlCol="0" anchor="ctr" anchorCtr="0" compatLnSpc="1">
              <a:prstTxWarp prst="textNoShape">
                <a:avLst/>
              </a:prstTxWarp>
            </a:bodyPr>
            <a:lstStyle/>
            <a:p>
              <a:pPr algn="ctr" defTabSz="754844" fontAlgn="base">
                <a:spcBef>
                  <a:spcPct val="0"/>
                </a:spcBef>
                <a:spcAft>
                  <a:spcPct val="0"/>
                </a:spcAft>
                <a:defRPr/>
              </a:pPr>
              <a:endParaRPr lang="en-US" sz="1260">
                <a:solidFill>
                  <a:srgbClr val="0078D4"/>
                </a:solidFill>
                <a:latin typeface="Segoe UI Semilight"/>
              </a:endParaRPr>
            </a:p>
          </p:txBody>
        </p:sp>
        <p:sp>
          <p:nvSpPr>
            <p:cNvPr id="237" name="Freeform 5">
              <a:extLst>
                <a:ext uri="{FF2B5EF4-FFF2-40B4-BE49-F238E27FC236}">
                  <a16:creationId xmlns:a16="http://schemas.microsoft.com/office/drawing/2014/main" id="{17A51B46-4506-4D3E-9D13-005C0C1422C6}"/>
                </a:ext>
              </a:extLst>
            </p:cNvPr>
            <p:cNvSpPr>
              <a:spLocks/>
            </p:cNvSpPr>
            <p:nvPr/>
          </p:nvSpPr>
          <p:spPr bwMode="auto">
            <a:xfrm>
              <a:off x="5845074" y="3502656"/>
              <a:ext cx="92970" cy="77338"/>
            </a:xfrm>
            <a:custGeom>
              <a:avLst/>
              <a:gdLst>
                <a:gd name="T0" fmla="*/ 0 w 113"/>
                <a:gd name="T1" fmla="*/ 46 h 94"/>
                <a:gd name="T2" fmla="*/ 0 w 113"/>
                <a:gd name="T3" fmla="*/ 94 h 94"/>
                <a:gd name="T4" fmla="*/ 113 w 113"/>
                <a:gd name="T5" fmla="*/ 94 h 94"/>
                <a:gd name="T6" fmla="*/ 113 w 113"/>
                <a:gd name="T7" fmla="*/ 45 h 94"/>
                <a:gd name="T8" fmla="*/ 106 w 113"/>
                <a:gd name="T9" fmla="*/ 45 h 94"/>
                <a:gd name="T10" fmla="*/ 104 w 113"/>
                <a:gd name="T11" fmla="*/ 0 h 94"/>
                <a:gd name="T12" fmla="*/ 95 w 113"/>
                <a:gd name="T13" fmla="*/ 0 h 94"/>
                <a:gd name="T14" fmla="*/ 92 w 113"/>
                <a:gd name="T15" fmla="*/ 45 h 94"/>
                <a:gd name="T16" fmla="*/ 71 w 113"/>
                <a:gd name="T17" fmla="*/ 45 h 94"/>
                <a:gd name="T18" fmla="*/ 71 w 113"/>
                <a:gd name="T19" fmla="*/ 20 h 94"/>
                <a:gd name="T20" fmla="*/ 36 w 113"/>
                <a:gd name="T21" fmla="*/ 43 h 94"/>
                <a:gd name="T22" fmla="*/ 36 w 113"/>
                <a:gd name="T23" fmla="*/ 22 h 94"/>
                <a:gd name="T24" fmla="*/ 0 w 113"/>
                <a:gd name="T25" fmla="*/ 4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 h="94">
                  <a:moveTo>
                    <a:pt x="0" y="46"/>
                  </a:moveTo>
                  <a:lnTo>
                    <a:pt x="0" y="94"/>
                  </a:lnTo>
                  <a:lnTo>
                    <a:pt x="113" y="94"/>
                  </a:lnTo>
                  <a:lnTo>
                    <a:pt x="113" y="45"/>
                  </a:lnTo>
                  <a:lnTo>
                    <a:pt x="106" y="45"/>
                  </a:lnTo>
                  <a:lnTo>
                    <a:pt x="104" y="0"/>
                  </a:lnTo>
                  <a:lnTo>
                    <a:pt x="95" y="0"/>
                  </a:lnTo>
                  <a:lnTo>
                    <a:pt x="92" y="45"/>
                  </a:lnTo>
                  <a:lnTo>
                    <a:pt x="71" y="45"/>
                  </a:lnTo>
                  <a:lnTo>
                    <a:pt x="71" y="20"/>
                  </a:lnTo>
                  <a:lnTo>
                    <a:pt x="36" y="43"/>
                  </a:lnTo>
                  <a:lnTo>
                    <a:pt x="36" y="22"/>
                  </a:lnTo>
                  <a:lnTo>
                    <a:pt x="0" y="46"/>
                  </a:lnTo>
                  <a:close/>
                </a:path>
              </a:pathLst>
            </a:custGeom>
            <a:solidFill>
              <a:schemeClr val="accent6"/>
            </a:solidFill>
            <a:ln w="15875" cap="flat">
              <a:no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solidFill>
                  <a:srgbClr val="0078D4"/>
                </a:solidFill>
                <a:latin typeface="Segoe UI Semilight"/>
              </a:endParaRPr>
            </a:p>
          </p:txBody>
        </p:sp>
        <p:sp>
          <p:nvSpPr>
            <p:cNvPr id="238" name="Oval 237">
              <a:extLst>
                <a:ext uri="{FF2B5EF4-FFF2-40B4-BE49-F238E27FC236}">
                  <a16:creationId xmlns:a16="http://schemas.microsoft.com/office/drawing/2014/main" id="{DB82CE3B-32C5-49A0-B793-910234CEC7CC}"/>
                </a:ext>
              </a:extLst>
            </p:cNvPr>
            <p:cNvSpPr/>
            <p:nvPr/>
          </p:nvSpPr>
          <p:spPr bwMode="auto">
            <a:xfrm>
              <a:off x="6394004" y="2808469"/>
              <a:ext cx="181985" cy="181985"/>
            </a:xfrm>
            <a:prstGeom prst="ellipse">
              <a:avLst/>
            </a:prstGeom>
            <a:solidFill>
              <a:schemeClr val="bg1"/>
            </a:solidFill>
            <a:ln w="158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7758" rIns="0" bIns="37758" numCol="1" rtlCol="0" anchor="ctr" anchorCtr="0" compatLnSpc="1">
              <a:prstTxWarp prst="textNoShape">
                <a:avLst/>
              </a:prstTxWarp>
            </a:bodyPr>
            <a:lstStyle/>
            <a:p>
              <a:pPr algn="ctr" defTabSz="754844" fontAlgn="base">
                <a:spcBef>
                  <a:spcPct val="0"/>
                </a:spcBef>
                <a:spcAft>
                  <a:spcPct val="0"/>
                </a:spcAft>
                <a:defRPr/>
              </a:pPr>
              <a:endParaRPr lang="en-US" sz="1260">
                <a:gradFill>
                  <a:gsLst>
                    <a:gs pos="0">
                      <a:srgbClr val="282828"/>
                    </a:gs>
                    <a:gs pos="100000">
                      <a:srgbClr val="282828"/>
                    </a:gs>
                  </a:gsLst>
                  <a:lin ang="5400000" scaled="1"/>
                </a:gradFill>
                <a:latin typeface="Segoe UI Semilight"/>
              </a:endParaRPr>
            </a:p>
          </p:txBody>
        </p:sp>
        <p:sp>
          <p:nvSpPr>
            <p:cNvPr id="239" name="Freeform 11">
              <a:extLst>
                <a:ext uri="{FF2B5EF4-FFF2-40B4-BE49-F238E27FC236}">
                  <a16:creationId xmlns:a16="http://schemas.microsoft.com/office/drawing/2014/main" id="{0AE20196-F7C8-4364-A9FD-3E516278E6B1}"/>
                </a:ext>
              </a:extLst>
            </p:cNvPr>
            <p:cNvSpPr>
              <a:spLocks/>
            </p:cNvSpPr>
            <p:nvPr/>
          </p:nvSpPr>
          <p:spPr bwMode="auto">
            <a:xfrm>
              <a:off x="6449350" y="2849237"/>
              <a:ext cx="58825" cy="95814"/>
            </a:xfrm>
            <a:custGeom>
              <a:avLst/>
              <a:gdLst>
                <a:gd name="T0" fmla="*/ 132 w 132"/>
                <a:gd name="T1" fmla="*/ 89 h 215"/>
                <a:gd name="T2" fmla="*/ 71 w 132"/>
                <a:gd name="T3" fmla="*/ 89 h 215"/>
                <a:gd name="T4" fmla="*/ 104 w 132"/>
                <a:gd name="T5" fmla="*/ 0 h 215"/>
                <a:gd name="T6" fmla="*/ 0 w 132"/>
                <a:gd name="T7" fmla="*/ 125 h 215"/>
                <a:gd name="T8" fmla="*/ 60 w 132"/>
                <a:gd name="T9" fmla="*/ 125 h 215"/>
                <a:gd name="T10" fmla="*/ 27 w 132"/>
                <a:gd name="T11" fmla="*/ 215 h 215"/>
                <a:gd name="T12" fmla="*/ 132 w 132"/>
                <a:gd name="T13" fmla="*/ 89 h 215"/>
              </a:gdLst>
              <a:ahLst/>
              <a:cxnLst>
                <a:cxn ang="0">
                  <a:pos x="T0" y="T1"/>
                </a:cxn>
                <a:cxn ang="0">
                  <a:pos x="T2" y="T3"/>
                </a:cxn>
                <a:cxn ang="0">
                  <a:pos x="T4" y="T5"/>
                </a:cxn>
                <a:cxn ang="0">
                  <a:pos x="T6" y="T7"/>
                </a:cxn>
                <a:cxn ang="0">
                  <a:pos x="T8" y="T9"/>
                </a:cxn>
                <a:cxn ang="0">
                  <a:pos x="T10" y="T11"/>
                </a:cxn>
                <a:cxn ang="0">
                  <a:pos x="T12" y="T13"/>
                </a:cxn>
              </a:cxnLst>
              <a:rect l="0" t="0" r="r" b="b"/>
              <a:pathLst>
                <a:path w="132" h="215">
                  <a:moveTo>
                    <a:pt x="132" y="89"/>
                  </a:moveTo>
                  <a:lnTo>
                    <a:pt x="71" y="89"/>
                  </a:lnTo>
                  <a:lnTo>
                    <a:pt x="104" y="0"/>
                  </a:lnTo>
                  <a:lnTo>
                    <a:pt x="0" y="125"/>
                  </a:lnTo>
                  <a:lnTo>
                    <a:pt x="60" y="125"/>
                  </a:lnTo>
                  <a:lnTo>
                    <a:pt x="27" y="215"/>
                  </a:lnTo>
                  <a:lnTo>
                    <a:pt x="132" y="89"/>
                  </a:lnTo>
                  <a:close/>
                </a:path>
              </a:pathLst>
            </a:custGeom>
            <a:solidFill>
              <a:schemeClr val="accent6"/>
            </a:solidFill>
            <a:ln w="15875" cap="flat">
              <a:no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gradFill>
                  <a:gsLst>
                    <a:gs pos="0">
                      <a:srgbClr val="282828"/>
                    </a:gs>
                    <a:gs pos="100000">
                      <a:srgbClr val="282828"/>
                    </a:gs>
                  </a:gsLst>
                  <a:lin ang="5400000" scaled="1"/>
                </a:gradFill>
                <a:latin typeface="Segoe UI Semilight"/>
              </a:endParaRPr>
            </a:p>
          </p:txBody>
        </p:sp>
        <p:sp>
          <p:nvSpPr>
            <p:cNvPr id="240" name="ShoppingCart_E7BF">
              <a:extLst>
                <a:ext uri="{FF2B5EF4-FFF2-40B4-BE49-F238E27FC236}">
                  <a16:creationId xmlns:a16="http://schemas.microsoft.com/office/drawing/2014/main" id="{F8C17712-5630-41E9-BB6C-B49C289F0D50}"/>
                </a:ext>
              </a:extLst>
            </p:cNvPr>
            <p:cNvSpPr>
              <a:spLocks noChangeAspect="1" noEditPoints="1"/>
            </p:cNvSpPr>
            <p:nvPr/>
          </p:nvSpPr>
          <p:spPr bwMode="auto">
            <a:xfrm>
              <a:off x="6605652" y="3114968"/>
              <a:ext cx="92968" cy="79055"/>
            </a:xfrm>
            <a:custGeom>
              <a:avLst/>
              <a:gdLst>
                <a:gd name="T0" fmla="*/ 3368 w 3817"/>
                <a:gd name="T1" fmla="*/ 2994 h 3244"/>
                <a:gd name="T2" fmla="*/ 3119 w 3817"/>
                <a:gd name="T3" fmla="*/ 3244 h 3244"/>
                <a:gd name="T4" fmla="*/ 2869 w 3817"/>
                <a:gd name="T5" fmla="*/ 2994 h 3244"/>
                <a:gd name="T6" fmla="*/ 3119 w 3817"/>
                <a:gd name="T7" fmla="*/ 2745 h 3244"/>
                <a:gd name="T8" fmla="*/ 3368 w 3817"/>
                <a:gd name="T9" fmla="*/ 2994 h 3244"/>
                <a:gd name="T10" fmla="*/ 1372 w 3817"/>
                <a:gd name="T11" fmla="*/ 2745 h 3244"/>
                <a:gd name="T12" fmla="*/ 1123 w 3817"/>
                <a:gd name="T13" fmla="*/ 2994 h 3244"/>
                <a:gd name="T14" fmla="*/ 1372 w 3817"/>
                <a:gd name="T15" fmla="*/ 3244 h 3244"/>
                <a:gd name="T16" fmla="*/ 1622 w 3817"/>
                <a:gd name="T17" fmla="*/ 2994 h 3244"/>
                <a:gd name="T18" fmla="*/ 1372 w 3817"/>
                <a:gd name="T19" fmla="*/ 2745 h 3244"/>
                <a:gd name="T20" fmla="*/ 0 w 3817"/>
                <a:gd name="T21" fmla="*/ 0 h 3244"/>
                <a:gd name="T22" fmla="*/ 457 w 3817"/>
                <a:gd name="T23" fmla="*/ 0 h 3244"/>
                <a:gd name="T24" fmla="*/ 1372 w 3817"/>
                <a:gd name="T25" fmla="*/ 2745 h 3244"/>
                <a:gd name="T26" fmla="*/ 3119 w 3817"/>
                <a:gd name="T27" fmla="*/ 2745 h 3244"/>
                <a:gd name="T28" fmla="*/ 1123 w 3817"/>
                <a:gd name="T29" fmla="*/ 1996 h 3244"/>
                <a:gd name="T30" fmla="*/ 3318 w 3817"/>
                <a:gd name="T31" fmla="*/ 1996 h 3244"/>
                <a:gd name="T32" fmla="*/ 3817 w 3817"/>
                <a:gd name="T33" fmla="*/ 499 h 3244"/>
                <a:gd name="T34" fmla="*/ 624 w 3817"/>
                <a:gd name="T35" fmla="*/ 499 h 3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17" h="3244">
                  <a:moveTo>
                    <a:pt x="3368" y="2994"/>
                  </a:moveTo>
                  <a:cubicBezTo>
                    <a:pt x="3368" y="3132"/>
                    <a:pt x="3257" y="3244"/>
                    <a:pt x="3119" y="3244"/>
                  </a:cubicBezTo>
                  <a:cubicBezTo>
                    <a:pt x="2981" y="3244"/>
                    <a:pt x="2869" y="3132"/>
                    <a:pt x="2869" y="2994"/>
                  </a:cubicBezTo>
                  <a:cubicBezTo>
                    <a:pt x="2869" y="2856"/>
                    <a:pt x="2981" y="2745"/>
                    <a:pt x="3119" y="2745"/>
                  </a:cubicBezTo>
                  <a:cubicBezTo>
                    <a:pt x="3257" y="2745"/>
                    <a:pt x="3368" y="2856"/>
                    <a:pt x="3368" y="2994"/>
                  </a:cubicBezTo>
                  <a:close/>
                  <a:moveTo>
                    <a:pt x="1372" y="2745"/>
                  </a:moveTo>
                  <a:cubicBezTo>
                    <a:pt x="1234" y="2745"/>
                    <a:pt x="1123" y="2856"/>
                    <a:pt x="1123" y="2994"/>
                  </a:cubicBezTo>
                  <a:cubicBezTo>
                    <a:pt x="1123" y="3132"/>
                    <a:pt x="1234" y="3244"/>
                    <a:pt x="1372" y="3244"/>
                  </a:cubicBezTo>
                  <a:cubicBezTo>
                    <a:pt x="1510" y="3244"/>
                    <a:pt x="1622" y="3132"/>
                    <a:pt x="1622" y="2994"/>
                  </a:cubicBezTo>
                  <a:cubicBezTo>
                    <a:pt x="1622" y="2856"/>
                    <a:pt x="1510" y="2745"/>
                    <a:pt x="1372" y="2745"/>
                  </a:cubicBezTo>
                  <a:close/>
                  <a:moveTo>
                    <a:pt x="0" y="0"/>
                  </a:moveTo>
                  <a:cubicBezTo>
                    <a:pt x="457" y="0"/>
                    <a:pt x="457" y="0"/>
                    <a:pt x="457" y="0"/>
                  </a:cubicBezTo>
                  <a:cubicBezTo>
                    <a:pt x="1372" y="2745"/>
                    <a:pt x="1372" y="2745"/>
                    <a:pt x="1372" y="2745"/>
                  </a:cubicBezTo>
                  <a:cubicBezTo>
                    <a:pt x="3119" y="2745"/>
                    <a:pt x="3119" y="2745"/>
                    <a:pt x="3119" y="2745"/>
                  </a:cubicBezTo>
                  <a:moveTo>
                    <a:pt x="1123" y="1996"/>
                  </a:moveTo>
                  <a:cubicBezTo>
                    <a:pt x="3318" y="1996"/>
                    <a:pt x="3318" y="1996"/>
                    <a:pt x="3318" y="1996"/>
                  </a:cubicBezTo>
                  <a:cubicBezTo>
                    <a:pt x="3817" y="499"/>
                    <a:pt x="3817" y="499"/>
                    <a:pt x="3817" y="499"/>
                  </a:cubicBezTo>
                  <a:cubicBezTo>
                    <a:pt x="624" y="499"/>
                    <a:pt x="624" y="499"/>
                    <a:pt x="624" y="499"/>
                  </a:cubicBezTo>
                </a:path>
              </a:pathLst>
            </a:custGeom>
            <a:noFill/>
            <a:ln w="9525" cap="flat">
              <a:solidFill>
                <a:schemeClr val="tx1"/>
              </a:solid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gradFill>
                  <a:gsLst>
                    <a:gs pos="0">
                      <a:srgbClr val="282828"/>
                    </a:gs>
                    <a:gs pos="100000">
                      <a:srgbClr val="282828"/>
                    </a:gs>
                  </a:gsLst>
                  <a:lin ang="5400000" scaled="1"/>
                </a:gradFill>
                <a:latin typeface="Segoe UI Semilight"/>
              </a:endParaRPr>
            </a:p>
          </p:txBody>
        </p:sp>
        <p:cxnSp>
          <p:nvCxnSpPr>
            <p:cNvPr id="241" name="City Vehicle line">
              <a:extLst>
                <a:ext uri="{FF2B5EF4-FFF2-40B4-BE49-F238E27FC236}">
                  <a16:creationId xmlns:a16="http://schemas.microsoft.com/office/drawing/2014/main" id="{0280BD4A-86B1-4227-957D-B6B2535F4E96}"/>
                </a:ext>
              </a:extLst>
            </p:cNvPr>
            <p:cNvCxnSpPr>
              <a:cxnSpLocks/>
              <a:stCxn id="244" idx="7"/>
            </p:cNvCxnSpPr>
            <p:nvPr/>
          </p:nvCxnSpPr>
          <p:spPr>
            <a:xfrm>
              <a:off x="5851559" y="2899857"/>
              <a:ext cx="669467" cy="587542"/>
            </a:xfrm>
            <a:prstGeom prst="line">
              <a:avLst/>
            </a:prstGeom>
            <a:ln w="158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2" name="Straight Connector 241">
              <a:extLst>
                <a:ext uri="{FF2B5EF4-FFF2-40B4-BE49-F238E27FC236}">
                  <a16:creationId xmlns:a16="http://schemas.microsoft.com/office/drawing/2014/main" id="{24AD1DB9-79E0-4338-976D-4225D27F9769}"/>
                </a:ext>
              </a:extLst>
            </p:cNvPr>
            <p:cNvCxnSpPr>
              <a:cxnSpLocks/>
              <a:stCxn id="246" idx="10"/>
              <a:endCxn id="234" idx="2"/>
            </p:cNvCxnSpPr>
            <p:nvPr/>
          </p:nvCxnSpPr>
          <p:spPr>
            <a:xfrm>
              <a:off x="5578258" y="3237904"/>
              <a:ext cx="456388" cy="63896"/>
            </a:xfrm>
            <a:prstGeom prst="line">
              <a:avLst/>
            </a:prstGeom>
            <a:ln w="15875">
              <a:solidFill>
                <a:srgbClr val="C1C1C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43" name="Oval 242">
              <a:extLst>
                <a:ext uri="{FF2B5EF4-FFF2-40B4-BE49-F238E27FC236}">
                  <a16:creationId xmlns:a16="http://schemas.microsoft.com/office/drawing/2014/main" id="{5B4D3F3A-0242-4535-8A33-7CF123519A24}"/>
                </a:ext>
              </a:extLst>
            </p:cNvPr>
            <p:cNvSpPr/>
            <p:nvPr/>
          </p:nvSpPr>
          <p:spPr bwMode="auto">
            <a:xfrm>
              <a:off x="5724508" y="2795965"/>
              <a:ext cx="181985" cy="181985"/>
            </a:xfrm>
            <a:prstGeom prst="ellipse">
              <a:avLst/>
            </a:prstGeom>
            <a:solidFill>
              <a:schemeClr val="bg1"/>
            </a:solidFill>
            <a:ln w="158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7758" rIns="0" bIns="37758" numCol="1" rtlCol="0" anchor="ctr" anchorCtr="0" compatLnSpc="1">
              <a:prstTxWarp prst="textNoShape">
                <a:avLst/>
              </a:prstTxWarp>
            </a:bodyPr>
            <a:lstStyle/>
            <a:p>
              <a:pPr algn="ctr" defTabSz="754844" fontAlgn="base">
                <a:spcBef>
                  <a:spcPct val="0"/>
                </a:spcBef>
                <a:spcAft>
                  <a:spcPct val="0"/>
                </a:spcAft>
                <a:defRPr/>
              </a:pPr>
              <a:endParaRPr lang="en-US" sz="1260">
                <a:gradFill>
                  <a:gsLst>
                    <a:gs pos="0">
                      <a:srgbClr val="282828"/>
                    </a:gs>
                    <a:gs pos="100000">
                      <a:srgbClr val="282828"/>
                    </a:gs>
                  </a:gsLst>
                  <a:lin ang="5400000" scaled="1"/>
                </a:gradFill>
                <a:latin typeface="Segoe UI Semilight"/>
              </a:endParaRPr>
            </a:p>
          </p:txBody>
        </p:sp>
        <p:sp>
          <p:nvSpPr>
            <p:cNvPr id="244" name="Truck">
              <a:extLst>
                <a:ext uri="{FF2B5EF4-FFF2-40B4-BE49-F238E27FC236}">
                  <a16:creationId xmlns:a16="http://schemas.microsoft.com/office/drawing/2014/main" id="{DAD7F318-C84F-4D46-93A9-5453E71B74C1}"/>
                </a:ext>
              </a:extLst>
            </p:cNvPr>
            <p:cNvSpPr>
              <a:spLocks noChangeAspect="1" noEditPoints="1"/>
            </p:cNvSpPr>
            <p:nvPr/>
          </p:nvSpPr>
          <p:spPr bwMode="auto">
            <a:xfrm flipH="1">
              <a:off x="5746130" y="2849236"/>
              <a:ext cx="135553" cy="62039"/>
            </a:xfrm>
            <a:custGeom>
              <a:avLst/>
              <a:gdLst>
                <a:gd name="T0" fmla="*/ 294 w 360"/>
                <a:gd name="T1" fmla="*/ 148 h 163"/>
                <a:gd name="T2" fmla="*/ 309 w 360"/>
                <a:gd name="T3" fmla="*/ 133 h 163"/>
                <a:gd name="T4" fmla="*/ 324 w 360"/>
                <a:gd name="T5" fmla="*/ 148 h 163"/>
                <a:gd name="T6" fmla="*/ 309 w 360"/>
                <a:gd name="T7" fmla="*/ 163 h 163"/>
                <a:gd name="T8" fmla="*/ 294 w 360"/>
                <a:gd name="T9" fmla="*/ 148 h 163"/>
                <a:gd name="T10" fmla="*/ 80 w 360"/>
                <a:gd name="T11" fmla="*/ 163 h 163"/>
                <a:gd name="T12" fmla="*/ 95 w 360"/>
                <a:gd name="T13" fmla="*/ 148 h 163"/>
                <a:gd name="T14" fmla="*/ 80 w 360"/>
                <a:gd name="T15" fmla="*/ 133 h 163"/>
                <a:gd name="T16" fmla="*/ 65 w 360"/>
                <a:gd name="T17" fmla="*/ 148 h 163"/>
                <a:gd name="T18" fmla="*/ 80 w 360"/>
                <a:gd name="T19" fmla="*/ 163 h 163"/>
                <a:gd name="T20" fmla="*/ 346 w 360"/>
                <a:gd name="T21" fmla="*/ 148 h 163"/>
                <a:gd name="T22" fmla="*/ 346 w 360"/>
                <a:gd name="T23" fmla="*/ 110 h 163"/>
                <a:gd name="T24" fmla="*/ 333 w 360"/>
                <a:gd name="T25" fmla="*/ 97 h 163"/>
                <a:gd name="T26" fmla="*/ 207 w 360"/>
                <a:gd name="T27" fmla="*/ 97 h 163"/>
                <a:gd name="T28" fmla="*/ 95 w 360"/>
                <a:gd name="T29" fmla="*/ 148 h 163"/>
                <a:gd name="T30" fmla="*/ 294 w 360"/>
                <a:gd name="T31" fmla="*/ 148 h 163"/>
                <a:gd name="T32" fmla="*/ 324 w 360"/>
                <a:gd name="T33" fmla="*/ 148 h 163"/>
                <a:gd name="T34" fmla="*/ 360 w 360"/>
                <a:gd name="T35" fmla="*/ 148 h 163"/>
                <a:gd name="T36" fmla="*/ 207 w 360"/>
                <a:gd name="T37" fmla="*/ 148 h 163"/>
                <a:gd name="T38" fmla="*/ 207 w 360"/>
                <a:gd name="T39" fmla="*/ 0 h 163"/>
                <a:gd name="T40" fmla="*/ 22 w 360"/>
                <a:gd name="T41" fmla="*/ 0 h 163"/>
                <a:gd name="T42" fmla="*/ 22 w 360"/>
                <a:gd name="T43" fmla="*/ 148 h 163"/>
                <a:gd name="T44" fmla="*/ 65 w 360"/>
                <a:gd name="T45" fmla="*/ 148 h 163"/>
                <a:gd name="T46" fmla="*/ 295 w 360"/>
                <a:gd name="T47" fmla="*/ 97 h 163"/>
                <a:gd name="T48" fmla="*/ 251 w 360"/>
                <a:gd name="T49" fmla="*/ 52 h 163"/>
                <a:gd name="T50" fmla="*/ 207 w 360"/>
                <a:gd name="T51" fmla="*/ 52 h 163"/>
                <a:gd name="T52" fmla="*/ 22 w 360"/>
                <a:gd name="T53" fmla="*/ 133 h 163"/>
                <a:gd name="T54" fmla="*/ 0 w 360"/>
                <a:gd name="T55" fmla="*/ 13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0" h="163">
                  <a:moveTo>
                    <a:pt x="294" y="148"/>
                  </a:moveTo>
                  <a:cubicBezTo>
                    <a:pt x="294" y="139"/>
                    <a:pt x="301" y="133"/>
                    <a:pt x="309" y="133"/>
                  </a:cubicBezTo>
                  <a:cubicBezTo>
                    <a:pt x="317" y="133"/>
                    <a:pt x="324" y="139"/>
                    <a:pt x="324" y="148"/>
                  </a:cubicBezTo>
                  <a:cubicBezTo>
                    <a:pt x="324" y="156"/>
                    <a:pt x="317" y="163"/>
                    <a:pt x="309" y="163"/>
                  </a:cubicBezTo>
                  <a:cubicBezTo>
                    <a:pt x="301" y="163"/>
                    <a:pt x="294" y="156"/>
                    <a:pt x="294" y="148"/>
                  </a:cubicBezTo>
                  <a:close/>
                  <a:moveTo>
                    <a:pt x="80" y="163"/>
                  </a:moveTo>
                  <a:cubicBezTo>
                    <a:pt x="88" y="163"/>
                    <a:pt x="95" y="156"/>
                    <a:pt x="95" y="148"/>
                  </a:cubicBezTo>
                  <a:cubicBezTo>
                    <a:pt x="95" y="139"/>
                    <a:pt x="88" y="133"/>
                    <a:pt x="80" y="133"/>
                  </a:cubicBezTo>
                  <a:cubicBezTo>
                    <a:pt x="72" y="133"/>
                    <a:pt x="65" y="139"/>
                    <a:pt x="65" y="148"/>
                  </a:cubicBezTo>
                  <a:cubicBezTo>
                    <a:pt x="65" y="156"/>
                    <a:pt x="72" y="163"/>
                    <a:pt x="80" y="163"/>
                  </a:cubicBezTo>
                  <a:close/>
                  <a:moveTo>
                    <a:pt x="346" y="148"/>
                  </a:moveTo>
                  <a:cubicBezTo>
                    <a:pt x="346" y="110"/>
                    <a:pt x="346" y="110"/>
                    <a:pt x="346" y="110"/>
                  </a:cubicBezTo>
                  <a:cubicBezTo>
                    <a:pt x="346" y="103"/>
                    <a:pt x="340" y="97"/>
                    <a:pt x="333" y="97"/>
                  </a:cubicBezTo>
                  <a:cubicBezTo>
                    <a:pt x="207" y="97"/>
                    <a:pt x="207" y="97"/>
                    <a:pt x="207" y="97"/>
                  </a:cubicBezTo>
                  <a:moveTo>
                    <a:pt x="95" y="148"/>
                  </a:moveTo>
                  <a:cubicBezTo>
                    <a:pt x="294" y="148"/>
                    <a:pt x="294" y="148"/>
                    <a:pt x="294" y="148"/>
                  </a:cubicBezTo>
                  <a:moveTo>
                    <a:pt x="324" y="148"/>
                  </a:moveTo>
                  <a:cubicBezTo>
                    <a:pt x="360" y="148"/>
                    <a:pt x="360" y="148"/>
                    <a:pt x="360" y="148"/>
                  </a:cubicBezTo>
                  <a:moveTo>
                    <a:pt x="207" y="148"/>
                  </a:moveTo>
                  <a:cubicBezTo>
                    <a:pt x="207" y="0"/>
                    <a:pt x="207" y="0"/>
                    <a:pt x="207" y="0"/>
                  </a:cubicBezTo>
                  <a:cubicBezTo>
                    <a:pt x="22" y="0"/>
                    <a:pt x="22" y="0"/>
                    <a:pt x="22" y="0"/>
                  </a:cubicBezTo>
                  <a:cubicBezTo>
                    <a:pt x="22" y="148"/>
                    <a:pt x="22" y="148"/>
                    <a:pt x="22" y="148"/>
                  </a:cubicBezTo>
                  <a:cubicBezTo>
                    <a:pt x="65" y="148"/>
                    <a:pt x="65" y="148"/>
                    <a:pt x="65" y="148"/>
                  </a:cubicBezTo>
                  <a:moveTo>
                    <a:pt x="295" y="97"/>
                  </a:moveTo>
                  <a:cubicBezTo>
                    <a:pt x="251" y="52"/>
                    <a:pt x="251" y="52"/>
                    <a:pt x="251" y="52"/>
                  </a:cubicBezTo>
                  <a:cubicBezTo>
                    <a:pt x="207" y="52"/>
                    <a:pt x="207" y="52"/>
                    <a:pt x="207" y="52"/>
                  </a:cubicBezTo>
                  <a:moveTo>
                    <a:pt x="22" y="133"/>
                  </a:moveTo>
                  <a:cubicBezTo>
                    <a:pt x="0" y="133"/>
                    <a:pt x="0" y="133"/>
                    <a:pt x="0" y="133"/>
                  </a:cubicBezTo>
                </a:path>
              </a:pathLst>
            </a:custGeom>
            <a:noFill/>
            <a:ln w="9525" cap="flat">
              <a:solidFill>
                <a:schemeClr val="accent6"/>
              </a:solid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gradFill>
                  <a:gsLst>
                    <a:gs pos="0">
                      <a:srgbClr val="282828"/>
                    </a:gs>
                    <a:gs pos="100000">
                      <a:srgbClr val="282828"/>
                    </a:gs>
                  </a:gsLst>
                  <a:lin ang="5400000" scaled="1"/>
                </a:gradFill>
                <a:latin typeface="Segoe UI Semilight"/>
              </a:endParaRPr>
            </a:p>
          </p:txBody>
        </p:sp>
        <p:sp>
          <p:nvSpPr>
            <p:cNvPr id="245" name="Oval 244">
              <a:extLst>
                <a:ext uri="{FF2B5EF4-FFF2-40B4-BE49-F238E27FC236}">
                  <a16:creationId xmlns:a16="http://schemas.microsoft.com/office/drawing/2014/main" id="{D4F5577C-B172-495E-81AB-F8C2C5DAB032}"/>
                </a:ext>
              </a:extLst>
            </p:cNvPr>
            <p:cNvSpPr/>
            <p:nvPr/>
          </p:nvSpPr>
          <p:spPr bwMode="auto">
            <a:xfrm>
              <a:off x="5481541" y="3137953"/>
              <a:ext cx="181985" cy="181985"/>
            </a:xfrm>
            <a:prstGeom prst="ellipse">
              <a:avLst/>
            </a:prstGeom>
            <a:solidFill>
              <a:schemeClr val="bg1"/>
            </a:solidFill>
            <a:ln w="158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7758" rIns="0" bIns="37758" numCol="1" rtlCol="0" anchor="ctr" anchorCtr="0" compatLnSpc="1">
              <a:prstTxWarp prst="textNoShape">
                <a:avLst/>
              </a:prstTxWarp>
            </a:bodyPr>
            <a:lstStyle/>
            <a:p>
              <a:pPr algn="ctr" defTabSz="754844" fontAlgn="base">
                <a:spcBef>
                  <a:spcPct val="0"/>
                </a:spcBef>
                <a:spcAft>
                  <a:spcPct val="0"/>
                </a:spcAft>
                <a:defRPr/>
              </a:pPr>
              <a:endParaRPr lang="en-US" sz="1260">
                <a:gradFill>
                  <a:gsLst>
                    <a:gs pos="0">
                      <a:srgbClr val="282828"/>
                    </a:gs>
                    <a:gs pos="100000">
                      <a:srgbClr val="282828"/>
                    </a:gs>
                  </a:gsLst>
                  <a:lin ang="5400000" scaled="1"/>
                </a:gradFill>
                <a:latin typeface="Segoe UI Semilight"/>
              </a:endParaRPr>
            </a:p>
          </p:txBody>
        </p:sp>
        <p:sp>
          <p:nvSpPr>
            <p:cNvPr id="246" name="Forklift">
              <a:extLst>
                <a:ext uri="{FF2B5EF4-FFF2-40B4-BE49-F238E27FC236}">
                  <a16:creationId xmlns:a16="http://schemas.microsoft.com/office/drawing/2014/main" id="{2FCFCB54-C491-4625-BEFA-05545C4C6EDD}"/>
                </a:ext>
              </a:extLst>
            </p:cNvPr>
            <p:cNvSpPr>
              <a:spLocks noChangeAspect="1" noEditPoints="1"/>
            </p:cNvSpPr>
            <p:nvPr/>
          </p:nvSpPr>
          <p:spPr bwMode="auto">
            <a:xfrm>
              <a:off x="5521288" y="3181509"/>
              <a:ext cx="102488" cy="94873"/>
            </a:xfrm>
            <a:custGeom>
              <a:avLst/>
              <a:gdLst>
                <a:gd name="T0" fmla="*/ 27 w 349"/>
                <a:gd name="T1" fmla="*/ 296 h 323"/>
                <a:gd name="T2" fmla="*/ 54 w 349"/>
                <a:gd name="T3" fmla="*/ 268 h 323"/>
                <a:gd name="T4" fmla="*/ 81 w 349"/>
                <a:gd name="T5" fmla="*/ 296 h 323"/>
                <a:gd name="T6" fmla="*/ 54 w 349"/>
                <a:gd name="T7" fmla="*/ 323 h 323"/>
                <a:gd name="T8" fmla="*/ 27 w 349"/>
                <a:gd name="T9" fmla="*/ 296 h 323"/>
                <a:gd name="T10" fmla="*/ 183 w 349"/>
                <a:gd name="T11" fmla="*/ 323 h 323"/>
                <a:gd name="T12" fmla="*/ 210 w 349"/>
                <a:gd name="T13" fmla="*/ 296 h 323"/>
                <a:gd name="T14" fmla="*/ 183 w 349"/>
                <a:gd name="T15" fmla="*/ 268 h 323"/>
                <a:gd name="T16" fmla="*/ 155 w 349"/>
                <a:gd name="T17" fmla="*/ 296 h 323"/>
                <a:gd name="T18" fmla="*/ 183 w 349"/>
                <a:gd name="T19" fmla="*/ 323 h 323"/>
                <a:gd name="T20" fmla="*/ 194 w 349"/>
                <a:gd name="T21" fmla="*/ 192 h 323"/>
                <a:gd name="T22" fmla="*/ 159 w 349"/>
                <a:gd name="T23" fmla="*/ 85 h 323"/>
                <a:gd name="T24" fmla="*/ 110 w 349"/>
                <a:gd name="T25" fmla="*/ 39 h 323"/>
                <a:gd name="T26" fmla="*/ 22 w 349"/>
                <a:gd name="T27" fmla="*/ 39 h 323"/>
                <a:gd name="T28" fmla="*/ 0 w 349"/>
                <a:gd name="T29" fmla="*/ 61 h 323"/>
                <a:gd name="T30" fmla="*/ 0 w 349"/>
                <a:gd name="T31" fmla="*/ 296 h 323"/>
                <a:gd name="T32" fmla="*/ 27 w 349"/>
                <a:gd name="T33" fmla="*/ 296 h 323"/>
                <a:gd name="T34" fmla="*/ 81 w 349"/>
                <a:gd name="T35" fmla="*/ 296 h 323"/>
                <a:gd name="T36" fmla="*/ 155 w 349"/>
                <a:gd name="T37" fmla="*/ 296 h 323"/>
                <a:gd name="T38" fmla="*/ 210 w 349"/>
                <a:gd name="T39" fmla="*/ 296 h 323"/>
                <a:gd name="T40" fmla="*/ 235 w 349"/>
                <a:gd name="T41" fmla="*/ 296 h 323"/>
                <a:gd name="T42" fmla="*/ 235 w 349"/>
                <a:gd name="T43" fmla="*/ 0 h 323"/>
                <a:gd name="T44" fmla="*/ 235 w 349"/>
                <a:gd name="T45" fmla="*/ 272 h 323"/>
                <a:gd name="T46" fmla="*/ 349 w 349"/>
                <a:gd name="T47" fmla="*/ 272 h 323"/>
                <a:gd name="T48" fmla="*/ 0 w 349"/>
                <a:gd name="T49" fmla="*/ 139 h 323"/>
                <a:gd name="T50" fmla="*/ 81 w 349"/>
                <a:gd name="T51" fmla="*/ 139 h 323"/>
                <a:gd name="T52" fmla="*/ 81 w 349"/>
                <a:gd name="T53" fmla="*/ 192 h 323"/>
                <a:gd name="T54" fmla="*/ 235 w 349"/>
                <a:gd name="T55" fmla="*/ 192 h 323"/>
                <a:gd name="T56" fmla="*/ 315 w 349"/>
                <a:gd name="T57" fmla="*/ 35 h 323"/>
                <a:gd name="T58" fmla="*/ 281 w 349"/>
                <a:gd name="T59" fmla="*/ 35 h 323"/>
                <a:gd name="T60" fmla="*/ 281 w 349"/>
                <a:gd name="T61" fmla="*/ 68 h 323"/>
                <a:gd name="T62" fmla="*/ 315 w 349"/>
                <a:gd name="T63" fmla="*/ 68 h 323"/>
                <a:gd name="T64" fmla="*/ 315 w 349"/>
                <a:gd name="T65" fmla="*/ 35 h 323"/>
                <a:gd name="T66" fmla="*/ 315 w 349"/>
                <a:gd name="T67" fmla="*/ 112 h 323"/>
                <a:gd name="T68" fmla="*/ 281 w 349"/>
                <a:gd name="T69" fmla="*/ 112 h 323"/>
                <a:gd name="T70" fmla="*/ 281 w 349"/>
                <a:gd name="T71" fmla="*/ 145 h 323"/>
                <a:gd name="T72" fmla="*/ 315 w 349"/>
                <a:gd name="T73" fmla="*/ 145 h 323"/>
                <a:gd name="T74" fmla="*/ 315 w 349"/>
                <a:gd name="T75" fmla="*/ 112 h 323"/>
                <a:gd name="T76" fmla="*/ 315 w 349"/>
                <a:gd name="T77" fmla="*/ 189 h 323"/>
                <a:gd name="T78" fmla="*/ 281 w 349"/>
                <a:gd name="T79" fmla="*/ 189 h 323"/>
                <a:gd name="T80" fmla="*/ 281 w 349"/>
                <a:gd name="T81" fmla="*/ 222 h 323"/>
                <a:gd name="T82" fmla="*/ 315 w 349"/>
                <a:gd name="T83" fmla="*/ 222 h 323"/>
                <a:gd name="T84" fmla="*/ 315 w 349"/>
                <a:gd name="T85" fmla="*/ 189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9" h="323">
                  <a:moveTo>
                    <a:pt x="27" y="296"/>
                  </a:moveTo>
                  <a:cubicBezTo>
                    <a:pt x="27" y="281"/>
                    <a:pt x="39" y="268"/>
                    <a:pt x="54" y="268"/>
                  </a:cubicBezTo>
                  <a:cubicBezTo>
                    <a:pt x="69" y="268"/>
                    <a:pt x="81" y="281"/>
                    <a:pt x="81" y="296"/>
                  </a:cubicBezTo>
                  <a:cubicBezTo>
                    <a:pt x="81" y="311"/>
                    <a:pt x="69" y="323"/>
                    <a:pt x="54" y="323"/>
                  </a:cubicBezTo>
                  <a:cubicBezTo>
                    <a:pt x="39" y="323"/>
                    <a:pt x="27" y="311"/>
                    <a:pt x="27" y="296"/>
                  </a:cubicBezTo>
                  <a:close/>
                  <a:moveTo>
                    <a:pt x="183" y="323"/>
                  </a:moveTo>
                  <a:cubicBezTo>
                    <a:pt x="198" y="323"/>
                    <a:pt x="210" y="311"/>
                    <a:pt x="210" y="296"/>
                  </a:cubicBezTo>
                  <a:cubicBezTo>
                    <a:pt x="210" y="281"/>
                    <a:pt x="198" y="268"/>
                    <a:pt x="183" y="268"/>
                  </a:cubicBezTo>
                  <a:cubicBezTo>
                    <a:pt x="167" y="268"/>
                    <a:pt x="155" y="281"/>
                    <a:pt x="155" y="296"/>
                  </a:cubicBezTo>
                  <a:cubicBezTo>
                    <a:pt x="155" y="311"/>
                    <a:pt x="167" y="323"/>
                    <a:pt x="183" y="323"/>
                  </a:cubicBezTo>
                  <a:close/>
                  <a:moveTo>
                    <a:pt x="194" y="192"/>
                  </a:moveTo>
                  <a:cubicBezTo>
                    <a:pt x="159" y="85"/>
                    <a:pt x="159" y="85"/>
                    <a:pt x="159" y="85"/>
                  </a:cubicBezTo>
                  <a:cubicBezTo>
                    <a:pt x="150" y="62"/>
                    <a:pt x="135" y="39"/>
                    <a:pt x="110" y="39"/>
                  </a:cubicBezTo>
                  <a:cubicBezTo>
                    <a:pt x="22" y="39"/>
                    <a:pt x="22" y="39"/>
                    <a:pt x="22" y="39"/>
                  </a:cubicBezTo>
                  <a:cubicBezTo>
                    <a:pt x="10" y="39"/>
                    <a:pt x="0" y="49"/>
                    <a:pt x="0" y="61"/>
                  </a:cubicBezTo>
                  <a:cubicBezTo>
                    <a:pt x="0" y="296"/>
                    <a:pt x="0" y="296"/>
                    <a:pt x="0" y="296"/>
                  </a:cubicBezTo>
                  <a:cubicBezTo>
                    <a:pt x="27" y="296"/>
                    <a:pt x="27" y="296"/>
                    <a:pt x="27" y="296"/>
                  </a:cubicBezTo>
                  <a:moveTo>
                    <a:pt x="81" y="296"/>
                  </a:moveTo>
                  <a:cubicBezTo>
                    <a:pt x="155" y="296"/>
                    <a:pt x="155" y="296"/>
                    <a:pt x="155" y="296"/>
                  </a:cubicBezTo>
                  <a:moveTo>
                    <a:pt x="210" y="296"/>
                  </a:moveTo>
                  <a:cubicBezTo>
                    <a:pt x="235" y="296"/>
                    <a:pt x="235" y="296"/>
                    <a:pt x="235" y="296"/>
                  </a:cubicBezTo>
                  <a:cubicBezTo>
                    <a:pt x="235" y="0"/>
                    <a:pt x="235" y="0"/>
                    <a:pt x="235" y="0"/>
                  </a:cubicBezTo>
                  <a:moveTo>
                    <a:pt x="235" y="272"/>
                  </a:moveTo>
                  <a:cubicBezTo>
                    <a:pt x="349" y="272"/>
                    <a:pt x="349" y="272"/>
                    <a:pt x="349" y="272"/>
                  </a:cubicBezTo>
                  <a:moveTo>
                    <a:pt x="0" y="139"/>
                  </a:moveTo>
                  <a:cubicBezTo>
                    <a:pt x="81" y="139"/>
                    <a:pt x="81" y="139"/>
                    <a:pt x="81" y="139"/>
                  </a:cubicBezTo>
                  <a:cubicBezTo>
                    <a:pt x="81" y="192"/>
                    <a:pt x="81" y="192"/>
                    <a:pt x="81" y="192"/>
                  </a:cubicBezTo>
                  <a:cubicBezTo>
                    <a:pt x="235" y="192"/>
                    <a:pt x="235" y="192"/>
                    <a:pt x="235" y="192"/>
                  </a:cubicBezTo>
                  <a:moveTo>
                    <a:pt x="315" y="35"/>
                  </a:moveTo>
                  <a:cubicBezTo>
                    <a:pt x="281" y="35"/>
                    <a:pt x="281" y="35"/>
                    <a:pt x="281" y="35"/>
                  </a:cubicBezTo>
                  <a:cubicBezTo>
                    <a:pt x="281" y="68"/>
                    <a:pt x="281" y="68"/>
                    <a:pt x="281" y="68"/>
                  </a:cubicBezTo>
                  <a:cubicBezTo>
                    <a:pt x="315" y="68"/>
                    <a:pt x="315" y="68"/>
                    <a:pt x="315" y="68"/>
                  </a:cubicBezTo>
                  <a:lnTo>
                    <a:pt x="315" y="35"/>
                  </a:lnTo>
                  <a:close/>
                  <a:moveTo>
                    <a:pt x="315" y="112"/>
                  </a:moveTo>
                  <a:cubicBezTo>
                    <a:pt x="281" y="112"/>
                    <a:pt x="281" y="112"/>
                    <a:pt x="281" y="112"/>
                  </a:cubicBezTo>
                  <a:cubicBezTo>
                    <a:pt x="281" y="145"/>
                    <a:pt x="281" y="145"/>
                    <a:pt x="281" y="145"/>
                  </a:cubicBezTo>
                  <a:cubicBezTo>
                    <a:pt x="315" y="145"/>
                    <a:pt x="315" y="145"/>
                    <a:pt x="315" y="145"/>
                  </a:cubicBezTo>
                  <a:lnTo>
                    <a:pt x="315" y="112"/>
                  </a:lnTo>
                  <a:close/>
                  <a:moveTo>
                    <a:pt x="315" y="189"/>
                  </a:moveTo>
                  <a:cubicBezTo>
                    <a:pt x="281" y="189"/>
                    <a:pt x="281" y="189"/>
                    <a:pt x="281" y="189"/>
                  </a:cubicBezTo>
                  <a:cubicBezTo>
                    <a:pt x="281" y="222"/>
                    <a:pt x="281" y="222"/>
                    <a:pt x="281" y="222"/>
                  </a:cubicBezTo>
                  <a:cubicBezTo>
                    <a:pt x="315" y="222"/>
                    <a:pt x="315" y="222"/>
                    <a:pt x="315" y="222"/>
                  </a:cubicBezTo>
                  <a:lnTo>
                    <a:pt x="315" y="189"/>
                  </a:lnTo>
                  <a:close/>
                </a:path>
              </a:pathLst>
            </a:custGeom>
            <a:noFill/>
            <a:ln w="1270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defTabSz="914015">
                <a:defRPr/>
              </a:pPr>
              <a:endParaRPr lang="en-US" sz="1763">
                <a:gradFill>
                  <a:gsLst>
                    <a:gs pos="0">
                      <a:srgbClr val="282828"/>
                    </a:gs>
                    <a:gs pos="100000">
                      <a:srgbClr val="282828"/>
                    </a:gs>
                  </a:gsLst>
                  <a:lin ang="5400000" scaled="1"/>
                </a:gradFill>
                <a:latin typeface="Segoe UI Semilight"/>
              </a:endParaRPr>
            </a:p>
          </p:txBody>
        </p:sp>
        <p:sp>
          <p:nvSpPr>
            <p:cNvPr id="247" name="Oval 246">
              <a:extLst>
                <a:ext uri="{FF2B5EF4-FFF2-40B4-BE49-F238E27FC236}">
                  <a16:creationId xmlns:a16="http://schemas.microsoft.com/office/drawing/2014/main" id="{55F390DD-6AD2-4672-82F5-1A2282358C90}"/>
                </a:ext>
              </a:extLst>
            </p:cNvPr>
            <p:cNvSpPr/>
            <p:nvPr/>
          </p:nvSpPr>
          <p:spPr bwMode="auto">
            <a:xfrm>
              <a:off x="6424817" y="3396284"/>
              <a:ext cx="181985" cy="181985"/>
            </a:xfrm>
            <a:prstGeom prst="ellipse">
              <a:avLst/>
            </a:prstGeom>
            <a:solidFill>
              <a:schemeClr val="bg1"/>
            </a:solidFill>
            <a:ln w="158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7758" rIns="0" bIns="37758" numCol="1" rtlCol="0" anchor="ctr" anchorCtr="0" compatLnSpc="1">
              <a:prstTxWarp prst="textNoShape">
                <a:avLst/>
              </a:prstTxWarp>
            </a:bodyPr>
            <a:lstStyle/>
            <a:p>
              <a:pPr algn="ctr" defTabSz="754844" fontAlgn="base">
                <a:spcBef>
                  <a:spcPct val="0"/>
                </a:spcBef>
                <a:spcAft>
                  <a:spcPct val="0"/>
                </a:spcAft>
                <a:defRPr/>
              </a:pPr>
              <a:endParaRPr lang="en-US" sz="1260">
                <a:solidFill>
                  <a:srgbClr val="0078D4"/>
                </a:solidFill>
                <a:latin typeface="Segoe UI Semilight"/>
              </a:endParaRPr>
            </a:p>
          </p:txBody>
        </p:sp>
        <p:sp>
          <p:nvSpPr>
            <p:cNvPr id="248" name="Product_ECDC" title="Icon of a box">
              <a:extLst>
                <a:ext uri="{FF2B5EF4-FFF2-40B4-BE49-F238E27FC236}">
                  <a16:creationId xmlns:a16="http://schemas.microsoft.com/office/drawing/2014/main" id="{079CD628-F075-4CD6-8E0F-02B288573C52}"/>
                </a:ext>
              </a:extLst>
            </p:cNvPr>
            <p:cNvSpPr>
              <a:spLocks noChangeAspect="1" noEditPoints="1"/>
            </p:cNvSpPr>
            <p:nvPr/>
          </p:nvSpPr>
          <p:spPr bwMode="auto">
            <a:xfrm>
              <a:off x="6470954" y="3436808"/>
              <a:ext cx="89714" cy="100932"/>
            </a:xfrm>
            <a:custGeom>
              <a:avLst/>
              <a:gdLst>
                <a:gd name="T0" fmla="*/ 3623 w 3623"/>
                <a:gd name="T1" fmla="*/ 906 h 4076"/>
                <a:gd name="T2" fmla="*/ 1812 w 3623"/>
                <a:gd name="T3" fmla="*/ 1812 h 4076"/>
                <a:gd name="T4" fmla="*/ 0 w 3623"/>
                <a:gd name="T5" fmla="*/ 906 h 4076"/>
                <a:gd name="T6" fmla="*/ 906 w 3623"/>
                <a:gd name="T7" fmla="*/ 453 h 4076"/>
                <a:gd name="T8" fmla="*/ 2699 w 3623"/>
                <a:gd name="T9" fmla="*/ 1358 h 4076"/>
                <a:gd name="T10" fmla="*/ 3623 w 3623"/>
                <a:gd name="T11" fmla="*/ 906 h 4076"/>
                <a:gd name="T12" fmla="*/ 1812 w 3623"/>
                <a:gd name="T13" fmla="*/ 0 h 4076"/>
                <a:gd name="T14" fmla="*/ 0 w 3623"/>
                <a:gd name="T15" fmla="*/ 906 h 4076"/>
                <a:gd name="T16" fmla="*/ 0 w 3623"/>
                <a:gd name="T17" fmla="*/ 3171 h 4076"/>
                <a:gd name="T18" fmla="*/ 1812 w 3623"/>
                <a:gd name="T19" fmla="*/ 4076 h 4076"/>
                <a:gd name="T20" fmla="*/ 3623 w 3623"/>
                <a:gd name="T21" fmla="*/ 3171 h 4076"/>
                <a:gd name="T22" fmla="*/ 3623 w 3623"/>
                <a:gd name="T23" fmla="*/ 906 h 4076"/>
                <a:gd name="T24" fmla="*/ 1812 w 3623"/>
                <a:gd name="T25" fmla="*/ 1812 h 4076"/>
                <a:gd name="T26" fmla="*/ 1812 w 3623"/>
                <a:gd name="T27" fmla="*/ 4076 h 4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23" h="4076">
                  <a:moveTo>
                    <a:pt x="3623" y="906"/>
                  </a:moveTo>
                  <a:lnTo>
                    <a:pt x="1812" y="1812"/>
                  </a:lnTo>
                  <a:lnTo>
                    <a:pt x="0" y="906"/>
                  </a:lnTo>
                  <a:moveTo>
                    <a:pt x="906" y="453"/>
                  </a:moveTo>
                  <a:lnTo>
                    <a:pt x="2699" y="1358"/>
                  </a:lnTo>
                  <a:moveTo>
                    <a:pt x="3623" y="906"/>
                  </a:moveTo>
                  <a:lnTo>
                    <a:pt x="1812" y="0"/>
                  </a:lnTo>
                  <a:lnTo>
                    <a:pt x="0" y="906"/>
                  </a:lnTo>
                  <a:lnTo>
                    <a:pt x="0" y="3171"/>
                  </a:lnTo>
                  <a:lnTo>
                    <a:pt x="1812" y="4076"/>
                  </a:lnTo>
                  <a:lnTo>
                    <a:pt x="3623" y="3171"/>
                  </a:lnTo>
                  <a:lnTo>
                    <a:pt x="3623" y="906"/>
                  </a:lnTo>
                  <a:moveTo>
                    <a:pt x="1812" y="1812"/>
                  </a:moveTo>
                  <a:lnTo>
                    <a:pt x="1812" y="4076"/>
                  </a:lnTo>
                </a:path>
              </a:pathLst>
            </a:custGeom>
            <a:noFill/>
            <a:ln w="952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16" tIns="44809" rIns="89616" bIns="44809" numCol="1" anchor="t" anchorCtr="0" compatLnSpc="1">
              <a:prstTxWarp prst="textNoShape">
                <a:avLst/>
              </a:prstTxWarp>
            </a:bodyPr>
            <a:lstStyle/>
            <a:p>
              <a:pPr defTabSz="914015">
                <a:defRPr/>
              </a:pPr>
              <a:endParaRPr lang="en-US" sz="1763">
                <a:solidFill>
                  <a:srgbClr val="0078D4"/>
                </a:solidFill>
                <a:latin typeface="Segoe UI Semilight"/>
              </a:endParaRPr>
            </a:p>
          </p:txBody>
        </p:sp>
      </p:grpSp>
      <p:grpSp>
        <p:nvGrpSpPr>
          <p:cNvPr id="13" name="Group 12">
            <a:extLst>
              <a:ext uri="{FF2B5EF4-FFF2-40B4-BE49-F238E27FC236}">
                <a16:creationId xmlns:a16="http://schemas.microsoft.com/office/drawing/2014/main" id="{32D881D3-8661-4540-BBBA-72596FB860E2}"/>
              </a:ext>
            </a:extLst>
          </p:cNvPr>
          <p:cNvGrpSpPr>
            <a:grpSpLocks noChangeAspect="1"/>
          </p:cNvGrpSpPr>
          <p:nvPr/>
        </p:nvGrpSpPr>
        <p:grpSpPr>
          <a:xfrm>
            <a:off x="4748600" y="2740230"/>
            <a:ext cx="914271" cy="914271"/>
            <a:chOff x="8647458" y="2301144"/>
            <a:chExt cx="1828541" cy="1828541"/>
          </a:xfrm>
        </p:grpSpPr>
        <p:grpSp>
          <p:nvGrpSpPr>
            <p:cNvPr id="51" name="Group 50">
              <a:extLst>
                <a:ext uri="{FF2B5EF4-FFF2-40B4-BE49-F238E27FC236}">
                  <a16:creationId xmlns:a16="http://schemas.microsoft.com/office/drawing/2014/main" id="{EAABEEFF-07B0-4B62-81B6-1F0BE4C8F46E}"/>
                </a:ext>
              </a:extLst>
            </p:cNvPr>
            <p:cNvGrpSpPr/>
            <p:nvPr/>
          </p:nvGrpSpPr>
          <p:grpSpPr>
            <a:xfrm>
              <a:off x="8647458" y="2301144"/>
              <a:ext cx="1828541" cy="1828541"/>
              <a:chOff x="709072" y="1999107"/>
              <a:chExt cx="1828800" cy="1828800"/>
            </a:xfrm>
          </p:grpSpPr>
          <p:sp>
            <p:nvSpPr>
              <p:cNvPr id="56" name="object 60">
                <a:extLst>
                  <a:ext uri="{FF2B5EF4-FFF2-40B4-BE49-F238E27FC236}">
                    <a16:creationId xmlns:a16="http://schemas.microsoft.com/office/drawing/2014/main" id="{5F4AF1F3-B687-4DC4-B966-FAAD9DC26BA5}"/>
                  </a:ext>
                </a:extLst>
              </p:cNvPr>
              <p:cNvSpPr/>
              <p:nvPr/>
            </p:nvSpPr>
            <p:spPr>
              <a:xfrm>
                <a:off x="709072" y="1999107"/>
                <a:ext cx="1828800" cy="1828800"/>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defTabSz="635722">
                  <a:defRPr/>
                </a:pPr>
                <a:endParaRPr sz="1250">
                  <a:solidFill>
                    <a:prstClr val="black"/>
                  </a:solidFill>
                  <a:latin typeface="Calibri"/>
                </a:endParaRPr>
              </a:p>
            </p:txBody>
          </p:sp>
          <p:sp useBgFill="1">
            <p:nvSpPr>
              <p:cNvPr id="61" name="object 60">
                <a:extLst>
                  <a:ext uri="{FF2B5EF4-FFF2-40B4-BE49-F238E27FC236}">
                    <a16:creationId xmlns:a16="http://schemas.microsoft.com/office/drawing/2014/main" id="{1F1BC4F2-7DBA-4338-A0F2-FB42AE294C36}"/>
                  </a:ext>
                </a:extLst>
              </p:cNvPr>
              <p:cNvSpPr/>
              <p:nvPr/>
            </p:nvSpPr>
            <p:spPr>
              <a:xfrm>
                <a:off x="823372" y="2113407"/>
                <a:ext cx="1600200" cy="1600200"/>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ln>
                <a:solidFill>
                  <a:schemeClr val="tx1">
                    <a:lumMod val="50000"/>
                  </a:schemeClr>
                </a:solidFill>
              </a:ln>
            </p:spPr>
            <p:txBody>
              <a:bodyPr wrap="square" lIns="0" tIns="0" rIns="0" bIns="0" rtlCol="0"/>
              <a:lstStyle/>
              <a:p>
                <a:pPr defTabSz="635722">
                  <a:defRPr/>
                </a:pPr>
                <a:endParaRPr sz="1250">
                  <a:solidFill>
                    <a:prstClr val="black"/>
                  </a:solidFill>
                  <a:latin typeface="Calibri"/>
                </a:endParaRPr>
              </a:p>
            </p:txBody>
          </p:sp>
        </p:grpSp>
        <p:grpSp>
          <p:nvGrpSpPr>
            <p:cNvPr id="5" name="Group 4">
              <a:extLst>
                <a:ext uri="{FF2B5EF4-FFF2-40B4-BE49-F238E27FC236}">
                  <a16:creationId xmlns:a16="http://schemas.microsoft.com/office/drawing/2014/main" id="{A8497C0A-8380-43B2-A6B1-03863F926E41}"/>
                </a:ext>
              </a:extLst>
            </p:cNvPr>
            <p:cNvGrpSpPr/>
            <p:nvPr/>
          </p:nvGrpSpPr>
          <p:grpSpPr>
            <a:xfrm>
              <a:off x="9195700" y="2869154"/>
              <a:ext cx="744675" cy="671802"/>
              <a:chOff x="9196915" y="2869065"/>
              <a:chExt cx="744781" cy="671897"/>
            </a:xfrm>
          </p:grpSpPr>
          <p:sp>
            <p:nvSpPr>
              <p:cNvPr id="96" name="Freeform 5">
                <a:extLst>
                  <a:ext uri="{FF2B5EF4-FFF2-40B4-BE49-F238E27FC236}">
                    <a16:creationId xmlns:a16="http://schemas.microsoft.com/office/drawing/2014/main" id="{428278E7-3C30-4F05-9ACF-5D3B7FD701CC}"/>
                  </a:ext>
                </a:extLst>
              </p:cNvPr>
              <p:cNvSpPr>
                <a:spLocks noEditPoints="1"/>
              </p:cNvSpPr>
              <p:nvPr/>
            </p:nvSpPr>
            <p:spPr bwMode="auto">
              <a:xfrm>
                <a:off x="9494828" y="2936540"/>
                <a:ext cx="152760" cy="170681"/>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solidFill>
                <a:schemeClr val="accent1"/>
              </a:solidFill>
              <a:ln w="12700" cap="flat">
                <a:no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solidFill>
                    <a:srgbClr val="505050"/>
                  </a:solidFill>
                  <a:latin typeface="Segoe UI Semilight"/>
                </a:endParaRPr>
              </a:p>
            </p:txBody>
          </p:sp>
          <p:grpSp>
            <p:nvGrpSpPr>
              <p:cNvPr id="90" name="Group 4">
                <a:extLst>
                  <a:ext uri="{FF2B5EF4-FFF2-40B4-BE49-F238E27FC236}">
                    <a16:creationId xmlns:a16="http://schemas.microsoft.com/office/drawing/2014/main" id="{D77AF353-A362-452D-B81B-EA418B465FBB}"/>
                  </a:ext>
                </a:extLst>
              </p:cNvPr>
              <p:cNvGrpSpPr>
                <a:grpSpLocks noChangeAspect="1"/>
              </p:cNvGrpSpPr>
              <p:nvPr/>
            </p:nvGrpSpPr>
            <p:grpSpPr bwMode="auto">
              <a:xfrm>
                <a:off x="9305284" y="3288668"/>
                <a:ext cx="150488" cy="148030"/>
                <a:chOff x="3794" y="2083"/>
                <a:chExt cx="245" cy="241"/>
              </a:xfrm>
              <a:solidFill>
                <a:schemeClr val="accent6"/>
              </a:solidFill>
            </p:grpSpPr>
            <p:sp>
              <p:nvSpPr>
                <p:cNvPr id="91" name="Rectangle 90">
                  <a:extLst>
                    <a:ext uri="{FF2B5EF4-FFF2-40B4-BE49-F238E27FC236}">
                      <a16:creationId xmlns:a16="http://schemas.microsoft.com/office/drawing/2014/main" id="{9BC111BE-5BF4-41DB-849F-3D4DC34A6D08}"/>
                    </a:ext>
                  </a:extLst>
                </p:cNvPr>
                <p:cNvSpPr>
                  <a:spLocks noChangeArrowheads="1"/>
                </p:cNvSpPr>
                <p:nvPr/>
              </p:nvSpPr>
              <p:spPr bwMode="auto">
                <a:xfrm>
                  <a:off x="3794" y="2083"/>
                  <a:ext cx="245" cy="138"/>
                </a:xfrm>
                <a:prstGeom prst="rect">
                  <a:avLst/>
                </a:prstGeom>
                <a:grpFill/>
                <a:ln w="12700" cap="rnd">
                  <a:solidFill>
                    <a:schemeClr val="accent6"/>
                  </a:solid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solidFill>
                      <a:srgbClr val="505050"/>
                    </a:solidFill>
                    <a:latin typeface="Segoe UI Semilight"/>
                  </a:endParaRPr>
                </a:p>
              </p:txBody>
            </p:sp>
            <p:sp>
              <p:nvSpPr>
                <p:cNvPr id="92" name="Freeform 6">
                  <a:extLst>
                    <a:ext uri="{FF2B5EF4-FFF2-40B4-BE49-F238E27FC236}">
                      <a16:creationId xmlns:a16="http://schemas.microsoft.com/office/drawing/2014/main" id="{927917E7-FE5D-4A67-925C-69B05DC2EFD3}"/>
                    </a:ext>
                  </a:extLst>
                </p:cNvPr>
                <p:cNvSpPr>
                  <a:spLocks/>
                </p:cNvSpPr>
                <p:nvPr/>
              </p:nvSpPr>
              <p:spPr bwMode="auto">
                <a:xfrm>
                  <a:off x="3801" y="2287"/>
                  <a:ext cx="231" cy="37"/>
                </a:xfrm>
                <a:custGeom>
                  <a:avLst/>
                  <a:gdLst>
                    <a:gd name="T0" fmla="*/ 26 w 231"/>
                    <a:gd name="T1" fmla="*/ 0 h 37"/>
                    <a:gd name="T2" fmla="*/ 205 w 231"/>
                    <a:gd name="T3" fmla="*/ 0 h 37"/>
                    <a:gd name="T4" fmla="*/ 231 w 231"/>
                    <a:gd name="T5" fmla="*/ 37 h 37"/>
                    <a:gd name="T6" fmla="*/ 0 w 231"/>
                    <a:gd name="T7" fmla="*/ 37 h 37"/>
                    <a:gd name="T8" fmla="*/ 26 w 231"/>
                    <a:gd name="T9" fmla="*/ 0 h 37"/>
                  </a:gdLst>
                  <a:ahLst/>
                  <a:cxnLst>
                    <a:cxn ang="0">
                      <a:pos x="T0" y="T1"/>
                    </a:cxn>
                    <a:cxn ang="0">
                      <a:pos x="T2" y="T3"/>
                    </a:cxn>
                    <a:cxn ang="0">
                      <a:pos x="T4" y="T5"/>
                    </a:cxn>
                    <a:cxn ang="0">
                      <a:pos x="T6" y="T7"/>
                    </a:cxn>
                    <a:cxn ang="0">
                      <a:pos x="T8" y="T9"/>
                    </a:cxn>
                  </a:cxnLst>
                  <a:rect l="0" t="0" r="r" b="b"/>
                  <a:pathLst>
                    <a:path w="231" h="37">
                      <a:moveTo>
                        <a:pt x="26" y="0"/>
                      </a:moveTo>
                      <a:lnTo>
                        <a:pt x="205" y="0"/>
                      </a:lnTo>
                      <a:lnTo>
                        <a:pt x="231" y="37"/>
                      </a:lnTo>
                      <a:lnTo>
                        <a:pt x="0" y="37"/>
                      </a:lnTo>
                      <a:lnTo>
                        <a:pt x="26" y="0"/>
                      </a:lnTo>
                      <a:close/>
                    </a:path>
                  </a:pathLst>
                </a:custGeom>
                <a:grpFill/>
                <a:ln w="12700" cap="rnd">
                  <a:solidFill>
                    <a:schemeClr val="accent6"/>
                  </a:solid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solidFill>
                      <a:srgbClr val="505050"/>
                    </a:solidFill>
                    <a:latin typeface="Segoe UI Semilight"/>
                  </a:endParaRPr>
                </a:p>
              </p:txBody>
            </p:sp>
            <p:sp>
              <p:nvSpPr>
                <p:cNvPr id="93" name="Line 7">
                  <a:extLst>
                    <a:ext uri="{FF2B5EF4-FFF2-40B4-BE49-F238E27FC236}">
                      <a16:creationId xmlns:a16="http://schemas.microsoft.com/office/drawing/2014/main" id="{7245709C-DD33-45D2-AF29-C212E192D245}"/>
                    </a:ext>
                  </a:extLst>
                </p:cNvPr>
                <p:cNvSpPr>
                  <a:spLocks noChangeShapeType="1"/>
                </p:cNvSpPr>
                <p:nvPr/>
              </p:nvSpPr>
              <p:spPr bwMode="auto">
                <a:xfrm>
                  <a:off x="3917" y="2221"/>
                  <a:ext cx="0" cy="36"/>
                </a:xfrm>
                <a:prstGeom prst="line">
                  <a:avLst/>
                </a:prstGeom>
                <a:grpFill/>
                <a:ln w="12700" cap="rnd">
                  <a:solidFill>
                    <a:schemeClr val="accent6"/>
                  </a:solid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solidFill>
                      <a:srgbClr val="505050"/>
                    </a:solidFill>
                    <a:latin typeface="Segoe UI Semilight"/>
                  </a:endParaRPr>
                </a:p>
              </p:txBody>
            </p:sp>
            <p:sp>
              <p:nvSpPr>
                <p:cNvPr id="94" name="Line 8">
                  <a:extLst>
                    <a:ext uri="{FF2B5EF4-FFF2-40B4-BE49-F238E27FC236}">
                      <a16:creationId xmlns:a16="http://schemas.microsoft.com/office/drawing/2014/main" id="{24A671C4-02A5-4BA0-BC2E-38B8BD1BFA06}"/>
                    </a:ext>
                  </a:extLst>
                </p:cNvPr>
                <p:cNvSpPr>
                  <a:spLocks noChangeShapeType="1"/>
                </p:cNvSpPr>
                <p:nvPr/>
              </p:nvSpPr>
              <p:spPr bwMode="auto">
                <a:xfrm>
                  <a:off x="3873" y="2255"/>
                  <a:ext cx="86" cy="0"/>
                </a:xfrm>
                <a:prstGeom prst="line">
                  <a:avLst/>
                </a:prstGeom>
                <a:grpFill/>
                <a:ln w="12700" cap="rnd">
                  <a:solidFill>
                    <a:schemeClr val="accent6"/>
                  </a:solidFill>
                  <a:prstDash val="solid"/>
                  <a:miter lim="800000"/>
                  <a:headEnd/>
                  <a:tailEnd/>
                </a:ln>
              </p:spPr>
              <p:txBody>
                <a:bodyPr vert="horz" wrap="square" lIns="89616" tIns="44809" rIns="89616" bIns="44809" numCol="1" anchor="t" anchorCtr="0" compatLnSpc="1">
                  <a:prstTxWarp prst="textNoShape">
                    <a:avLst/>
                  </a:prstTxWarp>
                </a:bodyPr>
                <a:lstStyle/>
                <a:p>
                  <a:pPr defTabSz="914015">
                    <a:defRPr/>
                  </a:pPr>
                  <a:endParaRPr lang="en-US" sz="1763">
                    <a:solidFill>
                      <a:srgbClr val="505050"/>
                    </a:solidFill>
                    <a:latin typeface="Segoe UI Semilight"/>
                  </a:endParaRPr>
                </a:p>
              </p:txBody>
            </p:sp>
          </p:grpSp>
          <p:sp>
            <p:nvSpPr>
              <p:cNvPr id="85" name="Freeform: Shape 84">
                <a:extLst>
                  <a:ext uri="{FF2B5EF4-FFF2-40B4-BE49-F238E27FC236}">
                    <a16:creationId xmlns:a16="http://schemas.microsoft.com/office/drawing/2014/main" id="{8BC433CD-ECCA-427F-A3AD-290291FF69BC}"/>
                  </a:ext>
                </a:extLst>
              </p:cNvPr>
              <p:cNvSpPr/>
              <p:nvPr/>
            </p:nvSpPr>
            <p:spPr bwMode="auto">
              <a:xfrm flipV="1">
                <a:off x="9660655" y="3292614"/>
                <a:ext cx="235540" cy="129842"/>
              </a:xfrm>
              <a:custGeom>
                <a:avLst/>
                <a:gdLst>
                  <a:gd name="connsiteX0" fmla="*/ 2780439 w 5647350"/>
                  <a:gd name="connsiteY0" fmla="*/ 3113116 h 3113116"/>
                  <a:gd name="connsiteX1" fmla="*/ 4003228 w 5647350"/>
                  <a:gd name="connsiteY1" fmla="*/ 2302597 h 3113116"/>
                  <a:gd name="connsiteX2" fmla="*/ 4014578 w 5647350"/>
                  <a:gd name="connsiteY2" fmla="*/ 2266034 h 3113116"/>
                  <a:gd name="connsiteX3" fmla="*/ 4121367 w 5647350"/>
                  <a:gd name="connsiteY3" fmla="*/ 2305119 h 3113116"/>
                  <a:gd name="connsiteX4" fmla="*/ 4471137 w 5647350"/>
                  <a:gd name="connsiteY4" fmla="*/ 2357999 h 3113116"/>
                  <a:gd name="connsiteX5" fmla="*/ 5647350 w 5647350"/>
                  <a:gd name="connsiteY5" fmla="*/ 1181786 h 3113116"/>
                  <a:gd name="connsiteX6" fmla="*/ 4591398 w 5647350"/>
                  <a:gd name="connsiteY6" fmla="*/ 11645 h 3113116"/>
                  <a:gd name="connsiteX7" fmla="*/ 4501659 w 5647350"/>
                  <a:gd name="connsiteY7" fmla="*/ 7114 h 3113116"/>
                  <a:gd name="connsiteX8" fmla="*/ 4452514 w 5647350"/>
                  <a:gd name="connsiteY8" fmla="*/ 2160 h 3113116"/>
                  <a:gd name="connsiteX9" fmla="*/ 661901 w 5647350"/>
                  <a:gd name="connsiteY9" fmla="*/ 2161 h 3113116"/>
                  <a:gd name="connsiteX10" fmla="*/ 606779 w 5647350"/>
                  <a:gd name="connsiteY10" fmla="*/ 0 h 3113116"/>
                  <a:gd name="connsiteX11" fmla="*/ 477910 w 5647350"/>
                  <a:gd name="connsiteY11" fmla="*/ 20972 h 3113116"/>
                  <a:gd name="connsiteX12" fmla="*/ 22123 w 5647350"/>
                  <a:gd name="connsiteY12" fmla="*/ 810419 h 3113116"/>
                  <a:gd name="connsiteX13" fmla="*/ 682701 w 5647350"/>
                  <a:gd name="connsiteY13" fmla="*/ 1287178 h 3113116"/>
                  <a:gd name="connsiteX14" fmla="*/ 731822 w 5647350"/>
                  <a:gd name="connsiteY14" fmla="*/ 1279184 h 3113116"/>
                  <a:gd name="connsiteX15" fmla="*/ 718255 w 5647350"/>
                  <a:gd name="connsiteY15" fmla="*/ 1360043 h 3113116"/>
                  <a:gd name="connsiteX16" fmla="*/ 818090 w 5647350"/>
                  <a:gd name="connsiteY16" fmla="*/ 1791984 h 3113116"/>
                  <a:gd name="connsiteX17" fmla="*/ 1422047 w 5647350"/>
                  <a:gd name="connsiteY17" fmla="*/ 2169387 h 3113116"/>
                  <a:gd name="connsiteX18" fmla="*/ 1509532 w 5647350"/>
                  <a:gd name="connsiteY18" fmla="*/ 2167085 h 3113116"/>
                  <a:gd name="connsiteX19" fmla="*/ 1513025 w 5647350"/>
                  <a:gd name="connsiteY19" fmla="*/ 2180671 h 3113116"/>
                  <a:gd name="connsiteX20" fmla="*/ 2780439 w 5647350"/>
                  <a:gd name="connsiteY20" fmla="*/ 3113116 h 3113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47350" h="3113116">
                    <a:moveTo>
                      <a:pt x="2780439" y="3113116"/>
                    </a:moveTo>
                    <a:cubicBezTo>
                      <a:pt x="3330132" y="3113116"/>
                      <a:pt x="3801767" y="2778905"/>
                      <a:pt x="4003228" y="2302597"/>
                    </a:cubicBezTo>
                    <a:lnTo>
                      <a:pt x="4014578" y="2266034"/>
                    </a:lnTo>
                    <a:lnTo>
                      <a:pt x="4121367" y="2305119"/>
                    </a:lnTo>
                    <a:cubicBezTo>
                      <a:pt x="4231860" y="2339485"/>
                      <a:pt x="4349336" y="2357999"/>
                      <a:pt x="4471137" y="2357999"/>
                    </a:cubicBezTo>
                    <a:cubicBezTo>
                      <a:pt x="5120742" y="2357999"/>
                      <a:pt x="5647350" y="1831391"/>
                      <a:pt x="5647350" y="1181786"/>
                    </a:cubicBezTo>
                    <a:cubicBezTo>
                      <a:pt x="5647350" y="572781"/>
                      <a:pt x="5184511" y="71879"/>
                      <a:pt x="4591398" y="11645"/>
                    </a:cubicBezTo>
                    <a:lnTo>
                      <a:pt x="4501659" y="7114"/>
                    </a:lnTo>
                    <a:lnTo>
                      <a:pt x="4452514" y="2160"/>
                    </a:lnTo>
                    <a:lnTo>
                      <a:pt x="661901" y="2161"/>
                    </a:lnTo>
                    <a:lnTo>
                      <a:pt x="606779" y="0"/>
                    </a:lnTo>
                    <a:cubicBezTo>
                      <a:pt x="564026" y="2566"/>
                      <a:pt x="520893" y="9455"/>
                      <a:pt x="477910" y="20972"/>
                    </a:cubicBezTo>
                    <a:cubicBezTo>
                      <a:pt x="134048" y="113110"/>
                      <a:pt x="-70014" y="466557"/>
                      <a:pt x="22123" y="810419"/>
                    </a:cubicBezTo>
                    <a:cubicBezTo>
                      <a:pt x="102744" y="1111298"/>
                      <a:pt x="383429" y="1305143"/>
                      <a:pt x="682701" y="1287178"/>
                    </a:cubicBezTo>
                    <a:lnTo>
                      <a:pt x="731822" y="1279184"/>
                    </a:lnTo>
                    <a:lnTo>
                      <a:pt x="718255" y="1360043"/>
                    </a:lnTo>
                    <a:cubicBezTo>
                      <a:pt x="707958" y="1505742"/>
                      <a:pt x="739562" y="1655971"/>
                      <a:pt x="818090" y="1791984"/>
                    </a:cubicBezTo>
                    <a:cubicBezTo>
                      <a:pt x="948969" y="2018674"/>
                      <a:pt x="1179216" y="2152226"/>
                      <a:pt x="1422047" y="2169387"/>
                    </a:cubicBezTo>
                    <a:lnTo>
                      <a:pt x="1509532" y="2167085"/>
                    </a:lnTo>
                    <a:lnTo>
                      <a:pt x="1513025" y="2180671"/>
                    </a:lnTo>
                    <a:cubicBezTo>
                      <a:pt x="1681048" y="2720882"/>
                      <a:pt x="2184939" y="3113116"/>
                      <a:pt x="2780439" y="3113116"/>
                    </a:cubicBezTo>
                    <a:close/>
                  </a:path>
                </a:pathLst>
              </a:custGeom>
              <a:solidFill>
                <a:srgbClr val="C1C1C1"/>
              </a:solidFill>
              <a:ln w="12700" cap="flat">
                <a:noFill/>
                <a:prstDash val="solid"/>
                <a:miter lim="800000"/>
                <a:headEnd/>
                <a:tailEnd/>
              </a:ln>
            </p:spPr>
            <p:txBody>
              <a:bodyPr vert="horz" wrap="square" lIns="89616" tIns="44809" rIns="89616" bIns="44809" numCol="1" anchor="t" anchorCtr="0" compatLnSpc="1">
                <a:prstTxWarp prst="textNoShape">
                  <a:avLst/>
                </a:prstTxWarp>
              </a:bodyPr>
              <a:lstStyle/>
              <a:p>
                <a:pPr algn="ctr" defTabSz="896042">
                  <a:defRPr/>
                </a:pPr>
                <a:endParaRPr lang="en-US" sz="1763" kern="0">
                  <a:solidFill>
                    <a:srgbClr val="353535"/>
                  </a:solidFill>
                  <a:latin typeface="Segoe UI Semilight"/>
                </a:endParaRPr>
              </a:p>
            </p:txBody>
          </p:sp>
          <p:grpSp>
            <p:nvGrpSpPr>
              <p:cNvPr id="3" name="Group 2">
                <a:extLst>
                  <a:ext uri="{FF2B5EF4-FFF2-40B4-BE49-F238E27FC236}">
                    <a16:creationId xmlns:a16="http://schemas.microsoft.com/office/drawing/2014/main" id="{686BE722-6511-436C-9742-BE87A8A88D4D}"/>
                  </a:ext>
                </a:extLst>
              </p:cNvPr>
              <p:cNvGrpSpPr/>
              <p:nvPr/>
            </p:nvGrpSpPr>
            <p:grpSpPr>
              <a:xfrm>
                <a:off x="9196915" y="2869065"/>
                <a:ext cx="744781" cy="671897"/>
                <a:chOff x="9196916" y="2846260"/>
                <a:chExt cx="769697" cy="694376"/>
              </a:xfrm>
            </p:grpSpPr>
            <p:sp>
              <p:nvSpPr>
                <p:cNvPr id="4" name="Oval 3">
                  <a:extLst>
                    <a:ext uri="{FF2B5EF4-FFF2-40B4-BE49-F238E27FC236}">
                      <a16:creationId xmlns:a16="http://schemas.microsoft.com/office/drawing/2014/main" id="{727686D4-59CA-412D-8E7C-2F8C5F79E184}"/>
                    </a:ext>
                  </a:extLst>
                </p:cNvPr>
                <p:cNvSpPr/>
                <p:nvPr/>
              </p:nvSpPr>
              <p:spPr bwMode="auto">
                <a:xfrm>
                  <a:off x="9350855" y="2846260"/>
                  <a:ext cx="461818" cy="466069"/>
                </a:xfrm>
                <a:prstGeom prst="ellipse">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8" name="Oval 77">
                  <a:extLst>
                    <a:ext uri="{FF2B5EF4-FFF2-40B4-BE49-F238E27FC236}">
                      <a16:creationId xmlns:a16="http://schemas.microsoft.com/office/drawing/2014/main" id="{48B627C3-C07C-4BCB-8CAF-A18609A0F782}"/>
                    </a:ext>
                  </a:extLst>
                </p:cNvPr>
                <p:cNvSpPr/>
                <p:nvPr/>
              </p:nvSpPr>
              <p:spPr bwMode="auto">
                <a:xfrm>
                  <a:off x="9196916" y="3074566"/>
                  <a:ext cx="461818" cy="466069"/>
                </a:xfrm>
                <a:prstGeom prst="ellipse">
                  <a:avLst/>
                </a:prstGeom>
                <a:no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9" name="Oval 78">
                  <a:extLst>
                    <a:ext uri="{FF2B5EF4-FFF2-40B4-BE49-F238E27FC236}">
                      <a16:creationId xmlns:a16="http://schemas.microsoft.com/office/drawing/2014/main" id="{2808F80E-0AEB-4693-8FB0-DB1D05F89FE1}"/>
                    </a:ext>
                  </a:extLst>
                </p:cNvPr>
                <p:cNvSpPr/>
                <p:nvPr/>
              </p:nvSpPr>
              <p:spPr bwMode="auto">
                <a:xfrm>
                  <a:off x="9504795" y="3074567"/>
                  <a:ext cx="461818" cy="466069"/>
                </a:xfrm>
                <a:prstGeom prst="ellipse">
                  <a:avLst/>
                </a:prstGeom>
                <a:noFill/>
                <a:ln w="1905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grpSp>
      <p:grpSp>
        <p:nvGrpSpPr>
          <p:cNvPr id="6" name="Group 5">
            <a:extLst>
              <a:ext uri="{FF2B5EF4-FFF2-40B4-BE49-F238E27FC236}">
                <a16:creationId xmlns:a16="http://schemas.microsoft.com/office/drawing/2014/main" id="{FB30F488-0ADD-4EB3-9683-B7CAC3CAB1E7}"/>
              </a:ext>
            </a:extLst>
          </p:cNvPr>
          <p:cNvGrpSpPr>
            <a:grpSpLocks noChangeAspect="1"/>
          </p:cNvGrpSpPr>
          <p:nvPr/>
        </p:nvGrpSpPr>
        <p:grpSpPr>
          <a:xfrm>
            <a:off x="752490" y="2753671"/>
            <a:ext cx="914271" cy="914271"/>
            <a:chOff x="1753752" y="2301144"/>
            <a:chExt cx="1828541" cy="1828541"/>
          </a:xfrm>
        </p:grpSpPr>
        <p:grpSp>
          <p:nvGrpSpPr>
            <p:cNvPr id="44" name="Group 43">
              <a:extLst>
                <a:ext uri="{FF2B5EF4-FFF2-40B4-BE49-F238E27FC236}">
                  <a16:creationId xmlns:a16="http://schemas.microsoft.com/office/drawing/2014/main" id="{B5794F80-06D8-4DF6-9FFB-9AB82CD6C26D}"/>
                </a:ext>
              </a:extLst>
            </p:cNvPr>
            <p:cNvGrpSpPr/>
            <p:nvPr/>
          </p:nvGrpSpPr>
          <p:grpSpPr>
            <a:xfrm>
              <a:off x="1753752" y="2301144"/>
              <a:ext cx="1828541" cy="1828541"/>
              <a:chOff x="709072" y="1999107"/>
              <a:chExt cx="1828800" cy="1828800"/>
            </a:xfrm>
          </p:grpSpPr>
          <p:sp>
            <p:nvSpPr>
              <p:cNvPr id="45" name="object 60">
                <a:extLst>
                  <a:ext uri="{FF2B5EF4-FFF2-40B4-BE49-F238E27FC236}">
                    <a16:creationId xmlns:a16="http://schemas.microsoft.com/office/drawing/2014/main" id="{AD682F0D-6977-414F-8DEC-9D1BB4713D36}"/>
                  </a:ext>
                </a:extLst>
              </p:cNvPr>
              <p:cNvSpPr/>
              <p:nvPr/>
            </p:nvSpPr>
            <p:spPr>
              <a:xfrm>
                <a:off x="709072" y="1999107"/>
                <a:ext cx="1828800" cy="1828800"/>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chemeClr val="accent1"/>
                </a:solidFill>
                <a:prstDash val="dash"/>
              </a:ln>
            </p:spPr>
            <p:txBody>
              <a:bodyPr wrap="square" lIns="0" tIns="0" rIns="0" bIns="0" rtlCol="0"/>
              <a:lstStyle/>
              <a:p>
                <a:pPr defTabSz="635722">
                  <a:defRPr/>
                </a:pPr>
                <a:endParaRPr sz="1250">
                  <a:solidFill>
                    <a:prstClr val="black"/>
                  </a:solidFill>
                  <a:latin typeface="Calibri"/>
                </a:endParaRPr>
              </a:p>
            </p:txBody>
          </p:sp>
          <p:sp useBgFill="1">
            <p:nvSpPr>
              <p:cNvPr id="46" name="object 60">
                <a:extLst>
                  <a:ext uri="{FF2B5EF4-FFF2-40B4-BE49-F238E27FC236}">
                    <a16:creationId xmlns:a16="http://schemas.microsoft.com/office/drawing/2014/main" id="{5CCA858D-0CB9-4A42-8309-126C0B809D96}"/>
                  </a:ext>
                </a:extLst>
              </p:cNvPr>
              <p:cNvSpPr/>
              <p:nvPr/>
            </p:nvSpPr>
            <p:spPr>
              <a:xfrm>
                <a:off x="823372" y="2113407"/>
                <a:ext cx="1600200" cy="1600200"/>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ln>
                <a:solidFill>
                  <a:schemeClr val="tx1">
                    <a:lumMod val="50000"/>
                  </a:schemeClr>
                </a:solidFill>
              </a:ln>
            </p:spPr>
            <p:txBody>
              <a:bodyPr wrap="square" lIns="0" tIns="0" rIns="0" bIns="0" rtlCol="0"/>
              <a:lstStyle/>
              <a:p>
                <a:pPr defTabSz="635722">
                  <a:defRPr/>
                </a:pPr>
                <a:endParaRPr sz="1250">
                  <a:solidFill>
                    <a:prstClr val="black"/>
                  </a:solidFill>
                  <a:latin typeface="Calibri"/>
                </a:endParaRPr>
              </a:p>
            </p:txBody>
          </p:sp>
        </p:grpSp>
        <p:grpSp>
          <p:nvGrpSpPr>
            <p:cNvPr id="10" name="Group 9">
              <a:extLst>
                <a:ext uri="{FF2B5EF4-FFF2-40B4-BE49-F238E27FC236}">
                  <a16:creationId xmlns:a16="http://schemas.microsoft.com/office/drawing/2014/main" id="{C10CE965-5DBD-482A-B5DA-8BDA39F1383F}"/>
                </a:ext>
              </a:extLst>
            </p:cNvPr>
            <p:cNvGrpSpPr/>
            <p:nvPr/>
          </p:nvGrpSpPr>
          <p:grpSpPr>
            <a:xfrm>
              <a:off x="2324306" y="2856311"/>
              <a:ext cx="687434" cy="718210"/>
              <a:chOff x="2382547" y="2923762"/>
              <a:chExt cx="602856" cy="629847"/>
            </a:xfrm>
          </p:grpSpPr>
          <p:grpSp>
            <p:nvGrpSpPr>
              <p:cNvPr id="9" name="Group 8">
                <a:extLst>
                  <a:ext uri="{FF2B5EF4-FFF2-40B4-BE49-F238E27FC236}">
                    <a16:creationId xmlns:a16="http://schemas.microsoft.com/office/drawing/2014/main" id="{E795395C-EEEB-43E3-BEA1-C8929515AEE4}"/>
                  </a:ext>
                </a:extLst>
              </p:cNvPr>
              <p:cNvGrpSpPr/>
              <p:nvPr/>
            </p:nvGrpSpPr>
            <p:grpSpPr>
              <a:xfrm>
                <a:off x="2465580" y="2972754"/>
                <a:ext cx="383957" cy="414566"/>
                <a:chOff x="2465580" y="2972754"/>
                <a:chExt cx="383957" cy="414566"/>
              </a:xfrm>
            </p:grpSpPr>
            <p:sp>
              <p:nvSpPr>
                <p:cNvPr id="7" name="Oval 6">
                  <a:extLst>
                    <a:ext uri="{FF2B5EF4-FFF2-40B4-BE49-F238E27FC236}">
                      <a16:creationId xmlns:a16="http://schemas.microsoft.com/office/drawing/2014/main" id="{D9FFFDF1-FC11-482B-9C99-05489049964F}"/>
                    </a:ext>
                  </a:extLst>
                </p:cNvPr>
                <p:cNvSpPr/>
                <p:nvPr/>
              </p:nvSpPr>
              <p:spPr bwMode="auto">
                <a:xfrm>
                  <a:off x="2465580" y="2972754"/>
                  <a:ext cx="383957" cy="372890"/>
                </a:xfrm>
                <a:prstGeom prst="ellipse">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 name="Rectangle 7">
                  <a:extLst>
                    <a:ext uri="{FF2B5EF4-FFF2-40B4-BE49-F238E27FC236}">
                      <a16:creationId xmlns:a16="http://schemas.microsoft.com/office/drawing/2014/main" id="{F1DBF93F-EA80-4C32-9161-2CBD1D26F463}"/>
                    </a:ext>
                  </a:extLst>
                </p:cNvPr>
                <p:cNvSpPr/>
                <p:nvPr/>
              </p:nvSpPr>
              <p:spPr bwMode="auto">
                <a:xfrm rot="388727">
                  <a:off x="2704788" y="3165421"/>
                  <a:ext cx="122846" cy="221899"/>
                </a:xfrm>
                <a:prstGeom prst="rect">
                  <a:avLst/>
                </a:prstGeom>
                <a:solidFill>
                  <a:srgbClr val="C1C1C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70" name="Group 69">
                <a:extLst>
                  <a:ext uri="{FF2B5EF4-FFF2-40B4-BE49-F238E27FC236}">
                    <a16:creationId xmlns:a16="http://schemas.microsoft.com/office/drawing/2014/main" id="{92EE9BA2-05C6-475E-ABF1-A92BB4DCA105}"/>
                  </a:ext>
                </a:extLst>
              </p:cNvPr>
              <p:cNvGrpSpPr>
                <a:grpSpLocks noChangeAspect="1"/>
              </p:cNvGrpSpPr>
              <p:nvPr/>
            </p:nvGrpSpPr>
            <p:grpSpPr>
              <a:xfrm>
                <a:off x="2382547" y="2923762"/>
                <a:ext cx="602856" cy="629847"/>
                <a:chOff x="1101114" y="2623625"/>
                <a:chExt cx="1879599" cy="1977967"/>
              </a:xfrm>
              <a:solidFill>
                <a:srgbClr val="C1C1C1"/>
              </a:solidFill>
            </p:grpSpPr>
            <p:sp>
              <p:nvSpPr>
                <p:cNvPr id="71" name="Freeform 30">
                  <a:extLst>
                    <a:ext uri="{FF2B5EF4-FFF2-40B4-BE49-F238E27FC236}">
                      <a16:creationId xmlns:a16="http://schemas.microsoft.com/office/drawing/2014/main" id="{C9CE6F64-985B-4BA9-A445-7E4FD2D80EAB}"/>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solidFill>
                  <a:schemeClr val="accent6"/>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2" name="Freeform 31">
                  <a:extLst>
                    <a:ext uri="{FF2B5EF4-FFF2-40B4-BE49-F238E27FC236}">
                      <a16:creationId xmlns:a16="http://schemas.microsoft.com/office/drawing/2014/main" id="{DB760ECD-7808-4860-9EA8-5A74C47B6EFE}"/>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solidFill>
                  <a:schemeClr val="accent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3" name="Oval 72">
                  <a:extLst>
                    <a:ext uri="{FF2B5EF4-FFF2-40B4-BE49-F238E27FC236}">
                      <a16:creationId xmlns:a16="http://schemas.microsoft.com/office/drawing/2014/main" id="{E5D3D2BE-699D-44AF-BA7E-83387C78EDF9}"/>
                    </a:ext>
                  </a:extLst>
                </p:cNvPr>
                <p:cNvSpPr/>
                <p:nvPr/>
              </p:nvSpPr>
              <p:spPr bwMode="auto">
                <a:xfrm rot="641942">
                  <a:off x="2263399" y="3384154"/>
                  <a:ext cx="125506" cy="61076"/>
                </a:xfrm>
                <a:prstGeom prst="ellipse">
                  <a:avLst/>
                </a:prstGeom>
                <a:solidFill>
                  <a:schemeClr val="bg2"/>
                </a:solidFill>
                <a:ln w="952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4" name="Freeform 33">
                  <a:extLst>
                    <a:ext uri="{FF2B5EF4-FFF2-40B4-BE49-F238E27FC236}">
                      <a16:creationId xmlns:a16="http://schemas.microsoft.com/office/drawing/2014/main" id="{7642DB21-E72F-4CB6-B5A5-572021D12F26}"/>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grpFill/>
                <a:ln w="635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418">
                    <a:defRPr/>
                  </a:pPr>
                  <a:endParaRPr lang="en-US">
                    <a:solidFill>
                      <a:prstClr val="white"/>
                    </a:solidFill>
                    <a:latin typeface="Segoe UI"/>
                  </a:endParaRPr>
                </a:p>
              </p:txBody>
            </p:sp>
            <p:sp>
              <p:nvSpPr>
                <p:cNvPr id="75" name="Freeform 34">
                  <a:extLst>
                    <a:ext uri="{FF2B5EF4-FFF2-40B4-BE49-F238E27FC236}">
                      <a16:creationId xmlns:a16="http://schemas.microsoft.com/office/drawing/2014/main" id="{F1C74647-7B36-4793-B102-E8DCE8325BB3}"/>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grpFill/>
                <a:ln w="6350">
                  <a:solidFill>
                    <a:srgbClr val="C1C1C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418">
                    <a:defRPr/>
                  </a:pPr>
                  <a:endParaRPr lang="en-US">
                    <a:solidFill>
                      <a:prstClr val="white"/>
                    </a:solidFill>
                    <a:latin typeface="Segoe UI"/>
                  </a:endParaRPr>
                </a:p>
              </p:txBody>
            </p:sp>
          </p:grpSp>
        </p:grpSp>
      </p:grpSp>
      <p:sp>
        <p:nvSpPr>
          <p:cNvPr id="77" name="TextBox 76">
            <a:extLst>
              <a:ext uri="{FF2B5EF4-FFF2-40B4-BE49-F238E27FC236}">
                <a16:creationId xmlns:a16="http://schemas.microsoft.com/office/drawing/2014/main" id="{8CB97DDB-B8C7-4920-9175-E429C7EC5A6D}"/>
              </a:ext>
            </a:extLst>
          </p:cNvPr>
          <p:cNvSpPr txBox="1"/>
          <p:nvPr/>
        </p:nvSpPr>
        <p:spPr>
          <a:xfrm>
            <a:off x="2224859" y="4048758"/>
            <a:ext cx="2029968" cy="171045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defPPr>
              <a:defRPr lang="en-US"/>
            </a:defPPr>
            <a:lvl1pPr lvl="0" algn="ctr" defTabSz="914180">
              <a:lnSpc>
                <a:spcPct val="90000"/>
              </a:lnSpc>
              <a:defRPr sz="2352">
                <a:solidFill>
                  <a:srgbClr val="0078D7"/>
                </a:solidFill>
                <a:latin typeface="Segoe Pro SemiLight" panose="020B04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914005">
              <a:defRPr/>
            </a:pPr>
            <a:r>
              <a:rPr lang="en-US" sz="1600">
                <a:ln w="139700">
                  <a:noFill/>
                </a:ln>
                <a:solidFill>
                  <a:srgbClr val="0078D4"/>
                </a:solidFill>
                <a:latin typeface="Segoe UI Semilight"/>
              </a:rPr>
              <a:t>The digital estate offers a very broad surface area that is difficult to </a:t>
            </a:r>
            <a:r>
              <a:rPr lang="en-US" sz="1600" b="1">
                <a:ln w="139700">
                  <a:noFill/>
                </a:ln>
                <a:solidFill>
                  <a:srgbClr val="0078D4"/>
                </a:solidFill>
                <a:latin typeface="Segoe UI Semilight"/>
              </a:rPr>
              <a:t>secure</a:t>
            </a:r>
          </a:p>
        </p:txBody>
      </p:sp>
      <p:sp>
        <p:nvSpPr>
          <p:cNvPr id="80" name="Rectangle 79">
            <a:extLst>
              <a:ext uri="{FF2B5EF4-FFF2-40B4-BE49-F238E27FC236}">
                <a16:creationId xmlns:a16="http://schemas.microsoft.com/office/drawing/2014/main" id="{C0CE77D3-E579-434C-AA80-DD9F34F638BB}"/>
              </a:ext>
            </a:extLst>
          </p:cNvPr>
          <p:cNvSpPr/>
          <p:nvPr/>
        </p:nvSpPr>
        <p:spPr bwMode="auto">
          <a:xfrm>
            <a:off x="195310" y="4048758"/>
            <a:ext cx="2163841" cy="171045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algn="ctr" defTabSz="914005">
              <a:lnSpc>
                <a:spcPct val="90000"/>
              </a:lnSpc>
              <a:defRPr/>
            </a:pPr>
            <a:r>
              <a:rPr lang="en-US" sz="1600">
                <a:ln w="139700">
                  <a:noFill/>
                </a:ln>
                <a:solidFill>
                  <a:srgbClr val="0078D4"/>
                </a:solidFill>
                <a:latin typeface="Segoe UI Semilight"/>
              </a:rPr>
              <a:t>Bad actors are using increasingly creative and sophisticated </a:t>
            </a:r>
            <a:r>
              <a:rPr lang="en-US" sz="1600" b="1">
                <a:ln w="139700">
                  <a:noFill/>
                </a:ln>
                <a:solidFill>
                  <a:srgbClr val="0078D4"/>
                </a:solidFill>
                <a:latin typeface="Segoe UI Semilight"/>
              </a:rPr>
              <a:t>attacks</a:t>
            </a:r>
          </a:p>
        </p:txBody>
      </p:sp>
      <p:sp>
        <p:nvSpPr>
          <p:cNvPr id="82" name="Rectangle 81">
            <a:extLst>
              <a:ext uri="{FF2B5EF4-FFF2-40B4-BE49-F238E27FC236}">
                <a16:creationId xmlns:a16="http://schemas.microsoft.com/office/drawing/2014/main" id="{F613B813-6076-4D13-A6B2-CFDDD1761A43}"/>
              </a:ext>
            </a:extLst>
          </p:cNvPr>
          <p:cNvSpPr/>
          <p:nvPr/>
        </p:nvSpPr>
        <p:spPr bwMode="auto">
          <a:xfrm>
            <a:off x="4254826" y="4048758"/>
            <a:ext cx="2218649" cy="171045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algn="ctr" defTabSz="914005">
              <a:lnSpc>
                <a:spcPct val="90000"/>
              </a:lnSpc>
              <a:defRPr/>
            </a:pPr>
            <a:r>
              <a:rPr lang="en-US" sz="1600">
                <a:ln w="139700">
                  <a:noFill/>
                </a:ln>
                <a:solidFill>
                  <a:srgbClr val="0078D4"/>
                </a:solidFill>
                <a:latin typeface="Segoe UI Semilight"/>
              </a:rPr>
              <a:t>Intelligent correlation of signals is difficult, time-consuming, and </a:t>
            </a:r>
            <a:r>
              <a:rPr lang="en-US" sz="1600" b="1">
                <a:ln w="139700">
                  <a:noFill/>
                </a:ln>
                <a:solidFill>
                  <a:srgbClr val="0078D4"/>
                </a:solidFill>
                <a:latin typeface="Segoe UI Semilight"/>
              </a:rPr>
              <a:t>expensive</a:t>
            </a:r>
          </a:p>
        </p:txBody>
      </p:sp>
    </p:spTree>
    <p:extLst>
      <p:ext uri="{BB962C8B-B14F-4D97-AF65-F5344CB8AC3E}">
        <p14:creationId xmlns:p14="http://schemas.microsoft.com/office/powerpoint/2010/main" val="2038948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7ECEBF7-C829-5E49-9F0E-0EAE42A3F3C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970967" y="-23279"/>
            <a:ext cx="14424419" cy="8117141"/>
          </a:xfrm>
          <a:prstGeom prst="rect">
            <a:avLst/>
          </a:prstGeom>
        </p:spPr>
      </p:pic>
      <p:sp>
        <p:nvSpPr>
          <p:cNvPr id="9" name="Rectangle 8">
            <a:extLst>
              <a:ext uri="{FF2B5EF4-FFF2-40B4-BE49-F238E27FC236}">
                <a16:creationId xmlns:a16="http://schemas.microsoft.com/office/drawing/2014/main" id="{B71975B3-A1CA-3C41-AF38-5023A49149C9}"/>
              </a:ext>
            </a:extLst>
          </p:cNvPr>
          <p:cNvSpPr/>
          <p:nvPr/>
        </p:nvSpPr>
        <p:spPr bwMode="auto">
          <a:xfrm>
            <a:off x="3514846" y="1388485"/>
            <a:ext cx="5741769" cy="381573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1632">
              <a:gradFill>
                <a:gsLst>
                  <a:gs pos="40075">
                    <a:srgbClr val="FFFFFF"/>
                  </a:gs>
                  <a:gs pos="30000">
                    <a:srgbClr val="FFFFFF"/>
                  </a:gs>
                </a:gsLst>
                <a:lin ang="5400000" scaled="0"/>
              </a:gradFill>
              <a:latin typeface="Segoe UI"/>
            </a:endParaRPr>
          </a:p>
        </p:txBody>
      </p:sp>
      <p:sp>
        <p:nvSpPr>
          <p:cNvPr id="7" name="Rectangle 6">
            <a:extLst>
              <a:ext uri="{FF2B5EF4-FFF2-40B4-BE49-F238E27FC236}">
                <a16:creationId xmlns:a16="http://schemas.microsoft.com/office/drawing/2014/main" id="{A437936E-7067-ED4D-8F99-3C4A15D1A2ED}"/>
              </a:ext>
            </a:extLst>
          </p:cNvPr>
          <p:cNvSpPr/>
          <p:nvPr/>
        </p:nvSpPr>
        <p:spPr bwMode="auto">
          <a:xfrm>
            <a:off x="3514846" y="1388487"/>
            <a:ext cx="5741769" cy="381573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1632">
              <a:gradFill>
                <a:gsLst>
                  <a:gs pos="40075">
                    <a:srgbClr val="FFFFFF"/>
                  </a:gs>
                  <a:gs pos="30000">
                    <a:srgbClr val="FFFFFF"/>
                  </a:gs>
                </a:gsLst>
                <a:lin ang="5400000" scaled="0"/>
              </a:gradFill>
              <a:latin typeface="Segoe UI"/>
            </a:endParaRPr>
          </a:p>
        </p:txBody>
      </p:sp>
      <p:pic>
        <p:nvPicPr>
          <p:cNvPr id="10" name="Picture 9">
            <a:extLst>
              <a:ext uri="{FF2B5EF4-FFF2-40B4-BE49-F238E27FC236}">
                <a16:creationId xmlns:a16="http://schemas.microsoft.com/office/drawing/2014/main" id="{FDC4FA95-0D99-2848-9231-E3B3B2A49CB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514846" y="1388486"/>
            <a:ext cx="5741769" cy="2949358"/>
          </a:xfrm>
          <a:prstGeom prst="rect">
            <a:avLst/>
          </a:prstGeom>
        </p:spPr>
      </p:pic>
      <p:pic>
        <p:nvPicPr>
          <p:cNvPr id="4" name="Picture 3">
            <a:extLst>
              <a:ext uri="{FF2B5EF4-FFF2-40B4-BE49-F238E27FC236}">
                <a16:creationId xmlns:a16="http://schemas.microsoft.com/office/drawing/2014/main" id="{C67389CA-3DC2-3445-AAE3-D8350CC475C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40706" y="1563934"/>
            <a:ext cx="4307926" cy="3571571"/>
          </a:xfrm>
          <a:prstGeom prst="rect">
            <a:avLst/>
          </a:prstGeom>
        </p:spPr>
      </p:pic>
      <p:pic>
        <p:nvPicPr>
          <p:cNvPr id="5" name="Picture 4">
            <a:extLst>
              <a:ext uri="{FF2B5EF4-FFF2-40B4-BE49-F238E27FC236}">
                <a16:creationId xmlns:a16="http://schemas.microsoft.com/office/drawing/2014/main" id="{355353DF-0405-2247-AAA7-28D34629B0E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52797" y="2405121"/>
            <a:ext cx="2515900" cy="1189201"/>
          </a:xfrm>
          <a:prstGeom prst="rect">
            <a:avLst/>
          </a:prstGeom>
        </p:spPr>
      </p:pic>
    </p:spTree>
    <p:extLst>
      <p:ext uri="{BB962C8B-B14F-4D97-AF65-F5344CB8AC3E}">
        <p14:creationId xmlns:p14="http://schemas.microsoft.com/office/powerpoint/2010/main" val="25214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04R">
            <a:extLst>
              <a:ext uri="{FF2B5EF4-FFF2-40B4-BE49-F238E27FC236}">
                <a16:creationId xmlns:a16="http://schemas.microsoft.com/office/drawing/2014/main" id="{A43638FF-F60B-42D5-A956-1F18051892AB}"/>
              </a:ext>
            </a:extLst>
          </p:cNvPr>
          <p:cNvSpPr/>
          <p:nvPr/>
        </p:nvSpPr>
        <p:spPr bwMode="auto">
          <a:xfrm>
            <a:off x="4530236" y="1829695"/>
            <a:ext cx="3374416" cy="3374416"/>
          </a:xfrm>
          <a:prstGeom prst="ellipse">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2854" tIns="186521" rIns="182854" bIns="186521" numCol="1" spcCol="0" rtlCol="0" fromWordArt="0" anchor="ctr" anchorCtr="0" forceAA="0" compatLnSpc="1">
            <a:prstTxWarp prst="textNoShape">
              <a:avLst/>
            </a:prstTxWarp>
            <a:noAutofit/>
          </a:bodyPr>
          <a:lstStyle/>
          <a:p>
            <a:pPr algn="ctr" defTabSz="932293" fontAlgn="base">
              <a:lnSpc>
                <a:spcPct val="90000"/>
              </a:lnSpc>
              <a:spcBef>
                <a:spcPct val="0"/>
              </a:spcBef>
              <a:spcAft>
                <a:spcPct val="0"/>
              </a:spcAft>
              <a:defRPr/>
            </a:pPr>
            <a:endParaRPr lang="en-US" sz="1873" kern="0" spc="-31">
              <a:gradFill>
                <a:gsLst>
                  <a:gs pos="0">
                    <a:srgbClr val="FFFFFF"/>
                  </a:gs>
                  <a:gs pos="100000">
                    <a:srgbClr val="FFFFFF"/>
                  </a:gs>
                </a:gsLst>
                <a:lin ang="5400000" scaled="0"/>
              </a:gradFill>
              <a:highlight>
                <a:srgbClr val="FE8E26"/>
              </a:highlight>
              <a:ea typeface="Segoe UI" pitchFamily="34" charset="0"/>
              <a:cs typeface="Segoe UI Semilight" panose="020B0402040204020203" pitchFamily="34" charset="0"/>
            </a:endParaRPr>
          </a:p>
        </p:txBody>
      </p:sp>
      <p:sp>
        <p:nvSpPr>
          <p:cNvPr id="3" name="Title 2"/>
          <p:cNvSpPr>
            <a:spLocks noGrp="1"/>
          </p:cNvSpPr>
          <p:nvPr>
            <p:ph type="title"/>
          </p:nvPr>
        </p:nvSpPr>
        <p:spPr/>
        <p:txBody>
          <a:bodyPr/>
          <a:lstStyle/>
          <a:p>
            <a:r>
              <a:rPr lang="en-US" sz="3200">
                <a:solidFill>
                  <a:srgbClr val="505050"/>
                </a:solidFill>
              </a:rPr>
              <a:t>PROTECTION AGAINST CLOUD THREATS</a:t>
            </a:r>
            <a:endParaRPr lang="en-US" sz="3264"/>
          </a:p>
        </p:txBody>
      </p:sp>
      <p:sp useBgFill="1">
        <p:nvSpPr>
          <p:cNvPr id="17" name="Rectangle 16">
            <a:extLst>
              <a:ext uri="{FF2B5EF4-FFF2-40B4-BE49-F238E27FC236}">
                <a16:creationId xmlns:a16="http://schemas.microsoft.com/office/drawing/2014/main" id="{83365762-2CDE-406F-B63A-FCF404BEDDC9}"/>
              </a:ext>
            </a:extLst>
          </p:cNvPr>
          <p:cNvSpPr/>
          <p:nvPr/>
        </p:nvSpPr>
        <p:spPr bwMode="auto">
          <a:xfrm>
            <a:off x="2956031" y="3609607"/>
            <a:ext cx="71081" cy="8136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a:gradFill>
                <a:gsLst>
                  <a:gs pos="0">
                    <a:srgbClr val="FFFFFF"/>
                  </a:gs>
                  <a:gs pos="100000">
                    <a:srgbClr val="FFFFFF"/>
                  </a:gs>
                </a:gsLst>
                <a:lin ang="5400000" scaled="0"/>
              </a:gradFill>
              <a:latin typeface="Segoe UI"/>
            </a:endParaRPr>
          </a:p>
        </p:txBody>
      </p:sp>
      <p:grpSp>
        <p:nvGrpSpPr>
          <p:cNvPr id="73" name="Group 72">
            <a:extLst>
              <a:ext uri="{FF2B5EF4-FFF2-40B4-BE49-F238E27FC236}">
                <a16:creationId xmlns:a16="http://schemas.microsoft.com/office/drawing/2014/main" id="{6B9A8CA4-D462-4CA2-945B-96DBD987D670}"/>
              </a:ext>
            </a:extLst>
          </p:cNvPr>
          <p:cNvGrpSpPr/>
          <p:nvPr/>
        </p:nvGrpSpPr>
        <p:grpSpPr>
          <a:xfrm>
            <a:off x="7998218" y="1983040"/>
            <a:ext cx="906209" cy="999771"/>
            <a:chOff x="648122" y="2799568"/>
            <a:chExt cx="888521" cy="980257"/>
          </a:xfrm>
        </p:grpSpPr>
        <p:grpSp>
          <p:nvGrpSpPr>
            <p:cNvPr id="20" name="Group 19">
              <a:extLst>
                <a:ext uri="{FF2B5EF4-FFF2-40B4-BE49-F238E27FC236}">
                  <a16:creationId xmlns:a16="http://schemas.microsoft.com/office/drawing/2014/main" id="{C7A7D76D-052D-4E90-8513-671B41D58D31}"/>
                </a:ext>
              </a:extLst>
            </p:cNvPr>
            <p:cNvGrpSpPr/>
            <p:nvPr/>
          </p:nvGrpSpPr>
          <p:grpSpPr>
            <a:xfrm>
              <a:off x="803542" y="2799568"/>
              <a:ext cx="577681" cy="765269"/>
              <a:chOff x="7063209" y="2163774"/>
              <a:chExt cx="658103" cy="834116"/>
            </a:xfrm>
          </p:grpSpPr>
          <p:sp>
            <p:nvSpPr>
              <p:cNvPr id="21" name="Freeform 29">
                <a:extLst>
                  <a:ext uri="{FF2B5EF4-FFF2-40B4-BE49-F238E27FC236}">
                    <a16:creationId xmlns:a16="http://schemas.microsoft.com/office/drawing/2014/main" id="{C00D119E-6A62-405A-815B-44387AE5BDEC}"/>
                  </a:ext>
                </a:extLst>
              </p:cNvPr>
              <p:cNvSpPr>
                <a:spLocks/>
              </p:cNvSpPr>
              <p:nvPr/>
            </p:nvSpPr>
            <p:spPr bwMode="auto">
              <a:xfrm>
                <a:off x="7063209" y="2163774"/>
                <a:ext cx="658103" cy="834116"/>
              </a:xfrm>
              <a:custGeom>
                <a:avLst/>
                <a:gdLst>
                  <a:gd name="T0" fmla="*/ 13 w 172"/>
                  <a:gd name="T1" fmla="*/ 0 h 228"/>
                  <a:gd name="T2" fmla="*/ 0 w 172"/>
                  <a:gd name="T3" fmla="*/ 12 h 228"/>
                  <a:gd name="T4" fmla="*/ 0 w 172"/>
                  <a:gd name="T5" fmla="*/ 216 h 228"/>
                  <a:gd name="T6" fmla="*/ 13 w 172"/>
                  <a:gd name="T7" fmla="*/ 228 h 228"/>
                  <a:gd name="T8" fmla="*/ 159 w 172"/>
                  <a:gd name="T9" fmla="*/ 228 h 228"/>
                  <a:gd name="T10" fmla="*/ 172 w 172"/>
                  <a:gd name="T11" fmla="*/ 216 h 228"/>
                  <a:gd name="T12" fmla="*/ 172 w 172"/>
                  <a:gd name="T13" fmla="*/ 59 h 228"/>
                  <a:gd name="T14" fmla="*/ 110 w 172"/>
                  <a:gd name="T15" fmla="*/ 0 h 228"/>
                  <a:gd name="T16" fmla="*/ 13 w 172"/>
                  <a:gd name="T17"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228">
                    <a:moveTo>
                      <a:pt x="13" y="0"/>
                    </a:moveTo>
                    <a:cubicBezTo>
                      <a:pt x="6" y="0"/>
                      <a:pt x="0" y="5"/>
                      <a:pt x="0" y="12"/>
                    </a:cubicBezTo>
                    <a:cubicBezTo>
                      <a:pt x="0" y="216"/>
                      <a:pt x="0" y="216"/>
                      <a:pt x="0" y="216"/>
                    </a:cubicBezTo>
                    <a:cubicBezTo>
                      <a:pt x="0" y="223"/>
                      <a:pt x="6" y="228"/>
                      <a:pt x="13" y="228"/>
                    </a:cubicBezTo>
                    <a:cubicBezTo>
                      <a:pt x="159" y="228"/>
                      <a:pt x="159" y="228"/>
                      <a:pt x="159" y="228"/>
                    </a:cubicBezTo>
                    <a:cubicBezTo>
                      <a:pt x="166" y="228"/>
                      <a:pt x="172" y="223"/>
                      <a:pt x="172" y="216"/>
                    </a:cubicBezTo>
                    <a:cubicBezTo>
                      <a:pt x="172" y="59"/>
                      <a:pt x="172" y="59"/>
                      <a:pt x="172" y="59"/>
                    </a:cubicBezTo>
                    <a:cubicBezTo>
                      <a:pt x="110" y="0"/>
                      <a:pt x="110" y="0"/>
                      <a:pt x="110" y="0"/>
                    </a:cubicBezTo>
                    <a:lnTo>
                      <a:pt x="13" y="0"/>
                    </a:lnTo>
                    <a:close/>
                  </a:path>
                </a:pathLst>
              </a:custGeom>
              <a:noFill/>
              <a:ln w="15240"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algn="ctr" defTabSz="932597">
                  <a:defRPr/>
                </a:pPr>
                <a:endParaRPr lang="en-US" b="1">
                  <a:solidFill>
                    <a:srgbClr val="505050"/>
                  </a:solidFill>
                  <a:latin typeface="Segoe UI"/>
                </a:endParaRPr>
              </a:p>
            </p:txBody>
          </p:sp>
          <p:sp>
            <p:nvSpPr>
              <p:cNvPr id="22" name="Freeform 30">
                <a:extLst>
                  <a:ext uri="{FF2B5EF4-FFF2-40B4-BE49-F238E27FC236}">
                    <a16:creationId xmlns:a16="http://schemas.microsoft.com/office/drawing/2014/main" id="{2E6FB1C7-2192-4739-B6FF-8DCFABF21003}"/>
                  </a:ext>
                </a:extLst>
              </p:cNvPr>
              <p:cNvSpPr>
                <a:spLocks/>
              </p:cNvSpPr>
              <p:nvPr/>
            </p:nvSpPr>
            <p:spPr bwMode="auto">
              <a:xfrm>
                <a:off x="7484904" y="2163776"/>
                <a:ext cx="225224" cy="213129"/>
              </a:xfrm>
              <a:custGeom>
                <a:avLst/>
                <a:gdLst>
                  <a:gd name="T0" fmla="*/ 59 w 59"/>
                  <a:gd name="T1" fmla="*/ 58 h 58"/>
                  <a:gd name="T2" fmla="*/ 13 w 59"/>
                  <a:gd name="T3" fmla="*/ 58 h 58"/>
                  <a:gd name="T4" fmla="*/ 0 w 59"/>
                  <a:gd name="T5" fmla="*/ 45 h 58"/>
                  <a:gd name="T6" fmla="*/ 0 w 59"/>
                  <a:gd name="T7" fmla="*/ 0 h 58"/>
                </a:gdLst>
                <a:ahLst/>
                <a:cxnLst>
                  <a:cxn ang="0">
                    <a:pos x="T0" y="T1"/>
                  </a:cxn>
                  <a:cxn ang="0">
                    <a:pos x="T2" y="T3"/>
                  </a:cxn>
                  <a:cxn ang="0">
                    <a:pos x="T4" y="T5"/>
                  </a:cxn>
                  <a:cxn ang="0">
                    <a:pos x="T6" y="T7"/>
                  </a:cxn>
                </a:cxnLst>
                <a:rect l="0" t="0" r="r" b="b"/>
                <a:pathLst>
                  <a:path w="59" h="58">
                    <a:moveTo>
                      <a:pt x="59" y="58"/>
                    </a:moveTo>
                    <a:cubicBezTo>
                      <a:pt x="13" y="58"/>
                      <a:pt x="13" y="58"/>
                      <a:pt x="13" y="58"/>
                    </a:cubicBezTo>
                    <a:cubicBezTo>
                      <a:pt x="6" y="58"/>
                      <a:pt x="0" y="52"/>
                      <a:pt x="0" y="45"/>
                    </a:cubicBezTo>
                    <a:cubicBezTo>
                      <a:pt x="0" y="0"/>
                      <a:pt x="0" y="0"/>
                      <a:pt x="0" y="0"/>
                    </a:cubicBezTo>
                  </a:path>
                </a:pathLst>
              </a:custGeom>
              <a:noFill/>
              <a:ln w="12700"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algn="ctr" defTabSz="932597">
                  <a:defRPr/>
                </a:pPr>
                <a:endParaRPr lang="en-US" b="1">
                  <a:solidFill>
                    <a:srgbClr val="505050"/>
                  </a:solidFill>
                  <a:latin typeface="Segoe UI"/>
                </a:endParaRPr>
              </a:p>
            </p:txBody>
          </p:sp>
          <p:sp>
            <p:nvSpPr>
              <p:cNvPr id="23" name="Rectangle 31">
                <a:extLst>
                  <a:ext uri="{FF2B5EF4-FFF2-40B4-BE49-F238E27FC236}">
                    <a16:creationId xmlns:a16="http://schemas.microsoft.com/office/drawing/2014/main" id="{5E1FB16B-3860-4D11-9EDF-FC29CC9583DD}"/>
                  </a:ext>
                </a:extLst>
              </p:cNvPr>
              <p:cNvSpPr>
                <a:spLocks noChangeArrowheads="1"/>
              </p:cNvSpPr>
              <p:nvPr/>
            </p:nvSpPr>
            <p:spPr bwMode="auto">
              <a:xfrm>
                <a:off x="7155849" y="2376905"/>
                <a:ext cx="102229" cy="243795"/>
              </a:xfrm>
              <a:prstGeom prst="rect">
                <a:avLst/>
              </a:prstGeom>
              <a:noFill/>
              <a:ln w="15240"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algn="ctr" defTabSz="932597">
                  <a:defRPr/>
                </a:pPr>
                <a:endParaRPr lang="en-US" b="1">
                  <a:solidFill>
                    <a:srgbClr val="505050"/>
                  </a:solidFill>
                  <a:latin typeface="Segoe UI"/>
                </a:endParaRPr>
              </a:p>
            </p:txBody>
          </p:sp>
          <p:sp>
            <p:nvSpPr>
              <p:cNvPr id="24" name="Rectangle 32">
                <a:extLst>
                  <a:ext uri="{FF2B5EF4-FFF2-40B4-BE49-F238E27FC236}">
                    <a16:creationId xmlns:a16="http://schemas.microsoft.com/office/drawing/2014/main" id="{CE8F47CC-1D85-416D-92E8-0C7618CDDAD0}"/>
                  </a:ext>
                </a:extLst>
              </p:cNvPr>
              <p:cNvSpPr>
                <a:spLocks noChangeArrowheads="1"/>
              </p:cNvSpPr>
              <p:nvPr/>
            </p:nvSpPr>
            <p:spPr bwMode="auto">
              <a:xfrm>
                <a:off x="7312388" y="2448970"/>
                <a:ext cx="76671" cy="171731"/>
              </a:xfrm>
              <a:prstGeom prst="rect">
                <a:avLst/>
              </a:prstGeom>
              <a:noFill/>
              <a:ln w="15240"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algn="ctr" defTabSz="932597">
                  <a:defRPr/>
                </a:pPr>
                <a:endParaRPr lang="en-US" b="1">
                  <a:solidFill>
                    <a:srgbClr val="505050"/>
                  </a:solidFill>
                  <a:latin typeface="Segoe UI"/>
                </a:endParaRPr>
              </a:p>
            </p:txBody>
          </p:sp>
          <p:sp>
            <p:nvSpPr>
              <p:cNvPr id="25" name="Rectangle 33">
                <a:extLst>
                  <a:ext uri="{FF2B5EF4-FFF2-40B4-BE49-F238E27FC236}">
                    <a16:creationId xmlns:a16="http://schemas.microsoft.com/office/drawing/2014/main" id="{72FA40EB-6F0F-403A-9CF7-4A47434290CD}"/>
                  </a:ext>
                </a:extLst>
              </p:cNvPr>
              <p:cNvSpPr>
                <a:spLocks noChangeArrowheads="1"/>
              </p:cNvSpPr>
              <p:nvPr/>
            </p:nvSpPr>
            <p:spPr bwMode="auto">
              <a:xfrm>
                <a:off x="7441772" y="2501103"/>
                <a:ext cx="65491" cy="119599"/>
              </a:xfrm>
              <a:prstGeom prst="rect">
                <a:avLst/>
              </a:prstGeom>
              <a:noFill/>
              <a:ln w="15240"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algn="ctr" defTabSz="932597">
                  <a:defRPr/>
                </a:pPr>
                <a:endParaRPr lang="en-US" b="1">
                  <a:solidFill>
                    <a:srgbClr val="505050"/>
                  </a:solidFill>
                  <a:latin typeface="Segoe UI"/>
                </a:endParaRPr>
              </a:p>
            </p:txBody>
          </p:sp>
          <p:sp>
            <p:nvSpPr>
              <p:cNvPr id="26" name="Freeform 34">
                <a:extLst>
                  <a:ext uri="{FF2B5EF4-FFF2-40B4-BE49-F238E27FC236}">
                    <a16:creationId xmlns:a16="http://schemas.microsoft.com/office/drawing/2014/main" id="{25EE2418-349E-4D3A-9B4E-03CDE25D988A}"/>
                  </a:ext>
                </a:extLst>
              </p:cNvPr>
              <p:cNvSpPr>
                <a:spLocks/>
              </p:cNvSpPr>
              <p:nvPr/>
            </p:nvSpPr>
            <p:spPr bwMode="auto">
              <a:xfrm>
                <a:off x="7559976" y="2573168"/>
                <a:ext cx="62297" cy="47533"/>
              </a:xfrm>
              <a:custGeom>
                <a:avLst/>
                <a:gdLst>
                  <a:gd name="T0" fmla="*/ 36 w 39"/>
                  <a:gd name="T1" fmla="*/ 0 h 31"/>
                  <a:gd name="T2" fmla="*/ 39 w 39"/>
                  <a:gd name="T3" fmla="*/ 0 h 31"/>
                  <a:gd name="T4" fmla="*/ 39 w 39"/>
                  <a:gd name="T5" fmla="*/ 31 h 31"/>
                  <a:gd name="T6" fmla="*/ 0 w 39"/>
                  <a:gd name="T7" fmla="*/ 31 h 31"/>
                  <a:gd name="T8" fmla="*/ 0 w 39"/>
                  <a:gd name="T9" fmla="*/ 0 h 31"/>
                  <a:gd name="T10" fmla="*/ 36 w 39"/>
                  <a:gd name="T11" fmla="*/ 0 h 31"/>
                </a:gdLst>
                <a:ahLst/>
                <a:cxnLst>
                  <a:cxn ang="0">
                    <a:pos x="T0" y="T1"/>
                  </a:cxn>
                  <a:cxn ang="0">
                    <a:pos x="T2" y="T3"/>
                  </a:cxn>
                  <a:cxn ang="0">
                    <a:pos x="T4" y="T5"/>
                  </a:cxn>
                  <a:cxn ang="0">
                    <a:pos x="T6" y="T7"/>
                  </a:cxn>
                  <a:cxn ang="0">
                    <a:pos x="T8" y="T9"/>
                  </a:cxn>
                  <a:cxn ang="0">
                    <a:pos x="T10" y="T11"/>
                  </a:cxn>
                </a:cxnLst>
                <a:rect l="0" t="0" r="r" b="b"/>
                <a:pathLst>
                  <a:path w="39" h="31">
                    <a:moveTo>
                      <a:pt x="36" y="0"/>
                    </a:moveTo>
                    <a:lnTo>
                      <a:pt x="39" y="0"/>
                    </a:lnTo>
                    <a:lnTo>
                      <a:pt x="39" y="31"/>
                    </a:lnTo>
                    <a:lnTo>
                      <a:pt x="0" y="31"/>
                    </a:lnTo>
                    <a:lnTo>
                      <a:pt x="0" y="0"/>
                    </a:lnTo>
                    <a:lnTo>
                      <a:pt x="36" y="0"/>
                    </a:lnTo>
                    <a:close/>
                  </a:path>
                </a:pathLst>
              </a:custGeom>
              <a:noFill/>
              <a:ln w="15240"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algn="ctr" defTabSz="932597">
                  <a:defRPr/>
                </a:pPr>
                <a:endParaRPr lang="en-US" b="1">
                  <a:solidFill>
                    <a:srgbClr val="505050"/>
                  </a:solidFill>
                  <a:latin typeface="Segoe UI"/>
                </a:endParaRPr>
              </a:p>
            </p:txBody>
          </p:sp>
          <p:sp>
            <p:nvSpPr>
              <p:cNvPr id="27" name="Line 35">
                <a:extLst>
                  <a:ext uri="{FF2B5EF4-FFF2-40B4-BE49-F238E27FC236}">
                    <a16:creationId xmlns:a16="http://schemas.microsoft.com/office/drawing/2014/main" id="{F4AC55B2-9652-4C6E-98F9-A02B2A6EA056}"/>
                  </a:ext>
                </a:extLst>
              </p:cNvPr>
              <p:cNvSpPr>
                <a:spLocks noChangeShapeType="1"/>
              </p:cNvSpPr>
              <p:nvPr/>
            </p:nvSpPr>
            <p:spPr bwMode="auto">
              <a:xfrm flipH="1">
                <a:off x="7155849" y="2709631"/>
                <a:ext cx="175708" cy="0"/>
              </a:xfrm>
              <a:prstGeom prst="line">
                <a:avLst/>
              </a:prstGeom>
              <a:noFill/>
              <a:ln w="1524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3260" tIns="46630" rIns="93260" bIns="46630" numCol="1" anchor="t" anchorCtr="0" compatLnSpc="1">
                <a:prstTxWarp prst="textNoShape">
                  <a:avLst/>
                </a:prstTxWarp>
              </a:bodyPr>
              <a:lstStyle/>
              <a:p>
                <a:pPr algn="ctr" defTabSz="932597">
                  <a:defRPr/>
                </a:pPr>
                <a:endParaRPr lang="en-US" b="1">
                  <a:solidFill>
                    <a:srgbClr val="505050"/>
                  </a:solidFill>
                  <a:latin typeface="Segoe UI"/>
                </a:endParaRPr>
              </a:p>
            </p:txBody>
          </p:sp>
          <p:sp>
            <p:nvSpPr>
              <p:cNvPr id="28" name="Line 36">
                <a:extLst>
                  <a:ext uri="{FF2B5EF4-FFF2-40B4-BE49-F238E27FC236}">
                    <a16:creationId xmlns:a16="http://schemas.microsoft.com/office/drawing/2014/main" id="{AC515FB4-0501-4038-99DA-96CDB1E5216D}"/>
                  </a:ext>
                </a:extLst>
              </p:cNvPr>
              <p:cNvSpPr>
                <a:spLocks noChangeShapeType="1"/>
              </p:cNvSpPr>
              <p:nvPr/>
            </p:nvSpPr>
            <p:spPr bwMode="auto">
              <a:xfrm flipH="1">
                <a:off x="7155849" y="2800098"/>
                <a:ext cx="132579" cy="0"/>
              </a:xfrm>
              <a:prstGeom prst="line">
                <a:avLst/>
              </a:prstGeom>
              <a:noFill/>
              <a:ln w="1524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3260" tIns="46630" rIns="93260" bIns="46630" numCol="1" anchor="t" anchorCtr="0" compatLnSpc="1">
                <a:prstTxWarp prst="textNoShape">
                  <a:avLst/>
                </a:prstTxWarp>
              </a:bodyPr>
              <a:lstStyle/>
              <a:p>
                <a:pPr algn="ctr" defTabSz="932597">
                  <a:defRPr/>
                </a:pPr>
                <a:endParaRPr lang="en-US" b="1">
                  <a:solidFill>
                    <a:srgbClr val="505050"/>
                  </a:solidFill>
                  <a:latin typeface="Segoe UI"/>
                </a:endParaRPr>
              </a:p>
            </p:txBody>
          </p:sp>
          <p:sp>
            <p:nvSpPr>
              <p:cNvPr id="29" name="Line 37">
                <a:extLst>
                  <a:ext uri="{FF2B5EF4-FFF2-40B4-BE49-F238E27FC236}">
                    <a16:creationId xmlns:a16="http://schemas.microsoft.com/office/drawing/2014/main" id="{B56B17D1-C1AA-4B0F-A3C8-3AE03E00F9BC}"/>
                  </a:ext>
                </a:extLst>
              </p:cNvPr>
              <p:cNvSpPr>
                <a:spLocks noChangeShapeType="1"/>
              </p:cNvSpPr>
              <p:nvPr/>
            </p:nvSpPr>
            <p:spPr bwMode="auto">
              <a:xfrm flipH="1">
                <a:off x="7155849" y="2884430"/>
                <a:ext cx="175708" cy="0"/>
              </a:xfrm>
              <a:prstGeom prst="line">
                <a:avLst/>
              </a:prstGeom>
              <a:noFill/>
              <a:ln w="1524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3260" tIns="46630" rIns="93260" bIns="46630" numCol="1" anchor="t" anchorCtr="0" compatLnSpc="1">
                <a:prstTxWarp prst="textNoShape">
                  <a:avLst/>
                </a:prstTxWarp>
              </a:bodyPr>
              <a:lstStyle/>
              <a:p>
                <a:pPr algn="ctr" defTabSz="932597">
                  <a:defRPr/>
                </a:pPr>
                <a:endParaRPr lang="en-US" b="1">
                  <a:solidFill>
                    <a:srgbClr val="505050"/>
                  </a:solidFill>
                  <a:latin typeface="Segoe UI"/>
                </a:endParaRPr>
              </a:p>
            </p:txBody>
          </p:sp>
          <p:sp>
            <p:nvSpPr>
              <p:cNvPr id="30" name="Line 38">
                <a:extLst>
                  <a:ext uri="{FF2B5EF4-FFF2-40B4-BE49-F238E27FC236}">
                    <a16:creationId xmlns:a16="http://schemas.microsoft.com/office/drawing/2014/main" id="{1467BAD6-3D66-4A30-8183-4414D7892EA3}"/>
                  </a:ext>
                </a:extLst>
              </p:cNvPr>
              <p:cNvSpPr>
                <a:spLocks noChangeShapeType="1"/>
              </p:cNvSpPr>
              <p:nvPr/>
            </p:nvSpPr>
            <p:spPr bwMode="auto">
              <a:xfrm flipH="1">
                <a:off x="7449759" y="2709631"/>
                <a:ext cx="175708" cy="0"/>
              </a:xfrm>
              <a:prstGeom prst="line">
                <a:avLst/>
              </a:prstGeom>
              <a:noFill/>
              <a:ln w="1524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3260" tIns="46630" rIns="93260" bIns="46630" numCol="1" anchor="t" anchorCtr="0" compatLnSpc="1">
                <a:prstTxWarp prst="textNoShape">
                  <a:avLst/>
                </a:prstTxWarp>
              </a:bodyPr>
              <a:lstStyle/>
              <a:p>
                <a:pPr algn="ctr" defTabSz="932597">
                  <a:defRPr/>
                </a:pPr>
                <a:endParaRPr lang="en-US" b="1">
                  <a:solidFill>
                    <a:srgbClr val="505050"/>
                  </a:solidFill>
                  <a:latin typeface="Segoe UI"/>
                </a:endParaRPr>
              </a:p>
            </p:txBody>
          </p:sp>
          <p:sp>
            <p:nvSpPr>
              <p:cNvPr id="31" name="Line 39">
                <a:extLst>
                  <a:ext uri="{FF2B5EF4-FFF2-40B4-BE49-F238E27FC236}">
                    <a16:creationId xmlns:a16="http://schemas.microsoft.com/office/drawing/2014/main" id="{F81822FE-A948-47C4-8C40-D5325B9F7182}"/>
                  </a:ext>
                </a:extLst>
              </p:cNvPr>
              <p:cNvSpPr>
                <a:spLocks noChangeShapeType="1"/>
              </p:cNvSpPr>
              <p:nvPr/>
            </p:nvSpPr>
            <p:spPr bwMode="auto">
              <a:xfrm flipH="1">
                <a:off x="7449759" y="2800098"/>
                <a:ext cx="134177" cy="0"/>
              </a:xfrm>
              <a:prstGeom prst="line">
                <a:avLst/>
              </a:prstGeom>
              <a:noFill/>
              <a:ln w="1524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3260" tIns="46630" rIns="93260" bIns="46630" numCol="1" anchor="t" anchorCtr="0" compatLnSpc="1">
                <a:prstTxWarp prst="textNoShape">
                  <a:avLst/>
                </a:prstTxWarp>
              </a:bodyPr>
              <a:lstStyle/>
              <a:p>
                <a:pPr algn="ctr" defTabSz="932597">
                  <a:defRPr/>
                </a:pPr>
                <a:endParaRPr lang="en-US" b="1">
                  <a:solidFill>
                    <a:srgbClr val="505050"/>
                  </a:solidFill>
                  <a:latin typeface="Segoe UI"/>
                </a:endParaRPr>
              </a:p>
            </p:txBody>
          </p:sp>
          <p:sp>
            <p:nvSpPr>
              <p:cNvPr id="32" name="Line 40">
                <a:extLst>
                  <a:ext uri="{FF2B5EF4-FFF2-40B4-BE49-F238E27FC236}">
                    <a16:creationId xmlns:a16="http://schemas.microsoft.com/office/drawing/2014/main" id="{FE84EB04-729D-4DA9-83AF-F35EB4C33D8A}"/>
                  </a:ext>
                </a:extLst>
              </p:cNvPr>
              <p:cNvSpPr>
                <a:spLocks noChangeShapeType="1"/>
              </p:cNvSpPr>
              <p:nvPr/>
            </p:nvSpPr>
            <p:spPr bwMode="auto">
              <a:xfrm flipH="1">
                <a:off x="7449759" y="2884430"/>
                <a:ext cx="175708" cy="0"/>
              </a:xfrm>
              <a:prstGeom prst="line">
                <a:avLst/>
              </a:prstGeom>
              <a:noFill/>
              <a:ln w="1524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3260" tIns="46630" rIns="93260" bIns="46630" numCol="1" anchor="t" anchorCtr="0" compatLnSpc="1">
                <a:prstTxWarp prst="textNoShape">
                  <a:avLst/>
                </a:prstTxWarp>
              </a:bodyPr>
              <a:lstStyle/>
              <a:p>
                <a:pPr algn="ctr" defTabSz="932597">
                  <a:defRPr/>
                </a:pPr>
                <a:endParaRPr lang="en-US" b="1">
                  <a:solidFill>
                    <a:srgbClr val="505050"/>
                  </a:solidFill>
                  <a:latin typeface="Segoe UI"/>
                </a:endParaRPr>
              </a:p>
            </p:txBody>
          </p:sp>
        </p:grpSp>
        <p:sp>
          <p:nvSpPr>
            <p:cNvPr id="66" name="TextBox 65">
              <a:extLst>
                <a:ext uri="{FF2B5EF4-FFF2-40B4-BE49-F238E27FC236}">
                  <a16:creationId xmlns:a16="http://schemas.microsoft.com/office/drawing/2014/main" id="{216530A6-4438-4082-AAE9-86037E36E13B}"/>
                </a:ext>
              </a:extLst>
            </p:cNvPr>
            <p:cNvSpPr txBox="1"/>
            <p:nvPr/>
          </p:nvSpPr>
          <p:spPr>
            <a:xfrm>
              <a:off x="648122" y="3610291"/>
              <a:ext cx="888521" cy="169534"/>
            </a:xfrm>
            <a:prstGeom prst="rect">
              <a:avLst/>
            </a:prstGeom>
            <a:noFill/>
          </p:spPr>
          <p:txBody>
            <a:bodyPr wrap="square" lIns="0" tIns="0" rIns="0" bIns="0" rtlCol="0">
              <a:spAutoFit/>
            </a:bodyPr>
            <a:lstStyle/>
            <a:p>
              <a:pPr algn="ctr">
                <a:lnSpc>
                  <a:spcPct val="90000"/>
                </a:lnSpc>
              </a:pPr>
              <a:endParaRPr lang="en-US" sz="1224" b="1">
                <a:gradFill>
                  <a:gsLst>
                    <a:gs pos="2917">
                      <a:schemeClr val="tx1"/>
                    </a:gs>
                    <a:gs pos="30000">
                      <a:schemeClr val="tx1"/>
                    </a:gs>
                  </a:gsLst>
                  <a:lin ang="5400000" scaled="0"/>
                </a:gradFill>
              </a:endParaRPr>
            </a:p>
          </p:txBody>
        </p:sp>
      </p:grpSp>
      <p:grpSp>
        <p:nvGrpSpPr>
          <p:cNvPr id="74" name="Group 73">
            <a:extLst>
              <a:ext uri="{FF2B5EF4-FFF2-40B4-BE49-F238E27FC236}">
                <a16:creationId xmlns:a16="http://schemas.microsoft.com/office/drawing/2014/main" id="{1D581A8A-78E3-423B-9738-C7E4CE23DC6E}"/>
              </a:ext>
            </a:extLst>
          </p:cNvPr>
          <p:cNvGrpSpPr/>
          <p:nvPr/>
        </p:nvGrpSpPr>
        <p:grpSpPr>
          <a:xfrm>
            <a:off x="3141583" y="3391206"/>
            <a:ext cx="960837" cy="974334"/>
            <a:chOff x="642272" y="4061357"/>
            <a:chExt cx="900221" cy="912867"/>
          </a:xfrm>
        </p:grpSpPr>
        <p:grpSp>
          <p:nvGrpSpPr>
            <p:cNvPr id="43" name="Group 42">
              <a:extLst>
                <a:ext uri="{FF2B5EF4-FFF2-40B4-BE49-F238E27FC236}">
                  <a16:creationId xmlns:a16="http://schemas.microsoft.com/office/drawing/2014/main" id="{1A33909E-361B-447F-9711-269CAEC69980}"/>
                </a:ext>
              </a:extLst>
            </p:cNvPr>
            <p:cNvGrpSpPr/>
            <p:nvPr/>
          </p:nvGrpSpPr>
          <p:grpSpPr>
            <a:xfrm>
              <a:off x="642272" y="4061357"/>
              <a:ext cx="900221" cy="673547"/>
              <a:chOff x="7440612" y="900113"/>
              <a:chExt cx="882650" cy="660400"/>
            </a:xfrm>
            <a:solidFill>
              <a:schemeClr val="accent2"/>
            </a:solidFill>
          </p:grpSpPr>
          <p:sp>
            <p:nvSpPr>
              <p:cNvPr id="44" name="Freeform 211">
                <a:extLst>
                  <a:ext uri="{FF2B5EF4-FFF2-40B4-BE49-F238E27FC236}">
                    <a16:creationId xmlns:a16="http://schemas.microsoft.com/office/drawing/2014/main" id="{80D69E53-1BA3-41A9-AF8B-71B336EF2E97}"/>
                  </a:ext>
                </a:extLst>
              </p:cNvPr>
              <p:cNvSpPr>
                <a:spLocks/>
              </p:cNvSpPr>
              <p:nvPr/>
            </p:nvSpPr>
            <p:spPr bwMode="auto">
              <a:xfrm>
                <a:off x="7618412" y="1133476"/>
                <a:ext cx="527050" cy="328613"/>
              </a:xfrm>
              <a:custGeom>
                <a:avLst/>
                <a:gdLst>
                  <a:gd name="T0" fmla="*/ 26 w 1920"/>
                  <a:gd name="T1" fmla="*/ 1171 h 1198"/>
                  <a:gd name="T2" fmla="*/ 26 w 1920"/>
                  <a:gd name="T3" fmla="*/ 1171 h 1198"/>
                  <a:gd name="T4" fmla="*/ 26 w 1920"/>
                  <a:gd name="T5" fmla="*/ 27 h 1198"/>
                  <a:gd name="T6" fmla="*/ 97 w 1920"/>
                  <a:gd name="T7" fmla="*/ 27 h 1198"/>
                  <a:gd name="T8" fmla="*/ 97 w 1920"/>
                  <a:gd name="T9" fmla="*/ 0 h 1198"/>
                  <a:gd name="T10" fmla="*/ 0 w 1920"/>
                  <a:gd name="T11" fmla="*/ 0 h 1198"/>
                  <a:gd name="T12" fmla="*/ 0 w 1920"/>
                  <a:gd name="T13" fmla="*/ 1198 h 1198"/>
                  <a:gd name="T14" fmla="*/ 1920 w 1920"/>
                  <a:gd name="T15" fmla="*/ 1198 h 1198"/>
                  <a:gd name="T16" fmla="*/ 1920 w 1920"/>
                  <a:gd name="T17" fmla="*/ 0 h 1198"/>
                  <a:gd name="T18" fmla="*/ 1823 w 1920"/>
                  <a:gd name="T19" fmla="*/ 0 h 1198"/>
                  <a:gd name="T20" fmla="*/ 1823 w 1920"/>
                  <a:gd name="T21" fmla="*/ 27 h 1198"/>
                  <a:gd name="T22" fmla="*/ 1894 w 1920"/>
                  <a:gd name="T23" fmla="*/ 27 h 1198"/>
                  <a:gd name="T24" fmla="*/ 1894 w 1920"/>
                  <a:gd name="T25" fmla="*/ 1171 h 1198"/>
                  <a:gd name="T26" fmla="*/ 26 w 1920"/>
                  <a:gd name="T27" fmla="*/ 1171 h 1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0" h="1198">
                    <a:moveTo>
                      <a:pt x="26" y="1171"/>
                    </a:moveTo>
                    <a:lnTo>
                      <a:pt x="26" y="1171"/>
                    </a:lnTo>
                    <a:lnTo>
                      <a:pt x="26" y="27"/>
                    </a:lnTo>
                    <a:lnTo>
                      <a:pt x="97" y="27"/>
                    </a:lnTo>
                    <a:lnTo>
                      <a:pt x="97" y="0"/>
                    </a:lnTo>
                    <a:lnTo>
                      <a:pt x="0" y="0"/>
                    </a:lnTo>
                    <a:lnTo>
                      <a:pt x="0" y="1198"/>
                    </a:lnTo>
                    <a:lnTo>
                      <a:pt x="1920" y="1198"/>
                    </a:lnTo>
                    <a:lnTo>
                      <a:pt x="1920" y="0"/>
                    </a:lnTo>
                    <a:lnTo>
                      <a:pt x="1823" y="0"/>
                    </a:lnTo>
                    <a:lnTo>
                      <a:pt x="1823" y="27"/>
                    </a:lnTo>
                    <a:lnTo>
                      <a:pt x="1894" y="27"/>
                    </a:lnTo>
                    <a:lnTo>
                      <a:pt x="1894" y="1171"/>
                    </a:lnTo>
                    <a:lnTo>
                      <a:pt x="26" y="1171"/>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45" name="Freeform 212">
                <a:extLst>
                  <a:ext uri="{FF2B5EF4-FFF2-40B4-BE49-F238E27FC236}">
                    <a16:creationId xmlns:a16="http://schemas.microsoft.com/office/drawing/2014/main" id="{9C69C5C2-DAD8-4CF8-9C25-68DCCE30D5E0}"/>
                  </a:ext>
                </a:extLst>
              </p:cNvPr>
              <p:cNvSpPr>
                <a:spLocks noEditPoints="1"/>
              </p:cNvSpPr>
              <p:nvPr/>
            </p:nvSpPr>
            <p:spPr bwMode="auto">
              <a:xfrm>
                <a:off x="7440612" y="1084263"/>
                <a:ext cx="882650" cy="476250"/>
              </a:xfrm>
              <a:custGeom>
                <a:avLst/>
                <a:gdLst>
                  <a:gd name="T0" fmla="*/ 3188 w 3214"/>
                  <a:gd name="T1" fmla="*/ 1606 h 1730"/>
                  <a:gd name="T2" fmla="*/ 3188 w 3214"/>
                  <a:gd name="T3" fmla="*/ 1606 h 1730"/>
                  <a:gd name="T4" fmla="*/ 3090 w 3214"/>
                  <a:gd name="T5" fmla="*/ 1704 h 1730"/>
                  <a:gd name="T6" fmla="*/ 124 w 3214"/>
                  <a:gd name="T7" fmla="*/ 1704 h 1730"/>
                  <a:gd name="T8" fmla="*/ 26 w 3214"/>
                  <a:gd name="T9" fmla="*/ 1606 h 1730"/>
                  <a:gd name="T10" fmla="*/ 26 w 3214"/>
                  <a:gd name="T11" fmla="*/ 1524 h 1730"/>
                  <a:gd name="T12" fmla="*/ 461 w 3214"/>
                  <a:gd name="T13" fmla="*/ 1524 h 1730"/>
                  <a:gd name="T14" fmla="*/ 2753 w 3214"/>
                  <a:gd name="T15" fmla="*/ 1524 h 1730"/>
                  <a:gd name="T16" fmla="*/ 3188 w 3214"/>
                  <a:gd name="T17" fmla="*/ 1524 h 1730"/>
                  <a:gd name="T18" fmla="*/ 3188 w 3214"/>
                  <a:gd name="T19" fmla="*/ 1606 h 1730"/>
                  <a:gd name="T20" fmla="*/ 2753 w 3214"/>
                  <a:gd name="T21" fmla="*/ 1497 h 1730"/>
                  <a:gd name="T22" fmla="*/ 2753 w 3214"/>
                  <a:gd name="T23" fmla="*/ 1497 h 1730"/>
                  <a:gd name="T24" fmla="*/ 2753 w 3214"/>
                  <a:gd name="T25" fmla="*/ 124 h 1730"/>
                  <a:gd name="T26" fmla="*/ 2629 w 3214"/>
                  <a:gd name="T27" fmla="*/ 0 h 1730"/>
                  <a:gd name="T28" fmla="*/ 2290 w 3214"/>
                  <a:gd name="T29" fmla="*/ 0 h 1730"/>
                  <a:gd name="T30" fmla="*/ 2290 w 3214"/>
                  <a:gd name="T31" fmla="*/ 26 h 1730"/>
                  <a:gd name="T32" fmla="*/ 2629 w 3214"/>
                  <a:gd name="T33" fmla="*/ 26 h 1730"/>
                  <a:gd name="T34" fmla="*/ 2726 w 3214"/>
                  <a:gd name="T35" fmla="*/ 124 h 1730"/>
                  <a:gd name="T36" fmla="*/ 2726 w 3214"/>
                  <a:gd name="T37" fmla="*/ 1497 h 1730"/>
                  <a:gd name="T38" fmla="*/ 488 w 3214"/>
                  <a:gd name="T39" fmla="*/ 1497 h 1730"/>
                  <a:gd name="T40" fmla="*/ 488 w 3214"/>
                  <a:gd name="T41" fmla="*/ 124 h 1730"/>
                  <a:gd name="T42" fmla="*/ 585 w 3214"/>
                  <a:gd name="T43" fmla="*/ 26 h 1730"/>
                  <a:gd name="T44" fmla="*/ 870 w 3214"/>
                  <a:gd name="T45" fmla="*/ 26 h 1730"/>
                  <a:gd name="T46" fmla="*/ 870 w 3214"/>
                  <a:gd name="T47" fmla="*/ 0 h 1730"/>
                  <a:gd name="T48" fmla="*/ 585 w 3214"/>
                  <a:gd name="T49" fmla="*/ 0 h 1730"/>
                  <a:gd name="T50" fmla="*/ 461 w 3214"/>
                  <a:gd name="T51" fmla="*/ 124 h 1730"/>
                  <a:gd name="T52" fmla="*/ 461 w 3214"/>
                  <a:gd name="T53" fmla="*/ 1497 h 1730"/>
                  <a:gd name="T54" fmla="*/ 0 w 3214"/>
                  <a:gd name="T55" fmla="*/ 1497 h 1730"/>
                  <a:gd name="T56" fmla="*/ 0 w 3214"/>
                  <a:gd name="T57" fmla="*/ 1606 h 1730"/>
                  <a:gd name="T58" fmla="*/ 124 w 3214"/>
                  <a:gd name="T59" fmla="*/ 1730 h 1730"/>
                  <a:gd name="T60" fmla="*/ 3090 w 3214"/>
                  <a:gd name="T61" fmla="*/ 1730 h 1730"/>
                  <a:gd name="T62" fmla="*/ 3214 w 3214"/>
                  <a:gd name="T63" fmla="*/ 1606 h 1730"/>
                  <a:gd name="T64" fmla="*/ 3214 w 3214"/>
                  <a:gd name="T65" fmla="*/ 1497 h 1730"/>
                  <a:gd name="T66" fmla="*/ 2753 w 3214"/>
                  <a:gd name="T67" fmla="*/ 1497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14" h="1730">
                    <a:moveTo>
                      <a:pt x="3188" y="1606"/>
                    </a:moveTo>
                    <a:lnTo>
                      <a:pt x="3188" y="1606"/>
                    </a:lnTo>
                    <a:cubicBezTo>
                      <a:pt x="3188" y="1660"/>
                      <a:pt x="3144" y="1704"/>
                      <a:pt x="3090" y="1704"/>
                    </a:cubicBezTo>
                    <a:lnTo>
                      <a:pt x="124" y="1704"/>
                    </a:lnTo>
                    <a:cubicBezTo>
                      <a:pt x="70" y="1704"/>
                      <a:pt x="26" y="1660"/>
                      <a:pt x="26" y="1606"/>
                    </a:cubicBezTo>
                    <a:lnTo>
                      <a:pt x="26" y="1524"/>
                    </a:lnTo>
                    <a:lnTo>
                      <a:pt x="461" y="1524"/>
                    </a:lnTo>
                    <a:lnTo>
                      <a:pt x="2753" y="1524"/>
                    </a:lnTo>
                    <a:lnTo>
                      <a:pt x="3188" y="1524"/>
                    </a:lnTo>
                    <a:lnTo>
                      <a:pt x="3188" y="1606"/>
                    </a:lnTo>
                    <a:close/>
                    <a:moveTo>
                      <a:pt x="2753" y="1497"/>
                    </a:moveTo>
                    <a:lnTo>
                      <a:pt x="2753" y="1497"/>
                    </a:lnTo>
                    <a:lnTo>
                      <a:pt x="2753" y="124"/>
                    </a:lnTo>
                    <a:cubicBezTo>
                      <a:pt x="2753" y="55"/>
                      <a:pt x="2697" y="0"/>
                      <a:pt x="2629" y="0"/>
                    </a:cubicBezTo>
                    <a:lnTo>
                      <a:pt x="2290" y="0"/>
                    </a:lnTo>
                    <a:lnTo>
                      <a:pt x="2290" y="26"/>
                    </a:lnTo>
                    <a:lnTo>
                      <a:pt x="2629" y="26"/>
                    </a:lnTo>
                    <a:cubicBezTo>
                      <a:pt x="2682" y="26"/>
                      <a:pt x="2726" y="70"/>
                      <a:pt x="2726" y="124"/>
                    </a:cubicBezTo>
                    <a:lnTo>
                      <a:pt x="2726" y="1497"/>
                    </a:lnTo>
                    <a:lnTo>
                      <a:pt x="488" y="1497"/>
                    </a:lnTo>
                    <a:lnTo>
                      <a:pt x="488" y="124"/>
                    </a:lnTo>
                    <a:cubicBezTo>
                      <a:pt x="488" y="70"/>
                      <a:pt x="532" y="26"/>
                      <a:pt x="585" y="26"/>
                    </a:cubicBezTo>
                    <a:lnTo>
                      <a:pt x="870" y="26"/>
                    </a:lnTo>
                    <a:lnTo>
                      <a:pt x="870" y="0"/>
                    </a:lnTo>
                    <a:lnTo>
                      <a:pt x="585" y="0"/>
                    </a:lnTo>
                    <a:cubicBezTo>
                      <a:pt x="517" y="0"/>
                      <a:pt x="461" y="55"/>
                      <a:pt x="461" y="124"/>
                    </a:cubicBezTo>
                    <a:lnTo>
                      <a:pt x="461" y="1497"/>
                    </a:lnTo>
                    <a:lnTo>
                      <a:pt x="0" y="1497"/>
                    </a:lnTo>
                    <a:lnTo>
                      <a:pt x="0" y="1606"/>
                    </a:lnTo>
                    <a:cubicBezTo>
                      <a:pt x="0" y="1675"/>
                      <a:pt x="55" y="1730"/>
                      <a:pt x="124" y="1730"/>
                    </a:cubicBezTo>
                    <a:lnTo>
                      <a:pt x="3090" y="1730"/>
                    </a:lnTo>
                    <a:cubicBezTo>
                      <a:pt x="3159" y="1730"/>
                      <a:pt x="3214" y="1675"/>
                      <a:pt x="3214" y="1606"/>
                    </a:cubicBezTo>
                    <a:lnTo>
                      <a:pt x="3214" y="1497"/>
                    </a:lnTo>
                    <a:lnTo>
                      <a:pt x="2753" y="1497"/>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46" name="Freeform 213">
                <a:extLst>
                  <a:ext uri="{FF2B5EF4-FFF2-40B4-BE49-F238E27FC236}">
                    <a16:creationId xmlns:a16="http://schemas.microsoft.com/office/drawing/2014/main" id="{63226801-7DD7-4356-B820-16F1874C1C7C}"/>
                  </a:ext>
                </a:extLst>
              </p:cNvPr>
              <p:cNvSpPr>
                <a:spLocks/>
              </p:cNvSpPr>
              <p:nvPr/>
            </p:nvSpPr>
            <p:spPr bwMode="auto">
              <a:xfrm>
                <a:off x="7877174" y="1266826"/>
                <a:ext cx="7937" cy="107950"/>
              </a:xfrm>
              <a:custGeom>
                <a:avLst/>
                <a:gdLst>
                  <a:gd name="T0" fmla="*/ 26 w 26"/>
                  <a:gd name="T1" fmla="*/ 391 h 391"/>
                  <a:gd name="T2" fmla="*/ 26 w 26"/>
                  <a:gd name="T3" fmla="*/ 391 h 391"/>
                  <a:gd name="T4" fmla="*/ 0 w 26"/>
                  <a:gd name="T5" fmla="*/ 391 h 391"/>
                  <a:gd name="T6" fmla="*/ 0 w 26"/>
                  <a:gd name="T7" fmla="*/ 0 h 391"/>
                  <a:gd name="T8" fmla="*/ 26 w 26"/>
                  <a:gd name="T9" fmla="*/ 0 h 391"/>
                  <a:gd name="T10" fmla="*/ 26 w 26"/>
                  <a:gd name="T11" fmla="*/ 391 h 391"/>
                </a:gdLst>
                <a:ahLst/>
                <a:cxnLst>
                  <a:cxn ang="0">
                    <a:pos x="T0" y="T1"/>
                  </a:cxn>
                  <a:cxn ang="0">
                    <a:pos x="T2" y="T3"/>
                  </a:cxn>
                  <a:cxn ang="0">
                    <a:pos x="T4" y="T5"/>
                  </a:cxn>
                  <a:cxn ang="0">
                    <a:pos x="T6" y="T7"/>
                  </a:cxn>
                  <a:cxn ang="0">
                    <a:pos x="T8" y="T9"/>
                  </a:cxn>
                  <a:cxn ang="0">
                    <a:pos x="T10" y="T11"/>
                  </a:cxn>
                </a:cxnLst>
                <a:rect l="0" t="0" r="r" b="b"/>
                <a:pathLst>
                  <a:path w="26" h="391">
                    <a:moveTo>
                      <a:pt x="26" y="391"/>
                    </a:moveTo>
                    <a:lnTo>
                      <a:pt x="26" y="391"/>
                    </a:lnTo>
                    <a:lnTo>
                      <a:pt x="0" y="391"/>
                    </a:lnTo>
                    <a:lnTo>
                      <a:pt x="0" y="0"/>
                    </a:lnTo>
                    <a:lnTo>
                      <a:pt x="26" y="0"/>
                    </a:lnTo>
                    <a:lnTo>
                      <a:pt x="26" y="391"/>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47" name="Freeform 214">
                <a:extLst>
                  <a:ext uri="{FF2B5EF4-FFF2-40B4-BE49-F238E27FC236}">
                    <a16:creationId xmlns:a16="http://schemas.microsoft.com/office/drawing/2014/main" id="{414B0F39-368C-4326-94F5-37D6437F6F98}"/>
                  </a:ext>
                </a:extLst>
              </p:cNvPr>
              <p:cNvSpPr>
                <a:spLocks/>
              </p:cNvSpPr>
              <p:nvPr/>
            </p:nvSpPr>
            <p:spPr bwMode="auto">
              <a:xfrm>
                <a:off x="7877174" y="900113"/>
                <a:ext cx="7937" cy="53975"/>
              </a:xfrm>
              <a:custGeom>
                <a:avLst/>
                <a:gdLst>
                  <a:gd name="T0" fmla="*/ 26 w 26"/>
                  <a:gd name="T1" fmla="*/ 196 h 196"/>
                  <a:gd name="T2" fmla="*/ 26 w 26"/>
                  <a:gd name="T3" fmla="*/ 196 h 196"/>
                  <a:gd name="T4" fmla="*/ 0 w 26"/>
                  <a:gd name="T5" fmla="*/ 196 h 196"/>
                  <a:gd name="T6" fmla="*/ 0 w 26"/>
                  <a:gd name="T7" fmla="*/ 0 h 196"/>
                  <a:gd name="T8" fmla="*/ 26 w 26"/>
                  <a:gd name="T9" fmla="*/ 0 h 196"/>
                  <a:gd name="T10" fmla="*/ 26 w 26"/>
                  <a:gd name="T11" fmla="*/ 196 h 196"/>
                </a:gdLst>
                <a:ahLst/>
                <a:cxnLst>
                  <a:cxn ang="0">
                    <a:pos x="T0" y="T1"/>
                  </a:cxn>
                  <a:cxn ang="0">
                    <a:pos x="T2" y="T3"/>
                  </a:cxn>
                  <a:cxn ang="0">
                    <a:pos x="T4" y="T5"/>
                  </a:cxn>
                  <a:cxn ang="0">
                    <a:pos x="T6" y="T7"/>
                  </a:cxn>
                  <a:cxn ang="0">
                    <a:pos x="T8" y="T9"/>
                  </a:cxn>
                  <a:cxn ang="0">
                    <a:pos x="T10" y="T11"/>
                  </a:cxn>
                </a:cxnLst>
                <a:rect l="0" t="0" r="r" b="b"/>
                <a:pathLst>
                  <a:path w="26" h="196">
                    <a:moveTo>
                      <a:pt x="26" y="196"/>
                    </a:moveTo>
                    <a:lnTo>
                      <a:pt x="26" y="196"/>
                    </a:lnTo>
                    <a:lnTo>
                      <a:pt x="0" y="196"/>
                    </a:lnTo>
                    <a:lnTo>
                      <a:pt x="0" y="0"/>
                    </a:lnTo>
                    <a:lnTo>
                      <a:pt x="26" y="0"/>
                    </a:lnTo>
                    <a:lnTo>
                      <a:pt x="26" y="196"/>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48" name="Freeform 215">
                <a:extLst>
                  <a:ext uri="{FF2B5EF4-FFF2-40B4-BE49-F238E27FC236}">
                    <a16:creationId xmlns:a16="http://schemas.microsoft.com/office/drawing/2014/main" id="{6078EEDA-0E33-48C3-911A-2F1F1ADD78E6}"/>
                  </a:ext>
                </a:extLst>
              </p:cNvPr>
              <p:cNvSpPr>
                <a:spLocks/>
              </p:cNvSpPr>
              <p:nvPr/>
            </p:nvSpPr>
            <p:spPr bwMode="auto">
              <a:xfrm>
                <a:off x="7996237" y="1133476"/>
                <a:ext cx="122237" cy="7938"/>
              </a:xfrm>
              <a:custGeom>
                <a:avLst/>
                <a:gdLst>
                  <a:gd name="T0" fmla="*/ 0 w 448"/>
                  <a:gd name="T1" fmla="*/ 27 h 27"/>
                  <a:gd name="T2" fmla="*/ 0 w 448"/>
                  <a:gd name="T3" fmla="*/ 27 h 27"/>
                  <a:gd name="T4" fmla="*/ 448 w 448"/>
                  <a:gd name="T5" fmla="*/ 27 h 27"/>
                  <a:gd name="T6" fmla="*/ 448 w 448"/>
                  <a:gd name="T7" fmla="*/ 0 h 27"/>
                  <a:gd name="T8" fmla="*/ 0 w 448"/>
                  <a:gd name="T9" fmla="*/ 0 h 27"/>
                  <a:gd name="T10" fmla="*/ 0 w 448"/>
                  <a:gd name="T11" fmla="*/ 27 h 27"/>
                </a:gdLst>
                <a:ahLst/>
                <a:cxnLst>
                  <a:cxn ang="0">
                    <a:pos x="T0" y="T1"/>
                  </a:cxn>
                  <a:cxn ang="0">
                    <a:pos x="T2" y="T3"/>
                  </a:cxn>
                  <a:cxn ang="0">
                    <a:pos x="T4" y="T5"/>
                  </a:cxn>
                  <a:cxn ang="0">
                    <a:pos x="T6" y="T7"/>
                  </a:cxn>
                  <a:cxn ang="0">
                    <a:pos x="T8" y="T9"/>
                  </a:cxn>
                  <a:cxn ang="0">
                    <a:pos x="T10" y="T11"/>
                  </a:cxn>
                </a:cxnLst>
                <a:rect l="0" t="0" r="r" b="b"/>
                <a:pathLst>
                  <a:path w="448" h="27">
                    <a:moveTo>
                      <a:pt x="0" y="27"/>
                    </a:moveTo>
                    <a:lnTo>
                      <a:pt x="0" y="27"/>
                    </a:lnTo>
                    <a:lnTo>
                      <a:pt x="448" y="27"/>
                    </a:lnTo>
                    <a:lnTo>
                      <a:pt x="448" y="0"/>
                    </a:lnTo>
                    <a:lnTo>
                      <a:pt x="0" y="0"/>
                    </a:lnTo>
                    <a:lnTo>
                      <a:pt x="0" y="27"/>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49" name="Freeform 216">
                <a:extLst>
                  <a:ext uri="{FF2B5EF4-FFF2-40B4-BE49-F238E27FC236}">
                    <a16:creationId xmlns:a16="http://schemas.microsoft.com/office/drawing/2014/main" id="{8B0861C4-A4AD-4C20-B47E-6FF6629A0769}"/>
                  </a:ext>
                </a:extLst>
              </p:cNvPr>
              <p:cNvSpPr>
                <a:spLocks/>
              </p:cNvSpPr>
              <p:nvPr/>
            </p:nvSpPr>
            <p:spPr bwMode="auto">
              <a:xfrm>
                <a:off x="7643812" y="1133476"/>
                <a:ext cx="138112" cy="7938"/>
              </a:xfrm>
              <a:custGeom>
                <a:avLst/>
                <a:gdLst>
                  <a:gd name="T0" fmla="*/ 0 w 500"/>
                  <a:gd name="T1" fmla="*/ 27 h 27"/>
                  <a:gd name="T2" fmla="*/ 0 w 500"/>
                  <a:gd name="T3" fmla="*/ 27 h 27"/>
                  <a:gd name="T4" fmla="*/ 488 w 500"/>
                  <a:gd name="T5" fmla="*/ 27 h 27"/>
                  <a:gd name="T6" fmla="*/ 500 w 500"/>
                  <a:gd name="T7" fmla="*/ 27 h 27"/>
                  <a:gd name="T8" fmla="*/ 500 w 500"/>
                  <a:gd name="T9" fmla="*/ 0 h 27"/>
                  <a:gd name="T10" fmla="*/ 488 w 500"/>
                  <a:gd name="T11" fmla="*/ 0 h 27"/>
                  <a:gd name="T12" fmla="*/ 0 w 500"/>
                  <a:gd name="T13" fmla="*/ 0 h 27"/>
                  <a:gd name="T14" fmla="*/ 0 w 500"/>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27">
                    <a:moveTo>
                      <a:pt x="0" y="27"/>
                    </a:moveTo>
                    <a:lnTo>
                      <a:pt x="0" y="27"/>
                    </a:lnTo>
                    <a:lnTo>
                      <a:pt x="488" y="27"/>
                    </a:lnTo>
                    <a:lnTo>
                      <a:pt x="500" y="27"/>
                    </a:lnTo>
                    <a:lnTo>
                      <a:pt x="500" y="0"/>
                    </a:lnTo>
                    <a:lnTo>
                      <a:pt x="488" y="0"/>
                    </a:lnTo>
                    <a:lnTo>
                      <a:pt x="0" y="0"/>
                    </a:lnTo>
                    <a:lnTo>
                      <a:pt x="0" y="27"/>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50" name="Freeform 217">
                <a:extLst>
                  <a:ext uri="{FF2B5EF4-FFF2-40B4-BE49-F238E27FC236}">
                    <a16:creationId xmlns:a16="http://schemas.microsoft.com/office/drawing/2014/main" id="{91818A0F-702A-4AA6-BD15-E8EB6A046784}"/>
                  </a:ext>
                </a:extLst>
              </p:cNvPr>
              <p:cNvSpPr>
                <a:spLocks/>
              </p:cNvSpPr>
              <p:nvPr/>
            </p:nvSpPr>
            <p:spPr bwMode="auto">
              <a:xfrm>
                <a:off x="7710487" y="1195388"/>
                <a:ext cx="112712" cy="111125"/>
              </a:xfrm>
              <a:custGeom>
                <a:avLst/>
                <a:gdLst>
                  <a:gd name="T0" fmla="*/ 19 w 406"/>
                  <a:gd name="T1" fmla="*/ 405 h 405"/>
                  <a:gd name="T2" fmla="*/ 19 w 406"/>
                  <a:gd name="T3" fmla="*/ 405 h 405"/>
                  <a:gd name="T4" fmla="*/ 0 w 406"/>
                  <a:gd name="T5" fmla="*/ 386 h 405"/>
                  <a:gd name="T6" fmla="*/ 387 w 406"/>
                  <a:gd name="T7" fmla="*/ 0 h 405"/>
                  <a:gd name="T8" fmla="*/ 406 w 406"/>
                  <a:gd name="T9" fmla="*/ 18 h 405"/>
                  <a:gd name="T10" fmla="*/ 19 w 406"/>
                  <a:gd name="T11" fmla="*/ 405 h 405"/>
                </a:gdLst>
                <a:ahLst/>
                <a:cxnLst>
                  <a:cxn ang="0">
                    <a:pos x="T0" y="T1"/>
                  </a:cxn>
                  <a:cxn ang="0">
                    <a:pos x="T2" y="T3"/>
                  </a:cxn>
                  <a:cxn ang="0">
                    <a:pos x="T4" y="T5"/>
                  </a:cxn>
                  <a:cxn ang="0">
                    <a:pos x="T6" y="T7"/>
                  </a:cxn>
                  <a:cxn ang="0">
                    <a:pos x="T8" y="T9"/>
                  </a:cxn>
                  <a:cxn ang="0">
                    <a:pos x="T10" y="T11"/>
                  </a:cxn>
                </a:cxnLst>
                <a:rect l="0" t="0" r="r" b="b"/>
                <a:pathLst>
                  <a:path w="406" h="405">
                    <a:moveTo>
                      <a:pt x="19" y="405"/>
                    </a:moveTo>
                    <a:lnTo>
                      <a:pt x="19" y="405"/>
                    </a:lnTo>
                    <a:lnTo>
                      <a:pt x="0" y="386"/>
                    </a:lnTo>
                    <a:lnTo>
                      <a:pt x="387" y="0"/>
                    </a:lnTo>
                    <a:lnTo>
                      <a:pt x="406" y="18"/>
                    </a:lnTo>
                    <a:lnTo>
                      <a:pt x="19" y="405"/>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51" name="Freeform 218">
                <a:extLst>
                  <a:ext uri="{FF2B5EF4-FFF2-40B4-BE49-F238E27FC236}">
                    <a16:creationId xmlns:a16="http://schemas.microsoft.com/office/drawing/2014/main" id="{FA8ED45A-EA13-4806-947B-78CFA8CBAC6D}"/>
                  </a:ext>
                </a:extLst>
              </p:cNvPr>
              <p:cNvSpPr>
                <a:spLocks/>
              </p:cNvSpPr>
              <p:nvPr/>
            </p:nvSpPr>
            <p:spPr bwMode="auto">
              <a:xfrm>
                <a:off x="7975599" y="966788"/>
                <a:ext cx="76200" cy="76200"/>
              </a:xfrm>
              <a:custGeom>
                <a:avLst/>
                <a:gdLst>
                  <a:gd name="T0" fmla="*/ 19 w 280"/>
                  <a:gd name="T1" fmla="*/ 279 h 279"/>
                  <a:gd name="T2" fmla="*/ 19 w 280"/>
                  <a:gd name="T3" fmla="*/ 279 h 279"/>
                  <a:gd name="T4" fmla="*/ 0 w 280"/>
                  <a:gd name="T5" fmla="*/ 261 h 279"/>
                  <a:gd name="T6" fmla="*/ 261 w 280"/>
                  <a:gd name="T7" fmla="*/ 0 h 279"/>
                  <a:gd name="T8" fmla="*/ 280 w 280"/>
                  <a:gd name="T9" fmla="*/ 19 h 279"/>
                  <a:gd name="T10" fmla="*/ 19 w 280"/>
                  <a:gd name="T11" fmla="*/ 279 h 279"/>
                </a:gdLst>
                <a:ahLst/>
                <a:cxnLst>
                  <a:cxn ang="0">
                    <a:pos x="T0" y="T1"/>
                  </a:cxn>
                  <a:cxn ang="0">
                    <a:pos x="T2" y="T3"/>
                  </a:cxn>
                  <a:cxn ang="0">
                    <a:pos x="T4" y="T5"/>
                  </a:cxn>
                  <a:cxn ang="0">
                    <a:pos x="T6" y="T7"/>
                  </a:cxn>
                  <a:cxn ang="0">
                    <a:pos x="T8" y="T9"/>
                  </a:cxn>
                  <a:cxn ang="0">
                    <a:pos x="T10" y="T11"/>
                  </a:cxn>
                </a:cxnLst>
                <a:rect l="0" t="0" r="r" b="b"/>
                <a:pathLst>
                  <a:path w="280" h="279">
                    <a:moveTo>
                      <a:pt x="19" y="279"/>
                    </a:moveTo>
                    <a:lnTo>
                      <a:pt x="19" y="279"/>
                    </a:lnTo>
                    <a:lnTo>
                      <a:pt x="0" y="261"/>
                    </a:lnTo>
                    <a:lnTo>
                      <a:pt x="261" y="0"/>
                    </a:lnTo>
                    <a:lnTo>
                      <a:pt x="280" y="19"/>
                    </a:lnTo>
                    <a:lnTo>
                      <a:pt x="19" y="279"/>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52" name="Freeform 219">
                <a:extLst>
                  <a:ext uri="{FF2B5EF4-FFF2-40B4-BE49-F238E27FC236}">
                    <a16:creationId xmlns:a16="http://schemas.microsoft.com/office/drawing/2014/main" id="{9A0FA9BE-E778-4401-A088-8D901CC3ABCC}"/>
                  </a:ext>
                </a:extLst>
              </p:cNvPr>
              <p:cNvSpPr>
                <a:spLocks/>
              </p:cNvSpPr>
              <p:nvPr/>
            </p:nvSpPr>
            <p:spPr bwMode="auto">
              <a:xfrm>
                <a:off x="7710487" y="966788"/>
                <a:ext cx="101600" cy="100013"/>
              </a:xfrm>
              <a:custGeom>
                <a:avLst/>
                <a:gdLst>
                  <a:gd name="T0" fmla="*/ 347 w 366"/>
                  <a:gd name="T1" fmla="*/ 366 h 366"/>
                  <a:gd name="T2" fmla="*/ 347 w 366"/>
                  <a:gd name="T3" fmla="*/ 366 h 366"/>
                  <a:gd name="T4" fmla="*/ 0 w 366"/>
                  <a:gd name="T5" fmla="*/ 19 h 366"/>
                  <a:gd name="T6" fmla="*/ 19 w 366"/>
                  <a:gd name="T7" fmla="*/ 0 h 366"/>
                  <a:gd name="T8" fmla="*/ 366 w 366"/>
                  <a:gd name="T9" fmla="*/ 347 h 366"/>
                  <a:gd name="T10" fmla="*/ 347 w 366"/>
                  <a:gd name="T11" fmla="*/ 366 h 366"/>
                </a:gdLst>
                <a:ahLst/>
                <a:cxnLst>
                  <a:cxn ang="0">
                    <a:pos x="T0" y="T1"/>
                  </a:cxn>
                  <a:cxn ang="0">
                    <a:pos x="T2" y="T3"/>
                  </a:cxn>
                  <a:cxn ang="0">
                    <a:pos x="T4" y="T5"/>
                  </a:cxn>
                  <a:cxn ang="0">
                    <a:pos x="T6" y="T7"/>
                  </a:cxn>
                  <a:cxn ang="0">
                    <a:pos x="T8" y="T9"/>
                  </a:cxn>
                  <a:cxn ang="0">
                    <a:pos x="T10" y="T11"/>
                  </a:cxn>
                </a:cxnLst>
                <a:rect l="0" t="0" r="r" b="b"/>
                <a:pathLst>
                  <a:path w="366" h="366">
                    <a:moveTo>
                      <a:pt x="347" y="366"/>
                    </a:moveTo>
                    <a:lnTo>
                      <a:pt x="347" y="366"/>
                    </a:lnTo>
                    <a:lnTo>
                      <a:pt x="0" y="19"/>
                    </a:lnTo>
                    <a:lnTo>
                      <a:pt x="19" y="0"/>
                    </a:lnTo>
                    <a:lnTo>
                      <a:pt x="366" y="347"/>
                    </a:lnTo>
                    <a:lnTo>
                      <a:pt x="347" y="366"/>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53" name="Freeform 220">
                <a:extLst>
                  <a:ext uri="{FF2B5EF4-FFF2-40B4-BE49-F238E27FC236}">
                    <a16:creationId xmlns:a16="http://schemas.microsoft.com/office/drawing/2014/main" id="{D5A20E16-C5EB-4994-8E2F-D8BA2C73E20F}"/>
                  </a:ext>
                </a:extLst>
              </p:cNvPr>
              <p:cNvSpPr>
                <a:spLocks/>
              </p:cNvSpPr>
              <p:nvPr/>
            </p:nvSpPr>
            <p:spPr bwMode="auto">
              <a:xfrm>
                <a:off x="7939087" y="1195388"/>
                <a:ext cx="112712" cy="111125"/>
              </a:xfrm>
              <a:custGeom>
                <a:avLst/>
                <a:gdLst>
                  <a:gd name="T0" fmla="*/ 390 w 409"/>
                  <a:gd name="T1" fmla="*/ 408 h 408"/>
                  <a:gd name="T2" fmla="*/ 390 w 409"/>
                  <a:gd name="T3" fmla="*/ 408 h 408"/>
                  <a:gd name="T4" fmla="*/ 0 w 409"/>
                  <a:gd name="T5" fmla="*/ 19 h 408"/>
                  <a:gd name="T6" fmla="*/ 19 w 409"/>
                  <a:gd name="T7" fmla="*/ 0 h 408"/>
                  <a:gd name="T8" fmla="*/ 409 w 409"/>
                  <a:gd name="T9" fmla="*/ 389 h 408"/>
                  <a:gd name="T10" fmla="*/ 390 w 409"/>
                  <a:gd name="T11" fmla="*/ 408 h 408"/>
                </a:gdLst>
                <a:ahLst/>
                <a:cxnLst>
                  <a:cxn ang="0">
                    <a:pos x="T0" y="T1"/>
                  </a:cxn>
                  <a:cxn ang="0">
                    <a:pos x="T2" y="T3"/>
                  </a:cxn>
                  <a:cxn ang="0">
                    <a:pos x="T4" y="T5"/>
                  </a:cxn>
                  <a:cxn ang="0">
                    <a:pos x="T6" y="T7"/>
                  </a:cxn>
                  <a:cxn ang="0">
                    <a:pos x="T8" y="T9"/>
                  </a:cxn>
                  <a:cxn ang="0">
                    <a:pos x="T10" y="T11"/>
                  </a:cxn>
                </a:cxnLst>
                <a:rect l="0" t="0" r="r" b="b"/>
                <a:pathLst>
                  <a:path w="409" h="408">
                    <a:moveTo>
                      <a:pt x="390" y="408"/>
                    </a:moveTo>
                    <a:lnTo>
                      <a:pt x="390" y="408"/>
                    </a:lnTo>
                    <a:lnTo>
                      <a:pt x="0" y="19"/>
                    </a:lnTo>
                    <a:lnTo>
                      <a:pt x="19" y="0"/>
                    </a:lnTo>
                    <a:lnTo>
                      <a:pt x="409" y="389"/>
                    </a:lnTo>
                    <a:lnTo>
                      <a:pt x="390" y="408"/>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54" name="Freeform 221">
                <a:extLst>
                  <a:ext uri="{FF2B5EF4-FFF2-40B4-BE49-F238E27FC236}">
                    <a16:creationId xmlns:a16="http://schemas.microsoft.com/office/drawing/2014/main" id="{5C45FD28-C5D8-4C34-A5E7-B409B5416823}"/>
                  </a:ext>
                </a:extLst>
              </p:cNvPr>
              <p:cNvSpPr>
                <a:spLocks/>
              </p:cNvSpPr>
              <p:nvPr/>
            </p:nvSpPr>
            <p:spPr bwMode="auto">
              <a:xfrm>
                <a:off x="7786687" y="915988"/>
                <a:ext cx="46037" cy="96838"/>
              </a:xfrm>
              <a:custGeom>
                <a:avLst/>
                <a:gdLst>
                  <a:gd name="T0" fmla="*/ 141 w 165"/>
                  <a:gd name="T1" fmla="*/ 349 h 349"/>
                  <a:gd name="T2" fmla="*/ 141 w 165"/>
                  <a:gd name="T3" fmla="*/ 349 h 349"/>
                  <a:gd name="T4" fmla="*/ 0 w 165"/>
                  <a:gd name="T5" fmla="*/ 10 h 349"/>
                  <a:gd name="T6" fmla="*/ 25 w 165"/>
                  <a:gd name="T7" fmla="*/ 0 h 349"/>
                  <a:gd name="T8" fmla="*/ 165 w 165"/>
                  <a:gd name="T9" fmla="*/ 339 h 349"/>
                  <a:gd name="T10" fmla="*/ 141 w 165"/>
                  <a:gd name="T11" fmla="*/ 349 h 349"/>
                </a:gdLst>
                <a:ahLst/>
                <a:cxnLst>
                  <a:cxn ang="0">
                    <a:pos x="T0" y="T1"/>
                  </a:cxn>
                  <a:cxn ang="0">
                    <a:pos x="T2" y="T3"/>
                  </a:cxn>
                  <a:cxn ang="0">
                    <a:pos x="T4" y="T5"/>
                  </a:cxn>
                  <a:cxn ang="0">
                    <a:pos x="T6" y="T7"/>
                  </a:cxn>
                  <a:cxn ang="0">
                    <a:pos x="T8" y="T9"/>
                  </a:cxn>
                  <a:cxn ang="0">
                    <a:pos x="T10" y="T11"/>
                  </a:cxn>
                </a:cxnLst>
                <a:rect l="0" t="0" r="r" b="b"/>
                <a:pathLst>
                  <a:path w="165" h="349">
                    <a:moveTo>
                      <a:pt x="141" y="349"/>
                    </a:moveTo>
                    <a:lnTo>
                      <a:pt x="141" y="349"/>
                    </a:lnTo>
                    <a:lnTo>
                      <a:pt x="0" y="10"/>
                    </a:lnTo>
                    <a:lnTo>
                      <a:pt x="25" y="0"/>
                    </a:lnTo>
                    <a:lnTo>
                      <a:pt x="165" y="339"/>
                    </a:lnTo>
                    <a:lnTo>
                      <a:pt x="141" y="349"/>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55" name="Freeform 222">
                <a:extLst>
                  <a:ext uri="{FF2B5EF4-FFF2-40B4-BE49-F238E27FC236}">
                    <a16:creationId xmlns:a16="http://schemas.microsoft.com/office/drawing/2014/main" id="{8F028399-647C-4EDD-A21A-AB992FB6AFA3}"/>
                  </a:ext>
                </a:extLst>
              </p:cNvPr>
              <p:cNvSpPr>
                <a:spLocks/>
              </p:cNvSpPr>
              <p:nvPr/>
            </p:nvSpPr>
            <p:spPr bwMode="auto">
              <a:xfrm>
                <a:off x="7913687" y="1223963"/>
                <a:ext cx="61912" cy="133350"/>
              </a:xfrm>
              <a:custGeom>
                <a:avLst/>
                <a:gdLst>
                  <a:gd name="T0" fmla="*/ 198 w 222"/>
                  <a:gd name="T1" fmla="*/ 487 h 487"/>
                  <a:gd name="T2" fmla="*/ 198 w 222"/>
                  <a:gd name="T3" fmla="*/ 487 h 487"/>
                  <a:gd name="T4" fmla="*/ 0 w 222"/>
                  <a:gd name="T5" fmla="*/ 10 h 487"/>
                  <a:gd name="T6" fmla="*/ 25 w 222"/>
                  <a:gd name="T7" fmla="*/ 0 h 487"/>
                  <a:gd name="T8" fmla="*/ 222 w 222"/>
                  <a:gd name="T9" fmla="*/ 477 h 487"/>
                  <a:gd name="T10" fmla="*/ 198 w 222"/>
                  <a:gd name="T11" fmla="*/ 487 h 487"/>
                </a:gdLst>
                <a:ahLst/>
                <a:cxnLst>
                  <a:cxn ang="0">
                    <a:pos x="T0" y="T1"/>
                  </a:cxn>
                  <a:cxn ang="0">
                    <a:pos x="T2" y="T3"/>
                  </a:cxn>
                  <a:cxn ang="0">
                    <a:pos x="T4" y="T5"/>
                  </a:cxn>
                  <a:cxn ang="0">
                    <a:pos x="T6" y="T7"/>
                  </a:cxn>
                  <a:cxn ang="0">
                    <a:pos x="T8" y="T9"/>
                  </a:cxn>
                  <a:cxn ang="0">
                    <a:pos x="T10" y="T11"/>
                  </a:cxn>
                </a:cxnLst>
                <a:rect l="0" t="0" r="r" b="b"/>
                <a:pathLst>
                  <a:path w="222" h="487">
                    <a:moveTo>
                      <a:pt x="198" y="487"/>
                    </a:moveTo>
                    <a:lnTo>
                      <a:pt x="198" y="487"/>
                    </a:lnTo>
                    <a:lnTo>
                      <a:pt x="0" y="10"/>
                    </a:lnTo>
                    <a:lnTo>
                      <a:pt x="25" y="0"/>
                    </a:lnTo>
                    <a:lnTo>
                      <a:pt x="222" y="477"/>
                    </a:lnTo>
                    <a:lnTo>
                      <a:pt x="198" y="487"/>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56" name="Freeform 223">
                <a:extLst>
                  <a:ext uri="{FF2B5EF4-FFF2-40B4-BE49-F238E27FC236}">
                    <a16:creationId xmlns:a16="http://schemas.microsoft.com/office/drawing/2014/main" id="{C82BC52B-6A29-44AA-A3CA-762098C65651}"/>
                  </a:ext>
                </a:extLst>
              </p:cNvPr>
              <p:cNvSpPr>
                <a:spLocks/>
              </p:cNvSpPr>
              <p:nvPr/>
            </p:nvSpPr>
            <p:spPr bwMode="auto">
              <a:xfrm>
                <a:off x="7661274" y="1177926"/>
                <a:ext cx="115887" cy="52388"/>
              </a:xfrm>
              <a:custGeom>
                <a:avLst/>
                <a:gdLst>
                  <a:gd name="T0" fmla="*/ 10 w 423"/>
                  <a:gd name="T1" fmla="*/ 196 h 196"/>
                  <a:gd name="T2" fmla="*/ 10 w 423"/>
                  <a:gd name="T3" fmla="*/ 196 h 196"/>
                  <a:gd name="T4" fmla="*/ 0 w 423"/>
                  <a:gd name="T5" fmla="*/ 171 h 196"/>
                  <a:gd name="T6" fmla="*/ 413 w 423"/>
                  <a:gd name="T7" fmla="*/ 0 h 196"/>
                  <a:gd name="T8" fmla="*/ 423 w 423"/>
                  <a:gd name="T9" fmla="*/ 25 h 196"/>
                  <a:gd name="T10" fmla="*/ 10 w 423"/>
                  <a:gd name="T11" fmla="*/ 196 h 196"/>
                </a:gdLst>
                <a:ahLst/>
                <a:cxnLst>
                  <a:cxn ang="0">
                    <a:pos x="T0" y="T1"/>
                  </a:cxn>
                  <a:cxn ang="0">
                    <a:pos x="T2" y="T3"/>
                  </a:cxn>
                  <a:cxn ang="0">
                    <a:pos x="T4" y="T5"/>
                  </a:cxn>
                  <a:cxn ang="0">
                    <a:pos x="T6" y="T7"/>
                  </a:cxn>
                  <a:cxn ang="0">
                    <a:pos x="T8" y="T9"/>
                  </a:cxn>
                  <a:cxn ang="0">
                    <a:pos x="T10" y="T11"/>
                  </a:cxn>
                </a:cxnLst>
                <a:rect l="0" t="0" r="r" b="b"/>
                <a:pathLst>
                  <a:path w="423" h="196">
                    <a:moveTo>
                      <a:pt x="10" y="196"/>
                    </a:moveTo>
                    <a:lnTo>
                      <a:pt x="10" y="196"/>
                    </a:lnTo>
                    <a:lnTo>
                      <a:pt x="0" y="171"/>
                    </a:lnTo>
                    <a:lnTo>
                      <a:pt x="413" y="0"/>
                    </a:lnTo>
                    <a:lnTo>
                      <a:pt x="423" y="25"/>
                    </a:lnTo>
                    <a:lnTo>
                      <a:pt x="10" y="196"/>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57" name="Freeform 224">
                <a:extLst>
                  <a:ext uri="{FF2B5EF4-FFF2-40B4-BE49-F238E27FC236}">
                    <a16:creationId xmlns:a16="http://schemas.microsoft.com/office/drawing/2014/main" id="{055564C1-0D1A-47CF-89E7-85B938A44FE4}"/>
                  </a:ext>
                </a:extLst>
              </p:cNvPr>
              <p:cNvSpPr>
                <a:spLocks/>
              </p:cNvSpPr>
              <p:nvPr/>
            </p:nvSpPr>
            <p:spPr bwMode="auto">
              <a:xfrm>
                <a:off x="7991474" y="1042988"/>
                <a:ext cx="111125" cy="50800"/>
              </a:xfrm>
              <a:custGeom>
                <a:avLst/>
                <a:gdLst>
                  <a:gd name="T0" fmla="*/ 10 w 399"/>
                  <a:gd name="T1" fmla="*/ 186 h 186"/>
                  <a:gd name="T2" fmla="*/ 10 w 399"/>
                  <a:gd name="T3" fmla="*/ 186 h 186"/>
                  <a:gd name="T4" fmla="*/ 0 w 399"/>
                  <a:gd name="T5" fmla="*/ 161 h 186"/>
                  <a:gd name="T6" fmla="*/ 389 w 399"/>
                  <a:gd name="T7" fmla="*/ 0 h 186"/>
                  <a:gd name="T8" fmla="*/ 399 w 399"/>
                  <a:gd name="T9" fmla="*/ 25 h 186"/>
                  <a:gd name="T10" fmla="*/ 10 w 399"/>
                  <a:gd name="T11" fmla="*/ 186 h 186"/>
                </a:gdLst>
                <a:ahLst/>
                <a:cxnLst>
                  <a:cxn ang="0">
                    <a:pos x="T0" y="T1"/>
                  </a:cxn>
                  <a:cxn ang="0">
                    <a:pos x="T2" y="T3"/>
                  </a:cxn>
                  <a:cxn ang="0">
                    <a:pos x="T4" y="T5"/>
                  </a:cxn>
                  <a:cxn ang="0">
                    <a:pos x="T6" y="T7"/>
                  </a:cxn>
                  <a:cxn ang="0">
                    <a:pos x="T8" y="T9"/>
                  </a:cxn>
                  <a:cxn ang="0">
                    <a:pos x="T10" y="T11"/>
                  </a:cxn>
                </a:cxnLst>
                <a:rect l="0" t="0" r="r" b="b"/>
                <a:pathLst>
                  <a:path w="399" h="186">
                    <a:moveTo>
                      <a:pt x="10" y="186"/>
                    </a:moveTo>
                    <a:lnTo>
                      <a:pt x="10" y="186"/>
                    </a:lnTo>
                    <a:lnTo>
                      <a:pt x="0" y="161"/>
                    </a:lnTo>
                    <a:lnTo>
                      <a:pt x="389" y="0"/>
                    </a:lnTo>
                    <a:lnTo>
                      <a:pt x="399" y="25"/>
                    </a:lnTo>
                    <a:lnTo>
                      <a:pt x="10" y="186"/>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58" name="Freeform 225">
                <a:extLst>
                  <a:ext uri="{FF2B5EF4-FFF2-40B4-BE49-F238E27FC236}">
                    <a16:creationId xmlns:a16="http://schemas.microsoft.com/office/drawing/2014/main" id="{8C4044DE-6E0A-46EE-A65B-D5FD11157FD1}"/>
                  </a:ext>
                </a:extLst>
              </p:cNvPr>
              <p:cNvSpPr>
                <a:spLocks/>
              </p:cNvSpPr>
              <p:nvPr/>
            </p:nvSpPr>
            <p:spPr bwMode="auto">
              <a:xfrm>
                <a:off x="7786687" y="1319213"/>
                <a:ext cx="22225" cy="38100"/>
              </a:xfrm>
              <a:custGeom>
                <a:avLst/>
                <a:gdLst>
                  <a:gd name="T0" fmla="*/ 25 w 78"/>
                  <a:gd name="T1" fmla="*/ 137 h 137"/>
                  <a:gd name="T2" fmla="*/ 25 w 78"/>
                  <a:gd name="T3" fmla="*/ 137 h 137"/>
                  <a:gd name="T4" fmla="*/ 0 w 78"/>
                  <a:gd name="T5" fmla="*/ 127 h 137"/>
                  <a:gd name="T6" fmla="*/ 53 w 78"/>
                  <a:gd name="T7" fmla="*/ 0 h 137"/>
                  <a:gd name="T8" fmla="*/ 78 w 78"/>
                  <a:gd name="T9" fmla="*/ 10 h 137"/>
                  <a:gd name="T10" fmla="*/ 25 w 78"/>
                  <a:gd name="T11" fmla="*/ 137 h 137"/>
                </a:gdLst>
                <a:ahLst/>
                <a:cxnLst>
                  <a:cxn ang="0">
                    <a:pos x="T0" y="T1"/>
                  </a:cxn>
                  <a:cxn ang="0">
                    <a:pos x="T2" y="T3"/>
                  </a:cxn>
                  <a:cxn ang="0">
                    <a:pos x="T4" y="T5"/>
                  </a:cxn>
                  <a:cxn ang="0">
                    <a:pos x="T6" y="T7"/>
                  </a:cxn>
                  <a:cxn ang="0">
                    <a:pos x="T8" y="T9"/>
                  </a:cxn>
                  <a:cxn ang="0">
                    <a:pos x="T10" y="T11"/>
                  </a:cxn>
                </a:cxnLst>
                <a:rect l="0" t="0" r="r" b="b"/>
                <a:pathLst>
                  <a:path w="78" h="137">
                    <a:moveTo>
                      <a:pt x="25" y="137"/>
                    </a:moveTo>
                    <a:lnTo>
                      <a:pt x="25" y="137"/>
                    </a:lnTo>
                    <a:lnTo>
                      <a:pt x="0" y="127"/>
                    </a:lnTo>
                    <a:lnTo>
                      <a:pt x="53" y="0"/>
                    </a:lnTo>
                    <a:lnTo>
                      <a:pt x="78" y="10"/>
                    </a:lnTo>
                    <a:lnTo>
                      <a:pt x="25" y="137"/>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59" name="Freeform 226">
                <a:extLst>
                  <a:ext uri="{FF2B5EF4-FFF2-40B4-BE49-F238E27FC236}">
                    <a16:creationId xmlns:a16="http://schemas.microsoft.com/office/drawing/2014/main" id="{A2CC1A8B-37DE-46F5-8529-DA5407DE0583}"/>
                  </a:ext>
                </a:extLst>
              </p:cNvPr>
              <p:cNvSpPr>
                <a:spLocks/>
              </p:cNvSpPr>
              <p:nvPr/>
            </p:nvSpPr>
            <p:spPr bwMode="auto">
              <a:xfrm>
                <a:off x="7953374" y="915988"/>
                <a:ext cx="22225" cy="39688"/>
              </a:xfrm>
              <a:custGeom>
                <a:avLst/>
                <a:gdLst>
                  <a:gd name="T0" fmla="*/ 25 w 79"/>
                  <a:gd name="T1" fmla="*/ 142 h 142"/>
                  <a:gd name="T2" fmla="*/ 25 w 79"/>
                  <a:gd name="T3" fmla="*/ 142 h 142"/>
                  <a:gd name="T4" fmla="*/ 0 w 79"/>
                  <a:gd name="T5" fmla="*/ 132 h 142"/>
                  <a:gd name="T6" fmla="*/ 55 w 79"/>
                  <a:gd name="T7" fmla="*/ 0 h 142"/>
                  <a:gd name="T8" fmla="*/ 79 w 79"/>
                  <a:gd name="T9" fmla="*/ 10 h 142"/>
                  <a:gd name="T10" fmla="*/ 25 w 79"/>
                  <a:gd name="T11" fmla="*/ 142 h 142"/>
                </a:gdLst>
                <a:ahLst/>
                <a:cxnLst>
                  <a:cxn ang="0">
                    <a:pos x="T0" y="T1"/>
                  </a:cxn>
                  <a:cxn ang="0">
                    <a:pos x="T2" y="T3"/>
                  </a:cxn>
                  <a:cxn ang="0">
                    <a:pos x="T4" y="T5"/>
                  </a:cxn>
                  <a:cxn ang="0">
                    <a:pos x="T6" y="T7"/>
                  </a:cxn>
                  <a:cxn ang="0">
                    <a:pos x="T8" y="T9"/>
                  </a:cxn>
                  <a:cxn ang="0">
                    <a:pos x="T10" y="T11"/>
                  </a:cxn>
                </a:cxnLst>
                <a:rect l="0" t="0" r="r" b="b"/>
                <a:pathLst>
                  <a:path w="79" h="142">
                    <a:moveTo>
                      <a:pt x="25" y="142"/>
                    </a:moveTo>
                    <a:lnTo>
                      <a:pt x="25" y="142"/>
                    </a:lnTo>
                    <a:lnTo>
                      <a:pt x="0" y="132"/>
                    </a:lnTo>
                    <a:lnTo>
                      <a:pt x="55" y="0"/>
                    </a:lnTo>
                    <a:lnTo>
                      <a:pt x="79" y="10"/>
                    </a:lnTo>
                    <a:lnTo>
                      <a:pt x="25" y="142"/>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60" name="Freeform 227">
                <a:extLst>
                  <a:ext uri="{FF2B5EF4-FFF2-40B4-BE49-F238E27FC236}">
                    <a16:creationId xmlns:a16="http://schemas.microsoft.com/office/drawing/2014/main" id="{66B16007-D7C8-4239-8C24-B59FEBC23354}"/>
                  </a:ext>
                </a:extLst>
              </p:cNvPr>
              <p:cNvSpPr>
                <a:spLocks/>
              </p:cNvSpPr>
              <p:nvPr/>
            </p:nvSpPr>
            <p:spPr bwMode="auto">
              <a:xfrm>
                <a:off x="7962899" y="1168401"/>
                <a:ext cx="139700" cy="61913"/>
              </a:xfrm>
              <a:custGeom>
                <a:avLst/>
                <a:gdLst>
                  <a:gd name="T0" fmla="*/ 493 w 503"/>
                  <a:gd name="T1" fmla="*/ 229 h 229"/>
                  <a:gd name="T2" fmla="*/ 493 w 503"/>
                  <a:gd name="T3" fmla="*/ 229 h 229"/>
                  <a:gd name="T4" fmla="*/ 0 w 503"/>
                  <a:gd name="T5" fmla="*/ 25 h 229"/>
                  <a:gd name="T6" fmla="*/ 10 w 503"/>
                  <a:gd name="T7" fmla="*/ 0 h 229"/>
                  <a:gd name="T8" fmla="*/ 503 w 503"/>
                  <a:gd name="T9" fmla="*/ 204 h 229"/>
                  <a:gd name="T10" fmla="*/ 493 w 503"/>
                  <a:gd name="T11" fmla="*/ 229 h 229"/>
                </a:gdLst>
                <a:ahLst/>
                <a:cxnLst>
                  <a:cxn ang="0">
                    <a:pos x="T0" y="T1"/>
                  </a:cxn>
                  <a:cxn ang="0">
                    <a:pos x="T2" y="T3"/>
                  </a:cxn>
                  <a:cxn ang="0">
                    <a:pos x="T4" y="T5"/>
                  </a:cxn>
                  <a:cxn ang="0">
                    <a:pos x="T6" y="T7"/>
                  </a:cxn>
                  <a:cxn ang="0">
                    <a:pos x="T8" y="T9"/>
                  </a:cxn>
                  <a:cxn ang="0">
                    <a:pos x="T10" y="T11"/>
                  </a:cxn>
                </a:cxnLst>
                <a:rect l="0" t="0" r="r" b="b"/>
                <a:pathLst>
                  <a:path w="503" h="229">
                    <a:moveTo>
                      <a:pt x="493" y="229"/>
                    </a:moveTo>
                    <a:lnTo>
                      <a:pt x="493" y="229"/>
                    </a:lnTo>
                    <a:lnTo>
                      <a:pt x="0" y="25"/>
                    </a:lnTo>
                    <a:lnTo>
                      <a:pt x="10" y="0"/>
                    </a:lnTo>
                    <a:lnTo>
                      <a:pt x="503" y="204"/>
                    </a:lnTo>
                    <a:lnTo>
                      <a:pt x="493" y="229"/>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61" name="Freeform 228">
                <a:extLst>
                  <a:ext uri="{FF2B5EF4-FFF2-40B4-BE49-F238E27FC236}">
                    <a16:creationId xmlns:a16="http://schemas.microsoft.com/office/drawing/2014/main" id="{170CA88C-A977-46D2-9ADB-4368D3FBF222}"/>
                  </a:ext>
                </a:extLst>
              </p:cNvPr>
              <p:cNvSpPr>
                <a:spLocks/>
              </p:cNvSpPr>
              <p:nvPr/>
            </p:nvSpPr>
            <p:spPr bwMode="auto">
              <a:xfrm>
                <a:off x="7661274" y="1042988"/>
                <a:ext cx="134937" cy="61913"/>
              </a:xfrm>
              <a:custGeom>
                <a:avLst/>
                <a:gdLst>
                  <a:gd name="T0" fmla="*/ 483 w 494"/>
                  <a:gd name="T1" fmla="*/ 225 h 225"/>
                  <a:gd name="T2" fmla="*/ 483 w 494"/>
                  <a:gd name="T3" fmla="*/ 225 h 225"/>
                  <a:gd name="T4" fmla="*/ 0 w 494"/>
                  <a:gd name="T5" fmla="*/ 25 h 225"/>
                  <a:gd name="T6" fmla="*/ 10 w 494"/>
                  <a:gd name="T7" fmla="*/ 0 h 225"/>
                  <a:gd name="T8" fmla="*/ 494 w 494"/>
                  <a:gd name="T9" fmla="*/ 200 h 225"/>
                  <a:gd name="T10" fmla="*/ 483 w 494"/>
                  <a:gd name="T11" fmla="*/ 225 h 225"/>
                </a:gdLst>
                <a:ahLst/>
                <a:cxnLst>
                  <a:cxn ang="0">
                    <a:pos x="T0" y="T1"/>
                  </a:cxn>
                  <a:cxn ang="0">
                    <a:pos x="T2" y="T3"/>
                  </a:cxn>
                  <a:cxn ang="0">
                    <a:pos x="T4" y="T5"/>
                  </a:cxn>
                  <a:cxn ang="0">
                    <a:pos x="T6" y="T7"/>
                  </a:cxn>
                  <a:cxn ang="0">
                    <a:pos x="T8" y="T9"/>
                  </a:cxn>
                  <a:cxn ang="0">
                    <a:pos x="T10" y="T11"/>
                  </a:cxn>
                </a:cxnLst>
                <a:rect l="0" t="0" r="r" b="b"/>
                <a:pathLst>
                  <a:path w="494" h="225">
                    <a:moveTo>
                      <a:pt x="483" y="225"/>
                    </a:moveTo>
                    <a:lnTo>
                      <a:pt x="483" y="225"/>
                    </a:lnTo>
                    <a:lnTo>
                      <a:pt x="0" y="25"/>
                    </a:lnTo>
                    <a:lnTo>
                      <a:pt x="10" y="0"/>
                    </a:lnTo>
                    <a:lnTo>
                      <a:pt x="494" y="200"/>
                    </a:lnTo>
                    <a:lnTo>
                      <a:pt x="483" y="225"/>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sp>
            <p:nvSpPr>
              <p:cNvPr id="62" name="Freeform 229">
                <a:extLst>
                  <a:ext uri="{FF2B5EF4-FFF2-40B4-BE49-F238E27FC236}">
                    <a16:creationId xmlns:a16="http://schemas.microsoft.com/office/drawing/2014/main" id="{21A03C1B-2BC0-4C97-8D1E-08401F125594}"/>
                  </a:ext>
                </a:extLst>
              </p:cNvPr>
              <p:cNvSpPr>
                <a:spLocks noEditPoints="1"/>
              </p:cNvSpPr>
              <p:nvPr/>
            </p:nvSpPr>
            <p:spPr bwMode="auto">
              <a:xfrm>
                <a:off x="7799387" y="982663"/>
                <a:ext cx="179387" cy="323850"/>
              </a:xfrm>
              <a:custGeom>
                <a:avLst/>
                <a:gdLst>
                  <a:gd name="T0" fmla="*/ 206 w 652"/>
                  <a:gd name="T1" fmla="*/ 655 h 1176"/>
                  <a:gd name="T2" fmla="*/ 206 w 652"/>
                  <a:gd name="T3" fmla="*/ 655 h 1176"/>
                  <a:gd name="T4" fmla="*/ 245 w 652"/>
                  <a:gd name="T5" fmla="*/ 675 h 1176"/>
                  <a:gd name="T6" fmla="*/ 249 w 652"/>
                  <a:gd name="T7" fmla="*/ 719 h 1176"/>
                  <a:gd name="T8" fmla="*/ 249 w 652"/>
                  <a:gd name="T9" fmla="*/ 719 h 1176"/>
                  <a:gd name="T10" fmla="*/ 117 w 652"/>
                  <a:gd name="T11" fmla="*/ 1039 h 1176"/>
                  <a:gd name="T12" fmla="*/ 592 w 652"/>
                  <a:gd name="T13" fmla="*/ 501 h 1176"/>
                  <a:gd name="T14" fmla="*/ 400 w 652"/>
                  <a:gd name="T15" fmla="*/ 502 h 1176"/>
                  <a:gd name="T16" fmla="*/ 360 w 652"/>
                  <a:gd name="T17" fmla="*/ 481 h 1176"/>
                  <a:gd name="T18" fmla="*/ 361 w 652"/>
                  <a:gd name="T19" fmla="*/ 435 h 1176"/>
                  <a:gd name="T20" fmla="*/ 605 w 652"/>
                  <a:gd name="T21" fmla="*/ 27 h 1176"/>
                  <a:gd name="T22" fmla="*/ 279 w 652"/>
                  <a:gd name="T23" fmla="*/ 27 h 1176"/>
                  <a:gd name="T24" fmla="*/ 274 w 652"/>
                  <a:gd name="T25" fmla="*/ 30 h 1176"/>
                  <a:gd name="T26" fmla="*/ 39 w 652"/>
                  <a:gd name="T27" fmla="*/ 655 h 1176"/>
                  <a:gd name="T28" fmla="*/ 206 w 652"/>
                  <a:gd name="T29" fmla="*/ 655 h 1176"/>
                  <a:gd name="T30" fmla="*/ 32 w 652"/>
                  <a:gd name="T31" fmla="*/ 1176 h 1176"/>
                  <a:gd name="T32" fmla="*/ 32 w 652"/>
                  <a:gd name="T33" fmla="*/ 1176 h 1176"/>
                  <a:gd name="T34" fmla="*/ 224 w 652"/>
                  <a:gd name="T35" fmla="*/ 709 h 1176"/>
                  <a:gd name="T36" fmla="*/ 223 w 652"/>
                  <a:gd name="T37" fmla="*/ 689 h 1176"/>
                  <a:gd name="T38" fmla="*/ 206 w 652"/>
                  <a:gd name="T39" fmla="*/ 681 h 1176"/>
                  <a:gd name="T40" fmla="*/ 0 w 652"/>
                  <a:gd name="T41" fmla="*/ 681 h 1176"/>
                  <a:gd name="T42" fmla="*/ 249 w 652"/>
                  <a:gd name="T43" fmla="*/ 20 h 1176"/>
                  <a:gd name="T44" fmla="*/ 279 w 652"/>
                  <a:gd name="T45" fmla="*/ 0 h 1176"/>
                  <a:gd name="T46" fmla="*/ 652 w 652"/>
                  <a:gd name="T47" fmla="*/ 0 h 1176"/>
                  <a:gd name="T48" fmla="*/ 384 w 652"/>
                  <a:gd name="T49" fmla="*/ 449 h 1176"/>
                  <a:gd name="T50" fmla="*/ 383 w 652"/>
                  <a:gd name="T51" fmla="*/ 467 h 1176"/>
                  <a:gd name="T52" fmla="*/ 400 w 652"/>
                  <a:gd name="T53" fmla="*/ 475 h 1176"/>
                  <a:gd name="T54" fmla="*/ 651 w 652"/>
                  <a:gd name="T55" fmla="*/ 474 h 1176"/>
                  <a:gd name="T56" fmla="*/ 32 w 652"/>
                  <a:gd name="T57" fmla="*/ 1176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52" h="1176">
                    <a:moveTo>
                      <a:pt x="206" y="655"/>
                    </a:moveTo>
                    <a:lnTo>
                      <a:pt x="206" y="655"/>
                    </a:lnTo>
                    <a:cubicBezTo>
                      <a:pt x="222" y="655"/>
                      <a:pt x="237" y="662"/>
                      <a:pt x="245" y="675"/>
                    </a:cubicBezTo>
                    <a:cubicBezTo>
                      <a:pt x="254" y="687"/>
                      <a:pt x="255" y="703"/>
                      <a:pt x="249" y="719"/>
                    </a:cubicBezTo>
                    <a:lnTo>
                      <a:pt x="249" y="719"/>
                    </a:lnTo>
                    <a:lnTo>
                      <a:pt x="117" y="1039"/>
                    </a:lnTo>
                    <a:lnTo>
                      <a:pt x="592" y="501"/>
                    </a:lnTo>
                    <a:lnTo>
                      <a:pt x="400" y="502"/>
                    </a:lnTo>
                    <a:cubicBezTo>
                      <a:pt x="382" y="502"/>
                      <a:pt x="367" y="494"/>
                      <a:pt x="360" y="481"/>
                    </a:cubicBezTo>
                    <a:cubicBezTo>
                      <a:pt x="352" y="467"/>
                      <a:pt x="353" y="450"/>
                      <a:pt x="361" y="435"/>
                    </a:cubicBezTo>
                    <a:lnTo>
                      <a:pt x="605" y="27"/>
                    </a:lnTo>
                    <a:lnTo>
                      <a:pt x="279" y="27"/>
                    </a:lnTo>
                    <a:cubicBezTo>
                      <a:pt x="278" y="27"/>
                      <a:pt x="275" y="29"/>
                      <a:pt x="274" y="30"/>
                    </a:cubicBezTo>
                    <a:lnTo>
                      <a:pt x="39" y="655"/>
                    </a:lnTo>
                    <a:lnTo>
                      <a:pt x="206" y="655"/>
                    </a:lnTo>
                    <a:close/>
                    <a:moveTo>
                      <a:pt x="32" y="1176"/>
                    </a:moveTo>
                    <a:lnTo>
                      <a:pt x="32" y="1176"/>
                    </a:lnTo>
                    <a:lnTo>
                      <a:pt x="224" y="709"/>
                    </a:lnTo>
                    <a:cubicBezTo>
                      <a:pt x="227" y="702"/>
                      <a:pt x="227" y="695"/>
                      <a:pt x="223" y="689"/>
                    </a:cubicBezTo>
                    <a:cubicBezTo>
                      <a:pt x="220" y="684"/>
                      <a:pt x="213" y="681"/>
                      <a:pt x="206" y="681"/>
                    </a:cubicBezTo>
                    <a:lnTo>
                      <a:pt x="0" y="681"/>
                    </a:lnTo>
                    <a:lnTo>
                      <a:pt x="249" y="20"/>
                    </a:lnTo>
                    <a:cubicBezTo>
                      <a:pt x="253" y="9"/>
                      <a:pt x="267" y="0"/>
                      <a:pt x="279" y="0"/>
                    </a:cubicBezTo>
                    <a:lnTo>
                      <a:pt x="652" y="0"/>
                    </a:lnTo>
                    <a:lnTo>
                      <a:pt x="384" y="449"/>
                    </a:lnTo>
                    <a:cubicBezTo>
                      <a:pt x="382" y="453"/>
                      <a:pt x="379" y="460"/>
                      <a:pt x="383" y="467"/>
                    </a:cubicBezTo>
                    <a:cubicBezTo>
                      <a:pt x="387" y="474"/>
                      <a:pt x="395" y="475"/>
                      <a:pt x="400" y="475"/>
                    </a:cubicBezTo>
                    <a:lnTo>
                      <a:pt x="651" y="474"/>
                    </a:lnTo>
                    <a:lnTo>
                      <a:pt x="32" y="1176"/>
                    </a:lnTo>
                    <a:close/>
                  </a:path>
                </a:pathLst>
              </a:custGeom>
              <a:grpFill/>
              <a:ln w="0">
                <a:solidFill>
                  <a:schemeClr val="accent2"/>
                </a:solidFill>
                <a:prstDash val="solid"/>
                <a:round/>
                <a:headEnd/>
                <a:tailEnd/>
              </a:ln>
            </p:spPr>
            <p:txBody>
              <a:bodyPr vert="horz" wrap="square" lIns="95117" tIns="47558" rIns="95117" bIns="47558" numCol="1" anchor="t" anchorCtr="0" compatLnSpc="1">
                <a:prstTxWarp prst="textNoShape">
                  <a:avLst/>
                </a:prstTxWarp>
              </a:bodyPr>
              <a:lstStyle/>
              <a:p>
                <a:pPr defTabSz="951156"/>
                <a:endParaRPr lang="en-US" sz="1873">
                  <a:solidFill>
                    <a:srgbClr val="505050"/>
                  </a:solidFill>
                  <a:latin typeface="Segoe UI"/>
                </a:endParaRPr>
              </a:p>
            </p:txBody>
          </p:sp>
        </p:grpSp>
        <p:sp>
          <p:nvSpPr>
            <p:cNvPr id="67" name="TextBox 66">
              <a:extLst>
                <a:ext uri="{FF2B5EF4-FFF2-40B4-BE49-F238E27FC236}">
                  <a16:creationId xmlns:a16="http://schemas.microsoft.com/office/drawing/2014/main" id="{404ECE3F-76CF-4B7A-8DEA-8FBF5490303B}"/>
                </a:ext>
              </a:extLst>
            </p:cNvPr>
            <p:cNvSpPr txBox="1"/>
            <p:nvPr/>
          </p:nvSpPr>
          <p:spPr>
            <a:xfrm>
              <a:off x="648122" y="4815385"/>
              <a:ext cx="888521" cy="158839"/>
            </a:xfrm>
            <a:prstGeom prst="rect">
              <a:avLst/>
            </a:prstGeom>
            <a:noFill/>
            <a:ln>
              <a:noFill/>
            </a:ln>
          </p:spPr>
          <p:txBody>
            <a:bodyPr wrap="square" lIns="0" tIns="0" rIns="0" bIns="0" rtlCol="0">
              <a:spAutoFit/>
            </a:bodyPr>
            <a:lstStyle/>
            <a:p>
              <a:pPr algn="ctr">
                <a:lnSpc>
                  <a:spcPct val="90000"/>
                </a:lnSpc>
              </a:pPr>
              <a:endParaRPr lang="en-US" sz="1224" b="1">
                <a:gradFill>
                  <a:gsLst>
                    <a:gs pos="2917">
                      <a:schemeClr val="tx1"/>
                    </a:gs>
                    <a:gs pos="30000">
                      <a:schemeClr val="tx1"/>
                    </a:gs>
                  </a:gsLst>
                  <a:lin ang="5400000" scaled="0"/>
                </a:gradFill>
              </a:endParaRPr>
            </a:p>
          </p:txBody>
        </p:sp>
      </p:grpSp>
      <p:grpSp>
        <p:nvGrpSpPr>
          <p:cNvPr id="75" name="Group 74">
            <a:extLst>
              <a:ext uri="{FF2B5EF4-FFF2-40B4-BE49-F238E27FC236}">
                <a16:creationId xmlns:a16="http://schemas.microsoft.com/office/drawing/2014/main" id="{EE97680D-9DF1-44CC-9556-3A146EAB61FD}"/>
              </a:ext>
            </a:extLst>
          </p:cNvPr>
          <p:cNvGrpSpPr/>
          <p:nvPr/>
        </p:nvGrpSpPr>
        <p:grpSpPr>
          <a:xfrm>
            <a:off x="7524086" y="4903403"/>
            <a:ext cx="906209" cy="863711"/>
            <a:chOff x="648122" y="5231423"/>
            <a:chExt cx="888521" cy="846852"/>
          </a:xfrm>
        </p:grpSpPr>
        <p:grpSp>
          <p:nvGrpSpPr>
            <p:cNvPr id="34" name="Group 24">
              <a:extLst>
                <a:ext uri="{FF2B5EF4-FFF2-40B4-BE49-F238E27FC236}">
                  <a16:creationId xmlns:a16="http://schemas.microsoft.com/office/drawing/2014/main" id="{3372840B-E1F2-4E24-BBF6-167E61AFD655}"/>
                </a:ext>
              </a:extLst>
            </p:cNvPr>
            <p:cNvGrpSpPr>
              <a:grpSpLocks noChangeAspect="1"/>
            </p:cNvGrpSpPr>
            <p:nvPr/>
          </p:nvGrpSpPr>
          <p:grpSpPr bwMode="auto">
            <a:xfrm>
              <a:off x="736554" y="5231423"/>
              <a:ext cx="711656" cy="599434"/>
              <a:chOff x="2474" y="1101"/>
              <a:chExt cx="260" cy="219"/>
            </a:xfrm>
          </p:grpSpPr>
          <p:sp>
            <p:nvSpPr>
              <p:cNvPr id="35" name="Freeform 25">
                <a:extLst>
                  <a:ext uri="{FF2B5EF4-FFF2-40B4-BE49-F238E27FC236}">
                    <a16:creationId xmlns:a16="http://schemas.microsoft.com/office/drawing/2014/main" id="{8817D898-33A5-4804-99A8-462DB0E4063E}"/>
                  </a:ext>
                </a:extLst>
              </p:cNvPr>
              <p:cNvSpPr>
                <a:spLocks/>
              </p:cNvSpPr>
              <p:nvPr/>
            </p:nvSpPr>
            <p:spPr bwMode="auto">
              <a:xfrm>
                <a:off x="2474" y="1180"/>
                <a:ext cx="260" cy="140"/>
              </a:xfrm>
              <a:custGeom>
                <a:avLst/>
                <a:gdLst>
                  <a:gd name="T0" fmla="*/ 60 w 260"/>
                  <a:gd name="T1" fmla="*/ 0 h 140"/>
                  <a:gd name="T2" fmla="*/ 199 w 260"/>
                  <a:gd name="T3" fmla="*/ 0 h 140"/>
                  <a:gd name="T4" fmla="*/ 260 w 260"/>
                  <a:gd name="T5" fmla="*/ 140 h 140"/>
                  <a:gd name="T6" fmla="*/ 0 w 260"/>
                  <a:gd name="T7" fmla="*/ 140 h 140"/>
                  <a:gd name="T8" fmla="*/ 60 w 260"/>
                  <a:gd name="T9" fmla="*/ 0 h 140"/>
                </a:gdLst>
                <a:ahLst/>
                <a:cxnLst>
                  <a:cxn ang="0">
                    <a:pos x="T0" y="T1"/>
                  </a:cxn>
                  <a:cxn ang="0">
                    <a:pos x="T2" y="T3"/>
                  </a:cxn>
                  <a:cxn ang="0">
                    <a:pos x="T4" y="T5"/>
                  </a:cxn>
                  <a:cxn ang="0">
                    <a:pos x="T6" y="T7"/>
                  </a:cxn>
                  <a:cxn ang="0">
                    <a:pos x="T8" y="T9"/>
                  </a:cxn>
                </a:cxnLst>
                <a:rect l="0" t="0" r="r" b="b"/>
                <a:pathLst>
                  <a:path w="260" h="140">
                    <a:moveTo>
                      <a:pt x="60" y="0"/>
                    </a:moveTo>
                    <a:lnTo>
                      <a:pt x="199" y="0"/>
                    </a:lnTo>
                    <a:lnTo>
                      <a:pt x="260" y="140"/>
                    </a:lnTo>
                    <a:lnTo>
                      <a:pt x="0" y="140"/>
                    </a:lnTo>
                    <a:lnTo>
                      <a:pt x="60" y="0"/>
                    </a:lnTo>
                    <a:close/>
                  </a:path>
                </a:pathLst>
              </a:custGeom>
              <a:noFill/>
              <a:ln w="15240">
                <a:solidFill>
                  <a:schemeClr val="accent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3260" tIns="46630" rIns="93260" bIns="46630" numCol="1" anchor="t" anchorCtr="0" compatLnSpc="1">
                <a:prstTxWarp prst="textNoShape">
                  <a:avLst/>
                </a:prstTxWarp>
              </a:bodyPr>
              <a:lstStyle/>
              <a:p>
                <a:pPr defTabSz="932597"/>
                <a:endParaRPr lang="en-US" sz="1873" kern="0">
                  <a:solidFill>
                    <a:sysClr val="windowText" lastClr="000000"/>
                  </a:solidFill>
                </a:endParaRPr>
              </a:p>
            </p:txBody>
          </p:sp>
          <p:sp>
            <p:nvSpPr>
              <p:cNvPr id="36" name="Oval 26">
                <a:extLst>
                  <a:ext uri="{FF2B5EF4-FFF2-40B4-BE49-F238E27FC236}">
                    <a16:creationId xmlns:a16="http://schemas.microsoft.com/office/drawing/2014/main" id="{8426B9C8-44F6-4403-9F42-BEB02608D29D}"/>
                  </a:ext>
                </a:extLst>
              </p:cNvPr>
              <p:cNvSpPr>
                <a:spLocks noChangeArrowheads="1"/>
              </p:cNvSpPr>
              <p:nvPr/>
            </p:nvSpPr>
            <p:spPr bwMode="auto">
              <a:xfrm>
                <a:off x="2578" y="1101"/>
                <a:ext cx="52" cy="52"/>
              </a:xfrm>
              <a:prstGeom prst="ellipse">
                <a:avLst/>
              </a:prstGeom>
              <a:noFill/>
              <a:ln w="15240">
                <a:solidFill>
                  <a:schemeClr val="accent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3260" tIns="46630" rIns="93260" bIns="46630" numCol="1" anchor="t" anchorCtr="0" compatLnSpc="1">
                <a:prstTxWarp prst="textNoShape">
                  <a:avLst/>
                </a:prstTxWarp>
              </a:bodyPr>
              <a:lstStyle/>
              <a:p>
                <a:pPr defTabSz="932597"/>
                <a:endParaRPr lang="en-US" sz="1873" kern="0">
                  <a:solidFill>
                    <a:sysClr val="windowText" lastClr="000000"/>
                  </a:solidFill>
                </a:endParaRPr>
              </a:p>
            </p:txBody>
          </p:sp>
          <p:sp>
            <p:nvSpPr>
              <p:cNvPr id="37" name="Line 27">
                <a:extLst>
                  <a:ext uri="{FF2B5EF4-FFF2-40B4-BE49-F238E27FC236}">
                    <a16:creationId xmlns:a16="http://schemas.microsoft.com/office/drawing/2014/main" id="{5EF43216-8026-4D37-819C-AD247B1BEA6F}"/>
                  </a:ext>
                </a:extLst>
              </p:cNvPr>
              <p:cNvSpPr>
                <a:spLocks noChangeShapeType="1"/>
              </p:cNvSpPr>
              <p:nvPr/>
            </p:nvSpPr>
            <p:spPr bwMode="auto">
              <a:xfrm>
                <a:off x="2604" y="1153"/>
                <a:ext cx="0" cy="105"/>
              </a:xfrm>
              <a:prstGeom prst="line">
                <a:avLst/>
              </a:prstGeom>
              <a:noFill/>
              <a:ln w="15240">
                <a:solidFill>
                  <a:schemeClr val="accent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3260" tIns="46630" rIns="93260" bIns="46630" numCol="1" anchor="t" anchorCtr="0" compatLnSpc="1">
                <a:prstTxWarp prst="textNoShape">
                  <a:avLst/>
                </a:prstTxWarp>
              </a:bodyPr>
              <a:lstStyle/>
              <a:p>
                <a:pPr defTabSz="932597"/>
                <a:endParaRPr lang="en-US" sz="1873" kern="0">
                  <a:solidFill>
                    <a:sysClr val="windowText" lastClr="000000"/>
                  </a:solidFill>
                </a:endParaRPr>
              </a:p>
            </p:txBody>
          </p:sp>
          <p:sp>
            <p:nvSpPr>
              <p:cNvPr id="38" name="Line 28">
                <a:extLst>
                  <a:ext uri="{FF2B5EF4-FFF2-40B4-BE49-F238E27FC236}">
                    <a16:creationId xmlns:a16="http://schemas.microsoft.com/office/drawing/2014/main" id="{0BD551D3-2AA4-4891-A671-94B902831EF4}"/>
                  </a:ext>
                </a:extLst>
              </p:cNvPr>
              <p:cNvSpPr>
                <a:spLocks noChangeShapeType="1"/>
              </p:cNvSpPr>
              <p:nvPr/>
            </p:nvSpPr>
            <p:spPr bwMode="auto">
              <a:xfrm>
                <a:off x="2503" y="1259"/>
                <a:ext cx="202" cy="0"/>
              </a:xfrm>
              <a:prstGeom prst="line">
                <a:avLst/>
              </a:prstGeom>
              <a:noFill/>
              <a:ln w="15240">
                <a:solidFill>
                  <a:schemeClr val="accent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3260" tIns="46630" rIns="93260" bIns="46630" numCol="1" anchor="t" anchorCtr="0" compatLnSpc="1">
                <a:prstTxWarp prst="textNoShape">
                  <a:avLst/>
                </a:prstTxWarp>
              </a:bodyPr>
              <a:lstStyle/>
              <a:p>
                <a:pPr defTabSz="932597"/>
                <a:endParaRPr lang="en-US" sz="1873" kern="0">
                  <a:solidFill>
                    <a:sysClr val="windowText" lastClr="000000"/>
                  </a:solidFill>
                </a:endParaRPr>
              </a:p>
            </p:txBody>
          </p:sp>
          <p:sp>
            <p:nvSpPr>
              <p:cNvPr id="39" name="Line 29">
                <a:extLst>
                  <a:ext uri="{FF2B5EF4-FFF2-40B4-BE49-F238E27FC236}">
                    <a16:creationId xmlns:a16="http://schemas.microsoft.com/office/drawing/2014/main" id="{C2601179-F029-4354-9AB7-933BB9934337}"/>
                  </a:ext>
                </a:extLst>
              </p:cNvPr>
              <p:cNvSpPr>
                <a:spLocks noChangeShapeType="1"/>
              </p:cNvSpPr>
              <p:nvPr/>
            </p:nvSpPr>
            <p:spPr bwMode="auto">
              <a:xfrm flipH="1">
                <a:off x="2542" y="1259"/>
                <a:ext cx="12" cy="61"/>
              </a:xfrm>
              <a:prstGeom prst="line">
                <a:avLst/>
              </a:prstGeom>
              <a:noFill/>
              <a:ln w="15240">
                <a:solidFill>
                  <a:schemeClr val="accent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3260" tIns="46630" rIns="93260" bIns="46630" numCol="1" anchor="t" anchorCtr="0" compatLnSpc="1">
                <a:prstTxWarp prst="textNoShape">
                  <a:avLst/>
                </a:prstTxWarp>
              </a:bodyPr>
              <a:lstStyle/>
              <a:p>
                <a:pPr defTabSz="932597"/>
                <a:endParaRPr lang="en-US" sz="1873" kern="0">
                  <a:solidFill>
                    <a:sysClr val="windowText" lastClr="000000"/>
                  </a:solidFill>
                </a:endParaRPr>
              </a:p>
            </p:txBody>
          </p:sp>
          <p:sp>
            <p:nvSpPr>
              <p:cNvPr id="40" name="Line 30">
                <a:extLst>
                  <a:ext uri="{FF2B5EF4-FFF2-40B4-BE49-F238E27FC236}">
                    <a16:creationId xmlns:a16="http://schemas.microsoft.com/office/drawing/2014/main" id="{03CB0BF7-CD52-4351-A964-740640108828}"/>
                  </a:ext>
                </a:extLst>
              </p:cNvPr>
              <p:cNvSpPr>
                <a:spLocks noChangeShapeType="1"/>
              </p:cNvSpPr>
              <p:nvPr/>
            </p:nvSpPr>
            <p:spPr bwMode="auto">
              <a:xfrm>
                <a:off x="2634" y="1180"/>
                <a:ext cx="33" cy="140"/>
              </a:xfrm>
              <a:prstGeom prst="line">
                <a:avLst/>
              </a:prstGeom>
              <a:noFill/>
              <a:ln w="15240">
                <a:solidFill>
                  <a:schemeClr val="accent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3260" tIns="46630" rIns="93260" bIns="46630" numCol="1" anchor="t" anchorCtr="0" compatLnSpc="1">
                <a:prstTxWarp prst="textNoShape">
                  <a:avLst/>
                </a:prstTxWarp>
              </a:bodyPr>
              <a:lstStyle/>
              <a:p>
                <a:pPr defTabSz="932597"/>
                <a:endParaRPr lang="en-US" sz="1873" kern="0">
                  <a:solidFill>
                    <a:sysClr val="windowText" lastClr="000000"/>
                  </a:solidFill>
                </a:endParaRPr>
              </a:p>
            </p:txBody>
          </p:sp>
          <p:sp>
            <p:nvSpPr>
              <p:cNvPr id="41" name="Line 31">
                <a:extLst>
                  <a:ext uri="{FF2B5EF4-FFF2-40B4-BE49-F238E27FC236}">
                    <a16:creationId xmlns:a16="http://schemas.microsoft.com/office/drawing/2014/main" id="{EA220C09-B3AE-4CA2-95CA-8C198FDB4536}"/>
                  </a:ext>
                </a:extLst>
              </p:cNvPr>
              <p:cNvSpPr>
                <a:spLocks noChangeShapeType="1"/>
              </p:cNvSpPr>
              <p:nvPr/>
            </p:nvSpPr>
            <p:spPr bwMode="auto">
              <a:xfrm>
                <a:off x="2644" y="1224"/>
                <a:ext cx="48" cy="0"/>
              </a:xfrm>
              <a:prstGeom prst="line">
                <a:avLst/>
              </a:prstGeom>
              <a:noFill/>
              <a:ln w="15240">
                <a:solidFill>
                  <a:schemeClr val="accent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3260" tIns="46630" rIns="93260" bIns="46630" numCol="1" anchor="t" anchorCtr="0" compatLnSpc="1">
                <a:prstTxWarp prst="textNoShape">
                  <a:avLst/>
                </a:prstTxWarp>
              </a:bodyPr>
              <a:lstStyle/>
              <a:p>
                <a:pPr defTabSz="932597"/>
                <a:endParaRPr lang="en-US" sz="1873" kern="0">
                  <a:solidFill>
                    <a:sysClr val="windowText" lastClr="000000"/>
                  </a:solidFill>
                </a:endParaRPr>
              </a:p>
            </p:txBody>
          </p:sp>
        </p:grpSp>
        <p:sp>
          <p:nvSpPr>
            <p:cNvPr id="68" name="TextBox 67">
              <a:extLst>
                <a:ext uri="{FF2B5EF4-FFF2-40B4-BE49-F238E27FC236}">
                  <a16:creationId xmlns:a16="http://schemas.microsoft.com/office/drawing/2014/main" id="{7CA7D0C2-7EC5-4370-9C7B-6D4296B59ABE}"/>
                </a:ext>
              </a:extLst>
            </p:cNvPr>
            <p:cNvSpPr txBox="1"/>
            <p:nvPr/>
          </p:nvSpPr>
          <p:spPr>
            <a:xfrm>
              <a:off x="648122" y="5908741"/>
              <a:ext cx="888521" cy="169534"/>
            </a:xfrm>
            <a:prstGeom prst="rect">
              <a:avLst/>
            </a:prstGeom>
            <a:noFill/>
            <a:ln w="15240">
              <a:noFill/>
            </a:ln>
          </p:spPr>
          <p:txBody>
            <a:bodyPr wrap="square" lIns="0" tIns="0" rIns="0" bIns="0" rtlCol="0">
              <a:spAutoFit/>
            </a:bodyPr>
            <a:lstStyle/>
            <a:p>
              <a:pPr algn="ctr">
                <a:lnSpc>
                  <a:spcPct val="90000"/>
                </a:lnSpc>
              </a:pPr>
              <a:endParaRPr lang="en-US" sz="1224" b="1">
                <a:gradFill>
                  <a:gsLst>
                    <a:gs pos="2917">
                      <a:schemeClr val="tx1"/>
                    </a:gs>
                    <a:gs pos="30000">
                      <a:schemeClr val="tx1"/>
                    </a:gs>
                  </a:gsLst>
                  <a:lin ang="5400000" scaled="0"/>
                </a:gradFill>
              </a:endParaRPr>
            </a:p>
          </p:txBody>
        </p:sp>
      </p:grpSp>
      <p:sp>
        <p:nvSpPr>
          <p:cNvPr id="76" name="Rectangle 75">
            <a:extLst>
              <a:ext uri="{FF2B5EF4-FFF2-40B4-BE49-F238E27FC236}">
                <a16:creationId xmlns:a16="http://schemas.microsoft.com/office/drawing/2014/main" id="{DF6D0E78-395E-4917-95A9-EE175771C380}"/>
              </a:ext>
            </a:extLst>
          </p:cNvPr>
          <p:cNvSpPr/>
          <p:nvPr/>
        </p:nvSpPr>
        <p:spPr>
          <a:xfrm>
            <a:off x="296091" y="2074667"/>
            <a:ext cx="2941559" cy="734368"/>
          </a:xfrm>
          <a:prstGeom prst="rect">
            <a:avLst/>
          </a:prstGeom>
        </p:spPr>
        <p:txBody>
          <a:bodyPr wrap="square">
            <a:spAutoFit/>
          </a:bodyPr>
          <a:lstStyle/>
          <a:p>
            <a:pPr algn="r">
              <a:lnSpc>
                <a:spcPct val="90000"/>
              </a:lnSpc>
              <a:spcBef>
                <a:spcPts val="612"/>
              </a:spcBef>
            </a:pPr>
            <a:r>
              <a:rPr lang="en-US" sz="1632">
                <a:solidFill>
                  <a:schemeClr val="accent2"/>
                </a:solidFill>
                <a:latin typeface="Segoe UI Semibold" panose="020B0702040204020203" pitchFamily="34" charset="0"/>
                <a:cs typeface="Segoe UI Semibold" panose="020B0702040204020203" pitchFamily="34" charset="0"/>
              </a:rPr>
              <a:t>Malicious Insider</a:t>
            </a:r>
            <a:endParaRPr lang="en-US" sz="1224">
              <a:solidFill>
                <a:schemeClr val="accent2"/>
              </a:solidFill>
              <a:latin typeface="Segoe UI Semibold" panose="020B0702040204020203" pitchFamily="34" charset="0"/>
              <a:cs typeface="Segoe UI Semibold" panose="020B0702040204020203" pitchFamily="34" charset="0"/>
            </a:endParaRPr>
          </a:p>
          <a:p>
            <a:pPr algn="r">
              <a:lnSpc>
                <a:spcPct val="90000"/>
              </a:lnSpc>
              <a:spcBef>
                <a:spcPts val="612"/>
              </a:spcBef>
            </a:pPr>
            <a:r>
              <a:rPr lang="en-US" sz="1224"/>
              <a:t>Protect against disgruntled employees before they cause damage </a:t>
            </a:r>
          </a:p>
        </p:txBody>
      </p:sp>
      <p:sp>
        <p:nvSpPr>
          <p:cNvPr id="78" name="Rectangle 77">
            <a:extLst>
              <a:ext uri="{FF2B5EF4-FFF2-40B4-BE49-F238E27FC236}">
                <a16:creationId xmlns:a16="http://schemas.microsoft.com/office/drawing/2014/main" id="{64EA22B9-39EB-4E60-AB9B-B230B6615E99}"/>
              </a:ext>
            </a:extLst>
          </p:cNvPr>
          <p:cNvSpPr/>
          <p:nvPr/>
        </p:nvSpPr>
        <p:spPr>
          <a:xfrm>
            <a:off x="645554" y="4968380"/>
            <a:ext cx="3160212" cy="734368"/>
          </a:xfrm>
          <a:prstGeom prst="rect">
            <a:avLst/>
          </a:prstGeom>
        </p:spPr>
        <p:txBody>
          <a:bodyPr wrap="square">
            <a:spAutoFit/>
          </a:bodyPr>
          <a:lstStyle/>
          <a:p>
            <a:pPr algn="r">
              <a:lnSpc>
                <a:spcPct val="90000"/>
              </a:lnSpc>
              <a:spcBef>
                <a:spcPts val="612"/>
              </a:spcBef>
            </a:pPr>
            <a:r>
              <a:rPr lang="en-US" sz="1632">
                <a:solidFill>
                  <a:schemeClr val="accent2"/>
                </a:solidFill>
                <a:latin typeface="Segoe UI Semibold" panose="020B0702040204020203" pitchFamily="34" charset="0"/>
                <a:cs typeface="Segoe UI Semibold" panose="020B0702040204020203" pitchFamily="34" charset="0"/>
              </a:rPr>
              <a:t>Ransomware</a:t>
            </a:r>
          </a:p>
          <a:p>
            <a:pPr algn="r">
              <a:lnSpc>
                <a:spcPct val="90000"/>
              </a:lnSpc>
              <a:spcBef>
                <a:spcPts val="612"/>
              </a:spcBef>
            </a:pPr>
            <a:r>
              <a:rPr lang="en-US" sz="1224"/>
              <a:t>Identify ransomware using sophisticated behavioral analytics technology</a:t>
            </a:r>
          </a:p>
        </p:txBody>
      </p:sp>
      <p:sp>
        <p:nvSpPr>
          <p:cNvPr id="79" name="Rectangle 78">
            <a:extLst>
              <a:ext uri="{FF2B5EF4-FFF2-40B4-BE49-F238E27FC236}">
                <a16:creationId xmlns:a16="http://schemas.microsoft.com/office/drawing/2014/main" id="{90D53623-45C0-451D-8563-03D5C4E37B77}"/>
              </a:ext>
            </a:extLst>
          </p:cNvPr>
          <p:cNvSpPr/>
          <p:nvPr/>
        </p:nvSpPr>
        <p:spPr>
          <a:xfrm>
            <a:off x="9028414" y="2074667"/>
            <a:ext cx="2668173" cy="748987"/>
          </a:xfrm>
          <a:prstGeom prst="rect">
            <a:avLst/>
          </a:prstGeom>
        </p:spPr>
        <p:txBody>
          <a:bodyPr wrap="square">
            <a:spAutoFit/>
          </a:bodyPr>
          <a:lstStyle/>
          <a:p>
            <a:pPr>
              <a:lnSpc>
                <a:spcPct val="90000"/>
              </a:lnSpc>
              <a:spcBef>
                <a:spcPts val="612"/>
              </a:spcBef>
            </a:pPr>
            <a:r>
              <a:rPr lang="en-US" sz="1632">
                <a:solidFill>
                  <a:schemeClr val="accent2"/>
                </a:solidFill>
                <a:latin typeface="Segoe UI Semibold" panose="020B0702040204020203" pitchFamily="34" charset="0"/>
                <a:cs typeface="Segoe UI Semibold" panose="020B0702040204020203" pitchFamily="34" charset="0"/>
              </a:rPr>
              <a:t>Rogue Application</a:t>
            </a:r>
            <a:endParaRPr lang="en-US" sz="1632">
              <a:solidFill>
                <a:schemeClr val="accent2"/>
              </a:solidFill>
            </a:endParaRPr>
          </a:p>
          <a:p>
            <a:pPr>
              <a:lnSpc>
                <a:spcPct val="90000"/>
              </a:lnSpc>
              <a:spcBef>
                <a:spcPts val="612"/>
              </a:spcBef>
            </a:pPr>
            <a:r>
              <a:rPr lang="en-US" sz="1224"/>
              <a:t>Identify rogue applications that access your data</a:t>
            </a:r>
          </a:p>
        </p:txBody>
      </p:sp>
      <p:sp>
        <p:nvSpPr>
          <p:cNvPr id="80" name="Rectangle 79">
            <a:extLst>
              <a:ext uri="{FF2B5EF4-FFF2-40B4-BE49-F238E27FC236}">
                <a16:creationId xmlns:a16="http://schemas.microsoft.com/office/drawing/2014/main" id="{7E750FEC-5339-44A7-A1D0-DF2AEA11119C}"/>
              </a:ext>
            </a:extLst>
          </p:cNvPr>
          <p:cNvSpPr/>
          <p:nvPr/>
        </p:nvSpPr>
        <p:spPr>
          <a:xfrm>
            <a:off x="8554282" y="5014658"/>
            <a:ext cx="3069123" cy="748987"/>
          </a:xfrm>
          <a:prstGeom prst="rect">
            <a:avLst/>
          </a:prstGeom>
        </p:spPr>
        <p:txBody>
          <a:bodyPr wrap="square">
            <a:spAutoFit/>
          </a:bodyPr>
          <a:lstStyle/>
          <a:p>
            <a:pPr>
              <a:lnSpc>
                <a:spcPct val="90000"/>
              </a:lnSpc>
              <a:spcBef>
                <a:spcPts val="612"/>
              </a:spcBef>
            </a:pPr>
            <a:r>
              <a:rPr lang="en-US" sz="1632">
                <a:solidFill>
                  <a:schemeClr val="accent2"/>
                </a:solidFill>
                <a:latin typeface="Segoe UI Semibold" panose="020B0702040204020203" pitchFamily="34" charset="0"/>
                <a:cs typeface="Segoe UI Semibold" panose="020B0702040204020203" pitchFamily="34" charset="0"/>
              </a:rPr>
              <a:t>Compromised Accounts</a:t>
            </a:r>
          </a:p>
          <a:p>
            <a:pPr>
              <a:lnSpc>
                <a:spcPct val="90000"/>
              </a:lnSpc>
              <a:spcBef>
                <a:spcPts val="612"/>
              </a:spcBef>
            </a:pPr>
            <a:r>
              <a:rPr lang="en-US" sz="1224"/>
              <a:t>Combat advanced attackers that leverage compromised user credentials</a:t>
            </a:r>
          </a:p>
        </p:txBody>
      </p:sp>
      <p:sp>
        <p:nvSpPr>
          <p:cNvPr id="90" name="Rectangle 89">
            <a:extLst>
              <a:ext uri="{FF2B5EF4-FFF2-40B4-BE49-F238E27FC236}">
                <a16:creationId xmlns:a16="http://schemas.microsoft.com/office/drawing/2014/main" id="{700CF2FE-FCC7-4218-97CA-D7B72ED78452}"/>
              </a:ext>
            </a:extLst>
          </p:cNvPr>
          <p:cNvSpPr/>
          <p:nvPr/>
        </p:nvSpPr>
        <p:spPr>
          <a:xfrm>
            <a:off x="182880" y="3496970"/>
            <a:ext cx="2826765" cy="734368"/>
          </a:xfrm>
          <a:prstGeom prst="rect">
            <a:avLst/>
          </a:prstGeom>
        </p:spPr>
        <p:txBody>
          <a:bodyPr wrap="square">
            <a:spAutoFit/>
          </a:bodyPr>
          <a:lstStyle/>
          <a:p>
            <a:pPr algn="r">
              <a:lnSpc>
                <a:spcPct val="90000"/>
              </a:lnSpc>
              <a:spcBef>
                <a:spcPts val="612"/>
              </a:spcBef>
            </a:pPr>
            <a:r>
              <a:rPr lang="en-US" sz="1632">
                <a:solidFill>
                  <a:schemeClr val="accent2"/>
                </a:solidFill>
                <a:latin typeface="Segoe UI Semibold" panose="020B0702040204020203" pitchFamily="34" charset="0"/>
                <a:cs typeface="Segoe UI Semibold" panose="020B0702040204020203" pitchFamily="34" charset="0"/>
              </a:rPr>
              <a:t>Malware</a:t>
            </a:r>
          </a:p>
          <a:p>
            <a:pPr algn="r">
              <a:lnSpc>
                <a:spcPct val="90000"/>
              </a:lnSpc>
              <a:spcBef>
                <a:spcPts val="612"/>
              </a:spcBef>
            </a:pPr>
            <a:r>
              <a:rPr lang="en-US" sz="1224"/>
              <a:t>Detect and detonate malware in cloud apps as soon as it’s uploaded</a:t>
            </a:r>
          </a:p>
        </p:txBody>
      </p:sp>
      <p:grpSp>
        <p:nvGrpSpPr>
          <p:cNvPr id="94" name="Group 93">
            <a:extLst>
              <a:ext uri="{FF2B5EF4-FFF2-40B4-BE49-F238E27FC236}">
                <a16:creationId xmlns:a16="http://schemas.microsoft.com/office/drawing/2014/main" id="{346C5632-E5D1-463B-9A23-CC706970A2F3}"/>
              </a:ext>
            </a:extLst>
          </p:cNvPr>
          <p:cNvGrpSpPr/>
          <p:nvPr/>
        </p:nvGrpSpPr>
        <p:grpSpPr>
          <a:xfrm>
            <a:off x="5277558" y="2394473"/>
            <a:ext cx="2072899" cy="2030174"/>
            <a:chOff x="4389943" y="2386305"/>
            <a:chExt cx="497236" cy="506513"/>
          </a:xfrm>
          <a:solidFill>
            <a:schemeClr val="accent2"/>
          </a:solidFill>
        </p:grpSpPr>
        <p:cxnSp>
          <p:nvCxnSpPr>
            <p:cNvPr id="95" name="Straight Connector 94">
              <a:extLst>
                <a:ext uri="{FF2B5EF4-FFF2-40B4-BE49-F238E27FC236}">
                  <a16:creationId xmlns:a16="http://schemas.microsoft.com/office/drawing/2014/main" id="{D5509C80-583B-49BA-B4AA-4AE9E3CBCF6C}"/>
                </a:ext>
              </a:extLst>
            </p:cNvPr>
            <p:cNvCxnSpPr/>
            <p:nvPr/>
          </p:nvCxnSpPr>
          <p:spPr>
            <a:xfrm flipV="1">
              <a:off x="4551437" y="2424489"/>
              <a:ext cx="411" cy="308262"/>
            </a:xfrm>
            <a:prstGeom prst="line">
              <a:avLst/>
            </a:prstGeom>
            <a:grpFill/>
            <a:ln w="19050">
              <a:solidFill>
                <a:schemeClr val="bg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7" name="Straight Connector 96">
              <a:extLst>
                <a:ext uri="{FF2B5EF4-FFF2-40B4-BE49-F238E27FC236}">
                  <a16:creationId xmlns:a16="http://schemas.microsoft.com/office/drawing/2014/main" id="{32267AED-0411-4069-BAC4-CB89ECBACCD2}"/>
                </a:ext>
              </a:extLst>
            </p:cNvPr>
            <p:cNvCxnSpPr/>
            <p:nvPr/>
          </p:nvCxnSpPr>
          <p:spPr>
            <a:xfrm flipH="1" flipV="1">
              <a:off x="4550956" y="2425488"/>
              <a:ext cx="100768" cy="143552"/>
            </a:xfrm>
            <a:prstGeom prst="line">
              <a:avLst/>
            </a:prstGeom>
            <a:grpFill/>
            <a:ln w="19050">
              <a:solidFill>
                <a:schemeClr val="bg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8" name="Straight Connector 97">
              <a:extLst>
                <a:ext uri="{FF2B5EF4-FFF2-40B4-BE49-F238E27FC236}">
                  <a16:creationId xmlns:a16="http://schemas.microsoft.com/office/drawing/2014/main" id="{80170CAF-9245-4E48-8B57-1345F053625E}"/>
                </a:ext>
              </a:extLst>
            </p:cNvPr>
            <p:cNvCxnSpPr/>
            <p:nvPr/>
          </p:nvCxnSpPr>
          <p:spPr>
            <a:xfrm flipH="1" flipV="1">
              <a:off x="4642646" y="2560310"/>
              <a:ext cx="157328" cy="186276"/>
            </a:xfrm>
            <a:prstGeom prst="line">
              <a:avLst/>
            </a:prstGeom>
            <a:grpFill/>
            <a:ln w="19050">
              <a:solidFill>
                <a:schemeClr val="bg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9" name="Straight Connector 98">
              <a:extLst>
                <a:ext uri="{FF2B5EF4-FFF2-40B4-BE49-F238E27FC236}">
                  <a16:creationId xmlns:a16="http://schemas.microsoft.com/office/drawing/2014/main" id="{B73FE652-F684-4EFF-B50A-7744AFBE13BA}"/>
                </a:ext>
              </a:extLst>
            </p:cNvPr>
            <p:cNvCxnSpPr/>
            <p:nvPr/>
          </p:nvCxnSpPr>
          <p:spPr>
            <a:xfrm flipH="1">
              <a:off x="4573239" y="2743788"/>
              <a:ext cx="224038" cy="60443"/>
            </a:xfrm>
            <a:prstGeom prst="line">
              <a:avLst/>
            </a:prstGeom>
            <a:grpFill/>
            <a:ln w="19050">
              <a:solidFill>
                <a:schemeClr val="bg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0" name="Straight Connector 99">
              <a:extLst>
                <a:ext uri="{FF2B5EF4-FFF2-40B4-BE49-F238E27FC236}">
                  <a16:creationId xmlns:a16="http://schemas.microsoft.com/office/drawing/2014/main" id="{F232333F-7E9F-4138-8358-00A7C8FD422A}"/>
                </a:ext>
              </a:extLst>
            </p:cNvPr>
            <p:cNvCxnSpPr/>
            <p:nvPr/>
          </p:nvCxnSpPr>
          <p:spPr>
            <a:xfrm flipH="1" flipV="1">
              <a:off x="4462052" y="2619767"/>
              <a:ext cx="332614" cy="121710"/>
            </a:xfrm>
            <a:prstGeom prst="line">
              <a:avLst/>
            </a:prstGeom>
            <a:grpFill/>
            <a:ln w="19050">
              <a:solidFill>
                <a:schemeClr val="bg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1" name="Straight Connector 100">
              <a:extLst>
                <a:ext uri="{FF2B5EF4-FFF2-40B4-BE49-F238E27FC236}">
                  <a16:creationId xmlns:a16="http://schemas.microsoft.com/office/drawing/2014/main" id="{6ADF941F-09EE-4F97-B6FF-7B5E6F9A11C9}"/>
                </a:ext>
              </a:extLst>
            </p:cNvPr>
            <p:cNvCxnSpPr/>
            <p:nvPr/>
          </p:nvCxnSpPr>
          <p:spPr>
            <a:xfrm flipH="1">
              <a:off x="4444611" y="2428386"/>
              <a:ext cx="111187" cy="182158"/>
            </a:xfrm>
            <a:prstGeom prst="line">
              <a:avLst/>
            </a:prstGeom>
            <a:grpFill/>
            <a:ln w="19050">
              <a:solidFill>
                <a:schemeClr val="bg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2" name="Straight Connector 101">
              <a:extLst>
                <a:ext uri="{FF2B5EF4-FFF2-40B4-BE49-F238E27FC236}">
                  <a16:creationId xmlns:a16="http://schemas.microsoft.com/office/drawing/2014/main" id="{7E8A3374-A6F7-4F6F-BF3E-971E904C629A}"/>
                </a:ext>
              </a:extLst>
            </p:cNvPr>
            <p:cNvCxnSpPr/>
            <p:nvPr/>
          </p:nvCxnSpPr>
          <p:spPr>
            <a:xfrm flipH="1" flipV="1">
              <a:off x="4442098" y="2611076"/>
              <a:ext cx="113700" cy="188543"/>
            </a:xfrm>
            <a:prstGeom prst="line">
              <a:avLst/>
            </a:prstGeom>
            <a:grpFill/>
            <a:ln w="19050">
              <a:solidFill>
                <a:schemeClr val="bg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3" name="Straight Connector 102">
              <a:extLst>
                <a:ext uri="{FF2B5EF4-FFF2-40B4-BE49-F238E27FC236}">
                  <a16:creationId xmlns:a16="http://schemas.microsoft.com/office/drawing/2014/main" id="{9E507D64-D97B-4373-B44C-529D3202B04E}"/>
                </a:ext>
              </a:extLst>
            </p:cNvPr>
            <p:cNvCxnSpPr/>
            <p:nvPr/>
          </p:nvCxnSpPr>
          <p:spPr>
            <a:xfrm flipV="1">
              <a:off x="4556469" y="2552899"/>
              <a:ext cx="86534" cy="249087"/>
            </a:xfrm>
            <a:prstGeom prst="line">
              <a:avLst/>
            </a:prstGeom>
            <a:grpFill/>
            <a:ln w="19050">
              <a:solidFill>
                <a:schemeClr val="bg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5" name="Straight Connector 104">
              <a:extLst>
                <a:ext uri="{FF2B5EF4-FFF2-40B4-BE49-F238E27FC236}">
                  <a16:creationId xmlns:a16="http://schemas.microsoft.com/office/drawing/2014/main" id="{A492CDD5-EF90-4788-90CE-4CCC1D14F0DE}"/>
                </a:ext>
              </a:extLst>
            </p:cNvPr>
            <p:cNvCxnSpPr/>
            <p:nvPr/>
          </p:nvCxnSpPr>
          <p:spPr>
            <a:xfrm flipV="1">
              <a:off x="4445733" y="2550593"/>
              <a:ext cx="195090" cy="63631"/>
            </a:xfrm>
            <a:prstGeom prst="line">
              <a:avLst/>
            </a:prstGeom>
            <a:grpFill/>
            <a:ln w="19050">
              <a:solidFill>
                <a:schemeClr val="bg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07" name="Oval 106">
              <a:extLst>
                <a:ext uri="{FF2B5EF4-FFF2-40B4-BE49-F238E27FC236}">
                  <a16:creationId xmlns:a16="http://schemas.microsoft.com/office/drawing/2014/main" id="{08C80BCF-93FE-4F2A-A6B1-CA43C1DC88C6}"/>
                </a:ext>
              </a:extLst>
            </p:cNvPr>
            <p:cNvSpPr/>
            <p:nvPr/>
          </p:nvSpPr>
          <p:spPr bwMode="auto">
            <a:xfrm>
              <a:off x="4713773" y="2661191"/>
              <a:ext cx="173406" cy="183398"/>
            </a:xfrm>
            <a:prstGeom prst="ellipse">
              <a:avLst/>
            </a:prstGeom>
            <a:solidFill>
              <a:srgbClr val="D2D2D2"/>
            </a:solid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a:gradFill>
                  <a:gsLst>
                    <a:gs pos="0">
                      <a:srgbClr val="FFFFFF"/>
                    </a:gs>
                    <a:gs pos="100000">
                      <a:srgbClr val="FFFFFF"/>
                    </a:gs>
                  </a:gsLst>
                  <a:lin ang="5400000" scaled="0"/>
                </a:gradFill>
                <a:latin typeface="Segoe UI Semilight"/>
              </a:endParaRPr>
            </a:p>
          </p:txBody>
        </p:sp>
        <p:sp>
          <p:nvSpPr>
            <p:cNvPr id="108" name="Oval 107">
              <a:extLst>
                <a:ext uri="{FF2B5EF4-FFF2-40B4-BE49-F238E27FC236}">
                  <a16:creationId xmlns:a16="http://schemas.microsoft.com/office/drawing/2014/main" id="{13DD1EC4-23DF-4744-9A57-C8A193F3CED7}"/>
                </a:ext>
              </a:extLst>
            </p:cNvPr>
            <p:cNvSpPr/>
            <p:nvPr/>
          </p:nvSpPr>
          <p:spPr bwMode="auto">
            <a:xfrm>
              <a:off x="4476111" y="2709420"/>
              <a:ext cx="173406" cy="183398"/>
            </a:xfrm>
            <a:prstGeom prst="ellipse">
              <a:avLst/>
            </a:prstGeom>
            <a:solidFill>
              <a:srgbClr val="D2D2D2"/>
            </a:solid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a:gradFill>
                  <a:gsLst>
                    <a:gs pos="0">
                      <a:srgbClr val="FFFFFF"/>
                    </a:gs>
                    <a:gs pos="100000">
                      <a:srgbClr val="FFFFFF"/>
                    </a:gs>
                  </a:gsLst>
                  <a:lin ang="5400000" scaled="0"/>
                </a:gradFill>
                <a:latin typeface="Segoe UI Semilight"/>
              </a:endParaRPr>
            </a:p>
          </p:txBody>
        </p:sp>
        <p:sp>
          <p:nvSpPr>
            <p:cNvPr id="109" name="Oval 108">
              <a:extLst>
                <a:ext uri="{FF2B5EF4-FFF2-40B4-BE49-F238E27FC236}">
                  <a16:creationId xmlns:a16="http://schemas.microsoft.com/office/drawing/2014/main" id="{E92173F7-CBEA-43B1-9A6D-F0F2F12D1ED5}"/>
                </a:ext>
              </a:extLst>
            </p:cNvPr>
            <p:cNvSpPr/>
            <p:nvPr/>
          </p:nvSpPr>
          <p:spPr bwMode="auto">
            <a:xfrm>
              <a:off x="4585479" y="2497637"/>
              <a:ext cx="108937" cy="115214"/>
            </a:xfrm>
            <a:prstGeom prst="ellipse">
              <a:avLst/>
            </a:prstGeom>
            <a:solidFill>
              <a:srgbClr val="D2D2D2"/>
            </a:solid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a:gradFill>
                  <a:gsLst>
                    <a:gs pos="0">
                      <a:srgbClr val="FFFFFF"/>
                    </a:gs>
                    <a:gs pos="100000">
                      <a:srgbClr val="FFFFFF"/>
                    </a:gs>
                  </a:gsLst>
                  <a:lin ang="5400000" scaled="0"/>
                </a:gradFill>
                <a:latin typeface="Segoe UI Semilight"/>
              </a:endParaRPr>
            </a:p>
          </p:txBody>
        </p:sp>
        <p:sp>
          <p:nvSpPr>
            <p:cNvPr id="110" name="Oval 109">
              <a:extLst>
                <a:ext uri="{FF2B5EF4-FFF2-40B4-BE49-F238E27FC236}">
                  <a16:creationId xmlns:a16="http://schemas.microsoft.com/office/drawing/2014/main" id="{CAC59DA0-DA0A-4484-875A-8EC1D57BABB6}"/>
                </a:ext>
              </a:extLst>
            </p:cNvPr>
            <p:cNvSpPr/>
            <p:nvPr/>
          </p:nvSpPr>
          <p:spPr bwMode="auto">
            <a:xfrm>
              <a:off x="4389943" y="2551129"/>
              <a:ext cx="108937" cy="115214"/>
            </a:xfrm>
            <a:prstGeom prst="ellipse">
              <a:avLst/>
            </a:prstGeom>
            <a:solidFill>
              <a:srgbClr val="D2D2D2"/>
            </a:solid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a:gradFill>
                  <a:gsLst>
                    <a:gs pos="0">
                      <a:srgbClr val="FFFFFF"/>
                    </a:gs>
                    <a:gs pos="100000">
                      <a:srgbClr val="FFFFFF"/>
                    </a:gs>
                  </a:gsLst>
                  <a:lin ang="5400000" scaled="0"/>
                </a:gradFill>
                <a:latin typeface="Segoe UI Semilight"/>
              </a:endParaRPr>
            </a:p>
          </p:txBody>
        </p:sp>
        <p:sp>
          <p:nvSpPr>
            <p:cNvPr id="111" name="Oval 110">
              <a:extLst>
                <a:ext uri="{FF2B5EF4-FFF2-40B4-BE49-F238E27FC236}">
                  <a16:creationId xmlns:a16="http://schemas.microsoft.com/office/drawing/2014/main" id="{4F19B482-A202-4965-827C-EAC76EE7BB8F}"/>
                </a:ext>
              </a:extLst>
            </p:cNvPr>
            <p:cNvSpPr/>
            <p:nvPr/>
          </p:nvSpPr>
          <p:spPr bwMode="auto">
            <a:xfrm>
              <a:off x="4516377" y="2386305"/>
              <a:ext cx="72491" cy="76667"/>
            </a:xfrm>
            <a:prstGeom prst="ellipse">
              <a:avLst/>
            </a:prstGeom>
            <a:solidFill>
              <a:srgbClr val="D2D2D2"/>
            </a:solid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a:gradFill>
                  <a:gsLst>
                    <a:gs pos="0">
                      <a:srgbClr val="FFFFFF"/>
                    </a:gs>
                    <a:gs pos="100000">
                      <a:srgbClr val="FFFFFF"/>
                    </a:gs>
                  </a:gsLst>
                  <a:lin ang="5400000" scaled="0"/>
                </a:gradFill>
                <a:latin typeface="Segoe UI Semilight"/>
              </a:endParaRPr>
            </a:p>
          </p:txBody>
        </p:sp>
      </p:grpSp>
      <p:sp>
        <p:nvSpPr>
          <p:cNvPr id="92" name="Oval 369">
            <a:extLst>
              <a:ext uri="{FF2B5EF4-FFF2-40B4-BE49-F238E27FC236}">
                <a16:creationId xmlns:a16="http://schemas.microsoft.com/office/drawing/2014/main" id="{99FE6A5C-8BEE-4075-BEEE-14D7446071A5}"/>
              </a:ext>
            </a:extLst>
          </p:cNvPr>
          <p:cNvSpPr>
            <a:spLocks noChangeArrowheads="1"/>
          </p:cNvSpPr>
          <p:nvPr/>
        </p:nvSpPr>
        <p:spPr bwMode="auto">
          <a:xfrm>
            <a:off x="4507400" y="1811951"/>
            <a:ext cx="3387747" cy="3387732"/>
          </a:xfrm>
          <a:prstGeom prst="ellipse">
            <a:avLst/>
          </a:prstGeom>
          <a:noFill/>
          <a:ln w="76200">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93260" tIns="46630" rIns="93260" bIns="46630" numCol="1" anchor="t" anchorCtr="0" compatLnSpc="1">
            <a:prstTxWarp prst="textNoShape">
              <a:avLst/>
            </a:prstTxWarp>
          </a:bodyPr>
          <a:lstStyle/>
          <a:p>
            <a:pPr defTabSz="932597">
              <a:defRPr/>
            </a:pPr>
            <a:endParaRPr lang="en-US" kern="0">
              <a:solidFill>
                <a:sysClr val="windowText" lastClr="000000"/>
              </a:solidFill>
            </a:endParaRPr>
          </a:p>
        </p:txBody>
      </p:sp>
      <p:sp>
        <p:nvSpPr>
          <p:cNvPr id="81" name="Rectangle 80">
            <a:extLst>
              <a:ext uri="{FF2B5EF4-FFF2-40B4-BE49-F238E27FC236}">
                <a16:creationId xmlns:a16="http://schemas.microsoft.com/office/drawing/2014/main" id="{D3CFF5DB-A702-744F-A34B-38AEAD7B81F8}"/>
              </a:ext>
            </a:extLst>
          </p:cNvPr>
          <p:cNvSpPr/>
          <p:nvPr/>
        </p:nvSpPr>
        <p:spPr>
          <a:xfrm>
            <a:off x="8953012" y="3534500"/>
            <a:ext cx="2802875" cy="748987"/>
          </a:xfrm>
          <a:prstGeom prst="rect">
            <a:avLst/>
          </a:prstGeom>
        </p:spPr>
        <p:txBody>
          <a:bodyPr wrap="square">
            <a:spAutoFit/>
          </a:bodyPr>
          <a:lstStyle/>
          <a:p>
            <a:pPr>
              <a:lnSpc>
                <a:spcPct val="90000"/>
              </a:lnSpc>
              <a:spcBef>
                <a:spcPts val="612"/>
              </a:spcBef>
            </a:pPr>
            <a:r>
              <a:rPr lang="en-US" sz="1632">
                <a:solidFill>
                  <a:schemeClr val="accent2"/>
                </a:solidFill>
                <a:latin typeface="Segoe UI Semibold" panose="020B0702040204020203" pitchFamily="34" charset="0"/>
                <a:cs typeface="Segoe UI Semibold" panose="020B0702040204020203" pitchFamily="34" charset="0"/>
              </a:rPr>
              <a:t>Data exfiltration</a:t>
            </a:r>
          </a:p>
          <a:p>
            <a:pPr>
              <a:lnSpc>
                <a:spcPct val="90000"/>
              </a:lnSpc>
              <a:spcBef>
                <a:spcPts val="612"/>
              </a:spcBef>
            </a:pPr>
            <a:r>
              <a:rPr lang="en-US" sz="1224"/>
              <a:t>Detect unusual flow of data outside of your organization</a:t>
            </a:r>
          </a:p>
        </p:txBody>
      </p:sp>
      <p:sp>
        <p:nvSpPr>
          <p:cNvPr id="82" name="strategy" title="Icon of two circles and a curved arrow winding between three exes connecting them">
            <a:extLst>
              <a:ext uri="{FF2B5EF4-FFF2-40B4-BE49-F238E27FC236}">
                <a16:creationId xmlns:a16="http://schemas.microsoft.com/office/drawing/2014/main" id="{09C7D90E-2178-A641-BD6C-2223EF94719A}"/>
              </a:ext>
            </a:extLst>
          </p:cNvPr>
          <p:cNvSpPr>
            <a:spLocks noChangeAspect="1" noEditPoints="1"/>
          </p:cNvSpPr>
          <p:nvPr/>
        </p:nvSpPr>
        <p:spPr bwMode="auto">
          <a:xfrm>
            <a:off x="8271558" y="3601101"/>
            <a:ext cx="416223" cy="554544"/>
          </a:xfrm>
          <a:custGeom>
            <a:avLst/>
            <a:gdLst>
              <a:gd name="T0" fmla="*/ 208 w 240"/>
              <a:gd name="T1" fmla="*/ 83 h 322"/>
              <a:gd name="T2" fmla="*/ 207 w 240"/>
              <a:gd name="T3" fmla="*/ 128 h 322"/>
              <a:gd name="T4" fmla="*/ 166 w 240"/>
              <a:gd name="T5" fmla="*/ 178 h 322"/>
              <a:gd name="T6" fmla="*/ 83 w 240"/>
              <a:gd name="T7" fmla="*/ 178 h 322"/>
              <a:gd name="T8" fmla="*/ 43 w 240"/>
              <a:gd name="T9" fmla="*/ 191 h 322"/>
              <a:gd name="T10" fmla="*/ 25 w 240"/>
              <a:gd name="T11" fmla="*/ 230 h 322"/>
              <a:gd name="T12" fmla="*/ 25 w 240"/>
              <a:gd name="T13" fmla="*/ 239 h 322"/>
              <a:gd name="T14" fmla="*/ 239 w 240"/>
              <a:gd name="T15" fmla="*/ 114 h 322"/>
              <a:gd name="T16" fmla="*/ 208 w 240"/>
              <a:gd name="T17" fmla="*/ 83 h 322"/>
              <a:gd name="T18" fmla="*/ 177 w 240"/>
              <a:gd name="T19" fmla="*/ 114 h 322"/>
              <a:gd name="T20" fmla="*/ 0 w 240"/>
              <a:gd name="T21" fmla="*/ 296 h 322"/>
              <a:gd name="T22" fmla="*/ 26 w 240"/>
              <a:gd name="T23" fmla="*/ 322 h 322"/>
              <a:gd name="T24" fmla="*/ 52 w 240"/>
              <a:gd name="T25" fmla="*/ 296 h 322"/>
              <a:gd name="T26" fmla="*/ 26 w 240"/>
              <a:gd name="T27" fmla="*/ 270 h 322"/>
              <a:gd name="T28" fmla="*/ 0 w 240"/>
              <a:gd name="T29" fmla="*/ 296 h 322"/>
              <a:gd name="T30" fmla="*/ 187 w 240"/>
              <a:gd name="T31" fmla="*/ 26 h 322"/>
              <a:gd name="T32" fmla="*/ 213 w 240"/>
              <a:gd name="T33" fmla="*/ 52 h 322"/>
              <a:gd name="T34" fmla="*/ 239 w 240"/>
              <a:gd name="T35" fmla="*/ 26 h 322"/>
              <a:gd name="T36" fmla="*/ 213 w 240"/>
              <a:gd name="T37" fmla="*/ 0 h 322"/>
              <a:gd name="T38" fmla="*/ 187 w 240"/>
              <a:gd name="T39" fmla="*/ 26 h 322"/>
              <a:gd name="T40" fmla="*/ 67 w 240"/>
              <a:gd name="T41" fmla="*/ 96 h 322"/>
              <a:gd name="T42" fmla="*/ 119 w 240"/>
              <a:gd name="T43" fmla="*/ 148 h 322"/>
              <a:gd name="T44" fmla="*/ 119 w 240"/>
              <a:gd name="T45" fmla="*/ 96 h 322"/>
              <a:gd name="T46" fmla="*/ 67 w 240"/>
              <a:gd name="T47" fmla="*/ 148 h 322"/>
              <a:gd name="T48" fmla="*/ 189 w 240"/>
              <a:gd name="T49" fmla="*/ 203 h 322"/>
              <a:gd name="T50" fmla="*/ 240 w 240"/>
              <a:gd name="T51" fmla="*/ 255 h 322"/>
              <a:gd name="T52" fmla="*/ 240 w 240"/>
              <a:gd name="T53" fmla="*/ 203 h 322"/>
              <a:gd name="T54" fmla="*/ 189 w 240"/>
              <a:gd name="T55" fmla="*/ 255 h 322"/>
              <a:gd name="T56" fmla="*/ 93 w 240"/>
              <a:gd name="T57" fmla="*/ 227 h 322"/>
              <a:gd name="T58" fmla="*/ 145 w 240"/>
              <a:gd name="T59" fmla="*/ 279 h 322"/>
              <a:gd name="T60" fmla="*/ 145 w 240"/>
              <a:gd name="T61" fmla="*/ 227 h 322"/>
              <a:gd name="T62" fmla="*/ 93 w 240"/>
              <a:gd name="T63" fmla="*/ 279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322">
                <a:moveTo>
                  <a:pt x="208" y="83"/>
                </a:moveTo>
                <a:cubicBezTo>
                  <a:pt x="208" y="83"/>
                  <a:pt x="208" y="103"/>
                  <a:pt x="207" y="128"/>
                </a:cubicBezTo>
                <a:cubicBezTo>
                  <a:pt x="206" y="177"/>
                  <a:pt x="166" y="178"/>
                  <a:pt x="166" y="178"/>
                </a:cubicBezTo>
                <a:cubicBezTo>
                  <a:pt x="83" y="178"/>
                  <a:pt x="83" y="178"/>
                  <a:pt x="83" y="178"/>
                </a:cubicBezTo>
                <a:cubicBezTo>
                  <a:pt x="83" y="178"/>
                  <a:pt x="58" y="178"/>
                  <a:pt x="43" y="191"/>
                </a:cubicBezTo>
                <a:cubicBezTo>
                  <a:pt x="28" y="203"/>
                  <a:pt x="25" y="220"/>
                  <a:pt x="25" y="230"/>
                </a:cubicBezTo>
                <a:cubicBezTo>
                  <a:pt x="25" y="239"/>
                  <a:pt x="25" y="239"/>
                  <a:pt x="25" y="239"/>
                </a:cubicBezTo>
                <a:moveTo>
                  <a:pt x="239" y="114"/>
                </a:moveTo>
                <a:cubicBezTo>
                  <a:pt x="208" y="83"/>
                  <a:pt x="208" y="83"/>
                  <a:pt x="208" y="83"/>
                </a:cubicBezTo>
                <a:cubicBezTo>
                  <a:pt x="177" y="114"/>
                  <a:pt x="177" y="114"/>
                  <a:pt x="177" y="114"/>
                </a:cubicBezTo>
                <a:moveTo>
                  <a:pt x="0" y="296"/>
                </a:moveTo>
                <a:cubicBezTo>
                  <a:pt x="0" y="310"/>
                  <a:pt x="12" y="322"/>
                  <a:pt x="26" y="322"/>
                </a:cubicBezTo>
                <a:cubicBezTo>
                  <a:pt x="40" y="322"/>
                  <a:pt x="52" y="310"/>
                  <a:pt x="52" y="296"/>
                </a:cubicBezTo>
                <a:cubicBezTo>
                  <a:pt x="52" y="282"/>
                  <a:pt x="40" y="270"/>
                  <a:pt x="26" y="270"/>
                </a:cubicBezTo>
                <a:cubicBezTo>
                  <a:pt x="12" y="270"/>
                  <a:pt x="0" y="282"/>
                  <a:pt x="0" y="296"/>
                </a:cubicBezTo>
                <a:close/>
                <a:moveTo>
                  <a:pt x="187" y="26"/>
                </a:moveTo>
                <a:cubicBezTo>
                  <a:pt x="187" y="40"/>
                  <a:pt x="199" y="52"/>
                  <a:pt x="213" y="52"/>
                </a:cubicBezTo>
                <a:cubicBezTo>
                  <a:pt x="227" y="52"/>
                  <a:pt x="239" y="40"/>
                  <a:pt x="239" y="26"/>
                </a:cubicBezTo>
                <a:cubicBezTo>
                  <a:pt x="239" y="12"/>
                  <a:pt x="227" y="0"/>
                  <a:pt x="213" y="0"/>
                </a:cubicBezTo>
                <a:cubicBezTo>
                  <a:pt x="199" y="0"/>
                  <a:pt x="187" y="12"/>
                  <a:pt x="187" y="26"/>
                </a:cubicBezTo>
                <a:close/>
                <a:moveTo>
                  <a:pt x="67" y="96"/>
                </a:moveTo>
                <a:cubicBezTo>
                  <a:pt x="119" y="148"/>
                  <a:pt x="119" y="148"/>
                  <a:pt x="119" y="148"/>
                </a:cubicBezTo>
                <a:moveTo>
                  <a:pt x="119" y="96"/>
                </a:moveTo>
                <a:cubicBezTo>
                  <a:pt x="67" y="148"/>
                  <a:pt x="67" y="148"/>
                  <a:pt x="67" y="148"/>
                </a:cubicBezTo>
                <a:moveTo>
                  <a:pt x="189" y="203"/>
                </a:moveTo>
                <a:cubicBezTo>
                  <a:pt x="240" y="255"/>
                  <a:pt x="240" y="255"/>
                  <a:pt x="240" y="255"/>
                </a:cubicBezTo>
                <a:moveTo>
                  <a:pt x="240" y="203"/>
                </a:moveTo>
                <a:cubicBezTo>
                  <a:pt x="189" y="255"/>
                  <a:pt x="189" y="255"/>
                  <a:pt x="189" y="255"/>
                </a:cubicBezTo>
                <a:moveTo>
                  <a:pt x="93" y="227"/>
                </a:moveTo>
                <a:cubicBezTo>
                  <a:pt x="145" y="279"/>
                  <a:pt x="145" y="279"/>
                  <a:pt x="145" y="279"/>
                </a:cubicBezTo>
                <a:moveTo>
                  <a:pt x="145" y="227"/>
                </a:moveTo>
                <a:cubicBezTo>
                  <a:pt x="93" y="279"/>
                  <a:pt x="93" y="279"/>
                  <a:pt x="93" y="279"/>
                </a:cubicBezTo>
              </a:path>
            </a:pathLst>
          </a:custGeom>
          <a:noFill/>
          <a:ln w="15875" cap="flat">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endParaRPr lang="en-US" sz="1873"/>
          </a:p>
        </p:txBody>
      </p:sp>
      <p:grpSp>
        <p:nvGrpSpPr>
          <p:cNvPr id="93" name="Group 92">
            <a:extLst>
              <a:ext uri="{FF2B5EF4-FFF2-40B4-BE49-F238E27FC236}">
                <a16:creationId xmlns:a16="http://schemas.microsoft.com/office/drawing/2014/main" id="{B445BBAA-6474-4AFA-B716-6B6FE14E8B51}"/>
              </a:ext>
            </a:extLst>
          </p:cNvPr>
          <p:cNvGrpSpPr/>
          <p:nvPr/>
        </p:nvGrpSpPr>
        <p:grpSpPr>
          <a:xfrm>
            <a:off x="3345080" y="2160356"/>
            <a:ext cx="818250" cy="481954"/>
            <a:chOff x="4705350" y="3590925"/>
            <a:chExt cx="606426" cy="357188"/>
          </a:xfrm>
          <a:noFill/>
        </p:grpSpPr>
        <p:sp>
          <p:nvSpPr>
            <p:cNvPr id="106" name="Freeform 5">
              <a:extLst>
                <a:ext uri="{FF2B5EF4-FFF2-40B4-BE49-F238E27FC236}">
                  <a16:creationId xmlns:a16="http://schemas.microsoft.com/office/drawing/2014/main" id="{5B1AE5BA-AE48-4AA2-9E45-725A07E694EC}"/>
                </a:ext>
              </a:extLst>
            </p:cNvPr>
            <p:cNvSpPr>
              <a:spLocks/>
            </p:cNvSpPr>
            <p:nvPr/>
          </p:nvSpPr>
          <p:spPr bwMode="auto">
            <a:xfrm>
              <a:off x="4705350" y="3852863"/>
              <a:ext cx="134938" cy="95250"/>
            </a:xfrm>
            <a:custGeom>
              <a:avLst/>
              <a:gdLst>
                <a:gd name="T0" fmla="*/ 0 w 75"/>
                <a:gd name="T1" fmla="*/ 53 h 53"/>
                <a:gd name="T2" fmla="*/ 0 w 75"/>
                <a:gd name="T3" fmla="*/ 53 h 53"/>
                <a:gd name="T4" fmla="*/ 63 w 75"/>
                <a:gd name="T5" fmla="*/ 53 h 53"/>
                <a:gd name="T6" fmla="*/ 63 w 75"/>
                <a:gd name="T7" fmla="*/ 53 h 53"/>
                <a:gd name="T8" fmla="*/ 75 w 75"/>
                <a:gd name="T9" fmla="*/ 4 h 53"/>
                <a:gd name="T10" fmla="*/ 54 w 75"/>
                <a:gd name="T11" fmla="*/ 0 h 53"/>
                <a:gd name="T12" fmla="*/ 0 w 75"/>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75" h="53">
                  <a:moveTo>
                    <a:pt x="0" y="53"/>
                  </a:moveTo>
                  <a:lnTo>
                    <a:pt x="0" y="53"/>
                  </a:lnTo>
                  <a:lnTo>
                    <a:pt x="63" y="53"/>
                  </a:lnTo>
                  <a:lnTo>
                    <a:pt x="63" y="53"/>
                  </a:lnTo>
                  <a:cubicBezTo>
                    <a:pt x="63" y="35"/>
                    <a:pt x="67" y="19"/>
                    <a:pt x="75" y="4"/>
                  </a:cubicBezTo>
                  <a:cubicBezTo>
                    <a:pt x="69" y="1"/>
                    <a:pt x="61" y="0"/>
                    <a:pt x="54" y="0"/>
                  </a:cubicBezTo>
                  <a:cubicBezTo>
                    <a:pt x="24" y="0"/>
                    <a:pt x="0" y="24"/>
                    <a:pt x="0" y="53"/>
                  </a:cubicBezTo>
                  <a:close/>
                </a:path>
              </a:pathLst>
            </a:custGeom>
            <a:grpFill/>
            <a:ln w="12700">
              <a:solidFill>
                <a:srgbClr val="00205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12" name="Freeform 6">
              <a:extLst>
                <a:ext uri="{FF2B5EF4-FFF2-40B4-BE49-F238E27FC236}">
                  <a16:creationId xmlns:a16="http://schemas.microsoft.com/office/drawing/2014/main" id="{207F3FB3-88C2-41C2-82FB-C6AC6ED329D0}"/>
                </a:ext>
              </a:extLst>
            </p:cNvPr>
            <p:cNvSpPr>
              <a:spLocks/>
            </p:cNvSpPr>
            <p:nvPr/>
          </p:nvSpPr>
          <p:spPr bwMode="auto">
            <a:xfrm>
              <a:off x="4867275" y="3805238"/>
              <a:ext cx="246063" cy="142875"/>
            </a:xfrm>
            <a:custGeom>
              <a:avLst/>
              <a:gdLst>
                <a:gd name="T0" fmla="*/ 22 w 138"/>
                <a:gd name="T1" fmla="*/ 25 h 80"/>
                <a:gd name="T2" fmla="*/ 22 w 138"/>
                <a:gd name="T3" fmla="*/ 25 h 80"/>
                <a:gd name="T4" fmla="*/ 13 w 138"/>
                <a:gd name="T5" fmla="*/ 36 h 80"/>
                <a:gd name="T6" fmla="*/ 6 w 138"/>
                <a:gd name="T7" fmla="*/ 48 h 80"/>
                <a:gd name="T8" fmla="*/ 0 w 138"/>
                <a:gd name="T9" fmla="*/ 80 h 80"/>
                <a:gd name="T10" fmla="*/ 17 w 138"/>
                <a:gd name="T11" fmla="*/ 80 h 80"/>
                <a:gd name="T12" fmla="*/ 30 w 138"/>
                <a:gd name="T13" fmla="*/ 80 h 80"/>
                <a:gd name="T14" fmla="*/ 44 w 138"/>
                <a:gd name="T15" fmla="*/ 80 h 80"/>
                <a:gd name="T16" fmla="*/ 116 w 138"/>
                <a:gd name="T17" fmla="*/ 80 h 80"/>
                <a:gd name="T18" fmla="*/ 138 w 138"/>
                <a:gd name="T19" fmla="*/ 25 h 80"/>
                <a:gd name="T20" fmla="*/ 80 w 138"/>
                <a:gd name="T21" fmla="*/ 0 h 80"/>
                <a:gd name="T22" fmla="*/ 22 w 138"/>
                <a:gd name="T23" fmla="*/ 2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80">
                  <a:moveTo>
                    <a:pt x="22" y="25"/>
                  </a:moveTo>
                  <a:lnTo>
                    <a:pt x="22" y="25"/>
                  </a:lnTo>
                  <a:cubicBezTo>
                    <a:pt x="19" y="28"/>
                    <a:pt x="16" y="32"/>
                    <a:pt x="13" y="36"/>
                  </a:cubicBezTo>
                  <a:cubicBezTo>
                    <a:pt x="11" y="40"/>
                    <a:pt x="8" y="44"/>
                    <a:pt x="6" y="48"/>
                  </a:cubicBezTo>
                  <a:cubicBezTo>
                    <a:pt x="2" y="58"/>
                    <a:pt x="0" y="69"/>
                    <a:pt x="0" y="80"/>
                  </a:cubicBezTo>
                  <a:lnTo>
                    <a:pt x="17" y="80"/>
                  </a:lnTo>
                  <a:lnTo>
                    <a:pt x="30" y="80"/>
                  </a:lnTo>
                  <a:lnTo>
                    <a:pt x="44" y="80"/>
                  </a:lnTo>
                  <a:lnTo>
                    <a:pt x="116" y="80"/>
                  </a:lnTo>
                  <a:cubicBezTo>
                    <a:pt x="116" y="58"/>
                    <a:pt x="124" y="39"/>
                    <a:pt x="138" y="25"/>
                  </a:cubicBezTo>
                  <a:cubicBezTo>
                    <a:pt x="123" y="9"/>
                    <a:pt x="103" y="0"/>
                    <a:pt x="80" y="0"/>
                  </a:cubicBezTo>
                  <a:cubicBezTo>
                    <a:pt x="57" y="0"/>
                    <a:pt x="36" y="9"/>
                    <a:pt x="22" y="25"/>
                  </a:cubicBezTo>
                  <a:close/>
                </a:path>
              </a:pathLst>
            </a:custGeom>
            <a:grpFill/>
            <a:ln w="12700">
              <a:solidFill>
                <a:srgbClr val="00205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13" name="Freeform 7">
              <a:extLst>
                <a:ext uri="{FF2B5EF4-FFF2-40B4-BE49-F238E27FC236}">
                  <a16:creationId xmlns:a16="http://schemas.microsoft.com/office/drawing/2014/main" id="{A4608A4F-2A80-4EA9-8F5A-B7C22AD407C0}"/>
                </a:ext>
              </a:extLst>
            </p:cNvPr>
            <p:cNvSpPr>
              <a:spLocks/>
            </p:cNvSpPr>
            <p:nvPr/>
          </p:nvSpPr>
          <p:spPr bwMode="auto">
            <a:xfrm>
              <a:off x="5122863" y="3851275"/>
              <a:ext cx="188913" cy="96838"/>
            </a:xfrm>
            <a:custGeom>
              <a:avLst/>
              <a:gdLst>
                <a:gd name="T0" fmla="*/ 53 w 106"/>
                <a:gd name="T1" fmla="*/ 0 h 54"/>
                <a:gd name="T2" fmla="*/ 53 w 106"/>
                <a:gd name="T3" fmla="*/ 0 h 54"/>
                <a:gd name="T4" fmla="*/ 32 w 106"/>
                <a:gd name="T5" fmla="*/ 5 h 54"/>
                <a:gd name="T6" fmla="*/ 20 w 106"/>
                <a:gd name="T7" fmla="*/ 12 h 54"/>
                <a:gd name="T8" fmla="*/ 10 w 106"/>
                <a:gd name="T9" fmla="*/ 22 h 54"/>
                <a:gd name="T10" fmla="*/ 0 w 106"/>
                <a:gd name="T11" fmla="*/ 54 h 54"/>
                <a:gd name="T12" fmla="*/ 17 w 106"/>
                <a:gd name="T13" fmla="*/ 54 h 54"/>
                <a:gd name="T14" fmla="*/ 30 w 106"/>
                <a:gd name="T15" fmla="*/ 54 h 54"/>
                <a:gd name="T16" fmla="*/ 44 w 106"/>
                <a:gd name="T17" fmla="*/ 54 h 54"/>
                <a:gd name="T18" fmla="*/ 106 w 106"/>
                <a:gd name="T19" fmla="*/ 54 h 54"/>
                <a:gd name="T20" fmla="*/ 53 w 106"/>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54">
                  <a:moveTo>
                    <a:pt x="53" y="0"/>
                  </a:moveTo>
                  <a:lnTo>
                    <a:pt x="53" y="0"/>
                  </a:lnTo>
                  <a:cubicBezTo>
                    <a:pt x="45" y="0"/>
                    <a:pt x="38" y="2"/>
                    <a:pt x="32" y="5"/>
                  </a:cubicBezTo>
                  <a:cubicBezTo>
                    <a:pt x="27" y="7"/>
                    <a:pt x="24" y="9"/>
                    <a:pt x="20" y="12"/>
                  </a:cubicBezTo>
                  <a:cubicBezTo>
                    <a:pt x="16" y="15"/>
                    <a:pt x="13" y="18"/>
                    <a:pt x="10" y="22"/>
                  </a:cubicBezTo>
                  <a:cubicBezTo>
                    <a:pt x="4" y="31"/>
                    <a:pt x="0" y="42"/>
                    <a:pt x="0" y="54"/>
                  </a:cubicBezTo>
                  <a:lnTo>
                    <a:pt x="17" y="54"/>
                  </a:lnTo>
                  <a:lnTo>
                    <a:pt x="30" y="54"/>
                  </a:lnTo>
                  <a:lnTo>
                    <a:pt x="44" y="54"/>
                  </a:lnTo>
                  <a:lnTo>
                    <a:pt x="106" y="54"/>
                  </a:lnTo>
                  <a:cubicBezTo>
                    <a:pt x="106" y="24"/>
                    <a:pt x="82" y="0"/>
                    <a:pt x="53" y="0"/>
                  </a:cubicBezTo>
                  <a:close/>
                </a:path>
              </a:pathLst>
            </a:custGeom>
            <a:grpFill/>
            <a:ln w="12700">
              <a:solidFill>
                <a:srgbClr val="00205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14" name="Freeform 8">
              <a:extLst>
                <a:ext uri="{FF2B5EF4-FFF2-40B4-BE49-F238E27FC236}">
                  <a16:creationId xmlns:a16="http://schemas.microsoft.com/office/drawing/2014/main" id="{1A3CB101-424A-44AA-AAD1-8696F1E42583}"/>
                </a:ext>
              </a:extLst>
            </p:cNvPr>
            <p:cNvSpPr>
              <a:spLocks/>
            </p:cNvSpPr>
            <p:nvPr/>
          </p:nvSpPr>
          <p:spPr bwMode="auto">
            <a:xfrm>
              <a:off x="5157788" y="3709988"/>
              <a:ext cx="117475" cy="119063"/>
            </a:xfrm>
            <a:custGeom>
              <a:avLst/>
              <a:gdLst>
                <a:gd name="T0" fmla="*/ 31 w 66"/>
                <a:gd name="T1" fmla="*/ 66 h 67"/>
                <a:gd name="T2" fmla="*/ 31 w 66"/>
                <a:gd name="T3" fmla="*/ 66 h 67"/>
                <a:gd name="T4" fmla="*/ 33 w 66"/>
                <a:gd name="T5" fmla="*/ 67 h 67"/>
                <a:gd name="T6" fmla="*/ 35 w 66"/>
                <a:gd name="T7" fmla="*/ 66 h 67"/>
                <a:gd name="T8" fmla="*/ 57 w 66"/>
                <a:gd name="T9" fmla="*/ 56 h 67"/>
                <a:gd name="T10" fmla="*/ 66 w 66"/>
                <a:gd name="T11" fmla="*/ 33 h 67"/>
                <a:gd name="T12" fmla="*/ 33 w 66"/>
                <a:gd name="T13" fmla="*/ 0 h 67"/>
                <a:gd name="T14" fmla="*/ 0 w 66"/>
                <a:gd name="T15" fmla="*/ 33 h 67"/>
                <a:gd name="T16" fmla="*/ 9 w 66"/>
                <a:gd name="T17" fmla="*/ 56 h 67"/>
                <a:gd name="T18" fmla="*/ 31 w 66"/>
                <a:gd name="T19" fmla="*/ 6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7">
                  <a:moveTo>
                    <a:pt x="31" y="66"/>
                  </a:moveTo>
                  <a:lnTo>
                    <a:pt x="31" y="66"/>
                  </a:lnTo>
                  <a:cubicBezTo>
                    <a:pt x="31" y="66"/>
                    <a:pt x="32" y="67"/>
                    <a:pt x="33" y="67"/>
                  </a:cubicBezTo>
                  <a:cubicBezTo>
                    <a:pt x="34" y="67"/>
                    <a:pt x="34" y="66"/>
                    <a:pt x="35" y="66"/>
                  </a:cubicBezTo>
                  <a:cubicBezTo>
                    <a:pt x="44" y="66"/>
                    <a:pt x="51" y="62"/>
                    <a:pt x="57" y="56"/>
                  </a:cubicBezTo>
                  <a:cubicBezTo>
                    <a:pt x="63" y="50"/>
                    <a:pt x="66" y="42"/>
                    <a:pt x="66" y="33"/>
                  </a:cubicBezTo>
                  <a:cubicBezTo>
                    <a:pt x="66" y="15"/>
                    <a:pt x="51" y="0"/>
                    <a:pt x="33" y="0"/>
                  </a:cubicBezTo>
                  <a:cubicBezTo>
                    <a:pt x="14" y="0"/>
                    <a:pt x="0" y="15"/>
                    <a:pt x="0" y="33"/>
                  </a:cubicBezTo>
                  <a:cubicBezTo>
                    <a:pt x="0" y="42"/>
                    <a:pt x="3" y="50"/>
                    <a:pt x="9" y="56"/>
                  </a:cubicBezTo>
                  <a:cubicBezTo>
                    <a:pt x="15" y="62"/>
                    <a:pt x="22" y="66"/>
                    <a:pt x="31" y="66"/>
                  </a:cubicBezTo>
                  <a:close/>
                </a:path>
              </a:pathLst>
            </a:custGeom>
            <a:grpFill/>
            <a:ln w="12700">
              <a:solidFill>
                <a:srgbClr val="00205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15" name="Freeform 9">
              <a:extLst>
                <a:ext uri="{FF2B5EF4-FFF2-40B4-BE49-F238E27FC236}">
                  <a16:creationId xmlns:a16="http://schemas.microsoft.com/office/drawing/2014/main" id="{20C85D96-53C3-47E1-9810-3BA87B4EEA4A}"/>
                </a:ext>
              </a:extLst>
            </p:cNvPr>
            <p:cNvSpPr>
              <a:spLocks/>
            </p:cNvSpPr>
            <p:nvPr/>
          </p:nvSpPr>
          <p:spPr bwMode="auto">
            <a:xfrm>
              <a:off x="4914900" y="3590925"/>
              <a:ext cx="188913" cy="190500"/>
            </a:xfrm>
            <a:custGeom>
              <a:avLst/>
              <a:gdLst>
                <a:gd name="T0" fmla="*/ 23 w 106"/>
                <a:gd name="T1" fmla="*/ 98 h 107"/>
                <a:gd name="T2" fmla="*/ 23 w 106"/>
                <a:gd name="T3" fmla="*/ 98 h 107"/>
                <a:gd name="T4" fmla="*/ 49 w 106"/>
                <a:gd name="T5" fmla="*/ 107 h 107"/>
                <a:gd name="T6" fmla="*/ 53 w 106"/>
                <a:gd name="T7" fmla="*/ 107 h 107"/>
                <a:gd name="T8" fmla="*/ 57 w 106"/>
                <a:gd name="T9" fmla="*/ 107 h 107"/>
                <a:gd name="T10" fmla="*/ 83 w 106"/>
                <a:gd name="T11" fmla="*/ 98 h 107"/>
                <a:gd name="T12" fmla="*/ 106 w 106"/>
                <a:gd name="T13" fmla="*/ 54 h 107"/>
                <a:gd name="T14" fmla="*/ 75 w 106"/>
                <a:gd name="T15" fmla="*/ 5 h 107"/>
                <a:gd name="T16" fmla="*/ 53 w 106"/>
                <a:gd name="T17" fmla="*/ 0 h 107"/>
                <a:gd name="T18" fmla="*/ 31 w 106"/>
                <a:gd name="T19" fmla="*/ 5 h 107"/>
                <a:gd name="T20" fmla="*/ 31 w 106"/>
                <a:gd name="T21" fmla="*/ 5 h 107"/>
                <a:gd name="T22" fmla="*/ 0 w 106"/>
                <a:gd name="T23" fmla="*/ 54 h 107"/>
                <a:gd name="T24" fmla="*/ 23 w 106"/>
                <a:gd name="T25" fmla="*/ 9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7">
                  <a:moveTo>
                    <a:pt x="23" y="98"/>
                  </a:moveTo>
                  <a:lnTo>
                    <a:pt x="23" y="98"/>
                  </a:lnTo>
                  <a:cubicBezTo>
                    <a:pt x="30" y="103"/>
                    <a:pt x="39" y="106"/>
                    <a:pt x="49" y="107"/>
                  </a:cubicBezTo>
                  <a:cubicBezTo>
                    <a:pt x="50" y="107"/>
                    <a:pt x="52" y="107"/>
                    <a:pt x="53" y="107"/>
                  </a:cubicBezTo>
                  <a:cubicBezTo>
                    <a:pt x="54" y="107"/>
                    <a:pt x="55" y="107"/>
                    <a:pt x="57" y="107"/>
                  </a:cubicBezTo>
                  <a:cubicBezTo>
                    <a:pt x="66" y="106"/>
                    <a:pt x="76" y="103"/>
                    <a:pt x="83" y="98"/>
                  </a:cubicBezTo>
                  <a:cubicBezTo>
                    <a:pt x="97" y="88"/>
                    <a:pt x="106" y="72"/>
                    <a:pt x="106" y="54"/>
                  </a:cubicBezTo>
                  <a:cubicBezTo>
                    <a:pt x="106" y="32"/>
                    <a:pt x="93" y="14"/>
                    <a:pt x="75" y="5"/>
                  </a:cubicBezTo>
                  <a:cubicBezTo>
                    <a:pt x="68" y="2"/>
                    <a:pt x="61" y="0"/>
                    <a:pt x="53" y="0"/>
                  </a:cubicBezTo>
                  <a:cubicBezTo>
                    <a:pt x="45" y="0"/>
                    <a:pt x="38" y="2"/>
                    <a:pt x="31" y="5"/>
                  </a:cubicBezTo>
                  <a:lnTo>
                    <a:pt x="31" y="5"/>
                  </a:lnTo>
                  <a:cubicBezTo>
                    <a:pt x="12" y="14"/>
                    <a:pt x="0" y="32"/>
                    <a:pt x="0" y="54"/>
                  </a:cubicBezTo>
                  <a:cubicBezTo>
                    <a:pt x="0" y="72"/>
                    <a:pt x="9" y="88"/>
                    <a:pt x="23" y="98"/>
                  </a:cubicBezTo>
                  <a:close/>
                </a:path>
              </a:pathLst>
            </a:custGeom>
            <a:grpFill/>
            <a:ln w="12700">
              <a:solidFill>
                <a:srgbClr val="00205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sp>
          <p:nvSpPr>
            <p:cNvPr id="116" name="Freeform 10">
              <a:extLst>
                <a:ext uri="{FF2B5EF4-FFF2-40B4-BE49-F238E27FC236}">
                  <a16:creationId xmlns:a16="http://schemas.microsoft.com/office/drawing/2014/main" id="{7CBF83B9-91B4-4B64-A442-32DDD1C88490}"/>
                </a:ext>
              </a:extLst>
            </p:cNvPr>
            <p:cNvSpPr>
              <a:spLocks/>
            </p:cNvSpPr>
            <p:nvPr/>
          </p:nvSpPr>
          <p:spPr bwMode="auto">
            <a:xfrm>
              <a:off x="4730750" y="3686175"/>
              <a:ext cx="142875" cy="142875"/>
            </a:xfrm>
            <a:custGeom>
              <a:avLst/>
              <a:gdLst>
                <a:gd name="T0" fmla="*/ 40 w 80"/>
                <a:gd name="T1" fmla="*/ 0 h 80"/>
                <a:gd name="T2" fmla="*/ 40 w 80"/>
                <a:gd name="T3" fmla="*/ 0 h 80"/>
                <a:gd name="T4" fmla="*/ 0 w 80"/>
                <a:gd name="T5" fmla="*/ 40 h 80"/>
                <a:gd name="T6" fmla="*/ 14 w 80"/>
                <a:gd name="T7" fmla="*/ 70 h 80"/>
                <a:gd name="T8" fmla="*/ 37 w 80"/>
                <a:gd name="T9" fmla="*/ 80 h 80"/>
                <a:gd name="T10" fmla="*/ 40 w 80"/>
                <a:gd name="T11" fmla="*/ 80 h 80"/>
                <a:gd name="T12" fmla="*/ 42 w 80"/>
                <a:gd name="T13" fmla="*/ 80 h 80"/>
                <a:gd name="T14" fmla="*/ 65 w 80"/>
                <a:gd name="T15" fmla="*/ 70 h 80"/>
                <a:gd name="T16" fmla="*/ 80 w 80"/>
                <a:gd name="T17" fmla="*/ 40 h 80"/>
                <a:gd name="T18" fmla="*/ 40 w 80"/>
                <a:gd name="T1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lnTo>
                    <a:pt x="40" y="0"/>
                  </a:lnTo>
                  <a:cubicBezTo>
                    <a:pt x="18" y="0"/>
                    <a:pt x="0" y="18"/>
                    <a:pt x="0" y="40"/>
                  </a:cubicBezTo>
                  <a:cubicBezTo>
                    <a:pt x="0" y="52"/>
                    <a:pt x="5" y="63"/>
                    <a:pt x="14" y="70"/>
                  </a:cubicBezTo>
                  <a:cubicBezTo>
                    <a:pt x="21" y="76"/>
                    <a:pt x="29" y="79"/>
                    <a:pt x="37" y="80"/>
                  </a:cubicBezTo>
                  <a:cubicBezTo>
                    <a:pt x="38" y="80"/>
                    <a:pt x="39" y="80"/>
                    <a:pt x="40" y="80"/>
                  </a:cubicBezTo>
                  <a:cubicBezTo>
                    <a:pt x="41" y="80"/>
                    <a:pt x="41" y="80"/>
                    <a:pt x="42" y="80"/>
                  </a:cubicBezTo>
                  <a:cubicBezTo>
                    <a:pt x="51" y="79"/>
                    <a:pt x="59" y="76"/>
                    <a:pt x="65" y="70"/>
                  </a:cubicBezTo>
                  <a:cubicBezTo>
                    <a:pt x="74" y="63"/>
                    <a:pt x="80" y="52"/>
                    <a:pt x="80" y="40"/>
                  </a:cubicBezTo>
                  <a:cubicBezTo>
                    <a:pt x="80" y="18"/>
                    <a:pt x="62" y="0"/>
                    <a:pt x="40" y="0"/>
                  </a:cubicBezTo>
                  <a:close/>
                </a:path>
              </a:pathLst>
            </a:custGeom>
            <a:grpFill/>
            <a:ln w="12700">
              <a:solidFill>
                <a:srgbClr val="00205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1A1A1A"/>
                </a:solidFill>
                <a:effectLst/>
                <a:uLnTx/>
                <a:uFillTx/>
              </a:endParaRPr>
            </a:p>
          </p:txBody>
        </p:sp>
      </p:grpSp>
      <p:sp>
        <p:nvSpPr>
          <p:cNvPr id="126" name="LightningBolt_E945">
            <a:extLst>
              <a:ext uri="{FF2B5EF4-FFF2-40B4-BE49-F238E27FC236}">
                <a16:creationId xmlns:a16="http://schemas.microsoft.com/office/drawing/2014/main" id="{D5BFFA82-5C80-4EFF-8FBC-54C9A3E36F44}"/>
              </a:ext>
            </a:extLst>
          </p:cNvPr>
          <p:cNvSpPr>
            <a:spLocks noChangeAspect="1"/>
          </p:cNvSpPr>
          <p:nvPr/>
        </p:nvSpPr>
        <p:spPr bwMode="auto">
          <a:xfrm>
            <a:off x="3951248" y="2002605"/>
            <a:ext cx="212082" cy="274320"/>
          </a:xfrm>
          <a:custGeom>
            <a:avLst/>
            <a:gdLst>
              <a:gd name="T0" fmla="*/ 481 w 2961"/>
              <a:gd name="T1" fmla="*/ 4132 h 4132"/>
              <a:gd name="T2" fmla="*/ 2961 w 2961"/>
              <a:gd name="T3" fmla="*/ 1653 h 4132"/>
              <a:gd name="T4" fmla="*/ 1652 w 2961"/>
              <a:gd name="T5" fmla="*/ 1653 h 4132"/>
              <a:gd name="T6" fmla="*/ 2479 w 2961"/>
              <a:gd name="T7" fmla="*/ 0 h 4132"/>
              <a:gd name="T8" fmla="*/ 1239 w 2961"/>
              <a:gd name="T9" fmla="*/ 0 h 4132"/>
              <a:gd name="T10" fmla="*/ 0 w 2961"/>
              <a:gd name="T11" fmla="*/ 2479 h 4132"/>
              <a:gd name="T12" fmla="*/ 964 w 2961"/>
              <a:gd name="T13" fmla="*/ 2479 h 4132"/>
              <a:gd name="T14" fmla="*/ 137 w 2961"/>
              <a:gd name="T15" fmla="*/ 4132 h 4132"/>
              <a:gd name="T16" fmla="*/ 481 w 2961"/>
              <a:gd name="T17" fmla="*/ 4132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1" h="4132">
                <a:moveTo>
                  <a:pt x="481" y="4132"/>
                </a:moveTo>
                <a:lnTo>
                  <a:pt x="2961" y="1653"/>
                </a:lnTo>
                <a:lnTo>
                  <a:pt x="1652" y="1653"/>
                </a:lnTo>
                <a:lnTo>
                  <a:pt x="2479" y="0"/>
                </a:lnTo>
                <a:lnTo>
                  <a:pt x="1239" y="0"/>
                </a:lnTo>
                <a:lnTo>
                  <a:pt x="0" y="2479"/>
                </a:lnTo>
                <a:lnTo>
                  <a:pt x="964" y="2479"/>
                </a:lnTo>
                <a:lnTo>
                  <a:pt x="137" y="4132"/>
                </a:lnTo>
                <a:lnTo>
                  <a:pt x="481" y="4132"/>
                </a:lnTo>
                <a:close/>
              </a:path>
            </a:pathLst>
          </a:custGeom>
          <a:noFill/>
          <a:ln w="15875" cap="sq">
            <a:solidFill>
              <a:srgbClr val="002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39" name="Warning for config">
            <a:extLst>
              <a:ext uri="{FF2B5EF4-FFF2-40B4-BE49-F238E27FC236}">
                <a16:creationId xmlns:a16="http://schemas.microsoft.com/office/drawing/2014/main" id="{FF861580-6796-4DE3-B1B7-64275ACBD68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61068" y="5501493"/>
            <a:ext cx="255415" cy="216121"/>
          </a:xfrm>
          <a:prstGeom prst="rect">
            <a:avLst/>
          </a:prstGeom>
        </p:spPr>
      </p:pic>
      <p:sp>
        <p:nvSpPr>
          <p:cNvPr id="4" name="AutoShape 3">
            <a:extLst>
              <a:ext uri="{FF2B5EF4-FFF2-40B4-BE49-F238E27FC236}">
                <a16:creationId xmlns:a16="http://schemas.microsoft.com/office/drawing/2014/main" id="{BE2FFCBC-4DF6-4AA6-8630-C2587D8E8EE1}"/>
              </a:ext>
            </a:extLst>
          </p:cNvPr>
          <p:cNvSpPr>
            <a:spLocks noChangeAspect="1" noChangeArrowheads="1" noTextEdit="1"/>
          </p:cNvSpPr>
          <p:nvPr/>
        </p:nvSpPr>
        <p:spPr bwMode="auto">
          <a:xfrm>
            <a:off x="4043283" y="5041488"/>
            <a:ext cx="693737"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a:extLst>
              <a:ext uri="{FF2B5EF4-FFF2-40B4-BE49-F238E27FC236}">
                <a16:creationId xmlns:a16="http://schemas.microsoft.com/office/drawing/2014/main" id="{B23B2112-1C74-4B47-A6BC-BC07127B5970}"/>
              </a:ext>
            </a:extLst>
          </p:cNvPr>
          <p:cNvSpPr>
            <a:spLocks/>
          </p:cNvSpPr>
          <p:nvPr/>
        </p:nvSpPr>
        <p:spPr bwMode="auto">
          <a:xfrm>
            <a:off x="4130675" y="5062538"/>
            <a:ext cx="495300" cy="661988"/>
          </a:xfrm>
          <a:custGeom>
            <a:avLst/>
            <a:gdLst>
              <a:gd name="T0" fmla="*/ 0 w 294"/>
              <a:gd name="T1" fmla="*/ 393 h 393"/>
              <a:gd name="T2" fmla="*/ 0 w 294"/>
              <a:gd name="T3" fmla="*/ 393 h 393"/>
              <a:gd name="T4" fmla="*/ 188 w 294"/>
              <a:gd name="T5" fmla="*/ 393 h 393"/>
              <a:gd name="T6" fmla="*/ 180 w 294"/>
              <a:gd name="T7" fmla="*/ 382 h 393"/>
              <a:gd name="T8" fmla="*/ 171 w 294"/>
              <a:gd name="T9" fmla="*/ 360 h 393"/>
              <a:gd name="T10" fmla="*/ 168 w 294"/>
              <a:gd name="T11" fmla="*/ 335 h 393"/>
              <a:gd name="T12" fmla="*/ 171 w 294"/>
              <a:gd name="T13" fmla="*/ 310 h 393"/>
              <a:gd name="T14" fmla="*/ 180 w 294"/>
              <a:gd name="T15" fmla="*/ 288 h 393"/>
              <a:gd name="T16" fmla="*/ 195 w 294"/>
              <a:gd name="T17" fmla="*/ 269 h 393"/>
              <a:gd name="T18" fmla="*/ 214 w 294"/>
              <a:gd name="T19" fmla="*/ 255 h 393"/>
              <a:gd name="T20" fmla="*/ 236 w 294"/>
              <a:gd name="T21" fmla="*/ 245 h 393"/>
              <a:gd name="T22" fmla="*/ 260 w 294"/>
              <a:gd name="T23" fmla="*/ 242 h 393"/>
              <a:gd name="T24" fmla="*/ 285 w 294"/>
              <a:gd name="T25" fmla="*/ 245 h 393"/>
              <a:gd name="T26" fmla="*/ 294 w 294"/>
              <a:gd name="T27" fmla="*/ 248 h 393"/>
              <a:gd name="T28" fmla="*/ 294 w 294"/>
              <a:gd name="T29" fmla="*/ 202 h 393"/>
              <a:gd name="T30" fmla="*/ 267 w 294"/>
              <a:gd name="T31" fmla="*/ 175 h 393"/>
              <a:gd name="T32" fmla="*/ 267 w 294"/>
              <a:gd name="T33" fmla="*/ 0 h 393"/>
              <a:gd name="T34" fmla="*/ 0 w 294"/>
              <a:gd name="T35" fmla="*/ 0 h 393"/>
              <a:gd name="T36" fmla="*/ 0 w 294"/>
              <a:gd name="T37" fmla="*/ 39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4" h="393">
                <a:moveTo>
                  <a:pt x="0" y="393"/>
                </a:moveTo>
                <a:lnTo>
                  <a:pt x="0" y="393"/>
                </a:lnTo>
                <a:lnTo>
                  <a:pt x="188" y="393"/>
                </a:lnTo>
                <a:cubicBezTo>
                  <a:pt x="185" y="389"/>
                  <a:pt x="183" y="386"/>
                  <a:pt x="180" y="382"/>
                </a:cubicBezTo>
                <a:cubicBezTo>
                  <a:pt x="176" y="375"/>
                  <a:pt x="173" y="367"/>
                  <a:pt x="171" y="360"/>
                </a:cubicBezTo>
                <a:cubicBezTo>
                  <a:pt x="169" y="352"/>
                  <a:pt x="168" y="343"/>
                  <a:pt x="168" y="335"/>
                </a:cubicBezTo>
                <a:cubicBezTo>
                  <a:pt x="168" y="326"/>
                  <a:pt x="169" y="318"/>
                  <a:pt x="171" y="310"/>
                </a:cubicBezTo>
                <a:cubicBezTo>
                  <a:pt x="173" y="302"/>
                  <a:pt x="176" y="295"/>
                  <a:pt x="180" y="288"/>
                </a:cubicBezTo>
                <a:cubicBezTo>
                  <a:pt x="184" y="281"/>
                  <a:pt x="189" y="275"/>
                  <a:pt x="195" y="269"/>
                </a:cubicBezTo>
                <a:cubicBezTo>
                  <a:pt x="200" y="264"/>
                  <a:pt x="207" y="259"/>
                  <a:pt x="214" y="255"/>
                </a:cubicBezTo>
                <a:cubicBezTo>
                  <a:pt x="220" y="251"/>
                  <a:pt x="228" y="248"/>
                  <a:pt x="236" y="245"/>
                </a:cubicBezTo>
                <a:cubicBezTo>
                  <a:pt x="244" y="243"/>
                  <a:pt x="252" y="242"/>
                  <a:pt x="260" y="242"/>
                </a:cubicBezTo>
                <a:cubicBezTo>
                  <a:pt x="269" y="242"/>
                  <a:pt x="277" y="243"/>
                  <a:pt x="285" y="245"/>
                </a:cubicBezTo>
                <a:cubicBezTo>
                  <a:pt x="288" y="246"/>
                  <a:pt x="291" y="247"/>
                  <a:pt x="294" y="248"/>
                </a:cubicBezTo>
                <a:lnTo>
                  <a:pt x="294" y="202"/>
                </a:lnTo>
                <a:lnTo>
                  <a:pt x="267" y="175"/>
                </a:lnTo>
                <a:lnTo>
                  <a:pt x="267" y="0"/>
                </a:lnTo>
                <a:lnTo>
                  <a:pt x="0" y="0"/>
                </a:lnTo>
                <a:lnTo>
                  <a:pt x="0" y="393"/>
                </a:lnTo>
                <a:close/>
              </a:path>
            </a:pathLst>
          </a:custGeom>
          <a:noFill/>
          <a:ln w="12700">
            <a:solidFill>
              <a:srgbClr val="00205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E9665104-71FE-45F2-A889-1777359F20B3}"/>
              </a:ext>
            </a:extLst>
          </p:cNvPr>
          <p:cNvSpPr>
            <a:spLocks/>
          </p:cNvSpPr>
          <p:nvPr/>
        </p:nvSpPr>
        <p:spPr bwMode="auto">
          <a:xfrm>
            <a:off x="4625975" y="5062538"/>
            <a:ext cx="42862" cy="298450"/>
          </a:xfrm>
          <a:custGeom>
            <a:avLst/>
            <a:gdLst>
              <a:gd name="T0" fmla="*/ 26 w 26"/>
              <a:gd name="T1" fmla="*/ 164 h 177"/>
              <a:gd name="T2" fmla="*/ 26 w 26"/>
              <a:gd name="T3" fmla="*/ 164 h 177"/>
              <a:gd name="T4" fmla="*/ 26 w 26"/>
              <a:gd name="T5" fmla="*/ 0 h 177"/>
              <a:gd name="T6" fmla="*/ 0 w 26"/>
              <a:gd name="T7" fmla="*/ 0 h 177"/>
              <a:gd name="T8" fmla="*/ 0 w 26"/>
              <a:gd name="T9" fmla="*/ 164 h 177"/>
              <a:gd name="T10" fmla="*/ 13 w 26"/>
              <a:gd name="T11" fmla="*/ 177 h 177"/>
              <a:gd name="T12" fmla="*/ 26 w 26"/>
              <a:gd name="T13" fmla="*/ 164 h 177"/>
            </a:gdLst>
            <a:ahLst/>
            <a:cxnLst>
              <a:cxn ang="0">
                <a:pos x="T0" y="T1"/>
              </a:cxn>
              <a:cxn ang="0">
                <a:pos x="T2" y="T3"/>
              </a:cxn>
              <a:cxn ang="0">
                <a:pos x="T4" y="T5"/>
              </a:cxn>
              <a:cxn ang="0">
                <a:pos x="T6" y="T7"/>
              </a:cxn>
              <a:cxn ang="0">
                <a:pos x="T8" y="T9"/>
              </a:cxn>
              <a:cxn ang="0">
                <a:pos x="T10" y="T11"/>
              </a:cxn>
              <a:cxn ang="0">
                <a:pos x="T12" y="T13"/>
              </a:cxn>
            </a:cxnLst>
            <a:rect l="0" t="0" r="r" b="b"/>
            <a:pathLst>
              <a:path w="26" h="177">
                <a:moveTo>
                  <a:pt x="26" y="164"/>
                </a:moveTo>
                <a:lnTo>
                  <a:pt x="26" y="164"/>
                </a:lnTo>
                <a:lnTo>
                  <a:pt x="26" y="0"/>
                </a:lnTo>
                <a:lnTo>
                  <a:pt x="0" y="0"/>
                </a:lnTo>
                <a:lnTo>
                  <a:pt x="0" y="164"/>
                </a:lnTo>
                <a:lnTo>
                  <a:pt x="13" y="177"/>
                </a:lnTo>
                <a:lnTo>
                  <a:pt x="26" y="164"/>
                </a:lnTo>
                <a:close/>
              </a:path>
            </a:pathLst>
          </a:custGeom>
          <a:noFill/>
          <a:ln w="12700">
            <a:solidFill>
              <a:srgbClr val="00205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58365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Rectangle 90">
            <a:extLst>
              <a:ext uri="{FF2B5EF4-FFF2-40B4-BE49-F238E27FC236}">
                <a16:creationId xmlns:a16="http://schemas.microsoft.com/office/drawing/2014/main" id="{C791245D-E2F0-4B50-B765-EA693868DEDE}"/>
              </a:ext>
            </a:extLst>
          </p:cNvPr>
          <p:cNvSpPr/>
          <p:nvPr/>
        </p:nvSpPr>
        <p:spPr bwMode="auto">
          <a:xfrm>
            <a:off x="6042261" y="1118710"/>
            <a:ext cx="3376614" cy="2000254"/>
          </a:xfrm>
          <a:prstGeom prst="rect">
            <a:avLst/>
          </a:prstGeom>
          <a:solidFill>
            <a:schemeClr val="bg1"/>
          </a:solidFill>
          <a:ln w="28575">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Unusual file share activity</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Unusual file download</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Unusual file deletion activity</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Ransomware activity</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Data exfiltration to unsanctioned apps</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Activity by a terminated employee</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Mail forwarding rules</a:t>
            </a:r>
          </a:p>
        </p:txBody>
      </p:sp>
      <p:cxnSp>
        <p:nvCxnSpPr>
          <p:cNvPr id="5" name="Straight Arrow Connector 4"/>
          <p:cNvCxnSpPr>
            <a:cxnSpLocks/>
          </p:cNvCxnSpPr>
          <p:nvPr/>
        </p:nvCxnSpPr>
        <p:spPr>
          <a:xfrm>
            <a:off x="768436" y="4207301"/>
            <a:ext cx="11976757" cy="0"/>
          </a:xfrm>
          <a:prstGeom prst="straightConnector1">
            <a:avLst/>
          </a:prstGeom>
          <a:ln w="9525">
            <a:solidFill>
              <a:schemeClr val="tx2"/>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a:xfrm>
            <a:off x="600062" y="466301"/>
            <a:ext cx="11237870" cy="565027"/>
          </a:xfrm>
        </p:spPr>
        <p:txBody>
          <a:bodyPr/>
          <a:lstStyle/>
          <a:p>
            <a:r>
              <a:rPr lang="en-US" dirty="0">
                <a:solidFill>
                  <a:srgbClr val="505050"/>
                </a:solidFill>
              </a:rPr>
              <a:t>Detections across cloud apps</a:t>
            </a:r>
            <a:endParaRPr lang="en-US" dirty="0"/>
          </a:p>
        </p:txBody>
      </p:sp>
      <p:grpSp>
        <p:nvGrpSpPr>
          <p:cNvPr id="20" name="Group 19">
            <a:extLst>
              <a:ext uri="{FF2B5EF4-FFF2-40B4-BE49-F238E27FC236}">
                <a16:creationId xmlns:a16="http://schemas.microsoft.com/office/drawing/2014/main" id="{FE414F4F-0F01-40D4-BBE0-4798E86D99F9}"/>
              </a:ext>
            </a:extLst>
          </p:cNvPr>
          <p:cNvGrpSpPr/>
          <p:nvPr/>
        </p:nvGrpSpPr>
        <p:grpSpPr>
          <a:xfrm>
            <a:off x="3252241" y="3117763"/>
            <a:ext cx="1887017" cy="1596182"/>
            <a:chOff x="2897890" y="2467944"/>
            <a:chExt cx="1850185" cy="1565026"/>
          </a:xfrm>
        </p:grpSpPr>
        <p:sp>
          <p:nvSpPr>
            <p:cNvPr id="11" name="Rectangle 10"/>
            <p:cNvSpPr/>
            <p:nvPr/>
          </p:nvSpPr>
          <p:spPr>
            <a:xfrm>
              <a:off x="2897890" y="2467944"/>
              <a:ext cx="1850185" cy="531812"/>
            </a:xfrm>
            <a:prstGeom prst="rect">
              <a:avLst/>
            </a:prstGeom>
          </p:spPr>
          <p:txBody>
            <a:bodyPr wrap="none" anchor="ctr">
              <a:spAutoFit/>
            </a:bodyPr>
            <a:lstStyle/>
            <a:p>
              <a:pPr algn="ctr" defTabSz="932418">
                <a:defRPr/>
              </a:pPr>
              <a:r>
                <a:rPr lang="en-US" sz="1428" spc="-50">
                  <a:solidFill>
                    <a:srgbClr val="505050"/>
                  </a:solidFill>
                  <a:latin typeface="Segoe UI Semibold"/>
                </a:rPr>
                <a:t>Indicators of a </a:t>
              </a:r>
            </a:p>
            <a:p>
              <a:pPr algn="ctr" defTabSz="932418">
                <a:defRPr/>
              </a:pPr>
              <a:r>
                <a:rPr lang="en-US" sz="1428" spc="-50">
                  <a:solidFill>
                    <a:srgbClr val="505050"/>
                  </a:solidFill>
                  <a:latin typeface="Segoe UI Semibold"/>
                </a:rPr>
                <a:t>compromised session</a:t>
              </a:r>
            </a:p>
          </p:txBody>
        </p:sp>
        <p:grpSp>
          <p:nvGrpSpPr>
            <p:cNvPr id="142" name="Group 141">
              <a:extLst>
                <a:ext uri="{FF2B5EF4-FFF2-40B4-BE49-F238E27FC236}">
                  <a16:creationId xmlns:a16="http://schemas.microsoft.com/office/drawing/2014/main" id="{9D81C30C-9251-423B-ABA2-8DBE7DD33B58}"/>
                </a:ext>
              </a:extLst>
            </p:cNvPr>
            <p:cNvGrpSpPr/>
            <p:nvPr/>
          </p:nvGrpSpPr>
          <p:grpSpPr>
            <a:xfrm>
              <a:off x="3317343" y="3028945"/>
              <a:ext cx="1001878" cy="1004025"/>
              <a:chOff x="743780" y="3030447"/>
              <a:chExt cx="1001878" cy="1004025"/>
            </a:xfrm>
          </p:grpSpPr>
          <p:sp>
            <p:nvSpPr>
              <p:cNvPr id="143" name="object 60">
                <a:extLst>
                  <a:ext uri="{FF2B5EF4-FFF2-40B4-BE49-F238E27FC236}">
                    <a16:creationId xmlns:a16="http://schemas.microsoft.com/office/drawing/2014/main" id="{533C41E8-6523-4719-8954-52A339AB98C2}"/>
                  </a:ext>
                </a:extLst>
              </p:cNvPr>
              <p:cNvSpPr/>
              <p:nvPr/>
            </p:nvSpPr>
            <p:spPr>
              <a:xfrm>
                <a:off x="743780" y="3030447"/>
                <a:ext cx="1001878" cy="100402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2"/>
              </a:solidFill>
              <a:ln>
                <a:solidFill>
                  <a:srgbClr val="0070C0"/>
                </a:solidFill>
                <a:prstDash val="dash"/>
              </a:ln>
            </p:spPr>
            <p:txBody>
              <a:bodyPr wrap="square" lIns="0" tIns="0" rIns="0" bIns="0" rtlCol="0"/>
              <a:lstStyle/>
              <a:p>
                <a:pPr defTabSz="635844">
                  <a:defRPr/>
                </a:pPr>
                <a:endParaRPr sz="1251" b="1" kern="0">
                  <a:solidFill>
                    <a:prstClr val="black"/>
                  </a:solidFill>
                  <a:latin typeface="Calibri"/>
                </a:endParaRPr>
              </a:p>
            </p:txBody>
          </p:sp>
          <p:sp>
            <p:nvSpPr>
              <p:cNvPr id="144" name="object 60">
                <a:extLst>
                  <a:ext uri="{FF2B5EF4-FFF2-40B4-BE49-F238E27FC236}">
                    <a16:creationId xmlns:a16="http://schemas.microsoft.com/office/drawing/2014/main" id="{23199C36-3AA3-48B0-923B-ABFF0C955490}"/>
                  </a:ext>
                </a:extLst>
              </p:cNvPr>
              <p:cNvSpPr/>
              <p:nvPr/>
            </p:nvSpPr>
            <p:spPr>
              <a:xfrm>
                <a:off x="798238" y="3080748"/>
                <a:ext cx="901492" cy="903423"/>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noFill/>
              </a:ln>
              <a:effectLst>
                <a:outerShdw blurRad="50800" dist="38100" dir="2700000" algn="tl" rotWithShape="0">
                  <a:prstClr val="black">
                    <a:alpha val="40000"/>
                  </a:prstClr>
                </a:outerShdw>
              </a:effectLst>
            </p:spPr>
            <p:txBody>
              <a:bodyPr wrap="square" lIns="0" tIns="0" rIns="0" bIns="0" rtlCol="0"/>
              <a:lstStyle/>
              <a:p>
                <a:pPr defTabSz="635844">
                  <a:defRPr/>
                </a:pPr>
                <a:endParaRPr sz="1251" b="1">
                  <a:solidFill>
                    <a:prstClr val="black"/>
                  </a:solidFill>
                  <a:latin typeface="Calibri"/>
                </a:endParaRPr>
              </a:p>
            </p:txBody>
          </p:sp>
        </p:grpSp>
        <p:grpSp>
          <p:nvGrpSpPr>
            <p:cNvPr id="136" name="Group 135">
              <a:extLst>
                <a:ext uri="{FF2B5EF4-FFF2-40B4-BE49-F238E27FC236}">
                  <a16:creationId xmlns:a16="http://schemas.microsoft.com/office/drawing/2014/main" id="{D79028D9-2A20-48E3-9CBA-8AD69EB28341}"/>
                </a:ext>
              </a:extLst>
            </p:cNvPr>
            <p:cNvGrpSpPr/>
            <p:nvPr/>
          </p:nvGrpSpPr>
          <p:grpSpPr>
            <a:xfrm>
              <a:off x="3691421" y="3246966"/>
              <a:ext cx="367314" cy="467177"/>
              <a:chOff x="9671743" y="1535227"/>
              <a:chExt cx="367314" cy="467177"/>
            </a:xfrm>
          </p:grpSpPr>
          <p:grpSp>
            <p:nvGrpSpPr>
              <p:cNvPr id="137" name="Group 136">
                <a:extLst>
                  <a:ext uri="{FF2B5EF4-FFF2-40B4-BE49-F238E27FC236}">
                    <a16:creationId xmlns:a16="http://schemas.microsoft.com/office/drawing/2014/main" id="{BA34988D-1A46-42C6-9DF4-E6228A379F18}"/>
                  </a:ext>
                </a:extLst>
              </p:cNvPr>
              <p:cNvGrpSpPr/>
              <p:nvPr/>
            </p:nvGrpSpPr>
            <p:grpSpPr>
              <a:xfrm>
                <a:off x="9671743" y="1535227"/>
                <a:ext cx="367314" cy="467177"/>
                <a:chOff x="7351072" y="3505080"/>
                <a:chExt cx="275968" cy="350997"/>
              </a:xfrm>
            </p:grpSpPr>
            <p:pic>
              <p:nvPicPr>
                <p:cNvPr id="140" name="Graphic 139">
                  <a:extLst>
                    <a:ext uri="{FF2B5EF4-FFF2-40B4-BE49-F238E27FC236}">
                      <a16:creationId xmlns:a16="http://schemas.microsoft.com/office/drawing/2014/main" id="{8E663AC5-C0F7-4C8C-8F0B-80655A82D31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351072" y="3543255"/>
                  <a:ext cx="190625" cy="312822"/>
                </a:xfrm>
                <a:prstGeom prst="rect">
                  <a:avLst/>
                </a:prstGeom>
              </p:spPr>
            </p:pic>
            <p:sp>
              <p:nvSpPr>
                <p:cNvPr id="141" name="Oval 140">
                  <a:extLst>
                    <a:ext uri="{FF2B5EF4-FFF2-40B4-BE49-F238E27FC236}">
                      <a16:creationId xmlns:a16="http://schemas.microsoft.com/office/drawing/2014/main" id="{5C146E03-B3F8-4CC6-9938-1A4A0D8C367F}"/>
                    </a:ext>
                  </a:extLst>
                </p:cNvPr>
                <p:cNvSpPr/>
                <p:nvPr/>
              </p:nvSpPr>
              <p:spPr bwMode="auto">
                <a:xfrm>
                  <a:off x="7482506" y="3505080"/>
                  <a:ext cx="144534" cy="144534"/>
                </a:xfrm>
                <a:prstGeom prst="ellipse">
                  <a:avLst/>
                </a:prstGeom>
                <a:solidFill>
                  <a:schemeClr val="bg1"/>
                </a:solidFill>
                <a:ln w="6350">
                  <a:solidFill>
                    <a:srgbClr val="2F2F2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pic>
            <p:nvPicPr>
              <p:cNvPr id="138" name="Graphic 137">
                <a:extLst>
                  <a:ext uri="{FF2B5EF4-FFF2-40B4-BE49-F238E27FC236}">
                    <a16:creationId xmlns:a16="http://schemas.microsoft.com/office/drawing/2014/main" id="{0DC20F45-246E-4485-9A1B-F6C35D902B5F}"/>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889873" y="1570736"/>
                <a:ext cx="108363" cy="98140"/>
              </a:xfrm>
              <a:prstGeom prst="rect">
                <a:avLst/>
              </a:prstGeom>
            </p:spPr>
          </p:pic>
        </p:grpSp>
      </p:grpSp>
      <p:grpSp>
        <p:nvGrpSpPr>
          <p:cNvPr id="28" name="Group 27">
            <a:extLst>
              <a:ext uri="{FF2B5EF4-FFF2-40B4-BE49-F238E27FC236}">
                <a16:creationId xmlns:a16="http://schemas.microsoft.com/office/drawing/2014/main" id="{E241507C-F41E-4BE9-9685-C2E91186E0F5}"/>
              </a:ext>
            </a:extLst>
          </p:cNvPr>
          <p:cNvGrpSpPr/>
          <p:nvPr/>
        </p:nvGrpSpPr>
        <p:grpSpPr>
          <a:xfrm>
            <a:off x="6830534" y="3682868"/>
            <a:ext cx="1800368" cy="1656556"/>
            <a:chOff x="10148155" y="3028945"/>
            <a:chExt cx="1765227" cy="1624222"/>
          </a:xfrm>
        </p:grpSpPr>
        <p:sp>
          <p:nvSpPr>
            <p:cNvPr id="33" name="Rectangle 32"/>
            <p:cNvSpPr/>
            <p:nvPr/>
          </p:nvSpPr>
          <p:spPr>
            <a:xfrm>
              <a:off x="10148155" y="4121355"/>
              <a:ext cx="1765227" cy="531812"/>
            </a:xfrm>
            <a:prstGeom prst="rect">
              <a:avLst/>
            </a:prstGeom>
          </p:spPr>
          <p:txBody>
            <a:bodyPr wrap="none" anchor="ctr">
              <a:spAutoFit/>
            </a:bodyPr>
            <a:lstStyle/>
            <a:p>
              <a:pPr algn="ctr" defTabSz="932418">
                <a:defRPr/>
              </a:pPr>
              <a:r>
                <a:rPr lang="en-US" sz="1428" spc="-50">
                  <a:solidFill>
                    <a:srgbClr val="505050"/>
                  </a:solidFill>
                  <a:latin typeface="Segoe UI Semibold"/>
                </a:rPr>
                <a:t>Malicious use of</a:t>
              </a:r>
            </a:p>
            <a:p>
              <a:pPr algn="ctr" defTabSz="932418">
                <a:defRPr/>
              </a:pPr>
              <a:r>
                <a:rPr lang="en-US" sz="1428" spc="-50">
                  <a:solidFill>
                    <a:srgbClr val="505050"/>
                  </a:solidFill>
                  <a:latin typeface="Segoe UI Semibold"/>
                </a:rPr>
                <a:t>an end-user account</a:t>
              </a:r>
            </a:p>
          </p:txBody>
        </p:sp>
        <p:grpSp>
          <p:nvGrpSpPr>
            <p:cNvPr id="171" name="Group 170">
              <a:extLst>
                <a:ext uri="{FF2B5EF4-FFF2-40B4-BE49-F238E27FC236}">
                  <a16:creationId xmlns:a16="http://schemas.microsoft.com/office/drawing/2014/main" id="{45CB00CA-3BA9-4E82-BB7A-3183194C3363}"/>
                </a:ext>
              </a:extLst>
            </p:cNvPr>
            <p:cNvGrpSpPr/>
            <p:nvPr/>
          </p:nvGrpSpPr>
          <p:grpSpPr>
            <a:xfrm>
              <a:off x="10529683" y="3028945"/>
              <a:ext cx="1001878" cy="1004025"/>
              <a:chOff x="743780" y="3030447"/>
              <a:chExt cx="1001878" cy="1004025"/>
            </a:xfrm>
          </p:grpSpPr>
          <p:sp>
            <p:nvSpPr>
              <p:cNvPr id="172" name="object 60">
                <a:extLst>
                  <a:ext uri="{FF2B5EF4-FFF2-40B4-BE49-F238E27FC236}">
                    <a16:creationId xmlns:a16="http://schemas.microsoft.com/office/drawing/2014/main" id="{C8D13469-5B77-42C8-8136-F0335404B636}"/>
                  </a:ext>
                </a:extLst>
              </p:cNvPr>
              <p:cNvSpPr/>
              <p:nvPr/>
            </p:nvSpPr>
            <p:spPr>
              <a:xfrm>
                <a:off x="743780" y="3030447"/>
                <a:ext cx="1001878" cy="100402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2"/>
              </a:solidFill>
              <a:ln>
                <a:solidFill>
                  <a:srgbClr val="0070C0"/>
                </a:solidFill>
                <a:prstDash val="dash"/>
              </a:ln>
            </p:spPr>
            <p:txBody>
              <a:bodyPr wrap="square" lIns="0" tIns="0" rIns="0" bIns="0" rtlCol="0"/>
              <a:lstStyle/>
              <a:p>
                <a:pPr defTabSz="635844">
                  <a:defRPr/>
                </a:pPr>
                <a:endParaRPr sz="1251" b="1" kern="0">
                  <a:solidFill>
                    <a:prstClr val="black"/>
                  </a:solidFill>
                  <a:latin typeface="Calibri"/>
                </a:endParaRPr>
              </a:p>
            </p:txBody>
          </p:sp>
          <p:sp>
            <p:nvSpPr>
              <p:cNvPr id="173" name="object 60">
                <a:extLst>
                  <a:ext uri="{FF2B5EF4-FFF2-40B4-BE49-F238E27FC236}">
                    <a16:creationId xmlns:a16="http://schemas.microsoft.com/office/drawing/2014/main" id="{963AEE1C-C25E-4029-9F37-02A8DB20E4BB}"/>
                  </a:ext>
                </a:extLst>
              </p:cNvPr>
              <p:cNvSpPr/>
              <p:nvPr/>
            </p:nvSpPr>
            <p:spPr>
              <a:xfrm>
                <a:off x="798238" y="3080748"/>
                <a:ext cx="901492" cy="903423"/>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noFill/>
              </a:ln>
              <a:effectLst>
                <a:outerShdw blurRad="50800" dist="38100" dir="2700000" algn="tl" rotWithShape="0">
                  <a:prstClr val="black">
                    <a:alpha val="40000"/>
                  </a:prstClr>
                </a:outerShdw>
              </a:effectLst>
            </p:spPr>
            <p:txBody>
              <a:bodyPr wrap="square" lIns="0" tIns="0" rIns="0" bIns="0" rtlCol="0"/>
              <a:lstStyle/>
              <a:p>
                <a:pPr defTabSz="635844">
                  <a:defRPr/>
                </a:pPr>
                <a:endParaRPr sz="1251" b="1">
                  <a:solidFill>
                    <a:prstClr val="black"/>
                  </a:solidFill>
                  <a:latin typeface="Calibri"/>
                </a:endParaRPr>
              </a:p>
            </p:txBody>
          </p:sp>
        </p:grpSp>
        <p:grpSp>
          <p:nvGrpSpPr>
            <p:cNvPr id="166" name="Group 165">
              <a:extLst>
                <a:ext uri="{FF2B5EF4-FFF2-40B4-BE49-F238E27FC236}">
                  <a16:creationId xmlns:a16="http://schemas.microsoft.com/office/drawing/2014/main" id="{459F18DB-3491-4FB6-A72D-B3CBE6DA6B9C}"/>
                </a:ext>
              </a:extLst>
            </p:cNvPr>
            <p:cNvGrpSpPr/>
            <p:nvPr/>
          </p:nvGrpSpPr>
          <p:grpSpPr>
            <a:xfrm>
              <a:off x="10768920" y="3355995"/>
              <a:ext cx="497643" cy="299948"/>
              <a:chOff x="4397055" y="1511664"/>
              <a:chExt cx="1317625" cy="687730"/>
            </a:xfrm>
          </p:grpSpPr>
          <p:sp>
            <p:nvSpPr>
              <p:cNvPr id="167" name="Rectangle: Top Corners Rounded 166">
                <a:extLst>
                  <a:ext uri="{FF2B5EF4-FFF2-40B4-BE49-F238E27FC236}">
                    <a16:creationId xmlns:a16="http://schemas.microsoft.com/office/drawing/2014/main" id="{745BCDCA-B433-401D-9B24-048F6C37DA5A}"/>
                  </a:ext>
                </a:extLst>
              </p:cNvPr>
              <p:cNvSpPr/>
              <p:nvPr/>
            </p:nvSpPr>
            <p:spPr bwMode="auto">
              <a:xfrm>
                <a:off x="4494727" y="1511664"/>
                <a:ext cx="1102036" cy="687730"/>
              </a:xfrm>
              <a:prstGeom prst="round2SameRect">
                <a:avLst/>
              </a:prstGeom>
              <a:solidFill>
                <a:schemeClr val="bg1"/>
              </a:solidFill>
              <a:ln w="158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cxnSp>
            <p:nvCxnSpPr>
              <p:cNvPr id="168" name="Straight Connector 167">
                <a:extLst>
                  <a:ext uri="{FF2B5EF4-FFF2-40B4-BE49-F238E27FC236}">
                    <a16:creationId xmlns:a16="http://schemas.microsoft.com/office/drawing/2014/main" id="{D0CAAAFE-DDF9-47DA-9CE7-B408989D72FF}"/>
                  </a:ext>
                </a:extLst>
              </p:cNvPr>
              <p:cNvCxnSpPr>
                <a:cxnSpLocks/>
              </p:cNvCxnSpPr>
              <p:nvPr/>
            </p:nvCxnSpPr>
            <p:spPr>
              <a:xfrm flipH="1">
                <a:off x="4397055" y="2199394"/>
                <a:ext cx="1317625" cy="0"/>
              </a:xfrm>
              <a:prstGeom prst="line">
                <a:avLst/>
              </a:prstGeom>
              <a:ln w="15875">
                <a:solidFill>
                  <a:srgbClr val="0078D7"/>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59" name="Group 158">
              <a:extLst>
                <a:ext uri="{FF2B5EF4-FFF2-40B4-BE49-F238E27FC236}">
                  <a16:creationId xmlns:a16="http://schemas.microsoft.com/office/drawing/2014/main" id="{8444EA50-FBA4-48F0-93EC-2D2903613DD1}"/>
                </a:ext>
              </a:extLst>
            </p:cNvPr>
            <p:cNvGrpSpPr/>
            <p:nvPr/>
          </p:nvGrpSpPr>
          <p:grpSpPr>
            <a:xfrm>
              <a:off x="10671742" y="3466292"/>
              <a:ext cx="680737" cy="218905"/>
              <a:chOff x="10585691" y="4535705"/>
              <a:chExt cx="680737" cy="218905"/>
            </a:xfrm>
          </p:grpSpPr>
          <p:sp>
            <p:nvSpPr>
              <p:cNvPr id="162" name="Freeform: Shape 161">
                <a:extLst>
                  <a:ext uri="{FF2B5EF4-FFF2-40B4-BE49-F238E27FC236}">
                    <a16:creationId xmlns:a16="http://schemas.microsoft.com/office/drawing/2014/main" id="{B8CB7F3E-DBEF-4A32-B8D5-C4F861A0E74E}"/>
                  </a:ext>
                </a:extLst>
              </p:cNvPr>
              <p:cNvSpPr/>
              <p:nvPr/>
            </p:nvSpPr>
            <p:spPr bwMode="auto">
              <a:xfrm>
                <a:off x="10634754" y="4535705"/>
                <a:ext cx="581025" cy="161924"/>
              </a:xfrm>
              <a:custGeom>
                <a:avLst/>
                <a:gdLst>
                  <a:gd name="connsiteX0" fmla="*/ 132160 w 581025"/>
                  <a:gd name="connsiteY0" fmla="*/ 145256 h 145256"/>
                  <a:gd name="connsiteX1" fmla="*/ 0 w 581025"/>
                  <a:gd name="connsiteY1" fmla="*/ 33338 h 145256"/>
                  <a:gd name="connsiteX2" fmla="*/ 327422 w 581025"/>
                  <a:gd name="connsiteY2" fmla="*/ 92869 h 145256"/>
                  <a:gd name="connsiteX3" fmla="*/ 581025 w 581025"/>
                  <a:gd name="connsiteY3" fmla="*/ 0 h 145256"/>
                  <a:gd name="connsiteX4" fmla="*/ 466725 w 581025"/>
                  <a:gd name="connsiteY4" fmla="*/ 144066 h 145256"/>
                  <a:gd name="connsiteX0" fmla="*/ 90488 w 581025"/>
                  <a:gd name="connsiteY0" fmla="*/ 0 h 170260"/>
                  <a:gd name="connsiteX1" fmla="*/ 0 w 581025"/>
                  <a:gd name="connsiteY1" fmla="*/ 59532 h 170260"/>
                  <a:gd name="connsiteX2" fmla="*/ 327422 w 581025"/>
                  <a:gd name="connsiteY2" fmla="*/ 119063 h 170260"/>
                  <a:gd name="connsiteX3" fmla="*/ 581025 w 581025"/>
                  <a:gd name="connsiteY3" fmla="*/ 26194 h 170260"/>
                  <a:gd name="connsiteX4" fmla="*/ 466725 w 581025"/>
                  <a:gd name="connsiteY4" fmla="*/ 170260 h 170260"/>
                  <a:gd name="connsiteX0" fmla="*/ 90488 w 581025"/>
                  <a:gd name="connsiteY0" fmla="*/ 30955 h 150018"/>
                  <a:gd name="connsiteX1" fmla="*/ 0 w 581025"/>
                  <a:gd name="connsiteY1" fmla="*/ 90487 h 150018"/>
                  <a:gd name="connsiteX2" fmla="*/ 327422 w 581025"/>
                  <a:gd name="connsiteY2" fmla="*/ 150018 h 150018"/>
                  <a:gd name="connsiteX3" fmla="*/ 581025 w 581025"/>
                  <a:gd name="connsiteY3" fmla="*/ 57149 h 150018"/>
                  <a:gd name="connsiteX4" fmla="*/ 509588 w 581025"/>
                  <a:gd name="connsiteY4" fmla="*/ 0 h 150018"/>
                  <a:gd name="connsiteX0" fmla="*/ 90488 w 581025"/>
                  <a:gd name="connsiteY0" fmla="*/ 42861 h 161924"/>
                  <a:gd name="connsiteX1" fmla="*/ 0 w 581025"/>
                  <a:gd name="connsiteY1" fmla="*/ 102393 h 161924"/>
                  <a:gd name="connsiteX2" fmla="*/ 327422 w 581025"/>
                  <a:gd name="connsiteY2" fmla="*/ 161924 h 161924"/>
                  <a:gd name="connsiteX3" fmla="*/ 581025 w 581025"/>
                  <a:gd name="connsiteY3" fmla="*/ 69055 h 161924"/>
                  <a:gd name="connsiteX4" fmla="*/ 502444 w 581025"/>
                  <a:gd name="connsiteY4" fmla="*/ 0 h 16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5" h="161924">
                    <a:moveTo>
                      <a:pt x="90488" y="42861"/>
                    </a:moveTo>
                    <a:lnTo>
                      <a:pt x="0" y="102393"/>
                    </a:lnTo>
                    <a:lnTo>
                      <a:pt x="327422" y="161924"/>
                    </a:lnTo>
                    <a:lnTo>
                      <a:pt x="581025" y="69055"/>
                    </a:lnTo>
                    <a:lnTo>
                      <a:pt x="502444" y="0"/>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a:defRPr/>
                </a:pPr>
                <a:endParaRPr lang="en-US" b="1">
                  <a:solidFill>
                    <a:srgbClr val="FFFFFF"/>
                  </a:solidFill>
                  <a:latin typeface="Segoe UI Semilight"/>
                </a:endParaRPr>
              </a:p>
            </p:txBody>
          </p:sp>
          <p:sp>
            <p:nvSpPr>
              <p:cNvPr id="163" name="Oval 162">
                <a:extLst>
                  <a:ext uri="{FF2B5EF4-FFF2-40B4-BE49-F238E27FC236}">
                    <a16:creationId xmlns:a16="http://schemas.microsoft.com/office/drawing/2014/main" id="{23BCA8BB-BB79-43B5-951B-65843B5A0C46}"/>
                  </a:ext>
                </a:extLst>
              </p:cNvPr>
              <p:cNvSpPr/>
              <p:nvPr/>
            </p:nvSpPr>
            <p:spPr bwMode="auto">
              <a:xfrm>
                <a:off x="10585691" y="4577019"/>
                <a:ext cx="113606" cy="113606"/>
              </a:xfrm>
              <a:prstGeom prst="ellipse">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64" name="Oval 163">
                <a:extLst>
                  <a:ext uri="{FF2B5EF4-FFF2-40B4-BE49-F238E27FC236}">
                    <a16:creationId xmlns:a16="http://schemas.microsoft.com/office/drawing/2014/main" id="{2279B61D-5D58-4BF8-ADA3-A0C7BC36E646}"/>
                  </a:ext>
                </a:extLst>
              </p:cNvPr>
              <p:cNvSpPr/>
              <p:nvPr/>
            </p:nvSpPr>
            <p:spPr bwMode="auto">
              <a:xfrm>
                <a:off x="10897672" y="4641004"/>
                <a:ext cx="113606" cy="113606"/>
              </a:xfrm>
              <a:prstGeom prst="ellipse">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65" name="Oval 164">
                <a:extLst>
                  <a:ext uri="{FF2B5EF4-FFF2-40B4-BE49-F238E27FC236}">
                    <a16:creationId xmlns:a16="http://schemas.microsoft.com/office/drawing/2014/main" id="{B8254C8E-FE2A-491A-BC08-CB786B3BD2C1}"/>
                  </a:ext>
                </a:extLst>
              </p:cNvPr>
              <p:cNvSpPr/>
              <p:nvPr/>
            </p:nvSpPr>
            <p:spPr bwMode="auto">
              <a:xfrm>
                <a:off x="11152822" y="4545980"/>
                <a:ext cx="113606" cy="113606"/>
              </a:xfrm>
              <a:prstGeom prst="ellipse">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grpSp>
      <p:grpSp>
        <p:nvGrpSpPr>
          <p:cNvPr id="65" name="Group 64">
            <a:extLst>
              <a:ext uri="{FF2B5EF4-FFF2-40B4-BE49-F238E27FC236}">
                <a16:creationId xmlns:a16="http://schemas.microsoft.com/office/drawing/2014/main" id="{BAC30AA0-D174-4186-B15D-30A47DB570C7}"/>
              </a:ext>
            </a:extLst>
          </p:cNvPr>
          <p:cNvGrpSpPr/>
          <p:nvPr/>
        </p:nvGrpSpPr>
        <p:grpSpPr>
          <a:xfrm>
            <a:off x="419238" y="3689933"/>
            <a:ext cx="1416229" cy="1700732"/>
            <a:chOff x="560447" y="3028945"/>
            <a:chExt cx="1388586" cy="1667536"/>
          </a:xfrm>
        </p:grpSpPr>
        <p:grpSp>
          <p:nvGrpSpPr>
            <p:cNvPr id="66" name="Group 65">
              <a:extLst>
                <a:ext uri="{FF2B5EF4-FFF2-40B4-BE49-F238E27FC236}">
                  <a16:creationId xmlns:a16="http://schemas.microsoft.com/office/drawing/2014/main" id="{F397EBC1-D32A-453F-897F-8BBF2BECEBD4}"/>
                </a:ext>
              </a:extLst>
            </p:cNvPr>
            <p:cNvGrpSpPr/>
            <p:nvPr/>
          </p:nvGrpSpPr>
          <p:grpSpPr>
            <a:xfrm>
              <a:off x="760067" y="3028945"/>
              <a:ext cx="1001878" cy="1004025"/>
              <a:chOff x="743780" y="3030447"/>
              <a:chExt cx="1001878" cy="1004025"/>
            </a:xfrm>
          </p:grpSpPr>
          <p:sp>
            <p:nvSpPr>
              <p:cNvPr id="86" name="object 60">
                <a:extLst>
                  <a:ext uri="{FF2B5EF4-FFF2-40B4-BE49-F238E27FC236}">
                    <a16:creationId xmlns:a16="http://schemas.microsoft.com/office/drawing/2014/main" id="{29083113-462E-4C4A-98DF-E052854B3244}"/>
                  </a:ext>
                </a:extLst>
              </p:cNvPr>
              <p:cNvSpPr/>
              <p:nvPr/>
            </p:nvSpPr>
            <p:spPr>
              <a:xfrm>
                <a:off x="743780" y="3030447"/>
                <a:ext cx="1001878" cy="100402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2"/>
              </a:solidFill>
              <a:ln>
                <a:solidFill>
                  <a:srgbClr val="0070C0"/>
                </a:solidFill>
                <a:prstDash val="dash"/>
              </a:ln>
            </p:spPr>
            <p:txBody>
              <a:bodyPr wrap="square" lIns="0" tIns="0" rIns="0" bIns="0" rtlCol="0"/>
              <a:lstStyle/>
              <a:p>
                <a:pPr defTabSz="635844">
                  <a:defRPr/>
                </a:pPr>
                <a:endParaRPr sz="1251" b="1" kern="0">
                  <a:solidFill>
                    <a:prstClr val="black"/>
                  </a:solidFill>
                  <a:latin typeface="Calibri"/>
                </a:endParaRPr>
              </a:p>
            </p:txBody>
          </p:sp>
          <p:sp>
            <p:nvSpPr>
              <p:cNvPr id="87" name="object 60">
                <a:extLst>
                  <a:ext uri="{FF2B5EF4-FFF2-40B4-BE49-F238E27FC236}">
                    <a16:creationId xmlns:a16="http://schemas.microsoft.com/office/drawing/2014/main" id="{E88E7415-4F1C-448D-83BC-C286A802D122}"/>
                  </a:ext>
                </a:extLst>
              </p:cNvPr>
              <p:cNvSpPr/>
              <p:nvPr/>
            </p:nvSpPr>
            <p:spPr>
              <a:xfrm>
                <a:off x="798238" y="3080748"/>
                <a:ext cx="901492" cy="903423"/>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noFill/>
              </a:ln>
              <a:effectLst>
                <a:outerShdw blurRad="50800" dist="38100" dir="2700000" algn="tl" rotWithShape="0">
                  <a:prstClr val="black">
                    <a:alpha val="40000"/>
                  </a:prstClr>
                </a:outerShdw>
              </a:effectLst>
            </p:spPr>
            <p:txBody>
              <a:bodyPr wrap="square" lIns="0" tIns="0" rIns="0" bIns="0" rtlCol="0"/>
              <a:lstStyle/>
              <a:p>
                <a:pPr defTabSz="635844">
                  <a:defRPr/>
                </a:pPr>
                <a:endParaRPr sz="1251" b="1">
                  <a:solidFill>
                    <a:prstClr val="black"/>
                  </a:solidFill>
                  <a:latin typeface="Calibri"/>
                </a:endParaRPr>
              </a:p>
            </p:txBody>
          </p:sp>
        </p:grpSp>
        <p:sp>
          <p:nvSpPr>
            <p:cNvPr id="67" name="Rectangle 66">
              <a:extLst>
                <a:ext uri="{FF2B5EF4-FFF2-40B4-BE49-F238E27FC236}">
                  <a16:creationId xmlns:a16="http://schemas.microsoft.com/office/drawing/2014/main" id="{DA83B4CF-302C-4908-BF09-6A71E0039F4F}"/>
                </a:ext>
              </a:extLst>
            </p:cNvPr>
            <p:cNvSpPr/>
            <p:nvPr/>
          </p:nvSpPr>
          <p:spPr>
            <a:xfrm>
              <a:off x="560447" y="4164669"/>
              <a:ext cx="1388586" cy="531812"/>
            </a:xfrm>
            <a:prstGeom prst="rect">
              <a:avLst/>
            </a:prstGeom>
          </p:spPr>
          <p:txBody>
            <a:bodyPr wrap="none" anchor="ctr">
              <a:spAutoFit/>
            </a:bodyPr>
            <a:lstStyle/>
            <a:p>
              <a:pPr algn="ctr" defTabSz="932418">
                <a:defRPr/>
              </a:pPr>
              <a:r>
                <a:rPr lang="en-US" sz="1428" spc="-50">
                  <a:solidFill>
                    <a:srgbClr val="505050"/>
                  </a:solidFill>
                  <a:latin typeface="Segoe UI Semibold"/>
                </a:rPr>
                <a:t>Threat delivery </a:t>
              </a:r>
            </a:p>
            <a:p>
              <a:pPr algn="ctr" defTabSz="932418">
                <a:defRPr/>
              </a:pPr>
              <a:r>
                <a:rPr lang="en-US" sz="1428" spc="-50">
                  <a:solidFill>
                    <a:srgbClr val="505050"/>
                  </a:solidFill>
                  <a:latin typeface="Segoe UI Semibold"/>
                </a:rPr>
                <a:t>and persistence</a:t>
              </a:r>
            </a:p>
          </p:txBody>
        </p:sp>
        <p:sp>
          <p:nvSpPr>
            <p:cNvPr id="68" name="Oval 67">
              <a:extLst>
                <a:ext uri="{FF2B5EF4-FFF2-40B4-BE49-F238E27FC236}">
                  <a16:creationId xmlns:a16="http://schemas.microsoft.com/office/drawing/2014/main" id="{987CFE10-3D12-47B8-9727-D1A637E3C805}"/>
                </a:ext>
              </a:extLst>
            </p:cNvPr>
            <p:cNvSpPr/>
            <p:nvPr/>
          </p:nvSpPr>
          <p:spPr bwMode="auto">
            <a:xfrm>
              <a:off x="959865" y="3238937"/>
              <a:ext cx="589275" cy="589275"/>
            </a:xfrm>
            <a:prstGeom prst="ellipse">
              <a:avLst/>
            </a:prstGeom>
            <a:noFill/>
            <a:ln w="3175">
              <a:solidFill>
                <a:srgbClr val="0078D7"/>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defRPr/>
              </a:pPr>
              <a:endParaRPr lang="en-US" sz="2040" b="1">
                <a:gradFill>
                  <a:gsLst>
                    <a:gs pos="0">
                      <a:srgbClr val="FFFFFF"/>
                    </a:gs>
                    <a:gs pos="100000">
                      <a:srgbClr val="FFFFFF"/>
                    </a:gs>
                  </a:gsLst>
                  <a:lin ang="5400000" scaled="0"/>
                </a:gradFill>
                <a:latin typeface="Segoe UI"/>
              </a:endParaRPr>
            </a:p>
          </p:txBody>
        </p:sp>
        <p:sp>
          <p:nvSpPr>
            <p:cNvPr id="69" name="Oval 68">
              <a:extLst>
                <a:ext uri="{FF2B5EF4-FFF2-40B4-BE49-F238E27FC236}">
                  <a16:creationId xmlns:a16="http://schemas.microsoft.com/office/drawing/2014/main" id="{2E641C39-0821-4DCB-A3B1-0FC6DA1FFF7A}"/>
                </a:ext>
              </a:extLst>
            </p:cNvPr>
            <p:cNvSpPr/>
            <p:nvPr/>
          </p:nvSpPr>
          <p:spPr bwMode="auto">
            <a:xfrm>
              <a:off x="1033135" y="3307157"/>
              <a:ext cx="442732" cy="442732"/>
            </a:xfrm>
            <a:prstGeom prst="ellipse">
              <a:avLst/>
            </a:prstGeom>
            <a:noFill/>
            <a:ln w="9525">
              <a:solidFill>
                <a:srgbClr val="0078D7"/>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defRPr/>
              </a:pPr>
              <a:endParaRPr lang="en-US" sz="2040" b="1">
                <a:gradFill>
                  <a:gsLst>
                    <a:gs pos="0">
                      <a:srgbClr val="FFFFFF"/>
                    </a:gs>
                    <a:gs pos="100000">
                      <a:srgbClr val="FFFFFF"/>
                    </a:gs>
                  </a:gsLst>
                  <a:lin ang="5400000" scaled="0"/>
                </a:gradFill>
                <a:latin typeface="Segoe UI"/>
              </a:endParaRPr>
            </a:p>
          </p:txBody>
        </p:sp>
        <p:sp>
          <p:nvSpPr>
            <p:cNvPr id="70" name="Oval 69">
              <a:extLst>
                <a:ext uri="{FF2B5EF4-FFF2-40B4-BE49-F238E27FC236}">
                  <a16:creationId xmlns:a16="http://schemas.microsoft.com/office/drawing/2014/main" id="{DA19424B-48AE-451B-A3EF-B24F6A87B628}"/>
                </a:ext>
              </a:extLst>
            </p:cNvPr>
            <p:cNvSpPr/>
            <p:nvPr/>
          </p:nvSpPr>
          <p:spPr bwMode="auto">
            <a:xfrm>
              <a:off x="1103305" y="3377327"/>
              <a:ext cx="302392" cy="302392"/>
            </a:xfrm>
            <a:prstGeom prst="ellipse">
              <a:avLst/>
            </a:prstGeom>
            <a:noFill/>
            <a:ln w="12700">
              <a:solidFill>
                <a:srgbClr val="0078D7"/>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defRPr/>
              </a:pPr>
              <a:endParaRPr lang="en-US" sz="2040" b="1">
                <a:gradFill>
                  <a:gsLst>
                    <a:gs pos="0">
                      <a:srgbClr val="FFFFFF"/>
                    </a:gs>
                    <a:gs pos="100000">
                      <a:srgbClr val="FFFFFF"/>
                    </a:gs>
                  </a:gsLst>
                  <a:lin ang="5400000" scaled="0"/>
                </a:gradFill>
                <a:latin typeface="Segoe UI"/>
              </a:endParaRPr>
            </a:p>
          </p:txBody>
        </p:sp>
        <p:sp>
          <p:nvSpPr>
            <p:cNvPr id="71" name="Oval 70">
              <a:extLst>
                <a:ext uri="{FF2B5EF4-FFF2-40B4-BE49-F238E27FC236}">
                  <a16:creationId xmlns:a16="http://schemas.microsoft.com/office/drawing/2014/main" id="{29A4E121-2826-4FAC-8D99-7BC2EDADAB9B}"/>
                </a:ext>
              </a:extLst>
            </p:cNvPr>
            <p:cNvSpPr/>
            <p:nvPr/>
          </p:nvSpPr>
          <p:spPr bwMode="auto">
            <a:xfrm>
              <a:off x="1404206" y="3268192"/>
              <a:ext cx="65292" cy="65292"/>
            </a:xfrm>
            <a:prstGeom prst="ellipse">
              <a:avLst/>
            </a:prstGeom>
            <a:solidFill>
              <a:srgbClr val="35353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defRPr/>
              </a:pPr>
              <a:endParaRPr lang="en-US" sz="2040" b="1">
                <a:gradFill>
                  <a:gsLst>
                    <a:gs pos="0">
                      <a:srgbClr val="FFFFFF"/>
                    </a:gs>
                    <a:gs pos="100000">
                      <a:srgbClr val="FFFFFF"/>
                    </a:gs>
                  </a:gsLst>
                  <a:lin ang="5400000" scaled="0"/>
                </a:gradFill>
                <a:latin typeface="Segoe UI"/>
              </a:endParaRPr>
            </a:p>
          </p:txBody>
        </p:sp>
        <p:sp>
          <p:nvSpPr>
            <p:cNvPr id="81" name="Oval 80">
              <a:extLst>
                <a:ext uri="{FF2B5EF4-FFF2-40B4-BE49-F238E27FC236}">
                  <a16:creationId xmlns:a16="http://schemas.microsoft.com/office/drawing/2014/main" id="{F442051D-75DD-4C44-8897-D8C50127E17A}"/>
                </a:ext>
              </a:extLst>
            </p:cNvPr>
            <p:cNvSpPr/>
            <p:nvPr/>
          </p:nvSpPr>
          <p:spPr bwMode="auto">
            <a:xfrm>
              <a:off x="1002068" y="3504278"/>
              <a:ext cx="65292" cy="65292"/>
            </a:xfrm>
            <a:prstGeom prst="ellipse">
              <a:avLst/>
            </a:prstGeom>
            <a:solidFill>
              <a:srgbClr val="35353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defRPr/>
              </a:pPr>
              <a:endParaRPr lang="en-US" sz="2040" b="1">
                <a:gradFill>
                  <a:gsLst>
                    <a:gs pos="0">
                      <a:srgbClr val="FFFFFF"/>
                    </a:gs>
                    <a:gs pos="100000">
                      <a:srgbClr val="FFFFFF"/>
                    </a:gs>
                  </a:gsLst>
                  <a:lin ang="5400000" scaled="0"/>
                </a:gradFill>
                <a:latin typeface="Segoe UI"/>
              </a:endParaRPr>
            </a:p>
          </p:txBody>
        </p:sp>
        <p:sp>
          <p:nvSpPr>
            <p:cNvPr id="82" name="Oval 81">
              <a:extLst>
                <a:ext uri="{FF2B5EF4-FFF2-40B4-BE49-F238E27FC236}">
                  <a16:creationId xmlns:a16="http://schemas.microsoft.com/office/drawing/2014/main" id="{24ECA5E4-B64A-4BB9-8C52-49E66B1D7F6C}"/>
                </a:ext>
              </a:extLst>
            </p:cNvPr>
            <p:cNvSpPr/>
            <p:nvPr/>
          </p:nvSpPr>
          <p:spPr bwMode="auto">
            <a:xfrm>
              <a:off x="1298343" y="3781971"/>
              <a:ext cx="65292" cy="65292"/>
            </a:xfrm>
            <a:prstGeom prst="ellipse">
              <a:avLst/>
            </a:prstGeom>
            <a:solidFill>
              <a:srgbClr val="35353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defRPr/>
              </a:pPr>
              <a:endParaRPr lang="en-US" sz="2040" b="1">
                <a:gradFill>
                  <a:gsLst>
                    <a:gs pos="0">
                      <a:srgbClr val="FFFFFF"/>
                    </a:gs>
                    <a:gs pos="100000">
                      <a:srgbClr val="FFFFFF"/>
                    </a:gs>
                  </a:gsLst>
                  <a:lin ang="5400000" scaled="0"/>
                </a:gradFill>
                <a:latin typeface="Segoe UI"/>
              </a:endParaRPr>
            </a:p>
          </p:txBody>
        </p:sp>
        <p:sp>
          <p:nvSpPr>
            <p:cNvPr id="83" name="TextBox 82">
              <a:extLst>
                <a:ext uri="{FF2B5EF4-FFF2-40B4-BE49-F238E27FC236}">
                  <a16:creationId xmlns:a16="http://schemas.microsoft.com/office/drawing/2014/main" id="{8A7ABE6F-0FD1-46DD-BB76-12FBAEC505D5}"/>
                </a:ext>
              </a:extLst>
            </p:cNvPr>
            <p:cNvSpPr txBox="1"/>
            <p:nvPr/>
          </p:nvSpPr>
          <p:spPr>
            <a:xfrm>
              <a:off x="1390780" y="3124819"/>
              <a:ext cx="71661" cy="364663"/>
            </a:xfrm>
            <a:prstGeom prst="rect">
              <a:avLst/>
            </a:prstGeom>
            <a:noFill/>
          </p:spPr>
          <p:txBody>
            <a:bodyPr wrap="square" lIns="186494" tIns="149196" rIns="186494" bIns="149196" rtlCol="0">
              <a:spAutoFit/>
            </a:bodyPr>
            <a:lstStyle/>
            <a:p>
              <a:pPr defTabSz="932418">
                <a:lnSpc>
                  <a:spcPct val="90000"/>
                </a:lnSpc>
                <a:defRPr/>
              </a:pPr>
              <a:r>
                <a:rPr lang="en-US" sz="510" b="1">
                  <a:solidFill>
                    <a:srgbClr val="FFFFFF"/>
                  </a:solidFill>
                  <a:latin typeface="Segoe UI"/>
                </a:rPr>
                <a:t>!</a:t>
              </a:r>
              <a:endParaRPr lang="en-US" sz="1122" b="1">
                <a:solidFill>
                  <a:srgbClr val="FFFFFF"/>
                </a:solidFill>
                <a:latin typeface="Segoe UI"/>
              </a:endParaRPr>
            </a:p>
          </p:txBody>
        </p:sp>
        <p:sp>
          <p:nvSpPr>
            <p:cNvPr id="84" name="TextBox 83">
              <a:extLst>
                <a:ext uri="{FF2B5EF4-FFF2-40B4-BE49-F238E27FC236}">
                  <a16:creationId xmlns:a16="http://schemas.microsoft.com/office/drawing/2014/main" id="{E699CE01-6803-45AB-94FA-D1C2B827C84C}"/>
                </a:ext>
              </a:extLst>
            </p:cNvPr>
            <p:cNvSpPr txBox="1"/>
            <p:nvPr/>
          </p:nvSpPr>
          <p:spPr>
            <a:xfrm>
              <a:off x="987849" y="3358916"/>
              <a:ext cx="71661" cy="364663"/>
            </a:xfrm>
            <a:prstGeom prst="rect">
              <a:avLst/>
            </a:prstGeom>
            <a:noFill/>
          </p:spPr>
          <p:txBody>
            <a:bodyPr wrap="square" lIns="186494" tIns="149196" rIns="186494" bIns="149196" rtlCol="0">
              <a:spAutoFit/>
            </a:bodyPr>
            <a:lstStyle/>
            <a:p>
              <a:pPr defTabSz="932418">
                <a:lnSpc>
                  <a:spcPct val="90000"/>
                </a:lnSpc>
                <a:defRPr/>
              </a:pPr>
              <a:r>
                <a:rPr lang="en-US" sz="510" b="1">
                  <a:solidFill>
                    <a:srgbClr val="FFFFFF"/>
                  </a:solidFill>
                  <a:latin typeface="Segoe UI"/>
                </a:rPr>
                <a:t>!</a:t>
              </a:r>
              <a:endParaRPr lang="en-US" sz="1122" b="1">
                <a:solidFill>
                  <a:srgbClr val="FFFFFF"/>
                </a:solidFill>
                <a:latin typeface="Segoe UI"/>
              </a:endParaRPr>
            </a:p>
          </p:txBody>
        </p:sp>
        <p:sp>
          <p:nvSpPr>
            <p:cNvPr id="85" name="TextBox 84">
              <a:extLst>
                <a:ext uri="{FF2B5EF4-FFF2-40B4-BE49-F238E27FC236}">
                  <a16:creationId xmlns:a16="http://schemas.microsoft.com/office/drawing/2014/main" id="{FA435037-0E03-41DE-B29D-D7097C0AFFD7}"/>
                </a:ext>
              </a:extLst>
            </p:cNvPr>
            <p:cNvSpPr txBox="1"/>
            <p:nvPr/>
          </p:nvSpPr>
          <p:spPr>
            <a:xfrm>
              <a:off x="1285145" y="3637358"/>
              <a:ext cx="71661" cy="364663"/>
            </a:xfrm>
            <a:prstGeom prst="rect">
              <a:avLst/>
            </a:prstGeom>
            <a:noFill/>
          </p:spPr>
          <p:txBody>
            <a:bodyPr wrap="square" lIns="186494" tIns="149196" rIns="186494" bIns="149196" rtlCol="0">
              <a:spAutoFit/>
            </a:bodyPr>
            <a:lstStyle/>
            <a:p>
              <a:pPr defTabSz="932418">
                <a:lnSpc>
                  <a:spcPct val="90000"/>
                </a:lnSpc>
                <a:defRPr/>
              </a:pPr>
              <a:r>
                <a:rPr lang="en-US" sz="510" b="1">
                  <a:solidFill>
                    <a:srgbClr val="FFFFFF"/>
                  </a:solidFill>
                  <a:latin typeface="Segoe UI"/>
                </a:rPr>
                <a:t>!</a:t>
              </a:r>
              <a:endParaRPr lang="en-US" sz="1122" b="1">
                <a:solidFill>
                  <a:srgbClr val="FFFFFF"/>
                </a:solidFill>
                <a:latin typeface="Segoe UI"/>
              </a:endParaRPr>
            </a:p>
          </p:txBody>
        </p:sp>
      </p:grpSp>
      <p:grpSp>
        <p:nvGrpSpPr>
          <p:cNvPr id="58" name="Group 57">
            <a:extLst>
              <a:ext uri="{FF2B5EF4-FFF2-40B4-BE49-F238E27FC236}">
                <a16:creationId xmlns:a16="http://schemas.microsoft.com/office/drawing/2014/main" id="{A0970317-3B6E-4558-B3DD-8F34A9858BFC}"/>
              </a:ext>
            </a:extLst>
          </p:cNvPr>
          <p:cNvGrpSpPr/>
          <p:nvPr/>
        </p:nvGrpSpPr>
        <p:grpSpPr>
          <a:xfrm>
            <a:off x="10002538" y="3113633"/>
            <a:ext cx="1483195" cy="1599480"/>
            <a:chOff x="7801301" y="2463894"/>
            <a:chExt cx="1454245" cy="1568260"/>
          </a:xfrm>
        </p:grpSpPr>
        <p:sp>
          <p:nvSpPr>
            <p:cNvPr id="59" name="Rectangle 58">
              <a:extLst>
                <a:ext uri="{FF2B5EF4-FFF2-40B4-BE49-F238E27FC236}">
                  <a16:creationId xmlns:a16="http://schemas.microsoft.com/office/drawing/2014/main" id="{73269041-22E8-4686-8FF4-D1F2A6032004}"/>
                </a:ext>
              </a:extLst>
            </p:cNvPr>
            <p:cNvSpPr/>
            <p:nvPr/>
          </p:nvSpPr>
          <p:spPr>
            <a:xfrm>
              <a:off x="7801301" y="2463894"/>
              <a:ext cx="1454245" cy="531812"/>
            </a:xfrm>
            <a:prstGeom prst="rect">
              <a:avLst/>
            </a:prstGeom>
          </p:spPr>
          <p:txBody>
            <a:bodyPr wrap="none" anchor="ctr">
              <a:spAutoFit/>
            </a:bodyPr>
            <a:lstStyle/>
            <a:p>
              <a:pPr algn="ctr" defTabSz="932418">
                <a:defRPr/>
              </a:pPr>
              <a:r>
                <a:rPr lang="en-US" sz="1428" spc="-50">
                  <a:solidFill>
                    <a:srgbClr val="505050"/>
                  </a:solidFill>
                  <a:latin typeface="Segoe UI Semibold"/>
                </a:rPr>
                <a:t>Malicious use of</a:t>
              </a:r>
            </a:p>
            <a:p>
              <a:pPr algn="ctr" defTabSz="932418">
                <a:defRPr/>
              </a:pPr>
              <a:r>
                <a:rPr lang="en-US" sz="1428" spc="-50">
                  <a:solidFill>
                    <a:srgbClr val="505050"/>
                  </a:solidFill>
                  <a:latin typeface="Segoe UI Semibold"/>
                </a:rPr>
                <a:t>a privileged user</a:t>
              </a:r>
            </a:p>
          </p:txBody>
        </p:sp>
        <p:sp>
          <p:nvSpPr>
            <p:cNvPr id="60" name="object 60">
              <a:extLst>
                <a:ext uri="{FF2B5EF4-FFF2-40B4-BE49-F238E27FC236}">
                  <a16:creationId xmlns:a16="http://schemas.microsoft.com/office/drawing/2014/main" id="{C1ECDC05-7F3F-46DE-ABE3-6E6BD12EAD42}"/>
                </a:ext>
              </a:extLst>
            </p:cNvPr>
            <p:cNvSpPr/>
            <p:nvPr/>
          </p:nvSpPr>
          <p:spPr>
            <a:xfrm>
              <a:off x="8076154" y="3078430"/>
              <a:ext cx="901492" cy="903423"/>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solidFill>
              <a:schemeClr val="bg1"/>
            </a:solidFill>
            <a:ln w="6350">
              <a:noFill/>
            </a:ln>
            <a:effectLst>
              <a:outerShdw blurRad="50800" dist="38100" dir="2700000" algn="tl" rotWithShape="0">
                <a:prstClr val="black">
                  <a:alpha val="40000"/>
                </a:prstClr>
              </a:outerShdw>
            </a:effectLst>
          </p:spPr>
          <p:txBody>
            <a:bodyPr wrap="square" lIns="0" tIns="0" rIns="0" bIns="0" rtlCol="0"/>
            <a:lstStyle/>
            <a:p>
              <a:pPr defTabSz="635844">
                <a:defRPr/>
              </a:pPr>
              <a:endParaRPr sz="1251" b="1">
                <a:solidFill>
                  <a:prstClr val="black"/>
                </a:solidFill>
                <a:latin typeface="Calibri"/>
              </a:endParaRPr>
            </a:p>
          </p:txBody>
        </p:sp>
        <p:grpSp>
          <p:nvGrpSpPr>
            <p:cNvPr id="61" name="Group 60">
              <a:extLst>
                <a:ext uri="{FF2B5EF4-FFF2-40B4-BE49-F238E27FC236}">
                  <a16:creationId xmlns:a16="http://schemas.microsoft.com/office/drawing/2014/main" id="{A0900A3B-22FD-4538-B925-C33ED9BC90AD}"/>
                </a:ext>
              </a:extLst>
            </p:cNvPr>
            <p:cNvGrpSpPr>
              <a:grpSpLocks noChangeAspect="1"/>
            </p:cNvGrpSpPr>
            <p:nvPr/>
          </p:nvGrpSpPr>
          <p:grpSpPr>
            <a:xfrm>
              <a:off x="8362856" y="3299615"/>
              <a:ext cx="409332" cy="427658"/>
              <a:chOff x="1101114" y="2623625"/>
              <a:chExt cx="1879599" cy="1977967"/>
            </a:xfrm>
          </p:grpSpPr>
          <p:sp>
            <p:nvSpPr>
              <p:cNvPr id="73" name="Freeform 30">
                <a:extLst>
                  <a:ext uri="{FF2B5EF4-FFF2-40B4-BE49-F238E27FC236}">
                    <a16:creationId xmlns:a16="http://schemas.microsoft.com/office/drawing/2014/main" id="{CC4233D0-AACE-4991-8F5B-B460DE062A26}"/>
                  </a:ext>
                </a:extLst>
              </p:cNvPr>
              <p:cNvSpPr/>
              <p:nvPr/>
            </p:nvSpPr>
            <p:spPr bwMode="auto">
              <a:xfrm rot="307808">
                <a:off x="1137537" y="2623625"/>
                <a:ext cx="1843176" cy="616268"/>
              </a:xfrm>
              <a:custGeom>
                <a:avLst/>
                <a:gdLst>
                  <a:gd name="connsiteX0" fmla="*/ 282911 w 1614124"/>
                  <a:gd name="connsiteY0" fmla="*/ 0 h 539684"/>
                  <a:gd name="connsiteX1" fmla="*/ 1132939 w 1614124"/>
                  <a:gd name="connsiteY1" fmla="*/ 0 h 539684"/>
                  <a:gd name="connsiteX2" fmla="*/ 1239152 w 1614124"/>
                  <a:gd name="connsiteY2" fmla="*/ 424853 h 539684"/>
                  <a:gd name="connsiteX3" fmla="*/ 1142584 w 1614124"/>
                  <a:gd name="connsiteY3" fmla="*/ 424853 h 539684"/>
                  <a:gd name="connsiteX4" fmla="*/ 1614124 w 1614124"/>
                  <a:gd name="connsiteY4" fmla="*/ 437137 h 539684"/>
                  <a:gd name="connsiteX5" fmla="*/ 1611453 w 1614124"/>
                  <a:gd name="connsiteY5" fmla="*/ 539684 h 539684"/>
                  <a:gd name="connsiteX6" fmla="*/ 0 w 1614124"/>
                  <a:gd name="connsiteY6" fmla="*/ 497704 h 539684"/>
                  <a:gd name="connsiteX7" fmla="*/ 2671 w 1614124"/>
                  <a:gd name="connsiteY7" fmla="*/ 395157 h 539684"/>
                  <a:gd name="connsiteX8" fmla="*/ 182948 w 1614124"/>
                  <a:gd name="connsiteY8" fmla="*/ 399854 h 53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4124" h="539684">
                    <a:moveTo>
                      <a:pt x="282911" y="0"/>
                    </a:moveTo>
                    <a:lnTo>
                      <a:pt x="1132939" y="0"/>
                    </a:lnTo>
                    <a:lnTo>
                      <a:pt x="1239152" y="424853"/>
                    </a:lnTo>
                    <a:lnTo>
                      <a:pt x="1142584" y="424853"/>
                    </a:lnTo>
                    <a:lnTo>
                      <a:pt x="1614124" y="437137"/>
                    </a:lnTo>
                    <a:lnTo>
                      <a:pt x="1611453" y="539684"/>
                    </a:lnTo>
                    <a:lnTo>
                      <a:pt x="0" y="497704"/>
                    </a:lnTo>
                    <a:lnTo>
                      <a:pt x="2671" y="395157"/>
                    </a:lnTo>
                    <a:lnTo>
                      <a:pt x="182948" y="399854"/>
                    </a:lnTo>
                    <a:close/>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algn="ctr" defTabSz="950663" fontAlgn="base">
                  <a:lnSpc>
                    <a:spcPct val="90000"/>
                  </a:lnSpc>
                  <a:spcBef>
                    <a:spcPct val="0"/>
                  </a:spcBef>
                  <a:spcAft>
                    <a:spcPct val="0"/>
                  </a:spcAft>
                  <a:defRPr/>
                </a:pPr>
                <a:endParaRPr lang="en-US" sz="2448" b="1"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4" name="Freeform 31">
                <a:extLst>
                  <a:ext uri="{FF2B5EF4-FFF2-40B4-BE49-F238E27FC236}">
                    <a16:creationId xmlns:a16="http://schemas.microsoft.com/office/drawing/2014/main" id="{1A19B1DF-6D44-4A2F-B7AA-2AA691F4F0FE}"/>
                  </a:ext>
                </a:extLst>
              </p:cNvPr>
              <p:cNvSpPr/>
              <p:nvPr/>
            </p:nvSpPr>
            <p:spPr bwMode="auto">
              <a:xfrm rot="11593610">
                <a:off x="1101114" y="3680841"/>
                <a:ext cx="1614784" cy="920751"/>
              </a:xfrm>
              <a:custGeom>
                <a:avLst/>
                <a:gdLst>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94936 w 1414115"/>
                  <a:gd name="connsiteY10" fmla="*/ 464591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1201800 w 1414115"/>
                  <a:gd name="connsiteY9" fmla="*/ 464591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1380370 w 1414115"/>
                  <a:gd name="connsiteY0" fmla="*/ 806329 h 806329"/>
                  <a:gd name="connsiteX1" fmla="*/ 33091 w 1414115"/>
                  <a:gd name="connsiteY1" fmla="*/ 806329 h 806329"/>
                  <a:gd name="connsiteX2" fmla="*/ 109052 w 1414115"/>
                  <a:gd name="connsiteY2" fmla="*/ 502488 h 806329"/>
                  <a:gd name="connsiteX3" fmla="*/ 91410 w 1414115"/>
                  <a:gd name="connsiteY3" fmla="*/ 486803 h 806329"/>
                  <a:gd name="connsiteX4" fmla="*/ 34008 w 1414115"/>
                  <a:gd name="connsiteY4" fmla="*/ 410119 h 806329"/>
                  <a:gd name="connsiteX5" fmla="*/ 0 w 1414115"/>
                  <a:gd name="connsiteY5" fmla="*/ 330943 h 806329"/>
                  <a:gd name="connsiteX6" fmla="*/ 1408019 w 1414115"/>
                  <a:gd name="connsiteY6" fmla="*/ 0 h 806329"/>
                  <a:gd name="connsiteX7" fmla="*/ 1414115 w 1414115"/>
                  <a:gd name="connsiteY7" fmla="*/ 76146 h 806329"/>
                  <a:gd name="connsiteX8" fmla="*/ 1240538 w 1414115"/>
                  <a:gd name="connsiteY8" fmla="*/ 431432 h 806329"/>
                  <a:gd name="connsiteX9" fmla="*/ 984548 w 1414115"/>
                  <a:gd name="connsiteY9" fmla="*/ 469993 h 806329"/>
                  <a:gd name="connsiteX10" fmla="*/ 1225729 w 1414115"/>
                  <a:gd name="connsiteY10" fmla="*/ 466248 h 806329"/>
                  <a:gd name="connsiteX11" fmla="*/ 1294936 w 1414115"/>
                  <a:gd name="connsiteY11" fmla="*/ 464591 h 806329"/>
                  <a:gd name="connsiteX12" fmla="*/ 1380370 w 1414115"/>
                  <a:gd name="connsiteY12" fmla="*/ 806329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075988 w 1414115"/>
                  <a:gd name="connsiteY12" fmla="*/ 56143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12" fmla="*/ 1175011 w 1414115"/>
                  <a:gd name="connsiteY12" fmla="*/ 420743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40538 w 1414115"/>
                  <a:gd name="connsiteY11" fmla="*/ 431432 h 806329"/>
                  <a:gd name="connsiteX0" fmla="*/ 984548 w 1414115"/>
                  <a:gd name="connsiteY0" fmla="*/ 469993 h 806329"/>
                  <a:gd name="connsiteX1" fmla="*/ 1225729 w 1414115"/>
                  <a:gd name="connsiteY1" fmla="*/ 466248 h 806329"/>
                  <a:gd name="connsiteX2" fmla="*/ 1294936 w 1414115"/>
                  <a:gd name="connsiteY2" fmla="*/ 464591 h 806329"/>
                  <a:gd name="connsiteX3" fmla="*/ 1380370 w 1414115"/>
                  <a:gd name="connsiteY3" fmla="*/ 806329 h 806329"/>
                  <a:gd name="connsiteX4" fmla="*/ 33091 w 1414115"/>
                  <a:gd name="connsiteY4" fmla="*/ 806329 h 806329"/>
                  <a:gd name="connsiteX5" fmla="*/ 109052 w 1414115"/>
                  <a:gd name="connsiteY5" fmla="*/ 502488 h 806329"/>
                  <a:gd name="connsiteX6" fmla="*/ 91410 w 1414115"/>
                  <a:gd name="connsiteY6" fmla="*/ 486803 h 806329"/>
                  <a:gd name="connsiteX7" fmla="*/ 34008 w 1414115"/>
                  <a:gd name="connsiteY7" fmla="*/ 410119 h 806329"/>
                  <a:gd name="connsiteX8" fmla="*/ 0 w 1414115"/>
                  <a:gd name="connsiteY8" fmla="*/ 330943 h 806329"/>
                  <a:gd name="connsiteX9" fmla="*/ 1408019 w 1414115"/>
                  <a:gd name="connsiteY9" fmla="*/ 0 h 806329"/>
                  <a:gd name="connsiteX10" fmla="*/ 1414115 w 1414115"/>
                  <a:gd name="connsiteY10" fmla="*/ 76146 h 806329"/>
                  <a:gd name="connsiteX11" fmla="*/ 1224717 w 1414115"/>
                  <a:gd name="connsiteY11" fmla="*/ 447381 h 80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4115" h="806329">
                    <a:moveTo>
                      <a:pt x="984548" y="469993"/>
                    </a:moveTo>
                    <a:lnTo>
                      <a:pt x="1225729" y="466248"/>
                    </a:lnTo>
                    <a:lnTo>
                      <a:pt x="1294936" y="464591"/>
                    </a:lnTo>
                    <a:lnTo>
                      <a:pt x="1380370" y="806329"/>
                    </a:lnTo>
                    <a:lnTo>
                      <a:pt x="33091" y="806329"/>
                    </a:lnTo>
                    <a:lnTo>
                      <a:pt x="109052" y="502488"/>
                    </a:lnTo>
                    <a:lnTo>
                      <a:pt x="91410" y="486803"/>
                    </a:lnTo>
                    <a:cubicBezTo>
                      <a:pt x="69471" y="463080"/>
                      <a:pt x="50217" y="437468"/>
                      <a:pt x="34008" y="410119"/>
                    </a:cubicBezTo>
                    <a:lnTo>
                      <a:pt x="0" y="330943"/>
                    </a:lnTo>
                    <a:lnTo>
                      <a:pt x="1408019" y="0"/>
                    </a:lnTo>
                    <a:lnTo>
                      <a:pt x="1414115" y="76146"/>
                    </a:lnTo>
                    <a:cubicBezTo>
                      <a:pt x="1407648" y="203478"/>
                      <a:pt x="1328550" y="344277"/>
                      <a:pt x="1224717" y="447381"/>
                    </a:cubicBez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algn="ctr" defTabSz="950663" fontAlgn="base">
                  <a:lnSpc>
                    <a:spcPct val="90000"/>
                  </a:lnSpc>
                  <a:spcBef>
                    <a:spcPct val="0"/>
                  </a:spcBef>
                  <a:spcAft>
                    <a:spcPct val="0"/>
                  </a:spcAft>
                  <a:defRPr/>
                </a:pPr>
                <a:endParaRPr lang="en-US" sz="2448" b="1"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5" name="Oval 74">
                <a:extLst>
                  <a:ext uri="{FF2B5EF4-FFF2-40B4-BE49-F238E27FC236}">
                    <a16:creationId xmlns:a16="http://schemas.microsoft.com/office/drawing/2014/main" id="{3254C69C-57FC-4914-9E79-22D322878A00}"/>
                  </a:ext>
                </a:extLst>
              </p:cNvPr>
              <p:cNvSpPr/>
              <p:nvPr/>
            </p:nvSpPr>
            <p:spPr bwMode="auto">
              <a:xfrm rot="641942">
                <a:off x="2263399" y="3384154"/>
                <a:ext cx="125506" cy="61076"/>
              </a:xfrm>
              <a:prstGeom prst="ellipse">
                <a:avLst/>
              </a:pr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algn="ctr" defTabSz="950663" fontAlgn="base">
                  <a:lnSpc>
                    <a:spcPct val="90000"/>
                  </a:lnSpc>
                  <a:spcBef>
                    <a:spcPct val="0"/>
                  </a:spcBef>
                  <a:spcAft>
                    <a:spcPct val="0"/>
                  </a:spcAft>
                  <a:defRPr/>
                </a:pPr>
                <a:endParaRPr lang="en-US" sz="2448" b="1"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6" name="Freeform 33">
                <a:extLst>
                  <a:ext uri="{FF2B5EF4-FFF2-40B4-BE49-F238E27FC236}">
                    <a16:creationId xmlns:a16="http://schemas.microsoft.com/office/drawing/2014/main" id="{9E3B1654-CB0A-49F1-A71C-C9FDEC5BA001}"/>
                  </a:ext>
                </a:extLst>
              </p:cNvPr>
              <p:cNvSpPr/>
              <p:nvPr/>
            </p:nvSpPr>
            <p:spPr bwMode="auto">
              <a:xfrm>
                <a:off x="2486848" y="3272101"/>
                <a:ext cx="152273" cy="532955"/>
              </a:xfrm>
              <a:custGeom>
                <a:avLst/>
                <a:gdLst>
                  <a:gd name="connsiteX0" fmla="*/ 44450 w 133350"/>
                  <a:gd name="connsiteY0" fmla="*/ 0 h 466725"/>
                  <a:gd name="connsiteX1" fmla="*/ 133350 w 133350"/>
                  <a:gd name="connsiteY1" fmla="*/ 314325 h 466725"/>
                  <a:gd name="connsiteX2" fmla="*/ 12700 w 133350"/>
                  <a:gd name="connsiteY2" fmla="*/ 320675 h 466725"/>
                  <a:gd name="connsiteX3" fmla="*/ 0 w 133350"/>
                  <a:gd name="connsiteY3" fmla="*/ 466725 h 466725"/>
                </a:gdLst>
                <a:ahLst/>
                <a:cxnLst>
                  <a:cxn ang="0">
                    <a:pos x="connsiteX0" y="connsiteY0"/>
                  </a:cxn>
                  <a:cxn ang="0">
                    <a:pos x="connsiteX1" y="connsiteY1"/>
                  </a:cxn>
                  <a:cxn ang="0">
                    <a:pos x="connsiteX2" y="connsiteY2"/>
                  </a:cxn>
                  <a:cxn ang="0">
                    <a:pos x="connsiteX3" y="connsiteY3"/>
                  </a:cxn>
                </a:cxnLst>
                <a:rect l="l" t="t" r="r" b="b"/>
                <a:pathLst>
                  <a:path w="133350" h="466725">
                    <a:moveTo>
                      <a:pt x="44450" y="0"/>
                    </a:moveTo>
                    <a:lnTo>
                      <a:pt x="133350" y="314325"/>
                    </a:lnTo>
                    <a:lnTo>
                      <a:pt x="12700" y="320675"/>
                    </a:lnTo>
                    <a:lnTo>
                      <a:pt x="0" y="466725"/>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50973">
                  <a:defRPr/>
                </a:pPr>
                <a:endParaRPr lang="en-US" sz="1873" b="1">
                  <a:solidFill>
                    <a:prstClr val="white"/>
                  </a:solidFill>
                  <a:latin typeface="Segoe UI"/>
                </a:endParaRPr>
              </a:p>
            </p:txBody>
          </p:sp>
          <p:sp>
            <p:nvSpPr>
              <p:cNvPr id="77" name="Freeform 34">
                <a:extLst>
                  <a:ext uri="{FF2B5EF4-FFF2-40B4-BE49-F238E27FC236}">
                    <a16:creationId xmlns:a16="http://schemas.microsoft.com/office/drawing/2014/main" id="{79A1E36E-6E83-4C69-83BC-60F022CC49D6}"/>
                  </a:ext>
                </a:extLst>
              </p:cNvPr>
              <p:cNvSpPr/>
              <p:nvPr/>
            </p:nvSpPr>
            <p:spPr bwMode="auto">
              <a:xfrm>
                <a:off x="1359997" y="3137956"/>
                <a:ext cx="57314" cy="409687"/>
              </a:xfrm>
              <a:custGeom>
                <a:avLst/>
                <a:gdLst>
                  <a:gd name="connsiteX0" fmla="*/ 22225 w 22225"/>
                  <a:gd name="connsiteY0" fmla="*/ 0 h 358775"/>
                  <a:gd name="connsiteX1" fmla="*/ 0 w 22225"/>
                  <a:gd name="connsiteY1" fmla="*/ 358775 h 358775"/>
                  <a:gd name="connsiteX2" fmla="*/ 0 w 22225"/>
                  <a:gd name="connsiteY2" fmla="*/ 355600 h 358775"/>
                  <a:gd name="connsiteX3" fmla="*/ 0 w 22225"/>
                  <a:gd name="connsiteY3" fmla="*/ 355600 h 358775"/>
                  <a:gd name="connsiteX4" fmla="*/ 0 w 22225"/>
                  <a:gd name="connsiteY4" fmla="*/ 355600 h 358775"/>
                  <a:gd name="connsiteX0" fmla="*/ 50192 w 50192"/>
                  <a:gd name="connsiteY0" fmla="*/ 0 h 358775"/>
                  <a:gd name="connsiteX1" fmla="*/ 27967 w 50192"/>
                  <a:gd name="connsiteY1" fmla="*/ 358775 h 358775"/>
                  <a:gd name="connsiteX2" fmla="*/ 27967 w 50192"/>
                  <a:gd name="connsiteY2" fmla="*/ 355600 h 358775"/>
                  <a:gd name="connsiteX3" fmla="*/ 27967 w 50192"/>
                  <a:gd name="connsiteY3" fmla="*/ 355600 h 358775"/>
                  <a:gd name="connsiteX4" fmla="*/ 27967 w 50192"/>
                  <a:gd name="connsiteY4" fmla="*/ 355600 h 358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2" h="358775">
                    <a:moveTo>
                      <a:pt x="50192" y="0"/>
                    </a:moveTo>
                    <a:cubicBezTo>
                      <a:pt x="-52466" y="155311"/>
                      <a:pt x="35375" y="239183"/>
                      <a:pt x="27967" y="358775"/>
                    </a:cubicBezTo>
                    <a:lnTo>
                      <a:pt x="27967" y="355600"/>
                    </a:lnTo>
                    <a:lnTo>
                      <a:pt x="27967" y="355600"/>
                    </a:lnTo>
                    <a:lnTo>
                      <a:pt x="27967" y="355600"/>
                    </a:lnTo>
                  </a:path>
                </a:pathLst>
              </a:custGeom>
              <a:noFill/>
              <a:ln w="158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50973">
                  <a:defRPr/>
                </a:pPr>
                <a:endParaRPr lang="en-US" sz="1873" b="1">
                  <a:solidFill>
                    <a:prstClr val="white"/>
                  </a:solidFill>
                  <a:latin typeface="Segoe UI"/>
                </a:endParaRPr>
              </a:p>
            </p:txBody>
          </p:sp>
        </p:grpSp>
        <p:sp>
          <p:nvSpPr>
            <p:cNvPr id="62" name="Oval 61">
              <a:extLst>
                <a:ext uri="{FF2B5EF4-FFF2-40B4-BE49-F238E27FC236}">
                  <a16:creationId xmlns:a16="http://schemas.microsoft.com/office/drawing/2014/main" id="{0D54144C-BE90-4EA1-8662-BE86528E86FB}"/>
                </a:ext>
              </a:extLst>
            </p:cNvPr>
            <p:cNvSpPr/>
            <p:nvPr/>
          </p:nvSpPr>
          <p:spPr bwMode="auto">
            <a:xfrm>
              <a:off x="8265535" y="3535003"/>
              <a:ext cx="236538" cy="236538"/>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b="1"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cxnSp>
          <p:nvCxnSpPr>
            <p:cNvPr id="63" name="Straight Arrow Connector 62">
              <a:extLst>
                <a:ext uri="{FF2B5EF4-FFF2-40B4-BE49-F238E27FC236}">
                  <a16:creationId xmlns:a16="http://schemas.microsoft.com/office/drawing/2014/main" id="{2DFE2DE9-EBC4-4AE2-8A90-173B67CA467D}"/>
                </a:ext>
              </a:extLst>
            </p:cNvPr>
            <p:cNvCxnSpPr>
              <a:stCxn id="62" idx="4"/>
              <a:endCxn id="62" idx="0"/>
            </p:cNvCxnSpPr>
            <p:nvPr/>
          </p:nvCxnSpPr>
          <p:spPr>
            <a:xfrm flipV="1">
              <a:off x="8383804" y="3579836"/>
              <a:ext cx="0" cy="146872"/>
            </a:xfrm>
            <a:prstGeom prst="straightConnector1">
              <a:avLst/>
            </a:prstGeom>
            <a:ln w="15875">
              <a:solidFill>
                <a:schemeClr val="bg1"/>
              </a:solidFill>
              <a:headEnd type="none"/>
              <a:tailEnd type="arrow" w="med" len="med"/>
            </a:ln>
          </p:spPr>
          <p:style>
            <a:lnRef idx="1">
              <a:schemeClr val="accent1"/>
            </a:lnRef>
            <a:fillRef idx="0">
              <a:schemeClr val="accent1"/>
            </a:fillRef>
            <a:effectRef idx="0">
              <a:schemeClr val="accent1"/>
            </a:effectRef>
            <a:fontRef idx="minor">
              <a:schemeClr val="tx1"/>
            </a:fontRef>
          </p:style>
        </p:cxnSp>
        <p:sp>
          <p:nvSpPr>
            <p:cNvPr id="72" name="object 60">
              <a:extLst>
                <a:ext uri="{FF2B5EF4-FFF2-40B4-BE49-F238E27FC236}">
                  <a16:creationId xmlns:a16="http://schemas.microsoft.com/office/drawing/2014/main" id="{612C4F72-45AC-4E1C-AC88-9342D6EFE98D}"/>
                </a:ext>
              </a:extLst>
            </p:cNvPr>
            <p:cNvSpPr/>
            <p:nvPr/>
          </p:nvSpPr>
          <p:spPr>
            <a:xfrm>
              <a:off x="8037798" y="3028129"/>
              <a:ext cx="1001878" cy="1004025"/>
            </a:xfrm>
            <a:custGeom>
              <a:avLst/>
              <a:gdLst/>
              <a:ahLst/>
              <a:cxnLst/>
              <a:rect l="l" t="t" r="r" b="b"/>
              <a:pathLst>
                <a:path w="1778000" h="1781810">
                  <a:moveTo>
                    <a:pt x="889000" y="0"/>
                  </a:moveTo>
                  <a:lnTo>
                    <a:pt x="816088" y="2953"/>
                  </a:lnTo>
                  <a:lnTo>
                    <a:pt x="744799" y="11659"/>
                  </a:lnTo>
                  <a:lnTo>
                    <a:pt x="675362" y="25890"/>
                  </a:lnTo>
                  <a:lnTo>
                    <a:pt x="608006" y="45415"/>
                  </a:lnTo>
                  <a:lnTo>
                    <a:pt x="542960" y="70006"/>
                  </a:lnTo>
                  <a:lnTo>
                    <a:pt x="480452" y="99433"/>
                  </a:lnTo>
                  <a:lnTo>
                    <a:pt x="420712" y="133468"/>
                  </a:lnTo>
                  <a:lnTo>
                    <a:pt x="363967" y="171879"/>
                  </a:lnTo>
                  <a:lnTo>
                    <a:pt x="310447" y="214440"/>
                  </a:lnTo>
                  <a:lnTo>
                    <a:pt x="260381" y="260919"/>
                  </a:lnTo>
                  <a:lnTo>
                    <a:pt x="213997" y="311089"/>
                  </a:lnTo>
                  <a:lnTo>
                    <a:pt x="171525" y="364719"/>
                  </a:lnTo>
                  <a:lnTo>
                    <a:pt x="133192" y="421580"/>
                  </a:lnTo>
                  <a:lnTo>
                    <a:pt x="99228" y="481444"/>
                  </a:lnTo>
                  <a:lnTo>
                    <a:pt x="69861" y="544080"/>
                  </a:lnTo>
                  <a:lnTo>
                    <a:pt x="45321" y="609260"/>
                  </a:lnTo>
                  <a:lnTo>
                    <a:pt x="25836" y="676754"/>
                  </a:lnTo>
                  <a:lnTo>
                    <a:pt x="11635" y="746333"/>
                  </a:lnTo>
                  <a:lnTo>
                    <a:pt x="2947" y="817767"/>
                  </a:lnTo>
                  <a:lnTo>
                    <a:pt x="0" y="890828"/>
                  </a:lnTo>
                  <a:lnTo>
                    <a:pt x="2947" y="963888"/>
                  </a:lnTo>
                  <a:lnTo>
                    <a:pt x="11635" y="1035321"/>
                  </a:lnTo>
                  <a:lnTo>
                    <a:pt x="25836" y="1104899"/>
                  </a:lnTo>
                  <a:lnTo>
                    <a:pt x="45321" y="1172392"/>
                  </a:lnTo>
                  <a:lnTo>
                    <a:pt x="69861" y="1237571"/>
                  </a:lnTo>
                  <a:lnTo>
                    <a:pt x="99228" y="1300207"/>
                  </a:lnTo>
                  <a:lnTo>
                    <a:pt x="133192" y="1360071"/>
                  </a:lnTo>
                  <a:lnTo>
                    <a:pt x="171525" y="1416932"/>
                  </a:lnTo>
                  <a:lnTo>
                    <a:pt x="213997" y="1470563"/>
                  </a:lnTo>
                  <a:lnTo>
                    <a:pt x="260381" y="1520732"/>
                  </a:lnTo>
                  <a:lnTo>
                    <a:pt x="310447" y="1567212"/>
                  </a:lnTo>
                  <a:lnTo>
                    <a:pt x="363967" y="1609773"/>
                  </a:lnTo>
                  <a:lnTo>
                    <a:pt x="420712" y="1648186"/>
                  </a:lnTo>
                  <a:lnTo>
                    <a:pt x="480452" y="1682221"/>
                  </a:lnTo>
                  <a:lnTo>
                    <a:pt x="542960" y="1711649"/>
                  </a:lnTo>
                  <a:lnTo>
                    <a:pt x="608006" y="1736240"/>
                  </a:lnTo>
                  <a:lnTo>
                    <a:pt x="675362" y="1755766"/>
                  </a:lnTo>
                  <a:lnTo>
                    <a:pt x="744799" y="1769997"/>
                  </a:lnTo>
                  <a:lnTo>
                    <a:pt x="816088" y="1778704"/>
                  </a:lnTo>
                  <a:lnTo>
                    <a:pt x="889000" y="1781657"/>
                  </a:lnTo>
                  <a:lnTo>
                    <a:pt x="961911" y="1778704"/>
                  </a:lnTo>
                  <a:lnTo>
                    <a:pt x="1033200" y="1769997"/>
                  </a:lnTo>
                  <a:lnTo>
                    <a:pt x="1102637" y="1755766"/>
                  </a:lnTo>
                  <a:lnTo>
                    <a:pt x="1169993" y="1736240"/>
                  </a:lnTo>
                  <a:lnTo>
                    <a:pt x="1235039" y="1711649"/>
                  </a:lnTo>
                  <a:lnTo>
                    <a:pt x="1297547" y="1682221"/>
                  </a:lnTo>
                  <a:lnTo>
                    <a:pt x="1357287" y="1648186"/>
                  </a:lnTo>
                  <a:lnTo>
                    <a:pt x="1414032" y="1609773"/>
                  </a:lnTo>
                  <a:lnTo>
                    <a:pt x="1467552" y="1567212"/>
                  </a:lnTo>
                  <a:lnTo>
                    <a:pt x="1517618" y="1520732"/>
                  </a:lnTo>
                  <a:lnTo>
                    <a:pt x="1564002" y="1470563"/>
                  </a:lnTo>
                  <a:lnTo>
                    <a:pt x="1606474" y="1416932"/>
                  </a:lnTo>
                  <a:lnTo>
                    <a:pt x="1644807" y="1360071"/>
                  </a:lnTo>
                  <a:lnTo>
                    <a:pt x="1678771" y="1300207"/>
                  </a:lnTo>
                  <a:lnTo>
                    <a:pt x="1708138" y="1237571"/>
                  </a:lnTo>
                  <a:lnTo>
                    <a:pt x="1732678" y="1172392"/>
                  </a:lnTo>
                  <a:lnTo>
                    <a:pt x="1752163" y="1104899"/>
                  </a:lnTo>
                  <a:lnTo>
                    <a:pt x="1766364" y="1035321"/>
                  </a:lnTo>
                  <a:lnTo>
                    <a:pt x="1775052" y="963888"/>
                  </a:lnTo>
                  <a:lnTo>
                    <a:pt x="1778000" y="890828"/>
                  </a:lnTo>
                  <a:lnTo>
                    <a:pt x="1775052" y="817767"/>
                  </a:lnTo>
                  <a:lnTo>
                    <a:pt x="1766364" y="746333"/>
                  </a:lnTo>
                  <a:lnTo>
                    <a:pt x="1752163" y="676754"/>
                  </a:lnTo>
                  <a:lnTo>
                    <a:pt x="1732678" y="609260"/>
                  </a:lnTo>
                  <a:lnTo>
                    <a:pt x="1708138" y="544080"/>
                  </a:lnTo>
                  <a:lnTo>
                    <a:pt x="1678771" y="481444"/>
                  </a:lnTo>
                  <a:lnTo>
                    <a:pt x="1644807" y="421580"/>
                  </a:lnTo>
                  <a:lnTo>
                    <a:pt x="1606474" y="364719"/>
                  </a:lnTo>
                  <a:lnTo>
                    <a:pt x="1564002" y="311089"/>
                  </a:lnTo>
                  <a:lnTo>
                    <a:pt x="1517618" y="260919"/>
                  </a:lnTo>
                  <a:lnTo>
                    <a:pt x="1467552" y="214440"/>
                  </a:lnTo>
                  <a:lnTo>
                    <a:pt x="1414032" y="171879"/>
                  </a:lnTo>
                  <a:lnTo>
                    <a:pt x="1357287" y="133468"/>
                  </a:lnTo>
                  <a:lnTo>
                    <a:pt x="1297547" y="99433"/>
                  </a:lnTo>
                  <a:lnTo>
                    <a:pt x="1235039" y="70006"/>
                  </a:lnTo>
                  <a:lnTo>
                    <a:pt x="1169993" y="45415"/>
                  </a:lnTo>
                  <a:lnTo>
                    <a:pt x="1102637" y="25890"/>
                  </a:lnTo>
                  <a:lnTo>
                    <a:pt x="1033200" y="11659"/>
                  </a:lnTo>
                  <a:lnTo>
                    <a:pt x="961911" y="2953"/>
                  </a:lnTo>
                  <a:lnTo>
                    <a:pt x="889000" y="0"/>
                  </a:lnTo>
                  <a:close/>
                </a:path>
              </a:pathLst>
            </a:custGeom>
            <a:noFill/>
            <a:ln>
              <a:solidFill>
                <a:srgbClr val="0070C0"/>
              </a:solidFill>
              <a:prstDash val="dash"/>
            </a:ln>
          </p:spPr>
          <p:txBody>
            <a:bodyPr wrap="square" lIns="0" tIns="0" rIns="0" bIns="0" rtlCol="0"/>
            <a:lstStyle/>
            <a:p>
              <a:pPr defTabSz="635844">
                <a:defRPr/>
              </a:pPr>
              <a:endParaRPr sz="1251" b="1" kern="0">
                <a:solidFill>
                  <a:prstClr val="black"/>
                </a:solidFill>
                <a:latin typeface="Calibri"/>
              </a:endParaRPr>
            </a:p>
          </p:txBody>
        </p:sp>
      </p:grpSp>
      <p:sp>
        <p:nvSpPr>
          <p:cNvPr id="3" name="Rectangle 2">
            <a:extLst>
              <a:ext uri="{FF2B5EF4-FFF2-40B4-BE49-F238E27FC236}">
                <a16:creationId xmlns:a16="http://schemas.microsoft.com/office/drawing/2014/main" id="{96548648-96AF-428D-A038-D0F602A18C29}"/>
              </a:ext>
            </a:extLst>
          </p:cNvPr>
          <p:cNvSpPr/>
          <p:nvPr/>
        </p:nvSpPr>
        <p:spPr bwMode="auto">
          <a:xfrm>
            <a:off x="2211153" y="5418157"/>
            <a:ext cx="3959604" cy="1445446"/>
          </a:xfrm>
          <a:prstGeom prst="rect">
            <a:avLst/>
          </a:prstGeom>
          <a:solidFill>
            <a:schemeClr val="bg1"/>
          </a:solidFill>
          <a:ln w="28575">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Activity from suspicious IP addresses</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Activity from anonymous IP addresses</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Activity from an infrequent country</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Impossible travel between sessions</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Logon attempt from a suspicious user agent</a:t>
            </a:r>
          </a:p>
        </p:txBody>
      </p:sp>
      <p:cxnSp>
        <p:nvCxnSpPr>
          <p:cNvPr id="90" name="Straight Connector 89">
            <a:extLst>
              <a:ext uri="{FF2B5EF4-FFF2-40B4-BE49-F238E27FC236}">
                <a16:creationId xmlns:a16="http://schemas.microsoft.com/office/drawing/2014/main" id="{64062AE8-2EDA-4DB4-B444-978D2F10E283}"/>
              </a:ext>
            </a:extLst>
          </p:cNvPr>
          <p:cNvCxnSpPr>
            <a:cxnSpLocks/>
          </p:cNvCxnSpPr>
          <p:nvPr/>
        </p:nvCxnSpPr>
        <p:spPr>
          <a:xfrm>
            <a:off x="4193604" y="4713945"/>
            <a:ext cx="0" cy="700109"/>
          </a:xfrm>
          <a:prstGeom prst="line">
            <a:avLst/>
          </a:prstGeom>
          <a:ln w="28575">
            <a:solidFill>
              <a:srgbClr val="0078D4"/>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C44D35C8-DDB7-4CE8-8130-37B755CD6EFB}"/>
              </a:ext>
            </a:extLst>
          </p:cNvPr>
          <p:cNvCxnSpPr>
            <a:cxnSpLocks/>
          </p:cNvCxnSpPr>
          <p:nvPr/>
        </p:nvCxnSpPr>
        <p:spPr>
          <a:xfrm>
            <a:off x="7732178" y="3144445"/>
            <a:ext cx="0" cy="548640"/>
          </a:xfrm>
          <a:prstGeom prst="line">
            <a:avLst/>
          </a:prstGeom>
          <a:ln w="28575">
            <a:solidFill>
              <a:srgbClr val="0078D4"/>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93" name="Rectangle 92">
            <a:extLst>
              <a:ext uri="{FF2B5EF4-FFF2-40B4-BE49-F238E27FC236}">
                <a16:creationId xmlns:a16="http://schemas.microsoft.com/office/drawing/2014/main" id="{3314C65B-2772-49C0-89A3-06043597BC60}"/>
              </a:ext>
            </a:extLst>
          </p:cNvPr>
          <p:cNvSpPr/>
          <p:nvPr/>
        </p:nvSpPr>
        <p:spPr bwMode="auto">
          <a:xfrm>
            <a:off x="127861" y="1360880"/>
            <a:ext cx="3124380" cy="1421566"/>
          </a:xfrm>
          <a:prstGeom prst="rect">
            <a:avLst/>
          </a:prstGeom>
          <a:solidFill>
            <a:schemeClr val="bg1"/>
          </a:solidFill>
          <a:ln w="28575">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Malware implanted in cloud apps</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Malicious OAuth application</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Multiple failed login attempts to app</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Suspicious inbox rules (delete, forward)</a:t>
            </a:r>
          </a:p>
        </p:txBody>
      </p:sp>
      <p:cxnSp>
        <p:nvCxnSpPr>
          <p:cNvPr id="94" name="Straight Connector 93">
            <a:extLst>
              <a:ext uri="{FF2B5EF4-FFF2-40B4-BE49-F238E27FC236}">
                <a16:creationId xmlns:a16="http://schemas.microsoft.com/office/drawing/2014/main" id="{1CA83934-0C27-4D40-B2FF-598F40D34D63}"/>
              </a:ext>
            </a:extLst>
          </p:cNvPr>
          <p:cNvCxnSpPr>
            <a:cxnSpLocks/>
          </p:cNvCxnSpPr>
          <p:nvPr/>
        </p:nvCxnSpPr>
        <p:spPr>
          <a:xfrm>
            <a:off x="1127109" y="2813653"/>
            <a:ext cx="0" cy="914400"/>
          </a:xfrm>
          <a:prstGeom prst="line">
            <a:avLst/>
          </a:prstGeom>
          <a:ln w="28575">
            <a:solidFill>
              <a:srgbClr val="0078D4"/>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95" name="Rectangle 94">
            <a:extLst>
              <a:ext uri="{FF2B5EF4-FFF2-40B4-BE49-F238E27FC236}">
                <a16:creationId xmlns:a16="http://schemas.microsoft.com/office/drawing/2014/main" id="{618EC210-E5C3-4AE8-8E2E-CABEA8779EA2}"/>
              </a:ext>
            </a:extLst>
          </p:cNvPr>
          <p:cNvSpPr/>
          <p:nvPr/>
        </p:nvSpPr>
        <p:spPr bwMode="auto">
          <a:xfrm>
            <a:off x="9217403" y="5390665"/>
            <a:ext cx="3074400" cy="1085502"/>
          </a:xfrm>
          <a:prstGeom prst="rect">
            <a:avLst/>
          </a:prstGeom>
          <a:solidFill>
            <a:schemeClr val="bg1"/>
          </a:solidFill>
          <a:ln w="28575">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Unusual impersonated activity</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Unusual administrative activity</a:t>
            </a:r>
          </a:p>
          <a:p>
            <a:pPr marL="285750" indent="-285750" defTabSz="932239">
              <a:lnSpc>
                <a:spcPct val="90000"/>
              </a:lnSpc>
              <a:spcBef>
                <a:spcPts val="600"/>
              </a:spcBef>
              <a:buFont typeface="Arial" panose="020B0604020202020204" pitchFamily="34" charset="0"/>
              <a:buChar char="•"/>
              <a:defRPr/>
            </a:pPr>
            <a:r>
              <a:rPr lang="en-US" sz="1400" spc="-50">
                <a:solidFill>
                  <a:srgbClr val="0078D4"/>
                </a:solidFill>
                <a:latin typeface="Segoe UI Light" panose="020B0502040204020203" pitchFamily="34" charset="0"/>
                <a:cs typeface="Segoe UI Light" panose="020B0502040204020203" pitchFamily="34" charset="0"/>
              </a:rPr>
              <a:t>Unusual multiple delete VM activity</a:t>
            </a:r>
          </a:p>
        </p:txBody>
      </p:sp>
      <p:cxnSp>
        <p:nvCxnSpPr>
          <p:cNvPr id="96" name="Straight Connector 95">
            <a:extLst>
              <a:ext uri="{FF2B5EF4-FFF2-40B4-BE49-F238E27FC236}">
                <a16:creationId xmlns:a16="http://schemas.microsoft.com/office/drawing/2014/main" id="{E766982B-428E-4E3A-A5DE-E7DA28F5FE91}"/>
              </a:ext>
            </a:extLst>
          </p:cNvPr>
          <p:cNvCxnSpPr>
            <a:cxnSpLocks/>
          </p:cNvCxnSpPr>
          <p:nvPr/>
        </p:nvCxnSpPr>
        <p:spPr>
          <a:xfrm>
            <a:off x="10762992" y="4735854"/>
            <a:ext cx="0" cy="640080"/>
          </a:xfrm>
          <a:prstGeom prst="line">
            <a:avLst/>
          </a:prstGeom>
          <a:ln w="28575">
            <a:solidFill>
              <a:srgbClr val="0078D4"/>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2163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600"/>
                                        <p:tgtEl>
                                          <p:spTgt spid="5"/>
                                        </p:tgtEl>
                                      </p:cBhvr>
                                    </p:animEffect>
                                  </p:childTnLst>
                                </p:cTn>
                              </p:par>
                              <p:par>
                                <p:cTn id="8" presetID="42" presetClass="entr" presetSubtype="0" fill="hold" nodeType="withEffect">
                                  <p:stCondLst>
                                    <p:cond delay="10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anim calcmode="lin" valueType="num">
                                      <p:cBhvr>
                                        <p:cTn id="11" dur="500" fill="hold"/>
                                        <p:tgtEl>
                                          <p:spTgt spid="20"/>
                                        </p:tgtEl>
                                        <p:attrNameLst>
                                          <p:attrName>ppt_x</p:attrName>
                                        </p:attrNameLst>
                                      </p:cBhvr>
                                      <p:tavLst>
                                        <p:tav tm="0">
                                          <p:val>
                                            <p:strVal val="#ppt_x"/>
                                          </p:val>
                                        </p:tav>
                                        <p:tav tm="100000">
                                          <p:val>
                                            <p:strVal val="#ppt_x"/>
                                          </p:val>
                                        </p:tav>
                                      </p:tavLst>
                                    </p:anim>
                                    <p:anim calcmode="lin" valueType="num">
                                      <p:cBhvr>
                                        <p:cTn id="12" dur="500" fill="hold"/>
                                        <p:tgtEl>
                                          <p:spTgt spid="20"/>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175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anim calcmode="lin" valueType="num">
                                      <p:cBhvr>
                                        <p:cTn id="16" dur="500" fill="hold"/>
                                        <p:tgtEl>
                                          <p:spTgt spid="28"/>
                                        </p:tgtEl>
                                        <p:attrNameLst>
                                          <p:attrName>ppt_x</p:attrName>
                                        </p:attrNameLst>
                                      </p:cBhvr>
                                      <p:tavLst>
                                        <p:tav tm="0">
                                          <p:val>
                                            <p:strVal val="#ppt_x"/>
                                          </p:val>
                                        </p:tav>
                                        <p:tav tm="100000">
                                          <p:val>
                                            <p:strVal val="#ppt_x"/>
                                          </p:val>
                                        </p:tav>
                                      </p:tavLst>
                                    </p:anim>
                                    <p:anim calcmode="lin" valueType="num">
                                      <p:cBhvr>
                                        <p:cTn id="17" dur="500" fill="hold"/>
                                        <p:tgtEl>
                                          <p:spTgt spid="2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75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anim calcmode="lin" valueType="num">
                                      <p:cBhvr>
                                        <p:cTn id="21" dur="500" fill="hold"/>
                                        <p:tgtEl>
                                          <p:spTgt spid="65"/>
                                        </p:tgtEl>
                                        <p:attrNameLst>
                                          <p:attrName>ppt_x</p:attrName>
                                        </p:attrNameLst>
                                      </p:cBhvr>
                                      <p:tavLst>
                                        <p:tav tm="0">
                                          <p:val>
                                            <p:strVal val="#ppt_x"/>
                                          </p:val>
                                        </p:tav>
                                        <p:tav tm="100000">
                                          <p:val>
                                            <p:strVal val="#ppt_x"/>
                                          </p:val>
                                        </p:tav>
                                      </p:tavLst>
                                    </p:anim>
                                    <p:anim calcmode="lin" valueType="num">
                                      <p:cBhvr>
                                        <p:cTn id="22" dur="500" fill="hold"/>
                                        <p:tgtEl>
                                          <p:spTgt spid="6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50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500"/>
                                        <p:tgtEl>
                                          <p:spTgt spid="58"/>
                                        </p:tgtEl>
                                      </p:cBhvr>
                                    </p:animEffect>
                                    <p:anim calcmode="lin" valueType="num">
                                      <p:cBhvr>
                                        <p:cTn id="26" dur="500" fill="hold"/>
                                        <p:tgtEl>
                                          <p:spTgt spid="58"/>
                                        </p:tgtEl>
                                        <p:attrNameLst>
                                          <p:attrName>ppt_x</p:attrName>
                                        </p:attrNameLst>
                                      </p:cBhvr>
                                      <p:tavLst>
                                        <p:tav tm="0">
                                          <p:val>
                                            <p:strVal val="#ppt_x"/>
                                          </p:val>
                                        </p:tav>
                                        <p:tav tm="100000">
                                          <p:val>
                                            <p:strVal val="#ppt_x"/>
                                          </p:val>
                                        </p:tav>
                                      </p:tavLst>
                                    </p:anim>
                                    <p:anim calcmode="lin" valueType="num">
                                      <p:cBhvr>
                                        <p:cTn id="27" dur="5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3"/>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9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9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91"/>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92"/>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96"/>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3" grpId="0" animBg="1"/>
      <p:bldP spid="93" grpId="0" animBg="1"/>
      <p:bldP spid="95"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A1629AC4-DFD4-5949-84FF-872DBB236886}"/>
              </a:ext>
            </a:extLst>
          </p:cNvPr>
          <p:cNvSpPr>
            <a:spLocks noGrp="1"/>
          </p:cNvSpPr>
          <p:nvPr>
            <p:ph idx="1"/>
          </p:nvPr>
        </p:nvSpPr>
        <p:spPr>
          <a:xfrm>
            <a:off x="350647" y="1546837"/>
            <a:ext cx="2844401" cy="5258698"/>
          </a:xfrm>
        </p:spPr>
        <p:txBody>
          <a:bodyPr vert="horz" wrap="square" lIns="0" tIns="0" rIns="0" bIns="0" rtlCol="0" anchor="t">
            <a:noAutofit/>
          </a:bodyPr>
          <a:lstStyle/>
          <a:p>
            <a:pPr>
              <a:lnSpc>
                <a:spcPct val="100000"/>
              </a:lnSpc>
              <a:spcAft>
                <a:spcPts val="600"/>
              </a:spcAft>
            </a:pPr>
            <a:r>
              <a:rPr lang="en-US" sz="1428">
                <a:latin typeface="Segoe UI Semibold" panose="020B0702040204020203" pitchFamily="34" charset="0"/>
                <a:cs typeface="Segoe UI Semibold" panose="020B0702040204020203" pitchFamily="34" charset="0"/>
              </a:rPr>
              <a:t>Identify high-risk and anomalous usage</a:t>
            </a:r>
          </a:p>
          <a:p>
            <a:pPr>
              <a:lnSpc>
                <a:spcPct val="100000"/>
              </a:lnSpc>
              <a:spcAft>
                <a:spcPts val="600"/>
              </a:spcAft>
            </a:pPr>
            <a:endParaRPr lang="en-US" sz="1428">
              <a:latin typeface="Segoe UI Semibold" panose="020B0702040204020203" pitchFamily="34" charset="0"/>
              <a:cs typeface="Segoe UI Semibold" panose="020B0702040204020203" pitchFamily="34" charset="0"/>
            </a:endParaRPr>
          </a:p>
          <a:p>
            <a:pPr>
              <a:lnSpc>
                <a:spcPct val="100000"/>
              </a:lnSpc>
              <a:spcAft>
                <a:spcPts val="600"/>
              </a:spcAft>
            </a:pPr>
            <a:r>
              <a:rPr lang="en-US" sz="1428">
                <a:latin typeface="Segoe UI Semibold" panose="020B0702040204020203" pitchFamily="34" charset="0"/>
                <a:cs typeface="Segoe UI Semibold" panose="020B0702040204020203" pitchFamily="34" charset="0"/>
              </a:rPr>
              <a:t>Exfiltration of data to unsanctioned apps</a:t>
            </a:r>
          </a:p>
          <a:p>
            <a:pPr>
              <a:lnSpc>
                <a:spcPct val="100000"/>
              </a:lnSpc>
              <a:spcAft>
                <a:spcPts val="600"/>
              </a:spcAft>
            </a:pPr>
            <a:endParaRPr lang="en-US" sz="1428">
              <a:latin typeface="Segoe UI Semibold" panose="020B0702040204020203" pitchFamily="34" charset="0"/>
              <a:cs typeface="Segoe UI Semibold" panose="020B0702040204020203" pitchFamily="34" charset="0"/>
            </a:endParaRPr>
          </a:p>
          <a:p>
            <a:pPr>
              <a:lnSpc>
                <a:spcPct val="100000"/>
              </a:lnSpc>
              <a:spcAft>
                <a:spcPts val="600"/>
              </a:spcAft>
            </a:pPr>
            <a:r>
              <a:rPr lang="en-US" sz="1428">
                <a:latin typeface="Segoe UI Semibold" panose="020B0702040204020203" pitchFamily="34" charset="0"/>
                <a:cs typeface="Segoe UI Semibold" panose="020B0702040204020203" pitchFamily="34" charset="0"/>
              </a:rPr>
              <a:t>Rogue 3rd party applications</a:t>
            </a:r>
          </a:p>
          <a:p>
            <a:pPr>
              <a:lnSpc>
                <a:spcPct val="100000"/>
              </a:lnSpc>
              <a:spcAft>
                <a:spcPts val="600"/>
              </a:spcAft>
            </a:pPr>
            <a:endParaRPr lang="en-US" sz="1428">
              <a:latin typeface="Segoe UI Semibold" panose="020B0702040204020203" pitchFamily="34" charset="0"/>
              <a:cs typeface="Segoe UI Semibold" panose="020B0702040204020203" pitchFamily="34" charset="0"/>
            </a:endParaRPr>
          </a:p>
          <a:p>
            <a:pPr>
              <a:lnSpc>
                <a:spcPct val="100000"/>
              </a:lnSpc>
              <a:spcAft>
                <a:spcPts val="600"/>
              </a:spcAft>
            </a:pPr>
            <a:r>
              <a:rPr lang="en-US" sz="1428">
                <a:latin typeface="Segoe UI Semibold" panose="020B0702040204020203" pitchFamily="34" charset="0"/>
                <a:cs typeface="Segoe UI Semibold" panose="020B0702040204020203" pitchFamily="34" charset="0"/>
              </a:rPr>
              <a:t>Ransomware attacks</a:t>
            </a:r>
          </a:p>
          <a:p>
            <a:pPr>
              <a:lnSpc>
                <a:spcPct val="100000"/>
              </a:lnSpc>
              <a:spcAft>
                <a:spcPts val="600"/>
              </a:spcAft>
            </a:pPr>
            <a:endParaRPr lang="en-US" sz="1428">
              <a:latin typeface="Segoe UI Semibold" panose="020B0702040204020203" pitchFamily="34" charset="0"/>
              <a:cs typeface="Segoe UI Semibold" panose="020B0702040204020203" pitchFamily="34" charset="0"/>
            </a:endParaRPr>
          </a:p>
          <a:p>
            <a:pPr>
              <a:lnSpc>
                <a:spcPct val="100000"/>
              </a:lnSpc>
              <a:spcAft>
                <a:spcPts val="600"/>
              </a:spcAft>
            </a:pPr>
            <a:r>
              <a:rPr lang="en-US" sz="1428">
                <a:latin typeface="Segoe UI Semibold" panose="020B0702040204020203" pitchFamily="34" charset="0"/>
                <a:cs typeface="Segoe UI Semibold" panose="020B0702040204020203" pitchFamily="34" charset="0"/>
              </a:rPr>
              <a:t>Mitigate ransomware attacks</a:t>
            </a:r>
          </a:p>
          <a:p>
            <a:pPr>
              <a:lnSpc>
                <a:spcPct val="100000"/>
              </a:lnSpc>
              <a:spcAft>
                <a:spcPts val="600"/>
              </a:spcAft>
            </a:pPr>
            <a:endParaRPr lang="en-US" sz="1428">
              <a:latin typeface="Segoe UI Semibold" panose="020B0702040204020203" pitchFamily="34" charset="0"/>
              <a:cs typeface="Segoe UI Semibold" panose="020B0702040204020203" pitchFamily="34" charset="0"/>
            </a:endParaRPr>
          </a:p>
          <a:p>
            <a:pPr>
              <a:lnSpc>
                <a:spcPct val="100000"/>
              </a:lnSpc>
              <a:spcAft>
                <a:spcPts val="600"/>
              </a:spcAft>
            </a:pPr>
            <a:r>
              <a:rPr lang="en-US" sz="1428">
                <a:latin typeface="Segoe UI Semibold" panose="020B0702040204020203" pitchFamily="34" charset="0"/>
                <a:cs typeface="Segoe UI Semibold" panose="020B0702040204020203" pitchFamily="34" charset="0"/>
              </a:rPr>
              <a:t>Suspend user sessions</a:t>
            </a:r>
          </a:p>
          <a:p>
            <a:pPr>
              <a:lnSpc>
                <a:spcPct val="100000"/>
              </a:lnSpc>
              <a:spcAft>
                <a:spcPts val="600"/>
              </a:spcAft>
            </a:pPr>
            <a:endParaRPr lang="en-US" sz="1428">
              <a:latin typeface="Segoe UI Semibold" panose="020B0702040204020203" pitchFamily="34" charset="0"/>
              <a:cs typeface="Segoe UI Semibold" panose="020B0702040204020203" pitchFamily="34" charset="0"/>
            </a:endParaRPr>
          </a:p>
          <a:p>
            <a:pPr>
              <a:lnSpc>
                <a:spcPct val="100000"/>
              </a:lnSpc>
              <a:spcAft>
                <a:spcPts val="600"/>
              </a:spcAft>
            </a:pPr>
            <a:r>
              <a:rPr lang="en-US" sz="1428">
                <a:latin typeface="Segoe UI Semibold" panose="020B0702040204020203" pitchFamily="34" charset="0"/>
                <a:cs typeface="Segoe UI Semibold" panose="020B0702040204020203" pitchFamily="34" charset="0"/>
              </a:rPr>
              <a:t>Revoke OAuth app access</a:t>
            </a:r>
          </a:p>
          <a:p>
            <a:endParaRPr lang="en-US" sz="1428">
              <a:latin typeface="Segoe UI Semibold" panose="020B0702040204020203" pitchFamily="34" charset="0"/>
              <a:cs typeface="Segoe UI Semibold" panose="020B0702040204020203" pitchFamily="34" charset="0"/>
            </a:endParaRPr>
          </a:p>
          <a:p>
            <a:endParaRPr lang="en-US" sz="1428">
              <a:latin typeface="Segoe UI Light" panose="020B0502040204020203" pitchFamily="34" charset="0"/>
              <a:cs typeface="Segoe UI Light" panose="020B0502040204020203" pitchFamily="34" charset="0"/>
            </a:endParaRPr>
          </a:p>
          <a:p>
            <a:endParaRPr lang="en-US" sz="1428">
              <a:latin typeface="Segoe UI Light" panose="020B0502040204020203" pitchFamily="34" charset="0"/>
              <a:cs typeface="Segoe UI Light" panose="020B0502040204020203" pitchFamily="34" charset="0"/>
            </a:endParaRPr>
          </a:p>
        </p:txBody>
      </p:sp>
      <p:sp>
        <p:nvSpPr>
          <p:cNvPr id="4" name="Title 1">
            <a:extLst>
              <a:ext uri="{FF2B5EF4-FFF2-40B4-BE49-F238E27FC236}">
                <a16:creationId xmlns:a16="http://schemas.microsoft.com/office/drawing/2014/main" id="{2A175326-183C-405A-BF3F-31AC4E26ED69}"/>
              </a:ext>
            </a:extLst>
          </p:cNvPr>
          <p:cNvSpPr>
            <a:spLocks noGrp="1"/>
          </p:cNvSpPr>
          <p:nvPr>
            <p:ph type="title"/>
          </p:nvPr>
        </p:nvSpPr>
        <p:spPr>
          <a:xfrm>
            <a:off x="342143" y="402301"/>
            <a:ext cx="2844401" cy="886854"/>
          </a:xfrm>
        </p:spPr>
        <p:txBody>
          <a:bodyPr>
            <a:normAutofit/>
          </a:bodyPr>
          <a:lstStyle/>
          <a:p>
            <a:pPr algn="ctr"/>
            <a:r>
              <a:rPr lang="en-US" sz="2040" dirty="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Key threat alerts and </a:t>
            </a:r>
            <a:br>
              <a:rPr lang="en-US" sz="2040" dirty="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br>
            <a:r>
              <a:rPr lang="en-US" sz="2040" dirty="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mitigation actions</a:t>
            </a:r>
          </a:p>
        </p:txBody>
      </p:sp>
      <p:pic>
        <p:nvPicPr>
          <p:cNvPr id="8" name="Picture 7">
            <a:extLst>
              <a:ext uri="{FF2B5EF4-FFF2-40B4-BE49-F238E27FC236}">
                <a16:creationId xmlns:a16="http://schemas.microsoft.com/office/drawing/2014/main" id="{76C95246-783F-4A42-9270-646F53650B5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53881" y="0"/>
            <a:ext cx="10491788" cy="6994525"/>
          </a:xfrm>
          <a:prstGeom prst="rect">
            <a:avLst/>
          </a:prstGeom>
        </p:spPr>
      </p:pic>
    </p:spTree>
    <p:extLst>
      <p:ext uri="{BB962C8B-B14F-4D97-AF65-F5344CB8AC3E}">
        <p14:creationId xmlns:p14="http://schemas.microsoft.com/office/powerpoint/2010/main" val="125117316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A1629AC4-DFD4-5949-84FF-872DBB236886}"/>
              </a:ext>
            </a:extLst>
          </p:cNvPr>
          <p:cNvSpPr>
            <a:spLocks noGrp="1"/>
          </p:cNvSpPr>
          <p:nvPr>
            <p:ph idx="1"/>
          </p:nvPr>
        </p:nvSpPr>
        <p:spPr>
          <a:xfrm>
            <a:off x="391265" y="1546836"/>
            <a:ext cx="2908826" cy="5258698"/>
          </a:xfrm>
        </p:spPr>
        <p:txBody>
          <a:bodyPr vert="horz" wrap="square" lIns="0" tIns="0" rIns="0" bIns="0" rtlCol="0" anchor="t">
            <a:noAutofit/>
          </a:bodyPr>
          <a:lstStyle/>
          <a:p>
            <a:r>
              <a:rPr lang="en-US" sz="1428" dirty="0">
                <a:latin typeface="Segoe UI Semibold" panose="020B0702040204020203" pitchFamily="34" charset="0"/>
                <a:cs typeface="Segoe UI Semibold" panose="020B0702040204020203" pitchFamily="34" charset="0"/>
              </a:rPr>
              <a:t>Built-in Threat Protection policies</a:t>
            </a:r>
          </a:p>
          <a:p>
            <a:r>
              <a:rPr lang="en-US" sz="1400" dirty="0">
                <a:solidFill>
                  <a:schemeClr val="tx1"/>
                </a:solidFill>
                <a:latin typeface="Segoe UI Light" panose="020B0502040204020203" pitchFamily="34" charset="0"/>
                <a:cs typeface="Segoe UI Light" panose="020B0502040204020203" pitchFamily="34" charset="0"/>
              </a:rPr>
              <a:t>More than 15 out-of-the-box policies that alert you on some of the most common cloud threats such as impossible travel, impersonation activities or ransomware detection</a:t>
            </a:r>
          </a:p>
          <a:p>
            <a:endParaRPr lang="en-US" sz="1428" dirty="0">
              <a:latin typeface="Segoe UI Light" panose="020B0502040204020203" pitchFamily="34" charset="0"/>
              <a:cs typeface="Segoe UI Light" panose="020B0502040204020203" pitchFamily="34" charset="0"/>
            </a:endParaRPr>
          </a:p>
          <a:p>
            <a:endParaRPr lang="en-US" sz="1428" b="1" dirty="0"/>
          </a:p>
          <a:p>
            <a:r>
              <a:rPr lang="en-US" sz="1428" dirty="0">
                <a:latin typeface="Segoe UI Semibold" panose="020B0702040204020203" pitchFamily="34" charset="0"/>
                <a:cs typeface="Segoe UI Semibold" panose="020B0702040204020203" pitchFamily="34" charset="0"/>
              </a:rPr>
              <a:t>Malware Detonation</a:t>
            </a:r>
          </a:p>
          <a:p>
            <a:r>
              <a:rPr lang="en-US" sz="1400" dirty="0">
                <a:latin typeface="Segoe UI Light" panose="020B0502040204020203" pitchFamily="34" charset="0"/>
                <a:cs typeface="Segoe UI Light" panose="020B0502040204020203" pitchFamily="34" charset="0"/>
              </a:rPr>
              <a:t>Intelligent heuristics identify potentially malicious files and detonate them in a sandbox environment - for existing and newly uploaded files</a:t>
            </a:r>
          </a:p>
          <a:p>
            <a:endParaRPr lang="en-US" sz="1428" dirty="0">
              <a:latin typeface="Segoe UI Light" panose="020B0502040204020203" pitchFamily="34" charset="0"/>
              <a:cs typeface="Segoe UI Light" panose="020B0502040204020203" pitchFamily="34" charset="0"/>
            </a:endParaRPr>
          </a:p>
          <a:p>
            <a:endParaRPr lang="en-US" sz="1428" dirty="0">
              <a:latin typeface="Segoe UI Semibold" panose="020B0702040204020203" pitchFamily="34" charset="0"/>
              <a:cs typeface="Segoe UI Semibold" panose="020B0702040204020203" pitchFamily="34" charset="0"/>
            </a:endParaRPr>
          </a:p>
          <a:p>
            <a:r>
              <a:rPr lang="en-US" sz="1428" dirty="0">
                <a:latin typeface="Segoe UI Semibold" panose="020B0702040204020203" pitchFamily="34" charset="0"/>
                <a:cs typeface="Segoe UI Semibold" panose="020B0702040204020203" pitchFamily="34" charset="0"/>
              </a:rPr>
              <a:t>Customize policies to alert and remediate</a:t>
            </a:r>
          </a:p>
          <a:p>
            <a:r>
              <a:rPr lang="en-US" sz="1400" dirty="0">
                <a:latin typeface="Segoe UI Light" panose="020B0502040204020203" pitchFamily="34" charset="0"/>
                <a:cs typeface="Segoe UI Light" panose="020B0502040204020203" pitchFamily="34" charset="0"/>
              </a:rPr>
              <a:t>Customize what you want to be alerted on to minimize noise and configure automatic remediation</a:t>
            </a:r>
          </a:p>
          <a:p>
            <a:endParaRPr lang="en-US" sz="1428" dirty="0">
              <a:latin typeface="Segoe UI Semibold" panose="020B0702040204020203" pitchFamily="34" charset="0"/>
              <a:cs typeface="Segoe UI Semibold" panose="020B0702040204020203" pitchFamily="34" charset="0"/>
            </a:endParaRPr>
          </a:p>
          <a:p>
            <a:r>
              <a:rPr lang="en-US" sz="1428" dirty="0">
                <a:latin typeface="Segoe UI Semibold" panose="020B0702040204020203" pitchFamily="34" charset="0"/>
                <a:cs typeface="Segoe UI Semibold" panose="020B0702040204020203" pitchFamily="34" charset="0"/>
              </a:rPr>
              <a:t>Prioritized investigation of alerts</a:t>
            </a:r>
          </a:p>
          <a:p>
            <a:r>
              <a:rPr lang="en-US" sz="1428" dirty="0">
                <a:latin typeface="Segoe UI Light" panose="020B0502040204020203" pitchFamily="34" charset="0"/>
                <a:cs typeface="Segoe UI Light" panose="020B0502040204020203" pitchFamily="34" charset="0"/>
              </a:rPr>
              <a:t>Overview of the users who likely pose the greatest risk to the organization and are recommended for immediate review with a unified view of identity threat across on-prem and cloud</a:t>
            </a:r>
          </a:p>
          <a:p>
            <a:pPr>
              <a:buNone/>
            </a:pPr>
            <a:endParaRPr lang="en-US" sz="1400" dirty="0"/>
          </a:p>
          <a:p>
            <a:endParaRPr lang="en-US" sz="1428" b="1" dirty="0"/>
          </a:p>
          <a:p>
            <a:pPr algn="r"/>
            <a:endParaRPr lang="en-US" sz="1428" dirty="0">
              <a:solidFill>
                <a:srgbClr val="1A1A1A"/>
              </a:solidFill>
              <a:latin typeface="Segoe UI Light" panose="020B0502040204020203" pitchFamily="34" charset="0"/>
              <a:cs typeface="Segoe UI Light" panose="020B0502040204020203" pitchFamily="34" charset="0"/>
            </a:endParaRPr>
          </a:p>
          <a:p>
            <a:pPr algn="r">
              <a:spcAft>
                <a:spcPts val="612"/>
              </a:spcAft>
            </a:pPr>
            <a:endParaRPr lang="en-US" sz="1428" dirty="0">
              <a:latin typeface="Segoe UI Light" panose="020B0502040204020203" pitchFamily="34" charset="0"/>
              <a:cs typeface="Segoe UI Light" panose="020B0502040204020203" pitchFamily="34" charset="0"/>
            </a:endParaRPr>
          </a:p>
          <a:p>
            <a:pPr algn="r"/>
            <a:endParaRPr lang="en-US" sz="1428" dirty="0">
              <a:latin typeface="Segoe UI Light" panose="020B0502040204020203" pitchFamily="34" charset="0"/>
              <a:cs typeface="Segoe UI Light" panose="020B0502040204020203" pitchFamily="34" charset="0"/>
            </a:endParaRPr>
          </a:p>
          <a:p>
            <a:endParaRPr lang="en-US" sz="1428" dirty="0">
              <a:latin typeface="Segoe UI Light" panose="020B0502040204020203" pitchFamily="34" charset="0"/>
              <a:cs typeface="Segoe UI Light" panose="020B0502040204020203" pitchFamily="34" charset="0"/>
            </a:endParaRPr>
          </a:p>
        </p:txBody>
      </p:sp>
      <p:sp>
        <p:nvSpPr>
          <p:cNvPr id="4" name="Title 1">
            <a:extLst>
              <a:ext uri="{FF2B5EF4-FFF2-40B4-BE49-F238E27FC236}">
                <a16:creationId xmlns:a16="http://schemas.microsoft.com/office/drawing/2014/main" id="{2A175326-183C-405A-BF3F-31AC4E26ED69}"/>
              </a:ext>
            </a:extLst>
          </p:cNvPr>
          <p:cNvSpPr>
            <a:spLocks noGrp="1"/>
          </p:cNvSpPr>
          <p:nvPr>
            <p:ph type="title"/>
          </p:nvPr>
        </p:nvSpPr>
        <p:spPr>
          <a:xfrm>
            <a:off x="342143" y="402301"/>
            <a:ext cx="2844401" cy="886854"/>
          </a:xfrm>
        </p:spPr>
        <p:txBody>
          <a:bodyPr>
            <a:normAutofit/>
          </a:bodyPr>
          <a:lstStyle/>
          <a:p>
            <a:pPr algn="ctr"/>
            <a:r>
              <a:rPr lang="en-US" sz="2040">
                <a:solidFill>
                  <a:srgbClr val="0078D4"/>
                </a:solidFill>
                <a:latin typeface="Segoe UI Light" panose="020B0502040204020203" pitchFamily="34" charset="0"/>
                <a:ea typeface="Segoe UI Black" panose="020B0A02040204020203" pitchFamily="34" charset="0"/>
                <a:cs typeface="Segoe UI Light" panose="020B0502040204020203" pitchFamily="34" charset="0"/>
              </a:rPr>
              <a:t>Comprehensive Threat Protection for your cloud apps</a:t>
            </a:r>
          </a:p>
        </p:txBody>
      </p:sp>
      <p:grpSp>
        <p:nvGrpSpPr>
          <p:cNvPr id="5" name="Group 4">
            <a:extLst>
              <a:ext uri="{FF2B5EF4-FFF2-40B4-BE49-F238E27FC236}">
                <a16:creationId xmlns:a16="http://schemas.microsoft.com/office/drawing/2014/main" id="{5360BD70-C8A3-4A9C-9E89-7F5C63AF6282}"/>
              </a:ext>
            </a:extLst>
          </p:cNvPr>
          <p:cNvGrpSpPr/>
          <p:nvPr/>
        </p:nvGrpSpPr>
        <p:grpSpPr>
          <a:xfrm>
            <a:off x="3503425" y="0"/>
            <a:ext cx="10473832" cy="6994525"/>
            <a:chOff x="4280320" y="763546"/>
            <a:chExt cx="10860110" cy="7058693"/>
          </a:xfrm>
        </p:grpSpPr>
        <p:pic>
          <p:nvPicPr>
            <p:cNvPr id="3" name="Picture 2" descr="A screenshot of a computer&#10;&#10;Description automatically generated">
              <a:extLst>
                <a:ext uri="{FF2B5EF4-FFF2-40B4-BE49-F238E27FC236}">
                  <a16:creationId xmlns:a16="http://schemas.microsoft.com/office/drawing/2014/main" id="{BAE02225-211A-498D-9C90-A75C8361707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280320" y="763546"/>
              <a:ext cx="10671817" cy="6994525"/>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E00A1808-363C-44FC-A6E0-135B688C799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399415" y="3026628"/>
              <a:ext cx="6741015" cy="4795611"/>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BC546942-3810-4CDC-8133-26630A347A0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280320" y="3026628"/>
              <a:ext cx="4202265" cy="4795611"/>
            </a:xfrm>
            <a:prstGeom prst="rect">
              <a:avLst/>
            </a:prstGeom>
          </p:spPr>
        </p:pic>
      </p:grpSp>
      <p:sp>
        <p:nvSpPr>
          <p:cNvPr id="6" name="Rectangle 5">
            <a:extLst>
              <a:ext uri="{FF2B5EF4-FFF2-40B4-BE49-F238E27FC236}">
                <a16:creationId xmlns:a16="http://schemas.microsoft.com/office/drawing/2014/main" id="{EFC0F687-4367-4856-8109-9A029CF9E0C4}"/>
              </a:ext>
            </a:extLst>
          </p:cNvPr>
          <p:cNvSpPr/>
          <p:nvPr/>
        </p:nvSpPr>
        <p:spPr bwMode="auto">
          <a:xfrm>
            <a:off x="8183880" y="2350007"/>
            <a:ext cx="1655064" cy="4598797"/>
          </a:xfrm>
          <a:prstGeom prst="rect">
            <a:avLst/>
          </a:prstGeom>
          <a:noFill/>
          <a:ln w="285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5335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Star: 6 Points 61">
            <a:extLst>
              <a:ext uri="{FF2B5EF4-FFF2-40B4-BE49-F238E27FC236}">
                <a16:creationId xmlns:a16="http://schemas.microsoft.com/office/drawing/2014/main" id="{354BDB70-A5F8-4B36-B4A8-DC2587B5348F}"/>
              </a:ext>
            </a:extLst>
          </p:cNvPr>
          <p:cNvSpPr/>
          <p:nvPr/>
        </p:nvSpPr>
        <p:spPr bwMode="auto">
          <a:xfrm>
            <a:off x="2688650" y="864764"/>
            <a:ext cx="2511230" cy="2929996"/>
          </a:xfrm>
          <a:prstGeom prst="star6">
            <a:avLst>
              <a:gd name="adj" fmla="val 43622"/>
              <a:gd name="hf" fmla="val 115470"/>
            </a:avLst>
          </a:prstGeom>
          <a:solidFill>
            <a:srgbClr val="505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sz="1224" err="1">
              <a:gradFill>
                <a:gsLst>
                  <a:gs pos="83000">
                    <a:srgbClr val="FFFFFF"/>
                  </a:gs>
                  <a:gs pos="100000">
                    <a:srgbClr val="FFFFFF"/>
                  </a:gs>
                </a:gsLst>
                <a:lin ang="5400000" scaled="1"/>
              </a:gradFill>
              <a:latin typeface="Segoe UI"/>
            </a:endParaRPr>
          </a:p>
        </p:txBody>
      </p:sp>
      <p:sp>
        <p:nvSpPr>
          <p:cNvPr id="74" name="Star: 6 Points 73">
            <a:extLst>
              <a:ext uri="{FF2B5EF4-FFF2-40B4-BE49-F238E27FC236}">
                <a16:creationId xmlns:a16="http://schemas.microsoft.com/office/drawing/2014/main" id="{1D8E8801-73D2-4EED-A997-CE9ECAB2D8B2}"/>
              </a:ext>
            </a:extLst>
          </p:cNvPr>
          <p:cNvSpPr/>
          <p:nvPr/>
        </p:nvSpPr>
        <p:spPr bwMode="auto">
          <a:xfrm>
            <a:off x="6783623" y="3264137"/>
            <a:ext cx="2511230" cy="2929996"/>
          </a:xfrm>
          <a:prstGeom prst="star6">
            <a:avLst>
              <a:gd name="adj" fmla="val 43622"/>
              <a:gd name="hf" fmla="val 115470"/>
            </a:avLst>
          </a:prstGeom>
          <a:solidFill>
            <a:srgbClr val="31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sz="1224" err="1">
              <a:gradFill>
                <a:gsLst>
                  <a:gs pos="83000">
                    <a:srgbClr val="FFFFFF"/>
                  </a:gs>
                  <a:gs pos="100000">
                    <a:srgbClr val="FFFFFF"/>
                  </a:gs>
                </a:gsLst>
                <a:lin ang="5400000" scaled="1"/>
              </a:gradFill>
              <a:latin typeface="Segoe UI"/>
            </a:endParaRPr>
          </a:p>
        </p:txBody>
      </p:sp>
      <p:sp>
        <p:nvSpPr>
          <p:cNvPr id="9" name="Star: 6 Points 8">
            <a:extLst>
              <a:ext uri="{FF2B5EF4-FFF2-40B4-BE49-F238E27FC236}">
                <a16:creationId xmlns:a16="http://schemas.microsoft.com/office/drawing/2014/main" id="{6034AC66-7C7B-4F97-868D-82160EA30250}"/>
              </a:ext>
            </a:extLst>
          </p:cNvPr>
          <p:cNvSpPr/>
          <p:nvPr/>
        </p:nvSpPr>
        <p:spPr bwMode="auto">
          <a:xfrm>
            <a:off x="4051531" y="3264137"/>
            <a:ext cx="2511230" cy="2929996"/>
          </a:xfrm>
          <a:prstGeom prst="star6">
            <a:avLst>
              <a:gd name="adj" fmla="val 43622"/>
              <a:gd name="hf" fmla="val 115470"/>
            </a:avLst>
          </a:prstGeom>
          <a:solidFill>
            <a:srgbClr val="505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sz="1224" err="1">
              <a:gradFill>
                <a:gsLst>
                  <a:gs pos="83000">
                    <a:srgbClr val="FFFFFF"/>
                  </a:gs>
                  <a:gs pos="100000">
                    <a:srgbClr val="FFFFFF"/>
                  </a:gs>
                </a:gsLst>
                <a:lin ang="5400000" scaled="1"/>
              </a:gradFill>
              <a:latin typeface="Segoe UI"/>
            </a:endParaRPr>
          </a:p>
        </p:txBody>
      </p:sp>
      <p:sp>
        <p:nvSpPr>
          <p:cNvPr id="14" name="TextBox 13">
            <a:extLst>
              <a:ext uri="{FF2B5EF4-FFF2-40B4-BE49-F238E27FC236}">
                <a16:creationId xmlns:a16="http://schemas.microsoft.com/office/drawing/2014/main" id="{91C61CD5-9B79-471D-8908-C65563B0AF95}"/>
              </a:ext>
            </a:extLst>
          </p:cNvPr>
          <p:cNvSpPr txBox="1"/>
          <p:nvPr/>
        </p:nvSpPr>
        <p:spPr>
          <a:xfrm>
            <a:off x="2840008" y="2076472"/>
            <a:ext cx="2208533" cy="770708"/>
          </a:xfrm>
          <a:prstGeom prst="rect">
            <a:avLst/>
          </a:prstGeom>
          <a:noFill/>
        </p:spPr>
        <p:txBody>
          <a:bodyPr wrap="none" lIns="186521" tIns="149217" rIns="186521" bIns="149217" rtlCol="0">
            <a:spAutoFit/>
          </a:bodyPr>
          <a:lstStyle/>
          <a:p>
            <a:pPr algn="ctr" defTabSz="932597">
              <a:spcAft>
                <a:spcPts val="306"/>
              </a:spcAft>
              <a:defRPr/>
            </a:pPr>
            <a:r>
              <a:rPr lang="en-US" sz="1400" b="1" spc="51" dirty="0">
                <a:gradFill>
                  <a:gsLst>
                    <a:gs pos="83000">
                      <a:srgbClr val="FFFFFF"/>
                    </a:gs>
                    <a:gs pos="100000">
                      <a:srgbClr val="FFFFFF"/>
                    </a:gs>
                  </a:gsLst>
                  <a:lin ang="5400000" scaled="1"/>
                </a:gradFill>
                <a:latin typeface="Segoe UI"/>
              </a:rPr>
              <a:t>MICROSOFT CLOUD </a:t>
            </a:r>
          </a:p>
          <a:p>
            <a:pPr algn="ctr" defTabSz="932597">
              <a:spcAft>
                <a:spcPts val="306"/>
              </a:spcAft>
              <a:defRPr/>
            </a:pPr>
            <a:r>
              <a:rPr lang="en-US" sz="1400" b="1" spc="51" dirty="0">
                <a:gradFill>
                  <a:gsLst>
                    <a:gs pos="83000">
                      <a:srgbClr val="FFFFFF"/>
                    </a:gs>
                    <a:gs pos="100000">
                      <a:srgbClr val="FFFFFF"/>
                    </a:gs>
                  </a:gsLst>
                  <a:lin ang="5400000" scaled="1"/>
                </a:gradFill>
                <a:latin typeface="Segoe UI"/>
              </a:rPr>
              <a:t>APP SECURITY</a:t>
            </a:r>
          </a:p>
        </p:txBody>
      </p:sp>
      <p:grpSp>
        <p:nvGrpSpPr>
          <p:cNvPr id="58" name="Group 57">
            <a:extLst>
              <a:ext uri="{FF2B5EF4-FFF2-40B4-BE49-F238E27FC236}">
                <a16:creationId xmlns:a16="http://schemas.microsoft.com/office/drawing/2014/main" id="{677B7CC5-B91B-437D-9B72-37CF33D87467}"/>
              </a:ext>
            </a:extLst>
          </p:cNvPr>
          <p:cNvGrpSpPr/>
          <p:nvPr/>
        </p:nvGrpSpPr>
        <p:grpSpPr>
          <a:xfrm>
            <a:off x="3600353" y="1192612"/>
            <a:ext cx="687827" cy="661287"/>
            <a:chOff x="1454641" y="3070624"/>
            <a:chExt cx="717077" cy="689409"/>
          </a:xfrm>
        </p:grpSpPr>
        <p:sp>
          <p:nvSpPr>
            <p:cNvPr id="3" name="AutoShape 3">
              <a:extLst>
                <a:ext uri="{FF2B5EF4-FFF2-40B4-BE49-F238E27FC236}">
                  <a16:creationId xmlns:a16="http://schemas.microsoft.com/office/drawing/2014/main" id="{0D80EF44-7582-4796-A4E7-726D7EEFDC06}"/>
                </a:ext>
              </a:extLst>
            </p:cNvPr>
            <p:cNvSpPr>
              <a:spLocks noChangeAspect="1" noChangeArrowheads="1" noTextEdit="1"/>
            </p:cNvSpPr>
            <p:nvPr/>
          </p:nvSpPr>
          <p:spPr bwMode="auto">
            <a:xfrm>
              <a:off x="1456947" y="3070624"/>
              <a:ext cx="689408" cy="68940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5" name="Freeform 5">
              <a:extLst>
                <a:ext uri="{FF2B5EF4-FFF2-40B4-BE49-F238E27FC236}">
                  <a16:creationId xmlns:a16="http://schemas.microsoft.com/office/drawing/2014/main" id="{9E96A66D-A8BA-439A-A01F-E4FBFB19C6EF}"/>
                </a:ext>
              </a:extLst>
            </p:cNvPr>
            <p:cNvSpPr>
              <a:spLocks/>
            </p:cNvSpPr>
            <p:nvPr/>
          </p:nvSpPr>
          <p:spPr bwMode="auto">
            <a:xfrm>
              <a:off x="1539953" y="3370367"/>
              <a:ext cx="138343" cy="189069"/>
            </a:xfrm>
            <a:custGeom>
              <a:avLst/>
              <a:gdLst>
                <a:gd name="T0" fmla="*/ 83 w 83"/>
                <a:gd name="T1" fmla="*/ 0 h 114"/>
                <a:gd name="T2" fmla="*/ 83 w 83"/>
                <a:gd name="T3" fmla="*/ 0 h 114"/>
                <a:gd name="T4" fmla="*/ 39 w 83"/>
                <a:gd name="T5" fmla="*/ 24 h 114"/>
                <a:gd name="T6" fmla="*/ 0 w 83"/>
                <a:gd name="T7" fmla="*/ 57 h 114"/>
                <a:gd name="T8" fmla="*/ 39 w 83"/>
                <a:gd name="T9" fmla="*/ 89 h 114"/>
                <a:gd name="T10" fmla="*/ 83 w 83"/>
                <a:gd name="T11" fmla="*/ 114 h 114"/>
                <a:gd name="T12" fmla="*/ 70 w 83"/>
                <a:gd name="T13" fmla="*/ 87 h 114"/>
                <a:gd name="T14" fmla="*/ 65 w 83"/>
                <a:gd name="T15" fmla="*/ 57 h 114"/>
                <a:gd name="T16" fmla="*/ 70 w 83"/>
                <a:gd name="T17" fmla="*/ 27 h 114"/>
                <a:gd name="T18" fmla="*/ 83 w 83"/>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114">
                  <a:moveTo>
                    <a:pt x="83" y="0"/>
                  </a:moveTo>
                  <a:lnTo>
                    <a:pt x="83" y="0"/>
                  </a:lnTo>
                  <a:cubicBezTo>
                    <a:pt x="67" y="6"/>
                    <a:pt x="53" y="14"/>
                    <a:pt x="39" y="24"/>
                  </a:cubicBezTo>
                  <a:cubicBezTo>
                    <a:pt x="25" y="34"/>
                    <a:pt x="12" y="45"/>
                    <a:pt x="0" y="57"/>
                  </a:cubicBezTo>
                  <a:cubicBezTo>
                    <a:pt x="12" y="69"/>
                    <a:pt x="25" y="79"/>
                    <a:pt x="39" y="89"/>
                  </a:cubicBezTo>
                  <a:cubicBezTo>
                    <a:pt x="53" y="99"/>
                    <a:pt x="67" y="107"/>
                    <a:pt x="83" y="114"/>
                  </a:cubicBezTo>
                  <a:cubicBezTo>
                    <a:pt x="77" y="106"/>
                    <a:pt x="73" y="96"/>
                    <a:pt x="70" y="87"/>
                  </a:cubicBezTo>
                  <a:cubicBezTo>
                    <a:pt x="67" y="77"/>
                    <a:pt x="65" y="67"/>
                    <a:pt x="65" y="57"/>
                  </a:cubicBezTo>
                  <a:cubicBezTo>
                    <a:pt x="65" y="47"/>
                    <a:pt x="67" y="37"/>
                    <a:pt x="70" y="27"/>
                  </a:cubicBezTo>
                  <a:cubicBezTo>
                    <a:pt x="73" y="17"/>
                    <a:pt x="77" y="8"/>
                    <a:pt x="83" y="0"/>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6" name="Freeform 6">
              <a:extLst>
                <a:ext uri="{FF2B5EF4-FFF2-40B4-BE49-F238E27FC236}">
                  <a16:creationId xmlns:a16="http://schemas.microsoft.com/office/drawing/2014/main" id="{86A71A26-772B-41C0-B98D-AD17B5CB9551}"/>
                </a:ext>
              </a:extLst>
            </p:cNvPr>
            <p:cNvSpPr>
              <a:spLocks/>
            </p:cNvSpPr>
            <p:nvPr/>
          </p:nvSpPr>
          <p:spPr bwMode="auto">
            <a:xfrm>
              <a:off x="1952675" y="3370367"/>
              <a:ext cx="138343" cy="189069"/>
            </a:xfrm>
            <a:custGeom>
              <a:avLst/>
              <a:gdLst>
                <a:gd name="T0" fmla="*/ 0 w 83"/>
                <a:gd name="T1" fmla="*/ 0 h 114"/>
                <a:gd name="T2" fmla="*/ 0 w 83"/>
                <a:gd name="T3" fmla="*/ 0 h 114"/>
                <a:gd name="T4" fmla="*/ 13 w 83"/>
                <a:gd name="T5" fmla="*/ 27 h 114"/>
                <a:gd name="T6" fmla="*/ 18 w 83"/>
                <a:gd name="T7" fmla="*/ 57 h 114"/>
                <a:gd name="T8" fmla="*/ 13 w 83"/>
                <a:gd name="T9" fmla="*/ 87 h 114"/>
                <a:gd name="T10" fmla="*/ 0 w 83"/>
                <a:gd name="T11" fmla="*/ 114 h 114"/>
                <a:gd name="T12" fmla="*/ 44 w 83"/>
                <a:gd name="T13" fmla="*/ 89 h 114"/>
                <a:gd name="T14" fmla="*/ 83 w 83"/>
                <a:gd name="T15" fmla="*/ 57 h 114"/>
                <a:gd name="T16" fmla="*/ 44 w 83"/>
                <a:gd name="T17" fmla="*/ 24 h 114"/>
                <a:gd name="T18" fmla="*/ 0 w 83"/>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114">
                  <a:moveTo>
                    <a:pt x="0" y="0"/>
                  </a:moveTo>
                  <a:lnTo>
                    <a:pt x="0" y="0"/>
                  </a:lnTo>
                  <a:cubicBezTo>
                    <a:pt x="6" y="8"/>
                    <a:pt x="10" y="17"/>
                    <a:pt x="13" y="27"/>
                  </a:cubicBezTo>
                  <a:cubicBezTo>
                    <a:pt x="16" y="37"/>
                    <a:pt x="18" y="47"/>
                    <a:pt x="18" y="57"/>
                  </a:cubicBezTo>
                  <a:cubicBezTo>
                    <a:pt x="18" y="67"/>
                    <a:pt x="16" y="77"/>
                    <a:pt x="13" y="87"/>
                  </a:cubicBezTo>
                  <a:cubicBezTo>
                    <a:pt x="10" y="96"/>
                    <a:pt x="6" y="106"/>
                    <a:pt x="0" y="114"/>
                  </a:cubicBezTo>
                  <a:cubicBezTo>
                    <a:pt x="16" y="107"/>
                    <a:pt x="31" y="99"/>
                    <a:pt x="44" y="89"/>
                  </a:cubicBezTo>
                  <a:cubicBezTo>
                    <a:pt x="58" y="79"/>
                    <a:pt x="71" y="69"/>
                    <a:pt x="83" y="57"/>
                  </a:cubicBezTo>
                  <a:cubicBezTo>
                    <a:pt x="71" y="45"/>
                    <a:pt x="58" y="34"/>
                    <a:pt x="44" y="24"/>
                  </a:cubicBezTo>
                  <a:cubicBezTo>
                    <a:pt x="31" y="14"/>
                    <a:pt x="16" y="6"/>
                    <a:pt x="0" y="0"/>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7" name="Freeform 7">
              <a:extLst>
                <a:ext uri="{FF2B5EF4-FFF2-40B4-BE49-F238E27FC236}">
                  <a16:creationId xmlns:a16="http://schemas.microsoft.com/office/drawing/2014/main" id="{475B9D90-BCE5-48A2-858F-1FE5857569FC}"/>
                </a:ext>
              </a:extLst>
            </p:cNvPr>
            <p:cNvSpPr>
              <a:spLocks noEditPoints="1"/>
            </p:cNvSpPr>
            <p:nvPr/>
          </p:nvSpPr>
          <p:spPr bwMode="auto">
            <a:xfrm>
              <a:off x="1689824" y="3340393"/>
              <a:ext cx="251323" cy="249017"/>
            </a:xfrm>
            <a:custGeom>
              <a:avLst/>
              <a:gdLst>
                <a:gd name="T0" fmla="*/ 52 w 150"/>
                <a:gd name="T1" fmla="*/ 65 h 150"/>
                <a:gd name="T2" fmla="*/ 52 w 150"/>
                <a:gd name="T3" fmla="*/ 65 h 150"/>
                <a:gd name="T4" fmla="*/ 57 w 150"/>
                <a:gd name="T5" fmla="*/ 57 h 150"/>
                <a:gd name="T6" fmla="*/ 65 w 150"/>
                <a:gd name="T7" fmla="*/ 52 h 150"/>
                <a:gd name="T8" fmla="*/ 75 w 150"/>
                <a:gd name="T9" fmla="*/ 50 h 150"/>
                <a:gd name="T10" fmla="*/ 85 w 150"/>
                <a:gd name="T11" fmla="*/ 52 h 150"/>
                <a:gd name="T12" fmla="*/ 93 w 150"/>
                <a:gd name="T13" fmla="*/ 57 h 150"/>
                <a:gd name="T14" fmla="*/ 98 w 150"/>
                <a:gd name="T15" fmla="*/ 65 h 150"/>
                <a:gd name="T16" fmla="*/ 100 w 150"/>
                <a:gd name="T17" fmla="*/ 75 h 150"/>
                <a:gd name="T18" fmla="*/ 98 w 150"/>
                <a:gd name="T19" fmla="*/ 84 h 150"/>
                <a:gd name="T20" fmla="*/ 93 w 150"/>
                <a:gd name="T21" fmla="*/ 92 h 150"/>
                <a:gd name="T22" fmla="*/ 85 w 150"/>
                <a:gd name="T23" fmla="*/ 98 h 150"/>
                <a:gd name="T24" fmla="*/ 75 w 150"/>
                <a:gd name="T25" fmla="*/ 100 h 150"/>
                <a:gd name="T26" fmla="*/ 65 w 150"/>
                <a:gd name="T27" fmla="*/ 98 h 150"/>
                <a:gd name="T28" fmla="*/ 57 w 150"/>
                <a:gd name="T29" fmla="*/ 92 h 150"/>
                <a:gd name="T30" fmla="*/ 52 w 150"/>
                <a:gd name="T31" fmla="*/ 84 h 150"/>
                <a:gd name="T32" fmla="*/ 50 w 150"/>
                <a:gd name="T33" fmla="*/ 75 h 150"/>
                <a:gd name="T34" fmla="*/ 52 w 150"/>
                <a:gd name="T35" fmla="*/ 65 h 150"/>
                <a:gd name="T36" fmla="*/ 46 w 150"/>
                <a:gd name="T37" fmla="*/ 144 h 150"/>
                <a:gd name="T38" fmla="*/ 46 w 150"/>
                <a:gd name="T39" fmla="*/ 144 h 150"/>
                <a:gd name="T40" fmla="*/ 75 w 150"/>
                <a:gd name="T41" fmla="*/ 150 h 150"/>
                <a:gd name="T42" fmla="*/ 104 w 150"/>
                <a:gd name="T43" fmla="*/ 144 h 150"/>
                <a:gd name="T44" fmla="*/ 128 w 150"/>
                <a:gd name="T45" fmla="*/ 128 h 150"/>
                <a:gd name="T46" fmla="*/ 144 w 150"/>
                <a:gd name="T47" fmla="*/ 104 h 150"/>
                <a:gd name="T48" fmla="*/ 150 w 150"/>
                <a:gd name="T49" fmla="*/ 75 h 150"/>
                <a:gd name="T50" fmla="*/ 144 w 150"/>
                <a:gd name="T51" fmla="*/ 46 h 150"/>
                <a:gd name="T52" fmla="*/ 128 w 150"/>
                <a:gd name="T53" fmla="*/ 22 h 150"/>
                <a:gd name="T54" fmla="*/ 104 w 150"/>
                <a:gd name="T55" fmla="*/ 6 h 150"/>
                <a:gd name="T56" fmla="*/ 75 w 150"/>
                <a:gd name="T57" fmla="*/ 0 h 150"/>
                <a:gd name="T58" fmla="*/ 46 w 150"/>
                <a:gd name="T59" fmla="*/ 6 h 150"/>
                <a:gd name="T60" fmla="*/ 22 w 150"/>
                <a:gd name="T61" fmla="*/ 22 h 150"/>
                <a:gd name="T62" fmla="*/ 6 w 150"/>
                <a:gd name="T63" fmla="*/ 46 h 150"/>
                <a:gd name="T64" fmla="*/ 0 w 150"/>
                <a:gd name="T65" fmla="*/ 75 h 150"/>
                <a:gd name="T66" fmla="*/ 6 w 150"/>
                <a:gd name="T67" fmla="*/ 104 h 150"/>
                <a:gd name="T68" fmla="*/ 22 w 150"/>
                <a:gd name="T69" fmla="*/ 128 h 150"/>
                <a:gd name="T70" fmla="*/ 46 w 150"/>
                <a:gd name="T71" fmla="*/ 14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150">
                  <a:moveTo>
                    <a:pt x="52" y="65"/>
                  </a:moveTo>
                  <a:lnTo>
                    <a:pt x="52" y="65"/>
                  </a:lnTo>
                  <a:cubicBezTo>
                    <a:pt x="53" y="62"/>
                    <a:pt x="55" y="59"/>
                    <a:pt x="57" y="57"/>
                  </a:cubicBezTo>
                  <a:cubicBezTo>
                    <a:pt x="60" y="55"/>
                    <a:pt x="62" y="53"/>
                    <a:pt x="65" y="52"/>
                  </a:cubicBezTo>
                  <a:cubicBezTo>
                    <a:pt x="68" y="50"/>
                    <a:pt x="71" y="50"/>
                    <a:pt x="75" y="50"/>
                  </a:cubicBezTo>
                  <a:cubicBezTo>
                    <a:pt x="79" y="50"/>
                    <a:pt x="82" y="50"/>
                    <a:pt x="85" y="52"/>
                  </a:cubicBezTo>
                  <a:cubicBezTo>
                    <a:pt x="88" y="53"/>
                    <a:pt x="90" y="55"/>
                    <a:pt x="93" y="57"/>
                  </a:cubicBezTo>
                  <a:cubicBezTo>
                    <a:pt x="95" y="59"/>
                    <a:pt x="97" y="62"/>
                    <a:pt x="98" y="65"/>
                  </a:cubicBezTo>
                  <a:cubicBezTo>
                    <a:pt x="99" y="68"/>
                    <a:pt x="100" y="71"/>
                    <a:pt x="100" y="75"/>
                  </a:cubicBezTo>
                  <a:cubicBezTo>
                    <a:pt x="100" y="78"/>
                    <a:pt x="99" y="81"/>
                    <a:pt x="98" y="84"/>
                  </a:cubicBezTo>
                  <a:cubicBezTo>
                    <a:pt x="97" y="87"/>
                    <a:pt x="95" y="90"/>
                    <a:pt x="93" y="92"/>
                  </a:cubicBezTo>
                  <a:cubicBezTo>
                    <a:pt x="90" y="95"/>
                    <a:pt x="88" y="96"/>
                    <a:pt x="85" y="98"/>
                  </a:cubicBezTo>
                  <a:cubicBezTo>
                    <a:pt x="82" y="99"/>
                    <a:pt x="79" y="100"/>
                    <a:pt x="75" y="100"/>
                  </a:cubicBezTo>
                  <a:cubicBezTo>
                    <a:pt x="71" y="100"/>
                    <a:pt x="68" y="99"/>
                    <a:pt x="65" y="98"/>
                  </a:cubicBezTo>
                  <a:cubicBezTo>
                    <a:pt x="62" y="96"/>
                    <a:pt x="60" y="95"/>
                    <a:pt x="57" y="92"/>
                  </a:cubicBezTo>
                  <a:cubicBezTo>
                    <a:pt x="55" y="90"/>
                    <a:pt x="53" y="87"/>
                    <a:pt x="52" y="84"/>
                  </a:cubicBezTo>
                  <a:cubicBezTo>
                    <a:pt x="51" y="81"/>
                    <a:pt x="50" y="78"/>
                    <a:pt x="50" y="75"/>
                  </a:cubicBezTo>
                  <a:cubicBezTo>
                    <a:pt x="50" y="71"/>
                    <a:pt x="51" y="68"/>
                    <a:pt x="52" y="65"/>
                  </a:cubicBezTo>
                  <a:close/>
                  <a:moveTo>
                    <a:pt x="46" y="144"/>
                  </a:moveTo>
                  <a:lnTo>
                    <a:pt x="46" y="144"/>
                  </a:lnTo>
                  <a:cubicBezTo>
                    <a:pt x="55" y="148"/>
                    <a:pt x="65" y="150"/>
                    <a:pt x="75" y="150"/>
                  </a:cubicBezTo>
                  <a:cubicBezTo>
                    <a:pt x="85" y="150"/>
                    <a:pt x="95" y="148"/>
                    <a:pt x="104" y="144"/>
                  </a:cubicBezTo>
                  <a:cubicBezTo>
                    <a:pt x="113" y="140"/>
                    <a:pt x="121" y="134"/>
                    <a:pt x="128" y="128"/>
                  </a:cubicBezTo>
                  <a:cubicBezTo>
                    <a:pt x="135" y="121"/>
                    <a:pt x="140" y="113"/>
                    <a:pt x="144" y="104"/>
                  </a:cubicBezTo>
                  <a:cubicBezTo>
                    <a:pt x="148" y="95"/>
                    <a:pt x="150" y="85"/>
                    <a:pt x="150" y="75"/>
                  </a:cubicBezTo>
                  <a:cubicBezTo>
                    <a:pt x="150" y="64"/>
                    <a:pt x="148" y="55"/>
                    <a:pt x="144" y="46"/>
                  </a:cubicBezTo>
                  <a:cubicBezTo>
                    <a:pt x="140" y="36"/>
                    <a:pt x="135" y="29"/>
                    <a:pt x="128" y="22"/>
                  </a:cubicBezTo>
                  <a:cubicBezTo>
                    <a:pt x="121" y="15"/>
                    <a:pt x="113" y="10"/>
                    <a:pt x="104" y="6"/>
                  </a:cubicBezTo>
                  <a:cubicBezTo>
                    <a:pt x="95" y="2"/>
                    <a:pt x="85" y="0"/>
                    <a:pt x="75" y="0"/>
                  </a:cubicBezTo>
                  <a:cubicBezTo>
                    <a:pt x="65" y="0"/>
                    <a:pt x="55" y="2"/>
                    <a:pt x="46" y="6"/>
                  </a:cubicBezTo>
                  <a:cubicBezTo>
                    <a:pt x="37" y="10"/>
                    <a:pt x="29" y="15"/>
                    <a:pt x="22" y="22"/>
                  </a:cubicBezTo>
                  <a:cubicBezTo>
                    <a:pt x="15" y="29"/>
                    <a:pt x="10" y="36"/>
                    <a:pt x="6" y="46"/>
                  </a:cubicBezTo>
                  <a:cubicBezTo>
                    <a:pt x="2" y="55"/>
                    <a:pt x="0" y="64"/>
                    <a:pt x="0" y="75"/>
                  </a:cubicBezTo>
                  <a:cubicBezTo>
                    <a:pt x="0" y="85"/>
                    <a:pt x="2" y="95"/>
                    <a:pt x="6" y="104"/>
                  </a:cubicBezTo>
                  <a:cubicBezTo>
                    <a:pt x="10" y="113"/>
                    <a:pt x="15" y="121"/>
                    <a:pt x="22" y="128"/>
                  </a:cubicBezTo>
                  <a:cubicBezTo>
                    <a:pt x="29" y="134"/>
                    <a:pt x="37" y="140"/>
                    <a:pt x="46" y="144"/>
                  </a:cubicBezTo>
                  <a:close/>
                </a:path>
              </a:pathLst>
            </a:custGeom>
            <a:solidFill>
              <a:srgbClr val="0078D4"/>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13" name="Freeform 8">
              <a:extLst>
                <a:ext uri="{FF2B5EF4-FFF2-40B4-BE49-F238E27FC236}">
                  <a16:creationId xmlns:a16="http://schemas.microsoft.com/office/drawing/2014/main" id="{A5C7A38A-494D-42CB-B2AB-E289AFC36496}"/>
                </a:ext>
              </a:extLst>
            </p:cNvPr>
            <p:cNvSpPr>
              <a:spLocks/>
            </p:cNvSpPr>
            <p:nvPr/>
          </p:nvSpPr>
          <p:spPr bwMode="auto">
            <a:xfrm>
              <a:off x="1772830" y="3423399"/>
              <a:ext cx="83006" cy="83006"/>
            </a:xfrm>
            <a:custGeom>
              <a:avLst/>
              <a:gdLst>
                <a:gd name="T0" fmla="*/ 7 w 50"/>
                <a:gd name="T1" fmla="*/ 42 h 50"/>
                <a:gd name="T2" fmla="*/ 7 w 50"/>
                <a:gd name="T3" fmla="*/ 42 h 50"/>
                <a:gd name="T4" fmla="*/ 15 w 50"/>
                <a:gd name="T5" fmla="*/ 48 h 50"/>
                <a:gd name="T6" fmla="*/ 25 w 50"/>
                <a:gd name="T7" fmla="*/ 50 h 50"/>
                <a:gd name="T8" fmla="*/ 35 w 50"/>
                <a:gd name="T9" fmla="*/ 48 h 50"/>
                <a:gd name="T10" fmla="*/ 43 w 50"/>
                <a:gd name="T11" fmla="*/ 42 h 50"/>
                <a:gd name="T12" fmla="*/ 48 w 50"/>
                <a:gd name="T13" fmla="*/ 34 h 50"/>
                <a:gd name="T14" fmla="*/ 50 w 50"/>
                <a:gd name="T15" fmla="*/ 25 h 50"/>
                <a:gd name="T16" fmla="*/ 48 w 50"/>
                <a:gd name="T17" fmla="*/ 15 h 50"/>
                <a:gd name="T18" fmla="*/ 43 w 50"/>
                <a:gd name="T19" fmla="*/ 7 h 50"/>
                <a:gd name="T20" fmla="*/ 35 w 50"/>
                <a:gd name="T21" fmla="*/ 2 h 50"/>
                <a:gd name="T22" fmla="*/ 25 w 50"/>
                <a:gd name="T23" fmla="*/ 0 h 50"/>
                <a:gd name="T24" fmla="*/ 15 w 50"/>
                <a:gd name="T25" fmla="*/ 2 h 50"/>
                <a:gd name="T26" fmla="*/ 7 w 50"/>
                <a:gd name="T27" fmla="*/ 7 h 50"/>
                <a:gd name="T28" fmla="*/ 2 w 50"/>
                <a:gd name="T29" fmla="*/ 15 h 50"/>
                <a:gd name="T30" fmla="*/ 0 w 50"/>
                <a:gd name="T31" fmla="*/ 25 h 50"/>
                <a:gd name="T32" fmla="*/ 2 w 50"/>
                <a:gd name="T33" fmla="*/ 34 h 50"/>
                <a:gd name="T34" fmla="*/ 7 w 50"/>
                <a:gd name="T35"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50">
                  <a:moveTo>
                    <a:pt x="7" y="42"/>
                  </a:moveTo>
                  <a:lnTo>
                    <a:pt x="7" y="42"/>
                  </a:lnTo>
                  <a:cubicBezTo>
                    <a:pt x="10" y="45"/>
                    <a:pt x="12" y="46"/>
                    <a:pt x="15" y="48"/>
                  </a:cubicBezTo>
                  <a:cubicBezTo>
                    <a:pt x="18" y="49"/>
                    <a:pt x="21" y="50"/>
                    <a:pt x="25" y="50"/>
                  </a:cubicBezTo>
                  <a:cubicBezTo>
                    <a:pt x="29" y="50"/>
                    <a:pt x="32" y="49"/>
                    <a:pt x="35" y="48"/>
                  </a:cubicBezTo>
                  <a:cubicBezTo>
                    <a:pt x="38" y="46"/>
                    <a:pt x="40" y="45"/>
                    <a:pt x="43" y="42"/>
                  </a:cubicBezTo>
                  <a:cubicBezTo>
                    <a:pt x="45" y="40"/>
                    <a:pt x="47" y="37"/>
                    <a:pt x="48" y="34"/>
                  </a:cubicBezTo>
                  <a:cubicBezTo>
                    <a:pt x="49" y="31"/>
                    <a:pt x="50" y="28"/>
                    <a:pt x="50" y="25"/>
                  </a:cubicBezTo>
                  <a:cubicBezTo>
                    <a:pt x="50" y="21"/>
                    <a:pt x="49" y="18"/>
                    <a:pt x="48" y="15"/>
                  </a:cubicBezTo>
                  <a:cubicBezTo>
                    <a:pt x="47" y="12"/>
                    <a:pt x="45" y="9"/>
                    <a:pt x="43" y="7"/>
                  </a:cubicBezTo>
                  <a:cubicBezTo>
                    <a:pt x="40" y="5"/>
                    <a:pt x="38" y="3"/>
                    <a:pt x="35" y="2"/>
                  </a:cubicBezTo>
                  <a:cubicBezTo>
                    <a:pt x="32" y="0"/>
                    <a:pt x="29" y="0"/>
                    <a:pt x="25" y="0"/>
                  </a:cubicBezTo>
                  <a:cubicBezTo>
                    <a:pt x="21" y="0"/>
                    <a:pt x="18" y="0"/>
                    <a:pt x="15" y="2"/>
                  </a:cubicBezTo>
                  <a:cubicBezTo>
                    <a:pt x="12" y="3"/>
                    <a:pt x="10" y="5"/>
                    <a:pt x="7" y="7"/>
                  </a:cubicBezTo>
                  <a:cubicBezTo>
                    <a:pt x="5" y="9"/>
                    <a:pt x="3" y="12"/>
                    <a:pt x="2" y="15"/>
                  </a:cubicBezTo>
                  <a:cubicBezTo>
                    <a:pt x="1" y="18"/>
                    <a:pt x="0" y="21"/>
                    <a:pt x="0" y="25"/>
                  </a:cubicBezTo>
                  <a:cubicBezTo>
                    <a:pt x="0" y="28"/>
                    <a:pt x="1" y="31"/>
                    <a:pt x="2" y="34"/>
                  </a:cubicBezTo>
                  <a:cubicBezTo>
                    <a:pt x="3" y="37"/>
                    <a:pt x="5" y="40"/>
                    <a:pt x="7" y="42"/>
                  </a:cubicBezTo>
                  <a:close/>
                </a:path>
              </a:pathLst>
            </a:custGeom>
            <a:solidFill>
              <a:srgbClr val="2F2F2F"/>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15" name="Freeform 9">
              <a:extLst>
                <a:ext uri="{FF2B5EF4-FFF2-40B4-BE49-F238E27FC236}">
                  <a16:creationId xmlns:a16="http://schemas.microsoft.com/office/drawing/2014/main" id="{FFB71AF0-BBA7-47E7-83FC-DDEABCDEDCD3}"/>
                </a:ext>
              </a:extLst>
            </p:cNvPr>
            <p:cNvSpPr>
              <a:spLocks/>
            </p:cNvSpPr>
            <p:nvPr/>
          </p:nvSpPr>
          <p:spPr bwMode="auto">
            <a:xfrm>
              <a:off x="1454641" y="3248164"/>
              <a:ext cx="717077" cy="195986"/>
            </a:xfrm>
            <a:custGeom>
              <a:avLst/>
              <a:gdLst>
                <a:gd name="T0" fmla="*/ 216 w 429"/>
                <a:gd name="T1" fmla="*/ 0 h 117"/>
                <a:gd name="T2" fmla="*/ 216 w 429"/>
                <a:gd name="T3" fmla="*/ 0 h 117"/>
                <a:gd name="T4" fmla="*/ 212 w 429"/>
                <a:gd name="T5" fmla="*/ 0 h 117"/>
                <a:gd name="T6" fmla="*/ 4 w 429"/>
                <a:gd name="T7" fmla="*/ 95 h 117"/>
                <a:gd name="T8" fmla="*/ 5 w 429"/>
                <a:gd name="T9" fmla="*/ 113 h 117"/>
                <a:gd name="T10" fmla="*/ 22 w 429"/>
                <a:gd name="T11" fmla="*/ 112 h 117"/>
                <a:gd name="T12" fmla="*/ 212 w 429"/>
                <a:gd name="T13" fmla="*/ 25 h 117"/>
                <a:gd name="T14" fmla="*/ 216 w 429"/>
                <a:gd name="T15" fmla="*/ 25 h 117"/>
                <a:gd name="T16" fmla="*/ 405 w 429"/>
                <a:gd name="T17" fmla="*/ 112 h 117"/>
                <a:gd name="T18" fmla="*/ 415 w 429"/>
                <a:gd name="T19" fmla="*/ 116 h 117"/>
                <a:gd name="T20" fmla="*/ 423 w 429"/>
                <a:gd name="T21" fmla="*/ 113 h 117"/>
                <a:gd name="T22" fmla="*/ 424 w 429"/>
                <a:gd name="T23" fmla="*/ 95 h 117"/>
                <a:gd name="T24" fmla="*/ 216 w 429"/>
                <a:gd name="T2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9" h="117">
                  <a:moveTo>
                    <a:pt x="216" y="0"/>
                  </a:moveTo>
                  <a:lnTo>
                    <a:pt x="216" y="0"/>
                  </a:lnTo>
                  <a:lnTo>
                    <a:pt x="212" y="0"/>
                  </a:lnTo>
                  <a:cubicBezTo>
                    <a:pt x="132" y="0"/>
                    <a:pt x="56" y="35"/>
                    <a:pt x="4" y="95"/>
                  </a:cubicBezTo>
                  <a:cubicBezTo>
                    <a:pt x="0" y="100"/>
                    <a:pt x="1" y="108"/>
                    <a:pt x="5" y="113"/>
                  </a:cubicBezTo>
                  <a:cubicBezTo>
                    <a:pt x="10" y="117"/>
                    <a:pt x="18" y="117"/>
                    <a:pt x="22" y="112"/>
                  </a:cubicBezTo>
                  <a:cubicBezTo>
                    <a:pt x="70" y="56"/>
                    <a:pt x="139" y="25"/>
                    <a:pt x="212" y="25"/>
                  </a:cubicBezTo>
                  <a:lnTo>
                    <a:pt x="216" y="25"/>
                  </a:lnTo>
                  <a:cubicBezTo>
                    <a:pt x="288" y="25"/>
                    <a:pt x="358" y="56"/>
                    <a:pt x="405" y="112"/>
                  </a:cubicBezTo>
                  <a:cubicBezTo>
                    <a:pt x="408" y="114"/>
                    <a:pt x="411" y="116"/>
                    <a:pt x="415" y="116"/>
                  </a:cubicBezTo>
                  <a:cubicBezTo>
                    <a:pt x="418" y="116"/>
                    <a:pt x="420" y="115"/>
                    <a:pt x="423" y="113"/>
                  </a:cubicBezTo>
                  <a:cubicBezTo>
                    <a:pt x="428" y="108"/>
                    <a:pt x="429" y="100"/>
                    <a:pt x="424" y="95"/>
                  </a:cubicBezTo>
                  <a:cubicBezTo>
                    <a:pt x="372" y="35"/>
                    <a:pt x="296" y="0"/>
                    <a:pt x="216" y="0"/>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grpSp>
      <p:sp>
        <p:nvSpPr>
          <p:cNvPr id="78" name="Star: 6 Points 77">
            <a:extLst>
              <a:ext uri="{FF2B5EF4-FFF2-40B4-BE49-F238E27FC236}">
                <a16:creationId xmlns:a16="http://schemas.microsoft.com/office/drawing/2014/main" id="{EDBDC1E3-1CAE-4246-BFEF-A27FC98C9431}"/>
              </a:ext>
            </a:extLst>
          </p:cNvPr>
          <p:cNvSpPr/>
          <p:nvPr/>
        </p:nvSpPr>
        <p:spPr bwMode="auto">
          <a:xfrm>
            <a:off x="8137520" y="864764"/>
            <a:ext cx="2511230" cy="2929996"/>
          </a:xfrm>
          <a:prstGeom prst="star6">
            <a:avLst>
              <a:gd name="adj" fmla="val 43622"/>
              <a:gd name="hf" fmla="val 115470"/>
            </a:avLst>
          </a:prstGeom>
          <a:solidFill>
            <a:srgbClr val="505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sz="1224" err="1">
              <a:gradFill>
                <a:gsLst>
                  <a:gs pos="83000">
                    <a:srgbClr val="FFFFFF"/>
                  </a:gs>
                  <a:gs pos="100000">
                    <a:srgbClr val="FFFFFF"/>
                  </a:gs>
                </a:gsLst>
                <a:lin ang="5400000" scaled="1"/>
              </a:gradFill>
              <a:latin typeface="Segoe UI"/>
            </a:endParaRPr>
          </a:p>
        </p:txBody>
      </p:sp>
      <p:sp>
        <p:nvSpPr>
          <p:cNvPr id="17" name="TextBox 16">
            <a:extLst>
              <a:ext uri="{FF2B5EF4-FFF2-40B4-BE49-F238E27FC236}">
                <a16:creationId xmlns:a16="http://schemas.microsoft.com/office/drawing/2014/main" id="{C274599A-75EA-4D61-9829-6FBD360F8497}"/>
              </a:ext>
            </a:extLst>
          </p:cNvPr>
          <p:cNvSpPr txBox="1"/>
          <p:nvPr/>
        </p:nvSpPr>
        <p:spPr>
          <a:xfrm>
            <a:off x="8160287" y="2076472"/>
            <a:ext cx="2465719" cy="770708"/>
          </a:xfrm>
          <a:prstGeom prst="rect">
            <a:avLst/>
          </a:prstGeom>
          <a:noFill/>
        </p:spPr>
        <p:txBody>
          <a:bodyPr wrap="none" lIns="186521" tIns="149217" rIns="186521" bIns="149217" rtlCol="0">
            <a:spAutoFit/>
          </a:bodyPr>
          <a:lstStyle/>
          <a:p>
            <a:pPr algn="ctr" defTabSz="932597">
              <a:spcAft>
                <a:spcPts val="306"/>
              </a:spcAft>
              <a:defRPr/>
            </a:pPr>
            <a:r>
              <a:rPr lang="en-US" sz="1400" b="1" spc="51" dirty="0">
                <a:gradFill>
                  <a:gsLst>
                    <a:gs pos="83000">
                      <a:srgbClr val="FFFFFF"/>
                    </a:gs>
                    <a:gs pos="100000">
                      <a:srgbClr val="FFFFFF"/>
                    </a:gs>
                  </a:gsLst>
                  <a:lin ang="5400000" scaled="1"/>
                </a:gradFill>
                <a:latin typeface="Segoe UI"/>
              </a:rPr>
              <a:t>AZURE AD </a:t>
            </a:r>
          </a:p>
          <a:p>
            <a:pPr algn="ctr" defTabSz="932597">
              <a:spcAft>
                <a:spcPts val="306"/>
              </a:spcAft>
              <a:defRPr/>
            </a:pPr>
            <a:r>
              <a:rPr lang="en-US" sz="1400" b="1" spc="51" dirty="0">
                <a:gradFill>
                  <a:gsLst>
                    <a:gs pos="83000">
                      <a:srgbClr val="FFFFFF"/>
                    </a:gs>
                    <a:gs pos="100000">
                      <a:srgbClr val="FFFFFF"/>
                    </a:gs>
                  </a:gsLst>
                  <a:lin ang="5400000" scaled="1"/>
                </a:gradFill>
                <a:latin typeface="Segoe UI"/>
              </a:rPr>
              <a:t>IDENTITY PROTECTION</a:t>
            </a:r>
          </a:p>
        </p:txBody>
      </p:sp>
      <p:grpSp>
        <p:nvGrpSpPr>
          <p:cNvPr id="70" name="Group 69">
            <a:extLst>
              <a:ext uri="{FF2B5EF4-FFF2-40B4-BE49-F238E27FC236}">
                <a16:creationId xmlns:a16="http://schemas.microsoft.com/office/drawing/2014/main" id="{A236CF63-BA37-42DE-A13F-0408AB2AE048}"/>
              </a:ext>
            </a:extLst>
          </p:cNvPr>
          <p:cNvGrpSpPr/>
          <p:nvPr/>
        </p:nvGrpSpPr>
        <p:grpSpPr>
          <a:xfrm>
            <a:off x="9147925" y="1270382"/>
            <a:ext cx="490419" cy="505746"/>
            <a:chOff x="7252532" y="3396601"/>
            <a:chExt cx="618468" cy="637796"/>
          </a:xfrm>
        </p:grpSpPr>
        <p:sp>
          <p:nvSpPr>
            <p:cNvPr id="42" name="AutoShape 20">
              <a:extLst>
                <a:ext uri="{FF2B5EF4-FFF2-40B4-BE49-F238E27FC236}">
                  <a16:creationId xmlns:a16="http://schemas.microsoft.com/office/drawing/2014/main" id="{6F0D0CF6-412A-4838-A69B-1252848B0014}"/>
                </a:ext>
              </a:extLst>
            </p:cNvPr>
            <p:cNvSpPr>
              <a:spLocks noChangeAspect="1" noChangeArrowheads="1" noTextEdit="1"/>
            </p:cNvSpPr>
            <p:nvPr/>
          </p:nvSpPr>
          <p:spPr bwMode="auto">
            <a:xfrm>
              <a:off x="7252532" y="3401433"/>
              <a:ext cx="618468" cy="61846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43" name="Freeform 22">
              <a:extLst>
                <a:ext uri="{FF2B5EF4-FFF2-40B4-BE49-F238E27FC236}">
                  <a16:creationId xmlns:a16="http://schemas.microsoft.com/office/drawing/2014/main" id="{EF776A86-9701-4D63-8ABA-E187C11C5176}"/>
                </a:ext>
              </a:extLst>
            </p:cNvPr>
            <p:cNvSpPr>
              <a:spLocks/>
            </p:cNvSpPr>
            <p:nvPr/>
          </p:nvSpPr>
          <p:spPr bwMode="auto">
            <a:xfrm>
              <a:off x="7631827" y="3674429"/>
              <a:ext cx="176360" cy="157033"/>
            </a:xfrm>
            <a:custGeom>
              <a:avLst/>
              <a:gdLst>
                <a:gd name="T0" fmla="*/ 117 w 117"/>
                <a:gd name="T1" fmla="*/ 105 h 105"/>
                <a:gd name="T2" fmla="*/ 117 w 117"/>
                <a:gd name="T3" fmla="*/ 105 h 105"/>
                <a:gd name="T4" fmla="*/ 82 w 117"/>
                <a:gd name="T5" fmla="*/ 0 h 105"/>
                <a:gd name="T6" fmla="*/ 1 w 117"/>
                <a:gd name="T7" fmla="*/ 0 h 105"/>
                <a:gd name="T8" fmla="*/ 0 w 117"/>
                <a:gd name="T9" fmla="*/ 105 h 105"/>
                <a:gd name="T10" fmla="*/ 117 w 117"/>
                <a:gd name="T11" fmla="*/ 105 h 105"/>
              </a:gdLst>
              <a:ahLst/>
              <a:cxnLst>
                <a:cxn ang="0">
                  <a:pos x="T0" y="T1"/>
                </a:cxn>
                <a:cxn ang="0">
                  <a:pos x="T2" y="T3"/>
                </a:cxn>
                <a:cxn ang="0">
                  <a:pos x="T4" y="T5"/>
                </a:cxn>
                <a:cxn ang="0">
                  <a:pos x="T6" y="T7"/>
                </a:cxn>
                <a:cxn ang="0">
                  <a:pos x="T8" y="T9"/>
                </a:cxn>
                <a:cxn ang="0">
                  <a:pos x="T10" y="T11"/>
                </a:cxn>
              </a:cxnLst>
              <a:rect l="0" t="0" r="r" b="b"/>
              <a:pathLst>
                <a:path w="117" h="105">
                  <a:moveTo>
                    <a:pt x="117" y="105"/>
                  </a:moveTo>
                  <a:lnTo>
                    <a:pt x="117" y="105"/>
                  </a:lnTo>
                  <a:lnTo>
                    <a:pt x="82" y="0"/>
                  </a:lnTo>
                  <a:lnTo>
                    <a:pt x="1" y="0"/>
                  </a:lnTo>
                  <a:lnTo>
                    <a:pt x="0" y="105"/>
                  </a:lnTo>
                  <a:lnTo>
                    <a:pt x="117" y="105"/>
                  </a:lnTo>
                  <a:close/>
                </a:path>
              </a:pathLst>
            </a:custGeom>
            <a:solidFill>
              <a:srgbClr val="D1D1D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44" name="Freeform 23">
              <a:extLst>
                <a:ext uri="{FF2B5EF4-FFF2-40B4-BE49-F238E27FC236}">
                  <a16:creationId xmlns:a16="http://schemas.microsoft.com/office/drawing/2014/main" id="{267C2154-38EC-41A6-8BB0-203B78A96007}"/>
                </a:ext>
              </a:extLst>
            </p:cNvPr>
            <p:cNvSpPr>
              <a:spLocks/>
            </p:cNvSpPr>
            <p:nvPr/>
          </p:nvSpPr>
          <p:spPr bwMode="auto">
            <a:xfrm>
              <a:off x="7341920" y="3674429"/>
              <a:ext cx="171528" cy="157033"/>
            </a:xfrm>
            <a:custGeom>
              <a:avLst/>
              <a:gdLst>
                <a:gd name="T0" fmla="*/ 114 w 114"/>
                <a:gd name="T1" fmla="*/ 0 h 105"/>
                <a:gd name="T2" fmla="*/ 114 w 114"/>
                <a:gd name="T3" fmla="*/ 0 h 105"/>
                <a:gd name="T4" fmla="*/ 35 w 114"/>
                <a:gd name="T5" fmla="*/ 0 h 105"/>
                <a:gd name="T6" fmla="*/ 0 w 114"/>
                <a:gd name="T7" fmla="*/ 105 h 105"/>
                <a:gd name="T8" fmla="*/ 113 w 114"/>
                <a:gd name="T9" fmla="*/ 105 h 105"/>
                <a:gd name="T10" fmla="*/ 114 w 114"/>
                <a:gd name="T11" fmla="*/ 0 h 105"/>
              </a:gdLst>
              <a:ahLst/>
              <a:cxnLst>
                <a:cxn ang="0">
                  <a:pos x="T0" y="T1"/>
                </a:cxn>
                <a:cxn ang="0">
                  <a:pos x="T2" y="T3"/>
                </a:cxn>
                <a:cxn ang="0">
                  <a:pos x="T4" y="T5"/>
                </a:cxn>
                <a:cxn ang="0">
                  <a:pos x="T6" y="T7"/>
                </a:cxn>
                <a:cxn ang="0">
                  <a:pos x="T8" y="T9"/>
                </a:cxn>
                <a:cxn ang="0">
                  <a:pos x="T10" y="T11"/>
                </a:cxn>
              </a:cxnLst>
              <a:rect l="0" t="0" r="r" b="b"/>
              <a:pathLst>
                <a:path w="114" h="105">
                  <a:moveTo>
                    <a:pt x="114" y="0"/>
                  </a:moveTo>
                  <a:lnTo>
                    <a:pt x="114" y="0"/>
                  </a:lnTo>
                  <a:lnTo>
                    <a:pt x="35" y="0"/>
                  </a:lnTo>
                  <a:lnTo>
                    <a:pt x="0" y="105"/>
                  </a:lnTo>
                  <a:lnTo>
                    <a:pt x="113" y="105"/>
                  </a:lnTo>
                  <a:lnTo>
                    <a:pt x="114" y="0"/>
                  </a:ln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45" name="Freeform 24">
              <a:extLst>
                <a:ext uri="{FF2B5EF4-FFF2-40B4-BE49-F238E27FC236}">
                  <a16:creationId xmlns:a16="http://schemas.microsoft.com/office/drawing/2014/main" id="{60746BDF-44DE-4C95-B259-0F67F709F5B5}"/>
                </a:ext>
              </a:extLst>
            </p:cNvPr>
            <p:cNvSpPr>
              <a:spLocks/>
            </p:cNvSpPr>
            <p:nvPr/>
          </p:nvSpPr>
          <p:spPr bwMode="auto">
            <a:xfrm>
              <a:off x="7271859" y="3872532"/>
              <a:ext cx="599141" cy="161865"/>
            </a:xfrm>
            <a:custGeom>
              <a:avLst/>
              <a:gdLst>
                <a:gd name="T0" fmla="*/ 400 w 400"/>
                <a:gd name="T1" fmla="*/ 108 h 108"/>
                <a:gd name="T2" fmla="*/ 400 w 400"/>
                <a:gd name="T3" fmla="*/ 108 h 108"/>
                <a:gd name="T4" fmla="*/ 364 w 400"/>
                <a:gd name="T5" fmla="*/ 0 h 108"/>
                <a:gd name="T6" fmla="*/ 238 w 400"/>
                <a:gd name="T7" fmla="*/ 0 h 108"/>
                <a:gd name="T8" fmla="*/ 238 w 400"/>
                <a:gd name="T9" fmla="*/ 0 h 108"/>
                <a:gd name="T10" fmla="*/ 197 w 400"/>
                <a:gd name="T11" fmla="*/ 40 h 108"/>
                <a:gd name="T12" fmla="*/ 169 w 400"/>
                <a:gd name="T13" fmla="*/ 28 h 108"/>
                <a:gd name="T14" fmla="*/ 158 w 400"/>
                <a:gd name="T15" fmla="*/ 0 h 108"/>
                <a:gd name="T16" fmla="*/ 36 w 400"/>
                <a:gd name="T17" fmla="*/ 0 h 108"/>
                <a:gd name="T18" fmla="*/ 0 w 400"/>
                <a:gd name="T19" fmla="*/ 108 h 108"/>
                <a:gd name="T20" fmla="*/ 400 w 400"/>
                <a:gd name="T21"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0" h="108">
                  <a:moveTo>
                    <a:pt x="400" y="108"/>
                  </a:moveTo>
                  <a:lnTo>
                    <a:pt x="400" y="108"/>
                  </a:lnTo>
                  <a:lnTo>
                    <a:pt x="364" y="0"/>
                  </a:lnTo>
                  <a:lnTo>
                    <a:pt x="238" y="0"/>
                  </a:lnTo>
                  <a:lnTo>
                    <a:pt x="238" y="0"/>
                  </a:lnTo>
                  <a:cubicBezTo>
                    <a:pt x="237" y="22"/>
                    <a:pt x="219" y="40"/>
                    <a:pt x="197" y="40"/>
                  </a:cubicBezTo>
                  <a:cubicBezTo>
                    <a:pt x="186" y="40"/>
                    <a:pt x="176" y="35"/>
                    <a:pt x="169" y="28"/>
                  </a:cubicBezTo>
                  <a:cubicBezTo>
                    <a:pt x="162" y="20"/>
                    <a:pt x="158" y="10"/>
                    <a:pt x="158" y="0"/>
                  </a:cubicBezTo>
                  <a:lnTo>
                    <a:pt x="36" y="0"/>
                  </a:lnTo>
                  <a:lnTo>
                    <a:pt x="0" y="108"/>
                  </a:lnTo>
                  <a:lnTo>
                    <a:pt x="400" y="108"/>
                  </a:ln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46" name="Freeform 25">
              <a:extLst>
                <a:ext uri="{FF2B5EF4-FFF2-40B4-BE49-F238E27FC236}">
                  <a16:creationId xmlns:a16="http://schemas.microsoft.com/office/drawing/2014/main" id="{6A9B9F82-1FAB-4875-8E2D-255427098CCE}"/>
                </a:ext>
              </a:extLst>
            </p:cNvPr>
            <p:cNvSpPr>
              <a:spLocks/>
            </p:cNvSpPr>
            <p:nvPr/>
          </p:nvSpPr>
          <p:spPr bwMode="auto">
            <a:xfrm>
              <a:off x="7552102" y="3572961"/>
              <a:ext cx="38654" cy="318898"/>
            </a:xfrm>
            <a:custGeom>
              <a:avLst/>
              <a:gdLst>
                <a:gd name="T0" fmla="*/ 14 w 27"/>
                <a:gd name="T1" fmla="*/ 212 h 212"/>
                <a:gd name="T2" fmla="*/ 14 w 27"/>
                <a:gd name="T3" fmla="*/ 212 h 212"/>
                <a:gd name="T4" fmla="*/ 0 w 27"/>
                <a:gd name="T5" fmla="*/ 199 h 212"/>
                <a:gd name="T6" fmla="*/ 0 w 27"/>
                <a:gd name="T7" fmla="*/ 13 h 212"/>
                <a:gd name="T8" fmla="*/ 14 w 27"/>
                <a:gd name="T9" fmla="*/ 0 h 212"/>
                <a:gd name="T10" fmla="*/ 27 w 27"/>
                <a:gd name="T11" fmla="*/ 13 h 212"/>
                <a:gd name="T12" fmla="*/ 27 w 27"/>
                <a:gd name="T13" fmla="*/ 199 h 212"/>
                <a:gd name="T14" fmla="*/ 14 w 27"/>
                <a:gd name="T15" fmla="*/ 21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12">
                  <a:moveTo>
                    <a:pt x="14" y="212"/>
                  </a:moveTo>
                  <a:lnTo>
                    <a:pt x="14" y="212"/>
                  </a:lnTo>
                  <a:cubicBezTo>
                    <a:pt x="6" y="212"/>
                    <a:pt x="0" y="206"/>
                    <a:pt x="0" y="199"/>
                  </a:cubicBezTo>
                  <a:lnTo>
                    <a:pt x="0" y="13"/>
                  </a:lnTo>
                  <a:cubicBezTo>
                    <a:pt x="0" y="6"/>
                    <a:pt x="6" y="0"/>
                    <a:pt x="14" y="0"/>
                  </a:cubicBezTo>
                  <a:cubicBezTo>
                    <a:pt x="21" y="0"/>
                    <a:pt x="27" y="6"/>
                    <a:pt x="27" y="13"/>
                  </a:cubicBezTo>
                  <a:lnTo>
                    <a:pt x="27" y="199"/>
                  </a:lnTo>
                  <a:cubicBezTo>
                    <a:pt x="27" y="206"/>
                    <a:pt x="21" y="212"/>
                    <a:pt x="14" y="212"/>
                  </a:cubicBezTo>
                  <a:close/>
                </a:path>
              </a:pathLst>
            </a:custGeom>
            <a:solidFill>
              <a:srgbClr val="E6E6E6"/>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47" name="Freeform 26">
              <a:extLst>
                <a:ext uri="{FF2B5EF4-FFF2-40B4-BE49-F238E27FC236}">
                  <a16:creationId xmlns:a16="http://schemas.microsoft.com/office/drawing/2014/main" id="{AF2AA7D3-2493-48E0-B383-790A8C320C34}"/>
                </a:ext>
              </a:extLst>
            </p:cNvPr>
            <p:cNvSpPr>
              <a:spLocks/>
            </p:cNvSpPr>
            <p:nvPr/>
          </p:nvSpPr>
          <p:spPr bwMode="auto">
            <a:xfrm>
              <a:off x="7472378" y="3396601"/>
              <a:ext cx="200519" cy="195687"/>
            </a:xfrm>
            <a:custGeom>
              <a:avLst/>
              <a:gdLst>
                <a:gd name="T0" fmla="*/ 128 w 134"/>
                <a:gd name="T1" fmla="*/ 39 h 132"/>
                <a:gd name="T2" fmla="*/ 128 w 134"/>
                <a:gd name="T3" fmla="*/ 39 h 132"/>
                <a:gd name="T4" fmla="*/ 114 w 134"/>
                <a:gd name="T5" fmla="*/ 18 h 132"/>
                <a:gd name="T6" fmla="*/ 93 w 134"/>
                <a:gd name="T7" fmla="*/ 4 h 132"/>
                <a:gd name="T8" fmla="*/ 67 w 134"/>
                <a:gd name="T9" fmla="*/ 0 h 132"/>
                <a:gd name="T10" fmla="*/ 41 w 134"/>
                <a:gd name="T11" fmla="*/ 4 h 132"/>
                <a:gd name="T12" fmla="*/ 20 w 134"/>
                <a:gd name="T13" fmla="*/ 18 h 132"/>
                <a:gd name="T14" fmla="*/ 5 w 134"/>
                <a:gd name="T15" fmla="*/ 39 h 132"/>
                <a:gd name="T16" fmla="*/ 0 w 134"/>
                <a:gd name="T17" fmla="*/ 65 h 132"/>
                <a:gd name="T18" fmla="*/ 5 w 134"/>
                <a:gd name="T19" fmla="*/ 92 h 132"/>
                <a:gd name="T20" fmla="*/ 20 w 134"/>
                <a:gd name="T21" fmla="*/ 113 h 132"/>
                <a:gd name="T22" fmla="*/ 29 w 134"/>
                <a:gd name="T23" fmla="*/ 120 h 132"/>
                <a:gd name="T24" fmla="*/ 41 w 134"/>
                <a:gd name="T25" fmla="*/ 127 h 132"/>
                <a:gd name="T26" fmla="*/ 41 w 134"/>
                <a:gd name="T27" fmla="*/ 127 h 132"/>
                <a:gd name="T28" fmla="*/ 54 w 134"/>
                <a:gd name="T29" fmla="*/ 131 h 132"/>
                <a:gd name="T30" fmla="*/ 67 w 134"/>
                <a:gd name="T31" fmla="*/ 132 h 132"/>
                <a:gd name="T32" fmla="*/ 80 w 134"/>
                <a:gd name="T33" fmla="*/ 131 h 132"/>
                <a:gd name="T34" fmla="*/ 93 w 134"/>
                <a:gd name="T35" fmla="*/ 127 h 132"/>
                <a:gd name="T36" fmla="*/ 93 w 134"/>
                <a:gd name="T37" fmla="*/ 127 h 132"/>
                <a:gd name="T38" fmla="*/ 105 w 134"/>
                <a:gd name="T39" fmla="*/ 120 h 132"/>
                <a:gd name="T40" fmla="*/ 114 w 134"/>
                <a:gd name="T41" fmla="*/ 113 h 132"/>
                <a:gd name="T42" fmla="*/ 128 w 134"/>
                <a:gd name="T43" fmla="*/ 92 h 132"/>
                <a:gd name="T44" fmla="*/ 134 w 134"/>
                <a:gd name="T45" fmla="*/ 65 h 132"/>
                <a:gd name="T46" fmla="*/ 128 w 134"/>
                <a:gd name="T47" fmla="*/ 3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4" h="132">
                  <a:moveTo>
                    <a:pt x="128" y="39"/>
                  </a:moveTo>
                  <a:lnTo>
                    <a:pt x="128" y="39"/>
                  </a:lnTo>
                  <a:cubicBezTo>
                    <a:pt x="125" y="31"/>
                    <a:pt x="120" y="24"/>
                    <a:pt x="114" y="18"/>
                  </a:cubicBezTo>
                  <a:cubicBezTo>
                    <a:pt x="108" y="12"/>
                    <a:pt x="101" y="8"/>
                    <a:pt x="93" y="4"/>
                  </a:cubicBezTo>
                  <a:cubicBezTo>
                    <a:pt x="85" y="2"/>
                    <a:pt x="76" y="0"/>
                    <a:pt x="67" y="0"/>
                  </a:cubicBezTo>
                  <a:cubicBezTo>
                    <a:pt x="58" y="0"/>
                    <a:pt x="49" y="2"/>
                    <a:pt x="41" y="4"/>
                  </a:cubicBezTo>
                  <a:cubicBezTo>
                    <a:pt x="33" y="8"/>
                    <a:pt x="26" y="12"/>
                    <a:pt x="20" y="18"/>
                  </a:cubicBezTo>
                  <a:cubicBezTo>
                    <a:pt x="14" y="24"/>
                    <a:pt x="9" y="31"/>
                    <a:pt x="5" y="39"/>
                  </a:cubicBezTo>
                  <a:cubicBezTo>
                    <a:pt x="2" y="48"/>
                    <a:pt x="0" y="56"/>
                    <a:pt x="0" y="65"/>
                  </a:cubicBezTo>
                  <a:cubicBezTo>
                    <a:pt x="0" y="75"/>
                    <a:pt x="2" y="83"/>
                    <a:pt x="5" y="92"/>
                  </a:cubicBezTo>
                  <a:cubicBezTo>
                    <a:pt x="9" y="100"/>
                    <a:pt x="14" y="107"/>
                    <a:pt x="20" y="113"/>
                  </a:cubicBezTo>
                  <a:cubicBezTo>
                    <a:pt x="22" y="116"/>
                    <a:pt x="26" y="118"/>
                    <a:pt x="29" y="120"/>
                  </a:cubicBezTo>
                  <a:cubicBezTo>
                    <a:pt x="33" y="123"/>
                    <a:pt x="36" y="125"/>
                    <a:pt x="41" y="127"/>
                  </a:cubicBezTo>
                  <a:cubicBezTo>
                    <a:pt x="41" y="127"/>
                    <a:pt x="41" y="127"/>
                    <a:pt x="41" y="127"/>
                  </a:cubicBezTo>
                  <a:cubicBezTo>
                    <a:pt x="45" y="129"/>
                    <a:pt x="49" y="130"/>
                    <a:pt x="54" y="131"/>
                  </a:cubicBezTo>
                  <a:cubicBezTo>
                    <a:pt x="58" y="132"/>
                    <a:pt x="62" y="132"/>
                    <a:pt x="67" y="132"/>
                  </a:cubicBezTo>
                  <a:cubicBezTo>
                    <a:pt x="71" y="132"/>
                    <a:pt x="76" y="132"/>
                    <a:pt x="80" y="131"/>
                  </a:cubicBezTo>
                  <a:cubicBezTo>
                    <a:pt x="84" y="130"/>
                    <a:pt x="89" y="129"/>
                    <a:pt x="93" y="127"/>
                  </a:cubicBezTo>
                  <a:cubicBezTo>
                    <a:pt x="93" y="127"/>
                    <a:pt x="93" y="127"/>
                    <a:pt x="93" y="127"/>
                  </a:cubicBezTo>
                  <a:cubicBezTo>
                    <a:pt x="97" y="125"/>
                    <a:pt x="101" y="123"/>
                    <a:pt x="105" y="120"/>
                  </a:cubicBezTo>
                  <a:cubicBezTo>
                    <a:pt x="108" y="118"/>
                    <a:pt x="111" y="116"/>
                    <a:pt x="114" y="113"/>
                  </a:cubicBezTo>
                  <a:cubicBezTo>
                    <a:pt x="120" y="107"/>
                    <a:pt x="125" y="100"/>
                    <a:pt x="128" y="92"/>
                  </a:cubicBezTo>
                  <a:cubicBezTo>
                    <a:pt x="132" y="83"/>
                    <a:pt x="134" y="75"/>
                    <a:pt x="134" y="65"/>
                  </a:cubicBezTo>
                  <a:cubicBezTo>
                    <a:pt x="134" y="56"/>
                    <a:pt x="132" y="48"/>
                    <a:pt x="128" y="39"/>
                  </a:cubicBezTo>
                  <a:close/>
                </a:path>
              </a:pathLst>
            </a:custGeom>
            <a:solidFill>
              <a:srgbClr val="0078D4"/>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grpSp>
      <p:sp>
        <p:nvSpPr>
          <p:cNvPr id="79" name="Star: 6 Points 78">
            <a:extLst>
              <a:ext uri="{FF2B5EF4-FFF2-40B4-BE49-F238E27FC236}">
                <a16:creationId xmlns:a16="http://schemas.microsoft.com/office/drawing/2014/main" id="{668A7896-4729-42FE-8E04-FDF61738A6AF}"/>
              </a:ext>
            </a:extLst>
          </p:cNvPr>
          <p:cNvSpPr/>
          <p:nvPr/>
        </p:nvSpPr>
        <p:spPr bwMode="auto">
          <a:xfrm>
            <a:off x="5389550" y="864764"/>
            <a:ext cx="2511230" cy="2929996"/>
          </a:xfrm>
          <a:prstGeom prst="star6">
            <a:avLst>
              <a:gd name="adj" fmla="val 43622"/>
              <a:gd name="hf" fmla="val 115470"/>
            </a:avLst>
          </a:prstGeom>
          <a:solidFill>
            <a:srgbClr val="505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sz="1224" err="1">
              <a:gradFill>
                <a:gsLst>
                  <a:gs pos="83000">
                    <a:srgbClr val="FFFFFF"/>
                  </a:gs>
                  <a:gs pos="100000">
                    <a:srgbClr val="FFFFFF"/>
                  </a:gs>
                </a:gsLst>
                <a:lin ang="5400000" scaled="1"/>
              </a:gradFill>
              <a:latin typeface="Segoe UI"/>
            </a:endParaRPr>
          </a:p>
        </p:txBody>
      </p:sp>
      <p:sp>
        <p:nvSpPr>
          <p:cNvPr id="16" name="TextBox 15">
            <a:extLst>
              <a:ext uri="{FF2B5EF4-FFF2-40B4-BE49-F238E27FC236}">
                <a16:creationId xmlns:a16="http://schemas.microsoft.com/office/drawing/2014/main" id="{56B69C20-5813-4405-AAF2-D52068FB9104}"/>
              </a:ext>
            </a:extLst>
          </p:cNvPr>
          <p:cNvSpPr txBox="1"/>
          <p:nvPr/>
        </p:nvSpPr>
        <p:spPr>
          <a:xfrm>
            <a:off x="5381723" y="2076472"/>
            <a:ext cx="2526884" cy="770708"/>
          </a:xfrm>
          <a:prstGeom prst="rect">
            <a:avLst/>
          </a:prstGeom>
          <a:noFill/>
        </p:spPr>
        <p:txBody>
          <a:bodyPr wrap="square" lIns="186521" tIns="149217" rIns="186521" bIns="149217" rtlCol="0">
            <a:spAutoFit/>
          </a:bodyPr>
          <a:lstStyle/>
          <a:p>
            <a:pPr algn="ctr" defTabSz="932597">
              <a:spcAft>
                <a:spcPts val="306"/>
              </a:spcAft>
              <a:defRPr/>
            </a:pPr>
            <a:r>
              <a:rPr lang="en-US" sz="1400" b="1" spc="51" dirty="0">
                <a:gradFill>
                  <a:gsLst>
                    <a:gs pos="83000">
                      <a:srgbClr val="FFFFFF"/>
                    </a:gs>
                    <a:gs pos="100000">
                      <a:srgbClr val="FFFFFF"/>
                    </a:gs>
                  </a:gsLst>
                  <a:lin ang="5400000" scaled="1"/>
                </a:gradFill>
                <a:latin typeface="Segoe UI"/>
              </a:rPr>
              <a:t>AZURE ADVANCED</a:t>
            </a:r>
          </a:p>
          <a:p>
            <a:pPr algn="ctr" defTabSz="932597">
              <a:spcAft>
                <a:spcPts val="306"/>
              </a:spcAft>
              <a:defRPr/>
            </a:pPr>
            <a:r>
              <a:rPr lang="en-US" sz="1400" b="1" spc="51" dirty="0">
                <a:gradFill>
                  <a:gsLst>
                    <a:gs pos="83000">
                      <a:srgbClr val="FFFFFF"/>
                    </a:gs>
                    <a:gs pos="100000">
                      <a:srgbClr val="FFFFFF"/>
                    </a:gs>
                  </a:gsLst>
                  <a:lin ang="5400000" scaled="1"/>
                </a:gradFill>
                <a:latin typeface="Segoe UI"/>
              </a:rPr>
              <a:t>THREAT PROTECTION</a:t>
            </a:r>
          </a:p>
        </p:txBody>
      </p:sp>
      <p:grpSp>
        <p:nvGrpSpPr>
          <p:cNvPr id="60" name="Group 59">
            <a:extLst>
              <a:ext uri="{FF2B5EF4-FFF2-40B4-BE49-F238E27FC236}">
                <a16:creationId xmlns:a16="http://schemas.microsoft.com/office/drawing/2014/main" id="{33005CAD-93A1-406E-A42E-E30117D12B11}"/>
              </a:ext>
            </a:extLst>
          </p:cNvPr>
          <p:cNvGrpSpPr/>
          <p:nvPr/>
        </p:nvGrpSpPr>
        <p:grpSpPr>
          <a:xfrm>
            <a:off x="6392208" y="1271258"/>
            <a:ext cx="505913" cy="503996"/>
            <a:chOff x="4425986" y="3339344"/>
            <a:chExt cx="527427" cy="525429"/>
          </a:xfrm>
        </p:grpSpPr>
        <p:sp>
          <p:nvSpPr>
            <p:cNvPr id="26" name="AutoShape 11">
              <a:extLst>
                <a:ext uri="{FF2B5EF4-FFF2-40B4-BE49-F238E27FC236}">
                  <a16:creationId xmlns:a16="http://schemas.microsoft.com/office/drawing/2014/main" id="{8FB819DF-0196-4042-846C-48E7BF0F662B}"/>
                </a:ext>
              </a:extLst>
            </p:cNvPr>
            <p:cNvSpPr>
              <a:spLocks noChangeAspect="1" noChangeArrowheads="1" noTextEdit="1"/>
            </p:cNvSpPr>
            <p:nvPr/>
          </p:nvSpPr>
          <p:spPr bwMode="auto">
            <a:xfrm>
              <a:off x="4425986" y="3343340"/>
              <a:ext cx="511444" cy="511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28" name="Freeform 13">
              <a:extLst>
                <a:ext uri="{FF2B5EF4-FFF2-40B4-BE49-F238E27FC236}">
                  <a16:creationId xmlns:a16="http://schemas.microsoft.com/office/drawing/2014/main" id="{3A76CDBA-4796-4705-8A2E-4B1C9E1583A0}"/>
                </a:ext>
              </a:extLst>
            </p:cNvPr>
            <p:cNvSpPr>
              <a:spLocks/>
            </p:cNvSpPr>
            <p:nvPr/>
          </p:nvSpPr>
          <p:spPr bwMode="auto">
            <a:xfrm>
              <a:off x="4425986" y="3339344"/>
              <a:ext cx="131857" cy="129859"/>
            </a:xfrm>
            <a:custGeom>
              <a:avLst/>
              <a:gdLst>
                <a:gd name="T0" fmla="*/ 0 w 106"/>
                <a:gd name="T1" fmla="*/ 0 h 105"/>
                <a:gd name="T2" fmla="*/ 0 w 106"/>
                <a:gd name="T3" fmla="*/ 0 h 105"/>
                <a:gd name="T4" fmla="*/ 0 w 106"/>
                <a:gd name="T5" fmla="*/ 105 h 105"/>
                <a:gd name="T6" fmla="*/ 26 w 106"/>
                <a:gd name="T7" fmla="*/ 105 h 105"/>
                <a:gd name="T8" fmla="*/ 26 w 106"/>
                <a:gd name="T9" fmla="*/ 26 h 105"/>
                <a:gd name="T10" fmla="*/ 106 w 106"/>
                <a:gd name="T11" fmla="*/ 26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105"/>
                  </a:lnTo>
                  <a:lnTo>
                    <a:pt x="26" y="105"/>
                  </a:lnTo>
                  <a:lnTo>
                    <a:pt x="26" y="26"/>
                  </a:lnTo>
                  <a:lnTo>
                    <a:pt x="106" y="26"/>
                  </a:lnTo>
                  <a:lnTo>
                    <a:pt x="106" y="0"/>
                  </a:lnTo>
                  <a:lnTo>
                    <a:pt x="0" y="0"/>
                  </a:lnTo>
                  <a:close/>
                </a:path>
              </a:pathLst>
            </a:custGeom>
            <a:solidFill>
              <a:srgbClr val="0078D4"/>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29" name="Freeform 14">
              <a:extLst>
                <a:ext uri="{FF2B5EF4-FFF2-40B4-BE49-F238E27FC236}">
                  <a16:creationId xmlns:a16="http://schemas.microsoft.com/office/drawing/2014/main" id="{CED43F45-B4BB-49E0-A523-7E2CA0ACF85D}"/>
                </a:ext>
              </a:extLst>
            </p:cNvPr>
            <p:cNvSpPr>
              <a:spLocks/>
            </p:cNvSpPr>
            <p:nvPr/>
          </p:nvSpPr>
          <p:spPr bwMode="auto">
            <a:xfrm>
              <a:off x="4425986" y="3734914"/>
              <a:ext cx="131857" cy="129859"/>
            </a:xfrm>
            <a:custGeom>
              <a:avLst/>
              <a:gdLst>
                <a:gd name="T0" fmla="*/ 0 w 106"/>
                <a:gd name="T1" fmla="*/ 0 h 106"/>
                <a:gd name="T2" fmla="*/ 0 w 106"/>
                <a:gd name="T3" fmla="*/ 0 h 106"/>
                <a:gd name="T4" fmla="*/ 0 w 106"/>
                <a:gd name="T5" fmla="*/ 106 h 106"/>
                <a:gd name="T6" fmla="*/ 106 w 106"/>
                <a:gd name="T7" fmla="*/ 106 h 106"/>
                <a:gd name="T8" fmla="*/ 106 w 106"/>
                <a:gd name="T9" fmla="*/ 80 h 106"/>
                <a:gd name="T10" fmla="*/ 26 w 106"/>
                <a:gd name="T11" fmla="*/ 80 h 106"/>
                <a:gd name="T12" fmla="*/ 26 w 106"/>
                <a:gd name="T13" fmla="*/ 0 h 106"/>
                <a:gd name="T14" fmla="*/ 0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0" y="0"/>
                  </a:moveTo>
                  <a:lnTo>
                    <a:pt x="0" y="0"/>
                  </a:lnTo>
                  <a:lnTo>
                    <a:pt x="0" y="106"/>
                  </a:lnTo>
                  <a:lnTo>
                    <a:pt x="106" y="106"/>
                  </a:lnTo>
                  <a:lnTo>
                    <a:pt x="106" y="80"/>
                  </a:lnTo>
                  <a:lnTo>
                    <a:pt x="26" y="80"/>
                  </a:lnTo>
                  <a:lnTo>
                    <a:pt x="26" y="0"/>
                  </a:lnTo>
                  <a:lnTo>
                    <a:pt x="0" y="0"/>
                  </a:lnTo>
                  <a:close/>
                </a:path>
              </a:pathLst>
            </a:custGeom>
            <a:solidFill>
              <a:srgbClr val="0078D4"/>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37" name="Freeform 15">
              <a:extLst>
                <a:ext uri="{FF2B5EF4-FFF2-40B4-BE49-F238E27FC236}">
                  <a16:creationId xmlns:a16="http://schemas.microsoft.com/office/drawing/2014/main" id="{5A4BA15F-BDEB-4535-9C6D-C5B0998D06EC}"/>
                </a:ext>
              </a:extLst>
            </p:cNvPr>
            <p:cNvSpPr>
              <a:spLocks/>
            </p:cNvSpPr>
            <p:nvPr/>
          </p:nvSpPr>
          <p:spPr bwMode="auto">
            <a:xfrm>
              <a:off x="4823554" y="3339344"/>
              <a:ext cx="129859" cy="129859"/>
            </a:xfrm>
            <a:custGeom>
              <a:avLst/>
              <a:gdLst>
                <a:gd name="T0" fmla="*/ 0 w 106"/>
                <a:gd name="T1" fmla="*/ 0 h 105"/>
                <a:gd name="T2" fmla="*/ 0 w 106"/>
                <a:gd name="T3" fmla="*/ 0 h 105"/>
                <a:gd name="T4" fmla="*/ 0 w 106"/>
                <a:gd name="T5" fmla="*/ 26 h 105"/>
                <a:gd name="T6" fmla="*/ 79 w 106"/>
                <a:gd name="T7" fmla="*/ 26 h 105"/>
                <a:gd name="T8" fmla="*/ 79 w 106"/>
                <a:gd name="T9" fmla="*/ 105 h 105"/>
                <a:gd name="T10" fmla="*/ 106 w 106"/>
                <a:gd name="T11" fmla="*/ 105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26"/>
                  </a:lnTo>
                  <a:lnTo>
                    <a:pt x="79" y="26"/>
                  </a:lnTo>
                  <a:lnTo>
                    <a:pt x="79" y="105"/>
                  </a:lnTo>
                  <a:lnTo>
                    <a:pt x="106" y="105"/>
                  </a:lnTo>
                  <a:lnTo>
                    <a:pt x="106" y="0"/>
                  </a:lnTo>
                  <a:lnTo>
                    <a:pt x="0" y="0"/>
                  </a:lnTo>
                  <a:close/>
                </a:path>
              </a:pathLst>
            </a:custGeom>
            <a:solidFill>
              <a:srgbClr val="0078D4"/>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38" name="Freeform 16">
              <a:extLst>
                <a:ext uri="{FF2B5EF4-FFF2-40B4-BE49-F238E27FC236}">
                  <a16:creationId xmlns:a16="http://schemas.microsoft.com/office/drawing/2014/main" id="{B8C0680C-4CD7-4F3E-9331-089277FC2A04}"/>
                </a:ext>
              </a:extLst>
            </p:cNvPr>
            <p:cNvSpPr>
              <a:spLocks/>
            </p:cNvSpPr>
            <p:nvPr/>
          </p:nvSpPr>
          <p:spPr bwMode="auto">
            <a:xfrm>
              <a:off x="4823554" y="3734914"/>
              <a:ext cx="129859" cy="129859"/>
            </a:xfrm>
            <a:custGeom>
              <a:avLst/>
              <a:gdLst>
                <a:gd name="T0" fmla="*/ 79 w 106"/>
                <a:gd name="T1" fmla="*/ 0 h 106"/>
                <a:gd name="T2" fmla="*/ 79 w 106"/>
                <a:gd name="T3" fmla="*/ 0 h 106"/>
                <a:gd name="T4" fmla="*/ 79 w 106"/>
                <a:gd name="T5" fmla="*/ 80 h 106"/>
                <a:gd name="T6" fmla="*/ 0 w 106"/>
                <a:gd name="T7" fmla="*/ 80 h 106"/>
                <a:gd name="T8" fmla="*/ 0 w 106"/>
                <a:gd name="T9" fmla="*/ 106 h 106"/>
                <a:gd name="T10" fmla="*/ 106 w 106"/>
                <a:gd name="T11" fmla="*/ 106 h 106"/>
                <a:gd name="T12" fmla="*/ 106 w 106"/>
                <a:gd name="T13" fmla="*/ 0 h 106"/>
                <a:gd name="T14" fmla="*/ 79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79" y="0"/>
                  </a:moveTo>
                  <a:lnTo>
                    <a:pt x="79" y="0"/>
                  </a:lnTo>
                  <a:lnTo>
                    <a:pt x="79" y="80"/>
                  </a:lnTo>
                  <a:lnTo>
                    <a:pt x="0" y="80"/>
                  </a:lnTo>
                  <a:lnTo>
                    <a:pt x="0" y="106"/>
                  </a:lnTo>
                  <a:lnTo>
                    <a:pt x="106" y="106"/>
                  </a:lnTo>
                  <a:lnTo>
                    <a:pt x="106" y="0"/>
                  </a:lnTo>
                  <a:lnTo>
                    <a:pt x="79" y="0"/>
                  </a:lnTo>
                  <a:close/>
                </a:path>
              </a:pathLst>
            </a:custGeom>
            <a:solidFill>
              <a:srgbClr val="0078D4"/>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39" name="Freeform 17">
              <a:extLst>
                <a:ext uri="{FF2B5EF4-FFF2-40B4-BE49-F238E27FC236}">
                  <a16:creationId xmlns:a16="http://schemas.microsoft.com/office/drawing/2014/main" id="{288E9AA6-9001-47EB-83B3-131957AA36C7}"/>
                </a:ext>
              </a:extLst>
            </p:cNvPr>
            <p:cNvSpPr>
              <a:spLocks/>
            </p:cNvSpPr>
            <p:nvPr/>
          </p:nvSpPr>
          <p:spPr bwMode="auto">
            <a:xfrm>
              <a:off x="4621773" y="3469203"/>
              <a:ext cx="133854" cy="133854"/>
            </a:xfrm>
            <a:custGeom>
              <a:avLst/>
              <a:gdLst>
                <a:gd name="T0" fmla="*/ 4 w 108"/>
                <a:gd name="T1" fmla="*/ 75 h 108"/>
                <a:gd name="T2" fmla="*/ 4 w 108"/>
                <a:gd name="T3" fmla="*/ 75 h 108"/>
                <a:gd name="T4" fmla="*/ 0 w 108"/>
                <a:gd name="T5" fmla="*/ 54 h 108"/>
                <a:gd name="T6" fmla="*/ 4 w 108"/>
                <a:gd name="T7" fmla="*/ 33 h 108"/>
                <a:gd name="T8" fmla="*/ 16 w 108"/>
                <a:gd name="T9" fmla="*/ 16 h 108"/>
                <a:gd name="T10" fmla="*/ 33 w 108"/>
                <a:gd name="T11" fmla="*/ 4 h 108"/>
                <a:gd name="T12" fmla="*/ 54 w 108"/>
                <a:gd name="T13" fmla="*/ 0 h 108"/>
                <a:gd name="T14" fmla="*/ 75 w 108"/>
                <a:gd name="T15" fmla="*/ 4 h 108"/>
                <a:gd name="T16" fmla="*/ 92 w 108"/>
                <a:gd name="T17" fmla="*/ 16 h 108"/>
                <a:gd name="T18" fmla="*/ 104 w 108"/>
                <a:gd name="T19" fmla="*/ 33 h 108"/>
                <a:gd name="T20" fmla="*/ 108 w 108"/>
                <a:gd name="T21" fmla="*/ 54 h 108"/>
                <a:gd name="T22" fmla="*/ 104 w 108"/>
                <a:gd name="T23" fmla="*/ 75 h 108"/>
                <a:gd name="T24" fmla="*/ 92 w 108"/>
                <a:gd name="T25" fmla="*/ 92 h 108"/>
                <a:gd name="T26" fmla="*/ 75 w 108"/>
                <a:gd name="T27" fmla="*/ 104 h 108"/>
                <a:gd name="T28" fmla="*/ 54 w 108"/>
                <a:gd name="T29" fmla="*/ 108 h 108"/>
                <a:gd name="T30" fmla="*/ 33 w 108"/>
                <a:gd name="T31" fmla="*/ 104 h 108"/>
                <a:gd name="T32" fmla="*/ 16 w 108"/>
                <a:gd name="T33" fmla="*/ 92 h 108"/>
                <a:gd name="T34" fmla="*/ 4 w 108"/>
                <a:gd name="T3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08">
                  <a:moveTo>
                    <a:pt x="4" y="75"/>
                  </a:moveTo>
                  <a:lnTo>
                    <a:pt x="4" y="75"/>
                  </a:lnTo>
                  <a:cubicBezTo>
                    <a:pt x="1" y="68"/>
                    <a:pt x="0" y="61"/>
                    <a:pt x="0" y="54"/>
                  </a:cubicBezTo>
                  <a:cubicBezTo>
                    <a:pt x="0" y="46"/>
                    <a:pt x="1" y="39"/>
                    <a:pt x="4" y="33"/>
                  </a:cubicBezTo>
                  <a:cubicBezTo>
                    <a:pt x="7" y="26"/>
                    <a:pt x="11" y="20"/>
                    <a:pt x="16" y="16"/>
                  </a:cubicBezTo>
                  <a:cubicBezTo>
                    <a:pt x="20" y="11"/>
                    <a:pt x="26" y="7"/>
                    <a:pt x="33" y="4"/>
                  </a:cubicBezTo>
                  <a:cubicBezTo>
                    <a:pt x="39" y="1"/>
                    <a:pt x="46" y="0"/>
                    <a:pt x="54" y="0"/>
                  </a:cubicBezTo>
                  <a:cubicBezTo>
                    <a:pt x="61" y="0"/>
                    <a:pt x="68" y="1"/>
                    <a:pt x="75" y="4"/>
                  </a:cubicBezTo>
                  <a:cubicBezTo>
                    <a:pt x="81" y="7"/>
                    <a:pt x="87" y="11"/>
                    <a:pt x="92" y="16"/>
                  </a:cubicBezTo>
                  <a:cubicBezTo>
                    <a:pt x="97" y="20"/>
                    <a:pt x="101" y="26"/>
                    <a:pt x="104" y="33"/>
                  </a:cubicBezTo>
                  <a:cubicBezTo>
                    <a:pt x="106" y="39"/>
                    <a:pt x="108" y="46"/>
                    <a:pt x="108" y="54"/>
                  </a:cubicBezTo>
                  <a:cubicBezTo>
                    <a:pt x="108" y="61"/>
                    <a:pt x="106" y="68"/>
                    <a:pt x="104" y="75"/>
                  </a:cubicBezTo>
                  <a:cubicBezTo>
                    <a:pt x="101" y="81"/>
                    <a:pt x="97" y="87"/>
                    <a:pt x="92" y="92"/>
                  </a:cubicBezTo>
                  <a:cubicBezTo>
                    <a:pt x="87" y="97"/>
                    <a:pt x="81" y="101"/>
                    <a:pt x="75" y="104"/>
                  </a:cubicBezTo>
                  <a:cubicBezTo>
                    <a:pt x="68" y="106"/>
                    <a:pt x="61" y="108"/>
                    <a:pt x="54" y="108"/>
                  </a:cubicBezTo>
                  <a:cubicBezTo>
                    <a:pt x="46" y="108"/>
                    <a:pt x="39" y="106"/>
                    <a:pt x="33" y="104"/>
                  </a:cubicBezTo>
                  <a:cubicBezTo>
                    <a:pt x="26" y="101"/>
                    <a:pt x="20" y="97"/>
                    <a:pt x="16" y="92"/>
                  </a:cubicBezTo>
                  <a:cubicBezTo>
                    <a:pt x="11" y="87"/>
                    <a:pt x="7" y="81"/>
                    <a:pt x="4" y="75"/>
                  </a:cubicBez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40" name="Freeform 18">
              <a:extLst>
                <a:ext uri="{FF2B5EF4-FFF2-40B4-BE49-F238E27FC236}">
                  <a16:creationId xmlns:a16="http://schemas.microsoft.com/office/drawing/2014/main" id="{C6E6D928-119E-431E-BDD3-2B7A84246EE4}"/>
                </a:ext>
              </a:extLst>
            </p:cNvPr>
            <p:cNvSpPr>
              <a:spLocks/>
            </p:cNvSpPr>
            <p:nvPr/>
          </p:nvSpPr>
          <p:spPr bwMode="auto">
            <a:xfrm>
              <a:off x="4587810" y="3637021"/>
              <a:ext cx="201781" cy="95896"/>
            </a:xfrm>
            <a:custGeom>
              <a:avLst/>
              <a:gdLst>
                <a:gd name="T0" fmla="*/ 0 w 162"/>
                <a:gd name="T1" fmla="*/ 77 h 77"/>
                <a:gd name="T2" fmla="*/ 0 w 162"/>
                <a:gd name="T3" fmla="*/ 77 h 77"/>
                <a:gd name="T4" fmla="*/ 6 w 162"/>
                <a:gd name="T5" fmla="*/ 49 h 77"/>
                <a:gd name="T6" fmla="*/ 23 w 162"/>
                <a:gd name="T7" fmla="*/ 24 h 77"/>
                <a:gd name="T8" fmla="*/ 49 w 162"/>
                <a:gd name="T9" fmla="*/ 6 h 77"/>
                <a:gd name="T10" fmla="*/ 81 w 162"/>
                <a:gd name="T11" fmla="*/ 0 h 77"/>
                <a:gd name="T12" fmla="*/ 113 w 162"/>
                <a:gd name="T13" fmla="*/ 6 h 77"/>
                <a:gd name="T14" fmla="*/ 139 w 162"/>
                <a:gd name="T15" fmla="*/ 23 h 77"/>
                <a:gd name="T16" fmla="*/ 156 w 162"/>
                <a:gd name="T17" fmla="*/ 49 h 77"/>
                <a:gd name="T18" fmla="*/ 162 w 162"/>
                <a:gd name="T19" fmla="*/ 77 h 77"/>
                <a:gd name="T20" fmla="*/ 0 w 162"/>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77">
                  <a:moveTo>
                    <a:pt x="0" y="77"/>
                  </a:moveTo>
                  <a:lnTo>
                    <a:pt x="0" y="77"/>
                  </a:lnTo>
                  <a:cubicBezTo>
                    <a:pt x="0" y="67"/>
                    <a:pt x="2" y="58"/>
                    <a:pt x="6" y="49"/>
                  </a:cubicBezTo>
                  <a:cubicBezTo>
                    <a:pt x="10" y="39"/>
                    <a:pt x="16" y="31"/>
                    <a:pt x="23" y="24"/>
                  </a:cubicBezTo>
                  <a:cubicBezTo>
                    <a:pt x="30" y="16"/>
                    <a:pt x="39" y="11"/>
                    <a:pt x="49" y="6"/>
                  </a:cubicBezTo>
                  <a:cubicBezTo>
                    <a:pt x="59" y="2"/>
                    <a:pt x="69" y="0"/>
                    <a:pt x="81" y="0"/>
                  </a:cubicBezTo>
                  <a:cubicBezTo>
                    <a:pt x="92" y="0"/>
                    <a:pt x="103" y="2"/>
                    <a:pt x="113" y="6"/>
                  </a:cubicBezTo>
                  <a:cubicBezTo>
                    <a:pt x="123" y="10"/>
                    <a:pt x="131" y="16"/>
                    <a:pt x="139" y="23"/>
                  </a:cubicBezTo>
                  <a:cubicBezTo>
                    <a:pt x="146" y="31"/>
                    <a:pt x="152" y="39"/>
                    <a:pt x="156" y="49"/>
                  </a:cubicBezTo>
                  <a:cubicBezTo>
                    <a:pt x="159" y="58"/>
                    <a:pt x="161" y="67"/>
                    <a:pt x="162" y="77"/>
                  </a:cubicBezTo>
                  <a:lnTo>
                    <a:pt x="0" y="77"/>
                  </a:lnTo>
                  <a:close/>
                </a:path>
              </a:pathLst>
            </a:custGeom>
            <a:solidFill>
              <a:srgbClr val="C1C1C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grpSp>
      <p:sp>
        <p:nvSpPr>
          <p:cNvPr id="35" name="TextBox 34">
            <a:extLst>
              <a:ext uri="{FF2B5EF4-FFF2-40B4-BE49-F238E27FC236}">
                <a16:creationId xmlns:a16="http://schemas.microsoft.com/office/drawing/2014/main" id="{7934DD07-9106-4F1C-9FA4-774AEFE363C0}"/>
              </a:ext>
            </a:extLst>
          </p:cNvPr>
          <p:cNvSpPr txBox="1"/>
          <p:nvPr/>
        </p:nvSpPr>
        <p:spPr>
          <a:xfrm>
            <a:off x="4152858" y="4301794"/>
            <a:ext cx="2277675" cy="1378566"/>
          </a:xfrm>
          <a:prstGeom prst="rect">
            <a:avLst/>
          </a:prstGeom>
          <a:noFill/>
        </p:spPr>
        <p:txBody>
          <a:bodyPr wrap="square" lIns="186521" tIns="149217" rIns="186521" bIns="149217" rtlCol="0">
            <a:spAutoFit/>
          </a:bodyPr>
          <a:lstStyle/>
          <a:p>
            <a:pPr algn="ctr" defTabSz="932597">
              <a:spcAft>
                <a:spcPts val="306"/>
              </a:spcAft>
              <a:defRPr/>
            </a:pPr>
            <a:r>
              <a:rPr lang="en-US" sz="1400" spc="51" dirty="0">
                <a:gradFill>
                  <a:gsLst>
                    <a:gs pos="83000">
                      <a:srgbClr val="FFFFFF"/>
                    </a:gs>
                    <a:gs pos="100000">
                      <a:srgbClr val="FFFFFF"/>
                    </a:gs>
                  </a:gsLst>
                  <a:lin ang="5400000" scaled="1"/>
                </a:gradFill>
              </a:rPr>
              <a:t>Unified SecOps experience to investigate identity activities across on-prem &amp; cloud</a:t>
            </a:r>
          </a:p>
        </p:txBody>
      </p:sp>
      <p:grpSp>
        <p:nvGrpSpPr>
          <p:cNvPr id="48" name="Group 29">
            <a:extLst>
              <a:ext uri="{FF2B5EF4-FFF2-40B4-BE49-F238E27FC236}">
                <a16:creationId xmlns:a16="http://schemas.microsoft.com/office/drawing/2014/main" id="{4CE594ED-A8FB-450D-9C60-004FDD053A54}"/>
              </a:ext>
            </a:extLst>
          </p:cNvPr>
          <p:cNvGrpSpPr>
            <a:grpSpLocks noChangeAspect="1"/>
          </p:cNvGrpSpPr>
          <p:nvPr/>
        </p:nvGrpSpPr>
        <p:grpSpPr bwMode="auto">
          <a:xfrm>
            <a:off x="5029228" y="3597773"/>
            <a:ext cx="524935" cy="524935"/>
            <a:chOff x="6131" y="1964"/>
            <a:chExt cx="256" cy="256"/>
          </a:xfrm>
        </p:grpSpPr>
        <p:sp>
          <p:nvSpPr>
            <p:cNvPr id="49" name="AutoShape 28">
              <a:extLst>
                <a:ext uri="{FF2B5EF4-FFF2-40B4-BE49-F238E27FC236}">
                  <a16:creationId xmlns:a16="http://schemas.microsoft.com/office/drawing/2014/main" id="{9059823A-29A4-4FD2-8F6E-55771C80CA2D}"/>
                </a:ext>
              </a:extLst>
            </p:cNvPr>
            <p:cNvSpPr>
              <a:spLocks noChangeAspect="1" noChangeArrowheads="1" noTextEdit="1"/>
            </p:cNvSpPr>
            <p:nvPr/>
          </p:nvSpPr>
          <p:spPr bwMode="auto">
            <a:xfrm>
              <a:off x="6131" y="1964"/>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50" name="Freeform 30">
              <a:extLst>
                <a:ext uri="{FF2B5EF4-FFF2-40B4-BE49-F238E27FC236}">
                  <a16:creationId xmlns:a16="http://schemas.microsoft.com/office/drawing/2014/main" id="{88273ED3-12F0-4722-BC0F-5B9547B41D9C}"/>
                </a:ext>
              </a:extLst>
            </p:cNvPr>
            <p:cNvSpPr>
              <a:spLocks/>
            </p:cNvSpPr>
            <p:nvPr/>
          </p:nvSpPr>
          <p:spPr bwMode="auto">
            <a:xfrm>
              <a:off x="6214" y="1962"/>
              <a:ext cx="181" cy="181"/>
            </a:xfrm>
            <a:custGeom>
              <a:avLst/>
              <a:gdLst>
                <a:gd name="T0" fmla="*/ 293 w 293"/>
                <a:gd name="T1" fmla="*/ 145 h 292"/>
                <a:gd name="T2" fmla="*/ 292 w 293"/>
                <a:gd name="T3" fmla="*/ 129 h 292"/>
                <a:gd name="T4" fmla="*/ 288 w 293"/>
                <a:gd name="T5" fmla="*/ 107 h 292"/>
                <a:gd name="T6" fmla="*/ 283 w 293"/>
                <a:gd name="T7" fmla="*/ 91 h 292"/>
                <a:gd name="T8" fmla="*/ 273 w 293"/>
                <a:gd name="T9" fmla="*/ 72 h 292"/>
                <a:gd name="T10" fmla="*/ 264 w 293"/>
                <a:gd name="T11" fmla="*/ 58 h 292"/>
                <a:gd name="T12" fmla="*/ 250 w 293"/>
                <a:gd name="T13" fmla="*/ 42 h 292"/>
                <a:gd name="T14" fmla="*/ 236 w 293"/>
                <a:gd name="T15" fmla="*/ 30 h 292"/>
                <a:gd name="T16" fmla="*/ 220 w 293"/>
                <a:gd name="T17" fmla="*/ 19 h 292"/>
                <a:gd name="T18" fmla="*/ 205 w 293"/>
                <a:gd name="T19" fmla="*/ 11 h 292"/>
                <a:gd name="T20" fmla="*/ 185 w 293"/>
                <a:gd name="T21" fmla="*/ 4 h 292"/>
                <a:gd name="T22" fmla="*/ 169 w 293"/>
                <a:gd name="T23" fmla="*/ 2 h 292"/>
                <a:gd name="T24" fmla="*/ 146 w 293"/>
                <a:gd name="T25" fmla="*/ 0 h 292"/>
                <a:gd name="T26" fmla="*/ 146 w 293"/>
                <a:gd name="T27" fmla="*/ 0 h 292"/>
                <a:gd name="T28" fmla="*/ 130 w 293"/>
                <a:gd name="T29" fmla="*/ 1 h 292"/>
                <a:gd name="T30" fmla="*/ 108 w 293"/>
                <a:gd name="T31" fmla="*/ 4 h 292"/>
                <a:gd name="T32" fmla="*/ 92 w 293"/>
                <a:gd name="T33" fmla="*/ 9 h 292"/>
                <a:gd name="T34" fmla="*/ 73 w 293"/>
                <a:gd name="T35" fmla="*/ 19 h 292"/>
                <a:gd name="T36" fmla="*/ 61 w 293"/>
                <a:gd name="T37" fmla="*/ 27 h 292"/>
                <a:gd name="T38" fmla="*/ 59 w 293"/>
                <a:gd name="T39" fmla="*/ 28 h 292"/>
                <a:gd name="T40" fmla="*/ 43 w 293"/>
                <a:gd name="T41" fmla="*/ 42 h 292"/>
                <a:gd name="T42" fmla="*/ 31 w 293"/>
                <a:gd name="T43" fmla="*/ 56 h 292"/>
                <a:gd name="T44" fmla="*/ 20 w 293"/>
                <a:gd name="T45" fmla="*/ 72 h 292"/>
                <a:gd name="T46" fmla="*/ 12 w 293"/>
                <a:gd name="T47" fmla="*/ 87 h 292"/>
                <a:gd name="T48" fmla="*/ 5 w 293"/>
                <a:gd name="T49" fmla="*/ 107 h 292"/>
                <a:gd name="T50" fmla="*/ 2 w 293"/>
                <a:gd name="T51" fmla="*/ 123 h 292"/>
                <a:gd name="T52" fmla="*/ 0 w 293"/>
                <a:gd name="T53" fmla="*/ 145 h 292"/>
                <a:gd name="T54" fmla="*/ 1 w 293"/>
                <a:gd name="T55" fmla="*/ 160 h 292"/>
                <a:gd name="T56" fmla="*/ 9 w 293"/>
                <a:gd name="T57" fmla="*/ 195 h 292"/>
                <a:gd name="T58" fmla="*/ 10 w 293"/>
                <a:gd name="T59" fmla="*/ 200 h 292"/>
                <a:gd name="T60" fmla="*/ 26 w 293"/>
                <a:gd name="T61" fmla="*/ 229 h 292"/>
                <a:gd name="T62" fmla="*/ 34 w 293"/>
                <a:gd name="T63" fmla="*/ 239 h 292"/>
                <a:gd name="T64" fmla="*/ 80 w 293"/>
                <a:gd name="T65" fmla="*/ 276 h 292"/>
                <a:gd name="T66" fmla="*/ 136 w 293"/>
                <a:gd name="T67" fmla="*/ 292 h 292"/>
                <a:gd name="T68" fmla="*/ 148 w 293"/>
                <a:gd name="T69" fmla="*/ 292 h 292"/>
                <a:gd name="T70" fmla="*/ 182 w 293"/>
                <a:gd name="T71" fmla="*/ 288 h 292"/>
                <a:gd name="T72" fmla="*/ 187 w 293"/>
                <a:gd name="T73" fmla="*/ 287 h 292"/>
                <a:gd name="T74" fmla="*/ 219 w 293"/>
                <a:gd name="T75" fmla="*/ 273 h 292"/>
                <a:gd name="T76" fmla="*/ 232 w 293"/>
                <a:gd name="T77" fmla="*/ 265 h 292"/>
                <a:gd name="T78" fmla="*/ 250 w 293"/>
                <a:gd name="T79" fmla="*/ 250 h 292"/>
                <a:gd name="T80" fmla="*/ 261 w 293"/>
                <a:gd name="T81" fmla="*/ 238 h 292"/>
                <a:gd name="T82" fmla="*/ 273 w 293"/>
                <a:gd name="T83" fmla="*/ 220 h 292"/>
                <a:gd name="T84" fmla="*/ 281 w 293"/>
                <a:gd name="T85" fmla="*/ 205 h 292"/>
                <a:gd name="T86" fmla="*/ 287 w 293"/>
                <a:gd name="T87" fmla="*/ 187 h 292"/>
                <a:gd name="T88" fmla="*/ 291 w 293"/>
                <a:gd name="T89" fmla="*/ 169 h 292"/>
                <a:gd name="T90" fmla="*/ 293 w 293"/>
                <a:gd name="T91" fmla="*/ 14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292">
                  <a:moveTo>
                    <a:pt x="293" y="148"/>
                  </a:moveTo>
                  <a:lnTo>
                    <a:pt x="293" y="148"/>
                  </a:lnTo>
                  <a:cubicBezTo>
                    <a:pt x="293" y="147"/>
                    <a:pt x="293" y="146"/>
                    <a:pt x="293" y="145"/>
                  </a:cubicBezTo>
                  <a:cubicBezTo>
                    <a:pt x="293" y="143"/>
                    <a:pt x="293" y="141"/>
                    <a:pt x="293" y="138"/>
                  </a:cubicBezTo>
                  <a:cubicBezTo>
                    <a:pt x="293" y="136"/>
                    <a:pt x="293" y="134"/>
                    <a:pt x="293" y="132"/>
                  </a:cubicBezTo>
                  <a:cubicBezTo>
                    <a:pt x="292" y="131"/>
                    <a:pt x="292" y="130"/>
                    <a:pt x="292" y="129"/>
                  </a:cubicBezTo>
                  <a:cubicBezTo>
                    <a:pt x="292" y="126"/>
                    <a:pt x="291" y="122"/>
                    <a:pt x="291" y="119"/>
                  </a:cubicBezTo>
                  <a:cubicBezTo>
                    <a:pt x="290" y="116"/>
                    <a:pt x="289" y="113"/>
                    <a:pt x="289" y="110"/>
                  </a:cubicBezTo>
                  <a:cubicBezTo>
                    <a:pt x="288" y="109"/>
                    <a:pt x="288" y="108"/>
                    <a:pt x="288" y="107"/>
                  </a:cubicBezTo>
                  <a:cubicBezTo>
                    <a:pt x="287" y="104"/>
                    <a:pt x="287" y="103"/>
                    <a:pt x="286" y="101"/>
                  </a:cubicBezTo>
                  <a:cubicBezTo>
                    <a:pt x="285" y="99"/>
                    <a:pt x="285" y="97"/>
                    <a:pt x="284" y="94"/>
                  </a:cubicBezTo>
                  <a:cubicBezTo>
                    <a:pt x="284" y="93"/>
                    <a:pt x="283" y="93"/>
                    <a:pt x="283" y="91"/>
                  </a:cubicBezTo>
                  <a:cubicBezTo>
                    <a:pt x="282" y="88"/>
                    <a:pt x="280" y="86"/>
                    <a:pt x="279" y="83"/>
                  </a:cubicBezTo>
                  <a:cubicBezTo>
                    <a:pt x="277" y="80"/>
                    <a:pt x="276" y="77"/>
                    <a:pt x="274" y="74"/>
                  </a:cubicBezTo>
                  <a:cubicBezTo>
                    <a:pt x="274" y="73"/>
                    <a:pt x="274" y="72"/>
                    <a:pt x="273" y="72"/>
                  </a:cubicBezTo>
                  <a:cubicBezTo>
                    <a:pt x="272" y="70"/>
                    <a:pt x="271" y="68"/>
                    <a:pt x="269" y="66"/>
                  </a:cubicBezTo>
                  <a:cubicBezTo>
                    <a:pt x="268" y="64"/>
                    <a:pt x="267" y="62"/>
                    <a:pt x="266" y="60"/>
                  </a:cubicBezTo>
                  <a:cubicBezTo>
                    <a:pt x="265" y="59"/>
                    <a:pt x="264" y="58"/>
                    <a:pt x="264" y="58"/>
                  </a:cubicBezTo>
                  <a:cubicBezTo>
                    <a:pt x="262" y="56"/>
                    <a:pt x="261" y="54"/>
                    <a:pt x="259" y="52"/>
                  </a:cubicBezTo>
                  <a:cubicBezTo>
                    <a:pt x="256" y="49"/>
                    <a:pt x="254" y="45"/>
                    <a:pt x="251" y="42"/>
                  </a:cubicBezTo>
                  <a:cubicBezTo>
                    <a:pt x="250" y="42"/>
                    <a:pt x="250" y="42"/>
                    <a:pt x="250" y="42"/>
                  </a:cubicBezTo>
                  <a:cubicBezTo>
                    <a:pt x="249" y="41"/>
                    <a:pt x="249" y="41"/>
                    <a:pt x="248" y="40"/>
                  </a:cubicBezTo>
                  <a:cubicBezTo>
                    <a:pt x="245" y="37"/>
                    <a:pt x="242" y="34"/>
                    <a:pt x="239" y="31"/>
                  </a:cubicBezTo>
                  <a:cubicBezTo>
                    <a:pt x="238" y="31"/>
                    <a:pt x="237" y="30"/>
                    <a:pt x="236" y="30"/>
                  </a:cubicBezTo>
                  <a:cubicBezTo>
                    <a:pt x="235" y="29"/>
                    <a:pt x="234" y="28"/>
                    <a:pt x="233" y="27"/>
                  </a:cubicBezTo>
                  <a:cubicBezTo>
                    <a:pt x="229" y="25"/>
                    <a:pt x="225" y="22"/>
                    <a:pt x="221" y="19"/>
                  </a:cubicBezTo>
                  <a:cubicBezTo>
                    <a:pt x="221" y="19"/>
                    <a:pt x="221" y="19"/>
                    <a:pt x="220" y="19"/>
                  </a:cubicBezTo>
                  <a:cubicBezTo>
                    <a:pt x="218" y="17"/>
                    <a:pt x="216" y="16"/>
                    <a:pt x="213" y="15"/>
                  </a:cubicBezTo>
                  <a:cubicBezTo>
                    <a:pt x="211" y="14"/>
                    <a:pt x="209" y="13"/>
                    <a:pt x="206" y="11"/>
                  </a:cubicBezTo>
                  <a:cubicBezTo>
                    <a:pt x="206" y="11"/>
                    <a:pt x="205" y="11"/>
                    <a:pt x="205" y="11"/>
                  </a:cubicBezTo>
                  <a:cubicBezTo>
                    <a:pt x="201" y="9"/>
                    <a:pt x="196" y="8"/>
                    <a:pt x="192" y="6"/>
                  </a:cubicBezTo>
                  <a:cubicBezTo>
                    <a:pt x="191" y="6"/>
                    <a:pt x="189" y="5"/>
                    <a:pt x="188" y="5"/>
                  </a:cubicBezTo>
                  <a:cubicBezTo>
                    <a:pt x="187" y="5"/>
                    <a:pt x="186" y="4"/>
                    <a:pt x="185" y="4"/>
                  </a:cubicBezTo>
                  <a:cubicBezTo>
                    <a:pt x="181" y="4"/>
                    <a:pt x="177" y="3"/>
                    <a:pt x="173" y="2"/>
                  </a:cubicBezTo>
                  <a:cubicBezTo>
                    <a:pt x="172" y="2"/>
                    <a:pt x="171" y="2"/>
                    <a:pt x="170" y="2"/>
                  </a:cubicBezTo>
                  <a:cubicBezTo>
                    <a:pt x="170" y="2"/>
                    <a:pt x="170" y="2"/>
                    <a:pt x="169" y="2"/>
                  </a:cubicBezTo>
                  <a:cubicBezTo>
                    <a:pt x="165" y="1"/>
                    <a:pt x="161" y="1"/>
                    <a:pt x="157" y="0"/>
                  </a:cubicBezTo>
                  <a:cubicBezTo>
                    <a:pt x="154" y="0"/>
                    <a:pt x="152" y="0"/>
                    <a:pt x="149" y="0"/>
                  </a:cubicBezTo>
                  <a:cubicBezTo>
                    <a:pt x="148" y="0"/>
                    <a:pt x="147" y="0"/>
                    <a:pt x="146" y="0"/>
                  </a:cubicBezTo>
                  <a:lnTo>
                    <a:pt x="146" y="0"/>
                  </a:lnTo>
                  <a:lnTo>
                    <a:pt x="146" y="0"/>
                  </a:lnTo>
                  <a:lnTo>
                    <a:pt x="146" y="0"/>
                  </a:lnTo>
                  <a:cubicBezTo>
                    <a:pt x="144" y="0"/>
                    <a:pt x="142" y="0"/>
                    <a:pt x="139" y="0"/>
                  </a:cubicBezTo>
                  <a:cubicBezTo>
                    <a:pt x="137" y="0"/>
                    <a:pt x="135" y="0"/>
                    <a:pt x="133" y="0"/>
                  </a:cubicBezTo>
                  <a:cubicBezTo>
                    <a:pt x="132" y="1"/>
                    <a:pt x="131" y="1"/>
                    <a:pt x="130" y="1"/>
                  </a:cubicBezTo>
                  <a:cubicBezTo>
                    <a:pt x="127" y="1"/>
                    <a:pt x="123" y="2"/>
                    <a:pt x="120" y="2"/>
                  </a:cubicBezTo>
                  <a:cubicBezTo>
                    <a:pt x="117" y="3"/>
                    <a:pt x="114" y="4"/>
                    <a:pt x="111" y="4"/>
                  </a:cubicBezTo>
                  <a:cubicBezTo>
                    <a:pt x="110" y="4"/>
                    <a:pt x="109" y="4"/>
                    <a:pt x="108" y="4"/>
                  </a:cubicBezTo>
                  <a:cubicBezTo>
                    <a:pt x="105" y="5"/>
                    <a:pt x="104" y="5"/>
                    <a:pt x="102" y="6"/>
                  </a:cubicBezTo>
                  <a:cubicBezTo>
                    <a:pt x="100" y="7"/>
                    <a:pt x="98" y="7"/>
                    <a:pt x="96" y="8"/>
                  </a:cubicBezTo>
                  <a:cubicBezTo>
                    <a:pt x="94" y="8"/>
                    <a:pt x="94" y="9"/>
                    <a:pt x="92" y="9"/>
                  </a:cubicBezTo>
                  <a:cubicBezTo>
                    <a:pt x="89" y="10"/>
                    <a:pt x="87" y="12"/>
                    <a:pt x="84" y="13"/>
                  </a:cubicBezTo>
                  <a:cubicBezTo>
                    <a:pt x="81" y="15"/>
                    <a:pt x="78" y="16"/>
                    <a:pt x="75" y="18"/>
                  </a:cubicBezTo>
                  <a:cubicBezTo>
                    <a:pt x="74" y="18"/>
                    <a:pt x="73" y="18"/>
                    <a:pt x="73" y="19"/>
                  </a:cubicBezTo>
                  <a:cubicBezTo>
                    <a:pt x="71" y="20"/>
                    <a:pt x="69" y="21"/>
                    <a:pt x="67" y="23"/>
                  </a:cubicBezTo>
                  <a:cubicBezTo>
                    <a:pt x="65" y="24"/>
                    <a:pt x="63" y="25"/>
                    <a:pt x="61" y="26"/>
                  </a:cubicBezTo>
                  <a:lnTo>
                    <a:pt x="61" y="27"/>
                  </a:lnTo>
                  <a:lnTo>
                    <a:pt x="61" y="27"/>
                  </a:lnTo>
                  <a:lnTo>
                    <a:pt x="61" y="26"/>
                  </a:lnTo>
                  <a:cubicBezTo>
                    <a:pt x="60" y="27"/>
                    <a:pt x="59" y="28"/>
                    <a:pt x="59" y="28"/>
                  </a:cubicBezTo>
                  <a:cubicBezTo>
                    <a:pt x="57" y="30"/>
                    <a:pt x="55" y="31"/>
                    <a:pt x="53" y="33"/>
                  </a:cubicBezTo>
                  <a:cubicBezTo>
                    <a:pt x="50" y="36"/>
                    <a:pt x="46" y="38"/>
                    <a:pt x="43" y="41"/>
                  </a:cubicBezTo>
                  <a:cubicBezTo>
                    <a:pt x="43" y="42"/>
                    <a:pt x="43" y="42"/>
                    <a:pt x="43" y="42"/>
                  </a:cubicBezTo>
                  <a:cubicBezTo>
                    <a:pt x="42" y="43"/>
                    <a:pt x="42" y="43"/>
                    <a:pt x="41" y="44"/>
                  </a:cubicBezTo>
                  <a:cubicBezTo>
                    <a:pt x="38" y="47"/>
                    <a:pt x="35" y="50"/>
                    <a:pt x="32" y="53"/>
                  </a:cubicBezTo>
                  <a:cubicBezTo>
                    <a:pt x="32" y="54"/>
                    <a:pt x="31" y="55"/>
                    <a:pt x="31" y="56"/>
                  </a:cubicBezTo>
                  <a:cubicBezTo>
                    <a:pt x="30" y="57"/>
                    <a:pt x="29" y="58"/>
                    <a:pt x="28" y="59"/>
                  </a:cubicBezTo>
                  <a:cubicBezTo>
                    <a:pt x="26" y="63"/>
                    <a:pt x="23" y="67"/>
                    <a:pt x="20" y="71"/>
                  </a:cubicBezTo>
                  <a:cubicBezTo>
                    <a:pt x="20" y="71"/>
                    <a:pt x="20" y="71"/>
                    <a:pt x="20" y="72"/>
                  </a:cubicBezTo>
                  <a:cubicBezTo>
                    <a:pt x="18" y="74"/>
                    <a:pt x="17" y="76"/>
                    <a:pt x="16" y="79"/>
                  </a:cubicBezTo>
                  <a:cubicBezTo>
                    <a:pt x="15" y="81"/>
                    <a:pt x="14" y="83"/>
                    <a:pt x="12" y="86"/>
                  </a:cubicBezTo>
                  <a:cubicBezTo>
                    <a:pt x="12" y="86"/>
                    <a:pt x="12" y="87"/>
                    <a:pt x="12" y="87"/>
                  </a:cubicBezTo>
                  <a:cubicBezTo>
                    <a:pt x="10" y="91"/>
                    <a:pt x="9" y="96"/>
                    <a:pt x="7" y="100"/>
                  </a:cubicBezTo>
                  <a:cubicBezTo>
                    <a:pt x="7" y="101"/>
                    <a:pt x="6" y="103"/>
                    <a:pt x="6" y="104"/>
                  </a:cubicBezTo>
                  <a:cubicBezTo>
                    <a:pt x="6" y="105"/>
                    <a:pt x="5" y="106"/>
                    <a:pt x="5" y="107"/>
                  </a:cubicBezTo>
                  <a:cubicBezTo>
                    <a:pt x="4" y="111"/>
                    <a:pt x="3" y="115"/>
                    <a:pt x="2" y="119"/>
                  </a:cubicBezTo>
                  <a:cubicBezTo>
                    <a:pt x="2" y="120"/>
                    <a:pt x="2" y="121"/>
                    <a:pt x="2" y="122"/>
                  </a:cubicBezTo>
                  <a:cubicBezTo>
                    <a:pt x="2" y="122"/>
                    <a:pt x="2" y="122"/>
                    <a:pt x="2" y="123"/>
                  </a:cubicBezTo>
                  <a:cubicBezTo>
                    <a:pt x="1" y="127"/>
                    <a:pt x="1" y="131"/>
                    <a:pt x="0" y="135"/>
                  </a:cubicBezTo>
                  <a:cubicBezTo>
                    <a:pt x="0" y="138"/>
                    <a:pt x="0" y="140"/>
                    <a:pt x="0" y="143"/>
                  </a:cubicBezTo>
                  <a:cubicBezTo>
                    <a:pt x="0" y="144"/>
                    <a:pt x="0" y="145"/>
                    <a:pt x="0" y="145"/>
                  </a:cubicBezTo>
                  <a:cubicBezTo>
                    <a:pt x="0" y="150"/>
                    <a:pt x="0" y="155"/>
                    <a:pt x="0" y="159"/>
                  </a:cubicBezTo>
                  <a:cubicBezTo>
                    <a:pt x="0" y="159"/>
                    <a:pt x="0" y="159"/>
                    <a:pt x="0" y="159"/>
                  </a:cubicBezTo>
                  <a:cubicBezTo>
                    <a:pt x="1" y="160"/>
                    <a:pt x="1" y="160"/>
                    <a:pt x="1" y="160"/>
                  </a:cubicBezTo>
                  <a:cubicBezTo>
                    <a:pt x="1" y="166"/>
                    <a:pt x="2" y="171"/>
                    <a:pt x="3" y="176"/>
                  </a:cubicBezTo>
                  <a:cubicBezTo>
                    <a:pt x="3" y="177"/>
                    <a:pt x="4" y="179"/>
                    <a:pt x="4" y="180"/>
                  </a:cubicBezTo>
                  <a:cubicBezTo>
                    <a:pt x="5" y="185"/>
                    <a:pt x="7" y="190"/>
                    <a:pt x="9" y="195"/>
                  </a:cubicBezTo>
                  <a:cubicBezTo>
                    <a:pt x="9" y="195"/>
                    <a:pt x="9" y="195"/>
                    <a:pt x="9" y="196"/>
                  </a:cubicBezTo>
                  <a:cubicBezTo>
                    <a:pt x="9" y="196"/>
                    <a:pt x="9" y="196"/>
                    <a:pt x="9" y="196"/>
                  </a:cubicBezTo>
                  <a:cubicBezTo>
                    <a:pt x="9" y="198"/>
                    <a:pt x="10" y="199"/>
                    <a:pt x="10" y="200"/>
                  </a:cubicBezTo>
                  <a:cubicBezTo>
                    <a:pt x="12" y="203"/>
                    <a:pt x="13" y="207"/>
                    <a:pt x="15" y="211"/>
                  </a:cubicBezTo>
                  <a:cubicBezTo>
                    <a:pt x="16" y="213"/>
                    <a:pt x="17" y="215"/>
                    <a:pt x="18" y="217"/>
                  </a:cubicBezTo>
                  <a:cubicBezTo>
                    <a:pt x="21" y="221"/>
                    <a:pt x="24" y="225"/>
                    <a:pt x="26" y="229"/>
                  </a:cubicBezTo>
                  <a:cubicBezTo>
                    <a:pt x="27" y="230"/>
                    <a:pt x="27" y="231"/>
                    <a:pt x="27" y="231"/>
                  </a:cubicBezTo>
                  <a:cubicBezTo>
                    <a:pt x="29" y="234"/>
                    <a:pt x="31" y="236"/>
                    <a:pt x="34" y="239"/>
                  </a:cubicBezTo>
                  <a:cubicBezTo>
                    <a:pt x="34" y="239"/>
                    <a:pt x="34" y="239"/>
                    <a:pt x="34" y="239"/>
                  </a:cubicBezTo>
                  <a:lnTo>
                    <a:pt x="34" y="239"/>
                  </a:lnTo>
                  <a:cubicBezTo>
                    <a:pt x="43" y="250"/>
                    <a:pt x="52" y="259"/>
                    <a:pt x="64" y="267"/>
                  </a:cubicBezTo>
                  <a:cubicBezTo>
                    <a:pt x="69" y="270"/>
                    <a:pt x="74" y="273"/>
                    <a:pt x="80" y="276"/>
                  </a:cubicBezTo>
                  <a:cubicBezTo>
                    <a:pt x="85" y="279"/>
                    <a:pt x="91" y="281"/>
                    <a:pt x="97" y="283"/>
                  </a:cubicBezTo>
                  <a:cubicBezTo>
                    <a:pt x="109" y="288"/>
                    <a:pt x="123" y="291"/>
                    <a:pt x="136" y="292"/>
                  </a:cubicBezTo>
                  <a:lnTo>
                    <a:pt x="136" y="292"/>
                  </a:lnTo>
                  <a:cubicBezTo>
                    <a:pt x="136" y="292"/>
                    <a:pt x="137" y="292"/>
                    <a:pt x="137" y="292"/>
                  </a:cubicBezTo>
                  <a:cubicBezTo>
                    <a:pt x="140" y="292"/>
                    <a:pt x="143" y="292"/>
                    <a:pt x="146" y="292"/>
                  </a:cubicBezTo>
                  <a:cubicBezTo>
                    <a:pt x="147" y="292"/>
                    <a:pt x="148" y="292"/>
                    <a:pt x="148" y="292"/>
                  </a:cubicBezTo>
                  <a:cubicBezTo>
                    <a:pt x="153" y="292"/>
                    <a:pt x="158" y="292"/>
                    <a:pt x="163" y="291"/>
                  </a:cubicBezTo>
                  <a:cubicBezTo>
                    <a:pt x="166" y="291"/>
                    <a:pt x="168" y="290"/>
                    <a:pt x="170" y="290"/>
                  </a:cubicBezTo>
                  <a:cubicBezTo>
                    <a:pt x="174" y="289"/>
                    <a:pt x="178" y="289"/>
                    <a:pt x="182" y="288"/>
                  </a:cubicBezTo>
                  <a:cubicBezTo>
                    <a:pt x="183" y="287"/>
                    <a:pt x="184" y="287"/>
                    <a:pt x="185" y="287"/>
                  </a:cubicBezTo>
                  <a:cubicBezTo>
                    <a:pt x="186" y="287"/>
                    <a:pt x="186" y="287"/>
                    <a:pt x="186" y="287"/>
                  </a:cubicBezTo>
                  <a:cubicBezTo>
                    <a:pt x="186" y="287"/>
                    <a:pt x="186" y="287"/>
                    <a:pt x="187" y="287"/>
                  </a:cubicBezTo>
                  <a:cubicBezTo>
                    <a:pt x="192" y="285"/>
                    <a:pt x="197" y="283"/>
                    <a:pt x="202" y="281"/>
                  </a:cubicBezTo>
                  <a:cubicBezTo>
                    <a:pt x="203" y="281"/>
                    <a:pt x="204" y="280"/>
                    <a:pt x="206" y="280"/>
                  </a:cubicBezTo>
                  <a:cubicBezTo>
                    <a:pt x="210" y="278"/>
                    <a:pt x="215" y="275"/>
                    <a:pt x="219" y="273"/>
                  </a:cubicBezTo>
                  <a:cubicBezTo>
                    <a:pt x="220" y="273"/>
                    <a:pt x="220" y="272"/>
                    <a:pt x="220" y="272"/>
                  </a:cubicBezTo>
                  <a:cubicBezTo>
                    <a:pt x="221" y="272"/>
                    <a:pt x="221" y="272"/>
                    <a:pt x="221" y="272"/>
                  </a:cubicBezTo>
                  <a:cubicBezTo>
                    <a:pt x="225" y="270"/>
                    <a:pt x="228" y="267"/>
                    <a:pt x="232" y="265"/>
                  </a:cubicBezTo>
                  <a:cubicBezTo>
                    <a:pt x="233" y="264"/>
                    <a:pt x="234" y="263"/>
                    <a:pt x="234" y="263"/>
                  </a:cubicBezTo>
                  <a:cubicBezTo>
                    <a:pt x="236" y="261"/>
                    <a:pt x="238" y="260"/>
                    <a:pt x="240" y="258"/>
                  </a:cubicBezTo>
                  <a:cubicBezTo>
                    <a:pt x="243" y="255"/>
                    <a:pt x="247" y="253"/>
                    <a:pt x="250" y="250"/>
                  </a:cubicBezTo>
                  <a:cubicBezTo>
                    <a:pt x="250" y="249"/>
                    <a:pt x="250" y="249"/>
                    <a:pt x="250" y="249"/>
                  </a:cubicBezTo>
                  <a:cubicBezTo>
                    <a:pt x="251" y="248"/>
                    <a:pt x="251" y="248"/>
                    <a:pt x="252" y="247"/>
                  </a:cubicBezTo>
                  <a:cubicBezTo>
                    <a:pt x="255" y="244"/>
                    <a:pt x="258" y="241"/>
                    <a:pt x="261" y="238"/>
                  </a:cubicBezTo>
                  <a:cubicBezTo>
                    <a:pt x="261" y="237"/>
                    <a:pt x="262" y="236"/>
                    <a:pt x="262" y="235"/>
                  </a:cubicBezTo>
                  <a:cubicBezTo>
                    <a:pt x="263" y="234"/>
                    <a:pt x="264" y="233"/>
                    <a:pt x="265" y="232"/>
                  </a:cubicBezTo>
                  <a:cubicBezTo>
                    <a:pt x="267" y="228"/>
                    <a:pt x="270" y="224"/>
                    <a:pt x="273" y="220"/>
                  </a:cubicBezTo>
                  <a:cubicBezTo>
                    <a:pt x="273" y="220"/>
                    <a:pt x="273" y="220"/>
                    <a:pt x="273" y="219"/>
                  </a:cubicBezTo>
                  <a:cubicBezTo>
                    <a:pt x="274" y="217"/>
                    <a:pt x="275" y="215"/>
                    <a:pt x="277" y="213"/>
                  </a:cubicBezTo>
                  <a:cubicBezTo>
                    <a:pt x="278" y="210"/>
                    <a:pt x="279" y="208"/>
                    <a:pt x="281" y="205"/>
                  </a:cubicBezTo>
                  <a:cubicBezTo>
                    <a:pt x="281" y="205"/>
                    <a:pt x="281" y="204"/>
                    <a:pt x="281" y="204"/>
                  </a:cubicBezTo>
                  <a:cubicBezTo>
                    <a:pt x="283" y="200"/>
                    <a:pt x="284" y="196"/>
                    <a:pt x="286" y="191"/>
                  </a:cubicBezTo>
                  <a:cubicBezTo>
                    <a:pt x="286" y="190"/>
                    <a:pt x="287" y="188"/>
                    <a:pt x="287" y="187"/>
                  </a:cubicBezTo>
                  <a:cubicBezTo>
                    <a:pt x="287" y="186"/>
                    <a:pt x="288" y="185"/>
                    <a:pt x="288" y="184"/>
                  </a:cubicBezTo>
                  <a:cubicBezTo>
                    <a:pt x="289" y="180"/>
                    <a:pt x="290" y="176"/>
                    <a:pt x="291" y="172"/>
                  </a:cubicBezTo>
                  <a:cubicBezTo>
                    <a:pt x="291" y="171"/>
                    <a:pt x="291" y="170"/>
                    <a:pt x="291" y="169"/>
                  </a:cubicBezTo>
                  <a:cubicBezTo>
                    <a:pt x="291" y="169"/>
                    <a:pt x="291" y="169"/>
                    <a:pt x="291" y="168"/>
                  </a:cubicBezTo>
                  <a:cubicBezTo>
                    <a:pt x="292" y="164"/>
                    <a:pt x="292" y="160"/>
                    <a:pt x="292" y="156"/>
                  </a:cubicBezTo>
                  <a:cubicBezTo>
                    <a:pt x="293" y="153"/>
                    <a:pt x="293" y="151"/>
                    <a:pt x="293" y="148"/>
                  </a:cubicBezTo>
                  <a:close/>
                </a:path>
              </a:pathLst>
            </a:custGeom>
            <a:solidFill>
              <a:schemeClr val="accent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51" name="Freeform 31">
              <a:extLst>
                <a:ext uri="{FF2B5EF4-FFF2-40B4-BE49-F238E27FC236}">
                  <a16:creationId xmlns:a16="http://schemas.microsoft.com/office/drawing/2014/main" id="{C988B4D3-3708-42F7-B1EF-3DEB934838D2}"/>
                </a:ext>
              </a:extLst>
            </p:cNvPr>
            <p:cNvSpPr>
              <a:spLocks/>
            </p:cNvSpPr>
            <p:nvPr/>
          </p:nvSpPr>
          <p:spPr bwMode="auto">
            <a:xfrm>
              <a:off x="6131" y="2110"/>
              <a:ext cx="115" cy="115"/>
            </a:xfrm>
            <a:custGeom>
              <a:avLst/>
              <a:gdLst>
                <a:gd name="T0" fmla="*/ 186 w 186"/>
                <a:gd name="T1" fmla="*/ 19 h 186"/>
                <a:gd name="T2" fmla="*/ 186 w 186"/>
                <a:gd name="T3" fmla="*/ 19 h 186"/>
                <a:gd name="T4" fmla="*/ 22 w 186"/>
                <a:gd name="T5" fmla="*/ 183 h 186"/>
                <a:gd name="T6" fmla="*/ 13 w 186"/>
                <a:gd name="T7" fmla="*/ 186 h 186"/>
                <a:gd name="T8" fmla="*/ 3 w 186"/>
                <a:gd name="T9" fmla="*/ 183 h 186"/>
                <a:gd name="T10" fmla="*/ 0 w 186"/>
                <a:gd name="T11" fmla="*/ 173 h 186"/>
                <a:gd name="T12" fmla="*/ 3 w 186"/>
                <a:gd name="T13" fmla="*/ 164 h 186"/>
                <a:gd name="T14" fmla="*/ 167 w 186"/>
                <a:gd name="T15" fmla="*/ 0 h 186"/>
                <a:gd name="T16" fmla="*/ 186 w 186"/>
                <a:gd name="T17" fmla="*/ 1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186" y="19"/>
                  </a:moveTo>
                  <a:lnTo>
                    <a:pt x="186" y="19"/>
                  </a:lnTo>
                  <a:lnTo>
                    <a:pt x="22" y="183"/>
                  </a:lnTo>
                  <a:cubicBezTo>
                    <a:pt x="20" y="185"/>
                    <a:pt x="16" y="186"/>
                    <a:pt x="13" y="186"/>
                  </a:cubicBezTo>
                  <a:cubicBezTo>
                    <a:pt x="9" y="186"/>
                    <a:pt x="6" y="185"/>
                    <a:pt x="3" y="183"/>
                  </a:cubicBezTo>
                  <a:cubicBezTo>
                    <a:pt x="1" y="180"/>
                    <a:pt x="0" y="177"/>
                    <a:pt x="0" y="173"/>
                  </a:cubicBezTo>
                  <a:cubicBezTo>
                    <a:pt x="0" y="170"/>
                    <a:pt x="1" y="166"/>
                    <a:pt x="3" y="164"/>
                  </a:cubicBezTo>
                  <a:lnTo>
                    <a:pt x="167" y="0"/>
                  </a:lnTo>
                  <a:lnTo>
                    <a:pt x="186" y="19"/>
                  </a:lnTo>
                  <a:close/>
                </a:path>
              </a:pathLst>
            </a:custGeom>
            <a:solidFill>
              <a:srgbClr val="0078D4"/>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sp>
          <p:nvSpPr>
            <p:cNvPr id="52" name="Freeform 32">
              <a:extLst>
                <a:ext uri="{FF2B5EF4-FFF2-40B4-BE49-F238E27FC236}">
                  <a16:creationId xmlns:a16="http://schemas.microsoft.com/office/drawing/2014/main" id="{7C459972-99DB-44A2-8554-A39BBC8D6D98}"/>
                </a:ext>
              </a:extLst>
            </p:cNvPr>
            <p:cNvSpPr>
              <a:spLocks/>
            </p:cNvSpPr>
            <p:nvPr/>
          </p:nvSpPr>
          <p:spPr bwMode="auto">
            <a:xfrm>
              <a:off x="6230" y="1978"/>
              <a:ext cx="149" cy="149"/>
            </a:xfrm>
            <a:custGeom>
              <a:avLst/>
              <a:gdLst>
                <a:gd name="T0" fmla="*/ 120 w 240"/>
                <a:gd name="T1" fmla="*/ 240 h 240"/>
                <a:gd name="T2" fmla="*/ 120 w 240"/>
                <a:gd name="T3" fmla="*/ 240 h 240"/>
                <a:gd name="T4" fmla="*/ 167 w 240"/>
                <a:gd name="T5" fmla="*/ 230 h 240"/>
                <a:gd name="T6" fmla="*/ 205 w 240"/>
                <a:gd name="T7" fmla="*/ 204 h 240"/>
                <a:gd name="T8" fmla="*/ 231 w 240"/>
                <a:gd name="T9" fmla="*/ 166 h 240"/>
                <a:gd name="T10" fmla="*/ 240 w 240"/>
                <a:gd name="T11" fmla="*/ 120 h 240"/>
                <a:gd name="T12" fmla="*/ 231 w 240"/>
                <a:gd name="T13" fmla="*/ 73 h 240"/>
                <a:gd name="T14" fmla="*/ 205 w 240"/>
                <a:gd name="T15" fmla="*/ 35 h 240"/>
                <a:gd name="T16" fmla="*/ 167 w 240"/>
                <a:gd name="T17" fmla="*/ 9 h 240"/>
                <a:gd name="T18" fmla="*/ 120 w 240"/>
                <a:gd name="T19" fmla="*/ 0 h 240"/>
                <a:gd name="T20" fmla="*/ 74 w 240"/>
                <a:gd name="T21" fmla="*/ 9 h 240"/>
                <a:gd name="T22" fmla="*/ 36 w 240"/>
                <a:gd name="T23" fmla="*/ 35 h 240"/>
                <a:gd name="T24" fmla="*/ 10 w 240"/>
                <a:gd name="T25" fmla="*/ 73 h 240"/>
                <a:gd name="T26" fmla="*/ 0 w 240"/>
                <a:gd name="T27" fmla="*/ 120 h 240"/>
                <a:gd name="T28" fmla="*/ 10 w 240"/>
                <a:gd name="T29" fmla="*/ 166 h 240"/>
                <a:gd name="T30" fmla="*/ 36 w 240"/>
                <a:gd name="T31" fmla="*/ 204 h 240"/>
                <a:gd name="T32" fmla="*/ 74 w 240"/>
                <a:gd name="T33" fmla="*/ 230 h 240"/>
                <a:gd name="T34" fmla="*/ 120 w 240"/>
                <a:gd name="T35"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40">
                  <a:moveTo>
                    <a:pt x="120" y="240"/>
                  </a:moveTo>
                  <a:lnTo>
                    <a:pt x="120" y="240"/>
                  </a:lnTo>
                  <a:cubicBezTo>
                    <a:pt x="137" y="240"/>
                    <a:pt x="153" y="236"/>
                    <a:pt x="167" y="230"/>
                  </a:cubicBezTo>
                  <a:cubicBezTo>
                    <a:pt x="182" y="224"/>
                    <a:pt x="194" y="215"/>
                    <a:pt x="205" y="204"/>
                  </a:cubicBezTo>
                  <a:cubicBezTo>
                    <a:pt x="216" y="193"/>
                    <a:pt x="225" y="181"/>
                    <a:pt x="231" y="166"/>
                  </a:cubicBezTo>
                  <a:cubicBezTo>
                    <a:pt x="237" y="152"/>
                    <a:pt x="240" y="136"/>
                    <a:pt x="240" y="120"/>
                  </a:cubicBezTo>
                  <a:cubicBezTo>
                    <a:pt x="240" y="103"/>
                    <a:pt x="237" y="87"/>
                    <a:pt x="231" y="73"/>
                  </a:cubicBezTo>
                  <a:cubicBezTo>
                    <a:pt x="225" y="58"/>
                    <a:pt x="216" y="46"/>
                    <a:pt x="205" y="35"/>
                  </a:cubicBezTo>
                  <a:cubicBezTo>
                    <a:pt x="194" y="24"/>
                    <a:pt x="182" y="15"/>
                    <a:pt x="167" y="9"/>
                  </a:cubicBezTo>
                  <a:cubicBezTo>
                    <a:pt x="153" y="3"/>
                    <a:pt x="137" y="0"/>
                    <a:pt x="120" y="0"/>
                  </a:cubicBezTo>
                  <a:cubicBezTo>
                    <a:pt x="104" y="0"/>
                    <a:pt x="88" y="3"/>
                    <a:pt x="74" y="9"/>
                  </a:cubicBezTo>
                  <a:cubicBezTo>
                    <a:pt x="59" y="15"/>
                    <a:pt x="47" y="24"/>
                    <a:pt x="36" y="35"/>
                  </a:cubicBezTo>
                  <a:cubicBezTo>
                    <a:pt x="25" y="46"/>
                    <a:pt x="16" y="58"/>
                    <a:pt x="10" y="73"/>
                  </a:cubicBezTo>
                  <a:cubicBezTo>
                    <a:pt x="4" y="87"/>
                    <a:pt x="0" y="103"/>
                    <a:pt x="0" y="120"/>
                  </a:cubicBezTo>
                  <a:cubicBezTo>
                    <a:pt x="0" y="136"/>
                    <a:pt x="4" y="152"/>
                    <a:pt x="10" y="166"/>
                  </a:cubicBezTo>
                  <a:cubicBezTo>
                    <a:pt x="16" y="181"/>
                    <a:pt x="25" y="193"/>
                    <a:pt x="36" y="204"/>
                  </a:cubicBezTo>
                  <a:cubicBezTo>
                    <a:pt x="47" y="215"/>
                    <a:pt x="59" y="224"/>
                    <a:pt x="74" y="230"/>
                  </a:cubicBezTo>
                  <a:cubicBezTo>
                    <a:pt x="88" y="236"/>
                    <a:pt x="104" y="240"/>
                    <a:pt x="120" y="240"/>
                  </a:cubicBezTo>
                  <a:close/>
                </a:path>
              </a:pathLst>
            </a:custGeom>
            <a:solidFill>
              <a:schemeClr val="bg1"/>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gradFill>
                  <a:gsLst>
                    <a:gs pos="83000">
                      <a:srgbClr val="FFFFFF"/>
                    </a:gs>
                    <a:gs pos="100000">
                      <a:srgbClr val="FFFFFF"/>
                    </a:gs>
                  </a:gsLst>
                  <a:lin ang="5400000" scaled="1"/>
                </a:gradFill>
                <a:latin typeface="Segoe UI"/>
              </a:endParaRPr>
            </a:p>
          </p:txBody>
        </p:sp>
      </p:grpSp>
      <p:sp>
        <p:nvSpPr>
          <p:cNvPr id="89" name="AutoShape 22">
            <a:extLst>
              <a:ext uri="{FF2B5EF4-FFF2-40B4-BE49-F238E27FC236}">
                <a16:creationId xmlns:a16="http://schemas.microsoft.com/office/drawing/2014/main" id="{318E490B-CA52-45EE-AF62-1E56A0521D84}"/>
              </a:ext>
            </a:extLst>
          </p:cNvPr>
          <p:cNvSpPr>
            <a:spLocks noChangeAspect="1" noChangeArrowheads="1" noTextEdit="1"/>
          </p:cNvSpPr>
          <p:nvPr/>
        </p:nvSpPr>
        <p:spPr bwMode="auto">
          <a:xfrm>
            <a:off x="11793493" y="1556899"/>
            <a:ext cx="1745392" cy="174539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a:solidFill>
                <a:srgbClr val="282828"/>
              </a:solidFill>
              <a:latin typeface="Segoe UI"/>
            </a:endParaRPr>
          </a:p>
        </p:txBody>
      </p:sp>
      <p:sp>
        <p:nvSpPr>
          <p:cNvPr id="67" name="Title 3">
            <a:extLst>
              <a:ext uri="{FF2B5EF4-FFF2-40B4-BE49-F238E27FC236}">
                <a16:creationId xmlns:a16="http://schemas.microsoft.com/office/drawing/2014/main" id="{7D2DAB7D-9D6C-4FC8-8C99-A80AC3C51C69}"/>
              </a:ext>
            </a:extLst>
          </p:cNvPr>
          <p:cNvSpPr txBox="1">
            <a:spLocks/>
          </p:cNvSpPr>
          <p:nvPr/>
        </p:nvSpPr>
        <p:spPr>
          <a:xfrm>
            <a:off x="446270" y="2672042"/>
            <a:ext cx="2148213" cy="754061"/>
          </a:xfrm>
          <a:prstGeom prst="rect">
            <a:avLst/>
          </a:prstGeom>
        </p:spPr>
        <p:txBody>
          <a:bodyPr vert="horz" wrap="square" lIns="0" tIns="167869" rIns="0" bIns="0" rtlCol="0" anchor="t">
            <a:noAutofit/>
          </a:bodyPr>
          <a:lstStyle>
            <a:lvl1pPr algn="l" defTabSz="914367" rtl="0" eaLnBrk="1" latinLnBrk="0" hangingPunct="1">
              <a:lnSpc>
                <a:spcPct val="90000"/>
              </a:lnSpc>
              <a:spcBef>
                <a:spcPct val="0"/>
              </a:spcBef>
              <a:buNone/>
              <a:defRPr lang="en-US" sz="3137" b="0" kern="1200" cap="none" spc="-147" baseline="0">
                <a:ln w="3175">
                  <a:noFill/>
                </a:ln>
                <a:solidFill>
                  <a:srgbClr val="000000"/>
                </a:solidFill>
                <a:effectLst/>
                <a:latin typeface="+mj-lt"/>
                <a:ea typeface="+mn-ea"/>
                <a:cs typeface="Segoe UI" pitchFamily="34" charset="0"/>
              </a:defRPr>
            </a:lvl1pPr>
          </a:lstStyle>
          <a:p>
            <a:pPr defTabSz="932563">
              <a:defRPr/>
            </a:pPr>
            <a:r>
              <a:rPr lang="en-US" sz="2400" spc="-150" dirty="0">
                <a:solidFill>
                  <a:schemeClr val="tx1"/>
                </a:solidFill>
              </a:rPr>
              <a:t>Unified identity investigation across on-prem &amp; cloud activities</a:t>
            </a:r>
            <a:endParaRPr lang="en-US" sz="2400" spc="-150" dirty="0">
              <a:solidFill>
                <a:schemeClr val="tx1"/>
              </a:solidFill>
              <a:latin typeface="Segoe UI Semibold"/>
            </a:endParaRPr>
          </a:p>
        </p:txBody>
      </p:sp>
      <p:grpSp>
        <p:nvGrpSpPr>
          <p:cNvPr id="69" name="Group 68">
            <a:extLst>
              <a:ext uri="{FF2B5EF4-FFF2-40B4-BE49-F238E27FC236}">
                <a16:creationId xmlns:a16="http://schemas.microsoft.com/office/drawing/2014/main" id="{B7D2F1DF-D72C-4579-AF67-3647E4521A5F}"/>
              </a:ext>
            </a:extLst>
          </p:cNvPr>
          <p:cNvGrpSpPr/>
          <p:nvPr/>
        </p:nvGrpSpPr>
        <p:grpSpPr>
          <a:xfrm>
            <a:off x="246156" y="1596660"/>
            <a:ext cx="1090841" cy="1099152"/>
            <a:chOff x="241264" y="1919378"/>
            <a:chExt cx="1069549" cy="1077698"/>
          </a:xfrm>
        </p:grpSpPr>
        <p:pic>
          <p:nvPicPr>
            <p:cNvPr id="71" name="Picture 70">
              <a:extLst>
                <a:ext uri="{FF2B5EF4-FFF2-40B4-BE49-F238E27FC236}">
                  <a16:creationId xmlns:a16="http://schemas.microsoft.com/office/drawing/2014/main" id="{E195C10F-A140-4D14-8A28-BFBEE41BFCD1}"/>
                </a:ext>
              </a:extLst>
            </p:cNvPr>
            <p:cNvPicPr>
              <a:picLocks noChangeAspect="1"/>
            </p:cNvPicPr>
            <p:nvPr/>
          </p:nvPicPr>
          <p:blipFill>
            <a:blip r:embed="rId3"/>
            <a:stretch>
              <a:fillRect/>
            </a:stretch>
          </p:blipFill>
          <p:spPr>
            <a:xfrm>
              <a:off x="241264" y="1919378"/>
              <a:ext cx="1026982" cy="1026982"/>
            </a:xfrm>
            <a:prstGeom prst="rect">
              <a:avLst/>
            </a:prstGeom>
          </p:spPr>
        </p:pic>
        <p:sp>
          <p:nvSpPr>
            <p:cNvPr id="72" name="Freeform 20">
              <a:extLst>
                <a:ext uri="{FF2B5EF4-FFF2-40B4-BE49-F238E27FC236}">
                  <a16:creationId xmlns:a16="http://schemas.microsoft.com/office/drawing/2014/main" id="{BC3B4C6B-1C8C-4BE7-99C4-9D6C9E11BE9A}"/>
                </a:ext>
              </a:extLst>
            </p:cNvPr>
            <p:cNvSpPr>
              <a:spLocks/>
            </p:cNvSpPr>
            <p:nvPr/>
          </p:nvSpPr>
          <p:spPr bwMode="auto">
            <a:xfrm>
              <a:off x="843474" y="2506690"/>
              <a:ext cx="467339" cy="490386"/>
            </a:xfrm>
            <a:custGeom>
              <a:avLst/>
              <a:gdLst>
                <a:gd name="T0" fmla="*/ 121 w 186"/>
                <a:gd name="T1" fmla="*/ 8 h 195"/>
                <a:gd name="T2" fmla="*/ 121 w 186"/>
                <a:gd name="T3" fmla="*/ 8 h 195"/>
                <a:gd name="T4" fmla="*/ 93 w 186"/>
                <a:gd name="T5" fmla="*/ 0 h 195"/>
                <a:gd name="T6" fmla="*/ 65 w 186"/>
                <a:gd name="T7" fmla="*/ 8 h 195"/>
                <a:gd name="T8" fmla="*/ 34 w 186"/>
                <a:gd name="T9" fmla="*/ 24 h 195"/>
                <a:gd name="T10" fmla="*/ 0 w 186"/>
                <a:gd name="T11" fmla="*/ 32 h 195"/>
                <a:gd name="T12" fmla="*/ 0 w 186"/>
                <a:gd name="T13" fmla="*/ 64 h 195"/>
                <a:gd name="T14" fmla="*/ 8 w 186"/>
                <a:gd name="T15" fmla="*/ 105 h 195"/>
                <a:gd name="T16" fmla="*/ 29 w 186"/>
                <a:gd name="T17" fmla="*/ 141 h 195"/>
                <a:gd name="T18" fmla="*/ 59 w 186"/>
                <a:gd name="T19" fmla="*/ 171 h 195"/>
                <a:gd name="T20" fmla="*/ 93 w 186"/>
                <a:gd name="T21" fmla="*/ 195 h 195"/>
                <a:gd name="T22" fmla="*/ 127 w 186"/>
                <a:gd name="T23" fmla="*/ 171 h 195"/>
                <a:gd name="T24" fmla="*/ 157 w 186"/>
                <a:gd name="T25" fmla="*/ 141 h 195"/>
                <a:gd name="T26" fmla="*/ 178 w 186"/>
                <a:gd name="T27" fmla="*/ 105 h 195"/>
                <a:gd name="T28" fmla="*/ 186 w 186"/>
                <a:gd name="T29" fmla="*/ 64 h 195"/>
                <a:gd name="T30" fmla="*/ 186 w 186"/>
                <a:gd name="T31" fmla="*/ 32 h 195"/>
                <a:gd name="T32" fmla="*/ 152 w 186"/>
                <a:gd name="T33" fmla="*/ 24 h 195"/>
                <a:gd name="T34" fmla="*/ 121 w 186"/>
                <a:gd name="T35" fmla="*/ 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6" h="195">
                  <a:moveTo>
                    <a:pt x="121" y="8"/>
                  </a:moveTo>
                  <a:lnTo>
                    <a:pt x="121" y="8"/>
                  </a:lnTo>
                  <a:cubicBezTo>
                    <a:pt x="113" y="2"/>
                    <a:pt x="103" y="0"/>
                    <a:pt x="93" y="0"/>
                  </a:cubicBezTo>
                  <a:cubicBezTo>
                    <a:pt x="83" y="0"/>
                    <a:pt x="74" y="2"/>
                    <a:pt x="65" y="8"/>
                  </a:cubicBezTo>
                  <a:cubicBezTo>
                    <a:pt x="56" y="14"/>
                    <a:pt x="45" y="20"/>
                    <a:pt x="34" y="24"/>
                  </a:cubicBezTo>
                  <a:cubicBezTo>
                    <a:pt x="23" y="27"/>
                    <a:pt x="11" y="30"/>
                    <a:pt x="0" y="32"/>
                  </a:cubicBezTo>
                  <a:lnTo>
                    <a:pt x="0" y="64"/>
                  </a:lnTo>
                  <a:cubicBezTo>
                    <a:pt x="0" y="78"/>
                    <a:pt x="3" y="92"/>
                    <a:pt x="8" y="105"/>
                  </a:cubicBezTo>
                  <a:cubicBezTo>
                    <a:pt x="13" y="118"/>
                    <a:pt x="20" y="130"/>
                    <a:pt x="29" y="141"/>
                  </a:cubicBezTo>
                  <a:cubicBezTo>
                    <a:pt x="38" y="152"/>
                    <a:pt x="48" y="162"/>
                    <a:pt x="59" y="171"/>
                  </a:cubicBezTo>
                  <a:cubicBezTo>
                    <a:pt x="70" y="180"/>
                    <a:pt x="82" y="188"/>
                    <a:pt x="93" y="195"/>
                  </a:cubicBezTo>
                  <a:cubicBezTo>
                    <a:pt x="105" y="188"/>
                    <a:pt x="116" y="180"/>
                    <a:pt x="127" y="171"/>
                  </a:cubicBezTo>
                  <a:cubicBezTo>
                    <a:pt x="138" y="162"/>
                    <a:pt x="148" y="152"/>
                    <a:pt x="157" y="141"/>
                  </a:cubicBezTo>
                  <a:cubicBezTo>
                    <a:pt x="166" y="130"/>
                    <a:pt x="173" y="118"/>
                    <a:pt x="178" y="105"/>
                  </a:cubicBezTo>
                  <a:cubicBezTo>
                    <a:pt x="184" y="92"/>
                    <a:pt x="186" y="78"/>
                    <a:pt x="186" y="64"/>
                  </a:cubicBezTo>
                  <a:lnTo>
                    <a:pt x="186" y="32"/>
                  </a:lnTo>
                  <a:cubicBezTo>
                    <a:pt x="175" y="30"/>
                    <a:pt x="164" y="27"/>
                    <a:pt x="152" y="24"/>
                  </a:cubicBezTo>
                  <a:cubicBezTo>
                    <a:pt x="141" y="20"/>
                    <a:pt x="131" y="14"/>
                    <a:pt x="121" y="8"/>
                  </a:cubicBezTo>
                  <a:close/>
                </a:path>
              </a:pathLst>
            </a:custGeom>
            <a:solidFill>
              <a:srgbClr val="0078D4"/>
            </a:solidFill>
            <a:ln w="0">
              <a:noFill/>
              <a:prstDash val="solid"/>
              <a:round/>
              <a:headEnd/>
              <a:tailEnd/>
            </a:ln>
          </p:spPr>
          <p:txBody>
            <a:bodyPr vert="horz" wrap="square" lIns="93260" tIns="46630" rIns="93260" bIns="46630" numCol="1" anchor="t" anchorCtr="0" compatLnSpc="1">
              <a:prstTxWarp prst="textNoShape">
                <a:avLst/>
              </a:prstTxWarp>
            </a:bodyPr>
            <a:lstStyle/>
            <a:p>
              <a:pPr defTabSz="932597">
                <a:defRPr/>
              </a:pPr>
              <a:endParaRPr lang="en-US">
                <a:solidFill>
                  <a:srgbClr val="282828"/>
                </a:solidFill>
                <a:latin typeface="Segoe UI"/>
              </a:endParaRPr>
            </a:p>
          </p:txBody>
        </p:sp>
      </p:grpSp>
      <p:sp>
        <p:nvSpPr>
          <p:cNvPr id="75" name="Star: 6 Points 74">
            <a:extLst>
              <a:ext uri="{FF2B5EF4-FFF2-40B4-BE49-F238E27FC236}">
                <a16:creationId xmlns:a16="http://schemas.microsoft.com/office/drawing/2014/main" id="{0F5045A5-9322-4D4D-AC1D-7019300EE8C2}"/>
              </a:ext>
            </a:extLst>
          </p:cNvPr>
          <p:cNvSpPr/>
          <p:nvPr/>
        </p:nvSpPr>
        <p:spPr bwMode="auto">
          <a:xfrm>
            <a:off x="6775582" y="3261062"/>
            <a:ext cx="2511230" cy="2929996"/>
          </a:xfrm>
          <a:prstGeom prst="star6">
            <a:avLst>
              <a:gd name="adj" fmla="val 43622"/>
              <a:gd name="hf" fmla="val 115470"/>
            </a:avLst>
          </a:prstGeom>
          <a:solidFill>
            <a:srgbClr val="A7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sz="1224" err="1">
              <a:gradFill>
                <a:gsLst>
                  <a:gs pos="83000">
                    <a:srgbClr val="FFFFFF"/>
                  </a:gs>
                  <a:gs pos="100000">
                    <a:srgbClr val="FFFFFF"/>
                  </a:gs>
                </a:gsLst>
                <a:lin ang="5400000" scaled="1"/>
              </a:gradFill>
              <a:latin typeface="Segoe UI"/>
            </a:endParaRPr>
          </a:p>
        </p:txBody>
      </p:sp>
      <p:sp>
        <p:nvSpPr>
          <p:cNvPr id="65" name="TextBox 64">
            <a:extLst>
              <a:ext uri="{FF2B5EF4-FFF2-40B4-BE49-F238E27FC236}">
                <a16:creationId xmlns:a16="http://schemas.microsoft.com/office/drawing/2014/main" id="{74572240-CE4A-4E06-86A7-E2CD311C59C1}"/>
              </a:ext>
            </a:extLst>
          </p:cNvPr>
          <p:cNvSpPr txBox="1"/>
          <p:nvPr/>
        </p:nvSpPr>
        <p:spPr>
          <a:xfrm>
            <a:off x="6941131" y="4326327"/>
            <a:ext cx="2277675" cy="1417038"/>
          </a:xfrm>
          <a:prstGeom prst="rect">
            <a:avLst/>
          </a:prstGeom>
          <a:noFill/>
        </p:spPr>
        <p:txBody>
          <a:bodyPr wrap="square" lIns="186521" tIns="149217" rIns="186521" bIns="149217" rtlCol="0" anchor="ctr">
            <a:spAutoFit/>
          </a:bodyPr>
          <a:lstStyle/>
          <a:p>
            <a:pPr algn="ctr" defTabSz="932597">
              <a:spcAft>
                <a:spcPts val="306"/>
              </a:spcAft>
              <a:defRPr/>
            </a:pPr>
            <a:r>
              <a:rPr lang="en-US" sz="1400" spc="51" dirty="0">
                <a:gradFill>
                  <a:gsLst>
                    <a:gs pos="83000">
                      <a:srgbClr val="FFFFFF"/>
                    </a:gs>
                    <a:gs pos="100000">
                      <a:srgbClr val="FFFFFF"/>
                    </a:gs>
                  </a:gsLst>
                  <a:lin ang="5400000" scaled="1"/>
                </a:gradFill>
              </a:rPr>
              <a:t>Investigation priority - based on User and Entity Behavior Analytics</a:t>
            </a:r>
          </a:p>
          <a:p>
            <a:pPr algn="ctr" defTabSz="932597">
              <a:spcAft>
                <a:spcPts val="306"/>
              </a:spcAft>
              <a:defRPr/>
            </a:pPr>
            <a:endParaRPr lang="en-US" sz="1400" spc="51" dirty="0">
              <a:gradFill>
                <a:gsLst>
                  <a:gs pos="83000">
                    <a:srgbClr val="FFFFFF"/>
                  </a:gs>
                  <a:gs pos="100000">
                    <a:srgbClr val="FFFFFF"/>
                  </a:gs>
                </a:gsLst>
                <a:lin ang="5400000" scaled="1"/>
              </a:gradFill>
            </a:endParaRPr>
          </a:p>
        </p:txBody>
      </p:sp>
      <p:pic>
        <p:nvPicPr>
          <p:cNvPr id="66" name="Picture 65">
            <a:extLst>
              <a:ext uri="{FF2B5EF4-FFF2-40B4-BE49-F238E27FC236}">
                <a16:creationId xmlns:a16="http://schemas.microsoft.com/office/drawing/2014/main" id="{BAB70080-0F3F-4EE6-A2C9-47B1BEBE87A3}"/>
              </a:ext>
            </a:extLst>
          </p:cNvPr>
          <p:cNvPicPr>
            <a:picLocks noChangeAspect="1"/>
          </p:cNvPicPr>
          <p:nvPr/>
        </p:nvPicPr>
        <p:blipFill>
          <a:blip r:embed="rId4"/>
          <a:stretch>
            <a:fillRect/>
          </a:stretch>
        </p:blipFill>
        <p:spPr>
          <a:xfrm>
            <a:off x="7757069" y="3621134"/>
            <a:ext cx="564340" cy="564340"/>
          </a:xfrm>
          <a:prstGeom prst="rect">
            <a:avLst/>
          </a:prstGeom>
        </p:spPr>
      </p:pic>
    </p:spTree>
    <p:extLst>
      <p:ext uri="{BB962C8B-B14F-4D97-AF65-F5344CB8AC3E}">
        <p14:creationId xmlns:p14="http://schemas.microsoft.com/office/powerpoint/2010/main" val="92361643"/>
      </p:ext>
    </p:extLst>
  </p:cSld>
  <p:clrMapOvr>
    <a:masterClrMapping/>
  </p:clrMapOvr>
  <p:transition>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E3A54FB-1525-43B8-9397-A03005171C87}"/>
              </a:ext>
            </a:extLst>
          </p:cNvPr>
          <p:cNvSpPr/>
          <p:nvPr/>
        </p:nvSpPr>
        <p:spPr bwMode="auto">
          <a:xfrm>
            <a:off x="8617906" y="0"/>
            <a:ext cx="3816981" cy="69945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a:extLst>
              <a:ext uri="{FF2B5EF4-FFF2-40B4-BE49-F238E27FC236}">
                <a16:creationId xmlns:a16="http://schemas.microsoft.com/office/drawing/2014/main" id="{7872B733-D6B9-45BE-A8C5-5823BF5E82F1}"/>
              </a:ext>
            </a:extLst>
          </p:cNvPr>
          <p:cNvSpPr>
            <a:spLocks noGrp="1"/>
          </p:cNvSpPr>
          <p:nvPr>
            <p:ph type="title"/>
          </p:nvPr>
        </p:nvSpPr>
        <p:spPr>
          <a:xfrm>
            <a:off x="434920" y="2097243"/>
            <a:ext cx="7626965" cy="3605405"/>
          </a:xfrm>
        </p:spPr>
        <p:txBody>
          <a:bodyPr/>
          <a:lstStyle/>
          <a:p>
            <a:r>
              <a:rPr lang="en-US" sz="3600">
                <a:solidFill>
                  <a:srgbClr val="505050"/>
                </a:solidFill>
              </a:rPr>
              <a:t>THREAT PROTECTION</a:t>
            </a:r>
          </a:p>
        </p:txBody>
      </p:sp>
      <p:pic>
        <p:nvPicPr>
          <p:cNvPr id="8" name="Picture 7">
            <a:extLst>
              <a:ext uri="{FF2B5EF4-FFF2-40B4-BE49-F238E27FC236}">
                <a16:creationId xmlns:a16="http://schemas.microsoft.com/office/drawing/2014/main" id="{C9F8FFA0-C79C-415D-990E-52F1DE9840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19298" y="2489504"/>
            <a:ext cx="3823905" cy="2015517"/>
          </a:xfrm>
          <a:prstGeom prst="rect">
            <a:avLst/>
          </a:prstGeom>
        </p:spPr>
      </p:pic>
      <p:sp>
        <p:nvSpPr>
          <p:cNvPr id="13" name="Rectangle 12">
            <a:extLst>
              <a:ext uri="{FF2B5EF4-FFF2-40B4-BE49-F238E27FC236}">
                <a16:creationId xmlns:a16="http://schemas.microsoft.com/office/drawing/2014/main" id="{8D8FE2FC-9198-424F-B81D-E21E5997B184}"/>
              </a:ext>
            </a:extLst>
          </p:cNvPr>
          <p:cNvSpPr/>
          <p:nvPr/>
        </p:nvSpPr>
        <p:spPr>
          <a:xfrm>
            <a:off x="0" y="400504"/>
            <a:ext cx="5036344" cy="1785104"/>
          </a:xfrm>
          <a:prstGeom prst="rect">
            <a:avLst/>
          </a:prstGeom>
        </p:spPr>
        <p:txBody>
          <a:bodyPr wrap="square" lIns="274320">
            <a:spAutoFit/>
          </a:bodyPr>
          <a:lstStyle/>
          <a:p>
            <a:r>
              <a:rPr lang="en-US" sz="11000" b="1">
                <a:solidFill>
                  <a:srgbClr val="D9D9D9"/>
                </a:solidFill>
                <a:latin typeface="Segoe UI" panose="020B0502040204020203" pitchFamily="34" charset="0"/>
                <a:cs typeface="Segoe UI" panose="020B0502040204020203" pitchFamily="34" charset="0"/>
              </a:rPr>
              <a:t>DEMO</a:t>
            </a:r>
          </a:p>
        </p:txBody>
      </p:sp>
    </p:spTree>
    <p:custDataLst>
      <p:tags r:id="rId1"/>
    </p:custDataLst>
    <p:extLst>
      <p:ext uri="{BB962C8B-B14F-4D97-AF65-F5344CB8AC3E}">
        <p14:creationId xmlns:p14="http://schemas.microsoft.com/office/powerpoint/2010/main" val="994029695"/>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DESIGN_ID_MICROSOFT 365 PPT TEMPLATE - 2018" val="UeN3BGlP"/>
  <p:tag name="ARTICULATE_SLIDE_THUMBNAIL_REFRESH" val="1"/>
  <p:tag name="ARTICULATE_PROJECT_OPEN" val="0"/>
  <p:tag name="ARTICULATE_SLIDE_COUNT" val="4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icrosoft 365 PPT Template - 2018">
  <a:themeElements>
    <a:clrScheme name="Custom 13">
      <a:dk1>
        <a:srgbClr val="282828"/>
      </a:dk1>
      <a:lt1>
        <a:srgbClr val="FFFFFF"/>
      </a:lt1>
      <a:dk2>
        <a:srgbClr val="282828"/>
      </a:dk2>
      <a:lt2>
        <a:srgbClr val="FFFFFF"/>
      </a:lt2>
      <a:accent1>
        <a:srgbClr val="0078D7"/>
      </a:accent1>
      <a:accent2>
        <a:srgbClr val="002050"/>
      </a:accent2>
      <a:accent3>
        <a:srgbClr val="939393"/>
      </a:accent3>
      <a:accent4>
        <a:srgbClr val="00BCF2"/>
      </a:accent4>
      <a:accent5>
        <a:srgbClr val="6C6E6C"/>
      </a:accent5>
      <a:accent6>
        <a:srgbClr val="2E2F2E"/>
      </a:accent6>
      <a:hlink>
        <a:srgbClr val="0078D7"/>
      </a:hlink>
      <a:folHlink>
        <a:srgbClr val="0078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 + notes_WindowsPhoto" id="{06F410FA-7982-4700-9CD4-6674A21F6D5F}" vid="{984C213A-97C2-490A-A5CC-BFCD77ACB519}"/>
    </a:ext>
  </a:extLst>
</a:theme>
</file>

<file path=ppt/theme/theme2.xml><?xml version="1.0" encoding="utf-8"?>
<a:theme xmlns:a="http://schemas.openxmlformats.org/drawingml/2006/main" name="3_WHITE TEMPLATE">
  <a:themeElements>
    <a:clrScheme name="TT for white - NEW 2018">
      <a:dk1>
        <a:srgbClr val="1A1A1A"/>
      </a:dk1>
      <a:lt1>
        <a:srgbClr val="FFFFFF"/>
      </a:lt1>
      <a:dk2>
        <a:srgbClr val="0D0D0D"/>
      </a:dk2>
      <a:lt2>
        <a:srgbClr val="E6E6E6"/>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8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M_TT_White_SoftBlack_Jan_26_2018" id="{8C2B2DB0-CA94-4312-A852-89275F4C41DC}" vid="{4904910A-0348-489F-A9AA-56F184D31B04}"/>
    </a:ext>
  </a:extLst>
</a:theme>
</file>

<file path=ppt/theme/theme3.xml><?xml version="1.0" encoding="utf-8"?>
<a:theme xmlns:a="http://schemas.openxmlformats.org/drawingml/2006/main" name="3_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4.xml><?xml version="1.0" encoding="utf-8"?>
<a:theme xmlns:a="http://schemas.openxmlformats.org/drawingml/2006/main" name="Office Theme">
  <a:themeElements>
    <a:clrScheme name="Microsoft 365">
      <a:dk1>
        <a:srgbClr val="282828"/>
      </a:dk1>
      <a:lt1>
        <a:srgbClr val="FFFFFF"/>
      </a:lt1>
      <a:dk2>
        <a:srgbClr val="282828"/>
      </a:dk2>
      <a:lt2>
        <a:srgbClr val="FFFFFF"/>
      </a:lt2>
      <a:accent1>
        <a:srgbClr val="0078D7"/>
      </a:accent1>
      <a:accent2>
        <a:srgbClr val="002050"/>
      </a:accent2>
      <a:accent3>
        <a:srgbClr val="939393"/>
      </a:accent3>
      <a:accent4>
        <a:srgbClr val="00BCF2"/>
      </a:accent4>
      <a:accent5>
        <a:srgbClr val="6C6E6C"/>
      </a:accent5>
      <a:accent6>
        <a:srgbClr val="2E2F2E"/>
      </a:accent6>
      <a:hlink>
        <a:srgbClr val="0078D7"/>
      </a:hlink>
      <a:folHlink>
        <a:srgbClr val="0078D7"/>
      </a:folHlink>
    </a:clrScheme>
    <a:fontScheme name="Microsoft 365">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149A554461C0F44AE2D613AD47A6B64" ma:contentTypeVersion="18" ma:contentTypeDescription="Create a new document." ma:contentTypeScope="" ma:versionID="542a471beaeeab1b8949facfbc9126d4">
  <xsd:schema xmlns:xsd="http://www.w3.org/2001/XMLSchema" xmlns:xs="http://www.w3.org/2001/XMLSchema" xmlns:p="http://schemas.microsoft.com/office/2006/metadata/properties" xmlns:ns1="http://schemas.microsoft.com/sharepoint/v3" xmlns:ns2="2873a11b-9b80-429f-8611-a06ea650fcbe" xmlns:ns3="73d0d8c4-feef-45ef-b4a2-50408c6eb62f" targetNamespace="http://schemas.microsoft.com/office/2006/metadata/properties" ma:root="true" ma:fieldsID="fd3d01ac8452aa4a368359dfa53ee358" ns1:_="" ns2:_="" ns3:_="">
    <xsd:import namespace="http://schemas.microsoft.com/sharepoint/v3"/>
    <xsd:import namespace="2873a11b-9b80-429f-8611-a06ea650fcbe"/>
    <xsd:import namespace="73d0d8c4-feef-45ef-b4a2-50408c6eb62f"/>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1:_ip_UnifiedCompliancePolicyProperties" minOccurs="0"/>
                <xsd:element ref="ns1:_ip_UnifiedCompliancePolicyUIAction" minOccurs="0"/>
                <xsd:element ref="ns3:MediaServiceMetadata" minOccurs="0"/>
                <xsd:element ref="ns3:MediaServiceFastMetadata" minOccurs="0"/>
                <xsd:element ref="ns3:MediaServiceAutoTags" minOccurs="0"/>
                <xsd:element ref="ns3:MediaServiceOCR" minOccurs="0"/>
                <xsd:element ref="ns3:MediaServiceDateTaken" minOccurs="0"/>
                <xsd:element ref="ns1:PublishingStartDate" minOccurs="0"/>
                <xsd:element ref="ns1:PublishingExpirationDate" minOccurs="0"/>
                <xsd:element ref="ns3:MediaServiceLocation" minOccurs="0"/>
                <xsd:element ref="ns3:MediaServiceEventHashCode" minOccurs="0"/>
                <xsd:element ref="ns3:MediaServiceGenerationTime" minOccurs="0"/>
                <xsd:element ref="ns3:Link"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description="" ma:hidden="true" ma:internalName="_ip_UnifiedCompliancePolicyProperties">
      <xsd:simpleType>
        <xsd:restriction base="dms:Note"/>
      </xsd:simpleType>
    </xsd:element>
    <xsd:element name="_ip_UnifiedCompliancePolicyUIAction" ma:index="13" nillable="true" ma:displayName="Unified Compliance Policy UI Action" ma:description="" ma:hidden="true" ma:internalName="_ip_UnifiedCompliancePolicyUIAction">
      <xsd:simpleType>
        <xsd:restriction base="dms:Text"/>
      </xsd:simpleType>
    </xsd:element>
    <xsd:element name="PublishingStartDate" ma:index="19" nillable="true" ma:displayName="Scheduling Start Date" ma:description="Scheduling Start Date is a site column created by the Publishing feature. It is used to specify the date and time on which this page will first appear to site visitors." ma:internalName="PublishingStartDate">
      <xsd:simpleType>
        <xsd:restriction base="dms:Unknown"/>
      </xsd:simpleType>
    </xsd:element>
    <xsd:element name="PublishingExpirationDate" ma:index="20"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873a11b-9b80-429f-8611-a06ea650fc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73d0d8c4-feef-45ef-b4a2-50408c6eb62f" elementFormDefault="qualified">
    <xsd:import namespace="http://schemas.microsoft.com/office/2006/documentManagement/types"/>
    <xsd:import namespace="http://schemas.microsoft.com/office/infopath/2007/PartnerControls"/>
    <xsd:element name="MediaServiceMetadata" ma:index="14" nillable="true" ma:displayName="MediaServiceMetadata" ma:description="" ma:hidden="true" ma:internalName="MediaServiceMetadata" ma:readOnly="true">
      <xsd:simpleType>
        <xsd:restriction base="dms:Note"/>
      </xsd:simpleType>
    </xsd:element>
    <xsd:element name="MediaServiceFastMetadata" ma:index="15" nillable="true" ma:displayName="MediaServiceFastMetadata" ma:description="" ma:hidden="true" ma:internalName="MediaServiceFastMetadata" ma:readOnly="true">
      <xsd:simpleType>
        <xsd:restriction base="dms:Note"/>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description="" ma:internalName="MediaServiceOCR" ma:readOnly="true">
      <xsd:simpleType>
        <xsd:restriction base="dms:Note">
          <xsd:maxLength value="255"/>
        </xsd:restriction>
      </xsd:simpleType>
    </xsd:element>
    <xsd:element name="MediaServiceDateTaken" ma:index="18" nillable="true" ma:displayName="MediaServiceDateTaken" ma:description="" ma:hidden="true" ma:internalName="MediaServiceDateTaken" ma:readOnly="true">
      <xsd:simpleType>
        <xsd:restriction base="dms:Text"/>
      </xsd:simpleType>
    </xsd:element>
    <xsd:element name="MediaServiceLocation" ma:index="21" nillable="true" ma:displayName="MediaServiceLocation" ma:internalName="MediaServiceLocation"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GenerationTime" ma:index="23" nillable="true" ma:displayName="MediaServiceGenerationTime" ma:hidden="true" ma:internalName="MediaServiceGenerationTime" ma:readOnly="true">
      <xsd:simpleType>
        <xsd:restriction base="dms:Text"/>
      </xsd:simpleType>
    </xsd:element>
    <xsd:element name="Link" ma:index="24" nillable="true" ma:displayName="Link" ma:format="Dropdown" ma:internalName="Link">
      <xsd:simpleType>
        <xsd:restriction base="dms:Text">
          <xsd:maxLength value="255"/>
        </xsd:restriction>
      </xsd:simple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MediaServiceKeyPoints xmlns="73d0d8c4-feef-45ef-b4a2-50408c6eb62f" xsi:nil="true"/>
    <Link xmlns="73d0d8c4-feef-45ef-b4a2-50408c6eb62f" xsi:nil="true"/>
    <_ip_UnifiedCompliancePolicyProperties xmlns="http://schemas.microsoft.com/sharepoint/v3" xsi:nil="true"/>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A9F86900-5658-495E-A1BA-A9EACEA8E12E}">
  <ds:schemaRefs>
    <ds:schemaRef ds:uri="http://schemas.microsoft.com/sharepoint/v3/contenttype/forms"/>
  </ds:schemaRefs>
</ds:datastoreItem>
</file>

<file path=customXml/itemProps2.xml><?xml version="1.0" encoding="utf-8"?>
<ds:datastoreItem xmlns:ds="http://schemas.openxmlformats.org/officeDocument/2006/customXml" ds:itemID="{BAFBF889-F37F-4E34-AAA6-AD3583F33A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873a11b-9b80-429f-8611-a06ea650fcbe"/>
    <ds:schemaRef ds:uri="73d0d8c4-feef-45ef-b4a2-50408c6eb6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807EA16-99DA-4857-8275-4CDB8DAC05C8}">
  <ds:schemaRefs>
    <ds:schemaRef ds:uri="73d0d8c4-feef-45ef-b4a2-50408c6eb62f"/>
    <ds:schemaRef ds:uri="http://purl.org/dc/dcmitype/"/>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http://schemas.microsoft.com/sharepoint/v3"/>
    <ds:schemaRef ds:uri="2873a11b-9b80-429f-8611-a06ea650fcbe"/>
    <ds:schemaRef ds:uri="http://purl.org/dc/term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5472</TotalTime>
  <Words>6584</Words>
  <Application>Microsoft Office PowerPoint</Application>
  <PresentationFormat>Custom</PresentationFormat>
  <Paragraphs>1173</Paragraphs>
  <Slides>142</Slides>
  <Notes>70</Notes>
  <HiddenSlides>55</HiddenSlides>
  <MMClips>7</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142</vt:i4>
      </vt:variant>
    </vt:vector>
  </HeadingPairs>
  <TitlesOfParts>
    <vt:vector size="154" baseType="lpstr">
      <vt:lpstr>Arial</vt:lpstr>
      <vt:lpstr>Calibri</vt:lpstr>
      <vt:lpstr>Calibri Light</vt:lpstr>
      <vt:lpstr>Fabric MDL2 Assets</vt:lpstr>
      <vt:lpstr>Segoe UI</vt:lpstr>
      <vt:lpstr>Segoe UI Light</vt:lpstr>
      <vt:lpstr>Segoe UI Semibold</vt:lpstr>
      <vt:lpstr>Segoe UI Semilight</vt:lpstr>
      <vt:lpstr>Wingdings</vt:lpstr>
      <vt:lpstr>Microsoft 365 PPT Template - 2018</vt:lpstr>
      <vt:lpstr>3_WHITE TEMPLATE</vt:lpstr>
      <vt:lpstr>3_Microsoft 365 PPT Template - 2018</vt:lpstr>
      <vt:lpstr>MICROSOFT  CLOUD APP SECURITY</vt:lpstr>
      <vt:lpstr>PowerPoint Presentation</vt:lpstr>
      <vt:lpstr>CLOUD ACCESS SECURITY BROKERS</vt:lpstr>
      <vt:lpstr>Cloud services require a new approach to security</vt:lpstr>
      <vt:lpstr>Cloud Access Security Brokers</vt:lpstr>
      <vt:lpstr>Top CASB use cases</vt:lpstr>
      <vt:lpstr>Top CASB use cases</vt:lpstr>
      <vt:lpstr>MICROSOFT CLOUD APP SECURITY</vt:lpstr>
      <vt:lpstr>Microsoft Cloud App Security</vt:lpstr>
      <vt:lpstr>Microsoft Cloud App Security in the marketplace</vt:lpstr>
      <vt:lpstr>Featured Customers (public case studies)</vt:lpstr>
      <vt:lpstr>Recent announcements</vt:lpstr>
      <vt:lpstr>Key feature releases since the Gartner MQ for CASBs in 2018</vt:lpstr>
      <vt:lpstr>Microsoft Cloud App Security Overview</vt:lpstr>
      <vt:lpstr>Microsoft Cloud App Security architecture</vt:lpstr>
      <vt:lpstr>DISCOVERING AND ASSESSING THE RISK OF SHADOW IT</vt:lpstr>
      <vt:lpstr>Shadow IT management lifecycle</vt:lpstr>
      <vt:lpstr>Cloud App Discovery</vt:lpstr>
      <vt:lpstr>Cloud Discovery with Microsoft Defender ATP</vt:lpstr>
      <vt:lpstr>Microsoft Cloud App Security and Microsoft Defender ATP</vt:lpstr>
      <vt:lpstr>Integrate with your  Secure Web Gateway</vt:lpstr>
      <vt:lpstr>Discover and manage  risky OAuth apps </vt:lpstr>
      <vt:lpstr>DISCOVERY</vt:lpstr>
      <vt:lpstr>Get started today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DISCOVERY ARCHITECTURE</vt:lpstr>
      <vt:lpstr>DISCOVERY ARCHITECTURE WITH MICROSOFT DEFENDER ATP</vt:lpstr>
      <vt:lpstr>Architecture Overview – ZScaler integration</vt:lpstr>
      <vt:lpstr>Shadow IT Discovery deployment options</vt:lpstr>
      <vt:lpstr>PROTECTING YOUR INFORMATION</vt:lpstr>
      <vt:lpstr>Microsoft Information Protection solutions</vt:lpstr>
      <vt:lpstr>Protect your files and data in the cloud</vt:lpstr>
      <vt:lpstr>PowerPoint Presentation</vt:lpstr>
      <vt:lpstr>Key Differentiators via Microsoft Information Protection approach</vt:lpstr>
      <vt:lpstr>Protect sensitive files in the cloud </vt:lpstr>
      <vt:lpstr>INFORMATION PROTECTION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File and Data Control Architecture</vt:lpstr>
      <vt:lpstr>ENABLING REAL-TIME INFORMATION PROTECTION</vt:lpstr>
      <vt:lpstr>Conditional Access App Control</vt:lpstr>
      <vt:lpstr>Key differentiators to optimize the admin and end user experience</vt:lpstr>
      <vt:lpstr>PowerPoint Presentation</vt:lpstr>
      <vt:lpstr>USE CASE: PREVENT DOWNLOAD OF RISKY FILES</vt:lpstr>
      <vt:lpstr>PROTECTING YOUR INFORMATION IN REAL-TIME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CONDITIONAL ACCESS APP CONTROL </vt:lpstr>
      <vt:lpstr>Get started today</vt:lpstr>
      <vt:lpstr>THREAT PROTECTION IN THE CLOUD</vt:lpstr>
      <vt:lpstr>The challenge of securing your environment</vt:lpstr>
      <vt:lpstr>PowerPoint Presentation</vt:lpstr>
      <vt:lpstr>PROTECTION AGAINST CLOUD THREATS</vt:lpstr>
      <vt:lpstr>Detections across cloud apps</vt:lpstr>
      <vt:lpstr>Key threat alerts and  mitigation actions</vt:lpstr>
      <vt:lpstr>Comprehensive Threat Protection for your cloud apps</vt:lpstr>
      <vt:lpstr>PowerPoint Presentation</vt:lpstr>
      <vt:lpstr>THREAT PROTECTION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Get started today</vt:lpstr>
      <vt:lpstr>CASB for cloud platforms</vt:lpstr>
      <vt:lpstr>CLOUD SECURITY  POSTURE MANAGEMENT</vt:lpstr>
      <vt:lpstr>PowerPoint Presentation</vt:lpstr>
      <vt:lpstr>PowerPoint Presentation</vt:lpstr>
      <vt:lpstr>PowerPoint Presentation</vt:lpstr>
      <vt:lpstr>Enterprise Integrations</vt:lpstr>
      <vt:lpstr>Automating Security Workflows with MS Flow</vt:lpstr>
      <vt:lpstr>PowerPoint Presentation</vt:lpstr>
      <vt:lpstr>Sample automation scenarios</vt:lpstr>
      <vt:lpstr>Automating Security Workflows</vt:lpstr>
      <vt:lpstr>PowerPoint Presentation</vt:lpstr>
      <vt:lpstr>PowerPoint Presentation</vt:lpstr>
      <vt:lpstr>PowerPoint Presentation</vt:lpstr>
      <vt:lpstr>PowerPoint Presentation</vt:lpstr>
      <vt:lpstr>Automatic ticket generation in ServiceNow</vt:lpstr>
      <vt:lpstr>PowerPoint Presentation</vt:lpstr>
      <vt:lpstr>Request user input to validate alert via text message</vt:lpstr>
      <vt:lpstr>PowerPoint Presentation</vt:lpstr>
      <vt:lpstr>PowerPoint Presentation</vt:lpstr>
      <vt:lpstr>PowerPoint Presentation</vt:lpstr>
      <vt:lpstr>PowerPoint Presentation</vt:lpstr>
      <vt:lpstr>PowerPoint Presentation</vt:lpstr>
      <vt:lpstr>Managed Security Service Provider (MSSP)</vt:lpstr>
      <vt:lpstr>PowerPoint Presentation</vt:lpstr>
      <vt:lpstr>SUMMARY &amp; NEXT STEPS</vt:lpstr>
      <vt:lpstr>Investment areas</vt:lpstr>
      <vt:lpstr>Top 10 CASB use cases you should think about</vt:lpstr>
      <vt:lpstr>Next steps</vt:lpstr>
      <vt:lpstr>RESOURCES</vt:lpstr>
      <vt:lpstr>THANK YOU</vt:lpstr>
      <vt:lpstr>Licensing Options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Cloud App Security Customer deck</dc:title>
  <dc:creator>Kim Kischel</dc:creator>
  <cp:lastModifiedBy>Timothy Mohler</cp:lastModifiedBy>
  <cp:revision>4</cp:revision>
  <dcterms:modified xsi:type="dcterms:W3CDTF">2019-09-16T19:48:36Z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etDate">
    <vt:lpwstr>2017-12-15T19:02:32.0807259Z</vt:lpwstr>
  </property>
  <property fmtid="{D5CDD505-2E9C-101B-9397-08002B2CF9AE}" pid="4" name="MSIP_Label_f42aa342-8706-4288-bd11-ebb85995028c_Name">
    <vt:lpwstr>General</vt:lpwstr>
  </property>
  <property fmtid="{D5CDD505-2E9C-101B-9397-08002B2CF9AE}" pid="5" name="MSIP_Label_f42aa342-8706-4288-bd11-ebb85995028c_Extended_MSFT_Method">
    <vt:lpwstr>Automatic</vt:lpwstr>
  </property>
  <property fmtid="{D5CDD505-2E9C-101B-9397-08002B2CF9AE}" pid="6" name="Sensitivity">
    <vt:lpwstr>General</vt:lpwstr>
  </property>
  <property fmtid="{D5CDD505-2E9C-101B-9397-08002B2CF9AE}" pid="7" name="ContentTypeId">
    <vt:lpwstr>0x0101008149A554461C0F44AE2D613AD47A6B64</vt:lpwstr>
  </property>
  <property fmtid="{D5CDD505-2E9C-101B-9397-08002B2CF9AE}" pid="8" name="ArticulateGUID">
    <vt:lpwstr>9E999800-C6E2-4039-8F7E-68BEFDBE6C64</vt:lpwstr>
  </property>
</Properties>
</file>