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4327" r:id="rId4"/>
  </p:sldMasterIdLst>
  <p:notesMasterIdLst>
    <p:notesMasterId r:id="rId22"/>
  </p:notesMasterIdLst>
  <p:handoutMasterIdLst>
    <p:handoutMasterId r:id="rId23"/>
  </p:handoutMasterIdLst>
  <p:sldIdLst>
    <p:sldId id="728" r:id="rId5"/>
    <p:sldId id="729" r:id="rId6"/>
    <p:sldId id="730" r:id="rId7"/>
    <p:sldId id="731" r:id="rId8"/>
    <p:sldId id="732" r:id="rId9"/>
    <p:sldId id="696" r:id="rId10"/>
    <p:sldId id="746" r:id="rId11"/>
    <p:sldId id="745" r:id="rId12"/>
    <p:sldId id="734" r:id="rId13"/>
    <p:sldId id="700" r:id="rId14"/>
    <p:sldId id="702" r:id="rId15"/>
    <p:sldId id="701" r:id="rId16"/>
    <p:sldId id="712" r:id="rId17"/>
    <p:sldId id="741" r:id="rId18"/>
    <p:sldId id="735" r:id="rId19"/>
    <p:sldId id="709" r:id="rId20"/>
    <p:sldId id="723" r:id="rId21"/>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3" userDrawn="1">
          <p15:clr>
            <a:srgbClr val="A4A3A4"/>
          </p15:clr>
        </p15:guide>
        <p15:guide id="2" pos="3341" userDrawn="1">
          <p15:clr>
            <a:srgbClr val="A4A3A4"/>
          </p15:clr>
        </p15:guide>
        <p15:guide id="3" pos="2645" userDrawn="1">
          <p15:clr>
            <a:srgbClr val="A4A3A4"/>
          </p15:clr>
        </p15:guide>
        <p15:guide id="4" orient="horz" pos="1675" userDrawn="1">
          <p15:clr>
            <a:srgbClr val="A4A3A4"/>
          </p15:clr>
        </p15:guide>
        <p15:guide id="5" orient="horz" pos="2371"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4" name="Author" initials="A" lastIdx="0" clrIdx="1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3F3F3"/>
    <a:srgbClr val="00188F"/>
    <a:srgbClr val="002050"/>
    <a:srgbClr val="012456"/>
    <a:srgbClr val="E1DDDA"/>
    <a:srgbClr val="0078D7"/>
    <a:srgbClr val="61D0F0"/>
    <a:srgbClr val="F8F8F8"/>
    <a:srgbClr val="003C6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650" autoAdjust="0"/>
    <p:restoredTop sz="64477" autoAdjust="0"/>
  </p:normalViewPr>
  <p:slideViewPr>
    <p:cSldViewPr snapToGrid="0">
      <p:cViewPr varScale="1">
        <p:scale>
          <a:sx n="54" d="100"/>
          <a:sy n="54" d="100"/>
        </p:scale>
        <p:origin x="1829" y="53"/>
      </p:cViewPr>
      <p:guideLst>
        <p:guide orient="horz" pos="2203"/>
        <p:guide pos="3341"/>
        <p:guide pos="2645"/>
        <p:guide orient="horz" pos="1675"/>
        <p:guide orient="horz" pos="2371"/>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14064"/>
    </p:cViewPr>
  </p:sorterViewPr>
  <p:notesViewPr>
    <p:cSldViewPr snapToGrid="0" showGuides="1">
      <p:cViewPr varScale="1">
        <p:scale>
          <a:sx n="66" d="100"/>
          <a:sy n="66" d="100"/>
        </p:scale>
        <p:origin x="2571" y="6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C8D045D-9A66-44E7-900A-FC6D0BD4E54A}" type="datetime8">
              <a:rPr lang="en-US" smtClean="0">
                <a:latin typeface="Segoe UI" pitchFamily="34" charset="0"/>
              </a:rPr>
              <a:t>9/16/2019 12:44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38EEC551-8CDA-4EB6-89BB-2A86C9F091C8}" type="datetime8">
              <a:rPr lang="en-US" smtClean="0"/>
              <a:t>9/16/2019 12:44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graph.microsoft.com/beta/reports/getTenantSecureScores(period=1)/content"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24D7FA-168F-4BA1-A406-686B2962B11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044007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a:solidFill>
                  <a:schemeClr val="tx1"/>
                </a:solidFill>
                <a:effectLst/>
                <a:latin typeface="Segoe UI Light" pitchFamily="34" charset="0"/>
                <a:ea typeface="+mn-ea"/>
                <a:cs typeface="+mn-cs"/>
              </a:rPr>
              <a:t>On the dashboard tab of Secure Score is what we call the modeler.  It is a slider that helps you figure out what action you can take to reach the right target score for your organization.  As you move the slider the number of actions you need take to reach your target score increases or decreases. It also helps you understand if you are taking a basic, balanced, or aggressive approach to security.  The idea is to help you find that right balance of productivity and security for your organization.</a:t>
            </a:r>
          </a:p>
          <a:p>
            <a:r>
              <a:rPr lang="en-US" sz="900" kern="1200" dirty="0">
                <a:solidFill>
                  <a:schemeClr val="tx1"/>
                </a:solidFill>
                <a:effectLst/>
                <a:latin typeface="Segoe UI Light" pitchFamily="34" charset="0"/>
                <a:ea typeface="+mn-ea"/>
                <a:cs typeface="+mn-cs"/>
              </a:rPr>
              <a:t>Once you have determined the target score you want to obtain you can see a prioritized list of actions based on their effectiveness.  The first item in the list is enabling multifactor authentication (MFA) for global administrators. Second is enabling MFA for all users.  Most organizations we talk to think MFA for admins is a great control to enable but MFA for all users is one that makes most security admins hesitant even though is very effective in helping stop account breaches.  Users already don’t like having to remember a password and enabling MFA will make it more burdensome for them to login and have a higher cost to implement broadly due to increased user training and support.</a:t>
            </a:r>
          </a:p>
          <a:p>
            <a:r>
              <a:rPr lang="en-US" sz="900" kern="1200" dirty="0">
                <a:solidFill>
                  <a:schemeClr val="tx1"/>
                </a:solidFill>
                <a:effectLst/>
                <a:latin typeface="Segoe UI Light" pitchFamily="34" charset="0"/>
                <a:ea typeface="+mn-ea"/>
                <a:cs typeface="+mn-cs"/>
              </a:rPr>
              <a:t>This is where the filter in the modeler can help.  Items that have a low implementation cost or impact can be filtered on so organizations can see the controls that might be easier to enable quickly and increase their security posture.  Other filters include things like category (is the control affecting accounts, data or devices), the type of action (behavior, configuration or reviewing a report), the type of control (standard or advanced), and if the item is scored or not scored.  Not scored items are controls that we don’t have telemetry on, so we can’t provide the points.  Once we have the telemetry we will give you the points.  As there are 59 controls there is also a way to easily search for a control you are looking for in the modeler.</a:t>
            </a:r>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rPr>
              <a:t>Microsoft Worldwide Partner Conference 2016</a:t>
            </a: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800" b="0" i="0" u="none" strike="noStrike" kern="0" cap="none" spc="0" normalizeH="0" baseline="0" noProof="0" smtClean="0">
                <a:ln>
                  <a:noFill/>
                </a:ln>
                <a:solidFill>
                  <a:sysClr val="windowText" lastClr="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9/16/2019 12:44 PM</a:t>
            </a:fld>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592468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a:solidFill>
                  <a:schemeClr val="tx1"/>
                </a:solidFill>
                <a:effectLst/>
                <a:latin typeface="Segoe UI Light" pitchFamily="34" charset="0"/>
                <a:ea typeface="+mn-ea"/>
                <a:cs typeface="+mn-cs"/>
              </a:rPr>
              <a:t>Once you have narrowed the list of controls that you want to act on, Secure Score makes it easy to implement them.  By clicking on the control, you get a short description, the threats it helps protect against, the action category it covers, the user impact, the implementation cost and the number of points you can obtain from enabling it.  To get more details you can click the “learn more” button which will provide a more in-depth description of the control and the ability to enable or take you to the page where you can enable it.</a:t>
            </a:r>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rPr>
              <a:t>Microsoft Worldwide Partner Conference 2016</a:t>
            </a: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800" b="0" i="0" u="none" strike="noStrike" kern="0" cap="none" spc="0" normalizeH="0" baseline="0" noProof="0" smtClean="0">
                <a:ln>
                  <a:noFill/>
                </a:ln>
                <a:solidFill>
                  <a:sysClr val="windowText" lastClr="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9/16/2019 12:44 PM</a:t>
            </a:fld>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881492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a:solidFill>
                  <a:schemeClr val="tx1"/>
                </a:solidFill>
                <a:effectLst/>
                <a:latin typeface="Segoe UI Light" pitchFamily="34" charset="0"/>
                <a:ea typeface="+mn-ea"/>
                <a:cs typeface="+mn-cs"/>
              </a:rPr>
              <a:t>We understand that sometimes you might not be using a Microsoft solution to meet a specific control.  As I mentioned early we know that many enterprise customers have over 60 security solutions and likely they are not going to all from Microsoft.  To help you accurately represent your security position when you are using a non-Microsoft solution that represents the spirt of the control we provide a “third party” button.  This button allows you to record that the control is met by another solution and will assign you the full points for it.</a:t>
            </a:r>
          </a:p>
          <a:p>
            <a:endParaRPr lang="en-US" sz="900" kern="1200" dirty="0">
              <a:solidFill>
                <a:schemeClr val="tx1"/>
              </a:solidFill>
              <a:effectLst/>
              <a:latin typeface="Segoe UI Light" pitchFamily="34" charset="0"/>
              <a:ea typeface="+mn-ea"/>
              <a:cs typeface="+mn-cs"/>
            </a:endParaRPr>
          </a:p>
          <a:p>
            <a:r>
              <a:rPr lang="en-US" sz="900" kern="1200" dirty="0">
                <a:solidFill>
                  <a:schemeClr val="tx1"/>
                </a:solidFill>
                <a:effectLst/>
                <a:latin typeface="Segoe UI Light" pitchFamily="34" charset="0"/>
                <a:ea typeface="+mn-ea"/>
                <a:cs typeface="+mn-cs"/>
              </a:rPr>
              <a:t>We also know that there are some controls that you may feel are not valid for your organization.  This may be due to your company’s policies, size, or organizational structure.  To help accommodate this Secure Score provides an Ignore button for many of the controls.  A control that we see some organizations ignore is one called “Designate less than 5 global admins”.  This may not be possible for some global organizations where people all over the world need admin access due to a follow the sun support model.  When you choose to ignore a control, you get the chance to document a reason why (so others in the org can understand) and Secure Score will reduce the denominator of your score by the maximum number of points that you could have obtained from that control.</a:t>
            </a:r>
          </a:p>
          <a:p>
            <a:endParaRPr lang="en-US" sz="900" kern="1200" dirty="0">
              <a:solidFill>
                <a:schemeClr val="tx1"/>
              </a:solidFill>
              <a:effectLst/>
              <a:latin typeface="Segoe UI Light" pitchFamily="34" charset="0"/>
              <a:ea typeface="+mn-ea"/>
              <a:cs typeface="+mn-cs"/>
            </a:endParaRPr>
          </a:p>
          <a:p>
            <a:r>
              <a:rPr lang="en-US" sz="900" kern="1200" dirty="0">
                <a:solidFill>
                  <a:schemeClr val="tx1"/>
                </a:solidFill>
                <a:effectLst/>
                <a:latin typeface="Segoe UI Light" pitchFamily="34" charset="0"/>
                <a:ea typeface="+mn-ea"/>
                <a:cs typeface="+mn-cs"/>
              </a:rPr>
              <a:t>At some point you might change your mind around ignoring a control or begin to use a Microsoft solution for it.  In these cases, we make it easy to remove these designations though the Score Analyzer tab.</a:t>
            </a:r>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rPr>
              <a:t>Microsoft Worldwide Partner Conference 2016</a:t>
            </a: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800" b="0" i="0" u="none" strike="noStrike" kern="0" cap="none" spc="0" normalizeH="0" baseline="0" noProof="0" smtClean="0">
                <a:ln>
                  <a:noFill/>
                </a:ln>
                <a:solidFill>
                  <a:sysClr val="windowText" lastClr="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9/16/2019 12:44 PM</a:t>
            </a:fld>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745241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sz="900" kern="1200" dirty="0">
                <a:solidFill>
                  <a:schemeClr val="tx1"/>
                </a:solidFill>
                <a:effectLst/>
                <a:latin typeface="Segoe UI Light" pitchFamily="34" charset="0"/>
                <a:ea typeface="+mn-ea"/>
                <a:cs typeface="+mn-cs"/>
              </a:rPr>
              <a:t>Instead of talking more about Secure Score, let me show you what it looks like in action.</a:t>
            </a:r>
          </a:p>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9/16/2019 12:44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8366612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i="1" kern="1200" dirty="0">
                <a:solidFill>
                  <a:schemeClr val="tx1"/>
                </a:solidFill>
                <a:effectLst/>
                <a:latin typeface="Segoe UI Light" pitchFamily="34" charset="0"/>
                <a:ea typeface="+mn-ea"/>
                <a:cs typeface="+mn-cs"/>
              </a:rPr>
              <a:t>Optional slide for technical audiences</a:t>
            </a:r>
          </a:p>
          <a:p>
            <a:endParaRPr lang="en-US" sz="900" kern="1200" dirty="0">
              <a:solidFill>
                <a:schemeClr val="tx1"/>
              </a:solidFill>
              <a:effectLst/>
              <a:latin typeface="Segoe UI Light" pitchFamily="34" charset="0"/>
              <a:ea typeface="+mn-ea"/>
              <a:cs typeface="+mn-cs"/>
            </a:endParaRPr>
          </a:p>
          <a:p>
            <a:r>
              <a:rPr lang="en-US" sz="900" kern="1200" dirty="0">
                <a:solidFill>
                  <a:schemeClr val="tx1"/>
                </a:solidFill>
                <a:effectLst/>
                <a:latin typeface="Segoe UI Light" pitchFamily="34" charset="0"/>
                <a:ea typeface="+mn-ea"/>
                <a:cs typeface="+mn-cs"/>
              </a:rPr>
              <a:t>To come up with your score we rely on telemetry from these services.  Services like SharePoint, Exchange Online, OneDrive for Business, Azure Active Directory feed their telemetry into a data store.  We then query this store at 1AM pacific time for the info that Secure Score measures and we put this into a separate store for Secure Score.  When you access Secure Score the points you obtain and the data on what controls are enabled are pulled from the data store.</a:t>
            </a:r>
          </a:p>
          <a:p>
            <a:endParaRPr lang="en-US" sz="900" kern="1200" dirty="0">
              <a:solidFill>
                <a:schemeClr val="tx1"/>
              </a:solidFill>
              <a:effectLst/>
              <a:latin typeface="Segoe UI Light" pitchFamily="34" charset="0"/>
              <a:ea typeface="+mn-ea"/>
              <a:cs typeface="+mn-cs"/>
            </a:endParaRPr>
          </a:p>
          <a:p>
            <a:r>
              <a:rPr lang="en-US" sz="900" kern="1200" dirty="0">
                <a:solidFill>
                  <a:schemeClr val="tx1"/>
                </a:solidFill>
                <a:effectLst/>
                <a:latin typeface="Segoe UI Light" pitchFamily="34" charset="0"/>
                <a:ea typeface="+mn-ea"/>
                <a:cs typeface="+mn-cs"/>
              </a:rPr>
              <a:t>When you mark an action as Ignore or 3</a:t>
            </a:r>
            <a:r>
              <a:rPr lang="en-US" sz="900" kern="1200" baseline="30000" dirty="0">
                <a:solidFill>
                  <a:schemeClr val="tx1"/>
                </a:solidFill>
                <a:effectLst/>
                <a:latin typeface="Segoe UI Light" pitchFamily="34" charset="0"/>
                <a:ea typeface="+mn-ea"/>
                <a:cs typeface="+mn-cs"/>
              </a:rPr>
              <a:t>rd</a:t>
            </a:r>
            <a:r>
              <a:rPr lang="en-US" sz="900" kern="1200" dirty="0">
                <a:solidFill>
                  <a:schemeClr val="tx1"/>
                </a:solidFill>
                <a:effectLst/>
                <a:latin typeface="Segoe UI Light" pitchFamily="34" charset="0"/>
                <a:ea typeface="+mn-ea"/>
                <a:cs typeface="+mn-cs"/>
              </a:rPr>
              <a:t> party, this data is held separately from the workload telemetry and is also read by the Secure Score User Interface when you view the Score Analyzer.</a:t>
            </a:r>
          </a:p>
          <a:p>
            <a:endParaRPr lang="en-US" sz="900" kern="1200" dirty="0">
              <a:solidFill>
                <a:schemeClr val="tx1"/>
              </a:solidFill>
              <a:effectLst/>
              <a:latin typeface="Segoe UI Light" pitchFamily="34" charset="0"/>
              <a:ea typeface="+mn-ea"/>
              <a:cs typeface="+mn-cs"/>
            </a:endParaRPr>
          </a:p>
          <a:p>
            <a:r>
              <a:rPr lang="en-US" sz="900" kern="1200" dirty="0">
                <a:solidFill>
                  <a:schemeClr val="tx1"/>
                </a:solidFill>
                <a:effectLst/>
                <a:latin typeface="Segoe UI Light" pitchFamily="34" charset="0"/>
                <a:ea typeface="+mn-ea"/>
                <a:cs typeface="+mn-cs"/>
              </a:rPr>
              <a:t>Lastly, some actions provide points for reviewing reports.  To record that you reviewed these reports the data goes to an Azure Event hub and then to a Secure Score process that anonymizes the data. For example, we don’t want to store that John Doe reviewed the report.  The process also add when the points for that action should be removed as each report needs to be reviewed on a regular basis.</a:t>
            </a:r>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rPr>
              <a:t>Microsoft Worldwide Partner Conference 2016</a:t>
            </a: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800" b="0" i="0" u="none" strike="noStrike" kern="0" cap="none" spc="0" normalizeH="0" baseline="0" noProof="0" smtClean="0">
                <a:ln>
                  <a:noFill/>
                </a:ln>
                <a:solidFill>
                  <a:sysClr val="windowText" lastClr="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9/16/2019 12:44 PM</a:t>
            </a:fld>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86863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sz="900" kern="1200" dirty="0">
                <a:solidFill>
                  <a:schemeClr val="tx1"/>
                </a:solidFill>
                <a:effectLst/>
                <a:latin typeface="Segoe UI Light" pitchFamily="34" charset="0"/>
                <a:ea typeface="+mn-ea"/>
                <a:cs typeface="+mn-cs"/>
              </a:rPr>
              <a:t>In summary, Secure Score helps you get insights into your security position by helping you better understand what security features you have enabled though an easy to use user interface.  It also gives you guidance on how to increase your security level by helping you learn about what other security features are available while helping you balance your users’ productivity needs and your security requirements.</a:t>
            </a:r>
          </a:p>
          <a:p>
            <a:endParaRPr lang="en-US" dirty="0"/>
          </a:p>
        </p:txBody>
      </p:sp>
      <p:sp>
        <p:nvSpPr>
          <p:cNvPr id="4" name="Slide Number Placeholder 3"/>
          <p:cNvSpPr>
            <a:spLocks noGrp="1"/>
          </p:cNvSpPr>
          <p:nvPr>
            <p:ph type="sldNum" sz="quarter" idx="10"/>
          </p:nvPr>
        </p:nvSpPr>
        <p:spPr/>
        <p:txBody>
          <a:bodyPr/>
          <a:lstStyle/>
          <a:p>
            <a:fld id="{ED24D7FA-168F-4BA1-A406-686B2962B11E}" type="slidenum">
              <a:rPr lang="en-US" smtClean="0"/>
              <a:t>15</a:t>
            </a:fld>
            <a:endParaRPr lang="en-US"/>
          </a:p>
        </p:txBody>
      </p:sp>
    </p:spTree>
    <p:extLst>
      <p:ext uri="{BB962C8B-B14F-4D97-AF65-F5344CB8AC3E}">
        <p14:creationId xmlns:p14="http://schemas.microsoft.com/office/powerpoint/2010/main" val="8009861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sz="900" kern="1200" dirty="0">
                <a:solidFill>
                  <a:schemeClr val="tx1"/>
                </a:solidFill>
                <a:effectLst/>
                <a:latin typeface="Segoe UI Light" pitchFamily="34" charset="0"/>
                <a:ea typeface="+mn-ea"/>
                <a:cs typeface="+mn-cs"/>
              </a:rPr>
              <a:t>Are there any other questions?</a:t>
            </a:r>
          </a:p>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9/16/2019 12:44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42230200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t>9/16/2019 12:44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17</a:t>
            </a:fld>
            <a:endParaRPr lang="en-US" dirty="0"/>
          </a:p>
        </p:txBody>
      </p:sp>
    </p:spTree>
    <p:extLst>
      <p:ext uri="{BB962C8B-B14F-4D97-AF65-F5344CB8AC3E}">
        <p14:creationId xmlns:p14="http://schemas.microsoft.com/office/powerpoint/2010/main" val="28126363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a:solidFill>
                  <a:schemeClr val="tx1"/>
                </a:solidFill>
                <a:effectLst/>
                <a:latin typeface="Segoe UI Light" pitchFamily="34" charset="0"/>
                <a:ea typeface="+mn-ea"/>
                <a:cs typeface="+mn-cs"/>
              </a:rPr>
              <a:t>The threat landscape is continually evolving. We have a really wide view of this evolution, because Microsoft’s business spans such a wide array of audiences and technologies. We publish a report every six months to provide an update on what we’ve seen, called the Security Intelligence Report. As we look back across the last couple of years, we see a few macro-level trends. </a:t>
            </a:r>
          </a:p>
          <a:p>
            <a:endParaRPr lang="en-US" sz="900" kern="1200" dirty="0">
              <a:solidFill>
                <a:schemeClr val="tx1"/>
              </a:solidFill>
              <a:effectLst/>
              <a:latin typeface="Segoe UI Light" pitchFamily="34" charset="0"/>
              <a:ea typeface="+mn-ea"/>
              <a:cs typeface="+mn-cs"/>
            </a:endParaRPr>
          </a:p>
          <a:p>
            <a:r>
              <a:rPr lang="en-US" sz="900" kern="1200" dirty="0">
                <a:solidFill>
                  <a:schemeClr val="tx1"/>
                </a:solidFill>
                <a:effectLst/>
                <a:latin typeface="Segoe UI Light" pitchFamily="34" charset="0"/>
                <a:ea typeface="+mn-ea"/>
                <a:cs typeface="+mn-cs"/>
              </a:rPr>
              <a:t>First, identity-based attacks are up 300% this year. This is because identity is the key to securing any one of those elements of the digital estate diagram we looked at earlier. You need to understand the identity of the person who is trying to access the information or the application or the device. In some ways, this is the last bastion of control for many IT organizations. It’s becoming </a:t>
            </a:r>
            <a:r>
              <a:rPr lang="en-US" sz="900" b="1" kern="1200" dirty="0">
                <a:solidFill>
                  <a:schemeClr val="tx1"/>
                </a:solidFill>
                <a:effectLst/>
                <a:latin typeface="Segoe UI Light" pitchFamily="34" charset="0"/>
                <a:ea typeface="+mn-ea"/>
                <a:cs typeface="+mn-cs"/>
              </a:rPr>
              <a:t>the</a:t>
            </a:r>
            <a:r>
              <a:rPr lang="en-US" sz="900" kern="1200" dirty="0">
                <a:solidFill>
                  <a:schemeClr val="tx1"/>
                </a:solidFill>
                <a:effectLst/>
                <a:latin typeface="Segoe UI Light" pitchFamily="34" charset="0"/>
                <a:ea typeface="+mn-ea"/>
                <a:cs typeface="+mn-cs"/>
              </a:rPr>
              <a:t> </a:t>
            </a:r>
            <a:r>
              <a:rPr lang="en-US" sz="900" b="1" kern="1200" dirty="0">
                <a:solidFill>
                  <a:schemeClr val="tx1"/>
                </a:solidFill>
                <a:effectLst/>
                <a:latin typeface="Segoe UI Light" pitchFamily="34" charset="0"/>
                <a:ea typeface="+mn-ea"/>
                <a:cs typeface="+mn-cs"/>
              </a:rPr>
              <a:t>essential</a:t>
            </a:r>
            <a:r>
              <a:rPr lang="en-US" sz="900" kern="1200" dirty="0">
                <a:solidFill>
                  <a:schemeClr val="tx1"/>
                </a:solidFill>
                <a:effectLst/>
                <a:latin typeface="Segoe UI Light" pitchFamily="34" charset="0"/>
                <a:ea typeface="+mn-ea"/>
                <a:cs typeface="+mn-cs"/>
              </a:rPr>
              <a:t> control plane for security. Attackers understand that, and so they are focused heavily on stealing and cracking passwords. Once they have a valid username and password, they can work their way toward their ultimate target: information.</a:t>
            </a:r>
          </a:p>
          <a:p>
            <a:endParaRPr lang="en-US" sz="900" kern="1200" dirty="0">
              <a:solidFill>
                <a:schemeClr val="tx1"/>
              </a:solidFill>
              <a:effectLst/>
              <a:latin typeface="Segoe UI Light" pitchFamily="34" charset="0"/>
              <a:ea typeface="+mn-ea"/>
              <a:cs typeface="+mn-cs"/>
            </a:endParaRPr>
          </a:p>
          <a:p>
            <a:r>
              <a:rPr lang="en-US" sz="900" kern="1200" dirty="0">
                <a:solidFill>
                  <a:schemeClr val="tx1"/>
                </a:solidFill>
                <a:effectLst/>
                <a:latin typeface="Segoe UI Light" pitchFamily="34" charset="0"/>
                <a:ea typeface="+mn-ea"/>
                <a:cs typeface="+mn-cs"/>
              </a:rPr>
              <a:t>Information is, after all, your most attractive target. We're no longer protecting against hackers or script kiddies who launch attacks for fun or notoriety. The attackers you're protecting against are trying to steal something from you for monetary gain, and information is most likely that something. Making matters worse, one implication of the new digital estate is that information is going to move into and out of systems that IT controls. It's going to move out of those systems onto mobile devices. It's going to get emailed to people outside the organization. It's going to go to partners and customers. And so the size of this target is actually growing.</a:t>
            </a:r>
          </a:p>
          <a:p>
            <a:endParaRPr lang="en-US" sz="900" kern="1200" dirty="0">
              <a:solidFill>
                <a:schemeClr val="tx1"/>
              </a:solidFill>
              <a:effectLst/>
              <a:latin typeface="Segoe UI Light" pitchFamily="34" charset="0"/>
              <a:ea typeface="+mn-ea"/>
              <a:cs typeface="+mn-cs"/>
            </a:endParaRPr>
          </a:p>
          <a:p>
            <a:r>
              <a:rPr lang="en-US" sz="900" kern="1200" dirty="0">
                <a:solidFill>
                  <a:schemeClr val="tx1"/>
                </a:solidFill>
                <a:effectLst/>
                <a:latin typeface="Segoe UI Light" pitchFamily="34" charset="0"/>
                <a:ea typeface="+mn-ea"/>
                <a:cs typeface="+mn-cs"/>
              </a:rPr>
              <a:t>The third trend is, broadly stated, that attackers are now heavily using automation tools and other sophisticated methods to help their attacks spread incredibly quickly. That makes it very difficult for a human or even a team of human people to keep up. We're seeing that 96% of the malware we detect is automated polymorphic. That means it changes its look and shape every time it infects a new system. This is a means of escaping traditional types of detection. And it’s just one example of how attackers are using automation to move quickly. </a:t>
            </a:r>
          </a:p>
          <a:p>
            <a:endParaRPr lang="en-US" sz="900" kern="1200" dirty="0">
              <a:solidFill>
                <a:schemeClr val="tx1"/>
              </a:solidFill>
              <a:effectLst/>
              <a:latin typeface="Segoe UI Light" pitchFamily="34" charset="0"/>
              <a:ea typeface="+mn-ea"/>
              <a:cs typeface="+mn-cs"/>
            </a:endParaRPr>
          </a:p>
          <a:p>
            <a:r>
              <a:rPr lang="en-US" sz="900" kern="1200" dirty="0">
                <a:solidFill>
                  <a:schemeClr val="tx1"/>
                </a:solidFill>
                <a:effectLst/>
                <a:latin typeface="Segoe UI Light" pitchFamily="34" charset="0"/>
                <a:ea typeface="+mn-ea"/>
                <a:cs typeface="+mn-cs"/>
              </a:rPr>
              <a:t>Lastly, many security operations center analysts are finding themselves completely swamped—because they're using more than 60 security solutions on average, and those solutions aren’t integrated with each other. This is also where many of our customers tell us they are experiencing talent shortages today. They're finding it difficult to hire good quality security operations center analysts to conduct investigations and decide how to best remediate. </a:t>
            </a:r>
          </a:p>
          <a:p>
            <a:endParaRPr lang="en-US" sz="900" kern="1200" dirty="0">
              <a:solidFill>
                <a:schemeClr val="tx1"/>
              </a:solidFill>
              <a:effectLst/>
              <a:latin typeface="Segoe UI Light" pitchFamily="34" charset="0"/>
              <a:ea typeface="+mn-ea"/>
              <a:cs typeface="+mn-cs"/>
            </a:endParaRPr>
          </a:p>
          <a:p>
            <a:r>
              <a:rPr lang="en-US" sz="900" kern="1200" dirty="0">
                <a:solidFill>
                  <a:schemeClr val="tx1"/>
                </a:solidFill>
                <a:effectLst/>
                <a:latin typeface="Segoe UI Light" pitchFamily="34" charset="0"/>
                <a:ea typeface="+mn-ea"/>
                <a:cs typeface="+mn-cs"/>
              </a:rPr>
              <a:t>If we dive deeper into the security management space, we also see security operations and analysts having trouble beyond just the number of solutions.  They have a lot of different controls for the services they operate.  Then all these controls are in different places even within products created by the same vendor.  With all the controls available they can’t possibly know of all the controls available and which ones are the most effective as solving their problems.  They also must deal with eroding coverage of controls.  For example, when a new admin gets created, did they get multifactor authentication enabled?  Lastly, we hear it is hard to benchmark against other organizations.</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E919EC-7741-4402-9AD5-2F829C0A299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204893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a:solidFill>
                  <a:schemeClr val="tx1"/>
                </a:solidFill>
                <a:effectLst/>
                <a:latin typeface="Segoe UI Light" pitchFamily="34" charset="0"/>
                <a:ea typeface="+mn-ea"/>
                <a:cs typeface="+mn-cs"/>
              </a:rPr>
              <a:t>To help solve these security management challenges in Microsoft products we have built Microsoft Secure Score.  Secure Score is a security analytics tool that applies a score to an organizations current Microsoft security configuration.</a:t>
            </a:r>
          </a:p>
          <a:p>
            <a:endParaRPr lang="en-US" sz="900" kern="1200" dirty="0">
              <a:solidFill>
                <a:schemeClr val="tx1"/>
              </a:solidFill>
              <a:effectLst/>
              <a:latin typeface="Segoe UI Light" pitchFamily="34" charset="0"/>
              <a:ea typeface="+mn-ea"/>
              <a:cs typeface="+mn-cs"/>
            </a:endParaRPr>
          </a:p>
          <a:p>
            <a:r>
              <a:rPr lang="en-US" sz="900" kern="1200" dirty="0">
                <a:solidFill>
                  <a:schemeClr val="tx1"/>
                </a:solidFill>
                <a:effectLst/>
                <a:latin typeface="Segoe UI Light" pitchFamily="34" charset="0"/>
                <a:ea typeface="+mn-ea"/>
                <a:cs typeface="+mn-cs"/>
              </a:rPr>
              <a:t>With Secure Score we aim to help you get insights into your security position by helping you better understand what security features you have enabled though an easy to use user interface.  We also want to give you guidance on how to increase your security level by helping you learn about what other security features are available while helping you balance your users’ productivity needs and your security requirements.</a:t>
            </a:r>
          </a:p>
          <a:p>
            <a:endParaRPr lang="en-US" dirty="0"/>
          </a:p>
        </p:txBody>
      </p:sp>
      <p:sp>
        <p:nvSpPr>
          <p:cNvPr id="4" name="Slide Number Placeholder 3"/>
          <p:cNvSpPr>
            <a:spLocks noGrp="1"/>
          </p:cNvSpPr>
          <p:nvPr>
            <p:ph type="sldNum" sz="quarter" idx="10"/>
          </p:nvPr>
        </p:nvSpPr>
        <p:spPr/>
        <p:txBody>
          <a:bodyPr/>
          <a:lstStyle/>
          <a:p>
            <a:fld id="{ED24D7FA-168F-4BA1-A406-686B2962B11E}" type="slidenum">
              <a:rPr lang="en-US" smtClean="0"/>
              <a:t>3</a:t>
            </a:fld>
            <a:endParaRPr lang="en-US"/>
          </a:p>
        </p:txBody>
      </p:sp>
    </p:spTree>
    <p:extLst>
      <p:ext uri="{BB962C8B-B14F-4D97-AF65-F5344CB8AC3E}">
        <p14:creationId xmlns:p14="http://schemas.microsoft.com/office/powerpoint/2010/main" val="42028911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a:solidFill>
                  <a:schemeClr val="tx1"/>
                </a:solidFill>
                <a:effectLst/>
                <a:latin typeface="Segoe UI Light" pitchFamily="34" charset="0"/>
                <a:ea typeface="+mn-ea"/>
                <a:cs typeface="+mn-cs"/>
              </a:rPr>
              <a:t>To help you better understand what Secure Score is, let’s look at the insights it can provide into your security position by talking about what solutions it covers, how to view your score and trending information, and how you can compare you score.  Let’s start with what solutions it covers.</a:t>
            </a:r>
          </a:p>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398463"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61B0BD91-A332-4638-9D55-E1550E13BA63}"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9/16/2019 12:44 PM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304754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a:solidFill>
                  <a:schemeClr val="tx1"/>
                </a:solidFill>
                <a:effectLst/>
                <a:latin typeface="Segoe UI Light" pitchFamily="34" charset="0"/>
                <a:ea typeface="+mn-ea"/>
                <a:cs typeface="+mn-cs"/>
              </a:rPr>
              <a:t>Secure Score has been available since early 2017 and was originally built for Office 365.  Hence you will see many controls for Office 365 in the service.  However, we have recently added support for showing your total Windows score based on the data found in Windows Defender ATP.  If you want to dive deeper into your Windows score you can click on the score and it will take you to the Windows Defender ATP console where you can investigate which controls, you can use to improve your score.</a:t>
            </a:r>
          </a:p>
          <a:p>
            <a:endParaRPr lang="en-US" sz="900" kern="1200" dirty="0">
              <a:solidFill>
                <a:schemeClr val="tx1"/>
              </a:solidFill>
              <a:effectLst/>
              <a:latin typeface="Segoe UI Light" pitchFamily="34" charset="0"/>
              <a:ea typeface="+mn-ea"/>
              <a:cs typeface="+mn-cs"/>
            </a:endParaRPr>
          </a:p>
          <a:p>
            <a:r>
              <a:rPr lang="en-US" sz="900" kern="1200" dirty="0">
                <a:solidFill>
                  <a:schemeClr val="tx1"/>
                </a:solidFill>
                <a:effectLst/>
                <a:latin typeface="Segoe UI Light" pitchFamily="34" charset="0"/>
                <a:ea typeface="+mn-ea"/>
                <a:cs typeface="+mn-cs"/>
              </a:rPr>
              <a:t>Your score is made up of two numbers.  The numerator is the total number of points you have earned based on the security controls you have enabled.  The denominator is the points you can obtain based on the features you own.  For example, if you own just Office 365 E3 your denominator would be different then someone who owned Microsoft 365 E5</a:t>
            </a:r>
          </a:p>
          <a:p>
            <a:endParaRPr lang="en-US" sz="900" kern="1200" dirty="0">
              <a:solidFill>
                <a:schemeClr val="tx1"/>
              </a:solidFill>
              <a:effectLst/>
              <a:latin typeface="Segoe UI Light" pitchFamily="34" charset="0"/>
              <a:ea typeface="+mn-ea"/>
              <a:cs typeface="+mn-cs"/>
            </a:endParaRPr>
          </a:p>
          <a:p>
            <a:r>
              <a:rPr lang="en-US" sz="900" kern="1200" dirty="0">
                <a:solidFill>
                  <a:schemeClr val="tx1"/>
                </a:solidFill>
                <a:effectLst/>
                <a:latin typeface="Segoe UI Light" pitchFamily="34" charset="0"/>
                <a:ea typeface="+mn-ea"/>
                <a:cs typeface="+mn-cs"/>
              </a:rPr>
              <a:t>Secure Score also scores controls from the Enterprise Mobility + Security suite.  For example, support for multifactor authentication via Azure Active Directory and mobile device management controls covered by Microsoft Intune are available.  In total there are 59 controls that you can easily configure and get points for.</a:t>
            </a:r>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rPr>
              <a:t>Microsoft Worldwide Partner Conference 2016</a:t>
            </a: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800" b="0" i="0" u="none" strike="noStrike" kern="0" cap="none" spc="0" normalizeH="0" baseline="0" noProof="0" smtClean="0">
                <a:ln>
                  <a:noFill/>
                </a:ln>
                <a:solidFill>
                  <a:sysClr val="windowText" lastClr="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9/16/2019 12:44 PM</a:t>
            </a:fld>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662975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a:solidFill>
                  <a:schemeClr val="tx1"/>
                </a:solidFill>
                <a:effectLst/>
                <a:latin typeface="Segoe UI Light" pitchFamily="34" charset="0"/>
                <a:ea typeface="+mn-ea"/>
                <a:cs typeface="+mn-cs"/>
              </a:rPr>
              <a:t>Understanding what your score is today is great, but a lot of organizations and their leadership want to understand the trending of their score.  With Secure Score, you can view the last 90 days of your scoring data and the Office 365 average score via the Score Analyzer page.  The easy to read line graph helps you and your leadership see how you are progressing against your security goals.  We also provide a detailed list of how you obtained your score for any of the 90 days.  By clicking on the line graph you can see your score on that day and what controls were enabled that made up your score.  This data is also available to be exported via an API or to pdf or csv, so it can easily be shared with others who don’t have access to Secure Score.</a:t>
            </a:r>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rPr>
              <a:t>Microsoft Worldwide Partner Conference 2016</a:t>
            </a: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800" b="0" i="0" u="none" strike="noStrike" kern="0" cap="none" spc="0" normalizeH="0" baseline="0" noProof="0" smtClean="0">
                <a:ln>
                  <a:noFill/>
                </a:ln>
                <a:solidFill>
                  <a:sysClr val="windowText" lastClr="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9/16/2019 12:44 PM</a:t>
            </a:fld>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790779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i="1" kern="1200" dirty="0">
                <a:solidFill>
                  <a:schemeClr val="tx1"/>
                </a:solidFill>
                <a:effectLst/>
                <a:latin typeface="Segoe UI Light" pitchFamily="34" charset="0"/>
                <a:ea typeface="+mn-ea"/>
                <a:cs typeface="+mn-cs"/>
              </a:rPr>
              <a:t>Optional slide for audiences that are technical</a:t>
            </a:r>
          </a:p>
          <a:p>
            <a:endParaRPr lang="en-US" sz="900" kern="1200" dirty="0">
              <a:solidFill>
                <a:schemeClr val="tx1"/>
              </a:solidFill>
              <a:effectLst/>
              <a:latin typeface="Segoe UI Light" pitchFamily="34" charset="0"/>
              <a:ea typeface="+mn-ea"/>
              <a:cs typeface="+mn-cs"/>
            </a:endParaRPr>
          </a:p>
          <a:p>
            <a:r>
              <a:rPr lang="en-US" sz="900" kern="1200" dirty="0">
                <a:solidFill>
                  <a:schemeClr val="tx1"/>
                </a:solidFill>
                <a:effectLst/>
                <a:latin typeface="Segoe UI Light" pitchFamily="34" charset="0"/>
                <a:ea typeface="+mn-ea"/>
                <a:cs typeface="+mn-cs"/>
              </a:rPr>
              <a:t>The Secure Score API makes it easy to export the data to other systems like SIEM products or workflows in your organization.  The API provides access to historical data using the Microsoft Graph API framework using REST.  We offer one request type at the moment </a:t>
            </a:r>
            <a:r>
              <a:rPr lang="en-US" sz="900" kern="1200" dirty="0">
                <a:solidFill>
                  <a:schemeClr val="tx1"/>
                </a:solidFill>
                <a:effectLst/>
                <a:highlight>
                  <a:srgbClr val="FFFF00"/>
                </a:highlight>
                <a:latin typeface="Segoe UI Light" pitchFamily="34" charset="0"/>
                <a:ea typeface="+mn-ea"/>
                <a:cs typeface="+mn-cs"/>
              </a:rPr>
              <a:t>and that is a GET.</a:t>
            </a:r>
          </a:p>
          <a:p>
            <a:endParaRPr lang="en-US" sz="900" kern="1200" dirty="0">
              <a:solidFill>
                <a:schemeClr val="tx1"/>
              </a:solidFill>
              <a:effectLst/>
              <a:latin typeface="Segoe UI Light" pitchFamily="34" charset="0"/>
              <a:ea typeface="+mn-ea"/>
              <a:cs typeface="+mn-cs"/>
            </a:endParaRPr>
          </a:p>
          <a:p>
            <a:r>
              <a:rPr lang="en-US" sz="900" kern="1200" dirty="0">
                <a:solidFill>
                  <a:schemeClr val="tx1"/>
                </a:solidFill>
                <a:effectLst/>
                <a:latin typeface="Segoe UI Light" pitchFamily="34" charset="0"/>
                <a:ea typeface="+mn-ea"/>
                <a:cs typeface="+mn-cs"/>
              </a:rPr>
              <a:t>The format for accessing your Secure Score data is as follows: </a:t>
            </a:r>
            <a:r>
              <a:rPr lang="en-US" sz="900" u="sng" kern="1200" dirty="0">
                <a:solidFill>
                  <a:schemeClr val="tx1"/>
                </a:solidFill>
                <a:effectLst/>
                <a:latin typeface="Segoe UI Light" pitchFamily="34" charset="0"/>
                <a:ea typeface="+mn-ea"/>
                <a:cs typeface="+mn-cs"/>
                <a:hlinkClick r:id="rId3"/>
              </a:rPr>
              <a:t>https://graph.microsoft.com/beta/reports/getTenantSecureScores(period=1)/content</a:t>
            </a:r>
            <a:endParaRPr lang="en-US" sz="900" kern="1200" dirty="0">
              <a:solidFill>
                <a:schemeClr val="tx1"/>
              </a:solidFill>
              <a:effectLst/>
              <a:latin typeface="Segoe UI Light" pitchFamily="34" charset="0"/>
              <a:ea typeface="+mn-ea"/>
              <a:cs typeface="+mn-cs"/>
            </a:endParaRPr>
          </a:p>
          <a:p>
            <a:endParaRPr lang="en-US" sz="900" kern="1200" dirty="0">
              <a:solidFill>
                <a:schemeClr val="tx1"/>
              </a:solidFill>
              <a:effectLst/>
              <a:latin typeface="Segoe UI Light" pitchFamily="34" charset="0"/>
              <a:ea typeface="+mn-ea"/>
              <a:cs typeface="+mn-cs"/>
            </a:endParaRPr>
          </a:p>
          <a:p>
            <a:r>
              <a:rPr lang="en-US" sz="900" kern="1200" dirty="0">
                <a:solidFill>
                  <a:schemeClr val="tx1"/>
                </a:solidFill>
                <a:effectLst/>
                <a:latin typeface="Segoe UI Light" pitchFamily="34" charset="0"/>
                <a:ea typeface="+mn-ea"/>
                <a:cs typeface="+mn-cs"/>
              </a:rPr>
              <a:t>Where 'period=X' with X representing an integer value between 1 and 90, indicating the number of days historical data you wish to query from today's date.</a:t>
            </a:r>
          </a:p>
          <a:p>
            <a:endParaRPr lang="en-US" sz="900" kern="1200" dirty="0">
              <a:solidFill>
                <a:schemeClr val="tx1"/>
              </a:solidFill>
              <a:effectLst/>
              <a:latin typeface="Segoe UI Light" pitchFamily="34" charset="0"/>
              <a:ea typeface="+mn-ea"/>
              <a:cs typeface="+mn-cs"/>
            </a:endParaRPr>
          </a:p>
          <a:p>
            <a:r>
              <a:rPr lang="en-US" sz="900" kern="1200" dirty="0">
                <a:solidFill>
                  <a:schemeClr val="tx1"/>
                </a:solidFill>
                <a:effectLst/>
                <a:latin typeface="Segoe UI Light" pitchFamily="34" charset="0"/>
                <a:ea typeface="+mn-ea"/>
                <a:cs typeface="+mn-cs"/>
              </a:rPr>
              <a:t>You must have the </a:t>
            </a:r>
            <a:r>
              <a:rPr lang="en-US" sz="900" kern="1200" dirty="0" err="1">
                <a:solidFill>
                  <a:schemeClr val="tx1"/>
                </a:solidFill>
                <a:effectLst/>
                <a:latin typeface="Segoe UI Light" pitchFamily="34" charset="0"/>
                <a:ea typeface="+mn-ea"/>
                <a:cs typeface="+mn-cs"/>
              </a:rPr>
              <a:t>Reports.Read.All</a:t>
            </a:r>
            <a:r>
              <a:rPr lang="en-US" sz="900" kern="1200" dirty="0">
                <a:solidFill>
                  <a:schemeClr val="tx1"/>
                </a:solidFill>
                <a:effectLst/>
                <a:latin typeface="Segoe UI Light" pitchFamily="34" charset="0"/>
                <a:ea typeface="+mn-ea"/>
                <a:cs typeface="+mn-cs"/>
              </a:rPr>
              <a:t> scope and must be Tenant, Security, Helpdesk, Exchange, SharePoint or User Account Admin to use the API</a:t>
            </a:r>
          </a:p>
          <a:p>
            <a:endParaRPr lang="en-US" sz="900" kern="1200" dirty="0">
              <a:solidFill>
                <a:schemeClr val="tx1"/>
              </a:solidFill>
              <a:effectLst/>
              <a:latin typeface="Segoe UI Light" pitchFamily="34" charset="0"/>
              <a:ea typeface="+mn-ea"/>
              <a:cs typeface="+mn-cs"/>
            </a:endParaRPr>
          </a:p>
          <a:p>
            <a:r>
              <a:rPr lang="en-US" sz="900" kern="1200" dirty="0">
                <a:solidFill>
                  <a:schemeClr val="tx1"/>
                </a:solidFill>
                <a:effectLst/>
                <a:latin typeface="Segoe UI Light" pitchFamily="34" charset="0"/>
                <a:ea typeface="+mn-ea"/>
                <a:cs typeface="+mn-cs"/>
              </a:rPr>
              <a:t>To learn more about how to use the API, the link on the slide will take you to the blog where we outline step by step how to do this.</a:t>
            </a:r>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rPr>
              <a:t>Microsoft Worldwide Partner Conference 2016</a:t>
            </a: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800" b="0" i="0" u="none" strike="noStrike" kern="0" cap="none" spc="0" normalizeH="0" baseline="0" noProof="0" smtClean="0">
                <a:ln>
                  <a:noFill/>
                </a:ln>
                <a:solidFill>
                  <a:sysClr val="windowText" lastClr="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9/16/2019 12:44 PM</a:t>
            </a:fld>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398451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a:solidFill>
                  <a:schemeClr val="tx1"/>
                </a:solidFill>
                <a:effectLst/>
                <a:latin typeface="Segoe UI Light" pitchFamily="34" charset="0"/>
                <a:ea typeface="+mn-ea"/>
                <a:cs typeface="+mn-cs"/>
              </a:rPr>
              <a:t>One of the questions we get asked all the time is “What score should I aim to get?”.  We can’t tell you this as every organization is different and will need to find their right balance of security and productivity.  To help you better understand what other organizations are doing we provide three sets of data to help you benchmark yourself.  The first is the average score which is the average of all Office 365 tenants.  From the smallest of small businesses to the largest of large enterprises we take their scores and determine what the average is.  Some organizations felt that this score was not entirely valid to them, so we added two more averages.  One is the average active seat size.  This is where we take all tenants and put them into groups based on the number of people actively using Office 365.   Then we look at your tenant and see what group you are in and show the average for that group.  For example, if you have 3000 active users of Office 365 you are in the group that has between 1,000 and 4,999 seats.  We also heard from organization that they wanted to compare against other organizations in their industry.  To help with this we show an industry average based on the industry that an organization self identifies as in the Service Assurance page in the Security and Compliance Center.</a:t>
            </a:r>
          </a:p>
          <a:p>
            <a:endParaRPr lang="en-US" sz="900" kern="1200" dirty="0">
              <a:solidFill>
                <a:schemeClr val="tx1"/>
              </a:solidFill>
              <a:effectLst/>
              <a:latin typeface="Segoe UI Light" pitchFamily="34" charset="0"/>
              <a:ea typeface="+mn-ea"/>
              <a:cs typeface="+mn-cs"/>
            </a:endParaRPr>
          </a:p>
          <a:p>
            <a:r>
              <a:rPr lang="en-US" sz="900" kern="1200" dirty="0">
                <a:solidFill>
                  <a:schemeClr val="tx1"/>
                </a:solidFill>
                <a:effectLst/>
                <a:latin typeface="Segoe UI Light" pitchFamily="34" charset="0"/>
                <a:ea typeface="+mn-ea"/>
                <a:cs typeface="+mn-cs"/>
              </a:rPr>
              <a:t>You can also compare your score from previous days in the Score Analyzer.  You simply pick the two days you want to compare against and Secure Score will help you see what controls made your score go up or down between those dates. </a:t>
            </a:r>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rPr>
              <a:t>Microsoft Worldwide Partner Conference 2016</a:t>
            </a: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800" b="0" i="0" u="none" strike="noStrike" kern="0" cap="none" spc="0" normalizeH="0" baseline="0" noProof="0" smtClean="0">
                <a:ln>
                  <a:noFill/>
                </a:ln>
                <a:solidFill>
                  <a:sysClr val="windowText" lastClr="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9/16/2019 12:44 PM</a:t>
            </a:fld>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21587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a:solidFill>
                  <a:schemeClr val="tx1"/>
                </a:solidFill>
                <a:effectLst/>
                <a:latin typeface="Segoe UI Light" pitchFamily="34" charset="0"/>
                <a:ea typeface="+mn-ea"/>
                <a:cs typeface="+mn-cs"/>
              </a:rPr>
              <a:t>Understanding what you score is and what it has been is great, but understanding how you can improve your score is just as important.  This is why Secure Score helps you model what ideal score should be, filter controls that meet your criteria, ignore controls that are not valid to your organization, and lets you designate controls that are meet by non-Microsoft products.</a:t>
            </a:r>
          </a:p>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398463"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61B0BD91-A332-4638-9D55-E1550E13BA63}"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9/16/2019 12:44 PM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771048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FA2DC77-88D6-4092-9408-772A270FEB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7584" y="0"/>
            <a:ext cx="12454059" cy="7025794"/>
          </a:xfrm>
          <a:prstGeom prst="rect">
            <a:avLst/>
          </a:prstGeom>
        </p:spPr>
      </p:pic>
      <p:sp>
        <p:nvSpPr>
          <p:cNvPr id="10" name="Title 1"/>
          <p:cNvSpPr txBox="1">
            <a:spLocks/>
          </p:cNvSpPr>
          <p:nvPr userDrawn="1"/>
        </p:nvSpPr>
        <p:spPr>
          <a:xfrm>
            <a:off x="-87923" y="-45293"/>
            <a:ext cx="11002686" cy="7085112"/>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0 w 10000"/>
              <a:gd name="connsiteY0" fmla="*/ 3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3 h 10000"/>
              <a:gd name="connsiteX0" fmla="*/ 0 w 10000"/>
              <a:gd name="connsiteY0" fmla="*/ 0 h 9997"/>
              <a:gd name="connsiteX1" fmla="*/ 5160 w 10000"/>
              <a:gd name="connsiteY1" fmla="*/ 24 h 9997"/>
              <a:gd name="connsiteX2" fmla="*/ 10000 w 10000"/>
              <a:gd name="connsiteY2" fmla="*/ 9997 h 9997"/>
              <a:gd name="connsiteX3" fmla="*/ 0 w 10000"/>
              <a:gd name="connsiteY3" fmla="*/ 9997 h 9997"/>
              <a:gd name="connsiteX4" fmla="*/ 0 w 10000"/>
              <a:gd name="connsiteY4" fmla="*/ 0 h 9997"/>
              <a:gd name="connsiteX0" fmla="*/ 0 w 9679"/>
              <a:gd name="connsiteY0" fmla="*/ 0 h 10027"/>
              <a:gd name="connsiteX1" fmla="*/ 5160 w 9679"/>
              <a:gd name="connsiteY1" fmla="*/ 24 h 10027"/>
              <a:gd name="connsiteX2" fmla="*/ 9679 w 9679"/>
              <a:gd name="connsiteY2" fmla="*/ 10027 h 10027"/>
              <a:gd name="connsiteX3" fmla="*/ 0 w 9679"/>
              <a:gd name="connsiteY3" fmla="*/ 10000 h 10027"/>
              <a:gd name="connsiteX4" fmla="*/ 0 w 9679"/>
              <a:gd name="connsiteY4" fmla="*/ 0 h 10027"/>
              <a:gd name="connsiteX0" fmla="*/ 0 w 10000"/>
              <a:gd name="connsiteY0" fmla="*/ 10 h 10010"/>
              <a:gd name="connsiteX1" fmla="*/ 5302 w 10000"/>
              <a:gd name="connsiteY1" fmla="*/ 0 h 10010"/>
              <a:gd name="connsiteX2" fmla="*/ 10000 w 10000"/>
              <a:gd name="connsiteY2" fmla="*/ 10010 h 10010"/>
              <a:gd name="connsiteX3" fmla="*/ 0 w 10000"/>
              <a:gd name="connsiteY3" fmla="*/ 9983 h 10010"/>
              <a:gd name="connsiteX4" fmla="*/ 0 w 10000"/>
              <a:gd name="connsiteY4" fmla="*/ 10 h 10010"/>
              <a:gd name="connsiteX0" fmla="*/ 0 w 10000"/>
              <a:gd name="connsiteY0" fmla="*/ 10 h 10010"/>
              <a:gd name="connsiteX1" fmla="*/ 5302 w 10000"/>
              <a:gd name="connsiteY1" fmla="*/ 0 h 10010"/>
              <a:gd name="connsiteX2" fmla="*/ 10000 w 10000"/>
              <a:gd name="connsiteY2" fmla="*/ 10010 h 10010"/>
              <a:gd name="connsiteX3" fmla="*/ 4 w 10000"/>
              <a:gd name="connsiteY3" fmla="*/ 10010 h 10010"/>
              <a:gd name="connsiteX4" fmla="*/ 0 w 10000"/>
              <a:gd name="connsiteY4" fmla="*/ 10 h 10010"/>
              <a:gd name="connsiteX0" fmla="*/ 0 w 10000"/>
              <a:gd name="connsiteY0" fmla="*/ 21 h 10010"/>
              <a:gd name="connsiteX1" fmla="*/ 5302 w 10000"/>
              <a:gd name="connsiteY1" fmla="*/ 0 h 10010"/>
              <a:gd name="connsiteX2" fmla="*/ 10000 w 10000"/>
              <a:gd name="connsiteY2" fmla="*/ 10010 h 10010"/>
              <a:gd name="connsiteX3" fmla="*/ 4 w 10000"/>
              <a:gd name="connsiteY3" fmla="*/ 10010 h 10010"/>
              <a:gd name="connsiteX4" fmla="*/ 0 w 10000"/>
              <a:gd name="connsiteY4" fmla="*/ 21 h 10010"/>
              <a:gd name="connsiteX0" fmla="*/ 286 w 9997"/>
              <a:gd name="connsiteY0" fmla="*/ 216 h 10010"/>
              <a:gd name="connsiteX1" fmla="*/ 5299 w 9997"/>
              <a:gd name="connsiteY1" fmla="*/ 0 h 10010"/>
              <a:gd name="connsiteX2" fmla="*/ 9997 w 9997"/>
              <a:gd name="connsiteY2" fmla="*/ 10010 h 10010"/>
              <a:gd name="connsiteX3" fmla="*/ 1 w 9997"/>
              <a:gd name="connsiteY3" fmla="*/ 10010 h 10010"/>
              <a:gd name="connsiteX4" fmla="*/ 286 w 9997"/>
              <a:gd name="connsiteY4" fmla="*/ 216 h 10010"/>
              <a:gd name="connsiteX0" fmla="*/ 0 w 10007"/>
              <a:gd name="connsiteY0" fmla="*/ 29 h 10000"/>
              <a:gd name="connsiteX1" fmla="*/ 5308 w 10007"/>
              <a:gd name="connsiteY1" fmla="*/ 0 h 10000"/>
              <a:gd name="connsiteX2" fmla="*/ 10007 w 10007"/>
              <a:gd name="connsiteY2" fmla="*/ 10000 h 10000"/>
              <a:gd name="connsiteX3" fmla="*/ 8 w 10007"/>
              <a:gd name="connsiteY3" fmla="*/ 10000 h 10000"/>
              <a:gd name="connsiteX4" fmla="*/ 0 w 10007"/>
              <a:gd name="connsiteY4" fmla="*/ 29 h 10000"/>
              <a:gd name="connsiteX0" fmla="*/ 0 w 10007"/>
              <a:gd name="connsiteY0" fmla="*/ 0 h 9971"/>
              <a:gd name="connsiteX1" fmla="*/ 5316 w 10007"/>
              <a:gd name="connsiteY1" fmla="*/ 5 h 9971"/>
              <a:gd name="connsiteX2" fmla="*/ 10007 w 10007"/>
              <a:gd name="connsiteY2" fmla="*/ 9971 h 9971"/>
              <a:gd name="connsiteX3" fmla="*/ 8 w 10007"/>
              <a:gd name="connsiteY3" fmla="*/ 9971 h 9971"/>
              <a:gd name="connsiteX4" fmla="*/ 0 w 10007"/>
              <a:gd name="connsiteY4" fmla="*/ 0 h 9971"/>
              <a:gd name="connsiteX0" fmla="*/ 0 w 10000"/>
              <a:gd name="connsiteY0" fmla="*/ 3 h 10003"/>
              <a:gd name="connsiteX1" fmla="*/ 5292 w 10000"/>
              <a:gd name="connsiteY1" fmla="*/ 0 h 10003"/>
              <a:gd name="connsiteX2" fmla="*/ 10000 w 10000"/>
              <a:gd name="connsiteY2" fmla="*/ 10003 h 10003"/>
              <a:gd name="connsiteX3" fmla="*/ 8 w 10000"/>
              <a:gd name="connsiteY3" fmla="*/ 10003 h 10003"/>
              <a:gd name="connsiteX4" fmla="*/ 0 w 10000"/>
              <a:gd name="connsiteY4" fmla="*/ 3 h 10003"/>
              <a:gd name="connsiteX0" fmla="*/ 84 w 9993"/>
              <a:gd name="connsiteY0" fmla="*/ 114 h 10003"/>
              <a:gd name="connsiteX1" fmla="*/ 5285 w 9993"/>
              <a:gd name="connsiteY1" fmla="*/ 0 h 10003"/>
              <a:gd name="connsiteX2" fmla="*/ 9993 w 9993"/>
              <a:gd name="connsiteY2" fmla="*/ 10003 h 10003"/>
              <a:gd name="connsiteX3" fmla="*/ 1 w 9993"/>
              <a:gd name="connsiteY3" fmla="*/ 10003 h 10003"/>
              <a:gd name="connsiteX4" fmla="*/ 84 w 9993"/>
              <a:gd name="connsiteY4" fmla="*/ 114 h 10003"/>
              <a:gd name="connsiteX0" fmla="*/ 0 w 10003"/>
              <a:gd name="connsiteY0" fmla="*/ 3 h 10000"/>
              <a:gd name="connsiteX1" fmla="*/ 5292 w 10003"/>
              <a:gd name="connsiteY1" fmla="*/ 0 h 10000"/>
              <a:gd name="connsiteX2" fmla="*/ 10003 w 10003"/>
              <a:gd name="connsiteY2" fmla="*/ 10000 h 10000"/>
              <a:gd name="connsiteX3" fmla="*/ 4 w 10003"/>
              <a:gd name="connsiteY3" fmla="*/ 10000 h 10000"/>
              <a:gd name="connsiteX4" fmla="*/ 0 w 10003"/>
              <a:gd name="connsiteY4" fmla="*/ 3 h 10000"/>
              <a:gd name="connsiteX0" fmla="*/ 0 w 10003"/>
              <a:gd name="connsiteY0" fmla="*/ 3 h 10000"/>
              <a:gd name="connsiteX1" fmla="*/ 5292 w 10003"/>
              <a:gd name="connsiteY1" fmla="*/ 0 h 10000"/>
              <a:gd name="connsiteX2" fmla="*/ 10003 w 10003"/>
              <a:gd name="connsiteY2" fmla="*/ 10000 h 10000"/>
              <a:gd name="connsiteX3" fmla="*/ 0 w 10003"/>
              <a:gd name="connsiteY3" fmla="*/ 9996 h 10000"/>
              <a:gd name="connsiteX4" fmla="*/ 0 w 10003"/>
              <a:gd name="connsiteY4" fmla="*/ 3 h 10000"/>
              <a:gd name="connsiteX0" fmla="*/ 0 w 10003"/>
              <a:gd name="connsiteY0" fmla="*/ 3 h 10000"/>
              <a:gd name="connsiteX1" fmla="*/ 5292 w 10003"/>
              <a:gd name="connsiteY1" fmla="*/ 0 h 10000"/>
              <a:gd name="connsiteX2" fmla="*/ 10003 w 10003"/>
              <a:gd name="connsiteY2" fmla="*/ 10000 h 10000"/>
              <a:gd name="connsiteX3" fmla="*/ 67 w 10003"/>
              <a:gd name="connsiteY3" fmla="*/ 9920 h 10000"/>
              <a:gd name="connsiteX4" fmla="*/ 0 w 10003"/>
              <a:gd name="connsiteY4" fmla="*/ 3 h 10000"/>
              <a:gd name="connsiteX0" fmla="*/ 8 w 10011"/>
              <a:gd name="connsiteY0" fmla="*/ 3 h 10004"/>
              <a:gd name="connsiteX1" fmla="*/ 5300 w 10011"/>
              <a:gd name="connsiteY1" fmla="*/ 0 h 10004"/>
              <a:gd name="connsiteX2" fmla="*/ 10011 w 10011"/>
              <a:gd name="connsiteY2" fmla="*/ 10000 h 10004"/>
              <a:gd name="connsiteX3" fmla="*/ 0 w 10011"/>
              <a:gd name="connsiteY3" fmla="*/ 10004 h 10004"/>
              <a:gd name="connsiteX4" fmla="*/ 8 w 10011"/>
              <a:gd name="connsiteY4" fmla="*/ 3 h 100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11" h="10004">
                <a:moveTo>
                  <a:pt x="8" y="3"/>
                </a:moveTo>
                <a:lnTo>
                  <a:pt x="5300" y="0"/>
                </a:lnTo>
                <a:lnTo>
                  <a:pt x="10011" y="10000"/>
                </a:lnTo>
                <a:lnTo>
                  <a:pt x="0" y="10004"/>
                </a:lnTo>
                <a:cubicBezTo>
                  <a:pt x="-1" y="6665"/>
                  <a:pt x="9" y="3341"/>
                  <a:pt x="8" y="3"/>
                </a:cubicBezTo>
                <a:close/>
              </a:path>
            </a:pathLst>
          </a:custGeom>
          <a:solidFill>
            <a:srgbClr val="000000">
              <a:alpha val="80000"/>
            </a:srgbClr>
          </a:solidFill>
          <a:ln>
            <a:noFill/>
          </a:ln>
        </p:spPr>
        <p:txBody>
          <a:bodyPr vert="horz" lIns="373041" tIns="139891" rIns="139891" bIns="1119124" rtlCol="0" anchor="b" anchorCtr="0">
            <a:noAutofit/>
          </a:bodyPr>
          <a:lstStyle>
            <a:lvl1pPr algn="ctr" defTabSz="914400" rtl="0" eaLnBrk="1" latinLnBrk="0" hangingPunct="1">
              <a:lnSpc>
                <a:spcPct val="90000"/>
              </a:lnSpc>
              <a:spcBef>
                <a:spcPct val="0"/>
              </a:spcBef>
              <a:buNone/>
              <a:defRPr sz="6000" kern="1200" spc="-100" baseline="0">
                <a:solidFill>
                  <a:schemeClr val="bg1"/>
                </a:solidFill>
                <a:latin typeface="+mj-lt"/>
                <a:ea typeface="+mj-ea"/>
                <a:cs typeface="+mj-cs"/>
              </a:defRPr>
            </a:lvl1pPr>
          </a:lstStyle>
          <a:p>
            <a:pPr algn="l"/>
            <a:endParaRPr lang="en-US" sz="2040" spc="0" dirty="0">
              <a:latin typeface="Segoe UI Semilight" charset="0"/>
              <a:cs typeface="Segoe UI Semilight" charset="0"/>
            </a:endParaRPr>
          </a:p>
        </p:txBody>
      </p:sp>
      <p:sp>
        <p:nvSpPr>
          <p:cNvPr id="9" name="Title 1"/>
          <p:cNvSpPr>
            <a:spLocks noGrp="1"/>
          </p:cNvSpPr>
          <p:nvPr>
            <p:ph type="title" hasCustomPrompt="1"/>
          </p:nvPr>
        </p:nvSpPr>
        <p:spPr>
          <a:xfrm>
            <a:off x="274703" y="3004851"/>
            <a:ext cx="9761920" cy="1828786"/>
          </a:xfrm>
          <a:noFill/>
        </p:spPr>
        <p:txBody>
          <a:bodyPr lIns="146304" tIns="91440" rIns="146304" bIns="91440" anchor="t" anchorCtr="0"/>
          <a:lstStyle>
            <a:lvl1pPr>
              <a:defRPr sz="5399" spc="-100" baseline="0">
                <a:solidFill>
                  <a:schemeClr val="bg1"/>
                </a:solidFill>
              </a:defRPr>
            </a:lvl1pPr>
          </a:lstStyle>
          <a:p>
            <a:r>
              <a:rPr lang="en-US" dirty="0"/>
              <a:t>Presentation title</a:t>
            </a:r>
          </a:p>
        </p:txBody>
      </p:sp>
      <p:sp>
        <p:nvSpPr>
          <p:cNvPr id="5" name="Text Placeholder 4"/>
          <p:cNvSpPr>
            <a:spLocks noGrp="1"/>
          </p:cNvSpPr>
          <p:nvPr>
            <p:ph type="body" sz="quarter" idx="12" hasCustomPrompt="1"/>
          </p:nvPr>
        </p:nvSpPr>
        <p:spPr>
          <a:xfrm>
            <a:off x="274702" y="4834960"/>
            <a:ext cx="9761922" cy="1828007"/>
          </a:xfrm>
          <a:noFill/>
        </p:spPr>
        <p:txBody>
          <a:bodyPr lIns="146304" tIns="109728" rIns="146304" bIns="109728">
            <a:noAutofit/>
          </a:bodyPr>
          <a:lstStyle>
            <a:lvl1pPr marL="0" indent="0">
              <a:spcBef>
                <a:spcPts val="0"/>
              </a:spcBef>
              <a:buNone/>
              <a:defRPr sz="3199" spc="0" baseline="0">
                <a:solidFill>
                  <a:schemeClr val="bg1"/>
                </a:solidFill>
                <a:latin typeface="+mj-lt"/>
              </a:defRPr>
            </a:lvl1pPr>
          </a:lstStyle>
          <a:p>
            <a:pPr lvl="0"/>
            <a:r>
              <a:rPr lang="en-US" dirty="0"/>
              <a:t>Speaker Name</a:t>
            </a:r>
          </a:p>
        </p:txBody>
      </p:sp>
      <p:pic>
        <p:nvPicPr>
          <p:cNvPr id="4" name="Picture 3"/>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58709" y="302773"/>
            <a:ext cx="1896052" cy="697351"/>
          </a:xfrm>
          <a:prstGeom prst="rect">
            <a:avLst/>
          </a:prstGeom>
        </p:spPr>
      </p:pic>
    </p:spTree>
    <p:extLst>
      <p:ext uri="{BB962C8B-B14F-4D97-AF65-F5344CB8AC3E}">
        <p14:creationId xmlns:p14="http://schemas.microsoft.com/office/powerpoint/2010/main" val="9570445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emo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4"/>
            <a:ext cx="10056812" cy="1181862"/>
          </a:xfrm>
          <a:noFill/>
        </p:spPr>
        <p:txBody>
          <a:bodyPr tIns="91440" bIns="91440" anchor="t" anchorCtr="0">
            <a:spAutoFit/>
          </a:bodyPr>
          <a:lstStyle>
            <a:lvl1pPr>
              <a:defRPr sz="7198" spc="-100" baseline="0">
                <a:gradFill>
                  <a:gsLst>
                    <a:gs pos="0">
                      <a:schemeClr val="tx1"/>
                    </a:gs>
                    <a:gs pos="100000">
                      <a:schemeClr val="tx1"/>
                    </a:gs>
                  </a:gsLst>
                  <a:lin ang="5400000" scaled="0"/>
                </a:gradFill>
              </a:defRPr>
            </a:lvl1pPr>
          </a:lstStyle>
          <a:p>
            <a:r>
              <a:rPr lang="en-US"/>
              <a:t>Demo title</a:t>
            </a:r>
          </a:p>
        </p:txBody>
      </p:sp>
      <p:sp>
        <p:nvSpPr>
          <p:cNvPr id="5" name="Text Placeholder 4"/>
          <p:cNvSpPr>
            <a:spLocks noGrp="1"/>
          </p:cNvSpPr>
          <p:nvPr>
            <p:ph type="body" sz="quarter" idx="12" hasCustomPrompt="1"/>
          </p:nvPr>
        </p:nvSpPr>
        <p:spPr>
          <a:xfrm>
            <a:off x="274639" y="3954463"/>
            <a:ext cx="10058401" cy="738664"/>
          </a:xfrm>
          <a:noFill/>
        </p:spPr>
        <p:txBody>
          <a:bodyPr lIns="182880" tIns="146304" rIns="182880" bIns="146304">
            <a:spAutoFit/>
          </a:bodyPr>
          <a:lstStyle>
            <a:lvl1pPr marL="0" indent="0">
              <a:spcBef>
                <a:spcPts val="0"/>
              </a:spcBef>
              <a:buNone/>
              <a:defRPr sz="3199" spc="0" baseline="0">
                <a:gradFill>
                  <a:gsLst>
                    <a:gs pos="0">
                      <a:schemeClr val="tx1"/>
                    </a:gs>
                    <a:gs pos="100000">
                      <a:schemeClr val="tx1"/>
                    </a:gs>
                  </a:gsLst>
                  <a:lin ang="5400000" scaled="0"/>
                </a:gradFill>
                <a:latin typeface="+mj-lt"/>
              </a:defRPr>
            </a:lvl1pPr>
          </a:lstStyle>
          <a:p>
            <a:pPr lvl="0"/>
            <a:r>
              <a:rPr lang="en-US"/>
              <a:t>Speaker Name</a:t>
            </a:r>
          </a:p>
        </p:txBody>
      </p:sp>
    </p:spTree>
    <p:extLst>
      <p:ext uri="{BB962C8B-B14F-4D97-AF65-F5344CB8AC3E}">
        <p14:creationId xmlns:p14="http://schemas.microsoft.com/office/powerpoint/2010/main" val="426676418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4"/>
            <a:ext cx="10056812" cy="1181862"/>
          </a:xfrm>
          <a:noFill/>
        </p:spPr>
        <p:txBody>
          <a:bodyPr tIns="91440" bIns="91440" anchor="t" anchorCtr="0">
            <a:spAutoFit/>
          </a:bodyPr>
          <a:lstStyle>
            <a:lvl1pPr>
              <a:defRPr lang="en-US" sz="7198"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a:t>Video title</a:t>
            </a:r>
          </a:p>
        </p:txBody>
      </p:sp>
    </p:spTree>
    <p:extLst>
      <p:ext uri="{BB962C8B-B14F-4D97-AF65-F5344CB8AC3E}">
        <p14:creationId xmlns:p14="http://schemas.microsoft.com/office/powerpoint/2010/main" val="422963954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181862"/>
          </a:xfrm>
          <a:noFill/>
        </p:spPr>
        <p:txBody>
          <a:bodyPr tIns="91440" bIns="91440" anchor="t" anchorCtr="0">
            <a:spAutoFit/>
          </a:bodyPr>
          <a:lstStyle>
            <a:lvl1pPr>
              <a:defRPr sz="7198" spc="-100" baseline="0">
                <a:gradFill>
                  <a:gsLst>
                    <a:gs pos="100000">
                      <a:schemeClr val="tx1"/>
                    </a:gs>
                    <a:gs pos="0">
                      <a:schemeClr val="tx1"/>
                    </a:gs>
                  </a:gsLst>
                  <a:lin ang="5400000" scaled="0"/>
                </a:gradFill>
              </a:defRPr>
            </a:lvl1pPr>
          </a:lstStyle>
          <a:p>
            <a:r>
              <a:rPr lang="en-US"/>
              <a:t>Section title</a:t>
            </a:r>
          </a:p>
        </p:txBody>
      </p:sp>
    </p:spTree>
    <p:extLst>
      <p:ext uri="{BB962C8B-B14F-4D97-AF65-F5344CB8AC3E}">
        <p14:creationId xmlns:p14="http://schemas.microsoft.com/office/powerpoint/2010/main" val="4159266604"/>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181862"/>
          </a:xfrm>
          <a:noFill/>
        </p:spPr>
        <p:txBody>
          <a:bodyPr tIns="91440" bIns="91440" anchor="t" anchorCtr="0">
            <a:spAutoFit/>
          </a:bodyPr>
          <a:lstStyle>
            <a:lvl1pPr>
              <a:defRPr sz="7198" spc="-100" baseline="0">
                <a:gradFill>
                  <a:gsLst>
                    <a:gs pos="100000">
                      <a:schemeClr val="tx1"/>
                    </a:gs>
                    <a:gs pos="0">
                      <a:schemeClr val="tx1"/>
                    </a:gs>
                  </a:gsLst>
                  <a:lin ang="5400000" scaled="0"/>
                </a:gradFill>
              </a:defRPr>
            </a:lvl1pPr>
          </a:lstStyle>
          <a:p>
            <a:r>
              <a:rPr lang="en-US"/>
              <a:t>Section title</a:t>
            </a:r>
          </a:p>
        </p:txBody>
      </p:sp>
    </p:spTree>
    <p:extLst>
      <p:ext uri="{BB962C8B-B14F-4D97-AF65-F5344CB8AC3E}">
        <p14:creationId xmlns:p14="http://schemas.microsoft.com/office/powerpoint/2010/main" val="224283006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181862"/>
          </a:xfrm>
          <a:noFill/>
        </p:spPr>
        <p:txBody>
          <a:bodyPr tIns="91440" bIns="91440" anchor="t" anchorCtr="0">
            <a:spAutoFit/>
          </a:bodyPr>
          <a:lstStyle>
            <a:lvl1pPr>
              <a:defRPr sz="7198" spc="-100" baseline="0">
                <a:gradFill>
                  <a:gsLst>
                    <a:gs pos="100000">
                      <a:schemeClr val="tx1"/>
                    </a:gs>
                    <a:gs pos="0">
                      <a:schemeClr val="tx1"/>
                    </a:gs>
                  </a:gsLst>
                  <a:lin ang="5400000" scaled="0"/>
                </a:gradFill>
              </a:defRPr>
            </a:lvl1pPr>
          </a:lstStyle>
          <a:p>
            <a:r>
              <a:rPr lang="en-US"/>
              <a:t>Section title</a:t>
            </a:r>
          </a:p>
        </p:txBody>
      </p:sp>
    </p:spTree>
    <p:extLst>
      <p:ext uri="{BB962C8B-B14F-4D97-AF65-F5344CB8AC3E}">
        <p14:creationId xmlns:p14="http://schemas.microsoft.com/office/powerpoint/2010/main" val="4258474076"/>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181862"/>
          </a:xfrm>
          <a:noFill/>
        </p:spPr>
        <p:txBody>
          <a:bodyPr tIns="91440" bIns="91440" anchor="t" anchorCtr="0">
            <a:spAutoFit/>
          </a:bodyPr>
          <a:lstStyle>
            <a:lvl1pPr>
              <a:defRPr sz="7198" spc="-100" baseline="0">
                <a:gradFill>
                  <a:gsLst>
                    <a:gs pos="100000">
                      <a:schemeClr val="tx1"/>
                    </a:gs>
                    <a:gs pos="0">
                      <a:schemeClr val="tx1"/>
                    </a:gs>
                  </a:gsLst>
                  <a:lin ang="5400000" scaled="0"/>
                </a:gradFill>
              </a:defRPr>
            </a:lvl1pPr>
          </a:lstStyle>
          <a:p>
            <a:r>
              <a:rPr lang="en-US"/>
              <a:t>Section title</a:t>
            </a:r>
          </a:p>
        </p:txBody>
      </p:sp>
    </p:spTree>
    <p:extLst>
      <p:ext uri="{BB962C8B-B14F-4D97-AF65-F5344CB8AC3E}">
        <p14:creationId xmlns:p14="http://schemas.microsoft.com/office/powerpoint/2010/main" val="255139077"/>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0-50 Right Photo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40" y="1241426"/>
            <a:ext cx="5486399" cy="2012859"/>
          </a:xfrm>
        </p:spPr>
        <p:txBody>
          <a:bodyPr>
            <a:spAutoFit/>
          </a:bodyPr>
          <a:lstStyle>
            <a:lvl1pPr>
              <a:defRPr sz="6599" baseline="0">
                <a:gradFill>
                  <a:gsLst>
                    <a:gs pos="1250">
                      <a:schemeClr val="tx1"/>
                    </a:gs>
                    <a:gs pos="100000">
                      <a:schemeClr val="tx1"/>
                    </a:gs>
                  </a:gsLst>
                  <a:lin ang="5400000" scaled="0"/>
                </a:gradFill>
              </a:defRPr>
            </a:lvl1pPr>
          </a:lstStyle>
          <a:p>
            <a:r>
              <a:rPr lang="en-US"/>
              <a:t>50/50 photo layout</a:t>
            </a:r>
          </a:p>
        </p:txBody>
      </p:sp>
      <p:sp>
        <p:nvSpPr>
          <p:cNvPr id="5" name="Picture Placeholder 4"/>
          <p:cNvSpPr>
            <a:spLocks noGrp="1"/>
          </p:cNvSpPr>
          <p:nvPr>
            <p:ph type="pic" sz="quarter" idx="10"/>
          </p:nvPr>
        </p:nvSpPr>
        <p:spPr bwMode="ltGray">
          <a:xfrm>
            <a:off x="6219825" y="0"/>
            <a:ext cx="6216650" cy="6992587"/>
          </a:xfrm>
          <a:blipFill>
            <a:blip r:embed="rId2" cstate="email">
              <a:extLst>
                <a:ext uri="{28A0092B-C50C-407E-A947-70E740481C1C}">
                  <a14:useLocalDpi xmlns:a14="http://schemas.microsoft.com/office/drawing/2010/main"/>
                </a:ext>
              </a:extLst>
            </a:blip>
            <a:stretch>
              <a:fillRect/>
            </a:stretch>
          </a:blipFill>
        </p:spPr>
        <p:txBody>
          <a:bodyPr tIns="548640" anchor="ctr" anchorCtr="0">
            <a:noAutofit/>
          </a:bodyPr>
          <a:lstStyle>
            <a:lvl1pPr marL="0" indent="0" algn="ctr">
              <a:buNone/>
              <a:defRPr sz="1599" b="1" cap="none" baseline="0">
                <a:gradFill>
                  <a:gsLst>
                    <a:gs pos="0">
                      <a:srgbClr val="FFFFFF"/>
                    </a:gs>
                    <a:gs pos="27000">
                      <a:srgbClr val="FFFFFF"/>
                    </a:gs>
                  </a:gsLst>
                  <a:lin ang="5400000" scaled="0"/>
                </a:gradFill>
                <a:latin typeface="+mn-lt"/>
              </a:defRPr>
            </a:lvl1pPr>
          </a:lstStyle>
          <a:p>
            <a:r>
              <a:rPr lang="en-US"/>
              <a:t>Click icon to add picture</a:t>
            </a:r>
          </a:p>
        </p:txBody>
      </p:sp>
    </p:spTree>
    <p:extLst>
      <p:ext uri="{BB962C8B-B14F-4D97-AF65-F5344CB8AC3E}">
        <p14:creationId xmlns:p14="http://schemas.microsoft.com/office/powerpoint/2010/main" val="3969594361"/>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Blank Accent Color 1">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330953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0474784"/>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
        <p:nvSpPr>
          <p:cNvPr id="2" name="TextBox 1"/>
          <p:cNvSpPr txBox="1"/>
          <p:nvPr userDrawn="1"/>
        </p:nvSpPr>
        <p:spPr>
          <a:xfrm>
            <a:off x="1109956" y="1175081"/>
            <a:ext cx="8646311" cy="647165"/>
          </a:xfrm>
          <a:prstGeom prst="rect">
            <a:avLst/>
          </a:prstGeom>
          <a:noFill/>
        </p:spPr>
        <p:txBody>
          <a:bodyPr wrap="square" lIns="186521" tIns="149217" rIns="186521" bIns="149217" rtlCol="0">
            <a:spAutoFit/>
          </a:bodyPr>
          <a:lstStyle/>
          <a:p>
            <a:pPr>
              <a:lnSpc>
                <a:spcPct val="90000"/>
              </a:lnSpc>
              <a:spcAft>
                <a:spcPts val="612"/>
              </a:spcAft>
            </a:pPr>
            <a:endParaRPr lang="en-US" sz="2448" err="1">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25765939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0"/>
          </p:nvPr>
        </p:nvSpPr>
        <p:spPr>
          <a:xfrm>
            <a:off x="274639" y="1212851"/>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557" indent="0">
              <a:buNone/>
              <a:defRPr/>
            </a:lvl3pPr>
            <a:lvl4pPr marL="457112" indent="0">
              <a:buNone/>
              <a:defRPr/>
            </a:lvl4pPr>
            <a:lvl5pPr marL="685669"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74217856"/>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
        <p:nvSpPr>
          <p:cNvPr id="2" name="TextBox 1"/>
          <p:cNvSpPr txBox="1"/>
          <p:nvPr userDrawn="1"/>
        </p:nvSpPr>
        <p:spPr>
          <a:xfrm>
            <a:off x="1109956" y="1175081"/>
            <a:ext cx="8646311" cy="647165"/>
          </a:xfrm>
          <a:prstGeom prst="rect">
            <a:avLst/>
          </a:prstGeom>
          <a:noFill/>
        </p:spPr>
        <p:txBody>
          <a:bodyPr wrap="square" lIns="186521" tIns="149217" rIns="186521" bIns="149217" rtlCol="0">
            <a:spAutoFit/>
          </a:bodyPr>
          <a:lstStyle/>
          <a:p>
            <a:pPr>
              <a:lnSpc>
                <a:spcPct val="90000"/>
              </a:lnSpc>
              <a:spcAft>
                <a:spcPts val="612"/>
              </a:spcAft>
            </a:pPr>
            <a:endParaRPr lang="en-US" sz="2448" err="1">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908651349"/>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
        <p:nvSpPr>
          <p:cNvPr id="2" name="TextBox 1"/>
          <p:cNvSpPr txBox="1"/>
          <p:nvPr userDrawn="1"/>
        </p:nvSpPr>
        <p:spPr>
          <a:xfrm>
            <a:off x="1109956" y="1175081"/>
            <a:ext cx="8646311" cy="647165"/>
          </a:xfrm>
          <a:prstGeom prst="rect">
            <a:avLst/>
          </a:prstGeom>
          <a:noFill/>
        </p:spPr>
        <p:txBody>
          <a:bodyPr wrap="square" lIns="186521" tIns="149217" rIns="186521" bIns="149217" rtlCol="0">
            <a:spAutoFit/>
          </a:bodyPr>
          <a:lstStyle/>
          <a:p>
            <a:pPr>
              <a:lnSpc>
                <a:spcPct val="90000"/>
              </a:lnSpc>
              <a:spcAft>
                <a:spcPts val="612"/>
              </a:spcAft>
            </a:pPr>
            <a:endParaRPr lang="en-US" sz="2448" err="1">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66453613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a:t>Slide for developer code</a:t>
            </a:r>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2" tIns="46632" rIns="46632" bIns="46632" numCol="1" spcCol="0" rtlCol="0" fromWordArt="0" anchor="ctr" anchorCtr="0" forceAA="0" compatLnSpc="1">
            <a:prstTxWarp prst="textNoShape">
              <a:avLst/>
            </a:prstTxWarp>
            <a:noAutofit/>
          </a:bodyPr>
          <a:lstStyle/>
          <a:p>
            <a:pPr marL="0" marR="0" lvl="0" indent="0" algn="ctr" defTabSz="932293"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5" name="Text Placeholder 4"/>
          <p:cNvSpPr>
            <a:spLocks noGrp="1"/>
          </p:cNvSpPr>
          <p:nvPr>
            <p:ph type="body" sz="quarter" idx="10"/>
          </p:nvPr>
        </p:nvSpPr>
        <p:spPr>
          <a:xfrm>
            <a:off x="274638" y="1221158"/>
            <a:ext cx="11887199" cy="1995931"/>
          </a:xfrm>
        </p:spPr>
        <p:txBody>
          <a:bodyPr/>
          <a:lstStyle>
            <a:lvl1pPr marL="0" indent="0">
              <a:buNone/>
              <a:defRPr sz="3299">
                <a:gradFill>
                  <a:gsLst>
                    <a:gs pos="1250">
                      <a:srgbClr val="000000"/>
                    </a:gs>
                    <a:gs pos="100000">
                      <a:srgbClr val="000000"/>
                    </a:gs>
                  </a:gsLst>
                  <a:lin ang="5400000" scaled="0"/>
                </a:gradFill>
                <a:latin typeface="Segoe UI" panose="020B0502040204020203" pitchFamily="34" charset="0"/>
                <a:cs typeface="Segoe UI" panose="020B0502040204020203" pitchFamily="34" charset="0"/>
              </a:defRPr>
            </a:lvl1pPr>
            <a:lvl2pPr marL="346487" indent="0">
              <a:buNone/>
              <a:defRPr>
                <a:gradFill>
                  <a:gsLst>
                    <a:gs pos="1250">
                      <a:srgbClr val="000000"/>
                    </a:gs>
                    <a:gs pos="100000">
                      <a:srgbClr val="000000"/>
                    </a:gs>
                  </a:gsLst>
                  <a:lin ang="5400000" scaled="0"/>
                </a:gradFill>
                <a:latin typeface="Segoe UI" panose="020B0502040204020203" pitchFamily="34" charset="0"/>
                <a:cs typeface="Segoe UI" panose="020B0502040204020203" pitchFamily="34" charset="0"/>
              </a:defRPr>
            </a:lvl2pPr>
            <a:lvl3pPr marL="584494" indent="0">
              <a:buNone/>
              <a:defRPr>
                <a:gradFill>
                  <a:gsLst>
                    <a:gs pos="1250">
                      <a:srgbClr val="000000"/>
                    </a:gs>
                    <a:gs pos="100000">
                      <a:srgbClr val="000000"/>
                    </a:gs>
                  </a:gsLst>
                  <a:lin ang="5400000" scaled="0"/>
                </a:gradFill>
                <a:latin typeface="Segoe UI" panose="020B0502040204020203" pitchFamily="34" charset="0"/>
                <a:cs typeface="Segoe UI" panose="020B0502040204020203" pitchFamily="34" charset="0"/>
              </a:defRPr>
            </a:lvl3pPr>
            <a:lvl4pPr marL="814406" indent="0">
              <a:buNone/>
              <a:defRPr>
                <a:gradFill>
                  <a:gsLst>
                    <a:gs pos="1250">
                      <a:srgbClr val="000000"/>
                    </a:gs>
                    <a:gs pos="100000">
                      <a:srgbClr val="000000"/>
                    </a:gs>
                  </a:gsLst>
                  <a:lin ang="5400000" scaled="0"/>
                </a:gradFill>
                <a:latin typeface="Segoe UI" panose="020B0502040204020203" pitchFamily="34" charset="0"/>
                <a:cs typeface="Segoe UI" panose="020B0502040204020203" pitchFamily="34" charset="0"/>
              </a:defRPr>
            </a:lvl4pPr>
            <a:lvl5pPr marL="1050795" indent="0">
              <a:buNone/>
              <a:defRPr>
                <a:gradFill>
                  <a:gsLst>
                    <a:gs pos="1250">
                      <a:srgbClr val="000000"/>
                    </a:gs>
                    <a:gs pos="100000">
                      <a:srgbClr val="000000"/>
                    </a:gs>
                  </a:gsLst>
                  <a:lin ang="5400000" scaled="0"/>
                </a:gradFill>
                <a:latin typeface="Segoe UI" panose="020B0502040204020203" pitchFamily="34" charset="0"/>
                <a:cs typeface="Segoe UI" panose="020B050204020402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8243440"/>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losing logo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59231" y="3145040"/>
            <a:ext cx="3291840" cy="705834"/>
          </a:xfrm>
          <a:prstGeom prst="rect">
            <a:avLst/>
          </a:prstGeom>
        </p:spPr>
      </p:pic>
      <p:pic>
        <p:nvPicPr>
          <p:cNvPr id="4" name="Picture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59231" y="3145040"/>
            <a:ext cx="3291840" cy="705834"/>
          </a:xfrm>
          <a:prstGeom prst="rect">
            <a:avLst/>
          </a:prstGeom>
        </p:spPr>
      </p:pic>
      <p:sp>
        <p:nvSpPr>
          <p:cNvPr id="2" name="Text Box 3"/>
          <p:cNvSpPr txBox="1">
            <a:spLocks noChangeArrowheads="1"/>
          </p:cNvSpPr>
          <p:nvPr userDrawn="1"/>
        </p:nvSpPr>
        <p:spPr bwMode="blackWhite">
          <a:xfrm>
            <a:off x="274638" y="6294477"/>
            <a:ext cx="11887199" cy="403187"/>
          </a:xfrm>
          <a:prstGeom prst="rect">
            <a:avLst/>
          </a:prstGeom>
          <a:noFill/>
          <a:ln w="12700">
            <a:noFill/>
            <a:miter lim="800000"/>
            <a:headEnd type="none" w="sm" len="sm"/>
            <a:tailEnd type="none" w="sm" len="sm"/>
          </a:ln>
          <a:effectLst/>
        </p:spPr>
        <p:txBody>
          <a:bodyPr vert="horz" wrap="square" lIns="182854" tIns="146283" rIns="182854" bIns="146283" numCol="1" anchor="t" anchorCtr="0" compatLnSpc="1">
            <a:prstTxWarp prst="textNoShape">
              <a:avLst/>
            </a:prstTxWarp>
            <a:spAutoFit/>
          </a:bodyPr>
          <a:lstStyle/>
          <a:p>
            <a:pPr marL="0" marR="0" lvl="0" indent="0" algn="l" defTabSz="932111" rtl="0" eaLnBrk="0" fontAlgn="auto" latinLnBrk="0" hangingPunct="0">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gradFill>
                  <a:gsLst>
                    <a:gs pos="0">
                      <a:srgbClr val="505050"/>
                    </a:gs>
                    <a:gs pos="100000">
                      <a:srgbClr val="505050"/>
                    </a:gs>
                  </a:gsLst>
                  <a:lin ang="5400000" scaled="0"/>
                </a:gradFill>
                <a:effectLst/>
                <a:uLnTx/>
                <a:uFillTx/>
                <a:latin typeface="Segoe UI"/>
                <a:ea typeface="+mn-ea"/>
                <a:cs typeface="Segoe UI" pitchFamily="34" charset="0"/>
              </a:rPr>
              <a:t>© 2018 Microsoft Corporation. All rights reserved. </a:t>
            </a:r>
          </a:p>
        </p:txBody>
      </p:sp>
    </p:spTree>
    <p:extLst>
      <p:ext uri="{BB962C8B-B14F-4D97-AF65-F5344CB8AC3E}">
        <p14:creationId xmlns:p14="http://schemas.microsoft.com/office/powerpoint/2010/main" val="2027817529"/>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9" y="1212851"/>
            <a:ext cx="11887200" cy="2443746"/>
          </a:xfrm>
          <a:prstGeom prst="rect">
            <a:avLst/>
          </a:prstGeom>
        </p:spPr>
        <p:txBody>
          <a:bodyPr/>
          <a:lstStyle>
            <a:lvl1pPr marL="290457" indent="-290457">
              <a:buClr>
                <a:schemeClr val="tx1"/>
              </a:buClr>
              <a:buSzPct val="90000"/>
              <a:buFont typeface="Arial" pitchFamily="34" charset="0"/>
              <a:buChar char="•"/>
              <a:defRPr sz="359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390" indent="-280935">
              <a:buClr>
                <a:schemeClr val="tx1"/>
              </a:buClr>
              <a:buSzPct val="90000"/>
              <a:buFont typeface="Arial" pitchFamily="34" charset="0"/>
              <a:buChar char="•"/>
              <a:defRPr sz="3199">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1847" indent="-290457">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404" indent="-228557">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8960" indent="-228557">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a:t>Use this Layout for Speaker Notes slides</a:t>
            </a:r>
          </a:p>
          <a:p>
            <a:pPr lvl="1"/>
            <a:r>
              <a:rPr lang="en-US"/>
              <a:t>Second level</a:t>
            </a:r>
          </a:p>
          <a:p>
            <a:pPr lvl="2"/>
            <a:r>
              <a:rPr lang="en-US"/>
              <a:t>Third level</a:t>
            </a:r>
          </a:p>
          <a:p>
            <a:pPr lvl="3"/>
            <a:r>
              <a:rPr lang="en-US"/>
              <a:t>Fourth level</a:t>
            </a:r>
          </a:p>
          <a:p>
            <a:pPr lvl="4"/>
            <a:r>
              <a:rPr lang="en-US"/>
              <a:t>Fifth level</a:t>
            </a:r>
          </a:p>
        </p:txBody>
      </p:sp>
      <p:sp>
        <p:nvSpPr>
          <p:cNvPr id="4" name="Text Placeholder 6"/>
          <p:cNvSpPr>
            <a:spLocks noGrp="1"/>
          </p:cNvSpPr>
          <p:nvPr>
            <p:ph type="body" sz="quarter" idx="11" hasCustomPrompt="1"/>
          </p:nvPr>
        </p:nvSpPr>
        <p:spPr>
          <a:xfrm>
            <a:off x="2"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p>
        </p:txBody>
      </p:sp>
    </p:spTree>
    <p:extLst>
      <p:ext uri="{BB962C8B-B14F-4D97-AF65-F5344CB8AC3E}">
        <p14:creationId xmlns:p14="http://schemas.microsoft.com/office/powerpoint/2010/main" val="745572741"/>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0"/>
          </p:nvPr>
        </p:nvSpPr>
        <p:spPr>
          <a:xfrm>
            <a:off x="274639" y="1212851"/>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557" indent="0">
              <a:buNone/>
              <a:defRPr/>
            </a:lvl3pPr>
            <a:lvl4pPr marL="457112" indent="0">
              <a:buNone/>
              <a:defRPr/>
            </a:lvl4pPr>
            <a:lvl5pPr marL="685669"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55959200"/>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9" y="1212850"/>
            <a:ext cx="11887200" cy="2092881"/>
          </a:xfrm>
        </p:spPr>
        <p:txBody>
          <a:bodyPr>
            <a:spAutoFit/>
          </a:bodyPr>
          <a:lstStyle>
            <a:lvl1pPr>
              <a:defRPr sz="3999"/>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77646106"/>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274640" y="1212849"/>
            <a:ext cx="5486399" cy="2357312"/>
          </a:xfrm>
        </p:spPr>
        <p:txBody>
          <a:bodyPr wrap="square">
            <a:spAutoFit/>
          </a:bodyPr>
          <a:lstStyle>
            <a:lvl1pPr marL="0" indent="0">
              <a:spcBef>
                <a:spcPts val="1224"/>
              </a:spcBef>
              <a:buClr>
                <a:schemeClr val="tx1"/>
              </a:buClr>
              <a:buFont typeface="Wingdings" pitchFamily="2" charset="2"/>
              <a:buNone/>
              <a:defRPr sz="3199">
                <a:gradFill>
                  <a:gsLst>
                    <a:gs pos="1250">
                      <a:schemeClr val="tx2"/>
                    </a:gs>
                    <a:gs pos="99000">
                      <a:schemeClr val="tx2"/>
                    </a:gs>
                  </a:gsLst>
                  <a:lin ang="5400000" scaled="0"/>
                </a:gradFill>
              </a:defRPr>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p:cNvSpPr>
            <a:spLocks noGrp="1"/>
          </p:cNvSpPr>
          <p:nvPr>
            <p:ph type="body" sz="quarter" idx="11"/>
          </p:nvPr>
        </p:nvSpPr>
        <p:spPr>
          <a:xfrm>
            <a:off x="6675439" y="1212849"/>
            <a:ext cx="5486399" cy="2357312"/>
          </a:xfrm>
        </p:spPr>
        <p:txBody>
          <a:bodyPr wrap="square">
            <a:spAutoFit/>
          </a:bodyPr>
          <a:lstStyle>
            <a:lvl1pPr marL="0" indent="0">
              <a:spcBef>
                <a:spcPts val="1224"/>
              </a:spcBef>
              <a:buClr>
                <a:schemeClr val="tx1"/>
              </a:buClr>
              <a:buFont typeface="Wingdings" pitchFamily="2" charset="2"/>
              <a:buNone/>
              <a:defRPr sz="3199">
                <a:gradFill>
                  <a:gsLst>
                    <a:gs pos="1250">
                      <a:schemeClr val="tx2"/>
                    </a:gs>
                    <a:gs pos="99000">
                      <a:schemeClr val="tx2"/>
                    </a:gs>
                  </a:gsLst>
                  <a:lin ang="5400000" scaled="0"/>
                </a:gradFill>
              </a:defRPr>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66866093"/>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274640" y="1212849"/>
            <a:ext cx="5486399" cy="2357312"/>
          </a:xfrm>
        </p:spPr>
        <p:txBody>
          <a:bodyPr wrap="square">
            <a:spAutoFit/>
          </a:bodyPr>
          <a:lstStyle>
            <a:lvl1pPr marL="0" indent="0">
              <a:spcBef>
                <a:spcPts val="1224"/>
              </a:spcBef>
              <a:buClr>
                <a:schemeClr val="tx1"/>
              </a:buClr>
              <a:buFont typeface="Wingdings" pitchFamily="2" charset="2"/>
              <a:buNone/>
              <a:defRPr sz="3199"/>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p:cNvSpPr>
            <a:spLocks noGrp="1"/>
          </p:cNvSpPr>
          <p:nvPr>
            <p:ph type="body" sz="quarter" idx="11"/>
          </p:nvPr>
        </p:nvSpPr>
        <p:spPr>
          <a:xfrm>
            <a:off x="6675439" y="1212849"/>
            <a:ext cx="5486399" cy="2357312"/>
          </a:xfrm>
        </p:spPr>
        <p:txBody>
          <a:bodyPr wrap="square">
            <a:spAutoFit/>
          </a:bodyPr>
          <a:lstStyle>
            <a:lvl1pPr marL="0" indent="0">
              <a:spcBef>
                <a:spcPts val="1224"/>
              </a:spcBef>
              <a:buClr>
                <a:schemeClr val="tx1"/>
              </a:buClr>
              <a:buFont typeface="Wingdings" pitchFamily="2" charset="2"/>
              <a:buNone/>
              <a:defRPr sz="3199"/>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17179197"/>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274640" y="1212849"/>
            <a:ext cx="5486399" cy="2425279"/>
          </a:xfrm>
        </p:spPr>
        <p:txBody>
          <a:bodyPr wrap="square">
            <a:spAutoFit/>
          </a:bodyPr>
          <a:lstStyle>
            <a:lvl1pPr marL="287282" indent="-287282">
              <a:spcBef>
                <a:spcPts val="1224"/>
              </a:spcBef>
              <a:buClr>
                <a:schemeClr val="tx2"/>
              </a:buClr>
              <a:buFont typeface="Arial" pitchFamily="34" charset="0"/>
              <a:buChar char="•"/>
              <a:defRPr sz="3199">
                <a:gradFill>
                  <a:gsLst>
                    <a:gs pos="1250">
                      <a:schemeClr val="tx2"/>
                    </a:gs>
                    <a:gs pos="99000">
                      <a:schemeClr val="tx2"/>
                    </a:gs>
                  </a:gsLst>
                  <a:lin ang="5400000" scaled="0"/>
                </a:gradFill>
              </a:defRPr>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282" indent="-287282">
              <a:spcBef>
                <a:spcPts val="1224"/>
              </a:spcBef>
              <a:buClr>
                <a:schemeClr val="tx2"/>
              </a:buClr>
              <a:buFont typeface="Arial" pitchFamily="34" charset="0"/>
              <a:buChar char="•"/>
              <a:defRPr sz="3199">
                <a:gradFill>
                  <a:gsLst>
                    <a:gs pos="1250">
                      <a:schemeClr val="tx2"/>
                    </a:gs>
                    <a:gs pos="99000">
                      <a:schemeClr val="tx2"/>
                    </a:gs>
                  </a:gsLst>
                  <a:lin ang="5400000" scaled="0"/>
                </a:gradFill>
              </a:defRPr>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2277997"/>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274640" y="1212849"/>
            <a:ext cx="5486399" cy="2425279"/>
          </a:xfrm>
        </p:spPr>
        <p:txBody>
          <a:bodyPr wrap="square">
            <a:spAutoFit/>
          </a:bodyPr>
          <a:lstStyle>
            <a:lvl1pPr marL="287282" indent="-287282">
              <a:spcBef>
                <a:spcPts val="1224"/>
              </a:spcBef>
              <a:buClr>
                <a:schemeClr val="tx1"/>
              </a:buClr>
              <a:buFont typeface="Arial" pitchFamily="34" charset="0"/>
              <a:buChar char="•"/>
              <a:defRPr sz="3199"/>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282" indent="-287282">
              <a:spcBef>
                <a:spcPts val="1224"/>
              </a:spcBef>
              <a:buClr>
                <a:schemeClr val="tx1"/>
              </a:buClr>
              <a:buFont typeface="Arial" pitchFamily="34" charset="0"/>
              <a:buChar char="•"/>
              <a:defRPr sz="3199"/>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11236683"/>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77919624"/>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DFDFD"/>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5"/>
            <a:ext cx="11889564" cy="917575"/>
          </a:xfrm>
          <a:prstGeom prst="rect">
            <a:avLst/>
          </a:prstGeom>
        </p:spPr>
        <p:txBody>
          <a:bodyPr vert="horz" wrap="square" lIns="146304" tIns="91440" rIns="146304" bIns="91440" rtlCol="0" anchor="t">
            <a:noAutofit/>
          </a:bodyPr>
          <a:lstStyle/>
          <a:p>
            <a:r>
              <a:rPr lang="en-US" dirty="0"/>
              <a:t>Click to edit Master title style</a:t>
            </a:r>
          </a:p>
        </p:txBody>
      </p:sp>
      <p:sp>
        <p:nvSpPr>
          <p:cNvPr id="4" name="Text Placeholder 3"/>
          <p:cNvSpPr>
            <a:spLocks noGrp="1"/>
          </p:cNvSpPr>
          <p:nvPr>
            <p:ph type="body" idx="1"/>
          </p:nvPr>
        </p:nvSpPr>
        <p:spPr>
          <a:xfrm>
            <a:off x="274641" y="1212851"/>
            <a:ext cx="11887198" cy="2092881"/>
          </a:xfrm>
          <a:prstGeom prst="rect">
            <a:avLst/>
          </a:prstGeom>
        </p:spPr>
        <p:txBody>
          <a:bodyPr vert="horz" wrap="square" lIns="146304" tIns="91440" rIns="146304" bIns="9144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4801029"/>
      </p:ext>
    </p:extLst>
  </p:cSld>
  <p:clrMap bg1="lt1" tx1="dk1" bg2="lt2" tx2="dk2" accent1="accent1" accent2="accent2" accent3="accent3" accent4="accent4" accent5="accent5" accent6="accent6" hlink="hlink" folHlink="folHlink"/>
  <p:sldLayoutIdLst>
    <p:sldLayoutId id="2147484328" r:id="rId1"/>
    <p:sldLayoutId id="2147484330" r:id="rId2"/>
    <p:sldLayoutId id="2147484331" r:id="rId3"/>
    <p:sldLayoutId id="2147484332" r:id="rId4"/>
    <p:sldLayoutId id="2147484333" r:id="rId5"/>
    <p:sldLayoutId id="2147484334" r:id="rId6"/>
    <p:sldLayoutId id="2147484335" r:id="rId7"/>
    <p:sldLayoutId id="2147484336" r:id="rId8"/>
    <p:sldLayoutId id="2147484352" r:id="rId9"/>
    <p:sldLayoutId id="2147484337" r:id="rId10"/>
    <p:sldLayoutId id="2147484338" r:id="rId11"/>
    <p:sldLayoutId id="2147484339" r:id="rId12"/>
    <p:sldLayoutId id="2147484340" r:id="rId13"/>
    <p:sldLayoutId id="2147484341" r:id="rId14"/>
    <p:sldLayoutId id="2147484342" r:id="rId15"/>
    <p:sldLayoutId id="2147484343" r:id="rId16"/>
    <p:sldLayoutId id="2147484344" r:id="rId17"/>
    <p:sldLayoutId id="2147484345" r:id="rId18"/>
    <p:sldLayoutId id="2147484346" r:id="rId19"/>
    <p:sldLayoutId id="2147484347" r:id="rId20"/>
    <p:sldLayoutId id="2147484348" r:id="rId21"/>
    <p:sldLayoutId id="2147484349" r:id="rId22"/>
    <p:sldLayoutId id="2147484350" r:id="rId23"/>
    <p:sldLayoutId id="2147484351" r:id="rId24"/>
  </p:sldLayoutIdLst>
  <p:transition>
    <p:fade/>
  </p:transition>
  <p:txStyles>
    <p:titleStyle>
      <a:lvl1pPr algn="l" defTabSz="932563" rtl="0" eaLnBrk="1" latinLnBrk="0" hangingPunct="1">
        <a:lnSpc>
          <a:spcPct val="90000"/>
        </a:lnSpc>
        <a:spcBef>
          <a:spcPct val="0"/>
        </a:spcBef>
        <a:buNone/>
        <a:defRPr lang="en-US" sz="4799"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34" marR="0" indent="-342834" algn="l" defTabSz="932563" rtl="0" eaLnBrk="1" fontAlgn="auto" latinLnBrk="0" hangingPunct="1">
        <a:lnSpc>
          <a:spcPct val="90000"/>
        </a:lnSpc>
        <a:spcBef>
          <a:spcPct val="20000"/>
        </a:spcBef>
        <a:spcAft>
          <a:spcPts val="0"/>
        </a:spcAft>
        <a:buClrTx/>
        <a:buSzPct val="90000"/>
        <a:buFont typeface="Arial" pitchFamily="34" charset="0"/>
        <a:buChar char="•"/>
        <a:tabLst/>
        <a:defRPr sz="3999" kern="1200" spc="0" baseline="0">
          <a:gradFill>
            <a:gsLst>
              <a:gs pos="1250">
                <a:schemeClr val="tx1"/>
              </a:gs>
              <a:gs pos="100000">
                <a:schemeClr val="tx1"/>
              </a:gs>
            </a:gsLst>
            <a:lin ang="5400000" scaled="0"/>
          </a:gradFill>
          <a:latin typeface="+mj-lt"/>
          <a:ea typeface="+mn-ea"/>
          <a:cs typeface="+mn-cs"/>
        </a:defRPr>
      </a:lvl1pPr>
      <a:lvl2pPr marL="584088" marR="0" indent="-241253" algn="l" defTabSz="932563"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99946"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503"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058"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4548"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30"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112"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94"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3" rtl="0" eaLnBrk="1" latinLnBrk="0" hangingPunct="1">
        <a:defRPr sz="1800" kern="1200">
          <a:solidFill>
            <a:schemeClr val="tx1"/>
          </a:solidFill>
          <a:latin typeface="+mn-lt"/>
          <a:ea typeface="+mn-ea"/>
          <a:cs typeface="+mn-cs"/>
        </a:defRPr>
      </a:lvl1pPr>
      <a:lvl2pPr marL="466281" algn="l" defTabSz="932563" rtl="0" eaLnBrk="1" latinLnBrk="0" hangingPunct="1">
        <a:defRPr sz="1800" kern="1200">
          <a:solidFill>
            <a:schemeClr val="tx1"/>
          </a:solidFill>
          <a:latin typeface="+mn-lt"/>
          <a:ea typeface="+mn-ea"/>
          <a:cs typeface="+mn-cs"/>
        </a:defRPr>
      </a:lvl2pPr>
      <a:lvl3pPr marL="932563" algn="l" defTabSz="932563" rtl="0" eaLnBrk="1" latinLnBrk="0" hangingPunct="1">
        <a:defRPr sz="1800" kern="1200">
          <a:solidFill>
            <a:schemeClr val="tx1"/>
          </a:solidFill>
          <a:latin typeface="+mn-lt"/>
          <a:ea typeface="+mn-ea"/>
          <a:cs typeface="+mn-cs"/>
        </a:defRPr>
      </a:lvl3pPr>
      <a:lvl4pPr marL="1398844" algn="l" defTabSz="932563" rtl="0" eaLnBrk="1" latinLnBrk="0" hangingPunct="1">
        <a:defRPr sz="1800" kern="1200">
          <a:solidFill>
            <a:schemeClr val="tx1"/>
          </a:solidFill>
          <a:latin typeface="+mn-lt"/>
          <a:ea typeface="+mn-ea"/>
          <a:cs typeface="+mn-cs"/>
        </a:defRPr>
      </a:lvl4pPr>
      <a:lvl5pPr marL="1865126" algn="l" defTabSz="932563" rtl="0" eaLnBrk="1" latinLnBrk="0" hangingPunct="1">
        <a:defRPr sz="1800" kern="1200">
          <a:solidFill>
            <a:schemeClr val="tx1"/>
          </a:solidFill>
          <a:latin typeface="+mn-lt"/>
          <a:ea typeface="+mn-ea"/>
          <a:cs typeface="+mn-cs"/>
        </a:defRPr>
      </a:lvl5pPr>
      <a:lvl6pPr marL="2331408" algn="l" defTabSz="932563" rtl="0" eaLnBrk="1" latinLnBrk="0" hangingPunct="1">
        <a:defRPr sz="1800" kern="1200">
          <a:solidFill>
            <a:schemeClr val="tx1"/>
          </a:solidFill>
          <a:latin typeface="+mn-lt"/>
          <a:ea typeface="+mn-ea"/>
          <a:cs typeface="+mn-cs"/>
        </a:defRPr>
      </a:lvl6pPr>
      <a:lvl7pPr marL="2797689" algn="l" defTabSz="932563" rtl="0" eaLnBrk="1" latinLnBrk="0" hangingPunct="1">
        <a:defRPr sz="1800" kern="1200">
          <a:solidFill>
            <a:schemeClr val="tx1"/>
          </a:solidFill>
          <a:latin typeface="+mn-lt"/>
          <a:ea typeface="+mn-ea"/>
          <a:cs typeface="+mn-cs"/>
        </a:defRPr>
      </a:lvl7pPr>
      <a:lvl8pPr marL="3263970" algn="l" defTabSz="932563" rtl="0" eaLnBrk="1" latinLnBrk="0" hangingPunct="1">
        <a:defRPr sz="1800" kern="1200">
          <a:solidFill>
            <a:schemeClr val="tx1"/>
          </a:solidFill>
          <a:latin typeface="+mn-lt"/>
          <a:ea typeface="+mn-ea"/>
          <a:cs typeface="+mn-cs"/>
        </a:defRPr>
      </a:lvl8pPr>
      <a:lvl9pPr marL="3730253" algn="l" defTabSz="932563"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9.xml"/><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9.xml"/><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9.xml"/><Relationship Id="rId5" Type="http://schemas.openxmlformats.org/officeDocument/2006/relationships/image" Target="../media/image2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9.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9.xml"/><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hyperlink" Target="https://aka.ms/SecureScore_APIBlog" TargetMode="External"/><Relationship Id="rId2" Type="http://schemas.openxmlformats.org/officeDocument/2006/relationships/notesSlide" Target="../notesSlides/notesSlide7.xml"/><Relationship Id="rId1" Type="http://schemas.openxmlformats.org/officeDocument/2006/relationships/slideLayout" Target="../slideLayouts/slideLayout9.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9.xml"/><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80544D-EC6B-4B09-BAB7-764D63701AAC}"/>
              </a:ext>
            </a:extLst>
          </p:cNvPr>
          <p:cNvSpPr>
            <a:spLocks noGrp="1"/>
          </p:cNvSpPr>
          <p:nvPr>
            <p:ph type="title"/>
          </p:nvPr>
        </p:nvSpPr>
        <p:spPr/>
        <p:txBody>
          <a:bodyPr>
            <a:normAutofit/>
          </a:bodyPr>
          <a:lstStyle/>
          <a:p>
            <a:pPr defTabSz="932574"/>
            <a:r>
              <a:rPr lang="en-US" sz="4896" spc="-150" dirty="0">
                <a:solidFill>
                  <a:schemeClr val="bg2"/>
                </a:solidFill>
              </a:rPr>
              <a:t>Microsoft Secure Score</a:t>
            </a:r>
          </a:p>
        </p:txBody>
      </p:sp>
      <p:sp>
        <p:nvSpPr>
          <p:cNvPr id="3" name="Text Placeholder 2">
            <a:extLst>
              <a:ext uri="{FF2B5EF4-FFF2-40B4-BE49-F238E27FC236}">
                <a16:creationId xmlns:a16="http://schemas.microsoft.com/office/drawing/2014/main" id="{F596CA1D-A7D1-40E2-A1E0-B2D998E3E338}"/>
              </a:ext>
            </a:extLst>
          </p:cNvPr>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7783572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rgbClr val="F3F3F3"/>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CA3339F-F64B-4D22-A000-5FF1309645E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58746" y="906891"/>
            <a:ext cx="9410838" cy="11216418"/>
          </a:xfrm>
          <a:prstGeom prst="rect">
            <a:avLst/>
          </a:prstGeom>
        </p:spPr>
      </p:pic>
      <p:pic>
        <p:nvPicPr>
          <p:cNvPr id="14" name="Picture 13">
            <a:extLst>
              <a:ext uri="{FF2B5EF4-FFF2-40B4-BE49-F238E27FC236}">
                <a16:creationId xmlns:a16="http://schemas.microsoft.com/office/drawing/2014/main" id="{4D34F71E-4C0A-4D48-B67A-BB0C1D0DC3BC}"/>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488867" y="1439078"/>
            <a:ext cx="7437452" cy="4937760"/>
          </a:xfrm>
          <a:prstGeom prst="rect">
            <a:avLst/>
          </a:prstGeom>
        </p:spPr>
      </p:pic>
      <p:sp>
        <p:nvSpPr>
          <p:cNvPr id="4" name="Title 3"/>
          <p:cNvSpPr>
            <a:spLocks noGrp="1"/>
          </p:cNvSpPr>
          <p:nvPr>
            <p:ph type="title"/>
          </p:nvPr>
        </p:nvSpPr>
        <p:spPr>
          <a:xfrm>
            <a:off x="275483" y="295730"/>
            <a:ext cx="10424456" cy="917444"/>
          </a:xfrm>
        </p:spPr>
        <p:txBody>
          <a:bodyPr/>
          <a:lstStyle/>
          <a:p>
            <a:r>
              <a:rPr lang="en-US" sz="4000" dirty="0">
                <a:solidFill>
                  <a:schemeClr val="tx2"/>
                </a:solidFill>
                <a:latin typeface="Segoe UI Semibold" panose="020B0702040204020203" pitchFamily="34" charset="0"/>
                <a:cs typeface="Segoe UI Semibold" panose="020B0702040204020203" pitchFamily="34" charset="0"/>
              </a:rPr>
              <a:t>Model your ideal score</a:t>
            </a:r>
          </a:p>
        </p:txBody>
      </p:sp>
      <p:sp>
        <p:nvSpPr>
          <p:cNvPr id="11" name="TextBox 10">
            <a:extLst>
              <a:ext uri="{FF2B5EF4-FFF2-40B4-BE49-F238E27FC236}">
                <a16:creationId xmlns:a16="http://schemas.microsoft.com/office/drawing/2014/main" id="{A036D17F-A176-4AEB-97D3-4208F8BF6011}"/>
              </a:ext>
            </a:extLst>
          </p:cNvPr>
          <p:cNvSpPr txBox="1"/>
          <p:nvPr/>
        </p:nvSpPr>
        <p:spPr>
          <a:xfrm>
            <a:off x="291101" y="2125663"/>
            <a:ext cx="3641137" cy="3237809"/>
          </a:xfrm>
          <a:prstGeom prst="rect">
            <a:avLst/>
          </a:prstGeom>
          <a:noFill/>
        </p:spPr>
        <p:txBody>
          <a:bodyPr wrap="square" lIns="182880" tIns="146304" rIns="182880" bIns="146304" rtlCol="0">
            <a:spAutoFit/>
          </a:bodyPr>
          <a:lstStyle>
            <a:defPPr>
              <a:defRPr lang="en-US"/>
            </a:defPPr>
            <a:lvl1pPr defTabSz="914224">
              <a:lnSpc>
                <a:spcPct val="90000"/>
              </a:lnSpc>
              <a:spcBef>
                <a:spcPts val="1200"/>
              </a:spcBef>
              <a:spcAft>
                <a:spcPts val="1200"/>
              </a:spcAft>
              <a:defRPr sz="2400" spc="70">
                <a:gradFill>
                  <a:gsLst>
                    <a:gs pos="1250">
                      <a:schemeClr val="tx1"/>
                    </a:gs>
                    <a:gs pos="100000">
                      <a:schemeClr val="tx1"/>
                    </a:gs>
                  </a:gsLst>
                  <a:lin ang="5400000" scaled="0"/>
                </a:gradFill>
                <a:latin typeface="Segoe UI Semilight" panose="020B0402040204020203" pitchFamily="34" charset="0"/>
                <a:cs typeface="Segoe UI Semilight" panose="020B0402040204020203" pitchFamily="34" charset="0"/>
              </a:defRPr>
            </a:lvl1pPr>
          </a:lstStyle>
          <a:p>
            <a:pPr marL="0" marR="0" lvl="0" indent="0" algn="l" defTabSz="914224" rtl="0" eaLnBrk="1" fontAlgn="auto" latinLnBrk="0" hangingPunct="1">
              <a:lnSpc>
                <a:spcPct val="90000"/>
              </a:lnSpc>
              <a:spcBef>
                <a:spcPts val="1200"/>
              </a:spcBef>
              <a:spcAft>
                <a:spcPts val="1200"/>
              </a:spcAft>
              <a:buClrTx/>
              <a:buSzTx/>
              <a:buFontTx/>
              <a:buNone/>
              <a:tabLst/>
              <a:defRPr/>
            </a:pPr>
            <a:r>
              <a:rPr kumimoji="0" lang="en-US" sz="2400" b="0" i="0" u="none" strike="noStrike" kern="1200" cap="none" spc="70" normalizeH="0" noProof="0" dirty="0">
                <a:ln>
                  <a:noFill/>
                </a:ln>
                <a:solidFill>
                  <a:schemeClr val="tx1"/>
                </a:solidFill>
                <a:effectLst/>
                <a:uLnTx/>
                <a:uFillTx/>
                <a:latin typeface="Segoe UI Semilight" panose="020B0402040204020203" pitchFamily="34" charset="0"/>
                <a:ea typeface="+mn-ea"/>
                <a:cs typeface="Segoe UI Semilight" panose="020B0402040204020203" pitchFamily="34" charset="0"/>
              </a:rPr>
              <a:t>Find the right balance of productivity and security</a:t>
            </a:r>
          </a:p>
          <a:p>
            <a:pPr marL="0" marR="0" lvl="0" indent="0" algn="l" defTabSz="914224" rtl="0" eaLnBrk="1" fontAlgn="auto" latinLnBrk="0" hangingPunct="1">
              <a:lnSpc>
                <a:spcPct val="90000"/>
              </a:lnSpc>
              <a:spcBef>
                <a:spcPts val="1200"/>
              </a:spcBef>
              <a:spcAft>
                <a:spcPts val="1200"/>
              </a:spcAft>
              <a:buClrTx/>
              <a:buSzTx/>
              <a:buFontTx/>
              <a:buNone/>
              <a:tabLst/>
              <a:defRPr/>
            </a:pPr>
            <a:r>
              <a:rPr lang="en-US" noProof="0" dirty="0">
                <a:solidFill>
                  <a:schemeClr val="tx1"/>
                </a:solidFill>
              </a:rPr>
              <a:t>Prioritized</a:t>
            </a:r>
            <a:r>
              <a:rPr lang="en-US" dirty="0">
                <a:solidFill>
                  <a:schemeClr val="tx1"/>
                </a:solidFill>
              </a:rPr>
              <a:t> actions based on effectiveness</a:t>
            </a:r>
          </a:p>
          <a:p>
            <a:pPr marL="0" marR="0" lvl="0" indent="0" algn="l" defTabSz="914224" rtl="0" eaLnBrk="1" fontAlgn="auto" latinLnBrk="0" hangingPunct="1">
              <a:lnSpc>
                <a:spcPct val="90000"/>
              </a:lnSpc>
              <a:spcBef>
                <a:spcPts val="1200"/>
              </a:spcBef>
              <a:spcAft>
                <a:spcPts val="1200"/>
              </a:spcAft>
              <a:buClrTx/>
              <a:buSzTx/>
              <a:buFontTx/>
              <a:buNone/>
              <a:tabLst/>
              <a:defRPr/>
            </a:pPr>
            <a:r>
              <a:rPr kumimoji="0" lang="en-US" sz="2400" b="0" i="0" u="none" strike="noStrike" kern="1200" cap="none" spc="70" normalizeH="0" noProof="0" dirty="0">
                <a:ln>
                  <a:noFill/>
                </a:ln>
                <a:solidFill>
                  <a:schemeClr val="tx1"/>
                </a:solidFill>
                <a:effectLst/>
                <a:uLnTx/>
                <a:uFillTx/>
                <a:latin typeface="Segoe UI Semilight" panose="020B0402040204020203" pitchFamily="34" charset="0"/>
                <a:ea typeface="+mn-ea"/>
                <a:cs typeface="Segoe UI Semilight" panose="020B0402040204020203" pitchFamily="34" charset="0"/>
              </a:rPr>
              <a:t>Filter and search for specific controls </a:t>
            </a:r>
            <a:endParaRPr kumimoji="0" lang="en-US" sz="2400" b="0" i="0" u="none" strike="noStrike" kern="1200" cap="none" spc="70" normalizeH="0" baseline="0" noProof="0" dirty="0">
              <a:ln>
                <a:noFill/>
              </a:ln>
              <a:solidFill>
                <a:schemeClr val="tx1"/>
              </a:solidFill>
              <a:effectLst/>
              <a:uLnTx/>
              <a:uFillTx/>
              <a:latin typeface="Segoe UI Semilight" panose="020B0402040204020203" pitchFamily="34" charset="0"/>
              <a:ea typeface="+mn-ea"/>
              <a:cs typeface="Segoe UI Semilight" panose="020B0402040204020203" pitchFamily="34" charset="0"/>
            </a:endParaRPr>
          </a:p>
        </p:txBody>
      </p:sp>
      <p:sp>
        <p:nvSpPr>
          <p:cNvPr id="16" name="Rectangle 15">
            <a:extLst>
              <a:ext uri="{FF2B5EF4-FFF2-40B4-BE49-F238E27FC236}">
                <a16:creationId xmlns:a16="http://schemas.microsoft.com/office/drawing/2014/main" id="{8533D1F7-2ABF-4FBD-AF3F-759CE056F527}"/>
              </a:ext>
            </a:extLst>
          </p:cNvPr>
          <p:cNvSpPr/>
          <p:nvPr/>
        </p:nvSpPr>
        <p:spPr bwMode="auto">
          <a:xfrm>
            <a:off x="5402708" y="1739449"/>
            <a:ext cx="4137077" cy="4115441"/>
          </a:xfrm>
          <a:prstGeom prst="rect">
            <a:avLst/>
          </a:prstGeom>
          <a:noFill/>
          <a:ln w="15875" cap="flat" cmpd="sng" algn="ctr">
            <a:solidFill>
              <a:schemeClr val="accent1"/>
            </a:solidFill>
            <a:prstDash val="sys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cxnSp>
        <p:nvCxnSpPr>
          <p:cNvPr id="17" name="Straight Connector 16">
            <a:extLst>
              <a:ext uri="{FF2B5EF4-FFF2-40B4-BE49-F238E27FC236}">
                <a16:creationId xmlns:a16="http://schemas.microsoft.com/office/drawing/2014/main" id="{376E9FDC-1096-44AE-8D7B-7A4BC82382B5}"/>
              </a:ext>
            </a:extLst>
          </p:cNvPr>
          <p:cNvCxnSpPr>
            <a:cxnSpLocks/>
          </p:cNvCxnSpPr>
          <p:nvPr/>
        </p:nvCxnSpPr>
        <p:spPr>
          <a:xfrm flipV="1">
            <a:off x="5402708" y="155436"/>
            <a:ext cx="2237028" cy="1584013"/>
          </a:xfrm>
          <a:prstGeom prst="line">
            <a:avLst/>
          </a:prstGeom>
          <a:noFill/>
          <a:ln w="15875" cap="flat" cmpd="sng" algn="ctr">
            <a:solidFill>
              <a:schemeClr val="accent1"/>
            </a:solidFill>
            <a:prstDash val="sysDash"/>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115D4287-7321-4F4D-A70D-FCDE1CA1FC71}"/>
              </a:ext>
            </a:extLst>
          </p:cNvPr>
          <p:cNvCxnSpPr>
            <a:cxnSpLocks/>
          </p:cNvCxnSpPr>
          <p:nvPr/>
        </p:nvCxnSpPr>
        <p:spPr>
          <a:xfrm flipV="1">
            <a:off x="9539785" y="4630854"/>
            <a:ext cx="2571199" cy="1224036"/>
          </a:xfrm>
          <a:prstGeom prst="line">
            <a:avLst/>
          </a:prstGeom>
          <a:noFill/>
          <a:ln w="15875" cap="flat" cmpd="sng" algn="ctr">
            <a:solidFill>
              <a:schemeClr val="accent1"/>
            </a:solidFill>
            <a:prstDash val="sysDash"/>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id="{C0518340-7242-403E-9D02-94004193D32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639736" y="177826"/>
            <a:ext cx="4471248" cy="4430638"/>
          </a:xfrm>
          <a:prstGeom prst="rect">
            <a:avLst/>
          </a:prstGeom>
          <a:noFill/>
          <a:ln w="15875" cap="flat" cmpd="sng" algn="ctr">
            <a:solidFill>
              <a:schemeClr val="accent1"/>
            </a:solidFill>
            <a:prstDash val="sysDash"/>
            <a:headEnd type="none" w="med" len="med"/>
            <a:tailEnd type="none" w="med" len="med"/>
          </a:ln>
          <a:effectLst/>
        </p:spPr>
      </p:pic>
    </p:spTree>
    <p:extLst>
      <p:ext uri="{BB962C8B-B14F-4D97-AF65-F5344CB8AC3E}">
        <p14:creationId xmlns:p14="http://schemas.microsoft.com/office/powerpoint/2010/main" val="3087549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42" presetClass="path" presetSubtype="0" decel="100000" fill="hold" grpId="1" nodeType="withEffect">
                                  <p:stCondLst>
                                    <p:cond delay="0"/>
                                  </p:stCondLst>
                                  <p:childTnLst>
                                    <p:animMotion origin="layout" path="M -2.78529E-6 3.73581E-6 L -2.78529E-6 0.02156 " pathEditMode="relative" rAng="0" ptsTypes="AA">
                                      <p:cBhvr>
                                        <p:cTn id="9" dur="750" spd="-100000" fill="hold"/>
                                        <p:tgtEl>
                                          <p:spTgt spid="11"/>
                                        </p:tgtEl>
                                        <p:attrNameLst>
                                          <p:attrName>ppt_x</p:attrName>
                                          <p:attrName>ppt_y</p:attrName>
                                        </p:attrNameLst>
                                      </p:cBhvr>
                                      <p:rCtr x="0" y="1067"/>
                                    </p:animMotion>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heel(1)">
                                      <p:cBhvr>
                                        <p:cTn id="14" dur="1500"/>
                                        <p:tgtEl>
                                          <p:spTgt spid="16"/>
                                        </p:tgtEl>
                                      </p:cBhvr>
                                    </p:animEffect>
                                  </p:childTnLst>
                                </p:cTn>
                              </p:par>
                            </p:childTnLst>
                          </p:cTn>
                        </p:par>
                        <p:par>
                          <p:cTn id="15" fill="hold">
                            <p:stCondLst>
                              <p:cond delay="1500"/>
                            </p:stCondLst>
                            <p:childTnLst>
                              <p:par>
                                <p:cTn id="16" presetID="53" presetClass="entr" presetSubtype="528"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p:cTn id="18" dur="750" fill="hold"/>
                                        <p:tgtEl>
                                          <p:spTgt spid="21"/>
                                        </p:tgtEl>
                                        <p:attrNameLst>
                                          <p:attrName>ppt_w</p:attrName>
                                        </p:attrNameLst>
                                      </p:cBhvr>
                                      <p:tavLst>
                                        <p:tav tm="0">
                                          <p:val>
                                            <p:fltVal val="0"/>
                                          </p:val>
                                        </p:tav>
                                        <p:tav tm="100000">
                                          <p:val>
                                            <p:strVal val="#ppt_w"/>
                                          </p:val>
                                        </p:tav>
                                      </p:tavLst>
                                    </p:anim>
                                    <p:anim calcmode="lin" valueType="num">
                                      <p:cBhvr>
                                        <p:cTn id="19" dur="750" fill="hold"/>
                                        <p:tgtEl>
                                          <p:spTgt spid="21"/>
                                        </p:tgtEl>
                                        <p:attrNameLst>
                                          <p:attrName>ppt_h</p:attrName>
                                        </p:attrNameLst>
                                      </p:cBhvr>
                                      <p:tavLst>
                                        <p:tav tm="0">
                                          <p:val>
                                            <p:fltVal val="0"/>
                                          </p:val>
                                        </p:tav>
                                        <p:tav tm="100000">
                                          <p:val>
                                            <p:strVal val="#ppt_h"/>
                                          </p:val>
                                        </p:tav>
                                      </p:tavLst>
                                    </p:anim>
                                    <p:animEffect transition="in" filter="fade">
                                      <p:cBhvr>
                                        <p:cTn id="20" dur="750"/>
                                        <p:tgtEl>
                                          <p:spTgt spid="21"/>
                                        </p:tgtEl>
                                      </p:cBhvr>
                                    </p:animEffect>
                                    <p:anim calcmode="lin" valueType="num">
                                      <p:cBhvr>
                                        <p:cTn id="21" dur="750" fill="hold"/>
                                        <p:tgtEl>
                                          <p:spTgt spid="21"/>
                                        </p:tgtEl>
                                        <p:attrNameLst>
                                          <p:attrName>ppt_x</p:attrName>
                                        </p:attrNameLst>
                                      </p:cBhvr>
                                      <p:tavLst>
                                        <p:tav tm="0">
                                          <p:val>
                                            <p:fltVal val="0.5"/>
                                          </p:val>
                                        </p:tav>
                                        <p:tav tm="100000">
                                          <p:val>
                                            <p:strVal val="#ppt_x"/>
                                          </p:val>
                                        </p:tav>
                                      </p:tavLst>
                                    </p:anim>
                                    <p:anim calcmode="lin" valueType="num">
                                      <p:cBhvr>
                                        <p:cTn id="22" dur="750" fill="hold"/>
                                        <p:tgtEl>
                                          <p:spTgt spid="21"/>
                                        </p:tgtEl>
                                        <p:attrNameLst>
                                          <p:attrName>ppt_y</p:attrName>
                                        </p:attrNameLst>
                                      </p:cBhvr>
                                      <p:tavLst>
                                        <p:tav tm="0">
                                          <p:val>
                                            <p:fltVal val="0.5"/>
                                          </p:val>
                                        </p:tav>
                                        <p:tav tm="100000">
                                          <p:val>
                                            <p:strVal val="#ppt_y"/>
                                          </p:val>
                                        </p:tav>
                                      </p:tavLst>
                                    </p:anim>
                                  </p:childTnLst>
                                </p:cTn>
                              </p:par>
                            </p:childTnLst>
                          </p:cTn>
                        </p:par>
                        <p:par>
                          <p:cTn id="23" fill="hold">
                            <p:stCondLst>
                              <p:cond delay="2250"/>
                            </p:stCondLst>
                            <p:childTnLst>
                              <p:par>
                                <p:cTn id="24" presetID="10" presetClass="entr" presetSubtype="0" fill="hold"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par>
                                <p:cTn id="27" presetID="10" presetClass="entr" presetSubtype="0" fill="hold"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rgbClr val="F3F3F3"/>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90BBA872-FB1C-4DF9-A035-B2A88FFC659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58746" y="906891"/>
            <a:ext cx="9410838" cy="11216418"/>
          </a:xfrm>
          <a:prstGeom prst="rect">
            <a:avLst/>
          </a:prstGeom>
        </p:spPr>
      </p:pic>
      <p:pic>
        <p:nvPicPr>
          <p:cNvPr id="14" name="Picture 13">
            <a:extLst>
              <a:ext uri="{FF2B5EF4-FFF2-40B4-BE49-F238E27FC236}">
                <a16:creationId xmlns:a16="http://schemas.microsoft.com/office/drawing/2014/main" id="{8AB484B3-FBE1-4DD2-9232-A1FC28F61C95}"/>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490113" y="1435900"/>
            <a:ext cx="7433481" cy="4937760"/>
          </a:xfrm>
          <a:prstGeom prst="rect">
            <a:avLst/>
          </a:prstGeom>
        </p:spPr>
      </p:pic>
      <p:sp>
        <p:nvSpPr>
          <p:cNvPr id="4" name="Title 3"/>
          <p:cNvSpPr>
            <a:spLocks noGrp="1"/>
          </p:cNvSpPr>
          <p:nvPr>
            <p:ph type="title"/>
          </p:nvPr>
        </p:nvSpPr>
        <p:spPr>
          <a:xfrm>
            <a:off x="275483" y="295730"/>
            <a:ext cx="10424456" cy="917444"/>
          </a:xfrm>
        </p:spPr>
        <p:txBody>
          <a:bodyPr/>
          <a:lstStyle/>
          <a:p>
            <a:r>
              <a:rPr lang="en-US" sz="4000" dirty="0">
                <a:solidFill>
                  <a:schemeClr val="tx2"/>
                </a:solidFill>
                <a:latin typeface="Segoe UI Semibold" panose="020B0702040204020203" pitchFamily="34" charset="0"/>
                <a:cs typeface="Segoe UI Semibold" panose="020B0702040204020203" pitchFamily="34" charset="0"/>
              </a:rPr>
              <a:t>Enable controls through Secure Score </a:t>
            </a:r>
          </a:p>
        </p:txBody>
      </p:sp>
      <p:sp>
        <p:nvSpPr>
          <p:cNvPr id="11" name="TextBox 10">
            <a:extLst>
              <a:ext uri="{FF2B5EF4-FFF2-40B4-BE49-F238E27FC236}">
                <a16:creationId xmlns:a16="http://schemas.microsoft.com/office/drawing/2014/main" id="{A036D17F-A176-4AEB-97D3-4208F8BF6011}"/>
              </a:ext>
            </a:extLst>
          </p:cNvPr>
          <p:cNvSpPr txBox="1"/>
          <p:nvPr/>
        </p:nvSpPr>
        <p:spPr>
          <a:xfrm>
            <a:off x="291101" y="2125663"/>
            <a:ext cx="3641137" cy="2597634"/>
          </a:xfrm>
          <a:prstGeom prst="rect">
            <a:avLst/>
          </a:prstGeom>
          <a:noFill/>
        </p:spPr>
        <p:txBody>
          <a:bodyPr wrap="square" lIns="182880" tIns="146304" rIns="182880" bIns="146304" rtlCol="0">
            <a:spAutoFit/>
          </a:bodyPr>
          <a:lstStyle>
            <a:defPPr>
              <a:defRPr lang="en-US"/>
            </a:defPPr>
            <a:lvl1pPr defTabSz="914224">
              <a:lnSpc>
                <a:spcPct val="90000"/>
              </a:lnSpc>
              <a:spcBef>
                <a:spcPts val="1200"/>
              </a:spcBef>
              <a:spcAft>
                <a:spcPts val="1200"/>
              </a:spcAft>
              <a:defRPr sz="2400" spc="70">
                <a:gradFill>
                  <a:gsLst>
                    <a:gs pos="1250">
                      <a:schemeClr val="tx1"/>
                    </a:gs>
                    <a:gs pos="100000">
                      <a:schemeClr val="tx1"/>
                    </a:gs>
                  </a:gsLst>
                  <a:lin ang="5400000" scaled="0"/>
                </a:gradFill>
                <a:latin typeface="Segoe UI Semilight" panose="020B0402040204020203" pitchFamily="34" charset="0"/>
                <a:cs typeface="Segoe UI Semilight" panose="020B0402040204020203" pitchFamily="34" charset="0"/>
              </a:defRPr>
            </a:lvl1pPr>
          </a:lstStyle>
          <a:p>
            <a:pPr marL="0" marR="0" lvl="0" indent="0" algn="l" defTabSz="914224" rtl="0" eaLnBrk="1" fontAlgn="auto" latinLnBrk="0" hangingPunct="1">
              <a:lnSpc>
                <a:spcPct val="90000"/>
              </a:lnSpc>
              <a:spcBef>
                <a:spcPts val="1200"/>
              </a:spcBef>
              <a:spcAft>
                <a:spcPts val="1200"/>
              </a:spcAft>
              <a:buClrTx/>
              <a:buSzTx/>
              <a:buFontTx/>
              <a:buNone/>
              <a:tabLst/>
              <a:defRPr/>
            </a:pPr>
            <a:r>
              <a:rPr kumimoji="0" lang="en-US" sz="2400" b="0" i="0" u="none" strike="noStrike" kern="1200" cap="none" spc="70" normalizeH="0" baseline="0" noProof="0" dirty="0">
                <a:ln>
                  <a:noFill/>
                </a:ln>
                <a:solidFill>
                  <a:schemeClr val="tx1"/>
                </a:solidFill>
                <a:effectLst/>
                <a:uLnTx/>
                <a:uFillTx/>
                <a:latin typeface="Segoe UI Semilight" panose="020B0402040204020203" pitchFamily="34" charset="0"/>
                <a:ea typeface="+mn-ea"/>
                <a:cs typeface="Segoe UI Semilight" panose="020B0402040204020203" pitchFamily="34" charset="0"/>
              </a:rPr>
              <a:t>Short description</a:t>
            </a:r>
            <a:r>
              <a:rPr kumimoji="0" lang="en-US" sz="2400" b="0" i="0" u="none" strike="noStrike" kern="1200" cap="none" spc="70" normalizeH="0" noProof="0" dirty="0">
                <a:ln>
                  <a:noFill/>
                </a:ln>
                <a:solidFill>
                  <a:schemeClr val="tx1"/>
                </a:solidFill>
                <a:effectLst/>
                <a:uLnTx/>
                <a:uFillTx/>
                <a:latin typeface="Segoe UI Semilight" panose="020B0402040204020203" pitchFamily="34" charset="0"/>
                <a:ea typeface="+mn-ea"/>
                <a:cs typeface="Segoe UI Semilight" panose="020B0402040204020203" pitchFamily="34" charset="0"/>
              </a:rPr>
              <a:t> when you expand action</a:t>
            </a:r>
          </a:p>
          <a:p>
            <a:pPr marL="0" marR="0" lvl="0" indent="0" algn="l" defTabSz="914224" rtl="0" eaLnBrk="1" fontAlgn="auto" latinLnBrk="0" hangingPunct="1">
              <a:lnSpc>
                <a:spcPct val="90000"/>
              </a:lnSpc>
              <a:spcBef>
                <a:spcPts val="1200"/>
              </a:spcBef>
              <a:spcAft>
                <a:spcPts val="1200"/>
              </a:spcAft>
              <a:buClrTx/>
              <a:buSzTx/>
              <a:buFontTx/>
              <a:buNone/>
              <a:tabLst/>
              <a:defRPr/>
            </a:pPr>
            <a:r>
              <a:rPr lang="en-US" baseline="0" dirty="0">
                <a:solidFill>
                  <a:schemeClr val="tx1"/>
                </a:solidFill>
              </a:rPr>
              <a:t>Get </a:t>
            </a:r>
            <a:r>
              <a:rPr lang="en-US" dirty="0">
                <a:solidFill>
                  <a:schemeClr val="tx1"/>
                </a:solidFill>
              </a:rPr>
              <a:t>more details and enable control or </a:t>
            </a:r>
            <a:r>
              <a:rPr kumimoji="0" lang="en-US" sz="2400" b="0" i="0" u="none" strike="noStrike" kern="1200" cap="none" spc="70" normalizeH="0" noProof="0" dirty="0">
                <a:ln>
                  <a:noFill/>
                </a:ln>
                <a:solidFill>
                  <a:schemeClr val="tx1"/>
                </a:solidFill>
                <a:effectLst/>
                <a:uLnTx/>
                <a:uFillTx/>
                <a:latin typeface="Segoe UI Semilight" panose="020B0402040204020203" pitchFamily="34" charset="0"/>
                <a:ea typeface="+mn-ea"/>
                <a:cs typeface="Segoe UI Semilight" panose="020B0402040204020203" pitchFamily="34" charset="0"/>
              </a:rPr>
              <a:t>take you to where you can enable</a:t>
            </a:r>
          </a:p>
        </p:txBody>
      </p:sp>
      <p:sp>
        <p:nvSpPr>
          <p:cNvPr id="16" name="Rectangle 15">
            <a:extLst>
              <a:ext uri="{FF2B5EF4-FFF2-40B4-BE49-F238E27FC236}">
                <a16:creationId xmlns:a16="http://schemas.microsoft.com/office/drawing/2014/main" id="{0C5E645B-5789-459A-B11F-B1EF2B3B2167}"/>
              </a:ext>
            </a:extLst>
          </p:cNvPr>
          <p:cNvSpPr/>
          <p:nvPr/>
        </p:nvSpPr>
        <p:spPr bwMode="auto">
          <a:xfrm>
            <a:off x="5487711" y="3040062"/>
            <a:ext cx="3930927" cy="2784333"/>
          </a:xfrm>
          <a:prstGeom prst="rect">
            <a:avLst/>
          </a:prstGeom>
          <a:noFill/>
          <a:ln w="15875" cap="flat" cmpd="sng" algn="ctr">
            <a:solidFill>
              <a:schemeClr val="accent1"/>
            </a:solidFill>
            <a:prstDash val="sys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cxnSp>
        <p:nvCxnSpPr>
          <p:cNvPr id="17" name="Straight Connector 16">
            <a:extLst>
              <a:ext uri="{FF2B5EF4-FFF2-40B4-BE49-F238E27FC236}">
                <a16:creationId xmlns:a16="http://schemas.microsoft.com/office/drawing/2014/main" id="{5195F1A3-5DD5-47D8-A504-122AA61A7078}"/>
              </a:ext>
            </a:extLst>
          </p:cNvPr>
          <p:cNvCxnSpPr>
            <a:cxnSpLocks/>
          </p:cNvCxnSpPr>
          <p:nvPr/>
        </p:nvCxnSpPr>
        <p:spPr>
          <a:xfrm flipV="1">
            <a:off x="5487711" y="1505802"/>
            <a:ext cx="2019199" cy="1534261"/>
          </a:xfrm>
          <a:prstGeom prst="line">
            <a:avLst/>
          </a:prstGeom>
          <a:noFill/>
          <a:ln w="15875" cap="flat" cmpd="sng" algn="ctr">
            <a:solidFill>
              <a:schemeClr val="accent1"/>
            </a:solidFill>
            <a:prstDash val="sysDash"/>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166D3BF4-5B41-4524-B4FD-CD02921C9995}"/>
              </a:ext>
            </a:extLst>
          </p:cNvPr>
          <p:cNvCxnSpPr>
            <a:cxnSpLocks/>
          </p:cNvCxnSpPr>
          <p:nvPr/>
        </p:nvCxnSpPr>
        <p:spPr>
          <a:xfrm flipV="1">
            <a:off x="9418638" y="4766594"/>
            <a:ext cx="2813046" cy="1057802"/>
          </a:xfrm>
          <a:prstGeom prst="line">
            <a:avLst/>
          </a:prstGeom>
          <a:noFill/>
          <a:ln w="15875" cap="flat" cmpd="sng" algn="ctr">
            <a:solidFill>
              <a:schemeClr val="accent1"/>
            </a:solidFill>
            <a:prstDash val="sysDash"/>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7C60C923-41A9-4B95-A327-BB4DB8A0A7AE}"/>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506910" y="1505803"/>
            <a:ext cx="4724774" cy="3260791"/>
          </a:xfrm>
          <a:prstGeom prst="rect">
            <a:avLst/>
          </a:prstGeom>
          <a:noFill/>
          <a:ln w="15875" cap="flat" cmpd="sng" algn="ctr">
            <a:solidFill>
              <a:schemeClr val="accent1"/>
            </a:solidFill>
            <a:prstDash val="sysDash"/>
            <a:headEnd type="none" w="med" len="med"/>
            <a:tailEnd type="none" w="med" len="med"/>
          </a:ln>
          <a:effectLst/>
        </p:spPr>
      </p:pic>
    </p:spTree>
    <p:extLst>
      <p:ext uri="{BB962C8B-B14F-4D97-AF65-F5344CB8AC3E}">
        <p14:creationId xmlns:p14="http://schemas.microsoft.com/office/powerpoint/2010/main" val="3802416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42" presetClass="path" presetSubtype="0" decel="100000" fill="hold" grpId="1" nodeType="withEffect">
                                  <p:stCondLst>
                                    <p:cond delay="0"/>
                                  </p:stCondLst>
                                  <p:childTnLst>
                                    <p:animMotion origin="layout" path="M -2.78529E-6 3.0867E-7 L -2.78529E-6 0.02156 " pathEditMode="relative" rAng="0" ptsTypes="AA">
                                      <p:cBhvr>
                                        <p:cTn id="9" dur="750" spd="-100000" fill="hold"/>
                                        <p:tgtEl>
                                          <p:spTgt spid="11"/>
                                        </p:tgtEl>
                                        <p:attrNameLst>
                                          <p:attrName>ppt_x</p:attrName>
                                          <p:attrName>ppt_y</p:attrName>
                                        </p:attrNameLst>
                                      </p:cBhvr>
                                      <p:rCtr x="0" y="1067"/>
                                    </p:animMotion>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heel(1)">
                                      <p:cBhvr>
                                        <p:cTn id="14" dur="1500"/>
                                        <p:tgtEl>
                                          <p:spTgt spid="16"/>
                                        </p:tgtEl>
                                      </p:cBhvr>
                                    </p:animEffect>
                                  </p:childTnLst>
                                </p:cTn>
                              </p:par>
                            </p:childTnLst>
                          </p:cTn>
                        </p:par>
                        <p:par>
                          <p:cTn id="15" fill="hold">
                            <p:stCondLst>
                              <p:cond delay="1500"/>
                            </p:stCondLst>
                            <p:childTnLst>
                              <p:par>
                                <p:cTn id="16" presetID="53" presetClass="entr" presetSubtype="528"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p:cTn id="18" dur="750" fill="hold"/>
                                        <p:tgtEl>
                                          <p:spTgt spid="20"/>
                                        </p:tgtEl>
                                        <p:attrNameLst>
                                          <p:attrName>ppt_w</p:attrName>
                                        </p:attrNameLst>
                                      </p:cBhvr>
                                      <p:tavLst>
                                        <p:tav tm="0">
                                          <p:val>
                                            <p:fltVal val="0"/>
                                          </p:val>
                                        </p:tav>
                                        <p:tav tm="100000">
                                          <p:val>
                                            <p:strVal val="#ppt_w"/>
                                          </p:val>
                                        </p:tav>
                                      </p:tavLst>
                                    </p:anim>
                                    <p:anim calcmode="lin" valueType="num">
                                      <p:cBhvr>
                                        <p:cTn id="19" dur="750" fill="hold"/>
                                        <p:tgtEl>
                                          <p:spTgt spid="20"/>
                                        </p:tgtEl>
                                        <p:attrNameLst>
                                          <p:attrName>ppt_h</p:attrName>
                                        </p:attrNameLst>
                                      </p:cBhvr>
                                      <p:tavLst>
                                        <p:tav tm="0">
                                          <p:val>
                                            <p:fltVal val="0"/>
                                          </p:val>
                                        </p:tav>
                                        <p:tav tm="100000">
                                          <p:val>
                                            <p:strVal val="#ppt_h"/>
                                          </p:val>
                                        </p:tav>
                                      </p:tavLst>
                                    </p:anim>
                                    <p:animEffect transition="in" filter="fade">
                                      <p:cBhvr>
                                        <p:cTn id="20" dur="750"/>
                                        <p:tgtEl>
                                          <p:spTgt spid="20"/>
                                        </p:tgtEl>
                                      </p:cBhvr>
                                    </p:animEffect>
                                    <p:anim calcmode="lin" valueType="num">
                                      <p:cBhvr>
                                        <p:cTn id="21" dur="750" fill="hold"/>
                                        <p:tgtEl>
                                          <p:spTgt spid="20"/>
                                        </p:tgtEl>
                                        <p:attrNameLst>
                                          <p:attrName>ppt_x</p:attrName>
                                        </p:attrNameLst>
                                      </p:cBhvr>
                                      <p:tavLst>
                                        <p:tav tm="0">
                                          <p:val>
                                            <p:fltVal val="0.5"/>
                                          </p:val>
                                        </p:tav>
                                        <p:tav tm="100000">
                                          <p:val>
                                            <p:strVal val="#ppt_x"/>
                                          </p:val>
                                        </p:tav>
                                      </p:tavLst>
                                    </p:anim>
                                    <p:anim calcmode="lin" valueType="num">
                                      <p:cBhvr>
                                        <p:cTn id="22" dur="750" fill="hold"/>
                                        <p:tgtEl>
                                          <p:spTgt spid="20"/>
                                        </p:tgtEl>
                                        <p:attrNameLst>
                                          <p:attrName>ppt_y</p:attrName>
                                        </p:attrNameLst>
                                      </p:cBhvr>
                                      <p:tavLst>
                                        <p:tav tm="0">
                                          <p:val>
                                            <p:fltVal val="0.5"/>
                                          </p:val>
                                        </p:tav>
                                        <p:tav tm="100000">
                                          <p:val>
                                            <p:strVal val="#ppt_y"/>
                                          </p:val>
                                        </p:tav>
                                      </p:tavLst>
                                    </p:anim>
                                  </p:childTnLst>
                                </p:cTn>
                              </p:par>
                            </p:childTnLst>
                          </p:cTn>
                        </p:par>
                        <p:par>
                          <p:cTn id="23" fill="hold">
                            <p:stCondLst>
                              <p:cond delay="2250"/>
                            </p:stCondLst>
                            <p:childTnLst>
                              <p:par>
                                <p:cTn id="24" presetID="10" presetClass="entr" presetSubtype="0" fill="hold"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par>
                                <p:cTn id="27" presetID="10" presetClass="entr" presetSubtype="0" fill="hold"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rgbClr val="F3F3F3"/>
        </a:solidFill>
        <a:effectLst/>
      </p:bgPr>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65F93880-ABF4-4539-B4E4-030411F9E28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58746" y="906891"/>
            <a:ext cx="9410838" cy="11216418"/>
          </a:xfrm>
          <a:prstGeom prst="rect">
            <a:avLst/>
          </a:prstGeom>
        </p:spPr>
      </p:pic>
      <p:pic>
        <p:nvPicPr>
          <p:cNvPr id="14" name="Picture 13">
            <a:extLst>
              <a:ext uri="{FF2B5EF4-FFF2-40B4-BE49-F238E27FC236}">
                <a16:creationId xmlns:a16="http://schemas.microsoft.com/office/drawing/2014/main" id="{017917AC-31E5-432D-A5A6-7E1111AE96FA}"/>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490115" y="1435903"/>
            <a:ext cx="7428930" cy="4937760"/>
          </a:xfrm>
          <a:prstGeom prst="rect">
            <a:avLst/>
          </a:prstGeom>
        </p:spPr>
      </p:pic>
      <p:sp>
        <p:nvSpPr>
          <p:cNvPr id="4" name="Title 3"/>
          <p:cNvSpPr>
            <a:spLocks noGrp="1"/>
          </p:cNvSpPr>
          <p:nvPr>
            <p:ph type="title"/>
          </p:nvPr>
        </p:nvSpPr>
        <p:spPr>
          <a:xfrm>
            <a:off x="275483" y="295730"/>
            <a:ext cx="10424456" cy="917444"/>
          </a:xfrm>
        </p:spPr>
        <p:txBody>
          <a:bodyPr/>
          <a:lstStyle/>
          <a:p>
            <a:r>
              <a:rPr lang="en-US" sz="4000" dirty="0">
                <a:solidFill>
                  <a:schemeClr val="tx2"/>
                </a:solidFill>
                <a:latin typeface="Segoe UI Semibold" panose="020B0702040204020203" pitchFamily="34" charset="0"/>
                <a:cs typeface="Segoe UI Semibold" panose="020B0702040204020203" pitchFamily="34" charset="0"/>
              </a:rPr>
              <a:t>Getting credit for 3</a:t>
            </a:r>
            <a:r>
              <a:rPr lang="en-US" sz="4000" baseline="30000" dirty="0">
                <a:solidFill>
                  <a:schemeClr val="tx2"/>
                </a:solidFill>
                <a:latin typeface="Segoe UI Semibold" panose="020B0702040204020203" pitchFamily="34" charset="0"/>
                <a:cs typeface="Segoe UI Semibold" panose="020B0702040204020203" pitchFamily="34" charset="0"/>
              </a:rPr>
              <a:t>rd</a:t>
            </a:r>
            <a:r>
              <a:rPr lang="en-US" sz="4000" dirty="0">
                <a:solidFill>
                  <a:schemeClr val="tx2"/>
                </a:solidFill>
                <a:latin typeface="Segoe UI Semibold" panose="020B0702040204020203" pitchFamily="34" charset="0"/>
                <a:cs typeface="Segoe UI Semibold" panose="020B0702040204020203" pitchFamily="34" charset="0"/>
              </a:rPr>
              <a:t> party solutions</a:t>
            </a:r>
          </a:p>
        </p:txBody>
      </p:sp>
      <p:sp>
        <p:nvSpPr>
          <p:cNvPr id="11" name="TextBox 10">
            <a:extLst>
              <a:ext uri="{FF2B5EF4-FFF2-40B4-BE49-F238E27FC236}">
                <a16:creationId xmlns:a16="http://schemas.microsoft.com/office/drawing/2014/main" id="{A036D17F-A176-4AEB-97D3-4208F8BF6011}"/>
              </a:ext>
            </a:extLst>
          </p:cNvPr>
          <p:cNvSpPr txBox="1"/>
          <p:nvPr/>
        </p:nvSpPr>
        <p:spPr>
          <a:xfrm>
            <a:off x="291101" y="2125663"/>
            <a:ext cx="3641137" cy="3902607"/>
          </a:xfrm>
          <a:prstGeom prst="rect">
            <a:avLst/>
          </a:prstGeom>
          <a:noFill/>
        </p:spPr>
        <p:txBody>
          <a:bodyPr wrap="square" lIns="182880" tIns="146304" rIns="182880" bIns="146304" rtlCol="0">
            <a:spAutoFit/>
          </a:bodyPr>
          <a:lstStyle>
            <a:defPPr>
              <a:defRPr lang="en-US"/>
            </a:defPPr>
            <a:lvl1pPr defTabSz="914224">
              <a:lnSpc>
                <a:spcPct val="90000"/>
              </a:lnSpc>
              <a:spcBef>
                <a:spcPts val="1200"/>
              </a:spcBef>
              <a:spcAft>
                <a:spcPts val="1200"/>
              </a:spcAft>
              <a:defRPr sz="2400" spc="70">
                <a:gradFill>
                  <a:gsLst>
                    <a:gs pos="1250">
                      <a:schemeClr val="tx1"/>
                    </a:gs>
                    <a:gs pos="100000">
                      <a:schemeClr val="tx1"/>
                    </a:gs>
                  </a:gsLst>
                  <a:lin ang="5400000" scaled="0"/>
                </a:gradFill>
                <a:latin typeface="Segoe UI Semilight" panose="020B0402040204020203" pitchFamily="34" charset="0"/>
                <a:cs typeface="Segoe UI Semilight" panose="020B0402040204020203" pitchFamily="34" charset="0"/>
              </a:defRPr>
            </a:lvl1pPr>
          </a:lstStyle>
          <a:p>
            <a:pPr marL="0" marR="0" lvl="0" indent="0" algn="l" defTabSz="914224" rtl="0" eaLnBrk="1" fontAlgn="auto" latinLnBrk="0" hangingPunct="1">
              <a:lnSpc>
                <a:spcPct val="90000"/>
              </a:lnSpc>
              <a:spcBef>
                <a:spcPts val="1200"/>
              </a:spcBef>
              <a:spcAft>
                <a:spcPts val="1200"/>
              </a:spcAft>
              <a:buClrTx/>
              <a:buSzTx/>
              <a:buFontTx/>
              <a:buNone/>
              <a:tabLst/>
              <a:defRPr/>
            </a:pPr>
            <a:r>
              <a:rPr kumimoji="0" lang="en-US" sz="2400" b="0" i="0" u="none" strike="noStrike" kern="1200" cap="none" spc="70" normalizeH="0" baseline="0" noProof="0" dirty="0">
                <a:ln>
                  <a:noFill/>
                </a:ln>
                <a:solidFill>
                  <a:schemeClr val="tx1"/>
                </a:solidFill>
                <a:effectLst/>
                <a:uLnTx/>
                <a:uFillTx/>
                <a:latin typeface="Segoe UI Semilight" panose="020B0402040204020203" pitchFamily="34" charset="0"/>
                <a:ea typeface="+mn-ea"/>
                <a:cs typeface="Segoe UI Semilight" panose="020B0402040204020203" pitchFamily="34" charset="0"/>
              </a:rPr>
              <a:t>Third party button p</a:t>
            </a:r>
            <a:r>
              <a:rPr lang="en-US" noProof="0" dirty="0">
                <a:solidFill>
                  <a:schemeClr val="tx1"/>
                </a:solidFill>
              </a:rPr>
              <a:t>rovides points for control</a:t>
            </a:r>
            <a:r>
              <a:rPr lang="en-US" dirty="0">
                <a:solidFill>
                  <a:schemeClr val="tx1"/>
                </a:solidFill>
              </a:rPr>
              <a:t>s meet though other solutions</a:t>
            </a:r>
          </a:p>
          <a:p>
            <a:pPr>
              <a:defRPr/>
            </a:pPr>
            <a:r>
              <a:rPr lang="en-US" dirty="0">
                <a:solidFill>
                  <a:schemeClr val="tx1"/>
                </a:solidFill>
              </a:rPr>
              <a:t>Ignore controls that are not valid for you</a:t>
            </a:r>
            <a:endParaRPr lang="en-US" sz="3200" dirty="0">
              <a:solidFill>
                <a:schemeClr val="tx1"/>
              </a:solidFill>
            </a:endParaRPr>
          </a:p>
          <a:p>
            <a:pPr marL="0" marR="0" lvl="0" indent="0" algn="l" defTabSz="914224" rtl="0" eaLnBrk="1" fontAlgn="auto" latinLnBrk="0" hangingPunct="1">
              <a:lnSpc>
                <a:spcPct val="90000"/>
              </a:lnSpc>
              <a:spcBef>
                <a:spcPts val="1200"/>
              </a:spcBef>
              <a:spcAft>
                <a:spcPts val="1200"/>
              </a:spcAft>
              <a:buClrTx/>
              <a:buSzTx/>
              <a:buFontTx/>
              <a:buNone/>
              <a:tabLst/>
              <a:defRPr/>
            </a:pPr>
            <a:r>
              <a:rPr kumimoji="0" lang="en-US" sz="2400" b="0" i="0" u="none" strike="noStrike" kern="1200" cap="none" spc="70" normalizeH="0" baseline="0" noProof="0" dirty="0">
                <a:ln>
                  <a:noFill/>
                </a:ln>
                <a:solidFill>
                  <a:schemeClr val="tx1"/>
                </a:solidFill>
                <a:effectLst/>
                <a:uLnTx/>
                <a:uFillTx/>
                <a:latin typeface="Segoe UI Semilight" panose="020B0402040204020203" pitchFamily="34" charset="0"/>
                <a:ea typeface="+mn-ea"/>
                <a:cs typeface="Segoe UI Semilight" panose="020B0402040204020203" pitchFamily="34" charset="0"/>
              </a:rPr>
              <a:t>Can</a:t>
            </a:r>
            <a:r>
              <a:rPr kumimoji="0" lang="en-US" sz="2400" b="0" i="0" u="none" strike="noStrike" kern="1200" cap="none" spc="70" normalizeH="0" noProof="0" dirty="0">
                <a:ln>
                  <a:noFill/>
                </a:ln>
                <a:solidFill>
                  <a:schemeClr val="tx1"/>
                </a:solidFill>
                <a:effectLst/>
                <a:uLnTx/>
                <a:uFillTx/>
                <a:latin typeface="Segoe UI Semilight" panose="020B0402040204020203" pitchFamily="34" charset="0"/>
                <a:ea typeface="+mn-ea"/>
                <a:cs typeface="Segoe UI Semilight" panose="020B0402040204020203" pitchFamily="34" charset="0"/>
              </a:rPr>
              <a:t> remove designation though Score Analyzer</a:t>
            </a:r>
          </a:p>
        </p:txBody>
      </p:sp>
      <p:sp>
        <p:nvSpPr>
          <p:cNvPr id="18" name="Rectangle 17">
            <a:extLst>
              <a:ext uri="{FF2B5EF4-FFF2-40B4-BE49-F238E27FC236}">
                <a16:creationId xmlns:a16="http://schemas.microsoft.com/office/drawing/2014/main" id="{D04F857E-2862-47E6-9869-9C84C6A1CD57}"/>
              </a:ext>
            </a:extLst>
          </p:cNvPr>
          <p:cNvSpPr/>
          <p:nvPr/>
        </p:nvSpPr>
        <p:spPr bwMode="auto">
          <a:xfrm>
            <a:off x="6165056" y="5558621"/>
            <a:ext cx="936058" cy="204003"/>
          </a:xfrm>
          <a:prstGeom prst="rect">
            <a:avLst/>
          </a:prstGeom>
          <a:noFill/>
          <a:ln w="15875" cap="flat" cmpd="sng" algn="ctr">
            <a:solidFill>
              <a:schemeClr val="accent1"/>
            </a:solidFill>
            <a:prstDash val="sys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cxnSp>
        <p:nvCxnSpPr>
          <p:cNvPr id="19" name="Straight Connector 18">
            <a:extLst>
              <a:ext uri="{FF2B5EF4-FFF2-40B4-BE49-F238E27FC236}">
                <a16:creationId xmlns:a16="http://schemas.microsoft.com/office/drawing/2014/main" id="{41F7DC03-D81B-4424-8B4A-916B080AA1BB}"/>
              </a:ext>
            </a:extLst>
          </p:cNvPr>
          <p:cNvCxnSpPr>
            <a:cxnSpLocks/>
          </p:cNvCxnSpPr>
          <p:nvPr/>
        </p:nvCxnSpPr>
        <p:spPr>
          <a:xfrm flipV="1">
            <a:off x="6165056" y="3088499"/>
            <a:ext cx="739017" cy="2470122"/>
          </a:xfrm>
          <a:prstGeom prst="line">
            <a:avLst/>
          </a:prstGeom>
          <a:noFill/>
          <a:ln w="15875" cap="flat" cmpd="sng" algn="ctr">
            <a:solidFill>
              <a:schemeClr val="accent1"/>
            </a:solidFill>
            <a:prstDash val="sysDash"/>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1F1AB45-D7F6-4E02-83BE-48A196AC88B2}"/>
              </a:ext>
            </a:extLst>
          </p:cNvPr>
          <p:cNvCxnSpPr>
            <a:cxnSpLocks/>
          </p:cNvCxnSpPr>
          <p:nvPr/>
        </p:nvCxnSpPr>
        <p:spPr>
          <a:xfrm flipV="1">
            <a:off x="7101114" y="4168140"/>
            <a:ext cx="4516846" cy="1594484"/>
          </a:xfrm>
          <a:prstGeom prst="line">
            <a:avLst/>
          </a:prstGeom>
          <a:noFill/>
          <a:ln w="15875" cap="flat" cmpd="sng" algn="ctr">
            <a:solidFill>
              <a:schemeClr val="accent1"/>
            </a:solidFill>
            <a:prstDash val="sysDash"/>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E2D41B29-C8F1-48DD-8516-DB6B8B108043}"/>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l="-1"/>
          <a:stretch/>
        </p:blipFill>
        <p:spPr>
          <a:xfrm>
            <a:off x="5409281" y="4717462"/>
            <a:ext cx="4711265" cy="1071419"/>
          </a:xfrm>
          <a:prstGeom prst="rect">
            <a:avLst/>
          </a:prstGeom>
          <a:noFill/>
          <a:ln w="15875" cap="flat" cmpd="sng" algn="ctr">
            <a:solidFill>
              <a:schemeClr val="accent1"/>
            </a:solidFill>
            <a:prstDash val="sysDash"/>
            <a:headEnd type="none" w="med" len="med"/>
            <a:tailEnd type="none" w="med" len="med"/>
          </a:ln>
          <a:effectLst/>
        </p:spPr>
      </p:pic>
    </p:spTree>
    <p:extLst>
      <p:ext uri="{BB962C8B-B14F-4D97-AF65-F5344CB8AC3E}">
        <p14:creationId xmlns:p14="http://schemas.microsoft.com/office/powerpoint/2010/main" val="2432130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42" presetClass="path" presetSubtype="0" decel="100000" fill="hold" grpId="1" nodeType="withEffect">
                                  <p:stCondLst>
                                    <p:cond delay="0"/>
                                  </p:stCondLst>
                                  <p:childTnLst>
                                    <p:animMotion origin="layout" path="M -2.78529E-6 -1.57966E-6 L -2.78529E-6 0.02156 " pathEditMode="relative" rAng="0" ptsTypes="AA">
                                      <p:cBhvr>
                                        <p:cTn id="9" dur="750" spd="-100000" fill="hold"/>
                                        <p:tgtEl>
                                          <p:spTgt spid="11"/>
                                        </p:tgtEl>
                                        <p:attrNameLst>
                                          <p:attrName>ppt_x</p:attrName>
                                          <p:attrName>ppt_y</p:attrName>
                                        </p:attrNameLst>
                                      </p:cBhvr>
                                      <p:rCtr x="0" y="1067"/>
                                    </p:animMotion>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heel(1)">
                                      <p:cBhvr>
                                        <p:cTn id="14" dur="1500"/>
                                        <p:tgtEl>
                                          <p:spTgt spid="18"/>
                                        </p:tgtEl>
                                      </p:cBhvr>
                                    </p:animEffect>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750" fill="hold"/>
                                        <p:tgtEl>
                                          <p:spTgt spid="2"/>
                                        </p:tgtEl>
                                        <p:attrNameLst>
                                          <p:attrName>ppt_w</p:attrName>
                                        </p:attrNameLst>
                                      </p:cBhvr>
                                      <p:tavLst>
                                        <p:tav tm="0">
                                          <p:val>
                                            <p:fltVal val="0"/>
                                          </p:val>
                                        </p:tav>
                                        <p:tav tm="100000">
                                          <p:val>
                                            <p:strVal val="#ppt_w"/>
                                          </p:val>
                                        </p:tav>
                                      </p:tavLst>
                                    </p:anim>
                                    <p:anim calcmode="lin" valueType="num">
                                      <p:cBhvr>
                                        <p:cTn id="19" dur="750" fill="hold"/>
                                        <p:tgtEl>
                                          <p:spTgt spid="2"/>
                                        </p:tgtEl>
                                        <p:attrNameLst>
                                          <p:attrName>ppt_h</p:attrName>
                                        </p:attrNameLst>
                                      </p:cBhvr>
                                      <p:tavLst>
                                        <p:tav tm="0">
                                          <p:val>
                                            <p:fltVal val="0"/>
                                          </p:val>
                                        </p:tav>
                                        <p:tav tm="100000">
                                          <p:val>
                                            <p:strVal val="#ppt_h"/>
                                          </p:val>
                                        </p:tav>
                                      </p:tavLst>
                                    </p:anim>
                                    <p:animEffect transition="in" filter="fade">
                                      <p:cBhvr>
                                        <p:cTn id="20" dur="750"/>
                                        <p:tgtEl>
                                          <p:spTgt spid="2"/>
                                        </p:tgtEl>
                                      </p:cBhvr>
                                    </p:animEffect>
                                  </p:childTnLst>
                                </p:cTn>
                              </p:par>
                              <p:par>
                                <p:cTn id="21" presetID="42" presetClass="path" presetSubtype="0" accel="66667" fill="hold" nodeType="withEffect">
                                  <p:stCondLst>
                                    <p:cond delay="0"/>
                                  </p:stCondLst>
                                  <p:childTnLst>
                                    <p:animMotion origin="layout" path="M -0.08757 0.01861 L 0.12088 -0.23354 " pathEditMode="relative" rAng="0" ptsTypes="AA">
                                      <p:cBhvr>
                                        <p:cTn id="22" dur="750" fill="hold"/>
                                        <p:tgtEl>
                                          <p:spTgt spid="2"/>
                                        </p:tgtEl>
                                        <p:attrNameLst>
                                          <p:attrName>ppt_x</p:attrName>
                                          <p:attrName>ppt_y</p:attrName>
                                        </p:attrNameLst>
                                      </p:cBhvr>
                                      <p:rCtr x="10416" y="-12619"/>
                                    </p:animMotion>
                                  </p:childTnLst>
                                </p:cTn>
                              </p:par>
                            </p:childTnLst>
                          </p:cTn>
                        </p:par>
                        <p:par>
                          <p:cTn id="23" fill="hold">
                            <p:stCondLst>
                              <p:cond delay="2250"/>
                            </p:stCondLst>
                            <p:childTnLst>
                              <p:par>
                                <p:cTn id="24" presetID="10" presetClass="entr" presetSubtype="0"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childTnLst>
                                </p:cTn>
                              </p:par>
                              <p:par>
                                <p:cTn id="27" presetID="10" presetClass="entr" presetSubtype="0" fill="hold" nodeType="with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A8E70A-F855-4B73-87DC-E4C8660DA6E0}"/>
              </a:ext>
            </a:extLst>
          </p:cNvPr>
          <p:cNvSpPr>
            <a:spLocks noGrp="1"/>
          </p:cNvSpPr>
          <p:nvPr>
            <p:ph type="title"/>
          </p:nvPr>
        </p:nvSpPr>
        <p:spPr/>
        <p:txBody>
          <a:bodyPr/>
          <a:lstStyle/>
          <a:p>
            <a:r>
              <a:rPr lang="en-US" dirty="0"/>
              <a:t>Demo</a:t>
            </a:r>
          </a:p>
        </p:txBody>
      </p:sp>
    </p:spTree>
    <p:extLst>
      <p:ext uri="{BB962C8B-B14F-4D97-AF65-F5344CB8AC3E}">
        <p14:creationId xmlns:p14="http://schemas.microsoft.com/office/powerpoint/2010/main" val="1193401768"/>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rgbClr val="F3F3F3"/>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solidFill>
                  <a:schemeClr val="accent1"/>
                </a:solidFill>
              </a:rPr>
              <a:t>How scores get calculated</a:t>
            </a:r>
          </a:p>
        </p:txBody>
      </p:sp>
      <p:sp>
        <p:nvSpPr>
          <p:cNvPr id="11" name="TextBox 10">
            <a:extLst>
              <a:ext uri="{FF2B5EF4-FFF2-40B4-BE49-F238E27FC236}">
                <a16:creationId xmlns:a16="http://schemas.microsoft.com/office/drawing/2014/main" id="{A036D17F-A176-4AEB-97D3-4208F8BF6011}"/>
              </a:ext>
            </a:extLst>
          </p:cNvPr>
          <p:cNvSpPr txBox="1"/>
          <p:nvPr/>
        </p:nvSpPr>
        <p:spPr>
          <a:xfrm>
            <a:off x="291101" y="2125663"/>
            <a:ext cx="5638962" cy="2905411"/>
          </a:xfrm>
          <a:prstGeom prst="rect">
            <a:avLst/>
          </a:prstGeom>
          <a:noFill/>
        </p:spPr>
        <p:txBody>
          <a:bodyPr wrap="square" lIns="182880" tIns="146304" rIns="182880" bIns="146304" rtlCol="0">
            <a:spAutoFit/>
          </a:bodyPr>
          <a:lstStyle>
            <a:defPPr>
              <a:defRPr lang="en-US"/>
            </a:defPPr>
            <a:lvl1pPr defTabSz="914224">
              <a:lnSpc>
                <a:spcPct val="90000"/>
              </a:lnSpc>
              <a:spcBef>
                <a:spcPts val="1200"/>
              </a:spcBef>
              <a:spcAft>
                <a:spcPts val="1200"/>
              </a:spcAft>
              <a:defRPr sz="2400" spc="70">
                <a:gradFill>
                  <a:gsLst>
                    <a:gs pos="1250">
                      <a:schemeClr val="tx1"/>
                    </a:gs>
                    <a:gs pos="100000">
                      <a:schemeClr val="tx1"/>
                    </a:gs>
                  </a:gsLst>
                  <a:lin ang="5400000" scaled="0"/>
                </a:gradFill>
                <a:latin typeface="Segoe UI Semilight" panose="020B0402040204020203" pitchFamily="34" charset="0"/>
                <a:cs typeface="Segoe UI Semilight" panose="020B0402040204020203" pitchFamily="34" charset="0"/>
              </a:defRPr>
            </a:lvl1pPr>
          </a:lstStyle>
          <a:p>
            <a:pPr marL="0" marR="0" lvl="0" indent="0" algn="l" defTabSz="914224" rtl="0" eaLnBrk="1" fontAlgn="auto" latinLnBrk="0" hangingPunct="1">
              <a:lnSpc>
                <a:spcPct val="90000"/>
              </a:lnSpc>
              <a:spcBef>
                <a:spcPts val="1200"/>
              </a:spcBef>
              <a:spcAft>
                <a:spcPts val="1200"/>
              </a:spcAft>
              <a:buClrTx/>
              <a:buSzTx/>
              <a:buFontTx/>
              <a:buNone/>
              <a:tabLst/>
              <a:defRPr/>
            </a:pPr>
            <a:r>
              <a:rPr kumimoji="0" lang="en-US" sz="2400" b="0" i="0" u="none" strike="noStrike" kern="1200" cap="none" spc="70" normalizeH="0" baseline="0" noProof="0" dirty="0">
                <a:ln>
                  <a:noFill/>
                </a:ln>
                <a:solidFill>
                  <a:schemeClr val="tx1"/>
                </a:solidFill>
                <a:effectLst/>
                <a:uLnTx/>
                <a:uFillTx/>
                <a:latin typeface="Segoe UI Semilight" panose="020B0402040204020203" pitchFamily="34" charset="0"/>
                <a:ea typeface="+mn-ea"/>
                <a:cs typeface="Segoe UI Semilight" panose="020B0402040204020203" pitchFamily="34" charset="0"/>
              </a:rPr>
              <a:t>Nightly process</a:t>
            </a:r>
            <a:r>
              <a:rPr kumimoji="0" lang="en-US" sz="2400" b="0" i="0" u="none" strike="noStrike" kern="1200" cap="none" spc="70" normalizeH="0" noProof="0" dirty="0">
                <a:ln>
                  <a:noFill/>
                </a:ln>
                <a:solidFill>
                  <a:schemeClr val="tx1"/>
                </a:solidFill>
                <a:effectLst/>
                <a:uLnTx/>
                <a:uFillTx/>
                <a:latin typeface="Segoe UI Semilight" panose="020B0402040204020203" pitchFamily="34" charset="0"/>
                <a:ea typeface="+mn-ea"/>
                <a:cs typeface="Segoe UI Semilight" panose="020B0402040204020203" pitchFamily="34" charset="0"/>
              </a:rPr>
              <a:t> collects telemetry from workloads</a:t>
            </a:r>
          </a:p>
          <a:p>
            <a:pPr marL="0" marR="0" lvl="0" indent="0" algn="l" defTabSz="914224" rtl="0" eaLnBrk="1" fontAlgn="auto" latinLnBrk="0" hangingPunct="1">
              <a:lnSpc>
                <a:spcPct val="90000"/>
              </a:lnSpc>
              <a:spcBef>
                <a:spcPts val="1200"/>
              </a:spcBef>
              <a:spcAft>
                <a:spcPts val="1200"/>
              </a:spcAft>
              <a:buClrTx/>
              <a:buSzTx/>
              <a:buFontTx/>
              <a:buNone/>
              <a:tabLst/>
              <a:defRPr/>
            </a:pPr>
            <a:r>
              <a:rPr lang="en-US" dirty="0">
                <a:solidFill>
                  <a:schemeClr val="tx1"/>
                </a:solidFill>
              </a:rPr>
              <a:t>Ignore and 3</a:t>
            </a:r>
            <a:r>
              <a:rPr lang="en-US" baseline="30000" dirty="0">
                <a:solidFill>
                  <a:schemeClr val="tx1"/>
                </a:solidFill>
              </a:rPr>
              <a:t>rd</a:t>
            </a:r>
            <a:r>
              <a:rPr lang="en-US" dirty="0">
                <a:solidFill>
                  <a:schemeClr val="tx1"/>
                </a:solidFill>
              </a:rPr>
              <a:t> party information is stored in another location</a:t>
            </a:r>
          </a:p>
          <a:p>
            <a:pPr marL="0" marR="0" lvl="0" indent="0" algn="l" defTabSz="914224" rtl="0" eaLnBrk="1" fontAlgn="auto" latinLnBrk="0" hangingPunct="1">
              <a:lnSpc>
                <a:spcPct val="90000"/>
              </a:lnSpc>
              <a:spcBef>
                <a:spcPts val="1200"/>
              </a:spcBef>
              <a:spcAft>
                <a:spcPts val="1200"/>
              </a:spcAft>
              <a:buClrTx/>
              <a:buSzTx/>
              <a:buFontTx/>
              <a:buNone/>
              <a:tabLst/>
              <a:defRPr/>
            </a:pPr>
            <a:r>
              <a:rPr lang="en-US" dirty="0">
                <a:solidFill>
                  <a:schemeClr val="tx1"/>
                </a:solidFill>
              </a:rPr>
              <a:t>Reviewing report data is anonymized and store separately</a:t>
            </a:r>
            <a:endParaRPr kumimoji="0" lang="en-US" sz="2400" b="0" i="0" u="none" strike="noStrike" kern="1200" cap="none" spc="70" normalizeH="0" noProof="0" dirty="0">
              <a:ln>
                <a:noFill/>
              </a:ln>
              <a:solidFill>
                <a:schemeClr val="tx1"/>
              </a:solidFill>
              <a:effectLst/>
              <a:uLnTx/>
              <a:uFillTx/>
              <a:latin typeface="Segoe UI Semilight" panose="020B0402040204020203" pitchFamily="34" charset="0"/>
              <a:ea typeface="+mn-ea"/>
              <a:cs typeface="Segoe UI Semilight" panose="020B0402040204020203" pitchFamily="34" charset="0"/>
            </a:endParaRPr>
          </a:p>
        </p:txBody>
      </p:sp>
      <p:pic>
        <p:nvPicPr>
          <p:cNvPr id="16" name="Picture 15">
            <a:extLst>
              <a:ext uri="{FF2B5EF4-FFF2-40B4-BE49-F238E27FC236}">
                <a16:creationId xmlns:a16="http://schemas.microsoft.com/office/drawing/2014/main" id="{931A82E9-2909-4C0C-8F53-7E451CB06EE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005263" y="5593287"/>
            <a:ext cx="896048" cy="878127"/>
          </a:xfrm>
          <a:prstGeom prst="rect">
            <a:avLst/>
          </a:prstGeom>
        </p:spPr>
      </p:pic>
      <p:pic>
        <p:nvPicPr>
          <p:cNvPr id="18" name="Picture 17">
            <a:extLst>
              <a:ext uri="{FF2B5EF4-FFF2-40B4-BE49-F238E27FC236}">
                <a16:creationId xmlns:a16="http://schemas.microsoft.com/office/drawing/2014/main" id="{4B3F16ED-99EA-4E9B-8A3C-E1359A350A8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998977" y="5537930"/>
            <a:ext cx="896048" cy="952050"/>
          </a:xfrm>
          <a:prstGeom prst="rect">
            <a:avLst/>
          </a:prstGeom>
        </p:spPr>
      </p:pic>
      <p:pic>
        <p:nvPicPr>
          <p:cNvPr id="20" name="Picture 19">
            <a:extLst>
              <a:ext uri="{FF2B5EF4-FFF2-40B4-BE49-F238E27FC236}">
                <a16:creationId xmlns:a16="http://schemas.microsoft.com/office/drawing/2014/main" id="{A92EA017-8632-41EE-A758-AE72B51F4A1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893097" y="5590699"/>
            <a:ext cx="927797" cy="927796"/>
          </a:xfrm>
          <a:prstGeom prst="rect">
            <a:avLst/>
          </a:prstGeom>
        </p:spPr>
      </p:pic>
      <p:grpSp>
        <p:nvGrpSpPr>
          <p:cNvPr id="2" name="Group 1">
            <a:extLst>
              <a:ext uri="{FF2B5EF4-FFF2-40B4-BE49-F238E27FC236}">
                <a16:creationId xmlns:a16="http://schemas.microsoft.com/office/drawing/2014/main" id="{EF840CCE-E4C2-4758-96D2-E89ADE026EC8}"/>
              </a:ext>
            </a:extLst>
          </p:cNvPr>
          <p:cNvGrpSpPr/>
          <p:nvPr/>
        </p:nvGrpSpPr>
        <p:grpSpPr>
          <a:xfrm>
            <a:off x="10974507" y="5557064"/>
            <a:ext cx="927797" cy="1014183"/>
            <a:chOff x="10974507" y="5557064"/>
            <a:chExt cx="927797" cy="1014183"/>
          </a:xfrm>
        </p:grpSpPr>
        <p:sp>
          <p:nvSpPr>
            <p:cNvPr id="14" name="Identity Text">
              <a:extLst>
                <a:ext uri="{FF2B5EF4-FFF2-40B4-BE49-F238E27FC236}">
                  <a16:creationId xmlns:a16="http://schemas.microsoft.com/office/drawing/2014/main" id="{CB904B30-B07E-4A4E-93EC-816E03761F76}"/>
                </a:ext>
              </a:extLst>
            </p:cNvPr>
            <p:cNvSpPr/>
            <p:nvPr/>
          </p:nvSpPr>
          <p:spPr>
            <a:xfrm>
              <a:off x="10974507" y="6086154"/>
              <a:ext cx="927797" cy="485093"/>
            </a:xfrm>
            <a:prstGeom prst="rect">
              <a:avLst/>
            </a:prstGeom>
            <a:noFill/>
          </p:spPr>
          <p:txBody>
            <a:bodyPr wrap="square" lIns="0" rIns="0">
              <a:noAutofit/>
            </a:bodyPr>
            <a:lstStyle/>
            <a:p>
              <a:pPr defTabSz="895171"/>
              <a:r>
                <a:rPr lang="en-US" sz="1100" kern="0" dirty="0">
                  <a:solidFill>
                    <a:schemeClr val="tx2"/>
                  </a:solidFill>
                  <a:latin typeface="Segoe UI" panose="020B0502040204020203" pitchFamily="34" charset="0"/>
                  <a:cs typeface="Segoe UI" panose="020B0502040204020203" pitchFamily="34" charset="0"/>
                </a:rPr>
                <a:t>Azure Active </a:t>
              </a:r>
              <a:br>
                <a:rPr lang="en-US" sz="1100" kern="0" dirty="0">
                  <a:solidFill>
                    <a:schemeClr val="tx2"/>
                  </a:solidFill>
                  <a:latin typeface="Segoe UI" panose="020B0502040204020203" pitchFamily="34" charset="0"/>
                  <a:cs typeface="Segoe UI" panose="020B0502040204020203" pitchFamily="34" charset="0"/>
                </a:rPr>
              </a:br>
              <a:r>
                <a:rPr lang="en-US" sz="1100" kern="0" dirty="0">
                  <a:solidFill>
                    <a:schemeClr val="tx2"/>
                  </a:solidFill>
                  <a:latin typeface="Segoe UI" panose="020B0502040204020203" pitchFamily="34" charset="0"/>
                  <a:cs typeface="Segoe UI" panose="020B0502040204020203" pitchFamily="34" charset="0"/>
                </a:rPr>
                <a:t>Directory</a:t>
              </a:r>
            </a:p>
          </p:txBody>
        </p:sp>
        <p:pic>
          <p:nvPicPr>
            <p:cNvPr id="22" name="Picture 21">
              <a:extLst>
                <a:ext uri="{FF2B5EF4-FFF2-40B4-BE49-F238E27FC236}">
                  <a16:creationId xmlns:a16="http://schemas.microsoft.com/office/drawing/2014/main" id="{52DC6A14-5C8A-4208-A5A3-14B5810D9BC4}"/>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1075077" y="5557064"/>
              <a:ext cx="567266" cy="567266"/>
            </a:xfrm>
            <a:prstGeom prst="rect">
              <a:avLst/>
            </a:prstGeom>
          </p:spPr>
        </p:pic>
      </p:grpSp>
      <p:grpSp>
        <p:nvGrpSpPr>
          <p:cNvPr id="19" name="Group 18">
            <a:extLst>
              <a:ext uri="{FF2B5EF4-FFF2-40B4-BE49-F238E27FC236}">
                <a16:creationId xmlns:a16="http://schemas.microsoft.com/office/drawing/2014/main" id="{B69D03BE-47DB-4F55-B0BF-0DABDC85D5FA}"/>
              </a:ext>
            </a:extLst>
          </p:cNvPr>
          <p:cNvGrpSpPr/>
          <p:nvPr/>
        </p:nvGrpSpPr>
        <p:grpSpPr>
          <a:xfrm>
            <a:off x="6926992" y="1009431"/>
            <a:ext cx="2837238" cy="914982"/>
            <a:chOff x="6926992" y="1009431"/>
            <a:chExt cx="2837238" cy="914982"/>
          </a:xfrm>
        </p:grpSpPr>
        <p:sp>
          <p:nvSpPr>
            <p:cNvPr id="6" name="Identity Text">
              <a:extLst>
                <a:ext uri="{FF2B5EF4-FFF2-40B4-BE49-F238E27FC236}">
                  <a16:creationId xmlns:a16="http://schemas.microsoft.com/office/drawing/2014/main" id="{7979D53D-057B-44A9-8DDC-507B560C4C0B}"/>
                </a:ext>
              </a:extLst>
            </p:cNvPr>
            <p:cNvSpPr/>
            <p:nvPr/>
          </p:nvSpPr>
          <p:spPr>
            <a:xfrm>
              <a:off x="7127735" y="1009431"/>
              <a:ext cx="2636495" cy="402281"/>
            </a:xfrm>
            <a:prstGeom prst="rect">
              <a:avLst/>
            </a:prstGeom>
            <a:noFill/>
          </p:spPr>
          <p:txBody>
            <a:bodyPr wrap="square" lIns="0" rIns="0">
              <a:noAutofit/>
            </a:bodyPr>
            <a:lstStyle/>
            <a:p>
              <a:pPr defTabSz="895171"/>
              <a:r>
                <a:rPr lang="en-US" sz="1400" kern="0" dirty="0">
                  <a:latin typeface="Segoe UI" panose="020B0502040204020203" pitchFamily="34" charset="0"/>
                  <a:cs typeface="Segoe UI" panose="020B0502040204020203" pitchFamily="34" charset="0"/>
                </a:rPr>
                <a:t>Secure Score UI</a:t>
              </a:r>
            </a:p>
          </p:txBody>
        </p:sp>
        <p:grpSp>
          <p:nvGrpSpPr>
            <p:cNvPr id="26" name="Group 25">
              <a:extLst>
                <a:ext uri="{FF2B5EF4-FFF2-40B4-BE49-F238E27FC236}">
                  <a16:creationId xmlns:a16="http://schemas.microsoft.com/office/drawing/2014/main" id="{06227FBB-FAB2-4137-9CF6-07F438A78C59}"/>
                </a:ext>
              </a:extLst>
            </p:cNvPr>
            <p:cNvGrpSpPr/>
            <p:nvPr/>
          </p:nvGrpSpPr>
          <p:grpSpPr>
            <a:xfrm>
              <a:off x="6926992" y="1337275"/>
              <a:ext cx="712172" cy="587138"/>
              <a:chOff x="6932924" y="1375943"/>
              <a:chExt cx="641475" cy="528853"/>
            </a:xfrm>
          </p:grpSpPr>
          <p:sp>
            <p:nvSpPr>
              <p:cNvPr id="23" name="Browser">
                <a:extLst>
                  <a:ext uri="{FF2B5EF4-FFF2-40B4-BE49-F238E27FC236}">
                    <a16:creationId xmlns:a16="http://schemas.microsoft.com/office/drawing/2014/main" id="{412B5D67-E472-41CB-9866-190B62FD8EEB}"/>
                  </a:ext>
                </a:extLst>
              </p:cNvPr>
              <p:cNvSpPr>
                <a:spLocks noChangeAspect="1" noEditPoints="1"/>
              </p:cNvSpPr>
              <p:nvPr/>
            </p:nvSpPr>
            <p:spPr bwMode="auto">
              <a:xfrm>
                <a:off x="7117379" y="1375943"/>
                <a:ext cx="457020" cy="365760"/>
              </a:xfrm>
              <a:custGeom>
                <a:avLst/>
                <a:gdLst>
                  <a:gd name="T0" fmla="*/ 3750 w 3750"/>
                  <a:gd name="T1" fmla="*/ 3000 h 3000"/>
                  <a:gd name="T2" fmla="*/ 0 w 3750"/>
                  <a:gd name="T3" fmla="*/ 3000 h 3000"/>
                  <a:gd name="T4" fmla="*/ 0 w 3750"/>
                  <a:gd name="T5" fmla="*/ 0 h 3000"/>
                  <a:gd name="T6" fmla="*/ 3750 w 3750"/>
                  <a:gd name="T7" fmla="*/ 0 h 3000"/>
                  <a:gd name="T8" fmla="*/ 3750 w 3750"/>
                  <a:gd name="T9" fmla="*/ 3000 h 3000"/>
                  <a:gd name="T10" fmla="*/ 0 w 3750"/>
                  <a:gd name="T11" fmla="*/ 750 h 3000"/>
                  <a:gd name="T12" fmla="*/ 3750 w 3750"/>
                  <a:gd name="T13" fmla="*/ 750 h 3000"/>
                  <a:gd name="T14" fmla="*/ 3335 w 3750"/>
                  <a:gd name="T15" fmla="*/ 375 h 3000"/>
                  <a:gd name="T16" fmla="*/ 3375 w 3750"/>
                  <a:gd name="T17" fmla="*/ 415 h 3000"/>
                  <a:gd name="T18" fmla="*/ 3414 w 3750"/>
                  <a:gd name="T19" fmla="*/ 375 h 3000"/>
                  <a:gd name="T20" fmla="*/ 3375 w 3750"/>
                  <a:gd name="T21" fmla="*/ 336 h 3000"/>
                  <a:gd name="T22" fmla="*/ 3335 w 3750"/>
                  <a:gd name="T23" fmla="*/ 375 h 3000"/>
                  <a:gd name="T24" fmla="*/ 2886 w 3750"/>
                  <a:gd name="T25" fmla="*/ 375 h 3000"/>
                  <a:gd name="T26" fmla="*/ 2925 w 3750"/>
                  <a:gd name="T27" fmla="*/ 415 h 3000"/>
                  <a:gd name="T28" fmla="*/ 2965 w 3750"/>
                  <a:gd name="T29" fmla="*/ 375 h 3000"/>
                  <a:gd name="T30" fmla="*/ 2925 w 3750"/>
                  <a:gd name="T31" fmla="*/ 336 h 3000"/>
                  <a:gd name="T32" fmla="*/ 2886 w 3750"/>
                  <a:gd name="T33" fmla="*/ 375 h 3000"/>
                  <a:gd name="T34" fmla="*/ 2437 w 3750"/>
                  <a:gd name="T35" fmla="*/ 375 h 3000"/>
                  <a:gd name="T36" fmla="*/ 2476 w 3750"/>
                  <a:gd name="T37" fmla="*/ 415 h 3000"/>
                  <a:gd name="T38" fmla="*/ 2516 w 3750"/>
                  <a:gd name="T39" fmla="*/ 375 h 3000"/>
                  <a:gd name="T40" fmla="*/ 2476 w 3750"/>
                  <a:gd name="T41" fmla="*/ 336 h 3000"/>
                  <a:gd name="T42" fmla="*/ 2437 w 3750"/>
                  <a:gd name="T43" fmla="*/ 375 h 3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50" h="3000">
                    <a:moveTo>
                      <a:pt x="3750" y="3000"/>
                    </a:moveTo>
                    <a:cubicBezTo>
                      <a:pt x="0" y="3000"/>
                      <a:pt x="0" y="3000"/>
                      <a:pt x="0" y="3000"/>
                    </a:cubicBezTo>
                    <a:cubicBezTo>
                      <a:pt x="0" y="0"/>
                      <a:pt x="0" y="0"/>
                      <a:pt x="0" y="0"/>
                    </a:cubicBezTo>
                    <a:cubicBezTo>
                      <a:pt x="3750" y="0"/>
                      <a:pt x="3750" y="0"/>
                      <a:pt x="3750" y="0"/>
                    </a:cubicBezTo>
                    <a:lnTo>
                      <a:pt x="3750" y="3000"/>
                    </a:lnTo>
                    <a:close/>
                    <a:moveTo>
                      <a:pt x="0" y="750"/>
                    </a:moveTo>
                    <a:cubicBezTo>
                      <a:pt x="3750" y="750"/>
                      <a:pt x="3750" y="750"/>
                      <a:pt x="3750" y="750"/>
                    </a:cubicBezTo>
                    <a:moveTo>
                      <a:pt x="3335" y="375"/>
                    </a:moveTo>
                    <a:cubicBezTo>
                      <a:pt x="3335" y="397"/>
                      <a:pt x="3353" y="415"/>
                      <a:pt x="3375" y="415"/>
                    </a:cubicBezTo>
                    <a:cubicBezTo>
                      <a:pt x="3397" y="415"/>
                      <a:pt x="3414" y="397"/>
                      <a:pt x="3414" y="375"/>
                    </a:cubicBezTo>
                    <a:cubicBezTo>
                      <a:pt x="3414" y="353"/>
                      <a:pt x="3397" y="336"/>
                      <a:pt x="3375" y="336"/>
                    </a:cubicBezTo>
                    <a:cubicBezTo>
                      <a:pt x="3353" y="336"/>
                      <a:pt x="3335" y="353"/>
                      <a:pt x="3335" y="375"/>
                    </a:cubicBezTo>
                    <a:close/>
                    <a:moveTo>
                      <a:pt x="2886" y="375"/>
                    </a:moveTo>
                    <a:cubicBezTo>
                      <a:pt x="2886" y="397"/>
                      <a:pt x="2904" y="415"/>
                      <a:pt x="2925" y="415"/>
                    </a:cubicBezTo>
                    <a:cubicBezTo>
                      <a:pt x="2947" y="415"/>
                      <a:pt x="2965" y="397"/>
                      <a:pt x="2965" y="375"/>
                    </a:cubicBezTo>
                    <a:cubicBezTo>
                      <a:pt x="2965" y="353"/>
                      <a:pt x="2947" y="336"/>
                      <a:pt x="2925" y="336"/>
                    </a:cubicBezTo>
                    <a:cubicBezTo>
                      <a:pt x="2904" y="336"/>
                      <a:pt x="2886" y="353"/>
                      <a:pt x="2886" y="375"/>
                    </a:cubicBezTo>
                    <a:close/>
                    <a:moveTo>
                      <a:pt x="2437" y="375"/>
                    </a:moveTo>
                    <a:cubicBezTo>
                      <a:pt x="2437" y="397"/>
                      <a:pt x="2454" y="415"/>
                      <a:pt x="2476" y="415"/>
                    </a:cubicBezTo>
                    <a:cubicBezTo>
                      <a:pt x="2498" y="415"/>
                      <a:pt x="2516" y="397"/>
                      <a:pt x="2516" y="375"/>
                    </a:cubicBezTo>
                    <a:cubicBezTo>
                      <a:pt x="2516" y="353"/>
                      <a:pt x="2498" y="336"/>
                      <a:pt x="2476" y="336"/>
                    </a:cubicBezTo>
                    <a:cubicBezTo>
                      <a:pt x="2454" y="336"/>
                      <a:pt x="2437" y="353"/>
                      <a:pt x="2437" y="375"/>
                    </a:cubicBezTo>
                    <a:close/>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Oval 24">
                <a:extLst>
                  <a:ext uri="{FF2B5EF4-FFF2-40B4-BE49-F238E27FC236}">
                    <a16:creationId xmlns:a16="http://schemas.microsoft.com/office/drawing/2014/main" id="{B9FAC297-23C0-4D9B-9F96-C6B390D5F9F5}"/>
                  </a:ext>
                </a:extLst>
              </p:cNvPr>
              <p:cNvSpPr/>
              <p:nvPr/>
            </p:nvSpPr>
            <p:spPr bwMode="auto">
              <a:xfrm>
                <a:off x="6932924" y="1537989"/>
                <a:ext cx="362347" cy="362347"/>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solidFill>
                    <a:schemeClr val="tx1"/>
                  </a:solidFill>
                  <a:ea typeface="Segoe UI" pitchFamily="34" charset="0"/>
                  <a:cs typeface="Segoe UI" pitchFamily="34" charset="0"/>
                </a:endParaRPr>
              </a:p>
            </p:txBody>
          </p:sp>
          <p:sp>
            <p:nvSpPr>
              <p:cNvPr id="24" name="globe_4">
                <a:extLst>
                  <a:ext uri="{FF2B5EF4-FFF2-40B4-BE49-F238E27FC236}">
                    <a16:creationId xmlns:a16="http://schemas.microsoft.com/office/drawing/2014/main" id="{197E819E-C18D-4CF3-82AC-0C42DB249ABD}"/>
                  </a:ext>
                </a:extLst>
              </p:cNvPr>
              <p:cNvSpPr>
                <a:spLocks noChangeAspect="1" noEditPoints="1"/>
              </p:cNvSpPr>
              <p:nvPr/>
            </p:nvSpPr>
            <p:spPr bwMode="auto">
              <a:xfrm>
                <a:off x="6936766" y="1539036"/>
                <a:ext cx="361225" cy="365760"/>
              </a:xfrm>
              <a:custGeom>
                <a:avLst/>
                <a:gdLst>
                  <a:gd name="T0" fmla="*/ 0 w 332"/>
                  <a:gd name="T1" fmla="*/ 167 h 333"/>
                  <a:gd name="T2" fmla="*/ 36 w 332"/>
                  <a:gd name="T3" fmla="*/ 63 h 333"/>
                  <a:gd name="T4" fmla="*/ 166 w 332"/>
                  <a:gd name="T5" fmla="*/ 0 h 333"/>
                  <a:gd name="T6" fmla="*/ 332 w 332"/>
                  <a:gd name="T7" fmla="*/ 167 h 333"/>
                  <a:gd name="T8" fmla="*/ 166 w 332"/>
                  <a:gd name="T9" fmla="*/ 333 h 333"/>
                  <a:gd name="T10" fmla="*/ 0 w 332"/>
                  <a:gd name="T11" fmla="*/ 167 h 333"/>
                  <a:gd name="T12" fmla="*/ 89 w 332"/>
                  <a:gd name="T13" fmla="*/ 314 h 333"/>
                  <a:gd name="T14" fmla="*/ 102 w 332"/>
                  <a:gd name="T15" fmla="*/ 299 h 333"/>
                  <a:gd name="T16" fmla="*/ 98 w 332"/>
                  <a:gd name="T17" fmla="*/ 272 h 333"/>
                  <a:gd name="T18" fmla="*/ 72 w 332"/>
                  <a:gd name="T19" fmla="*/ 255 h 333"/>
                  <a:gd name="T20" fmla="*/ 38 w 332"/>
                  <a:gd name="T21" fmla="*/ 255 h 333"/>
                  <a:gd name="T22" fmla="*/ 21 w 332"/>
                  <a:gd name="T23" fmla="*/ 217 h 333"/>
                  <a:gd name="T24" fmla="*/ 38 w 332"/>
                  <a:gd name="T25" fmla="*/ 168 h 333"/>
                  <a:gd name="T26" fmla="*/ 58 w 332"/>
                  <a:gd name="T27" fmla="*/ 167 h 333"/>
                  <a:gd name="T28" fmla="*/ 80 w 332"/>
                  <a:gd name="T29" fmla="*/ 193 h 333"/>
                  <a:gd name="T30" fmla="*/ 102 w 332"/>
                  <a:gd name="T31" fmla="*/ 182 h 333"/>
                  <a:gd name="T32" fmla="*/ 93 w 332"/>
                  <a:gd name="T33" fmla="*/ 156 h 333"/>
                  <a:gd name="T34" fmla="*/ 101 w 332"/>
                  <a:gd name="T35" fmla="*/ 124 h 333"/>
                  <a:gd name="T36" fmla="*/ 145 w 332"/>
                  <a:gd name="T37" fmla="*/ 80 h 333"/>
                  <a:gd name="T38" fmla="*/ 119 w 332"/>
                  <a:gd name="T39" fmla="*/ 47 h 333"/>
                  <a:gd name="T40" fmla="*/ 101 w 332"/>
                  <a:gd name="T41" fmla="*/ 68 h 333"/>
                  <a:gd name="T42" fmla="*/ 32 w 332"/>
                  <a:gd name="T43" fmla="*/ 68 h 333"/>
                  <a:gd name="T44" fmla="*/ 251 w 332"/>
                  <a:gd name="T45" fmla="*/ 24 h 333"/>
                  <a:gd name="T46" fmla="*/ 187 w 332"/>
                  <a:gd name="T47" fmla="*/ 56 h 333"/>
                  <a:gd name="T48" fmla="*/ 201 w 332"/>
                  <a:gd name="T49" fmla="*/ 92 h 333"/>
                  <a:gd name="T50" fmla="*/ 235 w 332"/>
                  <a:gd name="T51" fmla="*/ 92 h 333"/>
                  <a:gd name="T52" fmla="*/ 219 w 332"/>
                  <a:gd name="T53" fmla="*/ 115 h 333"/>
                  <a:gd name="T54" fmla="*/ 187 w 332"/>
                  <a:gd name="T55" fmla="*/ 130 h 333"/>
                  <a:gd name="T56" fmla="*/ 161 w 332"/>
                  <a:gd name="T57" fmla="*/ 168 h 333"/>
                  <a:gd name="T58" fmla="*/ 169 w 332"/>
                  <a:gd name="T59" fmla="*/ 204 h 333"/>
                  <a:gd name="T60" fmla="*/ 206 w 332"/>
                  <a:gd name="T61" fmla="*/ 225 h 333"/>
                  <a:gd name="T62" fmla="*/ 218 w 332"/>
                  <a:gd name="T63" fmla="*/ 212 h 333"/>
                  <a:gd name="T64" fmla="*/ 229 w 332"/>
                  <a:gd name="T65" fmla="*/ 244 h 333"/>
                  <a:gd name="T66" fmla="*/ 217 w 332"/>
                  <a:gd name="T67" fmla="*/ 289 h 333"/>
                  <a:gd name="T68" fmla="*/ 245 w 332"/>
                  <a:gd name="T69" fmla="*/ 276 h 333"/>
                  <a:gd name="T70" fmla="*/ 259 w 332"/>
                  <a:gd name="T71" fmla="*/ 256 h 333"/>
                  <a:gd name="T72" fmla="*/ 259 w 332"/>
                  <a:gd name="T73" fmla="*/ 168 h 333"/>
                  <a:gd name="T74" fmla="*/ 239 w 332"/>
                  <a:gd name="T75" fmla="*/ 137 h 333"/>
                  <a:gd name="T76" fmla="*/ 259 w 332"/>
                  <a:gd name="T77" fmla="*/ 124 h 333"/>
                  <a:gd name="T78" fmla="*/ 284 w 332"/>
                  <a:gd name="T79" fmla="*/ 137 h 333"/>
                  <a:gd name="T80" fmla="*/ 306 w 332"/>
                  <a:gd name="T81" fmla="*/ 170 h 333"/>
                  <a:gd name="T82" fmla="*/ 306 w 332"/>
                  <a:gd name="T83" fmla="*/ 186 h 333"/>
                  <a:gd name="T84" fmla="*/ 332 w 332"/>
                  <a:gd name="T85" fmla="*/ 181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32" h="333">
                    <a:moveTo>
                      <a:pt x="0" y="167"/>
                    </a:moveTo>
                    <a:cubicBezTo>
                      <a:pt x="0" y="128"/>
                      <a:pt x="13" y="92"/>
                      <a:pt x="36" y="63"/>
                    </a:cubicBezTo>
                    <a:cubicBezTo>
                      <a:pt x="66" y="25"/>
                      <a:pt x="113" y="0"/>
                      <a:pt x="166" y="0"/>
                    </a:cubicBezTo>
                    <a:cubicBezTo>
                      <a:pt x="258" y="0"/>
                      <a:pt x="332" y="75"/>
                      <a:pt x="332" y="167"/>
                    </a:cubicBezTo>
                    <a:cubicBezTo>
                      <a:pt x="332" y="258"/>
                      <a:pt x="258" y="333"/>
                      <a:pt x="166" y="333"/>
                    </a:cubicBezTo>
                    <a:cubicBezTo>
                      <a:pt x="74" y="333"/>
                      <a:pt x="0" y="258"/>
                      <a:pt x="0" y="167"/>
                    </a:cubicBezTo>
                    <a:close/>
                    <a:moveTo>
                      <a:pt x="89" y="314"/>
                    </a:moveTo>
                    <a:cubicBezTo>
                      <a:pt x="102" y="299"/>
                      <a:pt x="102" y="299"/>
                      <a:pt x="102" y="299"/>
                    </a:cubicBezTo>
                    <a:cubicBezTo>
                      <a:pt x="98" y="272"/>
                      <a:pt x="98" y="272"/>
                      <a:pt x="98" y="272"/>
                    </a:cubicBezTo>
                    <a:cubicBezTo>
                      <a:pt x="72" y="255"/>
                      <a:pt x="72" y="255"/>
                      <a:pt x="72" y="255"/>
                    </a:cubicBezTo>
                    <a:cubicBezTo>
                      <a:pt x="38" y="255"/>
                      <a:pt x="38" y="255"/>
                      <a:pt x="38" y="255"/>
                    </a:cubicBezTo>
                    <a:cubicBezTo>
                      <a:pt x="21" y="217"/>
                      <a:pt x="21" y="217"/>
                      <a:pt x="21" y="217"/>
                    </a:cubicBezTo>
                    <a:cubicBezTo>
                      <a:pt x="38" y="168"/>
                      <a:pt x="38" y="168"/>
                      <a:pt x="38" y="168"/>
                    </a:cubicBezTo>
                    <a:cubicBezTo>
                      <a:pt x="58" y="167"/>
                      <a:pt x="58" y="167"/>
                      <a:pt x="58" y="167"/>
                    </a:cubicBezTo>
                    <a:cubicBezTo>
                      <a:pt x="80" y="193"/>
                      <a:pt x="80" y="193"/>
                      <a:pt x="80" y="193"/>
                    </a:cubicBezTo>
                    <a:cubicBezTo>
                      <a:pt x="102" y="182"/>
                      <a:pt x="102" y="182"/>
                      <a:pt x="102" y="182"/>
                    </a:cubicBezTo>
                    <a:cubicBezTo>
                      <a:pt x="93" y="156"/>
                      <a:pt x="93" y="156"/>
                      <a:pt x="93" y="156"/>
                    </a:cubicBezTo>
                    <a:cubicBezTo>
                      <a:pt x="101" y="124"/>
                      <a:pt x="101" y="124"/>
                      <a:pt x="101" y="124"/>
                    </a:cubicBezTo>
                    <a:cubicBezTo>
                      <a:pt x="145" y="80"/>
                      <a:pt x="145" y="80"/>
                      <a:pt x="145" y="80"/>
                    </a:cubicBezTo>
                    <a:cubicBezTo>
                      <a:pt x="119" y="47"/>
                      <a:pt x="119" y="47"/>
                      <a:pt x="119" y="47"/>
                    </a:cubicBezTo>
                    <a:cubicBezTo>
                      <a:pt x="101" y="68"/>
                      <a:pt x="101" y="68"/>
                      <a:pt x="101" y="68"/>
                    </a:cubicBezTo>
                    <a:cubicBezTo>
                      <a:pt x="32" y="68"/>
                      <a:pt x="32" y="68"/>
                      <a:pt x="32" y="68"/>
                    </a:cubicBezTo>
                    <a:moveTo>
                      <a:pt x="251" y="24"/>
                    </a:moveTo>
                    <a:cubicBezTo>
                      <a:pt x="187" y="56"/>
                      <a:pt x="187" y="56"/>
                      <a:pt x="187" y="56"/>
                    </a:cubicBezTo>
                    <a:cubicBezTo>
                      <a:pt x="201" y="92"/>
                      <a:pt x="201" y="92"/>
                      <a:pt x="201" y="92"/>
                    </a:cubicBezTo>
                    <a:cubicBezTo>
                      <a:pt x="235" y="92"/>
                      <a:pt x="235" y="92"/>
                      <a:pt x="235" y="92"/>
                    </a:cubicBezTo>
                    <a:cubicBezTo>
                      <a:pt x="219" y="115"/>
                      <a:pt x="219" y="115"/>
                      <a:pt x="219" y="115"/>
                    </a:cubicBezTo>
                    <a:cubicBezTo>
                      <a:pt x="187" y="130"/>
                      <a:pt x="187" y="130"/>
                      <a:pt x="187" y="130"/>
                    </a:cubicBezTo>
                    <a:cubicBezTo>
                      <a:pt x="161" y="168"/>
                      <a:pt x="161" y="168"/>
                      <a:pt x="161" y="168"/>
                    </a:cubicBezTo>
                    <a:cubicBezTo>
                      <a:pt x="169" y="204"/>
                      <a:pt x="169" y="204"/>
                      <a:pt x="169" y="204"/>
                    </a:cubicBezTo>
                    <a:cubicBezTo>
                      <a:pt x="206" y="225"/>
                      <a:pt x="206" y="225"/>
                      <a:pt x="206" y="225"/>
                    </a:cubicBezTo>
                    <a:cubicBezTo>
                      <a:pt x="218" y="212"/>
                      <a:pt x="218" y="212"/>
                      <a:pt x="218" y="212"/>
                    </a:cubicBezTo>
                    <a:cubicBezTo>
                      <a:pt x="229" y="244"/>
                      <a:pt x="229" y="244"/>
                      <a:pt x="229" y="244"/>
                    </a:cubicBezTo>
                    <a:cubicBezTo>
                      <a:pt x="217" y="289"/>
                      <a:pt x="217" y="289"/>
                      <a:pt x="217" y="289"/>
                    </a:cubicBezTo>
                    <a:cubicBezTo>
                      <a:pt x="245" y="276"/>
                      <a:pt x="245" y="276"/>
                      <a:pt x="245" y="276"/>
                    </a:cubicBezTo>
                    <a:cubicBezTo>
                      <a:pt x="259" y="256"/>
                      <a:pt x="259" y="256"/>
                      <a:pt x="259" y="256"/>
                    </a:cubicBezTo>
                    <a:cubicBezTo>
                      <a:pt x="259" y="168"/>
                      <a:pt x="259" y="168"/>
                      <a:pt x="259" y="168"/>
                    </a:cubicBezTo>
                    <a:cubicBezTo>
                      <a:pt x="239" y="137"/>
                      <a:pt x="239" y="137"/>
                      <a:pt x="239" y="137"/>
                    </a:cubicBezTo>
                    <a:cubicBezTo>
                      <a:pt x="259" y="124"/>
                      <a:pt x="259" y="124"/>
                      <a:pt x="259" y="124"/>
                    </a:cubicBezTo>
                    <a:cubicBezTo>
                      <a:pt x="284" y="137"/>
                      <a:pt x="284" y="137"/>
                      <a:pt x="284" y="137"/>
                    </a:cubicBezTo>
                    <a:cubicBezTo>
                      <a:pt x="306" y="170"/>
                      <a:pt x="306" y="170"/>
                      <a:pt x="306" y="170"/>
                    </a:cubicBezTo>
                    <a:cubicBezTo>
                      <a:pt x="306" y="186"/>
                      <a:pt x="306" y="186"/>
                      <a:pt x="306" y="186"/>
                    </a:cubicBezTo>
                    <a:cubicBezTo>
                      <a:pt x="332" y="181"/>
                      <a:pt x="332" y="181"/>
                      <a:pt x="332" y="181"/>
                    </a:cubicBezTo>
                  </a:path>
                </a:pathLst>
              </a:custGeom>
              <a:solidFill>
                <a:schemeClr val="bg1"/>
              </a:solidFill>
              <a:ln w="15875" cap="flat">
                <a:solidFill>
                  <a:schemeClr val="tx1"/>
                </a:solidFill>
                <a:prstDash val="solid"/>
              </a:ln>
            </p:spPr>
            <p:txBody>
              <a:bodyPr vert="horz" wrap="square" lIns="91440" tIns="45720" rIns="91440" bIns="45720" numCol="1" anchor="t" anchorCtr="0" compatLnSpc="1">
                <a:prstTxWarp prst="textNoShape">
                  <a:avLst/>
                </a:prstTxWarp>
              </a:bodyPr>
              <a:lstStyle/>
              <a:p>
                <a:endParaRPr lang="en-US" sz="900" dirty="0"/>
              </a:p>
            </p:txBody>
          </p:sp>
        </p:grpSp>
      </p:grpSp>
      <p:cxnSp>
        <p:nvCxnSpPr>
          <p:cNvPr id="28" name="Straight Arrow Connector 27">
            <a:extLst>
              <a:ext uri="{FF2B5EF4-FFF2-40B4-BE49-F238E27FC236}">
                <a16:creationId xmlns:a16="http://schemas.microsoft.com/office/drawing/2014/main" id="{60BCFD75-094A-4992-BB57-AE86394C622D}"/>
              </a:ext>
            </a:extLst>
          </p:cNvPr>
          <p:cNvCxnSpPr>
            <a:cxnSpLocks/>
          </p:cNvCxnSpPr>
          <p:nvPr/>
        </p:nvCxnSpPr>
        <p:spPr>
          <a:xfrm>
            <a:off x="7728402" y="1554340"/>
            <a:ext cx="1774473" cy="0"/>
          </a:xfrm>
          <a:prstGeom prst="straightConnector1">
            <a:avLst/>
          </a:prstGeom>
          <a:ln w="15875">
            <a:solidFill>
              <a:schemeClr val="accent1"/>
            </a:solidFill>
            <a:miter lim="800000"/>
            <a:headEnd type="none"/>
            <a:tailEnd type="triangle" w="lg" len="lg"/>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157C1E0C-6926-4C5D-A9D2-CB9D5B63D0CA}"/>
              </a:ext>
            </a:extLst>
          </p:cNvPr>
          <p:cNvGrpSpPr/>
          <p:nvPr/>
        </p:nvGrpSpPr>
        <p:grpSpPr>
          <a:xfrm>
            <a:off x="9563721" y="1193088"/>
            <a:ext cx="1880372" cy="662645"/>
            <a:chOff x="9563721" y="1193088"/>
            <a:chExt cx="1880372" cy="662645"/>
          </a:xfrm>
        </p:grpSpPr>
        <p:sp>
          <p:nvSpPr>
            <p:cNvPr id="10" name="Identity Text">
              <a:extLst>
                <a:ext uri="{FF2B5EF4-FFF2-40B4-BE49-F238E27FC236}">
                  <a16:creationId xmlns:a16="http://schemas.microsoft.com/office/drawing/2014/main" id="{874959EE-6F87-4B25-97D6-98CF467FA228}"/>
                </a:ext>
              </a:extLst>
            </p:cNvPr>
            <p:cNvSpPr/>
            <p:nvPr/>
          </p:nvSpPr>
          <p:spPr>
            <a:xfrm>
              <a:off x="9996212" y="1193088"/>
              <a:ext cx="1447881" cy="456647"/>
            </a:xfrm>
            <a:prstGeom prst="rect">
              <a:avLst/>
            </a:prstGeom>
            <a:noFill/>
          </p:spPr>
          <p:txBody>
            <a:bodyPr wrap="square" lIns="0" rIns="0">
              <a:noAutofit/>
            </a:bodyPr>
            <a:lstStyle/>
            <a:p>
              <a:pPr defTabSz="895171"/>
              <a:r>
                <a:rPr lang="en-US" sz="1400" kern="0" dirty="0">
                  <a:latin typeface="Segoe UI" panose="020B0502040204020203" pitchFamily="34" charset="0"/>
                  <a:cs typeface="Segoe UI" panose="020B0502040204020203" pitchFamily="34" charset="0"/>
                </a:rPr>
                <a:t>API to </a:t>
              </a:r>
              <a:br>
                <a:rPr lang="en-US" sz="1400" kern="0" dirty="0">
                  <a:latin typeface="Segoe UI" panose="020B0502040204020203" pitchFamily="34" charset="0"/>
                  <a:cs typeface="Segoe UI" panose="020B0502040204020203" pitchFamily="34" charset="0"/>
                </a:rPr>
              </a:br>
              <a:r>
                <a:rPr lang="en-US" sz="1400" kern="0" dirty="0">
                  <a:latin typeface="Segoe UI" panose="020B0502040204020203" pitchFamily="34" charset="0"/>
                  <a:cs typeface="Segoe UI" panose="020B0502040204020203" pitchFamily="34" charset="0"/>
                </a:rPr>
                <a:t>  Data Store</a:t>
              </a:r>
            </a:p>
          </p:txBody>
        </p:sp>
        <p:sp>
          <p:nvSpPr>
            <p:cNvPr id="30" name="Processing_E9F5">
              <a:extLst>
                <a:ext uri="{FF2B5EF4-FFF2-40B4-BE49-F238E27FC236}">
                  <a16:creationId xmlns:a16="http://schemas.microsoft.com/office/drawing/2014/main" id="{4E29E50E-5536-4B1A-B712-5D65A9DF7244}"/>
                </a:ext>
              </a:extLst>
            </p:cNvPr>
            <p:cNvSpPr>
              <a:spLocks noChangeAspect="1" noEditPoints="1"/>
            </p:cNvSpPr>
            <p:nvPr/>
          </p:nvSpPr>
          <p:spPr bwMode="auto">
            <a:xfrm>
              <a:off x="9563721" y="1449663"/>
              <a:ext cx="466247" cy="406070"/>
            </a:xfrm>
            <a:custGeom>
              <a:avLst/>
              <a:gdLst>
                <a:gd name="T0" fmla="*/ 924 w 3867"/>
                <a:gd name="T1" fmla="*/ 299 h 3367"/>
                <a:gd name="T2" fmla="*/ 1549 w 3867"/>
                <a:gd name="T3" fmla="*/ 924 h 3367"/>
                <a:gd name="T4" fmla="*/ 924 w 3867"/>
                <a:gd name="T5" fmla="*/ 1549 h 3367"/>
                <a:gd name="T6" fmla="*/ 299 w 3867"/>
                <a:gd name="T7" fmla="*/ 924 h 3367"/>
                <a:gd name="T8" fmla="*/ 924 w 3867"/>
                <a:gd name="T9" fmla="*/ 299 h 3367"/>
                <a:gd name="T10" fmla="*/ 1163 w 3867"/>
                <a:gd name="T11" fmla="*/ 347 h 3367"/>
                <a:gd name="T12" fmla="*/ 1307 w 3867"/>
                <a:gd name="T13" fmla="*/ 0 h 3367"/>
                <a:gd name="T14" fmla="*/ 1501 w 3867"/>
                <a:gd name="T15" fmla="*/ 685 h 3367"/>
                <a:gd name="T16" fmla="*/ 1848 w 3867"/>
                <a:gd name="T17" fmla="*/ 541 h 3367"/>
                <a:gd name="T18" fmla="*/ 1501 w 3867"/>
                <a:gd name="T19" fmla="*/ 1163 h 3367"/>
                <a:gd name="T20" fmla="*/ 1848 w 3867"/>
                <a:gd name="T21" fmla="*/ 1307 h 3367"/>
                <a:gd name="T22" fmla="*/ 1163 w 3867"/>
                <a:gd name="T23" fmla="*/ 1501 h 3367"/>
                <a:gd name="T24" fmla="*/ 1307 w 3867"/>
                <a:gd name="T25" fmla="*/ 1848 h 3367"/>
                <a:gd name="T26" fmla="*/ 685 w 3867"/>
                <a:gd name="T27" fmla="*/ 1501 h 3367"/>
                <a:gd name="T28" fmla="*/ 541 w 3867"/>
                <a:gd name="T29" fmla="*/ 1848 h 3367"/>
                <a:gd name="T30" fmla="*/ 347 w 3867"/>
                <a:gd name="T31" fmla="*/ 1163 h 3367"/>
                <a:gd name="T32" fmla="*/ 0 w 3867"/>
                <a:gd name="T33" fmla="*/ 1307 h 3367"/>
                <a:gd name="T34" fmla="*/ 0 w 3867"/>
                <a:gd name="T35" fmla="*/ 541 h 3367"/>
                <a:gd name="T36" fmla="*/ 347 w 3867"/>
                <a:gd name="T37" fmla="*/ 685 h 3367"/>
                <a:gd name="T38" fmla="*/ 685 w 3867"/>
                <a:gd name="T39" fmla="*/ 347 h 3367"/>
                <a:gd name="T40" fmla="*/ 541 w 3867"/>
                <a:gd name="T41" fmla="*/ 0 h 3367"/>
                <a:gd name="T42" fmla="*/ 2049 w 3867"/>
                <a:gd name="T43" fmla="*/ 2299 h 3367"/>
                <a:gd name="T44" fmla="*/ 2799 w 3867"/>
                <a:gd name="T45" fmla="*/ 3049 h 3367"/>
                <a:gd name="T46" fmla="*/ 3549 w 3867"/>
                <a:gd name="T47" fmla="*/ 2299 h 3367"/>
                <a:gd name="T48" fmla="*/ 2799 w 3867"/>
                <a:gd name="T49" fmla="*/ 1549 h 3367"/>
                <a:gd name="T50" fmla="*/ 2049 w 3867"/>
                <a:gd name="T51" fmla="*/ 2299 h 3367"/>
                <a:gd name="T52" fmla="*/ 2357 w 3867"/>
                <a:gd name="T53" fmla="*/ 1231 h 3367"/>
                <a:gd name="T54" fmla="*/ 2512 w 3867"/>
                <a:gd name="T55" fmla="*/ 1606 h 3367"/>
                <a:gd name="T56" fmla="*/ 2106 w 3867"/>
                <a:gd name="T57" fmla="*/ 2012 h 3367"/>
                <a:gd name="T58" fmla="*/ 1731 w 3867"/>
                <a:gd name="T59" fmla="*/ 1856 h 3367"/>
                <a:gd name="T60" fmla="*/ 2106 w 3867"/>
                <a:gd name="T61" fmla="*/ 2586 h 3367"/>
                <a:gd name="T62" fmla="*/ 1731 w 3867"/>
                <a:gd name="T63" fmla="*/ 2741 h 3367"/>
                <a:gd name="T64" fmla="*/ 2512 w 3867"/>
                <a:gd name="T65" fmla="*/ 2992 h 3367"/>
                <a:gd name="T66" fmla="*/ 2357 w 3867"/>
                <a:gd name="T67" fmla="*/ 3367 h 3367"/>
                <a:gd name="T68" fmla="*/ 3086 w 3867"/>
                <a:gd name="T69" fmla="*/ 2992 h 3367"/>
                <a:gd name="T70" fmla="*/ 3241 w 3867"/>
                <a:gd name="T71" fmla="*/ 3367 h 3367"/>
                <a:gd name="T72" fmla="*/ 3492 w 3867"/>
                <a:gd name="T73" fmla="*/ 2586 h 3367"/>
                <a:gd name="T74" fmla="*/ 3867 w 3867"/>
                <a:gd name="T75" fmla="*/ 2741 h 3367"/>
                <a:gd name="T76" fmla="*/ 3492 w 3867"/>
                <a:gd name="T77" fmla="*/ 2012 h 3367"/>
                <a:gd name="T78" fmla="*/ 3867 w 3867"/>
                <a:gd name="T79" fmla="*/ 1856 h 3367"/>
                <a:gd name="T80" fmla="*/ 3086 w 3867"/>
                <a:gd name="T81" fmla="*/ 1606 h 3367"/>
                <a:gd name="T82" fmla="*/ 3241 w 3867"/>
                <a:gd name="T83" fmla="*/ 1231 h 3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67" h="3367">
                  <a:moveTo>
                    <a:pt x="924" y="299"/>
                  </a:moveTo>
                  <a:cubicBezTo>
                    <a:pt x="1269" y="299"/>
                    <a:pt x="1549" y="579"/>
                    <a:pt x="1549" y="924"/>
                  </a:cubicBezTo>
                  <a:cubicBezTo>
                    <a:pt x="1549" y="1269"/>
                    <a:pt x="1269" y="1549"/>
                    <a:pt x="924" y="1549"/>
                  </a:cubicBezTo>
                  <a:cubicBezTo>
                    <a:pt x="579" y="1549"/>
                    <a:pt x="299" y="1269"/>
                    <a:pt x="299" y="924"/>
                  </a:cubicBezTo>
                  <a:cubicBezTo>
                    <a:pt x="299" y="579"/>
                    <a:pt x="579" y="299"/>
                    <a:pt x="924" y="299"/>
                  </a:cubicBezTo>
                  <a:close/>
                  <a:moveTo>
                    <a:pt x="1163" y="347"/>
                  </a:moveTo>
                  <a:cubicBezTo>
                    <a:pt x="1307" y="0"/>
                    <a:pt x="1307" y="0"/>
                    <a:pt x="1307" y="0"/>
                  </a:cubicBezTo>
                  <a:moveTo>
                    <a:pt x="1501" y="685"/>
                  </a:moveTo>
                  <a:cubicBezTo>
                    <a:pt x="1848" y="541"/>
                    <a:pt x="1848" y="541"/>
                    <a:pt x="1848" y="541"/>
                  </a:cubicBezTo>
                  <a:moveTo>
                    <a:pt x="1501" y="1163"/>
                  </a:moveTo>
                  <a:cubicBezTo>
                    <a:pt x="1848" y="1307"/>
                    <a:pt x="1848" y="1307"/>
                    <a:pt x="1848" y="1307"/>
                  </a:cubicBezTo>
                  <a:moveTo>
                    <a:pt x="1163" y="1501"/>
                  </a:moveTo>
                  <a:cubicBezTo>
                    <a:pt x="1307" y="1848"/>
                    <a:pt x="1307" y="1848"/>
                    <a:pt x="1307" y="1848"/>
                  </a:cubicBezTo>
                  <a:moveTo>
                    <a:pt x="685" y="1501"/>
                  </a:moveTo>
                  <a:cubicBezTo>
                    <a:pt x="541" y="1848"/>
                    <a:pt x="541" y="1848"/>
                    <a:pt x="541" y="1848"/>
                  </a:cubicBezTo>
                  <a:moveTo>
                    <a:pt x="347" y="1163"/>
                  </a:moveTo>
                  <a:cubicBezTo>
                    <a:pt x="0" y="1307"/>
                    <a:pt x="0" y="1307"/>
                    <a:pt x="0" y="1307"/>
                  </a:cubicBezTo>
                  <a:moveTo>
                    <a:pt x="0" y="541"/>
                  </a:moveTo>
                  <a:cubicBezTo>
                    <a:pt x="347" y="685"/>
                    <a:pt x="347" y="685"/>
                    <a:pt x="347" y="685"/>
                  </a:cubicBezTo>
                  <a:moveTo>
                    <a:pt x="685" y="347"/>
                  </a:moveTo>
                  <a:cubicBezTo>
                    <a:pt x="541" y="0"/>
                    <a:pt x="541" y="0"/>
                    <a:pt x="541" y="0"/>
                  </a:cubicBezTo>
                  <a:moveTo>
                    <a:pt x="2049" y="2299"/>
                  </a:moveTo>
                  <a:cubicBezTo>
                    <a:pt x="2049" y="2713"/>
                    <a:pt x="2385" y="3049"/>
                    <a:pt x="2799" y="3049"/>
                  </a:cubicBezTo>
                  <a:cubicBezTo>
                    <a:pt x="3213" y="3049"/>
                    <a:pt x="3549" y="2713"/>
                    <a:pt x="3549" y="2299"/>
                  </a:cubicBezTo>
                  <a:cubicBezTo>
                    <a:pt x="3549" y="1885"/>
                    <a:pt x="3213" y="1549"/>
                    <a:pt x="2799" y="1549"/>
                  </a:cubicBezTo>
                  <a:cubicBezTo>
                    <a:pt x="2385" y="1549"/>
                    <a:pt x="2049" y="1885"/>
                    <a:pt x="2049" y="2299"/>
                  </a:cubicBezTo>
                  <a:close/>
                  <a:moveTo>
                    <a:pt x="2357" y="1231"/>
                  </a:moveTo>
                  <a:cubicBezTo>
                    <a:pt x="2512" y="1606"/>
                    <a:pt x="2512" y="1606"/>
                    <a:pt x="2512" y="1606"/>
                  </a:cubicBezTo>
                  <a:moveTo>
                    <a:pt x="2106" y="2012"/>
                  </a:moveTo>
                  <a:cubicBezTo>
                    <a:pt x="1731" y="1856"/>
                    <a:pt x="1731" y="1856"/>
                    <a:pt x="1731" y="1856"/>
                  </a:cubicBezTo>
                  <a:moveTo>
                    <a:pt x="2106" y="2586"/>
                  </a:moveTo>
                  <a:cubicBezTo>
                    <a:pt x="1731" y="2741"/>
                    <a:pt x="1731" y="2741"/>
                    <a:pt x="1731" y="2741"/>
                  </a:cubicBezTo>
                  <a:moveTo>
                    <a:pt x="2512" y="2992"/>
                  </a:moveTo>
                  <a:cubicBezTo>
                    <a:pt x="2357" y="3367"/>
                    <a:pt x="2357" y="3367"/>
                    <a:pt x="2357" y="3367"/>
                  </a:cubicBezTo>
                  <a:moveTo>
                    <a:pt x="3086" y="2992"/>
                  </a:moveTo>
                  <a:cubicBezTo>
                    <a:pt x="3241" y="3367"/>
                    <a:pt x="3241" y="3367"/>
                    <a:pt x="3241" y="3367"/>
                  </a:cubicBezTo>
                  <a:moveTo>
                    <a:pt x="3492" y="2586"/>
                  </a:moveTo>
                  <a:cubicBezTo>
                    <a:pt x="3867" y="2741"/>
                    <a:pt x="3867" y="2741"/>
                    <a:pt x="3867" y="2741"/>
                  </a:cubicBezTo>
                  <a:moveTo>
                    <a:pt x="3492" y="2012"/>
                  </a:moveTo>
                  <a:cubicBezTo>
                    <a:pt x="3867" y="1856"/>
                    <a:pt x="3867" y="1856"/>
                    <a:pt x="3867" y="1856"/>
                  </a:cubicBezTo>
                  <a:moveTo>
                    <a:pt x="3086" y="1606"/>
                  </a:moveTo>
                  <a:cubicBezTo>
                    <a:pt x="3241" y="1231"/>
                    <a:pt x="3241" y="1231"/>
                    <a:pt x="3241" y="1231"/>
                  </a:cubicBezTo>
                </a:path>
              </a:pathLst>
            </a:custGeom>
            <a:noFill/>
            <a:ln w="1587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cxnSp>
        <p:nvCxnSpPr>
          <p:cNvPr id="31" name="Straight Arrow Connector 30">
            <a:extLst>
              <a:ext uri="{FF2B5EF4-FFF2-40B4-BE49-F238E27FC236}">
                <a16:creationId xmlns:a16="http://schemas.microsoft.com/office/drawing/2014/main" id="{6ABAC113-DF34-40D9-9888-1F5A3C1F03E6}"/>
              </a:ext>
            </a:extLst>
          </p:cNvPr>
          <p:cNvCxnSpPr>
            <a:cxnSpLocks/>
          </p:cNvCxnSpPr>
          <p:nvPr/>
        </p:nvCxnSpPr>
        <p:spPr>
          <a:xfrm rot="5400000">
            <a:off x="9381002" y="2383851"/>
            <a:ext cx="928779" cy="0"/>
          </a:xfrm>
          <a:prstGeom prst="straightConnector1">
            <a:avLst/>
          </a:prstGeom>
          <a:ln w="15875">
            <a:solidFill>
              <a:schemeClr val="accent1"/>
            </a:solidFill>
            <a:miter lim="800000"/>
            <a:headEnd type="none"/>
            <a:tailEnd type="triangle" w="lg" len="lg"/>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16583B2E-D934-461C-9AFE-A664ECE48675}"/>
              </a:ext>
            </a:extLst>
          </p:cNvPr>
          <p:cNvGrpSpPr/>
          <p:nvPr/>
        </p:nvGrpSpPr>
        <p:grpSpPr>
          <a:xfrm>
            <a:off x="9669666" y="2894159"/>
            <a:ext cx="2153503" cy="731848"/>
            <a:chOff x="9669666" y="2894159"/>
            <a:chExt cx="2153503" cy="731848"/>
          </a:xfrm>
        </p:grpSpPr>
        <p:sp>
          <p:nvSpPr>
            <p:cNvPr id="13" name="Identity Text">
              <a:extLst>
                <a:ext uri="{FF2B5EF4-FFF2-40B4-BE49-F238E27FC236}">
                  <a16:creationId xmlns:a16="http://schemas.microsoft.com/office/drawing/2014/main" id="{3482EA83-D65B-4836-9903-FC0FF0A414BD}"/>
                </a:ext>
              </a:extLst>
            </p:cNvPr>
            <p:cNvSpPr/>
            <p:nvPr/>
          </p:nvSpPr>
          <p:spPr>
            <a:xfrm>
              <a:off x="10125846" y="2894159"/>
              <a:ext cx="1697323" cy="731848"/>
            </a:xfrm>
            <a:prstGeom prst="rect">
              <a:avLst/>
            </a:prstGeom>
            <a:noFill/>
          </p:spPr>
          <p:txBody>
            <a:bodyPr wrap="square" lIns="0" rIns="0">
              <a:noAutofit/>
            </a:bodyPr>
            <a:lstStyle/>
            <a:p>
              <a:pPr defTabSz="895171"/>
              <a:r>
                <a:rPr lang="en-US" sz="1400" kern="0" dirty="0">
                  <a:latin typeface="Segoe UI" panose="020B0502040204020203" pitchFamily="34" charset="0"/>
                  <a:cs typeface="Segoe UI" panose="020B0502040204020203" pitchFamily="34" charset="0"/>
                </a:rPr>
                <a:t>Workload Data </a:t>
              </a:r>
              <a:br>
                <a:rPr lang="en-US" sz="1400" kern="0" dirty="0">
                  <a:latin typeface="Segoe UI" panose="020B0502040204020203" pitchFamily="34" charset="0"/>
                  <a:cs typeface="Segoe UI" panose="020B0502040204020203" pitchFamily="34" charset="0"/>
                </a:rPr>
              </a:br>
              <a:r>
                <a:rPr lang="en-US" sz="1400" kern="0" dirty="0">
                  <a:latin typeface="Segoe UI" panose="020B0502040204020203" pitchFamily="34" charset="0"/>
                  <a:cs typeface="Segoe UI" panose="020B0502040204020203" pitchFamily="34" charset="0"/>
                </a:rPr>
                <a:t>for Secure Score</a:t>
              </a:r>
            </a:p>
          </p:txBody>
        </p:sp>
        <p:sp>
          <p:nvSpPr>
            <p:cNvPr id="32" name="Database_EFC7">
              <a:extLst>
                <a:ext uri="{FF2B5EF4-FFF2-40B4-BE49-F238E27FC236}">
                  <a16:creationId xmlns:a16="http://schemas.microsoft.com/office/drawing/2014/main" id="{6EB69E82-31DC-481B-9F20-976F80ED3C56}"/>
                </a:ext>
              </a:extLst>
            </p:cNvPr>
            <p:cNvSpPr>
              <a:spLocks noChangeAspect="1" noEditPoints="1"/>
            </p:cNvSpPr>
            <p:nvPr/>
          </p:nvSpPr>
          <p:spPr bwMode="auto">
            <a:xfrm>
              <a:off x="9669666" y="2969357"/>
              <a:ext cx="351450" cy="456829"/>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27" name="Group 26">
            <a:extLst>
              <a:ext uri="{FF2B5EF4-FFF2-40B4-BE49-F238E27FC236}">
                <a16:creationId xmlns:a16="http://schemas.microsoft.com/office/drawing/2014/main" id="{C9800AF8-9675-447F-A087-BC89C284EDE3}"/>
              </a:ext>
            </a:extLst>
          </p:cNvPr>
          <p:cNvGrpSpPr/>
          <p:nvPr/>
        </p:nvGrpSpPr>
        <p:grpSpPr>
          <a:xfrm>
            <a:off x="7080043" y="2340348"/>
            <a:ext cx="1564960" cy="731848"/>
            <a:chOff x="7080043" y="2340348"/>
            <a:chExt cx="1564960" cy="731848"/>
          </a:xfrm>
        </p:grpSpPr>
        <p:sp>
          <p:nvSpPr>
            <p:cNvPr id="7" name="Identity Text">
              <a:extLst>
                <a:ext uri="{FF2B5EF4-FFF2-40B4-BE49-F238E27FC236}">
                  <a16:creationId xmlns:a16="http://schemas.microsoft.com/office/drawing/2014/main" id="{6C593491-A0CA-4533-8861-A062088257A4}"/>
                </a:ext>
              </a:extLst>
            </p:cNvPr>
            <p:cNvSpPr/>
            <p:nvPr/>
          </p:nvSpPr>
          <p:spPr>
            <a:xfrm>
              <a:off x="7587528" y="2340348"/>
              <a:ext cx="1057475" cy="731848"/>
            </a:xfrm>
            <a:prstGeom prst="rect">
              <a:avLst/>
            </a:prstGeom>
            <a:noFill/>
          </p:spPr>
          <p:txBody>
            <a:bodyPr wrap="square" lIns="0" rIns="0">
              <a:noAutofit/>
            </a:bodyPr>
            <a:lstStyle/>
            <a:p>
              <a:pPr defTabSz="895171"/>
              <a:r>
                <a:rPr lang="en-US" sz="1400" kern="0" dirty="0">
                  <a:latin typeface="Segoe UI" panose="020B0502040204020203" pitchFamily="34" charset="0"/>
                  <a:cs typeface="Segoe UI" panose="020B0502040204020203" pitchFamily="34" charset="0"/>
                </a:rPr>
                <a:t>Azure </a:t>
              </a:r>
              <a:br>
                <a:rPr lang="en-US" sz="1400" kern="0" dirty="0">
                  <a:latin typeface="Segoe UI" panose="020B0502040204020203" pitchFamily="34" charset="0"/>
                  <a:cs typeface="Segoe UI" panose="020B0502040204020203" pitchFamily="34" charset="0"/>
                </a:rPr>
              </a:br>
              <a:r>
                <a:rPr lang="en-US" sz="1400" kern="0" dirty="0">
                  <a:latin typeface="Segoe UI" panose="020B0502040204020203" pitchFamily="34" charset="0"/>
                  <a:cs typeface="Segoe UI" panose="020B0502040204020203" pitchFamily="34" charset="0"/>
                </a:rPr>
                <a:t>Event Hub</a:t>
              </a:r>
            </a:p>
          </p:txBody>
        </p:sp>
        <p:sp>
          <p:nvSpPr>
            <p:cNvPr id="33" name="IoT">
              <a:extLst>
                <a:ext uri="{FF2B5EF4-FFF2-40B4-BE49-F238E27FC236}">
                  <a16:creationId xmlns:a16="http://schemas.microsoft.com/office/drawing/2014/main" id="{7F57137B-2B92-4438-B644-432B5FA3A10E}"/>
                </a:ext>
              </a:extLst>
            </p:cNvPr>
            <p:cNvSpPr>
              <a:spLocks noChangeAspect="1" noEditPoints="1"/>
            </p:cNvSpPr>
            <p:nvPr/>
          </p:nvSpPr>
          <p:spPr bwMode="auto">
            <a:xfrm>
              <a:off x="7080043" y="2483790"/>
              <a:ext cx="406070" cy="406721"/>
            </a:xfrm>
            <a:custGeom>
              <a:avLst/>
              <a:gdLst>
                <a:gd name="T0" fmla="*/ 235 w 352"/>
                <a:gd name="T1" fmla="*/ 176 h 352"/>
                <a:gd name="T2" fmla="*/ 176 w 352"/>
                <a:gd name="T3" fmla="*/ 235 h 352"/>
                <a:gd name="T4" fmla="*/ 117 w 352"/>
                <a:gd name="T5" fmla="*/ 176 h 352"/>
                <a:gd name="T6" fmla="*/ 176 w 352"/>
                <a:gd name="T7" fmla="*/ 117 h 352"/>
                <a:gd name="T8" fmla="*/ 235 w 352"/>
                <a:gd name="T9" fmla="*/ 176 h 352"/>
                <a:gd name="T10" fmla="*/ 270 w 352"/>
                <a:gd name="T11" fmla="*/ 0 h 352"/>
                <a:gd name="T12" fmla="*/ 235 w 352"/>
                <a:gd name="T13" fmla="*/ 35 h 352"/>
                <a:gd name="T14" fmla="*/ 270 w 352"/>
                <a:gd name="T15" fmla="*/ 70 h 352"/>
                <a:gd name="T16" fmla="*/ 305 w 352"/>
                <a:gd name="T17" fmla="*/ 35 h 352"/>
                <a:gd name="T18" fmla="*/ 270 w 352"/>
                <a:gd name="T19" fmla="*/ 0 h 352"/>
                <a:gd name="T20" fmla="*/ 82 w 352"/>
                <a:gd name="T21" fmla="*/ 23 h 352"/>
                <a:gd name="T22" fmla="*/ 47 w 352"/>
                <a:gd name="T23" fmla="*/ 59 h 352"/>
                <a:gd name="T24" fmla="*/ 82 w 352"/>
                <a:gd name="T25" fmla="*/ 94 h 352"/>
                <a:gd name="T26" fmla="*/ 117 w 352"/>
                <a:gd name="T27" fmla="*/ 59 h 352"/>
                <a:gd name="T28" fmla="*/ 82 w 352"/>
                <a:gd name="T29" fmla="*/ 23 h 352"/>
                <a:gd name="T30" fmla="*/ 35 w 352"/>
                <a:gd name="T31" fmla="*/ 211 h 352"/>
                <a:gd name="T32" fmla="*/ 0 w 352"/>
                <a:gd name="T33" fmla="*/ 246 h 352"/>
                <a:gd name="T34" fmla="*/ 35 w 352"/>
                <a:gd name="T35" fmla="*/ 282 h 352"/>
                <a:gd name="T36" fmla="*/ 70 w 352"/>
                <a:gd name="T37" fmla="*/ 246 h 352"/>
                <a:gd name="T38" fmla="*/ 35 w 352"/>
                <a:gd name="T39" fmla="*/ 211 h 352"/>
                <a:gd name="T40" fmla="*/ 223 w 352"/>
                <a:gd name="T41" fmla="*/ 282 h 352"/>
                <a:gd name="T42" fmla="*/ 188 w 352"/>
                <a:gd name="T43" fmla="*/ 317 h 352"/>
                <a:gd name="T44" fmla="*/ 223 w 352"/>
                <a:gd name="T45" fmla="*/ 352 h 352"/>
                <a:gd name="T46" fmla="*/ 258 w 352"/>
                <a:gd name="T47" fmla="*/ 317 h 352"/>
                <a:gd name="T48" fmla="*/ 223 w 352"/>
                <a:gd name="T49" fmla="*/ 282 h 352"/>
                <a:gd name="T50" fmla="*/ 317 w 352"/>
                <a:gd name="T51" fmla="*/ 164 h 352"/>
                <a:gd name="T52" fmla="*/ 282 w 352"/>
                <a:gd name="T53" fmla="*/ 199 h 352"/>
                <a:gd name="T54" fmla="*/ 317 w 352"/>
                <a:gd name="T55" fmla="*/ 235 h 352"/>
                <a:gd name="T56" fmla="*/ 352 w 352"/>
                <a:gd name="T57" fmla="*/ 199 h 352"/>
                <a:gd name="T58" fmla="*/ 317 w 352"/>
                <a:gd name="T59" fmla="*/ 164 h 352"/>
                <a:gd name="T60" fmla="*/ 250 w 352"/>
                <a:gd name="T61" fmla="*/ 64 h 352"/>
                <a:gd name="T62" fmla="*/ 209 w 352"/>
                <a:gd name="T63" fmla="*/ 127 h 352"/>
                <a:gd name="T64" fmla="*/ 139 w 352"/>
                <a:gd name="T65" fmla="*/ 130 h 352"/>
                <a:gd name="T66" fmla="*/ 104 w 352"/>
                <a:gd name="T67" fmla="*/ 86 h 352"/>
                <a:gd name="T68" fmla="*/ 67 w 352"/>
                <a:gd name="T69" fmla="*/ 231 h 352"/>
                <a:gd name="T70" fmla="*/ 124 w 352"/>
                <a:gd name="T71" fmla="*/ 202 h 352"/>
                <a:gd name="T72" fmla="*/ 212 w 352"/>
                <a:gd name="T73" fmla="*/ 283 h 352"/>
                <a:gd name="T74" fmla="*/ 195 w 352"/>
                <a:gd name="T75" fmla="*/ 232 h 352"/>
                <a:gd name="T76" fmla="*/ 234 w 352"/>
                <a:gd name="T77" fmla="*/ 186 h 352"/>
                <a:gd name="T78" fmla="*/ 282 w 352"/>
                <a:gd name="T79" fmla="*/ 194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52" h="352">
                  <a:moveTo>
                    <a:pt x="235" y="176"/>
                  </a:moveTo>
                  <a:cubicBezTo>
                    <a:pt x="235" y="208"/>
                    <a:pt x="208" y="235"/>
                    <a:pt x="176" y="235"/>
                  </a:cubicBezTo>
                  <a:cubicBezTo>
                    <a:pt x="144" y="235"/>
                    <a:pt x="117" y="208"/>
                    <a:pt x="117" y="176"/>
                  </a:cubicBezTo>
                  <a:cubicBezTo>
                    <a:pt x="117" y="144"/>
                    <a:pt x="144" y="117"/>
                    <a:pt x="176" y="117"/>
                  </a:cubicBezTo>
                  <a:cubicBezTo>
                    <a:pt x="208" y="117"/>
                    <a:pt x="235" y="144"/>
                    <a:pt x="235" y="176"/>
                  </a:cubicBezTo>
                  <a:close/>
                  <a:moveTo>
                    <a:pt x="270" y="0"/>
                  </a:moveTo>
                  <a:cubicBezTo>
                    <a:pt x="250" y="0"/>
                    <a:pt x="235" y="16"/>
                    <a:pt x="235" y="35"/>
                  </a:cubicBezTo>
                  <a:cubicBezTo>
                    <a:pt x="235" y="55"/>
                    <a:pt x="250" y="70"/>
                    <a:pt x="270" y="70"/>
                  </a:cubicBezTo>
                  <a:cubicBezTo>
                    <a:pt x="289" y="70"/>
                    <a:pt x="305" y="55"/>
                    <a:pt x="305" y="35"/>
                  </a:cubicBezTo>
                  <a:cubicBezTo>
                    <a:pt x="305" y="16"/>
                    <a:pt x="289" y="0"/>
                    <a:pt x="270" y="0"/>
                  </a:cubicBezTo>
                  <a:close/>
                  <a:moveTo>
                    <a:pt x="82" y="23"/>
                  </a:moveTo>
                  <a:cubicBezTo>
                    <a:pt x="63" y="23"/>
                    <a:pt x="47" y="39"/>
                    <a:pt x="47" y="59"/>
                  </a:cubicBezTo>
                  <a:cubicBezTo>
                    <a:pt x="47" y="78"/>
                    <a:pt x="63" y="94"/>
                    <a:pt x="82" y="94"/>
                  </a:cubicBezTo>
                  <a:cubicBezTo>
                    <a:pt x="102" y="94"/>
                    <a:pt x="117" y="78"/>
                    <a:pt x="117" y="59"/>
                  </a:cubicBezTo>
                  <a:cubicBezTo>
                    <a:pt x="117" y="39"/>
                    <a:pt x="102" y="23"/>
                    <a:pt x="82" y="23"/>
                  </a:cubicBezTo>
                  <a:close/>
                  <a:moveTo>
                    <a:pt x="35" y="211"/>
                  </a:moveTo>
                  <a:cubicBezTo>
                    <a:pt x="16" y="211"/>
                    <a:pt x="0" y="227"/>
                    <a:pt x="0" y="246"/>
                  </a:cubicBezTo>
                  <a:cubicBezTo>
                    <a:pt x="0" y="266"/>
                    <a:pt x="16" y="282"/>
                    <a:pt x="35" y="282"/>
                  </a:cubicBezTo>
                  <a:cubicBezTo>
                    <a:pt x="55" y="282"/>
                    <a:pt x="70" y="266"/>
                    <a:pt x="70" y="246"/>
                  </a:cubicBezTo>
                  <a:cubicBezTo>
                    <a:pt x="70" y="227"/>
                    <a:pt x="55" y="211"/>
                    <a:pt x="35" y="211"/>
                  </a:cubicBezTo>
                  <a:close/>
                  <a:moveTo>
                    <a:pt x="223" y="282"/>
                  </a:moveTo>
                  <a:cubicBezTo>
                    <a:pt x="203" y="282"/>
                    <a:pt x="188" y="297"/>
                    <a:pt x="188" y="317"/>
                  </a:cubicBezTo>
                  <a:cubicBezTo>
                    <a:pt x="188" y="336"/>
                    <a:pt x="203" y="352"/>
                    <a:pt x="223" y="352"/>
                  </a:cubicBezTo>
                  <a:cubicBezTo>
                    <a:pt x="242" y="352"/>
                    <a:pt x="258" y="336"/>
                    <a:pt x="258" y="317"/>
                  </a:cubicBezTo>
                  <a:cubicBezTo>
                    <a:pt x="258" y="297"/>
                    <a:pt x="242" y="282"/>
                    <a:pt x="223" y="282"/>
                  </a:cubicBezTo>
                  <a:close/>
                  <a:moveTo>
                    <a:pt x="317" y="164"/>
                  </a:moveTo>
                  <a:cubicBezTo>
                    <a:pt x="297" y="164"/>
                    <a:pt x="282" y="180"/>
                    <a:pt x="282" y="199"/>
                  </a:cubicBezTo>
                  <a:cubicBezTo>
                    <a:pt x="282" y="219"/>
                    <a:pt x="297" y="235"/>
                    <a:pt x="317" y="235"/>
                  </a:cubicBezTo>
                  <a:cubicBezTo>
                    <a:pt x="336" y="235"/>
                    <a:pt x="352" y="219"/>
                    <a:pt x="352" y="199"/>
                  </a:cubicBezTo>
                  <a:cubicBezTo>
                    <a:pt x="352" y="180"/>
                    <a:pt x="336" y="164"/>
                    <a:pt x="317" y="164"/>
                  </a:cubicBezTo>
                  <a:close/>
                  <a:moveTo>
                    <a:pt x="250" y="64"/>
                  </a:moveTo>
                  <a:cubicBezTo>
                    <a:pt x="209" y="127"/>
                    <a:pt x="209" y="127"/>
                    <a:pt x="209" y="127"/>
                  </a:cubicBezTo>
                  <a:moveTo>
                    <a:pt x="139" y="130"/>
                  </a:moveTo>
                  <a:cubicBezTo>
                    <a:pt x="104" y="86"/>
                    <a:pt x="104" y="86"/>
                    <a:pt x="104" y="86"/>
                  </a:cubicBezTo>
                  <a:moveTo>
                    <a:pt x="67" y="231"/>
                  </a:moveTo>
                  <a:cubicBezTo>
                    <a:pt x="124" y="202"/>
                    <a:pt x="124" y="202"/>
                    <a:pt x="124" y="202"/>
                  </a:cubicBezTo>
                  <a:moveTo>
                    <a:pt x="212" y="283"/>
                  </a:moveTo>
                  <a:cubicBezTo>
                    <a:pt x="195" y="232"/>
                    <a:pt x="195" y="232"/>
                    <a:pt x="195" y="232"/>
                  </a:cubicBezTo>
                  <a:moveTo>
                    <a:pt x="234" y="186"/>
                  </a:moveTo>
                  <a:cubicBezTo>
                    <a:pt x="282" y="194"/>
                    <a:pt x="282" y="194"/>
                    <a:pt x="282" y="194"/>
                  </a:cubicBezTo>
                </a:path>
              </a:pathLst>
            </a:custGeom>
            <a:noFill/>
            <a:ln w="15875" cap="sq">
              <a:solidFill>
                <a:schemeClr val="tx1"/>
              </a:solidFill>
              <a:prstDash val="soli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cxnSp>
        <p:nvCxnSpPr>
          <p:cNvPr id="34" name="Straight Arrow Connector 33">
            <a:extLst>
              <a:ext uri="{FF2B5EF4-FFF2-40B4-BE49-F238E27FC236}">
                <a16:creationId xmlns:a16="http://schemas.microsoft.com/office/drawing/2014/main" id="{9E88C95A-D08E-4B64-81A9-E6CF98EA6987}"/>
              </a:ext>
            </a:extLst>
          </p:cNvPr>
          <p:cNvCxnSpPr>
            <a:cxnSpLocks/>
          </p:cNvCxnSpPr>
          <p:nvPr/>
        </p:nvCxnSpPr>
        <p:spPr>
          <a:xfrm>
            <a:off x="7283079" y="1982359"/>
            <a:ext cx="0" cy="471380"/>
          </a:xfrm>
          <a:prstGeom prst="straightConnector1">
            <a:avLst/>
          </a:prstGeom>
          <a:ln w="15875">
            <a:solidFill>
              <a:schemeClr val="accent1"/>
            </a:solidFill>
            <a:miter lim="800000"/>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D91B3654-EBB4-4CBA-98A4-3EE555659230}"/>
              </a:ext>
            </a:extLst>
          </p:cNvPr>
          <p:cNvCxnSpPr>
            <a:cxnSpLocks/>
          </p:cNvCxnSpPr>
          <p:nvPr/>
        </p:nvCxnSpPr>
        <p:spPr>
          <a:xfrm rot="5400000">
            <a:off x="6818690" y="3468447"/>
            <a:ext cx="928779" cy="0"/>
          </a:xfrm>
          <a:prstGeom prst="straightConnector1">
            <a:avLst/>
          </a:prstGeom>
          <a:ln w="15875">
            <a:solidFill>
              <a:schemeClr val="accent1"/>
            </a:solidFill>
            <a:miter lim="800000"/>
            <a:headEnd type="none"/>
            <a:tailEnd type="triangle" w="lg" len="lg"/>
          </a:ln>
        </p:spPr>
        <p:style>
          <a:lnRef idx="1">
            <a:schemeClr val="accent1"/>
          </a:lnRef>
          <a:fillRef idx="0">
            <a:schemeClr val="accent1"/>
          </a:fillRef>
          <a:effectRef idx="0">
            <a:schemeClr val="accent1"/>
          </a:effectRef>
          <a:fontRef idx="minor">
            <a:schemeClr val="tx1"/>
          </a:fontRef>
        </p:style>
      </p:cxnSp>
      <p:grpSp>
        <p:nvGrpSpPr>
          <p:cNvPr id="29" name="Group 28">
            <a:extLst>
              <a:ext uri="{FF2B5EF4-FFF2-40B4-BE49-F238E27FC236}">
                <a16:creationId xmlns:a16="http://schemas.microsoft.com/office/drawing/2014/main" id="{61E717F1-73EA-4D0F-B202-0F7982F5DCB5}"/>
              </a:ext>
            </a:extLst>
          </p:cNvPr>
          <p:cNvGrpSpPr/>
          <p:nvPr/>
        </p:nvGrpSpPr>
        <p:grpSpPr>
          <a:xfrm>
            <a:off x="5940453" y="4082011"/>
            <a:ext cx="1517235" cy="692736"/>
            <a:chOff x="5940453" y="4082011"/>
            <a:chExt cx="1517235" cy="692736"/>
          </a:xfrm>
        </p:grpSpPr>
        <p:sp>
          <p:nvSpPr>
            <p:cNvPr id="8" name="Identity Text">
              <a:extLst>
                <a:ext uri="{FF2B5EF4-FFF2-40B4-BE49-F238E27FC236}">
                  <a16:creationId xmlns:a16="http://schemas.microsoft.com/office/drawing/2014/main" id="{84748B87-EBD4-4F34-AC6F-CD9A9E03309C}"/>
                </a:ext>
              </a:extLst>
            </p:cNvPr>
            <p:cNvSpPr/>
            <p:nvPr/>
          </p:nvSpPr>
          <p:spPr>
            <a:xfrm>
              <a:off x="5940453" y="4175947"/>
              <a:ext cx="1476169" cy="598800"/>
            </a:xfrm>
            <a:prstGeom prst="rect">
              <a:avLst/>
            </a:prstGeom>
            <a:noFill/>
          </p:spPr>
          <p:txBody>
            <a:bodyPr wrap="square" lIns="0" rIns="0">
              <a:noAutofit/>
            </a:bodyPr>
            <a:lstStyle/>
            <a:p>
              <a:pPr defTabSz="895171"/>
              <a:r>
                <a:rPr lang="en-US" sz="1400" kern="0" dirty="0">
                  <a:latin typeface="Segoe UI" panose="020B0502040204020203" pitchFamily="34" charset="0"/>
                  <a:cs typeface="Segoe UI" panose="020B0502040204020203" pitchFamily="34" charset="0"/>
                </a:rPr>
                <a:t>Secure Score </a:t>
              </a:r>
              <a:br>
                <a:rPr lang="en-US" sz="1400" kern="0" dirty="0">
                  <a:latin typeface="Segoe UI" panose="020B0502040204020203" pitchFamily="34" charset="0"/>
                  <a:cs typeface="Segoe UI" panose="020B0502040204020203" pitchFamily="34" charset="0"/>
                </a:rPr>
              </a:br>
              <a:r>
                <a:rPr lang="en-US" sz="1400" kern="0" dirty="0">
                  <a:latin typeface="Segoe UI" panose="020B0502040204020203" pitchFamily="34" charset="0"/>
                  <a:cs typeface="Segoe UI" panose="020B0502040204020203" pitchFamily="34" charset="0"/>
                </a:rPr>
                <a:t>Worker Process</a:t>
              </a:r>
            </a:p>
          </p:txBody>
        </p:sp>
        <p:sp>
          <p:nvSpPr>
            <p:cNvPr id="37" name="transform">
              <a:extLst>
                <a:ext uri="{FF2B5EF4-FFF2-40B4-BE49-F238E27FC236}">
                  <a16:creationId xmlns:a16="http://schemas.microsoft.com/office/drawing/2014/main" id="{C4546799-27E0-4E84-9737-AC8F9BD963A2}"/>
                </a:ext>
              </a:extLst>
            </p:cNvPr>
            <p:cNvSpPr>
              <a:spLocks noChangeAspect="1" noEditPoints="1"/>
            </p:cNvSpPr>
            <p:nvPr/>
          </p:nvSpPr>
          <p:spPr bwMode="auto">
            <a:xfrm>
              <a:off x="7108467" y="4082011"/>
              <a:ext cx="349221" cy="436526"/>
            </a:xfrm>
            <a:custGeom>
              <a:avLst/>
              <a:gdLst>
                <a:gd name="T0" fmla="*/ 1 w 286"/>
                <a:gd name="T1" fmla="*/ 202 h 358"/>
                <a:gd name="T2" fmla="*/ 0 w 286"/>
                <a:gd name="T3" fmla="*/ 181 h 358"/>
                <a:gd name="T4" fmla="*/ 143 w 286"/>
                <a:gd name="T5" fmla="*/ 38 h 358"/>
                <a:gd name="T6" fmla="*/ 162 w 286"/>
                <a:gd name="T7" fmla="*/ 39 h 358"/>
                <a:gd name="T8" fmla="*/ 103 w 286"/>
                <a:gd name="T9" fmla="*/ 319 h 358"/>
                <a:gd name="T10" fmla="*/ 143 w 286"/>
                <a:gd name="T11" fmla="*/ 324 h 358"/>
                <a:gd name="T12" fmla="*/ 286 w 286"/>
                <a:gd name="T13" fmla="*/ 181 h 358"/>
                <a:gd name="T14" fmla="*/ 285 w 286"/>
                <a:gd name="T15" fmla="*/ 164 h 358"/>
                <a:gd name="T16" fmla="*/ 143 w 286"/>
                <a:gd name="T17" fmla="*/ 294 h 358"/>
                <a:gd name="T18" fmla="*/ 102 w 286"/>
                <a:gd name="T19" fmla="*/ 318 h 358"/>
                <a:gd name="T20" fmla="*/ 127 w 286"/>
                <a:gd name="T21" fmla="*/ 358 h 358"/>
                <a:gd name="T22" fmla="*/ 122 w 286"/>
                <a:gd name="T23" fmla="*/ 64 h 358"/>
                <a:gd name="T24" fmla="*/ 163 w 286"/>
                <a:gd name="T25" fmla="*/ 40 h 358"/>
                <a:gd name="T26" fmla="*/ 138 w 286"/>
                <a:gd name="T27" fmla="*/ 0 h 358"/>
                <a:gd name="T28" fmla="*/ 260 w 286"/>
                <a:gd name="T29" fmla="*/ 77 h 358"/>
                <a:gd name="T30" fmla="*/ 201 w 286"/>
                <a:gd name="T31" fmla="*/ 77 h 358"/>
                <a:gd name="T32" fmla="*/ 201 w 286"/>
                <a:gd name="T33" fmla="*/ 135 h 358"/>
                <a:gd name="T34" fmla="*/ 260 w 286"/>
                <a:gd name="T35" fmla="*/ 135 h 358"/>
                <a:gd name="T36" fmla="*/ 260 w 286"/>
                <a:gd name="T37" fmla="*/ 77 h 358"/>
                <a:gd name="T38" fmla="*/ 41 w 286"/>
                <a:gd name="T39" fmla="*/ 301 h 358"/>
                <a:gd name="T40" fmla="*/ 83 w 286"/>
                <a:gd name="T41" fmla="*/ 260 h 358"/>
                <a:gd name="T42" fmla="*/ 41 w 286"/>
                <a:gd name="T43" fmla="*/ 219 h 358"/>
                <a:gd name="T44" fmla="*/ 0 w 286"/>
                <a:gd name="T45" fmla="*/ 260 h 358"/>
                <a:gd name="T46" fmla="*/ 41 w 286"/>
                <a:gd name="T47" fmla="*/ 301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6" h="358">
                  <a:moveTo>
                    <a:pt x="1" y="202"/>
                  </a:moveTo>
                  <a:cubicBezTo>
                    <a:pt x="1" y="195"/>
                    <a:pt x="0" y="188"/>
                    <a:pt x="0" y="181"/>
                  </a:cubicBezTo>
                  <a:cubicBezTo>
                    <a:pt x="0" y="102"/>
                    <a:pt x="64" y="38"/>
                    <a:pt x="143" y="38"/>
                  </a:cubicBezTo>
                  <a:cubicBezTo>
                    <a:pt x="150" y="38"/>
                    <a:pt x="156" y="39"/>
                    <a:pt x="162" y="39"/>
                  </a:cubicBezTo>
                  <a:moveTo>
                    <a:pt x="103" y="319"/>
                  </a:moveTo>
                  <a:cubicBezTo>
                    <a:pt x="116" y="322"/>
                    <a:pt x="129" y="324"/>
                    <a:pt x="143" y="324"/>
                  </a:cubicBezTo>
                  <a:cubicBezTo>
                    <a:pt x="222" y="324"/>
                    <a:pt x="286" y="260"/>
                    <a:pt x="286" y="181"/>
                  </a:cubicBezTo>
                  <a:cubicBezTo>
                    <a:pt x="286" y="175"/>
                    <a:pt x="286" y="169"/>
                    <a:pt x="285" y="164"/>
                  </a:cubicBezTo>
                  <a:moveTo>
                    <a:pt x="143" y="294"/>
                  </a:moveTo>
                  <a:cubicBezTo>
                    <a:pt x="102" y="318"/>
                    <a:pt x="102" y="318"/>
                    <a:pt x="102" y="318"/>
                  </a:cubicBezTo>
                  <a:cubicBezTo>
                    <a:pt x="127" y="358"/>
                    <a:pt x="127" y="358"/>
                    <a:pt x="127" y="358"/>
                  </a:cubicBezTo>
                  <a:moveTo>
                    <a:pt x="122" y="64"/>
                  </a:moveTo>
                  <a:cubicBezTo>
                    <a:pt x="163" y="40"/>
                    <a:pt x="163" y="40"/>
                    <a:pt x="163" y="40"/>
                  </a:cubicBezTo>
                  <a:cubicBezTo>
                    <a:pt x="138" y="0"/>
                    <a:pt x="138" y="0"/>
                    <a:pt x="138" y="0"/>
                  </a:cubicBezTo>
                  <a:moveTo>
                    <a:pt x="260" y="77"/>
                  </a:moveTo>
                  <a:cubicBezTo>
                    <a:pt x="201" y="77"/>
                    <a:pt x="201" y="77"/>
                    <a:pt x="201" y="77"/>
                  </a:cubicBezTo>
                  <a:cubicBezTo>
                    <a:pt x="201" y="135"/>
                    <a:pt x="201" y="135"/>
                    <a:pt x="201" y="135"/>
                  </a:cubicBezTo>
                  <a:cubicBezTo>
                    <a:pt x="260" y="135"/>
                    <a:pt x="260" y="135"/>
                    <a:pt x="260" y="135"/>
                  </a:cubicBezTo>
                  <a:lnTo>
                    <a:pt x="260" y="77"/>
                  </a:lnTo>
                  <a:close/>
                  <a:moveTo>
                    <a:pt x="41" y="301"/>
                  </a:moveTo>
                  <a:cubicBezTo>
                    <a:pt x="64" y="301"/>
                    <a:pt x="83" y="283"/>
                    <a:pt x="83" y="260"/>
                  </a:cubicBezTo>
                  <a:cubicBezTo>
                    <a:pt x="83" y="237"/>
                    <a:pt x="64" y="219"/>
                    <a:pt x="41" y="219"/>
                  </a:cubicBezTo>
                  <a:cubicBezTo>
                    <a:pt x="19" y="219"/>
                    <a:pt x="0" y="237"/>
                    <a:pt x="0" y="260"/>
                  </a:cubicBezTo>
                  <a:cubicBezTo>
                    <a:pt x="0" y="283"/>
                    <a:pt x="19" y="301"/>
                    <a:pt x="41" y="301"/>
                  </a:cubicBezTo>
                  <a:close/>
                </a:path>
              </a:pathLst>
            </a:custGeom>
            <a:noFill/>
            <a:ln w="158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p>
          </p:txBody>
        </p:sp>
      </p:grpSp>
      <p:cxnSp>
        <p:nvCxnSpPr>
          <p:cNvPr id="40" name="Straight Arrow Connector 39">
            <a:extLst>
              <a:ext uri="{FF2B5EF4-FFF2-40B4-BE49-F238E27FC236}">
                <a16:creationId xmlns:a16="http://schemas.microsoft.com/office/drawing/2014/main" id="{49291253-1E87-41C0-BB9D-7DE97E972894}"/>
              </a:ext>
            </a:extLst>
          </p:cNvPr>
          <p:cNvCxnSpPr>
            <a:cxnSpLocks/>
          </p:cNvCxnSpPr>
          <p:nvPr/>
        </p:nvCxnSpPr>
        <p:spPr>
          <a:xfrm flipH="1" flipV="1">
            <a:off x="7676594" y="1764733"/>
            <a:ext cx="1444252" cy="1309541"/>
          </a:xfrm>
          <a:prstGeom prst="straightConnector1">
            <a:avLst/>
          </a:prstGeom>
          <a:ln w="15875">
            <a:solidFill>
              <a:schemeClr val="accent1"/>
            </a:solidFill>
            <a:miter lim="800000"/>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1926E56B-03D7-413C-807B-AA1780755F0C}"/>
              </a:ext>
            </a:extLst>
          </p:cNvPr>
          <p:cNvGrpSpPr/>
          <p:nvPr/>
        </p:nvGrpSpPr>
        <p:grpSpPr>
          <a:xfrm>
            <a:off x="9675684" y="3972358"/>
            <a:ext cx="2018858" cy="731848"/>
            <a:chOff x="9675684" y="3972358"/>
            <a:chExt cx="2018858" cy="731848"/>
          </a:xfrm>
        </p:grpSpPr>
        <p:sp>
          <p:nvSpPr>
            <p:cNvPr id="15" name="Identity Text">
              <a:extLst>
                <a:ext uri="{FF2B5EF4-FFF2-40B4-BE49-F238E27FC236}">
                  <a16:creationId xmlns:a16="http://schemas.microsoft.com/office/drawing/2014/main" id="{475EDBEA-8A14-4AD1-BC95-DD89FB8318A9}"/>
                </a:ext>
              </a:extLst>
            </p:cNvPr>
            <p:cNvSpPr/>
            <p:nvPr/>
          </p:nvSpPr>
          <p:spPr>
            <a:xfrm>
              <a:off x="10125846" y="3972358"/>
              <a:ext cx="1568696" cy="731848"/>
            </a:xfrm>
            <a:prstGeom prst="rect">
              <a:avLst/>
            </a:prstGeom>
            <a:noFill/>
          </p:spPr>
          <p:txBody>
            <a:bodyPr wrap="square" lIns="0" rIns="0">
              <a:noAutofit/>
            </a:bodyPr>
            <a:lstStyle/>
            <a:p>
              <a:pPr defTabSz="895171"/>
              <a:r>
                <a:rPr lang="en-US" sz="1400" kern="0" dirty="0">
                  <a:latin typeface="Segoe UI" panose="020B0502040204020203" pitchFamily="34" charset="0"/>
                  <a:cs typeface="Segoe UI" panose="020B0502040204020203" pitchFamily="34" charset="0"/>
                </a:rPr>
                <a:t>Workload </a:t>
              </a:r>
              <a:br>
                <a:rPr lang="en-US" sz="1400" kern="0" dirty="0">
                  <a:latin typeface="Segoe UI" panose="020B0502040204020203" pitchFamily="34" charset="0"/>
                  <a:cs typeface="Segoe UI" panose="020B0502040204020203" pitchFamily="34" charset="0"/>
                </a:rPr>
              </a:br>
              <a:r>
                <a:rPr lang="en-US" sz="1400" kern="0" dirty="0">
                  <a:latin typeface="Segoe UI" panose="020B0502040204020203" pitchFamily="34" charset="0"/>
                  <a:cs typeface="Segoe UI" panose="020B0502040204020203" pitchFamily="34" charset="0"/>
                </a:rPr>
                <a:t>Data Stores</a:t>
              </a:r>
            </a:p>
          </p:txBody>
        </p:sp>
        <p:sp>
          <p:nvSpPr>
            <p:cNvPr id="44" name="Database_EFC7">
              <a:extLst>
                <a:ext uri="{FF2B5EF4-FFF2-40B4-BE49-F238E27FC236}">
                  <a16:creationId xmlns:a16="http://schemas.microsoft.com/office/drawing/2014/main" id="{0697DD06-98EA-4443-BBF8-81CD41CF13A6}"/>
                </a:ext>
              </a:extLst>
            </p:cNvPr>
            <p:cNvSpPr>
              <a:spLocks noChangeAspect="1" noEditPoints="1"/>
            </p:cNvSpPr>
            <p:nvPr/>
          </p:nvSpPr>
          <p:spPr bwMode="auto">
            <a:xfrm>
              <a:off x="9675684" y="4061708"/>
              <a:ext cx="351450" cy="456829"/>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noFill/>
            <a:ln w="15875" cap="sq">
              <a:solidFill>
                <a:srgbClr val="C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cxnSp>
        <p:nvCxnSpPr>
          <p:cNvPr id="45" name="Straight Arrow Connector 44">
            <a:extLst>
              <a:ext uri="{FF2B5EF4-FFF2-40B4-BE49-F238E27FC236}">
                <a16:creationId xmlns:a16="http://schemas.microsoft.com/office/drawing/2014/main" id="{5178192B-0B4F-4DF4-A157-10D518BD8E1E}"/>
              </a:ext>
            </a:extLst>
          </p:cNvPr>
          <p:cNvCxnSpPr>
            <a:cxnSpLocks/>
          </p:cNvCxnSpPr>
          <p:nvPr/>
        </p:nvCxnSpPr>
        <p:spPr>
          <a:xfrm flipV="1">
            <a:off x="9845391" y="3549045"/>
            <a:ext cx="0" cy="471380"/>
          </a:xfrm>
          <a:prstGeom prst="straightConnector1">
            <a:avLst/>
          </a:prstGeom>
          <a:ln w="15875">
            <a:solidFill>
              <a:srgbClr val="C00000"/>
            </a:solidFill>
            <a:miter lim="800000"/>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664DAB52-FF6E-4852-89F0-CB061C177CE7}"/>
              </a:ext>
            </a:extLst>
          </p:cNvPr>
          <p:cNvCxnSpPr>
            <a:cxnSpLocks/>
          </p:cNvCxnSpPr>
          <p:nvPr/>
        </p:nvCxnSpPr>
        <p:spPr>
          <a:xfrm rot="16200000">
            <a:off x="7769574" y="4064584"/>
            <a:ext cx="0" cy="471380"/>
          </a:xfrm>
          <a:prstGeom prst="straightConnector1">
            <a:avLst/>
          </a:prstGeom>
          <a:ln w="15875">
            <a:solidFill>
              <a:schemeClr val="accent1"/>
            </a:solidFill>
            <a:miter lim="800000"/>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DF570194-7446-469D-8860-FD2284ABEF38}"/>
              </a:ext>
            </a:extLst>
          </p:cNvPr>
          <p:cNvCxnSpPr>
            <a:cxnSpLocks/>
          </p:cNvCxnSpPr>
          <p:nvPr/>
        </p:nvCxnSpPr>
        <p:spPr>
          <a:xfrm flipV="1">
            <a:off x="8615639" y="3549045"/>
            <a:ext cx="942140" cy="751229"/>
          </a:xfrm>
          <a:prstGeom prst="straightConnector1">
            <a:avLst/>
          </a:prstGeom>
          <a:ln w="15875">
            <a:solidFill>
              <a:schemeClr val="accent1"/>
            </a:solidFill>
            <a:miter lim="800000"/>
            <a:headEnd type="none"/>
            <a:tailEnd type="triangle" w="lg" len="lg"/>
          </a:ln>
        </p:spPr>
        <p:style>
          <a:lnRef idx="1">
            <a:schemeClr val="accent1"/>
          </a:lnRef>
          <a:fillRef idx="0">
            <a:schemeClr val="accent1"/>
          </a:fillRef>
          <a:effectRef idx="0">
            <a:schemeClr val="accent1"/>
          </a:effectRef>
          <a:fontRef idx="minor">
            <a:schemeClr val="tx1"/>
          </a:fontRef>
        </p:style>
      </p:cxnSp>
      <p:grpSp>
        <p:nvGrpSpPr>
          <p:cNvPr id="35" name="Group 34">
            <a:extLst>
              <a:ext uri="{FF2B5EF4-FFF2-40B4-BE49-F238E27FC236}">
                <a16:creationId xmlns:a16="http://schemas.microsoft.com/office/drawing/2014/main" id="{8413CB4F-7C64-4358-B058-5193C2B9B710}"/>
              </a:ext>
            </a:extLst>
          </p:cNvPr>
          <p:cNvGrpSpPr/>
          <p:nvPr/>
        </p:nvGrpSpPr>
        <p:grpSpPr>
          <a:xfrm>
            <a:off x="7678462" y="4061708"/>
            <a:ext cx="1239579" cy="1223319"/>
            <a:chOff x="7678462" y="4061708"/>
            <a:chExt cx="1239579" cy="1223319"/>
          </a:xfrm>
        </p:grpSpPr>
        <p:sp>
          <p:nvSpPr>
            <p:cNvPr id="9" name="Identity Text">
              <a:extLst>
                <a:ext uri="{FF2B5EF4-FFF2-40B4-BE49-F238E27FC236}">
                  <a16:creationId xmlns:a16="http://schemas.microsoft.com/office/drawing/2014/main" id="{56FE7A99-9B47-414F-A2F9-33045C2283D0}"/>
                </a:ext>
              </a:extLst>
            </p:cNvPr>
            <p:cNvSpPr/>
            <p:nvPr/>
          </p:nvSpPr>
          <p:spPr>
            <a:xfrm>
              <a:off x="7678462" y="4553179"/>
              <a:ext cx="1239579" cy="731848"/>
            </a:xfrm>
            <a:prstGeom prst="rect">
              <a:avLst/>
            </a:prstGeom>
            <a:noFill/>
          </p:spPr>
          <p:txBody>
            <a:bodyPr wrap="square" lIns="0" rIns="0">
              <a:noAutofit/>
            </a:bodyPr>
            <a:lstStyle/>
            <a:p>
              <a:pPr algn="ctr" defTabSz="895171"/>
              <a:r>
                <a:rPr lang="en-US" sz="1400" kern="0" dirty="0">
                  <a:latin typeface="Segoe UI" panose="020B0502040204020203" pitchFamily="34" charset="0"/>
                  <a:cs typeface="Segoe UI" panose="020B0502040204020203" pitchFamily="34" charset="0"/>
                </a:rPr>
                <a:t>Reporting </a:t>
              </a:r>
              <a:br>
                <a:rPr lang="en-US" sz="1400" kern="0" dirty="0">
                  <a:latin typeface="Segoe UI" panose="020B0502040204020203" pitchFamily="34" charset="0"/>
                  <a:cs typeface="Segoe UI" panose="020B0502040204020203" pitchFamily="34" charset="0"/>
                </a:rPr>
              </a:br>
              <a:r>
                <a:rPr lang="en-US" sz="1400" kern="0" dirty="0">
                  <a:latin typeface="Segoe UI" panose="020B0502040204020203" pitchFamily="34" charset="0"/>
                  <a:cs typeface="Segoe UI" panose="020B0502040204020203" pitchFamily="34" charset="0"/>
                </a:rPr>
                <a:t>Actions Data</a:t>
              </a:r>
            </a:p>
          </p:txBody>
        </p:sp>
        <p:sp>
          <p:nvSpPr>
            <p:cNvPr id="50" name="Database_EFC7">
              <a:extLst>
                <a:ext uri="{FF2B5EF4-FFF2-40B4-BE49-F238E27FC236}">
                  <a16:creationId xmlns:a16="http://schemas.microsoft.com/office/drawing/2014/main" id="{D2324C9A-D2A8-4525-B6ED-D9991C21D973}"/>
                </a:ext>
              </a:extLst>
            </p:cNvPr>
            <p:cNvSpPr>
              <a:spLocks noChangeAspect="1" noEditPoints="1"/>
            </p:cNvSpPr>
            <p:nvPr/>
          </p:nvSpPr>
          <p:spPr bwMode="auto">
            <a:xfrm>
              <a:off x="8122526" y="4061708"/>
              <a:ext cx="351450" cy="456829"/>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cxnSp>
        <p:nvCxnSpPr>
          <p:cNvPr id="53" name="Straight Arrow Connector 52">
            <a:extLst>
              <a:ext uri="{FF2B5EF4-FFF2-40B4-BE49-F238E27FC236}">
                <a16:creationId xmlns:a16="http://schemas.microsoft.com/office/drawing/2014/main" id="{ABA561C6-1BDA-4475-B198-C6A9C8AECDED}"/>
              </a:ext>
            </a:extLst>
          </p:cNvPr>
          <p:cNvCxnSpPr>
            <a:cxnSpLocks/>
          </p:cNvCxnSpPr>
          <p:nvPr/>
        </p:nvCxnSpPr>
        <p:spPr>
          <a:xfrm flipV="1">
            <a:off x="9557779" y="4580361"/>
            <a:ext cx="237653" cy="1092350"/>
          </a:xfrm>
          <a:prstGeom prst="straightConnector1">
            <a:avLst/>
          </a:prstGeom>
          <a:ln w="15875">
            <a:solidFill>
              <a:srgbClr val="C00000"/>
            </a:solidFill>
            <a:miter lim="800000"/>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51EAF2C9-7B98-4501-8B3B-24480467F588}"/>
              </a:ext>
            </a:extLst>
          </p:cNvPr>
          <p:cNvCxnSpPr>
            <a:cxnSpLocks/>
          </p:cNvCxnSpPr>
          <p:nvPr/>
        </p:nvCxnSpPr>
        <p:spPr>
          <a:xfrm flipV="1">
            <a:off x="8645003" y="4518537"/>
            <a:ext cx="993911" cy="1135536"/>
          </a:xfrm>
          <a:prstGeom prst="straightConnector1">
            <a:avLst/>
          </a:prstGeom>
          <a:ln w="15875">
            <a:solidFill>
              <a:srgbClr val="C00000"/>
            </a:solidFill>
            <a:miter lim="800000"/>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00BCF2F3-F51D-4812-B348-3B55D7AB85D3}"/>
              </a:ext>
            </a:extLst>
          </p:cNvPr>
          <p:cNvCxnSpPr>
            <a:cxnSpLocks/>
            <a:stCxn id="20" idx="0"/>
          </p:cNvCxnSpPr>
          <p:nvPr/>
        </p:nvCxnSpPr>
        <p:spPr>
          <a:xfrm flipH="1" flipV="1">
            <a:off x="9919695" y="4580361"/>
            <a:ext cx="437301" cy="1010337"/>
          </a:xfrm>
          <a:prstGeom prst="straightConnector1">
            <a:avLst/>
          </a:prstGeom>
          <a:ln w="15875">
            <a:solidFill>
              <a:srgbClr val="C00000"/>
            </a:solidFill>
            <a:miter lim="800000"/>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017D823A-0C84-44B4-99B5-246C5DF516D1}"/>
              </a:ext>
            </a:extLst>
          </p:cNvPr>
          <p:cNvCxnSpPr>
            <a:cxnSpLocks/>
          </p:cNvCxnSpPr>
          <p:nvPr/>
        </p:nvCxnSpPr>
        <p:spPr>
          <a:xfrm flipH="1" flipV="1">
            <a:off x="10049614" y="4537808"/>
            <a:ext cx="1155067" cy="1134904"/>
          </a:xfrm>
          <a:prstGeom prst="straightConnector1">
            <a:avLst/>
          </a:prstGeom>
          <a:ln w="15875">
            <a:solidFill>
              <a:srgbClr val="C00000"/>
            </a:solidFill>
            <a:miter lim="800000"/>
            <a:headEnd type="none"/>
            <a:tailEnd type="triangle" w="lg" len="lg"/>
          </a:ln>
        </p:spPr>
        <p:style>
          <a:lnRef idx="1">
            <a:schemeClr val="accent1"/>
          </a:lnRef>
          <a:fillRef idx="0">
            <a:schemeClr val="accent1"/>
          </a:fillRef>
          <a:effectRef idx="0">
            <a:schemeClr val="accent1"/>
          </a:effectRef>
          <a:fontRef idx="minor">
            <a:schemeClr val="tx1"/>
          </a:fontRef>
        </p:style>
      </p:cxnSp>
      <p:grpSp>
        <p:nvGrpSpPr>
          <p:cNvPr id="38" name="Group 37">
            <a:extLst>
              <a:ext uri="{FF2B5EF4-FFF2-40B4-BE49-F238E27FC236}">
                <a16:creationId xmlns:a16="http://schemas.microsoft.com/office/drawing/2014/main" id="{1ED7D853-5579-4F70-A517-883936B0F1E9}"/>
              </a:ext>
            </a:extLst>
          </p:cNvPr>
          <p:cNvGrpSpPr/>
          <p:nvPr/>
        </p:nvGrpSpPr>
        <p:grpSpPr>
          <a:xfrm>
            <a:off x="7563534" y="3061371"/>
            <a:ext cx="2636495" cy="731848"/>
            <a:chOff x="1792334" y="5220214"/>
            <a:chExt cx="2636495" cy="731848"/>
          </a:xfrm>
        </p:grpSpPr>
        <p:sp>
          <p:nvSpPr>
            <p:cNvPr id="12" name="Identity Text">
              <a:extLst>
                <a:ext uri="{FF2B5EF4-FFF2-40B4-BE49-F238E27FC236}">
                  <a16:creationId xmlns:a16="http://schemas.microsoft.com/office/drawing/2014/main" id="{B34B5E79-6568-4CF2-8930-BD10C3B8A7C9}"/>
                </a:ext>
              </a:extLst>
            </p:cNvPr>
            <p:cNvSpPr/>
            <p:nvPr/>
          </p:nvSpPr>
          <p:spPr>
            <a:xfrm>
              <a:off x="1792334" y="5220214"/>
              <a:ext cx="2636495" cy="731848"/>
            </a:xfrm>
            <a:prstGeom prst="rect">
              <a:avLst/>
            </a:prstGeom>
            <a:noFill/>
          </p:spPr>
          <p:txBody>
            <a:bodyPr wrap="square" lIns="0" rIns="0">
              <a:noAutofit/>
            </a:bodyPr>
            <a:lstStyle/>
            <a:p>
              <a:pPr defTabSz="895171"/>
              <a:r>
                <a:rPr lang="en-US" sz="1400" kern="0" dirty="0">
                  <a:latin typeface="Segoe UI" panose="020B0502040204020203" pitchFamily="34" charset="0"/>
                  <a:cs typeface="Segoe UI" panose="020B0502040204020203" pitchFamily="34" charset="0"/>
                </a:rPr>
                <a:t>Ignore and 3</a:t>
              </a:r>
              <a:r>
                <a:rPr lang="en-US" sz="1400" kern="0" baseline="30000" dirty="0">
                  <a:latin typeface="Segoe UI" panose="020B0502040204020203" pitchFamily="34" charset="0"/>
                  <a:cs typeface="Segoe UI" panose="020B0502040204020203" pitchFamily="34" charset="0"/>
                </a:rPr>
                <a:t>rd</a:t>
              </a:r>
              <a:r>
                <a:rPr lang="en-US" sz="1400" kern="0" dirty="0">
                  <a:latin typeface="Segoe UI" panose="020B0502040204020203" pitchFamily="34" charset="0"/>
                  <a:cs typeface="Segoe UI" panose="020B0502040204020203" pitchFamily="34" charset="0"/>
                </a:rPr>
                <a:t> </a:t>
              </a:r>
              <a:br>
                <a:rPr lang="en-US" sz="1400" kern="0" dirty="0">
                  <a:latin typeface="Segoe UI" panose="020B0502040204020203" pitchFamily="34" charset="0"/>
                  <a:cs typeface="Segoe UI" panose="020B0502040204020203" pitchFamily="34" charset="0"/>
                </a:rPr>
              </a:br>
              <a:r>
                <a:rPr lang="en-US" sz="1400" kern="0" dirty="0">
                  <a:latin typeface="Segoe UI" panose="020B0502040204020203" pitchFamily="34" charset="0"/>
                  <a:cs typeface="Segoe UI" panose="020B0502040204020203" pitchFamily="34" charset="0"/>
                </a:rPr>
                <a:t>Party Action Data</a:t>
              </a:r>
            </a:p>
          </p:txBody>
        </p:sp>
        <p:sp>
          <p:nvSpPr>
            <p:cNvPr id="51" name="Database_EFC7">
              <a:extLst>
                <a:ext uri="{FF2B5EF4-FFF2-40B4-BE49-F238E27FC236}">
                  <a16:creationId xmlns:a16="http://schemas.microsoft.com/office/drawing/2014/main" id="{15B17522-A932-4AE5-AC31-716F4BB7297C}"/>
                </a:ext>
              </a:extLst>
            </p:cNvPr>
            <p:cNvSpPr>
              <a:spLocks noChangeAspect="1" noEditPoints="1"/>
            </p:cNvSpPr>
            <p:nvPr/>
          </p:nvSpPr>
          <p:spPr bwMode="auto">
            <a:xfrm>
              <a:off x="3248378" y="5284574"/>
              <a:ext cx="351450" cy="456829"/>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367616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decel="10000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ppt_x"/>
                                          </p:val>
                                        </p:tav>
                                        <p:tav tm="100000">
                                          <p:val>
                                            <p:strVal val="#ppt_x"/>
                                          </p:val>
                                        </p:tav>
                                      </p:tavLst>
                                    </p:anim>
                                    <p:anim calcmode="lin" valueType="num">
                                      <p:cBhvr additive="base">
                                        <p:cTn id="13" dur="500" fill="hold"/>
                                        <p:tgtEl>
                                          <p:spTgt spid="16"/>
                                        </p:tgtEl>
                                        <p:attrNameLst>
                                          <p:attrName>ppt_y</p:attrName>
                                        </p:attrNameLst>
                                      </p:cBhvr>
                                      <p:tavLst>
                                        <p:tav tm="0">
                                          <p:val>
                                            <p:strVal val="1+#ppt_h/2"/>
                                          </p:val>
                                        </p:tav>
                                        <p:tav tm="100000">
                                          <p:val>
                                            <p:strVal val="#ppt_y"/>
                                          </p:val>
                                        </p:tav>
                                      </p:tavLst>
                                    </p:anim>
                                  </p:childTnLst>
                                </p:cTn>
                              </p:par>
                              <p:par>
                                <p:cTn id="14" presetID="2" presetClass="entr" presetSubtype="4" decel="100000" fill="hold" nodeType="withEffect">
                                  <p:stCondLst>
                                    <p:cond delay="25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fill="hold"/>
                                        <p:tgtEl>
                                          <p:spTgt spid="18"/>
                                        </p:tgtEl>
                                        <p:attrNameLst>
                                          <p:attrName>ppt_x</p:attrName>
                                        </p:attrNameLst>
                                      </p:cBhvr>
                                      <p:tavLst>
                                        <p:tav tm="0">
                                          <p:val>
                                            <p:strVal val="#ppt_x"/>
                                          </p:val>
                                        </p:tav>
                                        <p:tav tm="100000">
                                          <p:val>
                                            <p:strVal val="#ppt_x"/>
                                          </p:val>
                                        </p:tav>
                                      </p:tavLst>
                                    </p:anim>
                                    <p:anim calcmode="lin" valueType="num">
                                      <p:cBhvr additive="base">
                                        <p:cTn id="17" dur="500" fill="hold"/>
                                        <p:tgtEl>
                                          <p:spTgt spid="18"/>
                                        </p:tgtEl>
                                        <p:attrNameLst>
                                          <p:attrName>ppt_y</p:attrName>
                                        </p:attrNameLst>
                                      </p:cBhvr>
                                      <p:tavLst>
                                        <p:tav tm="0">
                                          <p:val>
                                            <p:strVal val="1+#ppt_h/2"/>
                                          </p:val>
                                        </p:tav>
                                        <p:tav tm="100000">
                                          <p:val>
                                            <p:strVal val="#ppt_y"/>
                                          </p:val>
                                        </p:tav>
                                      </p:tavLst>
                                    </p:anim>
                                  </p:childTnLst>
                                </p:cTn>
                              </p:par>
                              <p:par>
                                <p:cTn id="18" presetID="22" presetClass="entr" presetSubtype="8" fill="hold" nodeType="withEffect">
                                  <p:stCondLst>
                                    <p:cond delay="250"/>
                                  </p:stCondLst>
                                  <p:childTnLst>
                                    <p:set>
                                      <p:cBhvr>
                                        <p:cTn id="19" dur="1" fill="hold">
                                          <p:stCondLst>
                                            <p:cond delay="0"/>
                                          </p:stCondLst>
                                        </p:cTn>
                                        <p:tgtEl>
                                          <p:spTgt spid="56"/>
                                        </p:tgtEl>
                                        <p:attrNameLst>
                                          <p:attrName>style.visibility</p:attrName>
                                        </p:attrNameLst>
                                      </p:cBhvr>
                                      <p:to>
                                        <p:strVal val="visible"/>
                                      </p:to>
                                    </p:set>
                                    <p:animEffect transition="in" filter="wipe(left)">
                                      <p:cBhvr>
                                        <p:cTn id="20" dur="500"/>
                                        <p:tgtEl>
                                          <p:spTgt spid="56"/>
                                        </p:tgtEl>
                                      </p:cBhvr>
                                    </p:animEffect>
                                  </p:childTnLst>
                                </p:cTn>
                              </p:par>
                              <p:par>
                                <p:cTn id="21" presetID="2" presetClass="entr" presetSubtype="4" decel="100000" fill="hold" nodeType="withEffect">
                                  <p:stCondLst>
                                    <p:cond delay="50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ppt_x"/>
                                          </p:val>
                                        </p:tav>
                                        <p:tav tm="100000">
                                          <p:val>
                                            <p:strVal val="#ppt_x"/>
                                          </p:val>
                                        </p:tav>
                                      </p:tavLst>
                                    </p:anim>
                                    <p:anim calcmode="lin" valueType="num">
                                      <p:cBhvr additive="base">
                                        <p:cTn id="24" dur="500" fill="hold"/>
                                        <p:tgtEl>
                                          <p:spTgt spid="20"/>
                                        </p:tgtEl>
                                        <p:attrNameLst>
                                          <p:attrName>ppt_y</p:attrName>
                                        </p:attrNameLst>
                                      </p:cBhvr>
                                      <p:tavLst>
                                        <p:tav tm="0">
                                          <p:val>
                                            <p:strVal val="1+#ppt_h/2"/>
                                          </p:val>
                                        </p:tav>
                                        <p:tav tm="100000">
                                          <p:val>
                                            <p:strVal val="#ppt_y"/>
                                          </p:val>
                                        </p:tav>
                                      </p:tavLst>
                                    </p:anim>
                                  </p:childTnLst>
                                </p:cTn>
                              </p:par>
                              <p:par>
                                <p:cTn id="25" presetID="22" presetClass="entr" presetSubtype="4" fill="hold" nodeType="withEffect">
                                  <p:stCondLst>
                                    <p:cond delay="500"/>
                                  </p:stCondLst>
                                  <p:childTnLst>
                                    <p:set>
                                      <p:cBhvr>
                                        <p:cTn id="26" dur="1" fill="hold">
                                          <p:stCondLst>
                                            <p:cond delay="0"/>
                                          </p:stCondLst>
                                        </p:cTn>
                                        <p:tgtEl>
                                          <p:spTgt spid="53"/>
                                        </p:tgtEl>
                                        <p:attrNameLst>
                                          <p:attrName>style.visibility</p:attrName>
                                        </p:attrNameLst>
                                      </p:cBhvr>
                                      <p:to>
                                        <p:strVal val="visible"/>
                                      </p:to>
                                    </p:set>
                                    <p:animEffect transition="in" filter="wipe(down)">
                                      <p:cBhvr>
                                        <p:cTn id="27" dur="500"/>
                                        <p:tgtEl>
                                          <p:spTgt spid="53"/>
                                        </p:tgtEl>
                                      </p:cBhvr>
                                    </p:animEffect>
                                  </p:childTnLst>
                                </p:cTn>
                              </p:par>
                              <p:par>
                                <p:cTn id="28" presetID="2" presetClass="entr" presetSubtype="4" decel="100000" fill="hold" nodeType="withEffect">
                                  <p:stCondLst>
                                    <p:cond delay="750"/>
                                  </p:stCondLst>
                                  <p:childTnLst>
                                    <p:set>
                                      <p:cBhvr>
                                        <p:cTn id="29" dur="1" fill="hold">
                                          <p:stCondLst>
                                            <p:cond delay="0"/>
                                          </p:stCondLst>
                                        </p:cTn>
                                        <p:tgtEl>
                                          <p:spTgt spid="2"/>
                                        </p:tgtEl>
                                        <p:attrNameLst>
                                          <p:attrName>style.visibility</p:attrName>
                                        </p:attrNameLst>
                                      </p:cBhvr>
                                      <p:to>
                                        <p:strVal val="visible"/>
                                      </p:to>
                                    </p:set>
                                    <p:anim calcmode="lin" valueType="num">
                                      <p:cBhvr additive="base">
                                        <p:cTn id="30" dur="500" fill="hold"/>
                                        <p:tgtEl>
                                          <p:spTgt spid="2"/>
                                        </p:tgtEl>
                                        <p:attrNameLst>
                                          <p:attrName>ppt_x</p:attrName>
                                        </p:attrNameLst>
                                      </p:cBhvr>
                                      <p:tavLst>
                                        <p:tav tm="0">
                                          <p:val>
                                            <p:strVal val="#ppt_x"/>
                                          </p:val>
                                        </p:tav>
                                        <p:tav tm="100000">
                                          <p:val>
                                            <p:strVal val="#ppt_x"/>
                                          </p:val>
                                        </p:tav>
                                      </p:tavLst>
                                    </p:anim>
                                    <p:anim calcmode="lin" valueType="num">
                                      <p:cBhvr additive="base">
                                        <p:cTn id="31" dur="500" fill="hold"/>
                                        <p:tgtEl>
                                          <p:spTgt spid="2"/>
                                        </p:tgtEl>
                                        <p:attrNameLst>
                                          <p:attrName>ppt_y</p:attrName>
                                        </p:attrNameLst>
                                      </p:cBhvr>
                                      <p:tavLst>
                                        <p:tav tm="0">
                                          <p:val>
                                            <p:strVal val="1+#ppt_h/2"/>
                                          </p:val>
                                        </p:tav>
                                        <p:tav tm="100000">
                                          <p:val>
                                            <p:strVal val="#ppt_y"/>
                                          </p:val>
                                        </p:tav>
                                      </p:tavLst>
                                    </p:anim>
                                  </p:childTnLst>
                                </p:cTn>
                              </p:par>
                              <p:par>
                                <p:cTn id="32" presetID="22" presetClass="entr" presetSubtype="4" fill="hold" nodeType="withEffect">
                                  <p:stCondLst>
                                    <p:cond delay="750"/>
                                  </p:stCondLst>
                                  <p:childTnLst>
                                    <p:set>
                                      <p:cBhvr>
                                        <p:cTn id="33" dur="1" fill="hold">
                                          <p:stCondLst>
                                            <p:cond delay="0"/>
                                          </p:stCondLst>
                                        </p:cTn>
                                        <p:tgtEl>
                                          <p:spTgt spid="57"/>
                                        </p:tgtEl>
                                        <p:attrNameLst>
                                          <p:attrName>style.visibility</p:attrName>
                                        </p:attrNameLst>
                                      </p:cBhvr>
                                      <p:to>
                                        <p:strVal val="visible"/>
                                      </p:to>
                                    </p:set>
                                    <p:animEffect transition="in" filter="wipe(down)">
                                      <p:cBhvr>
                                        <p:cTn id="34" dur="500"/>
                                        <p:tgtEl>
                                          <p:spTgt spid="57"/>
                                        </p:tgtEl>
                                      </p:cBhvr>
                                    </p:animEffect>
                                  </p:childTnLst>
                                </p:cTn>
                              </p:par>
                              <p:par>
                                <p:cTn id="35" presetID="22" presetClass="entr" presetSubtype="2" fill="hold" nodeType="withEffect">
                                  <p:stCondLst>
                                    <p:cond delay="1000"/>
                                  </p:stCondLst>
                                  <p:childTnLst>
                                    <p:set>
                                      <p:cBhvr>
                                        <p:cTn id="36" dur="1" fill="hold">
                                          <p:stCondLst>
                                            <p:cond delay="0"/>
                                          </p:stCondLst>
                                        </p:cTn>
                                        <p:tgtEl>
                                          <p:spTgt spid="66"/>
                                        </p:tgtEl>
                                        <p:attrNameLst>
                                          <p:attrName>style.visibility</p:attrName>
                                        </p:attrNameLst>
                                      </p:cBhvr>
                                      <p:to>
                                        <p:strVal val="visible"/>
                                      </p:to>
                                    </p:set>
                                    <p:animEffect transition="in" filter="wipe(right)">
                                      <p:cBhvr>
                                        <p:cTn id="37" dur="500"/>
                                        <p:tgtEl>
                                          <p:spTgt spid="66"/>
                                        </p:tgtEl>
                                      </p:cBhvr>
                                    </p:animEffect>
                                  </p:childTnLst>
                                </p:cTn>
                              </p:par>
                            </p:childTnLst>
                          </p:cTn>
                        </p:par>
                        <p:par>
                          <p:cTn id="38" fill="hold">
                            <p:stCondLst>
                              <p:cond delay="1500"/>
                            </p:stCondLst>
                            <p:childTnLst>
                              <p:par>
                                <p:cTn id="39" presetID="10" presetClass="entr" presetSubtype="0"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fade">
                                      <p:cBhvr>
                                        <p:cTn id="41" dur="500"/>
                                        <p:tgtEl>
                                          <p:spTgt spid="3"/>
                                        </p:tgtEl>
                                      </p:cBhvr>
                                    </p:animEffect>
                                  </p:childTnLst>
                                </p:cTn>
                              </p:par>
                            </p:childTnLst>
                          </p:cTn>
                        </p:par>
                        <p:par>
                          <p:cTn id="42" fill="hold">
                            <p:stCondLst>
                              <p:cond delay="2000"/>
                            </p:stCondLst>
                            <p:childTnLst>
                              <p:par>
                                <p:cTn id="43" presetID="22" presetClass="entr" presetSubtype="4" fill="hold" nodeType="afterEffect">
                                  <p:stCondLst>
                                    <p:cond delay="0"/>
                                  </p:stCondLst>
                                  <p:childTnLst>
                                    <p:set>
                                      <p:cBhvr>
                                        <p:cTn id="44" dur="1" fill="hold">
                                          <p:stCondLst>
                                            <p:cond delay="0"/>
                                          </p:stCondLst>
                                        </p:cTn>
                                        <p:tgtEl>
                                          <p:spTgt spid="45"/>
                                        </p:tgtEl>
                                        <p:attrNameLst>
                                          <p:attrName>style.visibility</p:attrName>
                                        </p:attrNameLst>
                                      </p:cBhvr>
                                      <p:to>
                                        <p:strVal val="visible"/>
                                      </p:to>
                                    </p:set>
                                    <p:animEffect transition="in" filter="wipe(down)">
                                      <p:cBhvr>
                                        <p:cTn id="45" dur="500"/>
                                        <p:tgtEl>
                                          <p:spTgt spid="45"/>
                                        </p:tgtEl>
                                      </p:cBhvr>
                                    </p:animEffect>
                                  </p:childTnLst>
                                </p:cTn>
                              </p:par>
                            </p:childTnLst>
                          </p:cTn>
                        </p:par>
                        <p:par>
                          <p:cTn id="46" fill="hold">
                            <p:stCondLst>
                              <p:cond delay="2500"/>
                            </p:stCondLst>
                            <p:childTnLst>
                              <p:par>
                                <p:cTn id="47" presetID="10" presetClass="entr" presetSubtype="0" fill="hold"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fade">
                                      <p:cBhvr>
                                        <p:cTn id="49" dur="500"/>
                                        <p:tgtEl>
                                          <p:spTgt spid="5"/>
                                        </p:tgtEl>
                                      </p:cBhvr>
                                    </p:animEffect>
                                  </p:childTnLst>
                                </p:cTn>
                              </p:par>
                            </p:childTnLst>
                          </p:cTn>
                        </p:par>
                        <p:par>
                          <p:cTn id="50" fill="hold">
                            <p:stCondLst>
                              <p:cond delay="3000"/>
                            </p:stCondLst>
                            <p:childTnLst>
                              <p:par>
                                <p:cTn id="51" presetID="10" presetClass="entr" presetSubtype="0" fill="hold"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3500"/>
                            </p:stCondLst>
                            <p:childTnLst>
                              <p:par>
                                <p:cTn id="55" presetID="22" presetClass="entr" presetSubtype="8" fill="hold" nodeType="after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wipe(left)">
                                      <p:cBhvr>
                                        <p:cTn id="57" dur="500"/>
                                        <p:tgtEl>
                                          <p:spTgt spid="28"/>
                                        </p:tgtEl>
                                      </p:cBhvr>
                                    </p:animEffect>
                                  </p:childTnLst>
                                </p:cTn>
                              </p:par>
                            </p:childTnLst>
                          </p:cTn>
                        </p:par>
                        <p:par>
                          <p:cTn id="58" fill="hold">
                            <p:stCondLst>
                              <p:cond delay="4000"/>
                            </p:stCondLst>
                            <p:childTnLst>
                              <p:par>
                                <p:cTn id="59" presetID="10" presetClass="entr" presetSubtype="0" fill="hold"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500"/>
                                        <p:tgtEl>
                                          <p:spTgt spid="17"/>
                                        </p:tgtEl>
                                      </p:cBhvr>
                                    </p:animEffect>
                                  </p:childTnLst>
                                </p:cTn>
                              </p:par>
                            </p:childTnLst>
                          </p:cTn>
                        </p:par>
                        <p:par>
                          <p:cTn id="62" fill="hold">
                            <p:stCondLst>
                              <p:cond delay="4500"/>
                            </p:stCondLst>
                            <p:childTnLst>
                              <p:par>
                                <p:cTn id="63" presetID="22" presetClass="entr" presetSubtype="1" fill="hold" nodeType="after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wipe(up)">
                                      <p:cBhvr>
                                        <p:cTn id="65" dur="500"/>
                                        <p:tgtEl>
                                          <p:spTgt spid="31"/>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11">
                                            <p:txEl>
                                              <p:pRg st="1" end="1"/>
                                            </p:txEl>
                                          </p:spTgt>
                                        </p:tgtEl>
                                        <p:attrNameLst>
                                          <p:attrName>style.visibility</p:attrName>
                                        </p:attrNameLst>
                                      </p:cBhvr>
                                      <p:to>
                                        <p:strVal val="visible"/>
                                      </p:to>
                                    </p:set>
                                    <p:animEffect transition="in" filter="fade">
                                      <p:cBhvr>
                                        <p:cTn id="70" dur="500"/>
                                        <p:tgtEl>
                                          <p:spTgt spid="11">
                                            <p:txEl>
                                              <p:pRg st="1" end="1"/>
                                            </p:txEl>
                                          </p:spTgt>
                                        </p:tgtEl>
                                      </p:cBhvr>
                                    </p:animEffect>
                                  </p:childTnLst>
                                </p:cTn>
                              </p:par>
                            </p:childTnLst>
                          </p:cTn>
                        </p:par>
                        <p:par>
                          <p:cTn id="71" fill="hold">
                            <p:stCondLst>
                              <p:cond delay="500"/>
                            </p:stCondLst>
                            <p:childTnLst>
                              <p:par>
                                <p:cTn id="72" presetID="22" presetClass="entr" presetSubtype="8" fill="hold" nodeType="after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wipe(left)">
                                      <p:cBhvr>
                                        <p:cTn id="74" dur="500"/>
                                        <p:tgtEl>
                                          <p:spTgt spid="40"/>
                                        </p:tgtEl>
                                      </p:cBhvr>
                                    </p:animEffect>
                                  </p:childTnLst>
                                </p:cTn>
                              </p:par>
                            </p:childTnLst>
                          </p:cTn>
                        </p:par>
                        <p:par>
                          <p:cTn id="75" fill="hold">
                            <p:stCondLst>
                              <p:cond delay="1000"/>
                            </p:stCondLst>
                            <p:childTnLst>
                              <p:par>
                                <p:cTn id="76" presetID="10" presetClass="entr" presetSubtype="0" fill="hold" nodeType="afterEffect">
                                  <p:stCondLst>
                                    <p:cond delay="0"/>
                                  </p:stCondLst>
                                  <p:childTnLst>
                                    <p:set>
                                      <p:cBhvr>
                                        <p:cTn id="77" dur="1" fill="hold">
                                          <p:stCondLst>
                                            <p:cond delay="0"/>
                                          </p:stCondLst>
                                        </p:cTn>
                                        <p:tgtEl>
                                          <p:spTgt spid="38"/>
                                        </p:tgtEl>
                                        <p:attrNameLst>
                                          <p:attrName>style.visibility</p:attrName>
                                        </p:attrNameLst>
                                      </p:cBhvr>
                                      <p:to>
                                        <p:strVal val="visible"/>
                                      </p:to>
                                    </p:set>
                                    <p:animEffect transition="in" filter="fade">
                                      <p:cBhvr>
                                        <p:cTn id="78" dur="500"/>
                                        <p:tgtEl>
                                          <p:spTgt spid="38"/>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11">
                                            <p:txEl>
                                              <p:pRg st="2" end="2"/>
                                            </p:txEl>
                                          </p:spTgt>
                                        </p:tgtEl>
                                        <p:attrNameLst>
                                          <p:attrName>style.visibility</p:attrName>
                                        </p:attrNameLst>
                                      </p:cBhvr>
                                      <p:to>
                                        <p:strVal val="visible"/>
                                      </p:to>
                                    </p:set>
                                    <p:animEffect transition="in" filter="fade">
                                      <p:cBhvr>
                                        <p:cTn id="83" dur="500"/>
                                        <p:tgtEl>
                                          <p:spTgt spid="11">
                                            <p:txEl>
                                              <p:pRg st="2" end="2"/>
                                            </p:txEl>
                                          </p:spTgt>
                                        </p:tgtEl>
                                      </p:cBhvr>
                                    </p:animEffect>
                                  </p:childTnLst>
                                </p:cTn>
                              </p:par>
                            </p:childTnLst>
                          </p:cTn>
                        </p:par>
                        <p:par>
                          <p:cTn id="84" fill="hold">
                            <p:stCondLst>
                              <p:cond delay="500"/>
                            </p:stCondLst>
                            <p:childTnLst>
                              <p:par>
                                <p:cTn id="85" presetID="22" presetClass="entr" presetSubtype="1" fill="hold" nodeType="after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wipe(up)">
                                      <p:cBhvr>
                                        <p:cTn id="87" dur="500"/>
                                        <p:tgtEl>
                                          <p:spTgt spid="34"/>
                                        </p:tgtEl>
                                      </p:cBhvr>
                                    </p:animEffect>
                                  </p:childTnLst>
                                </p:cTn>
                              </p:par>
                              <p:par>
                                <p:cTn id="88" presetID="10" presetClass="entr" presetSubtype="0" fill="hold" nodeType="withEffect">
                                  <p:stCondLst>
                                    <p:cond delay="250"/>
                                  </p:stCondLst>
                                  <p:childTnLst>
                                    <p:set>
                                      <p:cBhvr>
                                        <p:cTn id="89" dur="1" fill="hold">
                                          <p:stCondLst>
                                            <p:cond delay="0"/>
                                          </p:stCondLst>
                                        </p:cTn>
                                        <p:tgtEl>
                                          <p:spTgt spid="27"/>
                                        </p:tgtEl>
                                        <p:attrNameLst>
                                          <p:attrName>style.visibility</p:attrName>
                                        </p:attrNameLst>
                                      </p:cBhvr>
                                      <p:to>
                                        <p:strVal val="visible"/>
                                      </p:to>
                                    </p:set>
                                    <p:animEffect transition="in" filter="fade">
                                      <p:cBhvr>
                                        <p:cTn id="90" dur="500"/>
                                        <p:tgtEl>
                                          <p:spTgt spid="27"/>
                                        </p:tgtEl>
                                      </p:cBhvr>
                                    </p:animEffect>
                                  </p:childTnLst>
                                </p:cTn>
                              </p:par>
                              <p:par>
                                <p:cTn id="91" presetID="22" presetClass="entr" presetSubtype="1" fill="hold" nodeType="withEffect">
                                  <p:stCondLst>
                                    <p:cond delay="500"/>
                                  </p:stCondLst>
                                  <p:childTnLst>
                                    <p:set>
                                      <p:cBhvr>
                                        <p:cTn id="92" dur="1" fill="hold">
                                          <p:stCondLst>
                                            <p:cond delay="0"/>
                                          </p:stCondLst>
                                        </p:cTn>
                                        <p:tgtEl>
                                          <p:spTgt spid="36"/>
                                        </p:tgtEl>
                                        <p:attrNameLst>
                                          <p:attrName>style.visibility</p:attrName>
                                        </p:attrNameLst>
                                      </p:cBhvr>
                                      <p:to>
                                        <p:strVal val="visible"/>
                                      </p:to>
                                    </p:set>
                                    <p:animEffect transition="in" filter="wipe(up)">
                                      <p:cBhvr>
                                        <p:cTn id="93" dur="500"/>
                                        <p:tgtEl>
                                          <p:spTgt spid="36"/>
                                        </p:tgtEl>
                                      </p:cBhvr>
                                    </p:animEffect>
                                  </p:childTnLst>
                                </p:cTn>
                              </p:par>
                              <p:par>
                                <p:cTn id="94" presetID="10" presetClass="entr" presetSubtype="0" fill="hold" nodeType="withEffect">
                                  <p:stCondLst>
                                    <p:cond delay="750"/>
                                  </p:stCondLst>
                                  <p:childTnLst>
                                    <p:set>
                                      <p:cBhvr>
                                        <p:cTn id="95" dur="1" fill="hold">
                                          <p:stCondLst>
                                            <p:cond delay="0"/>
                                          </p:stCondLst>
                                        </p:cTn>
                                        <p:tgtEl>
                                          <p:spTgt spid="29"/>
                                        </p:tgtEl>
                                        <p:attrNameLst>
                                          <p:attrName>style.visibility</p:attrName>
                                        </p:attrNameLst>
                                      </p:cBhvr>
                                      <p:to>
                                        <p:strVal val="visible"/>
                                      </p:to>
                                    </p:set>
                                    <p:animEffect transition="in" filter="fade">
                                      <p:cBhvr>
                                        <p:cTn id="96" dur="500"/>
                                        <p:tgtEl>
                                          <p:spTgt spid="29"/>
                                        </p:tgtEl>
                                      </p:cBhvr>
                                    </p:animEffect>
                                  </p:childTnLst>
                                </p:cTn>
                              </p:par>
                              <p:par>
                                <p:cTn id="97" presetID="22" presetClass="entr" presetSubtype="4" fill="hold" nodeType="withEffect">
                                  <p:stCondLst>
                                    <p:cond delay="1000"/>
                                  </p:stCondLst>
                                  <p:childTnLst>
                                    <p:set>
                                      <p:cBhvr>
                                        <p:cTn id="98" dur="1" fill="hold">
                                          <p:stCondLst>
                                            <p:cond delay="0"/>
                                          </p:stCondLst>
                                        </p:cTn>
                                        <p:tgtEl>
                                          <p:spTgt spid="48"/>
                                        </p:tgtEl>
                                        <p:attrNameLst>
                                          <p:attrName>style.visibility</p:attrName>
                                        </p:attrNameLst>
                                      </p:cBhvr>
                                      <p:to>
                                        <p:strVal val="visible"/>
                                      </p:to>
                                    </p:set>
                                    <p:animEffect transition="in" filter="wipe(down)">
                                      <p:cBhvr>
                                        <p:cTn id="99" dur="500"/>
                                        <p:tgtEl>
                                          <p:spTgt spid="48"/>
                                        </p:tgtEl>
                                      </p:cBhvr>
                                    </p:animEffect>
                                  </p:childTnLst>
                                </p:cTn>
                              </p:par>
                              <p:par>
                                <p:cTn id="100" presetID="10" presetClass="entr" presetSubtype="0" fill="hold" nodeType="withEffect">
                                  <p:stCondLst>
                                    <p:cond delay="1250"/>
                                  </p:stCondLst>
                                  <p:childTnLst>
                                    <p:set>
                                      <p:cBhvr>
                                        <p:cTn id="101" dur="1" fill="hold">
                                          <p:stCondLst>
                                            <p:cond delay="0"/>
                                          </p:stCondLst>
                                        </p:cTn>
                                        <p:tgtEl>
                                          <p:spTgt spid="35"/>
                                        </p:tgtEl>
                                        <p:attrNameLst>
                                          <p:attrName>style.visibility</p:attrName>
                                        </p:attrNameLst>
                                      </p:cBhvr>
                                      <p:to>
                                        <p:strVal val="visible"/>
                                      </p:to>
                                    </p:set>
                                    <p:animEffect transition="in" filter="fade">
                                      <p:cBhvr>
                                        <p:cTn id="102" dur="500"/>
                                        <p:tgtEl>
                                          <p:spTgt spid="35"/>
                                        </p:tgtEl>
                                      </p:cBhvr>
                                    </p:animEffect>
                                  </p:childTnLst>
                                </p:cTn>
                              </p:par>
                              <p:par>
                                <p:cTn id="103" presetID="22" presetClass="entr" presetSubtype="8" fill="hold" nodeType="withEffect">
                                  <p:stCondLst>
                                    <p:cond delay="1500"/>
                                  </p:stCondLst>
                                  <p:childTnLst>
                                    <p:set>
                                      <p:cBhvr>
                                        <p:cTn id="104" dur="1" fill="hold">
                                          <p:stCondLst>
                                            <p:cond delay="0"/>
                                          </p:stCondLst>
                                        </p:cTn>
                                        <p:tgtEl>
                                          <p:spTgt spid="49"/>
                                        </p:tgtEl>
                                        <p:attrNameLst>
                                          <p:attrName>style.visibility</p:attrName>
                                        </p:attrNameLst>
                                      </p:cBhvr>
                                      <p:to>
                                        <p:strVal val="visible"/>
                                      </p:to>
                                    </p:set>
                                    <p:animEffect transition="in" filter="wipe(left)">
                                      <p:cBhvr>
                                        <p:cTn id="10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3F3F3"/>
        </a:solidFill>
        <a:effectLst/>
      </p:bgPr>
    </p:bg>
    <p:spTree>
      <p:nvGrpSpPr>
        <p:cNvPr id="1" name=""/>
        <p:cNvGrpSpPr/>
        <p:nvPr/>
      </p:nvGrpSpPr>
      <p:grpSpPr>
        <a:xfrm>
          <a:off x="0" y="0"/>
          <a:ext cx="0" cy="0"/>
          <a:chOff x="0" y="0"/>
          <a:chExt cx="0" cy="0"/>
        </a:xfrm>
      </p:grpSpPr>
      <p:sp>
        <p:nvSpPr>
          <p:cNvPr id="52" name="Title 1">
            <a:extLst>
              <a:ext uri="{FF2B5EF4-FFF2-40B4-BE49-F238E27FC236}">
                <a16:creationId xmlns:a16="http://schemas.microsoft.com/office/drawing/2014/main" id="{F87B3AF1-266A-4A3B-8720-4C2CE4E35CCF}"/>
              </a:ext>
            </a:extLst>
          </p:cNvPr>
          <p:cNvSpPr txBox="1">
            <a:spLocks/>
          </p:cNvSpPr>
          <p:nvPr/>
        </p:nvSpPr>
        <p:spPr>
          <a:xfrm>
            <a:off x="2279422" y="688180"/>
            <a:ext cx="7877630" cy="414344"/>
          </a:xfrm>
          <a:prstGeom prst="rect">
            <a:avLst/>
          </a:prstGeom>
        </p:spPr>
        <p:txBody>
          <a:bodyPr vert="horz" wrap="square" lIns="0" tIns="0" rIns="0" bIns="0" rtlCol="0" anchor="t">
            <a:spAutoFit/>
          </a:bodyPr>
          <a:lstStyle>
            <a:lvl1pPr algn="l" defTabSz="896365" rtl="0" eaLnBrk="1" latinLnBrk="0" hangingPunct="1">
              <a:lnSpc>
                <a:spcPts val="3075"/>
              </a:lnSpc>
              <a:spcBef>
                <a:spcPct val="0"/>
              </a:spcBef>
              <a:buNone/>
              <a:defRPr lang="en-US" sz="2745" b="0" strike="noStrike" kern="1200" cap="none" spc="-144" baseline="0">
                <a:ln w="3175">
                  <a:noFill/>
                </a:ln>
                <a:solidFill>
                  <a:srgbClr val="2F2F2F"/>
                </a:solidFill>
                <a:effectLst/>
                <a:latin typeface="+mj-lt"/>
                <a:ea typeface="+mn-ea"/>
                <a:cs typeface="Segoe UI" pitchFamily="34" charset="0"/>
              </a:defRPr>
            </a:lvl1pPr>
          </a:lstStyle>
          <a:p>
            <a:pPr algn="ctr" defTabSz="914027">
              <a:lnSpc>
                <a:spcPts val="3135"/>
              </a:lnSpc>
              <a:spcAft>
                <a:spcPts val="1224"/>
              </a:spcAft>
              <a:tabLst>
                <a:tab pos="628409" algn="l"/>
              </a:tabLst>
            </a:pPr>
            <a:r>
              <a:rPr lang="en-US" sz="4000" dirty="0">
                <a:solidFill>
                  <a:schemeClr val="accent1"/>
                </a:solidFill>
                <a:latin typeface="Segoe UI Semibold" panose="020B0702040204020203" pitchFamily="34" charset="0"/>
                <a:cs typeface="Segoe UI Semibold" panose="020B0702040204020203" pitchFamily="34" charset="0"/>
              </a:rPr>
              <a:t>Microsoft Secure Score</a:t>
            </a:r>
          </a:p>
        </p:txBody>
      </p:sp>
      <p:sp>
        <p:nvSpPr>
          <p:cNvPr id="14" name="Rectangle 13">
            <a:extLst>
              <a:ext uri="{FF2B5EF4-FFF2-40B4-BE49-F238E27FC236}">
                <a16:creationId xmlns:a16="http://schemas.microsoft.com/office/drawing/2014/main" id="{9BA8ED7D-9836-49B1-80DC-6AF2F5C07B67}"/>
              </a:ext>
            </a:extLst>
          </p:cNvPr>
          <p:cNvSpPr/>
          <p:nvPr/>
        </p:nvSpPr>
        <p:spPr>
          <a:xfrm>
            <a:off x="1939142" y="1350285"/>
            <a:ext cx="8313718" cy="400110"/>
          </a:xfrm>
          <a:prstGeom prst="rect">
            <a:avLst/>
          </a:prstGeom>
        </p:spPr>
        <p:txBody>
          <a:bodyPr wrap="square">
            <a:spAutoFit/>
          </a:bodyPr>
          <a:lstStyle/>
          <a:p>
            <a:pPr algn="ctr"/>
            <a:r>
              <a:rPr lang="en-US" sz="2000" dirty="0"/>
              <a:t>Visibility into your Microsoft security position and how to improve it</a:t>
            </a:r>
            <a:endParaRPr lang="en-US" dirty="0"/>
          </a:p>
        </p:txBody>
      </p:sp>
      <p:grpSp>
        <p:nvGrpSpPr>
          <p:cNvPr id="2" name="Group 1">
            <a:extLst>
              <a:ext uri="{FF2B5EF4-FFF2-40B4-BE49-F238E27FC236}">
                <a16:creationId xmlns:a16="http://schemas.microsoft.com/office/drawing/2014/main" id="{080C1BA2-B95C-4223-BD9C-E797DBF35594}"/>
              </a:ext>
            </a:extLst>
          </p:cNvPr>
          <p:cNvGrpSpPr/>
          <p:nvPr/>
        </p:nvGrpSpPr>
        <p:grpSpPr>
          <a:xfrm>
            <a:off x="1659007" y="2948389"/>
            <a:ext cx="4294390" cy="2555467"/>
            <a:chOff x="2292133" y="2139788"/>
            <a:chExt cx="4294390" cy="2555467"/>
          </a:xfrm>
        </p:grpSpPr>
        <p:sp>
          <p:nvSpPr>
            <p:cNvPr id="12" name="Identity Text">
              <a:extLst>
                <a:ext uri="{FF2B5EF4-FFF2-40B4-BE49-F238E27FC236}">
                  <a16:creationId xmlns:a16="http://schemas.microsoft.com/office/drawing/2014/main" id="{B7208299-A9A8-4FCE-BF11-73618B008125}"/>
                </a:ext>
              </a:extLst>
            </p:cNvPr>
            <p:cNvSpPr/>
            <p:nvPr/>
          </p:nvSpPr>
          <p:spPr>
            <a:xfrm>
              <a:off x="2292133" y="3776330"/>
              <a:ext cx="4294390" cy="918925"/>
            </a:xfrm>
            <a:prstGeom prst="rect">
              <a:avLst/>
            </a:prstGeom>
            <a:noFill/>
          </p:spPr>
          <p:txBody>
            <a:bodyPr wrap="square" lIns="0" rIns="0">
              <a:noAutofit/>
            </a:bodyPr>
            <a:lstStyle/>
            <a:p>
              <a:pPr algn="ctr" defTabSz="895171"/>
              <a:r>
                <a:rPr lang="en-US" sz="3200" kern="0" dirty="0">
                  <a:latin typeface="Segoe UI" panose="020B0502040204020203" pitchFamily="34" charset="0"/>
                  <a:cs typeface="Segoe UI" panose="020B0502040204020203" pitchFamily="34" charset="0"/>
                </a:rPr>
                <a:t>Insights into your</a:t>
              </a:r>
            </a:p>
            <a:p>
              <a:pPr algn="ctr" defTabSz="895171"/>
              <a:r>
                <a:rPr lang="en-US" sz="3200" kern="0" dirty="0">
                  <a:latin typeface="Segoe UI" panose="020B0502040204020203" pitchFamily="34" charset="0"/>
                  <a:cs typeface="Segoe UI" panose="020B0502040204020203" pitchFamily="34" charset="0"/>
                </a:rPr>
                <a:t>security position</a:t>
              </a:r>
            </a:p>
          </p:txBody>
        </p:sp>
        <p:sp>
          <p:nvSpPr>
            <p:cNvPr id="10" name="binoculars">
              <a:extLst>
                <a:ext uri="{FF2B5EF4-FFF2-40B4-BE49-F238E27FC236}">
                  <a16:creationId xmlns:a16="http://schemas.microsoft.com/office/drawing/2014/main" id="{47AC0075-6992-4B3D-B357-D7B2BCA9FB92}"/>
                </a:ext>
              </a:extLst>
            </p:cNvPr>
            <p:cNvSpPr>
              <a:spLocks noChangeAspect="1" noEditPoints="1"/>
            </p:cNvSpPr>
            <p:nvPr/>
          </p:nvSpPr>
          <p:spPr bwMode="auto">
            <a:xfrm>
              <a:off x="3702239" y="2139788"/>
              <a:ext cx="1474179" cy="1357474"/>
            </a:xfrm>
            <a:custGeom>
              <a:avLst/>
              <a:gdLst>
                <a:gd name="T0" fmla="*/ 0 w 331"/>
                <a:gd name="T1" fmla="*/ 239 h 306"/>
                <a:gd name="T2" fmla="*/ 67 w 331"/>
                <a:gd name="T3" fmla="*/ 172 h 306"/>
                <a:gd name="T4" fmla="*/ 134 w 331"/>
                <a:gd name="T5" fmla="*/ 239 h 306"/>
                <a:gd name="T6" fmla="*/ 67 w 331"/>
                <a:gd name="T7" fmla="*/ 306 h 306"/>
                <a:gd name="T8" fmla="*/ 0 w 331"/>
                <a:gd name="T9" fmla="*/ 239 h 306"/>
                <a:gd name="T10" fmla="*/ 264 w 331"/>
                <a:gd name="T11" fmla="*/ 306 h 306"/>
                <a:gd name="T12" fmla="*/ 331 w 331"/>
                <a:gd name="T13" fmla="*/ 239 h 306"/>
                <a:gd name="T14" fmla="*/ 264 w 331"/>
                <a:gd name="T15" fmla="*/ 172 h 306"/>
                <a:gd name="T16" fmla="*/ 197 w 331"/>
                <a:gd name="T17" fmla="*/ 239 h 306"/>
                <a:gd name="T18" fmla="*/ 264 w 331"/>
                <a:gd name="T19" fmla="*/ 306 h 306"/>
                <a:gd name="T20" fmla="*/ 324 w 331"/>
                <a:gd name="T21" fmla="*/ 209 h 306"/>
                <a:gd name="T22" fmla="*/ 264 w 331"/>
                <a:gd name="T23" fmla="*/ 34 h 306"/>
                <a:gd name="T24" fmla="*/ 231 w 331"/>
                <a:gd name="T25" fmla="*/ 0 h 306"/>
                <a:gd name="T26" fmla="*/ 197 w 331"/>
                <a:gd name="T27" fmla="*/ 34 h 306"/>
                <a:gd name="T28" fmla="*/ 197 w 331"/>
                <a:gd name="T29" fmla="*/ 239 h 306"/>
                <a:gd name="T30" fmla="*/ 134 w 331"/>
                <a:gd name="T31" fmla="*/ 239 h 306"/>
                <a:gd name="T32" fmla="*/ 134 w 331"/>
                <a:gd name="T33" fmla="*/ 34 h 306"/>
                <a:gd name="T34" fmla="*/ 100 w 331"/>
                <a:gd name="T35" fmla="*/ 0 h 306"/>
                <a:gd name="T36" fmla="*/ 67 w 331"/>
                <a:gd name="T37" fmla="*/ 34 h 306"/>
                <a:gd name="T38" fmla="*/ 4 w 331"/>
                <a:gd name="T39" fmla="*/ 217 h 306"/>
                <a:gd name="T40" fmla="*/ 134 w 331"/>
                <a:gd name="T41" fmla="*/ 87 h 306"/>
                <a:gd name="T42" fmla="*/ 197 w 331"/>
                <a:gd name="T43" fmla="*/ 87 h 306"/>
                <a:gd name="T44" fmla="*/ 134 w 331"/>
                <a:gd name="T45" fmla="*/ 154 h 306"/>
                <a:gd name="T46" fmla="*/ 197 w 331"/>
                <a:gd name="T47" fmla="*/ 154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31" h="306">
                  <a:moveTo>
                    <a:pt x="0" y="239"/>
                  </a:moveTo>
                  <a:cubicBezTo>
                    <a:pt x="0" y="202"/>
                    <a:pt x="30" y="172"/>
                    <a:pt x="67" y="172"/>
                  </a:cubicBezTo>
                  <a:cubicBezTo>
                    <a:pt x="104" y="172"/>
                    <a:pt x="134" y="202"/>
                    <a:pt x="134" y="239"/>
                  </a:cubicBezTo>
                  <a:cubicBezTo>
                    <a:pt x="134" y="276"/>
                    <a:pt x="104" y="306"/>
                    <a:pt x="67" y="306"/>
                  </a:cubicBezTo>
                  <a:cubicBezTo>
                    <a:pt x="30" y="306"/>
                    <a:pt x="0" y="276"/>
                    <a:pt x="0" y="239"/>
                  </a:cubicBezTo>
                  <a:close/>
                  <a:moveTo>
                    <a:pt x="264" y="306"/>
                  </a:moveTo>
                  <a:cubicBezTo>
                    <a:pt x="301" y="306"/>
                    <a:pt x="331" y="276"/>
                    <a:pt x="331" y="239"/>
                  </a:cubicBezTo>
                  <a:cubicBezTo>
                    <a:pt x="331" y="202"/>
                    <a:pt x="301" y="172"/>
                    <a:pt x="264" y="172"/>
                  </a:cubicBezTo>
                  <a:cubicBezTo>
                    <a:pt x="227" y="172"/>
                    <a:pt x="197" y="202"/>
                    <a:pt x="197" y="239"/>
                  </a:cubicBezTo>
                  <a:cubicBezTo>
                    <a:pt x="197" y="276"/>
                    <a:pt x="227" y="306"/>
                    <a:pt x="264" y="306"/>
                  </a:cubicBezTo>
                  <a:close/>
                  <a:moveTo>
                    <a:pt x="324" y="209"/>
                  </a:moveTo>
                  <a:cubicBezTo>
                    <a:pt x="264" y="34"/>
                    <a:pt x="264" y="34"/>
                    <a:pt x="264" y="34"/>
                  </a:cubicBezTo>
                  <a:cubicBezTo>
                    <a:pt x="258" y="15"/>
                    <a:pt x="249" y="0"/>
                    <a:pt x="231" y="0"/>
                  </a:cubicBezTo>
                  <a:cubicBezTo>
                    <a:pt x="212" y="0"/>
                    <a:pt x="197" y="15"/>
                    <a:pt x="197" y="34"/>
                  </a:cubicBezTo>
                  <a:cubicBezTo>
                    <a:pt x="197" y="239"/>
                    <a:pt x="197" y="239"/>
                    <a:pt x="197" y="239"/>
                  </a:cubicBezTo>
                  <a:moveTo>
                    <a:pt x="134" y="239"/>
                  </a:moveTo>
                  <a:cubicBezTo>
                    <a:pt x="134" y="34"/>
                    <a:pt x="134" y="34"/>
                    <a:pt x="134" y="34"/>
                  </a:cubicBezTo>
                  <a:cubicBezTo>
                    <a:pt x="134" y="15"/>
                    <a:pt x="119" y="0"/>
                    <a:pt x="100" y="0"/>
                  </a:cubicBezTo>
                  <a:cubicBezTo>
                    <a:pt x="82" y="0"/>
                    <a:pt x="72" y="15"/>
                    <a:pt x="67" y="34"/>
                  </a:cubicBezTo>
                  <a:cubicBezTo>
                    <a:pt x="4" y="217"/>
                    <a:pt x="4" y="217"/>
                    <a:pt x="4" y="217"/>
                  </a:cubicBezTo>
                  <a:moveTo>
                    <a:pt x="134" y="87"/>
                  </a:moveTo>
                  <a:cubicBezTo>
                    <a:pt x="197" y="87"/>
                    <a:pt x="197" y="87"/>
                    <a:pt x="197" y="87"/>
                  </a:cubicBezTo>
                  <a:moveTo>
                    <a:pt x="134" y="154"/>
                  </a:moveTo>
                  <a:cubicBezTo>
                    <a:pt x="197" y="154"/>
                    <a:pt x="197" y="154"/>
                    <a:pt x="197" y="154"/>
                  </a:cubicBezTo>
                </a:path>
              </a:pathLst>
            </a:custGeom>
            <a:noFill/>
            <a:ln w="38100"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3200" dirty="0"/>
            </a:p>
          </p:txBody>
        </p:sp>
      </p:grpSp>
      <p:grpSp>
        <p:nvGrpSpPr>
          <p:cNvPr id="3" name="Group 2">
            <a:extLst>
              <a:ext uri="{FF2B5EF4-FFF2-40B4-BE49-F238E27FC236}">
                <a16:creationId xmlns:a16="http://schemas.microsoft.com/office/drawing/2014/main" id="{0F1F7862-15AD-4C33-9DCC-9201DA34538A}"/>
              </a:ext>
            </a:extLst>
          </p:cNvPr>
          <p:cNvGrpSpPr/>
          <p:nvPr/>
        </p:nvGrpSpPr>
        <p:grpSpPr>
          <a:xfrm>
            <a:off x="6496846" y="2934264"/>
            <a:ext cx="3869087" cy="2840894"/>
            <a:chOff x="6065108" y="2125663"/>
            <a:chExt cx="3869087" cy="2840894"/>
          </a:xfrm>
        </p:grpSpPr>
        <p:sp>
          <p:nvSpPr>
            <p:cNvPr id="40" name="Apps Text">
              <a:extLst>
                <a:ext uri="{FF2B5EF4-FFF2-40B4-BE49-F238E27FC236}">
                  <a16:creationId xmlns:a16="http://schemas.microsoft.com/office/drawing/2014/main" id="{FFD8B4FC-7B62-4CD7-BD97-59E57EA2F8A9}"/>
                </a:ext>
              </a:extLst>
            </p:cNvPr>
            <p:cNvSpPr/>
            <p:nvPr/>
          </p:nvSpPr>
          <p:spPr>
            <a:xfrm>
              <a:off x="6065108" y="3776331"/>
              <a:ext cx="3869087" cy="1190226"/>
            </a:xfrm>
            <a:prstGeom prst="rect">
              <a:avLst/>
            </a:prstGeom>
            <a:noFill/>
          </p:spPr>
          <p:txBody>
            <a:bodyPr wrap="square" lIns="0" rIns="0">
              <a:noAutofit/>
            </a:bodyPr>
            <a:lstStyle/>
            <a:p>
              <a:pPr algn="ctr" defTabSz="895171"/>
              <a:r>
                <a:rPr lang="en-US" sz="3200" kern="0" dirty="0">
                  <a:latin typeface="Segoe UI" panose="020B0502040204020203" pitchFamily="34" charset="0"/>
                  <a:cs typeface="Segoe UI" panose="020B0502040204020203" pitchFamily="34" charset="0"/>
                </a:rPr>
                <a:t>Guidance to increase your security level</a:t>
              </a:r>
            </a:p>
          </p:txBody>
        </p:sp>
        <p:sp>
          <p:nvSpPr>
            <p:cNvPr id="15" name="Freeform 229">
              <a:extLst>
                <a:ext uri="{FF2B5EF4-FFF2-40B4-BE49-F238E27FC236}">
                  <a16:creationId xmlns:a16="http://schemas.microsoft.com/office/drawing/2014/main" id="{E4CFBDB7-6B32-43DD-B12D-683F8707B09E}"/>
                </a:ext>
              </a:extLst>
            </p:cNvPr>
            <p:cNvSpPr>
              <a:spLocks noEditPoints="1"/>
            </p:cNvSpPr>
            <p:nvPr/>
          </p:nvSpPr>
          <p:spPr bwMode="auto">
            <a:xfrm>
              <a:off x="7354728" y="2125663"/>
              <a:ext cx="1289849" cy="1371599"/>
            </a:xfrm>
            <a:custGeom>
              <a:avLst/>
              <a:gdLst>
                <a:gd name="T0" fmla="*/ 152 w 284"/>
                <a:gd name="T1" fmla="*/ 113 h 302"/>
                <a:gd name="T2" fmla="*/ 152 w 284"/>
                <a:gd name="T3" fmla="*/ 94 h 302"/>
                <a:gd name="T4" fmla="*/ 246 w 284"/>
                <a:gd name="T5" fmla="*/ 94 h 302"/>
                <a:gd name="T6" fmla="*/ 246 w 284"/>
                <a:gd name="T7" fmla="*/ 18 h 302"/>
                <a:gd name="T8" fmla="*/ 152 w 284"/>
                <a:gd name="T9" fmla="*/ 18 h 302"/>
                <a:gd name="T10" fmla="*/ 152 w 284"/>
                <a:gd name="T11" fmla="*/ 0 h 302"/>
                <a:gd name="T12" fmla="*/ 133 w 284"/>
                <a:gd name="T13" fmla="*/ 0 h 302"/>
                <a:gd name="T14" fmla="*/ 133 w 284"/>
                <a:gd name="T15" fmla="*/ 18 h 302"/>
                <a:gd name="T16" fmla="*/ 38 w 284"/>
                <a:gd name="T17" fmla="*/ 18 h 302"/>
                <a:gd name="T18" fmla="*/ 0 w 284"/>
                <a:gd name="T19" fmla="*/ 56 h 302"/>
                <a:gd name="T20" fmla="*/ 38 w 284"/>
                <a:gd name="T21" fmla="*/ 94 h 302"/>
                <a:gd name="T22" fmla="*/ 133 w 284"/>
                <a:gd name="T23" fmla="*/ 94 h 302"/>
                <a:gd name="T24" fmla="*/ 133 w 284"/>
                <a:gd name="T25" fmla="*/ 113 h 302"/>
                <a:gd name="T26" fmla="*/ 38 w 284"/>
                <a:gd name="T27" fmla="*/ 113 h 302"/>
                <a:gd name="T28" fmla="*/ 38 w 284"/>
                <a:gd name="T29" fmla="*/ 189 h 302"/>
                <a:gd name="T30" fmla="*/ 133 w 284"/>
                <a:gd name="T31" fmla="*/ 189 h 302"/>
                <a:gd name="T32" fmla="*/ 133 w 284"/>
                <a:gd name="T33" fmla="*/ 302 h 302"/>
                <a:gd name="T34" fmla="*/ 152 w 284"/>
                <a:gd name="T35" fmla="*/ 302 h 302"/>
                <a:gd name="T36" fmla="*/ 152 w 284"/>
                <a:gd name="T37" fmla="*/ 189 h 302"/>
                <a:gd name="T38" fmla="*/ 246 w 284"/>
                <a:gd name="T39" fmla="*/ 189 h 302"/>
                <a:gd name="T40" fmla="*/ 284 w 284"/>
                <a:gd name="T41" fmla="*/ 151 h 302"/>
                <a:gd name="T42" fmla="*/ 246 w 284"/>
                <a:gd name="T43" fmla="*/ 113 h 302"/>
                <a:gd name="T44" fmla="*/ 152 w 284"/>
                <a:gd name="T45" fmla="*/ 113 h 302"/>
                <a:gd name="T46" fmla="*/ 45 w 284"/>
                <a:gd name="T47" fmla="*/ 75 h 302"/>
                <a:gd name="T48" fmla="*/ 27 w 284"/>
                <a:gd name="T49" fmla="*/ 56 h 302"/>
                <a:gd name="T50" fmla="*/ 45 w 284"/>
                <a:gd name="T51" fmla="*/ 37 h 302"/>
                <a:gd name="T52" fmla="*/ 227 w 284"/>
                <a:gd name="T53" fmla="*/ 37 h 302"/>
                <a:gd name="T54" fmla="*/ 227 w 284"/>
                <a:gd name="T55" fmla="*/ 75 h 302"/>
                <a:gd name="T56" fmla="*/ 45 w 284"/>
                <a:gd name="T57" fmla="*/ 75 h 302"/>
                <a:gd name="T58" fmla="*/ 237 w 284"/>
                <a:gd name="T59" fmla="*/ 170 h 302"/>
                <a:gd name="T60" fmla="*/ 57 w 284"/>
                <a:gd name="T61" fmla="*/ 170 h 302"/>
                <a:gd name="T62" fmla="*/ 57 w 284"/>
                <a:gd name="T63" fmla="*/ 132 h 302"/>
                <a:gd name="T64" fmla="*/ 237 w 284"/>
                <a:gd name="T65" fmla="*/ 132 h 302"/>
                <a:gd name="T66" fmla="*/ 256 w 284"/>
                <a:gd name="T67" fmla="*/ 151 h 302"/>
                <a:gd name="T68" fmla="*/ 237 w 284"/>
                <a:gd name="T69" fmla="*/ 17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4" h="302">
                  <a:moveTo>
                    <a:pt x="152" y="113"/>
                  </a:moveTo>
                  <a:lnTo>
                    <a:pt x="152" y="94"/>
                  </a:lnTo>
                  <a:lnTo>
                    <a:pt x="246" y="94"/>
                  </a:lnTo>
                  <a:lnTo>
                    <a:pt x="246" y="18"/>
                  </a:lnTo>
                  <a:lnTo>
                    <a:pt x="152" y="18"/>
                  </a:lnTo>
                  <a:lnTo>
                    <a:pt x="152" y="0"/>
                  </a:lnTo>
                  <a:lnTo>
                    <a:pt x="133" y="0"/>
                  </a:lnTo>
                  <a:lnTo>
                    <a:pt x="133" y="18"/>
                  </a:lnTo>
                  <a:lnTo>
                    <a:pt x="38" y="18"/>
                  </a:lnTo>
                  <a:lnTo>
                    <a:pt x="0" y="56"/>
                  </a:lnTo>
                  <a:lnTo>
                    <a:pt x="38" y="94"/>
                  </a:lnTo>
                  <a:lnTo>
                    <a:pt x="133" y="94"/>
                  </a:lnTo>
                  <a:lnTo>
                    <a:pt x="133" y="113"/>
                  </a:lnTo>
                  <a:lnTo>
                    <a:pt x="38" y="113"/>
                  </a:lnTo>
                  <a:lnTo>
                    <a:pt x="38" y="189"/>
                  </a:lnTo>
                  <a:lnTo>
                    <a:pt x="133" y="189"/>
                  </a:lnTo>
                  <a:lnTo>
                    <a:pt x="133" y="302"/>
                  </a:lnTo>
                  <a:lnTo>
                    <a:pt x="152" y="302"/>
                  </a:lnTo>
                  <a:lnTo>
                    <a:pt x="152" y="189"/>
                  </a:lnTo>
                  <a:lnTo>
                    <a:pt x="246" y="189"/>
                  </a:lnTo>
                  <a:lnTo>
                    <a:pt x="284" y="151"/>
                  </a:lnTo>
                  <a:lnTo>
                    <a:pt x="246" y="113"/>
                  </a:lnTo>
                  <a:lnTo>
                    <a:pt x="152" y="113"/>
                  </a:lnTo>
                  <a:close/>
                  <a:moveTo>
                    <a:pt x="45" y="75"/>
                  </a:moveTo>
                  <a:lnTo>
                    <a:pt x="27" y="56"/>
                  </a:lnTo>
                  <a:lnTo>
                    <a:pt x="45" y="37"/>
                  </a:lnTo>
                  <a:lnTo>
                    <a:pt x="227" y="37"/>
                  </a:lnTo>
                  <a:lnTo>
                    <a:pt x="227" y="75"/>
                  </a:lnTo>
                  <a:lnTo>
                    <a:pt x="45" y="75"/>
                  </a:lnTo>
                  <a:close/>
                  <a:moveTo>
                    <a:pt x="237" y="170"/>
                  </a:moveTo>
                  <a:lnTo>
                    <a:pt x="57" y="170"/>
                  </a:lnTo>
                  <a:lnTo>
                    <a:pt x="57" y="132"/>
                  </a:lnTo>
                  <a:lnTo>
                    <a:pt x="237" y="132"/>
                  </a:lnTo>
                  <a:lnTo>
                    <a:pt x="256" y="151"/>
                  </a:lnTo>
                  <a:lnTo>
                    <a:pt x="237" y="170"/>
                  </a:lnTo>
                  <a:close/>
                </a:path>
              </a:pathLst>
            </a:custGeom>
            <a:solidFill>
              <a:schemeClr val="tx1"/>
            </a:solidFill>
            <a:ln w="50800">
              <a:solidFill>
                <a:srgbClr val="F3F3F3"/>
              </a:solidFill>
              <a:miter lim="800000"/>
            </a:ln>
          </p:spPr>
          <p:txBody>
            <a:bodyPr vert="horz" wrap="square" lIns="91440" tIns="45720" rIns="91440" bIns="45720" numCol="1" anchor="t" anchorCtr="0" compatLnSpc="1">
              <a:prstTxWarp prst="textNoShape">
                <a:avLst/>
              </a:prstTxWarp>
            </a:bodyPr>
            <a:lstStyle/>
            <a:p>
              <a:endParaRPr lang="en-US" sz="3200"/>
            </a:p>
          </p:txBody>
        </p:sp>
      </p:grpSp>
    </p:spTree>
    <p:extLst>
      <p:ext uri="{BB962C8B-B14F-4D97-AF65-F5344CB8AC3E}">
        <p14:creationId xmlns:p14="http://schemas.microsoft.com/office/powerpoint/2010/main" val="311148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64" presetClass="path" presetSubtype="0" decel="100000" fill="hold" nodeType="withEffect">
                                  <p:stCondLst>
                                    <p:cond delay="0"/>
                                  </p:stCondLst>
                                  <p:childTnLst>
                                    <p:animMotion origin="layout" path="M -4.12816E-6 -8.53382E-7 L -4.12816E-6 -0.02814 " pathEditMode="relative" rAng="0" ptsTypes="AA">
                                      <p:cBhvr>
                                        <p:cTn id="9" dur="500" spd="-100000" fill="hold"/>
                                        <p:tgtEl>
                                          <p:spTgt spid="2"/>
                                        </p:tgtEl>
                                        <p:attrNameLst>
                                          <p:attrName>ppt_x</p:attrName>
                                          <p:attrName>ppt_y</p:attrName>
                                        </p:attrNameLst>
                                      </p:cBhvr>
                                      <p:rCtr x="0" y="-1407"/>
                                    </p:animMotion>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64" presetClass="path" presetSubtype="0" decel="100000" fill="hold" nodeType="withEffect">
                                  <p:stCondLst>
                                    <p:cond delay="0"/>
                                  </p:stCondLst>
                                  <p:childTnLst>
                                    <p:animMotion origin="layout" path="M 3.7299E-6 3.69042E-6 L 3.7299E-6 -0.02815 " pathEditMode="relative" rAng="0" ptsTypes="AA">
                                      <p:cBhvr>
                                        <p:cTn id="15" dur="500" spd="-100000" fill="hold"/>
                                        <p:tgtEl>
                                          <p:spTgt spid="3"/>
                                        </p:tgtEl>
                                        <p:attrNameLst>
                                          <p:attrName>ppt_x</p:attrName>
                                          <p:attrName>ppt_y</p:attrName>
                                        </p:attrNameLst>
                                      </p:cBhvr>
                                      <p:rCtr x="0" y="-140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A8E70A-F855-4B73-87DC-E4C8660DA6E0}"/>
              </a:ext>
            </a:extLst>
          </p:cNvPr>
          <p:cNvSpPr>
            <a:spLocks noGrp="1"/>
          </p:cNvSpPr>
          <p:nvPr>
            <p:ph type="title"/>
          </p:nvPr>
        </p:nvSpPr>
        <p:spPr/>
        <p:txBody>
          <a:bodyPr/>
          <a:lstStyle/>
          <a:p>
            <a:r>
              <a:rPr lang="en-US" dirty="0"/>
              <a:t>Discussion</a:t>
            </a:r>
          </a:p>
        </p:txBody>
      </p:sp>
    </p:spTree>
    <p:extLst>
      <p:ext uri="{BB962C8B-B14F-4D97-AF65-F5344CB8AC3E}">
        <p14:creationId xmlns:p14="http://schemas.microsoft.com/office/powerpoint/2010/main" val="751070690"/>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3F3F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562206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773AD81-DC1D-466F-B6F0-1D5C4640FC6F}"/>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1"/>
            <a:ext cx="12436475" cy="6994525"/>
          </a:xfrm>
          <a:prstGeom prst="rect">
            <a:avLst/>
          </a:prstGeom>
        </p:spPr>
      </p:pic>
      <p:sp>
        <p:nvSpPr>
          <p:cNvPr id="55" name="Rectangle 54">
            <a:extLst>
              <a:ext uri="{FF2B5EF4-FFF2-40B4-BE49-F238E27FC236}">
                <a16:creationId xmlns:a16="http://schemas.microsoft.com/office/drawing/2014/main" id="{944E0944-4728-4BB5-A1BF-3D6EBB774BEB}"/>
              </a:ext>
            </a:extLst>
          </p:cNvPr>
          <p:cNvSpPr/>
          <p:nvPr/>
        </p:nvSpPr>
        <p:spPr bwMode="auto">
          <a:xfrm>
            <a:off x="1764" y="-1"/>
            <a:ext cx="12434711" cy="7005077"/>
          </a:xfrm>
          <a:prstGeom prst="rect">
            <a:avLst/>
          </a:prstGeom>
          <a:solidFill>
            <a:schemeClr val="bg1">
              <a:alpha val="80000"/>
            </a:schemeClr>
          </a:solidFill>
          <a:ln w="10795" cap="flat" cmpd="sng" algn="ctr">
            <a:noFill/>
            <a:prstDash val="solid"/>
            <a:headEnd type="none" w="med" len="med"/>
            <a:tailEnd type="none" w="med" len="med"/>
          </a:ln>
          <a:effectLst/>
        </p:spPr>
        <p:txBody>
          <a:bodyPr vert="horz" wrap="square" lIns="0" tIns="47565" rIns="0" bIns="47565" numCol="1" rtlCol="0" anchor="ctr" anchorCtr="0" compatLnSpc="1">
            <a:prstTxWarp prst="textNoShape">
              <a:avLst/>
            </a:prstTxWarp>
          </a:bodyPr>
          <a:lstStyle/>
          <a:p>
            <a:pPr marL="0" marR="0" lvl="0" indent="0" algn="ctr" defTabSz="951028" rtl="0" eaLnBrk="1" fontAlgn="base" latinLnBrk="0" hangingPunct="1">
              <a:lnSpc>
                <a:spcPct val="100000"/>
              </a:lnSpc>
              <a:spcBef>
                <a:spcPct val="0"/>
              </a:spcBef>
              <a:spcAft>
                <a:spcPct val="0"/>
              </a:spcAft>
              <a:buClrTx/>
              <a:buSzTx/>
              <a:buFontTx/>
              <a:buNone/>
              <a:tabLst/>
              <a:defRPr/>
            </a:pPr>
            <a:endParaRPr kumimoji="0" lang="en-US" sz="204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mn-ea"/>
              <a:cs typeface="+mn-cs"/>
            </a:endParaRPr>
          </a:p>
        </p:txBody>
      </p:sp>
      <p:sp>
        <p:nvSpPr>
          <p:cNvPr id="10" name="Rectangle 9">
            <a:extLst>
              <a:ext uri="{FF2B5EF4-FFF2-40B4-BE49-F238E27FC236}">
                <a16:creationId xmlns:a16="http://schemas.microsoft.com/office/drawing/2014/main" id="{3ED88040-A594-436C-BC9A-1BE273B39F3A}"/>
              </a:ext>
            </a:extLst>
          </p:cNvPr>
          <p:cNvSpPr/>
          <p:nvPr/>
        </p:nvSpPr>
        <p:spPr>
          <a:xfrm>
            <a:off x="1" y="5220190"/>
            <a:ext cx="7153274" cy="1200329"/>
          </a:xfrm>
          <a:prstGeom prst="rect">
            <a:avLst/>
          </a:prstGeom>
        </p:spPr>
        <p:txBody>
          <a:bodyPr wrap="square" anchor="ctr" anchorCtr="0">
            <a:spAutoFit/>
          </a:bodyPr>
          <a:lstStyle/>
          <a:p>
            <a:pPr marL="0" marR="0" lvl="0" indent="0" algn="ctr" defTabSz="914049" rtl="0" eaLnBrk="1" fontAlgn="auto" latinLnBrk="0" hangingPunct="1">
              <a:lnSpc>
                <a:spcPct val="90000"/>
              </a:lnSpc>
              <a:spcBef>
                <a:spcPts val="0"/>
              </a:spcBef>
              <a:spcAft>
                <a:spcPts val="600"/>
              </a:spcAft>
              <a:buClrTx/>
              <a:buSzTx/>
              <a:buFontTx/>
              <a:buNone/>
              <a:tabLst/>
              <a:defRPr/>
            </a:pPr>
            <a:r>
              <a:rPr kumimoji="0" lang="en-US" sz="4000" b="0" i="0" u="none" strike="noStrike" kern="0" cap="none" spc="0" normalizeH="0" baseline="0" noProof="0" dirty="0">
                <a:ln>
                  <a:noFill/>
                </a:ln>
                <a:solidFill>
                  <a:srgbClr val="0078D7"/>
                </a:solidFill>
                <a:effectLst/>
                <a:uLnTx/>
                <a:uFillTx/>
                <a:latin typeface="Segoe UI Semibold" panose="020B0702040204020203" pitchFamily="34" charset="0"/>
                <a:ea typeface="+mn-ea"/>
                <a:cs typeface="Segoe UI Semibold" panose="020B0702040204020203" pitchFamily="34" charset="0"/>
              </a:rPr>
              <a:t>Challenges in defense/</a:t>
            </a:r>
            <a:br>
              <a:rPr kumimoji="0" lang="en-US" sz="4000" b="0" i="0" u="none" strike="noStrike" kern="0" cap="none" spc="0" normalizeH="0" baseline="0" noProof="0" dirty="0">
                <a:ln>
                  <a:noFill/>
                </a:ln>
                <a:solidFill>
                  <a:srgbClr val="0078D7"/>
                </a:solidFill>
                <a:effectLst/>
                <a:uLnTx/>
                <a:uFillTx/>
                <a:latin typeface="Segoe UI Semibold" panose="020B0702040204020203" pitchFamily="34" charset="0"/>
                <a:ea typeface="+mn-ea"/>
                <a:cs typeface="Segoe UI Semibold" panose="020B0702040204020203" pitchFamily="34" charset="0"/>
              </a:rPr>
            </a:br>
            <a:r>
              <a:rPr kumimoji="0" lang="en-US" sz="4000" b="0" i="0" u="none" strike="noStrike" kern="0" cap="none" spc="0" normalizeH="0" baseline="0" noProof="0" dirty="0">
                <a:ln>
                  <a:noFill/>
                </a:ln>
                <a:solidFill>
                  <a:srgbClr val="0078D7"/>
                </a:solidFill>
                <a:effectLst/>
                <a:uLnTx/>
                <a:uFillTx/>
                <a:latin typeface="Segoe UI Semibold" panose="020B0702040204020203" pitchFamily="34" charset="0"/>
                <a:ea typeface="+mn-ea"/>
                <a:cs typeface="Segoe UI Semibold" panose="020B0702040204020203" pitchFamily="34" charset="0"/>
              </a:rPr>
              <a:t>security management</a:t>
            </a:r>
            <a:endParaRPr kumimoji="0" lang="en-US" sz="4000" b="1" i="0" u="none" strike="noStrike" kern="0" cap="none" spc="100" normalizeH="0" baseline="0" noProof="0" dirty="0">
              <a:ln>
                <a:noFill/>
              </a:ln>
              <a:solidFill>
                <a:srgbClr val="0078D7"/>
              </a:solidFill>
              <a:effectLst/>
              <a:uLnTx/>
              <a:uFillTx/>
              <a:latin typeface="Segoe UI Semibold" panose="020B0702040204020203" pitchFamily="34" charset="0"/>
              <a:ea typeface="+mn-ea"/>
              <a:cs typeface="Segoe UI Semibold" panose="020B0702040204020203" pitchFamily="34" charset="0"/>
            </a:endParaRPr>
          </a:p>
        </p:txBody>
      </p:sp>
      <p:grpSp>
        <p:nvGrpSpPr>
          <p:cNvPr id="20" name="Group 19">
            <a:extLst>
              <a:ext uri="{FF2B5EF4-FFF2-40B4-BE49-F238E27FC236}">
                <a16:creationId xmlns:a16="http://schemas.microsoft.com/office/drawing/2014/main" id="{2F4C1018-199F-48E5-9375-657ECE6AEA3B}"/>
              </a:ext>
            </a:extLst>
          </p:cNvPr>
          <p:cNvGrpSpPr/>
          <p:nvPr/>
        </p:nvGrpSpPr>
        <p:grpSpPr>
          <a:xfrm>
            <a:off x="3136151" y="868522"/>
            <a:ext cx="2884759" cy="609602"/>
            <a:chOff x="3797925" y="603616"/>
            <a:chExt cx="2884759" cy="609602"/>
          </a:xfrm>
        </p:grpSpPr>
        <p:grpSp>
          <p:nvGrpSpPr>
            <p:cNvPr id="105" name="Group 104">
              <a:extLst>
                <a:ext uri="{FF2B5EF4-FFF2-40B4-BE49-F238E27FC236}">
                  <a16:creationId xmlns:a16="http://schemas.microsoft.com/office/drawing/2014/main" id="{DC7984E3-5CAF-471B-AB57-93AA5C70F7AE}"/>
                </a:ext>
              </a:extLst>
            </p:cNvPr>
            <p:cNvGrpSpPr>
              <a:grpSpLocks noChangeAspect="1"/>
            </p:cNvGrpSpPr>
            <p:nvPr/>
          </p:nvGrpSpPr>
          <p:grpSpPr>
            <a:xfrm>
              <a:off x="3797925" y="606956"/>
              <a:ext cx="396671" cy="414431"/>
              <a:chOff x="1101114" y="2623625"/>
              <a:chExt cx="1879599" cy="1977967"/>
            </a:xfrm>
          </p:grpSpPr>
          <p:sp>
            <p:nvSpPr>
              <p:cNvPr id="106" name="Freeform 30">
                <a:extLst>
                  <a:ext uri="{FF2B5EF4-FFF2-40B4-BE49-F238E27FC236}">
                    <a16:creationId xmlns:a16="http://schemas.microsoft.com/office/drawing/2014/main" id="{04A4A940-24C2-4945-9D78-4677D59595E7}"/>
                  </a:ext>
                </a:extLst>
              </p:cNvPr>
              <p:cNvSpPr/>
              <p:nvPr/>
            </p:nvSpPr>
            <p:spPr bwMode="auto">
              <a:xfrm rot="307808">
                <a:off x="1137537" y="2623625"/>
                <a:ext cx="1843176" cy="616268"/>
              </a:xfrm>
              <a:custGeom>
                <a:avLst/>
                <a:gdLst>
                  <a:gd name="connsiteX0" fmla="*/ 282911 w 1614124"/>
                  <a:gd name="connsiteY0" fmla="*/ 0 h 539684"/>
                  <a:gd name="connsiteX1" fmla="*/ 1132939 w 1614124"/>
                  <a:gd name="connsiteY1" fmla="*/ 0 h 539684"/>
                  <a:gd name="connsiteX2" fmla="*/ 1239152 w 1614124"/>
                  <a:gd name="connsiteY2" fmla="*/ 424853 h 539684"/>
                  <a:gd name="connsiteX3" fmla="*/ 1142584 w 1614124"/>
                  <a:gd name="connsiteY3" fmla="*/ 424853 h 539684"/>
                  <a:gd name="connsiteX4" fmla="*/ 1614124 w 1614124"/>
                  <a:gd name="connsiteY4" fmla="*/ 437137 h 539684"/>
                  <a:gd name="connsiteX5" fmla="*/ 1611453 w 1614124"/>
                  <a:gd name="connsiteY5" fmla="*/ 539684 h 539684"/>
                  <a:gd name="connsiteX6" fmla="*/ 0 w 1614124"/>
                  <a:gd name="connsiteY6" fmla="*/ 497704 h 539684"/>
                  <a:gd name="connsiteX7" fmla="*/ 2671 w 1614124"/>
                  <a:gd name="connsiteY7" fmla="*/ 395157 h 539684"/>
                  <a:gd name="connsiteX8" fmla="*/ 182948 w 1614124"/>
                  <a:gd name="connsiteY8" fmla="*/ 399854 h 539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4124" h="539684">
                    <a:moveTo>
                      <a:pt x="282911" y="0"/>
                    </a:moveTo>
                    <a:lnTo>
                      <a:pt x="1132939" y="0"/>
                    </a:lnTo>
                    <a:lnTo>
                      <a:pt x="1239152" y="424853"/>
                    </a:lnTo>
                    <a:lnTo>
                      <a:pt x="1142584" y="424853"/>
                    </a:lnTo>
                    <a:lnTo>
                      <a:pt x="1614124" y="437137"/>
                    </a:lnTo>
                    <a:lnTo>
                      <a:pt x="1611453" y="539684"/>
                    </a:lnTo>
                    <a:lnTo>
                      <a:pt x="0" y="497704"/>
                    </a:lnTo>
                    <a:lnTo>
                      <a:pt x="2671" y="395157"/>
                    </a:lnTo>
                    <a:lnTo>
                      <a:pt x="182948" y="399854"/>
                    </a:lnTo>
                    <a:close/>
                  </a:path>
                </a:pathLst>
              </a:custGeom>
              <a:noFill/>
              <a:ln w="15875">
                <a:solidFill>
                  <a:srgbClr val="002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94" tIns="149195" rIns="186494" bIns="149195" numCol="1" spcCol="0" rtlCol="0" fromWordArt="0" anchor="t" anchorCtr="0" forceAA="0" compatLnSpc="1">
                <a:prstTxWarp prst="textNoShape">
                  <a:avLst/>
                </a:prstTxWarp>
                <a:noAutofit/>
              </a:bodyPr>
              <a:lstStyle/>
              <a:p>
                <a:pPr marL="0" marR="0" lvl="0" indent="0" algn="ctr" defTabSz="950846" rtl="0" eaLnBrk="1" fontAlgn="base" latinLnBrk="0" hangingPunct="1">
                  <a:lnSpc>
                    <a:spcPct val="90000"/>
                  </a:lnSpc>
                  <a:spcBef>
                    <a:spcPct val="0"/>
                  </a:spcBef>
                  <a:spcAft>
                    <a:spcPct val="0"/>
                  </a:spcAft>
                  <a:buClrTx/>
                  <a:buSzTx/>
                  <a:buFontTx/>
                  <a:buNone/>
                  <a:tabLst/>
                  <a:defRPr/>
                </a:pPr>
                <a:endParaRPr kumimoji="0" lang="en-US" sz="3200" b="0" i="0" u="none" strike="noStrike" kern="1200" cap="none" spc="0" normalizeH="0" baseline="0" noProof="0" err="1">
                  <a:ln>
                    <a:noFill/>
                  </a:ln>
                  <a:solidFill>
                    <a:srgbClr val="002050"/>
                  </a:solidFill>
                  <a:effectLst/>
                  <a:uLnTx/>
                  <a:uFillTx/>
                  <a:latin typeface="Segoe UI"/>
                  <a:ea typeface="Segoe UI" pitchFamily="34" charset="0"/>
                  <a:cs typeface="Segoe UI" pitchFamily="34" charset="0"/>
                </a:endParaRPr>
              </a:p>
            </p:txBody>
          </p:sp>
          <p:sp>
            <p:nvSpPr>
              <p:cNvPr id="107" name="Freeform 31">
                <a:extLst>
                  <a:ext uri="{FF2B5EF4-FFF2-40B4-BE49-F238E27FC236}">
                    <a16:creationId xmlns:a16="http://schemas.microsoft.com/office/drawing/2014/main" id="{65BA392F-05E6-493C-BFB9-C3598DE6C8F2}"/>
                  </a:ext>
                </a:extLst>
              </p:cNvPr>
              <p:cNvSpPr/>
              <p:nvPr/>
            </p:nvSpPr>
            <p:spPr bwMode="auto">
              <a:xfrm rot="11593610">
                <a:off x="1101114" y="3680841"/>
                <a:ext cx="1614784" cy="920751"/>
              </a:xfrm>
              <a:custGeom>
                <a:avLst/>
                <a:gdLst>
                  <a:gd name="connsiteX0" fmla="*/ 1380370 w 1414115"/>
                  <a:gd name="connsiteY0" fmla="*/ 806329 h 806329"/>
                  <a:gd name="connsiteX1" fmla="*/ 33091 w 1414115"/>
                  <a:gd name="connsiteY1" fmla="*/ 806329 h 806329"/>
                  <a:gd name="connsiteX2" fmla="*/ 109052 w 1414115"/>
                  <a:gd name="connsiteY2" fmla="*/ 502488 h 806329"/>
                  <a:gd name="connsiteX3" fmla="*/ 91410 w 1414115"/>
                  <a:gd name="connsiteY3" fmla="*/ 486803 h 806329"/>
                  <a:gd name="connsiteX4" fmla="*/ 34008 w 1414115"/>
                  <a:gd name="connsiteY4" fmla="*/ 410119 h 806329"/>
                  <a:gd name="connsiteX5" fmla="*/ 0 w 1414115"/>
                  <a:gd name="connsiteY5" fmla="*/ 330943 h 806329"/>
                  <a:gd name="connsiteX6" fmla="*/ 1408019 w 1414115"/>
                  <a:gd name="connsiteY6" fmla="*/ 0 h 806329"/>
                  <a:gd name="connsiteX7" fmla="*/ 1414115 w 1414115"/>
                  <a:gd name="connsiteY7" fmla="*/ 76146 h 806329"/>
                  <a:gd name="connsiteX8" fmla="*/ 1240538 w 1414115"/>
                  <a:gd name="connsiteY8" fmla="*/ 431432 h 806329"/>
                  <a:gd name="connsiteX9" fmla="*/ 1201800 w 1414115"/>
                  <a:gd name="connsiteY9" fmla="*/ 464591 h 806329"/>
                  <a:gd name="connsiteX10" fmla="*/ 1294936 w 1414115"/>
                  <a:gd name="connsiteY10" fmla="*/ 464591 h 806329"/>
                  <a:gd name="connsiteX0" fmla="*/ 1380370 w 1414115"/>
                  <a:gd name="connsiteY0" fmla="*/ 806329 h 806329"/>
                  <a:gd name="connsiteX1" fmla="*/ 33091 w 1414115"/>
                  <a:gd name="connsiteY1" fmla="*/ 806329 h 806329"/>
                  <a:gd name="connsiteX2" fmla="*/ 109052 w 1414115"/>
                  <a:gd name="connsiteY2" fmla="*/ 502488 h 806329"/>
                  <a:gd name="connsiteX3" fmla="*/ 91410 w 1414115"/>
                  <a:gd name="connsiteY3" fmla="*/ 486803 h 806329"/>
                  <a:gd name="connsiteX4" fmla="*/ 34008 w 1414115"/>
                  <a:gd name="connsiteY4" fmla="*/ 410119 h 806329"/>
                  <a:gd name="connsiteX5" fmla="*/ 0 w 1414115"/>
                  <a:gd name="connsiteY5" fmla="*/ 330943 h 806329"/>
                  <a:gd name="connsiteX6" fmla="*/ 1408019 w 1414115"/>
                  <a:gd name="connsiteY6" fmla="*/ 0 h 806329"/>
                  <a:gd name="connsiteX7" fmla="*/ 1414115 w 1414115"/>
                  <a:gd name="connsiteY7" fmla="*/ 76146 h 806329"/>
                  <a:gd name="connsiteX8" fmla="*/ 1240538 w 1414115"/>
                  <a:gd name="connsiteY8" fmla="*/ 431432 h 806329"/>
                  <a:gd name="connsiteX9" fmla="*/ 1201800 w 1414115"/>
                  <a:gd name="connsiteY9" fmla="*/ 464591 h 806329"/>
                  <a:gd name="connsiteX10" fmla="*/ 1225729 w 1414115"/>
                  <a:gd name="connsiteY10" fmla="*/ 466248 h 806329"/>
                  <a:gd name="connsiteX11" fmla="*/ 1294936 w 1414115"/>
                  <a:gd name="connsiteY11" fmla="*/ 464591 h 806329"/>
                  <a:gd name="connsiteX12" fmla="*/ 1380370 w 1414115"/>
                  <a:gd name="connsiteY12" fmla="*/ 806329 h 806329"/>
                  <a:gd name="connsiteX0" fmla="*/ 1380370 w 1414115"/>
                  <a:gd name="connsiteY0" fmla="*/ 806329 h 806329"/>
                  <a:gd name="connsiteX1" fmla="*/ 33091 w 1414115"/>
                  <a:gd name="connsiteY1" fmla="*/ 806329 h 806329"/>
                  <a:gd name="connsiteX2" fmla="*/ 109052 w 1414115"/>
                  <a:gd name="connsiteY2" fmla="*/ 502488 h 806329"/>
                  <a:gd name="connsiteX3" fmla="*/ 91410 w 1414115"/>
                  <a:gd name="connsiteY3" fmla="*/ 486803 h 806329"/>
                  <a:gd name="connsiteX4" fmla="*/ 34008 w 1414115"/>
                  <a:gd name="connsiteY4" fmla="*/ 410119 h 806329"/>
                  <a:gd name="connsiteX5" fmla="*/ 0 w 1414115"/>
                  <a:gd name="connsiteY5" fmla="*/ 330943 h 806329"/>
                  <a:gd name="connsiteX6" fmla="*/ 1408019 w 1414115"/>
                  <a:gd name="connsiteY6" fmla="*/ 0 h 806329"/>
                  <a:gd name="connsiteX7" fmla="*/ 1414115 w 1414115"/>
                  <a:gd name="connsiteY7" fmla="*/ 76146 h 806329"/>
                  <a:gd name="connsiteX8" fmla="*/ 1240538 w 1414115"/>
                  <a:gd name="connsiteY8" fmla="*/ 431432 h 806329"/>
                  <a:gd name="connsiteX9" fmla="*/ 984548 w 1414115"/>
                  <a:gd name="connsiteY9" fmla="*/ 469993 h 806329"/>
                  <a:gd name="connsiteX10" fmla="*/ 1225729 w 1414115"/>
                  <a:gd name="connsiteY10" fmla="*/ 466248 h 806329"/>
                  <a:gd name="connsiteX11" fmla="*/ 1294936 w 1414115"/>
                  <a:gd name="connsiteY11" fmla="*/ 464591 h 806329"/>
                  <a:gd name="connsiteX12" fmla="*/ 1380370 w 1414115"/>
                  <a:gd name="connsiteY12" fmla="*/ 806329 h 806329"/>
                  <a:gd name="connsiteX0" fmla="*/ 984548 w 1414115"/>
                  <a:gd name="connsiteY0" fmla="*/ 469993 h 806329"/>
                  <a:gd name="connsiteX1" fmla="*/ 1225729 w 1414115"/>
                  <a:gd name="connsiteY1" fmla="*/ 466248 h 806329"/>
                  <a:gd name="connsiteX2" fmla="*/ 1294936 w 1414115"/>
                  <a:gd name="connsiteY2" fmla="*/ 464591 h 806329"/>
                  <a:gd name="connsiteX3" fmla="*/ 1380370 w 1414115"/>
                  <a:gd name="connsiteY3" fmla="*/ 806329 h 806329"/>
                  <a:gd name="connsiteX4" fmla="*/ 33091 w 1414115"/>
                  <a:gd name="connsiteY4" fmla="*/ 806329 h 806329"/>
                  <a:gd name="connsiteX5" fmla="*/ 109052 w 1414115"/>
                  <a:gd name="connsiteY5" fmla="*/ 502488 h 806329"/>
                  <a:gd name="connsiteX6" fmla="*/ 91410 w 1414115"/>
                  <a:gd name="connsiteY6" fmla="*/ 486803 h 806329"/>
                  <a:gd name="connsiteX7" fmla="*/ 34008 w 1414115"/>
                  <a:gd name="connsiteY7" fmla="*/ 410119 h 806329"/>
                  <a:gd name="connsiteX8" fmla="*/ 0 w 1414115"/>
                  <a:gd name="connsiteY8" fmla="*/ 330943 h 806329"/>
                  <a:gd name="connsiteX9" fmla="*/ 1408019 w 1414115"/>
                  <a:gd name="connsiteY9" fmla="*/ 0 h 806329"/>
                  <a:gd name="connsiteX10" fmla="*/ 1414115 w 1414115"/>
                  <a:gd name="connsiteY10" fmla="*/ 76146 h 806329"/>
                  <a:gd name="connsiteX11" fmla="*/ 1240538 w 1414115"/>
                  <a:gd name="connsiteY11" fmla="*/ 431432 h 806329"/>
                  <a:gd name="connsiteX12" fmla="*/ 1075988 w 1414115"/>
                  <a:gd name="connsiteY12" fmla="*/ 561433 h 806329"/>
                  <a:gd name="connsiteX0" fmla="*/ 984548 w 1414115"/>
                  <a:gd name="connsiteY0" fmla="*/ 469993 h 806329"/>
                  <a:gd name="connsiteX1" fmla="*/ 1225729 w 1414115"/>
                  <a:gd name="connsiteY1" fmla="*/ 466248 h 806329"/>
                  <a:gd name="connsiteX2" fmla="*/ 1294936 w 1414115"/>
                  <a:gd name="connsiteY2" fmla="*/ 464591 h 806329"/>
                  <a:gd name="connsiteX3" fmla="*/ 1380370 w 1414115"/>
                  <a:gd name="connsiteY3" fmla="*/ 806329 h 806329"/>
                  <a:gd name="connsiteX4" fmla="*/ 33091 w 1414115"/>
                  <a:gd name="connsiteY4" fmla="*/ 806329 h 806329"/>
                  <a:gd name="connsiteX5" fmla="*/ 109052 w 1414115"/>
                  <a:gd name="connsiteY5" fmla="*/ 502488 h 806329"/>
                  <a:gd name="connsiteX6" fmla="*/ 91410 w 1414115"/>
                  <a:gd name="connsiteY6" fmla="*/ 486803 h 806329"/>
                  <a:gd name="connsiteX7" fmla="*/ 34008 w 1414115"/>
                  <a:gd name="connsiteY7" fmla="*/ 410119 h 806329"/>
                  <a:gd name="connsiteX8" fmla="*/ 0 w 1414115"/>
                  <a:gd name="connsiteY8" fmla="*/ 330943 h 806329"/>
                  <a:gd name="connsiteX9" fmla="*/ 1408019 w 1414115"/>
                  <a:gd name="connsiteY9" fmla="*/ 0 h 806329"/>
                  <a:gd name="connsiteX10" fmla="*/ 1414115 w 1414115"/>
                  <a:gd name="connsiteY10" fmla="*/ 76146 h 806329"/>
                  <a:gd name="connsiteX11" fmla="*/ 1240538 w 1414115"/>
                  <a:gd name="connsiteY11" fmla="*/ 431432 h 806329"/>
                  <a:gd name="connsiteX12" fmla="*/ 1175011 w 1414115"/>
                  <a:gd name="connsiteY12" fmla="*/ 420743 h 806329"/>
                  <a:gd name="connsiteX0" fmla="*/ 984548 w 1414115"/>
                  <a:gd name="connsiteY0" fmla="*/ 469993 h 806329"/>
                  <a:gd name="connsiteX1" fmla="*/ 1225729 w 1414115"/>
                  <a:gd name="connsiteY1" fmla="*/ 466248 h 806329"/>
                  <a:gd name="connsiteX2" fmla="*/ 1294936 w 1414115"/>
                  <a:gd name="connsiteY2" fmla="*/ 464591 h 806329"/>
                  <a:gd name="connsiteX3" fmla="*/ 1380370 w 1414115"/>
                  <a:gd name="connsiteY3" fmla="*/ 806329 h 806329"/>
                  <a:gd name="connsiteX4" fmla="*/ 33091 w 1414115"/>
                  <a:gd name="connsiteY4" fmla="*/ 806329 h 806329"/>
                  <a:gd name="connsiteX5" fmla="*/ 109052 w 1414115"/>
                  <a:gd name="connsiteY5" fmla="*/ 502488 h 806329"/>
                  <a:gd name="connsiteX6" fmla="*/ 91410 w 1414115"/>
                  <a:gd name="connsiteY6" fmla="*/ 486803 h 806329"/>
                  <a:gd name="connsiteX7" fmla="*/ 34008 w 1414115"/>
                  <a:gd name="connsiteY7" fmla="*/ 410119 h 806329"/>
                  <a:gd name="connsiteX8" fmla="*/ 0 w 1414115"/>
                  <a:gd name="connsiteY8" fmla="*/ 330943 h 806329"/>
                  <a:gd name="connsiteX9" fmla="*/ 1408019 w 1414115"/>
                  <a:gd name="connsiteY9" fmla="*/ 0 h 806329"/>
                  <a:gd name="connsiteX10" fmla="*/ 1414115 w 1414115"/>
                  <a:gd name="connsiteY10" fmla="*/ 76146 h 806329"/>
                  <a:gd name="connsiteX11" fmla="*/ 1240538 w 1414115"/>
                  <a:gd name="connsiteY11" fmla="*/ 431432 h 806329"/>
                  <a:gd name="connsiteX0" fmla="*/ 984548 w 1414115"/>
                  <a:gd name="connsiteY0" fmla="*/ 469993 h 806329"/>
                  <a:gd name="connsiteX1" fmla="*/ 1225729 w 1414115"/>
                  <a:gd name="connsiteY1" fmla="*/ 466248 h 806329"/>
                  <a:gd name="connsiteX2" fmla="*/ 1294936 w 1414115"/>
                  <a:gd name="connsiteY2" fmla="*/ 464591 h 806329"/>
                  <a:gd name="connsiteX3" fmla="*/ 1380370 w 1414115"/>
                  <a:gd name="connsiteY3" fmla="*/ 806329 h 806329"/>
                  <a:gd name="connsiteX4" fmla="*/ 33091 w 1414115"/>
                  <a:gd name="connsiteY4" fmla="*/ 806329 h 806329"/>
                  <a:gd name="connsiteX5" fmla="*/ 109052 w 1414115"/>
                  <a:gd name="connsiteY5" fmla="*/ 502488 h 806329"/>
                  <a:gd name="connsiteX6" fmla="*/ 91410 w 1414115"/>
                  <a:gd name="connsiteY6" fmla="*/ 486803 h 806329"/>
                  <a:gd name="connsiteX7" fmla="*/ 34008 w 1414115"/>
                  <a:gd name="connsiteY7" fmla="*/ 410119 h 806329"/>
                  <a:gd name="connsiteX8" fmla="*/ 0 w 1414115"/>
                  <a:gd name="connsiteY8" fmla="*/ 330943 h 806329"/>
                  <a:gd name="connsiteX9" fmla="*/ 1408019 w 1414115"/>
                  <a:gd name="connsiteY9" fmla="*/ 0 h 806329"/>
                  <a:gd name="connsiteX10" fmla="*/ 1414115 w 1414115"/>
                  <a:gd name="connsiteY10" fmla="*/ 76146 h 806329"/>
                  <a:gd name="connsiteX11" fmla="*/ 1224717 w 1414115"/>
                  <a:gd name="connsiteY11" fmla="*/ 447381 h 806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14115" h="806329">
                    <a:moveTo>
                      <a:pt x="984548" y="469993"/>
                    </a:moveTo>
                    <a:lnTo>
                      <a:pt x="1225729" y="466248"/>
                    </a:lnTo>
                    <a:lnTo>
                      <a:pt x="1294936" y="464591"/>
                    </a:lnTo>
                    <a:lnTo>
                      <a:pt x="1380370" y="806329"/>
                    </a:lnTo>
                    <a:lnTo>
                      <a:pt x="33091" y="806329"/>
                    </a:lnTo>
                    <a:lnTo>
                      <a:pt x="109052" y="502488"/>
                    </a:lnTo>
                    <a:lnTo>
                      <a:pt x="91410" y="486803"/>
                    </a:lnTo>
                    <a:cubicBezTo>
                      <a:pt x="69471" y="463080"/>
                      <a:pt x="50217" y="437468"/>
                      <a:pt x="34008" y="410119"/>
                    </a:cubicBezTo>
                    <a:lnTo>
                      <a:pt x="0" y="330943"/>
                    </a:lnTo>
                    <a:lnTo>
                      <a:pt x="1408019" y="0"/>
                    </a:lnTo>
                    <a:lnTo>
                      <a:pt x="1414115" y="76146"/>
                    </a:lnTo>
                    <a:cubicBezTo>
                      <a:pt x="1407648" y="203478"/>
                      <a:pt x="1328550" y="344277"/>
                      <a:pt x="1224717" y="447381"/>
                    </a:cubicBezTo>
                  </a:path>
                </a:pathLst>
              </a:custGeom>
              <a:noFill/>
              <a:ln w="15875">
                <a:solidFill>
                  <a:srgbClr val="002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94" tIns="149195" rIns="186494" bIns="149195" numCol="1" spcCol="0" rtlCol="0" fromWordArt="0" anchor="t" anchorCtr="0" forceAA="0" compatLnSpc="1">
                <a:prstTxWarp prst="textNoShape">
                  <a:avLst/>
                </a:prstTxWarp>
                <a:noAutofit/>
              </a:bodyPr>
              <a:lstStyle/>
              <a:p>
                <a:pPr marL="0" marR="0" lvl="0" indent="0" algn="ctr" defTabSz="950846" rtl="0" eaLnBrk="1" fontAlgn="base" latinLnBrk="0" hangingPunct="1">
                  <a:lnSpc>
                    <a:spcPct val="90000"/>
                  </a:lnSpc>
                  <a:spcBef>
                    <a:spcPct val="0"/>
                  </a:spcBef>
                  <a:spcAft>
                    <a:spcPct val="0"/>
                  </a:spcAft>
                  <a:buClrTx/>
                  <a:buSzTx/>
                  <a:buFontTx/>
                  <a:buNone/>
                  <a:tabLst/>
                  <a:defRPr/>
                </a:pPr>
                <a:endParaRPr kumimoji="0" lang="en-US" sz="3200" b="0" i="0" u="none" strike="noStrike" kern="1200" cap="none" spc="0" normalizeH="0" baseline="0" noProof="0" err="1">
                  <a:ln>
                    <a:noFill/>
                  </a:ln>
                  <a:solidFill>
                    <a:srgbClr val="002050"/>
                  </a:solidFill>
                  <a:effectLst/>
                  <a:uLnTx/>
                  <a:uFillTx/>
                  <a:latin typeface="Segoe UI"/>
                  <a:ea typeface="Segoe UI" pitchFamily="34" charset="0"/>
                  <a:cs typeface="Segoe UI" pitchFamily="34" charset="0"/>
                </a:endParaRPr>
              </a:p>
            </p:txBody>
          </p:sp>
          <p:sp>
            <p:nvSpPr>
              <p:cNvPr id="108" name="Oval 107">
                <a:extLst>
                  <a:ext uri="{FF2B5EF4-FFF2-40B4-BE49-F238E27FC236}">
                    <a16:creationId xmlns:a16="http://schemas.microsoft.com/office/drawing/2014/main" id="{E1DBF053-525A-4333-BD82-EA92F99B5F13}"/>
                  </a:ext>
                </a:extLst>
              </p:cNvPr>
              <p:cNvSpPr/>
              <p:nvPr/>
            </p:nvSpPr>
            <p:spPr bwMode="auto">
              <a:xfrm rot="641942">
                <a:off x="2263399" y="3384154"/>
                <a:ext cx="125506" cy="61076"/>
              </a:xfrm>
              <a:prstGeom prst="ellipse">
                <a:avLst/>
              </a:prstGeom>
              <a:noFill/>
              <a:ln w="15875">
                <a:solidFill>
                  <a:srgbClr val="002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94" tIns="149195" rIns="186494" bIns="149195" numCol="1" spcCol="0" rtlCol="0" fromWordArt="0" anchor="t" anchorCtr="0" forceAA="0" compatLnSpc="1">
                <a:prstTxWarp prst="textNoShape">
                  <a:avLst/>
                </a:prstTxWarp>
                <a:noAutofit/>
              </a:bodyPr>
              <a:lstStyle/>
              <a:p>
                <a:pPr marL="0" marR="0" lvl="0" indent="0" algn="ctr" defTabSz="950846" rtl="0" eaLnBrk="1" fontAlgn="base" latinLnBrk="0" hangingPunct="1">
                  <a:lnSpc>
                    <a:spcPct val="90000"/>
                  </a:lnSpc>
                  <a:spcBef>
                    <a:spcPct val="0"/>
                  </a:spcBef>
                  <a:spcAft>
                    <a:spcPct val="0"/>
                  </a:spcAft>
                  <a:buClrTx/>
                  <a:buSzTx/>
                  <a:buFontTx/>
                  <a:buNone/>
                  <a:tabLst/>
                  <a:defRPr/>
                </a:pPr>
                <a:endParaRPr kumimoji="0" lang="en-US" sz="3200" b="0" i="0" u="none" strike="noStrike" kern="1200" cap="none" spc="0" normalizeH="0" baseline="0" noProof="0" err="1">
                  <a:ln>
                    <a:noFill/>
                  </a:ln>
                  <a:solidFill>
                    <a:srgbClr val="002050"/>
                  </a:solidFill>
                  <a:effectLst/>
                  <a:uLnTx/>
                  <a:uFillTx/>
                  <a:latin typeface="Segoe UI"/>
                  <a:ea typeface="Segoe UI" pitchFamily="34" charset="0"/>
                  <a:cs typeface="Segoe UI" pitchFamily="34" charset="0"/>
                </a:endParaRPr>
              </a:p>
            </p:txBody>
          </p:sp>
          <p:sp>
            <p:nvSpPr>
              <p:cNvPr id="109" name="Freeform 33">
                <a:extLst>
                  <a:ext uri="{FF2B5EF4-FFF2-40B4-BE49-F238E27FC236}">
                    <a16:creationId xmlns:a16="http://schemas.microsoft.com/office/drawing/2014/main" id="{1A5BFC41-C872-4A43-A277-79FD3C2D0DC6}"/>
                  </a:ext>
                </a:extLst>
              </p:cNvPr>
              <p:cNvSpPr/>
              <p:nvPr/>
            </p:nvSpPr>
            <p:spPr bwMode="auto">
              <a:xfrm>
                <a:off x="2486848" y="3272101"/>
                <a:ext cx="152273" cy="532955"/>
              </a:xfrm>
              <a:custGeom>
                <a:avLst/>
                <a:gdLst>
                  <a:gd name="connsiteX0" fmla="*/ 44450 w 133350"/>
                  <a:gd name="connsiteY0" fmla="*/ 0 h 466725"/>
                  <a:gd name="connsiteX1" fmla="*/ 133350 w 133350"/>
                  <a:gd name="connsiteY1" fmla="*/ 314325 h 466725"/>
                  <a:gd name="connsiteX2" fmla="*/ 12700 w 133350"/>
                  <a:gd name="connsiteY2" fmla="*/ 320675 h 466725"/>
                  <a:gd name="connsiteX3" fmla="*/ 0 w 133350"/>
                  <a:gd name="connsiteY3" fmla="*/ 466725 h 466725"/>
                </a:gdLst>
                <a:ahLst/>
                <a:cxnLst>
                  <a:cxn ang="0">
                    <a:pos x="connsiteX0" y="connsiteY0"/>
                  </a:cxn>
                  <a:cxn ang="0">
                    <a:pos x="connsiteX1" y="connsiteY1"/>
                  </a:cxn>
                  <a:cxn ang="0">
                    <a:pos x="connsiteX2" y="connsiteY2"/>
                  </a:cxn>
                  <a:cxn ang="0">
                    <a:pos x="connsiteX3" y="connsiteY3"/>
                  </a:cxn>
                </a:cxnLst>
                <a:rect l="l" t="t" r="r" b="b"/>
                <a:pathLst>
                  <a:path w="133350" h="466725">
                    <a:moveTo>
                      <a:pt x="44450" y="0"/>
                    </a:moveTo>
                    <a:lnTo>
                      <a:pt x="133350" y="314325"/>
                    </a:lnTo>
                    <a:lnTo>
                      <a:pt x="12700" y="320675"/>
                    </a:lnTo>
                    <a:lnTo>
                      <a:pt x="0" y="466725"/>
                    </a:lnTo>
                  </a:path>
                </a:pathLst>
              </a:custGeom>
              <a:noFill/>
              <a:ln w="15875">
                <a:solidFill>
                  <a:srgbClr val="002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marL="0" marR="0" lvl="0" indent="0" algn="ctr" defTabSz="951156"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2050"/>
                  </a:solidFill>
                  <a:effectLst/>
                  <a:uLnTx/>
                  <a:uFillTx/>
                  <a:latin typeface="Segoe UI"/>
                  <a:ea typeface="+mn-ea"/>
                  <a:cs typeface="+mn-cs"/>
                </a:endParaRPr>
              </a:p>
            </p:txBody>
          </p:sp>
          <p:sp>
            <p:nvSpPr>
              <p:cNvPr id="110" name="Freeform 34">
                <a:extLst>
                  <a:ext uri="{FF2B5EF4-FFF2-40B4-BE49-F238E27FC236}">
                    <a16:creationId xmlns:a16="http://schemas.microsoft.com/office/drawing/2014/main" id="{E2BF7113-DD55-458B-800A-80F4AB305BDF}"/>
                  </a:ext>
                </a:extLst>
              </p:cNvPr>
              <p:cNvSpPr/>
              <p:nvPr/>
            </p:nvSpPr>
            <p:spPr bwMode="auto">
              <a:xfrm>
                <a:off x="1359997" y="3137956"/>
                <a:ext cx="57314" cy="409687"/>
              </a:xfrm>
              <a:custGeom>
                <a:avLst/>
                <a:gdLst>
                  <a:gd name="connsiteX0" fmla="*/ 22225 w 22225"/>
                  <a:gd name="connsiteY0" fmla="*/ 0 h 358775"/>
                  <a:gd name="connsiteX1" fmla="*/ 0 w 22225"/>
                  <a:gd name="connsiteY1" fmla="*/ 358775 h 358775"/>
                  <a:gd name="connsiteX2" fmla="*/ 0 w 22225"/>
                  <a:gd name="connsiteY2" fmla="*/ 355600 h 358775"/>
                  <a:gd name="connsiteX3" fmla="*/ 0 w 22225"/>
                  <a:gd name="connsiteY3" fmla="*/ 355600 h 358775"/>
                  <a:gd name="connsiteX4" fmla="*/ 0 w 22225"/>
                  <a:gd name="connsiteY4" fmla="*/ 355600 h 358775"/>
                  <a:gd name="connsiteX0" fmla="*/ 50192 w 50192"/>
                  <a:gd name="connsiteY0" fmla="*/ 0 h 358775"/>
                  <a:gd name="connsiteX1" fmla="*/ 27967 w 50192"/>
                  <a:gd name="connsiteY1" fmla="*/ 358775 h 358775"/>
                  <a:gd name="connsiteX2" fmla="*/ 27967 w 50192"/>
                  <a:gd name="connsiteY2" fmla="*/ 355600 h 358775"/>
                  <a:gd name="connsiteX3" fmla="*/ 27967 w 50192"/>
                  <a:gd name="connsiteY3" fmla="*/ 355600 h 358775"/>
                  <a:gd name="connsiteX4" fmla="*/ 27967 w 50192"/>
                  <a:gd name="connsiteY4" fmla="*/ 355600 h 358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192" h="358775">
                    <a:moveTo>
                      <a:pt x="50192" y="0"/>
                    </a:moveTo>
                    <a:cubicBezTo>
                      <a:pt x="-52466" y="155311"/>
                      <a:pt x="35375" y="239183"/>
                      <a:pt x="27967" y="358775"/>
                    </a:cubicBezTo>
                    <a:lnTo>
                      <a:pt x="27967" y="355600"/>
                    </a:lnTo>
                    <a:lnTo>
                      <a:pt x="27967" y="355600"/>
                    </a:lnTo>
                    <a:lnTo>
                      <a:pt x="27967" y="355600"/>
                    </a:lnTo>
                  </a:path>
                </a:pathLst>
              </a:custGeom>
              <a:noFill/>
              <a:ln w="15875">
                <a:solidFill>
                  <a:srgbClr val="002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marL="0" marR="0" lvl="0" indent="0" algn="ctr" defTabSz="951156"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2050"/>
                  </a:solidFill>
                  <a:effectLst/>
                  <a:uLnTx/>
                  <a:uFillTx/>
                  <a:latin typeface="Segoe UI"/>
                  <a:ea typeface="+mn-ea"/>
                  <a:cs typeface="+mn-cs"/>
                </a:endParaRPr>
              </a:p>
            </p:txBody>
          </p:sp>
        </p:grpSp>
        <p:grpSp>
          <p:nvGrpSpPr>
            <p:cNvPr id="2" name="Group 1">
              <a:extLst>
                <a:ext uri="{FF2B5EF4-FFF2-40B4-BE49-F238E27FC236}">
                  <a16:creationId xmlns:a16="http://schemas.microsoft.com/office/drawing/2014/main" id="{77817565-FC84-4380-9841-59F36B3030CB}"/>
                </a:ext>
              </a:extLst>
            </p:cNvPr>
            <p:cNvGrpSpPr/>
            <p:nvPr/>
          </p:nvGrpSpPr>
          <p:grpSpPr>
            <a:xfrm>
              <a:off x="3999452" y="603616"/>
              <a:ext cx="2683232" cy="609602"/>
              <a:chOff x="5845607" y="603616"/>
              <a:chExt cx="2683232" cy="609602"/>
            </a:xfrm>
          </p:grpSpPr>
          <p:sp>
            <p:nvSpPr>
              <p:cNvPr id="60" name="Rectangle 59">
                <a:extLst>
                  <a:ext uri="{FF2B5EF4-FFF2-40B4-BE49-F238E27FC236}">
                    <a16:creationId xmlns:a16="http://schemas.microsoft.com/office/drawing/2014/main" id="{6E6D50F3-5703-4D0A-9571-D7174AA0300E}"/>
                  </a:ext>
                </a:extLst>
              </p:cNvPr>
              <p:cNvSpPr/>
              <p:nvPr/>
            </p:nvSpPr>
            <p:spPr bwMode="auto">
              <a:xfrm>
                <a:off x="5940326" y="603616"/>
                <a:ext cx="2588513" cy="411363"/>
              </a:xfrm>
              <a:prstGeom prst="rect">
                <a:avLst/>
              </a:prstGeom>
              <a:noFill/>
              <a:ln w="12700">
                <a:no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28535" tIns="0" rIns="91414" bIns="0" numCol="1" spcCol="0" rtlCol="0" fromWordArt="0" anchor="ctr" anchorCtr="0" forceAA="0" compatLnSpc="1">
                <a:prstTxWarp prst="textNoShape">
                  <a:avLst/>
                </a:prstTxWarp>
                <a:noAutofit/>
              </a:bodyPr>
              <a:lstStyle/>
              <a:p>
                <a:pPr marL="0" marR="0" lvl="0" indent="0" algn="l" defTabSz="932114" rtl="0" eaLnBrk="1" fontAlgn="base" latinLnBrk="0" hangingPunct="1">
                  <a:lnSpc>
                    <a:spcPct val="90000"/>
                  </a:lnSpc>
                  <a:spcBef>
                    <a:spcPct val="0"/>
                  </a:spcBef>
                  <a:spcAft>
                    <a:spcPts val="100"/>
                  </a:spcAft>
                  <a:buClrTx/>
                  <a:buSzTx/>
                  <a:buFontTx/>
                  <a:buNone/>
                  <a:tabLst/>
                  <a:defRPr/>
                </a:pPr>
                <a:r>
                  <a:rPr kumimoji="0" lang="en-US" sz="1800" b="0" i="0" u="none" strike="noStrike" kern="0" cap="none" spc="0" normalizeH="0" baseline="0" noProof="0" dirty="0">
                    <a:ln>
                      <a:noFill/>
                    </a:ln>
                    <a:solidFill>
                      <a:srgbClr val="002050"/>
                    </a:solidFill>
                    <a:effectLst/>
                    <a:uLnTx/>
                    <a:uFillTx/>
                    <a:latin typeface="Segoe UI"/>
                    <a:ea typeface="Segoe UI" pitchFamily="34" charset="0"/>
                    <a:cs typeface="Segoe UI Semibold" panose="020B0702040204020203" pitchFamily="34" charset="0"/>
                  </a:rPr>
                  <a:t>Identity-based attacks </a:t>
                </a:r>
                <a:br>
                  <a:rPr kumimoji="0" lang="en-US" sz="1800" b="0" i="0" u="none" strike="noStrike" kern="0" cap="none" spc="0" normalizeH="0" baseline="0" noProof="0" dirty="0">
                    <a:ln>
                      <a:noFill/>
                    </a:ln>
                    <a:solidFill>
                      <a:srgbClr val="002050"/>
                    </a:solidFill>
                    <a:effectLst/>
                    <a:uLnTx/>
                    <a:uFillTx/>
                    <a:latin typeface="Segoe UI"/>
                    <a:ea typeface="Segoe UI" pitchFamily="34" charset="0"/>
                    <a:cs typeface="Segoe UI Semibold" panose="020B0702040204020203" pitchFamily="34" charset="0"/>
                  </a:rPr>
                </a:br>
                <a:r>
                  <a:rPr kumimoji="0" lang="en-US" sz="1800" b="0" i="0" u="none" strike="noStrike" kern="0" cap="none" spc="0" normalizeH="0" baseline="0" noProof="0" dirty="0">
                    <a:ln>
                      <a:noFill/>
                    </a:ln>
                    <a:solidFill>
                      <a:srgbClr val="002050"/>
                    </a:solidFill>
                    <a:effectLst/>
                    <a:uLnTx/>
                    <a:uFillTx/>
                    <a:latin typeface="Segoe UI"/>
                    <a:ea typeface="Segoe UI" pitchFamily="34" charset="0"/>
                    <a:cs typeface="Segoe UI Semibold" panose="020B0702040204020203" pitchFamily="34" charset="0"/>
                  </a:rPr>
                  <a:t>are up 300% this year</a:t>
                </a:r>
              </a:p>
            </p:txBody>
          </p:sp>
          <p:cxnSp>
            <p:nvCxnSpPr>
              <p:cNvPr id="61" name="Straight Connector 60">
                <a:extLst>
                  <a:ext uri="{FF2B5EF4-FFF2-40B4-BE49-F238E27FC236}">
                    <a16:creationId xmlns:a16="http://schemas.microsoft.com/office/drawing/2014/main" id="{2B15D14E-5482-4984-BBA0-6451DAFBD25B}"/>
                  </a:ext>
                </a:extLst>
              </p:cNvPr>
              <p:cNvCxnSpPr/>
              <p:nvPr/>
            </p:nvCxnSpPr>
            <p:spPr>
              <a:xfrm>
                <a:off x="5845607" y="1114423"/>
                <a:ext cx="0" cy="98795"/>
              </a:xfrm>
              <a:prstGeom prst="line">
                <a:avLst/>
              </a:prstGeom>
              <a:ln w="15875">
                <a:solidFill>
                  <a:srgbClr val="002050"/>
                </a:solidFill>
                <a:miter lim="800000"/>
                <a:headEnd type="none" w="sm" len="sm"/>
                <a:tailEnd type="none" w="sm" len="sm"/>
              </a:ln>
              <a:scene3d>
                <a:camera prst="orthographicFront">
                  <a:rot lat="0" lon="0" rev="0"/>
                </a:camera>
                <a:lightRig rig="threePt" dir="t"/>
              </a:scene3d>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56094CEA-0E60-4244-801C-2C0BB5467B70}"/>
                  </a:ext>
                </a:extLst>
              </p:cNvPr>
              <p:cNvCxnSpPr>
                <a:cxnSpLocks/>
              </p:cNvCxnSpPr>
              <p:nvPr/>
            </p:nvCxnSpPr>
            <p:spPr>
              <a:xfrm flipH="1">
                <a:off x="5845611" y="1213218"/>
                <a:ext cx="2129740" cy="0"/>
              </a:xfrm>
              <a:prstGeom prst="line">
                <a:avLst/>
              </a:prstGeom>
              <a:ln w="15875">
                <a:solidFill>
                  <a:srgbClr val="002050"/>
                </a:solidFill>
                <a:miter lim="800000"/>
                <a:headEnd type="oval" w="sm" len="sm"/>
                <a:tailEnd type="none" w="sm" len="sm"/>
              </a:ln>
              <a:scene3d>
                <a:camera prst="orthographicFront">
                  <a:rot lat="0" lon="0" rev="0"/>
                </a:camera>
                <a:lightRig rig="threePt" dir="t"/>
              </a:scene3d>
            </p:spPr>
            <p:style>
              <a:lnRef idx="1">
                <a:schemeClr val="accent1"/>
              </a:lnRef>
              <a:fillRef idx="0">
                <a:schemeClr val="accent1"/>
              </a:fillRef>
              <a:effectRef idx="0">
                <a:schemeClr val="accent1"/>
              </a:effectRef>
              <a:fontRef idx="minor">
                <a:schemeClr val="tx1"/>
              </a:fontRef>
            </p:style>
          </p:cxnSp>
        </p:grpSp>
      </p:grpSp>
      <p:grpSp>
        <p:nvGrpSpPr>
          <p:cNvPr id="6" name="Group 5">
            <a:extLst>
              <a:ext uri="{FF2B5EF4-FFF2-40B4-BE49-F238E27FC236}">
                <a16:creationId xmlns:a16="http://schemas.microsoft.com/office/drawing/2014/main" id="{57DCB278-8EF8-40D3-8DB9-DCC83CAC9B77}"/>
              </a:ext>
            </a:extLst>
          </p:cNvPr>
          <p:cNvGrpSpPr/>
          <p:nvPr/>
        </p:nvGrpSpPr>
        <p:grpSpPr>
          <a:xfrm>
            <a:off x="7772052" y="3183826"/>
            <a:ext cx="4351040" cy="571534"/>
            <a:chOff x="7051063" y="3726152"/>
            <a:chExt cx="4351040" cy="571534"/>
          </a:xfrm>
        </p:grpSpPr>
        <p:grpSp>
          <p:nvGrpSpPr>
            <p:cNvPr id="59" name="Group 58">
              <a:extLst>
                <a:ext uri="{FF2B5EF4-FFF2-40B4-BE49-F238E27FC236}">
                  <a16:creationId xmlns:a16="http://schemas.microsoft.com/office/drawing/2014/main" id="{9D539B9D-1A94-4BDF-A74B-D57C7D45D743}"/>
                </a:ext>
              </a:extLst>
            </p:cNvPr>
            <p:cNvGrpSpPr/>
            <p:nvPr/>
          </p:nvGrpSpPr>
          <p:grpSpPr>
            <a:xfrm>
              <a:off x="7224777" y="3736347"/>
              <a:ext cx="4177326" cy="561339"/>
              <a:chOff x="9868779" y="2737150"/>
              <a:chExt cx="4095790" cy="550382"/>
            </a:xfrm>
          </p:grpSpPr>
          <p:sp>
            <p:nvSpPr>
              <p:cNvPr id="65" name="Rectangle 64">
                <a:extLst>
                  <a:ext uri="{FF2B5EF4-FFF2-40B4-BE49-F238E27FC236}">
                    <a16:creationId xmlns:a16="http://schemas.microsoft.com/office/drawing/2014/main" id="{E80A01BD-CD9E-40EA-AF8B-D8E04AD7991D}"/>
                  </a:ext>
                </a:extLst>
              </p:cNvPr>
              <p:cNvSpPr/>
              <p:nvPr/>
            </p:nvSpPr>
            <p:spPr bwMode="auto">
              <a:xfrm>
                <a:off x="9925104" y="2737150"/>
                <a:ext cx="4039465" cy="403334"/>
              </a:xfrm>
              <a:prstGeom prst="rect">
                <a:avLst/>
              </a:prstGeom>
              <a:noFill/>
              <a:ln w="12700">
                <a:no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28535" tIns="0" rIns="91414" bIns="0" numCol="1" spcCol="0" rtlCol="0" fromWordArt="0" anchor="ctr" anchorCtr="0" forceAA="0" compatLnSpc="1">
                <a:prstTxWarp prst="textNoShape">
                  <a:avLst/>
                </a:prstTxWarp>
                <a:noAutofit/>
              </a:bodyPr>
              <a:lstStyle/>
              <a:p>
                <a:pPr marL="0" marR="0" lvl="0" indent="0" algn="l" defTabSz="932114" rtl="0" eaLnBrk="1" fontAlgn="base" latinLnBrk="0" hangingPunct="1">
                  <a:lnSpc>
                    <a:spcPct val="90000"/>
                  </a:lnSpc>
                  <a:spcBef>
                    <a:spcPct val="0"/>
                  </a:spcBef>
                  <a:spcAft>
                    <a:spcPts val="100"/>
                  </a:spcAft>
                  <a:buClrTx/>
                  <a:buSzTx/>
                  <a:buFontTx/>
                  <a:buNone/>
                  <a:tabLst/>
                  <a:defRPr/>
                </a:pPr>
                <a:r>
                  <a:rPr kumimoji="0" lang="en-US" sz="1800" b="0" i="0" u="none" strike="noStrike" kern="0" cap="none" spc="0" normalizeH="0" baseline="0" noProof="0" dirty="0">
                    <a:ln>
                      <a:noFill/>
                    </a:ln>
                    <a:solidFill>
                      <a:srgbClr val="00188F"/>
                    </a:solidFill>
                    <a:effectLst/>
                    <a:uLnTx/>
                    <a:uFillTx/>
                    <a:latin typeface="Segoe UI"/>
                    <a:ea typeface="Segoe UI" pitchFamily="34" charset="0"/>
                    <a:cs typeface="Segoe UI Semibold" panose="020B0702040204020203" pitchFamily="34" charset="0"/>
                  </a:rPr>
                  <a:t>Lack of knowledge of available </a:t>
                </a:r>
                <a:br>
                  <a:rPr kumimoji="0" lang="en-US" sz="1800" b="0" i="0" u="none" strike="noStrike" kern="0" cap="none" spc="0" normalizeH="0" baseline="0" noProof="0" dirty="0">
                    <a:ln>
                      <a:noFill/>
                    </a:ln>
                    <a:solidFill>
                      <a:srgbClr val="00188F"/>
                    </a:solidFill>
                    <a:effectLst/>
                    <a:uLnTx/>
                    <a:uFillTx/>
                    <a:latin typeface="Segoe UI"/>
                    <a:ea typeface="Segoe UI" pitchFamily="34" charset="0"/>
                    <a:cs typeface="Segoe UI Semibold" panose="020B0702040204020203" pitchFamily="34" charset="0"/>
                  </a:rPr>
                </a:br>
                <a:r>
                  <a:rPr kumimoji="0" lang="en-US" sz="1800" b="0" i="0" u="none" strike="noStrike" kern="0" cap="none" spc="0" normalizeH="0" baseline="0" noProof="0" dirty="0">
                    <a:ln>
                      <a:noFill/>
                    </a:ln>
                    <a:solidFill>
                      <a:srgbClr val="00188F"/>
                    </a:solidFill>
                    <a:effectLst/>
                    <a:uLnTx/>
                    <a:uFillTx/>
                    <a:latin typeface="Segoe UI"/>
                    <a:ea typeface="Segoe UI" pitchFamily="34" charset="0"/>
                    <a:cs typeface="Segoe UI Semibold" panose="020B0702040204020203" pitchFamily="34" charset="0"/>
                  </a:rPr>
                  <a:t>controls and which are most effective</a:t>
                </a:r>
              </a:p>
            </p:txBody>
          </p:sp>
          <p:cxnSp>
            <p:nvCxnSpPr>
              <p:cNvPr id="71" name="Straight Connector 70">
                <a:extLst>
                  <a:ext uri="{FF2B5EF4-FFF2-40B4-BE49-F238E27FC236}">
                    <a16:creationId xmlns:a16="http://schemas.microsoft.com/office/drawing/2014/main" id="{D1C005E3-5BDB-442B-98B8-849F1CD98E32}"/>
                  </a:ext>
                </a:extLst>
              </p:cNvPr>
              <p:cNvCxnSpPr/>
              <p:nvPr/>
            </p:nvCxnSpPr>
            <p:spPr>
              <a:xfrm>
                <a:off x="9868779" y="3190665"/>
                <a:ext cx="0" cy="96867"/>
              </a:xfrm>
              <a:prstGeom prst="line">
                <a:avLst/>
              </a:prstGeom>
              <a:ln w="15875">
                <a:solidFill>
                  <a:srgbClr val="00188F"/>
                </a:solidFill>
                <a:headEnd type="none" w="sm" len="sm"/>
                <a:tailEnd type="none" w="sm" len="sm"/>
              </a:ln>
              <a:scene3d>
                <a:camera prst="orthographicFront">
                  <a:rot lat="0" lon="0" rev="0"/>
                </a:camera>
                <a:lightRig rig="threePt" dir="t"/>
              </a:scene3d>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559BEB40-76A5-41E1-B7F0-6B7E9EB4D5D3}"/>
                  </a:ext>
                </a:extLst>
              </p:cNvPr>
              <p:cNvCxnSpPr>
                <a:cxnSpLocks/>
              </p:cNvCxnSpPr>
              <p:nvPr/>
            </p:nvCxnSpPr>
            <p:spPr>
              <a:xfrm flipH="1">
                <a:off x="9868781" y="3287532"/>
                <a:ext cx="2340674" cy="0"/>
              </a:xfrm>
              <a:prstGeom prst="line">
                <a:avLst/>
              </a:prstGeom>
              <a:ln w="15875">
                <a:solidFill>
                  <a:srgbClr val="00188F"/>
                </a:solidFill>
                <a:miter lim="800000"/>
                <a:headEnd type="oval" w="sm" len="sm"/>
                <a:tailEnd type="none" w="sm" len="sm"/>
              </a:ln>
              <a:scene3d>
                <a:camera prst="orthographicFront">
                  <a:rot lat="0" lon="0" rev="0"/>
                </a:camera>
                <a:lightRig rig="threePt" dir="t"/>
              </a:scene3d>
            </p:spPr>
            <p:style>
              <a:lnRef idx="1">
                <a:schemeClr val="accent1"/>
              </a:lnRef>
              <a:fillRef idx="0">
                <a:schemeClr val="accent1"/>
              </a:fillRef>
              <a:effectRef idx="0">
                <a:schemeClr val="accent1"/>
              </a:effectRef>
              <a:fontRef idx="minor">
                <a:schemeClr val="tx1"/>
              </a:fontRef>
            </p:style>
          </p:cxnSp>
        </p:grpSp>
        <p:sp>
          <p:nvSpPr>
            <p:cNvPr id="82" name="brain_3">
              <a:extLst>
                <a:ext uri="{FF2B5EF4-FFF2-40B4-BE49-F238E27FC236}">
                  <a16:creationId xmlns:a16="http://schemas.microsoft.com/office/drawing/2014/main" id="{5BCA0DC6-D566-4B8A-B096-422F7918FAE8}"/>
                </a:ext>
              </a:extLst>
            </p:cNvPr>
            <p:cNvSpPr>
              <a:spLocks noChangeAspect="1" noEditPoints="1"/>
            </p:cNvSpPr>
            <p:nvPr/>
          </p:nvSpPr>
          <p:spPr bwMode="auto">
            <a:xfrm>
              <a:off x="7051063" y="3726152"/>
              <a:ext cx="340157" cy="365760"/>
            </a:xfrm>
            <a:custGeom>
              <a:avLst/>
              <a:gdLst>
                <a:gd name="T0" fmla="*/ 68 w 315"/>
                <a:gd name="T1" fmla="*/ 292 h 338"/>
                <a:gd name="T2" fmla="*/ 24 w 315"/>
                <a:gd name="T3" fmla="*/ 231 h 338"/>
                <a:gd name="T4" fmla="*/ 28 w 315"/>
                <a:gd name="T5" fmla="*/ 126 h 338"/>
                <a:gd name="T6" fmla="*/ 68 w 315"/>
                <a:gd name="T7" fmla="*/ 46 h 338"/>
                <a:gd name="T8" fmla="*/ 113 w 315"/>
                <a:gd name="T9" fmla="*/ 0 h 338"/>
                <a:gd name="T10" fmla="*/ 158 w 315"/>
                <a:gd name="T11" fmla="*/ 293 h 338"/>
                <a:gd name="T12" fmla="*/ 248 w 315"/>
                <a:gd name="T13" fmla="*/ 292 h 338"/>
                <a:gd name="T14" fmla="*/ 292 w 315"/>
                <a:gd name="T15" fmla="*/ 231 h 338"/>
                <a:gd name="T16" fmla="*/ 287 w 315"/>
                <a:gd name="T17" fmla="*/ 126 h 338"/>
                <a:gd name="T18" fmla="*/ 248 w 315"/>
                <a:gd name="T19" fmla="*/ 46 h 338"/>
                <a:gd name="T20" fmla="*/ 203 w 315"/>
                <a:gd name="T21" fmla="*/ 0 h 338"/>
                <a:gd name="T22" fmla="*/ 158 w 315"/>
                <a:gd name="T23" fmla="*/ 293 h 338"/>
                <a:gd name="T24" fmla="*/ 90 w 315"/>
                <a:gd name="T25" fmla="*/ 293 h 338"/>
                <a:gd name="T26" fmla="*/ 248 w 315"/>
                <a:gd name="T27" fmla="*/ 293 h 338"/>
                <a:gd name="T28" fmla="*/ 68 w 315"/>
                <a:gd name="T29" fmla="*/ 180 h 338"/>
                <a:gd name="T30" fmla="*/ 90 w 315"/>
                <a:gd name="T31" fmla="*/ 203 h 338"/>
                <a:gd name="T32" fmla="*/ 158 w 315"/>
                <a:gd name="T33" fmla="*/ 225 h 338"/>
                <a:gd name="T34" fmla="*/ 225 w 315"/>
                <a:gd name="T35" fmla="*/ 203 h 338"/>
                <a:gd name="T36" fmla="*/ 248 w 315"/>
                <a:gd name="T37" fmla="*/ 180 h 338"/>
                <a:gd name="T38" fmla="*/ 79 w 315"/>
                <a:gd name="T39" fmla="*/ 90 h 338"/>
                <a:gd name="T40" fmla="*/ 113 w 315"/>
                <a:gd name="T41" fmla="*/ 113 h 338"/>
                <a:gd name="T42" fmla="*/ 135 w 315"/>
                <a:gd name="T43" fmla="*/ 135 h 338"/>
                <a:gd name="T44" fmla="*/ 203 w 315"/>
                <a:gd name="T45" fmla="*/ 113 h 338"/>
                <a:gd name="T46" fmla="*/ 225 w 315"/>
                <a:gd name="T47" fmla="*/ 90 h 338"/>
                <a:gd name="T48" fmla="*/ 24 w 315"/>
                <a:gd name="T49" fmla="*/ 231 h 338"/>
                <a:gd name="T50" fmla="*/ 248 w 315"/>
                <a:gd name="T51" fmla="*/ 248 h 338"/>
                <a:gd name="T52" fmla="*/ 28 w 315"/>
                <a:gd name="T53" fmla="*/ 126 h 338"/>
                <a:gd name="T54" fmla="*/ 243 w 315"/>
                <a:gd name="T55" fmla="*/ 126 h 338"/>
                <a:gd name="T56" fmla="*/ 68 w 315"/>
                <a:gd name="T57" fmla="*/ 45 h 338"/>
                <a:gd name="T58" fmla="*/ 248 w 315"/>
                <a:gd name="T59" fmla="*/ 45 h 338"/>
                <a:gd name="T60" fmla="*/ 135 w 315"/>
                <a:gd name="T61" fmla="*/ 293 h 338"/>
                <a:gd name="T62" fmla="*/ 68 w 315"/>
                <a:gd name="T63" fmla="*/ 293 h 338"/>
                <a:gd name="T64" fmla="*/ 101 w 315"/>
                <a:gd name="T65" fmla="*/ 338 h 338"/>
                <a:gd name="T66" fmla="*/ 158 w 315"/>
                <a:gd name="T67" fmla="*/ 315 h 338"/>
                <a:gd name="T68" fmla="*/ 158 w 315"/>
                <a:gd name="T69" fmla="*/ 293 h 338"/>
                <a:gd name="T70" fmla="*/ 180 w 315"/>
                <a:gd name="T71" fmla="*/ 338 h 338"/>
                <a:gd name="T72" fmla="*/ 248 w 315"/>
                <a:gd name="T73" fmla="*/ 304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5" h="338">
                  <a:moveTo>
                    <a:pt x="68" y="293"/>
                  </a:moveTo>
                  <a:cubicBezTo>
                    <a:pt x="68" y="293"/>
                    <a:pt x="68" y="292"/>
                    <a:pt x="68" y="292"/>
                  </a:cubicBezTo>
                  <a:cubicBezTo>
                    <a:pt x="42" y="289"/>
                    <a:pt x="23" y="268"/>
                    <a:pt x="23" y="242"/>
                  </a:cubicBezTo>
                  <a:cubicBezTo>
                    <a:pt x="23" y="238"/>
                    <a:pt x="23" y="235"/>
                    <a:pt x="24" y="231"/>
                  </a:cubicBezTo>
                  <a:cubicBezTo>
                    <a:pt x="10" y="219"/>
                    <a:pt x="0" y="201"/>
                    <a:pt x="0" y="180"/>
                  </a:cubicBezTo>
                  <a:cubicBezTo>
                    <a:pt x="0" y="158"/>
                    <a:pt x="11" y="138"/>
                    <a:pt x="28" y="126"/>
                  </a:cubicBezTo>
                  <a:cubicBezTo>
                    <a:pt x="25" y="118"/>
                    <a:pt x="23" y="110"/>
                    <a:pt x="23" y="102"/>
                  </a:cubicBezTo>
                  <a:cubicBezTo>
                    <a:pt x="23" y="74"/>
                    <a:pt x="42" y="52"/>
                    <a:pt x="68" y="46"/>
                  </a:cubicBezTo>
                  <a:cubicBezTo>
                    <a:pt x="68" y="46"/>
                    <a:pt x="68" y="46"/>
                    <a:pt x="68" y="45"/>
                  </a:cubicBezTo>
                  <a:cubicBezTo>
                    <a:pt x="68" y="20"/>
                    <a:pt x="88" y="0"/>
                    <a:pt x="113" y="0"/>
                  </a:cubicBezTo>
                  <a:cubicBezTo>
                    <a:pt x="138" y="0"/>
                    <a:pt x="158" y="20"/>
                    <a:pt x="158" y="45"/>
                  </a:cubicBezTo>
                  <a:cubicBezTo>
                    <a:pt x="158" y="293"/>
                    <a:pt x="158" y="293"/>
                    <a:pt x="158" y="293"/>
                  </a:cubicBezTo>
                  <a:moveTo>
                    <a:pt x="248" y="293"/>
                  </a:moveTo>
                  <a:cubicBezTo>
                    <a:pt x="248" y="293"/>
                    <a:pt x="248" y="292"/>
                    <a:pt x="248" y="292"/>
                  </a:cubicBezTo>
                  <a:cubicBezTo>
                    <a:pt x="273" y="289"/>
                    <a:pt x="293" y="268"/>
                    <a:pt x="293" y="242"/>
                  </a:cubicBezTo>
                  <a:cubicBezTo>
                    <a:pt x="293" y="238"/>
                    <a:pt x="292" y="235"/>
                    <a:pt x="292" y="231"/>
                  </a:cubicBezTo>
                  <a:cubicBezTo>
                    <a:pt x="306" y="219"/>
                    <a:pt x="315" y="201"/>
                    <a:pt x="315" y="180"/>
                  </a:cubicBezTo>
                  <a:cubicBezTo>
                    <a:pt x="315" y="158"/>
                    <a:pt x="304" y="138"/>
                    <a:pt x="287" y="126"/>
                  </a:cubicBezTo>
                  <a:cubicBezTo>
                    <a:pt x="291" y="118"/>
                    <a:pt x="293" y="110"/>
                    <a:pt x="293" y="102"/>
                  </a:cubicBezTo>
                  <a:cubicBezTo>
                    <a:pt x="293" y="74"/>
                    <a:pt x="273" y="52"/>
                    <a:pt x="248" y="46"/>
                  </a:cubicBezTo>
                  <a:cubicBezTo>
                    <a:pt x="248" y="46"/>
                    <a:pt x="248" y="46"/>
                    <a:pt x="248" y="45"/>
                  </a:cubicBezTo>
                  <a:cubicBezTo>
                    <a:pt x="248" y="20"/>
                    <a:pt x="228" y="0"/>
                    <a:pt x="203" y="0"/>
                  </a:cubicBezTo>
                  <a:cubicBezTo>
                    <a:pt x="178" y="0"/>
                    <a:pt x="158" y="20"/>
                    <a:pt x="158" y="45"/>
                  </a:cubicBezTo>
                  <a:cubicBezTo>
                    <a:pt x="158" y="293"/>
                    <a:pt x="158" y="293"/>
                    <a:pt x="158" y="293"/>
                  </a:cubicBezTo>
                  <a:moveTo>
                    <a:pt x="68" y="293"/>
                  </a:moveTo>
                  <a:cubicBezTo>
                    <a:pt x="90" y="293"/>
                    <a:pt x="90" y="293"/>
                    <a:pt x="90" y="293"/>
                  </a:cubicBezTo>
                  <a:moveTo>
                    <a:pt x="225" y="293"/>
                  </a:moveTo>
                  <a:cubicBezTo>
                    <a:pt x="248" y="293"/>
                    <a:pt x="248" y="293"/>
                    <a:pt x="248" y="293"/>
                  </a:cubicBezTo>
                  <a:moveTo>
                    <a:pt x="56" y="180"/>
                  </a:moveTo>
                  <a:cubicBezTo>
                    <a:pt x="68" y="180"/>
                    <a:pt x="68" y="180"/>
                    <a:pt x="68" y="180"/>
                  </a:cubicBezTo>
                  <a:cubicBezTo>
                    <a:pt x="80" y="180"/>
                    <a:pt x="90" y="190"/>
                    <a:pt x="90" y="203"/>
                  </a:cubicBezTo>
                  <a:cubicBezTo>
                    <a:pt x="90" y="203"/>
                    <a:pt x="90" y="203"/>
                    <a:pt x="90" y="203"/>
                  </a:cubicBezTo>
                  <a:cubicBezTo>
                    <a:pt x="90" y="215"/>
                    <a:pt x="100" y="225"/>
                    <a:pt x="113" y="225"/>
                  </a:cubicBezTo>
                  <a:cubicBezTo>
                    <a:pt x="158" y="225"/>
                    <a:pt x="158" y="225"/>
                    <a:pt x="158" y="225"/>
                  </a:cubicBezTo>
                  <a:cubicBezTo>
                    <a:pt x="203" y="225"/>
                    <a:pt x="203" y="225"/>
                    <a:pt x="203" y="225"/>
                  </a:cubicBezTo>
                  <a:cubicBezTo>
                    <a:pt x="215" y="225"/>
                    <a:pt x="225" y="215"/>
                    <a:pt x="225" y="203"/>
                  </a:cubicBezTo>
                  <a:cubicBezTo>
                    <a:pt x="225" y="203"/>
                    <a:pt x="225" y="203"/>
                    <a:pt x="225" y="203"/>
                  </a:cubicBezTo>
                  <a:cubicBezTo>
                    <a:pt x="225" y="190"/>
                    <a:pt x="235" y="180"/>
                    <a:pt x="248" y="180"/>
                  </a:cubicBezTo>
                  <a:cubicBezTo>
                    <a:pt x="259" y="180"/>
                    <a:pt x="259" y="180"/>
                    <a:pt x="259" y="180"/>
                  </a:cubicBezTo>
                  <a:moveTo>
                    <a:pt x="79" y="90"/>
                  </a:moveTo>
                  <a:cubicBezTo>
                    <a:pt x="90" y="90"/>
                    <a:pt x="90" y="90"/>
                    <a:pt x="90" y="90"/>
                  </a:cubicBezTo>
                  <a:cubicBezTo>
                    <a:pt x="103" y="90"/>
                    <a:pt x="113" y="100"/>
                    <a:pt x="113" y="113"/>
                  </a:cubicBezTo>
                  <a:cubicBezTo>
                    <a:pt x="113" y="113"/>
                    <a:pt x="113" y="113"/>
                    <a:pt x="113" y="113"/>
                  </a:cubicBezTo>
                  <a:cubicBezTo>
                    <a:pt x="113" y="125"/>
                    <a:pt x="123" y="135"/>
                    <a:pt x="135" y="135"/>
                  </a:cubicBezTo>
                  <a:cubicBezTo>
                    <a:pt x="180" y="135"/>
                    <a:pt x="180" y="135"/>
                    <a:pt x="180" y="135"/>
                  </a:cubicBezTo>
                  <a:cubicBezTo>
                    <a:pt x="193" y="135"/>
                    <a:pt x="203" y="125"/>
                    <a:pt x="203" y="113"/>
                  </a:cubicBezTo>
                  <a:cubicBezTo>
                    <a:pt x="203" y="113"/>
                    <a:pt x="203" y="113"/>
                    <a:pt x="203" y="113"/>
                  </a:cubicBezTo>
                  <a:cubicBezTo>
                    <a:pt x="203" y="100"/>
                    <a:pt x="213" y="90"/>
                    <a:pt x="225" y="90"/>
                  </a:cubicBezTo>
                  <a:cubicBezTo>
                    <a:pt x="236" y="90"/>
                    <a:pt x="236" y="90"/>
                    <a:pt x="236" y="90"/>
                  </a:cubicBezTo>
                  <a:moveTo>
                    <a:pt x="24" y="231"/>
                  </a:moveTo>
                  <a:cubicBezTo>
                    <a:pt x="36" y="242"/>
                    <a:pt x="51" y="248"/>
                    <a:pt x="68" y="248"/>
                  </a:cubicBezTo>
                  <a:moveTo>
                    <a:pt x="248" y="248"/>
                  </a:moveTo>
                  <a:cubicBezTo>
                    <a:pt x="265" y="248"/>
                    <a:pt x="280" y="242"/>
                    <a:pt x="292" y="231"/>
                  </a:cubicBezTo>
                  <a:moveTo>
                    <a:pt x="28" y="126"/>
                  </a:moveTo>
                  <a:cubicBezTo>
                    <a:pt x="73" y="126"/>
                    <a:pt x="73" y="126"/>
                    <a:pt x="73" y="126"/>
                  </a:cubicBezTo>
                  <a:moveTo>
                    <a:pt x="243" y="126"/>
                  </a:moveTo>
                  <a:cubicBezTo>
                    <a:pt x="288" y="126"/>
                    <a:pt x="288" y="126"/>
                    <a:pt x="288" y="126"/>
                  </a:cubicBezTo>
                  <a:moveTo>
                    <a:pt x="68" y="45"/>
                  </a:moveTo>
                  <a:cubicBezTo>
                    <a:pt x="101" y="45"/>
                    <a:pt x="101" y="45"/>
                    <a:pt x="101" y="45"/>
                  </a:cubicBezTo>
                  <a:moveTo>
                    <a:pt x="248" y="45"/>
                  </a:moveTo>
                  <a:cubicBezTo>
                    <a:pt x="214" y="45"/>
                    <a:pt x="214" y="45"/>
                    <a:pt x="214" y="45"/>
                  </a:cubicBezTo>
                  <a:moveTo>
                    <a:pt x="135" y="293"/>
                  </a:moveTo>
                  <a:cubicBezTo>
                    <a:pt x="180" y="293"/>
                    <a:pt x="180" y="293"/>
                    <a:pt x="180" y="293"/>
                  </a:cubicBezTo>
                  <a:moveTo>
                    <a:pt x="68" y="293"/>
                  </a:moveTo>
                  <a:cubicBezTo>
                    <a:pt x="68" y="304"/>
                    <a:pt x="68" y="304"/>
                    <a:pt x="68" y="304"/>
                  </a:cubicBezTo>
                  <a:cubicBezTo>
                    <a:pt x="68" y="323"/>
                    <a:pt x="83" y="338"/>
                    <a:pt x="101" y="338"/>
                  </a:cubicBezTo>
                  <a:cubicBezTo>
                    <a:pt x="135" y="338"/>
                    <a:pt x="135" y="338"/>
                    <a:pt x="135" y="338"/>
                  </a:cubicBezTo>
                  <a:cubicBezTo>
                    <a:pt x="148" y="338"/>
                    <a:pt x="158" y="328"/>
                    <a:pt x="158" y="315"/>
                  </a:cubicBezTo>
                  <a:cubicBezTo>
                    <a:pt x="158" y="293"/>
                    <a:pt x="158" y="293"/>
                    <a:pt x="158" y="293"/>
                  </a:cubicBezTo>
                  <a:moveTo>
                    <a:pt x="158" y="293"/>
                  </a:moveTo>
                  <a:cubicBezTo>
                    <a:pt x="158" y="315"/>
                    <a:pt x="158" y="315"/>
                    <a:pt x="158" y="315"/>
                  </a:cubicBezTo>
                  <a:cubicBezTo>
                    <a:pt x="158" y="328"/>
                    <a:pt x="168" y="338"/>
                    <a:pt x="180" y="338"/>
                  </a:cubicBezTo>
                  <a:cubicBezTo>
                    <a:pt x="214" y="338"/>
                    <a:pt x="214" y="338"/>
                    <a:pt x="214" y="338"/>
                  </a:cubicBezTo>
                  <a:cubicBezTo>
                    <a:pt x="233" y="338"/>
                    <a:pt x="248" y="323"/>
                    <a:pt x="248" y="304"/>
                  </a:cubicBezTo>
                  <a:cubicBezTo>
                    <a:pt x="248" y="293"/>
                    <a:pt x="248" y="293"/>
                    <a:pt x="248" y="293"/>
                  </a:cubicBezTo>
                </a:path>
              </a:pathLst>
            </a:custGeom>
            <a:noFill/>
            <a:ln w="15875" cap="flat">
              <a:solidFill>
                <a:srgbClr val="00188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188F"/>
                </a:solidFill>
                <a:effectLst/>
                <a:uLnTx/>
                <a:uFillTx/>
                <a:latin typeface="Segoe UI"/>
                <a:ea typeface="+mn-ea"/>
                <a:cs typeface="+mn-cs"/>
              </a:endParaRPr>
            </a:p>
          </p:txBody>
        </p:sp>
      </p:grpSp>
      <p:grpSp>
        <p:nvGrpSpPr>
          <p:cNvPr id="7" name="Group 6">
            <a:extLst>
              <a:ext uri="{FF2B5EF4-FFF2-40B4-BE49-F238E27FC236}">
                <a16:creationId xmlns:a16="http://schemas.microsoft.com/office/drawing/2014/main" id="{5F74C84C-3109-4CBD-A81D-709C0F720E18}"/>
              </a:ext>
            </a:extLst>
          </p:cNvPr>
          <p:cNvGrpSpPr/>
          <p:nvPr/>
        </p:nvGrpSpPr>
        <p:grpSpPr>
          <a:xfrm>
            <a:off x="7772052" y="5635395"/>
            <a:ext cx="3920219" cy="594724"/>
            <a:chOff x="8609113" y="636948"/>
            <a:chExt cx="3920219" cy="594724"/>
          </a:xfrm>
        </p:grpSpPr>
        <p:grpSp>
          <p:nvGrpSpPr>
            <p:cNvPr id="9" name="Group 8">
              <a:extLst>
                <a:ext uri="{FF2B5EF4-FFF2-40B4-BE49-F238E27FC236}">
                  <a16:creationId xmlns:a16="http://schemas.microsoft.com/office/drawing/2014/main" id="{38706ECE-5C2C-40A9-AC98-5F96CCBFD686}"/>
                </a:ext>
              </a:extLst>
            </p:cNvPr>
            <p:cNvGrpSpPr/>
            <p:nvPr/>
          </p:nvGrpSpPr>
          <p:grpSpPr>
            <a:xfrm>
              <a:off x="8777501" y="636948"/>
              <a:ext cx="3751831" cy="594724"/>
              <a:chOff x="9868779" y="2704418"/>
              <a:chExt cx="3678600" cy="583114"/>
            </a:xfrm>
          </p:grpSpPr>
          <p:sp>
            <p:nvSpPr>
              <p:cNvPr id="72" name="Rectangle 71">
                <a:extLst>
                  <a:ext uri="{FF2B5EF4-FFF2-40B4-BE49-F238E27FC236}">
                    <a16:creationId xmlns:a16="http://schemas.microsoft.com/office/drawing/2014/main" id="{817A9554-107A-49B1-A3B4-96753ECFE2B5}"/>
                  </a:ext>
                </a:extLst>
              </p:cNvPr>
              <p:cNvSpPr/>
              <p:nvPr/>
            </p:nvSpPr>
            <p:spPr bwMode="auto">
              <a:xfrm>
                <a:off x="9948371" y="2704418"/>
                <a:ext cx="3599008" cy="403334"/>
              </a:xfrm>
              <a:prstGeom prst="rect">
                <a:avLst/>
              </a:prstGeom>
              <a:noFill/>
              <a:ln w="12700">
                <a:no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28535" tIns="0" rIns="91414" bIns="0" numCol="1" spcCol="0" rtlCol="0" fromWordArt="0" anchor="ctr" anchorCtr="0" forceAA="0" compatLnSpc="1">
                <a:prstTxWarp prst="textNoShape">
                  <a:avLst/>
                </a:prstTxWarp>
                <a:noAutofit/>
              </a:bodyPr>
              <a:lstStyle/>
              <a:p>
                <a:pPr marL="0" marR="0" lvl="0" indent="0" algn="l" defTabSz="932114" rtl="0" eaLnBrk="1" fontAlgn="base" latinLnBrk="0" hangingPunct="1">
                  <a:lnSpc>
                    <a:spcPct val="90000"/>
                  </a:lnSpc>
                  <a:spcBef>
                    <a:spcPct val="0"/>
                  </a:spcBef>
                  <a:spcAft>
                    <a:spcPts val="100"/>
                  </a:spcAft>
                  <a:buClrTx/>
                  <a:buSzTx/>
                  <a:buFontTx/>
                  <a:buNone/>
                  <a:tabLst/>
                  <a:defRPr/>
                </a:pPr>
                <a:r>
                  <a:rPr kumimoji="0" lang="en-US" sz="1800" b="0" i="0" u="none" strike="noStrike" kern="0" cap="none" spc="0" normalizeH="0" baseline="0" noProof="0" dirty="0">
                    <a:ln>
                      <a:noFill/>
                    </a:ln>
                    <a:solidFill>
                      <a:srgbClr val="00188F"/>
                    </a:solidFill>
                    <a:effectLst/>
                    <a:uLnTx/>
                    <a:uFillTx/>
                    <a:latin typeface="Segoe UI"/>
                    <a:ea typeface="Segoe UI" pitchFamily="34" charset="0"/>
                    <a:cs typeface="Segoe UI Semibold" panose="020B0702040204020203" pitchFamily="34" charset="0"/>
                  </a:rPr>
                  <a:t>Unable to benchmark </a:t>
                </a:r>
                <a:br>
                  <a:rPr kumimoji="0" lang="en-US" sz="1800" b="0" i="0" u="none" strike="noStrike" kern="0" cap="none" spc="0" normalizeH="0" baseline="0" noProof="0" dirty="0">
                    <a:ln>
                      <a:noFill/>
                    </a:ln>
                    <a:solidFill>
                      <a:srgbClr val="00188F"/>
                    </a:solidFill>
                    <a:effectLst/>
                    <a:uLnTx/>
                    <a:uFillTx/>
                    <a:latin typeface="Segoe UI"/>
                    <a:ea typeface="Segoe UI" pitchFamily="34" charset="0"/>
                    <a:cs typeface="Segoe UI Semibold" panose="020B0702040204020203" pitchFamily="34" charset="0"/>
                  </a:rPr>
                </a:br>
                <a:r>
                  <a:rPr kumimoji="0" lang="en-US" sz="1800" b="0" i="0" u="none" strike="noStrike" kern="0" cap="none" spc="0" normalizeH="0" baseline="0" noProof="0" dirty="0">
                    <a:ln>
                      <a:noFill/>
                    </a:ln>
                    <a:solidFill>
                      <a:srgbClr val="00188F"/>
                    </a:solidFill>
                    <a:effectLst/>
                    <a:uLnTx/>
                    <a:uFillTx/>
                    <a:latin typeface="Segoe UI"/>
                    <a:ea typeface="Segoe UI" pitchFamily="34" charset="0"/>
                    <a:cs typeface="Segoe UI Semibold" panose="020B0702040204020203" pitchFamily="34" charset="0"/>
                  </a:rPr>
                  <a:t>against other organizations</a:t>
                </a:r>
              </a:p>
            </p:txBody>
          </p:sp>
          <p:cxnSp>
            <p:nvCxnSpPr>
              <p:cNvPr id="73" name="Straight Connector 72">
                <a:extLst>
                  <a:ext uri="{FF2B5EF4-FFF2-40B4-BE49-F238E27FC236}">
                    <a16:creationId xmlns:a16="http://schemas.microsoft.com/office/drawing/2014/main" id="{CCE6E0EE-D272-44CF-8C6B-0B8EF7AE07F6}"/>
                  </a:ext>
                </a:extLst>
              </p:cNvPr>
              <p:cNvCxnSpPr/>
              <p:nvPr/>
            </p:nvCxnSpPr>
            <p:spPr>
              <a:xfrm>
                <a:off x="9868779" y="3190665"/>
                <a:ext cx="0" cy="96867"/>
              </a:xfrm>
              <a:prstGeom prst="line">
                <a:avLst/>
              </a:prstGeom>
              <a:ln w="15875">
                <a:solidFill>
                  <a:srgbClr val="00188F"/>
                </a:solidFill>
                <a:headEnd type="none" w="sm" len="sm"/>
                <a:tailEnd type="none" w="sm" len="sm"/>
              </a:ln>
              <a:scene3d>
                <a:camera prst="orthographicFront">
                  <a:rot lat="0" lon="0" rev="0"/>
                </a:camera>
                <a:lightRig rig="threePt" dir="t"/>
              </a:scene3d>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07860925-2ECD-4ECF-A383-F43BB6EB9184}"/>
                  </a:ext>
                </a:extLst>
              </p:cNvPr>
              <p:cNvCxnSpPr>
                <a:cxnSpLocks/>
              </p:cNvCxnSpPr>
              <p:nvPr/>
            </p:nvCxnSpPr>
            <p:spPr>
              <a:xfrm flipH="1">
                <a:off x="9868781" y="3287532"/>
                <a:ext cx="2345896" cy="0"/>
              </a:xfrm>
              <a:prstGeom prst="line">
                <a:avLst/>
              </a:prstGeom>
              <a:ln w="15875">
                <a:solidFill>
                  <a:srgbClr val="00188F"/>
                </a:solidFill>
                <a:miter lim="800000"/>
                <a:headEnd type="oval" w="sm" len="sm"/>
                <a:tailEnd type="none" w="sm" len="sm"/>
              </a:ln>
              <a:scene3d>
                <a:camera prst="orthographicFront">
                  <a:rot lat="0" lon="0" rev="0"/>
                </a:camera>
                <a:lightRig rig="threePt" dir="t"/>
              </a:scene3d>
            </p:spPr>
            <p:style>
              <a:lnRef idx="1">
                <a:schemeClr val="accent1"/>
              </a:lnRef>
              <a:fillRef idx="0">
                <a:schemeClr val="accent1"/>
              </a:fillRef>
              <a:effectRef idx="0">
                <a:schemeClr val="accent1"/>
              </a:effectRef>
              <a:fontRef idx="minor">
                <a:schemeClr val="tx1"/>
              </a:fontRef>
            </p:style>
          </p:cxnSp>
        </p:grpSp>
        <p:sp>
          <p:nvSpPr>
            <p:cNvPr id="83" name="building_8">
              <a:extLst>
                <a:ext uri="{FF2B5EF4-FFF2-40B4-BE49-F238E27FC236}">
                  <a16:creationId xmlns:a16="http://schemas.microsoft.com/office/drawing/2014/main" id="{028062B6-CD4D-4F2B-8A48-96EFAC1C7368}"/>
                </a:ext>
              </a:extLst>
            </p:cNvPr>
            <p:cNvSpPr>
              <a:spLocks noChangeAspect="1" noEditPoints="1"/>
            </p:cNvSpPr>
            <p:nvPr/>
          </p:nvSpPr>
          <p:spPr bwMode="auto">
            <a:xfrm>
              <a:off x="8609113" y="655627"/>
              <a:ext cx="336772" cy="365760"/>
            </a:xfrm>
            <a:custGeom>
              <a:avLst/>
              <a:gdLst>
                <a:gd name="T0" fmla="*/ 299 w 395"/>
                <a:gd name="T1" fmla="*/ 151 h 429"/>
                <a:gd name="T2" fmla="*/ 299 w 395"/>
                <a:gd name="T3" fmla="*/ 429 h 429"/>
                <a:gd name="T4" fmla="*/ 242 w 395"/>
                <a:gd name="T5" fmla="*/ 429 h 429"/>
                <a:gd name="T6" fmla="*/ 242 w 395"/>
                <a:gd name="T7" fmla="*/ 333 h 429"/>
                <a:gd name="T8" fmla="*/ 181 w 395"/>
                <a:gd name="T9" fmla="*/ 333 h 429"/>
                <a:gd name="T10" fmla="*/ 181 w 395"/>
                <a:gd name="T11" fmla="*/ 429 h 429"/>
                <a:gd name="T12" fmla="*/ 121 w 395"/>
                <a:gd name="T13" fmla="*/ 429 h 429"/>
                <a:gd name="T14" fmla="*/ 121 w 395"/>
                <a:gd name="T15" fmla="*/ 151 h 429"/>
                <a:gd name="T16" fmla="*/ 211 w 395"/>
                <a:gd name="T17" fmla="*/ 151 h 429"/>
                <a:gd name="T18" fmla="*/ 299 w 395"/>
                <a:gd name="T19" fmla="*/ 151 h 429"/>
                <a:gd name="T20" fmla="*/ 211 w 395"/>
                <a:gd name="T21" fmla="*/ 151 h 429"/>
                <a:gd name="T22" fmla="*/ 211 w 395"/>
                <a:gd name="T23" fmla="*/ 92 h 429"/>
                <a:gd name="T24" fmla="*/ 0 w 395"/>
                <a:gd name="T25" fmla="*/ 92 h 429"/>
                <a:gd name="T26" fmla="*/ 0 w 395"/>
                <a:gd name="T27" fmla="*/ 429 h 429"/>
                <a:gd name="T28" fmla="*/ 395 w 395"/>
                <a:gd name="T29" fmla="*/ 429 h 429"/>
                <a:gd name="T30" fmla="*/ 395 w 395"/>
                <a:gd name="T31" fmla="*/ 123 h 429"/>
                <a:gd name="T32" fmla="*/ 268 w 395"/>
                <a:gd name="T33" fmla="*/ 0 h 429"/>
                <a:gd name="T34" fmla="*/ 268 w 395"/>
                <a:gd name="T35" fmla="*/ 151 h 429"/>
                <a:gd name="T36" fmla="*/ 62 w 395"/>
                <a:gd name="T37" fmla="*/ 151 h 429"/>
                <a:gd name="T38" fmla="*/ 56 w 395"/>
                <a:gd name="T39" fmla="*/ 151 h 429"/>
                <a:gd name="T40" fmla="*/ 56 w 395"/>
                <a:gd name="T41" fmla="*/ 155 h 429"/>
                <a:gd name="T42" fmla="*/ 62 w 395"/>
                <a:gd name="T43" fmla="*/ 155 h 429"/>
                <a:gd name="T44" fmla="*/ 62 w 395"/>
                <a:gd name="T45" fmla="*/ 151 h 429"/>
                <a:gd name="T46" fmla="*/ 62 w 395"/>
                <a:gd name="T47" fmla="*/ 211 h 429"/>
                <a:gd name="T48" fmla="*/ 56 w 395"/>
                <a:gd name="T49" fmla="*/ 211 h 429"/>
                <a:gd name="T50" fmla="*/ 56 w 395"/>
                <a:gd name="T51" fmla="*/ 217 h 429"/>
                <a:gd name="T52" fmla="*/ 62 w 395"/>
                <a:gd name="T53" fmla="*/ 217 h 429"/>
                <a:gd name="T54" fmla="*/ 62 w 395"/>
                <a:gd name="T55" fmla="*/ 211 h 429"/>
                <a:gd name="T56" fmla="*/ 62 w 395"/>
                <a:gd name="T57" fmla="*/ 271 h 429"/>
                <a:gd name="T58" fmla="*/ 56 w 395"/>
                <a:gd name="T59" fmla="*/ 271 h 429"/>
                <a:gd name="T60" fmla="*/ 56 w 395"/>
                <a:gd name="T61" fmla="*/ 277 h 429"/>
                <a:gd name="T62" fmla="*/ 62 w 395"/>
                <a:gd name="T63" fmla="*/ 277 h 429"/>
                <a:gd name="T64" fmla="*/ 62 w 395"/>
                <a:gd name="T65" fmla="*/ 271 h 429"/>
                <a:gd name="T66" fmla="*/ 62 w 395"/>
                <a:gd name="T67" fmla="*/ 332 h 429"/>
                <a:gd name="T68" fmla="*/ 56 w 395"/>
                <a:gd name="T69" fmla="*/ 332 h 429"/>
                <a:gd name="T70" fmla="*/ 56 w 395"/>
                <a:gd name="T71" fmla="*/ 337 h 429"/>
                <a:gd name="T72" fmla="*/ 62 w 395"/>
                <a:gd name="T73" fmla="*/ 337 h 429"/>
                <a:gd name="T74" fmla="*/ 62 w 395"/>
                <a:gd name="T75" fmla="*/ 332 h 429"/>
                <a:gd name="T76" fmla="*/ 62 w 395"/>
                <a:gd name="T77" fmla="*/ 392 h 429"/>
                <a:gd name="T78" fmla="*/ 56 w 395"/>
                <a:gd name="T79" fmla="*/ 392 h 429"/>
                <a:gd name="T80" fmla="*/ 56 w 395"/>
                <a:gd name="T81" fmla="*/ 397 h 429"/>
                <a:gd name="T82" fmla="*/ 62 w 395"/>
                <a:gd name="T83" fmla="*/ 397 h 429"/>
                <a:gd name="T84" fmla="*/ 62 w 395"/>
                <a:gd name="T85" fmla="*/ 392 h 429"/>
                <a:gd name="T86" fmla="*/ 182 w 395"/>
                <a:gd name="T87" fmla="*/ 211 h 429"/>
                <a:gd name="T88" fmla="*/ 177 w 395"/>
                <a:gd name="T89" fmla="*/ 211 h 429"/>
                <a:gd name="T90" fmla="*/ 177 w 395"/>
                <a:gd name="T91" fmla="*/ 217 h 429"/>
                <a:gd name="T92" fmla="*/ 182 w 395"/>
                <a:gd name="T93" fmla="*/ 217 h 429"/>
                <a:gd name="T94" fmla="*/ 182 w 395"/>
                <a:gd name="T95" fmla="*/ 211 h 429"/>
                <a:gd name="T96" fmla="*/ 182 w 395"/>
                <a:gd name="T97" fmla="*/ 273 h 429"/>
                <a:gd name="T98" fmla="*/ 177 w 395"/>
                <a:gd name="T99" fmla="*/ 273 h 429"/>
                <a:gd name="T100" fmla="*/ 177 w 395"/>
                <a:gd name="T101" fmla="*/ 277 h 429"/>
                <a:gd name="T102" fmla="*/ 182 w 395"/>
                <a:gd name="T103" fmla="*/ 277 h 429"/>
                <a:gd name="T104" fmla="*/ 182 w 395"/>
                <a:gd name="T105" fmla="*/ 273 h 429"/>
                <a:gd name="T106" fmla="*/ 243 w 395"/>
                <a:gd name="T107" fmla="*/ 211 h 429"/>
                <a:gd name="T108" fmla="*/ 237 w 395"/>
                <a:gd name="T109" fmla="*/ 211 h 429"/>
                <a:gd name="T110" fmla="*/ 237 w 395"/>
                <a:gd name="T111" fmla="*/ 217 h 429"/>
                <a:gd name="T112" fmla="*/ 243 w 395"/>
                <a:gd name="T113" fmla="*/ 217 h 429"/>
                <a:gd name="T114" fmla="*/ 243 w 395"/>
                <a:gd name="T115" fmla="*/ 211 h 429"/>
                <a:gd name="T116" fmla="*/ 243 w 395"/>
                <a:gd name="T117" fmla="*/ 273 h 429"/>
                <a:gd name="T118" fmla="*/ 237 w 395"/>
                <a:gd name="T119" fmla="*/ 273 h 429"/>
                <a:gd name="T120" fmla="*/ 237 w 395"/>
                <a:gd name="T121" fmla="*/ 277 h 429"/>
                <a:gd name="T122" fmla="*/ 243 w 395"/>
                <a:gd name="T123" fmla="*/ 277 h 429"/>
                <a:gd name="T124" fmla="*/ 243 w 395"/>
                <a:gd name="T125" fmla="*/ 273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5" h="429">
                  <a:moveTo>
                    <a:pt x="299" y="151"/>
                  </a:moveTo>
                  <a:lnTo>
                    <a:pt x="299" y="429"/>
                  </a:lnTo>
                  <a:lnTo>
                    <a:pt x="242" y="429"/>
                  </a:lnTo>
                  <a:lnTo>
                    <a:pt x="242" y="333"/>
                  </a:lnTo>
                  <a:lnTo>
                    <a:pt x="181" y="333"/>
                  </a:lnTo>
                  <a:lnTo>
                    <a:pt x="181" y="429"/>
                  </a:lnTo>
                  <a:lnTo>
                    <a:pt x="121" y="429"/>
                  </a:lnTo>
                  <a:lnTo>
                    <a:pt x="121" y="151"/>
                  </a:lnTo>
                  <a:lnTo>
                    <a:pt x="211" y="151"/>
                  </a:lnTo>
                  <a:lnTo>
                    <a:pt x="299" y="151"/>
                  </a:lnTo>
                  <a:moveTo>
                    <a:pt x="211" y="151"/>
                  </a:moveTo>
                  <a:lnTo>
                    <a:pt x="211" y="92"/>
                  </a:lnTo>
                  <a:lnTo>
                    <a:pt x="0" y="92"/>
                  </a:lnTo>
                  <a:lnTo>
                    <a:pt x="0" y="429"/>
                  </a:lnTo>
                  <a:moveTo>
                    <a:pt x="395" y="429"/>
                  </a:moveTo>
                  <a:lnTo>
                    <a:pt x="395" y="123"/>
                  </a:lnTo>
                  <a:lnTo>
                    <a:pt x="268" y="0"/>
                  </a:lnTo>
                  <a:lnTo>
                    <a:pt x="268" y="151"/>
                  </a:lnTo>
                  <a:moveTo>
                    <a:pt x="62" y="151"/>
                  </a:moveTo>
                  <a:lnTo>
                    <a:pt x="56" y="151"/>
                  </a:lnTo>
                  <a:lnTo>
                    <a:pt x="56" y="155"/>
                  </a:lnTo>
                  <a:lnTo>
                    <a:pt x="62" y="155"/>
                  </a:lnTo>
                  <a:lnTo>
                    <a:pt x="62" y="151"/>
                  </a:lnTo>
                  <a:moveTo>
                    <a:pt x="62" y="211"/>
                  </a:moveTo>
                  <a:lnTo>
                    <a:pt x="56" y="211"/>
                  </a:lnTo>
                  <a:lnTo>
                    <a:pt x="56" y="217"/>
                  </a:lnTo>
                  <a:lnTo>
                    <a:pt x="62" y="217"/>
                  </a:lnTo>
                  <a:lnTo>
                    <a:pt x="62" y="211"/>
                  </a:lnTo>
                  <a:moveTo>
                    <a:pt x="62" y="271"/>
                  </a:moveTo>
                  <a:lnTo>
                    <a:pt x="56" y="271"/>
                  </a:lnTo>
                  <a:lnTo>
                    <a:pt x="56" y="277"/>
                  </a:lnTo>
                  <a:lnTo>
                    <a:pt x="62" y="277"/>
                  </a:lnTo>
                  <a:lnTo>
                    <a:pt x="62" y="271"/>
                  </a:lnTo>
                  <a:moveTo>
                    <a:pt x="62" y="332"/>
                  </a:moveTo>
                  <a:lnTo>
                    <a:pt x="56" y="332"/>
                  </a:lnTo>
                  <a:lnTo>
                    <a:pt x="56" y="337"/>
                  </a:lnTo>
                  <a:lnTo>
                    <a:pt x="62" y="337"/>
                  </a:lnTo>
                  <a:lnTo>
                    <a:pt x="62" y="332"/>
                  </a:lnTo>
                  <a:moveTo>
                    <a:pt x="62" y="392"/>
                  </a:moveTo>
                  <a:lnTo>
                    <a:pt x="56" y="392"/>
                  </a:lnTo>
                  <a:lnTo>
                    <a:pt x="56" y="397"/>
                  </a:lnTo>
                  <a:lnTo>
                    <a:pt x="62" y="397"/>
                  </a:lnTo>
                  <a:lnTo>
                    <a:pt x="62" y="392"/>
                  </a:lnTo>
                  <a:moveTo>
                    <a:pt x="182" y="211"/>
                  </a:moveTo>
                  <a:lnTo>
                    <a:pt x="177" y="211"/>
                  </a:lnTo>
                  <a:lnTo>
                    <a:pt x="177" y="217"/>
                  </a:lnTo>
                  <a:lnTo>
                    <a:pt x="182" y="217"/>
                  </a:lnTo>
                  <a:lnTo>
                    <a:pt x="182" y="211"/>
                  </a:lnTo>
                  <a:moveTo>
                    <a:pt x="182" y="273"/>
                  </a:moveTo>
                  <a:lnTo>
                    <a:pt x="177" y="273"/>
                  </a:lnTo>
                  <a:lnTo>
                    <a:pt x="177" y="277"/>
                  </a:lnTo>
                  <a:lnTo>
                    <a:pt x="182" y="277"/>
                  </a:lnTo>
                  <a:lnTo>
                    <a:pt x="182" y="273"/>
                  </a:lnTo>
                  <a:moveTo>
                    <a:pt x="243" y="211"/>
                  </a:moveTo>
                  <a:lnTo>
                    <a:pt x="237" y="211"/>
                  </a:lnTo>
                  <a:lnTo>
                    <a:pt x="237" y="217"/>
                  </a:lnTo>
                  <a:lnTo>
                    <a:pt x="243" y="217"/>
                  </a:lnTo>
                  <a:lnTo>
                    <a:pt x="243" y="211"/>
                  </a:lnTo>
                  <a:moveTo>
                    <a:pt x="243" y="273"/>
                  </a:moveTo>
                  <a:lnTo>
                    <a:pt x="237" y="273"/>
                  </a:lnTo>
                  <a:lnTo>
                    <a:pt x="237" y="277"/>
                  </a:lnTo>
                  <a:lnTo>
                    <a:pt x="243" y="277"/>
                  </a:lnTo>
                  <a:lnTo>
                    <a:pt x="243" y="273"/>
                  </a:lnTo>
                </a:path>
              </a:pathLst>
            </a:custGeom>
            <a:noFill/>
            <a:ln w="15875" cap="sq">
              <a:solidFill>
                <a:srgbClr val="00188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188F"/>
                </a:solidFill>
                <a:effectLst/>
                <a:uLnTx/>
                <a:uFillTx/>
                <a:latin typeface="Segoe UI"/>
                <a:ea typeface="+mn-ea"/>
                <a:cs typeface="+mn-cs"/>
              </a:endParaRPr>
            </a:p>
          </p:txBody>
        </p:sp>
      </p:grpSp>
      <p:grpSp>
        <p:nvGrpSpPr>
          <p:cNvPr id="12" name="Group 11">
            <a:extLst>
              <a:ext uri="{FF2B5EF4-FFF2-40B4-BE49-F238E27FC236}">
                <a16:creationId xmlns:a16="http://schemas.microsoft.com/office/drawing/2014/main" id="{7CEE16A8-9C35-4EFA-8ECA-1C14382FADFE}"/>
              </a:ext>
            </a:extLst>
          </p:cNvPr>
          <p:cNvGrpSpPr/>
          <p:nvPr/>
        </p:nvGrpSpPr>
        <p:grpSpPr>
          <a:xfrm>
            <a:off x="454313" y="3645554"/>
            <a:ext cx="3779712" cy="588873"/>
            <a:chOff x="2559236" y="3476944"/>
            <a:chExt cx="3779712" cy="588873"/>
          </a:xfrm>
        </p:grpSpPr>
        <p:grpSp>
          <p:nvGrpSpPr>
            <p:cNvPr id="58" name="Group 57">
              <a:extLst>
                <a:ext uri="{FF2B5EF4-FFF2-40B4-BE49-F238E27FC236}">
                  <a16:creationId xmlns:a16="http://schemas.microsoft.com/office/drawing/2014/main" id="{A9FCBE3C-D1F5-44E2-8D20-99527AB51DC0}"/>
                </a:ext>
              </a:extLst>
            </p:cNvPr>
            <p:cNvGrpSpPr/>
            <p:nvPr/>
          </p:nvGrpSpPr>
          <p:grpSpPr>
            <a:xfrm>
              <a:off x="2559236" y="3476945"/>
              <a:ext cx="3742733" cy="588872"/>
              <a:chOff x="2264830" y="1064526"/>
              <a:chExt cx="3669679" cy="577378"/>
            </a:xfrm>
          </p:grpSpPr>
          <p:sp>
            <p:nvSpPr>
              <p:cNvPr id="69" name="Rectangle 68">
                <a:extLst>
                  <a:ext uri="{FF2B5EF4-FFF2-40B4-BE49-F238E27FC236}">
                    <a16:creationId xmlns:a16="http://schemas.microsoft.com/office/drawing/2014/main" id="{4265A2BC-1E95-481D-9D03-C77E05878291}"/>
                  </a:ext>
                </a:extLst>
              </p:cNvPr>
              <p:cNvSpPr/>
              <p:nvPr/>
            </p:nvSpPr>
            <p:spPr bwMode="auto">
              <a:xfrm>
                <a:off x="2264830" y="1064526"/>
                <a:ext cx="3669679" cy="403334"/>
              </a:xfrm>
              <a:prstGeom prst="rect">
                <a:avLst/>
              </a:prstGeom>
              <a:noFill/>
              <a:ln w="12700">
                <a:no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28535" tIns="0" rIns="91414" bIns="0" numCol="1" spcCol="0" rtlCol="0" fromWordArt="0" anchor="ctr" anchorCtr="0" forceAA="0" compatLnSpc="1">
                <a:prstTxWarp prst="textNoShape">
                  <a:avLst/>
                </a:prstTxWarp>
                <a:noAutofit/>
              </a:bodyPr>
              <a:lstStyle/>
              <a:p>
                <a:pPr marL="0" marR="0" lvl="0" indent="0" algn="l" defTabSz="932114" rtl="0" eaLnBrk="1" fontAlgn="base" latinLnBrk="0" hangingPunct="1">
                  <a:lnSpc>
                    <a:spcPct val="90000"/>
                  </a:lnSpc>
                  <a:spcBef>
                    <a:spcPct val="0"/>
                  </a:spcBef>
                  <a:spcAft>
                    <a:spcPts val="100"/>
                  </a:spcAft>
                  <a:buClrTx/>
                  <a:buSzTx/>
                  <a:buFontTx/>
                  <a:buNone/>
                  <a:tabLst/>
                  <a:defRPr/>
                </a:pPr>
                <a:r>
                  <a:rPr kumimoji="0" lang="en-US" sz="1800" b="0" i="0" u="none" strike="noStrike" kern="0" cap="none" spc="0" normalizeH="0" baseline="0" noProof="0" dirty="0">
                    <a:ln>
                      <a:noFill/>
                    </a:ln>
                    <a:solidFill>
                      <a:srgbClr val="002050"/>
                    </a:solidFill>
                    <a:effectLst/>
                    <a:uLnTx/>
                    <a:uFillTx/>
                    <a:latin typeface="Segoe UI"/>
                    <a:ea typeface="Segoe UI" pitchFamily="34" charset="0"/>
                    <a:cs typeface="Segoe UI Semibold" panose="020B0702040204020203" pitchFamily="34" charset="0"/>
                  </a:rPr>
                  <a:t>Most enterprises report using </a:t>
                </a:r>
                <a:br>
                  <a:rPr kumimoji="0" lang="en-US" sz="1800" b="0" i="0" u="none" strike="noStrike" kern="0" cap="none" spc="0" normalizeH="0" baseline="0" noProof="0" dirty="0">
                    <a:ln>
                      <a:noFill/>
                    </a:ln>
                    <a:solidFill>
                      <a:srgbClr val="002050"/>
                    </a:solidFill>
                    <a:effectLst/>
                    <a:uLnTx/>
                    <a:uFillTx/>
                    <a:latin typeface="Segoe UI"/>
                    <a:ea typeface="Segoe UI" pitchFamily="34" charset="0"/>
                    <a:cs typeface="Segoe UI Semibold" panose="020B0702040204020203" pitchFamily="34" charset="0"/>
                  </a:rPr>
                </a:br>
                <a:r>
                  <a:rPr kumimoji="0" lang="en-US" sz="1800" b="0" i="0" u="none" strike="noStrike" kern="0" cap="none" spc="0" normalizeH="0" baseline="0" noProof="0" dirty="0">
                    <a:ln>
                      <a:noFill/>
                    </a:ln>
                    <a:solidFill>
                      <a:srgbClr val="002050"/>
                    </a:solidFill>
                    <a:effectLst/>
                    <a:uLnTx/>
                    <a:uFillTx/>
                    <a:latin typeface="Segoe UI"/>
                    <a:ea typeface="Segoe UI" pitchFamily="34" charset="0"/>
                    <a:cs typeface="Segoe UI Semibold" panose="020B0702040204020203" pitchFamily="34" charset="0"/>
                  </a:rPr>
                  <a:t>more than 60 security solutions</a:t>
                </a:r>
              </a:p>
            </p:txBody>
          </p:sp>
          <p:cxnSp>
            <p:nvCxnSpPr>
              <p:cNvPr id="70" name="Straight Connector 69">
                <a:extLst>
                  <a:ext uri="{FF2B5EF4-FFF2-40B4-BE49-F238E27FC236}">
                    <a16:creationId xmlns:a16="http://schemas.microsoft.com/office/drawing/2014/main" id="{8AB8119C-503A-4986-BE66-0D3821BE1946}"/>
                  </a:ext>
                </a:extLst>
              </p:cNvPr>
              <p:cNvCxnSpPr/>
              <p:nvPr/>
            </p:nvCxnSpPr>
            <p:spPr>
              <a:xfrm>
                <a:off x="2275530" y="1328200"/>
                <a:ext cx="0" cy="313704"/>
              </a:xfrm>
              <a:prstGeom prst="line">
                <a:avLst/>
              </a:prstGeom>
              <a:ln w="15875">
                <a:solidFill>
                  <a:srgbClr val="002050"/>
                </a:solidFill>
                <a:miter lim="800000"/>
                <a:headEnd type="oval" w="sm" len="sm"/>
                <a:tailEnd type="none" w="sm" len="sm"/>
              </a:ln>
              <a:scene3d>
                <a:camera prst="orthographicFront">
                  <a:rot lat="0" lon="0" rev="0"/>
                </a:camera>
                <a:lightRig rig="threePt" dir="t"/>
              </a:scene3d>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6DB20A82-57A2-4704-813D-15822223EF26}"/>
                  </a:ext>
                </a:extLst>
              </p:cNvPr>
              <p:cNvCxnSpPr>
                <a:cxnSpLocks/>
              </p:cNvCxnSpPr>
              <p:nvPr/>
            </p:nvCxnSpPr>
            <p:spPr>
              <a:xfrm flipH="1">
                <a:off x="2275532" y="1641904"/>
                <a:ext cx="2100977" cy="0"/>
              </a:xfrm>
              <a:prstGeom prst="line">
                <a:avLst/>
              </a:prstGeom>
              <a:ln w="15875">
                <a:solidFill>
                  <a:srgbClr val="002050"/>
                </a:solidFill>
                <a:miter lim="800000"/>
                <a:headEnd type="oval" w="sm" len="sm"/>
                <a:tailEnd type="none" w="sm" len="sm"/>
              </a:ln>
              <a:scene3d>
                <a:camera prst="orthographicFront">
                  <a:rot lat="0" lon="0" rev="0"/>
                </a:camera>
                <a:lightRig rig="threePt" dir="t"/>
              </a:scene3d>
            </p:spPr>
            <p:style>
              <a:lnRef idx="1">
                <a:schemeClr val="accent1"/>
              </a:lnRef>
              <a:fillRef idx="0">
                <a:schemeClr val="accent1"/>
              </a:fillRef>
              <a:effectRef idx="0">
                <a:schemeClr val="accent1"/>
              </a:effectRef>
              <a:fontRef idx="minor">
                <a:schemeClr val="tx1"/>
              </a:fontRef>
            </p:style>
          </p:cxnSp>
        </p:grpSp>
        <p:sp>
          <p:nvSpPr>
            <p:cNvPr id="84" name="Shield_EA18">
              <a:extLst>
                <a:ext uri="{FF2B5EF4-FFF2-40B4-BE49-F238E27FC236}">
                  <a16:creationId xmlns:a16="http://schemas.microsoft.com/office/drawing/2014/main" id="{8B326378-1264-4892-BDC0-247044817F42}"/>
                </a:ext>
              </a:extLst>
            </p:cNvPr>
            <p:cNvSpPr>
              <a:spLocks noChangeAspect="1"/>
            </p:cNvSpPr>
            <p:nvPr/>
          </p:nvSpPr>
          <p:spPr bwMode="auto">
            <a:xfrm>
              <a:off x="5995404" y="3476944"/>
              <a:ext cx="343544" cy="365760"/>
            </a:xfrm>
            <a:custGeom>
              <a:avLst/>
              <a:gdLst>
                <a:gd name="T0" fmla="*/ 3500 w 3500"/>
                <a:gd name="T1" fmla="*/ 1375 h 3725"/>
                <a:gd name="T2" fmla="*/ 1750 w 3500"/>
                <a:gd name="T3" fmla="*/ 3725 h 3725"/>
                <a:gd name="T4" fmla="*/ 0 w 3500"/>
                <a:gd name="T5" fmla="*/ 1375 h 3725"/>
                <a:gd name="T6" fmla="*/ 0 w 3500"/>
                <a:gd name="T7" fmla="*/ 500 h 3725"/>
                <a:gd name="T8" fmla="*/ 1125 w 3500"/>
                <a:gd name="T9" fmla="*/ 187 h 3725"/>
                <a:gd name="T10" fmla="*/ 1750 w 3500"/>
                <a:gd name="T11" fmla="*/ 0 h 3725"/>
                <a:gd name="T12" fmla="*/ 2375 w 3500"/>
                <a:gd name="T13" fmla="*/ 187 h 3725"/>
                <a:gd name="T14" fmla="*/ 3500 w 3500"/>
                <a:gd name="T15" fmla="*/ 500 h 3725"/>
                <a:gd name="T16" fmla="*/ 3500 w 3500"/>
                <a:gd name="T17" fmla="*/ 1375 h 3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00" h="3725">
                  <a:moveTo>
                    <a:pt x="3500" y="1375"/>
                  </a:moveTo>
                  <a:cubicBezTo>
                    <a:pt x="3500" y="2302"/>
                    <a:pt x="2831" y="3117"/>
                    <a:pt x="1750" y="3725"/>
                  </a:cubicBezTo>
                  <a:cubicBezTo>
                    <a:pt x="669" y="3117"/>
                    <a:pt x="0" y="2302"/>
                    <a:pt x="0" y="1375"/>
                  </a:cubicBezTo>
                  <a:cubicBezTo>
                    <a:pt x="0" y="500"/>
                    <a:pt x="0" y="500"/>
                    <a:pt x="0" y="500"/>
                  </a:cubicBezTo>
                  <a:cubicBezTo>
                    <a:pt x="440" y="500"/>
                    <a:pt x="837" y="380"/>
                    <a:pt x="1125" y="187"/>
                  </a:cubicBezTo>
                  <a:cubicBezTo>
                    <a:pt x="1285" y="71"/>
                    <a:pt x="1506" y="0"/>
                    <a:pt x="1750" y="0"/>
                  </a:cubicBezTo>
                  <a:cubicBezTo>
                    <a:pt x="1994" y="0"/>
                    <a:pt x="2215" y="71"/>
                    <a:pt x="2375" y="187"/>
                  </a:cubicBezTo>
                  <a:cubicBezTo>
                    <a:pt x="2663" y="380"/>
                    <a:pt x="3060" y="500"/>
                    <a:pt x="3500" y="500"/>
                  </a:cubicBezTo>
                  <a:lnTo>
                    <a:pt x="3500" y="1375"/>
                  </a:lnTo>
                  <a:close/>
                </a:path>
              </a:pathLst>
            </a:custGeom>
            <a:noFill/>
            <a:ln w="15875">
              <a:solidFill>
                <a:srgbClr val="002050"/>
              </a:solidFill>
              <a:headEnd type="none" w="med" len="med"/>
              <a:tailEnd type="none" w="med" len="med"/>
            </a:ln>
            <a:effectLst/>
            <a:extLst>
              <a:ext uri="{909E8E84-426E-40DD-AFC4-6F175D3DCCD1}">
                <a14:hiddenFill xmlns:a14="http://schemas.microsoft.com/office/drawing/2010/main">
                  <a:solidFill>
                    <a:srgbClr val="FFFFFF"/>
                  </a:solidFill>
                </a14:hiddenFill>
              </a:ext>
            </a:ex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94" tIns="149195" rIns="186494" bIns="149195" numCol="1" spcCol="0" rtlCol="0" fromWordArt="0" anchor="t" anchorCtr="0" forceAA="0" compatLnSpc="1">
              <a:prstTxWarp prst="textNoShape">
                <a:avLst/>
              </a:prstTxWarp>
              <a:noAutofit/>
            </a:bodyPr>
            <a:lstStyle/>
            <a:p>
              <a:pPr marL="0" marR="0" lvl="0" indent="0" algn="ctr" defTabSz="950846" rtl="0" eaLnBrk="1" fontAlgn="base" latinLnBrk="0" hangingPunct="1">
                <a:lnSpc>
                  <a:spcPct val="90000"/>
                </a:lnSpc>
                <a:spcBef>
                  <a:spcPct val="0"/>
                </a:spcBef>
                <a:spcAft>
                  <a:spcPct val="0"/>
                </a:spcAft>
                <a:buClrTx/>
                <a:buSzTx/>
                <a:buFontTx/>
                <a:buNone/>
                <a:tabLst/>
                <a:defRPr/>
              </a:pPr>
              <a:endParaRPr kumimoji="0" lang="en-US" sz="3200" b="0" i="0" u="none" strike="noStrike" kern="1200" cap="none" spc="0" normalizeH="0" baseline="0" noProof="0" dirty="0">
                <a:ln>
                  <a:noFill/>
                </a:ln>
                <a:solidFill>
                  <a:srgbClr val="002050"/>
                </a:solidFill>
                <a:effectLst/>
                <a:uLnTx/>
                <a:uFillTx/>
                <a:latin typeface="Segoe UI"/>
                <a:ea typeface="+mn-ea"/>
                <a:cs typeface="Segoe UI" pitchFamily="34" charset="0"/>
              </a:endParaRPr>
            </a:p>
          </p:txBody>
        </p:sp>
      </p:grpSp>
      <p:grpSp>
        <p:nvGrpSpPr>
          <p:cNvPr id="24" name="Group 23">
            <a:extLst>
              <a:ext uri="{FF2B5EF4-FFF2-40B4-BE49-F238E27FC236}">
                <a16:creationId xmlns:a16="http://schemas.microsoft.com/office/drawing/2014/main" id="{1A163D09-36D6-4E52-8823-D62A1ADF74F5}"/>
              </a:ext>
            </a:extLst>
          </p:cNvPr>
          <p:cNvGrpSpPr/>
          <p:nvPr/>
        </p:nvGrpSpPr>
        <p:grpSpPr>
          <a:xfrm>
            <a:off x="618368" y="1907279"/>
            <a:ext cx="2919448" cy="581482"/>
            <a:chOff x="806024" y="1177682"/>
            <a:chExt cx="2919448" cy="581482"/>
          </a:xfrm>
        </p:grpSpPr>
        <p:grpSp>
          <p:nvGrpSpPr>
            <p:cNvPr id="3" name="Group 2">
              <a:extLst>
                <a:ext uri="{FF2B5EF4-FFF2-40B4-BE49-F238E27FC236}">
                  <a16:creationId xmlns:a16="http://schemas.microsoft.com/office/drawing/2014/main" id="{0C6D5C2A-2C47-46F9-A477-617B49E41509}"/>
                </a:ext>
              </a:extLst>
            </p:cNvPr>
            <p:cNvGrpSpPr/>
            <p:nvPr/>
          </p:nvGrpSpPr>
          <p:grpSpPr>
            <a:xfrm>
              <a:off x="806024" y="1177682"/>
              <a:ext cx="2919448" cy="581482"/>
              <a:chOff x="2252581" y="1071772"/>
              <a:chExt cx="2862463" cy="570132"/>
            </a:xfrm>
          </p:grpSpPr>
          <p:sp>
            <p:nvSpPr>
              <p:cNvPr id="47" name="Rectangle 46">
                <a:extLst>
                  <a:ext uri="{FF2B5EF4-FFF2-40B4-BE49-F238E27FC236}">
                    <a16:creationId xmlns:a16="http://schemas.microsoft.com/office/drawing/2014/main" id="{4ACA93C3-0AA7-4385-9662-CC75A73F2377}"/>
                  </a:ext>
                </a:extLst>
              </p:cNvPr>
              <p:cNvSpPr/>
              <p:nvPr/>
            </p:nvSpPr>
            <p:spPr bwMode="auto">
              <a:xfrm>
                <a:off x="2252581" y="1071772"/>
                <a:ext cx="2862463" cy="403334"/>
              </a:xfrm>
              <a:prstGeom prst="rect">
                <a:avLst/>
              </a:prstGeom>
              <a:noFill/>
              <a:ln w="12700">
                <a:no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28535" tIns="0" rIns="91414" bIns="0" numCol="1" spcCol="0" rtlCol="0" fromWordArt="0" anchor="ctr" anchorCtr="0" forceAA="0" compatLnSpc="1">
                <a:prstTxWarp prst="textNoShape">
                  <a:avLst/>
                </a:prstTxWarp>
                <a:noAutofit/>
              </a:bodyPr>
              <a:lstStyle/>
              <a:p>
                <a:pPr marL="0" marR="0" lvl="0" indent="0" algn="l" defTabSz="932114" rtl="0" eaLnBrk="1" fontAlgn="base" latinLnBrk="0" hangingPunct="1">
                  <a:lnSpc>
                    <a:spcPct val="90000"/>
                  </a:lnSpc>
                  <a:spcBef>
                    <a:spcPct val="0"/>
                  </a:spcBef>
                  <a:spcAft>
                    <a:spcPts val="100"/>
                  </a:spcAft>
                  <a:buClrTx/>
                  <a:buSzTx/>
                  <a:buFontTx/>
                  <a:buNone/>
                  <a:tabLst/>
                  <a:defRPr/>
                </a:pPr>
                <a:r>
                  <a:rPr kumimoji="0" lang="en-US" sz="1800" b="0" i="0" u="none" strike="noStrike" kern="0" cap="none" spc="0" normalizeH="0" baseline="0" noProof="0" dirty="0">
                    <a:ln>
                      <a:noFill/>
                    </a:ln>
                    <a:solidFill>
                      <a:srgbClr val="002050"/>
                    </a:solidFill>
                    <a:effectLst/>
                    <a:uLnTx/>
                    <a:uFillTx/>
                    <a:latin typeface="Segoe UI"/>
                    <a:ea typeface="Segoe UI" pitchFamily="34" charset="0"/>
                    <a:cs typeface="Segoe UI Semibold" panose="020B0702040204020203" pitchFamily="34" charset="0"/>
                  </a:rPr>
                  <a:t>Information is your </a:t>
                </a:r>
                <a:br>
                  <a:rPr kumimoji="0" lang="en-US" sz="1800" b="0" i="0" u="none" strike="noStrike" kern="0" cap="none" spc="0" normalizeH="0" baseline="0" noProof="0" dirty="0">
                    <a:ln>
                      <a:noFill/>
                    </a:ln>
                    <a:solidFill>
                      <a:srgbClr val="002050"/>
                    </a:solidFill>
                    <a:effectLst/>
                    <a:uLnTx/>
                    <a:uFillTx/>
                    <a:latin typeface="Segoe UI"/>
                    <a:ea typeface="Segoe UI" pitchFamily="34" charset="0"/>
                    <a:cs typeface="Segoe UI Semibold" panose="020B0702040204020203" pitchFamily="34" charset="0"/>
                  </a:rPr>
                </a:br>
                <a:r>
                  <a:rPr kumimoji="0" lang="en-US" sz="1800" b="0" i="0" u="none" strike="noStrike" kern="0" cap="none" spc="0" normalizeH="0" baseline="0" noProof="0" dirty="0">
                    <a:ln>
                      <a:noFill/>
                    </a:ln>
                    <a:solidFill>
                      <a:srgbClr val="002050"/>
                    </a:solidFill>
                    <a:effectLst/>
                    <a:uLnTx/>
                    <a:uFillTx/>
                    <a:latin typeface="Segoe UI"/>
                    <a:ea typeface="Segoe UI" pitchFamily="34" charset="0"/>
                    <a:cs typeface="Segoe UI Semibold" panose="020B0702040204020203" pitchFamily="34" charset="0"/>
                  </a:rPr>
                  <a:t>most attractive target</a:t>
                </a:r>
              </a:p>
            </p:txBody>
          </p:sp>
          <p:cxnSp>
            <p:nvCxnSpPr>
              <p:cNvPr id="45" name="Straight Connector 44">
                <a:extLst>
                  <a:ext uri="{FF2B5EF4-FFF2-40B4-BE49-F238E27FC236}">
                    <a16:creationId xmlns:a16="http://schemas.microsoft.com/office/drawing/2014/main" id="{7A483525-989F-49CE-B9D2-DDB9E9142E87}"/>
                  </a:ext>
                </a:extLst>
              </p:cNvPr>
              <p:cNvCxnSpPr/>
              <p:nvPr/>
            </p:nvCxnSpPr>
            <p:spPr>
              <a:xfrm>
                <a:off x="2275530" y="1328200"/>
                <a:ext cx="0" cy="313704"/>
              </a:xfrm>
              <a:prstGeom prst="line">
                <a:avLst/>
              </a:prstGeom>
              <a:ln w="15875">
                <a:solidFill>
                  <a:srgbClr val="002050"/>
                </a:solidFill>
                <a:miter lim="800000"/>
                <a:headEnd type="oval" w="sm" len="sm"/>
                <a:tailEnd type="none" w="sm" len="sm"/>
              </a:ln>
              <a:scene3d>
                <a:camera prst="orthographicFront">
                  <a:rot lat="0" lon="0" rev="0"/>
                </a:camera>
                <a:lightRig rig="threePt" dir="t"/>
              </a:scene3d>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6C7F814F-71A4-4386-B260-A508242E1575}"/>
                  </a:ext>
                </a:extLst>
              </p:cNvPr>
              <p:cNvCxnSpPr>
                <a:cxnSpLocks/>
              </p:cNvCxnSpPr>
              <p:nvPr/>
            </p:nvCxnSpPr>
            <p:spPr>
              <a:xfrm flipH="1">
                <a:off x="2275532" y="1641904"/>
                <a:ext cx="1087368" cy="0"/>
              </a:xfrm>
              <a:prstGeom prst="line">
                <a:avLst/>
              </a:prstGeom>
              <a:ln w="15875">
                <a:solidFill>
                  <a:srgbClr val="002050"/>
                </a:solidFill>
                <a:miter lim="800000"/>
                <a:headEnd type="oval" w="sm" len="sm"/>
                <a:tailEnd type="none" w="sm" len="sm"/>
              </a:ln>
              <a:scene3d>
                <a:camera prst="orthographicFront">
                  <a:rot lat="0" lon="0" rev="0"/>
                </a:camera>
                <a:lightRig rig="threePt" dir="t"/>
              </a:scene3d>
            </p:spPr>
            <p:style>
              <a:lnRef idx="1">
                <a:schemeClr val="accent1"/>
              </a:lnRef>
              <a:fillRef idx="0">
                <a:schemeClr val="accent1"/>
              </a:fillRef>
              <a:effectRef idx="0">
                <a:schemeClr val="accent1"/>
              </a:effectRef>
              <a:fontRef idx="minor">
                <a:schemeClr val="tx1"/>
              </a:fontRef>
            </p:style>
          </p:cxnSp>
        </p:grpSp>
        <p:sp>
          <p:nvSpPr>
            <p:cNvPr id="91" name="target_2">
              <a:extLst>
                <a:ext uri="{FF2B5EF4-FFF2-40B4-BE49-F238E27FC236}">
                  <a16:creationId xmlns:a16="http://schemas.microsoft.com/office/drawing/2014/main" id="{B5CB3219-EDB0-4602-8BAB-1C77F29FA44A}"/>
                </a:ext>
              </a:extLst>
            </p:cNvPr>
            <p:cNvSpPr>
              <a:spLocks noChangeAspect="1" noEditPoints="1"/>
            </p:cNvSpPr>
            <p:nvPr/>
          </p:nvSpPr>
          <p:spPr bwMode="auto">
            <a:xfrm>
              <a:off x="3274480" y="1181192"/>
              <a:ext cx="367224" cy="365760"/>
            </a:xfrm>
            <a:custGeom>
              <a:avLst/>
              <a:gdLst>
                <a:gd name="T0" fmla="*/ 314 w 346"/>
                <a:gd name="T1" fmla="*/ 73 h 346"/>
                <a:gd name="T2" fmla="*/ 346 w 346"/>
                <a:gd name="T3" fmla="*/ 173 h 346"/>
                <a:gd name="T4" fmla="*/ 173 w 346"/>
                <a:gd name="T5" fmla="*/ 346 h 346"/>
                <a:gd name="T6" fmla="*/ 0 w 346"/>
                <a:gd name="T7" fmla="*/ 173 h 346"/>
                <a:gd name="T8" fmla="*/ 173 w 346"/>
                <a:gd name="T9" fmla="*/ 0 h 346"/>
                <a:gd name="T10" fmla="*/ 269 w 346"/>
                <a:gd name="T11" fmla="*/ 30 h 346"/>
                <a:gd name="T12" fmla="*/ 173 w 346"/>
                <a:gd name="T13" fmla="*/ 274 h 346"/>
                <a:gd name="T14" fmla="*/ 274 w 346"/>
                <a:gd name="T15" fmla="*/ 173 h 346"/>
                <a:gd name="T16" fmla="*/ 173 w 346"/>
                <a:gd name="T17" fmla="*/ 72 h 346"/>
                <a:gd name="T18" fmla="*/ 72 w 346"/>
                <a:gd name="T19" fmla="*/ 173 h 346"/>
                <a:gd name="T20" fmla="*/ 173 w 346"/>
                <a:gd name="T21" fmla="*/ 274 h 346"/>
                <a:gd name="T22" fmla="*/ 173 w 346"/>
                <a:gd name="T23" fmla="*/ 203 h 346"/>
                <a:gd name="T24" fmla="*/ 203 w 346"/>
                <a:gd name="T25" fmla="*/ 173 h 346"/>
                <a:gd name="T26" fmla="*/ 173 w 346"/>
                <a:gd name="T27" fmla="*/ 143 h 346"/>
                <a:gd name="T28" fmla="*/ 143 w 346"/>
                <a:gd name="T29" fmla="*/ 173 h 346"/>
                <a:gd name="T30" fmla="*/ 173 w 346"/>
                <a:gd name="T31" fmla="*/ 203 h 346"/>
                <a:gd name="T32" fmla="*/ 173 w 346"/>
                <a:gd name="T33" fmla="*/ 173 h 346"/>
                <a:gd name="T34" fmla="*/ 241 w 346"/>
                <a:gd name="T35" fmla="*/ 99 h 346"/>
                <a:gd name="T36" fmla="*/ 334 w 346"/>
                <a:gd name="T37" fmla="*/ 54 h 346"/>
                <a:gd name="T38" fmla="*/ 291 w 346"/>
                <a:gd name="T39" fmla="*/ 54 h 346"/>
                <a:gd name="T40" fmla="*/ 291 w 346"/>
                <a:gd name="T41" fmla="*/ 10 h 346"/>
                <a:gd name="T42" fmla="*/ 241 w 346"/>
                <a:gd name="T43" fmla="*/ 56 h 346"/>
                <a:gd name="T44" fmla="*/ 241 w 346"/>
                <a:gd name="T45" fmla="*/ 99 h 346"/>
                <a:gd name="T46" fmla="*/ 285 w 346"/>
                <a:gd name="T47" fmla="*/ 99 h 346"/>
                <a:gd name="T48" fmla="*/ 334 w 346"/>
                <a:gd name="T49" fmla="*/ 54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6" h="346">
                  <a:moveTo>
                    <a:pt x="314" y="73"/>
                  </a:moveTo>
                  <a:cubicBezTo>
                    <a:pt x="334" y="101"/>
                    <a:pt x="346" y="136"/>
                    <a:pt x="346" y="173"/>
                  </a:cubicBezTo>
                  <a:cubicBezTo>
                    <a:pt x="346" y="268"/>
                    <a:pt x="268" y="346"/>
                    <a:pt x="173" y="346"/>
                  </a:cubicBezTo>
                  <a:cubicBezTo>
                    <a:pt x="78" y="346"/>
                    <a:pt x="0" y="268"/>
                    <a:pt x="0" y="173"/>
                  </a:cubicBezTo>
                  <a:cubicBezTo>
                    <a:pt x="0" y="78"/>
                    <a:pt x="78" y="0"/>
                    <a:pt x="173" y="0"/>
                  </a:cubicBezTo>
                  <a:cubicBezTo>
                    <a:pt x="209" y="0"/>
                    <a:pt x="242" y="11"/>
                    <a:pt x="269" y="30"/>
                  </a:cubicBezTo>
                  <a:moveTo>
                    <a:pt x="173" y="274"/>
                  </a:moveTo>
                  <a:cubicBezTo>
                    <a:pt x="229" y="274"/>
                    <a:pt x="274" y="229"/>
                    <a:pt x="274" y="173"/>
                  </a:cubicBezTo>
                  <a:cubicBezTo>
                    <a:pt x="274" y="117"/>
                    <a:pt x="229" y="72"/>
                    <a:pt x="173" y="72"/>
                  </a:cubicBezTo>
                  <a:cubicBezTo>
                    <a:pt x="117" y="72"/>
                    <a:pt x="72" y="117"/>
                    <a:pt x="72" y="173"/>
                  </a:cubicBezTo>
                  <a:cubicBezTo>
                    <a:pt x="72" y="229"/>
                    <a:pt x="117" y="274"/>
                    <a:pt x="173" y="274"/>
                  </a:cubicBezTo>
                  <a:close/>
                  <a:moveTo>
                    <a:pt x="173" y="203"/>
                  </a:moveTo>
                  <a:cubicBezTo>
                    <a:pt x="190" y="203"/>
                    <a:pt x="203" y="190"/>
                    <a:pt x="203" y="173"/>
                  </a:cubicBezTo>
                  <a:cubicBezTo>
                    <a:pt x="203" y="156"/>
                    <a:pt x="190" y="143"/>
                    <a:pt x="173" y="143"/>
                  </a:cubicBezTo>
                  <a:cubicBezTo>
                    <a:pt x="156" y="143"/>
                    <a:pt x="143" y="156"/>
                    <a:pt x="143" y="173"/>
                  </a:cubicBezTo>
                  <a:cubicBezTo>
                    <a:pt x="143" y="190"/>
                    <a:pt x="156" y="203"/>
                    <a:pt x="173" y="203"/>
                  </a:cubicBezTo>
                  <a:close/>
                  <a:moveTo>
                    <a:pt x="173" y="173"/>
                  </a:moveTo>
                  <a:cubicBezTo>
                    <a:pt x="241" y="99"/>
                    <a:pt x="241" y="99"/>
                    <a:pt x="241" y="99"/>
                  </a:cubicBezTo>
                  <a:moveTo>
                    <a:pt x="334" y="54"/>
                  </a:moveTo>
                  <a:cubicBezTo>
                    <a:pt x="291" y="54"/>
                    <a:pt x="291" y="54"/>
                    <a:pt x="291" y="54"/>
                  </a:cubicBezTo>
                  <a:cubicBezTo>
                    <a:pt x="291" y="10"/>
                    <a:pt x="291" y="10"/>
                    <a:pt x="291" y="10"/>
                  </a:cubicBezTo>
                  <a:cubicBezTo>
                    <a:pt x="241" y="56"/>
                    <a:pt x="241" y="56"/>
                    <a:pt x="241" y="56"/>
                  </a:cubicBezTo>
                  <a:cubicBezTo>
                    <a:pt x="241" y="99"/>
                    <a:pt x="241" y="99"/>
                    <a:pt x="241" y="99"/>
                  </a:cubicBezTo>
                  <a:cubicBezTo>
                    <a:pt x="285" y="99"/>
                    <a:pt x="285" y="99"/>
                    <a:pt x="285" y="99"/>
                  </a:cubicBezTo>
                  <a:lnTo>
                    <a:pt x="334" y="54"/>
                  </a:lnTo>
                  <a:close/>
                </a:path>
              </a:pathLst>
            </a:custGeom>
            <a:noFill/>
            <a:ln w="15875" cap="flat">
              <a:solidFill>
                <a:srgbClr val="002050"/>
              </a:solidFill>
              <a:prstDash val="soli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2050"/>
                </a:solidFill>
                <a:effectLst/>
                <a:uLnTx/>
                <a:uFillTx/>
                <a:latin typeface="Segoe UI"/>
                <a:ea typeface="+mn-ea"/>
                <a:cs typeface="+mn-cs"/>
              </a:endParaRPr>
            </a:p>
          </p:txBody>
        </p:sp>
      </p:grpSp>
      <p:grpSp>
        <p:nvGrpSpPr>
          <p:cNvPr id="25" name="Group 24">
            <a:extLst>
              <a:ext uri="{FF2B5EF4-FFF2-40B4-BE49-F238E27FC236}">
                <a16:creationId xmlns:a16="http://schemas.microsoft.com/office/drawing/2014/main" id="{95A76B69-CE69-43CF-9303-0876A6B170E2}"/>
              </a:ext>
            </a:extLst>
          </p:cNvPr>
          <p:cNvGrpSpPr/>
          <p:nvPr/>
        </p:nvGrpSpPr>
        <p:grpSpPr>
          <a:xfrm>
            <a:off x="7772052" y="658945"/>
            <a:ext cx="3102529" cy="563776"/>
            <a:chOff x="7060345" y="276244"/>
            <a:chExt cx="3102529" cy="563776"/>
          </a:xfrm>
        </p:grpSpPr>
        <p:grpSp>
          <p:nvGrpSpPr>
            <p:cNvPr id="101" name="Group 100">
              <a:extLst>
                <a:ext uri="{FF2B5EF4-FFF2-40B4-BE49-F238E27FC236}">
                  <a16:creationId xmlns:a16="http://schemas.microsoft.com/office/drawing/2014/main" id="{A78898AF-EF78-469B-8F65-C53A74A71817}"/>
                </a:ext>
              </a:extLst>
            </p:cNvPr>
            <p:cNvGrpSpPr/>
            <p:nvPr/>
          </p:nvGrpSpPr>
          <p:grpSpPr>
            <a:xfrm>
              <a:off x="7228067" y="357856"/>
              <a:ext cx="2934807" cy="482164"/>
              <a:chOff x="9868779" y="2814779"/>
              <a:chExt cx="2877524" cy="472753"/>
            </a:xfrm>
          </p:grpSpPr>
          <p:sp>
            <p:nvSpPr>
              <p:cNvPr id="102" name="Rectangle 101">
                <a:extLst>
                  <a:ext uri="{FF2B5EF4-FFF2-40B4-BE49-F238E27FC236}">
                    <a16:creationId xmlns:a16="http://schemas.microsoft.com/office/drawing/2014/main" id="{5643E4EF-5D3B-4451-B264-3A6E7E70814E}"/>
                  </a:ext>
                </a:extLst>
              </p:cNvPr>
              <p:cNvSpPr/>
              <p:nvPr/>
            </p:nvSpPr>
            <p:spPr bwMode="auto">
              <a:xfrm>
                <a:off x="9931570" y="2814779"/>
                <a:ext cx="2814733" cy="403334"/>
              </a:xfrm>
              <a:prstGeom prst="rect">
                <a:avLst/>
              </a:prstGeom>
              <a:noFill/>
              <a:ln w="12700">
                <a:no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28535" tIns="0" rIns="91414" bIns="0" numCol="1" spcCol="0" rtlCol="0" fromWordArt="0" anchor="ctr" anchorCtr="0" forceAA="0" compatLnSpc="1">
                <a:prstTxWarp prst="textNoShape">
                  <a:avLst/>
                </a:prstTxWarp>
                <a:noAutofit/>
              </a:bodyPr>
              <a:lstStyle/>
              <a:p>
                <a:pPr marL="0" marR="0" lvl="0" indent="0" algn="l" defTabSz="932114" rtl="0" eaLnBrk="1" fontAlgn="base" latinLnBrk="0" hangingPunct="1">
                  <a:lnSpc>
                    <a:spcPct val="90000"/>
                  </a:lnSpc>
                  <a:spcBef>
                    <a:spcPct val="0"/>
                  </a:spcBef>
                  <a:spcAft>
                    <a:spcPts val="100"/>
                  </a:spcAft>
                  <a:buClrTx/>
                  <a:buSzTx/>
                  <a:buFontTx/>
                  <a:buNone/>
                  <a:tabLst/>
                  <a:defRPr/>
                </a:pPr>
                <a:r>
                  <a:rPr kumimoji="0" lang="en-US" sz="1800" b="0" i="0" u="none" strike="noStrike" kern="0" cap="none" spc="0" normalizeH="0" baseline="0" noProof="0" dirty="0">
                    <a:ln>
                      <a:noFill/>
                    </a:ln>
                    <a:solidFill>
                      <a:srgbClr val="00188F"/>
                    </a:solidFill>
                    <a:effectLst/>
                    <a:uLnTx/>
                    <a:uFillTx/>
                    <a:latin typeface="Segoe UI"/>
                    <a:ea typeface="Segoe UI" pitchFamily="34" charset="0"/>
                    <a:cs typeface="Segoe UI Semibold" panose="020B0702040204020203" pitchFamily="34" charset="0"/>
                  </a:rPr>
                  <a:t>Many different controls</a:t>
                </a:r>
              </a:p>
            </p:txBody>
          </p:sp>
          <p:cxnSp>
            <p:nvCxnSpPr>
              <p:cNvPr id="103" name="Straight Connector 102">
                <a:extLst>
                  <a:ext uri="{FF2B5EF4-FFF2-40B4-BE49-F238E27FC236}">
                    <a16:creationId xmlns:a16="http://schemas.microsoft.com/office/drawing/2014/main" id="{44D76501-BCD3-4E55-9509-2F44F3AA238B}"/>
                  </a:ext>
                </a:extLst>
              </p:cNvPr>
              <p:cNvCxnSpPr/>
              <p:nvPr/>
            </p:nvCxnSpPr>
            <p:spPr>
              <a:xfrm>
                <a:off x="9868779" y="3190665"/>
                <a:ext cx="0" cy="96867"/>
              </a:xfrm>
              <a:prstGeom prst="line">
                <a:avLst/>
              </a:prstGeom>
              <a:ln w="15875">
                <a:solidFill>
                  <a:srgbClr val="00188F"/>
                </a:solidFill>
                <a:headEnd type="none" w="sm" len="sm"/>
                <a:tailEnd type="none" w="sm" len="sm"/>
              </a:ln>
              <a:scene3d>
                <a:camera prst="orthographicFront">
                  <a:rot lat="0" lon="0" rev="0"/>
                </a:camera>
                <a:lightRig rig="threePt" dir="t"/>
              </a:scene3d>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77EC96B-5E4D-4CA6-B4EF-FFCB5CC4BF5E}"/>
                  </a:ext>
                </a:extLst>
              </p:cNvPr>
              <p:cNvCxnSpPr>
                <a:cxnSpLocks/>
              </p:cNvCxnSpPr>
              <p:nvPr/>
            </p:nvCxnSpPr>
            <p:spPr>
              <a:xfrm flipH="1">
                <a:off x="9868781" y="3287532"/>
                <a:ext cx="2346549" cy="0"/>
              </a:xfrm>
              <a:prstGeom prst="line">
                <a:avLst/>
              </a:prstGeom>
              <a:ln w="15875">
                <a:solidFill>
                  <a:srgbClr val="00188F"/>
                </a:solidFill>
                <a:miter lim="800000"/>
                <a:headEnd type="oval" w="sm" len="sm"/>
                <a:tailEnd type="none" w="sm" len="sm"/>
              </a:ln>
              <a:scene3d>
                <a:camera prst="orthographicFront">
                  <a:rot lat="0" lon="0" rev="0"/>
                </a:camera>
                <a:lightRig rig="threePt" dir="t"/>
              </a:scene3d>
            </p:spPr>
            <p:style>
              <a:lnRef idx="1">
                <a:schemeClr val="accent1"/>
              </a:lnRef>
              <a:fillRef idx="0">
                <a:schemeClr val="accent1"/>
              </a:fillRef>
              <a:effectRef idx="0">
                <a:schemeClr val="accent1"/>
              </a:effectRef>
              <a:fontRef idx="minor">
                <a:schemeClr val="tx1"/>
              </a:fontRef>
            </p:style>
          </p:cxnSp>
        </p:grpSp>
        <p:sp>
          <p:nvSpPr>
            <p:cNvPr id="92" name="Freeform 96">
              <a:extLst>
                <a:ext uri="{FF2B5EF4-FFF2-40B4-BE49-F238E27FC236}">
                  <a16:creationId xmlns:a16="http://schemas.microsoft.com/office/drawing/2014/main" id="{8E3A2A8E-10F7-4654-B277-888AC6542620}"/>
                </a:ext>
              </a:extLst>
            </p:cNvPr>
            <p:cNvSpPr>
              <a:spLocks noChangeAspect="1" noEditPoints="1"/>
            </p:cNvSpPr>
            <p:nvPr/>
          </p:nvSpPr>
          <p:spPr bwMode="auto">
            <a:xfrm>
              <a:off x="7060345" y="276244"/>
              <a:ext cx="397237" cy="365760"/>
            </a:xfrm>
            <a:custGeom>
              <a:avLst/>
              <a:gdLst>
                <a:gd name="T0" fmla="*/ 224 w 356"/>
                <a:gd name="T1" fmla="*/ 273 h 328"/>
                <a:gd name="T2" fmla="*/ 181 w 356"/>
                <a:gd name="T3" fmla="*/ 295 h 328"/>
                <a:gd name="T4" fmla="*/ 181 w 356"/>
                <a:gd name="T5" fmla="*/ 328 h 328"/>
                <a:gd name="T6" fmla="*/ 121 w 356"/>
                <a:gd name="T7" fmla="*/ 328 h 328"/>
                <a:gd name="T8" fmla="*/ 121 w 356"/>
                <a:gd name="T9" fmla="*/ 291 h 328"/>
                <a:gd name="T10" fmla="*/ 57 w 356"/>
                <a:gd name="T11" fmla="*/ 254 h 328"/>
                <a:gd name="T12" fmla="*/ 28 w 356"/>
                <a:gd name="T13" fmla="*/ 269 h 328"/>
                <a:gd name="T14" fmla="*/ 0 w 356"/>
                <a:gd name="T15" fmla="*/ 214 h 328"/>
                <a:gd name="T16" fmla="*/ 28 w 356"/>
                <a:gd name="T17" fmla="*/ 199 h 328"/>
                <a:gd name="T18" fmla="*/ 21 w 356"/>
                <a:gd name="T19" fmla="*/ 162 h 328"/>
                <a:gd name="T20" fmla="*/ 28 w 356"/>
                <a:gd name="T21" fmla="*/ 125 h 328"/>
                <a:gd name="T22" fmla="*/ 0 w 356"/>
                <a:gd name="T23" fmla="*/ 111 h 328"/>
                <a:gd name="T24" fmla="*/ 28 w 356"/>
                <a:gd name="T25" fmla="*/ 55 h 328"/>
                <a:gd name="T26" fmla="*/ 57 w 356"/>
                <a:gd name="T27" fmla="*/ 70 h 328"/>
                <a:gd name="T28" fmla="*/ 121 w 356"/>
                <a:gd name="T29" fmla="*/ 33 h 328"/>
                <a:gd name="T30" fmla="*/ 121 w 356"/>
                <a:gd name="T31" fmla="*/ 0 h 328"/>
                <a:gd name="T32" fmla="*/ 181 w 356"/>
                <a:gd name="T33" fmla="*/ 0 h 328"/>
                <a:gd name="T34" fmla="*/ 181 w 356"/>
                <a:gd name="T35" fmla="*/ 30 h 328"/>
                <a:gd name="T36" fmla="*/ 249 w 356"/>
                <a:gd name="T37" fmla="*/ 70 h 328"/>
                <a:gd name="T38" fmla="*/ 274 w 356"/>
                <a:gd name="T39" fmla="*/ 55 h 328"/>
                <a:gd name="T40" fmla="*/ 306 w 356"/>
                <a:gd name="T41" fmla="*/ 111 h 328"/>
                <a:gd name="T42" fmla="*/ 277 w 356"/>
                <a:gd name="T43" fmla="*/ 125 h 328"/>
                <a:gd name="T44" fmla="*/ 282 w 356"/>
                <a:gd name="T45" fmla="*/ 162 h 328"/>
                <a:gd name="T46" fmla="*/ 279 w 356"/>
                <a:gd name="T47" fmla="*/ 188 h 328"/>
                <a:gd name="T48" fmla="*/ 186 w 356"/>
                <a:gd name="T49" fmla="*/ 100 h 328"/>
                <a:gd name="T50" fmla="*/ 150 w 356"/>
                <a:gd name="T51" fmla="*/ 89 h 328"/>
                <a:gd name="T52" fmla="*/ 75 w 356"/>
                <a:gd name="T53" fmla="*/ 166 h 328"/>
                <a:gd name="T54" fmla="*/ 107 w 356"/>
                <a:gd name="T55" fmla="*/ 231 h 328"/>
                <a:gd name="T56" fmla="*/ 209 w 356"/>
                <a:gd name="T57" fmla="*/ 238 h 328"/>
                <a:gd name="T58" fmla="*/ 310 w 356"/>
                <a:gd name="T59" fmla="*/ 302 h 328"/>
                <a:gd name="T60" fmla="*/ 348 w 356"/>
                <a:gd name="T61" fmla="*/ 294 h 328"/>
                <a:gd name="T62" fmla="*/ 340 w 356"/>
                <a:gd name="T63" fmla="*/ 256 h 328"/>
                <a:gd name="T64" fmla="*/ 237 w 356"/>
                <a:gd name="T65" fmla="*/ 195 h 328"/>
                <a:gd name="T66" fmla="*/ 235 w 356"/>
                <a:gd name="T67" fmla="*/ 194 h 328"/>
                <a:gd name="T68" fmla="*/ 234 w 356"/>
                <a:gd name="T69" fmla="*/ 179 h 328"/>
                <a:gd name="T70" fmla="*/ 172 w 356"/>
                <a:gd name="T71" fmla="*/ 139 h 328"/>
                <a:gd name="T72" fmla="*/ 145 w 356"/>
                <a:gd name="T73" fmla="*/ 153 h 328"/>
                <a:gd name="T74" fmla="*/ 194 w 356"/>
                <a:gd name="T75" fmla="*/ 183 h 328"/>
                <a:gd name="T76" fmla="*/ 182 w 356"/>
                <a:gd name="T77" fmla="*/ 199 h 328"/>
                <a:gd name="T78" fmla="*/ 135 w 356"/>
                <a:gd name="T79" fmla="*/ 169 h 328"/>
                <a:gd name="T80" fmla="*/ 132 w 356"/>
                <a:gd name="T81" fmla="*/ 201 h 328"/>
                <a:gd name="T82" fmla="*/ 194 w 356"/>
                <a:gd name="T83" fmla="*/ 241 h 328"/>
                <a:gd name="T84" fmla="*/ 207 w 356"/>
                <a:gd name="T85" fmla="*/ 237 h 328"/>
                <a:gd name="T86" fmla="*/ 209 w 356"/>
                <a:gd name="T87" fmla="*/ 238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56" h="328">
                  <a:moveTo>
                    <a:pt x="224" y="273"/>
                  </a:moveTo>
                  <a:cubicBezTo>
                    <a:pt x="213" y="284"/>
                    <a:pt x="195" y="291"/>
                    <a:pt x="181" y="295"/>
                  </a:cubicBezTo>
                  <a:cubicBezTo>
                    <a:pt x="181" y="295"/>
                    <a:pt x="181" y="295"/>
                    <a:pt x="181" y="328"/>
                  </a:cubicBezTo>
                  <a:cubicBezTo>
                    <a:pt x="181" y="328"/>
                    <a:pt x="181" y="328"/>
                    <a:pt x="121" y="328"/>
                  </a:cubicBezTo>
                  <a:cubicBezTo>
                    <a:pt x="121" y="328"/>
                    <a:pt x="121" y="328"/>
                    <a:pt x="121" y="291"/>
                  </a:cubicBezTo>
                  <a:cubicBezTo>
                    <a:pt x="96" y="287"/>
                    <a:pt x="75" y="273"/>
                    <a:pt x="57" y="254"/>
                  </a:cubicBezTo>
                  <a:cubicBezTo>
                    <a:pt x="57" y="254"/>
                    <a:pt x="57" y="254"/>
                    <a:pt x="28" y="269"/>
                  </a:cubicBezTo>
                  <a:cubicBezTo>
                    <a:pt x="28" y="269"/>
                    <a:pt x="28" y="269"/>
                    <a:pt x="0" y="214"/>
                  </a:cubicBezTo>
                  <a:cubicBezTo>
                    <a:pt x="0" y="214"/>
                    <a:pt x="0" y="214"/>
                    <a:pt x="28" y="199"/>
                  </a:cubicBezTo>
                  <a:cubicBezTo>
                    <a:pt x="25" y="188"/>
                    <a:pt x="21" y="177"/>
                    <a:pt x="21" y="162"/>
                  </a:cubicBezTo>
                  <a:cubicBezTo>
                    <a:pt x="21" y="151"/>
                    <a:pt x="25" y="136"/>
                    <a:pt x="28" y="125"/>
                  </a:cubicBezTo>
                  <a:cubicBezTo>
                    <a:pt x="28" y="125"/>
                    <a:pt x="28" y="125"/>
                    <a:pt x="0" y="111"/>
                  </a:cubicBezTo>
                  <a:cubicBezTo>
                    <a:pt x="0" y="111"/>
                    <a:pt x="0" y="111"/>
                    <a:pt x="28" y="55"/>
                  </a:cubicBezTo>
                  <a:cubicBezTo>
                    <a:pt x="28" y="55"/>
                    <a:pt x="28" y="55"/>
                    <a:pt x="57" y="70"/>
                  </a:cubicBezTo>
                  <a:cubicBezTo>
                    <a:pt x="75" y="52"/>
                    <a:pt x="96" y="37"/>
                    <a:pt x="121" y="33"/>
                  </a:cubicBezTo>
                  <a:cubicBezTo>
                    <a:pt x="121" y="33"/>
                    <a:pt x="121" y="33"/>
                    <a:pt x="121" y="0"/>
                  </a:cubicBezTo>
                  <a:cubicBezTo>
                    <a:pt x="121" y="0"/>
                    <a:pt x="121" y="0"/>
                    <a:pt x="181" y="0"/>
                  </a:cubicBezTo>
                  <a:cubicBezTo>
                    <a:pt x="181" y="0"/>
                    <a:pt x="181" y="0"/>
                    <a:pt x="181" y="30"/>
                  </a:cubicBezTo>
                  <a:cubicBezTo>
                    <a:pt x="206" y="37"/>
                    <a:pt x="231" y="52"/>
                    <a:pt x="249" y="70"/>
                  </a:cubicBezTo>
                  <a:cubicBezTo>
                    <a:pt x="249" y="70"/>
                    <a:pt x="249" y="70"/>
                    <a:pt x="274" y="55"/>
                  </a:cubicBezTo>
                  <a:cubicBezTo>
                    <a:pt x="274" y="55"/>
                    <a:pt x="274" y="55"/>
                    <a:pt x="306" y="111"/>
                  </a:cubicBezTo>
                  <a:cubicBezTo>
                    <a:pt x="306" y="111"/>
                    <a:pt x="306" y="111"/>
                    <a:pt x="277" y="125"/>
                  </a:cubicBezTo>
                  <a:cubicBezTo>
                    <a:pt x="281" y="136"/>
                    <a:pt x="282" y="150"/>
                    <a:pt x="282" y="162"/>
                  </a:cubicBezTo>
                  <a:cubicBezTo>
                    <a:pt x="282" y="169"/>
                    <a:pt x="282" y="178"/>
                    <a:pt x="279" y="188"/>
                  </a:cubicBezTo>
                  <a:moveTo>
                    <a:pt x="186" y="100"/>
                  </a:moveTo>
                  <a:cubicBezTo>
                    <a:pt x="176" y="93"/>
                    <a:pt x="165" y="89"/>
                    <a:pt x="150" y="89"/>
                  </a:cubicBezTo>
                  <a:cubicBezTo>
                    <a:pt x="107" y="89"/>
                    <a:pt x="75" y="126"/>
                    <a:pt x="75" y="166"/>
                  </a:cubicBezTo>
                  <a:cubicBezTo>
                    <a:pt x="75" y="195"/>
                    <a:pt x="85" y="217"/>
                    <a:pt x="107" y="231"/>
                  </a:cubicBezTo>
                  <a:moveTo>
                    <a:pt x="209" y="238"/>
                  </a:moveTo>
                  <a:cubicBezTo>
                    <a:pt x="310" y="302"/>
                    <a:pt x="310" y="302"/>
                    <a:pt x="310" y="302"/>
                  </a:cubicBezTo>
                  <a:cubicBezTo>
                    <a:pt x="323" y="310"/>
                    <a:pt x="340" y="307"/>
                    <a:pt x="348" y="294"/>
                  </a:cubicBezTo>
                  <a:cubicBezTo>
                    <a:pt x="356" y="282"/>
                    <a:pt x="353" y="265"/>
                    <a:pt x="340" y="256"/>
                  </a:cubicBezTo>
                  <a:cubicBezTo>
                    <a:pt x="237" y="195"/>
                    <a:pt x="237" y="195"/>
                    <a:pt x="237" y="195"/>
                  </a:cubicBezTo>
                  <a:cubicBezTo>
                    <a:pt x="235" y="194"/>
                    <a:pt x="235" y="194"/>
                    <a:pt x="235" y="194"/>
                  </a:cubicBezTo>
                  <a:cubicBezTo>
                    <a:pt x="236" y="189"/>
                    <a:pt x="235" y="184"/>
                    <a:pt x="234" y="179"/>
                  </a:cubicBezTo>
                  <a:cubicBezTo>
                    <a:pt x="228" y="151"/>
                    <a:pt x="200" y="132"/>
                    <a:pt x="172" y="139"/>
                  </a:cubicBezTo>
                  <a:cubicBezTo>
                    <a:pt x="162" y="141"/>
                    <a:pt x="152" y="146"/>
                    <a:pt x="145" y="153"/>
                  </a:cubicBezTo>
                  <a:cubicBezTo>
                    <a:pt x="194" y="183"/>
                    <a:pt x="194" y="183"/>
                    <a:pt x="194" y="183"/>
                  </a:cubicBezTo>
                  <a:cubicBezTo>
                    <a:pt x="182" y="199"/>
                    <a:pt x="182" y="199"/>
                    <a:pt x="182" y="199"/>
                  </a:cubicBezTo>
                  <a:cubicBezTo>
                    <a:pt x="135" y="169"/>
                    <a:pt x="135" y="169"/>
                    <a:pt x="135" y="169"/>
                  </a:cubicBezTo>
                  <a:cubicBezTo>
                    <a:pt x="131" y="179"/>
                    <a:pt x="129" y="190"/>
                    <a:pt x="132" y="201"/>
                  </a:cubicBezTo>
                  <a:cubicBezTo>
                    <a:pt x="138" y="229"/>
                    <a:pt x="165" y="247"/>
                    <a:pt x="194" y="241"/>
                  </a:cubicBezTo>
                  <a:cubicBezTo>
                    <a:pt x="198" y="240"/>
                    <a:pt x="203" y="239"/>
                    <a:pt x="207" y="237"/>
                  </a:cubicBezTo>
                  <a:lnTo>
                    <a:pt x="209" y="238"/>
                  </a:lnTo>
                  <a:close/>
                </a:path>
              </a:pathLst>
            </a:custGeom>
            <a:noFill/>
            <a:ln w="15875" cap="sq">
              <a:solidFill>
                <a:srgbClr val="00188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188F"/>
                </a:solidFill>
                <a:effectLst/>
                <a:uLnTx/>
                <a:uFillTx/>
                <a:latin typeface="Segoe UI"/>
                <a:ea typeface="+mn-ea"/>
                <a:cs typeface="+mn-cs"/>
              </a:endParaRPr>
            </a:p>
          </p:txBody>
        </p:sp>
      </p:grpSp>
      <p:grpSp>
        <p:nvGrpSpPr>
          <p:cNvPr id="27" name="Group 26">
            <a:extLst>
              <a:ext uri="{FF2B5EF4-FFF2-40B4-BE49-F238E27FC236}">
                <a16:creationId xmlns:a16="http://schemas.microsoft.com/office/drawing/2014/main" id="{9C520EC9-4918-4F73-8B17-C4294F867393}"/>
              </a:ext>
            </a:extLst>
          </p:cNvPr>
          <p:cNvGrpSpPr/>
          <p:nvPr/>
        </p:nvGrpSpPr>
        <p:grpSpPr>
          <a:xfrm>
            <a:off x="7772052" y="1779957"/>
            <a:ext cx="2880523" cy="740365"/>
            <a:chOff x="6902956" y="1291586"/>
            <a:chExt cx="2880523" cy="740365"/>
          </a:xfrm>
        </p:grpSpPr>
        <p:grpSp>
          <p:nvGrpSpPr>
            <p:cNvPr id="14" name="Group 13">
              <a:extLst>
                <a:ext uri="{FF2B5EF4-FFF2-40B4-BE49-F238E27FC236}">
                  <a16:creationId xmlns:a16="http://schemas.microsoft.com/office/drawing/2014/main" id="{B602A871-7743-4792-849A-123A844768A1}"/>
                </a:ext>
              </a:extLst>
            </p:cNvPr>
            <p:cNvGrpSpPr/>
            <p:nvPr/>
          </p:nvGrpSpPr>
          <p:grpSpPr>
            <a:xfrm>
              <a:off x="7084817" y="1291586"/>
              <a:ext cx="2698662" cy="740365"/>
              <a:chOff x="5769235" y="2589873"/>
              <a:chExt cx="2645986" cy="725914"/>
            </a:xfrm>
          </p:grpSpPr>
          <p:sp>
            <p:nvSpPr>
              <p:cNvPr id="56" name="Rectangle 55">
                <a:extLst>
                  <a:ext uri="{FF2B5EF4-FFF2-40B4-BE49-F238E27FC236}">
                    <a16:creationId xmlns:a16="http://schemas.microsoft.com/office/drawing/2014/main" id="{12C23ACC-7025-4821-A8C9-34950B0A0276}"/>
                  </a:ext>
                </a:extLst>
              </p:cNvPr>
              <p:cNvSpPr/>
              <p:nvPr/>
            </p:nvSpPr>
            <p:spPr>
              <a:xfrm>
                <a:off x="6024331" y="2589873"/>
                <a:ext cx="2390890" cy="579397"/>
              </a:xfrm>
              <a:prstGeom prst="rect">
                <a:avLst/>
              </a:prstGeom>
              <a:ln>
                <a:noFill/>
              </a:ln>
            </p:spPr>
            <p:txBody>
              <a:bodyPr wrap="none">
                <a:spAutoFit/>
              </a:bodyPr>
              <a:lstStyle/>
              <a:p>
                <a:pPr marL="0" marR="0" lvl="0" indent="0" algn="l" defTabSz="932114" rtl="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srgbClr val="00188F"/>
                    </a:solidFill>
                    <a:effectLst/>
                    <a:uLnTx/>
                    <a:uFillTx/>
                    <a:latin typeface="Segoe UI"/>
                    <a:ea typeface="Segoe UI" pitchFamily="34" charset="0"/>
                    <a:cs typeface="Segoe UI Semibold" panose="020B0702040204020203" pitchFamily="34" charset="0"/>
                  </a:rPr>
                  <a:t>Many different places </a:t>
                </a:r>
                <a:br>
                  <a:rPr kumimoji="0" lang="en-US" sz="1800" b="0" i="0" u="none" strike="noStrike" kern="0" cap="none" spc="0" normalizeH="0" baseline="0" noProof="0" dirty="0">
                    <a:ln>
                      <a:noFill/>
                    </a:ln>
                    <a:solidFill>
                      <a:srgbClr val="00188F"/>
                    </a:solidFill>
                    <a:effectLst/>
                    <a:uLnTx/>
                    <a:uFillTx/>
                    <a:latin typeface="Segoe UI"/>
                    <a:ea typeface="Segoe UI" pitchFamily="34" charset="0"/>
                    <a:cs typeface="Segoe UI Semibold" panose="020B0702040204020203" pitchFamily="34" charset="0"/>
                  </a:rPr>
                </a:br>
                <a:r>
                  <a:rPr kumimoji="0" lang="en-US" sz="1800" b="0" i="0" u="none" strike="noStrike" kern="0" cap="none" spc="0" normalizeH="0" baseline="0" noProof="0" dirty="0">
                    <a:ln>
                      <a:noFill/>
                    </a:ln>
                    <a:solidFill>
                      <a:srgbClr val="00188F"/>
                    </a:solidFill>
                    <a:effectLst/>
                    <a:uLnTx/>
                    <a:uFillTx/>
                    <a:latin typeface="Segoe UI"/>
                    <a:ea typeface="Segoe UI" pitchFamily="34" charset="0"/>
                    <a:cs typeface="Segoe UI Semibold" panose="020B0702040204020203" pitchFamily="34" charset="0"/>
                  </a:rPr>
                  <a:t>to configure controls</a:t>
                </a:r>
              </a:p>
            </p:txBody>
          </p:sp>
          <p:grpSp>
            <p:nvGrpSpPr>
              <p:cNvPr id="51" name="Group 50">
                <a:extLst>
                  <a:ext uri="{FF2B5EF4-FFF2-40B4-BE49-F238E27FC236}">
                    <a16:creationId xmlns:a16="http://schemas.microsoft.com/office/drawing/2014/main" id="{3B35C108-DA27-4C31-8E19-A0060E159692}"/>
                  </a:ext>
                </a:extLst>
              </p:cNvPr>
              <p:cNvGrpSpPr/>
              <p:nvPr/>
            </p:nvGrpSpPr>
            <p:grpSpPr>
              <a:xfrm>
                <a:off x="5769235" y="3218920"/>
                <a:ext cx="2332685" cy="96867"/>
                <a:chOff x="4483519" y="1834717"/>
                <a:chExt cx="2379799" cy="98823"/>
              </a:xfrm>
            </p:grpSpPr>
            <p:cxnSp>
              <p:nvCxnSpPr>
                <p:cNvPr id="52" name="Straight Connector 51">
                  <a:extLst>
                    <a:ext uri="{FF2B5EF4-FFF2-40B4-BE49-F238E27FC236}">
                      <a16:creationId xmlns:a16="http://schemas.microsoft.com/office/drawing/2014/main" id="{D025E0D3-01EA-468F-9346-2708758FD7AE}"/>
                    </a:ext>
                  </a:extLst>
                </p:cNvPr>
                <p:cNvCxnSpPr/>
                <p:nvPr/>
              </p:nvCxnSpPr>
              <p:spPr>
                <a:xfrm>
                  <a:off x="4483519" y="1834717"/>
                  <a:ext cx="0" cy="98823"/>
                </a:xfrm>
                <a:prstGeom prst="line">
                  <a:avLst/>
                </a:prstGeom>
                <a:ln w="15875">
                  <a:solidFill>
                    <a:srgbClr val="00188F"/>
                  </a:solidFill>
                  <a:miter lim="800000"/>
                  <a:headEnd type="none" w="sm" len="sm"/>
                  <a:tailEnd type="none" w="sm" len="sm"/>
                </a:ln>
                <a:scene3d>
                  <a:camera prst="orthographicFront">
                    <a:rot lat="0" lon="0" rev="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021F97CB-DB5A-452A-B028-49EA7685B2ED}"/>
                    </a:ext>
                  </a:extLst>
                </p:cNvPr>
                <p:cNvCxnSpPr>
                  <a:cxnSpLocks/>
                </p:cNvCxnSpPr>
                <p:nvPr/>
              </p:nvCxnSpPr>
              <p:spPr>
                <a:xfrm flipH="1">
                  <a:off x="4483519" y="1933540"/>
                  <a:ext cx="2379799" cy="0"/>
                </a:xfrm>
                <a:prstGeom prst="line">
                  <a:avLst/>
                </a:prstGeom>
                <a:ln w="15875">
                  <a:solidFill>
                    <a:srgbClr val="00188F"/>
                  </a:solidFill>
                  <a:miter lim="800000"/>
                  <a:headEnd type="oval" w="sm" len="sm"/>
                  <a:tailEnd type="none" w="sm" len="sm"/>
                </a:ln>
                <a:scene3d>
                  <a:camera prst="orthographicFront">
                    <a:rot lat="0" lon="0" rev="0"/>
                  </a:camera>
                  <a:lightRig rig="threePt" dir="t"/>
                </a:scene3d>
              </p:spPr>
              <p:style>
                <a:lnRef idx="1">
                  <a:schemeClr val="accent1"/>
                </a:lnRef>
                <a:fillRef idx="0">
                  <a:schemeClr val="accent1"/>
                </a:fillRef>
                <a:effectRef idx="0">
                  <a:schemeClr val="accent1"/>
                </a:effectRef>
                <a:fontRef idx="minor">
                  <a:schemeClr val="tx1"/>
                </a:fontRef>
              </p:style>
            </p:cxnSp>
          </p:grpSp>
        </p:grpSp>
        <p:sp>
          <p:nvSpPr>
            <p:cNvPr id="94" name="maze">
              <a:extLst>
                <a:ext uri="{FF2B5EF4-FFF2-40B4-BE49-F238E27FC236}">
                  <a16:creationId xmlns:a16="http://schemas.microsoft.com/office/drawing/2014/main" id="{1C415207-B696-4CFC-BE68-08E734C5708D}"/>
                </a:ext>
              </a:extLst>
            </p:cNvPr>
            <p:cNvSpPr>
              <a:spLocks noChangeAspect="1" noEditPoints="1"/>
            </p:cNvSpPr>
            <p:nvPr/>
          </p:nvSpPr>
          <p:spPr bwMode="auto">
            <a:xfrm>
              <a:off x="6902956" y="1397854"/>
              <a:ext cx="363724" cy="365760"/>
            </a:xfrm>
            <a:custGeom>
              <a:avLst/>
              <a:gdLst>
                <a:gd name="T0" fmla="*/ 536 w 536"/>
                <a:gd name="T1" fmla="*/ 429 h 539"/>
                <a:gd name="T2" fmla="*/ 536 w 536"/>
                <a:gd name="T3" fmla="*/ 539 h 539"/>
                <a:gd name="T4" fmla="*/ 0 w 536"/>
                <a:gd name="T5" fmla="*/ 539 h 539"/>
                <a:gd name="T6" fmla="*/ 0 w 536"/>
                <a:gd name="T7" fmla="*/ 0 h 539"/>
                <a:gd name="T8" fmla="*/ 101 w 536"/>
                <a:gd name="T9" fmla="*/ 0 h 539"/>
                <a:gd name="T10" fmla="*/ 536 w 536"/>
                <a:gd name="T11" fmla="*/ 322 h 539"/>
                <a:gd name="T12" fmla="*/ 536 w 536"/>
                <a:gd name="T13" fmla="*/ 0 h 539"/>
                <a:gd name="T14" fmla="*/ 211 w 536"/>
                <a:gd name="T15" fmla="*/ 0 h 539"/>
                <a:gd name="T16" fmla="*/ 211 w 536"/>
                <a:gd name="T17" fmla="*/ 107 h 539"/>
                <a:gd name="T18" fmla="*/ 319 w 536"/>
                <a:gd name="T19" fmla="*/ 107 h 539"/>
                <a:gd name="T20" fmla="*/ 536 w 536"/>
                <a:gd name="T21" fmla="*/ 107 h 539"/>
                <a:gd name="T22" fmla="*/ 428 w 536"/>
                <a:gd name="T23" fmla="*/ 107 h 539"/>
                <a:gd name="T24" fmla="*/ 428 w 536"/>
                <a:gd name="T25" fmla="*/ 322 h 539"/>
                <a:gd name="T26" fmla="*/ 428 w 536"/>
                <a:gd name="T27" fmla="*/ 429 h 539"/>
                <a:gd name="T28" fmla="*/ 319 w 536"/>
                <a:gd name="T29" fmla="*/ 429 h 539"/>
                <a:gd name="T30" fmla="*/ 319 w 536"/>
                <a:gd name="T31" fmla="*/ 539 h 539"/>
                <a:gd name="T32" fmla="*/ 211 w 536"/>
                <a:gd name="T33" fmla="*/ 322 h 539"/>
                <a:gd name="T34" fmla="*/ 211 w 536"/>
                <a:gd name="T35" fmla="*/ 539 h 539"/>
                <a:gd name="T36" fmla="*/ 319 w 536"/>
                <a:gd name="T37" fmla="*/ 322 h 539"/>
                <a:gd name="T38" fmla="*/ 319 w 536"/>
                <a:gd name="T39" fmla="*/ 216 h 539"/>
                <a:gd name="T40" fmla="*/ 101 w 536"/>
                <a:gd name="T41" fmla="*/ 216 h 539"/>
                <a:gd name="T42" fmla="*/ 101 w 536"/>
                <a:gd name="T43" fmla="*/ 429 h 539"/>
                <a:gd name="T44" fmla="*/ 101 w 536"/>
                <a:gd name="T45" fmla="*/ 322 h 539"/>
                <a:gd name="T46" fmla="*/ 0 w 536"/>
                <a:gd name="T47" fmla="*/ 322 h 539"/>
                <a:gd name="T48" fmla="*/ 101 w 536"/>
                <a:gd name="T49" fmla="*/ 105 h 539"/>
                <a:gd name="T50" fmla="*/ 0 w 536"/>
                <a:gd name="T51" fmla="*/ 105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6" h="539">
                  <a:moveTo>
                    <a:pt x="536" y="429"/>
                  </a:moveTo>
                  <a:lnTo>
                    <a:pt x="536" y="539"/>
                  </a:lnTo>
                  <a:lnTo>
                    <a:pt x="0" y="539"/>
                  </a:lnTo>
                  <a:lnTo>
                    <a:pt x="0" y="0"/>
                  </a:lnTo>
                  <a:lnTo>
                    <a:pt x="101" y="0"/>
                  </a:lnTo>
                  <a:moveTo>
                    <a:pt x="536" y="322"/>
                  </a:moveTo>
                  <a:lnTo>
                    <a:pt x="536" y="0"/>
                  </a:lnTo>
                  <a:lnTo>
                    <a:pt x="211" y="0"/>
                  </a:lnTo>
                  <a:lnTo>
                    <a:pt x="211" y="107"/>
                  </a:lnTo>
                  <a:lnTo>
                    <a:pt x="319" y="107"/>
                  </a:lnTo>
                  <a:moveTo>
                    <a:pt x="536" y="107"/>
                  </a:moveTo>
                  <a:lnTo>
                    <a:pt x="428" y="107"/>
                  </a:lnTo>
                  <a:lnTo>
                    <a:pt x="428" y="322"/>
                  </a:lnTo>
                  <a:moveTo>
                    <a:pt x="428" y="429"/>
                  </a:moveTo>
                  <a:lnTo>
                    <a:pt x="319" y="429"/>
                  </a:lnTo>
                  <a:lnTo>
                    <a:pt x="319" y="539"/>
                  </a:lnTo>
                  <a:moveTo>
                    <a:pt x="211" y="322"/>
                  </a:moveTo>
                  <a:lnTo>
                    <a:pt x="211" y="539"/>
                  </a:lnTo>
                  <a:moveTo>
                    <a:pt x="319" y="322"/>
                  </a:moveTo>
                  <a:lnTo>
                    <a:pt x="319" y="216"/>
                  </a:lnTo>
                  <a:lnTo>
                    <a:pt x="101" y="216"/>
                  </a:lnTo>
                  <a:lnTo>
                    <a:pt x="101" y="429"/>
                  </a:lnTo>
                  <a:moveTo>
                    <a:pt x="101" y="322"/>
                  </a:moveTo>
                  <a:lnTo>
                    <a:pt x="0" y="322"/>
                  </a:lnTo>
                  <a:moveTo>
                    <a:pt x="101" y="105"/>
                  </a:moveTo>
                  <a:lnTo>
                    <a:pt x="0" y="105"/>
                  </a:lnTo>
                </a:path>
              </a:pathLst>
            </a:custGeom>
            <a:noFill/>
            <a:ln w="15875" cap="sq">
              <a:solidFill>
                <a:srgbClr val="00188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188F"/>
                </a:solidFill>
                <a:effectLst/>
                <a:uLnTx/>
                <a:uFillTx/>
                <a:latin typeface="Segoe UI"/>
                <a:ea typeface="+mn-ea"/>
                <a:cs typeface="+mn-cs"/>
              </a:endParaRPr>
            </a:p>
          </p:txBody>
        </p:sp>
      </p:grpSp>
      <p:grpSp>
        <p:nvGrpSpPr>
          <p:cNvPr id="19" name="Group 18">
            <a:extLst>
              <a:ext uri="{FF2B5EF4-FFF2-40B4-BE49-F238E27FC236}">
                <a16:creationId xmlns:a16="http://schemas.microsoft.com/office/drawing/2014/main" id="{CFCC13B3-3FFD-4203-8E70-222024059BD6}"/>
              </a:ext>
            </a:extLst>
          </p:cNvPr>
          <p:cNvGrpSpPr/>
          <p:nvPr/>
        </p:nvGrpSpPr>
        <p:grpSpPr>
          <a:xfrm>
            <a:off x="3886563" y="2520322"/>
            <a:ext cx="3050260" cy="605951"/>
            <a:chOff x="4317394" y="3273199"/>
            <a:chExt cx="3050260" cy="605951"/>
          </a:xfrm>
        </p:grpSpPr>
        <p:grpSp>
          <p:nvGrpSpPr>
            <p:cNvPr id="18" name="Group 17">
              <a:extLst>
                <a:ext uri="{FF2B5EF4-FFF2-40B4-BE49-F238E27FC236}">
                  <a16:creationId xmlns:a16="http://schemas.microsoft.com/office/drawing/2014/main" id="{350FCBF2-71AC-4D6B-99BE-EEBB88DAAB55}"/>
                </a:ext>
              </a:extLst>
            </p:cNvPr>
            <p:cNvGrpSpPr/>
            <p:nvPr/>
          </p:nvGrpSpPr>
          <p:grpSpPr>
            <a:xfrm rot="2700000">
              <a:off x="4315127" y="3275466"/>
              <a:ext cx="453054" cy="448520"/>
              <a:chOff x="6485816" y="1417053"/>
              <a:chExt cx="584792" cy="578939"/>
            </a:xfrm>
          </p:grpSpPr>
          <p:sp>
            <p:nvSpPr>
              <p:cNvPr id="138" name="Freeform: Shape 137">
                <a:extLst>
                  <a:ext uri="{FF2B5EF4-FFF2-40B4-BE49-F238E27FC236}">
                    <a16:creationId xmlns:a16="http://schemas.microsoft.com/office/drawing/2014/main" id="{77C22639-1681-4257-AFEA-B2A41A20F70A}"/>
                  </a:ext>
                </a:extLst>
              </p:cNvPr>
              <p:cNvSpPr>
                <a:spLocks noChangeArrowheads="1"/>
              </p:cNvSpPr>
              <p:nvPr/>
            </p:nvSpPr>
            <p:spPr bwMode="black">
              <a:xfrm>
                <a:off x="6665700" y="1417053"/>
                <a:ext cx="225025" cy="122586"/>
              </a:xfrm>
              <a:custGeom>
                <a:avLst/>
                <a:gdLst>
                  <a:gd name="connsiteX0" fmla="*/ 18528 w 225025"/>
                  <a:gd name="connsiteY0" fmla="*/ 0 h 122586"/>
                  <a:gd name="connsiteX1" fmla="*/ 37056 w 225025"/>
                  <a:gd name="connsiteY1" fmla="*/ 18186 h 122586"/>
                  <a:gd name="connsiteX2" fmla="*/ 35312 w 225025"/>
                  <a:gd name="connsiteY2" fmla="*/ 22319 h 122586"/>
                  <a:gd name="connsiteX3" fmla="*/ 61693 w 225025"/>
                  <a:gd name="connsiteY3" fmla="*/ 48164 h 122586"/>
                  <a:gd name="connsiteX4" fmla="*/ 113309 w 225025"/>
                  <a:gd name="connsiteY4" fmla="*/ 98731 h 122586"/>
                  <a:gd name="connsiteX5" fmla="*/ 172052 w 225025"/>
                  <a:gd name="connsiteY5" fmla="*/ 40135 h 122586"/>
                  <a:gd name="connsiteX6" fmla="*/ 189773 w 225025"/>
                  <a:gd name="connsiteY6" fmla="*/ 22459 h 122586"/>
                  <a:gd name="connsiteX7" fmla="*/ 187969 w 225025"/>
                  <a:gd name="connsiteY7" fmla="*/ 18186 h 122586"/>
                  <a:gd name="connsiteX8" fmla="*/ 206497 w 225025"/>
                  <a:gd name="connsiteY8" fmla="*/ 0 h 122586"/>
                  <a:gd name="connsiteX9" fmla="*/ 225025 w 225025"/>
                  <a:gd name="connsiteY9" fmla="*/ 18186 h 122586"/>
                  <a:gd name="connsiteX10" fmla="*/ 206497 w 225025"/>
                  <a:gd name="connsiteY10" fmla="*/ 36372 h 122586"/>
                  <a:gd name="connsiteX11" fmla="*/ 203962 w 225025"/>
                  <a:gd name="connsiteY11" fmla="*/ 35341 h 122586"/>
                  <a:gd name="connsiteX12" fmla="*/ 201993 w 225025"/>
                  <a:gd name="connsiteY12" fmla="*/ 37305 h 122586"/>
                  <a:gd name="connsiteX13" fmla="*/ 119686 w 225025"/>
                  <a:gd name="connsiteY13" fmla="*/ 119405 h 122586"/>
                  <a:gd name="connsiteX14" fmla="*/ 113309 w 225025"/>
                  <a:gd name="connsiteY14" fmla="*/ 122586 h 122586"/>
                  <a:gd name="connsiteX15" fmla="*/ 105337 w 225025"/>
                  <a:gd name="connsiteY15" fmla="*/ 119405 h 122586"/>
                  <a:gd name="connsiteX16" fmla="*/ 42322 w 225025"/>
                  <a:gd name="connsiteY16" fmla="*/ 56547 h 122586"/>
                  <a:gd name="connsiteX17" fmla="*/ 21063 w 225025"/>
                  <a:gd name="connsiteY17" fmla="*/ 35341 h 122586"/>
                  <a:gd name="connsiteX18" fmla="*/ 18528 w 225025"/>
                  <a:gd name="connsiteY18" fmla="*/ 36372 h 122586"/>
                  <a:gd name="connsiteX19" fmla="*/ 0 w 225025"/>
                  <a:gd name="connsiteY19" fmla="*/ 18186 h 122586"/>
                  <a:gd name="connsiteX20" fmla="*/ 18528 w 225025"/>
                  <a:gd name="connsiteY20" fmla="*/ 0 h 122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25025" h="122586">
                    <a:moveTo>
                      <a:pt x="18528" y="0"/>
                    </a:moveTo>
                    <a:cubicBezTo>
                      <a:pt x="28761" y="0"/>
                      <a:pt x="37056" y="8142"/>
                      <a:pt x="37056" y="18186"/>
                    </a:cubicBezTo>
                    <a:lnTo>
                      <a:pt x="35312" y="22319"/>
                    </a:lnTo>
                    <a:lnTo>
                      <a:pt x="61693" y="48164"/>
                    </a:lnTo>
                    <a:cubicBezTo>
                      <a:pt x="74248" y="60464"/>
                      <a:pt x="90989" y="76864"/>
                      <a:pt x="113309" y="98731"/>
                    </a:cubicBezTo>
                    <a:cubicBezTo>
                      <a:pt x="113309" y="98731"/>
                      <a:pt x="113309" y="98731"/>
                      <a:pt x="172052" y="40135"/>
                    </a:cubicBezTo>
                    <a:lnTo>
                      <a:pt x="189773" y="22459"/>
                    </a:lnTo>
                    <a:lnTo>
                      <a:pt x="187969" y="18186"/>
                    </a:lnTo>
                    <a:cubicBezTo>
                      <a:pt x="187969" y="8142"/>
                      <a:pt x="196264" y="0"/>
                      <a:pt x="206497" y="0"/>
                    </a:cubicBezTo>
                    <a:cubicBezTo>
                      <a:pt x="216730" y="0"/>
                      <a:pt x="225025" y="8142"/>
                      <a:pt x="225025" y="18186"/>
                    </a:cubicBezTo>
                    <a:cubicBezTo>
                      <a:pt x="225025" y="28230"/>
                      <a:pt x="216730" y="36372"/>
                      <a:pt x="206497" y="36372"/>
                    </a:cubicBezTo>
                    <a:lnTo>
                      <a:pt x="203962" y="35341"/>
                    </a:lnTo>
                    <a:lnTo>
                      <a:pt x="201993" y="37305"/>
                    </a:lnTo>
                    <a:cubicBezTo>
                      <a:pt x="190235" y="49034"/>
                      <a:pt x="166718" y="72491"/>
                      <a:pt x="119686" y="119405"/>
                    </a:cubicBezTo>
                    <a:cubicBezTo>
                      <a:pt x="118092" y="120996"/>
                      <a:pt x="114903" y="122586"/>
                      <a:pt x="113309" y="122586"/>
                    </a:cubicBezTo>
                    <a:cubicBezTo>
                      <a:pt x="110120" y="122586"/>
                      <a:pt x="106932" y="120996"/>
                      <a:pt x="105337" y="119405"/>
                    </a:cubicBezTo>
                    <a:cubicBezTo>
                      <a:pt x="105337" y="119405"/>
                      <a:pt x="105337" y="119405"/>
                      <a:pt x="42322" y="56547"/>
                    </a:cubicBezTo>
                    <a:lnTo>
                      <a:pt x="21063" y="35341"/>
                    </a:lnTo>
                    <a:lnTo>
                      <a:pt x="18528" y="36372"/>
                    </a:lnTo>
                    <a:cubicBezTo>
                      <a:pt x="8295" y="36372"/>
                      <a:pt x="0" y="28230"/>
                      <a:pt x="0" y="18186"/>
                    </a:cubicBezTo>
                    <a:cubicBezTo>
                      <a:pt x="0" y="8142"/>
                      <a:pt x="8295" y="0"/>
                      <a:pt x="18528" y="0"/>
                    </a:cubicBezTo>
                    <a:close/>
                  </a:path>
                </a:pathLst>
              </a:custGeom>
              <a:noFill/>
              <a:ln w="15875">
                <a:solidFill>
                  <a:srgbClr val="002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94" tIns="149195" rIns="186494" bIns="149195" numCol="1" spcCol="0" rtlCol="0" fromWordArt="0" anchor="t" anchorCtr="0" forceAA="0" compatLnSpc="1">
                <a:prstTxWarp prst="textNoShape">
                  <a:avLst/>
                </a:prstTxWarp>
                <a:noAutofit/>
              </a:bodyPr>
              <a:lstStyle/>
              <a:p>
                <a:pPr marL="0" marR="0" lvl="0" indent="0" algn="ctr" defTabSz="950846" rtl="0" eaLnBrk="1" fontAlgn="base" latinLnBrk="0" hangingPunct="1">
                  <a:lnSpc>
                    <a:spcPct val="90000"/>
                  </a:lnSpc>
                  <a:spcBef>
                    <a:spcPct val="0"/>
                  </a:spcBef>
                  <a:spcAft>
                    <a:spcPct val="0"/>
                  </a:spcAft>
                  <a:buClrTx/>
                  <a:buSzTx/>
                  <a:buFontTx/>
                  <a:buNone/>
                  <a:tabLst/>
                  <a:defRPr/>
                </a:pPr>
                <a:endParaRPr kumimoji="0" lang="en-US" sz="3200" b="0" i="0" u="none" strike="noStrike" kern="1200" cap="none" spc="0" normalizeH="0" baseline="0" noProof="0">
                  <a:ln>
                    <a:noFill/>
                  </a:ln>
                  <a:solidFill>
                    <a:srgbClr val="002050"/>
                  </a:solidFill>
                  <a:effectLst/>
                  <a:uLnTx/>
                  <a:uFillTx/>
                  <a:latin typeface="Segoe UI"/>
                  <a:ea typeface="+mn-ea"/>
                  <a:cs typeface="Segoe UI" pitchFamily="34" charset="0"/>
                </a:endParaRPr>
              </a:p>
            </p:txBody>
          </p:sp>
          <p:sp>
            <p:nvSpPr>
              <p:cNvPr id="137" name="Freeform: Shape 136">
                <a:extLst>
                  <a:ext uri="{FF2B5EF4-FFF2-40B4-BE49-F238E27FC236}">
                    <a16:creationId xmlns:a16="http://schemas.microsoft.com/office/drawing/2014/main" id="{C94AEB88-F485-4807-82AC-A9406220963E}"/>
                  </a:ext>
                </a:extLst>
              </p:cNvPr>
              <p:cNvSpPr>
                <a:spLocks/>
              </p:cNvSpPr>
              <p:nvPr/>
            </p:nvSpPr>
            <p:spPr bwMode="black">
              <a:xfrm>
                <a:off x="6485816" y="1622173"/>
                <a:ext cx="584792" cy="373819"/>
              </a:xfrm>
              <a:custGeom>
                <a:avLst/>
                <a:gdLst>
                  <a:gd name="connsiteX0" fmla="*/ 111995 w 584792"/>
                  <a:gd name="connsiteY0" fmla="*/ 0 h 373819"/>
                  <a:gd name="connsiteX1" fmla="*/ 140605 w 584792"/>
                  <a:gd name="connsiteY1" fmla="*/ 15907 h 373819"/>
                  <a:gd name="connsiteX2" fmla="*/ 280475 w 584792"/>
                  <a:gd name="connsiteY2" fmla="*/ 47722 h 373819"/>
                  <a:gd name="connsiteX3" fmla="*/ 280475 w 584792"/>
                  <a:gd name="connsiteY3" fmla="*/ 319735 h 373819"/>
                  <a:gd name="connsiteX4" fmla="*/ 305906 w 584792"/>
                  <a:gd name="connsiteY4" fmla="*/ 319735 h 373819"/>
                  <a:gd name="connsiteX5" fmla="*/ 305906 w 584792"/>
                  <a:gd name="connsiteY5" fmla="*/ 47722 h 373819"/>
                  <a:gd name="connsiteX6" fmla="*/ 444187 w 584792"/>
                  <a:gd name="connsiteY6" fmla="*/ 15907 h 373819"/>
                  <a:gd name="connsiteX7" fmla="*/ 474387 w 584792"/>
                  <a:gd name="connsiteY7" fmla="*/ 0 h 373819"/>
                  <a:gd name="connsiteX8" fmla="*/ 479460 w 584792"/>
                  <a:gd name="connsiteY8" fmla="*/ 42522 h 373819"/>
                  <a:gd name="connsiteX9" fmla="*/ 502278 w 584792"/>
                  <a:gd name="connsiteY9" fmla="*/ 34144 h 373819"/>
                  <a:gd name="connsiteX10" fmla="*/ 548072 w 584792"/>
                  <a:gd name="connsiteY10" fmla="*/ 17328 h 373819"/>
                  <a:gd name="connsiteX11" fmla="*/ 568803 w 584792"/>
                  <a:gd name="connsiteY11" fmla="*/ 26880 h 373819"/>
                  <a:gd name="connsiteX12" fmla="*/ 559235 w 584792"/>
                  <a:gd name="connsiteY12" fmla="*/ 47576 h 373819"/>
                  <a:gd name="connsiteX13" fmla="*/ 500705 w 584792"/>
                  <a:gd name="connsiteY13" fmla="*/ 69069 h 373819"/>
                  <a:gd name="connsiteX14" fmla="*/ 483386 w 584792"/>
                  <a:gd name="connsiteY14" fmla="*/ 75428 h 373819"/>
                  <a:gd name="connsiteX15" fmla="*/ 487102 w 584792"/>
                  <a:gd name="connsiteY15" fmla="*/ 106578 h 373819"/>
                  <a:gd name="connsiteX16" fmla="*/ 478664 w 584792"/>
                  <a:gd name="connsiteY16" fmla="*/ 155589 h 373819"/>
                  <a:gd name="connsiteX17" fmla="*/ 482122 w 584792"/>
                  <a:gd name="connsiteY17" fmla="*/ 155589 h 373819"/>
                  <a:gd name="connsiteX18" fmla="*/ 568836 w 584792"/>
                  <a:gd name="connsiteY18" fmla="*/ 155589 h 373819"/>
                  <a:gd name="connsiteX19" fmla="*/ 584792 w 584792"/>
                  <a:gd name="connsiteY19" fmla="*/ 171754 h 373819"/>
                  <a:gd name="connsiteX20" fmla="*/ 568836 w 584792"/>
                  <a:gd name="connsiteY20" fmla="*/ 187919 h 373819"/>
                  <a:gd name="connsiteX21" fmla="*/ 505558 w 584792"/>
                  <a:gd name="connsiteY21" fmla="*/ 187919 h 373819"/>
                  <a:gd name="connsiteX22" fmla="*/ 473097 w 584792"/>
                  <a:gd name="connsiteY22" fmla="*/ 187919 h 373819"/>
                  <a:gd name="connsiteX23" fmla="*/ 470438 w 584792"/>
                  <a:gd name="connsiteY23" fmla="*/ 203364 h 373819"/>
                  <a:gd name="connsiteX24" fmla="*/ 445171 w 584792"/>
                  <a:gd name="connsiteY24" fmla="*/ 252681 h 373819"/>
                  <a:gd name="connsiteX25" fmla="*/ 456794 w 584792"/>
                  <a:gd name="connsiteY25" fmla="*/ 256927 h 373819"/>
                  <a:gd name="connsiteX26" fmla="*/ 537002 w 584792"/>
                  <a:gd name="connsiteY26" fmla="*/ 286233 h 373819"/>
                  <a:gd name="connsiteX27" fmla="*/ 546570 w 584792"/>
                  <a:gd name="connsiteY27" fmla="*/ 306826 h 373819"/>
                  <a:gd name="connsiteX28" fmla="*/ 525839 w 584792"/>
                  <a:gd name="connsiteY28" fmla="*/ 316331 h 373819"/>
                  <a:gd name="connsiteX29" fmla="*/ 433964 w 584792"/>
                  <a:gd name="connsiteY29" fmla="*/ 281311 h 373819"/>
                  <a:gd name="connsiteX30" fmla="*/ 431068 w 584792"/>
                  <a:gd name="connsiteY30" fmla="*/ 280207 h 373819"/>
                  <a:gd name="connsiteX31" fmla="*/ 426505 w 584792"/>
                  <a:gd name="connsiteY31" fmla="*/ 289113 h 373819"/>
                  <a:gd name="connsiteX32" fmla="*/ 293191 w 584792"/>
                  <a:gd name="connsiteY32" fmla="*/ 373819 h 373819"/>
                  <a:gd name="connsiteX33" fmla="*/ 188027 w 584792"/>
                  <a:gd name="connsiteY33" fmla="*/ 323656 h 373819"/>
                  <a:gd name="connsiteX34" fmla="*/ 154070 w 584792"/>
                  <a:gd name="connsiteY34" fmla="*/ 280492 h 373819"/>
                  <a:gd name="connsiteX35" fmla="*/ 139162 w 584792"/>
                  <a:gd name="connsiteY35" fmla="*/ 286109 h 373819"/>
                  <a:gd name="connsiteX36" fmla="*/ 58954 w 584792"/>
                  <a:gd name="connsiteY36" fmla="*/ 316331 h 373819"/>
                  <a:gd name="connsiteX37" fmla="*/ 38223 w 584792"/>
                  <a:gd name="connsiteY37" fmla="*/ 306826 h 373819"/>
                  <a:gd name="connsiteX38" fmla="*/ 47791 w 584792"/>
                  <a:gd name="connsiteY38" fmla="*/ 286233 h 373819"/>
                  <a:gd name="connsiteX39" fmla="*/ 106322 w 584792"/>
                  <a:gd name="connsiteY39" fmla="*/ 264848 h 373819"/>
                  <a:gd name="connsiteX40" fmla="*/ 137823 w 584792"/>
                  <a:gd name="connsiteY40" fmla="*/ 253338 h 373819"/>
                  <a:gd name="connsiteX41" fmla="*/ 114379 w 584792"/>
                  <a:gd name="connsiteY41" fmla="*/ 203364 h 373819"/>
                  <a:gd name="connsiteX42" fmla="*/ 111716 w 584792"/>
                  <a:gd name="connsiteY42" fmla="*/ 187919 h 373819"/>
                  <a:gd name="connsiteX43" fmla="*/ 102671 w 584792"/>
                  <a:gd name="connsiteY43" fmla="*/ 187919 h 373819"/>
                  <a:gd name="connsiteX44" fmla="*/ 15956 w 584792"/>
                  <a:gd name="connsiteY44" fmla="*/ 187919 h 373819"/>
                  <a:gd name="connsiteX45" fmla="*/ 0 w 584792"/>
                  <a:gd name="connsiteY45" fmla="*/ 171754 h 373819"/>
                  <a:gd name="connsiteX46" fmla="*/ 15956 w 584792"/>
                  <a:gd name="connsiteY46" fmla="*/ 155589 h 373819"/>
                  <a:gd name="connsiteX47" fmla="*/ 79234 w 584792"/>
                  <a:gd name="connsiteY47" fmla="*/ 155589 h 373819"/>
                  <a:gd name="connsiteX48" fmla="*/ 106141 w 584792"/>
                  <a:gd name="connsiteY48" fmla="*/ 155589 h 373819"/>
                  <a:gd name="connsiteX49" fmla="*/ 97690 w 584792"/>
                  <a:gd name="connsiteY49" fmla="*/ 106578 h 373819"/>
                  <a:gd name="connsiteX50" fmla="*/ 101859 w 584792"/>
                  <a:gd name="connsiteY50" fmla="*/ 75517 h 373819"/>
                  <a:gd name="connsiteX51" fmla="*/ 71638 w 584792"/>
                  <a:gd name="connsiteY51" fmla="*/ 64392 h 373819"/>
                  <a:gd name="connsiteX52" fmla="*/ 25957 w 584792"/>
                  <a:gd name="connsiteY52" fmla="*/ 47576 h 373819"/>
                  <a:gd name="connsiteX53" fmla="*/ 16412 w 584792"/>
                  <a:gd name="connsiteY53" fmla="*/ 26880 h 373819"/>
                  <a:gd name="connsiteX54" fmla="*/ 37092 w 584792"/>
                  <a:gd name="connsiteY54" fmla="*/ 17328 h 373819"/>
                  <a:gd name="connsiteX55" fmla="*/ 95477 w 584792"/>
                  <a:gd name="connsiteY55" fmla="*/ 38820 h 373819"/>
                  <a:gd name="connsiteX56" fmla="*/ 106252 w 584792"/>
                  <a:gd name="connsiteY56" fmla="*/ 42787 h 373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584792" h="373819">
                    <a:moveTo>
                      <a:pt x="111995" y="0"/>
                    </a:moveTo>
                    <a:cubicBezTo>
                      <a:pt x="118353" y="4772"/>
                      <a:pt x="127890" y="11135"/>
                      <a:pt x="140605" y="15907"/>
                    </a:cubicBezTo>
                    <a:cubicBezTo>
                      <a:pt x="172394" y="31814"/>
                      <a:pt x="218487" y="46131"/>
                      <a:pt x="280475" y="47722"/>
                    </a:cubicBezTo>
                    <a:cubicBezTo>
                      <a:pt x="280475" y="47722"/>
                      <a:pt x="280475" y="47722"/>
                      <a:pt x="280475" y="319735"/>
                    </a:cubicBezTo>
                    <a:cubicBezTo>
                      <a:pt x="280475" y="319735"/>
                      <a:pt x="280475" y="319735"/>
                      <a:pt x="305906" y="319735"/>
                    </a:cubicBezTo>
                    <a:cubicBezTo>
                      <a:pt x="305906" y="319735"/>
                      <a:pt x="305906" y="319735"/>
                      <a:pt x="305906" y="47722"/>
                    </a:cubicBezTo>
                    <a:cubicBezTo>
                      <a:pt x="366305" y="46131"/>
                      <a:pt x="412399" y="31814"/>
                      <a:pt x="444187" y="15907"/>
                    </a:cubicBezTo>
                    <a:cubicBezTo>
                      <a:pt x="456903" y="11135"/>
                      <a:pt x="466440" y="4772"/>
                      <a:pt x="474387" y="0"/>
                    </a:cubicBezTo>
                    <a:lnTo>
                      <a:pt x="479460" y="42522"/>
                    </a:lnTo>
                    <a:lnTo>
                      <a:pt x="502278" y="34144"/>
                    </a:lnTo>
                    <a:cubicBezTo>
                      <a:pt x="515555" y="29268"/>
                      <a:pt x="530730" y="23696"/>
                      <a:pt x="548072" y="17328"/>
                    </a:cubicBezTo>
                    <a:cubicBezTo>
                      <a:pt x="556045" y="14144"/>
                      <a:pt x="565613" y="18920"/>
                      <a:pt x="568803" y="26880"/>
                    </a:cubicBezTo>
                    <a:cubicBezTo>
                      <a:pt x="571992" y="34840"/>
                      <a:pt x="567208" y="44392"/>
                      <a:pt x="559235" y="47576"/>
                    </a:cubicBezTo>
                    <a:cubicBezTo>
                      <a:pt x="559235" y="47576"/>
                      <a:pt x="559235" y="47576"/>
                      <a:pt x="500705" y="69069"/>
                    </a:cubicBezTo>
                    <a:lnTo>
                      <a:pt x="483386" y="75428"/>
                    </a:lnTo>
                    <a:lnTo>
                      <a:pt x="487102" y="106578"/>
                    </a:lnTo>
                    <a:lnTo>
                      <a:pt x="478664" y="155589"/>
                    </a:lnTo>
                    <a:lnTo>
                      <a:pt x="482122" y="155589"/>
                    </a:lnTo>
                    <a:cubicBezTo>
                      <a:pt x="503214" y="155589"/>
                      <a:pt x="531338" y="155589"/>
                      <a:pt x="568836" y="155589"/>
                    </a:cubicBezTo>
                    <a:cubicBezTo>
                      <a:pt x="576814" y="155589"/>
                      <a:pt x="584792" y="162055"/>
                      <a:pt x="584792" y="171754"/>
                    </a:cubicBezTo>
                    <a:cubicBezTo>
                      <a:pt x="584792" y="179837"/>
                      <a:pt x="576814" y="187919"/>
                      <a:pt x="568836" y="187919"/>
                    </a:cubicBezTo>
                    <a:cubicBezTo>
                      <a:pt x="568836" y="187919"/>
                      <a:pt x="568836" y="187919"/>
                      <a:pt x="505558" y="187919"/>
                    </a:cubicBezTo>
                    <a:lnTo>
                      <a:pt x="473097" y="187919"/>
                    </a:lnTo>
                    <a:lnTo>
                      <a:pt x="470438" y="203364"/>
                    </a:lnTo>
                    <a:lnTo>
                      <a:pt x="445171" y="252681"/>
                    </a:lnTo>
                    <a:lnTo>
                      <a:pt x="456794" y="256927"/>
                    </a:lnTo>
                    <a:cubicBezTo>
                      <a:pt x="476304" y="264056"/>
                      <a:pt x="502317" y="273560"/>
                      <a:pt x="537002" y="286233"/>
                    </a:cubicBezTo>
                    <a:cubicBezTo>
                      <a:pt x="544975" y="289401"/>
                      <a:pt x="549759" y="297322"/>
                      <a:pt x="546570" y="306826"/>
                    </a:cubicBezTo>
                    <a:cubicBezTo>
                      <a:pt x="543380" y="314747"/>
                      <a:pt x="533812" y="317915"/>
                      <a:pt x="525839" y="316331"/>
                    </a:cubicBezTo>
                    <a:cubicBezTo>
                      <a:pt x="525839" y="316331"/>
                      <a:pt x="525839" y="316331"/>
                      <a:pt x="433964" y="281311"/>
                    </a:cubicBezTo>
                    <a:lnTo>
                      <a:pt x="431068" y="280207"/>
                    </a:lnTo>
                    <a:lnTo>
                      <a:pt x="426505" y="289113"/>
                    </a:lnTo>
                    <a:cubicBezTo>
                      <a:pt x="390147" y="339619"/>
                      <a:pt x="341669" y="373819"/>
                      <a:pt x="293191" y="373819"/>
                    </a:cubicBezTo>
                    <a:cubicBezTo>
                      <a:pt x="256237" y="373819"/>
                      <a:pt x="219506" y="354581"/>
                      <a:pt x="188027" y="323656"/>
                    </a:cubicBezTo>
                    <a:lnTo>
                      <a:pt x="154070" y="280492"/>
                    </a:lnTo>
                    <a:lnTo>
                      <a:pt x="139162" y="286109"/>
                    </a:lnTo>
                    <a:cubicBezTo>
                      <a:pt x="119652" y="293461"/>
                      <a:pt x="93639" y="303262"/>
                      <a:pt x="58954" y="316331"/>
                    </a:cubicBezTo>
                    <a:cubicBezTo>
                      <a:pt x="50981" y="317915"/>
                      <a:pt x="41413" y="314747"/>
                      <a:pt x="38223" y="306826"/>
                    </a:cubicBezTo>
                    <a:cubicBezTo>
                      <a:pt x="35034" y="297322"/>
                      <a:pt x="39818" y="289401"/>
                      <a:pt x="47791" y="286233"/>
                    </a:cubicBezTo>
                    <a:cubicBezTo>
                      <a:pt x="47791" y="286233"/>
                      <a:pt x="47791" y="286233"/>
                      <a:pt x="106322" y="264848"/>
                    </a:cubicBezTo>
                    <a:lnTo>
                      <a:pt x="137823" y="253338"/>
                    </a:lnTo>
                    <a:lnTo>
                      <a:pt x="114379" y="203364"/>
                    </a:lnTo>
                    <a:lnTo>
                      <a:pt x="111716" y="187919"/>
                    </a:lnTo>
                    <a:lnTo>
                      <a:pt x="102671" y="187919"/>
                    </a:lnTo>
                    <a:cubicBezTo>
                      <a:pt x="81578" y="187919"/>
                      <a:pt x="53454" y="187919"/>
                      <a:pt x="15956" y="187919"/>
                    </a:cubicBezTo>
                    <a:cubicBezTo>
                      <a:pt x="7978" y="187919"/>
                      <a:pt x="0" y="179837"/>
                      <a:pt x="0" y="171754"/>
                    </a:cubicBezTo>
                    <a:cubicBezTo>
                      <a:pt x="0" y="162055"/>
                      <a:pt x="7978" y="155589"/>
                      <a:pt x="15956" y="155589"/>
                    </a:cubicBezTo>
                    <a:cubicBezTo>
                      <a:pt x="15956" y="155589"/>
                      <a:pt x="15956" y="155589"/>
                      <a:pt x="79234" y="155589"/>
                    </a:cubicBezTo>
                    <a:lnTo>
                      <a:pt x="106141" y="155589"/>
                    </a:lnTo>
                    <a:lnTo>
                      <a:pt x="97690" y="106578"/>
                    </a:lnTo>
                    <a:lnTo>
                      <a:pt x="101859" y="75517"/>
                    </a:lnTo>
                    <a:lnTo>
                      <a:pt x="71638" y="64392"/>
                    </a:lnTo>
                    <a:cubicBezTo>
                      <a:pt x="58393" y="59517"/>
                      <a:pt x="43256" y="53945"/>
                      <a:pt x="25957" y="47576"/>
                    </a:cubicBezTo>
                    <a:cubicBezTo>
                      <a:pt x="18003" y="44392"/>
                      <a:pt x="14822" y="34840"/>
                      <a:pt x="16412" y="26880"/>
                    </a:cubicBezTo>
                    <a:cubicBezTo>
                      <a:pt x="19594" y="18920"/>
                      <a:pt x="29138" y="14144"/>
                      <a:pt x="37092" y="17328"/>
                    </a:cubicBezTo>
                    <a:cubicBezTo>
                      <a:pt x="37092" y="17328"/>
                      <a:pt x="37092" y="17328"/>
                      <a:pt x="95477" y="38820"/>
                    </a:cubicBezTo>
                    <a:lnTo>
                      <a:pt x="106252" y="42787"/>
                    </a:lnTo>
                    <a:close/>
                  </a:path>
                </a:pathLst>
              </a:custGeom>
              <a:noFill/>
              <a:ln w="15875">
                <a:solidFill>
                  <a:srgbClr val="002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94" tIns="149195" rIns="186494" bIns="149195" numCol="1" spcCol="0" rtlCol="0" fromWordArt="0" anchor="t" anchorCtr="0" forceAA="0" compatLnSpc="1">
                <a:prstTxWarp prst="textNoShape">
                  <a:avLst/>
                </a:prstTxWarp>
                <a:noAutofit/>
              </a:bodyPr>
              <a:lstStyle/>
              <a:p>
                <a:pPr marL="0" marR="0" lvl="0" indent="0" algn="ctr" defTabSz="950846" rtl="0" eaLnBrk="1" fontAlgn="base" latinLnBrk="0" hangingPunct="1">
                  <a:lnSpc>
                    <a:spcPct val="90000"/>
                  </a:lnSpc>
                  <a:spcBef>
                    <a:spcPct val="0"/>
                  </a:spcBef>
                  <a:spcAft>
                    <a:spcPct val="0"/>
                  </a:spcAft>
                  <a:buClrTx/>
                  <a:buSzTx/>
                  <a:buFontTx/>
                  <a:buNone/>
                  <a:tabLst/>
                  <a:defRPr/>
                </a:pPr>
                <a:endParaRPr kumimoji="0" lang="en-US" sz="3200" b="0" i="0" u="none" strike="noStrike" kern="1200" cap="none" spc="0" normalizeH="0" baseline="0" noProof="0">
                  <a:ln>
                    <a:noFill/>
                  </a:ln>
                  <a:solidFill>
                    <a:srgbClr val="002050"/>
                  </a:solidFill>
                  <a:effectLst/>
                  <a:uLnTx/>
                  <a:uFillTx/>
                  <a:latin typeface="Segoe UI"/>
                  <a:ea typeface="+mn-ea"/>
                  <a:cs typeface="Segoe UI" pitchFamily="34" charset="0"/>
                </a:endParaRPr>
              </a:p>
            </p:txBody>
          </p:sp>
          <p:sp>
            <p:nvSpPr>
              <p:cNvPr id="121" name="Freeform 119">
                <a:extLst>
                  <a:ext uri="{FF2B5EF4-FFF2-40B4-BE49-F238E27FC236}">
                    <a16:creationId xmlns:a16="http://schemas.microsoft.com/office/drawing/2014/main" id="{DB8DBA72-8AAC-4B2D-A383-CFC8BC21E375}"/>
                  </a:ext>
                </a:extLst>
              </p:cNvPr>
              <p:cNvSpPr>
                <a:spLocks/>
              </p:cNvSpPr>
              <p:nvPr/>
            </p:nvSpPr>
            <p:spPr bwMode="black">
              <a:xfrm>
                <a:off x="6601023" y="1606008"/>
                <a:ext cx="1347" cy="3368"/>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1"/>
                      <a:pt x="0" y="2"/>
                    </a:cubicBezTo>
                    <a:cubicBezTo>
                      <a:pt x="0" y="1"/>
                      <a:pt x="1" y="1"/>
                      <a:pt x="1" y="0"/>
                    </a:cubicBezTo>
                    <a:close/>
                  </a:path>
                </a:pathLst>
              </a:custGeom>
              <a:solidFill>
                <a:srgbClr val="FFFFFF"/>
              </a:solidFill>
              <a:ln w="9525">
                <a:solidFill>
                  <a:srgbClr val="000000"/>
                </a:solidFill>
                <a:round/>
                <a:headEnd/>
                <a:tailEnd/>
              </a:ln>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632" b="0" i="0" u="none" strike="noStrike" kern="1200" cap="none" spc="0" normalizeH="0" baseline="0" noProof="0">
                  <a:ln>
                    <a:noFill/>
                  </a:ln>
                  <a:solidFill>
                    <a:srgbClr val="002050"/>
                  </a:solidFill>
                  <a:effectLst/>
                  <a:uLnTx/>
                  <a:uFillTx/>
                  <a:latin typeface="Segoe UI"/>
                  <a:ea typeface="+mn-ea"/>
                  <a:cs typeface="+mn-cs"/>
                </a:endParaRPr>
              </a:p>
            </p:txBody>
          </p:sp>
          <p:sp>
            <p:nvSpPr>
              <p:cNvPr id="122" name="Freeform 120">
                <a:extLst>
                  <a:ext uri="{FF2B5EF4-FFF2-40B4-BE49-F238E27FC236}">
                    <a16:creationId xmlns:a16="http://schemas.microsoft.com/office/drawing/2014/main" id="{B0989F7D-95F2-4FE1-B199-9191FB2E7185}"/>
                  </a:ext>
                </a:extLst>
              </p:cNvPr>
              <p:cNvSpPr>
                <a:spLocks/>
              </p:cNvSpPr>
              <p:nvPr/>
            </p:nvSpPr>
            <p:spPr bwMode="black">
              <a:xfrm>
                <a:off x="6597654" y="1609375"/>
                <a:ext cx="3369" cy="12798"/>
              </a:xfrm>
              <a:custGeom>
                <a:avLst/>
                <a:gdLst>
                  <a:gd name="T0" fmla="*/ 2 w 2"/>
                  <a:gd name="T1" fmla="*/ 0 h 8"/>
                  <a:gd name="T2" fmla="*/ 0 w 2"/>
                  <a:gd name="T3" fmla="*/ 8 h 8"/>
                  <a:gd name="T4" fmla="*/ 2 w 2"/>
                  <a:gd name="T5" fmla="*/ 0 h 8"/>
                </a:gdLst>
                <a:ahLst/>
                <a:cxnLst>
                  <a:cxn ang="0">
                    <a:pos x="T0" y="T1"/>
                  </a:cxn>
                  <a:cxn ang="0">
                    <a:pos x="T2" y="T3"/>
                  </a:cxn>
                  <a:cxn ang="0">
                    <a:pos x="T4" y="T5"/>
                  </a:cxn>
                </a:cxnLst>
                <a:rect l="0" t="0" r="r" b="b"/>
                <a:pathLst>
                  <a:path w="2" h="8">
                    <a:moveTo>
                      <a:pt x="2" y="0"/>
                    </a:moveTo>
                    <a:cubicBezTo>
                      <a:pt x="1" y="3"/>
                      <a:pt x="0" y="5"/>
                      <a:pt x="0" y="8"/>
                    </a:cubicBezTo>
                    <a:cubicBezTo>
                      <a:pt x="0" y="5"/>
                      <a:pt x="1" y="3"/>
                      <a:pt x="2" y="0"/>
                    </a:cubicBezTo>
                    <a:close/>
                  </a:path>
                </a:pathLst>
              </a:custGeom>
              <a:solidFill>
                <a:srgbClr val="FFFFFF"/>
              </a:solidFill>
              <a:ln w="9525">
                <a:solidFill>
                  <a:srgbClr val="000000"/>
                </a:solidFill>
                <a:round/>
                <a:headEnd/>
                <a:tailEnd/>
              </a:ln>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632" b="0" i="0" u="none" strike="noStrike" kern="1200" cap="none" spc="0" normalizeH="0" baseline="0" noProof="0">
                  <a:ln>
                    <a:noFill/>
                  </a:ln>
                  <a:solidFill>
                    <a:srgbClr val="002050"/>
                  </a:solidFill>
                  <a:effectLst/>
                  <a:uLnTx/>
                  <a:uFillTx/>
                  <a:latin typeface="Segoe UI"/>
                  <a:ea typeface="+mn-ea"/>
                  <a:cs typeface="+mn-cs"/>
                </a:endParaRPr>
              </a:p>
            </p:txBody>
          </p:sp>
          <p:sp>
            <p:nvSpPr>
              <p:cNvPr id="123" name="Freeform 121">
                <a:extLst>
                  <a:ext uri="{FF2B5EF4-FFF2-40B4-BE49-F238E27FC236}">
                    <a16:creationId xmlns:a16="http://schemas.microsoft.com/office/drawing/2014/main" id="{585DD457-AF61-4D0F-B7AC-FA48600B5595}"/>
                  </a:ext>
                </a:extLst>
              </p:cNvPr>
              <p:cNvSpPr>
                <a:spLocks/>
              </p:cNvSpPr>
              <p:nvPr/>
            </p:nvSpPr>
            <p:spPr bwMode="black">
              <a:xfrm>
                <a:off x="6955401" y="1609375"/>
                <a:ext cx="5390" cy="12798"/>
              </a:xfrm>
              <a:custGeom>
                <a:avLst/>
                <a:gdLst>
                  <a:gd name="T0" fmla="*/ 0 w 3"/>
                  <a:gd name="T1" fmla="*/ 0 h 8"/>
                  <a:gd name="T2" fmla="*/ 3 w 3"/>
                  <a:gd name="T3" fmla="*/ 8 h 8"/>
                  <a:gd name="T4" fmla="*/ 0 w 3"/>
                  <a:gd name="T5" fmla="*/ 0 h 8"/>
                </a:gdLst>
                <a:ahLst/>
                <a:cxnLst>
                  <a:cxn ang="0">
                    <a:pos x="T0" y="T1"/>
                  </a:cxn>
                  <a:cxn ang="0">
                    <a:pos x="T2" y="T3"/>
                  </a:cxn>
                  <a:cxn ang="0">
                    <a:pos x="T4" y="T5"/>
                  </a:cxn>
                </a:cxnLst>
                <a:rect l="0" t="0" r="r" b="b"/>
                <a:pathLst>
                  <a:path w="3" h="8">
                    <a:moveTo>
                      <a:pt x="0" y="0"/>
                    </a:moveTo>
                    <a:cubicBezTo>
                      <a:pt x="1" y="3"/>
                      <a:pt x="2" y="5"/>
                      <a:pt x="3" y="8"/>
                    </a:cubicBezTo>
                    <a:cubicBezTo>
                      <a:pt x="2" y="5"/>
                      <a:pt x="1" y="3"/>
                      <a:pt x="0" y="0"/>
                    </a:cubicBezTo>
                    <a:close/>
                  </a:path>
                </a:pathLst>
              </a:custGeom>
              <a:solidFill>
                <a:srgbClr val="FFFFFF"/>
              </a:solidFill>
              <a:ln w="9525">
                <a:solidFill>
                  <a:srgbClr val="000000"/>
                </a:solidFill>
                <a:round/>
                <a:headEnd/>
                <a:tailEnd/>
              </a:ln>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632" b="0" i="0" u="none" strike="noStrike" kern="1200" cap="none" spc="0" normalizeH="0" baseline="0" noProof="0">
                  <a:ln>
                    <a:noFill/>
                  </a:ln>
                  <a:solidFill>
                    <a:srgbClr val="002050"/>
                  </a:solidFill>
                  <a:effectLst/>
                  <a:uLnTx/>
                  <a:uFillTx/>
                  <a:latin typeface="Segoe UI"/>
                  <a:ea typeface="+mn-ea"/>
                  <a:cs typeface="+mn-cs"/>
                </a:endParaRPr>
              </a:p>
            </p:txBody>
          </p:sp>
          <p:sp>
            <p:nvSpPr>
              <p:cNvPr id="124" name="Freeform 122">
                <a:extLst>
                  <a:ext uri="{FF2B5EF4-FFF2-40B4-BE49-F238E27FC236}">
                    <a16:creationId xmlns:a16="http://schemas.microsoft.com/office/drawing/2014/main" id="{0EBFB053-3B8E-45D9-9E44-7D8CA7DD5EF8}"/>
                  </a:ext>
                </a:extLst>
              </p:cNvPr>
              <p:cNvSpPr>
                <a:spLocks/>
              </p:cNvSpPr>
              <p:nvPr/>
            </p:nvSpPr>
            <p:spPr bwMode="black">
              <a:xfrm>
                <a:off x="6602370" y="1597925"/>
                <a:ext cx="3369" cy="8083"/>
              </a:xfrm>
              <a:custGeom>
                <a:avLst/>
                <a:gdLst>
                  <a:gd name="T0" fmla="*/ 0 w 2"/>
                  <a:gd name="T1" fmla="*/ 5 h 5"/>
                  <a:gd name="T2" fmla="*/ 2 w 2"/>
                  <a:gd name="T3" fmla="*/ 0 h 5"/>
                  <a:gd name="T4" fmla="*/ 2 w 2"/>
                  <a:gd name="T5" fmla="*/ 0 h 5"/>
                  <a:gd name="T6" fmla="*/ 0 w 2"/>
                  <a:gd name="T7" fmla="*/ 5 h 5"/>
                </a:gdLst>
                <a:ahLst/>
                <a:cxnLst>
                  <a:cxn ang="0">
                    <a:pos x="T0" y="T1"/>
                  </a:cxn>
                  <a:cxn ang="0">
                    <a:pos x="T2" y="T3"/>
                  </a:cxn>
                  <a:cxn ang="0">
                    <a:pos x="T4" y="T5"/>
                  </a:cxn>
                  <a:cxn ang="0">
                    <a:pos x="T6" y="T7"/>
                  </a:cxn>
                </a:cxnLst>
                <a:rect l="0" t="0" r="r" b="b"/>
                <a:pathLst>
                  <a:path w="2" h="5">
                    <a:moveTo>
                      <a:pt x="0" y="5"/>
                    </a:moveTo>
                    <a:cubicBezTo>
                      <a:pt x="1" y="4"/>
                      <a:pt x="1" y="2"/>
                      <a:pt x="2" y="0"/>
                    </a:cubicBezTo>
                    <a:cubicBezTo>
                      <a:pt x="2" y="0"/>
                      <a:pt x="2" y="0"/>
                      <a:pt x="2" y="0"/>
                    </a:cubicBezTo>
                    <a:cubicBezTo>
                      <a:pt x="1" y="2"/>
                      <a:pt x="1" y="4"/>
                      <a:pt x="0" y="5"/>
                    </a:cubicBezTo>
                    <a:close/>
                  </a:path>
                </a:pathLst>
              </a:custGeom>
              <a:solidFill>
                <a:srgbClr val="FFFFFF"/>
              </a:solidFill>
              <a:ln w="9525">
                <a:solidFill>
                  <a:srgbClr val="000000"/>
                </a:solidFill>
                <a:round/>
                <a:headEnd/>
                <a:tailEnd/>
              </a:ln>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632" b="0" i="0" u="none" strike="noStrike" kern="1200" cap="none" spc="0" normalizeH="0" baseline="0" noProof="0">
                  <a:ln>
                    <a:noFill/>
                  </a:ln>
                  <a:solidFill>
                    <a:srgbClr val="002050"/>
                  </a:solidFill>
                  <a:effectLst/>
                  <a:uLnTx/>
                  <a:uFillTx/>
                  <a:latin typeface="Segoe UI"/>
                  <a:ea typeface="+mn-ea"/>
                  <a:cs typeface="+mn-cs"/>
                </a:endParaRPr>
              </a:p>
            </p:txBody>
          </p:sp>
          <p:sp>
            <p:nvSpPr>
              <p:cNvPr id="125" name="Freeform 123">
                <a:extLst>
                  <a:ext uri="{FF2B5EF4-FFF2-40B4-BE49-F238E27FC236}">
                    <a16:creationId xmlns:a16="http://schemas.microsoft.com/office/drawing/2014/main" id="{698A1A3E-D983-4B79-B137-FA7DB1432DCE}"/>
                  </a:ext>
                </a:extLst>
              </p:cNvPr>
              <p:cNvSpPr>
                <a:spLocks/>
              </p:cNvSpPr>
              <p:nvPr/>
            </p:nvSpPr>
            <p:spPr bwMode="black">
              <a:xfrm>
                <a:off x="6954054" y="1606008"/>
                <a:ext cx="1347" cy="3368"/>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1" y="1"/>
                      <a:pt x="1" y="2"/>
                    </a:cubicBezTo>
                    <a:cubicBezTo>
                      <a:pt x="1" y="1"/>
                      <a:pt x="0" y="1"/>
                      <a:pt x="0" y="0"/>
                    </a:cubicBezTo>
                    <a:close/>
                  </a:path>
                </a:pathLst>
              </a:custGeom>
              <a:solidFill>
                <a:srgbClr val="FFFFFF"/>
              </a:solidFill>
              <a:ln w="9525">
                <a:solidFill>
                  <a:srgbClr val="000000"/>
                </a:solidFill>
                <a:round/>
                <a:headEnd/>
                <a:tailEnd/>
              </a:ln>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632" b="0" i="0" u="none" strike="noStrike" kern="1200" cap="none" spc="0" normalizeH="0" baseline="0" noProof="0">
                  <a:ln>
                    <a:noFill/>
                  </a:ln>
                  <a:solidFill>
                    <a:srgbClr val="002050"/>
                  </a:solidFill>
                  <a:effectLst/>
                  <a:uLnTx/>
                  <a:uFillTx/>
                  <a:latin typeface="Segoe UI"/>
                  <a:ea typeface="+mn-ea"/>
                  <a:cs typeface="+mn-cs"/>
                </a:endParaRPr>
              </a:p>
            </p:txBody>
          </p:sp>
          <p:sp>
            <p:nvSpPr>
              <p:cNvPr id="126" name="Freeform 124">
                <a:extLst>
                  <a:ext uri="{FF2B5EF4-FFF2-40B4-BE49-F238E27FC236}">
                    <a16:creationId xmlns:a16="http://schemas.microsoft.com/office/drawing/2014/main" id="{3B7AAFB7-40D9-47A0-845A-8FC3B18FC6B3}"/>
                  </a:ext>
                </a:extLst>
              </p:cNvPr>
              <p:cNvSpPr>
                <a:spLocks noEditPoints="1"/>
              </p:cNvSpPr>
              <p:nvPr/>
            </p:nvSpPr>
            <p:spPr bwMode="black">
              <a:xfrm>
                <a:off x="6605739" y="1498240"/>
                <a:ext cx="344946" cy="146160"/>
              </a:xfrm>
              <a:custGeom>
                <a:avLst/>
                <a:gdLst>
                  <a:gd name="T0" fmla="*/ 109 w 217"/>
                  <a:gd name="T1" fmla="*/ 0 h 92"/>
                  <a:gd name="T2" fmla="*/ 0 w 217"/>
                  <a:gd name="T3" fmla="*/ 63 h 92"/>
                  <a:gd name="T4" fmla="*/ 19 w 217"/>
                  <a:gd name="T5" fmla="*/ 74 h 92"/>
                  <a:gd name="T6" fmla="*/ 109 w 217"/>
                  <a:gd name="T7" fmla="*/ 92 h 92"/>
                  <a:gd name="T8" fmla="*/ 196 w 217"/>
                  <a:gd name="T9" fmla="*/ 74 h 92"/>
                  <a:gd name="T10" fmla="*/ 217 w 217"/>
                  <a:gd name="T11" fmla="*/ 63 h 92"/>
                  <a:gd name="T12" fmla="*/ 109 w 217"/>
                  <a:gd name="T13" fmla="*/ 0 h 92"/>
                  <a:gd name="T14" fmla="*/ 45 w 217"/>
                  <a:gd name="T15" fmla="*/ 47 h 92"/>
                  <a:gd name="T16" fmla="*/ 31 w 217"/>
                  <a:gd name="T17" fmla="*/ 33 h 92"/>
                  <a:gd name="T18" fmla="*/ 45 w 217"/>
                  <a:gd name="T19" fmla="*/ 20 h 92"/>
                  <a:gd name="T20" fmla="*/ 59 w 217"/>
                  <a:gd name="T21" fmla="*/ 33 h 92"/>
                  <a:gd name="T22" fmla="*/ 45 w 217"/>
                  <a:gd name="T23" fmla="*/ 47 h 92"/>
                  <a:gd name="T24" fmla="*/ 172 w 217"/>
                  <a:gd name="T25" fmla="*/ 47 h 92"/>
                  <a:gd name="T26" fmla="*/ 158 w 217"/>
                  <a:gd name="T27" fmla="*/ 33 h 92"/>
                  <a:gd name="T28" fmla="*/ 172 w 217"/>
                  <a:gd name="T29" fmla="*/ 20 h 92"/>
                  <a:gd name="T30" fmla="*/ 186 w 217"/>
                  <a:gd name="T31" fmla="*/ 33 h 92"/>
                  <a:gd name="T32" fmla="*/ 172 w 217"/>
                  <a:gd name="T33" fmla="*/ 4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7" h="92">
                    <a:moveTo>
                      <a:pt x="109" y="0"/>
                    </a:moveTo>
                    <a:cubicBezTo>
                      <a:pt x="49" y="0"/>
                      <a:pt x="16" y="25"/>
                      <a:pt x="0" y="63"/>
                    </a:cubicBezTo>
                    <a:cubicBezTo>
                      <a:pt x="5" y="66"/>
                      <a:pt x="11" y="70"/>
                      <a:pt x="19" y="74"/>
                    </a:cubicBezTo>
                    <a:cubicBezTo>
                      <a:pt x="39" y="83"/>
                      <a:pt x="68" y="92"/>
                      <a:pt x="109" y="92"/>
                    </a:cubicBezTo>
                    <a:cubicBezTo>
                      <a:pt x="148" y="92"/>
                      <a:pt x="177" y="83"/>
                      <a:pt x="196" y="74"/>
                    </a:cubicBezTo>
                    <a:cubicBezTo>
                      <a:pt x="205" y="70"/>
                      <a:pt x="212" y="66"/>
                      <a:pt x="217" y="63"/>
                    </a:cubicBezTo>
                    <a:cubicBezTo>
                      <a:pt x="201" y="25"/>
                      <a:pt x="168" y="0"/>
                      <a:pt x="109" y="0"/>
                    </a:cubicBezTo>
                    <a:close/>
                    <a:moveTo>
                      <a:pt x="45" y="47"/>
                    </a:moveTo>
                    <a:cubicBezTo>
                      <a:pt x="37" y="47"/>
                      <a:pt x="31" y="41"/>
                      <a:pt x="31" y="33"/>
                    </a:cubicBezTo>
                    <a:cubicBezTo>
                      <a:pt x="31" y="26"/>
                      <a:pt x="37" y="20"/>
                      <a:pt x="45" y="20"/>
                    </a:cubicBezTo>
                    <a:cubicBezTo>
                      <a:pt x="53" y="20"/>
                      <a:pt x="59" y="26"/>
                      <a:pt x="59" y="33"/>
                    </a:cubicBezTo>
                    <a:cubicBezTo>
                      <a:pt x="59" y="41"/>
                      <a:pt x="53" y="47"/>
                      <a:pt x="45" y="47"/>
                    </a:cubicBezTo>
                    <a:close/>
                    <a:moveTo>
                      <a:pt x="172" y="47"/>
                    </a:moveTo>
                    <a:cubicBezTo>
                      <a:pt x="164" y="47"/>
                      <a:pt x="158" y="41"/>
                      <a:pt x="158" y="33"/>
                    </a:cubicBezTo>
                    <a:cubicBezTo>
                      <a:pt x="158" y="26"/>
                      <a:pt x="164" y="20"/>
                      <a:pt x="172" y="20"/>
                    </a:cubicBezTo>
                    <a:cubicBezTo>
                      <a:pt x="180" y="20"/>
                      <a:pt x="186" y="26"/>
                      <a:pt x="186" y="33"/>
                    </a:cubicBezTo>
                    <a:cubicBezTo>
                      <a:pt x="186" y="41"/>
                      <a:pt x="180" y="47"/>
                      <a:pt x="172" y="47"/>
                    </a:cubicBezTo>
                    <a:close/>
                  </a:path>
                </a:pathLst>
              </a:custGeom>
              <a:solidFill>
                <a:srgbClr val="CCE7FB"/>
              </a:solidFill>
              <a:ln w="15875">
                <a:solidFill>
                  <a:srgbClr val="002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94" tIns="149195" rIns="186494" bIns="149195" numCol="1" spcCol="0" rtlCol="0" fromWordArt="0" anchor="t" anchorCtr="0" forceAA="0" compatLnSpc="1">
                <a:prstTxWarp prst="textNoShape">
                  <a:avLst/>
                </a:prstTxWarp>
                <a:noAutofit/>
              </a:bodyPr>
              <a:lstStyle/>
              <a:p>
                <a:pPr marL="0" marR="0" lvl="0" indent="0" algn="ctr" defTabSz="950846" rtl="0" eaLnBrk="1" fontAlgn="base" latinLnBrk="0" hangingPunct="1">
                  <a:lnSpc>
                    <a:spcPct val="90000"/>
                  </a:lnSpc>
                  <a:spcBef>
                    <a:spcPct val="0"/>
                  </a:spcBef>
                  <a:spcAft>
                    <a:spcPct val="0"/>
                  </a:spcAft>
                  <a:buClrTx/>
                  <a:buSzTx/>
                  <a:buFontTx/>
                  <a:buNone/>
                  <a:tabLst/>
                  <a:defRPr/>
                </a:pPr>
                <a:endParaRPr kumimoji="0" lang="en-US" sz="3200" b="0" i="0" u="none" strike="noStrike" kern="1200" cap="none" spc="0" normalizeH="0" baseline="0" noProof="0">
                  <a:ln>
                    <a:noFill/>
                  </a:ln>
                  <a:solidFill>
                    <a:srgbClr val="002050"/>
                  </a:solidFill>
                  <a:effectLst/>
                  <a:uLnTx/>
                  <a:uFillTx/>
                  <a:latin typeface="Segoe UI"/>
                  <a:ea typeface="+mn-ea"/>
                  <a:cs typeface="Segoe UI" pitchFamily="34" charset="0"/>
                </a:endParaRPr>
              </a:p>
            </p:txBody>
          </p:sp>
          <p:sp>
            <p:nvSpPr>
              <p:cNvPr id="127" name="Freeform 125">
                <a:extLst>
                  <a:ext uri="{FF2B5EF4-FFF2-40B4-BE49-F238E27FC236}">
                    <a16:creationId xmlns:a16="http://schemas.microsoft.com/office/drawing/2014/main" id="{1C1AB7A1-82AE-47EA-AB8F-31306F3C8B41}"/>
                  </a:ext>
                </a:extLst>
              </p:cNvPr>
              <p:cNvSpPr>
                <a:spLocks/>
              </p:cNvSpPr>
              <p:nvPr/>
            </p:nvSpPr>
            <p:spPr bwMode="black">
              <a:xfrm>
                <a:off x="6950685" y="1597925"/>
                <a:ext cx="3369" cy="8083"/>
              </a:xfrm>
              <a:custGeom>
                <a:avLst/>
                <a:gdLst>
                  <a:gd name="T0" fmla="*/ 0 w 2"/>
                  <a:gd name="T1" fmla="*/ 0 h 5"/>
                  <a:gd name="T2" fmla="*/ 0 w 2"/>
                  <a:gd name="T3" fmla="*/ 0 h 5"/>
                  <a:gd name="T4" fmla="*/ 2 w 2"/>
                  <a:gd name="T5" fmla="*/ 5 h 5"/>
                  <a:gd name="T6" fmla="*/ 0 w 2"/>
                  <a:gd name="T7" fmla="*/ 0 h 5"/>
                </a:gdLst>
                <a:ahLst/>
                <a:cxnLst>
                  <a:cxn ang="0">
                    <a:pos x="T0" y="T1"/>
                  </a:cxn>
                  <a:cxn ang="0">
                    <a:pos x="T2" y="T3"/>
                  </a:cxn>
                  <a:cxn ang="0">
                    <a:pos x="T4" y="T5"/>
                  </a:cxn>
                  <a:cxn ang="0">
                    <a:pos x="T6" y="T7"/>
                  </a:cxn>
                </a:cxnLst>
                <a:rect l="0" t="0" r="r" b="b"/>
                <a:pathLst>
                  <a:path w="2" h="5">
                    <a:moveTo>
                      <a:pt x="0" y="0"/>
                    </a:moveTo>
                    <a:cubicBezTo>
                      <a:pt x="0" y="0"/>
                      <a:pt x="0" y="0"/>
                      <a:pt x="0" y="0"/>
                    </a:cubicBezTo>
                    <a:cubicBezTo>
                      <a:pt x="1" y="2"/>
                      <a:pt x="1" y="3"/>
                      <a:pt x="2" y="5"/>
                    </a:cubicBezTo>
                    <a:cubicBezTo>
                      <a:pt x="2" y="3"/>
                      <a:pt x="1" y="2"/>
                      <a:pt x="0" y="0"/>
                    </a:cubicBezTo>
                    <a:close/>
                  </a:path>
                </a:pathLst>
              </a:custGeom>
              <a:solidFill>
                <a:srgbClr val="FFFFFF"/>
              </a:solidFill>
              <a:ln w="9525">
                <a:solidFill>
                  <a:srgbClr val="000000"/>
                </a:solidFill>
                <a:round/>
                <a:headEnd/>
                <a:tailEnd/>
              </a:ln>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632" b="0" i="0" u="none" strike="noStrike" kern="1200" cap="none" spc="0" normalizeH="0" baseline="0" noProof="0">
                  <a:ln>
                    <a:noFill/>
                  </a:ln>
                  <a:solidFill>
                    <a:srgbClr val="002050"/>
                  </a:solidFill>
                  <a:effectLst/>
                  <a:uLnTx/>
                  <a:uFillTx/>
                  <a:latin typeface="Segoe UI"/>
                  <a:ea typeface="+mn-ea"/>
                  <a:cs typeface="+mn-cs"/>
                </a:endParaRPr>
              </a:p>
            </p:txBody>
          </p:sp>
        </p:grpSp>
        <p:grpSp>
          <p:nvGrpSpPr>
            <p:cNvPr id="140" name="Group 139">
              <a:extLst>
                <a:ext uri="{FF2B5EF4-FFF2-40B4-BE49-F238E27FC236}">
                  <a16:creationId xmlns:a16="http://schemas.microsoft.com/office/drawing/2014/main" id="{3F897CB7-1DCD-4840-B200-9E2B3E531869}"/>
                </a:ext>
              </a:extLst>
            </p:cNvPr>
            <p:cNvGrpSpPr/>
            <p:nvPr/>
          </p:nvGrpSpPr>
          <p:grpSpPr>
            <a:xfrm>
              <a:off x="4437070" y="3279513"/>
              <a:ext cx="2930584" cy="599637"/>
              <a:chOff x="2444696" y="3166224"/>
              <a:chExt cx="2873382" cy="587933"/>
            </a:xfrm>
          </p:grpSpPr>
          <p:sp>
            <p:nvSpPr>
              <p:cNvPr id="142" name="Rectangle 141">
                <a:extLst>
                  <a:ext uri="{FF2B5EF4-FFF2-40B4-BE49-F238E27FC236}">
                    <a16:creationId xmlns:a16="http://schemas.microsoft.com/office/drawing/2014/main" id="{D102EC60-B009-4DF9-953C-17271D2BFFA0}"/>
                  </a:ext>
                </a:extLst>
              </p:cNvPr>
              <p:cNvSpPr/>
              <p:nvPr/>
            </p:nvSpPr>
            <p:spPr bwMode="auto">
              <a:xfrm>
                <a:off x="2613294" y="3166224"/>
                <a:ext cx="2704784" cy="403335"/>
              </a:xfrm>
              <a:prstGeom prst="rect">
                <a:avLst/>
              </a:prstGeom>
              <a:noFill/>
              <a:ln w="12700">
                <a:no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28535" tIns="0" rIns="91414" bIns="0" numCol="1" spcCol="0" rtlCol="0" fromWordArt="0" anchor="ctr" anchorCtr="0" forceAA="0" compatLnSpc="1">
                <a:prstTxWarp prst="textNoShape">
                  <a:avLst/>
                </a:prstTxWarp>
                <a:noAutofit/>
              </a:bodyPr>
              <a:lstStyle/>
              <a:p>
                <a:pPr marL="0" marR="0" lvl="0" indent="0" algn="l" defTabSz="932114" rtl="0" eaLnBrk="1" fontAlgn="base" latinLnBrk="0" hangingPunct="1">
                  <a:lnSpc>
                    <a:spcPct val="90000"/>
                  </a:lnSpc>
                  <a:spcBef>
                    <a:spcPct val="0"/>
                  </a:spcBef>
                  <a:spcAft>
                    <a:spcPts val="100"/>
                  </a:spcAft>
                  <a:buClrTx/>
                  <a:buSzTx/>
                  <a:buFontTx/>
                  <a:buNone/>
                  <a:tabLst/>
                  <a:defRPr/>
                </a:pPr>
                <a:r>
                  <a:rPr kumimoji="0" lang="en-US" sz="1800" b="0" i="0" u="none" strike="noStrike" kern="0" cap="none" spc="0" normalizeH="0" baseline="0" noProof="0" dirty="0">
                    <a:ln>
                      <a:noFill/>
                    </a:ln>
                    <a:solidFill>
                      <a:srgbClr val="002050"/>
                    </a:solidFill>
                    <a:effectLst/>
                    <a:uLnTx/>
                    <a:uFillTx/>
                    <a:latin typeface="Segoe UI"/>
                    <a:ea typeface="Segoe UI" pitchFamily="34" charset="0"/>
                    <a:cs typeface="Segoe UI Semibold" panose="020B0702040204020203" pitchFamily="34" charset="0"/>
                  </a:rPr>
                  <a:t>96% of malware is </a:t>
                </a:r>
                <a:br>
                  <a:rPr kumimoji="0" lang="en-US" sz="1800" b="0" i="0" u="none" strike="noStrike" kern="0" cap="none" spc="0" normalizeH="0" baseline="0" noProof="0" dirty="0">
                    <a:ln>
                      <a:noFill/>
                    </a:ln>
                    <a:solidFill>
                      <a:srgbClr val="002050"/>
                    </a:solidFill>
                    <a:effectLst/>
                    <a:uLnTx/>
                    <a:uFillTx/>
                    <a:latin typeface="Segoe UI"/>
                    <a:ea typeface="Segoe UI" pitchFamily="34" charset="0"/>
                    <a:cs typeface="Segoe UI Semibold" panose="020B0702040204020203" pitchFamily="34" charset="0"/>
                  </a:rPr>
                </a:br>
                <a:r>
                  <a:rPr kumimoji="0" lang="en-US" sz="1800" b="0" i="0" u="none" strike="noStrike" kern="0" cap="none" spc="0" normalizeH="0" baseline="0" noProof="0" dirty="0">
                    <a:ln>
                      <a:noFill/>
                    </a:ln>
                    <a:solidFill>
                      <a:srgbClr val="002050"/>
                    </a:solidFill>
                    <a:effectLst/>
                    <a:uLnTx/>
                    <a:uFillTx/>
                    <a:latin typeface="Segoe UI"/>
                    <a:ea typeface="Segoe UI" pitchFamily="34" charset="0"/>
                    <a:cs typeface="Segoe UI Semibold" panose="020B0702040204020203" pitchFamily="34" charset="0"/>
                  </a:rPr>
                  <a:t>automated polymorphic</a:t>
                </a:r>
              </a:p>
            </p:txBody>
          </p:sp>
          <p:cxnSp>
            <p:nvCxnSpPr>
              <p:cNvPr id="143" name="Straight Connector 142">
                <a:extLst>
                  <a:ext uri="{FF2B5EF4-FFF2-40B4-BE49-F238E27FC236}">
                    <a16:creationId xmlns:a16="http://schemas.microsoft.com/office/drawing/2014/main" id="{3A186ED2-A83F-41B5-A212-8C84AB6F825E}"/>
                  </a:ext>
                </a:extLst>
              </p:cNvPr>
              <p:cNvCxnSpPr/>
              <p:nvPr/>
            </p:nvCxnSpPr>
            <p:spPr>
              <a:xfrm>
                <a:off x="2444696" y="3657290"/>
                <a:ext cx="0" cy="96867"/>
              </a:xfrm>
              <a:prstGeom prst="line">
                <a:avLst/>
              </a:prstGeom>
              <a:ln w="9525">
                <a:solidFill>
                  <a:srgbClr val="002050"/>
                </a:solidFill>
                <a:headEnd type="none" w="sm" len="sm"/>
                <a:tailEnd type="none" w="sm" len="sm"/>
              </a:ln>
              <a:scene3d>
                <a:camera prst="orthographicFront">
                  <a:rot lat="0" lon="0" rev="0"/>
                </a:camera>
                <a:lightRig rig="threePt" dir="t"/>
              </a:scene3d>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1E22A131-96CC-4C4E-AB74-7F6D328E79E9}"/>
                  </a:ext>
                </a:extLst>
              </p:cNvPr>
              <p:cNvCxnSpPr>
                <a:cxnSpLocks/>
              </p:cNvCxnSpPr>
              <p:nvPr/>
            </p:nvCxnSpPr>
            <p:spPr>
              <a:xfrm flipH="1">
                <a:off x="2444696" y="3754157"/>
                <a:ext cx="995190" cy="0"/>
              </a:xfrm>
              <a:prstGeom prst="line">
                <a:avLst/>
              </a:prstGeom>
              <a:ln w="15875">
                <a:solidFill>
                  <a:srgbClr val="002050"/>
                </a:solidFill>
                <a:miter lim="800000"/>
                <a:headEnd type="oval" w="sm" len="sm"/>
                <a:tailEnd type="none" w="sm" len="sm"/>
              </a:ln>
              <a:scene3d>
                <a:camera prst="orthographicFront">
                  <a:rot lat="0" lon="0" rev="0"/>
                </a:camera>
                <a:lightRig rig="threePt" dir="t"/>
              </a:scene3d>
            </p:spPr>
            <p:style>
              <a:lnRef idx="1">
                <a:schemeClr val="accent1"/>
              </a:lnRef>
              <a:fillRef idx="0">
                <a:schemeClr val="accent1"/>
              </a:fillRef>
              <a:effectRef idx="0">
                <a:schemeClr val="accent1"/>
              </a:effectRef>
              <a:fontRef idx="minor">
                <a:schemeClr val="tx1"/>
              </a:fontRef>
            </p:style>
          </p:cxnSp>
        </p:grpSp>
      </p:grpSp>
      <p:grpSp>
        <p:nvGrpSpPr>
          <p:cNvPr id="44" name="Group 43">
            <a:extLst>
              <a:ext uri="{FF2B5EF4-FFF2-40B4-BE49-F238E27FC236}">
                <a16:creationId xmlns:a16="http://schemas.microsoft.com/office/drawing/2014/main" id="{59CB18D8-92DB-473F-A030-9DEE3E95E9CF}"/>
              </a:ext>
            </a:extLst>
          </p:cNvPr>
          <p:cNvGrpSpPr/>
          <p:nvPr/>
        </p:nvGrpSpPr>
        <p:grpSpPr>
          <a:xfrm>
            <a:off x="7788525" y="4406210"/>
            <a:ext cx="3657556" cy="584358"/>
            <a:chOff x="7788525" y="4406210"/>
            <a:chExt cx="3657556" cy="584358"/>
          </a:xfrm>
        </p:grpSpPr>
        <p:grpSp>
          <p:nvGrpSpPr>
            <p:cNvPr id="96" name="Group 95">
              <a:extLst>
                <a:ext uri="{FF2B5EF4-FFF2-40B4-BE49-F238E27FC236}">
                  <a16:creationId xmlns:a16="http://schemas.microsoft.com/office/drawing/2014/main" id="{C8CD548D-7F43-4BFA-AF30-B651144040AB}"/>
                </a:ext>
              </a:extLst>
            </p:cNvPr>
            <p:cNvGrpSpPr/>
            <p:nvPr/>
          </p:nvGrpSpPr>
          <p:grpSpPr>
            <a:xfrm>
              <a:off x="7960792" y="4508404"/>
              <a:ext cx="3485289" cy="482164"/>
              <a:chOff x="9868779" y="2814779"/>
              <a:chExt cx="3417262" cy="472753"/>
            </a:xfrm>
          </p:grpSpPr>
          <p:sp>
            <p:nvSpPr>
              <p:cNvPr id="98" name="Rectangle 97">
                <a:extLst>
                  <a:ext uri="{FF2B5EF4-FFF2-40B4-BE49-F238E27FC236}">
                    <a16:creationId xmlns:a16="http://schemas.microsoft.com/office/drawing/2014/main" id="{B0E21B94-B200-40AB-A31E-A98F46C61897}"/>
                  </a:ext>
                </a:extLst>
              </p:cNvPr>
              <p:cNvSpPr/>
              <p:nvPr/>
            </p:nvSpPr>
            <p:spPr bwMode="auto">
              <a:xfrm>
                <a:off x="9969465" y="2814779"/>
                <a:ext cx="3316576" cy="403334"/>
              </a:xfrm>
              <a:prstGeom prst="rect">
                <a:avLst/>
              </a:prstGeom>
              <a:noFill/>
              <a:ln w="12700">
                <a:no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28535" tIns="0" rIns="91414" bIns="0" numCol="1" spcCol="0" rtlCol="0" fromWordArt="0" anchor="ctr" anchorCtr="0" forceAA="0" compatLnSpc="1">
                <a:prstTxWarp prst="textNoShape">
                  <a:avLst/>
                </a:prstTxWarp>
                <a:noAutofit/>
              </a:bodyPr>
              <a:lstStyle/>
              <a:p>
                <a:pPr marL="0" marR="0" lvl="0" indent="0" algn="l" defTabSz="932114" rtl="0" eaLnBrk="1" fontAlgn="base" latinLnBrk="0" hangingPunct="1">
                  <a:lnSpc>
                    <a:spcPct val="90000"/>
                  </a:lnSpc>
                  <a:spcBef>
                    <a:spcPct val="0"/>
                  </a:spcBef>
                  <a:spcAft>
                    <a:spcPts val="100"/>
                  </a:spcAft>
                  <a:buClrTx/>
                  <a:buSzTx/>
                  <a:buFontTx/>
                  <a:buNone/>
                  <a:tabLst/>
                  <a:defRPr/>
                </a:pPr>
                <a:r>
                  <a:rPr kumimoji="0" lang="en-US" sz="1800" b="0" i="0" u="none" strike="noStrike" kern="0" cap="none" spc="0" normalizeH="0" baseline="0" noProof="0" dirty="0">
                    <a:ln>
                      <a:noFill/>
                    </a:ln>
                    <a:solidFill>
                      <a:srgbClr val="00188F"/>
                    </a:solidFill>
                    <a:effectLst/>
                    <a:uLnTx/>
                    <a:uFillTx/>
                    <a:latin typeface="Segoe UI"/>
                    <a:ea typeface="Segoe UI" pitchFamily="34" charset="0"/>
                    <a:cs typeface="Segoe UI Semibold" panose="020B0702040204020203" pitchFamily="34" charset="0"/>
                  </a:rPr>
                  <a:t>Eroding coverage of controls</a:t>
                </a:r>
              </a:p>
            </p:txBody>
          </p:sp>
          <p:cxnSp>
            <p:nvCxnSpPr>
              <p:cNvPr id="99" name="Straight Connector 98">
                <a:extLst>
                  <a:ext uri="{FF2B5EF4-FFF2-40B4-BE49-F238E27FC236}">
                    <a16:creationId xmlns:a16="http://schemas.microsoft.com/office/drawing/2014/main" id="{FD548D45-99F1-41CC-BA44-810F9293E14D}"/>
                  </a:ext>
                </a:extLst>
              </p:cNvPr>
              <p:cNvCxnSpPr/>
              <p:nvPr/>
            </p:nvCxnSpPr>
            <p:spPr>
              <a:xfrm>
                <a:off x="9868779" y="3190665"/>
                <a:ext cx="0" cy="96867"/>
              </a:xfrm>
              <a:prstGeom prst="line">
                <a:avLst/>
              </a:prstGeom>
              <a:ln w="15875">
                <a:solidFill>
                  <a:srgbClr val="00188F"/>
                </a:solidFill>
                <a:headEnd type="none" w="sm" len="sm"/>
                <a:tailEnd type="none" w="sm" len="sm"/>
              </a:ln>
              <a:scene3d>
                <a:camera prst="orthographicFront">
                  <a:rot lat="0" lon="0" rev="0"/>
                </a:camera>
                <a:lightRig rig="threePt" dir="t"/>
              </a:scene3d>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B675C11D-C327-4A2F-B226-B70F4AF16F5F}"/>
                  </a:ext>
                </a:extLst>
              </p:cNvPr>
              <p:cNvCxnSpPr>
                <a:cxnSpLocks/>
              </p:cNvCxnSpPr>
              <p:nvPr/>
            </p:nvCxnSpPr>
            <p:spPr>
              <a:xfrm flipH="1">
                <a:off x="9868781" y="3287532"/>
                <a:ext cx="2325941" cy="0"/>
              </a:xfrm>
              <a:prstGeom prst="line">
                <a:avLst/>
              </a:prstGeom>
              <a:ln w="15875">
                <a:solidFill>
                  <a:srgbClr val="00188F"/>
                </a:solidFill>
                <a:miter lim="800000"/>
                <a:headEnd type="oval" w="sm" len="sm"/>
                <a:tailEnd type="none" w="sm" len="sm"/>
              </a:ln>
              <a:scene3d>
                <a:camera prst="orthographicFront">
                  <a:rot lat="0" lon="0" rev="0"/>
                </a:camera>
                <a:lightRig rig="threePt" dir="t"/>
              </a:scene3d>
            </p:spPr>
            <p:style>
              <a:lnRef idx="1">
                <a:schemeClr val="accent1"/>
              </a:lnRef>
              <a:fillRef idx="0">
                <a:schemeClr val="accent1"/>
              </a:fillRef>
              <a:effectRef idx="0">
                <a:schemeClr val="accent1"/>
              </a:effectRef>
              <a:fontRef idx="minor">
                <a:schemeClr val="tx1"/>
              </a:fontRef>
            </p:style>
          </p:cxnSp>
        </p:grpSp>
        <p:grpSp>
          <p:nvGrpSpPr>
            <p:cNvPr id="43" name="Group 42">
              <a:extLst>
                <a:ext uri="{FF2B5EF4-FFF2-40B4-BE49-F238E27FC236}">
                  <a16:creationId xmlns:a16="http://schemas.microsoft.com/office/drawing/2014/main" id="{667584DA-1C93-47E4-97C0-181B82BC4B1C}"/>
                </a:ext>
              </a:extLst>
            </p:cNvPr>
            <p:cNvGrpSpPr/>
            <p:nvPr/>
          </p:nvGrpSpPr>
          <p:grpSpPr>
            <a:xfrm>
              <a:off x="7788525" y="4406210"/>
              <a:ext cx="353054" cy="361198"/>
              <a:chOff x="-2319987" y="4567402"/>
              <a:chExt cx="867672" cy="887686"/>
            </a:xfrm>
          </p:grpSpPr>
          <p:sp>
            <p:nvSpPr>
              <p:cNvPr id="169" name="Freeform 54">
                <a:extLst>
                  <a:ext uri="{FF2B5EF4-FFF2-40B4-BE49-F238E27FC236}">
                    <a16:creationId xmlns:a16="http://schemas.microsoft.com/office/drawing/2014/main" id="{F9F31676-BB27-46D9-B634-AE5B3881E491}"/>
                  </a:ext>
                </a:extLst>
              </p:cNvPr>
              <p:cNvSpPr>
                <a:spLocks/>
              </p:cNvSpPr>
              <p:nvPr/>
            </p:nvSpPr>
            <p:spPr bwMode="auto">
              <a:xfrm rot="7200000">
                <a:off x="-2038099" y="5074410"/>
                <a:ext cx="280393" cy="374139"/>
              </a:xfrm>
              <a:custGeom>
                <a:avLst/>
                <a:gdLst>
                  <a:gd name="T0" fmla="*/ 0 w 157"/>
                  <a:gd name="T1" fmla="*/ 0 h 210"/>
                  <a:gd name="T2" fmla="*/ 125 w 157"/>
                  <a:gd name="T3" fmla="*/ 0 h 210"/>
                  <a:gd name="T4" fmla="*/ 157 w 157"/>
                  <a:gd name="T5" fmla="*/ 32 h 210"/>
                  <a:gd name="T6" fmla="*/ 157 w 157"/>
                  <a:gd name="T7" fmla="*/ 178 h 210"/>
                  <a:gd name="T8" fmla="*/ 125 w 157"/>
                  <a:gd name="T9" fmla="*/ 210 h 210"/>
                  <a:gd name="T10" fmla="*/ 0 w 157"/>
                  <a:gd name="T11" fmla="*/ 210 h 210"/>
                  <a:gd name="T12" fmla="*/ 0 w 157"/>
                  <a:gd name="T13" fmla="*/ 0 h 210"/>
                </a:gdLst>
                <a:ahLst/>
                <a:cxnLst>
                  <a:cxn ang="0">
                    <a:pos x="T0" y="T1"/>
                  </a:cxn>
                  <a:cxn ang="0">
                    <a:pos x="T2" y="T3"/>
                  </a:cxn>
                  <a:cxn ang="0">
                    <a:pos x="T4" y="T5"/>
                  </a:cxn>
                  <a:cxn ang="0">
                    <a:pos x="T6" y="T7"/>
                  </a:cxn>
                  <a:cxn ang="0">
                    <a:pos x="T8" y="T9"/>
                  </a:cxn>
                  <a:cxn ang="0">
                    <a:pos x="T10" y="T11"/>
                  </a:cxn>
                  <a:cxn ang="0">
                    <a:pos x="T12" y="T13"/>
                  </a:cxn>
                </a:cxnLst>
                <a:rect l="0" t="0" r="r" b="b"/>
                <a:pathLst>
                  <a:path w="157" h="210">
                    <a:moveTo>
                      <a:pt x="0" y="0"/>
                    </a:moveTo>
                    <a:cubicBezTo>
                      <a:pt x="125" y="0"/>
                      <a:pt x="125" y="0"/>
                      <a:pt x="125" y="0"/>
                    </a:cubicBezTo>
                    <a:cubicBezTo>
                      <a:pt x="143" y="0"/>
                      <a:pt x="157" y="14"/>
                      <a:pt x="157" y="32"/>
                    </a:cubicBezTo>
                    <a:cubicBezTo>
                      <a:pt x="157" y="178"/>
                      <a:pt x="157" y="178"/>
                      <a:pt x="157" y="178"/>
                    </a:cubicBezTo>
                    <a:cubicBezTo>
                      <a:pt x="157" y="196"/>
                      <a:pt x="143" y="210"/>
                      <a:pt x="125" y="210"/>
                    </a:cubicBezTo>
                    <a:cubicBezTo>
                      <a:pt x="0" y="210"/>
                      <a:pt x="0" y="210"/>
                      <a:pt x="0" y="210"/>
                    </a:cubicBezTo>
                    <a:lnTo>
                      <a:pt x="0" y="0"/>
                    </a:lnTo>
                    <a:close/>
                  </a:path>
                </a:pathLst>
              </a:custGeom>
              <a:noFill/>
              <a:ln w="15875">
                <a:solidFill>
                  <a:srgbClr val="00188F"/>
                </a:solidFill>
                <a:round/>
                <a:headEnd/>
                <a:tailEn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94" tIns="149195" rIns="186494" bIns="149195" numCol="1" spcCol="0" rtlCol="0" fromWordArt="0" anchor="t" anchorCtr="0" forceAA="0" compatLnSpc="1">
                <a:prstTxWarp prst="textNoShape">
                  <a:avLst/>
                </a:prstTxWarp>
                <a:noAutofit/>
              </a:bodyPr>
              <a:lstStyle/>
              <a:p>
                <a:pPr marL="0" marR="0" lvl="0" indent="0" algn="ctr" defTabSz="950846" rtl="0" eaLnBrk="1" fontAlgn="base" latinLnBrk="0" hangingPunct="1">
                  <a:lnSpc>
                    <a:spcPct val="90000"/>
                  </a:lnSpc>
                  <a:spcBef>
                    <a:spcPct val="0"/>
                  </a:spcBef>
                  <a:spcAft>
                    <a:spcPct val="0"/>
                  </a:spcAft>
                  <a:buClrTx/>
                  <a:buSzTx/>
                  <a:buFontTx/>
                  <a:buNone/>
                  <a:tabLst/>
                  <a:defRPr/>
                </a:pPr>
                <a:endParaRPr kumimoji="0" lang="en-US" sz="3200" b="0" i="0" u="none" strike="noStrike" kern="1200" cap="none" spc="0" normalizeH="0" baseline="0" noProof="0">
                  <a:ln>
                    <a:noFill/>
                  </a:ln>
                  <a:solidFill>
                    <a:srgbClr val="00188F"/>
                  </a:solidFill>
                  <a:effectLst/>
                  <a:uLnTx/>
                  <a:uFillTx/>
                  <a:latin typeface="Segoe UI"/>
                  <a:ea typeface="+mn-ea"/>
                  <a:cs typeface="Segoe UI" pitchFamily="34" charset="0"/>
                </a:endParaRPr>
              </a:p>
            </p:txBody>
          </p:sp>
          <p:sp>
            <p:nvSpPr>
              <p:cNvPr id="164" name="Rectangle 49">
                <a:extLst>
                  <a:ext uri="{FF2B5EF4-FFF2-40B4-BE49-F238E27FC236}">
                    <a16:creationId xmlns:a16="http://schemas.microsoft.com/office/drawing/2014/main" id="{FE8149E3-EFDD-41E8-9AD9-714FF3D01F69}"/>
                  </a:ext>
                </a:extLst>
              </p:cNvPr>
              <p:cNvSpPr>
                <a:spLocks noChangeArrowheads="1"/>
              </p:cNvSpPr>
              <p:nvPr/>
            </p:nvSpPr>
            <p:spPr bwMode="auto">
              <a:xfrm rot="7200000">
                <a:off x="-1881096" y="4626643"/>
                <a:ext cx="483424" cy="374138"/>
              </a:xfrm>
              <a:custGeom>
                <a:avLst/>
                <a:gdLst>
                  <a:gd name="connsiteX0" fmla="*/ 0 w 483424"/>
                  <a:gd name="connsiteY0" fmla="*/ 0 h 374138"/>
                  <a:gd name="connsiteX1" fmla="*/ 483424 w 483424"/>
                  <a:gd name="connsiteY1" fmla="*/ 0 h 374138"/>
                  <a:gd name="connsiteX2" fmla="*/ 483424 w 483424"/>
                  <a:gd name="connsiteY2" fmla="*/ 374138 h 374138"/>
                  <a:gd name="connsiteX3" fmla="*/ 0 w 483424"/>
                  <a:gd name="connsiteY3" fmla="*/ 374138 h 374138"/>
                  <a:gd name="connsiteX4" fmla="*/ 0 w 483424"/>
                  <a:gd name="connsiteY4" fmla="*/ 0 h 374138"/>
                  <a:gd name="connsiteX0" fmla="*/ 0 w 483424"/>
                  <a:gd name="connsiteY0" fmla="*/ 0 h 374138"/>
                  <a:gd name="connsiteX1" fmla="*/ 483424 w 483424"/>
                  <a:gd name="connsiteY1" fmla="*/ 0 h 374138"/>
                  <a:gd name="connsiteX2" fmla="*/ 483424 w 483424"/>
                  <a:gd name="connsiteY2" fmla="*/ 374138 h 374138"/>
                  <a:gd name="connsiteX3" fmla="*/ 0 w 483424"/>
                  <a:gd name="connsiteY3" fmla="*/ 374138 h 374138"/>
                  <a:gd name="connsiteX4" fmla="*/ 1756 w 483424"/>
                  <a:gd name="connsiteY4" fmla="*/ 250115 h 374138"/>
                  <a:gd name="connsiteX5" fmla="*/ 0 w 483424"/>
                  <a:gd name="connsiteY5" fmla="*/ 0 h 374138"/>
                  <a:gd name="connsiteX0" fmla="*/ 1756 w 483424"/>
                  <a:gd name="connsiteY0" fmla="*/ 250115 h 374138"/>
                  <a:gd name="connsiteX1" fmla="*/ 0 w 483424"/>
                  <a:gd name="connsiteY1" fmla="*/ 0 h 374138"/>
                  <a:gd name="connsiteX2" fmla="*/ 483424 w 483424"/>
                  <a:gd name="connsiteY2" fmla="*/ 0 h 374138"/>
                  <a:gd name="connsiteX3" fmla="*/ 483424 w 483424"/>
                  <a:gd name="connsiteY3" fmla="*/ 374138 h 374138"/>
                  <a:gd name="connsiteX4" fmla="*/ 0 w 483424"/>
                  <a:gd name="connsiteY4" fmla="*/ 374138 h 374138"/>
                  <a:gd name="connsiteX5" fmla="*/ 93196 w 483424"/>
                  <a:gd name="connsiteY5" fmla="*/ 341555 h 374138"/>
                  <a:gd name="connsiteX0" fmla="*/ 1756 w 483424"/>
                  <a:gd name="connsiteY0" fmla="*/ 250115 h 374138"/>
                  <a:gd name="connsiteX1" fmla="*/ 0 w 483424"/>
                  <a:gd name="connsiteY1" fmla="*/ 0 h 374138"/>
                  <a:gd name="connsiteX2" fmla="*/ 483424 w 483424"/>
                  <a:gd name="connsiteY2" fmla="*/ 0 h 374138"/>
                  <a:gd name="connsiteX3" fmla="*/ 483424 w 483424"/>
                  <a:gd name="connsiteY3" fmla="*/ 374138 h 374138"/>
                  <a:gd name="connsiteX4" fmla="*/ 0 w 483424"/>
                  <a:gd name="connsiteY4" fmla="*/ 374138 h 374138"/>
                  <a:gd name="connsiteX0" fmla="*/ 0 w 483424"/>
                  <a:gd name="connsiteY0" fmla="*/ 0 h 374138"/>
                  <a:gd name="connsiteX1" fmla="*/ 483424 w 483424"/>
                  <a:gd name="connsiteY1" fmla="*/ 0 h 374138"/>
                  <a:gd name="connsiteX2" fmla="*/ 483424 w 483424"/>
                  <a:gd name="connsiteY2" fmla="*/ 374138 h 374138"/>
                  <a:gd name="connsiteX3" fmla="*/ 0 w 483424"/>
                  <a:gd name="connsiteY3" fmla="*/ 374138 h 374138"/>
                </a:gdLst>
                <a:ahLst/>
                <a:cxnLst>
                  <a:cxn ang="0">
                    <a:pos x="connsiteX0" y="connsiteY0"/>
                  </a:cxn>
                  <a:cxn ang="0">
                    <a:pos x="connsiteX1" y="connsiteY1"/>
                  </a:cxn>
                  <a:cxn ang="0">
                    <a:pos x="connsiteX2" y="connsiteY2"/>
                  </a:cxn>
                  <a:cxn ang="0">
                    <a:pos x="connsiteX3" y="connsiteY3"/>
                  </a:cxn>
                </a:cxnLst>
                <a:rect l="l" t="t" r="r" b="b"/>
                <a:pathLst>
                  <a:path w="483424" h="374138">
                    <a:moveTo>
                      <a:pt x="0" y="0"/>
                    </a:moveTo>
                    <a:lnTo>
                      <a:pt x="483424" y="0"/>
                    </a:lnTo>
                    <a:lnTo>
                      <a:pt x="483424" y="374138"/>
                    </a:lnTo>
                    <a:lnTo>
                      <a:pt x="0" y="374138"/>
                    </a:lnTo>
                  </a:path>
                </a:pathLst>
              </a:custGeom>
              <a:noFill/>
              <a:ln w="15875">
                <a:solidFill>
                  <a:srgbClr val="00188F"/>
                </a:solidFill>
                <a:miter lim="800000"/>
                <a:headEnd/>
                <a:tailEn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94" tIns="149195" rIns="186494" bIns="149195" numCol="1" spcCol="0" rtlCol="0" fromWordArt="0" anchor="t" anchorCtr="0" forceAA="0" compatLnSpc="1">
                <a:prstTxWarp prst="textNoShape">
                  <a:avLst/>
                </a:prstTxWarp>
                <a:noAutofit/>
              </a:bodyPr>
              <a:lstStyle/>
              <a:p>
                <a:pPr marL="0" marR="0" lvl="0" indent="0" algn="ctr" defTabSz="950846" rtl="0" eaLnBrk="1" fontAlgn="base" latinLnBrk="0" hangingPunct="1">
                  <a:lnSpc>
                    <a:spcPct val="90000"/>
                  </a:lnSpc>
                  <a:spcBef>
                    <a:spcPct val="0"/>
                  </a:spcBef>
                  <a:spcAft>
                    <a:spcPct val="0"/>
                  </a:spcAft>
                  <a:buClrTx/>
                  <a:buSzTx/>
                  <a:buFontTx/>
                  <a:buNone/>
                  <a:tabLst/>
                  <a:defRPr/>
                </a:pPr>
                <a:endParaRPr kumimoji="0" lang="en-US" sz="3200" b="0" i="0" u="none" strike="noStrike" kern="1200" cap="none" spc="0" normalizeH="0" baseline="0" noProof="0">
                  <a:ln>
                    <a:noFill/>
                  </a:ln>
                  <a:solidFill>
                    <a:srgbClr val="00188F"/>
                  </a:solidFill>
                  <a:effectLst/>
                  <a:uLnTx/>
                  <a:uFillTx/>
                  <a:latin typeface="Segoe UI"/>
                  <a:ea typeface="+mn-ea"/>
                  <a:cs typeface="Segoe UI" pitchFamily="34" charset="0"/>
                </a:endParaRPr>
              </a:p>
            </p:txBody>
          </p:sp>
          <p:sp>
            <p:nvSpPr>
              <p:cNvPr id="166" name="Rectangle 51">
                <a:extLst>
                  <a:ext uri="{FF2B5EF4-FFF2-40B4-BE49-F238E27FC236}">
                    <a16:creationId xmlns:a16="http://schemas.microsoft.com/office/drawing/2014/main" id="{C1B856EF-2136-489D-B00E-4FA88DF1C48F}"/>
                  </a:ext>
                </a:extLst>
              </p:cNvPr>
              <p:cNvSpPr>
                <a:spLocks noChangeArrowheads="1"/>
              </p:cNvSpPr>
              <p:nvPr/>
            </p:nvSpPr>
            <p:spPr bwMode="auto">
              <a:xfrm rot="7200000">
                <a:off x="-1882945" y="4719717"/>
                <a:ext cx="487900" cy="183269"/>
              </a:xfrm>
              <a:custGeom>
                <a:avLst/>
                <a:gdLst>
                  <a:gd name="connsiteX0" fmla="*/ 0 w 482922"/>
                  <a:gd name="connsiteY0" fmla="*/ 0 h 183269"/>
                  <a:gd name="connsiteX1" fmla="*/ 482922 w 482922"/>
                  <a:gd name="connsiteY1" fmla="*/ 0 h 183269"/>
                  <a:gd name="connsiteX2" fmla="*/ 482922 w 482922"/>
                  <a:gd name="connsiteY2" fmla="*/ 183269 h 183269"/>
                  <a:gd name="connsiteX3" fmla="*/ 0 w 482922"/>
                  <a:gd name="connsiteY3" fmla="*/ 183269 h 183269"/>
                  <a:gd name="connsiteX4" fmla="*/ 0 w 482922"/>
                  <a:gd name="connsiteY4" fmla="*/ 0 h 183269"/>
                  <a:gd name="connsiteX0" fmla="*/ 0 w 482922"/>
                  <a:gd name="connsiteY0" fmla="*/ 183269 h 274709"/>
                  <a:gd name="connsiteX1" fmla="*/ 0 w 482922"/>
                  <a:gd name="connsiteY1" fmla="*/ 0 h 274709"/>
                  <a:gd name="connsiteX2" fmla="*/ 482922 w 482922"/>
                  <a:gd name="connsiteY2" fmla="*/ 0 h 274709"/>
                  <a:gd name="connsiteX3" fmla="*/ 482922 w 482922"/>
                  <a:gd name="connsiteY3" fmla="*/ 183269 h 274709"/>
                  <a:gd name="connsiteX4" fmla="*/ 91440 w 482922"/>
                  <a:gd name="connsiteY4" fmla="*/ 274709 h 274709"/>
                  <a:gd name="connsiteX0" fmla="*/ 0 w 482922"/>
                  <a:gd name="connsiteY0" fmla="*/ 0 h 274709"/>
                  <a:gd name="connsiteX1" fmla="*/ 482922 w 482922"/>
                  <a:gd name="connsiteY1" fmla="*/ 0 h 274709"/>
                  <a:gd name="connsiteX2" fmla="*/ 482922 w 482922"/>
                  <a:gd name="connsiteY2" fmla="*/ 183269 h 274709"/>
                  <a:gd name="connsiteX3" fmla="*/ 91440 w 482922"/>
                  <a:gd name="connsiteY3" fmla="*/ 274709 h 274709"/>
                  <a:gd name="connsiteX0" fmla="*/ 4978 w 487900"/>
                  <a:gd name="connsiteY0" fmla="*/ 0 h 183269"/>
                  <a:gd name="connsiteX1" fmla="*/ 487900 w 487900"/>
                  <a:gd name="connsiteY1" fmla="*/ 0 h 183269"/>
                  <a:gd name="connsiteX2" fmla="*/ 487900 w 487900"/>
                  <a:gd name="connsiteY2" fmla="*/ 183269 h 183269"/>
                  <a:gd name="connsiteX3" fmla="*/ 0 w 487900"/>
                  <a:gd name="connsiteY3" fmla="*/ 179146 h 183269"/>
                </a:gdLst>
                <a:ahLst/>
                <a:cxnLst>
                  <a:cxn ang="0">
                    <a:pos x="connsiteX0" y="connsiteY0"/>
                  </a:cxn>
                  <a:cxn ang="0">
                    <a:pos x="connsiteX1" y="connsiteY1"/>
                  </a:cxn>
                  <a:cxn ang="0">
                    <a:pos x="connsiteX2" y="connsiteY2"/>
                  </a:cxn>
                  <a:cxn ang="0">
                    <a:pos x="connsiteX3" y="connsiteY3"/>
                  </a:cxn>
                </a:cxnLst>
                <a:rect l="l" t="t" r="r" b="b"/>
                <a:pathLst>
                  <a:path w="487900" h="183269">
                    <a:moveTo>
                      <a:pt x="4978" y="0"/>
                    </a:moveTo>
                    <a:lnTo>
                      <a:pt x="487900" y="0"/>
                    </a:lnTo>
                    <a:lnTo>
                      <a:pt x="487900" y="183269"/>
                    </a:lnTo>
                    <a:lnTo>
                      <a:pt x="0" y="179146"/>
                    </a:lnTo>
                  </a:path>
                </a:pathLst>
              </a:custGeom>
              <a:noFill/>
              <a:ln w="15875">
                <a:solidFill>
                  <a:srgbClr val="00188F"/>
                </a:solidFill>
                <a:miter lim="800000"/>
                <a:headEnd/>
                <a:tailEn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94" tIns="149195" rIns="186494" bIns="149195" numCol="1" spcCol="0" rtlCol="0" fromWordArt="0" anchor="t" anchorCtr="0" forceAA="0" compatLnSpc="1">
                <a:prstTxWarp prst="textNoShape">
                  <a:avLst/>
                </a:prstTxWarp>
                <a:noAutofit/>
              </a:bodyPr>
              <a:lstStyle/>
              <a:p>
                <a:pPr marL="0" marR="0" lvl="0" indent="0" algn="ctr" defTabSz="950846" rtl="0" eaLnBrk="1" fontAlgn="base" latinLnBrk="0" hangingPunct="1">
                  <a:lnSpc>
                    <a:spcPct val="90000"/>
                  </a:lnSpc>
                  <a:spcBef>
                    <a:spcPct val="0"/>
                  </a:spcBef>
                  <a:spcAft>
                    <a:spcPct val="0"/>
                  </a:spcAft>
                  <a:buClrTx/>
                  <a:buSzTx/>
                  <a:buFontTx/>
                  <a:buNone/>
                  <a:tabLst/>
                  <a:defRPr/>
                </a:pPr>
                <a:endParaRPr kumimoji="0" lang="en-US" sz="3200" b="0" i="0" u="none" strike="noStrike" kern="1200" cap="none" spc="0" normalizeH="0" baseline="0" noProof="0">
                  <a:ln>
                    <a:noFill/>
                  </a:ln>
                  <a:solidFill>
                    <a:srgbClr val="00188F"/>
                  </a:solidFill>
                  <a:effectLst/>
                  <a:uLnTx/>
                  <a:uFillTx/>
                  <a:latin typeface="Segoe UI"/>
                  <a:ea typeface="+mn-ea"/>
                  <a:cs typeface="Segoe UI" pitchFamily="34" charset="0"/>
                </a:endParaRPr>
              </a:p>
            </p:txBody>
          </p:sp>
          <p:sp>
            <p:nvSpPr>
              <p:cNvPr id="170" name="Rectangle 55">
                <a:extLst>
                  <a:ext uri="{FF2B5EF4-FFF2-40B4-BE49-F238E27FC236}">
                    <a16:creationId xmlns:a16="http://schemas.microsoft.com/office/drawing/2014/main" id="{FC9A1095-1ED2-495E-A901-A0471B2349F2}"/>
                  </a:ext>
                </a:extLst>
              </p:cNvPr>
              <p:cNvSpPr>
                <a:spLocks noChangeArrowheads="1"/>
              </p:cNvSpPr>
              <p:nvPr/>
            </p:nvSpPr>
            <p:spPr bwMode="auto">
              <a:xfrm rot="7200000">
                <a:off x="-1861586" y="4894484"/>
                <a:ext cx="135129" cy="374138"/>
              </a:xfrm>
              <a:prstGeom prst="rect">
                <a:avLst/>
              </a:prstGeom>
              <a:noFill/>
              <a:ln w="15875">
                <a:solidFill>
                  <a:srgbClr val="00188F"/>
                </a:solidFill>
                <a:miter lim="800000"/>
                <a:headEnd/>
                <a:tailEn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94" tIns="149195" rIns="186494" bIns="149195" numCol="1" spcCol="0" rtlCol="0" fromWordArt="0" anchor="t" anchorCtr="0" forceAA="0" compatLnSpc="1">
                <a:prstTxWarp prst="textNoShape">
                  <a:avLst/>
                </a:prstTxWarp>
                <a:noAutofit/>
              </a:bodyPr>
              <a:lstStyle/>
              <a:p>
                <a:pPr marL="0" marR="0" lvl="0" indent="0" algn="ctr" defTabSz="950846" rtl="0" eaLnBrk="1" fontAlgn="base" latinLnBrk="0" hangingPunct="1">
                  <a:lnSpc>
                    <a:spcPct val="90000"/>
                  </a:lnSpc>
                  <a:spcBef>
                    <a:spcPct val="0"/>
                  </a:spcBef>
                  <a:spcAft>
                    <a:spcPct val="0"/>
                  </a:spcAft>
                  <a:buClrTx/>
                  <a:buSzTx/>
                  <a:buFontTx/>
                  <a:buNone/>
                  <a:tabLst/>
                  <a:defRPr/>
                </a:pPr>
                <a:endParaRPr kumimoji="0" lang="en-US" sz="3200" b="0" i="0" u="none" strike="noStrike" kern="1200" cap="none" spc="0" normalizeH="0" baseline="0" noProof="0">
                  <a:ln>
                    <a:noFill/>
                  </a:ln>
                  <a:solidFill>
                    <a:srgbClr val="00188F"/>
                  </a:solidFill>
                  <a:effectLst/>
                  <a:uLnTx/>
                  <a:uFillTx/>
                  <a:latin typeface="Segoe UI"/>
                  <a:ea typeface="+mn-ea"/>
                  <a:cs typeface="Segoe UI" pitchFamily="34" charset="0"/>
                </a:endParaRPr>
              </a:p>
            </p:txBody>
          </p:sp>
          <p:sp>
            <p:nvSpPr>
              <p:cNvPr id="171" name="Oval 56">
                <a:extLst>
                  <a:ext uri="{FF2B5EF4-FFF2-40B4-BE49-F238E27FC236}">
                    <a16:creationId xmlns:a16="http://schemas.microsoft.com/office/drawing/2014/main" id="{0697C97B-3967-48F5-A564-C1DBE274F75F}"/>
                  </a:ext>
                </a:extLst>
              </p:cNvPr>
              <p:cNvSpPr>
                <a:spLocks noChangeArrowheads="1"/>
              </p:cNvSpPr>
              <p:nvPr/>
            </p:nvSpPr>
            <p:spPr bwMode="auto">
              <a:xfrm rot="7200000">
                <a:off x="-1941442" y="4987808"/>
                <a:ext cx="38850" cy="39694"/>
              </a:xfrm>
              <a:prstGeom prst="ellipse">
                <a:avLst/>
              </a:prstGeom>
              <a:noFill/>
              <a:ln w="15875">
                <a:solidFill>
                  <a:srgbClr val="00188F"/>
                </a:solidFill>
                <a:round/>
                <a:headEnd/>
                <a:tailEn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94" tIns="149195" rIns="186494" bIns="149195" numCol="1" spcCol="0" rtlCol="0" fromWordArt="0" anchor="t" anchorCtr="0" forceAA="0" compatLnSpc="1">
                <a:prstTxWarp prst="textNoShape">
                  <a:avLst/>
                </a:prstTxWarp>
                <a:noAutofit/>
              </a:bodyPr>
              <a:lstStyle/>
              <a:p>
                <a:pPr marL="0" marR="0" lvl="0" indent="0" algn="ctr" defTabSz="950846" rtl="0" eaLnBrk="1" fontAlgn="base" latinLnBrk="0" hangingPunct="1">
                  <a:lnSpc>
                    <a:spcPct val="90000"/>
                  </a:lnSpc>
                  <a:spcBef>
                    <a:spcPct val="0"/>
                  </a:spcBef>
                  <a:spcAft>
                    <a:spcPct val="0"/>
                  </a:spcAft>
                  <a:buClrTx/>
                  <a:buSzTx/>
                  <a:buFontTx/>
                  <a:buNone/>
                  <a:tabLst/>
                  <a:defRPr/>
                </a:pPr>
                <a:endParaRPr kumimoji="0" lang="en-US" sz="3200" b="0" i="0" u="none" strike="noStrike" kern="1200" cap="none" spc="0" normalizeH="0" baseline="0" noProof="0">
                  <a:ln>
                    <a:noFill/>
                  </a:ln>
                  <a:solidFill>
                    <a:srgbClr val="00188F"/>
                  </a:solidFill>
                  <a:effectLst/>
                  <a:uLnTx/>
                  <a:uFillTx/>
                  <a:latin typeface="Segoe UI"/>
                  <a:ea typeface="+mn-ea"/>
                  <a:cs typeface="Segoe UI" pitchFamily="34" charset="0"/>
                </a:endParaRPr>
              </a:p>
            </p:txBody>
          </p:sp>
          <p:sp>
            <p:nvSpPr>
              <p:cNvPr id="172" name="Oval 57">
                <a:extLst>
                  <a:ext uri="{FF2B5EF4-FFF2-40B4-BE49-F238E27FC236}">
                    <a16:creationId xmlns:a16="http://schemas.microsoft.com/office/drawing/2014/main" id="{0FAE2144-B75A-40F0-8C37-50D9F2238288}"/>
                  </a:ext>
                </a:extLst>
              </p:cNvPr>
              <p:cNvSpPr>
                <a:spLocks noChangeArrowheads="1"/>
              </p:cNvSpPr>
              <p:nvPr/>
            </p:nvSpPr>
            <p:spPr bwMode="auto">
              <a:xfrm rot="7200000">
                <a:off x="-1876713" y="5025602"/>
                <a:ext cx="38850" cy="38850"/>
              </a:xfrm>
              <a:prstGeom prst="ellipse">
                <a:avLst/>
              </a:prstGeom>
              <a:noFill/>
              <a:ln w="15875">
                <a:solidFill>
                  <a:srgbClr val="00188F"/>
                </a:solidFill>
                <a:round/>
                <a:headEnd/>
                <a:tailEn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94" tIns="149195" rIns="186494" bIns="149195" numCol="1" spcCol="0" rtlCol="0" fromWordArt="0" anchor="t" anchorCtr="0" forceAA="0" compatLnSpc="1">
                <a:prstTxWarp prst="textNoShape">
                  <a:avLst/>
                </a:prstTxWarp>
                <a:noAutofit/>
              </a:bodyPr>
              <a:lstStyle/>
              <a:p>
                <a:pPr marL="0" marR="0" lvl="0" indent="0" algn="ctr" defTabSz="950846" rtl="0" eaLnBrk="1" fontAlgn="base" latinLnBrk="0" hangingPunct="1">
                  <a:lnSpc>
                    <a:spcPct val="90000"/>
                  </a:lnSpc>
                  <a:spcBef>
                    <a:spcPct val="0"/>
                  </a:spcBef>
                  <a:spcAft>
                    <a:spcPct val="0"/>
                  </a:spcAft>
                  <a:buClrTx/>
                  <a:buSzTx/>
                  <a:buFontTx/>
                  <a:buNone/>
                  <a:tabLst/>
                  <a:defRPr/>
                </a:pPr>
                <a:endParaRPr kumimoji="0" lang="en-US" sz="3200" b="0" i="0" u="none" strike="noStrike" kern="1200" cap="none" spc="0" normalizeH="0" baseline="0" noProof="0">
                  <a:ln>
                    <a:noFill/>
                  </a:ln>
                  <a:solidFill>
                    <a:srgbClr val="00188F"/>
                  </a:solidFill>
                  <a:effectLst/>
                  <a:uLnTx/>
                  <a:uFillTx/>
                  <a:latin typeface="Segoe UI"/>
                  <a:ea typeface="+mn-ea"/>
                  <a:cs typeface="Segoe UI" pitchFamily="34" charset="0"/>
                </a:endParaRPr>
              </a:p>
            </p:txBody>
          </p:sp>
          <p:sp>
            <p:nvSpPr>
              <p:cNvPr id="173" name="Oval 58">
                <a:extLst>
                  <a:ext uri="{FF2B5EF4-FFF2-40B4-BE49-F238E27FC236}">
                    <a16:creationId xmlns:a16="http://schemas.microsoft.com/office/drawing/2014/main" id="{C960E3B1-F1FB-4BB4-AD19-A7F3DB862AB3}"/>
                  </a:ext>
                </a:extLst>
              </p:cNvPr>
              <p:cNvSpPr>
                <a:spLocks noChangeArrowheads="1"/>
              </p:cNvSpPr>
              <p:nvPr/>
            </p:nvSpPr>
            <p:spPr bwMode="auto">
              <a:xfrm rot="7200000">
                <a:off x="-1813081" y="5062339"/>
                <a:ext cx="38850" cy="38850"/>
              </a:xfrm>
              <a:prstGeom prst="ellipse">
                <a:avLst/>
              </a:prstGeom>
              <a:noFill/>
              <a:ln w="15875">
                <a:solidFill>
                  <a:srgbClr val="00188F"/>
                </a:solidFill>
                <a:round/>
                <a:headEnd/>
                <a:tailEn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94" tIns="149195" rIns="186494" bIns="149195" numCol="1" spcCol="0" rtlCol="0" fromWordArt="0" anchor="t" anchorCtr="0" forceAA="0" compatLnSpc="1">
                <a:prstTxWarp prst="textNoShape">
                  <a:avLst/>
                </a:prstTxWarp>
                <a:noAutofit/>
              </a:bodyPr>
              <a:lstStyle/>
              <a:p>
                <a:pPr marL="0" marR="0" lvl="0" indent="0" algn="ctr" defTabSz="950846" rtl="0" eaLnBrk="1" fontAlgn="base" latinLnBrk="0" hangingPunct="1">
                  <a:lnSpc>
                    <a:spcPct val="90000"/>
                  </a:lnSpc>
                  <a:spcBef>
                    <a:spcPct val="0"/>
                  </a:spcBef>
                  <a:spcAft>
                    <a:spcPct val="0"/>
                  </a:spcAft>
                  <a:buClrTx/>
                  <a:buSzTx/>
                  <a:buFontTx/>
                  <a:buNone/>
                  <a:tabLst/>
                  <a:defRPr/>
                </a:pPr>
                <a:endParaRPr kumimoji="0" lang="en-US" sz="3200" b="0" i="0" u="none" strike="noStrike" kern="1200" cap="none" spc="0" normalizeH="0" baseline="0" noProof="0">
                  <a:ln>
                    <a:noFill/>
                  </a:ln>
                  <a:solidFill>
                    <a:srgbClr val="00188F"/>
                  </a:solidFill>
                  <a:effectLst/>
                  <a:uLnTx/>
                  <a:uFillTx/>
                  <a:latin typeface="Segoe UI"/>
                  <a:ea typeface="+mn-ea"/>
                  <a:cs typeface="Segoe UI" pitchFamily="34" charset="0"/>
                </a:endParaRPr>
              </a:p>
            </p:txBody>
          </p:sp>
          <p:sp>
            <p:nvSpPr>
              <p:cNvPr id="174" name="Oval 59">
                <a:extLst>
                  <a:ext uri="{FF2B5EF4-FFF2-40B4-BE49-F238E27FC236}">
                    <a16:creationId xmlns:a16="http://schemas.microsoft.com/office/drawing/2014/main" id="{6D938D84-D9B8-4DB9-9319-C4FE67BD412C}"/>
                  </a:ext>
                </a:extLst>
              </p:cNvPr>
              <p:cNvSpPr>
                <a:spLocks noChangeArrowheads="1"/>
              </p:cNvSpPr>
              <p:nvPr/>
            </p:nvSpPr>
            <p:spPr bwMode="auto">
              <a:xfrm rot="7200000">
                <a:off x="-1748351" y="5099289"/>
                <a:ext cx="38850" cy="39694"/>
              </a:xfrm>
              <a:prstGeom prst="ellipse">
                <a:avLst/>
              </a:prstGeom>
              <a:noFill/>
              <a:ln w="15875">
                <a:solidFill>
                  <a:srgbClr val="00188F"/>
                </a:solidFill>
                <a:round/>
                <a:headEnd/>
                <a:tailEn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94" tIns="149195" rIns="186494" bIns="149195" numCol="1" spcCol="0" rtlCol="0" fromWordArt="0" anchor="t" anchorCtr="0" forceAA="0" compatLnSpc="1">
                <a:prstTxWarp prst="textNoShape">
                  <a:avLst/>
                </a:prstTxWarp>
                <a:noAutofit/>
              </a:bodyPr>
              <a:lstStyle/>
              <a:p>
                <a:pPr marL="0" marR="0" lvl="0" indent="0" algn="ctr" defTabSz="950846" rtl="0" eaLnBrk="1" fontAlgn="base" latinLnBrk="0" hangingPunct="1">
                  <a:lnSpc>
                    <a:spcPct val="90000"/>
                  </a:lnSpc>
                  <a:spcBef>
                    <a:spcPct val="0"/>
                  </a:spcBef>
                  <a:spcAft>
                    <a:spcPct val="0"/>
                  </a:spcAft>
                  <a:buClrTx/>
                  <a:buSzTx/>
                  <a:buFontTx/>
                  <a:buNone/>
                  <a:tabLst/>
                  <a:defRPr/>
                </a:pPr>
                <a:endParaRPr kumimoji="0" lang="en-US" sz="3200" b="0" i="0" u="none" strike="noStrike" kern="1200" cap="none" spc="0" normalizeH="0" baseline="0" noProof="0">
                  <a:ln>
                    <a:noFill/>
                  </a:ln>
                  <a:solidFill>
                    <a:srgbClr val="00188F"/>
                  </a:solidFill>
                  <a:effectLst/>
                  <a:uLnTx/>
                  <a:uFillTx/>
                  <a:latin typeface="Segoe UI"/>
                  <a:ea typeface="+mn-ea"/>
                  <a:cs typeface="Segoe UI" pitchFamily="34" charset="0"/>
                </a:endParaRPr>
              </a:p>
            </p:txBody>
          </p:sp>
          <p:sp>
            <p:nvSpPr>
              <p:cNvPr id="175" name="Oval 60">
                <a:extLst>
                  <a:ext uri="{FF2B5EF4-FFF2-40B4-BE49-F238E27FC236}">
                    <a16:creationId xmlns:a16="http://schemas.microsoft.com/office/drawing/2014/main" id="{05458C9E-EC70-4C38-93D5-AD89E6C475C8}"/>
                  </a:ext>
                </a:extLst>
              </p:cNvPr>
              <p:cNvSpPr>
                <a:spLocks noChangeArrowheads="1"/>
              </p:cNvSpPr>
              <p:nvPr/>
            </p:nvSpPr>
            <p:spPr bwMode="auto">
              <a:xfrm rot="7200000">
                <a:off x="-1685085" y="5136238"/>
                <a:ext cx="38850" cy="38850"/>
              </a:xfrm>
              <a:prstGeom prst="ellipse">
                <a:avLst/>
              </a:prstGeom>
              <a:noFill/>
              <a:ln w="15875">
                <a:solidFill>
                  <a:srgbClr val="00188F"/>
                </a:solidFill>
                <a:round/>
                <a:headEnd/>
                <a:tailEn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94" tIns="149195" rIns="186494" bIns="149195" numCol="1" spcCol="0" rtlCol="0" fromWordArt="0" anchor="t" anchorCtr="0" forceAA="0" compatLnSpc="1">
                <a:prstTxWarp prst="textNoShape">
                  <a:avLst/>
                </a:prstTxWarp>
                <a:noAutofit/>
              </a:bodyPr>
              <a:lstStyle/>
              <a:p>
                <a:pPr marL="0" marR="0" lvl="0" indent="0" algn="ctr" defTabSz="950846" rtl="0" eaLnBrk="1" fontAlgn="base" latinLnBrk="0" hangingPunct="1">
                  <a:lnSpc>
                    <a:spcPct val="90000"/>
                  </a:lnSpc>
                  <a:spcBef>
                    <a:spcPct val="0"/>
                  </a:spcBef>
                  <a:spcAft>
                    <a:spcPct val="0"/>
                  </a:spcAft>
                  <a:buClrTx/>
                  <a:buSzTx/>
                  <a:buFontTx/>
                  <a:buNone/>
                  <a:tabLst/>
                  <a:defRPr/>
                </a:pPr>
                <a:endParaRPr kumimoji="0" lang="en-US" sz="3200" b="0" i="0" u="none" strike="noStrike" kern="1200" cap="none" spc="0" normalizeH="0" baseline="0" noProof="0">
                  <a:ln>
                    <a:noFill/>
                  </a:ln>
                  <a:solidFill>
                    <a:srgbClr val="00188F"/>
                  </a:solidFill>
                  <a:effectLst/>
                  <a:uLnTx/>
                  <a:uFillTx/>
                  <a:latin typeface="Segoe UI"/>
                  <a:ea typeface="+mn-ea"/>
                  <a:cs typeface="Segoe UI" pitchFamily="34" charset="0"/>
                </a:endParaRPr>
              </a:p>
            </p:txBody>
          </p:sp>
          <p:cxnSp>
            <p:nvCxnSpPr>
              <p:cNvPr id="40" name="Straight Connector 39">
                <a:extLst>
                  <a:ext uri="{FF2B5EF4-FFF2-40B4-BE49-F238E27FC236}">
                    <a16:creationId xmlns:a16="http://schemas.microsoft.com/office/drawing/2014/main" id="{0DB644CD-7971-4418-9D48-0D5F16B73171}"/>
                  </a:ext>
                </a:extLst>
              </p:cNvPr>
              <p:cNvCxnSpPr>
                <a:cxnSpLocks/>
              </p:cNvCxnSpPr>
              <p:nvPr/>
            </p:nvCxnSpPr>
            <p:spPr>
              <a:xfrm>
                <a:off x="-2319987" y="5455088"/>
                <a:ext cx="503609" cy="0"/>
              </a:xfrm>
              <a:prstGeom prst="line">
                <a:avLst/>
              </a:prstGeom>
              <a:noFill/>
              <a:ln w="15875">
                <a:solidFill>
                  <a:srgbClr val="00188F"/>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grpSp>
      </p:grpSp>
    </p:spTree>
    <p:extLst>
      <p:ext uri="{BB962C8B-B14F-4D97-AF65-F5344CB8AC3E}">
        <p14:creationId xmlns:p14="http://schemas.microsoft.com/office/powerpoint/2010/main" val="4580709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249"/>
                                          </p:stCondLst>
                                        </p:cTn>
                                        <p:tgtEl>
                                          <p:spTgt spid="20"/>
                                        </p:tgtEl>
                                        <p:attrNameLst>
                                          <p:attrName>style.visibility</p:attrName>
                                        </p:attrNameLst>
                                      </p:cBhvr>
                                      <p:to>
                                        <p:strVal val="visible"/>
                                      </p:to>
                                    </p:set>
                                  </p:childTnLst>
                                </p:cTn>
                              </p:par>
                              <p:par>
                                <p:cTn id="7" presetID="6" presetClass="emph" presetSubtype="0" accel="100000" autoRev="1" fill="hold" nodeType="withEffect">
                                  <p:stCondLst>
                                    <p:cond delay="0"/>
                                  </p:stCondLst>
                                  <p:childTnLst>
                                    <p:animScale>
                                      <p:cBhvr>
                                        <p:cTn id="8" dur="250" fill="hold"/>
                                        <p:tgtEl>
                                          <p:spTgt spid="20"/>
                                        </p:tgtEl>
                                      </p:cBhvr>
                                      <p:by x="0" y="0"/>
                                    </p:animScale>
                                  </p:childTnLst>
                                </p:cTn>
                              </p:par>
                              <p:par>
                                <p:cTn id="9" presetID="1" presetClass="entr" presetSubtype="0" fill="hold" nodeType="withEffect">
                                  <p:stCondLst>
                                    <p:cond delay="750"/>
                                  </p:stCondLst>
                                  <p:childTnLst>
                                    <p:set>
                                      <p:cBhvr>
                                        <p:cTn id="10" dur="1" fill="hold">
                                          <p:stCondLst>
                                            <p:cond delay="249"/>
                                          </p:stCondLst>
                                        </p:cTn>
                                        <p:tgtEl>
                                          <p:spTgt spid="24"/>
                                        </p:tgtEl>
                                        <p:attrNameLst>
                                          <p:attrName>style.visibility</p:attrName>
                                        </p:attrNameLst>
                                      </p:cBhvr>
                                      <p:to>
                                        <p:strVal val="visible"/>
                                      </p:to>
                                    </p:set>
                                  </p:childTnLst>
                                </p:cTn>
                              </p:par>
                              <p:par>
                                <p:cTn id="11" presetID="6" presetClass="emph" presetSubtype="0" accel="100000" autoRev="1" fill="hold" nodeType="withEffect">
                                  <p:stCondLst>
                                    <p:cond delay="750"/>
                                  </p:stCondLst>
                                  <p:childTnLst>
                                    <p:animScale>
                                      <p:cBhvr>
                                        <p:cTn id="12" dur="250" fill="hold"/>
                                        <p:tgtEl>
                                          <p:spTgt spid="24"/>
                                        </p:tgtEl>
                                      </p:cBhvr>
                                      <p:by x="0" y="0"/>
                                    </p:animScale>
                                  </p:childTnLst>
                                </p:cTn>
                              </p:par>
                              <p:par>
                                <p:cTn id="13" presetID="1" presetClass="entr" presetSubtype="0" fill="hold" nodeType="withEffect">
                                  <p:stCondLst>
                                    <p:cond delay="1500"/>
                                  </p:stCondLst>
                                  <p:childTnLst>
                                    <p:set>
                                      <p:cBhvr>
                                        <p:cTn id="14" dur="1" fill="hold">
                                          <p:stCondLst>
                                            <p:cond delay="249"/>
                                          </p:stCondLst>
                                        </p:cTn>
                                        <p:tgtEl>
                                          <p:spTgt spid="19"/>
                                        </p:tgtEl>
                                        <p:attrNameLst>
                                          <p:attrName>style.visibility</p:attrName>
                                        </p:attrNameLst>
                                      </p:cBhvr>
                                      <p:to>
                                        <p:strVal val="visible"/>
                                      </p:to>
                                    </p:set>
                                  </p:childTnLst>
                                </p:cTn>
                              </p:par>
                              <p:par>
                                <p:cTn id="15" presetID="6" presetClass="emph" presetSubtype="0" accel="100000" autoRev="1" fill="hold" nodeType="withEffect">
                                  <p:stCondLst>
                                    <p:cond delay="1500"/>
                                  </p:stCondLst>
                                  <p:childTnLst>
                                    <p:animScale>
                                      <p:cBhvr>
                                        <p:cTn id="16" dur="250" fill="hold"/>
                                        <p:tgtEl>
                                          <p:spTgt spid="19"/>
                                        </p:tgtEl>
                                      </p:cBhvr>
                                      <p:by x="0" y="0"/>
                                    </p:animScale>
                                  </p:childTnLst>
                                </p:cTn>
                              </p:par>
                              <p:par>
                                <p:cTn id="17" presetID="1" presetClass="entr" presetSubtype="0" fill="hold" nodeType="withEffect">
                                  <p:stCondLst>
                                    <p:cond delay="2250"/>
                                  </p:stCondLst>
                                  <p:childTnLst>
                                    <p:set>
                                      <p:cBhvr>
                                        <p:cTn id="18" dur="1" fill="hold">
                                          <p:stCondLst>
                                            <p:cond delay="249"/>
                                          </p:stCondLst>
                                        </p:cTn>
                                        <p:tgtEl>
                                          <p:spTgt spid="12"/>
                                        </p:tgtEl>
                                        <p:attrNameLst>
                                          <p:attrName>style.visibility</p:attrName>
                                        </p:attrNameLst>
                                      </p:cBhvr>
                                      <p:to>
                                        <p:strVal val="visible"/>
                                      </p:to>
                                    </p:set>
                                  </p:childTnLst>
                                </p:cTn>
                              </p:par>
                              <p:par>
                                <p:cTn id="19" presetID="6" presetClass="emph" presetSubtype="0" accel="100000" autoRev="1" fill="hold" nodeType="withEffect">
                                  <p:stCondLst>
                                    <p:cond delay="2250"/>
                                  </p:stCondLst>
                                  <p:childTnLst>
                                    <p:animScale>
                                      <p:cBhvr>
                                        <p:cTn id="20" dur="250" fill="hold"/>
                                        <p:tgtEl>
                                          <p:spTgt spid="12"/>
                                        </p:tgtEl>
                                      </p:cBhvr>
                                      <p:by x="0" y="0"/>
                                    </p:animScale>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249"/>
                                          </p:stCondLst>
                                        </p:cTn>
                                        <p:tgtEl>
                                          <p:spTgt spid="25"/>
                                        </p:tgtEl>
                                        <p:attrNameLst>
                                          <p:attrName>style.visibility</p:attrName>
                                        </p:attrNameLst>
                                      </p:cBhvr>
                                      <p:to>
                                        <p:strVal val="visible"/>
                                      </p:to>
                                    </p:set>
                                  </p:childTnLst>
                                </p:cTn>
                              </p:par>
                              <p:par>
                                <p:cTn id="25" presetID="6" presetClass="emph" presetSubtype="0" accel="100000" autoRev="1" fill="hold" nodeType="withEffect">
                                  <p:stCondLst>
                                    <p:cond delay="0"/>
                                  </p:stCondLst>
                                  <p:childTnLst>
                                    <p:animScale>
                                      <p:cBhvr>
                                        <p:cTn id="26" dur="250" fill="hold"/>
                                        <p:tgtEl>
                                          <p:spTgt spid="25"/>
                                        </p:tgtEl>
                                      </p:cBhvr>
                                      <p:by x="0" y="0"/>
                                    </p:animScale>
                                  </p:childTnLst>
                                </p:cTn>
                              </p:par>
                              <p:par>
                                <p:cTn id="27" presetID="1" presetClass="entr" presetSubtype="0" fill="hold" nodeType="withEffect">
                                  <p:stCondLst>
                                    <p:cond delay="750"/>
                                  </p:stCondLst>
                                  <p:childTnLst>
                                    <p:set>
                                      <p:cBhvr>
                                        <p:cTn id="28" dur="1" fill="hold">
                                          <p:stCondLst>
                                            <p:cond delay="249"/>
                                          </p:stCondLst>
                                        </p:cTn>
                                        <p:tgtEl>
                                          <p:spTgt spid="27"/>
                                        </p:tgtEl>
                                        <p:attrNameLst>
                                          <p:attrName>style.visibility</p:attrName>
                                        </p:attrNameLst>
                                      </p:cBhvr>
                                      <p:to>
                                        <p:strVal val="visible"/>
                                      </p:to>
                                    </p:set>
                                  </p:childTnLst>
                                </p:cTn>
                              </p:par>
                              <p:par>
                                <p:cTn id="29" presetID="6" presetClass="emph" presetSubtype="0" accel="100000" autoRev="1" fill="hold" nodeType="withEffect">
                                  <p:stCondLst>
                                    <p:cond delay="750"/>
                                  </p:stCondLst>
                                  <p:childTnLst>
                                    <p:animScale>
                                      <p:cBhvr>
                                        <p:cTn id="30" dur="250" fill="hold"/>
                                        <p:tgtEl>
                                          <p:spTgt spid="27"/>
                                        </p:tgtEl>
                                      </p:cBhvr>
                                      <p:by x="0" y="0"/>
                                    </p:animScale>
                                  </p:childTnLst>
                                </p:cTn>
                              </p:par>
                              <p:par>
                                <p:cTn id="31" presetID="1" presetClass="entr" presetSubtype="0" fill="hold" nodeType="withEffect">
                                  <p:stCondLst>
                                    <p:cond delay="1500"/>
                                  </p:stCondLst>
                                  <p:childTnLst>
                                    <p:set>
                                      <p:cBhvr>
                                        <p:cTn id="32" dur="1" fill="hold">
                                          <p:stCondLst>
                                            <p:cond delay="249"/>
                                          </p:stCondLst>
                                        </p:cTn>
                                        <p:tgtEl>
                                          <p:spTgt spid="6"/>
                                        </p:tgtEl>
                                        <p:attrNameLst>
                                          <p:attrName>style.visibility</p:attrName>
                                        </p:attrNameLst>
                                      </p:cBhvr>
                                      <p:to>
                                        <p:strVal val="visible"/>
                                      </p:to>
                                    </p:set>
                                  </p:childTnLst>
                                </p:cTn>
                              </p:par>
                              <p:par>
                                <p:cTn id="33" presetID="6" presetClass="emph" presetSubtype="0" accel="100000" autoRev="1" fill="hold" nodeType="withEffect">
                                  <p:stCondLst>
                                    <p:cond delay="1500"/>
                                  </p:stCondLst>
                                  <p:childTnLst>
                                    <p:animScale>
                                      <p:cBhvr>
                                        <p:cTn id="34" dur="250" fill="hold"/>
                                        <p:tgtEl>
                                          <p:spTgt spid="6"/>
                                        </p:tgtEl>
                                      </p:cBhvr>
                                      <p:by x="0" y="0"/>
                                    </p:animScale>
                                  </p:childTnLst>
                                </p:cTn>
                              </p:par>
                              <p:par>
                                <p:cTn id="35" presetID="1" presetClass="entr" presetSubtype="0" fill="hold" nodeType="withEffect">
                                  <p:stCondLst>
                                    <p:cond delay="2250"/>
                                  </p:stCondLst>
                                  <p:childTnLst>
                                    <p:set>
                                      <p:cBhvr>
                                        <p:cTn id="36" dur="1" fill="hold">
                                          <p:stCondLst>
                                            <p:cond delay="249"/>
                                          </p:stCondLst>
                                        </p:cTn>
                                        <p:tgtEl>
                                          <p:spTgt spid="44"/>
                                        </p:tgtEl>
                                        <p:attrNameLst>
                                          <p:attrName>style.visibility</p:attrName>
                                        </p:attrNameLst>
                                      </p:cBhvr>
                                      <p:to>
                                        <p:strVal val="visible"/>
                                      </p:to>
                                    </p:set>
                                  </p:childTnLst>
                                </p:cTn>
                              </p:par>
                              <p:par>
                                <p:cTn id="37" presetID="6" presetClass="emph" presetSubtype="0" accel="100000" autoRev="1" fill="hold" nodeType="withEffect">
                                  <p:stCondLst>
                                    <p:cond delay="2250"/>
                                  </p:stCondLst>
                                  <p:childTnLst>
                                    <p:animScale>
                                      <p:cBhvr>
                                        <p:cTn id="38" dur="250" fill="hold"/>
                                        <p:tgtEl>
                                          <p:spTgt spid="44"/>
                                        </p:tgtEl>
                                      </p:cBhvr>
                                      <p:by x="0" y="0"/>
                                    </p:animScale>
                                  </p:childTnLst>
                                </p:cTn>
                              </p:par>
                              <p:par>
                                <p:cTn id="39" presetID="1" presetClass="entr" presetSubtype="0" fill="hold" nodeType="withEffect">
                                  <p:stCondLst>
                                    <p:cond delay="3000"/>
                                  </p:stCondLst>
                                  <p:childTnLst>
                                    <p:set>
                                      <p:cBhvr>
                                        <p:cTn id="40" dur="1" fill="hold">
                                          <p:stCondLst>
                                            <p:cond delay="249"/>
                                          </p:stCondLst>
                                        </p:cTn>
                                        <p:tgtEl>
                                          <p:spTgt spid="7"/>
                                        </p:tgtEl>
                                        <p:attrNameLst>
                                          <p:attrName>style.visibility</p:attrName>
                                        </p:attrNameLst>
                                      </p:cBhvr>
                                      <p:to>
                                        <p:strVal val="visible"/>
                                      </p:to>
                                    </p:set>
                                  </p:childTnLst>
                                </p:cTn>
                              </p:par>
                              <p:par>
                                <p:cTn id="41" presetID="6" presetClass="emph" presetSubtype="0" accel="100000" autoRev="1" fill="hold" nodeType="withEffect">
                                  <p:stCondLst>
                                    <p:cond delay="3000"/>
                                  </p:stCondLst>
                                  <p:childTnLst>
                                    <p:animScale>
                                      <p:cBhvr>
                                        <p:cTn id="42" dur="250" fill="hold"/>
                                        <p:tgtEl>
                                          <p:spTgt spid="7"/>
                                        </p:tgtEl>
                                      </p:cBhvr>
                                      <p:by x="0" y="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3F3F3"/>
        </a:solidFill>
        <a:effectLst/>
      </p:bgPr>
    </p:bg>
    <p:spTree>
      <p:nvGrpSpPr>
        <p:cNvPr id="1" name=""/>
        <p:cNvGrpSpPr/>
        <p:nvPr/>
      </p:nvGrpSpPr>
      <p:grpSpPr>
        <a:xfrm>
          <a:off x="0" y="0"/>
          <a:ext cx="0" cy="0"/>
          <a:chOff x="0" y="0"/>
          <a:chExt cx="0" cy="0"/>
        </a:xfrm>
      </p:grpSpPr>
      <p:sp>
        <p:nvSpPr>
          <p:cNvPr id="52" name="Title 1">
            <a:extLst>
              <a:ext uri="{FF2B5EF4-FFF2-40B4-BE49-F238E27FC236}">
                <a16:creationId xmlns:a16="http://schemas.microsoft.com/office/drawing/2014/main" id="{F87B3AF1-266A-4A3B-8720-4C2CE4E35CCF}"/>
              </a:ext>
            </a:extLst>
          </p:cNvPr>
          <p:cNvSpPr txBox="1">
            <a:spLocks/>
          </p:cNvSpPr>
          <p:nvPr/>
        </p:nvSpPr>
        <p:spPr>
          <a:xfrm>
            <a:off x="2279422" y="688180"/>
            <a:ext cx="7877630" cy="414344"/>
          </a:xfrm>
          <a:prstGeom prst="rect">
            <a:avLst/>
          </a:prstGeom>
        </p:spPr>
        <p:txBody>
          <a:bodyPr vert="horz" wrap="square" lIns="0" tIns="0" rIns="0" bIns="0" rtlCol="0" anchor="t">
            <a:spAutoFit/>
          </a:bodyPr>
          <a:lstStyle>
            <a:lvl1pPr algn="l" defTabSz="896365" rtl="0" eaLnBrk="1" latinLnBrk="0" hangingPunct="1">
              <a:lnSpc>
                <a:spcPts val="3075"/>
              </a:lnSpc>
              <a:spcBef>
                <a:spcPct val="0"/>
              </a:spcBef>
              <a:buNone/>
              <a:defRPr lang="en-US" sz="2745" b="0" strike="noStrike" kern="1200" cap="none" spc="-144" baseline="0">
                <a:ln w="3175">
                  <a:noFill/>
                </a:ln>
                <a:solidFill>
                  <a:srgbClr val="2F2F2F"/>
                </a:solidFill>
                <a:effectLst/>
                <a:latin typeface="+mj-lt"/>
                <a:ea typeface="+mn-ea"/>
                <a:cs typeface="Segoe UI" pitchFamily="34" charset="0"/>
              </a:defRPr>
            </a:lvl1pPr>
          </a:lstStyle>
          <a:p>
            <a:pPr algn="ctr" defTabSz="914027">
              <a:lnSpc>
                <a:spcPts val="3135"/>
              </a:lnSpc>
              <a:spcAft>
                <a:spcPts val="1224"/>
              </a:spcAft>
              <a:tabLst>
                <a:tab pos="628409" algn="l"/>
              </a:tabLst>
            </a:pPr>
            <a:r>
              <a:rPr lang="en-US" sz="4000" dirty="0">
                <a:solidFill>
                  <a:schemeClr val="accent1"/>
                </a:solidFill>
                <a:latin typeface="Segoe UI Semibold" panose="020B0702040204020203" pitchFamily="34" charset="0"/>
                <a:cs typeface="Segoe UI Semibold" panose="020B0702040204020203" pitchFamily="34" charset="0"/>
              </a:rPr>
              <a:t>Microsoft Secure Score</a:t>
            </a:r>
          </a:p>
        </p:txBody>
      </p:sp>
      <p:sp>
        <p:nvSpPr>
          <p:cNvPr id="14" name="Rectangle 13">
            <a:extLst>
              <a:ext uri="{FF2B5EF4-FFF2-40B4-BE49-F238E27FC236}">
                <a16:creationId xmlns:a16="http://schemas.microsoft.com/office/drawing/2014/main" id="{9BA8ED7D-9836-49B1-80DC-6AF2F5C07B67}"/>
              </a:ext>
            </a:extLst>
          </p:cNvPr>
          <p:cNvSpPr/>
          <p:nvPr/>
        </p:nvSpPr>
        <p:spPr>
          <a:xfrm>
            <a:off x="1939142" y="1350285"/>
            <a:ext cx="8313718" cy="400110"/>
          </a:xfrm>
          <a:prstGeom prst="rect">
            <a:avLst/>
          </a:prstGeom>
        </p:spPr>
        <p:txBody>
          <a:bodyPr wrap="square">
            <a:spAutoFit/>
          </a:bodyPr>
          <a:lstStyle/>
          <a:p>
            <a:pPr algn="ctr"/>
            <a:r>
              <a:rPr lang="en-US" sz="2000" dirty="0"/>
              <a:t>Visibility into your Microsoft security position and how to improve it</a:t>
            </a:r>
            <a:endParaRPr lang="en-US" dirty="0"/>
          </a:p>
        </p:txBody>
      </p:sp>
      <p:grpSp>
        <p:nvGrpSpPr>
          <p:cNvPr id="2" name="Group 1">
            <a:extLst>
              <a:ext uri="{FF2B5EF4-FFF2-40B4-BE49-F238E27FC236}">
                <a16:creationId xmlns:a16="http://schemas.microsoft.com/office/drawing/2014/main" id="{080C1BA2-B95C-4223-BD9C-E797DBF35594}"/>
              </a:ext>
            </a:extLst>
          </p:cNvPr>
          <p:cNvGrpSpPr/>
          <p:nvPr/>
        </p:nvGrpSpPr>
        <p:grpSpPr>
          <a:xfrm>
            <a:off x="1659007" y="2948389"/>
            <a:ext cx="4294390" cy="2555467"/>
            <a:chOff x="2292133" y="2139788"/>
            <a:chExt cx="4294390" cy="2555467"/>
          </a:xfrm>
        </p:grpSpPr>
        <p:sp>
          <p:nvSpPr>
            <p:cNvPr id="12" name="Identity Text">
              <a:extLst>
                <a:ext uri="{FF2B5EF4-FFF2-40B4-BE49-F238E27FC236}">
                  <a16:creationId xmlns:a16="http://schemas.microsoft.com/office/drawing/2014/main" id="{B7208299-A9A8-4FCE-BF11-73618B008125}"/>
                </a:ext>
              </a:extLst>
            </p:cNvPr>
            <p:cNvSpPr/>
            <p:nvPr/>
          </p:nvSpPr>
          <p:spPr>
            <a:xfrm>
              <a:off x="2292133" y="3776330"/>
              <a:ext cx="4294390" cy="918925"/>
            </a:xfrm>
            <a:prstGeom prst="rect">
              <a:avLst/>
            </a:prstGeom>
            <a:noFill/>
          </p:spPr>
          <p:txBody>
            <a:bodyPr wrap="square" lIns="0" rIns="0">
              <a:noAutofit/>
            </a:bodyPr>
            <a:lstStyle/>
            <a:p>
              <a:pPr algn="ctr" defTabSz="895171"/>
              <a:r>
                <a:rPr lang="en-US" sz="3200" kern="0" dirty="0">
                  <a:latin typeface="Segoe UI" panose="020B0502040204020203" pitchFamily="34" charset="0"/>
                  <a:cs typeface="Segoe UI" panose="020B0502040204020203" pitchFamily="34" charset="0"/>
                </a:rPr>
                <a:t>Insights into your</a:t>
              </a:r>
            </a:p>
            <a:p>
              <a:pPr algn="ctr" defTabSz="895171"/>
              <a:r>
                <a:rPr lang="en-US" sz="3200" kern="0" dirty="0">
                  <a:latin typeface="Segoe UI" panose="020B0502040204020203" pitchFamily="34" charset="0"/>
                  <a:cs typeface="Segoe UI" panose="020B0502040204020203" pitchFamily="34" charset="0"/>
                </a:rPr>
                <a:t>security position</a:t>
              </a:r>
            </a:p>
          </p:txBody>
        </p:sp>
        <p:sp>
          <p:nvSpPr>
            <p:cNvPr id="10" name="binoculars">
              <a:extLst>
                <a:ext uri="{FF2B5EF4-FFF2-40B4-BE49-F238E27FC236}">
                  <a16:creationId xmlns:a16="http://schemas.microsoft.com/office/drawing/2014/main" id="{47AC0075-6992-4B3D-B357-D7B2BCA9FB92}"/>
                </a:ext>
              </a:extLst>
            </p:cNvPr>
            <p:cNvSpPr>
              <a:spLocks noChangeAspect="1" noEditPoints="1"/>
            </p:cNvSpPr>
            <p:nvPr/>
          </p:nvSpPr>
          <p:spPr bwMode="auto">
            <a:xfrm>
              <a:off x="3702239" y="2139788"/>
              <a:ext cx="1474179" cy="1357474"/>
            </a:xfrm>
            <a:custGeom>
              <a:avLst/>
              <a:gdLst>
                <a:gd name="T0" fmla="*/ 0 w 331"/>
                <a:gd name="T1" fmla="*/ 239 h 306"/>
                <a:gd name="T2" fmla="*/ 67 w 331"/>
                <a:gd name="T3" fmla="*/ 172 h 306"/>
                <a:gd name="T4" fmla="*/ 134 w 331"/>
                <a:gd name="T5" fmla="*/ 239 h 306"/>
                <a:gd name="T6" fmla="*/ 67 w 331"/>
                <a:gd name="T7" fmla="*/ 306 h 306"/>
                <a:gd name="T8" fmla="*/ 0 w 331"/>
                <a:gd name="T9" fmla="*/ 239 h 306"/>
                <a:gd name="T10" fmla="*/ 264 w 331"/>
                <a:gd name="T11" fmla="*/ 306 h 306"/>
                <a:gd name="T12" fmla="*/ 331 w 331"/>
                <a:gd name="T13" fmla="*/ 239 h 306"/>
                <a:gd name="T14" fmla="*/ 264 w 331"/>
                <a:gd name="T15" fmla="*/ 172 h 306"/>
                <a:gd name="T16" fmla="*/ 197 w 331"/>
                <a:gd name="T17" fmla="*/ 239 h 306"/>
                <a:gd name="T18" fmla="*/ 264 w 331"/>
                <a:gd name="T19" fmla="*/ 306 h 306"/>
                <a:gd name="T20" fmla="*/ 324 w 331"/>
                <a:gd name="T21" fmla="*/ 209 h 306"/>
                <a:gd name="T22" fmla="*/ 264 w 331"/>
                <a:gd name="T23" fmla="*/ 34 h 306"/>
                <a:gd name="T24" fmla="*/ 231 w 331"/>
                <a:gd name="T25" fmla="*/ 0 h 306"/>
                <a:gd name="T26" fmla="*/ 197 w 331"/>
                <a:gd name="T27" fmla="*/ 34 h 306"/>
                <a:gd name="T28" fmla="*/ 197 w 331"/>
                <a:gd name="T29" fmla="*/ 239 h 306"/>
                <a:gd name="T30" fmla="*/ 134 w 331"/>
                <a:gd name="T31" fmla="*/ 239 h 306"/>
                <a:gd name="T32" fmla="*/ 134 w 331"/>
                <a:gd name="T33" fmla="*/ 34 h 306"/>
                <a:gd name="T34" fmla="*/ 100 w 331"/>
                <a:gd name="T35" fmla="*/ 0 h 306"/>
                <a:gd name="T36" fmla="*/ 67 w 331"/>
                <a:gd name="T37" fmla="*/ 34 h 306"/>
                <a:gd name="T38" fmla="*/ 4 w 331"/>
                <a:gd name="T39" fmla="*/ 217 h 306"/>
                <a:gd name="T40" fmla="*/ 134 w 331"/>
                <a:gd name="T41" fmla="*/ 87 h 306"/>
                <a:gd name="T42" fmla="*/ 197 w 331"/>
                <a:gd name="T43" fmla="*/ 87 h 306"/>
                <a:gd name="T44" fmla="*/ 134 w 331"/>
                <a:gd name="T45" fmla="*/ 154 h 306"/>
                <a:gd name="T46" fmla="*/ 197 w 331"/>
                <a:gd name="T47" fmla="*/ 154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31" h="306">
                  <a:moveTo>
                    <a:pt x="0" y="239"/>
                  </a:moveTo>
                  <a:cubicBezTo>
                    <a:pt x="0" y="202"/>
                    <a:pt x="30" y="172"/>
                    <a:pt x="67" y="172"/>
                  </a:cubicBezTo>
                  <a:cubicBezTo>
                    <a:pt x="104" y="172"/>
                    <a:pt x="134" y="202"/>
                    <a:pt x="134" y="239"/>
                  </a:cubicBezTo>
                  <a:cubicBezTo>
                    <a:pt x="134" y="276"/>
                    <a:pt x="104" y="306"/>
                    <a:pt x="67" y="306"/>
                  </a:cubicBezTo>
                  <a:cubicBezTo>
                    <a:pt x="30" y="306"/>
                    <a:pt x="0" y="276"/>
                    <a:pt x="0" y="239"/>
                  </a:cubicBezTo>
                  <a:close/>
                  <a:moveTo>
                    <a:pt x="264" y="306"/>
                  </a:moveTo>
                  <a:cubicBezTo>
                    <a:pt x="301" y="306"/>
                    <a:pt x="331" y="276"/>
                    <a:pt x="331" y="239"/>
                  </a:cubicBezTo>
                  <a:cubicBezTo>
                    <a:pt x="331" y="202"/>
                    <a:pt x="301" y="172"/>
                    <a:pt x="264" y="172"/>
                  </a:cubicBezTo>
                  <a:cubicBezTo>
                    <a:pt x="227" y="172"/>
                    <a:pt x="197" y="202"/>
                    <a:pt x="197" y="239"/>
                  </a:cubicBezTo>
                  <a:cubicBezTo>
                    <a:pt x="197" y="276"/>
                    <a:pt x="227" y="306"/>
                    <a:pt x="264" y="306"/>
                  </a:cubicBezTo>
                  <a:close/>
                  <a:moveTo>
                    <a:pt x="324" y="209"/>
                  </a:moveTo>
                  <a:cubicBezTo>
                    <a:pt x="264" y="34"/>
                    <a:pt x="264" y="34"/>
                    <a:pt x="264" y="34"/>
                  </a:cubicBezTo>
                  <a:cubicBezTo>
                    <a:pt x="258" y="15"/>
                    <a:pt x="249" y="0"/>
                    <a:pt x="231" y="0"/>
                  </a:cubicBezTo>
                  <a:cubicBezTo>
                    <a:pt x="212" y="0"/>
                    <a:pt x="197" y="15"/>
                    <a:pt x="197" y="34"/>
                  </a:cubicBezTo>
                  <a:cubicBezTo>
                    <a:pt x="197" y="239"/>
                    <a:pt x="197" y="239"/>
                    <a:pt x="197" y="239"/>
                  </a:cubicBezTo>
                  <a:moveTo>
                    <a:pt x="134" y="239"/>
                  </a:moveTo>
                  <a:cubicBezTo>
                    <a:pt x="134" y="34"/>
                    <a:pt x="134" y="34"/>
                    <a:pt x="134" y="34"/>
                  </a:cubicBezTo>
                  <a:cubicBezTo>
                    <a:pt x="134" y="15"/>
                    <a:pt x="119" y="0"/>
                    <a:pt x="100" y="0"/>
                  </a:cubicBezTo>
                  <a:cubicBezTo>
                    <a:pt x="82" y="0"/>
                    <a:pt x="72" y="15"/>
                    <a:pt x="67" y="34"/>
                  </a:cubicBezTo>
                  <a:cubicBezTo>
                    <a:pt x="4" y="217"/>
                    <a:pt x="4" y="217"/>
                    <a:pt x="4" y="217"/>
                  </a:cubicBezTo>
                  <a:moveTo>
                    <a:pt x="134" y="87"/>
                  </a:moveTo>
                  <a:cubicBezTo>
                    <a:pt x="197" y="87"/>
                    <a:pt x="197" y="87"/>
                    <a:pt x="197" y="87"/>
                  </a:cubicBezTo>
                  <a:moveTo>
                    <a:pt x="134" y="154"/>
                  </a:moveTo>
                  <a:cubicBezTo>
                    <a:pt x="197" y="154"/>
                    <a:pt x="197" y="154"/>
                    <a:pt x="197" y="154"/>
                  </a:cubicBezTo>
                </a:path>
              </a:pathLst>
            </a:custGeom>
            <a:noFill/>
            <a:ln w="38100"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3200" dirty="0">
                <a:gradFill>
                  <a:gsLst>
                    <a:gs pos="0">
                      <a:srgbClr val="505050"/>
                    </a:gs>
                    <a:gs pos="100000">
                      <a:srgbClr val="505050"/>
                    </a:gs>
                  </a:gsLst>
                </a:gradFill>
              </a:endParaRPr>
            </a:p>
          </p:txBody>
        </p:sp>
      </p:grpSp>
      <p:grpSp>
        <p:nvGrpSpPr>
          <p:cNvPr id="3" name="Group 2">
            <a:extLst>
              <a:ext uri="{FF2B5EF4-FFF2-40B4-BE49-F238E27FC236}">
                <a16:creationId xmlns:a16="http://schemas.microsoft.com/office/drawing/2014/main" id="{0F1F7862-15AD-4C33-9DCC-9201DA34538A}"/>
              </a:ext>
            </a:extLst>
          </p:cNvPr>
          <p:cNvGrpSpPr/>
          <p:nvPr/>
        </p:nvGrpSpPr>
        <p:grpSpPr>
          <a:xfrm>
            <a:off x="6496846" y="2934264"/>
            <a:ext cx="3869087" cy="2840894"/>
            <a:chOff x="6065108" y="2125663"/>
            <a:chExt cx="3869087" cy="2840894"/>
          </a:xfrm>
        </p:grpSpPr>
        <p:sp>
          <p:nvSpPr>
            <p:cNvPr id="40" name="Apps Text">
              <a:extLst>
                <a:ext uri="{FF2B5EF4-FFF2-40B4-BE49-F238E27FC236}">
                  <a16:creationId xmlns:a16="http://schemas.microsoft.com/office/drawing/2014/main" id="{FFD8B4FC-7B62-4CD7-BD97-59E57EA2F8A9}"/>
                </a:ext>
              </a:extLst>
            </p:cNvPr>
            <p:cNvSpPr/>
            <p:nvPr/>
          </p:nvSpPr>
          <p:spPr>
            <a:xfrm>
              <a:off x="6065108" y="3776331"/>
              <a:ext cx="3869087" cy="1190226"/>
            </a:xfrm>
            <a:prstGeom prst="rect">
              <a:avLst/>
            </a:prstGeom>
            <a:noFill/>
          </p:spPr>
          <p:txBody>
            <a:bodyPr wrap="square" lIns="0" rIns="0">
              <a:noAutofit/>
            </a:bodyPr>
            <a:lstStyle/>
            <a:p>
              <a:pPr algn="ctr" defTabSz="895171"/>
              <a:r>
                <a:rPr lang="en-US" sz="3200" kern="0" dirty="0">
                  <a:latin typeface="Segoe UI" panose="020B0502040204020203" pitchFamily="34" charset="0"/>
                  <a:cs typeface="Segoe UI" panose="020B0502040204020203" pitchFamily="34" charset="0"/>
                </a:rPr>
                <a:t>Guidance to increase your security level</a:t>
              </a:r>
            </a:p>
          </p:txBody>
        </p:sp>
        <p:sp>
          <p:nvSpPr>
            <p:cNvPr id="15" name="Freeform 229">
              <a:extLst>
                <a:ext uri="{FF2B5EF4-FFF2-40B4-BE49-F238E27FC236}">
                  <a16:creationId xmlns:a16="http://schemas.microsoft.com/office/drawing/2014/main" id="{E4CFBDB7-6B32-43DD-B12D-683F8707B09E}"/>
                </a:ext>
              </a:extLst>
            </p:cNvPr>
            <p:cNvSpPr>
              <a:spLocks noEditPoints="1"/>
            </p:cNvSpPr>
            <p:nvPr/>
          </p:nvSpPr>
          <p:spPr bwMode="auto">
            <a:xfrm>
              <a:off x="7354728" y="2125663"/>
              <a:ext cx="1289849" cy="1371599"/>
            </a:xfrm>
            <a:custGeom>
              <a:avLst/>
              <a:gdLst>
                <a:gd name="T0" fmla="*/ 152 w 284"/>
                <a:gd name="T1" fmla="*/ 113 h 302"/>
                <a:gd name="T2" fmla="*/ 152 w 284"/>
                <a:gd name="T3" fmla="*/ 94 h 302"/>
                <a:gd name="T4" fmla="*/ 246 w 284"/>
                <a:gd name="T5" fmla="*/ 94 h 302"/>
                <a:gd name="T6" fmla="*/ 246 w 284"/>
                <a:gd name="T7" fmla="*/ 18 h 302"/>
                <a:gd name="T8" fmla="*/ 152 w 284"/>
                <a:gd name="T9" fmla="*/ 18 h 302"/>
                <a:gd name="T10" fmla="*/ 152 w 284"/>
                <a:gd name="T11" fmla="*/ 0 h 302"/>
                <a:gd name="T12" fmla="*/ 133 w 284"/>
                <a:gd name="T13" fmla="*/ 0 h 302"/>
                <a:gd name="T14" fmla="*/ 133 w 284"/>
                <a:gd name="T15" fmla="*/ 18 h 302"/>
                <a:gd name="T16" fmla="*/ 38 w 284"/>
                <a:gd name="T17" fmla="*/ 18 h 302"/>
                <a:gd name="T18" fmla="*/ 0 w 284"/>
                <a:gd name="T19" fmla="*/ 56 h 302"/>
                <a:gd name="T20" fmla="*/ 38 w 284"/>
                <a:gd name="T21" fmla="*/ 94 h 302"/>
                <a:gd name="T22" fmla="*/ 133 w 284"/>
                <a:gd name="T23" fmla="*/ 94 h 302"/>
                <a:gd name="T24" fmla="*/ 133 w 284"/>
                <a:gd name="T25" fmla="*/ 113 h 302"/>
                <a:gd name="T26" fmla="*/ 38 w 284"/>
                <a:gd name="T27" fmla="*/ 113 h 302"/>
                <a:gd name="T28" fmla="*/ 38 w 284"/>
                <a:gd name="T29" fmla="*/ 189 h 302"/>
                <a:gd name="T30" fmla="*/ 133 w 284"/>
                <a:gd name="T31" fmla="*/ 189 h 302"/>
                <a:gd name="T32" fmla="*/ 133 w 284"/>
                <a:gd name="T33" fmla="*/ 302 h 302"/>
                <a:gd name="T34" fmla="*/ 152 w 284"/>
                <a:gd name="T35" fmla="*/ 302 h 302"/>
                <a:gd name="T36" fmla="*/ 152 w 284"/>
                <a:gd name="T37" fmla="*/ 189 h 302"/>
                <a:gd name="T38" fmla="*/ 246 w 284"/>
                <a:gd name="T39" fmla="*/ 189 h 302"/>
                <a:gd name="T40" fmla="*/ 284 w 284"/>
                <a:gd name="T41" fmla="*/ 151 h 302"/>
                <a:gd name="T42" fmla="*/ 246 w 284"/>
                <a:gd name="T43" fmla="*/ 113 h 302"/>
                <a:gd name="T44" fmla="*/ 152 w 284"/>
                <a:gd name="T45" fmla="*/ 113 h 302"/>
                <a:gd name="T46" fmla="*/ 45 w 284"/>
                <a:gd name="T47" fmla="*/ 75 h 302"/>
                <a:gd name="T48" fmla="*/ 27 w 284"/>
                <a:gd name="T49" fmla="*/ 56 h 302"/>
                <a:gd name="T50" fmla="*/ 45 w 284"/>
                <a:gd name="T51" fmla="*/ 37 h 302"/>
                <a:gd name="T52" fmla="*/ 227 w 284"/>
                <a:gd name="T53" fmla="*/ 37 h 302"/>
                <a:gd name="T54" fmla="*/ 227 w 284"/>
                <a:gd name="T55" fmla="*/ 75 h 302"/>
                <a:gd name="T56" fmla="*/ 45 w 284"/>
                <a:gd name="T57" fmla="*/ 75 h 302"/>
                <a:gd name="T58" fmla="*/ 237 w 284"/>
                <a:gd name="T59" fmla="*/ 170 h 302"/>
                <a:gd name="T60" fmla="*/ 57 w 284"/>
                <a:gd name="T61" fmla="*/ 170 h 302"/>
                <a:gd name="T62" fmla="*/ 57 w 284"/>
                <a:gd name="T63" fmla="*/ 132 h 302"/>
                <a:gd name="T64" fmla="*/ 237 w 284"/>
                <a:gd name="T65" fmla="*/ 132 h 302"/>
                <a:gd name="T66" fmla="*/ 256 w 284"/>
                <a:gd name="T67" fmla="*/ 151 h 302"/>
                <a:gd name="T68" fmla="*/ 237 w 284"/>
                <a:gd name="T69" fmla="*/ 17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4" h="302">
                  <a:moveTo>
                    <a:pt x="152" y="113"/>
                  </a:moveTo>
                  <a:lnTo>
                    <a:pt x="152" y="94"/>
                  </a:lnTo>
                  <a:lnTo>
                    <a:pt x="246" y="94"/>
                  </a:lnTo>
                  <a:lnTo>
                    <a:pt x="246" y="18"/>
                  </a:lnTo>
                  <a:lnTo>
                    <a:pt x="152" y="18"/>
                  </a:lnTo>
                  <a:lnTo>
                    <a:pt x="152" y="0"/>
                  </a:lnTo>
                  <a:lnTo>
                    <a:pt x="133" y="0"/>
                  </a:lnTo>
                  <a:lnTo>
                    <a:pt x="133" y="18"/>
                  </a:lnTo>
                  <a:lnTo>
                    <a:pt x="38" y="18"/>
                  </a:lnTo>
                  <a:lnTo>
                    <a:pt x="0" y="56"/>
                  </a:lnTo>
                  <a:lnTo>
                    <a:pt x="38" y="94"/>
                  </a:lnTo>
                  <a:lnTo>
                    <a:pt x="133" y="94"/>
                  </a:lnTo>
                  <a:lnTo>
                    <a:pt x="133" y="113"/>
                  </a:lnTo>
                  <a:lnTo>
                    <a:pt x="38" y="113"/>
                  </a:lnTo>
                  <a:lnTo>
                    <a:pt x="38" y="189"/>
                  </a:lnTo>
                  <a:lnTo>
                    <a:pt x="133" y="189"/>
                  </a:lnTo>
                  <a:lnTo>
                    <a:pt x="133" y="302"/>
                  </a:lnTo>
                  <a:lnTo>
                    <a:pt x="152" y="302"/>
                  </a:lnTo>
                  <a:lnTo>
                    <a:pt x="152" y="189"/>
                  </a:lnTo>
                  <a:lnTo>
                    <a:pt x="246" y="189"/>
                  </a:lnTo>
                  <a:lnTo>
                    <a:pt x="284" y="151"/>
                  </a:lnTo>
                  <a:lnTo>
                    <a:pt x="246" y="113"/>
                  </a:lnTo>
                  <a:lnTo>
                    <a:pt x="152" y="113"/>
                  </a:lnTo>
                  <a:close/>
                  <a:moveTo>
                    <a:pt x="45" y="75"/>
                  </a:moveTo>
                  <a:lnTo>
                    <a:pt x="27" y="56"/>
                  </a:lnTo>
                  <a:lnTo>
                    <a:pt x="45" y="37"/>
                  </a:lnTo>
                  <a:lnTo>
                    <a:pt x="227" y="37"/>
                  </a:lnTo>
                  <a:lnTo>
                    <a:pt x="227" y="75"/>
                  </a:lnTo>
                  <a:lnTo>
                    <a:pt x="45" y="75"/>
                  </a:lnTo>
                  <a:close/>
                  <a:moveTo>
                    <a:pt x="237" y="170"/>
                  </a:moveTo>
                  <a:lnTo>
                    <a:pt x="57" y="170"/>
                  </a:lnTo>
                  <a:lnTo>
                    <a:pt x="57" y="132"/>
                  </a:lnTo>
                  <a:lnTo>
                    <a:pt x="237" y="132"/>
                  </a:lnTo>
                  <a:lnTo>
                    <a:pt x="256" y="151"/>
                  </a:lnTo>
                  <a:lnTo>
                    <a:pt x="237" y="170"/>
                  </a:lnTo>
                  <a:close/>
                </a:path>
              </a:pathLst>
            </a:custGeom>
            <a:solidFill>
              <a:schemeClr val="tx1"/>
            </a:solidFill>
            <a:ln w="50800">
              <a:solidFill>
                <a:srgbClr val="F3F3F3"/>
              </a:solidFill>
              <a:miter lim="800000"/>
            </a:ln>
          </p:spPr>
          <p:txBody>
            <a:bodyPr vert="horz" wrap="square" lIns="91440" tIns="45720" rIns="91440" bIns="45720" numCol="1" anchor="t" anchorCtr="0" compatLnSpc="1">
              <a:prstTxWarp prst="textNoShape">
                <a:avLst/>
              </a:prstTxWarp>
            </a:bodyPr>
            <a:lstStyle/>
            <a:p>
              <a:endParaRPr lang="en-US" sz="3200"/>
            </a:p>
          </p:txBody>
        </p:sp>
      </p:grpSp>
    </p:spTree>
    <p:extLst>
      <p:ext uri="{BB962C8B-B14F-4D97-AF65-F5344CB8AC3E}">
        <p14:creationId xmlns:p14="http://schemas.microsoft.com/office/powerpoint/2010/main" val="393197159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64" presetClass="path" presetSubtype="0" decel="100000" fill="hold" nodeType="withEffect">
                                  <p:stCondLst>
                                    <p:cond delay="0"/>
                                  </p:stCondLst>
                                  <p:childTnLst>
                                    <p:animMotion origin="layout" path="M -4.12816E-6 -8.53382E-7 L -4.12816E-6 -0.02814 " pathEditMode="relative" rAng="0" ptsTypes="AA">
                                      <p:cBhvr>
                                        <p:cTn id="9" dur="500" spd="-100000" fill="hold"/>
                                        <p:tgtEl>
                                          <p:spTgt spid="2"/>
                                        </p:tgtEl>
                                        <p:attrNameLst>
                                          <p:attrName>ppt_x</p:attrName>
                                          <p:attrName>ppt_y</p:attrName>
                                        </p:attrNameLst>
                                      </p:cBhvr>
                                      <p:rCtr x="0" y="-1407"/>
                                    </p:animMotion>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64" presetClass="path" presetSubtype="0" decel="100000" fill="hold" nodeType="withEffect">
                                  <p:stCondLst>
                                    <p:cond delay="0"/>
                                  </p:stCondLst>
                                  <p:childTnLst>
                                    <p:animMotion origin="layout" path="M 3.7299E-6 3.69042E-6 L 3.7299E-6 -0.02815 " pathEditMode="relative" rAng="0" ptsTypes="AA">
                                      <p:cBhvr>
                                        <p:cTn id="15" dur="500" spd="-100000" fill="hold"/>
                                        <p:tgtEl>
                                          <p:spTgt spid="3"/>
                                        </p:tgtEl>
                                        <p:attrNameLst>
                                          <p:attrName>ppt_x</p:attrName>
                                          <p:attrName>ppt_y</p:attrName>
                                        </p:attrNameLst>
                                      </p:cBhvr>
                                      <p:rCtr x="0" y="-140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F3F3F3"/>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3074B851-32BB-441A-88BD-7960AB02088D}"/>
              </a:ext>
            </a:extLst>
          </p:cNvPr>
          <p:cNvGrpSpPr/>
          <p:nvPr/>
        </p:nvGrpSpPr>
        <p:grpSpPr>
          <a:xfrm>
            <a:off x="306097" y="440053"/>
            <a:ext cx="1000232" cy="1146376"/>
            <a:chOff x="3437792" y="2139788"/>
            <a:chExt cx="2003072" cy="2295741"/>
          </a:xfrm>
        </p:grpSpPr>
        <p:sp>
          <p:nvSpPr>
            <p:cNvPr id="15" name="Identity Text">
              <a:extLst>
                <a:ext uri="{FF2B5EF4-FFF2-40B4-BE49-F238E27FC236}">
                  <a16:creationId xmlns:a16="http://schemas.microsoft.com/office/drawing/2014/main" id="{2B44E035-0EFE-4D52-8ECA-85E2CAF25D7E}"/>
                </a:ext>
              </a:extLst>
            </p:cNvPr>
            <p:cNvSpPr/>
            <p:nvPr/>
          </p:nvSpPr>
          <p:spPr>
            <a:xfrm>
              <a:off x="3437792" y="3776331"/>
              <a:ext cx="2003072" cy="659198"/>
            </a:xfrm>
            <a:prstGeom prst="rect">
              <a:avLst/>
            </a:prstGeom>
            <a:noFill/>
          </p:spPr>
          <p:txBody>
            <a:bodyPr wrap="square" lIns="0" rIns="0">
              <a:noAutofit/>
            </a:bodyPr>
            <a:lstStyle/>
            <a:p>
              <a:pPr algn="ctr" defTabSz="895171">
                <a:lnSpc>
                  <a:spcPts val="2157"/>
                </a:lnSpc>
                <a:spcBef>
                  <a:spcPts val="1176"/>
                </a:spcBef>
              </a:pPr>
              <a:r>
                <a:rPr lang="en-US" sz="2040" kern="0" dirty="0">
                  <a:noFill/>
                  <a:latin typeface="Segoe UI" panose="020B0502040204020203" pitchFamily="34" charset="0"/>
                  <a:cs typeface="Segoe UI" panose="020B0502040204020203" pitchFamily="34" charset="0"/>
                </a:rPr>
                <a:t>Insights into your security position</a:t>
              </a:r>
            </a:p>
          </p:txBody>
        </p:sp>
        <p:sp>
          <p:nvSpPr>
            <p:cNvPr id="16" name="binoculars">
              <a:extLst>
                <a:ext uri="{FF2B5EF4-FFF2-40B4-BE49-F238E27FC236}">
                  <a16:creationId xmlns:a16="http://schemas.microsoft.com/office/drawing/2014/main" id="{851A6444-E569-4B28-88DC-E393C4B5232A}"/>
                </a:ext>
              </a:extLst>
            </p:cNvPr>
            <p:cNvSpPr>
              <a:spLocks noChangeAspect="1" noEditPoints="1"/>
            </p:cNvSpPr>
            <p:nvPr/>
          </p:nvSpPr>
          <p:spPr bwMode="auto">
            <a:xfrm>
              <a:off x="3702239" y="2139788"/>
              <a:ext cx="1474179" cy="1357474"/>
            </a:xfrm>
            <a:custGeom>
              <a:avLst/>
              <a:gdLst>
                <a:gd name="T0" fmla="*/ 0 w 331"/>
                <a:gd name="T1" fmla="*/ 239 h 306"/>
                <a:gd name="T2" fmla="*/ 67 w 331"/>
                <a:gd name="T3" fmla="*/ 172 h 306"/>
                <a:gd name="T4" fmla="*/ 134 w 331"/>
                <a:gd name="T5" fmla="*/ 239 h 306"/>
                <a:gd name="T6" fmla="*/ 67 w 331"/>
                <a:gd name="T7" fmla="*/ 306 h 306"/>
                <a:gd name="T8" fmla="*/ 0 w 331"/>
                <a:gd name="T9" fmla="*/ 239 h 306"/>
                <a:gd name="T10" fmla="*/ 264 w 331"/>
                <a:gd name="T11" fmla="*/ 306 h 306"/>
                <a:gd name="T12" fmla="*/ 331 w 331"/>
                <a:gd name="T13" fmla="*/ 239 h 306"/>
                <a:gd name="T14" fmla="*/ 264 w 331"/>
                <a:gd name="T15" fmla="*/ 172 h 306"/>
                <a:gd name="T16" fmla="*/ 197 w 331"/>
                <a:gd name="T17" fmla="*/ 239 h 306"/>
                <a:gd name="T18" fmla="*/ 264 w 331"/>
                <a:gd name="T19" fmla="*/ 306 h 306"/>
                <a:gd name="T20" fmla="*/ 324 w 331"/>
                <a:gd name="T21" fmla="*/ 209 h 306"/>
                <a:gd name="T22" fmla="*/ 264 w 331"/>
                <a:gd name="T23" fmla="*/ 34 h 306"/>
                <a:gd name="T24" fmla="*/ 231 w 331"/>
                <a:gd name="T25" fmla="*/ 0 h 306"/>
                <a:gd name="T26" fmla="*/ 197 w 331"/>
                <a:gd name="T27" fmla="*/ 34 h 306"/>
                <a:gd name="T28" fmla="*/ 197 w 331"/>
                <a:gd name="T29" fmla="*/ 239 h 306"/>
                <a:gd name="T30" fmla="*/ 134 w 331"/>
                <a:gd name="T31" fmla="*/ 239 h 306"/>
                <a:gd name="T32" fmla="*/ 134 w 331"/>
                <a:gd name="T33" fmla="*/ 34 h 306"/>
                <a:gd name="T34" fmla="*/ 100 w 331"/>
                <a:gd name="T35" fmla="*/ 0 h 306"/>
                <a:gd name="T36" fmla="*/ 67 w 331"/>
                <a:gd name="T37" fmla="*/ 34 h 306"/>
                <a:gd name="T38" fmla="*/ 4 w 331"/>
                <a:gd name="T39" fmla="*/ 217 h 306"/>
                <a:gd name="T40" fmla="*/ 134 w 331"/>
                <a:gd name="T41" fmla="*/ 87 h 306"/>
                <a:gd name="T42" fmla="*/ 197 w 331"/>
                <a:gd name="T43" fmla="*/ 87 h 306"/>
                <a:gd name="T44" fmla="*/ 134 w 331"/>
                <a:gd name="T45" fmla="*/ 154 h 306"/>
                <a:gd name="T46" fmla="*/ 197 w 331"/>
                <a:gd name="T47" fmla="*/ 154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31" h="306">
                  <a:moveTo>
                    <a:pt x="0" y="239"/>
                  </a:moveTo>
                  <a:cubicBezTo>
                    <a:pt x="0" y="202"/>
                    <a:pt x="30" y="172"/>
                    <a:pt x="67" y="172"/>
                  </a:cubicBezTo>
                  <a:cubicBezTo>
                    <a:pt x="104" y="172"/>
                    <a:pt x="134" y="202"/>
                    <a:pt x="134" y="239"/>
                  </a:cubicBezTo>
                  <a:cubicBezTo>
                    <a:pt x="134" y="276"/>
                    <a:pt x="104" y="306"/>
                    <a:pt x="67" y="306"/>
                  </a:cubicBezTo>
                  <a:cubicBezTo>
                    <a:pt x="30" y="306"/>
                    <a:pt x="0" y="276"/>
                    <a:pt x="0" y="239"/>
                  </a:cubicBezTo>
                  <a:close/>
                  <a:moveTo>
                    <a:pt x="264" y="306"/>
                  </a:moveTo>
                  <a:cubicBezTo>
                    <a:pt x="301" y="306"/>
                    <a:pt x="331" y="276"/>
                    <a:pt x="331" y="239"/>
                  </a:cubicBezTo>
                  <a:cubicBezTo>
                    <a:pt x="331" y="202"/>
                    <a:pt x="301" y="172"/>
                    <a:pt x="264" y="172"/>
                  </a:cubicBezTo>
                  <a:cubicBezTo>
                    <a:pt x="227" y="172"/>
                    <a:pt x="197" y="202"/>
                    <a:pt x="197" y="239"/>
                  </a:cubicBezTo>
                  <a:cubicBezTo>
                    <a:pt x="197" y="276"/>
                    <a:pt x="227" y="306"/>
                    <a:pt x="264" y="306"/>
                  </a:cubicBezTo>
                  <a:close/>
                  <a:moveTo>
                    <a:pt x="324" y="209"/>
                  </a:moveTo>
                  <a:cubicBezTo>
                    <a:pt x="264" y="34"/>
                    <a:pt x="264" y="34"/>
                    <a:pt x="264" y="34"/>
                  </a:cubicBezTo>
                  <a:cubicBezTo>
                    <a:pt x="258" y="15"/>
                    <a:pt x="249" y="0"/>
                    <a:pt x="231" y="0"/>
                  </a:cubicBezTo>
                  <a:cubicBezTo>
                    <a:pt x="212" y="0"/>
                    <a:pt x="197" y="15"/>
                    <a:pt x="197" y="34"/>
                  </a:cubicBezTo>
                  <a:cubicBezTo>
                    <a:pt x="197" y="239"/>
                    <a:pt x="197" y="239"/>
                    <a:pt x="197" y="239"/>
                  </a:cubicBezTo>
                  <a:moveTo>
                    <a:pt x="134" y="239"/>
                  </a:moveTo>
                  <a:cubicBezTo>
                    <a:pt x="134" y="34"/>
                    <a:pt x="134" y="34"/>
                    <a:pt x="134" y="34"/>
                  </a:cubicBezTo>
                  <a:cubicBezTo>
                    <a:pt x="134" y="15"/>
                    <a:pt x="119" y="0"/>
                    <a:pt x="100" y="0"/>
                  </a:cubicBezTo>
                  <a:cubicBezTo>
                    <a:pt x="82" y="0"/>
                    <a:pt x="72" y="15"/>
                    <a:pt x="67" y="34"/>
                  </a:cubicBezTo>
                  <a:cubicBezTo>
                    <a:pt x="4" y="217"/>
                    <a:pt x="4" y="217"/>
                    <a:pt x="4" y="217"/>
                  </a:cubicBezTo>
                  <a:moveTo>
                    <a:pt x="134" y="87"/>
                  </a:moveTo>
                  <a:cubicBezTo>
                    <a:pt x="197" y="87"/>
                    <a:pt x="197" y="87"/>
                    <a:pt x="197" y="87"/>
                  </a:cubicBezTo>
                  <a:moveTo>
                    <a:pt x="134" y="154"/>
                  </a:moveTo>
                  <a:cubicBezTo>
                    <a:pt x="197" y="154"/>
                    <a:pt x="197" y="154"/>
                    <a:pt x="197" y="154"/>
                  </a:cubicBezTo>
                </a:path>
              </a:pathLst>
            </a:custGeom>
            <a:noFill/>
            <a:ln w="285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900" dirty="0">
                <a:gradFill>
                  <a:gsLst>
                    <a:gs pos="0">
                      <a:srgbClr val="505050"/>
                    </a:gs>
                    <a:gs pos="100000">
                      <a:srgbClr val="505050"/>
                    </a:gs>
                  </a:gsLst>
                </a:gradFill>
              </a:endParaRPr>
            </a:p>
          </p:txBody>
        </p:sp>
      </p:grpSp>
      <p:sp>
        <p:nvSpPr>
          <p:cNvPr id="18" name="Title 2">
            <a:extLst>
              <a:ext uri="{FF2B5EF4-FFF2-40B4-BE49-F238E27FC236}">
                <a16:creationId xmlns:a16="http://schemas.microsoft.com/office/drawing/2014/main" id="{88D581CA-B8B9-4B0E-9919-387AA53A8ECD}"/>
              </a:ext>
            </a:extLst>
          </p:cNvPr>
          <p:cNvSpPr txBox="1">
            <a:spLocks/>
          </p:cNvSpPr>
          <p:nvPr/>
        </p:nvSpPr>
        <p:spPr>
          <a:xfrm>
            <a:off x="1189038" y="294149"/>
            <a:ext cx="10649224" cy="917314"/>
          </a:xfrm>
          <a:prstGeom prst="rect">
            <a:avLst/>
          </a:prstGeom>
        </p:spPr>
        <p:txBody>
          <a:bodyPr vert="horz" wrap="square" lIns="146262" tIns="91414" rIns="146262" bIns="91414" rtlCol="0" anchor="t">
            <a:noAutofit/>
          </a:bodyPr>
          <a:lst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defTabSz="914203">
              <a:lnSpc>
                <a:spcPct val="100000"/>
              </a:lnSpc>
            </a:pPr>
            <a:r>
              <a:rPr lang="en-US" sz="4000" spc="-150" dirty="0">
                <a:solidFill>
                  <a:schemeClr val="accent1"/>
                </a:solidFill>
                <a:latin typeface="Segoe UI Semibold"/>
              </a:rPr>
              <a:t>Insights</a:t>
            </a:r>
          </a:p>
        </p:txBody>
      </p:sp>
      <p:sp>
        <p:nvSpPr>
          <p:cNvPr id="13" name="Text Placeholder 3">
            <a:extLst>
              <a:ext uri="{FF2B5EF4-FFF2-40B4-BE49-F238E27FC236}">
                <a16:creationId xmlns:a16="http://schemas.microsoft.com/office/drawing/2014/main" id="{66A8A401-EDD8-4A7E-9255-C76B41708334}"/>
              </a:ext>
            </a:extLst>
          </p:cNvPr>
          <p:cNvSpPr txBox="1">
            <a:spLocks/>
          </p:cNvSpPr>
          <p:nvPr/>
        </p:nvSpPr>
        <p:spPr>
          <a:xfrm>
            <a:off x="306097" y="1339444"/>
            <a:ext cx="5464700" cy="738611"/>
          </a:xfrm>
          <a:prstGeom prst="rect">
            <a:avLst/>
          </a:prstGeom>
        </p:spPr>
        <p:txBody>
          <a:bodyPr vert="horz" wrap="square" lIns="146262" tIns="91414" rIns="146262" bIns="91414" rtlCol="0">
            <a:spAutoFit/>
          </a:bodyPr>
          <a:lst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600" kern="1200" spc="0" baseline="0">
                <a:gradFill>
                  <a:gsLst>
                    <a:gs pos="1250">
                      <a:schemeClr val="tx1"/>
                    </a:gs>
                    <a:gs pos="100000">
                      <a:schemeClr val="tx1"/>
                    </a:gs>
                  </a:gsLst>
                  <a:lin ang="5400000" scaled="0"/>
                </a:gra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2809">
              <a:spcBef>
                <a:spcPts val="0"/>
              </a:spcBef>
              <a:spcAft>
                <a:spcPts val="2800"/>
              </a:spcAft>
              <a:buNone/>
              <a:defRPr/>
            </a:pPr>
            <a:r>
              <a:rPr lang="en-US" sz="2000" kern="0" dirty="0">
                <a:solidFill>
                  <a:schemeClr val="tx1"/>
                </a:solidFill>
                <a:latin typeface="Segoe UI" panose="020B0502040204020203" pitchFamily="34" charset="0"/>
                <a:cs typeface="Segoe UI" panose="020B0502040204020203" pitchFamily="34" charset="0"/>
              </a:rPr>
              <a:t>One place to understand your security position and what features you have enabled.</a:t>
            </a:r>
          </a:p>
        </p:txBody>
      </p:sp>
      <p:sp>
        <p:nvSpPr>
          <p:cNvPr id="7" name="Rectangle 6">
            <a:extLst>
              <a:ext uri="{FF2B5EF4-FFF2-40B4-BE49-F238E27FC236}">
                <a16:creationId xmlns:a16="http://schemas.microsoft.com/office/drawing/2014/main" id="{428E82C2-08BF-406E-97FE-107CF0D74B43}"/>
              </a:ext>
            </a:extLst>
          </p:cNvPr>
          <p:cNvSpPr/>
          <p:nvPr/>
        </p:nvSpPr>
        <p:spPr bwMode="auto">
          <a:xfrm>
            <a:off x="801913" y="2493342"/>
            <a:ext cx="27978" cy="685800"/>
          </a:xfrm>
          <a:prstGeom prst="rect">
            <a:avLst/>
          </a:prstGeom>
          <a:solidFill>
            <a:schemeClr val="accent1">
              <a:alpha val="82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defRPr/>
            </a:pPr>
            <a:endParaRPr lang="en-US" sz="2040">
              <a:gradFill>
                <a:gsLst>
                  <a:gs pos="0">
                    <a:srgbClr val="FFFFFF"/>
                  </a:gs>
                  <a:gs pos="100000">
                    <a:srgbClr val="FFFFFF"/>
                  </a:gs>
                </a:gsLst>
                <a:lin ang="5400000" scaled="0"/>
              </a:gradFill>
              <a:latin typeface="Segoe UI"/>
            </a:endParaRPr>
          </a:p>
        </p:txBody>
      </p:sp>
      <p:sp>
        <p:nvSpPr>
          <p:cNvPr id="8" name="Rectangle 7">
            <a:extLst>
              <a:ext uri="{FF2B5EF4-FFF2-40B4-BE49-F238E27FC236}">
                <a16:creationId xmlns:a16="http://schemas.microsoft.com/office/drawing/2014/main" id="{BB2603C0-7FB6-4AE1-A3E4-752091413CCD}"/>
              </a:ext>
            </a:extLst>
          </p:cNvPr>
          <p:cNvSpPr/>
          <p:nvPr/>
        </p:nvSpPr>
        <p:spPr bwMode="auto">
          <a:xfrm>
            <a:off x="801913" y="3447636"/>
            <a:ext cx="27978" cy="502920"/>
          </a:xfrm>
          <a:prstGeom prst="rect">
            <a:avLst/>
          </a:prstGeom>
          <a:solidFill>
            <a:schemeClr val="accent1">
              <a:alpha val="82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defRPr/>
            </a:pPr>
            <a:endParaRPr lang="en-US" sz="2040">
              <a:gradFill>
                <a:gsLst>
                  <a:gs pos="0">
                    <a:srgbClr val="FFFFFF"/>
                  </a:gs>
                  <a:gs pos="100000">
                    <a:srgbClr val="FFFFFF"/>
                  </a:gs>
                </a:gsLst>
                <a:lin ang="5400000" scaled="0"/>
              </a:gradFill>
              <a:latin typeface="Segoe UI"/>
            </a:endParaRPr>
          </a:p>
        </p:txBody>
      </p:sp>
      <p:sp>
        <p:nvSpPr>
          <p:cNvPr id="10" name="Rectangle 9">
            <a:extLst>
              <a:ext uri="{FF2B5EF4-FFF2-40B4-BE49-F238E27FC236}">
                <a16:creationId xmlns:a16="http://schemas.microsoft.com/office/drawing/2014/main" id="{D3D22673-C203-4FEB-9E41-BF0E42084BCA}"/>
              </a:ext>
            </a:extLst>
          </p:cNvPr>
          <p:cNvSpPr/>
          <p:nvPr/>
        </p:nvSpPr>
        <p:spPr bwMode="auto">
          <a:xfrm>
            <a:off x="801913" y="4209250"/>
            <a:ext cx="27978" cy="1014984"/>
          </a:xfrm>
          <a:prstGeom prst="rect">
            <a:avLst/>
          </a:prstGeom>
          <a:solidFill>
            <a:schemeClr val="accent1">
              <a:alpha val="82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defRPr/>
            </a:pPr>
            <a:endParaRPr lang="en-US" sz="2040">
              <a:gradFill>
                <a:gsLst>
                  <a:gs pos="0">
                    <a:srgbClr val="FFFFFF"/>
                  </a:gs>
                  <a:gs pos="100000">
                    <a:srgbClr val="FFFFFF"/>
                  </a:gs>
                </a:gsLst>
                <a:lin ang="5400000" scaled="0"/>
              </a:gradFill>
              <a:latin typeface="Segoe UI"/>
            </a:endParaRPr>
          </a:p>
        </p:txBody>
      </p:sp>
      <p:pic>
        <p:nvPicPr>
          <p:cNvPr id="14" name="Picture Placeholder 12" descr="A person sitting at a table using a computer&#10;&#10;Description generated with very high confidence">
            <a:extLst>
              <a:ext uri="{FF2B5EF4-FFF2-40B4-BE49-F238E27FC236}">
                <a16:creationId xmlns:a16="http://schemas.microsoft.com/office/drawing/2014/main" id="{22B2B3E9-BF4D-40F1-B99C-FD41F84FA3E3}"/>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219825" y="0"/>
            <a:ext cx="6216650" cy="6992587"/>
          </a:xfrm>
          <a:prstGeom prst="rect">
            <a:avLst/>
          </a:prstGeom>
        </p:spPr>
      </p:pic>
      <p:sp>
        <p:nvSpPr>
          <p:cNvPr id="12" name="Text Placeholder 3">
            <a:extLst>
              <a:ext uri="{FF2B5EF4-FFF2-40B4-BE49-F238E27FC236}">
                <a16:creationId xmlns:a16="http://schemas.microsoft.com/office/drawing/2014/main" id="{32DE5174-D051-4A3D-8B53-C8AABCEC219F}"/>
              </a:ext>
            </a:extLst>
          </p:cNvPr>
          <p:cNvSpPr txBox="1">
            <a:spLocks/>
          </p:cNvSpPr>
          <p:nvPr/>
        </p:nvSpPr>
        <p:spPr>
          <a:xfrm>
            <a:off x="903693" y="2421162"/>
            <a:ext cx="4867104" cy="3635302"/>
          </a:xfrm>
          <a:prstGeom prst="rect">
            <a:avLst/>
          </a:prstGeom>
        </p:spPr>
        <p:txBody>
          <a:bodyPr vert="horz" wrap="square" lIns="146262" tIns="91414" rIns="146262" bIns="91414" rtlCol="0">
            <a:spAutoFit/>
          </a:bodyPr>
          <a:lst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600" kern="1200" spc="0" baseline="0">
                <a:gradFill>
                  <a:gsLst>
                    <a:gs pos="1250">
                      <a:schemeClr val="tx1"/>
                    </a:gs>
                    <a:gs pos="100000">
                      <a:schemeClr val="tx1"/>
                    </a:gs>
                  </a:gsLst>
                  <a:lin ang="5400000" scaled="0"/>
                </a:gra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2809">
              <a:spcBef>
                <a:spcPts val="0"/>
              </a:spcBef>
              <a:spcAft>
                <a:spcPts val="2800"/>
              </a:spcAft>
              <a:buNone/>
              <a:defRPr/>
            </a:pPr>
            <a:r>
              <a:rPr lang="en-US" sz="2448" kern="0" dirty="0">
                <a:solidFill>
                  <a:schemeClr val="tx1"/>
                </a:solidFill>
                <a:latin typeface="Segoe UI" panose="020B0502040204020203" pitchFamily="34" charset="0"/>
                <a:cs typeface="Segoe UI" panose="020B0502040204020203" pitchFamily="34" charset="0"/>
              </a:rPr>
              <a:t>Visibility into Office 365, </a:t>
            </a:r>
            <a:br>
              <a:rPr lang="en-US" sz="2448" kern="0" dirty="0">
                <a:solidFill>
                  <a:schemeClr val="tx1"/>
                </a:solidFill>
                <a:latin typeface="Segoe UI" panose="020B0502040204020203" pitchFamily="34" charset="0"/>
                <a:cs typeface="Segoe UI" panose="020B0502040204020203" pitchFamily="34" charset="0"/>
              </a:rPr>
            </a:br>
            <a:r>
              <a:rPr lang="en-US" sz="2448" kern="0" dirty="0">
                <a:solidFill>
                  <a:schemeClr val="tx1"/>
                </a:solidFill>
                <a:latin typeface="Segoe UI" panose="020B0502040204020203" pitchFamily="34" charset="0"/>
                <a:cs typeface="Segoe UI" panose="020B0502040204020203" pitchFamily="34" charset="0"/>
              </a:rPr>
              <a:t>EMS, and Windows 10.</a:t>
            </a:r>
          </a:p>
          <a:p>
            <a:pPr marL="0" indent="0" defTabSz="912809">
              <a:spcBef>
                <a:spcPts val="0"/>
              </a:spcBef>
              <a:spcAft>
                <a:spcPts val="2800"/>
              </a:spcAft>
              <a:buNone/>
              <a:defRPr/>
            </a:pPr>
            <a:r>
              <a:rPr lang="en-US" sz="2448" kern="0" dirty="0">
                <a:solidFill>
                  <a:schemeClr val="tx1"/>
                </a:solidFill>
                <a:latin typeface="Segoe UI" panose="020B0502040204020203" pitchFamily="34" charset="0"/>
                <a:cs typeface="Segoe UI" panose="020B0502040204020203" pitchFamily="34" charset="0"/>
              </a:rPr>
              <a:t>View historical score and trends.</a:t>
            </a:r>
          </a:p>
          <a:p>
            <a:pPr marL="0" indent="0" defTabSz="912809">
              <a:spcBef>
                <a:spcPts val="0"/>
              </a:spcBef>
              <a:spcAft>
                <a:spcPts val="2800"/>
              </a:spcAft>
              <a:buNone/>
              <a:defRPr/>
            </a:pPr>
            <a:r>
              <a:rPr lang="en-US" sz="2448" kern="0" dirty="0">
                <a:solidFill>
                  <a:schemeClr val="tx1"/>
                </a:solidFill>
                <a:latin typeface="Segoe UI" panose="020B0502040204020203" pitchFamily="34" charset="0"/>
                <a:cs typeface="Segoe UI" panose="020B0502040204020203" pitchFamily="34" charset="0"/>
              </a:rPr>
              <a:t>Easily compare score </a:t>
            </a:r>
            <a:br>
              <a:rPr lang="en-US" sz="2448" kern="0" dirty="0">
                <a:solidFill>
                  <a:schemeClr val="tx1"/>
                </a:solidFill>
                <a:latin typeface="Segoe UI" panose="020B0502040204020203" pitchFamily="34" charset="0"/>
                <a:cs typeface="Segoe UI" panose="020B0502040204020203" pitchFamily="34" charset="0"/>
              </a:rPr>
            </a:br>
            <a:r>
              <a:rPr lang="en-US" sz="2448" kern="0" dirty="0">
                <a:solidFill>
                  <a:schemeClr val="tx1"/>
                </a:solidFill>
                <a:latin typeface="Segoe UI" panose="020B0502040204020203" pitchFamily="34" charset="0"/>
                <a:cs typeface="Segoe UI" panose="020B0502040204020203" pitchFamily="34" charset="0"/>
              </a:rPr>
              <a:t>against other days and </a:t>
            </a:r>
            <a:br>
              <a:rPr lang="en-US" sz="2448" kern="0" dirty="0">
                <a:solidFill>
                  <a:schemeClr val="tx1"/>
                </a:solidFill>
                <a:latin typeface="Segoe UI" panose="020B0502040204020203" pitchFamily="34" charset="0"/>
                <a:cs typeface="Segoe UI" panose="020B0502040204020203" pitchFamily="34" charset="0"/>
              </a:rPr>
            </a:br>
            <a:r>
              <a:rPr lang="en-US" sz="2448" kern="0" dirty="0">
                <a:solidFill>
                  <a:schemeClr val="tx1"/>
                </a:solidFill>
                <a:latin typeface="Segoe UI" panose="020B0502040204020203" pitchFamily="34" charset="0"/>
                <a:cs typeface="Segoe UI" panose="020B0502040204020203" pitchFamily="34" charset="0"/>
              </a:rPr>
              <a:t>other organizations.</a:t>
            </a:r>
          </a:p>
          <a:p>
            <a:pPr marL="0" indent="0" defTabSz="912809">
              <a:spcBef>
                <a:spcPts val="0"/>
              </a:spcBef>
              <a:spcAft>
                <a:spcPts val="2800"/>
              </a:spcAft>
              <a:buNone/>
              <a:defRPr/>
            </a:pPr>
            <a:endParaRPr lang="en-US" sz="2448" kern="0" dirty="0">
              <a:solidFill>
                <a:schemeClr val="tx1"/>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0109284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rgbClr val="F3F3F3"/>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EFAD0A4-C2BD-4B77-ABDD-F80CCA22726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58746" y="906891"/>
            <a:ext cx="9410838" cy="11216418"/>
          </a:xfrm>
          <a:prstGeom prst="rect">
            <a:avLst/>
          </a:prstGeom>
        </p:spPr>
      </p:pic>
      <p:pic>
        <p:nvPicPr>
          <p:cNvPr id="12" name="Picture 11">
            <a:extLst>
              <a:ext uri="{FF2B5EF4-FFF2-40B4-BE49-F238E27FC236}">
                <a16:creationId xmlns:a16="http://schemas.microsoft.com/office/drawing/2014/main" id="{7A8485A1-68D3-4787-9BC9-40655A3EE61E}"/>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484471" y="1435880"/>
            <a:ext cx="7433686" cy="4937760"/>
          </a:xfrm>
          <a:prstGeom prst="rect">
            <a:avLst/>
          </a:prstGeom>
        </p:spPr>
      </p:pic>
      <p:sp>
        <p:nvSpPr>
          <p:cNvPr id="4" name="Title 3"/>
          <p:cNvSpPr>
            <a:spLocks noGrp="1"/>
          </p:cNvSpPr>
          <p:nvPr>
            <p:ph type="title"/>
          </p:nvPr>
        </p:nvSpPr>
        <p:spPr>
          <a:xfrm>
            <a:off x="275483" y="295730"/>
            <a:ext cx="10424456" cy="917444"/>
          </a:xfrm>
        </p:spPr>
        <p:txBody>
          <a:bodyPr/>
          <a:lstStyle/>
          <a:p>
            <a:r>
              <a:rPr lang="en-US" sz="4000" dirty="0">
                <a:solidFill>
                  <a:schemeClr val="accent1"/>
                </a:solidFill>
                <a:latin typeface="Segoe UI Semibold" panose="020B0702040204020203" pitchFamily="34" charset="0"/>
                <a:cs typeface="Segoe UI Semibold" panose="020B0702040204020203" pitchFamily="34" charset="0"/>
              </a:rPr>
              <a:t>Support for Office 365, EMS, </a:t>
            </a:r>
            <a:br>
              <a:rPr lang="en-US" sz="4000" dirty="0">
                <a:solidFill>
                  <a:schemeClr val="accent1"/>
                </a:solidFill>
                <a:latin typeface="Segoe UI Semibold" panose="020B0702040204020203" pitchFamily="34" charset="0"/>
                <a:cs typeface="Segoe UI Semibold" panose="020B0702040204020203" pitchFamily="34" charset="0"/>
              </a:rPr>
            </a:br>
            <a:r>
              <a:rPr lang="en-US" sz="4000" dirty="0">
                <a:solidFill>
                  <a:schemeClr val="accent1"/>
                </a:solidFill>
                <a:latin typeface="Segoe UI Semibold" panose="020B0702040204020203" pitchFamily="34" charset="0"/>
                <a:cs typeface="Segoe UI Semibold" panose="020B0702040204020203" pitchFamily="34" charset="0"/>
              </a:rPr>
              <a:t>&amp; Windows 10</a:t>
            </a:r>
          </a:p>
        </p:txBody>
      </p:sp>
      <p:sp>
        <p:nvSpPr>
          <p:cNvPr id="11" name="TextBox 10">
            <a:extLst>
              <a:ext uri="{FF2B5EF4-FFF2-40B4-BE49-F238E27FC236}">
                <a16:creationId xmlns:a16="http://schemas.microsoft.com/office/drawing/2014/main" id="{A036D17F-A176-4AEB-97D3-4208F8BF6011}"/>
              </a:ext>
            </a:extLst>
          </p:cNvPr>
          <p:cNvSpPr txBox="1"/>
          <p:nvPr/>
        </p:nvSpPr>
        <p:spPr>
          <a:xfrm>
            <a:off x="291101" y="2125663"/>
            <a:ext cx="3639061" cy="3237809"/>
          </a:xfrm>
          <a:prstGeom prst="rect">
            <a:avLst/>
          </a:prstGeom>
          <a:noFill/>
        </p:spPr>
        <p:txBody>
          <a:bodyPr wrap="square" lIns="182880" tIns="146304" rIns="182880" bIns="146304" rtlCol="0">
            <a:spAutoFit/>
          </a:bodyPr>
          <a:lstStyle>
            <a:defPPr>
              <a:defRPr lang="en-US"/>
            </a:defPPr>
            <a:lvl1pPr defTabSz="914224">
              <a:lnSpc>
                <a:spcPct val="90000"/>
              </a:lnSpc>
              <a:spcBef>
                <a:spcPts val="1200"/>
              </a:spcBef>
              <a:spcAft>
                <a:spcPts val="1200"/>
              </a:spcAft>
              <a:defRPr sz="2400" spc="70">
                <a:gradFill>
                  <a:gsLst>
                    <a:gs pos="1250">
                      <a:schemeClr val="tx1"/>
                    </a:gs>
                    <a:gs pos="100000">
                      <a:schemeClr val="tx1"/>
                    </a:gs>
                  </a:gsLst>
                  <a:lin ang="5400000" scaled="0"/>
                </a:gradFill>
                <a:latin typeface="Segoe UI Semilight" panose="020B0402040204020203" pitchFamily="34" charset="0"/>
                <a:cs typeface="Segoe UI Semilight" panose="020B0402040204020203" pitchFamily="34" charset="0"/>
              </a:defRPr>
            </a:lvl1pPr>
          </a:lstStyle>
          <a:p>
            <a:pPr marL="0" marR="0" lvl="0" indent="0" algn="l" defTabSz="914224" rtl="0" eaLnBrk="1" fontAlgn="auto" latinLnBrk="0" hangingPunct="1">
              <a:lnSpc>
                <a:spcPct val="90000"/>
              </a:lnSpc>
              <a:spcBef>
                <a:spcPts val="1200"/>
              </a:spcBef>
              <a:spcAft>
                <a:spcPts val="1200"/>
              </a:spcAft>
              <a:buClrTx/>
              <a:buSzTx/>
              <a:buFontTx/>
              <a:buNone/>
              <a:tabLst/>
              <a:defRPr/>
            </a:pPr>
            <a:r>
              <a:rPr kumimoji="0" lang="en-US" sz="2400" b="0" i="0" u="none" strike="noStrike" kern="1200" cap="none" spc="70" normalizeH="0" baseline="0" noProof="0" dirty="0">
                <a:ln>
                  <a:noFill/>
                </a:ln>
                <a:solidFill>
                  <a:schemeClr val="tx1"/>
                </a:solidFill>
                <a:effectLst/>
                <a:uLnTx/>
                <a:uFillTx/>
                <a:latin typeface="Segoe UI Semilight" panose="020B0402040204020203" pitchFamily="34" charset="0"/>
                <a:ea typeface="+mn-ea"/>
                <a:cs typeface="Segoe UI Semilight" panose="020B0402040204020203" pitchFamily="34" charset="0"/>
              </a:rPr>
              <a:t>Office 365 and</a:t>
            </a:r>
            <a:r>
              <a:rPr kumimoji="0" lang="en-US" sz="2400" b="0" i="0" u="none" strike="noStrike" kern="1200" cap="none" spc="70" normalizeH="0" noProof="0" dirty="0">
                <a:ln>
                  <a:noFill/>
                </a:ln>
                <a:solidFill>
                  <a:schemeClr val="tx1"/>
                </a:solidFill>
                <a:effectLst/>
                <a:uLnTx/>
                <a:uFillTx/>
                <a:latin typeface="Segoe UI Semilight" panose="020B0402040204020203" pitchFamily="34" charset="0"/>
                <a:ea typeface="+mn-ea"/>
                <a:cs typeface="Segoe UI Semilight" panose="020B0402040204020203" pitchFamily="34" charset="0"/>
              </a:rPr>
              <a:t> </a:t>
            </a:r>
            <a:br>
              <a:rPr kumimoji="0" lang="en-US" sz="2400" b="0" i="0" u="none" strike="noStrike" kern="1200" cap="none" spc="70" normalizeH="0" noProof="0" dirty="0">
                <a:ln>
                  <a:noFill/>
                </a:ln>
                <a:solidFill>
                  <a:schemeClr val="tx1"/>
                </a:solidFill>
                <a:effectLst/>
                <a:uLnTx/>
                <a:uFillTx/>
                <a:latin typeface="Segoe UI Semilight" panose="020B0402040204020203" pitchFamily="34" charset="0"/>
                <a:ea typeface="+mn-ea"/>
                <a:cs typeface="Segoe UI Semilight" panose="020B0402040204020203" pitchFamily="34" charset="0"/>
              </a:rPr>
            </a:br>
            <a:r>
              <a:rPr kumimoji="0" lang="en-US" sz="2400" b="0" i="0" u="none" strike="noStrike" kern="1200" cap="none" spc="70" normalizeH="0" noProof="0" dirty="0">
                <a:ln>
                  <a:noFill/>
                </a:ln>
                <a:solidFill>
                  <a:schemeClr val="tx1"/>
                </a:solidFill>
                <a:effectLst/>
                <a:uLnTx/>
                <a:uFillTx/>
                <a:latin typeface="Segoe UI Semilight" panose="020B0402040204020203" pitchFamily="34" charset="0"/>
                <a:ea typeface="+mn-ea"/>
                <a:cs typeface="Segoe UI Semilight" panose="020B0402040204020203" pitchFamily="34" charset="0"/>
              </a:rPr>
              <a:t>Windows 10 scores </a:t>
            </a:r>
            <a:br>
              <a:rPr kumimoji="0" lang="en-US" sz="2400" b="0" i="0" u="none" strike="noStrike" kern="1200" cap="none" spc="70" normalizeH="0" noProof="0" dirty="0">
                <a:ln>
                  <a:noFill/>
                </a:ln>
                <a:solidFill>
                  <a:schemeClr val="tx1"/>
                </a:solidFill>
                <a:effectLst/>
                <a:uLnTx/>
                <a:uFillTx/>
                <a:latin typeface="Segoe UI Semilight" panose="020B0402040204020203" pitchFamily="34" charset="0"/>
                <a:ea typeface="+mn-ea"/>
                <a:cs typeface="Segoe UI Semilight" panose="020B0402040204020203" pitchFamily="34" charset="0"/>
              </a:rPr>
            </a:br>
            <a:r>
              <a:rPr kumimoji="0" lang="en-US" sz="2400" b="0" i="0" u="none" strike="noStrike" kern="1200" cap="none" spc="70" normalizeH="0" noProof="0" dirty="0">
                <a:ln>
                  <a:noFill/>
                </a:ln>
                <a:solidFill>
                  <a:schemeClr val="tx1"/>
                </a:solidFill>
                <a:effectLst/>
                <a:uLnTx/>
                <a:uFillTx/>
                <a:latin typeface="Segoe UI Semilight" panose="020B0402040204020203" pitchFamily="34" charset="0"/>
                <a:ea typeface="+mn-ea"/>
                <a:cs typeface="Segoe UI Semilight" panose="020B0402040204020203" pitchFamily="34" charset="0"/>
              </a:rPr>
              <a:t>part of summary</a:t>
            </a:r>
          </a:p>
          <a:p>
            <a:pPr>
              <a:defRPr/>
            </a:pPr>
            <a:r>
              <a:rPr lang="en-US" dirty="0">
                <a:solidFill>
                  <a:schemeClr val="tx1"/>
                </a:solidFill>
              </a:rPr>
              <a:t>Azure Active Directory, MCAS, and Intune controls supported</a:t>
            </a:r>
          </a:p>
          <a:p>
            <a:pPr marL="0" marR="0" lvl="0" indent="0" algn="l" defTabSz="914224" rtl="0" eaLnBrk="1" fontAlgn="auto" latinLnBrk="0" hangingPunct="1">
              <a:lnSpc>
                <a:spcPct val="90000"/>
              </a:lnSpc>
              <a:spcBef>
                <a:spcPts val="1200"/>
              </a:spcBef>
              <a:spcAft>
                <a:spcPts val="1200"/>
              </a:spcAft>
              <a:buClrTx/>
              <a:buSzTx/>
              <a:buFontTx/>
              <a:buNone/>
              <a:tabLst/>
              <a:defRPr/>
            </a:pPr>
            <a:r>
              <a:rPr lang="en-US" baseline="0" dirty="0">
                <a:solidFill>
                  <a:schemeClr val="tx1"/>
                </a:solidFill>
              </a:rPr>
              <a:t>89</a:t>
            </a:r>
            <a:r>
              <a:rPr lang="en-US" dirty="0">
                <a:solidFill>
                  <a:schemeClr val="tx1"/>
                </a:solidFill>
              </a:rPr>
              <a:t> controls supported</a:t>
            </a:r>
            <a:endParaRPr kumimoji="0" lang="en-US" sz="2400" b="0" i="0" u="none" strike="noStrike" kern="1200" cap="none" spc="70" normalizeH="0" baseline="0" noProof="0" dirty="0">
              <a:ln>
                <a:noFill/>
              </a:ln>
              <a:solidFill>
                <a:schemeClr val="tx1"/>
              </a:solidFill>
              <a:effectLst/>
              <a:uLnTx/>
              <a:uFillTx/>
            </a:endParaRPr>
          </a:p>
        </p:txBody>
      </p:sp>
      <p:sp>
        <p:nvSpPr>
          <p:cNvPr id="16" name="Rectangle 15">
            <a:extLst>
              <a:ext uri="{FF2B5EF4-FFF2-40B4-BE49-F238E27FC236}">
                <a16:creationId xmlns:a16="http://schemas.microsoft.com/office/drawing/2014/main" id="{FAC26620-CEE6-403C-8F8B-26F5B8805DE6}"/>
              </a:ext>
            </a:extLst>
          </p:cNvPr>
          <p:cNvSpPr/>
          <p:nvPr/>
        </p:nvSpPr>
        <p:spPr bwMode="auto">
          <a:xfrm>
            <a:off x="5420173" y="2343551"/>
            <a:ext cx="4089679" cy="3439064"/>
          </a:xfrm>
          <a:prstGeom prst="rect">
            <a:avLst/>
          </a:prstGeom>
          <a:noFill/>
          <a:ln w="15875" cap="flat" cmpd="sng" algn="ctr">
            <a:solidFill>
              <a:schemeClr val="accent1"/>
            </a:solidFill>
            <a:prstDash val="sys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cxnSp>
        <p:nvCxnSpPr>
          <p:cNvPr id="8" name="Straight Connector 7">
            <a:extLst>
              <a:ext uri="{FF2B5EF4-FFF2-40B4-BE49-F238E27FC236}">
                <a16:creationId xmlns:a16="http://schemas.microsoft.com/office/drawing/2014/main" id="{2C39ED4D-7D6C-4D05-A4AC-DDCC7D7D279E}"/>
              </a:ext>
            </a:extLst>
          </p:cNvPr>
          <p:cNvCxnSpPr>
            <a:cxnSpLocks/>
          </p:cNvCxnSpPr>
          <p:nvPr/>
        </p:nvCxnSpPr>
        <p:spPr>
          <a:xfrm flipV="1">
            <a:off x="5420173" y="183734"/>
            <a:ext cx="1955316" cy="2159816"/>
          </a:xfrm>
          <a:prstGeom prst="line">
            <a:avLst/>
          </a:prstGeom>
          <a:noFill/>
          <a:ln w="15875" cap="flat" cmpd="sng" algn="ctr">
            <a:solidFill>
              <a:schemeClr val="accent1"/>
            </a:solidFill>
            <a:prstDash val="sysDash"/>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939192C0-E295-438A-8330-623B9D6DE37A}"/>
              </a:ext>
            </a:extLst>
          </p:cNvPr>
          <p:cNvCxnSpPr>
            <a:cxnSpLocks/>
          </p:cNvCxnSpPr>
          <p:nvPr/>
        </p:nvCxnSpPr>
        <p:spPr>
          <a:xfrm flipV="1">
            <a:off x="9509852" y="4363215"/>
            <a:ext cx="2750738" cy="1419400"/>
          </a:xfrm>
          <a:prstGeom prst="line">
            <a:avLst/>
          </a:prstGeom>
          <a:noFill/>
          <a:ln w="15875" cap="flat" cmpd="sng" algn="ctr">
            <a:solidFill>
              <a:schemeClr val="accent1"/>
            </a:solidFill>
            <a:prstDash val="sysDash"/>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AD3D0254-8F30-4E17-9B2C-0721087D0883}"/>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375489" y="183734"/>
            <a:ext cx="4885101" cy="4066294"/>
          </a:xfrm>
          <a:prstGeom prst="rect">
            <a:avLst/>
          </a:prstGeom>
          <a:noFill/>
          <a:ln w="15875" cap="flat" cmpd="sng" algn="ctr">
            <a:solidFill>
              <a:schemeClr val="accent1"/>
            </a:solidFill>
            <a:prstDash val="sysDash"/>
            <a:headEnd type="none" w="med" len="med"/>
            <a:tailEnd type="none" w="med" len="med"/>
          </a:ln>
          <a:effectLst/>
        </p:spPr>
      </p:pic>
      <p:sp>
        <p:nvSpPr>
          <p:cNvPr id="18" name="Rectangle 17">
            <a:extLst>
              <a:ext uri="{FF2B5EF4-FFF2-40B4-BE49-F238E27FC236}">
                <a16:creationId xmlns:a16="http://schemas.microsoft.com/office/drawing/2014/main" id="{3C9B633D-4448-438B-B7D0-7758A1B299B1}"/>
              </a:ext>
            </a:extLst>
          </p:cNvPr>
          <p:cNvSpPr/>
          <p:nvPr/>
        </p:nvSpPr>
        <p:spPr bwMode="auto">
          <a:xfrm>
            <a:off x="4431535" y="1435880"/>
            <a:ext cx="129448" cy="285506"/>
          </a:xfrm>
          <a:prstGeom prst="rect">
            <a:avLst/>
          </a:prstGeom>
          <a:solidFill>
            <a:srgbClr val="00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242936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42" presetClass="path" presetSubtype="0" decel="100000" fill="hold" grpId="1" nodeType="withEffect">
                                  <p:stCondLst>
                                    <p:cond delay="0"/>
                                  </p:stCondLst>
                                  <p:childTnLst>
                                    <p:animMotion origin="layout" path="M 4.86342E-6 3.73581E-6 L 4.86342E-6 0.02156 " pathEditMode="relative" rAng="0" ptsTypes="AA">
                                      <p:cBhvr>
                                        <p:cTn id="9" dur="750" spd="-100000" fill="hold"/>
                                        <p:tgtEl>
                                          <p:spTgt spid="11"/>
                                        </p:tgtEl>
                                        <p:attrNameLst>
                                          <p:attrName>ppt_x</p:attrName>
                                          <p:attrName>ppt_y</p:attrName>
                                        </p:attrNameLst>
                                      </p:cBhvr>
                                      <p:rCtr x="0" y="1067"/>
                                    </p:animMotion>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heel(1)">
                                      <p:cBhvr>
                                        <p:cTn id="14" dur="1500"/>
                                        <p:tgtEl>
                                          <p:spTgt spid="16"/>
                                        </p:tgtEl>
                                      </p:cBhvr>
                                    </p:animEffect>
                                  </p:childTnLst>
                                </p:cTn>
                              </p:par>
                            </p:childTnLst>
                          </p:cTn>
                        </p:par>
                        <p:par>
                          <p:cTn id="15" fill="hold">
                            <p:stCondLst>
                              <p:cond delay="1500"/>
                            </p:stCondLst>
                            <p:childTnLst>
                              <p:par>
                                <p:cTn id="16" presetID="53" presetClass="entr" presetSubtype="528"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750" fill="hold"/>
                                        <p:tgtEl>
                                          <p:spTgt spid="13"/>
                                        </p:tgtEl>
                                        <p:attrNameLst>
                                          <p:attrName>ppt_w</p:attrName>
                                        </p:attrNameLst>
                                      </p:cBhvr>
                                      <p:tavLst>
                                        <p:tav tm="0">
                                          <p:val>
                                            <p:fltVal val="0"/>
                                          </p:val>
                                        </p:tav>
                                        <p:tav tm="100000">
                                          <p:val>
                                            <p:strVal val="#ppt_w"/>
                                          </p:val>
                                        </p:tav>
                                      </p:tavLst>
                                    </p:anim>
                                    <p:anim calcmode="lin" valueType="num">
                                      <p:cBhvr>
                                        <p:cTn id="19" dur="750" fill="hold"/>
                                        <p:tgtEl>
                                          <p:spTgt spid="13"/>
                                        </p:tgtEl>
                                        <p:attrNameLst>
                                          <p:attrName>ppt_h</p:attrName>
                                        </p:attrNameLst>
                                      </p:cBhvr>
                                      <p:tavLst>
                                        <p:tav tm="0">
                                          <p:val>
                                            <p:fltVal val="0"/>
                                          </p:val>
                                        </p:tav>
                                        <p:tav tm="100000">
                                          <p:val>
                                            <p:strVal val="#ppt_h"/>
                                          </p:val>
                                        </p:tav>
                                      </p:tavLst>
                                    </p:anim>
                                    <p:animEffect transition="in" filter="fade">
                                      <p:cBhvr>
                                        <p:cTn id="20" dur="750"/>
                                        <p:tgtEl>
                                          <p:spTgt spid="13"/>
                                        </p:tgtEl>
                                      </p:cBhvr>
                                    </p:animEffect>
                                    <p:anim calcmode="lin" valueType="num">
                                      <p:cBhvr>
                                        <p:cTn id="21" dur="750" fill="hold"/>
                                        <p:tgtEl>
                                          <p:spTgt spid="13"/>
                                        </p:tgtEl>
                                        <p:attrNameLst>
                                          <p:attrName>ppt_x</p:attrName>
                                        </p:attrNameLst>
                                      </p:cBhvr>
                                      <p:tavLst>
                                        <p:tav tm="0">
                                          <p:val>
                                            <p:fltVal val="0.5"/>
                                          </p:val>
                                        </p:tav>
                                        <p:tav tm="100000">
                                          <p:val>
                                            <p:strVal val="#ppt_x"/>
                                          </p:val>
                                        </p:tav>
                                      </p:tavLst>
                                    </p:anim>
                                    <p:anim calcmode="lin" valueType="num">
                                      <p:cBhvr>
                                        <p:cTn id="22" dur="750" fill="hold"/>
                                        <p:tgtEl>
                                          <p:spTgt spid="13"/>
                                        </p:tgtEl>
                                        <p:attrNameLst>
                                          <p:attrName>ppt_y</p:attrName>
                                        </p:attrNameLst>
                                      </p:cBhvr>
                                      <p:tavLst>
                                        <p:tav tm="0">
                                          <p:val>
                                            <p:fltVal val="0.5"/>
                                          </p:val>
                                        </p:tav>
                                        <p:tav tm="100000">
                                          <p:val>
                                            <p:strVal val="#ppt_y"/>
                                          </p:val>
                                        </p:tav>
                                      </p:tavLst>
                                    </p:anim>
                                  </p:childTnLst>
                                </p:cTn>
                              </p:par>
                              <p:par>
                                <p:cTn id="23" presetID="10" presetClass="entr" presetSubtype="0" fill="hold" nodeType="withEffect">
                                  <p:stCondLst>
                                    <p:cond delay="75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nodeType="withEffect">
                                  <p:stCondLst>
                                    <p:cond delay="75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6"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rgbClr val="F3F3F3"/>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5E085EE-E462-4EEB-94E9-3418A061FB8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58746" y="906891"/>
            <a:ext cx="9410838" cy="11216418"/>
          </a:xfrm>
          <a:prstGeom prst="rect">
            <a:avLst/>
          </a:prstGeom>
        </p:spPr>
      </p:pic>
      <p:pic>
        <p:nvPicPr>
          <p:cNvPr id="13" name="Picture 12">
            <a:extLst>
              <a:ext uri="{FF2B5EF4-FFF2-40B4-BE49-F238E27FC236}">
                <a16:creationId xmlns:a16="http://schemas.microsoft.com/office/drawing/2014/main" id="{CD57AB09-4DD9-4A7C-9764-D8EDFDF07D6F}"/>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486850" y="1435880"/>
            <a:ext cx="7433687" cy="4937760"/>
          </a:xfrm>
          <a:prstGeom prst="rect">
            <a:avLst/>
          </a:prstGeom>
        </p:spPr>
      </p:pic>
      <p:sp>
        <p:nvSpPr>
          <p:cNvPr id="4" name="Title 3"/>
          <p:cNvSpPr>
            <a:spLocks noGrp="1"/>
          </p:cNvSpPr>
          <p:nvPr>
            <p:ph type="title"/>
          </p:nvPr>
        </p:nvSpPr>
        <p:spPr>
          <a:xfrm>
            <a:off x="275483" y="295730"/>
            <a:ext cx="10424456" cy="917444"/>
          </a:xfrm>
        </p:spPr>
        <p:txBody>
          <a:bodyPr/>
          <a:lstStyle/>
          <a:p>
            <a:r>
              <a:rPr lang="en-US" sz="4000" dirty="0">
                <a:solidFill>
                  <a:schemeClr val="accent1"/>
                </a:solidFill>
                <a:latin typeface="Segoe UI Semibold" panose="020B0702040204020203" pitchFamily="34" charset="0"/>
                <a:cs typeface="Segoe UI Semibold" panose="020B0702040204020203" pitchFamily="34" charset="0"/>
              </a:rPr>
              <a:t>Historical score and trends</a:t>
            </a:r>
          </a:p>
        </p:txBody>
      </p:sp>
      <p:sp>
        <p:nvSpPr>
          <p:cNvPr id="11" name="TextBox 10">
            <a:extLst>
              <a:ext uri="{FF2B5EF4-FFF2-40B4-BE49-F238E27FC236}">
                <a16:creationId xmlns:a16="http://schemas.microsoft.com/office/drawing/2014/main" id="{A036D17F-A176-4AEB-97D3-4208F8BF6011}"/>
              </a:ext>
            </a:extLst>
          </p:cNvPr>
          <p:cNvSpPr txBox="1"/>
          <p:nvPr/>
        </p:nvSpPr>
        <p:spPr>
          <a:xfrm>
            <a:off x="291101" y="2125663"/>
            <a:ext cx="3831481" cy="3237809"/>
          </a:xfrm>
          <a:prstGeom prst="rect">
            <a:avLst/>
          </a:prstGeom>
          <a:noFill/>
        </p:spPr>
        <p:txBody>
          <a:bodyPr wrap="square" lIns="182880" tIns="146304" rIns="182880" bIns="146304" rtlCol="0">
            <a:spAutoFit/>
          </a:bodyPr>
          <a:lstStyle>
            <a:defPPr>
              <a:defRPr lang="en-US"/>
            </a:defPPr>
            <a:lvl1pPr defTabSz="914224">
              <a:lnSpc>
                <a:spcPct val="90000"/>
              </a:lnSpc>
              <a:spcBef>
                <a:spcPts val="1200"/>
              </a:spcBef>
              <a:spcAft>
                <a:spcPts val="1200"/>
              </a:spcAft>
              <a:defRPr sz="2400" spc="70">
                <a:gradFill>
                  <a:gsLst>
                    <a:gs pos="1250">
                      <a:schemeClr val="tx1"/>
                    </a:gs>
                    <a:gs pos="100000">
                      <a:schemeClr val="tx1"/>
                    </a:gs>
                  </a:gsLst>
                  <a:lin ang="5400000" scaled="0"/>
                </a:gradFill>
                <a:latin typeface="Segoe UI Semilight" panose="020B0402040204020203" pitchFamily="34" charset="0"/>
                <a:cs typeface="Segoe UI Semilight" panose="020B0402040204020203" pitchFamily="34" charset="0"/>
              </a:defRPr>
            </a:lvl1pPr>
          </a:lstStyle>
          <a:p>
            <a:pPr marL="0" marR="0" lvl="0" indent="0" algn="l" defTabSz="914224" rtl="0" eaLnBrk="1" fontAlgn="auto" latinLnBrk="0" hangingPunct="1">
              <a:lnSpc>
                <a:spcPct val="90000"/>
              </a:lnSpc>
              <a:spcBef>
                <a:spcPts val="1200"/>
              </a:spcBef>
              <a:spcAft>
                <a:spcPts val="1200"/>
              </a:spcAft>
              <a:buClrTx/>
              <a:buSzTx/>
              <a:buFontTx/>
              <a:buNone/>
              <a:tabLst/>
              <a:defRPr/>
            </a:pPr>
            <a:r>
              <a:rPr kumimoji="0" lang="en-US" sz="2400" b="0" i="0" u="none" strike="noStrike" kern="1200" cap="none" spc="70" normalizeH="0" baseline="0" noProof="0" dirty="0">
                <a:ln>
                  <a:noFill/>
                </a:ln>
                <a:solidFill>
                  <a:schemeClr val="tx1"/>
                </a:solidFill>
                <a:effectLst/>
                <a:uLnTx/>
                <a:uFillTx/>
                <a:latin typeface="Segoe UI Semilight" panose="020B0402040204020203" pitchFamily="34" charset="0"/>
                <a:ea typeface="+mn-ea"/>
                <a:cs typeface="Segoe UI Semilight" panose="020B0402040204020203" pitchFamily="34" charset="0"/>
              </a:rPr>
              <a:t>View score over the past 7, 30, or 90 days, or select a custom range</a:t>
            </a:r>
          </a:p>
          <a:p>
            <a:pPr marL="0" marR="0" lvl="0" indent="0" algn="l" defTabSz="914224" rtl="0" eaLnBrk="1" fontAlgn="auto" latinLnBrk="0" hangingPunct="1">
              <a:lnSpc>
                <a:spcPct val="90000"/>
              </a:lnSpc>
              <a:spcBef>
                <a:spcPts val="1200"/>
              </a:spcBef>
              <a:spcAft>
                <a:spcPts val="1200"/>
              </a:spcAft>
              <a:buClrTx/>
              <a:buSzTx/>
              <a:buFontTx/>
              <a:buNone/>
              <a:tabLst/>
              <a:defRPr/>
            </a:pPr>
            <a:r>
              <a:rPr kumimoji="0" lang="en-US" sz="2400" b="0" i="0" u="none" strike="noStrike" kern="1200" cap="none" spc="70" normalizeH="0" baseline="0" noProof="0" dirty="0">
                <a:ln>
                  <a:noFill/>
                </a:ln>
                <a:solidFill>
                  <a:schemeClr val="tx1"/>
                </a:solidFill>
                <a:effectLst/>
                <a:uLnTx/>
                <a:uFillTx/>
                <a:latin typeface="Segoe UI Semilight" panose="020B0402040204020203" pitchFamily="34" charset="0"/>
                <a:ea typeface="+mn-ea"/>
                <a:cs typeface="Segoe UI Semilight" panose="020B0402040204020203" pitchFamily="34" charset="0"/>
              </a:rPr>
              <a:t>Detailed</a:t>
            </a:r>
            <a:r>
              <a:rPr kumimoji="0" lang="en-US" sz="2400" b="0" i="0" u="none" strike="noStrike" kern="1200" cap="none" spc="70" normalizeH="0" noProof="0" dirty="0">
                <a:ln>
                  <a:noFill/>
                </a:ln>
                <a:solidFill>
                  <a:schemeClr val="tx1"/>
                </a:solidFill>
                <a:effectLst/>
                <a:uLnTx/>
                <a:uFillTx/>
                <a:latin typeface="Segoe UI Semilight" panose="020B0402040204020203" pitchFamily="34" charset="0"/>
                <a:ea typeface="+mn-ea"/>
                <a:cs typeface="Segoe UI Semilight" panose="020B0402040204020203" pitchFamily="34" charset="0"/>
              </a:rPr>
              <a:t> list of how you obtained points</a:t>
            </a:r>
          </a:p>
          <a:p>
            <a:pPr>
              <a:defRPr/>
            </a:pPr>
            <a:r>
              <a:rPr lang="en-US" baseline="0" dirty="0">
                <a:solidFill>
                  <a:schemeClr val="tx1"/>
                </a:solidFill>
              </a:rPr>
              <a:t>Export data to pdf,</a:t>
            </a:r>
            <a:r>
              <a:rPr lang="en-US" dirty="0">
                <a:solidFill>
                  <a:schemeClr val="tx1"/>
                </a:solidFill>
              </a:rPr>
              <a:t> csv, or via API</a:t>
            </a:r>
            <a:endParaRPr lang="en-US" baseline="0" dirty="0">
              <a:solidFill>
                <a:schemeClr val="tx1"/>
              </a:solidFill>
            </a:endParaRPr>
          </a:p>
        </p:txBody>
      </p:sp>
      <p:sp>
        <p:nvSpPr>
          <p:cNvPr id="15" name="Rectangle 14">
            <a:extLst>
              <a:ext uri="{FF2B5EF4-FFF2-40B4-BE49-F238E27FC236}">
                <a16:creationId xmlns:a16="http://schemas.microsoft.com/office/drawing/2014/main" id="{0668868D-9FF0-4BF2-B1C3-8FD8C152FAAC}"/>
              </a:ext>
            </a:extLst>
          </p:cNvPr>
          <p:cNvSpPr/>
          <p:nvPr/>
        </p:nvSpPr>
        <p:spPr bwMode="auto">
          <a:xfrm>
            <a:off x="8562803" y="3173177"/>
            <a:ext cx="3103332" cy="2610086"/>
          </a:xfrm>
          <a:prstGeom prst="rect">
            <a:avLst/>
          </a:prstGeom>
          <a:noFill/>
          <a:ln w="15875" cap="flat" cmpd="sng" algn="ctr">
            <a:solidFill>
              <a:schemeClr val="accent1"/>
            </a:solidFill>
            <a:prstDash val="sys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cxnSp>
        <p:nvCxnSpPr>
          <p:cNvPr id="16" name="Straight Connector 15">
            <a:extLst>
              <a:ext uri="{FF2B5EF4-FFF2-40B4-BE49-F238E27FC236}">
                <a16:creationId xmlns:a16="http://schemas.microsoft.com/office/drawing/2014/main" id="{1B2A9792-5DC5-42C2-8AFF-851B5A8C183F}"/>
              </a:ext>
            </a:extLst>
          </p:cNvPr>
          <p:cNvCxnSpPr>
            <a:cxnSpLocks/>
          </p:cNvCxnSpPr>
          <p:nvPr/>
        </p:nvCxnSpPr>
        <p:spPr>
          <a:xfrm flipH="1" flipV="1">
            <a:off x="6526306" y="4141694"/>
            <a:ext cx="2036499" cy="1641570"/>
          </a:xfrm>
          <a:prstGeom prst="line">
            <a:avLst/>
          </a:prstGeom>
          <a:noFill/>
          <a:ln w="15875" cap="flat" cmpd="sng" algn="ctr">
            <a:solidFill>
              <a:schemeClr val="accent1"/>
            </a:solidFill>
            <a:prstDash val="sysDash"/>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C03F5C0-EB1E-46DA-B29B-DEEBDA48B47A}"/>
              </a:ext>
            </a:extLst>
          </p:cNvPr>
          <p:cNvCxnSpPr>
            <a:cxnSpLocks/>
          </p:cNvCxnSpPr>
          <p:nvPr/>
        </p:nvCxnSpPr>
        <p:spPr>
          <a:xfrm flipH="1" flipV="1">
            <a:off x="10919012" y="295730"/>
            <a:ext cx="747126" cy="2877450"/>
          </a:xfrm>
          <a:prstGeom prst="line">
            <a:avLst/>
          </a:prstGeom>
          <a:noFill/>
          <a:ln w="15875" cap="flat" cmpd="sng" algn="ctr">
            <a:solidFill>
              <a:schemeClr val="accent1"/>
            </a:solidFill>
            <a:prstDash val="sysDash"/>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850F2CAC-B95C-4A4E-A81E-BE8BA47E6CAD}"/>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296369" y="1894551"/>
            <a:ext cx="4369766" cy="3888712"/>
          </a:xfrm>
          <a:prstGeom prst="rect">
            <a:avLst/>
          </a:prstGeom>
          <a:noFill/>
          <a:ln w="15875" cap="flat" cmpd="sng" algn="ctr">
            <a:solidFill>
              <a:schemeClr val="accent1"/>
            </a:solidFill>
            <a:prstDash val="sysDash"/>
            <a:headEnd type="none" w="med" len="med"/>
            <a:tailEnd type="none" w="med" len="med"/>
          </a:ln>
          <a:effectLst/>
        </p:spPr>
      </p:pic>
      <p:sp>
        <p:nvSpPr>
          <p:cNvPr id="26" name="Rectangle 25">
            <a:extLst>
              <a:ext uri="{FF2B5EF4-FFF2-40B4-BE49-F238E27FC236}">
                <a16:creationId xmlns:a16="http://schemas.microsoft.com/office/drawing/2014/main" id="{62C8D92E-18C8-4016-9530-E868D2696699}"/>
              </a:ext>
            </a:extLst>
          </p:cNvPr>
          <p:cNvSpPr/>
          <p:nvPr/>
        </p:nvSpPr>
        <p:spPr bwMode="auto">
          <a:xfrm>
            <a:off x="4431535" y="1435880"/>
            <a:ext cx="129448" cy="285506"/>
          </a:xfrm>
          <a:prstGeom prst="rect">
            <a:avLst/>
          </a:prstGeom>
          <a:solidFill>
            <a:srgbClr val="00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866010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42" presetClass="path" presetSubtype="0" decel="100000" fill="hold" grpId="1" nodeType="withEffect">
                                  <p:stCondLst>
                                    <p:cond delay="0"/>
                                  </p:stCondLst>
                                  <p:childTnLst>
                                    <p:animMotion origin="layout" path="M -1.70794E-6 3.73581E-6 L -1.70794E-6 0.02156 " pathEditMode="relative" rAng="0" ptsTypes="AA">
                                      <p:cBhvr>
                                        <p:cTn id="9" dur="750" spd="-100000" fill="hold"/>
                                        <p:tgtEl>
                                          <p:spTgt spid="11"/>
                                        </p:tgtEl>
                                        <p:attrNameLst>
                                          <p:attrName>ppt_x</p:attrName>
                                          <p:attrName>ppt_y</p:attrName>
                                        </p:attrNameLst>
                                      </p:cBhvr>
                                      <p:rCtr x="0" y="1067"/>
                                    </p:animMotion>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heel(1)">
                                      <p:cBhvr>
                                        <p:cTn id="14" dur="1500"/>
                                        <p:tgtEl>
                                          <p:spTgt spid="15"/>
                                        </p:tgtEl>
                                      </p:cBhvr>
                                    </p:animEffect>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p:cTn id="18" dur="750" fill="hold"/>
                                        <p:tgtEl>
                                          <p:spTgt spid="14"/>
                                        </p:tgtEl>
                                        <p:attrNameLst>
                                          <p:attrName>ppt_w</p:attrName>
                                        </p:attrNameLst>
                                      </p:cBhvr>
                                      <p:tavLst>
                                        <p:tav tm="0">
                                          <p:val>
                                            <p:fltVal val="0"/>
                                          </p:val>
                                        </p:tav>
                                        <p:tav tm="100000">
                                          <p:val>
                                            <p:strVal val="#ppt_w"/>
                                          </p:val>
                                        </p:tav>
                                      </p:tavLst>
                                    </p:anim>
                                    <p:anim calcmode="lin" valueType="num">
                                      <p:cBhvr>
                                        <p:cTn id="19" dur="750" fill="hold"/>
                                        <p:tgtEl>
                                          <p:spTgt spid="14"/>
                                        </p:tgtEl>
                                        <p:attrNameLst>
                                          <p:attrName>ppt_h</p:attrName>
                                        </p:attrNameLst>
                                      </p:cBhvr>
                                      <p:tavLst>
                                        <p:tav tm="0">
                                          <p:val>
                                            <p:fltVal val="0"/>
                                          </p:val>
                                        </p:tav>
                                        <p:tav tm="100000">
                                          <p:val>
                                            <p:strVal val="#ppt_h"/>
                                          </p:val>
                                        </p:tav>
                                      </p:tavLst>
                                    </p:anim>
                                    <p:animEffect transition="in" filter="fade">
                                      <p:cBhvr>
                                        <p:cTn id="20" dur="750"/>
                                        <p:tgtEl>
                                          <p:spTgt spid="14"/>
                                        </p:tgtEl>
                                      </p:cBhvr>
                                    </p:animEffect>
                                  </p:childTnLst>
                                </p:cTn>
                              </p:par>
                              <p:par>
                                <p:cTn id="21" presetID="42" presetClass="path" presetSubtype="0" accel="66667" fill="hold" nodeType="withEffect">
                                  <p:stCondLst>
                                    <p:cond delay="0"/>
                                  </p:stCondLst>
                                  <p:childTnLst>
                                    <p:animMotion origin="layout" path="M 1.89941E-6 2.90513E-6 L -0.06102 -0.23423 " pathEditMode="relative" rAng="0" ptsTypes="AA">
                                      <p:cBhvr>
                                        <p:cTn id="22" dur="750" fill="hold"/>
                                        <p:tgtEl>
                                          <p:spTgt spid="14"/>
                                        </p:tgtEl>
                                        <p:attrNameLst>
                                          <p:attrName>ppt_x</p:attrName>
                                          <p:attrName>ppt_y</p:attrName>
                                        </p:attrNameLst>
                                      </p:cBhvr>
                                      <p:rCtr x="-3051" y="-11711"/>
                                    </p:animMotion>
                                  </p:childTnLst>
                                </p:cTn>
                              </p:par>
                            </p:childTnLst>
                          </p:cTn>
                        </p:par>
                        <p:par>
                          <p:cTn id="23" fill="hold">
                            <p:stCondLst>
                              <p:cond delay="2250"/>
                            </p:stCondLst>
                            <p:childTnLst>
                              <p:par>
                                <p:cTn id="24" presetID="10" presetClass="entr" presetSubtype="0" fill="hold"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par>
                                <p:cTn id="27" presetID="10" presetClass="entr" presetSubtype="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rgbClr val="F3F3F3"/>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vert="horz" wrap="square" lIns="146304" tIns="91440" rIns="146304" bIns="91440" rtlCol="0" anchor="t">
            <a:noAutofit/>
          </a:bodyPr>
          <a:lstStyle/>
          <a:p>
            <a:r>
              <a:rPr lang="en-US" sz="4000" dirty="0">
                <a:solidFill>
                  <a:schemeClr val="accent1"/>
                </a:solidFill>
                <a:latin typeface="Segoe UI Semibold" panose="020B0702040204020203" pitchFamily="34" charset="0"/>
                <a:cs typeface="Segoe UI Semibold" panose="020B0702040204020203" pitchFamily="34" charset="0"/>
              </a:rPr>
              <a:t>Secure Score API</a:t>
            </a:r>
          </a:p>
        </p:txBody>
      </p:sp>
      <p:sp>
        <p:nvSpPr>
          <p:cNvPr id="15" name="TextBox 14">
            <a:extLst>
              <a:ext uri="{FF2B5EF4-FFF2-40B4-BE49-F238E27FC236}">
                <a16:creationId xmlns:a16="http://schemas.microsoft.com/office/drawing/2014/main" id="{E46BC0F2-22BE-402F-9BE0-9591136D2859}"/>
              </a:ext>
            </a:extLst>
          </p:cNvPr>
          <p:cNvSpPr txBox="1"/>
          <p:nvPr/>
        </p:nvSpPr>
        <p:spPr>
          <a:xfrm>
            <a:off x="291100" y="1568447"/>
            <a:ext cx="5464540" cy="5158335"/>
          </a:xfrm>
          <a:prstGeom prst="rect">
            <a:avLst/>
          </a:prstGeom>
          <a:noFill/>
        </p:spPr>
        <p:txBody>
          <a:bodyPr wrap="square" lIns="182880" tIns="146304" rIns="182880" bIns="146304" rtlCol="0">
            <a:spAutoFit/>
          </a:bodyPr>
          <a:lstStyle>
            <a:defPPr>
              <a:defRPr lang="en-US"/>
            </a:defPPr>
            <a:lvl1pPr defTabSz="914224">
              <a:lnSpc>
                <a:spcPct val="90000"/>
              </a:lnSpc>
              <a:spcBef>
                <a:spcPts val="1200"/>
              </a:spcBef>
              <a:spcAft>
                <a:spcPts val="1200"/>
              </a:spcAft>
              <a:defRPr sz="2400" spc="70">
                <a:gradFill>
                  <a:gsLst>
                    <a:gs pos="1250">
                      <a:schemeClr val="tx1"/>
                    </a:gs>
                    <a:gs pos="100000">
                      <a:schemeClr val="tx1"/>
                    </a:gs>
                  </a:gsLst>
                  <a:lin ang="5400000" scaled="0"/>
                </a:gradFill>
                <a:latin typeface="Segoe UI Semilight" panose="020B0402040204020203" pitchFamily="34" charset="0"/>
                <a:cs typeface="Segoe UI Semilight" panose="020B0402040204020203" pitchFamily="34" charset="0"/>
              </a:defRPr>
            </a:lvl1pPr>
          </a:lstStyle>
          <a:p>
            <a:pPr marL="0" marR="0" lvl="0" indent="0" algn="l" defTabSz="914224" rtl="0" eaLnBrk="1" fontAlgn="auto" latinLnBrk="0" hangingPunct="1">
              <a:lnSpc>
                <a:spcPct val="90000"/>
              </a:lnSpc>
              <a:spcBef>
                <a:spcPts val="1200"/>
              </a:spcBef>
              <a:spcAft>
                <a:spcPts val="1200"/>
              </a:spcAft>
              <a:buClrTx/>
              <a:buSzTx/>
              <a:buFontTx/>
              <a:buNone/>
              <a:tabLst/>
              <a:defRPr/>
            </a:pPr>
            <a:r>
              <a:rPr kumimoji="0" lang="en-US" sz="2400" b="0" i="0" u="none" strike="noStrike" kern="1200" cap="none" spc="70" normalizeH="0" baseline="0" noProof="0" dirty="0">
                <a:ln>
                  <a:noFill/>
                </a:ln>
                <a:solidFill>
                  <a:srgbClr val="505050"/>
                </a:solidFill>
                <a:effectLst/>
                <a:uLnTx/>
                <a:uFillTx/>
                <a:latin typeface="Segoe UI Semilight" panose="020B0402040204020203" pitchFamily="34" charset="0"/>
                <a:ea typeface="+mn-ea"/>
                <a:cs typeface="Segoe UI Semilight" panose="020B0402040204020203" pitchFamily="34" charset="0"/>
              </a:rPr>
              <a:t>Report to downstream tools like SIEM</a:t>
            </a:r>
          </a:p>
          <a:p>
            <a:pPr marL="0" marR="0" lvl="0" indent="0" algn="l" defTabSz="914224" rtl="0" eaLnBrk="1" fontAlgn="auto" latinLnBrk="0" hangingPunct="1">
              <a:lnSpc>
                <a:spcPct val="90000"/>
              </a:lnSpc>
              <a:spcBef>
                <a:spcPts val="1200"/>
              </a:spcBef>
              <a:spcAft>
                <a:spcPts val="1200"/>
              </a:spcAft>
              <a:buClrTx/>
              <a:buSzTx/>
              <a:buFontTx/>
              <a:buNone/>
              <a:tabLst/>
              <a:defRPr/>
            </a:pPr>
            <a:r>
              <a:rPr kumimoji="0" lang="en-US" sz="2400" b="0" i="0" u="none" strike="noStrike" kern="1200" cap="none" spc="70" normalizeH="0" baseline="0" noProof="0" dirty="0">
                <a:ln>
                  <a:noFill/>
                </a:ln>
                <a:solidFill>
                  <a:srgbClr val="505050"/>
                </a:solidFill>
                <a:effectLst/>
                <a:uLnTx/>
                <a:uFillTx/>
                <a:latin typeface="Segoe UI Semilight" panose="020B0402040204020203" pitchFamily="34" charset="0"/>
                <a:ea typeface="+mn-ea"/>
                <a:cs typeface="Segoe UI Semilight" panose="020B0402040204020203" pitchFamily="34" charset="0"/>
              </a:rPr>
              <a:t>Historical data using the Microsoft Security Graph API</a:t>
            </a:r>
          </a:p>
          <a:p>
            <a:pPr marL="0" marR="0" lvl="0" indent="0" algn="l" defTabSz="914224" rtl="0" eaLnBrk="1" fontAlgn="auto" latinLnBrk="0" hangingPunct="1">
              <a:lnSpc>
                <a:spcPct val="90000"/>
              </a:lnSpc>
              <a:spcBef>
                <a:spcPts val="1200"/>
              </a:spcBef>
              <a:spcAft>
                <a:spcPts val="1200"/>
              </a:spcAft>
              <a:buClrTx/>
              <a:buSzTx/>
              <a:buFontTx/>
              <a:buNone/>
              <a:tabLst/>
              <a:defRPr/>
            </a:pPr>
            <a:r>
              <a:rPr kumimoji="0" lang="en-US" sz="2400" b="0" i="0" u="none" strike="noStrike" kern="1200" cap="none" spc="70" normalizeH="0" baseline="0" noProof="0" dirty="0">
                <a:ln>
                  <a:noFill/>
                </a:ln>
                <a:solidFill>
                  <a:srgbClr val="505050"/>
                </a:solidFill>
                <a:effectLst/>
                <a:uLnTx/>
                <a:uFillTx/>
                <a:latin typeface="Segoe UI Semilight" panose="020B0402040204020203" pitchFamily="34" charset="0"/>
                <a:ea typeface="+mn-ea"/>
                <a:cs typeface="Segoe UI Semilight" panose="020B0402040204020203" pitchFamily="34" charset="0"/>
              </a:rPr>
              <a:t>90 days of data on controls used and score</a:t>
            </a:r>
          </a:p>
          <a:p>
            <a:pPr marL="0" marR="0" lvl="0" indent="0" algn="l" defTabSz="914224" rtl="0" eaLnBrk="1" fontAlgn="auto" latinLnBrk="0" hangingPunct="1">
              <a:lnSpc>
                <a:spcPct val="90000"/>
              </a:lnSpc>
              <a:spcBef>
                <a:spcPts val="1200"/>
              </a:spcBef>
              <a:spcAft>
                <a:spcPts val="1200"/>
              </a:spcAft>
              <a:buClrTx/>
              <a:buSzTx/>
              <a:buFontTx/>
              <a:buNone/>
              <a:tabLst/>
              <a:defRPr/>
            </a:pPr>
            <a:r>
              <a:rPr lang="en-US" dirty="0">
                <a:solidFill>
                  <a:srgbClr val="505050"/>
                </a:solidFill>
              </a:rPr>
              <a:t>Supports delegated admin rights</a:t>
            </a:r>
            <a:endParaRPr kumimoji="0" lang="en-US" sz="2400" b="0" i="0" u="none" strike="noStrike" kern="1200" cap="none" spc="70" normalizeH="0" baseline="0" noProof="0" dirty="0">
              <a:ln>
                <a:noFill/>
              </a:ln>
              <a:solidFill>
                <a:srgbClr val="505050"/>
              </a:solidFill>
              <a:effectLst/>
              <a:uLnTx/>
              <a:uFillTx/>
              <a:latin typeface="Segoe UI Semilight" panose="020B0402040204020203" pitchFamily="34" charset="0"/>
              <a:ea typeface="+mn-ea"/>
              <a:cs typeface="Segoe UI Semilight" panose="020B0402040204020203" pitchFamily="34" charset="0"/>
            </a:endParaRPr>
          </a:p>
          <a:p>
            <a:pPr lvl="0">
              <a:defRPr/>
            </a:pPr>
            <a:r>
              <a:rPr kumimoji="0" lang="en-US" sz="2400" b="0" i="0" u="none" strike="noStrike" kern="1200" cap="none" spc="70" normalizeH="0" baseline="0" noProof="0" dirty="0">
                <a:ln>
                  <a:noFill/>
                </a:ln>
                <a:solidFill>
                  <a:srgbClr val="505050"/>
                </a:solidFill>
                <a:effectLst/>
                <a:uLnTx/>
                <a:uFillTx/>
                <a:latin typeface="Segoe UI Semilight" panose="020B0402040204020203" pitchFamily="34" charset="0"/>
                <a:ea typeface="+mn-ea"/>
                <a:cs typeface="Segoe UI Semilight" panose="020B0402040204020203" pitchFamily="34" charset="0"/>
              </a:rPr>
              <a:t>Learn more at</a:t>
            </a:r>
            <a:r>
              <a:rPr lang="en-US" dirty="0">
                <a:solidFill>
                  <a:srgbClr val="505050"/>
                </a:solidFill>
              </a:rPr>
              <a:t>: </a:t>
            </a:r>
            <a:r>
              <a:rPr lang="en-US" dirty="0">
                <a:solidFill>
                  <a:srgbClr val="505050"/>
                </a:solidFill>
                <a:hlinkClick r:id="rId3"/>
              </a:rPr>
              <a:t>https://aka.ms/SecureScore_APIBlog</a:t>
            </a:r>
            <a:endParaRPr lang="en-US" dirty="0">
              <a:solidFill>
                <a:srgbClr val="505050"/>
              </a:solidFill>
            </a:endParaRPr>
          </a:p>
          <a:p>
            <a:pPr lvl="0">
              <a:defRPr/>
            </a:pPr>
            <a:endParaRPr kumimoji="0" lang="en-US" sz="2400" b="0" i="0" u="none" strike="noStrike" kern="1200" cap="none" spc="70" normalizeH="0" baseline="0" noProof="0" dirty="0">
              <a:ln>
                <a:noFill/>
              </a:ln>
              <a:solidFill>
                <a:srgbClr val="505050"/>
              </a:solidFill>
              <a:effectLst/>
              <a:uLnTx/>
              <a:uFillTx/>
              <a:latin typeface="Segoe UI Semilight" panose="020B0402040204020203" pitchFamily="34" charset="0"/>
              <a:ea typeface="+mn-ea"/>
              <a:cs typeface="Segoe UI Semilight" panose="020B0402040204020203" pitchFamily="34" charset="0"/>
            </a:endParaRPr>
          </a:p>
        </p:txBody>
      </p:sp>
      <p:sp>
        <p:nvSpPr>
          <p:cNvPr id="11" name="Rectangle 10">
            <a:extLst>
              <a:ext uri="{FF2B5EF4-FFF2-40B4-BE49-F238E27FC236}">
                <a16:creationId xmlns:a16="http://schemas.microsoft.com/office/drawing/2014/main" id="{5F405B1B-B7EC-4993-A0B4-55C6B86D6D92}"/>
              </a:ext>
            </a:extLst>
          </p:cNvPr>
          <p:cNvSpPr/>
          <p:nvPr/>
        </p:nvSpPr>
        <p:spPr bwMode="auto">
          <a:xfrm>
            <a:off x="6216650" y="1"/>
            <a:ext cx="6216650" cy="6992586"/>
          </a:xfrm>
          <a:prstGeom prst="rect">
            <a:avLst/>
          </a:prstGeom>
          <a:solidFill>
            <a:srgbClr val="01245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pic>
        <p:nvPicPr>
          <p:cNvPr id="12" name="Picture 1" descr="image001">
            <a:extLst>
              <a:ext uri="{FF2B5EF4-FFF2-40B4-BE49-F238E27FC236}">
                <a16:creationId xmlns:a16="http://schemas.microsoft.com/office/drawing/2014/main" id="{7D8BE561-13C7-44CE-A12D-9A38B11E4964}"/>
              </a:ext>
            </a:extLst>
          </p:cNvPr>
          <p:cNvPicPr>
            <a:picLocks noChangeAspect="1" noChangeArrowheads="1"/>
          </p:cNvPicPr>
          <p:nvPr/>
        </p:nvPicPr>
        <p:blipFill rotWithShape="1">
          <a:blip r:embed="rId4">
            <a:extLst>
              <a:ext uri="{28A0092B-C50C-407E-A947-70E740481C1C}">
                <a14:useLocalDpi xmlns:a14="http://schemas.microsoft.com/office/drawing/2010/main"/>
              </a:ext>
            </a:extLst>
          </a:blip>
          <a:srcRect/>
          <a:stretch/>
        </p:blipFill>
        <p:spPr bwMode="auto">
          <a:xfrm>
            <a:off x="6649803" y="290757"/>
            <a:ext cx="4283240" cy="657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a:extLst>
              <a:ext uri="{FF2B5EF4-FFF2-40B4-BE49-F238E27FC236}">
                <a16:creationId xmlns:a16="http://schemas.microsoft.com/office/drawing/2014/main" id="{4942583C-910A-43E1-B52C-07AB7D11489C}"/>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t="1" r="-148" b="686"/>
          <a:stretch/>
        </p:blipFill>
        <p:spPr>
          <a:xfrm>
            <a:off x="6216649" y="0"/>
            <a:ext cx="6219825" cy="6992586"/>
          </a:xfrm>
          <a:prstGeom prst="rect">
            <a:avLst/>
          </a:prstGeom>
        </p:spPr>
      </p:pic>
    </p:spTree>
    <p:extLst>
      <p:ext uri="{BB962C8B-B14F-4D97-AF65-F5344CB8AC3E}">
        <p14:creationId xmlns:p14="http://schemas.microsoft.com/office/powerpoint/2010/main" val="135721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42" presetClass="path" presetSubtype="0" decel="100000" fill="hold" grpId="1" nodeType="withEffect">
                                  <p:stCondLst>
                                    <p:cond delay="0"/>
                                  </p:stCondLst>
                                  <p:childTnLst>
                                    <p:animMotion origin="layout" path="M -1.13607E-6 -1.77939E-6 L -1.13607E-6 0.02156 " pathEditMode="relative" rAng="0" ptsTypes="AA">
                                      <p:cBhvr>
                                        <p:cTn id="9" dur="750" spd="-100000" fill="hold"/>
                                        <p:tgtEl>
                                          <p:spTgt spid="15"/>
                                        </p:tgtEl>
                                        <p:attrNameLst>
                                          <p:attrName>ppt_x</p:attrName>
                                          <p:attrName>ppt_y</p:attrName>
                                        </p:attrNameLst>
                                      </p:cBhvr>
                                      <p:rCtr x="0" y="106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5" grpId="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rgbClr val="F3F3F3"/>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92A3575-12B2-4418-BAC9-708D94C050F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58746" y="906891"/>
            <a:ext cx="9410838" cy="11216418"/>
          </a:xfrm>
          <a:prstGeom prst="rect">
            <a:avLst/>
          </a:prstGeom>
        </p:spPr>
      </p:pic>
      <p:sp>
        <p:nvSpPr>
          <p:cNvPr id="4" name="Title 3"/>
          <p:cNvSpPr>
            <a:spLocks noGrp="1"/>
          </p:cNvSpPr>
          <p:nvPr>
            <p:ph type="title"/>
          </p:nvPr>
        </p:nvSpPr>
        <p:spPr>
          <a:xfrm>
            <a:off x="275483" y="295730"/>
            <a:ext cx="10424456" cy="917444"/>
          </a:xfrm>
        </p:spPr>
        <p:txBody>
          <a:bodyPr/>
          <a:lstStyle/>
          <a:p>
            <a:r>
              <a:rPr lang="en-US" sz="4000" dirty="0">
                <a:solidFill>
                  <a:schemeClr val="accent1"/>
                </a:solidFill>
                <a:latin typeface="Segoe UI Semibold" panose="020B0702040204020203" pitchFamily="34" charset="0"/>
                <a:cs typeface="Segoe UI Semibold" panose="020B0702040204020203" pitchFamily="34" charset="0"/>
              </a:rPr>
              <a:t>Compare your score </a:t>
            </a:r>
          </a:p>
        </p:txBody>
      </p:sp>
      <p:sp>
        <p:nvSpPr>
          <p:cNvPr id="11" name="TextBox 10">
            <a:extLst>
              <a:ext uri="{FF2B5EF4-FFF2-40B4-BE49-F238E27FC236}">
                <a16:creationId xmlns:a16="http://schemas.microsoft.com/office/drawing/2014/main" id="{A036D17F-A176-4AEB-97D3-4208F8BF6011}"/>
              </a:ext>
            </a:extLst>
          </p:cNvPr>
          <p:cNvSpPr txBox="1"/>
          <p:nvPr/>
        </p:nvSpPr>
        <p:spPr>
          <a:xfrm>
            <a:off x="291101" y="2125663"/>
            <a:ext cx="3641137" cy="3262432"/>
          </a:xfrm>
          <a:prstGeom prst="rect">
            <a:avLst/>
          </a:prstGeom>
          <a:noFill/>
        </p:spPr>
        <p:txBody>
          <a:bodyPr wrap="square" lIns="182880" tIns="146304" rIns="182880" bIns="146304" rtlCol="0">
            <a:spAutoFit/>
          </a:bodyPr>
          <a:lstStyle>
            <a:defPPr>
              <a:defRPr lang="en-US"/>
            </a:defPPr>
            <a:lvl1pPr defTabSz="914224">
              <a:lnSpc>
                <a:spcPct val="90000"/>
              </a:lnSpc>
              <a:spcBef>
                <a:spcPts val="1200"/>
              </a:spcBef>
              <a:spcAft>
                <a:spcPts val="1200"/>
              </a:spcAft>
              <a:defRPr sz="2400" spc="70">
                <a:gradFill>
                  <a:gsLst>
                    <a:gs pos="1250">
                      <a:schemeClr val="tx1"/>
                    </a:gs>
                    <a:gs pos="100000">
                      <a:schemeClr val="tx1"/>
                    </a:gs>
                  </a:gsLst>
                  <a:lin ang="5400000" scaled="0"/>
                </a:gradFill>
                <a:latin typeface="Segoe UI Semilight" panose="020B0402040204020203" pitchFamily="34" charset="0"/>
                <a:cs typeface="Segoe UI Semilight" panose="020B0402040204020203" pitchFamily="34" charset="0"/>
              </a:defRPr>
            </a:lvl1pPr>
          </a:lstStyle>
          <a:p>
            <a:pPr lvl="0"/>
            <a:r>
              <a:rPr lang="en-US" dirty="0">
                <a:solidFill>
                  <a:schemeClr val="tx1"/>
                </a:solidFill>
              </a:rPr>
              <a:t>Compare score from previous days to see what exactly changed</a:t>
            </a:r>
          </a:p>
          <a:p>
            <a:pPr lvl="0"/>
            <a:r>
              <a:rPr lang="en-US" dirty="0">
                <a:solidFill>
                  <a:schemeClr val="tx1"/>
                </a:solidFill>
              </a:rPr>
              <a:t>Benchmark against other organizations based on Office 365 average, size, and industry</a:t>
            </a:r>
          </a:p>
        </p:txBody>
      </p:sp>
      <p:pic>
        <p:nvPicPr>
          <p:cNvPr id="15" name="Picture 14">
            <a:extLst>
              <a:ext uri="{FF2B5EF4-FFF2-40B4-BE49-F238E27FC236}">
                <a16:creationId xmlns:a16="http://schemas.microsoft.com/office/drawing/2014/main" id="{5171143D-D7BF-4233-B9C4-BC2B14B77EEA}"/>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490802" y="1442062"/>
            <a:ext cx="7424928" cy="4910440"/>
          </a:xfrm>
          <a:prstGeom prst="rect">
            <a:avLst/>
          </a:prstGeom>
        </p:spPr>
      </p:pic>
      <p:cxnSp>
        <p:nvCxnSpPr>
          <p:cNvPr id="16" name="Straight Connector 15">
            <a:extLst>
              <a:ext uri="{FF2B5EF4-FFF2-40B4-BE49-F238E27FC236}">
                <a16:creationId xmlns:a16="http://schemas.microsoft.com/office/drawing/2014/main" id="{6981C7D0-E98B-42C6-B909-A44BA5921AFA}"/>
              </a:ext>
            </a:extLst>
          </p:cNvPr>
          <p:cNvCxnSpPr>
            <a:cxnSpLocks/>
          </p:cNvCxnSpPr>
          <p:nvPr/>
        </p:nvCxnSpPr>
        <p:spPr>
          <a:xfrm flipH="1" flipV="1">
            <a:off x="8001000" y="193537"/>
            <a:ext cx="3663462" cy="1554810"/>
          </a:xfrm>
          <a:prstGeom prst="line">
            <a:avLst/>
          </a:prstGeom>
          <a:noFill/>
          <a:ln w="15875" cap="flat" cmpd="sng" algn="ctr">
            <a:solidFill>
              <a:schemeClr val="accent1"/>
            </a:solidFill>
            <a:prstDash val="sysDash"/>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6FF2F66F-BA51-4A14-8894-0BCBE17227B6}"/>
              </a:ext>
            </a:extLst>
          </p:cNvPr>
          <p:cNvCxnSpPr>
            <a:cxnSpLocks/>
          </p:cNvCxnSpPr>
          <p:nvPr/>
        </p:nvCxnSpPr>
        <p:spPr>
          <a:xfrm>
            <a:off x="5511800" y="5801360"/>
            <a:ext cx="4090906" cy="87031"/>
          </a:xfrm>
          <a:prstGeom prst="line">
            <a:avLst/>
          </a:prstGeom>
          <a:noFill/>
          <a:ln w="15875" cap="flat" cmpd="sng" algn="ctr">
            <a:solidFill>
              <a:schemeClr val="accent1"/>
            </a:solidFill>
            <a:prstDash val="sysDash"/>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83B88B6A-B619-429B-883A-6015CFD7A76D}"/>
              </a:ext>
            </a:extLst>
          </p:cNvPr>
          <p:cNvSpPr/>
          <p:nvPr/>
        </p:nvSpPr>
        <p:spPr bwMode="auto">
          <a:xfrm>
            <a:off x="9602706" y="1748345"/>
            <a:ext cx="2061756" cy="4140046"/>
          </a:xfrm>
          <a:prstGeom prst="rect">
            <a:avLst/>
          </a:prstGeom>
          <a:noFill/>
          <a:ln w="15875" cap="flat" cmpd="sng" algn="ctr">
            <a:solidFill>
              <a:schemeClr val="accent1"/>
            </a:solidFill>
            <a:prstDash val="sys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pic>
        <p:nvPicPr>
          <p:cNvPr id="20" name="Picture 19">
            <a:extLst>
              <a:ext uri="{FF2B5EF4-FFF2-40B4-BE49-F238E27FC236}">
                <a16:creationId xmlns:a16="http://schemas.microsoft.com/office/drawing/2014/main" id="{E7FB0313-EAB5-40CC-81DA-C2298A185AB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026686" y="479425"/>
            <a:ext cx="2502210" cy="5587189"/>
          </a:xfrm>
          <a:prstGeom prst="rect">
            <a:avLst/>
          </a:prstGeom>
          <a:noFill/>
          <a:ln w="15875" cap="flat" cmpd="sng" algn="ctr">
            <a:solidFill>
              <a:schemeClr val="accent1"/>
            </a:solidFill>
            <a:prstDash val="sysDash"/>
            <a:headEnd type="none" w="med" len="med"/>
            <a:tailEnd type="none" w="med" len="med"/>
          </a:ln>
          <a:effectLst/>
        </p:spPr>
      </p:pic>
    </p:spTree>
    <p:extLst>
      <p:ext uri="{BB962C8B-B14F-4D97-AF65-F5344CB8AC3E}">
        <p14:creationId xmlns:p14="http://schemas.microsoft.com/office/powerpoint/2010/main" val="2174015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42" presetClass="path" presetSubtype="0" decel="100000" fill="hold" grpId="1" nodeType="withEffect">
                                  <p:stCondLst>
                                    <p:cond delay="0"/>
                                  </p:stCondLst>
                                  <p:childTnLst>
                                    <p:animMotion origin="layout" path="M -2.78529E-6 4.99319E-6 L -2.78529E-6 0.02156 " pathEditMode="relative" rAng="0" ptsTypes="AA">
                                      <p:cBhvr>
                                        <p:cTn id="9" dur="750" spd="-100000" fill="hold"/>
                                        <p:tgtEl>
                                          <p:spTgt spid="11"/>
                                        </p:tgtEl>
                                        <p:attrNameLst>
                                          <p:attrName>ppt_x</p:attrName>
                                          <p:attrName>ppt_y</p:attrName>
                                        </p:attrNameLst>
                                      </p:cBhvr>
                                      <p:rCtr x="0" y="1067"/>
                                    </p:animMotion>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heel(1)">
                                      <p:cBhvr>
                                        <p:cTn id="14" dur="1500"/>
                                        <p:tgtEl>
                                          <p:spTgt spid="14"/>
                                        </p:tgtEl>
                                      </p:cBhvr>
                                    </p:animEffect>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p:cTn id="18" dur="750" fill="hold"/>
                                        <p:tgtEl>
                                          <p:spTgt spid="20"/>
                                        </p:tgtEl>
                                        <p:attrNameLst>
                                          <p:attrName>ppt_w</p:attrName>
                                        </p:attrNameLst>
                                      </p:cBhvr>
                                      <p:tavLst>
                                        <p:tav tm="0">
                                          <p:val>
                                            <p:fltVal val="0"/>
                                          </p:val>
                                        </p:tav>
                                        <p:tav tm="100000">
                                          <p:val>
                                            <p:strVal val="#ppt_w"/>
                                          </p:val>
                                        </p:tav>
                                      </p:tavLst>
                                    </p:anim>
                                    <p:anim calcmode="lin" valueType="num">
                                      <p:cBhvr>
                                        <p:cTn id="19" dur="750" fill="hold"/>
                                        <p:tgtEl>
                                          <p:spTgt spid="20"/>
                                        </p:tgtEl>
                                        <p:attrNameLst>
                                          <p:attrName>ppt_h</p:attrName>
                                        </p:attrNameLst>
                                      </p:cBhvr>
                                      <p:tavLst>
                                        <p:tav tm="0">
                                          <p:val>
                                            <p:fltVal val="0"/>
                                          </p:val>
                                        </p:tav>
                                        <p:tav tm="100000">
                                          <p:val>
                                            <p:strVal val="#ppt_h"/>
                                          </p:val>
                                        </p:tav>
                                      </p:tavLst>
                                    </p:anim>
                                    <p:animEffect transition="in" filter="fade">
                                      <p:cBhvr>
                                        <p:cTn id="20" dur="750"/>
                                        <p:tgtEl>
                                          <p:spTgt spid="20"/>
                                        </p:tgtEl>
                                      </p:cBhvr>
                                    </p:animEffect>
                                  </p:childTnLst>
                                </p:cTn>
                              </p:par>
                              <p:par>
                                <p:cTn id="21" presetID="42" presetClass="path" presetSubtype="0" accel="66667" fill="hold" nodeType="withEffect">
                                  <p:stCondLst>
                                    <p:cond delay="0"/>
                                  </p:stCondLst>
                                  <p:childTnLst>
                                    <p:animMotion origin="layout" path="M 2.24662E-6 -1.22106E-6 L -0.28351 -0.03858 " pathEditMode="relative" rAng="0" ptsTypes="AA">
                                      <p:cBhvr>
                                        <p:cTn id="22" dur="750" fill="hold"/>
                                        <p:tgtEl>
                                          <p:spTgt spid="20"/>
                                        </p:tgtEl>
                                        <p:attrNameLst>
                                          <p:attrName>ppt_x</p:attrName>
                                          <p:attrName>ppt_y</p:attrName>
                                        </p:attrNameLst>
                                      </p:cBhvr>
                                      <p:rCtr x="-14182" y="-1929"/>
                                    </p:animMotion>
                                  </p:childTnLst>
                                </p:cTn>
                              </p:par>
                            </p:childTnLst>
                          </p:cTn>
                        </p:par>
                        <p:par>
                          <p:cTn id="23" fill="hold">
                            <p:stCondLst>
                              <p:cond delay="2250"/>
                            </p:stCondLst>
                            <p:childTnLst>
                              <p:par>
                                <p:cTn id="24" presetID="10" presetClass="entr" presetSubtype="0" fill="hold"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par>
                                <p:cTn id="27" presetID="10" presetClass="entr" presetSubtype="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rgbClr val="F3F3F3"/>
        </a:solidFill>
        <a:effectLst/>
      </p:bgPr>
    </p:bg>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88D581CA-B8B9-4B0E-9919-387AA53A8ECD}"/>
              </a:ext>
            </a:extLst>
          </p:cNvPr>
          <p:cNvSpPr txBox="1">
            <a:spLocks/>
          </p:cNvSpPr>
          <p:nvPr/>
        </p:nvSpPr>
        <p:spPr>
          <a:xfrm>
            <a:off x="1189038" y="294149"/>
            <a:ext cx="10649224" cy="917314"/>
          </a:xfrm>
          <a:prstGeom prst="rect">
            <a:avLst/>
          </a:prstGeom>
        </p:spPr>
        <p:txBody>
          <a:bodyPr vert="horz" wrap="square" lIns="146262" tIns="91414" rIns="146262" bIns="91414" rtlCol="0" anchor="t">
            <a:noAutofit/>
          </a:bodyPr>
          <a:lst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marL="0" marR="0" lvl="0" indent="0" algn="l" defTabSz="914203"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150" normalizeH="0" baseline="0" noProof="0" dirty="0">
                <a:ln w="3175">
                  <a:noFill/>
                </a:ln>
                <a:solidFill>
                  <a:schemeClr val="accent1"/>
                </a:solidFill>
                <a:effectLst/>
                <a:uLnTx/>
                <a:uFillTx/>
                <a:latin typeface="Segoe UI Semibold"/>
                <a:ea typeface="+mn-ea"/>
                <a:cs typeface="Segoe UI" pitchFamily="34" charset="0"/>
              </a:rPr>
              <a:t>Guidance</a:t>
            </a:r>
          </a:p>
        </p:txBody>
      </p:sp>
      <p:sp>
        <p:nvSpPr>
          <p:cNvPr id="13" name="Text Placeholder 3">
            <a:extLst>
              <a:ext uri="{FF2B5EF4-FFF2-40B4-BE49-F238E27FC236}">
                <a16:creationId xmlns:a16="http://schemas.microsoft.com/office/drawing/2014/main" id="{66A8A401-EDD8-4A7E-9255-C76B41708334}"/>
              </a:ext>
            </a:extLst>
          </p:cNvPr>
          <p:cNvSpPr txBox="1">
            <a:spLocks/>
          </p:cNvSpPr>
          <p:nvPr/>
        </p:nvSpPr>
        <p:spPr>
          <a:xfrm>
            <a:off x="306097" y="1339444"/>
            <a:ext cx="5262759" cy="1015610"/>
          </a:xfrm>
          <a:prstGeom prst="rect">
            <a:avLst/>
          </a:prstGeom>
        </p:spPr>
        <p:txBody>
          <a:bodyPr vert="horz" wrap="square" lIns="146262" tIns="91414" rIns="146262" bIns="91414" rtlCol="0">
            <a:spAutoFit/>
          </a:bodyPr>
          <a:lst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600" kern="1200" spc="0" baseline="0">
                <a:gradFill>
                  <a:gsLst>
                    <a:gs pos="1250">
                      <a:schemeClr val="tx1"/>
                    </a:gs>
                    <a:gs pos="100000">
                      <a:schemeClr val="tx1"/>
                    </a:gs>
                  </a:gsLst>
                  <a:lin ang="5400000" scaled="0"/>
                </a:gra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defTabSz="912809">
              <a:spcBef>
                <a:spcPts val="0"/>
              </a:spcBef>
              <a:spcAft>
                <a:spcPts val="2800"/>
              </a:spcAft>
              <a:buNone/>
              <a:defRPr/>
            </a:pPr>
            <a:r>
              <a:rPr lang="en-US" sz="2000" kern="0" dirty="0">
                <a:solidFill>
                  <a:schemeClr val="tx1"/>
                </a:solidFill>
                <a:latin typeface="Segoe UI" panose="020B0502040204020203" pitchFamily="34" charset="0"/>
                <a:cs typeface="Segoe UI" panose="020B0502040204020203" pitchFamily="34" charset="0"/>
              </a:rPr>
              <a:t>Learn what security features are available to reduce risk while helping you balance productivity and security.</a:t>
            </a:r>
            <a:endParaRPr kumimoji="0" lang="en-US" sz="2000" b="0" i="0" u="none" strike="noStrike" kern="0" cap="none" spc="0" normalizeH="0" baseline="0" noProof="0" dirty="0">
              <a:ln>
                <a:noFill/>
              </a:ln>
              <a:solidFill>
                <a:schemeClr val="tx1"/>
              </a:solidFill>
              <a:effectLst/>
              <a:uLnTx/>
              <a:uFillTx/>
              <a:latin typeface="Segoe UI" panose="020B0502040204020203" pitchFamily="34" charset="0"/>
              <a:cs typeface="Segoe UI" panose="020B0502040204020203" pitchFamily="34" charset="0"/>
            </a:endParaRPr>
          </a:p>
        </p:txBody>
      </p:sp>
      <p:sp>
        <p:nvSpPr>
          <p:cNvPr id="7" name="Rectangle 6">
            <a:extLst>
              <a:ext uri="{FF2B5EF4-FFF2-40B4-BE49-F238E27FC236}">
                <a16:creationId xmlns:a16="http://schemas.microsoft.com/office/drawing/2014/main" id="{428E82C2-08BF-406E-97FE-107CF0D74B43}"/>
              </a:ext>
            </a:extLst>
          </p:cNvPr>
          <p:cNvSpPr/>
          <p:nvPr/>
        </p:nvSpPr>
        <p:spPr bwMode="auto">
          <a:xfrm>
            <a:off x="801913" y="2610080"/>
            <a:ext cx="27978" cy="502920"/>
          </a:xfrm>
          <a:prstGeom prst="rect">
            <a:avLst/>
          </a:prstGeom>
          <a:solidFill>
            <a:schemeClr val="accent1">
              <a:alpha val="82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marL="0" marR="0" lvl="0" indent="0" algn="ctr" defTabSz="951028" rtl="0" eaLnBrk="1" fontAlgn="base" latinLnBrk="0" hangingPunct="1">
              <a:lnSpc>
                <a:spcPct val="100000"/>
              </a:lnSpc>
              <a:spcBef>
                <a:spcPct val="0"/>
              </a:spcBef>
              <a:spcAft>
                <a:spcPct val="0"/>
              </a:spcAft>
              <a:buClrTx/>
              <a:buSzTx/>
              <a:buFontTx/>
              <a:buNone/>
              <a:tabLst/>
              <a:defRPr/>
            </a:pPr>
            <a:endParaRPr kumimoji="0" lang="en-US" sz="204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mn-cs"/>
            </a:endParaRPr>
          </a:p>
        </p:txBody>
      </p:sp>
      <p:sp>
        <p:nvSpPr>
          <p:cNvPr id="8" name="Rectangle 7">
            <a:extLst>
              <a:ext uri="{FF2B5EF4-FFF2-40B4-BE49-F238E27FC236}">
                <a16:creationId xmlns:a16="http://schemas.microsoft.com/office/drawing/2014/main" id="{BB2603C0-7FB6-4AE1-A3E4-752091413CCD}"/>
              </a:ext>
            </a:extLst>
          </p:cNvPr>
          <p:cNvSpPr/>
          <p:nvPr/>
        </p:nvSpPr>
        <p:spPr bwMode="auto">
          <a:xfrm>
            <a:off x="801913" y="3391004"/>
            <a:ext cx="27978" cy="685800"/>
          </a:xfrm>
          <a:prstGeom prst="rect">
            <a:avLst/>
          </a:prstGeom>
          <a:solidFill>
            <a:schemeClr val="accent1">
              <a:alpha val="82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marL="0" marR="0" lvl="0" indent="0" algn="ctr" defTabSz="951028" rtl="0" eaLnBrk="1" fontAlgn="base" latinLnBrk="0" hangingPunct="1">
              <a:lnSpc>
                <a:spcPct val="100000"/>
              </a:lnSpc>
              <a:spcBef>
                <a:spcPct val="0"/>
              </a:spcBef>
              <a:spcAft>
                <a:spcPct val="0"/>
              </a:spcAft>
              <a:buClrTx/>
              <a:buSzTx/>
              <a:buFontTx/>
              <a:buNone/>
              <a:tabLst/>
              <a:defRPr/>
            </a:pPr>
            <a:endParaRPr kumimoji="0" lang="en-US" sz="204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mn-cs"/>
            </a:endParaRPr>
          </a:p>
        </p:txBody>
      </p:sp>
      <p:sp>
        <p:nvSpPr>
          <p:cNvPr id="10" name="Rectangle 9">
            <a:extLst>
              <a:ext uri="{FF2B5EF4-FFF2-40B4-BE49-F238E27FC236}">
                <a16:creationId xmlns:a16="http://schemas.microsoft.com/office/drawing/2014/main" id="{D3D22673-C203-4FEB-9E41-BF0E42084BCA}"/>
              </a:ext>
            </a:extLst>
          </p:cNvPr>
          <p:cNvSpPr/>
          <p:nvPr/>
        </p:nvSpPr>
        <p:spPr bwMode="auto">
          <a:xfrm>
            <a:off x="801913" y="4387296"/>
            <a:ext cx="27978" cy="685800"/>
          </a:xfrm>
          <a:prstGeom prst="rect">
            <a:avLst/>
          </a:prstGeom>
          <a:solidFill>
            <a:schemeClr val="accent1">
              <a:alpha val="82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marL="0" marR="0" lvl="0" indent="0" algn="ctr" defTabSz="951028" rtl="0" eaLnBrk="1" fontAlgn="base" latinLnBrk="0" hangingPunct="1">
              <a:lnSpc>
                <a:spcPct val="100000"/>
              </a:lnSpc>
              <a:spcBef>
                <a:spcPct val="0"/>
              </a:spcBef>
              <a:spcAft>
                <a:spcPct val="0"/>
              </a:spcAft>
              <a:buClrTx/>
              <a:buSzTx/>
              <a:buFontTx/>
              <a:buNone/>
              <a:tabLst/>
              <a:defRPr/>
            </a:pPr>
            <a:endParaRPr kumimoji="0" lang="en-US" sz="204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mn-cs"/>
            </a:endParaRPr>
          </a:p>
        </p:txBody>
      </p:sp>
      <p:pic>
        <p:nvPicPr>
          <p:cNvPr id="11" name="Picture Placeholder 9" descr="A person sitting at a table using a computer&#10;&#10;Description generated with very high confidence">
            <a:extLst>
              <a:ext uri="{FF2B5EF4-FFF2-40B4-BE49-F238E27FC236}">
                <a16:creationId xmlns:a16="http://schemas.microsoft.com/office/drawing/2014/main" id="{F2837D6D-C35E-4BF0-8BA6-7BF3E9FC86B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bwMode="ltGray">
          <a:xfrm>
            <a:off x="6219825" y="-1"/>
            <a:ext cx="6216650" cy="6992587"/>
          </a:xfrm>
          <a:prstGeom prst="rect">
            <a:avLst/>
          </a:prstGeom>
          <a:blipFill>
            <a:blip r:embed="rId4" cstate="email">
              <a:extLst>
                <a:ext uri="{28A0092B-C50C-407E-A947-70E740481C1C}">
                  <a14:useLocalDpi xmlns:a14="http://schemas.microsoft.com/office/drawing/2010/main"/>
                </a:ext>
              </a:extLst>
            </a:blip>
            <a:stretch>
              <a:fillRect/>
            </a:stretch>
          </a:blipFill>
        </p:spPr>
      </p:pic>
      <p:sp>
        <p:nvSpPr>
          <p:cNvPr id="14" name="Rectangle 13">
            <a:extLst>
              <a:ext uri="{FF2B5EF4-FFF2-40B4-BE49-F238E27FC236}">
                <a16:creationId xmlns:a16="http://schemas.microsoft.com/office/drawing/2014/main" id="{309E45FC-3008-4310-8454-F21CE3417785}"/>
              </a:ext>
            </a:extLst>
          </p:cNvPr>
          <p:cNvSpPr/>
          <p:nvPr/>
        </p:nvSpPr>
        <p:spPr bwMode="auto">
          <a:xfrm>
            <a:off x="801913" y="5359392"/>
            <a:ext cx="27978" cy="502920"/>
          </a:xfrm>
          <a:prstGeom prst="rect">
            <a:avLst/>
          </a:prstGeom>
          <a:solidFill>
            <a:schemeClr val="accent1">
              <a:alpha val="82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marL="0" marR="0" lvl="0" indent="0" algn="ctr" defTabSz="951028" rtl="0" eaLnBrk="1" fontAlgn="base" latinLnBrk="0" hangingPunct="1">
              <a:lnSpc>
                <a:spcPct val="100000"/>
              </a:lnSpc>
              <a:spcBef>
                <a:spcPct val="0"/>
              </a:spcBef>
              <a:spcAft>
                <a:spcPct val="0"/>
              </a:spcAft>
              <a:buClrTx/>
              <a:buSzTx/>
              <a:buFontTx/>
              <a:buNone/>
              <a:tabLst/>
              <a:defRPr/>
            </a:pPr>
            <a:endParaRPr kumimoji="0" lang="en-US" sz="204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mn-cs"/>
            </a:endParaRPr>
          </a:p>
        </p:txBody>
      </p:sp>
      <p:sp>
        <p:nvSpPr>
          <p:cNvPr id="15" name="Freeform 229">
            <a:extLst>
              <a:ext uri="{FF2B5EF4-FFF2-40B4-BE49-F238E27FC236}">
                <a16:creationId xmlns:a16="http://schemas.microsoft.com/office/drawing/2014/main" id="{6E0DB974-5990-45BD-968A-E899E45AE86D}"/>
              </a:ext>
            </a:extLst>
          </p:cNvPr>
          <p:cNvSpPr>
            <a:spLocks noEditPoints="1"/>
          </p:cNvSpPr>
          <p:nvPr/>
        </p:nvSpPr>
        <p:spPr bwMode="auto">
          <a:xfrm>
            <a:off x="406000" y="429301"/>
            <a:ext cx="818009" cy="869854"/>
          </a:xfrm>
          <a:custGeom>
            <a:avLst/>
            <a:gdLst>
              <a:gd name="T0" fmla="*/ 152 w 284"/>
              <a:gd name="T1" fmla="*/ 113 h 302"/>
              <a:gd name="T2" fmla="*/ 152 w 284"/>
              <a:gd name="T3" fmla="*/ 94 h 302"/>
              <a:gd name="T4" fmla="*/ 246 w 284"/>
              <a:gd name="T5" fmla="*/ 94 h 302"/>
              <a:gd name="T6" fmla="*/ 246 w 284"/>
              <a:gd name="T7" fmla="*/ 18 h 302"/>
              <a:gd name="T8" fmla="*/ 152 w 284"/>
              <a:gd name="T9" fmla="*/ 18 h 302"/>
              <a:gd name="T10" fmla="*/ 152 w 284"/>
              <a:gd name="T11" fmla="*/ 0 h 302"/>
              <a:gd name="T12" fmla="*/ 133 w 284"/>
              <a:gd name="T13" fmla="*/ 0 h 302"/>
              <a:gd name="T14" fmla="*/ 133 w 284"/>
              <a:gd name="T15" fmla="*/ 18 h 302"/>
              <a:gd name="T16" fmla="*/ 38 w 284"/>
              <a:gd name="T17" fmla="*/ 18 h 302"/>
              <a:gd name="T18" fmla="*/ 0 w 284"/>
              <a:gd name="T19" fmla="*/ 56 h 302"/>
              <a:gd name="T20" fmla="*/ 38 w 284"/>
              <a:gd name="T21" fmla="*/ 94 h 302"/>
              <a:gd name="T22" fmla="*/ 133 w 284"/>
              <a:gd name="T23" fmla="*/ 94 h 302"/>
              <a:gd name="T24" fmla="*/ 133 w 284"/>
              <a:gd name="T25" fmla="*/ 113 h 302"/>
              <a:gd name="T26" fmla="*/ 38 w 284"/>
              <a:gd name="T27" fmla="*/ 113 h 302"/>
              <a:gd name="T28" fmla="*/ 38 w 284"/>
              <a:gd name="T29" fmla="*/ 189 h 302"/>
              <a:gd name="T30" fmla="*/ 133 w 284"/>
              <a:gd name="T31" fmla="*/ 189 h 302"/>
              <a:gd name="T32" fmla="*/ 133 w 284"/>
              <a:gd name="T33" fmla="*/ 302 h 302"/>
              <a:gd name="T34" fmla="*/ 152 w 284"/>
              <a:gd name="T35" fmla="*/ 302 h 302"/>
              <a:gd name="T36" fmla="*/ 152 w 284"/>
              <a:gd name="T37" fmla="*/ 189 h 302"/>
              <a:gd name="T38" fmla="*/ 246 w 284"/>
              <a:gd name="T39" fmla="*/ 189 h 302"/>
              <a:gd name="T40" fmla="*/ 284 w 284"/>
              <a:gd name="T41" fmla="*/ 151 h 302"/>
              <a:gd name="T42" fmla="*/ 246 w 284"/>
              <a:gd name="T43" fmla="*/ 113 h 302"/>
              <a:gd name="T44" fmla="*/ 152 w 284"/>
              <a:gd name="T45" fmla="*/ 113 h 302"/>
              <a:gd name="T46" fmla="*/ 45 w 284"/>
              <a:gd name="T47" fmla="*/ 75 h 302"/>
              <a:gd name="T48" fmla="*/ 27 w 284"/>
              <a:gd name="T49" fmla="*/ 56 h 302"/>
              <a:gd name="T50" fmla="*/ 45 w 284"/>
              <a:gd name="T51" fmla="*/ 37 h 302"/>
              <a:gd name="T52" fmla="*/ 227 w 284"/>
              <a:gd name="T53" fmla="*/ 37 h 302"/>
              <a:gd name="T54" fmla="*/ 227 w 284"/>
              <a:gd name="T55" fmla="*/ 75 h 302"/>
              <a:gd name="T56" fmla="*/ 45 w 284"/>
              <a:gd name="T57" fmla="*/ 75 h 302"/>
              <a:gd name="T58" fmla="*/ 237 w 284"/>
              <a:gd name="T59" fmla="*/ 170 h 302"/>
              <a:gd name="T60" fmla="*/ 57 w 284"/>
              <a:gd name="T61" fmla="*/ 170 h 302"/>
              <a:gd name="T62" fmla="*/ 57 w 284"/>
              <a:gd name="T63" fmla="*/ 132 h 302"/>
              <a:gd name="T64" fmla="*/ 237 w 284"/>
              <a:gd name="T65" fmla="*/ 132 h 302"/>
              <a:gd name="T66" fmla="*/ 256 w 284"/>
              <a:gd name="T67" fmla="*/ 151 h 302"/>
              <a:gd name="T68" fmla="*/ 237 w 284"/>
              <a:gd name="T69" fmla="*/ 17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4" h="302">
                <a:moveTo>
                  <a:pt x="152" y="113"/>
                </a:moveTo>
                <a:lnTo>
                  <a:pt x="152" y="94"/>
                </a:lnTo>
                <a:lnTo>
                  <a:pt x="246" y="94"/>
                </a:lnTo>
                <a:lnTo>
                  <a:pt x="246" y="18"/>
                </a:lnTo>
                <a:lnTo>
                  <a:pt x="152" y="18"/>
                </a:lnTo>
                <a:lnTo>
                  <a:pt x="152" y="0"/>
                </a:lnTo>
                <a:lnTo>
                  <a:pt x="133" y="0"/>
                </a:lnTo>
                <a:lnTo>
                  <a:pt x="133" y="18"/>
                </a:lnTo>
                <a:lnTo>
                  <a:pt x="38" y="18"/>
                </a:lnTo>
                <a:lnTo>
                  <a:pt x="0" y="56"/>
                </a:lnTo>
                <a:lnTo>
                  <a:pt x="38" y="94"/>
                </a:lnTo>
                <a:lnTo>
                  <a:pt x="133" y="94"/>
                </a:lnTo>
                <a:lnTo>
                  <a:pt x="133" y="113"/>
                </a:lnTo>
                <a:lnTo>
                  <a:pt x="38" y="113"/>
                </a:lnTo>
                <a:lnTo>
                  <a:pt x="38" y="189"/>
                </a:lnTo>
                <a:lnTo>
                  <a:pt x="133" y="189"/>
                </a:lnTo>
                <a:lnTo>
                  <a:pt x="133" y="302"/>
                </a:lnTo>
                <a:lnTo>
                  <a:pt x="152" y="302"/>
                </a:lnTo>
                <a:lnTo>
                  <a:pt x="152" y="189"/>
                </a:lnTo>
                <a:lnTo>
                  <a:pt x="246" y="189"/>
                </a:lnTo>
                <a:lnTo>
                  <a:pt x="284" y="151"/>
                </a:lnTo>
                <a:lnTo>
                  <a:pt x="246" y="113"/>
                </a:lnTo>
                <a:lnTo>
                  <a:pt x="152" y="113"/>
                </a:lnTo>
                <a:close/>
                <a:moveTo>
                  <a:pt x="45" y="75"/>
                </a:moveTo>
                <a:lnTo>
                  <a:pt x="27" y="56"/>
                </a:lnTo>
                <a:lnTo>
                  <a:pt x="45" y="37"/>
                </a:lnTo>
                <a:lnTo>
                  <a:pt x="227" y="37"/>
                </a:lnTo>
                <a:lnTo>
                  <a:pt x="227" y="75"/>
                </a:lnTo>
                <a:lnTo>
                  <a:pt x="45" y="75"/>
                </a:lnTo>
                <a:close/>
                <a:moveTo>
                  <a:pt x="237" y="170"/>
                </a:moveTo>
                <a:lnTo>
                  <a:pt x="57" y="170"/>
                </a:lnTo>
                <a:lnTo>
                  <a:pt x="57" y="132"/>
                </a:lnTo>
                <a:lnTo>
                  <a:pt x="237" y="132"/>
                </a:lnTo>
                <a:lnTo>
                  <a:pt x="256" y="151"/>
                </a:lnTo>
                <a:lnTo>
                  <a:pt x="237" y="170"/>
                </a:lnTo>
                <a:close/>
              </a:path>
            </a:pathLst>
          </a:custGeom>
          <a:solidFill>
            <a:schemeClr val="tx1"/>
          </a:solidFill>
          <a:ln w="28575">
            <a:solidFill>
              <a:schemeClr val="bg1">
                <a:lumMod val="95000"/>
              </a:schemeClr>
            </a:solidFill>
            <a:miter lim="800000"/>
          </a:ln>
        </p:spPr>
        <p:txBody>
          <a:bodyPr vert="horz" wrap="square" lIns="91440" tIns="45720" rIns="91440" bIns="45720" numCol="1" anchor="t" anchorCtr="0" compatLnSpc="1">
            <a:prstTxWarp prst="textNoShape">
              <a:avLst/>
            </a:prstTxWarp>
          </a:bodyPr>
          <a:lstStyle/>
          <a:p>
            <a:endParaRPr lang="en-US"/>
          </a:p>
        </p:txBody>
      </p:sp>
      <p:sp>
        <p:nvSpPr>
          <p:cNvPr id="12" name="Text Placeholder 3">
            <a:extLst>
              <a:ext uri="{FF2B5EF4-FFF2-40B4-BE49-F238E27FC236}">
                <a16:creationId xmlns:a16="http://schemas.microsoft.com/office/drawing/2014/main" id="{DD334B2E-D684-40A3-8A3F-452EB7024AF8}"/>
              </a:ext>
            </a:extLst>
          </p:cNvPr>
          <p:cNvSpPr txBox="1">
            <a:spLocks/>
          </p:cNvSpPr>
          <p:nvPr/>
        </p:nvSpPr>
        <p:spPr>
          <a:xfrm>
            <a:off x="903693" y="2607998"/>
            <a:ext cx="4867104" cy="3296234"/>
          </a:xfrm>
          <a:prstGeom prst="rect">
            <a:avLst/>
          </a:prstGeom>
        </p:spPr>
        <p:txBody>
          <a:bodyPr vert="horz" wrap="square" lIns="146262" tIns="91414" rIns="146262" bIns="91414" rtlCol="0">
            <a:spAutoFit/>
          </a:bodyPr>
          <a:lst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600" kern="1200" spc="0" baseline="0">
                <a:gradFill>
                  <a:gsLst>
                    <a:gs pos="1250">
                      <a:schemeClr val="tx1"/>
                    </a:gs>
                    <a:gs pos="100000">
                      <a:schemeClr val="tx1"/>
                    </a:gs>
                  </a:gsLst>
                  <a:lin ang="5400000" scaled="0"/>
                </a:gra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defTabSz="912809">
              <a:spcBef>
                <a:spcPts val="0"/>
              </a:spcBef>
              <a:spcAft>
                <a:spcPts val="2800"/>
              </a:spcAft>
              <a:buNone/>
              <a:defRPr/>
            </a:pPr>
            <a:r>
              <a:rPr lang="en-US" sz="2448" kern="0" dirty="0">
                <a:solidFill>
                  <a:schemeClr val="tx1"/>
                </a:solidFill>
                <a:latin typeface="Segoe UI" panose="020B0502040204020203" pitchFamily="34" charset="0"/>
                <a:cs typeface="Segoe UI" panose="020B0502040204020203" pitchFamily="34" charset="0"/>
              </a:rPr>
              <a:t>Model your ideal score</a:t>
            </a:r>
            <a:r>
              <a:rPr kumimoji="0" lang="en-US" sz="2448" b="0" i="0" u="none" strike="noStrike" kern="0" cap="none" spc="0" normalizeH="0" baseline="0" noProof="0" dirty="0">
                <a:ln>
                  <a:noFill/>
                </a:ln>
                <a:solidFill>
                  <a:schemeClr val="tx1"/>
                </a:solidFill>
                <a:effectLst/>
                <a:uLnTx/>
                <a:uFillTx/>
                <a:latin typeface="Segoe UI" panose="020B0502040204020203" pitchFamily="34" charset="0"/>
                <a:ea typeface="+mn-ea"/>
                <a:cs typeface="Segoe UI" panose="020B0502040204020203" pitchFamily="34" charset="0"/>
              </a:rPr>
              <a:t>.</a:t>
            </a:r>
          </a:p>
          <a:p>
            <a:pPr marL="0" lvl="0" indent="0" defTabSz="912809">
              <a:spcBef>
                <a:spcPts val="0"/>
              </a:spcBef>
              <a:spcAft>
                <a:spcPts val="2800"/>
              </a:spcAft>
              <a:buNone/>
              <a:defRPr/>
            </a:pPr>
            <a:r>
              <a:rPr lang="en-US" sz="2448" kern="0" dirty="0">
                <a:solidFill>
                  <a:schemeClr val="tx1"/>
                </a:solidFill>
                <a:latin typeface="Segoe UI" panose="020B0502040204020203" pitchFamily="34" charset="0"/>
                <a:cs typeface="Segoe UI" panose="020B0502040204020203" pitchFamily="34" charset="0"/>
              </a:rPr>
              <a:t>Filter actions that meet </a:t>
            </a:r>
            <a:br>
              <a:rPr lang="en-US" sz="2448" kern="0" dirty="0">
                <a:solidFill>
                  <a:schemeClr val="tx1"/>
                </a:solidFill>
                <a:latin typeface="Segoe UI" panose="020B0502040204020203" pitchFamily="34" charset="0"/>
                <a:cs typeface="Segoe UI" panose="020B0502040204020203" pitchFamily="34" charset="0"/>
              </a:rPr>
            </a:br>
            <a:r>
              <a:rPr lang="en-US" sz="2448" kern="0" dirty="0">
                <a:solidFill>
                  <a:schemeClr val="tx1"/>
                </a:solidFill>
                <a:latin typeface="Segoe UI" panose="020B0502040204020203" pitchFamily="34" charset="0"/>
                <a:cs typeface="Segoe UI" panose="020B0502040204020203" pitchFamily="34" charset="0"/>
              </a:rPr>
              <a:t>your criteria</a:t>
            </a:r>
            <a:r>
              <a:rPr kumimoji="0" lang="en-US" sz="2448" b="0" i="0" u="none" strike="noStrike" kern="0" cap="none" spc="0" normalizeH="0" baseline="0" noProof="0" dirty="0">
                <a:ln>
                  <a:noFill/>
                </a:ln>
                <a:solidFill>
                  <a:schemeClr val="tx1"/>
                </a:solidFill>
                <a:effectLst/>
                <a:uLnTx/>
                <a:uFillTx/>
                <a:latin typeface="Segoe UI" panose="020B0502040204020203" pitchFamily="34" charset="0"/>
                <a:ea typeface="+mn-ea"/>
                <a:cs typeface="Segoe UI" panose="020B0502040204020203" pitchFamily="34" charset="0"/>
              </a:rPr>
              <a:t>.</a:t>
            </a:r>
          </a:p>
          <a:p>
            <a:pPr marL="0" lvl="0" indent="0" defTabSz="912809">
              <a:spcBef>
                <a:spcPts val="0"/>
              </a:spcBef>
              <a:spcAft>
                <a:spcPts val="2800"/>
              </a:spcAft>
              <a:buNone/>
              <a:defRPr/>
            </a:pPr>
            <a:r>
              <a:rPr lang="en-US" sz="2448" kern="0" dirty="0">
                <a:solidFill>
                  <a:schemeClr val="tx1"/>
                </a:solidFill>
                <a:latin typeface="Segoe UI" panose="020B0502040204020203" pitchFamily="34" charset="0"/>
                <a:cs typeface="Segoe UI" panose="020B0502040204020203" pitchFamily="34" charset="0"/>
              </a:rPr>
              <a:t>Ignore controls that are not valid for you</a:t>
            </a:r>
            <a:r>
              <a:rPr kumimoji="0" lang="en-US" sz="2448" b="0" i="0" u="none" strike="noStrike" kern="0" cap="none" spc="0" normalizeH="0" baseline="0" noProof="0" dirty="0">
                <a:ln>
                  <a:noFill/>
                </a:ln>
                <a:solidFill>
                  <a:schemeClr val="tx1"/>
                </a:solidFill>
                <a:effectLst/>
                <a:uLnTx/>
                <a:uFillTx/>
                <a:latin typeface="Segoe UI" panose="020B0502040204020203" pitchFamily="34" charset="0"/>
                <a:ea typeface="+mn-ea"/>
                <a:cs typeface="Segoe UI" panose="020B0502040204020203" pitchFamily="34" charset="0"/>
              </a:rPr>
              <a:t>.</a:t>
            </a:r>
          </a:p>
          <a:p>
            <a:pPr marL="0" lvl="0" indent="0" defTabSz="912809">
              <a:spcBef>
                <a:spcPts val="0"/>
              </a:spcBef>
              <a:spcAft>
                <a:spcPts val="2800"/>
              </a:spcAft>
              <a:buNone/>
              <a:defRPr/>
            </a:pPr>
            <a:r>
              <a:rPr lang="en-US" sz="2448" kern="0" dirty="0">
                <a:solidFill>
                  <a:schemeClr val="tx1"/>
                </a:solidFill>
                <a:latin typeface="Segoe UI" panose="020B0502040204020203" pitchFamily="34" charset="0"/>
                <a:cs typeface="Segoe UI" panose="020B0502040204020203" pitchFamily="34" charset="0"/>
              </a:rPr>
              <a:t>3rd party product support.</a:t>
            </a:r>
            <a:endParaRPr kumimoji="0" lang="en-US" sz="2448" b="0" i="0" u="none" strike="noStrike" kern="0" cap="none" spc="0" normalizeH="0" baseline="0" noProof="0" dirty="0">
              <a:ln>
                <a:noFill/>
              </a:ln>
              <a:solidFill>
                <a:schemeClr val="tx1"/>
              </a:solidFill>
              <a:effectLst/>
              <a:uLnTx/>
              <a:uFillTx/>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4031427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__LIGHT COLOR TEMPLATE">
  <a:themeElements>
    <a:clrScheme name="Custom 4">
      <a:dk1>
        <a:srgbClr val="505050"/>
      </a:dk1>
      <a:lt1>
        <a:srgbClr val="FFFFFF"/>
      </a:lt1>
      <a:dk2>
        <a:srgbClr val="0078D7"/>
      </a:dk2>
      <a:lt2>
        <a:srgbClr val="EAEAEA"/>
      </a:lt2>
      <a:accent1>
        <a:srgbClr val="0078D7"/>
      </a:accent1>
      <a:accent2>
        <a:srgbClr val="B4009E"/>
      </a:accent2>
      <a:accent3>
        <a:srgbClr val="107C10"/>
      </a:accent3>
      <a:accent4>
        <a:srgbClr val="5C2D91"/>
      </a:accent4>
      <a:accent5>
        <a:srgbClr val="008272"/>
      </a:accent5>
      <a:accent6>
        <a:srgbClr val="D83B01"/>
      </a:accent6>
      <a:hlink>
        <a:srgbClr val="0078D7"/>
      </a:hlink>
      <a:folHlink>
        <a:srgbClr val="505050"/>
      </a:folHlink>
    </a:clrScheme>
    <a:fontScheme name="Custom 1">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SVID_TT_BRAND_16-9_LIGHT_Oct_2014.potx" id="{01585BF9-DAFB-4D05-AB61-D5E973BF12D0}" vid="{F7B22F6B-F826-443B-8C90-7F7D36D644D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MediaServiceKeyPoints xmlns="73d0d8c4-feef-45ef-b4a2-50408c6eb62f" xsi:nil="true"/>
    <_ip_UnifiedCompliancePolicyUIAction xmlns="http://schemas.microsoft.com/sharepoint/v3" xsi:nil="true"/>
    <Link xmlns="73d0d8c4-feef-45ef-b4a2-50408c6eb62f" xsi:nil="true"/>
    <_ip_UnifiedCompliancePolicyProperties xmlns="http://schemas.microsoft.com/sharepoint/v3" xsi:nil="true"/>
    <PublishingStartDate xmlns="http://schemas.microsoft.com/sharepoint/v3" xsi:nil="true"/>
    <SharedWithUsers xmlns="2873a11b-9b80-429f-8611-a06ea650fcbe">
      <UserInfo>
        <DisplayName>Johannes Berrum</DisplayName>
        <AccountId>134450</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149A554461C0F44AE2D613AD47A6B64" ma:contentTypeVersion="18" ma:contentTypeDescription="Create a new document." ma:contentTypeScope="" ma:versionID="542a471beaeeab1b8949facfbc9126d4">
  <xsd:schema xmlns:xsd="http://www.w3.org/2001/XMLSchema" xmlns:xs="http://www.w3.org/2001/XMLSchema" xmlns:p="http://schemas.microsoft.com/office/2006/metadata/properties" xmlns:ns1="http://schemas.microsoft.com/sharepoint/v3" xmlns:ns2="2873a11b-9b80-429f-8611-a06ea650fcbe" xmlns:ns3="73d0d8c4-feef-45ef-b4a2-50408c6eb62f" targetNamespace="http://schemas.microsoft.com/office/2006/metadata/properties" ma:root="true" ma:fieldsID="fd3d01ac8452aa4a368359dfa53ee358" ns1:_="" ns2:_="" ns3:_="">
    <xsd:import namespace="http://schemas.microsoft.com/sharepoint/v3"/>
    <xsd:import namespace="2873a11b-9b80-429f-8611-a06ea650fcbe"/>
    <xsd:import namespace="73d0d8c4-feef-45ef-b4a2-50408c6eb62f"/>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1:_ip_UnifiedCompliancePolicyProperties" minOccurs="0"/>
                <xsd:element ref="ns1:_ip_UnifiedCompliancePolicyUIAction" minOccurs="0"/>
                <xsd:element ref="ns3:MediaServiceMetadata" minOccurs="0"/>
                <xsd:element ref="ns3:MediaServiceFastMetadata" minOccurs="0"/>
                <xsd:element ref="ns3:MediaServiceAutoTags" minOccurs="0"/>
                <xsd:element ref="ns3:MediaServiceOCR" minOccurs="0"/>
                <xsd:element ref="ns3:MediaServiceDateTaken" minOccurs="0"/>
                <xsd:element ref="ns1:PublishingStartDate" minOccurs="0"/>
                <xsd:element ref="ns1:PublishingExpirationDate" minOccurs="0"/>
                <xsd:element ref="ns3:MediaServiceLocation" minOccurs="0"/>
                <xsd:element ref="ns3:MediaServiceEventHashCode" minOccurs="0"/>
                <xsd:element ref="ns3:MediaServiceGenerationTime" minOccurs="0"/>
                <xsd:element ref="ns3:Link"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2" nillable="true" ma:displayName="Unified Compliance Policy Properties" ma:description="" ma:hidden="true" ma:internalName="_ip_UnifiedCompliancePolicyProperties">
      <xsd:simpleType>
        <xsd:restriction base="dms:Note"/>
      </xsd:simpleType>
    </xsd:element>
    <xsd:element name="_ip_UnifiedCompliancePolicyUIAction" ma:index="13" nillable="true" ma:displayName="Unified Compliance Policy UI Action" ma:description="" ma:hidden="true" ma:internalName="_ip_UnifiedCompliancePolicyUIAction">
      <xsd:simpleType>
        <xsd:restriction base="dms:Text"/>
      </xsd:simpleType>
    </xsd:element>
    <xsd:element name="PublishingStartDate" ma:index="19" nillable="true" ma:displayName="Scheduling Start Date" ma:description="Scheduling Start Date is a site column created by the Publishing feature. It is used to specify the date and time on which this page will first appear to site visitors." ma:internalName="PublishingStartDate">
      <xsd:simpleType>
        <xsd:restriction base="dms:Unknown"/>
      </xsd:simpleType>
    </xsd:element>
    <xsd:element name="PublishingExpirationDate" ma:index="20" nillable="true" ma:displayName="Scheduling End Date" ma:description="Scheduling End Date is a site column created by the Publishing feature. It is used to specify the date and time on which this page will no longer appear to site visitors."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2873a11b-9b80-429f-8611-a06ea650fcbe"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hidden="true" ma:internalName="LastSharedByUser" ma:readOnly="true">
      <xsd:simpleType>
        <xsd:restriction base="dms:Note"/>
      </xsd:simpleType>
    </xsd:element>
    <xsd:element name="LastSharedByTime" ma:index="11" nillable="true" ma:displayName="Last Shared By Time" ma:description="" ma:hidden="true"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73d0d8c4-feef-45ef-b4a2-50408c6eb62f" elementFormDefault="qualified">
    <xsd:import namespace="http://schemas.microsoft.com/office/2006/documentManagement/types"/>
    <xsd:import namespace="http://schemas.microsoft.com/office/infopath/2007/PartnerControls"/>
    <xsd:element name="MediaServiceMetadata" ma:index="14" nillable="true" ma:displayName="MediaServiceMetadata" ma:description="" ma:hidden="true" ma:internalName="MediaServiceMetadata" ma:readOnly="true">
      <xsd:simpleType>
        <xsd:restriction base="dms:Note"/>
      </xsd:simpleType>
    </xsd:element>
    <xsd:element name="MediaServiceFastMetadata" ma:index="15" nillable="true" ma:displayName="MediaServiceFastMetadata" ma:description="" ma:hidden="true" ma:internalName="MediaServiceFastMetadata" ma:readOnly="true">
      <xsd:simpleType>
        <xsd:restriction base="dms:Note"/>
      </xsd:simpleType>
    </xsd:element>
    <xsd:element name="MediaServiceAutoTags" ma:index="16" nillable="true" ma:displayName="MediaServiceAutoTags" ma:description="" ma:internalName="MediaServiceAutoTags" ma:readOnly="true">
      <xsd:simpleType>
        <xsd:restriction base="dms:Text"/>
      </xsd:simpleType>
    </xsd:element>
    <xsd:element name="MediaServiceOCR" ma:index="17" nillable="true" ma:displayName="MediaServiceOCR" ma:description="" ma:internalName="MediaServiceOCR" ma:readOnly="true">
      <xsd:simpleType>
        <xsd:restriction base="dms:Note">
          <xsd:maxLength value="255"/>
        </xsd:restriction>
      </xsd:simpleType>
    </xsd:element>
    <xsd:element name="MediaServiceDateTaken" ma:index="18" nillable="true" ma:displayName="MediaServiceDateTaken" ma:description="" ma:hidden="true" ma:internalName="MediaServiceDateTaken" ma:readOnly="true">
      <xsd:simpleType>
        <xsd:restriction base="dms:Text"/>
      </xsd:simpleType>
    </xsd:element>
    <xsd:element name="MediaServiceLocation" ma:index="21" nillable="true" ma:displayName="MediaServiceLocation" ma:internalName="MediaServiceLocation" ma:readOnly="true">
      <xsd:simpleType>
        <xsd:restriction base="dms:Text"/>
      </xsd:simpleType>
    </xsd:element>
    <xsd:element name="MediaServiceEventHashCode" ma:index="22" nillable="true" ma:displayName="MediaServiceEventHashCode" ma:hidden="true" ma:internalName="MediaServiceEventHashCode" ma:readOnly="true">
      <xsd:simpleType>
        <xsd:restriction base="dms:Text"/>
      </xsd:simpleType>
    </xsd:element>
    <xsd:element name="MediaServiceGenerationTime" ma:index="23" nillable="true" ma:displayName="MediaServiceGenerationTime" ma:hidden="true" ma:internalName="MediaServiceGenerationTime" ma:readOnly="true">
      <xsd:simpleType>
        <xsd:restriction base="dms:Text"/>
      </xsd:simpleType>
    </xsd:element>
    <xsd:element name="Link" ma:index="24" nillable="true" ma:displayName="Link" ma:format="Dropdown" ma:internalName="Link">
      <xsd:simpleType>
        <xsd:restriction base="dms:Text">
          <xsd:maxLength value="255"/>
        </xsd:restriction>
      </xsd:simpleType>
    </xsd:element>
    <xsd:element name="MediaServiceAutoKeyPoints" ma:index="25" nillable="true" ma:displayName="MediaServiceAutoKeyPoints" ma:hidden="true" ma:internalName="MediaServiceAutoKeyPoints" ma:readOnly="true">
      <xsd:simpleType>
        <xsd:restriction base="dms:Note"/>
      </xsd:simpleType>
    </xsd:element>
    <xsd:element name="MediaServiceKeyPoints" ma:index="26" nillable="true" ma:displayName="KeyPoints" ma:internalName="MediaServiceKeyPoints" ma:readOnly="fals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D57F996-ED50-4145-A715-6AFFBBF7262E}">
  <ds:schemaRefs>
    <ds:schemaRef ds:uri="http://schemas.microsoft.com/sharepoint/v3/contenttype/forms"/>
  </ds:schemaRefs>
</ds:datastoreItem>
</file>

<file path=customXml/itemProps2.xml><?xml version="1.0" encoding="utf-8"?>
<ds:datastoreItem xmlns:ds="http://schemas.openxmlformats.org/officeDocument/2006/customXml" ds:itemID="{39A8463C-7B1F-4BA4-997F-12B00FC1A007}">
  <ds:schemaRefs>
    <ds:schemaRef ds:uri="http://schemas.microsoft.com/sharepoint/v3"/>
    <ds:schemaRef ds:uri="230e9df3-be65-4c73-a93b-d1236ebd677e"/>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b618e6b4-47fe-42e5-aeb1-b3107e5af189"/>
    <ds:schemaRef ds:uri="8b6ef221-a9e7-4fd3-81c1-44868d20ca84"/>
    <ds:schemaRef ds:uri="230E9DF3-BE65-4C73-A93B-D1236EBD677E"/>
    <ds:schemaRef ds:uri="http://www.w3.org/XML/1998/namespace"/>
    <ds:schemaRef ds:uri="http://purl.org/dc/dcmitype/"/>
    <ds:schemaRef ds:uri="73d0d8c4-feef-45ef-b4a2-50408c6eb62f"/>
    <ds:schemaRef ds:uri="2873a11b-9b80-429f-8611-a06ea650fcbe"/>
  </ds:schemaRefs>
</ds:datastoreItem>
</file>

<file path=customXml/itemProps3.xml><?xml version="1.0" encoding="utf-8"?>
<ds:datastoreItem xmlns:ds="http://schemas.openxmlformats.org/officeDocument/2006/customXml" ds:itemID="{77EAD822-AE20-466E-B14B-FC2C25F0CB4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873a11b-9b80-429f-8611-a06ea650fcbe"/>
    <ds:schemaRef ds:uri="73d0d8c4-feef-45ef-b4a2-50408c6eb62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MSVID_TT_BRAND_16-9_LIGHT_Oct_2014</Template>
  <TotalTime>0</TotalTime>
  <Words>3526</Words>
  <Application>Microsoft Office PowerPoint</Application>
  <PresentationFormat>Custom</PresentationFormat>
  <Paragraphs>182</Paragraphs>
  <Slides>17</Slides>
  <Notes>17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Calibri</vt:lpstr>
      <vt:lpstr>Segoe UI</vt:lpstr>
      <vt:lpstr>Segoe UI Light</vt:lpstr>
      <vt:lpstr>Segoe UI Semibold</vt:lpstr>
      <vt:lpstr>Segoe UI Semilight</vt:lpstr>
      <vt:lpstr>Wingdings</vt:lpstr>
      <vt:lpstr>__LIGHT COLOR TEMPLATE</vt:lpstr>
      <vt:lpstr>Microsoft Secure Score</vt:lpstr>
      <vt:lpstr>PowerPoint Presentation</vt:lpstr>
      <vt:lpstr>PowerPoint Presentation</vt:lpstr>
      <vt:lpstr>PowerPoint Presentation</vt:lpstr>
      <vt:lpstr>Support for Office 365, EMS,  &amp; Windows 10</vt:lpstr>
      <vt:lpstr>Historical score and trends</vt:lpstr>
      <vt:lpstr>Secure Score API</vt:lpstr>
      <vt:lpstr>Compare your score </vt:lpstr>
      <vt:lpstr>PowerPoint Presentation</vt:lpstr>
      <vt:lpstr>Model your ideal score</vt:lpstr>
      <vt:lpstr>Enable controls through Secure Score </vt:lpstr>
      <vt:lpstr>Getting credit for 3rd party solutions</vt:lpstr>
      <vt:lpstr>Demo</vt:lpstr>
      <vt:lpstr>How scores get calculated</vt:lpstr>
      <vt:lpstr>PowerPoint Presentation</vt:lpstr>
      <vt:lpstr>Discussion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Microsoft Secure Score Presentation</dc:title>
  <dc:subject/>
  <dc:creator/>
  <cp:keywords/>
  <dc:description/>
  <cp:lastModifiedBy/>
  <cp:revision>3</cp:revision>
  <dcterms:created xsi:type="dcterms:W3CDTF">2018-04-14T03:47:37Z</dcterms:created>
  <dcterms:modified xsi:type="dcterms:W3CDTF">2019-09-16T19:44:32Z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anthons@microsoft.com</vt:lpwstr>
  </property>
  <property fmtid="{D5CDD505-2E9C-101B-9397-08002B2CF9AE}" pid="5" name="MSIP_Label_f42aa342-8706-4288-bd11-ebb85995028c_SetDate">
    <vt:lpwstr>2018-04-14T03:48:32.4454040Z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Extended_MSFT_Method">
    <vt:lpwstr>Automatic</vt:lpwstr>
  </property>
  <property fmtid="{D5CDD505-2E9C-101B-9397-08002B2CF9AE}" pid="9" name="Sensitivity">
    <vt:lpwstr>General</vt:lpwstr>
  </property>
  <property fmtid="{D5CDD505-2E9C-101B-9397-08002B2CF9AE}" pid="10" name="ContentTypeId">
    <vt:lpwstr>0x0101008149A554461C0F44AE2D613AD47A6B64</vt:lpwstr>
  </property>
  <property fmtid="{D5CDD505-2E9C-101B-9397-08002B2CF9AE}" pid="11" name="TaxKeyword">
    <vt:lpwstr/>
  </property>
  <property fmtid="{D5CDD505-2E9C-101B-9397-08002B2CF9AE}" pid="12" name="Audiences">
    <vt:lpwstr/>
  </property>
  <property fmtid="{D5CDD505-2E9C-101B-9397-08002B2CF9AE}" pid="13" name="Region">
    <vt:lpwstr/>
  </property>
  <property fmtid="{D5CDD505-2E9C-101B-9397-08002B2CF9AE}" pid="14" name="Confidentiality">
    <vt:lpwstr>5;#internal users|461efa83-0283-486a-a8d5-943328f3693f</vt:lpwstr>
  </property>
  <property fmtid="{D5CDD505-2E9C-101B-9397-08002B2CF9AE}" pid="15" name="Industries">
    <vt:lpwstr/>
  </property>
  <property fmtid="{D5CDD505-2E9C-101B-9397-08002B2CF9AE}" pid="16" name="Roles">
    <vt:lpwstr/>
  </property>
  <property fmtid="{D5CDD505-2E9C-101B-9397-08002B2CF9AE}" pid="17" name="Competitors">
    <vt:lpwstr/>
  </property>
  <property fmtid="{D5CDD505-2E9C-101B-9397-08002B2CF9AE}" pid="18" name="SMSGDomain">
    <vt:lpwstr/>
  </property>
  <property fmtid="{D5CDD505-2E9C-101B-9397-08002B2CF9AE}" pid="19" name="BusinessArchitecture">
    <vt:lpwstr/>
  </property>
  <property fmtid="{D5CDD505-2E9C-101B-9397-08002B2CF9AE}" pid="20" name="Products">
    <vt:lpwstr/>
  </property>
  <property fmtid="{D5CDD505-2E9C-101B-9397-08002B2CF9AE}" pid="21" name="ActivitiesAndPrograms">
    <vt:lpwstr/>
  </property>
  <property fmtid="{D5CDD505-2E9C-101B-9397-08002B2CF9AE}" pid="22" name="Segments">
    <vt:lpwstr/>
  </property>
  <property fmtid="{D5CDD505-2E9C-101B-9397-08002B2CF9AE}" pid="23" name="Partners">
    <vt:lpwstr/>
  </property>
  <property fmtid="{D5CDD505-2E9C-101B-9397-08002B2CF9AE}" pid="24" name="Topics">
    <vt:lpwstr/>
  </property>
  <property fmtid="{D5CDD505-2E9C-101B-9397-08002B2CF9AE}" pid="25" name="Groups">
    <vt:lpwstr/>
  </property>
  <property fmtid="{D5CDD505-2E9C-101B-9397-08002B2CF9AE}" pid="26" name="_dlc_policyId">
    <vt:lpwstr/>
  </property>
  <property fmtid="{D5CDD505-2E9C-101B-9397-08002B2CF9AE}" pid="27" name="ItemRetentionFormula">
    <vt:lpwstr/>
  </property>
  <property fmtid="{D5CDD505-2E9C-101B-9397-08002B2CF9AE}" pid="28" name="_dlc_DocIdItemGuid">
    <vt:lpwstr>b6afdaf4-9cf4-44e8-b5bc-28f8a08f0ca9</vt:lpwstr>
  </property>
  <property fmtid="{D5CDD505-2E9C-101B-9397-08002B2CF9AE}" pid="29" name="of67e5d4b76f4a9db8769983fda9cec0">
    <vt:lpwstr/>
  </property>
  <property fmtid="{D5CDD505-2E9C-101B-9397-08002B2CF9AE}" pid="30" name="NewsType">
    <vt:lpwstr/>
  </property>
  <property fmtid="{D5CDD505-2E9C-101B-9397-08002B2CF9AE}" pid="31" name="ItemType">
    <vt:lpwstr>45;#presentations|317da5a4-398e-4c38-b265-afd519770055</vt:lpwstr>
  </property>
  <property fmtid="{D5CDD505-2E9C-101B-9397-08002B2CF9AE}" pid="32" name="ga0c0bf70a6644469c61b3efa7025301">
    <vt:lpwstr/>
  </property>
  <property fmtid="{D5CDD505-2E9C-101B-9397-08002B2CF9AE}" pid="33" name="MSProducts">
    <vt:lpwstr/>
  </property>
  <property fmtid="{D5CDD505-2E9C-101B-9397-08002B2CF9AE}" pid="34" name="ExperienceContentType">
    <vt:lpwstr/>
  </property>
  <property fmtid="{D5CDD505-2E9C-101B-9397-08002B2CF9AE}" pid="35" name="EnterpriseDomainTags">
    <vt:lpwstr/>
  </property>
  <property fmtid="{D5CDD505-2E9C-101B-9397-08002B2CF9AE}" pid="36" name="j3562c58ee414e028925bc902cfc01a1">
    <vt:lpwstr/>
  </property>
  <property fmtid="{D5CDD505-2E9C-101B-9397-08002B2CF9AE}" pid="37" name="l6f004f21209409da86a713c0f24627d">
    <vt:lpwstr/>
  </property>
  <property fmtid="{D5CDD505-2E9C-101B-9397-08002B2CF9AE}" pid="38" name="la4444b61d19467597d63190b69ac227">
    <vt:lpwstr/>
  </property>
  <property fmtid="{D5CDD505-2E9C-101B-9397-08002B2CF9AE}" pid="39" name="MSProductsTaxHTField0">
    <vt:lpwstr/>
  </property>
  <property fmtid="{D5CDD505-2E9C-101B-9397-08002B2CF9AE}" pid="40" name="Languages">
    <vt:lpwstr/>
  </property>
  <property fmtid="{D5CDD505-2E9C-101B-9397-08002B2CF9AE}" pid="41" name="e8080b0481964c759b2c36ae49591b31">
    <vt:lpwstr/>
  </property>
  <property fmtid="{D5CDD505-2E9C-101B-9397-08002B2CF9AE}" pid="42" name="TechnicalLevel">
    <vt:lpwstr/>
  </property>
  <property fmtid="{D5CDD505-2E9C-101B-9397-08002B2CF9AE}" pid="43" name="ldac8aee9d1f469e8cd8c3f8d6a615f2">
    <vt:lpwstr/>
  </property>
  <property fmtid="{D5CDD505-2E9C-101B-9397-08002B2CF9AE}" pid="44" name="EmployeeRole">
    <vt:lpwstr/>
  </property>
  <property fmtid="{D5CDD505-2E9C-101B-9397-08002B2CF9AE}" pid="45" name="NewsTopic">
    <vt:lpwstr/>
  </property>
  <property fmtid="{D5CDD505-2E9C-101B-9397-08002B2CF9AE}" pid="46" name="NewsSource">
    <vt:lpwstr/>
  </property>
  <property fmtid="{D5CDD505-2E9C-101B-9397-08002B2CF9AE}" pid="47" name="SMSGTags">
    <vt:lpwstr/>
  </property>
  <property fmtid="{D5CDD505-2E9C-101B-9397-08002B2CF9AE}" pid="48" name="MSPhysicalGeography">
    <vt:lpwstr/>
  </property>
  <property fmtid="{D5CDD505-2E9C-101B-9397-08002B2CF9AE}" pid="49" name="_docset_NoMedatataSyncRequired">
    <vt:lpwstr>False</vt:lpwstr>
  </property>
  <property fmtid="{D5CDD505-2E9C-101B-9397-08002B2CF9AE}" pid="50" name="FolderExtensions">
    <vt:lpwstr/>
  </property>
  <property fmtid="{D5CDD505-2E9C-101B-9397-08002B2CF9AE}" pid="51" name="ParentID1">
    <vt:lpwstr>G03KC-1-7426</vt:lpwstr>
  </property>
  <property fmtid="{D5CDD505-2E9C-101B-9397-08002B2CF9AE}" pid="52" name="SharedWithUsers">
    <vt:lpwstr>134450;#Johannes Berrum</vt:lpwstr>
  </property>
  <property fmtid="{D5CDD505-2E9C-101B-9397-08002B2CF9AE}" pid="53" name="ODSWF1">
    <vt:lpwstr>, </vt:lpwstr>
  </property>
  <property fmtid="{D5CDD505-2E9C-101B-9397-08002B2CF9AE}" pid="54" name="Update Parent Child Relation">
    <vt:lpwstr>, </vt:lpwstr>
  </property>
  <property fmtid="{D5CDD505-2E9C-101B-9397-08002B2CF9AE}" pid="55" name="ODSWF2">
    <vt:lpwstr>, </vt:lpwstr>
  </property>
  <property fmtid="{D5CDD505-2E9C-101B-9397-08002B2CF9AE}" pid="56" name="_ip_UnifiedCompliancePolicyUIAction">
    <vt:lpwstr/>
  </property>
  <property fmtid="{D5CDD505-2E9C-101B-9397-08002B2CF9AE}" pid="57" name="_ip_UnifiedCompliancePolicyProperties">
    <vt:lpwstr/>
  </property>
  <property fmtid="{D5CDD505-2E9C-101B-9397-08002B2CF9AE}" pid="58" name="ODSWF">
    <vt:lpwstr>, </vt:lpwstr>
  </property>
  <property fmtid="{D5CDD505-2E9C-101B-9397-08002B2CF9AE}" pid="59" name="Update Expiration Date For Docset">
    <vt:lpwstr>, </vt:lpwstr>
  </property>
  <property fmtid="{D5CDD505-2E9C-101B-9397-08002B2CF9AE}" pid="60" name="ODSWF1(1)">
    <vt:lpwstr>, </vt:lpwstr>
  </property>
  <property fmtid="{D5CDD505-2E9C-101B-9397-08002B2CF9AE}" pid="61" name="SMSG Items">
    <vt:lpwstr/>
  </property>
  <property fmtid="{D5CDD505-2E9C-101B-9397-08002B2CF9AE}" pid="62" name="Solution Areas">
    <vt:lpwstr>1255;#Modern Workplace|39df01a3-82cd-47ef-b6b1-408d453c91ef</vt:lpwstr>
  </property>
  <property fmtid="{D5CDD505-2E9C-101B-9397-08002B2CF9AE}" pid="63" name="MSProfessions">
    <vt:lpwstr/>
  </property>
</Properties>
</file>