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6" r:id="rId4"/>
  </p:sldMasterIdLst>
  <p:notesMasterIdLst>
    <p:notesMasterId r:id="rId31"/>
  </p:notesMasterIdLst>
  <p:sldIdLst>
    <p:sldId id="538" r:id="rId5"/>
    <p:sldId id="1681" r:id="rId6"/>
    <p:sldId id="439" r:id="rId7"/>
    <p:sldId id="1689" r:id="rId8"/>
    <p:sldId id="485" r:id="rId9"/>
    <p:sldId id="436" r:id="rId10"/>
    <p:sldId id="525" r:id="rId11"/>
    <p:sldId id="470" r:id="rId12"/>
    <p:sldId id="1682" r:id="rId13"/>
    <p:sldId id="1676" r:id="rId14"/>
    <p:sldId id="1678" r:id="rId15"/>
    <p:sldId id="1679" r:id="rId16"/>
    <p:sldId id="521" r:id="rId17"/>
    <p:sldId id="511" r:id="rId18"/>
    <p:sldId id="522" r:id="rId19"/>
    <p:sldId id="1686" r:id="rId20"/>
    <p:sldId id="516" r:id="rId21"/>
    <p:sldId id="517" r:id="rId22"/>
    <p:sldId id="518" r:id="rId23"/>
    <p:sldId id="519" r:id="rId24"/>
    <p:sldId id="493" r:id="rId25"/>
    <p:sldId id="512" r:id="rId26"/>
    <p:sldId id="520" r:id="rId27"/>
    <p:sldId id="523" r:id="rId28"/>
    <p:sldId id="469" r:id="rId29"/>
    <p:sldId id="282" r:id="rId30"/>
  </p:sldIdLst>
  <p:sldSz cx="12436475" cy="6994525"/>
  <p:notesSz cx="6858000" cy="9144000"/>
  <p:defaultTex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CEBF719-B8B5-488A-AF68-E4AFE6ABB0C7}">
          <p14:sldIdLst>
            <p14:sldId id="538"/>
            <p14:sldId id="1681"/>
            <p14:sldId id="439"/>
            <p14:sldId id="1689"/>
            <p14:sldId id="485"/>
            <p14:sldId id="436"/>
            <p14:sldId id="525"/>
            <p14:sldId id="470"/>
            <p14:sldId id="1682"/>
            <p14:sldId id="1676"/>
          </p14:sldIdLst>
        </p14:section>
        <p14:section name="Secure Score Results" id="{24F2C924-44CB-4325-9F28-A1D81A4CC6C5}">
          <p14:sldIdLst>
            <p14:sldId id="1678"/>
            <p14:sldId id="1679"/>
            <p14:sldId id="521"/>
          </p14:sldIdLst>
        </p14:section>
        <p14:section name="Windows Security Results" id="{4263FCEB-C225-4754-9A86-8E17D5302F31}">
          <p14:sldIdLst>
            <p14:sldId id="511"/>
            <p14:sldId id="522"/>
            <p14:sldId id="1686"/>
          </p14:sldIdLst>
        </p14:section>
        <p14:section name="Shadow IT Results" id="{DD921DE1-4AB8-473B-97EE-5C50D3AA52DF}">
          <p14:sldIdLst>
            <p14:sldId id="516"/>
            <p14:sldId id="517"/>
            <p14:sldId id="518"/>
            <p14:sldId id="519"/>
            <p14:sldId id="493"/>
          </p14:sldIdLst>
        </p14:section>
        <p14:section name="Attack Simulator Results" id="{E8A22A6F-9E0D-4CD4-B537-84A6ED3C90D7}">
          <p14:sldIdLst>
            <p14:sldId id="512"/>
          </p14:sldIdLst>
        </p14:section>
        <p14:section name="Roadmap" id="{547F36E1-66D1-48EC-BE31-B4E23CB8DDB6}">
          <p14:sldIdLst>
            <p14:sldId id="520"/>
            <p14:sldId id="523"/>
            <p14:sldId id="469"/>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37373"/>
    <a:srgbClr val="0278D7"/>
    <a:srgbClr val="000000"/>
    <a:srgbClr val="0278D4"/>
    <a:srgbClr val="0078D7"/>
    <a:srgbClr val="409AE1"/>
    <a:srgbClr val="FFFFFF"/>
    <a:srgbClr val="F3F3F3"/>
    <a:srgbClr val="505050"/>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45F3CB-3300-40B9-95D2-AA79D5C34A31}" v="14" dt="2019-08-21T21:08:54.2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48" y="72"/>
      </p:cViewPr>
      <p:guideLst/>
    </p:cSldViewPr>
  </p:slideViewPr>
  <p:notesTextViewPr>
    <p:cViewPr>
      <p:scale>
        <a:sx n="1" d="1"/>
        <a:sy n="1" d="1"/>
      </p:scale>
      <p:origin x="0" y="0"/>
    </p:cViewPr>
  </p:notesTextViewPr>
  <p:sorterViewPr>
    <p:cViewPr>
      <p:scale>
        <a:sx n="100" d="100"/>
        <a:sy n="100" d="100"/>
      </p:scale>
      <p:origin x="0" y="-4326"/>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microsoft-my.sharepoint.com/personal/stschulz_microsoft_com1/Documents/O365COE/Partner%20Toolkits/M365%20Assessment/1.3/Microsoft%20365%20Security%20Assessment-Remediation%20Checklist%20Tool-v1.3_Test.xlsx" TargetMode="Externa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microsoft-my.sharepoint.com/personal/stschulz_microsoft_com1/Documents/O365COE/Partner%20Toolkits/M365%20Assessment/1.3/Microsoft%20365%20Security%20Assessment-Remediation%20Checklist%20Tool-v1.3_Test.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microsoft-my.sharepoint.com/personal/stschulz_microsoft_com1/Documents/O365COE/Partner%20Toolkits/M365%20Assessment/1.3/Microsoft%20365%20Security%20Assessment-Remediation%20Checklist%20Tool-v1.3_Test.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microsoft-my.sharepoint.com/personal/stschulz_microsoft_com1/Documents/O365COE/Partner%20Toolkits/M365%20Assessment/1.3/Microsoft%20365%20Security%20Assessment-Remediation%20Checklist%20Tool-v1.3_Test.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microsoft-my.sharepoint.com/personal/stschulz_microsoft_com1/Documents/O365COE/Partner%20Toolkits/M365%20Assessment/1.3/Microsoft%20365%20Security%20Assessment-Remediation%20Checklist%20Tool-v1.3_Test.xlsx" TargetMode="Externa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[Microsoft 365 Security Assessment-Remediation Checklist Tool-v1.3_Test.xlsx]PivotChartTable5</c:name>
    <c:fmtId val="10"/>
  </c:pivotSource>
  <c:chart>
    <c:autoTitleDeleted val="1"/>
    <c:pivotFmts>
      <c:pivotFmt>
        <c:idx val="0"/>
      </c:pivotFmt>
      <c:pivotFmt>
        <c:idx val="1"/>
        <c:spPr>
          <a:solidFill>
            <a:schemeClr val="accent1"/>
          </a:solidFill>
          <a:ln w="19050">
            <a:solidFill>
              <a:schemeClr val="lt1"/>
            </a:solidFill>
          </a:ln>
          <a:effectLst/>
        </c:spPr>
        <c:marker>
          <c:spPr>
            <a:solidFill>
              <a:schemeClr val="accent1"/>
            </a:solidFill>
            <a:ln w="9525">
              <a:solidFill>
                <a:schemeClr val="accent1"/>
              </a:solid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
        <c:spPr>
          <a:solidFill>
            <a:schemeClr val="accent1"/>
          </a:solidFill>
          <a:ln w="19050">
            <a:solidFill>
              <a:schemeClr val="lt1"/>
            </a:solidFill>
          </a:ln>
          <a:effectLst/>
        </c:spPr>
        <c:dLbl>
          <c:idx val="0"/>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
        <c:spPr>
          <a:solidFill>
            <a:schemeClr val="accent1"/>
          </a:solidFill>
          <a:ln w="19050">
            <a:solidFill>
              <a:schemeClr val="lt1"/>
            </a:solidFill>
          </a:ln>
          <a:effectLst/>
        </c:spPr>
      </c:pivotFmt>
      <c:pivotFmt>
        <c:idx val="4"/>
        <c:spPr>
          <a:solidFill>
            <a:schemeClr val="accent1"/>
          </a:solidFill>
          <a:ln w="19050">
            <a:solidFill>
              <a:schemeClr val="lt1"/>
            </a:solidFill>
          </a:ln>
          <a:effectLst/>
        </c:spPr>
      </c:pivotFmt>
      <c:pivotFmt>
        <c:idx val="5"/>
      </c:pivotFmt>
      <c:pivotFmt>
        <c:idx val="6"/>
        <c:spPr>
          <a:solidFill>
            <a:schemeClr val="accent1"/>
          </a:solidFill>
          <a:ln w="19050">
            <a:solidFill>
              <a:schemeClr val="lt1"/>
            </a:solidFill>
          </a:ln>
          <a:effectLst/>
        </c:spPr>
      </c:pivotFmt>
      <c:pivotFmt>
        <c:idx val="7"/>
        <c:spPr>
          <a:solidFill>
            <a:schemeClr val="accent1"/>
          </a:solidFill>
          <a:ln w="19050">
            <a:solidFill>
              <a:schemeClr val="lt1"/>
            </a:solid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8"/>
        <c:spPr>
          <a:solidFill>
            <a:schemeClr val="accent1"/>
          </a:solidFill>
          <a:ln w="19050">
            <a:solidFill>
              <a:schemeClr val="lt1"/>
            </a:solidFill>
          </a:ln>
          <a:effectLst/>
        </c:spPr>
      </c:pivotFmt>
      <c:pivotFmt>
        <c:idx val="9"/>
        <c:spPr>
          <a:solidFill>
            <a:schemeClr val="accent1"/>
          </a:solidFill>
          <a:ln w="19050">
            <a:solidFill>
              <a:schemeClr val="lt1"/>
            </a:solidFill>
          </a:ln>
          <a:effectLst/>
        </c:spPr>
      </c:pivotFmt>
      <c:pivotFmt>
        <c:idx val="10"/>
        <c:spPr>
          <a:solidFill>
            <a:schemeClr val="accent1"/>
          </a:solidFill>
          <a:ln w="19050">
            <a:solidFill>
              <a:schemeClr val="lt1"/>
            </a:solidFill>
          </a:ln>
          <a:effectLst/>
        </c:spPr>
      </c:pivotFmt>
      <c:pivotFmt>
        <c:idx val="11"/>
        <c:spPr>
          <a:solidFill>
            <a:schemeClr val="accent1"/>
          </a:solidFill>
          <a:ln w="19050">
            <a:solidFill>
              <a:schemeClr val="lt1"/>
            </a:solid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2"/>
        <c:spPr>
          <a:solidFill>
            <a:schemeClr val="accent1"/>
          </a:solidFill>
          <a:ln w="19050">
            <a:solidFill>
              <a:schemeClr val="lt1"/>
            </a:solidFill>
          </a:ln>
          <a:effectLst/>
        </c:spPr>
      </c:pivotFmt>
      <c:pivotFmt>
        <c:idx val="13"/>
        <c:spPr>
          <a:solidFill>
            <a:schemeClr val="accent1"/>
          </a:solidFill>
          <a:ln w="19050">
            <a:solidFill>
              <a:schemeClr val="lt1"/>
            </a:solidFill>
          </a:ln>
          <a:effectLst/>
        </c:spPr>
      </c:pivotFmt>
      <c:pivotFmt>
        <c:idx val="14"/>
        <c:spPr>
          <a:solidFill>
            <a:schemeClr val="accent1"/>
          </a:solidFill>
          <a:ln w="19050">
            <a:solidFill>
              <a:schemeClr val="lt1"/>
            </a:solid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5"/>
        <c:spPr>
          <a:solidFill>
            <a:schemeClr val="accent1"/>
          </a:solidFill>
          <a:ln w="19050">
            <a:solidFill>
              <a:schemeClr val="lt1"/>
            </a:solidFill>
          </a:ln>
          <a:effectLst/>
        </c:spPr>
      </c:pivotFmt>
      <c:pivotFmt>
        <c:idx val="16"/>
        <c:spPr>
          <a:solidFill>
            <a:schemeClr val="accent1"/>
          </a:solidFill>
          <a:ln w="19050">
            <a:solidFill>
              <a:schemeClr val="lt1"/>
            </a:solidFill>
          </a:ln>
          <a:effectLst/>
        </c:spPr>
      </c:pivotFmt>
      <c:pivotFmt>
        <c:idx val="17"/>
        <c:spPr>
          <a:solidFill>
            <a:schemeClr val="accent1"/>
          </a:solidFill>
          <a:ln w="19050">
            <a:solidFill>
              <a:schemeClr val="lt1"/>
            </a:solidFill>
          </a:ln>
          <a:effectLst/>
        </c:spPr>
        <c:marker>
          <c:spPr>
            <a:solidFill>
              <a:schemeClr val="accent1"/>
            </a:solidFill>
            <a:ln w="9525">
              <a:solidFill>
                <a:schemeClr val="accent1"/>
              </a:solid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8"/>
        <c:spPr>
          <a:solidFill>
            <a:schemeClr val="accent1"/>
          </a:solidFill>
          <a:ln w="19050">
            <a:solidFill>
              <a:schemeClr val="lt1"/>
            </a:solidFill>
          </a:ln>
          <a:effectLst/>
        </c:spPr>
      </c:pivotFmt>
      <c:pivotFmt>
        <c:idx val="19"/>
        <c:spPr>
          <a:solidFill>
            <a:schemeClr val="accent1"/>
          </a:solidFill>
          <a:ln w="19050">
            <a:solidFill>
              <a:schemeClr val="lt1"/>
            </a:solidFill>
          </a:ln>
          <a:effectLst/>
        </c:spPr>
      </c:pivotFmt>
      <c:pivotFmt>
        <c:idx val="20"/>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Lst>
        </c:dLbl>
      </c:pivotFmt>
      <c:pivotFmt>
        <c:idx val="21"/>
        <c:spPr>
          <a:solidFill>
            <a:schemeClr val="accent3"/>
          </a:solidFill>
          <a:ln w="19050">
            <a:solidFill>
              <a:schemeClr val="lt1"/>
            </a:solidFill>
          </a:ln>
          <a:effectLst/>
        </c:spPr>
      </c:pivotFmt>
      <c:pivotFmt>
        <c:idx val="22"/>
        <c:spPr>
          <a:solidFill>
            <a:schemeClr val="tx1"/>
          </a:solidFill>
          <a:ln w="19050">
            <a:solidFill>
              <a:schemeClr val="lt1"/>
            </a:solidFill>
          </a:ln>
          <a:effectLst/>
        </c:spPr>
      </c:pivotFmt>
      <c:pivotFmt>
        <c:idx val="23"/>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Lst>
        </c:dLbl>
      </c:pivotFmt>
      <c:pivotFmt>
        <c:idx val="24"/>
        <c:spPr>
          <a:solidFill>
            <a:schemeClr val="accent3"/>
          </a:solidFill>
          <a:ln w="19050">
            <a:solidFill>
              <a:schemeClr val="lt1"/>
            </a:solidFill>
          </a:ln>
          <a:effectLst/>
        </c:spPr>
      </c:pivotFmt>
      <c:pivotFmt>
        <c:idx val="25"/>
        <c:spPr>
          <a:solidFill>
            <a:schemeClr val="tx1"/>
          </a:solidFill>
          <a:ln w="19050">
            <a:solidFill>
              <a:schemeClr val="lt1"/>
            </a:solidFill>
          </a:ln>
          <a:effectLst/>
        </c:spPr>
      </c:pivotFmt>
      <c:pivotFmt>
        <c:idx val="26"/>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Lst>
        </c:dLbl>
      </c:pivotFmt>
      <c:pivotFmt>
        <c:idx val="27"/>
        <c:spPr>
          <a:solidFill>
            <a:schemeClr val="accent3"/>
          </a:solidFill>
          <a:ln w="19050">
            <a:solidFill>
              <a:schemeClr val="lt1"/>
            </a:solidFill>
          </a:ln>
          <a:effectLst/>
        </c:spPr>
      </c:pivotFmt>
      <c:pivotFmt>
        <c:idx val="28"/>
        <c:spPr>
          <a:solidFill>
            <a:schemeClr val="tx1"/>
          </a:solidFill>
          <a:ln w="19050">
            <a:solidFill>
              <a:schemeClr val="lt1"/>
            </a:solidFill>
          </a:ln>
          <a:effectLst/>
        </c:spPr>
      </c:pivotFmt>
    </c:pivotFmts>
    <c:plotArea>
      <c:layout/>
      <c:doughnutChart>
        <c:varyColors val="1"/>
        <c:ser>
          <c:idx val="0"/>
          <c:order val="0"/>
          <c:tx>
            <c:v>Total</c:v>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F16C-42A6-B0C0-FB0EE338218C}"/>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3-F16C-42A6-B0C0-FB0EE338218C}"/>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Lit>
              <c:ptCount val="2"/>
              <c:pt idx="0">
                <c:v>Complete</c:v>
              </c:pt>
              <c:pt idx="1">
                <c:v>Incomplete</c:v>
              </c:pt>
            </c:strLit>
          </c:cat>
          <c:val>
            <c:numLit>
              <c:formatCode>General</c:formatCode>
              <c:ptCount val="2"/>
              <c:pt idx="0">
                <c:v>180</c:v>
              </c:pt>
              <c:pt idx="1">
                <c:v>688</c:v>
              </c:pt>
            </c:numLit>
          </c:val>
          <c:extLst>
            <c:ext xmlns:c16="http://schemas.microsoft.com/office/drawing/2014/chart" uri="{C3380CC4-5D6E-409C-BE32-E72D297353CC}">
              <c16:uniqueId val="{00000004-F16C-42A6-B0C0-FB0EE338218C}"/>
            </c:ext>
          </c:extLst>
        </c:ser>
        <c:dLbls>
          <c:showLegendKey val="0"/>
          <c:showVal val="1"/>
          <c:showCatName val="1"/>
          <c:showSerName val="0"/>
          <c:showPercent val="0"/>
          <c:showBubbleSize val="0"/>
          <c:showLeaderLines val="1"/>
        </c:dLbls>
        <c:firstSliceAng val="0"/>
        <c:holeSize val="5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solidFill>
                  <a:srgbClr val="000000"/>
                </a:solidFill>
              </a:rPr>
              <a:t>Spear Phishing Results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Spear Phishing Results</c:v>
                </c:pt>
              </c:strCache>
            </c:strRef>
          </c:tx>
          <c:spPr>
            <a:ln>
              <a:noFill/>
            </a:ln>
          </c:spPr>
          <c:dPt>
            <c:idx val="0"/>
            <c:bubble3D val="0"/>
            <c:spPr>
              <a:solidFill>
                <a:srgbClr val="FF0000"/>
              </a:solidFill>
              <a:ln w="19050">
                <a:noFill/>
              </a:ln>
              <a:effectLst/>
            </c:spPr>
            <c:extLst>
              <c:ext xmlns:c16="http://schemas.microsoft.com/office/drawing/2014/chart" uri="{C3380CC4-5D6E-409C-BE32-E72D297353CC}">
                <c16:uniqueId val="{00000001-3CF1-4E16-8BA8-7F5E8257DD85}"/>
              </c:ext>
            </c:extLst>
          </c:dPt>
          <c:dPt>
            <c:idx val="1"/>
            <c:bubble3D val="0"/>
            <c:spPr>
              <a:solidFill>
                <a:srgbClr val="0070C0"/>
              </a:solidFill>
              <a:ln w="19050">
                <a:noFill/>
              </a:ln>
              <a:effectLst/>
            </c:spPr>
            <c:extLst>
              <c:ext xmlns:c16="http://schemas.microsoft.com/office/drawing/2014/chart" uri="{C3380CC4-5D6E-409C-BE32-E72D297353CC}">
                <c16:uniqueId val="{00000002-3764-4538-9C3C-49CAA088C15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Successful Attempts</c:v>
                </c:pt>
                <c:pt idx="1">
                  <c:v>Unsuccessful Attempts</c:v>
                </c:pt>
              </c:strCache>
            </c:strRef>
          </c:cat>
          <c:val>
            <c:numRef>
              <c:f>Sheet1!$B$2:$B$3</c:f>
              <c:numCache>
                <c:formatCode>General</c:formatCode>
                <c:ptCount val="2"/>
                <c:pt idx="0">
                  <c:v>90</c:v>
                </c:pt>
                <c:pt idx="1">
                  <c:v>1000</c:v>
                </c:pt>
              </c:numCache>
            </c:numRef>
          </c:val>
          <c:extLst>
            <c:ext xmlns:c16="http://schemas.microsoft.com/office/drawing/2014/chart" uri="{C3380CC4-5D6E-409C-BE32-E72D297353CC}">
              <c16:uniqueId val="{00000000-3764-4538-9C3C-49CAA088C155}"/>
            </c:ext>
          </c:extLst>
        </c:ser>
        <c:dLbls>
          <c:showLegendKey val="0"/>
          <c:showVal val="0"/>
          <c:showCatName val="0"/>
          <c:showSerName val="0"/>
          <c:showPercent val="1"/>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[Microsoft 365 Security Assessment-Remediation Checklist Tool-v1.3_Test.xlsx]PivotChartTable7</c:name>
    <c:fmtId val="11"/>
  </c:pivotSource>
  <c:chart>
    <c:autoTitleDeleted val="1"/>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2"/>
          </a:solidFill>
          <a:ln>
            <a:noFill/>
          </a:ln>
          <a:effectLst/>
        </c:spPr>
      </c:pivotFmt>
      <c:pivotFmt>
        <c:idx val="4"/>
        <c:spPr>
          <a:solidFill>
            <a:schemeClr val="accent1"/>
          </a:solidFill>
          <a:ln>
            <a:noFill/>
          </a:ln>
          <a:effectLst/>
        </c:spPr>
      </c:pivotFmt>
      <c:pivotFmt>
        <c:idx val="5"/>
        <c:spPr>
          <a:solidFill>
            <a:schemeClr val="tx1"/>
          </a:solidFill>
          <a:ln>
            <a:noFill/>
          </a:ln>
          <a:effectLst/>
        </c:spP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3"/>
          </a:solidFill>
          <a:ln>
            <a:noFill/>
          </a:ln>
          <a:effectLst/>
        </c:spPr>
      </c:pivotFmt>
      <c:pivotFmt>
        <c:idx val="9"/>
        <c:spPr>
          <a:solidFill>
            <a:schemeClr val="tx1"/>
          </a:solidFill>
          <a:ln>
            <a:noFill/>
          </a:ln>
          <a:effectLst/>
        </c:spPr>
      </c:pivotFmt>
      <c:pivotFmt>
        <c:idx val="10"/>
        <c:spPr>
          <a:solidFill>
            <a:schemeClr val="accent2"/>
          </a:solidFill>
          <a:ln>
            <a:noFill/>
          </a:ln>
          <a:effectLst/>
        </c:spPr>
      </c:pivotFmt>
      <c:pivotFmt>
        <c:idx val="11"/>
        <c:spPr>
          <a:solidFill>
            <a:schemeClr val="tx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tx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5"/>
        <c:spPr>
          <a:solidFill>
            <a:schemeClr val="tx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Complete</c:v>
          </c:tx>
          <c:spPr>
            <a:solidFill>
              <a:schemeClr val="accent3"/>
            </a:solidFill>
            <a:ln>
              <a:noFill/>
            </a:ln>
            <a:effectLst/>
          </c:spPr>
          <c:invertIfNegative val="0"/>
          <c:dPt>
            <c:idx val="0"/>
            <c:invertIfNegative val="0"/>
            <c:bubble3D val="0"/>
            <c:extLst>
              <c:ext xmlns:c16="http://schemas.microsoft.com/office/drawing/2014/chart" uri="{C3380CC4-5D6E-409C-BE32-E72D297353CC}">
                <c16:uniqueId val="{00000000-0806-41A1-AC12-7FC32918442A}"/>
              </c:ext>
            </c:extLst>
          </c:dPt>
          <c:dPt>
            <c:idx val="1"/>
            <c:invertIfNegative val="0"/>
            <c:bubble3D val="0"/>
            <c:extLst>
              <c:ext xmlns:c16="http://schemas.microsoft.com/office/drawing/2014/chart" uri="{C3380CC4-5D6E-409C-BE32-E72D297353CC}">
                <c16:uniqueId val="{00000001-0806-41A1-AC12-7FC32918442A}"/>
              </c:ext>
            </c:extLst>
          </c:dPt>
          <c:dPt>
            <c:idx val="3"/>
            <c:invertIfNegative val="0"/>
            <c:bubble3D val="0"/>
            <c:extLst>
              <c:ext xmlns:c16="http://schemas.microsoft.com/office/drawing/2014/chart" uri="{C3380CC4-5D6E-409C-BE32-E72D297353CC}">
                <c16:uniqueId val="{00000002-0806-41A1-AC12-7FC32918442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4"/>
              <c:pt idx="0">
                <c:v>Apps</c:v>
              </c:pt>
              <c:pt idx="1">
                <c:v>Data</c:v>
              </c:pt>
              <c:pt idx="2">
                <c:v>Device</c:v>
              </c:pt>
              <c:pt idx="3">
                <c:v>Identity</c:v>
              </c:pt>
            </c:strLit>
          </c:cat>
          <c:val>
            <c:numLit>
              <c:formatCode>General</c:formatCode>
              <c:ptCount val="4"/>
              <c:pt idx="0">
                <c:v>30</c:v>
              </c:pt>
              <c:pt idx="1">
                <c:v>3</c:v>
              </c:pt>
              <c:pt idx="2">
                <c:v>50</c:v>
              </c:pt>
              <c:pt idx="3">
                <c:v>97</c:v>
              </c:pt>
            </c:numLit>
          </c:val>
          <c:extLst>
            <c:ext xmlns:c16="http://schemas.microsoft.com/office/drawing/2014/chart" uri="{C3380CC4-5D6E-409C-BE32-E72D297353CC}">
              <c16:uniqueId val="{00000003-0806-41A1-AC12-7FC32918442A}"/>
            </c:ext>
          </c:extLst>
        </c:ser>
        <c:ser>
          <c:idx val="1"/>
          <c:order val="1"/>
          <c:tx>
            <c:v>Incomplete</c:v>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4"/>
              <c:pt idx="0">
                <c:v>Apps</c:v>
              </c:pt>
              <c:pt idx="1">
                <c:v>Data</c:v>
              </c:pt>
              <c:pt idx="2">
                <c:v>Device</c:v>
              </c:pt>
              <c:pt idx="3">
                <c:v>Identity</c:v>
              </c:pt>
            </c:strLit>
          </c:cat>
          <c:val>
            <c:numLit>
              <c:formatCode>General</c:formatCode>
              <c:ptCount val="4"/>
              <c:pt idx="0">
                <c:v>155</c:v>
              </c:pt>
              <c:pt idx="1">
                <c:v>211</c:v>
              </c:pt>
              <c:pt idx="2">
                <c:v>195</c:v>
              </c:pt>
              <c:pt idx="3">
                <c:v>127</c:v>
              </c:pt>
            </c:numLit>
          </c:val>
          <c:extLst>
            <c:ext xmlns:c16="http://schemas.microsoft.com/office/drawing/2014/chart" uri="{C3380CC4-5D6E-409C-BE32-E72D297353CC}">
              <c16:uniqueId val="{00000004-0806-41A1-AC12-7FC32918442A}"/>
            </c:ext>
          </c:extLst>
        </c:ser>
        <c:dLbls>
          <c:showLegendKey val="0"/>
          <c:showVal val="0"/>
          <c:showCatName val="0"/>
          <c:showSerName val="0"/>
          <c:showPercent val="0"/>
          <c:showBubbleSize val="0"/>
        </c:dLbls>
        <c:gapWidth val="219"/>
        <c:overlap val="-27"/>
        <c:axId val="83372728"/>
        <c:axId val="83374040"/>
      </c:barChart>
      <c:catAx>
        <c:axId val="83372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374040"/>
        <c:crosses val="autoZero"/>
        <c:auto val="1"/>
        <c:lblAlgn val="ctr"/>
        <c:lblOffset val="100"/>
        <c:noMultiLvlLbl val="0"/>
        <c:extLst/>
      </c:catAx>
      <c:valAx>
        <c:axId val="83374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372728"/>
        <c:crosses val="autoZero"/>
        <c:crossBetween val="between"/>
        <c:extLs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[Microsoft 365 Security Assessment-Remediation Checklist Tool-v1.3_Test.xlsx]PivotChartTable1</c:name>
    <c:fmtId val="17"/>
  </c:pivotSource>
  <c:chart>
    <c:autoTitleDeleted val="0"/>
    <c:pivotFmts>
      <c:pivotFmt>
        <c:idx val="0"/>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tx1"/>
          </a:solidFill>
          <a:ln>
            <a:noFill/>
          </a:ln>
          <a:effectLst/>
        </c:spPr>
        <c:marker>
          <c:symbol val="none"/>
        </c:marker>
      </c:pivotFmt>
      <c:pivotFmt>
        <c:idx val="2"/>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tx1"/>
          </a:solidFill>
          <a:ln>
            <a:noFill/>
          </a:ln>
          <a:effectLst/>
        </c:spPr>
        <c:marker>
          <c:symbol val="none"/>
        </c:marker>
      </c:pivotFmt>
      <c:pivotFmt>
        <c:idx val="4"/>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tx1"/>
          </a:solidFill>
          <a:ln>
            <a:noFill/>
          </a:ln>
          <a:effectLst/>
        </c:spPr>
        <c:marker>
          <c:symbol val="none"/>
        </c:marker>
      </c:pivotFmt>
    </c:pivotFmts>
    <c:plotArea>
      <c:layout/>
      <c:barChart>
        <c:barDir val="col"/>
        <c:grouping val="clustered"/>
        <c:varyColors val="0"/>
        <c:ser>
          <c:idx val="0"/>
          <c:order val="0"/>
          <c:tx>
            <c:v>Complete</c:v>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8"/>
              <c:pt idx="0">
                <c:v>AzureAD</c:v>
              </c:pt>
              <c:pt idx="1">
                <c:v>EXO</c:v>
              </c:pt>
              <c:pt idx="2">
                <c:v>InTune</c:v>
              </c:pt>
              <c:pt idx="3">
                <c:v>IP</c:v>
              </c:pt>
              <c:pt idx="4">
                <c:v>MCAS</c:v>
              </c:pt>
              <c:pt idx="5">
                <c:v>OD4B</c:v>
              </c:pt>
              <c:pt idx="6">
                <c:v>SFB</c:v>
              </c:pt>
              <c:pt idx="7">
                <c:v>SPO</c:v>
              </c:pt>
            </c:strLit>
          </c:cat>
          <c:val>
            <c:numLit>
              <c:formatCode>General</c:formatCode>
              <c:ptCount val="8"/>
              <c:pt idx="0">
                <c:v>97</c:v>
              </c:pt>
              <c:pt idx="1">
                <c:v>1</c:v>
              </c:pt>
              <c:pt idx="2">
                <c:v>50</c:v>
              </c:pt>
              <c:pt idx="3">
                <c:v>20</c:v>
              </c:pt>
              <c:pt idx="4">
                <c:v>10</c:v>
              </c:pt>
              <c:pt idx="7">
                <c:v>2</c:v>
              </c:pt>
            </c:numLit>
          </c:val>
          <c:extLst>
            <c:ext xmlns:c16="http://schemas.microsoft.com/office/drawing/2014/chart" uri="{C3380CC4-5D6E-409C-BE32-E72D297353CC}">
              <c16:uniqueId val="{00000000-BC5E-4331-BD03-DE693AF98C5A}"/>
            </c:ext>
          </c:extLst>
        </c:ser>
        <c:ser>
          <c:idx val="1"/>
          <c:order val="1"/>
          <c:tx>
            <c:v>Incomplete</c:v>
          </c:tx>
          <c:spPr>
            <a:solidFill>
              <a:schemeClr val="tx1"/>
            </a:solidFill>
            <a:ln>
              <a:noFill/>
            </a:ln>
            <a:effectLst/>
          </c:spPr>
          <c:invertIfNegative val="0"/>
          <c:cat>
            <c:strLit>
              <c:ptCount val="8"/>
              <c:pt idx="0">
                <c:v>AzureAD</c:v>
              </c:pt>
              <c:pt idx="1">
                <c:v>EXO</c:v>
              </c:pt>
              <c:pt idx="2">
                <c:v>InTune</c:v>
              </c:pt>
              <c:pt idx="3">
                <c:v>IP</c:v>
              </c:pt>
              <c:pt idx="4">
                <c:v>MCAS</c:v>
              </c:pt>
              <c:pt idx="5">
                <c:v>OD4B</c:v>
              </c:pt>
              <c:pt idx="6">
                <c:v>SFB</c:v>
              </c:pt>
              <c:pt idx="7">
                <c:v>SPO</c:v>
              </c:pt>
            </c:strLit>
          </c:cat>
          <c:val>
            <c:numLit>
              <c:formatCode>General</c:formatCode>
              <c:ptCount val="8"/>
              <c:pt idx="0">
                <c:v>147</c:v>
              </c:pt>
              <c:pt idx="1">
                <c:v>61</c:v>
              </c:pt>
              <c:pt idx="2">
                <c:v>150</c:v>
              </c:pt>
              <c:pt idx="3">
                <c:v>145</c:v>
              </c:pt>
              <c:pt idx="4">
                <c:v>155</c:v>
              </c:pt>
              <c:pt idx="5">
                <c:v>10</c:v>
              </c:pt>
              <c:pt idx="6">
                <c:v>5</c:v>
              </c:pt>
              <c:pt idx="7">
                <c:v>15</c:v>
              </c:pt>
            </c:numLit>
          </c:val>
          <c:extLst>
            <c:ext xmlns:c16="http://schemas.microsoft.com/office/drawing/2014/chart" uri="{C3380CC4-5D6E-409C-BE32-E72D297353CC}">
              <c16:uniqueId val="{00000001-BC5E-4331-BD03-DE693AF98C5A}"/>
            </c:ext>
          </c:extLst>
        </c:ser>
        <c:dLbls>
          <c:showLegendKey val="0"/>
          <c:showVal val="0"/>
          <c:showCatName val="0"/>
          <c:showSerName val="0"/>
          <c:showPercent val="0"/>
          <c:showBubbleSize val="0"/>
        </c:dLbls>
        <c:gapWidth val="219"/>
        <c:overlap val="-27"/>
        <c:axId val="1242313712"/>
        <c:axId val="1242313384"/>
      </c:barChart>
      <c:catAx>
        <c:axId val="1242313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2313384"/>
        <c:crosses val="autoZero"/>
        <c:auto val="1"/>
        <c:lblAlgn val="ctr"/>
        <c:lblOffset val="100"/>
        <c:noMultiLvlLbl val="0"/>
        <c:extLst/>
      </c:catAx>
      <c:valAx>
        <c:axId val="1242313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2313712"/>
        <c:crosses val="autoZero"/>
        <c:crossBetween val="between"/>
        <c:extLs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[Microsoft 365 Security Assessment-Remediation Checklist Tool-v1.3_Test.xlsx]PivotChartTable2</c:name>
    <c:fmtId val="4"/>
  </c:pivotSource>
  <c:chart>
    <c:autoTitleDeleted val="1"/>
    <c:pivotFmts>
      <c:pivotFmt>
        <c:idx val="0"/>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tx1"/>
          </a:solidFill>
          <a:ln>
            <a:noFill/>
          </a:ln>
          <a:effectLst/>
        </c:spPr>
        <c:marker>
          <c:symbol val="none"/>
        </c:marker>
      </c:pivotFmt>
      <c:pivotFmt>
        <c:idx val="2"/>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tx1"/>
          </a:solidFill>
          <a:ln>
            <a:noFill/>
          </a:ln>
          <a:effectLst/>
        </c:spPr>
        <c:marker>
          <c:symbol val="none"/>
        </c:marker>
      </c:pivotFmt>
      <c:pivotFmt>
        <c:idx val="4"/>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tx1"/>
          </a:solidFill>
          <a:ln>
            <a:noFill/>
          </a:ln>
          <a:effectLst/>
        </c:spPr>
        <c:marker>
          <c:symbol val="none"/>
        </c:marker>
      </c:pivotFmt>
    </c:pivotFmts>
    <c:plotArea>
      <c:layout/>
      <c:barChart>
        <c:barDir val="col"/>
        <c:grouping val="clustered"/>
        <c:varyColors val="0"/>
        <c:ser>
          <c:idx val="0"/>
          <c:order val="0"/>
          <c:tx>
            <c:v>Complete</c:v>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3"/>
              <c:pt idx="0">
                <c:v>Behavior</c:v>
              </c:pt>
              <c:pt idx="1">
                <c:v>Config</c:v>
              </c:pt>
              <c:pt idx="2">
                <c:v>Review</c:v>
              </c:pt>
            </c:strLit>
          </c:cat>
          <c:val>
            <c:numLit>
              <c:formatCode>General</c:formatCode>
              <c:ptCount val="3"/>
              <c:pt idx="0">
                <c:v>8</c:v>
              </c:pt>
              <c:pt idx="1">
                <c:v>172</c:v>
              </c:pt>
            </c:numLit>
          </c:val>
          <c:extLst>
            <c:ext xmlns:c16="http://schemas.microsoft.com/office/drawing/2014/chart" uri="{C3380CC4-5D6E-409C-BE32-E72D297353CC}">
              <c16:uniqueId val="{00000000-4BAE-44CE-B95B-0AA07E0664FB}"/>
            </c:ext>
          </c:extLst>
        </c:ser>
        <c:ser>
          <c:idx val="1"/>
          <c:order val="1"/>
          <c:tx>
            <c:v>Incomplete</c:v>
          </c:tx>
          <c:spPr>
            <a:solidFill>
              <a:schemeClr val="tx1"/>
            </a:solidFill>
            <a:ln>
              <a:noFill/>
            </a:ln>
            <a:effectLst/>
          </c:spPr>
          <c:invertIfNegative val="0"/>
          <c:cat>
            <c:strLit>
              <c:ptCount val="3"/>
              <c:pt idx="0">
                <c:v>Behavior</c:v>
              </c:pt>
              <c:pt idx="1">
                <c:v>Config</c:v>
              </c:pt>
              <c:pt idx="2">
                <c:v>Review</c:v>
              </c:pt>
            </c:strLit>
          </c:cat>
          <c:val>
            <c:numLit>
              <c:formatCode>General</c:formatCode>
              <c:ptCount val="3"/>
              <c:pt idx="0">
                <c:v>15</c:v>
              </c:pt>
              <c:pt idx="1">
                <c:v>633</c:v>
              </c:pt>
              <c:pt idx="2">
                <c:v>40</c:v>
              </c:pt>
            </c:numLit>
          </c:val>
          <c:extLst>
            <c:ext xmlns:c16="http://schemas.microsoft.com/office/drawing/2014/chart" uri="{C3380CC4-5D6E-409C-BE32-E72D297353CC}">
              <c16:uniqueId val="{00000001-4BAE-44CE-B95B-0AA07E0664FB}"/>
            </c:ext>
          </c:extLst>
        </c:ser>
        <c:dLbls>
          <c:showLegendKey val="0"/>
          <c:showVal val="0"/>
          <c:showCatName val="0"/>
          <c:showSerName val="0"/>
          <c:showPercent val="0"/>
          <c:showBubbleSize val="0"/>
        </c:dLbls>
        <c:gapWidth val="219"/>
        <c:overlap val="-27"/>
        <c:axId val="1070771120"/>
        <c:axId val="1070770792"/>
      </c:barChart>
      <c:catAx>
        <c:axId val="1070771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70770792"/>
        <c:crosses val="autoZero"/>
        <c:auto val="1"/>
        <c:lblAlgn val="ctr"/>
        <c:lblOffset val="100"/>
        <c:noMultiLvlLbl val="0"/>
        <c:extLst/>
      </c:catAx>
      <c:valAx>
        <c:axId val="10707707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70771120"/>
        <c:crosses val="autoZero"/>
        <c:crossBetween val="between"/>
        <c:extLs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[Microsoft 365 Security Assessment-Remediation Checklist Tool-v1.3_Test.xlsx]PivotChartTable6</c:name>
    <c:fmtId val="18"/>
  </c:pivotSource>
  <c:chart>
    <c:autoTitleDeleted val="1"/>
    <c:pivotFmts>
      <c:pivotFmt>
        <c:idx val="0"/>
      </c:pivotFmt>
      <c:pivotFmt>
        <c:idx val="1"/>
        <c:dLbl>
          <c:idx val="0"/>
          <c:dLblPos val="inEnd"/>
          <c:showLegendKey val="0"/>
          <c:showVal val="1"/>
          <c:showCatName val="0"/>
          <c:showSerName val="0"/>
          <c:showPercent val="0"/>
          <c:showBubbleSize val="0"/>
          <c:extLst>
            <c:ext xmlns:c15="http://schemas.microsoft.com/office/drawing/2012/chart" uri="{CE6537A1-D6FC-4f65-9D91-7224C49458BB}"/>
          </c:extLst>
        </c:dLbl>
      </c:pivotFmt>
      <c:pivotFmt>
        <c:idx val="2"/>
        <c:dLbl>
          <c:idx val="0"/>
          <c:dLblPos val="inEnd"/>
          <c:showLegendKey val="0"/>
          <c:showVal val="1"/>
          <c:showCatName val="0"/>
          <c:showSerName val="0"/>
          <c:showPercent val="0"/>
          <c:showBubbleSize val="0"/>
          <c:extLst>
            <c:ext xmlns:c15="http://schemas.microsoft.com/office/drawing/2012/chart" uri="{CE6537A1-D6FC-4f65-9D91-7224C49458BB}"/>
          </c:extLst>
        </c:dLbl>
      </c:pivotFmt>
      <c:pivotFmt>
        <c:idx val="3"/>
        <c:dLbl>
          <c:idx val="0"/>
          <c:dLblPos val="inEnd"/>
          <c:showLegendKey val="0"/>
          <c:showVal val="1"/>
          <c:showCatName val="0"/>
          <c:showSerName val="0"/>
          <c:showPercent val="0"/>
          <c:showBubbleSize val="0"/>
          <c:extLst>
            <c:ext xmlns:c15="http://schemas.microsoft.com/office/drawing/2012/chart" uri="{CE6537A1-D6FC-4f65-9D91-7224C49458BB}"/>
          </c:extLst>
        </c:dLbl>
      </c:pivotFmt>
      <c:pivotFmt>
        <c:idx val="4"/>
        <c:dLbl>
          <c:idx val="0"/>
          <c:dLblPos val="inEnd"/>
          <c:showLegendKey val="0"/>
          <c:showVal val="1"/>
          <c:showCatName val="0"/>
          <c:showSerName val="0"/>
          <c:showPercent val="0"/>
          <c:showBubbleSize val="0"/>
          <c:extLst>
            <c:ext xmlns:c15="http://schemas.microsoft.com/office/drawing/2012/chart" uri="{CE6537A1-D6FC-4f65-9D91-7224C49458BB}"/>
          </c:extLst>
        </c:dLbl>
      </c:pivotFmt>
      <c:pivotFmt>
        <c:idx val="5"/>
        <c:dLbl>
          <c:idx val="0"/>
          <c:showLegendKey val="0"/>
          <c:showVal val="0"/>
          <c:showCatName val="0"/>
          <c:showSerName val="0"/>
          <c:showPercent val="0"/>
          <c:showBubbleSize val="0"/>
          <c:extLst>
            <c:ext xmlns:c15="http://schemas.microsoft.com/office/drawing/2012/chart" uri="{CE6537A1-D6FC-4f65-9D91-7224C49458BB}"/>
          </c:extLst>
        </c:dLbl>
      </c:pivotFmt>
      <c:pivotFmt>
        <c:idx val="6"/>
        <c:dLbl>
          <c:idx val="0"/>
          <c:showLegendKey val="0"/>
          <c:showVal val="1"/>
          <c:showCatName val="0"/>
          <c:showSerName val="0"/>
          <c:showPercent val="0"/>
          <c:showBubbleSize val="0"/>
          <c:extLst>
            <c:ext xmlns:c15="http://schemas.microsoft.com/office/drawing/2012/chart" uri="{CE6537A1-D6FC-4f65-9D91-7224C49458BB}"/>
          </c:extLst>
        </c:dLbl>
      </c:pivotFmt>
      <c:pivotFmt>
        <c:idx val="7"/>
        <c:dLbl>
          <c:idx val="0"/>
          <c:showLegendKey val="0"/>
          <c:showVal val="1"/>
          <c:showCatName val="0"/>
          <c:showSerName val="0"/>
          <c:showPercent val="0"/>
          <c:showBubbleSize val="0"/>
          <c:extLst>
            <c:ext xmlns:c15="http://schemas.microsoft.com/office/drawing/2012/chart" uri="{CE6537A1-D6FC-4f65-9D91-7224C49458BB}"/>
          </c:extLst>
        </c:dLbl>
      </c:pivotFmt>
      <c:pivotFmt>
        <c:idx val="8"/>
      </c:pivotFmt>
      <c:pivotFmt>
        <c:idx val="9"/>
      </c:pivotFmt>
      <c:pivotFmt>
        <c:idx val="10"/>
      </c:pivotFmt>
      <c:pivotFmt>
        <c:idx val="11"/>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3"/>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Total</c:v>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mc:AlternateContent xmlns:mc="http://schemas.openxmlformats.org/markup-compatibility/2006">
              <mc:Choice xmlns:c16ac="http://schemas.microsoft.com/office/drawing/2014/chart/ac" Requires="c16ac">
                <c16ac:multiLvlStrLit>
                  <c:ptCount val="6"/>
                  <c:lvl>
                    <c:pt idx="0">
                      <c:v>High</c:v>
                    </c:pt>
                    <c:pt idx="1">
                      <c:v>Low</c:v>
                    </c:pt>
                    <c:pt idx="2">
                      <c:v>Moderate</c:v>
                    </c:pt>
                    <c:pt idx="3">
                      <c:v>High</c:v>
                    </c:pt>
                    <c:pt idx="4">
                      <c:v>Low</c:v>
                    </c:pt>
                    <c:pt idx="5">
                      <c:v>Moderate</c:v>
                    </c:pt>
                  </c:lvl>
                  <c:lvl>
                    <c:pt idx="0">
                      <c:v>High</c:v>
                    </c:pt>
                    <c:pt idx="1">
                      <c:v>Low</c:v>
                    </c:pt>
                    <c:pt idx="3">
                      <c:v>Moderate</c:v>
                    </c:pt>
                  </c:lvl>
                </c16ac:multiLvlStrLit>
              </mc:Choice>
              <mc:Fallback>
                <c:strLit>
                  <c:ptCount val="6"/>
                  <c:pt idx="0">
                    <c:v>High
High</c:v>
                  </c:pt>
                  <c:pt idx="1">
                    <c:v>Low
Low</c:v>
                  </c:pt>
                  <c:pt idx="2">
                    <c:v>Moderate</c:v>
                  </c:pt>
                  <c:pt idx="3">
                    <c:v>High
Moderate</c:v>
                  </c:pt>
                  <c:pt idx="4">
                    <c:v>Low</c:v>
                  </c:pt>
                  <c:pt idx="5">
                    <c:v>Moderate</c:v>
                  </c:pt>
                </c:strLit>
              </mc:Fallback>
            </mc:AlternateContent>
          </c:cat>
          <c:val>
            <c:numLit>
              <c:formatCode>General</c:formatCode>
              <c:ptCount val="6"/>
              <c:pt idx="0">
                <c:v>20</c:v>
              </c:pt>
              <c:pt idx="1">
                <c:v>331</c:v>
              </c:pt>
              <c:pt idx="2">
                <c:v>70</c:v>
              </c:pt>
              <c:pt idx="3">
                <c:v>10</c:v>
              </c:pt>
              <c:pt idx="4">
                <c:v>366</c:v>
              </c:pt>
              <c:pt idx="5">
                <c:v>222</c:v>
              </c:pt>
            </c:numLit>
          </c:val>
          <c:extLst>
            <c:ext xmlns:c16="http://schemas.microsoft.com/office/drawing/2014/chart" uri="{C3380CC4-5D6E-409C-BE32-E72D297353CC}">
              <c16:uniqueId val="{00000000-BB6B-45E7-A841-31BC9893C3CA}"/>
            </c:ext>
          </c:extLst>
        </c:ser>
        <c:dLbls>
          <c:showLegendKey val="0"/>
          <c:showVal val="0"/>
          <c:showCatName val="0"/>
          <c:showSerName val="0"/>
          <c:showPercent val="0"/>
          <c:showBubbleSize val="0"/>
        </c:dLbls>
        <c:gapWidth val="219"/>
        <c:overlap val="-27"/>
        <c:axId val="453701960"/>
        <c:axId val="453698352"/>
      </c:barChart>
      <c:catAx>
        <c:axId val="453701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3698352"/>
        <c:crosses val="autoZero"/>
        <c:auto val="1"/>
        <c:lblAlgn val="ctr"/>
        <c:lblOffset val="100"/>
        <c:noMultiLvlLbl val="0"/>
        <c:extLst/>
      </c:catAx>
      <c:valAx>
        <c:axId val="453698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3701960"/>
        <c:crosses val="autoZero"/>
        <c:crossBetween val="between"/>
        <c:extLs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dPt>
            <c:idx val="0"/>
            <c:bubble3D val="0"/>
            <c:spPr>
              <a:solidFill>
                <a:srgbClr val="0070C0"/>
              </a:solidFill>
              <a:ln w="19050">
                <a:solidFill>
                  <a:schemeClr val="lt1"/>
                </a:solidFill>
              </a:ln>
              <a:effectLst/>
            </c:spPr>
            <c:extLst>
              <c:ext xmlns:c16="http://schemas.microsoft.com/office/drawing/2014/chart" uri="{C3380CC4-5D6E-409C-BE32-E72D297353CC}">
                <c16:uniqueId val="{00000002-BA6D-4DF4-9295-0200BFFCFC67}"/>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1-BA6D-4DF4-9295-0200BFFCFC67}"/>
              </c:ext>
            </c:extLst>
          </c:dPt>
          <c:dLbls>
            <c:dLbl>
              <c:idx val="0"/>
              <c:spPr>
                <a:noFill/>
                <a:ln>
                  <a:noFill/>
                </a:ln>
                <a:effectLst/>
              </c:spPr>
              <c:txPr>
                <a:bodyPr rot="0" spcFirstLastPara="1" vertOverflow="ellipsis" vert="horz" wrap="square" anchor="ctr" anchorCtr="1"/>
                <a:lstStyle/>
                <a:p>
                  <a:pPr>
                    <a:defRPr sz="1197" b="0" i="0" u="none" strike="noStrike" kern="1200" baseline="0">
                      <a:solidFill>
                        <a:schemeClr val="bg2"/>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2-BA6D-4DF4-9295-0200BFFCFC67}"/>
                </c:ext>
              </c:extLst>
            </c:dLbl>
            <c:dLbl>
              <c:idx val="1"/>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1-BA6D-4DF4-9295-0200BFFCFC67}"/>
                </c:ext>
              </c:extLst>
            </c:dLbl>
            <c:spPr>
              <a:noFill/>
              <a:ln>
                <a:noFill/>
              </a:ln>
              <a:effectLst/>
            </c:spPr>
            <c:txPr>
              <a:bodyPr rot="0" spcFirstLastPara="1" vertOverflow="ellipsis" vert="horz" wrap="square" anchor="ctr" anchorCtr="1"/>
              <a:lstStyle/>
              <a:p>
                <a:pPr>
                  <a:defRPr sz="1197" b="0" i="0" u="none" strike="noStrike" kern="1200" baseline="0">
                    <a:solidFill>
                      <a:schemeClr val="accent4"/>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Sheet1!$B$2:$B$3</c:f>
              <c:numCache>
                <c:formatCode>General</c:formatCode>
                <c:ptCount val="2"/>
                <c:pt idx="0">
                  <c:v>461</c:v>
                </c:pt>
                <c:pt idx="1">
                  <c:v>439</c:v>
                </c:pt>
              </c:numCache>
            </c:numRef>
          </c:val>
          <c:extLs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Complete</c:v>
                      </c:pt>
                      <c:pt idx="1">
                        <c:v>Incomplete</c:v>
                      </c:pt>
                    </c:strCache>
                  </c:strRef>
                </c15:cat>
              </c15:filteredCategoryTitle>
            </c:ext>
            <c:ext xmlns:c16="http://schemas.microsoft.com/office/drawing/2014/chart" uri="{C3380CC4-5D6E-409C-BE32-E72D297353CC}">
              <c16:uniqueId val="{00000000-BA6D-4DF4-9295-0200BFFCFC67}"/>
            </c:ext>
          </c:extLst>
        </c:ser>
        <c:dLbls>
          <c:showLegendKey val="0"/>
          <c:showVal val="1"/>
          <c:showCatName val="1"/>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accent4"/>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Individual Score</c:v>
                </c:pt>
              </c:strCache>
            </c:strRef>
          </c:tx>
          <c:spPr>
            <a:solidFill>
              <a:srgbClr val="0070C0"/>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EDR</c:v>
                </c:pt>
                <c:pt idx="1">
                  <c:v>Antivirus</c:v>
                </c:pt>
                <c:pt idx="2">
                  <c:v>OS security updates</c:v>
                </c:pt>
                <c:pt idx="3">
                  <c:v>Exploit guard</c:v>
                </c:pt>
                <c:pt idx="4">
                  <c:v>Application guard</c:v>
                </c:pt>
                <c:pt idx="5">
                  <c:v>Smartscreen</c:v>
                </c:pt>
                <c:pt idx="6">
                  <c:v>Firewall</c:v>
                </c:pt>
                <c:pt idx="7">
                  <c:v>Credential Guard</c:v>
                </c:pt>
                <c:pt idx="8">
                  <c:v>Bitlocker</c:v>
                </c:pt>
                <c:pt idx="9">
                  <c:v>OS platform</c:v>
                </c:pt>
              </c:strCache>
            </c:strRef>
          </c:cat>
          <c:val>
            <c:numRef>
              <c:f>Sheet1!$B$2:$B$11</c:f>
              <c:numCache>
                <c:formatCode>General</c:formatCode>
                <c:ptCount val="10"/>
                <c:pt idx="0">
                  <c:v>100</c:v>
                </c:pt>
                <c:pt idx="1">
                  <c:v>37.5</c:v>
                </c:pt>
                <c:pt idx="2">
                  <c:v>100</c:v>
                </c:pt>
                <c:pt idx="3">
                  <c:v>33.4</c:v>
                </c:pt>
                <c:pt idx="4">
                  <c:v>0</c:v>
                </c:pt>
                <c:pt idx="5">
                  <c:v>100</c:v>
                </c:pt>
                <c:pt idx="6">
                  <c:v>66.7</c:v>
                </c:pt>
                <c:pt idx="7">
                  <c:v>0</c:v>
                </c:pt>
                <c:pt idx="8">
                  <c:v>0</c:v>
                </c:pt>
                <c:pt idx="9">
                  <c:v>100</c:v>
                </c:pt>
              </c:numCache>
            </c:numRef>
          </c:val>
          <c:extLst>
            <c:ext xmlns:c16="http://schemas.microsoft.com/office/drawing/2014/chart" uri="{C3380CC4-5D6E-409C-BE32-E72D297353CC}">
              <c16:uniqueId val="{00000000-A75E-4FF2-BD53-B8EC076292BD}"/>
            </c:ext>
          </c:extLst>
        </c:ser>
        <c:dLbls>
          <c:showLegendKey val="0"/>
          <c:showVal val="1"/>
          <c:showCatName val="0"/>
          <c:showSerName val="0"/>
          <c:showPercent val="0"/>
          <c:showBubbleSize val="0"/>
        </c:dLbls>
        <c:gapWidth val="75"/>
        <c:axId val="835377648"/>
        <c:axId val="835382568"/>
      </c:barChart>
      <c:catAx>
        <c:axId val="8353776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835382568"/>
        <c:crosses val="autoZero"/>
        <c:auto val="1"/>
        <c:lblAlgn val="ctr"/>
        <c:lblOffset val="100"/>
        <c:noMultiLvlLbl val="0"/>
      </c:catAx>
      <c:valAx>
        <c:axId val="835382568"/>
        <c:scaling>
          <c:orientation val="minMax"/>
          <c:max val="100"/>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83537764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solidFill>
                  <a:srgbClr val="000000"/>
                </a:solidFill>
              </a:rPr>
              <a:t>Password Spray Attack Results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Password Spray Attack Results</c:v>
                </c:pt>
              </c:strCache>
            </c:strRef>
          </c:tx>
          <c:spPr>
            <a:ln>
              <a:noFill/>
            </a:ln>
          </c:spPr>
          <c:dPt>
            <c:idx val="0"/>
            <c:bubble3D val="0"/>
            <c:spPr>
              <a:solidFill>
                <a:srgbClr val="FF0000"/>
              </a:solidFill>
              <a:ln w="19050">
                <a:noFill/>
              </a:ln>
              <a:effectLst/>
            </c:spPr>
            <c:extLst>
              <c:ext xmlns:c16="http://schemas.microsoft.com/office/drawing/2014/chart" uri="{C3380CC4-5D6E-409C-BE32-E72D297353CC}">
                <c16:uniqueId val="{00000001-5443-428A-9104-93C7D024CA76}"/>
              </c:ext>
            </c:extLst>
          </c:dPt>
          <c:dPt>
            <c:idx val="1"/>
            <c:bubble3D val="0"/>
            <c:spPr>
              <a:solidFill>
                <a:srgbClr val="0070C0"/>
              </a:solidFill>
              <a:ln w="19050">
                <a:noFill/>
              </a:ln>
              <a:effectLst/>
            </c:spPr>
            <c:extLst>
              <c:ext xmlns:c16="http://schemas.microsoft.com/office/drawing/2014/chart" uri="{C3380CC4-5D6E-409C-BE32-E72D297353CC}">
                <c16:uniqueId val="{00000003-5443-428A-9104-93C7D024CA76}"/>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Successful Attempts</c:v>
                </c:pt>
                <c:pt idx="1">
                  <c:v>Unsuccessful Attempts</c:v>
                </c:pt>
              </c:strCache>
            </c:strRef>
          </c:cat>
          <c:val>
            <c:numRef>
              <c:f>Sheet1!$B$2:$B$3</c:f>
              <c:numCache>
                <c:formatCode>General</c:formatCode>
                <c:ptCount val="2"/>
                <c:pt idx="0">
                  <c:v>20</c:v>
                </c:pt>
                <c:pt idx="1">
                  <c:v>90</c:v>
                </c:pt>
              </c:numCache>
            </c:numRef>
          </c:val>
          <c:extLst>
            <c:ext xmlns:c16="http://schemas.microsoft.com/office/drawing/2014/chart" uri="{C3380CC4-5D6E-409C-BE32-E72D297353CC}">
              <c16:uniqueId val="{00000004-5443-428A-9104-93C7D024CA76}"/>
            </c:ext>
          </c:extLst>
        </c:ser>
        <c:dLbls>
          <c:showLegendKey val="0"/>
          <c:showVal val="0"/>
          <c:showCatName val="0"/>
          <c:showSerName val="0"/>
          <c:showPercent val="1"/>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solidFill>
                  <a:srgbClr val="000000"/>
                </a:solidFill>
              </a:rPr>
              <a:t>Brute Force Password Results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Brute Force Password Results</c:v>
                </c:pt>
              </c:strCache>
            </c:strRef>
          </c:tx>
          <c:spPr>
            <a:ln>
              <a:noFill/>
            </a:ln>
          </c:spPr>
          <c:dPt>
            <c:idx val="0"/>
            <c:bubble3D val="0"/>
            <c:spPr>
              <a:solidFill>
                <a:srgbClr val="FF0000"/>
              </a:solidFill>
              <a:ln w="19050">
                <a:noFill/>
              </a:ln>
              <a:effectLst/>
            </c:spPr>
            <c:extLst>
              <c:ext xmlns:c16="http://schemas.microsoft.com/office/drawing/2014/chart" uri="{C3380CC4-5D6E-409C-BE32-E72D297353CC}">
                <c16:uniqueId val="{00000001-B08A-4E8D-8804-89CD8878A8DD}"/>
              </c:ext>
            </c:extLst>
          </c:dPt>
          <c:dPt>
            <c:idx val="1"/>
            <c:bubble3D val="0"/>
            <c:spPr>
              <a:solidFill>
                <a:srgbClr val="0070C0"/>
              </a:solidFill>
              <a:ln w="19050">
                <a:noFill/>
              </a:ln>
              <a:effectLst/>
            </c:spPr>
            <c:extLst>
              <c:ext xmlns:c16="http://schemas.microsoft.com/office/drawing/2014/chart" uri="{C3380CC4-5D6E-409C-BE32-E72D297353CC}">
                <c16:uniqueId val="{00000003-B08A-4E8D-8804-89CD8878A8DD}"/>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Successful Attempts</c:v>
                </c:pt>
                <c:pt idx="1">
                  <c:v>Unsuccessful Attempts</c:v>
                </c:pt>
              </c:strCache>
            </c:strRef>
          </c:cat>
          <c:val>
            <c:numRef>
              <c:f>Sheet1!$B$2:$B$3</c:f>
              <c:numCache>
                <c:formatCode>General</c:formatCode>
                <c:ptCount val="2"/>
                <c:pt idx="0">
                  <c:v>10</c:v>
                </c:pt>
                <c:pt idx="1">
                  <c:v>90</c:v>
                </c:pt>
              </c:numCache>
            </c:numRef>
          </c:val>
          <c:extLst>
            <c:ext xmlns:c16="http://schemas.microsoft.com/office/drawing/2014/chart" uri="{C3380CC4-5D6E-409C-BE32-E72D297353CC}">
              <c16:uniqueId val="{00000004-B08A-4E8D-8804-89CD8878A8DD}"/>
            </c:ext>
          </c:extLst>
        </c:ser>
        <c:dLbls>
          <c:showLegendKey val="0"/>
          <c:showVal val="0"/>
          <c:showCatName val="0"/>
          <c:showSerName val="0"/>
          <c:showPercent val="1"/>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CCD2EA-68DB-48C2-8BF7-230AA000BE0C}" type="doc">
      <dgm:prSet loTypeId="urn:microsoft.com/office/officeart/2005/8/layout/cycle8" loCatId="cycle" qsTypeId="urn:microsoft.com/office/officeart/2005/8/quickstyle/simple1" qsCatId="simple" csTypeId="urn:microsoft.com/office/officeart/2005/8/colors/accent5_2" csCatId="accent5" phldr="1"/>
      <dgm:spPr/>
    </dgm:pt>
    <dgm:pt modelId="{1248F8D3-D415-49B6-B635-6BAB405CB5A1}">
      <dgm:prSet phldrT="[Text]"/>
      <dgm:spPr>
        <a:solidFill>
          <a:schemeClr val="bg2"/>
        </a:solidFill>
        <a:ln>
          <a:noFill/>
        </a:ln>
      </dgm:spPr>
      <dgm:t>
        <a:bodyPr/>
        <a:lstStyle/>
        <a:p>
          <a:r>
            <a:rPr lang="en-US">
              <a:solidFill>
                <a:schemeClr val="tx1"/>
              </a:solidFill>
            </a:rPr>
            <a:t>Assess</a:t>
          </a:r>
        </a:p>
      </dgm:t>
    </dgm:pt>
    <dgm:pt modelId="{32E39260-E48B-41D8-B582-E2DEAE8E7CEF}" type="parTrans" cxnId="{E9D1D127-3F58-4234-8072-FDFB47210253}">
      <dgm:prSet/>
      <dgm:spPr/>
      <dgm:t>
        <a:bodyPr/>
        <a:lstStyle/>
        <a:p>
          <a:endParaRPr lang="en-US"/>
        </a:p>
      </dgm:t>
    </dgm:pt>
    <dgm:pt modelId="{BEBD3A2E-84C7-435B-A7A4-5A13FE55FB85}" type="sibTrans" cxnId="{E9D1D127-3F58-4234-8072-FDFB47210253}">
      <dgm:prSet/>
      <dgm:spPr/>
      <dgm:t>
        <a:bodyPr/>
        <a:lstStyle/>
        <a:p>
          <a:endParaRPr lang="en-US"/>
        </a:p>
      </dgm:t>
    </dgm:pt>
    <dgm:pt modelId="{171B6723-3D9D-485F-8ECF-C0256F114EB8}">
      <dgm:prSet phldrT="[Text]"/>
      <dgm:spPr>
        <a:solidFill>
          <a:schemeClr val="bg2"/>
        </a:solidFill>
        <a:ln>
          <a:noFill/>
        </a:ln>
      </dgm:spPr>
      <dgm:t>
        <a:bodyPr/>
        <a:lstStyle/>
        <a:p>
          <a:r>
            <a:rPr lang="en-US">
              <a:solidFill>
                <a:schemeClr val="tx1"/>
              </a:solidFill>
            </a:rPr>
            <a:t>Prioritize:</a:t>
          </a:r>
          <a:br>
            <a:rPr lang="en-US">
              <a:solidFill>
                <a:schemeClr val="tx1"/>
              </a:solidFill>
            </a:rPr>
          </a:br>
          <a:r>
            <a:rPr lang="en-US">
              <a:solidFill>
                <a:schemeClr val="tx1"/>
              </a:solidFill>
            </a:rPr>
            <a:t>-User impact </a:t>
          </a:r>
          <a:br>
            <a:rPr lang="en-US">
              <a:solidFill>
                <a:schemeClr val="tx1"/>
              </a:solidFill>
            </a:rPr>
          </a:br>
          <a:r>
            <a:rPr lang="en-US">
              <a:solidFill>
                <a:schemeClr val="tx1"/>
              </a:solidFill>
            </a:rPr>
            <a:t>-Implementation cost</a:t>
          </a:r>
        </a:p>
      </dgm:t>
    </dgm:pt>
    <dgm:pt modelId="{985C7F61-85DB-4A6E-ABE4-6EFA934E0472}" type="parTrans" cxnId="{40CF7CB4-8DE3-47B2-9773-40BA36273977}">
      <dgm:prSet/>
      <dgm:spPr/>
      <dgm:t>
        <a:bodyPr/>
        <a:lstStyle/>
        <a:p>
          <a:endParaRPr lang="en-US"/>
        </a:p>
      </dgm:t>
    </dgm:pt>
    <dgm:pt modelId="{A3297ADC-327D-4B64-9C22-B63AFB5BE4A3}" type="sibTrans" cxnId="{40CF7CB4-8DE3-47B2-9773-40BA36273977}">
      <dgm:prSet/>
      <dgm:spPr/>
      <dgm:t>
        <a:bodyPr/>
        <a:lstStyle/>
        <a:p>
          <a:endParaRPr lang="en-US"/>
        </a:p>
      </dgm:t>
    </dgm:pt>
    <dgm:pt modelId="{70F4520E-894F-43E4-98DB-1DF30986FC09}">
      <dgm:prSet phldrT="[Text]"/>
      <dgm:spPr>
        <a:solidFill>
          <a:schemeClr val="bg2"/>
        </a:solidFill>
        <a:ln>
          <a:noFill/>
        </a:ln>
      </dgm:spPr>
      <dgm:t>
        <a:bodyPr/>
        <a:lstStyle/>
        <a:p>
          <a:r>
            <a:rPr lang="en-US">
              <a:solidFill>
                <a:schemeClr val="tx1"/>
              </a:solidFill>
            </a:rPr>
            <a:t>Build Roadmap</a:t>
          </a:r>
        </a:p>
      </dgm:t>
      <dgm:extLst>
        <a:ext uri="{E40237B7-FDA0-4F09-8148-C483321AD2D9}">
          <dgm14:cNvPr xmlns:dgm14="http://schemas.microsoft.com/office/drawing/2010/diagram" id="0" name="" descr="Diagram showing a continuous cycle of using Secure Score as an assessment, Prioritize Secure Score security controls, build roadmap and finally Design and deploy."/>
        </a:ext>
      </dgm:extLst>
    </dgm:pt>
    <dgm:pt modelId="{D2FD435E-1B40-432A-A99C-75AD9E01422C}" type="parTrans" cxnId="{EDDF13D3-D158-4943-8C7F-942B6551D52E}">
      <dgm:prSet/>
      <dgm:spPr/>
      <dgm:t>
        <a:bodyPr/>
        <a:lstStyle/>
        <a:p>
          <a:endParaRPr lang="en-US"/>
        </a:p>
      </dgm:t>
    </dgm:pt>
    <dgm:pt modelId="{119769CF-988B-42DC-856B-1C72A656C77F}" type="sibTrans" cxnId="{EDDF13D3-D158-4943-8C7F-942B6551D52E}">
      <dgm:prSet/>
      <dgm:spPr/>
      <dgm:t>
        <a:bodyPr/>
        <a:lstStyle/>
        <a:p>
          <a:endParaRPr lang="en-US"/>
        </a:p>
      </dgm:t>
    </dgm:pt>
    <dgm:pt modelId="{8F76F4BB-7756-48AA-9184-DE6D93649E66}">
      <dgm:prSet phldrT="[Text]"/>
      <dgm:spPr>
        <a:solidFill>
          <a:schemeClr val="bg2"/>
        </a:solidFill>
        <a:ln>
          <a:noFill/>
        </a:ln>
      </dgm:spPr>
      <dgm:t>
        <a:bodyPr/>
        <a:lstStyle/>
        <a:p>
          <a:r>
            <a:rPr lang="en-US">
              <a:solidFill>
                <a:schemeClr val="tx1"/>
              </a:solidFill>
            </a:rPr>
            <a:t>Design/Deploy</a:t>
          </a:r>
        </a:p>
      </dgm:t>
    </dgm:pt>
    <dgm:pt modelId="{0B4813FE-6378-4B33-858C-4AF9FD806B4D}" type="sibTrans" cxnId="{FFCD6EB0-71DC-4D85-978B-EA74CFF1E4F7}">
      <dgm:prSet/>
      <dgm:spPr/>
      <dgm:t>
        <a:bodyPr/>
        <a:lstStyle/>
        <a:p>
          <a:endParaRPr lang="en-US"/>
        </a:p>
      </dgm:t>
    </dgm:pt>
    <dgm:pt modelId="{92A9121B-BA33-4904-93CD-36CFE1ACAEF2}" type="parTrans" cxnId="{FFCD6EB0-71DC-4D85-978B-EA74CFF1E4F7}">
      <dgm:prSet/>
      <dgm:spPr/>
      <dgm:t>
        <a:bodyPr/>
        <a:lstStyle/>
        <a:p>
          <a:endParaRPr lang="en-US"/>
        </a:p>
      </dgm:t>
    </dgm:pt>
    <dgm:pt modelId="{DF7C0264-EE11-42EF-8109-CA6D79BE13F5}" type="pres">
      <dgm:prSet presAssocID="{D8CCD2EA-68DB-48C2-8BF7-230AA000BE0C}" presName="compositeShape" presStyleCnt="0">
        <dgm:presLayoutVars>
          <dgm:chMax val="7"/>
          <dgm:dir/>
          <dgm:resizeHandles val="exact"/>
        </dgm:presLayoutVars>
      </dgm:prSet>
      <dgm:spPr/>
    </dgm:pt>
    <dgm:pt modelId="{DD1C7283-AB9B-4C53-B001-DA99D2286CD9}" type="pres">
      <dgm:prSet presAssocID="{D8CCD2EA-68DB-48C2-8BF7-230AA000BE0C}" presName="wedge1" presStyleLbl="node1" presStyleIdx="0" presStyleCnt="4"/>
      <dgm:spPr/>
    </dgm:pt>
    <dgm:pt modelId="{9A869DA2-4807-4BC1-A21F-41060CBEF496}" type="pres">
      <dgm:prSet presAssocID="{D8CCD2EA-68DB-48C2-8BF7-230AA000BE0C}" presName="dummy1a" presStyleCnt="0"/>
      <dgm:spPr/>
    </dgm:pt>
    <dgm:pt modelId="{E3892464-A9FD-4323-82F4-4D7ABE0F6EE4}" type="pres">
      <dgm:prSet presAssocID="{D8CCD2EA-68DB-48C2-8BF7-230AA000BE0C}" presName="dummy1b" presStyleCnt="0"/>
      <dgm:spPr/>
    </dgm:pt>
    <dgm:pt modelId="{98CAB476-0880-4CA2-8C4C-F774369277CC}" type="pres">
      <dgm:prSet presAssocID="{D8CCD2EA-68DB-48C2-8BF7-230AA000BE0C}" presName="wedge1Tx" presStyleLbl="node1" presStyleIdx="0" presStyleCnt="4">
        <dgm:presLayoutVars>
          <dgm:chMax val="0"/>
          <dgm:chPref val="0"/>
          <dgm:bulletEnabled val="1"/>
        </dgm:presLayoutVars>
      </dgm:prSet>
      <dgm:spPr/>
    </dgm:pt>
    <dgm:pt modelId="{4EE87054-6E78-473C-A73F-73FE770B394F}" type="pres">
      <dgm:prSet presAssocID="{D8CCD2EA-68DB-48C2-8BF7-230AA000BE0C}" presName="wedge2" presStyleLbl="node1" presStyleIdx="1" presStyleCnt="4"/>
      <dgm:spPr/>
    </dgm:pt>
    <dgm:pt modelId="{EB87C71F-C8D5-4E22-AB9F-A2AB44480BC5}" type="pres">
      <dgm:prSet presAssocID="{D8CCD2EA-68DB-48C2-8BF7-230AA000BE0C}" presName="dummy2a" presStyleCnt="0"/>
      <dgm:spPr/>
    </dgm:pt>
    <dgm:pt modelId="{90CEAC25-53A0-4B5F-A96F-A4E25E1885A5}" type="pres">
      <dgm:prSet presAssocID="{D8CCD2EA-68DB-48C2-8BF7-230AA000BE0C}" presName="dummy2b" presStyleCnt="0"/>
      <dgm:spPr/>
    </dgm:pt>
    <dgm:pt modelId="{FD28B26A-8B90-4174-B7D7-A996F1BAA347}" type="pres">
      <dgm:prSet presAssocID="{D8CCD2EA-68DB-48C2-8BF7-230AA000BE0C}" presName="wedge2Tx" presStyleLbl="node1" presStyleIdx="1" presStyleCnt="4">
        <dgm:presLayoutVars>
          <dgm:chMax val="0"/>
          <dgm:chPref val="0"/>
          <dgm:bulletEnabled val="1"/>
        </dgm:presLayoutVars>
      </dgm:prSet>
      <dgm:spPr/>
    </dgm:pt>
    <dgm:pt modelId="{BEF20E3D-3B38-49C5-B50B-B07005C1D96C}" type="pres">
      <dgm:prSet presAssocID="{D8CCD2EA-68DB-48C2-8BF7-230AA000BE0C}" presName="wedge3" presStyleLbl="node1" presStyleIdx="2" presStyleCnt="4"/>
      <dgm:spPr/>
    </dgm:pt>
    <dgm:pt modelId="{E1363071-BC8D-4EFC-B4F9-968E978897BA}" type="pres">
      <dgm:prSet presAssocID="{D8CCD2EA-68DB-48C2-8BF7-230AA000BE0C}" presName="dummy3a" presStyleCnt="0"/>
      <dgm:spPr/>
    </dgm:pt>
    <dgm:pt modelId="{EE294BB9-964C-4DF9-A110-11E7AC1678C0}" type="pres">
      <dgm:prSet presAssocID="{D8CCD2EA-68DB-48C2-8BF7-230AA000BE0C}" presName="dummy3b" presStyleCnt="0"/>
      <dgm:spPr/>
    </dgm:pt>
    <dgm:pt modelId="{E7755133-015C-4614-AB2C-A2EB822974A9}" type="pres">
      <dgm:prSet presAssocID="{D8CCD2EA-68DB-48C2-8BF7-230AA000BE0C}" presName="wedge3Tx" presStyleLbl="node1" presStyleIdx="2" presStyleCnt="4">
        <dgm:presLayoutVars>
          <dgm:chMax val="0"/>
          <dgm:chPref val="0"/>
          <dgm:bulletEnabled val="1"/>
        </dgm:presLayoutVars>
      </dgm:prSet>
      <dgm:spPr/>
    </dgm:pt>
    <dgm:pt modelId="{6499FC1B-E022-401F-B5E1-63225A30385F}" type="pres">
      <dgm:prSet presAssocID="{D8CCD2EA-68DB-48C2-8BF7-230AA000BE0C}" presName="wedge4" presStyleLbl="node1" presStyleIdx="3" presStyleCnt="4"/>
      <dgm:spPr/>
    </dgm:pt>
    <dgm:pt modelId="{C28F87FE-2D9C-4100-804B-F2A3A6AADBC5}" type="pres">
      <dgm:prSet presAssocID="{D8CCD2EA-68DB-48C2-8BF7-230AA000BE0C}" presName="dummy4a" presStyleCnt="0"/>
      <dgm:spPr/>
    </dgm:pt>
    <dgm:pt modelId="{86516908-ACD1-465C-A7E7-347A0BC352DD}" type="pres">
      <dgm:prSet presAssocID="{D8CCD2EA-68DB-48C2-8BF7-230AA000BE0C}" presName="dummy4b" presStyleCnt="0"/>
      <dgm:spPr/>
    </dgm:pt>
    <dgm:pt modelId="{1722AC5E-8CA5-4888-A6B1-0E85A56042CB}" type="pres">
      <dgm:prSet presAssocID="{D8CCD2EA-68DB-48C2-8BF7-230AA000BE0C}" presName="wedge4Tx" presStyleLbl="node1" presStyleIdx="3" presStyleCnt="4">
        <dgm:presLayoutVars>
          <dgm:chMax val="0"/>
          <dgm:chPref val="0"/>
          <dgm:bulletEnabled val="1"/>
        </dgm:presLayoutVars>
      </dgm:prSet>
      <dgm:spPr/>
    </dgm:pt>
    <dgm:pt modelId="{8C7D0084-C542-4DC1-BCAA-9755914954B3}" type="pres">
      <dgm:prSet presAssocID="{BEBD3A2E-84C7-435B-A7A4-5A13FE55FB85}" presName="arrowWedge1" presStyleLbl="fgSibTrans2D1" presStyleIdx="0" presStyleCnt="4"/>
      <dgm:spPr/>
    </dgm:pt>
    <dgm:pt modelId="{FB44EE16-690A-4AEC-9511-3EB257772DF9}" type="pres">
      <dgm:prSet presAssocID="{A3297ADC-327D-4B64-9C22-B63AFB5BE4A3}" presName="arrowWedge2" presStyleLbl="fgSibTrans2D1" presStyleIdx="1" presStyleCnt="4"/>
      <dgm:spPr/>
    </dgm:pt>
    <dgm:pt modelId="{4FD84E1E-5105-4985-81E4-17D85470C114}" type="pres">
      <dgm:prSet presAssocID="{119769CF-988B-42DC-856B-1C72A656C77F}" presName="arrowWedge3" presStyleLbl="fgSibTrans2D1" presStyleIdx="2" presStyleCnt="4"/>
      <dgm:spPr/>
    </dgm:pt>
    <dgm:pt modelId="{D3D9CF38-B1D8-45D8-9B9E-684B2A881472}" type="pres">
      <dgm:prSet presAssocID="{0B4813FE-6378-4B33-858C-4AF9FD806B4D}" presName="arrowWedge4" presStyleLbl="fgSibTrans2D1" presStyleIdx="3" presStyleCnt="4"/>
      <dgm:spPr/>
    </dgm:pt>
  </dgm:ptLst>
  <dgm:cxnLst>
    <dgm:cxn modelId="{3EF9AB01-AC8D-4FD8-AF85-F908A13771D9}" type="presOf" srcId="{70F4520E-894F-43E4-98DB-1DF30986FC09}" destId="{E7755133-015C-4614-AB2C-A2EB822974A9}" srcOrd="1" destOrd="0" presId="urn:microsoft.com/office/officeart/2005/8/layout/cycle8"/>
    <dgm:cxn modelId="{25CD7D07-5F25-4F51-8A71-6C3E0BE76F12}" type="presOf" srcId="{1248F8D3-D415-49B6-B635-6BAB405CB5A1}" destId="{98CAB476-0880-4CA2-8C4C-F774369277CC}" srcOrd="1" destOrd="0" presId="urn:microsoft.com/office/officeart/2005/8/layout/cycle8"/>
    <dgm:cxn modelId="{E9D1D127-3F58-4234-8072-FDFB47210253}" srcId="{D8CCD2EA-68DB-48C2-8BF7-230AA000BE0C}" destId="{1248F8D3-D415-49B6-B635-6BAB405CB5A1}" srcOrd="0" destOrd="0" parTransId="{32E39260-E48B-41D8-B582-E2DEAE8E7CEF}" sibTransId="{BEBD3A2E-84C7-435B-A7A4-5A13FE55FB85}"/>
    <dgm:cxn modelId="{E11BC932-371D-4133-92C0-513EB991E183}" type="presOf" srcId="{8F76F4BB-7756-48AA-9184-DE6D93649E66}" destId="{6499FC1B-E022-401F-B5E1-63225A30385F}" srcOrd="0" destOrd="0" presId="urn:microsoft.com/office/officeart/2005/8/layout/cycle8"/>
    <dgm:cxn modelId="{0240263F-E4CD-475A-BD66-C9581ABB3039}" type="presOf" srcId="{171B6723-3D9D-485F-8ECF-C0256F114EB8}" destId="{4EE87054-6E78-473C-A73F-73FE770B394F}" srcOrd="0" destOrd="0" presId="urn:microsoft.com/office/officeart/2005/8/layout/cycle8"/>
    <dgm:cxn modelId="{0A495F5C-5090-49D9-AF6A-0B72BD2BF68A}" type="presOf" srcId="{70F4520E-894F-43E4-98DB-1DF30986FC09}" destId="{BEF20E3D-3B38-49C5-B50B-B07005C1D96C}" srcOrd="0" destOrd="0" presId="urn:microsoft.com/office/officeart/2005/8/layout/cycle8"/>
    <dgm:cxn modelId="{0B4D0868-B3F7-4BC2-AA4E-C4037EFCFBB7}" type="presOf" srcId="{8F76F4BB-7756-48AA-9184-DE6D93649E66}" destId="{1722AC5E-8CA5-4888-A6B1-0E85A56042CB}" srcOrd="1" destOrd="0" presId="urn:microsoft.com/office/officeart/2005/8/layout/cycle8"/>
    <dgm:cxn modelId="{180D1472-3D4D-43AA-A629-148BB6562BB4}" type="presOf" srcId="{1248F8D3-D415-49B6-B635-6BAB405CB5A1}" destId="{DD1C7283-AB9B-4C53-B001-DA99D2286CD9}" srcOrd="0" destOrd="0" presId="urn:microsoft.com/office/officeart/2005/8/layout/cycle8"/>
    <dgm:cxn modelId="{3360F755-1A8C-42D6-8331-9E4B2282B571}" type="presOf" srcId="{D8CCD2EA-68DB-48C2-8BF7-230AA000BE0C}" destId="{DF7C0264-EE11-42EF-8109-CA6D79BE13F5}" srcOrd="0" destOrd="0" presId="urn:microsoft.com/office/officeart/2005/8/layout/cycle8"/>
    <dgm:cxn modelId="{FFCD6EB0-71DC-4D85-978B-EA74CFF1E4F7}" srcId="{D8CCD2EA-68DB-48C2-8BF7-230AA000BE0C}" destId="{8F76F4BB-7756-48AA-9184-DE6D93649E66}" srcOrd="3" destOrd="0" parTransId="{92A9121B-BA33-4904-93CD-36CFE1ACAEF2}" sibTransId="{0B4813FE-6378-4B33-858C-4AF9FD806B4D}"/>
    <dgm:cxn modelId="{40CF7CB4-8DE3-47B2-9773-40BA36273977}" srcId="{D8CCD2EA-68DB-48C2-8BF7-230AA000BE0C}" destId="{171B6723-3D9D-485F-8ECF-C0256F114EB8}" srcOrd="1" destOrd="0" parTransId="{985C7F61-85DB-4A6E-ABE4-6EFA934E0472}" sibTransId="{A3297ADC-327D-4B64-9C22-B63AFB5BE4A3}"/>
    <dgm:cxn modelId="{5C4B14B5-F1FF-4A29-B53A-B106466792A1}" type="presOf" srcId="{171B6723-3D9D-485F-8ECF-C0256F114EB8}" destId="{FD28B26A-8B90-4174-B7D7-A996F1BAA347}" srcOrd="1" destOrd="0" presId="urn:microsoft.com/office/officeart/2005/8/layout/cycle8"/>
    <dgm:cxn modelId="{EDDF13D3-D158-4943-8C7F-942B6551D52E}" srcId="{D8CCD2EA-68DB-48C2-8BF7-230AA000BE0C}" destId="{70F4520E-894F-43E4-98DB-1DF30986FC09}" srcOrd="2" destOrd="0" parTransId="{D2FD435E-1B40-432A-A99C-75AD9E01422C}" sibTransId="{119769CF-988B-42DC-856B-1C72A656C77F}"/>
    <dgm:cxn modelId="{28E8BD0D-F2B6-472C-8DCE-FB07E573294E}" type="presParOf" srcId="{DF7C0264-EE11-42EF-8109-CA6D79BE13F5}" destId="{DD1C7283-AB9B-4C53-B001-DA99D2286CD9}" srcOrd="0" destOrd="0" presId="urn:microsoft.com/office/officeart/2005/8/layout/cycle8"/>
    <dgm:cxn modelId="{5F1A391E-F1B9-4C80-846B-914CC121032F}" type="presParOf" srcId="{DF7C0264-EE11-42EF-8109-CA6D79BE13F5}" destId="{9A869DA2-4807-4BC1-A21F-41060CBEF496}" srcOrd="1" destOrd="0" presId="urn:microsoft.com/office/officeart/2005/8/layout/cycle8"/>
    <dgm:cxn modelId="{188FBFE1-A744-4DD6-9D07-1C8C32F7050D}" type="presParOf" srcId="{DF7C0264-EE11-42EF-8109-CA6D79BE13F5}" destId="{E3892464-A9FD-4323-82F4-4D7ABE0F6EE4}" srcOrd="2" destOrd="0" presId="urn:microsoft.com/office/officeart/2005/8/layout/cycle8"/>
    <dgm:cxn modelId="{E5A235E3-115F-47FA-B650-16F47ACEDD23}" type="presParOf" srcId="{DF7C0264-EE11-42EF-8109-CA6D79BE13F5}" destId="{98CAB476-0880-4CA2-8C4C-F774369277CC}" srcOrd="3" destOrd="0" presId="urn:microsoft.com/office/officeart/2005/8/layout/cycle8"/>
    <dgm:cxn modelId="{43C883FA-A773-4E8C-A13F-E33A2B766D5B}" type="presParOf" srcId="{DF7C0264-EE11-42EF-8109-CA6D79BE13F5}" destId="{4EE87054-6E78-473C-A73F-73FE770B394F}" srcOrd="4" destOrd="0" presId="urn:microsoft.com/office/officeart/2005/8/layout/cycle8"/>
    <dgm:cxn modelId="{D264CD01-626C-4561-94D0-03754E8F770A}" type="presParOf" srcId="{DF7C0264-EE11-42EF-8109-CA6D79BE13F5}" destId="{EB87C71F-C8D5-4E22-AB9F-A2AB44480BC5}" srcOrd="5" destOrd="0" presId="urn:microsoft.com/office/officeart/2005/8/layout/cycle8"/>
    <dgm:cxn modelId="{FEA40CD8-AD77-4C06-875F-9B98BD24978E}" type="presParOf" srcId="{DF7C0264-EE11-42EF-8109-CA6D79BE13F5}" destId="{90CEAC25-53A0-4B5F-A96F-A4E25E1885A5}" srcOrd="6" destOrd="0" presId="urn:microsoft.com/office/officeart/2005/8/layout/cycle8"/>
    <dgm:cxn modelId="{7130DDAE-9D82-40F4-856A-9EB793DFFA15}" type="presParOf" srcId="{DF7C0264-EE11-42EF-8109-CA6D79BE13F5}" destId="{FD28B26A-8B90-4174-B7D7-A996F1BAA347}" srcOrd="7" destOrd="0" presId="urn:microsoft.com/office/officeart/2005/8/layout/cycle8"/>
    <dgm:cxn modelId="{1CE84946-8445-4802-88F8-09DC14F1BB07}" type="presParOf" srcId="{DF7C0264-EE11-42EF-8109-CA6D79BE13F5}" destId="{BEF20E3D-3B38-49C5-B50B-B07005C1D96C}" srcOrd="8" destOrd="0" presId="urn:microsoft.com/office/officeart/2005/8/layout/cycle8"/>
    <dgm:cxn modelId="{9C28C5B0-4E1C-4F5F-B595-63BD3082C650}" type="presParOf" srcId="{DF7C0264-EE11-42EF-8109-CA6D79BE13F5}" destId="{E1363071-BC8D-4EFC-B4F9-968E978897BA}" srcOrd="9" destOrd="0" presId="urn:microsoft.com/office/officeart/2005/8/layout/cycle8"/>
    <dgm:cxn modelId="{25E4FD3C-6F47-464A-8290-5E6956AE986B}" type="presParOf" srcId="{DF7C0264-EE11-42EF-8109-CA6D79BE13F5}" destId="{EE294BB9-964C-4DF9-A110-11E7AC1678C0}" srcOrd="10" destOrd="0" presId="urn:microsoft.com/office/officeart/2005/8/layout/cycle8"/>
    <dgm:cxn modelId="{1F31D63F-3DB3-4F5F-83F9-CE553C5B180D}" type="presParOf" srcId="{DF7C0264-EE11-42EF-8109-CA6D79BE13F5}" destId="{E7755133-015C-4614-AB2C-A2EB822974A9}" srcOrd="11" destOrd="0" presId="urn:microsoft.com/office/officeart/2005/8/layout/cycle8"/>
    <dgm:cxn modelId="{F683BE4E-C1E7-4FDF-962D-29B1136180D8}" type="presParOf" srcId="{DF7C0264-EE11-42EF-8109-CA6D79BE13F5}" destId="{6499FC1B-E022-401F-B5E1-63225A30385F}" srcOrd="12" destOrd="0" presId="urn:microsoft.com/office/officeart/2005/8/layout/cycle8"/>
    <dgm:cxn modelId="{55F60059-6ACB-4124-BEBC-CF05075184AA}" type="presParOf" srcId="{DF7C0264-EE11-42EF-8109-CA6D79BE13F5}" destId="{C28F87FE-2D9C-4100-804B-F2A3A6AADBC5}" srcOrd="13" destOrd="0" presId="urn:microsoft.com/office/officeart/2005/8/layout/cycle8"/>
    <dgm:cxn modelId="{CD01740B-B7A1-4914-9BEF-902106EDC4A9}" type="presParOf" srcId="{DF7C0264-EE11-42EF-8109-CA6D79BE13F5}" destId="{86516908-ACD1-465C-A7E7-347A0BC352DD}" srcOrd="14" destOrd="0" presId="urn:microsoft.com/office/officeart/2005/8/layout/cycle8"/>
    <dgm:cxn modelId="{17573F9F-89AD-45ED-8B46-DE1685D9D622}" type="presParOf" srcId="{DF7C0264-EE11-42EF-8109-CA6D79BE13F5}" destId="{1722AC5E-8CA5-4888-A6B1-0E85A56042CB}" srcOrd="15" destOrd="0" presId="urn:microsoft.com/office/officeart/2005/8/layout/cycle8"/>
    <dgm:cxn modelId="{68053D8E-56A9-4A1D-AA41-87E3679F421A}" type="presParOf" srcId="{DF7C0264-EE11-42EF-8109-CA6D79BE13F5}" destId="{8C7D0084-C542-4DC1-BCAA-9755914954B3}" srcOrd="16" destOrd="0" presId="urn:microsoft.com/office/officeart/2005/8/layout/cycle8"/>
    <dgm:cxn modelId="{62F11EC3-E0BF-4B23-BC8B-56C9008D90F5}" type="presParOf" srcId="{DF7C0264-EE11-42EF-8109-CA6D79BE13F5}" destId="{FB44EE16-690A-4AEC-9511-3EB257772DF9}" srcOrd="17" destOrd="0" presId="urn:microsoft.com/office/officeart/2005/8/layout/cycle8"/>
    <dgm:cxn modelId="{9E913B23-B85F-4ACA-B33B-4B8327F2DEEB}" type="presParOf" srcId="{DF7C0264-EE11-42EF-8109-CA6D79BE13F5}" destId="{4FD84E1E-5105-4985-81E4-17D85470C114}" srcOrd="18" destOrd="0" presId="urn:microsoft.com/office/officeart/2005/8/layout/cycle8"/>
    <dgm:cxn modelId="{BCF9B968-0FAA-488B-BB01-3597CE68E265}" type="presParOf" srcId="{DF7C0264-EE11-42EF-8109-CA6D79BE13F5}" destId="{D3D9CF38-B1D8-45D8-9B9E-684B2A881472}"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80D7B4-0DDB-4C22-922D-F0D13EED226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4304C0B9-4C5A-4716-8B8F-F67678D28249}">
      <dgm:prSet phldrT="[Text]"/>
      <dgm:spPr>
        <a:solidFill>
          <a:srgbClr val="0070C0"/>
        </a:solidFill>
        <a:ln>
          <a:solidFill>
            <a:srgbClr val="0070C0"/>
          </a:solidFill>
        </a:ln>
      </dgm:spPr>
      <dgm:t>
        <a:bodyPr/>
        <a:lstStyle/>
        <a:p>
          <a:pPr>
            <a:lnSpc>
              <a:spcPct val="100000"/>
            </a:lnSpc>
            <a:spcAft>
              <a:spcPts val="0"/>
            </a:spcAft>
          </a:pPr>
          <a:r>
            <a:rPr lang="en-US" dirty="0">
              <a:latin typeface="Segoe UI Semibold" panose="020B0702040204020203" pitchFamily="34" charset="0"/>
              <a:cs typeface="Segoe UI Semibold" panose="020B0702040204020203" pitchFamily="34" charset="0"/>
            </a:rPr>
            <a:t>Quick Wins</a:t>
          </a:r>
        </a:p>
        <a:p>
          <a:pPr>
            <a:lnSpc>
              <a:spcPct val="100000"/>
            </a:lnSpc>
            <a:spcAft>
              <a:spcPts val="0"/>
            </a:spcAft>
          </a:pPr>
          <a:r>
            <a:rPr lang="en-US" dirty="0">
              <a:latin typeface="Segoe UI Semibold" panose="020B0702040204020203" pitchFamily="34" charset="0"/>
              <a:cs typeface="Segoe UI Semibold" panose="020B0702040204020203" pitchFamily="34" charset="0"/>
            </a:rPr>
            <a:t>0-3 Months</a:t>
          </a:r>
        </a:p>
      </dgm:t>
    </dgm:pt>
    <dgm:pt modelId="{C464129D-8E72-4B6F-A497-696708896672}" type="parTrans" cxnId="{DCCA4179-259F-4B21-AD70-72D891CFA600}">
      <dgm:prSet/>
      <dgm:spPr/>
      <dgm:t>
        <a:bodyPr/>
        <a:lstStyle/>
        <a:p>
          <a:endParaRPr lang="en-US"/>
        </a:p>
      </dgm:t>
    </dgm:pt>
    <dgm:pt modelId="{27D7B345-1474-4DCA-BB8E-63F611BFD94A}" type="sibTrans" cxnId="{DCCA4179-259F-4B21-AD70-72D891CFA600}">
      <dgm:prSet/>
      <dgm:spPr/>
      <dgm:t>
        <a:bodyPr/>
        <a:lstStyle/>
        <a:p>
          <a:endParaRPr lang="en-US"/>
        </a:p>
      </dgm:t>
    </dgm:pt>
    <dgm:pt modelId="{1EF48FAA-1C79-4191-84C7-B8154DA4A374}">
      <dgm:prSet phldrT="[Text]" custT="1"/>
      <dgm:spPr>
        <a:solidFill>
          <a:srgbClr val="2C292A"/>
        </a:solidFill>
        <a:ln>
          <a:noFill/>
        </a:ln>
      </dgm:spPr>
      <dgm:t>
        <a:bodyPr/>
        <a:lstStyle/>
        <a:p>
          <a:r>
            <a:rPr lang="en-US" sz="1600">
              <a:solidFill>
                <a:schemeClr val="bg2"/>
              </a:solidFill>
            </a:rPr>
            <a:t>Low user impact</a:t>
          </a:r>
        </a:p>
      </dgm:t>
    </dgm:pt>
    <dgm:pt modelId="{90DD3E5F-FD5D-45CE-B5D5-78B77785E640}" type="parTrans" cxnId="{29270E5F-F073-48EA-8305-3E538C3A2222}">
      <dgm:prSet/>
      <dgm:spPr/>
      <dgm:t>
        <a:bodyPr/>
        <a:lstStyle/>
        <a:p>
          <a:endParaRPr lang="en-US"/>
        </a:p>
      </dgm:t>
    </dgm:pt>
    <dgm:pt modelId="{72EC43DE-E34F-4BE3-BAA2-B7AFAC2D9D61}" type="sibTrans" cxnId="{29270E5F-F073-48EA-8305-3E538C3A2222}">
      <dgm:prSet/>
      <dgm:spPr/>
      <dgm:t>
        <a:bodyPr/>
        <a:lstStyle/>
        <a:p>
          <a:endParaRPr lang="en-US"/>
        </a:p>
      </dgm:t>
    </dgm:pt>
    <dgm:pt modelId="{6AB2EB3F-2BC6-4BF7-AB95-E18089D9CD04}">
      <dgm:prSet phldrT="[Text]" custT="1"/>
      <dgm:spPr>
        <a:solidFill>
          <a:srgbClr val="2C292A"/>
        </a:solidFill>
        <a:ln>
          <a:noFill/>
        </a:ln>
      </dgm:spPr>
      <dgm:t>
        <a:bodyPr/>
        <a:lstStyle/>
        <a:p>
          <a:r>
            <a:rPr lang="en-US" sz="1600">
              <a:solidFill>
                <a:schemeClr val="bg2"/>
              </a:solidFill>
            </a:rPr>
            <a:t>Low implementation cost</a:t>
          </a:r>
        </a:p>
      </dgm:t>
    </dgm:pt>
    <dgm:pt modelId="{147E13C5-4154-4B98-89D5-944F6327CBD0}" type="parTrans" cxnId="{858C28BA-A038-4BF1-AC37-95DEFDA73421}">
      <dgm:prSet/>
      <dgm:spPr/>
      <dgm:t>
        <a:bodyPr/>
        <a:lstStyle/>
        <a:p>
          <a:endParaRPr lang="en-US"/>
        </a:p>
      </dgm:t>
    </dgm:pt>
    <dgm:pt modelId="{D8401AB4-9202-4DF8-975A-9BEA326E3D47}" type="sibTrans" cxnId="{858C28BA-A038-4BF1-AC37-95DEFDA73421}">
      <dgm:prSet/>
      <dgm:spPr/>
      <dgm:t>
        <a:bodyPr/>
        <a:lstStyle/>
        <a:p>
          <a:endParaRPr lang="en-US"/>
        </a:p>
      </dgm:t>
    </dgm:pt>
    <dgm:pt modelId="{063DA53D-4F85-47DA-AB3D-A731A1CE3676}">
      <dgm:prSet phldrT="[Text]"/>
      <dgm:spPr>
        <a:solidFill>
          <a:srgbClr val="0070C0"/>
        </a:solidFill>
        <a:ln>
          <a:solidFill>
            <a:srgbClr val="0070C0"/>
          </a:solidFill>
        </a:ln>
      </dgm:spPr>
      <dgm:t>
        <a:bodyPr/>
        <a:lstStyle/>
        <a:p>
          <a:pPr>
            <a:lnSpc>
              <a:spcPct val="100000"/>
            </a:lnSpc>
            <a:spcAft>
              <a:spcPts val="0"/>
            </a:spcAft>
          </a:pPr>
          <a:r>
            <a:rPr lang="en-US">
              <a:latin typeface="Segoe UI Semibold" panose="020B0702040204020203" pitchFamily="34" charset="0"/>
              <a:cs typeface="Segoe UI Semibold" panose="020B0702040204020203" pitchFamily="34" charset="0"/>
            </a:rPr>
            <a:t>3-6 Months</a:t>
          </a:r>
        </a:p>
      </dgm:t>
    </dgm:pt>
    <dgm:pt modelId="{C58AA6CF-700F-4054-ABCD-1B5931A284C2}" type="parTrans" cxnId="{F09631A3-58C0-4AE4-B4B4-656E2DE7BB0F}">
      <dgm:prSet/>
      <dgm:spPr/>
      <dgm:t>
        <a:bodyPr/>
        <a:lstStyle/>
        <a:p>
          <a:endParaRPr lang="en-US"/>
        </a:p>
      </dgm:t>
    </dgm:pt>
    <dgm:pt modelId="{6B89C758-93F3-483C-9D9F-F645DF2EF091}" type="sibTrans" cxnId="{F09631A3-58C0-4AE4-B4B4-656E2DE7BB0F}">
      <dgm:prSet/>
      <dgm:spPr/>
      <dgm:t>
        <a:bodyPr/>
        <a:lstStyle/>
        <a:p>
          <a:endParaRPr lang="en-US"/>
        </a:p>
      </dgm:t>
    </dgm:pt>
    <dgm:pt modelId="{BA877995-29FF-4D1D-BC1A-377F3D433383}">
      <dgm:prSet phldrT="[Text]" custT="1"/>
      <dgm:spPr>
        <a:solidFill>
          <a:srgbClr val="2C292A"/>
        </a:solidFill>
        <a:ln>
          <a:noFill/>
        </a:ln>
      </dgm:spPr>
      <dgm:t>
        <a:bodyPr/>
        <a:lstStyle/>
        <a:p>
          <a:r>
            <a:rPr lang="en-US" sz="1600">
              <a:solidFill>
                <a:schemeClr val="bg2"/>
              </a:solidFill>
            </a:rPr>
            <a:t>Low user impact</a:t>
          </a:r>
        </a:p>
      </dgm:t>
    </dgm:pt>
    <dgm:pt modelId="{00F17B30-512F-4664-906D-DF618ADA62EF}" type="parTrans" cxnId="{B95B5DE7-01AD-4E39-981B-D60A90DD431F}">
      <dgm:prSet/>
      <dgm:spPr/>
      <dgm:t>
        <a:bodyPr/>
        <a:lstStyle/>
        <a:p>
          <a:endParaRPr lang="en-US"/>
        </a:p>
      </dgm:t>
    </dgm:pt>
    <dgm:pt modelId="{CAE0CA87-67D5-431C-BAE3-F791A907DF52}" type="sibTrans" cxnId="{B95B5DE7-01AD-4E39-981B-D60A90DD431F}">
      <dgm:prSet/>
      <dgm:spPr/>
      <dgm:t>
        <a:bodyPr/>
        <a:lstStyle/>
        <a:p>
          <a:endParaRPr lang="en-US"/>
        </a:p>
      </dgm:t>
    </dgm:pt>
    <dgm:pt modelId="{31471062-7B37-4AA9-A6C6-D02FEFD36E97}">
      <dgm:prSet phldrT="[Text]" custT="1"/>
      <dgm:spPr>
        <a:solidFill>
          <a:srgbClr val="2C292A"/>
        </a:solidFill>
        <a:ln>
          <a:noFill/>
        </a:ln>
      </dgm:spPr>
      <dgm:t>
        <a:bodyPr/>
        <a:lstStyle/>
        <a:p>
          <a:r>
            <a:rPr lang="en-US" sz="1600">
              <a:solidFill>
                <a:schemeClr val="bg2"/>
              </a:solidFill>
            </a:rPr>
            <a:t>Moderate implementation cost</a:t>
          </a:r>
        </a:p>
      </dgm:t>
    </dgm:pt>
    <dgm:pt modelId="{356A838A-4386-490F-9964-FEE29AEA5051}" type="parTrans" cxnId="{1F85AB85-7295-402C-9B18-D70BFA38C108}">
      <dgm:prSet/>
      <dgm:spPr/>
      <dgm:t>
        <a:bodyPr/>
        <a:lstStyle/>
        <a:p>
          <a:endParaRPr lang="en-US"/>
        </a:p>
      </dgm:t>
    </dgm:pt>
    <dgm:pt modelId="{527214B0-1209-435C-9821-F2CE6C2DC45A}" type="sibTrans" cxnId="{1F85AB85-7295-402C-9B18-D70BFA38C108}">
      <dgm:prSet/>
      <dgm:spPr/>
      <dgm:t>
        <a:bodyPr/>
        <a:lstStyle/>
        <a:p>
          <a:endParaRPr lang="en-US"/>
        </a:p>
      </dgm:t>
    </dgm:pt>
    <dgm:pt modelId="{D355EADB-D37C-45DB-91BF-DEEFF7E7AB6E}">
      <dgm:prSet phldrT="[Text]"/>
      <dgm:spPr>
        <a:solidFill>
          <a:srgbClr val="0070C0"/>
        </a:solidFill>
        <a:ln>
          <a:solidFill>
            <a:srgbClr val="0070C0"/>
          </a:solidFill>
        </a:ln>
      </dgm:spPr>
      <dgm:t>
        <a:bodyPr/>
        <a:lstStyle/>
        <a:p>
          <a:pPr>
            <a:lnSpc>
              <a:spcPct val="100000"/>
            </a:lnSpc>
            <a:spcAft>
              <a:spcPts val="0"/>
            </a:spcAft>
          </a:pPr>
          <a:r>
            <a:rPr lang="en-US" dirty="0">
              <a:latin typeface="Segoe UI Semibold" panose="020B0702040204020203" pitchFamily="34" charset="0"/>
              <a:cs typeface="Segoe UI Semibold" panose="020B0702040204020203" pitchFamily="34" charset="0"/>
            </a:rPr>
            <a:t>6 Months and Beyond</a:t>
          </a:r>
        </a:p>
      </dgm:t>
    </dgm:pt>
    <dgm:pt modelId="{26F3BF54-6316-4B7D-B6FD-A729EE364E64}" type="parTrans" cxnId="{0634A6ED-1C8B-4D97-BB50-C820549D6834}">
      <dgm:prSet/>
      <dgm:spPr/>
      <dgm:t>
        <a:bodyPr/>
        <a:lstStyle/>
        <a:p>
          <a:endParaRPr lang="en-US"/>
        </a:p>
      </dgm:t>
    </dgm:pt>
    <dgm:pt modelId="{D51C802E-A871-4F97-AC6C-F9CC96F88CD7}" type="sibTrans" cxnId="{0634A6ED-1C8B-4D97-BB50-C820549D6834}">
      <dgm:prSet/>
      <dgm:spPr/>
      <dgm:t>
        <a:bodyPr/>
        <a:lstStyle/>
        <a:p>
          <a:endParaRPr lang="en-US"/>
        </a:p>
      </dgm:t>
    </dgm:pt>
    <dgm:pt modelId="{04AA8725-60D5-4755-AE4D-FBDB310D3C1C}">
      <dgm:prSet phldrT="[Text]" custT="1"/>
      <dgm:spPr>
        <a:solidFill>
          <a:srgbClr val="2C292A"/>
        </a:solidFill>
        <a:ln>
          <a:noFill/>
        </a:ln>
      </dgm:spPr>
      <dgm:t>
        <a:bodyPr/>
        <a:lstStyle/>
        <a:p>
          <a:r>
            <a:rPr lang="en-US" sz="1600">
              <a:solidFill>
                <a:schemeClr val="bg2"/>
              </a:solidFill>
            </a:rPr>
            <a:t>Moderate user impact</a:t>
          </a:r>
        </a:p>
      </dgm:t>
    </dgm:pt>
    <dgm:pt modelId="{ECEC923A-37B8-4732-BB28-A4FFA177D112}" type="parTrans" cxnId="{F8951BB1-20A1-4645-8197-E26577B4310A}">
      <dgm:prSet/>
      <dgm:spPr/>
      <dgm:t>
        <a:bodyPr/>
        <a:lstStyle/>
        <a:p>
          <a:endParaRPr lang="en-US"/>
        </a:p>
      </dgm:t>
    </dgm:pt>
    <dgm:pt modelId="{58075749-91F8-4C8B-8942-5B72FE606664}" type="sibTrans" cxnId="{F8951BB1-20A1-4645-8197-E26577B4310A}">
      <dgm:prSet/>
      <dgm:spPr/>
      <dgm:t>
        <a:bodyPr/>
        <a:lstStyle/>
        <a:p>
          <a:endParaRPr lang="en-US"/>
        </a:p>
      </dgm:t>
    </dgm:pt>
    <dgm:pt modelId="{317EE377-C257-42B3-A154-9F072FF005B7}">
      <dgm:prSet phldrT="[Text]" custT="1"/>
      <dgm:spPr>
        <a:solidFill>
          <a:srgbClr val="2C292A"/>
        </a:solidFill>
        <a:ln>
          <a:noFill/>
        </a:ln>
      </dgm:spPr>
      <dgm:t>
        <a:bodyPr/>
        <a:lstStyle/>
        <a:p>
          <a:r>
            <a:rPr lang="en-US" sz="1600" dirty="0">
              <a:solidFill>
                <a:schemeClr val="bg2"/>
              </a:solidFill>
            </a:rPr>
            <a:t>Low and moderate implementation cost</a:t>
          </a:r>
        </a:p>
      </dgm:t>
    </dgm:pt>
    <dgm:pt modelId="{8264A55A-0A0E-430D-956B-6FCC9E770622}" type="parTrans" cxnId="{8BDE1AE0-D2A9-49BE-9B4A-E6786914D35C}">
      <dgm:prSet/>
      <dgm:spPr/>
      <dgm:t>
        <a:bodyPr/>
        <a:lstStyle/>
        <a:p>
          <a:endParaRPr lang="en-US"/>
        </a:p>
      </dgm:t>
    </dgm:pt>
    <dgm:pt modelId="{97D88278-1C12-4868-A8A7-612FA437CFB0}" type="sibTrans" cxnId="{8BDE1AE0-D2A9-49BE-9B4A-E6786914D35C}">
      <dgm:prSet/>
      <dgm:spPr/>
      <dgm:t>
        <a:bodyPr/>
        <a:lstStyle/>
        <a:p>
          <a:endParaRPr lang="en-US"/>
        </a:p>
      </dgm:t>
    </dgm:pt>
    <dgm:pt modelId="{440F3D65-2072-41F7-8CE3-B7603F7F194E}" type="pres">
      <dgm:prSet presAssocID="{7A80D7B4-0DDB-4C22-922D-F0D13EED2262}" presName="linearFlow" presStyleCnt="0">
        <dgm:presLayoutVars>
          <dgm:dir/>
          <dgm:animLvl val="lvl"/>
          <dgm:resizeHandles val="exact"/>
        </dgm:presLayoutVars>
      </dgm:prSet>
      <dgm:spPr/>
    </dgm:pt>
    <dgm:pt modelId="{9FA643F4-20B1-4C00-BD71-8153EC7BB650}" type="pres">
      <dgm:prSet presAssocID="{4304C0B9-4C5A-4716-8B8F-F67678D28249}" presName="composite" presStyleCnt="0"/>
      <dgm:spPr/>
    </dgm:pt>
    <dgm:pt modelId="{2D423E00-183A-4E31-99C5-BAFFF1D002D9}" type="pres">
      <dgm:prSet presAssocID="{4304C0B9-4C5A-4716-8B8F-F67678D28249}" presName="parentText" presStyleLbl="alignNode1" presStyleIdx="0" presStyleCnt="3">
        <dgm:presLayoutVars>
          <dgm:chMax val="1"/>
          <dgm:bulletEnabled val="1"/>
        </dgm:presLayoutVars>
      </dgm:prSet>
      <dgm:spPr/>
    </dgm:pt>
    <dgm:pt modelId="{68CE4177-7460-4916-BAA1-985E0C623967}" type="pres">
      <dgm:prSet presAssocID="{4304C0B9-4C5A-4716-8B8F-F67678D28249}" presName="descendantText" presStyleLbl="alignAcc1" presStyleIdx="0" presStyleCnt="3">
        <dgm:presLayoutVars>
          <dgm:bulletEnabled val="1"/>
        </dgm:presLayoutVars>
      </dgm:prSet>
      <dgm:spPr>
        <a:prstGeom prst="rect">
          <a:avLst/>
        </a:prstGeom>
      </dgm:spPr>
    </dgm:pt>
    <dgm:pt modelId="{5170C894-1CC7-4EE1-9A29-DE248B9906D8}" type="pres">
      <dgm:prSet presAssocID="{27D7B345-1474-4DCA-BB8E-63F611BFD94A}" presName="sp" presStyleCnt="0"/>
      <dgm:spPr/>
    </dgm:pt>
    <dgm:pt modelId="{D895B35D-E74A-48DB-88CE-83738A64B544}" type="pres">
      <dgm:prSet presAssocID="{063DA53D-4F85-47DA-AB3D-A731A1CE3676}" presName="composite" presStyleCnt="0"/>
      <dgm:spPr/>
    </dgm:pt>
    <dgm:pt modelId="{E23F5FB8-67BE-49C5-9929-EE6051454B64}" type="pres">
      <dgm:prSet presAssocID="{063DA53D-4F85-47DA-AB3D-A731A1CE3676}" presName="parentText" presStyleLbl="alignNode1" presStyleIdx="1" presStyleCnt="3">
        <dgm:presLayoutVars>
          <dgm:chMax val="1"/>
          <dgm:bulletEnabled val="1"/>
        </dgm:presLayoutVars>
      </dgm:prSet>
      <dgm:spPr/>
    </dgm:pt>
    <dgm:pt modelId="{7151DFB4-7CB0-4608-BE39-42D947E77C9F}" type="pres">
      <dgm:prSet presAssocID="{063DA53D-4F85-47DA-AB3D-A731A1CE3676}" presName="descendantText" presStyleLbl="alignAcc1" presStyleIdx="1" presStyleCnt="3">
        <dgm:presLayoutVars>
          <dgm:bulletEnabled val="1"/>
        </dgm:presLayoutVars>
      </dgm:prSet>
      <dgm:spPr>
        <a:prstGeom prst="rect">
          <a:avLst/>
        </a:prstGeom>
      </dgm:spPr>
    </dgm:pt>
    <dgm:pt modelId="{E829FAF7-43D8-47E2-863D-125919F2EB5B}" type="pres">
      <dgm:prSet presAssocID="{6B89C758-93F3-483C-9D9F-F645DF2EF091}" presName="sp" presStyleCnt="0"/>
      <dgm:spPr/>
    </dgm:pt>
    <dgm:pt modelId="{1E31C2C6-9C0F-4CA9-96B3-CB19A759A160}" type="pres">
      <dgm:prSet presAssocID="{D355EADB-D37C-45DB-91BF-DEEFF7E7AB6E}" presName="composite" presStyleCnt="0"/>
      <dgm:spPr/>
    </dgm:pt>
    <dgm:pt modelId="{A4CA460C-A992-406D-872A-EE67E68A77C0}" type="pres">
      <dgm:prSet presAssocID="{D355EADB-D37C-45DB-91BF-DEEFF7E7AB6E}" presName="parentText" presStyleLbl="alignNode1" presStyleIdx="2" presStyleCnt="3">
        <dgm:presLayoutVars>
          <dgm:chMax val="1"/>
          <dgm:bulletEnabled val="1"/>
        </dgm:presLayoutVars>
      </dgm:prSet>
      <dgm:spPr/>
    </dgm:pt>
    <dgm:pt modelId="{2B340BCE-F58A-4371-AFFD-E53C74EEB7FE}" type="pres">
      <dgm:prSet presAssocID="{D355EADB-D37C-45DB-91BF-DEEFF7E7AB6E}" presName="descendantText" presStyleLbl="alignAcc1" presStyleIdx="2" presStyleCnt="3">
        <dgm:presLayoutVars>
          <dgm:bulletEnabled val="1"/>
        </dgm:presLayoutVars>
      </dgm:prSet>
      <dgm:spPr>
        <a:prstGeom prst="rect">
          <a:avLst/>
        </a:prstGeom>
      </dgm:spPr>
    </dgm:pt>
  </dgm:ptLst>
  <dgm:cxnLst>
    <dgm:cxn modelId="{4D6D7D1E-8F35-4B6F-AE80-1E34701B8A91}" type="presOf" srcId="{317EE377-C257-42B3-A154-9F072FF005B7}" destId="{2B340BCE-F58A-4371-AFFD-E53C74EEB7FE}" srcOrd="0" destOrd="1" presId="urn:microsoft.com/office/officeart/2005/8/layout/chevron2"/>
    <dgm:cxn modelId="{BFAB8D28-E5CC-4BF2-B245-1D2D45C2E8BE}" type="presOf" srcId="{04AA8725-60D5-4755-AE4D-FBDB310D3C1C}" destId="{2B340BCE-F58A-4371-AFFD-E53C74EEB7FE}" srcOrd="0" destOrd="0" presId="urn:microsoft.com/office/officeart/2005/8/layout/chevron2"/>
    <dgm:cxn modelId="{9F39D429-0C8A-4B67-9BA7-4B5CBB687F5B}" type="presOf" srcId="{BA877995-29FF-4D1D-BC1A-377F3D433383}" destId="{7151DFB4-7CB0-4608-BE39-42D947E77C9F}" srcOrd="0" destOrd="0" presId="urn:microsoft.com/office/officeart/2005/8/layout/chevron2"/>
    <dgm:cxn modelId="{55A7C55D-EDFB-424D-AC93-5566ED58012E}" type="presOf" srcId="{4304C0B9-4C5A-4716-8B8F-F67678D28249}" destId="{2D423E00-183A-4E31-99C5-BAFFF1D002D9}" srcOrd="0" destOrd="0" presId="urn:microsoft.com/office/officeart/2005/8/layout/chevron2"/>
    <dgm:cxn modelId="{29270E5F-F073-48EA-8305-3E538C3A2222}" srcId="{4304C0B9-4C5A-4716-8B8F-F67678D28249}" destId="{1EF48FAA-1C79-4191-84C7-B8154DA4A374}" srcOrd="0" destOrd="0" parTransId="{90DD3E5F-FD5D-45CE-B5D5-78B77785E640}" sibTransId="{72EC43DE-E34F-4BE3-BAA2-B7AFAC2D9D61}"/>
    <dgm:cxn modelId="{1F6FAF69-1BE6-446F-9347-2D83FE992EC6}" type="presOf" srcId="{31471062-7B37-4AA9-A6C6-D02FEFD36E97}" destId="{7151DFB4-7CB0-4608-BE39-42D947E77C9F}" srcOrd="0" destOrd="1" presId="urn:microsoft.com/office/officeart/2005/8/layout/chevron2"/>
    <dgm:cxn modelId="{8D203875-F42B-4DD5-86D9-3CE93F5246FD}" type="presOf" srcId="{7A80D7B4-0DDB-4C22-922D-F0D13EED2262}" destId="{440F3D65-2072-41F7-8CE3-B7603F7F194E}" srcOrd="0" destOrd="0" presId="urn:microsoft.com/office/officeart/2005/8/layout/chevron2"/>
    <dgm:cxn modelId="{DCCA4179-259F-4B21-AD70-72D891CFA600}" srcId="{7A80D7B4-0DDB-4C22-922D-F0D13EED2262}" destId="{4304C0B9-4C5A-4716-8B8F-F67678D28249}" srcOrd="0" destOrd="0" parTransId="{C464129D-8E72-4B6F-A497-696708896672}" sibTransId="{27D7B345-1474-4DCA-BB8E-63F611BFD94A}"/>
    <dgm:cxn modelId="{1F85AB85-7295-402C-9B18-D70BFA38C108}" srcId="{063DA53D-4F85-47DA-AB3D-A731A1CE3676}" destId="{31471062-7B37-4AA9-A6C6-D02FEFD36E97}" srcOrd="1" destOrd="0" parTransId="{356A838A-4386-490F-9964-FEE29AEA5051}" sibTransId="{527214B0-1209-435C-9821-F2CE6C2DC45A}"/>
    <dgm:cxn modelId="{AEC4089C-6662-482A-BE59-2C504EA5EBA4}" type="presOf" srcId="{1EF48FAA-1C79-4191-84C7-B8154DA4A374}" destId="{68CE4177-7460-4916-BAA1-985E0C623967}" srcOrd="0" destOrd="0" presId="urn:microsoft.com/office/officeart/2005/8/layout/chevron2"/>
    <dgm:cxn modelId="{F09631A3-58C0-4AE4-B4B4-656E2DE7BB0F}" srcId="{7A80D7B4-0DDB-4C22-922D-F0D13EED2262}" destId="{063DA53D-4F85-47DA-AB3D-A731A1CE3676}" srcOrd="1" destOrd="0" parTransId="{C58AA6CF-700F-4054-ABCD-1B5931A284C2}" sibTransId="{6B89C758-93F3-483C-9D9F-F645DF2EF091}"/>
    <dgm:cxn modelId="{CDA1F7AC-9B76-4683-8113-BEC66C1E37DC}" type="presOf" srcId="{6AB2EB3F-2BC6-4BF7-AB95-E18089D9CD04}" destId="{68CE4177-7460-4916-BAA1-985E0C623967}" srcOrd="0" destOrd="1" presId="urn:microsoft.com/office/officeart/2005/8/layout/chevron2"/>
    <dgm:cxn modelId="{F8951BB1-20A1-4645-8197-E26577B4310A}" srcId="{D355EADB-D37C-45DB-91BF-DEEFF7E7AB6E}" destId="{04AA8725-60D5-4755-AE4D-FBDB310D3C1C}" srcOrd="0" destOrd="0" parTransId="{ECEC923A-37B8-4732-BB28-A4FFA177D112}" sibTransId="{58075749-91F8-4C8B-8942-5B72FE606664}"/>
    <dgm:cxn modelId="{858C28BA-A038-4BF1-AC37-95DEFDA73421}" srcId="{4304C0B9-4C5A-4716-8B8F-F67678D28249}" destId="{6AB2EB3F-2BC6-4BF7-AB95-E18089D9CD04}" srcOrd="1" destOrd="0" parTransId="{147E13C5-4154-4B98-89D5-944F6327CBD0}" sibTransId="{D8401AB4-9202-4DF8-975A-9BEA326E3D47}"/>
    <dgm:cxn modelId="{6BC05EDE-1216-4FED-8DB0-8F7EF3411700}" type="presOf" srcId="{D355EADB-D37C-45DB-91BF-DEEFF7E7AB6E}" destId="{A4CA460C-A992-406D-872A-EE67E68A77C0}" srcOrd="0" destOrd="0" presId="urn:microsoft.com/office/officeart/2005/8/layout/chevron2"/>
    <dgm:cxn modelId="{8BDE1AE0-D2A9-49BE-9B4A-E6786914D35C}" srcId="{D355EADB-D37C-45DB-91BF-DEEFF7E7AB6E}" destId="{317EE377-C257-42B3-A154-9F072FF005B7}" srcOrd="1" destOrd="0" parTransId="{8264A55A-0A0E-430D-956B-6FCC9E770622}" sibTransId="{97D88278-1C12-4868-A8A7-612FA437CFB0}"/>
    <dgm:cxn modelId="{07A116E1-989D-49E5-922A-CF2E76210871}" type="presOf" srcId="{063DA53D-4F85-47DA-AB3D-A731A1CE3676}" destId="{E23F5FB8-67BE-49C5-9929-EE6051454B64}" srcOrd="0" destOrd="0" presId="urn:microsoft.com/office/officeart/2005/8/layout/chevron2"/>
    <dgm:cxn modelId="{B95B5DE7-01AD-4E39-981B-D60A90DD431F}" srcId="{063DA53D-4F85-47DA-AB3D-A731A1CE3676}" destId="{BA877995-29FF-4D1D-BC1A-377F3D433383}" srcOrd="0" destOrd="0" parTransId="{00F17B30-512F-4664-906D-DF618ADA62EF}" sibTransId="{CAE0CA87-67D5-431C-BAE3-F791A907DF52}"/>
    <dgm:cxn modelId="{0634A6ED-1C8B-4D97-BB50-C820549D6834}" srcId="{7A80D7B4-0DDB-4C22-922D-F0D13EED2262}" destId="{D355EADB-D37C-45DB-91BF-DEEFF7E7AB6E}" srcOrd="2" destOrd="0" parTransId="{26F3BF54-6316-4B7D-B6FD-A729EE364E64}" sibTransId="{D51C802E-A871-4F97-AC6C-F9CC96F88CD7}"/>
    <dgm:cxn modelId="{914BCF5B-49DC-46F0-8A1A-7787F6838797}" type="presParOf" srcId="{440F3D65-2072-41F7-8CE3-B7603F7F194E}" destId="{9FA643F4-20B1-4C00-BD71-8153EC7BB650}" srcOrd="0" destOrd="0" presId="urn:microsoft.com/office/officeart/2005/8/layout/chevron2"/>
    <dgm:cxn modelId="{C2186A82-4CDE-479F-AE56-F370BBAEE882}" type="presParOf" srcId="{9FA643F4-20B1-4C00-BD71-8153EC7BB650}" destId="{2D423E00-183A-4E31-99C5-BAFFF1D002D9}" srcOrd="0" destOrd="0" presId="urn:microsoft.com/office/officeart/2005/8/layout/chevron2"/>
    <dgm:cxn modelId="{E3C9D472-AADC-4A73-B58F-5BA3FE2609B7}" type="presParOf" srcId="{9FA643F4-20B1-4C00-BD71-8153EC7BB650}" destId="{68CE4177-7460-4916-BAA1-985E0C623967}" srcOrd="1" destOrd="0" presId="urn:microsoft.com/office/officeart/2005/8/layout/chevron2"/>
    <dgm:cxn modelId="{08CEBDCB-311F-48B7-8E10-789AAB6734B6}" type="presParOf" srcId="{440F3D65-2072-41F7-8CE3-B7603F7F194E}" destId="{5170C894-1CC7-4EE1-9A29-DE248B9906D8}" srcOrd="1" destOrd="0" presId="urn:microsoft.com/office/officeart/2005/8/layout/chevron2"/>
    <dgm:cxn modelId="{1732A23F-95DF-4510-927F-7003CDCBC0A3}" type="presParOf" srcId="{440F3D65-2072-41F7-8CE3-B7603F7F194E}" destId="{D895B35D-E74A-48DB-88CE-83738A64B544}" srcOrd="2" destOrd="0" presId="urn:microsoft.com/office/officeart/2005/8/layout/chevron2"/>
    <dgm:cxn modelId="{C294516D-D1F7-4A32-B99D-72D55EF85423}" type="presParOf" srcId="{D895B35D-E74A-48DB-88CE-83738A64B544}" destId="{E23F5FB8-67BE-49C5-9929-EE6051454B64}" srcOrd="0" destOrd="0" presId="urn:microsoft.com/office/officeart/2005/8/layout/chevron2"/>
    <dgm:cxn modelId="{AC1FECB4-4194-4A63-ADC1-966E2F2D2734}" type="presParOf" srcId="{D895B35D-E74A-48DB-88CE-83738A64B544}" destId="{7151DFB4-7CB0-4608-BE39-42D947E77C9F}" srcOrd="1" destOrd="0" presId="urn:microsoft.com/office/officeart/2005/8/layout/chevron2"/>
    <dgm:cxn modelId="{F50A4F60-E927-4436-86FE-A14CA9E2577E}" type="presParOf" srcId="{440F3D65-2072-41F7-8CE3-B7603F7F194E}" destId="{E829FAF7-43D8-47E2-863D-125919F2EB5B}" srcOrd="3" destOrd="0" presId="urn:microsoft.com/office/officeart/2005/8/layout/chevron2"/>
    <dgm:cxn modelId="{F3E8B71D-AF9B-4EB7-9A98-9571EACED115}" type="presParOf" srcId="{440F3D65-2072-41F7-8CE3-B7603F7F194E}" destId="{1E31C2C6-9C0F-4CA9-96B3-CB19A759A160}" srcOrd="4" destOrd="0" presId="urn:microsoft.com/office/officeart/2005/8/layout/chevron2"/>
    <dgm:cxn modelId="{40777E2A-0C07-4102-9A4A-CE503784FB2F}" type="presParOf" srcId="{1E31C2C6-9C0F-4CA9-96B3-CB19A759A160}" destId="{A4CA460C-A992-406D-872A-EE67E68A77C0}" srcOrd="0" destOrd="0" presId="urn:microsoft.com/office/officeart/2005/8/layout/chevron2"/>
    <dgm:cxn modelId="{14E2ECF6-19C6-4D9D-A2AB-CBCC1CEEEBE9}" type="presParOf" srcId="{1E31C2C6-9C0F-4CA9-96B3-CB19A759A160}" destId="{2B340BCE-F58A-4371-AFFD-E53C74EEB7F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7A80D7B4-0DDB-4C22-922D-F0D13EED226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4304C0B9-4C5A-4716-8B8F-F67678D28249}">
      <dgm:prSet phldrT="[Text]"/>
      <dgm:spPr>
        <a:solidFill>
          <a:srgbClr val="0070C0"/>
        </a:solidFill>
        <a:ln>
          <a:solidFill>
            <a:srgbClr val="0070C0"/>
          </a:solidFill>
        </a:ln>
      </dgm:spPr>
      <dgm:t>
        <a:bodyPr/>
        <a:lstStyle/>
        <a:p>
          <a:pPr>
            <a:lnSpc>
              <a:spcPct val="100000"/>
            </a:lnSpc>
            <a:spcAft>
              <a:spcPts val="0"/>
            </a:spcAft>
          </a:pPr>
          <a:r>
            <a:rPr lang="en-US">
              <a:latin typeface="Segoe UI Semibold" panose="020B0702040204020203" pitchFamily="34" charset="0"/>
              <a:cs typeface="Segoe UI Semibold" panose="020B0702040204020203" pitchFamily="34" charset="0"/>
            </a:rPr>
            <a:t>Quick Wins</a:t>
          </a:r>
        </a:p>
        <a:p>
          <a:pPr>
            <a:lnSpc>
              <a:spcPct val="100000"/>
            </a:lnSpc>
            <a:spcAft>
              <a:spcPts val="0"/>
            </a:spcAft>
          </a:pPr>
          <a:r>
            <a:rPr lang="en-US">
              <a:latin typeface="Segoe UI Semibold" panose="020B0702040204020203" pitchFamily="34" charset="0"/>
              <a:cs typeface="Segoe UI Semibold" panose="020B0702040204020203" pitchFamily="34" charset="0"/>
            </a:rPr>
            <a:t>0-3 Months</a:t>
          </a:r>
        </a:p>
      </dgm:t>
    </dgm:pt>
    <dgm:pt modelId="{C464129D-8E72-4B6F-A497-696708896672}" type="parTrans" cxnId="{DCCA4179-259F-4B21-AD70-72D891CFA600}">
      <dgm:prSet/>
      <dgm:spPr/>
      <dgm:t>
        <a:bodyPr/>
        <a:lstStyle/>
        <a:p>
          <a:endParaRPr lang="en-US"/>
        </a:p>
      </dgm:t>
    </dgm:pt>
    <dgm:pt modelId="{27D7B345-1474-4DCA-BB8E-63F611BFD94A}" type="sibTrans" cxnId="{DCCA4179-259F-4B21-AD70-72D891CFA600}">
      <dgm:prSet/>
      <dgm:spPr/>
      <dgm:t>
        <a:bodyPr/>
        <a:lstStyle/>
        <a:p>
          <a:endParaRPr lang="en-US"/>
        </a:p>
      </dgm:t>
    </dgm:pt>
    <dgm:pt modelId="{1EF48FAA-1C79-4191-84C7-B8154DA4A374}">
      <dgm:prSet phldrT="[Text]" custT="1"/>
      <dgm:spPr>
        <a:solidFill>
          <a:srgbClr val="2C292A"/>
        </a:solidFill>
        <a:ln>
          <a:noFill/>
        </a:ln>
      </dgm:spPr>
      <dgm:t>
        <a:bodyPr/>
        <a:lstStyle/>
        <a:p>
          <a:r>
            <a:rPr lang="en-US" sz="1600" dirty="0">
              <a:solidFill>
                <a:schemeClr val="bg2"/>
              </a:solidFill>
            </a:rPr>
            <a:t>Low user impact</a:t>
          </a:r>
        </a:p>
      </dgm:t>
    </dgm:pt>
    <dgm:pt modelId="{90DD3E5F-FD5D-45CE-B5D5-78B77785E640}" type="parTrans" cxnId="{29270E5F-F073-48EA-8305-3E538C3A2222}">
      <dgm:prSet/>
      <dgm:spPr/>
      <dgm:t>
        <a:bodyPr/>
        <a:lstStyle/>
        <a:p>
          <a:endParaRPr lang="en-US"/>
        </a:p>
      </dgm:t>
    </dgm:pt>
    <dgm:pt modelId="{72EC43DE-E34F-4BE3-BAA2-B7AFAC2D9D61}" type="sibTrans" cxnId="{29270E5F-F073-48EA-8305-3E538C3A2222}">
      <dgm:prSet/>
      <dgm:spPr/>
      <dgm:t>
        <a:bodyPr/>
        <a:lstStyle/>
        <a:p>
          <a:endParaRPr lang="en-US"/>
        </a:p>
      </dgm:t>
    </dgm:pt>
    <dgm:pt modelId="{6AB2EB3F-2BC6-4BF7-AB95-E18089D9CD04}">
      <dgm:prSet phldrT="[Text]" custT="1"/>
      <dgm:spPr>
        <a:solidFill>
          <a:srgbClr val="2C292A"/>
        </a:solidFill>
        <a:ln>
          <a:noFill/>
        </a:ln>
      </dgm:spPr>
      <dgm:t>
        <a:bodyPr/>
        <a:lstStyle/>
        <a:p>
          <a:r>
            <a:rPr lang="en-US" sz="1600" dirty="0">
              <a:solidFill>
                <a:schemeClr val="bg2"/>
              </a:solidFill>
            </a:rPr>
            <a:t>Low implementation cost</a:t>
          </a:r>
        </a:p>
      </dgm:t>
    </dgm:pt>
    <dgm:pt modelId="{147E13C5-4154-4B98-89D5-944F6327CBD0}" type="parTrans" cxnId="{858C28BA-A038-4BF1-AC37-95DEFDA73421}">
      <dgm:prSet/>
      <dgm:spPr/>
      <dgm:t>
        <a:bodyPr/>
        <a:lstStyle/>
        <a:p>
          <a:endParaRPr lang="en-US"/>
        </a:p>
      </dgm:t>
    </dgm:pt>
    <dgm:pt modelId="{D8401AB4-9202-4DF8-975A-9BEA326E3D47}" type="sibTrans" cxnId="{858C28BA-A038-4BF1-AC37-95DEFDA73421}">
      <dgm:prSet/>
      <dgm:spPr/>
      <dgm:t>
        <a:bodyPr/>
        <a:lstStyle/>
        <a:p>
          <a:endParaRPr lang="en-US"/>
        </a:p>
      </dgm:t>
    </dgm:pt>
    <dgm:pt modelId="{063DA53D-4F85-47DA-AB3D-A731A1CE3676}">
      <dgm:prSet phldrT="[Text]"/>
      <dgm:spPr>
        <a:solidFill>
          <a:srgbClr val="0070C0"/>
        </a:solidFill>
        <a:ln>
          <a:solidFill>
            <a:srgbClr val="0070C0"/>
          </a:solidFill>
        </a:ln>
      </dgm:spPr>
      <dgm:t>
        <a:bodyPr/>
        <a:lstStyle/>
        <a:p>
          <a:pPr>
            <a:lnSpc>
              <a:spcPct val="100000"/>
            </a:lnSpc>
            <a:spcAft>
              <a:spcPts val="0"/>
            </a:spcAft>
          </a:pPr>
          <a:r>
            <a:rPr lang="en-US">
              <a:latin typeface="Segoe UI Semibold" panose="020B0702040204020203" pitchFamily="34" charset="0"/>
              <a:cs typeface="Segoe UI Semibold" panose="020B0702040204020203" pitchFamily="34" charset="0"/>
            </a:rPr>
            <a:t>3-6 Months</a:t>
          </a:r>
        </a:p>
      </dgm:t>
    </dgm:pt>
    <dgm:pt modelId="{C58AA6CF-700F-4054-ABCD-1B5931A284C2}" type="parTrans" cxnId="{F09631A3-58C0-4AE4-B4B4-656E2DE7BB0F}">
      <dgm:prSet/>
      <dgm:spPr/>
      <dgm:t>
        <a:bodyPr/>
        <a:lstStyle/>
        <a:p>
          <a:endParaRPr lang="en-US"/>
        </a:p>
      </dgm:t>
    </dgm:pt>
    <dgm:pt modelId="{6B89C758-93F3-483C-9D9F-F645DF2EF091}" type="sibTrans" cxnId="{F09631A3-58C0-4AE4-B4B4-656E2DE7BB0F}">
      <dgm:prSet/>
      <dgm:spPr/>
      <dgm:t>
        <a:bodyPr/>
        <a:lstStyle/>
        <a:p>
          <a:endParaRPr lang="en-US"/>
        </a:p>
      </dgm:t>
    </dgm:pt>
    <dgm:pt modelId="{BA877995-29FF-4D1D-BC1A-377F3D433383}">
      <dgm:prSet phldrT="[Text]" custT="1"/>
      <dgm:spPr>
        <a:solidFill>
          <a:srgbClr val="2C292A"/>
        </a:solidFill>
        <a:ln>
          <a:noFill/>
        </a:ln>
      </dgm:spPr>
      <dgm:t>
        <a:bodyPr/>
        <a:lstStyle/>
        <a:p>
          <a:r>
            <a:rPr lang="en-US" sz="1600">
              <a:solidFill>
                <a:schemeClr val="bg2"/>
              </a:solidFill>
            </a:rPr>
            <a:t>Low user impact</a:t>
          </a:r>
        </a:p>
      </dgm:t>
    </dgm:pt>
    <dgm:pt modelId="{00F17B30-512F-4664-906D-DF618ADA62EF}" type="parTrans" cxnId="{B95B5DE7-01AD-4E39-981B-D60A90DD431F}">
      <dgm:prSet/>
      <dgm:spPr/>
      <dgm:t>
        <a:bodyPr/>
        <a:lstStyle/>
        <a:p>
          <a:endParaRPr lang="en-US"/>
        </a:p>
      </dgm:t>
    </dgm:pt>
    <dgm:pt modelId="{CAE0CA87-67D5-431C-BAE3-F791A907DF52}" type="sibTrans" cxnId="{B95B5DE7-01AD-4E39-981B-D60A90DD431F}">
      <dgm:prSet/>
      <dgm:spPr/>
      <dgm:t>
        <a:bodyPr/>
        <a:lstStyle/>
        <a:p>
          <a:endParaRPr lang="en-US"/>
        </a:p>
      </dgm:t>
    </dgm:pt>
    <dgm:pt modelId="{31471062-7B37-4AA9-A6C6-D02FEFD36E97}">
      <dgm:prSet phldrT="[Text]" custT="1"/>
      <dgm:spPr>
        <a:solidFill>
          <a:srgbClr val="2C292A"/>
        </a:solidFill>
        <a:ln>
          <a:noFill/>
        </a:ln>
      </dgm:spPr>
      <dgm:t>
        <a:bodyPr/>
        <a:lstStyle/>
        <a:p>
          <a:r>
            <a:rPr lang="en-US" sz="1600">
              <a:solidFill>
                <a:schemeClr val="bg2"/>
              </a:solidFill>
            </a:rPr>
            <a:t>Moderate implementation cost</a:t>
          </a:r>
        </a:p>
      </dgm:t>
    </dgm:pt>
    <dgm:pt modelId="{356A838A-4386-490F-9964-FEE29AEA5051}" type="parTrans" cxnId="{1F85AB85-7295-402C-9B18-D70BFA38C108}">
      <dgm:prSet/>
      <dgm:spPr/>
      <dgm:t>
        <a:bodyPr/>
        <a:lstStyle/>
        <a:p>
          <a:endParaRPr lang="en-US"/>
        </a:p>
      </dgm:t>
    </dgm:pt>
    <dgm:pt modelId="{527214B0-1209-435C-9821-F2CE6C2DC45A}" type="sibTrans" cxnId="{1F85AB85-7295-402C-9B18-D70BFA38C108}">
      <dgm:prSet/>
      <dgm:spPr/>
      <dgm:t>
        <a:bodyPr/>
        <a:lstStyle/>
        <a:p>
          <a:endParaRPr lang="en-US"/>
        </a:p>
      </dgm:t>
    </dgm:pt>
    <dgm:pt modelId="{D355EADB-D37C-45DB-91BF-DEEFF7E7AB6E}">
      <dgm:prSet phldrT="[Text]"/>
      <dgm:spPr>
        <a:solidFill>
          <a:srgbClr val="0070C0"/>
        </a:solidFill>
        <a:ln>
          <a:solidFill>
            <a:srgbClr val="0070C0"/>
          </a:solidFill>
        </a:ln>
      </dgm:spPr>
      <dgm:t>
        <a:bodyPr/>
        <a:lstStyle/>
        <a:p>
          <a:pPr>
            <a:lnSpc>
              <a:spcPct val="100000"/>
            </a:lnSpc>
            <a:spcAft>
              <a:spcPts val="0"/>
            </a:spcAft>
          </a:pPr>
          <a:r>
            <a:rPr lang="en-US" dirty="0">
              <a:latin typeface="Segoe UI Semibold" panose="020B0702040204020203" pitchFamily="34" charset="0"/>
              <a:cs typeface="Segoe UI Semibold" panose="020B0702040204020203" pitchFamily="34" charset="0"/>
            </a:rPr>
            <a:t>6 Months and Beyond</a:t>
          </a:r>
        </a:p>
      </dgm:t>
    </dgm:pt>
    <dgm:pt modelId="{26F3BF54-6316-4B7D-B6FD-A729EE364E64}" type="parTrans" cxnId="{0634A6ED-1C8B-4D97-BB50-C820549D6834}">
      <dgm:prSet/>
      <dgm:spPr/>
      <dgm:t>
        <a:bodyPr/>
        <a:lstStyle/>
        <a:p>
          <a:endParaRPr lang="en-US"/>
        </a:p>
      </dgm:t>
    </dgm:pt>
    <dgm:pt modelId="{D51C802E-A871-4F97-AC6C-F9CC96F88CD7}" type="sibTrans" cxnId="{0634A6ED-1C8B-4D97-BB50-C820549D6834}">
      <dgm:prSet/>
      <dgm:spPr/>
      <dgm:t>
        <a:bodyPr/>
        <a:lstStyle/>
        <a:p>
          <a:endParaRPr lang="en-US"/>
        </a:p>
      </dgm:t>
    </dgm:pt>
    <dgm:pt modelId="{04AA8725-60D5-4755-AE4D-FBDB310D3C1C}">
      <dgm:prSet phldrT="[Text]" custT="1"/>
      <dgm:spPr>
        <a:solidFill>
          <a:srgbClr val="2C292A"/>
        </a:solidFill>
        <a:ln>
          <a:noFill/>
        </a:ln>
      </dgm:spPr>
      <dgm:t>
        <a:bodyPr/>
        <a:lstStyle/>
        <a:p>
          <a:r>
            <a:rPr lang="en-US" sz="1600">
              <a:solidFill>
                <a:schemeClr val="bg2"/>
              </a:solidFill>
            </a:rPr>
            <a:t>Moderate user impact</a:t>
          </a:r>
        </a:p>
      </dgm:t>
    </dgm:pt>
    <dgm:pt modelId="{ECEC923A-37B8-4732-BB28-A4FFA177D112}" type="parTrans" cxnId="{F8951BB1-20A1-4645-8197-E26577B4310A}">
      <dgm:prSet/>
      <dgm:spPr/>
      <dgm:t>
        <a:bodyPr/>
        <a:lstStyle/>
        <a:p>
          <a:endParaRPr lang="en-US"/>
        </a:p>
      </dgm:t>
    </dgm:pt>
    <dgm:pt modelId="{58075749-91F8-4C8B-8942-5B72FE606664}" type="sibTrans" cxnId="{F8951BB1-20A1-4645-8197-E26577B4310A}">
      <dgm:prSet/>
      <dgm:spPr/>
      <dgm:t>
        <a:bodyPr/>
        <a:lstStyle/>
        <a:p>
          <a:endParaRPr lang="en-US"/>
        </a:p>
      </dgm:t>
    </dgm:pt>
    <dgm:pt modelId="{317EE377-C257-42B3-A154-9F072FF005B7}">
      <dgm:prSet phldrT="[Text]" custT="1"/>
      <dgm:spPr>
        <a:solidFill>
          <a:srgbClr val="2C292A"/>
        </a:solidFill>
        <a:ln>
          <a:noFill/>
        </a:ln>
      </dgm:spPr>
      <dgm:t>
        <a:bodyPr/>
        <a:lstStyle/>
        <a:p>
          <a:r>
            <a:rPr lang="en-US" sz="1600">
              <a:solidFill>
                <a:schemeClr val="bg2"/>
              </a:solidFill>
            </a:rPr>
            <a:t>Low and moderate implementation cost</a:t>
          </a:r>
        </a:p>
      </dgm:t>
    </dgm:pt>
    <dgm:pt modelId="{8264A55A-0A0E-430D-956B-6FCC9E770622}" type="parTrans" cxnId="{8BDE1AE0-D2A9-49BE-9B4A-E6786914D35C}">
      <dgm:prSet/>
      <dgm:spPr/>
      <dgm:t>
        <a:bodyPr/>
        <a:lstStyle/>
        <a:p>
          <a:endParaRPr lang="en-US"/>
        </a:p>
      </dgm:t>
    </dgm:pt>
    <dgm:pt modelId="{97D88278-1C12-4868-A8A7-612FA437CFB0}" type="sibTrans" cxnId="{8BDE1AE0-D2A9-49BE-9B4A-E6786914D35C}">
      <dgm:prSet/>
      <dgm:spPr/>
      <dgm:t>
        <a:bodyPr/>
        <a:lstStyle/>
        <a:p>
          <a:endParaRPr lang="en-US"/>
        </a:p>
      </dgm:t>
    </dgm:pt>
    <dgm:pt modelId="{440F3D65-2072-41F7-8CE3-B7603F7F194E}" type="pres">
      <dgm:prSet presAssocID="{7A80D7B4-0DDB-4C22-922D-F0D13EED2262}" presName="linearFlow" presStyleCnt="0">
        <dgm:presLayoutVars>
          <dgm:dir/>
          <dgm:animLvl val="lvl"/>
          <dgm:resizeHandles val="exact"/>
        </dgm:presLayoutVars>
      </dgm:prSet>
      <dgm:spPr/>
    </dgm:pt>
    <dgm:pt modelId="{9FA643F4-20B1-4C00-BD71-8153EC7BB650}" type="pres">
      <dgm:prSet presAssocID="{4304C0B9-4C5A-4716-8B8F-F67678D28249}" presName="composite" presStyleCnt="0"/>
      <dgm:spPr/>
    </dgm:pt>
    <dgm:pt modelId="{2D423E00-183A-4E31-99C5-BAFFF1D002D9}" type="pres">
      <dgm:prSet presAssocID="{4304C0B9-4C5A-4716-8B8F-F67678D28249}" presName="parentText" presStyleLbl="alignNode1" presStyleIdx="0" presStyleCnt="3">
        <dgm:presLayoutVars>
          <dgm:chMax val="1"/>
          <dgm:bulletEnabled val="1"/>
        </dgm:presLayoutVars>
      </dgm:prSet>
      <dgm:spPr/>
    </dgm:pt>
    <dgm:pt modelId="{68CE4177-7460-4916-BAA1-985E0C623967}" type="pres">
      <dgm:prSet presAssocID="{4304C0B9-4C5A-4716-8B8F-F67678D28249}" presName="descendantText" presStyleLbl="alignAcc1" presStyleIdx="0" presStyleCnt="3">
        <dgm:presLayoutVars>
          <dgm:bulletEnabled val="1"/>
        </dgm:presLayoutVars>
      </dgm:prSet>
      <dgm:spPr>
        <a:prstGeom prst="rect">
          <a:avLst/>
        </a:prstGeom>
      </dgm:spPr>
    </dgm:pt>
    <dgm:pt modelId="{5170C894-1CC7-4EE1-9A29-DE248B9906D8}" type="pres">
      <dgm:prSet presAssocID="{27D7B345-1474-4DCA-BB8E-63F611BFD94A}" presName="sp" presStyleCnt="0"/>
      <dgm:spPr/>
    </dgm:pt>
    <dgm:pt modelId="{D895B35D-E74A-48DB-88CE-83738A64B544}" type="pres">
      <dgm:prSet presAssocID="{063DA53D-4F85-47DA-AB3D-A731A1CE3676}" presName="composite" presStyleCnt="0"/>
      <dgm:spPr/>
    </dgm:pt>
    <dgm:pt modelId="{E23F5FB8-67BE-49C5-9929-EE6051454B64}" type="pres">
      <dgm:prSet presAssocID="{063DA53D-4F85-47DA-AB3D-A731A1CE3676}" presName="parentText" presStyleLbl="alignNode1" presStyleIdx="1" presStyleCnt="3">
        <dgm:presLayoutVars>
          <dgm:chMax val="1"/>
          <dgm:bulletEnabled val="1"/>
        </dgm:presLayoutVars>
      </dgm:prSet>
      <dgm:spPr/>
    </dgm:pt>
    <dgm:pt modelId="{7151DFB4-7CB0-4608-BE39-42D947E77C9F}" type="pres">
      <dgm:prSet presAssocID="{063DA53D-4F85-47DA-AB3D-A731A1CE3676}" presName="descendantText" presStyleLbl="alignAcc1" presStyleIdx="1" presStyleCnt="3">
        <dgm:presLayoutVars>
          <dgm:bulletEnabled val="1"/>
        </dgm:presLayoutVars>
      </dgm:prSet>
      <dgm:spPr>
        <a:prstGeom prst="rect">
          <a:avLst/>
        </a:prstGeom>
      </dgm:spPr>
    </dgm:pt>
    <dgm:pt modelId="{E829FAF7-43D8-47E2-863D-125919F2EB5B}" type="pres">
      <dgm:prSet presAssocID="{6B89C758-93F3-483C-9D9F-F645DF2EF091}" presName="sp" presStyleCnt="0"/>
      <dgm:spPr/>
    </dgm:pt>
    <dgm:pt modelId="{1E31C2C6-9C0F-4CA9-96B3-CB19A759A160}" type="pres">
      <dgm:prSet presAssocID="{D355EADB-D37C-45DB-91BF-DEEFF7E7AB6E}" presName="composite" presStyleCnt="0"/>
      <dgm:spPr/>
    </dgm:pt>
    <dgm:pt modelId="{A4CA460C-A992-406D-872A-EE67E68A77C0}" type="pres">
      <dgm:prSet presAssocID="{D355EADB-D37C-45DB-91BF-DEEFF7E7AB6E}" presName="parentText" presStyleLbl="alignNode1" presStyleIdx="2" presStyleCnt="3">
        <dgm:presLayoutVars>
          <dgm:chMax val="1"/>
          <dgm:bulletEnabled val="1"/>
        </dgm:presLayoutVars>
      </dgm:prSet>
      <dgm:spPr/>
    </dgm:pt>
    <dgm:pt modelId="{2B340BCE-F58A-4371-AFFD-E53C74EEB7FE}" type="pres">
      <dgm:prSet presAssocID="{D355EADB-D37C-45DB-91BF-DEEFF7E7AB6E}" presName="descendantText" presStyleLbl="alignAcc1" presStyleIdx="2" presStyleCnt="3">
        <dgm:presLayoutVars>
          <dgm:bulletEnabled val="1"/>
        </dgm:presLayoutVars>
      </dgm:prSet>
      <dgm:spPr>
        <a:prstGeom prst="rect">
          <a:avLst/>
        </a:prstGeom>
      </dgm:spPr>
    </dgm:pt>
  </dgm:ptLst>
  <dgm:cxnLst>
    <dgm:cxn modelId="{4D6D7D1E-8F35-4B6F-AE80-1E34701B8A91}" type="presOf" srcId="{317EE377-C257-42B3-A154-9F072FF005B7}" destId="{2B340BCE-F58A-4371-AFFD-E53C74EEB7FE}" srcOrd="0" destOrd="1" presId="urn:microsoft.com/office/officeart/2005/8/layout/chevron2"/>
    <dgm:cxn modelId="{BFAB8D28-E5CC-4BF2-B245-1D2D45C2E8BE}" type="presOf" srcId="{04AA8725-60D5-4755-AE4D-FBDB310D3C1C}" destId="{2B340BCE-F58A-4371-AFFD-E53C74EEB7FE}" srcOrd="0" destOrd="0" presId="urn:microsoft.com/office/officeart/2005/8/layout/chevron2"/>
    <dgm:cxn modelId="{9F39D429-0C8A-4B67-9BA7-4B5CBB687F5B}" type="presOf" srcId="{BA877995-29FF-4D1D-BC1A-377F3D433383}" destId="{7151DFB4-7CB0-4608-BE39-42D947E77C9F}" srcOrd="0" destOrd="0" presId="urn:microsoft.com/office/officeart/2005/8/layout/chevron2"/>
    <dgm:cxn modelId="{55A7C55D-EDFB-424D-AC93-5566ED58012E}" type="presOf" srcId="{4304C0B9-4C5A-4716-8B8F-F67678D28249}" destId="{2D423E00-183A-4E31-99C5-BAFFF1D002D9}" srcOrd="0" destOrd="0" presId="urn:microsoft.com/office/officeart/2005/8/layout/chevron2"/>
    <dgm:cxn modelId="{29270E5F-F073-48EA-8305-3E538C3A2222}" srcId="{4304C0B9-4C5A-4716-8B8F-F67678D28249}" destId="{1EF48FAA-1C79-4191-84C7-B8154DA4A374}" srcOrd="0" destOrd="0" parTransId="{90DD3E5F-FD5D-45CE-B5D5-78B77785E640}" sibTransId="{72EC43DE-E34F-4BE3-BAA2-B7AFAC2D9D61}"/>
    <dgm:cxn modelId="{1F6FAF69-1BE6-446F-9347-2D83FE992EC6}" type="presOf" srcId="{31471062-7B37-4AA9-A6C6-D02FEFD36E97}" destId="{7151DFB4-7CB0-4608-BE39-42D947E77C9F}" srcOrd="0" destOrd="1" presId="urn:microsoft.com/office/officeart/2005/8/layout/chevron2"/>
    <dgm:cxn modelId="{8D203875-F42B-4DD5-86D9-3CE93F5246FD}" type="presOf" srcId="{7A80D7B4-0DDB-4C22-922D-F0D13EED2262}" destId="{440F3D65-2072-41F7-8CE3-B7603F7F194E}" srcOrd="0" destOrd="0" presId="urn:microsoft.com/office/officeart/2005/8/layout/chevron2"/>
    <dgm:cxn modelId="{DCCA4179-259F-4B21-AD70-72D891CFA600}" srcId="{7A80D7B4-0DDB-4C22-922D-F0D13EED2262}" destId="{4304C0B9-4C5A-4716-8B8F-F67678D28249}" srcOrd="0" destOrd="0" parTransId="{C464129D-8E72-4B6F-A497-696708896672}" sibTransId="{27D7B345-1474-4DCA-BB8E-63F611BFD94A}"/>
    <dgm:cxn modelId="{1F85AB85-7295-402C-9B18-D70BFA38C108}" srcId="{063DA53D-4F85-47DA-AB3D-A731A1CE3676}" destId="{31471062-7B37-4AA9-A6C6-D02FEFD36E97}" srcOrd="1" destOrd="0" parTransId="{356A838A-4386-490F-9964-FEE29AEA5051}" sibTransId="{527214B0-1209-435C-9821-F2CE6C2DC45A}"/>
    <dgm:cxn modelId="{AEC4089C-6662-482A-BE59-2C504EA5EBA4}" type="presOf" srcId="{1EF48FAA-1C79-4191-84C7-B8154DA4A374}" destId="{68CE4177-7460-4916-BAA1-985E0C623967}" srcOrd="0" destOrd="0" presId="urn:microsoft.com/office/officeart/2005/8/layout/chevron2"/>
    <dgm:cxn modelId="{F09631A3-58C0-4AE4-B4B4-656E2DE7BB0F}" srcId="{7A80D7B4-0DDB-4C22-922D-F0D13EED2262}" destId="{063DA53D-4F85-47DA-AB3D-A731A1CE3676}" srcOrd="1" destOrd="0" parTransId="{C58AA6CF-700F-4054-ABCD-1B5931A284C2}" sibTransId="{6B89C758-93F3-483C-9D9F-F645DF2EF091}"/>
    <dgm:cxn modelId="{CDA1F7AC-9B76-4683-8113-BEC66C1E37DC}" type="presOf" srcId="{6AB2EB3F-2BC6-4BF7-AB95-E18089D9CD04}" destId="{68CE4177-7460-4916-BAA1-985E0C623967}" srcOrd="0" destOrd="1" presId="urn:microsoft.com/office/officeart/2005/8/layout/chevron2"/>
    <dgm:cxn modelId="{F8951BB1-20A1-4645-8197-E26577B4310A}" srcId="{D355EADB-D37C-45DB-91BF-DEEFF7E7AB6E}" destId="{04AA8725-60D5-4755-AE4D-FBDB310D3C1C}" srcOrd="0" destOrd="0" parTransId="{ECEC923A-37B8-4732-BB28-A4FFA177D112}" sibTransId="{58075749-91F8-4C8B-8942-5B72FE606664}"/>
    <dgm:cxn modelId="{858C28BA-A038-4BF1-AC37-95DEFDA73421}" srcId="{4304C0B9-4C5A-4716-8B8F-F67678D28249}" destId="{6AB2EB3F-2BC6-4BF7-AB95-E18089D9CD04}" srcOrd="1" destOrd="0" parTransId="{147E13C5-4154-4B98-89D5-944F6327CBD0}" sibTransId="{D8401AB4-9202-4DF8-975A-9BEA326E3D47}"/>
    <dgm:cxn modelId="{6BC05EDE-1216-4FED-8DB0-8F7EF3411700}" type="presOf" srcId="{D355EADB-D37C-45DB-91BF-DEEFF7E7AB6E}" destId="{A4CA460C-A992-406D-872A-EE67E68A77C0}" srcOrd="0" destOrd="0" presId="urn:microsoft.com/office/officeart/2005/8/layout/chevron2"/>
    <dgm:cxn modelId="{8BDE1AE0-D2A9-49BE-9B4A-E6786914D35C}" srcId="{D355EADB-D37C-45DB-91BF-DEEFF7E7AB6E}" destId="{317EE377-C257-42B3-A154-9F072FF005B7}" srcOrd="1" destOrd="0" parTransId="{8264A55A-0A0E-430D-956B-6FCC9E770622}" sibTransId="{97D88278-1C12-4868-A8A7-612FA437CFB0}"/>
    <dgm:cxn modelId="{07A116E1-989D-49E5-922A-CF2E76210871}" type="presOf" srcId="{063DA53D-4F85-47DA-AB3D-A731A1CE3676}" destId="{E23F5FB8-67BE-49C5-9929-EE6051454B64}" srcOrd="0" destOrd="0" presId="urn:microsoft.com/office/officeart/2005/8/layout/chevron2"/>
    <dgm:cxn modelId="{B95B5DE7-01AD-4E39-981B-D60A90DD431F}" srcId="{063DA53D-4F85-47DA-AB3D-A731A1CE3676}" destId="{BA877995-29FF-4D1D-BC1A-377F3D433383}" srcOrd="0" destOrd="0" parTransId="{00F17B30-512F-4664-906D-DF618ADA62EF}" sibTransId="{CAE0CA87-67D5-431C-BAE3-F791A907DF52}"/>
    <dgm:cxn modelId="{0634A6ED-1C8B-4D97-BB50-C820549D6834}" srcId="{7A80D7B4-0DDB-4C22-922D-F0D13EED2262}" destId="{D355EADB-D37C-45DB-91BF-DEEFF7E7AB6E}" srcOrd="2" destOrd="0" parTransId="{26F3BF54-6316-4B7D-B6FD-A729EE364E64}" sibTransId="{D51C802E-A871-4F97-AC6C-F9CC96F88CD7}"/>
    <dgm:cxn modelId="{914BCF5B-49DC-46F0-8A1A-7787F6838797}" type="presParOf" srcId="{440F3D65-2072-41F7-8CE3-B7603F7F194E}" destId="{9FA643F4-20B1-4C00-BD71-8153EC7BB650}" srcOrd="0" destOrd="0" presId="urn:microsoft.com/office/officeart/2005/8/layout/chevron2"/>
    <dgm:cxn modelId="{C2186A82-4CDE-479F-AE56-F370BBAEE882}" type="presParOf" srcId="{9FA643F4-20B1-4C00-BD71-8153EC7BB650}" destId="{2D423E00-183A-4E31-99C5-BAFFF1D002D9}" srcOrd="0" destOrd="0" presId="urn:microsoft.com/office/officeart/2005/8/layout/chevron2"/>
    <dgm:cxn modelId="{E3C9D472-AADC-4A73-B58F-5BA3FE2609B7}" type="presParOf" srcId="{9FA643F4-20B1-4C00-BD71-8153EC7BB650}" destId="{68CE4177-7460-4916-BAA1-985E0C623967}" srcOrd="1" destOrd="0" presId="urn:microsoft.com/office/officeart/2005/8/layout/chevron2"/>
    <dgm:cxn modelId="{08CEBDCB-311F-48B7-8E10-789AAB6734B6}" type="presParOf" srcId="{440F3D65-2072-41F7-8CE3-B7603F7F194E}" destId="{5170C894-1CC7-4EE1-9A29-DE248B9906D8}" srcOrd="1" destOrd="0" presId="urn:microsoft.com/office/officeart/2005/8/layout/chevron2"/>
    <dgm:cxn modelId="{1732A23F-95DF-4510-927F-7003CDCBC0A3}" type="presParOf" srcId="{440F3D65-2072-41F7-8CE3-B7603F7F194E}" destId="{D895B35D-E74A-48DB-88CE-83738A64B544}" srcOrd="2" destOrd="0" presId="urn:microsoft.com/office/officeart/2005/8/layout/chevron2"/>
    <dgm:cxn modelId="{C294516D-D1F7-4A32-B99D-72D55EF85423}" type="presParOf" srcId="{D895B35D-E74A-48DB-88CE-83738A64B544}" destId="{E23F5FB8-67BE-49C5-9929-EE6051454B64}" srcOrd="0" destOrd="0" presId="urn:microsoft.com/office/officeart/2005/8/layout/chevron2"/>
    <dgm:cxn modelId="{AC1FECB4-4194-4A63-ADC1-966E2F2D2734}" type="presParOf" srcId="{D895B35D-E74A-48DB-88CE-83738A64B544}" destId="{7151DFB4-7CB0-4608-BE39-42D947E77C9F}" srcOrd="1" destOrd="0" presId="urn:microsoft.com/office/officeart/2005/8/layout/chevron2"/>
    <dgm:cxn modelId="{F50A4F60-E927-4436-86FE-A14CA9E2577E}" type="presParOf" srcId="{440F3D65-2072-41F7-8CE3-B7603F7F194E}" destId="{E829FAF7-43D8-47E2-863D-125919F2EB5B}" srcOrd="3" destOrd="0" presId="urn:microsoft.com/office/officeart/2005/8/layout/chevron2"/>
    <dgm:cxn modelId="{F3E8B71D-AF9B-4EB7-9A98-9571EACED115}" type="presParOf" srcId="{440F3D65-2072-41F7-8CE3-B7603F7F194E}" destId="{1E31C2C6-9C0F-4CA9-96B3-CB19A759A160}" srcOrd="4" destOrd="0" presId="urn:microsoft.com/office/officeart/2005/8/layout/chevron2"/>
    <dgm:cxn modelId="{40777E2A-0C07-4102-9A4A-CE503784FB2F}" type="presParOf" srcId="{1E31C2C6-9C0F-4CA9-96B3-CB19A759A160}" destId="{A4CA460C-A992-406D-872A-EE67E68A77C0}" srcOrd="0" destOrd="0" presId="urn:microsoft.com/office/officeart/2005/8/layout/chevron2"/>
    <dgm:cxn modelId="{14E2ECF6-19C6-4D9D-A2AB-CBCC1CEEEBE9}" type="presParOf" srcId="{1E31C2C6-9C0F-4CA9-96B3-CB19A759A160}" destId="{2B340BCE-F58A-4371-AFFD-E53C74EEB7F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7A80D7B4-0DDB-4C22-922D-F0D13EED226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4304C0B9-4C5A-4716-8B8F-F67678D28249}">
      <dgm:prSet phldrT="[Text]"/>
      <dgm:spPr>
        <a:solidFill>
          <a:srgbClr val="0070C0"/>
        </a:solidFill>
        <a:ln>
          <a:solidFill>
            <a:srgbClr val="0070C0"/>
          </a:solidFill>
        </a:ln>
      </dgm:spPr>
      <dgm:t>
        <a:bodyPr/>
        <a:lstStyle/>
        <a:p>
          <a:pPr>
            <a:lnSpc>
              <a:spcPct val="100000"/>
            </a:lnSpc>
            <a:spcAft>
              <a:spcPts val="0"/>
            </a:spcAft>
          </a:pPr>
          <a:r>
            <a:rPr lang="en-US" dirty="0">
              <a:latin typeface="Segoe UI Semibold" panose="020B0702040204020203" pitchFamily="34" charset="0"/>
              <a:cs typeface="Segoe UI Semibold" panose="020B0702040204020203" pitchFamily="34" charset="0"/>
            </a:rPr>
            <a:t>Quick Wins</a:t>
          </a:r>
        </a:p>
        <a:p>
          <a:pPr>
            <a:lnSpc>
              <a:spcPct val="100000"/>
            </a:lnSpc>
            <a:spcAft>
              <a:spcPts val="0"/>
            </a:spcAft>
          </a:pPr>
          <a:r>
            <a:rPr lang="en-US" dirty="0">
              <a:latin typeface="Segoe UI Semibold" panose="020B0702040204020203" pitchFamily="34" charset="0"/>
              <a:cs typeface="Segoe UI Semibold" panose="020B0702040204020203" pitchFamily="34" charset="0"/>
            </a:rPr>
            <a:t>0-3 Months</a:t>
          </a:r>
        </a:p>
      </dgm:t>
    </dgm:pt>
    <dgm:pt modelId="{C464129D-8E72-4B6F-A497-696708896672}" type="parTrans" cxnId="{DCCA4179-259F-4B21-AD70-72D891CFA600}">
      <dgm:prSet/>
      <dgm:spPr/>
      <dgm:t>
        <a:bodyPr/>
        <a:lstStyle/>
        <a:p>
          <a:endParaRPr lang="en-US"/>
        </a:p>
      </dgm:t>
    </dgm:pt>
    <dgm:pt modelId="{27D7B345-1474-4DCA-BB8E-63F611BFD94A}" type="sibTrans" cxnId="{DCCA4179-259F-4B21-AD70-72D891CFA600}">
      <dgm:prSet/>
      <dgm:spPr/>
      <dgm:t>
        <a:bodyPr/>
        <a:lstStyle/>
        <a:p>
          <a:endParaRPr lang="en-US"/>
        </a:p>
      </dgm:t>
    </dgm:pt>
    <dgm:pt modelId="{1EF48FAA-1C79-4191-84C7-B8154DA4A374}">
      <dgm:prSet phldrT="[Text]" custT="1"/>
      <dgm:spPr>
        <a:solidFill>
          <a:srgbClr val="2C292A"/>
        </a:solidFill>
        <a:ln>
          <a:noFill/>
        </a:ln>
      </dgm:spPr>
      <dgm:t>
        <a:bodyPr/>
        <a:lstStyle/>
        <a:p>
          <a:r>
            <a:rPr lang="en-US" sz="1600">
              <a:solidFill>
                <a:schemeClr val="bg2"/>
              </a:solidFill>
            </a:rPr>
            <a:t>Low user impact</a:t>
          </a:r>
        </a:p>
      </dgm:t>
    </dgm:pt>
    <dgm:pt modelId="{90DD3E5F-FD5D-45CE-B5D5-78B77785E640}" type="parTrans" cxnId="{29270E5F-F073-48EA-8305-3E538C3A2222}">
      <dgm:prSet/>
      <dgm:spPr/>
      <dgm:t>
        <a:bodyPr/>
        <a:lstStyle/>
        <a:p>
          <a:endParaRPr lang="en-US"/>
        </a:p>
      </dgm:t>
    </dgm:pt>
    <dgm:pt modelId="{72EC43DE-E34F-4BE3-BAA2-B7AFAC2D9D61}" type="sibTrans" cxnId="{29270E5F-F073-48EA-8305-3E538C3A2222}">
      <dgm:prSet/>
      <dgm:spPr/>
      <dgm:t>
        <a:bodyPr/>
        <a:lstStyle/>
        <a:p>
          <a:endParaRPr lang="en-US"/>
        </a:p>
      </dgm:t>
    </dgm:pt>
    <dgm:pt modelId="{6AB2EB3F-2BC6-4BF7-AB95-E18089D9CD04}">
      <dgm:prSet phldrT="[Text]" custT="1"/>
      <dgm:spPr>
        <a:solidFill>
          <a:srgbClr val="2C292A"/>
        </a:solidFill>
        <a:ln>
          <a:noFill/>
        </a:ln>
      </dgm:spPr>
      <dgm:t>
        <a:bodyPr/>
        <a:lstStyle/>
        <a:p>
          <a:r>
            <a:rPr lang="en-US" sz="1600" dirty="0">
              <a:solidFill>
                <a:schemeClr val="bg2"/>
              </a:solidFill>
            </a:rPr>
            <a:t>Low implementation cost</a:t>
          </a:r>
        </a:p>
      </dgm:t>
    </dgm:pt>
    <dgm:pt modelId="{147E13C5-4154-4B98-89D5-944F6327CBD0}" type="parTrans" cxnId="{858C28BA-A038-4BF1-AC37-95DEFDA73421}">
      <dgm:prSet/>
      <dgm:spPr/>
      <dgm:t>
        <a:bodyPr/>
        <a:lstStyle/>
        <a:p>
          <a:endParaRPr lang="en-US"/>
        </a:p>
      </dgm:t>
    </dgm:pt>
    <dgm:pt modelId="{D8401AB4-9202-4DF8-975A-9BEA326E3D47}" type="sibTrans" cxnId="{858C28BA-A038-4BF1-AC37-95DEFDA73421}">
      <dgm:prSet/>
      <dgm:spPr/>
      <dgm:t>
        <a:bodyPr/>
        <a:lstStyle/>
        <a:p>
          <a:endParaRPr lang="en-US"/>
        </a:p>
      </dgm:t>
    </dgm:pt>
    <dgm:pt modelId="{063DA53D-4F85-47DA-AB3D-A731A1CE3676}">
      <dgm:prSet phldrT="[Text]"/>
      <dgm:spPr>
        <a:solidFill>
          <a:srgbClr val="0070C0"/>
        </a:solidFill>
        <a:ln>
          <a:solidFill>
            <a:srgbClr val="0070C0"/>
          </a:solidFill>
        </a:ln>
      </dgm:spPr>
      <dgm:t>
        <a:bodyPr/>
        <a:lstStyle/>
        <a:p>
          <a:pPr>
            <a:lnSpc>
              <a:spcPct val="100000"/>
            </a:lnSpc>
            <a:spcAft>
              <a:spcPts val="0"/>
            </a:spcAft>
          </a:pPr>
          <a:r>
            <a:rPr lang="en-US">
              <a:latin typeface="Segoe UI Semibold" panose="020B0702040204020203" pitchFamily="34" charset="0"/>
              <a:cs typeface="Segoe UI Semibold" panose="020B0702040204020203" pitchFamily="34" charset="0"/>
            </a:rPr>
            <a:t>3-6 Months</a:t>
          </a:r>
        </a:p>
      </dgm:t>
    </dgm:pt>
    <dgm:pt modelId="{C58AA6CF-700F-4054-ABCD-1B5931A284C2}" type="parTrans" cxnId="{F09631A3-58C0-4AE4-B4B4-656E2DE7BB0F}">
      <dgm:prSet/>
      <dgm:spPr/>
      <dgm:t>
        <a:bodyPr/>
        <a:lstStyle/>
        <a:p>
          <a:endParaRPr lang="en-US"/>
        </a:p>
      </dgm:t>
    </dgm:pt>
    <dgm:pt modelId="{6B89C758-93F3-483C-9D9F-F645DF2EF091}" type="sibTrans" cxnId="{F09631A3-58C0-4AE4-B4B4-656E2DE7BB0F}">
      <dgm:prSet/>
      <dgm:spPr/>
      <dgm:t>
        <a:bodyPr/>
        <a:lstStyle/>
        <a:p>
          <a:endParaRPr lang="en-US"/>
        </a:p>
      </dgm:t>
    </dgm:pt>
    <dgm:pt modelId="{BA877995-29FF-4D1D-BC1A-377F3D433383}">
      <dgm:prSet phldrT="[Text]" custT="1"/>
      <dgm:spPr>
        <a:solidFill>
          <a:srgbClr val="2C292A"/>
        </a:solidFill>
        <a:ln>
          <a:noFill/>
        </a:ln>
      </dgm:spPr>
      <dgm:t>
        <a:bodyPr/>
        <a:lstStyle/>
        <a:p>
          <a:r>
            <a:rPr lang="en-US" sz="1600">
              <a:solidFill>
                <a:schemeClr val="bg2"/>
              </a:solidFill>
            </a:rPr>
            <a:t>Low user impact</a:t>
          </a:r>
        </a:p>
      </dgm:t>
    </dgm:pt>
    <dgm:pt modelId="{00F17B30-512F-4664-906D-DF618ADA62EF}" type="parTrans" cxnId="{B95B5DE7-01AD-4E39-981B-D60A90DD431F}">
      <dgm:prSet/>
      <dgm:spPr/>
      <dgm:t>
        <a:bodyPr/>
        <a:lstStyle/>
        <a:p>
          <a:endParaRPr lang="en-US"/>
        </a:p>
      </dgm:t>
    </dgm:pt>
    <dgm:pt modelId="{CAE0CA87-67D5-431C-BAE3-F791A907DF52}" type="sibTrans" cxnId="{B95B5DE7-01AD-4E39-981B-D60A90DD431F}">
      <dgm:prSet/>
      <dgm:spPr/>
      <dgm:t>
        <a:bodyPr/>
        <a:lstStyle/>
        <a:p>
          <a:endParaRPr lang="en-US"/>
        </a:p>
      </dgm:t>
    </dgm:pt>
    <dgm:pt modelId="{31471062-7B37-4AA9-A6C6-D02FEFD36E97}">
      <dgm:prSet phldrT="[Text]" custT="1"/>
      <dgm:spPr>
        <a:solidFill>
          <a:srgbClr val="2C292A"/>
        </a:solidFill>
        <a:ln>
          <a:noFill/>
        </a:ln>
      </dgm:spPr>
      <dgm:t>
        <a:bodyPr/>
        <a:lstStyle/>
        <a:p>
          <a:r>
            <a:rPr lang="en-US" sz="1600">
              <a:solidFill>
                <a:schemeClr val="bg2"/>
              </a:solidFill>
            </a:rPr>
            <a:t>Moderate implementation cost</a:t>
          </a:r>
        </a:p>
      </dgm:t>
    </dgm:pt>
    <dgm:pt modelId="{356A838A-4386-490F-9964-FEE29AEA5051}" type="parTrans" cxnId="{1F85AB85-7295-402C-9B18-D70BFA38C108}">
      <dgm:prSet/>
      <dgm:spPr/>
      <dgm:t>
        <a:bodyPr/>
        <a:lstStyle/>
        <a:p>
          <a:endParaRPr lang="en-US"/>
        </a:p>
      </dgm:t>
    </dgm:pt>
    <dgm:pt modelId="{527214B0-1209-435C-9821-F2CE6C2DC45A}" type="sibTrans" cxnId="{1F85AB85-7295-402C-9B18-D70BFA38C108}">
      <dgm:prSet/>
      <dgm:spPr/>
      <dgm:t>
        <a:bodyPr/>
        <a:lstStyle/>
        <a:p>
          <a:endParaRPr lang="en-US"/>
        </a:p>
      </dgm:t>
    </dgm:pt>
    <dgm:pt modelId="{D355EADB-D37C-45DB-91BF-DEEFF7E7AB6E}">
      <dgm:prSet phldrT="[Text]"/>
      <dgm:spPr>
        <a:solidFill>
          <a:srgbClr val="0070C0"/>
        </a:solidFill>
        <a:ln>
          <a:solidFill>
            <a:srgbClr val="0070C0"/>
          </a:solidFill>
        </a:ln>
      </dgm:spPr>
      <dgm:t>
        <a:bodyPr/>
        <a:lstStyle/>
        <a:p>
          <a:pPr>
            <a:lnSpc>
              <a:spcPct val="100000"/>
            </a:lnSpc>
            <a:spcAft>
              <a:spcPts val="0"/>
            </a:spcAft>
          </a:pPr>
          <a:r>
            <a:rPr lang="en-US" dirty="0">
              <a:latin typeface="Segoe UI Semibold" panose="020B0702040204020203" pitchFamily="34" charset="0"/>
              <a:cs typeface="Segoe UI Semibold" panose="020B0702040204020203" pitchFamily="34" charset="0"/>
            </a:rPr>
            <a:t>6 Months and Beyond</a:t>
          </a:r>
        </a:p>
      </dgm:t>
    </dgm:pt>
    <dgm:pt modelId="{26F3BF54-6316-4B7D-B6FD-A729EE364E64}" type="parTrans" cxnId="{0634A6ED-1C8B-4D97-BB50-C820549D6834}">
      <dgm:prSet/>
      <dgm:spPr/>
      <dgm:t>
        <a:bodyPr/>
        <a:lstStyle/>
        <a:p>
          <a:endParaRPr lang="en-US"/>
        </a:p>
      </dgm:t>
    </dgm:pt>
    <dgm:pt modelId="{D51C802E-A871-4F97-AC6C-F9CC96F88CD7}" type="sibTrans" cxnId="{0634A6ED-1C8B-4D97-BB50-C820549D6834}">
      <dgm:prSet/>
      <dgm:spPr/>
      <dgm:t>
        <a:bodyPr/>
        <a:lstStyle/>
        <a:p>
          <a:endParaRPr lang="en-US"/>
        </a:p>
      </dgm:t>
    </dgm:pt>
    <dgm:pt modelId="{04AA8725-60D5-4755-AE4D-FBDB310D3C1C}">
      <dgm:prSet phldrT="[Text]" custT="1"/>
      <dgm:spPr>
        <a:solidFill>
          <a:srgbClr val="2C292A"/>
        </a:solidFill>
        <a:ln>
          <a:noFill/>
        </a:ln>
      </dgm:spPr>
      <dgm:t>
        <a:bodyPr/>
        <a:lstStyle/>
        <a:p>
          <a:r>
            <a:rPr lang="en-US" sz="1600">
              <a:solidFill>
                <a:schemeClr val="bg2"/>
              </a:solidFill>
            </a:rPr>
            <a:t>Moderate user impact</a:t>
          </a:r>
        </a:p>
      </dgm:t>
    </dgm:pt>
    <dgm:pt modelId="{ECEC923A-37B8-4732-BB28-A4FFA177D112}" type="parTrans" cxnId="{F8951BB1-20A1-4645-8197-E26577B4310A}">
      <dgm:prSet/>
      <dgm:spPr/>
      <dgm:t>
        <a:bodyPr/>
        <a:lstStyle/>
        <a:p>
          <a:endParaRPr lang="en-US"/>
        </a:p>
      </dgm:t>
    </dgm:pt>
    <dgm:pt modelId="{58075749-91F8-4C8B-8942-5B72FE606664}" type="sibTrans" cxnId="{F8951BB1-20A1-4645-8197-E26577B4310A}">
      <dgm:prSet/>
      <dgm:spPr/>
      <dgm:t>
        <a:bodyPr/>
        <a:lstStyle/>
        <a:p>
          <a:endParaRPr lang="en-US"/>
        </a:p>
      </dgm:t>
    </dgm:pt>
    <dgm:pt modelId="{317EE377-C257-42B3-A154-9F072FF005B7}">
      <dgm:prSet phldrT="[Text]" custT="1"/>
      <dgm:spPr>
        <a:solidFill>
          <a:srgbClr val="2C292A"/>
        </a:solidFill>
        <a:ln>
          <a:noFill/>
        </a:ln>
      </dgm:spPr>
      <dgm:t>
        <a:bodyPr/>
        <a:lstStyle/>
        <a:p>
          <a:r>
            <a:rPr lang="en-US" sz="1600">
              <a:solidFill>
                <a:schemeClr val="bg2"/>
              </a:solidFill>
            </a:rPr>
            <a:t>Low and moderate implementation cost</a:t>
          </a:r>
        </a:p>
      </dgm:t>
    </dgm:pt>
    <dgm:pt modelId="{8264A55A-0A0E-430D-956B-6FCC9E770622}" type="parTrans" cxnId="{8BDE1AE0-D2A9-49BE-9B4A-E6786914D35C}">
      <dgm:prSet/>
      <dgm:spPr/>
      <dgm:t>
        <a:bodyPr/>
        <a:lstStyle/>
        <a:p>
          <a:endParaRPr lang="en-US"/>
        </a:p>
      </dgm:t>
    </dgm:pt>
    <dgm:pt modelId="{97D88278-1C12-4868-A8A7-612FA437CFB0}" type="sibTrans" cxnId="{8BDE1AE0-D2A9-49BE-9B4A-E6786914D35C}">
      <dgm:prSet/>
      <dgm:spPr/>
      <dgm:t>
        <a:bodyPr/>
        <a:lstStyle/>
        <a:p>
          <a:endParaRPr lang="en-US"/>
        </a:p>
      </dgm:t>
    </dgm:pt>
    <dgm:pt modelId="{440F3D65-2072-41F7-8CE3-B7603F7F194E}" type="pres">
      <dgm:prSet presAssocID="{7A80D7B4-0DDB-4C22-922D-F0D13EED2262}" presName="linearFlow" presStyleCnt="0">
        <dgm:presLayoutVars>
          <dgm:dir/>
          <dgm:animLvl val="lvl"/>
          <dgm:resizeHandles val="exact"/>
        </dgm:presLayoutVars>
      </dgm:prSet>
      <dgm:spPr/>
    </dgm:pt>
    <dgm:pt modelId="{9FA643F4-20B1-4C00-BD71-8153EC7BB650}" type="pres">
      <dgm:prSet presAssocID="{4304C0B9-4C5A-4716-8B8F-F67678D28249}" presName="composite" presStyleCnt="0"/>
      <dgm:spPr/>
    </dgm:pt>
    <dgm:pt modelId="{2D423E00-183A-4E31-99C5-BAFFF1D002D9}" type="pres">
      <dgm:prSet presAssocID="{4304C0B9-4C5A-4716-8B8F-F67678D28249}" presName="parentText" presStyleLbl="alignNode1" presStyleIdx="0" presStyleCnt="3">
        <dgm:presLayoutVars>
          <dgm:chMax val="1"/>
          <dgm:bulletEnabled val="1"/>
        </dgm:presLayoutVars>
      </dgm:prSet>
      <dgm:spPr/>
    </dgm:pt>
    <dgm:pt modelId="{68CE4177-7460-4916-BAA1-985E0C623967}" type="pres">
      <dgm:prSet presAssocID="{4304C0B9-4C5A-4716-8B8F-F67678D28249}" presName="descendantText" presStyleLbl="alignAcc1" presStyleIdx="0" presStyleCnt="3">
        <dgm:presLayoutVars>
          <dgm:bulletEnabled val="1"/>
        </dgm:presLayoutVars>
      </dgm:prSet>
      <dgm:spPr>
        <a:prstGeom prst="rect">
          <a:avLst/>
        </a:prstGeom>
      </dgm:spPr>
    </dgm:pt>
    <dgm:pt modelId="{5170C894-1CC7-4EE1-9A29-DE248B9906D8}" type="pres">
      <dgm:prSet presAssocID="{27D7B345-1474-4DCA-BB8E-63F611BFD94A}" presName="sp" presStyleCnt="0"/>
      <dgm:spPr/>
    </dgm:pt>
    <dgm:pt modelId="{D895B35D-E74A-48DB-88CE-83738A64B544}" type="pres">
      <dgm:prSet presAssocID="{063DA53D-4F85-47DA-AB3D-A731A1CE3676}" presName="composite" presStyleCnt="0"/>
      <dgm:spPr/>
    </dgm:pt>
    <dgm:pt modelId="{E23F5FB8-67BE-49C5-9929-EE6051454B64}" type="pres">
      <dgm:prSet presAssocID="{063DA53D-4F85-47DA-AB3D-A731A1CE3676}" presName="parentText" presStyleLbl="alignNode1" presStyleIdx="1" presStyleCnt="3">
        <dgm:presLayoutVars>
          <dgm:chMax val="1"/>
          <dgm:bulletEnabled val="1"/>
        </dgm:presLayoutVars>
      </dgm:prSet>
      <dgm:spPr/>
    </dgm:pt>
    <dgm:pt modelId="{7151DFB4-7CB0-4608-BE39-42D947E77C9F}" type="pres">
      <dgm:prSet presAssocID="{063DA53D-4F85-47DA-AB3D-A731A1CE3676}" presName="descendantText" presStyleLbl="alignAcc1" presStyleIdx="1" presStyleCnt="3">
        <dgm:presLayoutVars>
          <dgm:bulletEnabled val="1"/>
        </dgm:presLayoutVars>
      </dgm:prSet>
      <dgm:spPr>
        <a:prstGeom prst="rect">
          <a:avLst/>
        </a:prstGeom>
      </dgm:spPr>
    </dgm:pt>
    <dgm:pt modelId="{E829FAF7-43D8-47E2-863D-125919F2EB5B}" type="pres">
      <dgm:prSet presAssocID="{6B89C758-93F3-483C-9D9F-F645DF2EF091}" presName="sp" presStyleCnt="0"/>
      <dgm:spPr/>
    </dgm:pt>
    <dgm:pt modelId="{1E31C2C6-9C0F-4CA9-96B3-CB19A759A160}" type="pres">
      <dgm:prSet presAssocID="{D355EADB-D37C-45DB-91BF-DEEFF7E7AB6E}" presName="composite" presStyleCnt="0"/>
      <dgm:spPr/>
    </dgm:pt>
    <dgm:pt modelId="{A4CA460C-A992-406D-872A-EE67E68A77C0}" type="pres">
      <dgm:prSet presAssocID="{D355EADB-D37C-45DB-91BF-DEEFF7E7AB6E}" presName="parentText" presStyleLbl="alignNode1" presStyleIdx="2" presStyleCnt="3">
        <dgm:presLayoutVars>
          <dgm:chMax val="1"/>
          <dgm:bulletEnabled val="1"/>
        </dgm:presLayoutVars>
      </dgm:prSet>
      <dgm:spPr/>
    </dgm:pt>
    <dgm:pt modelId="{2B340BCE-F58A-4371-AFFD-E53C74EEB7FE}" type="pres">
      <dgm:prSet presAssocID="{D355EADB-D37C-45DB-91BF-DEEFF7E7AB6E}" presName="descendantText" presStyleLbl="alignAcc1" presStyleIdx="2" presStyleCnt="3">
        <dgm:presLayoutVars>
          <dgm:bulletEnabled val="1"/>
        </dgm:presLayoutVars>
      </dgm:prSet>
      <dgm:spPr>
        <a:prstGeom prst="rect">
          <a:avLst/>
        </a:prstGeom>
      </dgm:spPr>
    </dgm:pt>
  </dgm:ptLst>
  <dgm:cxnLst>
    <dgm:cxn modelId="{4D6D7D1E-8F35-4B6F-AE80-1E34701B8A91}" type="presOf" srcId="{317EE377-C257-42B3-A154-9F072FF005B7}" destId="{2B340BCE-F58A-4371-AFFD-E53C74EEB7FE}" srcOrd="0" destOrd="1" presId="urn:microsoft.com/office/officeart/2005/8/layout/chevron2"/>
    <dgm:cxn modelId="{BFAB8D28-E5CC-4BF2-B245-1D2D45C2E8BE}" type="presOf" srcId="{04AA8725-60D5-4755-AE4D-FBDB310D3C1C}" destId="{2B340BCE-F58A-4371-AFFD-E53C74EEB7FE}" srcOrd="0" destOrd="0" presId="urn:microsoft.com/office/officeart/2005/8/layout/chevron2"/>
    <dgm:cxn modelId="{9F39D429-0C8A-4B67-9BA7-4B5CBB687F5B}" type="presOf" srcId="{BA877995-29FF-4D1D-BC1A-377F3D433383}" destId="{7151DFB4-7CB0-4608-BE39-42D947E77C9F}" srcOrd="0" destOrd="0" presId="urn:microsoft.com/office/officeart/2005/8/layout/chevron2"/>
    <dgm:cxn modelId="{55A7C55D-EDFB-424D-AC93-5566ED58012E}" type="presOf" srcId="{4304C0B9-4C5A-4716-8B8F-F67678D28249}" destId="{2D423E00-183A-4E31-99C5-BAFFF1D002D9}" srcOrd="0" destOrd="0" presId="urn:microsoft.com/office/officeart/2005/8/layout/chevron2"/>
    <dgm:cxn modelId="{29270E5F-F073-48EA-8305-3E538C3A2222}" srcId="{4304C0B9-4C5A-4716-8B8F-F67678D28249}" destId="{1EF48FAA-1C79-4191-84C7-B8154DA4A374}" srcOrd="0" destOrd="0" parTransId="{90DD3E5F-FD5D-45CE-B5D5-78B77785E640}" sibTransId="{72EC43DE-E34F-4BE3-BAA2-B7AFAC2D9D61}"/>
    <dgm:cxn modelId="{1F6FAF69-1BE6-446F-9347-2D83FE992EC6}" type="presOf" srcId="{31471062-7B37-4AA9-A6C6-D02FEFD36E97}" destId="{7151DFB4-7CB0-4608-BE39-42D947E77C9F}" srcOrd="0" destOrd="1" presId="urn:microsoft.com/office/officeart/2005/8/layout/chevron2"/>
    <dgm:cxn modelId="{8D203875-F42B-4DD5-86D9-3CE93F5246FD}" type="presOf" srcId="{7A80D7B4-0DDB-4C22-922D-F0D13EED2262}" destId="{440F3D65-2072-41F7-8CE3-B7603F7F194E}" srcOrd="0" destOrd="0" presId="urn:microsoft.com/office/officeart/2005/8/layout/chevron2"/>
    <dgm:cxn modelId="{DCCA4179-259F-4B21-AD70-72D891CFA600}" srcId="{7A80D7B4-0DDB-4C22-922D-F0D13EED2262}" destId="{4304C0B9-4C5A-4716-8B8F-F67678D28249}" srcOrd="0" destOrd="0" parTransId="{C464129D-8E72-4B6F-A497-696708896672}" sibTransId="{27D7B345-1474-4DCA-BB8E-63F611BFD94A}"/>
    <dgm:cxn modelId="{1F85AB85-7295-402C-9B18-D70BFA38C108}" srcId="{063DA53D-4F85-47DA-AB3D-A731A1CE3676}" destId="{31471062-7B37-4AA9-A6C6-D02FEFD36E97}" srcOrd="1" destOrd="0" parTransId="{356A838A-4386-490F-9964-FEE29AEA5051}" sibTransId="{527214B0-1209-435C-9821-F2CE6C2DC45A}"/>
    <dgm:cxn modelId="{AEC4089C-6662-482A-BE59-2C504EA5EBA4}" type="presOf" srcId="{1EF48FAA-1C79-4191-84C7-B8154DA4A374}" destId="{68CE4177-7460-4916-BAA1-985E0C623967}" srcOrd="0" destOrd="0" presId="urn:microsoft.com/office/officeart/2005/8/layout/chevron2"/>
    <dgm:cxn modelId="{F09631A3-58C0-4AE4-B4B4-656E2DE7BB0F}" srcId="{7A80D7B4-0DDB-4C22-922D-F0D13EED2262}" destId="{063DA53D-4F85-47DA-AB3D-A731A1CE3676}" srcOrd="1" destOrd="0" parTransId="{C58AA6CF-700F-4054-ABCD-1B5931A284C2}" sibTransId="{6B89C758-93F3-483C-9D9F-F645DF2EF091}"/>
    <dgm:cxn modelId="{CDA1F7AC-9B76-4683-8113-BEC66C1E37DC}" type="presOf" srcId="{6AB2EB3F-2BC6-4BF7-AB95-E18089D9CD04}" destId="{68CE4177-7460-4916-BAA1-985E0C623967}" srcOrd="0" destOrd="1" presId="urn:microsoft.com/office/officeart/2005/8/layout/chevron2"/>
    <dgm:cxn modelId="{F8951BB1-20A1-4645-8197-E26577B4310A}" srcId="{D355EADB-D37C-45DB-91BF-DEEFF7E7AB6E}" destId="{04AA8725-60D5-4755-AE4D-FBDB310D3C1C}" srcOrd="0" destOrd="0" parTransId="{ECEC923A-37B8-4732-BB28-A4FFA177D112}" sibTransId="{58075749-91F8-4C8B-8942-5B72FE606664}"/>
    <dgm:cxn modelId="{858C28BA-A038-4BF1-AC37-95DEFDA73421}" srcId="{4304C0B9-4C5A-4716-8B8F-F67678D28249}" destId="{6AB2EB3F-2BC6-4BF7-AB95-E18089D9CD04}" srcOrd="1" destOrd="0" parTransId="{147E13C5-4154-4B98-89D5-944F6327CBD0}" sibTransId="{D8401AB4-9202-4DF8-975A-9BEA326E3D47}"/>
    <dgm:cxn modelId="{6BC05EDE-1216-4FED-8DB0-8F7EF3411700}" type="presOf" srcId="{D355EADB-D37C-45DB-91BF-DEEFF7E7AB6E}" destId="{A4CA460C-A992-406D-872A-EE67E68A77C0}" srcOrd="0" destOrd="0" presId="urn:microsoft.com/office/officeart/2005/8/layout/chevron2"/>
    <dgm:cxn modelId="{8BDE1AE0-D2A9-49BE-9B4A-E6786914D35C}" srcId="{D355EADB-D37C-45DB-91BF-DEEFF7E7AB6E}" destId="{317EE377-C257-42B3-A154-9F072FF005B7}" srcOrd="1" destOrd="0" parTransId="{8264A55A-0A0E-430D-956B-6FCC9E770622}" sibTransId="{97D88278-1C12-4868-A8A7-612FA437CFB0}"/>
    <dgm:cxn modelId="{07A116E1-989D-49E5-922A-CF2E76210871}" type="presOf" srcId="{063DA53D-4F85-47DA-AB3D-A731A1CE3676}" destId="{E23F5FB8-67BE-49C5-9929-EE6051454B64}" srcOrd="0" destOrd="0" presId="urn:microsoft.com/office/officeart/2005/8/layout/chevron2"/>
    <dgm:cxn modelId="{B95B5DE7-01AD-4E39-981B-D60A90DD431F}" srcId="{063DA53D-4F85-47DA-AB3D-A731A1CE3676}" destId="{BA877995-29FF-4D1D-BC1A-377F3D433383}" srcOrd="0" destOrd="0" parTransId="{00F17B30-512F-4664-906D-DF618ADA62EF}" sibTransId="{CAE0CA87-67D5-431C-BAE3-F791A907DF52}"/>
    <dgm:cxn modelId="{0634A6ED-1C8B-4D97-BB50-C820549D6834}" srcId="{7A80D7B4-0DDB-4C22-922D-F0D13EED2262}" destId="{D355EADB-D37C-45DB-91BF-DEEFF7E7AB6E}" srcOrd="2" destOrd="0" parTransId="{26F3BF54-6316-4B7D-B6FD-A729EE364E64}" sibTransId="{D51C802E-A871-4F97-AC6C-F9CC96F88CD7}"/>
    <dgm:cxn modelId="{914BCF5B-49DC-46F0-8A1A-7787F6838797}" type="presParOf" srcId="{440F3D65-2072-41F7-8CE3-B7603F7F194E}" destId="{9FA643F4-20B1-4C00-BD71-8153EC7BB650}" srcOrd="0" destOrd="0" presId="urn:microsoft.com/office/officeart/2005/8/layout/chevron2"/>
    <dgm:cxn modelId="{C2186A82-4CDE-479F-AE56-F370BBAEE882}" type="presParOf" srcId="{9FA643F4-20B1-4C00-BD71-8153EC7BB650}" destId="{2D423E00-183A-4E31-99C5-BAFFF1D002D9}" srcOrd="0" destOrd="0" presId="urn:microsoft.com/office/officeart/2005/8/layout/chevron2"/>
    <dgm:cxn modelId="{E3C9D472-AADC-4A73-B58F-5BA3FE2609B7}" type="presParOf" srcId="{9FA643F4-20B1-4C00-BD71-8153EC7BB650}" destId="{68CE4177-7460-4916-BAA1-985E0C623967}" srcOrd="1" destOrd="0" presId="urn:microsoft.com/office/officeart/2005/8/layout/chevron2"/>
    <dgm:cxn modelId="{08CEBDCB-311F-48B7-8E10-789AAB6734B6}" type="presParOf" srcId="{440F3D65-2072-41F7-8CE3-B7603F7F194E}" destId="{5170C894-1CC7-4EE1-9A29-DE248B9906D8}" srcOrd="1" destOrd="0" presId="urn:microsoft.com/office/officeart/2005/8/layout/chevron2"/>
    <dgm:cxn modelId="{1732A23F-95DF-4510-927F-7003CDCBC0A3}" type="presParOf" srcId="{440F3D65-2072-41F7-8CE3-B7603F7F194E}" destId="{D895B35D-E74A-48DB-88CE-83738A64B544}" srcOrd="2" destOrd="0" presId="urn:microsoft.com/office/officeart/2005/8/layout/chevron2"/>
    <dgm:cxn modelId="{C294516D-D1F7-4A32-B99D-72D55EF85423}" type="presParOf" srcId="{D895B35D-E74A-48DB-88CE-83738A64B544}" destId="{E23F5FB8-67BE-49C5-9929-EE6051454B64}" srcOrd="0" destOrd="0" presId="urn:microsoft.com/office/officeart/2005/8/layout/chevron2"/>
    <dgm:cxn modelId="{AC1FECB4-4194-4A63-ADC1-966E2F2D2734}" type="presParOf" srcId="{D895B35D-E74A-48DB-88CE-83738A64B544}" destId="{7151DFB4-7CB0-4608-BE39-42D947E77C9F}" srcOrd="1" destOrd="0" presId="urn:microsoft.com/office/officeart/2005/8/layout/chevron2"/>
    <dgm:cxn modelId="{F50A4F60-E927-4436-86FE-A14CA9E2577E}" type="presParOf" srcId="{440F3D65-2072-41F7-8CE3-B7603F7F194E}" destId="{E829FAF7-43D8-47E2-863D-125919F2EB5B}" srcOrd="3" destOrd="0" presId="urn:microsoft.com/office/officeart/2005/8/layout/chevron2"/>
    <dgm:cxn modelId="{F3E8B71D-AF9B-4EB7-9A98-9571EACED115}" type="presParOf" srcId="{440F3D65-2072-41F7-8CE3-B7603F7F194E}" destId="{1E31C2C6-9C0F-4CA9-96B3-CB19A759A160}" srcOrd="4" destOrd="0" presId="urn:microsoft.com/office/officeart/2005/8/layout/chevron2"/>
    <dgm:cxn modelId="{40777E2A-0C07-4102-9A4A-CE503784FB2F}" type="presParOf" srcId="{1E31C2C6-9C0F-4CA9-96B3-CB19A759A160}" destId="{A4CA460C-A992-406D-872A-EE67E68A77C0}" srcOrd="0" destOrd="0" presId="urn:microsoft.com/office/officeart/2005/8/layout/chevron2"/>
    <dgm:cxn modelId="{14E2ECF6-19C6-4D9D-A2AB-CBCC1CEEEBE9}" type="presParOf" srcId="{1E31C2C6-9C0F-4CA9-96B3-CB19A759A160}" destId="{2B340BCE-F58A-4371-AFFD-E53C74EEB7F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7A80D7B4-0DDB-4C22-922D-F0D13EED226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4304C0B9-4C5A-4716-8B8F-F67678D28249}">
      <dgm:prSet phldrT="[Text]"/>
      <dgm:spPr/>
      <dgm:t>
        <a:bodyPr/>
        <a:lstStyle/>
        <a:p>
          <a:pPr>
            <a:lnSpc>
              <a:spcPct val="100000"/>
            </a:lnSpc>
            <a:spcAft>
              <a:spcPts val="0"/>
            </a:spcAft>
          </a:pPr>
          <a:r>
            <a:rPr lang="en-US" dirty="0">
              <a:latin typeface="Segoe UI Semibold" panose="020B0702040204020203" pitchFamily="34" charset="0"/>
              <a:cs typeface="Segoe UI Semibold" panose="020B0702040204020203" pitchFamily="34" charset="0"/>
            </a:rPr>
            <a:t>Quick Wins</a:t>
          </a:r>
        </a:p>
        <a:p>
          <a:pPr>
            <a:lnSpc>
              <a:spcPct val="100000"/>
            </a:lnSpc>
            <a:spcAft>
              <a:spcPts val="0"/>
            </a:spcAft>
          </a:pPr>
          <a:r>
            <a:rPr lang="en-US" dirty="0">
              <a:latin typeface="Segoe UI Semibold" panose="020B0702040204020203" pitchFamily="34" charset="0"/>
              <a:cs typeface="Segoe UI Semibold" panose="020B0702040204020203" pitchFamily="34" charset="0"/>
            </a:rPr>
            <a:t>0-3 Months</a:t>
          </a:r>
        </a:p>
      </dgm:t>
    </dgm:pt>
    <dgm:pt modelId="{C464129D-8E72-4B6F-A497-696708896672}" type="parTrans" cxnId="{DCCA4179-259F-4B21-AD70-72D891CFA600}">
      <dgm:prSet/>
      <dgm:spPr/>
      <dgm:t>
        <a:bodyPr/>
        <a:lstStyle/>
        <a:p>
          <a:endParaRPr lang="en-US"/>
        </a:p>
      </dgm:t>
    </dgm:pt>
    <dgm:pt modelId="{27D7B345-1474-4DCA-BB8E-63F611BFD94A}" type="sibTrans" cxnId="{DCCA4179-259F-4B21-AD70-72D891CFA600}">
      <dgm:prSet/>
      <dgm:spPr/>
      <dgm:t>
        <a:bodyPr/>
        <a:lstStyle/>
        <a:p>
          <a:endParaRPr lang="en-US"/>
        </a:p>
      </dgm:t>
    </dgm:pt>
    <dgm:pt modelId="{1EF48FAA-1C79-4191-84C7-B8154DA4A374}">
      <dgm:prSet phldrT="[Text]" custT="1"/>
      <dgm:spPr>
        <a:solidFill>
          <a:srgbClr val="2C292A"/>
        </a:solidFill>
        <a:ln>
          <a:noFill/>
        </a:ln>
      </dgm:spPr>
      <dgm:t>
        <a:bodyPr/>
        <a:lstStyle/>
        <a:p>
          <a:r>
            <a:rPr lang="en-US" sz="1600">
              <a:solidFill>
                <a:schemeClr val="bg2"/>
              </a:solidFill>
            </a:rPr>
            <a:t>Low user impact</a:t>
          </a:r>
        </a:p>
      </dgm:t>
    </dgm:pt>
    <dgm:pt modelId="{90DD3E5F-FD5D-45CE-B5D5-78B77785E640}" type="parTrans" cxnId="{29270E5F-F073-48EA-8305-3E538C3A2222}">
      <dgm:prSet/>
      <dgm:spPr/>
      <dgm:t>
        <a:bodyPr/>
        <a:lstStyle/>
        <a:p>
          <a:endParaRPr lang="en-US"/>
        </a:p>
      </dgm:t>
    </dgm:pt>
    <dgm:pt modelId="{72EC43DE-E34F-4BE3-BAA2-B7AFAC2D9D61}" type="sibTrans" cxnId="{29270E5F-F073-48EA-8305-3E538C3A2222}">
      <dgm:prSet/>
      <dgm:spPr/>
      <dgm:t>
        <a:bodyPr/>
        <a:lstStyle/>
        <a:p>
          <a:endParaRPr lang="en-US"/>
        </a:p>
      </dgm:t>
    </dgm:pt>
    <dgm:pt modelId="{6AB2EB3F-2BC6-4BF7-AB95-E18089D9CD04}">
      <dgm:prSet phldrT="[Text]" custT="1"/>
      <dgm:spPr>
        <a:solidFill>
          <a:srgbClr val="2C292A"/>
        </a:solidFill>
        <a:ln>
          <a:noFill/>
        </a:ln>
      </dgm:spPr>
      <dgm:t>
        <a:bodyPr/>
        <a:lstStyle/>
        <a:p>
          <a:r>
            <a:rPr lang="en-US" sz="1600" dirty="0">
              <a:solidFill>
                <a:schemeClr val="bg2"/>
              </a:solidFill>
            </a:rPr>
            <a:t>Low implementation cost</a:t>
          </a:r>
        </a:p>
      </dgm:t>
    </dgm:pt>
    <dgm:pt modelId="{147E13C5-4154-4B98-89D5-944F6327CBD0}" type="parTrans" cxnId="{858C28BA-A038-4BF1-AC37-95DEFDA73421}">
      <dgm:prSet/>
      <dgm:spPr/>
      <dgm:t>
        <a:bodyPr/>
        <a:lstStyle/>
        <a:p>
          <a:endParaRPr lang="en-US"/>
        </a:p>
      </dgm:t>
    </dgm:pt>
    <dgm:pt modelId="{D8401AB4-9202-4DF8-975A-9BEA326E3D47}" type="sibTrans" cxnId="{858C28BA-A038-4BF1-AC37-95DEFDA73421}">
      <dgm:prSet/>
      <dgm:spPr/>
      <dgm:t>
        <a:bodyPr/>
        <a:lstStyle/>
        <a:p>
          <a:endParaRPr lang="en-US"/>
        </a:p>
      </dgm:t>
    </dgm:pt>
    <dgm:pt modelId="{063DA53D-4F85-47DA-AB3D-A731A1CE3676}">
      <dgm:prSet phldrT="[Text]"/>
      <dgm:spPr/>
      <dgm:t>
        <a:bodyPr/>
        <a:lstStyle/>
        <a:p>
          <a:pPr>
            <a:lnSpc>
              <a:spcPct val="100000"/>
            </a:lnSpc>
            <a:spcAft>
              <a:spcPts val="0"/>
            </a:spcAft>
          </a:pPr>
          <a:r>
            <a:rPr lang="en-US">
              <a:latin typeface="Segoe UI Semibold" panose="020B0702040204020203" pitchFamily="34" charset="0"/>
              <a:cs typeface="Segoe UI Semibold" panose="020B0702040204020203" pitchFamily="34" charset="0"/>
            </a:rPr>
            <a:t>3-6 Months</a:t>
          </a:r>
        </a:p>
      </dgm:t>
    </dgm:pt>
    <dgm:pt modelId="{C58AA6CF-700F-4054-ABCD-1B5931A284C2}" type="parTrans" cxnId="{F09631A3-58C0-4AE4-B4B4-656E2DE7BB0F}">
      <dgm:prSet/>
      <dgm:spPr/>
      <dgm:t>
        <a:bodyPr/>
        <a:lstStyle/>
        <a:p>
          <a:endParaRPr lang="en-US"/>
        </a:p>
      </dgm:t>
    </dgm:pt>
    <dgm:pt modelId="{6B89C758-93F3-483C-9D9F-F645DF2EF091}" type="sibTrans" cxnId="{F09631A3-58C0-4AE4-B4B4-656E2DE7BB0F}">
      <dgm:prSet/>
      <dgm:spPr/>
      <dgm:t>
        <a:bodyPr/>
        <a:lstStyle/>
        <a:p>
          <a:endParaRPr lang="en-US"/>
        </a:p>
      </dgm:t>
    </dgm:pt>
    <dgm:pt modelId="{BA877995-29FF-4D1D-BC1A-377F3D433383}">
      <dgm:prSet phldrT="[Text]" custT="1"/>
      <dgm:spPr>
        <a:solidFill>
          <a:srgbClr val="2C292A"/>
        </a:solidFill>
        <a:ln>
          <a:noFill/>
        </a:ln>
      </dgm:spPr>
      <dgm:t>
        <a:bodyPr/>
        <a:lstStyle/>
        <a:p>
          <a:r>
            <a:rPr lang="en-US" sz="1600">
              <a:solidFill>
                <a:schemeClr val="bg2"/>
              </a:solidFill>
            </a:rPr>
            <a:t>Low user impact</a:t>
          </a:r>
        </a:p>
      </dgm:t>
    </dgm:pt>
    <dgm:pt modelId="{00F17B30-512F-4664-906D-DF618ADA62EF}" type="parTrans" cxnId="{B95B5DE7-01AD-4E39-981B-D60A90DD431F}">
      <dgm:prSet/>
      <dgm:spPr/>
      <dgm:t>
        <a:bodyPr/>
        <a:lstStyle/>
        <a:p>
          <a:endParaRPr lang="en-US"/>
        </a:p>
      </dgm:t>
    </dgm:pt>
    <dgm:pt modelId="{CAE0CA87-67D5-431C-BAE3-F791A907DF52}" type="sibTrans" cxnId="{B95B5DE7-01AD-4E39-981B-D60A90DD431F}">
      <dgm:prSet/>
      <dgm:spPr/>
      <dgm:t>
        <a:bodyPr/>
        <a:lstStyle/>
        <a:p>
          <a:endParaRPr lang="en-US"/>
        </a:p>
      </dgm:t>
    </dgm:pt>
    <dgm:pt modelId="{31471062-7B37-4AA9-A6C6-D02FEFD36E97}">
      <dgm:prSet phldrT="[Text]" custT="1"/>
      <dgm:spPr>
        <a:solidFill>
          <a:srgbClr val="2C292A"/>
        </a:solidFill>
        <a:ln>
          <a:noFill/>
        </a:ln>
      </dgm:spPr>
      <dgm:t>
        <a:bodyPr/>
        <a:lstStyle/>
        <a:p>
          <a:r>
            <a:rPr lang="en-US" sz="1600">
              <a:solidFill>
                <a:schemeClr val="bg2"/>
              </a:solidFill>
            </a:rPr>
            <a:t>Moderate implementation cost</a:t>
          </a:r>
        </a:p>
      </dgm:t>
    </dgm:pt>
    <dgm:pt modelId="{356A838A-4386-490F-9964-FEE29AEA5051}" type="parTrans" cxnId="{1F85AB85-7295-402C-9B18-D70BFA38C108}">
      <dgm:prSet/>
      <dgm:spPr/>
      <dgm:t>
        <a:bodyPr/>
        <a:lstStyle/>
        <a:p>
          <a:endParaRPr lang="en-US"/>
        </a:p>
      </dgm:t>
    </dgm:pt>
    <dgm:pt modelId="{527214B0-1209-435C-9821-F2CE6C2DC45A}" type="sibTrans" cxnId="{1F85AB85-7295-402C-9B18-D70BFA38C108}">
      <dgm:prSet/>
      <dgm:spPr/>
      <dgm:t>
        <a:bodyPr/>
        <a:lstStyle/>
        <a:p>
          <a:endParaRPr lang="en-US"/>
        </a:p>
      </dgm:t>
    </dgm:pt>
    <dgm:pt modelId="{D355EADB-D37C-45DB-91BF-DEEFF7E7AB6E}">
      <dgm:prSet phldrT="[Text]"/>
      <dgm:spPr/>
      <dgm:t>
        <a:bodyPr/>
        <a:lstStyle/>
        <a:p>
          <a:pPr>
            <a:lnSpc>
              <a:spcPct val="100000"/>
            </a:lnSpc>
            <a:spcAft>
              <a:spcPts val="0"/>
            </a:spcAft>
          </a:pPr>
          <a:r>
            <a:rPr lang="en-US">
              <a:latin typeface="Segoe UI Semibold" panose="020B0702040204020203" pitchFamily="34" charset="0"/>
              <a:cs typeface="Segoe UI Semibold" panose="020B0702040204020203" pitchFamily="34" charset="0"/>
            </a:rPr>
            <a:t>6 Months and beyond</a:t>
          </a:r>
        </a:p>
      </dgm:t>
    </dgm:pt>
    <dgm:pt modelId="{26F3BF54-6316-4B7D-B6FD-A729EE364E64}" type="parTrans" cxnId="{0634A6ED-1C8B-4D97-BB50-C820549D6834}">
      <dgm:prSet/>
      <dgm:spPr/>
      <dgm:t>
        <a:bodyPr/>
        <a:lstStyle/>
        <a:p>
          <a:endParaRPr lang="en-US"/>
        </a:p>
      </dgm:t>
    </dgm:pt>
    <dgm:pt modelId="{D51C802E-A871-4F97-AC6C-F9CC96F88CD7}" type="sibTrans" cxnId="{0634A6ED-1C8B-4D97-BB50-C820549D6834}">
      <dgm:prSet/>
      <dgm:spPr/>
      <dgm:t>
        <a:bodyPr/>
        <a:lstStyle/>
        <a:p>
          <a:endParaRPr lang="en-US"/>
        </a:p>
      </dgm:t>
    </dgm:pt>
    <dgm:pt modelId="{04AA8725-60D5-4755-AE4D-FBDB310D3C1C}">
      <dgm:prSet phldrT="[Text]" custT="1"/>
      <dgm:spPr>
        <a:solidFill>
          <a:srgbClr val="2C292A"/>
        </a:solidFill>
        <a:ln>
          <a:noFill/>
        </a:ln>
      </dgm:spPr>
      <dgm:t>
        <a:bodyPr/>
        <a:lstStyle/>
        <a:p>
          <a:r>
            <a:rPr lang="en-US" sz="1600">
              <a:solidFill>
                <a:schemeClr val="bg2"/>
              </a:solidFill>
            </a:rPr>
            <a:t>Moderate user impact</a:t>
          </a:r>
        </a:p>
      </dgm:t>
    </dgm:pt>
    <dgm:pt modelId="{ECEC923A-37B8-4732-BB28-A4FFA177D112}" type="parTrans" cxnId="{F8951BB1-20A1-4645-8197-E26577B4310A}">
      <dgm:prSet/>
      <dgm:spPr/>
      <dgm:t>
        <a:bodyPr/>
        <a:lstStyle/>
        <a:p>
          <a:endParaRPr lang="en-US"/>
        </a:p>
      </dgm:t>
    </dgm:pt>
    <dgm:pt modelId="{58075749-91F8-4C8B-8942-5B72FE606664}" type="sibTrans" cxnId="{F8951BB1-20A1-4645-8197-E26577B4310A}">
      <dgm:prSet/>
      <dgm:spPr/>
      <dgm:t>
        <a:bodyPr/>
        <a:lstStyle/>
        <a:p>
          <a:endParaRPr lang="en-US"/>
        </a:p>
      </dgm:t>
    </dgm:pt>
    <dgm:pt modelId="{317EE377-C257-42B3-A154-9F072FF005B7}">
      <dgm:prSet phldrT="[Text]" custT="1"/>
      <dgm:spPr>
        <a:solidFill>
          <a:srgbClr val="2C292A"/>
        </a:solidFill>
        <a:ln>
          <a:noFill/>
        </a:ln>
      </dgm:spPr>
      <dgm:t>
        <a:bodyPr/>
        <a:lstStyle/>
        <a:p>
          <a:r>
            <a:rPr lang="en-US" sz="1600" dirty="0">
              <a:solidFill>
                <a:schemeClr val="bg2"/>
              </a:solidFill>
            </a:rPr>
            <a:t>Moderate implementation cost</a:t>
          </a:r>
        </a:p>
      </dgm:t>
    </dgm:pt>
    <dgm:pt modelId="{8264A55A-0A0E-430D-956B-6FCC9E770622}" type="parTrans" cxnId="{8BDE1AE0-D2A9-49BE-9B4A-E6786914D35C}">
      <dgm:prSet/>
      <dgm:spPr/>
      <dgm:t>
        <a:bodyPr/>
        <a:lstStyle/>
        <a:p>
          <a:endParaRPr lang="en-US"/>
        </a:p>
      </dgm:t>
    </dgm:pt>
    <dgm:pt modelId="{97D88278-1C12-4868-A8A7-612FA437CFB0}" type="sibTrans" cxnId="{8BDE1AE0-D2A9-49BE-9B4A-E6786914D35C}">
      <dgm:prSet/>
      <dgm:spPr/>
      <dgm:t>
        <a:bodyPr/>
        <a:lstStyle/>
        <a:p>
          <a:endParaRPr lang="en-US"/>
        </a:p>
      </dgm:t>
    </dgm:pt>
    <dgm:pt modelId="{440F3D65-2072-41F7-8CE3-B7603F7F194E}" type="pres">
      <dgm:prSet presAssocID="{7A80D7B4-0DDB-4C22-922D-F0D13EED2262}" presName="linearFlow" presStyleCnt="0">
        <dgm:presLayoutVars>
          <dgm:dir/>
          <dgm:animLvl val="lvl"/>
          <dgm:resizeHandles val="exact"/>
        </dgm:presLayoutVars>
      </dgm:prSet>
      <dgm:spPr/>
    </dgm:pt>
    <dgm:pt modelId="{9FA643F4-20B1-4C00-BD71-8153EC7BB650}" type="pres">
      <dgm:prSet presAssocID="{4304C0B9-4C5A-4716-8B8F-F67678D28249}" presName="composite" presStyleCnt="0"/>
      <dgm:spPr/>
    </dgm:pt>
    <dgm:pt modelId="{2D423E00-183A-4E31-99C5-BAFFF1D002D9}" type="pres">
      <dgm:prSet presAssocID="{4304C0B9-4C5A-4716-8B8F-F67678D28249}" presName="parentText" presStyleLbl="alignNode1" presStyleIdx="0" presStyleCnt="3">
        <dgm:presLayoutVars>
          <dgm:chMax val="1"/>
          <dgm:bulletEnabled val="1"/>
        </dgm:presLayoutVars>
      </dgm:prSet>
      <dgm:spPr/>
    </dgm:pt>
    <dgm:pt modelId="{68CE4177-7460-4916-BAA1-985E0C623967}" type="pres">
      <dgm:prSet presAssocID="{4304C0B9-4C5A-4716-8B8F-F67678D28249}" presName="descendantText" presStyleLbl="alignAcc1" presStyleIdx="0" presStyleCnt="3">
        <dgm:presLayoutVars>
          <dgm:bulletEnabled val="1"/>
        </dgm:presLayoutVars>
      </dgm:prSet>
      <dgm:spPr>
        <a:prstGeom prst="rect">
          <a:avLst/>
        </a:prstGeom>
      </dgm:spPr>
    </dgm:pt>
    <dgm:pt modelId="{5170C894-1CC7-4EE1-9A29-DE248B9906D8}" type="pres">
      <dgm:prSet presAssocID="{27D7B345-1474-4DCA-BB8E-63F611BFD94A}" presName="sp" presStyleCnt="0"/>
      <dgm:spPr/>
    </dgm:pt>
    <dgm:pt modelId="{D895B35D-E74A-48DB-88CE-83738A64B544}" type="pres">
      <dgm:prSet presAssocID="{063DA53D-4F85-47DA-AB3D-A731A1CE3676}" presName="composite" presStyleCnt="0"/>
      <dgm:spPr/>
    </dgm:pt>
    <dgm:pt modelId="{E23F5FB8-67BE-49C5-9929-EE6051454B64}" type="pres">
      <dgm:prSet presAssocID="{063DA53D-4F85-47DA-AB3D-A731A1CE3676}" presName="parentText" presStyleLbl="alignNode1" presStyleIdx="1" presStyleCnt="3">
        <dgm:presLayoutVars>
          <dgm:chMax val="1"/>
          <dgm:bulletEnabled val="1"/>
        </dgm:presLayoutVars>
      </dgm:prSet>
      <dgm:spPr/>
    </dgm:pt>
    <dgm:pt modelId="{7151DFB4-7CB0-4608-BE39-42D947E77C9F}" type="pres">
      <dgm:prSet presAssocID="{063DA53D-4F85-47DA-AB3D-A731A1CE3676}" presName="descendantText" presStyleLbl="alignAcc1" presStyleIdx="1" presStyleCnt="3">
        <dgm:presLayoutVars>
          <dgm:bulletEnabled val="1"/>
        </dgm:presLayoutVars>
      </dgm:prSet>
      <dgm:spPr>
        <a:prstGeom prst="rect">
          <a:avLst/>
        </a:prstGeom>
      </dgm:spPr>
    </dgm:pt>
    <dgm:pt modelId="{E829FAF7-43D8-47E2-863D-125919F2EB5B}" type="pres">
      <dgm:prSet presAssocID="{6B89C758-93F3-483C-9D9F-F645DF2EF091}" presName="sp" presStyleCnt="0"/>
      <dgm:spPr/>
    </dgm:pt>
    <dgm:pt modelId="{1E31C2C6-9C0F-4CA9-96B3-CB19A759A160}" type="pres">
      <dgm:prSet presAssocID="{D355EADB-D37C-45DB-91BF-DEEFF7E7AB6E}" presName="composite" presStyleCnt="0"/>
      <dgm:spPr/>
    </dgm:pt>
    <dgm:pt modelId="{A4CA460C-A992-406D-872A-EE67E68A77C0}" type="pres">
      <dgm:prSet presAssocID="{D355EADB-D37C-45DB-91BF-DEEFF7E7AB6E}" presName="parentText" presStyleLbl="alignNode1" presStyleIdx="2" presStyleCnt="3">
        <dgm:presLayoutVars>
          <dgm:chMax val="1"/>
          <dgm:bulletEnabled val="1"/>
        </dgm:presLayoutVars>
      </dgm:prSet>
      <dgm:spPr/>
    </dgm:pt>
    <dgm:pt modelId="{2B340BCE-F58A-4371-AFFD-E53C74EEB7FE}" type="pres">
      <dgm:prSet presAssocID="{D355EADB-D37C-45DB-91BF-DEEFF7E7AB6E}" presName="descendantText" presStyleLbl="alignAcc1" presStyleIdx="2" presStyleCnt="3">
        <dgm:presLayoutVars>
          <dgm:bulletEnabled val="1"/>
        </dgm:presLayoutVars>
      </dgm:prSet>
      <dgm:spPr>
        <a:prstGeom prst="rect">
          <a:avLst/>
        </a:prstGeom>
      </dgm:spPr>
    </dgm:pt>
  </dgm:ptLst>
  <dgm:cxnLst>
    <dgm:cxn modelId="{4D6D7D1E-8F35-4B6F-AE80-1E34701B8A91}" type="presOf" srcId="{317EE377-C257-42B3-A154-9F072FF005B7}" destId="{2B340BCE-F58A-4371-AFFD-E53C74EEB7FE}" srcOrd="0" destOrd="1" presId="urn:microsoft.com/office/officeart/2005/8/layout/chevron2"/>
    <dgm:cxn modelId="{BFAB8D28-E5CC-4BF2-B245-1D2D45C2E8BE}" type="presOf" srcId="{04AA8725-60D5-4755-AE4D-FBDB310D3C1C}" destId="{2B340BCE-F58A-4371-AFFD-E53C74EEB7FE}" srcOrd="0" destOrd="0" presId="urn:microsoft.com/office/officeart/2005/8/layout/chevron2"/>
    <dgm:cxn modelId="{9F39D429-0C8A-4B67-9BA7-4B5CBB687F5B}" type="presOf" srcId="{BA877995-29FF-4D1D-BC1A-377F3D433383}" destId="{7151DFB4-7CB0-4608-BE39-42D947E77C9F}" srcOrd="0" destOrd="0" presId="urn:microsoft.com/office/officeart/2005/8/layout/chevron2"/>
    <dgm:cxn modelId="{55A7C55D-EDFB-424D-AC93-5566ED58012E}" type="presOf" srcId="{4304C0B9-4C5A-4716-8B8F-F67678D28249}" destId="{2D423E00-183A-4E31-99C5-BAFFF1D002D9}" srcOrd="0" destOrd="0" presId="urn:microsoft.com/office/officeart/2005/8/layout/chevron2"/>
    <dgm:cxn modelId="{29270E5F-F073-48EA-8305-3E538C3A2222}" srcId="{4304C0B9-4C5A-4716-8B8F-F67678D28249}" destId="{1EF48FAA-1C79-4191-84C7-B8154DA4A374}" srcOrd="0" destOrd="0" parTransId="{90DD3E5F-FD5D-45CE-B5D5-78B77785E640}" sibTransId="{72EC43DE-E34F-4BE3-BAA2-B7AFAC2D9D61}"/>
    <dgm:cxn modelId="{1F6FAF69-1BE6-446F-9347-2D83FE992EC6}" type="presOf" srcId="{31471062-7B37-4AA9-A6C6-D02FEFD36E97}" destId="{7151DFB4-7CB0-4608-BE39-42D947E77C9F}" srcOrd="0" destOrd="1" presId="urn:microsoft.com/office/officeart/2005/8/layout/chevron2"/>
    <dgm:cxn modelId="{8D203875-F42B-4DD5-86D9-3CE93F5246FD}" type="presOf" srcId="{7A80D7B4-0DDB-4C22-922D-F0D13EED2262}" destId="{440F3D65-2072-41F7-8CE3-B7603F7F194E}" srcOrd="0" destOrd="0" presId="urn:microsoft.com/office/officeart/2005/8/layout/chevron2"/>
    <dgm:cxn modelId="{DCCA4179-259F-4B21-AD70-72D891CFA600}" srcId="{7A80D7B4-0DDB-4C22-922D-F0D13EED2262}" destId="{4304C0B9-4C5A-4716-8B8F-F67678D28249}" srcOrd="0" destOrd="0" parTransId="{C464129D-8E72-4B6F-A497-696708896672}" sibTransId="{27D7B345-1474-4DCA-BB8E-63F611BFD94A}"/>
    <dgm:cxn modelId="{1F85AB85-7295-402C-9B18-D70BFA38C108}" srcId="{063DA53D-4F85-47DA-AB3D-A731A1CE3676}" destId="{31471062-7B37-4AA9-A6C6-D02FEFD36E97}" srcOrd="1" destOrd="0" parTransId="{356A838A-4386-490F-9964-FEE29AEA5051}" sibTransId="{527214B0-1209-435C-9821-F2CE6C2DC45A}"/>
    <dgm:cxn modelId="{AEC4089C-6662-482A-BE59-2C504EA5EBA4}" type="presOf" srcId="{1EF48FAA-1C79-4191-84C7-B8154DA4A374}" destId="{68CE4177-7460-4916-BAA1-985E0C623967}" srcOrd="0" destOrd="0" presId="urn:microsoft.com/office/officeart/2005/8/layout/chevron2"/>
    <dgm:cxn modelId="{F09631A3-58C0-4AE4-B4B4-656E2DE7BB0F}" srcId="{7A80D7B4-0DDB-4C22-922D-F0D13EED2262}" destId="{063DA53D-4F85-47DA-AB3D-A731A1CE3676}" srcOrd="1" destOrd="0" parTransId="{C58AA6CF-700F-4054-ABCD-1B5931A284C2}" sibTransId="{6B89C758-93F3-483C-9D9F-F645DF2EF091}"/>
    <dgm:cxn modelId="{CDA1F7AC-9B76-4683-8113-BEC66C1E37DC}" type="presOf" srcId="{6AB2EB3F-2BC6-4BF7-AB95-E18089D9CD04}" destId="{68CE4177-7460-4916-BAA1-985E0C623967}" srcOrd="0" destOrd="1" presId="urn:microsoft.com/office/officeart/2005/8/layout/chevron2"/>
    <dgm:cxn modelId="{F8951BB1-20A1-4645-8197-E26577B4310A}" srcId="{D355EADB-D37C-45DB-91BF-DEEFF7E7AB6E}" destId="{04AA8725-60D5-4755-AE4D-FBDB310D3C1C}" srcOrd="0" destOrd="0" parTransId="{ECEC923A-37B8-4732-BB28-A4FFA177D112}" sibTransId="{58075749-91F8-4C8B-8942-5B72FE606664}"/>
    <dgm:cxn modelId="{858C28BA-A038-4BF1-AC37-95DEFDA73421}" srcId="{4304C0B9-4C5A-4716-8B8F-F67678D28249}" destId="{6AB2EB3F-2BC6-4BF7-AB95-E18089D9CD04}" srcOrd="1" destOrd="0" parTransId="{147E13C5-4154-4B98-89D5-944F6327CBD0}" sibTransId="{D8401AB4-9202-4DF8-975A-9BEA326E3D47}"/>
    <dgm:cxn modelId="{6BC05EDE-1216-4FED-8DB0-8F7EF3411700}" type="presOf" srcId="{D355EADB-D37C-45DB-91BF-DEEFF7E7AB6E}" destId="{A4CA460C-A992-406D-872A-EE67E68A77C0}" srcOrd="0" destOrd="0" presId="urn:microsoft.com/office/officeart/2005/8/layout/chevron2"/>
    <dgm:cxn modelId="{8BDE1AE0-D2A9-49BE-9B4A-E6786914D35C}" srcId="{D355EADB-D37C-45DB-91BF-DEEFF7E7AB6E}" destId="{317EE377-C257-42B3-A154-9F072FF005B7}" srcOrd="1" destOrd="0" parTransId="{8264A55A-0A0E-430D-956B-6FCC9E770622}" sibTransId="{97D88278-1C12-4868-A8A7-612FA437CFB0}"/>
    <dgm:cxn modelId="{07A116E1-989D-49E5-922A-CF2E76210871}" type="presOf" srcId="{063DA53D-4F85-47DA-AB3D-A731A1CE3676}" destId="{E23F5FB8-67BE-49C5-9929-EE6051454B64}" srcOrd="0" destOrd="0" presId="urn:microsoft.com/office/officeart/2005/8/layout/chevron2"/>
    <dgm:cxn modelId="{B95B5DE7-01AD-4E39-981B-D60A90DD431F}" srcId="{063DA53D-4F85-47DA-AB3D-A731A1CE3676}" destId="{BA877995-29FF-4D1D-BC1A-377F3D433383}" srcOrd="0" destOrd="0" parTransId="{00F17B30-512F-4664-906D-DF618ADA62EF}" sibTransId="{CAE0CA87-67D5-431C-BAE3-F791A907DF52}"/>
    <dgm:cxn modelId="{0634A6ED-1C8B-4D97-BB50-C820549D6834}" srcId="{7A80D7B4-0DDB-4C22-922D-F0D13EED2262}" destId="{D355EADB-D37C-45DB-91BF-DEEFF7E7AB6E}" srcOrd="2" destOrd="0" parTransId="{26F3BF54-6316-4B7D-B6FD-A729EE364E64}" sibTransId="{D51C802E-A871-4F97-AC6C-F9CC96F88CD7}"/>
    <dgm:cxn modelId="{914BCF5B-49DC-46F0-8A1A-7787F6838797}" type="presParOf" srcId="{440F3D65-2072-41F7-8CE3-B7603F7F194E}" destId="{9FA643F4-20B1-4C00-BD71-8153EC7BB650}" srcOrd="0" destOrd="0" presId="urn:microsoft.com/office/officeart/2005/8/layout/chevron2"/>
    <dgm:cxn modelId="{C2186A82-4CDE-479F-AE56-F370BBAEE882}" type="presParOf" srcId="{9FA643F4-20B1-4C00-BD71-8153EC7BB650}" destId="{2D423E00-183A-4E31-99C5-BAFFF1D002D9}" srcOrd="0" destOrd="0" presId="urn:microsoft.com/office/officeart/2005/8/layout/chevron2"/>
    <dgm:cxn modelId="{E3C9D472-AADC-4A73-B58F-5BA3FE2609B7}" type="presParOf" srcId="{9FA643F4-20B1-4C00-BD71-8153EC7BB650}" destId="{68CE4177-7460-4916-BAA1-985E0C623967}" srcOrd="1" destOrd="0" presId="urn:microsoft.com/office/officeart/2005/8/layout/chevron2"/>
    <dgm:cxn modelId="{08CEBDCB-311F-48B7-8E10-789AAB6734B6}" type="presParOf" srcId="{440F3D65-2072-41F7-8CE3-B7603F7F194E}" destId="{5170C894-1CC7-4EE1-9A29-DE248B9906D8}" srcOrd="1" destOrd="0" presId="urn:microsoft.com/office/officeart/2005/8/layout/chevron2"/>
    <dgm:cxn modelId="{1732A23F-95DF-4510-927F-7003CDCBC0A3}" type="presParOf" srcId="{440F3D65-2072-41F7-8CE3-B7603F7F194E}" destId="{D895B35D-E74A-48DB-88CE-83738A64B544}" srcOrd="2" destOrd="0" presId="urn:microsoft.com/office/officeart/2005/8/layout/chevron2"/>
    <dgm:cxn modelId="{C294516D-D1F7-4A32-B99D-72D55EF85423}" type="presParOf" srcId="{D895B35D-E74A-48DB-88CE-83738A64B544}" destId="{E23F5FB8-67BE-49C5-9929-EE6051454B64}" srcOrd="0" destOrd="0" presId="urn:microsoft.com/office/officeart/2005/8/layout/chevron2"/>
    <dgm:cxn modelId="{AC1FECB4-4194-4A63-ADC1-966E2F2D2734}" type="presParOf" srcId="{D895B35D-E74A-48DB-88CE-83738A64B544}" destId="{7151DFB4-7CB0-4608-BE39-42D947E77C9F}" srcOrd="1" destOrd="0" presId="urn:microsoft.com/office/officeart/2005/8/layout/chevron2"/>
    <dgm:cxn modelId="{F50A4F60-E927-4436-86FE-A14CA9E2577E}" type="presParOf" srcId="{440F3D65-2072-41F7-8CE3-B7603F7F194E}" destId="{E829FAF7-43D8-47E2-863D-125919F2EB5B}" srcOrd="3" destOrd="0" presId="urn:microsoft.com/office/officeart/2005/8/layout/chevron2"/>
    <dgm:cxn modelId="{F3E8B71D-AF9B-4EB7-9A98-9571EACED115}" type="presParOf" srcId="{440F3D65-2072-41F7-8CE3-B7603F7F194E}" destId="{1E31C2C6-9C0F-4CA9-96B3-CB19A759A160}" srcOrd="4" destOrd="0" presId="urn:microsoft.com/office/officeart/2005/8/layout/chevron2"/>
    <dgm:cxn modelId="{40777E2A-0C07-4102-9A4A-CE503784FB2F}" type="presParOf" srcId="{1E31C2C6-9C0F-4CA9-96B3-CB19A759A160}" destId="{A4CA460C-A992-406D-872A-EE67E68A77C0}" srcOrd="0" destOrd="0" presId="urn:microsoft.com/office/officeart/2005/8/layout/chevron2"/>
    <dgm:cxn modelId="{14E2ECF6-19C6-4D9D-A2AB-CBCC1CEEEBE9}" type="presParOf" srcId="{1E31C2C6-9C0F-4CA9-96B3-CB19A759A160}" destId="{2B340BCE-F58A-4371-AFFD-E53C74EEB7F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1C7283-AB9B-4C53-B001-DA99D2286CD9}">
      <dsp:nvSpPr>
        <dsp:cNvPr id="0" name=""/>
        <dsp:cNvSpPr/>
      </dsp:nvSpPr>
      <dsp:spPr>
        <a:xfrm>
          <a:off x="948647" y="182973"/>
          <a:ext cx="2561727" cy="2561727"/>
        </a:xfrm>
        <a:prstGeom prst="pie">
          <a:avLst>
            <a:gd name="adj1" fmla="val 16200000"/>
            <a:gd name="adj2" fmla="val 0"/>
          </a:avLst>
        </a:prstGeom>
        <a:solidFill>
          <a:schemeClr val="bg2"/>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a:solidFill>
                <a:schemeClr val="tx1"/>
              </a:solidFill>
            </a:rPr>
            <a:t>Assess</a:t>
          </a:r>
        </a:p>
      </dsp:txBody>
      <dsp:txXfrm>
        <a:off x="2308497" y="713921"/>
        <a:ext cx="945399" cy="701425"/>
      </dsp:txXfrm>
    </dsp:sp>
    <dsp:sp modelId="{4EE87054-6E78-473C-A73F-73FE770B394F}">
      <dsp:nvSpPr>
        <dsp:cNvPr id="0" name=""/>
        <dsp:cNvSpPr/>
      </dsp:nvSpPr>
      <dsp:spPr>
        <a:xfrm>
          <a:off x="948647" y="268974"/>
          <a:ext cx="2561727" cy="2561727"/>
        </a:xfrm>
        <a:prstGeom prst="pie">
          <a:avLst>
            <a:gd name="adj1" fmla="val 0"/>
            <a:gd name="adj2" fmla="val 5400000"/>
          </a:avLst>
        </a:prstGeom>
        <a:solidFill>
          <a:schemeClr val="bg2"/>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a:solidFill>
                <a:schemeClr val="tx1"/>
              </a:solidFill>
            </a:rPr>
            <a:t>Prioritize:</a:t>
          </a:r>
          <a:br>
            <a:rPr lang="en-US" sz="900" kern="1200">
              <a:solidFill>
                <a:schemeClr val="tx1"/>
              </a:solidFill>
            </a:rPr>
          </a:br>
          <a:r>
            <a:rPr lang="en-US" sz="900" kern="1200">
              <a:solidFill>
                <a:schemeClr val="tx1"/>
              </a:solidFill>
            </a:rPr>
            <a:t>-User impact </a:t>
          </a:r>
          <a:br>
            <a:rPr lang="en-US" sz="900" kern="1200">
              <a:solidFill>
                <a:schemeClr val="tx1"/>
              </a:solidFill>
            </a:rPr>
          </a:br>
          <a:r>
            <a:rPr lang="en-US" sz="900" kern="1200">
              <a:solidFill>
                <a:schemeClr val="tx1"/>
              </a:solidFill>
            </a:rPr>
            <a:t>-Implementation cost</a:t>
          </a:r>
        </a:p>
      </dsp:txBody>
      <dsp:txXfrm>
        <a:off x="2308497" y="1598327"/>
        <a:ext cx="945399" cy="701425"/>
      </dsp:txXfrm>
    </dsp:sp>
    <dsp:sp modelId="{BEF20E3D-3B38-49C5-B50B-B07005C1D96C}">
      <dsp:nvSpPr>
        <dsp:cNvPr id="0" name=""/>
        <dsp:cNvSpPr/>
      </dsp:nvSpPr>
      <dsp:spPr>
        <a:xfrm>
          <a:off x="862647" y="268974"/>
          <a:ext cx="2561727" cy="2561727"/>
        </a:xfrm>
        <a:prstGeom prst="pie">
          <a:avLst>
            <a:gd name="adj1" fmla="val 5400000"/>
            <a:gd name="adj2" fmla="val 10800000"/>
          </a:avLst>
        </a:prstGeom>
        <a:solidFill>
          <a:schemeClr val="bg2"/>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a:solidFill>
                <a:schemeClr val="tx1"/>
              </a:solidFill>
            </a:rPr>
            <a:t>Build Roadmap</a:t>
          </a:r>
        </a:p>
      </dsp:txBody>
      <dsp:txXfrm>
        <a:off x="1119124" y="1598327"/>
        <a:ext cx="945399" cy="701425"/>
      </dsp:txXfrm>
    </dsp:sp>
    <dsp:sp modelId="{6499FC1B-E022-401F-B5E1-63225A30385F}">
      <dsp:nvSpPr>
        <dsp:cNvPr id="0" name=""/>
        <dsp:cNvSpPr/>
      </dsp:nvSpPr>
      <dsp:spPr>
        <a:xfrm>
          <a:off x="862647" y="182973"/>
          <a:ext cx="2561727" cy="2561727"/>
        </a:xfrm>
        <a:prstGeom prst="pie">
          <a:avLst>
            <a:gd name="adj1" fmla="val 10800000"/>
            <a:gd name="adj2" fmla="val 16200000"/>
          </a:avLst>
        </a:prstGeom>
        <a:solidFill>
          <a:schemeClr val="bg2"/>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a:solidFill>
                <a:schemeClr val="tx1"/>
              </a:solidFill>
            </a:rPr>
            <a:t>Design/Deploy</a:t>
          </a:r>
        </a:p>
      </dsp:txBody>
      <dsp:txXfrm>
        <a:off x="1119124" y="713921"/>
        <a:ext cx="945399" cy="701425"/>
      </dsp:txXfrm>
    </dsp:sp>
    <dsp:sp modelId="{8C7D0084-C542-4DC1-BCAA-9755914954B3}">
      <dsp:nvSpPr>
        <dsp:cNvPr id="0" name=""/>
        <dsp:cNvSpPr/>
      </dsp:nvSpPr>
      <dsp:spPr>
        <a:xfrm>
          <a:off x="790064" y="24390"/>
          <a:ext cx="2878893" cy="2878893"/>
        </a:xfrm>
        <a:prstGeom prst="circularArrow">
          <a:avLst>
            <a:gd name="adj1" fmla="val 5085"/>
            <a:gd name="adj2" fmla="val 327528"/>
            <a:gd name="adj3" fmla="val 21272472"/>
            <a:gd name="adj4" fmla="val 16200000"/>
            <a:gd name="adj5" fmla="val 5932"/>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44EE16-690A-4AEC-9511-3EB257772DF9}">
      <dsp:nvSpPr>
        <dsp:cNvPr id="0" name=""/>
        <dsp:cNvSpPr/>
      </dsp:nvSpPr>
      <dsp:spPr>
        <a:xfrm>
          <a:off x="790064" y="110391"/>
          <a:ext cx="2878893" cy="2878893"/>
        </a:xfrm>
        <a:prstGeom prst="circularArrow">
          <a:avLst>
            <a:gd name="adj1" fmla="val 5085"/>
            <a:gd name="adj2" fmla="val 327528"/>
            <a:gd name="adj3" fmla="val 5072472"/>
            <a:gd name="adj4" fmla="val 0"/>
            <a:gd name="adj5" fmla="val 5932"/>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D84E1E-5105-4985-81E4-17D85470C114}">
      <dsp:nvSpPr>
        <dsp:cNvPr id="0" name=""/>
        <dsp:cNvSpPr/>
      </dsp:nvSpPr>
      <dsp:spPr>
        <a:xfrm>
          <a:off x="704063" y="110391"/>
          <a:ext cx="2878893" cy="2878893"/>
        </a:xfrm>
        <a:prstGeom prst="circularArrow">
          <a:avLst>
            <a:gd name="adj1" fmla="val 5085"/>
            <a:gd name="adj2" fmla="val 327528"/>
            <a:gd name="adj3" fmla="val 10472472"/>
            <a:gd name="adj4" fmla="val 5400000"/>
            <a:gd name="adj5" fmla="val 5932"/>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D9CF38-B1D8-45D8-9B9E-684B2A881472}">
      <dsp:nvSpPr>
        <dsp:cNvPr id="0" name=""/>
        <dsp:cNvSpPr/>
      </dsp:nvSpPr>
      <dsp:spPr>
        <a:xfrm>
          <a:off x="704063" y="24390"/>
          <a:ext cx="2878893" cy="2878893"/>
        </a:xfrm>
        <a:prstGeom prst="circularArrow">
          <a:avLst>
            <a:gd name="adj1" fmla="val 5085"/>
            <a:gd name="adj2" fmla="val 327528"/>
            <a:gd name="adj3" fmla="val 15872472"/>
            <a:gd name="adj4" fmla="val 10800000"/>
            <a:gd name="adj5" fmla="val 5932"/>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423E00-183A-4E31-99C5-BAFFF1D002D9}">
      <dsp:nvSpPr>
        <dsp:cNvPr id="0" name=""/>
        <dsp:cNvSpPr/>
      </dsp:nvSpPr>
      <dsp:spPr>
        <a:xfrm rot="5400000">
          <a:off x="-289743" y="292814"/>
          <a:ext cx="1931625" cy="1352138"/>
        </a:xfrm>
        <a:prstGeom prst="chevron">
          <a:avLst/>
        </a:prstGeom>
        <a:solidFill>
          <a:srgbClr val="0070C0"/>
        </a:solidFill>
        <a:ln w="10795"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dirty="0">
              <a:latin typeface="Segoe UI Semibold" panose="020B0702040204020203" pitchFamily="34" charset="0"/>
              <a:cs typeface="Segoe UI Semibold" panose="020B0702040204020203" pitchFamily="34" charset="0"/>
            </a:rPr>
            <a:t>Quick Wins</a:t>
          </a:r>
        </a:p>
        <a:p>
          <a:pPr marL="0" lvl="0" indent="0" algn="ctr" defTabSz="711200">
            <a:lnSpc>
              <a:spcPct val="100000"/>
            </a:lnSpc>
            <a:spcBef>
              <a:spcPct val="0"/>
            </a:spcBef>
            <a:spcAft>
              <a:spcPts val="0"/>
            </a:spcAft>
            <a:buNone/>
          </a:pPr>
          <a:r>
            <a:rPr lang="en-US" sz="1600" kern="1200" dirty="0">
              <a:latin typeface="Segoe UI Semibold" panose="020B0702040204020203" pitchFamily="34" charset="0"/>
              <a:cs typeface="Segoe UI Semibold" panose="020B0702040204020203" pitchFamily="34" charset="0"/>
            </a:rPr>
            <a:t>0-3 Months</a:t>
          </a:r>
        </a:p>
      </dsp:txBody>
      <dsp:txXfrm rot="-5400000">
        <a:off x="1" y="679139"/>
        <a:ext cx="1352138" cy="579487"/>
      </dsp:txXfrm>
    </dsp:sp>
    <dsp:sp modelId="{68CE4177-7460-4916-BAA1-985E0C623967}">
      <dsp:nvSpPr>
        <dsp:cNvPr id="0" name=""/>
        <dsp:cNvSpPr/>
      </dsp:nvSpPr>
      <dsp:spPr>
        <a:xfrm rot="5400000">
          <a:off x="2905198" y="-1549989"/>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Low user impact</a:t>
          </a:r>
        </a:p>
        <a:p>
          <a:pPr marL="171450" lvl="1" indent="-171450" algn="l" defTabSz="711200">
            <a:lnSpc>
              <a:spcPct val="90000"/>
            </a:lnSpc>
            <a:spcBef>
              <a:spcPct val="0"/>
            </a:spcBef>
            <a:spcAft>
              <a:spcPct val="15000"/>
            </a:spcAft>
            <a:buChar char="•"/>
          </a:pPr>
          <a:r>
            <a:rPr lang="en-US" sz="1600" kern="1200">
              <a:solidFill>
                <a:schemeClr val="bg2"/>
              </a:solidFill>
            </a:rPr>
            <a:t>Low implementation cost</a:t>
          </a:r>
        </a:p>
      </dsp:txBody>
      <dsp:txXfrm rot="-5400000">
        <a:off x="1352138" y="3071"/>
        <a:ext cx="4361676" cy="1255556"/>
      </dsp:txXfrm>
    </dsp:sp>
    <dsp:sp modelId="{E23F5FB8-67BE-49C5-9929-EE6051454B64}">
      <dsp:nvSpPr>
        <dsp:cNvPr id="0" name=""/>
        <dsp:cNvSpPr/>
      </dsp:nvSpPr>
      <dsp:spPr>
        <a:xfrm rot="5400000">
          <a:off x="-289743" y="2033499"/>
          <a:ext cx="1931625" cy="1352138"/>
        </a:xfrm>
        <a:prstGeom prst="chevron">
          <a:avLst/>
        </a:prstGeom>
        <a:solidFill>
          <a:srgbClr val="0070C0"/>
        </a:solidFill>
        <a:ln w="10795"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a:latin typeface="Segoe UI Semibold" panose="020B0702040204020203" pitchFamily="34" charset="0"/>
              <a:cs typeface="Segoe UI Semibold" panose="020B0702040204020203" pitchFamily="34" charset="0"/>
            </a:rPr>
            <a:t>3-6 Months</a:t>
          </a:r>
        </a:p>
      </dsp:txBody>
      <dsp:txXfrm rot="-5400000">
        <a:off x="1" y="2419824"/>
        <a:ext cx="1352138" cy="579487"/>
      </dsp:txXfrm>
    </dsp:sp>
    <dsp:sp modelId="{7151DFB4-7CB0-4608-BE39-42D947E77C9F}">
      <dsp:nvSpPr>
        <dsp:cNvPr id="0" name=""/>
        <dsp:cNvSpPr/>
      </dsp:nvSpPr>
      <dsp:spPr>
        <a:xfrm rot="5400000">
          <a:off x="2905198" y="190695"/>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Low user impact</a:t>
          </a:r>
        </a:p>
        <a:p>
          <a:pPr marL="171450" lvl="1" indent="-171450" algn="l" defTabSz="711200">
            <a:lnSpc>
              <a:spcPct val="90000"/>
            </a:lnSpc>
            <a:spcBef>
              <a:spcPct val="0"/>
            </a:spcBef>
            <a:spcAft>
              <a:spcPct val="15000"/>
            </a:spcAft>
            <a:buChar char="•"/>
          </a:pPr>
          <a:r>
            <a:rPr lang="en-US" sz="1600" kern="1200">
              <a:solidFill>
                <a:schemeClr val="bg2"/>
              </a:solidFill>
            </a:rPr>
            <a:t>Moderate implementation cost</a:t>
          </a:r>
        </a:p>
      </dsp:txBody>
      <dsp:txXfrm rot="-5400000">
        <a:off x="1352138" y="1743755"/>
        <a:ext cx="4361676" cy="1255556"/>
      </dsp:txXfrm>
    </dsp:sp>
    <dsp:sp modelId="{A4CA460C-A992-406D-872A-EE67E68A77C0}">
      <dsp:nvSpPr>
        <dsp:cNvPr id="0" name=""/>
        <dsp:cNvSpPr/>
      </dsp:nvSpPr>
      <dsp:spPr>
        <a:xfrm rot="5400000">
          <a:off x="-289743" y="3774184"/>
          <a:ext cx="1931625" cy="1352138"/>
        </a:xfrm>
        <a:prstGeom prst="chevron">
          <a:avLst/>
        </a:prstGeom>
        <a:solidFill>
          <a:srgbClr val="0070C0"/>
        </a:solidFill>
        <a:ln w="10795"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dirty="0">
              <a:latin typeface="Segoe UI Semibold" panose="020B0702040204020203" pitchFamily="34" charset="0"/>
              <a:cs typeface="Segoe UI Semibold" panose="020B0702040204020203" pitchFamily="34" charset="0"/>
            </a:rPr>
            <a:t>6 Months and Beyond</a:t>
          </a:r>
        </a:p>
      </dsp:txBody>
      <dsp:txXfrm rot="-5400000">
        <a:off x="1" y="4160509"/>
        <a:ext cx="1352138" cy="579487"/>
      </dsp:txXfrm>
    </dsp:sp>
    <dsp:sp modelId="{2B340BCE-F58A-4371-AFFD-E53C74EEB7FE}">
      <dsp:nvSpPr>
        <dsp:cNvPr id="0" name=""/>
        <dsp:cNvSpPr/>
      </dsp:nvSpPr>
      <dsp:spPr>
        <a:xfrm rot="5400000">
          <a:off x="2905198" y="1931380"/>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Moderate user impact</a:t>
          </a:r>
        </a:p>
        <a:p>
          <a:pPr marL="171450" lvl="1" indent="-171450" algn="l" defTabSz="711200">
            <a:lnSpc>
              <a:spcPct val="90000"/>
            </a:lnSpc>
            <a:spcBef>
              <a:spcPct val="0"/>
            </a:spcBef>
            <a:spcAft>
              <a:spcPct val="15000"/>
            </a:spcAft>
            <a:buChar char="•"/>
          </a:pPr>
          <a:r>
            <a:rPr lang="en-US" sz="1600" kern="1200" dirty="0">
              <a:solidFill>
                <a:schemeClr val="bg2"/>
              </a:solidFill>
            </a:rPr>
            <a:t>Low and moderate implementation cost</a:t>
          </a:r>
        </a:p>
      </dsp:txBody>
      <dsp:txXfrm rot="-5400000">
        <a:off x="1352138" y="3484440"/>
        <a:ext cx="4361676" cy="12555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423E00-183A-4E31-99C5-BAFFF1D002D9}">
      <dsp:nvSpPr>
        <dsp:cNvPr id="0" name=""/>
        <dsp:cNvSpPr/>
      </dsp:nvSpPr>
      <dsp:spPr>
        <a:xfrm rot="5400000">
          <a:off x="-289743" y="292814"/>
          <a:ext cx="1931625" cy="1352138"/>
        </a:xfrm>
        <a:prstGeom prst="chevron">
          <a:avLst/>
        </a:prstGeom>
        <a:solidFill>
          <a:srgbClr val="0070C0"/>
        </a:solidFill>
        <a:ln w="10795"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a:latin typeface="Segoe UI Semibold" panose="020B0702040204020203" pitchFamily="34" charset="0"/>
              <a:cs typeface="Segoe UI Semibold" panose="020B0702040204020203" pitchFamily="34" charset="0"/>
            </a:rPr>
            <a:t>Quick Wins</a:t>
          </a:r>
        </a:p>
        <a:p>
          <a:pPr marL="0" lvl="0" indent="0" algn="ctr" defTabSz="711200">
            <a:lnSpc>
              <a:spcPct val="100000"/>
            </a:lnSpc>
            <a:spcBef>
              <a:spcPct val="0"/>
            </a:spcBef>
            <a:spcAft>
              <a:spcPts val="0"/>
            </a:spcAft>
            <a:buNone/>
          </a:pPr>
          <a:r>
            <a:rPr lang="en-US" sz="1600" kern="1200">
              <a:latin typeface="Segoe UI Semibold" panose="020B0702040204020203" pitchFamily="34" charset="0"/>
              <a:cs typeface="Segoe UI Semibold" panose="020B0702040204020203" pitchFamily="34" charset="0"/>
            </a:rPr>
            <a:t>0-3 Months</a:t>
          </a:r>
        </a:p>
      </dsp:txBody>
      <dsp:txXfrm rot="-5400000">
        <a:off x="1" y="679139"/>
        <a:ext cx="1352138" cy="579487"/>
      </dsp:txXfrm>
    </dsp:sp>
    <dsp:sp modelId="{68CE4177-7460-4916-BAA1-985E0C623967}">
      <dsp:nvSpPr>
        <dsp:cNvPr id="0" name=""/>
        <dsp:cNvSpPr/>
      </dsp:nvSpPr>
      <dsp:spPr>
        <a:xfrm rot="5400000">
          <a:off x="2905198" y="-1549989"/>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solidFill>
                <a:schemeClr val="bg2"/>
              </a:solidFill>
            </a:rPr>
            <a:t>Low user impact</a:t>
          </a:r>
        </a:p>
        <a:p>
          <a:pPr marL="171450" lvl="1" indent="-171450" algn="l" defTabSz="711200">
            <a:lnSpc>
              <a:spcPct val="90000"/>
            </a:lnSpc>
            <a:spcBef>
              <a:spcPct val="0"/>
            </a:spcBef>
            <a:spcAft>
              <a:spcPct val="15000"/>
            </a:spcAft>
            <a:buChar char="•"/>
          </a:pPr>
          <a:r>
            <a:rPr lang="en-US" sz="1600" kern="1200" dirty="0">
              <a:solidFill>
                <a:schemeClr val="bg2"/>
              </a:solidFill>
            </a:rPr>
            <a:t>Low implementation cost</a:t>
          </a:r>
        </a:p>
      </dsp:txBody>
      <dsp:txXfrm rot="-5400000">
        <a:off x="1352138" y="3071"/>
        <a:ext cx="4361676" cy="1255556"/>
      </dsp:txXfrm>
    </dsp:sp>
    <dsp:sp modelId="{E23F5FB8-67BE-49C5-9929-EE6051454B64}">
      <dsp:nvSpPr>
        <dsp:cNvPr id="0" name=""/>
        <dsp:cNvSpPr/>
      </dsp:nvSpPr>
      <dsp:spPr>
        <a:xfrm rot="5400000">
          <a:off x="-289743" y="2033499"/>
          <a:ext cx="1931625" cy="1352138"/>
        </a:xfrm>
        <a:prstGeom prst="chevron">
          <a:avLst/>
        </a:prstGeom>
        <a:solidFill>
          <a:srgbClr val="0070C0"/>
        </a:solidFill>
        <a:ln w="10795"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a:latin typeface="Segoe UI Semibold" panose="020B0702040204020203" pitchFamily="34" charset="0"/>
              <a:cs typeface="Segoe UI Semibold" panose="020B0702040204020203" pitchFamily="34" charset="0"/>
            </a:rPr>
            <a:t>3-6 Months</a:t>
          </a:r>
        </a:p>
      </dsp:txBody>
      <dsp:txXfrm rot="-5400000">
        <a:off x="1" y="2419824"/>
        <a:ext cx="1352138" cy="579487"/>
      </dsp:txXfrm>
    </dsp:sp>
    <dsp:sp modelId="{7151DFB4-7CB0-4608-BE39-42D947E77C9F}">
      <dsp:nvSpPr>
        <dsp:cNvPr id="0" name=""/>
        <dsp:cNvSpPr/>
      </dsp:nvSpPr>
      <dsp:spPr>
        <a:xfrm rot="5400000">
          <a:off x="2905198" y="190695"/>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Low user impact</a:t>
          </a:r>
        </a:p>
        <a:p>
          <a:pPr marL="171450" lvl="1" indent="-171450" algn="l" defTabSz="711200">
            <a:lnSpc>
              <a:spcPct val="90000"/>
            </a:lnSpc>
            <a:spcBef>
              <a:spcPct val="0"/>
            </a:spcBef>
            <a:spcAft>
              <a:spcPct val="15000"/>
            </a:spcAft>
            <a:buChar char="•"/>
          </a:pPr>
          <a:r>
            <a:rPr lang="en-US" sz="1600" kern="1200">
              <a:solidFill>
                <a:schemeClr val="bg2"/>
              </a:solidFill>
            </a:rPr>
            <a:t>Moderate implementation cost</a:t>
          </a:r>
        </a:p>
      </dsp:txBody>
      <dsp:txXfrm rot="-5400000">
        <a:off x="1352138" y="1743755"/>
        <a:ext cx="4361676" cy="1255556"/>
      </dsp:txXfrm>
    </dsp:sp>
    <dsp:sp modelId="{A4CA460C-A992-406D-872A-EE67E68A77C0}">
      <dsp:nvSpPr>
        <dsp:cNvPr id="0" name=""/>
        <dsp:cNvSpPr/>
      </dsp:nvSpPr>
      <dsp:spPr>
        <a:xfrm rot="5400000">
          <a:off x="-289743" y="3774184"/>
          <a:ext cx="1931625" cy="1352138"/>
        </a:xfrm>
        <a:prstGeom prst="chevron">
          <a:avLst/>
        </a:prstGeom>
        <a:solidFill>
          <a:srgbClr val="0070C0"/>
        </a:solidFill>
        <a:ln w="10795"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dirty="0">
              <a:latin typeface="Segoe UI Semibold" panose="020B0702040204020203" pitchFamily="34" charset="0"/>
              <a:cs typeface="Segoe UI Semibold" panose="020B0702040204020203" pitchFamily="34" charset="0"/>
            </a:rPr>
            <a:t>6 Months and Beyond</a:t>
          </a:r>
        </a:p>
      </dsp:txBody>
      <dsp:txXfrm rot="-5400000">
        <a:off x="1" y="4160509"/>
        <a:ext cx="1352138" cy="579487"/>
      </dsp:txXfrm>
    </dsp:sp>
    <dsp:sp modelId="{2B340BCE-F58A-4371-AFFD-E53C74EEB7FE}">
      <dsp:nvSpPr>
        <dsp:cNvPr id="0" name=""/>
        <dsp:cNvSpPr/>
      </dsp:nvSpPr>
      <dsp:spPr>
        <a:xfrm rot="5400000">
          <a:off x="2905198" y="1931380"/>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Moderate user impact</a:t>
          </a:r>
        </a:p>
        <a:p>
          <a:pPr marL="171450" lvl="1" indent="-171450" algn="l" defTabSz="711200">
            <a:lnSpc>
              <a:spcPct val="90000"/>
            </a:lnSpc>
            <a:spcBef>
              <a:spcPct val="0"/>
            </a:spcBef>
            <a:spcAft>
              <a:spcPct val="15000"/>
            </a:spcAft>
            <a:buChar char="•"/>
          </a:pPr>
          <a:r>
            <a:rPr lang="en-US" sz="1600" kern="1200">
              <a:solidFill>
                <a:schemeClr val="bg2"/>
              </a:solidFill>
            </a:rPr>
            <a:t>Low and moderate implementation cost</a:t>
          </a:r>
        </a:p>
      </dsp:txBody>
      <dsp:txXfrm rot="-5400000">
        <a:off x="1352138" y="3484440"/>
        <a:ext cx="4361676" cy="12555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423E00-183A-4E31-99C5-BAFFF1D002D9}">
      <dsp:nvSpPr>
        <dsp:cNvPr id="0" name=""/>
        <dsp:cNvSpPr/>
      </dsp:nvSpPr>
      <dsp:spPr>
        <a:xfrm rot="5400000">
          <a:off x="-289743" y="292814"/>
          <a:ext cx="1931625" cy="1352138"/>
        </a:xfrm>
        <a:prstGeom prst="chevron">
          <a:avLst/>
        </a:prstGeom>
        <a:solidFill>
          <a:srgbClr val="0070C0"/>
        </a:solidFill>
        <a:ln w="10795"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dirty="0">
              <a:latin typeface="Segoe UI Semibold" panose="020B0702040204020203" pitchFamily="34" charset="0"/>
              <a:cs typeface="Segoe UI Semibold" panose="020B0702040204020203" pitchFamily="34" charset="0"/>
            </a:rPr>
            <a:t>Quick Wins</a:t>
          </a:r>
        </a:p>
        <a:p>
          <a:pPr marL="0" lvl="0" indent="0" algn="ctr" defTabSz="711200">
            <a:lnSpc>
              <a:spcPct val="100000"/>
            </a:lnSpc>
            <a:spcBef>
              <a:spcPct val="0"/>
            </a:spcBef>
            <a:spcAft>
              <a:spcPts val="0"/>
            </a:spcAft>
            <a:buNone/>
          </a:pPr>
          <a:r>
            <a:rPr lang="en-US" sz="1600" kern="1200" dirty="0">
              <a:latin typeface="Segoe UI Semibold" panose="020B0702040204020203" pitchFamily="34" charset="0"/>
              <a:cs typeface="Segoe UI Semibold" panose="020B0702040204020203" pitchFamily="34" charset="0"/>
            </a:rPr>
            <a:t>0-3 Months</a:t>
          </a:r>
        </a:p>
      </dsp:txBody>
      <dsp:txXfrm rot="-5400000">
        <a:off x="1" y="679139"/>
        <a:ext cx="1352138" cy="579487"/>
      </dsp:txXfrm>
    </dsp:sp>
    <dsp:sp modelId="{68CE4177-7460-4916-BAA1-985E0C623967}">
      <dsp:nvSpPr>
        <dsp:cNvPr id="0" name=""/>
        <dsp:cNvSpPr/>
      </dsp:nvSpPr>
      <dsp:spPr>
        <a:xfrm rot="5400000">
          <a:off x="2905198" y="-1549989"/>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Low user impact</a:t>
          </a:r>
        </a:p>
        <a:p>
          <a:pPr marL="171450" lvl="1" indent="-171450" algn="l" defTabSz="711200">
            <a:lnSpc>
              <a:spcPct val="90000"/>
            </a:lnSpc>
            <a:spcBef>
              <a:spcPct val="0"/>
            </a:spcBef>
            <a:spcAft>
              <a:spcPct val="15000"/>
            </a:spcAft>
            <a:buChar char="•"/>
          </a:pPr>
          <a:r>
            <a:rPr lang="en-US" sz="1600" kern="1200" dirty="0">
              <a:solidFill>
                <a:schemeClr val="bg2"/>
              </a:solidFill>
            </a:rPr>
            <a:t>Low implementation cost</a:t>
          </a:r>
        </a:p>
      </dsp:txBody>
      <dsp:txXfrm rot="-5400000">
        <a:off x="1352138" y="3071"/>
        <a:ext cx="4361676" cy="1255556"/>
      </dsp:txXfrm>
    </dsp:sp>
    <dsp:sp modelId="{E23F5FB8-67BE-49C5-9929-EE6051454B64}">
      <dsp:nvSpPr>
        <dsp:cNvPr id="0" name=""/>
        <dsp:cNvSpPr/>
      </dsp:nvSpPr>
      <dsp:spPr>
        <a:xfrm rot="5400000">
          <a:off x="-289743" y="2033499"/>
          <a:ext cx="1931625" cy="1352138"/>
        </a:xfrm>
        <a:prstGeom prst="chevron">
          <a:avLst/>
        </a:prstGeom>
        <a:solidFill>
          <a:srgbClr val="0070C0"/>
        </a:solidFill>
        <a:ln w="10795"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a:latin typeface="Segoe UI Semibold" panose="020B0702040204020203" pitchFamily="34" charset="0"/>
              <a:cs typeface="Segoe UI Semibold" panose="020B0702040204020203" pitchFamily="34" charset="0"/>
            </a:rPr>
            <a:t>3-6 Months</a:t>
          </a:r>
        </a:p>
      </dsp:txBody>
      <dsp:txXfrm rot="-5400000">
        <a:off x="1" y="2419824"/>
        <a:ext cx="1352138" cy="579487"/>
      </dsp:txXfrm>
    </dsp:sp>
    <dsp:sp modelId="{7151DFB4-7CB0-4608-BE39-42D947E77C9F}">
      <dsp:nvSpPr>
        <dsp:cNvPr id="0" name=""/>
        <dsp:cNvSpPr/>
      </dsp:nvSpPr>
      <dsp:spPr>
        <a:xfrm rot="5400000">
          <a:off x="2905198" y="190695"/>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Low user impact</a:t>
          </a:r>
        </a:p>
        <a:p>
          <a:pPr marL="171450" lvl="1" indent="-171450" algn="l" defTabSz="711200">
            <a:lnSpc>
              <a:spcPct val="90000"/>
            </a:lnSpc>
            <a:spcBef>
              <a:spcPct val="0"/>
            </a:spcBef>
            <a:spcAft>
              <a:spcPct val="15000"/>
            </a:spcAft>
            <a:buChar char="•"/>
          </a:pPr>
          <a:r>
            <a:rPr lang="en-US" sz="1600" kern="1200">
              <a:solidFill>
                <a:schemeClr val="bg2"/>
              </a:solidFill>
            </a:rPr>
            <a:t>Moderate implementation cost</a:t>
          </a:r>
        </a:p>
      </dsp:txBody>
      <dsp:txXfrm rot="-5400000">
        <a:off x="1352138" y="1743755"/>
        <a:ext cx="4361676" cy="1255556"/>
      </dsp:txXfrm>
    </dsp:sp>
    <dsp:sp modelId="{A4CA460C-A992-406D-872A-EE67E68A77C0}">
      <dsp:nvSpPr>
        <dsp:cNvPr id="0" name=""/>
        <dsp:cNvSpPr/>
      </dsp:nvSpPr>
      <dsp:spPr>
        <a:xfrm rot="5400000">
          <a:off x="-289743" y="3774184"/>
          <a:ext cx="1931625" cy="1352138"/>
        </a:xfrm>
        <a:prstGeom prst="chevron">
          <a:avLst/>
        </a:prstGeom>
        <a:solidFill>
          <a:srgbClr val="0070C0"/>
        </a:solidFill>
        <a:ln w="10795"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dirty="0">
              <a:latin typeface="Segoe UI Semibold" panose="020B0702040204020203" pitchFamily="34" charset="0"/>
              <a:cs typeface="Segoe UI Semibold" panose="020B0702040204020203" pitchFamily="34" charset="0"/>
            </a:rPr>
            <a:t>6 Months and Beyond</a:t>
          </a:r>
        </a:p>
      </dsp:txBody>
      <dsp:txXfrm rot="-5400000">
        <a:off x="1" y="4160509"/>
        <a:ext cx="1352138" cy="579487"/>
      </dsp:txXfrm>
    </dsp:sp>
    <dsp:sp modelId="{2B340BCE-F58A-4371-AFFD-E53C74EEB7FE}">
      <dsp:nvSpPr>
        <dsp:cNvPr id="0" name=""/>
        <dsp:cNvSpPr/>
      </dsp:nvSpPr>
      <dsp:spPr>
        <a:xfrm rot="5400000">
          <a:off x="2905198" y="1931380"/>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Moderate user impact</a:t>
          </a:r>
        </a:p>
        <a:p>
          <a:pPr marL="171450" lvl="1" indent="-171450" algn="l" defTabSz="711200">
            <a:lnSpc>
              <a:spcPct val="90000"/>
            </a:lnSpc>
            <a:spcBef>
              <a:spcPct val="0"/>
            </a:spcBef>
            <a:spcAft>
              <a:spcPct val="15000"/>
            </a:spcAft>
            <a:buChar char="•"/>
          </a:pPr>
          <a:r>
            <a:rPr lang="en-US" sz="1600" kern="1200">
              <a:solidFill>
                <a:schemeClr val="bg2"/>
              </a:solidFill>
            </a:rPr>
            <a:t>Low and moderate implementation cost</a:t>
          </a:r>
        </a:p>
      </dsp:txBody>
      <dsp:txXfrm rot="-5400000">
        <a:off x="1352138" y="3484440"/>
        <a:ext cx="4361676" cy="12555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423E00-183A-4E31-99C5-BAFFF1D002D9}">
      <dsp:nvSpPr>
        <dsp:cNvPr id="0" name=""/>
        <dsp:cNvSpPr/>
      </dsp:nvSpPr>
      <dsp:spPr>
        <a:xfrm rot="5400000">
          <a:off x="-289743" y="292814"/>
          <a:ext cx="1931625" cy="1352138"/>
        </a:xfrm>
        <a:prstGeom prst="chevron">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dirty="0">
              <a:latin typeface="Segoe UI Semibold" panose="020B0702040204020203" pitchFamily="34" charset="0"/>
              <a:cs typeface="Segoe UI Semibold" panose="020B0702040204020203" pitchFamily="34" charset="0"/>
            </a:rPr>
            <a:t>Quick Wins</a:t>
          </a:r>
        </a:p>
        <a:p>
          <a:pPr marL="0" lvl="0" indent="0" algn="ctr" defTabSz="711200">
            <a:lnSpc>
              <a:spcPct val="100000"/>
            </a:lnSpc>
            <a:spcBef>
              <a:spcPct val="0"/>
            </a:spcBef>
            <a:spcAft>
              <a:spcPts val="0"/>
            </a:spcAft>
            <a:buNone/>
          </a:pPr>
          <a:r>
            <a:rPr lang="en-US" sz="1600" kern="1200" dirty="0">
              <a:latin typeface="Segoe UI Semibold" panose="020B0702040204020203" pitchFamily="34" charset="0"/>
              <a:cs typeface="Segoe UI Semibold" panose="020B0702040204020203" pitchFamily="34" charset="0"/>
            </a:rPr>
            <a:t>0-3 Months</a:t>
          </a:r>
        </a:p>
      </dsp:txBody>
      <dsp:txXfrm rot="-5400000">
        <a:off x="1" y="679139"/>
        <a:ext cx="1352138" cy="579487"/>
      </dsp:txXfrm>
    </dsp:sp>
    <dsp:sp modelId="{68CE4177-7460-4916-BAA1-985E0C623967}">
      <dsp:nvSpPr>
        <dsp:cNvPr id="0" name=""/>
        <dsp:cNvSpPr/>
      </dsp:nvSpPr>
      <dsp:spPr>
        <a:xfrm rot="5400000">
          <a:off x="2905198" y="-1549989"/>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Low user impact</a:t>
          </a:r>
        </a:p>
        <a:p>
          <a:pPr marL="171450" lvl="1" indent="-171450" algn="l" defTabSz="711200">
            <a:lnSpc>
              <a:spcPct val="90000"/>
            </a:lnSpc>
            <a:spcBef>
              <a:spcPct val="0"/>
            </a:spcBef>
            <a:spcAft>
              <a:spcPct val="15000"/>
            </a:spcAft>
            <a:buChar char="•"/>
          </a:pPr>
          <a:r>
            <a:rPr lang="en-US" sz="1600" kern="1200" dirty="0">
              <a:solidFill>
                <a:schemeClr val="bg2"/>
              </a:solidFill>
            </a:rPr>
            <a:t>Low implementation cost</a:t>
          </a:r>
        </a:p>
      </dsp:txBody>
      <dsp:txXfrm rot="-5400000">
        <a:off x="1352138" y="3071"/>
        <a:ext cx="4361676" cy="1255556"/>
      </dsp:txXfrm>
    </dsp:sp>
    <dsp:sp modelId="{E23F5FB8-67BE-49C5-9929-EE6051454B64}">
      <dsp:nvSpPr>
        <dsp:cNvPr id="0" name=""/>
        <dsp:cNvSpPr/>
      </dsp:nvSpPr>
      <dsp:spPr>
        <a:xfrm rot="5400000">
          <a:off x="-289743" y="2033499"/>
          <a:ext cx="1931625" cy="1352138"/>
        </a:xfrm>
        <a:prstGeom prst="chevron">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a:latin typeface="Segoe UI Semibold" panose="020B0702040204020203" pitchFamily="34" charset="0"/>
              <a:cs typeface="Segoe UI Semibold" panose="020B0702040204020203" pitchFamily="34" charset="0"/>
            </a:rPr>
            <a:t>3-6 Months</a:t>
          </a:r>
        </a:p>
      </dsp:txBody>
      <dsp:txXfrm rot="-5400000">
        <a:off x="1" y="2419824"/>
        <a:ext cx="1352138" cy="579487"/>
      </dsp:txXfrm>
    </dsp:sp>
    <dsp:sp modelId="{7151DFB4-7CB0-4608-BE39-42D947E77C9F}">
      <dsp:nvSpPr>
        <dsp:cNvPr id="0" name=""/>
        <dsp:cNvSpPr/>
      </dsp:nvSpPr>
      <dsp:spPr>
        <a:xfrm rot="5400000">
          <a:off x="2905198" y="190695"/>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Low user impact</a:t>
          </a:r>
        </a:p>
        <a:p>
          <a:pPr marL="171450" lvl="1" indent="-171450" algn="l" defTabSz="711200">
            <a:lnSpc>
              <a:spcPct val="90000"/>
            </a:lnSpc>
            <a:spcBef>
              <a:spcPct val="0"/>
            </a:spcBef>
            <a:spcAft>
              <a:spcPct val="15000"/>
            </a:spcAft>
            <a:buChar char="•"/>
          </a:pPr>
          <a:r>
            <a:rPr lang="en-US" sz="1600" kern="1200">
              <a:solidFill>
                <a:schemeClr val="bg2"/>
              </a:solidFill>
            </a:rPr>
            <a:t>Moderate implementation cost</a:t>
          </a:r>
        </a:p>
      </dsp:txBody>
      <dsp:txXfrm rot="-5400000">
        <a:off x="1352138" y="1743755"/>
        <a:ext cx="4361676" cy="1255556"/>
      </dsp:txXfrm>
    </dsp:sp>
    <dsp:sp modelId="{A4CA460C-A992-406D-872A-EE67E68A77C0}">
      <dsp:nvSpPr>
        <dsp:cNvPr id="0" name=""/>
        <dsp:cNvSpPr/>
      </dsp:nvSpPr>
      <dsp:spPr>
        <a:xfrm rot="5400000">
          <a:off x="-289743" y="3774184"/>
          <a:ext cx="1931625" cy="1352138"/>
        </a:xfrm>
        <a:prstGeom prst="chevron">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a:latin typeface="Segoe UI Semibold" panose="020B0702040204020203" pitchFamily="34" charset="0"/>
              <a:cs typeface="Segoe UI Semibold" panose="020B0702040204020203" pitchFamily="34" charset="0"/>
            </a:rPr>
            <a:t>6 Months and beyond</a:t>
          </a:r>
        </a:p>
      </dsp:txBody>
      <dsp:txXfrm rot="-5400000">
        <a:off x="1" y="4160509"/>
        <a:ext cx="1352138" cy="579487"/>
      </dsp:txXfrm>
    </dsp:sp>
    <dsp:sp modelId="{2B340BCE-F58A-4371-AFFD-E53C74EEB7FE}">
      <dsp:nvSpPr>
        <dsp:cNvPr id="0" name=""/>
        <dsp:cNvSpPr/>
      </dsp:nvSpPr>
      <dsp:spPr>
        <a:xfrm rot="5400000">
          <a:off x="2905198" y="1931380"/>
          <a:ext cx="1255556" cy="4361676"/>
        </a:xfrm>
        <a:prstGeom prst="rect">
          <a:avLst/>
        </a:prstGeom>
        <a:solidFill>
          <a:srgbClr val="2C292A"/>
        </a:solidFill>
        <a:ln w="10795"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a:solidFill>
                <a:schemeClr val="bg2"/>
              </a:solidFill>
            </a:rPr>
            <a:t>Moderate user impact</a:t>
          </a:r>
        </a:p>
        <a:p>
          <a:pPr marL="171450" lvl="1" indent="-171450" algn="l" defTabSz="711200">
            <a:lnSpc>
              <a:spcPct val="90000"/>
            </a:lnSpc>
            <a:spcBef>
              <a:spcPct val="0"/>
            </a:spcBef>
            <a:spcAft>
              <a:spcPct val="15000"/>
            </a:spcAft>
            <a:buChar char="•"/>
          </a:pPr>
          <a:r>
            <a:rPr lang="en-US" sz="1600" kern="1200" dirty="0">
              <a:solidFill>
                <a:schemeClr val="bg2"/>
              </a:solidFill>
            </a:rPr>
            <a:t>Moderate implementation cost</a:t>
          </a:r>
        </a:p>
      </dsp:txBody>
      <dsp:txXfrm rot="-5400000">
        <a:off x="1352138" y="3484440"/>
        <a:ext cx="4361676" cy="1255556"/>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D1B54-0B36-7A4E-913A-A21C02273F89}" type="datetimeFigureOut">
              <a:rPr lang="en-US" smtClean="0"/>
              <a:t>8/22/2019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2D3714-B553-A044-BA72-366907BA36B5}" type="slidenum">
              <a:rPr lang="en-US" smtClean="0"/>
              <a:t>‹#›</a:t>
            </a:fld>
            <a:endParaRPr lang="en-US"/>
          </a:p>
        </p:txBody>
      </p:sp>
    </p:spTree>
    <p:extLst>
      <p:ext uri="{BB962C8B-B14F-4D97-AF65-F5344CB8AC3E}">
        <p14:creationId xmlns:p14="http://schemas.microsoft.com/office/powerpoint/2010/main" val="772004882"/>
      </p:ext>
    </p:extLst>
  </p:cSld>
  <p:clrMap bg1="lt1" tx1="dk1" bg2="lt2" tx2="dk2" accent1="accent1" accent2="accent2" accent3="accent3" accent4="accent4" accent5="accent5" accent6="accent6" hlink="hlink" folHlink="folHlink"/>
  <p:notesStyle>
    <a:lvl1pPr marL="0" algn="l" defTabSz="932688" rtl="0" eaLnBrk="1" latinLnBrk="0" hangingPunct="1">
      <a:defRPr sz="1224" kern="1200">
        <a:solidFill>
          <a:schemeClr val="tx1"/>
        </a:solidFill>
        <a:latin typeface="+mn-lt"/>
        <a:ea typeface="+mn-ea"/>
        <a:cs typeface="+mn-cs"/>
      </a:defRPr>
    </a:lvl1pPr>
    <a:lvl2pPr marL="466344" algn="l" defTabSz="932688" rtl="0" eaLnBrk="1" latinLnBrk="0" hangingPunct="1">
      <a:defRPr sz="1224" kern="1200">
        <a:solidFill>
          <a:schemeClr val="tx1"/>
        </a:solidFill>
        <a:latin typeface="+mn-lt"/>
        <a:ea typeface="+mn-ea"/>
        <a:cs typeface="+mn-cs"/>
      </a:defRPr>
    </a:lvl2pPr>
    <a:lvl3pPr marL="932688" algn="l" defTabSz="932688" rtl="0" eaLnBrk="1" latinLnBrk="0" hangingPunct="1">
      <a:defRPr sz="1224" kern="1200">
        <a:solidFill>
          <a:schemeClr val="tx1"/>
        </a:solidFill>
        <a:latin typeface="+mn-lt"/>
        <a:ea typeface="+mn-ea"/>
        <a:cs typeface="+mn-cs"/>
      </a:defRPr>
    </a:lvl3pPr>
    <a:lvl4pPr marL="1399032" algn="l" defTabSz="932688" rtl="0" eaLnBrk="1" latinLnBrk="0" hangingPunct="1">
      <a:defRPr sz="1224" kern="1200">
        <a:solidFill>
          <a:schemeClr val="tx1"/>
        </a:solidFill>
        <a:latin typeface="+mn-lt"/>
        <a:ea typeface="+mn-ea"/>
        <a:cs typeface="+mn-cs"/>
      </a:defRPr>
    </a:lvl4pPr>
    <a:lvl5pPr marL="1865376" algn="l" defTabSz="932688" rtl="0" eaLnBrk="1" latinLnBrk="0" hangingPunct="1">
      <a:defRPr sz="1224" kern="1200">
        <a:solidFill>
          <a:schemeClr val="tx1"/>
        </a:solidFill>
        <a:latin typeface="+mn-lt"/>
        <a:ea typeface="+mn-ea"/>
        <a:cs typeface="+mn-cs"/>
      </a:defRPr>
    </a:lvl5pPr>
    <a:lvl6pPr marL="2331720" algn="l" defTabSz="932688" rtl="0" eaLnBrk="1" latinLnBrk="0" hangingPunct="1">
      <a:defRPr sz="1224" kern="1200">
        <a:solidFill>
          <a:schemeClr val="tx1"/>
        </a:solidFill>
        <a:latin typeface="+mn-lt"/>
        <a:ea typeface="+mn-ea"/>
        <a:cs typeface="+mn-cs"/>
      </a:defRPr>
    </a:lvl6pPr>
    <a:lvl7pPr marL="2798064" algn="l" defTabSz="932688" rtl="0" eaLnBrk="1" latinLnBrk="0" hangingPunct="1">
      <a:defRPr sz="1224" kern="1200">
        <a:solidFill>
          <a:schemeClr val="tx1"/>
        </a:solidFill>
        <a:latin typeface="+mn-lt"/>
        <a:ea typeface="+mn-ea"/>
        <a:cs typeface="+mn-cs"/>
      </a:defRPr>
    </a:lvl7pPr>
    <a:lvl8pPr marL="3264408" algn="l" defTabSz="932688" rtl="0" eaLnBrk="1" latinLnBrk="0" hangingPunct="1">
      <a:defRPr sz="1224" kern="1200">
        <a:solidFill>
          <a:schemeClr val="tx1"/>
        </a:solidFill>
        <a:latin typeface="+mn-lt"/>
        <a:ea typeface="+mn-ea"/>
        <a:cs typeface="+mn-cs"/>
      </a:defRPr>
    </a:lvl8pPr>
    <a:lvl9pPr marL="3730752" algn="l" defTabSz="932688" rtl="0" eaLnBrk="1" latinLnBrk="0" hangingPunct="1">
      <a:defRPr sz="122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need to add the feedback mechanism.</a:t>
            </a:r>
            <a:endParaRPr lang="en-NZ"/>
          </a:p>
        </p:txBody>
      </p:sp>
      <p:sp>
        <p:nvSpPr>
          <p:cNvPr id="4" name="Slide Number Placeholder 3"/>
          <p:cNvSpPr>
            <a:spLocks noGrp="1"/>
          </p:cNvSpPr>
          <p:nvPr>
            <p:ph type="sldNum" sz="quarter" idx="10"/>
          </p:nvPr>
        </p:nvSpPr>
        <p:spPr/>
        <p:txBody>
          <a:bodyPr/>
          <a:lstStyle/>
          <a:p>
            <a:fld id="{D79CACC8-84BD-4A87-AFE8-73E67016737F}" type="slidenum">
              <a:rPr lang="nl-NL" smtClean="0"/>
              <a:t>2</a:t>
            </a:fld>
            <a:endParaRPr lang="nl-NL"/>
          </a:p>
        </p:txBody>
      </p:sp>
    </p:spTree>
    <p:extLst>
      <p:ext uri="{BB962C8B-B14F-4D97-AF65-F5344CB8AC3E}">
        <p14:creationId xmlns:p14="http://schemas.microsoft.com/office/powerpoint/2010/main" val="1013099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1456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3459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1655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0957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15</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2907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16</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6943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17</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4606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18</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59831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40040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20</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7709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a:p>
        </p:txBody>
      </p:sp>
      <p:sp>
        <p:nvSpPr>
          <p:cNvPr id="4" name="Slide Number Placeholder 3"/>
          <p:cNvSpPr>
            <a:spLocks noGrp="1"/>
          </p:cNvSpPr>
          <p:nvPr>
            <p:ph type="sldNum" sz="quarter" idx="10"/>
          </p:nvPr>
        </p:nvSpPr>
        <p:spPr/>
        <p:txBody>
          <a:bodyPr/>
          <a:lstStyle/>
          <a:p>
            <a:fld id="{D79CACC8-84BD-4A87-AFE8-73E67016737F}" type="slidenum">
              <a:rPr lang="nl-NL" smtClean="0"/>
              <a:t>3</a:t>
            </a:fld>
            <a:endParaRPr lang="nl-NL"/>
          </a:p>
        </p:txBody>
      </p:sp>
    </p:spTree>
    <p:extLst>
      <p:ext uri="{BB962C8B-B14F-4D97-AF65-F5344CB8AC3E}">
        <p14:creationId xmlns:p14="http://schemas.microsoft.com/office/powerpoint/2010/main" val="12065113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CACC8-84BD-4A87-AFE8-73E67016737F}" type="slidenum">
              <a:rPr lang="nl-NL" smtClean="0">
                <a:solidFill>
                  <a:prstClr val="black"/>
                </a:solidFill>
              </a:rPr>
              <a:pPr/>
              <a:t>21</a:t>
            </a:fld>
            <a:endParaRPr lang="nl-NL">
              <a:solidFill>
                <a:prstClr val="black"/>
              </a:solidFill>
            </a:endParaRPr>
          </a:p>
        </p:txBody>
      </p:sp>
    </p:spTree>
    <p:extLst>
      <p:ext uri="{BB962C8B-B14F-4D97-AF65-F5344CB8AC3E}">
        <p14:creationId xmlns:p14="http://schemas.microsoft.com/office/powerpoint/2010/main" val="25948456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22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8173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providing an on-going security assessment as a managed security service is highly beneficial. For example, a security assessment as a managed service could provide opportunities to:</a:t>
            </a:r>
          </a:p>
          <a:p>
            <a:pPr marL="228600" indent="-228600">
              <a:buAutoNum type="arabicPeriod"/>
            </a:pPr>
            <a:r>
              <a:rPr lang="en-US" dirty="0"/>
              <a:t>Help track Secure Score progress by providing enhanced reporting through Office or Power Bi dashboards</a:t>
            </a:r>
          </a:p>
          <a:p>
            <a:pPr marL="228600" indent="-228600">
              <a:buAutoNum type="arabicPeriod"/>
            </a:pPr>
            <a:r>
              <a:rPr lang="en-US" dirty="0"/>
              <a:t>Advanced integration scenarios including SIEM integration, creating a single security dashboard using the Secure Score API</a:t>
            </a:r>
          </a:p>
          <a:p>
            <a:pPr marL="228600" indent="-228600">
              <a:buAutoNum type="arabicPeriod"/>
            </a:pPr>
            <a:r>
              <a:rPr lang="en-US" dirty="0"/>
              <a:t>Help manage configuration creep and make sure security actions have been implemented correctly</a:t>
            </a:r>
          </a:p>
          <a:p>
            <a:pPr marL="228600" indent="-228600">
              <a:buAutoNum type="arabicPeriod"/>
            </a:pPr>
            <a:r>
              <a:rPr lang="en-US" dirty="0"/>
              <a:t>Assess new security controls added to Secure Score</a:t>
            </a:r>
          </a:p>
          <a:p>
            <a:pPr marL="0" indent="0">
              <a:buNone/>
            </a:pPr>
            <a:endParaRPr lang="en-US" dirty="0"/>
          </a:p>
          <a:p>
            <a:pPr marL="0" indent="0">
              <a:buNone/>
            </a:pPr>
            <a:endParaRPr lang="en-US"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23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5282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2D3714-B553-A044-BA72-366907BA36B5}" type="slidenum">
              <a:rPr lang="en-US" smtClean="0"/>
              <a:t>24</a:t>
            </a:fld>
            <a:endParaRPr lang="en-US"/>
          </a:p>
        </p:txBody>
      </p:sp>
    </p:spTree>
    <p:extLst>
      <p:ext uri="{BB962C8B-B14F-4D97-AF65-F5344CB8AC3E}">
        <p14:creationId xmlns:p14="http://schemas.microsoft.com/office/powerpoint/2010/main" val="131752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9CACC8-84BD-4A87-AFE8-73E67016737F}" type="slidenum">
              <a:rPr lang="nl-NL" smtClean="0"/>
              <a:t>25</a:t>
            </a:fld>
            <a:endParaRPr lang="nl-NL"/>
          </a:p>
        </p:txBody>
      </p:sp>
    </p:spTree>
    <p:extLst>
      <p:ext uri="{BB962C8B-B14F-4D97-AF65-F5344CB8AC3E}">
        <p14:creationId xmlns:p14="http://schemas.microsoft.com/office/powerpoint/2010/main" val="42260784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2D3714-B553-A044-BA72-366907BA36B5}" type="slidenum">
              <a:rPr lang="en-US" smtClean="0"/>
              <a:t>26</a:t>
            </a:fld>
            <a:endParaRPr lang="en-US"/>
          </a:p>
        </p:txBody>
      </p:sp>
    </p:spTree>
    <p:extLst>
      <p:ext uri="{BB962C8B-B14F-4D97-AF65-F5344CB8AC3E}">
        <p14:creationId xmlns:p14="http://schemas.microsoft.com/office/powerpoint/2010/main" val="2986495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9CACC8-84BD-4A87-AFE8-73E67016737F}" type="slidenum">
              <a:rPr lang="nl-NL" smtClean="0"/>
              <a:t>4</a:t>
            </a:fld>
            <a:endParaRPr lang="nl-NL"/>
          </a:p>
        </p:txBody>
      </p:sp>
    </p:spTree>
    <p:extLst>
      <p:ext uri="{BB962C8B-B14F-4D97-AF65-F5344CB8AC3E}">
        <p14:creationId xmlns:p14="http://schemas.microsoft.com/office/powerpoint/2010/main" val="1382274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9CACC8-84BD-4A87-AFE8-73E67016737F}" type="slidenum">
              <a:rPr lang="nl-NL" smtClean="0"/>
              <a:t>5</a:t>
            </a:fld>
            <a:endParaRPr lang="nl-NL"/>
          </a:p>
        </p:txBody>
      </p:sp>
    </p:spTree>
    <p:extLst>
      <p:ext uri="{BB962C8B-B14F-4D97-AF65-F5344CB8AC3E}">
        <p14:creationId xmlns:p14="http://schemas.microsoft.com/office/powerpoint/2010/main" val="714312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9CACC8-84BD-4A87-AFE8-73E67016737F}" type="slidenum">
              <a:rPr lang="nl-NL" smtClean="0"/>
              <a:t>6</a:t>
            </a:fld>
            <a:endParaRPr lang="nl-NL"/>
          </a:p>
        </p:txBody>
      </p:sp>
    </p:spTree>
    <p:extLst>
      <p:ext uri="{BB962C8B-B14F-4D97-AF65-F5344CB8AC3E}">
        <p14:creationId xmlns:p14="http://schemas.microsoft.com/office/powerpoint/2010/main" val="3299521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2D3714-B553-A044-BA72-366907BA36B5}" type="slidenum">
              <a:rPr lang="en-US" smtClean="0"/>
              <a:t>7</a:t>
            </a:fld>
            <a:endParaRPr lang="en-US"/>
          </a:p>
        </p:txBody>
      </p:sp>
    </p:spTree>
    <p:extLst>
      <p:ext uri="{BB962C8B-B14F-4D97-AF65-F5344CB8AC3E}">
        <p14:creationId xmlns:p14="http://schemas.microsoft.com/office/powerpoint/2010/main" val="4201572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8</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3210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408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5F2D3714-B553-A044-BA72-366907BA36B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72748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9.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38157" y="3090314"/>
            <a:ext cx="9590081" cy="1828800"/>
          </a:xfrm>
          <a:noFill/>
        </p:spPr>
        <p:txBody>
          <a:bodyPr lIns="0" tIns="0" rIns="0" bIns="182880" anchor="b" anchorCtr="0"/>
          <a:lstStyle>
            <a:lvl1pPr>
              <a:defRPr sz="5400" strike="noStrike" spc="-150"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34976" y="4935118"/>
            <a:ext cx="9590081" cy="964256"/>
          </a:xfrm>
          <a:noFill/>
        </p:spPr>
        <p:txBody>
          <a:bodyPr lIns="0" tIns="0" rIns="0" bIns="0">
            <a:noAutofit/>
          </a:bodyPr>
          <a:lstStyle>
            <a:lvl1pPr marL="0" indent="0">
              <a:lnSpc>
                <a:spcPct val="100000"/>
              </a:lnSpc>
              <a:spcBef>
                <a:spcPts val="0"/>
              </a:spcBef>
              <a:buNone/>
              <a:defRPr sz="1600" spc="0" baseline="0">
                <a:solidFill>
                  <a:srgbClr val="000000"/>
                </a:soli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8157" y="445839"/>
            <a:ext cx="914400" cy="194005"/>
          </a:xfrm>
          <a:prstGeom prst="rect">
            <a:avLst/>
          </a:prstGeom>
        </p:spPr>
      </p:pic>
    </p:spTree>
    <p:extLst>
      <p:ext uri="{BB962C8B-B14F-4D97-AF65-F5344CB8AC3E}">
        <p14:creationId xmlns:p14="http://schemas.microsoft.com/office/powerpoint/2010/main" val="15574419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6102350" y="2188559"/>
            <a:ext cx="5895975" cy="3831241"/>
          </a:xfrm>
        </p:spPr>
        <p:txBody>
          <a:bodyPr anchor="ctr">
            <a:noAutofit/>
          </a:bodyPr>
          <a:lstStyle>
            <a:lvl1pPr algn="ctr">
              <a:defRPr sz="2000">
                <a:latin typeface="+mj-lt"/>
              </a:defRPr>
            </a:lvl1pPr>
          </a:lstStyle>
          <a:p>
            <a:r>
              <a:rPr lang="en-US"/>
              <a:t>Drop photo here</a:t>
            </a:r>
          </a:p>
        </p:txBody>
      </p:sp>
      <p:sp>
        <p:nvSpPr>
          <p:cNvPr id="4" name="Text Placeholder 3"/>
          <p:cNvSpPr>
            <a:spLocks noGrp="1"/>
          </p:cNvSpPr>
          <p:nvPr>
            <p:ph type="body" sz="quarter" idx="10" hasCustomPrompt="1"/>
          </p:nvPr>
        </p:nvSpPr>
        <p:spPr>
          <a:xfrm>
            <a:off x="434975" y="2188559"/>
            <a:ext cx="5241206" cy="2624741"/>
          </a:xfrm>
        </p:spPr>
        <p:txBody>
          <a:bodyPr wrap="square" lIns="0" tIns="0" rIns="0" bIns="0">
            <a:noAutofit/>
          </a:bodyPr>
          <a:lstStyle>
            <a:lvl1pPr marL="0" marR="0" indent="0" algn="l" defTabSz="932742" rtl="0" eaLnBrk="1" fontAlgn="auto" latinLnBrk="0" hangingPunct="1">
              <a:lnSpc>
                <a:spcPct val="90000"/>
              </a:lnSpc>
              <a:spcBef>
                <a:spcPts val="0"/>
              </a:spcBef>
              <a:spcAft>
                <a:spcPts val="2600"/>
              </a:spcAft>
              <a:buClrTx/>
              <a:buSzPct val="90000"/>
              <a:buFont typeface="Wingdings" panose="05000000000000000000" pitchFamily="2" charset="2"/>
              <a:buNone/>
              <a:tabLst/>
              <a:defRPr sz="2600" b="0" i="0">
                <a:solidFill>
                  <a:srgbClr val="000000"/>
                </a:solidFill>
                <a:latin typeface="+mn-lt"/>
              </a:defRPr>
            </a:lvl1pPr>
            <a:lvl2pPr marL="228600" marR="0" indent="0" algn="l"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57200" indent="0">
              <a:buNone/>
              <a:defRPr/>
            </a:lvl3pPr>
            <a:lvl4pPr marL="685800" indent="0">
              <a:buNone/>
              <a:defRPr/>
            </a:lvl4pPr>
            <a:lvl5pPr marL="914400"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121556020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34975" y="1631569"/>
            <a:ext cx="3705225"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915209" y="1997456"/>
            <a:ext cx="2752725" cy="2459482"/>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6" name="Rectangle 5"/>
          <p:cNvSpPr/>
          <p:nvPr userDrawn="1"/>
        </p:nvSpPr>
        <p:spPr bwMode="auto">
          <a:xfrm>
            <a:off x="4367213" y="1631569"/>
            <a:ext cx="3695702"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289928" y="1631569"/>
            <a:ext cx="3708398"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841875" y="1997456"/>
            <a:ext cx="2752725" cy="2459482"/>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770907" y="1997456"/>
            <a:ext cx="2752725" cy="2459482"/>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34975" y="5026024"/>
            <a:ext cx="3700401" cy="1333698"/>
          </a:xfrm>
        </p:spPr>
        <p:txBody>
          <a:bodyPr lIns="0" tIns="0" rIns="0" bIns="0"/>
          <a:lstStyle>
            <a:lvl1pPr marL="0" indent="0">
              <a:lnSpc>
                <a:spcPct val="100000"/>
              </a:lnSpc>
              <a:spcBef>
                <a:spcPts val="0"/>
              </a:spcBef>
              <a:spcAft>
                <a:spcPts val="800"/>
              </a:spcAft>
              <a:buNone/>
              <a:defRPr sz="1600" b="1">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367212" y="5026024"/>
            <a:ext cx="3695701"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289925" y="5026024"/>
            <a:ext cx="3708401"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179356161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291701" y="1622045"/>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339460" y="1622045"/>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87218" y="1622045"/>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34976" y="1622045"/>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34975" y="444500"/>
            <a:ext cx="11563350" cy="758825"/>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86136" y="2178050"/>
            <a:ext cx="1604304"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926445" y="2178050"/>
            <a:ext cx="1628170"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34976" y="5026024"/>
            <a:ext cx="2706624" cy="1333698"/>
          </a:xfrm>
        </p:spPr>
        <p:txBody>
          <a:bodyPr lIns="0" tIns="0" rIns="0" bIns="0"/>
          <a:lstStyle>
            <a:lvl1pPr marL="0" indent="0">
              <a:lnSpc>
                <a:spcPct val="100000"/>
              </a:lnSpc>
              <a:spcBef>
                <a:spcPts val="0"/>
              </a:spcBef>
              <a:spcAft>
                <a:spcPts val="800"/>
              </a:spcAft>
              <a:buNone/>
              <a:defRPr sz="1600" b="1">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87218" y="5026024"/>
            <a:ext cx="2706624"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339460" y="5026024"/>
            <a:ext cx="2706624"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878687" y="2178050"/>
            <a:ext cx="1628170"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830928" y="2178050"/>
            <a:ext cx="1628170"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291701" y="5026024"/>
            <a:ext cx="2706624"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272589375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34975" y="2178049"/>
            <a:ext cx="11563350" cy="4373564"/>
          </a:xfrm>
        </p:spPr>
        <p:txBody>
          <a:bodyPr bIns="1737360" anchor="ctr">
            <a:noAutofit/>
          </a:bodyPr>
          <a:lstStyle>
            <a:lvl1pPr algn="ctr">
              <a:defRPr sz="2000">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400288244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34976" y="1207895"/>
            <a:ext cx="7627938" cy="3605405"/>
          </a:xfrm>
          <a:noFill/>
        </p:spPr>
        <p:txBody>
          <a:bodyPr vert="horz" wrap="square" lIns="0" tIns="0" rIns="0" bIns="0" rtlCol="0" anchor="t" anchorCtr="0">
            <a:noAutofit/>
          </a:bodyPr>
          <a:lstStyle>
            <a:lvl1pPr>
              <a:lnSpc>
                <a:spcPct val="90000"/>
              </a:lnSpc>
              <a:defRPr lang="en-US" sz="5400" spc="-150" dirty="0">
                <a:solidFill>
                  <a:srgbClr val="000000"/>
                </a:solidFill>
              </a:defRPr>
            </a:lvl1pPr>
          </a:lstStyle>
          <a:p>
            <a:pPr marL="0" lvl="0">
              <a:lnSpc>
                <a:spcPts val="5600"/>
              </a:lnSpc>
            </a:pPr>
            <a:r>
              <a:rPr lang="en-US"/>
              <a:t>Section title</a:t>
            </a:r>
          </a:p>
        </p:txBody>
      </p:sp>
    </p:spTree>
    <p:extLst>
      <p:ext uri="{BB962C8B-B14F-4D97-AF65-F5344CB8AC3E}">
        <p14:creationId xmlns:p14="http://schemas.microsoft.com/office/powerpoint/2010/main" val="247764215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4"/>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34976" y="1207895"/>
            <a:ext cx="7627938" cy="3605405"/>
          </a:xfrm>
          <a:noFill/>
        </p:spPr>
        <p:txBody>
          <a:bodyPr vert="horz" wrap="square" lIns="0" tIns="0" rIns="0" bIns="0" rtlCol="0" anchor="t" anchorCtr="0">
            <a:noAutofit/>
          </a:bodyPr>
          <a:lstStyle>
            <a:lvl1pPr>
              <a:lnSpc>
                <a:spcPct val="90000"/>
              </a:lnSpc>
              <a:defRPr lang="en-US" sz="5400" spc="-150" dirty="0">
                <a:solidFill>
                  <a:schemeClr val="tx2"/>
                </a:solidFill>
              </a:defRPr>
            </a:lvl1pPr>
          </a:lstStyle>
          <a:p>
            <a:pPr marL="0" lvl="0">
              <a:lnSpc>
                <a:spcPts val="5600"/>
              </a:lnSpc>
            </a:pPr>
            <a:r>
              <a:rPr lang="en-US"/>
              <a:t>Section title</a:t>
            </a:r>
          </a:p>
        </p:txBody>
      </p:sp>
    </p:spTree>
    <p:extLst>
      <p:ext uri="{BB962C8B-B14F-4D97-AF65-F5344CB8AC3E}">
        <p14:creationId xmlns:p14="http://schemas.microsoft.com/office/powerpoint/2010/main" val="174494427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434704" cy="6994521"/>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34976" y="1207895"/>
            <a:ext cx="7627938" cy="3605405"/>
          </a:xfrm>
          <a:noFill/>
        </p:spPr>
        <p:txBody>
          <a:bodyPr vert="horz" wrap="square" lIns="0" tIns="0" rIns="0" bIns="0" rtlCol="0" anchor="t" anchorCtr="0">
            <a:noAutofit/>
          </a:bodyPr>
          <a:lstStyle>
            <a:lvl1pPr>
              <a:lnSpc>
                <a:spcPct val="90000"/>
              </a:lnSpc>
              <a:defRPr lang="en-US" sz="5400" spc="-150" dirty="0">
                <a:solidFill>
                  <a:srgbClr val="000000"/>
                </a:solidFill>
              </a:defRPr>
            </a:lvl1pPr>
          </a:lstStyle>
          <a:p>
            <a:pPr marL="0" lvl="0">
              <a:lnSpc>
                <a:spcPts val="5600"/>
              </a:lnSpc>
            </a:pPr>
            <a:r>
              <a:rPr lang="en-US"/>
              <a:t>Section title</a:t>
            </a:r>
          </a:p>
        </p:txBody>
      </p:sp>
    </p:spTree>
    <p:extLst>
      <p:ext uri="{BB962C8B-B14F-4D97-AF65-F5344CB8AC3E}">
        <p14:creationId xmlns:p14="http://schemas.microsoft.com/office/powerpoint/2010/main" val="401466085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708381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34975" y="1866136"/>
            <a:ext cx="7627938" cy="1502728"/>
          </a:xfrm>
          <a:noFill/>
        </p:spPr>
        <p:txBody>
          <a:bodyPr lIns="0" tIns="0" rIns="0" bIns="0" anchor="t" anchorCtr="0"/>
          <a:lstStyle>
            <a:lvl1pPr>
              <a:lnSpc>
                <a:spcPct val="100000"/>
              </a:lnSpc>
              <a:spcAft>
                <a:spcPts val="1300"/>
              </a:spcAft>
              <a:defRPr sz="2600" spc="-150"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37086" y="6444246"/>
            <a:ext cx="4572000"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8157" y="445839"/>
            <a:ext cx="914400" cy="194005"/>
          </a:xfrm>
          <a:prstGeom prst="rect">
            <a:avLst/>
          </a:prstGeom>
        </p:spPr>
      </p:pic>
    </p:spTree>
    <p:extLst>
      <p:ext uri="{BB962C8B-B14F-4D97-AF65-F5344CB8AC3E}">
        <p14:creationId xmlns:p14="http://schemas.microsoft.com/office/powerpoint/2010/main" val="2404628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34976" y="1866136"/>
            <a:ext cx="7627938" cy="1502728"/>
          </a:xfrm>
          <a:noFill/>
        </p:spPr>
        <p:txBody>
          <a:bodyPr lIns="0" tIns="0" rIns="0" bIns="0" anchor="t" anchorCtr="0"/>
          <a:lstStyle>
            <a:lvl1pPr>
              <a:lnSpc>
                <a:spcPct val="100000"/>
              </a:lnSpc>
              <a:spcAft>
                <a:spcPts val="1300"/>
              </a:spcAft>
              <a:defRPr sz="2600" spc="-150"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37086" y="6444246"/>
            <a:ext cx="4572000"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7" y="445842"/>
            <a:ext cx="914400" cy="194945"/>
          </a:xfrm>
          <a:prstGeom prst="rect">
            <a:avLst/>
          </a:prstGeom>
        </p:spPr>
      </p:pic>
    </p:spTree>
    <p:extLst>
      <p:ext uri="{BB962C8B-B14F-4D97-AF65-F5344CB8AC3E}">
        <p14:creationId xmlns:p14="http://schemas.microsoft.com/office/powerpoint/2010/main" val="3661828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7" y="445842"/>
            <a:ext cx="914400" cy="194945"/>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38157" y="3090314"/>
            <a:ext cx="9590081" cy="1828800"/>
          </a:xfrm>
          <a:noFill/>
        </p:spPr>
        <p:txBody>
          <a:bodyPr lIns="0" tIns="0" rIns="0" bIns="182880" anchor="b" anchorCtr="0"/>
          <a:lstStyle>
            <a:lvl1pPr>
              <a:defRPr sz="5400" strike="noStrike" spc="-150"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34976" y="4935118"/>
            <a:ext cx="9590081" cy="964256"/>
          </a:xfrm>
          <a:noFill/>
        </p:spPr>
        <p:txBody>
          <a:bodyPr lIns="0" tIns="0" rIns="0" bIns="0">
            <a:noAutofit/>
          </a:bodyPr>
          <a:lstStyle>
            <a:lvl1pPr marL="0" indent="0">
              <a:lnSpc>
                <a:spcPct val="100000"/>
              </a:lnSpc>
              <a:spcBef>
                <a:spcPts val="0"/>
              </a:spcBef>
              <a:buNone/>
              <a:defRPr sz="1600"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19810145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Only">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74639" y="300239"/>
            <a:ext cx="11889564" cy="917575"/>
          </a:xfrm>
        </p:spPr>
        <p:txBody>
          <a:bodyPr/>
          <a:lstStyle>
            <a:lvl1pPr marL="0" algn="l" defTabSz="913877" rtl="0" eaLnBrk="1" latinLnBrk="0" hangingPunct="1">
              <a:spcBef>
                <a:spcPct val="0"/>
              </a:spcBef>
              <a:buNone/>
              <a:defRPr lang="en-US" sz="3998" b="0" i="0" u="none" kern="1200" spc="-150" baseline="0" dirty="0">
                <a:solidFill>
                  <a:schemeClr val="accent5">
                    <a:lumMod val="50000"/>
                  </a:schemeClr>
                </a:solidFill>
                <a:latin typeface="Segoe UI Semibold" charset="0"/>
                <a:ea typeface="Segoe UI Semibold" charset="0"/>
                <a:cs typeface="Segoe UI Semibold" charset="0"/>
              </a:defRPr>
            </a:lvl1pPr>
          </a:lstStyle>
          <a:p>
            <a:r>
              <a:rPr lang="en-US"/>
              <a:t>Click to edit Master title style</a:t>
            </a:r>
          </a:p>
        </p:txBody>
      </p:sp>
      <p:sp>
        <p:nvSpPr>
          <p:cNvPr id="3" name="Text Placeholder 3"/>
          <p:cNvSpPr>
            <a:spLocks noGrp="1"/>
          </p:cNvSpPr>
          <p:nvPr>
            <p:ph idx="1"/>
          </p:nvPr>
        </p:nvSpPr>
        <p:spPr>
          <a:xfrm>
            <a:off x="274642" y="1212851"/>
            <a:ext cx="11887198" cy="1527149"/>
          </a:xfrm>
          <a:prstGeom prst="rect">
            <a:avLst/>
          </a:prstGeom>
        </p:spPr>
        <p:txBody>
          <a:bodyPr vert="horz" wrap="square" lIns="146304" tIns="91440" rIns="146304" bIns="91440" rtlCol="0">
            <a:spAutoFit/>
          </a:bodyPr>
          <a:lstStyle>
            <a:lvl1pPr marL="0" indent="0">
              <a:lnSpc>
                <a:spcPct val="100000"/>
              </a:lnSpc>
              <a:buNone/>
              <a:defRPr sz="2400">
                <a:latin typeface="+mn-lt"/>
              </a:defRPr>
            </a:lvl1pPr>
            <a:lvl2pPr marL="342769" indent="0">
              <a:lnSpc>
                <a:spcPct val="100000"/>
              </a:lnSpc>
              <a:buNone/>
              <a:defRPr sz="1836">
                <a:latin typeface="+mn-lt"/>
              </a:defRPr>
            </a:lvl2pPr>
            <a:lvl3pPr marL="571280" indent="0">
              <a:lnSpc>
                <a:spcPct val="100000"/>
              </a:lnSpc>
              <a:buNone/>
              <a:defRPr sz="1632">
                <a:latin typeface="+mn-lt"/>
              </a:defRPr>
            </a:lvl3pPr>
            <a:lvl4pPr marL="799792" indent="0">
              <a:lnSpc>
                <a:spcPct val="100000"/>
              </a:lnSpc>
              <a:buNone/>
              <a:defRPr sz="1428">
                <a:latin typeface="+mn-lt"/>
              </a:defRPr>
            </a:lvl4pPr>
            <a:lvl5pPr marL="1028304" indent="0">
              <a:lnSpc>
                <a:spcPct val="100000"/>
              </a:lnSpc>
              <a:buNone/>
              <a:defRPr sz="1428">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4597625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le_Subtitle">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74639" y="300239"/>
            <a:ext cx="11889564" cy="822960"/>
          </a:xfrm>
        </p:spPr>
        <p:txBody>
          <a:bodyPr/>
          <a:lstStyle>
            <a:lvl1pPr marL="0" algn="l" defTabSz="913877" rtl="0" eaLnBrk="1" latinLnBrk="0" hangingPunct="1">
              <a:spcBef>
                <a:spcPct val="0"/>
              </a:spcBef>
              <a:buNone/>
              <a:defRPr lang="en-US" sz="3998" b="0" i="0" u="none" kern="1200" spc="-150"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230877637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slide phot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C4000B4-EC98-43EC-8FE3-B5F1E90BC0CF}"/>
              </a:ext>
            </a:extLst>
          </p:cNvPr>
          <p:cNvPicPr>
            <a:picLocks noChangeAspect="1"/>
          </p:cNvPicPr>
          <p:nvPr userDrawn="1"/>
        </p:nvPicPr>
        <p:blipFill rotWithShape="1">
          <a:blip r:embed="rId2"/>
          <a:srcRect l="202" t="35855" b="2392"/>
          <a:stretch/>
        </p:blipFill>
        <p:spPr>
          <a:xfrm>
            <a:off x="-18535" y="-62633"/>
            <a:ext cx="12565132" cy="7057158"/>
          </a:xfrm>
          <a:prstGeom prst="rect">
            <a:avLst/>
          </a:prstGeom>
        </p:spPr>
      </p:pic>
      <p:sp>
        <p:nvSpPr>
          <p:cNvPr id="7" name="Rectangle 6">
            <a:extLst>
              <a:ext uri="{FF2B5EF4-FFF2-40B4-BE49-F238E27FC236}">
                <a16:creationId xmlns:a16="http://schemas.microsoft.com/office/drawing/2014/main" id="{20715AAB-A229-4CAB-8985-5B512F67FB76}"/>
              </a:ext>
            </a:extLst>
          </p:cNvPr>
          <p:cNvSpPr/>
          <p:nvPr userDrawn="1"/>
        </p:nvSpPr>
        <p:spPr>
          <a:xfrm>
            <a:off x="0" y="2966771"/>
            <a:ext cx="12565132" cy="4027753"/>
          </a:xfrm>
          <a:prstGeom prst="rect">
            <a:avLst/>
          </a:prstGeom>
          <a:gradFill>
            <a:gsLst>
              <a:gs pos="0">
                <a:srgbClr val="010A07">
                  <a:alpha val="0"/>
                </a:srgbClr>
              </a:gs>
              <a:gs pos="100000">
                <a:srgbClr val="010A07">
                  <a:alpha val="92000"/>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314"/>
            <a:endParaRPr lang="en-US" sz="1765">
              <a:solidFill>
                <a:srgbClr val="F1EFED"/>
              </a:solidFill>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38157" y="4055914"/>
            <a:ext cx="9590081" cy="1828800"/>
          </a:xfrm>
          <a:noFill/>
        </p:spPr>
        <p:txBody>
          <a:bodyPr lIns="0" tIns="0" rIns="0" bIns="182880" anchor="b" anchorCtr="0"/>
          <a:lstStyle>
            <a:lvl1pPr>
              <a:defRPr sz="5400" strike="noStrike" spc="-150" baseline="0">
                <a:solidFill>
                  <a:schemeClr val="bg2"/>
                </a:solidFill>
              </a:defRPr>
            </a:lvl1pPr>
          </a:lstStyle>
          <a:p>
            <a:r>
              <a:rPr lang="en-US"/>
              <a:t>Microsoft 365</a:t>
            </a:r>
            <a:br>
              <a:rPr lang="en-US"/>
            </a:br>
            <a:r>
              <a:rPr lang="en-US"/>
              <a:t>title or event name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38157" y="445839"/>
            <a:ext cx="914400" cy="194005"/>
          </a:xfrm>
          <a:prstGeom prst="rect">
            <a:avLst/>
          </a:prstGeom>
        </p:spPr>
      </p:pic>
      <p:sp>
        <p:nvSpPr>
          <p:cNvPr id="8" name="Subtitle 12">
            <a:extLst>
              <a:ext uri="{FF2B5EF4-FFF2-40B4-BE49-F238E27FC236}">
                <a16:creationId xmlns:a16="http://schemas.microsoft.com/office/drawing/2014/main" id="{156D6246-58FB-4E1D-AEB6-F658A8E4778A}"/>
              </a:ext>
            </a:extLst>
          </p:cNvPr>
          <p:cNvSpPr>
            <a:spLocks noGrp="1"/>
          </p:cNvSpPr>
          <p:nvPr>
            <p:ph type="body" sz="quarter" idx="14"/>
          </p:nvPr>
        </p:nvSpPr>
        <p:spPr>
          <a:xfrm>
            <a:off x="438157" y="5914229"/>
            <a:ext cx="8354964" cy="720197"/>
          </a:xfrm>
        </p:spPr>
        <p:txBody>
          <a:bodyPr/>
          <a:lstStyle>
            <a:lvl1pPr>
              <a:defRPr>
                <a:solidFill>
                  <a:schemeClr val="bg1"/>
                </a:solidFill>
              </a:defRPr>
            </a:lvl1pPr>
          </a:lstStyle>
          <a:p>
            <a:r>
              <a:rPr lang="en-US"/>
              <a:t>On-site Engagement Overview</a:t>
            </a:r>
          </a:p>
          <a:p>
            <a:r>
              <a:rPr lang="en-US"/>
              <a:t>&lt;Presenter Name&gt;</a:t>
            </a:r>
            <a:endParaRPr lang="de-AT"/>
          </a:p>
        </p:txBody>
      </p:sp>
    </p:spTree>
    <p:extLst>
      <p:ext uri="{BB962C8B-B14F-4D97-AF65-F5344CB8AC3E}">
        <p14:creationId xmlns:p14="http://schemas.microsoft.com/office/powerpoint/2010/main" val="23472377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5000"/>
            </a:lvl1pPr>
          </a:lstStyle>
          <a:p>
            <a:r>
              <a:rPr lang="en-US"/>
              <a:t>Click to edit Master title style</a:t>
            </a:r>
          </a:p>
        </p:txBody>
      </p:sp>
      <p:sp>
        <p:nvSpPr>
          <p:cNvPr id="3" name="Rectangle 2"/>
          <p:cNvSpPr/>
          <p:nvPr userDrawn="1"/>
        </p:nvSpPr>
        <p:spPr bwMode="auto">
          <a:xfrm rot="10800000">
            <a:off x="0" y="2354709"/>
            <a:ext cx="12435144" cy="4639815"/>
          </a:xfrm>
          <a:prstGeom prst="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p:cNvGrpSpPr/>
          <p:nvPr userDrawn="1"/>
        </p:nvGrpSpPr>
        <p:grpSpPr>
          <a:xfrm>
            <a:off x="4401627" y="1869890"/>
            <a:ext cx="7737332" cy="5124635"/>
            <a:chOff x="4569387" y="1859015"/>
            <a:chExt cx="7737332" cy="5124635"/>
          </a:xfrm>
        </p:grpSpPr>
        <p:sp>
          <p:nvSpPr>
            <p:cNvPr id="5" name="Rectangle 4"/>
            <p:cNvSpPr/>
            <p:nvPr/>
          </p:nvSpPr>
          <p:spPr bwMode="auto">
            <a:xfrm>
              <a:off x="4762500" y="2109518"/>
              <a:ext cx="7351107" cy="4372353"/>
            </a:xfrm>
            <a:prstGeom prst="rect">
              <a:avLst/>
            </a:prstGeom>
            <a:gradFill>
              <a:gsLst>
                <a:gs pos="1000">
                  <a:schemeClr val="tx2">
                    <a:lumMod val="90000"/>
                    <a:lumOff val="10000"/>
                  </a:schemeClr>
                </a:gs>
                <a:gs pos="85000">
                  <a:schemeClr val="accent1"/>
                </a:gs>
              </a:gsLst>
              <a:lin ang="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p:nvPicPr>
          <p:blipFill rotWithShape="1">
            <a:blip r:embed="rId2"/>
            <a:srcRect l="2899" t="8774" r="2880" b="28821"/>
            <a:stretch/>
          </p:blipFill>
          <p:spPr>
            <a:xfrm>
              <a:off x="4569387" y="1859015"/>
              <a:ext cx="7737332" cy="5124635"/>
            </a:xfrm>
            <a:prstGeom prst="rect">
              <a:avLst/>
            </a:prstGeom>
          </p:spPr>
        </p:pic>
      </p:grpSp>
    </p:spTree>
    <p:extLst>
      <p:ext uri="{BB962C8B-B14F-4D97-AF65-F5344CB8AC3E}">
        <p14:creationId xmlns:p14="http://schemas.microsoft.com/office/powerpoint/2010/main" val="406821253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5" name="Picture 4" descr="A person sitting in a chair using a computer&#10;&#10;Description generated with very high confidence">
            <a:extLst>
              <a:ext uri="{FF2B5EF4-FFF2-40B4-BE49-F238E27FC236}">
                <a16:creationId xmlns:a16="http://schemas.microsoft.com/office/drawing/2014/main" id="{03D2BC42-713B-428D-8ED4-A1554F175C3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13780" y="-1"/>
            <a:ext cx="12450255" cy="6994525"/>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38157" y="3090314"/>
            <a:ext cx="9590081" cy="1828800"/>
          </a:xfrm>
          <a:noFill/>
        </p:spPr>
        <p:txBody>
          <a:bodyPr lIns="0" tIns="0" rIns="0" bIns="182880" anchor="b" anchorCtr="0"/>
          <a:lstStyle>
            <a:lvl1pPr>
              <a:defRPr sz="5400" strike="noStrike" spc="-150"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34976" y="4935118"/>
            <a:ext cx="9590081" cy="964256"/>
          </a:xfrm>
          <a:noFill/>
        </p:spPr>
        <p:txBody>
          <a:bodyPr lIns="0" tIns="0" rIns="0" bIns="0">
            <a:noAutofit/>
          </a:bodyPr>
          <a:lstStyle>
            <a:lvl1pPr marL="0" indent="0">
              <a:lnSpc>
                <a:spcPct val="100000"/>
              </a:lnSpc>
              <a:spcBef>
                <a:spcPts val="0"/>
              </a:spcBef>
              <a:buNone/>
              <a:defRPr sz="1600"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38157" y="445839"/>
            <a:ext cx="914400" cy="194005"/>
          </a:xfrm>
          <a:prstGeom prst="rect">
            <a:avLst/>
          </a:prstGeom>
        </p:spPr>
      </p:pic>
    </p:spTree>
    <p:extLst>
      <p:ext uri="{BB962C8B-B14F-4D97-AF65-F5344CB8AC3E}">
        <p14:creationId xmlns:p14="http://schemas.microsoft.com/office/powerpoint/2010/main" val="33308954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4975" y="1226817"/>
            <a:ext cx="3705225" cy="1195895"/>
          </a:xfrm>
        </p:spPr>
        <p:txBody>
          <a:bodyPr lIns="0" tIns="0" rIns="0" bIns="0"/>
          <a:lstStyle>
            <a:lvl1pPr>
              <a:defRPr sz="2000"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337300" y="1226818"/>
            <a:ext cx="3690938" cy="3354708"/>
          </a:xfrm>
        </p:spPr>
        <p:txBody>
          <a:bodyPr wrap="square" lIns="0" tIns="0" rIns="0" bIns="0">
            <a:noAutofit/>
          </a:bodyPr>
          <a:lstStyle>
            <a:lvl1pPr marL="0" marR="0" indent="0" algn="l" defTabSz="517525" rtl="0" eaLnBrk="1" fontAlgn="auto" latinLnBrk="0" hangingPunct="1">
              <a:lnSpc>
                <a:spcPct val="100000"/>
              </a:lnSpc>
              <a:spcBef>
                <a:spcPts val="0"/>
              </a:spcBef>
              <a:spcAft>
                <a:spcPts val="500"/>
              </a:spcAft>
              <a:buClrTx/>
              <a:buSzPct val="90000"/>
              <a:buFont typeface="Wingdings" panose="05000000000000000000" pitchFamily="2" charset="2"/>
              <a:buNone/>
              <a:tabLst/>
              <a:defRPr sz="2000" spc="0" baseline="0">
                <a:solidFill>
                  <a:schemeClr val="accent1"/>
                </a:solidFill>
                <a:latin typeface="+mj-lt"/>
              </a:defRPr>
            </a:lvl1pPr>
            <a:lvl2pPr marL="228600" indent="0">
              <a:buNone/>
              <a:defRPr sz="1800"/>
            </a:lvl2pPr>
            <a:lvl3pPr marL="457200" indent="0">
              <a:buNone/>
              <a:defRPr sz="1800"/>
            </a:lvl3pPr>
            <a:lvl4pPr marL="685800" indent="0">
              <a:buNone/>
              <a:defRPr sz="1800"/>
            </a:lvl4pPr>
            <a:lvl5pPr marL="914400" indent="0">
              <a:buNone/>
              <a:defRPr sz="1800"/>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317473439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46087" y="2182297"/>
            <a:ext cx="11567160" cy="1247521"/>
          </a:xfrm>
        </p:spPr>
        <p:txBody>
          <a:bodyPr wrap="square" lIns="0" tIns="0" rIns="0" bIns="0">
            <a:spAutoFit/>
          </a:bodyPr>
          <a:lstStyle>
            <a:lvl1pPr marL="0" indent="0">
              <a:lnSpc>
                <a:spcPct val="90000"/>
              </a:lnSpc>
              <a:spcBef>
                <a:spcPts val="0"/>
              </a:spcBef>
              <a:spcAft>
                <a:spcPts val="1300"/>
              </a:spcAft>
              <a:buNone/>
              <a:defRPr sz="2600" b="0" i="0">
                <a:solidFill>
                  <a:srgbClr val="000000"/>
                </a:solidFill>
                <a:latin typeface="+mn-lt"/>
              </a:defRPr>
            </a:lvl1pPr>
            <a:lvl2pPr marL="228600" indent="0">
              <a:lnSpc>
                <a:spcPct val="90000"/>
              </a:lnSpc>
              <a:spcBef>
                <a:spcPts val="0"/>
              </a:spcBef>
              <a:spcAft>
                <a:spcPts val="1300"/>
              </a:spcAft>
              <a:buNone/>
              <a:defRPr sz="2000">
                <a:solidFill>
                  <a:srgbClr val="000000"/>
                </a:solidFill>
              </a:defRPr>
            </a:lvl2pPr>
            <a:lvl3pPr marL="457200" indent="0">
              <a:spcBef>
                <a:spcPts val="0"/>
              </a:spcBef>
              <a:spcAft>
                <a:spcPts val="1300"/>
              </a:spcAft>
              <a:buNone/>
              <a:defRPr sz="2000">
                <a:solidFill>
                  <a:srgbClr val="000000"/>
                </a:solidFill>
              </a:defRPr>
            </a:lvl3pPr>
            <a:lvl4pPr marL="685800" indent="0">
              <a:spcBef>
                <a:spcPts val="0"/>
              </a:spcBef>
              <a:spcAft>
                <a:spcPts val="1300"/>
              </a:spcAft>
              <a:buNone/>
              <a:defRPr sz="2000"/>
            </a:lvl4pPr>
            <a:lvl5pPr marL="914400"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376536016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46088" y="2184023"/>
            <a:ext cx="11567160" cy="1247521"/>
          </a:xfrm>
        </p:spPr>
        <p:txBody>
          <a:bodyPr wrap="square" lIns="0" tIns="0" rIns="0" bIns="0">
            <a:spAutoFit/>
          </a:bodyPr>
          <a:lstStyle>
            <a:lvl1pPr marL="274320" indent="-274320">
              <a:lnSpc>
                <a:spcPct val="90000"/>
              </a:lnSpc>
              <a:spcBef>
                <a:spcPts val="0"/>
              </a:spcBef>
              <a:spcAft>
                <a:spcPts val="1300"/>
              </a:spcAft>
              <a:buClr>
                <a:srgbClr val="000000"/>
              </a:buClr>
              <a:buSzPct val="77000"/>
              <a:buFont typeface="Arial" panose="020B0604020202020204" pitchFamily="34" charset="0"/>
              <a:buChar char="•"/>
              <a:defRPr sz="2600" b="0" i="0">
                <a:solidFill>
                  <a:srgbClr val="000000"/>
                </a:solidFill>
                <a:latin typeface="+mn-lt"/>
              </a:defRPr>
            </a:lvl1pPr>
            <a:lvl2pPr marL="548640" indent="-228600">
              <a:lnSpc>
                <a:spcPct val="90000"/>
              </a:lnSpc>
              <a:spcBef>
                <a:spcPts val="0"/>
              </a:spcBef>
              <a:spcAft>
                <a:spcPts val="1300"/>
              </a:spcAft>
              <a:buClr>
                <a:srgbClr val="000000"/>
              </a:buClr>
              <a:buSzPct val="77000"/>
              <a:buFont typeface="Arial" panose="020B0604020202020204" pitchFamily="34" charset="0"/>
              <a:buChar char="•"/>
              <a:defRPr sz="2000">
                <a:solidFill>
                  <a:srgbClr val="000000"/>
                </a:solidFill>
              </a:defRPr>
            </a:lvl2pPr>
            <a:lvl3pPr marL="822960" indent="-228600">
              <a:spcBef>
                <a:spcPts val="0"/>
              </a:spcBef>
              <a:spcAft>
                <a:spcPts val="1300"/>
              </a:spcAft>
              <a:buClr>
                <a:srgbClr val="000000"/>
              </a:buClr>
              <a:buSzPct val="77000"/>
              <a:buFont typeface="Arial" panose="020B0604020202020204" pitchFamily="34" charset="0"/>
              <a:buChar char="•"/>
              <a:defRPr sz="2000">
                <a:solidFill>
                  <a:srgbClr val="000000"/>
                </a:solidFill>
              </a:defRPr>
            </a:lvl3pPr>
            <a:lvl4pPr marL="685800" indent="0">
              <a:spcBef>
                <a:spcPts val="0"/>
              </a:spcBef>
              <a:spcAft>
                <a:spcPts val="1300"/>
              </a:spcAft>
              <a:buNone/>
              <a:defRPr sz="2000"/>
            </a:lvl4pPr>
            <a:lvl5pPr marL="914400"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4974" y="1105407"/>
            <a:ext cx="11567160" cy="360099"/>
          </a:xfrm>
        </p:spPr>
        <p:txBody>
          <a:bodyPr wrap="square" lIns="0" tIns="0" rIns="0" bIns="0">
            <a:spAutoFit/>
          </a:bodyPr>
          <a:lstStyle>
            <a:lvl1pPr marL="0" indent="0">
              <a:lnSpc>
                <a:spcPct val="90000"/>
              </a:lnSpc>
              <a:spcBef>
                <a:spcPts val="0"/>
              </a:spcBef>
              <a:spcAft>
                <a:spcPts val="1300"/>
              </a:spcAft>
              <a:buNone/>
              <a:defRPr sz="2600" b="0" i="0">
                <a:solidFill>
                  <a:srgbClr val="000000"/>
                </a:solidFill>
                <a:latin typeface="+mn-lt"/>
              </a:defRPr>
            </a:lvl1pPr>
            <a:lvl2pPr marL="228600" indent="0">
              <a:lnSpc>
                <a:spcPct val="90000"/>
              </a:lnSpc>
              <a:spcBef>
                <a:spcPts val="0"/>
              </a:spcBef>
              <a:spcAft>
                <a:spcPts val="1300"/>
              </a:spcAft>
              <a:buNone/>
              <a:defRPr sz="2000">
                <a:solidFill>
                  <a:schemeClr val="tx2"/>
                </a:solidFill>
              </a:defRPr>
            </a:lvl2pPr>
            <a:lvl3pPr marL="457200" indent="0">
              <a:spcBef>
                <a:spcPts val="0"/>
              </a:spcBef>
              <a:spcAft>
                <a:spcPts val="1300"/>
              </a:spcAft>
              <a:buNone/>
              <a:defRPr sz="2000"/>
            </a:lvl3pPr>
            <a:lvl4pPr marL="685800" indent="0">
              <a:spcBef>
                <a:spcPts val="0"/>
              </a:spcBef>
              <a:spcAft>
                <a:spcPts val="1300"/>
              </a:spcAft>
              <a:buNone/>
              <a:defRPr sz="2000"/>
            </a:lvl4pPr>
            <a:lvl5pPr marL="914400" indent="0">
              <a:buNone/>
              <a:defRPr/>
            </a:lvl5pPr>
          </a:lstStyle>
          <a:p>
            <a:pPr lvl="0"/>
            <a:r>
              <a:rPr lang="en-US"/>
              <a:t>Subtitle Segoe UI 26pt</a:t>
            </a:r>
          </a:p>
        </p:txBody>
      </p:sp>
    </p:spTree>
    <p:extLst>
      <p:ext uri="{BB962C8B-B14F-4D97-AF65-F5344CB8AC3E}">
        <p14:creationId xmlns:p14="http://schemas.microsoft.com/office/powerpoint/2010/main" val="277597413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225858560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334125" y="0"/>
            <a:ext cx="6102349" cy="6994525"/>
          </a:xfrm>
          <a:blipFill dpi="0" rotWithShape="1">
            <a:blip r:embed="rId2" cstate="screen">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2000">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34975" y="449264"/>
            <a:ext cx="5667375" cy="77311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34975" y="2188559"/>
            <a:ext cx="5667374" cy="2624741"/>
          </a:xfrm>
        </p:spPr>
        <p:txBody>
          <a:bodyPr wrap="square" lIns="0" tIns="0" rIns="0" bIns="0">
            <a:noAutofit/>
          </a:bodyPr>
          <a:lstStyle>
            <a:lvl1pPr marL="0" marR="0" indent="0" algn="l" defTabSz="932742" rtl="0" eaLnBrk="1" fontAlgn="auto" latinLnBrk="0" hangingPunct="1">
              <a:lnSpc>
                <a:spcPct val="90000"/>
              </a:lnSpc>
              <a:spcBef>
                <a:spcPts val="0"/>
              </a:spcBef>
              <a:spcAft>
                <a:spcPts val="2600"/>
              </a:spcAft>
              <a:buClrTx/>
              <a:buSzPct val="90000"/>
              <a:buFont typeface="Wingdings" panose="05000000000000000000" pitchFamily="2" charset="2"/>
              <a:buNone/>
              <a:tabLst/>
              <a:defRPr sz="2600" b="0" i="0">
                <a:solidFill>
                  <a:srgbClr val="000000"/>
                </a:solidFill>
                <a:latin typeface="+mn-lt"/>
              </a:defRPr>
            </a:lvl1pPr>
            <a:lvl2pPr marL="228600" marR="0" indent="0" algn="l"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57200" indent="0">
              <a:buNone/>
              <a:defRPr/>
            </a:lvl3pPr>
            <a:lvl4pPr marL="685800" indent="0">
              <a:buNone/>
              <a:defRPr/>
            </a:lvl4pPr>
            <a:lvl5pPr marL="914400"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2290361164"/>
      </p:ext>
    </p:extLst>
  </p:cSld>
  <p:clrMapOvr>
    <a:masterClrMapping/>
  </p:clrMapOvr>
  <p:transition>
    <p:fade/>
  </p:transition>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34974" y="2178050"/>
            <a:ext cx="3705225" cy="2635250"/>
          </a:xfrm>
          <a:blipFill>
            <a:blip r:embed="rId2"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2000">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367214" y="2178050"/>
            <a:ext cx="3695700" cy="2635250"/>
          </a:xfrm>
          <a:blipFill>
            <a:blip r:embed="rId3"/>
            <a:stretch>
              <a:fillRect/>
            </a:stretch>
          </a:blipFill>
        </p:spPr>
        <p:txBody>
          <a:bodyPr anchor="ctr">
            <a:noAutofit/>
          </a:bodyPr>
          <a:lstStyle>
            <a:lvl1pPr marL="0" indent="0" algn="ctr">
              <a:buNone/>
              <a:defRPr sz="2000">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289925" y="2178049"/>
            <a:ext cx="3706871" cy="2635251"/>
          </a:xfrm>
          <a:blipFill>
            <a:blip r:embed="rId4"/>
            <a:stretch>
              <a:fillRect/>
            </a:stretch>
          </a:blipFill>
        </p:spPr>
        <p:txBody>
          <a:bodyPr anchor="ctr">
            <a:noAutofit/>
          </a:bodyPr>
          <a:lstStyle>
            <a:lvl1pPr marL="0" indent="0" algn="ctr">
              <a:buNone/>
              <a:defRPr sz="2000">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34975" y="5026024"/>
            <a:ext cx="3703320" cy="1333698"/>
          </a:xfrm>
        </p:spPr>
        <p:txBody>
          <a:bodyPr lIns="0" tIns="0" rIns="0" bIns="0"/>
          <a:lstStyle>
            <a:lvl1pPr marL="0" indent="0">
              <a:lnSpc>
                <a:spcPct val="100000"/>
              </a:lnSpc>
              <a:spcBef>
                <a:spcPts val="0"/>
              </a:spcBef>
              <a:spcAft>
                <a:spcPts val="800"/>
              </a:spcAft>
              <a:buNone/>
              <a:defRPr sz="1600" b="1">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367211" y="5026024"/>
            <a:ext cx="3695700"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289926" y="5026024"/>
            <a:ext cx="3703320"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124179112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4975" y="444500"/>
            <a:ext cx="11563350" cy="758825"/>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46088" y="1903774"/>
            <a:ext cx="11563350" cy="1301895"/>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rot="5400000">
            <a:off x="9883594" y="3071982"/>
            <a:ext cx="6995160" cy="849926"/>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rot="5400000">
            <a:off x="9221642" y="3285698"/>
            <a:ext cx="6994525" cy="423130"/>
          </a:xfrm>
          <a:prstGeom prst="rect">
            <a:avLst/>
          </a:prstGeom>
        </p:spPr>
      </p:pic>
    </p:spTree>
    <p:extLst>
      <p:ext uri="{BB962C8B-B14F-4D97-AF65-F5344CB8AC3E}">
        <p14:creationId xmlns:p14="http://schemas.microsoft.com/office/powerpoint/2010/main" val="266899221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1" r:id="rId4"/>
    <p:sldLayoutId id="2147483687" r:id="rId5"/>
    <p:sldLayoutId id="2147483704" r:id="rId6"/>
    <p:sldLayoutId id="2147483697" r:id="rId7"/>
    <p:sldLayoutId id="2147483692" r:id="rId8"/>
    <p:sldLayoutId id="2147483694" r:id="rId9"/>
    <p:sldLayoutId id="2147483695" r:id="rId10"/>
    <p:sldLayoutId id="2147483685" r:id="rId11"/>
    <p:sldLayoutId id="2147483706" r:id="rId12"/>
    <p:sldLayoutId id="2147483699" r:id="rId13"/>
    <p:sldLayoutId id="2147483688" r:id="rId14"/>
    <p:sldLayoutId id="2147483689" r:id="rId15"/>
    <p:sldLayoutId id="2147483703" r:id="rId16"/>
    <p:sldLayoutId id="2147483705" r:id="rId17"/>
    <p:sldLayoutId id="2147483700" r:id="rId18"/>
    <p:sldLayoutId id="2147483701" r:id="rId19"/>
    <p:sldLayoutId id="2147483707" r:id="rId20"/>
    <p:sldLayoutId id="2147483708" r:id="rId21"/>
    <p:sldLayoutId id="2147483712" r:id="rId22"/>
    <p:sldLayoutId id="2147483713" r:id="rId23"/>
  </p:sldLayoutIdLst>
  <p:transition>
    <p:fade/>
  </p:transition>
  <p:txStyles>
    <p:titleStyle>
      <a:lvl1pPr algn="l" defTabSz="932742" rtl="0" eaLnBrk="1" latinLnBrk="0" hangingPunct="1">
        <a:lnSpc>
          <a:spcPct val="90000"/>
        </a:lnSpc>
        <a:spcBef>
          <a:spcPct val="0"/>
        </a:spcBef>
        <a:buNone/>
        <a:defRPr lang="en-US" sz="3200" b="0" kern="1200" cap="none" spc="-1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userDrawn="1">
          <p15:clr>
            <a:srgbClr val="C35EA4"/>
          </p15:clr>
        </p15:guide>
        <p15:guide id="4" pos="1517" userDrawn="1">
          <p15:clr>
            <a:srgbClr val="C35EA4"/>
          </p15:clr>
        </p15:guide>
        <p15:guide id="5" pos="2608" userDrawn="1">
          <p15:clr>
            <a:srgbClr val="C35EA4"/>
          </p15:clr>
        </p15:guide>
        <p15:guide id="6" pos="2751" userDrawn="1">
          <p15:clr>
            <a:srgbClr val="C35EA4"/>
          </p15:clr>
        </p15:guide>
        <p15:guide id="7" pos="3844" userDrawn="1">
          <p15:clr>
            <a:srgbClr val="C35EA4"/>
          </p15:clr>
        </p15:guide>
        <p15:guide id="8" pos="3989" userDrawn="1">
          <p15:clr>
            <a:srgbClr val="C35EA4"/>
          </p15:clr>
        </p15:guide>
        <p15:guide id="9" pos="5079" userDrawn="1">
          <p15:clr>
            <a:srgbClr val="C35EA4"/>
          </p15:clr>
        </p15:guide>
        <p15:guide id="10" pos="5222" userDrawn="1">
          <p15:clr>
            <a:srgbClr val="C35EA4"/>
          </p15:clr>
        </p15:guide>
        <p15:guide id="11" pos="6317" userDrawn="1">
          <p15:clr>
            <a:srgbClr val="C35EA4"/>
          </p15:clr>
        </p15:guide>
        <p15:guide id="12" pos="6460" userDrawn="1">
          <p15:clr>
            <a:srgbClr val="C35EA4"/>
          </p15:clr>
        </p15:guide>
        <p15:guide id="16" pos="274" userDrawn="1">
          <p15:clr>
            <a:srgbClr val="F26B43"/>
          </p15:clr>
        </p15:guide>
        <p15:guide id="17" pos="7558" userDrawn="1">
          <p15:clr>
            <a:srgbClr val="F26B43"/>
          </p15:clr>
        </p15:guide>
        <p15:guide id="18" orient="horz" pos="758" userDrawn="1">
          <p15:clr>
            <a:srgbClr val="5ACBF0"/>
          </p15:clr>
        </p15:guide>
        <p15:guide id="19" orient="horz" pos="1372" userDrawn="1">
          <p15:clr>
            <a:srgbClr val="5ACBF0"/>
          </p15:clr>
        </p15:guide>
        <p15:guide id="20" orient="horz" pos="612" userDrawn="1">
          <p15:clr>
            <a:srgbClr val="5ACBF0"/>
          </p15:clr>
        </p15:guide>
        <p15:guide id="21" orient="horz" pos="1515" userDrawn="1">
          <p15:clr>
            <a:srgbClr val="5ACBF0"/>
          </p15:clr>
        </p15:guide>
        <p15:guide id="22" orient="horz" pos="2127" userDrawn="1">
          <p15:clr>
            <a:srgbClr val="5ACBF0"/>
          </p15:clr>
        </p15:guide>
        <p15:guide id="23" orient="horz" pos="2275">
          <p15:clr>
            <a:srgbClr val="5ACBF0"/>
          </p15:clr>
        </p15:guide>
        <p15:guide id="25" orient="horz" pos="280" userDrawn="1">
          <p15:clr>
            <a:srgbClr val="F26B43"/>
          </p15:clr>
        </p15:guide>
        <p15:guide id="26" orient="horz" pos="4127" userDrawn="1">
          <p15:clr>
            <a:srgbClr val="F26B43"/>
          </p15:clr>
        </p15:guide>
        <p15:guide id="27" orient="horz" pos="2889" userDrawn="1">
          <p15:clr>
            <a:srgbClr val="5ACBF0"/>
          </p15:clr>
        </p15:guide>
        <p15:guide id="28" orient="horz" pos="3032" userDrawn="1">
          <p15:clr>
            <a:srgbClr val="5ACBF0"/>
          </p15:clr>
        </p15:guide>
        <p15:guide id="29" orient="horz" pos="3648" userDrawn="1">
          <p15:clr>
            <a:srgbClr val="5ACBF0"/>
          </p15:clr>
        </p15:guide>
        <p15:guide id="30" orient="horz" pos="3792"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1.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21.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3.xml"/><Relationship Id="rId1" Type="http://schemas.openxmlformats.org/officeDocument/2006/relationships/slideLayout" Target="../slideLayouts/slideLayout21.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2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hyperlink" Target="http://aka.ms/securityassessmentfeedback" TargetMode="External"/><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2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1.xml"/><Relationship Id="rId1" Type="http://schemas.openxmlformats.org/officeDocument/2006/relationships/slideLayout" Target="../slideLayouts/slideLayout21.xml"/><Relationship Id="rId5" Type="http://schemas.openxmlformats.org/officeDocument/2006/relationships/chart" Target="../charts/chart10.xml"/><Relationship Id="rId4" Type="http://schemas.openxmlformats.org/officeDocument/2006/relationships/chart" Target="../charts/char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diagramColors" Target="../diagrams/colors1.xml"/><Relationship Id="rId11" Type="http://schemas.openxmlformats.org/officeDocument/2006/relationships/image" Target="../media/image17.png"/><Relationship Id="rId5" Type="http://schemas.openxmlformats.org/officeDocument/2006/relationships/diagramQuickStyle" Target="../diagrams/quickStyle1.xml"/><Relationship Id="rId10" Type="http://schemas.openxmlformats.org/officeDocument/2006/relationships/image" Target="../media/image19.png"/><Relationship Id="rId4" Type="http://schemas.openxmlformats.org/officeDocument/2006/relationships/diagramLayout" Target="../diagrams/layout1.xml"/><Relationship Id="rId9"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7E76D-D9CC-45BC-88B1-A43A40C4B6F4}"/>
              </a:ext>
            </a:extLst>
          </p:cNvPr>
          <p:cNvSpPr>
            <a:spLocks noGrp="1"/>
          </p:cNvSpPr>
          <p:nvPr>
            <p:ph type="title"/>
          </p:nvPr>
        </p:nvSpPr>
        <p:spPr/>
        <p:txBody>
          <a:bodyPr/>
          <a:lstStyle/>
          <a:p>
            <a:r>
              <a:rPr lang="de-AT" dirty="0"/>
              <a:t>Security Assessment Workshop</a:t>
            </a:r>
            <a:endParaRPr lang="en-US" dirty="0"/>
          </a:p>
        </p:txBody>
      </p:sp>
      <p:sp>
        <p:nvSpPr>
          <p:cNvPr id="3" name="Text Placeholder 2">
            <a:extLst>
              <a:ext uri="{FF2B5EF4-FFF2-40B4-BE49-F238E27FC236}">
                <a16:creationId xmlns:a16="http://schemas.microsoft.com/office/drawing/2014/main" id="{4C101602-D470-4C30-B473-42D3C74C6D1E}"/>
              </a:ext>
            </a:extLst>
          </p:cNvPr>
          <p:cNvSpPr>
            <a:spLocks noGrp="1"/>
          </p:cNvSpPr>
          <p:nvPr>
            <p:ph type="body" sz="quarter" idx="14"/>
          </p:nvPr>
        </p:nvSpPr>
        <p:spPr>
          <a:xfrm>
            <a:off x="438157" y="5914229"/>
            <a:ext cx="8354964" cy="1080296"/>
          </a:xfrm>
        </p:spPr>
        <p:txBody>
          <a:bodyPr/>
          <a:lstStyle/>
          <a:p>
            <a:r>
              <a:rPr lang="en-US"/>
              <a:t>Close-out Presentation</a:t>
            </a:r>
          </a:p>
          <a:p>
            <a:r>
              <a:rPr lang="en-US"/>
              <a:t>&lt;Presenter Name&gt;</a:t>
            </a:r>
          </a:p>
          <a:p>
            <a:endParaRPr lang="en-US"/>
          </a:p>
        </p:txBody>
      </p:sp>
    </p:spTree>
    <p:extLst>
      <p:ext uri="{BB962C8B-B14F-4D97-AF65-F5344CB8AC3E}">
        <p14:creationId xmlns:p14="http://schemas.microsoft.com/office/powerpoint/2010/main" val="1958206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84507D-220A-4798-8C39-1BDF7C705640}"/>
              </a:ext>
            </a:extLst>
          </p:cNvPr>
          <p:cNvSpPr>
            <a:spLocks noGrp="1"/>
          </p:cNvSpPr>
          <p:nvPr>
            <p:ph type="title"/>
          </p:nvPr>
        </p:nvSpPr>
        <p:spPr/>
        <p:txBody>
          <a:bodyPr/>
          <a:lstStyle/>
          <a:p>
            <a:r>
              <a:rPr lang="en-US" dirty="0"/>
              <a:t>Example Assessment Results and Roadmap</a:t>
            </a:r>
          </a:p>
        </p:txBody>
      </p:sp>
    </p:spTree>
    <p:extLst>
      <p:ext uri="{BB962C8B-B14F-4D97-AF65-F5344CB8AC3E}">
        <p14:creationId xmlns:p14="http://schemas.microsoft.com/office/powerpoint/2010/main" val="393387526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3200" dirty="0"/>
              <a:t>Current Microsoft Secure Score State</a:t>
            </a:r>
          </a:p>
        </p:txBody>
      </p:sp>
      <p:sp>
        <p:nvSpPr>
          <p:cNvPr id="14" name="TextBox 13"/>
          <p:cNvSpPr txBox="1"/>
          <p:nvPr/>
        </p:nvSpPr>
        <p:spPr>
          <a:xfrm>
            <a:off x="2167987" y="3502460"/>
            <a:ext cx="2034532" cy="610360"/>
          </a:xfrm>
          <a:prstGeom prst="rect">
            <a:avLst/>
          </a:prstGeom>
          <a:noFill/>
        </p:spPr>
        <p:txBody>
          <a:bodyPr wrap="none" rtlCol="0">
            <a:spAutoFit/>
          </a:bodyPr>
          <a:lstStyle/>
          <a:p>
            <a:pPr marL="0" marR="0" lvl="0" indent="0" algn="ctr" defTabSz="932509" rtl="0" eaLnBrk="1" fontAlgn="auto" latinLnBrk="0" hangingPunct="1">
              <a:lnSpc>
                <a:spcPct val="100000"/>
              </a:lnSpc>
              <a:spcBef>
                <a:spcPts val="0"/>
              </a:spcBef>
              <a:spcAft>
                <a:spcPts val="0"/>
              </a:spcAft>
              <a:buClrTx/>
              <a:buSzTx/>
              <a:buFontTx/>
              <a:buNone/>
              <a:tabLst/>
              <a:defRPr/>
            </a:pPr>
            <a:r>
              <a:rPr kumimoji="0" lang="en-US" sz="1122" b="1" i="0" u="none" strike="noStrike" kern="1200" cap="none" spc="0" normalizeH="0" baseline="0" noProof="0" dirty="0">
                <a:ln>
                  <a:noFill/>
                </a:ln>
                <a:solidFill>
                  <a:srgbClr val="2C292A"/>
                </a:solidFill>
                <a:effectLst/>
                <a:uLnTx/>
                <a:uFillTx/>
                <a:latin typeface="Segoe UI"/>
                <a:ea typeface="+mn-ea"/>
                <a:cs typeface="+mn-cs"/>
              </a:rPr>
              <a:t>Microsoft 365 Secure Score</a:t>
            </a:r>
          </a:p>
          <a:p>
            <a:pPr marL="0" marR="0" lvl="0" indent="0" algn="ctr" defTabSz="932509" rtl="0" eaLnBrk="1" fontAlgn="auto" latinLnBrk="0" hangingPunct="1">
              <a:lnSpc>
                <a:spcPct val="100000"/>
              </a:lnSpc>
              <a:spcBef>
                <a:spcPts val="0"/>
              </a:spcBef>
              <a:spcAft>
                <a:spcPts val="0"/>
              </a:spcAft>
              <a:buClrTx/>
              <a:buSzTx/>
              <a:buFontTx/>
              <a:buNone/>
              <a:tabLst/>
              <a:defRPr/>
            </a:pPr>
            <a:r>
              <a:rPr kumimoji="0" lang="en-US" sz="1122" b="1" i="0" u="none" strike="noStrike" kern="1200" cap="none" spc="0" normalizeH="0" baseline="0" noProof="0" dirty="0">
                <a:ln>
                  <a:noFill/>
                </a:ln>
                <a:solidFill>
                  <a:srgbClr val="2C292A"/>
                </a:solidFill>
                <a:effectLst/>
                <a:uLnTx/>
                <a:uFillTx/>
                <a:latin typeface="Segoe UI"/>
                <a:ea typeface="+mn-ea"/>
                <a:cs typeface="+mn-cs"/>
              </a:rPr>
              <a:t>Security Action </a:t>
            </a:r>
            <a:br>
              <a:rPr kumimoji="0" lang="en-US" sz="1122" b="1" i="0" u="none" strike="noStrike" kern="1200" cap="none" spc="0" normalizeH="0" baseline="0" noProof="0" dirty="0">
                <a:ln>
                  <a:noFill/>
                </a:ln>
                <a:solidFill>
                  <a:srgbClr val="2C292A"/>
                </a:solidFill>
                <a:effectLst/>
                <a:uLnTx/>
                <a:uFillTx/>
                <a:latin typeface="Segoe UI"/>
                <a:ea typeface="+mn-ea"/>
                <a:cs typeface="+mn-cs"/>
              </a:rPr>
            </a:br>
            <a:r>
              <a:rPr kumimoji="0" lang="en-US" sz="1122" b="1" i="0" u="none" strike="noStrike" kern="1200" cap="none" spc="0" normalizeH="0" baseline="0" noProof="0" dirty="0">
                <a:ln>
                  <a:noFill/>
                </a:ln>
                <a:solidFill>
                  <a:srgbClr val="2C292A"/>
                </a:solidFill>
                <a:effectLst/>
                <a:uLnTx/>
                <a:uFillTx/>
                <a:latin typeface="Segoe UI"/>
                <a:ea typeface="+mn-ea"/>
                <a:cs typeface="+mn-cs"/>
              </a:rPr>
              <a:t>Score Summary</a:t>
            </a:r>
          </a:p>
        </p:txBody>
      </p:sp>
      <p:graphicFrame>
        <p:nvGraphicFramePr>
          <p:cNvPr id="18" name="Chart 17" descr="Example chart showing Microsoft 365 secure score security action summary. Complete = 180 Incomplete =  688">
            <a:extLst>
              <a:ext uri="{FF2B5EF4-FFF2-40B4-BE49-F238E27FC236}">
                <a16:creationId xmlns:a16="http://schemas.microsoft.com/office/drawing/2014/main" id="{F350F5F8-14D6-43A3-8050-B6A409AF89CD}"/>
              </a:ext>
            </a:extLst>
          </p:cNvPr>
          <p:cNvGraphicFramePr>
            <a:graphicFrameLocks/>
          </p:cNvGraphicFramePr>
          <p:nvPr>
            <p:extLst>
              <p:ext uri="{D42A27DB-BD31-4B8C-83A1-F6EECF244321}">
                <p14:modId xmlns:p14="http://schemas.microsoft.com/office/powerpoint/2010/main" val="2612556341"/>
              </p:ext>
            </p:extLst>
          </p:nvPr>
        </p:nvGraphicFramePr>
        <p:xfrm>
          <a:off x="272319" y="1385431"/>
          <a:ext cx="5825866" cy="485657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5018402" y="1922828"/>
            <a:ext cx="2204451" cy="265009"/>
          </a:xfrm>
          <a:prstGeom prst="rect">
            <a:avLst/>
          </a:prstGeom>
          <a:noFill/>
        </p:spPr>
        <p:txBody>
          <a:bodyPr wrap="none" rtlCol="0">
            <a:spAutoFit/>
          </a:bodyPr>
          <a:lstStyle/>
          <a:p>
            <a:pPr marL="0" marR="0" lvl="0" indent="0" algn="r" defTabSz="932509" rtl="0" eaLnBrk="1" fontAlgn="auto" latinLnBrk="0" hangingPunct="1">
              <a:lnSpc>
                <a:spcPct val="100000"/>
              </a:lnSpc>
              <a:spcBef>
                <a:spcPts val="0"/>
              </a:spcBef>
              <a:spcAft>
                <a:spcPts val="0"/>
              </a:spcAft>
              <a:buClrTx/>
              <a:buSzTx/>
              <a:buFontTx/>
              <a:buNone/>
              <a:tabLst/>
              <a:defRPr/>
            </a:pPr>
            <a:r>
              <a:rPr lang="en-US" sz="1122" dirty="0">
                <a:solidFill>
                  <a:srgbClr val="2C292A"/>
                </a:solidFill>
                <a:latin typeface="Segoe UI"/>
              </a:rPr>
              <a:t>Security Action Category Scores</a:t>
            </a:r>
            <a:endParaRPr kumimoji="0" lang="en-US" sz="1122" b="0" i="0" u="none" strike="noStrike" kern="1200" cap="none" spc="0" normalizeH="0" baseline="0" noProof="0" dirty="0">
              <a:ln>
                <a:noFill/>
              </a:ln>
              <a:solidFill>
                <a:srgbClr val="2C292A"/>
              </a:solidFill>
              <a:effectLst/>
              <a:uLnTx/>
              <a:uFillTx/>
              <a:latin typeface="Segoe UI"/>
              <a:ea typeface="+mn-ea"/>
              <a:cs typeface="+mn-cs"/>
            </a:endParaRPr>
          </a:p>
        </p:txBody>
      </p:sp>
      <p:graphicFrame>
        <p:nvGraphicFramePr>
          <p:cNvPr id="27" name="chart4" descr="example bar chart showing the security category scores by app, data, device and idenity">
            <a:extLst>
              <a:ext uri="{FF2B5EF4-FFF2-40B4-BE49-F238E27FC236}">
                <a16:creationId xmlns:a16="http://schemas.microsoft.com/office/drawing/2014/main" id="{35A0BFBE-923B-4B19-B844-65325A70E3F4}"/>
              </a:ext>
            </a:extLst>
          </p:cNvPr>
          <p:cNvGraphicFramePr>
            <a:graphicFrameLocks/>
          </p:cNvGraphicFramePr>
          <p:nvPr>
            <p:extLst>
              <p:ext uri="{D42A27DB-BD31-4B8C-83A1-F6EECF244321}">
                <p14:modId xmlns:p14="http://schemas.microsoft.com/office/powerpoint/2010/main" val="299829541"/>
              </p:ext>
            </p:extLst>
          </p:nvPr>
        </p:nvGraphicFramePr>
        <p:xfrm>
          <a:off x="7225722" y="887190"/>
          <a:ext cx="4135475" cy="2841299"/>
        </p:xfrm>
        <a:graphic>
          <a:graphicData uri="http://schemas.openxmlformats.org/drawingml/2006/chart">
            <c:chart xmlns:c="http://schemas.openxmlformats.org/drawingml/2006/chart" xmlns:r="http://schemas.openxmlformats.org/officeDocument/2006/relationships" r:id="rId4"/>
          </a:graphicData>
        </a:graphic>
      </p:graphicFrame>
      <p:sp>
        <p:nvSpPr>
          <p:cNvPr id="30" name="TextBox 29">
            <a:extLst>
              <a:ext uri="{FF2B5EF4-FFF2-40B4-BE49-F238E27FC236}">
                <a16:creationId xmlns:a16="http://schemas.microsoft.com/office/drawing/2014/main" id="{89A2ED5B-D483-4500-B55E-E704ECFB1983}"/>
              </a:ext>
            </a:extLst>
          </p:cNvPr>
          <p:cNvSpPr txBox="1"/>
          <p:nvPr/>
        </p:nvSpPr>
        <p:spPr>
          <a:xfrm>
            <a:off x="4973518" y="5170977"/>
            <a:ext cx="2249335" cy="265009"/>
          </a:xfrm>
          <a:prstGeom prst="rect">
            <a:avLst/>
          </a:prstGeom>
          <a:noFill/>
        </p:spPr>
        <p:txBody>
          <a:bodyPr wrap="none" rtlCol="0">
            <a:spAutoFit/>
          </a:bodyPr>
          <a:lstStyle/>
          <a:p>
            <a:pPr marL="0" marR="0" lvl="0" indent="0" algn="r" defTabSz="932509" rtl="0" eaLnBrk="1" fontAlgn="auto" latinLnBrk="0" hangingPunct="1">
              <a:lnSpc>
                <a:spcPct val="100000"/>
              </a:lnSpc>
              <a:spcBef>
                <a:spcPts val="0"/>
              </a:spcBef>
              <a:spcAft>
                <a:spcPts val="0"/>
              </a:spcAft>
              <a:buClrTx/>
              <a:buSzTx/>
              <a:buFontTx/>
              <a:buNone/>
              <a:tabLst/>
              <a:defRPr/>
            </a:pPr>
            <a:r>
              <a:rPr lang="en-US" sz="1122" dirty="0">
                <a:solidFill>
                  <a:srgbClr val="2C292A"/>
                </a:solidFill>
                <a:latin typeface="Segoe UI"/>
              </a:rPr>
              <a:t>Security Action Workload Scores</a:t>
            </a:r>
            <a:endParaRPr kumimoji="0" lang="en-US" sz="1122" b="0" i="0" u="none" strike="noStrike" kern="1200" cap="none" spc="0" normalizeH="0" baseline="0" noProof="0" dirty="0">
              <a:ln>
                <a:noFill/>
              </a:ln>
              <a:solidFill>
                <a:srgbClr val="2C292A"/>
              </a:solidFill>
              <a:effectLst/>
              <a:uLnTx/>
              <a:uFillTx/>
              <a:latin typeface="Segoe UI"/>
              <a:ea typeface="+mn-ea"/>
              <a:cs typeface="+mn-cs"/>
            </a:endParaRPr>
          </a:p>
        </p:txBody>
      </p:sp>
      <p:graphicFrame>
        <p:nvGraphicFramePr>
          <p:cNvPr id="19" name="Chart 18" descr="example bar chart of security action workload scores.">
            <a:extLst>
              <a:ext uri="{FF2B5EF4-FFF2-40B4-BE49-F238E27FC236}">
                <a16:creationId xmlns:a16="http://schemas.microsoft.com/office/drawing/2014/main" id="{09A5D548-EB39-4A57-8B3F-FD5CD0307337}"/>
              </a:ext>
            </a:extLst>
          </p:cNvPr>
          <p:cNvGraphicFramePr>
            <a:graphicFrameLocks/>
          </p:cNvGraphicFramePr>
          <p:nvPr>
            <p:extLst>
              <p:ext uri="{D42A27DB-BD31-4B8C-83A1-F6EECF244321}">
                <p14:modId xmlns:p14="http://schemas.microsoft.com/office/powerpoint/2010/main" val="3894556219"/>
              </p:ext>
            </p:extLst>
          </p:nvPr>
        </p:nvGraphicFramePr>
        <p:xfrm>
          <a:off x="7222852" y="3740397"/>
          <a:ext cx="4135475" cy="2953889"/>
        </p:xfrm>
        <a:graphic>
          <a:graphicData uri="http://schemas.openxmlformats.org/drawingml/2006/chart">
            <c:chart xmlns:c="http://schemas.openxmlformats.org/drawingml/2006/chart" xmlns:r="http://schemas.openxmlformats.org/officeDocument/2006/relationships" r:id="rId5"/>
          </a:graphicData>
        </a:graphic>
      </p:graphicFrame>
      <p:grpSp>
        <p:nvGrpSpPr>
          <p:cNvPr id="20" name="Group 19">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21" name="Diagonal Stripe 20"/>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25" name="TextBox 24"/>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334442459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3200" dirty="0"/>
              <a:t>Current Microsoft Secure Score State</a:t>
            </a:r>
          </a:p>
        </p:txBody>
      </p:sp>
      <p:sp>
        <p:nvSpPr>
          <p:cNvPr id="30" name="TextBox 29">
            <a:extLst>
              <a:ext uri="{FF2B5EF4-FFF2-40B4-BE49-F238E27FC236}">
                <a16:creationId xmlns:a16="http://schemas.microsoft.com/office/drawing/2014/main" id="{89A2ED5B-D483-4500-B55E-E704ECFB1983}"/>
              </a:ext>
            </a:extLst>
          </p:cNvPr>
          <p:cNvSpPr txBox="1"/>
          <p:nvPr/>
        </p:nvSpPr>
        <p:spPr>
          <a:xfrm>
            <a:off x="1716915" y="1428200"/>
            <a:ext cx="2055371" cy="265009"/>
          </a:xfrm>
          <a:prstGeom prst="rect">
            <a:avLst/>
          </a:prstGeom>
          <a:noFill/>
        </p:spPr>
        <p:txBody>
          <a:bodyPr wrap="none" rtlCol="0">
            <a:spAutoFit/>
          </a:bodyPr>
          <a:lstStyle/>
          <a:p>
            <a:pPr marL="0" marR="0" lvl="0" indent="0" algn="r" defTabSz="932509" rtl="0" eaLnBrk="1" fontAlgn="auto" latinLnBrk="0" hangingPunct="1">
              <a:lnSpc>
                <a:spcPct val="100000"/>
              </a:lnSpc>
              <a:spcBef>
                <a:spcPts val="0"/>
              </a:spcBef>
              <a:spcAft>
                <a:spcPts val="0"/>
              </a:spcAft>
              <a:buClrTx/>
              <a:buSzTx/>
              <a:buFontTx/>
              <a:buNone/>
              <a:tabLst/>
              <a:defRPr/>
            </a:pPr>
            <a:r>
              <a:rPr lang="en-US" sz="1122" dirty="0">
                <a:solidFill>
                  <a:srgbClr val="2C292A"/>
                </a:solidFill>
                <a:latin typeface="Segoe UI"/>
              </a:rPr>
              <a:t>Security Action Control Types</a:t>
            </a:r>
            <a:endParaRPr kumimoji="0" lang="en-US" sz="1122" b="0" i="0" u="none" strike="noStrike" kern="1200" cap="none" spc="0" normalizeH="0" baseline="0" noProof="0" dirty="0">
              <a:ln>
                <a:noFill/>
              </a:ln>
              <a:solidFill>
                <a:srgbClr val="2C292A"/>
              </a:solidFill>
              <a:effectLst/>
              <a:uLnTx/>
              <a:uFillTx/>
              <a:latin typeface="Segoe UI"/>
              <a:ea typeface="+mn-ea"/>
              <a:cs typeface="+mn-cs"/>
            </a:endParaRPr>
          </a:p>
        </p:txBody>
      </p:sp>
      <p:graphicFrame>
        <p:nvGraphicFramePr>
          <p:cNvPr id="13" name="Chart 12" descr="example bar graph of security action control types">
            <a:extLst>
              <a:ext uri="{FF2B5EF4-FFF2-40B4-BE49-F238E27FC236}">
                <a16:creationId xmlns:a16="http://schemas.microsoft.com/office/drawing/2014/main" id="{E39CA3D0-ECC6-4E00-B098-C794C4D72C69}"/>
              </a:ext>
            </a:extLst>
          </p:cNvPr>
          <p:cNvGraphicFramePr>
            <a:graphicFrameLocks/>
          </p:cNvGraphicFramePr>
          <p:nvPr>
            <p:extLst>
              <p:ext uri="{D42A27DB-BD31-4B8C-83A1-F6EECF244321}">
                <p14:modId xmlns:p14="http://schemas.microsoft.com/office/powerpoint/2010/main" val="2075230166"/>
              </p:ext>
            </p:extLst>
          </p:nvPr>
        </p:nvGraphicFramePr>
        <p:xfrm>
          <a:off x="274640" y="1693209"/>
          <a:ext cx="5694840" cy="3679454"/>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7712716" y="1431355"/>
            <a:ext cx="2621230" cy="265009"/>
          </a:xfrm>
          <a:prstGeom prst="rect">
            <a:avLst/>
          </a:prstGeom>
          <a:noFill/>
        </p:spPr>
        <p:txBody>
          <a:bodyPr wrap="none" rtlCol="0">
            <a:spAutoFit/>
          </a:bodyPr>
          <a:lstStyle/>
          <a:p>
            <a:pPr marL="0" marR="0" lvl="0" indent="0" algn="r" defTabSz="932509" rtl="0" eaLnBrk="1" fontAlgn="auto" latinLnBrk="0" hangingPunct="1">
              <a:lnSpc>
                <a:spcPct val="100000"/>
              </a:lnSpc>
              <a:spcBef>
                <a:spcPts val="0"/>
              </a:spcBef>
              <a:spcAft>
                <a:spcPts val="0"/>
              </a:spcAft>
              <a:buClrTx/>
              <a:buSzTx/>
              <a:buFontTx/>
              <a:buNone/>
              <a:tabLst/>
              <a:defRPr/>
            </a:pPr>
            <a:r>
              <a:rPr lang="en-US" sz="1122" dirty="0">
                <a:solidFill>
                  <a:srgbClr val="2C292A"/>
                </a:solidFill>
                <a:latin typeface="Segoe UI"/>
              </a:rPr>
              <a:t>Security Action Prioritization Summary</a:t>
            </a:r>
            <a:endParaRPr kumimoji="0" lang="en-US" sz="1122" b="0" i="0" u="none" strike="noStrike" kern="1200" cap="none" spc="0" normalizeH="0" baseline="0" noProof="0" dirty="0">
              <a:ln>
                <a:noFill/>
              </a:ln>
              <a:solidFill>
                <a:srgbClr val="2C292A"/>
              </a:solidFill>
              <a:effectLst/>
              <a:uLnTx/>
              <a:uFillTx/>
              <a:latin typeface="Segoe UI"/>
              <a:ea typeface="+mn-ea"/>
              <a:cs typeface="+mn-cs"/>
            </a:endParaRPr>
          </a:p>
        </p:txBody>
      </p:sp>
      <p:graphicFrame>
        <p:nvGraphicFramePr>
          <p:cNvPr id="17" name="Chart 16" descr="example bar chart of Security Action Prioritization Summary">
            <a:extLst>
              <a:ext uri="{FF2B5EF4-FFF2-40B4-BE49-F238E27FC236}">
                <a16:creationId xmlns:a16="http://schemas.microsoft.com/office/drawing/2014/main" id="{76F6ED5F-E963-42DC-97AD-BDED9CBD0223}"/>
              </a:ext>
            </a:extLst>
          </p:cNvPr>
          <p:cNvGraphicFramePr>
            <a:graphicFrameLocks/>
          </p:cNvGraphicFramePr>
          <p:nvPr>
            <p:extLst>
              <p:ext uri="{D42A27DB-BD31-4B8C-83A1-F6EECF244321}">
                <p14:modId xmlns:p14="http://schemas.microsoft.com/office/powerpoint/2010/main" val="1011763112"/>
              </p:ext>
            </p:extLst>
          </p:nvPr>
        </p:nvGraphicFramePr>
        <p:xfrm>
          <a:off x="6107311" y="1696364"/>
          <a:ext cx="5832041" cy="3676004"/>
        </p:xfrm>
        <a:graphic>
          <a:graphicData uri="http://schemas.openxmlformats.org/drawingml/2006/chart">
            <c:chart xmlns:c="http://schemas.openxmlformats.org/drawingml/2006/chart" xmlns:r="http://schemas.openxmlformats.org/officeDocument/2006/relationships" r:id="rId4"/>
          </a:graphicData>
        </a:graphic>
      </p:graphicFrame>
      <p:grpSp>
        <p:nvGrpSpPr>
          <p:cNvPr id="20" name="Group 19">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21" name="Diagonal Stripe 20"/>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25" name="TextBox 24"/>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99321137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t>Key Microsoft Secure Score Recommendations</a:t>
            </a:r>
          </a:p>
        </p:txBody>
      </p:sp>
      <p:graphicFrame>
        <p:nvGraphicFramePr>
          <p:cNvPr id="17" name="Content Placeholder 16" descr="Table showing key Office 365 recommendations grouped into Quick Wins 0-3 months, 3-6 months and 6 months and beyond."/>
          <p:cNvGraphicFramePr>
            <a:graphicFrameLocks noGrp="1"/>
          </p:cNvGraphicFramePr>
          <p:nvPr>
            <p:ph idx="4294967295"/>
            <p:extLst>
              <p:ext uri="{D42A27DB-BD31-4B8C-83A1-F6EECF244321}">
                <p14:modId xmlns:p14="http://schemas.microsoft.com/office/powerpoint/2010/main" val="3436211400"/>
              </p:ext>
            </p:extLst>
          </p:nvPr>
        </p:nvGraphicFramePr>
        <p:xfrm>
          <a:off x="433876" y="1332522"/>
          <a:ext cx="5713815" cy="54191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611874537"/>
              </p:ext>
            </p:extLst>
          </p:nvPr>
        </p:nvGraphicFramePr>
        <p:xfrm>
          <a:off x="6467327" y="1205156"/>
          <a:ext cx="4701208" cy="1517258"/>
        </p:xfrm>
        <a:graphic>
          <a:graphicData uri="http://schemas.openxmlformats.org/drawingml/2006/table">
            <a:tbl>
              <a:tblPr firstRow="1">
                <a:tableStyleId>{5C22544A-7EE6-4342-B048-85BDC9FD1C3A}</a:tableStyleId>
              </a:tblPr>
              <a:tblGrid>
                <a:gridCol w="4701208">
                  <a:extLst>
                    <a:ext uri="{9D8B030D-6E8A-4147-A177-3AD203B41FA5}">
                      <a16:colId xmlns:a16="http://schemas.microsoft.com/office/drawing/2014/main" val="3550063347"/>
                    </a:ext>
                  </a:extLst>
                </a:gridCol>
              </a:tblGrid>
              <a:tr h="194265">
                <a:tc>
                  <a:txBody>
                    <a:bodyPr/>
                    <a:lstStyle/>
                    <a:p>
                      <a:pPr algn="l" fontAlgn="t"/>
                      <a:r>
                        <a:rPr lang="en-US" sz="1100" u="none" strike="noStrike" dirty="0">
                          <a:solidFill>
                            <a:schemeClr val="tx1"/>
                          </a:solidFill>
                          <a:effectLst/>
                        </a:rPr>
                        <a:t>Quick Wins 0-3 months</a:t>
                      </a:r>
                    </a:p>
                  </a:txBody>
                  <a:tcPr marL="9714" marR="9714" marT="9714" marB="0">
                    <a:solidFill>
                      <a:schemeClr val="bg2">
                        <a:lumMod val="95000"/>
                      </a:schemeClr>
                    </a:solidFill>
                  </a:tcPr>
                </a:tc>
                <a:extLst>
                  <a:ext uri="{0D108BD9-81ED-4DB2-BD59-A6C34878D82A}">
                    <a16:rowId xmlns:a16="http://schemas.microsoft.com/office/drawing/2014/main" val="2668923894"/>
                  </a:ext>
                </a:extLst>
              </a:tr>
              <a:tr h="194265">
                <a:tc>
                  <a:txBody>
                    <a:bodyPr/>
                    <a:lstStyle/>
                    <a:p>
                      <a:pPr marL="0" marR="0" lvl="0" indent="0" algn="l" defTabSz="932742" rtl="0" eaLnBrk="1" fontAlgn="t" latinLnBrk="0" hangingPunct="1">
                        <a:lnSpc>
                          <a:spcPct val="100000"/>
                        </a:lnSpc>
                        <a:spcBef>
                          <a:spcPts val="0"/>
                        </a:spcBef>
                        <a:spcAft>
                          <a:spcPts val="0"/>
                        </a:spcAft>
                        <a:buClrTx/>
                        <a:buSzTx/>
                        <a:buFontTx/>
                        <a:buNone/>
                        <a:tabLst/>
                        <a:defRPr/>
                      </a:pPr>
                      <a:r>
                        <a:rPr lang="en-US" sz="1100" u="none" strike="noStrike" dirty="0">
                          <a:effectLst/>
                        </a:rPr>
                        <a:t>Enable MFA for all global admins</a:t>
                      </a: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3858185093"/>
                  </a:ext>
                </a:extLst>
              </a:tr>
              <a:tr h="194265">
                <a:tc>
                  <a:txBody>
                    <a:bodyPr/>
                    <a:lstStyle/>
                    <a:p>
                      <a:pPr algn="l" fontAlgn="t"/>
                      <a:r>
                        <a:rPr lang="en-US" sz="1100" u="none" strike="noStrike" dirty="0">
                          <a:effectLst/>
                        </a:rPr>
                        <a:t>Set strong outbound spam policy</a:t>
                      </a: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1878237894"/>
                  </a:ext>
                </a:extLst>
              </a:tr>
              <a:tr h="194265">
                <a:tc>
                  <a:txBody>
                    <a:bodyPr/>
                    <a:lstStyle/>
                    <a:p>
                      <a:pPr algn="l" fontAlgn="t"/>
                      <a:r>
                        <a:rPr lang="en-US" sz="1100" u="none" strike="noStrike">
                          <a:effectLst/>
                        </a:rPr>
                        <a:t>Review signs-ins after multiple failures report weekly</a:t>
                      </a: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985245795"/>
                  </a:ext>
                </a:extLst>
              </a:tr>
              <a:tr h="194265">
                <a:tc>
                  <a:txBody>
                    <a:bodyPr/>
                    <a:lstStyle/>
                    <a:p>
                      <a:pPr algn="l" fontAlgn="t"/>
                      <a:r>
                        <a:rPr lang="en-US" sz="1100" u="none" strike="noStrike" dirty="0">
                          <a:effectLst/>
                        </a:rPr>
                        <a:t>Enable audit data recording</a:t>
                      </a: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977727980"/>
                  </a:ext>
                </a:extLst>
              </a:tr>
              <a:tr h="194265">
                <a:tc>
                  <a:txBody>
                    <a:bodyPr/>
                    <a:lstStyle/>
                    <a:p>
                      <a:pPr algn="l" fontAlgn="t"/>
                      <a:r>
                        <a:rPr lang="en-US" sz="1100" u="none" strike="noStrike">
                          <a:effectLst/>
                        </a:rPr>
                        <a:t>Review signs-ins from multiple geographies report weekly</a:t>
                      </a: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351705526"/>
                  </a:ext>
                </a:extLst>
              </a:tr>
              <a:tr h="351668">
                <a:tc>
                  <a:txBody>
                    <a:bodyPr/>
                    <a:lstStyle/>
                    <a:p>
                      <a:pPr algn="l" fontAlgn="t"/>
                      <a:r>
                        <a:rPr lang="en-US" sz="1100" u="none" strike="noStrike" dirty="0">
                          <a:effectLst/>
                        </a:rPr>
                        <a:t>Enable Information Rights Management (IRM) services</a:t>
                      </a:r>
                    </a:p>
                    <a:p>
                      <a:pPr algn="l" fontAlgn="t"/>
                      <a:endParaRPr lang="en-US" sz="1100" u="none" strike="noStrike" dirty="0">
                        <a:effectLst/>
                      </a:endParaRPr>
                    </a:p>
                  </a:txBody>
                  <a:tcPr marL="9714" marR="9714" marT="9714" marB="0">
                    <a:solidFill>
                      <a:schemeClr val="bg2">
                        <a:lumMod val="95000"/>
                      </a:schemeClr>
                    </a:solidFill>
                  </a:tcPr>
                </a:tc>
                <a:extLst>
                  <a:ext uri="{0D108BD9-81ED-4DB2-BD59-A6C34878D82A}">
                    <a16:rowId xmlns:a16="http://schemas.microsoft.com/office/drawing/2014/main" val="3503385765"/>
                  </a:ext>
                </a:extLst>
              </a:tr>
            </a:tbl>
          </a:graphicData>
        </a:graphic>
      </p:graphicFrame>
      <p:cxnSp>
        <p:nvCxnSpPr>
          <p:cNvPr id="20" name="Straight Connector 19">
            <a:extLst>
              <a:ext uri="{C183D7F6-B498-43B3-948B-1728B52AA6E4}">
                <adec:decorative xmlns:adec="http://schemas.microsoft.com/office/drawing/2017/decorative" val="1"/>
              </a:ext>
            </a:extLst>
          </p:cNvPr>
          <p:cNvCxnSpPr>
            <a:cxnSpLocks/>
          </p:cNvCxnSpPr>
          <p:nvPr/>
        </p:nvCxnSpPr>
        <p:spPr>
          <a:xfrm>
            <a:off x="1520239" y="2826249"/>
            <a:ext cx="10553548" cy="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graphicFrame>
        <p:nvGraphicFramePr>
          <p:cNvPr id="25" name="Table 24"/>
          <p:cNvGraphicFramePr>
            <a:graphicFrameLocks noGrp="1"/>
          </p:cNvGraphicFramePr>
          <p:nvPr>
            <p:extLst>
              <p:ext uri="{D42A27DB-BD31-4B8C-83A1-F6EECF244321}">
                <p14:modId xmlns:p14="http://schemas.microsoft.com/office/powerpoint/2010/main" val="4067606161"/>
              </p:ext>
            </p:extLst>
          </p:nvPr>
        </p:nvGraphicFramePr>
        <p:xfrm>
          <a:off x="6467327" y="3383315"/>
          <a:ext cx="4701208" cy="388530"/>
        </p:xfrm>
        <a:graphic>
          <a:graphicData uri="http://schemas.openxmlformats.org/drawingml/2006/table">
            <a:tbl>
              <a:tblPr firstRow="1">
                <a:tableStyleId>{5C22544A-7EE6-4342-B048-85BDC9FD1C3A}</a:tableStyleId>
              </a:tblPr>
              <a:tblGrid>
                <a:gridCol w="4701208">
                  <a:extLst>
                    <a:ext uri="{9D8B030D-6E8A-4147-A177-3AD203B41FA5}">
                      <a16:colId xmlns:a16="http://schemas.microsoft.com/office/drawing/2014/main" val="200155346"/>
                    </a:ext>
                  </a:extLst>
                </a:gridCol>
              </a:tblGrid>
              <a:tr h="194265">
                <a:tc>
                  <a:txBody>
                    <a:bodyPr/>
                    <a:lstStyle/>
                    <a:p>
                      <a:pPr algn="l" fontAlgn="t"/>
                      <a:r>
                        <a:rPr lang="en-US" sz="1100" b="1" i="0" u="none" strike="noStrike" dirty="0">
                          <a:solidFill>
                            <a:srgbClr val="000000"/>
                          </a:solidFill>
                          <a:effectLst/>
                          <a:latin typeface="+mn-lt"/>
                        </a:rPr>
                        <a:t>3-6 Months</a:t>
                      </a:r>
                    </a:p>
                  </a:txBody>
                  <a:tcPr marL="9714" marR="9714" marT="9714" marB="0">
                    <a:solidFill>
                      <a:schemeClr val="bg2">
                        <a:lumMod val="95000"/>
                      </a:schemeClr>
                    </a:solidFill>
                  </a:tcPr>
                </a:tc>
                <a:extLst>
                  <a:ext uri="{0D108BD9-81ED-4DB2-BD59-A6C34878D82A}">
                    <a16:rowId xmlns:a16="http://schemas.microsoft.com/office/drawing/2014/main" val="2513662399"/>
                  </a:ext>
                </a:extLst>
              </a:tr>
              <a:tr h="194265">
                <a:tc>
                  <a:txBody>
                    <a:bodyPr/>
                    <a:lstStyle/>
                    <a:p>
                      <a:pPr algn="l" fontAlgn="t"/>
                      <a:r>
                        <a:rPr lang="en-US" sz="1100" u="none" strike="noStrike" dirty="0">
                          <a:effectLst/>
                        </a:rPr>
                        <a:t>Enable Cloud App Security</a:t>
                      </a: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1300154046"/>
                  </a:ext>
                </a:extLst>
              </a:tr>
            </a:tbl>
          </a:graphicData>
        </a:graphic>
      </p:graphicFrame>
      <p:cxnSp>
        <p:nvCxnSpPr>
          <p:cNvPr id="14" name="Straight Connector 13">
            <a:extLst>
              <a:ext uri="{C183D7F6-B498-43B3-948B-1728B52AA6E4}">
                <adec:decorative xmlns:adec="http://schemas.microsoft.com/office/drawing/2017/decorative" val="1"/>
              </a:ext>
            </a:extLst>
          </p:cNvPr>
          <p:cNvCxnSpPr>
            <a:cxnSpLocks/>
          </p:cNvCxnSpPr>
          <p:nvPr/>
        </p:nvCxnSpPr>
        <p:spPr>
          <a:xfrm>
            <a:off x="1520239" y="4573499"/>
            <a:ext cx="10553548" cy="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graphicFrame>
        <p:nvGraphicFramePr>
          <p:cNvPr id="27" name="Table 26"/>
          <p:cNvGraphicFramePr>
            <a:graphicFrameLocks noGrp="1"/>
          </p:cNvGraphicFramePr>
          <p:nvPr/>
        </p:nvGraphicFramePr>
        <p:xfrm>
          <a:off x="6485830" y="4682930"/>
          <a:ext cx="4701208" cy="1942650"/>
        </p:xfrm>
        <a:graphic>
          <a:graphicData uri="http://schemas.openxmlformats.org/drawingml/2006/table">
            <a:tbl>
              <a:tblPr firstRow="1">
                <a:tableStyleId>{5C22544A-7EE6-4342-B048-85BDC9FD1C3A}</a:tableStyleId>
              </a:tblPr>
              <a:tblGrid>
                <a:gridCol w="4701208">
                  <a:extLst>
                    <a:ext uri="{9D8B030D-6E8A-4147-A177-3AD203B41FA5}">
                      <a16:colId xmlns:a16="http://schemas.microsoft.com/office/drawing/2014/main" val="3148712364"/>
                    </a:ext>
                  </a:extLst>
                </a:gridCol>
              </a:tblGrid>
              <a:tr h="194265">
                <a:tc>
                  <a:txBody>
                    <a:bodyPr/>
                    <a:lstStyle/>
                    <a:p>
                      <a:pPr algn="l" fontAlgn="t"/>
                      <a:r>
                        <a:rPr lang="en-US" sz="1100" b="1" i="0" u="none" strike="noStrike" dirty="0">
                          <a:solidFill>
                            <a:srgbClr val="000000"/>
                          </a:solidFill>
                          <a:effectLst/>
                          <a:latin typeface="+mn-lt"/>
                        </a:rPr>
                        <a:t>6 Months and Beyond</a:t>
                      </a:r>
                    </a:p>
                  </a:txBody>
                  <a:tcPr marL="9714" marR="9714" marT="9714" marB="0">
                    <a:solidFill>
                      <a:schemeClr val="bg2">
                        <a:lumMod val="95000"/>
                      </a:schemeClr>
                    </a:solidFill>
                  </a:tcPr>
                </a:tc>
                <a:extLst>
                  <a:ext uri="{0D108BD9-81ED-4DB2-BD59-A6C34878D82A}">
                    <a16:rowId xmlns:a16="http://schemas.microsoft.com/office/drawing/2014/main" val="76077996"/>
                  </a:ext>
                </a:extLst>
              </a:tr>
              <a:tr h="194265">
                <a:tc>
                  <a:txBody>
                    <a:bodyPr/>
                    <a:lstStyle/>
                    <a:p>
                      <a:pPr algn="l" fontAlgn="t"/>
                      <a:r>
                        <a:rPr lang="en-US" sz="1100" u="none" strike="noStrike" dirty="0">
                          <a:effectLst/>
                        </a:rPr>
                        <a:t>Enable MFA for all users</a:t>
                      </a: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145576848"/>
                  </a:ext>
                </a:extLst>
              </a:tr>
              <a:tr h="194265">
                <a:tc>
                  <a:txBody>
                    <a:bodyPr/>
                    <a:lstStyle/>
                    <a:p>
                      <a:pPr algn="l" fontAlgn="t"/>
                      <a:r>
                        <a:rPr lang="en-US" sz="1100" u="none" strike="noStrike" dirty="0">
                          <a:effectLst/>
                        </a:rPr>
                        <a:t>Enable Advanced Threat Protection safe attachments policy</a:t>
                      </a: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3100954774"/>
                  </a:ext>
                </a:extLst>
              </a:tr>
              <a:tr h="194265">
                <a:tc>
                  <a:txBody>
                    <a:bodyPr/>
                    <a:lstStyle/>
                    <a:p>
                      <a:pPr algn="l" fontAlgn="t"/>
                      <a:r>
                        <a:rPr lang="en-US" sz="1100" u="none" strike="noStrike">
                          <a:effectLst/>
                        </a:rPr>
                        <a:t>Enable Advanced Threat Protection safe links policy</a:t>
                      </a: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3000034758"/>
                  </a:ext>
                </a:extLst>
              </a:tr>
              <a:tr h="194265">
                <a:tc>
                  <a:txBody>
                    <a:bodyPr/>
                    <a:lstStyle/>
                    <a:p>
                      <a:pPr algn="l" fontAlgn="t"/>
                      <a:r>
                        <a:rPr lang="en-US" sz="1100" u="none" strike="noStrike">
                          <a:effectLst/>
                        </a:rPr>
                        <a:t>Do not allow anonymous calendar sharing</a:t>
                      </a: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64985137"/>
                  </a:ext>
                </a:extLst>
              </a:tr>
              <a:tr h="194265">
                <a:tc>
                  <a:txBody>
                    <a:bodyPr/>
                    <a:lstStyle/>
                    <a:p>
                      <a:pPr algn="l" fontAlgn="t"/>
                      <a:r>
                        <a:rPr lang="fr-FR" sz="1100" u="none" strike="noStrike" dirty="0">
                          <a:effectLst/>
                        </a:rPr>
                        <a:t>Enable mobile </a:t>
                      </a:r>
                      <a:r>
                        <a:rPr lang="fr-FR" sz="1100" u="none" strike="noStrike" dirty="0" err="1">
                          <a:effectLst/>
                        </a:rPr>
                        <a:t>device</a:t>
                      </a:r>
                      <a:r>
                        <a:rPr lang="fr-FR" sz="1100" u="none" strike="noStrike" dirty="0">
                          <a:effectLst/>
                        </a:rPr>
                        <a:t> management services</a:t>
                      </a:r>
                      <a:endParaRPr lang="fr-FR"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914699546"/>
                  </a:ext>
                </a:extLst>
              </a:tr>
              <a:tr h="194265">
                <a:tc>
                  <a:txBody>
                    <a:bodyPr/>
                    <a:lstStyle/>
                    <a:p>
                      <a:pPr algn="l" fontAlgn="t"/>
                      <a:r>
                        <a:rPr lang="en-US" sz="1100" u="none" strike="noStrike">
                          <a:effectLst/>
                        </a:rPr>
                        <a:t>Enable Data Loss Prevention policies</a:t>
                      </a: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3160537954"/>
                  </a:ext>
                </a:extLst>
              </a:tr>
              <a:tr h="194265">
                <a:tc>
                  <a:txBody>
                    <a:bodyPr/>
                    <a:lstStyle/>
                    <a:p>
                      <a:pPr algn="l" fontAlgn="t"/>
                      <a:r>
                        <a:rPr lang="en-US" sz="1100" u="none" strike="noStrike">
                          <a:effectLst/>
                        </a:rPr>
                        <a:t>SPO Sites have classification policies</a:t>
                      </a: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720090386"/>
                  </a:ext>
                </a:extLst>
              </a:tr>
              <a:tr h="194265">
                <a:tc>
                  <a:txBody>
                    <a:bodyPr/>
                    <a:lstStyle/>
                    <a:p>
                      <a:pPr algn="l" fontAlgn="t"/>
                      <a:r>
                        <a:rPr lang="en-US" sz="1100" u="none" strike="noStrike">
                          <a:effectLst/>
                        </a:rPr>
                        <a:t>IRM protections applied to documents</a:t>
                      </a: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1084114521"/>
                  </a:ext>
                </a:extLst>
              </a:tr>
              <a:tr h="194265">
                <a:tc>
                  <a:txBody>
                    <a:bodyPr/>
                    <a:lstStyle/>
                    <a:p>
                      <a:pPr algn="l" fontAlgn="t"/>
                      <a:r>
                        <a:rPr lang="en-US" sz="1100" u="none" strike="noStrike" dirty="0">
                          <a:effectLst/>
                        </a:rPr>
                        <a:t>IRM protections applied to email</a:t>
                      </a: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645547246"/>
                  </a:ext>
                </a:extLst>
              </a:tr>
            </a:tbl>
          </a:graphicData>
        </a:graphic>
      </p:graphicFrame>
      <p:grpSp>
        <p:nvGrpSpPr>
          <p:cNvPr id="13" name="Group 12">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5" name="Diagonal Stripe 14"/>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16" name="TextBox 15"/>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279839669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3200" dirty="0"/>
              <a:t>Current Windows Secure Score State</a:t>
            </a:r>
          </a:p>
        </p:txBody>
      </p:sp>
      <p:sp>
        <p:nvSpPr>
          <p:cNvPr id="14" name="TextBox 13"/>
          <p:cNvSpPr txBox="1"/>
          <p:nvPr/>
        </p:nvSpPr>
        <p:spPr>
          <a:xfrm>
            <a:off x="1766117" y="3191206"/>
            <a:ext cx="1751321" cy="622511"/>
          </a:xfrm>
          <a:prstGeom prst="rect">
            <a:avLst/>
          </a:prstGeom>
          <a:noFill/>
        </p:spPr>
        <p:txBody>
          <a:bodyPr wrap="none" rtlCol="0">
            <a:spAutoFit/>
          </a:bodyPr>
          <a:lstStyle/>
          <a:p>
            <a:pPr marL="0" marR="0" lvl="0" indent="0" algn="ctr" defTabSz="932509" rtl="0" eaLnBrk="1" fontAlgn="auto" latinLnBrk="0" hangingPunct="1">
              <a:lnSpc>
                <a:spcPct val="100000"/>
              </a:lnSpc>
              <a:spcBef>
                <a:spcPts val="0"/>
              </a:spcBef>
              <a:spcAft>
                <a:spcPts val="0"/>
              </a:spcAft>
              <a:buClrTx/>
              <a:buSzTx/>
              <a:buFontTx/>
              <a:buNone/>
              <a:tabLst/>
              <a:defRPr/>
            </a:pPr>
            <a:r>
              <a:rPr kumimoji="0" lang="en-US" sz="1122" b="1" i="0" u="none" strike="noStrike" kern="1200" cap="none" spc="0" normalizeH="0" baseline="0" noProof="0" dirty="0">
                <a:ln>
                  <a:noFill/>
                </a:ln>
                <a:solidFill>
                  <a:srgbClr val="2C292A"/>
                </a:solidFill>
                <a:effectLst/>
                <a:uLnTx/>
                <a:uFillTx/>
                <a:latin typeface="Segoe UI"/>
                <a:ea typeface="+mn-ea"/>
                <a:cs typeface="+mn-cs"/>
              </a:rPr>
              <a:t>Windows Secure Score</a:t>
            </a:r>
          </a:p>
          <a:p>
            <a:pPr marL="0" marR="0" lvl="0" indent="0" algn="ctr" defTabSz="932509" rtl="0" eaLnBrk="1" fontAlgn="auto" latinLnBrk="0" hangingPunct="1">
              <a:lnSpc>
                <a:spcPct val="100000"/>
              </a:lnSpc>
              <a:spcBef>
                <a:spcPts val="0"/>
              </a:spcBef>
              <a:spcAft>
                <a:spcPts val="0"/>
              </a:spcAft>
              <a:buClrTx/>
              <a:buSzTx/>
              <a:buFontTx/>
              <a:buNone/>
              <a:tabLst/>
              <a:defRPr/>
            </a:pPr>
            <a:r>
              <a:rPr kumimoji="0" lang="en-US" sz="1122" b="1" i="0" u="none" strike="noStrike" kern="1200" cap="none" spc="0" normalizeH="0" baseline="0" noProof="0" dirty="0">
                <a:ln>
                  <a:noFill/>
                </a:ln>
                <a:solidFill>
                  <a:srgbClr val="2C292A"/>
                </a:solidFill>
                <a:effectLst/>
                <a:uLnTx/>
                <a:uFillTx/>
                <a:latin typeface="Segoe UI"/>
                <a:ea typeface="+mn-ea"/>
                <a:cs typeface="+mn-cs"/>
              </a:rPr>
              <a:t>Security Action </a:t>
            </a:r>
            <a:br>
              <a:rPr kumimoji="0" lang="en-US" sz="1122" b="1" i="0" u="none" strike="noStrike" kern="1200" cap="none" spc="0" normalizeH="0" baseline="0" noProof="0" dirty="0">
                <a:ln>
                  <a:noFill/>
                </a:ln>
                <a:solidFill>
                  <a:srgbClr val="2C292A"/>
                </a:solidFill>
                <a:effectLst/>
                <a:uLnTx/>
                <a:uFillTx/>
                <a:latin typeface="Segoe UI"/>
                <a:ea typeface="+mn-ea"/>
                <a:cs typeface="+mn-cs"/>
              </a:rPr>
            </a:br>
            <a:r>
              <a:rPr kumimoji="0" lang="en-US" sz="1122" b="1" i="0" u="none" strike="noStrike" kern="1200" cap="none" spc="0" normalizeH="0" baseline="0" noProof="0" dirty="0">
                <a:ln>
                  <a:noFill/>
                </a:ln>
                <a:solidFill>
                  <a:srgbClr val="2C292A"/>
                </a:solidFill>
                <a:effectLst/>
                <a:uLnTx/>
                <a:uFillTx/>
                <a:latin typeface="Segoe UI"/>
                <a:ea typeface="+mn-ea"/>
                <a:cs typeface="+mn-cs"/>
              </a:rPr>
              <a:t>Score Summary</a:t>
            </a:r>
          </a:p>
        </p:txBody>
      </p:sp>
      <p:graphicFrame>
        <p:nvGraphicFramePr>
          <p:cNvPr id="7" name="Chart 6" descr="Chart showing an overview of the current Windows Secure Score.">
            <a:extLst>
              <a:ext uri="{FF2B5EF4-FFF2-40B4-BE49-F238E27FC236}">
                <a16:creationId xmlns:a16="http://schemas.microsoft.com/office/drawing/2014/main" id="{E071CE26-397F-4DC2-B4EF-3C68DACD3549}"/>
              </a:ext>
            </a:extLst>
          </p:cNvPr>
          <p:cNvGraphicFramePr/>
          <p:nvPr>
            <p:extLst>
              <p:ext uri="{D42A27DB-BD31-4B8C-83A1-F6EECF244321}">
                <p14:modId xmlns:p14="http://schemas.microsoft.com/office/powerpoint/2010/main" val="2524762657"/>
              </p:ext>
            </p:extLst>
          </p:nvPr>
        </p:nvGraphicFramePr>
        <p:xfrm>
          <a:off x="12566" y="1165754"/>
          <a:ext cx="5258422" cy="46630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descr="Chart showing the current Windows Secure Score result details.">
            <a:extLst>
              <a:ext uri="{FF2B5EF4-FFF2-40B4-BE49-F238E27FC236}">
                <a16:creationId xmlns:a16="http://schemas.microsoft.com/office/drawing/2014/main" id="{235C8A1D-9959-4391-AA60-97034FE9F29E}"/>
              </a:ext>
            </a:extLst>
          </p:cNvPr>
          <p:cNvGraphicFramePr/>
          <p:nvPr/>
        </p:nvGraphicFramePr>
        <p:xfrm>
          <a:off x="4934639" y="1337211"/>
          <a:ext cx="6433301" cy="4433547"/>
        </p:xfrm>
        <a:graphic>
          <a:graphicData uri="http://schemas.openxmlformats.org/drawingml/2006/chart">
            <c:chart xmlns:c="http://schemas.openxmlformats.org/drawingml/2006/chart" xmlns:r="http://schemas.openxmlformats.org/officeDocument/2006/relationships" r:id="rId4"/>
          </a:graphicData>
        </a:graphic>
      </p:graphicFrame>
      <p:grpSp>
        <p:nvGrpSpPr>
          <p:cNvPr id="20" name="Group 19">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21" name="Diagonal Stripe 20"/>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25" name="TextBox 24"/>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162955819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t>Key Windows Secure Score Recommendations</a:t>
            </a:r>
          </a:p>
        </p:txBody>
      </p:sp>
      <p:graphicFrame>
        <p:nvGraphicFramePr>
          <p:cNvPr id="17" name="Content Placeholder 16" descr="Table showing key Windows Secure Score recommendations grouped into Quick Wins 0-3 months, 3-6 months and 6 months and beyond."/>
          <p:cNvGraphicFramePr>
            <a:graphicFrameLocks noGrp="1"/>
          </p:cNvGraphicFramePr>
          <p:nvPr>
            <p:ph idx="4294967295"/>
            <p:extLst>
              <p:ext uri="{D42A27DB-BD31-4B8C-83A1-F6EECF244321}">
                <p14:modId xmlns:p14="http://schemas.microsoft.com/office/powerpoint/2010/main" val="2464867183"/>
              </p:ext>
            </p:extLst>
          </p:nvPr>
        </p:nvGraphicFramePr>
        <p:xfrm>
          <a:off x="433876" y="1332522"/>
          <a:ext cx="5713815" cy="54191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3159272156"/>
              </p:ext>
            </p:extLst>
          </p:nvPr>
        </p:nvGraphicFramePr>
        <p:xfrm>
          <a:off x="6467327" y="1332592"/>
          <a:ext cx="4701208" cy="900118"/>
        </p:xfrm>
        <a:graphic>
          <a:graphicData uri="http://schemas.openxmlformats.org/drawingml/2006/table">
            <a:tbl>
              <a:tblPr firstRow="1">
                <a:tableStyleId>{5C22544A-7EE6-4342-B048-85BDC9FD1C3A}</a:tableStyleId>
              </a:tblPr>
              <a:tblGrid>
                <a:gridCol w="4701208">
                  <a:extLst>
                    <a:ext uri="{9D8B030D-6E8A-4147-A177-3AD203B41FA5}">
                      <a16:colId xmlns:a16="http://schemas.microsoft.com/office/drawing/2014/main" val="3550063347"/>
                    </a:ext>
                  </a:extLst>
                </a:gridCol>
              </a:tblGrid>
              <a:tr h="180691">
                <a:tc>
                  <a:txBody>
                    <a:bodyPr/>
                    <a:lstStyle/>
                    <a:p>
                      <a:pPr marL="0" marR="0" lvl="0" indent="0" algn="l" defTabSz="932742" rtl="0" eaLnBrk="1" fontAlgn="t" latinLnBrk="0" hangingPunct="1">
                        <a:lnSpc>
                          <a:spcPct val="100000"/>
                        </a:lnSpc>
                        <a:spcBef>
                          <a:spcPts val="0"/>
                        </a:spcBef>
                        <a:spcAft>
                          <a:spcPts val="0"/>
                        </a:spcAft>
                        <a:buClrTx/>
                        <a:buSzTx/>
                        <a:buFont typeface="Arial" panose="020B0604020202020204" pitchFamily="34" charset="0"/>
                        <a:buNone/>
                        <a:tabLst/>
                        <a:defRPr/>
                      </a:pPr>
                      <a:r>
                        <a:rPr lang="en-US" sz="1100" b="1" i="0" u="none" strike="noStrike" dirty="0">
                          <a:solidFill>
                            <a:schemeClr val="tx1"/>
                          </a:solidFill>
                          <a:effectLst/>
                          <a:latin typeface="+mn-lt"/>
                        </a:rPr>
                        <a:t>Quick Wins 0-3 Months</a:t>
                      </a:r>
                    </a:p>
                  </a:txBody>
                  <a:tcPr marL="9714" marR="9714" marT="9714" marB="0">
                    <a:solidFill>
                      <a:schemeClr val="bg2">
                        <a:lumMod val="95000"/>
                      </a:schemeClr>
                    </a:solidFill>
                  </a:tcPr>
                </a:tc>
                <a:extLst>
                  <a:ext uri="{0D108BD9-81ED-4DB2-BD59-A6C34878D82A}">
                    <a16:rowId xmlns:a16="http://schemas.microsoft.com/office/drawing/2014/main" val="370666253"/>
                  </a:ext>
                </a:extLst>
              </a:tr>
              <a:tr h="180691">
                <a:tc>
                  <a:txBody>
                    <a:bodyPr/>
                    <a:lstStyle/>
                    <a:p>
                      <a:pPr marL="171450" marR="0" lvl="0" indent="-171450" algn="l" defTabSz="932742"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dirty="0">
                          <a:solidFill>
                            <a:schemeClr val="tx1"/>
                          </a:solidFill>
                          <a:effectLst/>
                          <a:latin typeface="Calibri" panose="020F0502020204030204" pitchFamily="34" charset="0"/>
                        </a:rPr>
                        <a:t>Enable </a:t>
                      </a:r>
                      <a:r>
                        <a:rPr lang="en-US" sz="1100" b="0" i="0" u="none" strike="noStrike" dirty="0" err="1">
                          <a:solidFill>
                            <a:schemeClr val="tx1"/>
                          </a:solidFill>
                          <a:effectLst/>
                          <a:latin typeface="Calibri" panose="020F0502020204030204" pitchFamily="34" charset="0"/>
                        </a:rPr>
                        <a:t>Bitlocker</a:t>
                      </a:r>
                      <a:r>
                        <a:rPr lang="en-US" sz="1100" b="0" i="0" u="none" strike="noStrike" dirty="0">
                          <a:solidFill>
                            <a:schemeClr val="tx1"/>
                          </a:solidFill>
                          <a:effectLst/>
                          <a:latin typeface="Calibri" panose="020F0502020204030204" pitchFamily="34" charset="0"/>
                        </a:rPr>
                        <a:t> on all capable Windows 10 machines</a:t>
                      </a:r>
                    </a:p>
                  </a:txBody>
                  <a:tcPr marL="9714" marR="9714" marT="9714" marB="0">
                    <a:solidFill>
                      <a:schemeClr val="bg2">
                        <a:lumMod val="95000"/>
                      </a:schemeClr>
                    </a:solidFill>
                  </a:tcPr>
                </a:tc>
                <a:extLst>
                  <a:ext uri="{0D108BD9-81ED-4DB2-BD59-A6C34878D82A}">
                    <a16:rowId xmlns:a16="http://schemas.microsoft.com/office/drawing/2014/main" val="4049170854"/>
                  </a:ext>
                </a:extLst>
              </a:tr>
              <a:tr h="180691">
                <a:tc>
                  <a:txBody>
                    <a:bodyPr/>
                    <a:lstStyle/>
                    <a:p>
                      <a:pPr marL="171450" marR="0" lvl="0" indent="-171450" algn="l" defTabSz="932742"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dirty="0">
                          <a:solidFill>
                            <a:schemeClr val="tx1"/>
                          </a:solidFill>
                          <a:effectLst/>
                          <a:latin typeface="Calibri" panose="020F0502020204030204" pitchFamily="34" charset="0"/>
                        </a:rPr>
                        <a:t>Enable Credential Guard on all capable Windows 10 machines</a:t>
                      </a:r>
                    </a:p>
                  </a:txBody>
                  <a:tcPr marL="9714" marR="9714" marT="9714" marB="0">
                    <a:solidFill>
                      <a:schemeClr val="bg2">
                        <a:lumMod val="95000"/>
                      </a:schemeClr>
                    </a:solidFill>
                  </a:tcPr>
                </a:tc>
                <a:extLst>
                  <a:ext uri="{0D108BD9-81ED-4DB2-BD59-A6C34878D82A}">
                    <a16:rowId xmlns:a16="http://schemas.microsoft.com/office/drawing/2014/main" val="1878237894"/>
                  </a:ext>
                </a:extLst>
              </a:tr>
              <a:tr h="180691">
                <a:tc>
                  <a:txBody>
                    <a:bodyPr/>
                    <a:lstStyle/>
                    <a:p>
                      <a:pPr marL="171450" marR="0" lvl="0" indent="-171450" algn="l" defTabSz="932742"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dirty="0">
                          <a:solidFill>
                            <a:schemeClr val="tx1"/>
                          </a:solidFill>
                          <a:effectLst/>
                          <a:latin typeface="Calibri" panose="020F0502020204030204" pitchFamily="34" charset="0"/>
                        </a:rPr>
                        <a:t>Enable Antivirus on all Windows 10 machines</a:t>
                      </a:r>
                    </a:p>
                  </a:txBody>
                  <a:tcPr marL="9714" marR="9714" marT="9714" marB="0">
                    <a:solidFill>
                      <a:schemeClr val="bg2">
                        <a:lumMod val="95000"/>
                      </a:schemeClr>
                    </a:solidFill>
                  </a:tcPr>
                </a:tc>
                <a:extLst>
                  <a:ext uri="{0D108BD9-81ED-4DB2-BD59-A6C34878D82A}">
                    <a16:rowId xmlns:a16="http://schemas.microsoft.com/office/drawing/2014/main" val="985245795"/>
                  </a:ext>
                </a:extLst>
              </a:tr>
              <a:tr h="147913">
                <a:tc>
                  <a:txBody>
                    <a:bodyPr/>
                    <a:lstStyle/>
                    <a:p>
                      <a:pPr marL="171450" indent="-171450" algn="l" fontAlgn="t">
                        <a:buFont typeface="Arial" panose="020B0604020202020204" pitchFamily="34" charset="0"/>
                        <a:buChar char="•"/>
                      </a:pPr>
                      <a:r>
                        <a:rPr lang="en-US" sz="1100" b="0" i="0" u="none" strike="noStrike" dirty="0">
                          <a:solidFill>
                            <a:schemeClr val="tx1"/>
                          </a:solidFill>
                          <a:effectLst/>
                          <a:latin typeface="Calibri" panose="020F0502020204030204" pitchFamily="34" charset="0"/>
                        </a:rPr>
                        <a:t>Enable Windows Firewall on all Windows 10 machines</a:t>
                      </a:r>
                    </a:p>
                  </a:txBody>
                  <a:tcPr marL="9714" marR="9714" marT="9714" marB="0">
                    <a:solidFill>
                      <a:schemeClr val="bg2">
                        <a:lumMod val="95000"/>
                      </a:schemeClr>
                    </a:solidFill>
                  </a:tcPr>
                </a:tc>
                <a:extLst>
                  <a:ext uri="{0D108BD9-81ED-4DB2-BD59-A6C34878D82A}">
                    <a16:rowId xmlns:a16="http://schemas.microsoft.com/office/drawing/2014/main" val="2977727980"/>
                  </a:ext>
                </a:extLst>
              </a:tr>
            </a:tbl>
          </a:graphicData>
        </a:graphic>
      </p:graphicFrame>
      <p:cxnSp>
        <p:nvCxnSpPr>
          <p:cNvPr id="20" name="Straight Connector 19">
            <a:extLst>
              <a:ext uri="{C183D7F6-B498-43B3-948B-1728B52AA6E4}">
                <adec:decorative xmlns:adec="http://schemas.microsoft.com/office/drawing/2017/decorative" val="1"/>
              </a:ext>
            </a:extLst>
          </p:cNvPr>
          <p:cNvCxnSpPr>
            <a:cxnSpLocks/>
          </p:cNvCxnSpPr>
          <p:nvPr/>
        </p:nvCxnSpPr>
        <p:spPr>
          <a:xfrm>
            <a:off x="1520239" y="2826249"/>
            <a:ext cx="10553548" cy="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graphicFrame>
        <p:nvGraphicFramePr>
          <p:cNvPr id="19" name="Table 18">
            <a:extLst>
              <a:ext uri="{FF2B5EF4-FFF2-40B4-BE49-F238E27FC236}">
                <a16:creationId xmlns:a16="http://schemas.microsoft.com/office/drawing/2014/main" id="{8DE4C3F8-BB63-4C5F-B715-738926478AA4}"/>
              </a:ext>
            </a:extLst>
          </p:cNvPr>
          <p:cNvGraphicFramePr>
            <a:graphicFrameLocks noGrp="1"/>
          </p:cNvGraphicFramePr>
          <p:nvPr>
            <p:extLst>
              <p:ext uri="{D42A27DB-BD31-4B8C-83A1-F6EECF244321}">
                <p14:modId xmlns:p14="http://schemas.microsoft.com/office/powerpoint/2010/main" val="443543918"/>
              </p:ext>
            </p:extLst>
          </p:nvPr>
        </p:nvGraphicFramePr>
        <p:xfrm>
          <a:off x="6467327" y="3057868"/>
          <a:ext cx="4701208" cy="903455"/>
        </p:xfrm>
        <a:graphic>
          <a:graphicData uri="http://schemas.openxmlformats.org/drawingml/2006/table">
            <a:tbl>
              <a:tblPr firstRow="1">
                <a:tableStyleId>{5C22544A-7EE6-4342-B048-85BDC9FD1C3A}</a:tableStyleId>
              </a:tblPr>
              <a:tblGrid>
                <a:gridCol w="4701208">
                  <a:extLst>
                    <a:ext uri="{9D8B030D-6E8A-4147-A177-3AD203B41FA5}">
                      <a16:colId xmlns:a16="http://schemas.microsoft.com/office/drawing/2014/main" val="3550063347"/>
                    </a:ext>
                  </a:extLst>
                </a:gridCol>
              </a:tblGrid>
              <a:tr h="180691">
                <a:tc>
                  <a:txBody>
                    <a:bodyPr/>
                    <a:lstStyle/>
                    <a:p>
                      <a:pPr marL="0" indent="0" algn="l" fontAlgn="t">
                        <a:buFont typeface="Arial" panose="020B0604020202020204" pitchFamily="34" charset="0"/>
                        <a:buNone/>
                      </a:pPr>
                      <a:r>
                        <a:rPr lang="en-US" sz="1100" b="1" i="0" u="none" strike="noStrike" dirty="0">
                          <a:solidFill>
                            <a:srgbClr val="000000"/>
                          </a:solidFill>
                          <a:effectLst/>
                          <a:latin typeface="+mn-lt"/>
                        </a:rPr>
                        <a:t>3-6 Months</a:t>
                      </a:r>
                    </a:p>
                  </a:txBody>
                  <a:tcPr marL="9714" marR="9714" marT="9714" marB="0">
                    <a:solidFill>
                      <a:schemeClr val="bg2">
                        <a:lumMod val="95000"/>
                      </a:schemeClr>
                    </a:solidFill>
                  </a:tcPr>
                </a:tc>
                <a:extLst>
                  <a:ext uri="{0D108BD9-81ED-4DB2-BD59-A6C34878D82A}">
                    <a16:rowId xmlns:a16="http://schemas.microsoft.com/office/drawing/2014/main" val="1878237894"/>
                  </a:ext>
                </a:extLst>
              </a:tr>
              <a:tr h="180691">
                <a:tc>
                  <a:txBody>
                    <a:bodyPr/>
                    <a:lstStyle/>
                    <a:p>
                      <a:pPr marL="171450" indent="-171450" algn="l" fontAlgn="t">
                        <a:buFont typeface="Arial" panose="020B0604020202020204" pitchFamily="34" charset="0"/>
                        <a:buChar char="•"/>
                      </a:pPr>
                      <a:r>
                        <a:rPr lang="en-US" sz="1100" b="0" i="0" u="none" strike="noStrike" dirty="0">
                          <a:solidFill>
                            <a:srgbClr val="000000"/>
                          </a:solidFill>
                          <a:effectLst/>
                          <a:latin typeface="Calibri" panose="020F0502020204030204" pitchFamily="34" charset="0"/>
                        </a:rPr>
                        <a:t>Enable Exploit Guard on all Windows 10 machines</a:t>
                      </a:r>
                    </a:p>
                  </a:txBody>
                  <a:tcPr marL="9714" marR="9714" marT="9714" marB="0">
                    <a:solidFill>
                      <a:schemeClr val="bg2">
                        <a:lumMod val="95000"/>
                      </a:schemeClr>
                    </a:solidFill>
                  </a:tcPr>
                </a:tc>
                <a:extLst>
                  <a:ext uri="{0D108BD9-81ED-4DB2-BD59-A6C34878D82A}">
                    <a16:rowId xmlns:a16="http://schemas.microsoft.com/office/drawing/2014/main" val="985245795"/>
                  </a:ext>
                </a:extLst>
              </a:tr>
              <a:tr h="180691">
                <a:tc>
                  <a:txBody>
                    <a:bodyPr/>
                    <a:lstStyle/>
                    <a:p>
                      <a:pPr marL="0" indent="0" algn="l" fontAlgn="t">
                        <a:buFont typeface="Arial" panose="020B0604020202020204" pitchFamily="34" charset="0"/>
                        <a:buNone/>
                      </a:pP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977727980"/>
                  </a:ext>
                </a:extLst>
              </a:tr>
              <a:tr h="180691">
                <a:tc>
                  <a:txBody>
                    <a:bodyPr/>
                    <a:lstStyle/>
                    <a:p>
                      <a:pPr marL="171450" indent="-171450" algn="l" fontAlgn="t">
                        <a:buFont typeface="Arial" panose="020B0604020202020204" pitchFamily="34" charset="0"/>
                        <a:buChar char="•"/>
                      </a:pP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351705526"/>
                  </a:ext>
                </a:extLst>
              </a:tr>
              <a:tr h="180691">
                <a:tc>
                  <a:txBody>
                    <a:bodyPr/>
                    <a:lstStyle/>
                    <a:p>
                      <a:pPr marL="171450" indent="-171450" algn="l" fontAlgn="t">
                        <a:buFont typeface="Arial" panose="020B0604020202020204" pitchFamily="34" charset="0"/>
                        <a:buChar char="•"/>
                      </a:pP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3503385765"/>
                  </a:ext>
                </a:extLst>
              </a:tr>
            </a:tbl>
          </a:graphicData>
        </a:graphic>
      </p:graphicFrame>
      <p:cxnSp>
        <p:nvCxnSpPr>
          <p:cNvPr id="14" name="Straight Connector 13">
            <a:extLst>
              <a:ext uri="{C183D7F6-B498-43B3-948B-1728B52AA6E4}">
                <adec:decorative xmlns:adec="http://schemas.microsoft.com/office/drawing/2017/decorative" val="1"/>
              </a:ext>
            </a:extLst>
          </p:cNvPr>
          <p:cNvCxnSpPr>
            <a:cxnSpLocks/>
          </p:cNvCxnSpPr>
          <p:nvPr/>
        </p:nvCxnSpPr>
        <p:spPr>
          <a:xfrm>
            <a:off x="1520239" y="4573499"/>
            <a:ext cx="10553548" cy="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graphicFrame>
        <p:nvGraphicFramePr>
          <p:cNvPr id="21" name="Table 20">
            <a:extLst>
              <a:ext uri="{FF2B5EF4-FFF2-40B4-BE49-F238E27FC236}">
                <a16:creationId xmlns:a16="http://schemas.microsoft.com/office/drawing/2014/main" id="{0DB27130-E62F-4C02-8592-9D5518BB3282}"/>
              </a:ext>
            </a:extLst>
          </p:cNvPr>
          <p:cNvGraphicFramePr>
            <a:graphicFrameLocks noGrp="1"/>
          </p:cNvGraphicFramePr>
          <p:nvPr/>
        </p:nvGraphicFramePr>
        <p:xfrm>
          <a:off x="6467327" y="4805118"/>
          <a:ext cx="4701208" cy="903455"/>
        </p:xfrm>
        <a:graphic>
          <a:graphicData uri="http://schemas.openxmlformats.org/drawingml/2006/table">
            <a:tbl>
              <a:tblPr firstRow="1">
                <a:tableStyleId>{5C22544A-7EE6-4342-B048-85BDC9FD1C3A}</a:tableStyleId>
              </a:tblPr>
              <a:tblGrid>
                <a:gridCol w="4701208">
                  <a:extLst>
                    <a:ext uri="{9D8B030D-6E8A-4147-A177-3AD203B41FA5}">
                      <a16:colId xmlns:a16="http://schemas.microsoft.com/office/drawing/2014/main" val="3550063347"/>
                    </a:ext>
                  </a:extLst>
                </a:gridCol>
              </a:tblGrid>
              <a:tr h="180691">
                <a:tc>
                  <a:txBody>
                    <a:bodyPr/>
                    <a:lstStyle/>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6 Months and Beyond</a:t>
                      </a:r>
                    </a:p>
                  </a:txBody>
                  <a:tcPr marL="9714" marR="9714" marT="9714" marB="0">
                    <a:solidFill>
                      <a:schemeClr val="bg2">
                        <a:lumMod val="95000"/>
                      </a:schemeClr>
                    </a:solidFill>
                  </a:tcPr>
                </a:tc>
                <a:extLst>
                  <a:ext uri="{0D108BD9-81ED-4DB2-BD59-A6C34878D82A}">
                    <a16:rowId xmlns:a16="http://schemas.microsoft.com/office/drawing/2014/main" val="1878237894"/>
                  </a:ext>
                </a:extLst>
              </a:tr>
              <a:tr h="180691">
                <a:tc>
                  <a:txBody>
                    <a:bodyPr/>
                    <a:lstStyle/>
                    <a:p>
                      <a:pPr marL="171450" marR="0" lvl="0" indent="-171450" algn="l" defTabSz="932742"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dirty="0">
                          <a:solidFill>
                            <a:srgbClr val="000000"/>
                          </a:solidFill>
                          <a:effectLst/>
                          <a:latin typeface="Calibri" panose="020F0502020204030204" pitchFamily="34" charset="0"/>
                        </a:rPr>
                        <a:t>Enable Application Guard</a:t>
                      </a:r>
                    </a:p>
                  </a:txBody>
                  <a:tcPr marL="9714" marR="9714" marT="9714" marB="0">
                    <a:solidFill>
                      <a:schemeClr val="bg2">
                        <a:lumMod val="95000"/>
                      </a:schemeClr>
                    </a:solidFill>
                  </a:tcPr>
                </a:tc>
                <a:extLst>
                  <a:ext uri="{0D108BD9-81ED-4DB2-BD59-A6C34878D82A}">
                    <a16:rowId xmlns:a16="http://schemas.microsoft.com/office/drawing/2014/main" val="985245795"/>
                  </a:ext>
                </a:extLst>
              </a:tr>
              <a:tr h="180691">
                <a:tc>
                  <a:txBody>
                    <a:bodyPr/>
                    <a:lstStyle/>
                    <a:p>
                      <a:pPr marL="0" indent="0" algn="l" fontAlgn="t">
                        <a:buFont typeface="Arial" panose="020B0604020202020204" pitchFamily="34" charset="0"/>
                        <a:buNone/>
                      </a:pP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977727980"/>
                  </a:ext>
                </a:extLst>
              </a:tr>
              <a:tr h="180691">
                <a:tc>
                  <a:txBody>
                    <a:bodyPr/>
                    <a:lstStyle/>
                    <a:p>
                      <a:pPr marL="171450" indent="-171450" algn="l" fontAlgn="t">
                        <a:buFont typeface="Arial" panose="020B0604020202020204" pitchFamily="34" charset="0"/>
                        <a:buChar char="•"/>
                      </a:pP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351705526"/>
                  </a:ext>
                </a:extLst>
              </a:tr>
              <a:tr h="180691">
                <a:tc>
                  <a:txBody>
                    <a:bodyPr/>
                    <a:lstStyle/>
                    <a:p>
                      <a:pPr marL="171450" indent="-171450" algn="l" fontAlgn="t">
                        <a:buFont typeface="Arial" panose="020B0604020202020204" pitchFamily="34" charset="0"/>
                        <a:buChar char="•"/>
                      </a:pP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3503385765"/>
                  </a:ext>
                </a:extLst>
              </a:tr>
            </a:tbl>
          </a:graphicData>
        </a:graphic>
      </p:graphicFrame>
      <p:grpSp>
        <p:nvGrpSpPr>
          <p:cNvPr id="13" name="Group 12">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5" name="Diagonal Stripe 14"/>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16" name="TextBox 15"/>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1029078091"/>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t>Key Windows Threat &amp; Vulnerability Recommendations</a:t>
            </a:r>
          </a:p>
        </p:txBody>
      </p:sp>
      <p:graphicFrame>
        <p:nvGraphicFramePr>
          <p:cNvPr id="17" name="Content Placeholder 16" descr="Table showing key Windows Secure Score recommendations grouped into Quick Wins 0-3 months, 3-6 months and 6 months and beyond."/>
          <p:cNvGraphicFramePr>
            <a:graphicFrameLocks noGrp="1"/>
          </p:cNvGraphicFramePr>
          <p:nvPr>
            <p:ph idx="4294967295"/>
            <p:extLst>
              <p:ext uri="{D42A27DB-BD31-4B8C-83A1-F6EECF244321}">
                <p14:modId xmlns:p14="http://schemas.microsoft.com/office/powerpoint/2010/main" val="524541967"/>
              </p:ext>
            </p:extLst>
          </p:nvPr>
        </p:nvGraphicFramePr>
        <p:xfrm>
          <a:off x="433876" y="1332522"/>
          <a:ext cx="5713815" cy="54191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20" name="Straight Connector 19">
            <a:extLst>
              <a:ext uri="{C183D7F6-B498-43B3-948B-1728B52AA6E4}">
                <adec:decorative xmlns:adec="http://schemas.microsoft.com/office/drawing/2017/decorative" val="1"/>
              </a:ext>
            </a:extLst>
          </p:cNvPr>
          <p:cNvCxnSpPr>
            <a:cxnSpLocks/>
          </p:cNvCxnSpPr>
          <p:nvPr/>
        </p:nvCxnSpPr>
        <p:spPr>
          <a:xfrm>
            <a:off x="1520239" y="2826249"/>
            <a:ext cx="10553548" cy="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C183D7F6-B498-43B3-948B-1728B52AA6E4}">
                <adec:decorative xmlns:adec="http://schemas.microsoft.com/office/drawing/2017/decorative" val="1"/>
              </a:ext>
            </a:extLst>
          </p:cNvPr>
          <p:cNvCxnSpPr>
            <a:cxnSpLocks/>
          </p:cNvCxnSpPr>
          <p:nvPr/>
        </p:nvCxnSpPr>
        <p:spPr>
          <a:xfrm>
            <a:off x="1520239" y="4573499"/>
            <a:ext cx="10553548" cy="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graphicFrame>
        <p:nvGraphicFramePr>
          <p:cNvPr id="18" name="Table 17"/>
          <p:cNvGraphicFramePr>
            <a:graphicFrameLocks noGrp="1"/>
          </p:cNvGraphicFramePr>
          <p:nvPr>
            <p:extLst>
              <p:ext uri="{D42A27DB-BD31-4B8C-83A1-F6EECF244321}">
                <p14:modId xmlns:p14="http://schemas.microsoft.com/office/powerpoint/2010/main" val="3338237637"/>
              </p:ext>
            </p:extLst>
          </p:nvPr>
        </p:nvGraphicFramePr>
        <p:xfrm>
          <a:off x="6467327" y="1332592"/>
          <a:ext cx="4701208" cy="900118"/>
        </p:xfrm>
        <a:graphic>
          <a:graphicData uri="http://schemas.openxmlformats.org/drawingml/2006/table">
            <a:tbl>
              <a:tblPr firstRow="1">
                <a:tableStyleId>{5C22544A-7EE6-4342-B048-85BDC9FD1C3A}</a:tableStyleId>
              </a:tblPr>
              <a:tblGrid>
                <a:gridCol w="4701208">
                  <a:extLst>
                    <a:ext uri="{9D8B030D-6E8A-4147-A177-3AD203B41FA5}">
                      <a16:colId xmlns:a16="http://schemas.microsoft.com/office/drawing/2014/main" val="3550063347"/>
                    </a:ext>
                  </a:extLst>
                </a:gridCol>
              </a:tblGrid>
              <a:tr h="180691">
                <a:tc>
                  <a:txBody>
                    <a:bodyPr/>
                    <a:lstStyle/>
                    <a:p>
                      <a:pPr marL="0" marR="0" lvl="0" indent="0" algn="l" defTabSz="932742" rtl="0" eaLnBrk="1" fontAlgn="t" latinLnBrk="0" hangingPunct="1">
                        <a:lnSpc>
                          <a:spcPct val="100000"/>
                        </a:lnSpc>
                        <a:spcBef>
                          <a:spcPts val="0"/>
                        </a:spcBef>
                        <a:spcAft>
                          <a:spcPts val="0"/>
                        </a:spcAft>
                        <a:buClrTx/>
                        <a:buSzTx/>
                        <a:buFont typeface="Arial" panose="020B0604020202020204" pitchFamily="34" charset="0"/>
                        <a:buNone/>
                        <a:tabLst/>
                        <a:defRPr/>
                      </a:pPr>
                      <a:r>
                        <a:rPr lang="en-US" sz="1100" b="1" i="0" u="none" strike="noStrike" dirty="0">
                          <a:solidFill>
                            <a:schemeClr val="tx1"/>
                          </a:solidFill>
                          <a:effectLst/>
                          <a:latin typeface="+mn-lt"/>
                        </a:rPr>
                        <a:t>Quick Wins 0-3 Months</a:t>
                      </a:r>
                    </a:p>
                  </a:txBody>
                  <a:tcPr marL="9714" marR="9714" marT="9714" marB="0">
                    <a:solidFill>
                      <a:schemeClr val="bg2">
                        <a:lumMod val="95000"/>
                      </a:schemeClr>
                    </a:solidFill>
                  </a:tcPr>
                </a:tc>
                <a:extLst>
                  <a:ext uri="{0D108BD9-81ED-4DB2-BD59-A6C34878D82A}">
                    <a16:rowId xmlns:a16="http://schemas.microsoft.com/office/drawing/2014/main" val="370666253"/>
                  </a:ext>
                </a:extLst>
              </a:tr>
              <a:tr h="180691">
                <a:tc>
                  <a:txBody>
                    <a:bodyPr/>
                    <a:lstStyle/>
                    <a:p>
                      <a:pPr marL="171450" marR="0" lvl="0" indent="-171450" algn="l" defTabSz="932742"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100" b="0" i="0" u="none" strike="noStrike" dirty="0">
                        <a:solidFill>
                          <a:schemeClr val="tx1"/>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4049170854"/>
                  </a:ext>
                </a:extLst>
              </a:tr>
              <a:tr h="180691">
                <a:tc>
                  <a:txBody>
                    <a:bodyPr/>
                    <a:lstStyle/>
                    <a:p>
                      <a:pPr marL="171450" marR="0" lvl="0" indent="-171450" algn="l" defTabSz="932742"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100" b="0" i="0" u="none" strike="noStrike" dirty="0">
                        <a:solidFill>
                          <a:schemeClr val="tx1"/>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1878237894"/>
                  </a:ext>
                </a:extLst>
              </a:tr>
              <a:tr h="180691">
                <a:tc>
                  <a:txBody>
                    <a:bodyPr/>
                    <a:lstStyle/>
                    <a:p>
                      <a:pPr marL="171450" marR="0" lvl="0" indent="-171450" algn="l" defTabSz="932742"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100" b="0" i="0" u="none" strike="noStrike" dirty="0">
                        <a:solidFill>
                          <a:schemeClr val="tx1"/>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985245795"/>
                  </a:ext>
                </a:extLst>
              </a:tr>
              <a:tr h="147913">
                <a:tc>
                  <a:txBody>
                    <a:bodyPr/>
                    <a:lstStyle/>
                    <a:p>
                      <a:pPr marL="171450" indent="-171450" algn="l" fontAlgn="t">
                        <a:buFont typeface="Arial" panose="020B0604020202020204" pitchFamily="34" charset="0"/>
                        <a:buChar char="•"/>
                      </a:pPr>
                      <a:endParaRPr lang="en-US" sz="1100" b="0" i="0" u="none" strike="noStrike" dirty="0">
                        <a:solidFill>
                          <a:schemeClr val="tx1"/>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977727980"/>
                  </a:ext>
                </a:extLst>
              </a:tr>
            </a:tbl>
          </a:graphicData>
        </a:graphic>
      </p:graphicFrame>
      <p:graphicFrame>
        <p:nvGraphicFramePr>
          <p:cNvPr id="19" name="Table 18">
            <a:extLst>
              <a:ext uri="{FF2B5EF4-FFF2-40B4-BE49-F238E27FC236}">
                <a16:creationId xmlns:a16="http://schemas.microsoft.com/office/drawing/2014/main" id="{8DE4C3F8-BB63-4C5F-B715-738926478AA4}"/>
              </a:ext>
            </a:extLst>
          </p:cNvPr>
          <p:cNvGraphicFramePr>
            <a:graphicFrameLocks noGrp="1"/>
          </p:cNvGraphicFramePr>
          <p:nvPr>
            <p:extLst>
              <p:ext uri="{D42A27DB-BD31-4B8C-83A1-F6EECF244321}">
                <p14:modId xmlns:p14="http://schemas.microsoft.com/office/powerpoint/2010/main" val="2248733529"/>
              </p:ext>
            </p:extLst>
          </p:nvPr>
        </p:nvGraphicFramePr>
        <p:xfrm>
          <a:off x="6467327" y="3057868"/>
          <a:ext cx="4701208" cy="903455"/>
        </p:xfrm>
        <a:graphic>
          <a:graphicData uri="http://schemas.openxmlformats.org/drawingml/2006/table">
            <a:tbl>
              <a:tblPr firstRow="1">
                <a:tableStyleId>{5C22544A-7EE6-4342-B048-85BDC9FD1C3A}</a:tableStyleId>
              </a:tblPr>
              <a:tblGrid>
                <a:gridCol w="4701208">
                  <a:extLst>
                    <a:ext uri="{9D8B030D-6E8A-4147-A177-3AD203B41FA5}">
                      <a16:colId xmlns:a16="http://schemas.microsoft.com/office/drawing/2014/main" val="3550063347"/>
                    </a:ext>
                  </a:extLst>
                </a:gridCol>
              </a:tblGrid>
              <a:tr h="180691">
                <a:tc>
                  <a:txBody>
                    <a:bodyPr/>
                    <a:lstStyle/>
                    <a:p>
                      <a:pPr marL="0" indent="0" algn="l" fontAlgn="t">
                        <a:buFont typeface="Arial" panose="020B0604020202020204" pitchFamily="34" charset="0"/>
                        <a:buNone/>
                      </a:pPr>
                      <a:r>
                        <a:rPr lang="en-US" sz="1100" b="1" i="0" u="none" strike="noStrike" dirty="0">
                          <a:solidFill>
                            <a:srgbClr val="000000"/>
                          </a:solidFill>
                          <a:effectLst/>
                          <a:latin typeface="+mn-lt"/>
                        </a:rPr>
                        <a:t>3-6 Months</a:t>
                      </a:r>
                    </a:p>
                  </a:txBody>
                  <a:tcPr marL="9714" marR="9714" marT="9714" marB="0">
                    <a:solidFill>
                      <a:schemeClr val="bg2">
                        <a:lumMod val="95000"/>
                      </a:schemeClr>
                    </a:solidFill>
                  </a:tcPr>
                </a:tc>
                <a:extLst>
                  <a:ext uri="{0D108BD9-81ED-4DB2-BD59-A6C34878D82A}">
                    <a16:rowId xmlns:a16="http://schemas.microsoft.com/office/drawing/2014/main" val="1878237894"/>
                  </a:ext>
                </a:extLst>
              </a:tr>
              <a:tr h="180691">
                <a:tc>
                  <a:txBody>
                    <a:bodyPr/>
                    <a:lstStyle/>
                    <a:p>
                      <a:pPr marL="171450" indent="-171450" algn="l" fontAlgn="t">
                        <a:buFont typeface="Arial" panose="020B0604020202020204" pitchFamily="34" charset="0"/>
                        <a:buChar char="•"/>
                      </a:pP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985245795"/>
                  </a:ext>
                </a:extLst>
              </a:tr>
              <a:tr h="180691">
                <a:tc>
                  <a:txBody>
                    <a:bodyPr/>
                    <a:lstStyle/>
                    <a:p>
                      <a:pPr marL="0" indent="0" algn="l" fontAlgn="t">
                        <a:buFont typeface="Arial" panose="020B0604020202020204" pitchFamily="34" charset="0"/>
                        <a:buNone/>
                      </a:pP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977727980"/>
                  </a:ext>
                </a:extLst>
              </a:tr>
              <a:tr h="180691">
                <a:tc>
                  <a:txBody>
                    <a:bodyPr/>
                    <a:lstStyle/>
                    <a:p>
                      <a:pPr marL="171450" indent="-171450" algn="l" fontAlgn="t">
                        <a:buFont typeface="Arial" panose="020B0604020202020204" pitchFamily="34" charset="0"/>
                        <a:buChar char="•"/>
                      </a:pP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351705526"/>
                  </a:ext>
                </a:extLst>
              </a:tr>
              <a:tr h="180691">
                <a:tc>
                  <a:txBody>
                    <a:bodyPr/>
                    <a:lstStyle/>
                    <a:p>
                      <a:pPr marL="171450" indent="-171450" algn="l" fontAlgn="t">
                        <a:buFont typeface="Arial" panose="020B0604020202020204" pitchFamily="34" charset="0"/>
                        <a:buChar char="•"/>
                      </a:pP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3503385765"/>
                  </a:ext>
                </a:extLst>
              </a:tr>
            </a:tbl>
          </a:graphicData>
        </a:graphic>
      </p:graphicFrame>
      <p:graphicFrame>
        <p:nvGraphicFramePr>
          <p:cNvPr id="21" name="Table 20">
            <a:extLst>
              <a:ext uri="{FF2B5EF4-FFF2-40B4-BE49-F238E27FC236}">
                <a16:creationId xmlns:a16="http://schemas.microsoft.com/office/drawing/2014/main" id="{0DB27130-E62F-4C02-8592-9D5518BB3282}"/>
              </a:ext>
            </a:extLst>
          </p:cNvPr>
          <p:cNvGraphicFramePr>
            <a:graphicFrameLocks noGrp="1"/>
          </p:cNvGraphicFramePr>
          <p:nvPr/>
        </p:nvGraphicFramePr>
        <p:xfrm>
          <a:off x="6467327" y="4805118"/>
          <a:ext cx="4701208" cy="903455"/>
        </p:xfrm>
        <a:graphic>
          <a:graphicData uri="http://schemas.openxmlformats.org/drawingml/2006/table">
            <a:tbl>
              <a:tblPr firstRow="1">
                <a:tableStyleId>{5C22544A-7EE6-4342-B048-85BDC9FD1C3A}</a:tableStyleId>
              </a:tblPr>
              <a:tblGrid>
                <a:gridCol w="4701208">
                  <a:extLst>
                    <a:ext uri="{9D8B030D-6E8A-4147-A177-3AD203B41FA5}">
                      <a16:colId xmlns:a16="http://schemas.microsoft.com/office/drawing/2014/main" val="3550063347"/>
                    </a:ext>
                  </a:extLst>
                </a:gridCol>
              </a:tblGrid>
              <a:tr h="180691">
                <a:tc>
                  <a:txBody>
                    <a:bodyPr/>
                    <a:lstStyle/>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6 Months and Beyond</a:t>
                      </a:r>
                    </a:p>
                  </a:txBody>
                  <a:tcPr marL="9714" marR="9714" marT="9714" marB="0">
                    <a:solidFill>
                      <a:schemeClr val="bg2">
                        <a:lumMod val="95000"/>
                      </a:schemeClr>
                    </a:solidFill>
                  </a:tcPr>
                </a:tc>
                <a:extLst>
                  <a:ext uri="{0D108BD9-81ED-4DB2-BD59-A6C34878D82A}">
                    <a16:rowId xmlns:a16="http://schemas.microsoft.com/office/drawing/2014/main" val="1878237894"/>
                  </a:ext>
                </a:extLst>
              </a:tr>
              <a:tr h="180691">
                <a:tc>
                  <a:txBody>
                    <a:bodyPr/>
                    <a:lstStyle/>
                    <a:p>
                      <a:pPr marL="171450" marR="0" lvl="0" indent="-171450" algn="l" defTabSz="932742"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985245795"/>
                  </a:ext>
                </a:extLst>
              </a:tr>
              <a:tr h="180691">
                <a:tc>
                  <a:txBody>
                    <a:bodyPr/>
                    <a:lstStyle/>
                    <a:p>
                      <a:pPr marL="0" indent="0" algn="l" fontAlgn="t">
                        <a:buFont typeface="Arial" panose="020B0604020202020204" pitchFamily="34" charset="0"/>
                        <a:buNone/>
                      </a:pP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977727980"/>
                  </a:ext>
                </a:extLst>
              </a:tr>
              <a:tr h="180691">
                <a:tc>
                  <a:txBody>
                    <a:bodyPr/>
                    <a:lstStyle/>
                    <a:p>
                      <a:pPr marL="171450" indent="-171450" algn="l" fontAlgn="t">
                        <a:buFont typeface="Arial" panose="020B0604020202020204" pitchFamily="34" charset="0"/>
                        <a:buChar char="•"/>
                      </a:pPr>
                      <a:endParaRPr lang="en-US" sz="1100" b="0" i="0" u="none" strike="noStrike">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351705526"/>
                  </a:ext>
                </a:extLst>
              </a:tr>
              <a:tr h="180691">
                <a:tc>
                  <a:txBody>
                    <a:bodyPr/>
                    <a:lstStyle/>
                    <a:p>
                      <a:pPr marL="171450" indent="-171450" algn="l" fontAlgn="t">
                        <a:buFont typeface="Arial" panose="020B0604020202020204" pitchFamily="34" charset="0"/>
                        <a:buChar char="•"/>
                      </a:pP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3503385765"/>
                  </a:ext>
                </a:extLst>
              </a:tr>
            </a:tbl>
          </a:graphicData>
        </a:graphic>
      </p:graphicFrame>
      <p:grpSp>
        <p:nvGrpSpPr>
          <p:cNvPr id="13" name="Group 12">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5" name="Diagonal Stripe 14"/>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16" name="TextBox 15"/>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219689704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3AC1AEB-09F0-4030-AB27-C746FB2BCCA1}"/>
              </a:ext>
            </a:extLst>
          </p:cNvPr>
          <p:cNvSpPr>
            <a:spLocks noGrp="1"/>
          </p:cNvSpPr>
          <p:nvPr>
            <p:ph type="body" sz="quarter" idx="10"/>
          </p:nvPr>
        </p:nvSpPr>
        <p:spPr/>
        <p:txBody>
          <a:bodyPr/>
          <a:lstStyle/>
          <a:p>
            <a:endParaRPr lang="en-US" dirty="0"/>
          </a:p>
        </p:txBody>
      </p:sp>
      <p:sp>
        <p:nvSpPr>
          <p:cNvPr id="2" name="Title 1"/>
          <p:cNvSpPr>
            <a:spLocks noGrp="1"/>
          </p:cNvSpPr>
          <p:nvPr>
            <p:ph type="title"/>
          </p:nvPr>
        </p:nvSpPr>
        <p:spPr/>
        <p:txBody>
          <a:bodyPr/>
          <a:lstStyle/>
          <a:p>
            <a:r>
              <a:rPr lang="en-US" sz="3200" dirty="0"/>
              <a:t>Cloud Exposure</a:t>
            </a:r>
          </a:p>
        </p:txBody>
      </p:sp>
      <p:sp>
        <p:nvSpPr>
          <p:cNvPr id="12" name="TextBox 11"/>
          <p:cNvSpPr txBox="1"/>
          <p:nvPr/>
        </p:nvSpPr>
        <p:spPr>
          <a:xfrm>
            <a:off x="417995" y="1290717"/>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2448" b="1" i="0" u="none" strike="noStrike" kern="1200" cap="none" spc="0" normalizeH="0" baseline="0" noProof="0" dirty="0">
                <a:ln>
                  <a:noFill/>
                </a:ln>
                <a:solidFill>
                  <a:srgbClr val="000000"/>
                </a:solidFill>
                <a:effectLst/>
                <a:uLnTx/>
                <a:uFillTx/>
                <a:latin typeface="Segoe UI Semibold" charset="0"/>
                <a:ea typeface="Segoe UI Semibold" charset="0"/>
                <a:cs typeface="Segoe UI Semibold" charset="0"/>
              </a:rPr>
              <a:t>High level stats</a:t>
            </a:r>
          </a:p>
        </p:txBody>
      </p:sp>
      <p:pic>
        <p:nvPicPr>
          <p:cNvPr id="11" name="Picture 10" descr="Picture showing Shadow IT results from Cloud App Security."/>
          <p:cNvPicPr>
            <a:picLocks noChangeAspect="1"/>
          </p:cNvPicPr>
          <p:nvPr/>
        </p:nvPicPr>
        <p:blipFill>
          <a:blip r:embed="rId3"/>
          <a:stretch>
            <a:fillRect/>
          </a:stretch>
        </p:blipFill>
        <p:spPr>
          <a:xfrm>
            <a:off x="413076" y="1692091"/>
            <a:ext cx="5972400" cy="800041"/>
          </a:xfrm>
          <a:prstGeom prst="rect">
            <a:avLst/>
          </a:prstGeom>
          <a:ln>
            <a:noFill/>
          </a:ln>
          <a:effectLst/>
        </p:spPr>
      </p:pic>
      <p:sp>
        <p:nvSpPr>
          <p:cNvPr id="10" name="TextBox 9"/>
          <p:cNvSpPr txBox="1"/>
          <p:nvPr/>
        </p:nvSpPr>
        <p:spPr>
          <a:xfrm>
            <a:off x="413076" y="2777079"/>
            <a:ext cx="2797810"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2448" b="1" i="0" u="none" strike="noStrike" kern="1200" cap="none" spc="0" normalizeH="0" baseline="0" noProof="0" dirty="0">
                <a:ln>
                  <a:noFill/>
                </a:ln>
                <a:solidFill>
                  <a:schemeClr val="bg1"/>
                </a:solidFill>
                <a:effectLst/>
                <a:uLnTx/>
                <a:uFillTx/>
                <a:latin typeface="Segoe UI Semibold" charset="0"/>
                <a:ea typeface="Segoe UI Semibold" charset="0"/>
                <a:cs typeface="Segoe UI Semibold" charset="0"/>
              </a:rPr>
              <a:t>Top apps by upload</a:t>
            </a:r>
          </a:p>
        </p:txBody>
      </p:sp>
      <p:pic>
        <p:nvPicPr>
          <p:cNvPr id="3" name="Picture 2" descr="Picture showing Shadow IT results from Cloud App Security."/>
          <p:cNvPicPr>
            <a:picLocks noChangeAspect="1"/>
          </p:cNvPicPr>
          <p:nvPr/>
        </p:nvPicPr>
        <p:blipFill>
          <a:blip r:embed="rId4"/>
          <a:stretch>
            <a:fillRect/>
          </a:stretch>
        </p:blipFill>
        <p:spPr>
          <a:xfrm>
            <a:off x="413076" y="3287871"/>
            <a:ext cx="5816966" cy="3706654"/>
          </a:xfrm>
          <a:prstGeom prst="rect">
            <a:avLst/>
          </a:prstGeom>
        </p:spPr>
      </p:pic>
      <p:sp>
        <p:nvSpPr>
          <p:cNvPr id="13" name="TextBox 12"/>
          <p:cNvSpPr txBox="1"/>
          <p:nvPr/>
        </p:nvSpPr>
        <p:spPr>
          <a:xfrm>
            <a:off x="7060334" y="2795721"/>
            <a:ext cx="366548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2448" b="1" i="0" u="none" strike="noStrike" kern="1200" cap="none" spc="0" normalizeH="0" baseline="0" noProof="0" dirty="0">
                <a:ln>
                  <a:noFill/>
                </a:ln>
                <a:solidFill>
                  <a:schemeClr val="bg1"/>
                </a:solidFill>
                <a:effectLst/>
                <a:uLnTx/>
                <a:uFillTx/>
                <a:latin typeface="Segoe UI Semibold" charset="0"/>
                <a:ea typeface="Segoe UI Semibold" charset="0"/>
                <a:cs typeface="Segoe UI Semibold" charset="0"/>
              </a:rPr>
              <a:t>Discovered apps details</a:t>
            </a:r>
          </a:p>
        </p:txBody>
      </p:sp>
      <p:pic>
        <p:nvPicPr>
          <p:cNvPr id="15" name="Picture 14" descr="Picture showing Shadow IT results from Cloud App Security."/>
          <p:cNvPicPr>
            <a:picLocks noChangeAspect="1"/>
          </p:cNvPicPr>
          <p:nvPr/>
        </p:nvPicPr>
        <p:blipFill>
          <a:blip r:embed="rId5"/>
          <a:stretch>
            <a:fillRect/>
          </a:stretch>
        </p:blipFill>
        <p:spPr>
          <a:xfrm>
            <a:off x="7060334" y="3184305"/>
            <a:ext cx="4851465" cy="3706654"/>
          </a:xfrm>
          <a:prstGeom prst="rect">
            <a:avLst/>
          </a:prstGeom>
        </p:spPr>
      </p:pic>
      <p:grpSp>
        <p:nvGrpSpPr>
          <p:cNvPr id="16" name="Group 15">
            <a:extLst>
              <a:ext uri="{FF2B5EF4-FFF2-40B4-BE49-F238E27FC236}">
                <a16:creationId xmlns:a16="http://schemas.microsoft.com/office/drawing/2014/main" id="{A1B68974-1954-4F09-AA84-0119D9AEEAEE}"/>
              </a:ex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7" name="Diagonal Stripe 16">
              <a:extLst>
                <a:ext uri="{FF2B5EF4-FFF2-40B4-BE49-F238E27FC236}">
                  <a16:creationId xmlns:a16="http://schemas.microsoft.com/office/drawing/2014/main" id="{AF28D033-DE77-4191-A73C-F02F1A4B2F6E}"/>
                </a:ext>
              </a:extLst>
            </p:cNvPr>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18" name="TextBox 17">
              <a:extLst>
                <a:ext uri="{FF2B5EF4-FFF2-40B4-BE49-F238E27FC236}">
                  <a16:creationId xmlns:a16="http://schemas.microsoft.com/office/drawing/2014/main" id="{0D4BACCB-F086-4315-9413-6C9A3A787D6D}"/>
                </a:ext>
              </a:extLst>
            </p:cNvPr>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99308587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9777BE4-DF45-4131-BA65-C43B4AD0267D}"/>
              </a:ext>
            </a:extLst>
          </p:cNvPr>
          <p:cNvSpPr>
            <a:spLocks noGrp="1"/>
          </p:cNvSpPr>
          <p:nvPr>
            <p:ph type="body" sz="quarter" idx="10"/>
          </p:nvPr>
        </p:nvSpPr>
        <p:spPr/>
        <p:txBody>
          <a:bodyPr/>
          <a:lstStyle/>
          <a:p>
            <a:endParaRPr lang="en-US"/>
          </a:p>
        </p:txBody>
      </p:sp>
      <p:sp>
        <p:nvSpPr>
          <p:cNvPr id="14" name="Title 1">
            <a:extLst>
              <a:ext uri="{FF2B5EF4-FFF2-40B4-BE49-F238E27FC236}">
                <a16:creationId xmlns:a16="http://schemas.microsoft.com/office/drawing/2014/main" id="{7C1E1508-17E8-4C37-A048-09D030CBE713}"/>
              </a:ext>
            </a:extLst>
          </p:cNvPr>
          <p:cNvSpPr>
            <a:spLocks noGrp="1"/>
          </p:cNvSpPr>
          <p:nvPr>
            <p:ph type="title"/>
          </p:nvPr>
        </p:nvSpPr>
        <p:spPr/>
        <p:txBody>
          <a:bodyPr/>
          <a:lstStyle/>
          <a:p>
            <a:r>
              <a:rPr lang="en-US" sz="3200" dirty="0"/>
              <a:t>Cloud Exposure</a:t>
            </a:r>
          </a:p>
        </p:txBody>
      </p:sp>
      <p:sp>
        <p:nvSpPr>
          <p:cNvPr id="12" name="TextBox 11"/>
          <p:cNvSpPr txBox="1"/>
          <p:nvPr/>
        </p:nvSpPr>
        <p:spPr>
          <a:xfrm>
            <a:off x="417995" y="1290717"/>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2448" b="1" i="0" u="none" strike="noStrike" kern="1200" cap="none" spc="0" normalizeH="0" baseline="0" noProof="0" dirty="0">
                <a:ln>
                  <a:noFill/>
                </a:ln>
                <a:solidFill>
                  <a:srgbClr val="000000"/>
                </a:solidFill>
                <a:effectLst/>
                <a:uLnTx/>
                <a:uFillTx/>
                <a:latin typeface="Segoe UI Semibold" charset="0"/>
                <a:ea typeface="Segoe UI Semibold" charset="0"/>
                <a:cs typeface="Segoe UI Semibold" charset="0"/>
              </a:rPr>
              <a:t>Top Categories</a:t>
            </a:r>
          </a:p>
        </p:txBody>
      </p:sp>
      <p:pic>
        <p:nvPicPr>
          <p:cNvPr id="16" name="Picture 15" descr="Picture showing Shadow IT results from Cloud App Security."/>
          <p:cNvPicPr>
            <a:picLocks noChangeAspect="1"/>
          </p:cNvPicPr>
          <p:nvPr/>
        </p:nvPicPr>
        <p:blipFill>
          <a:blip r:embed="rId3"/>
          <a:stretch>
            <a:fillRect/>
          </a:stretch>
        </p:blipFill>
        <p:spPr>
          <a:xfrm>
            <a:off x="379628" y="2019957"/>
            <a:ext cx="8713769" cy="1909087"/>
          </a:xfrm>
          <a:prstGeom prst="rect">
            <a:avLst/>
          </a:prstGeom>
        </p:spPr>
      </p:pic>
      <p:pic>
        <p:nvPicPr>
          <p:cNvPr id="18" name="Picture 17" descr="Picture showing Shadow IT results from Cloud App Security."/>
          <p:cNvPicPr>
            <a:picLocks noChangeAspect="1"/>
          </p:cNvPicPr>
          <p:nvPr/>
        </p:nvPicPr>
        <p:blipFill>
          <a:blip r:embed="rId4"/>
          <a:stretch>
            <a:fillRect/>
          </a:stretch>
        </p:blipFill>
        <p:spPr>
          <a:xfrm>
            <a:off x="379627" y="4704670"/>
            <a:ext cx="8713770" cy="1900000"/>
          </a:xfrm>
          <a:prstGeom prst="rect">
            <a:avLst/>
          </a:prstGeom>
        </p:spPr>
      </p:pic>
      <p:sp>
        <p:nvSpPr>
          <p:cNvPr id="19" name="TextBox 18"/>
          <p:cNvSpPr txBox="1"/>
          <p:nvPr/>
        </p:nvSpPr>
        <p:spPr>
          <a:xfrm>
            <a:off x="442589" y="1976222"/>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1632" b="1" i="0" u="none" strike="noStrike" kern="1200" cap="none" spc="0" normalizeH="0" baseline="0" noProof="0">
                <a:ln>
                  <a:noFill/>
                </a:ln>
                <a:gradFill>
                  <a:gsLst>
                    <a:gs pos="2917">
                      <a:srgbClr val="505050"/>
                    </a:gs>
                    <a:gs pos="30000">
                      <a:srgbClr val="505050"/>
                    </a:gs>
                  </a:gsLst>
                  <a:lin ang="5400000" scaled="0"/>
                </a:gradFill>
                <a:effectLst/>
                <a:uLnTx/>
                <a:uFillTx/>
                <a:latin typeface="Segoe UI Semibold" charset="0"/>
                <a:ea typeface="Segoe UI Semibold" charset="0"/>
                <a:cs typeface="Segoe UI Semibold" charset="0"/>
              </a:rPr>
              <a:t>Number of apps</a:t>
            </a:r>
          </a:p>
        </p:txBody>
      </p:sp>
      <p:sp>
        <p:nvSpPr>
          <p:cNvPr id="20" name="TextBox 19"/>
          <p:cNvSpPr txBox="1"/>
          <p:nvPr/>
        </p:nvSpPr>
        <p:spPr>
          <a:xfrm>
            <a:off x="442589" y="4316085"/>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1632" b="1" i="0" u="none" strike="noStrike" kern="1200" cap="none" spc="0" normalizeH="0" baseline="0" noProof="0" dirty="0">
                <a:ln>
                  <a:noFill/>
                </a:ln>
                <a:solidFill>
                  <a:schemeClr val="bg1"/>
                </a:solidFill>
                <a:effectLst/>
                <a:uLnTx/>
                <a:uFillTx/>
                <a:latin typeface="Segoe UI Semibold" charset="0"/>
                <a:ea typeface="Segoe UI Semibold" charset="0"/>
                <a:cs typeface="Segoe UI Semibold" charset="0"/>
              </a:rPr>
              <a:t>Number of Users</a:t>
            </a:r>
          </a:p>
        </p:txBody>
      </p:sp>
      <p:grpSp>
        <p:nvGrpSpPr>
          <p:cNvPr id="10" name="Group 9">
            <a:extLst>
              <a:ext uri="{FF2B5EF4-FFF2-40B4-BE49-F238E27FC236}">
                <a16:creationId xmlns:a16="http://schemas.microsoft.com/office/drawing/2014/main" id="{7CE1EBE7-25D5-4491-BB20-99F1D0E9BCC5}"/>
              </a:ex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1" name="Diagonal Stripe 10">
              <a:extLst>
                <a:ext uri="{FF2B5EF4-FFF2-40B4-BE49-F238E27FC236}">
                  <a16:creationId xmlns:a16="http://schemas.microsoft.com/office/drawing/2014/main" id="{D922E171-B5C7-4A94-B1A2-B55E75546B60}"/>
                </a:ext>
              </a:extLst>
            </p:cNvPr>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13" name="TextBox 12">
              <a:extLst>
                <a:ext uri="{FF2B5EF4-FFF2-40B4-BE49-F238E27FC236}">
                  <a16:creationId xmlns:a16="http://schemas.microsoft.com/office/drawing/2014/main" id="{ED23CF36-321A-4AD2-9F02-E873B5FE145E}"/>
                </a:ext>
              </a:extLst>
            </p:cNvPr>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dirty="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dirty="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55146386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B56E250-2B0B-4334-86C9-6C2CF8BFE777}"/>
              </a:ext>
            </a:extLst>
          </p:cNvPr>
          <p:cNvSpPr>
            <a:spLocks noGrp="1"/>
          </p:cNvSpPr>
          <p:nvPr>
            <p:ph type="body" sz="quarter" idx="10"/>
          </p:nvPr>
        </p:nvSpPr>
        <p:spPr/>
        <p:txBody>
          <a:bodyPr/>
          <a:lstStyle/>
          <a:p>
            <a:endParaRPr lang="en-US"/>
          </a:p>
        </p:txBody>
      </p:sp>
      <p:sp>
        <p:nvSpPr>
          <p:cNvPr id="15" name="Title 1">
            <a:extLst>
              <a:ext uri="{FF2B5EF4-FFF2-40B4-BE49-F238E27FC236}">
                <a16:creationId xmlns:a16="http://schemas.microsoft.com/office/drawing/2014/main" id="{1BED3F50-D0B6-4990-85CB-303C090959E1}"/>
              </a:ext>
            </a:extLst>
          </p:cNvPr>
          <p:cNvSpPr>
            <a:spLocks noGrp="1"/>
          </p:cNvSpPr>
          <p:nvPr>
            <p:ph type="title"/>
          </p:nvPr>
        </p:nvSpPr>
        <p:spPr/>
        <p:txBody>
          <a:bodyPr/>
          <a:lstStyle/>
          <a:p>
            <a:r>
              <a:rPr lang="en-US" sz="3200" dirty="0"/>
              <a:t>Cloud Exposure</a:t>
            </a:r>
          </a:p>
        </p:txBody>
      </p:sp>
      <p:sp>
        <p:nvSpPr>
          <p:cNvPr id="12" name="TextBox 11"/>
          <p:cNvSpPr txBox="1"/>
          <p:nvPr/>
        </p:nvSpPr>
        <p:spPr>
          <a:xfrm>
            <a:off x="417995" y="1290717"/>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2448" b="1" i="0" u="none" strike="noStrike" kern="1200" cap="none" spc="0" normalizeH="0" baseline="0" noProof="0" dirty="0">
                <a:ln>
                  <a:noFill/>
                </a:ln>
                <a:effectLst/>
                <a:uLnTx/>
                <a:uFillTx/>
                <a:latin typeface="Segoe UI Semibold" charset="0"/>
                <a:ea typeface="Segoe UI Semibold" charset="0"/>
                <a:cs typeface="Segoe UI Semibold" charset="0"/>
              </a:rPr>
              <a:t>Top Categories</a:t>
            </a:r>
          </a:p>
        </p:txBody>
      </p:sp>
      <p:sp>
        <p:nvSpPr>
          <p:cNvPr id="19" name="TextBox 18"/>
          <p:cNvSpPr txBox="1"/>
          <p:nvPr/>
        </p:nvSpPr>
        <p:spPr>
          <a:xfrm>
            <a:off x="442589" y="1976222"/>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1632" b="1" i="0" u="none" strike="noStrike" kern="1200" cap="none" spc="0" normalizeH="0" baseline="0" noProof="0" dirty="0">
                <a:ln>
                  <a:noFill/>
                </a:ln>
                <a:effectLst/>
                <a:uLnTx/>
                <a:uFillTx/>
                <a:latin typeface="Segoe UI Semibold" charset="0"/>
                <a:ea typeface="Segoe UI Semibold" charset="0"/>
                <a:cs typeface="Segoe UI Semibold" charset="0"/>
              </a:rPr>
              <a:t>Data upload</a:t>
            </a:r>
          </a:p>
        </p:txBody>
      </p:sp>
      <p:pic>
        <p:nvPicPr>
          <p:cNvPr id="9" name="Picture 8" descr="Picture showing Shadow IT results from Cloud App Security."/>
          <p:cNvPicPr>
            <a:picLocks noChangeAspect="1"/>
          </p:cNvPicPr>
          <p:nvPr/>
        </p:nvPicPr>
        <p:blipFill>
          <a:blip r:embed="rId3"/>
          <a:stretch>
            <a:fillRect/>
          </a:stretch>
        </p:blipFill>
        <p:spPr>
          <a:xfrm>
            <a:off x="417993" y="2258989"/>
            <a:ext cx="8738567" cy="1964994"/>
          </a:xfrm>
          <a:prstGeom prst="rect">
            <a:avLst/>
          </a:prstGeom>
        </p:spPr>
      </p:pic>
      <p:pic>
        <p:nvPicPr>
          <p:cNvPr id="8" name="Picture 7" descr="Picture showing Shadow IT results from Cloud App Security."/>
          <p:cNvPicPr>
            <a:picLocks noChangeAspect="1"/>
          </p:cNvPicPr>
          <p:nvPr/>
        </p:nvPicPr>
        <p:blipFill>
          <a:blip r:embed="rId4"/>
          <a:stretch>
            <a:fillRect/>
          </a:stretch>
        </p:blipFill>
        <p:spPr>
          <a:xfrm>
            <a:off x="399301" y="4506750"/>
            <a:ext cx="8738567" cy="1952430"/>
          </a:xfrm>
          <a:prstGeom prst="rect">
            <a:avLst/>
          </a:prstGeom>
        </p:spPr>
      </p:pic>
      <p:sp>
        <p:nvSpPr>
          <p:cNvPr id="20" name="TextBox 19"/>
          <p:cNvSpPr txBox="1"/>
          <p:nvPr/>
        </p:nvSpPr>
        <p:spPr>
          <a:xfrm>
            <a:off x="442589" y="4510378"/>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1632" b="1" i="0" u="none" strike="noStrike" kern="1200" cap="none" spc="0" normalizeH="0" baseline="0" noProof="0" dirty="0">
                <a:ln>
                  <a:noFill/>
                </a:ln>
                <a:effectLst/>
                <a:uLnTx/>
                <a:uFillTx/>
                <a:latin typeface="Segoe UI Semibold" charset="0"/>
                <a:ea typeface="Segoe UI Semibold" charset="0"/>
                <a:cs typeface="Segoe UI Semibold" charset="0"/>
              </a:rPr>
              <a:t>Traffic</a:t>
            </a:r>
          </a:p>
        </p:txBody>
      </p:sp>
      <p:grpSp>
        <p:nvGrpSpPr>
          <p:cNvPr id="10" name="Group 9">
            <a:extLst>
              <a:ext uri="{FF2B5EF4-FFF2-40B4-BE49-F238E27FC236}">
                <a16:creationId xmlns:a16="http://schemas.microsoft.com/office/drawing/2014/main" id="{B40E3BF6-714A-4176-BE6E-466D6168F163}"/>
              </a:ex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3" name="Diagonal Stripe 12">
              <a:extLst>
                <a:ext uri="{FF2B5EF4-FFF2-40B4-BE49-F238E27FC236}">
                  <a16:creationId xmlns:a16="http://schemas.microsoft.com/office/drawing/2014/main" id="{7E02E0D7-41C5-40F0-9F74-AC9EE0C1098E}"/>
                </a:ext>
              </a:extLst>
            </p:cNvPr>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14" name="TextBox 13">
              <a:extLst>
                <a:ext uri="{FF2B5EF4-FFF2-40B4-BE49-F238E27FC236}">
                  <a16:creationId xmlns:a16="http://schemas.microsoft.com/office/drawing/2014/main" id="{BC50E62D-4E18-4BC1-8A23-B28CD87DDE60}"/>
                </a:ext>
              </a:extLst>
            </p:cNvPr>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206130947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484" y="1212851"/>
            <a:ext cx="11885512" cy="4370427"/>
          </a:xfrm>
        </p:spPr>
        <p:txBody>
          <a:bodyPr/>
          <a:lstStyle/>
          <a:p>
            <a:pPr defTabSz="950846" fontAlgn="base">
              <a:spcBef>
                <a:spcPct val="0"/>
              </a:spcBef>
              <a:spcAft>
                <a:spcPct val="0"/>
              </a:spcAft>
            </a:pPr>
            <a:r>
              <a:rPr lang="en-US" sz="2600" spc="-100" dirty="0">
                <a:solidFill>
                  <a:srgbClr val="0278D4"/>
                </a:solidFill>
                <a:latin typeface="Segoe UI Semibold" panose="020B0702040204020203" pitchFamily="34" charset="0"/>
                <a:cs typeface="Segoe UI Semibold" panose="020B0702040204020203" pitchFamily="34" charset="0"/>
              </a:rPr>
              <a:t>Disclaimer</a:t>
            </a:r>
          </a:p>
          <a:p>
            <a:r>
              <a:rPr lang="en-US" sz="2000" dirty="0"/>
              <a:t>© 2019 Microsoft Corporation. All rights reserved. This document is provided "as-is." Information and views expressed in this document, including URL and other Internet Web site references, may change without notice. </a:t>
            </a:r>
          </a:p>
          <a:p>
            <a:r>
              <a:rPr lang="en-US" sz="2000" dirty="0"/>
              <a:t>This document does not provide you with any legal rights to any intellectual property in any Microsoft product. Microsoft 365 customers and partners may copy, use and share these materials for planning, deployment and operation of Microsoft 365 features. </a:t>
            </a:r>
          </a:p>
          <a:p>
            <a:endParaRPr lang="en-US" sz="2000" dirty="0"/>
          </a:p>
          <a:p>
            <a:pPr defTabSz="950846" fontAlgn="base">
              <a:spcBef>
                <a:spcPct val="0"/>
              </a:spcBef>
              <a:spcAft>
                <a:spcPct val="0"/>
              </a:spcAft>
            </a:pPr>
            <a:r>
              <a:rPr lang="en-US" sz="2600" spc="-100" dirty="0">
                <a:solidFill>
                  <a:srgbClr val="0278D4"/>
                </a:solidFill>
                <a:latin typeface="Segoe UI Semibold" panose="020B0702040204020203" pitchFamily="34" charset="0"/>
                <a:cs typeface="Segoe UI Semibold" panose="020B0702040204020203" pitchFamily="34" charset="0"/>
              </a:rPr>
              <a:t>Feedback</a:t>
            </a:r>
            <a:endParaRPr lang="en-GB" sz="2600" spc="-100" dirty="0">
              <a:solidFill>
                <a:srgbClr val="0278D4"/>
              </a:solidFill>
              <a:latin typeface="Segoe UI Semibold" panose="020B0702040204020203" pitchFamily="34" charset="0"/>
              <a:cs typeface="Segoe UI Semibold" panose="020B0702040204020203" pitchFamily="34" charset="0"/>
            </a:endParaRPr>
          </a:p>
          <a:p>
            <a:r>
              <a:rPr lang="en-US" sz="2000" dirty="0"/>
              <a:t>Thank you for your continued trust and partnership. The resources within this toolkit will be iteratively improved upon based on product releases as well as direct feedback from delivered engagements. We encourage you to provide feedback to help us improve our products and toolkits. Please use the feedback process available through following web site: </a:t>
            </a:r>
            <a:r>
              <a:rPr lang="en-US" sz="2000" dirty="0">
                <a:hlinkClick r:id="rId3"/>
              </a:rPr>
              <a:t>http://aka.ms/securityassessmentfeedback</a:t>
            </a:r>
            <a:r>
              <a:rPr lang="en-US" sz="2000" dirty="0"/>
              <a:t> </a:t>
            </a:r>
            <a:endParaRPr lang="de-AT" sz="2000" dirty="0"/>
          </a:p>
        </p:txBody>
      </p:sp>
      <p:grpSp>
        <p:nvGrpSpPr>
          <p:cNvPr id="9" name="Group 8">
            <a:extLst>
              <a:ext uri="{C183D7F6-B498-43B3-948B-1728B52AA6E4}">
                <adec:decorative xmlns:adec="http://schemas.microsoft.com/office/drawing/2017/decorative" val="1"/>
              </a:ext>
            </a:extLst>
          </p:cNvPr>
          <p:cNvGrpSpPr/>
          <p:nvPr/>
        </p:nvGrpSpPr>
        <p:grpSpPr>
          <a:xfrm rot="5400000">
            <a:off x="9939897" y="-11572"/>
            <a:ext cx="2495699" cy="2495699"/>
            <a:chOff x="8538693" y="3309870"/>
            <a:chExt cx="2446986" cy="2446986"/>
          </a:xfrm>
          <a:solidFill>
            <a:schemeClr val="tx1"/>
          </a:solidFill>
        </p:grpSpPr>
        <p:sp>
          <p:nvSpPr>
            <p:cNvPr id="10" name="Diagonal Stripe 9"/>
            <p:cNvSpPr/>
            <p:nvPr/>
          </p:nvSpPr>
          <p:spPr bwMode="auto">
            <a:xfrm>
              <a:off x="8538693" y="3309870"/>
              <a:ext cx="2446986" cy="2446986"/>
            </a:xfrm>
            <a:prstGeom prst="diagStripe">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de-AT" sz="2448">
                <a:solidFill>
                  <a:schemeClr val="bg2"/>
                </a:solidFill>
                <a:ea typeface="Segoe UI" pitchFamily="34" charset="0"/>
                <a:cs typeface="Segoe UI" pitchFamily="34" charset="0"/>
              </a:endParaRPr>
            </a:p>
          </p:txBody>
        </p:sp>
        <p:sp>
          <p:nvSpPr>
            <p:cNvPr id="11" name="TextBox 10"/>
            <p:cNvSpPr txBox="1"/>
            <p:nvPr/>
          </p:nvSpPr>
          <p:spPr>
            <a:xfrm rot="18975944">
              <a:off x="8624310" y="4024993"/>
              <a:ext cx="1684500" cy="376706"/>
            </a:xfrm>
            <a:prstGeom prst="rect">
              <a:avLst/>
            </a:prstGeom>
            <a:grpFill/>
          </p:spPr>
          <p:txBody>
            <a:bodyPr wrap="none" lIns="0" tIns="0" rIns="0" bIns="0" rtlCol="0">
              <a:spAutoFit/>
            </a:bodyPr>
            <a:lstStyle/>
            <a:p>
              <a:r>
                <a:rPr lang="en-US" sz="2448" b="1" spc="-71">
                  <a:solidFill>
                    <a:schemeClr val="bg2"/>
                  </a:solidFill>
                </a:rPr>
                <a:t>hidden slide</a:t>
              </a:r>
              <a:endParaRPr lang="de-AT" sz="2448" b="1" spc="-71">
                <a:solidFill>
                  <a:schemeClr val="bg2"/>
                </a:solidFill>
              </a:endParaRPr>
            </a:p>
          </p:txBody>
        </p:sp>
      </p:grpSp>
    </p:spTree>
    <p:extLst>
      <p:ext uri="{BB962C8B-B14F-4D97-AF65-F5344CB8AC3E}">
        <p14:creationId xmlns:p14="http://schemas.microsoft.com/office/powerpoint/2010/main" val="4120669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310033E-AB1A-49C3-B8E4-F74BDC70696E}"/>
              </a:ext>
            </a:extLst>
          </p:cNvPr>
          <p:cNvSpPr>
            <a:spLocks noGrp="1"/>
          </p:cNvSpPr>
          <p:nvPr>
            <p:ph type="body" sz="quarter" idx="10"/>
          </p:nvPr>
        </p:nvSpPr>
        <p:spPr/>
        <p:txBody>
          <a:bodyPr/>
          <a:lstStyle/>
          <a:p>
            <a:endParaRPr lang="en-US"/>
          </a:p>
        </p:txBody>
      </p:sp>
      <p:sp>
        <p:nvSpPr>
          <p:cNvPr id="19" name="Title 1">
            <a:extLst>
              <a:ext uri="{FF2B5EF4-FFF2-40B4-BE49-F238E27FC236}">
                <a16:creationId xmlns:a16="http://schemas.microsoft.com/office/drawing/2014/main" id="{45101ECE-FA60-4FA4-A6B3-03965E235B70}"/>
              </a:ext>
            </a:extLst>
          </p:cNvPr>
          <p:cNvSpPr>
            <a:spLocks noGrp="1"/>
          </p:cNvSpPr>
          <p:nvPr>
            <p:ph type="title"/>
          </p:nvPr>
        </p:nvSpPr>
        <p:spPr/>
        <p:txBody>
          <a:bodyPr/>
          <a:lstStyle/>
          <a:p>
            <a:r>
              <a:rPr lang="en-US" sz="3200" dirty="0"/>
              <a:t>Cloud Exposure</a:t>
            </a:r>
          </a:p>
        </p:txBody>
      </p:sp>
      <p:sp>
        <p:nvSpPr>
          <p:cNvPr id="12" name="TextBox 11"/>
          <p:cNvSpPr txBox="1"/>
          <p:nvPr/>
        </p:nvSpPr>
        <p:spPr>
          <a:xfrm>
            <a:off x="483907" y="1554338"/>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2448" b="1" i="0" u="none" strike="noStrike" kern="1200" cap="none" spc="0" normalizeH="0" baseline="0" noProof="0" dirty="0">
                <a:ln>
                  <a:noFill/>
                </a:ln>
                <a:effectLst/>
                <a:uLnTx/>
                <a:uFillTx/>
                <a:latin typeface="Segoe UI Semibold" charset="0"/>
                <a:ea typeface="Segoe UI Semibold" charset="0"/>
                <a:cs typeface="Segoe UI Semibold" charset="0"/>
              </a:rPr>
              <a:t>Risk levels</a:t>
            </a:r>
          </a:p>
        </p:txBody>
      </p:sp>
      <p:pic>
        <p:nvPicPr>
          <p:cNvPr id="8" name="Picture 7" descr="Picture showing Shadow IT results from Cloud App Security."/>
          <p:cNvPicPr>
            <a:picLocks noChangeAspect="1"/>
          </p:cNvPicPr>
          <p:nvPr/>
        </p:nvPicPr>
        <p:blipFill>
          <a:blip r:embed="rId3"/>
          <a:stretch>
            <a:fillRect/>
          </a:stretch>
        </p:blipFill>
        <p:spPr>
          <a:xfrm>
            <a:off x="483906" y="2063808"/>
            <a:ext cx="3367812" cy="1504163"/>
          </a:xfrm>
          <a:prstGeom prst="rect">
            <a:avLst/>
          </a:prstGeom>
        </p:spPr>
      </p:pic>
      <p:sp>
        <p:nvSpPr>
          <p:cNvPr id="7" name="TextBox 6"/>
          <p:cNvSpPr txBox="1"/>
          <p:nvPr/>
        </p:nvSpPr>
        <p:spPr>
          <a:xfrm>
            <a:off x="483907" y="3674097"/>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2040" b="0" i="0" u="none" strike="noStrike" kern="1200" cap="none" spc="0" normalizeH="0" baseline="0" noProof="0" dirty="0">
                <a:ln>
                  <a:noFill/>
                </a:ln>
                <a:solidFill>
                  <a:schemeClr val="bg1"/>
                </a:solidFill>
                <a:effectLst/>
                <a:uLnTx/>
                <a:uFillTx/>
                <a:latin typeface="Segoe UI"/>
                <a:ea typeface="Segoe UI" charset="0"/>
                <a:cs typeface="Segoe UI" charset="0"/>
              </a:rPr>
              <a:t>51 high risk apps</a:t>
            </a:r>
          </a:p>
        </p:txBody>
      </p:sp>
      <p:pic>
        <p:nvPicPr>
          <p:cNvPr id="6" name="Picture 5" descr="Picture showing Shadow IT results from Cloud App Security."/>
          <p:cNvPicPr>
            <a:picLocks noChangeAspect="1"/>
          </p:cNvPicPr>
          <p:nvPr/>
        </p:nvPicPr>
        <p:blipFill>
          <a:blip r:embed="rId4"/>
          <a:stretch>
            <a:fillRect/>
          </a:stretch>
        </p:blipFill>
        <p:spPr>
          <a:xfrm>
            <a:off x="4275313" y="2049579"/>
            <a:ext cx="3387910" cy="1518391"/>
          </a:xfrm>
          <a:prstGeom prst="rect">
            <a:avLst/>
          </a:prstGeom>
        </p:spPr>
      </p:pic>
      <p:sp>
        <p:nvSpPr>
          <p:cNvPr id="13" name="TextBox 12"/>
          <p:cNvSpPr txBox="1"/>
          <p:nvPr/>
        </p:nvSpPr>
        <p:spPr>
          <a:xfrm>
            <a:off x="4280233" y="3680984"/>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2040" b="0" i="0" u="none" strike="noStrike" kern="1200" cap="none" spc="0" normalizeH="0" baseline="0" noProof="0" dirty="0">
                <a:ln>
                  <a:noFill/>
                </a:ln>
                <a:solidFill>
                  <a:schemeClr val="bg1"/>
                </a:solidFill>
                <a:effectLst/>
                <a:uLnTx/>
                <a:uFillTx/>
                <a:latin typeface="Segoe UI"/>
                <a:ea typeface="Segoe UI" charset="0"/>
                <a:cs typeface="Segoe UI" charset="0"/>
              </a:rPr>
              <a:t>116 MB uploaded to high risk apps</a:t>
            </a:r>
          </a:p>
        </p:txBody>
      </p:sp>
      <p:pic>
        <p:nvPicPr>
          <p:cNvPr id="5" name="Picture 4" descr="Picture showing Shadow IT results from Cloud App Security."/>
          <p:cNvPicPr>
            <a:picLocks noChangeAspect="1"/>
          </p:cNvPicPr>
          <p:nvPr/>
        </p:nvPicPr>
        <p:blipFill>
          <a:blip r:embed="rId5"/>
          <a:stretch>
            <a:fillRect/>
          </a:stretch>
        </p:blipFill>
        <p:spPr>
          <a:xfrm>
            <a:off x="8274227" y="2049580"/>
            <a:ext cx="3346868" cy="1499997"/>
          </a:xfrm>
          <a:prstGeom prst="rect">
            <a:avLst/>
          </a:prstGeom>
        </p:spPr>
      </p:pic>
      <p:sp>
        <p:nvSpPr>
          <p:cNvPr id="15" name="TextBox 14"/>
          <p:cNvSpPr txBox="1"/>
          <p:nvPr/>
        </p:nvSpPr>
        <p:spPr>
          <a:xfrm>
            <a:off x="8274227" y="3680984"/>
            <a:ext cx="2409225" cy="388585"/>
          </a:xfrm>
          <a:prstGeom prst="rect">
            <a:avLst/>
          </a:prstGeom>
          <a:noFill/>
        </p:spPr>
        <p:txBody>
          <a:bodyPr wrap="square" lIns="0" tIns="0" rIns="0" bIns="0" rtlCol="0">
            <a:noAutofit/>
          </a:bodyPr>
          <a:lstStyle/>
          <a:p>
            <a:pPr marL="0" marR="0" lvl="0" indent="0" algn="l" defTabSz="932688" rtl="0" eaLnBrk="1" fontAlgn="auto" latinLnBrk="0" hangingPunct="1">
              <a:lnSpc>
                <a:spcPct val="90000"/>
              </a:lnSpc>
              <a:spcBef>
                <a:spcPts val="0"/>
              </a:spcBef>
              <a:spcAft>
                <a:spcPts val="0"/>
              </a:spcAft>
              <a:buClrTx/>
              <a:buSzTx/>
              <a:buFontTx/>
              <a:buNone/>
              <a:tabLst/>
              <a:defRPr/>
            </a:pPr>
            <a:r>
              <a:rPr kumimoji="0" lang="en-US" sz="2040" b="0" i="0" u="none" strike="noStrike" kern="1200" cap="none" spc="0" normalizeH="0" baseline="0" noProof="0" dirty="0">
                <a:ln>
                  <a:noFill/>
                </a:ln>
                <a:solidFill>
                  <a:schemeClr val="bg1"/>
                </a:solidFill>
                <a:effectLst/>
                <a:uLnTx/>
                <a:uFillTx/>
                <a:latin typeface="Segoe UI"/>
                <a:ea typeface="Segoe UI" charset="0"/>
                <a:cs typeface="Segoe UI" charset="0"/>
              </a:rPr>
              <a:t>3.3K users use </a:t>
            </a:r>
            <a:br>
              <a:rPr kumimoji="0" lang="en-US" sz="2040" b="0" i="0" u="none" strike="noStrike" kern="1200" cap="none" spc="0" normalizeH="0" baseline="0" noProof="0" dirty="0">
                <a:ln>
                  <a:noFill/>
                </a:ln>
                <a:solidFill>
                  <a:schemeClr val="bg1"/>
                </a:solidFill>
                <a:effectLst/>
                <a:uLnTx/>
                <a:uFillTx/>
                <a:latin typeface="Segoe UI"/>
                <a:ea typeface="Segoe UI" charset="0"/>
                <a:cs typeface="Segoe UI" charset="0"/>
              </a:rPr>
            </a:br>
            <a:r>
              <a:rPr kumimoji="0" lang="en-US" sz="2040" b="0" i="0" u="none" strike="noStrike" kern="1200" cap="none" spc="0" normalizeH="0" baseline="0" noProof="0" dirty="0">
                <a:ln>
                  <a:noFill/>
                </a:ln>
                <a:solidFill>
                  <a:schemeClr val="bg1"/>
                </a:solidFill>
                <a:effectLst/>
                <a:uLnTx/>
                <a:uFillTx/>
                <a:latin typeface="Segoe UI"/>
                <a:ea typeface="Segoe UI" charset="0"/>
                <a:cs typeface="Segoe UI" charset="0"/>
              </a:rPr>
              <a:t>high risk apps</a:t>
            </a:r>
          </a:p>
        </p:txBody>
      </p:sp>
      <p:grpSp>
        <p:nvGrpSpPr>
          <p:cNvPr id="14" name="Group 13">
            <a:extLst>
              <a:ext uri="{FF2B5EF4-FFF2-40B4-BE49-F238E27FC236}">
                <a16:creationId xmlns:a16="http://schemas.microsoft.com/office/drawing/2014/main" id="{9E69837C-344B-4D9B-A340-96818E5A84F3}"/>
              </a:ex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6" name="Diagonal Stripe 15">
              <a:extLst>
                <a:ext uri="{FF2B5EF4-FFF2-40B4-BE49-F238E27FC236}">
                  <a16:creationId xmlns:a16="http://schemas.microsoft.com/office/drawing/2014/main" id="{8AC9FBB0-ECEB-4068-9356-057FB8B4AA4D}"/>
                </a:ext>
              </a:extLst>
            </p:cNvPr>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17" name="TextBox 16">
              <a:extLst>
                <a:ext uri="{FF2B5EF4-FFF2-40B4-BE49-F238E27FC236}">
                  <a16:creationId xmlns:a16="http://schemas.microsoft.com/office/drawing/2014/main" id="{3EAD917D-6968-46A1-B6E2-FF8DACE78D8A}"/>
                </a:ext>
              </a:extLst>
            </p:cNvPr>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1222203342"/>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t>Cloud Usage Visibility and Control roadmap</a:t>
            </a:r>
          </a:p>
        </p:txBody>
      </p:sp>
      <p:graphicFrame>
        <p:nvGraphicFramePr>
          <p:cNvPr id="17" name="Content Placeholder 16" descr="flow chart of cloud usage visibility and control roadmap. &#10;1: quick wins 0-3 months, low user impact, low implementation cost.&#10;2: 3 - 6 months, low user impact, moderate implementation cost&#10;3: 6 months and beyond, moderate user impact, moderate implementation cost"/>
          <p:cNvGraphicFramePr>
            <a:graphicFrameLocks noGrp="1"/>
          </p:cNvGraphicFramePr>
          <p:nvPr>
            <p:ph idx="4294967295"/>
            <p:extLst>
              <p:ext uri="{D42A27DB-BD31-4B8C-83A1-F6EECF244321}">
                <p14:modId xmlns:p14="http://schemas.microsoft.com/office/powerpoint/2010/main" val="3925086981"/>
              </p:ext>
            </p:extLst>
          </p:nvPr>
        </p:nvGraphicFramePr>
        <p:xfrm>
          <a:off x="433876" y="1332522"/>
          <a:ext cx="5713815" cy="54191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8" name="Table 17"/>
          <p:cNvGraphicFramePr>
            <a:graphicFrameLocks noGrp="1"/>
          </p:cNvGraphicFramePr>
          <p:nvPr/>
        </p:nvGraphicFramePr>
        <p:xfrm>
          <a:off x="6498637" y="1253124"/>
          <a:ext cx="4701208" cy="1424107"/>
        </p:xfrm>
        <a:graphic>
          <a:graphicData uri="http://schemas.openxmlformats.org/drawingml/2006/table">
            <a:tbl>
              <a:tblPr>
                <a:tableStyleId>{5C22544A-7EE6-4342-B048-85BDC9FD1C3A}</a:tableStyleId>
              </a:tblPr>
              <a:tblGrid>
                <a:gridCol w="4701208">
                  <a:extLst>
                    <a:ext uri="{9D8B030D-6E8A-4147-A177-3AD203B41FA5}">
                      <a16:colId xmlns:a16="http://schemas.microsoft.com/office/drawing/2014/main" val="3550063347"/>
                    </a:ext>
                  </a:extLst>
                </a:gridCol>
              </a:tblGrid>
              <a:tr h="1035577">
                <a:tc>
                  <a:txBody>
                    <a:bodyPr/>
                    <a:lstStyle/>
                    <a:p>
                      <a:pPr algn="l" fontAlgn="t"/>
                      <a:r>
                        <a:rPr lang="en-US" sz="1100" u="none" strike="noStrike" dirty="0">
                          <a:effectLst/>
                        </a:rPr>
                        <a:t>Investigate use cases for leveraging cloud storage and email services other than approved ones in your organization</a:t>
                      </a:r>
                    </a:p>
                    <a:p>
                      <a:pPr algn="l" fontAlgn="t"/>
                      <a:endParaRPr lang="en-US" sz="1100" u="none" strike="noStrike" dirty="0">
                        <a:effectLst/>
                      </a:endParaRPr>
                    </a:p>
                    <a:p>
                      <a:pPr algn="l" fontAlgn="t"/>
                      <a:r>
                        <a:rPr lang="en-US" sz="1100" u="none" strike="noStrike" dirty="0">
                          <a:effectLst/>
                        </a:rPr>
                        <a:t>Provide training and awareness campaign for approved cloud storage and email services</a:t>
                      </a:r>
                    </a:p>
                    <a:p>
                      <a:pPr algn="l" fontAlgn="t"/>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668923894"/>
                  </a:ext>
                </a:extLst>
              </a:tr>
              <a:tr h="194265">
                <a:tc>
                  <a:txBody>
                    <a:bodyPr/>
                    <a:lstStyle/>
                    <a:p>
                      <a:pPr algn="l" fontAlgn="t"/>
                      <a:r>
                        <a:rPr lang="en-US" sz="1100" u="none" strike="noStrike" dirty="0">
                          <a:effectLst/>
                        </a:rPr>
                        <a:t>Deploy CAS for Discovery with automatic log upload</a:t>
                      </a: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1878237894"/>
                  </a:ext>
                </a:extLst>
              </a:tr>
              <a:tr h="194265">
                <a:tc>
                  <a:txBody>
                    <a:bodyPr/>
                    <a:lstStyle/>
                    <a:p>
                      <a:pPr algn="l" fontAlgn="t"/>
                      <a:r>
                        <a:rPr lang="en-US" sz="1100" u="none" strike="noStrike" dirty="0">
                          <a:effectLst/>
                        </a:rPr>
                        <a:t>Start monitoring Cloud Usage on a weekly basis</a:t>
                      </a:r>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985245795"/>
                  </a:ext>
                </a:extLst>
              </a:tr>
            </a:tbl>
          </a:graphicData>
        </a:graphic>
      </p:graphicFrame>
      <p:cxnSp>
        <p:nvCxnSpPr>
          <p:cNvPr id="20" name="Straight Connector 19">
            <a:extLst>
              <a:ext uri="{C183D7F6-B498-43B3-948B-1728B52AA6E4}">
                <adec:decorative xmlns:adec="http://schemas.microsoft.com/office/drawing/2017/decorative" val="1"/>
              </a:ext>
            </a:extLst>
          </p:cNvPr>
          <p:cNvCxnSpPr>
            <a:cxnSpLocks/>
          </p:cNvCxnSpPr>
          <p:nvPr/>
        </p:nvCxnSpPr>
        <p:spPr>
          <a:xfrm>
            <a:off x="1520239" y="2826249"/>
            <a:ext cx="10553548" cy="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graphicFrame>
        <p:nvGraphicFramePr>
          <p:cNvPr id="25" name="Table 24"/>
          <p:cNvGraphicFramePr>
            <a:graphicFrameLocks noGrp="1"/>
          </p:cNvGraphicFramePr>
          <p:nvPr>
            <p:extLst>
              <p:ext uri="{D42A27DB-BD31-4B8C-83A1-F6EECF244321}">
                <p14:modId xmlns:p14="http://schemas.microsoft.com/office/powerpoint/2010/main" val="2914933694"/>
              </p:ext>
            </p:extLst>
          </p:nvPr>
        </p:nvGraphicFramePr>
        <p:xfrm>
          <a:off x="6498637" y="3096596"/>
          <a:ext cx="4701208" cy="1206555"/>
        </p:xfrm>
        <a:graphic>
          <a:graphicData uri="http://schemas.openxmlformats.org/drawingml/2006/table">
            <a:tbl>
              <a:tblPr>
                <a:tableStyleId>{5C22544A-7EE6-4342-B048-85BDC9FD1C3A}</a:tableStyleId>
              </a:tblPr>
              <a:tblGrid>
                <a:gridCol w="4701208">
                  <a:extLst>
                    <a:ext uri="{9D8B030D-6E8A-4147-A177-3AD203B41FA5}">
                      <a16:colId xmlns:a16="http://schemas.microsoft.com/office/drawing/2014/main" val="200155346"/>
                    </a:ext>
                  </a:extLst>
                </a:gridCol>
              </a:tblGrid>
              <a:tr h="1206555">
                <a:tc>
                  <a:txBody>
                    <a:bodyPr/>
                    <a:lstStyle/>
                    <a:p>
                      <a:pPr algn="l" fontAlgn="t"/>
                      <a:r>
                        <a:rPr lang="en-US" sz="1100" u="none" strike="noStrike" dirty="0">
                          <a:effectLst/>
                        </a:rPr>
                        <a:t>Deploy to your firewalls blocking scripts generated by CAS upon unsanctioned cloud applications</a:t>
                      </a:r>
                    </a:p>
                    <a:p>
                      <a:pPr algn="l" fontAlgn="t"/>
                      <a:endParaRPr lang="en-US" sz="1100" u="none" strike="noStrike" dirty="0">
                        <a:effectLst/>
                      </a:endParaRPr>
                    </a:p>
                    <a:p>
                      <a:pPr algn="l" fontAlgn="t"/>
                      <a:r>
                        <a:rPr lang="en-US" sz="1100" u="none" strike="noStrike" dirty="0">
                          <a:effectLst/>
                        </a:rPr>
                        <a:t>Enable control policies in CAS to monitor your assets of your critical employees</a:t>
                      </a:r>
                    </a:p>
                    <a:p>
                      <a:pPr algn="l" fontAlgn="t"/>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1300154046"/>
                  </a:ext>
                </a:extLst>
              </a:tr>
            </a:tbl>
          </a:graphicData>
        </a:graphic>
      </p:graphicFrame>
      <p:graphicFrame>
        <p:nvGraphicFramePr>
          <p:cNvPr id="27" name="Table 26"/>
          <p:cNvGraphicFramePr>
            <a:graphicFrameLocks noGrp="1"/>
          </p:cNvGraphicFramePr>
          <p:nvPr/>
        </p:nvGraphicFramePr>
        <p:xfrm>
          <a:off x="6498637" y="4834676"/>
          <a:ext cx="4701208" cy="1225982"/>
        </p:xfrm>
        <a:graphic>
          <a:graphicData uri="http://schemas.openxmlformats.org/drawingml/2006/table">
            <a:tbl>
              <a:tblPr>
                <a:tableStyleId>{5C22544A-7EE6-4342-B048-85BDC9FD1C3A}</a:tableStyleId>
              </a:tblPr>
              <a:tblGrid>
                <a:gridCol w="4701208">
                  <a:extLst>
                    <a:ext uri="{9D8B030D-6E8A-4147-A177-3AD203B41FA5}">
                      <a16:colId xmlns:a16="http://schemas.microsoft.com/office/drawing/2014/main" val="3148712364"/>
                    </a:ext>
                  </a:extLst>
                </a:gridCol>
              </a:tblGrid>
              <a:tr h="693623">
                <a:tc>
                  <a:txBody>
                    <a:bodyPr/>
                    <a:lstStyle/>
                    <a:p>
                      <a:pPr algn="l" fontAlgn="t"/>
                      <a:endParaRPr lang="en-US" sz="1100" u="none" strike="noStrike" dirty="0">
                        <a:effectLst/>
                      </a:endParaRPr>
                    </a:p>
                    <a:p>
                      <a:pPr algn="l" fontAlgn="t"/>
                      <a:r>
                        <a:rPr lang="en-US" sz="1100" u="none" strike="noStrike" dirty="0">
                          <a:effectLst/>
                        </a:rPr>
                        <a:t>Enable conditional access for your Cloud CRM application using CAS conditional access proxy and Azure AD</a:t>
                      </a:r>
                    </a:p>
                    <a:p>
                      <a:pPr algn="l" fontAlgn="t"/>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2145576848"/>
                  </a:ext>
                </a:extLst>
              </a:tr>
              <a:tr h="351668">
                <a:tc>
                  <a:txBody>
                    <a:bodyPr/>
                    <a:lstStyle/>
                    <a:p>
                      <a:pPr algn="l" fontAlgn="t"/>
                      <a:r>
                        <a:rPr lang="en-US" sz="1100" u="none" strike="noStrike" kern="1200" dirty="0">
                          <a:solidFill>
                            <a:schemeClr val="dk1"/>
                          </a:solidFill>
                          <a:effectLst/>
                          <a:latin typeface="+mn-lt"/>
                          <a:ea typeface="+mn-ea"/>
                          <a:cs typeface="+mn-cs"/>
                        </a:rPr>
                        <a:t>Deploy CAS-based control over your critical data based as classified by Azure Information Protection</a:t>
                      </a:r>
                    </a:p>
                  </a:txBody>
                  <a:tcPr marL="9714" marR="9714" marT="9714" marB="0">
                    <a:solidFill>
                      <a:schemeClr val="bg2">
                        <a:lumMod val="95000"/>
                      </a:schemeClr>
                    </a:solidFill>
                  </a:tcPr>
                </a:tc>
                <a:extLst>
                  <a:ext uri="{0D108BD9-81ED-4DB2-BD59-A6C34878D82A}">
                    <a16:rowId xmlns:a16="http://schemas.microsoft.com/office/drawing/2014/main" val="3100954774"/>
                  </a:ext>
                </a:extLst>
              </a:tr>
              <a:tr h="180691">
                <a:tc>
                  <a:txBody>
                    <a:bodyPr/>
                    <a:lstStyle/>
                    <a:p>
                      <a:pPr algn="l" fontAlgn="t"/>
                      <a:endParaRPr lang="en-US" sz="1100" b="0" i="0" u="none" strike="noStrike" dirty="0">
                        <a:solidFill>
                          <a:srgbClr val="000000"/>
                        </a:solidFill>
                        <a:effectLst/>
                        <a:latin typeface="Calibri" panose="020F0502020204030204" pitchFamily="34" charset="0"/>
                      </a:endParaRPr>
                    </a:p>
                  </a:txBody>
                  <a:tcPr marL="9714" marR="9714" marT="9714" marB="0">
                    <a:solidFill>
                      <a:schemeClr val="bg2">
                        <a:lumMod val="95000"/>
                      </a:schemeClr>
                    </a:solidFill>
                  </a:tcPr>
                </a:tc>
                <a:extLst>
                  <a:ext uri="{0D108BD9-81ED-4DB2-BD59-A6C34878D82A}">
                    <a16:rowId xmlns:a16="http://schemas.microsoft.com/office/drawing/2014/main" val="914699546"/>
                  </a:ext>
                </a:extLst>
              </a:tr>
            </a:tbl>
          </a:graphicData>
        </a:graphic>
      </p:graphicFrame>
      <p:cxnSp>
        <p:nvCxnSpPr>
          <p:cNvPr id="14" name="Straight Connector 13">
            <a:extLst>
              <a:ext uri="{C183D7F6-B498-43B3-948B-1728B52AA6E4}">
                <adec:decorative xmlns:adec="http://schemas.microsoft.com/office/drawing/2017/decorative" val="1"/>
              </a:ext>
            </a:extLst>
          </p:cNvPr>
          <p:cNvCxnSpPr>
            <a:cxnSpLocks/>
          </p:cNvCxnSpPr>
          <p:nvPr/>
        </p:nvCxnSpPr>
        <p:spPr>
          <a:xfrm>
            <a:off x="1520239" y="4573499"/>
            <a:ext cx="10553548" cy="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98361796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descr="Chart showing password spray simulation results.">
            <a:extLst>
              <a:ext uri="{FF2B5EF4-FFF2-40B4-BE49-F238E27FC236}">
                <a16:creationId xmlns:a16="http://schemas.microsoft.com/office/drawing/2014/main" id="{FF5E8C1E-11CB-4A26-B74F-32C9F5BD00E3}"/>
              </a:ext>
            </a:extLst>
          </p:cNvPr>
          <p:cNvGraphicFramePr/>
          <p:nvPr>
            <p:extLst>
              <p:ext uri="{D42A27DB-BD31-4B8C-83A1-F6EECF244321}">
                <p14:modId xmlns:p14="http://schemas.microsoft.com/office/powerpoint/2010/main" val="813961246"/>
              </p:ext>
            </p:extLst>
          </p:nvPr>
        </p:nvGraphicFramePr>
        <p:xfrm>
          <a:off x="7822533" y="876725"/>
          <a:ext cx="4613060" cy="30753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descr="Chart showing brute force password simulation results.">
            <a:extLst>
              <a:ext uri="{FF2B5EF4-FFF2-40B4-BE49-F238E27FC236}">
                <a16:creationId xmlns:a16="http://schemas.microsoft.com/office/drawing/2014/main" id="{C2B83102-355C-482B-81CF-640E0A9742E0}"/>
              </a:ext>
            </a:extLst>
          </p:cNvPr>
          <p:cNvGraphicFramePr/>
          <p:nvPr>
            <p:extLst>
              <p:ext uri="{D42A27DB-BD31-4B8C-83A1-F6EECF244321}">
                <p14:modId xmlns:p14="http://schemas.microsoft.com/office/powerpoint/2010/main" val="3536326749"/>
              </p:ext>
            </p:extLst>
          </p:nvPr>
        </p:nvGraphicFramePr>
        <p:xfrm>
          <a:off x="3827509" y="876725"/>
          <a:ext cx="4613060" cy="307537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descr="Chart showing spear phishing simulation results.">
            <a:extLst>
              <a:ext uri="{FF2B5EF4-FFF2-40B4-BE49-F238E27FC236}">
                <a16:creationId xmlns:a16="http://schemas.microsoft.com/office/drawing/2014/main" id="{E382725E-CCC4-446D-9DB7-9E8B5EDD4F0A}"/>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4286821331"/>
              </p:ext>
            </p:extLst>
          </p:nvPr>
        </p:nvGraphicFramePr>
        <p:xfrm>
          <a:off x="-167513" y="876725"/>
          <a:ext cx="4613060" cy="307537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 name="Table 2">
            <a:extLst>
              <a:ext uri="{FF2B5EF4-FFF2-40B4-BE49-F238E27FC236}">
                <a16:creationId xmlns:a16="http://schemas.microsoft.com/office/drawing/2014/main" id="{6810150B-5602-4D0F-853B-61F994B96564}"/>
              </a:ext>
            </a:extLst>
          </p:cNvPr>
          <p:cNvGraphicFramePr>
            <a:graphicFrameLocks noGrp="1"/>
          </p:cNvGraphicFramePr>
          <p:nvPr>
            <p:extLst>
              <p:ext uri="{D42A27DB-BD31-4B8C-83A1-F6EECF244321}">
                <p14:modId xmlns:p14="http://schemas.microsoft.com/office/powerpoint/2010/main" val="1894409104"/>
              </p:ext>
            </p:extLst>
          </p:nvPr>
        </p:nvGraphicFramePr>
        <p:xfrm>
          <a:off x="794084" y="3862137"/>
          <a:ext cx="10666862" cy="2832147"/>
        </p:xfrm>
        <a:graphic>
          <a:graphicData uri="http://schemas.openxmlformats.org/drawingml/2006/table">
            <a:tbl>
              <a:tblPr firstRow="1" bandRow="1">
                <a:tableStyleId>{F5AB1C69-6EDB-4FF4-983F-18BD219EF322}</a:tableStyleId>
              </a:tblPr>
              <a:tblGrid>
                <a:gridCol w="2697521">
                  <a:extLst>
                    <a:ext uri="{9D8B030D-6E8A-4147-A177-3AD203B41FA5}">
                      <a16:colId xmlns:a16="http://schemas.microsoft.com/office/drawing/2014/main" val="1960124917"/>
                    </a:ext>
                  </a:extLst>
                </a:gridCol>
                <a:gridCol w="5533353">
                  <a:extLst>
                    <a:ext uri="{9D8B030D-6E8A-4147-A177-3AD203B41FA5}">
                      <a16:colId xmlns:a16="http://schemas.microsoft.com/office/drawing/2014/main" val="3212954764"/>
                    </a:ext>
                  </a:extLst>
                </a:gridCol>
                <a:gridCol w="2435988">
                  <a:extLst>
                    <a:ext uri="{9D8B030D-6E8A-4147-A177-3AD203B41FA5}">
                      <a16:colId xmlns:a16="http://schemas.microsoft.com/office/drawing/2014/main" val="3668383313"/>
                    </a:ext>
                  </a:extLst>
                </a:gridCol>
              </a:tblGrid>
              <a:tr h="272978">
                <a:tc>
                  <a:txBody>
                    <a:bodyPr/>
                    <a:lstStyle/>
                    <a:p>
                      <a:r>
                        <a:rPr lang="en-US" sz="1000" dirty="0">
                          <a:solidFill>
                            <a:schemeClr val="bg2"/>
                          </a:solidFill>
                          <a:latin typeface="+mj-lt"/>
                        </a:rPr>
                        <a:t>Key Recommendation</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278D4"/>
                    </a:solidFill>
                  </a:tcPr>
                </a:tc>
                <a:tc>
                  <a:txBody>
                    <a:bodyPr/>
                    <a:lstStyle/>
                    <a:p>
                      <a:r>
                        <a:rPr lang="en-US" sz="1000" dirty="0">
                          <a:solidFill>
                            <a:schemeClr val="bg2"/>
                          </a:solidFill>
                          <a:latin typeface="+mj-lt"/>
                        </a:rPr>
                        <a:t>Description</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278D4"/>
                    </a:solidFill>
                  </a:tcPr>
                </a:tc>
                <a:tc>
                  <a:txBody>
                    <a:bodyPr/>
                    <a:lstStyle/>
                    <a:p>
                      <a:r>
                        <a:rPr lang="en-US" sz="1000" dirty="0">
                          <a:solidFill>
                            <a:schemeClr val="bg2"/>
                          </a:solidFill>
                          <a:latin typeface="+mj-lt"/>
                        </a:rPr>
                        <a:t>Mitigate Against</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278D4"/>
                    </a:solidFill>
                  </a:tcPr>
                </a:tc>
                <a:extLst>
                  <a:ext uri="{0D108BD9-81ED-4DB2-BD59-A6C34878D82A}">
                    <a16:rowId xmlns:a16="http://schemas.microsoft.com/office/drawing/2014/main" val="3001234914"/>
                  </a:ext>
                </a:extLst>
              </a:tr>
              <a:tr h="614201">
                <a:tc>
                  <a:txBody>
                    <a:bodyPr/>
                    <a:lstStyle/>
                    <a:p>
                      <a:r>
                        <a:rPr lang="en-US" sz="1000" dirty="0">
                          <a:solidFill>
                            <a:srgbClr val="000000"/>
                          </a:solidFill>
                        </a:rPr>
                        <a:t>Implement Office 365 ATP and configure anti-spear phishing policies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US" sz="1000" dirty="0">
                          <a:solidFill>
                            <a:srgbClr val="000000"/>
                          </a:solidFill>
                        </a:rPr>
                        <a:t>O365 ATP Safe Attachments and Safe Links will protect users from new and unknown attacks. Anti-Spear phishing policies uses machine learning and impersonation detection algorithms to detect and provide additional protection against Spear Phishing attacks.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US" sz="1000">
                          <a:solidFill>
                            <a:srgbClr val="000000"/>
                          </a:solidFill>
                        </a:rPr>
                        <a:t>Email Spear Phishing attacks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91866535"/>
                  </a:ext>
                </a:extLst>
              </a:tr>
              <a:tr h="443589">
                <a:tc>
                  <a:txBody>
                    <a:bodyPr/>
                    <a:lstStyle/>
                    <a:p>
                      <a:r>
                        <a:rPr lang="en-US" sz="1000">
                          <a:solidFill>
                            <a:srgbClr val="000000"/>
                          </a:solidFill>
                        </a:rPr>
                        <a:t>Provide user education on how to identify email spear phishing attacks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US" sz="1000" dirty="0">
                          <a:solidFill>
                            <a:srgbClr val="000000"/>
                          </a:solidFill>
                        </a:rPr>
                        <a:t>Enable users to identify Spear Phishing attacks to further reduce your attack surface.</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192" rtl="0" eaLnBrk="1" fontAlgn="auto" latinLnBrk="0" hangingPunct="1">
                        <a:lnSpc>
                          <a:spcPct val="100000"/>
                        </a:lnSpc>
                        <a:spcBef>
                          <a:spcPts val="0"/>
                        </a:spcBef>
                        <a:spcAft>
                          <a:spcPts val="0"/>
                        </a:spcAft>
                        <a:buClrTx/>
                        <a:buSzTx/>
                        <a:buFontTx/>
                        <a:buNone/>
                        <a:tabLst/>
                        <a:defRPr/>
                      </a:pPr>
                      <a:r>
                        <a:rPr lang="en-US" sz="1000">
                          <a:solidFill>
                            <a:srgbClr val="000000"/>
                          </a:solidFill>
                        </a:rPr>
                        <a:t>Email Spear Phishing attacks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69363188"/>
                  </a:ext>
                </a:extLst>
              </a:tr>
              <a:tr h="443589">
                <a:tc>
                  <a:txBody>
                    <a:bodyPr/>
                    <a:lstStyle/>
                    <a:p>
                      <a:pPr marL="0" marR="0" lvl="0" indent="0" algn="l" defTabSz="914192" rtl="0" eaLnBrk="1" fontAlgn="auto" latinLnBrk="0" hangingPunct="1">
                        <a:lnSpc>
                          <a:spcPct val="100000"/>
                        </a:lnSpc>
                        <a:spcBef>
                          <a:spcPts val="0"/>
                        </a:spcBef>
                        <a:spcAft>
                          <a:spcPts val="0"/>
                        </a:spcAft>
                        <a:buClrTx/>
                        <a:buSzTx/>
                        <a:buFontTx/>
                        <a:buNone/>
                        <a:tabLst/>
                        <a:defRPr/>
                      </a:pPr>
                      <a:r>
                        <a:rPr lang="en-US" sz="1000">
                          <a:solidFill>
                            <a:srgbClr val="000000"/>
                          </a:solidFill>
                        </a:rPr>
                        <a:t>Provide user education on how to create secure passwords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192" rtl="0" eaLnBrk="1" fontAlgn="auto" latinLnBrk="0" hangingPunct="1">
                        <a:lnSpc>
                          <a:spcPct val="100000"/>
                        </a:lnSpc>
                        <a:spcBef>
                          <a:spcPts val="0"/>
                        </a:spcBef>
                        <a:spcAft>
                          <a:spcPts val="0"/>
                        </a:spcAft>
                        <a:buClrTx/>
                        <a:buSzTx/>
                        <a:buFontTx/>
                        <a:buNone/>
                        <a:tabLst/>
                        <a:defRPr/>
                      </a:pPr>
                      <a:r>
                        <a:rPr lang="en-US" sz="1000">
                          <a:solidFill>
                            <a:srgbClr val="000000"/>
                          </a:solidFill>
                        </a:rPr>
                        <a:t>Enable users to create secure passwords that are easy to remember to further reduce your attack surface.</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192" rtl="0" eaLnBrk="1" fontAlgn="auto" latinLnBrk="0" hangingPunct="1">
                        <a:lnSpc>
                          <a:spcPct val="100000"/>
                        </a:lnSpc>
                        <a:spcBef>
                          <a:spcPts val="0"/>
                        </a:spcBef>
                        <a:spcAft>
                          <a:spcPts val="0"/>
                        </a:spcAft>
                        <a:buClrTx/>
                        <a:buSzTx/>
                        <a:buFontTx/>
                        <a:buNone/>
                        <a:tabLst/>
                        <a:defRPr/>
                      </a:pPr>
                      <a:r>
                        <a:rPr lang="en-US" sz="1000">
                          <a:solidFill>
                            <a:srgbClr val="000000"/>
                          </a:solidFill>
                        </a:rPr>
                        <a:t>Weak passwords</a:t>
                      </a:r>
                    </a:p>
                    <a:p>
                      <a:pPr marL="0" marR="0" lvl="0" indent="0" algn="l" defTabSz="914192" rtl="0" eaLnBrk="1" fontAlgn="auto" latinLnBrk="0" hangingPunct="1">
                        <a:lnSpc>
                          <a:spcPct val="100000"/>
                        </a:lnSpc>
                        <a:spcBef>
                          <a:spcPts val="0"/>
                        </a:spcBef>
                        <a:spcAft>
                          <a:spcPts val="0"/>
                        </a:spcAft>
                        <a:buClrTx/>
                        <a:buSzTx/>
                        <a:buFontTx/>
                        <a:buNone/>
                        <a:tabLst/>
                        <a:defRPr/>
                      </a:pPr>
                      <a:endParaRPr lang="en-US" sz="1000">
                        <a:solidFill>
                          <a:srgbClr val="000000"/>
                        </a:solidFill>
                      </a:endParaRP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03226043"/>
                  </a:ext>
                </a:extLst>
              </a:tr>
              <a:tr h="443589">
                <a:tc>
                  <a:txBody>
                    <a:bodyPr/>
                    <a:lstStyle/>
                    <a:p>
                      <a:r>
                        <a:rPr lang="en-US" sz="1000">
                          <a:solidFill>
                            <a:srgbClr val="000000"/>
                          </a:solidFill>
                        </a:rPr>
                        <a:t>Enable multi-factor authentication</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US" sz="1000">
                          <a:solidFill>
                            <a:srgbClr val="000000"/>
                          </a:solidFill>
                        </a:rPr>
                        <a:t>Reduce the impact of weak passwords by implementing a 2</a:t>
                      </a:r>
                      <a:r>
                        <a:rPr lang="en-US" sz="1000" baseline="30000">
                          <a:solidFill>
                            <a:srgbClr val="000000"/>
                          </a:solidFill>
                        </a:rPr>
                        <a:t>nd</a:t>
                      </a:r>
                      <a:r>
                        <a:rPr lang="en-US" sz="1000">
                          <a:solidFill>
                            <a:srgbClr val="000000"/>
                          </a:solidFill>
                        </a:rPr>
                        <a:t> form of authentication for users.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US" sz="1000">
                          <a:solidFill>
                            <a:srgbClr val="000000"/>
                          </a:solidFill>
                        </a:rPr>
                        <a:t>Weak passwords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4022086"/>
                  </a:ext>
                </a:extLst>
              </a:tr>
              <a:tr h="614201">
                <a:tc>
                  <a:txBody>
                    <a:bodyPr/>
                    <a:lstStyle/>
                    <a:p>
                      <a:r>
                        <a:rPr lang="en-US" sz="1000">
                          <a:solidFill>
                            <a:srgbClr val="000000"/>
                          </a:solidFill>
                        </a:rPr>
                        <a:t>Enable Azure AD Password Protection and Smart Lockout</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US" sz="1000">
                          <a:solidFill>
                            <a:srgbClr val="000000"/>
                          </a:solidFill>
                        </a:rPr>
                        <a:t>Azure AD Password Protection will help you eliminate common/weak passwords. Smart Lockout uses cloud intelligence to identify and lock out attackers while allowing users continued access their accounts.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US" sz="1000" dirty="0">
                          <a:solidFill>
                            <a:srgbClr val="000000"/>
                          </a:solidFill>
                        </a:rPr>
                        <a:t>Weak passwords</a:t>
                      </a:r>
                    </a:p>
                  </a:txBody>
                  <a:tcPr marL="93260" marR="93260" marT="46630" marB="4663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54379314"/>
                  </a:ext>
                </a:extLst>
              </a:tr>
            </a:tbl>
          </a:graphicData>
        </a:graphic>
      </p:graphicFrame>
      <p:sp>
        <p:nvSpPr>
          <p:cNvPr id="2" name="Title 1">
            <a:extLst>
              <a:ext uri="{FF2B5EF4-FFF2-40B4-BE49-F238E27FC236}">
                <a16:creationId xmlns:a16="http://schemas.microsoft.com/office/drawing/2014/main" id="{C4FD02BE-8130-4729-99CF-81D7B7A3120E}"/>
              </a:ext>
            </a:extLst>
          </p:cNvPr>
          <p:cNvSpPr>
            <a:spLocks noGrp="1"/>
          </p:cNvSpPr>
          <p:nvPr>
            <p:ph type="title"/>
          </p:nvPr>
        </p:nvSpPr>
        <p:spPr/>
        <p:txBody>
          <a:bodyPr/>
          <a:lstStyle/>
          <a:p>
            <a:r>
              <a:rPr lang="en-US" sz="3200" dirty="0"/>
              <a:t>Attack Simulations – Results and Key Recommendations</a:t>
            </a:r>
          </a:p>
        </p:txBody>
      </p:sp>
    </p:spTree>
    <p:extLst>
      <p:ext uri="{BB962C8B-B14F-4D97-AF65-F5344CB8AC3E}">
        <p14:creationId xmlns:p14="http://schemas.microsoft.com/office/powerpoint/2010/main" val="304930688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t>How we can help</a:t>
            </a:r>
          </a:p>
        </p:txBody>
      </p:sp>
      <p:sp>
        <p:nvSpPr>
          <p:cNvPr id="6" name="TextBox 5"/>
          <p:cNvSpPr txBox="1"/>
          <p:nvPr/>
        </p:nvSpPr>
        <p:spPr>
          <a:xfrm>
            <a:off x="406557" y="1157990"/>
            <a:ext cx="4230792" cy="228247"/>
          </a:xfrm>
          <a:prstGeom prst="rect">
            <a:avLst/>
          </a:prstGeom>
          <a:solidFill>
            <a:schemeClr val="accent6"/>
          </a:solidFill>
        </p:spPr>
        <p:txBody>
          <a:bodyPr vert="horz" wrap="square" lIns="0" tIns="0" rIns="0" bIns="0" rtlCol="0" anchor="ctr" anchorCtr="0">
            <a:noAutofit/>
          </a:bodyPr>
          <a:lstStyle/>
          <a:p>
            <a:pPr marL="0" marR="0" lvl="0" indent="0" algn="ctr" defTabSz="914012" rtl="0" eaLnBrk="1" fontAlgn="auto" latinLnBrk="0" hangingPunct="1">
              <a:lnSpc>
                <a:spcPct val="100000"/>
              </a:lnSpc>
              <a:spcBef>
                <a:spcPct val="0"/>
              </a:spcBef>
              <a:spcAft>
                <a:spcPts val="0"/>
              </a:spcAft>
              <a:buClrTx/>
              <a:buSzTx/>
              <a:buFontTx/>
              <a:buNone/>
              <a:tabLst/>
              <a:defRPr/>
            </a:pPr>
            <a:r>
              <a:rPr kumimoji="0" lang="en-US" sz="1428" b="1" i="0" u="none" strike="noStrike" kern="0" cap="none" spc="0" normalizeH="0" baseline="0" noProof="0">
                <a:ln w="3175">
                  <a:noFill/>
                </a:ln>
                <a:solidFill>
                  <a:srgbClr val="FFFFFF"/>
                </a:solidFill>
                <a:effectLst/>
                <a:uLnTx/>
                <a:uFillTx/>
                <a:latin typeface="Segoe UI Light" pitchFamily="34" charset="0"/>
                <a:ea typeface="Verdana" pitchFamily="34" charset="0"/>
                <a:cs typeface="Verdana" pitchFamily="34" charset="0"/>
              </a:rPr>
              <a:t>0-3 Months</a:t>
            </a:r>
          </a:p>
        </p:txBody>
      </p:sp>
      <p:sp>
        <p:nvSpPr>
          <p:cNvPr id="7" name="TextBox 6"/>
          <p:cNvSpPr txBox="1"/>
          <p:nvPr/>
        </p:nvSpPr>
        <p:spPr>
          <a:xfrm>
            <a:off x="4753909" y="1157990"/>
            <a:ext cx="3088383" cy="228247"/>
          </a:xfrm>
          <a:prstGeom prst="rect">
            <a:avLst/>
          </a:prstGeom>
          <a:solidFill>
            <a:schemeClr val="accent5"/>
          </a:solidFill>
        </p:spPr>
        <p:txBody>
          <a:bodyPr vert="horz" wrap="square" lIns="0" tIns="0" rIns="0" bIns="0" rtlCol="0" anchor="ctr" anchorCtr="0">
            <a:noAutofit/>
          </a:bodyPr>
          <a:lstStyle/>
          <a:p>
            <a:pPr marL="0" marR="0" lvl="0" indent="0" algn="ctr" defTabSz="914012" rtl="0" eaLnBrk="1" fontAlgn="auto" latinLnBrk="0" hangingPunct="1">
              <a:lnSpc>
                <a:spcPct val="100000"/>
              </a:lnSpc>
              <a:spcBef>
                <a:spcPct val="0"/>
              </a:spcBef>
              <a:spcAft>
                <a:spcPts val="0"/>
              </a:spcAft>
              <a:buClrTx/>
              <a:buSzTx/>
              <a:buFontTx/>
              <a:buNone/>
              <a:tabLst/>
              <a:defRPr/>
            </a:pPr>
            <a:r>
              <a:rPr kumimoji="0" lang="en-US" sz="1428" b="1" i="0" u="none" strike="noStrike" kern="0" cap="none" spc="0" normalizeH="0" baseline="0" noProof="0">
                <a:ln w="3175">
                  <a:noFill/>
                </a:ln>
                <a:solidFill>
                  <a:srgbClr val="FFFFFF"/>
                </a:solidFill>
                <a:effectLst/>
                <a:uLnTx/>
                <a:uFillTx/>
                <a:latin typeface="Segoe UI Light" pitchFamily="34" charset="0"/>
                <a:ea typeface="Verdana" pitchFamily="34" charset="0"/>
                <a:cs typeface="Verdana" pitchFamily="34" charset="0"/>
              </a:rPr>
              <a:t>3-6 Months</a:t>
            </a:r>
          </a:p>
        </p:txBody>
      </p:sp>
      <p:sp>
        <p:nvSpPr>
          <p:cNvPr id="8" name="TextBox 7" descr="6 months and beyond"/>
          <p:cNvSpPr txBox="1"/>
          <p:nvPr/>
        </p:nvSpPr>
        <p:spPr>
          <a:xfrm>
            <a:off x="7958849" y="1157990"/>
            <a:ext cx="3341204" cy="228247"/>
          </a:xfrm>
          <a:prstGeom prst="rect">
            <a:avLst/>
          </a:prstGeom>
          <a:solidFill>
            <a:srgbClr val="0278D7"/>
          </a:solidFill>
        </p:spPr>
        <p:txBody>
          <a:bodyPr vert="horz" wrap="square" lIns="0" tIns="0" rIns="0" bIns="0" rtlCol="0" anchor="ctr" anchorCtr="0">
            <a:noAutofit/>
          </a:bodyPr>
          <a:lstStyle/>
          <a:p>
            <a:pPr marL="0" marR="0" lvl="0" indent="0" algn="ctr" defTabSz="914012" rtl="0" eaLnBrk="1" fontAlgn="auto" latinLnBrk="0" hangingPunct="1">
              <a:lnSpc>
                <a:spcPct val="100000"/>
              </a:lnSpc>
              <a:spcBef>
                <a:spcPct val="0"/>
              </a:spcBef>
              <a:spcAft>
                <a:spcPts val="0"/>
              </a:spcAft>
              <a:buClrTx/>
              <a:buSzTx/>
              <a:buFontTx/>
              <a:buNone/>
              <a:tabLst/>
              <a:defRPr/>
            </a:pPr>
            <a:r>
              <a:rPr kumimoji="0" lang="en-US" sz="1428" b="1" i="0" u="none" strike="noStrike" kern="0" cap="none" spc="0" normalizeH="0" baseline="0" noProof="0">
                <a:ln w="3175">
                  <a:noFill/>
                </a:ln>
                <a:solidFill>
                  <a:srgbClr val="FFFFFF"/>
                </a:solidFill>
                <a:effectLst/>
                <a:uLnTx/>
                <a:uFillTx/>
                <a:latin typeface="Segoe UI Light" pitchFamily="34" charset="0"/>
                <a:ea typeface="Verdana" pitchFamily="34" charset="0"/>
                <a:cs typeface="Verdana" pitchFamily="34" charset="0"/>
              </a:rPr>
              <a:t>6 Months and beyond</a:t>
            </a:r>
          </a:p>
        </p:txBody>
      </p:sp>
      <p:sp>
        <p:nvSpPr>
          <p:cNvPr id="11" name="Rectangle 10">
            <a:extLst>
              <a:ext uri="{C183D7F6-B498-43B3-948B-1728B52AA6E4}">
                <adec:decorative xmlns:adec="http://schemas.microsoft.com/office/drawing/2017/decorative" val="1"/>
              </a:ext>
            </a:extLst>
          </p:cNvPr>
          <p:cNvSpPr/>
          <p:nvPr/>
        </p:nvSpPr>
        <p:spPr>
          <a:xfrm>
            <a:off x="406558" y="1489559"/>
            <a:ext cx="11643714" cy="2669027"/>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F1EFED"/>
              </a:solidFill>
              <a:effectLst/>
              <a:uLnTx/>
              <a:uFillTx/>
              <a:latin typeface="Segoe UI"/>
              <a:ea typeface="+mn-ea"/>
              <a:cs typeface="+mn-cs"/>
            </a:endParaRPr>
          </a:p>
        </p:txBody>
      </p:sp>
      <p:sp>
        <p:nvSpPr>
          <p:cNvPr id="12" name="Rectangle 11">
            <a:extLst>
              <a:ext uri="{C183D7F6-B498-43B3-948B-1728B52AA6E4}">
                <adec:decorative xmlns:adec="http://schemas.microsoft.com/office/drawing/2017/decorative" val="1"/>
              </a:ext>
            </a:extLst>
          </p:cNvPr>
          <p:cNvSpPr/>
          <p:nvPr/>
        </p:nvSpPr>
        <p:spPr>
          <a:xfrm>
            <a:off x="406558" y="4191432"/>
            <a:ext cx="11643714" cy="937341"/>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F1EFED"/>
              </a:solidFill>
              <a:effectLst/>
              <a:uLnTx/>
              <a:uFillTx/>
              <a:latin typeface="Segoe UI"/>
              <a:ea typeface="+mn-ea"/>
              <a:cs typeface="+mn-cs"/>
            </a:endParaRPr>
          </a:p>
        </p:txBody>
      </p:sp>
      <p:sp>
        <p:nvSpPr>
          <p:cNvPr id="13" name="Rectangle 12">
            <a:extLst>
              <a:ext uri="{C183D7F6-B498-43B3-948B-1728B52AA6E4}">
                <adec:decorative xmlns:adec="http://schemas.microsoft.com/office/drawing/2017/decorative" val="1"/>
              </a:ext>
            </a:extLst>
          </p:cNvPr>
          <p:cNvSpPr/>
          <p:nvPr/>
        </p:nvSpPr>
        <p:spPr>
          <a:xfrm>
            <a:off x="406558" y="5161618"/>
            <a:ext cx="11643714" cy="1055352"/>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F1EFED"/>
              </a:solidFill>
              <a:effectLst/>
              <a:uLnTx/>
              <a:uFillTx/>
              <a:latin typeface="Segoe UI"/>
              <a:ea typeface="+mn-ea"/>
              <a:cs typeface="+mn-cs"/>
            </a:endParaRPr>
          </a:p>
        </p:txBody>
      </p:sp>
      <p:sp>
        <p:nvSpPr>
          <p:cNvPr id="17" name="TextBox 16"/>
          <p:cNvSpPr txBox="1"/>
          <p:nvPr/>
        </p:nvSpPr>
        <p:spPr>
          <a:xfrm>
            <a:off x="382343" y="1489560"/>
            <a:ext cx="688463" cy="286266"/>
          </a:xfrm>
          <a:prstGeom prst="rect">
            <a:avLst/>
          </a:prstGeom>
          <a:noFill/>
          <a:ln>
            <a:noFill/>
          </a:ln>
        </p:spPr>
        <p:txBody>
          <a:bodyPr wrap="none"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1224" b="0" i="0" u="none" strike="noStrike" kern="1200" cap="none" spc="0" normalizeH="0" baseline="0" noProof="0" dirty="0">
                <a:ln>
                  <a:noFill/>
                </a:ln>
                <a:effectLst/>
                <a:uLnTx/>
                <a:uFillTx/>
                <a:latin typeface="Segoe UI"/>
                <a:ea typeface="+mn-ea"/>
                <a:cs typeface="+mn-cs"/>
              </a:rPr>
              <a:t>Protect</a:t>
            </a:r>
          </a:p>
        </p:txBody>
      </p:sp>
      <p:sp>
        <p:nvSpPr>
          <p:cNvPr id="19" name="TextBox 18"/>
          <p:cNvSpPr txBox="1"/>
          <p:nvPr/>
        </p:nvSpPr>
        <p:spPr>
          <a:xfrm>
            <a:off x="382342" y="5169410"/>
            <a:ext cx="805049" cy="286266"/>
          </a:xfrm>
          <a:prstGeom prst="rect">
            <a:avLst/>
          </a:prstGeom>
          <a:noFill/>
        </p:spPr>
        <p:txBody>
          <a:bodyPr wrap="none"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1224" b="0" i="0" u="none" strike="noStrike" kern="1200" cap="none" spc="0" normalizeH="0" baseline="0" noProof="0" dirty="0">
                <a:ln>
                  <a:noFill/>
                </a:ln>
                <a:effectLst/>
                <a:uLnTx/>
                <a:uFillTx/>
                <a:latin typeface="Segoe UI"/>
                <a:ea typeface="+mn-ea"/>
                <a:cs typeface="+mn-cs"/>
              </a:rPr>
              <a:t>Respond</a:t>
            </a:r>
          </a:p>
        </p:txBody>
      </p:sp>
      <p:sp>
        <p:nvSpPr>
          <p:cNvPr id="21" name="Pentagon 86"/>
          <p:cNvSpPr/>
          <p:nvPr/>
        </p:nvSpPr>
        <p:spPr>
          <a:xfrm>
            <a:off x="406557" y="5911964"/>
            <a:ext cx="11770556" cy="275336"/>
          </a:xfrm>
          <a:prstGeom prst="homePlate">
            <a:avLst/>
          </a:prstGeom>
          <a:solidFill>
            <a:schemeClr val="tx2"/>
          </a:solidFill>
          <a:ln w="19050" cap="flat" cmpd="sng" algn="ctr">
            <a:solidFill>
              <a:sysClr val="window" lastClr="FFFFFF"/>
            </a:solidFill>
            <a:prstDash val="solid"/>
            <a:miter lim="800000"/>
          </a:ln>
          <a:effectLst/>
        </p:spPr>
        <p:txBody>
          <a:bodyPr rtlCol="0" anchor="ct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1020" b="0" i="0" u="none" strike="noStrike" kern="0" cap="none" spc="0" normalizeH="0" baseline="0" noProof="0">
                <a:ln>
                  <a:noFill/>
                </a:ln>
                <a:solidFill>
                  <a:srgbClr val="FFFFFF"/>
                </a:solidFill>
                <a:effectLst/>
                <a:uLnTx/>
                <a:uFillTx/>
                <a:latin typeface="Segoe"/>
                <a:ea typeface="+mn-ea"/>
                <a:cs typeface="+mn-cs"/>
              </a:rPr>
              <a:t>Managed security service : Incident response</a:t>
            </a:r>
          </a:p>
        </p:txBody>
      </p:sp>
      <p:sp>
        <p:nvSpPr>
          <p:cNvPr id="32" name="Rectangle 31" descr="Moderate"/>
          <p:cNvSpPr/>
          <p:nvPr/>
        </p:nvSpPr>
        <p:spPr>
          <a:xfrm>
            <a:off x="3527071" y="6340313"/>
            <a:ext cx="734229" cy="238624"/>
          </a:xfrm>
          <a:prstGeom prst="rect">
            <a:avLst/>
          </a:prstGeom>
          <a:solidFill>
            <a:srgbClr val="737373"/>
          </a:solidFill>
          <a:ln w="19050" cap="flat" cmpd="sng" algn="ctr">
            <a:solidFill>
              <a:sysClr val="window" lastClr="FFFFFF"/>
            </a:solidFill>
            <a:prstDash val="solid"/>
            <a:miter lim="800000"/>
          </a:ln>
          <a:effectLst/>
        </p:spPr>
        <p:txBody>
          <a:bodyPr rtlCol="0" anchor="ct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918" b="0" i="0" u="none" strike="noStrike" kern="0" cap="none" spc="0" normalizeH="0" baseline="0" noProof="0" dirty="0">
                <a:ln>
                  <a:noFill/>
                </a:ln>
                <a:solidFill>
                  <a:schemeClr val="bg2"/>
                </a:solidFill>
                <a:effectLst/>
                <a:uLnTx/>
                <a:uFillTx/>
                <a:latin typeface="Segoe UI" panose="020B0502040204020203" pitchFamily="34" charset="0"/>
                <a:cs typeface="Segoe UI" panose="020B0502040204020203" pitchFamily="34" charset="0"/>
              </a:rPr>
              <a:t>Moderate</a:t>
            </a:r>
          </a:p>
        </p:txBody>
      </p:sp>
      <p:sp>
        <p:nvSpPr>
          <p:cNvPr id="33" name="Rectangle 32"/>
          <p:cNvSpPr/>
          <p:nvPr/>
        </p:nvSpPr>
        <p:spPr>
          <a:xfrm>
            <a:off x="2645231" y="6340313"/>
            <a:ext cx="734229" cy="238624"/>
          </a:xfrm>
          <a:prstGeom prst="rect">
            <a:avLst/>
          </a:prstGeom>
          <a:solidFill>
            <a:srgbClr val="0278D7"/>
          </a:solidFill>
          <a:ln w="19050" cap="flat" cmpd="sng" algn="ctr">
            <a:solidFill>
              <a:sysClr val="window" lastClr="FFFFFF"/>
            </a:solidFill>
            <a:prstDash val="solid"/>
            <a:miter lim="800000"/>
          </a:ln>
          <a:effectLst/>
        </p:spPr>
        <p:txBody>
          <a:bodyPr rtlCol="0" anchor="ct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918" b="0" i="0" u="none" strike="noStrike" kern="0" cap="none" spc="0" normalizeH="0" baseline="0" noProof="0">
                <a:ln>
                  <a:noFill/>
                </a:ln>
                <a:solidFill>
                  <a:srgbClr val="FFFFFF"/>
                </a:solidFill>
                <a:effectLst/>
                <a:uLnTx/>
                <a:uFillTx/>
                <a:latin typeface="Segoe"/>
                <a:ea typeface="+mn-ea"/>
                <a:cs typeface="+mn-cs"/>
              </a:rPr>
              <a:t>Low</a:t>
            </a:r>
          </a:p>
        </p:txBody>
      </p:sp>
      <p:sp>
        <p:nvSpPr>
          <p:cNvPr id="3" name="Diamond 2">
            <a:extLst>
              <a:ext uri="{C183D7F6-B498-43B3-948B-1728B52AA6E4}">
                <adec:decorative xmlns:adec="http://schemas.microsoft.com/office/drawing/2017/decorative" val="1"/>
              </a:ext>
            </a:extLst>
          </p:cNvPr>
          <p:cNvSpPr/>
          <p:nvPr/>
        </p:nvSpPr>
        <p:spPr>
          <a:xfrm>
            <a:off x="2878370" y="6644534"/>
            <a:ext cx="267952" cy="267952"/>
          </a:xfrm>
          <a:prstGeom prst="diamond">
            <a:avLst/>
          </a:prstGeom>
          <a:solidFill>
            <a:srgbClr val="0278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F1EFED"/>
              </a:solidFill>
              <a:effectLst/>
              <a:uLnTx/>
              <a:uFillTx/>
              <a:latin typeface="Segoe UI"/>
              <a:ea typeface="+mn-ea"/>
              <a:cs typeface="+mn-cs"/>
            </a:endParaRPr>
          </a:p>
        </p:txBody>
      </p:sp>
      <p:sp>
        <p:nvSpPr>
          <p:cNvPr id="35" name="Diamond 34">
            <a:extLst>
              <a:ext uri="{C183D7F6-B498-43B3-948B-1728B52AA6E4}">
                <adec:decorative xmlns:adec="http://schemas.microsoft.com/office/drawing/2017/decorative" val="1"/>
              </a:ext>
            </a:extLst>
          </p:cNvPr>
          <p:cNvSpPr/>
          <p:nvPr/>
        </p:nvSpPr>
        <p:spPr>
          <a:xfrm>
            <a:off x="3760209" y="6644533"/>
            <a:ext cx="267952" cy="267952"/>
          </a:xfrm>
          <a:prstGeom prst="diamond">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F1EFED"/>
              </a:solidFill>
              <a:effectLst/>
              <a:uLnTx/>
              <a:uFillTx/>
              <a:latin typeface="Segoe UI"/>
              <a:ea typeface="+mn-ea"/>
              <a:cs typeface="+mn-cs"/>
            </a:endParaRPr>
          </a:p>
        </p:txBody>
      </p:sp>
      <p:sp>
        <p:nvSpPr>
          <p:cNvPr id="5" name="TextBox 4"/>
          <p:cNvSpPr txBox="1"/>
          <p:nvPr/>
        </p:nvSpPr>
        <p:spPr>
          <a:xfrm>
            <a:off x="1145767" y="6271311"/>
            <a:ext cx="1523916" cy="388074"/>
          </a:xfrm>
          <a:prstGeom prst="rect">
            <a:avLst/>
          </a:prstGeom>
          <a:noFill/>
        </p:spPr>
        <p:txBody>
          <a:bodyPr wrap="none"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1873" b="0" i="0" u="none" strike="noStrike" kern="1200" cap="none" spc="0" normalizeH="0" baseline="0" noProof="0" dirty="0">
                <a:ln>
                  <a:noFill/>
                </a:ln>
                <a:solidFill>
                  <a:srgbClr val="2C292A"/>
                </a:solidFill>
                <a:effectLst/>
                <a:uLnTx/>
                <a:uFillTx/>
                <a:latin typeface="Segoe UI"/>
                <a:ea typeface="+mn-ea"/>
                <a:cs typeface="+mn-cs"/>
              </a:rPr>
              <a:t>User impact:</a:t>
            </a:r>
          </a:p>
        </p:txBody>
      </p:sp>
      <p:sp>
        <p:nvSpPr>
          <p:cNvPr id="37" name="TextBox 36"/>
          <p:cNvSpPr txBox="1"/>
          <p:nvPr/>
        </p:nvSpPr>
        <p:spPr>
          <a:xfrm>
            <a:off x="322195" y="6563826"/>
            <a:ext cx="2468699" cy="388074"/>
          </a:xfrm>
          <a:prstGeom prst="rect">
            <a:avLst/>
          </a:prstGeom>
          <a:noFill/>
        </p:spPr>
        <p:txBody>
          <a:bodyPr wrap="none"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1873" b="0" i="0" u="none" strike="noStrike" kern="1200" cap="none" spc="0" normalizeH="0" baseline="0" noProof="0" dirty="0">
                <a:ln>
                  <a:noFill/>
                </a:ln>
                <a:solidFill>
                  <a:srgbClr val="2C292A"/>
                </a:solidFill>
                <a:effectLst/>
                <a:uLnTx/>
                <a:uFillTx/>
                <a:latin typeface="Segoe UI"/>
                <a:ea typeface="+mn-ea"/>
                <a:cs typeface="+mn-cs"/>
              </a:rPr>
              <a:t>Implementation cost:</a:t>
            </a:r>
          </a:p>
        </p:txBody>
      </p:sp>
      <p:grpSp>
        <p:nvGrpSpPr>
          <p:cNvPr id="36" name="Group 35" descr="Enable MFA">
            <a:extLst>
              <a:ext uri="{FF2B5EF4-FFF2-40B4-BE49-F238E27FC236}">
                <a16:creationId xmlns:a16="http://schemas.microsoft.com/office/drawing/2014/main" id="{9F7C7344-4171-4605-89C6-2257FB252D35}"/>
              </a:ext>
            </a:extLst>
          </p:cNvPr>
          <p:cNvGrpSpPr/>
          <p:nvPr/>
        </p:nvGrpSpPr>
        <p:grpSpPr>
          <a:xfrm>
            <a:off x="503516" y="1895717"/>
            <a:ext cx="1211689" cy="401763"/>
            <a:chOff x="492824" y="1858715"/>
            <a:chExt cx="1188038" cy="393921"/>
          </a:xfrm>
          <a:solidFill>
            <a:schemeClr val="accent1">
              <a:lumMod val="60000"/>
              <a:lumOff val="40000"/>
            </a:schemeClr>
          </a:solidFill>
        </p:grpSpPr>
        <p:sp>
          <p:nvSpPr>
            <p:cNvPr id="2" name="Rectangle 1" descr="Enable MFA for all global admins"/>
            <p:cNvSpPr/>
            <p:nvPr/>
          </p:nvSpPr>
          <p:spPr>
            <a:xfrm>
              <a:off x="492824" y="1858715"/>
              <a:ext cx="988035" cy="393921"/>
            </a:xfrm>
            <a:prstGeom prst="rect">
              <a:avLst/>
            </a:prstGeom>
            <a:solidFill>
              <a:srgbClr val="0278D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Enable MFA for all global admins</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sp>
          <p:nvSpPr>
            <p:cNvPr id="38" name="Diamond 37"/>
            <p:cNvSpPr/>
            <p:nvPr/>
          </p:nvSpPr>
          <p:spPr>
            <a:xfrm>
              <a:off x="1474755" y="1942533"/>
              <a:ext cx="206107" cy="206107"/>
            </a:xfrm>
            <a:prstGeom prst="diamond">
              <a:avLst/>
            </a:prstGeom>
            <a:solidFill>
              <a:srgbClr val="02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72" name="Group 71" descr="Deliver full Shadow IT Assessment"/>
          <p:cNvGrpSpPr/>
          <p:nvPr/>
        </p:nvGrpSpPr>
        <p:grpSpPr>
          <a:xfrm>
            <a:off x="1926765" y="1536287"/>
            <a:ext cx="1217624" cy="400068"/>
            <a:chOff x="1887695" y="1506027"/>
            <a:chExt cx="1194026" cy="392315"/>
          </a:xfrm>
          <a:solidFill>
            <a:srgbClr val="0278D7"/>
          </a:solidFill>
        </p:grpSpPr>
        <p:sp>
          <p:nvSpPr>
            <p:cNvPr id="67" name="Rectangle 66"/>
            <p:cNvSpPr/>
            <p:nvPr/>
          </p:nvSpPr>
          <p:spPr>
            <a:xfrm>
              <a:off x="1887695" y="1506027"/>
              <a:ext cx="988175" cy="39231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rPr>
                <a:t>Deliver full Shadow IT Assessment</a:t>
              </a:r>
            </a:p>
          </p:txBody>
        </p:sp>
        <p:sp>
          <p:nvSpPr>
            <p:cNvPr id="68" name="Diamond 67"/>
            <p:cNvSpPr/>
            <p:nvPr/>
          </p:nvSpPr>
          <p:spPr>
            <a:xfrm>
              <a:off x="2875585" y="1603686"/>
              <a:ext cx="206136" cy="20613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10" name="Group 9" descr="Enable ATP safe links policy">
            <a:extLst>
              <a:ext uri="{FF2B5EF4-FFF2-40B4-BE49-F238E27FC236}">
                <a16:creationId xmlns:a16="http://schemas.microsoft.com/office/drawing/2014/main" id="{42902C9F-02C6-4FB3-80F7-BB0C3DD400D2}"/>
              </a:ext>
            </a:extLst>
          </p:cNvPr>
          <p:cNvGrpSpPr/>
          <p:nvPr/>
        </p:nvGrpSpPr>
        <p:grpSpPr>
          <a:xfrm>
            <a:off x="3270608" y="2000994"/>
            <a:ext cx="1450285" cy="407014"/>
            <a:chOff x="3205905" y="1961937"/>
            <a:chExt cx="1421977" cy="399070"/>
          </a:xfrm>
          <a:solidFill>
            <a:srgbClr val="737373"/>
          </a:solidFill>
        </p:grpSpPr>
        <p:sp>
          <p:nvSpPr>
            <p:cNvPr id="26" name="Rectangle 25" descr="Enable ATP sage links policy"/>
            <p:cNvSpPr/>
            <p:nvPr/>
          </p:nvSpPr>
          <p:spPr>
            <a:xfrm>
              <a:off x="3205905" y="1961937"/>
              <a:ext cx="1204468" cy="399070"/>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Enable ATP safe links policy</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sp>
          <p:nvSpPr>
            <p:cNvPr id="40" name="Diamond 39"/>
            <p:cNvSpPr/>
            <p:nvPr/>
          </p:nvSpPr>
          <p:spPr>
            <a:xfrm>
              <a:off x="4421775" y="2059828"/>
              <a:ext cx="206107" cy="206107"/>
            </a:xfrm>
            <a:prstGeom prst="diamond">
              <a:avLst/>
            </a:prstGeom>
            <a:solidFill>
              <a:srgbClr val="0278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dirty="0">
                <a:ln>
                  <a:noFill/>
                </a:ln>
                <a:solidFill>
                  <a:srgbClr val="282828"/>
                </a:solidFill>
                <a:effectLst/>
                <a:uLnTx/>
                <a:uFillTx/>
                <a:latin typeface="Segoe UI"/>
                <a:ea typeface="+mn-ea"/>
                <a:cs typeface="+mn-cs"/>
              </a:endParaRPr>
            </a:p>
          </p:txBody>
        </p:sp>
      </p:grpSp>
      <p:grpSp>
        <p:nvGrpSpPr>
          <p:cNvPr id="58" name="Group 57" descr="Implement secure device and app management"/>
          <p:cNvGrpSpPr/>
          <p:nvPr/>
        </p:nvGrpSpPr>
        <p:grpSpPr>
          <a:xfrm>
            <a:off x="7984731" y="1510194"/>
            <a:ext cx="1318024" cy="496466"/>
            <a:chOff x="7335141" y="1493419"/>
            <a:chExt cx="1292481" cy="486845"/>
          </a:xfrm>
          <a:solidFill>
            <a:srgbClr val="737373"/>
          </a:solidFill>
        </p:grpSpPr>
        <p:sp>
          <p:nvSpPr>
            <p:cNvPr id="27" name="Rectangle 26"/>
            <p:cNvSpPr/>
            <p:nvPr/>
          </p:nvSpPr>
          <p:spPr>
            <a:xfrm>
              <a:off x="7335141" y="1493419"/>
              <a:ext cx="1080465" cy="48684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Implement secure device and app management</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sp>
          <p:nvSpPr>
            <p:cNvPr id="49" name="Diamond 48"/>
            <p:cNvSpPr/>
            <p:nvPr/>
          </p:nvSpPr>
          <p:spPr>
            <a:xfrm>
              <a:off x="8421486" y="1655219"/>
              <a:ext cx="206136" cy="20613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34" name="Group 33" descr="Enable data loss prevention policies">
            <a:extLst>
              <a:ext uri="{FF2B5EF4-FFF2-40B4-BE49-F238E27FC236}">
                <a16:creationId xmlns:a16="http://schemas.microsoft.com/office/drawing/2014/main" id="{C5B48E5F-6ED1-4318-8EE6-68C788213242}"/>
              </a:ext>
            </a:extLst>
          </p:cNvPr>
          <p:cNvGrpSpPr/>
          <p:nvPr/>
        </p:nvGrpSpPr>
        <p:grpSpPr>
          <a:xfrm>
            <a:off x="6462617" y="1527593"/>
            <a:ext cx="1318024" cy="496466"/>
            <a:chOff x="7802637" y="2052673"/>
            <a:chExt cx="1292298" cy="486776"/>
          </a:xfrm>
          <a:solidFill>
            <a:srgbClr val="737373"/>
          </a:solidFill>
        </p:grpSpPr>
        <p:sp>
          <p:nvSpPr>
            <p:cNvPr id="50" name="Diamond 49"/>
            <p:cNvSpPr/>
            <p:nvPr/>
          </p:nvSpPr>
          <p:spPr>
            <a:xfrm>
              <a:off x="8888828" y="2178165"/>
              <a:ext cx="206107" cy="206107"/>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sp>
          <p:nvSpPr>
            <p:cNvPr id="28" name="Rectangle 27" descr="Enable data loss prevention policies"/>
            <p:cNvSpPr/>
            <p:nvPr/>
          </p:nvSpPr>
          <p:spPr>
            <a:xfrm>
              <a:off x="7802637" y="2052673"/>
              <a:ext cx="1080312" cy="486776"/>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Enable Data Loss Prevention policies</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a:p>
              <a:pPr marL="0" marR="0" lvl="0" indent="0" algn="l" defTabSz="932509" rtl="0" eaLnBrk="1" fontAlgn="t" latinLnBrk="0" hangingPunct="1">
                <a:lnSpc>
                  <a:spcPct val="100000"/>
                </a:lnSpc>
                <a:spcBef>
                  <a:spcPts val="0"/>
                </a:spcBef>
                <a:spcAft>
                  <a:spcPts val="0"/>
                </a:spcAft>
                <a:buClrTx/>
                <a:buSzTx/>
                <a:buFontTx/>
                <a:buNone/>
                <a:tabLst/>
                <a:defRPr/>
              </a:pP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grpSp>
      <p:grpSp>
        <p:nvGrpSpPr>
          <p:cNvPr id="23" name="Group 22" descr="Implement and operate Azure ATP">
            <a:extLst>
              <a:ext uri="{FF2B5EF4-FFF2-40B4-BE49-F238E27FC236}">
                <a16:creationId xmlns:a16="http://schemas.microsoft.com/office/drawing/2014/main" id="{BF90E651-2B26-44E6-B3D9-452D5D3AF7C1}"/>
              </a:ext>
            </a:extLst>
          </p:cNvPr>
          <p:cNvGrpSpPr/>
          <p:nvPr/>
        </p:nvGrpSpPr>
        <p:grpSpPr>
          <a:xfrm>
            <a:off x="4936564" y="4910438"/>
            <a:ext cx="1560737" cy="625001"/>
            <a:chOff x="3650124" y="4814592"/>
            <a:chExt cx="1530273" cy="612802"/>
          </a:xfrm>
          <a:solidFill>
            <a:srgbClr val="0278D7"/>
          </a:solidFill>
        </p:grpSpPr>
        <p:sp>
          <p:nvSpPr>
            <p:cNvPr id="22" name="Rectangle 21" descr="Implement and operate Azure ATP"/>
            <p:cNvSpPr/>
            <p:nvPr/>
          </p:nvSpPr>
          <p:spPr>
            <a:xfrm>
              <a:off x="3650124" y="4814592"/>
              <a:ext cx="1324167" cy="612802"/>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Implement and operate Azure ATP</a:t>
              </a:r>
            </a:p>
          </p:txBody>
        </p:sp>
        <p:sp>
          <p:nvSpPr>
            <p:cNvPr id="76" name="Diamond 75"/>
            <p:cNvSpPr/>
            <p:nvPr/>
          </p:nvSpPr>
          <p:spPr>
            <a:xfrm>
              <a:off x="4974290" y="5008730"/>
              <a:ext cx="206107" cy="206107"/>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60" name="Group 59" descr="Apply IRM protection"/>
          <p:cNvGrpSpPr/>
          <p:nvPr/>
        </p:nvGrpSpPr>
        <p:grpSpPr>
          <a:xfrm>
            <a:off x="6460122" y="2061306"/>
            <a:ext cx="1312028" cy="496466"/>
            <a:chOff x="8887961" y="1492506"/>
            <a:chExt cx="1286601" cy="486845"/>
          </a:xfrm>
          <a:solidFill>
            <a:srgbClr val="737373"/>
          </a:solidFill>
        </p:grpSpPr>
        <p:sp>
          <p:nvSpPr>
            <p:cNvPr id="51" name="Diamond 50"/>
            <p:cNvSpPr/>
            <p:nvPr/>
          </p:nvSpPr>
          <p:spPr>
            <a:xfrm>
              <a:off x="9968426" y="1655646"/>
              <a:ext cx="206136" cy="20613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sp>
          <p:nvSpPr>
            <p:cNvPr id="29" name="Rectangle 28"/>
            <p:cNvSpPr/>
            <p:nvPr/>
          </p:nvSpPr>
          <p:spPr>
            <a:xfrm>
              <a:off x="8887961" y="1492506"/>
              <a:ext cx="1080465" cy="48684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Apply IRM protections  documents</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grpSp>
      <p:grpSp>
        <p:nvGrpSpPr>
          <p:cNvPr id="9" name="Group 8" descr="Enable ATP safe attachment policy">
            <a:extLst>
              <a:ext uri="{FF2B5EF4-FFF2-40B4-BE49-F238E27FC236}">
                <a16:creationId xmlns:a16="http://schemas.microsoft.com/office/drawing/2014/main" id="{6C2AD804-604B-4639-95B0-82B212714AC7}"/>
              </a:ext>
            </a:extLst>
          </p:cNvPr>
          <p:cNvGrpSpPr/>
          <p:nvPr/>
        </p:nvGrpSpPr>
        <p:grpSpPr>
          <a:xfrm>
            <a:off x="3266734" y="1534593"/>
            <a:ext cx="1438075" cy="401762"/>
            <a:chOff x="3266734" y="1534593"/>
            <a:chExt cx="1438075" cy="401762"/>
          </a:xfrm>
          <a:solidFill>
            <a:srgbClr val="737373"/>
          </a:solidFill>
        </p:grpSpPr>
        <p:sp>
          <p:nvSpPr>
            <p:cNvPr id="41" name="Rectangle 40" descr="Enable ATP safe attachment policy"/>
            <p:cNvSpPr/>
            <p:nvPr/>
          </p:nvSpPr>
          <p:spPr>
            <a:xfrm>
              <a:off x="3266734" y="1534593"/>
              <a:ext cx="1228446" cy="401762"/>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Enable ATP safe attachments policy</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sp>
          <p:nvSpPr>
            <p:cNvPr id="47" name="Diamond 46"/>
            <p:cNvSpPr/>
            <p:nvPr/>
          </p:nvSpPr>
          <p:spPr>
            <a:xfrm>
              <a:off x="4494599" y="1649249"/>
              <a:ext cx="210210" cy="210210"/>
            </a:xfrm>
            <a:prstGeom prst="diamond">
              <a:avLst/>
            </a:prstGeom>
            <a:solidFill>
              <a:srgbClr val="0278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62" name="Group 61" descr="Apply IRM protections to email"/>
          <p:cNvGrpSpPr/>
          <p:nvPr/>
        </p:nvGrpSpPr>
        <p:grpSpPr>
          <a:xfrm>
            <a:off x="9640833" y="1487241"/>
            <a:ext cx="1312036" cy="496466"/>
            <a:chOff x="8887954" y="1492504"/>
            <a:chExt cx="1286608" cy="486844"/>
          </a:xfrm>
          <a:solidFill>
            <a:srgbClr val="737373"/>
          </a:solidFill>
        </p:grpSpPr>
        <p:sp>
          <p:nvSpPr>
            <p:cNvPr id="63" name="Diamond 62"/>
            <p:cNvSpPr/>
            <p:nvPr/>
          </p:nvSpPr>
          <p:spPr>
            <a:xfrm>
              <a:off x="9968426" y="1655646"/>
              <a:ext cx="206136" cy="20613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sp>
          <p:nvSpPr>
            <p:cNvPr id="64" name="Rectangle 63"/>
            <p:cNvSpPr/>
            <p:nvPr/>
          </p:nvSpPr>
          <p:spPr>
            <a:xfrm>
              <a:off x="8887961" y="1492506"/>
              <a:ext cx="1080465" cy="48684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Apply IRM protections to email</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a:p>
              <a:pPr marL="0" marR="0" lvl="0" indent="0" algn="l" defTabSz="932509" rtl="0" eaLnBrk="1" fontAlgn="t" latinLnBrk="0" hangingPunct="1">
                <a:lnSpc>
                  <a:spcPct val="100000"/>
                </a:lnSpc>
                <a:spcBef>
                  <a:spcPts val="0"/>
                </a:spcBef>
                <a:spcAft>
                  <a:spcPts val="0"/>
                </a:spcAft>
                <a:buClrTx/>
                <a:buSzTx/>
                <a:buFontTx/>
                <a:buNone/>
                <a:tabLst/>
                <a:defRPr/>
              </a:pP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grpSp>
      <p:grpSp>
        <p:nvGrpSpPr>
          <p:cNvPr id="14" name="Group 13" descr="Design and implement EOP">
            <a:extLst>
              <a:ext uri="{FF2B5EF4-FFF2-40B4-BE49-F238E27FC236}">
                <a16:creationId xmlns:a16="http://schemas.microsoft.com/office/drawing/2014/main" id="{6EFDA8BA-B2FB-4BDC-BD75-E15C1F49C150}"/>
              </a:ext>
            </a:extLst>
          </p:cNvPr>
          <p:cNvGrpSpPr/>
          <p:nvPr/>
        </p:nvGrpSpPr>
        <p:grpSpPr>
          <a:xfrm>
            <a:off x="1926141" y="1987681"/>
            <a:ext cx="1199922" cy="540636"/>
            <a:chOff x="1926141" y="1987681"/>
            <a:chExt cx="1199922" cy="540636"/>
          </a:xfrm>
          <a:solidFill>
            <a:srgbClr val="0278D7"/>
          </a:solidFill>
        </p:grpSpPr>
        <p:sp>
          <p:nvSpPr>
            <p:cNvPr id="74" name="Rectangle 73" descr="Design and implement EOP"/>
            <p:cNvSpPr/>
            <p:nvPr/>
          </p:nvSpPr>
          <p:spPr>
            <a:xfrm>
              <a:off x="1926141" y="1987681"/>
              <a:ext cx="1007704" cy="540636"/>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rPr>
                <a:t>Design and implement Exchange Online Protection Policies</a:t>
              </a:r>
            </a:p>
          </p:txBody>
        </p:sp>
        <p:sp>
          <p:nvSpPr>
            <p:cNvPr id="75" name="Diamond 74"/>
            <p:cNvSpPr/>
            <p:nvPr/>
          </p:nvSpPr>
          <p:spPr>
            <a:xfrm>
              <a:off x="2915853" y="2116421"/>
              <a:ext cx="210210" cy="210210"/>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15" name="Group 14" descr="Enable ATP anti-spear phishing policies">
            <a:extLst>
              <a:ext uri="{FF2B5EF4-FFF2-40B4-BE49-F238E27FC236}">
                <a16:creationId xmlns:a16="http://schemas.microsoft.com/office/drawing/2014/main" id="{BFD87D41-DC24-4BE9-ADD0-D09A343AAFA3}"/>
              </a:ext>
            </a:extLst>
          </p:cNvPr>
          <p:cNvGrpSpPr/>
          <p:nvPr/>
        </p:nvGrpSpPr>
        <p:grpSpPr>
          <a:xfrm>
            <a:off x="3274162" y="2477369"/>
            <a:ext cx="1454158" cy="400068"/>
            <a:chOff x="5722167" y="1964628"/>
            <a:chExt cx="1425775" cy="392259"/>
          </a:xfrm>
        </p:grpSpPr>
        <p:sp>
          <p:nvSpPr>
            <p:cNvPr id="55" name="Rectangle 54" descr="Enable ATP anti-spear phishing policies">
              <a:extLst>
                <a:ext uri="{FF2B5EF4-FFF2-40B4-BE49-F238E27FC236}">
                  <a16:creationId xmlns:a16="http://schemas.microsoft.com/office/drawing/2014/main" id="{618967CF-2525-49C6-9435-2FFE90C98A39}"/>
                </a:ext>
              </a:extLst>
            </p:cNvPr>
            <p:cNvSpPr/>
            <p:nvPr/>
          </p:nvSpPr>
          <p:spPr>
            <a:xfrm>
              <a:off x="5722167" y="1964628"/>
              <a:ext cx="1219669" cy="392259"/>
            </a:xfrm>
            <a:prstGeom prst="rect">
              <a:avLst/>
            </a:prstGeom>
            <a:solidFill>
              <a:srgbClr val="0278D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Enable ATP Anti-spear phishing policies</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sp>
          <p:nvSpPr>
            <p:cNvPr id="56" name="Diamond 55">
              <a:extLst>
                <a:ext uri="{FF2B5EF4-FFF2-40B4-BE49-F238E27FC236}">
                  <a16:creationId xmlns:a16="http://schemas.microsoft.com/office/drawing/2014/main" id="{12536245-80EC-4AC6-B319-81DCA4D28703}"/>
                </a:ext>
              </a:extLst>
            </p:cNvPr>
            <p:cNvSpPr/>
            <p:nvPr/>
          </p:nvSpPr>
          <p:spPr>
            <a:xfrm>
              <a:off x="6941835" y="2071232"/>
              <a:ext cx="206107" cy="206107"/>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16" name="Group 15" descr="Enable MFA for all users">
            <a:extLst>
              <a:ext uri="{FF2B5EF4-FFF2-40B4-BE49-F238E27FC236}">
                <a16:creationId xmlns:a16="http://schemas.microsoft.com/office/drawing/2014/main" id="{72C8C56C-9068-4304-8B2D-3ED217767733}"/>
              </a:ext>
            </a:extLst>
          </p:cNvPr>
          <p:cNvGrpSpPr/>
          <p:nvPr/>
        </p:nvGrpSpPr>
        <p:grpSpPr>
          <a:xfrm>
            <a:off x="4920852" y="1514908"/>
            <a:ext cx="1201349" cy="400069"/>
            <a:chOff x="5720768" y="1589637"/>
            <a:chExt cx="1177900" cy="392260"/>
          </a:xfrm>
        </p:grpSpPr>
        <p:sp>
          <p:nvSpPr>
            <p:cNvPr id="24" name="Rectangle 23" descr="Enable MFA for all users"/>
            <p:cNvSpPr/>
            <p:nvPr/>
          </p:nvSpPr>
          <p:spPr>
            <a:xfrm>
              <a:off x="5720768" y="1589637"/>
              <a:ext cx="980081" cy="392260"/>
            </a:xfrm>
            <a:prstGeom prst="rect">
              <a:avLst/>
            </a:prstGeom>
            <a:solidFill>
              <a:srgbClr val="737373"/>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Enable MFA for all users</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sp>
          <p:nvSpPr>
            <p:cNvPr id="71" name="Diamond 70">
              <a:extLst>
                <a:ext uri="{FF2B5EF4-FFF2-40B4-BE49-F238E27FC236}">
                  <a16:creationId xmlns:a16="http://schemas.microsoft.com/office/drawing/2014/main" id="{C7D1EB21-A17C-49BF-9A86-6D0E9D4BC19D}"/>
                </a:ext>
              </a:extLst>
            </p:cNvPr>
            <p:cNvSpPr/>
            <p:nvPr/>
          </p:nvSpPr>
          <p:spPr>
            <a:xfrm>
              <a:off x="6692561" y="1687283"/>
              <a:ext cx="206107" cy="206107"/>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61" name="Group 60">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69" name="Diagonal Stripe 68"/>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70" name="TextBox 69"/>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a:ln>
                  <a:noFill/>
                </a:ln>
                <a:solidFill>
                  <a:srgbClr val="F1EFED"/>
                </a:solidFill>
                <a:effectLst/>
                <a:uLnTx/>
                <a:uFillTx/>
                <a:latin typeface="Segoe UI"/>
                <a:ea typeface="+mn-ea"/>
                <a:cs typeface="+mn-cs"/>
              </a:endParaRPr>
            </a:p>
          </p:txBody>
        </p:sp>
      </p:grpSp>
      <p:grpSp>
        <p:nvGrpSpPr>
          <p:cNvPr id="25" name="Group 24" descr="Implement and operate Windows Defender ATP">
            <a:extLst>
              <a:ext uri="{FF2B5EF4-FFF2-40B4-BE49-F238E27FC236}">
                <a16:creationId xmlns:a16="http://schemas.microsoft.com/office/drawing/2014/main" id="{57F95D12-5BA9-43B6-96CD-B4FCD880EFB4}"/>
              </a:ext>
            </a:extLst>
          </p:cNvPr>
          <p:cNvGrpSpPr/>
          <p:nvPr/>
        </p:nvGrpSpPr>
        <p:grpSpPr>
          <a:xfrm>
            <a:off x="2539386" y="4911790"/>
            <a:ext cx="1560737" cy="625001"/>
            <a:chOff x="1877940" y="4815918"/>
            <a:chExt cx="1530273" cy="612802"/>
          </a:xfrm>
          <a:solidFill>
            <a:schemeClr val="accent1">
              <a:lumMod val="60000"/>
              <a:lumOff val="40000"/>
            </a:schemeClr>
          </a:solidFill>
        </p:grpSpPr>
        <p:sp>
          <p:nvSpPr>
            <p:cNvPr id="59" name="Rectangle 58" descr="Implement and operate Windows Defender ATP">
              <a:extLst>
                <a:ext uri="{FF2B5EF4-FFF2-40B4-BE49-F238E27FC236}">
                  <a16:creationId xmlns:a16="http://schemas.microsoft.com/office/drawing/2014/main" id="{795BEB19-3569-4770-96D4-2FBF004BC89C}"/>
                </a:ext>
              </a:extLst>
            </p:cNvPr>
            <p:cNvSpPr/>
            <p:nvPr/>
          </p:nvSpPr>
          <p:spPr>
            <a:xfrm>
              <a:off x="1877940" y="4815918"/>
              <a:ext cx="1324167" cy="612802"/>
            </a:xfrm>
            <a:prstGeom prst="rect">
              <a:avLst/>
            </a:prstGeom>
            <a:solidFill>
              <a:srgbClr val="0278D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Implement and operate Microsoft Defender ATP</a:t>
              </a:r>
            </a:p>
          </p:txBody>
        </p:sp>
        <p:sp>
          <p:nvSpPr>
            <p:cNvPr id="65" name="Diamond 64">
              <a:extLst>
                <a:ext uri="{FF2B5EF4-FFF2-40B4-BE49-F238E27FC236}">
                  <a16:creationId xmlns:a16="http://schemas.microsoft.com/office/drawing/2014/main" id="{ABABAC1B-D351-4153-AFEF-CC4135BFF2FF}"/>
                </a:ext>
              </a:extLst>
            </p:cNvPr>
            <p:cNvSpPr/>
            <p:nvPr/>
          </p:nvSpPr>
          <p:spPr>
            <a:xfrm>
              <a:off x="3202106" y="5010056"/>
              <a:ext cx="206107" cy="206107"/>
            </a:xfrm>
            <a:prstGeom prst="diamond">
              <a:avLst/>
            </a:prstGeom>
            <a:solidFill>
              <a:srgbClr val="02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sp>
        <p:nvSpPr>
          <p:cNvPr id="66" name="TextBox 65">
            <a:extLst>
              <a:ext uri="{FF2B5EF4-FFF2-40B4-BE49-F238E27FC236}">
                <a16:creationId xmlns:a16="http://schemas.microsoft.com/office/drawing/2014/main" id="{75CA4830-621A-4F9C-BDD7-C454686BECF2}"/>
              </a:ext>
            </a:extLst>
          </p:cNvPr>
          <p:cNvSpPr txBox="1"/>
          <p:nvPr/>
        </p:nvSpPr>
        <p:spPr>
          <a:xfrm>
            <a:off x="382343" y="4336413"/>
            <a:ext cx="648054" cy="286266"/>
          </a:xfrm>
          <a:prstGeom prst="rect">
            <a:avLst/>
          </a:prstGeom>
          <a:noFill/>
        </p:spPr>
        <p:txBody>
          <a:bodyPr wrap="none"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1224" b="0" i="0" u="none" strike="noStrike" kern="1200" cap="none" spc="0" normalizeH="0" baseline="0" noProof="0" dirty="0">
                <a:ln>
                  <a:noFill/>
                </a:ln>
                <a:effectLst/>
                <a:uLnTx/>
                <a:uFillTx/>
                <a:latin typeface="Segoe UI"/>
                <a:ea typeface="+mn-ea"/>
                <a:cs typeface="+mn-cs"/>
              </a:rPr>
              <a:t>Detect</a:t>
            </a:r>
          </a:p>
        </p:txBody>
      </p:sp>
      <p:grpSp>
        <p:nvGrpSpPr>
          <p:cNvPr id="77" name="Group 76" descr="Enable Azure AD password protection and smart lockout.">
            <a:extLst>
              <a:ext uri="{FF2B5EF4-FFF2-40B4-BE49-F238E27FC236}">
                <a16:creationId xmlns:a16="http://schemas.microsoft.com/office/drawing/2014/main" id="{AA06BB9E-8F3B-4C8E-B8EE-CF9B2781D1CD}"/>
              </a:ext>
            </a:extLst>
          </p:cNvPr>
          <p:cNvGrpSpPr/>
          <p:nvPr/>
        </p:nvGrpSpPr>
        <p:grpSpPr>
          <a:xfrm>
            <a:off x="516300" y="2812148"/>
            <a:ext cx="1225673" cy="509835"/>
            <a:chOff x="5722168" y="1964628"/>
            <a:chExt cx="1201749" cy="499884"/>
          </a:xfrm>
        </p:grpSpPr>
        <p:sp>
          <p:nvSpPr>
            <p:cNvPr id="78" name="Rectangle 77" descr="Enable Azure AD password protection and smart lockout">
              <a:extLst>
                <a:ext uri="{FF2B5EF4-FFF2-40B4-BE49-F238E27FC236}">
                  <a16:creationId xmlns:a16="http://schemas.microsoft.com/office/drawing/2014/main" id="{8C22397D-A53A-4296-97EA-3DCE308419A7}"/>
                </a:ext>
              </a:extLst>
            </p:cNvPr>
            <p:cNvSpPr/>
            <p:nvPr/>
          </p:nvSpPr>
          <p:spPr>
            <a:xfrm>
              <a:off x="5722168" y="1964628"/>
              <a:ext cx="987750" cy="499884"/>
            </a:xfrm>
            <a:prstGeom prst="rect">
              <a:avLst/>
            </a:prstGeom>
            <a:solidFill>
              <a:srgbClr val="0278D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Enable Azure AD Password Protection and Smart Lockout</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sp>
          <p:nvSpPr>
            <p:cNvPr id="79" name="Diamond 78">
              <a:extLst>
                <a:ext uri="{FF2B5EF4-FFF2-40B4-BE49-F238E27FC236}">
                  <a16:creationId xmlns:a16="http://schemas.microsoft.com/office/drawing/2014/main" id="{93771C2F-64EB-42D2-AF73-E476DE62BE92}"/>
                </a:ext>
              </a:extLst>
            </p:cNvPr>
            <p:cNvSpPr/>
            <p:nvPr/>
          </p:nvSpPr>
          <p:spPr>
            <a:xfrm>
              <a:off x="6717810" y="2086155"/>
              <a:ext cx="206107" cy="206107"/>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80" name="Group 79" descr="Implement CAS data and threat protection policies">
            <a:extLst>
              <a:ext uri="{FF2B5EF4-FFF2-40B4-BE49-F238E27FC236}">
                <a16:creationId xmlns:a16="http://schemas.microsoft.com/office/drawing/2014/main" id="{89FD12AF-40EF-4AB2-A6E4-3EBD87FCDC3F}"/>
              </a:ext>
            </a:extLst>
          </p:cNvPr>
          <p:cNvGrpSpPr/>
          <p:nvPr/>
        </p:nvGrpSpPr>
        <p:grpSpPr>
          <a:xfrm>
            <a:off x="8092628" y="4910438"/>
            <a:ext cx="1560737" cy="625001"/>
            <a:chOff x="3650124" y="4814592"/>
            <a:chExt cx="1530273" cy="612802"/>
          </a:xfrm>
          <a:solidFill>
            <a:srgbClr val="0278D7"/>
          </a:solidFill>
        </p:grpSpPr>
        <p:sp>
          <p:nvSpPr>
            <p:cNvPr id="81" name="Rectangle 80" descr="Implement and operate CAS data and threat protection policies">
              <a:extLst>
                <a:ext uri="{FF2B5EF4-FFF2-40B4-BE49-F238E27FC236}">
                  <a16:creationId xmlns:a16="http://schemas.microsoft.com/office/drawing/2014/main" id="{C0AC0AB5-7E7E-464A-92B3-DF095587DCD3}"/>
                </a:ext>
              </a:extLst>
            </p:cNvPr>
            <p:cNvSpPr/>
            <p:nvPr/>
          </p:nvSpPr>
          <p:spPr>
            <a:xfrm>
              <a:off x="3650124" y="4814592"/>
              <a:ext cx="1324167" cy="612802"/>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Implement and operate Cloud App Security Data and Threat Protection policies</a:t>
              </a:r>
            </a:p>
          </p:txBody>
        </p:sp>
        <p:sp>
          <p:nvSpPr>
            <p:cNvPr id="82" name="Diamond 81">
              <a:extLst>
                <a:ext uri="{FF2B5EF4-FFF2-40B4-BE49-F238E27FC236}">
                  <a16:creationId xmlns:a16="http://schemas.microsoft.com/office/drawing/2014/main" id="{CE746E63-8C65-46EB-ACE7-8A2A7EE86269}"/>
                </a:ext>
              </a:extLst>
            </p:cNvPr>
            <p:cNvSpPr/>
            <p:nvPr/>
          </p:nvSpPr>
          <p:spPr>
            <a:xfrm>
              <a:off x="4974290" y="5008730"/>
              <a:ext cx="206107" cy="206107"/>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86" name="Group 85" descr="Enable WDATP">
            <a:extLst>
              <a:ext uri="{FF2B5EF4-FFF2-40B4-BE49-F238E27FC236}">
                <a16:creationId xmlns:a16="http://schemas.microsoft.com/office/drawing/2014/main" id="{4E45C7E8-9903-4C20-B4CA-3098E4347D10}"/>
              </a:ext>
            </a:extLst>
          </p:cNvPr>
          <p:cNvGrpSpPr/>
          <p:nvPr/>
        </p:nvGrpSpPr>
        <p:grpSpPr>
          <a:xfrm>
            <a:off x="7970653" y="2060906"/>
            <a:ext cx="1412279" cy="643677"/>
            <a:chOff x="492824" y="1858715"/>
            <a:chExt cx="1384713" cy="631113"/>
          </a:xfrm>
        </p:grpSpPr>
        <p:sp>
          <p:nvSpPr>
            <p:cNvPr id="87" name="Rectangle 86" descr="Enable Windows Defender Application guard">
              <a:extLst>
                <a:ext uri="{FF2B5EF4-FFF2-40B4-BE49-F238E27FC236}">
                  <a16:creationId xmlns:a16="http://schemas.microsoft.com/office/drawing/2014/main" id="{803BCBA3-BF12-45C0-9AC1-32F088153DE4}"/>
                </a:ext>
              </a:extLst>
            </p:cNvPr>
            <p:cNvSpPr/>
            <p:nvPr/>
          </p:nvSpPr>
          <p:spPr>
            <a:xfrm>
              <a:off x="492824" y="1858715"/>
              <a:ext cx="1190085" cy="631113"/>
            </a:xfrm>
            <a:prstGeom prst="rect">
              <a:avLst/>
            </a:prstGeom>
            <a:solidFill>
              <a:srgbClr val="0278D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Segoe UI"/>
                  <a:ea typeface="+mn-ea"/>
                  <a:cs typeface="+mn-cs"/>
                </a:rPr>
                <a:t>Enable Windows Defender Application Guard on Windows 10 machines</a:t>
              </a:r>
              <a:endPar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endParaRPr>
            </a:p>
          </p:txBody>
        </p:sp>
        <p:sp>
          <p:nvSpPr>
            <p:cNvPr id="88" name="Diamond 87">
              <a:extLst>
                <a:ext uri="{FF2B5EF4-FFF2-40B4-BE49-F238E27FC236}">
                  <a16:creationId xmlns:a16="http://schemas.microsoft.com/office/drawing/2014/main" id="{8A16F357-7603-4930-BF51-1EC224E4FDF8}"/>
                </a:ext>
              </a:extLst>
            </p:cNvPr>
            <p:cNvSpPr/>
            <p:nvPr/>
          </p:nvSpPr>
          <p:spPr>
            <a:xfrm>
              <a:off x="1671430" y="2091053"/>
              <a:ext cx="206107" cy="206107"/>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sp>
        <p:nvSpPr>
          <p:cNvPr id="89" name="Pentagon 86">
            <a:extLst>
              <a:ext uri="{FF2B5EF4-FFF2-40B4-BE49-F238E27FC236}">
                <a16:creationId xmlns:a16="http://schemas.microsoft.com/office/drawing/2014/main" id="{89081C58-8F13-4E4B-99BB-EB9376ACCCCC}"/>
              </a:ext>
            </a:extLst>
          </p:cNvPr>
          <p:cNvSpPr/>
          <p:nvPr/>
        </p:nvSpPr>
        <p:spPr>
          <a:xfrm>
            <a:off x="406557" y="4054520"/>
            <a:ext cx="11770556" cy="275336"/>
          </a:xfrm>
          <a:prstGeom prst="homePlate">
            <a:avLst/>
          </a:prstGeom>
          <a:solidFill>
            <a:schemeClr val="tx2"/>
          </a:solidFill>
          <a:ln w="19050" cap="flat" cmpd="sng" algn="ctr">
            <a:noFill/>
            <a:prstDash val="solid"/>
            <a:miter lim="800000"/>
          </a:ln>
          <a:effectLst/>
        </p:spPr>
        <p:txBody>
          <a:bodyPr rtlCol="0" anchor="ct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1020" b="0" i="0" u="none" strike="noStrike" kern="0" cap="none" spc="0" normalizeH="0" baseline="0" noProof="0">
                <a:ln>
                  <a:noFill/>
                </a:ln>
                <a:solidFill>
                  <a:srgbClr val="FFFFFF"/>
                </a:solidFill>
                <a:effectLst/>
                <a:uLnTx/>
                <a:uFillTx/>
                <a:latin typeface="Segoe"/>
                <a:ea typeface="+mn-ea"/>
                <a:cs typeface="+mn-cs"/>
              </a:rPr>
              <a:t>Establish security education program for IT staff and end-users</a:t>
            </a:r>
          </a:p>
        </p:txBody>
      </p:sp>
      <p:sp>
        <p:nvSpPr>
          <p:cNvPr id="90" name="Pentagon 86">
            <a:extLst>
              <a:ext uri="{FF2B5EF4-FFF2-40B4-BE49-F238E27FC236}">
                <a16:creationId xmlns:a16="http://schemas.microsoft.com/office/drawing/2014/main" id="{FD699D6E-605D-47F5-B7C1-0FCDE2A0DFB8}"/>
              </a:ext>
            </a:extLst>
          </p:cNvPr>
          <p:cNvSpPr/>
          <p:nvPr/>
        </p:nvSpPr>
        <p:spPr>
          <a:xfrm>
            <a:off x="396245" y="3781506"/>
            <a:ext cx="11770556" cy="275336"/>
          </a:xfrm>
          <a:prstGeom prst="homePlate">
            <a:avLst/>
          </a:prstGeom>
          <a:solidFill>
            <a:schemeClr val="tx2"/>
          </a:solidFill>
          <a:ln w="19050" cap="flat" cmpd="sng" algn="ctr">
            <a:solidFill>
              <a:sysClr val="window" lastClr="FFFFFF"/>
            </a:solidFill>
            <a:prstDash val="solid"/>
            <a:miter lim="800000"/>
          </a:ln>
          <a:effectLst/>
        </p:spPr>
        <p:txBody>
          <a:bodyPr rtlCol="0" anchor="ct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1020" b="0" i="0" u="none" strike="noStrike" kern="0" cap="none" spc="0" normalizeH="0" baseline="0" noProof="0">
                <a:ln>
                  <a:noFill/>
                </a:ln>
                <a:solidFill>
                  <a:srgbClr val="FFFFFF"/>
                </a:solidFill>
                <a:effectLst/>
                <a:uLnTx/>
                <a:uFillTx/>
                <a:latin typeface="Segoe"/>
                <a:ea typeface="+mn-ea"/>
                <a:cs typeface="+mn-cs"/>
              </a:rPr>
              <a:t>On-going service: Microsoft 365 Quarterly Security Assessment</a:t>
            </a:r>
          </a:p>
        </p:txBody>
      </p:sp>
      <p:sp>
        <p:nvSpPr>
          <p:cNvPr id="91" name="Pentagon 86">
            <a:extLst>
              <a:ext uri="{FF2B5EF4-FFF2-40B4-BE49-F238E27FC236}">
                <a16:creationId xmlns:a16="http://schemas.microsoft.com/office/drawing/2014/main" id="{827ACE44-0F4A-42E3-B8CE-04B81C67381D}"/>
              </a:ext>
            </a:extLst>
          </p:cNvPr>
          <p:cNvSpPr/>
          <p:nvPr/>
        </p:nvSpPr>
        <p:spPr>
          <a:xfrm>
            <a:off x="396245" y="4604534"/>
            <a:ext cx="11770556" cy="275336"/>
          </a:xfrm>
          <a:prstGeom prst="homePlate">
            <a:avLst/>
          </a:prstGeom>
          <a:solidFill>
            <a:schemeClr val="tx2"/>
          </a:solidFill>
          <a:ln w="19050" cap="flat" cmpd="sng" algn="ctr">
            <a:solidFill>
              <a:sysClr val="window" lastClr="FFFFFF"/>
            </a:solidFill>
            <a:prstDash val="solid"/>
            <a:miter lim="800000"/>
          </a:ln>
          <a:effectLst/>
        </p:spPr>
        <p:txBody>
          <a:bodyPr rtlCol="0" anchor="ct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1020" b="0" i="0" u="none" strike="noStrike" kern="0" cap="none" spc="0" normalizeH="0" baseline="0" noProof="0">
                <a:ln>
                  <a:noFill/>
                </a:ln>
                <a:solidFill>
                  <a:srgbClr val="FFFFFF"/>
                </a:solidFill>
                <a:effectLst/>
                <a:uLnTx/>
                <a:uFillTx/>
                <a:latin typeface="Segoe"/>
                <a:ea typeface="+mn-ea"/>
                <a:cs typeface="+mn-cs"/>
              </a:rPr>
              <a:t>Managed security service : Threat detection</a:t>
            </a:r>
          </a:p>
        </p:txBody>
      </p:sp>
      <p:grpSp>
        <p:nvGrpSpPr>
          <p:cNvPr id="99" name="Group 98" descr="Enable Exploit Guard">
            <a:extLst>
              <a:ext uri="{FF2B5EF4-FFF2-40B4-BE49-F238E27FC236}">
                <a16:creationId xmlns:a16="http://schemas.microsoft.com/office/drawing/2014/main" id="{4869C21E-A20D-4D09-8563-C8DCE78F3134}"/>
              </a:ext>
            </a:extLst>
          </p:cNvPr>
          <p:cNvGrpSpPr/>
          <p:nvPr/>
        </p:nvGrpSpPr>
        <p:grpSpPr>
          <a:xfrm>
            <a:off x="4936564" y="2000397"/>
            <a:ext cx="1217624" cy="400068"/>
            <a:chOff x="1887695" y="1506027"/>
            <a:chExt cx="1194026" cy="392315"/>
          </a:xfrm>
          <a:solidFill>
            <a:srgbClr val="0278D7"/>
          </a:solidFill>
        </p:grpSpPr>
        <p:sp>
          <p:nvSpPr>
            <p:cNvPr id="100" name="Rectangle 99">
              <a:extLst>
                <a:ext uri="{FF2B5EF4-FFF2-40B4-BE49-F238E27FC236}">
                  <a16:creationId xmlns:a16="http://schemas.microsoft.com/office/drawing/2014/main" id="{3621B6EC-E5F4-4B76-A7DD-3C4A8CB80AD1}"/>
                </a:ext>
              </a:extLst>
            </p:cNvPr>
            <p:cNvSpPr/>
            <p:nvPr/>
          </p:nvSpPr>
          <p:spPr>
            <a:xfrm>
              <a:off x="1887695" y="1506027"/>
              <a:ext cx="988175" cy="39231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rPr>
                <a:t>Enable Exploit Guard on Windows 10 machines</a:t>
              </a:r>
            </a:p>
          </p:txBody>
        </p:sp>
        <p:sp>
          <p:nvSpPr>
            <p:cNvPr id="101" name="Diamond 100">
              <a:extLst>
                <a:ext uri="{FF2B5EF4-FFF2-40B4-BE49-F238E27FC236}">
                  <a16:creationId xmlns:a16="http://schemas.microsoft.com/office/drawing/2014/main" id="{99070DC7-3B40-40ED-9BE1-88BCF0A2E1C2}"/>
                </a:ext>
              </a:extLst>
            </p:cNvPr>
            <p:cNvSpPr/>
            <p:nvPr/>
          </p:nvSpPr>
          <p:spPr>
            <a:xfrm>
              <a:off x="2875585" y="1603686"/>
              <a:ext cx="206136" cy="20613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102" name="Group 101" descr="Enable Bitlocker">
            <a:extLst>
              <a:ext uri="{FF2B5EF4-FFF2-40B4-BE49-F238E27FC236}">
                <a16:creationId xmlns:a16="http://schemas.microsoft.com/office/drawing/2014/main" id="{49635D13-00D0-483F-9466-1F0932A1DC9D}"/>
              </a:ext>
            </a:extLst>
          </p:cNvPr>
          <p:cNvGrpSpPr/>
          <p:nvPr/>
        </p:nvGrpSpPr>
        <p:grpSpPr>
          <a:xfrm>
            <a:off x="516299" y="2357739"/>
            <a:ext cx="1217624" cy="400068"/>
            <a:chOff x="1887695" y="1506027"/>
            <a:chExt cx="1194026" cy="392315"/>
          </a:xfrm>
          <a:solidFill>
            <a:schemeClr val="accent1"/>
          </a:solidFill>
        </p:grpSpPr>
        <p:sp>
          <p:nvSpPr>
            <p:cNvPr id="103" name="Rectangle 102">
              <a:extLst>
                <a:ext uri="{FF2B5EF4-FFF2-40B4-BE49-F238E27FC236}">
                  <a16:creationId xmlns:a16="http://schemas.microsoft.com/office/drawing/2014/main" id="{A79E6E89-92EC-4EF0-9EF8-1535B4F68674}"/>
                </a:ext>
              </a:extLst>
            </p:cNvPr>
            <p:cNvSpPr/>
            <p:nvPr/>
          </p:nvSpPr>
          <p:spPr>
            <a:xfrm>
              <a:off x="1887695" y="1506027"/>
              <a:ext cx="988175" cy="392315"/>
            </a:xfrm>
            <a:prstGeom prst="rect">
              <a:avLst/>
            </a:prstGeom>
            <a:solidFill>
              <a:srgbClr val="0278D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rPr>
                <a:t>Enable </a:t>
              </a:r>
              <a:r>
                <a:rPr kumimoji="0" lang="en-US" sz="816" b="0" i="0" u="none" strike="noStrike" kern="1200" cap="none" spc="0" normalizeH="0" baseline="0" noProof="0" dirty="0" err="1">
                  <a:ln>
                    <a:noFill/>
                  </a:ln>
                  <a:solidFill>
                    <a:schemeClr val="bg2"/>
                  </a:solidFill>
                  <a:effectLst/>
                  <a:uLnTx/>
                  <a:uFillTx/>
                  <a:latin typeface="Calibri" panose="020F0502020204030204" pitchFamily="34" charset="0"/>
                  <a:ea typeface="+mn-ea"/>
                  <a:cs typeface="+mn-cs"/>
                </a:rPr>
                <a:t>Bitlocker</a:t>
              </a:r>
              <a:r>
                <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rPr>
                <a:t> on all Windows machines</a:t>
              </a:r>
            </a:p>
          </p:txBody>
        </p:sp>
        <p:sp>
          <p:nvSpPr>
            <p:cNvPr id="104" name="Diamond 103">
              <a:extLst>
                <a:ext uri="{FF2B5EF4-FFF2-40B4-BE49-F238E27FC236}">
                  <a16:creationId xmlns:a16="http://schemas.microsoft.com/office/drawing/2014/main" id="{43114111-C82C-4519-8F2E-CB3BFE531317}"/>
                </a:ext>
              </a:extLst>
            </p:cNvPr>
            <p:cNvSpPr/>
            <p:nvPr/>
          </p:nvSpPr>
          <p:spPr>
            <a:xfrm>
              <a:off x="2875585" y="1603686"/>
              <a:ext cx="206136" cy="20613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sp>
        <p:nvSpPr>
          <p:cNvPr id="108" name="Pentagon 86">
            <a:extLst>
              <a:ext uri="{FF2B5EF4-FFF2-40B4-BE49-F238E27FC236}">
                <a16:creationId xmlns:a16="http://schemas.microsoft.com/office/drawing/2014/main" id="{EDF78412-9E8B-4631-BDE4-BEB7A258750B}"/>
              </a:ext>
            </a:extLst>
          </p:cNvPr>
          <p:cNvSpPr/>
          <p:nvPr/>
        </p:nvSpPr>
        <p:spPr>
          <a:xfrm>
            <a:off x="396245" y="3496901"/>
            <a:ext cx="11770556" cy="275336"/>
          </a:xfrm>
          <a:prstGeom prst="homePlate">
            <a:avLst/>
          </a:prstGeom>
          <a:solidFill>
            <a:schemeClr val="tx2"/>
          </a:solidFill>
          <a:ln w="19050" cap="flat" cmpd="sng" algn="ctr">
            <a:solidFill>
              <a:sysClr val="window" lastClr="FFFFFF"/>
            </a:solidFill>
            <a:prstDash val="solid"/>
            <a:miter lim="800000"/>
          </a:ln>
          <a:effectLst/>
        </p:spPr>
        <p:txBody>
          <a:bodyPr rtlCol="0" anchor="ct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1020" b="0" i="0" u="none" strike="noStrike" kern="0" cap="none" spc="0" normalizeH="0" baseline="0" noProof="0">
                <a:ln>
                  <a:noFill/>
                </a:ln>
                <a:solidFill>
                  <a:srgbClr val="FFFFFF"/>
                </a:solidFill>
                <a:effectLst/>
                <a:uLnTx/>
                <a:uFillTx/>
                <a:latin typeface="Segoe"/>
                <a:ea typeface="+mn-ea"/>
                <a:cs typeface="+mn-cs"/>
              </a:rPr>
              <a:t>Managed security service: Monitoring, account and credential abuse</a:t>
            </a:r>
          </a:p>
        </p:txBody>
      </p:sp>
      <p:grpSp>
        <p:nvGrpSpPr>
          <p:cNvPr id="112" name="Group 111" descr="Implement CAS Cloud Discovery">
            <a:extLst>
              <a:ext uri="{FF2B5EF4-FFF2-40B4-BE49-F238E27FC236}">
                <a16:creationId xmlns:a16="http://schemas.microsoft.com/office/drawing/2014/main" id="{5D5FF150-D4C1-4235-A590-D2AE9EE2C4F3}"/>
              </a:ext>
            </a:extLst>
          </p:cNvPr>
          <p:cNvGrpSpPr/>
          <p:nvPr/>
        </p:nvGrpSpPr>
        <p:grpSpPr>
          <a:xfrm>
            <a:off x="1924321" y="2591549"/>
            <a:ext cx="1217624" cy="400068"/>
            <a:chOff x="1887695" y="1506027"/>
            <a:chExt cx="1194026" cy="392315"/>
          </a:xfrm>
          <a:solidFill>
            <a:schemeClr val="accent1"/>
          </a:solidFill>
        </p:grpSpPr>
        <p:sp>
          <p:nvSpPr>
            <p:cNvPr id="113" name="Rectangle 112">
              <a:extLst>
                <a:ext uri="{FF2B5EF4-FFF2-40B4-BE49-F238E27FC236}">
                  <a16:creationId xmlns:a16="http://schemas.microsoft.com/office/drawing/2014/main" id="{9E537FD3-31FA-4F12-BC15-EEA49F69A9EA}"/>
                </a:ext>
              </a:extLst>
            </p:cNvPr>
            <p:cNvSpPr/>
            <p:nvPr/>
          </p:nvSpPr>
          <p:spPr>
            <a:xfrm>
              <a:off x="1887695" y="1506027"/>
              <a:ext cx="988175" cy="392315"/>
            </a:xfrm>
            <a:prstGeom prst="rect">
              <a:avLst/>
            </a:prstGeom>
            <a:solidFill>
              <a:srgbClr val="0278D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32509" rtl="0" eaLnBrk="1" fontAlgn="t" latinLnBrk="0" hangingPunct="1">
                <a:lnSpc>
                  <a:spcPct val="100000"/>
                </a:lnSpc>
                <a:spcBef>
                  <a:spcPts val="0"/>
                </a:spcBef>
                <a:spcAft>
                  <a:spcPts val="0"/>
                </a:spcAft>
                <a:buClrTx/>
                <a:buSzTx/>
                <a:buFontTx/>
                <a:buNone/>
                <a:tabLst/>
                <a:defRPr/>
              </a:pPr>
              <a:r>
                <a:rPr kumimoji="0" lang="en-US" sz="816" b="0" i="0" u="none" strike="noStrike" kern="1200" cap="none" spc="0" normalizeH="0" baseline="0" noProof="0" dirty="0">
                  <a:ln>
                    <a:noFill/>
                  </a:ln>
                  <a:solidFill>
                    <a:schemeClr val="bg2"/>
                  </a:solidFill>
                  <a:effectLst/>
                  <a:uLnTx/>
                  <a:uFillTx/>
                  <a:latin typeface="Calibri" panose="020F0502020204030204" pitchFamily="34" charset="0"/>
                  <a:ea typeface="+mn-ea"/>
                  <a:cs typeface="+mn-cs"/>
                </a:rPr>
                <a:t>Implement Cloud App Security Cloud Discovery</a:t>
              </a:r>
            </a:p>
          </p:txBody>
        </p:sp>
        <p:sp>
          <p:nvSpPr>
            <p:cNvPr id="114" name="Diamond 113">
              <a:extLst>
                <a:ext uri="{FF2B5EF4-FFF2-40B4-BE49-F238E27FC236}">
                  <a16:creationId xmlns:a16="http://schemas.microsoft.com/office/drawing/2014/main" id="{C6E6EBF7-D7C2-4E32-8C74-2DAF6D803D5E}"/>
                </a:ext>
              </a:extLst>
            </p:cNvPr>
            <p:cNvSpPr/>
            <p:nvPr/>
          </p:nvSpPr>
          <p:spPr>
            <a:xfrm>
              <a:off x="2875585" y="1603686"/>
              <a:ext cx="206136" cy="20613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spTree>
    <p:extLst>
      <p:ext uri="{BB962C8B-B14F-4D97-AF65-F5344CB8AC3E}">
        <p14:creationId xmlns:p14="http://schemas.microsoft.com/office/powerpoint/2010/main" val="134519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2" grpId="0" animBg="1"/>
      <p:bldP spid="33" grpId="0" animBg="1"/>
      <p:bldP spid="89" grpId="0" animBg="1"/>
      <p:bldP spid="90" grpId="0" animBg="1"/>
      <p:bldP spid="91" grpId="0" animBg="1"/>
      <p:bldP spid="10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84507D-220A-4798-8C39-1BDF7C705640}"/>
              </a:ext>
            </a:extLst>
          </p:cNvPr>
          <p:cNvSpPr>
            <a:spLocks noGrp="1"/>
          </p:cNvSpPr>
          <p:nvPr>
            <p:ph type="title"/>
          </p:nvPr>
        </p:nvSpPr>
        <p:spPr/>
        <p:txBody>
          <a:bodyPr/>
          <a:lstStyle/>
          <a:p>
            <a:r>
              <a:rPr lang="en-US" dirty="0"/>
              <a:t>Next Steps and Actions</a:t>
            </a:r>
          </a:p>
        </p:txBody>
      </p:sp>
    </p:spTree>
    <p:extLst>
      <p:ext uri="{BB962C8B-B14F-4D97-AF65-F5344CB8AC3E}">
        <p14:creationId xmlns:p14="http://schemas.microsoft.com/office/powerpoint/2010/main" val="3450988365"/>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t>Next Steps and Actions</a:t>
            </a:r>
          </a:p>
        </p:txBody>
      </p:sp>
      <p:graphicFrame>
        <p:nvGraphicFramePr>
          <p:cNvPr id="6" name="Table 5"/>
          <p:cNvGraphicFramePr>
            <a:graphicFrameLocks noGrp="1"/>
          </p:cNvGraphicFramePr>
          <p:nvPr>
            <p:extLst>
              <p:ext uri="{D42A27DB-BD31-4B8C-83A1-F6EECF244321}">
                <p14:modId xmlns:p14="http://schemas.microsoft.com/office/powerpoint/2010/main" val="1334104182"/>
              </p:ext>
            </p:extLst>
          </p:nvPr>
        </p:nvGraphicFramePr>
        <p:xfrm>
          <a:off x="451325" y="1123199"/>
          <a:ext cx="11369946" cy="5478937"/>
        </p:xfrm>
        <a:graphic>
          <a:graphicData uri="http://schemas.openxmlformats.org/drawingml/2006/table">
            <a:tbl>
              <a:tblPr firstRow="1" bandRow="1">
                <a:tableStyleId>{5C22544A-7EE6-4342-B048-85BDC9FD1C3A}</a:tableStyleId>
              </a:tblPr>
              <a:tblGrid>
                <a:gridCol w="2376468">
                  <a:extLst>
                    <a:ext uri="{9D8B030D-6E8A-4147-A177-3AD203B41FA5}">
                      <a16:colId xmlns:a16="http://schemas.microsoft.com/office/drawing/2014/main" val="2437126474"/>
                    </a:ext>
                  </a:extLst>
                </a:gridCol>
                <a:gridCol w="2038714">
                  <a:extLst>
                    <a:ext uri="{9D8B030D-6E8A-4147-A177-3AD203B41FA5}">
                      <a16:colId xmlns:a16="http://schemas.microsoft.com/office/drawing/2014/main" val="3476953438"/>
                    </a:ext>
                  </a:extLst>
                </a:gridCol>
                <a:gridCol w="3585823">
                  <a:extLst>
                    <a:ext uri="{9D8B030D-6E8A-4147-A177-3AD203B41FA5}">
                      <a16:colId xmlns:a16="http://schemas.microsoft.com/office/drawing/2014/main" val="1785450377"/>
                    </a:ext>
                  </a:extLst>
                </a:gridCol>
                <a:gridCol w="3368941">
                  <a:extLst>
                    <a:ext uri="{9D8B030D-6E8A-4147-A177-3AD203B41FA5}">
                      <a16:colId xmlns:a16="http://schemas.microsoft.com/office/drawing/2014/main" val="726473218"/>
                    </a:ext>
                  </a:extLst>
                </a:gridCol>
              </a:tblGrid>
              <a:tr h="671211">
                <a:tc>
                  <a:txBody>
                    <a:bodyPr/>
                    <a:lstStyle/>
                    <a:p>
                      <a:pPr algn="ctr"/>
                      <a:r>
                        <a:rPr lang="en-US" sz="1800" b="0">
                          <a:latin typeface="+mj-lt"/>
                          <a:cs typeface="Segoe UI Semilight" panose="020B0402040204020203" pitchFamily="34" charset="0"/>
                        </a:rPr>
                        <a:t>  Party Responsible</a:t>
                      </a: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70C0"/>
                    </a:solidFill>
                  </a:tcPr>
                </a:tc>
                <a:tc>
                  <a:txBody>
                    <a:bodyPr/>
                    <a:lstStyle/>
                    <a:p>
                      <a:pPr algn="ctr"/>
                      <a:r>
                        <a:rPr lang="en-US" sz="1800" b="0">
                          <a:latin typeface="+mj-lt"/>
                          <a:cs typeface="Segoe UI Semilight" panose="020B0402040204020203" pitchFamily="34" charset="0"/>
                        </a:rPr>
                        <a:t>Completion Date</a:t>
                      </a: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70C0"/>
                    </a:solidFill>
                  </a:tcPr>
                </a:tc>
                <a:tc>
                  <a:txBody>
                    <a:bodyPr/>
                    <a:lstStyle/>
                    <a:p>
                      <a:pPr algn="ctr"/>
                      <a:r>
                        <a:rPr lang="en-US" sz="1800" b="0">
                          <a:latin typeface="+mj-lt"/>
                          <a:cs typeface="Segoe UI Semilight" panose="020B0402040204020203" pitchFamily="34" charset="0"/>
                        </a:rPr>
                        <a:t>Next Step, Action</a:t>
                      </a: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70C0"/>
                    </a:solidFill>
                  </a:tcPr>
                </a:tc>
                <a:tc>
                  <a:txBody>
                    <a:bodyPr/>
                    <a:lstStyle/>
                    <a:p>
                      <a:pPr algn="ctr"/>
                      <a:r>
                        <a:rPr lang="en-US" sz="1800" b="0">
                          <a:latin typeface="+mj-lt"/>
                          <a:cs typeface="Segoe UI Semilight" panose="020B0402040204020203" pitchFamily="34" charset="0"/>
                        </a:rPr>
                        <a:t>Notes</a:t>
                      </a: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4012777360"/>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53323797"/>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54999043"/>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29594256"/>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86620930"/>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1535722"/>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21244"/>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92633141"/>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23139939"/>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11970680"/>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67128305"/>
                  </a:ext>
                </a:extLst>
              </a:tr>
              <a:tr h="437066">
                <a:tc>
                  <a:txBody>
                    <a:bodyPr/>
                    <a:lstStyle/>
                    <a:p>
                      <a:endParaRPr lang="en-US" sz="1200">
                        <a:latin typeface="+mn-lt"/>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nSpc>
                          <a:spcPct val="107000"/>
                        </a:lnSpc>
                        <a:spcBef>
                          <a:spcPts val="0"/>
                        </a:spcBef>
                        <a:spcAft>
                          <a:spcPts val="0"/>
                        </a:spcAft>
                        <a:buFont typeface="Arial" panose="020B0604020202020204" pitchFamily="34" charset="0"/>
                        <a:buNone/>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nSpc>
                          <a:spcPct val="107000"/>
                        </a:lnSpc>
                        <a:spcBef>
                          <a:spcPts val="0"/>
                        </a:spcBef>
                        <a:spcAft>
                          <a:spcPts val="0"/>
                        </a:spcAft>
                        <a:buFont typeface="Arial" panose="020B0604020202020204" pitchFamily="34" charset="0"/>
                        <a:buChar char="•"/>
                      </a:pPr>
                      <a:endParaRPr lang="de-AT" sz="1200" kern="1200" dirty="0">
                        <a:solidFill>
                          <a:schemeClr val="dk1"/>
                        </a:solidFill>
                        <a:latin typeface="+mn-lt"/>
                        <a:ea typeface="+mn-ea"/>
                        <a:cs typeface="Segoe UI" panose="020B0502040204020203" pitchFamily="34" charset="0"/>
                      </a:endParaRPr>
                    </a:p>
                  </a:txBody>
                  <a:tcPr marL="93260" marR="93260" marT="46630" marB="4663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70974513"/>
                  </a:ext>
                </a:extLst>
              </a:tr>
            </a:tbl>
          </a:graphicData>
        </a:graphic>
      </p:graphicFrame>
      <p:grpSp>
        <p:nvGrpSpPr>
          <p:cNvPr id="10" name="Group 9">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1" name="Diagonal Stripe 10"/>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algn="ctr" defTabSz="932111" fontAlgn="base">
                <a:spcBef>
                  <a:spcPct val="0"/>
                </a:spcBef>
                <a:spcAft>
                  <a:spcPct val="0"/>
                </a:spcAft>
              </a:pPr>
              <a:endParaRPr lang="de-AT" sz="2244">
                <a:solidFill>
                  <a:srgbClr val="FFFFFF"/>
                </a:solidFill>
                <a:ea typeface="Segoe UI" pitchFamily="34" charset="0"/>
                <a:cs typeface="Segoe UI" pitchFamily="34" charset="0"/>
              </a:endParaRPr>
            </a:p>
          </p:txBody>
        </p:sp>
        <p:sp>
          <p:nvSpPr>
            <p:cNvPr id="12" name="TextBox 11"/>
            <p:cNvSpPr txBox="1"/>
            <p:nvPr/>
          </p:nvSpPr>
          <p:spPr>
            <a:xfrm rot="2775944">
              <a:off x="10923849" y="507095"/>
              <a:ext cx="1162562" cy="369332"/>
            </a:xfrm>
            <a:prstGeom prst="rect">
              <a:avLst/>
            </a:prstGeom>
            <a:noFill/>
          </p:spPr>
          <p:txBody>
            <a:bodyPr wrap="none" lIns="0" tIns="0" rIns="0" bIns="0" rtlCol="0">
              <a:spAutoFit/>
            </a:bodyPr>
            <a:lstStyle/>
            <a:p>
              <a:pPr defTabSz="932509"/>
              <a:r>
                <a:rPr lang="en-US" sz="2400" b="1" spc="-71">
                  <a:solidFill>
                    <a:srgbClr val="F1EFED"/>
                  </a:solidFill>
                </a:rPr>
                <a:t>Example</a:t>
              </a:r>
              <a:endParaRPr lang="de-AT" sz="2400" b="1" spc="-71">
                <a:solidFill>
                  <a:srgbClr val="F1EFED"/>
                </a:solidFill>
              </a:endParaRPr>
            </a:p>
          </p:txBody>
        </p:sp>
      </p:grpSp>
    </p:spTree>
    <p:extLst>
      <p:ext uri="{BB962C8B-B14F-4D97-AF65-F5344CB8AC3E}">
        <p14:creationId xmlns:p14="http://schemas.microsoft.com/office/powerpoint/2010/main" val="19384757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0AE714E-1883-494F-9ADD-A3CFCC49A8A2}"/>
              </a:ext>
            </a:extLst>
          </p:cNvPr>
          <p:cNvSpPr>
            <a:spLocks noGrp="1"/>
          </p:cNvSpPr>
          <p:nvPr>
            <p:ph type="title"/>
          </p:nvPr>
        </p:nvSpPr>
        <p:spPr/>
        <p:txBody>
          <a:bodyPr/>
          <a:lstStyle/>
          <a:p>
            <a:r>
              <a:rPr lang="en-US"/>
              <a:t>Thank you.</a:t>
            </a:r>
          </a:p>
        </p:txBody>
      </p:sp>
    </p:spTree>
    <p:extLst>
      <p:ext uri="{BB962C8B-B14F-4D97-AF65-F5344CB8AC3E}">
        <p14:creationId xmlns:p14="http://schemas.microsoft.com/office/powerpoint/2010/main" val="187697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275484" y="1212851"/>
            <a:ext cx="11885512" cy="6237990"/>
          </a:xfrm>
        </p:spPr>
        <p:txBody>
          <a:bodyPr/>
          <a:lstStyle/>
          <a:p>
            <a:r>
              <a:rPr lang="en-US"/>
              <a:t>In order to deliver this presentation successfully you need to know the following:</a:t>
            </a:r>
          </a:p>
          <a:p>
            <a:pPr lvl="1"/>
            <a:r>
              <a:rPr lang="en-US" sz="1800"/>
              <a:t>All slides in the deck with the “example” ribbon show examples. Don’t show the examples to the customer; they are just there to help you understand the intention of the slide. Customize the examples to match the specific engagement you are delivering, then remove the Example tag.</a:t>
            </a:r>
          </a:p>
          <a:p>
            <a:r>
              <a:rPr lang="en-US"/>
              <a:t>Make sure to have the following people in the workshop:</a:t>
            </a:r>
          </a:p>
          <a:p>
            <a:pPr marL="634205" lvl="1" indent="-291436">
              <a:buFont typeface="Arial" panose="020B0604020202020204" pitchFamily="34" charset="0"/>
              <a:buChar char="•"/>
            </a:pPr>
            <a:r>
              <a:rPr lang="en-US" sz="1800"/>
              <a:t>Anyone needed from your organization.</a:t>
            </a:r>
          </a:p>
          <a:p>
            <a:pPr lvl="1"/>
            <a:r>
              <a:rPr lang="en-US" sz="1800"/>
              <a:t>Customer representatives from:</a:t>
            </a:r>
          </a:p>
          <a:p>
            <a:pPr marL="634205" lvl="1" indent="-291436">
              <a:buFont typeface="Arial" panose="020B0604020202020204" pitchFamily="34" charset="0"/>
              <a:buChar char="•"/>
            </a:pPr>
            <a:r>
              <a:rPr lang="en-US" sz="1800"/>
              <a:t>Project Executive Sponsor – to represent you inside the customer</a:t>
            </a:r>
          </a:p>
          <a:p>
            <a:pPr marL="634205" lvl="1" indent="-291436">
              <a:buFont typeface="Arial" panose="020B0604020202020204" pitchFamily="34" charset="0"/>
              <a:buChar char="•"/>
            </a:pPr>
            <a:r>
              <a:rPr lang="en-US" sz="1800"/>
              <a:t>Project Manager/Coordinator – to provide overall engagement project management tasks</a:t>
            </a:r>
          </a:p>
          <a:p>
            <a:pPr marL="634205" lvl="1" indent="-291436">
              <a:buFont typeface="Arial" panose="020B0604020202020204" pitchFamily="34" charset="0"/>
              <a:buChar char="•"/>
            </a:pPr>
            <a:r>
              <a:rPr lang="en-US" sz="1800"/>
              <a:t>Enterprise/Security Architects –  to provide architecture guidance and insights into security policies and standards</a:t>
            </a:r>
          </a:p>
          <a:p>
            <a:pPr marL="634205" lvl="1" indent="-291436">
              <a:buFont typeface="Arial" panose="020B0604020202020204" pitchFamily="34" charset="0"/>
              <a:buChar char="•"/>
            </a:pPr>
            <a:r>
              <a:rPr lang="en-US" sz="1800"/>
              <a:t>Security Engineers – to provide technical guidance and insights into currently deployed security controls</a:t>
            </a:r>
          </a:p>
          <a:p>
            <a:pPr marL="634205" lvl="1" indent="-291436">
              <a:buFont typeface="Arial" panose="020B0604020202020204" pitchFamily="34" charset="0"/>
              <a:buChar char="•"/>
            </a:pPr>
            <a:r>
              <a:rPr lang="en-US" sz="1800"/>
              <a:t>Windows Client Engineers – to provide technical guidance and insights into the Windows Client deployment and configuration</a:t>
            </a:r>
          </a:p>
          <a:p>
            <a:pPr marL="634205" lvl="1" indent="-291436">
              <a:buFont typeface="Arial" panose="020B0604020202020204" pitchFamily="34" charset="0"/>
              <a:buChar char="•"/>
            </a:pPr>
            <a:r>
              <a:rPr lang="en-US" sz="1800"/>
              <a:t>Office 365 Subscription/Tenant Administrator – to provide insight into existing use of Office 365 and access to the reports produced by the tools required for the on-site workshops</a:t>
            </a:r>
          </a:p>
          <a:p>
            <a:pPr lvl="2"/>
            <a:endParaRPr lang="en-US" sz="1600"/>
          </a:p>
          <a:p>
            <a:pPr lvl="2"/>
            <a:endParaRPr lang="en-US" sz="1600"/>
          </a:p>
          <a:p>
            <a:pPr lvl="1"/>
            <a:endParaRPr lang="en-US" sz="1800"/>
          </a:p>
          <a:p>
            <a:pPr lvl="1"/>
            <a:endParaRPr lang="de-AT" sz="1800"/>
          </a:p>
          <a:p>
            <a:endParaRPr lang="en-US" sz="2000"/>
          </a:p>
        </p:txBody>
      </p:sp>
      <p:sp>
        <p:nvSpPr>
          <p:cNvPr id="5" name="Title 4"/>
          <p:cNvSpPr>
            <a:spLocks noGrp="1"/>
          </p:cNvSpPr>
          <p:nvPr>
            <p:ph type="title"/>
          </p:nvPr>
        </p:nvSpPr>
        <p:spPr/>
        <p:txBody>
          <a:bodyPr/>
          <a:lstStyle/>
          <a:p>
            <a:r>
              <a:rPr lang="en-US" sz="3200"/>
              <a:t>Required Partner Preparation </a:t>
            </a:r>
            <a:endParaRPr lang="de-AT" sz="3200"/>
          </a:p>
        </p:txBody>
      </p:sp>
      <p:grpSp>
        <p:nvGrpSpPr>
          <p:cNvPr id="13" name="Group 12">
            <a:extLst>
              <a:ext uri="{C183D7F6-B498-43B3-948B-1728B52AA6E4}">
                <adec:decorative xmlns:adec="http://schemas.microsoft.com/office/drawing/2017/decorative" val="1"/>
              </a:ext>
            </a:extLst>
          </p:cNvPr>
          <p:cNvGrpSpPr/>
          <p:nvPr/>
        </p:nvGrpSpPr>
        <p:grpSpPr>
          <a:xfrm rot="5400000">
            <a:off x="9939897" y="-11572"/>
            <a:ext cx="2495699" cy="2495699"/>
            <a:chOff x="8538693" y="3309870"/>
            <a:chExt cx="2446986" cy="2446986"/>
          </a:xfrm>
          <a:solidFill>
            <a:schemeClr val="tx1"/>
          </a:solidFill>
        </p:grpSpPr>
        <p:sp>
          <p:nvSpPr>
            <p:cNvPr id="14" name="Diagonal Stripe 13"/>
            <p:cNvSpPr/>
            <p:nvPr/>
          </p:nvSpPr>
          <p:spPr bwMode="auto">
            <a:xfrm>
              <a:off x="8538693" y="3309870"/>
              <a:ext cx="2446986" cy="2446986"/>
            </a:xfrm>
            <a:prstGeom prst="diagStripe">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de-AT" sz="2448">
                <a:solidFill>
                  <a:schemeClr val="bg2"/>
                </a:solidFill>
                <a:ea typeface="Segoe UI" pitchFamily="34" charset="0"/>
                <a:cs typeface="Segoe UI" pitchFamily="34" charset="0"/>
              </a:endParaRPr>
            </a:p>
          </p:txBody>
        </p:sp>
        <p:sp>
          <p:nvSpPr>
            <p:cNvPr id="15" name="TextBox 14"/>
            <p:cNvSpPr txBox="1"/>
            <p:nvPr/>
          </p:nvSpPr>
          <p:spPr>
            <a:xfrm rot="18975944">
              <a:off x="8624310" y="4024993"/>
              <a:ext cx="1684500" cy="376706"/>
            </a:xfrm>
            <a:prstGeom prst="rect">
              <a:avLst/>
            </a:prstGeom>
            <a:grpFill/>
          </p:spPr>
          <p:txBody>
            <a:bodyPr wrap="none" lIns="0" tIns="0" rIns="0" bIns="0" rtlCol="0">
              <a:spAutoFit/>
            </a:bodyPr>
            <a:lstStyle/>
            <a:p>
              <a:r>
                <a:rPr lang="en-US" sz="2448" b="1" spc="-71">
                  <a:solidFill>
                    <a:schemeClr val="bg2"/>
                  </a:solidFill>
                </a:rPr>
                <a:t>hidden slide</a:t>
              </a:r>
              <a:endParaRPr lang="de-AT" sz="2448" b="1" spc="-71">
                <a:solidFill>
                  <a:schemeClr val="bg2"/>
                </a:solidFill>
              </a:endParaRPr>
            </a:p>
          </p:txBody>
        </p:sp>
      </p:grpSp>
    </p:spTree>
    <p:extLst>
      <p:ext uri="{BB962C8B-B14F-4D97-AF65-F5344CB8AC3E}">
        <p14:creationId xmlns:p14="http://schemas.microsoft.com/office/powerpoint/2010/main" val="129535613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nvPr>
        </p:nvGraphicFramePr>
        <p:xfrm>
          <a:off x="406029" y="1254592"/>
          <a:ext cx="10967004" cy="3335491"/>
        </p:xfrm>
        <a:graphic>
          <a:graphicData uri="http://schemas.openxmlformats.org/drawingml/2006/table">
            <a:tbl>
              <a:tblPr firstRow="1" bandRow="1">
                <a:tableStyleId>{073A0DAA-6AF3-43AB-8588-CEC1D06C72B9}</a:tableStyleId>
              </a:tblPr>
              <a:tblGrid>
                <a:gridCol w="3655668">
                  <a:extLst>
                    <a:ext uri="{9D8B030D-6E8A-4147-A177-3AD203B41FA5}">
                      <a16:colId xmlns:a16="http://schemas.microsoft.com/office/drawing/2014/main" val="2338581864"/>
                    </a:ext>
                  </a:extLst>
                </a:gridCol>
                <a:gridCol w="3655668">
                  <a:extLst>
                    <a:ext uri="{9D8B030D-6E8A-4147-A177-3AD203B41FA5}">
                      <a16:colId xmlns:a16="http://schemas.microsoft.com/office/drawing/2014/main" val="4037759615"/>
                    </a:ext>
                  </a:extLst>
                </a:gridCol>
                <a:gridCol w="3655668">
                  <a:extLst>
                    <a:ext uri="{9D8B030D-6E8A-4147-A177-3AD203B41FA5}">
                      <a16:colId xmlns:a16="http://schemas.microsoft.com/office/drawing/2014/main" val="1825272392"/>
                    </a:ext>
                  </a:extLst>
                </a:gridCol>
              </a:tblGrid>
              <a:tr h="301552">
                <a:tc>
                  <a:txBody>
                    <a:bodyPr/>
                    <a:lstStyle/>
                    <a:p>
                      <a:r>
                        <a:rPr lang="en-US" sz="1800"/>
                        <a:t>Version</a:t>
                      </a:r>
                      <a:endParaRPr lang="de-AT" sz="1800"/>
                    </a:p>
                  </a:txBody>
                  <a:tcPr marL="93260" marR="93260" marT="46630" marB="46630">
                    <a:solidFill>
                      <a:srgbClr val="0070C0"/>
                    </a:solidFill>
                  </a:tcPr>
                </a:tc>
                <a:tc>
                  <a:txBody>
                    <a:bodyPr/>
                    <a:lstStyle/>
                    <a:p>
                      <a:r>
                        <a:rPr lang="en-US" sz="1800"/>
                        <a:t>Changes</a:t>
                      </a:r>
                      <a:endParaRPr lang="de-AT" sz="1800"/>
                    </a:p>
                  </a:txBody>
                  <a:tcPr marL="93260" marR="93260" marT="46630" marB="46630">
                    <a:solidFill>
                      <a:srgbClr val="0070C0"/>
                    </a:solidFill>
                  </a:tcPr>
                </a:tc>
                <a:tc>
                  <a:txBody>
                    <a:bodyPr/>
                    <a:lstStyle/>
                    <a:p>
                      <a:r>
                        <a:rPr lang="en-US" sz="1800"/>
                        <a:t>Date</a:t>
                      </a:r>
                      <a:endParaRPr lang="de-AT" sz="1800"/>
                    </a:p>
                  </a:txBody>
                  <a:tcPr marL="93260" marR="93260" marT="46630" marB="46630">
                    <a:solidFill>
                      <a:srgbClr val="0070C0"/>
                    </a:solidFill>
                  </a:tcPr>
                </a:tc>
                <a:extLst>
                  <a:ext uri="{0D108BD9-81ED-4DB2-BD59-A6C34878D82A}">
                    <a16:rowId xmlns:a16="http://schemas.microsoft.com/office/drawing/2014/main" val="47045812"/>
                  </a:ext>
                </a:extLst>
              </a:tr>
              <a:tr h="229621">
                <a:tc>
                  <a:txBody>
                    <a:bodyPr/>
                    <a:lstStyle/>
                    <a:p>
                      <a:pPr>
                        <a:spcAft>
                          <a:spcPts val="0"/>
                        </a:spcAft>
                      </a:pPr>
                      <a:r>
                        <a:rPr lang="de-AT" sz="1100">
                          <a:effectLst/>
                        </a:rPr>
                        <a:t>1.0</a:t>
                      </a:r>
                      <a:endParaRPr lang="de-AT" sz="1100">
                        <a:effectLst/>
                        <a:latin typeface="Calibri" panose="020F0502020204030204" pitchFamily="34" charset="0"/>
                        <a:ea typeface="Calibri" panose="020F0502020204030204" pitchFamily="34" charset="0"/>
                      </a:endParaRPr>
                    </a:p>
                  </a:txBody>
                  <a:tcPr marL="69945" marR="69945" marT="0" marB="0"/>
                </a:tc>
                <a:tc>
                  <a:txBody>
                    <a:bodyPr/>
                    <a:lstStyle/>
                    <a:p>
                      <a:pPr>
                        <a:spcAft>
                          <a:spcPts val="0"/>
                        </a:spcAft>
                      </a:pPr>
                      <a:r>
                        <a:rPr lang="de-AT" sz="1100">
                          <a:effectLst/>
                        </a:rPr>
                        <a:t>Initial Release</a:t>
                      </a:r>
                      <a:endParaRPr lang="de-AT" sz="1100">
                        <a:effectLst/>
                        <a:latin typeface="Calibri" panose="020F0502020204030204" pitchFamily="34" charset="0"/>
                        <a:ea typeface="Calibri" panose="020F0502020204030204" pitchFamily="34" charset="0"/>
                      </a:endParaRPr>
                    </a:p>
                  </a:txBody>
                  <a:tcPr marL="69945" marR="69945" marT="0" marB="0"/>
                </a:tc>
                <a:tc>
                  <a:txBody>
                    <a:bodyPr/>
                    <a:lstStyle/>
                    <a:p>
                      <a:pPr>
                        <a:spcAft>
                          <a:spcPts val="0"/>
                        </a:spcAft>
                      </a:pPr>
                      <a:r>
                        <a:rPr lang="de-AT" sz="1100">
                          <a:effectLst/>
                        </a:rPr>
                        <a:t>31st Mar 2017</a:t>
                      </a:r>
                      <a:endParaRPr lang="de-AT" sz="1100">
                        <a:effectLst/>
                        <a:latin typeface="Calibri" panose="020F0502020204030204" pitchFamily="34" charset="0"/>
                        <a:ea typeface="Calibri" panose="020F0502020204030204" pitchFamily="34" charset="0"/>
                      </a:endParaRPr>
                    </a:p>
                  </a:txBody>
                  <a:tcPr marL="69945" marR="69945" marT="0" marB="0"/>
                </a:tc>
                <a:extLst>
                  <a:ext uri="{0D108BD9-81ED-4DB2-BD59-A6C34878D82A}">
                    <a16:rowId xmlns:a16="http://schemas.microsoft.com/office/drawing/2014/main" val="2362202908"/>
                  </a:ext>
                </a:extLst>
              </a:tr>
              <a:tr h="550107">
                <a:tc>
                  <a:txBody>
                    <a:bodyPr/>
                    <a:lstStyle/>
                    <a:p>
                      <a:pPr>
                        <a:spcAft>
                          <a:spcPts val="0"/>
                        </a:spcAft>
                      </a:pPr>
                      <a:r>
                        <a:rPr lang="de-AT" sz="1100">
                          <a:effectLst/>
                          <a:latin typeface="Calibri" panose="020F0502020204030204" pitchFamily="34" charset="0"/>
                          <a:ea typeface="Calibri" panose="020F0502020204030204" pitchFamily="34" charset="0"/>
                        </a:rPr>
                        <a:t>1.1</a:t>
                      </a:r>
                    </a:p>
                  </a:txBody>
                  <a:tcPr marL="69945" marR="69945" marT="0" marB="0"/>
                </a:tc>
                <a:tc>
                  <a:txBody>
                    <a:bodyPr/>
                    <a:lstStyle/>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Updated feedback URLs</a:t>
                      </a:r>
                    </a:p>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Minor typo and grammar corrections</a:t>
                      </a:r>
                    </a:p>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Updated readiness file names</a:t>
                      </a:r>
                    </a:p>
                    <a:p>
                      <a:pPr>
                        <a:spcAft>
                          <a:spcPts val="0"/>
                        </a:spcAft>
                      </a:pPr>
                      <a:endParaRPr lang="de-AT" sz="1100">
                        <a:effectLst/>
                        <a:latin typeface="Calibri" panose="020F0502020204030204" pitchFamily="34" charset="0"/>
                        <a:ea typeface="Calibri" panose="020F0502020204030204" pitchFamily="34" charset="0"/>
                      </a:endParaRPr>
                    </a:p>
                  </a:txBody>
                  <a:tcPr marL="69945" marR="69945" marT="0" marB="0"/>
                </a:tc>
                <a:tc>
                  <a:txBody>
                    <a:bodyPr/>
                    <a:lstStyle/>
                    <a:p>
                      <a:pPr>
                        <a:spcAft>
                          <a:spcPts val="0"/>
                        </a:spcAft>
                      </a:pPr>
                      <a:r>
                        <a:rPr lang="de-AT" sz="1100">
                          <a:effectLst/>
                          <a:latin typeface="Calibri" panose="020F0502020204030204" pitchFamily="34" charset="0"/>
                          <a:ea typeface="Calibri" panose="020F0502020204030204" pitchFamily="34" charset="0"/>
                        </a:rPr>
                        <a:t>16th May 2017</a:t>
                      </a:r>
                    </a:p>
                  </a:txBody>
                  <a:tcPr marL="69945" marR="69945" marT="0" marB="0"/>
                </a:tc>
                <a:extLst>
                  <a:ext uri="{0D108BD9-81ED-4DB2-BD59-A6C34878D82A}">
                    <a16:rowId xmlns:a16="http://schemas.microsoft.com/office/drawing/2014/main" val="3334495311"/>
                  </a:ext>
                </a:extLst>
              </a:tr>
              <a:tr h="962688">
                <a:tc>
                  <a:txBody>
                    <a:bodyPr/>
                    <a:lstStyle/>
                    <a:p>
                      <a:pPr>
                        <a:spcAft>
                          <a:spcPts val="0"/>
                        </a:spcAft>
                      </a:pPr>
                      <a:r>
                        <a:rPr lang="de-AT" sz="1100" dirty="0">
                          <a:effectLst/>
                          <a:latin typeface="Calibri" panose="020F0502020204030204" pitchFamily="34" charset="0"/>
                          <a:ea typeface="Calibri" panose="020F0502020204030204" pitchFamily="34" charset="0"/>
                        </a:rPr>
                        <a:t>1.2</a:t>
                      </a:r>
                    </a:p>
                  </a:txBody>
                  <a:tcPr marL="69945" marR="69945" marT="0" marB="0"/>
                </a:tc>
                <a:tc>
                  <a:txBody>
                    <a:bodyPr/>
                    <a:lstStyle/>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Added optional components for Phishing and Password attack simulations using Attack Simulator</a:t>
                      </a:r>
                    </a:p>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Added optional component for Windows Secure Score using Windows Defender ATP </a:t>
                      </a:r>
                    </a:p>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Updated content to cover Microsoft 365 and Microsoft Secure Score</a:t>
                      </a:r>
                    </a:p>
                    <a:p>
                      <a:pPr>
                        <a:spcAft>
                          <a:spcPts val="0"/>
                        </a:spcAft>
                      </a:pPr>
                      <a:endParaRPr lang="de-AT" sz="1100">
                        <a:effectLst/>
                        <a:latin typeface="Calibri" panose="020F0502020204030204" pitchFamily="34" charset="0"/>
                        <a:ea typeface="Calibri" panose="020F0502020204030204" pitchFamily="34" charset="0"/>
                      </a:endParaRPr>
                    </a:p>
                  </a:txBody>
                  <a:tcPr marL="69945" marR="69945" marT="0" marB="0"/>
                </a:tc>
                <a:tc>
                  <a:txBody>
                    <a:bodyPr/>
                    <a:lstStyle/>
                    <a:p>
                      <a:pPr>
                        <a:spcAft>
                          <a:spcPts val="0"/>
                        </a:spcAft>
                      </a:pPr>
                      <a:r>
                        <a:rPr lang="de-AT" sz="1100" dirty="0">
                          <a:effectLst/>
                          <a:latin typeface="Calibri" panose="020F0502020204030204" pitchFamily="34" charset="0"/>
                          <a:ea typeface="Calibri" panose="020F0502020204030204" pitchFamily="34" charset="0"/>
                        </a:rPr>
                        <a:t>1st of July 2018</a:t>
                      </a:r>
                    </a:p>
                  </a:txBody>
                  <a:tcPr marL="69945" marR="69945" marT="0" marB="0"/>
                </a:tc>
                <a:extLst>
                  <a:ext uri="{0D108BD9-81ED-4DB2-BD59-A6C34878D82A}">
                    <a16:rowId xmlns:a16="http://schemas.microsoft.com/office/drawing/2014/main" val="1244288643"/>
                  </a:ext>
                </a:extLst>
              </a:tr>
              <a:tr h="137527">
                <a:tc>
                  <a:txBody>
                    <a:bodyPr/>
                    <a:lstStyle/>
                    <a:p>
                      <a:pPr>
                        <a:spcAft>
                          <a:spcPts val="0"/>
                        </a:spcAft>
                      </a:pPr>
                      <a:r>
                        <a:rPr lang="de-AT" sz="1100" dirty="0">
                          <a:effectLst/>
                          <a:latin typeface="Calibri" panose="020F0502020204030204" pitchFamily="34" charset="0"/>
                          <a:ea typeface="Calibri" panose="020F0502020204030204" pitchFamily="34" charset="0"/>
                        </a:rPr>
                        <a:t>1.3</a:t>
                      </a:r>
                    </a:p>
                  </a:txBody>
                  <a:tcPr marL="69945" marR="69945" marT="0" marB="0"/>
                </a:tc>
                <a:tc>
                  <a:txBody>
                    <a:bodyPr/>
                    <a:lstStyle/>
                    <a:p>
                      <a:pPr marL="171450" indent="-171450">
                        <a:spcAft>
                          <a:spcPts val="0"/>
                        </a:spcAft>
                        <a:buFont typeface="Arial" panose="020B0604020202020204" pitchFamily="34" charset="0"/>
                        <a:buChar char="•"/>
                      </a:pPr>
                      <a:r>
                        <a:rPr lang="de-AT" sz="1100" dirty="0">
                          <a:effectLst/>
                          <a:latin typeface="Calibri" panose="020F0502020204030204" pitchFamily="34" charset="0"/>
                          <a:ea typeface="Calibri" panose="020F0502020204030204" pitchFamily="34" charset="0"/>
                        </a:rPr>
                        <a:t>Updated recommendation slides</a:t>
                      </a:r>
                    </a:p>
                  </a:txBody>
                  <a:tcPr marL="69945" marR="69945" marT="0" marB="0"/>
                </a:tc>
                <a:tc>
                  <a:txBody>
                    <a:bodyPr/>
                    <a:lstStyle/>
                    <a:p>
                      <a:pPr>
                        <a:spcAft>
                          <a:spcPts val="0"/>
                        </a:spcAft>
                      </a:pPr>
                      <a:r>
                        <a:rPr lang="de-AT" sz="1100" dirty="0">
                          <a:effectLst/>
                          <a:latin typeface="Calibri" panose="020F0502020204030204" pitchFamily="34" charset="0"/>
                          <a:ea typeface="Calibri" panose="020F0502020204030204" pitchFamily="34" charset="0"/>
                        </a:rPr>
                        <a:t>31st of October 2018</a:t>
                      </a:r>
                    </a:p>
                  </a:txBody>
                  <a:tcPr marL="69945" marR="69945" marT="0" marB="0"/>
                </a:tc>
                <a:extLst>
                  <a:ext uri="{0D108BD9-81ED-4DB2-BD59-A6C34878D82A}">
                    <a16:rowId xmlns:a16="http://schemas.microsoft.com/office/drawing/2014/main" val="3672087586"/>
                  </a:ext>
                </a:extLst>
              </a:tr>
              <a:tr h="726610">
                <a:tc>
                  <a:txBody>
                    <a:bodyPr/>
                    <a:lstStyle/>
                    <a:p>
                      <a:pPr>
                        <a:spcAft>
                          <a:spcPts val="0"/>
                        </a:spcAft>
                      </a:pPr>
                      <a:r>
                        <a:rPr lang="de-AT" sz="1100" dirty="0">
                          <a:effectLst/>
                          <a:latin typeface="Calibri" panose="020F0502020204030204" pitchFamily="34" charset="0"/>
                          <a:ea typeface="Calibri" panose="020F0502020204030204" pitchFamily="34" charset="0"/>
                        </a:rPr>
                        <a:t>2.0</a:t>
                      </a:r>
                    </a:p>
                  </a:txBody>
                  <a:tcPr marL="69945" marR="69945" marT="0" marB="0"/>
                </a:tc>
                <a:tc>
                  <a:txBody>
                    <a:bodyPr/>
                    <a:lstStyle/>
                    <a:p>
                      <a:pPr marL="171450" indent="-171450">
                        <a:spcAft>
                          <a:spcPts val="0"/>
                        </a:spcAft>
                        <a:buFont typeface="Arial" panose="020B0604020202020204" pitchFamily="34" charset="0"/>
                        <a:buChar char="•"/>
                      </a:pPr>
                      <a:r>
                        <a:rPr lang="de-AT" sz="1100" dirty="0">
                          <a:effectLst/>
                          <a:latin typeface="Calibri" panose="020F0502020204030204" pitchFamily="34" charset="0"/>
                          <a:ea typeface="Calibri" panose="020F0502020204030204" pitchFamily="34" charset="0"/>
                        </a:rPr>
                        <a:t>Updated name to Security Assessment Workshop, changes to structure and flow of engagement, updates to product and feature names</a:t>
                      </a:r>
                    </a:p>
                  </a:txBody>
                  <a:tcPr marL="69945" marR="69945" marT="0" marB="0"/>
                </a:tc>
                <a:tc>
                  <a:txBody>
                    <a:bodyPr/>
                    <a:lstStyle/>
                    <a:p>
                      <a:pPr>
                        <a:spcAft>
                          <a:spcPts val="0"/>
                        </a:spcAft>
                      </a:pPr>
                      <a:r>
                        <a:rPr lang="de-AT" sz="1100" dirty="0">
                          <a:effectLst/>
                          <a:latin typeface="Calibri" panose="020F0502020204030204" pitchFamily="34" charset="0"/>
                          <a:ea typeface="Calibri" panose="020F0502020204030204" pitchFamily="34" charset="0"/>
                        </a:rPr>
                        <a:t>1st of July 2019</a:t>
                      </a:r>
                    </a:p>
                  </a:txBody>
                  <a:tcPr marL="69945" marR="69945" marT="0" marB="0"/>
                </a:tc>
                <a:extLst>
                  <a:ext uri="{0D108BD9-81ED-4DB2-BD59-A6C34878D82A}">
                    <a16:rowId xmlns:a16="http://schemas.microsoft.com/office/drawing/2014/main" val="2075527465"/>
                  </a:ext>
                </a:extLst>
              </a:tr>
            </a:tbl>
          </a:graphicData>
        </a:graphic>
      </p:graphicFrame>
      <p:sp>
        <p:nvSpPr>
          <p:cNvPr id="3" name="Title 2"/>
          <p:cNvSpPr>
            <a:spLocks noGrp="1"/>
          </p:cNvSpPr>
          <p:nvPr>
            <p:ph type="title"/>
          </p:nvPr>
        </p:nvSpPr>
        <p:spPr/>
        <p:txBody>
          <a:bodyPr/>
          <a:lstStyle/>
          <a:p>
            <a:r>
              <a:rPr lang="en-US" sz="3200"/>
              <a:t>Version History</a:t>
            </a:r>
            <a:endParaRPr lang="de-AT" sz="3200"/>
          </a:p>
        </p:txBody>
      </p:sp>
      <p:grpSp>
        <p:nvGrpSpPr>
          <p:cNvPr id="9" name="Group 8">
            <a:extLst>
              <a:ext uri="{C183D7F6-B498-43B3-948B-1728B52AA6E4}">
                <adec:decorative xmlns:adec="http://schemas.microsoft.com/office/drawing/2017/decorative" val="1"/>
              </a:ext>
            </a:extLst>
          </p:cNvPr>
          <p:cNvGrpSpPr/>
          <p:nvPr/>
        </p:nvGrpSpPr>
        <p:grpSpPr>
          <a:xfrm rot="5400000">
            <a:off x="9939897" y="-11572"/>
            <a:ext cx="2495699" cy="2495699"/>
            <a:chOff x="8538693" y="3309870"/>
            <a:chExt cx="2446986" cy="2446986"/>
          </a:xfrm>
          <a:solidFill>
            <a:schemeClr val="tx1"/>
          </a:solidFill>
        </p:grpSpPr>
        <p:sp>
          <p:nvSpPr>
            <p:cNvPr id="10" name="Diagonal Stripe 9"/>
            <p:cNvSpPr/>
            <p:nvPr/>
          </p:nvSpPr>
          <p:spPr bwMode="auto">
            <a:xfrm>
              <a:off x="8538693" y="3309870"/>
              <a:ext cx="2446986" cy="2446986"/>
            </a:xfrm>
            <a:prstGeom prst="diagStripe">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de-AT" sz="2448">
                <a:solidFill>
                  <a:schemeClr val="bg2"/>
                </a:solidFill>
                <a:ea typeface="Segoe UI" pitchFamily="34" charset="0"/>
                <a:cs typeface="Segoe UI" pitchFamily="34" charset="0"/>
              </a:endParaRPr>
            </a:p>
          </p:txBody>
        </p:sp>
        <p:sp>
          <p:nvSpPr>
            <p:cNvPr id="11" name="TextBox 10"/>
            <p:cNvSpPr txBox="1"/>
            <p:nvPr/>
          </p:nvSpPr>
          <p:spPr>
            <a:xfrm rot="18975944">
              <a:off x="8624310" y="4024993"/>
              <a:ext cx="1684500" cy="376706"/>
            </a:xfrm>
            <a:prstGeom prst="rect">
              <a:avLst/>
            </a:prstGeom>
            <a:grpFill/>
          </p:spPr>
          <p:txBody>
            <a:bodyPr wrap="none" lIns="0" tIns="0" rIns="0" bIns="0" rtlCol="0">
              <a:spAutoFit/>
            </a:bodyPr>
            <a:lstStyle/>
            <a:p>
              <a:r>
                <a:rPr lang="en-US" sz="2448" b="1" spc="-71">
                  <a:solidFill>
                    <a:schemeClr val="bg2"/>
                  </a:solidFill>
                </a:rPr>
                <a:t>hidden slide</a:t>
              </a:r>
              <a:endParaRPr lang="de-AT" sz="2448" b="1" spc="-71">
                <a:solidFill>
                  <a:schemeClr val="bg2"/>
                </a:solidFill>
              </a:endParaRPr>
            </a:p>
          </p:txBody>
        </p:sp>
      </p:grpSp>
    </p:spTree>
    <p:extLst>
      <p:ext uri="{BB962C8B-B14F-4D97-AF65-F5344CB8AC3E}">
        <p14:creationId xmlns:p14="http://schemas.microsoft.com/office/powerpoint/2010/main" val="3012788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C183D7F6-B498-43B3-948B-1728B52AA6E4}">
                <adec:decorative xmlns:adec="http://schemas.microsoft.com/office/drawing/2017/decorative" val="1"/>
              </a:ext>
            </a:extLst>
          </p:cNvPr>
          <p:cNvSpPr/>
          <p:nvPr/>
        </p:nvSpPr>
        <p:spPr bwMode="auto">
          <a:xfrm>
            <a:off x="881" y="497"/>
            <a:ext cx="614983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23" fontAlgn="base">
              <a:spcBef>
                <a:spcPct val="0"/>
              </a:spcBef>
              <a:spcAft>
                <a:spcPct val="0"/>
              </a:spcAft>
            </a:pPr>
            <a:endParaRPr lang="en-US" sz="220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Agenda</a:t>
            </a:r>
            <a:endParaRPr lang="nl-NL" sz="3200" dirty="0">
              <a:solidFill>
                <a:schemeClr val="bg2"/>
              </a:solidFill>
            </a:endParaRPr>
          </a:p>
        </p:txBody>
      </p:sp>
      <p:pic>
        <p:nvPicPr>
          <p:cNvPr id="16" name="Picture 15">
            <a:extLst>
              <a:ext uri="{C183D7F6-B498-43B3-948B-1728B52AA6E4}">
                <adec:decorative xmlns:adec="http://schemas.microsoft.com/office/drawing/2017/decorative" val="1"/>
              </a:ext>
            </a:extLst>
          </p:cNvPr>
          <p:cNvPicPr>
            <a:picLocks noChangeAspect="1"/>
          </p:cNvPicPr>
          <p:nvPr/>
        </p:nvPicPr>
        <p:blipFill>
          <a:blip r:embed="rId3">
            <a:biLevel thresh="25000"/>
          </a:blip>
          <a:stretch>
            <a:fillRect/>
          </a:stretch>
        </p:blipFill>
        <p:spPr>
          <a:xfrm>
            <a:off x="1608817" y="2236343"/>
            <a:ext cx="2778245" cy="2549447"/>
          </a:xfrm>
          <a:prstGeom prst="rect">
            <a:avLst/>
          </a:prstGeom>
        </p:spPr>
      </p:pic>
      <p:sp>
        <p:nvSpPr>
          <p:cNvPr id="28" name="Text Placeholder 2"/>
          <p:cNvSpPr txBox="1">
            <a:spLocks/>
          </p:cNvSpPr>
          <p:nvPr/>
        </p:nvSpPr>
        <p:spPr>
          <a:xfrm>
            <a:off x="6835590" y="1312507"/>
            <a:ext cx="5319825" cy="5131263"/>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sz="2400" spc="-100" dirty="0">
                <a:solidFill>
                  <a:srgbClr val="2C292A"/>
                </a:solidFill>
                <a:latin typeface="Segoe UI Semibold" panose="020B0702040204020203" pitchFamily="34" charset="0"/>
                <a:cs typeface="Segoe UI Semibold" panose="020B0702040204020203" pitchFamily="34" charset="0"/>
              </a:rPr>
              <a:t>Introduction</a:t>
            </a:r>
          </a:p>
          <a:p>
            <a:endParaRPr sz="2400" spc="-100" dirty="0">
              <a:solidFill>
                <a:srgbClr val="2C292A"/>
              </a:solidFill>
              <a:latin typeface="Segoe UI Semibold" panose="020B0702040204020203" pitchFamily="34" charset="0"/>
              <a:cs typeface="Segoe UI Semibold" panose="020B0702040204020203" pitchFamily="34" charset="0"/>
            </a:endParaRPr>
          </a:p>
          <a:p>
            <a:endParaRPr sz="2400" spc="-100" dirty="0">
              <a:solidFill>
                <a:srgbClr val="2C292A"/>
              </a:solidFill>
              <a:latin typeface="Segoe UI Semibold" panose="020B0702040204020203" pitchFamily="34" charset="0"/>
              <a:cs typeface="Segoe UI Semibold" panose="020B0702040204020203" pitchFamily="34" charset="0"/>
            </a:endParaRPr>
          </a:p>
          <a:p>
            <a:r>
              <a:rPr sz="2400" spc="-100" dirty="0">
                <a:solidFill>
                  <a:srgbClr val="2C292A"/>
                </a:solidFill>
                <a:latin typeface="Segoe UI Semibold" panose="020B0702040204020203" pitchFamily="34" charset="0"/>
                <a:cs typeface="Segoe UI Semibold" panose="020B0702040204020203" pitchFamily="34" charset="0"/>
              </a:rPr>
              <a:t>Engagement Overview</a:t>
            </a:r>
          </a:p>
          <a:p>
            <a:endParaRPr sz="2400" spc="-100" dirty="0">
              <a:solidFill>
                <a:srgbClr val="2C292A"/>
              </a:solidFill>
              <a:latin typeface="Segoe UI Semibold" panose="020B0702040204020203" pitchFamily="34" charset="0"/>
              <a:cs typeface="Segoe UI Semibold" panose="020B0702040204020203" pitchFamily="34" charset="0"/>
            </a:endParaRPr>
          </a:p>
          <a:p>
            <a:endParaRPr sz="2400" spc="-100" dirty="0">
              <a:solidFill>
                <a:srgbClr val="2C292A"/>
              </a:solidFill>
              <a:latin typeface="Segoe UI Semibold" panose="020B0702040204020203" pitchFamily="34" charset="0"/>
              <a:cs typeface="Segoe UI Semibold" panose="020B0702040204020203" pitchFamily="34" charset="0"/>
            </a:endParaRPr>
          </a:p>
          <a:p>
            <a:r>
              <a:rPr lang="en-US" sz="2400" spc="-100" dirty="0">
                <a:solidFill>
                  <a:srgbClr val="2C292A"/>
                </a:solidFill>
                <a:latin typeface="Segoe UI Semibold" panose="020B0702040204020203" pitchFamily="34" charset="0"/>
                <a:cs typeface="Segoe UI Semibold" panose="020B0702040204020203" pitchFamily="34" charset="0"/>
              </a:rPr>
              <a:t>Recommendations and Roadmap</a:t>
            </a:r>
            <a:endParaRPr sz="2400" spc="-100" dirty="0">
              <a:solidFill>
                <a:srgbClr val="2C292A"/>
              </a:solidFill>
              <a:latin typeface="Segoe UI Semibold" panose="020B0702040204020203" pitchFamily="34" charset="0"/>
              <a:cs typeface="Segoe UI Semibold" panose="020B0702040204020203" pitchFamily="34" charset="0"/>
            </a:endParaRPr>
          </a:p>
          <a:p>
            <a:endParaRPr sz="2400" spc="-100" dirty="0">
              <a:solidFill>
                <a:srgbClr val="2C292A"/>
              </a:solidFill>
              <a:latin typeface="Segoe UI Semibold" panose="020B0702040204020203" pitchFamily="34" charset="0"/>
              <a:cs typeface="Segoe UI Semibold" panose="020B0702040204020203" pitchFamily="34" charset="0"/>
            </a:endParaRPr>
          </a:p>
          <a:p>
            <a:endParaRPr sz="2400" spc="-100" dirty="0">
              <a:solidFill>
                <a:srgbClr val="2C292A"/>
              </a:solidFill>
              <a:latin typeface="Segoe UI Semibold" panose="020B0702040204020203" pitchFamily="34" charset="0"/>
              <a:cs typeface="Segoe UI Semibold" panose="020B0702040204020203" pitchFamily="34" charset="0"/>
            </a:endParaRPr>
          </a:p>
          <a:p>
            <a:r>
              <a:rPr sz="2400" spc="-100" dirty="0">
                <a:solidFill>
                  <a:srgbClr val="2C292A"/>
                </a:solidFill>
                <a:latin typeface="Segoe UI Semibold" panose="020B0702040204020203" pitchFamily="34" charset="0"/>
                <a:cs typeface="Segoe UI Semibold" panose="020B0702040204020203" pitchFamily="34" charset="0"/>
              </a:rPr>
              <a:t>Next steps and Actions</a:t>
            </a:r>
          </a:p>
          <a:p>
            <a:endParaRPr sz="2400" spc="-100" dirty="0">
              <a:solidFill>
                <a:srgbClr val="2C292A"/>
              </a:solidFill>
              <a:latin typeface="Segoe UI Semibold" panose="020B0702040204020203" pitchFamily="34" charset="0"/>
              <a:cs typeface="Segoe UI Semibold" panose="020B0702040204020203" pitchFamily="34" charset="0"/>
            </a:endParaRPr>
          </a:p>
        </p:txBody>
      </p:sp>
      <p:grpSp>
        <p:nvGrpSpPr>
          <p:cNvPr id="17" name="Group 16">
            <a:extLst>
              <a:ext uri="{C183D7F6-B498-43B3-948B-1728B52AA6E4}">
                <adec:decorative xmlns:adec="http://schemas.microsoft.com/office/drawing/2017/decorative" val="1"/>
              </a:ext>
            </a:extLst>
          </p:cNvPr>
          <p:cNvGrpSpPr/>
          <p:nvPr/>
        </p:nvGrpSpPr>
        <p:grpSpPr>
          <a:xfrm>
            <a:off x="5558349" y="1123198"/>
            <a:ext cx="1025864" cy="1025864"/>
            <a:chOff x="5429869" y="1091406"/>
            <a:chExt cx="1205236" cy="1205236"/>
          </a:xfrm>
          <a:solidFill>
            <a:srgbClr val="0070C0"/>
          </a:solidFill>
        </p:grpSpPr>
        <p:grpSp>
          <p:nvGrpSpPr>
            <p:cNvPr id="18" name="Group 17"/>
            <p:cNvGrpSpPr/>
            <p:nvPr/>
          </p:nvGrpSpPr>
          <p:grpSpPr>
            <a:xfrm>
              <a:off x="5429869" y="1091406"/>
              <a:ext cx="1205236" cy="1205236"/>
              <a:chOff x="5053119" y="1424066"/>
              <a:chExt cx="1205236" cy="1205236"/>
            </a:xfrm>
            <a:grpFill/>
          </p:grpSpPr>
          <p:sp>
            <p:nvSpPr>
              <p:cNvPr id="20" name="Oval 19"/>
              <p:cNvSpPr/>
              <p:nvPr/>
            </p:nvSpPr>
            <p:spPr>
              <a:xfrm>
                <a:off x="5053119" y="1424066"/>
                <a:ext cx="1205236" cy="12052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873" kern="0">
                  <a:solidFill>
                    <a:srgbClr val="FFFFFF"/>
                  </a:solidFill>
                </a:endParaRPr>
              </a:p>
            </p:txBody>
          </p:sp>
          <p:sp>
            <p:nvSpPr>
              <p:cNvPr id="27" name="Oval 26"/>
              <p:cNvSpPr/>
              <p:nvPr/>
            </p:nvSpPr>
            <p:spPr>
              <a:xfrm>
                <a:off x="5132128" y="1503075"/>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873" kern="0">
                  <a:solidFill>
                    <a:srgbClr val="FFFFFF"/>
                  </a:solidFill>
                </a:endParaRPr>
              </a:p>
            </p:txBody>
          </p:sp>
        </p:grpSp>
        <p:sp>
          <p:nvSpPr>
            <p:cNvPr id="19" name="Rectangle 18"/>
            <p:cNvSpPr/>
            <p:nvPr/>
          </p:nvSpPr>
          <p:spPr>
            <a:xfrm>
              <a:off x="5770145" y="1226511"/>
              <a:ext cx="469055" cy="900615"/>
            </a:xfrm>
            <a:prstGeom prst="rect">
              <a:avLst/>
            </a:prstGeom>
            <a:grpFill/>
          </p:spPr>
          <p:txBody>
            <a:bodyPr wrap="none">
              <a:spAutoFit/>
            </a:bodyPr>
            <a:lstStyle/>
            <a:p>
              <a:pPr>
                <a:defRPr/>
              </a:pPr>
              <a:r>
                <a:rPr lang="en-US" sz="4284" b="1" kern="0">
                  <a:ln w="3175">
                    <a:noFill/>
                  </a:ln>
                  <a:solidFill>
                    <a:srgbClr val="FFFFFF"/>
                  </a:solidFill>
                  <a:latin typeface="Segoe UI Semilight" panose="020B0402040204020203" pitchFamily="34" charset="0"/>
                  <a:cs typeface="Segoe UI Semilight" panose="020B0402040204020203" pitchFamily="34" charset="0"/>
                </a:rPr>
                <a:t>1</a:t>
              </a:r>
            </a:p>
          </p:txBody>
        </p:sp>
      </p:grpSp>
      <p:grpSp>
        <p:nvGrpSpPr>
          <p:cNvPr id="31" name="Group 30">
            <a:extLst>
              <a:ext uri="{C183D7F6-B498-43B3-948B-1728B52AA6E4}">
                <adec:decorative xmlns:adec="http://schemas.microsoft.com/office/drawing/2017/decorative" val="1"/>
              </a:ext>
            </a:extLst>
          </p:cNvPr>
          <p:cNvGrpSpPr/>
          <p:nvPr/>
        </p:nvGrpSpPr>
        <p:grpSpPr>
          <a:xfrm>
            <a:off x="5558349" y="2381415"/>
            <a:ext cx="1025864" cy="1025864"/>
            <a:chOff x="5429869" y="2622861"/>
            <a:chExt cx="1205236" cy="1205236"/>
          </a:xfrm>
          <a:solidFill>
            <a:srgbClr val="0070C0"/>
          </a:solidFill>
        </p:grpSpPr>
        <p:grpSp>
          <p:nvGrpSpPr>
            <p:cNvPr id="32" name="Group 31"/>
            <p:cNvGrpSpPr/>
            <p:nvPr/>
          </p:nvGrpSpPr>
          <p:grpSpPr>
            <a:xfrm>
              <a:off x="5429869" y="2622861"/>
              <a:ext cx="1205236" cy="1205236"/>
              <a:chOff x="5053119" y="1424066"/>
              <a:chExt cx="1205236" cy="1205236"/>
            </a:xfrm>
            <a:grpFill/>
          </p:grpSpPr>
          <p:sp>
            <p:nvSpPr>
              <p:cNvPr id="34" name="Oval 33"/>
              <p:cNvSpPr/>
              <p:nvPr/>
            </p:nvSpPr>
            <p:spPr>
              <a:xfrm>
                <a:off x="5053119" y="1424066"/>
                <a:ext cx="1205236" cy="12052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873" kern="0">
                  <a:solidFill>
                    <a:srgbClr val="FFFFFF"/>
                  </a:solidFill>
                </a:endParaRPr>
              </a:p>
            </p:txBody>
          </p:sp>
          <p:sp>
            <p:nvSpPr>
              <p:cNvPr id="35" name="Oval 34"/>
              <p:cNvSpPr/>
              <p:nvPr/>
            </p:nvSpPr>
            <p:spPr>
              <a:xfrm>
                <a:off x="5132128" y="1503075"/>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873" kern="0">
                  <a:solidFill>
                    <a:srgbClr val="FFFFFF"/>
                  </a:solidFill>
                </a:endParaRPr>
              </a:p>
            </p:txBody>
          </p:sp>
        </p:grpSp>
        <p:sp>
          <p:nvSpPr>
            <p:cNvPr id="33" name="Rectangle 32"/>
            <p:cNvSpPr/>
            <p:nvPr/>
          </p:nvSpPr>
          <p:spPr>
            <a:xfrm>
              <a:off x="5737894" y="2775410"/>
              <a:ext cx="568936" cy="900615"/>
            </a:xfrm>
            <a:prstGeom prst="rect">
              <a:avLst/>
            </a:prstGeom>
            <a:grpFill/>
          </p:spPr>
          <p:txBody>
            <a:bodyPr wrap="none">
              <a:spAutoFit/>
            </a:bodyPr>
            <a:lstStyle/>
            <a:p>
              <a:pPr>
                <a:defRPr/>
              </a:pPr>
              <a:r>
                <a:rPr lang="en-US" sz="4284" b="1" kern="0">
                  <a:ln w="3175">
                    <a:noFill/>
                  </a:ln>
                  <a:solidFill>
                    <a:srgbClr val="FFFFFF"/>
                  </a:solidFill>
                  <a:latin typeface="Segoe UI Semilight" panose="020B0402040204020203" pitchFamily="34" charset="0"/>
                  <a:cs typeface="Segoe UI Semilight" panose="020B0402040204020203" pitchFamily="34" charset="0"/>
                </a:rPr>
                <a:t>2</a:t>
              </a:r>
            </a:p>
          </p:txBody>
        </p:sp>
      </p:grpSp>
      <p:grpSp>
        <p:nvGrpSpPr>
          <p:cNvPr id="36" name="Group 35">
            <a:extLst>
              <a:ext uri="{C183D7F6-B498-43B3-948B-1728B52AA6E4}">
                <adec:decorative xmlns:adec="http://schemas.microsoft.com/office/drawing/2017/decorative" val="1"/>
              </a:ext>
            </a:extLst>
          </p:cNvPr>
          <p:cNvGrpSpPr/>
          <p:nvPr/>
        </p:nvGrpSpPr>
        <p:grpSpPr>
          <a:xfrm>
            <a:off x="5558349" y="3639632"/>
            <a:ext cx="1025864" cy="1025864"/>
            <a:chOff x="5429869" y="4296424"/>
            <a:chExt cx="1205236" cy="1205236"/>
          </a:xfrm>
          <a:solidFill>
            <a:srgbClr val="0070C0"/>
          </a:solidFill>
        </p:grpSpPr>
        <p:grpSp>
          <p:nvGrpSpPr>
            <p:cNvPr id="37" name="Group 36"/>
            <p:cNvGrpSpPr/>
            <p:nvPr/>
          </p:nvGrpSpPr>
          <p:grpSpPr>
            <a:xfrm>
              <a:off x="5429869" y="4296424"/>
              <a:ext cx="1205236" cy="1205236"/>
              <a:chOff x="5053119" y="1424066"/>
              <a:chExt cx="1205236" cy="1205236"/>
            </a:xfrm>
            <a:grpFill/>
          </p:grpSpPr>
          <p:sp>
            <p:nvSpPr>
              <p:cNvPr id="39" name="Oval 38"/>
              <p:cNvSpPr/>
              <p:nvPr/>
            </p:nvSpPr>
            <p:spPr>
              <a:xfrm>
                <a:off x="5053119" y="1424066"/>
                <a:ext cx="1205236" cy="12052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873" kern="0">
                  <a:solidFill>
                    <a:srgbClr val="FFFFFF"/>
                  </a:solidFill>
                </a:endParaRPr>
              </a:p>
            </p:txBody>
          </p:sp>
          <p:sp>
            <p:nvSpPr>
              <p:cNvPr id="40" name="Oval 39"/>
              <p:cNvSpPr/>
              <p:nvPr/>
            </p:nvSpPr>
            <p:spPr>
              <a:xfrm>
                <a:off x="5132128" y="1503075"/>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873" kern="0">
                  <a:solidFill>
                    <a:srgbClr val="FFFFFF"/>
                  </a:solidFill>
                </a:endParaRPr>
              </a:p>
            </p:txBody>
          </p:sp>
        </p:grpSp>
        <p:sp>
          <p:nvSpPr>
            <p:cNvPr id="38" name="Rectangle 37"/>
            <p:cNvSpPr/>
            <p:nvPr/>
          </p:nvSpPr>
          <p:spPr>
            <a:xfrm>
              <a:off x="5758448" y="4456325"/>
              <a:ext cx="568936" cy="900615"/>
            </a:xfrm>
            <a:prstGeom prst="rect">
              <a:avLst/>
            </a:prstGeom>
            <a:grpFill/>
          </p:spPr>
          <p:txBody>
            <a:bodyPr wrap="none">
              <a:spAutoFit/>
            </a:bodyPr>
            <a:lstStyle/>
            <a:p>
              <a:pPr>
                <a:defRPr/>
              </a:pPr>
              <a:r>
                <a:rPr lang="en-US" sz="4284" b="1" kern="0">
                  <a:ln w="3175">
                    <a:noFill/>
                  </a:ln>
                  <a:solidFill>
                    <a:srgbClr val="FFFFFF"/>
                  </a:solidFill>
                  <a:latin typeface="Segoe UI Semilight" panose="020B0402040204020203" pitchFamily="34" charset="0"/>
                  <a:cs typeface="Segoe UI Semilight" panose="020B0402040204020203" pitchFamily="34" charset="0"/>
                </a:rPr>
                <a:t>3</a:t>
              </a:r>
            </a:p>
          </p:txBody>
        </p:sp>
      </p:grpSp>
      <p:grpSp>
        <p:nvGrpSpPr>
          <p:cNvPr id="41" name="Group 40">
            <a:extLst>
              <a:ext uri="{C183D7F6-B498-43B3-948B-1728B52AA6E4}">
                <adec:decorative xmlns:adec="http://schemas.microsoft.com/office/drawing/2017/decorative" val="1"/>
              </a:ext>
            </a:extLst>
          </p:cNvPr>
          <p:cNvGrpSpPr/>
          <p:nvPr/>
        </p:nvGrpSpPr>
        <p:grpSpPr>
          <a:xfrm>
            <a:off x="5558349" y="4996160"/>
            <a:ext cx="1025864" cy="1025864"/>
            <a:chOff x="5429869" y="4296424"/>
            <a:chExt cx="1205236" cy="1205236"/>
          </a:xfrm>
          <a:solidFill>
            <a:srgbClr val="0070C0"/>
          </a:solidFill>
        </p:grpSpPr>
        <p:grpSp>
          <p:nvGrpSpPr>
            <p:cNvPr id="42" name="Group 41"/>
            <p:cNvGrpSpPr/>
            <p:nvPr/>
          </p:nvGrpSpPr>
          <p:grpSpPr>
            <a:xfrm>
              <a:off x="5429869" y="4296424"/>
              <a:ext cx="1205236" cy="1205236"/>
              <a:chOff x="5053119" y="1424066"/>
              <a:chExt cx="1205236" cy="1205236"/>
            </a:xfrm>
            <a:grpFill/>
          </p:grpSpPr>
          <p:sp>
            <p:nvSpPr>
              <p:cNvPr id="44" name="Oval 43"/>
              <p:cNvSpPr/>
              <p:nvPr/>
            </p:nvSpPr>
            <p:spPr>
              <a:xfrm>
                <a:off x="5053119" y="1424066"/>
                <a:ext cx="1205236" cy="12052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873" kern="0">
                  <a:solidFill>
                    <a:srgbClr val="FFFFFF"/>
                  </a:solidFill>
                </a:endParaRPr>
              </a:p>
            </p:txBody>
          </p:sp>
          <p:sp>
            <p:nvSpPr>
              <p:cNvPr id="45" name="Oval 44"/>
              <p:cNvSpPr/>
              <p:nvPr/>
            </p:nvSpPr>
            <p:spPr>
              <a:xfrm>
                <a:off x="5132128" y="1503075"/>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873" kern="0">
                  <a:solidFill>
                    <a:srgbClr val="FFFFFF"/>
                  </a:solidFill>
                </a:endParaRPr>
              </a:p>
            </p:txBody>
          </p:sp>
        </p:grpSp>
        <p:sp>
          <p:nvSpPr>
            <p:cNvPr id="43" name="Rectangle 42"/>
            <p:cNvSpPr/>
            <p:nvPr/>
          </p:nvSpPr>
          <p:spPr>
            <a:xfrm>
              <a:off x="5758448" y="4456325"/>
              <a:ext cx="582380" cy="900615"/>
            </a:xfrm>
            <a:prstGeom prst="rect">
              <a:avLst/>
            </a:prstGeom>
            <a:grpFill/>
          </p:spPr>
          <p:txBody>
            <a:bodyPr wrap="none">
              <a:spAutoFit/>
            </a:bodyPr>
            <a:lstStyle/>
            <a:p>
              <a:pPr>
                <a:defRPr/>
              </a:pPr>
              <a:r>
                <a:rPr lang="en-US" sz="4284" b="1" kern="0">
                  <a:ln w="3175">
                    <a:noFill/>
                  </a:ln>
                  <a:solidFill>
                    <a:srgbClr val="FFFFFF"/>
                  </a:solidFill>
                  <a:latin typeface="Segoe UI Semilight" panose="020B0402040204020203" pitchFamily="34" charset="0"/>
                  <a:cs typeface="Segoe UI Semilight" panose="020B0402040204020203" pitchFamily="34" charset="0"/>
                </a:rPr>
                <a:t>4</a:t>
              </a:r>
            </a:p>
          </p:txBody>
        </p:sp>
      </p:grpSp>
    </p:spTree>
    <p:extLst>
      <p:ext uri="{BB962C8B-B14F-4D97-AF65-F5344CB8AC3E}">
        <p14:creationId xmlns:p14="http://schemas.microsoft.com/office/powerpoint/2010/main" val="132590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10" presetClass="entr" presetSubtype="0" fill="hold" nodeType="with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par>
                                <p:cTn id="15" presetID="10" presetClass="entr" presetSubtype="0"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nodeType="with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t>Close-out Presentation</a:t>
            </a:r>
            <a:endParaRPr lang="en-NZ" sz="3200" dirty="0"/>
          </a:p>
        </p:txBody>
      </p:sp>
      <p:sp>
        <p:nvSpPr>
          <p:cNvPr id="4" name="Content Placeholder 3"/>
          <p:cNvSpPr>
            <a:spLocks noGrp="1"/>
          </p:cNvSpPr>
          <p:nvPr>
            <p:ph idx="1"/>
          </p:nvPr>
        </p:nvSpPr>
        <p:spPr>
          <a:xfrm>
            <a:off x="275484" y="1212851"/>
            <a:ext cx="11885512" cy="2246769"/>
          </a:xfrm>
        </p:spPr>
        <p:txBody>
          <a:bodyPr/>
          <a:lstStyle/>
          <a:p>
            <a:r>
              <a:rPr lang="en-US" sz="2600" dirty="0"/>
              <a:t>The purpose of this meeting is to:</a:t>
            </a:r>
          </a:p>
          <a:p>
            <a:pPr marL="349724" indent="-349724">
              <a:buFont typeface="Arial" panose="020B0604020202020204" pitchFamily="34" charset="0"/>
              <a:buChar char="•"/>
            </a:pPr>
            <a:r>
              <a:rPr lang="en-US" sz="2000" dirty="0"/>
              <a:t>Review vision, objectives and assessment approach</a:t>
            </a:r>
          </a:p>
          <a:p>
            <a:pPr marL="349724" indent="-349724">
              <a:buFont typeface="Arial" panose="020B0604020202020204" pitchFamily="34" charset="0"/>
              <a:buChar char="•"/>
            </a:pPr>
            <a:r>
              <a:rPr lang="sv-SE" sz="2000" dirty="0"/>
              <a:t>Review and agree on recommendations</a:t>
            </a:r>
            <a:r>
              <a:rPr lang="en-US" sz="2000" dirty="0"/>
              <a:t> and roadmap</a:t>
            </a:r>
          </a:p>
          <a:p>
            <a:pPr marL="349724" indent="-349724">
              <a:buFont typeface="Arial" panose="020B0604020202020204" pitchFamily="34" charset="0"/>
              <a:buChar char="•"/>
            </a:pPr>
            <a:r>
              <a:rPr lang="sv-SE" sz="2000" dirty="0"/>
              <a:t>Discuss and agree on next steps and actions</a:t>
            </a:r>
            <a:endParaRPr lang="en-US" sz="2000" dirty="0"/>
          </a:p>
          <a:p>
            <a:endParaRPr lang="en-US" dirty="0"/>
          </a:p>
          <a:p>
            <a:endParaRPr lang="en-NZ" dirty="0"/>
          </a:p>
        </p:txBody>
      </p:sp>
      <p:grpSp>
        <p:nvGrpSpPr>
          <p:cNvPr id="9" name="Group 8">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0" name="Diagonal Stripe 9"/>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algn="ctr" defTabSz="932111" fontAlgn="base">
                <a:spcBef>
                  <a:spcPct val="0"/>
                </a:spcBef>
                <a:spcAft>
                  <a:spcPct val="0"/>
                </a:spcAft>
              </a:pPr>
              <a:endParaRPr lang="de-AT" sz="2244">
                <a:solidFill>
                  <a:srgbClr val="FFFFFF"/>
                </a:solidFill>
                <a:ea typeface="Segoe UI" pitchFamily="34" charset="0"/>
                <a:cs typeface="Segoe UI" pitchFamily="34" charset="0"/>
              </a:endParaRPr>
            </a:p>
          </p:txBody>
        </p:sp>
        <p:sp>
          <p:nvSpPr>
            <p:cNvPr id="11" name="TextBox 10"/>
            <p:cNvSpPr txBox="1"/>
            <p:nvPr/>
          </p:nvSpPr>
          <p:spPr>
            <a:xfrm rot="2775944">
              <a:off x="10923849" y="507095"/>
              <a:ext cx="1162562" cy="369332"/>
            </a:xfrm>
            <a:prstGeom prst="rect">
              <a:avLst/>
            </a:prstGeom>
            <a:noFill/>
          </p:spPr>
          <p:txBody>
            <a:bodyPr wrap="none" lIns="0" tIns="0" rIns="0" bIns="0" rtlCol="0">
              <a:spAutoFit/>
            </a:bodyPr>
            <a:lstStyle/>
            <a:p>
              <a:pPr defTabSz="932509"/>
              <a:r>
                <a:rPr lang="en-US" sz="2400" b="1" spc="-71">
                  <a:solidFill>
                    <a:srgbClr val="F1EFED"/>
                  </a:solidFill>
                </a:rPr>
                <a:t>Example</a:t>
              </a:r>
              <a:endParaRPr lang="de-AT" sz="2400" b="1" spc="-71">
                <a:solidFill>
                  <a:srgbClr val="F1EFED"/>
                </a:solidFill>
              </a:endParaRPr>
            </a:p>
          </p:txBody>
        </p:sp>
      </p:grpSp>
    </p:spTree>
    <p:extLst>
      <p:ext uri="{BB962C8B-B14F-4D97-AF65-F5344CB8AC3E}">
        <p14:creationId xmlns:p14="http://schemas.microsoft.com/office/powerpoint/2010/main" val="341775146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84507D-220A-4798-8C39-1BDF7C705640}"/>
              </a:ext>
            </a:extLst>
          </p:cNvPr>
          <p:cNvSpPr>
            <a:spLocks noGrp="1"/>
          </p:cNvSpPr>
          <p:nvPr>
            <p:ph type="title"/>
          </p:nvPr>
        </p:nvSpPr>
        <p:spPr/>
        <p:txBody>
          <a:bodyPr/>
          <a:lstStyle/>
          <a:p>
            <a:r>
              <a:rPr lang="en-US" dirty="0"/>
              <a:t>Engagement Overview</a:t>
            </a:r>
          </a:p>
        </p:txBody>
      </p:sp>
    </p:spTree>
    <p:extLst>
      <p:ext uri="{BB962C8B-B14F-4D97-AF65-F5344CB8AC3E}">
        <p14:creationId xmlns:p14="http://schemas.microsoft.com/office/powerpoint/2010/main" val="352531616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C183D7F6-B498-43B3-948B-1728B52AA6E4}">
                <adec:decorative xmlns:adec="http://schemas.microsoft.com/office/drawing/2017/decorative" val="1"/>
              </a:ext>
            </a:extLst>
          </p:cNvPr>
          <p:cNvSpPr/>
          <p:nvPr/>
        </p:nvSpPr>
        <p:spPr bwMode="auto">
          <a:xfrm>
            <a:off x="881" y="497"/>
            <a:ext cx="614983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Assessment objectives</a:t>
            </a:r>
            <a:endParaRPr lang="nl-NL" sz="3200" dirty="0">
              <a:solidFill>
                <a:schemeClr val="bg2"/>
              </a:solidFill>
            </a:endParaRPr>
          </a:p>
        </p:txBody>
      </p:sp>
      <p:pic>
        <p:nvPicPr>
          <p:cNvPr id="17" name="Picture 16">
            <a:extLst>
              <a:ext uri="{C183D7F6-B498-43B3-948B-1728B52AA6E4}">
                <adec:decorative xmlns:adec="http://schemas.microsoft.com/office/drawing/2017/decorative" val="1"/>
              </a:ext>
            </a:extLst>
          </p:cNvPr>
          <p:cNvPicPr>
            <a:picLocks noChangeAspect="1"/>
          </p:cNvPicPr>
          <p:nvPr/>
        </p:nvPicPr>
        <p:blipFill>
          <a:blip r:embed="rId3" cstate="screen">
            <a:lum bright="70000" contrast="-7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1760487" y="2337967"/>
            <a:ext cx="2280652" cy="3202616"/>
          </a:xfrm>
          <a:prstGeom prst="rect">
            <a:avLst/>
          </a:prstGeom>
        </p:spPr>
      </p:pic>
      <p:grpSp>
        <p:nvGrpSpPr>
          <p:cNvPr id="19" name="Group 18">
            <a:extLst>
              <a:ext uri="{C183D7F6-B498-43B3-948B-1728B52AA6E4}">
                <adec:decorative xmlns:adec="http://schemas.microsoft.com/office/drawing/2017/decorative" val="1"/>
              </a:ext>
            </a:extLst>
          </p:cNvPr>
          <p:cNvGrpSpPr/>
          <p:nvPr/>
        </p:nvGrpSpPr>
        <p:grpSpPr>
          <a:xfrm>
            <a:off x="5533595" y="714855"/>
            <a:ext cx="1229055" cy="1229055"/>
            <a:chOff x="5424625" y="700514"/>
            <a:chExt cx="1205236" cy="1205236"/>
          </a:xfrm>
        </p:grpSpPr>
        <p:sp>
          <p:nvSpPr>
            <p:cNvPr id="28" name="Oval 27"/>
            <p:cNvSpPr/>
            <p:nvPr/>
          </p:nvSpPr>
          <p:spPr>
            <a:xfrm>
              <a:off x="5424625" y="700514"/>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18" name="Picture 17">
              <a:extLst>
                <a:ext uri="{C183D7F6-B498-43B3-948B-1728B52AA6E4}">
                  <adec:decorative xmlns:adec="http://schemas.microsoft.com/office/drawing/2017/decorative" val="1"/>
                </a:ext>
              </a:extLst>
            </p:cNvPr>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5698041" y="1031503"/>
              <a:ext cx="673069" cy="543804"/>
            </a:xfrm>
            <a:prstGeom prst="rect">
              <a:avLst/>
            </a:prstGeom>
          </p:spPr>
        </p:pic>
      </p:grpSp>
      <p:sp>
        <p:nvSpPr>
          <p:cNvPr id="59" name="Content Placeholder 2"/>
          <p:cNvSpPr txBox="1">
            <a:spLocks/>
          </p:cNvSpPr>
          <p:nvPr/>
        </p:nvSpPr>
        <p:spPr>
          <a:xfrm>
            <a:off x="6854979" y="656416"/>
            <a:ext cx="5375910" cy="1356180"/>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Understand cloud security objectives and requirements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Gain a common understanding of cloud security objectives and requirements</a:t>
            </a:r>
          </a:p>
        </p:txBody>
      </p:sp>
      <p:grpSp>
        <p:nvGrpSpPr>
          <p:cNvPr id="13" name="Group 12">
            <a:extLst>
              <a:ext uri="{C183D7F6-B498-43B3-948B-1728B52AA6E4}">
                <adec:decorative xmlns:adec="http://schemas.microsoft.com/office/drawing/2017/decorative" val="1"/>
              </a:ext>
            </a:extLst>
          </p:cNvPr>
          <p:cNvGrpSpPr/>
          <p:nvPr/>
        </p:nvGrpSpPr>
        <p:grpSpPr>
          <a:xfrm>
            <a:off x="5533595" y="2894667"/>
            <a:ext cx="1229055" cy="1229055"/>
            <a:chOff x="5424625" y="2838083"/>
            <a:chExt cx="1205236" cy="1205236"/>
          </a:xfrm>
        </p:grpSpPr>
        <p:sp>
          <p:nvSpPr>
            <p:cNvPr id="10" name="Oval 9"/>
            <p:cNvSpPr/>
            <p:nvPr/>
          </p:nvSpPr>
          <p:spPr>
            <a:xfrm>
              <a:off x="5424625" y="2838083"/>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7" name="Picture 6">
              <a:extLst>
                <a:ext uri="{C183D7F6-B498-43B3-948B-1728B52AA6E4}">
                  <adec:decorative xmlns:adec="http://schemas.microsoft.com/office/drawing/2017/decorative" val="1"/>
                </a:ext>
              </a:extLst>
            </p:cNvPr>
            <p:cNvPicPr>
              <a:picLocks noChangeAspect="1"/>
            </p:cNvPicPr>
            <p:nvPr/>
          </p:nvPicPr>
          <p:blipFill>
            <a:blip r:embed="rId6">
              <a:biLevel thresh="25000"/>
              <a:extLst>
                <a:ext uri="{28A0092B-C50C-407E-A947-70E740481C1C}">
                  <a14:useLocalDpi xmlns:a14="http://schemas.microsoft.com/office/drawing/2010/main"/>
                </a:ext>
              </a:extLst>
            </a:blip>
            <a:stretch>
              <a:fillRect/>
            </a:stretch>
          </p:blipFill>
          <p:spPr>
            <a:xfrm>
              <a:off x="5711873" y="3090671"/>
              <a:ext cx="625928" cy="771776"/>
            </a:xfrm>
            <a:prstGeom prst="rect">
              <a:avLst/>
            </a:prstGeom>
          </p:spPr>
        </p:pic>
      </p:grpSp>
      <p:sp>
        <p:nvSpPr>
          <p:cNvPr id="24" name="Content Placeholder 2"/>
          <p:cNvSpPr txBox="1">
            <a:spLocks/>
          </p:cNvSpPr>
          <p:nvPr/>
        </p:nvSpPr>
        <p:spPr>
          <a:xfrm>
            <a:off x="6854979" y="2915167"/>
            <a:ext cx="5375910" cy="1276462"/>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Microsoft security readiness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Provide guidance, recommendations and best practices on how to successfully implement Microsoft security features</a:t>
            </a:r>
          </a:p>
        </p:txBody>
      </p:sp>
      <p:grpSp>
        <p:nvGrpSpPr>
          <p:cNvPr id="8" name="Group 7">
            <a:extLst>
              <a:ext uri="{C183D7F6-B498-43B3-948B-1728B52AA6E4}">
                <adec:decorative xmlns:adec="http://schemas.microsoft.com/office/drawing/2017/decorative" val="1"/>
              </a:ext>
            </a:extLst>
          </p:cNvPr>
          <p:cNvGrpSpPr/>
          <p:nvPr/>
        </p:nvGrpSpPr>
        <p:grpSpPr>
          <a:xfrm>
            <a:off x="5533595" y="5074481"/>
            <a:ext cx="1229055" cy="1229055"/>
            <a:chOff x="5424625" y="4975652"/>
            <a:chExt cx="1205236" cy="1205236"/>
          </a:xfrm>
        </p:grpSpPr>
        <p:sp>
          <p:nvSpPr>
            <p:cNvPr id="15" name="Oval 14"/>
            <p:cNvSpPr/>
            <p:nvPr/>
          </p:nvSpPr>
          <p:spPr>
            <a:xfrm>
              <a:off x="5424625" y="4975652"/>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3" name="Picture 2">
              <a:extLst>
                <a:ext uri="{C183D7F6-B498-43B3-948B-1728B52AA6E4}">
                  <adec:decorative xmlns:adec="http://schemas.microsoft.com/office/drawing/2017/decorative" val="1"/>
                </a:ext>
              </a:extLst>
            </p:cNvPr>
            <p:cNvPicPr>
              <a:picLocks noChangeAspect="1"/>
            </p:cNvPicPr>
            <p:nvPr/>
          </p:nvPicPr>
          <p:blipFill>
            <a:blip r:embed="rId7">
              <a:biLevel thresh="25000"/>
              <a:extLst>
                <a:ext uri="{28A0092B-C50C-407E-A947-70E740481C1C}">
                  <a14:useLocalDpi xmlns:a14="http://schemas.microsoft.com/office/drawing/2010/main"/>
                </a:ext>
              </a:extLst>
            </a:blip>
            <a:stretch>
              <a:fillRect/>
            </a:stretch>
          </p:blipFill>
          <p:spPr>
            <a:xfrm>
              <a:off x="5707341" y="5258368"/>
              <a:ext cx="641540" cy="641540"/>
            </a:xfrm>
            <a:prstGeom prst="rect">
              <a:avLst/>
            </a:prstGeom>
          </p:spPr>
        </p:pic>
      </p:grpSp>
      <p:sp>
        <p:nvSpPr>
          <p:cNvPr id="25" name="Content Placeholder 2"/>
          <p:cNvSpPr txBox="1">
            <a:spLocks/>
          </p:cNvSpPr>
          <p:nvPr/>
        </p:nvSpPr>
        <p:spPr>
          <a:xfrm>
            <a:off x="6854980" y="4931963"/>
            <a:ext cx="5377876" cy="1507620"/>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Create a Microsoft security roadmap</a:t>
            </a:r>
          </a:p>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Provide a prioritized and actionable Microsoft security roadmap. Map Microsoft security capabilities to customer security objectives and requirements</a:t>
            </a:r>
          </a:p>
        </p:txBody>
      </p:sp>
    </p:spTree>
    <p:extLst>
      <p:ext uri="{BB962C8B-B14F-4D97-AF65-F5344CB8AC3E}">
        <p14:creationId xmlns:p14="http://schemas.microsoft.com/office/powerpoint/2010/main" val="2072978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C183D7F6-B498-43B3-948B-1728B52AA6E4}">
                <adec:decorative xmlns:adec="http://schemas.microsoft.com/office/drawing/2017/decorative" val="1"/>
              </a:ext>
            </a:extLst>
          </p:cNvPr>
          <p:cNvSpPr/>
          <p:nvPr/>
        </p:nvSpPr>
        <p:spPr bwMode="auto">
          <a:xfrm>
            <a:off x="1763" y="994"/>
            <a:ext cx="6148964" cy="6992541"/>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6" tIns="45706" rIns="45706" bIns="45706" numCol="1" spcCol="0" rtlCol="0" fromWordArt="0" anchor="ctr" anchorCtr="0" forceAA="0" compatLnSpc="1">
            <a:prstTxWarp prst="textNoShape">
              <a:avLst/>
            </a:prstTxWarp>
            <a:noAutofit/>
          </a:bodyPr>
          <a:lstStyle/>
          <a:p>
            <a:pPr algn="ctr" defTabSz="913748" fontAlgn="base">
              <a:spcBef>
                <a:spcPct val="0"/>
              </a:spcBef>
              <a:spcAft>
                <a:spcPct val="0"/>
              </a:spcAft>
            </a:pPr>
            <a:endParaRPr lang="en-US" sz="220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 name="Title 2"/>
          <p:cNvSpPr>
            <a:spLocks noGrp="1"/>
          </p:cNvSpPr>
          <p:nvPr>
            <p:ph type="title"/>
          </p:nvPr>
        </p:nvSpPr>
        <p:spPr/>
        <p:txBody>
          <a:bodyPr/>
          <a:lstStyle/>
          <a:p>
            <a:r>
              <a:rPr lang="en-US" sz="3199" dirty="0">
                <a:solidFill>
                  <a:schemeClr val="bg2"/>
                </a:solidFill>
              </a:rPr>
              <a:t>Approach</a:t>
            </a:r>
          </a:p>
        </p:txBody>
      </p:sp>
      <p:graphicFrame>
        <p:nvGraphicFramePr>
          <p:cNvPr id="4" name="Diagram 3" descr="Diagram showing a continous cycle of using Secure Score as an assessment, Prioritize Secure Score security controls, build roadmap and finally Design and deploy.">
            <a:extLs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3149998966"/>
              </p:ext>
            </p:extLst>
          </p:nvPr>
        </p:nvGraphicFramePr>
        <p:xfrm>
          <a:off x="734654" y="2067263"/>
          <a:ext cx="4409022" cy="3049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9" name="Group 18">
            <a:extLst>
              <a:ext uri="{C183D7F6-B498-43B3-948B-1728B52AA6E4}">
                <adec:decorative xmlns:adec="http://schemas.microsoft.com/office/drawing/2017/decorative" val="1"/>
              </a:ext>
            </a:extLst>
          </p:cNvPr>
          <p:cNvGrpSpPr/>
          <p:nvPr/>
        </p:nvGrpSpPr>
        <p:grpSpPr>
          <a:xfrm>
            <a:off x="78506" y="1072108"/>
            <a:ext cx="5586293" cy="5526342"/>
            <a:chOff x="-65926" y="1254475"/>
            <a:chExt cx="5587878" cy="5527910"/>
          </a:xfrm>
        </p:grpSpPr>
        <p:sp>
          <p:nvSpPr>
            <p:cNvPr id="20" name="Freeform: Shape 19"/>
            <p:cNvSpPr/>
            <p:nvPr/>
          </p:nvSpPr>
          <p:spPr>
            <a:xfrm>
              <a:off x="3437357" y="1663858"/>
              <a:ext cx="2084595" cy="2084595"/>
            </a:xfrm>
            <a:custGeom>
              <a:avLst/>
              <a:gdLst>
                <a:gd name="connsiteX0" fmla="*/ 0 w 2084595"/>
                <a:gd name="connsiteY0" fmla="*/ 0 h 2084595"/>
                <a:gd name="connsiteX1" fmla="*/ 2084595 w 2084595"/>
                <a:gd name="connsiteY1" fmla="*/ 0 h 2084595"/>
                <a:gd name="connsiteX2" fmla="*/ 2084595 w 2084595"/>
                <a:gd name="connsiteY2" fmla="*/ 2084595 h 2084595"/>
                <a:gd name="connsiteX3" fmla="*/ 0 w 2084595"/>
                <a:gd name="connsiteY3" fmla="*/ 2084595 h 2084595"/>
                <a:gd name="connsiteX4" fmla="*/ 0 w 2084595"/>
                <a:gd name="connsiteY4" fmla="*/ 0 h 2084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4595" h="2084595">
                  <a:moveTo>
                    <a:pt x="0" y="0"/>
                  </a:moveTo>
                  <a:lnTo>
                    <a:pt x="2084595" y="0"/>
                  </a:lnTo>
                  <a:lnTo>
                    <a:pt x="2084595" y="2084595"/>
                  </a:lnTo>
                  <a:lnTo>
                    <a:pt x="0" y="2084595"/>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34" tIns="15234" rIns="15234" bIns="15234" numCol="1" spcCol="1270" anchor="ctr" anchorCtr="0">
              <a:noAutofit/>
            </a:bodyPr>
            <a:lstStyle/>
            <a:p>
              <a:pPr algn="ctr" defTabSz="533196">
                <a:lnSpc>
                  <a:spcPct val="90000"/>
                </a:lnSpc>
                <a:spcBef>
                  <a:spcPct val="0"/>
                </a:spcBef>
                <a:spcAft>
                  <a:spcPct val="35000"/>
                </a:spcAft>
              </a:pPr>
              <a:r>
                <a:rPr lang="en-US" sz="1198">
                  <a:solidFill>
                    <a:srgbClr val="F1EFED"/>
                  </a:solidFill>
                  <a:latin typeface="Segoe UI"/>
                </a:rPr>
                <a:t>Security Awareness</a:t>
              </a:r>
              <a:endParaRPr lang="en-US" sz="1198">
                <a:solidFill>
                  <a:srgbClr val="2C292A">
                    <a:hueOff val="0"/>
                    <a:satOff val="0"/>
                    <a:lumOff val="0"/>
                    <a:alphaOff val="0"/>
                  </a:srgbClr>
                </a:solidFill>
                <a:latin typeface="Segoe UI"/>
              </a:endParaRPr>
            </a:p>
          </p:txBody>
        </p:sp>
        <p:sp>
          <p:nvSpPr>
            <p:cNvPr id="21" name="Arrow: Circular 20"/>
            <p:cNvSpPr/>
            <p:nvPr/>
          </p:nvSpPr>
          <p:spPr>
            <a:xfrm>
              <a:off x="265021" y="1254475"/>
              <a:ext cx="4925984" cy="4925984"/>
            </a:xfrm>
            <a:prstGeom prst="circularArrow">
              <a:avLst>
                <a:gd name="adj1" fmla="val 8252"/>
                <a:gd name="adj2" fmla="val 576426"/>
                <a:gd name="adj3" fmla="val 2962443"/>
                <a:gd name="adj4" fmla="val 52669"/>
                <a:gd name="adj5" fmla="val 9627"/>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Freeform: Shape 21"/>
            <p:cNvSpPr/>
            <p:nvPr/>
          </p:nvSpPr>
          <p:spPr>
            <a:xfrm>
              <a:off x="1685715" y="4697790"/>
              <a:ext cx="2084595" cy="2084595"/>
            </a:xfrm>
            <a:custGeom>
              <a:avLst/>
              <a:gdLst>
                <a:gd name="connsiteX0" fmla="*/ 0 w 2084595"/>
                <a:gd name="connsiteY0" fmla="*/ 0 h 2084595"/>
                <a:gd name="connsiteX1" fmla="*/ 2084595 w 2084595"/>
                <a:gd name="connsiteY1" fmla="*/ 0 h 2084595"/>
                <a:gd name="connsiteX2" fmla="*/ 2084595 w 2084595"/>
                <a:gd name="connsiteY2" fmla="*/ 2084595 h 2084595"/>
                <a:gd name="connsiteX3" fmla="*/ 0 w 2084595"/>
                <a:gd name="connsiteY3" fmla="*/ 2084595 h 2084595"/>
                <a:gd name="connsiteX4" fmla="*/ 0 w 2084595"/>
                <a:gd name="connsiteY4" fmla="*/ 0 h 2084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4595" h="2084595">
                  <a:moveTo>
                    <a:pt x="0" y="0"/>
                  </a:moveTo>
                  <a:lnTo>
                    <a:pt x="2084595" y="0"/>
                  </a:lnTo>
                  <a:lnTo>
                    <a:pt x="2084595" y="2084595"/>
                  </a:lnTo>
                  <a:lnTo>
                    <a:pt x="0" y="2084595"/>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34" tIns="15234" rIns="15234" bIns="15234" numCol="1" spcCol="1270" anchor="ctr" anchorCtr="0">
              <a:noAutofit/>
            </a:bodyPr>
            <a:lstStyle/>
            <a:p>
              <a:pPr algn="ctr" defTabSz="533196">
                <a:lnSpc>
                  <a:spcPct val="90000"/>
                </a:lnSpc>
                <a:spcBef>
                  <a:spcPct val="0"/>
                </a:spcBef>
                <a:spcAft>
                  <a:spcPct val="35000"/>
                </a:spcAft>
              </a:pPr>
              <a:r>
                <a:rPr lang="en-US" sz="1198">
                  <a:solidFill>
                    <a:srgbClr val="F1EFED"/>
                  </a:solidFill>
                  <a:latin typeface="Segoe UI"/>
                </a:rPr>
                <a:t>Consulting and solution recommendation</a:t>
              </a:r>
            </a:p>
          </p:txBody>
        </p:sp>
        <p:sp>
          <p:nvSpPr>
            <p:cNvPr id="33" name="Arrow: Circular 32"/>
            <p:cNvSpPr/>
            <p:nvPr/>
          </p:nvSpPr>
          <p:spPr>
            <a:xfrm>
              <a:off x="385141" y="1374594"/>
              <a:ext cx="4685743" cy="4685743"/>
            </a:xfrm>
            <a:prstGeom prst="circularArrow">
              <a:avLst>
                <a:gd name="adj1" fmla="val 8252"/>
                <a:gd name="adj2" fmla="val 576426"/>
                <a:gd name="adj3" fmla="val 10170906"/>
                <a:gd name="adj4" fmla="val 7261131"/>
                <a:gd name="adj5" fmla="val 9627"/>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5" name="Freeform: Shape 34"/>
            <p:cNvSpPr/>
            <p:nvPr/>
          </p:nvSpPr>
          <p:spPr>
            <a:xfrm>
              <a:off x="-65926" y="1663858"/>
              <a:ext cx="2084595" cy="2084595"/>
            </a:xfrm>
            <a:custGeom>
              <a:avLst/>
              <a:gdLst>
                <a:gd name="connsiteX0" fmla="*/ 0 w 2084595"/>
                <a:gd name="connsiteY0" fmla="*/ 0 h 2084595"/>
                <a:gd name="connsiteX1" fmla="*/ 2084595 w 2084595"/>
                <a:gd name="connsiteY1" fmla="*/ 0 h 2084595"/>
                <a:gd name="connsiteX2" fmla="*/ 2084595 w 2084595"/>
                <a:gd name="connsiteY2" fmla="*/ 2084595 h 2084595"/>
                <a:gd name="connsiteX3" fmla="*/ 0 w 2084595"/>
                <a:gd name="connsiteY3" fmla="*/ 2084595 h 2084595"/>
                <a:gd name="connsiteX4" fmla="*/ 0 w 2084595"/>
                <a:gd name="connsiteY4" fmla="*/ 0 h 2084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4595" h="2084595">
                  <a:moveTo>
                    <a:pt x="0" y="0"/>
                  </a:moveTo>
                  <a:lnTo>
                    <a:pt x="2084595" y="0"/>
                  </a:lnTo>
                  <a:lnTo>
                    <a:pt x="2084595" y="2084595"/>
                  </a:lnTo>
                  <a:lnTo>
                    <a:pt x="0" y="2084595"/>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34" tIns="15234" rIns="15234" bIns="15234" numCol="1" spcCol="1270" anchor="ctr" anchorCtr="0">
              <a:noAutofit/>
            </a:bodyPr>
            <a:lstStyle/>
            <a:p>
              <a:pPr algn="ctr" defTabSz="533196">
                <a:lnSpc>
                  <a:spcPct val="90000"/>
                </a:lnSpc>
                <a:spcBef>
                  <a:spcPct val="0"/>
                </a:spcBef>
                <a:spcAft>
                  <a:spcPct val="35000"/>
                </a:spcAft>
              </a:pPr>
              <a:r>
                <a:rPr lang="en-US" sz="1198">
                  <a:solidFill>
                    <a:srgbClr val="F1EFED"/>
                  </a:solidFill>
                  <a:latin typeface="Segoe UI"/>
                </a:rPr>
                <a:t>Implementation and configuration</a:t>
              </a:r>
            </a:p>
          </p:txBody>
        </p:sp>
        <p:sp>
          <p:nvSpPr>
            <p:cNvPr id="36" name="Arrow: Circular 35"/>
            <p:cNvSpPr/>
            <p:nvPr/>
          </p:nvSpPr>
          <p:spPr>
            <a:xfrm>
              <a:off x="385141" y="1374594"/>
              <a:ext cx="4685743" cy="4685743"/>
            </a:xfrm>
            <a:prstGeom prst="circularArrow">
              <a:avLst>
                <a:gd name="adj1" fmla="val 8252"/>
                <a:gd name="adj2" fmla="val 576426"/>
                <a:gd name="adj3" fmla="val 16855402"/>
                <a:gd name="adj4" fmla="val 14968173"/>
                <a:gd name="adj5" fmla="val 9627"/>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9" name="Group 8">
            <a:extLst>
              <a:ext uri="{C183D7F6-B498-43B3-948B-1728B52AA6E4}">
                <adec:decorative xmlns:adec="http://schemas.microsoft.com/office/drawing/2017/decorative" val="1"/>
              </a:ext>
            </a:extLst>
          </p:cNvPr>
          <p:cNvGrpSpPr/>
          <p:nvPr/>
        </p:nvGrpSpPr>
        <p:grpSpPr>
          <a:xfrm>
            <a:off x="5533932" y="819237"/>
            <a:ext cx="1228880" cy="1228880"/>
            <a:chOff x="5424625" y="2838083"/>
            <a:chExt cx="1205236" cy="1205236"/>
          </a:xfrm>
        </p:grpSpPr>
        <p:sp>
          <p:nvSpPr>
            <p:cNvPr id="12" name="Oval 11"/>
            <p:cNvSpPr/>
            <p:nvPr/>
          </p:nvSpPr>
          <p:spPr>
            <a:xfrm>
              <a:off x="5424625" y="2838083"/>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330"/>
              <a:endParaRPr lang="en-US" sz="1873">
                <a:solidFill>
                  <a:prstClr val="white"/>
                </a:solidFill>
                <a:latin typeface="Segoe UI"/>
              </a:endParaRPr>
            </a:p>
          </p:txBody>
        </p:sp>
        <p:pic>
          <p:nvPicPr>
            <p:cNvPr id="11" name="Picture 10">
              <a:extLst>
                <a:ext uri="{C183D7F6-B498-43B3-948B-1728B52AA6E4}">
                  <adec:decorative xmlns:adec="http://schemas.microsoft.com/office/drawing/2017/decorative" val="1"/>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711873" y="3090671"/>
              <a:ext cx="625928" cy="771776"/>
            </a:xfrm>
            <a:prstGeom prst="rect">
              <a:avLst/>
            </a:prstGeom>
          </p:spPr>
        </p:pic>
      </p:grpSp>
      <p:sp>
        <p:nvSpPr>
          <p:cNvPr id="5" name="Content Placeholder 2"/>
          <p:cNvSpPr txBox="1">
            <a:spLocks/>
          </p:cNvSpPr>
          <p:nvPr/>
        </p:nvSpPr>
        <p:spPr>
          <a:xfrm>
            <a:off x="6843368" y="289888"/>
            <a:ext cx="5279801" cy="2382974"/>
          </a:xfrm>
          <a:prstGeom prst="rect">
            <a:avLst/>
          </a:prstGeom>
        </p:spPr>
        <p:txBody>
          <a:bodyPr vert="horz" wrap="square" lIns="93234" tIns="46616" rIns="93234" bIns="46616"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224"/>
            <a:r>
              <a:rPr lang="en-US" sz="2400" spc="-100" dirty="0">
                <a:solidFill>
                  <a:srgbClr val="2C292A"/>
                </a:solidFill>
                <a:latin typeface="Segoe UI Semibold" panose="020B0702040204020203" pitchFamily="34" charset="0"/>
                <a:cs typeface="Segoe UI Semibold" panose="020B0702040204020203" pitchFamily="34" charset="0"/>
              </a:rPr>
              <a:t>Assess</a:t>
            </a:r>
          </a:p>
          <a:p>
            <a:pPr marL="342768" lvl="1" indent="-225339" defTabSz="914224">
              <a:spcAft>
                <a:spcPts val="612"/>
              </a:spcAft>
              <a:buFont typeface="Arial" panose="020B0604020202020204" pitchFamily="34" charset="0"/>
              <a:buChar char="•"/>
            </a:pPr>
            <a:r>
              <a:rPr lang="en-US" sz="1598" dirty="0">
                <a:solidFill>
                  <a:srgbClr val="2C292A"/>
                </a:solidFill>
              </a:rPr>
              <a:t>Use one or more assessment components to determine active threats and current security posture</a:t>
            </a:r>
          </a:p>
          <a:p>
            <a:pPr marL="799880" lvl="2" indent="-225339" defTabSz="914224">
              <a:spcAft>
                <a:spcPts val="612"/>
              </a:spcAft>
              <a:buFont typeface="Arial" panose="020B0604020202020204" pitchFamily="34" charset="0"/>
              <a:buChar char="•"/>
            </a:pPr>
            <a:r>
              <a:rPr lang="en-US" sz="1598" dirty="0">
                <a:solidFill>
                  <a:srgbClr val="2C292A"/>
                </a:solidFill>
              </a:rPr>
              <a:t>Secure Score</a:t>
            </a:r>
          </a:p>
          <a:p>
            <a:pPr marL="799880" lvl="2" indent="-225339" defTabSz="914224">
              <a:spcAft>
                <a:spcPts val="612"/>
              </a:spcAft>
              <a:buFont typeface="Arial" panose="020B0604020202020204" pitchFamily="34" charset="0"/>
              <a:buChar char="•"/>
            </a:pPr>
            <a:r>
              <a:rPr lang="en-US" sz="1598" dirty="0">
                <a:solidFill>
                  <a:srgbClr val="2C292A"/>
                </a:solidFill>
              </a:rPr>
              <a:t>Shadow IT</a:t>
            </a:r>
          </a:p>
          <a:p>
            <a:pPr marL="799880" lvl="2" indent="-225339" defTabSz="914224">
              <a:spcAft>
                <a:spcPts val="612"/>
              </a:spcAft>
              <a:buFont typeface="Arial" panose="020B0604020202020204" pitchFamily="34" charset="0"/>
              <a:buChar char="•"/>
            </a:pPr>
            <a:r>
              <a:rPr lang="en-US" sz="1598" dirty="0">
                <a:solidFill>
                  <a:srgbClr val="2C292A"/>
                </a:solidFill>
              </a:rPr>
              <a:t>Windows Security</a:t>
            </a:r>
          </a:p>
          <a:p>
            <a:pPr marL="799880" lvl="2" indent="-225339" defTabSz="914224">
              <a:spcAft>
                <a:spcPts val="612"/>
              </a:spcAft>
              <a:buFont typeface="Arial" panose="020B0604020202020204" pitchFamily="34" charset="0"/>
              <a:buChar char="•"/>
            </a:pPr>
            <a:r>
              <a:rPr lang="en-US" sz="1598" dirty="0">
                <a:solidFill>
                  <a:srgbClr val="2C292A"/>
                </a:solidFill>
              </a:rPr>
              <a:t>Attack Simulator</a:t>
            </a:r>
          </a:p>
        </p:txBody>
      </p:sp>
      <p:grpSp>
        <p:nvGrpSpPr>
          <p:cNvPr id="23" name="Group 22">
            <a:extLst>
              <a:ext uri="{C183D7F6-B498-43B3-948B-1728B52AA6E4}">
                <adec:decorative xmlns:adec="http://schemas.microsoft.com/office/drawing/2017/decorative" val="1"/>
              </a:ext>
            </a:extLst>
          </p:cNvPr>
          <p:cNvGrpSpPr/>
          <p:nvPr/>
        </p:nvGrpSpPr>
        <p:grpSpPr>
          <a:xfrm>
            <a:off x="5533932" y="2682959"/>
            <a:ext cx="1228880" cy="1228880"/>
            <a:chOff x="5298601" y="1583633"/>
            <a:chExt cx="1205236" cy="1205236"/>
          </a:xfrm>
        </p:grpSpPr>
        <p:sp>
          <p:nvSpPr>
            <p:cNvPr id="26" name="Oval 25"/>
            <p:cNvSpPr/>
            <p:nvPr/>
          </p:nvSpPr>
          <p:spPr>
            <a:xfrm>
              <a:off x="5298601" y="1583633"/>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239">
                <a:defRPr/>
              </a:pPr>
              <a:endParaRPr lang="en-US" sz="1873" kern="0">
                <a:solidFill>
                  <a:sysClr val="windowText" lastClr="000000"/>
                </a:solidFill>
                <a:latin typeface="Segoe UI"/>
              </a:endParaRPr>
            </a:p>
          </p:txBody>
        </p:sp>
        <p:pic>
          <p:nvPicPr>
            <p:cNvPr id="25" name="Picture 24">
              <a:extLst>
                <a:ext uri="{C183D7F6-B498-43B3-948B-1728B52AA6E4}">
                  <adec:decorative xmlns:adec="http://schemas.microsoft.com/office/drawing/2017/decorative" val="1"/>
                </a:ext>
              </a:extLst>
            </p:cNvPr>
            <p:cNvPicPr>
              <a:picLocks noChangeAspect="1"/>
            </p:cNvPicPr>
            <p:nvPr/>
          </p:nvPicPr>
          <p:blipFill>
            <a:blip r:embed="rId9">
              <a:biLevel thresh="25000"/>
            </a:blip>
            <a:stretch>
              <a:fillRect/>
            </a:stretch>
          </p:blipFill>
          <p:spPr>
            <a:xfrm>
              <a:off x="5583889" y="1794233"/>
              <a:ext cx="722553" cy="712203"/>
            </a:xfrm>
            <a:prstGeom prst="rect">
              <a:avLst/>
            </a:prstGeom>
          </p:spPr>
        </p:pic>
      </p:grpSp>
      <p:sp>
        <p:nvSpPr>
          <p:cNvPr id="6" name="Content Placeholder 2"/>
          <p:cNvSpPr txBox="1">
            <a:spLocks/>
          </p:cNvSpPr>
          <p:nvPr/>
        </p:nvSpPr>
        <p:spPr>
          <a:xfrm>
            <a:off x="6843372" y="2793988"/>
            <a:ext cx="5279799" cy="950053"/>
          </a:xfrm>
          <a:prstGeom prst="rect">
            <a:avLst/>
          </a:prstGeom>
        </p:spPr>
        <p:txBody>
          <a:bodyPr vert="horz" wrap="square" lIns="93234" tIns="46616" rIns="93234" bIns="46616"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224"/>
            <a:r>
              <a:rPr lang="en-US" sz="2400" spc="-100">
                <a:solidFill>
                  <a:srgbClr val="2C292A"/>
                </a:solidFill>
                <a:latin typeface="Segoe UI Semibold" panose="020B0702040204020203" pitchFamily="34" charset="0"/>
                <a:cs typeface="Segoe UI Semibold" panose="020B0702040204020203" pitchFamily="34" charset="0"/>
              </a:rPr>
              <a:t>Prioritize</a:t>
            </a:r>
          </a:p>
          <a:p>
            <a:pPr lvl="1" defTabSz="914224">
              <a:spcAft>
                <a:spcPts val="612"/>
              </a:spcAft>
            </a:pPr>
            <a:r>
              <a:rPr lang="en-US" sz="1598">
                <a:solidFill>
                  <a:srgbClr val="33353A"/>
                </a:solidFill>
              </a:rPr>
              <a:t>Prioritize security recommendations based on the assessment findings</a:t>
            </a:r>
          </a:p>
        </p:txBody>
      </p:sp>
      <p:grpSp>
        <p:nvGrpSpPr>
          <p:cNvPr id="28" name="Group 27">
            <a:extLst>
              <a:ext uri="{C183D7F6-B498-43B3-948B-1728B52AA6E4}">
                <adec:decorative xmlns:adec="http://schemas.microsoft.com/office/drawing/2017/decorative" val="1"/>
              </a:ext>
            </a:extLst>
          </p:cNvPr>
          <p:cNvGrpSpPr/>
          <p:nvPr/>
        </p:nvGrpSpPr>
        <p:grpSpPr>
          <a:xfrm>
            <a:off x="5533932" y="4044506"/>
            <a:ext cx="1228880" cy="1228880"/>
            <a:chOff x="5424625" y="2716630"/>
            <a:chExt cx="1205236" cy="1205236"/>
          </a:xfrm>
        </p:grpSpPr>
        <p:sp>
          <p:nvSpPr>
            <p:cNvPr id="31" name="Oval 30"/>
            <p:cNvSpPr/>
            <p:nvPr/>
          </p:nvSpPr>
          <p:spPr>
            <a:xfrm>
              <a:off x="5424625" y="2716630"/>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330"/>
              <a:endParaRPr lang="en-US" sz="1873">
                <a:solidFill>
                  <a:prstClr val="white"/>
                </a:solidFill>
                <a:latin typeface="Segoe UI"/>
              </a:endParaRPr>
            </a:p>
          </p:txBody>
        </p:sp>
        <p:pic>
          <p:nvPicPr>
            <p:cNvPr id="30" name="Picture 29">
              <a:extLst>
                <a:ext uri="{C183D7F6-B498-43B3-948B-1728B52AA6E4}">
                  <adec:decorative xmlns:adec="http://schemas.microsoft.com/office/drawing/2017/decorative" val="1"/>
                </a:ext>
              </a:extLst>
            </p:cNvPr>
            <p:cNvPicPr>
              <a:picLocks noChangeAspect="1"/>
            </p:cNvPicPr>
            <p:nvPr/>
          </p:nvPicPr>
          <p:blipFill>
            <a:blip r:embed="rId10" cstate="print">
              <a:biLevel thresh="25000"/>
              <a:extLst>
                <a:ext uri="{28A0092B-C50C-407E-A947-70E740481C1C}">
                  <a14:useLocalDpi xmlns:a14="http://schemas.microsoft.com/office/drawing/2010/main" val="0"/>
                </a:ext>
              </a:extLst>
            </a:blip>
            <a:stretch>
              <a:fillRect/>
            </a:stretch>
          </p:blipFill>
          <p:spPr>
            <a:xfrm>
              <a:off x="5734743" y="3049248"/>
              <a:ext cx="591081" cy="540000"/>
            </a:xfrm>
            <a:prstGeom prst="rect">
              <a:avLst/>
            </a:prstGeom>
          </p:spPr>
        </p:pic>
      </p:grpSp>
      <p:sp>
        <p:nvSpPr>
          <p:cNvPr id="7" name="Content Placeholder 2"/>
          <p:cNvSpPr txBox="1">
            <a:spLocks/>
          </p:cNvSpPr>
          <p:nvPr/>
        </p:nvSpPr>
        <p:spPr>
          <a:xfrm>
            <a:off x="6843371" y="4155534"/>
            <a:ext cx="5153322" cy="950194"/>
          </a:xfrm>
          <a:prstGeom prst="rect">
            <a:avLst/>
          </a:prstGeom>
        </p:spPr>
        <p:txBody>
          <a:bodyPr vert="horz" lIns="93234" tIns="46616" rIns="93234" bIns="46616"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224"/>
            <a:r>
              <a:rPr lang="en-US" sz="2400" spc="-100" dirty="0">
                <a:solidFill>
                  <a:srgbClr val="2C292A"/>
                </a:solidFill>
                <a:latin typeface="Segoe UI Semibold" panose="020B0702040204020203" pitchFamily="34" charset="0"/>
                <a:cs typeface="Segoe UI Semibold" panose="020B0702040204020203" pitchFamily="34" charset="0"/>
              </a:rPr>
              <a:t>Build Roadmap</a:t>
            </a:r>
          </a:p>
          <a:p>
            <a:pPr lvl="1" defTabSz="914224">
              <a:spcAft>
                <a:spcPts val="612"/>
              </a:spcAft>
            </a:pPr>
            <a:r>
              <a:rPr lang="en-US" sz="1598" dirty="0">
                <a:solidFill>
                  <a:srgbClr val="33353A"/>
                </a:solidFill>
              </a:rPr>
              <a:t>Build a roadmap for the implementation of the prioritized security recommendations</a:t>
            </a:r>
          </a:p>
        </p:txBody>
      </p:sp>
      <p:grpSp>
        <p:nvGrpSpPr>
          <p:cNvPr id="14" name="Group 13">
            <a:extLst>
              <a:ext uri="{C183D7F6-B498-43B3-948B-1728B52AA6E4}">
                <adec:decorative xmlns:adec="http://schemas.microsoft.com/office/drawing/2017/decorative" val="1"/>
              </a:ext>
            </a:extLst>
          </p:cNvPr>
          <p:cNvGrpSpPr/>
          <p:nvPr/>
        </p:nvGrpSpPr>
        <p:grpSpPr>
          <a:xfrm>
            <a:off x="5533932" y="5414390"/>
            <a:ext cx="1228880" cy="1228880"/>
            <a:chOff x="5424625" y="4975652"/>
            <a:chExt cx="1205236" cy="1205236"/>
          </a:xfrm>
        </p:grpSpPr>
        <p:sp>
          <p:nvSpPr>
            <p:cNvPr id="17" name="Oval 16"/>
            <p:cNvSpPr/>
            <p:nvPr/>
          </p:nvSpPr>
          <p:spPr>
            <a:xfrm>
              <a:off x="5424625" y="4975652"/>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330"/>
              <a:endParaRPr lang="en-US" sz="1873">
                <a:solidFill>
                  <a:prstClr val="white"/>
                </a:solidFill>
                <a:latin typeface="Segoe UI"/>
              </a:endParaRPr>
            </a:p>
          </p:txBody>
        </p:sp>
        <p:pic>
          <p:nvPicPr>
            <p:cNvPr id="16" name="Picture 15">
              <a:extLst>
                <a:ext uri="{C183D7F6-B498-43B3-948B-1728B52AA6E4}">
                  <adec:decorative xmlns:adec="http://schemas.microsoft.com/office/drawing/2017/decorative" val="1"/>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707341" y="5258368"/>
              <a:ext cx="641540" cy="641540"/>
            </a:xfrm>
            <a:prstGeom prst="rect">
              <a:avLst/>
            </a:prstGeom>
          </p:spPr>
        </p:pic>
      </p:grpSp>
      <p:sp>
        <p:nvSpPr>
          <p:cNvPr id="8" name="Content Placeholder 2"/>
          <p:cNvSpPr txBox="1">
            <a:spLocks/>
          </p:cNvSpPr>
          <p:nvPr/>
        </p:nvSpPr>
        <p:spPr>
          <a:xfrm>
            <a:off x="6843370" y="5321805"/>
            <a:ext cx="5153322" cy="1948593"/>
          </a:xfrm>
          <a:prstGeom prst="rect">
            <a:avLst/>
          </a:prstGeom>
        </p:spPr>
        <p:txBody>
          <a:bodyPr vert="horz" lIns="93234" tIns="46616" rIns="93234" bIns="46616"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224"/>
            <a:r>
              <a:rPr lang="en-US" sz="2400" spc="-100" dirty="0">
                <a:solidFill>
                  <a:srgbClr val="2C292A"/>
                </a:solidFill>
                <a:latin typeface="Segoe UI Semibold" panose="020B0702040204020203" pitchFamily="34" charset="0"/>
                <a:cs typeface="Segoe UI Semibold" panose="020B0702040204020203" pitchFamily="34" charset="0"/>
              </a:rPr>
              <a:t>Design/Deploy</a:t>
            </a:r>
          </a:p>
          <a:p>
            <a:pPr marL="342768" lvl="1" indent="-225339" defTabSz="914224">
              <a:spcAft>
                <a:spcPts val="612"/>
              </a:spcAft>
              <a:buFont typeface="Arial" panose="020B0604020202020204" pitchFamily="34" charset="0"/>
              <a:buChar char="•"/>
            </a:pPr>
            <a:r>
              <a:rPr lang="en-US" sz="1598" dirty="0">
                <a:solidFill>
                  <a:srgbClr val="2C292A"/>
                </a:solidFill>
              </a:rPr>
              <a:t>Design and deploy the recommended roadmap items</a:t>
            </a:r>
          </a:p>
          <a:p>
            <a:pPr marL="342768" lvl="1" indent="-225339" defTabSz="914224">
              <a:spcAft>
                <a:spcPts val="612"/>
              </a:spcAft>
              <a:buFont typeface="Arial" panose="020B0604020202020204" pitchFamily="34" charset="0"/>
              <a:buChar char="•"/>
            </a:pPr>
            <a:r>
              <a:rPr lang="en-US" sz="1598" dirty="0">
                <a:solidFill>
                  <a:srgbClr val="2C292A"/>
                </a:solidFill>
              </a:rPr>
              <a:t>Not in scope as part of the assessment engagement</a:t>
            </a:r>
          </a:p>
          <a:p>
            <a:pPr lvl="1" defTabSz="914224">
              <a:spcAft>
                <a:spcPts val="612"/>
              </a:spcAft>
            </a:pPr>
            <a:endParaRPr lang="en-US" sz="1836" dirty="0">
              <a:solidFill>
                <a:srgbClr val="33353A"/>
              </a:solidFill>
            </a:endParaRPr>
          </a:p>
        </p:txBody>
      </p:sp>
    </p:spTree>
    <p:extLst>
      <p:ext uri="{BB962C8B-B14F-4D97-AF65-F5344CB8AC3E}">
        <p14:creationId xmlns:p14="http://schemas.microsoft.com/office/powerpoint/2010/main" val="3548537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53" presetClass="entr" presetSubtype="16"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theme/theme1.xml><?xml version="1.0" encoding="utf-8"?>
<a:theme xmlns:a="http://schemas.openxmlformats.org/drawingml/2006/main" name="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Security">
    <a:dk1>
      <a:srgbClr val="2C292A"/>
    </a:dk1>
    <a:lt1>
      <a:srgbClr val="F1EFED"/>
    </a:lt1>
    <a:dk2>
      <a:srgbClr val="2C292A"/>
    </a:dk2>
    <a:lt2>
      <a:srgbClr val="FFFFFF"/>
    </a:lt2>
    <a:accent1>
      <a:srgbClr val="D83B01"/>
    </a:accent1>
    <a:accent2>
      <a:srgbClr val="FFC000"/>
    </a:accent2>
    <a:accent3>
      <a:srgbClr val="0078D7"/>
    </a:accent3>
    <a:accent4>
      <a:srgbClr val="2C292A"/>
    </a:accent4>
    <a:accent5>
      <a:srgbClr val="5A5456"/>
    </a:accent5>
    <a:accent6>
      <a:srgbClr val="B2ADAE"/>
    </a:accent6>
    <a:hlink>
      <a:srgbClr val="D83B01"/>
    </a:hlink>
    <a:folHlink>
      <a:srgbClr val="D83B0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Security">
    <a:dk1>
      <a:srgbClr val="2C292A"/>
    </a:dk1>
    <a:lt1>
      <a:srgbClr val="F1EFED"/>
    </a:lt1>
    <a:dk2>
      <a:srgbClr val="2C292A"/>
    </a:dk2>
    <a:lt2>
      <a:srgbClr val="FFFFFF"/>
    </a:lt2>
    <a:accent1>
      <a:srgbClr val="D83B01"/>
    </a:accent1>
    <a:accent2>
      <a:srgbClr val="FFC000"/>
    </a:accent2>
    <a:accent3>
      <a:srgbClr val="0078D7"/>
    </a:accent3>
    <a:accent4>
      <a:srgbClr val="2C292A"/>
    </a:accent4>
    <a:accent5>
      <a:srgbClr val="5A5456"/>
    </a:accent5>
    <a:accent6>
      <a:srgbClr val="B2ADAE"/>
    </a:accent6>
    <a:hlink>
      <a:srgbClr val="D83B01"/>
    </a:hlink>
    <a:folHlink>
      <a:srgbClr val="D83B0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Security">
    <a:dk1>
      <a:srgbClr val="2C292A"/>
    </a:dk1>
    <a:lt1>
      <a:srgbClr val="F1EFED"/>
    </a:lt1>
    <a:dk2>
      <a:srgbClr val="2C292A"/>
    </a:dk2>
    <a:lt2>
      <a:srgbClr val="FFFFFF"/>
    </a:lt2>
    <a:accent1>
      <a:srgbClr val="D83B01"/>
    </a:accent1>
    <a:accent2>
      <a:srgbClr val="FFC000"/>
    </a:accent2>
    <a:accent3>
      <a:srgbClr val="0078D7"/>
    </a:accent3>
    <a:accent4>
      <a:srgbClr val="2C292A"/>
    </a:accent4>
    <a:accent5>
      <a:srgbClr val="5A5456"/>
    </a:accent5>
    <a:accent6>
      <a:srgbClr val="B2ADAE"/>
    </a:accent6>
    <a:hlink>
      <a:srgbClr val="D83B01"/>
    </a:hlink>
    <a:folHlink>
      <a:srgbClr val="D83B0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Security">
    <a:dk1>
      <a:srgbClr val="2C292A"/>
    </a:dk1>
    <a:lt1>
      <a:srgbClr val="F1EFED"/>
    </a:lt1>
    <a:dk2>
      <a:srgbClr val="2C292A"/>
    </a:dk2>
    <a:lt2>
      <a:srgbClr val="FFFFFF"/>
    </a:lt2>
    <a:accent1>
      <a:srgbClr val="D83B01"/>
    </a:accent1>
    <a:accent2>
      <a:srgbClr val="FFC000"/>
    </a:accent2>
    <a:accent3>
      <a:srgbClr val="0078D7"/>
    </a:accent3>
    <a:accent4>
      <a:srgbClr val="2C292A"/>
    </a:accent4>
    <a:accent5>
      <a:srgbClr val="5A5456"/>
    </a:accent5>
    <a:accent6>
      <a:srgbClr val="B2ADAE"/>
    </a:accent6>
    <a:hlink>
      <a:srgbClr val="D83B01"/>
    </a:hlink>
    <a:folHlink>
      <a:srgbClr val="D83B0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Security">
    <a:dk1>
      <a:srgbClr val="2C292A"/>
    </a:dk1>
    <a:lt1>
      <a:srgbClr val="F1EFED"/>
    </a:lt1>
    <a:dk2>
      <a:srgbClr val="2C292A"/>
    </a:dk2>
    <a:lt2>
      <a:srgbClr val="FFFFFF"/>
    </a:lt2>
    <a:accent1>
      <a:srgbClr val="D83B01"/>
    </a:accent1>
    <a:accent2>
      <a:srgbClr val="FFC000"/>
    </a:accent2>
    <a:accent3>
      <a:srgbClr val="0078D7"/>
    </a:accent3>
    <a:accent4>
      <a:srgbClr val="2C292A"/>
    </a:accent4>
    <a:accent5>
      <a:srgbClr val="5A5456"/>
    </a:accent5>
    <a:accent6>
      <a:srgbClr val="B2ADAE"/>
    </a:accent6>
    <a:hlink>
      <a:srgbClr val="D83B01"/>
    </a:hlink>
    <a:folHlink>
      <a:srgbClr val="D83B0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ediaServiceKeyPoints xmlns="73d0d8c4-feef-45ef-b4a2-50408c6eb62f" xsi:nil="true"/>
    <Link xmlns="73d0d8c4-feef-45ef-b4a2-50408c6eb62f" xsi:nil="true"/>
    <_ip_UnifiedCompliancePolicyProperties xmlns="http://schemas.microsoft.com/sharepoint/v3" xsi:nil="true"/>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149A554461C0F44AE2D613AD47A6B64" ma:contentTypeVersion="18" ma:contentTypeDescription="Create a new document." ma:contentTypeScope="" ma:versionID="542a471beaeeab1b8949facfbc9126d4">
  <xsd:schema xmlns:xsd="http://www.w3.org/2001/XMLSchema" xmlns:xs="http://www.w3.org/2001/XMLSchema" xmlns:p="http://schemas.microsoft.com/office/2006/metadata/properties" xmlns:ns1="http://schemas.microsoft.com/sharepoint/v3" xmlns:ns2="2873a11b-9b80-429f-8611-a06ea650fcbe" xmlns:ns3="73d0d8c4-feef-45ef-b4a2-50408c6eb62f" targetNamespace="http://schemas.microsoft.com/office/2006/metadata/properties" ma:root="true" ma:fieldsID="fd3d01ac8452aa4a368359dfa53ee358" ns1:_="" ns2:_="" ns3:_="">
    <xsd:import namespace="http://schemas.microsoft.com/sharepoint/v3"/>
    <xsd:import namespace="2873a11b-9b80-429f-8611-a06ea650fcbe"/>
    <xsd:import namespace="73d0d8c4-feef-45ef-b4a2-50408c6eb62f"/>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1:_ip_UnifiedCompliancePolicyProperties" minOccurs="0"/>
                <xsd:element ref="ns1:_ip_UnifiedCompliancePolicyUIAction" minOccurs="0"/>
                <xsd:element ref="ns3:MediaServiceMetadata" minOccurs="0"/>
                <xsd:element ref="ns3:MediaServiceFastMetadata" minOccurs="0"/>
                <xsd:element ref="ns3:MediaServiceAutoTags" minOccurs="0"/>
                <xsd:element ref="ns3:MediaServiceOCR" minOccurs="0"/>
                <xsd:element ref="ns3:MediaServiceDateTaken" minOccurs="0"/>
                <xsd:element ref="ns1:PublishingStartDate" minOccurs="0"/>
                <xsd:element ref="ns1:PublishingExpirationDate" minOccurs="0"/>
                <xsd:element ref="ns3:MediaServiceLocation" minOccurs="0"/>
                <xsd:element ref="ns3:MediaServiceEventHashCode" minOccurs="0"/>
                <xsd:element ref="ns3:MediaServiceGenerationTime" minOccurs="0"/>
                <xsd:element ref="ns3:Link"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2" nillable="true" ma:displayName="Unified Compliance Policy Properties" ma:description="" ma:hidden="true" ma:internalName="_ip_UnifiedCompliancePolicyProperties">
      <xsd:simpleType>
        <xsd:restriction base="dms:Note"/>
      </xsd:simpleType>
    </xsd:element>
    <xsd:element name="_ip_UnifiedCompliancePolicyUIAction" ma:index="13" nillable="true" ma:displayName="Unified Compliance Policy UI Action" ma:description="" ma:hidden="true" ma:internalName="_ip_UnifiedCompliancePolicyUIAction">
      <xsd:simpleType>
        <xsd:restriction base="dms:Text"/>
      </xsd:simpleType>
    </xsd:element>
    <xsd:element name="PublishingStartDate" ma:index="19"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20"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873a11b-9b80-429f-8611-a06ea650fcb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3d0d8c4-feef-45ef-b4a2-50408c6eb62f" elementFormDefault="qualified">
    <xsd:import namespace="http://schemas.microsoft.com/office/2006/documentManagement/types"/>
    <xsd:import namespace="http://schemas.microsoft.com/office/infopath/2007/PartnerControls"/>
    <xsd:element name="MediaServiceMetadata" ma:index="14" nillable="true" ma:displayName="MediaServiceMetadata" ma:description="" ma:hidden="true" ma:internalName="MediaServiceMetadata" ma:readOnly="true">
      <xsd:simpleType>
        <xsd:restriction base="dms:Note"/>
      </xsd:simpleType>
    </xsd:element>
    <xsd:element name="MediaServiceFastMetadata" ma:index="15" nillable="true" ma:displayName="MediaServiceFastMetadata" ma:description="" ma:hidden="true" ma:internalName="MediaServiceFastMetadata" ma:readOnly="true">
      <xsd:simpleType>
        <xsd:restriction base="dms:Note"/>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description="" ma:internalName="MediaServiceOCR" ma:readOnly="true">
      <xsd:simpleType>
        <xsd:restriction base="dms:Note">
          <xsd:maxLength value="255"/>
        </xsd:restriction>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21" nillable="true" ma:displayName="MediaServiceLocation" ma:internalName="MediaServiceLocation"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Link" ma:index="24" nillable="true" ma:displayName="Link" ma:format="Dropdown" ma:internalName="Link">
      <xsd:simpleType>
        <xsd:restriction base="dms:Text">
          <xsd:maxLength value="255"/>
        </xsd:restriction>
      </xsd:simpleType>
    </xsd:element>
    <xsd:element name="MediaServiceAutoKeyPoints" ma:index="25" nillable="true" ma:displayName="MediaServiceAutoKeyPoints" ma:hidden="true" ma:internalName="MediaServiceAutoKeyPoints" ma:readOnly="true">
      <xsd:simpleType>
        <xsd:restriction base="dms:Note"/>
      </xsd:simpleType>
    </xsd:element>
    <xsd:element name="MediaServiceKeyPoints" ma:index="26" nillable="true" ma:displayName="KeyPoints" ma:internalName="MediaServiceKeyPoints"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048DAFB-0BED-4840-944A-672047A13F88}">
  <ds:schemaRefs>
    <ds:schemaRef ds:uri="http://purl.org/dc/elements/1.1/"/>
    <ds:schemaRef ds:uri="http://schemas.microsoft.com/sharepoint/v3"/>
    <ds:schemaRef ds:uri="2873a11b-9b80-429f-8611-a06ea650fcbe"/>
    <ds:schemaRef ds:uri="http://www.w3.org/XML/1998/namespace"/>
    <ds:schemaRef ds:uri="http://purl.org/dc/terms/"/>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73d0d8c4-feef-45ef-b4a2-50408c6eb62f"/>
    <ds:schemaRef ds:uri="http://schemas.microsoft.com/office/2006/metadata/properties"/>
  </ds:schemaRefs>
</ds:datastoreItem>
</file>

<file path=customXml/itemProps2.xml><?xml version="1.0" encoding="utf-8"?>
<ds:datastoreItem xmlns:ds="http://schemas.openxmlformats.org/officeDocument/2006/customXml" ds:itemID="{33AC75B5-0D6B-4667-81EE-66218B670C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73a11b-9b80-429f-8611-a06ea650fcbe"/>
    <ds:schemaRef ds:uri="73d0d8c4-feef-45ef-b4a2-50408c6eb6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1B26B5-688C-4B50-A792-F51EDCA9AE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1666</Words>
  <Application>Microsoft Office PowerPoint</Application>
  <PresentationFormat>Custom</PresentationFormat>
  <Paragraphs>323</Paragraphs>
  <Slides>26</Slides>
  <Notes>25</Notes>
  <HiddenSlides>3</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Arial</vt:lpstr>
      <vt:lpstr>Calibri</vt:lpstr>
      <vt:lpstr>Segoe</vt:lpstr>
      <vt:lpstr>Segoe UI</vt:lpstr>
      <vt:lpstr>Segoe UI Light</vt:lpstr>
      <vt:lpstr>Segoe UI Semibold</vt:lpstr>
      <vt:lpstr>Segoe UI Semilight</vt:lpstr>
      <vt:lpstr>Wingdings</vt:lpstr>
      <vt:lpstr>Microsoft 365 PPT Template - 2018</vt:lpstr>
      <vt:lpstr>Security Assessment Workshop</vt:lpstr>
      <vt:lpstr>PowerPoint Presentation</vt:lpstr>
      <vt:lpstr>Required Partner Preparation </vt:lpstr>
      <vt:lpstr>Version History</vt:lpstr>
      <vt:lpstr>Agenda</vt:lpstr>
      <vt:lpstr>Close-out Presentation</vt:lpstr>
      <vt:lpstr>Engagement Overview</vt:lpstr>
      <vt:lpstr>Assessment objectives</vt:lpstr>
      <vt:lpstr>Approach</vt:lpstr>
      <vt:lpstr>Example Assessment Results and Roadmap</vt:lpstr>
      <vt:lpstr>Current Microsoft Secure Score State</vt:lpstr>
      <vt:lpstr>Current Microsoft Secure Score State</vt:lpstr>
      <vt:lpstr>Key Microsoft Secure Score Recommendations</vt:lpstr>
      <vt:lpstr>Current Windows Secure Score State</vt:lpstr>
      <vt:lpstr>Key Windows Secure Score Recommendations</vt:lpstr>
      <vt:lpstr>Key Windows Threat &amp; Vulnerability Recommendations</vt:lpstr>
      <vt:lpstr>Cloud Exposure</vt:lpstr>
      <vt:lpstr>Cloud Exposure</vt:lpstr>
      <vt:lpstr>Cloud Exposure</vt:lpstr>
      <vt:lpstr>Cloud Exposure</vt:lpstr>
      <vt:lpstr>Cloud Usage Visibility and Control roadmap</vt:lpstr>
      <vt:lpstr>Attack Simulations – Results and Key Recommendations</vt:lpstr>
      <vt:lpstr>How we can help</vt:lpstr>
      <vt:lpstr>Next Steps and Actions</vt:lpstr>
      <vt:lpstr>Next Steps and Actions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modified xsi:type="dcterms:W3CDTF">2019-08-21T21:09:00Z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stschulz@microsoft.com</vt:lpwstr>
  </property>
  <property fmtid="{D5CDD505-2E9C-101B-9397-08002B2CF9AE}" pid="5" name="MSIP_Label_f42aa342-8706-4288-bd11-ebb85995028c_SetDate">
    <vt:lpwstr>2018-07-09T04:56:49.4623000Z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0x0101008149A554461C0F44AE2D613AD47A6B64</vt:lpwstr>
  </property>
</Properties>
</file>