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4" r:id="rId4"/>
    <p:sldMasterId id="2147483969" r:id="rId5"/>
  </p:sldMasterIdLst>
  <p:notesMasterIdLst>
    <p:notesMasterId r:id="rId48"/>
  </p:notesMasterIdLst>
  <p:handoutMasterIdLst>
    <p:handoutMasterId r:id="rId49"/>
  </p:handoutMasterIdLst>
  <p:sldIdLst>
    <p:sldId id="2313" r:id="rId6"/>
    <p:sldId id="256" r:id="rId7"/>
    <p:sldId id="325" r:id="rId8"/>
    <p:sldId id="1694" r:id="rId9"/>
    <p:sldId id="328" r:id="rId10"/>
    <p:sldId id="4313" r:id="rId11"/>
    <p:sldId id="3896" r:id="rId12"/>
    <p:sldId id="305" r:id="rId13"/>
    <p:sldId id="4314" r:id="rId14"/>
    <p:sldId id="3996" r:id="rId15"/>
    <p:sldId id="3939" r:id="rId16"/>
    <p:sldId id="4315" r:id="rId17"/>
    <p:sldId id="3889" r:id="rId18"/>
    <p:sldId id="342" r:id="rId19"/>
    <p:sldId id="4316" r:id="rId20"/>
    <p:sldId id="3890" r:id="rId21"/>
    <p:sldId id="383" r:id="rId22"/>
    <p:sldId id="4317" r:id="rId23"/>
    <p:sldId id="3876" r:id="rId24"/>
    <p:sldId id="385" r:id="rId25"/>
    <p:sldId id="4318" r:id="rId26"/>
    <p:sldId id="3877" r:id="rId27"/>
    <p:sldId id="700" r:id="rId28"/>
    <p:sldId id="4319" r:id="rId29"/>
    <p:sldId id="3940" r:id="rId30"/>
    <p:sldId id="362" r:id="rId31"/>
    <p:sldId id="4320" r:id="rId32"/>
    <p:sldId id="3937" r:id="rId33"/>
    <p:sldId id="3120" r:id="rId34"/>
    <p:sldId id="337" r:id="rId35"/>
    <p:sldId id="4321" r:id="rId36"/>
    <p:sldId id="3897" r:id="rId37"/>
    <p:sldId id="3121" r:id="rId38"/>
    <p:sldId id="1881" r:id="rId39"/>
    <p:sldId id="2751" r:id="rId40"/>
    <p:sldId id="709" r:id="rId41"/>
    <p:sldId id="4312" r:id="rId42"/>
    <p:sldId id="3894" r:id="rId43"/>
    <p:sldId id="3873" r:id="rId44"/>
    <p:sldId id="3893" r:id="rId45"/>
    <p:sldId id="3864" r:id="rId46"/>
    <p:sldId id="3895" r:id="rId4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0995D40-E22A-4970-9494-D48ED696EDB5}">
          <p14:sldIdLst>
            <p14:sldId id="2313"/>
            <p14:sldId id="256"/>
            <p14:sldId id="325"/>
            <p14:sldId id="1694"/>
            <p14:sldId id="328"/>
            <p14:sldId id="4313"/>
            <p14:sldId id="3896"/>
            <p14:sldId id="305"/>
            <p14:sldId id="4314"/>
            <p14:sldId id="3996"/>
            <p14:sldId id="3939"/>
            <p14:sldId id="4315"/>
            <p14:sldId id="3889"/>
            <p14:sldId id="342"/>
            <p14:sldId id="4316"/>
            <p14:sldId id="3890"/>
            <p14:sldId id="383"/>
            <p14:sldId id="4317"/>
            <p14:sldId id="3876"/>
            <p14:sldId id="385"/>
            <p14:sldId id="4318"/>
            <p14:sldId id="3877"/>
            <p14:sldId id="700"/>
            <p14:sldId id="4319"/>
            <p14:sldId id="3940"/>
            <p14:sldId id="362"/>
            <p14:sldId id="4320"/>
            <p14:sldId id="3937"/>
            <p14:sldId id="3120"/>
            <p14:sldId id="337"/>
            <p14:sldId id="4321"/>
            <p14:sldId id="3897"/>
            <p14:sldId id="3121"/>
            <p14:sldId id="1881"/>
            <p14:sldId id="2751"/>
            <p14:sldId id="709"/>
            <p14:sldId id="4312"/>
            <p14:sldId id="3894"/>
            <p14:sldId id="3873"/>
            <p14:sldId id="3893"/>
            <p14:sldId id="3864"/>
            <p14:sldId id="3895"/>
          </p14:sldIdLst>
        </p14:section>
        <p14:section name="Default Section" id="{FB652503-C10B-4EBE-95AD-A2E2D36B59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ey Caparas" initials="JC" lastIdx="1" clrIdx="0">
    <p:extLst>
      <p:ext uri="{19B8F6BF-5375-455C-9EA6-DF929625EA0E}">
        <p15:presenceInfo xmlns:p15="http://schemas.microsoft.com/office/powerpoint/2012/main" userId="S-1-5-21-2127521184-1604012920-1887927527-24273400" providerId="AD"/>
      </p:ext>
    </p:extLst>
  </p:cmAuthor>
  <p:cmAuthor id="2" name="Watts" initials="W" lastIdx="3" clrIdx="1">
    <p:extLst>
      <p:ext uri="{19B8F6BF-5375-455C-9EA6-DF929625EA0E}">
        <p15:presenceInfo xmlns:p15="http://schemas.microsoft.com/office/powerpoint/2012/main" userId="Watts" providerId="None"/>
      </p:ext>
    </p:extLst>
  </p:cmAuthor>
  <p:cmAuthor id="3" name="Heike Ritter" initials="HR" lastIdx="7" clrIdx="2">
    <p:extLst>
      <p:ext uri="{19B8F6BF-5375-455C-9EA6-DF929625EA0E}">
        <p15:presenceInfo xmlns:p15="http://schemas.microsoft.com/office/powerpoint/2012/main" userId="S-1-12-1-76517049-1193764772-561880227-836516697" providerId="AD"/>
      </p:ext>
    </p:extLst>
  </p:cmAuthor>
  <p:cmAuthor id="4" name="Judy Zerbach (CELA)" initials="J(" lastIdx="4" clrIdx="3">
    <p:extLst>
      <p:ext uri="{19B8F6BF-5375-455C-9EA6-DF929625EA0E}">
        <p15:presenceInfo xmlns:p15="http://schemas.microsoft.com/office/powerpoint/2012/main" userId="S::judyz@microsoft.com::f3272fcb-6da7-48e8-896f-17370813c5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E81123"/>
    <a:srgbClr val="A80000"/>
    <a:srgbClr val="107C10"/>
    <a:srgbClr val="00BCF2"/>
    <a:srgbClr val="FFB900"/>
    <a:srgbClr val="FFF100"/>
    <a:srgbClr val="0078D7"/>
    <a:srgbClr val="454545"/>
    <a:srgbClr val="0060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67" autoAdjust="0"/>
    <p:restoredTop sz="96357" autoAdjust="0"/>
  </p:normalViewPr>
  <p:slideViewPr>
    <p:cSldViewPr snapToGrid="0" snapToObjects="1">
      <p:cViewPr varScale="1">
        <p:scale>
          <a:sx n="81" d="100"/>
          <a:sy n="81" d="100"/>
        </p:scale>
        <p:origin x="547" y="67"/>
      </p:cViewPr>
      <p:guideLst/>
    </p:cSldViewPr>
  </p:slideViewPr>
  <p:notesTextViewPr>
    <p:cViewPr>
      <p:scale>
        <a:sx n="1" d="1"/>
        <a:sy n="1" d="1"/>
      </p:scale>
      <p:origin x="0" y="0"/>
    </p:cViewPr>
  </p:notesTextViewPr>
  <p:notesViewPr>
    <p:cSldViewPr snapToGrid="0" snapToObjects="1">
      <p:cViewPr varScale="1">
        <p:scale>
          <a:sx n="81" d="100"/>
          <a:sy n="81" d="100"/>
        </p:scale>
        <p:origin x="304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94BD4D8-0F3B-4DB7-9F70-8FB57237F569}"/>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a:extLst>
              <a:ext uri="{FF2B5EF4-FFF2-40B4-BE49-F238E27FC236}">
                <a16:creationId xmlns:a16="http://schemas.microsoft.com/office/drawing/2014/main" id="{D5BCF1A8-875B-4720-8DFC-0C3E98F9ADC6}"/>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7C0734AF-236A-4B84-AFCB-4DBA6869BE15}" type="datetimeFigureOut">
              <a:rPr lang="en-US" smtClean="0"/>
              <a:t>9/16/2019</a:t>
            </a:fld>
            <a:endParaRPr lang="en-US"/>
          </a:p>
        </p:txBody>
      </p:sp>
      <p:sp>
        <p:nvSpPr>
          <p:cNvPr id="4" name="Footer Placeholder 3">
            <a:extLst>
              <a:ext uri="{FF2B5EF4-FFF2-40B4-BE49-F238E27FC236}">
                <a16:creationId xmlns:a16="http://schemas.microsoft.com/office/drawing/2014/main" id="{D45BDE92-E06F-4CFB-8077-1253AF7B7AA2}"/>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a:extLst>
              <a:ext uri="{FF2B5EF4-FFF2-40B4-BE49-F238E27FC236}">
                <a16:creationId xmlns:a16="http://schemas.microsoft.com/office/drawing/2014/main" id="{0CED0D7C-B061-4087-B0D8-EDD4276894D1}"/>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AED1D533-281D-4765-B357-76C4C02771B0}" type="slidenum">
              <a:rPr lang="en-US" smtClean="0"/>
              <a:t>‹#›</a:t>
            </a:fld>
            <a:endParaRPr lang="en-US"/>
          </a:p>
        </p:txBody>
      </p:sp>
    </p:spTree>
    <p:extLst>
      <p:ext uri="{BB962C8B-B14F-4D97-AF65-F5344CB8AC3E}">
        <p14:creationId xmlns:p14="http://schemas.microsoft.com/office/powerpoint/2010/main" val="523547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F3B421EA-CA82-485F-A40F-31DAF82C849B}" type="datetimeFigureOut">
              <a:rPr lang="en-US" smtClean="0"/>
              <a:t>9/16/2019</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8C6AF81-4263-4289-8155-76A7450DB9FD}" type="slidenum">
              <a:rPr lang="en-US" smtClean="0"/>
              <a:t>‹#›</a:t>
            </a:fld>
            <a:endParaRPr lang="en-US"/>
          </a:p>
        </p:txBody>
      </p:sp>
    </p:spTree>
    <p:extLst>
      <p:ext uri="{BB962C8B-B14F-4D97-AF65-F5344CB8AC3E}">
        <p14:creationId xmlns:p14="http://schemas.microsoft.com/office/powerpoint/2010/main" val="2300925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84546"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algn="l" defTabSz="984546"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28CE18-9C00-48A6-B368-521E252B34E1}" type="datetime1">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8226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AFCBC2-0C5B-43C7-8F9E-CC22628B667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445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9D3D5-CB63-4404-A1B5-DD5991AE52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0354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is ASR</a:t>
            </a:r>
          </a:p>
        </p:txBody>
      </p:sp>
      <p:sp>
        <p:nvSpPr>
          <p:cNvPr id="4" name="Slide Number Placeholder 3"/>
          <p:cNvSpPr>
            <a:spLocks noGrp="1"/>
          </p:cNvSpPr>
          <p:nvPr>
            <p:ph type="sldNum" sz="quarter" idx="5"/>
          </p:nvPr>
        </p:nvSpPr>
        <p:spPr/>
        <p:txBody>
          <a:bodyPr/>
          <a:lstStyle/>
          <a:p>
            <a:fld id="{88C6AF81-4263-4289-8155-76A7450DB9FD}" type="slidenum">
              <a:rPr lang="en-US" smtClean="0"/>
              <a:t>12</a:t>
            </a:fld>
            <a:endParaRPr lang="en-US"/>
          </a:p>
        </p:txBody>
      </p:sp>
    </p:spTree>
    <p:extLst>
      <p:ext uri="{BB962C8B-B14F-4D97-AF65-F5344CB8AC3E}">
        <p14:creationId xmlns:p14="http://schemas.microsoft.com/office/powerpoint/2010/main" val="1187229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4028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lnSpc>
                <a:spcPct val="97000"/>
              </a:lnSpc>
              <a:spcAft>
                <a:spcPts val="3171"/>
              </a:spcAft>
            </a:pPr>
            <a:r>
              <a:rPr lang="en-US" dirty="0"/>
              <a:t>Reduce attack surface area to help resist advanced attacks and exploitations. </a:t>
            </a:r>
          </a:p>
          <a:p>
            <a:endParaRPr lang="en-US" dirty="0"/>
          </a:p>
          <a:p>
            <a:pPr marL="181240" indent="-181240">
              <a:buFont typeface="Arial" panose="020B0604020202020204" pitchFamily="34" charset="0"/>
              <a:buChar char="•"/>
            </a:pPr>
            <a:r>
              <a:rPr lang="en-US" dirty="0"/>
              <a:t>HARDWARE BASED ISOLATION – on the Edge browser, if you browse to a malicious website once you click it’s wiped away, and the insights into the potential threat will be available in Windows Defender Security Center</a:t>
            </a:r>
          </a:p>
          <a:p>
            <a:pPr marL="181240" indent="-181240">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APPLICATION CONTROL - only allow trusted apps to run on box, unlike in the past where you had to identify untrusted apps ahead of time—now you can allow what you know is trusted</a:t>
            </a:r>
          </a:p>
          <a:p>
            <a:pPr marL="181240" indent="-181240">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EXPLOIT PROTECTION – built into Windows 10, can be configured</a:t>
            </a:r>
          </a:p>
          <a:p>
            <a:pPr marL="181240" indent="-181240">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NETWORK PROTECTION – restrict device from accessing destinations that are suspicious or malicious, not dependent on browser</a:t>
            </a:r>
          </a:p>
          <a:p>
            <a:pPr marL="181240" indent="-181240">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CONTROLLED FOLDER ACCESS – targets ransomware scenarios, configure folders only trusted apps can access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6256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NEXT GEN PROTECTION</a:t>
            </a:r>
          </a:p>
        </p:txBody>
      </p:sp>
      <p:sp>
        <p:nvSpPr>
          <p:cNvPr id="4" name="Slide Number Placeholder 3"/>
          <p:cNvSpPr>
            <a:spLocks noGrp="1"/>
          </p:cNvSpPr>
          <p:nvPr>
            <p:ph type="sldNum" sz="quarter" idx="5"/>
          </p:nvPr>
        </p:nvSpPr>
        <p:spPr/>
        <p:txBody>
          <a:bodyPr/>
          <a:lstStyle/>
          <a:p>
            <a:fld id="{88C6AF81-4263-4289-8155-76A7450DB9FD}" type="slidenum">
              <a:rPr lang="en-US" smtClean="0"/>
              <a:t>15</a:t>
            </a:fld>
            <a:endParaRPr lang="en-US"/>
          </a:p>
        </p:txBody>
      </p:sp>
    </p:spTree>
    <p:extLst>
      <p:ext uri="{BB962C8B-B14F-4D97-AF65-F5344CB8AC3E}">
        <p14:creationId xmlns:p14="http://schemas.microsoft.com/office/powerpoint/2010/main" val="452449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1632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lots of technology on the client itself, plus in the cloud…</a:t>
            </a:r>
          </a:p>
          <a:p>
            <a:endParaRPr lang="en-US" dirty="0"/>
          </a:p>
          <a:p>
            <a:r>
              <a:rPr lang="en-US" dirty="0"/>
              <a:t>Client:</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Antivirus</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Web protection</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Machine learning</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Runtime emulator</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Script and memory </a:t>
            </a:r>
            <a:b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b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attack protection</a:t>
            </a:r>
          </a:p>
          <a:p>
            <a:endParaRPr lang="en-US" dirty="0"/>
          </a:p>
          <a:p>
            <a:r>
              <a:rPr lang="en-US" dirty="0"/>
              <a:t>Cloud:</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URL/IP reputation</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Sandbox service</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Threat intelligence</a:t>
            </a:r>
          </a:p>
          <a:p>
            <a:pPr marL="171450" marR="0" lvl="1" indent="-1714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1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Machine learning</a:t>
            </a:r>
          </a:p>
          <a:p>
            <a:endParaRPr lang="en-US" dirty="0"/>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7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Semibold" panose="020B0702040204020203" pitchFamily="34" charset="0"/>
                <a:ea typeface="+mn-ea"/>
                <a:cs typeface="Segoe UI Semibold" panose="020B0702040204020203" pitchFamily="34" charset="0"/>
              </a:rPr>
              <a:t>Protects from:</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0-day Malware</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err="1">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Fileless</a:t>
            </a: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 attacks</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Polymorphic Threats</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Ransomware</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Memory exploits</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Malicious websites</a:t>
            </a:r>
          </a:p>
          <a:p>
            <a:pPr marL="171450" marR="0" lvl="1" indent="-171450" algn="l" defTabSz="914400" rtl="0" eaLnBrk="1" fontAlgn="auto" latinLnBrk="0" hangingPunct="1">
              <a:lnSpc>
                <a:spcPct val="97000"/>
              </a:lnSpc>
              <a:spcBef>
                <a:spcPts val="0"/>
              </a:spcBef>
              <a:spcAft>
                <a:spcPts val="26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Scams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83007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discuss EDR components. </a:t>
            </a:r>
          </a:p>
        </p:txBody>
      </p:sp>
      <p:sp>
        <p:nvSpPr>
          <p:cNvPr id="4" name="Slide Number Placeholder 3"/>
          <p:cNvSpPr>
            <a:spLocks noGrp="1"/>
          </p:cNvSpPr>
          <p:nvPr>
            <p:ph type="sldNum" sz="quarter" idx="5"/>
          </p:nvPr>
        </p:nvSpPr>
        <p:spPr/>
        <p:txBody>
          <a:bodyPr/>
          <a:lstStyle/>
          <a:p>
            <a:fld id="{88C6AF81-4263-4289-8155-76A7450DB9FD}" type="slidenum">
              <a:rPr lang="en-US" smtClean="0"/>
              <a:t>18</a:t>
            </a:fld>
            <a:endParaRPr lang="en-US"/>
          </a:p>
        </p:txBody>
      </p:sp>
    </p:spTree>
    <p:extLst>
      <p:ext uri="{BB962C8B-B14F-4D97-AF65-F5344CB8AC3E}">
        <p14:creationId xmlns:p14="http://schemas.microsoft.com/office/powerpoint/2010/main" val="40345022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US" sz="1200" dirty="0">
                <a:latin typeface="Segoe UI"/>
              </a:rPr>
              <a:t>46% </a:t>
            </a:r>
            <a:r>
              <a:rPr lang="en-US" sz="1200" dirty="0">
                <a:latin typeface="Segoe UI"/>
                <a:cs typeface="Segoe UI"/>
              </a:rPr>
              <a:t>of compromised systems had </a:t>
            </a:r>
            <a:r>
              <a:rPr lang="en-US" sz="1200" b="0" dirty="0">
                <a:latin typeface="Segoe UI"/>
                <a:cs typeface="Segoe UI"/>
              </a:rPr>
              <a:t>no malware </a:t>
            </a:r>
            <a:r>
              <a:rPr lang="en-US" sz="1200" dirty="0">
                <a:latin typeface="Segoe UI"/>
                <a:cs typeface="Segoe UI"/>
              </a:rPr>
              <a:t>on them</a:t>
            </a:r>
            <a:endParaRPr lang="en-US" dirty="0">
              <a:cs typeface="Segoe UI"/>
            </a:endParaRPr>
          </a:p>
          <a:p>
            <a:pPr marL="171450" indent="-171450">
              <a:buFont typeface="Arial" panose="020B0604020202020204" pitchFamily="34" charset="0"/>
              <a:buChar char="•"/>
            </a:pPr>
            <a:r>
              <a:rPr lang="en-US" dirty="0"/>
              <a:t>$3.5 Million Average cost of a data breach (15% YoY increase)</a:t>
            </a:r>
          </a:p>
          <a:p>
            <a:pPr marL="171450" indent="-171450">
              <a:buFont typeface="Arial" panose="020B0604020202020204" pitchFamily="34" charset="0"/>
              <a:buChar char="•"/>
            </a:pPr>
            <a:r>
              <a:rPr lang="en-US" dirty="0"/>
              <a:t>Attackers are sophisticated, leveraging 0days and vulnerabilities</a:t>
            </a:r>
          </a:p>
          <a:p>
            <a:pPr marL="171450" indent="-171450">
              <a:buFont typeface="Arial" panose="020B0604020202020204" pitchFamily="34" charset="0"/>
              <a:buChar char="•"/>
            </a:pPr>
            <a:r>
              <a:rPr lang="en-US" dirty="0"/>
              <a:t>99.9% of exploited Vulnerabilities were used more than a year after the CVE was published</a:t>
            </a:r>
          </a:p>
          <a:p>
            <a:pPr marL="171450" indent="-171450">
              <a:buFont typeface="Arial" panose="020B0604020202020204" pitchFamily="34" charset="0"/>
              <a:buChar char="•"/>
            </a:pPr>
            <a:r>
              <a:rPr lang="en-US" dirty="0"/>
              <a:t>200+Median number of days attackers are present on a victims network before detection</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7175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you’re moving to Windows 10, now is a good time to rethink your endpoint security strategy.</a:t>
            </a:r>
          </a:p>
          <a:p>
            <a:endParaRPr lang="en-US" dirty="0"/>
          </a:p>
          <a:p>
            <a:r>
              <a:rPr lang="en-US" dirty="0"/>
              <a:t>In the next slides, let’s have a look at why.</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46690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97000"/>
              </a:lnSpc>
              <a:spcBef>
                <a:spcPts val="0"/>
              </a:spcBef>
              <a:spcAft>
                <a:spcPts val="1200"/>
              </a:spcAft>
              <a:buClrTx/>
              <a:buSzTx/>
              <a:buFont typeface="Arial" panose="020B0604020202020204" pitchFamily="34" charset="0"/>
              <a:buNone/>
              <a:tabLst/>
              <a:defRPr/>
            </a:pPr>
            <a:r>
              <a:rPr kumimoji="0" lang="en-US" sz="17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Semibold" panose="020B0702040204020203" pitchFamily="34" charset="0"/>
                <a:ea typeface="+mn-ea"/>
                <a:cs typeface="Segoe UI Semibold" panose="020B0702040204020203" pitchFamily="34" charset="0"/>
              </a:rPr>
              <a:t>Discover and respond to: </a:t>
            </a:r>
          </a:p>
          <a:p>
            <a:pPr marL="285750" marR="0" lvl="0" indent="-285750" algn="l" defTabSz="914400" rtl="0" eaLnBrk="1" fontAlgn="auto" latinLnBrk="0" hangingPunct="1">
              <a:lnSpc>
                <a:spcPct val="97000"/>
              </a:lnSpc>
              <a:spcBef>
                <a:spcPts val="0"/>
              </a:spcBef>
              <a:spcAft>
                <a:spcPts val="1200"/>
              </a:spcAft>
              <a:buClrTx/>
              <a:buSzTx/>
              <a:buFont typeface="Arial" panose="020B0604020202020204" pitchFamily="34" charset="0"/>
              <a:buChar char="•"/>
              <a:tabLst/>
              <a:defRPr/>
            </a:pPr>
            <a:r>
              <a:rPr kumimoji="0" lang="en-US" sz="17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Semibold" panose="020B0702040204020203" pitchFamily="34" charset="0"/>
                <a:ea typeface="+mn-ea"/>
                <a:cs typeface="Segoe UI Semibold" panose="020B0702040204020203" pitchFamily="34" charset="0"/>
              </a:rPr>
              <a:t>0-day and Advanced Attacks</a:t>
            </a:r>
            <a:endPar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endParaRPr>
          </a:p>
          <a:p>
            <a:pPr marL="171450" marR="0" lvl="1" indent="-171450" algn="l" defTabSz="914400" rtl="0" eaLnBrk="1" fontAlgn="auto" latinLnBrk="0" hangingPunct="1">
              <a:lnSpc>
                <a:spcPct val="97000"/>
              </a:lnSpc>
              <a:spcBef>
                <a:spcPts val="0"/>
              </a:spcBef>
              <a:spcAft>
                <a:spcPts val="32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Cloud driven</a:t>
            </a:r>
          </a:p>
          <a:p>
            <a:pPr marL="171450" marR="0" lvl="1" indent="-171450" algn="l" defTabSz="914400" rtl="0" eaLnBrk="1" fontAlgn="auto" latinLnBrk="0" hangingPunct="1">
              <a:lnSpc>
                <a:spcPct val="97000"/>
              </a:lnSpc>
              <a:spcBef>
                <a:spcPts val="0"/>
              </a:spcBef>
              <a:spcAft>
                <a:spcPts val="32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Deep optics</a:t>
            </a:r>
          </a:p>
          <a:p>
            <a:pPr marL="171450" marR="0" lvl="1" indent="-171450" algn="l" defTabSz="914400" rtl="0" eaLnBrk="1" fontAlgn="auto" latinLnBrk="0" hangingPunct="1">
              <a:lnSpc>
                <a:spcPct val="97000"/>
              </a:lnSpc>
              <a:spcBef>
                <a:spcPts val="0"/>
              </a:spcBef>
              <a:spcAft>
                <a:spcPts val="32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Realtime search</a:t>
            </a:r>
          </a:p>
          <a:p>
            <a:pPr marL="171450" marR="0" lvl="1" indent="-171450" algn="l" defTabSz="914400" rtl="0" eaLnBrk="1" fontAlgn="auto" latinLnBrk="0" hangingPunct="1">
              <a:lnSpc>
                <a:spcPct val="97000"/>
              </a:lnSpc>
              <a:spcBef>
                <a:spcPts val="0"/>
              </a:spcBef>
              <a:spcAft>
                <a:spcPts val="32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6 months of historical data</a:t>
            </a:r>
          </a:p>
          <a:p>
            <a:pPr marL="171450" marR="0" lvl="1" indent="-171450" algn="l" defTabSz="914400" rtl="0" eaLnBrk="1" fontAlgn="auto" latinLnBrk="0" hangingPunct="1">
              <a:lnSpc>
                <a:spcPct val="97000"/>
              </a:lnSpc>
              <a:spcBef>
                <a:spcPts val="0"/>
              </a:spcBef>
              <a:spcAft>
                <a:spcPts val="32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Custom Detections and TI feeds</a:t>
            </a:r>
          </a:p>
          <a:p>
            <a:pPr marL="171450" marR="0" lvl="1" indent="-171450" algn="l" defTabSz="914400" rtl="0" eaLnBrk="1" fontAlgn="auto" latinLnBrk="0" hangingPunct="1">
              <a:lnSpc>
                <a:spcPct val="97000"/>
              </a:lnSpc>
              <a:spcBef>
                <a:spcPts val="0"/>
              </a:spcBef>
              <a:spcAft>
                <a:spcPts val="3200"/>
              </a:spcAft>
              <a:buClrTx/>
              <a:buSzTx/>
              <a:buFont typeface="Arial" panose="020B0604020202020204" pitchFamily="34" charset="0"/>
              <a:buChar char="•"/>
              <a:tabLst/>
              <a:defRPr/>
            </a:pP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Can run side-by-side with </a:t>
            </a:r>
            <a:b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br>
            <a:r>
              <a:rPr kumimoji="0" lang="en-US" sz="1200" b="0" i="0" u="none" strike="noStrike" kern="1200" cap="none" spc="0" normalizeH="0" baseline="0" noProof="0" dirty="0">
                <a:ln>
                  <a:noFill/>
                </a:ln>
                <a:gradFill>
                  <a:gsLst>
                    <a:gs pos="125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3rd party solutions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599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we’ll discuss AUTO INVESTIGATION AND REMEDIATION. </a:t>
            </a:r>
          </a:p>
          <a:p>
            <a:endParaRPr lang="en-US" dirty="0"/>
          </a:p>
          <a:p>
            <a:r>
              <a:rPr lang="en-US" dirty="0"/>
              <a:t>We acquired a company called Hexadite, and they have the AI to mimic investigation and alert steps a security analyst would follow to fully understand scope of breach, and can perform remediation. </a:t>
            </a:r>
          </a:p>
        </p:txBody>
      </p:sp>
      <p:sp>
        <p:nvSpPr>
          <p:cNvPr id="4" name="Slide Number Placeholder 3"/>
          <p:cNvSpPr>
            <a:spLocks noGrp="1"/>
          </p:cNvSpPr>
          <p:nvPr>
            <p:ph type="sldNum" sz="quarter" idx="5"/>
          </p:nvPr>
        </p:nvSpPr>
        <p:spPr/>
        <p:txBody>
          <a:bodyPr/>
          <a:lstStyle/>
          <a:p>
            <a:fld id="{88C6AF81-4263-4289-8155-76A7450DB9FD}" type="slidenum">
              <a:rPr lang="en-US" smtClean="0"/>
              <a:t>21</a:t>
            </a:fld>
            <a:endParaRPr lang="en-US"/>
          </a:p>
        </p:txBody>
      </p:sp>
    </p:spTree>
    <p:extLst>
      <p:ext uri="{BB962C8B-B14F-4D97-AF65-F5344CB8AC3E}">
        <p14:creationId xmlns:p14="http://schemas.microsoft.com/office/powerpoint/2010/main" val="1062438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2235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AI-based automatic investigation of alerts</a:t>
            </a:r>
          </a:p>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Expand an incident scope across multiple alerts and endpoints</a:t>
            </a:r>
          </a:p>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Automatic remediation actions</a:t>
            </a:r>
          </a:p>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Respond and resolve breaches more quickly</a:t>
            </a:r>
          </a:p>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Reduce the load on security operations team</a:t>
            </a:r>
          </a:p>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Bridge the skill gap</a:t>
            </a:r>
          </a:p>
          <a:p>
            <a:pPr marL="171450" marR="0" lvl="1" indent="-171450" algn="l" defTabSz="914400" rtl="0" eaLnBrk="1" fontAlgn="auto" latinLnBrk="0" hangingPunct="1">
              <a:lnSpc>
                <a:spcPct val="97000"/>
              </a:lnSpc>
              <a:spcBef>
                <a:spcPts val="0"/>
              </a:spcBef>
              <a:spcAft>
                <a:spcPts val="1800"/>
              </a:spcAft>
              <a:buClrTx/>
              <a:buSzTx/>
              <a:buFont typeface="Arial" panose="020B0604020202020204" pitchFamily="34" charset="0"/>
              <a:buChar char="•"/>
              <a:tabLst/>
              <a:defRPr/>
            </a:pPr>
            <a:r>
              <a:rPr kumimoji="0" lang="en-US" sz="1200" b="0" i="0" u="none" strike="noStrike" kern="1200" cap="none" spc="0" normalizeH="0" baseline="0" noProof="0">
                <a:ln>
                  <a:noFill/>
                </a:ln>
                <a:gradFill>
                  <a:gsLst>
                    <a:gs pos="83000">
                      <a:schemeClr val="tx1"/>
                    </a:gs>
                    <a:gs pos="100000">
                      <a:schemeClr val="tx1"/>
                    </a:gs>
                  </a:gsLst>
                  <a:lin ang="5400000" scaled="1"/>
                </a:gradFill>
                <a:effectLst/>
                <a:uLnTx/>
                <a:uFillTx/>
                <a:latin typeface="Segoe UI" panose="020B0502040204020203" pitchFamily="34" charset="0"/>
                <a:ea typeface="+mn-ea"/>
                <a:cs typeface="Segoe UI" panose="020B0502040204020203" pitchFamily="34" charset="0"/>
              </a:rPr>
              <a:t>Driven by Artificial Intelligence</a:t>
            </a: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7642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last component is our managed hunting service, Microsoft Threat Experts</a:t>
            </a:r>
          </a:p>
        </p:txBody>
      </p:sp>
      <p:sp>
        <p:nvSpPr>
          <p:cNvPr id="4" name="Slide Number Placeholder 3"/>
          <p:cNvSpPr>
            <a:spLocks noGrp="1"/>
          </p:cNvSpPr>
          <p:nvPr>
            <p:ph type="sldNum" sz="quarter" idx="5"/>
          </p:nvPr>
        </p:nvSpPr>
        <p:spPr/>
        <p:txBody>
          <a:bodyPr/>
          <a:lstStyle/>
          <a:p>
            <a:fld id="{88C6AF81-4263-4289-8155-76A7450DB9FD}" type="slidenum">
              <a:rPr lang="en-US" smtClean="0"/>
              <a:t>24</a:t>
            </a:fld>
            <a:endParaRPr lang="en-US"/>
          </a:p>
        </p:txBody>
      </p:sp>
    </p:spTree>
    <p:extLst>
      <p:ext uri="{BB962C8B-B14F-4D97-AF65-F5344CB8AC3E}">
        <p14:creationId xmlns:p14="http://schemas.microsoft.com/office/powerpoint/2010/main" val="38511175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55484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9D3D5-CB63-4404-A1B5-DD5991AE52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5406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is management and APIs, but before we go into that, let’s take a look at the Microsoft Intelligent security graph, because it’s a huge differentiator. </a:t>
            </a:r>
          </a:p>
        </p:txBody>
      </p:sp>
      <p:sp>
        <p:nvSpPr>
          <p:cNvPr id="4" name="Slide Number Placeholder 3"/>
          <p:cNvSpPr>
            <a:spLocks noGrp="1"/>
          </p:cNvSpPr>
          <p:nvPr>
            <p:ph type="sldNum" sz="quarter" idx="5"/>
          </p:nvPr>
        </p:nvSpPr>
        <p:spPr/>
        <p:txBody>
          <a:bodyPr/>
          <a:lstStyle/>
          <a:p>
            <a:fld id="{88C6AF81-4263-4289-8155-76A7450DB9FD}" type="slidenum">
              <a:rPr lang="en-US" smtClean="0"/>
              <a:t>27</a:t>
            </a:fld>
            <a:endParaRPr lang="en-US"/>
          </a:p>
        </p:txBody>
      </p:sp>
    </p:spTree>
    <p:extLst>
      <p:ext uri="{BB962C8B-B14F-4D97-AF65-F5344CB8AC3E}">
        <p14:creationId xmlns:p14="http://schemas.microsoft.com/office/powerpoint/2010/main" val="27900208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AFCBC2-0C5B-43C7-8F9E-CC22628B667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8602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4130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Protecting an endpoint is hard. </a:t>
            </a:r>
          </a:p>
          <a:p>
            <a:endParaRPr lang="en-US" dirty="0"/>
          </a:p>
          <a:p>
            <a:r>
              <a:rPr lang="en-US" dirty="0"/>
              <a:t>Usually there are a lot of different agents (as seen on the right side of the slide) running on the endpoint to protect it against the latest threats (as seen on the left side of the slide), but adding too many agents can cause performance issues on the endpoint, stretch the security team’s time and skills, and can be difficult, time consuming, and costly to manage and keep up to date.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683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66612">
              <a:lnSpc>
                <a:spcPct val="97000"/>
              </a:lnSpc>
              <a:spcAft>
                <a:spcPts val="1269"/>
              </a:spcAft>
              <a:defRP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Customize and enhance your data through APIs. </a:t>
            </a:r>
          </a:p>
          <a:p>
            <a:pPr marL="0" lvl="1" defTabSz="966612">
              <a:lnSpc>
                <a:spcPct val="97000"/>
              </a:lnSpc>
              <a:spcAft>
                <a:spcPts val="1269"/>
              </a:spcAft>
              <a:defRPr/>
            </a:pPr>
            <a:endPar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endParaRPr>
          </a:p>
          <a:p>
            <a:pPr marL="0" lvl="1" defTabSz="966612">
              <a:lnSpc>
                <a:spcPct val="97000"/>
              </a:lnSpc>
              <a:spcAft>
                <a:spcPts val="1269"/>
              </a:spcAft>
              <a:defRP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This is big for customers that receive signals from other security solutions on their networks (firewalls, </a:t>
            </a:r>
            <a:r>
              <a:rPr lang="en-US" sz="1400" dirty="0" err="1">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etc</a:t>
            </a: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 and with other solutions to help centralize and automate specific tasks. </a:t>
            </a:r>
          </a:p>
          <a:p>
            <a:pPr marL="0" lvl="1" defTabSz="966612">
              <a:lnSpc>
                <a:spcPct val="97000"/>
              </a:lnSpc>
              <a:spcAft>
                <a:spcPts val="1269"/>
              </a:spcAft>
              <a:defRPr/>
            </a:pPr>
            <a:endPar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endParaRPr>
          </a:p>
          <a:p>
            <a:pPr marL="302066" lvl="1" indent="-302066">
              <a:lnSpc>
                <a:spcPct val="97000"/>
              </a:lnSpc>
              <a:spcAft>
                <a:spcPts val="1269"/>
              </a:spcAft>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AUTOMATE YOUR OWN WORKFLOWS </a:t>
            </a:r>
          </a:p>
          <a:p>
            <a:pPr marL="302066" lvl="1" indent="-302066">
              <a:lnSpc>
                <a:spcPct val="97000"/>
              </a:lnSpc>
              <a:spcAft>
                <a:spcPts val="1269"/>
              </a:spcAft>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INTEGRATE YOUR EXISTING SOLUTIONS</a:t>
            </a:r>
          </a:p>
          <a:p>
            <a:pPr marL="302066" lvl="1" indent="-302066">
              <a:lnSpc>
                <a:spcPct val="97000"/>
              </a:lnSpc>
              <a:spcAft>
                <a:spcPts val="1269"/>
              </a:spcAft>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QUERY DATA</a:t>
            </a:r>
          </a:p>
          <a:p>
            <a:pPr marL="302066" lvl="1" indent="-302066">
              <a:lnSpc>
                <a:spcPct val="97000"/>
              </a:lnSpc>
              <a:spcAft>
                <a:spcPts val="1269"/>
              </a:spcAft>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DRIVE REMEDIATION ACTIONS</a:t>
            </a:r>
          </a:p>
          <a:p>
            <a:pPr marL="302066" lvl="1" indent="-302066">
              <a:lnSpc>
                <a:spcPct val="97000"/>
              </a:lnSpc>
              <a:spcAft>
                <a:spcPts val="1269"/>
              </a:spcAft>
              <a:buFont typeface="Arial" panose="020B0604020202020204" pitchFamily="34" charset="0"/>
              <a:buChar char="•"/>
            </a:pPr>
            <a:r>
              <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CREATE CUSTOM DETECTIONS</a:t>
            </a:r>
          </a:p>
          <a:p>
            <a:pPr marL="0" lvl="1">
              <a:lnSpc>
                <a:spcPct val="97000"/>
              </a:lnSpc>
              <a:spcAft>
                <a:spcPts val="1269"/>
              </a:spcAft>
            </a:pPr>
            <a:endParaRPr lang="en-US" sz="14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66395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C6AF81-4263-4289-8155-76A7450DB9FD}" type="slidenum">
              <a:rPr lang="en-US" smtClean="0"/>
              <a:t>31</a:t>
            </a:fld>
            <a:endParaRPr lang="en-US"/>
          </a:p>
        </p:txBody>
      </p:sp>
    </p:spTree>
    <p:extLst>
      <p:ext uri="{BB962C8B-B14F-4D97-AF65-F5344CB8AC3E}">
        <p14:creationId xmlns:p14="http://schemas.microsoft.com/office/powerpoint/2010/main" val="34438649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9AFAAF-8ED2-4577-93E7-A8AB1D4AB96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48204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Building towards the future - MTP</a:t>
            </a:r>
          </a:p>
          <a:p>
            <a:endParaRPr lang="en-US" dirty="0"/>
          </a:p>
          <a:p>
            <a:r>
              <a:rPr lang="en-US" dirty="0"/>
              <a:t>“The whole is greater than the sum of its parts” Why working together is better for customers, yes I know it’s sounds obvious but I’m not sure everyone understand that. And then two/three examples:</a:t>
            </a:r>
          </a:p>
          <a:p>
            <a:pPr marL="171450" indent="-171450">
              <a:buFont typeface="Arial" panose="020B0604020202020204" pitchFamily="34" charset="0"/>
              <a:buChar char="•"/>
            </a:pPr>
            <a:r>
              <a:rPr lang="en-US" dirty="0"/>
              <a:t>Conditional access </a:t>
            </a:r>
          </a:p>
          <a:p>
            <a:pPr marL="171450" indent="-171450">
              <a:buFont typeface="Arial" panose="020B0604020202020204" pitchFamily="34" charset="0"/>
              <a:buChar char="•"/>
            </a:pPr>
            <a:r>
              <a:rPr lang="en-US" dirty="0"/>
              <a:t>TI share (Intelligent Security Graph)</a:t>
            </a:r>
          </a:p>
          <a:p>
            <a:pPr marL="171450" indent="-171450">
              <a:buFont typeface="Arial" panose="020B0604020202020204" pitchFamily="34" charset="0"/>
              <a:buChar char="•"/>
            </a:pPr>
            <a:r>
              <a:rPr lang="en-US" dirty="0"/>
              <a:t>Automation (If you would like to add another one)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9AFAAF-8ED2-4577-93E7-A8AB1D4AB9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92275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Single dashboard for SecOps, and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4281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SecAdmins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196F48-DA3C-46F5-9CF9-6E5D7A67AD1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71283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User Rules </a:t>
            </a:r>
          </a:p>
          <a:p>
            <a:r>
              <a:rPr lang="en-US" dirty="0"/>
              <a:t>- Group membership</a:t>
            </a:r>
          </a:p>
          <a:p>
            <a:pPr marL="171450" indent="-171450">
              <a:buFontTx/>
              <a:buChar char="-"/>
            </a:pPr>
            <a:r>
              <a:rPr lang="en-US" dirty="0"/>
              <a:t>Location</a:t>
            </a:r>
          </a:p>
          <a:p>
            <a:pPr marL="0" indent="0">
              <a:buFontTx/>
              <a:buNone/>
            </a:pPr>
            <a:endParaRPr lang="en-US" dirty="0"/>
          </a:p>
          <a:p>
            <a:pPr marL="0" indent="0">
              <a:buFontTx/>
              <a:buNone/>
            </a:pPr>
            <a:r>
              <a:rPr lang="en-US" dirty="0"/>
              <a:t>Device Rules</a:t>
            </a:r>
          </a:p>
          <a:p>
            <a:pPr marL="171450" indent="-171450">
              <a:buFontTx/>
              <a:buChar char="-"/>
            </a:pPr>
            <a:r>
              <a:rPr lang="en-US" dirty="0"/>
              <a:t>Device Platform</a:t>
            </a:r>
          </a:p>
          <a:p>
            <a:pPr marL="171450" indent="-171450">
              <a:buFontTx/>
              <a:buChar char="-"/>
            </a:pPr>
            <a:r>
              <a:rPr lang="en-US" dirty="0"/>
              <a:t>Device Compliance</a:t>
            </a:r>
          </a:p>
          <a:p>
            <a:pPr marL="171450" indent="-171450">
              <a:buFontTx/>
              <a:buChar char="-"/>
            </a:pPr>
            <a:r>
              <a:rPr lang="en-US" dirty="0"/>
              <a:t>Active Threats on device</a:t>
            </a:r>
          </a:p>
          <a:p>
            <a:pPr marL="171450" indent="-171450">
              <a:buFontTx/>
              <a:buChar char="-"/>
            </a:pPr>
            <a:r>
              <a:rPr lang="en-US" dirty="0"/>
              <a:t>Sign-in and user risk</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AFCBC2-0C5B-43C7-8F9E-CC22628B667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7305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2000" dirty="0"/>
              <a:t>Steps:</a:t>
            </a:r>
          </a:p>
          <a:p>
            <a:pPr marL="342900" indent="-342900">
              <a:buFont typeface="Arial" panose="020B0604020202020204" pitchFamily="34" charset="0"/>
              <a:buChar char="•"/>
            </a:pPr>
            <a:r>
              <a:rPr lang="en-US" sz="2000" dirty="0"/>
              <a:t>An attacker sent a phishing email campaign to company X</a:t>
            </a:r>
            <a:br>
              <a:rPr lang="en-US" sz="2000" dirty="0"/>
            </a:br>
            <a:r>
              <a:rPr lang="en-US" sz="1200" dirty="0"/>
              <a:t>10 emails total</a:t>
            </a:r>
          </a:p>
          <a:p>
            <a:pPr marL="342900" indent="-342900">
              <a:buFont typeface="Arial" panose="020B0604020202020204" pitchFamily="34" charset="0"/>
              <a:buChar char="•"/>
            </a:pPr>
            <a:r>
              <a:rPr lang="en-US" sz="2000" dirty="0"/>
              <a:t>Office ATP analyzed the email and found </a:t>
            </a:r>
            <a:r>
              <a:rPr lang="en-US" sz="2000" b="1" u="sng" dirty="0"/>
              <a:t>no threat</a:t>
            </a:r>
            <a:br>
              <a:rPr lang="en-US" sz="2000" dirty="0"/>
            </a:br>
            <a:r>
              <a:rPr lang="en-US" sz="1200" dirty="0"/>
              <a:t>The email did contain a URL but it was a link to a legitimate and safe website</a:t>
            </a:r>
            <a:endParaRPr lang="en-US" sz="2000" dirty="0"/>
          </a:p>
          <a:p>
            <a:pPr marL="818777" lvl="1" indent="-342900">
              <a:buFont typeface="Arial" panose="020B0604020202020204" pitchFamily="34" charset="0"/>
              <a:buChar char="•"/>
            </a:pPr>
            <a:r>
              <a:rPr lang="en-US" sz="1600" dirty="0"/>
              <a:t>In order to provide a better security for company X Office ATP replaced all URL with safe-links</a:t>
            </a:r>
          </a:p>
          <a:p>
            <a:pPr marL="342900" indent="-342900">
              <a:buFont typeface="Arial" panose="020B0604020202020204" pitchFamily="34" charset="0"/>
              <a:buChar char="•"/>
            </a:pPr>
            <a:r>
              <a:rPr lang="en-US" sz="2000" dirty="0"/>
              <a:t>24 hours later the attacker decided to “Arm” the URL </a:t>
            </a:r>
            <a:br>
              <a:rPr lang="en-US" sz="2000" dirty="0"/>
            </a:br>
            <a:r>
              <a:rPr lang="en-US" sz="1200" dirty="0"/>
              <a:t>He did it by redirecting the URL (Time-Bomb) so it would download a malicious attachment</a:t>
            </a:r>
          </a:p>
          <a:p>
            <a:pPr marL="342900" indent="-342900">
              <a:buFont typeface="Arial" panose="020B0604020202020204" pitchFamily="34" charset="0"/>
              <a:buChar char="•"/>
            </a:pPr>
            <a:r>
              <a:rPr lang="en-US" sz="2000" dirty="0"/>
              <a:t>An end user opened the phishing email and clicked on the URL</a:t>
            </a:r>
            <a:br>
              <a:rPr lang="en-US" sz="2000" dirty="0"/>
            </a:br>
            <a:r>
              <a:rPr lang="en-US" sz="1200" dirty="0"/>
              <a:t>Now, after the attacker armed the URL, a malicious file was downloaded by the user but not yet executed</a:t>
            </a:r>
          </a:p>
          <a:p>
            <a:pPr marL="342900" indent="-342900">
              <a:buFont typeface="Arial" panose="020B0604020202020204" pitchFamily="34" charset="0"/>
              <a:buChar char="•"/>
            </a:pPr>
            <a:r>
              <a:rPr lang="en-US" sz="2000" dirty="0"/>
              <a:t>As part of the Safe-link logic, office detected the new URL and marked it as malicious - </a:t>
            </a:r>
            <a:r>
              <a:rPr lang="en-US" sz="1200" dirty="0"/>
              <a:t>This action is done asynchronous to provide the best possible end user experience</a:t>
            </a:r>
          </a:p>
          <a:p>
            <a:pPr marL="342900" indent="-342900">
              <a:buFont typeface="Arial" panose="020B0604020202020204" pitchFamily="34" charset="0"/>
              <a:buChar char="•"/>
            </a:pPr>
            <a:r>
              <a:rPr lang="en-US" sz="2000" dirty="0"/>
              <a:t>Once the URL was marked as malicious all the emails were automatically quarantined by Office ATP Zapping logic</a:t>
            </a:r>
          </a:p>
          <a:p>
            <a:pPr marL="342900" indent="-342900">
              <a:buFont typeface="Arial" panose="020B0604020202020204" pitchFamily="34" charset="0"/>
              <a:buChar char="•"/>
            </a:pPr>
            <a:r>
              <a:rPr lang="en-US" sz="2000" dirty="0"/>
              <a:t>Office ATP sent an Alert to Windows ATP so it could locate the user that open the malicious attachment and clean the infection</a:t>
            </a:r>
          </a:p>
          <a:p>
            <a:pPr marL="342900" indent="-342900">
              <a:buFont typeface="Arial" panose="020B0604020202020204" pitchFamily="34" charset="0"/>
              <a:buChar char="•"/>
            </a:pPr>
            <a:r>
              <a:rPr lang="en-US" sz="2000" dirty="0"/>
              <a:t>Windows ATP initiated an Automated Investigation that was able to find the malicious attachment, analyze the scope of the breach and quarantine the threat</a:t>
            </a:r>
          </a:p>
          <a:p>
            <a:endParaRPr lang="en-US" sz="1400" dirty="0"/>
          </a:p>
          <a:p>
            <a:endParaRPr lang="en-US" sz="14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A2D2A7-FEDB-4FEC-BF57-39E9383DCE56}"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510537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63429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gradFill>
                  <a:gsLst>
                    <a:gs pos="83000">
                      <a:srgbClr val="282828"/>
                    </a:gs>
                    <a:gs pos="100000">
                      <a:srgbClr val="282828"/>
                    </a:gs>
                  </a:gsLst>
                  <a:lin ang="5400000" scaled="1"/>
                </a:gradFill>
                <a:latin typeface="Segoe UI"/>
                <a:cs typeface="Segoe UI Semibold" panose="020B0702040204020203" pitchFamily="34" charset="0"/>
              </a:rPr>
              <a:t>A uniquely integrated </a:t>
            </a:r>
            <a:br>
              <a:rPr lang="en-US" sz="1200" dirty="0">
                <a:gradFill>
                  <a:gsLst>
                    <a:gs pos="83000">
                      <a:srgbClr val="282828"/>
                    </a:gs>
                    <a:gs pos="100000">
                      <a:srgbClr val="282828"/>
                    </a:gs>
                  </a:gsLst>
                  <a:lin ang="5400000" scaled="1"/>
                </a:gradFill>
                <a:latin typeface="Segoe UI"/>
                <a:cs typeface="Segoe UI Semibold" panose="020B0702040204020203" pitchFamily="34" charset="0"/>
              </a:rPr>
            </a:br>
            <a:r>
              <a:rPr lang="en-US" sz="1200" dirty="0">
                <a:gradFill>
                  <a:gsLst>
                    <a:gs pos="83000">
                      <a:srgbClr val="282828"/>
                    </a:gs>
                    <a:gs pos="100000">
                      <a:srgbClr val="282828"/>
                    </a:gs>
                  </a:gsLst>
                  <a:lin ang="5400000" scaled="1"/>
                </a:gradFill>
                <a:latin typeface="Segoe UI"/>
                <a:cs typeface="Segoe UI Semibold" panose="020B0702040204020203" pitchFamily="34" charset="0"/>
              </a:rPr>
              <a:t>endpoint protection platform</a:t>
            </a:r>
          </a:p>
          <a:p>
            <a:endParaRPr lang="en-US" dirty="0"/>
          </a:p>
        </p:txBody>
      </p:sp>
      <p:sp>
        <p:nvSpPr>
          <p:cNvPr id="4" name="Footer Placeholder 3"/>
          <p:cNvSpPr>
            <a:spLocks noGrp="1"/>
          </p:cNvSpPr>
          <p:nvPr>
            <p:ph type="ftr" sz="quarter" idx="4"/>
          </p:nvPr>
        </p:nvSpPr>
        <p:spPr/>
        <p:txBody>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Segoe UI"/>
                <a:ea typeface="+mn-ea"/>
                <a:cs typeface="+mn-cs"/>
              </a:rPr>
              <a:t>Presentation title</a:t>
            </a:r>
          </a:p>
        </p:txBody>
      </p:sp>
      <p:sp>
        <p:nvSpPr>
          <p:cNvPr id="5" name="Slide Number Placeholder 4"/>
          <p:cNvSpPr>
            <a:spLocks noGrp="1"/>
          </p:cNvSpPr>
          <p:nvPr>
            <p:ph type="sldNum" sz="quarter" idx="5"/>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5F2D3714-B553-A044-BA72-366907BA36B5}" type="slidenum">
              <a:rPr kumimoji="0" lang="en-US" sz="800" b="0" i="0" u="none" strike="noStrike" kern="1200" cap="none" spc="0" normalizeH="0" baseline="0" noProof="0" smtClean="0">
                <a:ln>
                  <a:noFill/>
                </a:ln>
                <a:solidFill>
                  <a:srgbClr val="000000"/>
                </a:solidFill>
                <a:effectLst/>
                <a:uLnTx/>
                <a:uFillTx/>
                <a:latin typeface="Segoe UI"/>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40</a:t>
            </a:fld>
            <a:endParaRPr kumimoji="0" lang="en-US" sz="800" b="0" i="0" u="none" strike="noStrike" kern="1200" cap="none" spc="0" normalizeH="0" baseline="0" noProof="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1806629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Now with Windows 10, we think protecting an endpoint is no longer hard. Microsoft Defender ATP is a unified platform to protect the endpoint against the latest threats—everything is built into the operating system—nothing to deploy—and cloud powered. </a:t>
            </a:r>
          </a:p>
          <a:p>
            <a:pPr defTabSz="966612">
              <a:defRPr/>
            </a:pPr>
            <a:endParaRPr lang="en-US" dirty="0"/>
          </a:p>
          <a:p>
            <a:pPr defTabSz="966612">
              <a:defRPr/>
            </a:pPr>
            <a:r>
              <a:rPr lang="en-US" dirty="0"/>
              <a:t>In the past, Windows launched new product versions every three years, which didn’t allow Microsoft to harden the platform in a quicker way. </a:t>
            </a:r>
          </a:p>
          <a:p>
            <a:pPr defTabSz="966612">
              <a:defRPr/>
            </a:pPr>
            <a:r>
              <a:rPr lang="en-US" dirty="0"/>
              <a:t>Now, Windows as a service works like a security solution: we ship a new OS version every six months, which can immediately have new protection capabilities. </a:t>
            </a:r>
          </a:p>
          <a:p>
            <a:pPr defTabSz="966612">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4</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73018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latin typeface="Segoe UI Light" panose="020B0502040204020203" pitchFamily="34" charset="0"/>
                <a:cs typeface="Segoe UI Light" panose="020B0502040204020203" pitchFamily="34" charset="0"/>
              </a:rPr>
              <a:t>Complete protection stack for your endpoints</a:t>
            </a:r>
            <a:endParaRPr lang="en-US" sz="1200" b="1" kern="0">
              <a:solidFill>
                <a:srgbClr val="474747"/>
              </a:solidFill>
              <a:latin typeface="Segoe UI Light" panose="020B0502040204020203" pitchFamily="34" charset="0"/>
              <a:cs typeface="Segoe UI Light" panose="020B0502040204020203" pitchFamily="34" charset="0"/>
            </a:endParaRP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08508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2296" marR="0" lvl="0" indent="0" algn="l" defTabSz="931365"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82296" marR="0" lvl="0" indent="0" algn="l" defTabSz="931365"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DF04D61-9929-4523-910E-34D04267DA3A}"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9/16/2019</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36543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300" b="1" dirty="0">
                <a:latin typeface="Segoe UI Light" panose="020B0502040204020203" pitchFamily="34" charset="0"/>
                <a:cs typeface="Segoe UI Light" panose="020B0502040204020203" pitchFamily="34" charset="0"/>
              </a:rPr>
              <a:t>Complete protection stack for your endpoints.</a:t>
            </a:r>
          </a:p>
          <a:p>
            <a:pPr defTabSz="966612">
              <a:defRPr/>
            </a:pPr>
            <a:endParaRPr lang="en-US" sz="1300" b="1" dirty="0">
              <a:latin typeface="Segoe UI Light" panose="020B0502040204020203" pitchFamily="34" charset="0"/>
              <a:cs typeface="Segoe UI Light" panose="020B0502040204020203" pitchFamily="34" charset="0"/>
            </a:endParaRPr>
          </a:p>
          <a:p>
            <a:pPr defTabSz="966612">
              <a:defRPr/>
            </a:pPr>
            <a:endParaRPr lang="en-US" sz="1300" b="1" dirty="0">
              <a:latin typeface="Segoe UI Light" panose="020B0502040204020203" pitchFamily="34" charset="0"/>
              <a:cs typeface="Segoe UI Light" panose="020B0502040204020203" pitchFamily="34" charset="0"/>
            </a:endParaRPr>
          </a:p>
          <a:p>
            <a:pPr defTabSz="966612">
              <a:defRPr/>
            </a:pPr>
            <a:endParaRPr lang="en-US" sz="1300" b="1" dirty="0">
              <a:latin typeface="Segoe UI Light" panose="020B0502040204020203" pitchFamily="34" charset="0"/>
              <a:cs typeface="Segoe UI Light" panose="020B0502040204020203" pitchFamily="34" charset="0"/>
            </a:endParaRPr>
          </a:p>
          <a:p>
            <a:pPr defTabSz="966612">
              <a:defRPr/>
            </a:pPr>
            <a:endParaRPr lang="en-US" sz="1300" b="1" kern="0" dirty="0">
              <a:solidFill>
                <a:srgbClr val="474747"/>
              </a:solidFill>
              <a:latin typeface="Segoe UI Light" panose="020B0502040204020203" pitchFamily="34" charset="0"/>
              <a:cs typeface="Segoe UI Light" panose="020B0502040204020203" pitchFamily="34" charset="0"/>
            </a:endParaRPr>
          </a:p>
          <a:p>
            <a:pPr defTabSz="966612">
              <a:defRPr/>
            </a:pPr>
            <a:endParaRPr lang="en-US" sz="1300" kern="0" dirty="0">
              <a:solidFill>
                <a:srgbClr val="474747"/>
              </a:solidFill>
              <a:latin typeface="Segoe UI Light" panose="020B0502040204020203" pitchFamily="34" charset="0"/>
              <a:cs typeface="Segoe UI Light" panose="020B0502040204020203" pitchFamily="34"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4951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components make up the MDATP solution:</a:t>
            </a:r>
          </a:p>
          <a:p>
            <a:endParaRPr lang="en-US" dirty="0"/>
          </a:p>
          <a:p>
            <a:r>
              <a:rPr lang="en-US" dirty="0"/>
              <a:t>THREAT &amp; VULNERABILITY MANAGEMENT</a:t>
            </a:r>
          </a:p>
          <a:p>
            <a:r>
              <a:rPr lang="en-US" dirty="0"/>
              <a:t>ATTACK SURFACE REDUCTION</a:t>
            </a:r>
          </a:p>
          <a:p>
            <a:r>
              <a:rPr lang="en-US" dirty="0"/>
              <a:t>NEXT GENERATION PROTECTION</a:t>
            </a:r>
          </a:p>
          <a:p>
            <a:r>
              <a:rPr lang="en-US" dirty="0"/>
              <a:t>ENDPOINT DETECTION AND RESPONSE</a:t>
            </a:r>
          </a:p>
          <a:p>
            <a:r>
              <a:rPr lang="en-US" dirty="0"/>
              <a:t>AUTO INVESTIGATION AND REMDIATION</a:t>
            </a:r>
          </a:p>
          <a:p>
            <a:r>
              <a:rPr lang="en-US" dirty="0"/>
              <a:t>MICROSOFT THREAT EXPERTS, our managed hunting service</a:t>
            </a:r>
          </a:p>
          <a:p>
            <a:r>
              <a:rPr lang="en-US" dirty="0"/>
              <a:t>Plus centralized management and rich APIs</a:t>
            </a:r>
          </a:p>
          <a:p>
            <a:endParaRPr lang="en-US" dirty="0"/>
          </a:p>
          <a:p>
            <a:r>
              <a:rPr lang="en-US" dirty="0"/>
              <a:t>Now, let’s take a closer look at each individual component.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8C6AF81-4263-4289-8155-76A7450DB9FD}" type="slidenum">
              <a:rPr lang="en-US" smtClean="0"/>
              <a:t>6</a:t>
            </a:fld>
            <a:endParaRPr lang="en-US"/>
          </a:p>
        </p:txBody>
      </p:sp>
    </p:spTree>
    <p:extLst>
      <p:ext uri="{BB962C8B-B14F-4D97-AF65-F5344CB8AC3E}">
        <p14:creationId xmlns:p14="http://schemas.microsoft.com/office/powerpoint/2010/main" val="1050409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You can centrally manage all the components and controls with SCCM or Microsoft Intune, baseline settings we provide. Now it’s finally in one place.</a:t>
            </a:r>
          </a:p>
          <a:p>
            <a:pPr defTabSz="966612">
              <a:defRPr/>
            </a:pPr>
            <a:endParaRPr lang="en-US" dirty="0"/>
          </a:p>
          <a:p>
            <a:pPr defTabSz="966612">
              <a:defRPr/>
            </a:pPr>
            <a:r>
              <a:rPr lang="en-US" dirty="0"/>
              <a:t>Our 1</a:t>
            </a:r>
            <a:r>
              <a:rPr lang="en-US" baseline="30000" dirty="0"/>
              <a:t>st</a:t>
            </a:r>
            <a:r>
              <a:rPr lang="en-US" dirty="0"/>
              <a:t> party solution for Mac “</a:t>
            </a:r>
            <a:r>
              <a:rPr lang="en-US" sz="1200" kern="1200" dirty="0">
                <a:solidFill>
                  <a:schemeClr val="tx1"/>
                </a:solidFill>
                <a:effectLst/>
                <a:latin typeface="+mn-lt"/>
                <a:ea typeface="+mn-ea"/>
                <a:cs typeface="+mn-cs"/>
              </a:rPr>
              <a:t>Microsoft Defender ATP for Mac” supports the three latest released versions of macOS: Mojave, High Sierra, and Sierra</a:t>
            </a:r>
            <a:endParaRPr lang="en-US" dirty="0"/>
          </a:p>
          <a:p>
            <a:endParaRPr lang="en-US" dirty="0"/>
          </a:p>
          <a:p>
            <a:r>
              <a:rPr lang="en-US" dirty="0"/>
              <a:t>We also partner with four leading security companies for additional cross platform support: Sentinel One, Ziften, Bitdefender, and Lookout. These are tight integrations, and all the signals and alerts in Mac, Linux, </a:t>
            </a:r>
            <a:r>
              <a:rPr lang="en-US" dirty="0" err="1"/>
              <a:t>etc</a:t>
            </a:r>
            <a:r>
              <a:rPr lang="en-US" dirty="0"/>
              <a:t> will be surfaced in same single console for sec teams to investigate.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6AF81-4263-4289-8155-76A7450DB9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9145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9AFAAF-8ED2-4577-93E7-A8AB1D4AB96D}"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7803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TVM</a:t>
            </a:r>
          </a:p>
        </p:txBody>
      </p:sp>
      <p:sp>
        <p:nvSpPr>
          <p:cNvPr id="4" name="Slide Number Placeholder 3"/>
          <p:cNvSpPr>
            <a:spLocks noGrp="1"/>
          </p:cNvSpPr>
          <p:nvPr>
            <p:ph type="sldNum" sz="quarter" idx="5"/>
          </p:nvPr>
        </p:nvSpPr>
        <p:spPr/>
        <p:txBody>
          <a:bodyPr/>
          <a:lstStyle/>
          <a:p>
            <a:fld id="{88C6AF81-4263-4289-8155-76A7450DB9FD}" type="slidenum">
              <a:rPr lang="en-US" smtClean="0"/>
              <a:t>9</a:t>
            </a:fld>
            <a:endParaRPr lang="en-US"/>
          </a:p>
        </p:txBody>
      </p:sp>
    </p:spTree>
    <p:extLst>
      <p:ext uri="{BB962C8B-B14F-4D97-AF65-F5344CB8AC3E}">
        <p14:creationId xmlns:p14="http://schemas.microsoft.com/office/powerpoint/2010/main" val="38599531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1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2.xml"/><Relationship Id="rId4" Type="http://schemas.openxmlformats.org/officeDocument/2006/relationships/image" Target="../media/image19.jpe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Blue">
    <p:bg>
      <p:bgPr>
        <a:solidFill>
          <a:schemeClr val="accent1"/>
        </a:solidFill>
        <a:effectLst/>
      </p:bgPr>
    </p:bg>
    <p:spTree>
      <p:nvGrpSpPr>
        <p:cNvPr id="1" name=""/>
        <p:cNvGrpSpPr/>
        <p:nvPr/>
      </p:nvGrpSpPr>
      <p:grpSpPr>
        <a:xfrm>
          <a:off x="0" y="0"/>
          <a:ext cx="0" cy="0"/>
          <a:chOff x="0" y="0"/>
          <a:chExt cx="0" cy="0"/>
        </a:xfrm>
      </p:grpSpPr>
      <p:sp>
        <p:nvSpPr>
          <p:cNvPr id="7" name="Title 1"/>
          <p:cNvSpPr>
            <a:spLocks noGrp="1"/>
          </p:cNvSpPr>
          <p:nvPr>
            <p:ph type="title"/>
          </p:nvPr>
        </p:nvSpPr>
        <p:spPr>
          <a:xfrm>
            <a:off x="406021" y="2052361"/>
            <a:ext cx="6789812" cy="1484772"/>
          </a:xfrm>
        </p:spPr>
        <p:txBody>
          <a:bodyPr vert="horz" wrap="square" lIns="0" tIns="91440" rIns="0" bIns="91440" rtlCol="0" anchor="ctr" anchorCtr="0">
            <a:noAutofit/>
          </a:bodyPr>
          <a:lstStyle>
            <a:lvl1pPr>
              <a:defRPr lang="en-US">
                <a:gradFill>
                  <a:gsLst>
                    <a:gs pos="0">
                      <a:schemeClr val="tx1"/>
                    </a:gs>
                    <a:gs pos="100000">
                      <a:schemeClr val="tx1"/>
                    </a:gs>
                  </a:gsLst>
                  <a:lin ang="5400000" scaled="1"/>
                </a:gradFill>
              </a:defRPr>
            </a:lvl1pPr>
          </a:lstStyle>
          <a:p>
            <a:pPr lvl="0"/>
            <a:r>
              <a:rPr lang="en-US" dirty="0"/>
              <a:t>Click to edit Master title style</a:t>
            </a:r>
          </a:p>
        </p:txBody>
      </p:sp>
      <p:sp>
        <p:nvSpPr>
          <p:cNvPr id="9" name="Rectangle: Rounded Corners 8">
            <a:extLst>
              <a:ext uri="{FF2B5EF4-FFF2-40B4-BE49-F238E27FC236}">
                <a16:creationId xmlns:a16="http://schemas.microsoft.com/office/drawing/2014/main" id="{B3F641DF-040C-4847-9753-1F4F501A79B8}"/>
              </a:ext>
            </a:extLst>
          </p:cNvPr>
          <p:cNvSpPr/>
          <p:nvPr/>
        </p:nvSpPr>
        <p:spPr bwMode="auto">
          <a:xfrm>
            <a:off x="7388001" y="5086288"/>
            <a:ext cx="3618040" cy="128075"/>
          </a:xfrm>
          <a:prstGeom prst="roundRect">
            <a:avLst>
              <a:gd name="adj" fmla="val 50000"/>
            </a:avLst>
          </a:prstGeom>
          <a:solidFill>
            <a:srgbClr val="0060B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Rounded Corners 9">
            <a:extLst>
              <a:ext uri="{FF2B5EF4-FFF2-40B4-BE49-F238E27FC236}">
                <a16:creationId xmlns:a16="http://schemas.microsoft.com/office/drawing/2014/main" id="{FAF14401-4444-46DC-AEDF-345425D79DB4}"/>
              </a:ext>
            </a:extLst>
          </p:cNvPr>
          <p:cNvSpPr/>
          <p:nvPr/>
        </p:nvSpPr>
        <p:spPr bwMode="auto">
          <a:xfrm>
            <a:off x="8979026" y="4420113"/>
            <a:ext cx="2855309" cy="322588"/>
          </a:xfrm>
          <a:prstGeom prst="roundRect">
            <a:avLst>
              <a:gd name="adj" fmla="val 50000"/>
            </a:avLst>
          </a:prstGeom>
          <a:solidFill>
            <a:srgbClr val="0060B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Rounded Corners 10">
            <a:extLst>
              <a:ext uri="{FF2B5EF4-FFF2-40B4-BE49-F238E27FC236}">
                <a16:creationId xmlns:a16="http://schemas.microsoft.com/office/drawing/2014/main" id="{5D580410-0C5F-4714-AA8C-7FA327B3491D}"/>
              </a:ext>
            </a:extLst>
          </p:cNvPr>
          <p:cNvSpPr/>
          <p:nvPr/>
        </p:nvSpPr>
        <p:spPr bwMode="auto">
          <a:xfrm>
            <a:off x="7937537" y="3943893"/>
            <a:ext cx="2855309" cy="221249"/>
          </a:xfrm>
          <a:prstGeom prst="roundRect">
            <a:avLst>
              <a:gd name="adj" fmla="val 50000"/>
            </a:avLst>
          </a:prstGeom>
          <a:solidFill>
            <a:srgbClr val="0060B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a:extLst>
              <a:ext uri="{FF2B5EF4-FFF2-40B4-BE49-F238E27FC236}">
                <a16:creationId xmlns:a16="http://schemas.microsoft.com/office/drawing/2014/main" id="{B6F2D20C-90D5-4B68-916A-2B11114AFECD}"/>
              </a:ext>
            </a:extLst>
          </p:cNvPr>
          <p:cNvSpPr/>
          <p:nvPr/>
        </p:nvSpPr>
        <p:spPr>
          <a:xfrm rot="1979419">
            <a:off x="10061560" y="1533230"/>
            <a:ext cx="180074" cy="49797"/>
          </a:xfrm>
          <a:prstGeom prst="rect">
            <a:avLst/>
          </a:prstGeom>
          <a:solidFill>
            <a:srgbClr val="1926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p>
        </p:txBody>
      </p:sp>
      <p:grpSp>
        <p:nvGrpSpPr>
          <p:cNvPr id="14" name="Group 13">
            <a:extLst>
              <a:ext uri="{FF2B5EF4-FFF2-40B4-BE49-F238E27FC236}">
                <a16:creationId xmlns:a16="http://schemas.microsoft.com/office/drawing/2014/main" id="{472EBE86-DA24-45E6-AE66-54934F64EDF6}"/>
              </a:ext>
            </a:extLst>
          </p:cNvPr>
          <p:cNvGrpSpPr/>
          <p:nvPr/>
        </p:nvGrpSpPr>
        <p:grpSpPr>
          <a:xfrm flipH="1">
            <a:off x="6973445" y="1229592"/>
            <a:ext cx="4182913" cy="4006085"/>
            <a:chOff x="6893190" y="-113543"/>
            <a:chExt cx="7304300" cy="6994525"/>
          </a:xfrm>
        </p:grpSpPr>
        <p:sp>
          <p:nvSpPr>
            <p:cNvPr id="18" name="Freeform: Shape 17">
              <a:extLst>
                <a:ext uri="{FF2B5EF4-FFF2-40B4-BE49-F238E27FC236}">
                  <a16:creationId xmlns:a16="http://schemas.microsoft.com/office/drawing/2014/main" id="{4D35AA42-4486-4CDA-81BF-4AA2616B8584}"/>
                </a:ext>
              </a:extLst>
            </p:cNvPr>
            <p:cNvSpPr/>
            <p:nvPr/>
          </p:nvSpPr>
          <p:spPr>
            <a:xfrm>
              <a:off x="8202295" y="483804"/>
              <a:ext cx="784362" cy="839186"/>
            </a:xfrm>
            <a:custGeom>
              <a:avLst/>
              <a:gdLst>
                <a:gd name="connsiteX0" fmla="*/ 1662 w 1004838"/>
                <a:gd name="connsiteY0" fmla="*/ 319596 h 905522"/>
                <a:gd name="connsiteX1" fmla="*/ 134827 w 1004838"/>
                <a:gd name="connsiteY1" fmla="*/ 292963 h 905522"/>
                <a:gd name="connsiteX2" fmla="*/ 170338 w 1004838"/>
                <a:gd name="connsiteY2" fmla="*/ 266330 h 905522"/>
                <a:gd name="connsiteX3" fmla="*/ 196971 w 1004838"/>
                <a:gd name="connsiteY3" fmla="*/ 248575 h 905522"/>
                <a:gd name="connsiteX4" fmla="*/ 241359 w 1004838"/>
                <a:gd name="connsiteY4" fmla="*/ 221942 h 905522"/>
                <a:gd name="connsiteX5" fmla="*/ 312380 w 1004838"/>
                <a:gd name="connsiteY5" fmla="*/ 204186 h 905522"/>
                <a:gd name="connsiteX6" fmla="*/ 330136 w 1004838"/>
                <a:gd name="connsiteY6" fmla="*/ 186431 h 905522"/>
                <a:gd name="connsiteX7" fmla="*/ 347891 w 1004838"/>
                <a:gd name="connsiteY7" fmla="*/ 159798 h 905522"/>
                <a:gd name="connsiteX8" fmla="*/ 374524 w 1004838"/>
                <a:gd name="connsiteY8" fmla="*/ 142043 h 905522"/>
                <a:gd name="connsiteX9" fmla="*/ 410035 w 1004838"/>
                <a:gd name="connsiteY9" fmla="*/ 88777 h 905522"/>
                <a:gd name="connsiteX10" fmla="*/ 427790 w 1004838"/>
                <a:gd name="connsiteY10" fmla="*/ 71021 h 905522"/>
                <a:gd name="connsiteX11" fmla="*/ 463301 w 1004838"/>
                <a:gd name="connsiteY11" fmla="*/ 62144 h 905522"/>
                <a:gd name="connsiteX12" fmla="*/ 507689 w 1004838"/>
                <a:gd name="connsiteY12" fmla="*/ 44388 h 905522"/>
                <a:gd name="connsiteX13" fmla="*/ 552077 w 1004838"/>
                <a:gd name="connsiteY13" fmla="*/ 35511 h 905522"/>
                <a:gd name="connsiteX14" fmla="*/ 649732 w 1004838"/>
                <a:gd name="connsiteY14" fmla="*/ 0 h 905522"/>
                <a:gd name="connsiteX15" fmla="*/ 827285 w 1004838"/>
                <a:gd name="connsiteY15" fmla="*/ 26633 h 905522"/>
                <a:gd name="connsiteX16" fmla="*/ 880551 w 1004838"/>
                <a:gd name="connsiteY16" fmla="*/ 88777 h 905522"/>
                <a:gd name="connsiteX17" fmla="*/ 978205 w 1004838"/>
                <a:gd name="connsiteY17" fmla="*/ 195309 h 905522"/>
                <a:gd name="connsiteX18" fmla="*/ 987083 w 1004838"/>
                <a:gd name="connsiteY18" fmla="*/ 337351 h 905522"/>
                <a:gd name="connsiteX19" fmla="*/ 1004838 w 1004838"/>
                <a:gd name="connsiteY19" fmla="*/ 443883 h 905522"/>
                <a:gd name="connsiteX20" fmla="*/ 978205 w 1004838"/>
                <a:gd name="connsiteY20" fmla="*/ 621437 h 905522"/>
                <a:gd name="connsiteX21" fmla="*/ 960450 w 1004838"/>
                <a:gd name="connsiteY21" fmla="*/ 674703 h 905522"/>
                <a:gd name="connsiteX22" fmla="*/ 951572 w 1004838"/>
                <a:gd name="connsiteY22" fmla="*/ 701336 h 905522"/>
                <a:gd name="connsiteX23" fmla="*/ 916062 w 1004838"/>
                <a:gd name="connsiteY23" fmla="*/ 745724 h 905522"/>
                <a:gd name="connsiteX24" fmla="*/ 871673 w 1004838"/>
                <a:gd name="connsiteY24" fmla="*/ 798990 h 905522"/>
                <a:gd name="connsiteX25" fmla="*/ 818407 w 1004838"/>
                <a:gd name="connsiteY25" fmla="*/ 834501 h 905522"/>
                <a:gd name="connsiteX26" fmla="*/ 756264 w 1004838"/>
                <a:gd name="connsiteY26" fmla="*/ 843379 h 905522"/>
                <a:gd name="connsiteX27" fmla="*/ 729631 w 1004838"/>
                <a:gd name="connsiteY27" fmla="*/ 861134 h 905522"/>
                <a:gd name="connsiteX28" fmla="*/ 676365 w 1004838"/>
                <a:gd name="connsiteY28" fmla="*/ 870012 h 905522"/>
                <a:gd name="connsiteX29" fmla="*/ 631976 w 1004838"/>
                <a:gd name="connsiteY29" fmla="*/ 878889 h 905522"/>
                <a:gd name="connsiteX30" fmla="*/ 578710 w 1004838"/>
                <a:gd name="connsiteY30" fmla="*/ 905522 h 905522"/>
                <a:gd name="connsiteX31" fmla="*/ 401157 w 1004838"/>
                <a:gd name="connsiteY31" fmla="*/ 887767 h 905522"/>
                <a:gd name="connsiteX32" fmla="*/ 347891 w 1004838"/>
                <a:gd name="connsiteY32" fmla="*/ 870012 h 905522"/>
                <a:gd name="connsiteX33" fmla="*/ 330136 w 1004838"/>
                <a:gd name="connsiteY33" fmla="*/ 852256 h 905522"/>
                <a:gd name="connsiteX34" fmla="*/ 312380 w 1004838"/>
                <a:gd name="connsiteY34" fmla="*/ 825623 h 905522"/>
                <a:gd name="connsiteX35" fmla="*/ 276870 w 1004838"/>
                <a:gd name="connsiteY35" fmla="*/ 798990 h 905522"/>
                <a:gd name="connsiteX36" fmla="*/ 267992 w 1004838"/>
                <a:gd name="connsiteY36" fmla="*/ 763479 h 905522"/>
                <a:gd name="connsiteX37" fmla="*/ 223604 w 1004838"/>
                <a:gd name="connsiteY37" fmla="*/ 692458 h 905522"/>
                <a:gd name="connsiteX38" fmla="*/ 196971 w 1004838"/>
                <a:gd name="connsiteY38" fmla="*/ 639192 h 905522"/>
                <a:gd name="connsiteX39" fmla="*/ 152582 w 1004838"/>
                <a:gd name="connsiteY39" fmla="*/ 559293 h 905522"/>
                <a:gd name="connsiteX40" fmla="*/ 143705 w 1004838"/>
                <a:gd name="connsiteY40" fmla="*/ 506027 h 905522"/>
                <a:gd name="connsiteX41" fmla="*/ 134827 w 1004838"/>
                <a:gd name="connsiteY41" fmla="*/ 461639 h 905522"/>
                <a:gd name="connsiteX42" fmla="*/ 108194 w 1004838"/>
                <a:gd name="connsiteY42" fmla="*/ 426128 h 905522"/>
                <a:gd name="connsiteX43" fmla="*/ 63805 w 1004838"/>
                <a:gd name="connsiteY43" fmla="*/ 363984 h 905522"/>
                <a:gd name="connsiteX44" fmla="*/ 1662 w 1004838"/>
                <a:gd name="connsiteY44" fmla="*/ 319596 h 905522"/>
                <a:gd name="connsiteX0" fmla="*/ 1662 w 1004838"/>
                <a:gd name="connsiteY0" fmla="*/ 319596 h 888510"/>
                <a:gd name="connsiteX1" fmla="*/ 134827 w 1004838"/>
                <a:gd name="connsiteY1" fmla="*/ 292963 h 888510"/>
                <a:gd name="connsiteX2" fmla="*/ 170338 w 1004838"/>
                <a:gd name="connsiteY2" fmla="*/ 266330 h 888510"/>
                <a:gd name="connsiteX3" fmla="*/ 196971 w 1004838"/>
                <a:gd name="connsiteY3" fmla="*/ 248575 h 888510"/>
                <a:gd name="connsiteX4" fmla="*/ 241359 w 1004838"/>
                <a:gd name="connsiteY4" fmla="*/ 221942 h 888510"/>
                <a:gd name="connsiteX5" fmla="*/ 312380 w 1004838"/>
                <a:gd name="connsiteY5" fmla="*/ 204186 h 888510"/>
                <a:gd name="connsiteX6" fmla="*/ 330136 w 1004838"/>
                <a:gd name="connsiteY6" fmla="*/ 186431 h 888510"/>
                <a:gd name="connsiteX7" fmla="*/ 347891 w 1004838"/>
                <a:gd name="connsiteY7" fmla="*/ 159798 h 888510"/>
                <a:gd name="connsiteX8" fmla="*/ 374524 w 1004838"/>
                <a:gd name="connsiteY8" fmla="*/ 142043 h 888510"/>
                <a:gd name="connsiteX9" fmla="*/ 410035 w 1004838"/>
                <a:gd name="connsiteY9" fmla="*/ 88777 h 888510"/>
                <a:gd name="connsiteX10" fmla="*/ 427790 w 1004838"/>
                <a:gd name="connsiteY10" fmla="*/ 71021 h 888510"/>
                <a:gd name="connsiteX11" fmla="*/ 463301 w 1004838"/>
                <a:gd name="connsiteY11" fmla="*/ 62144 h 888510"/>
                <a:gd name="connsiteX12" fmla="*/ 507689 w 1004838"/>
                <a:gd name="connsiteY12" fmla="*/ 44388 h 888510"/>
                <a:gd name="connsiteX13" fmla="*/ 552077 w 1004838"/>
                <a:gd name="connsiteY13" fmla="*/ 35511 h 888510"/>
                <a:gd name="connsiteX14" fmla="*/ 649732 w 1004838"/>
                <a:gd name="connsiteY14" fmla="*/ 0 h 888510"/>
                <a:gd name="connsiteX15" fmla="*/ 827285 w 1004838"/>
                <a:gd name="connsiteY15" fmla="*/ 26633 h 888510"/>
                <a:gd name="connsiteX16" fmla="*/ 880551 w 1004838"/>
                <a:gd name="connsiteY16" fmla="*/ 88777 h 888510"/>
                <a:gd name="connsiteX17" fmla="*/ 978205 w 1004838"/>
                <a:gd name="connsiteY17" fmla="*/ 195309 h 888510"/>
                <a:gd name="connsiteX18" fmla="*/ 987083 w 1004838"/>
                <a:gd name="connsiteY18" fmla="*/ 337351 h 888510"/>
                <a:gd name="connsiteX19" fmla="*/ 1004838 w 1004838"/>
                <a:gd name="connsiteY19" fmla="*/ 443883 h 888510"/>
                <a:gd name="connsiteX20" fmla="*/ 978205 w 1004838"/>
                <a:gd name="connsiteY20" fmla="*/ 621437 h 888510"/>
                <a:gd name="connsiteX21" fmla="*/ 960450 w 1004838"/>
                <a:gd name="connsiteY21" fmla="*/ 674703 h 888510"/>
                <a:gd name="connsiteX22" fmla="*/ 951572 w 1004838"/>
                <a:gd name="connsiteY22" fmla="*/ 701336 h 888510"/>
                <a:gd name="connsiteX23" fmla="*/ 916062 w 1004838"/>
                <a:gd name="connsiteY23" fmla="*/ 745724 h 888510"/>
                <a:gd name="connsiteX24" fmla="*/ 871673 w 1004838"/>
                <a:gd name="connsiteY24" fmla="*/ 798990 h 888510"/>
                <a:gd name="connsiteX25" fmla="*/ 818407 w 1004838"/>
                <a:gd name="connsiteY25" fmla="*/ 834501 h 888510"/>
                <a:gd name="connsiteX26" fmla="*/ 756264 w 1004838"/>
                <a:gd name="connsiteY26" fmla="*/ 843379 h 888510"/>
                <a:gd name="connsiteX27" fmla="*/ 729631 w 1004838"/>
                <a:gd name="connsiteY27" fmla="*/ 861134 h 888510"/>
                <a:gd name="connsiteX28" fmla="*/ 676365 w 1004838"/>
                <a:gd name="connsiteY28" fmla="*/ 870012 h 888510"/>
                <a:gd name="connsiteX29" fmla="*/ 631976 w 1004838"/>
                <a:gd name="connsiteY29" fmla="*/ 878889 h 888510"/>
                <a:gd name="connsiteX30" fmla="*/ 556681 w 1004838"/>
                <a:gd name="connsiteY30" fmla="*/ 839393 h 888510"/>
                <a:gd name="connsiteX31" fmla="*/ 401157 w 1004838"/>
                <a:gd name="connsiteY31" fmla="*/ 887767 h 888510"/>
                <a:gd name="connsiteX32" fmla="*/ 347891 w 1004838"/>
                <a:gd name="connsiteY32" fmla="*/ 870012 h 888510"/>
                <a:gd name="connsiteX33" fmla="*/ 330136 w 1004838"/>
                <a:gd name="connsiteY33" fmla="*/ 852256 h 888510"/>
                <a:gd name="connsiteX34" fmla="*/ 312380 w 1004838"/>
                <a:gd name="connsiteY34" fmla="*/ 825623 h 888510"/>
                <a:gd name="connsiteX35" fmla="*/ 276870 w 1004838"/>
                <a:gd name="connsiteY35" fmla="*/ 798990 h 888510"/>
                <a:gd name="connsiteX36" fmla="*/ 267992 w 1004838"/>
                <a:gd name="connsiteY36" fmla="*/ 763479 h 888510"/>
                <a:gd name="connsiteX37" fmla="*/ 223604 w 1004838"/>
                <a:gd name="connsiteY37" fmla="*/ 692458 h 888510"/>
                <a:gd name="connsiteX38" fmla="*/ 196971 w 1004838"/>
                <a:gd name="connsiteY38" fmla="*/ 639192 h 888510"/>
                <a:gd name="connsiteX39" fmla="*/ 152582 w 1004838"/>
                <a:gd name="connsiteY39" fmla="*/ 559293 h 888510"/>
                <a:gd name="connsiteX40" fmla="*/ 143705 w 1004838"/>
                <a:gd name="connsiteY40" fmla="*/ 506027 h 888510"/>
                <a:gd name="connsiteX41" fmla="*/ 134827 w 1004838"/>
                <a:gd name="connsiteY41" fmla="*/ 461639 h 888510"/>
                <a:gd name="connsiteX42" fmla="*/ 108194 w 1004838"/>
                <a:gd name="connsiteY42" fmla="*/ 426128 h 888510"/>
                <a:gd name="connsiteX43" fmla="*/ 63805 w 1004838"/>
                <a:gd name="connsiteY43" fmla="*/ 363984 h 888510"/>
                <a:gd name="connsiteX44" fmla="*/ 1662 w 1004838"/>
                <a:gd name="connsiteY44" fmla="*/ 319596 h 888510"/>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347891 w 1004838"/>
                <a:gd name="connsiteY32" fmla="*/ 870012 h 880197"/>
                <a:gd name="connsiteX33" fmla="*/ 330136 w 1004838"/>
                <a:gd name="connsiteY33" fmla="*/ 852256 h 880197"/>
                <a:gd name="connsiteX34" fmla="*/ 312380 w 1004838"/>
                <a:gd name="connsiteY34" fmla="*/ 825623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347891 w 1004838"/>
                <a:gd name="connsiteY32" fmla="*/ 870012 h 880197"/>
                <a:gd name="connsiteX33" fmla="*/ 396220 w 1004838"/>
                <a:gd name="connsiteY33" fmla="*/ 742041 h 880197"/>
                <a:gd name="connsiteX34" fmla="*/ 312380 w 1004838"/>
                <a:gd name="connsiteY34" fmla="*/ 825623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12380 w 1004838"/>
                <a:gd name="connsiteY34" fmla="*/ 825623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898931 w 1004838"/>
                <a:gd name="connsiteY23" fmla="*/ 735703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898931 w 1004838"/>
                <a:gd name="connsiteY23" fmla="*/ 735703 h 880197"/>
                <a:gd name="connsiteX24" fmla="*/ 837406 w 1004838"/>
                <a:gd name="connsiteY24" fmla="*/ 78897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898931 w 1004838"/>
                <a:gd name="connsiteY23" fmla="*/ 735703 h 880197"/>
                <a:gd name="connsiteX24" fmla="*/ 837406 w 1004838"/>
                <a:gd name="connsiteY24" fmla="*/ 788970 h 880197"/>
                <a:gd name="connsiteX25" fmla="*/ 803724 w 1004838"/>
                <a:gd name="connsiteY25" fmla="*/ 82448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04838" h="880197">
                  <a:moveTo>
                    <a:pt x="1662" y="319596"/>
                  </a:moveTo>
                  <a:cubicBezTo>
                    <a:pt x="13499" y="307759"/>
                    <a:pt x="74041" y="313226"/>
                    <a:pt x="134827" y="292963"/>
                  </a:cubicBezTo>
                  <a:cubicBezTo>
                    <a:pt x="146664" y="284085"/>
                    <a:pt x="158298" y="274930"/>
                    <a:pt x="170338" y="266330"/>
                  </a:cubicBezTo>
                  <a:cubicBezTo>
                    <a:pt x="179020" y="260128"/>
                    <a:pt x="188640" y="255240"/>
                    <a:pt x="196971" y="248575"/>
                  </a:cubicBezTo>
                  <a:cubicBezTo>
                    <a:pt x="227036" y="224522"/>
                    <a:pt x="200420" y="233107"/>
                    <a:pt x="241359" y="221942"/>
                  </a:cubicBezTo>
                  <a:cubicBezTo>
                    <a:pt x="264901" y="215521"/>
                    <a:pt x="312380" y="204186"/>
                    <a:pt x="312380" y="204186"/>
                  </a:cubicBezTo>
                  <a:cubicBezTo>
                    <a:pt x="318299" y="198268"/>
                    <a:pt x="324907" y="192967"/>
                    <a:pt x="330136" y="186431"/>
                  </a:cubicBezTo>
                  <a:cubicBezTo>
                    <a:pt x="336801" y="178100"/>
                    <a:pt x="340346" y="167343"/>
                    <a:pt x="347891" y="159798"/>
                  </a:cubicBezTo>
                  <a:cubicBezTo>
                    <a:pt x="355436" y="152253"/>
                    <a:pt x="365646" y="147961"/>
                    <a:pt x="374524" y="142043"/>
                  </a:cubicBezTo>
                  <a:cubicBezTo>
                    <a:pt x="386361" y="124288"/>
                    <a:pt x="394946" y="103867"/>
                    <a:pt x="410035" y="88777"/>
                  </a:cubicBezTo>
                  <a:cubicBezTo>
                    <a:pt x="415953" y="82858"/>
                    <a:pt x="420304" y="74764"/>
                    <a:pt x="427790" y="71021"/>
                  </a:cubicBezTo>
                  <a:cubicBezTo>
                    <a:pt x="438703" y="65564"/>
                    <a:pt x="451726" y="66002"/>
                    <a:pt x="463301" y="62144"/>
                  </a:cubicBezTo>
                  <a:cubicBezTo>
                    <a:pt x="478419" y="57105"/>
                    <a:pt x="492425" y="48967"/>
                    <a:pt x="507689" y="44388"/>
                  </a:cubicBezTo>
                  <a:cubicBezTo>
                    <a:pt x="522142" y="40052"/>
                    <a:pt x="537520" y="39481"/>
                    <a:pt x="552077" y="35511"/>
                  </a:cubicBezTo>
                  <a:cubicBezTo>
                    <a:pt x="587887" y="25744"/>
                    <a:pt x="615702" y="13612"/>
                    <a:pt x="649732" y="0"/>
                  </a:cubicBezTo>
                  <a:cubicBezTo>
                    <a:pt x="708916" y="8878"/>
                    <a:pt x="771428" y="5149"/>
                    <a:pt x="827285" y="26633"/>
                  </a:cubicBezTo>
                  <a:cubicBezTo>
                    <a:pt x="852749" y="36427"/>
                    <a:pt x="863347" y="67602"/>
                    <a:pt x="880551" y="88777"/>
                  </a:cubicBezTo>
                  <a:cubicBezTo>
                    <a:pt x="959919" y="186460"/>
                    <a:pt x="912133" y="145754"/>
                    <a:pt x="978205" y="195309"/>
                  </a:cubicBezTo>
                  <a:cubicBezTo>
                    <a:pt x="981164" y="242656"/>
                    <a:pt x="982973" y="290090"/>
                    <a:pt x="987083" y="337351"/>
                  </a:cubicBezTo>
                  <a:cubicBezTo>
                    <a:pt x="990471" y="376309"/>
                    <a:pt x="997355" y="406467"/>
                    <a:pt x="1004838" y="443883"/>
                  </a:cubicBezTo>
                  <a:cubicBezTo>
                    <a:pt x="995610" y="563852"/>
                    <a:pt x="1005834" y="531642"/>
                    <a:pt x="978205" y="621437"/>
                  </a:cubicBezTo>
                  <a:cubicBezTo>
                    <a:pt x="972701" y="639325"/>
                    <a:pt x="966368" y="656948"/>
                    <a:pt x="960450" y="674703"/>
                  </a:cubicBezTo>
                  <a:cubicBezTo>
                    <a:pt x="957491" y="683581"/>
                    <a:pt x="961825" y="691169"/>
                    <a:pt x="951572" y="701336"/>
                  </a:cubicBezTo>
                  <a:cubicBezTo>
                    <a:pt x="941319" y="711503"/>
                    <a:pt x="917959" y="721097"/>
                    <a:pt x="898931" y="735703"/>
                  </a:cubicBezTo>
                  <a:cubicBezTo>
                    <a:pt x="879903" y="750309"/>
                    <a:pt x="853274" y="774174"/>
                    <a:pt x="837406" y="788970"/>
                  </a:cubicBezTo>
                  <a:cubicBezTo>
                    <a:pt x="821538" y="803766"/>
                    <a:pt x="824849" y="821463"/>
                    <a:pt x="803724" y="824481"/>
                  </a:cubicBezTo>
                  <a:lnTo>
                    <a:pt x="756264" y="843379"/>
                  </a:lnTo>
                  <a:cubicBezTo>
                    <a:pt x="747386" y="849297"/>
                    <a:pt x="739753" y="857760"/>
                    <a:pt x="729631" y="861134"/>
                  </a:cubicBezTo>
                  <a:cubicBezTo>
                    <a:pt x="712554" y="866826"/>
                    <a:pt x="694075" y="866792"/>
                    <a:pt x="676365" y="870012"/>
                  </a:cubicBezTo>
                  <a:cubicBezTo>
                    <a:pt x="661519" y="872711"/>
                    <a:pt x="651923" y="883992"/>
                    <a:pt x="631976" y="878889"/>
                  </a:cubicBezTo>
                  <a:cubicBezTo>
                    <a:pt x="612029" y="873786"/>
                    <a:pt x="582717" y="822036"/>
                    <a:pt x="556681" y="839393"/>
                  </a:cubicBezTo>
                  <a:cubicBezTo>
                    <a:pt x="526122" y="837042"/>
                    <a:pt x="491842" y="796162"/>
                    <a:pt x="472137" y="783564"/>
                  </a:cubicBezTo>
                  <a:cubicBezTo>
                    <a:pt x="452432" y="770966"/>
                    <a:pt x="451103" y="770727"/>
                    <a:pt x="438450" y="763807"/>
                  </a:cubicBezTo>
                  <a:cubicBezTo>
                    <a:pt x="425797" y="756887"/>
                    <a:pt x="410705" y="749106"/>
                    <a:pt x="396220" y="742041"/>
                  </a:cubicBezTo>
                  <a:cubicBezTo>
                    <a:pt x="381735" y="734976"/>
                    <a:pt x="365723" y="729964"/>
                    <a:pt x="351542" y="721420"/>
                  </a:cubicBezTo>
                  <a:cubicBezTo>
                    <a:pt x="337361" y="712877"/>
                    <a:pt x="322972" y="699658"/>
                    <a:pt x="311135" y="690780"/>
                  </a:cubicBezTo>
                  <a:cubicBezTo>
                    <a:pt x="308176" y="678943"/>
                    <a:pt x="293187" y="670018"/>
                    <a:pt x="282678" y="661280"/>
                  </a:cubicBezTo>
                  <a:cubicBezTo>
                    <a:pt x="272169" y="652542"/>
                    <a:pt x="259508" y="650050"/>
                    <a:pt x="248079" y="638353"/>
                  </a:cubicBezTo>
                  <a:cubicBezTo>
                    <a:pt x="236650" y="626656"/>
                    <a:pt x="237050" y="625518"/>
                    <a:pt x="214104" y="591099"/>
                  </a:cubicBezTo>
                  <a:cubicBezTo>
                    <a:pt x="185970" y="478566"/>
                    <a:pt x="164315" y="573472"/>
                    <a:pt x="152582" y="559293"/>
                  </a:cubicBezTo>
                  <a:cubicBezTo>
                    <a:pt x="140849" y="545114"/>
                    <a:pt x="146925" y="523737"/>
                    <a:pt x="143705" y="506027"/>
                  </a:cubicBezTo>
                  <a:cubicBezTo>
                    <a:pt x="141006" y="491181"/>
                    <a:pt x="140955" y="475428"/>
                    <a:pt x="134827" y="461639"/>
                  </a:cubicBezTo>
                  <a:cubicBezTo>
                    <a:pt x="128818" y="448118"/>
                    <a:pt x="117072" y="437965"/>
                    <a:pt x="108194" y="426128"/>
                  </a:cubicBezTo>
                  <a:cubicBezTo>
                    <a:pt x="87479" y="363984"/>
                    <a:pt x="108193" y="378781"/>
                    <a:pt x="63805" y="363984"/>
                  </a:cubicBezTo>
                  <a:cubicBezTo>
                    <a:pt x="44408" y="334889"/>
                    <a:pt x="-10175" y="331433"/>
                    <a:pt x="1662" y="31959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marL="0" marR="0" lvl="0" indent="0" algn="r" defTabSz="914367" rtl="0" eaLnBrk="1" fontAlgn="auto" latinLnBrk="0" hangingPunct="1">
                <a:lnSpc>
                  <a:spcPct val="100000"/>
                </a:lnSpc>
                <a:spcBef>
                  <a:spcPts val="0"/>
                </a:spcBef>
                <a:spcAft>
                  <a:spcPts val="0"/>
                </a:spcAft>
                <a:buClrTx/>
                <a:buSzTx/>
                <a:buFontTx/>
                <a:buNone/>
                <a:tabLst/>
                <a:defRPr/>
              </a:pPr>
              <a:endParaRPr kumimoji="0" lang="en-US" sz="1176" b="0" i="0" u="none" strike="noStrike" kern="1200" cap="none" spc="0" normalizeH="0" baseline="0" noProof="0" err="1">
                <a:ln>
                  <a:noFill/>
                </a:ln>
                <a:solidFill>
                  <a:prstClr val="white"/>
                </a:solidFill>
                <a:effectLst/>
                <a:uLnTx/>
                <a:uFillTx/>
                <a:latin typeface="Segoe UI"/>
                <a:ea typeface="+mn-ea"/>
                <a:cs typeface="+mn-cs"/>
              </a:endParaRPr>
            </a:p>
          </p:txBody>
        </p:sp>
        <p:pic>
          <p:nvPicPr>
            <p:cNvPr id="17" name="Picture 16">
              <a:extLst>
                <a:ext uri="{FF2B5EF4-FFF2-40B4-BE49-F238E27FC236}">
                  <a16:creationId xmlns:a16="http://schemas.microsoft.com/office/drawing/2014/main" id="{69430AB2-CA5F-486E-BFC0-798337ED8F8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6893190" y="-113543"/>
              <a:ext cx="7304300" cy="6994525"/>
            </a:xfrm>
            <a:prstGeom prst="rect">
              <a:avLst/>
            </a:prstGeom>
          </p:spPr>
        </p:pic>
      </p:grpSp>
      <p:grpSp>
        <p:nvGrpSpPr>
          <p:cNvPr id="21" name="Group 20">
            <a:extLst>
              <a:ext uri="{FF2B5EF4-FFF2-40B4-BE49-F238E27FC236}">
                <a16:creationId xmlns:a16="http://schemas.microsoft.com/office/drawing/2014/main" id="{65F6CE78-5566-4F53-9EAD-4BD3449AC65D}"/>
              </a:ext>
            </a:extLst>
          </p:cNvPr>
          <p:cNvGrpSpPr>
            <a:grpSpLocks noChangeAspect="1"/>
          </p:cNvGrpSpPr>
          <p:nvPr userDrawn="1"/>
        </p:nvGrpSpPr>
        <p:grpSpPr bwMode="black">
          <a:xfrm>
            <a:off x="448234" y="468701"/>
            <a:ext cx="1448130" cy="310896"/>
            <a:chOff x="457200" y="1643393"/>
            <a:chExt cx="4492753" cy="964540"/>
          </a:xfrm>
        </p:grpSpPr>
        <p:pic>
          <p:nvPicPr>
            <p:cNvPr id="22" name="Picture 21">
              <a:extLst>
                <a:ext uri="{FF2B5EF4-FFF2-40B4-BE49-F238E27FC236}">
                  <a16:creationId xmlns:a16="http://schemas.microsoft.com/office/drawing/2014/main" id="{838DDD8E-A3A8-4127-88F3-F5FCD29491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black">
            <a:xfrm>
              <a:off x="457200" y="1643393"/>
              <a:ext cx="964540" cy="964540"/>
            </a:xfrm>
            <a:prstGeom prst="rect">
              <a:avLst/>
            </a:prstGeom>
          </p:spPr>
        </p:pic>
        <p:sp>
          <p:nvSpPr>
            <p:cNvPr id="23" name="Freeform 12">
              <a:extLst>
                <a:ext uri="{FF2B5EF4-FFF2-40B4-BE49-F238E27FC236}">
                  <a16:creationId xmlns:a16="http://schemas.microsoft.com/office/drawing/2014/main" id="{F7B11B37-F0DD-40ED-A93B-8C4A961365E3}"/>
                </a:ext>
              </a:extLst>
            </p:cNvPr>
            <p:cNvSpPr>
              <a:spLocks noEditPoints="1"/>
            </p:cNvSpPr>
            <p:nvPr/>
          </p:nvSpPr>
          <p:spPr bwMode="black">
            <a:xfrm>
              <a:off x="1703514" y="1792710"/>
              <a:ext cx="3246439" cy="635329"/>
            </a:xfrm>
            <a:custGeom>
              <a:avLst/>
              <a:gdLst>
                <a:gd name="T0" fmla="*/ 218 w 1139"/>
                <a:gd name="T1" fmla="*/ 217 h 220"/>
                <a:gd name="T2" fmla="*/ 185 w 1139"/>
                <a:gd name="T3" fmla="*/ 52 h 220"/>
                <a:gd name="T4" fmla="*/ 120 w 1139"/>
                <a:gd name="T5" fmla="*/ 217 h 220"/>
                <a:gd name="T6" fmla="*/ 32 w 1139"/>
                <a:gd name="T7" fmla="*/ 52 h 220"/>
                <a:gd name="T8" fmla="*/ 33 w 1139"/>
                <a:gd name="T9" fmla="*/ 93 h 220"/>
                <a:gd name="T10" fmla="*/ 0 w 1139"/>
                <a:gd name="T11" fmla="*/ 15 h 220"/>
                <a:gd name="T12" fmla="*/ 109 w 1139"/>
                <a:gd name="T13" fmla="*/ 168 h 220"/>
                <a:gd name="T14" fmla="*/ 171 w 1139"/>
                <a:gd name="T15" fmla="*/ 15 h 220"/>
                <a:gd name="T16" fmla="*/ 285 w 1139"/>
                <a:gd name="T17" fmla="*/ 72 h 220"/>
                <a:gd name="T18" fmla="*/ 269 w 1139"/>
                <a:gd name="T19" fmla="*/ 11 h 220"/>
                <a:gd name="T20" fmla="*/ 254 w 1139"/>
                <a:gd name="T21" fmla="*/ 45 h 220"/>
                <a:gd name="T22" fmla="*/ 289 w 1139"/>
                <a:gd name="T23" fmla="*/ 31 h 220"/>
                <a:gd name="T24" fmla="*/ 405 w 1139"/>
                <a:gd name="T25" fmla="*/ 71 h 220"/>
                <a:gd name="T26" fmla="*/ 318 w 1139"/>
                <a:gd name="T27" fmla="*/ 107 h 220"/>
                <a:gd name="T28" fmla="*/ 343 w 1139"/>
                <a:gd name="T29" fmla="*/ 211 h 220"/>
                <a:gd name="T30" fmla="*/ 422 w 1139"/>
                <a:gd name="T31" fmla="*/ 210 h 220"/>
                <a:gd name="T32" fmla="*/ 404 w 1139"/>
                <a:gd name="T33" fmla="*/ 189 h 220"/>
                <a:gd name="T34" fmla="*/ 344 w 1139"/>
                <a:gd name="T35" fmla="*/ 145 h 220"/>
                <a:gd name="T36" fmla="*/ 420 w 1139"/>
                <a:gd name="T37" fmla="*/ 108 h 220"/>
                <a:gd name="T38" fmla="*/ 421 w 1139"/>
                <a:gd name="T39" fmla="*/ 76 h 220"/>
                <a:gd name="T40" fmla="*/ 495 w 1139"/>
                <a:gd name="T41" fmla="*/ 78 h 220"/>
                <a:gd name="T42" fmla="*/ 481 w 1139"/>
                <a:gd name="T43" fmla="*/ 72 h 220"/>
                <a:gd name="T44" fmla="*/ 481 w 1139"/>
                <a:gd name="T45" fmla="*/ 217 h 220"/>
                <a:gd name="T46" fmla="*/ 512 w 1139"/>
                <a:gd name="T47" fmla="*/ 100 h 220"/>
                <a:gd name="T48" fmla="*/ 531 w 1139"/>
                <a:gd name="T49" fmla="*/ 106 h 220"/>
                <a:gd name="T50" fmla="*/ 517 w 1139"/>
                <a:gd name="T51" fmla="*/ 70 h 220"/>
                <a:gd name="T52" fmla="*/ 661 w 1139"/>
                <a:gd name="T53" fmla="*/ 199 h 220"/>
                <a:gd name="T54" fmla="*/ 533 w 1139"/>
                <a:gd name="T55" fmla="*/ 146 h 220"/>
                <a:gd name="T56" fmla="*/ 663 w 1139"/>
                <a:gd name="T57" fmla="*/ 89 h 220"/>
                <a:gd name="T58" fmla="*/ 608 w 1139"/>
                <a:gd name="T59" fmla="*/ 97 h 220"/>
                <a:gd name="T60" fmla="*/ 579 w 1139"/>
                <a:gd name="T61" fmla="*/ 180 h 220"/>
                <a:gd name="T62" fmla="*/ 646 w 1139"/>
                <a:gd name="T63" fmla="*/ 144 h 220"/>
                <a:gd name="T64" fmla="*/ 732 w 1139"/>
                <a:gd name="T65" fmla="*/ 110 h 220"/>
                <a:gd name="T66" fmla="*/ 770 w 1139"/>
                <a:gd name="T67" fmla="*/ 98 h 220"/>
                <a:gd name="T68" fmla="*/ 786 w 1139"/>
                <a:gd name="T69" fmla="*/ 75 h 220"/>
                <a:gd name="T70" fmla="*/ 753 w 1139"/>
                <a:gd name="T71" fmla="*/ 69 h 220"/>
                <a:gd name="T72" fmla="*/ 701 w 1139"/>
                <a:gd name="T73" fmla="*/ 131 h 220"/>
                <a:gd name="T74" fmla="*/ 750 w 1139"/>
                <a:gd name="T75" fmla="*/ 164 h 220"/>
                <a:gd name="T76" fmla="*/ 738 w 1139"/>
                <a:gd name="T77" fmla="*/ 193 h 220"/>
                <a:gd name="T78" fmla="*/ 698 w 1139"/>
                <a:gd name="T79" fmla="*/ 179 h 220"/>
                <a:gd name="T80" fmla="*/ 717 w 1139"/>
                <a:gd name="T81" fmla="*/ 218 h 220"/>
                <a:gd name="T82" fmla="*/ 794 w 1139"/>
                <a:gd name="T83" fmla="*/ 175 h 220"/>
                <a:gd name="T84" fmla="*/ 938 w 1139"/>
                <a:gd name="T85" fmla="*/ 89 h 220"/>
                <a:gd name="T86" fmla="*/ 882 w 1139"/>
                <a:gd name="T87" fmla="*/ 220 h 220"/>
                <a:gd name="T88" fmla="*/ 829 w 1139"/>
                <a:gd name="T89" fmla="*/ 89 h 220"/>
                <a:gd name="T90" fmla="*/ 922 w 1139"/>
                <a:gd name="T91" fmla="*/ 144 h 220"/>
                <a:gd name="T92" fmla="*/ 855 w 1139"/>
                <a:gd name="T93" fmla="*/ 109 h 220"/>
                <a:gd name="T94" fmla="*/ 884 w 1139"/>
                <a:gd name="T95" fmla="*/ 192 h 220"/>
                <a:gd name="T96" fmla="*/ 1139 w 1139"/>
                <a:gd name="T97" fmla="*/ 100 h 220"/>
                <a:gd name="T98" fmla="*/ 1104 w 1139"/>
                <a:gd name="T99" fmla="*/ 29 h 220"/>
                <a:gd name="T100" fmla="*/ 1070 w 1139"/>
                <a:gd name="T101" fmla="*/ 40 h 220"/>
                <a:gd name="T102" fmla="*/ 1019 w 1139"/>
                <a:gd name="T103" fmla="*/ 54 h 220"/>
                <a:gd name="T104" fmla="*/ 1055 w 1139"/>
                <a:gd name="T105" fmla="*/ 32 h 220"/>
                <a:gd name="T106" fmla="*/ 1056 w 1139"/>
                <a:gd name="T107" fmla="*/ 3 h 220"/>
                <a:gd name="T108" fmla="*/ 991 w 1139"/>
                <a:gd name="T109" fmla="*/ 25 h 220"/>
                <a:gd name="T110" fmla="*/ 961 w 1139"/>
                <a:gd name="T111" fmla="*/ 72 h 220"/>
                <a:gd name="T112" fmla="*/ 985 w 1139"/>
                <a:gd name="T113" fmla="*/ 217 h 220"/>
                <a:gd name="T114" fmla="*/ 1070 w 1139"/>
                <a:gd name="T115" fmla="*/ 100 h 220"/>
                <a:gd name="T116" fmla="*/ 1127 w 1139"/>
                <a:gd name="T117" fmla="*/ 219 h 220"/>
                <a:gd name="T118" fmla="*/ 1139 w 1139"/>
                <a:gd name="T119" fmla="*/ 187 h 220"/>
                <a:gd name="T120" fmla="*/ 1123 w 1139"/>
                <a:gd name="T121" fmla="*/ 192 h 220"/>
                <a:gd name="T122" fmla="*/ 1104 w 1139"/>
                <a:gd name="T123" fmla="*/ 1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9" h="220">
                  <a:moveTo>
                    <a:pt x="171" y="15"/>
                  </a:moveTo>
                  <a:cubicBezTo>
                    <a:pt x="218" y="15"/>
                    <a:pt x="218" y="15"/>
                    <a:pt x="218" y="15"/>
                  </a:cubicBezTo>
                  <a:cubicBezTo>
                    <a:pt x="218" y="217"/>
                    <a:pt x="218" y="217"/>
                    <a:pt x="218" y="217"/>
                  </a:cubicBezTo>
                  <a:cubicBezTo>
                    <a:pt x="184" y="217"/>
                    <a:pt x="184" y="217"/>
                    <a:pt x="184" y="217"/>
                  </a:cubicBezTo>
                  <a:cubicBezTo>
                    <a:pt x="184" y="89"/>
                    <a:pt x="184" y="89"/>
                    <a:pt x="184" y="89"/>
                  </a:cubicBezTo>
                  <a:cubicBezTo>
                    <a:pt x="184" y="80"/>
                    <a:pt x="184" y="67"/>
                    <a:pt x="185" y="52"/>
                  </a:cubicBezTo>
                  <a:cubicBezTo>
                    <a:pt x="185" y="52"/>
                    <a:pt x="185" y="52"/>
                    <a:pt x="185" y="52"/>
                  </a:cubicBezTo>
                  <a:cubicBezTo>
                    <a:pt x="183" y="58"/>
                    <a:pt x="182" y="65"/>
                    <a:pt x="180" y="68"/>
                  </a:cubicBezTo>
                  <a:cubicBezTo>
                    <a:pt x="120" y="217"/>
                    <a:pt x="120" y="217"/>
                    <a:pt x="120" y="217"/>
                  </a:cubicBezTo>
                  <a:cubicBezTo>
                    <a:pt x="97" y="217"/>
                    <a:pt x="97" y="217"/>
                    <a:pt x="97" y="217"/>
                  </a:cubicBezTo>
                  <a:cubicBezTo>
                    <a:pt x="37" y="70"/>
                    <a:pt x="37" y="70"/>
                    <a:pt x="37" y="70"/>
                  </a:cubicBezTo>
                  <a:cubicBezTo>
                    <a:pt x="36" y="66"/>
                    <a:pt x="34" y="60"/>
                    <a:pt x="32" y="52"/>
                  </a:cubicBezTo>
                  <a:cubicBezTo>
                    <a:pt x="31" y="52"/>
                    <a:pt x="31" y="52"/>
                    <a:pt x="31" y="52"/>
                  </a:cubicBezTo>
                  <a:cubicBezTo>
                    <a:pt x="32" y="56"/>
                    <a:pt x="32" y="60"/>
                    <a:pt x="32" y="65"/>
                  </a:cubicBezTo>
                  <a:cubicBezTo>
                    <a:pt x="33" y="76"/>
                    <a:pt x="33" y="85"/>
                    <a:pt x="33" y="93"/>
                  </a:cubicBezTo>
                  <a:cubicBezTo>
                    <a:pt x="33" y="217"/>
                    <a:pt x="33" y="217"/>
                    <a:pt x="33" y="217"/>
                  </a:cubicBezTo>
                  <a:cubicBezTo>
                    <a:pt x="0" y="217"/>
                    <a:pt x="0" y="217"/>
                    <a:pt x="0" y="217"/>
                  </a:cubicBezTo>
                  <a:cubicBezTo>
                    <a:pt x="0" y="15"/>
                    <a:pt x="0" y="15"/>
                    <a:pt x="0" y="15"/>
                  </a:cubicBezTo>
                  <a:cubicBezTo>
                    <a:pt x="50" y="15"/>
                    <a:pt x="50" y="15"/>
                    <a:pt x="50" y="15"/>
                  </a:cubicBezTo>
                  <a:cubicBezTo>
                    <a:pt x="100" y="142"/>
                    <a:pt x="100" y="142"/>
                    <a:pt x="100" y="142"/>
                  </a:cubicBezTo>
                  <a:cubicBezTo>
                    <a:pt x="105" y="153"/>
                    <a:pt x="108" y="162"/>
                    <a:pt x="109" y="168"/>
                  </a:cubicBezTo>
                  <a:cubicBezTo>
                    <a:pt x="110" y="168"/>
                    <a:pt x="110" y="168"/>
                    <a:pt x="110" y="168"/>
                  </a:cubicBezTo>
                  <a:cubicBezTo>
                    <a:pt x="119" y="142"/>
                    <a:pt x="119" y="142"/>
                    <a:pt x="119" y="142"/>
                  </a:cubicBezTo>
                  <a:lnTo>
                    <a:pt x="171" y="15"/>
                  </a:lnTo>
                  <a:close/>
                  <a:moveTo>
                    <a:pt x="251" y="217"/>
                  </a:moveTo>
                  <a:cubicBezTo>
                    <a:pt x="285" y="217"/>
                    <a:pt x="285" y="217"/>
                    <a:pt x="285" y="217"/>
                  </a:cubicBezTo>
                  <a:cubicBezTo>
                    <a:pt x="285" y="72"/>
                    <a:pt x="285" y="72"/>
                    <a:pt x="285" y="72"/>
                  </a:cubicBezTo>
                  <a:cubicBezTo>
                    <a:pt x="251" y="72"/>
                    <a:pt x="251" y="72"/>
                    <a:pt x="251" y="72"/>
                  </a:cubicBezTo>
                  <a:lnTo>
                    <a:pt x="251" y="217"/>
                  </a:lnTo>
                  <a:close/>
                  <a:moveTo>
                    <a:pt x="269" y="11"/>
                  </a:moveTo>
                  <a:cubicBezTo>
                    <a:pt x="263" y="11"/>
                    <a:pt x="258" y="13"/>
                    <a:pt x="254" y="17"/>
                  </a:cubicBezTo>
                  <a:cubicBezTo>
                    <a:pt x="250" y="20"/>
                    <a:pt x="248" y="25"/>
                    <a:pt x="248" y="31"/>
                  </a:cubicBezTo>
                  <a:cubicBezTo>
                    <a:pt x="248" y="36"/>
                    <a:pt x="250" y="41"/>
                    <a:pt x="254" y="45"/>
                  </a:cubicBezTo>
                  <a:cubicBezTo>
                    <a:pt x="258" y="48"/>
                    <a:pt x="263" y="50"/>
                    <a:pt x="269" y="50"/>
                  </a:cubicBezTo>
                  <a:cubicBezTo>
                    <a:pt x="274" y="50"/>
                    <a:pt x="279" y="48"/>
                    <a:pt x="283" y="45"/>
                  </a:cubicBezTo>
                  <a:cubicBezTo>
                    <a:pt x="287" y="41"/>
                    <a:pt x="289" y="36"/>
                    <a:pt x="289" y="31"/>
                  </a:cubicBezTo>
                  <a:cubicBezTo>
                    <a:pt x="289" y="25"/>
                    <a:pt x="287" y="21"/>
                    <a:pt x="283" y="17"/>
                  </a:cubicBezTo>
                  <a:cubicBezTo>
                    <a:pt x="279" y="13"/>
                    <a:pt x="274" y="11"/>
                    <a:pt x="269" y="11"/>
                  </a:cubicBezTo>
                  <a:close/>
                  <a:moveTo>
                    <a:pt x="405" y="71"/>
                  </a:moveTo>
                  <a:cubicBezTo>
                    <a:pt x="399" y="69"/>
                    <a:pt x="393" y="69"/>
                    <a:pt x="386" y="69"/>
                  </a:cubicBezTo>
                  <a:cubicBezTo>
                    <a:pt x="371" y="69"/>
                    <a:pt x="357" y="72"/>
                    <a:pt x="345" y="79"/>
                  </a:cubicBezTo>
                  <a:cubicBezTo>
                    <a:pt x="333" y="85"/>
                    <a:pt x="324" y="95"/>
                    <a:pt x="318" y="107"/>
                  </a:cubicBezTo>
                  <a:cubicBezTo>
                    <a:pt x="312" y="119"/>
                    <a:pt x="309" y="133"/>
                    <a:pt x="309" y="148"/>
                  </a:cubicBezTo>
                  <a:cubicBezTo>
                    <a:pt x="309" y="162"/>
                    <a:pt x="312" y="174"/>
                    <a:pt x="318" y="185"/>
                  </a:cubicBezTo>
                  <a:cubicBezTo>
                    <a:pt x="324" y="196"/>
                    <a:pt x="332" y="205"/>
                    <a:pt x="343" y="211"/>
                  </a:cubicBezTo>
                  <a:cubicBezTo>
                    <a:pt x="354" y="217"/>
                    <a:pt x="366" y="220"/>
                    <a:pt x="380" y="220"/>
                  </a:cubicBezTo>
                  <a:cubicBezTo>
                    <a:pt x="396" y="220"/>
                    <a:pt x="410" y="217"/>
                    <a:pt x="421" y="211"/>
                  </a:cubicBezTo>
                  <a:cubicBezTo>
                    <a:pt x="422" y="210"/>
                    <a:pt x="422" y="210"/>
                    <a:pt x="422" y="210"/>
                  </a:cubicBezTo>
                  <a:cubicBezTo>
                    <a:pt x="422" y="179"/>
                    <a:pt x="422" y="179"/>
                    <a:pt x="422" y="179"/>
                  </a:cubicBezTo>
                  <a:cubicBezTo>
                    <a:pt x="420" y="180"/>
                    <a:pt x="420" y="180"/>
                    <a:pt x="420" y="180"/>
                  </a:cubicBezTo>
                  <a:cubicBezTo>
                    <a:pt x="415" y="184"/>
                    <a:pt x="410" y="187"/>
                    <a:pt x="404" y="189"/>
                  </a:cubicBezTo>
                  <a:cubicBezTo>
                    <a:pt x="398" y="191"/>
                    <a:pt x="392" y="192"/>
                    <a:pt x="387" y="192"/>
                  </a:cubicBezTo>
                  <a:cubicBezTo>
                    <a:pt x="374" y="192"/>
                    <a:pt x="363" y="188"/>
                    <a:pt x="355" y="180"/>
                  </a:cubicBezTo>
                  <a:cubicBezTo>
                    <a:pt x="348" y="171"/>
                    <a:pt x="344" y="160"/>
                    <a:pt x="344" y="145"/>
                  </a:cubicBezTo>
                  <a:cubicBezTo>
                    <a:pt x="344" y="131"/>
                    <a:pt x="348" y="119"/>
                    <a:pt x="356" y="110"/>
                  </a:cubicBezTo>
                  <a:cubicBezTo>
                    <a:pt x="364" y="101"/>
                    <a:pt x="375" y="97"/>
                    <a:pt x="388" y="97"/>
                  </a:cubicBezTo>
                  <a:cubicBezTo>
                    <a:pt x="399" y="97"/>
                    <a:pt x="410" y="101"/>
                    <a:pt x="420" y="108"/>
                  </a:cubicBezTo>
                  <a:cubicBezTo>
                    <a:pt x="422" y="109"/>
                    <a:pt x="422" y="109"/>
                    <a:pt x="422" y="109"/>
                  </a:cubicBezTo>
                  <a:cubicBezTo>
                    <a:pt x="422" y="76"/>
                    <a:pt x="422" y="76"/>
                    <a:pt x="422" y="76"/>
                  </a:cubicBezTo>
                  <a:cubicBezTo>
                    <a:pt x="421" y="76"/>
                    <a:pt x="421" y="76"/>
                    <a:pt x="421" y="76"/>
                  </a:cubicBezTo>
                  <a:cubicBezTo>
                    <a:pt x="417" y="74"/>
                    <a:pt x="412" y="72"/>
                    <a:pt x="405" y="71"/>
                  </a:cubicBezTo>
                  <a:close/>
                  <a:moveTo>
                    <a:pt x="517" y="70"/>
                  </a:moveTo>
                  <a:cubicBezTo>
                    <a:pt x="509" y="70"/>
                    <a:pt x="501" y="72"/>
                    <a:pt x="495" y="78"/>
                  </a:cubicBezTo>
                  <a:cubicBezTo>
                    <a:pt x="489" y="83"/>
                    <a:pt x="485" y="89"/>
                    <a:pt x="482" y="97"/>
                  </a:cubicBezTo>
                  <a:cubicBezTo>
                    <a:pt x="481" y="97"/>
                    <a:pt x="481" y="97"/>
                    <a:pt x="481" y="97"/>
                  </a:cubicBezTo>
                  <a:cubicBezTo>
                    <a:pt x="481" y="72"/>
                    <a:pt x="481" y="72"/>
                    <a:pt x="481" y="72"/>
                  </a:cubicBezTo>
                  <a:cubicBezTo>
                    <a:pt x="447" y="72"/>
                    <a:pt x="447" y="72"/>
                    <a:pt x="447" y="72"/>
                  </a:cubicBezTo>
                  <a:cubicBezTo>
                    <a:pt x="447" y="217"/>
                    <a:pt x="447" y="217"/>
                    <a:pt x="447" y="217"/>
                  </a:cubicBezTo>
                  <a:cubicBezTo>
                    <a:pt x="481" y="217"/>
                    <a:pt x="481" y="217"/>
                    <a:pt x="481" y="217"/>
                  </a:cubicBezTo>
                  <a:cubicBezTo>
                    <a:pt x="481" y="143"/>
                    <a:pt x="481" y="143"/>
                    <a:pt x="481" y="143"/>
                  </a:cubicBezTo>
                  <a:cubicBezTo>
                    <a:pt x="481" y="130"/>
                    <a:pt x="484" y="120"/>
                    <a:pt x="490" y="112"/>
                  </a:cubicBezTo>
                  <a:cubicBezTo>
                    <a:pt x="495" y="104"/>
                    <a:pt x="503" y="100"/>
                    <a:pt x="512" y="100"/>
                  </a:cubicBezTo>
                  <a:cubicBezTo>
                    <a:pt x="515" y="100"/>
                    <a:pt x="518" y="101"/>
                    <a:pt x="522" y="102"/>
                  </a:cubicBezTo>
                  <a:cubicBezTo>
                    <a:pt x="526" y="103"/>
                    <a:pt x="528" y="104"/>
                    <a:pt x="530" y="105"/>
                  </a:cubicBezTo>
                  <a:cubicBezTo>
                    <a:pt x="531" y="106"/>
                    <a:pt x="531" y="106"/>
                    <a:pt x="531" y="106"/>
                  </a:cubicBezTo>
                  <a:cubicBezTo>
                    <a:pt x="531" y="72"/>
                    <a:pt x="531" y="72"/>
                    <a:pt x="531" y="72"/>
                  </a:cubicBezTo>
                  <a:cubicBezTo>
                    <a:pt x="531" y="72"/>
                    <a:pt x="531" y="72"/>
                    <a:pt x="531" y="72"/>
                  </a:cubicBezTo>
                  <a:cubicBezTo>
                    <a:pt x="528" y="70"/>
                    <a:pt x="523" y="70"/>
                    <a:pt x="517" y="70"/>
                  </a:cubicBezTo>
                  <a:close/>
                  <a:moveTo>
                    <a:pt x="663" y="89"/>
                  </a:moveTo>
                  <a:cubicBezTo>
                    <a:pt x="675" y="102"/>
                    <a:pt x="682" y="120"/>
                    <a:pt x="682" y="143"/>
                  </a:cubicBezTo>
                  <a:cubicBezTo>
                    <a:pt x="682" y="166"/>
                    <a:pt x="675" y="185"/>
                    <a:pt x="661" y="199"/>
                  </a:cubicBezTo>
                  <a:cubicBezTo>
                    <a:pt x="648" y="213"/>
                    <a:pt x="629" y="220"/>
                    <a:pt x="606" y="220"/>
                  </a:cubicBezTo>
                  <a:cubicBezTo>
                    <a:pt x="584" y="220"/>
                    <a:pt x="566" y="213"/>
                    <a:pt x="553" y="200"/>
                  </a:cubicBezTo>
                  <a:cubicBezTo>
                    <a:pt x="540" y="187"/>
                    <a:pt x="533" y="169"/>
                    <a:pt x="533" y="146"/>
                  </a:cubicBezTo>
                  <a:cubicBezTo>
                    <a:pt x="533" y="122"/>
                    <a:pt x="540" y="103"/>
                    <a:pt x="553" y="89"/>
                  </a:cubicBezTo>
                  <a:cubicBezTo>
                    <a:pt x="567" y="76"/>
                    <a:pt x="586" y="69"/>
                    <a:pt x="610" y="69"/>
                  </a:cubicBezTo>
                  <a:cubicBezTo>
                    <a:pt x="632" y="69"/>
                    <a:pt x="650" y="75"/>
                    <a:pt x="663" y="89"/>
                  </a:cubicBezTo>
                  <a:close/>
                  <a:moveTo>
                    <a:pt x="646" y="144"/>
                  </a:moveTo>
                  <a:cubicBezTo>
                    <a:pt x="646" y="129"/>
                    <a:pt x="643" y="117"/>
                    <a:pt x="636" y="109"/>
                  </a:cubicBezTo>
                  <a:cubicBezTo>
                    <a:pt x="629" y="101"/>
                    <a:pt x="620" y="97"/>
                    <a:pt x="608" y="97"/>
                  </a:cubicBezTo>
                  <a:cubicBezTo>
                    <a:pt x="596" y="97"/>
                    <a:pt x="586" y="101"/>
                    <a:pt x="579" y="109"/>
                  </a:cubicBezTo>
                  <a:cubicBezTo>
                    <a:pt x="572" y="118"/>
                    <a:pt x="568" y="130"/>
                    <a:pt x="568" y="145"/>
                  </a:cubicBezTo>
                  <a:cubicBezTo>
                    <a:pt x="568" y="160"/>
                    <a:pt x="572" y="172"/>
                    <a:pt x="579" y="180"/>
                  </a:cubicBezTo>
                  <a:cubicBezTo>
                    <a:pt x="586" y="188"/>
                    <a:pt x="596" y="192"/>
                    <a:pt x="608" y="192"/>
                  </a:cubicBezTo>
                  <a:cubicBezTo>
                    <a:pt x="621" y="192"/>
                    <a:pt x="630" y="188"/>
                    <a:pt x="637" y="180"/>
                  </a:cubicBezTo>
                  <a:cubicBezTo>
                    <a:pt x="643" y="172"/>
                    <a:pt x="646" y="160"/>
                    <a:pt x="646" y="144"/>
                  </a:cubicBezTo>
                  <a:close/>
                  <a:moveTo>
                    <a:pt x="757" y="132"/>
                  </a:moveTo>
                  <a:cubicBezTo>
                    <a:pt x="746" y="128"/>
                    <a:pt x="739" y="124"/>
                    <a:pt x="737" y="121"/>
                  </a:cubicBezTo>
                  <a:cubicBezTo>
                    <a:pt x="734" y="119"/>
                    <a:pt x="732" y="115"/>
                    <a:pt x="732" y="110"/>
                  </a:cubicBezTo>
                  <a:cubicBezTo>
                    <a:pt x="732" y="106"/>
                    <a:pt x="734" y="103"/>
                    <a:pt x="738" y="100"/>
                  </a:cubicBezTo>
                  <a:cubicBezTo>
                    <a:pt x="741" y="97"/>
                    <a:pt x="746" y="96"/>
                    <a:pt x="752" y="96"/>
                  </a:cubicBezTo>
                  <a:cubicBezTo>
                    <a:pt x="758" y="96"/>
                    <a:pt x="764" y="97"/>
                    <a:pt x="770" y="98"/>
                  </a:cubicBezTo>
                  <a:cubicBezTo>
                    <a:pt x="776" y="100"/>
                    <a:pt x="781" y="103"/>
                    <a:pt x="785" y="105"/>
                  </a:cubicBezTo>
                  <a:cubicBezTo>
                    <a:pt x="786" y="106"/>
                    <a:pt x="786" y="106"/>
                    <a:pt x="786" y="106"/>
                  </a:cubicBezTo>
                  <a:cubicBezTo>
                    <a:pt x="786" y="75"/>
                    <a:pt x="786" y="75"/>
                    <a:pt x="786" y="75"/>
                  </a:cubicBezTo>
                  <a:cubicBezTo>
                    <a:pt x="786" y="75"/>
                    <a:pt x="786" y="75"/>
                    <a:pt x="786" y="75"/>
                  </a:cubicBezTo>
                  <a:cubicBezTo>
                    <a:pt x="782" y="73"/>
                    <a:pt x="777" y="72"/>
                    <a:pt x="770" y="70"/>
                  </a:cubicBezTo>
                  <a:cubicBezTo>
                    <a:pt x="764" y="69"/>
                    <a:pt x="758" y="69"/>
                    <a:pt x="753" y="69"/>
                  </a:cubicBezTo>
                  <a:cubicBezTo>
                    <a:pt x="737" y="69"/>
                    <a:pt x="724" y="73"/>
                    <a:pt x="714" y="81"/>
                  </a:cubicBezTo>
                  <a:cubicBezTo>
                    <a:pt x="703" y="89"/>
                    <a:pt x="698" y="100"/>
                    <a:pt x="698" y="113"/>
                  </a:cubicBezTo>
                  <a:cubicBezTo>
                    <a:pt x="698" y="120"/>
                    <a:pt x="699" y="126"/>
                    <a:pt x="701" y="131"/>
                  </a:cubicBezTo>
                  <a:cubicBezTo>
                    <a:pt x="704" y="136"/>
                    <a:pt x="707" y="141"/>
                    <a:pt x="712" y="144"/>
                  </a:cubicBezTo>
                  <a:cubicBezTo>
                    <a:pt x="716" y="148"/>
                    <a:pt x="723" y="152"/>
                    <a:pt x="733" y="156"/>
                  </a:cubicBezTo>
                  <a:cubicBezTo>
                    <a:pt x="740" y="159"/>
                    <a:pt x="746" y="162"/>
                    <a:pt x="750" y="164"/>
                  </a:cubicBezTo>
                  <a:cubicBezTo>
                    <a:pt x="754" y="166"/>
                    <a:pt x="756" y="168"/>
                    <a:pt x="758" y="171"/>
                  </a:cubicBezTo>
                  <a:cubicBezTo>
                    <a:pt x="759" y="173"/>
                    <a:pt x="760" y="175"/>
                    <a:pt x="760" y="179"/>
                  </a:cubicBezTo>
                  <a:cubicBezTo>
                    <a:pt x="760" y="188"/>
                    <a:pt x="753" y="193"/>
                    <a:pt x="738" y="193"/>
                  </a:cubicBezTo>
                  <a:cubicBezTo>
                    <a:pt x="732" y="193"/>
                    <a:pt x="726" y="192"/>
                    <a:pt x="719" y="190"/>
                  </a:cubicBezTo>
                  <a:cubicBezTo>
                    <a:pt x="712" y="187"/>
                    <a:pt x="705" y="184"/>
                    <a:pt x="700" y="180"/>
                  </a:cubicBezTo>
                  <a:cubicBezTo>
                    <a:pt x="698" y="179"/>
                    <a:pt x="698" y="179"/>
                    <a:pt x="698" y="179"/>
                  </a:cubicBezTo>
                  <a:cubicBezTo>
                    <a:pt x="698" y="212"/>
                    <a:pt x="698" y="212"/>
                    <a:pt x="698" y="212"/>
                  </a:cubicBezTo>
                  <a:cubicBezTo>
                    <a:pt x="699" y="212"/>
                    <a:pt x="699" y="212"/>
                    <a:pt x="699" y="212"/>
                  </a:cubicBezTo>
                  <a:cubicBezTo>
                    <a:pt x="703" y="215"/>
                    <a:pt x="710" y="216"/>
                    <a:pt x="717" y="218"/>
                  </a:cubicBezTo>
                  <a:cubicBezTo>
                    <a:pt x="724" y="219"/>
                    <a:pt x="731" y="220"/>
                    <a:pt x="736" y="220"/>
                  </a:cubicBezTo>
                  <a:cubicBezTo>
                    <a:pt x="754" y="220"/>
                    <a:pt x="768" y="216"/>
                    <a:pt x="778" y="208"/>
                  </a:cubicBezTo>
                  <a:cubicBezTo>
                    <a:pt x="789" y="199"/>
                    <a:pt x="794" y="188"/>
                    <a:pt x="794" y="175"/>
                  </a:cubicBezTo>
                  <a:cubicBezTo>
                    <a:pt x="794" y="165"/>
                    <a:pt x="791" y="157"/>
                    <a:pt x="786" y="150"/>
                  </a:cubicBezTo>
                  <a:cubicBezTo>
                    <a:pt x="780" y="143"/>
                    <a:pt x="770" y="137"/>
                    <a:pt x="757" y="132"/>
                  </a:cubicBezTo>
                  <a:close/>
                  <a:moveTo>
                    <a:pt x="938" y="89"/>
                  </a:moveTo>
                  <a:cubicBezTo>
                    <a:pt x="951" y="102"/>
                    <a:pt x="957" y="120"/>
                    <a:pt x="957" y="143"/>
                  </a:cubicBezTo>
                  <a:cubicBezTo>
                    <a:pt x="957" y="166"/>
                    <a:pt x="951" y="185"/>
                    <a:pt x="937" y="199"/>
                  </a:cubicBezTo>
                  <a:cubicBezTo>
                    <a:pt x="924" y="213"/>
                    <a:pt x="905" y="220"/>
                    <a:pt x="882" y="220"/>
                  </a:cubicBezTo>
                  <a:cubicBezTo>
                    <a:pt x="860" y="220"/>
                    <a:pt x="842" y="213"/>
                    <a:pt x="829" y="200"/>
                  </a:cubicBezTo>
                  <a:cubicBezTo>
                    <a:pt x="816" y="187"/>
                    <a:pt x="809" y="169"/>
                    <a:pt x="809" y="146"/>
                  </a:cubicBezTo>
                  <a:cubicBezTo>
                    <a:pt x="809" y="122"/>
                    <a:pt x="816" y="103"/>
                    <a:pt x="829" y="89"/>
                  </a:cubicBezTo>
                  <a:cubicBezTo>
                    <a:pt x="843" y="76"/>
                    <a:pt x="862" y="69"/>
                    <a:pt x="885" y="69"/>
                  </a:cubicBezTo>
                  <a:cubicBezTo>
                    <a:pt x="908" y="69"/>
                    <a:pt x="926" y="75"/>
                    <a:pt x="938" y="89"/>
                  </a:cubicBezTo>
                  <a:close/>
                  <a:moveTo>
                    <a:pt x="922" y="144"/>
                  </a:moveTo>
                  <a:cubicBezTo>
                    <a:pt x="922" y="129"/>
                    <a:pt x="919" y="117"/>
                    <a:pt x="912" y="109"/>
                  </a:cubicBezTo>
                  <a:cubicBezTo>
                    <a:pt x="905" y="101"/>
                    <a:pt x="896" y="97"/>
                    <a:pt x="884" y="97"/>
                  </a:cubicBezTo>
                  <a:cubicBezTo>
                    <a:pt x="871" y="97"/>
                    <a:pt x="862" y="101"/>
                    <a:pt x="855" y="109"/>
                  </a:cubicBezTo>
                  <a:cubicBezTo>
                    <a:pt x="848" y="118"/>
                    <a:pt x="844" y="130"/>
                    <a:pt x="844" y="145"/>
                  </a:cubicBezTo>
                  <a:cubicBezTo>
                    <a:pt x="844" y="160"/>
                    <a:pt x="848" y="172"/>
                    <a:pt x="855" y="180"/>
                  </a:cubicBezTo>
                  <a:cubicBezTo>
                    <a:pt x="862" y="188"/>
                    <a:pt x="871" y="192"/>
                    <a:pt x="884" y="192"/>
                  </a:cubicBezTo>
                  <a:cubicBezTo>
                    <a:pt x="896" y="192"/>
                    <a:pt x="906" y="188"/>
                    <a:pt x="912" y="180"/>
                  </a:cubicBezTo>
                  <a:cubicBezTo>
                    <a:pt x="919" y="172"/>
                    <a:pt x="922" y="160"/>
                    <a:pt x="922" y="144"/>
                  </a:cubicBezTo>
                  <a:close/>
                  <a:moveTo>
                    <a:pt x="1139" y="100"/>
                  </a:moveTo>
                  <a:cubicBezTo>
                    <a:pt x="1139" y="72"/>
                    <a:pt x="1139" y="72"/>
                    <a:pt x="1139" y="72"/>
                  </a:cubicBezTo>
                  <a:cubicBezTo>
                    <a:pt x="1104" y="72"/>
                    <a:pt x="1104" y="72"/>
                    <a:pt x="1104" y="72"/>
                  </a:cubicBezTo>
                  <a:cubicBezTo>
                    <a:pt x="1104" y="29"/>
                    <a:pt x="1104" y="29"/>
                    <a:pt x="1104" y="29"/>
                  </a:cubicBezTo>
                  <a:cubicBezTo>
                    <a:pt x="1103" y="29"/>
                    <a:pt x="1103" y="29"/>
                    <a:pt x="1103" y="29"/>
                  </a:cubicBezTo>
                  <a:cubicBezTo>
                    <a:pt x="1071" y="39"/>
                    <a:pt x="1071" y="39"/>
                    <a:pt x="1071" y="39"/>
                  </a:cubicBezTo>
                  <a:cubicBezTo>
                    <a:pt x="1070" y="40"/>
                    <a:pt x="1070" y="40"/>
                    <a:pt x="1070" y="40"/>
                  </a:cubicBezTo>
                  <a:cubicBezTo>
                    <a:pt x="1070" y="72"/>
                    <a:pt x="1070" y="72"/>
                    <a:pt x="1070" y="72"/>
                  </a:cubicBezTo>
                  <a:cubicBezTo>
                    <a:pt x="1019" y="72"/>
                    <a:pt x="1019" y="72"/>
                    <a:pt x="1019" y="72"/>
                  </a:cubicBezTo>
                  <a:cubicBezTo>
                    <a:pt x="1019" y="54"/>
                    <a:pt x="1019" y="54"/>
                    <a:pt x="1019" y="54"/>
                  </a:cubicBezTo>
                  <a:cubicBezTo>
                    <a:pt x="1019" y="46"/>
                    <a:pt x="1021" y="39"/>
                    <a:pt x="1025" y="35"/>
                  </a:cubicBezTo>
                  <a:cubicBezTo>
                    <a:pt x="1028" y="30"/>
                    <a:pt x="1034" y="28"/>
                    <a:pt x="1040" y="28"/>
                  </a:cubicBezTo>
                  <a:cubicBezTo>
                    <a:pt x="1045" y="28"/>
                    <a:pt x="1050" y="29"/>
                    <a:pt x="1055" y="32"/>
                  </a:cubicBezTo>
                  <a:cubicBezTo>
                    <a:pt x="1057" y="32"/>
                    <a:pt x="1057" y="32"/>
                    <a:pt x="1057" y="32"/>
                  </a:cubicBezTo>
                  <a:cubicBezTo>
                    <a:pt x="1057" y="3"/>
                    <a:pt x="1057" y="3"/>
                    <a:pt x="1057" y="3"/>
                  </a:cubicBezTo>
                  <a:cubicBezTo>
                    <a:pt x="1056" y="3"/>
                    <a:pt x="1056" y="3"/>
                    <a:pt x="1056" y="3"/>
                  </a:cubicBezTo>
                  <a:cubicBezTo>
                    <a:pt x="1051" y="1"/>
                    <a:pt x="1045" y="0"/>
                    <a:pt x="1037" y="0"/>
                  </a:cubicBezTo>
                  <a:cubicBezTo>
                    <a:pt x="1027" y="0"/>
                    <a:pt x="1018" y="3"/>
                    <a:pt x="1010" y="7"/>
                  </a:cubicBezTo>
                  <a:cubicBezTo>
                    <a:pt x="1002" y="11"/>
                    <a:pt x="996" y="17"/>
                    <a:pt x="991" y="25"/>
                  </a:cubicBezTo>
                  <a:cubicBezTo>
                    <a:pt x="987" y="33"/>
                    <a:pt x="985" y="42"/>
                    <a:pt x="985" y="52"/>
                  </a:cubicBezTo>
                  <a:cubicBezTo>
                    <a:pt x="985" y="72"/>
                    <a:pt x="985" y="72"/>
                    <a:pt x="985" y="72"/>
                  </a:cubicBezTo>
                  <a:cubicBezTo>
                    <a:pt x="961" y="72"/>
                    <a:pt x="961" y="72"/>
                    <a:pt x="961" y="72"/>
                  </a:cubicBezTo>
                  <a:cubicBezTo>
                    <a:pt x="961" y="100"/>
                    <a:pt x="961" y="100"/>
                    <a:pt x="961" y="100"/>
                  </a:cubicBezTo>
                  <a:cubicBezTo>
                    <a:pt x="985" y="100"/>
                    <a:pt x="985" y="100"/>
                    <a:pt x="985" y="100"/>
                  </a:cubicBezTo>
                  <a:cubicBezTo>
                    <a:pt x="985" y="217"/>
                    <a:pt x="985" y="217"/>
                    <a:pt x="985" y="217"/>
                  </a:cubicBezTo>
                  <a:cubicBezTo>
                    <a:pt x="1019" y="217"/>
                    <a:pt x="1019" y="217"/>
                    <a:pt x="1019" y="217"/>
                  </a:cubicBezTo>
                  <a:cubicBezTo>
                    <a:pt x="1019" y="100"/>
                    <a:pt x="1019" y="100"/>
                    <a:pt x="1019" y="100"/>
                  </a:cubicBezTo>
                  <a:cubicBezTo>
                    <a:pt x="1070" y="100"/>
                    <a:pt x="1070" y="100"/>
                    <a:pt x="1070" y="100"/>
                  </a:cubicBezTo>
                  <a:cubicBezTo>
                    <a:pt x="1070" y="174"/>
                    <a:pt x="1070" y="174"/>
                    <a:pt x="1070" y="174"/>
                  </a:cubicBezTo>
                  <a:cubicBezTo>
                    <a:pt x="1070" y="205"/>
                    <a:pt x="1084" y="220"/>
                    <a:pt x="1113" y="220"/>
                  </a:cubicBezTo>
                  <a:cubicBezTo>
                    <a:pt x="1118" y="220"/>
                    <a:pt x="1122" y="220"/>
                    <a:pt x="1127" y="219"/>
                  </a:cubicBezTo>
                  <a:cubicBezTo>
                    <a:pt x="1133" y="217"/>
                    <a:pt x="1136" y="216"/>
                    <a:pt x="1138" y="215"/>
                  </a:cubicBezTo>
                  <a:cubicBezTo>
                    <a:pt x="1139" y="215"/>
                    <a:pt x="1139" y="215"/>
                    <a:pt x="1139" y="215"/>
                  </a:cubicBezTo>
                  <a:cubicBezTo>
                    <a:pt x="1139" y="187"/>
                    <a:pt x="1139" y="187"/>
                    <a:pt x="1139" y="187"/>
                  </a:cubicBezTo>
                  <a:cubicBezTo>
                    <a:pt x="1137" y="188"/>
                    <a:pt x="1137" y="188"/>
                    <a:pt x="1137" y="188"/>
                  </a:cubicBezTo>
                  <a:cubicBezTo>
                    <a:pt x="1135" y="189"/>
                    <a:pt x="1133" y="190"/>
                    <a:pt x="1130" y="191"/>
                  </a:cubicBezTo>
                  <a:cubicBezTo>
                    <a:pt x="1127" y="192"/>
                    <a:pt x="1125" y="192"/>
                    <a:pt x="1123" y="192"/>
                  </a:cubicBezTo>
                  <a:cubicBezTo>
                    <a:pt x="1117" y="192"/>
                    <a:pt x="1112" y="190"/>
                    <a:pt x="1109" y="187"/>
                  </a:cubicBezTo>
                  <a:cubicBezTo>
                    <a:pt x="1106" y="183"/>
                    <a:pt x="1104" y="177"/>
                    <a:pt x="1104" y="168"/>
                  </a:cubicBezTo>
                  <a:cubicBezTo>
                    <a:pt x="1104" y="100"/>
                    <a:pt x="1104" y="100"/>
                    <a:pt x="1104" y="100"/>
                  </a:cubicBezTo>
                  <a:lnTo>
                    <a:pt x="1139" y="10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Oval 23">
            <a:extLst>
              <a:ext uri="{FF2B5EF4-FFF2-40B4-BE49-F238E27FC236}">
                <a16:creationId xmlns:a16="http://schemas.microsoft.com/office/drawing/2014/main" id="{5AEE6293-F215-440B-B824-380AA54B1429}"/>
              </a:ext>
            </a:extLst>
          </p:cNvPr>
          <p:cNvSpPr/>
          <p:nvPr userDrawn="1"/>
        </p:nvSpPr>
        <p:spPr bwMode="auto">
          <a:xfrm>
            <a:off x="413871" y="3552691"/>
            <a:ext cx="1232656" cy="1232656"/>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5" name="Graphic 24" descr="User">
            <a:extLst>
              <a:ext uri="{FF2B5EF4-FFF2-40B4-BE49-F238E27FC236}">
                <a16:creationId xmlns:a16="http://schemas.microsoft.com/office/drawing/2014/main" id="{CC085117-CEC4-4C2F-B963-8CCE3F872B27}"/>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13870" y="3552691"/>
            <a:ext cx="1232655" cy="1232655"/>
          </a:xfrm>
          <a:prstGeom prst="rect">
            <a:avLst/>
          </a:prstGeom>
        </p:spPr>
      </p:pic>
      <p:sp>
        <p:nvSpPr>
          <p:cNvPr id="3" name="Text Placeholder 2">
            <a:extLst>
              <a:ext uri="{FF2B5EF4-FFF2-40B4-BE49-F238E27FC236}">
                <a16:creationId xmlns:a16="http://schemas.microsoft.com/office/drawing/2014/main" id="{75B01A67-FFC3-49E7-AC46-F30CE9EFAFC9}"/>
              </a:ext>
            </a:extLst>
          </p:cNvPr>
          <p:cNvSpPr>
            <a:spLocks noGrp="1"/>
          </p:cNvSpPr>
          <p:nvPr>
            <p:ph type="body" sz="quarter" idx="10" hasCustomPrompt="1"/>
          </p:nvPr>
        </p:nvSpPr>
        <p:spPr>
          <a:xfrm>
            <a:off x="1829143" y="4033359"/>
            <a:ext cx="4398962" cy="353045"/>
          </a:xfrm>
        </p:spPr>
        <p:txBody>
          <a:bodyPr/>
          <a:lstStyle>
            <a:lvl1pPr>
              <a:defRPr/>
            </a:lvl1pPr>
          </a:lstStyle>
          <a:p>
            <a:pPr lvl="0"/>
            <a:r>
              <a:rPr lang="en-US" dirty="0"/>
              <a:t>Speaker name &amp; title</a:t>
            </a:r>
          </a:p>
        </p:txBody>
      </p:sp>
    </p:spTree>
    <p:extLst>
      <p:ext uri="{BB962C8B-B14F-4D97-AF65-F5344CB8AC3E}">
        <p14:creationId xmlns:p14="http://schemas.microsoft.com/office/powerpoint/2010/main" val="183637540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339575"/>
            <a:ext cx="11336038" cy="758022"/>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Title</a:t>
            </a:r>
          </a:p>
        </p:txBody>
      </p:sp>
    </p:spTree>
    <p:extLst>
      <p:ext uri="{BB962C8B-B14F-4D97-AF65-F5344CB8AC3E}">
        <p14:creationId xmlns:p14="http://schemas.microsoft.com/office/powerpoint/2010/main" val="186850068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1"/>
            <a:ext cx="5982389" cy="6858000"/>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dirty="0"/>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7" cy="758022"/>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2"/>
            <a:ext cx="5555966" cy="2573509"/>
          </a:xfrm>
        </p:spPr>
        <p:txBody>
          <a:bodyPr wrap="square" lIns="0" tIns="0" rIns="0" bIns="0">
            <a:noAutofit/>
          </a:bodyPr>
          <a:lstStyle>
            <a:lvl1pPr marL="0" marR="0" indent="0" algn="l" defTabSz="914554"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gradFill>
                  <a:gsLst>
                    <a:gs pos="1250">
                      <a:schemeClr val="tx2"/>
                    </a:gs>
                    <a:gs pos="100000">
                      <a:schemeClr val="tx2"/>
                    </a:gs>
                  </a:gsLst>
                  <a:lin ang="5400000" scaled="0"/>
                </a:gradFill>
                <a:latin typeface="+mn-lt"/>
              </a:defRPr>
            </a:lvl1pPr>
            <a:lvl2pPr marL="224142" marR="0" indent="0" algn="l" defTabSz="914554"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285" indent="0">
              <a:buNone/>
              <a:defRPr/>
            </a:lvl3pPr>
            <a:lvl4pPr marL="672427" indent="0">
              <a:buNone/>
              <a:defRPr/>
            </a:lvl4pPr>
            <a:lvl5pPr marL="896569" indent="0">
              <a:buNone/>
              <a:defRPr/>
            </a:lvl5pPr>
          </a:lstStyle>
          <a:p>
            <a:pPr lvl="0"/>
            <a:r>
              <a:rPr lang="pt-BR" dirty="0"/>
              <a:t>Subhead Segoe UI 26pt</a:t>
            </a:r>
          </a:p>
          <a:p>
            <a:pPr lvl="0"/>
            <a:r>
              <a:rPr lang="pt-BR" dirty="0"/>
              <a:t>Subhead Segoe UI 26pt</a:t>
            </a:r>
          </a:p>
          <a:p>
            <a:pPr lvl="0"/>
            <a:r>
              <a:rPr lang="pt-BR" dirty="0"/>
              <a:t>Subhead Segoe UI 26pt</a:t>
            </a:r>
          </a:p>
        </p:txBody>
      </p:sp>
    </p:spTree>
    <p:extLst>
      <p:ext uri="{BB962C8B-B14F-4D97-AF65-F5344CB8AC3E}">
        <p14:creationId xmlns:p14="http://schemas.microsoft.com/office/powerpoint/2010/main" val="495657365"/>
      </p:ext>
    </p:extLst>
  </p:cSld>
  <p:clrMapOvr>
    <a:masterClrMapping/>
  </p:clrMapOvr>
  <p:transition>
    <p:fade/>
  </p:transition>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dirty="0"/>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dirty="0"/>
              <a:t>Drop photo here</a:t>
            </a:r>
          </a:p>
        </p:txBody>
      </p:sp>
      <p:sp>
        <p:nvSpPr>
          <p:cNvPr id="13" name="Picture Placeholder 10"/>
          <p:cNvSpPr>
            <a:spLocks noGrp="1"/>
          </p:cNvSpPr>
          <p:nvPr>
            <p:ph type="pic" sz="quarter" idx="16" hasCustomPrompt="1"/>
          </p:nvPr>
        </p:nvSpPr>
        <p:spPr>
          <a:xfrm>
            <a:off x="8126963" y="2135537"/>
            <a:ext cx="3634002" cy="2583814"/>
          </a:xfrm>
          <a:blipFill>
            <a:blip r:embed="rId4"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dirty="0"/>
              <a:t>Drop photo here</a:t>
            </a:r>
          </a:p>
        </p:txBody>
      </p:sp>
      <p:sp>
        <p:nvSpPr>
          <p:cNvPr id="5" name="Text Placeholder 4"/>
          <p:cNvSpPr>
            <a:spLocks noGrp="1"/>
          </p:cNvSpPr>
          <p:nvPr>
            <p:ph type="body" sz="quarter" idx="11" hasCustomPrompt="1"/>
          </p:nvPr>
        </p:nvSpPr>
        <p:spPr>
          <a:xfrm>
            <a:off x="426425" y="4927922"/>
            <a:ext cx="3630520" cy="1307666"/>
          </a:xfrm>
        </p:spPr>
        <p:txBody>
          <a:bodyPr lIns="0" tIns="0" rIns="0" bIns="0"/>
          <a:lstStyle>
            <a:lvl1pPr marL="0" indent="0">
              <a:lnSpc>
                <a:spcPct val="100000"/>
              </a:lnSpc>
              <a:spcBef>
                <a:spcPts val="0"/>
              </a:spcBef>
              <a:spcAft>
                <a:spcPts val="784"/>
              </a:spcAft>
              <a:buNone/>
              <a:defRPr sz="1569" b="1">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0" name="Text Placeholder 4"/>
          <p:cNvSpPr>
            <a:spLocks noGrp="1"/>
          </p:cNvSpPr>
          <p:nvPr>
            <p:ph type="body" sz="quarter" idx="13" hasCustomPrompt="1"/>
          </p:nvPr>
        </p:nvSpPr>
        <p:spPr>
          <a:xfrm>
            <a:off x="8126964" y="4927922"/>
            <a:ext cx="3630520"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Photo layout 2</a:t>
            </a:r>
          </a:p>
        </p:txBody>
      </p:sp>
    </p:spTree>
    <p:extLst>
      <p:ext uri="{BB962C8B-B14F-4D97-AF65-F5344CB8AC3E}">
        <p14:creationId xmlns:p14="http://schemas.microsoft.com/office/powerpoint/2010/main" val="240419418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2" y="2145842"/>
            <a:ext cx="5780073" cy="3756460"/>
          </a:xfrm>
        </p:spPr>
        <p:txBody>
          <a:bodyPr anchor="ctr">
            <a:noAutofit/>
          </a:bodyPr>
          <a:lstStyle>
            <a:lvl1pPr algn="ctr">
              <a:defRPr sz="1961">
                <a:latin typeface="+mj-lt"/>
              </a:defRPr>
            </a:lvl1pPr>
          </a:lstStyle>
          <a:p>
            <a:r>
              <a:rPr lang="en-US" dirty="0"/>
              <a:t>Drop photo here</a:t>
            </a:r>
          </a:p>
        </p:txBody>
      </p:sp>
      <p:sp>
        <p:nvSpPr>
          <p:cNvPr id="4" name="Text Placeholder 3"/>
          <p:cNvSpPr>
            <a:spLocks noGrp="1"/>
          </p:cNvSpPr>
          <p:nvPr>
            <p:ph type="body" sz="quarter" idx="10" hasCustomPrompt="1"/>
          </p:nvPr>
        </p:nvSpPr>
        <p:spPr>
          <a:xfrm>
            <a:off x="426425" y="2145842"/>
            <a:ext cx="5138175" cy="2573509"/>
          </a:xfrm>
        </p:spPr>
        <p:txBody>
          <a:bodyPr wrap="square" lIns="0" tIns="0" rIns="0" bIns="0">
            <a:noAutofit/>
          </a:bodyPr>
          <a:lstStyle>
            <a:lvl1pPr marL="0" marR="0" indent="0" algn="l" defTabSz="914554"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gradFill>
                  <a:gsLst>
                    <a:gs pos="1250">
                      <a:schemeClr val="tx2"/>
                    </a:gs>
                    <a:gs pos="100000">
                      <a:schemeClr val="tx2"/>
                    </a:gs>
                  </a:gsLst>
                  <a:lin ang="5400000" scaled="0"/>
                </a:gradFill>
                <a:latin typeface="+mn-lt"/>
              </a:defRPr>
            </a:lvl1pPr>
            <a:lvl2pPr marL="224142" marR="0" indent="0" algn="l" defTabSz="914554"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285" indent="0">
              <a:buNone/>
              <a:defRPr/>
            </a:lvl3pPr>
            <a:lvl4pPr marL="672427" indent="0">
              <a:buNone/>
              <a:defRPr/>
            </a:lvl4pPr>
            <a:lvl5pPr marL="896569" indent="0">
              <a:buNone/>
              <a:defRPr/>
            </a:lvl5pPr>
          </a:lstStyle>
          <a:p>
            <a:pPr lvl="0"/>
            <a:r>
              <a:rPr lang="pt-BR" dirty="0"/>
              <a:t>Subhead Segoe UI 26pt</a:t>
            </a:r>
          </a:p>
          <a:p>
            <a:pPr lvl="0"/>
            <a:r>
              <a:rPr lang="pt-BR" dirty="0"/>
              <a:t>Subhead Segoe UI 26pt</a:t>
            </a:r>
          </a:p>
          <a:p>
            <a:pPr lvl="0"/>
            <a:r>
              <a:rPr lang="pt-BR" dirty="0"/>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Device layout</a:t>
            </a:r>
          </a:p>
        </p:txBody>
      </p:sp>
    </p:spTree>
    <p:extLst>
      <p:ext uri="{BB962C8B-B14F-4D97-AF65-F5344CB8AC3E}">
        <p14:creationId xmlns:p14="http://schemas.microsoft.com/office/powerpoint/2010/main" val="73378016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6"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9" b="1">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Tree>
    <p:extLst>
      <p:ext uri="{BB962C8B-B14F-4D97-AF65-F5344CB8AC3E}">
        <p14:creationId xmlns:p14="http://schemas.microsoft.com/office/powerpoint/2010/main" val="150382180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5"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5" y="435825"/>
            <a:ext cx="11336038" cy="744014"/>
          </a:xfrm>
        </p:spPr>
        <p:txBody>
          <a:bodyPr/>
          <a:lstStyle>
            <a:lvl1pPr>
              <a:defRPr>
                <a:gradFill>
                  <a:gsLst>
                    <a:gs pos="1250">
                      <a:schemeClr val="tx2"/>
                    </a:gs>
                    <a:gs pos="100000">
                      <a:schemeClr val="tx2"/>
                    </a:gs>
                  </a:gsLst>
                  <a:lin ang="5400000" scaled="0"/>
                </a:gradFill>
              </a:defRPr>
            </a:lvl1pPr>
          </a:lstStyle>
          <a:p>
            <a:r>
              <a:rPr lang="en-US" dirty="0"/>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6" cy="2038660"/>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60" y="2135537"/>
            <a:ext cx="1596163" cy="2038660"/>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5" y="4927922"/>
            <a:ext cx="2653418" cy="1307666"/>
          </a:xfrm>
        </p:spPr>
        <p:txBody>
          <a:bodyPr lIns="0" tIns="0" rIns="0" bIns="0"/>
          <a:lstStyle>
            <a:lvl1pPr marL="0" indent="0">
              <a:lnSpc>
                <a:spcPct val="100000"/>
              </a:lnSpc>
              <a:spcBef>
                <a:spcPts val="0"/>
              </a:spcBef>
              <a:spcAft>
                <a:spcPts val="784"/>
              </a:spcAft>
              <a:buNone/>
              <a:defRPr sz="1569" b="1">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8"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8"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3" cy="2038660"/>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3" y="2135537"/>
            <a:ext cx="1596163" cy="2038660"/>
          </a:xfrm>
        </p:spPr>
        <p:txBody>
          <a:bodyPr anchor="ctr">
            <a:noAutofit/>
          </a:bodyPr>
          <a:lstStyle>
            <a:lvl1pPr marL="0" indent="0" algn="ctr">
              <a:buNone/>
              <a:defRPr sz="1961">
                <a:solidFill>
                  <a:schemeClr val="tx2"/>
                </a:solidFill>
                <a:latin typeface="+mj-lt"/>
              </a:defRPr>
            </a:lvl1pPr>
          </a:lstStyle>
          <a:p>
            <a:pPr lvl="0"/>
            <a:r>
              <a:rPr lang="en-US" dirty="0"/>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8" cy="1307666"/>
          </a:xfrm>
        </p:spPr>
        <p:txBody>
          <a:bodyPr lIns="0" tIns="0" rIns="0" bIns="0"/>
          <a:lstStyle>
            <a:lvl1pPr marL="0" indent="0">
              <a:lnSpc>
                <a:spcPct val="100000"/>
              </a:lnSpc>
              <a:spcBef>
                <a:spcPts val="0"/>
              </a:spcBef>
              <a:spcAft>
                <a:spcPts val="784"/>
              </a:spcAft>
              <a:buNone/>
              <a:defRPr sz="1569">
                <a:gradFill>
                  <a:gsLst>
                    <a:gs pos="1250">
                      <a:schemeClr val="tx2"/>
                    </a:gs>
                    <a:gs pos="100000">
                      <a:schemeClr val="tx2"/>
                    </a:gs>
                  </a:gsLst>
                  <a:lin ang="5400000" scaled="0"/>
                </a:gradFill>
                <a:latin typeface="+mj-lt"/>
              </a:defRPr>
            </a:lvl1pPr>
            <a:lvl2pPr marL="0" marR="0" indent="0" algn="l" defTabSz="914554" rtl="0" eaLnBrk="1" fontAlgn="auto" latinLnBrk="0" hangingPunct="1">
              <a:lnSpc>
                <a:spcPct val="100000"/>
              </a:lnSpc>
              <a:spcBef>
                <a:spcPts val="0"/>
              </a:spcBef>
              <a:spcAft>
                <a:spcPts val="784"/>
              </a:spcAft>
              <a:buClrTx/>
              <a:buSzPct val="90000"/>
              <a:buFont typeface="Arial" panose="020B0604020202020204" pitchFamily="34" charset="0"/>
              <a:buNone/>
              <a:tabLst/>
              <a:defRPr sz="1569">
                <a:gradFill>
                  <a:gsLst>
                    <a:gs pos="1250">
                      <a:schemeClr val="tx2"/>
                    </a:gs>
                    <a:gs pos="100000">
                      <a:schemeClr val="tx2"/>
                    </a:gs>
                  </a:gsLst>
                  <a:lin ang="5400000" scaled="0"/>
                </a:gradFill>
              </a:defRPr>
            </a:lvl2pPr>
            <a:lvl3pPr marL="448285" indent="0">
              <a:buNone/>
              <a:defRPr/>
            </a:lvl3pPr>
            <a:lvl4pPr marL="672427" indent="0">
              <a:buNone/>
              <a:defRPr/>
            </a:lvl4pPr>
            <a:lvl5pPr marL="896569"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Tree>
    <p:extLst>
      <p:ext uri="{BB962C8B-B14F-4D97-AF65-F5344CB8AC3E}">
        <p14:creationId xmlns:p14="http://schemas.microsoft.com/office/powerpoint/2010/main" val="29704857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5" y="2135536"/>
            <a:ext cx="11336038" cy="4288197"/>
          </a:xfrm>
        </p:spPr>
        <p:txBody>
          <a:bodyPr bIns="1737360" anchor="ctr">
            <a:noAutofit/>
          </a:bodyPr>
          <a:lstStyle>
            <a:lvl1pPr algn="ctr">
              <a:defRPr sz="1961">
                <a:gradFill>
                  <a:gsLst>
                    <a:gs pos="1250">
                      <a:schemeClr val="tx2"/>
                    </a:gs>
                    <a:gs pos="100000">
                      <a:schemeClr val="tx2"/>
                    </a:gs>
                  </a:gsLst>
                  <a:lin ang="5400000" scaled="0"/>
                </a:gradFill>
                <a:latin typeface="+mj-lt"/>
              </a:defRPr>
            </a:lvl1pPr>
          </a:lstStyle>
          <a:p>
            <a:r>
              <a:rPr lang="en-US"/>
              <a:t>Click icon to add table</a:t>
            </a:r>
            <a:endParaRPr lang="en-US" dirty="0"/>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Table layout</a:t>
            </a:r>
          </a:p>
        </p:txBody>
      </p:sp>
    </p:spTree>
    <p:extLst>
      <p:ext uri="{BB962C8B-B14F-4D97-AF65-F5344CB8AC3E}">
        <p14:creationId xmlns:p14="http://schemas.microsoft.com/office/powerpoint/2010/main" val="186602638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20"/>
            <a:ext cx="7477989" cy="3535032"/>
          </a:xfrm>
          <a:noFill/>
        </p:spPr>
        <p:txBody>
          <a:bodyPr vert="horz" wrap="square" lIns="0" tIns="0" rIns="0" bIns="0" rtlCol="0" anchor="t" anchorCtr="0">
            <a:noAutofit/>
          </a:bodyPr>
          <a:lstStyle>
            <a:lvl1pPr>
              <a:lnSpc>
                <a:spcPct val="90000"/>
              </a:lnSpc>
              <a:defRPr lang="en-US" sz="5295" spc="-147" dirty="0">
                <a:gradFill>
                  <a:gsLst>
                    <a:gs pos="1250">
                      <a:schemeClr val="tx2"/>
                    </a:gs>
                    <a:gs pos="100000">
                      <a:schemeClr val="tx2"/>
                    </a:gs>
                  </a:gsLst>
                  <a:lin ang="5400000" scaled="0"/>
                </a:gradFill>
              </a:defRPr>
            </a:lvl1pPr>
          </a:lstStyle>
          <a:p>
            <a:pPr marL="0" lvl="0">
              <a:lnSpc>
                <a:spcPts val="5491"/>
              </a:lnSpc>
            </a:pPr>
            <a:r>
              <a:rPr lang="en-US" dirty="0"/>
              <a:t>Section title</a:t>
            </a:r>
          </a:p>
        </p:txBody>
      </p:sp>
    </p:spTree>
    <p:extLst>
      <p:ext uri="{BB962C8B-B14F-4D97-AF65-F5344CB8AC3E}">
        <p14:creationId xmlns:p14="http://schemas.microsoft.com/office/powerpoint/2010/main" val="190022549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7"/>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20"/>
            <a:ext cx="7477989" cy="3535032"/>
          </a:xfrm>
          <a:noFill/>
        </p:spPr>
        <p:txBody>
          <a:bodyPr vert="horz" wrap="square" lIns="0" tIns="0" rIns="0" bIns="0" rtlCol="0" anchor="t" anchorCtr="0">
            <a:noAutofit/>
          </a:bodyPr>
          <a:lstStyle>
            <a:lvl1pPr>
              <a:lnSpc>
                <a:spcPct val="90000"/>
              </a:lnSpc>
              <a:defRPr lang="en-US" sz="5295" spc="-147" dirty="0">
                <a:gradFill>
                  <a:gsLst>
                    <a:gs pos="1250">
                      <a:schemeClr val="tx1"/>
                    </a:gs>
                    <a:gs pos="100000">
                      <a:schemeClr val="tx1"/>
                    </a:gs>
                  </a:gsLst>
                  <a:lin ang="5400000" scaled="0"/>
                </a:gradFill>
              </a:defRPr>
            </a:lvl1pPr>
          </a:lstStyle>
          <a:p>
            <a:pPr marL="0" lvl="0">
              <a:lnSpc>
                <a:spcPts val="5491"/>
              </a:lnSpc>
            </a:pPr>
            <a:r>
              <a:rPr lang="en-US" dirty="0"/>
              <a:t>Section title</a:t>
            </a:r>
          </a:p>
        </p:txBody>
      </p:sp>
    </p:spTree>
    <p:extLst>
      <p:ext uri="{BB962C8B-B14F-4D97-AF65-F5344CB8AC3E}">
        <p14:creationId xmlns:p14="http://schemas.microsoft.com/office/powerpoint/2010/main" val="106845880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6157E23-85D8-42F4-BC0A-F92F8774E3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751" y="0"/>
            <a:ext cx="12190249" cy="6858974"/>
          </a:xfrm>
          <a:prstGeom prst="rect">
            <a:avLst/>
          </a:prstGeom>
        </p:spPr>
      </p:pic>
      <p:sp>
        <p:nvSpPr>
          <p:cNvPr id="11" name="Rectangle 10">
            <a:extLst>
              <a:ext uri="{FF2B5EF4-FFF2-40B4-BE49-F238E27FC236}">
                <a16:creationId xmlns:a16="http://schemas.microsoft.com/office/drawing/2014/main" id="{2CD30BD5-B614-483F-B8D5-53D43319E111}"/>
              </a:ext>
            </a:extLst>
          </p:cNvPr>
          <p:cNvSpPr/>
          <p:nvPr userDrawn="1"/>
        </p:nvSpPr>
        <p:spPr bwMode="auto">
          <a:xfrm>
            <a:off x="0" y="-1"/>
            <a:ext cx="10174422" cy="6858973"/>
          </a:xfrm>
          <a:prstGeom prst="rect">
            <a:avLst/>
          </a:prstGeom>
          <a:gradFill flip="none" rotWithShape="1">
            <a:gsLst>
              <a:gs pos="0">
                <a:srgbClr val="000000">
                  <a:alpha val="41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79837"/>
            <a:ext cx="7477989" cy="2104407"/>
          </a:xfrm>
          <a:noFill/>
        </p:spPr>
        <p:txBody>
          <a:bodyPr vert="horz" wrap="square" lIns="0" tIns="0" rIns="0" bIns="0" rtlCol="0" anchor="t" anchorCtr="0">
            <a:noAutofit/>
          </a:bodyPr>
          <a:lstStyle>
            <a:lvl1pPr>
              <a:lnSpc>
                <a:spcPct val="90000"/>
              </a:lnSpc>
              <a:defRPr lang="en-US" sz="5295" spc="-147" dirty="0">
                <a:solidFill>
                  <a:schemeClr val="bg2"/>
                </a:solidFill>
              </a:defRPr>
            </a:lvl1pPr>
          </a:lstStyle>
          <a:p>
            <a:pPr marL="0" lvl="0">
              <a:lnSpc>
                <a:spcPts val="5491"/>
              </a:lnSpc>
            </a:pPr>
            <a:r>
              <a:rPr lang="en-US" dirty="0"/>
              <a:t>Section title</a:t>
            </a:r>
          </a:p>
        </p:txBody>
      </p:sp>
    </p:spTree>
    <p:extLst>
      <p:ext uri="{BB962C8B-B14F-4D97-AF65-F5344CB8AC3E}">
        <p14:creationId xmlns:p14="http://schemas.microsoft.com/office/powerpoint/2010/main" val="133970712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Blu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9CD270-F274-4101-9367-CC250B333468}"/>
              </a:ext>
            </a:extLst>
          </p:cNvPr>
          <p:cNvSpPr/>
          <p:nvPr userDrawn="1"/>
        </p:nvSpPr>
        <p:spPr bwMode="auto">
          <a:xfrm>
            <a:off x="0" y="0"/>
            <a:ext cx="12192000" cy="6858000"/>
          </a:xfrm>
          <a:prstGeom prst="rect">
            <a:avLst/>
          </a:prstGeom>
          <a:solidFill>
            <a:schemeClr val="tx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Rounded Corners 8">
            <a:extLst>
              <a:ext uri="{FF2B5EF4-FFF2-40B4-BE49-F238E27FC236}">
                <a16:creationId xmlns:a16="http://schemas.microsoft.com/office/drawing/2014/main" id="{B3F641DF-040C-4847-9753-1F4F501A79B8}"/>
              </a:ext>
            </a:extLst>
          </p:cNvPr>
          <p:cNvSpPr/>
          <p:nvPr/>
        </p:nvSpPr>
        <p:spPr bwMode="auto">
          <a:xfrm>
            <a:off x="7388001" y="5086288"/>
            <a:ext cx="3618040" cy="128075"/>
          </a:xfrm>
          <a:prstGeom prst="roundRect">
            <a:avLst>
              <a:gd name="adj" fmla="val 50000"/>
            </a:avLst>
          </a:prstGeom>
          <a:solidFill>
            <a:srgbClr val="45454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Rounded Corners 9">
            <a:extLst>
              <a:ext uri="{FF2B5EF4-FFF2-40B4-BE49-F238E27FC236}">
                <a16:creationId xmlns:a16="http://schemas.microsoft.com/office/drawing/2014/main" id="{FAF14401-4444-46DC-AEDF-345425D79DB4}"/>
              </a:ext>
            </a:extLst>
          </p:cNvPr>
          <p:cNvSpPr/>
          <p:nvPr/>
        </p:nvSpPr>
        <p:spPr bwMode="auto">
          <a:xfrm>
            <a:off x="8979026" y="4420113"/>
            <a:ext cx="2855309" cy="322588"/>
          </a:xfrm>
          <a:prstGeom prst="roundRect">
            <a:avLst>
              <a:gd name="adj" fmla="val 50000"/>
            </a:avLst>
          </a:prstGeom>
          <a:solidFill>
            <a:srgbClr val="45454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Rounded Corners 10">
            <a:extLst>
              <a:ext uri="{FF2B5EF4-FFF2-40B4-BE49-F238E27FC236}">
                <a16:creationId xmlns:a16="http://schemas.microsoft.com/office/drawing/2014/main" id="{5D580410-0C5F-4714-AA8C-7FA327B3491D}"/>
              </a:ext>
            </a:extLst>
          </p:cNvPr>
          <p:cNvSpPr/>
          <p:nvPr/>
        </p:nvSpPr>
        <p:spPr bwMode="auto">
          <a:xfrm>
            <a:off x="7937537" y="3943893"/>
            <a:ext cx="2855309" cy="221249"/>
          </a:xfrm>
          <a:prstGeom prst="roundRect">
            <a:avLst>
              <a:gd name="adj" fmla="val 50000"/>
            </a:avLst>
          </a:prstGeom>
          <a:solidFill>
            <a:srgbClr val="45454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a:extLst>
              <a:ext uri="{FF2B5EF4-FFF2-40B4-BE49-F238E27FC236}">
                <a16:creationId xmlns:a16="http://schemas.microsoft.com/office/drawing/2014/main" id="{472EBE86-DA24-45E6-AE66-54934F64EDF6}"/>
              </a:ext>
            </a:extLst>
          </p:cNvPr>
          <p:cNvGrpSpPr/>
          <p:nvPr userDrawn="1"/>
        </p:nvGrpSpPr>
        <p:grpSpPr>
          <a:xfrm flipH="1">
            <a:off x="6973445" y="1229592"/>
            <a:ext cx="4182913" cy="4006085"/>
            <a:chOff x="6893190" y="-113543"/>
            <a:chExt cx="7304300" cy="6994525"/>
          </a:xfrm>
        </p:grpSpPr>
        <p:sp>
          <p:nvSpPr>
            <p:cNvPr id="18" name="Freeform: Shape 17">
              <a:extLst>
                <a:ext uri="{FF2B5EF4-FFF2-40B4-BE49-F238E27FC236}">
                  <a16:creationId xmlns:a16="http://schemas.microsoft.com/office/drawing/2014/main" id="{4D35AA42-4486-4CDA-81BF-4AA2616B8584}"/>
                </a:ext>
              </a:extLst>
            </p:cNvPr>
            <p:cNvSpPr/>
            <p:nvPr/>
          </p:nvSpPr>
          <p:spPr>
            <a:xfrm>
              <a:off x="8202295" y="483804"/>
              <a:ext cx="784362" cy="839186"/>
            </a:xfrm>
            <a:custGeom>
              <a:avLst/>
              <a:gdLst>
                <a:gd name="connsiteX0" fmla="*/ 1662 w 1004838"/>
                <a:gd name="connsiteY0" fmla="*/ 319596 h 905522"/>
                <a:gd name="connsiteX1" fmla="*/ 134827 w 1004838"/>
                <a:gd name="connsiteY1" fmla="*/ 292963 h 905522"/>
                <a:gd name="connsiteX2" fmla="*/ 170338 w 1004838"/>
                <a:gd name="connsiteY2" fmla="*/ 266330 h 905522"/>
                <a:gd name="connsiteX3" fmla="*/ 196971 w 1004838"/>
                <a:gd name="connsiteY3" fmla="*/ 248575 h 905522"/>
                <a:gd name="connsiteX4" fmla="*/ 241359 w 1004838"/>
                <a:gd name="connsiteY4" fmla="*/ 221942 h 905522"/>
                <a:gd name="connsiteX5" fmla="*/ 312380 w 1004838"/>
                <a:gd name="connsiteY5" fmla="*/ 204186 h 905522"/>
                <a:gd name="connsiteX6" fmla="*/ 330136 w 1004838"/>
                <a:gd name="connsiteY6" fmla="*/ 186431 h 905522"/>
                <a:gd name="connsiteX7" fmla="*/ 347891 w 1004838"/>
                <a:gd name="connsiteY7" fmla="*/ 159798 h 905522"/>
                <a:gd name="connsiteX8" fmla="*/ 374524 w 1004838"/>
                <a:gd name="connsiteY8" fmla="*/ 142043 h 905522"/>
                <a:gd name="connsiteX9" fmla="*/ 410035 w 1004838"/>
                <a:gd name="connsiteY9" fmla="*/ 88777 h 905522"/>
                <a:gd name="connsiteX10" fmla="*/ 427790 w 1004838"/>
                <a:gd name="connsiteY10" fmla="*/ 71021 h 905522"/>
                <a:gd name="connsiteX11" fmla="*/ 463301 w 1004838"/>
                <a:gd name="connsiteY11" fmla="*/ 62144 h 905522"/>
                <a:gd name="connsiteX12" fmla="*/ 507689 w 1004838"/>
                <a:gd name="connsiteY12" fmla="*/ 44388 h 905522"/>
                <a:gd name="connsiteX13" fmla="*/ 552077 w 1004838"/>
                <a:gd name="connsiteY13" fmla="*/ 35511 h 905522"/>
                <a:gd name="connsiteX14" fmla="*/ 649732 w 1004838"/>
                <a:gd name="connsiteY14" fmla="*/ 0 h 905522"/>
                <a:gd name="connsiteX15" fmla="*/ 827285 w 1004838"/>
                <a:gd name="connsiteY15" fmla="*/ 26633 h 905522"/>
                <a:gd name="connsiteX16" fmla="*/ 880551 w 1004838"/>
                <a:gd name="connsiteY16" fmla="*/ 88777 h 905522"/>
                <a:gd name="connsiteX17" fmla="*/ 978205 w 1004838"/>
                <a:gd name="connsiteY17" fmla="*/ 195309 h 905522"/>
                <a:gd name="connsiteX18" fmla="*/ 987083 w 1004838"/>
                <a:gd name="connsiteY18" fmla="*/ 337351 h 905522"/>
                <a:gd name="connsiteX19" fmla="*/ 1004838 w 1004838"/>
                <a:gd name="connsiteY19" fmla="*/ 443883 h 905522"/>
                <a:gd name="connsiteX20" fmla="*/ 978205 w 1004838"/>
                <a:gd name="connsiteY20" fmla="*/ 621437 h 905522"/>
                <a:gd name="connsiteX21" fmla="*/ 960450 w 1004838"/>
                <a:gd name="connsiteY21" fmla="*/ 674703 h 905522"/>
                <a:gd name="connsiteX22" fmla="*/ 951572 w 1004838"/>
                <a:gd name="connsiteY22" fmla="*/ 701336 h 905522"/>
                <a:gd name="connsiteX23" fmla="*/ 916062 w 1004838"/>
                <a:gd name="connsiteY23" fmla="*/ 745724 h 905522"/>
                <a:gd name="connsiteX24" fmla="*/ 871673 w 1004838"/>
                <a:gd name="connsiteY24" fmla="*/ 798990 h 905522"/>
                <a:gd name="connsiteX25" fmla="*/ 818407 w 1004838"/>
                <a:gd name="connsiteY25" fmla="*/ 834501 h 905522"/>
                <a:gd name="connsiteX26" fmla="*/ 756264 w 1004838"/>
                <a:gd name="connsiteY26" fmla="*/ 843379 h 905522"/>
                <a:gd name="connsiteX27" fmla="*/ 729631 w 1004838"/>
                <a:gd name="connsiteY27" fmla="*/ 861134 h 905522"/>
                <a:gd name="connsiteX28" fmla="*/ 676365 w 1004838"/>
                <a:gd name="connsiteY28" fmla="*/ 870012 h 905522"/>
                <a:gd name="connsiteX29" fmla="*/ 631976 w 1004838"/>
                <a:gd name="connsiteY29" fmla="*/ 878889 h 905522"/>
                <a:gd name="connsiteX30" fmla="*/ 578710 w 1004838"/>
                <a:gd name="connsiteY30" fmla="*/ 905522 h 905522"/>
                <a:gd name="connsiteX31" fmla="*/ 401157 w 1004838"/>
                <a:gd name="connsiteY31" fmla="*/ 887767 h 905522"/>
                <a:gd name="connsiteX32" fmla="*/ 347891 w 1004838"/>
                <a:gd name="connsiteY32" fmla="*/ 870012 h 905522"/>
                <a:gd name="connsiteX33" fmla="*/ 330136 w 1004838"/>
                <a:gd name="connsiteY33" fmla="*/ 852256 h 905522"/>
                <a:gd name="connsiteX34" fmla="*/ 312380 w 1004838"/>
                <a:gd name="connsiteY34" fmla="*/ 825623 h 905522"/>
                <a:gd name="connsiteX35" fmla="*/ 276870 w 1004838"/>
                <a:gd name="connsiteY35" fmla="*/ 798990 h 905522"/>
                <a:gd name="connsiteX36" fmla="*/ 267992 w 1004838"/>
                <a:gd name="connsiteY36" fmla="*/ 763479 h 905522"/>
                <a:gd name="connsiteX37" fmla="*/ 223604 w 1004838"/>
                <a:gd name="connsiteY37" fmla="*/ 692458 h 905522"/>
                <a:gd name="connsiteX38" fmla="*/ 196971 w 1004838"/>
                <a:gd name="connsiteY38" fmla="*/ 639192 h 905522"/>
                <a:gd name="connsiteX39" fmla="*/ 152582 w 1004838"/>
                <a:gd name="connsiteY39" fmla="*/ 559293 h 905522"/>
                <a:gd name="connsiteX40" fmla="*/ 143705 w 1004838"/>
                <a:gd name="connsiteY40" fmla="*/ 506027 h 905522"/>
                <a:gd name="connsiteX41" fmla="*/ 134827 w 1004838"/>
                <a:gd name="connsiteY41" fmla="*/ 461639 h 905522"/>
                <a:gd name="connsiteX42" fmla="*/ 108194 w 1004838"/>
                <a:gd name="connsiteY42" fmla="*/ 426128 h 905522"/>
                <a:gd name="connsiteX43" fmla="*/ 63805 w 1004838"/>
                <a:gd name="connsiteY43" fmla="*/ 363984 h 905522"/>
                <a:gd name="connsiteX44" fmla="*/ 1662 w 1004838"/>
                <a:gd name="connsiteY44" fmla="*/ 319596 h 905522"/>
                <a:gd name="connsiteX0" fmla="*/ 1662 w 1004838"/>
                <a:gd name="connsiteY0" fmla="*/ 319596 h 888510"/>
                <a:gd name="connsiteX1" fmla="*/ 134827 w 1004838"/>
                <a:gd name="connsiteY1" fmla="*/ 292963 h 888510"/>
                <a:gd name="connsiteX2" fmla="*/ 170338 w 1004838"/>
                <a:gd name="connsiteY2" fmla="*/ 266330 h 888510"/>
                <a:gd name="connsiteX3" fmla="*/ 196971 w 1004838"/>
                <a:gd name="connsiteY3" fmla="*/ 248575 h 888510"/>
                <a:gd name="connsiteX4" fmla="*/ 241359 w 1004838"/>
                <a:gd name="connsiteY4" fmla="*/ 221942 h 888510"/>
                <a:gd name="connsiteX5" fmla="*/ 312380 w 1004838"/>
                <a:gd name="connsiteY5" fmla="*/ 204186 h 888510"/>
                <a:gd name="connsiteX6" fmla="*/ 330136 w 1004838"/>
                <a:gd name="connsiteY6" fmla="*/ 186431 h 888510"/>
                <a:gd name="connsiteX7" fmla="*/ 347891 w 1004838"/>
                <a:gd name="connsiteY7" fmla="*/ 159798 h 888510"/>
                <a:gd name="connsiteX8" fmla="*/ 374524 w 1004838"/>
                <a:gd name="connsiteY8" fmla="*/ 142043 h 888510"/>
                <a:gd name="connsiteX9" fmla="*/ 410035 w 1004838"/>
                <a:gd name="connsiteY9" fmla="*/ 88777 h 888510"/>
                <a:gd name="connsiteX10" fmla="*/ 427790 w 1004838"/>
                <a:gd name="connsiteY10" fmla="*/ 71021 h 888510"/>
                <a:gd name="connsiteX11" fmla="*/ 463301 w 1004838"/>
                <a:gd name="connsiteY11" fmla="*/ 62144 h 888510"/>
                <a:gd name="connsiteX12" fmla="*/ 507689 w 1004838"/>
                <a:gd name="connsiteY12" fmla="*/ 44388 h 888510"/>
                <a:gd name="connsiteX13" fmla="*/ 552077 w 1004838"/>
                <a:gd name="connsiteY13" fmla="*/ 35511 h 888510"/>
                <a:gd name="connsiteX14" fmla="*/ 649732 w 1004838"/>
                <a:gd name="connsiteY14" fmla="*/ 0 h 888510"/>
                <a:gd name="connsiteX15" fmla="*/ 827285 w 1004838"/>
                <a:gd name="connsiteY15" fmla="*/ 26633 h 888510"/>
                <a:gd name="connsiteX16" fmla="*/ 880551 w 1004838"/>
                <a:gd name="connsiteY16" fmla="*/ 88777 h 888510"/>
                <a:gd name="connsiteX17" fmla="*/ 978205 w 1004838"/>
                <a:gd name="connsiteY17" fmla="*/ 195309 h 888510"/>
                <a:gd name="connsiteX18" fmla="*/ 987083 w 1004838"/>
                <a:gd name="connsiteY18" fmla="*/ 337351 h 888510"/>
                <a:gd name="connsiteX19" fmla="*/ 1004838 w 1004838"/>
                <a:gd name="connsiteY19" fmla="*/ 443883 h 888510"/>
                <a:gd name="connsiteX20" fmla="*/ 978205 w 1004838"/>
                <a:gd name="connsiteY20" fmla="*/ 621437 h 888510"/>
                <a:gd name="connsiteX21" fmla="*/ 960450 w 1004838"/>
                <a:gd name="connsiteY21" fmla="*/ 674703 h 888510"/>
                <a:gd name="connsiteX22" fmla="*/ 951572 w 1004838"/>
                <a:gd name="connsiteY22" fmla="*/ 701336 h 888510"/>
                <a:gd name="connsiteX23" fmla="*/ 916062 w 1004838"/>
                <a:gd name="connsiteY23" fmla="*/ 745724 h 888510"/>
                <a:gd name="connsiteX24" fmla="*/ 871673 w 1004838"/>
                <a:gd name="connsiteY24" fmla="*/ 798990 h 888510"/>
                <a:gd name="connsiteX25" fmla="*/ 818407 w 1004838"/>
                <a:gd name="connsiteY25" fmla="*/ 834501 h 888510"/>
                <a:gd name="connsiteX26" fmla="*/ 756264 w 1004838"/>
                <a:gd name="connsiteY26" fmla="*/ 843379 h 888510"/>
                <a:gd name="connsiteX27" fmla="*/ 729631 w 1004838"/>
                <a:gd name="connsiteY27" fmla="*/ 861134 h 888510"/>
                <a:gd name="connsiteX28" fmla="*/ 676365 w 1004838"/>
                <a:gd name="connsiteY28" fmla="*/ 870012 h 888510"/>
                <a:gd name="connsiteX29" fmla="*/ 631976 w 1004838"/>
                <a:gd name="connsiteY29" fmla="*/ 878889 h 888510"/>
                <a:gd name="connsiteX30" fmla="*/ 556681 w 1004838"/>
                <a:gd name="connsiteY30" fmla="*/ 839393 h 888510"/>
                <a:gd name="connsiteX31" fmla="*/ 401157 w 1004838"/>
                <a:gd name="connsiteY31" fmla="*/ 887767 h 888510"/>
                <a:gd name="connsiteX32" fmla="*/ 347891 w 1004838"/>
                <a:gd name="connsiteY32" fmla="*/ 870012 h 888510"/>
                <a:gd name="connsiteX33" fmla="*/ 330136 w 1004838"/>
                <a:gd name="connsiteY33" fmla="*/ 852256 h 888510"/>
                <a:gd name="connsiteX34" fmla="*/ 312380 w 1004838"/>
                <a:gd name="connsiteY34" fmla="*/ 825623 h 888510"/>
                <a:gd name="connsiteX35" fmla="*/ 276870 w 1004838"/>
                <a:gd name="connsiteY35" fmla="*/ 798990 h 888510"/>
                <a:gd name="connsiteX36" fmla="*/ 267992 w 1004838"/>
                <a:gd name="connsiteY36" fmla="*/ 763479 h 888510"/>
                <a:gd name="connsiteX37" fmla="*/ 223604 w 1004838"/>
                <a:gd name="connsiteY37" fmla="*/ 692458 h 888510"/>
                <a:gd name="connsiteX38" fmla="*/ 196971 w 1004838"/>
                <a:gd name="connsiteY38" fmla="*/ 639192 h 888510"/>
                <a:gd name="connsiteX39" fmla="*/ 152582 w 1004838"/>
                <a:gd name="connsiteY39" fmla="*/ 559293 h 888510"/>
                <a:gd name="connsiteX40" fmla="*/ 143705 w 1004838"/>
                <a:gd name="connsiteY40" fmla="*/ 506027 h 888510"/>
                <a:gd name="connsiteX41" fmla="*/ 134827 w 1004838"/>
                <a:gd name="connsiteY41" fmla="*/ 461639 h 888510"/>
                <a:gd name="connsiteX42" fmla="*/ 108194 w 1004838"/>
                <a:gd name="connsiteY42" fmla="*/ 426128 h 888510"/>
                <a:gd name="connsiteX43" fmla="*/ 63805 w 1004838"/>
                <a:gd name="connsiteY43" fmla="*/ 363984 h 888510"/>
                <a:gd name="connsiteX44" fmla="*/ 1662 w 1004838"/>
                <a:gd name="connsiteY44" fmla="*/ 319596 h 888510"/>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347891 w 1004838"/>
                <a:gd name="connsiteY32" fmla="*/ 870012 h 880197"/>
                <a:gd name="connsiteX33" fmla="*/ 330136 w 1004838"/>
                <a:gd name="connsiteY33" fmla="*/ 852256 h 880197"/>
                <a:gd name="connsiteX34" fmla="*/ 312380 w 1004838"/>
                <a:gd name="connsiteY34" fmla="*/ 825623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347891 w 1004838"/>
                <a:gd name="connsiteY32" fmla="*/ 870012 h 880197"/>
                <a:gd name="connsiteX33" fmla="*/ 396220 w 1004838"/>
                <a:gd name="connsiteY33" fmla="*/ 742041 h 880197"/>
                <a:gd name="connsiteX34" fmla="*/ 312380 w 1004838"/>
                <a:gd name="connsiteY34" fmla="*/ 825623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12380 w 1004838"/>
                <a:gd name="connsiteY34" fmla="*/ 825623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276870 w 1004838"/>
                <a:gd name="connsiteY35" fmla="*/ 79899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67992 w 1004838"/>
                <a:gd name="connsiteY36" fmla="*/ 763479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23604 w 1004838"/>
                <a:gd name="connsiteY37" fmla="*/ 692458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196971 w 1004838"/>
                <a:gd name="connsiteY38" fmla="*/ 639192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916062 w 1004838"/>
                <a:gd name="connsiteY23" fmla="*/ 745724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898931 w 1004838"/>
                <a:gd name="connsiteY23" fmla="*/ 735703 h 880197"/>
                <a:gd name="connsiteX24" fmla="*/ 871673 w 1004838"/>
                <a:gd name="connsiteY24" fmla="*/ 79899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898931 w 1004838"/>
                <a:gd name="connsiteY23" fmla="*/ 735703 h 880197"/>
                <a:gd name="connsiteX24" fmla="*/ 837406 w 1004838"/>
                <a:gd name="connsiteY24" fmla="*/ 788970 h 880197"/>
                <a:gd name="connsiteX25" fmla="*/ 818407 w 1004838"/>
                <a:gd name="connsiteY25" fmla="*/ 83450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 name="connsiteX0" fmla="*/ 1662 w 1004838"/>
                <a:gd name="connsiteY0" fmla="*/ 319596 h 880197"/>
                <a:gd name="connsiteX1" fmla="*/ 134827 w 1004838"/>
                <a:gd name="connsiteY1" fmla="*/ 292963 h 880197"/>
                <a:gd name="connsiteX2" fmla="*/ 170338 w 1004838"/>
                <a:gd name="connsiteY2" fmla="*/ 266330 h 880197"/>
                <a:gd name="connsiteX3" fmla="*/ 196971 w 1004838"/>
                <a:gd name="connsiteY3" fmla="*/ 248575 h 880197"/>
                <a:gd name="connsiteX4" fmla="*/ 241359 w 1004838"/>
                <a:gd name="connsiteY4" fmla="*/ 221942 h 880197"/>
                <a:gd name="connsiteX5" fmla="*/ 312380 w 1004838"/>
                <a:gd name="connsiteY5" fmla="*/ 204186 h 880197"/>
                <a:gd name="connsiteX6" fmla="*/ 330136 w 1004838"/>
                <a:gd name="connsiteY6" fmla="*/ 186431 h 880197"/>
                <a:gd name="connsiteX7" fmla="*/ 347891 w 1004838"/>
                <a:gd name="connsiteY7" fmla="*/ 159798 h 880197"/>
                <a:gd name="connsiteX8" fmla="*/ 374524 w 1004838"/>
                <a:gd name="connsiteY8" fmla="*/ 142043 h 880197"/>
                <a:gd name="connsiteX9" fmla="*/ 410035 w 1004838"/>
                <a:gd name="connsiteY9" fmla="*/ 88777 h 880197"/>
                <a:gd name="connsiteX10" fmla="*/ 427790 w 1004838"/>
                <a:gd name="connsiteY10" fmla="*/ 71021 h 880197"/>
                <a:gd name="connsiteX11" fmla="*/ 463301 w 1004838"/>
                <a:gd name="connsiteY11" fmla="*/ 62144 h 880197"/>
                <a:gd name="connsiteX12" fmla="*/ 507689 w 1004838"/>
                <a:gd name="connsiteY12" fmla="*/ 44388 h 880197"/>
                <a:gd name="connsiteX13" fmla="*/ 552077 w 1004838"/>
                <a:gd name="connsiteY13" fmla="*/ 35511 h 880197"/>
                <a:gd name="connsiteX14" fmla="*/ 649732 w 1004838"/>
                <a:gd name="connsiteY14" fmla="*/ 0 h 880197"/>
                <a:gd name="connsiteX15" fmla="*/ 827285 w 1004838"/>
                <a:gd name="connsiteY15" fmla="*/ 26633 h 880197"/>
                <a:gd name="connsiteX16" fmla="*/ 880551 w 1004838"/>
                <a:gd name="connsiteY16" fmla="*/ 88777 h 880197"/>
                <a:gd name="connsiteX17" fmla="*/ 978205 w 1004838"/>
                <a:gd name="connsiteY17" fmla="*/ 195309 h 880197"/>
                <a:gd name="connsiteX18" fmla="*/ 987083 w 1004838"/>
                <a:gd name="connsiteY18" fmla="*/ 337351 h 880197"/>
                <a:gd name="connsiteX19" fmla="*/ 1004838 w 1004838"/>
                <a:gd name="connsiteY19" fmla="*/ 443883 h 880197"/>
                <a:gd name="connsiteX20" fmla="*/ 978205 w 1004838"/>
                <a:gd name="connsiteY20" fmla="*/ 621437 h 880197"/>
                <a:gd name="connsiteX21" fmla="*/ 960450 w 1004838"/>
                <a:gd name="connsiteY21" fmla="*/ 674703 h 880197"/>
                <a:gd name="connsiteX22" fmla="*/ 951572 w 1004838"/>
                <a:gd name="connsiteY22" fmla="*/ 701336 h 880197"/>
                <a:gd name="connsiteX23" fmla="*/ 898931 w 1004838"/>
                <a:gd name="connsiteY23" fmla="*/ 735703 h 880197"/>
                <a:gd name="connsiteX24" fmla="*/ 837406 w 1004838"/>
                <a:gd name="connsiteY24" fmla="*/ 788970 h 880197"/>
                <a:gd name="connsiteX25" fmla="*/ 803724 w 1004838"/>
                <a:gd name="connsiteY25" fmla="*/ 824481 h 880197"/>
                <a:gd name="connsiteX26" fmla="*/ 756264 w 1004838"/>
                <a:gd name="connsiteY26" fmla="*/ 843379 h 880197"/>
                <a:gd name="connsiteX27" fmla="*/ 729631 w 1004838"/>
                <a:gd name="connsiteY27" fmla="*/ 861134 h 880197"/>
                <a:gd name="connsiteX28" fmla="*/ 676365 w 1004838"/>
                <a:gd name="connsiteY28" fmla="*/ 870012 h 880197"/>
                <a:gd name="connsiteX29" fmla="*/ 631976 w 1004838"/>
                <a:gd name="connsiteY29" fmla="*/ 878889 h 880197"/>
                <a:gd name="connsiteX30" fmla="*/ 556681 w 1004838"/>
                <a:gd name="connsiteY30" fmla="*/ 839393 h 880197"/>
                <a:gd name="connsiteX31" fmla="*/ 472137 w 1004838"/>
                <a:gd name="connsiteY31" fmla="*/ 783564 h 880197"/>
                <a:gd name="connsiteX32" fmla="*/ 438450 w 1004838"/>
                <a:gd name="connsiteY32" fmla="*/ 763807 h 880197"/>
                <a:gd name="connsiteX33" fmla="*/ 396220 w 1004838"/>
                <a:gd name="connsiteY33" fmla="*/ 742041 h 880197"/>
                <a:gd name="connsiteX34" fmla="*/ 351542 w 1004838"/>
                <a:gd name="connsiteY34" fmla="*/ 721420 h 880197"/>
                <a:gd name="connsiteX35" fmla="*/ 311135 w 1004838"/>
                <a:gd name="connsiteY35" fmla="*/ 690780 h 880197"/>
                <a:gd name="connsiteX36" fmla="*/ 282678 w 1004838"/>
                <a:gd name="connsiteY36" fmla="*/ 661280 h 880197"/>
                <a:gd name="connsiteX37" fmla="*/ 248079 w 1004838"/>
                <a:gd name="connsiteY37" fmla="*/ 638353 h 880197"/>
                <a:gd name="connsiteX38" fmla="*/ 214104 w 1004838"/>
                <a:gd name="connsiteY38" fmla="*/ 591099 h 880197"/>
                <a:gd name="connsiteX39" fmla="*/ 152582 w 1004838"/>
                <a:gd name="connsiteY39" fmla="*/ 559293 h 880197"/>
                <a:gd name="connsiteX40" fmla="*/ 143705 w 1004838"/>
                <a:gd name="connsiteY40" fmla="*/ 506027 h 880197"/>
                <a:gd name="connsiteX41" fmla="*/ 134827 w 1004838"/>
                <a:gd name="connsiteY41" fmla="*/ 461639 h 880197"/>
                <a:gd name="connsiteX42" fmla="*/ 108194 w 1004838"/>
                <a:gd name="connsiteY42" fmla="*/ 426128 h 880197"/>
                <a:gd name="connsiteX43" fmla="*/ 63805 w 1004838"/>
                <a:gd name="connsiteY43" fmla="*/ 363984 h 880197"/>
                <a:gd name="connsiteX44" fmla="*/ 1662 w 1004838"/>
                <a:gd name="connsiteY44" fmla="*/ 319596 h 88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04838" h="880197">
                  <a:moveTo>
                    <a:pt x="1662" y="319596"/>
                  </a:moveTo>
                  <a:cubicBezTo>
                    <a:pt x="13499" y="307759"/>
                    <a:pt x="74041" y="313226"/>
                    <a:pt x="134827" y="292963"/>
                  </a:cubicBezTo>
                  <a:cubicBezTo>
                    <a:pt x="146664" y="284085"/>
                    <a:pt x="158298" y="274930"/>
                    <a:pt x="170338" y="266330"/>
                  </a:cubicBezTo>
                  <a:cubicBezTo>
                    <a:pt x="179020" y="260128"/>
                    <a:pt x="188640" y="255240"/>
                    <a:pt x="196971" y="248575"/>
                  </a:cubicBezTo>
                  <a:cubicBezTo>
                    <a:pt x="227036" y="224522"/>
                    <a:pt x="200420" y="233107"/>
                    <a:pt x="241359" y="221942"/>
                  </a:cubicBezTo>
                  <a:cubicBezTo>
                    <a:pt x="264901" y="215521"/>
                    <a:pt x="312380" y="204186"/>
                    <a:pt x="312380" y="204186"/>
                  </a:cubicBezTo>
                  <a:cubicBezTo>
                    <a:pt x="318299" y="198268"/>
                    <a:pt x="324907" y="192967"/>
                    <a:pt x="330136" y="186431"/>
                  </a:cubicBezTo>
                  <a:cubicBezTo>
                    <a:pt x="336801" y="178100"/>
                    <a:pt x="340346" y="167343"/>
                    <a:pt x="347891" y="159798"/>
                  </a:cubicBezTo>
                  <a:cubicBezTo>
                    <a:pt x="355436" y="152253"/>
                    <a:pt x="365646" y="147961"/>
                    <a:pt x="374524" y="142043"/>
                  </a:cubicBezTo>
                  <a:cubicBezTo>
                    <a:pt x="386361" y="124288"/>
                    <a:pt x="394946" y="103867"/>
                    <a:pt x="410035" y="88777"/>
                  </a:cubicBezTo>
                  <a:cubicBezTo>
                    <a:pt x="415953" y="82858"/>
                    <a:pt x="420304" y="74764"/>
                    <a:pt x="427790" y="71021"/>
                  </a:cubicBezTo>
                  <a:cubicBezTo>
                    <a:pt x="438703" y="65564"/>
                    <a:pt x="451726" y="66002"/>
                    <a:pt x="463301" y="62144"/>
                  </a:cubicBezTo>
                  <a:cubicBezTo>
                    <a:pt x="478419" y="57105"/>
                    <a:pt x="492425" y="48967"/>
                    <a:pt x="507689" y="44388"/>
                  </a:cubicBezTo>
                  <a:cubicBezTo>
                    <a:pt x="522142" y="40052"/>
                    <a:pt x="537520" y="39481"/>
                    <a:pt x="552077" y="35511"/>
                  </a:cubicBezTo>
                  <a:cubicBezTo>
                    <a:pt x="587887" y="25744"/>
                    <a:pt x="615702" y="13612"/>
                    <a:pt x="649732" y="0"/>
                  </a:cubicBezTo>
                  <a:cubicBezTo>
                    <a:pt x="708916" y="8878"/>
                    <a:pt x="771428" y="5149"/>
                    <a:pt x="827285" y="26633"/>
                  </a:cubicBezTo>
                  <a:cubicBezTo>
                    <a:pt x="852749" y="36427"/>
                    <a:pt x="863347" y="67602"/>
                    <a:pt x="880551" y="88777"/>
                  </a:cubicBezTo>
                  <a:cubicBezTo>
                    <a:pt x="959919" y="186460"/>
                    <a:pt x="912133" y="145754"/>
                    <a:pt x="978205" y="195309"/>
                  </a:cubicBezTo>
                  <a:cubicBezTo>
                    <a:pt x="981164" y="242656"/>
                    <a:pt x="982973" y="290090"/>
                    <a:pt x="987083" y="337351"/>
                  </a:cubicBezTo>
                  <a:cubicBezTo>
                    <a:pt x="990471" y="376309"/>
                    <a:pt x="997355" y="406467"/>
                    <a:pt x="1004838" y="443883"/>
                  </a:cubicBezTo>
                  <a:cubicBezTo>
                    <a:pt x="995610" y="563852"/>
                    <a:pt x="1005834" y="531642"/>
                    <a:pt x="978205" y="621437"/>
                  </a:cubicBezTo>
                  <a:cubicBezTo>
                    <a:pt x="972701" y="639325"/>
                    <a:pt x="966368" y="656948"/>
                    <a:pt x="960450" y="674703"/>
                  </a:cubicBezTo>
                  <a:cubicBezTo>
                    <a:pt x="957491" y="683581"/>
                    <a:pt x="961825" y="691169"/>
                    <a:pt x="951572" y="701336"/>
                  </a:cubicBezTo>
                  <a:cubicBezTo>
                    <a:pt x="941319" y="711503"/>
                    <a:pt x="917959" y="721097"/>
                    <a:pt x="898931" y="735703"/>
                  </a:cubicBezTo>
                  <a:cubicBezTo>
                    <a:pt x="879903" y="750309"/>
                    <a:pt x="853274" y="774174"/>
                    <a:pt x="837406" y="788970"/>
                  </a:cubicBezTo>
                  <a:cubicBezTo>
                    <a:pt x="821538" y="803766"/>
                    <a:pt x="824849" y="821463"/>
                    <a:pt x="803724" y="824481"/>
                  </a:cubicBezTo>
                  <a:lnTo>
                    <a:pt x="756264" y="843379"/>
                  </a:lnTo>
                  <a:cubicBezTo>
                    <a:pt x="747386" y="849297"/>
                    <a:pt x="739753" y="857760"/>
                    <a:pt x="729631" y="861134"/>
                  </a:cubicBezTo>
                  <a:cubicBezTo>
                    <a:pt x="712554" y="866826"/>
                    <a:pt x="694075" y="866792"/>
                    <a:pt x="676365" y="870012"/>
                  </a:cubicBezTo>
                  <a:cubicBezTo>
                    <a:pt x="661519" y="872711"/>
                    <a:pt x="651923" y="883992"/>
                    <a:pt x="631976" y="878889"/>
                  </a:cubicBezTo>
                  <a:cubicBezTo>
                    <a:pt x="612029" y="873786"/>
                    <a:pt x="582717" y="822036"/>
                    <a:pt x="556681" y="839393"/>
                  </a:cubicBezTo>
                  <a:cubicBezTo>
                    <a:pt x="526122" y="837042"/>
                    <a:pt x="491842" y="796162"/>
                    <a:pt x="472137" y="783564"/>
                  </a:cubicBezTo>
                  <a:cubicBezTo>
                    <a:pt x="452432" y="770966"/>
                    <a:pt x="451103" y="770727"/>
                    <a:pt x="438450" y="763807"/>
                  </a:cubicBezTo>
                  <a:cubicBezTo>
                    <a:pt x="425797" y="756887"/>
                    <a:pt x="410705" y="749106"/>
                    <a:pt x="396220" y="742041"/>
                  </a:cubicBezTo>
                  <a:cubicBezTo>
                    <a:pt x="381735" y="734976"/>
                    <a:pt x="365723" y="729964"/>
                    <a:pt x="351542" y="721420"/>
                  </a:cubicBezTo>
                  <a:cubicBezTo>
                    <a:pt x="337361" y="712877"/>
                    <a:pt x="322972" y="699658"/>
                    <a:pt x="311135" y="690780"/>
                  </a:cubicBezTo>
                  <a:cubicBezTo>
                    <a:pt x="308176" y="678943"/>
                    <a:pt x="293187" y="670018"/>
                    <a:pt x="282678" y="661280"/>
                  </a:cubicBezTo>
                  <a:cubicBezTo>
                    <a:pt x="272169" y="652542"/>
                    <a:pt x="259508" y="650050"/>
                    <a:pt x="248079" y="638353"/>
                  </a:cubicBezTo>
                  <a:cubicBezTo>
                    <a:pt x="236650" y="626656"/>
                    <a:pt x="237050" y="625518"/>
                    <a:pt x="214104" y="591099"/>
                  </a:cubicBezTo>
                  <a:cubicBezTo>
                    <a:pt x="185970" y="478566"/>
                    <a:pt x="164315" y="573472"/>
                    <a:pt x="152582" y="559293"/>
                  </a:cubicBezTo>
                  <a:cubicBezTo>
                    <a:pt x="140849" y="545114"/>
                    <a:pt x="146925" y="523737"/>
                    <a:pt x="143705" y="506027"/>
                  </a:cubicBezTo>
                  <a:cubicBezTo>
                    <a:pt x="141006" y="491181"/>
                    <a:pt x="140955" y="475428"/>
                    <a:pt x="134827" y="461639"/>
                  </a:cubicBezTo>
                  <a:cubicBezTo>
                    <a:pt x="128818" y="448118"/>
                    <a:pt x="117072" y="437965"/>
                    <a:pt x="108194" y="426128"/>
                  </a:cubicBezTo>
                  <a:cubicBezTo>
                    <a:pt x="87479" y="363984"/>
                    <a:pt x="108193" y="378781"/>
                    <a:pt x="63805" y="363984"/>
                  </a:cubicBezTo>
                  <a:cubicBezTo>
                    <a:pt x="44408" y="334889"/>
                    <a:pt x="-10175" y="331433"/>
                    <a:pt x="1662" y="31959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marL="0" marR="0" lvl="0" indent="0" algn="r" defTabSz="914367" rtl="0" eaLnBrk="1" fontAlgn="auto" latinLnBrk="0" hangingPunct="1">
                <a:lnSpc>
                  <a:spcPct val="100000"/>
                </a:lnSpc>
                <a:spcBef>
                  <a:spcPts val="0"/>
                </a:spcBef>
                <a:spcAft>
                  <a:spcPts val="0"/>
                </a:spcAft>
                <a:buClrTx/>
                <a:buSzTx/>
                <a:buFontTx/>
                <a:buNone/>
                <a:tabLst/>
                <a:defRPr/>
              </a:pPr>
              <a:endParaRPr kumimoji="0" lang="en-US" sz="1176" b="0" i="0" u="none" strike="noStrike" kern="1200" cap="none" spc="0" normalizeH="0" baseline="0" noProof="0" err="1">
                <a:ln>
                  <a:noFill/>
                </a:ln>
                <a:solidFill>
                  <a:prstClr val="white"/>
                </a:solidFill>
                <a:effectLst/>
                <a:uLnTx/>
                <a:uFillTx/>
                <a:latin typeface="Segoe UI"/>
                <a:ea typeface="+mn-ea"/>
                <a:cs typeface="+mn-cs"/>
              </a:endParaRPr>
            </a:p>
          </p:txBody>
        </p:sp>
        <p:pic>
          <p:nvPicPr>
            <p:cNvPr id="17" name="Picture 16">
              <a:extLst>
                <a:ext uri="{FF2B5EF4-FFF2-40B4-BE49-F238E27FC236}">
                  <a16:creationId xmlns:a16="http://schemas.microsoft.com/office/drawing/2014/main" id="{69430AB2-CA5F-486E-BFC0-798337ED8F8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6893190" y="-113543"/>
              <a:ext cx="7304300" cy="6994525"/>
            </a:xfrm>
            <a:prstGeom prst="rect">
              <a:avLst/>
            </a:prstGeom>
          </p:spPr>
        </p:pic>
      </p:grpSp>
      <p:sp>
        <p:nvSpPr>
          <p:cNvPr id="16" name="Rectangle 15">
            <a:extLst>
              <a:ext uri="{FF2B5EF4-FFF2-40B4-BE49-F238E27FC236}">
                <a16:creationId xmlns:a16="http://schemas.microsoft.com/office/drawing/2014/main" id="{B6F2D20C-90D5-4B68-916A-2B11114AFECD}"/>
              </a:ext>
            </a:extLst>
          </p:cNvPr>
          <p:cNvSpPr/>
          <p:nvPr userDrawn="1"/>
        </p:nvSpPr>
        <p:spPr>
          <a:xfrm rot="1979419">
            <a:off x="10061560" y="1533230"/>
            <a:ext cx="180074" cy="49797"/>
          </a:xfrm>
          <a:prstGeom prst="rect">
            <a:avLst/>
          </a:prstGeom>
          <a:solidFill>
            <a:srgbClr val="1926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65"/>
          </a:p>
        </p:txBody>
      </p:sp>
      <p:grpSp>
        <p:nvGrpSpPr>
          <p:cNvPr id="15" name="Group 14">
            <a:extLst>
              <a:ext uri="{FF2B5EF4-FFF2-40B4-BE49-F238E27FC236}">
                <a16:creationId xmlns:a16="http://schemas.microsoft.com/office/drawing/2014/main" id="{6FE15D48-D018-45D6-9AFE-2543C7F486DB}"/>
              </a:ext>
            </a:extLst>
          </p:cNvPr>
          <p:cNvGrpSpPr>
            <a:grpSpLocks noChangeAspect="1"/>
          </p:cNvGrpSpPr>
          <p:nvPr userDrawn="1"/>
        </p:nvGrpSpPr>
        <p:grpSpPr bwMode="black">
          <a:xfrm>
            <a:off x="448234" y="468701"/>
            <a:ext cx="1448130" cy="310896"/>
            <a:chOff x="457200" y="1643393"/>
            <a:chExt cx="4492753" cy="964540"/>
          </a:xfrm>
        </p:grpSpPr>
        <p:pic>
          <p:nvPicPr>
            <p:cNvPr id="19" name="Picture 18">
              <a:extLst>
                <a:ext uri="{FF2B5EF4-FFF2-40B4-BE49-F238E27FC236}">
                  <a16:creationId xmlns:a16="http://schemas.microsoft.com/office/drawing/2014/main" id="{F4089B21-2C35-4BD0-B08B-B80D27BF6E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black">
            <a:xfrm>
              <a:off x="457200" y="1643393"/>
              <a:ext cx="964540" cy="964540"/>
            </a:xfrm>
            <a:prstGeom prst="rect">
              <a:avLst/>
            </a:prstGeom>
          </p:spPr>
        </p:pic>
        <p:sp>
          <p:nvSpPr>
            <p:cNvPr id="20" name="Freeform 12">
              <a:extLst>
                <a:ext uri="{FF2B5EF4-FFF2-40B4-BE49-F238E27FC236}">
                  <a16:creationId xmlns:a16="http://schemas.microsoft.com/office/drawing/2014/main" id="{0109C1FA-AA74-4BAC-8609-5FA7192DB5FE}"/>
                </a:ext>
              </a:extLst>
            </p:cNvPr>
            <p:cNvSpPr>
              <a:spLocks noEditPoints="1"/>
            </p:cNvSpPr>
            <p:nvPr/>
          </p:nvSpPr>
          <p:spPr bwMode="black">
            <a:xfrm>
              <a:off x="1703514" y="1792710"/>
              <a:ext cx="3246439" cy="635329"/>
            </a:xfrm>
            <a:custGeom>
              <a:avLst/>
              <a:gdLst>
                <a:gd name="T0" fmla="*/ 218 w 1139"/>
                <a:gd name="T1" fmla="*/ 217 h 220"/>
                <a:gd name="T2" fmla="*/ 185 w 1139"/>
                <a:gd name="T3" fmla="*/ 52 h 220"/>
                <a:gd name="T4" fmla="*/ 120 w 1139"/>
                <a:gd name="T5" fmla="*/ 217 h 220"/>
                <a:gd name="T6" fmla="*/ 32 w 1139"/>
                <a:gd name="T7" fmla="*/ 52 h 220"/>
                <a:gd name="T8" fmla="*/ 33 w 1139"/>
                <a:gd name="T9" fmla="*/ 93 h 220"/>
                <a:gd name="T10" fmla="*/ 0 w 1139"/>
                <a:gd name="T11" fmla="*/ 15 h 220"/>
                <a:gd name="T12" fmla="*/ 109 w 1139"/>
                <a:gd name="T13" fmla="*/ 168 h 220"/>
                <a:gd name="T14" fmla="*/ 171 w 1139"/>
                <a:gd name="T15" fmla="*/ 15 h 220"/>
                <a:gd name="T16" fmla="*/ 285 w 1139"/>
                <a:gd name="T17" fmla="*/ 72 h 220"/>
                <a:gd name="T18" fmla="*/ 269 w 1139"/>
                <a:gd name="T19" fmla="*/ 11 h 220"/>
                <a:gd name="T20" fmla="*/ 254 w 1139"/>
                <a:gd name="T21" fmla="*/ 45 h 220"/>
                <a:gd name="T22" fmla="*/ 289 w 1139"/>
                <a:gd name="T23" fmla="*/ 31 h 220"/>
                <a:gd name="T24" fmla="*/ 405 w 1139"/>
                <a:gd name="T25" fmla="*/ 71 h 220"/>
                <a:gd name="T26" fmla="*/ 318 w 1139"/>
                <a:gd name="T27" fmla="*/ 107 h 220"/>
                <a:gd name="T28" fmla="*/ 343 w 1139"/>
                <a:gd name="T29" fmla="*/ 211 h 220"/>
                <a:gd name="T30" fmla="*/ 422 w 1139"/>
                <a:gd name="T31" fmla="*/ 210 h 220"/>
                <a:gd name="T32" fmla="*/ 404 w 1139"/>
                <a:gd name="T33" fmla="*/ 189 h 220"/>
                <a:gd name="T34" fmla="*/ 344 w 1139"/>
                <a:gd name="T35" fmla="*/ 145 h 220"/>
                <a:gd name="T36" fmla="*/ 420 w 1139"/>
                <a:gd name="T37" fmla="*/ 108 h 220"/>
                <a:gd name="T38" fmla="*/ 421 w 1139"/>
                <a:gd name="T39" fmla="*/ 76 h 220"/>
                <a:gd name="T40" fmla="*/ 495 w 1139"/>
                <a:gd name="T41" fmla="*/ 78 h 220"/>
                <a:gd name="T42" fmla="*/ 481 w 1139"/>
                <a:gd name="T43" fmla="*/ 72 h 220"/>
                <a:gd name="T44" fmla="*/ 481 w 1139"/>
                <a:gd name="T45" fmla="*/ 217 h 220"/>
                <a:gd name="T46" fmla="*/ 512 w 1139"/>
                <a:gd name="T47" fmla="*/ 100 h 220"/>
                <a:gd name="T48" fmla="*/ 531 w 1139"/>
                <a:gd name="T49" fmla="*/ 106 h 220"/>
                <a:gd name="T50" fmla="*/ 517 w 1139"/>
                <a:gd name="T51" fmla="*/ 70 h 220"/>
                <a:gd name="T52" fmla="*/ 661 w 1139"/>
                <a:gd name="T53" fmla="*/ 199 h 220"/>
                <a:gd name="T54" fmla="*/ 533 w 1139"/>
                <a:gd name="T55" fmla="*/ 146 h 220"/>
                <a:gd name="T56" fmla="*/ 663 w 1139"/>
                <a:gd name="T57" fmla="*/ 89 h 220"/>
                <a:gd name="T58" fmla="*/ 608 w 1139"/>
                <a:gd name="T59" fmla="*/ 97 h 220"/>
                <a:gd name="T60" fmla="*/ 579 w 1139"/>
                <a:gd name="T61" fmla="*/ 180 h 220"/>
                <a:gd name="T62" fmla="*/ 646 w 1139"/>
                <a:gd name="T63" fmla="*/ 144 h 220"/>
                <a:gd name="T64" fmla="*/ 732 w 1139"/>
                <a:gd name="T65" fmla="*/ 110 h 220"/>
                <a:gd name="T66" fmla="*/ 770 w 1139"/>
                <a:gd name="T67" fmla="*/ 98 h 220"/>
                <a:gd name="T68" fmla="*/ 786 w 1139"/>
                <a:gd name="T69" fmla="*/ 75 h 220"/>
                <a:gd name="T70" fmla="*/ 753 w 1139"/>
                <a:gd name="T71" fmla="*/ 69 h 220"/>
                <a:gd name="T72" fmla="*/ 701 w 1139"/>
                <a:gd name="T73" fmla="*/ 131 h 220"/>
                <a:gd name="T74" fmla="*/ 750 w 1139"/>
                <a:gd name="T75" fmla="*/ 164 h 220"/>
                <a:gd name="T76" fmla="*/ 738 w 1139"/>
                <a:gd name="T77" fmla="*/ 193 h 220"/>
                <a:gd name="T78" fmla="*/ 698 w 1139"/>
                <a:gd name="T79" fmla="*/ 179 h 220"/>
                <a:gd name="T80" fmla="*/ 717 w 1139"/>
                <a:gd name="T81" fmla="*/ 218 h 220"/>
                <a:gd name="T82" fmla="*/ 794 w 1139"/>
                <a:gd name="T83" fmla="*/ 175 h 220"/>
                <a:gd name="T84" fmla="*/ 938 w 1139"/>
                <a:gd name="T85" fmla="*/ 89 h 220"/>
                <a:gd name="T86" fmla="*/ 882 w 1139"/>
                <a:gd name="T87" fmla="*/ 220 h 220"/>
                <a:gd name="T88" fmla="*/ 829 w 1139"/>
                <a:gd name="T89" fmla="*/ 89 h 220"/>
                <a:gd name="T90" fmla="*/ 922 w 1139"/>
                <a:gd name="T91" fmla="*/ 144 h 220"/>
                <a:gd name="T92" fmla="*/ 855 w 1139"/>
                <a:gd name="T93" fmla="*/ 109 h 220"/>
                <a:gd name="T94" fmla="*/ 884 w 1139"/>
                <a:gd name="T95" fmla="*/ 192 h 220"/>
                <a:gd name="T96" fmla="*/ 1139 w 1139"/>
                <a:gd name="T97" fmla="*/ 100 h 220"/>
                <a:gd name="T98" fmla="*/ 1104 w 1139"/>
                <a:gd name="T99" fmla="*/ 29 h 220"/>
                <a:gd name="T100" fmla="*/ 1070 w 1139"/>
                <a:gd name="T101" fmla="*/ 40 h 220"/>
                <a:gd name="T102" fmla="*/ 1019 w 1139"/>
                <a:gd name="T103" fmla="*/ 54 h 220"/>
                <a:gd name="T104" fmla="*/ 1055 w 1139"/>
                <a:gd name="T105" fmla="*/ 32 h 220"/>
                <a:gd name="T106" fmla="*/ 1056 w 1139"/>
                <a:gd name="T107" fmla="*/ 3 h 220"/>
                <a:gd name="T108" fmla="*/ 991 w 1139"/>
                <a:gd name="T109" fmla="*/ 25 h 220"/>
                <a:gd name="T110" fmla="*/ 961 w 1139"/>
                <a:gd name="T111" fmla="*/ 72 h 220"/>
                <a:gd name="T112" fmla="*/ 985 w 1139"/>
                <a:gd name="T113" fmla="*/ 217 h 220"/>
                <a:gd name="T114" fmla="*/ 1070 w 1139"/>
                <a:gd name="T115" fmla="*/ 100 h 220"/>
                <a:gd name="T116" fmla="*/ 1127 w 1139"/>
                <a:gd name="T117" fmla="*/ 219 h 220"/>
                <a:gd name="T118" fmla="*/ 1139 w 1139"/>
                <a:gd name="T119" fmla="*/ 187 h 220"/>
                <a:gd name="T120" fmla="*/ 1123 w 1139"/>
                <a:gd name="T121" fmla="*/ 192 h 220"/>
                <a:gd name="T122" fmla="*/ 1104 w 1139"/>
                <a:gd name="T123" fmla="*/ 1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9" h="220">
                  <a:moveTo>
                    <a:pt x="171" y="15"/>
                  </a:moveTo>
                  <a:cubicBezTo>
                    <a:pt x="218" y="15"/>
                    <a:pt x="218" y="15"/>
                    <a:pt x="218" y="15"/>
                  </a:cubicBezTo>
                  <a:cubicBezTo>
                    <a:pt x="218" y="217"/>
                    <a:pt x="218" y="217"/>
                    <a:pt x="218" y="217"/>
                  </a:cubicBezTo>
                  <a:cubicBezTo>
                    <a:pt x="184" y="217"/>
                    <a:pt x="184" y="217"/>
                    <a:pt x="184" y="217"/>
                  </a:cubicBezTo>
                  <a:cubicBezTo>
                    <a:pt x="184" y="89"/>
                    <a:pt x="184" y="89"/>
                    <a:pt x="184" y="89"/>
                  </a:cubicBezTo>
                  <a:cubicBezTo>
                    <a:pt x="184" y="80"/>
                    <a:pt x="184" y="67"/>
                    <a:pt x="185" y="52"/>
                  </a:cubicBezTo>
                  <a:cubicBezTo>
                    <a:pt x="185" y="52"/>
                    <a:pt x="185" y="52"/>
                    <a:pt x="185" y="52"/>
                  </a:cubicBezTo>
                  <a:cubicBezTo>
                    <a:pt x="183" y="58"/>
                    <a:pt x="182" y="65"/>
                    <a:pt x="180" y="68"/>
                  </a:cubicBezTo>
                  <a:cubicBezTo>
                    <a:pt x="120" y="217"/>
                    <a:pt x="120" y="217"/>
                    <a:pt x="120" y="217"/>
                  </a:cubicBezTo>
                  <a:cubicBezTo>
                    <a:pt x="97" y="217"/>
                    <a:pt x="97" y="217"/>
                    <a:pt x="97" y="217"/>
                  </a:cubicBezTo>
                  <a:cubicBezTo>
                    <a:pt x="37" y="70"/>
                    <a:pt x="37" y="70"/>
                    <a:pt x="37" y="70"/>
                  </a:cubicBezTo>
                  <a:cubicBezTo>
                    <a:pt x="36" y="66"/>
                    <a:pt x="34" y="60"/>
                    <a:pt x="32" y="52"/>
                  </a:cubicBezTo>
                  <a:cubicBezTo>
                    <a:pt x="31" y="52"/>
                    <a:pt x="31" y="52"/>
                    <a:pt x="31" y="52"/>
                  </a:cubicBezTo>
                  <a:cubicBezTo>
                    <a:pt x="32" y="56"/>
                    <a:pt x="32" y="60"/>
                    <a:pt x="32" y="65"/>
                  </a:cubicBezTo>
                  <a:cubicBezTo>
                    <a:pt x="33" y="76"/>
                    <a:pt x="33" y="85"/>
                    <a:pt x="33" y="93"/>
                  </a:cubicBezTo>
                  <a:cubicBezTo>
                    <a:pt x="33" y="217"/>
                    <a:pt x="33" y="217"/>
                    <a:pt x="33" y="217"/>
                  </a:cubicBezTo>
                  <a:cubicBezTo>
                    <a:pt x="0" y="217"/>
                    <a:pt x="0" y="217"/>
                    <a:pt x="0" y="217"/>
                  </a:cubicBezTo>
                  <a:cubicBezTo>
                    <a:pt x="0" y="15"/>
                    <a:pt x="0" y="15"/>
                    <a:pt x="0" y="15"/>
                  </a:cubicBezTo>
                  <a:cubicBezTo>
                    <a:pt x="50" y="15"/>
                    <a:pt x="50" y="15"/>
                    <a:pt x="50" y="15"/>
                  </a:cubicBezTo>
                  <a:cubicBezTo>
                    <a:pt x="100" y="142"/>
                    <a:pt x="100" y="142"/>
                    <a:pt x="100" y="142"/>
                  </a:cubicBezTo>
                  <a:cubicBezTo>
                    <a:pt x="105" y="153"/>
                    <a:pt x="108" y="162"/>
                    <a:pt x="109" y="168"/>
                  </a:cubicBezTo>
                  <a:cubicBezTo>
                    <a:pt x="110" y="168"/>
                    <a:pt x="110" y="168"/>
                    <a:pt x="110" y="168"/>
                  </a:cubicBezTo>
                  <a:cubicBezTo>
                    <a:pt x="119" y="142"/>
                    <a:pt x="119" y="142"/>
                    <a:pt x="119" y="142"/>
                  </a:cubicBezTo>
                  <a:lnTo>
                    <a:pt x="171" y="15"/>
                  </a:lnTo>
                  <a:close/>
                  <a:moveTo>
                    <a:pt x="251" y="217"/>
                  </a:moveTo>
                  <a:cubicBezTo>
                    <a:pt x="285" y="217"/>
                    <a:pt x="285" y="217"/>
                    <a:pt x="285" y="217"/>
                  </a:cubicBezTo>
                  <a:cubicBezTo>
                    <a:pt x="285" y="72"/>
                    <a:pt x="285" y="72"/>
                    <a:pt x="285" y="72"/>
                  </a:cubicBezTo>
                  <a:cubicBezTo>
                    <a:pt x="251" y="72"/>
                    <a:pt x="251" y="72"/>
                    <a:pt x="251" y="72"/>
                  </a:cubicBezTo>
                  <a:lnTo>
                    <a:pt x="251" y="217"/>
                  </a:lnTo>
                  <a:close/>
                  <a:moveTo>
                    <a:pt x="269" y="11"/>
                  </a:moveTo>
                  <a:cubicBezTo>
                    <a:pt x="263" y="11"/>
                    <a:pt x="258" y="13"/>
                    <a:pt x="254" y="17"/>
                  </a:cubicBezTo>
                  <a:cubicBezTo>
                    <a:pt x="250" y="20"/>
                    <a:pt x="248" y="25"/>
                    <a:pt x="248" y="31"/>
                  </a:cubicBezTo>
                  <a:cubicBezTo>
                    <a:pt x="248" y="36"/>
                    <a:pt x="250" y="41"/>
                    <a:pt x="254" y="45"/>
                  </a:cubicBezTo>
                  <a:cubicBezTo>
                    <a:pt x="258" y="48"/>
                    <a:pt x="263" y="50"/>
                    <a:pt x="269" y="50"/>
                  </a:cubicBezTo>
                  <a:cubicBezTo>
                    <a:pt x="274" y="50"/>
                    <a:pt x="279" y="48"/>
                    <a:pt x="283" y="45"/>
                  </a:cubicBezTo>
                  <a:cubicBezTo>
                    <a:pt x="287" y="41"/>
                    <a:pt x="289" y="36"/>
                    <a:pt x="289" y="31"/>
                  </a:cubicBezTo>
                  <a:cubicBezTo>
                    <a:pt x="289" y="25"/>
                    <a:pt x="287" y="21"/>
                    <a:pt x="283" y="17"/>
                  </a:cubicBezTo>
                  <a:cubicBezTo>
                    <a:pt x="279" y="13"/>
                    <a:pt x="274" y="11"/>
                    <a:pt x="269" y="11"/>
                  </a:cubicBezTo>
                  <a:close/>
                  <a:moveTo>
                    <a:pt x="405" y="71"/>
                  </a:moveTo>
                  <a:cubicBezTo>
                    <a:pt x="399" y="69"/>
                    <a:pt x="393" y="69"/>
                    <a:pt x="386" y="69"/>
                  </a:cubicBezTo>
                  <a:cubicBezTo>
                    <a:pt x="371" y="69"/>
                    <a:pt x="357" y="72"/>
                    <a:pt x="345" y="79"/>
                  </a:cubicBezTo>
                  <a:cubicBezTo>
                    <a:pt x="333" y="85"/>
                    <a:pt x="324" y="95"/>
                    <a:pt x="318" y="107"/>
                  </a:cubicBezTo>
                  <a:cubicBezTo>
                    <a:pt x="312" y="119"/>
                    <a:pt x="309" y="133"/>
                    <a:pt x="309" y="148"/>
                  </a:cubicBezTo>
                  <a:cubicBezTo>
                    <a:pt x="309" y="162"/>
                    <a:pt x="312" y="174"/>
                    <a:pt x="318" y="185"/>
                  </a:cubicBezTo>
                  <a:cubicBezTo>
                    <a:pt x="324" y="196"/>
                    <a:pt x="332" y="205"/>
                    <a:pt x="343" y="211"/>
                  </a:cubicBezTo>
                  <a:cubicBezTo>
                    <a:pt x="354" y="217"/>
                    <a:pt x="366" y="220"/>
                    <a:pt x="380" y="220"/>
                  </a:cubicBezTo>
                  <a:cubicBezTo>
                    <a:pt x="396" y="220"/>
                    <a:pt x="410" y="217"/>
                    <a:pt x="421" y="211"/>
                  </a:cubicBezTo>
                  <a:cubicBezTo>
                    <a:pt x="422" y="210"/>
                    <a:pt x="422" y="210"/>
                    <a:pt x="422" y="210"/>
                  </a:cubicBezTo>
                  <a:cubicBezTo>
                    <a:pt x="422" y="179"/>
                    <a:pt x="422" y="179"/>
                    <a:pt x="422" y="179"/>
                  </a:cubicBezTo>
                  <a:cubicBezTo>
                    <a:pt x="420" y="180"/>
                    <a:pt x="420" y="180"/>
                    <a:pt x="420" y="180"/>
                  </a:cubicBezTo>
                  <a:cubicBezTo>
                    <a:pt x="415" y="184"/>
                    <a:pt x="410" y="187"/>
                    <a:pt x="404" y="189"/>
                  </a:cubicBezTo>
                  <a:cubicBezTo>
                    <a:pt x="398" y="191"/>
                    <a:pt x="392" y="192"/>
                    <a:pt x="387" y="192"/>
                  </a:cubicBezTo>
                  <a:cubicBezTo>
                    <a:pt x="374" y="192"/>
                    <a:pt x="363" y="188"/>
                    <a:pt x="355" y="180"/>
                  </a:cubicBezTo>
                  <a:cubicBezTo>
                    <a:pt x="348" y="171"/>
                    <a:pt x="344" y="160"/>
                    <a:pt x="344" y="145"/>
                  </a:cubicBezTo>
                  <a:cubicBezTo>
                    <a:pt x="344" y="131"/>
                    <a:pt x="348" y="119"/>
                    <a:pt x="356" y="110"/>
                  </a:cubicBezTo>
                  <a:cubicBezTo>
                    <a:pt x="364" y="101"/>
                    <a:pt x="375" y="97"/>
                    <a:pt x="388" y="97"/>
                  </a:cubicBezTo>
                  <a:cubicBezTo>
                    <a:pt x="399" y="97"/>
                    <a:pt x="410" y="101"/>
                    <a:pt x="420" y="108"/>
                  </a:cubicBezTo>
                  <a:cubicBezTo>
                    <a:pt x="422" y="109"/>
                    <a:pt x="422" y="109"/>
                    <a:pt x="422" y="109"/>
                  </a:cubicBezTo>
                  <a:cubicBezTo>
                    <a:pt x="422" y="76"/>
                    <a:pt x="422" y="76"/>
                    <a:pt x="422" y="76"/>
                  </a:cubicBezTo>
                  <a:cubicBezTo>
                    <a:pt x="421" y="76"/>
                    <a:pt x="421" y="76"/>
                    <a:pt x="421" y="76"/>
                  </a:cubicBezTo>
                  <a:cubicBezTo>
                    <a:pt x="417" y="74"/>
                    <a:pt x="412" y="72"/>
                    <a:pt x="405" y="71"/>
                  </a:cubicBezTo>
                  <a:close/>
                  <a:moveTo>
                    <a:pt x="517" y="70"/>
                  </a:moveTo>
                  <a:cubicBezTo>
                    <a:pt x="509" y="70"/>
                    <a:pt x="501" y="72"/>
                    <a:pt x="495" y="78"/>
                  </a:cubicBezTo>
                  <a:cubicBezTo>
                    <a:pt x="489" y="83"/>
                    <a:pt x="485" y="89"/>
                    <a:pt x="482" y="97"/>
                  </a:cubicBezTo>
                  <a:cubicBezTo>
                    <a:pt x="481" y="97"/>
                    <a:pt x="481" y="97"/>
                    <a:pt x="481" y="97"/>
                  </a:cubicBezTo>
                  <a:cubicBezTo>
                    <a:pt x="481" y="72"/>
                    <a:pt x="481" y="72"/>
                    <a:pt x="481" y="72"/>
                  </a:cubicBezTo>
                  <a:cubicBezTo>
                    <a:pt x="447" y="72"/>
                    <a:pt x="447" y="72"/>
                    <a:pt x="447" y="72"/>
                  </a:cubicBezTo>
                  <a:cubicBezTo>
                    <a:pt x="447" y="217"/>
                    <a:pt x="447" y="217"/>
                    <a:pt x="447" y="217"/>
                  </a:cubicBezTo>
                  <a:cubicBezTo>
                    <a:pt x="481" y="217"/>
                    <a:pt x="481" y="217"/>
                    <a:pt x="481" y="217"/>
                  </a:cubicBezTo>
                  <a:cubicBezTo>
                    <a:pt x="481" y="143"/>
                    <a:pt x="481" y="143"/>
                    <a:pt x="481" y="143"/>
                  </a:cubicBezTo>
                  <a:cubicBezTo>
                    <a:pt x="481" y="130"/>
                    <a:pt x="484" y="120"/>
                    <a:pt x="490" y="112"/>
                  </a:cubicBezTo>
                  <a:cubicBezTo>
                    <a:pt x="495" y="104"/>
                    <a:pt x="503" y="100"/>
                    <a:pt x="512" y="100"/>
                  </a:cubicBezTo>
                  <a:cubicBezTo>
                    <a:pt x="515" y="100"/>
                    <a:pt x="518" y="101"/>
                    <a:pt x="522" y="102"/>
                  </a:cubicBezTo>
                  <a:cubicBezTo>
                    <a:pt x="526" y="103"/>
                    <a:pt x="528" y="104"/>
                    <a:pt x="530" y="105"/>
                  </a:cubicBezTo>
                  <a:cubicBezTo>
                    <a:pt x="531" y="106"/>
                    <a:pt x="531" y="106"/>
                    <a:pt x="531" y="106"/>
                  </a:cubicBezTo>
                  <a:cubicBezTo>
                    <a:pt x="531" y="72"/>
                    <a:pt x="531" y="72"/>
                    <a:pt x="531" y="72"/>
                  </a:cubicBezTo>
                  <a:cubicBezTo>
                    <a:pt x="531" y="72"/>
                    <a:pt x="531" y="72"/>
                    <a:pt x="531" y="72"/>
                  </a:cubicBezTo>
                  <a:cubicBezTo>
                    <a:pt x="528" y="70"/>
                    <a:pt x="523" y="70"/>
                    <a:pt x="517" y="70"/>
                  </a:cubicBezTo>
                  <a:close/>
                  <a:moveTo>
                    <a:pt x="663" y="89"/>
                  </a:moveTo>
                  <a:cubicBezTo>
                    <a:pt x="675" y="102"/>
                    <a:pt x="682" y="120"/>
                    <a:pt x="682" y="143"/>
                  </a:cubicBezTo>
                  <a:cubicBezTo>
                    <a:pt x="682" y="166"/>
                    <a:pt x="675" y="185"/>
                    <a:pt x="661" y="199"/>
                  </a:cubicBezTo>
                  <a:cubicBezTo>
                    <a:pt x="648" y="213"/>
                    <a:pt x="629" y="220"/>
                    <a:pt x="606" y="220"/>
                  </a:cubicBezTo>
                  <a:cubicBezTo>
                    <a:pt x="584" y="220"/>
                    <a:pt x="566" y="213"/>
                    <a:pt x="553" y="200"/>
                  </a:cubicBezTo>
                  <a:cubicBezTo>
                    <a:pt x="540" y="187"/>
                    <a:pt x="533" y="169"/>
                    <a:pt x="533" y="146"/>
                  </a:cubicBezTo>
                  <a:cubicBezTo>
                    <a:pt x="533" y="122"/>
                    <a:pt x="540" y="103"/>
                    <a:pt x="553" y="89"/>
                  </a:cubicBezTo>
                  <a:cubicBezTo>
                    <a:pt x="567" y="76"/>
                    <a:pt x="586" y="69"/>
                    <a:pt x="610" y="69"/>
                  </a:cubicBezTo>
                  <a:cubicBezTo>
                    <a:pt x="632" y="69"/>
                    <a:pt x="650" y="75"/>
                    <a:pt x="663" y="89"/>
                  </a:cubicBezTo>
                  <a:close/>
                  <a:moveTo>
                    <a:pt x="646" y="144"/>
                  </a:moveTo>
                  <a:cubicBezTo>
                    <a:pt x="646" y="129"/>
                    <a:pt x="643" y="117"/>
                    <a:pt x="636" y="109"/>
                  </a:cubicBezTo>
                  <a:cubicBezTo>
                    <a:pt x="629" y="101"/>
                    <a:pt x="620" y="97"/>
                    <a:pt x="608" y="97"/>
                  </a:cubicBezTo>
                  <a:cubicBezTo>
                    <a:pt x="596" y="97"/>
                    <a:pt x="586" y="101"/>
                    <a:pt x="579" y="109"/>
                  </a:cubicBezTo>
                  <a:cubicBezTo>
                    <a:pt x="572" y="118"/>
                    <a:pt x="568" y="130"/>
                    <a:pt x="568" y="145"/>
                  </a:cubicBezTo>
                  <a:cubicBezTo>
                    <a:pt x="568" y="160"/>
                    <a:pt x="572" y="172"/>
                    <a:pt x="579" y="180"/>
                  </a:cubicBezTo>
                  <a:cubicBezTo>
                    <a:pt x="586" y="188"/>
                    <a:pt x="596" y="192"/>
                    <a:pt x="608" y="192"/>
                  </a:cubicBezTo>
                  <a:cubicBezTo>
                    <a:pt x="621" y="192"/>
                    <a:pt x="630" y="188"/>
                    <a:pt x="637" y="180"/>
                  </a:cubicBezTo>
                  <a:cubicBezTo>
                    <a:pt x="643" y="172"/>
                    <a:pt x="646" y="160"/>
                    <a:pt x="646" y="144"/>
                  </a:cubicBezTo>
                  <a:close/>
                  <a:moveTo>
                    <a:pt x="757" y="132"/>
                  </a:moveTo>
                  <a:cubicBezTo>
                    <a:pt x="746" y="128"/>
                    <a:pt x="739" y="124"/>
                    <a:pt x="737" y="121"/>
                  </a:cubicBezTo>
                  <a:cubicBezTo>
                    <a:pt x="734" y="119"/>
                    <a:pt x="732" y="115"/>
                    <a:pt x="732" y="110"/>
                  </a:cubicBezTo>
                  <a:cubicBezTo>
                    <a:pt x="732" y="106"/>
                    <a:pt x="734" y="103"/>
                    <a:pt x="738" y="100"/>
                  </a:cubicBezTo>
                  <a:cubicBezTo>
                    <a:pt x="741" y="97"/>
                    <a:pt x="746" y="96"/>
                    <a:pt x="752" y="96"/>
                  </a:cubicBezTo>
                  <a:cubicBezTo>
                    <a:pt x="758" y="96"/>
                    <a:pt x="764" y="97"/>
                    <a:pt x="770" y="98"/>
                  </a:cubicBezTo>
                  <a:cubicBezTo>
                    <a:pt x="776" y="100"/>
                    <a:pt x="781" y="103"/>
                    <a:pt x="785" y="105"/>
                  </a:cubicBezTo>
                  <a:cubicBezTo>
                    <a:pt x="786" y="106"/>
                    <a:pt x="786" y="106"/>
                    <a:pt x="786" y="106"/>
                  </a:cubicBezTo>
                  <a:cubicBezTo>
                    <a:pt x="786" y="75"/>
                    <a:pt x="786" y="75"/>
                    <a:pt x="786" y="75"/>
                  </a:cubicBezTo>
                  <a:cubicBezTo>
                    <a:pt x="786" y="75"/>
                    <a:pt x="786" y="75"/>
                    <a:pt x="786" y="75"/>
                  </a:cubicBezTo>
                  <a:cubicBezTo>
                    <a:pt x="782" y="73"/>
                    <a:pt x="777" y="72"/>
                    <a:pt x="770" y="70"/>
                  </a:cubicBezTo>
                  <a:cubicBezTo>
                    <a:pt x="764" y="69"/>
                    <a:pt x="758" y="69"/>
                    <a:pt x="753" y="69"/>
                  </a:cubicBezTo>
                  <a:cubicBezTo>
                    <a:pt x="737" y="69"/>
                    <a:pt x="724" y="73"/>
                    <a:pt x="714" y="81"/>
                  </a:cubicBezTo>
                  <a:cubicBezTo>
                    <a:pt x="703" y="89"/>
                    <a:pt x="698" y="100"/>
                    <a:pt x="698" y="113"/>
                  </a:cubicBezTo>
                  <a:cubicBezTo>
                    <a:pt x="698" y="120"/>
                    <a:pt x="699" y="126"/>
                    <a:pt x="701" y="131"/>
                  </a:cubicBezTo>
                  <a:cubicBezTo>
                    <a:pt x="704" y="136"/>
                    <a:pt x="707" y="141"/>
                    <a:pt x="712" y="144"/>
                  </a:cubicBezTo>
                  <a:cubicBezTo>
                    <a:pt x="716" y="148"/>
                    <a:pt x="723" y="152"/>
                    <a:pt x="733" y="156"/>
                  </a:cubicBezTo>
                  <a:cubicBezTo>
                    <a:pt x="740" y="159"/>
                    <a:pt x="746" y="162"/>
                    <a:pt x="750" y="164"/>
                  </a:cubicBezTo>
                  <a:cubicBezTo>
                    <a:pt x="754" y="166"/>
                    <a:pt x="756" y="168"/>
                    <a:pt x="758" y="171"/>
                  </a:cubicBezTo>
                  <a:cubicBezTo>
                    <a:pt x="759" y="173"/>
                    <a:pt x="760" y="175"/>
                    <a:pt x="760" y="179"/>
                  </a:cubicBezTo>
                  <a:cubicBezTo>
                    <a:pt x="760" y="188"/>
                    <a:pt x="753" y="193"/>
                    <a:pt x="738" y="193"/>
                  </a:cubicBezTo>
                  <a:cubicBezTo>
                    <a:pt x="732" y="193"/>
                    <a:pt x="726" y="192"/>
                    <a:pt x="719" y="190"/>
                  </a:cubicBezTo>
                  <a:cubicBezTo>
                    <a:pt x="712" y="187"/>
                    <a:pt x="705" y="184"/>
                    <a:pt x="700" y="180"/>
                  </a:cubicBezTo>
                  <a:cubicBezTo>
                    <a:pt x="698" y="179"/>
                    <a:pt x="698" y="179"/>
                    <a:pt x="698" y="179"/>
                  </a:cubicBezTo>
                  <a:cubicBezTo>
                    <a:pt x="698" y="212"/>
                    <a:pt x="698" y="212"/>
                    <a:pt x="698" y="212"/>
                  </a:cubicBezTo>
                  <a:cubicBezTo>
                    <a:pt x="699" y="212"/>
                    <a:pt x="699" y="212"/>
                    <a:pt x="699" y="212"/>
                  </a:cubicBezTo>
                  <a:cubicBezTo>
                    <a:pt x="703" y="215"/>
                    <a:pt x="710" y="216"/>
                    <a:pt x="717" y="218"/>
                  </a:cubicBezTo>
                  <a:cubicBezTo>
                    <a:pt x="724" y="219"/>
                    <a:pt x="731" y="220"/>
                    <a:pt x="736" y="220"/>
                  </a:cubicBezTo>
                  <a:cubicBezTo>
                    <a:pt x="754" y="220"/>
                    <a:pt x="768" y="216"/>
                    <a:pt x="778" y="208"/>
                  </a:cubicBezTo>
                  <a:cubicBezTo>
                    <a:pt x="789" y="199"/>
                    <a:pt x="794" y="188"/>
                    <a:pt x="794" y="175"/>
                  </a:cubicBezTo>
                  <a:cubicBezTo>
                    <a:pt x="794" y="165"/>
                    <a:pt x="791" y="157"/>
                    <a:pt x="786" y="150"/>
                  </a:cubicBezTo>
                  <a:cubicBezTo>
                    <a:pt x="780" y="143"/>
                    <a:pt x="770" y="137"/>
                    <a:pt x="757" y="132"/>
                  </a:cubicBezTo>
                  <a:close/>
                  <a:moveTo>
                    <a:pt x="938" y="89"/>
                  </a:moveTo>
                  <a:cubicBezTo>
                    <a:pt x="951" y="102"/>
                    <a:pt x="957" y="120"/>
                    <a:pt x="957" y="143"/>
                  </a:cubicBezTo>
                  <a:cubicBezTo>
                    <a:pt x="957" y="166"/>
                    <a:pt x="951" y="185"/>
                    <a:pt x="937" y="199"/>
                  </a:cubicBezTo>
                  <a:cubicBezTo>
                    <a:pt x="924" y="213"/>
                    <a:pt x="905" y="220"/>
                    <a:pt x="882" y="220"/>
                  </a:cubicBezTo>
                  <a:cubicBezTo>
                    <a:pt x="860" y="220"/>
                    <a:pt x="842" y="213"/>
                    <a:pt x="829" y="200"/>
                  </a:cubicBezTo>
                  <a:cubicBezTo>
                    <a:pt x="816" y="187"/>
                    <a:pt x="809" y="169"/>
                    <a:pt x="809" y="146"/>
                  </a:cubicBezTo>
                  <a:cubicBezTo>
                    <a:pt x="809" y="122"/>
                    <a:pt x="816" y="103"/>
                    <a:pt x="829" y="89"/>
                  </a:cubicBezTo>
                  <a:cubicBezTo>
                    <a:pt x="843" y="76"/>
                    <a:pt x="862" y="69"/>
                    <a:pt x="885" y="69"/>
                  </a:cubicBezTo>
                  <a:cubicBezTo>
                    <a:pt x="908" y="69"/>
                    <a:pt x="926" y="75"/>
                    <a:pt x="938" y="89"/>
                  </a:cubicBezTo>
                  <a:close/>
                  <a:moveTo>
                    <a:pt x="922" y="144"/>
                  </a:moveTo>
                  <a:cubicBezTo>
                    <a:pt x="922" y="129"/>
                    <a:pt x="919" y="117"/>
                    <a:pt x="912" y="109"/>
                  </a:cubicBezTo>
                  <a:cubicBezTo>
                    <a:pt x="905" y="101"/>
                    <a:pt x="896" y="97"/>
                    <a:pt x="884" y="97"/>
                  </a:cubicBezTo>
                  <a:cubicBezTo>
                    <a:pt x="871" y="97"/>
                    <a:pt x="862" y="101"/>
                    <a:pt x="855" y="109"/>
                  </a:cubicBezTo>
                  <a:cubicBezTo>
                    <a:pt x="848" y="118"/>
                    <a:pt x="844" y="130"/>
                    <a:pt x="844" y="145"/>
                  </a:cubicBezTo>
                  <a:cubicBezTo>
                    <a:pt x="844" y="160"/>
                    <a:pt x="848" y="172"/>
                    <a:pt x="855" y="180"/>
                  </a:cubicBezTo>
                  <a:cubicBezTo>
                    <a:pt x="862" y="188"/>
                    <a:pt x="871" y="192"/>
                    <a:pt x="884" y="192"/>
                  </a:cubicBezTo>
                  <a:cubicBezTo>
                    <a:pt x="896" y="192"/>
                    <a:pt x="906" y="188"/>
                    <a:pt x="912" y="180"/>
                  </a:cubicBezTo>
                  <a:cubicBezTo>
                    <a:pt x="919" y="172"/>
                    <a:pt x="922" y="160"/>
                    <a:pt x="922" y="144"/>
                  </a:cubicBezTo>
                  <a:close/>
                  <a:moveTo>
                    <a:pt x="1139" y="100"/>
                  </a:moveTo>
                  <a:cubicBezTo>
                    <a:pt x="1139" y="72"/>
                    <a:pt x="1139" y="72"/>
                    <a:pt x="1139" y="72"/>
                  </a:cubicBezTo>
                  <a:cubicBezTo>
                    <a:pt x="1104" y="72"/>
                    <a:pt x="1104" y="72"/>
                    <a:pt x="1104" y="72"/>
                  </a:cubicBezTo>
                  <a:cubicBezTo>
                    <a:pt x="1104" y="29"/>
                    <a:pt x="1104" y="29"/>
                    <a:pt x="1104" y="29"/>
                  </a:cubicBezTo>
                  <a:cubicBezTo>
                    <a:pt x="1103" y="29"/>
                    <a:pt x="1103" y="29"/>
                    <a:pt x="1103" y="29"/>
                  </a:cubicBezTo>
                  <a:cubicBezTo>
                    <a:pt x="1071" y="39"/>
                    <a:pt x="1071" y="39"/>
                    <a:pt x="1071" y="39"/>
                  </a:cubicBezTo>
                  <a:cubicBezTo>
                    <a:pt x="1070" y="40"/>
                    <a:pt x="1070" y="40"/>
                    <a:pt x="1070" y="40"/>
                  </a:cubicBezTo>
                  <a:cubicBezTo>
                    <a:pt x="1070" y="72"/>
                    <a:pt x="1070" y="72"/>
                    <a:pt x="1070" y="72"/>
                  </a:cubicBezTo>
                  <a:cubicBezTo>
                    <a:pt x="1019" y="72"/>
                    <a:pt x="1019" y="72"/>
                    <a:pt x="1019" y="72"/>
                  </a:cubicBezTo>
                  <a:cubicBezTo>
                    <a:pt x="1019" y="54"/>
                    <a:pt x="1019" y="54"/>
                    <a:pt x="1019" y="54"/>
                  </a:cubicBezTo>
                  <a:cubicBezTo>
                    <a:pt x="1019" y="46"/>
                    <a:pt x="1021" y="39"/>
                    <a:pt x="1025" y="35"/>
                  </a:cubicBezTo>
                  <a:cubicBezTo>
                    <a:pt x="1028" y="30"/>
                    <a:pt x="1034" y="28"/>
                    <a:pt x="1040" y="28"/>
                  </a:cubicBezTo>
                  <a:cubicBezTo>
                    <a:pt x="1045" y="28"/>
                    <a:pt x="1050" y="29"/>
                    <a:pt x="1055" y="32"/>
                  </a:cubicBezTo>
                  <a:cubicBezTo>
                    <a:pt x="1057" y="32"/>
                    <a:pt x="1057" y="32"/>
                    <a:pt x="1057" y="32"/>
                  </a:cubicBezTo>
                  <a:cubicBezTo>
                    <a:pt x="1057" y="3"/>
                    <a:pt x="1057" y="3"/>
                    <a:pt x="1057" y="3"/>
                  </a:cubicBezTo>
                  <a:cubicBezTo>
                    <a:pt x="1056" y="3"/>
                    <a:pt x="1056" y="3"/>
                    <a:pt x="1056" y="3"/>
                  </a:cubicBezTo>
                  <a:cubicBezTo>
                    <a:pt x="1051" y="1"/>
                    <a:pt x="1045" y="0"/>
                    <a:pt x="1037" y="0"/>
                  </a:cubicBezTo>
                  <a:cubicBezTo>
                    <a:pt x="1027" y="0"/>
                    <a:pt x="1018" y="3"/>
                    <a:pt x="1010" y="7"/>
                  </a:cubicBezTo>
                  <a:cubicBezTo>
                    <a:pt x="1002" y="11"/>
                    <a:pt x="996" y="17"/>
                    <a:pt x="991" y="25"/>
                  </a:cubicBezTo>
                  <a:cubicBezTo>
                    <a:pt x="987" y="33"/>
                    <a:pt x="985" y="42"/>
                    <a:pt x="985" y="52"/>
                  </a:cubicBezTo>
                  <a:cubicBezTo>
                    <a:pt x="985" y="72"/>
                    <a:pt x="985" y="72"/>
                    <a:pt x="985" y="72"/>
                  </a:cubicBezTo>
                  <a:cubicBezTo>
                    <a:pt x="961" y="72"/>
                    <a:pt x="961" y="72"/>
                    <a:pt x="961" y="72"/>
                  </a:cubicBezTo>
                  <a:cubicBezTo>
                    <a:pt x="961" y="100"/>
                    <a:pt x="961" y="100"/>
                    <a:pt x="961" y="100"/>
                  </a:cubicBezTo>
                  <a:cubicBezTo>
                    <a:pt x="985" y="100"/>
                    <a:pt x="985" y="100"/>
                    <a:pt x="985" y="100"/>
                  </a:cubicBezTo>
                  <a:cubicBezTo>
                    <a:pt x="985" y="217"/>
                    <a:pt x="985" y="217"/>
                    <a:pt x="985" y="217"/>
                  </a:cubicBezTo>
                  <a:cubicBezTo>
                    <a:pt x="1019" y="217"/>
                    <a:pt x="1019" y="217"/>
                    <a:pt x="1019" y="217"/>
                  </a:cubicBezTo>
                  <a:cubicBezTo>
                    <a:pt x="1019" y="100"/>
                    <a:pt x="1019" y="100"/>
                    <a:pt x="1019" y="100"/>
                  </a:cubicBezTo>
                  <a:cubicBezTo>
                    <a:pt x="1070" y="100"/>
                    <a:pt x="1070" y="100"/>
                    <a:pt x="1070" y="100"/>
                  </a:cubicBezTo>
                  <a:cubicBezTo>
                    <a:pt x="1070" y="174"/>
                    <a:pt x="1070" y="174"/>
                    <a:pt x="1070" y="174"/>
                  </a:cubicBezTo>
                  <a:cubicBezTo>
                    <a:pt x="1070" y="205"/>
                    <a:pt x="1084" y="220"/>
                    <a:pt x="1113" y="220"/>
                  </a:cubicBezTo>
                  <a:cubicBezTo>
                    <a:pt x="1118" y="220"/>
                    <a:pt x="1122" y="220"/>
                    <a:pt x="1127" y="219"/>
                  </a:cubicBezTo>
                  <a:cubicBezTo>
                    <a:pt x="1133" y="217"/>
                    <a:pt x="1136" y="216"/>
                    <a:pt x="1138" y="215"/>
                  </a:cubicBezTo>
                  <a:cubicBezTo>
                    <a:pt x="1139" y="215"/>
                    <a:pt x="1139" y="215"/>
                    <a:pt x="1139" y="215"/>
                  </a:cubicBezTo>
                  <a:cubicBezTo>
                    <a:pt x="1139" y="187"/>
                    <a:pt x="1139" y="187"/>
                    <a:pt x="1139" y="187"/>
                  </a:cubicBezTo>
                  <a:cubicBezTo>
                    <a:pt x="1137" y="188"/>
                    <a:pt x="1137" y="188"/>
                    <a:pt x="1137" y="188"/>
                  </a:cubicBezTo>
                  <a:cubicBezTo>
                    <a:pt x="1135" y="189"/>
                    <a:pt x="1133" y="190"/>
                    <a:pt x="1130" y="191"/>
                  </a:cubicBezTo>
                  <a:cubicBezTo>
                    <a:pt x="1127" y="192"/>
                    <a:pt x="1125" y="192"/>
                    <a:pt x="1123" y="192"/>
                  </a:cubicBezTo>
                  <a:cubicBezTo>
                    <a:pt x="1117" y="192"/>
                    <a:pt x="1112" y="190"/>
                    <a:pt x="1109" y="187"/>
                  </a:cubicBezTo>
                  <a:cubicBezTo>
                    <a:pt x="1106" y="183"/>
                    <a:pt x="1104" y="177"/>
                    <a:pt x="1104" y="168"/>
                  </a:cubicBezTo>
                  <a:cubicBezTo>
                    <a:pt x="1104" y="100"/>
                    <a:pt x="1104" y="100"/>
                    <a:pt x="1104" y="100"/>
                  </a:cubicBezTo>
                  <a:lnTo>
                    <a:pt x="1139" y="10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Title 1">
            <a:extLst>
              <a:ext uri="{FF2B5EF4-FFF2-40B4-BE49-F238E27FC236}">
                <a16:creationId xmlns:a16="http://schemas.microsoft.com/office/drawing/2014/main" id="{14C0E7C8-B6C3-41A2-8B10-EA07B54DCA6D}"/>
              </a:ext>
            </a:extLst>
          </p:cNvPr>
          <p:cNvSpPr>
            <a:spLocks noGrp="1"/>
          </p:cNvSpPr>
          <p:nvPr userDrawn="1">
            <p:ph type="title" hasCustomPrompt="1"/>
          </p:nvPr>
        </p:nvSpPr>
        <p:spPr>
          <a:xfrm>
            <a:off x="1836313" y="4051255"/>
            <a:ext cx="3719719" cy="891978"/>
          </a:xfrm>
        </p:spPr>
        <p:txBody>
          <a:bodyPr vert="horz" wrap="square" lIns="0" tIns="91440" rIns="0" bIns="91440" rtlCol="0" anchor="ctr" anchorCtr="0">
            <a:noAutofit/>
          </a:bodyPr>
          <a:lstStyle>
            <a:lvl1pPr>
              <a:defRPr lang="en-US" sz="2800" dirty="0">
                <a:gradFill>
                  <a:gsLst>
                    <a:gs pos="0">
                      <a:schemeClr val="tx1"/>
                    </a:gs>
                    <a:gs pos="100000">
                      <a:schemeClr val="tx1"/>
                    </a:gs>
                  </a:gsLst>
                  <a:lin ang="5400000" scaled="1"/>
                </a:gradFill>
                <a:latin typeface="+mn-lt"/>
              </a:defRPr>
            </a:lvl1pPr>
          </a:lstStyle>
          <a:p>
            <a:pPr lvl="0"/>
            <a:r>
              <a:rPr lang="en-US" dirty="0"/>
              <a:t>Speaker name</a:t>
            </a:r>
          </a:p>
        </p:txBody>
      </p:sp>
      <p:sp>
        <p:nvSpPr>
          <p:cNvPr id="23" name="Title 1">
            <a:extLst>
              <a:ext uri="{FF2B5EF4-FFF2-40B4-BE49-F238E27FC236}">
                <a16:creationId xmlns:a16="http://schemas.microsoft.com/office/drawing/2014/main" id="{F5752F76-E9D9-4BC3-A97F-08D7D2474149}"/>
              </a:ext>
            </a:extLst>
          </p:cNvPr>
          <p:cNvSpPr txBox="1">
            <a:spLocks/>
          </p:cNvSpPr>
          <p:nvPr userDrawn="1"/>
        </p:nvSpPr>
        <p:spPr>
          <a:xfrm>
            <a:off x="406021" y="2304477"/>
            <a:ext cx="6789812" cy="2016501"/>
          </a:xfrm>
          <a:prstGeom prst="rect">
            <a:avLst/>
          </a:prstGeom>
        </p:spPr>
        <p:txBody>
          <a:bodyPr vert="horz" wrap="square" lIns="0" tIns="164592" rIns="0" bIns="0" rtlCol="0" anchor="t" anchorCtr="0">
            <a:noAutofit/>
          </a:bodyPr>
          <a:lstStyle>
            <a:lvl1pPr algn="l" defTabSz="914554" rtl="0" eaLnBrk="1" latinLnBrk="0" hangingPunct="1">
              <a:lnSpc>
                <a:spcPct val="90000"/>
              </a:lnSpc>
              <a:spcBef>
                <a:spcPct val="0"/>
              </a:spcBef>
              <a:buNone/>
              <a:defRPr lang="en-US" sz="3138" b="0" kern="1200" cap="none" spc="-147" baseline="0" dirty="0" smtClean="0">
                <a:ln w="3175">
                  <a:noFill/>
                </a:ln>
                <a:solidFill>
                  <a:srgbClr val="000000"/>
                </a:solidFill>
                <a:effectLst/>
                <a:latin typeface="+mj-lt"/>
                <a:ea typeface="+mn-ea"/>
                <a:cs typeface="Segoe UI" pitchFamily="34" charset="0"/>
              </a:defRPr>
            </a:lvl1pPr>
          </a:lstStyle>
          <a:p>
            <a:r>
              <a:rPr lang="en-US" sz="4400" dirty="0">
                <a:solidFill>
                  <a:schemeClr val="tx1"/>
                </a:solidFill>
              </a:rPr>
              <a:t>Thank You!</a:t>
            </a:r>
          </a:p>
        </p:txBody>
      </p:sp>
      <p:sp>
        <p:nvSpPr>
          <p:cNvPr id="24" name="Rectangle 23">
            <a:extLst>
              <a:ext uri="{FF2B5EF4-FFF2-40B4-BE49-F238E27FC236}">
                <a16:creationId xmlns:a16="http://schemas.microsoft.com/office/drawing/2014/main" id="{9BA8BC75-DF29-438B-9003-FD79DE168149}"/>
              </a:ext>
            </a:extLst>
          </p:cNvPr>
          <p:cNvSpPr/>
          <p:nvPr userDrawn="1"/>
        </p:nvSpPr>
        <p:spPr>
          <a:xfrm>
            <a:off x="1749435" y="3712701"/>
            <a:ext cx="2890204" cy="338554"/>
          </a:xfrm>
          <a:prstGeom prst="rect">
            <a:avLst/>
          </a:prstGeom>
        </p:spPr>
        <p:txBody>
          <a:bodyPr wrap="square">
            <a:spAutoFit/>
          </a:bodyPr>
          <a:lstStyle/>
          <a:p>
            <a:pPr marR="0" lvl="0" indent="0" fontAlgn="auto">
              <a:spcBef>
                <a:spcPts val="0"/>
              </a:spcBef>
              <a:buClrTx/>
              <a:buSzTx/>
              <a:buFontTx/>
              <a:buNone/>
              <a:tabLst/>
              <a:defRPr/>
            </a:pPr>
            <a:endParaRPr lang="en-US" sz="1600" b="1" dirty="0">
              <a:gradFill>
                <a:gsLst>
                  <a:gs pos="0">
                    <a:schemeClr val="tx1"/>
                  </a:gs>
                  <a:gs pos="100000">
                    <a:schemeClr val="tx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endParaRPr>
          </a:p>
        </p:txBody>
      </p:sp>
      <p:sp>
        <p:nvSpPr>
          <p:cNvPr id="25" name="Oval 24">
            <a:extLst>
              <a:ext uri="{FF2B5EF4-FFF2-40B4-BE49-F238E27FC236}">
                <a16:creationId xmlns:a16="http://schemas.microsoft.com/office/drawing/2014/main" id="{288B6538-AB2E-4BF9-8AE4-2DF2E5CA2B59}"/>
              </a:ext>
            </a:extLst>
          </p:cNvPr>
          <p:cNvSpPr/>
          <p:nvPr userDrawn="1"/>
        </p:nvSpPr>
        <p:spPr bwMode="auto">
          <a:xfrm>
            <a:off x="413871" y="3552691"/>
            <a:ext cx="1232656" cy="1232656"/>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6" name="Graphic 25" descr="User">
            <a:extLst>
              <a:ext uri="{FF2B5EF4-FFF2-40B4-BE49-F238E27FC236}">
                <a16:creationId xmlns:a16="http://schemas.microsoft.com/office/drawing/2014/main" id="{803DB6EA-AD70-4C4F-BC2A-EF150DD98BF7}"/>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13870" y="3552691"/>
            <a:ext cx="1232655" cy="1232655"/>
          </a:xfrm>
          <a:prstGeom prst="rect">
            <a:avLst/>
          </a:prstGeom>
        </p:spPr>
      </p:pic>
    </p:spTree>
    <p:extLst>
      <p:ext uri="{BB962C8B-B14F-4D97-AF65-F5344CB8AC3E}">
        <p14:creationId xmlns:p14="http://schemas.microsoft.com/office/powerpoint/2010/main" val="31094359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718760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5"/>
              </a:spcAft>
              <a:defRPr sz="2549" spc="-147" baseline="0">
                <a:gradFill>
                  <a:gsLst>
                    <a:gs pos="1250">
                      <a:schemeClr val="accent1"/>
                    </a:gs>
                    <a:gs pos="100000">
                      <a:schemeClr val="accent1"/>
                    </a:gs>
                  </a:gsLst>
                  <a:lin ang="5400000" scaled="0"/>
                </a:gradFill>
              </a:defRPr>
            </a:lvl1pPr>
          </a:lstStyle>
          <a:p>
            <a:r>
              <a:rPr lang="en-US" dirty="0"/>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9398323" y="6212843"/>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4110" eaLnBrk="0" hangingPunct="0"/>
            <a:r>
              <a:rPr lang="en-US" sz="686" dirty="0">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8"/>
            <a:ext cx="896425" cy="190218"/>
          </a:xfrm>
          <a:prstGeom prst="rect">
            <a:avLst/>
          </a:prstGeom>
        </p:spPr>
      </p:pic>
    </p:spTree>
    <p:extLst>
      <p:ext uri="{BB962C8B-B14F-4D97-AF65-F5344CB8AC3E}">
        <p14:creationId xmlns:p14="http://schemas.microsoft.com/office/powerpoint/2010/main" val="41986330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7"/>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5"/>
              </a:spcAft>
              <a:defRPr sz="2549" spc="-147" baseline="0">
                <a:gradFill>
                  <a:gsLst>
                    <a:gs pos="1250">
                      <a:schemeClr val="bg1"/>
                    </a:gs>
                    <a:gs pos="100000">
                      <a:schemeClr val="bg1"/>
                    </a:gs>
                  </a:gsLst>
                  <a:lin ang="5400000" scaled="0"/>
                </a:gradFill>
              </a:defRPr>
            </a:lvl1pPr>
          </a:lstStyle>
          <a:p>
            <a:r>
              <a:rPr lang="en-US" dirty="0"/>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4110" eaLnBrk="0" hangingPunct="0"/>
            <a:r>
              <a:rPr lang="en-US" sz="686" dirty="0">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8681" y="437141"/>
            <a:ext cx="896425" cy="191140"/>
          </a:xfrm>
          <a:prstGeom prst="rect">
            <a:avLst/>
          </a:prstGeom>
        </p:spPr>
      </p:pic>
    </p:spTree>
    <p:extLst>
      <p:ext uri="{BB962C8B-B14F-4D97-AF65-F5344CB8AC3E}">
        <p14:creationId xmlns:p14="http://schemas.microsoft.com/office/powerpoint/2010/main" val="23738877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Icon librar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63546" y="431201"/>
            <a:ext cx="5288907" cy="108637"/>
          </a:xfrm>
        </p:spPr>
        <p:txBody>
          <a:bodyPr wrap="square" lIns="0" tIns="0" rIns="0" bIns="0" anchor="ctr">
            <a:spAutoFit/>
          </a:bodyPr>
          <a:lstStyle>
            <a:lvl1pPr>
              <a:defRPr sz="784" spc="0">
                <a:gradFill>
                  <a:gsLst>
                    <a:gs pos="0">
                      <a:schemeClr val="tx1">
                        <a:lumMod val="60000"/>
                        <a:lumOff val="40000"/>
                      </a:schemeClr>
                    </a:gs>
                    <a:gs pos="100000">
                      <a:schemeClr val="tx1">
                        <a:lumMod val="60000"/>
                        <a:lumOff val="40000"/>
                      </a:schemeClr>
                    </a:gs>
                  </a:gsLst>
                  <a:lin ang="5400000" scaled="0"/>
                </a:gradFill>
                <a:latin typeface="Segoe UI Semibold" panose="020B0702040204020203" pitchFamily="34" charset="0"/>
                <a:cs typeface="Segoe UI Semibold" panose="020B0702040204020203" pitchFamily="34" charset="0"/>
              </a:defRPr>
            </a:lvl1pPr>
          </a:lstStyle>
          <a:p>
            <a:r>
              <a:rPr lang="en-US" dirty="0"/>
              <a:t>Section title</a:t>
            </a:r>
          </a:p>
        </p:txBody>
      </p:sp>
      <p:sp>
        <p:nvSpPr>
          <p:cNvPr id="3" name="TextBox 2"/>
          <p:cNvSpPr txBox="1"/>
          <p:nvPr userDrawn="1"/>
        </p:nvSpPr>
        <p:spPr>
          <a:xfrm>
            <a:off x="445199" y="431210"/>
            <a:ext cx="2065141" cy="108619"/>
          </a:xfrm>
          <a:prstGeom prst="rect">
            <a:avLst/>
          </a:prstGeom>
        </p:spPr>
        <p:txBody>
          <a:bodyPr vert="horz" wrap="square" lIns="0" tIns="0" rIns="0" bIns="0" rtlCol="0" anchor="ctr">
            <a:spAutoFit/>
          </a:bodyPr>
          <a:lstStyle>
            <a:lvl1pPr algn="l" defTabSz="932742" eaLnBrk="1" latinLnBrk="0" hangingPunct="1">
              <a:lnSpc>
                <a:spcPct val="90000"/>
              </a:lnSpc>
              <a:spcBef>
                <a:spcPct val="0"/>
              </a:spcBef>
              <a:buNone/>
              <a:defRPr lang="en-US" sz="1000" b="0" cap="none" spc="0" baseline="0" dirty="0" smtClean="0">
                <a:ln w="3175">
                  <a:noFill/>
                </a:ln>
                <a:gradFill>
                  <a:gsLst>
                    <a:gs pos="0">
                      <a:schemeClr val="tx1">
                        <a:lumMod val="60000"/>
                        <a:lumOff val="40000"/>
                      </a:schemeClr>
                    </a:gs>
                    <a:gs pos="100000">
                      <a:schemeClr val="tx1">
                        <a:lumMod val="60000"/>
                        <a:lumOff val="40000"/>
                      </a:schemeClr>
                    </a:gs>
                  </a:gsLst>
                  <a:lin ang="5400000" scaled="0"/>
                </a:gradFill>
                <a:effectLst/>
                <a:cs typeface="Segoe UI" pitchFamily="34" charset="0"/>
              </a:defRPr>
            </a:lvl1pPr>
          </a:lstStyle>
          <a:p>
            <a:pPr lvl="0"/>
            <a:r>
              <a:rPr lang="en-US" sz="784" dirty="0">
                <a:latin typeface="Segoe UI Semibold" panose="020B0702040204020203" pitchFamily="34" charset="0"/>
                <a:cs typeface="Segoe UI Semibold" panose="020B0702040204020203" pitchFamily="34" charset="0"/>
              </a:rPr>
              <a:t>Monoline icons   </a:t>
            </a:r>
            <a:r>
              <a:rPr lang="en-US" sz="784" b="0" kern="1200" cap="none" spc="0" baseline="0" dirty="0">
                <a:ln w="3175">
                  <a:noFill/>
                </a:ln>
                <a:gradFill>
                  <a:gsLst>
                    <a:gs pos="0">
                      <a:schemeClr val="tx1">
                        <a:lumMod val="60000"/>
                        <a:lumOff val="40000"/>
                      </a:schemeClr>
                    </a:gs>
                    <a:gs pos="100000">
                      <a:schemeClr val="tx1">
                        <a:lumMod val="60000"/>
                        <a:lumOff val="40000"/>
                      </a:schemeClr>
                    </a:gs>
                  </a:gsLst>
                  <a:lin ang="5400000" scaled="0"/>
                </a:gradFill>
                <a:effectLst/>
                <a:latin typeface="+mn-lt"/>
                <a:ea typeface="+mn-ea"/>
                <a:cs typeface="Segoe UI Semibold" panose="020B0702040204020203" pitchFamily="34" charset="0"/>
              </a:rPr>
              <a:t>/   PowerPoint</a:t>
            </a:r>
            <a:endParaRPr lang="en-US" sz="784" dirty="0">
              <a:latin typeface="+mn-lt"/>
              <a:cs typeface="Segoe UI Semibold" panose="020B0702040204020203" pitchFamily="34" charset="0"/>
            </a:endParaRPr>
          </a:p>
        </p:txBody>
      </p:sp>
      <p:grpSp>
        <p:nvGrpSpPr>
          <p:cNvPr id="4" name="Group 3"/>
          <p:cNvGrpSpPr>
            <a:grpSpLocks noChangeAspect="1"/>
          </p:cNvGrpSpPr>
          <p:nvPr userDrawn="1"/>
        </p:nvGrpSpPr>
        <p:grpSpPr>
          <a:xfrm>
            <a:off x="11023166" y="412549"/>
            <a:ext cx="719065" cy="153377"/>
            <a:chOff x="4846638" y="3441700"/>
            <a:chExt cx="5910262" cy="1260475"/>
          </a:xfrm>
        </p:grpSpPr>
        <p:sp>
          <p:nvSpPr>
            <p:cNvPr id="5" name="Freeform 27"/>
            <p:cNvSpPr>
              <a:spLocks noEditPoints="1"/>
            </p:cNvSpPr>
            <p:nvPr/>
          </p:nvSpPr>
          <p:spPr bwMode="auto">
            <a:xfrm>
              <a:off x="6484938" y="3636963"/>
              <a:ext cx="4271962" cy="823913"/>
            </a:xfrm>
            <a:custGeom>
              <a:avLst/>
              <a:gdLst>
                <a:gd name="T0" fmla="*/ 218 w 1139"/>
                <a:gd name="T1" fmla="*/ 217 h 220"/>
                <a:gd name="T2" fmla="*/ 170 w 1139"/>
                <a:gd name="T3" fmla="*/ 15 h 220"/>
                <a:gd name="T4" fmla="*/ 0 w 1139"/>
                <a:gd name="T5" fmla="*/ 15 h 220"/>
                <a:gd name="T6" fmla="*/ 33 w 1139"/>
                <a:gd name="T7" fmla="*/ 62 h 220"/>
                <a:gd name="T8" fmla="*/ 121 w 1139"/>
                <a:gd name="T9" fmla="*/ 217 h 220"/>
                <a:gd name="T10" fmla="*/ 268 w 1139"/>
                <a:gd name="T11" fmla="*/ 11 h 220"/>
                <a:gd name="T12" fmla="*/ 254 w 1139"/>
                <a:gd name="T13" fmla="*/ 44 h 220"/>
                <a:gd name="T14" fmla="*/ 289 w 1139"/>
                <a:gd name="T15" fmla="*/ 31 h 220"/>
                <a:gd name="T16" fmla="*/ 285 w 1139"/>
                <a:gd name="T17" fmla="*/ 72 h 220"/>
                <a:gd name="T18" fmla="*/ 285 w 1139"/>
                <a:gd name="T19" fmla="*/ 217 h 220"/>
                <a:gd name="T20" fmla="*/ 345 w 1139"/>
                <a:gd name="T21" fmla="*/ 79 h 220"/>
                <a:gd name="T22" fmla="*/ 318 w 1139"/>
                <a:gd name="T23" fmla="*/ 185 h 220"/>
                <a:gd name="T24" fmla="*/ 421 w 1139"/>
                <a:gd name="T25" fmla="*/ 211 h 220"/>
                <a:gd name="T26" fmla="*/ 420 w 1139"/>
                <a:gd name="T27" fmla="*/ 180 h 220"/>
                <a:gd name="T28" fmla="*/ 356 w 1139"/>
                <a:gd name="T29" fmla="*/ 180 h 220"/>
                <a:gd name="T30" fmla="*/ 388 w 1139"/>
                <a:gd name="T31" fmla="*/ 97 h 220"/>
                <a:gd name="T32" fmla="*/ 422 w 1139"/>
                <a:gd name="T33" fmla="*/ 76 h 220"/>
                <a:gd name="T34" fmla="*/ 386 w 1139"/>
                <a:gd name="T35" fmla="*/ 69 h 220"/>
                <a:gd name="T36" fmla="*/ 447 w 1139"/>
                <a:gd name="T37" fmla="*/ 72 h 220"/>
                <a:gd name="T38" fmla="*/ 481 w 1139"/>
                <a:gd name="T39" fmla="*/ 143 h 220"/>
                <a:gd name="T40" fmla="*/ 522 w 1139"/>
                <a:gd name="T41" fmla="*/ 102 h 220"/>
                <a:gd name="T42" fmla="*/ 531 w 1139"/>
                <a:gd name="T43" fmla="*/ 72 h 220"/>
                <a:gd name="T44" fmla="*/ 517 w 1139"/>
                <a:gd name="T45" fmla="*/ 70 h 220"/>
                <a:gd name="T46" fmla="*/ 481 w 1139"/>
                <a:gd name="T47" fmla="*/ 97 h 220"/>
                <a:gd name="T48" fmla="*/ 534 w 1139"/>
                <a:gd name="T49" fmla="*/ 146 h 220"/>
                <a:gd name="T50" fmla="*/ 662 w 1139"/>
                <a:gd name="T51" fmla="*/ 199 h 220"/>
                <a:gd name="T52" fmla="*/ 610 w 1139"/>
                <a:gd name="T53" fmla="*/ 69 h 220"/>
                <a:gd name="T54" fmla="*/ 569 w 1139"/>
                <a:gd name="T55" fmla="*/ 145 h 220"/>
                <a:gd name="T56" fmla="*/ 636 w 1139"/>
                <a:gd name="T57" fmla="*/ 109 h 220"/>
                <a:gd name="T58" fmla="*/ 609 w 1139"/>
                <a:gd name="T59" fmla="*/ 192 h 220"/>
                <a:gd name="T60" fmla="*/ 698 w 1139"/>
                <a:gd name="T61" fmla="*/ 113 h 220"/>
                <a:gd name="T62" fmla="*/ 733 w 1139"/>
                <a:gd name="T63" fmla="*/ 156 h 220"/>
                <a:gd name="T64" fmla="*/ 760 w 1139"/>
                <a:gd name="T65" fmla="*/ 179 h 220"/>
                <a:gd name="T66" fmla="*/ 700 w 1139"/>
                <a:gd name="T67" fmla="*/ 180 h 220"/>
                <a:gd name="T68" fmla="*/ 699 w 1139"/>
                <a:gd name="T69" fmla="*/ 212 h 220"/>
                <a:gd name="T70" fmla="*/ 779 w 1139"/>
                <a:gd name="T71" fmla="*/ 208 h 220"/>
                <a:gd name="T72" fmla="*/ 757 w 1139"/>
                <a:gd name="T73" fmla="*/ 132 h 220"/>
                <a:gd name="T74" fmla="*/ 738 w 1139"/>
                <a:gd name="T75" fmla="*/ 100 h 220"/>
                <a:gd name="T76" fmla="*/ 785 w 1139"/>
                <a:gd name="T77" fmla="*/ 105 h 220"/>
                <a:gd name="T78" fmla="*/ 786 w 1139"/>
                <a:gd name="T79" fmla="*/ 75 h 220"/>
                <a:gd name="T80" fmla="*/ 886 w 1139"/>
                <a:gd name="T81" fmla="*/ 69 h 220"/>
                <a:gd name="T82" fmla="*/ 829 w 1139"/>
                <a:gd name="T83" fmla="*/ 200 h 220"/>
                <a:gd name="T84" fmla="*/ 958 w 1139"/>
                <a:gd name="T85" fmla="*/ 143 h 220"/>
                <a:gd name="T86" fmla="*/ 884 w 1139"/>
                <a:gd name="T87" fmla="*/ 192 h 220"/>
                <a:gd name="T88" fmla="*/ 855 w 1139"/>
                <a:gd name="T89" fmla="*/ 109 h 220"/>
                <a:gd name="T90" fmla="*/ 922 w 1139"/>
                <a:gd name="T91" fmla="*/ 144 h 220"/>
                <a:gd name="T92" fmla="*/ 1104 w 1139"/>
                <a:gd name="T93" fmla="*/ 100 h 220"/>
                <a:gd name="T94" fmla="*/ 1124 w 1139"/>
                <a:gd name="T95" fmla="*/ 192 h 220"/>
                <a:gd name="T96" fmla="*/ 1139 w 1139"/>
                <a:gd name="T97" fmla="*/ 187 h 220"/>
                <a:gd name="T98" fmla="*/ 1128 w 1139"/>
                <a:gd name="T99" fmla="*/ 219 h 220"/>
                <a:gd name="T100" fmla="*/ 1070 w 1139"/>
                <a:gd name="T101" fmla="*/ 100 h 220"/>
                <a:gd name="T102" fmla="*/ 985 w 1139"/>
                <a:gd name="T103" fmla="*/ 217 h 220"/>
                <a:gd name="T104" fmla="*/ 961 w 1139"/>
                <a:gd name="T105" fmla="*/ 72 h 220"/>
                <a:gd name="T106" fmla="*/ 991 w 1139"/>
                <a:gd name="T107" fmla="*/ 25 h 220"/>
                <a:gd name="T108" fmla="*/ 1056 w 1139"/>
                <a:gd name="T109" fmla="*/ 3 h 220"/>
                <a:gd name="T110" fmla="*/ 1056 w 1139"/>
                <a:gd name="T111" fmla="*/ 32 h 220"/>
                <a:gd name="T112" fmla="*/ 1019 w 1139"/>
                <a:gd name="T113" fmla="*/ 54 h 220"/>
                <a:gd name="T114" fmla="*/ 1070 w 1139"/>
                <a:gd name="T115" fmla="*/ 40 h 220"/>
                <a:gd name="T116" fmla="*/ 1104 w 1139"/>
                <a:gd name="T117" fmla="*/ 29 h 220"/>
                <a:gd name="T118" fmla="*/ 1139 w 1139"/>
                <a:gd name="T119" fmla="*/ 1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9" h="220">
                  <a:moveTo>
                    <a:pt x="184" y="62"/>
                  </a:moveTo>
                  <a:cubicBezTo>
                    <a:pt x="184" y="217"/>
                    <a:pt x="184" y="217"/>
                    <a:pt x="184" y="217"/>
                  </a:cubicBezTo>
                  <a:cubicBezTo>
                    <a:pt x="218" y="217"/>
                    <a:pt x="218" y="217"/>
                    <a:pt x="218" y="217"/>
                  </a:cubicBezTo>
                  <a:cubicBezTo>
                    <a:pt x="218" y="15"/>
                    <a:pt x="218" y="15"/>
                    <a:pt x="218" y="15"/>
                  </a:cubicBezTo>
                  <a:cubicBezTo>
                    <a:pt x="218" y="15"/>
                    <a:pt x="218" y="15"/>
                    <a:pt x="218" y="15"/>
                  </a:cubicBezTo>
                  <a:cubicBezTo>
                    <a:pt x="170" y="15"/>
                    <a:pt x="170" y="15"/>
                    <a:pt x="170" y="15"/>
                  </a:cubicBezTo>
                  <a:cubicBezTo>
                    <a:pt x="109" y="165"/>
                    <a:pt x="109" y="165"/>
                    <a:pt x="109" y="165"/>
                  </a:cubicBezTo>
                  <a:cubicBezTo>
                    <a:pt x="50" y="15"/>
                    <a:pt x="50" y="15"/>
                    <a:pt x="50" y="15"/>
                  </a:cubicBezTo>
                  <a:cubicBezTo>
                    <a:pt x="0" y="15"/>
                    <a:pt x="0" y="15"/>
                    <a:pt x="0" y="15"/>
                  </a:cubicBezTo>
                  <a:cubicBezTo>
                    <a:pt x="0" y="217"/>
                    <a:pt x="0" y="217"/>
                    <a:pt x="0" y="217"/>
                  </a:cubicBezTo>
                  <a:cubicBezTo>
                    <a:pt x="33" y="217"/>
                    <a:pt x="33" y="217"/>
                    <a:pt x="33" y="217"/>
                  </a:cubicBezTo>
                  <a:cubicBezTo>
                    <a:pt x="33" y="62"/>
                    <a:pt x="33" y="62"/>
                    <a:pt x="33" y="62"/>
                  </a:cubicBezTo>
                  <a:cubicBezTo>
                    <a:pt x="34" y="62"/>
                    <a:pt x="34" y="62"/>
                    <a:pt x="34" y="62"/>
                  </a:cubicBezTo>
                  <a:cubicBezTo>
                    <a:pt x="96" y="217"/>
                    <a:pt x="96" y="217"/>
                    <a:pt x="96" y="217"/>
                  </a:cubicBezTo>
                  <a:cubicBezTo>
                    <a:pt x="121" y="217"/>
                    <a:pt x="121" y="217"/>
                    <a:pt x="121" y="217"/>
                  </a:cubicBezTo>
                  <a:cubicBezTo>
                    <a:pt x="183" y="62"/>
                    <a:pt x="183" y="62"/>
                    <a:pt x="183" y="62"/>
                  </a:cubicBezTo>
                  <a:lnTo>
                    <a:pt x="184" y="62"/>
                  </a:lnTo>
                  <a:close/>
                  <a:moveTo>
                    <a:pt x="268" y="11"/>
                  </a:moveTo>
                  <a:cubicBezTo>
                    <a:pt x="263" y="11"/>
                    <a:pt x="258" y="13"/>
                    <a:pt x="254" y="16"/>
                  </a:cubicBezTo>
                  <a:cubicBezTo>
                    <a:pt x="250" y="20"/>
                    <a:pt x="248" y="25"/>
                    <a:pt x="248" y="31"/>
                  </a:cubicBezTo>
                  <a:cubicBezTo>
                    <a:pt x="248" y="36"/>
                    <a:pt x="250" y="41"/>
                    <a:pt x="254" y="44"/>
                  </a:cubicBezTo>
                  <a:cubicBezTo>
                    <a:pt x="258" y="48"/>
                    <a:pt x="263" y="50"/>
                    <a:pt x="268" y="50"/>
                  </a:cubicBezTo>
                  <a:cubicBezTo>
                    <a:pt x="274" y="50"/>
                    <a:pt x="279" y="48"/>
                    <a:pt x="283" y="44"/>
                  </a:cubicBezTo>
                  <a:cubicBezTo>
                    <a:pt x="287" y="41"/>
                    <a:pt x="289" y="36"/>
                    <a:pt x="289" y="31"/>
                  </a:cubicBezTo>
                  <a:cubicBezTo>
                    <a:pt x="289" y="25"/>
                    <a:pt x="287" y="20"/>
                    <a:pt x="283" y="17"/>
                  </a:cubicBezTo>
                  <a:cubicBezTo>
                    <a:pt x="279" y="13"/>
                    <a:pt x="274" y="11"/>
                    <a:pt x="268" y="11"/>
                  </a:cubicBezTo>
                  <a:close/>
                  <a:moveTo>
                    <a:pt x="285" y="72"/>
                  </a:moveTo>
                  <a:cubicBezTo>
                    <a:pt x="251" y="72"/>
                    <a:pt x="251" y="72"/>
                    <a:pt x="251" y="72"/>
                  </a:cubicBezTo>
                  <a:cubicBezTo>
                    <a:pt x="251" y="217"/>
                    <a:pt x="251" y="217"/>
                    <a:pt x="251" y="217"/>
                  </a:cubicBezTo>
                  <a:cubicBezTo>
                    <a:pt x="285" y="217"/>
                    <a:pt x="285" y="217"/>
                    <a:pt x="285" y="217"/>
                  </a:cubicBezTo>
                  <a:cubicBezTo>
                    <a:pt x="285" y="72"/>
                    <a:pt x="285" y="72"/>
                    <a:pt x="285" y="72"/>
                  </a:cubicBezTo>
                  <a:close/>
                  <a:moveTo>
                    <a:pt x="386" y="69"/>
                  </a:moveTo>
                  <a:cubicBezTo>
                    <a:pt x="371" y="69"/>
                    <a:pt x="357" y="72"/>
                    <a:pt x="345" y="79"/>
                  </a:cubicBezTo>
                  <a:cubicBezTo>
                    <a:pt x="333" y="85"/>
                    <a:pt x="324" y="95"/>
                    <a:pt x="318" y="107"/>
                  </a:cubicBezTo>
                  <a:cubicBezTo>
                    <a:pt x="312" y="119"/>
                    <a:pt x="309" y="133"/>
                    <a:pt x="309" y="148"/>
                  </a:cubicBezTo>
                  <a:cubicBezTo>
                    <a:pt x="309" y="162"/>
                    <a:pt x="312" y="174"/>
                    <a:pt x="318" y="185"/>
                  </a:cubicBezTo>
                  <a:cubicBezTo>
                    <a:pt x="324" y="196"/>
                    <a:pt x="332" y="205"/>
                    <a:pt x="343" y="211"/>
                  </a:cubicBezTo>
                  <a:cubicBezTo>
                    <a:pt x="354" y="217"/>
                    <a:pt x="366" y="220"/>
                    <a:pt x="380" y="220"/>
                  </a:cubicBezTo>
                  <a:cubicBezTo>
                    <a:pt x="396" y="220"/>
                    <a:pt x="410" y="217"/>
                    <a:pt x="421" y="211"/>
                  </a:cubicBezTo>
                  <a:cubicBezTo>
                    <a:pt x="422" y="210"/>
                    <a:pt x="422" y="210"/>
                    <a:pt x="422" y="210"/>
                  </a:cubicBezTo>
                  <a:cubicBezTo>
                    <a:pt x="422" y="179"/>
                    <a:pt x="422" y="179"/>
                    <a:pt x="422" y="179"/>
                  </a:cubicBezTo>
                  <a:cubicBezTo>
                    <a:pt x="420" y="180"/>
                    <a:pt x="420" y="180"/>
                    <a:pt x="420" y="180"/>
                  </a:cubicBezTo>
                  <a:cubicBezTo>
                    <a:pt x="415" y="184"/>
                    <a:pt x="410" y="187"/>
                    <a:pt x="404" y="189"/>
                  </a:cubicBezTo>
                  <a:cubicBezTo>
                    <a:pt x="398" y="191"/>
                    <a:pt x="392" y="192"/>
                    <a:pt x="387" y="192"/>
                  </a:cubicBezTo>
                  <a:cubicBezTo>
                    <a:pt x="374" y="192"/>
                    <a:pt x="363" y="188"/>
                    <a:pt x="356" y="180"/>
                  </a:cubicBezTo>
                  <a:cubicBezTo>
                    <a:pt x="348" y="171"/>
                    <a:pt x="344" y="160"/>
                    <a:pt x="344" y="145"/>
                  </a:cubicBezTo>
                  <a:cubicBezTo>
                    <a:pt x="344" y="131"/>
                    <a:pt x="348" y="119"/>
                    <a:pt x="356" y="110"/>
                  </a:cubicBezTo>
                  <a:cubicBezTo>
                    <a:pt x="364" y="101"/>
                    <a:pt x="375" y="97"/>
                    <a:pt x="388" y="97"/>
                  </a:cubicBezTo>
                  <a:cubicBezTo>
                    <a:pt x="399" y="97"/>
                    <a:pt x="410" y="101"/>
                    <a:pt x="420" y="108"/>
                  </a:cubicBezTo>
                  <a:cubicBezTo>
                    <a:pt x="422" y="109"/>
                    <a:pt x="422" y="109"/>
                    <a:pt x="422" y="109"/>
                  </a:cubicBezTo>
                  <a:cubicBezTo>
                    <a:pt x="422" y="76"/>
                    <a:pt x="422" y="76"/>
                    <a:pt x="422" y="76"/>
                  </a:cubicBezTo>
                  <a:cubicBezTo>
                    <a:pt x="421" y="76"/>
                    <a:pt x="421" y="76"/>
                    <a:pt x="421" y="76"/>
                  </a:cubicBezTo>
                  <a:cubicBezTo>
                    <a:pt x="417" y="74"/>
                    <a:pt x="412" y="72"/>
                    <a:pt x="405" y="71"/>
                  </a:cubicBezTo>
                  <a:cubicBezTo>
                    <a:pt x="399" y="69"/>
                    <a:pt x="393" y="69"/>
                    <a:pt x="386" y="69"/>
                  </a:cubicBezTo>
                  <a:close/>
                  <a:moveTo>
                    <a:pt x="481" y="97"/>
                  </a:moveTo>
                  <a:cubicBezTo>
                    <a:pt x="481" y="72"/>
                    <a:pt x="481" y="72"/>
                    <a:pt x="481" y="72"/>
                  </a:cubicBezTo>
                  <a:cubicBezTo>
                    <a:pt x="447" y="72"/>
                    <a:pt x="447" y="72"/>
                    <a:pt x="447" y="72"/>
                  </a:cubicBezTo>
                  <a:cubicBezTo>
                    <a:pt x="447" y="217"/>
                    <a:pt x="447" y="217"/>
                    <a:pt x="447" y="217"/>
                  </a:cubicBezTo>
                  <a:cubicBezTo>
                    <a:pt x="481" y="217"/>
                    <a:pt x="481" y="217"/>
                    <a:pt x="481" y="217"/>
                  </a:cubicBezTo>
                  <a:cubicBezTo>
                    <a:pt x="481" y="143"/>
                    <a:pt x="481" y="143"/>
                    <a:pt x="481" y="143"/>
                  </a:cubicBezTo>
                  <a:cubicBezTo>
                    <a:pt x="481" y="130"/>
                    <a:pt x="484" y="120"/>
                    <a:pt x="490" y="112"/>
                  </a:cubicBezTo>
                  <a:cubicBezTo>
                    <a:pt x="495" y="104"/>
                    <a:pt x="503" y="100"/>
                    <a:pt x="512" y="100"/>
                  </a:cubicBezTo>
                  <a:cubicBezTo>
                    <a:pt x="515" y="100"/>
                    <a:pt x="518" y="101"/>
                    <a:pt x="522" y="102"/>
                  </a:cubicBezTo>
                  <a:cubicBezTo>
                    <a:pt x="526" y="103"/>
                    <a:pt x="528" y="104"/>
                    <a:pt x="530" y="105"/>
                  </a:cubicBezTo>
                  <a:cubicBezTo>
                    <a:pt x="531" y="106"/>
                    <a:pt x="531" y="106"/>
                    <a:pt x="531" y="106"/>
                  </a:cubicBezTo>
                  <a:cubicBezTo>
                    <a:pt x="531" y="72"/>
                    <a:pt x="531" y="72"/>
                    <a:pt x="531" y="72"/>
                  </a:cubicBezTo>
                  <a:cubicBezTo>
                    <a:pt x="531" y="72"/>
                    <a:pt x="531" y="72"/>
                    <a:pt x="531" y="72"/>
                  </a:cubicBezTo>
                  <a:cubicBezTo>
                    <a:pt x="528" y="70"/>
                    <a:pt x="523" y="70"/>
                    <a:pt x="517" y="70"/>
                  </a:cubicBezTo>
                  <a:cubicBezTo>
                    <a:pt x="517" y="70"/>
                    <a:pt x="517" y="70"/>
                    <a:pt x="517" y="70"/>
                  </a:cubicBezTo>
                  <a:cubicBezTo>
                    <a:pt x="509" y="70"/>
                    <a:pt x="501" y="72"/>
                    <a:pt x="495" y="78"/>
                  </a:cubicBezTo>
                  <a:cubicBezTo>
                    <a:pt x="489" y="83"/>
                    <a:pt x="485" y="89"/>
                    <a:pt x="482" y="97"/>
                  </a:cubicBezTo>
                  <a:lnTo>
                    <a:pt x="481" y="97"/>
                  </a:lnTo>
                  <a:close/>
                  <a:moveTo>
                    <a:pt x="610" y="69"/>
                  </a:moveTo>
                  <a:cubicBezTo>
                    <a:pt x="586" y="69"/>
                    <a:pt x="567" y="76"/>
                    <a:pt x="554" y="89"/>
                  </a:cubicBezTo>
                  <a:cubicBezTo>
                    <a:pt x="540" y="103"/>
                    <a:pt x="534" y="122"/>
                    <a:pt x="534" y="146"/>
                  </a:cubicBezTo>
                  <a:cubicBezTo>
                    <a:pt x="534" y="169"/>
                    <a:pt x="540" y="187"/>
                    <a:pt x="553" y="200"/>
                  </a:cubicBezTo>
                  <a:cubicBezTo>
                    <a:pt x="567" y="213"/>
                    <a:pt x="584" y="220"/>
                    <a:pt x="607" y="220"/>
                  </a:cubicBezTo>
                  <a:cubicBezTo>
                    <a:pt x="630" y="220"/>
                    <a:pt x="648" y="213"/>
                    <a:pt x="662" y="199"/>
                  </a:cubicBezTo>
                  <a:cubicBezTo>
                    <a:pt x="675" y="185"/>
                    <a:pt x="682" y="166"/>
                    <a:pt x="682" y="143"/>
                  </a:cubicBezTo>
                  <a:cubicBezTo>
                    <a:pt x="682" y="120"/>
                    <a:pt x="676" y="102"/>
                    <a:pt x="663" y="89"/>
                  </a:cubicBezTo>
                  <a:cubicBezTo>
                    <a:pt x="650" y="75"/>
                    <a:pt x="632" y="69"/>
                    <a:pt x="610" y="69"/>
                  </a:cubicBezTo>
                  <a:close/>
                  <a:moveTo>
                    <a:pt x="609" y="192"/>
                  </a:moveTo>
                  <a:cubicBezTo>
                    <a:pt x="596" y="192"/>
                    <a:pt x="586" y="188"/>
                    <a:pt x="579" y="180"/>
                  </a:cubicBezTo>
                  <a:cubicBezTo>
                    <a:pt x="572" y="172"/>
                    <a:pt x="569" y="160"/>
                    <a:pt x="569" y="145"/>
                  </a:cubicBezTo>
                  <a:cubicBezTo>
                    <a:pt x="569" y="130"/>
                    <a:pt x="572" y="118"/>
                    <a:pt x="579" y="109"/>
                  </a:cubicBezTo>
                  <a:cubicBezTo>
                    <a:pt x="586" y="101"/>
                    <a:pt x="596" y="97"/>
                    <a:pt x="608" y="97"/>
                  </a:cubicBezTo>
                  <a:cubicBezTo>
                    <a:pt x="620" y="97"/>
                    <a:pt x="630" y="101"/>
                    <a:pt x="636" y="109"/>
                  </a:cubicBezTo>
                  <a:cubicBezTo>
                    <a:pt x="643" y="117"/>
                    <a:pt x="647" y="129"/>
                    <a:pt x="647" y="144"/>
                  </a:cubicBezTo>
                  <a:cubicBezTo>
                    <a:pt x="647" y="160"/>
                    <a:pt x="644" y="172"/>
                    <a:pt x="637" y="180"/>
                  </a:cubicBezTo>
                  <a:cubicBezTo>
                    <a:pt x="631" y="188"/>
                    <a:pt x="621" y="192"/>
                    <a:pt x="609" y="192"/>
                  </a:cubicBezTo>
                  <a:close/>
                  <a:moveTo>
                    <a:pt x="754" y="69"/>
                  </a:moveTo>
                  <a:cubicBezTo>
                    <a:pt x="737" y="69"/>
                    <a:pt x="724" y="73"/>
                    <a:pt x="714" y="81"/>
                  </a:cubicBezTo>
                  <a:cubicBezTo>
                    <a:pt x="703" y="89"/>
                    <a:pt x="698" y="100"/>
                    <a:pt x="698" y="113"/>
                  </a:cubicBezTo>
                  <a:cubicBezTo>
                    <a:pt x="698" y="120"/>
                    <a:pt x="699" y="126"/>
                    <a:pt x="702" y="131"/>
                  </a:cubicBezTo>
                  <a:cubicBezTo>
                    <a:pt x="704" y="136"/>
                    <a:pt x="707" y="141"/>
                    <a:pt x="712" y="144"/>
                  </a:cubicBezTo>
                  <a:cubicBezTo>
                    <a:pt x="716" y="148"/>
                    <a:pt x="723" y="152"/>
                    <a:pt x="733" y="156"/>
                  </a:cubicBezTo>
                  <a:cubicBezTo>
                    <a:pt x="741" y="159"/>
                    <a:pt x="746" y="162"/>
                    <a:pt x="750" y="164"/>
                  </a:cubicBezTo>
                  <a:cubicBezTo>
                    <a:pt x="754" y="166"/>
                    <a:pt x="756" y="168"/>
                    <a:pt x="758" y="171"/>
                  </a:cubicBezTo>
                  <a:cubicBezTo>
                    <a:pt x="759" y="173"/>
                    <a:pt x="760" y="175"/>
                    <a:pt x="760" y="179"/>
                  </a:cubicBezTo>
                  <a:cubicBezTo>
                    <a:pt x="760" y="188"/>
                    <a:pt x="753" y="193"/>
                    <a:pt x="738" y="193"/>
                  </a:cubicBezTo>
                  <a:cubicBezTo>
                    <a:pt x="732" y="193"/>
                    <a:pt x="726" y="192"/>
                    <a:pt x="719" y="190"/>
                  </a:cubicBezTo>
                  <a:cubicBezTo>
                    <a:pt x="712" y="187"/>
                    <a:pt x="705" y="184"/>
                    <a:pt x="700" y="180"/>
                  </a:cubicBezTo>
                  <a:cubicBezTo>
                    <a:pt x="698" y="179"/>
                    <a:pt x="698" y="179"/>
                    <a:pt x="698" y="179"/>
                  </a:cubicBezTo>
                  <a:cubicBezTo>
                    <a:pt x="698" y="212"/>
                    <a:pt x="698" y="212"/>
                    <a:pt x="698" y="212"/>
                  </a:cubicBezTo>
                  <a:cubicBezTo>
                    <a:pt x="699" y="212"/>
                    <a:pt x="699" y="212"/>
                    <a:pt x="699" y="212"/>
                  </a:cubicBezTo>
                  <a:cubicBezTo>
                    <a:pt x="704" y="215"/>
                    <a:pt x="710" y="216"/>
                    <a:pt x="717" y="218"/>
                  </a:cubicBezTo>
                  <a:cubicBezTo>
                    <a:pt x="724" y="219"/>
                    <a:pt x="731" y="220"/>
                    <a:pt x="736" y="220"/>
                  </a:cubicBezTo>
                  <a:cubicBezTo>
                    <a:pt x="754" y="220"/>
                    <a:pt x="768" y="216"/>
                    <a:pt x="779" y="208"/>
                  </a:cubicBezTo>
                  <a:cubicBezTo>
                    <a:pt x="789" y="200"/>
                    <a:pt x="794" y="188"/>
                    <a:pt x="794" y="175"/>
                  </a:cubicBezTo>
                  <a:cubicBezTo>
                    <a:pt x="794" y="165"/>
                    <a:pt x="791" y="157"/>
                    <a:pt x="786" y="150"/>
                  </a:cubicBezTo>
                  <a:cubicBezTo>
                    <a:pt x="780" y="143"/>
                    <a:pt x="771" y="137"/>
                    <a:pt x="757" y="132"/>
                  </a:cubicBezTo>
                  <a:cubicBezTo>
                    <a:pt x="746" y="128"/>
                    <a:pt x="740" y="124"/>
                    <a:pt x="737" y="121"/>
                  </a:cubicBezTo>
                  <a:cubicBezTo>
                    <a:pt x="734" y="119"/>
                    <a:pt x="733" y="115"/>
                    <a:pt x="733" y="110"/>
                  </a:cubicBezTo>
                  <a:cubicBezTo>
                    <a:pt x="733" y="106"/>
                    <a:pt x="734" y="103"/>
                    <a:pt x="738" y="100"/>
                  </a:cubicBezTo>
                  <a:cubicBezTo>
                    <a:pt x="741" y="97"/>
                    <a:pt x="746" y="96"/>
                    <a:pt x="752" y="96"/>
                  </a:cubicBezTo>
                  <a:cubicBezTo>
                    <a:pt x="758" y="96"/>
                    <a:pt x="764" y="97"/>
                    <a:pt x="770" y="98"/>
                  </a:cubicBezTo>
                  <a:cubicBezTo>
                    <a:pt x="776" y="100"/>
                    <a:pt x="781" y="103"/>
                    <a:pt x="785" y="105"/>
                  </a:cubicBezTo>
                  <a:cubicBezTo>
                    <a:pt x="787" y="106"/>
                    <a:pt x="787" y="106"/>
                    <a:pt x="787" y="106"/>
                  </a:cubicBezTo>
                  <a:cubicBezTo>
                    <a:pt x="787" y="75"/>
                    <a:pt x="787" y="75"/>
                    <a:pt x="787" y="75"/>
                  </a:cubicBezTo>
                  <a:cubicBezTo>
                    <a:pt x="786" y="75"/>
                    <a:pt x="786" y="75"/>
                    <a:pt x="786" y="75"/>
                  </a:cubicBezTo>
                  <a:cubicBezTo>
                    <a:pt x="782" y="73"/>
                    <a:pt x="777" y="72"/>
                    <a:pt x="771" y="71"/>
                  </a:cubicBezTo>
                  <a:cubicBezTo>
                    <a:pt x="764" y="69"/>
                    <a:pt x="759" y="69"/>
                    <a:pt x="754" y="69"/>
                  </a:cubicBezTo>
                  <a:close/>
                  <a:moveTo>
                    <a:pt x="886" y="69"/>
                  </a:moveTo>
                  <a:cubicBezTo>
                    <a:pt x="862" y="69"/>
                    <a:pt x="843" y="76"/>
                    <a:pt x="829" y="89"/>
                  </a:cubicBezTo>
                  <a:cubicBezTo>
                    <a:pt x="816" y="103"/>
                    <a:pt x="809" y="122"/>
                    <a:pt x="809" y="146"/>
                  </a:cubicBezTo>
                  <a:cubicBezTo>
                    <a:pt x="809" y="169"/>
                    <a:pt x="816" y="187"/>
                    <a:pt x="829" y="200"/>
                  </a:cubicBezTo>
                  <a:cubicBezTo>
                    <a:pt x="842" y="213"/>
                    <a:pt x="860" y="220"/>
                    <a:pt x="882" y="220"/>
                  </a:cubicBezTo>
                  <a:cubicBezTo>
                    <a:pt x="905" y="220"/>
                    <a:pt x="924" y="213"/>
                    <a:pt x="937" y="199"/>
                  </a:cubicBezTo>
                  <a:cubicBezTo>
                    <a:pt x="951" y="185"/>
                    <a:pt x="958" y="166"/>
                    <a:pt x="958" y="143"/>
                  </a:cubicBezTo>
                  <a:cubicBezTo>
                    <a:pt x="958" y="120"/>
                    <a:pt x="951" y="102"/>
                    <a:pt x="938" y="89"/>
                  </a:cubicBezTo>
                  <a:cubicBezTo>
                    <a:pt x="926" y="75"/>
                    <a:pt x="908" y="69"/>
                    <a:pt x="886" y="69"/>
                  </a:cubicBezTo>
                  <a:close/>
                  <a:moveTo>
                    <a:pt x="884" y="192"/>
                  </a:moveTo>
                  <a:cubicBezTo>
                    <a:pt x="872" y="192"/>
                    <a:pt x="862" y="188"/>
                    <a:pt x="855" y="180"/>
                  </a:cubicBezTo>
                  <a:cubicBezTo>
                    <a:pt x="848" y="172"/>
                    <a:pt x="844" y="160"/>
                    <a:pt x="844" y="145"/>
                  </a:cubicBezTo>
                  <a:cubicBezTo>
                    <a:pt x="844" y="130"/>
                    <a:pt x="848" y="118"/>
                    <a:pt x="855" y="109"/>
                  </a:cubicBezTo>
                  <a:cubicBezTo>
                    <a:pt x="862" y="101"/>
                    <a:pt x="871" y="97"/>
                    <a:pt x="884" y="97"/>
                  </a:cubicBezTo>
                  <a:cubicBezTo>
                    <a:pt x="896" y="97"/>
                    <a:pt x="905" y="101"/>
                    <a:pt x="912" y="109"/>
                  </a:cubicBezTo>
                  <a:cubicBezTo>
                    <a:pt x="919" y="117"/>
                    <a:pt x="922" y="129"/>
                    <a:pt x="922" y="144"/>
                  </a:cubicBezTo>
                  <a:cubicBezTo>
                    <a:pt x="922" y="160"/>
                    <a:pt x="919" y="172"/>
                    <a:pt x="913" y="180"/>
                  </a:cubicBezTo>
                  <a:cubicBezTo>
                    <a:pt x="906" y="188"/>
                    <a:pt x="897" y="192"/>
                    <a:pt x="884" y="192"/>
                  </a:cubicBezTo>
                  <a:close/>
                  <a:moveTo>
                    <a:pt x="1104" y="100"/>
                  </a:moveTo>
                  <a:cubicBezTo>
                    <a:pt x="1104" y="168"/>
                    <a:pt x="1104" y="168"/>
                    <a:pt x="1104" y="168"/>
                  </a:cubicBezTo>
                  <a:cubicBezTo>
                    <a:pt x="1104" y="177"/>
                    <a:pt x="1106" y="183"/>
                    <a:pt x="1109" y="187"/>
                  </a:cubicBezTo>
                  <a:cubicBezTo>
                    <a:pt x="1112" y="190"/>
                    <a:pt x="1117" y="192"/>
                    <a:pt x="1124" y="192"/>
                  </a:cubicBezTo>
                  <a:cubicBezTo>
                    <a:pt x="1125" y="192"/>
                    <a:pt x="1128" y="192"/>
                    <a:pt x="1130" y="191"/>
                  </a:cubicBezTo>
                  <a:cubicBezTo>
                    <a:pt x="1133" y="190"/>
                    <a:pt x="1135" y="189"/>
                    <a:pt x="1137" y="188"/>
                  </a:cubicBezTo>
                  <a:cubicBezTo>
                    <a:pt x="1139" y="187"/>
                    <a:pt x="1139" y="187"/>
                    <a:pt x="1139" y="187"/>
                  </a:cubicBezTo>
                  <a:cubicBezTo>
                    <a:pt x="1139" y="215"/>
                    <a:pt x="1139" y="215"/>
                    <a:pt x="1139" y="215"/>
                  </a:cubicBezTo>
                  <a:cubicBezTo>
                    <a:pt x="1138" y="215"/>
                    <a:pt x="1138" y="215"/>
                    <a:pt x="1138" y="215"/>
                  </a:cubicBezTo>
                  <a:cubicBezTo>
                    <a:pt x="1136" y="216"/>
                    <a:pt x="1133" y="217"/>
                    <a:pt x="1128" y="219"/>
                  </a:cubicBezTo>
                  <a:cubicBezTo>
                    <a:pt x="1123" y="220"/>
                    <a:pt x="1118" y="220"/>
                    <a:pt x="1113" y="220"/>
                  </a:cubicBezTo>
                  <a:cubicBezTo>
                    <a:pt x="1085" y="220"/>
                    <a:pt x="1070" y="205"/>
                    <a:pt x="1070" y="174"/>
                  </a:cubicBezTo>
                  <a:cubicBezTo>
                    <a:pt x="1070" y="100"/>
                    <a:pt x="1070" y="100"/>
                    <a:pt x="1070" y="100"/>
                  </a:cubicBezTo>
                  <a:cubicBezTo>
                    <a:pt x="1019" y="100"/>
                    <a:pt x="1019" y="100"/>
                    <a:pt x="1019" y="100"/>
                  </a:cubicBezTo>
                  <a:cubicBezTo>
                    <a:pt x="1019" y="217"/>
                    <a:pt x="1019" y="217"/>
                    <a:pt x="1019" y="217"/>
                  </a:cubicBezTo>
                  <a:cubicBezTo>
                    <a:pt x="985" y="217"/>
                    <a:pt x="985" y="217"/>
                    <a:pt x="985" y="217"/>
                  </a:cubicBezTo>
                  <a:cubicBezTo>
                    <a:pt x="985" y="100"/>
                    <a:pt x="985" y="100"/>
                    <a:pt x="985" y="100"/>
                  </a:cubicBezTo>
                  <a:cubicBezTo>
                    <a:pt x="961" y="100"/>
                    <a:pt x="961" y="100"/>
                    <a:pt x="961" y="100"/>
                  </a:cubicBezTo>
                  <a:cubicBezTo>
                    <a:pt x="961" y="72"/>
                    <a:pt x="961" y="72"/>
                    <a:pt x="961" y="72"/>
                  </a:cubicBezTo>
                  <a:cubicBezTo>
                    <a:pt x="985" y="72"/>
                    <a:pt x="985" y="72"/>
                    <a:pt x="985" y="72"/>
                  </a:cubicBezTo>
                  <a:cubicBezTo>
                    <a:pt x="985" y="52"/>
                    <a:pt x="985" y="52"/>
                    <a:pt x="985" y="52"/>
                  </a:cubicBezTo>
                  <a:cubicBezTo>
                    <a:pt x="985" y="42"/>
                    <a:pt x="987" y="33"/>
                    <a:pt x="991" y="25"/>
                  </a:cubicBezTo>
                  <a:cubicBezTo>
                    <a:pt x="996" y="17"/>
                    <a:pt x="1002" y="11"/>
                    <a:pt x="1010" y="7"/>
                  </a:cubicBezTo>
                  <a:cubicBezTo>
                    <a:pt x="1018" y="3"/>
                    <a:pt x="1027" y="0"/>
                    <a:pt x="1037" y="0"/>
                  </a:cubicBezTo>
                  <a:cubicBezTo>
                    <a:pt x="1045" y="0"/>
                    <a:pt x="1052" y="1"/>
                    <a:pt x="1056" y="3"/>
                  </a:cubicBezTo>
                  <a:cubicBezTo>
                    <a:pt x="1057" y="3"/>
                    <a:pt x="1057" y="3"/>
                    <a:pt x="1057" y="3"/>
                  </a:cubicBezTo>
                  <a:cubicBezTo>
                    <a:pt x="1057" y="32"/>
                    <a:pt x="1057" y="32"/>
                    <a:pt x="1057" y="32"/>
                  </a:cubicBezTo>
                  <a:cubicBezTo>
                    <a:pt x="1056" y="32"/>
                    <a:pt x="1056" y="32"/>
                    <a:pt x="1056" y="32"/>
                  </a:cubicBezTo>
                  <a:cubicBezTo>
                    <a:pt x="1051" y="29"/>
                    <a:pt x="1045" y="28"/>
                    <a:pt x="1041" y="28"/>
                  </a:cubicBezTo>
                  <a:cubicBezTo>
                    <a:pt x="1034" y="28"/>
                    <a:pt x="1029" y="31"/>
                    <a:pt x="1025" y="35"/>
                  </a:cubicBezTo>
                  <a:cubicBezTo>
                    <a:pt x="1021" y="39"/>
                    <a:pt x="1019" y="46"/>
                    <a:pt x="1019" y="54"/>
                  </a:cubicBezTo>
                  <a:cubicBezTo>
                    <a:pt x="1019" y="72"/>
                    <a:pt x="1019" y="72"/>
                    <a:pt x="1019" y="72"/>
                  </a:cubicBezTo>
                  <a:cubicBezTo>
                    <a:pt x="1070" y="72"/>
                    <a:pt x="1070" y="72"/>
                    <a:pt x="1070" y="72"/>
                  </a:cubicBezTo>
                  <a:cubicBezTo>
                    <a:pt x="1070" y="40"/>
                    <a:pt x="1070" y="40"/>
                    <a:pt x="1070" y="40"/>
                  </a:cubicBezTo>
                  <a:cubicBezTo>
                    <a:pt x="1071" y="39"/>
                    <a:pt x="1071" y="39"/>
                    <a:pt x="1071" y="39"/>
                  </a:cubicBezTo>
                  <a:cubicBezTo>
                    <a:pt x="1103" y="30"/>
                    <a:pt x="1103" y="30"/>
                    <a:pt x="1103" y="30"/>
                  </a:cubicBezTo>
                  <a:cubicBezTo>
                    <a:pt x="1104" y="29"/>
                    <a:pt x="1104" y="29"/>
                    <a:pt x="1104" y="29"/>
                  </a:cubicBezTo>
                  <a:cubicBezTo>
                    <a:pt x="1104" y="72"/>
                    <a:pt x="1104" y="72"/>
                    <a:pt x="1104" y="72"/>
                  </a:cubicBezTo>
                  <a:cubicBezTo>
                    <a:pt x="1139" y="72"/>
                    <a:pt x="1139" y="72"/>
                    <a:pt x="1139" y="72"/>
                  </a:cubicBezTo>
                  <a:cubicBezTo>
                    <a:pt x="1139" y="100"/>
                    <a:pt x="1139" y="100"/>
                    <a:pt x="1139" y="100"/>
                  </a:cubicBezTo>
                  <a:lnTo>
                    <a:pt x="1104" y="10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4"/>
            </a:p>
          </p:txBody>
        </p:sp>
        <p:sp>
          <p:nvSpPr>
            <p:cNvPr id="6" name="Rectangle 28"/>
            <p:cNvSpPr>
              <a:spLocks noChangeArrowheads="1"/>
            </p:cNvSpPr>
            <p:nvPr/>
          </p:nvSpPr>
          <p:spPr bwMode="auto">
            <a:xfrm>
              <a:off x="4846638" y="3441700"/>
              <a:ext cx="600075" cy="600075"/>
            </a:xfrm>
            <a:prstGeom prst="rect">
              <a:avLst/>
            </a:prstGeom>
            <a:solidFill>
              <a:srgbClr val="F250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4"/>
            </a:p>
          </p:txBody>
        </p:sp>
        <p:sp>
          <p:nvSpPr>
            <p:cNvPr id="7" name="Rectangle 29"/>
            <p:cNvSpPr>
              <a:spLocks noChangeArrowheads="1"/>
            </p:cNvSpPr>
            <p:nvPr/>
          </p:nvSpPr>
          <p:spPr bwMode="auto">
            <a:xfrm>
              <a:off x="5510213" y="3441700"/>
              <a:ext cx="596900" cy="600075"/>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4"/>
            </a:p>
          </p:txBody>
        </p:sp>
        <p:sp>
          <p:nvSpPr>
            <p:cNvPr id="8" name="Rectangle 30"/>
            <p:cNvSpPr>
              <a:spLocks noChangeArrowheads="1"/>
            </p:cNvSpPr>
            <p:nvPr/>
          </p:nvSpPr>
          <p:spPr bwMode="auto">
            <a:xfrm>
              <a:off x="4846638" y="4102100"/>
              <a:ext cx="600075" cy="600075"/>
            </a:xfrm>
            <a:prstGeom prst="rect">
              <a:avLst/>
            </a:prstGeom>
            <a:solidFill>
              <a:srgbClr val="00A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4"/>
            </a:p>
          </p:txBody>
        </p:sp>
        <p:sp>
          <p:nvSpPr>
            <p:cNvPr id="9" name="Rectangle 31"/>
            <p:cNvSpPr>
              <a:spLocks noChangeArrowheads="1"/>
            </p:cNvSpPr>
            <p:nvPr/>
          </p:nvSpPr>
          <p:spPr bwMode="auto">
            <a:xfrm>
              <a:off x="5510213" y="4102100"/>
              <a:ext cx="596900" cy="600075"/>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4"/>
            </a:p>
          </p:txBody>
        </p:sp>
      </p:grpSp>
    </p:spTree>
    <p:extLst>
      <p:ext uri="{BB962C8B-B14F-4D97-AF65-F5344CB8AC3E}">
        <p14:creationId xmlns:p14="http://schemas.microsoft.com/office/powerpoint/2010/main" val="3920496925"/>
      </p:ext>
    </p:extLst>
  </p:cSld>
  <p:clrMapOvr>
    <a:masterClrMapping/>
  </p:clrMapOvr>
  <p:transition>
    <p:fade/>
  </p:transition>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gradFill>
                  <a:gsLst>
                    <a:gs pos="1250">
                      <a:schemeClr val="tx1"/>
                    </a:gs>
                    <a:gs pos="100000">
                      <a:schemeClr val="tx1"/>
                    </a:gs>
                  </a:gsLst>
                  <a:lin ang="5400000" scaled="0"/>
                </a:gra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gradFill>
                  <a:gsLst>
                    <a:gs pos="1250">
                      <a:schemeClr val="tx1"/>
                    </a:gs>
                    <a:gs pos="100000">
                      <a:schemeClr val="tx1"/>
                    </a:gs>
                  </a:gsLst>
                  <a:lin ang="5400000" scaled="0"/>
                </a:gra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22445024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18672616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3509" y="0"/>
            <a:ext cx="12205509"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34349994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gradFill>
                  <a:gsLst>
                    <a:gs pos="1250">
                      <a:schemeClr val="tx1"/>
                    </a:gs>
                    <a:gs pos="100000">
                      <a:schemeClr val="tx1"/>
                    </a:gs>
                  </a:gsLst>
                  <a:lin ang="5400000" scaled="0"/>
                </a:gra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1022047808"/>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223171"/>
          </a:xfrm>
        </p:spPr>
        <p:txBody>
          <a:bodyPr wrap="square" lIns="0" tIns="0" rIns="0" bIns="0">
            <a:spAutoFit/>
          </a:bodyPr>
          <a:lstStyle>
            <a:lvl1pPr marL="0" indent="0">
              <a:lnSpc>
                <a:spcPct val="90000"/>
              </a:lnSpc>
              <a:spcBef>
                <a:spcPts val="0"/>
              </a:spcBef>
              <a:spcAft>
                <a:spcPts val="1274"/>
              </a:spcAft>
              <a:buNone/>
              <a:defRPr sz="2549" b="0" i="0">
                <a:gradFill>
                  <a:gsLst>
                    <a:gs pos="1250">
                      <a:schemeClr val="tx1"/>
                    </a:gs>
                    <a:gs pos="100000">
                      <a:schemeClr val="tx1"/>
                    </a:gs>
                  </a:gsLst>
                  <a:lin ang="5400000" scaled="0"/>
                </a:gradFill>
                <a:latin typeface="+mn-lt"/>
              </a:defRPr>
            </a:lvl1pPr>
            <a:lvl2pPr marL="224097" indent="0">
              <a:lnSpc>
                <a:spcPct val="90000"/>
              </a:lnSpc>
              <a:spcBef>
                <a:spcPts val="0"/>
              </a:spcBef>
              <a:spcAft>
                <a:spcPts val="1274"/>
              </a:spcAft>
              <a:buNone/>
              <a:defRPr sz="1961">
                <a:gradFill>
                  <a:gsLst>
                    <a:gs pos="1250">
                      <a:schemeClr val="tx1"/>
                    </a:gs>
                    <a:gs pos="100000">
                      <a:schemeClr val="tx1"/>
                    </a:gs>
                  </a:gsLst>
                  <a:lin ang="5400000" scaled="0"/>
                </a:gradFill>
              </a:defRPr>
            </a:lvl2pPr>
            <a:lvl3pPr marL="448193" indent="0">
              <a:spcBef>
                <a:spcPts val="0"/>
              </a:spcBef>
              <a:spcAft>
                <a:spcPts val="1274"/>
              </a:spcAft>
              <a:buNone/>
              <a:defRPr sz="1961">
                <a:gradFill>
                  <a:gsLst>
                    <a:gs pos="1250">
                      <a:schemeClr val="tx1"/>
                    </a:gs>
                    <a:gs pos="100000">
                      <a:schemeClr val="tx1"/>
                    </a:gs>
                  </a:gsLst>
                  <a:lin ang="5400000" scaled="0"/>
                </a:gra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82678408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39774"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gradFill>
                  <a:gsLst>
                    <a:gs pos="1250">
                      <a:schemeClr val="tx1"/>
                    </a:gs>
                    <a:gs pos="100000">
                      <a:schemeClr val="tx1"/>
                    </a:gs>
                  </a:gsLst>
                  <a:lin ang="5400000" scaled="0"/>
                </a:gra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gradFill>
                  <a:gsLst>
                    <a:gs pos="1250">
                      <a:schemeClr val="tx1"/>
                    </a:gs>
                    <a:gs pos="100000">
                      <a:schemeClr val="tx1"/>
                    </a:gs>
                  </a:gsLst>
                  <a:lin ang="5400000" scaled="0"/>
                </a:gradFill>
              </a:defRPr>
            </a:lvl2pPr>
            <a:lvl3pPr marL="806748" indent="-224097">
              <a:spcBef>
                <a:spcPts val="0"/>
              </a:spcBef>
              <a:spcAft>
                <a:spcPts val="1274"/>
              </a:spcAft>
              <a:buClr>
                <a:srgbClr val="000000"/>
              </a:buClr>
              <a:buSzPct val="77000"/>
              <a:buFont typeface="Arial" panose="020B0604020202020204" pitchFamily="34" charset="0"/>
              <a:buChar char="•"/>
              <a:defRPr sz="1961">
                <a:gradFill>
                  <a:gsLst>
                    <a:gs pos="1250">
                      <a:schemeClr val="tx1"/>
                    </a:gs>
                    <a:gs pos="100000">
                      <a:schemeClr val="tx1"/>
                    </a:gs>
                  </a:gsLst>
                  <a:lin ang="5400000" scaled="0"/>
                </a:gra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1083831"/>
            <a:ext cx="11339774" cy="353070"/>
          </a:xfrm>
        </p:spPr>
        <p:txBody>
          <a:bodyPr wrap="square" lIns="0" tIns="0" rIns="0" bIns="0">
            <a:spAutoFit/>
          </a:bodyPr>
          <a:lstStyle>
            <a:lvl1pPr marL="0" indent="0">
              <a:lnSpc>
                <a:spcPct val="90000"/>
              </a:lnSpc>
              <a:spcBef>
                <a:spcPts val="0"/>
              </a:spcBef>
              <a:spcAft>
                <a:spcPts val="1274"/>
              </a:spcAft>
              <a:buNone/>
              <a:defRPr sz="2549" b="0" i="0">
                <a:gradFill>
                  <a:gsLst>
                    <a:gs pos="1250">
                      <a:schemeClr val="tx1"/>
                    </a:gs>
                    <a:gs pos="100000">
                      <a:schemeClr val="tx1"/>
                    </a:gs>
                  </a:gsLst>
                  <a:lin ang="5400000" scaled="0"/>
                </a:gra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206271355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mp; 2-color Non-bulleted text">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292238" y="289513"/>
            <a:ext cx="11655840" cy="899665"/>
          </a:xfrm>
        </p:spPr>
        <p:txBody>
          <a:bodyPr vert="horz" wrap="square" lIns="146304" tIns="91440" rIns="146304" bIns="91440" rtlCol="0" anchor="t">
            <a:noAutofit/>
          </a:bodyPr>
          <a:lstStyle>
            <a:lvl1pPr>
              <a:defRPr lang="en-US">
                <a:gradFill>
                  <a:gsLst>
                    <a:gs pos="1250">
                      <a:schemeClr val="accent1"/>
                    </a:gs>
                    <a:gs pos="100000">
                      <a:schemeClr val="accent1"/>
                    </a:gs>
                  </a:gsLst>
                  <a:lin ang="5400000" scaled="0"/>
                </a:gradFill>
              </a:defRPr>
            </a:lvl1pPr>
          </a:lstStyle>
          <a:p>
            <a:pPr lvl="0"/>
            <a:r>
              <a:rPr lang="en-US" dirty="0"/>
              <a:t>Title Text Style</a:t>
            </a:r>
          </a:p>
        </p:txBody>
      </p:sp>
    </p:spTree>
    <p:extLst>
      <p:ext uri="{BB962C8B-B14F-4D97-AF65-F5344CB8AC3E}">
        <p14:creationId xmlns:p14="http://schemas.microsoft.com/office/powerpoint/2010/main" val="147002465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Title</a:t>
            </a:r>
          </a:p>
        </p:txBody>
      </p:sp>
      <p:cxnSp>
        <p:nvCxnSpPr>
          <p:cNvPr id="4" name="Straight Connector 3">
            <a:extLst>
              <a:ext uri="{FF2B5EF4-FFF2-40B4-BE49-F238E27FC236}">
                <a16:creationId xmlns:a16="http://schemas.microsoft.com/office/drawing/2014/main" id="{46A33205-8906-4922-8891-9E726B5EEFA8}"/>
              </a:ext>
            </a:extLst>
          </p:cNvPr>
          <p:cNvCxnSpPr>
            <a:cxnSpLocks/>
          </p:cNvCxnSpPr>
          <p:nvPr userDrawn="1"/>
        </p:nvCxnSpPr>
        <p:spPr>
          <a:xfrm>
            <a:off x="4355160" y="0"/>
            <a:ext cx="0" cy="685800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5" name="Straight Connector 4">
            <a:extLst>
              <a:ext uri="{FF2B5EF4-FFF2-40B4-BE49-F238E27FC236}">
                <a16:creationId xmlns:a16="http://schemas.microsoft.com/office/drawing/2014/main" id="{0EB34C75-D8A4-49E1-AA0A-489652FF467A}"/>
              </a:ext>
            </a:extLst>
          </p:cNvPr>
          <p:cNvCxnSpPr>
            <a:cxnSpLocks/>
          </p:cNvCxnSpPr>
          <p:nvPr userDrawn="1"/>
        </p:nvCxnSpPr>
        <p:spPr>
          <a:xfrm flipH="1">
            <a:off x="4064267" y="0"/>
            <a:ext cx="0" cy="685800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 name="Straight Connector 5">
            <a:extLst>
              <a:ext uri="{FF2B5EF4-FFF2-40B4-BE49-F238E27FC236}">
                <a16:creationId xmlns:a16="http://schemas.microsoft.com/office/drawing/2014/main" id="{51C6277E-0003-4B4F-BBDF-7243DEDD2459}"/>
              </a:ext>
            </a:extLst>
          </p:cNvPr>
          <p:cNvCxnSpPr>
            <a:cxnSpLocks/>
          </p:cNvCxnSpPr>
          <p:nvPr userDrawn="1"/>
        </p:nvCxnSpPr>
        <p:spPr>
          <a:xfrm>
            <a:off x="585216" y="0"/>
            <a:ext cx="0" cy="685800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7" name="Straight Connector 6">
            <a:extLst>
              <a:ext uri="{FF2B5EF4-FFF2-40B4-BE49-F238E27FC236}">
                <a16:creationId xmlns:a16="http://schemas.microsoft.com/office/drawing/2014/main" id="{D6FB33C9-50F2-4CAE-BD8E-9AC7CB80048A}"/>
              </a:ext>
            </a:extLst>
          </p:cNvPr>
          <p:cNvCxnSpPr>
            <a:cxnSpLocks/>
          </p:cNvCxnSpPr>
          <p:nvPr userDrawn="1"/>
        </p:nvCxnSpPr>
        <p:spPr>
          <a:xfrm>
            <a:off x="11606784" y="0"/>
            <a:ext cx="0" cy="685800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8" name="Straight Connector 7">
            <a:extLst>
              <a:ext uri="{FF2B5EF4-FFF2-40B4-BE49-F238E27FC236}">
                <a16:creationId xmlns:a16="http://schemas.microsoft.com/office/drawing/2014/main" id="{D0202371-D802-4DC5-9A18-561BEC9D8AE4}"/>
              </a:ext>
            </a:extLst>
          </p:cNvPr>
          <p:cNvCxnSpPr>
            <a:cxnSpLocks/>
          </p:cNvCxnSpPr>
          <p:nvPr userDrawn="1"/>
        </p:nvCxnSpPr>
        <p:spPr>
          <a:xfrm flipH="1">
            <a:off x="0" y="582042"/>
            <a:ext cx="12192000" cy="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a:extLst>
              <a:ext uri="{FF2B5EF4-FFF2-40B4-BE49-F238E27FC236}">
                <a16:creationId xmlns:a16="http://schemas.microsoft.com/office/drawing/2014/main" id="{21098F4A-73AD-4BE7-B148-D9A6136C1474}"/>
              </a:ext>
            </a:extLst>
          </p:cNvPr>
          <p:cNvCxnSpPr>
            <a:cxnSpLocks/>
          </p:cNvCxnSpPr>
          <p:nvPr userDrawn="1"/>
        </p:nvCxnSpPr>
        <p:spPr>
          <a:xfrm flipH="1">
            <a:off x="0" y="6272784"/>
            <a:ext cx="12192000" cy="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88C2457E-11DA-417E-A479-5F99D523B151}"/>
              </a:ext>
            </a:extLst>
          </p:cNvPr>
          <p:cNvCxnSpPr>
            <a:cxnSpLocks/>
          </p:cNvCxnSpPr>
          <p:nvPr userDrawn="1"/>
        </p:nvCxnSpPr>
        <p:spPr>
          <a:xfrm>
            <a:off x="4259072" y="0"/>
            <a:ext cx="0" cy="685800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51F7D4BA-4311-42DA-983E-FA7CC6FF5D74}"/>
              </a:ext>
            </a:extLst>
          </p:cNvPr>
          <p:cNvCxnSpPr>
            <a:cxnSpLocks/>
          </p:cNvCxnSpPr>
          <p:nvPr userDrawn="1"/>
        </p:nvCxnSpPr>
        <p:spPr>
          <a:xfrm>
            <a:off x="404261" y="3429000"/>
            <a:ext cx="11787739" cy="0"/>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DB27996F-F0AC-42CC-A588-E636E9039B13}"/>
              </a:ext>
            </a:extLst>
          </p:cNvPr>
          <p:cNvCxnSpPr>
            <a:cxnSpLocks/>
          </p:cNvCxnSpPr>
          <p:nvPr userDrawn="1"/>
        </p:nvCxnSpPr>
        <p:spPr>
          <a:xfrm flipV="1">
            <a:off x="7980972" y="582042"/>
            <a:ext cx="0" cy="5690742"/>
          </a:xfrm>
          <a:prstGeom prst="line">
            <a:avLst/>
          </a:prstGeom>
          <a:noFill/>
          <a:ln w="0">
            <a:no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2544531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eft_Title_Centered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599675" y="2568726"/>
            <a:ext cx="3464591" cy="758022"/>
          </a:xfrm>
          <a:prstGeom prst="rect">
            <a:avLst/>
          </a:prstGeom>
          <a:ln>
            <a:noFill/>
          </a:ln>
        </p:spPr>
        <p:txBody>
          <a:bodyPr vert="horz" wrap="square" lIns="0" tIns="164592" rIns="0" bIns="0" rtlCol="0" anchor="t" anchorCtr="0">
            <a:noAutofit/>
          </a:bodyPr>
          <a:lstStyle>
            <a:lvl1pPr>
              <a:defRPr lang="en-US" sz="3200" dirty="0"/>
            </a:lvl1pPr>
          </a:lstStyle>
          <a:p>
            <a:pPr lvl="0"/>
            <a:r>
              <a:rPr lang="en-US"/>
              <a:t>Title</a:t>
            </a:r>
          </a:p>
        </p:txBody>
      </p:sp>
      <p:cxnSp>
        <p:nvCxnSpPr>
          <p:cNvPr id="5" name="Straight Connector 4">
            <a:extLst>
              <a:ext uri="{FF2B5EF4-FFF2-40B4-BE49-F238E27FC236}">
                <a16:creationId xmlns:a16="http://schemas.microsoft.com/office/drawing/2014/main" id="{5D64FA5E-111E-4E9D-BF97-70CE52151A61}"/>
              </a:ext>
            </a:extLst>
          </p:cNvPr>
          <p:cNvCxnSpPr>
            <a:cxnSpLocks/>
          </p:cNvCxnSpPr>
          <p:nvPr userDrawn="1"/>
        </p:nvCxnSpPr>
        <p:spPr>
          <a:xfrm>
            <a:off x="4355160"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 name="Straight Connector 5">
            <a:extLst>
              <a:ext uri="{FF2B5EF4-FFF2-40B4-BE49-F238E27FC236}">
                <a16:creationId xmlns:a16="http://schemas.microsoft.com/office/drawing/2014/main" id="{D13C1C78-9FF9-4D65-B88C-E0207FB37367}"/>
              </a:ext>
            </a:extLst>
          </p:cNvPr>
          <p:cNvCxnSpPr>
            <a:cxnSpLocks/>
          </p:cNvCxnSpPr>
          <p:nvPr userDrawn="1"/>
        </p:nvCxnSpPr>
        <p:spPr>
          <a:xfrm flipH="1">
            <a:off x="4064267"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7" name="Straight Connector 6">
            <a:extLst>
              <a:ext uri="{FF2B5EF4-FFF2-40B4-BE49-F238E27FC236}">
                <a16:creationId xmlns:a16="http://schemas.microsoft.com/office/drawing/2014/main" id="{B6EEA417-C25C-4BD3-B91A-D7F08D445C40}"/>
              </a:ext>
            </a:extLst>
          </p:cNvPr>
          <p:cNvCxnSpPr>
            <a:cxnSpLocks/>
          </p:cNvCxnSpPr>
          <p:nvPr userDrawn="1"/>
        </p:nvCxnSpPr>
        <p:spPr>
          <a:xfrm>
            <a:off x="585216"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8" name="Straight Connector 7">
            <a:extLst>
              <a:ext uri="{FF2B5EF4-FFF2-40B4-BE49-F238E27FC236}">
                <a16:creationId xmlns:a16="http://schemas.microsoft.com/office/drawing/2014/main" id="{4BE9FD7F-79C6-4BB4-BF86-33E266909564}"/>
              </a:ext>
            </a:extLst>
          </p:cNvPr>
          <p:cNvCxnSpPr>
            <a:cxnSpLocks/>
          </p:cNvCxnSpPr>
          <p:nvPr userDrawn="1"/>
        </p:nvCxnSpPr>
        <p:spPr>
          <a:xfrm>
            <a:off x="11606784"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a:extLst>
              <a:ext uri="{FF2B5EF4-FFF2-40B4-BE49-F238E27FC236}">
                <a16:creationId xmlns:a16="http://schemas.microsoft.com/office/drawing/2014/main" id="{3ECD758E-2995-47A4-AA8E-217A78C05B77}"/>
              </a:ext>
            </a:extLst>
          </p:cNvPr>
          <p:cNvCxnSpPr>
            <a:cxnSpLocks/>
          </p:cNvCxnSpPr>
          <p:nvPr userDrawn="1"/>
        </p:nvCxnSpPr>
        <p:spPr>
          <a:xfrm flipH="1">
            <a:off x="0" y="582042"/>
            <a:ext cx="12192000"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8FF3BD66-8B08-4984-B9A9-256F33386899}"/>
              </a:ext>
            </a:extLst>
          </p:cNvPr>
          <p:cNvCxnSpPr>
            <a:cxnSpLocks/>
          </p:cNvCxnSpPr>
          <p:nvPr userDrawn="1"/>
        </p:nvCxnSpPr>
        <p:spPr>
          <a:xfrm flipH="1">
            <a:off x="0" y="6272784"/>
            <a:ext cx="12192000"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9F609BB3-1C6E-4E9A-98FF-6B79D4B70F60}"/>
              </a:ext>
            </a:extLst>
          </p:cNvPr>
          <p:cNvCxnSpPr>
            <a:cxnSpLocks/>
          </p:cNvCxnSpPr>
          <p:nvPr userDrawn="1"/>
        </p:nvCxnSpPr>
        <p:spPr>
          <a:xfrm>
            <a:off x="4259072"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Connector 13">
            <a:extLst>
              <a:ext uri="{FF2B5EF4-FFF2-40B4-BE49-F238E27FC236}">
                <a16:creationId xmlns:a16="http://schemas.microsoft.com/office/drawing/2014/main" id="{1BABC6A4-EF39-4F8C-96BF-B5BCB82F1DDB}"/>
              </a:ext>
            </a:extLst>
          </p:cNvPr>
          <p:cNvCxnSpPr>
            <a:cxnSpLocks/>
          </p:cNvCxnSpPr>
          <p:nvPr userDrawn="1"/>
        </p:nvCxnSpPr>
        <p:spPr>
          <a:xfrm>
            <a:off x="404261" y="3429000"/>
            <a:ext cx="11787739"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5" name="Straight Connector 14">
            <a:extLst>
              <a:ext uri="{FF2B5EF4-FFF2-40B4-BE49-F238E27FC236}">
                <a16:creationId xmlns:a16="http://schemas.microsoft.com/office/drawing/2014/main" id="{9B1C734E-C4FE-4283-8301-AE006B28591D}"/>
              </a:ext>
            </a:extLst>
          </p:cNvPr>
          <p:cNvCxnSpPr>
            <a:cxnSpLocks/>
          </p:cNvCxnSpPr>
          <p:nvPr userDrawn="1"/>
        </p:nvCxnSpPr>
        <p:spPr>
          <a:xfrm flipV="1">
            <a:off x="7980972" y="582042"/>
            <a:ext cx="0" cy="5690742"/>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516097304"/>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eft_Title_and_Content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599675" y="2409146"/>
            <a:ext cx="3659397" cy="758022"/>
          </a:xfrm>
          <a:prstGeom prst="rect">
            <a:avLst/>
          </a:prstGeom>
          <a:ln>
            <a:noFill/>
          </a:ln>
        </p:spPr>
        <p:txBody>
          <a:bodyPr vert="horz" wrap="square" lIns="0" tIns="164592" rIns="0" bIns="0" rtlCol="0" anchor="b" anchorCtr="0">
            <a:noAutofit/>
          </a:bodyPr>
          <a:lstStyle>
            <a:lvl1pPr>
              <a:defRPr sz="3200">
                <a:gradFill>
                  <a:gsLst>
                    <a:gs pos="1250">
                      <a:schemeClr val="tx1"/>
                    </a:gs>
                    <a:gs pos="100000">
                      <a:schemeClr val="tx1"/>
                    </a:gs>
                  </a:gsLst>
                  <a:lin ang="5400000" scaled="0"/>
                </a:gradFill>
              </a:defRPr>
            </a:lvl1pPr>
          </a:lstStyle>
          <a:p>
            <a:r>
              <a:rPr lang="en-US"/>
              <a:t>Title</a:t>
            </a:r>
          </a:p>
        </p:txBody>
      </p:sp>
      <p:sp>
        <p:nvSpPr>
          <p:cNvPr id="6" name="Content Placeholder 5">
            <a:extLst>
              <a:ext uri="{FF2B5EF4-FFF2-40B4-BE49-F238E27FC236}">
                <a16:creationId xmlns:a16="http://schemas.microsoft.com/office/drawing/2014/main" id="{8B67D8B7-D199-4E1B-ABD5-6F4C03ED3F0C}"/>
              </a:ext>
            </a:extLst>
          </p:cNvPr>
          <p:cNvSpPr>
            <a:spLocks noGrp="1"/>
          </p:cNvSpPr>
          <p:nvPr>
            <p:ph sz="quarter" idx="10"/>
          </p:nvPr>
        </p:nvSpPr>
        <p:spPr>
          <a:xfrm>
            <a:off x="599675" y="3433857"/>
            <a:ext cx="3659397" cy="1348061"/>
          </a:xfrm>
          <a:ln>
            <a:noFill/>
          </a:ln>
        </p:spPr>
        <p:txBody>
          <a:bodyPr wrap="square">
            <a:spAutoFit/>
          </a:bodyPr>
          <a:lstStyle>
            <a:lvl1pPr>
              <a:defRPr lang="en-US" sz="2200" smtClean="0">
                <a:gradFill>
                  <a:gsLst>
                    <a:gs pos="24479">
                      <a:schemeClr val="tx1"/>
                    </a:gs>
                    <a:gs pos="94000">
                      <a:schemeClr val="tx1"/>
                    </a:gs>
                  </a:gsLst>
                  <a:lin ang="5400000" scaled="1"/>
                </a:gradFill>
                <a:cs typeface="Segoe UI Semilight" panose="020B0402040204020203" pitchFamily="34" charset="0"/>
              </a:defRPr>
            </a:lvl1pPr>
            <a:lvl2pPr>
              <a:defRPr lang="en-US" sz="1800" smtClean="0">
                <a:solidFill>
                  <a:schemeClr val="tx1"/>
                </a:solidFill>
              </a:defRPr>
            </a:lvl2pPr>
            <a:lvl3pPr>
              <a:defRPr lang="en-US" sz="1800" smtClean="0">
                <a:solidFill>
                  <a:schemeClr val="tx1"/>
                </a:solidFill>
              </a:defRPr>
            </a:lvl3pPr>
            <a:lvl4pPr>
              <a:defRPr lang="en-US" sz="1800" smtClean="0">
                <a:solidFill>
                  <a:schemeClr val="tx1"/>
                </a:solidFill>
              </a:defRPr>
            </a:lvl4pPr>
            <a:lvl5pPr>
              <a:defRPr lang="en-US" sz="1800">
                <a:solidFill>
                  <a:schemeClr val="tx1"/>
                </a:solidFill>
              </a:defRPr>
            </a:lvl5pPr>
          </a:lstStyle>
          <a:p>
            <a:pPr marL="28012" lvl="0" defTabSz="914102" fontAlgn="base">
              <a:lnSpc>
                <a:spcPct val="95000"/>
              </a:lnSpc>
              <a:spcBef>
                <a:spcPct val="0"/>
              </a:spcBef>
              <a:spcAft>
                <a:spcPct val="0"/>
              </a:spcAft>
            </a:pPr>
            <a:r>
              <a:rPr lang="en-US"/>
              <a:t>Edit Master text styles</a:t>
            </a:r>
          </a:p>
          <a:p>
            <a:pPr marL="457200" lvl="1" defTabSz="914400"/>
            <a:r>
              <a:rPr lang="en-US"/>
              <a:t>Second level</a:t>
            </a:r>
          </a:p>
          <a:p>
            <a:pPr marL="914400" lvl="2" defTabSz="914400"/>
            <a:r>
              <a:rPr lang="en-US"/>
              <a:t>Third level</a:t>
            </a:r>
          </a:p>
          <a:p>
            <a:pPr marL="1371600" lvl="3" defTabSz="914400"/>
            <a:r>
              <a:rPr lang="en-US"/>
              <a:t>Fourth level</a:t>
            </a:r>
          </a:p>
          <a:p>
            <a:pPr marL="1828800" lvl="4" defTabSz="914400"/>
            <a:r>
              <a:rPr lang="en-US"/>
              <a:t>Fifth level</a:t>
            </a:r>
          </a:p>
        </p:txBody>
      </p:sp>
      <p:cxnSp>
        <p:nvCxnSpPr>
          <p:cNvPr id="24" name="Straight Connector 23">
            <a:extLst>
              <a:ext uri="{FF2B5EF4-FFF2-40B4-BE49-F238E27FC236}">
                <a16:creationId xmlns:a16="http://schemas.microsoft.com/office/drawing/2014/main" id="{3994634E-B1AA-40CA-820E-BE1F6331FA28}"/>
              </a:ext>
            </a:extLst>
          </p:cNvPr>
          <p:cNvCxnSpPr>
            <a:cxnSpLocks/>
          </p:cNvCxnSpPr>
          <p:nvPr userDrawn="1"/>
        </p:nvCxnSpPr>
        <p:spPr>
          <a:xfrm>
            <a:off x="4355160"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5" name="Straight Connector 24">
            <a:extLst>
              <a:ext uri="{FF2B5EF4-FFF2-40B4-BE49-F238E27FC236}">
                <a16:creationId xmlns:a16="http://schemas.microsoft.com/office/drawing/2014/main" id="{593CF90A-8D05-49E7-B076-115420CA825F}"/>
              </a:ext>
            </a:extLst>
          </p:cNvPr>
          <p:cNvCxnSpPr>
            <a:cxnSpLocks/>
          </p:cNvCxnSpPr>
          <p:nvPr userDrawn="1"/>
        </p:nvCxnSpPr>
        <p:spPr>
          <a:xfrm flipH="1">
            <a:off x="4064267"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6" name="Straight Connector 25">
            <a:extLst>
              <a:ext uri="{FF2B5EF4-FFF2-40B4-BE49-F238E27FC236}">
                <a16:creationId xmlns:a16="http://schemas.microsoft.com/office/drawing/2014/main" id="{C98A1843-83F1-4363-8C1F-37F50F6218C8}"/>
              </a:ext>
            </a:extLst>
          </p:cNvPr>
          <p:cNvCxnSpPr>
            <a:cxnSpLocks/>
          </p:cNvCxnSpPr>
          <p:nvPr userDrawn="1"/>
        </p:nvCxnSpPr>
        <p:spPr>
          <a:xfrm>
            <a:off x="585216"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 name="Straight Connector 26">
            <a:extLst>
              <a:ext uri="{FF2B5EF4-FFF2-40B4-BE49-F238E27FC236}">
                <a16:creationId xmlns:a16="http://schemas.microsoft.com/office/drawing/2014/main" id="{F953274A-8849-42AB-B3BE-78D55E8CBA39}"/>
              </a:ext>
            </a:extLst>
          </p:cNvPr>
          <p:cNvCxnSpPr>
            <a:cxnSpLocks/>
          </p:cNvCxnSpPr>
          <p:nvPr userDrawn="1"/>
        </p:nvCxnSpPr>
        <p:spPr>
          <a:xfrm>
            <a:off x="11606784"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id="{9055EE6E-247D-4C37-A818-70453C372726}"/>
              </a:ext>
            </a:extLst>
          </p:cNvPr>
          <p:cNvCxnSpPr>
            <a:cxnSpLocks/>
          </p:cNvCxnSpPr>
          <p:nvPr userDrawn="1"/>
        </p:nvCxnSpPr>
        <p:spPr>
          <a:xfrm flipH="1">
            <a:off x="0" y="582042"/>
            <a:ext cx="12192000"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id="{2ABF9E34-F6C2-4F32-85F9-AA48766B1489}"/>
              </a:ext>
            </a:extLst>
          </p:cNvPr>
          <p:cNvCxnSpPr>
            <a:cxnSpLocks/>
          </p:cNvCxnSpPr>
          <p:nvPr userDrawn="1"/>
        </p:nvCxnSpPr>
        <p:spPr>
          <a:xfrm flipH="1">
            <a:off x="0" y="6272784"/>
            <a:ext cx="12192000"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0" name="Straight Connector 29">
            <a:extLst>
              <a:ext uri="{FF2B5EF4-FFF2-40B4-BE49-F238E27FC236}">
                <a16:creationId xmlns:a16="http://schemas.microsoft.com/office/drawing/2014/main" id="{D79F6FA4-A349-4A42-96B6-F79DFC15A2B5}"/>
              </a:ext>
            </a:extLst>
          </p:cNvPr>
          <p:cNvCxnSpPr>
            <a:cxnSpLocks/>
          </p:cNvCxnSpPr>
          <p:nvPr userDrawn="1"/>
        </p:nvCxnSpPr>
        <p:spPr>
          <a:xfrm>
            <a:off x="4259072"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2" name="Straight Connector 31">
            <a:extLst>
              <a:ext uri="{FF2B5EF4-FFF2-40B4-BE49-F238E27FC236}">
                <a16:creationId xmlns:a16="http://schemas.microsoft.com/office/drawing/2014/main" id="{E8192593-1BD3-4A52-A1A4-53B6A0685948}"/>
              </a:ext>
            </a:extLst>
          </p:cNvPr>
          <p:cNvCxnSpPr>
            <a:cxnSpLocks/>
          </p:cNvCxnSpPr>
          <p:nvPr userDrawn="1"/>
        </p:nvCxnSpPr>
        <p:spPr>
          <a:xfrm>
            <a:off x="404261" y="3429000"/>
            <a:ext cx="11787739"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3" name="Straight Connector 32">
            <a:extLst>
              <a:ext uri="{FF2B5EF4-FFF2-40B4-BE49-F238E27FC236}">
                <a16:creationId xmlns:a16="http://schemas.microsoft.com/office/drawing/2014/main" id="{3EA22FA5-3BF5-4E07-B77B-64A64C9E3490}"/>
              </a:ext>
            </a:extLst>
          </p:cNvPr>
          <p:cNvCxnSpPr>
            <a:cxnSpLocks/>
          </p:cNvCxnSpPr>
          <p:nvPr userDrawn="1"/>
        </p:nvCxnSpPr>
        <p:spPr>
          <a:xfrm flipV="1">
            <a:off x="7980972" y="582042"/>
            <a:ext cx="0" cy="5690742"/>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3788060871"/>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ight_Title_and_Conten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2F851-A473-46D1-BE84-85CB582748C2}"/>
              </a:ext>
            </a:extLst>
          </p:cNvPr>
          <p:cNvSpPr>
            <a:spLocks noGrp="1"/>
          </p:cNvSpPr>
          <p:nvPr>
            <p:ph type="title"/>
          </p:nvPr>
        </p:nvSpPr>
        <p:spPr>
          <a:xfrm>
            <a:off x="7836839" y="2423154"/>
            <a:ext cx="3769945" cy="744014"/>
          </a:xfrm>
          <a:ln>
            <a:noFill/>
          </a:ln>
        </p:spPr>
        <p:txBody>
          <a:bodyPr vert="horz" wrap="square" lIns="0" tIns="164592" rIns="0" bIns="0" rtlCol="0" anchor="b" anchorCtr="0">
            <a:noAutofit/>
          </a:bodyPr>
          <a:lstStyle>
            <a:lvl1pPr>
              <a:defRPr lang="en-US" sz="3200"/>
            </a:lvl1pPr>
          </a:lstStyle>
          <a:p>
            <a:pPr marL="0" lvl="0"/>
            <a:r>
              <a:rPr lang="en-US"/>
              <a:t>Click to edit Master title style</a:t>
            </a:r>
          </a:p>
        </p:txBody>
      </p:sp>
      <p:grpSp>
        <p:nvGrpSpPr>
          <p:cNvPr id="3" name="Group 2">
            <a:extLst>
              <a:ext uri="{FF2B5EF4-FFF2-40B4-BE49-F238E27FC236}">
                <a16:creationId xmlns:a16="http://schemas.microsoft.com/office/drawing/2014/main" id="{D5B10CD4-13A1-4B73-BBF6-08C57A14B512}"/>
              </a:ext>
            </a:extLst>
          </p:cNvPr>
          <p:cNvGrpSpPr/>
          <p:nvPr userDrawn="1"/>
        </p:nvGrpSpPr>
        <p:grpSpPr>
          <a:xfrm flipH="1">
            <a:off x="0" y="0"/>
            <a:ext cx="12192000" cy="6858000"/>
            <a:chOff x="0" y="0"/>
            <a:chExt cx="12192000" cy="6858000"/>
          </a:xfrm>
        </p:grpSpPr>
        <p:cxnSp>
          <p:nvCxnSpPr>
            <p:cNvPr id="24" name="Straight Connector 23">
              <a:extLst>
                <a:ext uri="{FF2B5EF4-FFF2-40B4-BE49-F238E27FC236}">
                  <a16:creationId xmlns:a16="http://schemas.microsoft.com/office/drawing/2014/main" id="{3994634E-B1AA-40CA-820E-BE1F6331FA28}"/>
                </a:ext>
              </a:extLst>
            </p:cNvPr>
            <p:cNvCxnSpPr>
              <a:cxnSpLocks/>
            </p:cNvCxnSpPr>
            <p:nvPr userDrawn="1"/>
          </p:nvCxnSpPr>
          <p:spPr>
            <a:xfrm>
              <a:off x="4355160"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5" name="Straight Connector 24">
              <a:extLst>
                <a:ext uri="{FF2B5EF4-FFF2-40B4-BE49-F238E27FC236}">
                  <a16:creationId xmlns:a16="http://schemas.microsoft.com/office/drawing/2014/main" id="{593CF90A-8D05-49E7-B076-115420CA825F}"/>
                </a:ext>
              </a:extLst>
            </p:cNvPr>
            <p:cNvCxnSpPr>
              <a:cxnSpLocks/>
            </p:cNvCxnSpPr>
            <p:nvPr userDrawn="1"/>
          </p:nvCxnSpPr>
          <p:spPr>
            <a:xfrm flipH="1">
              <a:off x="4064267"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6" name="Straight Connector 25">
              <a:extLst>
                <a:ext uri="{FF2B5EF4-FFF2-40B4-BE49-F238E27FC236}">
                  <a16:creationId xmlns:a16="http://schemas.microsoft.com/office/drawing/2014/main" id="{C98A1843-83F1-4363-8C1F-37F50F6218C8}"/>
                </a:ext>
              </a:extLst>
            </p:cNvPr>
            <p:cNvCxnSpPr>
              <a:cxnSpLocks/>
            </p:cNvCxnSpPr>
            <p:nvPr userDrawn="1"/>
          </p:nvCxnSpPr>
          <p:spPr>
            <a:xfrm>
              <a:off x="585216"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 name="Straight Connector 26">
              <a:extLst>
                <a:ext uri="{FF2B5EF4-FFF2-40B4-BE49-F238E27FC236}">
                  <a16:creationId xmlns:a16="http://schemas.microsoft.com/office/drawing/2014/main" id="{F953274A-8849-42AB-B3BE-78D55E8CBA39}"/>
                </a:ext>
              </a:extLst>
            </p:cNvPr>
            <p:cNvCxnSpPr>
              <a:cxnSpLocks/>
            </p:cNvCxnSpPr>
            <p:nvPr userDrawn="1"/>
          </p:nvCxnSpPr>
          <p:spPr>
            <a:xfrm>
              <a:off x="11606784"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id="{9055EE6E-247D-4C37-A818-70453C372726}"/>
                </a:ext>
              </a:extLst>
            </p:cNvPr>
            <p:cNvCxnSpPr>
              <a:cxnSpLocks/>
            </p:cNvCxnSpPr>
            <p:nvPr userDrawn="1"/>
          </p:nvCxnSpPr>
          <p:spPr>
            <a:xfrm flipH="1">
              <a:off x="0" y="582042"/>
              <a:ext cx="12192000"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id="{2ABF9E34-F6C2-4F32-85F9-AA48766B1489}"/>
                </a:ext>
              </a:extLst>
            </p:cNvPr>
            <p:cNvCxnSpPr>
              <a:cxnSpLocks/>
            </p:cNvCxnSpPr>
            <p:nvPr userDrawn="1"/>
          </p:nvCxnSpPr>
          <p:spPr>
            <a:xfrm flipH="1">
              <a:off x="0" y="6272784"/>
              <a:ext cx="12192000"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0" name="Straight Connector 29">
              <a:extLst>
                <a:ext uri="{FF2B5EF4-FFF2-40B4-BE49-F238E27FC236}">
                  <a16:creationId xmlns:a16="http://schemas.microsoft.com/office/drawing/2014/main" id="{D79F6FA4-A349-4A42-96B6-F79DFC15A2B5}"/>
                </a:ext>
              </a:extLst>
            </p:cNvPr>
            <p:cNvCxnSpPr>
              <a:cxnSpLocks/>
            </p:cNvCxnSpPr>
            <p:nvPr userDrawn="1"/>
          </p:nvCxnSpPr>
          <p:spPr>
            <a:xfrm>
              <a:off x="4259072" y="0"/>
              <a:ext cx="0" cy="685800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2" name="Straight Connector 31">
              <a:extLst>
                <a:ext uri="{FF2B5EF4-FFF2-40B4-BE49-F238E27FC236}">
                  <a16:creationId xmlns:a16="http://schemas.microsoft.com/office/drawing/2014/main" id="{E8192593-1BD3-4A52-A1A4-53B6A0685948}"/>
                </a:ext>
              </a:extLst>
            </p:cNvPr>
            <p:cNvCxnSpPr>
              <a:cxnSpLocks/>
            </p:cNvCxnSpPr>
            <p:nvPr userDrawn="1"/>
          </p:nvCxnSpPr>
          <p:spPr>
            <a:xfrm>
              <a:off x="404261" y="3429000"/>
              <a:ext cx="11787739" cy="0"/>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3" name="Straight Connector 32">
              <a:extLst>
                <a:ext uri="{FF2B5EF4-FFF2-40B4-BE49-F238E27FC236}">
                  <a16:creationId xmlns:a16="http://schemas.microsoft.com/office/drawing/2014/main" id="{3EA22FA5-3BF5-4E07-B77B-64A64C9E3490}"/>
                </a:ext>
              </a:extLst>
            </p:cNvPr>
            <p:cNvCxnSpPr>
              <a:cxnSpLocks/>
            </p:cNvCxnSpPr>
            <p:nvPr userDrawn="1"/>
          </p:nvCxnSpPr>
          <p:spPr>
            <a:xfrm flipV="1">
              <a:off x="7980972" y="582042"/>
              <a:ext cx="0" cy="5690742"/>
            </a:xfrm>
            <a:prstGeom prst="line">
              <a:avLst/>
            </a:prstGeom>
            <a:noFill/>
            <a:ln w="0">
              <a:solidFill>
                <a:schemeClr val="accent1">
                  <a:alpha val="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15" name="Content Placeholder 5">
            <a:extLst>
              <a:ext uri="{FF2B5EF4-FFF2-40B4-BE49-F238E27FC236}">
                <a16:creationId xmlns:a16="http://schemas.microsoft.com/office/drawing/2014/main" id="{EFD486FE-CA3A-4E9F-838E-4AE46F33D2DA}"/>
              </a:ext>
            </a:extLst>
          </p:cNvPr>
          <p:cNvSpPr>
            <a:spLocks noGrp="1"/>
          </p:cNvSpPr>
          <p:nvPr>
            <p:ph sz="quarter" idx="11"/>
          </p:nvPr>
        </p:nvSpPr>
        <p:spPr>
          <a:xfrm>
            <a:off x="7836839" y="3433857"/>
            <a:ext cx="3769945" cy="1348061"/>
          </a:xfrm>
          <a:ln>
            <a:noFill/>
          </a:ln>
        </p:spPr>
        <p:txBody>
          <a:bodyPr wrap="square">
            <a:spAutoFit/>
          </a:bodyPr>
          <a:lstStyle>
            <a:lvl1pPr>
              <a:defRPr lang="en-US" sz="2200" smtClean="0">
                <a:gradFill>
                  <a:gsLst>
                    <a:gs pos="24479">
                      <a:schemeClr val="tx1"/>
                    </a:gs>
                    <a:gs pos="94000">
                      <a:schemeClr val="tx1"/>
                    </a:gs>
                  </a:gsLst>
                  <a:lin ang="5400000" scaled="1"/>
                </a:gradFill>
                <a:cs typeface="Segoe UI Semilight" panose="020B0402040204020203" pitchFamily="34" charset="0"/>
              </a:defRPr>
            </a:lvl1pPr>
            <a:lvl2pPr>
              <a:defRPr lang="en-US" sz="1800" smtClean="0">
                <a:solidFill>
                  <a:schemeClr val="tx1"/>
                </a:solidFill>
              </a:defRPr>
            </a:lvl2pPr>
            <a:lvl3pPr>
              <a:defRPr lang="en-US" sz="1800" smtClean="0">
                <a:solidFill>
                  <a:schemeClr val="tx1"/>
                </a:solidFill>
              </a:defRPr>
            </a:lvl3pPr>
            <a:lvl4pPr>
              <a:defRPr lang="en-US" sz="1800" smtClean="0">
                <a:solidFill>
                  <a:schemeClr val="tx1"/>
                </a:solidFill>
              </a:defRPr>
            </a:lvl4pPr>
            <a:lvl5pPr>
              <a:defRPr lang="en-US" sz="1800">
                <a:solidFill>
                  <a:schemeClr val="tx1"/>
                </a:solidFill>
              </a:defRPr>
            </a:lvl5pPr>
          </a:lstStyle>
          <a:p>
            <a:pPr marL="28012" lvl="0" defTabSz="914102" fontAlgn="base">
              <a:lnSpc>
                <a:spcPct val="95000"/>
              </a:lnSpc>
              <a:spcBef>
                <a:spcPct val="0"/>
              </a:spcBef>
              <a:spcAft>
                <a:spcPct val="0"/>
              </a:spcAft>
            </a:pPr>
            <a:r>
              <a:rPr lang="en-US"/>
              <a:t>Edit Master text styles</a:t>
            </a:r>
          </a:p>
          <a:p>
            <a:pPr marL="457200" lvl="1" defTabSz="914400"/>
            <a:r>
              <a:rPr lang="en-US"/>
              <a:t>Second level</a:t>
            </a:r>
          </a:p>
          <a:p>
            <a:pPr marL="914400" lvl="2" defTabSz="914400"/>
            <a:r>
              <a:rPr lang="en-US"/>
              <a:t>Third level</a:t>
            </a:r>
          </a:p>
          <a:p>
            <a:pPr marL="1371600" lvl="3" defTabSz="914400"/>
            <a:r>
              <a:rPr lang="en-US"/>
              <a:t>Fourth level</a:t>
            </a:r>
          </a:p>
          <a:p>
            <a:pPr marL="1828800" lvl="4" defTabSz="914400"/>
            <a:r>
              <a:rPr lang="en-US"/>
              <a:t>Fifth level</a:t>
            </a:r>
          </a:p>
        </p:txBody>
      </p:sp>
    </p:spTree>
    <p:extLst>
      <p:ext uri="{BB962C8B-B14F-4D97-AF65-F5344CB8AC3E}">
        <p14:creationId xmlns:p14="http://schemas.microsoft.com/office/powerpoint/2010/main" val="169485600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55596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gradFill>
                  <a:gsLst>
                    <a:gs pos="1250">
                      <a:schemeClr val="tx1"/>
                    </a:gs>
                    <a:gs pos="100000">
                      <a:schemeClr val="tx1"/>
                    </a:gs>
                  </a:gsLst>
                  <a:lin ang="5400000" scaled="0"/>
                </a:gra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3516423975"/>
      </p:ext>
    </p:extLst>
  </p:cSld>
  <p:clrMapOvr>
    <a:masterClrMapping/>
  </p:clrMapOvr>
  <p:transition>
    <p:fade/>
  </p:transition>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6686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1" y="2145841"/>
            <a:ext cx="5780073" cy="3756460"/>
          </a:xfrm>
        </p:spPr>
        <p:txBody>
          <a:bodyPr anchor="ctr">
            <a:noAutofit/>
          </a:bodyPr>
          <a:lstStyle>
            <a:lvl1pPr algn="ctr">
              <a:defRPr sz="1961">
                <a:latin typeface="+mj-lt"/>
              </a:defRPr>
            </a:lvl1pPr>
          </a:lstStyle>
          <a:p>
            <a:r>
              <a:rPr lang="en-US"/>
              <a:t>Drop photo here</a:t>
            </a:r>
          </a:p>
        </p:txBody>
      </p:sp>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gradFill>
                  <a:gsLst>
                    <a:gs pos="1250">
                      <a:schemeClr val="tx1"/>
                    </a:gs>
                    <a:gs pos="100000">
                      <a:schemeClr val="tx1"/>
                    </a:gs>
                  </a:gsLst>
                  <a:lin ang="5400000" scaled="0"/>
                </a:gra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Device layout</a:t>
            </a:r>
          </a:p>
        </p:txBody>
      </p:sp>
    </p:spTree>
    <p:extLst>
      <p:ext uri="{BB962C8B-B14F-4D97-AF65-F5344CB8AC3E}">
        <p14:creationId xmlns:p14="http://schemas.microsoft.com/office/powerpoint/2010/main" val="169222877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737019599"/>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4" y="435824"/>
            <a:ext cx="11336039"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7"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9"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6" y="4927922"/>
            <a:ext cx="2653417"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2"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3401044838"/>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gradFill>
                  <a:gsLst>
                    <a:gs pos="1250">
                      <a:schemeClr val="tx1"/>
                    </a:gs>
                    <a:gs pos="100000">
                      <a:schemeClr val="tx1"/>
                    </a:gs>
                  </a:gsLst>
                  <a:lin ang="5400000" scaled="0"/>
                </a:gradFill>
              </a:defRPr>
            </a:lvl1pPr>
          </a:lstStyle>
          <a:p>
            <a:r>
              <a:rPr lang="en-US"/>
              <a:t>Table layout</a:t>
            </a:r>
          </a:p>
        </p:txBody>
      </p:sp>
    </p:spTree>
    <p:extLst>
      <p:ext uri="{BB962C8B-B14F-4D97-AF65-F5344CB8AC3E}">
        <p14:creationId xmlns:p14="http://schemas.microsoft.com/office/powerpoint/2010/main" val="169158191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5" y="3029995"/>
            <a:ext cx="9401560" cy="1793104"/>
          </a:xfrm>
          <a:noFill/>
        </p:spPr>
        <p:txBody>
          <a:bodyPr lIns="0" tIns="0" rIns="0" bIns="182880" anchor="b" anchorCtr="0"/>
          <a:lstStyle>
            <a:lvl1pPr>
              <a:defRPr sz="5295" strike="noStrike" spc="-147" baseline="0">
                <a:gradFill>
                  <a:gsLst>
                    <a:gs pos="1250">
                      <a:schemeClr val="tx2"/>
                    </a:gs>
                    <a:gs pos="100000">
                      <a:schemeClr val="tx2"/>
                    </a:gs>
                  </a:gsLst>
                  <a:lin ang="5400000" scaled="0"/>
                </a:gradFill>
              </a:defRPr>
            </a:lvl1pPr>
          </a:lstStyle>
          <a:p>
            <a:r>
              <a:rPr lang="en-US" dirty="0"/>
              <a:t>Microsoft 365</a:t>
            </a:r>
            <a:br>
              <a:rPr lang="en-US" dirty="0"/>
            </a:br>
            <a:r>
              <a:rPr lang="en-US" dirty="0"/>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9" spc="0" baseline="0">
                <a:gradFill>
                  <a:gsLst>
                    <a:gs pos="1250">
                      <a:schemeClr val="tx2"/>
                    </a:gs>
                    <a:gs pos="100000">
                      <a:schemeClr val="tx2"/>
                    </a:gs>
                  </a:gsLst>
                  <a:lin ang="5400000" scaled="0"/>
                </a:gradFill>
                <a:latin typeface="+mn-lt"/>
              </a:defRPr>
            </a:lvl1pPr>
          </a:lstStyle>
          <a:p>
            <a:pPr lvl="0"/>
            <a:r>
              <a:rPr lang="en-US" dirty="0"/>
              <a:t>Author name</a:t>
            </a:r>
          </a:p>
          <a:p>
            <a:pPr lvl="0"/>
            <a:r>
              <a:rPr lang="en-US" dirty="0"/>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8"/>
            <a:ext cx="896425" cy="190218"/>
          </a:xfrm>
          <a:prstGeom prst="rect">
            <a:avLst/>
          </a:prstGeom>
        </p:spPr>
      </p:pic>
    </p:spTree>
    <p:extLst>
      <p:ext uri="{BB962C8B-B14F-4D97-AF65-F5344CB8AC3E}">
        <p14:creationId xmlns:p14="http://schemas.microsoft.com/office/powerpoint/2010/main" val="4636266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title white">
    <p:bg>
      <p:bgPr>
        <a:solidFill>
          <a:srgbClr val="000000"/>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661484"/>
            <a:ext cx="7477989" cy="3535032"/>
          </a:xfrm>
          <a:noFill/>
        </p:spPr>
        <p:txBody>
          <a:bodyPr vert="horz" wrap="square" lIns="0" tIns="0" rIns="0" bIns="0" rtlCol="0" anchor="ctr" anchorCtr="0">
            <a:noAutofit/>
          </a:bodyPr>
          <a:lstStyle>
            <a:lvl1pPr>
              <a:lnSpc>
                <a:spcPct val="90000"/>
              </a:lnSpc>
              <a:tabLst>
                <a:tab pos="628650" algn="l"/>
              </a:tabLst>
              <a:defRPr lang="en-US" sz="4000" spc="-147" dirty="0">
                <a:gradFill>
                  <a:gsLst>
                    <a:gs pos="0">
                      <a:schemeClr val="bg1"/>
                    </a:gs>
                    <a:gs pos="100000">
                      <a:schemeClr val="bg1"/>
                    </a:gs>
                  </a:gsLst>
                  <a:lin ang="5400000" scaled="1"/>
                </a:gradFill>
              </a:defRPr>
            </a:lvl1pPr>
          </a:lstStyle>
          <a:p>
            <a:pPr marL="0" lvl="0">
              <a:lnSpc>
                <a:spcPts val="5490"/>
              </a:lnSpc>
            </a:pPr>
            <a:r>
              <a:rPr lang="en-US"/>
              <a:t>Section title</a:t>
            </a:r>
          </a:p>
        </p:txBody>
      </p:sp>
    </p:spTree>
    <p:extLst>
      <p:ext uri="{BB962C8B-B14F-4D97-AF65-F5344CB8AC3E}">
        <p14:creationId xmlns:p14="http://schemas.microsoft.com/office/powerpoint/2010/main" val="223554242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Section title grey">
    <p:bg>
      <p:bgPr>
        <a:solidFill>
          <a:srgbClr val="E6E6E6"/>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613186" y="1607694"/>
            <a:ext cx="7291228" cy="3244003"/>
          </a:xfrm>
        </p:spPr>
        <p:txBody>
          <a:bodyPr vert="horz" wrap="square" lIns="0" tIns="164592" rIns="0" bIns="0" rtlCol="0" anchor="ctr" anchorCtr="0">
            <a:noAutofit/>
          </a:bodyPr>
          <a:lstStyle>
            <a:lvl1pPr>
              <a:defRPr lang="en-US" dirty="0">
                <a:gradFill>
                  <a:gsLst>
                    <a:gs pos="1250">
                      <a:schemeClr val="accent1"/>
                    </a:gs>
                    <a:gs pos="100000">
                      <a:schemeClr val="accent1"/>
                    </a:gs>
                  </a:gsLst>
                  <a:lin ang="5400000" scaled="0"/>
                </a:gradFill>
              </a:defRPr>
            </a:lvl1pPr>
          </a:lstStyle>
          <a:p>
            <a:pPr marL="0" lvl="0"/>
            <a:r>
              <a:rPr lang="en-US"/>
              <a:t>Section title</a:t>
            </a:r>
          </a:p>
        </p:txBody>
      </p:sp>
    </p:spTree>
    <p:extLst>
      <p:ext uri="{BB962C8B-B14F-4D97-AF65-F5344CB8AC3E}">
        <p14:creationId xmlns:p14="http://schemas.microsoft.com/office/powerpoint/2010/main" val="4254664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655082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60849619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165525"/>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Grey">
    <p:bg>
      <p:bgPr>
        <a:solidFill>
          <a:schemeClr val="tx1">
            <a:lumMod val="10000"/>
            <a:lumOff val="9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321328"/>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ue">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4394371"/>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gradFill>
                  <a:gsLst>
                    <a:gs pos="1250">
                      <a:schemeClr val="accent1"/>
                    </a:gs>
                    <a:gs pos="100000">
                      <a:schemeClr val="accent1"/>
                    </a:gs>
                  </a:gsLst>
                  <a:lin ang="5400000" scaled="0"/>
                </a:gra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22983339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gradFill>
                  <a:gsLst>
                    <a:gs pos="1250">
                      <a:schemeClr val="bg1"/>
                    </a:gs>
                    <a:gs pos="100000">
                      <a:schemeClr val="bg1"/>
                    </a:gs>
                  </a:gsLst>
                  <a:lin ang="5400000" scaled="0"/>
                </a:gra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28975532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C7EB32-0463-4A6C-AEC2-ED57FFDD2CBE}" type="datetimeFigureOut">
              <a:rPr kumimoji="0" lang="en-US" sz="1000" b="0" i="0" u="none" strike="noStrike" kern="1200" cap="none" spc="0" normalizeH="0" baseline="0" noProof="0" smtClean="0">
                <a:ln>
                  <a:noFill/>
                </a:ln>
                <a:solidFill>
                  <a:srgbClr val="282828"/>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9/16/2019</a:t>
            </a:fld>
            <a:endParaRPr kumimoji="0" lang="en-US" sz="1000" b="0" i="0" u="none" strike="noStrike" kern="1200" cap="none" spc="0" normalizeH="0" baseline="0" noProof="0">
              <a:ln>
                <a:noFill/>
              </a:ln>
              <a:solidFill>
                <a:srgbClr val="282828"/>
              </a:solidFill>
              <a:effectLst/>
              <a:uLnTx/>
              <a:uFillTx/>
              <a:latin typeface="Segoe UI"/>
              <a:ea typeface="+mn-ea"/>
              <a:cs typeface="+mn-cs"/>
            </a:endParaRPr>
          </a:p>
        </p:txBody>
      </p:sp>
      <p:sp>
        <p:nvSpPr>
          <p:cNvPr id="5" name="Footer Placeholder 4"/>
          <p:cNvSpPr>
            <a:spLocks noGrp="1"/>
          </p:cNvSpPr>
          <p:nvPr>
            <p:ph type="ftr" sz="quarter" idx="11"/>
          </p:nvPr>
        </p:nvSpPr>
        <p:spPr/>
        <p:txBody>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282828"/>
                </a:solidFill>
                <a:effectLst/>
                <a:uLnTx/>
                <a:uFillTx/>
                <a:latin typeface="Segoe UI"/>
                <a:ea typeface="+mn-ea"/>
                <a:cs typeface="+mn-cs"/>
              </a:rPr>
              <a:t>Confidential – DO NOT SHARE</a:t>
            </a:r>
          </a:p>
        </p:txBody>
      </p:sp>
    </p:spTree>
    <p:extLst>
      <p:ext uri="{BB962C8B-B14F-4D97-AF65-F5344CB8AC3E}">
        <p14:creationId xmlns:p14="http://schemas.microsoft.com/office/powerpoint/2010/main" val="3852160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8681" y="437141"/>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5" y="3029995"/>
            <a:ext cx="9401560" cy="1793104"/>
          </a:xfrm>
          <a:noFill/>
        </p:spPr>
        <p:txBody>
          <a:bodyPr lIns="0" tIns="0" rIns="0" bIns="182880" anchor="b" anchorCtr="0"/>
          <a:lstStyle>
            <a:lvl1pPr>
              <a:defRPr sz="5295" strike="noStrike" spc="-147" baseline="0">
                <a:gradFill>
                  <a:gsLst>
                    <a:gs pos="1250">
                      <a:schemeClr val="bg1"/>
                    </a:gs>
                    <a:gs pos="100000">
                      <a:schemeClr val="bg1"/>
                    </a:gs>
                  </a:gsLst>
                  <a:lin ang="5400000" scaled="0"/>
                </a:gradFill>
              </a:defRPr>
            </a:lvl1pPr>
          </a:lstStyle>
          <a:p>
            <a:r>
              <a:rPr lang="en-US" dirty="0"/>
              <a:t>Microsoft 365</a:t>
            </a:r>
            <a:br>
              <a:rPr lang="en-US" dirty="0"/>
            </a:br>
            <a:r>
              <a:rPr lang="en-US" dirty="0"/>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9" spc="0" baseline="0">
                <a:gradFill>
                  <a:gsLst>
                    <a:gs pos="1250">
                      <a:schemeClr val="bg1"/>
                    </a:gs>
                    <a:gs pos="100000">
                      <a:schemeClr val="bg1"/>
                    </a:gs>
                  </a:gsLst>
                  <a:lin ang="5400000" scaled="0"/>
                </a:gradFill>
                <a:latin typeface="+mn-lt"/>
              </a:defRPr>
            </a:lvl1pPr>
          </a:lstStyle>
          <a:p>
            <a:pPr lvl="0"/>
            <a:r>
              <a:rPr lang="en-US" dirty="0"/>
              <a:t>Author name</a:t>
            </a:r>
          </a:p>
          <a:p>
            <a:pPr lvl="0"/>
            <a:r>
              <a:rPr lang="en-US" dirty="0"/>
              <a:t>Date</a:t>
            </a:r>
          </a:p>
        </p:txBody>
      </p:sp>
    </p:spTree>
    <p:extLst>
      <p:ext uri="{BB962C8B-B14F-4D97-AF65-F5344CB8AC3E}">
        <p14:creationId xmlns:p14="http://schemas.microsoft.com/office/powerpoint/2010/main" val="30543792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239557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3" name="Picture 2" descr="A living room&#10;&#10;Description generated with high confidence">
            <a:extLst>
              <a:ext uri="{FF2B5EF4-FFF2-40B4-BE49-F238E27FC236}">
                <a16:creationId xmlns:a16="http://schemas.microsoft.com/office/drawing/2014/main" id="{B6D19FE9-0887-4A98-B5F9-736DEA02320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973"/>
          </a:xfrm>
          <a:prstGeom prst="rect">
            <a:avLst/>
          </a:prstGeom>
        </p:spPr>
      </p:pic>
      <p:sp>
        <p:nvSpPr>
          <p:cNvPr id="4" name="Rectangle 3">
            <a:extLst>
              <a:ext uri="{FF2B5EF4-FFF2-40B4-BE49-F238E27FC236}">
                <a16:creationId xmlns:a16="http://schemas.microsoft.com/office/drawing/2014/main" id="{5193C026-04F3-428E-B0D3-61E709C18F3F}"/>
              </a:ext>
            </a:extLst>
          </p:cNvPr>
          <p:cNvSpPr/>
          <p:nvPr userDrawn="1"/>
        </p:nvSpPr>
        <p:spPr bwMode="auto">
          <a:xfrm>
            <a:off x="0" y="-1"/>
            <a:ext cx="10174422" cy="6858973"/>
          </a:xfrm>
          <a:prstGeom prst="rect">
            <a:avLst/>
          </a:prstGeom>
          <a:gradFill flip="none" rotWithShape="1">
            <a:gsLst>
              <a:gs pos="0">
                <a:srgbClr val="000000">
                  <a:alpha val="41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5" y="3029995"/>
            <a:ext cx="9401560" cy="1793104"/>
          </a:xfrm>
          <a:noFill/>
        </p:spPr>
        <p:txBody>
          <a:bodyPr lIns="0" tIns="0" rIns="0" bIns="182880" anchor="b" anchorCtr="0"/>
          <a:lstStyle>
            <a:lvl1pPr>
              <a:defRPr sz="5295" strike="noStrike" spc="-147" baseline="0">
                <a:gradFill>
                  <a:gsLst>
                    <a:gs pos="1250">
                      <a:schemeClr val="bg1"/>
                    </a:gs>
                    <a:gs pos="100000">
                      <a:schemeClr val="bg1"/>
                    </a:gs>
                  </a:gsLst>
                  <a:lin ang="5400000" scaled="0"/>
                </a:gradFill>
              </a:defRPr>
            </a:lvl1pPr>
          </a:lstStyle>
          <a:p>
            <a:r>
              <a:rPr lang="en-US" dirty="0"/>
              <a:t>Microsoft 365</a:t>
            </a:r>
            <a:br>
              <a:rPr lang="en-US" dirty="0"/>
            </a:br>
            <a:r>
              <a:rPr lang="en-US" dirty="0"/>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9" spc="0" baseline="0">
                <a:gradFill>
                  <a:gsLst>
                    <a:gs pos="1250">
                      <a:schemeClr val="bg1"/>
                    </a:gs>
                    <a:gs pos="100000">
                      <a:schemeClr val="bg1"/>
                    </a:gs>
                  </a:gsLst>
                  <a:lin ang="5400000" scaled="0"/>
                </a:gradFill>
                <a:latin typeface="+mn-lt"/>
              </a:defRPr>
            </a:lvl1pPr>
          </a:lstStyle>
          <a:p>
            <a:pPr lvl="0"/>
            <a:r>
              <a:rPr lang="en-US" dirty="0"/>
              <a:t>Author name</a:t>
            </a:r>
          </a:p>
          <a:p>
            <a:pPr lvl="0"/>
            <a:r>
              <a:rPr lang="en-US" dirty="0"/>
              <a:t>Date</a:t>
            </a:r>
          </a:p>
        </p:txBody>
      </p:sp>
      <p:pic>
        <p:nvPicPr>
          <p:cNvPr id="9" name="Picture 8">
            <a:extLst>
              <a:ext uri="{FF2B5EF4-FFF2-40B4-BE49-F238E27FC236}">
                <a16:creationId xmlns:a16="http://schemas.microsoft.com/office/drawing/2014/main" id="{332834A1-53A8-482C-8187-C41BC26B293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28681" y="437141"/>
            <a:ext cx="896425" cy="191140"/>
          </a:xfrm>
          <a:prstGeom prst="rect">
            <a:avLst/>
          </a:prstGeom>
        </p:spPr>
      </p:pic>
    </p:spTree>
    <p:extLst>
      <p:ext uri="{BB962C8B-B14F-4D97-AF65-F5344CB8AC3E}">
        <p14:creationId xmlns:p14="http://schemas.microsoft.com/office/powerpoint/2010/main" val="18299199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gradFill>
                  <a:gsLst>
                    <a:gs pos="1250">
                      <a:schemeClr val="tx2"/>
                    </a:gs>
                    <a:gs pos="100000">
                      <a:schemeClr val="tx2"/>
                    </a:gs>
                  </a:gsLst>
                  <a:lin ang="5400000" scaled="0"/>
                </a:gradFill>
              </a:defRPr>
            </a:lvl1pPr>
          </a:lstStyle>
          <a:p>
            <a:r>
              <a:rPr lang="en-US" dirty="0"/>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433"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gradFill>
                  <a:gsLst>
                    <a:gs pos="1250">
                      <a:schemeClr val="accent1"/>
                    </a:gs>
                    <a:gs pos="100000">
                      <a:schemeClr val="accent1"/>
                    </a:gs>
                  </a:gsLst>
                  <a:lin ang="5400000" scaled="0"/>
                </a:gradFill>
                <a:latin typeface="+mj-lt"/>
              </a:defRPr>
            </a:lvl1pPr>
            <a:lvl2pPr marL="224142" indent="0">
              <a:buNone/>
              <a:defRPr sz="1765"/>
            </a:lvl2pPr>
            <a:lvl3pPr marL="448285" indent="0">
              <a:buNone/>
              <a:defRPr sz="1765"/>
            </a:lvl3pPr>
            <a:lvl4pPr marL="672427" indent="0">
              <a:buNone/>
              <a:defRPr sz="1765"/>
            </a:lvl4pPr>
            <a:lvl5pPr marL="896569" indent="0">
              <a:buNone/>
              <a:defRPr sz="1765"/>
            </a:lvl5pPr>
          </a:lstStyle>
          <a:p>
            <a:pPr lvl="0"/>
            <a:r>
              <a:rPr lang="en-US" dirty="0"/>
              <a:t>##	Section title</a:t>
            </a:r>
          </a:p>
          <a:p>
            <a:pPr lvl="0"/>
            <a:r>
              <a:rPr lang="en-US" dirty="0"/>
              <a:t>##	Section title</a:t>
            </a:r>
          </a:p>
          <a:p>
            <a:pPr lvl="0"/>
            <a:r>
              <a:rPr lang="en-US" dirty="0"/>
              <a:t>##	Section title</a:t>
            </a:r>
          </a:p>
          <a:p>
            <a:pPr lvl="0"/>
            <a:r>
              <a:rPr lang="en-US" dirty="0"/>
              <a:t>##	Section title</a:t>
            </a:r>
          </a:p>
          <a:p>
            <a:pPr lvl="0"/>
            <a:r>
              <a:rPr lang="en-US" dirty="0"/>
              <a:t>##	Section title</a:t>
            </a:r>
          </a:p>
          <a:p>
            <a:pPr lvl="0"/>
            <a:r>
              <a:rPr lang="en-US" dirty="0"/>
              <a:t>##	Section title</a:t>
            </a:r>
          </a:p>
          <a:p>
            <a:pPr lvl="0"/>
            <a:r>
              <a:rPr lang="en-US" dirty="0"/>
              <a:t>##	Section title</a:t>
            </a:r>
          </a:p>
        </p:txBody>
      </p:sp>
    </p:spTree>
    <p:extLst>
      <p:ext uri="{BB962C8B-B14F-4D97-AF65-F5344CB8AC3E}">
        <p14:creationId xmlns:p14="http://schemas.microsoft.com/office/powerpoint/2010/main" val="389822785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223171"/>
          </a:xfrm>
        </p:spPr>
        <p:txBody>
          <a:bodyPr wrap="square" lIns="0" tIns="0" rIns="0" bIns="0">
            <a:spAutoFit/>
          </a:bodyPr>
          <a:lstStyle>
            <a:lvl1pPr marL="0" indent="0">
              <a:lnSpc>
                <a:spcPct val="90000"/>
              </a:lnSpc>
              <a:spcBef>
                <a:spcPts val="0"/>
              </a:spcBef>
              <a:spcAft>
                <a:spcPts val="1275"/>
              </a:spcAft>
              <a:buNone/>
              <a:defRPr sz="2549" b="0" i="0">
                <a:gradFill>
                  <a:gsLst>
                    <a:gs pos="1250">
                      <a:schemeClr val="tx2"/>
                    </a:gs>
                    <a:gs pos="100000">
                      <a:schemeClr val="tx2"/>
                    </a:gs>
                  </a:gsLst>
                  <a:lin ang="5400000" scaled="0"/>
                </a:gradFill>
                <a:latin typeface="+mn-lt"/>
              </a:defRPr>
            </a:lvl1pPr>
            <a:lvl2pPr marL="224142" indent="0">
              <a:lnSpc>
                <a:spcPct val="90000"/>
              </a:lnSpc>
              <a:spcBef>
                <a:spcPts val="0"/>
              </a:spcBef>
              <a:spcAft>
                <a:spcPts val="1275"/>
              </a:spcAft>
              <a:buNone/>
              <a:defRPr sz="1961">
                <a:gradFill>
                  <a:gsLst>
                    <a:gs pos="1250">
                      <a:schemeClr val="tx2"/>
                    </a:gs>
                    <a:gs pos="100000">
                      <a:schemeClr val="tx2"/>
                    </a:gs>
                  </a:gsLst>
                  <a:lin ang="5400000" scaled="0"/>
                </a:gradFill>
              </a:defRPr>
            </a:lvl2pPr>
            <a:lvl3pPr marL="448285" indent="0">
              <a:spcBef>
                <a:spcPts val="0"/>
              </a:spcBef>
              <a:spcAft>
                <a:spcPts val="1275"/>
              </a:spcAft>
              <a:buNone/>
              <a:defRPr sz="1961">
                <a:gradFill>
                  <a:gsLst>
                    <a:gs pos="1250">
                      <a:schemeClr val="tx2"/>
                    </a:gs>
                    <a:gs pos="100000">
                      <a:schemeClr val="tx2"/>
                    </a:gs>
                  </a:gsLst>
                  <a:lin ang="5400000" scaled="0"/>
                </a:gradFill>
              </a:defRPr>
            </a:lvl3pPr>
            <a:lvl4pPr marL="672427" indent="0">
              <a:spcBef>
                <a:spcPts val="0"/>
              </a:spcBef>
              <a:spcAft>
                <a:spcPts val="1275"/>
              </a:spcAft>
              <a:buNone/>
              <a:defRPr sz="1961"/>
            </a:lvl4pPr>
            <a:lvl5pPr marL="896569" indent="0">
              <a:buNone/>
              <a:defRPr/>
            </a:lvl5pPr>
          </a:lstStyle>
          <a:p>
            <a:pPr lvl="0"/>
            <a:r>
              <a:rPr lang="en-US" dirty="0"/>
              <a:t>First level Segoe UI 26pt</a:t>
            </a:r>
          </a:p>
          <a:p>
            <a:pPr lvl="1"/>
            <a:r>
              <a:rPr lang="en-US" dirty="0"/>
              <a:t>Second level Segoe UI 20pt</a:t>
            </a:r>
          </a:p>
          <a:p>
            <a:pPr lvl="2"/>
            <a:r>
              <a:rPr lang="en-US" dirty="0"/>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Heading Segoe UI </a:t>
            </a:r>
            <a:r>
              <a:rPr lang="en-US" dirty="0" err="1"/>
              <a:t>Semibold</a:t>
            </a:r>
            <a:r>
              <a:rPr lang="en-US" dirty="0"/>
              <a:t> 32pt</a:t>
            </a:r>
          </a:p>
        </p:txBody>
      </p:sp>
    </p:spTree>
    <p:extLst>
      <p:ext uri="{BB962C8B-B14F-4D97-AF65-F5344CB8AC3E}">
        <p14:creationId xmlns:p14="http://schemas.microsoft.com/office/powerpoint/2010/main" val="33012663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5"/>
            <a:ext cx="11339774" cy="1223171"/>
          </a:xfrm>
        </p:spPr>
        <p:txBody>
          <a:bodyPr wrap="square" lIns="0" tIns="0" rIns="0" bIns="0">
            <a:spAutoFit/>
          </a:bodyPr>
          <a:lstStyle>
            <a:lvl1pPr marL="268971" indent="-268971">
              <a:lnSpc>
                <a:spcPct val="90000"/>
              </a:lnSpc>
              <a:spcBef>
                <a:spcPts val="0"/>
              </a:spcBef>
              <a:spcAft>
                <a:spcPts val="1275"/>
              </a:spcAft>
              <a:buClr>
                <a:srgbClr val="000000"/>
              </a:buClr>
              <a:buSzPct val="77000"/>
              <a:buFont typeface="Arial" panose="020B0604020202020204" pitchFamily="34" charset="0"/>
              <a:buChar char="•"/>
              <a:defRPr sz="2549" b="0" i="0">
                <a:gradFill>
                  <a:gsLst>
                    <a:gs pos="1250">
                      <a:schemeClr val="tx2"/>
                    </a:gs>
                    <a:gs pos="100000">
                      <a:schemeClr val="tx2"/>
                    </a:gs>
                  </a:gsLst>
                  <a:lin ang="5400000" scaled="0"/>
                </a:gradFill>
                <a:latin typeface="+mn-lt"/>
              </a:defRPr>
            </a:lvl1pPr>
            <a:lvl2pPr marL="537942" indent="-224142">
              <a:lnSpc>
                <a:spcPct val="90000"/>
              </a:lnSpc>
              <a:spcBef>
                <a:spcPts val="0"/>
              </a:spcBef>
              <a:spcAft>
                <a:spcPts val="1275"/>
              </a:spcAft>
              <a:buClr>
                <a:srgbClr val="000000"/>
              </a:buClr>
              <a:buSzPct val="77000"/>
              <a:buFont typeface="Arial" panose="020B0604020202020204" pitchFamily="34" charset="0"/>
              <a:buChar char="•"/>
              <a:defRPr sz="1961">
                <a:gradFill>
                  <a:gsLst>
                    <a:gs pos="1250">
                      <a:schemeClr val="tx2"/>
                    </a:gs>
                    <a:gs pos="100000">
                      <a:schemeClr val="tx2"/>
                    </a:gs>
                  </a:gsLst>
                  <a:lin ang="5400000" scaled="0"/>
                </a:gradFill>
              </a:defRPr>
            </a:lvl2pPr>
            <a:lvl3pPr marL="806912" indent="-224142">
              <a:spcBef>
                <a:spcPts val="0"/>
              </a:spcBef>
              <a:spcAft>
                <a:spcPts val="1275"/>
              </a:spcAft>
              <a:buClr>
                <a:srgbClr val="000000"/>
              </a:buClr>
              <a:buSzPct val="77000"/>
              <a:buFont typeface="Arial" panose="020B0604020202020204" pitchFamily="34" charset="0"/>
              <a:buChar char="•"/>
              <a:defRPr sz="1961">
                <a:gradFill>
                  <a:gsLst>
                    <a:gs pos="1250">
                      <a:schemeClr val="tx2"/>
                    </a:gs>
                    <a:gs pos="100000">
                      <a:schemeClr val="tx2"/>
                    </a:gs>
                  </a:gsLst>
                  <a:lin ang="5400000" scaled="0"/>
                </a:gradFill>
              </a:defRPr>
            </a:lvl3pPr>
            <a:lvl4pPr marL="672427" indent="0">
              <a:spcBef>
                <a:spcPts val="0"/>
              </a:spcBef>
              <a:spcAft>
                <a:spcPts val="1275"/>
              </a:spcAft>
              <a:buNone/>
              <a:defRPr sz="1961"/>
            </a:lvl4pPr>
            <a:lvl5pPr marL="896569" indent="0">
              <a:buNone/>
              <a:defRPr/>
            </a:lvl5pPr>
          </a:lstStyle>
          <a:p>
            <a:pPr lvl="0"/>
            <a:r>
              <a:rPr lang="en-US" dirty="0"/>
              <a:t>First level Segoe UI 26pt</a:t>
            </a:r>
          </a:p>
          <a:p>
            <a:pPr lvl="1"/>
            <a:r>
              <a:rPr lang="en-US" dirty="0"/>
              <a:t>Second level Segoe UI 20pt</a:t>
            </a:r>
          </a:p>
          <a:p>
            <a:pPr lvl="2"/>
            <a:r>
              <a:rPr lang="en-US" dirty="0"/>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440495"/>
            <a:ext cx="11336038" cy="758022"/>
          </a:xfrm>
          <a:prstGeom prst="rect">
            <a:avLst/>
          </a:prstGeom>
        </p:spPr>
        <p:txBody>
          <a:bodyPr vert="horz" wrap="square" lIns="0" tIns="164592" rIns="0" bIns="0" rtlCol="0" anchor="t">
            <a:noAutofit/>
          </a:bodyPr>
          <a:lstStyle>
            <a:lvl1pPr>
              <a:defRPr>
                <a:gradFill>
                  <a:gsLst>
                    <a:gs pos="1250">
                      <a:schemeClr val="tx2"/>
                    </a:gs>
                    <a:gs pos="100000">
                      <a:schemeClr val="tx2"/>
                    </a:gs>
                  </a:gsLst>
                  <a:lin ang="5400000" scaled="0"/>
                </a:gradFill>
              </a:defRPr>
            </a:lvl1pPr>
          </a:lstStyle>
          <a:p>
            <a:r>
              <a:rPr lang="en-US" dirty="0"/>
              <a:t>Heading Segoe UI </a:t>
            </a:r>
            <a:r>
              <a:rPr lang="en-US" dirty="0" err="1"/>
              <a:t>Semibold</a:t>
            </a:r>
            <a:r>
              <a:rPr lang="en-US" dirty="0"/>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1083832"/>
            <a:ext cx="11339774" cy="353070"/>
          </a:xfrm>
        </p:spPr>
        <p:txBody>
          <a:bodyPr wrap="square" lIns="0" tIns="0" rIns="0" bIns="0">
            <a:spAutoFit/>
          </a:bodyPr>
          <a:lstStyle>
            <a:lvl1pPr marL="0" indent="0">
              <a:lnSpc>
                <a:spcPct val="90000"/>
              </a:lnSpc>
              <a:spcBef>
                <a:spcPts val="0"/>
              </a:spcBef>
              <a:spcAft>
                <a:spcPts val="1275"/>
              </a:spcAft>
              <a:buNone/>
              <a:defRPr sz="2549" b="0" i="0">
                <a:gradFill>
                  <a:gsLst>
                    <a:gs pos="1250">
                      <a:schemeClr val="tx2"/>
                    </a:gs>
                    <a:gs pos="100000">
                      <a:schemeClr val="tx2"/>
                    </a:gs>
                  </a:gsLst>
                  <a:lin ang="5400000" scaled="0"/>
                </a:gradFill>
                <a:latin typeface="+mn-lt"/>
              </a:defRPr>
            </a:lvl1pPr>
            <a:lvl2pPr marL="224142" indent="0">
              <a:lnSpc>
                <a:spcPct val="90000"/>
              </a:lnSpc>
              <a:spcBef>
                <a:spcPts val="0"/>
              </a:spcBef>
              <a:spcAft>
                <a:spcPts val="1275"/>
              </a:spcAft>
              <a:buNone/>
              <a:defRPr sz="1961">
                <a:solidFill>
                  <a:schemeClr val="tx2"/>
                </a:solidFill>
              </a:defRPr>
            </a:lvl2pPr>
            <a:lvl3pPr marL="448285" indent="0">
              <a:spcBef>
                <a:spcPts val="0"/>
              </a:spcBef>
              <a:spcAft>
                <a:spcPts val="1275"/>
              </a:spcAft>
              <a:buNone/>
              <a:defRPr sz="1961"/>
            </a:lvl3pPr>
            <a:lvl4pPr marL="672427" indent="0">
              <a:spcBef>
                <a:spcPts val="0"/>
              </a:spcBef>
              <a:spcAft>
                <a:spcPts val="1275"/>
              </a:spcAft>
              <a:buNone/>
              <a:defRPr sz="1961"/>
            </a:lvl4pPr>
            <a:lvl5pPr marL="896569" indent="0">
              <a:buNone/>
              <a:defRPr/>
            </a:lvl5pPr>
          </a:lstStyle>
          <a:p>
            <a:pPr lvl="0"/>
            <a:r>
              <a:rPr lang="en-US" dirty="0"/>
              <a:t>Subtitle Segoe UI 26pt</a:t>
            </a:r>
          </a:p>
        </p:txBody>
      </p:sp>
    </p:spTree>
    <p:extLst>
      <p:ext uri="{BB962C8B-B14F-4D97-AF65-F5344CB8AC3E}">
        <p14:creationId xmlns:p14="http://schemas.microsoft.com/office/powerpoint/2010/main" val="149026005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26" Type="http://schemas.openxmlformats.org/officeDocument/2006/relationships/slideLayout" Target="../slideLayouts/slideLayout49.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slideLayout" Target="../slideLayouts/slideLayout48.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29" Type="http://schemas.openxmlformats.org/officeDocument/2006/relationships/image" Target="../media/image1.emf"/><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28" Type="http://schemas.openxmlformats.org/officeDocument/2006/relationships/theme" Target="../theme/theme2.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 Id="rId27" Type="http://schemas.openxmlformats.org/officeDocument/2006/relationships/slideLayout" Target="../slideLayouts/slideLayout50.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5" y="339575"/>
            <a:ext cx="11336038" cy="744014"/>
          </a:xfrm>
          <a:prstGeom prst="rect">
            <a:avLst/>
          </a:prstGeom>
        </p:spPr>
        <p:txBody>
          <a:bodyPr vert="horz" wrap="square" lIns="0" tIns="164592" rIns="0" bIns="0" rtlCol="0" anchor="t">
            <a:noAutofit/>
          </a:bodyPr>
          <a:lstStyle/>
          <a:p>
            <a:r>
              <a:rPr lang="en-US" dirty="0"/>
              <a:t>Click to edit Master title style</a:t>
            </a:r>
          </a:p>
        </p:txBody>
      </p:sp>
      <p:sp>
        <p:nvSpPr>
          <p:cNvPr id="4" name="Text Placeholder 3"/>
          <p:cNvSpPr>
            <a:spLocks noGrp="1"/>
          </p:cNvSpPr>
          <p:nvPr>
            <p:ph type="body" idx="1"/>
          </p:nvPr>
        </p:nvSpPr>
        <p:spPr>
          <a:xfrm>
            <a:off x="437319" y="1866616"/>
            <a:ext cx="11336038" cy="1276484"/>
          </a:xfrm>
          <a:prstGeom prst="rect">
            <a:avLst/>
          </a:prstGeom>
        </p:spPr>
        <p:txBody>
          <a:bodyPr vert="horz" wrap="square"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rot="5400000">
            <a:off x="9688816" y="3012079"/>
            <a:ext cx="6858623" cy="833219"/>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2848649830"/>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6"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 id="2147483914" r:id="rId13"/>
    <p:sldLayoutId id="2147483915" r:id="rId14"/>
    <p:sldLayoutId id="2147483916" r:id="rId15"/>
    <p:sldLayoutId id="2147483917" r:id="rId16"/>
    <p:sldLayoutId id="2147483918" r:id="rId17"/>
    <p:sldLayoutId id="2147483919" r:id="rId18"/>
    <p:sldLayoutId id="2147483920" r:id="rId19"/>
    <p:sldLayoutId id="2147483921" r:id="rId20"/>
    <p:sldLayoutId id="2147483922" r:id="rId21"/>
    <p:sldLayoutId id="2147483923" r:id="rId22"/>
    <p:sldLayoutId id="2147483924" r:id="rId23"/>
  </p:sldLayoutIdLst>
  <p:transition>
    <p:fade/>
  </p:transition>
  <p:txStyles>
    <p:titleStyle>
      <a:lvl1pPr algn="l" defTabSz="914554" rtl="0" eaLnBrk="1" latinLnBrk="0" hangingPunct="1">
        <a:lnSpc>
          <a:spcPct val="90000"/>
        </a:lnSpc>
        <a:spcBef>
          <a:spcPct val="0"/>
        </a:spcBef>
        <a:buNone/>
        <a:defRPr lang="en-US" sz="3138"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554"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gradFill>
            <a:gsLst>
              <a:gs pos="0">
                <a:schemeClr val="tx1"/>
              </a:gs>
              <a:gs pos="100000">
                <a:schemeClr val="tx1"/>
              </a:gs>
            </a:gsLst>
            <a:lin ang="5400000" scaled="1"/>
          </a:gradFill>
          <a:latin typeface="+mn-lt"/>
          <a:ea typeface="+mn-ea"/>
          <a:cs typeface="+mn-cs"/>
        </a:defRPr>
      </a:lvl1pPr>
      <a:lvl2pPr marL="224142" marR="0" indent="0" algn="l" defTabSz="914554"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gradFill>
            <a:gsLst>
              <a:gs pos="0">
                <a:schemeClr val="tx1"/>
              </a:gs>
              <a:gs pos="100000">
                <a:schemeClr val="tx1"/>
              </a:gs>
            </a:gsLst>
            <a:lin ang="5400000" scaled="1"/>
          </a:gradFill>
          <a:latin typeface="+mn-lt"/>
          <a:ea typeface="+mn-ea"/>
          <a:cs typeface="+mn-cs"/>
        </a:defRPr>
      </a:lvl2pPr>
      <a:lvl3pPr marL="448285" marR="0" indent="0" algn="l" defTabSz="914554" rtl="0" eaLnBrk="1" fontAlgn="auto" latinLnBrk="0" hangingPunct="1">
        <a:lnSpc>
          <a:spcPct val="90000"/>
        </a:lnSpc>
        <a:spcBef>
          <a:spcPts val="0"/>
        </a:spcBef>
        <a:spcAft>
          <a:spcPts val="0"/>
        </a:spcAft>
        <a:buClrTx/>
        <a:buSzPct val="90000"/>
        <a:buFont typeface="Wingdings" panose="05000000000000000000" pitchFamily="2" charset="2"/>
        <a:buNone/>
        <a:tabLst/>
        <a:defRPr sz="1569" kern="1200" spc="0" baseline="0">
          <a:gradFill>
            <a:gsLst>
              <a:gs pos="0">
                <a:schemeClr val="tx1"/>
              </a:gs>
              <a:gs pos="100000">
                <a:schemeClr val="tx1"/>
              </a:gs>
            </a:gsLst>
            <a:lin ang="5400000" scaled="1"/>
          </a:gradFill>
          <a:latin typeface="+mn-lt"/>
          <a:ea typeface="+mn-ea"/>
          <a:cs typeface="+mn-cs"/>
        </a:defRPr>
      </a:lvl3pPr>
      <a:lvl4pPr marL="672427" marR="0" indent="0" algn="l" defTabSz="914554" rtl="0" eaLnBrk="1" fontAlgn="auto" latinLnBrk="0" hangingPunct="1">
        <a:lnSpc>
          <a:spcPct val="90000"/>
        </a:lnSpc>
        <a:spcBef>
          <a:spcPts val="0"/>
        </a:spcBef>
        <a:spcAft>
          <a:spcPts val="0"/>
        </a:spcAft>
        <a:buClrTx/>
        <a:buSzPct val="90000"/>
        <a:buFont typeface="Wingdings" panose="05000000000000000000" pitchFamily="2" charset="2"/>
        <a:buNone/>
        <a:tabLst/>
        <a:defRPr sz="1569" kern="1200" spc="0" baseline="0">
          <a:gradFill>
            <a:gsLst>
              <a:gs pos="0">
                <a:schemeClr val="tx1"/>
              </a:gs>
              <a:gs pos="100000">
                <a:schemeClr val="tx1"/>
              </a:gs>
            </a:gsLst>
            <a:lin ang="5400000" scaled="1"/>
          </a:gradFill>
          <a:latin typeface="+mn-lt"/>
          <a:ea typeface="+mn-ea"/>
          <a:cs typeface="+mn-cs"/>
        </a:defRPr>
      </a:lvl4pPr>
      <a:lvl5pPr marL="896569" marR="0" indent="0" algn="l" defTabSz="914554" rtl="0" eaLnBrk="1" fontAlgn="auto" latinLnBrk="0" hangingPunct="1">
        <a:lnSpc>
          <a:spcPct val="90000"/>
        </a:lnSpc>
        <a:spcBef>
          <a:spcPts val="0"/>
        </a:spcBef>
        <a:spcAft>
          <a:spcPts val="0"/>
        </a:spcAft>
        <a:buClrTx/>
        <a:buSzPct val="90000"/>
        <a:buFont typeface="Wingdings" panose="05000000000000000000" pitchFamily="2" charset="2"/>
        <a:buNone/>
        <a:tabLst/>
        <a:defRPr sz="1569" kern="1200" spc="0" baseline="0">
          <a:gradFill>
            <a:gsLst>
              <a:gs pos="0">
                <a:schemeClr val="tx1"/>
              </a:gs>
              <a:gs pos="100000">
                <a:schemeClr val="tx1"/>
              </a:gs>
            </a:gsLst>
            <a:lin ang="5400000" scaled="1"/>
          </a:gradFill>
          <a:latin typeface="+mn-lt"/>
          <a:ea typeface="+mn-ea"/>
          <a:cs typeface="+mn-cs"/>
        </a:defRPr>
      </a:lvl5pPr>
      <a:lvl6pPr marL="2515022"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2299"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9576"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854"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554" rtl="0" eaLnBrk="1" latinLnBrk="0" hangingPunct="1">
        <a:defRPr sz="1765" kern="1200">
          <a:solidFill>
            <a:schemeClr val="tx1"/>
          </a:solidFill>
          <a:latin typeface="+mn-lt"/>
          <a:ea typeface="+mn-ea"/>
          <a:cs typeface="+mn-cs"/>
        </a:defRPr>
      </a:lvl1pPr>
      <a:lvl2pPr marL="457277" algn="l" defTabSz="914554" rtl="0" eaLnBrk="1" latinLnBrk="0" hangingPunct="1">
        <a:defRPr sz="1765" kern="1200">
          <a:solidFill>
            <a:schemeClr val="tx1"/>
          </a:solidFill>
          <a:latin typeface="+mn-lt"/>
          <a:ea typeface="+mn-ea"/>
          <a:cs typeface="+mn-cs"/>
        </a:defRPr>
      </a:lvl2pPr>
      <a:lvl3pPr marL="914554" algn="l" defTabSz="914554" rtl="0" eaLnBrk="1" latinLnBrk="0" hangingPunct="1">
        <a:defRPr sz="1765" kern="1200">
          <a:solidFill>
            <a:schemeClr val="tx1"/>
          </a:solidFill>
          <a:latin typeface="+mn-lt"/>
          <a:ea typeface="+mn-ea"/>
          <a:cs typeface="+mn-cs"/>
        </a:defRPr>
      </a:lvl3pPr>
      <a:lvl4pPr marL="1371830" algn="l" defTabSz="914554" rtl="0" eaLnBrk="1" latinLnBrk="0" hangingPunct="1">
        <a:defRPr sz="1765" kern="1200">
          <a:solidFill>
            <a:schemeClr val="tx1"/>
          </a:solidFill>
          <a:latin typeface="+mn-lt"/>
          <a:ea typeface="+mn-ea"/>
          <a:cs typeface="+mn-cs"/>
        </a:defRPr>
      </a:lvl4pPr>
      <a:lvl5pPr marL="1829107" algn="l" defTabSz="914554" rtl="0" eaLnBrk="1" latinLnBrk="0" hangingPunct="1">
        <a:defRPr sz="1765" kern="1200">
          <a:solidFill>
            <a:schemeClr val="tx1"/>
          </a:solidFill>
          <a:latin typeface="+mn-lt"/>
          <a:ea typeface="+mn-ea"/>
          <a:cs typeface="+mn-cs"/>
        </a:defRPr>
      </a:lvl5pPr>
      <a:lvl6pPr marL="2286385" algn="l" defTabSz="914554" rtl="0" eaLnBrk="1" latinLnBrk="0" hangingPunct="1">
        <a:defRPr sz="1765" kern="1200">
          <a:solidFill>
            <a:schemeClr val="tx1"/>
          </a:solidFill>
          <a:latin typeface="+mn-lt"/>
          <a:ea typeface="+mn-ea"/>
          <a:cs typeface="+mn-cs"/>
        </a:defRPr>
      </a:lvl6pPr>
      <a:lvl7pPr marL="2743661" algn="l" defTabSz="914554" rtl="0" eaLnBrk="1" latinLnBrk="0" hangingPunct="1">
        <a:defRPr sz="1765" kern="1200">
          <a:solidFill>
            <a:schemeClr val="tx1"/>
          </a:solidFill>
          <a:latin typeface="+mn-lt"/>
          <a:ea typeface="+mn-ea"/>
          <a:cs typeface="+mn-cs"/>
        </a:defRPr>
      </a:lvl7pPr>
      <a:lvl8pPr marL="3200937" algn="l" defTabSz="914554" rtl="0" eaLnBrk="1" latinLnBrk="0" hangingPunct="1">
        <a:defRPr sz="1765" kern="1200">
          <a:solidFill>
            <a:schemeClr val="tx1"/>
          </a:solidFill>
          <a:latin typeface="+mn-lt"/>
          <a:ea typeface="+mn-ea"/>
          <a:cs typeface="+mn-cs"/>
        </a:defRPr>
      </a:lvl8pPr>
      <a:lvl9pPr marL="3658215" algn="l" defTabSz="914554"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8">
          <p15:clr>
            <a:srgbClr val="C35EA4"/>
          </p15:clr>
        </p15:guide>
        <p15:guide id="9" pos="5078">
          <p15:clr>
            <a:srgbClr val="C35EA4"/>
          </p15:clr>
        </p15:guide>
        <p15:guide id="10" pos="5221">
          <p15:clr>
            <a:srgbClr val="C35EA4"/>
          </p15:clr>
        </p15:guide>
        <p15:guide id="11" pos="6316">
          <p15:clr>
            <a:srgbClr val="C35EA4"/>
          </p15:clr>
        </p15:guide>
        <p15:guide id="12" pos="6459">
          <p15:clr>
            <a:srgbClr val="C35EA4"/>
          </p15:clr>
        </p15:guide>
        <p15:guide id="16" pos="274">
          <p15:clr>
            <a:srgbClr val="F26B43"/>
          </p15:clr>
        </p15:guide>
        <p15:guide id="17" pos="7557">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9" cstate="screen">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625428295"/>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 id="2147483974" r:id="rId5"/>
    <p:sldLayoutId id="2147483975" r:id="rId6"/>
    <p:sldLayoutId id="2147483976" r:id="rId7"/>
    <p:sldLayoutId id="2147483977" r:id="rId8"/>
    <p:sldLayoutId id="2147483978" r:id="rId9"/>
    <p:sldLayoutId id="2147483979" r:id="rId10"/>
    <p:sldLayoutId id="2147483980" r:id="rId11"/>
    <p:sldLayoutId id="2147483981" r:id="rId12"/>
    <p:sldLayoutId id="2147483982" r:id="rId13"/>
    <p:sldLayoutId id="2147483983" r:id="rId14"/>
    <p:sldLayoutId id="2147483984" r:id="rId15"/>
    <p:sldLayoutId id="2147483985" r:id="rId16"/>
    <p:sldLayoutId id="2147483986" r:id="rId17"/>
    <p:sldLayoutId id="2147483987" r:id="rId18"/>
    <p:sldLayoutId id="2147483988" r:id="rId19"/>
    <p:sldLayoutId id="2147483989" r:id="rId20"/>
    <p:sldLayoutId id="2147483990" r:id="rId21"/>
    <p:sldLayoutId id="2147483991" r:id="rId22"/>
    <p:sldLayoutId id="2147483992" r:id="rId23"/>
    <p:sldLayoutId id="2147483993" r:id="rId24"/>
    <p:sldLayoutId id="2147483994" r:id="rId25"/>
    <p:sldLayoutId id="2147484032" r:id="rId26"/>
    <p:sldLayoutId id="2147484069" r:id="rId27"/>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gradFill>
            <a:gsLst>
              <a:gs pos="1250">
                <a:schemeClr val="tx1"/>
              </a:gs>
              <a:gs pos="100000">
                <a:schemeClr val="tx1"/>
              </a:gs>
            </a:gsLst>
            <a:lin ang="5400000" scaled="0"/>
          </a:gra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gradFill>
            <a:gsLst>
              <a:gs pos="1250">
                <a:schemeClr val="tx1"/>
              </a:gs>
              <a:gs pos="100000">
                <a:schemeClr val="tx1"/>
              </a:gs>
            </a:gsLst>
            <a:lin ang="5400000" scaled="0"/>
          </a:gra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gradFill>
            <a:gsLst>
              <a:gs pos="1250">
                <a:schemeClr val="tx1"/>
              </a:gs>
              <a:gs pos="100000">
                <a:schemeClr val="tx1"/>
              </a:gs>
            </a:gsLst>
            <a:lin ang="5400000" scaled="0"/>
          </a:gra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gradFill>
            <a:gsLst>
              <a:gs pos="1250">
                <a:schemeClr val="tx1"/>
              </a:gs>
              <a:gs pos="100000">
                <a:schemeClr val="tx1"/>
              </a:gs>
            </a:gsLst>
            <a:lin ang="5400000" scaled="0"/>
          </a:gra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1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3.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32.xml"/><Relationship Id="rId4" Type="http://schemas.openxmlformats.org/officeDocument/2006/relationships/image" Target="../media/image40.sv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32.xml"/><Relationship Id="rId4" Type="http://schemas.openxmlformats.org/officeDocument/2006/relationships/image" Target="../media/image40.sv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5.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44.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8.xml"/><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32.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22.sv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50.sv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5.xml"/><Relationship Id="rId1" Type="http://schemas.openxmlformats.org/officeDocument/2006/relationships/slideLayout" Target="../slideLayouts/slideLayout49.xml"/></Relationships>
</file>

<file path=ppt/slides/_rels/slide36.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36.xml"/><Relationship Id="rId1" Type="http://schemas.openxmlformats.org/officeDocument/2006/relationships/slideLayout" Target="../slideLayouts/slideLayout32.xml"/><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54.svg"/></Relationships>
</file>

<file path=ppt/slides/_rels/slide38.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eg"/><Relationship Id="rId1" Type="http://schemas.openxmlformats.org/officeDocument/2006/relationships/slideLayout" Target="../slideLayouts/slideLayout44.xml"/><Relationship Id="rId4" Type="http://schemas.openxmlformats.org/officeDocument/2006/relationships/image" Target="../media/image63.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9.xml"/><Relationship Id="rId1" Type="http://schemas.openxmlformats.org/officeDocument/2006/relationships/slideLayout" Target="../slideLayouts/slideLayout50.xml"/><Relationship Id="rId6" Type="http://schemas.openxmlformats.org/officeDocument/2006/relationships/image" Target="../media/image67.svg"/><Relationship Id="rId5" Type="http://schemas.openxmlformats.org/officeDocument/2006/relationships/image" Target="../media/image66.png"/><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0.xml"/><Relationship Id="rId1" Type="http://schemas.openxmlformats.org/officeDocument/2006/relationships/slideLayout" Target="../slideLayouts/slideLayout41.xml"/><Relationship Id="rId4" Type="http://schemas.openxmlformats.org/officeDocument/2006/relationships/image" Target="../media/image67.svg"/></Relationships>
</file>

<file path=ppt/slides/_rels/slide42.xml.rels><?xml version="1.0" encoding="UTF-8" standalone="yes"?>
<Relationships xmlns="http://schemas.openxmlformats.org/package/2006/relationships"><Relationship Id="rId3" Type="http://schemas.openxmlformats.org/officeDocument/2006/relationships/hyperlink" Target="https://aka.ms/mdatp" TargetMode="External"/><Relationship Id="rId7" Type="http://schemas.openxmlformats.org/officeDocument/2006/relationships/image" Target="../media/image67.svg"/><Relationship Id="rId2" Type="http://schemas.openxmlformats.org/officeDocument/2006/relationships/notesSlide" Target="../notesSlides/notesSlide41.xml"/><Relationship Id="rId1" Type="http://schemas.openxmlformats.org/officeDocument/2006/relationships/slideLayout" Target="../slideLayouts/slideLayout31.xml"/><Relationship Id="rId6" Type="http://schemas.openxmlformats.org/officeDocument/2006/relationships/image" Target="../media/image66.png"/><Relationship Id="rId5" Type="http://schemas.openxmlformats.org/officeDocument/2006/relationships/hyperlink" Target="https://aka.ms/mdatp-docs" TargetMode="External"/><Relationship Id="rId4" Type="http://schemas.openxmlformats.org/officeDocument/2006/relationships/hyperlink" Target="https://aka.ms/technet-mdat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26.sv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3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svg"/><Relationship Id="rId9" Type="http://schemas.openxmlformats.org/officeDocument/2006/relationships/image" Target="../media/image33.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2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9D5B7AC9-6251-46D6-A356-B207EA6CEA02}"/>
              </a:ext>
            </a:extLst>
          </p:cNvPr>
          <p:cNvSpPr>
            <a:spLocks noGrp="1"/>
          </p:cNvSpPr>
          <p:nvPr>
            <p:ph type="title"/>
          </p:nvPr>
        </p:nvSpPr>
        <p:spPr/>
        <p:txBody>
          <a:bodyPr/>
          <a:lstStyle/>
          <a:p>
            <a:r>
              <a:rPr lang="en-US" dirty="0"/>
              <a:t>Microsoft Defender ATP</a:t>
            </a:r>
            <a:br>
              <a:rPr lang="en-US" dirty="0"/>
            </a:br>
            <a:r>
              <a:rPr lang="en-US" dirty="0"/>
              <a:t>Unified platform for endpoint security</a:t>
            </a:r>
          </a:p>
        </p:txBody>
      </p:sp>
      <p:sp>
        <p:nvSpPr>
          <p:cNvPr id="3" name="Text Placeholder 2">
            <a:extLst>
              <a:ext uri="{FF2B5EF4-FFF2-40B4-BE49-F238E27FC236}">
                <a16:creationId xmlns:a16="http://schemas.microsoft.com/office/drawing/2014/main" id="{FBD3BFA5-68CD-4F93-9F32-5E4D1D8101E3}"/>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160330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9553FB-395B-4856-98EB-D020607DCFF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52860" y="1629840"/>
            <a:ext cx="5087208" cy="3697209"/>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grpSp>
        <p:nvGrpSpPr>
          <p:cNvPr id="25" name="Group 24">
            <a:extLst>
              <a:ext uri="{FF2B5EF4-FFF2-40B4-BE49-F238E27FC236}">
                <a16:creationId xmlns:a16="http://schemas.microsoft.com/office/drawing/2014/main" id="{E3B8A3E2-5230-43BE-9516-0CE0D375B9FC}"/>
              </a:ext>
            </a:extLst>
          </p:cNvPr>
          <p:cNvGrpSpPr/>
          <p:nvPr/>
        </p:nvGrpSpPr>
        <p:grpSpPr>
          <a:xfrm>
            <a:off x="5471040" y="3008057"/>
            <a:ext cx="2855021" cy="2486948"/>
            <a:chOff x="7839601" y="816418"/>
            <a:chExt cx="2855021" cy="2486948"/>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816418"/>
              <a:ext cx="2855021" cy="248694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Vulnerability prioritization lacks business context</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367BB3C8-FBEC-4FBE-9C51-4501E65E5EAE}"/>
              </a:ext>
            </a:extLst>
          </p:cNvPr>
          <p:cNvGrpSpPr/>
          <p:nvPr/>
        </p:nvGrpSpPr>
        <p:grpSpPr>
          <a:xfrm>
            <a:off x="7629539" y="444123"/>
            <a:ext cx="2855021" cy="1753877"/>
            <a:chOff x="7839601" y="816417"/>
            <a:chExt cx="2855021" cy="1753877"/>
          </a:xfrm>
        </p:grpSpPr>
        <p:sp>
          <p:nvSpPr>
            <p:cNvPr id="20" name="Rectangle 19">
              <a:extLst>
                <a:ext uri="{FF2B5EF4-FFF2-40B4-BE49-F238E27FC236}">
                  <a16:creationId xmlns:a16="http://schemas.microsoft.com/office/drawing/2014/main" id="{BBF2E32E-3E10-40BE-958B-F628E2734024}"/>
                </a:ext>
              </a:extLst>
            </p:cNvPr>
            <p:cNvSpPr/>
            <p:nvPr/>
          </p:nvSpPr>
          <p:spPr bwMode="auto">
            <a:xfrm>
              <a:off x="7839601" y="816417"/>
              <a:ext cx="2855021"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Delayed and partial view of org security posture</a:t>
              </a:r>
            </a:p>
          </p:txBody>
        </p:sp>
        <p:sp>
          <p:nvSpPr>
            <p:cNvPr id="21" name="Warning_E7BA">
              <a:extLst>
                <a:ext uri="{FF2B5EF4-FFF2-40B4-BE49-F238E27FC236}">
                  <a16:creationId xmlns:a16="http://schemas.microsoft.com/office/drawing/2014/main" id="{1CD2D277-1FC9-49B5-8C18-40B602254EA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8" name="Group 17">
            <a:extLst>
              <a:ext uri="{FF2B5EF4-FFF2-40B4-BE49-F238E27FC236}">
                <a16:creationId xmlns:a16="http://schemas.microsoft.com/office/drawing/2014/main" id="{29738A6B-F73D-4288-89D7-964E7F348E97}"/>
              </a:ext>
            </a:extLst>
          </p:cNvPr>
          <p:cNvGrpSpPr/>
          <p:nvPr/>
        </p:nvGrpSpPr>
        <p:grpSpPr>
          <a:xfrm>
            <a:off x="4947822" y="1374295"/>
            <a:ext cx="2790298" cy="1690795"/>
            <a:chOff x="7839602" y="816417"/>
            <a:chExt cx="2790298" cy="1690795"/>
          </a:xfrm>
        </p:grpSpPr>
        <p:sp>
          <p:nvSpPr>
            <p:cNvPr id="17" name="Rectangle 16">
              <a:extLst>
                <a:ext uri="{FF2B5EF4-FFF2-40B4-BE49-F238E27FC236}">
                  <a16:creationId xmlns:a16="http://schemas.microsoft.com/office/drawing/2014/main" id="{503C573F-0E18-43CA-AF67-70EB03DCC15D}"/>
                </a:ext>
              </a:extLst>
            </p:cNvPr>
            <p:cNvSpPr/>
            <p:nvPr/>
          </p:nvSpPr>
          <p:spPr bwMode="auto">
            <a:xfrm>
              <a:off x="7839602" y="816417"/>
              <a:ext cx="2790298" cy="1690795"/>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multiple vulnerabilities, no insights what’s really risky</a:t>
              </a:r>
            </a:p>
          </p:txBody>
        </p:sp>
        <p:sp>
          <p:nvSpPr>
            <p:cNvPr id="16" name="Warning_E7BA">
              <a:extLst>
                <a:ext uri="{FF2B5EF4-FFF2-40B4-BE49-F238E27FC236}">
                  <a16:creationId xmlns:a16="http://schemas.microsoft.com/office/drawing/2014/main" id="{48959914-604E-4852-9754-E77014129112}"/>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22" name="Group 21">
            <a:extLst>
              <a:ext uri="{FF2B5EF4-FFF2-40B4-BE49-F238E27FC236}">
                <a16:creationId xmlns:a16="http://schemas.microsoft.com/office/drawing/2014/main" id="{A3ED2F90-A2AE-4FA0-AC3C-08E6E8A31CB3}"/>
              </a:ext>
            </a:extLst>
          </p:cNvPr>
          <p:cNvGrpSpPr/>
          <p:nvPr/>
        </p:nvGrpSpPr>
        <p:grpSpPr>
          <a:xfrm>
            <a:off x="8071822" y="3658953"/>
            <a:ext cx="3322485" cy="2031858"/>
            <a:chOff x="7584556" y="816417"/>
            <a:chExt cx="3322485" cy="2031858"/>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584556" y="816417"/>
              <a:ext cx="3322485" cy="203185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Unmanageable number of findings</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4" y="2471392"/>
            <a:ext cx="4634061" cy="758022"/>
          </a:xfrm>
        </p:spPr>
        <p:txBody>
          <a:bodyPr/>
          <a:lstStyle/>
          <a:p>
            <a:r>
              <a:rPr lang="en-US"/>
              <a:t>The need for </a:t>
            </a:r>
            <a:br>
              <a:rPr lang="en-US"/>
            </a:br>
            <a:r>
              <a:rPr lang="en-US"/>
              <a:t>Threat &amp; Vulnerability Management</a:t>
            </a:r>
          </a:p>
        </p:txBody>
      </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4108197"/>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4108197"/>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grpSp>
        <p:nvGrpSpPr>
          <p:cNvPr id="32" name="Group 31">
            <a:extLst>
              <a:ext uri="{FF2B5EF4-FFF2-40B4-BE49-F238E27FC236}">
                <a16:creationId xmlns:a16="http://schemas.microsoft.com/office/drawing/2014/main" id="{4BCFF14D-1BC7-47B9-BCCD-041A56A59826}"/>
              </a:ext>
            </a:extLst>
          </p:cNvPr>
          <p:cNvGrpSpPr/>
          <p:nvPr/>
        </p:nvGrpSpPr>
        <p:grpSpPr>
          <a:xfrm>
            <a:off x="9124215" y="2000919"/>
            <a:ext cx="2855021" cy="1753877"/>
            <a:chOff x="7839601" y="816417"/>
            <a:chExt cx="2855021" cy="1753877"/>
          </a:xfrm>
        </p:grpSpPr>
        <p:sp>
          <p:nvSpPr>
            <p:cNvPr id="33" name="Rectangle 32">
              <a:extLst>
                <a:ext uri="{FF2B5EF4-FFF2-40B4-BE49-F238E27FC236}">
                  <a16:creationId xmlns:a16="http://schemas.microsoft.com/office/drawing/2014/main" id="{FC9F93BB-68FA-4A53-832E-B05BFE2AAA4B}"/>
                </a:ext>
              </a:extLst>
            </p:cNvPr>
            <p:cNvSpPr/>
            <p:nvPr/>
          </p:nvSpPr>
          <p:spPr bwMode="auto">
            <a:xfrm>
              <a:off x="7839601" y="816417"/>
              <a:ext cx="2855021"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No prioritization of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what to start with</a:t>
              </a:r>
            </a:p>
          </p:txBody>
        </p:sp>
        <p:sp>
          <p:nvSpPr>
            <p:cNvPr id="34" name="Warning_E7BA">
              <a:extLst>
                <a:ext uri="{FF2B5EF4-FFF2-40B4-BE49-F238E27FC236}">
                  <a16:creationId xmlns:a16="http://schemas.microsoft.com/office/drawing/2014/main" id="{20E3C7FB-E9C1-4781-A1DD-61A87FC08A26}"/>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1" name="Graphic 91">
            <a:extLst>
              <a:ext uri="{FF2B5EF4-FFF2-40B4-BE49-F238E27FC236}">
                <a16:creationId xmlns:a16="http://schemas.microsoft.com/office/drawing/2014/main" id="{D03F6856-0BCE-41D1-A7D5-617A995F56E2}"/>
              </a:ext>
            </a:extLst>
          </p:cNvPr>
          <p:cNvGrpSpPr/>
          <p:nvPr/>
        </p:nvGrpSpPr>
        <p:grpSpPr>
          <a:xfrm>
            <a:off x="625906" y="1811592"/>
            <a:ext cx="451442" cy="659800"/>
            <a:chOff x="1311554" y="4617573"/>
            <a:chExt cx="451442" cy="659800"/>
          </a:xfrm>
        </p:grpSpPr>
        <p:sp>
          <p:nvSpPr>
            <p:cNvPr id="35" name="Freeform: Shape 34">
              <a:extLst>
                <a:ext uri="{FF2B5EF4-FFF2-40B4-BE49-F238E27FC236}">
                  <a16:creationId xmlns:a16="http://schemas.microsoft.com/office/drawing/2014/main" id="{8B97728E-6FE5-4041-87B0-97C730BFBEC7}"/>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77FE720-1278-42E4-858F-6A1D1DD1B2ED}"/>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8FC44D2-242F-4132-B6B9-FA6B655038F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296D1BE-E535-45DA-A3CF-6214E531A7A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Tree>
    <p:extLst>
      <p:ext uri="{BB962C8B-B14F-4D97-AF65-F5344CB8AC3E}">
        <p14:creationId xmlns:p14="http://schemas.microsoft.com/office/powerpoint/2010/main" val="19641332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18"/>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25"/>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25"/>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19"/>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19"/>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22"/>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22"/>
                                        </p:tgtEl>
                                      </p:cBhvr>
                                      <p:by x="0" y="0"/>
                                    </p:animScale>
                                  </p:childTnLst>
                                </p:cTn>
                              </p:par>
                            </p:childTnLst>
                          </p:cTn>
                        </p:par>
                        <p:par>
                          <p:cTn id="24" fill="hold">
                            <p:stCondLst>
                              <p:cond delay="4000"/>
                            </p:stCondLst>
                            <p:childTnLst>
                              <p:par>
                                <p:cTn id="25" presetID="1" presetClass="entr" presetSubtype="0" fill="hold" nodeType="afterEffect">
                                  <p:stCondLst>
                                    <p:cond delay="600"/>
                                  </p:stCondLst>
                                  <p:childTnLst>
                                    <p:set>
                                      <p:cBhvr>
                                        <p:cTn id="26" dur="1" fill="hold">
                                          <p:stCondLst>
                                            <p:cond delay="0"/>
                                          </p:stCondLst>
                                        </p:cTn>
                                        <p:tgtEl>
                                          <p:spTgt spid="32"/>
                                        </p:tgtEl>
                                        <p:attrNameLst>
                                          <p:attrName>style.visibility</p:attrName>
                                        </p:attrNameLst>
                                      </p:cBhvr>
                                      <p:to>
                                        <p:strVal val="visible"/>
                                      </p:to>
                                    </p:set>
                                  </p:childTnLst>
                                </p:cTn>
                              </p:par>
                              <p:par>
                                <p:cTn id="27" presetID="6" presetClass="emph" presetSubtype="0" accel="100000" autoRev="1" fill="hold" nodeType="withEffect">
                                  <p:stCondLst>
                                    <p:cond delay="0"/>
                                  </p:stCondLst>
                                  <p:childTnLst>
                                    <p:animScale>
                                      <p:cBhvr>
                                        <p:cTn id="28" dur="500" fill="hold"/>
                                        <p:tgtEl>
                                          <p:spTgt spid="32"/>
                                        </p:tgtEl>
                                      </p:cBhvr>
                                      <p:by x="0" y="0"/>
                                    </p:animScale>
                                  </p:childTnLst>
                                </p:cTn>
                              </p:par>
                            </p:childTnLst>
                          </p:cTn>
                        </p:par>
                      </p:childTnLst>
                    </p:cTn>
                  </p:par>
                  <p:par>
                    <p:cTn id="29" fill="hold">
                      <p:stCondLst>
                        <p:cond delay="indefinite"/>
                      </p:stCondLst>
                      <p:childTnLst>
                        <p:par>
                          <p:cTn id="30" fill="hold">
                            <p:stCondLst>
                              <p:cond delay="0"/>
                            </p:stCondLst>
                            <p:childTnLst>
                              <p:par>
                                <p:cTn id="31" presetID="35" presetClass="path" presetSubtype="0" decel="100000" fill="hold" grpId="0" nodeType="clickEffect">
                                  <p:stCondLst>
                                    <p:cond delay="0"/>
                                  </p:stCondLst>
                                  <p:childTnLst>
                                    <p:animMotion origin="layout" path="M -1.66667E-6 -2.59259E-6 L -0.04844 -2.59259E-6 " pathEditMode="relative" rAng="0" ptsTypes="AA">
                                      <p:cBhvr>
                                        <p:cTn id="32" dur="500" fill="hold"/>
                                        <p:tgtEl>
                                          <p:spTgt spid="29"/>
                                        </p:tgtEl>
                                        <p:attrNameLst>
                                          <p:attrName>ppt_x</p:attrName>
                                          <p:attrName>ppt_y</p:attrName>
                                        </p:attrNameLst>
                                      </p:cBhvr>
                                      <p:rCtr x="-2422" y="0"/>
                                    </p:animMotion>
                                  </p:childTnLst>
                                </p:cTn>
                              </p:par>
                              <p:par>
                                <p:cTn id="33" presetID="1" presetClass="emph" presetSubtype="2" fill="hold" nodeType="withEffect">
                                  <p:stCondLst>
                                    <p:cond delay="0"/>
                                  </p:stCondLst>
                                  <p:childTnLst>
                                    <p:animClr clrSpc="rgb" dir="cw">
                                      <p:cBhvr>
                                        <p:cTn id="34" dur="500" fill="hold"/>
                                        <p:tgtEl>
                                          <p:spTgt spid="29"/>
                                        </p:tgtEl>
                                        <p:attrNameLst>
                                          <p:attrName>fillcolor</p:attrName>
                                        </p:attrNameLst>
                                      </p:cBhvr>
                                      <p:to>
                                        <a:srgbClr val="0078D4"/>
                                      </p:to>
                                    </p:animClr>
                                    <p:set>
                                      <p:cBhvr>
                                        <p:cTn id="35" dur="500" fill="hold"/>
                                        <p:tgtEl>
                                          <p:spTgt spid="29"/>
                                        </p:tgtEl>
                                        <p:attrNameLst>
                                          <p:attrName>fill.type</p:attrName>
                                        </p:attrNameLst>
                                      </p:cBhvr>
                                      <p:to>
                                        <p:strVal val="solid"/>
                                      </p:to>
                                    </p:set>
                                    <p:set>
                                      <p:cBhvr>
                                        <p:cTn id="36" dur="500" fill="hold"/>
                                        <p:tgtEl>
                                          <p:spTgt spid="29"/>
                                        </p:tgtEl>
                                        <p:attrNameLst>
                                          <p:attrName>fill.on</p:attrName>
                                        </p:attrNameLst>
                                      </p:cBhvr>
                                      <p:to>
                                        <p:strVal val="true"/>
                                      </p:to>
                                    </p:set>
                                  </p:childTnLst>
                                </p:cTn>
                              </p:par>
                              <p:par>
                                <p:cTn id="37" presetID="7" presetClass="emph" presetSubtype="2" fill="hold" nodeType="withEffect">
                                  <p:stCondLst>
                                    <p:cond delay="0"/>
                                  </p:stCondLst>
                                  <p:childTnLst>
                                    <p:animClr clrSpc="rgb" dir="cw">
                                      <p:cBhvr>
                                        <p:cTn id="38" dur="500" fill="hold"/>
                                        <p:tgtEl>
                                          <p:spTgt spid="28"/>
                                        </p:tgtEl>
                                        <p:attrNameLst>
                                          <p:attrName>stroke.color</p:attrName>
                                        </p:attrNameLst>
                                      </p:cBhvr>
                                      <p:to>
                                        <a:srgbClr val="0078D4"/>
                                      </p:to>
                                    </p:animClr>
                                    <p:set>
                                      <p:cBhvr>
                                        <p:cTn id="39" dur="500" fill="hold"/>
                                        <p:tgtEl>
                                          <p:spTgt spid="28"/>
                                        </p:tgtEl>
                                        <p:attrNameLst>
                                          <p:attrName>stroke.on</p:attrName>
                                        </p:attrNameLst>
                                      </p:cBhvr>
                                      <p:to>
                                        <p:strVal val="true"/>
                                      </p:to>
                                    </p:set>
                                  </p:childTnLst>
                                </p:cTn>
                              </p:par>
                            </p:childTnLst>
                          </p:cTn>
                        </p:par>
                        <p:par>
                          <p:cTn id="40" fill="hold">
                            <p:stCondLst>
                              <p:cond delay="500"/>
                            </p:stCondLst>
                            <p:childTnLst>
                              <p:par>
                                <p:cTn id="41" presetID="42" presetClass="path" presetSubtype="0" accel="100000" fill="hold" nodeType="afterEffect">
                                  <p:stCondLst>
                                    <p:cond delay="0"/>
                                  </p:stCondLst>
                                  <p:childTnLst>
                                    <p:animMotion origin="layout" path="M 2.70833E-6 -2.96296E-6 L 0.0164 0.04954 " pathEditMode="relative" rAng="0" ptsTypes="AA">
                                      <p:cBhvr>
                                        <p:cTn id="42" dur="500" fill="hold"/>
                                        <p:tgtEl>
                                          <p:spTgt spid="22"/>
                                        </p:tgtEl>
                                        <p:attrNameLst>
                                          <p:attrName>ppt_x</p:attrName>
                                          <p:attrName>ppt_y</p:attrName>
                                        </p:attrNameLst>
                                      </p:cBhvr>
                                      <p:rCtr x="820" y="2477"/>
                                    </p:animMotion>
                                  </p:childTnLst>
                                </p:cTn>
                              </p:par>
                              <p:par>
                                <p:cTn id="43" presetID="10" presetClass="exit" presetSubtype="0" fill="hold" nodeType="withEffect">
                                  <p:stCondLst>
                                    <p:cond delay="0"/>
                                  </p:stCondLst>
                                  <p:childTnLst>
                                    <p:animEffect transition="out" filter="fade">
                                      <p:cBhvr>
                                        <p:cTn id="44" dur="500"/>
                                        <p:tgtEl>
                                          <p:spTgt spid="22"/>
                                        </p:tgtEl>
                                      </p:cBhvr>
                                    </p:animEffect>
                                    <p:set>
                                      <p:cBhvr>
                                        <p:cTn id="45" dur="1" fill="hold">
                                          <p:stCondLst>
                                            <p:cond delay="499"/>
                                          </p:stCondLst>
                                        </p:cTn>
                                        <p:tgtEl>
                                          <p:spTgt spid="22"/>
                                        </p:tgtEl>
                                        <p:attrNameLst>
                                          <p:attrName>style.visibility</p:attrName>
                                        </p:attrNameLst>
                                      </p:cBhvr>
                                      <p:to>
                                        <p:strVal val="hidden"/>
                                      </p:to>
                                    </p:set>
                                  </p:childTnLst>
                                </p:cTn>
                              </p:par>
                              <p:par>
                                <p:cTn id="46" presetID="42" presetClass="path" presetSubtype="0" accel="100000" fill="hold" nodeType="withEffect">
                                  <p:stCondLst>
                                    <p:cond delay="0"/>
                                  </p:stCondLst>
                                  <p:childTnLst>
                                    <p:animMotion origin="layout" path="M -2.29167E-6 -1.11111E-6 L -0.0237 -0.01042 " pathEditMode="relative" rAng="0" ptsTypes="AA">
                                      <p:cBhvr>
                                        <p:cTn id="47" dur="500" fill="hold"/>
                                        <p:tgtEl>
                                          <p:spTgt spid="18"/>
                                        </p:tgtEl>
                                        <p:attrNameLst>
                                          <p:attrName>ppt_x</p:attrName>
                                          <p:attrName>ppt_y</p:attrName>
                                        </p:attrNameLst>
                                      </p:cBhvr>
                                      <p:rCtr x="-1185" y="-532"/>
                                    </p:animMotion>
                                  </p:childTnLst>
                                </p:cTn>
                              </p:par>
                              <p:par>
                                <p:cTn id="48" presetID="10" presetClass="exit" presetSubtype="0" fill="hold" nodeType="withEffect">
                                  <p:stCondLst>
                                    <p:cond delay="0"/>
                                  </p:stCondLst>
                                  <p:childTnLst>
                                    <p:animEffect transition="out" filter="fade">
                                      <p:cBhvr>
                                        <p:cTn id="49" dur="500"/>
                                        <p:tgtEl>
                                          <p:spTgt spid="18"/>
                                        </p:tgtEl>
                                      </p:cBhvr>
                                    </p:animEffect>
                                    <p:set>
                                      <p:cBhvr>
                                        <p:cTn id="50" dur="1" fill="hold">
                                          <p:stCondLst>
                                            <p:cond delay="499"/>
                                          </p:stCondLst>
                                        </p:cTn>
                                        <p:tgtEl>
                                          <p:spTgt spid="18"/>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4.79167E-6 2.59259E-6 L -0.03021 0.03379 " pathEditMode="relative" rAng="0" ptsTypes="AA">
                                      <p:cBhvr>
                                        <p:cTn id="52" dur="500" fill="hold"/>
                                        <p:tgtEl>
                                          <p:spTgt spid="25"/>
                                        </p:tgtEl>
                                        <p:attrNameLst>
                                          <p:attrName>ppt_x</p:attrName>
                                          <p:attrName>ppt_y</p:attrName>
                                        </p:attrNameLst>
                                      </p:cBhvr>
                                      <p:rCtr x="-1510" y="1690"/>
                                    </p:animMotion>
                                  </p:childTnLst>
                                </p:cTn>
                              </p:par>
                              <p:par>
                                <p:cTn id="53" presetID="10" presetClass="exit" presetSubtype="0" fill="hold" nodeType="withEffect">
                                  <p:stCondLst>
                                    <p:cond delay="0"/>
                                  </p:stCondLst>
                                  <p:childTnLst>
                                    <p:animEffect transition="out" filter="fade">
                                      <p:cBhvr>
                                        <p:cTn id="54" dur="500"/>
                                        <p:tgtEl>
                                          <p:spTgt spid="25"/>
                                        </p:tgtEl>
                                      </p:cBhvr>
                                    </p:animEffect>
                                    <p:set>
                                      <p:cBhvr>
                                        <p:cTn id="55" dur="1" fill="hold">
                                          <p:stCondLst>
                                            <p:cond delay="499"/>
                                          </p:stCondLst>
                                        </p:cTn>
                                        <p:tgtEl>
                                          <p:spTgt spid="25"/>
                                        </p:tgtEl>
                                        <p:attrNameLst>
                                          <p:attrName>style.visibility</p:attrName>
                                        </p:attrNameLst>
                                      </p:cBhvr>
                                      <p:to>
                                        <p:strVal val="hidden"/>
                                      </p:to>
                                    </p:set>
                                  </p:childTnLst>
                                </p:cTn>
                              </p:par>
                              <p:par>
                                <p:cTn id="56" presetID="42" presetClass="path" presetSubtype="0" accel="100000" fill="hold" nodeType="withEffect">
                                  <p:stCondLst>
                                    <p:cond delay="0"/>
                                  </p:stCondLst>
                                  <p:childTnLst>
                                    <p:animMotion origin="layout" path="M 1.45833E-6 -2.59259E-6 L 0.02109 -0.04375 " pathEditMode="relative" rAng="0" ptsTypes="AA">
                                      <p:cBhvr>
                                        <p:cTn id="57" dur="500" fill="hold"/>
                                        <p:tgtEl>
                                          <p:spTgt spid="19"/>
                                        </p:tgtEl>
                                        <p:attrNameLst>
                                          <p:attrName>ppt_x</p:attrName>
                                          <p:attrName>ppt_y</p:attrName>
                                        </p:attrNameLst>
                                      </p:cBhvr>
                                      <p:rCtr x="1055" y="-2199"/>
                                    </p:animMotion>
                                  </p:childTnLst>
                                </p:cTn>
                              </p:par>
                              <p:par>
                                <p:cTn id="58" presetID="10" presetClass="exit" presetSubtype="0" fill="hold" nodeType="withEffect">
                                  <p:stCondLst>
                                    <p:cond delay="0"/>
                                  </p:stCondLst>
                                  <p:childTnLst>
                                    <p:animEffect transition="out" filter="fade">
                                      <p:cBhvr>
                                        <p:cTn id="59" dur="500"/>
                                        <p:tgtEl>
                                          <p:spTgt spid="19"/>
                                        </p:tgtEl>
                                      </p:cBhvr>
                                    </p:animEffect>
                                    <p:set>
                                      <p:cBhvr>
                                        <p:cTn id="60" dur="1" fill="hold">
                                          <p:stCondLst>
                                            <p:cond delay="499"/>
                                          </p:stCondLst>
                                        </p:cTn>
                                        <p:tgtEl>
                                          <p:spTgt spid="19"/>
                                        </p:tgtEl>
                                        <p:attrNameLst>
                                          <p:attrName>style.visibility</p:attrName>
                                        </p:attrNameLst>
                                      </p:cBhvr>
                                      <p:to>
                                        <p:strVal val="hidden"/>
                                      </p:to>
                                    </p:set>
                                  </p:childTnLst>
                                </p:cTn>
                              </p:par>
                              <p:par>
                                <p:cTn id="61" presetID="42" presetClass="path" presetSubtype="0" accel="100000" fill="hold" nodeType="withEffect">
                                  <p:stCondLst>
                                    <p:cond delay="0"/>
                                  </p:stCondLst>
                                  <p:childTnLst>
                                    <p:animMotion origin="layout" path="M -3.33333E-6 -1.48148E-6 L 0.0211 -0.04375 " pathEditMode="relative" rAng="0" ptsTypes="AA">
                                      <p:cBhvr>
                                        <p:cTn id="62" dur="500" fill="hold"/>
                                        <p:tgtEl>
                                          <p:spTgt spid="32"/>
                                        </p:tgtEl>
                                        <p:attrNameLst>
                                          <p:attrName>ppt_x</p:attrName>
                                          <p:attrName>ppt_y</p:attrName>
                                        </p:attrNameLst>
                                      </p:cBhvr>
                                      <p:rCtr x="1055" y="-2199"/>
                                    </p:animMotion>
                                  </p:childTnLst>
                                </p:cTn>
                              </p:par>
                              <p:par>
                                <p:cTn id="63" presetID="10" presetClass="exit" presetSubtype="0" fill="hold" nodeType="withEffect">
                                  <p:stCondLst>
                                    <p:cond delay="0"/>
                                  </p:stCondLst>
                                  <p:childTnLst>
                                    <p:animEffect transition="out" filter="fade">
                                      <p:cBhvr>
                                        <p:cTn id="64" dur="500"/>
                                        <p:tgtEl>
                                          <p:spTgt spid="32"/>
                                        </p:tgtEl>
                                      </p:cBhvr>
                                    </p:animEffect>
                                    <p:set>
                                      <p:cBhvr>
                                        <p:cTn id="65" dur="1" fill="hold">
                                          <p:stCondLst>
                                            <p:cond delay="499"/>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0E81A83A-AC66-40FA-B7FB-9CF3E661839B}"/>
              </a:ext>
            </a:extLst>
          </p:cNvPr>
          <p:cNvSpPr txBox="1">
            <a:spLocks/>
          </p:cNvSpPr>
          <p:nvPr/>
        </p:nvSpPr>
        <p:spPr>
          <a:xfrm>
            <a:off x="343720" y="426540"/>
            <a:ext cx="12119950" cy="746277"/>
          </a:xfrm>
          <a:prstGeom prst="rect">
            <a:avLst/>
          </a:prstGeom>
        </p:spPr>
        <p:txBody>
          <a:bodyPr/>
          <a:lstStyle>
            <a:lvl1pPr marL="0" algn="l" defTabSz="1087869" rtl="0" eaLnBrk="1" latinLnBrk="0" hangingPunct="1">
              <a:lnSpc>
                <a:spcPct val="90000"/>
              </a:lnSpc>
              <a:spcBef>
                <a:spcPct val="0"/>
              </a:spcBef>
              <a:buNone/>
              <a:defRPr lang="en-US" sz="4800" kern="1200" spc="-100" baseline="0" dirty="0">
                <a:solidFill>
                  <a:schemeClr val="tx1"/>
                </a:solidFill>
                <a:latin typeface="+mj-lt"/>
                <a:ea typeface="Segoe UI Semibold" panose="020B0702040204020203" pitchFamily="34" charset="0"/>
                <a:cs typeface="Segoe UI Semibold" panose="020B0702040204020203" pitchFamily="34" charset="0"/>
              </a:defRPr>
            </a:lvl1pPr>
          </a:lstStyle>
          <a:p>
            <a:pPr marL="0" marR="0" lvl="0" indent="0" algn="l" defTabSz="91418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a:ln w="3175">
                  <a:noFill/>
                </a:ln>
                <a:gradFill>
                  <a:gsLst>
                    <a:gs pos="1250">
                      <a:srgbClr val="0078D7"/>
                    </a:gs>
                    <a:gs pos="100000">
                      <a:srgbClr val="0078D7"/>
                    </a:gs>
                  </a:gsLst>
                  <a:lin ang="5400000" scaled="0"/>
                </a:gradFill>
                <a:effectLst/>
                <a:uLnTx/>
                <a:uFillTx/>
                <a:latin typeface="Segoe UI Light"/>
                <a:cs typeface="Segoe UI" pitchFamily="34" charset="0"/>
              </a:rPr>
              <a:t>Next Generation Threat &amp; Vulnerability Management</a:t>
            </a:r>
          </a:p>
        </p:txBody>
      </p:sp>
      <p:sp>
        <p:nvSpPr>
          <p:cNvPr id="12" name="Text Placeholder 4">
            <a:extLst>
              <a:ext uri="{FF2B5EF4-FFF2-40B4-BE49-F238E27FC236}">
                <a16:creationId xmlns:a16="http://schemas.microsoft.com/office/drawing/2014/main" id="{AE35D02B-82DE-427A-9427-E214DEE3D07C}"/>
              </a:ext>
            </a:extLst>
          </p:cNvPr>
          <p:cNvSpPr txBox="1">
            <a:spLocks/>
          </p:cNvSpPr>
          <p:nvPr/>
        </p:nvSpPr>
        <p:spPr>
          <a:xfrm>
            <a:off x="343718" y="1024787"/>
            <a:ext cx="10920630" cy="1657885"/>
          </a:xfrm>
          <a:prstGeom prst="rect">
            <a:avLst/>
          </a:prstGeom>
        </p:spPr>
        <p:txBody>
          <a:bodyPr/>
          <a:lstStyle>
            <a:lvl1pPr marL="0" indent="0" algn="l" defTabSz="1087869" rtl="0" eaLnBrk="1" latinLnBrk="0" hangingPunct="1">
              <a:spcBef>
                <a:spcPts val="1800"/>
              </a:spcBef>
              <a:buClr>
                <a:srgbClr val="0072C6"/>
              </a:buClr>
              <a:buSzPct val="100000"/>
              <a:buFont typeface="Wingdings" pitchFamily="2" charset="2"/>
              <a:buNone/>
              <a:defRPr sz="2400" kern="1200">
                <a:solidFill>
                  <a:schemeClr val="tx1"/>
                </a:solidFill>
                <a:latin typeface="Segoe UI" pitchFamily="34" charset="0"/>
                <a:ea typeface="Segoe UI" pitchFamily="34" charset="0"/>
                <a:cs typeface="Segoe UI" pitchFamily="34" charset="0"/>
              </a:defRPr>
            </a:lvl1pPr>
            <a:lvl2pPr marL="475968" indent="-194353" algn="l" defTabSz="1087869"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2pPr>
            <a:lvl3pPr marL="761547" indent="-173198" algn="l" defTabSz="1087869" rtl="0" eaLnBrk="1" latinLnBrk="0" hangingPunct="1">
              <a:spcBef>
                <a:spcPct val="20000"/>
              </a:spcBef>
              <a:buFont typeface="Arial" pitchFamily="34" charset="0"/>
              <a:buChar char="•"/>
              <a:defRPr sz="1600" kern="1200">
                <a:solidFill>
                  <a:schemeClr val="tx1"/>
                </a:solidFill>
                <a:latin typeface="Segoe UI" pitchFamily="34" charset="0"/>
                <a:ea typeface="Segoe UI" pitchFamily="34" charset="0"/>
                <a:cs typeface="Segoe UI" pitchFamily="34" charset="0"/>
              </a:defRPr>
            </a:lvl3pPr>
            <a:lvl4pPr marL="1047127" indent="-177166" algn="l" defTabSz="1087869" rtl="0" eaLnBrk="1" latinLnBrk="0" hangingPunct="1">
              <a:spcBef>
                <a:spcPct val="20000"/>
              </a:spcBef>
              <a:buFont typeface="Arial" pitchFamily="34" charset="0"/>
              <a:buChar char="–"/>
              <a:defRPr sz="1400" kern="1200">
                <a:solidFill>
                  <a:schemeClr val="tx1"/>
                </a:solidFill>
                <a:latin typeface="Segoe UI" pitchFamily="34" charset="0"/>
                <a:ea typeface="Segoe UI" pitchFamily="34" charset="0"/>
                <a:cs typeface="Segoe UI" pitchFamily="34" charset="0"/>
              </a:defRPr>
            </a:lvl4pPr>
            <a:lvl5pPr marL="1285111" indent="-179811" algn="l" defTabSz="1087869" rtl="0" eaLnBrk="1" latinLnBrk="0" hangingPunct="1">
              <a:spcBef>
                <a:spcPct val="20000"/>
              </a:spcBef>
              <a:buFont typeface="Arial" pitchFamily="34" charset="0"/>
              <a:buChar char="»"/>
              <a:defRPr sz="1400" kern="1200">
                <a:solidFill>
                  <a:schemeClr val="tx1"/>
                </a:solidFill>
                <a:latin typeface="Segoe UI" pitchFamily="34" charset="0"/>
                <a:ea typeface="Segoe UI" pitchFamily="34" charset="0"/>
                <a:cs typeface="Segoe UI" pitchFamily="34" charset="0"/>
              </a:defRPr>
            </a:lvl5pPr>
            <a:lvl6pPr marL="2991641"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5574"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79511"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3444"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9pPr>
          </a:lstStyle>
          <a:p>
            <a:pPr marL="0" marR="0" lvl="0" indent="0" algn="l" defTabSz="914180" rtl="0" eaLnBrk="1" fontAlgn="auto" latinLnBrk="0" hangingPunct="1">
              <a:lnSpc>
                <a:spcPct val="100000"/>
              </a:lnSpc>
              <a:spcBef>
                <a:spcPts val="0"/>
              </a:spcBef>
              <a:spcAft>
                <a:spcPts val="588"/>
              </a:spcAft>
              <a:buClrTx/>
              <a:buSzPct val="90000"/>
              <a:buFont typeface="Wingdings" pitchFamily="2" charset="2"/>
              <a:buNone/>
              <a:tabLst/>
              <a:defRPr/>
            </a:pPr>
            <a:r>
              <a:rPr kumimoji="0" lang="en-US" sz="2000" b="1" i="0" u="none" strike="noStrike" kern="1200" cap="none" spc="0" normalizeH="0" baseline="0" noProof="0">
                <a:ln>
                  <a:noFill/>
                </a:ln>
                <a:solidFill>
                  <a:srgbClr val="282828">
                    <a:lumMod val="90000"/>
                    <a:lumOff val="10000"/>
                  </a:srgbClr>
                </a:solidFill>
                <a:effectLst/>
                <a:uLnTx/>
                <a:uFillTx/>
                <a:latin typeface="Segoe UI Semibold" panose="020B0702040204020203" pitchFamily="34" charset="0"/>
                <a:cs typeface="Segoe UI Semibold" panose="020B0702040204020203" pitchFamily="34" charset="0"/>
              </a:rPr>
              <a:t>Vulnerability Management Isn’t Just Scanners Anymore </a:t>
            </a:r>
            <a:endParaRPr kumimoji="0" lang="en-US" sz="2000" b="0" i="0" u="none" strike="noStrike" kern="1200" cap="none" spc="-80" normalizeH="0" baseline="0" noProof="0">
              <a:ln>
                <a:noFill/>
              </a:ln>
              <a:solidFill>
                <a:srgbClr val="282828">
                  <a:lumMod val="90000"/>
                  <a:lumOff val="10000"/>
                </a:srgbClr>
              </a:solidFill>
              <a:effectLst/>
              <a:uLnTx/>
              <a:uFillTx/>
              <a:latin typeface="Segoe UI" pitchFamily="34" charset="0"/>
              <a:cs typeface="Segoe UI" pitchFamily="34" charset="0"/>
            </a:endParaRPr>
          </a:p>
        </p:txBody>
      </p:sp>
      <p:sp>
        <p:nvSpPr>
          <p:cNvPr id="8" name="Rectangle 7">
            <a:extLst>
              <a:ext uri="{FF2B5EF4-FFF2-40B4-BE49-F238E27FC236}">
                <a16:creationId xmlns:a16="http://schemas.microsoft.com/office/drawing/2014/main" id="{ACB51A76-CABB-464D-B9F9-95D9F069FA0F}"/>
              </a:ext>
            </a:extLst>
          </p:cNvPr>
          <p:cNvSpPr/>
          <p:nvPr/>
        </p:nvSpPr>
        <p:spPr>
          <a:xfrm>
            <a:off x="-92765" y="1643922"/>
            <a:ext cx="6330958" cy="1717393"/>
          </a:xfrm>
          <a:prstGeom prst="rect">
            <a:avLst/>
          </a:prstGeom>
          <a:noFill/>
        </p:spPr>
        <p:txBody>
          <a:bodyPr wrap="square">
            <a:spAutoFit/>
          </a:bodyPr>
          <a:lstStyle/>
          <a:p>
            <a:pPr marL="457200" marR="0" lvl="1" indent="0" algn="l" defTabSz="896354" rtl="0" eaLnBrk="1" fontAlgn="auto" latinLnBrk="0" hangingPunct="1">
              <a:lnSpc>
                <a:spcPct val="100000"/>
              </a:lnSpc>
              <a:spcBef>
                <a:spcPct val="20000"/>
              </a:spcBef>
              <a:spcAft>
                <a:spcPts val="0"/>
              </a:spcAft>
              <a:buClrTx/>
              <a:buSzPct val="90000"/>
              <a:buFontTx/>
              <a:buNone/>
              <a:tabLst/>
              <a:defRPr/>
            </a:pPr>
            <a:r>
              <a:rPr kumimoji="0" lang="en-US" sz="3200" b="0" i="0" u="none" strike="noStrike" kern="1200" cap="none" spc="0" normalizeH="0" baseline="0" noProof="0" dirty="0">
                <a:ln w="3175">
                  <a:noFill/>
                </a:ln>
                <a:gradFill>
                  <a:gsLst>
                    <a:gs pos="1250">
                      <a:srgbClr val="0078D7"/>
                    </a:gs>
                    <a:gs pos="100000">
                      <a:srgbClr val="0078D7"/>
                    </a:gs>
                  </a:gsLst>
                  <a:lin ang="5400000" scaled="0"/>
                </a:gradFill>
                <a:effectLst/>
                <a:uLnTx/>
                <a:uFillTx/>
                <a:latin typeface="Segoe UI Light"/>
                <a:ea typeface="+mn-ea"/>
                <a:cs typeface="Segoe UI" pitchFamily="34" charset="0"/>
              </a:rPr>
              <a:t>Discover</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600" b="1" i="0" u="none" strike="noStrike" kern="1200" cap="none" spc="0" normalizeH="0" baseline="0" noProof="0" dirty="0">
                <a:ln>
                  <a:noFill/>
                </a:ln>
                <a:solidFill>
                  <a:srgbClr val="282828">
                    <a:lumMod val="90000"/>
                    <a:lumOff val="10000"/>
                  </a:srgbClr>
                </a:solidFill>
                <a:effectLst/>
                <a:uLnTx/>
                <a:uFillTx/>
                <a:latin typeface="Segoe UI"/>
                <a:ea typeface="+mn-ea"/>
                <a:cs typeface="+mn-cs"/>
              </a:rPr>
              <a:t>Continuous Discovery</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600" b="0" i="0" u="none" strike="noStrike" kern="1200" cap="none" spc="0" normalizeH="0" baseline="0" noProof="0" dirty="0">
                <a:ln>
                  <a:noFill/>
                </a:ln>
                <a:solidFill>
                  <a:srgbClr val="282828">
                    <a:lumMod val="90000"/>
                    <a:lumOff val="10000"/>
                  </a:srgbClr>
                </a:solidFill>
                <a:effectLst/>
                <a:uLnTx/>
                <a:uFillTx/>
                <a:latin typeface="Segoe UI"/>
                <a:ea typeface="+mn-ea"/>
                <a:cs typeface="+mn-cs"/>
              </a:rPr>
              <a:t>Vulnerable applications and configuration via continuous endpoint monitoring to gain immediate situational awareness</a:t>
            </a:r>
          </a:p>
          <a:p>
            <a:pPr marL="0" marR="0" lvl="0" indent="0" algn="l" defTabSz="896354" rtl="0" eaLnBrk="1" fontAlgn="ctr" latinLnBrk="0" hangingPunct="1">
              <a:lnSpc>
                <a:spcPct val="100000"/>
              </a:lnSpc>
              <a:spcBef>
                <a:spcPct val="20000"/>
              </a:spcBef>
              <a:spcAft>
                <a:spcPts val="0"/>
              </a:spcAft>
              <a:buClrTx/>
              <a:buSzPct val="90000"/>
              <a:buFontTx/>
              <a:buNone/>
              <a:tabLst/>
              <a:defRPr/>
            </a:pPr>
            <a:endParaRPr kumimoji="0" lang="en-US" sz="16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0" name="Picture 9">
            <a:extLst>
              <a:ext uri="{FF2B5EF4-FFF2-40B4-BE49-F238E27FC236}">
                <a16:creationId xmlns:a16="http://schemas.microsoft.com/office/drawing/2014/main" id="{3BBD74DC-2F11-4EA5-8596-54C5FB95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38193" y="2012809"/>
            <a:ext cx="7301120" cy="4175328"/>
          </a:xfrm>
          <a:prstGeom prst="rect">
            <a:avLst/>
          </a:prstGeom>
          <a:effectLst>
            <a:outerShdw blurRad="50800" dist="38100" dir="8100000" algn="tr" rotWithShape="0">
              <a:prstClr val="black">
                <a:alpha val="40000"/>
              </a:prstClr>
            </a:outerShdw>
          </a:effectLst>
        </p:spPr>
      </p:pic>
      <p:sp>
        <p:nvSpPr>
          <p:cNvPr id="3" name="Rectangle 2">
            <a:extLst>
              <a:ext uri="{FF2B5EF4-FFF2-40B4-BE49-F238E27FC236}">
                <a16:creationId xmlns:a16="http://schemas.microsoft.com/office/drawing/2014/main" id="{E883FBD4-15BE-46CF-9C79-AF6BEFCA0756}"/>
              </a:ext>
            </a:extLst>
          </p:cNvPr>
          <p:cNvSpPr/>
          <p:nvPr/>
        </p:nvSpPr>
        <p:spPr>
          <a:xfrm>
            <a:off x="-92766" y="3174066"/>
            <a:ext cx="6046573" cy="1852815"/>
          </a:xfrm>
          <a:prstGeom prst="rect">
            <a:avLst/>
          </a:prstGeom>
        </p:spPr>
        <p:txBody>
          <a:bodyPr wrap="square">
            <a:spAutoFit/>
          </a:bodyPr>
          <a:lstStyle/>
          <a:p>
            <a:pPr marL="457200" marR="0" lvl="1" indent="0" algn="l" defTabSz="896354" rtl="0" eaLnBrk="1" fontAlgn="auto" latinLnBrk="0" hangingPunct="1">
              <a:lnSpc>
                <a:spcPct val="100000"/>
              </a:lnSpc>
              <a:spcBef>
                <a:spcPct val="20000"/>
              </a:spcBef>
              <a:spcAft>
                <a:spcPts val="0"/>
              </a:spcAft>
              <a:buClrTx/>
              <a:buSzPct val="90000"/>
              <a:buFontTx/>
              <a:buNone/>
              <a:tabLst/>
              <a:defRPr/>
            </a:pPr>
            <a:r>
              <a:rPr kumimoji="0" lang="en-US" sz="3200" b="0" i="0" u="none" strike="noStrike" kern="1200" cap="none" spc="-100" normalizeH="0" baseline="0" noProof="0" dirty="0">
                <a:ln w="3175">
                  <a:noFill/>
                </a:ln>
                <a:solidFill>
                  <a:srgbClr val="0070C0"/>
                </a:solidFill>
                <a:effectLst/>
                <a:uLnTx/>
                <a:uFillTx/>
                <a:latin typeface="Segoe UI Light" panose="020B0502040204020203" pitchFamily="34" charset="0"/>
                <a:ea typeface="+mn-ea"/>
                <a:cs typeface="Segoe UI Light" panose="020B0502040204020203" pitchFamily="34" charset="0"/>
              </a:rPr>
              <a:t>Prioritize</a:t>
            </a:r>
            <a:endParaRPr kumimoji="0" lang="en-US" sz="3200" b="0" i="0" u="none" strike="noStrike" kern="1200" cap="none" spc="0" normalizeH="0" baseline="0" noProof="0" dirty="0">
              <a:ln w="3175">
                <a:noFill/>
              </a:ln>
              <a:gradFill>
                <a:gsLst>
                  <a:gs pos="1250">
                    <a:srgbClr val="0078D7"/>
                  </a:gs>
                  <a:gs pos="100000">
                    <a:srgbClr val="0078D7"/>
                  </a:gs>
                </a:gsLst>
                <a:lin ang="5400000" scaled="0"/>
              </a:gradFill>
              <a:effectLst/>
              <a:uLnTx/>
              <a:uFillTx/>
              <a:latin typeface="Segoe UI Light"/>
              <a:ea typeface="+mn-ea"/>
              <a:cs typeface="Segoe UI" pitchFamily="34" charset="0"/>
            </a:endParaRP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600" b="1" i="0" u="none" strike="noStrike" kern="1200" cap="none" spc="0" normalizeH="0" baseline="0" noProof="0" dirty="0">
                <a:ln>
                  <a:noFill/>
                </a:ln>
                <a:solidFill>
                  <a:srgbClr val="282828">
                    <a:lumMod val="90000"/>
                    <a:lumOff val="10000"/>
                  </a:srgbClr>
                </a:solidFill>
                <a:effectLst/>
                <a:uLnTx/>
                <a:uFillTx/>
                <a:latin typeface="Segoe UI"/>
                <a:ea typeface="+mn-ea"/>
                <a:cs typeface="+mn-cs"/>
              </a:rPr>
              <a:t>Context-Aware Prioritization</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600" b="0" i="0" u="none" strike="noStrike" kern="1200" cap="none" spc="0" normalizeH="0" baseline="0" noProof="0" dirty="0">
                <a:ln>
                  <a:noFill/>
                </a:ln>
                <a:solidFill>
                  <a:srgbClr val="282828">
                    <a:lumMod val="90000"/>
                    <a:lumOff val="10000"/>
                  </a:srgbClr>
                </a:solidFill>
                <a:effectLst/>
                <a:uLnTx/>
                <a:uFillTx/>
                <a:latin typeface="Segoe UI"/>
                <a:ea typeface="+mn-ea"/>
                <a:cs typeface="+mn-cs"/>
              </a:rPr>
              <a:t>Findings by enriching with threat intelligence sources, business context and crowd wisdom to build an accurate risk report</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endParaRPr kumimoji="0" lang="en-US" sz="1000" b="0" i="0" u="none" strike="noStrike" kern="1200" cap="none" spc="0" normalizeH="0" baseline="0" noProof="0" dirty="0">
              <a:ln>
                <a:noFill/>
              </a:ln>
              <a:solidFill>
                <a:srgbClr val="282828">
                  <a:lumMod val="90000"/>
                  <a:lumOff val="10000"/>
                </a:srgbClr>
              </a:solidFill>
              <a:effectLst/>
              <a:uLnTx/>
              <a:uFillTx/>
              <a:latin typeface="Segoe UI"/>
              <a:ea typeface="+mn-ea"/>
              <a:cs typeface="+mn-cs"/>
            </a:endParaRPr>
          </a:p>
        </p:txBody>
      </p:sp>
      <p:sp>
        <p:nvSpPr>
          <p:cNvPr id="4" name="Rectangle 3">
            <a:extLst>
              <a:ext uri="{FF2B5EF4-FFF2-40B4-BE49-F238E27FC236}">
                <a16:creationId xmlns:a16="http://schemas.microsoft.com/office/drawing/2014/main" id="{D47E010F-CAB5-4950-B3D7-4EA1441A5618}"/>
              </a:ext>
            </a:extLst>
          </p:cNvPr>
          <p:cNvSpPr/>
          <p:nvPr/>
        </p:nvSpPr>
        <p:spPr>
          <a:xfrm>
            <a:off x="-92766" y="4999138"/>
            <a:ext cx="6188765" cy="1668149"/>
          </a:xfrm>
          <a:prstGeom prst="rect">
            <a:avLst/>
          </a:prstGeom>
        </p:spPr>
        <p:txBody>
          <a:bodyPr wrap="square">
            <a:spAutoFit/>
          </a:bodyPr>
          <a:lstStyle/>
          <a:p>
            <a:pPr marL="457200" marR="0" lvl="1" indent="0" algn="l" defTabSz="896354" rtl="0" eaLnBrk="1" fontAlgn="auto" latinLnBrk="0" hangingPunct="1">
              <a:lnSpc>
                <a:spcPct val="100000"/>
              </a:lnSpc>
              <a:spcBef>
                <a:spcPct val="20000"/>
              </a:spcBef>
              <a:spcAft>
                <a:spcPts val="0"/>
              </a:spcAft>
              <a:buClrTx/>
              <a:buSzPct val="90000"/>
              <a:buFontTx/>
              <a:buNone/>
              <a:tabLst/>
              <a:defRPr/>
            </a:pPr>
            <a:r>
              <a:rPr kumimoji="0" lang="en-US" sz="3200" b="0" i="0" u="none" strike="noStrike" kern="1200" cap="none" spc="-100" normalizeH="0" baseline="0" noProof="0" dirty="0">
                <a:ln w="3175">
                  <a:noFill/>
                </a:ln>
                <a:solidFill>
                  <a:srgbClr val="0070C0"/>
                </a:solidFill>
                <a:effectLst/>
                <a:uLnTx/>
                <a:uFillTx/>
                <a:latin typeface="Segoe UI Light" panose="020B0502040204020203" pitchFamily="34" charset="0"/>
                <a:ea typeface="+mn-ea"/>
                <a:cs typeface="Segoe UI Light" panose="020B0502040204020203" pitchFamily="34" charset="0"/>
              </a:rPr>
              <a:t>Mitigate</a:t>
            </a:r>
            <a:endParaRPr kumimoji="0" lang="en-US" sz="3200" b="0" i="0" u="none" strike="noStrike" kern="1200" cap="none" spc="0" normalizeH="0" baseline="0" noProof="0" dirty="0">
              <a:ln w="3175">
                <a:noFill/>
              </a:ln>
              <a:gradFill>
                <a:gsLst>
                  <a:gs pos="1250">
                    <a:srgbClr val="0078D7"/>
                  </a:gs>
                  <a:gs pos="100000">
                    <a:srgbClr val="0078D7"/>
                  </a:gs>
                </a:gsLst>
                <a:lin ang="5400000" scaled="0"/>
              </a:gradFill>
              <a:effectLst/>
              <a:uLnTx/>
              <a:uFillTx/>
              <a:latin typeface="Segoe UI Light"/>
              <a:ea typeface="+mn-ea"/>
              <a:cs typeface="Segoe UI" pitchFamily="34" charset="0"/>
            </a:endParaRP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600" b="1" i="0" u="none" strike="noStrike" kern="1200" cap="none" spc="0" normalizeH="0" baseline="0" noProof="0" dirty="0">
                <a:ln>
                  <a:noFill/>
                </a:ln>
                <a:solidFill>
                  <a:srgbClr val="282828">
                    <a:lumMod val="90000"/>
                    <a:lumOff val="10000"/>
                  </a:srgbClr>
                </a:solidFill>
                <a:effectLst/>
                <a:uLnTx/>
                <a:uFillTx/>
                <a:latin typeface="Segoe UI"/>
                <a:ea typeface="+mn-ea"/>
                <a:cs typeface="+mn-cs"/>
              </a:rPr>
              <a:t>Surgical Mitigation &amp; Automated Fix</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600" b="0" i="0" u="none" strike="noStrike" kern="1200" cap="none" spc="0" normalizeH="0" baseline="0" noProof="0" dirty="0">
                <a:ln>
                  <a:noFill/>
                </a:ln>
                <a:solidFill>
                  <a:srgbClr val="282828">
                    <a:lumMod val="90000"/>
                    <a:lumOff val="10000"/>
                  </a:srgbClr>
                </a:solidFill>
                <a:effectLst/>
                <a:uLnTx/>
                <a:uFillTx/>
                <a:latin typeface="Segoe UI"/>
                <a:ea typeface="+mn-ea"/>
                <a:cs typeface="+mn-cs"/>
              </a:rPr>
              <a:t>Threats by tailoring a surgical mitigation/fix plan based on organizational risk using Microsoft’s security stack, 1st party and 3rd party partners </a:t>
            </a:r>
          </a:p>
        </p:txBody>
      </p:sp>
    </p:spTree>
    <p:extLst>
      <p:ext uri="{BB962C8B-B14F-4D97-AF65-F5344CB8AC3E}">
        <p14:creationId xmlns:p14="http://schemas.microsoft.com/office/powerpoint/2010/main" val="20219615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2187929" y="3536934"/>
            <a:ext cx="1902349" cy="1920171"/>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208750087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46C36E19-9863-409A-8262-AD114486D2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31347" y="1593272"/>
            <a:ext cx="5093853" cy="3350455"/>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4" y="2471392"/>
            <a:ext cx="4634061" cy="758022"/>
          </a:xfrm>
        </p:spPr>
        <p:txBody>
          <a:bodyPr/>
          <a:lstStyle/>
          <a:p>
            <a:r>
              <a:rPr lang="en-US"/>
              <a:t>The need for</a:t>
            </a:r>
            <a:br>
              <a:rPr lang="en-US"/>
            </a:br>
            <a:r>
              <a:rPr lang="en-US"/>
              <a:t>Attack Surface Reduction</a:t>
            </a:r>
          </a:p>
        </p:txBody>
      </p:sp>
      <p:grpSp>
        <p:nvGrpSpPr>
          <p:cNvPr id="25" name="Group 24">
            <a:extLst>
              <a:ext uri="{FF2B5EF4-FFF2-40B4-BE49-F238E27FC236}">
                <a16:creationId xmlns:a16="http://schemas.microsoft.com/office/drawing/2014/main" id="{E3B8A3E2-5230-43BE-9516-0CE0D375B9FC}"/>
              </a:ext>
            </a:extLst>
          </p:cNvPr>
          <p:cNvGrpSpPr/>
          <p:nvPr/>
        </p:nvGrpSpPr>
        <p:grpSpPr>
          <a:xfrm>
            <a:off x="8875538" y="2635757"/>
            <a:ext cx="2855021" cy="2364448"/>
            <a:chOff x="7839601" y="816418"/>
            <a:chExt cx="2855021" cy="2364448"/>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816418"/>
              <a:ext cx="2855021" cy="236444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endParaRPr>
            </a:p>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A device constrained to accessing only reputable network locations is an increasingly hard target</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855079" y="1243896"/>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8" name="Group 17">
            <a:extLst>
              <a:ext uri="{FF2B5EF4-FFF2-40B4-BE49-F238E27FC236}">
                <a16:creationId xmlns:a16="http://schemas.microsoft.com/office/drawing/2014/main" id="{29738A6B-F73D-4288-89D7-964E7F348E97}"/>
              </a:ext>
            </a:extLst>
          </p:cNvPr>
          <p:cNvGrpSpPr/>
          <p:nvPr/>
        </p:nvGrpSpPr>
        <p:grpSpPr>
          <a:xfrm>
            <a:off x="5392756" y="1094038"/>
            <a:ext cx="2790298" cy="2244889"/>
            <a:chOff x="7839602" y="816417"/>
            <a:chExt cx="2790298" cy="2244889"/>
          </a:xfrm>
        </p:grpSpPr>
        <p:sp>
          <p:nvSpPr>
            <p:cNvPr id="17" name="Rectangle 16">
              <a:extLst>
                <a:ext uri="{FF2B5EF4-FFF2-40B4-BE49-F238E27FC236}">
                  <a16:creationId xmlns:a16="http://schemas.microsoft.com/office/drawing/2014/main" id="{503C573F-0E18-43CA-AF67-70EB03DCC15D}"/>
                </a:ext>
              </a:extLst>
            </p:cNvPr>
            <p:cNvSpPr/>
            <p:nvPr/>
          </p:nvSpPr>
          <p:spPr bwMode="auto">
            <a:xfrm>
              <a:off x="7839602" y="816417"/>
              <a:ext cx="2790298" cy="2244889"/>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Vulnerabilities in software (i.e.: code defects) aren’t going to stop shipping as to error is human</a:t>
              </a:r>
            </a:p>
          </p:txBody>
        </p:sp>
        <p:sp>
          <p:nvSpPr>
            <p:cNvPr id="16" name="Warning_E7BA">
              <a:extLst>
                <a:ext uri="{FF2B5EF4-FFF2-40B4-BE49-F238E27FC236}">
                  <a16:creationId xmlns:a16="http://schemas.microsoft.com/office/drawing/2014/main" id="{48959914-604E-4852-9754-E77014129112}"/>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3833550"/>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3833550"/>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grpSp>
        <p:nvGrpSpPr>
          <p:cNvPr id="22" name="Group 21">
            <a:extLst>
              <a:ext uri="{FF2B5EF4-FFF2-40B4-BE49-F238E27FC236}">
                <a16:creationId xmlns:a16="http://schemas.microsoft.com/office/drawing/2014/main" id="{A3ED2F90-A2AE-4FA0-AC3C-08E6E8A31CB3}"/>
              </a:ext>
            </a:extLst>
          </p:cNvPr>
          <p:cNvGrpSpPr/>
          <p:nvPr/>
        </p:nvGrpSpPr>
        <p:grpSpPr>
          <a:xfrm>
            <a:off x="8016509" y="788896"/>
            <a:ext cx="2855021" cy="2103160"/>
            <a:chOff x="7839601" y="816417"/>
            <a:chExt cx="2855021" cy="2103160"/>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839601" y="816417"/>
              <a:ext cx="2855021" cy="2103160"/>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Out of the box platforms include rarely used surface areas of functionality that represents exploitable opportunities to attackers</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367BB3C8-FBEC-4FBE-9C51-4501E65E5EAE}"/>
              </a:ext>
            </a:extLst>
          </p:cNvPr>
          <p:cNvGrpSpPr/>
          <p:nvPr/>
        </p:nvGrpSpPr>
        <p:grpSpPr>
          <a:xfrm>
            <a:off x="5715659" y="3189850"/>
            <a:ext cx="2855021" cy="2244889"/>
            <a:chOff x="7839601" y="816417"/>
            <a:chExt cx="2855021" cy="2244889"/>
          </a:xfrm>
        </p:grpSpPr>
        <p:sp>
          <p:nvSpPr>
            <p:cNvPr id="20" name="Rectangle 19">
              <a:extLst>
                <a:ext uri="{FF2B5EF4-FFF2-40B4-BE49-F238E27FC236}">
                  <a16:creationId xmlns:a16="http://schemas.microsoft.com/office/drawing/2014/main" id="{BBF2E32E-3E10-40BE-958B-F628E2734024}"/>
                </a:ext>
              </a:extLst>
            </p:cNvPr>
            <p:cNvSpPr/>
            <p:nvPr/>
          </p:nvSpPr>
          <p:spPr bwMode="auto">
            <a:xfrm>
              <a:off x="7839601" y="816417"/>
              <a:ext cx="2855021" cy="2244889"/>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A platform configured to trust any application and depends on detection for security is dramatically less secure than one configured to run only trusted apps</a:t>
              </a:r>
            </a:p>
          </p:txBody>
        </p:sp>
        <p:sp>
          <p:nvSpPr>
            <p:cNvPr id="21" name="Warning_E7BA">
              <a:extLst>
                <a:ext uri="{FF2B5EF4-FFF2-40B4-BE49-F238E27FC236}">
                  <a16:creationId xmlns:a16="http://schemas.microsoft.com/office/drawing/2014/main" id="{1CD2D277-1FC9-49B5-8C18-40B602254EA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0" name="Graphic 77">
            <a:extLst>
              <a:ext uri="{FF2B5EF4-FFF2-40B4-BE49-F238E27FC236}">
                <a16:creationId xmlns:a16="http://schemas.microsoft.com/office/drawing/2014/main" id="{36990505-CCD8-4D98-A9F6-036DBE02C932}"/>
              </a:ext>
            </a:extLst>
          </p:cNvPr>
          <p:cNvGrpSpPr/>
          <p:nvPr/>
        </p:nvGrpSpPr>
        <p:grpSpPr>
          <a:xfrm>
            <a:off x="618371" y="1881916"/>
            <a:ext cx="617744" cy="599516"/>
            <a:chOff x="5795227" y="3790588"/>
            <a:chExt cx="556089" cy="539680"/>
          </a:xfrm>
        </p:grpSpPr>
        <p:sp>
          <p:nvSpPr>
            <p:cNvPr id="32" name="Freeform: Shape 31">
              <a:extLst>
                <a:ext uri="{FF2B5EF4-FFF2-40B4-BE49-F238E27FC236}">
                  <a16:creationId xmlns:a16="http://schemas.microsoft.com/office/drawing/2014/main" id="{04AF05A2-2AD7-42F3-84C8-C1CE4DE3202C}"/>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7A316E1-A297-4E52-AC65-B3AC15A5B17C}"/>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0C89E84-0B10-473D-BDA3-76D2C978BF12}"/>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spTree>
    <p:extLst>
      <p:ext uri="{BB962C8B-B14F-4D97-AF65-F5344CB8AC3E}">
        <p14:creationId xmlns:p14="http://schemas.microsoft.com/office/powerpoint/2010/main" val="9690325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22"/>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22"/>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18"/>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18"/>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25"/>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25"/>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19"/>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19"/>
                                        </p:tgtEl>
                                      </p:cBhvr>
                                      <p:by x="0" y="0"/>
                                    </p:animScale>
                                  </p:childTnLst>
                                </p:cTn>
                              </p:par>
                            </p:childTnLst>
                          </p:cTn>
                        </p:par>
                      </p:childTnLst>
                    </p:cTn>
                  </p:par>
                  <p:par>
                    <p:cTn id="24" fill="hold">
                      <p:stCondLst>
                        <p:cond delay="indefinite"/>
                      </p:stCondLst>
                      <p:childTnLst>
                        <p:par>
                          <p:cTn id="25" fill="hold">
                            <p:stCondLst>
                              <p:cond delay="0"/>
                            </p:stCondLst>
                            <p:childTnLst>
                              <p:par>
                                <p:cTn id="26" presetID="35" presetClass="path" presetSubtype="0" decel="100000" fill="hold" grpId="0" nodeType="clickEffect">
                                  <p:stCondLst>
                                    <p:cond delay="0"/>
                                  </p:stCondLst>
                                  <p:childTnLst>
                                    <p:animMotion origin="layout" path="M -1.66667E-6 3.7037E-6 L -0.04844 3.7037E-6 " pathEditMode="relative" rAng="0" ptsTypes="AA">
                                      <p:cBhvr>
                                        <p:cTn id="27" dur="500" fill="hold"/>
                                        <p:tgtEl>
                                          <p:spTgt spid="29"/>
                                        </p:tgtEl>
                                        <p:attrNameLst>
                                          <p:attrName>ppt_x</p:attrName>
                                          <p:attrName>ppt_y</p:attrName>
                                        </p:attrNameLst>
                                      </p:cBhvr>
                                      <p:rCtr x="-2422" y="0"/>
                                    </p:animMotion>
                                  </p:childTnLst>
                                </p:cTn>
                              </p:par>
                              <p:par>
                                <p:cTn id="28" presetID="1" presetClass="emph" presetSubtype="2" fill="hold" nodeType="withEffect">
                                  <p:stCondLst>
                                    <p:cond delay="0"/>
                                  </p:stCondLst>
                                  <p:childTnLst>
                                    <p:animClr clrSpc="rgb" dir="cw">
                                      <p:cBhvr>
                                        <p:cTn id="29" dur="500" fill="hold"/>
                                        <p:tgtEl>
                                          <p:spTgt spid="29"/>
                                        </p:tgtEl>
                                        <p:attrNameLst>
                                          <p:attrName>fillcolor</p:attrName>
                                        </p:attrNameLst>
                                      </p:cBhvr>
                                      <p:to>
                                        <a:srgbClr val="0078D4"/>
                                      </p:to>
                                    </p:animClr>
                                    <p:set>
                                      <p:cBhvr>
                                        <p:cTn id="30" dur="500" fill="hold"/>
                                        <p:tgtEl>
                                          <p:spTgt spid="29"/>
                                        </p:tgtEl>
                                        <p:attrNameLst>
                                          <p:attrName>fill.type</p:attrName>
                                        </p:attrNameLst>
                                      </p:cBhvr>
                                      <p:to>
                                        <p:strVal val="solid"/>
                                      </p:to>
                                    </p:set>
                                    <p:set>
                                      <p:cBhvr>
                                        <p:cTn id="31" dur="500" fill="hold"/>
                                        <p:tgtEl>
                                          <p:spTgt spid="29"/>
                                        </p:tgtEl>
                                        <p:attrNameLst>
                                          <p:attrName>fill.on</p:attrName>
                                        </p:attrNameLst>
                                      </p:cBhvr>
                                      <p:to>
                                        <p:strVal val="true"/>
                                      </p:to>
                                    </p:set>
                                  </p:childTnLst>
                                </p:cTn>
                              </p:par>
                              <p:par>
                                <p:cTn id="32" presetID="7" presetClass="emph" presetSubtype="2" fill="hold" nodeType="withEffect">
                                  <p:stCondLst>
                                    <p:cond delay="0"/>
                                  </p:stCondLst>
                                  <p:childTnLst>
                                    <p:animClr clrSpc="rgb" dir="cw">
                                      <p:cBhvr>
                                        <p:cTn id="33" dur="500" fill="hold"/>
                                        <p:tgtEl>
                                          <p:spTgt spid="28"/>
                                        </p:tgtEl>
                                        <p:attrNameLst>
                                          <p:attrName>stroke.color</p:attrName>
                                        </p:attrNameLst>
                                      </p:cBhvr>
                                      <p:to>
                                        <a:srgbClr val="0078D4"/>
                                      </p:to>
                                    </p:animClr>
                                    <p:set>
                                      <p:cBhvr>
                                        <p:cTn id="34" dur="500" fill="hold"/>
                                        <p:tgtEl>
                                          <p:spTgt spid="28"/>
                                        </p:tgtEl>
                                        <p:attrNameLst>
                                          <p:attrName>stroke.on</p:attrName>
                                        </p:attrNameLst>
                                      </p:cBhvr>
                                      <p:to>
                                        <p:strVal val="true"/>
                                      </p:to>
                                    </p:set>
                                  </p:childTnLst>
                                </p:cTn>
                              </p:par>
                            </p:childTnLst>
                          </p:cTn>
                        </p:par>
                        <p:par>
                          <p:cTn id="35" fill="hold">
                            <p:stCondLst>
                              <p:cond delay="500"/>
                            </p:stCondLst>
                            <p:childTnLst>
                              <p:par>
                                <p:cTn id="36" presetID="42" presetClass="path" presetSubtype="0" accel="100000" fill="hold" nodeType="afterEffect">
                                  <p:stCondLst>
                                    <p:cond delay="0"/>
                                  </p:stCondLst>
                                  <p:childTnLst>
                                    <p:animMotion origin="layout" path="M 6.25E-7 -3.33333E-6 L 0.05091 -0.05856 " pathEditMode="relative" rAng="0" ptsTypes="AA">
                                      <p:cBhvr>
                                        <p:cTn id="37" dur="500" fill="hold"/>
                                        <p:tgtEl>
                                          <p:spTgt spid="22"/>
                                        </p:tgtEl>
                                        <p:attrNameLst>
                                          <p:attrName>ppt_x</p:attrName>
                                          <p:attrName>ppt_y</p:attrName>
                                        </p:attrNameLst>
                                      </p:cBhvr>
                                      <p:rCtr x="2539" y="-2940"/>
                                    </p:animMotion>
                                  </p:childTnLst>
                                </p:cTn>
                              </p:par>
                              <p:par>
                                <p:cTn id="38" presetID="10" presetClass="exit" presetSubtype="0" fill="hold" nodeType="withEffect">
                                  <p:stCondLst>
                                    <p:cond delay="0"/>
                                  </p:stCondLst>
                                  <p:childTnLst>
                                    <p:animEffect transition="out" filter="fade">
                                      <p:cBhvr>
                                        <p:cTn id="39" dur="500"/>
                                        <p:tgtEl>
                                          <p:spTgt spid="22"/>
                                        </p:tgtEl>
                                      </p:cBhvr>
                                    </p:animEffect>
                                    <p:set>
                                      <p:cBhvr>
                                        <p:cTn id="40" dur="1" fill="hold">
                                          <p:stCondLst>
                                            <p:cond delay="499"/>
                                          </p:stCondLst>
                                        </p:cTn>
                                        <p:tgtEl>
                                          <p:spTgt spid="22"/>
                                        </p:tgtEl>
                                        <p:attrNameLst>
                                          <p:attrName>style.visibility</p:attrName>
                                        </p:attrNameLst>
                                      </p:cBhvr>
                                      <p:to>
                                        <p:strVal val="hidden"/>
                                      </p:to>
                                    </p:set>
                                  </p:childTnLst>
                                </p:cTn>
                              </p:par>
                              <p:par>
                                <p:cTn id="41" presetID="42" presetClass="path" presetSubtype="0" accel="100000" fill="hold" nodeType="withEffect">
                                  <p:stCondLst>
                                    <p:cond delay="0"/>
                                  </p:stCondLst>
                                  <p:childTnLst>
                                    <p:animMotion origin="layout" path="M -8.33333E-7 1.85185E-6 L -0.06211 -0.02269 " pathEditMode="relative" rAng="0" ptsTypes="AA">
                                      <p:cBhvr>
                                        <p:cTn id="42" dur="500" fill="hold"/>
                                        <p:tgtEl>
                                          <p:spTgt spid="18"/>
                                        </p:tgtEl>
                                        <p:attrNameLst>
                                          <p:attrName>ppt_x</p:attrName>
                                          <p:attrName>ppt_y</p:attrName>
                                        </p:attrNameLst>
                                      </p:cBhvr>
                                      <p:rCtr x="-3112" y="-1134"/>
                                    </p:animMotion>
                                  </p:childTnLst>
                                </p:cTn>
                              </p:par>
                              <p:par>
                                <p:cTn id="43" presetID="10" presetClass="exit" presetSubtype="0" fill="hold" nodeType="withEffect">
                                  <p:stCondLst>
                                    <p:cond delay="0"/>
                                  </p:stCondLst>
                                  <p:childTnLst>
                                    <p:animEffect transition="out" filter="fade">
                                      <p:cBhvr>
                                        <p:cTn id="44" dur="500"/>
                                        <p:tgtEl>
                                          <p:spTgt spid="18"/>
                                        </p:tgtEl>
                                      </p:cBhvr>
                                    </p:animEffect>
                                    <p:set>
                                      <p:cBhvr>
                                        <p:cTn id="45" dur="1" fill="hold">
                                          <p:stCondLst>
                                            <p:cond delay="499"/>
                                          </p:stCondLst>
                                        </p:cTn>
                                        <p:tgtEl>
                                          <p:spTgt spid="18"/>
                                        </p:tgtEl>
                                        <p:attrNameLst>
                                          <p:attrName>style.visibility</p:attrName>
                                        </p:attrNameLst>
                                      </p:cBhvr>
                                      <p:to>
                                        <p:strVal val="hidden"/>
                                      </p:to>
                                    </p:set>
                                  </p:childTnLst>
                                </p:cTn>
                              </p:par>
                              <p:par>
                                <p:cTn id="46" presetID="42" presetClass="path" presetSubtype="0" accel="100000" fill="hold" nodeType="withEffect">
                                  <p:stCondLst>
                                    <p:cond delay="0"/>
                                  </p:stCondLst>
                                  <p:childTnLst>
                                    <p:animMotion origin="layout" path="M -2.08333E-6 -2.96296E-6 L 0.02201 0.02848 " pathEditMode="relative" rAng="0" ptsTypes="AA">
                                      <p:cBhvr>
                                        <p:cTn id="47" dur="500" fill="hold"/>
                                        <p:tgtEl>
                                          <p:spTgt spid="25"/>
                                        </p:tgtEl>
                                        <p:attrNameLst>
                                          <p:attrName>ppt_x</p:attrName>
                                          <p:attrName>ppt_y</p:attrName>
                                        </p:attrNameLst>
                                      </p:cBhvr>
                                      <p:rCtr x="1094" y="1412"/>
                                    </p:animMotion>
                                  </p:childTnLst>
                                </p:cTn>
                              </p:par>
                              <p:par>
                                <p:cTn id="48" presetID="10" presetClass="exit" presetSubtype="0" fill="hold" nodeType="withEffect">
                                  <p:stCondLst>
                                    <p:cond delay="0"/>
                                  </p:stCondLst>
                                  <p:childTnLst>
                                    <p:animEffect transition="out" filter="fade">
                                      <p:cBhvr>
                                        <p:cTn id="49" dur="500"/>
                                        <p:tgtEl>
                                          <p:spTgt spid="25"/>
                                        </p:tgtEl>
                                      </p:cBhvr>
                                    </p:animEffect>
                                    <p:set>
                                      <p:cBhvr>
                                        <p:cTn id="50" dur="1" fill="hold">
                                          <p:stCondLst>
                                            <p:cond delay="499"/>
                                          </p:stCondLst>
                                        </p:cTn>
                                        <p:tgtEl>
                                          <p:spTgt spid="25"/>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2.70833E-6 1.85185E-6 L -0.03802 0.03541 " pathEditMode="relative" rAng="0" ptsTypes="AA">
                                      <p:cBhvr>
                                        <p:cTn id="52" dur="500" fill="hold"/>
                                        <p:tgtEl>
                                          <p:spTgt spid="19"/>
                                        </p:tgtEl>
                                        <p:attrNameLst>
                                          <p:attrName>ppt_x</p:attrName>
                                          <p:attrName>ppt_y</p:attrName>
                                        </p:attrNameLst>
                                      </p:cBhvr>
                                      <p:rCtr x="-1901" y="1759"/>
                                    </p:animMotion>
                                  </p:childTnLst>
                                </p:cTn>
                              </p:par>
                              <p:par>
                                <p:cTn id="53" presetID="10" presetClass="exit" presetSubtype="0" fill="hold" nodeType="withEffect">
                                  <p:stCondLst>
                                    <p:cond delay="0"/>
                                  </p:stCondLst>
                                  <p:childTnLst>
                                    <p:animEffect transition="out" filter="fade">
                                      <p:cBhvr>
                                        <p:cTn id="54" dur="500"/>
                                        <p:tgtEl>
                                          <p:spTgt spid="19"/>
                                        </p:tgtEl>
                                      </p:cBhvr>
                                    </p:animEffect>
                                    <p:set>
                                      <p:cBhvr>
                                        <p:cTn id="55"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0E970855-7402-4916-AF49-CFFF681545FE}"/>
              </a:ext>
            </a:extLst>
          </p:cNvPr>
          <p:cNvGrpSpPr/>
          <p:nvPr/>
        </p:nvGrpSpPr>
        <p:grpSpPr>
          <a:xfrm>
            <a:off x="416739" y="1451223"/>
            <a:ext cx="4295135" cy="4295135"/>
            <a:chOff x="-264665" y="1376924"/>
            <a:chExt cx="4689566" cy="4689566"/>
          </a:xfrm>
        </p:grpSpPr>
        <p:grpSp>
          <p:nvGrpSpPr>
            <p:cNvPr id="31" name="Group 30">
              <a:extLst>
                <a:ext uri="{FF2B5EF4-FFF2-40B4-BE49-F238E27FC236}">
                  <a16:creationId xmlns:a16="http://schemas.microsoft.com/office/drawing/2014/main" id="{7C453BEE-4955-4CE1-BF6E-0D2A7354816C}"/>
                </a:ext>
              </a:extLst>
            </p:cNvPr>
            <p:cNvGrpSpPr/>
            <p:nvPr/>
          </p:nvGrpSpPr>
          <p:grpSpPr>
            <a:xfrm>
              <a:off x="-173466" y="1468687"/>
              <a:ext cx="4494231" cy="4494231"/>
              <a:chOff x="-173466" y="1468687"/>
              <a:chExt cx="4494231" cy="4494231"/>
            </a:xfrm>
          </p:grpSpPr>
          <p:sp>
            <p:nvSpPr>
              <p:cNvPr id="15" name="Arc 14">
                <a:extLst>
                  <a:ext uri="{FF2B5EF4-FFF2-40B4-BE49-F238E27FC236}">
                    <a16:creationId xmlns:a16="http://schemas.microsoft.com/office/drawing/2014/main" id="{57B96702-7FC9-4786-99A6-72FC7CCF4F43}"/>
                  </a:ext>
                </a:extLst>
              </p:cNvPr>
              <p:cNvSpPr/>
              <p:nvPr/>
            </p:nvSpPr>
            <p:spPr>
              <a:xfrm>
                <a:off x="594029" y="2236182"/>
                <a:ext cx="2959241" cy="2959241"/>
              </a:xfrm>
              <a:prstGeom prst="arc">
                <a:avLst>
                  <a:gd name="adj1" fmla="val 16200000"/>
                  <a:gd name="adj2" fmla="val 933280"/>
                </a:avLst>
              </a:prstGeom>
              <a:noFill/>
              <a:ln w="381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6" name="Arc 15">
                <a:extLst>
                  <a:ext uri="{FF2B5EF4-FFF2-40B4-BE49-F238E27FC236}">
                    <a16:creationId xmlns:a16="http://schemas.microsoft.com/office/drawing/2014/main" id="{6612A9F2-99AF-4FC0-80CC-480A3797FC1F}"/>
                  </a:ext>
                </a:extLst>
              </p:cNvPr>
              <p:cNvSpPr/>
              <p:nvPr/>
            </p:nvSpPr>
            <p:spPr>
              <a:xfrm>
                <a:off x="258936" y="1901089"/>
                <a:ext cx="3629427" cy="3629427"/>
              </a:xfrm>
              <a:prstGeom prst="arc">
                <a:avLst>
                  <a:gd name="adj1" fmla="val 14081651"/>
                  <a:gd name="adj2" fmla="val 5305870"/>
                </a:avLst>
              </a:prstGeom>
              <a:noFill/>
              <a:ln w="1905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7" name="Arc 16">
                <a:extLst>
                  <a:ext uri="{FF2B5EF4-FFF2-40B4-BE49-F238E27FC236}">
                    <a16:creationId xmlns:a16="http://schemas.microsoft.com/office/drawing/2014/main" id="{379A5D9A-C336-4139-A282-537B17FE1EF5}"/>
                  </a:ext>
                </a:extLst>
              </p:cNvPr>
              <p:cNvSpPr/>
              <p:nvPr/>
            </p:nvSpPr>
            <p:spPr>
              <a:xfrm>
                <a:off x="496504" y="2138657"/>
                <a:ext cx="3154291" cy="3154291"/>
              </a:xfrm>
              <a:prstGeom prst="arc">
                <a:avLst>
                  <a:gd name="adj1" fmla="val 786898"/>
                  <a:gd name="adj2" fmla="val 3954909"/>
                </a:avLst>
              </a:prstGeom>
              <a:noFill/>
              <a:ln w="254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8" name="Arc 17">
                <a:extLst>
                  <a:ext uri="{FF2B5EF4-FFF2-40B4-BE49-F238E27FC236}">
                    <a16:creationId xmlns:a16="http://schemas.microsoft.com/office/drawing/2014/main" id="{A937A189-9405-4919-8FEA-D77DA9839F3E}"/>
                  </a:ext>
                </a:extLst>
              </p:cNvPr>
              <p:cNvSpPr/>
              <p:nvPr/>
            </p:nvSpPr>
            <p:spPr>
              <a:xfrm>
                <a:off x="496504" y="2138657"/>
                <a:ext cx="3154291" cy="3154291"/>
              </a:xfrm>
              <a:prstGeom prst="arc">
                <a:avLst>
                  <a:gd name="adj1" fmla="val 5978286"/>
                  <a:gd name="adj2" fmla="val 7232270"/>
                </a:avLst>
              </a:prstGeom>
              <a:noFill/>
              <a:ln w="73025">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9" name="Arc 18">
                <a:extLst>
                  <a:ext uri="{FF2B5EF4-FFF2-40B4-BE49-F238E27FC236}">
                    <a16:creationId xmlns:a16="http://schemas.microsoft.com/office/drawing/2014/main" id="{78CC9B88-6F20-4E1B-A8E8-54A9E850F1EE}"/>
                  </a:ext>
                </a:extLst>
              </p:cNvPr>
              <p:cNvSpPr/>
              <p:nvPr/>
            </p:nvSpPr>
            <p:spPr>
              <a:xfrm>
                <a:off x="404266" y="2046419"/>
                <a:ext cx="3338767" cy="3338767"/>
              </a:xfrm>
              <a:prstGeom prst="arc">
                <a:avLst>
                  <a:gd name="adj1" fmla="val 2334467"/>
                  <a:gd name="adj2" fmla="val 9307751"/>
                </a:avLst>
              </a:prstGeom>
              <a:noFill/>
              <a:ln w="381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0" name="Arc 19">
                <a:extLst>
                  <a:ext uri="{FF2B5EF4-FFF2-40B4-BE49-F238E27FC236}">
                    <a16:creationId xmlns:a16="http://schemas.microsoft.com/office/drawing/2014/main" id="{1CB30861-1EA1-453E-9752-3AC003285395}"/>
                  </a:ext>
                </a:extLst>
              </p:cNvPr>
              <p:cNvSpPr/>
              <p:nvPr/>
            </p:nvSpPr>
            <p:spPr>
              <a:xfrm>
                <a:off x="331601" y="1973754"/>
                <a:ext cx="3484097" cy="3484097"/>
              </a:xfrm>
              <a:prstGeom prst="arc">
                <a:avLst>
                  <a:gd name="adj1" fmla="val 3148164"/>
                  <a:gd name="adj2" fmla="val 16522664"/>
                </a:avLst>
              </a:prstGeom>
              <a:noFill/>
              <a:ln w="15875">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1" name="Arc 20">
                <a:extLst>
                  <a:ext uri="{FF2B5EF4-FFF2-40B4-BE49-F238E27FC236}">
                    <a16:creationId xmlns:a16="http://schemas.microsoft.com/office/drawing/2014/main" id="{8FE786BF-6275-4C1B-8069-0C6A468C172E}"/>
                  </a:ext>
                </a:extLst>
              </p:cNvPr>
              <p:cNvSpPr/>
              <p:nvPr/>
            </p:nvSpPr>
            <p:spPr>
              <a:xfrm>
                <a:off x="129202" y="1771355"/>
                <a:ext cx="3888894" cy="3888894"/>
              </a:xfrm>
              <a:prstGeom prst="arc">
                <a:avLst>
                  <a:gd name="adj1" fmla="val 3267692"/>
                  <a:gd name="adj2" fmla="val 8775367"/>
                </a:avLst>
              </a:prstGeom>
              <a:noFill/>
              <a:ln w="8255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2" name="Arc 21">
                <a:extLst>
                  <a:ext uri="{FF2B5EF4-FFF2-40B4-BE49-F238E27FC236}">
                    <a16:creationId xmlns:a16="http://schemas.microsoft.com/office/drawing/2014/main" id="{8285BF8C-A302-4364-BE42-6AFC729EA919}"/>
                  </a:ext>
                </a:extLst>
              </p:cNvPr>
              <p:cNvSpPr/>
              <p:nvPr/>
            </p:nvSpPr>
            <p:spPr>
              <a:xfrm>
                <a:off x="17696" y="1659849"/>
                <a:ext cx="4111907" cy="4111907"/>
              </a:xfrm>
              <a:prstGeom prst="arc">
                <a:avLst>
                  <a:gd name="adj1" fmla="val 11832445"/>
                  <a:gd name="adj2" fmla="val 164405"/>
                </a:avLst>
              </a:prstGeom>
              <a:noFill/>
              <a:ln w="635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3" name="Arc 22">
                <a:extLst>
                  <a:ext uri="{FF2B5EF4-FFF2-40B4-BE49-F238E27FC236}">
                    <a16:creationId xmlns:a16="http://schemas.microsoft.com/office/drawing/2014/main" id="{A33C71E4-92D9-40EB-9A83-482388ACDB34}"/>
                  </a:ext>
                </a:extLst>
              </p:cNvPr>
              <p:cNvSpPr/>
              <p:nvPr/>
            </p:nvSpPr>
            <p:spPr>
              <a:xfrm>
                <a:off x="-173466" y="1468687"/>
                <a:ext cx="4494231" cy="4494231"/>
              </a:xfrm>
              <a:prstGeom prst="arc">
                <a:avLst>
                  <a:gd name="adj1" fmla="val 14076010"/>
                  <a:gd name="adj2" fmla="val 5130957"/>
                </a:avLst>
              </a:prstGeom>
              <a:noFill/>
              <a:ln w="254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39" name="Arc 38">
              <a:extLst>
                <a:ext uri="{FF2B5EF4-FFF2-40B4-BE49-F238E27FC236}">
                  <a16:creationId xmlns:a16="http://schemas.microsoft.com/office/drawing/2014/main" id="{92D3B3F3-54C8-4A2E-A511-453B57650FCB}"/>
                </a:ext>
              </a:extLst>
            </p:cNvPr>
            <p:cNvSpPr/>
            <p:nvPr/>
          </p:nvSpPr>
          <p:spPr>
            <a:xfrm>
              <a:off x="-264665" y="1376924"/>
              <a:ext cx="4689566" cy="4689566"/>
            </a:xfrm>
            <a:prstGeom prst="arc">
              <a:avLst>
                <a:gd name="adj1" fmla="val 1189226"/>
                <a:gd name="adj2" fmla="val 14844548"/>
              </a:avLst>
            </a:prstGeom>
            <a:noFill/>
            <a:ln w="762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p:txBody>
          <a:bodyPr/>
          <a:lstStyle/>
          <a:p>
            <a:r>
              <a:rPr lang="en-US"/>
              <a:t>Attack Surface Reduction</a:t>
            </a:r>
            <a:endParaRPr lang="en-US" dirty="0"/>
          </a:p>
        </p:txBody>
      </p:sp>
      <p:sp>
        <p:nvSpPr>
          <p:cNvPr id="9" name="Rectangle 8">
            <a:extLst>
              <a:ext uri="{FF2B5EF4-FFF2-40B4-BE49-F238E27FC236}">
                <a16:creationId xmlns:a16="http://schemas.microsoft.com/office/drawing/2014/main" id="{C65B459B-4477-430F-8C09-99C60917A1E4}"/>
              </a:ext>
            </a:extLst>
          </p:cNvPr>
          <p:cNvSpPr/>
          <p:nvPr/>
        </p:nvSpPr>
        <p:spPr>
          <a:xfrm>
            <a:off x="8245919" y="2296120"/>
            <a:ext cx="3697452" cy="2510431"/>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Isolate access to untrusted sites</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Isolate access to untrusted Office files</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Host intrusion prevention</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Exploit mitigation </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Ransomware protection for your files</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Block traffic to low reputation destinations</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Protect your legacy applications</a:t>
            </a:r>
          </a:p>
          <a:p>
            <a:pPr marL="0" marR="0" lvl="0"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Only allow trusted applications to run</a:t>
            </a:r>
          </a:p>
        </p:txBody>
      </p:sp>
      <p:sp>
        <p:nvSpPr>
          <p:cNvPr id="11" name="TextBox 10">
            <a:extLst>
              <a:ext uri="{FF2B5EF4-FFF2-40B4-BE49-F238E27FC236}">
                <a16:creationId xmlns:a16="http://schemas.microsoft.com/office/drawing/2014/main" id="{16C84DE7-B568-7849-8965-E47B2904A7A1}"/>
              </a:ext>
            </a:extLst>
          </p:cNvPr>
          <p:cNvSpPr txBox="1"/>
          <p:nvPr/>
        </p:nvSpPr>
        <p:spPr>
          <a:xfrm>
            <a:off x="426425" y="920467"/>
            <a:ext cx="8975354" cy="446276"/>
          </a:xfrm>
          <a:prstGeom prst="rect">
            <a:avLst/>
          </a:prstGeom>
        </p:spPr>
        <p:txBody>
          <a:bodyPr vert="horz" wrap="square" lIns="0" tIns="91440" rIns="0" bIns="91440" rtlCol="0">
            <a:spAutoFit/>
          </a:bodyPr>
          <a:lstStyle>
            <a:defPPr>
              <a:defRPr lang="en-US"/>
            </a:defPPr>
            <a:lvl1pPr marR="0" indent="0" defTabSz="914180" fontAlgn="auto">
              <a:lnSpc>
                <a:spcPct val="100000"/>
              </a:lnSpc>
              <a:spcBef>
                <a:spcPts val="0"/>
              </a:spcBef>
              <a:spcAft>
                <a:spcPts val="588"/>
              </a:spcAft>
              <a:buClrTx/>
              <a:buSzPct val="90000"/>
              <a:buFont typeface="Arial" panose="020B0604020202020204" pitchFamily="34" charset="0"/>
              <a:buNone/>
              <a:tabLst/>
              <a:defRPr sz="1700" b="1" spc="0" baseline="0">
                <a:gradFill>
                  <a:gsLst>
                    <a:gs pos="0">
                      <a:schemeClr val="tx2">
                        <a:lumMod val="90000"/>
                        <a:lumOff val="10000"/>
                      </a:schemeClr>
                    </a:gs>
                    <a:gs pos="100000">
                      <a:schemeClr val="tx2">
                        <a:lumMod val="90000"/>
                        <a:lumOff val="10000"/>
                      </a:schemeClr>
                    </a:gs>
                  </a:gsLst>
                  <a:lin ang="5400000" scaled="1"/>
                </a:gradFill>
                <a:latin typeface="Segoe UI Semibold" panose="020B0702040204020203" pitchFamily="34" charset="0"/>
                <a:cs typeface="Segoe UI Semibold" panose="020B0702040204020203" pitchFamily="34" charset="0"/>
              </a:defRPr>
            </a:lvl1pPr>
            <a:lvl2pPr marL="572574" marR="0" indent="-236498" defTabSz="914180" fontAlgn="auto">
              <a:lnSpc>
                <a:spcPct val="100000"/>
              </a:lnSpc>
              <a:spcBef>
                <a:spcPts val="0"/>
              </a:spcBef>
              <a:spcAft>
                <a:spcPts val="588"/>
              </a:spcAft>
              <a:buClrTx/>
              <a:buSzPct val="90000"/>
              <a:buFont typeface="Arial" pitchFamily="34" charset="0"/>
              <a:buChar char="•"/>
              <a:tabLst/>
              <a:defRPr sz="980" b="0" spc="0" baseline="0">
                <a:gradFill>
                  <a:gsLst>
                    <a:gs pos="1250">
                      <a:schemeClr val="tx1"/>
                    </a:gs>
                    <a:gs pos="100000">
                      <a:schemeClr val="tx1"/>
                    </a:gs>
                  </a:gsLst>
                  <a:lin ang="5400000" scaled="0"/>
                </a:gradFill>
                <a:latin typeface="Segoe UI Semibold"/>
                <a:cs typeface="Segoe UI Semibold"/>
              </a:defRPr>
            </a:lvl2pPr>
            <a:lvl3pPr marL="840191" marR="0" indent="-280064" defTabSz="914180" fontAlgn="auto">
              <a:lnSpc>
                <a:spcPct val="100000"/>
              </a:lnSpc>
              <a:spcBef>
                <a:spcPts val="0"/>
              </a:spcBef>
              <a:spcAft>
                <a:spcPts val="588"/>
              </a:spcAft>
              <a:buClrTx/>
              <a:buSzPct val="90000"/>
              <a:buFont typeface="Arial" panose="020B0604020202020204" pitchFamily="34" charset="0"/>
              <a:buChar char="•"/>
              <a:tabLst/>
              <a:defRPr sz="980" b="0" spc="0" baseline="0">
                <a:gradFill>
                  <a:gsLst>
                    <a:gs pos="1250">
                      <a:schemeClr val="tx1"/>
                    </a:gs>
                    <a:gs pos="100000">
                      <a:schemeClr val="tx1"/>
                    </a:gs>
                  </a:gsLst>
                  <a:lin ang="5400000" scaled="0"/>
                </a:gradFill>
              </a:defRPr>
            </a:lvl3pPr>
            <a:lvl4pPr marL="1008229" marR="0" indent="-224051" defTabSz="914180" fontAlgn="auto">
              <a:lnSpc>
                <a:spcPct val="90000"/>
              </a:lnSpc>
              <a:spcBef>
                <a:spcPct val="20000"/>
              </a:spcBef>
              <a:spcAft>
                <a:spcPts val="0"/>
              </a:spcAft>
              <a:buClrTx/>
              <a:buSzPct val="90000"/>
              <a:buFont typeface="Arial" pitchFamily="34" charset="0"/>
              <a:buChar char="•"/>
              <a:tabLst/>
              <a:defRPr sz="1372" spc="0" baseline="0">
                <a:solidFill>
                  <a:schemeClr val="tx1">
                    <a:lumMod val="75000"/>
                  </a:schemeClr>
                </a:solidFill>
              </a:defRPr>
            </a:lvl4pPr>
            <a:lvl5pPr marL="1232280" marR="0" indent="-224051" defTabSz="914180" fontAlgn="auto">
              <a:lnSpc>
                <a:spcPct val="90000"/>
              </a:lnSpc>
              <a:spcBef>
                <a:spcPct val="20000"/>
              </a:spcBef>
              <a:spcAft>
                <a:spcPts val="0"/>
              </a:spcAft>
              <a:buClrTx/>
              <a:buSzPct val="90000"/>
              <a:buFont typeface="Arial" pitchFamily="34" charset="0"/>
              <a:buChar char="•"/>
              <a:tabLst/>
              <a:defRPr sz="1372" spc="0" baseline="0">
                <a:solidFill>
                  <a:schemeClr val="tx1">
                    <a:lumMod val="75000"/>
                  </a:schemeClr>
                </a:solidFill>
              </a:defRPr>
            </a:lvl5pPr>
            <a:lvl6pPr marL="2513996" indent="-228546" defTabSz="914180">
              <a:spcBef>
                <a:spcPct val="20000"/>
              </a:spcBef>
              <a:buFont typeface="Arial" pitchFamily="34" charset="0"/>
              <a:buChar char="•"/>
              <a:defRPr sz="1960"/>
            </a:lvl6pPr>
            <a:lvl7pPr marL="2971087" indent="-228546" defTabSz="914180">
              <a:spcBef>
                <a:spcPct val="20000"/>
              </a:spcBef>
              <a:buFont typeface="Arial" pitchFamily="34" charset="0"/>
              <a:buChar char="•"/>
              <a:defRPr sz="1960"/>
            </a:lvl7pPr>
            <a:lvl8pPr marL="3428177" indent="-228546" defTabSz="914180">
              <a:spcBef>
                <a:spcPct val="20000"/>
              </a:spcBef>
              <a:buFont typeface="Arial" pitchFamily="34" charset="0"/>
              <a:buChar char="•"/>
              <a:defRPr sz="1960"/>
            </a:lvl8pPr>
            <a:lvl9pPr marL="3885268" indent="-228546" defTabSz="914180">
              <a:spcBef>
                <a:spcPct val="20000"/>
              </a:spcBef>
              <a:buFont typeface="Arial" pitchFamily="34" charset="0"/>
              <a:buChar char="•"/>
              <a:defRPr sz="1960"/>
            </a:lvl9pPr>
          </a:lstStyle>
          <a:p>
            <a:pPr marL="0" marR="0" lvl="0" indent="0" algn="l" defTabSz="914180" rtl="0" eaLnBrk="1" fontAlgn="auto" latinLnBrk="0" hangingPunct="1">
              <a:lnSpc>
                <a:spcPct val="100000"/>
              </a:lnSpc>
              <a:spcBef>
                <a:spcPts val="0"/>
              </a:spcBef>
              <a:spcAft>
                <a:spcPts val="588"/>
              </a:spcAft>
              <a:buClrTx/>
              <a:buSzPct val="90000"/>
              <a:buFont typeface="Arial" panose="020B0604020202020204" pitchFamily="34" charset="0"/>
              <a:buNone/>
              <a:tabLst/>
              <a:defRPr/>
            </a:pPr>
            <a:r>
              <a:rPr kumimoji="0" lang="en-US" sz="1700" b="1"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Semibold" panose="020B0702040204020203" pitchFamily="34" charset="0"/>
                <a:ea typeface="+mn-ea"/>
                <a:cs typeface="Segoe UI Semibold" panose="020B0702040204020203" pitchFamily="34" charset="0"/>
              </a:rPr>
              <a:t>Resist attacks and exploitations</a:t>
            </a:r>
          </a:p>
        </p:txBody>
      </p:sp>
      <p:cxnSp>
        <p:nvCxnSpPr>
          <p:cNvPr id="28" name="Straight Connector 27">
            <a:extLst>
              <a:ext uri="{FF2B5EF4-FFF2-40B4-BE49-F238E27FC236}">
                <a16:creationId xmlns:a16="http://schemas.microsoft.com/office/drawing/2014/main" id="{91CAB405-BBC1-4803-BD63-2BA437EADE17}"/>
              </a:ext>
            </a:extLst>
          </p:cNvPr>
          <p:cNvCxnSpPr>
            <a:cxnSpLocks/>
          </p:cNvCxnSpPr>
          <p:nvPr/>
        </p:nvCxnSpPr>
        <p:spPr>
          <a:xfrm>
            <a:off x="7967586" y="2326942"/>
            <a:ext cx="0" cy="2479609"/>
          </a:xfrm>
          <a:prstGeom prst="line">
            <a:avLst/>
          </a:prstGeom>
          <a:ln w="15875">
            <a:solidFill>
              <a:schemeClr val="bg2">
                <a:lumMod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D5FC71D8-2D44-4182-8B8D-50981F336641}"/>
              </a:ext>
            </a:extLst>
          </p:cNvPr>
          <p:cNvSpPr/>
          <p:nvPr/>
        </p:nvSpPr>
        <p:spPr>
          <a:xfrm>
            <a:off x="5071590" y="2296120"/>
            <a:ext cx="2617664" cy="2509020"/>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30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HW BASED ISOLATION</a:t>
            </a:r>
          </a:p>
          <a:p>
            <a:pPr marL="0" marR="0" lvl="1" indent="0" algn="l" defTabSz="914400" rtl="0" eaLnBrk="1" fontAlgn="auto" latinLnBrk="0" hangingPunct="1">
              <a:lnSpc>
                <a:spcPct val="97000"/>
              </a:lnSpc>
              <a:spcBef>
                <a:spcPts val="0"/>
              </a:spcBef>
              <a:spcAft>
                <a:spcPts val="30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APPLICATION CONTROL</a:t>
            </a:r>
          </a:p>
          <a:p>
            <a:pPr marL="0" marR="0" lvl="1" indent="0" algn="l" defTabSz="914400" rtl="0" eaLnBrk="1" fontAlgn="auto" latinLnBrk="0" hangingPunct="1">
              <a:lnSpc>
                <a:spcPct val="97000"/>
              </a:lnSpc>
              <a:spcBef>
                <a:spcPts val="0"/>
              </a:spcBef>
              <a:spcAft>
                <a:spcPts val="30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EXPLOIT PROTECTION</a:t>
            </a:r>
          </a:p>
          <a:p>
            <a:pPr marL="0" marR="0" lvl="1" indent="0" algn="l" defTabSz="914400" rtl="0" eaLnBrk="1" fontAlgn="auto" latinLnBrk="0" hangingPunct="1">
              <a:lnSpc>
                <a:spcPct val="97000"/>
              </a:lnSpc>
              <a:spcBef>
                <a:spcPts val="0"/>
              </a:spcBef>
              <a:spcAft>
                <a:spcPts val="30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NETWORK PROTECTION</a:t>
            </a:r>
          </a:p>
          <a:p>
            <a:pPr marL="0" marR="0" lvl="1" indent="0" algn="l" defTabSz="914400" rtl="0" eaLnBrk="1" fontAlgn="auto" latinLnBrk="0" hangingPunct="1">
              <a:lnSpc>
                <a:spcPct val="97000"/>
              </a:lnSpc>
              <a:spcBef>
                <a:spcPts val="0"/>
              </a:spcBef>
              <a:spcAft>
                <a:spcPts val="30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CONTROLLED FOLDER ACCESS</a:t>
            </a:r>
          </a:p>
        </p:txBody>
      </p:sp>
      <p:grpSp>
        <p:nvGrpSpPr>
          <p:cNvPr id="24" name="Graphic 77">
            <a:extLst>
              <a:ext uri="{FF2B5EF4-FFF2-40B4-BE49-F238E27FC236}">
                <a16:creationId xmlns:a16="http://schemas.microsoft.com/office/drawing/2014/main" id="{A708143A-9DE7-4CBA-86C4-97D507A182A1}"/>
              </a:ext>
            </a:extLst>
          </p:cNvPr>
          <p:cNvGrpSpPr/>
          <p:nvPr/>
        </p:nvGrpSpPr>
        <p:grpSpPr>
          <a:xfrm>
            <a:off x="1956920" y="3011038"/>
            <a:ext cx="1200100" cy="1164688"/>
            <a:chOff x="5795227" y="3790588"/>
            <a:chExt cx="556089" cy="539680"/>
          </a:xfrm>
        </p:grpSpPr>
        <p:sp>
          <p:nvSpPr>
            <p:cNvPr id="25" name="Freeform: Shape 24">
              <a:extLst>
                <a:ext uri="{FF2B5EF4-FFF2-40B4-BE49-F238E27FC236}">
                  <a16:creationId xmlns:a16="http://schemas.microsoft.com/office/drawing/2014/main" id="{CBE18A15-942E-4F46-9EB7-A77F2E1D1E5E}"/>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DB2EAD8-5527-46C7-A56D-1D18E595411D}"/>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82A4480-1B09-4753-9DB4-D5C58DDCFF7F}"/>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spTree>
    <p:extLst>
      <p:ext uri="{BB962C8B-B14F-4D97-AF65-F5344CB8AC3E}">
        <p14:creationId xmlns:p14="http://schemas.microsoft.com/office/powerpoint/2010/main" val="4021526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4149175" y="3536934"/>
            <a:ext cx="1902349" cy="1920171"/>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283391666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B0BC9C-6646-461C-8062-8C44B307E3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052860" y="1629841"/>
            <a:ext cx="5087208" cy="3697209"/>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grpSp>
        <p:nvGrpSpPr>
          <p:cNvPr id="25" name="Group 24">
            <a:extLst>
              <a:ext uri="{FF2B5EF4-FFF2-40B4-BE49-F238E27FC236}">
                <a16:creationId xmlns:a16="http://schemas.microsoft.com/office/drawing/2014/main" id="{E3B8A3E2-5230-43BE-9516-0CE0D375B9FC}"/>
              </a:ext>
            </a:extLst>
          </p:cNvPr>
          <p:cNvGrpSpPr/>
          <p:nvPr/>
        </p:nvGrpSpPr>
        <p:grpSpPr>
          <a:xfrm>
            <a:off x="8663569" y="3429000"/>
            <a:ext cx="2905525" cy="2080138"/>
            <a:chOff x="7839601" y="1016004"/>
            <a:chExt cx="2905525" cy="2080138"/>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1016004"/>
              <a:ext cx="2905525" cy="208013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We live in a world of hyper polymorphic threats with 5 billion unique instances per month</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929968" y="1252259"/>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367BB3C8-FBEC-4FBE-9C51-4501E65E5EAE}"/>
              </a:ext>
            </a:extLst>
          </p:cNvPr>
          <p:cNvGrpSpPr/>
          <p:nvPr/>
        </p:nvGrpSpPr>
        <p:grpSpPr>
          <a:xfrm>
            <a:off x="5879528" y="2745671"/>
            <a:ext cx="2855021" cy="2318526"/>
            <a:chOff x="7839601" y="251769"/>
            <a:chExt cx="2855021" cy="2318526"/>
          </a:xfrm>
        </p:grpSpPr>
        <p:sp>
          <p:nvSpPr>
            <p:cNvPr id="20" name="Rectangle 19">
              <a:extLst>
                <a:ext uri="{FF2B5EF4-FFF2-40B4-BE49-F238E27FC236}">
                  <a16:creationId xmlns:a16="http://schemas.microsoft.com/office/drawing/2014/main" id="{BBF2E32E-3E10-40BE-958B-F628E2734024}"/>
                </a:ext>
              </a:extLst>
            </p:cNvPr>
            <p:cNvSpPr/>
            <p:nvPr/>
          </p:nvSpPr>
          <p:spPr bwMode="auto">
            <a:xfrm>
              <a:off x="7839601" y="251769"/>
              <a:ext cx="2855021" cy="2318526"/>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The game has shifted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from blocking recognizable executable files to malware that uses sophisticated exploit techniques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a:t>
              </a:r>
              <a:r>
                <a:rPr kumimoji="0" lang="en-US" sz="1600" b="0" i="0" u="none" strike="noStrike" kern="1200" cap="none" spc="0" normalizeH="0" baseline="0" noProof="0" err="1">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e.g</a:t>
              </a: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 </a:t>
              </a:r>
              <a:r>
                <a:rPr kumimoji="0" lang="en-US" sz="1600" b="0" i="0" u="none" strike="noStrike" kern="1200" cap="none" spc="0" normalizeH="0" baseline="0" noProof="0" err="1">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fileless</a:t>
              </a: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a:t>
              </a:r>
            </a:p>
          </p:txBody>
        </p:sp>
        <p:sp>
          <p:nvSpPr>
            <p:cNvPr id="21" name="Warning_E7BA">
              <a:extLst>
                <a:ext uri="{FF2B5EF4-FFF2-40B4-BE49-F238E27FC236}">
                  <a16:creationId xmlns:a16="http://schemas.microsoft.com/office/drawing/2014/main" id="{1CD2D277-1FC9-49B5-8C18-40B602254EA8}"/>
                </a:ext>
              </a:extLst>
            </p:cNvPr>
            <p:cNvSpPr>
              <a:spLocks noChangeAspect="1" noEditPoints="1"/>
            </p:cNvSpPr>
            <p:nvPr/>
          </p:nvSpPr>
          <p:spPr bwMode="auto">
            <a:xfrm>
              <a:off x="8917503" y="356501"/>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8" name="Group 17">
            <a:extLst>
              <a:ext uri="{FF2B5EF4-FFF2-40B4-BE49-F238E27FC236}">
                <a16:creationId xmlns:a16="http://schemas.microsoft.com/office/drawing/2014/main" id="{29738A6B-F73D-4288-89D7-964E7F348E97}"/>
              </a:ext>
            </a:extLst>
          </p:cNvPr>
          <p:cNvGrpSpPr/>
          <p:nvPr/>
        </p:nvGrpSpPr>
        <p:grpSpPr>
          <a:xfrm>
            <a:off x="8695930" y="1199785"/>
            <a:ext cx="2790298" cy="2321269"/>
            <a:chOff x="7839602" y="816417"/>
            <a:chExt cx="2790298" cy="2321269"/>
          </a:xfrm>
        </p:grpSpPr>
        <p:sp>
          <p:nvSpPr>
            <p:cNvPr id="17" name="Rectangle 16">
              <a:extLst>
                <a:ext uri="{FF2B5EF4-FFF2-40B4-BE49-F238E27FC236}">
                  <a16:creationId xmlns:a16="http://schemas.microsoft.com/office/drawing/2014/main" id="{503C573F-0E18-43CA-AF67-70EB03DCC15D}"/>
                </a:ext>
              </a:extLst>
            </p:cNvPr>
            <p:cNvSpPr/>
            <p:nvPr/>
          </p:nvSpPr>
          <p:spPr bwMode="auto">
            <a:xfrm>
              <a:off x="7839602" y="816417"/>
              <a:ext cx="2790298" cy="2321269"/>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While Attack Surface Reduction can dramatically increase your security posture you still need detection for the surfaces that remain</a:t>
              </a:r>
            </a:p>
          </p:txBody>
        </p:sp>
        <p:sp>
          <p:nvSpPr>
            <p:cNvPr id="16" name="Warning_E7BA">
              <a:extLst>
                <a:ext uri="{FF2B5EF4-FFF2-40B4-BE49-F238E27FC236}">
                  <a16:creationId xmlns:a16="http://schemas.microsoft.com/office/drawing/2014/main" id="{48959914-604E-4852-9754-E77014129112}"/>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22" name="Group 21">
            <a:extLst>
              <a:ext uri="{FF2B5EF4-FFF2-40B4-BE49-F238E27FC236}">
                <a16:creationId xmlns:a16="http://schemas.microsoft.com/office/drawing/2014/main" id="{A3ED2F90-A2AE-4FA0-AC3C-08E6E8A31CB3}"/>
              </a:ext>
            </a:extLst>
          </p:cNvPr>
          <p:cNvGrpSpPr/>
          <p:nvPr/>
        </p:nvGrpSpPr>
        <p:grpSpPr>
          <a:xfrm>
            <a:off x="5474926" y="716041"/>
            <a:ext cx="3322485" cy="2031858"/>
            <a:chOff x="7584556" y="816417"/>
            <a:chExt cx="3322485" cy="2031858"/>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584556" y="816417"/>
              <a:ext cx="3322485" cy="203185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Solutions that depend on regular updates can not protect against the 7 million unique threats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that emerge per hour </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4" y="2471392"/>
            <a:ext cx="4634061" cy="758022"/>
          </a:xfrm>
        </p:spPr>
        <p:txBody>
          <a:bodyPr/>
          <a:lstStyle/>
          <a:p>
            <a:r>
              <a:rPr lang="en-US"/>
              <a:t>The need for </a:t>
            </a:r>
            <a:br>
              <a:rPr lang="en-US"/>
            </a:br>
            <a:r>
              <a:rPr lang="en-US"/>
              <a:t>next generation protection</a:t>
            </a:r>
          </a:p>
        </p:txBody>
      </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3833550"/>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3833550"/>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grpSp>
        <p:nvGrpSpPr>
          <p:cNvPr id="30" name="Group 29">
            <a:extLst>
              <a:ext uri="{FF2B5EF4-FFF2-40B4-BE49-F238E27FC236}">
                <a16:creationId xmlns:a16="http://schemas.microsoft.com/office/drawing/2014/main" id="{9BD3A477-9CB8-4BE7-9D7D-7E0A46924264}"/>
              </a:ext>
            </a:extLst>
          </p:cNvPr>
          <p:cNvGrpSpPr/>
          <p:nvPr/>
        </p:nvGrpSpPr>
        <p:grpSpPr>
          <a:xfrm>
            <a:off x="622906" y="1719082"/>
            <a:ext cx="568095" cy="608815"/>
            <a:chOff x="4874110" y="4594397"/>
            <a:chExt cx="568095" cy="608815"/>
          </a:xfrm>
        </p:grpSpPr>
        <p:sp>
          <p:nvSpPr>
            <p:cNvPr id="31" name="Freeform: Shape 30">
              <a:extLst>
                <a:ext uri="{FF2B5EF4-FFF2-40B4-BE49-F238E27FC236}">
                  <a16:creationId xmlns:a16="http://schemas.microsoft.com/office/drawing/2014/main" id="{CB22AE94-C6CA-43A5-ACFD-7FFBB391526F}"/>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2" name="Freeform: Shape 31">
              <a:extLst>
                <a:ext uri="{FF2B5EF4-FFF2-40B4-BE49-F238E27FC236}">
                  <a16:creationId xmlns:a16="http://schemas.microsoft.com/office/drawing/2014/main" id="{5647AE98-AC0B-48A2-979F-75A677179821}"/>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1380181E-A876-49CF-94D5-538D44C5275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Tree>
    <p:extLst>
      <p:ext uri="{BB962C8B-B14F-4D97-AF65-F5344CB8AC3E}">
        <p14:creationId xmlns:p14="http://schemas.microsoft.com/office/powerpoint/2010/main" val="15271964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18"/>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25"/>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25"/>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19"/>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19"/>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22"/>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22"/>
                                        </p:tgtEl>
                                      </p:cBhvr>
                                      <p:by x="0" y="0"/>
                                    </p:animScale>
                                  </p:childTnLst>
                                </p:cTn>
                              </p:par>
                            </p:childTnLst>
                          </p:cTn>
                        </p:par>
                      </p:childTnLst>
                    </p:cTn>
                  </p:par>
                  <p:par>
                    <p:cTn id="24" fill="hold">
                      <p:stCondLst>
                        <p:cond delay="indefinite"/>
                      </p:stCondLst>
                      <p:childTnLst>
                        <p:par>
                          <p:cTn id="25" fill="hold">
                            <p:stCondLst>
                              <p:cond delay="0"/>
                            </p:stCondLst>
                            <p:childTnLst>
                              <p:par>
                                <p:cTn id="26" presetID="35" presetClass="path" presetSubtype="0" decel="100000" fill="hold" grpId="0" nodeType="clickEffect">
                                  <p:stCondLst>
                                    <p:cond delay="0"/>
                                  </p:stCondLst>
                                  <p:childTnLst>
                                    <p:animMotion origin="layout" path="M -1.66667E-6 3.7037E-6 L -0.04844 3.7037E-6 " pathEditMode="relative" rAng="0" ptsTypes="AA">
                                      <p:cBhvr>
                                        <p:cTn id="27" dur="500" fill="hold"/>
                                        <p:tgtEl>
                                          <p:spTgt spid="29"/>
                                        </p:tgtEl>
                                        <p:attrNameLst>
                                          <p:attrName>ppt_x</p:attrName>
                                          <p:attrName>ppt_y</p:attrName>
                                        </p:attrNameLst>
                                      </p:cBhvr>
                                      <p:rCtr x="-2422" y="0"/>
                                    </p:animMotion>
                                  </p:childTnLst>
                                </p:cTn>
                              </p:par>
                              <p:par>
                                <p:cTn id="28" presetID="1" presetClass="emph" presetSubtype="2" fill="hold" nodeType="withEffect">
                                  <p:stCondLst>
                                    <p:cond delay="0"/>
                                  </p:stCondLst>
                                  <p:childTnLst>
                                    <p:animClr clrSpc="rgb" dir="cw">
                                      <p:cBhvr>
                                        <p:cTn id="29" dur="500" fill="hold"/>
                                        <p:tgtEl>
                                          <p:spTgt spid="29"/>
                                        </p:tgtEl>
                                        <p:attrNameLst>
                                          <p:attrName>fillcolor</p:attrName>
                                        </p:attrNameLst>
                                      </p:cBhvr>
                                      <p:to>
                                        <a:srgbClr val="0078D4"/>
                                      </p:to>
                                    </p:animClr>
                                    <p:set>
                                      <p:cBhvr>
                                        <p:cTn id="30" dur="500" fill="hold"/>
                                        <p:tgtEl>
                                          <p:spTgt spid="29"/>
                                        </p:tgtEl>
                                        <p:attrNameLst>
                                          <p:attrName>fill.type</p:attrName>
                                        </p:attrNameLst>
                                      </p:cBhvr>
                                      <p:to>
                                        <p:strVal val="solid"/>
                                      </p:to>
                                    </p:set>
                                    <p:set>
                                      <p:cBhvr>
                                        <p:cTn id="31" dur="500" fill="hold"/>
                                        <p:tgtEl>
                                          <p:spTgt spid="29"/>
                                        </p:tgtEl>
                                        <p:attrNameLst>
                                          <p:attrName>fill.on</p:attrName>
                                        </p:attrNameLst>
                                      </p:cBhvr>
                                      <p:to>
                                        <p:strVal val="true"/>
                                      </p:to>
                                    </p:set>
                                  </p:childTnLst>
                                </p:cTn>
                              </p:par>
                              <p:par>
                                <p:cTn id="32" presetID="7" presetClass="emph" presetSubtype="2" fill="hold" nodeType="withEffect">
                                  <p:stCondLst>
                                    <p:cond delay="0"/>
                                  </p:stCondLst>
                                  <p:childTnLst>
                                    <p:animClr clrSpc="rgb" dir="cw">
                                      <p:cBhvr>
                                        <p:cTn id="33" dur="500" fill="hold"/>
                                        <p:tgtEl>
                                          <p:spTgt spid="28"/>
                                        </p:tgtEl>
                                        <p:attrNameLst>
                                          <p:attrName>stroke.color</p:attrName>
                                        </p:attrNameLst>
                                      </p:cBhvr>
                                      <p:to>
                                        <a:srgbClr val="0078D4"/>
                                      </p:to>
                                    </p:animClr>
                                    <p:set>
                                      <p:cBhvr>
                                        <p:cTn id="34" dur="500" fill="hold"/>
                                        <p:tgtEl>
                                          <p:spTgt spid="28"/>
                                        </p:tgtEl>
                                        <p:attrNameLst>
                                          <p:attrName>stroke.on</p:attrName>
                                        </p:attrNameLst>
                                      </p:cBhvr>
                                      <p:to>
                                        <p:strVal val="true"/>
                                      </p:to>
                                    </p:set>
                                  </p:childTnLst>
                                </p:cTn>
                              </p:par>
                            </p:childTnLst>
                          </p:cTn>
                        </p:par>
                        <p:par>
                          <p:cTn id="35" fill="hold">
                            <p:stCondLst>
                              <p:cond delay="500"/>
                            </p:stCondLst>
                            <p:childTnLst>
                              <p:par>
                                <p:cTn id="36" presetID="42" presetClass="path" presetSubtype="0" accel="100000" fill="hold" nodeType="afterEffect">
                                  <p:stCondLst>
                                    <p:cond delay="0"/>
                                  </p:stCondLst>
                                  <p:childTnLst>
                                    <p:animMotion origin="layout" path="M 3.54167E-6 3.7037E-6 L -0.04297 -0.0294 " pathEditMode="relative" rAng="0" ptsTypes="AA">
                                      <p:cBhvr>
                                        <p:cTn id="37" dur="500" fill="hold"/>
                                        <p:tgtEl>
                                          <p:spTgt spid="22"/>
                                        </p:tgtEl>
                                        <p:attrNameLst>
                                          <p:attrName>ppt_x</p:attrName>
                                          <p:attrName>ppt_y</p:attrName>
                                        </p:attrNameLst>
                                      </p:cBhvr>
                                      <p:rCtr x="-2148" y="-1481"/>
                                    </p:animMotion>
                                  </p:childTnLst>
                                </p:cTn>
                              </p:par>
                              <p:par>
                                <p:cTn id="38" presetID="10" presetClass="exit" presetSubtype="0" fill="hold" nodeType="withEffect">
                                  <p:stCondLst>
                                    <p:cond delay="0"/>
                                  </p:stCondLst>
                                  <p:childTnLst>
                                    <p:animEffect transition="out" filter="fade">
                                      <p:cBhvr>
                                        <p:cTn id="39" dur="500"/>
                                        <p:tgtEl>
                                          <p:spTgt spid="22"/>
                                        </p:tgtEl>
                                      </p:cBhvr>
                                    </p:animEffect>
                                    <p:set>
                                      <p:cBhvr>
                                        <p:cTn id="40" dur="1" fill="hold">
                                          <p:stCondLst>
                                            <p:cond delay="499"/>
                                          </p:stCondLst>
                                        </p:cTn>
                                        <p:tgtEl>
                                          <p:spTgt spid="22"/>
                                        </p:tgtEl>
                                        <p:attrNameLst>
                                          <p:attrName>style.visibility</p:attrName>
                                        </p:attrNameLst>
                                      </p:cBhvr>
                                      <p:to>
                                        <p:strVal val="hidden"/>
                                      </p:to>
                                    </p:set>
                                  </p:childTnLst>
                                </p:cTn>
                              </p:par>
                              <p:par>
                                <p:cTn id="41" presetID="42" presetClass="path" presetSubtype="0" accel="100000" fill="hold" nodeType="withEffect">
                                  <p:stCondLst>
                                    <p:cond delay="0"/>
                                  </p:stCondLst>
                                  <p:childTnLst>
                                    <p:animMotion origin="layout" path="M -3.95833E-6 5.55112E-17 L 0.01446 -0.03194 " pathEditMode="relative" rAng="0" ptsTypes="AA">
                                      <p:cBhvr>
                                        <p:cTn id="42" dur="500" fill="hold"/>
                                        <p:tgtEl>
                                          <p:spTgt spid="18"/>
                                        </p:tgtEl>
                                        <p:attrNameLst>
                                          <p:attrName>ppt_x</p:attrName>
                                          <p:attrName>ppt_y</p:attrName>
                                        </p:attrNameLst>
                                      </p:cBhvr>
                                      <p:rCtr x="716" y="-1597"/>
                                    </p:animMotion>
                                  </p:childTnLst>
                                </p:cTn>
                              </p:par>
                              <p:par>
                                <p:cTn id="43" presetID="10" presetClass="exit" presetSubtype="0" fill="hold" nodeType="withEffect">
                                  <p:stCondLst>
                                    <p:cond delay="0"/>
                                  </p:stCondLst>
                                  <p:childTnLst>
                                    <p:animEffect transition="out" filter="fade">
                                      <p:cBhvr>
                                        <p:cTn id="44" dur="500"/>
                                        <p:tgtEl>
                                          <p:spTgt spid="18"/>
                                        </p:tgtEl>
                                      </p:cBhvr>
                                    </p:animEffect>
                                    <p:set>
                                      <p:cBhvr>
                                        <p:cTn id="45" dur="1" fill="hold">
                                          <p:stCondLst>
                                            <p:cond delay="499"/>
                                          </p:stCondLst>
                                        </p:cTn>
                                        <p:tgtEl>
                                          <p:spTgt spid="18"/>
                                        </p:tgtEl>
                                        <p:attrNameLst>
                                          <p:attrName>style.visibility</p:attrName>
                                        </p:attrNameLst>
                                      </p:cBhvr>
                                      <p:to>
                                        <p:strVal val="hidden"/>
                                      </p:to>
                                    </p:set>
                                  </p:childTnLst>
                                </p:cTn>
                              </p:par>
                              <p:par>
                                <p:cTn id="46" presetID="42" presetClass="path" presetSubtype="0" accel="100000" fill="hold" nodeType="withEffect">
                                  <p:stCondLst>
                                    <p:cond delay="0"/>
                                  </p:stCondLst>
                                  <p:childTnLst>
                                    <p:animMotion origin="layout" path="M -4.16667E-6 -3.33333E-6 L 0.02201 0.02848 " pathEditMode="relative" rAng="0" ptsTypes="AA">
                                      <p:cBhvr>
                                        <p:cTn id="47" dur="500" fill="hold"/>
                                        <p:tgtEl>
                                          <p:spTgt spid="25"/>
                                        </p:tgtEl>
                                        <p:attrNameLst>
                                          <p:attrName>ppt_x</p:attrName>
                                          <p:attrName>ppt_y</p:attrName>
                                        </p:attrNameLst>
                                      </p:cBhvr>
                                      <p:rCtr x="1094" y="1412"/>
                                    </p:animMotion>
                                  </p:childTnLst>
                                </p:cTn>
                              </p:par>
                              <p:par>
                                <p:cTn id="48" presetID="10" presetClass="exit" presetSubtype="0" fill="hold" nodeType="withEffect">
                                  <p:stCondLst>
                                    <p:cond delay="0"/>
                                  </p:stCondLst>
                                  <p:childTnLst>
                                    <p:animEffect transition="out" filter="fade">
                                      <p:cBhvr>
                                        <p:cTn id="49" dur="500"/>
                                        <p:tgtEl>
                                          <p:spTgt spid="25"/>
                                        </p:tgtEl>
                                      </p:cBhvr>
                                    </p:animEffect>
                                    <p:set>
                                      <p:cBhvr>
                                        <p:cTn id="50" dur="1" fill="hold">
                                          <p:stCondLst>
                                            <p:cond delay="499"/>
                                          </p:stCondLst>
                                        </p:cTn>
                                        <p:tgtEl>
                                          <p:spTgt spid="25"/>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1.04167E-6 3.33333E-6 L -0.03802 0.03541 " pathEditMode="relative" rAng="0" ptsTypes="AA">
                                      <p:cBhvr>
                                        <p:cTn id="52" dur="500" fill="hold"/>
                                        <p:tgtEl>
                                          <p:spTgt spid="19"/>
                                        </p:tgtEl>
                                        <p:attrNameLst>
                                          <p:attrName>ppt_x</p:attrName>
                                          <p:attrName>ppt_y</p:attrName>
                                        </p:attrNameLst>
                                      </p:cBhvr>
                                      <p:rCtr x="-1901" y="1759"/>
                                    </p:animMotion>
                                  </p:childTnLst>
                                </p:cTn>
                              </p:par>
                              <p:par>
                                <p:cTn id="53" presetID="10" presetClass="exit" presetSubtype="0" fill="hold" nodeType="withEffect">
                                  <p:stCondLst>
                                    <p:cond delay="0"/>
                                  </p:stCondLst>
                                  <p:childTnLst>
                                    <p:animEffect transition="out" filter="fade">
                                      <p:cBhvr>
                                        <p:cTn id="54" dur="500"/>
                                        <p:tgtEl>
                                          <p:spTgt spid="19"/>
                                        </p:tgtEl>
                                      </p:cBhvr>
                                    </p:animEffect>
                                    <p:set>
                                      <p:cBhvr>
                                        <p:cTn id="55"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loud">
            <a:extLst>
              <a:ext uri="{FF2B5EF4-FFF2-40B4-BE49-F238E27FC236}">
                <a16:creationId xmlns:a16="http://schemas.microsoft.com/office/drawing/2014/main" id="{7A44A16B-26A5-4936-878D-641A14BFB88C}"/>
              </a:ext>
            </a:extLst>
          </p:cNvPr>
          <p:cNvSpPr>
            <a:spLocks noChangeAspect="1"/>
          </p:cNvSpPr>
          <p:nvPr/>
        </p:nvSpPr>
        <p:spPr bwMode="auto">
          <a:xfrm>
            <a:off x="7027790" y="1444779"/>
            <a:ext cx="1556144" cy="991415"/>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solidFill>
            <a:schemeClr val="bg2"/>
          </a:solidFill>
          <a:ln w="22225"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a:xfrm>
            <a:off x="599675" y="686757"/>
            <a:ext cx="4437847" cy="758022"/>
          </a:xfrm>
        </p:spPr>
        <p:txBody>
          <a:bodyPr/>
          <a:lstStyle/>
          <a:p>
            <a:r>
              <a:rPr lang="en-US" sz="3000" dirty="0"/>
              <a:t>Next generation protection</a:t>
            </a:r>
          </a:p>
        </p:txBody>
      </p:sp>
      <p:sp>
        <p:nvSpPr>
          <p:cNvPr id="3" name="Content Placeholder 2">
            <a:extLst>
              <a:ext uri="{FF2B5EF4-FFF2-40B4-BE49-F238E27FC236}">
                <a16:creationId xmlns:a16="http://schemas.microsoft.com/office/drawing/2014/main" id="{9C933699-7B08-4B70-BB47-00F6627C792D}"/>
              </a:ext>
            </a:extLst>
          </p:cNvPr>
          <p:cNvSpPr>
            <a:spLocks noGrp="1"/>
          </p:cNvSpPr>
          <p:nvPr>
            <p:ph sz="quarter" idx="10"/>
          </p:nvPr>
        </p:nvSpPr>
        <p:spPr>
          <a:xfrm>
            <a:off x="599675" y="1711469"/>
            <a:ext cx="5882768" cy="781994"/>
          </a:xfrm>
        </p:spPr>
        <p:txBody>
          <a:bodyPr/>
          <a:lstStyle/>
          <a:p>
            <a:r>
              <a:rPr lang="en-US"/>
              <a:t>Protect against all types of emerging threats</a:t>
            </a:r>
          </a:p>
        </p:txBody>
      </p:sp>
      <p:grpSp>
        <p:nvGrpSpPr>
          <p:cNvPr id="13" name="Group 12">
            <a:extLst>
              <a:ext uri="{FF2B5EF4-FFF2-40B4-BE49-F238E27FC236}">
                <a16:creationId xmlns:a16="http://schemas.microsoft.com/office/drawing/2014/main" id="{BC6387EA-A2A2-491C-9CEF-467D0431DF63}"/>
              </a:ext>
            </a:extLst>
          </p:cNvPr>
          <p:cNvGrpSpPr/>
          <p:nvPr/>
        </p:nvGrpSpPr>
        <p:grpSpPr>
          <a:xfrm>
            <a:off x="424398" y="2304577"/>
            <a:ext cx="2621909" cy="1400481"/>
            <a:chOff x="3292388" y="2493932"/>
            <a:chExt cx="2621909" cy="1400481"/>
          </a:xfrm>
        </p:grpSpPr>
        <p:grpSp>
          <p:nvGrpSpPr>
            <p:cNvPr id="10" name="Group 9">
              <a:extLst>
                <a:ext uri="{FF2B5EF4-FFF2-40B4-BE49-F238E27FC236}">
                  <a16:creationId xmlns:a16="http://schemas.microsoft.com/office/drawing/2014/main" id="{B91A2F5C-A2CC-44F2-9FA2-F421973422F7}"/>
                </a:ext>
              </a:extLst>
            </p:cNvPr>
            <p:cNvGrpSpPr/>
            <p:nvPr/>
          </p:nvGrpSpPr>
          <p:grpSpPr>
            <a:xfrm>
              <a:off x="3382028" y="2493932"/>
              <a:ext cx="1078836" cy="253787"/>
              <a:chOff x="506125" y="3615891"/>
              <a:chExt cx="1078836" cy="253787"/>
            </a:xfrm>
          </p:grpSpPr>
          <p:sp>
            <p:nvSpPr>
              <p:cNvPr id="41" name="Rectangle 40">
                <a:extLst>
                  <a:ext uri="{FF2B5EF4-FFF2-40B4-BE49-F238E27FC236}">
                    <a16:creationId xmlns:a16="http://schemas.microsoft.com/office/drawing/2014/main" id="{831C42B9-6AD0-434F-A3B7-57A7A2E5CC10}"/>
                  </a:ext>
                </a:extLst>
              </p:cNvPr>
              <p:cNvSpPr/>
              <p:nvPr/>
            </p:nvSpPr>
            <p:spPr>
              <a:xfrm>
                <a:off x="506125" y="3615891"/>
                <a:ext cx="1078836" cy="253787"/>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700" b="1" i="0" u="none" strike="noStrike" kern="1200" cap="none" spc="0" normalizeH="0" baseline="0" noProof="0">
                    <a:ln>
                      <a:noFill/>
                    </a:ln>
                    <a:gradFill>
                      <a:gsLst>
                        <a:gs pos="83000">
                          <a:srgbClr val="282828"/>
                        </a:gs>
                        <a:gs pos="100000">
                          <a:srgbClr val="282828"/>
                        </a:gs>
                      </a:gsLst>
                      <a:lin ang="5400000" scaled="1"/>
                    </a:gradFill>
                    <a:effectLst/>
                    <a:uLnTx/>
                    <a:uFillTx/>
                    <a:latin typeface="Segoe UI Semibold" panose="020B0702040204020203" pitchFamily="34" charset="0"/>
                    <a:ea typeface="+mn-ea"/>
                    <a:cs typeface="Segoe UI Semibold" panose="020B0702040204020203" pitchFamily="34" charset="0"/>
                  </a:rPr>
                  <a:t>Client</a:t>
                </a:r>
              </a:p>
            </p:txBody>
          </p:sp>
          <p:pic>
            <p:nvPicPr>
              <p:cNvPr id="42" name="Graphic 41">
                <a:extLst>
                  <a:ext uri="{FF2B5EF4-FFF2-40B4-BE49-F238E27FC236}">
                    <a16:creationId xmlns:a16="http://schemas.microsoft.com/office/drawing/2014/main" id="{F4448A8D-BC75-40F5-9153-BDC3D4F7F5F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65330" y="3648374"/>
                <a:ext cx="241958" cy="177436"/>
              </a:xfrm>
              <a:prstGeom prst="rect">
                <a:avLst/>
              </a:prstGeom>
            </p:spPr>
          </p:pic>
        </p:grpSp>
        <p:sp>
          <p:nvSpPr>
            <p:cNvPr id="51" name="TextBox 50">
              <a:extLst>
                <a:ext uri="{FF2B5EF4-FFF2-40B4-BE49-F238E27FC236}">
                  <a16:creationId xmlns:a16="http://schemas.microsoft.com/office/drawing/2014/main" id="{DEDDFC3A-7977-46E7-AF7F-DCAA2DF2F56E}"/>
                </a:ext>
              </a:extLst>
            </p:cNvPr>
            <p:cNvSpPr txBox="1"/>
            <p:nvPr/>
          </p:nvSpPr>
          <p:spPr>
            <a:xfrm>
              <a:off x="3292388" y="2703189"/>
              <a:ext cx="2621909" cy="1191224"/>
            </a:xfrm>
            <a:prstGeom prst="rect">
              <a:avLst/>
            </a:prstGeom>
          </p:spPr>
          <p:txBody>
            <a:bodyPr wrap="square" lIns="182880" tIns="146304" rIns="182880" bIns="146304" rtlCol="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Protection in milliseconds</a:t>
              </a:r>
              <a:br>
                <a:rPr kumimoji="0" lang="en-US" sz="1200" b="0"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Most common malware </a:t>
              </a:r>
              <a:b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are blocked by high-precision detection in Windows Defender AV </a:t>
              </a:r>
            </a:p>
          </p:txBody>
        </p:sp>
      </p:grpSp>
      <p:grpSp>
        <p:nvGrpSpPr>
          <p:cNvPr id="12" name="Group 11">
            <a:extLst>
              <a:ext uri="{FF2B5EF4-FFF2-40B4-BE49-F238E27FC236}">
                <a16:creationId xmlns:a16="http://schemas.microsoft.com/office/drawing/2014/main" id="{F6F4FD60-EF05-49C6-8B3F-B960BEA7DF18}"/>
              </a:ext>
            </a:extLst>
          </p:cNvPr>
          <p:cNvGrpSpPr/>
          <p:nvPr/>
        </p:nvGrpSpPr>
        <p:grpSpPr>
          <a:xfrm>
            <a:off x="2893567" y="2304577"/>
            <a:ext cx="3791177" cy="4332193"/>
            <a:chOff x="424398" y="2493932"/>
            <a:chExt cx="3791177" cy="4332193"/>
          </a:xfrm>
        </p:grpSpPr>
        <p:grpSp>
          <p:nvGrpSpPr>
            <p:cNvPr id="11" name="Group 10">
              <a:extLst>
                <a:ext uri="{FF2B5EF4-FFF2-40B4-BE49-F238E27FC236}">
                  <a16:creationId xmlns:a16="http://schemas.microsoft.com/office/drawing/2014/main" id="{499BFF3A-179F-4858-97F3-1026302C2AA5}"/>
                </a:ext>
              </a:extLst>
            </p:cNvPr>
            <p:cNvGrpSpPr/>
            <p:nvPr/>
          </p:nvGrpSpPr>
          <p:grpSpPr>
            <a:xfrm>
              <a:off x="514038" y="2493932"/>
              <a:ext cx="1078835" cy="253787"/>
              <a:chOff x="506125" y="4545197"/>
              <a:chExt cx="1078835" cy="253787"/>
            </a:xfrm>
          </p:grpSpPr>
          <p:sp>
            <p:nvSpPr>
              <p:cNvPr id="48" name="Rectangle 47">
                <a:extLst>
                  <a:ext uri="{FF2B5EF4-FFF2-40B4-BE49-F238E27FC236}">
                    <a16:creationId xmlns:a16="http://schemas.microsoft.com/office/drawing/2014/main" id="{68A74AFE-C803-4389-A04F-F4C277112AE9}"/>
                  </a:ext>
                </a:extLst>
              </p:cNvPr>
              <p:cNvSpPr/>
              <p:nvPr/>
            </p:nvSpPr>
            <p:spPr>
              <a:xfrm>
                <a:off x="506125" y="4545197"/>
                <a:ext cx="1078835" cy="253787"/>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700" b="1" i="0" u="none" strike="noStrike" kern="1200" cap="none" spc="0" normalizeH="0" baseline="0" noProof="0">
                    <a:ln>
                      <a:noFill/>
                    </a:ln>
                    <a:gradFill>
                      <a:gsLst>
                        <a:gs pos="83000">
                          <a:srgbClr val="282828"/>
                        </a:gs>
                        <a:gs pos="100000">
                          <a:srgbClr val="282828"/>
                        </a:gs>
                      </a:gsLst>
                      <a:lin ang="5400000" scaled="1"/>
                    </a:gradFill>
                    <a:effectLst/>
                    <a:uLnTx/>
                    <a:uFillTx/>
                    <a:latin typeface="Segoe UI Semibold" panose="020B0702040204020203" pitchFamily="34" charset="0"/>
                    <a:ea typeface="+mn-ea"/>
                    <a:cs typeface="Segoe UI Semibold" panose="020B0702040204020203" pitchFamily="34" charset="0"/>
                  </a:rPr>
                  <a:t>Cloud</a:t>
                </a:r>
              </a:p>
            </p:txBody>
          </p:sp>
          <p:sp>
            <p:nvSpPr>
              <p:cNvPr id="49" name="cloud">
                <a:extLst>
                  <a:ext uri="{FF2B5EF4-FFF2-40B4-BE49-F238E27FC236}">
                    <a16:creationId xmlns:a16="http://schemas.microsoft.com/office/drawing/2014/main" id="{469ED9FB-5815-4FCC-A81F-B2D7BEDCAC3F}"/>
                  </a:ext>
                </a:extLst>
              </p:cNvPr>
              <p:cNvSpPr>
                <a:spLocks noChangeAspect="1"/>
              </p:cNvSpPr>
              <p:nvPr/>
            </p:nvSpPr>
            <p:spPr bwMode="auto">
              <a:xfrm>
                <a:off x="1261830" y="4583353"/>
                <a:ext cx="257214" cy="163870"/>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52" name="TextBox 51">
              <a:extLst>
                <a:ext uri="{FF2B5EF4-FFF2-40B4-BE49-F238E27FC236}">
                  <a16:creationId xmlns:a16="http://schemas.microsoft.com/office/drawing/2014/main" id="{955EF0F3-5068-4741-AB19-DAD71284FBBF}"/>
                </a:ext>
              </a:extLst>
            </p:cNvPr>
            <p:cNvSpPr txBox="1"/>
            <p:nvPr/>
          </p:nvSpPr>
          <p:spPr>
            <a:xfrm>
              <a:off x="424400" y="2703189"/>
              <a:ext cx="3425416" cy="1191224"/>
            </a:xfrm>
            <a:prstGeom prst="rect">
              <a:avLst/>
            </a:prstGeom>
          </p:spPr>
          <p:txBody>
            <a:bodyPr wrap="square" lIns="182880" tIns="146304" rIns="182880" bIns="146304" rtlCol="0">
              <a:spAutoFit/>
            </a:bodyPr>
            <a:lstStyle>
              <a:defPPr>
                <a:defRPr lang="en-US"/>
              </a:defPPr>
              <a:lvl2pPr marL="0" lvl="1">
                <a:lnSpc>
                  <a:spcPct val="97000"/>
                </a:lnSpc>
                <a:spcAft>
                  <a:spcPts val="1200"/>
                </a:spcAft>
                <a:defRPr sz="1200">
                  <a:gradFill>
                    <a:gsLst>
                      <a:gs pos="0">
                        <a:srgbClr val="0078D7"/>
                      </a:gs>
                      <a:gs pos="100000">
                        <a:srgbClr val="0078D7"/>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defRPr>
              </a:lvl2p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Protection in milliseconds</a:t>
              </a:r>
              <a:br>
                <a:rPr kumimoji="0" lang="en-US" sz="1200" b="0"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ML-powered cloud rules evaluate suspicious files based on metadata sent by the Windows Defender AV client during query and make a determination</a:t>
              </a:r>
            </a:p>
          </p:txBody>
        </p:sp>
        <p:sp>
          <p:nvSpPr>
            <p:cNvPr id="53" name="TextBox 52">
              <a:extLst>
                <a:ext uri="{FF2B5EF4-FFF2-40B4-BE49-F238E27FC236}">
                  <a16:creationId xmlns:a16="http://schemas.microsoft.com/office/drawing/2014/main" id="{0A06A598-0EAD-43E5-A95C-59B433FDBA2F}"/>
                </a:ext>
              </a:extLst>
            </p:cNvPr>
            <p:cNvSpPr txBox="1"/>
            <p:nvPr/>
          </p:nvSpPr>
          <p:spPr>
            <a:xfrm>
              <a:off x="424398" y="4597947"/>
              <a:ext cx="3791177" cy="1012072"/>
            </a:xfrm>
            <a:prstGeom prst="rect">
              <a:avLst/>
            </a:prstGeom>
            <a:noFill/>
          </p:spPr>
          <p:txBody>
            <a:bodyPr wrap="square" lIns="182880" tIns="146304" rIns="182880" bIns="146304" rtlCol="0">
              <a:spAutoFit/>
            </a:bodyPr>
            <a:lstStyle>
              <a:defPPr>
                <a:defRPr lang="en-US"/>
              </a:defPPr>
              <a:lvl2pPr marL="0" lvl="1">
                <a:lnSpc>
                  <a:spcPct val="97000"/>
                </a:lnSpc>
                <a:spcAft>
                  <a:spcPts val="1200"/>
                </a:spcAft>
                <a:defRPr sz="1200">
                  <a:gradFill>
                    <a:gsLst>
                      <a:gs pos="0">
                        <a:srgbClr val="0078D7"/>
                      </a:gs>
                      <a:gs pos="100000">
                        <a:srgbClr val="0078D7"/>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defRPr>
              </a:lvl2p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Protection in minutes</a:t>
              </a:r>
              <a:br>
                <a:rPr kumimoji="0" lang="en-US" sz="1200" b="0"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If additional checking is required the suspicious file is executed in a sandbox for dynamic analysis by </a:t>
              </a:r>
              <a:b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multi-class ML classifiers</a:t>
              </a:r>
            </a:p>
          </p:txBody>
        </p:sp>
        <p:sp>
          <p:nvSpPr>
            <p:cNvPr id="54" name="TextBox 53">
              <a:extLst>
                <a:ext uri="{FF2B5EF4-FFF2-40B4-BE49-F238E27FC236}">
                  <a16:creationId xmlns:a16="http://schemas.microsoft.com/office/drawing/2014/main" id="{67AFE05C-D41B-4A59-8C66-6C73ECE4D095}"/>
                </a:ext>
              </a:extLst>
            </p:cNvPr>
            <p:cNvSpPr txBox="1"/>
            <p:nvPr/>
          </p:nvSpPr>
          <p:spPr>
            <a:xfrm>
              <a:off x="424399" y="3740144"/>
              <a:ext cx="3202431" cy="1012072"/>
            </a:xfrm>
            <a:prstGeom prst="rect">
              <a:avLst/>
            </a:prstGeom>
            <a:noFill/>
          </p:spPr>
          <p:txBody>
            <a:bodyPr wrap="square" lIns="182880" tIns="146304" rIns="182880" bIns="146304" rtlCol="0">
              <a:spAutoFit/>
            </a:bodyPr>
            <a:lstStyle>
              <a:defPPr>
                <a:defRPr lang="en-US"/>
              </a:defPPr>
              <a:lvl2pPr marL="0" lvl="1">
                <a:lnSpc>
                  <a:spcPct val="97000"/>
                </a:lnSpc>
                <a:spcAft>
                  <a:spcPts val="1200"/>
                </a:spcAft>
                <a:defRPr sz="1200">
                  <a:gradFill>
                    <a:gsLst>
                      <a:gs pos="0">
                        <a:srgbClr val="0078D7"/>
                      </a:gs>
                      <a:gs pos="100000">
                        <a:srgbClr val="0078D7"/>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defRPr>
              </a:lvl2p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Protection in seconds</a:t>
              </a:r>
              <a:br>
                <a:rPr kumimoji="0" lang="en-US" sz="1200" b="0"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If needed a copy of the suspicious file is uploaded for inspection by </a:t>
              </a:r>
              <a:b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multi-class ML classifiers</a:t>
              </a:r>
            </a:p>
          </p:txBody>
        </p:sp>
        <p:sp>
          <p:nvSpPr>
            <p:cNvPr id="55" name="TextBox 54">
              <a:extLst>
                <a:ext uri="{FF2B5EF4-FFF2-40B4-BE49-F238E27FC236}">
                  <a16:creationId xmlns:a16="http://schemas.microsoft.com/office/drawing/2014/main" id="{84A2D044-517A-47C3-9F78-059C7ABD9F53}"/>
                </a:ext>
              </a:extLst>
            </p:cNvPr>
            <p:cNvSpPr txBox="1"/>
            <p:nvPr/>
          </p:nvSpPr>
          <p:spPr>
            <a:xfrm>
              <a:off x="424399" y="5455750"/>
              <a:ext cx="3353228" cy="1370375"/>
            </a:xfrm>
            <a:prstGeom prst="rect">
              <a:avLst/>
            </a:prstGeom>
            <a:noFill/>
          </p:spPr>
          <p:txBody>
            <a:bodyPr wrap="square" lIns="182880" tIns="146304" rIns="182880" bIns="146304" rtlCol="0">
              <a:spAutoFit/>
            </a:bodyPr>
            <a:lstStyle>
              <a:defPPr>
                <a:defRPr lang="en-US"/>
              </a:defPPr>
              <a:lvl2pPr marL="0" lvl="1">
                <a:lnSpc>
                  <a:spcPct val="97000"/>
                </a:lnSpc>
                <a:spcAft>
                  <a:spcPts val="1200"/>
                </a:spcAft>
                <a:defRPr sz="1200">
                  <a:gradFill>
                    <a:gsLst>
                      <a:gs pos="0">
                        <a:srgbClr val="0078D7"/>
                      </a:gs>
                      <a:gs pos="100000">
                        <a:srgbClr val="0078D7"/>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defRPr>
              </a:lvl2p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Protection in hours</a:t>
              </a:r>
              <a:br>
                <a:rPr kumimoji="0" lang="en-US" sz="1200" b="0"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0" i="0" u="none" strike="noStrike" kern="1200" cap="none" spc="0" normalizeH="0" baseline="0" noProof="0">
                  <a:ln>
                    <a:noFill/>
                  </a:ln>
                  <a:gradFill>
                    <a:gsLst>
                      <a:gs pos="0">
                        <a:srgbClr val="282828"/>
                      </a:gs>
                      <a:gs pos="100000">
                        <a:srgbClr val="282828"/>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The most advanced and innovative samples can be further checked against ML models and expert rules using correlated signals from a vast network of sensors to automatically classify threats</a:t>
              </a:r>
            </a:p>
          </p:txBody>
        </p:sp>
      </p:grpSp>
      <p:sp>
        <p:nvSpPr>
          <p:cNvPr id="24" name="Laptop_E770">
            <a:extLst>
              <a:ext uri="{FF2B5EF4-FFF2-40B4-BE49-F238E27FC236}">
                <a16:creationId xmlns:a16="http://schemas.microsoft.com/office/drawing/2014/main" id="{E4412EAD-95A5-456A-8D4B-3B0F574AF8DE}"/>
              </a:ext>
            </a:extLst>
          </p:cNvPr>
          <p:cNvSpPr>
            <a:spLocks noChangeAspect="1" noEditPoints="1"/>
          </p:cNvSpPr>
          <p:nvPr/>
        </p:nvSpPr>
        <p:spPr bwMode="auto">
          <a:xfrm>
            <a:off x="6855041" y="3361043"/>
            <a:ext cx="2129779" cy="1421153"/>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349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0" name="Warning_E7BA">
            <a:extLst>
              <a:ext uri="{FF2B5EF4-FFF2-40B4-BE49-F238E27FC236}">
                <a16:creationId xmlns:a16="http://schemas.microsoft.com/office/drawing/2014/main" id="{31A6F85F-2A8D-47FA-825F-978DB6305519}"/>
              </a:ext>
            </a:extLst>
          </p:cNvPr>
          <p:cNvSpPr>
            <a:spLocks noChangeAspect="1" noEditPoints="1"/>
          </p:cNvSpPr>
          <p:nvPr/>
        </p:nvSpPr>
        <p:spPr bwMode="auto">
          <a:xfrm>
            <a:off x="7643969" y="3615439"/>
            <a:ext cx="510026" cy="510286"/>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grpFill/>
          <a:ln w="34925" cap="sq">
            <a:solidFill>
              <a:srgbClr val="D83B0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nvGrpSpPr>
          <p:cNvPr id="56" name="Group 55">
            <a:extLst>
              <a:ext uri="{FF2B5EF4-FFF2-40B4-BE49-F238E27FC236}">
                <a16:creationId xmlns:a16="http://schemas.microsoft.com/office/drawing/2014/main" id="{C942DCEA-75C7-4239-9C6C-45B9682B9DF7}"/>
              </a:ext>
            </a:extLst>
          </p:cNvPr>
          <p:cNvGrpSpPr/>
          <p:nvPr/>
        </p:nvGrpSpPr>
        <p:grpSpPr>
          <a:xfrm>
            <a:off x="7836397" y="3716817"/>
            <a:ext cx="483971" cy="458154"/>
            <a:chOff x="7696200" y="1623579"/>
            <a:chExt cx="450056" cy="426048"/>
          </a:xfrm>
        </p:grpSpPr>
        <p:sp>
          <p:nvSpPr>
            <p:cNvPr id="57" name="Oval 56">
              <a:extLst>
                <a:ext uri="{FF2B5EF4-FFF2-40B4-BE49-F238E27FC236}">
                  <a16:creationId xmlns:a16="http://schemas.microsoft.com/office/drawing/2014/main" id="{A6679E8A-D31F-40E9-B016-DB01798124B6}"/>
                </a:ext>
              </a:extLst>
            </p:cNvPr>
            <p:cNvSpPr/>
            <p:nvPr/>
          </p:nvSpPr>
          <p:spPr bwMode="auto">
            <a:xfrm>
              <a:off x="7776766" y="1701280"/>
              <a:ext cx="289883" cy="289883"/>
            </a:xfrm>
            <a:prstGeom prst="ellips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58" name="Straight Connector 57">
              <a:extLst>
                <a:ext uri="{FF2B5EF4-FFF2-40B4-BE49-F238E27FC236}">
                  <a16:creationId xmlns:a16="http://schemas.microsoft.com/office/drawing/2014/main" id="{DA239278-3973-4A15-BA2E-E3517B20F399}"/>
                </a:ext>
              </a:extLst>
            </p:cNvPr>
            <p:cNvCxnSpPr>
              <a:cxnSpLocks/>
            </p:cNvCxnSpPr>
            <p:nvPr/>
          </p:nvCxnSpPr>
          <p:spPr>
            <a:xfrm>
              <a:off x="7831669" y="1623579"/>
              <a:ext cx="31026"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59" name="Straight Connector 58">
              <a:extLst>
                <a:ext uri="{FF2B5EF4-FFF2-40B4-BE49-F238E27FC236}">
                  <a16:creationId xmlns:a16="http://schemas.microsoft.com/office/drawing/2014/main" id="{8383EF2E-5C35-429A-8096-529651E0398D}"/>
                </a:ext>
              </a:extLst>
            </p:cNvPr>
            <p:cNvCxnSpPr>
              <a:cxnSpLocks/>
            </p:cNvCxnSpPr>
            <p:nvPr/>
          </p:nvCxnSpPr>
          <p:spPr>
            <a:xfrm flipH="1">
              <a:off x="7973946" y="1623579"/>
              <a:ext cx="35963"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0" name="Straight Connector 59">
              <a:extLst>
                <a:ext uri="{FF2B5EF4-FFF2-40B4-BE49-F238E27FC236}">
                  <a16:creationId xmlns:a16="http://schemas.microsoft.com/office/drawing/2014/main" id="{2F39B2F3-B8F2-45FC-945F-C5C0C5E5BB80}"/>
                </a:ext>
              </a:extLst>
            </p:cNvPr>
            <p:cNvCxnSpPr>
              <a:cxnSpLocks/>
            </p:cNvCxnSpPr>
            <p:nvPr/>
          </p:nvCxnSpPr>
          <p:spPr>
            <a:xfrm flipV="1">
              <a:off x="8052636" y="1750219"/>
              <a:ext cx="93620"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1" name="Straight Connector 60">
              <a:extLst>
                <a:ext uri="{FF2B5EF4-FFF2-40B4-BE49-F238E27FC236}">
                  <a16:creationId xmlns:a16="http://schemas.microsoft.com/office/drawing/2014/main" id="{2BC0C5C8-728E-47D9-85F6-C58677087458}"/>
                </a:ext>
              </a:extLst>
            </p:cNvPr>
            <p:cNvCxnSpPr>
              <a:cxnSpLocks/>
            </p:cNvCxnSpPr>
            <p:nvPr/>
          </p:nvCxnSpPr>
          <p:spPr>
            <a:xfrm flipH="1" flipV="1">
              <a:off x="8052636" y="1898216"/>
              <a:ext cx="93620" cy="3944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2" name="Straight Connector 61">
              <a:extLst>
                <a:ext uri="{FF2B5EF4-FFF2-40B4-BE49-F238E27FC236}">
                  <a16:creationId xmlns:a16="http://schemas.microsoft.com/office/drawing/2014/main" id="{EE8874A1-4249-4DA7-96D0-C3D531EAB53A}"/>
                </a:ext>
              </a:extLst>
            </p:cNvPr>
            <p:cNvCxnSpPr>
              <a:cxnSpLocks/>
            </p:cNvCxnSpPr>
            <p:nvPr/>
          </p:nvCxnSpPr>
          <p:spPr>
            <a:xfrm flipH="1" flipV="1">
              <a:off x="7973946" y="1976926"/>
              <a:ext cx="30042" cy="72701"/>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3" name="Straight Connector 62">
              <a:extLst>
                <a:ext uri="{FF2B5EF4-FFF2-40B4-BE49-F238E27FC236}">
                  <a16:creationId xmlns:a16="http://schemas.microsoft.com/office/drawing/2014/main" id="{6730D14C-0393-4D5E-A918-49A53E29DA51}"/>
                </a:ext>
              </a:extLst>
            </p:cNvPr>
            <p:cNvCxnSpPr>
              <a:cxnSpLocks/>
            </p:cNvCxnSpPr>
            <p:nvPr/>
          </p:nvCxnSpPr>
          <p:spPr>
            <a:xfrm flipV="1">
              <a:off x="7832654" y="1976926"/>
              <a:ext cx="30041" cy="72701"/>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4" name="Straight Connector 63">
              <a:extLst>
                <a:ext uri="{FF2B5EF4-FFF2-40B4-BE49-F238E27FC236}">
                  <a16:creationId xmlns:a16="http://schemas.microsoft.com/office/drawing/2014/main" id="{B2EA6E0A-3BFB-42B2-9E29-AECAC198AD97}"/>
                </a:ext>
              </a:extLst>
            </p:cNvPr>
            <p:cNvCxnSpPr>
              <a:cxnSpLocks/>
            </p:cNvCxnSpPr>
            <p:nvPr/>
          </p:nvCxnSpPr>
          <p:spPr>
            <a:xfrm flipV="1">
              <a:off x="7711325" y="1898216"/>
              <a:ext cx="72681" cy="30049"/>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5" name="Straight Connector 64">
              <a:extLst>
                <a:ext uri="{FF2B5EF4-FFF2-40B4-BE49-F238E27FC236}">
                  <a16:creationId xmlns:a16="http://schemas.microsoft.com/office/drawing/2014/main" id="{1F459CEC-330B-4383-801C-95E061CCAA35}"/>
                </a:ext>
              </a:extLst>
            </p:cNvPr>
            <p:cNvCxnSpPr>
              <a:cxnSpLocks/>
            </p:cNvCxnSpPr>
            <p:nvPr/>
          </p:nvCxnSpPr>
          <p:spPr>
            <a:xfrm>
              <a:off x="7696200" y="1750219"/>
              <a:ext cx="87806"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66" name="Group 65">
            <a:extLst>
              <a:ext uri="{FF2B5EF4-FFF2-40B4-BE49-F238E27FC236}">
                <a16:creationId xmlns:a16="http://schemas.microsoft.com/office/drawing/2014/main" id="{1FB1B769-E3CD-48A2-9F8F-F1D768974C5D}"/>
              </a:ext>
            </a:extLst>
          </p:cNvPr>
          <p:cNvGrpSpPr/>
          <p:nvPr/>
        </p:nvGrpSpPr>
        <p:grpSpPr>
          <a:xfrm>
            <a:off x="7553082" y="3553617"/>
            <a:ext cx="354831" cy="351069"/>
            <a:chOff x="7696200" y="1623579"/>
            <a:chExt cx="450056" cy="445285"/>
          </a:xfrm>
        </p:grpSpPr>
        <p:sp>
          <p:nvSpPr>
            <p:cNvPr id="67" name="Oval 66">
              <a:extLst>
                <a:ext uri="{FF2B5EF4-FFF2-40B4-BE49-F238E27FC236}">
                  <a16:creationId xmlns:a16="http://schemas.microsoft.com/office/drawing/2014/main" id="{F9FACCDE-A71E-484C-BFFC-7DF3557D150C}"/>
                </a:ext>
              </a:extLst>
            </p:cNvPr>
            <p:cNvSpPr/>
            <p:nvPr/>
          </p:nvSpPr>
          <p:spPr bwMode="auto">
            <a:xfrm>
              <a:off x="7776766" y="1701280"/>
              <a:ext cx="289883" cy="289883"/>
            </a:xfrm>
            <a:prstGeom prst="ellips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68" name="Straight Connector 67">
              <a:extLst>
                <a:ext uri="{FF2B5EF4-FFF2-40B4-BE49-F238E27FC236}">
                  <a16:creationId xmlns:a16="http://schemas.microsoft.com/office/drawing/2014/main" id="{386C3F33-7457-4724-9488-CB9C2AA7A578}"/>
                </a:ext>
              </a:extLst>
            </p:cNvPr>
            <p:cNvCxnSpPr>
              <a:cxnSpLocks/>
            </p:cNvCxnSpPr>
            <p:nvPr/>
          </p:nvCxnSpPr>
          <p:spPr>
            <a:xfrm>
              <a:off x="7831669" y="1623579"/>
              <a:ext cx="31026"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69" name="Straight Connector 68">
              <a:extLst>
                <a:ext uri="{FF2B5EF4-FFF2-40B4-BE49-F238E27FC236}">
                  <a16:creationId xmlns:a16="http://schemas.microsoft.com/office/drawing/2014/main" id="{674AB9FE-3A05-4CA0-B805-6C63EEE95F4D}"/>
                </a:ext>
              </a:extLst>
            </p:cNvPr>
            <p:cNvCxnSpPr>
              <a:cxnSpLocks/>
            </p:cNvCxnSpPr>
            <p:nvPr/>
          </p:nvCxnSpPr>
          <p:spPr>
            <a:xfrm flipH="1">
              <a:off x="7973946" y="1623579"/>
              <a:ext cx="35963"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70" name="Straight Connector 69">
              <a:extLst>
                <a:ext uri="{FF2B5EF4-FFF2-40B4-BE49-F238E27FC236}">
                  <a16:creationId xmlns:a16="http://schemas.microsoft.com/office/drawing/2014/main" id="{A5609E93-CEAA-46EB-A7F0-D109DE624A17}"/>
                </a:ext>
              </a:extLst>
            </p:cNvPr>
            <p:cNvCxnSpPr>
              <a:cxnSpLocks/>
            </p:cNvCxnSpPr>
            <p:nvPr/>
          </p:nvCxnSpPr>
          <p:spPr>
            <a:xfrm flipV="1">
              <a:off x="8052636" y="1750219"/>
              <a:ext cx="93620"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71" name="Straight Connector 70">
              <a:extLst>
                <a:ext uri="{FF2B5EF4-FFF2-40B4-BE49-F238E27FC236}">
                  <a16:creationId xmlns:a16="http://schemas.microsoft.com/office/drawing/2014/main" id="{38D55207-CF45-475E-ADC1-5CB4E91FDC5F}"/>
                </a:ext>
              </a:extLst>
            </p:cNvPr>
            <p:cNvCxnSpPr>
              <a:cxnSpLocks/>
            </p:cNvCxnSpPr>
            <p:nvPr/>
          </p:nvCxnSpPr>
          <p:spPr>
            <a:xfrm flipH="1" flipV="1">
              <a:off x="8052636" y="1898216"/>
              <a:ext cx="93620" cy="3944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72" name="Straight Connector 71">
              <a:extLst>
                <a:ext uri="{FF2B5EF4-FFF2-40B4-BE49-F238E27FC236}">
                  <a16:creationId xmlns:a16="http://schemas.microsoft.com/office/drawing/2014/main" id="{323CC032-A1B4-4DEC-B1B6-A11CD3E77A38}"/>
                </a:ext>
              </a:extLst>
            </p:cNvPr>
            <p:cNvCxnSpPr>
              <a:cxnSpLocks/>
            </p:cNvCxnSpPr>
            <p:nvPr/>
          </p:nvCxnSpPr>
          <p:spPr>
            <a:xfrm flipH="1" flipV="1">
              <a:off x="7973946" y="1976926"/>
              <a:ext cx="34943" cy="9193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73" name="Straight Connector 72">
              <a:extLst>
                <a:ext uri="{FF2B5EF4-FFF2-40B4-BE49-F238E27FC236}">
                  <a16:creationId xmlns:a16="http://schemas.microsoft.com/office/drawing/2014/main" id="{57155048-B70A-41DE-B22B-CEC3E8E78345}"/>
                </a:ext>
              </a:extLst>
            </p:cNvPr>
            <p:cNvCxnSpPr>
              <a:cxnSpLocks/>
            </p:cNvCxnSpPr>
            <p:nvPr/>
          </p:nvCxnSpPr>
          <p:spPr>
            <a:xfrm flipV="1">
              <a:off x="7831669" y="1976926"/>
              <a:ext cx="31027" cy="9193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74" name="Straight Connector 73">
              <a:extLst>
                <a:ext uri="{FF2B5EF4-FFF2-40B4-BE49-F238E27FC236}">
                  <a16:creationId xmlns:a16="http://schemas.microsoft.com/office/drawing/2014/main" id="{E2BCE9D8-5B80-4971-A12C-4FC64B5530AF}"/>
                </a:ext>
              </a:extLst>
            </p:cNvPr>
            <p:cNvCxnSpPr/>
            <p:nvPr/>
          </p:nvCxnSpPr>
          <p:spPr>
            <a:xfrm flipV="1">
              <a:off x="7711325" y="1898216"/>
              <a:ext cx="72681" cy="30049"/>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75" name="Straight Connector 74">
              <a:extLst>
                <a:ext uri="{FF2B5EF4-FFF2-40B4-BE49-F238E27FC236}">
                  <a16:creationId xmlns:a16="http://schemas.microsoft.com/office/drawing/2014/main" id="{473CA16D-3DAD-48F3-9019-83F4AC5EDBDD}"/>
                </a:ext>
              </a:extLst>
            </p:cNvPr>
            <p:cNvCxnSpPr/>
            <p:nvPr/>
          </p:nvCxnSpPr>
          <p:spPr>
            <a:xfrm>
              <a:off x="7696200" y="1750219"/>
              <a:ext cx="87806"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35" name="Group 34">
            <a:extLst>
              <a:ext uri="{FF2B5EF4-FFF2-40B4-BE49-F238E27FC236}">
                <a16:creationId xmlns:a16="http://schemas.microsoft.com/office/drawing/2014/main" id="{5F8142FF-26CE-4568-A8A5-AACCB0E89F27}"/>
              </a:ext>
            </a:extLst>
          </p:cNvPr>
          <p:cNvGrpSpPr/>
          <p:nvPr/>
        </p:nvGrpSpPr>
        <p:grpSpPr>
          <a:xfrm>
            <a:off x="9572495" y="1572139"/>
            <a:ext cx="1298017" cy="447815"/>
            <a:chOff x="9902799" y="1539695"/>
            <a:chExt cx="1298017" cy="447815"/>
          </a:xfrm>
        </p:grpSpPr>
        <p:sp>
          <p:nvSpPr>
            <p:cNvPr id="31" name="Oval 30">
              <a:extLst>
                <a:ext uri="{FF2B5EF4-FFF2-40B4-BE49-F238E27FC236}">
                  <a16:creationId xmlns:a16="http://schemas.microsoft.com/office/drawing/2014/main" id="{48B22E69-047F-4624-8971-ACD6327376C8}"/>
                </a:ext>
              </a:extLst>
            </p:cNvPr>
            <p:cNvSpPr/>
            <p:nvPr/>
          </p:nvSpPr>
          <p:spPr bwMode="auto">
            <a:xfrm>
              <a:off x="9902799" y="1679025"/>
              <a:ext cx="182880" cy="182880"/>
            </a:xfrm>
            <a:prstGeom prst="ellipse">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4" name="TextBox 33">
              <a:extLst>
                <a:ext uri="{FF2B5EF4-FFF2-40B4-BE49-F238E27FC236}">
                  <a16:creationId xmlns:a16="http://schemas.microsoft.com/office/drawing/2014/main" id="{E21CD65C-928B-4EC1-89A9-F67756B228B4}"/>
                </a:ext>
              </a:extLst>
            </p:cNvPr>
            <p:cNvSpPr txBox="1"/>
            <p:nvPr/>
          </p:nvSpPr>
          <p:spPr>
            <a:xfrm>
              <a:off x="9977083" y="1539695"/>
              <a:ext cx="1223733" cy="447815"/>
            </a:xfrm>
            <a:prstGeom prst="rect">
              <a:avLst/>
            </a:prstGeom>
            <a:noFill/>
          </p:spPr>
          <p:txBody>
            <a:bodyPr wrap="non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1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Component 1</a:t>
              </a:r>
            </a:p>
          </p:txBody>
        </p:sp>
      </p:grpSp>
      <p:grpSp>
        <p:nvGrpSpPr>
          <p:cNvPr id="36" name="Group 35">
            <a:extLst>
              <a:ext uri="{FF2B5EF4-FFF2-40B4-BE49-F238E27FC236}">
                <a16:creationId xmlns:a16="http://schemas.microsoft.com/office/drawing/2014/main" id="{1B94F6FE-7A42-436F-B422-156616A67E83}"/>
              </a:ext>
            </a:extLst>
          </p:cNvPr>
          <p:cNvGrpSpPr/>
          <p:nvPr/>
        </p:nvGrpSpPr>
        <p:grpSpPr>
          <a:xfrm>
            <a:off x="9572495" y="1825727"/>
            <a:ext cx="1298017" cy="447815"/>
            <a:chOff x="9902799" y="1793283"/>
            <a:chExt cx="1298017" cy="447815"/>
          </a:xfrm>
        </p:grpSpPr>
        <p:sp>
          <p:nvSpPr>
            <p:cNvPr id="32" name="Oval 31">
              <a:extLst>
                <a:ext uri="{FF2B5EF4-FFF2-40B4-BE49-F238E27FC236}">
                  <a16:creationId xmlns:a16="http://schemas.microsoft.com/office/drawing/2014/main" id="{C6431431-BA4E-4654-8225-AEC11A2DB450}"/>
                </a:ext>
              </a:extLst>
            </p:cNvPr>
            <p:cNvSpPr/>
            <p:nvPr/>
          </p:nvSpPr>
          <p:spPr bwMode="auto">
            <a:xfrm>
              <a:off x="9902799" y="1921265"/>
              <a:ext cx="182880" cy="182880"/>
            </a:xfrm>
            <a:prstGeom prst="ellipse">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1" name="TextBox 80">
              <a:extLst>
                <a:ext uri="{FF2B5EF4-FFF2-40B4-BE49-F238E27FC236}">
                  <a16:creationId xmlns:a16="http://schemas.microsoft.com/office/drawing/2014/main" id="{C7C46065-5ABE-4A7F-B9B5-D1860FBFCF7E}"/>
                </a:ext>
              </a:extLst>
            </p:cNvPr>
            <p:cNvSpPr txBox="1"/>
            <p:nvPr/>
          </p:nvSpPr>
          <p:spPr>
            <a:xfrm>
              <a:off x="9977083" y="1793283"/>
              <a:ext cx="1223733" cy="447815"/>
            </a:xfrm>
            <a:prstGeom prst="rect">
              <a:avLst/>
            </a:prstGeom>
            <a:noFill/>
          </p:spPr>
          <p:txBody>
            <a:bodyPr wrap="non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1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Component 2</a:t>
              </a:r>
            </a:p>
          </p:txBody>
        </p:sp>
      </p:grpSp>
      <p:sp>
        <p:nvSpPr>
          <p:cNvPr id="82" name="shield_3">
            <a:extLst>
              <a:ext uri="{FF2B5EF4-FFF2-40B4-BE49-F238E27FC236}">
                <a16:creationId xmlns:a16="http://schemas.microsoft.com/office/drawing/2014/main" id="{F8541967-306B-42C4-8459-F26E28437255}"/>
              </a:ext>
            </a:extLst>
          </p:cNvPr>
          <p:cNvSpPr>
            <a:spLocks noChangeAspect="1" noEditPoints="1"/>
          </p:cNvSpPr>
          <p:nvPr/>
        </p:nvSpPr>
        <p:spPr bwMode="auto">
          <a:xfrm>
            <a:off x="7591083" y="3583421"/>
            <a:ext cx="611770" cy="62003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34925">
            <a:solidFill>
              <a:srgbClr val="D83B01"/>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76" name="Hospital_E91D">
            <a:extLst>
              <a:ext uri="{FF2B5EF4-FFF2-40B4-BE49-F238E27FC236}">
                <a16:creationId xmlns:a16="http://schemas.microsoft.com/office/drawing/2014/main" id="{DFE72586-9D1E-46F4-8A8B-1CF31D48A4CF}"/>
              </a:ext>
            </a:extLst>
          </p:cNvPr>
          <p:cNvSpPr>
            <a:spLocks noChangeAspect="1" noEditPoints="1"/>
          </p:cNvSpPr>
          <p:nvPr/>
        </p:nvSpPr>
        <p:spPr bwMode="auto">
          <a:xfrm>
            <a:off x="7289881" y="1837074"/>
            <a:ext cx="421914" cy="36576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77" name="Shield_EA18">
            <a:extLst>
              <a:ext uri="{FF2B5EF4-FFF2-40B4-BE49-F238E27FC236}">
                <a16:creationId xmlns:a16="http://schemas.microsoft.com/office/drawing/2014/main" id="{FE66992F-524E-4DB3-926B-CF8A059080FF}"/>
              </a:ext>
            </a:extLst>
          </p:cNvPr>
          <p:cNvSpPr>
            <a:spLocks noChangeAspect="1"/>
          </p:cNvSpPr>
          <p:nvPr/>
        </p:nvSpPr>
        <p:spPr bwMode="auto">
          <a:xfrm>
            <a:off x="7603293" y="3563444"/>
            <a:ext cx="593812" cy="6468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bg2"/>
          </a:solidFill>
          <a:ln w="25400" cap="sq">
            <a:solidFill>
              <a:srgbClr val="107C1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83" name="check">
            <a:extLst>
              <a:ext uri="{FF2B5EF4-FFF2-40B4-BE49-F238E27FC236}">
                <a16:creationId xmlns:a16="http://schemas.microsoft.com/office/drawing/2014/main" id="{84BF5D95-8122-4AC7-B721-733F508D0AAD}"/>
              </a:ext>
            </a:extLst>
          </p:cNvPr>
          <p:cNvSpPr>
            <a:spLocks noChangeAspect="1"/>
          </p:cNvSpPr>
          <p:nvPr/>
        </p:nvSpPr>
        <p:spPr bwMode="auto">
          <a:xfrm>
            <a:off x="7756594" y="3765965"/>
            <a:ext cx="304772" cy="215204"/>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2540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cxnSp>
        <p:nvCxnSpPr>
          <p:cNvPr id="15" name="Straight Arrow Connector 14">
            <a:extLst>
              <a:ext uri="{FF2B5EF4-FFF2-40B4-BE49-F238E27FC236}">
                <a16:creationId xmlns:a16="http://schemas.microsoft.com/office/drawing/2014/main" id="{4064A734-9CFB-4656-A322-92F05B9ED595}"/>
              </a:ext>
            </a:extLst>
          </p:cNvPr>
          <p:cNvCxnSpPr>
            <a:cxnSpLocks/>
          </p:cNvCxnSpPr>
          <p:nvPr/>
        </p:nvCxnSpPr>
        <p:spPr>
          <a:xfrm>
            <a:off x="1809503" y="2424668"/>
            <a:ext cx="1084065" cy="0"/>
          </a:xfrm>
          <a:prstGeom prst="straightConnector1">
            <a:avLst/>
          </a:prstGeom>
          <a:ln w="12700">
            <a:solidFill>
              <a:schemeClr val="tx1"/>
            </a:solidFill>
            <a:headEnd type="none" w="lg" len="lg"/>
            <a:tailEnd type="triangl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B4AE03-46BE-4BC4-A02B-B1BCCB1DBD8B}"/>
              </a:ext>
            </a:extLst>
          </p:cNvPr>
          <p:cNvGrpSpPr/>
          <p:nvPr/>
        </p:nvGrpSpPr>
        <p:grpSpPr>
          <a:xfrm>
            <a:off x="8908043" y="3611734"/>
            <a:ext cx="487246" cy="487246"/>
            <a:chOff x="9048526" y="3485146"/>
            <a:chExt cx="487246" cy="487246"/>
          </a:xfrm>
        </p:grpSpPr>
        <p:sp>
          <p:nvSpPr>
            <p:cNvPr id="43" name="Oval 42">
              <a:extLst>
                <a:ext uri="{FF2B5EF4-FFF2-40B4-BE49-F238E27FC236}">
                  <a16:creationId xmlns:a16="http://schemas.microsoft.com/office/drawing/2014/main" id="{DEBA33C8-7AF6-47B7-B688-5F40394470DB}"/>
                </a:ext>
              </a:extLst>
            </p:cNvPr>
            <p:cNvSpPr/>
            <p:nvPr/>
          </p:nvSpPr>
          <p:spPr bwMode="auto">
            <a:xfrm>
              <a:off x="9048526" y="3485146"/>
              <a:ext cx="487246" cy="487246"/>
            </a:xfrm>
            <a:prstGeom prst="ellipse">
              <a:avLst/>
            </a:prstGeom>
            <a:solidFill>
              <a:srgbClr val="D83B01"/>
            </a:solidFill>
            <a:ln w="158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85" name="Page2_E7C3">
              <a:extLst>
                <a:ext uri="{FF2B5EF4-FFF2-40B4-BE49-F238E27FC236}">
                  <a16:creationId xmlns:a16="http://schemas.microsoft.com/office/drawing/2014/main" id="{D78A216E-88BE-4E25-8F45-2E0CB4CA4F41}"/>
                </a:ext>
              </a:extLst>
            </p:cNvPr>
            <p:cNvSpPr>
              <a:spLocks noChangeAspect="1" noEditPoints="1"/>
            </p:cNvSpPr>
            <p:nvPr/>
          </p:nvSpPr>
          <p:spPr bwMode="auto">
            <a:xfrm>
              <a:off x="9194124" y="3590229"/>
              <a:ext cx="213733" cy="267070"/>
            </a:xfrm>
            <a:custGeom>
              <a:avLst/>
              <a:gdLst>
                <a:gd name="T0" fmla="*/ 3310 w 3310"/>
                <a:gd name="T1" fmla="*/ 1102 h 4136"/>
                <a:gd name="T2" fmla="*/ 2206 w 3310"/>
                <a:gd name="T3" fmla="*/ 1102 h 4136"/>
                <a:gd name="T4" fmla="*/ 2206 w 3310"/>
                <a:gd name="T5" fmla="*/ 0 h 4136"/>
                <a:gd name="T6" fmla="*/ 3310 w 3310"/>
                <a:gd name="T7" fmla="*/ 1102 h 4136"/>
                <a:gd name="T8" fmla="*/ 2206 w 3310"/>
                <a:gd name="T9" fmla="*/ 0 h 4136"/>
                <a:gd name="T10" fmla="*/ 0 w 3310"/>
                <a:gd name="T11" fmla="*/ 0 h 4136"/>
                <a:gd name="T12" fmla="*/ 0 w 3310"/>
                <a:gd name="T13" fmla="*/ 4136 h 4136"/>
                <a:gd name="T14" fmla="*/ 3310 w 3310"/>
                <a:gd name="T15" fmla="*/ 4136 h 4136"/>
                <a:gd name="T16" fmla="*/ 3310 w 3310"/>
                <a:gd name="T17" fmla="*/ 1102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0" h="4136">
                  <a:moveTo>
                    <a:pt x="3310" y="1102"/>
                  </a:moveTo>
                  <a:lnTo>
                    <a:pt x="2206" y="1102"/>
                  </a:lnTo>
                  <a:lnTo>
                    <a:pt x="2206" y="0"/>
                  </a:lnTo>
                  <a:moveTo>
                    <a:pt x="3310" y="1102"/>
                  </a:moveTo>
                  <a:lnTo>
                    <a:pt x="2206" y="0"/>
                  </a:lnTo>
                  <a:lnTo>
                    <a:pt x="0" y="0"/>
                  </a:lnTo>
                  <a:lnTo>
                    <a:pt x="0" y="4136"/>
                  </a:lnTo>
                  <a:lnTo>
                    <a:pt x="3310" y="4136"/>
                  </a:lnTo>
                  <a:lnTo>
                    <a:pt x="3310" y="1102"/>
                  </a:lnTo>
                </a:path>
              </a:pathLst>
            </a:custGeom>
            <a:noFill/>
            <a:ln w="15875">
              <a:solidFill>
                <a:schemeClr val="bg1"/>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grpSp>
        <p:nvGrpSpPr>
          <p:cNvPr id="78" name="Group 77">
            <a:extLst>
              <a:ext uri="{FF2B5EF4-FFF2-40B4-BE49-F238E27FC236}">
                <a16:creationId xmlns:a16="http://schemas.microsoft.com/office/drawing/2014/main" id="{10992C1F-72F3-4728-9391-A5F048C83693}"/>
              </a:ext>
            </a:extLst>
          </p:cNvPr>
          <p:cNvGrpSpPr/>
          <p:nvPr/>
        </p:nvGrpSpPr>
        <p:grpSpPr>
          <a:xfrm rot="1145253">
            <a:off x="8697943" y="1525005"/>
            <a:ext cx="588153" cy="579874"/>
            <a:chOff x="6655650" y="1793722"/>
            <a:chExt cx="665473" cy="656099"/>
          </a:xfrm>
        </p:grpSpPr>
        <p:sp>
          <p:nvSpPr>
            <p:cNvPr id="79" name="Oval 78">
              <a:extLst>
                <a:ext uri="{FF2B5EF4-FFF2-40B4-BE49-F238E27FC236}">
                  <a16:creationId xmlns:a16="http://schemas.microsoft.com/office/drawing/2014/main" id="{6C67ED51-0E16-4126-9762-BE21AB4D970E}"/>
                </a:ext>
              </a:extLst>
            </p:cNvPr>
            <p:cNvSpPr/>
            <p:nvPr/>
          </p:nvSpPr>
          <p:spPr bwMode="auto">
            <a:xfrm>
              <a:off x="6876505" y="1793722"/>
              <a:ext cx="441790" cy="441789"/>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0" name="magnify">
              <a:extLst>
                <a:ext uri="{FF2B5EF4-FFF2-40B4-BE49-F238E27FC236}">
                  <a16:creationId xmlns:a16="http://schemas.microsoft.com/office/drawing/2014/main" id="{1E5A7E8C-2BDC-45A7-9F49-88504DCA793C}"/>
                </a:ext>
              </a:extLst>
            </p:cNvPr>
            <p:cNvSpPr>
              <a:spLocks noChangeAspect="1" noEditPoints="1"/>
            </p:cNvSpPr>
            <p:nvPr/>
          </p:nvSpPr>
          <p:spPr bwMode="auto">
            <a:xfrm flipH="1">
              <a:off x="6655650" y="1797064"/>
              <a:ext cx="665473" cy="65275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grpFill/>
            <a:ln w="34925" cap="sq">
              <a:solidFill>
                <a:schemeClr val="accent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nvGrpSpPr>
          <p:cNvPr id="45" name="Group 44">
            <a:extLst>
              <a:ext uri="{FF2B5EF4-FFF2-40B4-BE49-F238E27FC236}">
                <a16:creationId xmlns:a16="http://schemas.microsoft.com/office/drawing/2014/main" id="{85DBD76D-9EBA-40C7-973D-38BC5C8A817B}"/>
              </a:ext>
            </a:extLst>
          </p:cNvPr>
          <p:cNvGrpSpPr/>
          <p:nvPr/>
        </p:nvGrpSpPr>
        <p:grpSpPr>
          <a:xfrm>
            <a:off x="9274091" y="3298558"/>
            <a:ext cx="1348645" cy="1365221"/>
            <a:chOff x="8511735" y="4671392"/>
            <a:chExt cx="1346526" cy="1346526"/>
          </a:xfrm>
        </p:grpSpPr>
        <p:pic>
          <p:nvPicPr>
            <p:cNvPr id="44" name="Graphic 43">
              <a:extLst>
                <a:ext uri="{FF2B5EF4-FFF2-40B4-BE49-F238E27FC236}">
                  <a16:creationId xmlns:a16="http://schemas.microsoft.com/office/drawing/2014/main" id="{B5E16F10-DFFF-45ED-866F-16E2DED1FE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11735" y="4671392"/>
              <a:ext cx="1346526" cy="1346526"/>
            </a:xfrm>
            <a:prstGeom prst="rect">
              <a:avLst/>
            </a:prstGeom>
          </p:spPr>
        </p:pic>
        <p:sp>
          <p:nvSpPr>
            <p:cNvPr id="5" name="TextBox 4">
              <a:extLst>
                <a:ext uri="{FF2B5EF4-FFF2-40B4-BE49-F238E27FC236}">
                  <a16:creationId xmlns:a16="http://schemas.microsoft.com/office/drawing/2014/main" id="{FEF497F1-4C3E-4091-9BF0-DF6322436776}"/>
                </a:ext>
              </a:extLst>
            </p:cNvPr>
            <p:cNvSpPr txBox="1"/>
            <p:nvPr/>
          </p:nvSpPr>
          <p:spPr>
            <a:xfrm rot="330580">
              <a:off x="8817268" y="4986839"/>
              <a:ext cx="707236" cy="707293"/>
            </a:xfrm>
            <a:prstGeom prst="rect">
              <a:avLst/>
            </a:prstGeom>
            <a:noFill/>
          </p:spPr>
          <p:txBody>
            <a:bodyPr wrap="square" lIns="182880" tIns="146304" rIns="182880" bIns="146304" rtlCol="0">
              <a:prstTxWarp prst="textArchUp">
                <a:avLst>
                  <a:gd name="adj" fmla="val 10665992"/>
                </a:avLst>
              </a:prstTxWarp>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1" i="0" u="none" strike="noStrike" kern="1200" cap="none" spc="0" normalizeH="0" baseline="0" noProof="0">
                  <a:ln>
                    <a:noFill/>
                  </a:ln>
                  <a:gradFill>
                    <a:gsLst>
                      <a:gs pos="2917">
                        <a:srgbClr val="505050"/>
                      </a:gs>
                      <a:gs pos="30000">
                        <a:srgbClr val="505050"/>
                      </a:gs>
                    </a:gsLst>
                    <a:lin ang="5400000" scaled="0"/>
                  </a:gradFill>
                  <a:effectLst/>
                  <a:uLnTx/>
                  <a:uFillTx/>
                  <a:latin typeface="Segoe UI"/>
                  <a:ea typeface="+mn-ea"/>
                  <a:cs typeface="+mn-cs"/>
                </a:rPr>
                <a:t>Frequently achieving </a:t>
              </a:r>
            </a:p>
          </p:txBody>
        </p:sp>
        <p:sp>
          <p:nvSpPr>
            <p:cNvPr id="6" name="Oval 5">
              <a:extLst>
                <a:ext uri="{FF2B5EF4-FFF2-40B4-BE49-F238E27FC236}">
                  <a16:creationId xmlns:a16="http://schemas.microsoft.com/office/drawing/2014/main" id="{0B6B14BC-DBF6-45A2-A82B-C626F8CC584B}"/>
                </a:ext>
              </a:extLst>
            </p:cNvPr>
            <p:cNvSpPr/>
            <p:nvPr/>
          </p:nvSpPr>
          <p:spPr bwMode="auto">
            <a:xfrm>
              <a:off x="8895522" y="5052635"/>
              <a:ext cx="537360" cy="537360"/>
            </a:xfrm>
            <a:prstGeom prst="ellipse">
              <a:avLst/>
            </a:prstGeom>
            <a:solidFill>
              <a:schemeClr val="bg1"/>
            </a:solidFill>
            <a:ln w="22225">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 name="TextBox 3">
              <a:extLst>
                <a:ext uri="{FF2B5EF4-FFF2-40B4-BE49-F238E27FC236}">
                  <a16:creationId xmlns:a16="http://schemas.microsoft.com/office/drawing/2014/main" id="{29CFFE85-980F-4249-85FC-6F9AF1FB9479}"/>
                </a:ext>
              </a:extLst>
            </p:cNvPr>
            <p:cNvSpPr txBox="1"/>
            <p:nvPr/>
          </p:nvSpPr>
          <p:spPr>
            <a:xfrm>
              <a:off x="8769352" y="5092308"/>
              <a:ext cx="831292" cy="482664"/>
            </a:xfrm>
            <a:prstGeom prst="rect">
              <a:avLst/>
            </a:prstGeom>
            <a:noFill/>
          </p:spPr>
          <p:txBody>
            <a:bodyPr wrap="non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400" b="1" i="0" u="none" strike="noStrike" kern="1200" cap="none" spc="0" normalizeH="0" baseline="0" noProof="0">
                  <a:ln>
                    <a:noFill/>
                  </a:ln>
                  <a:gradFill>
                    <a:gsLst>
                      <a:gs pos="2917">
                        <a:srgbClr val="0078D7"/>
                      </a:gs>
                      <a:gs pos="100000">
                        <a:srgbClr val="0078D7"/>
                      </a:gs>
                    </a:gsLst>
                    <a:lin ang="5400000" scaled="0"/>
                  </a:gradFill>
                  <a:effectLst/>
                  <a:uLnTx/>
                  <a:uFillTx/>
                  <a:latin typeface="Segoe UI"/>
                  <a:ea typeface="+mn-ea"/>
                  <a:cs typeface="+mn-cs"/>
                </a:rPr>
                <a:t>100%</a:t>
              </a:r>
            </a:p>
          </p:txBody>
        </p:sp>
        <p:sp>
          <p:nvSpPr>
            <p:cNvPr id="7" name="TextBox 6">
              <a:extLst>
                <a:ext uri="{FF2B5EF4-FFF2-40B4-BE49-F238E27FC236}">
                  <a16:creationId xmlns:a16="http://schemas.microsoft.com/office/drawing/2014/main" id="{75FDF277-6917-4915-8FF4-618BAC7A7096}"/>
                </a:ext>
              </a:extLst>
            </p:cNvPr>
            <p:cNvSpPr txBox="1"/>
            <p:nvPr/>
          </p:nvSpPr>
          <p:spPr>
            <a:xfrm>
              <a:off x="8649568" y="5498645"/>
              <a:ext cx="1111826" cy="462932"/>
            </a:xfrm>
            <a:prstGeom prst="rect">
              <a:avLst/>
            </a:prstGeom>
            <a:noFill/>
          </p:spPr>
          <p:txBody>
            <a:bodyPr spcFirstLastPara="1" wrap="square" lIns="182880" tIns="146304" rIns="182880" bIns="146304" numCol="1" rtlCol="0">
              <a:spAutoFit/>
            </a:bodyPr>
            <a:lstStyle>
              <a:defPPr>
                <a:defRPr lang="en-US"/>
              </a:defPPr>
              <a:lvl1pPr>
                <a:lnSpc>
                  <a:spcPct val="90000"/>
                </a:lnSpc>
                <a:spcAft>
                  <a:spcPts val="600"/>
                </a:spcAft>
                <a:defRPr sz="1200" b="1">
                  <a:gradFill>
                    <a:gsLst>
                      <a:gs pos="2917">
                        <a:schemeClr val="tx1"/>
                      </a:gs>
                      <a:gs pos="30000">
                        <a:schemeClr val="tx1"/>
                      </a:gs>
                    </a:gsLst>
                    <a:lin ang="5400000" scaled="0"/>
                  </a:gradFill>
                </a:defRPr>
              </a:lvl1p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700" b="1" i="0" u="none" strike="noStrike" kern="1200" cap="none" spc="0" normalizeH="0" baseline="0" noProof="0">
                  <a:ln>
                    <a:noFill/>
                  </a:ln>
                  <a:gradFill>
                    <a:gsLst>
                      <a:gs pos="2917">
                        <a:srgbClr val="505050"/>
                      </a:gs>
                      <a:gs pos="30000">
                        <a:srgbClr val="505050"/>
                      </a:gs>
                    </a:gsLst>
                    <a:lin ang="5400000" scaled="0"/>
                  </a:gradFill>
                  <a:effectLst/>
                  <a:uLnTx/>
                  <a:uFillTx/>
                  <a:latin typeface="Segoe UI"/>
                  <a:ea typeface="+mn-ea"/>
                  <a:cs typeface="+mn-cs"/>
                </a:rPr>
                <a:t>On industry tests</a:t>
              </a:r>
            </a:p>
          </p:txBody>
        </p:sp>
      </p:grpSp>
    </p:spTree>
    <p:extLst>
      <p:ext uri="{BB962C8B-B14F-4D97-AF65-F5344CB8AC3E}">
        <p14:creationId xmlns:p14="http://schemas.microsoft.com/office/powerpoint/2010/main" val="689843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64" presetClass="path" presetSubtype="0" accel="50000" decel="50000" fill="hold" nodeType="withEffect">
                                  <p:stCondLst>
                                    <p:cond delay="0"/>
                                  </p:stCondLst>
                                  <p:childTnLst>
                                    <p:animMotion origin="layout" path="M -8.33333E-7 2.96296E-6 L 0.28346 0.00509 " pathEditMode="relative" rAng="0" ptsTypes="AA">
                                      <p:cBhvr>
                                        <p:cTn id="8" dur="750" spd="-100000" fill="hold"/>
                                        <p:tgtEl>
                                          <p:spTgt spid="17"/>
                                        </p:tgtEl>
                                        <p:attrNameLst>
                                          <p:attrName>ppt_x</p:attrName>
                                          <p:attrName>ppt_y</p:attrName>
                                        </p:attrNameLst>
                                      </p:cBhvr>
                                      <p:rCtr x="14167" y="255"/>
                                    </p:animMotion>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250"/>
                                        <p:tgtEl>
                                          <p:spTgt spid="50"/>
                                        </p:tgtEl>
                                      </p:cBhvr>
                                    </p:animEffect>
                                  </p:childTnLst>
                                </p:cTn>
                              </p:par>
                            </p:childTnLst>
                          </p:cTn>
                        </p:par>
                        <p:par>
                          <p:cTn id="13" fill="hold">
                            <p:stCondLst>
                              <p:cond delay="1250"/>
                            </p:stCondLst>
                            <p:childTnLst>
                              <p:par>
                                <p:cTn id="14" presetID="10" presetClass="exit" presetSubtype="0" fill="hold" grpId="1" nodeType="afterEffect">
                                  <p:stCondLst>
                                    <p:cond delay="750"/>
                                  </p:stCondLst>
                                  <p:childTnLst>
                                    <p:animEffect transition="out" filter="fade">
                                      <p:cBhvr>
                                        <p:cTn id="15" dur="250"/>
                                        <p:tgtEl>
                                          <p:spTgt spid="50"/>
                                        </p:tgtEl>
                                      </p:cBhvr>
                                    </p:animEffect>
                                    <p:set>
                                      <p:cBhvr>
                                        <p:cTn id="16" dur="1" fill="hold">
                                          <p:stCondLst>
                                            <p:cond delay="249"/>
                                          </p:stCondLst>
                                        </p:cTn>
                                        <p:tgtEl>
                                          <p:spTgt spid="50"/>
                                        </p:tgtEl>
                                        <p:attrNameLst>
                                          <p:attrName>style.visibility</p:attrName>
                                        </p:attrNameLst>
                                      </p:cBhvr>
                                      <p:to>
                                        <p:strVal val="hidden"/>
                                      </p:to>
                                    </p:se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250"/>
                                        <p:tgtEl>
                                          <p:spTgt spid="56"/>
                                        </p:tgtEl>
                                      </p:cBhvr>
                                    </p:animEffect>
                                  </p:childTnLst>
                                </p:cTn>
                              </p:par>
                              <p:par>
                                <p:cTn id="21" presetID="10" presetClass="entr" presetSubtype="0" fill="hold" nodeType="with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fade">
                                      <p:cBhvr>
                                        <p:cTn id="23" dur="250"/>
                                        <p:tgtEl>
                                          <p:spTgt spid="66"/>
                                        </p:tgtEl>
                                      </p:cBhvr>
                                    </p:animEffect>
                                  </p:childTnLst>
                                </p:cTn>
                              </p:par>
                            </p:childTnLst>
                          </p:cTn>
                        </p:par>
                        <p:par>
                          <p:cTn id="24" fill="hold">
                            <p:stCondLst>
                              <p:cond delay="2500"/>
                            </p:stCondLst>
                            <p:childTnLst>
                              <p:par>
                                <p:cTn id="25" presetID="8" presetClass="emph" presetSubtype="0" fill="hold" nodeType="afterEffect">
                                  <p:stCondLst>
                                    <p:cond delay="0"/>
                                  </p:stCondLst>
                                  <p:childTnLst>
                                    <p:animRot by="7200000">
                                      <p:cBhvr>
                                        <p:cTn id="26" dur="1000" fill="hold"/>
                                        <p:tgtEl>
                                          <p:spTgt spid="56"/>
                                        </p:tgtEl>
                                        <p:attrNameLst>
                                          <p:attrName>r</p:attrName>
                                        </p:attrNameLst>
                                      </p:cBhvr>
                                    </p:animRot>
                                  </p:childTnLst>
                                </p:cTn>
                              </p:par>
                              <p:par>
                                <p:cTn id="27" presetID="8" presetClass="emph" presetSubtype="0" fill="hold" nodeType="withEffect">
                                  <p:stCondLst>
                                    <p:cond delay="0"/>
                                  </p:stCondLst>
                                  <p:childTnLst>
                                    <p:animRot by="-7200000">
                                      <p:cBhvr>
                                        <p:cTn id="28" dur="1000" fill="hold"/>
                                        <p:tgtEl>
                                          <p:spTgt spid="66"/>
                                        </p:tgtEl>
                                        <p:attrNameLst>
                                          <p:attrName>r</p:attrName>
                                        </p:attrNameLst>
                                      </p:cBhvr>
                                    </p:animRot>
                                  </p:childTnLst>
                                </p:cTn>
                              </p:par>
                            </p:childTnLst>
                          </p:cTn>
                        </p:par>
                        <p:par>
                          <p:cTn id="29" fill="hold">
                            <p:stCondLst>
                              <p:cond delay="3500"/>
                            </p:stCondLst>
                            <p:childTnLst>
                              <p:par>
                                <p:cTn id="30" presetID="10" presetClass="exit" presetSubtype="0" fill="hold" nodeType="afterEffect">
                                  <p:stCondLst>
                                    <p:cond delay="0"/>
                                  </p:stCondLst>
                                  <p:childTnLst>
                                    <p:animEffect transition="out" filter="fade">
                                      <p:cBhvr>
                                        <p:cTn id="31" dur="250"/>
                                        <p:tgtEl>
                                          <p:spTgt spid="56"/>
                                        </p:tgtEl>
                                      </p:cBhvr>
                                    </p:animEffect>
                                    <p:set>
                                      <p:cBhvr>
                                        <p:cTn id="32" dur="1" fill="hold">
                                          <p:stCondLst>
                                            <p:cond delay="249"/>
                                          </p:stCondLst>
                                        </p:cTn>
                                        <p:tgtEl>
                                          <p:spTgt spid="56"/>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250"/>
                                        <p:tgtEl>
                                          <p:spTgt spid="66"/>
                                        </p:tgtEl>
                                      </p:cBhvr>
                                    </p:animEffect>
                                    <p:set>
                                      <p:cBhvr>
                                        <p:cTn id="35" dur="1" fill="hold">
                                          <p:stCondLst>
                                            <p:cond delay="249"/>
                                          </p:stCondLst>
                                        </p:cTn>
                                        <p:tgtEl>
                                          <p:spTgt spid="66"/>
                                        </p:tgtEl>
                                        <p:attrNameLst>
                                          <p:attrName>style.visibility</p:attrName>
                                        </p:attrNameLst>
                                      </p:cBhvr>
                                      <p:to>
                                        <p:strVal val="hidden"/>
                                      </p:to>
                                    </p:se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par>
                                <p:cTn id="45" presetID="10" presetClass="entr" presetSubtype="0" fill="hold" nodeType="withEffect">
                                  <p:stCondLst>
                                    <p:cond delay="2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700"/>
                            </p:stCondLst>
                            <p:childTnLst>
                              <p:par>
                                <p:cTn id="49" presetID="10" presetClass="entr" presetSubtype="0" fill="hold" grpId="0" nodeType="afterEffect">
                                  <p:stCondLst>
                                    <p:cond delay="4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1600"/>
                            </p:stCondLst>
                            <p:childTnLst>
                              <p:par>
                                <p:cTn id="53" presetID="42" presetClass="path" presetSubtype="0" accel="50000" decel="50000" fill="hold" nodeType="afterEffect">
                                  <p:stCondLst>
                                    <p:cond delay="0"/>
                                  </p:stCondLst>
                                  <p:childTnLst>
                                    <p:animMotion origin="layout" path="M -8.33333E-7 2.96296E-6 L -0.00078 -0.23565 " pathEditMode="relative" rAng="0" ptsTypes="AA">
                                      <p:cBhvr>
                                        <p:cTn id="54" dur="750" fill="hold"/>
                                        <p:tgtEl>
                                          <p:spTgt spid="17"/>
                                        </p:tgtEl>
                                        <p:attrNameLst>
                                          <p:attrName>ppt_x</p:attrName>
                                          <p:attrName>ppt_y</p:attrName>
                                        </p:attrNameLst>
                                      </p:cBhvr>
                                      <p:rCtr x="-39" y="-11782"/>
                                    </p:animMotion>
                                  </p:childTnLst>
                                </p:cTn>
                              </p:par>
                            </p:childTnLst>
                          </p:cTn>
                        </p:par>
                        <p:par>
                          <p:cTn id="55" fill="hold">
                            <p:stCondLst>
                              <p:cond delay="2350"/>
                            </p:stCondLst>
                            <p:childTnLst>
                              <p:par>
                                <p:cTn id="56" presetID="10" presetClass="entr" presetSubtype="0" fill="hold" nodeType="afterEffect">
                                  <p:stCondLst>
                                    <p:cond delay="0"/>
                                  </p:stCondLst>
                                  <p:childTnLst>
                                    <p:set>
                                      <p:cBhvr>
                                        <p:cTn id="57" dur="1" fill="hold">
                                          <p:stCondLst>
                                            <p:cond delay="0"/>
                                          </p:stCondLst>
                                        </p:cTn>
                                        <p:tgtEl>
                                          <p:spTgt spid="78"/>
                                        </p:tgtEl>
                                        <p:attrNameLst>
                                          <p:attrName>style.visibility</p:attrName>
                                        </p:attrNameLst>
                                      </p:cBhvr>
                                      <p:to>
                                        <p:strVal val="visible"/>
                                      </p:to>
                                    </p:set>
                                    <p:animEffect transition="in" filter="fade">
                                      <p:cBhvr>
                                        <p:cTn id="58" dur="250"/>
                                        <p:tgtEl>
                                          <p:spTgt spid="78"/>
                                        </p:tgtEl>
                                      </p:cBhvr>
                                    </p:animEffect>
                                  </p:childTnLst>
                                </p:cTn>
                              </p:par>
                            </p:childTnLst>
                          </p:cTn>
                        </p:par>
                        <p:par>
                          <p:cTn id="59" fill="hold">
                            <p:stCondLst>
                              <p:cond delay="2600"/>
                            </p:stCondLst>
                            <p:childTnLst>
                              <p:par>
                                <p:cTn id="60" presetID="42" presetClass="path" presetSubtype="0" accel="50000" decel="50000" fill="hold" nodeType="afterEffect">
                                  <p:stCondLst>
                                    <p:cond delay="0"/>
                                  </p:stCondLst>
                                  <p:childTnLst>
                                    <p:animMotion origin="layout" path="M -0.00026 -3.33333E-6 L 0.03047 0.09769 " pathEditMode="relative" rAng="0" ptsTypes="AA">
                                      <p:cBhvr>
                                        <p:cTn id="61" dur="750" fill="hold"/>
                                        <p:tgtEl>
                                          <p:spTgt spid="78"/>
                                        </p:tgtEl>
                                        <p:attrNameLst>
                                          <p:attrName>ppt_x</p:attrName>
                                          <p:attrName>ppt_y</p:attrName>
                                        </p:attrNameLst>
                                      </p:cBhvr>
                                      <p:rCtr x="1536" y="4884"/>
                                    </p:animMotion>
                                  </p:childTnLst>
                                </p:cTn>
                              </p:par>
                            </p:childTnLst>
                          </p:cTn>
                        </p:par>
                        <p:par>
                          <p:cTn id="62" fill="hold">
                            <p:stCondLst>
                              <p:cond delay="3350"/>
                            </p:stCondLst>
                            <p:childTnLst>
                              <p:par>
                                <p:cTn id="63" presetID="42" presetClass="path" presetSubtype="0" accel="50000" decel="50000" fill="hold" nodeType="afterEffect">
                                  <p:stCondLst>
                                    <p:cond delay="0"/>
                                  </p:stCondLst>
                                  <p:childTnLst>
                                    <p:animMotion origin="layout" path="M 0.03047 0.09769 L -0.02161 0.07454 " pathEditMode="relative" rAng="0" ptsTypes="AA">
                                      <p:cBhvr>
                                        <p:cTn id="64" dur="750" fill="hold"/>
                                        <p:tgtEl>
                                          <p:spTgt spid="78"/>
                                        </p:tgtEl>
                                        <p:attrNameLst>
                                          <p:attrName>ppt_x</p:attrName>
                                          <p:attrName>ppt_y</p:attrName>
                                        </p:attrNameLst>
                                      </p:cBhvr>
                                      <p:rCtr x="-2604" y="-1157"/>
                                    </p:animMotion>
                                  </p:childTnLst>
                                </p:cTn>
                              </p:par>
                            </p:childTnLst>
                          </p:cTn>
                        </p:par>
                        <p:par>
                          <p:cTn id="65" fill="hold">
                            <p:stCondLst>
                              <p:cond delay="4100"/>
                            </p:stCondLst>
                            <p:childTnLst>
                              <p:par>
                                <p:cTn id="66" presetID="42" presetClass="path" presetSubtype="0" accel="50000" decel="50000" fill="hold" nodeType="afterEffect">
                                  <p:stCondLst>
                                    <p:cond delay="0"/>
                                  </p:stCondLst>
                                  <p:childTnLst>
                                    <p:animMotion origin="layout" path="M -0.02161 0.07454 L -0.00026 -3.33333E-6 " pathEditMode="relative" rAng="0" ptsTypes="AA">
                                      <p:cBhvr>
                                        <p:cTn id="67" dur="750" fill="hold"/>
                                        <p:tgtEl>
                                          <p:spTgt spid="78"/>
                                        </p:tgtEl>
                                        <p:attrNameLst>
                                          <p:attrName>ppt_x</p:attrName>
                                          <p:attrName>ppt_y</p:attrName>
                                        </p:attrNameLst>
                                      </p:cBhvr>
                                      <p:rCtr x="1068" y="-3727"/>
                                    </p:animMotion>
                                  </p:childTnLst>
                                </p:cTn>
                              </p:par>
                            </p:childTnLst>
                          </p:cTn>
                        </p:par>
                        <p:par>
                          <p:cTn id="68" fill="hold">
                            <p:stCondLst>
                              <p:cond delay="4850"/>
                            </p:stCondLst>
                            <p:childTnLst>
                              <p:par>
                                <p:cTn id="69" presetID="10" presetClass="entr" presetSubtype="0" fill="hold" nodeType="after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42" presetClass="path" presetSubtype="0" decel="100000" fill="hold" nodeType="withEffect">
                                  <p:stCondLst>
                                    <p:cond delay="0"/>
                                  </p:stCondLst>
                                  <p:childTnLst>
                                    <p:animMotion origin="layout" path="M -1.45833E-6 4.44444E-6 L -0.11627 0.02754 " pathEditMode="relative" rAng="0" ptsTypes="AA">
                                      <p:cBhvr>
                                        <p:cTn id="73" dur="500" spd="-100000" fill="hold"/>
                                        <p:tgtEl>
                                          <p:spTgt spid="35"/>
                                        </p:tgtEl>
                                        <p:attrNameLst>
                                          <p:attrName>ppt_x</p:attrName>
                                          <p:attrName>ppt_y</p:attrName>
                                        </p:attrNameLst>
                                      </p:cBhvr>
                                      <p:rCtr x="-5820" y="1366"/>
                                    </p:animMotion>
                                  </p:childTnLst>
                                </p:cTn>
                              </p:par>
                              <p:par>
                                <p:cTn id="74" presetID="10" presetClass="entr" presetSubtype="0" fill="hold" nodeType="withEffect">
                                  <p:stCondLst>
                                    <p:cond delay="20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par>
                                <p:cTn id="77" presetID="42" presetClass="path" presetSubtype="0" decel="100000" fill="hold" nodeType="withEffect">
                                  <p:stCondLst>
                                    <p:cond delay="200"/>
                                  </p:stCondLst>
                                  <p:childTnLst>
                                    <p:animMotion origin="layout" path="M -1.45833E-6 -2.59259E-6 L -0.11627 0.02755 " pathEditMode="relative" rAng="0" ptsTypes="AA">
                                      <p:cBhvr>
                                        <p:cTn id="78" dur="500" spd="-100000" fill="hold"/>
                                        <p:tgtEl>
                                          <p:spTgt spid="36"/>
                                        </p:tgtEl>
                                        <p:attrNameLst>
                                          <p:attrName>ppt_x</p:attrName>
                                          <p:attrName>ppt_y</p:attrName>
                                        </p:attrNameLst>
                                      </p:cBhvr>
                                      <p:rCtr x="-5820" y="1366"/>
                                    </p:animMotion>
                                  </p:childTnLst>
                                </p:cTn>
                              </p:par>
                            </p:childTnLst>
                          </p:cTn>
                        </p:par>
                        <p:par>
                          <p:cTn id="79" fill="hold">
                            <p:stCondLst>
                              <p:cond delay="5550"/>
                            </p:stCondLst>
                            <p:childTnLst>
                              <p:par>
                                <p:cTn id="80" presetID="10" presetClass="entr" presetSubtype="0" fill="hold" grpId="0" nodeType="afterEffect">
                                  <p:stCondLst>
                                    <p:cond delay="600"/>
                                  </p:stCondLst>
                                  <p:childTnLst>
                                    <p:set>
                                      <p:cBhvr>
                                        <p:cTn id="81" dur="1" fill="hold">
                                          <p:stCondLst>
                                            <p:cond delay="0"/>
                                          </p:stCondLst>
                                        </p:cTn>
                                        <p:tgtEl>
                                          <p:spTgt spid="76"/>
                                        </p:tgtEl>
                                        <p:attrNameLst>
                                          <p:attrName>style.visibility</p:attrName>
                                        </p:attrNameLst>
                                      </p:cBhvr>
                                      <p:to>
                                        <p:strVal val="visible"/>
                                      </p:to>
                                    </p:set>
                                    <p:animEffect transition="in" filter="fade">
                                      <p:cBhvr>
                                        <p:cTn id="82" dur="500"/>
                                        <p:tgtEl>
                                          <p:spTgt spid="76"/>
                                        </p:tgtEl>
                                      </p:cBhvr>
                                    </p:animEffect>
                                  </p:childTnLst>
                                </p:cTn>
                              </p:par>
                            </p:childTnLst>
                          </p:cTn>
                        </p:par>
                        <p:par>
                          <p:cTn id="83" fill="hold">
                            <p:stCondLst>
                              <p:cond delay="6650"/>
                            </p:stCondLst>
                            <p:childTnLst>
                              <p:par>
                                <p:cTn id="84" presetID="42" presetClass="path" presetSubtype="0" accel="50000" decel="50000" fill="hold" grpId="1" nodeType="afterEffect">
                                  <p:stCondLst>
                                    <p:cond delay="300"/>
                                  </p:stCondLst>
                                  <p:childTnLst>
                                    <p:animMotion origin="layout" path="M -4.375E-6 -4.44444E-6 L -4.375E-6 0.15186 " pathEditMode="relative" rAng="0" ptsTypes="AA">
                                      <p:cBhvr>
                                        <p:cTn id="85" dur="500" fill="hold"/>
                                        <p:tgtEl>
                                          <p:spTgt spid="76"/>
                                        </p:tgtEl>
                                        <p:attrNameLst>
                                          <p:attrName>ppt_x</p:attrName>
                                          <p:attrName>ppt_y</p:attrName>
                                        </p:attrNameLst>
                                      </p:cBhvr>
                                      <p:rCtr x="0" y="7593"/>
                                    </p:animMotion>
                                  </p:childTnLst>
                                </p:cTn>
                              </p:par>
                            </p:childTnLst>
                          </p:cTn>
                        </p:par>
                        <p:par>
                          <p:cTn id="86" fill="hold">
                            <p:stCondLst>
                              <p:cond delay="7450"/>
                            </p:stCondLst>
                            <p:childTnLst>
                              <p:par>
                                <p:cTn id="87" presetID="10" presetClass="exit" presetSubtype="0" fill="hold" grpId="2" nodeType="afterEffect">
                                  <p:stCondLst>
                                    <p:cond delay="300"/>
                                  </p:stCondLst>
                                  <p:childTnLst>
                                    <p:animEffect transition="out" filter="fade">
                                      <p:cBhvr>
                                        <p:cTn id="88" dur="500"/>
                                        <p:tgtEl>
                                          <p:spTgt spid="76"/>
                                        </p:tgtEl>
                                      </p:cBhvr>
                                    </p:animEffect>
                                    <p:set>
                                      <p:cBhvr>
                                        <p:cTn id="89" dur="1" fill="hold">
                                          <p:stCondLst>
                                            <p:cond delay="499"/>
                                          </p:stCondLst>
                                        </p:cTn>
                                        <p:tgtEl>
                                          <p:spTgt spid="76"/>
                                        </p:tgtEl>
                                        <p:attrNameLst>
                                          <p:attrName>style.visibility</p:attrName>
                                        </p:attrNameLst>
                                      </p:cBhvr>
                                      <p:to>
                                        <p:strVal val="hidden"/>
                                      </p:to>
                                    </p:set>
                                  </p:childTnLst>
                                </p:cTn>
                              </p:par>
                            </p:childTnLst>
                          </p:cTn>
                        </p:par>
                        <p:par>
                          <p:cTn id="90" fill="hold">
                            <p:stCondLst>
                              <p:cond delay="8250"/>
                            </p:stCondLst>
                            <p:childTnLst>
                              <p:par>
                                <p:cTn id="91" presetID="10" presetClass="exit" presetSubtype="0" fill="hold" grpId="1" nodeType="afterEffect">
                                  <p:stCondLst>
                                    <p:cond delay="0"/>
                                  </p:stCondLst>
                                  <p:childTnLst>
                                    <p:animEffect transition="out" filter="fade">
                                      <p:cBhvr>
                                        <p:cTn id="92" dur="250"/>
                                        <p:tgtEl>
                                          <p:spTgt spid="82"/>
                                        </p:tgtEl>
                                      </p:cBhvr>
                                    </p:animEffect>
                                    <p:set>
                                      <p:cBhvr>
                                        <p:cTn id="93" dur="1" fill="hold">
                                          <p:stCondLst>
                                            <p:cond delay="249"/>
                                          </p:stCondLst>
                                        </p:cTn>
                                        <p:tgtEl>
                                          <p:spTgt spid="82"/>
                                        </p:tgtEl>
                                        <p:attrNameLst>
                                          <p:attrName>style.visibility</p:attrName>
                                        </p:attrNameLst>
                                      </p:cBhvr>
                                      <p:to>
                                        <p:strVal val="hidden"/>
                                      </p:to>
                                    </p:se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fade">
                                      <p:cBhvr>
                                        <p:cTn id="97" dur="250"/>
                                        <p:tgtEl>
                                          <p:spTgt spid="77"/>
                                        </p:tgtEl>
                                      </p:cBhvr>
                                    </p:animEffect>
                                  </p:childTnLst>
                                </p:cTn>
                              </p:par>
                            </p:childTnLst>
                          </p:cTn>
                        </p:par>
                        <p:par>
                          <p:cTn id="98" fill="hold">
                            <p:stCondLst>
                              <p:cond delay="8750"/>
                            </p:stCondLst>
                            <p:childTnLst>
                              <p:par>
                                <p:cTn id="99" presetID="22" presetClass="entr" presetSubtype="8"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wipe(left)">
                                      <p:cBhvr>
                                        <p:cTn id="101" dur="500"/>
                                        <p:tgtEl>
                                          <p:spTgt spid="83"/>
                                        </p:tgtEl>
                                      </p:cBhvr>
                                    </p:animEffect>
                                  </p:childTnLst>
                                </p:cTn>
                              </p:par>
                            </p:childTnLst>
                          </p:cTn>
                        </p:par>
                        <p:par>
                          <p:cTn id="102" fill="hold">
                            <p:stCondLst>
                              <p:cond delay="9250"/>
                            </p:stCondLst>
                            <p:childTnLst>
                              <p:par>
                                <p:cTn id="103" presetID="10" presetClass="entr" presetSubtype="0" fill="hold" nodeType="after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0" grpId="1" animBg="1"/>
      <p:bldP spid="82" grpId="0" animBg="1"/>
      <p:bldP spid="82" grpId="1" animBg="1"/>
      <p:bldP spid="76" grpId="0" animBg="1"/>
      <p:bldP spid="76" grpId="1" animBg="1"/>
      <p:bldP spid="76" grpId="2" animBg="1"/>
      <p:bldP spid="77" grpId="0" animBg="1"/>
      <p:bldP spid="8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6101114" y="3536934"/>
            <a:ext cx="1902349" cy="1920171"/>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229259038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2D82544-8A84-4367-BFE7-673AB7508A5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73698" y="1641680"/>
            <a:ext cx="5055220" cy="2966602"/>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grpSp>
        <p:nvGrpSpPr>
          <p:cNvPr id="25" name="Group 24">
            <a:extLst>
              <a:ext uri="{FF2B5EF4-FFF2-40B4-BE49-F238E27FC236}">
                <a16:creationId xmlns:a16="http://schemas.microsoft.com/office/drawing/2014/main" id="{E3B8A3E2-5230-43BE-9516-0CE0D375B9FC}"/>
              </a:ext>
            </a:extLst>
          </p:cNvPr>
          <p:cNvGrpSpPr/>
          <p:nvPr/>
        </p:nvGrpSpPr>
        <p:grpSpPr>
          <a:xfrm>
            <a:off x="8664123" y="2511609"/>
            <a:ext cx="2855021" cy="1834782"/>
            <a:chOff x="7839601" y="816418"/>
            <a:chExt cx="2855021" cy="1834782"/>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816418"/>
              <a:ext cx="2855021" cy="1834782"/>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Difficult to make sense of the threats detected</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367BB3C8-FBEC-4FBE-9C51-4501E65E5EAE}"/>
              </a:ext>
            </a:extLst>
          </p:cNvPr>
          <p:cNvGrpSpPr/>
          <p:nvPr/>
        </p:nvGrpSpPr>
        <p:grpSpPr>
          <a:xfrm>
            <a:off x="7992047" y="4454420"/>
            <a:ext cx="2855021" cy="1753877"/>
            <a:chOff x="7839601" y="816417"/>
            <a:chExt cx="2855021" cy="1753877"/>
          </a:xfrm>
        </p:grpSpPr>
        <p:sp>
          <p:nvSpPr>
            <p:cNvPr id="20" name="Rectangle 19">
              <a:extLst>
                <a:ext uri="{FF2B5EF4-FFF2-40B4-BE49-F238E27FC236}">
                  <a16:creationId xmlns:a16="http://schemas.microsoft.com/office/drawing/2014/main" id="{BBF2E32E-3E10-40BE-958B-F628E2734024}"/>
                </a:ext>
              </a:extLst>
            </p:cNvPr>
            <p:cNvSpPr/>
            <p:nvPr/>
          </p:nvSpPr>
          <p:spPr bwMode="auto">
            <a:xfrm>
              <a:off x="7839601" y="816417"/>
              <a:ext cx="2855021"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endParaRPr>
            </a:p>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Living off the land. Attackers use evasion-techniques</a:t>
              </a:r>
            </a:p>
          </p:txBody>
        </p:sp>
        <p:sp>
          <p:nvSpPr>
            <p:cNvPr id="21" name="Warning_E7BA">
              <a:extLst>
                <a:ext uri="{FF2B5EF4-FFF2-40B4-BE49-F238E27FC236}">
                  <a16:creationId xmlns:a16="http://schemas.microsoft.com/office/drawing/2014/main" id="{1CD2D277-1FC9-49B5-8C18-40B602254EA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8" name="Group 17">
            <a:extLst>
              <a:ext uri="{FF2B5EF4-FFF2-40B4-BE49-F238E27FC236}">
                <a16:creationId xmlns:a16="http://schemas.microsoft.com/office/drawing/2014/main" id="{29738A6B-F73D-4288-89D7-964E7F348E97}"/>
              </a:ext>
            </a:extLst>
          </p:cNvPr>
          <p:cNvGrpSpPr/>
          <p:nvPr/>
        </p:nvGrpSpPr>
        <p:grpSpPr>
          <a:xfrm>
            <a:off x="8001034" y="1491599"/>
            <a:ext cx="2790298" cy="1690795"/>
            <a:chOff x="7839602" y="816417"/>
            <a:chExt cx="2790298" cy="1690795"/>
          </a:xfrm>
        </p:grpSpPr>
        <p:sp>
          <p:nvSpPr>
            <p:cNvPr id="17" name="Rectangle 16">
              <a:extLst>
                <a:ext uri="{FF2B5EF4-FFF2-40B4-BE49-F238E27FC236}">
                  <a16:creationId xmlns:a16="http://schemas.microsoft.com/office/drawing/2014/main" id="{503C573F-0E18-43CA-AF67-70EB03DCC15D}"/>
                </a:ext>
              </a:extLst>
            </p:cNvPr>
            <p:cNvSpPr/>
            <p:nvPr/>
          </p:nvSpPr>
          <p:spPr bwMode="auto">
            <a:xfrm>
              <a:off x="7839602" y="816417"/>
              <a:ext cx="2790298" cy="1690795"/>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46% of compromised systems had no malware on them</a:t>
              </a:r>
            </a:p>
          </p:txBody>
        </p:sp>
        <p:sp>
          <p:nvSpPr>
            <p:cNvPr id="16" name="Warning_E7BA">
              <a:extLst>
                <a:ext uri="{FF2B5EF4-FFF2-40B4-BE49-F238E27FC236}">
                  <a16:creationId xmlns:a16="http://schemas.microsoft.com/office/drawing/2014/main" id="{48959914-604E-4852-9754-E77014129112}"/>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22" name="Group 21">
            <a:extLst>
              <a:ext uri="{FF2B5EF4-FFF2-40B4-BE49-F238E27FC236}">
                <a16:creationId xmlns:a16="http://schemas.microsoft.com/office/drawing/2014/main" id="{A3ED2F90-A2AE-4FA0-AC3C-08E6E8A31CB3}"/>
              </a:ext>
            </a:extLst>
          </p:cNvPr>
          <p:cNvGrpSpPr/>
          <p:nvPr/>
        </p:nvGrpSpPr>
        <p:grpSpPr>
          <a:xfrm>
            <a:off x="5701749" y="435296"/>
            <a:ext cx="3322485" cy="1847876"/>
            <a:chOff x="7584556" y="816417"/>
            <a:chExt cx="3322485" cy="1847876"/>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584556" y="816417"/>
              <a:ext cx="3322485" cy="1847876"/>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200+Median number of days attackers are present on a victims network before detection</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9" name="Group 38">
            <a:extLst>
              <a:ext uri="{FF2B5EF4-FFF2-40B4-BE49-F238E27FC236}">
                <a16:creationId xmlns:a16="http://schemas.microsoft.com/office/drawing/2014/main" id="{E68F2CF0-9AC6-4908-A263-6A6B2DB0807D}"/>
              </a:ext>
            </a:extLst>
          </p:cNvPr>
          <p:cNvGrpSpPr/>
          <p:nvPr/>
        </p:nvGrpSpPr>
        <p:grpSpPr>
          <a:xfrm>
            <a:off x="5391788" y="3327890"/>
            <a:ext cx="3379037" cy="2013699"/>
            <a:chOff x="7545232" y="816417"/>
            <a:chExt cx="3379037" cy="2013699"/>
          </a:xfrm>
        </p:grpSpPr>
        <p:sp>
          <p:nvSpPr>
            <p:cNvPr id="40" name="Rectangle 39">
              <a:extLst>
                <a:ext uri="{FF2B5EF4-FFF2-40B4-BE49-F238E27FC236}">
                  <a16:creationId xmlns:a16="http://schemas.microsoft.com/office/drawing/2014/main" id="{CA5943EE-92DA-45D8-98B1-6610AFB1E84B}"/>
                </a:ext>
              </a:extLst>
            </p:cNvPr>
            <p:cNvSpPr/>
            <p:nvPr/>
          </p:nvSpPr>
          <p:spPr bwMode="auto">
            <a:xfrm>
              <a:off x="7545232" y="816417"/>
              <a:ext cx="3379037" cy="2013699"/>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99.9% of exploited vulnerabilities were used more than a year after the CVE was published</a:t>
              </a:r>
            </a:p>
          </p:txBody>
        </p:sp>
        <p:sp>
          <p:nvSpPr>
            <p:cNvPr id="41" name="Warning_E7BA">
              <a:extLst>
                <a:ext uri="{FF2B5EF4-FFF2-40B4-BE49-F238E27FC236}">
                  <a16:creationId xmlns:a16="http://schemas.microsoft.com/office/drawing/2014/main" id="{976C198C-6945-452D-9CA0-894A72445AB0}"/>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4" y="2471392"/>
            <a:ext cx="4634061" cy="758022"/>
          </a:xfrm>
        </p:spPr>
        <p:txBody>
          <a:bodyPr/>
          <a:lstStyle/>
          <a:p>
            <a:r>
              <a:rPr lang="en-US" dirty="0"/>
              <a:t>The need for Endpoint Detection and Response</a:t>
            </a:r>
          </a:p>
        </p:txBody>
      </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3833550"/>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3833550"/>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sp>
        <p:nvSpPr>
          <p:cNvPr id="31" name="LightningBolt_E945">
            <a:extLst>
              <a:ext uri="{FF2B5EF4-FFF2-40B4-BE49-F238E27FC236}">
                <a16:creationId xmlns:a16="http://schemas.microsoft.com/office/drawing/2014/main" id="{5006B0F6-C01F-4C12-BE1B-E3D8826BD302}"/>
              </a:ext>
            </a:extLst>
          </p:cNvPr>
          <p:cNvSpPr>
            <a:spLocks noChangeAspect="1"/>
          </p:cNvSpPr>
          <p:nvPr/>
        </p:nvSpPr>
        <p:spPr bwMode="auto">
          <a:xfrm>
            <a:off x="804391" y="1787359"/>
            <a:ext cx="220975" cy="285823"/>
          </a:xfrm>
          <a:custGeom>
            <a:avLst/>
            <a:gdLst>
              <a:gd name="T0" fmla="*/ 481 w 2961"/>
              <a:gd name="T1" fmla="*/ 4132 h 4132"/>
              <a:gd name="T2" fmla="*/ 2961 w 2961"/>
              <a:gd name="T3" fmla="*/ 1653 h 4132"/>
              <a:gd name="T4" fmla="*/ 1652 w 2961"/>
              <a:gd name="T5" fmla="*/ 1653 h 4132"/>
              <a:gd name="T6" fmla="*/ 2479 w 2961"/>
              <a:gd name="T7" fmla="*/ 0 h 4132"/>
              <a:gd name="T8" fmla="*/ 1239 w 2961"/>
              <a:gd name="T9" fmla="*/ 0 h 4132"/>
              <a:gd name="T10" fmla="*/ 0 w 2961"/>
              <a:gd name="T11" fmla="*/ 2479 h 4132"/>
              <a:gd name="T12" fmla="*/ 964 w 2961"/>
              <a:gd name="T13" fmla="*/ 2479 h 4132"/>
              <a:gd name="T14" fmla="*/ 137 w 2961"/>
              <a:gd name="T15" fmla="*/ 4132 h 4132"/>
              <a:gd name="T16" fmla="*/ 481 w 2961"/>
              <a:gd name="T17" fmla="*/ 4132 h 4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1" h="4132">
                <a:moveTo>
                  <a:pt x="481" y="4132"/>
                </a:moveTo>
                <a:lnTo>
                  <a:pt x="2961" y="1653"/>
                </a:lnTo>
                <a:lnTo>
                  <a:pt x="1652" y="1653"/>
                </a:lnTo>
                <a:lnTo>
                  <a:pt x="2479" y="0"/>
                </a:lnTo>
                <a:lnTo>
                  <a:pt x="1239" y="0"/>
                </a:lnTo>
                <a:lnTo>
                  <a:pt x="0" y="2479"/>
                </a:lnTo>
                <a:lnTo>
                  <a:pt x="964" y="2479"/>
                </a:lnTo>
                <a:lnTo>
                  <a:pt x="137" y="4132"/>
                </a:lnTo>
                <a:lnTo>
                  <a:pt x="481" y="4132"/>
                </a:lnTo>
                <a:close/>
              </a:path>
            </a:pathLst>
          </a:custGeom>
          <a:solidFill>
            <a:srgbClr val="FFFFFF"/>
          </a:solidFill>
          <a:ln w="22225" cap="flat">
            <a:noFill/>
            <a:prstDash val="solid"/>
            <a:miter/>
          </a:ln>
        </p:spPr>
        <p:txBody>
          <a:bodyPr vert="horz" wrap="square" lIns="48986" tIns="24493" rIns="48986" bIns="24493" numCol="1" anchor="t" anchorCtr="0" compatLnSpc="1">
            <a:prstTxWarp prst="textNoShape">
              <a:avLst/>
            </a:prstTxWarp>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536"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nvGrpSpPr>
          <p:cNvPr id="32" name="Graphic 60">
            <a:extLst>
              <a:ext uri="{FF2B5EF4-FFF2-40B4-BE49-F238E27FC236}">
                <a16:creationId xmlns:a16="http://schemas.microsoft.com/office/drawing/2014/main" id="{CD361C3B-8B30-403F-B2A4-696E493DF507}"/>
              </a:ext>
            </a:extLst>
          </p:cNvPr>
          <p:cNvGrpSpPr/>
          <p:nvPr/>
        </p:nvGrpSpPr>
        <p:grpSpPr>
          <a:xfrm>
            <a:off x="626025" y="1761065"/>
            <a:ext cx="874114" cy="615853"/>
            <a:chOff x="6552036" y="4571930"/>
            <a:chExt cx="1004482" cy="707703"/>
          </a:xfrm>
        </p:grpSpPr>
        <p:sp>
          <p:nvSpPr>
            <p:cNvPr id="33" name="Freeform: Shape 32">
              <a:extLst>
                <a:ext uri="{FF2B5EF4-FFF2-40B4-BE49-F238E27FC236}">
                  <a16:creationId xmlns:a16="http://schemas.microsoft.com/office/drawing/2014/main" id="{E1E03831-8988-49C2-9FB7-4E65C74EF1DF}"/>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0E59CDE-89C9-49BC-B3C5-1C2C8E8D6946}"/>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Tree>
    <p:extLst>
      <p:ext uri="{BB962C8B-B14F-4D97-AF65-F5344CB8AC3E}">
        <p14:creationId xmlns:p14="http://schemas.microsoft.com/office/powerpoint/2010/main" val="31684920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18"/>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25"/>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25"/>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19"/>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19"/>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39"/>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39"/>
                                        </p:tgtEl>
                                      </p:cBhvr>
                                      <p:by x="0" y="0"/>
                                    </p:animScale>
                                  </p:childTnLst>
                                </p:cTn>
                              </p:par>
                            </p:childTnLst>
                          </p:cTn>
                        </p:par>
                        <p:par>
                          <p:cTn id="24" fill="hold">
                            <p:stCondLst>
                              <p:cond delay="4000"/>
                            </p:stCondLst>
                            <p:childTnLst>
                              <p:par>
                                <p:cTn id="25" presetID="1" presetClass="entr" presetSubtype="0" fill="hold" nodeType="afterEffect">
                                  <p:stCondLst>
                                    <p:cond delay="500"/>
                                  </p:stCondLst>
                                  <p:childTnLst>
                                    <p:set>
                                      <p:cBhvr>
                                        <p:cTn id="26" dur="1" fill="hold">
                                          <p:stCondLst>
                                            <p:cond delay="0"/>
                                          </p:stCondLst>
                                        </p:cTn>
                                        <p:tgtEl>
                                          <p:spTgt spid="22"/>
                                        </p:tgtEl>
                                        <p:attrNameLst>
                                          <p:attrName>style.visibility</p:attrName>
                                        </p:attrNameLst>
                                      </p:cBhvr>
                                      <p:to>
                                        <p:strVal val="visible"/>
                                      </p:to>
                                    </p:set>
                                  </p:childTnLst>
                                </p:cTn>
                              </p:par>
                              <p:par>
                                <p:cTn id="27" presetID="6" presetClass="emph" presetSubtype="0" accel="100000" autoRev="1" fill="hold" nodeType="withEffect">
                                  <p:stCondLst>
                                    <p:cond delay="0"/>
                                  </p:stCondLst>
                                  <p:childTnLst>
                                    <p:animScale>
                                      <p:cBhvr>
                                        <p:cTn id="28" dur="500" fill="hold"/>
                                        <p:tgtEl>
                                          <p:spTgt spid="22"/>
                                        </p:tgtEl>
                                      </p:cBhvr>
                                      <p:by x="0" y="0"/>
                                    </p:animScale>
                                  </p:childTnLst>
                                </p:cTn>
                              </p:par>
                            </p:childTnLst>
                          </p:cTn>
                        </p:par>
                      </p:childTnLst>
                    </p:cTn>
                  </p:par>
                  <p:par>
                    <p:cTn id="29" fill="hold">
                      <p:stCondLst>
                        <p:cond delay="indefinite"/>
                      </p:stCondLst>
                      <p:childTnLst>
                        <p:par>
                          <p:cTn id="30" fill="hold">
                            <p:stCondLst>
                              <p:cond delay="0"/>
                            </p:stCondLst>
                            <p:childTnLst>
                              <p:par>
                                <p:cTn id="31" presetID="35" presetClass="path" presetSubtype="0" decel="100000" fill="hold" grpId="0" nodeType="clickEffect">
                                  <p:stCondLst>
                                    <p:cond delay="0"/>
                                  </p:stCondLst>
                                  <p:childTnLst>
                                    <p:animMotion origin="layout" path="M -1.66667E-6 3.7037E-6 L -0.04844 3.7037E-6 " pathEditMode="relative" rAng="0" ptsTypes="AA">
                                      <p:cBhvr>
                                        <p:cTn id="32" dur="500" fill="hold"/>
                                        <p:tgtEl>
                                          <p:spTgt spid="29"/>
                                        </p:tgtEl>
                                        <p:attrNameLst>
                                          <p:attrName>ppt_x</p:attrName>
                                          <p:attrName>ppt_y</p:attrName>
                                        </p:attrNameLst>
                                      </p:cBhvr>
                                      <p:rCtr x="-2422" y="0"/>
                                    </p:animMotion>
                                  </p:childTnLst>
                                </p:cTn>
                              </p:par>
                              <p:par>
                                <p:cTn id="33" presetID="1" presetClass="emph" presetSubtype="2" fill="hold" nodeType="withEffect">
                                  <p:stCondLst>
                                    <p:cond delay="0"/>
                                  </p:stCondLst>
                                  <p:childTnLst>
                                    <p:animClr clrSpc="rgb" dir="cw">
                                      <p:cBhvr>
                                        <p:cTn id="34" dur="500" fill="hold"/>
                                        <p:tgtEl>
                                          <p:spTgt spid="29"/>
                                        </p:tgtEl>
                                        <p:attrNameLst>
                                          <p:attrName>fillcolor</p:attrName>
                                        </p:attrNameLst>
                                      </p:cBhvr>
                                      <p:to>
                                        <a:srgbClr val="0078D4"/>
                                      </p:to>
                                    </p:animClr>
                                    <p:set>
                                      <p:cBhvr>
                                        <p:cTn id="35" dur="500" fill="hold"/>
                                        <p:tgtEl>
                                          <p:spTgt spid="29"/>
                                        </p:tgtEl>
                                        <p:attrNameLst>
                                          <p:attrName>fill.type</p:attrName>
                                        </p:attrNameLst>
                                      </p:cBhvr>
                                      <p:to>
                                        <p:strVal val="solid"/>
                                      </p:to>
                                    </p:set>
                                    <p:set>
                                      <p:cBhvr>
                                        <p:cTn id="36" dur="500" fill="hold"/>
                                        <p:tgtEl>
                                          <p:spTgt spid="29"/>
                                        </p:tgtEl>
                                        <p:attrNameLst>
                                          <p:attrName>fill.on</p:attrName>
                                        </p:attrNameLst>
                                      </p:cBhvr>
                                      <p:to>
                                        <p:strVal val="true"/>
                                      </p:to>
                                    </p:set>
                                  </p:childTnLst>
                                </p:cTn>
                              </p:par>
                              <p:par>
                                <p:cTn id="37" presetID="7" presetClass="emph" presetSubtype="2" fill="hold" nodeType="withEffect">
                                  <p:stCondLst>
                                    <p:cond delay="0"/>
                                  </p:stCondLst>
                                  <p:childTnLst>
                                    <p:animClr clrSpc="rgb" dir="cw">
                                      <p:cBhvr>
                                        <p:cTn id="38" dur="500" fill="hold"/>
                                        <p:tgtEl>
                                          <p:spTgt spid="28"/>
                                        </p:tgtEl>
                                        <p:attrNameLst>
                                          <p:attrName>stroke.color</p:attrName>
                                        </p:attrNameLst>
                                      </p:cBhvr>
                                      <p:to>
                                        <a:srgbClr val="0078D4"/>
                                      </p:to>
                                    </p:animClr>
                                    <p:set>
                                      <p:cBhvr>
                                        <p:cTn id="39" dur="500" fill="hold"/>
                                        <p:tgtEl>
                                          <p:spTgt spid="28"/>
                                        </p:tgtEl>
                                        <p:attrNameLst>
                                          <p:attrName>stroke.on</p:attrName>
                                        </p:attrNameLst>
                                      </p:cBhvr>
                                      <p:to>
                                        <p:strVal val="true"/>
                                      </p:to>
                                    </p:set>
                                  </p:childTnLst>
                                </p:cTn>
                              </p:par>
                            </p:childTnLst>
                          </p:cTn>
                        </p:par>
                        <p:par>
                          <p:cTn id="40" fill="hold">
                            <p:stCondLst>
                              <p:cond delay="500"/>
                            </p:stCondLst>
                            <p:childTnLst>
                              <p:par>
                                <p:cTn id="41" presetID="42" presetClass="path" presetSubtype="0" accel="100000" fill="hold" nodeType="afterEffect">
                                  <p:stCondLst>
                                    <p:cond delay="0"/>
                                  </p:stCondLst>
                                  <p:childTnLst>
                                    <p:animMotion origin="layout" path="M 3.75E-6 1.85185E-6 L -0.04297 -0.0294 " pathEditMode="relative" rAng="0" ptsTypes="AA">
                                      <p:cBhvr>
                                        <p:cTn id="42" dur="500" fill="hold"/>
                                        <p:tgtEl>
                                          <p:spTgt spid="22"/>
                                        </p:tgtEl>
                                        <p:attrNameLst>
                                          <p:attrName>ppt_x</p:attrName>
                                          <p:attrName>ppt_y</p:attrName>
                                        </p:attrNameLst>
                                      </p:cBhvr>
                                      <p:rCtr x="-2148" y="-1481"/>
                                    </p:animMotion>
                                  </p:childTnLst>
                                </p:cTn>
                              </p:par>
                              <p:par>
                                <p:cTn id="43" presetID="10" presetClass="exit" presetSubtype="0" fill="hold" nodeType="withEffect">
                                  <p:stCondLst>
                                    <p:cond delay="0"/>
                                  </p:stCondLst>
                                  <p:childTnLst>
                                    <p:animEffect transition="out" filter="fade">
                                      <p:cBhvr>
                                        <p:cTn id="44" dur="500"/>
                                        <p:tgtEl>
                                          <p:spTgt spid="22"/>
                                        </p:tgtEl>
                                      </p:cBhvr>
                                    </p:animEffect>
                                    <p:set>
                                      <p:cBhvr>
                                        <p:cTn id="45" dur="1" fill="hold">
                                          <p:stCondLst>
                                            <p:cond delay="499"/>
                                          </p:stCondLst>
                                        </p:cTn>
                                        <p:tgtEl>
                                          <p:spTgt spid="22"/>
                                        </p:tgtEl>
                                        <p:attrNameLst>
                                          <p:attrName>style.visibility</p:attrName>
                                        </p:attrNameLst>
                                      </p:cBhvr>
                                      <p:to>
                                        <p:strVal val="hidden"/>
                                      </p:to>
                                    </p:set>
                                  </p:childTnLst>
                                </p:cTn>
                              </p:par>
                              <p:par>
                                <p:cTn id="46" presetID="42" presetClass="path" presetSubtype="0" accel="100000" fill="hold" nodeType="withEffect">
                                  <p:stCondLst>
                                    <p:cond delay="0"/>
                                  </p:stCondLst>
                                  <p:childTnLst>
                                    <p:animMotion origin="layout" path="M -3.125E-6 -7.40741E-7 L 0.01446 -0.03194 " pathEditMode="relative" rAng="0" ptsTypes="AA">
                                      <p:cBhvr>
                                        <p:cTn id="47" dur="500" fill="hold"/>
                                        <p:tgtEl>
                                          <p:spTgt spid="18"/>
                                        </p:tgtEl>
                                        <p:attrNameLst>
                                          <p:attrName>ppt_x</p:attrName>
                                          <p:attrName>ppt_y</p:attrName>
                                        </p:attrNameLst>
                                      </p:cBhvr>
                                      <p:rCtr x="716" y="-1597"/>
                                    </p:animMotion>
                                  </p:childTnLst>
                                </p:cTn>
                              </p:par>
                              <p:par>
                                <p:cTn id="48" presetID="10" presetClass="exit" presetSubtype="0" fill="hold" nodeType="withEffect">
                                  <p:stCondLst>
                                    <p:cond delay="0"/>
                                  </p:stCondLst>
                                  <p:childTnLst>
                                    <p:animEffect transition="out" filter="fade">
                                      <p:cBhvr>
                                        <p:cTn id="49" dur="500"/>
                                        <p:tgtEl>
                                          <p:spTgt spid="18"/>
                                        </p:tgtEl>
                                      </p:cBhvr>
                                    </p:animEffect>
                                    <p:set>
                                      <p:cBhvr>
                                        <p:cTn id="50" dur="1" fill="hold">
                                          <p:stCondLst>
                                            <p:cond delay="499"/>
                                          </p:stCondLst>
                                        </p:cTn>
                                        <p:tgtEl>
                                          <p:spTgt spid="18"/>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4.375E-6 0 L 0.02201 0.02847 " pathEditMode="relative" rAng="0" ptsTypes="AA">
                                      <p:cBhvr>
                                        <p:cTn id="52" dur="500" fill="hold"/>
                                        <p:tgtEl>
                                          <p:spTgt spid="25"/>
                                        </p:tgtEl>
                                        <p:attrNameLst>
                                          <p:attrName>ppt_x</p:attrName>
                                          <p:attrName>ppt_y</p:attrName>
                                        </p:attrNameLst>
                                      </p:cBhvr>
                                      <p:rCtr x="1094" y="1412"/>
                                    </p:animMotion>
                                  </p:childTnLst>
                                </p:cTn>
                              </p:par>
                              <p:par>
                                <p:cTn id="53" presetID="10" presetClass="exit" presetSubtype="0" fill="hold" nodeType="withEffect">
                                  <p:stCondLst>
                                    <p:cond delay="0"/>
                                  </p:stCondLst>
                                  <p:childTnLst>
                                    <p:animEffect transition="out" filter="fade">
                                      <p:cBhvr>
                                        <p:cTn id="54" dur="500"/>
                                        <p:tgtEl>
                                          <p:spTgt spid="25"/>
                                        </p:tgtEl>
                                      </p:cBhvr>
                                    </p:animEffect>
                                    <p:set>
                                      <p:cBhvr>
                                        <p:cTn id="55" dur="1" fill="hold">
                                          <p:stCondLst>
                                            <p:cond delay="499"/>
                                          </p:stCondLst>
                                        </p:cTn>
                                        <p:tgtEl>
                                          <p:spTgt spid="25"/>
                                        </p:tgtEl>
                                        <p:attrNameLst>
                                          <p:attrName>style.visibility</p:attrName>
                                        </p:attrNameLst>
                                      </p:cBhvr>
                                      <p:to>
                                        <p:strVal val="hidden"/>
                                      </p:to>
                                    </p:set>
                                  </p:childTnLst>
                                </p:cTn>
                              </p:par>
                              <p:par>
                                <p:cTn id="56" presetID="42" presetClass="path" presetSubtype="0" accel="100000" fill="hold" nodeType="withEffect">
                                  <p:stCondLst>
                                    <p:cond delay="0"/>
                                  </p:stCondLst>
                                  <p:childTnLst>
                                    <p:animMotion origin="layout" path="M 3.95833E-6 -4.81481E-6 L 0.01901 0.02963 " pathEditMode="relative" rAng="0" ptsTypes="AA">
                                      <p:cBhvr>
                                        <p:cTn id="57" dur="500" fill="hold"/>
                                        <p:tgtEl>
                                          <p:spTgt spid="19"/>
                                        </p:tgtEl>
                                        <p:attrNameLst>
                                          <p:attrName>ppt_x</p:attrName>
                                          <p:attrName>ppt_y</p:attrName>
                                        </p:attrNameLst>
                                      </p:cBhvr>
                                      <p:rCtr x="951" y="1481"/>
                                    </p:animMotion>
                                  </p:childTnLst>
                                </p:cTn>
                              </p:par>
                              <p:par>
                                <p:cTn id="58" presetID="10" presetClass="exit" presetSubtype="0" fill="hold" nodeType="withEffect">
                                  <p:stCondLst>
                                    <p:cond delay="0"/>
                                  </p:stCondLst>
                                  <p:childTnLst>
                                    <p:animEffect transition="out" filter="fade">
                                      <p:cBhvr>
                                        <p:cTn id="59" dur="500"/>
                                        <p:tgtEl>
                                          <p:spTgt spid="19"/>
                                        </p:tgtEl>
                                      </p:cBhvr>
                                    </p:animEffect>
                                    <p:set>
                                      <p:cBhvr>
                                        <p:cTn id="60" dur="1" fill="hold">
                                          <p:stCondLst>
                                            <p:cond delay="499"/>
                                          </p:stCondLst>
                                        </p:cTn>
                                        <p:tgtEl>
                                          <p:spTgt spid="19"/>
                                        </p:tgtEl>
                                        <p:attrNameLst>
                                          <p:attrName>style.visibility</p:attrName>
                                        </p:attrNameLst>
                                      </p:cBhvr>
                                      <p:to>
                                        <p:strVal val="hidden"/>
                                      </p:to>
                                    </p:set>
                                  </p:childTnLst>
                                </p:cTn>
                              </p:par>
                              <p:par>
                                <p:cTn id="61" presetID="42" presetClass="path" presetSubtype="0" accel="100000" fill="hold" nodeType="withEffect">
                                  <p:stCondLst>
                                    <p:cond delay="0"/>
                                  </p:stCondLst>
                                  <p:childTnLst>
                                    <p:animMotion origin="layout" path="M 8.33333E-7 -4.44444E-6 L -0.02096 0.02431 " pathEditMode="relative" rAng="0" ptsTypes="AA">
                                      <p:cBhvr>
                                        <p:cTn id="62" dur="500" fill="hold"/>
                                        <p:tgtEl>
                                          <p:spTgt spid="39"/>
                                        </p:tgtEl>
                                        <p:attrNameLst>
                                          <p:attrName>ppt_x</p:attrName>
                                          <p:attrName>ppt_y</p:attrName>
                                        </p:attrNameLst>
                                      </p:cBhvr>
                                      <p:rCtr x="-1055" y="1204"/>
                                    </p:animMotion>
                                  </p:childTnLst>
                                </p:cTn>
                              </p:par>
                              <p:par>
                                <p:cTn id="63" presetID="10" presetClass="exit" presetSubtype="0" fill="hold" nodeType="withEffect">
                                  <p:stCondLst>
                                    <p:cond delay="0"/>
                                  </p:stCondLst>
                                  <p:childTnLst>
                                    <p:animEffect transition="out" filter="fade">
                                      <p:cBhvr>
                                        <p:cTn id="64" dur="500"/>
                                        <p:tgtEl>
                                          <p:spTgt spid="39"/>
                                        </p:tgtEl>
                                      </p:cBhvr>
                                    </p:animEffect>
                                    <p:set>
                                      <p:cBhvr>
                                        <p:cTn id="65" dur="1" fill="hold">
                                          <p:stCondLst>
                                            <p:cond delay="4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E13EC4-8998-41F0-AAF7-8515FA32A73D}"/>
              </a:ext>
            </a:extLst>
          </p:cNvPr>
          <p:cNvSpPr>
            <a:spLocks noGrp="1"/>
          </p:cNvSpPr>
          <p:nvPr>
            <p:ph type="title"/>
          </p:nvPr>
        </p:nvSpPr>
        <p:spPr>
          <a:xfrm>
            <a:off x="292238" y="2513522"/>
            <a:ext cx="7118212" cy="1830957"/>
          </a:xfrm>
        </p:spPr>
        <p:txBody>
          <a:bodyPr/>
          <a:lstStyle/>
          <a:p>
            <a:r>
              <a:rPr lang="en-US" dirty="0"/>
              <a:t>Modernizing your desktop and moving to Windows 10 is an opportunity to rethink your endpoint security strategy</a:t>
            </a:r>
          </a:p>
        </p:txBody>
      </p:sp>
    </p:spTree>
    <p:extLst>
      <p:ext uri="{BB962C8B-B14F-4D97-AF65-F5344CB8AC3E}">
        <p14:creationId xmlns:p14="http://schemas.microsoft.com/office/powerpoint/2010/main" val="97890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a:xfrm>
            <a:off x="599675" y="1319082"/>
            <a:ext cx="3659397" cy="758022"/>
          </a:xfrm>
        </p:spPr>
        <p:txBody>
          <a:bodyPr/>
          <a:lstStyle/>
          <a:p>
            <a:r>
              <a:rPr lang="en-US" dirty="0"/>
              <a:t>Endpoint Detection </a:t>
            </a:r>
            <a:br>
              <a:rPr lang="en-US" dirty="0"/>
            </a:br>
            <a:r>
              <a:rPr lang="en-US" dirty="0"/>
              <a:t>&amp; Response</a:t>
            </a:r>
          </a:p>
        </p:txBody>
      </p:sp>
      <p:sp>
        <p:nvSpPr>
          <p:cNvPr id="3" name="Content Placeholder 2">
            <a:extLst>
              <a:ext uri="{FF2B5EF4-FFF2-40B4-BE49-F238E27FC236}">
                <a16:creationId xmlns:a16="http://schemas.microsoft.com/office/drawing/2014/main" id="{3759C11B-F940-4BE7-8F2B-18E802F4A0BF}"/>
              </a:ext>
            </a:extLst>
          </p:cNvPr>
          <p:cNvSpPr>
            <a:spLocks noGrp="1"/>
          </p:cNvSpPr>
          <p:nvPr>
            <p:ph sz="quarter" idx="10"/>
          </p:nvPr>
        </p:nvSpPr>
        <p:spPr>
          <a:xfrm>
            <a:off x="599675" y="2337930"/>
            <a:ext cx="4200925" cy="829428"/>
          </a:xfrm>
        </p:spPr>
        <p:txBody>
          <a:bodyPr/>
          <a:lstStyle/>
          <a:p>
            <a:r>
              <a:rPr lang="en-US" dirty="0"/>
              <a:t>Detect. Investigate. </a:t>
            </a:r>
            <a:br>
              <a:rPr lang="en-US" dirty="0"/>
            </a:br>
            <a:r>
              <a:rPr lang="en-US" dirty="0"/>
              <a:t>Respond to advanced attacks.</a:t>
            </a:r>
          </a:p>
          <a:p>
            <a:endParaRPr lang="en-US" dirty="0"/>
          </a:p>
        </p:txBody>
      </p:sp>
      <p:grpSp>
        <p:nvGrpSpPr>
          <p:cNvPr id="5" name="Group 4">
            <a:extLst>
              <a:ext uri="{FF2B5EF4-FFF2-40B4-BE49-F238E27FC236}">
                <a16:creationId xmlns:a16="http://schemas.microsoft.com/office/drawing/2014/main" id="{8D3666AE-10CE-43AF-A6FD-686C84C45C75}"/>
              </a:ext>
            </a:extLst>
          </p:cNvPr>
          <p:cNvGrpSpPr/>
          <p:nvPr/>
        </p:nvGrpSpPr>
        <p:grpSpPr>
          <a:xfrm>
            <a:off x="515783" y="3142234"/>
            <a:ext cx="2179775" cy="488966"/>
            <a:chOff x="3156546" y="3186102"/>
            <a:chExt cx="2179775" cy="488966"/>
          </a:xfrm>
        </p:grpSpPr>
        <p:sp>
          <p:nvSpPr>
            <p:cNvPr id="35" name="Rectangle 34">
              <a:extLst>
                <a:ext uri="{FF2B5EF4-FFF2-40B4-BE49-F238E27FC236}">
                  <a16:creationId xmlns:a16="http://schemas.microsoft.com/office/drawing/2014/main" id="{2D2290BF-0879-4156-9EEF-DECAFB426EE6}"/>
                </a:ext>
              </a:extLst>
            </p:cNvPr>
            <p:cNvSpPr/>
            <p:nvPr/>
          </p:nvSpPr>
          <p:spPr>
            <a:xfrm>
              <a:off x="3156546" y="3495916"/>
              <a:ext cx="2179775" cy="179152"/>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Deep OS recording sensor</a:t>
              </a:r>
            </a:p>
          </p:txBody>
        </p:sp>
        <p:grpSp>
          <p:nvGrpSpPr>
            <p:cNvPr id="43" name="Group 42">
              <a:extLst>
                <a:ext uri="{FF2B5EF4-FFF2-40B4-BE49-F238E27FC236}">
                  <a16:creationId xmlns:a16="http://schemas.microsoft.com/office/drawing/2014/main" id="{C6DF44A6-A94B-4832-8369-4186C2CDE7C6}"/>
                </a:ext>
              </a:extLst>
            </p:cNvPr>
            <p:cNvGrpSpPr/>
            <p:nvPr/>
          </p:nvGrpSpPr>
          <p:grpSpPr>
            <a:xfrm>
              <a:off x="3158484" y="3186102"/>
              <a:ext cx="1078836" cy="253787"/>
              <a:chOff x="506125" y="3615891"/>
              <a:chExt cx="1078836" cy="253787"/>
            </a:xfrm>
          </p:grpSpPr>
          <p:sp>
            <p:nvSpPr>
              <p:cNvPr id="44" name="Rectangle 43">
                <a:extLst>
                  <a:ext uri="{FF2B5EF4-FFF2-40B4-BE49-F238E27FC236}">
                    <a16:creationId xmlns:a16="http://schemas.microsoft.com/office/drawing/2014/main" id="{501D0B86-415C-4BE6-B80E-405FDDC543DF}"/>
                  </a:ext>
                </a:extLst>
              </p:cNvPr>
              <p:cNvSpPr/>
              <p:nvPr/>
            </p:nvSpPr>
            <p:spPr>
              <a:xfrm>
                <a:off x="506125" y="3615891"/>
                <a:ext cx="1078836" cy="253787"/>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700" b="1" i="0" u="none" strike="noStrike" kern="1200" cap="none" spc="0" normalizeH="0" baseline="0" noProof="0">
                    <a:ln>
                      <a:noFill/>
                    </a:ln>
                    <a:gradFill>
                      <a:gsLst>
                        <a:gs pos="83000">
                          <a:srgbClr val="282828"/>
                        </a:gs>
                        <a:gs pos="100000">
                          <a:srgbClr val="282828"/>
                        </a:gs>
                      </a:gsLst>
                      <a:lin ang="5400000" scaled="1"/>
                    </a:gradFill>
                    <a:effectLst/>
                    <a:uLnTx/>
                    <a:uFillTx/>
                    <a:latin typeface="Segoe UI Semibold" panose="020B0702040204020203" pitchFamily="34" charset="0"/>
                    <a:ea typeface="+mn-ea"/>
                    <a:cs typeface="Segoe UI Semibold" panose="020B0702040204020203" pitchFamily="34" charset="0"/>
                  </a:rPr>
                  <a:t>Client</a:t>
                </a:r>
              </a:p>
            </p:txBody>
          </p:sp>
          <p:pic>
            <p:nvPicPr>
              <p:cNvPr id="45" name="Graphic 44">
                <a:extLst>
                  <a:ext uri="{FF2B5EF4-FFF2-40B4-BE49-F238E27FC236}">
                    <a16:creationId xmlns:a16="http://schemas.microsoft.com/office/drawing/2014/main" id="{5132D4FE-8C24-41AF-B1E1-5DDF45BD13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65330" y="3648374"/>
                <a:ext cx="241958" cy="177436"/>
              </a:xfrm>
              <a:prstGeom prst="rect">
                <a:avLst/>
              </a:prstGeom>
            </p:spPr>
          </p:pic>
        </p:grpSp>
      </p:grpSp>
      <p:grpSp>
        <p:nvGrpSpPr>
          <p:cNvPr id="4" name="Group 3">
            <a:extLst>
              <a:ext uri="{FF2B5EF4-FFF2-40B4-BE49-F238E27FC236}">
                <a16:creationId xmlns:a16="http://schemas.microsoft.com/office/drawing/2014/main" id="{DF2F337A-3D88-4F80-ABBD-5B8130DA79EE}"/>
              </a:ext>
            </a:extLst>
          </p:cNvPr>
          <p:cNvGrpSpPr/>
          <p:nvPr/>
        </p:nvGrpSpPr>
        <p:grpSpPr>
          <a:xfrm>
            <a:off x="2976221" y="3142234"/>
            <a:ext cx="3003445" cy="2918437"/>
            <a:chOff x="541421" y="3142234"/>
            <a:chExt cx="3003445" cy="2918437"/>
          </a:xfrm>
        </p:grpSpPr>
        <p:sp>
          <p:nvSpPr>
            <p:cNvPr id="34" name="Rectangle 33">
              <a:extLst>
                <a:ext uri="{FF2B5EF4-FFF2-40B4-BE49-F238E27FC236}">
                  <a16:creationId xmlns:a16="http://schemas.microsoft.com/office/drawing/2014/main" id="{E099563E-C33D-4B08-AEC7-576D844560BC}"/>
                </a:ext>
              </a:extLst>
            </p:cNvPr>
            <p:cNvSpPr/>
            <p:nvPr/>
          </p:nvSpPr>
          <p:spPr>
            <a:xfrm>
              <a:off x="541421" y="3499714"/>
              <a:ext cx="3003445" cy="2560957"/>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Machine learning, behavioral </a:t>
              </a:r>
              <a:b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&amp; anomaly detection</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Response and containment</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Sandbox analysis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Rich investigation across machines, files, users, IPs, URLs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Realtime and historical </a:t>
              </a:r>
              <a:b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threat hunting</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Threat intelligence and </a:t>
              </a:r>
              <a:b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custom detections</a:t>
              </a:r>
            </a:p>
          </p:txBody>
        </p:sp>
        <p:grpSp>
          <p:nvGrpSpPr>
            <p:cNvPr id="46" name="Group 45">
              <a:extLst>
                <a:ext uri="{FF2B5EF4-FFF2-40B4-BE49-F238E27FC236}">
                  <a16:creationId xmlns:a16="http://schemas.microsoft.com/office/drawing/2014/main" id="{4A4F9301-EEE7-4618-9807-BC8E64BA55E0}"/>
                </a:ext>
              </a:extLst>
            </p:cNvPr>
            <p:cNvGrpSpPr/>
            <p:nvPr/>
          </p:nvGrpSpPr>
          <p:grpSpPr>
            <a:xfrm>
              <a:off x="543359" y="3142234"/>
              <a:ext cx="1078835" cy="253787"/>
              <a:chOff x="506125" y="4545197"/>
              <a:chExt cx="1078835" cy="253787"/>
            </a:xfrm>
          </p:grpSpPr>
          <p:sp>
            <p:nvSpPr>
              <p:cNvPr id="47" name="Rectangle 46">
                <a:extLst>
                  <a:ext uri="{FF2B5EF4-FFF2-40B4-BE49-F238E27FC236}">
                    <a16:creationId xmlns:a16="http://schemas.microsoft.com/office/drawing/2014/main" id="{55BE0F28-A41B-457E-8A0B-E2A9421BF309}"/>
                  </a:ext>
                </a:extLst>
              </p:cNvPr>
              <p:cNvSpPr/>
              <p:nvPr/>
            </p:nvSpPr>
            <p:spPr>
              <a:xfrm>
                <a:off x="506125" y="4545197"/>
                <a:ext cx="1078835" cy="253787"/>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700" b="1" i="0" u="none" strike="noStrike" kern="1200" cap="none" spc="0" normalizeH="0" baseline="0" noProof="0">
                    <a:ln>
                      <a:noFill/>
                    </a:ln>
                    <a:gradFill>
                      <a:gsLst>
                        <a:gs pos="83000">
                          <a:srgbClr val="282828"/>
                        </a:gs>
                        <a:gs pos="100000">
                          <a:srgbClr val="282828"/>
                        </a:gs>
                      </a:gsLst>
                      <a:lin ang="5400000" scaled="1"/>
                    </a:gradFill>
                    <a:effectLst/>
                    <a:uLnTx/>
                    <a:uFillTx/>
                    <a:latin typeface="Segoe UI Semibold" panose="020B0702040204020203" pitchFamily="34" charset="0"/>
                    <a:ea typeface="+mn-ea"/>
                    <a:cs typeface="Segoe UI Semibold" panose="020B0702040204020203" pitchFamily="34" charset="0"/>
                  </a:rPr>
                  <a:t>Cloud</a:t>
                </a:r>
              </a:p>
            </p:txBody>
          </p:sp>
          <p:sp>
            <p:nvSpPr>
              <p:cNvPr id="48" name="cloud">
                <a:extLst>
                  <a:ext uri="{FF2B5EF4-FFF2-40B4-BE49-F238E27FC236}">
                    <a16:creationId xmlns:a16="http://schemas.microsoft.com/office/drawing/2014/main" id="{5C9ED9EB-754A-46D4-B3E9-FEE4D24F66DA}"/>
                  </a:ext>
                </a:extLst>
              </p:cNvPr>
              <p:cNvSpPr>
                <a:spLocks noChangeAspect="1"/>
              </p:cNvSpPr>
              <p:nvPr/>
            </p:nvSpPr>
            <p:spPr bwMode="auto">
              <a:xfrm>
                <a:off x="1261830" y="4583353"/>
                <a:ext cx="257214" cy="163870"/>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sp>
        <p:nvSpPr>
          <p:cNvPr id="20" name="Laptop_E770">
            <a:extLst>
              <a:ext uri="{FF2B5EF4-FFF2-40B4-BE49-F238E27FC236}">
                <a16:creationId xmlns:a16="http://schemas.microsoft.com/office/drawing/2014/main" id="{D429DE36-47F8-4119-910A-152884FB5BFE}"/>
              </a:ext>
            </a:extLst>
          </p:cNvPr>
          <p:cNvSpPr>
            <a:spLocks noChangeAspect="1" noEditPoints="1"/>
          </p:cNvSpPr>
          <p:nvPr/>
        </p:nvSpPr>
        <p:spPr bwMode="auto">
          <a:xfrm>
            <a:off x="7366152" y="3697292"/>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24" name="Laptop_E770">
            <a:extLst>
              <a:ext uri="{FF2B5EF4-FFF2-40B4-BE49-F238E27FC236}">
                <a16:creationId xmlns:a16="http://schemas.microsoft.com/office/drawing/2014/main" id="{4A80CD95-72F4-426E-AF79-F7C9FF58DE20}"/>
              </a:ext>
            </a:extLst>
          </p:cNvPr>
          <p:cNvSpPr>
            <a:spLocks noChangeAspect="1" noEditPoints="1"/>
          </p:cNvSpPr>
          <p:nvPr/>
        </p:nvSpPr>
        <p:spPr bwMode="auto">
          <a:xfrm>
            <a:off x="9582674" y="4793481"/>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26" name="Laptop_E770">
            <a:extLst>
              <a:ext uri="{FF2B5EF4-FFF2-40B4-BE49-F238E27FC236}">
                <a16:creationId xmlns:a16="http://schemas.microsoft.com/office/drawing/2014/main" id="{5AEB82F3-7471-4DBA-B31F-0026358A6A5B}"/>
              </a:ext>
            </a:extLst>
          </p:cNvPr>
          <p:cNvSpPr>
            <a:spLocks noChangeAspect="1" noEditPoints="1"/>
          </p:cNvSpPr>
          <p:nvPr/>
        </p:nvSpPr>
        <p:spPr bwMode="auto">
          <a:xfrm>
            <a:off x="8474413" y="4244706"/>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cxnSp>
        <p:nvCxnSpPr>
          <p:cNvPr id="90" name="Straight Connector 89">
            <a:extLst>
              <a:ext uri="{FF2B5EF4-FFF2-40B4-BE49-F238E27FC236}">
                <a16:creationId xmlns:a16="http://schemas.microsoft.com/office/drawing/2014/main" id="{AD1B2CBE-9FC7-4C00-B4C6-E8AC863FE6BA}"/>
              </a:ext>
            </a:extLst>
          </p:cNvPr>
          <p:cNvCxnSpPr>
            <a:cxnSpLocks/>
          </p:cNvCxnSpPr>
          <p:nvPr/>
        </p:nvCxnSpPr>
        <p:spPr>
          <a:xfrm>
            <a:off x="9094706" y="4652067"/>
            <a:ext cx="391099" cy="207677"/>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F8A0DC11-E488-481C-A864-1BC413EDCB6D}"/>
              </a:ext>
            </a:extLst>
          </p:cNvPr>
          <p:cNvGrpSpPr/>
          <p:nvPr/>
        </p:nvGrpSpPr>
        <p:grpSpPr>
          <a:xfrm>
            <a:off x="8586848" y="1434067"/>
            <a:ext cx="589465" cy="643037"/>
            <a:chOff x="6958222" y="1783461"/>
            <a:chExt cx="589465" cy="643037"/>
          </a:xfrm>
        </p:grpSpPr>
        <p:sp>
          <p:nvSpPr>
            <p:cNvPr id="96" name="people_4">
              <a:extLst>
                <a:ext uri="{FF2B5EF4-FFF2-40B4-BE49-F238E27FC236}">
                  <a16:creationId xmlns:a16="http://schemas.microsoft.com/office/drawing/2014/main" id="{468D58FC-419B-436D-8982-B1ED4343954D}"/>
                </a:ext>
              </a:extLst>
            </p:cNvPr>
            <p:cNvSpPr>
              <a:spLocks noChangeAspect="1" noEditPoints="1"/>
            </p:cNvSpPr>
            <p:nvPr/>
          </p:nvSpPr>
          <p:spPr bwMode="auto">
            <a:xfrm>
              <a:off x="7105598" y="1783461"/>
              <a:ext cx="442089" cy="494247"/>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98" name="Rectangle: Rounded Corners 97">
              <a:extLst>
                <a:ext uri="{FF2B5EF4-FFF2-40B4-BE49-F238E27FC236}">
                  <a16:creationId xmlns:a16="http://schemas.microsoft.com/office/drawing/2014/main" id="{6C07729A-EDA0-490A-B80C-7E078D4A4271}"/>
                </a:ext>
              </a:extLst>
            </p:cNvPr>
            <p:cNvSpPr/>
            <p:nvPr/>
          </p:nvSpPr>
          <p:spPr bwMode="auto">
            <a:xfrm>
              <a:off x="7034916" y="2336366"/>
              <a:ext cx="436078" cy="90132"/>
            </a:xfrm>
            <a:custGeom>
              <a:avLst/>
              <a:gdLst>
                <a:gd name="connsiteX0" fmla="*/ 0 w 436078"/>
                <a:gd name="connsiteY0" fmla="*/ 13200 h 157370"/>
                <a:gd name="connsiteX1" fmla="*/ 13200 w 436078"/>
                <a:gd name="connsiteY1" fmla="*/ 0 h 157370"/>
                <a:gd name="connsiteX2" fmla="*/ 422878 w 436078"/>
                <a:gd name="connsiteY2" fmla="*/ 0 h 157370"/>
                <a:gd name="connsiteX3" fmla="*/ 436078 w 436078"/>
                <a:gd name="connsiteY3" fmla="*/ 13200 h 157370"/>
                <a:gd name="connsiteX4" fmla="*/ 436078 w 436078"/>
                <a:gd name="connsiteY4" fmla="*/ 144170 h 157370"/>
                <a:gd name="connsiteX5" fmla="*/ 422878 w 436078"/>
                <a:gd name="connsiteY5" fmla="*/ 157370 h 157370"/>
                <a:gd name="connsiteX6" fmla="*/ 13200 w 436078"/>
                <a:gd name="connsiteY6" fmla="*/ 157370 h 157370"/>
                <a:gd name="connsiteX7" fmla="*/ 0 w 436078"/>
                <a:gd name="connsiteY7" fmla="*/ 144170 h 157370"/>
                <a:gd name="connsiteX8" fmla="*/ 0 w 436078"/>
                <a:gd name="connsiteY8" fmla="*/ 13200 h 157370"/>
                <a:gd name="connsiteX0" fmla="*/ 0 w 436078"/>
                <a:gd name="connsiteY0" fmla="*/ 13200 h 157370"/>
                <a:gd name="connsiteX1" fmla="*/ 13200 w 436078"/>
                <a:gd name="connsiteY1" fmla="*/ 0 h 157370"/>
                <a:gd name="connsiteX2" fmla="*/ 422878 w 436078"/>
                <a:gd name="connsiteY2" fmla="*/ 0 h 157370"/>
                <a:gd name="connsiteX3" fmla="*/ 436078 w 436078"/>
                <a:gd name="connsiteY3" fmla="*/ 13200 h 157370"/>
                <a:gd name="connsiteX4" fmla="*/ 436078 w 436078"/>
                <a:gd name="connsiteY4" fmla="*/ 144170 h 157370"/>
                <a:gd name="connsiteX5" fmla="*/ 260380 w 436078"/>
                <a:gd name="connsiteY5" fmla="*/ 154616 h 157370"/>
                <a:gd name="connsiteX6" fmla="*/ 13200 w 436078"/>
                <a:gd name="connsiteY6" fmla="*/ 157370 h 157370"/>
                <a:gd name="connsiteX7" fmla="*/ 0 w 436078"/>
                <a:gd name="connsiteY7" fmla="*/ 144170 h 157370"/>
                <a:gd name="connsiteX8" fmla="*/ 0 w 436078"/>
                <a:gd name="connsiteY8" fmla="*/ 13200 h 157370"/>
                <a:gd name="connsiteX0" fmla="*/ 0 w 436078"/>
                <a:gd name="connsiteY0" fmla="*/ 13200 h 157370"/>
                <a:gd name="connsiteX1" fmla="*/ 13200 w 436078"/>
                <a:gd name="connsiteY1" fmla="*/ 0 h 157370"/>
                <a:gd name="connsiteX2" fmla="*/ 422878 w 436078"/>
                <a:gd name="connsiteY2" fmla="*/ 0 h 157370"/>
                <a:gd name="connsiteX3" fmla="*/ 436078 w 436078"/>
                <a:gd name="connsiteY3" fmla="*/ 13200 h 157370"/>
                <a:gd name="connsiteX4" fmla="*/ 334172 w 436078"/>
                <a:gd name="connsiteY4" fmla="*/ 152433 h 157370"/>
                <a:gd name="connsiteX5" fmla="*/ 260380 w 436078"/>
                <a:gd name="connsiteY5" fmla="*/ 154616 h 157370"/>
                <a:gd name="connsiteX6" fmla="*/ 13200 w 436078"/>
                <a:gd name="connsiteY6" fmla="*/ 157370 h 157370"/>
                <a:gd name="connsiteX7" fmla="*/ 0 w 436078"/>
                <a:gd name="connsiteY7" fmla="*/ 144170 h 157370"/>
                <a:gd name="connsiteX8" fmla="*/ 0 w 436078"/>
                <a:gd name="connsiteY8" fmla="*/ 13200 h 157370"/>
                <a:gd name="connsiteX0" fmla="*/ 0 w 436078"/>
                <a:gd name="connsiteY0" fmla="*/ 13200 h 157370"/>
                <a:gd name="connsiteX1" fmla="*/ 13200 w 436078"/>
                <a:gd name="connsiteY1" fmla="*/ 0 h 157370"/>
                <a:gd name="connsiteX2" fmla="*/ 422878 w 436078"/>
                <a:gd name="connsiteY2" fmla="*/ 0 h 157370"/>
                <a:gd name="connsiteX3" fmla="*/ 436078 w 436078"/>
                <a:gd name="connsiteY3" fmla="*/ 13200 h 157370"/>
                <a:gd name="connsiteX4" fmla="*/ 347944 w 436078"/>
                <a:gd name="connsiteY4" fmla="*/ 152433 h 157370"/>
                <a:gd name="connsiteX5" fmla="*/ 260380 w 436078"/>
                <a:gd name="connsiteY5" fmla="*/ 154616 h 157370"/>
                <a:gd name="connsiteX6" fmla="*/ 13200 w 436078"/>
                <a:gd name="connsiteY6" fmla="*/ 157370 h 157370"/>
                <a:gd name="connsiteX7" fmla="*/ 0 w 436078"/>
                <a:gd name="connsiteY7" fmla="*/ 144170 h 157370"/>
                <a:gd name="connsiteX8" fmla="*/ 0 w 436078"/>
                <a:gd name="connsiteY8" fmla="*/ 13200 h 157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6078" h="157370">
                  <a:moveTo>
                    <a:pt x="0" y="13200"/>
                  </a:moveTo>
                  <a:cubicBezTo>
                    <a:pt x="0" y="5910"/>
                    <a:pt x="5910" y="0"/>
                    <a:pt x="13200" y="0"/>
                  </a:cubicBezTo>
                  <a:lnTo>
                    <a:pt x="422878" y="0"/>
                  </a:lnTo>
                  <a:cubicBezTo>
                    <a:pt x="430168" y="0"/>
                    <a:pt x="436078" y="5910"/>
                    <a:pt x="436078" y="13200"/>
                  </a:cubicBezTo>
                  <a:lnTo>
                    <a:pt x="347944" y="152433"/>
                  </a:lnTo>
                  <a:cubicBezTo>
                    <a:pt x="347944" y="159723"/>
                    <a:pt x="267670" y="154616"/>
                    <a:pt x="260380" y="154616"/>
                  </a:cubicBezTo>
                  <a:cubicBezTo>
                    <a:pt x="123821" y="154616"/>
                    <a:pt x="149759" y="157370"/>
                    <a:pt x="13200" y="157370"/>
                  </a:cubicBezTo>
                  <a:cubicBezTo>
                    <a:pt x="5910" y="157370"/>
                    <a:pt x="0" y="151460"/>
                    <a:pt x="0" y="144170"/>
                  </a:cubicBezTo>
                  <a:lnTo>
                    <a:pt x="0" y="13200"/>
                  </a:lnTo>
                  <a:close/>
                </a:path>
              </a:pathLst>
            </a:custGeom>
            <a:solidFill>
              <a:schemeClr val="bg2"/>
            </a:solidFill>
            <a:ln w="190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err="1">
                <a:ln>
                  <a:noFill/>
                </a:ln>
                <a:gradFill>
                  <a:gsLst>
                    <a:gs pos="0">
                      <a:srgbClr val="505050"/>
                    </a:gs>
                    <a:gs pos="100000">
                      <a:srgbClr val="505050"/>
                    </a:gs>
                  </a:gsLst>
                </a:gradFill>
                <a:effectLst/>
                <a:uLnTx/>
                <a:uFillTx/>
                <a:latin typeface="Segoe UI"/>
                <a:ea typeface="+mn-ea"/>
                <a:cs typeface="+mn-cs"/>
              </a:endParaRPr>
            </a:p>
          </p:txBody>
        </p:sp>
        <p:sp>
          <p:nvSpPr>
            <p:cNvPr id="97" name="Rectangle: Rounded Corners 96">
              <a:extLst>
                <a:ext uri="{FF2B5EF4-FFF2-40B4-BE49-F238E27FC236}">
                  <a16:creationId xmlns:a16="http://schemas.microsoft.com/office/drawing/2014/main" id="{3B296315-11F9-4E01-B10F-6EA8B2B32D36}"/>
                </a:ext>
              </a:extLst>
            </p:cNvPr>
            <p:cNvSpPr/>
            <p:nvPr/>
          </p:nvSpPr>
          <p:spPr bwMode="auto">
            <a:xfrm>
              <a:off x="6958222" y="2155681"/>
              <a:ext cx="436078" cy="270817"/>
            </a:xfrm>
            <a:prstGeom prst="roundRect">
              <a:avLst>
                <a:gd name="adj" fmla="val 8388"/>
              </a:avLst>
            </a:prstGeom>
            <a:solidFill>
              <a:schemeClr val="bg2"/>
            </a:solidFill>
            <a:ln w="190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err="1">
                <a:ln>
                  <a:noFill/>
                </a:ln>
                <a:gradFill>
                  <a:gsLst>
                    <a:gs pos="0">
                      <a:srgbClr val="505050"/>
                    </a:gs>
                    <a:gs pos="100000">
                      <a:srgbClr val="505050"/>
                    </a:gs>
                  </a:gsLst>
                </a:gradFill>
                <a:effectLst/>
                <a:uLnTx/>
                <a:uFillTx/>
                <a:latin typeface="Segoe UI"/>
                <a:ea typeface="+mn-ea"/>
                <a:cs typeface="+mn-cs"/>
              </a:endParaRPr>
            </a:p>
          </p:txBody>
        </p:sp>
      </p:grpSp>
      <p:cxnSp>
        <p:nvCxnSpPr>
          <p:cNvPr id="100" name="Straight Connector 99">
            <a:extLst>
              <a:ext uri="{FF2B5EF4-FFF2-40B4-BE49-F238E27FC236}">
                <a16:creationId xmlns:a16="http://schemas.microsoft.com/office/drawing/2014/main" id="{BF90F2B9-FCF7-49BE-BE74-E4B51A6F5354}"/>
              </a:ext>
            </a:extLst>
          </p:cNvPr>
          <p:cNvCxnSpPr>
            <a:cxnSpLocks/>
          </p:cNvCxnSpPr>
          <p:nvPr/>
        </p:nvCxnSpPr>
        <p:spPr>
          <a:xfrm flipH="1">
            <a:off x="8803475" y="2081867"/>
            <a:ext cx="1412" cy="406571"/>
          </a:xfrm>
          <a:prstGeom prst="line">
            <a:avLst/>
          </a:prstGeom>
          <a:ln w="19050">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9" name="Laptop_E770">
            <a:extLst>
              <a:ext uri="{FF2B5EF4-FFF2-40B4-BE49-F238E27FC236}">
                <a16:creationId xmlns:a16="http://schemas.microsoft.com/office/drawing/2014/main" id="{F4428120-9A0A-49E7-8718-61DE8E02BCFD}"/>
              </a:ext>
            </a:extLst>
          </p:cNvPr>
          <p:cNvSpPr>
            <a:spLocks noChangeAspect="1" noEditPoints="1"/>
          </p:cNvSpPr>
          <p:nvPr/>
        </p:nvSpPr>
        <p:spPr bwMode="auto">
          <a:xfrm>
            <a:off x="7366152" y="4793481"/>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40" name="Laptop_E770">
            <a:extLst>
              <a:ext uri="{FF2B5EF4-FFF2-40B4-BE49-F238E27FC236}">
                <a16:creationId xmlns:a16="http://schemas.microsoft.com/office/drawing/2014/main" id="{1006B54A-DAAE-46ED-A9F2-5D058FE7A6ED}"/>
              </a:ext>
            </a:extLst>
          </p:cNvPr>
          <p:cNvSpPr>
            <a:spLocks noChangeAspect="1" noEditPoints="1"/>
          </p:cNvSpPr>
          <p:nvPr/>
        </p:nvSpPr>
        <p:spPr bwMode="auto">
          <a:xfrm>
            <a:off x="9582674" y="3697292"/>
            <a:ext cx="548137" cy="364398"/>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cxnSp>
        <p:nvCxnSpPr>
          <p:cNvPr id="41" name="Straight Connector 40">
            <a:extLst>
              <a:ext uri="{FF2B5EF4-FFF2-40B4-BE49-F238E27FC236}">
                <a16:creationId xmlns:a16="http://schemas.microsoft.com/office/drawing/2014/main" id="{D6AEA827-B51C-4CCB-A2DE-073B41CB8C97}"/>
              </a:ext>
            </a:extLst>
          </p:cNvPr>
          <p:cNvCxnSpPr>
            <a:cxnSpLocks/>
          </p:cNvCxnSpPr>
          <p:nvPr/>
        </p:nvCxnSpPr>
        <p:spPr>
          <a:xfrm>
            <a:off x="7651028" y="4143307"/>
            <a:ext cx="0" cy="554200"/>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75DF1D9-F2B9-49A8-868A-C86A56C9A8AE}"/>
              </a:ext>
            </a:extLst>
          </p:cNvPr>
          <p:cNvCxnSpPr>
            <a:cxnSpLocks/>
          </p:cNvCxnSpPr>
          <p:nvPr/>
        </p:nvCxnSpPr>
        <p:spPr>
          <a:xfrm>
            <a:off x="8022508" y="4094102"/>
            <a:ext cx="352784" cy="132555"/>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05915E2-FFBC-4320-9288-C26C23570FC2}"/>
              </a:ext>
            </a:extLst>
          </p:cNvPr>
          <p:cNvCxnSpPr>
            <a:cxnSpLocks/>
          </p:cNvCxnSpPr>
          <p:nvPr/>
        </p:nvCxnSpPr>
        <p:spPr>
          <a:xfrm flipV="1">
            <a:off x="9018791" y="4094102"/>
            <a:ext cx="467014" cy="169183"/>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Grey Line">
            <a:extLst>
              <a:ext uri="{FF2B5EF4-FFF2-40B4-BE49-F238E27FC236}">
                <a16:creationId xmlns:a16="http://schemas.microsoft.com/office/drawing/2014/main" id="{CD8E2D38-3B3E-4410-B1F5-D5A2E2A830E4}"/>
              </a:ext>
            </a:extLst>
          </p:cNvPr>
          <p:cNvCxnSpPr>
            <a:cxnSpLocks/>
            <a:endCxn id="20" idx="3"/>
          </p:cNvCxnSpPr>
          <p:nvPr/>
        </p:nvCxnSpPr>
        <p:spPr>
          <a:xfrm flipH="1">
            <a:off x="7841204" y="2934839"/>
            <a:ext cx="624099" cy="762453"/>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Grey Line">
            <a:extLst>
              <a:ext uri="{FF2B5EF4-FFF2-40B4-BE49-F238E27FC236}">
                <a16:creationId xmlns:a16="http://schemas.microsoft.com/office/drawing/2014/main" id="{0DEA423F-3A99-4DC6-BE95-0676B842A5B5}"/>
              </a:ext>
            </a:extLst>
          </p:cNvPr>
          <p:cNvCxnSpPr>
            <a:cxnSpLocks/>
            <a:stCxn id="33" idx="4"/>
            <a:endCxn id="39" idx="3"/>
          </p:cNvCxnSpPr>
          <p:nvPr/>
        </p:nvCxnSpPr>
        <p:spPr>
          <a:xfrm flipH="1">
            <a:off x="7841204" y="2970672"/>
            <a:ext cx="744506" cy="1822809"/>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Grey Line">
            <a:extLst>
              <a:ext uri="{FF2B5EF4-FFF2-40B4-BE49-F238E27FC236}">
                <a16:creationId xmlns:a16="http://schemas.microsoft.com/office/drawing/2014/main" id="{12597038-2903-47B0-82AD-67FC92884909}"/>
              </a:ext>
            </a:extLst>
          </p:cNvPr>
          <p:cNvCxnSpPr>
            <a:cxnSpLocks/>
            <a:stCxn id="33" idx="1"/>
            <a:endCxn id="24" idx="2"/>
          </p:cNvCxnSpPr>
          <p:nvPr/>
        </p:nvCxnSpPr>
        <p:spPr>
          <a:xfrm>
            <a:off x="9019017" y="2970672"/>
            <a:ext cx="636742" cy="1822809"/>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Grey Line">
            <a:extLst>
              <a:ext uri="{FF2B5EF4-FFF2-40B4-BE49-F238E27FC236}">
                <a16:creationId xmlns:a16="http://schemas.microsoft.com/office/drawing/2014/main" id="{D32B584F-28F6-4B9E-BD53-3116C79B8B19}"/>
              </a:ext>
            </a:extLst>
          </p:cNvPr>
          <p:cNvCxnSpPr>
            <a:cxnSpLocks/>
          </p:cNvCxnSpPr>
          <p:nvPr/>
        </p:nvCxnSpPr>
        <p:spPr>
          <a:xfrm flipH="1">
            <a:off x="8757876" y="2970672"/>
            <a:ext cx="30451" cy="1255985"/>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Grey Line">
            <a:extLst>
              <a:ext uri="{FF2B5EF4-FFF2-40B4-BE49-F238E27FC236}">
                <a16:creationId xmlns:a16="http://schemas.microsoft.com/office/drawing/2014/main" id="{FE5CD63E-A774-4AB4-9E42-6AB69D12C36A}"/>
              </a:ext>
            </a:extLst>
          </p:cNvPr>
          <p:cNvCxnSpPr>
            <a:cxnSpLocks/>
            <a:endCxn id="40" idx="2"/>
          </p:cNvCxnSpPr>
          <p:nvPr/>
        </p:nvCxnSpPr>
        <p:spPr>
          <a:xfrm>
            <a:off x="9136724" y="2934839"/>
            <a:ext cx="519035" cy="762453"/>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cloud">
            <a:extLst>
              <a:ext uri="{FF2B5EF4-FFF2-40B4-BE49-F238E27FC236}">
                <a16:creationId xmlns:a16="http://schemas.microsoft.com/office/drawing/2014/main" id="{69BC5F0F-ECEF-41F1-B9B0-8F14DF60EEF5}"/>
              </a:ext>
            </a:extLst>
          </p:cNvPr>
          <p:cNvSpPr>
            <a:spLocks noChangeAspect="1"/>
          </p:cNvSpPr>
          <p:nvPr/>
        </p:nvSpPr>
        <p:spPr bwMode="auto">
          <a:xfrm>
            <a:off x="8394610" y="2483675"/>
            <a:ext cx="764399" cy="486997"/>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solidFill>
            <a:schemeClr val="bg2"/>
          </a:solidFill>
          <a:ln w="190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1" name="shield_3">
            <a:extLst>
              <a:ext uri="{FF2B5EF4-FFF2-40B4-BE49-F238E27FC236}">
                <a16:creationId xmlns:a16="http://schemas.microsoft.com/office/drawing/2014/main" id="{5A994048-EBBC-4938-B4EB-7A08A0A888AF}"/>
              </a:ext>
            </a:extLst>
          </p:cNvPr>
          <p:cNvSpPr>
            <a:spLocks noChangeAspect="1" noEditPoints="1"/>
          </p:cNvSpPr>
          <p:nvPr/>
        </p:nvSpPr>
        <p:spPr bwMode="auto">
          <a:xfrm>
            <a:off x="7509697" y="4400329"/>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22225">
            <a:solidFill>
              <a:srgbClr val="D83B01"/>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58" name="shield_3">
            <a:extLst>
              <a:ext uri="{FF2B5EF4-FFF2-40B4-BE49-F238E27FC236}">
                <a16:creationId xmlns:a16="http://schemas.microsoft.com/office/drawing/2014/main" id="{48D0463C-84A2-461B-BB2B-6C9552D20B9E}"/>
              </a:ext>
            </a:extLst>
          </p:cNvPr>
          <p:cNvSpPr>
            <a:spLocks noChangeAspect="1" noEditPoints="1"/>
          </p:cNvSpPr>
          <p:nvPr/>
        </p:nvSpPr>
        <p:spPr bwMode="auto">
          <a:xfrm>
            <a:off x="7506500" y="3300645"/>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22225">
            <a:solidFill>
              <a:srgbClr val="D83B01"/>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60" name="shield_3">
            <a:extLst>
              <a:ext uri="{FF2B5EF4-FFF2-40B4-BE49-F238E27FC236}">
                <a16:creationId xmlns:a16="http://schemas.microsoft.com/office/drawing/2014/main" id="{B05B93F4-05BF-4D37-8B44-D4EFE880139F}"/>
              </a:ext>
            </a:extLst>
          </p:cNvPr>
          <p:cNvSpPr>
            <a:spLocks noChangeAspect="1" noEditPoints="1"/>
          </p:cNvSpPr>
          <p:nvPr/>
        </p:nvSpPr>
        <p:spPr bwMode="auto">
          <a:xfrm>
            <a:off x="8623913" y="3841650"/>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solidFill>
            <a:schemeClr val="bg2"/>
          </a:solidFill>
          <a:ln w="22225">
            <a:solidFill>
              <a:srgbClr val="D83B0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61" name="shield_3">
            <a:extLst>
              <a:ext uri="{FF2B5EF4-FFF2-40B4-BE49-F238E27FC236}">
                <a16:creationId xmlns:a16="http://schemas.microsoft.com/office/drawing/2014/main" id="{257DECC3-5B9C-4F7A-9A72-60F7C13F0F2F}"/>
              </a:ext>
            </a:extLst>
          </p:cNvPr>
          <p:cNvSpPr>
            <a:spLocks noChangeAspect="1" noEditPoints="1"/>
          </p:cNvSpPr>
          <p:nvPr/>
        </p:nvSpPr>
        <p:spPr bwMode="auto">
          <a:xfrm>
            <a:off x="9719582" y="3294448"/>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solidFill>
            <a:schemeClr val="bg2"/>
          </a:solidFill>
          <a:ln w="22225">
            <a:solidFill>
              <a:srgbClr val="D83B0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62" name="shield_3">
            <a:extLst>
              <a:ext uri="{FF2B5EF4-FFF2-40B4-BE49-F238E27FC236}">
                <a16:creationId xmlns:a16="http://schemas.microsoft.com/office/drawing/2014/main" id="{84088EEC-9622-42D2-A6C4-9802B5DD69F6}"/>
              </a:ext>
            </a:extLst>
          </p:cNvPr>
          <p:cNvSpPr>
            <a:spLocks noChangeAspect="1" noEditPoints="1"/>
          </p:cNvSpPr>
          <p:nvPr/>
        </p:nvSpPr>
        <p:spPr bwMode="auto">
          <a:xfrm>
            <a:off x="9719582" y="4386097"/>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solidFill>
            <a:schemeClr val="bg2"/>
          </a:solidFill>
          <a:ln w="22225">
            <a:solidFill>
              <a:srgbClr val="D83B0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52" name="Hospital_E91D">
            <a:extLst>
              <a:ext uri="{FF2B5EF4-FFF2-40B4-BE49-F238E27FC236}">
                <a16:creationId xmlns:a16="http://schemas.microsoft.com/office/drawing/2014/main" id="{4CFE6BA0-4CAD-46ED-923C-13F1F1514A89}"/>
              </a:ext>
            </a:extLst>
          </p:cNvPr>
          <p:cNvSpPr>
            <a:spLocks noChangeAspect="1" noEditPoints="1"/>
          </p:cNvSpPr>
          <p:nvPr/>
        </p:nvSpPr>
        <p:spPr bwMode="auto">
          <a:xfrm>
            <a:off x="8623913" y="2622241"/>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6" name="Hospital_E91D">
            <a:extLst>
              <a:ext uri="{FF2B5EF4-FFF2-40B4-BE49-F238E27FC236}">
                <a16:creationId xmlns:a16="http://schemas.microsoft.com/office/drawing/2014/main" id="{30D027DD-49B2-4B13-AB18-AFF3E87B98A4}"/>
              </a:ext>
            </a:extLst>
          </p:cNvPr>
          <p:cNvSpPr>
            <a:spLocks noChangeAspect="1" noEditPoints="1"/>
          </p:cNvSpPr>
          <p:nvPr/>
        </p:nvSpPr>
        <p:spPr bwMode="auto">
          <a:xfrm>
            <a:off x="8623913" y="2622241"/>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7" name="Hospital_E91D">
            <a:extLst>
              <a:ext uri="{FF2B5EF4-FFF2-40B4-BE49-F238E27FC236}">
                <a16:creationId xmlns:a16="http://schemas.microsoft.com/office/drawing/2014/main" id="{AAD6CFF9-6A33-4468-AEAB-342C09E59860}"/>
              </a:ext>
            </a:extLst>
          </p:cNvPr>
          <p:cNvSpPr>
            <a:spLocks noChangeAspect="1" noEditPoints="1"/>
          </p:cNvSpPr>
          <p:nvPr/>
        </p:nvSpPr>
        <p:spPr bwMode="auto">
          <a:xfrm>
            <a:off x="8623913" y="2622241"/>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8" name="Hospital_E91D">
            <a:extLst>
              <a:ext uri="{FF2B5EF4-FFF2-40B4-BE49-F238E27FC236}">
                <a16:creationId xmlns:a16="http://schemas.microsoft.com/office/drawing/2014/main" id="{53E0D112-27E3-4C0B-8502-3D90038D01AC}"/>
              </a:ext>
            </a:extLst>
          </p:cNvPr>
          <p:cNvSpPr>
            <a:spLocks noChangeAspect="1" noEditPoints="1"/>
          </p:cNvSpPr>
          <p:nvPr/>
        </p:nvSpPr>
        <p:spPr bwMode="auto">
          <a:xfrm>
            <a:off x="8623913" y="2619859"/>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0" name="Hospital_E91D">
            <a:extLst>
              <a:ext uri="{FF2B5EF4-FFF2-40B4-BE49-F238E27FC236}">
                <a16:creationId xmlns:a16="http://schemas.microsoft.com/office/drawing/2014/main" id="{52E38A6F-7BD4-4230-B631-30A38832AC5E}"/>
              </a:ext>
            </a:extLst>
          </p:cNvPr>
          <p:cNvSpPr>
            <a:spLocks noChangeAspect="1" noEditPoints="1"/>
          </p:cNvSpPr>
          <p:nvPr/>
        </p:nvSpPr>
        <p:spPr bwMode="auto">
          <a:xfrm>
            <a:off x="8623913" y="2619329"/>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Tree>
    <p:extLst>
      <p:ext uri="{BB962C8B-B14F-4D97-AF65-F5344CB8AC3E}">
        <p14:creationId xmlns:p14="http://schemas.microsoft.com/office/powerpoint/2010/main" val="3631841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0"/>
                                        </p:tgtEl>
                                        <p:attrNameLst>
                                          <p:attrName>style.visibility</p:attrName>
                                        </p:attrNameLst>
                                      </p:cBhvr>
                                      <p:to>
                                        <p:strVal val="visible"/>
                                      </p:to>
                                    </p:set>
                                    <p:animEffect transition="in" filter="fade">
                                      <p:cBhvr>
                                        <p:cTn id="11" dur="500"/>
                                        <p:tgtEl>
                                          <p:spTgt spid="13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wipe(up)">
                                      <p:cBhvr>
                                        <p:cTn id="15" dur="500"/>
                                        <p:tgtEl>
                                          <p:spTgt spid="10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par>
                                <p:cTn id="20" presetID="22" presetClass="entr" presetSubtype="1"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up)">
                                      <p:cBhvr>
                                        <p:cTn id="22" dur="500"/>
                                        <p:tgtEl>
                                          <p:spTgt spid="53"/>
                                        </p:tgtEl>
                                      </p:cBhvr>
                                    </p:animEffect>
                                  </p:childTnLst>
                                </p:cTn>
                              </p:par>
                              <p:par>
                                <p:cTn id="23" presetID="22" presetClass="entr" presetSubtype="1" fill="hold"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wipe(up)">
                                      <p:cBhvr>
                                        <p:cTn id="25" dur="500"/>
                                        <p:tgtEl>
                                          <p:spTgt spid="59"/>
                                        </p:tgtEl>
                                      </p:cBhvr>
                                    </p:animEffect>
                                  </p:childTnLst>
                                </p:cTn>
                              </p:par>
                              <p:par>
                                <p:cTn id="26" presetID="22" presetClass="entr" presetSubtype="1" fill="hold" nodeType="with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wipe(up)">
                                      <p:cBhvr>
                                        <p:cTn id="28" dur="500"/>
                                        <p:tgtEl>
                                          <p:spTgt spid="55"/>
                                        </p:tgtEl>
                                      </p:cBhvr>
                                    </p:animEffect>
                                  </p:childTnLst>
                                </p:cTn>
                              </p:par>
                              <p:par>
                                <p:cTn id="29" presetID="22" presetClass="entr" presetSubtype="1" fill="hold" nodeType="with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wipe(up)">
                                      <p:cBhvr>
                                        <p:cTn id="31" dur="500"/>
                                        <p:tgtEl>
                                          <p:spTgt spid="69"/>
                                        </p:tgtEl>
                                      </p:cBhvr>
                                    </p:animEffect>
                                  </p:childTnLst>
                                </p:cTn>
                              </p:par>
                            </p:childTnLst>
                          </p:cTn>
                        </p:par>
                        <p:par>
                          <p:cTn id="32" fill="hold">
                            <p:stCondLst>
                              <p:cond delay="2000"/>
                            </p:stCondLst>
                            <p:childTnLst>
                              <p:par>
                                <p:cTn id="33" presetID="10" presetClass="entr" presetSubtype="0" fill="hold" grpId="0" nodeType="afterEffect">
                                  <p:stCondLst>
                                    <p:cond delay="25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250"/>
                                        <p:tgtEl>
                                          <p:spTgt spid="58"/>
                                        </p:tgtEl>
                                      </p:cBhvr>
                                    </p:animEffect>
                                  </p:childTnLst>
                                </p:cTn>
                              </p:par>
                              <p:par>
                                <p:cTn id="36" presetID="42" presetClass="path" presetSubtype="0" decel="100000" fill="hold" grpId="1" nodeType="withEffect">
                                  <p:stCondLst>
                                    <p:cond delay="0"/>
                                  </p:stCondLst>
                                  <p:childTnLst>
                                    <p:animMotion origin="layout" path="M -3.125E-6 -0.0007 L -3.125E-6 0.06713 " pathEditMode="relative" rAng="0" ptsTypes="AA">
                                      <p:cBhvr>
                                        <p:cTn id="37" dur="500" spd="-100000" fill="hold"/>
                                        <p:tgtEl>
                                          <p:spTgt spid="58"/>
                                        </p:tgtEl>
                                        <p:attrNameLst>
                                          <p:attrName>ppt_x</p:attrName>
                                          <p:attrName>ppt_y</p:attrName>
                                        </p:attrNameLst>
                                      </p:cBhvr>
                                      <p:rCtr x="0" y="3380"/>
                                    </p:animMotion>
                                  </p:childTnLst>
                                </p:cTn>
                              </p:par>
                            </p:childTnLst>
                          </p:cTn>
                        </p:par>
                        <p:par>
                          <p:cTn id="38" fill="hold">
                            <p:stCondLst>
                              <p:cond delay="2500"/>
                            </p:stCondLst>
                            <p:childTnLst>
                              <p:par>
                                <p:cTn id="39" presetID="22" presetClass="entr" presetSubtype="1" fill="hold" nodeType="afterEffect">
                                  <p:stCondLst>
                                    <p:cond delay="25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350"/>
                                        <p:tgtEl>
                                          <p:spTgt spid="41"/>
                                        </p:tgtEl>
                                      </p:cBhvr>
                                    </p:animEffect>
                                  </p:childTnLst>
                                </p:cTn>
                              </p:par>
                              <p:par>
                                <p:cTn id="42" presetID="22" presetClass="entr" presetSubtype="8" fill="hold" nodeType="withEffect">
                                  <p:stCondLst>
                                    <p:cond delay="25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350"/>
                                        <p:tgtEl>
                                          <p:spTgt spid="42"/>
                                        </p:tgtEl>
                                      </p:cBhvr>
                                    </p:animEffect>
                                  </p:childTnLst>
                                </p:cTn>
                              </p:par>
                            </p:childTnLst>
                          </p:cTn>
                        </p:par>
                        <p:par>
                          <p:cTn id="45" fill="hold">
                            <p:stCondLst>
                              <p:cond delay="3100"/>
                            </p:stCondLst>
                            <p:childTnLst>
                              <p:par>
                                <p:cTn id="46" presetID="10" presetClass="exit" presetSubtype="0" fill="hold" nodeType="afterEffect">
                                  <p:stCondLst>
                                    <p:cond delay="0"/>
                                  </p:stCondLst>
                                  <p:childTnLst>
                                    <p:animEffect transition="out" filter="fade">
                                      <p:cBhvr>
                                        <p:cTn id="47" dur="500"/>
                                        <p:tgtEl>
                                          <p:spTgt spid="41"/>
                                        </p:tgtEl>
                                      </p:cBhvr>
                                    </p:animEffect>
                                    <p:set>
                                      <p:cBhvr>
                                        <p:cTn id="48" dur="1" fill="hold">
                                          <p:stCondLst>
                                            <p:cond delay="499"/>
                                          </p:stCondLst>
                                        </p:cTn>
                                        <p:tgtEl>
                                          <p:spTgt spid="41"/>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42"/>
                                        </p:tgtEl>
                                      </p:cBhvr>
                                    </p:animEffect>
                                    <p:set>
                                      <p:cBhvr>
                                        <p:cTn id="51" dur="1" fill="hold">
                                          <p:stCondLst>
                                            <p:cond delay="499"/>
                                          </p:stCondLst>
                                        </p:cTn>
                                        <p:tgtEl>
                                          <p:spTgt spid="42"/>
                                        </p:tgtEl>
                                        <p:attrNameLst>
                                          <p:attrName>style.visibility</p:attrName>
                                        </p:attrNameLst>
                                      </p:cBhvr>
                                      <p:to>
                                        <p:strVal val="hidden"/>
                                      </p:to>
                                    </p:set>
                                  </p:childTnLst>
                                </p:cTn>
                              </p:par>
                            </p:childTnLst>
                          </p:cTn>
                        </p:par>
                        <p:par>
                          <p:cTn id="52" fill="hold">
                            <p:stCondLst>
                              <p:cond delay="3600"/>
                            </p:stCondLst>
                            <p:childTnLst>
                              <p:par>
                                <p:cTn id="53" presetID="10" presetClass="entr" presetSubtype="0" fill="hold" grpId="0" nodeType="afterEffect">
                                  <p:stCondLst>
                                    <p:cond delay="25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250"/>
                                        <p:tgtEl>
                                          <p:spTgt spid="51"/>
                                        </p:tgtEl>
                                      </p:cBhvr>
                                    </p:animEffect>
                                  </p:childTnLst>
                                </p:cTn>
                              </p:par>
                              <p:par>
                                <p:cTn id="56" presetID="42" presetClass="path" presetSubtype="0" decel="100000" fill="hold" grpId="1" nodeType="withEffect">
                                  <p:stCondLst>
                                    <p:cond delay="0"/>
                                  </p:stCondLst>
                                  <p:childTnLst>
                                    <p:animMotion origin="layout" path="M -3.54167E-6 -0.0007 L -3.54167E-6 0.06713 " pathEditMode="relative" rAng="0" ptsTypes="AA">
                                      <p:cBhvr>
                                        <p:cTn id="57" dur="500" spd="-100000" fill="hold"/>
                                        <p:tgtEl>
                                          <p:spTgt spid="51"/>
                                        </p:tgtEl>
                                        <p:attrNameLst>
                                          <p:attrName>ppt_x</p:attrName>
                                          <p:attrName>ppt_y</p:attrName>
                                        </p:attrNameLst>
                                      </p:cBhvr>
                                      <p:rCtr x="0" y="3380"/>
                                    </p:animMotion>
                                  </p:childTnLst>
                                </p:cTn>
                              </p:par>
                              <p:par>
                                <p:cTn id="58" presetID="10" presetClass="entr" presetSubtype="0" fill="hold" grpId="0" nodeType="withEffect">
                                  <p:stCondLst>
                                    <p:cond delay="250"/>
                                  </p:stCondLst>
                                  <p:childTnLst>
                                    <p:set>
                                      <p:cBhvr>
                                        <p:cTn id="59" dur="1" fill="hold">
                                          <p:stCondLst>
                                            <p:cond delay="0"/>
                                          </p:stCondLst>
                                        </p:cTn>
                                        <p:tgtEl>
                                          <p:spTgt spid="60"/>
                                        </p:tgtEl>
                                        <p:attrNameLst>
                                          <p:attrName>style.visibility</p:attrName>
                                        </p:attrNameLst>
                                      </p:cBhvr>
                                      <p:to>
                                        <p:strVal val="visible"/>
                                      </p:to>
                                    </p:set>
                                    <p:animEffect transition="in" filter="fade">
                                      <p:cBhvr>
                                        <p:cTn id="60" dur="250"/>
                                        <p:tgtEl>
                                          <p:spTgt spid="60"/>
                                        </p:tgtEl>
                                      </p:cBhvr>
                                    </p:animEffect>
                                  </p:childTnLst>
                                </p:cTn>
                              </p:par>
                              <p:par>
                                <p:cTn id="61" presetID="42" presetClass="path" presetSubtype="0" decel="100000" fill="hold" grpId="1" nodeType="withEffect">
                                  <p:stCondLst>
                                    <p:cond delay="0"/>
                                  </p:stCondLst>
                                  <p:childTnLst>
                                    <p:animMotion origin="layout" path="M 4.16667E-7 -0.00069 L 4.16667E-7 0.06713 " pathEditMode="relative" rAng="0" ptsTypes="AA">
                                      <p:cBhvr>
                                        <p:cTn id="62" dur="500" spd="-100000" fill="hold"/>
                                        <p:tgtEl>
                                          <p:spTgt spid="60"/>
                                        </p:tgtEl>
                                        <p:attrNameLst>
                                          <p:attrName>ppt_x</p:attrName>
                                          <p:attrName>ppt_y</p:attrName>
                                        </p:attrNameLst>
                                      </p:cBhvr>
                                      <p:rCtr x="0" y="3380"/>
                                    </p:animMotion>
                                  </p:childTnLst>
                                </p:cTn>
                              </p:par>
                            </p:childTnLst>
                          </p:cTn>
                        </p:par>
                        <p:par>
                          <p:cTn id="63" fill="hold">
                            <p:stCondLst>
                              <p:cond delay="4100"/>
                            </p:stCondLst>
                            <p:childTnLst>
                              <p:par>
                                <p:cTn id="64" presetID="22" presetClass="entr" presetSubtype="8" fill="hold" nodeType="after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wipe(left)">
                                      <p:cBhvr>
                                        <p:cTn id="66" dur="350"/>
                                        <p:tgtEl>
                                          <p:spTgt spid="90"/>
                                        </p:tgtEl>
                                      </p:cBhvr>
                                    </p:animEffect>
                                  </p:childTnLst>
                                </p:cTn>
                              </p:par>
                              <p:par>
                                <p:cTn id="67" presetID="22" presetClass="entr" presetSubtype="8" fill="hold" nodeType="with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wipe(left)">
                                      <p:cBhvr>
                                        <p:cTn id="69" dur="350"/>
                                        <p:tgtEl>
                                          <p:spTgt spid="49"/>
                                        </p:tgtEl>
                                      </p:cBhvr>
                                    </p:animEffect>
                                  </p:childTnLst>
                                </p:cTn>
                              </p:par>
                            </p:childTnLst>
                          </p:cTn>
                        </p:par>
                        <p:par>
                          <p:cTn id="70" fill="hold">
                            <p:stCondLst>
                              <p:cond delay="4450"/>
                            </p:stCondLst>
                            <p:childTnLst>
                              <p:par>
                                <p:cTn id="71" presetID="10" presetClass="exit" presetSubtype="0" fill="hold" nodeType="afterEffect">
                                  <p:stCondLst>
                                    <p:cond delay="0"/>
                                  </p:stCondLst>
                                  <p:childTnLst>
                                    <p:animEffect transition="out" filter="fade">
                                      <p:cBhvr>
                                        <p:cTn id="72" dur="500"/>
                                        <p:tgtEl>
                                          <p:spTgt spid="49"/>
                                        </p:tgtEl>
                                      </p:cBhvr>
                                    </p:animEffect>
                                    <p:set>
                                      <p:cBhvr>
                                        <p:cTn id="73" dur="1" fill="hold">
                                          <p:stCondLst>
                                            <p:cond delay="499"/>
                                          </p:stCondLst>
                                        </p:cTn>
                                        <p:tgtEl>
                                          <p:spTgt spid="49"/>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90"/>
                                        </p:tgtEl>
                                      </p:cBhvr>
                                    </p:animEffect>
                                    <p:set>
                                      <p:cBhvr>
                                        <p:cTn id="76" dur="1" fill="hold">
                                          <p:stCondLst>
                                            <p:cond delay="499"/>
                                          </p:stCondLst>
                                        </p:cTn>
                                        <p:tgtEl>
                                          <p:spTgt spid="90"/>
                                        </p:tgtEl>
                                        <p:attrNameLst>
                                          <p:attrName>style.visibility</p:attrName>
                                        </p:attrNameLst>
                                      </p:cBhvr>
                                      <p:to>
                                        <p:strVal val="hidden"/>
                                      </p:to>
                                    </p:set>
                                  </p:childTnLst>
                                </p:cTn>
                              </p:par>
                            </p:childTnLst>
                          </p:cTn>
                        </p:par>
                        <p:par>
                          <p:cTn id="77" fill="hold">
                            <p:stCondLst>
                              <p:cond delay="4950"/>
                            </p:stCondLst>
                            <p:childTnLst>
                              <p:par>
                                <p:cTn id="78" presetID="10" presetClass="entr" presetSubtype="0" fill="hold" grpId="0" nodeType="afterEffect">
                                  <p:stCondLst>
                                    <p:cond delay="250"/>
                                  </p:stCondLst>
                                  <p:childTnLst>
                                    <p:set>
                                      <p:cBhvr>
                                        <p:cTn id="79" dur="1" fill="hold">
                                          <p:stCondLst>
                                            <p:cond delay="0"/>
                                          </p:stCondLst>
                                        </p:cTn>
                                        <p:tgtEl>
                                          <p:spTgt spid="61"/>
                                        </p:tgtEl>
                                        <p:attrNameLst>
                                          <p:attrName>style.visibility</p:attrName>
                                        </p:attrNameLst>
                                      </p:cBhvr>
                                      <p:to>
                                        <p:strVal val="visible"/>
                                      </p:to>
                                    </p:set>
                                    <p:animEffect transition="in" filter="fade">
                                      <p:cBhvr>
                                        <p:cTn id="80" dur="250"/>
                                        <p:tgtEl>
                                          <p:spTgt spid="61"/>
                                        </p:tgtEl>
                                      </p:cBhvr>
                                    </p:animEffect>
                                  </p:childTnLst>
                                </p:cTn>
                              </p:par>
                              <p:par>
                                <p:cTn id="81" presetID="42" presetClass="path" presetSubtype="0" decel="100000" fill="hold" grpId="1" nodeType="withEffect">
                                  <p:stCondLst>
                                    <p:cond delay="0"/>
                                  </p:stCondLst>
                                  <p:childTnLst>
                                    <p:animMotion origin="layout" path="M 4.16667E-7 -0.00069 L 4.16667E-7 0.06713 " pathEditMode="relative" rAng="0" ptsTypes="AA">
                                      <p:cBhvr>
                                        <p:cTn id="82" dur="500" spd="-100000" fill="hold"/>
                                        <p:tgtEl>
                                          <p:spTgt spid="61"/>
                                        </p:tgtEl>
                                        <p:attrNameLst>
                                          <p:attrName>ppt_x</p:attrName>
                                          <p:attrName>ppt_y</p:attrName>
                                        </p:attrNameLst>
                                      </p:cBhvr>
                                      <p:rCtr x="0" y="3380"/>
                                    </p:animMotion>
                                  </p:childTnLst>
                                </p:cTn>
                              </p:par>
                              <p:par>
                                <p:cTn id="83" presetID="10" presetClass="entr" presetSubtype="0" fill="hold" grpId="0" nodeType="withEffect">
                                  <p:stCondLst>
                                    <p:cond delay="25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250"/>
                                        <p:tgtEl>
                                          <p:spTgt spid="62"/>
                                        </p:tgtEl>
                                      </p:cBhvr>
                                    </p:animEffect>
                                  </p:childTnLst>
                                </p:cTn>
                              </p:par>
                              <p:par>
                                <p:cTn id="86" presetID="42" presetClass="path" presetSubtype="0" decel="100000" fill="hold" grpId="1" nodeType="withEffect">
                                  <p:stCondLst>
                                    <p:cond delay="0"/>
                                  </p:stCondLst>
                                  <p:childTnLst>
                                    <p:animMotion origin="layout" path="M 4.16667E-7 -0.00069 L 4.16667E-7 0.06713 " pathEditMode="relative" rAng="0" ptsTypes="AA">
                                      <p:cBhvr>
                                        <p:cTn id="87" dur="500" spd="-100000" fill="hold"/>
                                        <p:tgtEl>
                                          <p:spTgt spid="62"/>
                                        </p:tgtEl>
                                        <p:attrNameLst>
                                          <p:attrName>ppt_x</p:attrName>
                                          <p:attrName>ppt_y</p:attrName>
                                        </p:attrNameLst>
                                      </p:cBhvr>
                                      <p:rCtr x="0" y="3380"/>
                                    </p:animMotion>
                                  </p:childTnLst>
                                </p:cTn>
                              </p:par>
                            </p:childTnLst>
                          </p:cTn>
                        </p:par>
                        <p:par>
                          <p:cTn id="88" fill="hold">
                            <p:stCondLst>
                              <p:cond delay="6450"/>
                            </p:stCondLst>
                            <p:childTnLst>
                              <p:par>
                                <p:cTn id="89" presetID="10" presetClass="exit" presetSubtype="0" fill="hold" nodeType="afterEffect">
                                  <p:stCondLst>
                                    <p:cond delay="0"/>
                                  </p:stCondLst>
                                  <p:childTnLst>
                                    <p:animEffect transition="out" filter="fade">
                                      <p:cBhvr>
                                        <p:cTn id="90" dur="500"/>
                                        <p:tgtEl>
                                          <p:spTgt spid="100"/>
                                        </p:tgtEl>
                                      </p:cBhvr>
                                    </p:animEffect>
                                    <p:set>
                                      <p:cBhvr>
                                        <p:cTn id="91" dur="1" fill="hold">
                                          <p:stCondLst>
                                            <p:cond delay="499"/>
                                          </p:stCondLst>
                                        </p:cTn>
                                        <p:tgtEl>
                                          <p:spTgt spid="100"/>
                                        </p:tgtEl>
                                        <p:attrNameLst>
                                          <p:attrName>style.visibility</p:attrName>
                                        </p:attrNameLst>
                                      </p:cBhvr>
                                      <p:to>
                                        <p:strVal val="hidden"/>
                                      </p:to>
                                    </p:set>
                                  </p:childTnLst>
                                </p:cTn>
                              </p:par>
                            </p:childTnLst>
                          </p:cTn>
                        </p:par>
                        <p:par>
                          <p:cTn id="92" fill="hold">
                            <p:stCondLst>
                              <p:cond delay="6950"/>
                            </p:stCondLst>
                            <p:childTnLst>
                              <p:par>
                                <p:cTn id="93" presetID="22" presetClass="entr" presetSubtype="1" fill="hold" nodeType="afterEffect">
                                  <p:stCondLst>
                                    <p:cond delay="0"/>
                                  </p:stCondLst>
                                  <p:childTnLst>
                                    <p:set>
                                      <p:cBhvr>
                                        <p:cTn id="94" dur="1" fill="hold">
                                          <p:stCondLst>
                                            <p:cond delay="0"/>
                                          </p:stCondLst>
                                        </p:cTn>
                                        <p:tgtEl>
                                          <p:spTgt spid="100"/>
                                        </p:tgtEl>
                                        <p:attrNameLst>
                                          <p:attrName>style.visibility</p:attrName>
                                        </p:attrNameLst>
                                      </p:cBhvr>
                                      <p:to>
                                        <p:strVal val="visible"/>
                                      </p:to>
                                    </p:set>
                                    <p:animEffect transition="in" filter="wipe(up)">
                                      <p:cBhvr>
                                        <p:cTn id="95" dur="500"/>
                                        <p:tgtEl>
                                          <p:spTgt spid="10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fade">
                                      <p:cBhvr>
                                        <p:cTn id="98" dur="500"/>
                                        <p:tgtEl>
                                          <p:spTgt spid="52"/>
                                        </p:tgtEl>
                                      </p:cBhvr>
                                    </p:animEffect>
                                  </p:childTnLst>
                                </p:cTn>
                              </p:par>
                            </p:childTnLst>
                          </p:cTn>
                        </p:par>
                        <p:par>
                          <p:cTn id="99" fill="hold">
                            <p:stCondLst>
                              <p:cond delay="7450"/>
                            </p:stCondLst>
                            <p:childTnLst>
                              <p:par>
                                <p:cTn id="100" presetID="42" presetClass="path" presetSubtype="0" accel="50000" decel="50000" fill="hold" grpId="1" nodeType="afterEffect">
                                  <p:stCondLst>
                                    <p:cond delay="0"/>
                                  </p:stCondLst>
                                  <p:childTnLst>
                                    <p:animMotion origin="layout" path="M -2.5E-6 -4.81481E-6 L -0.09336 0.09838 " pathEditMode="relative" rAng="0" ptsTypes="AA">
                                      <p:cBhvr>
                                        <p:cTn id="101" dur="500" fill="hold"/>
                                        <p:tgtEl>
                                          <p:spTgt spid="52"/>
                                        </p:tgtEl>
                                        <p:attrNameLst>
                                          <p:attrName>ppt_x</p:attrName>
                                          <p:attrName>ppt_y</p:attrName>
                                        </p:attrNameLst>
                                      </p:cBhvr>
                                      <p:rCtr x="-4635" y="4815"/>
                                    </p:animMotion>
                                  </p:childTnLst>
                                </p:cTn>
                              </p:par>
                              <p:par>
                                <p:cTn id="102" presetID="10" presetClass="exit" presetSubtype="0" fill="hold" grpId="2" nodeType="withEffect">
                                  <p:stCondLst>
                                    <p:cond delay="0"/>
                                  </p:stCondLst>
                                  <p:childTnLst>
                                    <p:animEffect transition="out" filter="fade">
                                      <p:cBhvr>
                                        <p:cTn id="103" dur="500"/>
                                        <p:tgtEl>
                                          <p:spTgt spid="58"/>
                                        </p:tgtEl>
                                      </p:cBhvr>
                                    </p:animEffect>
                                    <p:set>
                                      <p:cBhvr>
                                        <p:cTn id="104" dur="1" fill="hold">
                                          <p:stCondLst>
                                            <p:cond delay="499"/>
                                          </p:stCondLst>
                                        </p:cTn>
                                        <p:tgtEl>
                                          <p:spTgt spid="58"/>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100"/>
                                        </p:tgtEl>
                                      </p:cBhvr>
                                    </p:animEffect>
                                    <p:set>
                                      <p:cBhvr>
                                        <p:cTn id="107" dur="1" fill="hold">
                                          <p:stCondLst>
                                            <p:cond delay="499"/>
                                          </p:stCondLst>
                                        </p:cTn>
                                        <p:tgtEl>
                                          <p:spTgt spid="100"/>
                                        </p:tgtEl>
                                        <p:attrNameLst>
                                          <p:attrName>style.visibility</p:attrName>
                                        </p:attrNameLst>
                                      </p:cBhvr>
                                      <p:to>
                                        <p:strVal val="hidden"/>
                                      </p:to>
                                    </p:set>
                                  </p:childTnLst>
                                </p:cTn>
                              </p:par>
                            </p:childTnLst>
                          </p:cTn>
                        </p:par>
                        <p:par>
                          <p:cTn id="108" fill="hold">
                            <p:stCondLst>
                              <p:cond delay="7950"/>
                            </p:stCondLst>
                            <p:childTnLst>
                              <p:par>
                                <p:cTn id="109" presetID="22" presetClass="entr" presetSubtype="1" fill="hold" nodeType="afterEffect">
                                  <p:stCondLst>
                                    <p:cond delay="0"/>
                                  </p:stCondLst>
                                  <p:childTnLst>
                                    <p:set>
                                      <p:cBhvr>
                                        <p:cTn id="110" dur="1" fill="hold">
                                          <p:stCondLst>
                                            <p:cond delay="0"/>
                                          </p:stCondLst>
                                        </p:cTn>
                                        <p:tgtEl>
                                          <p:spTgt spid="100"/>
                                        </p:tgtEl>
                                        <p:attrNameLst>
                                          <p:attrName>style.visibility</p:attrName>
                                        </p:attrNameLst>
                                      </p:cBhvr>
                                      <p:to>
                                        <p:strVal val="visible"/>
                                      </p:to>
                                    </p:set>
                                    <p:animEffect transition="in" filter="wipe(up)">
                                      <p:cBhvr>
                                        <p:cTn id="111" dur="500"/>
                                        <p:tgtEl>
                                          <p:spTgt spid="100"/>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36"/>
                                        </p:tgtEl>
                                        <p:attrNameLst>
                                          <p:attrName>style.visibility</p:attrName>
                                        </p:attrNameLst>
                                      </p:cBhvr>
                                      <p:to>
                                        <p:strVal val="visible"/>
                                      </p:to>
                                    </p:set>
                                    <p:animEffect transition="in" filter="fade">
                                      <p:cBhvr>
                                        <p:cTn id="114" dur="500"/>
                                        <p:tgtEl>
                                          <p:spTgt spid="136"/>
                                        </p:tgtEl>
                                      </p:cBhvr>
                                    </p:animEffect>
                                  </p:childTnLst>
                                </p:cTn>
                              </p:par>
                            </p:childTnLst>
                          </p:cTn>
                        </p:par>
                        <p:par>
                          <p:cTn id="115" fill="hold">
                            <p:stCondLst>
                              <p:cond delay="8450"/>
                            </p:stCondLst>
                            <p:childTnLst>
                              <p:par>
                                <p:cTn id="116" presetID="42" presetClass="path" presetSubtype="0" accel="50000" decel="50000" fill="hold" grpId="1" nodeType="afterEffect">
                                  <p:stCondLst>
                                    <p:cond delay="0"/>
                                  </p:stCondLst>
                                  <p:childTnLst>
                                    <p:animMotion origin="layout" path="M -2.5E-6 -4.81481E-6 L -0.0931 0.2588 " pathEditMode="relative" rAng="0" ptsTypes="AA">
                                      <p:cBhvr>
                                        <p:cTn id="117" dur="500" fill="hold"/>
                                        <p:tgtEl>
                                          <p:spTgt spid="136"/>
                                        </p:tgtEl>
                                        <p:attrNameLst>
                                          <p:attrName>ppt_x</p:attrName>
                                          <p:attrName>ppt_y</p:attrName>
                                        </p:attrNameLst>
                                      </p:cBhvr>
                                      <p:rCtr x="-4635" y="12755"/>
                                    </p:animMotion>
                                  </p:childTnLst>
                                </p:cTn>
                              </p:par>
                              <p:par>
                                <p:cTn id="118" presetID="10" presetClass="exit" presetSubtype="0" fill="hold" grpId="2" nodeType="withEffect">
                                  <p:stCondLst>
                                    <p:cond delay="0"/>
                                  </p:stCondLst>
                                  <p:childTnLst>
                                    <p:animEffect transition="out" filter="fade">
                                      <p:cBhvr>
                                        <p:cTn id="119" dur="500"/>
                                        <p:tgtEl>
                                          <p:spTgt spid="51"/>
                                        </p:tgtEl>
                                      </p:cBhvr>
                                    </p:animEffect>
                                    <p:set>
                                      <p:cBhvr>
                                        <p:cTn id="120" dur="1" fill="hold">
                                          <p:stCondLst>
                                            <p:cond delay="499"/>
                                          </p:stCondLst>
                                        </p:cTn>
                                        <p:tgtEl>
                                          <p:spTgt spid="51"/>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500"/>
                                        <p:tgtEl>
                                          <p:spTgt spid="100"/>
                                        </p:tgtEl>
                                      </p:cBhvr>
                                    </p:animEffect>
                                    <p:set>
                                      <p:cBhvr>
                                        <p:cTn id="123" dur="1" fill="hold">
                                          <p:stCondLst>
                                            <p:cond delay="499"/>
                                          </p:stCondLst>
                                        </p:cTn>
                                        <p:tgtEl>
                                          <p:spTgt spid="100"/>
                                        </p:tgtEl>
                                        <p:attrNameLst>
                                          <p:attrName>style.visibility</p:attrName>
                                        </p:attrNameLst>
                                      </p:cBhvr>
                                      <p:to>
                                        <p:strVal val="hidden"/>
                                      </p:to>
                                    </p:set>
                                  </p:childTnLst>
                                </p:cTn>
                              </p:par>
                            </p:childTnLst>
                          </p:cTn>
                        </p:par>
                        <p:par>
                          <p:cTn id="124" fill="hold">
                            <p:stCondLst>
                              <p:cond delay="8950"/>
                            </p:stCondLst>
                            <p:childTnLst>
                              <p:par>
                                <p:cTn id="125" presetID="22" presetClass="entr" presetSubtype="1" fill="hold" nodeType="afterEffect">
                                  <p:stCondLst>
                                    <p:cond delay="0"/>
                                  </p:stCondLst>
                                  <p:childTnLst>
                                    <p:set>
                                      <p:cBhvr>
                                        <p:cTn id="126" dur="1" fill="hold">
                                          <p:stCondLst>
                                            <p:cond delay="0"/>
                                          </p:stCondLst>
                                        </p:cTn>
                                        <p:tgtEl>
                                          <p:spTgt spid="100"/>
                                        </p:tgtEl>
                                        <p:attrNameLst>
                                          <p:attrName>style.visibility</p:attrName>
                                        </p:attrNameLst>
                                      </p:cBhvr>
                                      <p:to>
                                        <p:strVal val="visible"/>
                                      </p:to>
                                    </p:set>
                                    <p:animEffect transition="in" filter="wipe(up)">
                                      <p:cBhvr>
                                        <p:cTn id="127" dur="500"/>
                                        <p:tgtEl>
                                          <p:spTgt spid="10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37"/>
                                        </p:tgtEl>
                                        <p:attrNameLst>
                                          <p:attrName>style.visibility</p:attrName>
                                        </p:attrNameLst>
                                      </p:cBhvr>
                                      <p:to>
                                        <p:strVal val="visible"/>
                                      </p:to>
                                    </p:set>
                                    <p:animEffect transition="in" filter="fade">
                                      <p:cBhvr>
                                        <p:cTn id="130" dur="500"/>
                                        <p:tgtEl>
                                          <p:spTgt spid="137"/>
                                        </p:tgtEl>
                                      </p:cBhvr>
                                    </p:animEffect>
                                  </p:childTnLst>
                                </p:cTn>
                              </p:par>
                            </p:childTnLst>
                          </p:cTn>
                        </p:par>
                        <p:par>
                          <p:cTn id="131" fill="hold">
                            <p:stCondLst>
                              <p:cond delay="9450"/>
                            </p:stCondLst>
                            <p:childTnLst>
                              <p:par>
                                <p:cTn id="132" presetID="42" presetClass="path" presetSubtype="0" accel="50000" decel="50000" fill="hold" grpId="1" nodeType="afterEffect">
                                  <p:stCondLst>
                                    <p:cond delay="0"/>
                                  </p:stCondLst>
                                  <p:childTnLst>
                                    <p:animMotion origin="layout" path="M -2.5E-6 -4.81481E-6 L -0.00182 0.17731 " pathEditMode="relative" rAng="0" ptsTypes="AA">
                                      <p:cBhvr>
                                        <p:cTn id="133" dur="500" fill="hold"/>
                                        <p:tgtEl>
                                          <p:spTgt spid="137"/>
                                        </p:tgtEl>
                                        <p:attrNameLst>
                                          <p:attrName>ppt_x</p:attrName>
                                          <p:attrName>ppt_y</p:attrName>
                                        </p:attrNameLst>
                                      </p:cBhvr>
                                      <p:rCtr x="-195" y="8796"/>
                                    </p:animMotion>
                                  </p:childTnLst>
                                </p:cTn>
                              </p:par>
                              <p:par>
                                <p:cTn id="134" presetID="10" presetClass="exit" presetSubtype="0" fill="hold" grpId="2" nodeType="withEffect">
                                  <p:stCondLst>
                                    <p:cond delay="0"/>
                                  </p:stCondLst>
                                  <p:childTnLst>
                                    <p:animEffect transition="out" filter="fade">
                                      <p:cBhvr>
                                        <p:cTn id="135" dur="500"/>
                                        <p:tgtEl>
                                          <p:spTgt spid="60"/>
                                        </p:tgtEl>
                                      </p:cBhvr>
                                    </p:animEffect>
                                    <p:set>
                                      <p:cBhvr>
                                        <p:cTn id="136" dur="1" fill="hold">
                                          <p:stCondLst>
                                            <p:cond delay="499"/>
                                          </p:stCondLst>
                                        </p:cTn>
                                        <p:tgtEl>
                                          <p:spTgt spid="60"/>
                                        </p:tgtEl>
                                        <p:attrNameLst>
                                          <p:attrName>style.visibility</p:attrName>
                                        </p:attrNameLst>
                                      </p:cBhvr>
                                      <p:to>
                                        <p:strVal val="hidden"/>
                                      </p:to>
                                    </p:set>
                                  </p:childTnLst>
                                </p:cTn>
                              </p:par>
                              <p:par>
                                <p:cTn id="137" presetID="10" presetClass="exit" presetSubtype="0" fill="hold" nodeType="withEffect">
                                  <p:stCondLst>
                                    <p:cond delay="0"/>
                                  </p:stCondLst>
                                  <p:childTnLst>
                                    <p:animEffect transition="out" filter="fade">
                                      <p:cBhvr>
                                        <p:cTn id="138" dur="500"/>
                                        <p:tgtEl>
                                          <p:spTgt spid="100"/>
                                        </p:tgtEl>
                                      </p:cBhvr>
                                    </p:animEffect>
                                    <p:set>
                                      <p:cBhvr>
                                        <p:cTn id="139" dur="1" fill="hold">
                                          <p:stCondLst>
                                            <p:cond delay="499"/>
                                          </p:stCondLst>
                                        </p:cTn>
                                        <p:tgtEl>
                                          <p:spTgt spid="100"/>
                                        </p:tgtEl>
                                        <p:attrNameLst>
                                          <p:attrName>style.visibility</p:attrName>
                                        </p:attrNameLst>
                                      </p:cBhvr>
                                      <p:to>
                                        <p:strVal val="hidden"/>
                                      </p:to>
                                    </p:set>
                                  </p:childTnLst>
                                </p:cTn>
                              </p:par>
                            </p:childTnLst>
                          </p:cTn>
                        </p:par>
                        <p:par>
                          <p:cTn id="140" fill="hold">
                            <p:stCondLst>
                              <p:cond delay="9950"/>
                            </p:stCondLst>
                            <p:childTnLst>
                              <p:par>
                                <p:cTn id="141" presetID="22" presetClass="entr" presetSubtype="1" fill="hold" nodeType="afterEffect">
                                  <p:stCondLst>
                                    <p:cond delay="0"/>
                                  </p:stCondLst>
                                  <p:childTnLst>
                                    <p:set>
                                      <p:cBhvr>
                                        <p:cTn id="142" dur="1" fill="hold">
                                          <p:stCondLst>
                                            <p:cond delay="0"/>
                                          </p:stCondLst>
                                        </p:cTn>
                                        <p:tgtEl>
                                          <p:spTgt spid="100"/>
                                        </p:tgtEl>
                                        <p:attrNameLst>
                                          <p:attrName>style.visibility</p:attrName>
                                        </p:attrNameLst>
                                      </p:cBhvr>
                                      <p:to>
                                        <p:strVal val="visible"/>
                                      </p:to>
                                    </p:set>
                                    <p:animEffect transition="in" filter="wipe(up)">
                                      <p:cBhvr>
                                        <p:cTn id="143" dur="500"/>
                                        <p:tgtEl>
                                          <p:spTgt spid="100"/>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38"/>
                                        </p:tgtEl>
                                        <p:attrNameLst>
                                          <p:attrName>style.visibility</p:attrName>
                                        </p:attrNameLst>
                                      </p:cBhvr>
                                      <p:to>
                                        <p:strVal val="visible"/>
                                      </p:to>
                                    </p:set>
                                    <p:animEffect transition="in" filter="fade">
                                      <p:cBhvr>
                                        <p:cTn id="146" dur="500"/>
                                        <p:tgtEl>
                                          <p:spTgt spid="138"/>
                                        </p:tgtEl>
                                      </p:cBhvr>
                                    </p:animEffect>
                                  </p:childTnLst>
                                </p:cTn>
                              </p:par>
                            </p:childTnLst>
                          </p:cTn>
                        </p:par>
                        <p:par>
                          <p:cTn id="147" fill="hold">
                            <p:stCondLst>
                              <p:cond delay="10450"/>
                            </p:stCondLst>
                            <p:childTnLst>
                              <p:par>
                                <p:cTn id="148" presetID="42" presetClass="path" presetSubtype="0" accel="50000" decel="50000" fill="hold" grpId="1" nodeType="afterEffect">
                                  <p:stCondLst>
                                    <p:cond delay="0"/>
                                  </p:stCondLst>
                                  <p:childTnLst>
                                    <p:animMotion origin="layout" path="M -2.5E-6 -1.85185E-6 L 0.08815 0.25718 " pathEditMode="relative" rAng="0" ptsTypes="AA">
                                      <p:cBhvr>
                                        <p:cTn id="149" dur="500" fill="hold"/>
                                        <p:tgtEl>
                                          <p:spTgt spid="138"/>
                                        </p:tgtEl>
                                        <p:attrNameLst>
                                          <p:attrName>ppt_x</p:attrName>
                                          <p:attrName>ppt_y</p:attrName>
                                        </p:attrNameLst>
                                      </p:cBhvr>
                                      <p:rCtr x="4427" y="12870"/>
                                    </p:animMotion>
                                  </p:childTnLst>
                                </p:cTn>
                              </p:par>
                              <p:par>
                                <p:cTn id="150" presetID="10" presetClass="exit" presetSubtype="0" fill="hold" grpId="2" nodeType="withEffect">
                                  <p:stCondLst>
                                    <p:cond delay="0"/>
                                  </p:stCondLst>
                                  <p:childTnLst>
                                    <p:animEffect transition="out" filter="fade">
                                      <p:cBhvr>
                                        <p:cTn id="151" dur="500"/>
                                        <p:tgtEl>
                                          <p:spTgt spid="62"/>
                                        </p:tgtEl>
                                      </p:cBhvr>
                                    </p:animEffect>
                                    <p:set>
                                      <p:cBhvr>
                                        <p:cTn id="152" dur="1" fill="hold">
                                          <p:stCondLst>
                                            <p:cond delay="499"/>
                                          </p:stCondLst>
                                        </p:cTn>
                                        <p:tgtEl>
                                          <p:spTgt spid="62"/>
                                        </p:tgtEl>
                                        <p:attrNameLst>
                                          <p:attrName>style.visibility</p:attrName>
                                        </p:attrNameLst>
                                      </p:cBhvr>
                                      <p:to>
                                        <p:strVal val="hidden"/>
                                      </p:to>
                                    </p:set>
                                  </p:childTnLst>
                                </p:cTn>
                              </p:par>
                              <p:par>
                                <p:cTn id="153" presetID="10" presetClass="exit" presetSubtype="0" fill="hold" nodeType="withEffect">
                                  <p:stCondLst>
                                    <p:cond delay="0"/>
                                  </p:stCondLst>
                                  <p:childTnLst>
                                    <p:animEffect transition="out" filter="fade">
                                      <p:cBhvr>
                                        <p:cTn id="154" dur="500"/>
                                        <p:tgtEl>
                                          <p:spTgt spid="100"/>
                                        </p:tgtEl>
                                      </p:cBhvr>
                                    </p:animEffect>
                                    <p:set>
                                      <p:cBhvr>
                                        <p:cTn id="155" dur="1" fill="hold">
                                          <p:stCondLst>
                                            <p:cond delay="499"/>
                                          </p:stCondLst>
                                        </p:cTn>
                                        <p:tgtEl>
                                          <p:spTgt spid="100"/>
                                        </p:tgtEl>
                                        <p:attrNameLst>
                                          <p:attrName>style.visibility</p:attrName>
                                        </p:attrNameLst>
                                      </p:cBhvr>
                                      <p:to>
                                        <p:strVal val="hidden"/>
                                      </p:to>
                                    </p:set>
                                  </p:childTnLst>
                                </p:cTn>
                              </p:par>
                            </p:childTnLst>
                          </p:cTn>
                        </p:par>
                        <p:par>
                          <p:cTn id="156" fill="hold">
                            <p:stCondLst>
                              <p:cond delay="10950"/>
                            </p:stCondLst>
                            <p:childTnLst>
                              <p:par>
                                <p:cTn id="157" presetID="22" presetClass="entr" presetSubtype="1" fill="hold" nodeType="afterEffect">
                                  <p:stCondLst>
                                    <p:cond delay="0"/>
                                  </p:stCondLst>
                                  <p:childTnLst>
                                    <p:set>
                                      <p:cBhvr>
                                        <p:cTn id="158" dur="1" fill="hold">
                                          <p:stCondLst>
                                            <p:cond delay="0"/>
                                          </p:stCondLst>
                                        </p:cTn>
                                        <p:tgtEl>
                                          <p:spTgt spid="100"/>
                                        </p:tgtEl>
                                        <p:attrNameLst>
                                          <p:attrName>style.visibility</p:attrName>
                                        </p:attrNameLst>
                                      </p:cBhvr>
                                      <p:to>
                                        <p:strVal val="visible"/>
                                      </p:to>
                                    </p:set>
                                    <p:animEffect transition="in" filter="wipe(up)">
                                      <p:cBhvr>
                                        <p:cTn id="159" dur="500"/>
                                        <p:tgtEl>
                                          <p:spTgt spid="100"/>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50"/>
                                        </p:tgtEl>
                                        <p:attrNameLst>
                                          <p:attrName>style.visibility</p:attrName>
                                        </p:attrNameLst>
                                      </p:cBhvr>
                                      <p:to>
                                        <p:strVal val="visible"/>
                                      </p:to>
                                    </p:set>
                                    <p:animEffect transition="in" filter="fade">
                                      <p:cBhvr>
                                        <p:cTn id="162" dur="500"/>
                                        <p:tgtEl>
                                          <p:spTgt spid="50"/>
                                        </p:tgtEl>
                                      </p:cBhvr>
                                    </p:animEffect>
                                  </p:childTnLst>
                                </p:cTn>
                              </p:par>
                            </p:childTnLst>
                          </p:cTn>
                        </p:par>
                        <p:par>
                          <p:cTn id="163" fill="hold">
                            <p:stCondLst>
                              <p:cond delay="11450"/>
                            </p:stCondLst>
                            <p:childTnLst>
                              <p:par>
                                <p:cTn id="164" presetID="42" presetClass="path" presetSubtype="0" accel="50000" decel="50000" fill="hold" grpId="1" nodeType="afterEffect">
                                  <p:stCondLst>
                                    <p:cond delay="0"/>
                                  </p:stCondLst>
                                  <p:childTnLst>
                                    <p:animMotion origin="layout" path="M -2.5E-6 -1.85185E-6 L 0.08815 0.09791 " pathEditMode="relative" rAng="0" ptsTypes="AA">
                                      <p:cBhvr>
                                        <p:cTn id="165" dur="500" fill="hold"/>
                                        <p:tgtEl>
                                          <p:spTgt spid="50"/>
                                        </p:tgtEl>
                                        <p:attrNameLst>
                                          <p:attrName>ppt_x</p:attrName>
                                          <p:attrName>ppt_y</p:attrName>
                                        </p:attrNameLst>
                                      </p:cBhvr>
                                      <p:rCtr x="4401" y="4838"/>
                                    </p:animMotion>
                                  </p:childTnLst>
                                </p:cTn>
                              </p:par>
                              <p:par>
                                <p:cTn id="166" presetID="10" presetClass="exit" presetSubtype="0" fill="hold" grpId="2" nodeType="withEffect">
                                  <p:stCondLst>
                                    <p:cond delay="0"/>
                                  </p:stCondLst>
                                  <p:childTnLst>
                                    <p:animEffect transition="out" filter="fade">
                                      <p:cBhvr>
                                        <p:cTn id="167" dur="500"/>
                                        <p:tgtEl>
                                          <p:spTgt spid="61"/>
                                        </p:tgtEl>
                                      </p:cBhvr>
                                    </p:animEffect>
                                    <p:set>
                                      <p:cBhvr>
                                        <p:cTn id="168" dur="1" fill="hold">
                                          <p:stCondLst>
                                            <p:cond delay="499"/>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1" grpId="0" animBg="1"/>
      <p:bldP spid="51" grpId="1" animBg="1"/>
      <p:bldP spid="51" grpId="2" animBg="1"/>
      <p:bldP spid="58" grpId="0" animBg="1"/>
      <p:bldP spid="58" grpId="1" animBg="1"/>
      <p:bldP spid="58" grpId="2" animBg="1"/>
      <p:bldP spid="60" grpId="0" animBg="1"/>
      <p:bldP spid="60" grpId="1" animBg="1"/>
      <p:bldP spid="60" grpId="2" animBg="1"/>
      <p:bldP spid="61" grpId="0" animBg="1"/>
      <p:bldP spid="61" grpId="1" animBg="1"/>
      <p:bldP spid="61" grpId="2" animBg="1"/>
      <p:bldP spid="62" grpId="0" animBg="1"/>
      <p:bldP spid="62" grpId="1" animBg="1"/>
      <p:bldP spid="62" grpId="2" animBg="1"/>
      <p:bldP spid="52" grpId="0" animBg="1"/>
      <p:bldP spid="52" grpId="1" animBg="1"/>
      <p:bldP spid="136" grpId="0" animBg="1"/>
      <p:bldP spid="136" grpId="1" animBg="1"/>
      <p:bldP spid="137" grpId="0" animBg="1"/>
      <p:bldP spid="137" grpId="1" animBg="1"/>
      <p:bldP spid="138" grpId="0" animBg="1"/>
      <p:bldP spid="138" grpId="1" animBg="1"/>
      <p:bldP spid="50" grpId="0" animBg="1"/>
      <p:bldP spid="50"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8076389" y="3536934"/>
            <a:ext cx="1902349" cy="1920171"/>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322481080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5F096E2-6DB6-4A02-904E-7B9E77D218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73697" y="1629466"/>
            <a:ext cx="5093927" cy="3018635"/>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grpSp>
        <p:nvGrpSpPr>
          <p:cNvPr id="25" name="Group 24">
            <a:extLst>
              <a:ext uri="{FF2B5EF4-FFF2-40B4-BE49-F238E27FC236}">
                <a16:creationId xmlns:a16="http://schemas.microsoft.com/office/drawing/2014/main" id="{E3B8A3E2-5230-43BE-9516-0CE0D375B9FC}"/>
              </a:ext>
            </a:extLst>
          </p:cNvPr>
          <p:cNvGrpSpPr/>
          <p:nvPr/>
        </p:nvGrpSpPr>
        <p:grpSpPr>
          <a:xfrm>
            <a:off x="8540123" y="1076110"/>
            <a:ext cx="2855021" cy="1745498"/>
            <a:chOff x="7839601" y="816418"/>
            <a:chExt cx="2855021" cy="1745498"/>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816418"/>
              <a:ext cx="2855021" cy="174549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Alert investigation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is time-consuming</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367BB3C8-FBEC-4FBE-9C51-4501E65E5EAE}"/>
              </a:ext>
            </a:extLst>
          </p:cNvPr>
          <p:cNvGrpSpPr/>
          <p:nvPr/>
        </p:nvGrpSpPr>
        <p:grpSpPr>
          <a:xfrm>
            <a:off x="9357614" y="2720705"/>
            <a:ext cx="2224869" cy="1753877"/>
            <a:chOff x="8096074" y="816417"/>
            <a:chExt cx="2224869" cy="1753877"/>
          </a:xfrm>
        </p:grpSpPr>
        <p:sp>
          <p:nvSpPr>
            <p:cNvPr id="20" name="Rectangle 19">
              <a:extLst>
                <a:ext uri="{FF2B5EF4-FFF2-40B4-BE49-F238E27FC236}">
                  <a16:creationId xmlns:a16="http://schemas.microsoft.com/office/drawing/2014/main" id="{BBF2E32E-3E10-40BE-958B-F628E2734024}"/>
                </a:ext>
              </a:extLst>
            </p:cNvPr>
            <p:cNvSpPr/>
            <p:nvPr/>
          </p:nvSpPr>
          <p:spPr bwMode="auto">
            <a:xfrm>
              <a:off x="8096074" y="816417"/>
              <a:ext cx="2224869"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Manual remediation requires time</a:t>
              </a:r>
            </a:p>
          </p:txBody>
        </p:sp>
        <p:sp>
          <p:nvSpPr>
            <p:cNvPr id="21" name="Warning_E7BA">
              <a:extLst>
                <a:ext uri="{FF2B5EF4-FFF2-40B4-BE49-F238E27FC236}">
                  <a16:creationId xmlns:a16="http://schemas.microsoft.com/office/drawing/2014/main" id="{1CD2D277-1FC9-49B5-8C18-40B602254EA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22" name="Group 21">
            <a:extLst>
              <a:ext uri="{FF2B5EF4-FFF2-40B4-BE49-F238E27FC236}">
                <a16:creationId xmlns:a16="http://schemas.microsoft.com/office/drawing/2014/main" id="{A3ED2F90-A2AE-4FA0-AC3C-08E6E8A31CB3}"/>
              </a:ext>
            </a:extLst>
          </p:cNvPr>
          <p:cNvGrpSpPr/>
          <p:nvPr/>
        </p:nvGrpSpPr>
        <p:grpSpPr>
          <a:xfrm>
            <a:off x="5761630" y="3611310"/>
            <a:ext cx="2656107" cy="1847876"/>
            <a:chOff x="7930436" y="816417"/>
            <a:chExt cx="2656107" cy="1847876"/>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930436" y="816417"/>
              <a:ext cx="2656107" cy="1847876"/>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Expertise is expensive</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9" name="Group 38">
            <a:extLst>
              <a:ext uri="{FF2B5EF4-FFF2-40B4-BE49-F238E27FC236}">
                <a16:creationId xmlns:a16="http://schemas.microsoft.com/office/drawing/2014/main" id="{E68F2CF0-9AC6-4908-A263-6A6B2DB0807D}"/>
              </a:ext>
            </a:extLst>
          </p:cNvPr>
          <p:cNvGrpSpPr/>
          <p:nvPr/>
        </p:nvGrpSpPr>
        <p:grpSpPr>
          <a:xfrm>
            <a:off x="8142193" y="4307406"/>
            <a:ext cx="2656106" cy="1533451"/>
            <a:chOff x="7919266" y="832887"/>
            <a:chExt cx="2656106" cy="1533451"/>
          </a:xfrm>
        </p:grpSpPr>
        <p:sp>
          <p:nvSpPr>
            <p:cNvPr id="40" name="Rectangle 39">
              <a:extLst>
                <a:ext uri="{FF2B5EF4-FFF2-40B4-BE49-F238E27FC236}">
                  <a16:creationId xmlns:a16="http://schemas.microsoft.com/office/drawing/2014/main" id="{CA5943EE-92DA-45D8-98B1-6610AFB1E84B}"/>
                </a:ext>
              </a:extLst>
            </p:cNvPr>
            <p:cNvSpPr/>
            <p:nvPr/>
          </p:nvSpPr>
          <p:spPr bwMode="auto">
            <a:xfrm>
              <a:off x="7919266" y="832887"/>
              <a:ext cx="2656106" cy="1533451"/>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People do not like to do jobs machines can do</a:t>
              </a:r>
            </a:p>
          </p:txBody>
        </p:sp>
        <p:sp>
          <p:nvSpPr>
            <p:cNvPr id="41" name="Warning_E7BA">
              <a:extLst>
                <a:ext uri="{FF2B5EF4-FFF2-40B4-BE49-F238E27FC236}">
                  <a16:creationId xmlns:a16="http://schemas.microsoft.com/office/drawing/2014/main" id="{976C198C-6945-452D-9CA0-894A72445AB0}"/>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4" y="2471392"/>
            <a:ext cx="4634061" cy="758022"/>
          </a:xfrm>
        </p:spPr>
        <p:txBody>
          <a:bodyPr/>
          <a:lstStyle/>
          <a:p>
            <a:r>
              <a:rPr lang="en-US"/>
              <a:t>The need for Automation</a:t>
            </a:r>
          </a:p>
        </p:txBody>
      </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3833550"/>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3833550"/>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grpSp>
        <p:nvGrpSpPr>
          <p:cNvPr id="38" name="Group 37">
            <a:extLst>
              <a:ext uri="{FF2B5EF4-FFF2-40B4-BE49-F238E27FC236}">
                <a16:creationId xmlns:a16="http://schemas.microsoft.com/office/drawing/2014/main" id="{2A08CDDE-FF17-401D-BBCA-3A474F7A8F68}"/>
              </a:ext>
            </a:extLst>
          </p:cNvPr>
          <p:cNvGrpSpPr/>
          <p:nvPr/>
        </p:nvGrpSpPr>
        <p:grpSpPr>
          <a:xfrm>
            <a:off x="5068287" y="2781314"/>
            <a:ext cx="2224869" cy="1753877"/>
            <a:chOff x="8096074" y="816417"/>
            <a:chExt cx="2224869" cy="1753877"/>
          </a:xfrm>
        </p:grpSpPr>
        <p:sp>
          <p:nvSpPr>
            <p:cNvPr id="42" name="Rectangle 41">
              <a:extLst>
                <a:ext uri="{FF2B5EF4-FFF2-40B4-BE49-F238E27FC236}">
                  <a16:creationId xmlns:a16="http://schemas.microsoft.com/office/drawing/2014/main" id="{6DF94E19-015A-4799-8B86-BC972F52E71F}"/>
                </a:ext>
              </a:extLst>
            </p:cNvPr>
            <p:cNvSpPr/>
            <p:nvPr/>
          </p:nvSpPr>
          <p:spPr bwMode="auto">
            <a:xfrm>
              <a:off x="8096074" y="816417"/>
              <a:ext cx="2224869"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fr-FR"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Cyber-capacity problem</a:t>
              </a:r>
              <a:endPar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endParaRPr>
            </a:p>
          </p:txBody>
        </p:sp>
        <p:sp>
          <p:nvSpPr>
            <p:cNvPr id="43" name="Warning_E7BA">
              <a:extLst>
                <a:ext uri="{FF2B5EF4-FFF2-40B4-BE49-F238E27FC236}">
                  <a16:creationId xmlns:a16="http://schemas.microsoft.com/office/drawing/2014/main" id="{7E4D2155-45D9-4AE5-ACB9-03004B9CC6C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44" name="Group 43">
            <a:extLst>
              <a:ext uri="{FF2B5EF4-FFF2-40B4-BE49-F238E27FC236}">
                <a16:creationId xmlns:a16="http://schemas.microsoft.com/office/drawing/2014/main" id="{88714031-A71C-4B84-9186-086BC2F6A6B0}"/>
              </a:ext>
            </a:extLst>
          </p:cNvPr>
          <p:cNvGrpSpPr/>
          <p:nvPr/>
        </p:nvGrpSpPr>
        <p:grpSpPr>
          <a:xfrm>
            <a:off x="6529079" y="778052"/>
            <a:ext cx="2224870" cy="1702828"/>
            <a:chOff x="8114717" y="816418"/>
            <a:chExt cx="2224870" cy="1702828"/>
          </a:xfrm>
        </p:grpSpPr>
        <p:sp>
          <p:nvSpPr>
            <p:cNvPr id="45" name="Rectangle 44">
              <a:extLst>
                <a:ext uri="{FF2B5EF4-FFF2-40B4-BE49-F238E27FC236}">
                  <a16:creationId xmlns:a16="http://schemas.microsoft.com/office/drawing/2014/main" id="{223A1FA9-AD44-4467-B579-88ED8FB0B662}"/>
                </a:ext>
              </a:extLst>
            </p:cNvPr>
            <p:cNvSpPr/>
            <p:nvPr/>
          </p:nvSpPr>
          <p:spPr bwMode="auto">
            <a:xfrm>
              <a:off x="8114717" y="816418"/>
              <a:ext cx="2224870" cy="170282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More threats detected, analysts overwhelmed</a:t>
              </a:r>
            </a:p>
          </p:txBody>
        </p:sp>
        <p:sp>
          <p:nvSpPr>
            <p:cNvPr id="46" name="Warning_E7BA">
              <a:extLst>
                <a:ext uri="{FF2B5EF4-FFF2-40B4-BE49-F238E27FC236}">
                  <a16:creationId xmlns:a16="http://schemas.microsoft.com/office/drawing/2014/main" id="{ACBCE70C-913F-4715-9520-5A97B41A051B}"/>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0" name="Graphic 73">
            <a:extLst>
              <a:ext uri="{FF2B5EF4-FFF2-40B4-BE49-F238E27FC236}">
                <a16:creationId xmlns:a16="http://schemas.microsoft.com/office/drawing/2014/main" id="{D9BFB442-06FF-4662-A665-F273A6168923}"/>
              </a:ext>
            </a:extLst>
          </p:cNvPr>
          <p:cNvGrpSpPr/>
          <p:nvPr/>
        </p:nvGrpSpPr>
        <p:grpSpPr>
          <a:xfrm>
            <a:off x="622906" y="1831928"/>
            <a:ext cx="548112" cy="639464"/>
            <a:chOff x="8710947" y="4594397"/>
            <a:chExt cx="548112" cy="639464"/>
          </a:xfrm>
        </p:grpSpPr>
        <p:sp>
          <p:nvSpPr>
            <p:cNvPr id="31" name="Freeform: Shape 30">
              <a:extLst>
                <a:ext uri="{FF2B5EF4-FFF2-40B4-BE49-F238E27FC236}">
                  <a16:creationId xmlns:a16="http://schemas.microsoft.com/office/drawing/2014/main" id="{3D531300-2807-43C2-9BB0-855796F8EDEF}"/>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5DD923F-0FB1-468A-8B25-441D97270574}"/>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spTree>
    <p:extLst>
      <p:ext uri="{BB962C8B-B14F-4D97-AF65-F5344CB8AC3E}">
        <p14:creationId xmlns:p14="http://schemas.microsoft.com/office/powerpoint/2010/main" val="12594697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25"/>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25"/>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19"/>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19"/>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39"/>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39"/>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22"/>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22"/>
                                        </p:tgtEl>
                                      </p:cBhvr>
                                      <p:by x="0" y="0"/>
                                    </p:animScale>
                                  </p:childTnLst>
                                </p:cTn>
                              </p:par>
                            </p:childTnLst>
                          </p:cTn>
                        </p:par>
                        <p:par>
                          <p:cTn id="24" fill="hold">
                            <p:stCondLst>
                              <p:cond delay="4000"/>
                            </p:stCondLst>
                            <p:childTnLst>
                              <p:par>
                                <p:cTn id="25" presetID="1" presetClass="entr" presetSubtype="0" fill="hold" nodeType="afterEffect">
                                  <p:stCondLst>
                                    <p:cond delay="500"/>
                                  </p:stCondLst>
                                  <p:childTnLst>
                                    <p:set>
                                      <p:cBhvr>
                                        <p:cTn id="26" dur="1" fill="hold">
                                          <p:stCondLst>
                                            <p:cond delay="0"/>
                                          </p:stCondLst>
                                        </p:cTn>
                                        <p:tgtEl>
                                          <p:spTgt spid="38"/>
                                        </p:tgtEl>
                                        <p:attrNameLst>
                                          <p:attrName>style.visibility</p:attrName>
                                        </p:attrNameLst>
                                      </p:cBhvr>
                                      <p:to>
                                        <p:strVal val="visible"/>
                                      </p:to>
                                    </p:set>
                                  </p:childTnLst>
                                </p:cTn>
                              </p:par>
                              <p:par>
                                <p:cTn id="27" presetID="6" presetClass="emph" presetSubtype="0" accel="100000" autoRev="1" fill="hold" nodeType="withEffect">
                                  <p:stCondLst>
                                    <p:cond delay="0"/>
                                  </p:stCondLst>
                                  <p:childTnLst>
                                    <p:animScale>
                                      <p:cBhvr>
                                        <p:cTn id="28" dur="500" fill="hold"/>
                                        <p:tgtEl>
                                          <p:spTgt spid="38"/>
                                        </p:tgtEl>
                                      </p:cBhvr>
                                      <p:by x="0" y="0"/>
                                    </p:animScale>
                                  </p:childTnLst>
                                </p:cTn>
                              </p:par>
                            </p:childTnLst>
                          </p:cTn>
                        </p:par>
                        <p:par>
                          <p:cTn id="29" fill="hold">
                            <p:stCondLst>
                              <p:cond delay="5000"/>
                            </p:stCondLst>
                            <p:childTnLst>
                              <p:par>
                                <p:cTn id="30" presetID="1" presetClass="entr" presetSubtype="0" fill="hold" nodeType="afterEffect">
                                  <p:stCondLst>
                                    <p:cond delay="500"/>
                                  </p:stCondLst>
                                  <p:childTnLst>
                                    <p:set>
                                      <p:cBhvr>
                                        <p:cTn id="31" dur="1" fill="hold">
                                          <p:stCondLst>
                                            <p:cond delay="0"/>
                                          </p:stCondLst>
                                        </p:cTn>
                                        <p:tgtEl>
                                          <p:spTgt spid="44"/>
                                        </p:tgtEl>
                                        <p:attrNameLst>
                                          <p:attrName>style.visibility</p:attrName>
                                        </p:attrNameLst>
                                      </p:cBhvr>
                                      <p:to>
                                        <p:strVal val="visible"/>
                                      </p:to>
                                    </p:set>
                                  </p:childTnLst>
                                </p:cTn>
                              </p:par>
                              <p:par>
                                <p:cTn id="32" presetID="6" presetClass="emph" presetSubtype="0" accel="100000" autoRev="1" fill="hold" nodeType="withEffect">
                                  <p:stCondLst>
                                    <p:cond delay="0"/>
                                  </p:stCondLst>
                                  <p:childTnLst>
                                    <p:animScale>
                                      <p:cBhvr>
                                        <p:cTn id="33" dur="500" fill="hold"/>
                                        <p:tgtEl>
                                          <p:spTgt spid="44"/>
                                        </p:tgtEl>
                                      </p:cBhvr>
                                      <p:by x="0" y="0"/>
                                    </p:animScale>
                                  </p:childTnLst>
                                </p:cTn>
                              </p:par>
                            </p:childTnLst>
                          </p:cTn>
                        </p:par>
                      </p:childTnLst>
                    </p:cTn>
                  </p:par>
                  <p:par>
                    <p:cTn id="34" fill="hold">
                      <p:stCondLst>
                        <p:cond delay="indefinite"/>
                      </p:stCondLst>
                      <p:childTnLst>
                        <p:par>
                          <p:cTn id="35" fill="hold">
                            <p:stCondLst>
                              <p:cond delay="0"/>
                            </p:stCondLst>
                            <p:childTnLst>
                              <p:par>
                                <p:cTn id="36" presetID="35" presetClass="path" presetSubtype="0" decel="100000" fill="hold" grpId="0" nodeType="clickEffect">
                                  <p:stCondLst>
                                    <p:cond delay="0"/>
                                  </p:stCondLst>
                                  <p:childTnLst>
                                    <p:animMotion origin="layout" path="M -1.66667E-6 3.7037E-6 L -0.04844 3.7037E-6 " pathEditMode="relative" rAng="0" ptsTypes="AA">
                                      <p:cBhvr>
                                        <p:cTn id="37" dur="500" fill="hold"/>
                                        <p:tgtEl>
                                          <p:spTgt spid="29"/>
                                        </p:tgtEl>
                                        <p:attrNameLst>
                                          <p:attrName>ppt_x</p:attrName>
                                          <p:attrName>ppt_y</p:attrName>
                                        </p:attrNameLst>
                                      </p:cBhvr>
                                      <p:rCtr x="-2422" y="0"/>
                                    </p:animMotion>
                                  </p:childTnLst>
                                </p:cTn>
                              </p:par>
                              <p:par>
                                <p:cTn id="38" presetID="1" presetClass="emph" presetSubtype="2" fill="hold" nodeType="withEffect">
                                  <p:stCondLst>
                                    <p:cond delay="0"/>
                                  </p:stCondLst>
                                  <p:childTnLst>
                                    <p:animClr clrSpc="rgb" dir="cw">
                                      <p:cBhvr>
                                        <p:cTn id="39" dur="500" fill="hold"/>
                                        <p:tgtEl>
                                          <p:spTgt spid="29"/>
                                        </p:tgtEl>
                                        <p:attrNameLst>
                                          <p:attrName>fillcolor</p:attrName>
                                        </p:attrNameLst>
                                      </p:cBhvr>
                                      <p:to>
                                        <a:srgbClr val="0078D4"/>
                                      </p:to>
                                    </p:animClr>
                                    <p:set>
                                      <p:cBhvr>
                                        <p:cTn id="40" dur="500" fill="hold"/>
                                        <p:tgtEl>
                                          <p:spTgt spid="29"/>
                                        </p:tgtEl>
                                        <p:attrNameLst>
                                          <p:attrName>fill.type</p:attrName>
                                        </p:attrNameLst>
                                      </p:cBhvr>
                                      <p:to>
                                        <p:strVal val="solid"/>
                                      </p:to>
                                    </p:set>
                                    <p:set>
                                      <p:cBhvr>
                                        <p:cTn id="41" dur="500" fill="hold"/>
                                        <p:tgtEl>
                                          <p:spTgt spid="29"/>
                                        </p:tgtEl>
                                        <p:attrNameLst>
                                          <p:attrName>fill.on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28"/>
                                        </p:tgtEl>
                                        <p:attrNameLst>
                                          <p:attrName>stroke.color</p:attrName>
                                        </p:attrNameLst>
                                      </p:cBhvr>
                                      <p:to>
                                        <a:srgbClr val="0078D4"/>
                                      </p:to>
                                    </p:animClr>
                                    <p:set>
                                      <p:cBhvr>
                                        <p:cTn id="44" dur="500" fill="hold"/>
                                        <p:tgtEl>
                                          <p:spTgt spid="28"/>
                                        </p:tgtEl>
                                        <p:attrNameLst>
                                          <p:attrName>stroke.on</p:attrName>
                                        </p:attrNameLst>
                                      </p:cBhvr>
                                      <p:to>
                                        <p:strVal val="true"/>
                                      </p:to>
                                    </p:set>
                                  </p:childTnLst>
                                </p:cTn>
                              </p:par>
                            </p:childTnLst>
                          </p:cTn>
                        </p:par>
                        <p:par>
                          <p:cTn id="45" fill="hold">
                            <p:stCondLst>
                              <p:cond delay="500"/>
                            </p:stCondLst>
                            <p:childTnLst>
                              <p:par>
                                <p:cTn id="46" presetID="42" presetClass="path" presetSubtype="0" accel="100000" fill="hold" nodeType="afterEffect">
                                  <p:stCondLst>
                                    <p:cond delay="0"/>
                                  </p:stCondLst>
                                  <p:childTnLst>
                                    <p:animMotion origin="layout" path="M -4.16667E-7 -2.59259E-6 L -0.01536 0.04514 " pathEditMode="relative" rAng="0" ptsTypes="AA">
                                      <p:cBhvr>
                                        <p:cTn id="47" dur="500" fill="hold"/>
                                        <p:tgtEl>
                                          <p:spTgt spid="22"/>
                                        </p:tgtEl>
                                        <p:attrNameLst>
                                          <p:attrName>ppt_x</p:attrName>
                                          <p:attrName>ppt_y</p:attrName>
                                        </p:attrNameLst>
                                      </p:cBhvr>
                                      <p:rCtr x="-768" y="2245"/>
                                    </p:animMotion>
                                  </p:childTnLst>
                                </p:cTn>
                              </p:par>
                              <p:par>
                                <p:cTn id="48" presetID="10" presetClass="exit" presetSubtype="0" fill="hold" nodeType="withEffect">
                                  <p:stCondLst>
                                    <p:cond delay="0"/>
                                  </p:stCondLst>
                                  <p:childTnLst>
                                    <p:animEffect transition="out" filter="fade">
                                      <p:cBhvr>
                                        <p:cTn id="49" dur="500"/>
                                        <p:tgtEl>
                                          <p:spTgt spid="22"/>
                                        </p:tgtEl>
                                      </p:cBhvr>
                                    </p:animEffect>
                                    <p:set>
                                      <p:cBhvr>
                                        <p:cTn id="50" dur="1" fill="hold">
                                          <p:stCondLst>
                                            <p:cond delay="499"/>
                                          </p:stCondLst>
                                        </p:cTn>
                                        <p:tgtEl>
                                          <p:spTgt spid="22"/>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1.875E-6 2.22222E-6 L 0.01549 -0.03287 " pathEditMode="relative" rAng="0" ptsTypes="AA">
                                      <p:cBhvr>
                                        <p:cTn id="52" dur="500" fill="hold"/>
                                        <p:tgtEl>
                                          <p:spTgt spid="25"/>
                                        </p:tgtEl>
                                        <p:attrNameLst>
                                          <p:attrName>ppt_x</p:attrName>
                                          <p:attrName>ppt_y</p:attrName>
                                        </p:attrNameLst>
                                      </p:cBhvr>
                                      <p:rCtr x="768" y="-1644"/>
                                    </p:animMotion>
                                  </p:childTnLst>
                                </p:cTn>
                              </p:par>
                              <p:par>
                                <p:cTn id="53" presetID="10" presetClass="exit" presetSubtype="0" fill="hold" nodeType="withEffect">
                                  <p:stCondLst>
                                    <p:cond delay="0"/>
                                  </p:stCondLst>
                                  <p:childTnLst>
                                    <p:animEffect transition="out" filter="fade">
                                      <p:cBhvr>
                                        <p:cTn id="54" dur="500"/>
                                        <p:tgtEl>
                                          <p:spTgt spid="25"/>
                                        </p:tgtEl>
                                      </p:cBhvr>
                                    </p:animEffect>
                                    <p:set>
                                      <p:cBhvr>
                                        <p:cTn id="55" dur="1" fill="hold">
                                          <p:stCondLst>
                                            <p:cond delay="499"/>
                                          </p:stCondLst>
                                        </p:cTn>
                                        <p:tgtEl>
                                          <p:spTgt spid="25"/>
                                        </p:tgtEl>
                                        <p:attrNameLst>
                                          <p:attrName>style.visibility</p:attrName>
                                        </p:attrNameLst>
                                      </p:cBhvr>
                                      <p:to>
                                        <p:strVal val="hidden"/>
                                      </p:to>
                                    </p:set>
                                  </p:childTnLst>
                                </p:cTn>
                              </p:par>
                              <p:par>
                                <p:cTn id="56" presetID="42" presetClass="path" presetSubtype="0" accel="100000" fill="hold" nodeType="withEffect">
                                  <p:stCondLst>
                                    <p:cond delay="0"/>
                                  </p:stCondLst>
                                  <p:childTnLst>
                                    <p:animMotion origin="layout" path="M -3.95833E-6 2.96296E-6 L 0.01003 -0.03218 " pathEditMode="relative" rAng="0" ptsTypes="AA">
                                      <p:cBhvr>
                                        <p:cTn id="57" dur="500" fill="hold"/>
                                        <p:tgtEl>
                                          <p:spTgt spid="19"/>
                                        </p:tgtEl>
                                        <p:attrNameLst>
                                          <p:attrName>ppt_x</p:attrName>
                                          <p:attrName>ppt_y</p:attrName>
                                        </p:attrNameLst>
                                      </p:cBhvr>
                                      <p:rCtr x="495" y="-1620"/>
                                    </p:animMotion>
                                  </p:childTnLst>
                                </p:cTn>
                              </p:par>
                              <p:par>
                                <p:cTn id="58" presetID="10" presetClass="exit" presetSubtype="0" fill="hold" nodeType="withEffect">
                                  <p:stCondLst>
                                    <p:cond delay="0"/>
                                  </p:stCondLst>
                                  <p:childTnLst>
                                    <p:animEffect transition="out" filter="fade">
                                      <p:cBhvr>
                                        <p:cTn id="59" dur="500"/>
                                        <p:tgtEl>
                                          <p:spTgt spid="19"/>
                                        </p:tgtEl>
                                      </p:cBhvr>
                                    </p:animEffect>
                                    <p:set>
                                      <p:cBhvr>
                                        <p:cTn id="60" dur="1" fill="hold">
                                          <p:stCondLst>
                                            <p:cond delay="499"/>
                                          </p:stCondLst>
                                        </p:cTn>
                                        <p:tgtEl>
                                          <p:spTgt spid="19"/>
                                        </p:tgtEl>
                                        <p:attrNameLst>
                                          <p:attrName>style.visibility</p:attrName>
                                        </p:attrNameLst>
                                      </p:cBhvr>
                                      <p:to>
                                        <p:strVal val="hidden"/>
                                      </p:to>
                                    </p:set>
                                  </p:childTnLst>
                                </p:cTn>
                              </p:par>
                              <p:par>
                                <p:cTn id="61" presetID="42" presetClass="path" presetSubtype="0" accel="100000" fill="hold" nodeType="withEffect">
                                  <p:stCondLst>
                                    <p:cond delay="0"/>
                                  </p:stCondLst>
                                  <p:childTnLst>
                                    <p:animMotion origin="layout" path="M -2.08333E-7 0 L 0.0155 0.0206 " pathEditMode="relative" rAng="0" ptsTypes="AA">
                                      <p:cBhvr>
                                        <p:cTn id="62" dur="500" fill="hold"/>
                                        <p:tgtEl>
                                          <p:spTgt spid="39"/>
                                        </p:tgtEl>
                                        <p:attrNameLst>
                                          <p:attrName>ppt_x</p:attrName>
                                          <p:attrName>ppt_y</p:attrName>
                                        </p:attrNameLst>
                                      </p:cBhvr>
                                      <p:rCtr x="768" y="1019"/>
                                    </p:animMotion>
                                  </p:childTnLst>
                                </p:cTn>
                              </p:par>
                              <p:par>
                                <p:cTn id="63" presetID="10" presetClass="exit" presetSubtype="0" fill="hold" nodeType="withEffect">
                                  <p:stCondLst>
                                    <p:cond delay="0"/>
                                  </p:stCondLst>
                                  <p:childTnLst>
                                    <p:animEffect transition="out" filter="fade">
                                      <p:cBhvr>
                                        <p:cTn id="64" dur="500"/>
                                        <p:tgtEl>
                                          <p:spTgt spid="39"/>
                                        </p:tgtEl>
                                      </p:cBhvr>
                                    </p:animEffect>
                                    <p:set>
                                      <p:cBhvr>
                                        <p:cTn id="65" dur="1" fill="hold">
                                          <p:stCondLst>
                                            <p:cond delay="499"/>
                                          </p:stCondLst>
                                        </p:cTn>
                                        <p:tgtEl>
                                          <p:spTgt spid="39"/>
                                        </p:tgtEl>
                                        <p:attrNameLst>
                                          <p:attrName>style.visibility</p:attrName>
                                        </p:attrNameLst>
                                      </p:cBhvr>
                                      <p:to>
                                        <p:strVal val="hidden"/>
                                      </p:to>
                                    </p:set>
                                  </p:childTnLst>
                                </p:cTn>
                              </p:par>
                              <p:par>
                                <p:cTn id="66" presetID="42" presetClass="path" presetSubtype="0" accel="100000" fill="hold" nodeType="withEffect">
                                  <p:stCondLst>
                                    <p:cond delay="0"/>
                                  </p:stCondLst>
                                  <p:childTnLst>
                                    <p:animMotion origin="layout" path="M -1.04167E-6 -3.33333E-6 L -0.02539 -0.00764 " pathEditMode="relative" rAng="0" ptsTypes="AA">
                                      <p:cBhvr>
                                        <p:cTn id="67" dur="500" fill="hold"/>
                                        <p:tgtEl>
                                          <p:spTgt spid="38"/>
                                        </p:tgtEl>
                                        <p:attrNameLst>
                                          <p:attrName>ppt_x</p:attrName>
                                          <p:attrName>ppt_y</p:attrName>
                                        </p:attrNameLst>
                                      </p:cBhvr>
                                      <p:rCtr x="-1276" y="-394"/>
                                    </p:animMotion>
                                  </p:childTnLst>
                                </p:cTn>
                              </p:par>
                              <p:par>
                                <p:cTn id="68" presetID="10" presetClass="exit" presetSubtype="0" fill="hold" nodeType="withEffect">
                                  <p:stCondLst>
                                    <p:cond delay="0"/>
                                  </p:stCondLst>
                                  <p:childTnLst>
                                    <p:animEffect transition="out" filter="fade">
                                      <p:cBhvr>
                                        <p:cTn id="69" dur="500"/>
                                        <p:tgtEl>
                                          <p:spTgt spid="38"/>
                                        </p:tgtEl>
                                      </p:cBhvr>
                                    </p:animEffect>
                                    <p:set>
                                      <p:cBhvr>
                                        <p:cTn id="70" dur="1" fill="hold">
                                          <p:stCondLst>
                                            <p:cond delay="499"/>
                                          </p:stCondLst>
                                        </p:cTn>
                                        <p:tgtEl>
                                          <p:spTgt spid="38"/>
                                        </p:tgtEl>
                                        <p:attrNameLst>
                                          <p:attrName>style.visibility</p:attrName>
                                        </p:attrNameLst>
                                      </p:cBhvr>
                                      <p:to>
                                        <p:strVal val="hidden"/>
                                      </p:to>
                                    </p:set>
                                  </p:childTnLst>
                                </p:cTn>
                              </p:par>
                              <p:par>
                                <p:cTn id="71" presetID="42" presetClass="path" presetSubtype="0" accel="100000" fill="hold" nodeType="withEffect">
                                  <p:stCondLst>
                                    <p:cond delay="0"/>
                                  </p:stCondLst>
                                  <p:childTnLst>
                                    <p:animMotion origin="layout" path="M -2.70833E-6 0 L -0.01836 -0.03009 " pathEditMode="relative" rAng="0" ptsTypes="AA">
                                      <p:cBhvr>
                                        <p:cTn id="72" dur="500" fill="hold"/>
                                        <p:tgtEl>
                                          <p:spTgt spid="44"/>
                                        </p:tgtEl>
                                        <p:attrNameLst>
                                          <p:attrName>ppt_x</p:attrName>
                                          <p:attrName>ppt_y</p:attrName>
                                        </p:attrNameLst>
                                      </p:cBhvr>
                                      <p:rCtr x="-924" y="-1505"/>
                                    </p:animMotion>
                                  </p:childTnLst>
                                </p:cTn>
                              </p:par>
                              <p:par>
                                <p:cTn id="73" presetID="10" presetClass="exit" presetSubtype="0" fill="hold" nodeType="withEffect">
                                  <p:stCondLst>
                                    <p:cond delay="0"/>
                                  </p:stCondLst>
                                  <p:childTnLst>
                                    <p:animEffect transition="out" filter="fade">
                                      <p:cBhvr>
                                        <p:cTn id="74" dur="500"/>
                                        <p:tgtEl>
                                          <p:spTgt spid="44"/>
                                        </p:tgtEl>
                                      </p:cBhvr>
                                    </p:animEffect>
                                    <p:set>
                                      <p:cBhvr>
                                        <p:cTn id="75"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a:xfrm>
            <a:off x="599675" y="1710648"/>
            <a:ext cx="4410475" cy="758022"/>
          </a:xfrm>
        </p:spPr>
        <p:txBody>
          <a:bodyPr/>
          <a:lstStyle/>
          <a:p>
            <a:r>
              <a:rPr lang="en-US" dirty="0"/>
              <a:t>Automated investigation </a:t>
            </a:r>
            <a:br>
              <a:rPr lang="en-US" dirty="0"/>
            </a:br>
            <a:r>
              <a:rPr lang="en-US" dirty="0"/>
              <a:t>&amp; remediation</a:t>
            </a:r>
          </a:p>
        </p:txBody>
      </p:sp>
      <p:sp>
        <p:nvSpPr>
          <p:cNvPr id="3" name="Content Placeholder 2">
            <a:extLst>
              <a:ext uri="{FF2B5EF4-FFF2-40B4-BE49-F238E27FC236}">
                <a16:creationId xmlns:a16="http://schemas.microsoft.com/office/drawing/2014/main" id="{689A67F5-EA6E-4B9B-9125-7AE7F5F0E7B2}"/>
              </a:ext>
            </a:extLst>
          </p:cNvPr>
          <p:cNvSpPr>
            <a:spLocks noGrp="1"/>
          </p:cNvSpPr>
          <p:nvPr>
            <p:ph sz="quarter" idx="10"/>
          </p:nvPr>
        </p:nvSpPr>
        <p:spPr>
          <a:xfrm>
            <a:off x="599675" y="2814055"/>
            <a:ext cx="3659397" cy="733410"/>
          </a:xfrm>
        </p:spPr>
        <p:txBody>
          <a:bodyPr/>
          <a:lstStyle/>
          <a:p>
            <a:r>
              <a:rPr lang="en-US" dirty="0"/>
              <a:t>From alert to remediation in minutes at scale</a:t>
            </a:r>
          </a:p>
        </p:txBody>
      </p:sp>
      <p:grpSp>
        <p:nvGrpSpPr>
          <p:cNvPr id="5" name="Group 4">
            <a:extLst>
              <a:ext uri="{FF2B5EF4-FFF2-40B4-BE49-F238E27FC236}">
                <a16:creationId xmlns:a16="http://schemas.microsoft.com/office/drawing/2014/main" id="{AA32FA91-DE09-4551-8734-6668FC5C177F}"/>
              </a:ext>
            </a:extLst>
          </p:cNvPr>
          <p:cNvGrpSpPr/>
          <p:nvPr/>
        </p:nvGrpSpPr>
        <p:grpSpPr>
          <a:xfrm>
            <a:off x="530524" y="3622681"/>
            <a:ext cx="2159374" cy="841195"/>
            <a:chOff x="3156547" y="3666549"/>
            <a:chExt cx="2159374" cy="841195"/>
          </a:xfrm>
        </p:grpSpPr>
        <p:sp>
          <p:nvSpPr>
            <p:cNvPr id="78" name="Rectangle 77">
              <a:extLst>
                <a:ext uri="{FF2B5EF4-FFF2-40B4-BE49-F238E27FC236}">
                  <a16:creationId xmlns:a16="http://schemas.microsoft.com/office/drawing/2014/main" id="{95BF0BB0-2858-406C-BC1E-E1F6D85FA2A5}"/>
                </a:ext>
              </a:extLst>
            </p:cNvPr>
            <p:cNvSpPr/>
            <p:nvPr/>
          </p:nvSpPr>
          <p:spPr>
            <a:xfrm>
              <a:off x="3156547" y="3995553"/>
              <a:ext cx="2159374" cy="512191"/>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Forensic collector</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Response orchestrator</a:t>
              </a:r>
            </a:p>
          </p:txBody>
        </p:sp>
        <p:grpSp>
          <p:nvGrpSpPr>
            <p:cNvPr id="79" name="Group 78">
              <a:extLst>
                <a:ext uri="{FF2B5EF4-FFF2-40B4-BE49-F238E27FC236}">
                  <a16:creationId xmlns:a16="http://schemas.microsoft.com/office/drawing/2014/main" id="{CF80C46B-7847-4D67-A25B-FDB4ECB43039}"/>
                </a:ext>
              </a:extLst>
            </p:cNvPr>
            <p:cNvGrpSpPr/>
            <p:nvPr/>
          </p:nvGrpSpPr>
          <p:grpSpPr>
            <a:xfrm>
              <a:off x="3158484" y="3666549"/>
              <a:ext cx="1078836" cy="253787"/>
              <a:chOff x="506125" y="3615891"/>
              <a:chExt cx="1078836" cy="253787"/>
            </a:xfrm>
          </p:grpSpPr>
          <p:sp>
            <p:nvSpPr>
              <p:cNvPr id="80" name="Rectangle 79">
                <a:extLst>
                  <a:ext uri="{FF2B5EF4-FFF2-40B4-BE49-F238E27FC236}">
                    <a16:creationId xmlns:a16="http://schemas.microsoft.com/office/drawing/2014/main" id="{B8ED0DFF-5337-4681-B2B3-195D34B20C05}"/>
                  </a:ext>
                </a:extLst>
              </p:cNvPr>
              <p:cNvSpPr/>
              <p:nvPr/>
            </p:nvSpPr>
            <p:spPr>
              <a:xfrm>
                <a:off x="506125" y="3615891"/>
                <a:ext cx="1078836" cy="253787"/>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700" b="1" i="0" u="none" strike="noStrike" kern="1200" cap="none" spc="0" normalizeH="0" baseline="0" noProof="0">
                    <a:ln>
                      <a:noFill/>
                    </a:ln>
                    <a:gradFill>
                      <a:gsLst>
                        <a:gs pos="83000">
                          <a:srgbClr val="282828"/>
                        </a:gs>
                        <a:gs pos="100000">
                          <a:srgbClr val="282828"/>
                        </a:gs>
                      </a:gsLst>
                      <a:lin ang="5400000" scaled="1"/>
                    </a:gradFill>
                    <a:effectLst/>
                    <a:uLnTx/>
                    <a:uFillTx/>
                    <a:latin typeface="Segoe UI Semibold" panose="020B0702040204020203" pitchFamily="34" charset="0"/>
                    <a:ea typeface="+mn-ea"/>
                    <a:cs typeface="Segoe UI Semibold" panose="020B0702040204020203" pitchFamily="34" charset="0"/>
                  </a:rPr>
                  <a:t>Client</a:t>
                </a:r>
              </a:p>
            </p:txBody>
          </p:sp>
          <p:pic>
            <p:nvPicPr>
              <p:cNvPr id="81" name="Graphic 80">
                <a:extLst>
                  <a:ext uri="{FF2B5EF4-FFF2-40B4-BE49-F238E27FC236}">
                    <a16:creationId xmlns:a16="http://schemas.microsoft.com/office/drawing/2014/main" id="{C51DAAC4-4F8E-47E9-B949-D966B67FA68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65330" y="3648374"/>
                <a:ext cx="241958" cy="177436"/>
              </a:xfrm>
              <a:prstGeom prst="rect">
                <a:avLst/>
              </a:prstGeom>
            </p:spPr>
          </p:pic>
        </p:grpSp>
      </p:grpSp>
      <p:grpSp>
        <p:nvGrpSpPr>
          <p:cNvPr id="4" name="Group 3">
            <a:extLst>
              <a:ext uri="{FF2B5EF4-FFF2-40B4-BE49-F238E27FC236}">
                <a16:creationId xmlns:a16="http://schemas.microsoft.com/office/drawing/2014/main" id="{5E07FFE6-BF6B-4C19-931D-C2BD11506771}"/>
              </a:ext>
            </a:extLst>
          </p:cNvPr>
          <p:cNvGrpSpPr/>
          <p:nvPr/>
        </p:nvGrpSpPr>
        <p:grpSpPr>
          <a:xfrm>
            <a:off x="2977894" y="3622681"/>
            <a:ext cx="2421526" cy="2047943"/>
            <a:chOff x="541422" y="3622681"/>
            <a:chExt cx="2421526" cy="2047943"/>
          </a:xfrm>
        </p:grpSpPr>
        <p:sp>
          <p:nvSpPr>
            <p:cNvPr id="77" name="Rectangle 76">
              <a:extLst>
                <a:ext uri="{FF2B5EF4-FFF2-40B4-BE49-F238E27FC236}">
                  <a16:creationId xmlns:a16="http://schemas.microsoft.com/office/drawing/2014/main" id="{52902CB6-FF80-456A-982F-FD90A517E726}"/>
                </a:ext>
              </a:extLst>
            </p:cNvPr>
            <p:cNvSpPr/>
            <p:nvPr/>
          </p:nvSpPr>
          <p:spPr>
            <a:xfrm>
              <a:off x="541422" y="3980161"/>
              <a:ext cx="2421526" cy="1690463"/>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Historical endpoint data</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Response orchestration</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AI-based </a:t>
              </a:r>
              <a:b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response playbooks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File/IP reputation</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Sandbox</a:t>
              </a:r>
            </a:p>
          </p:txBody>
        </p:sp>
        <p:grpSp>
          <p:nvGrpSpPr>
            <p:cNvPr id="82" name="Group 81">
              <a:extLst>
                <a:ext uri="{FF2B5EF4-FFF2-40B4-BE49-F238E27FC236}">
                  <a16:creationId xmlns:a16="http://schemas.microsoft.com/office/drawing/2014/main" id="{F0652464-2554-4CE1-A6AC-A4C3E4F29041}"/>
                </a:ext>
              </a:extLst>
            </p:cNvPr>
            <p:cNvGrpSpPr/>
            <p:nvPr/>
          </p:nvGrpSpPr>
          <p:grpSpPr>
            <a:xfrm>
              <a:off x="543359" y="3622681"/>
              <a:ext cx="1078835" cy="253787"/>
              <a:chOff x="506125" y="4545197"/>
              <a:chExt cx="1078835" cy="253787"/>
            </a:xfrm>
          </p:grpSpPr>
          <p:sp>
            <p:nvSpPr>
              <p:cNvPr id="83" name="Rectangle 82">
                <a:extLst>
                  <a:ext uri="{FF2B5EF4-FFF2-40B4-BE49-F238E27FC236}">
                    <a16:creationId xmlns:a16="http://schemas.microsoft.com/office/drawing/2014/main" id="{C5A70060-509F-46A6-AB6A-BD2017E15F91}"/>
                  </a:ext>
                </a:extLst>
              </p:cNvPr>
              <p:cNvSpPr/>
              <p:nvPr/>
            </p:nvSpPr>
            <p:spPr>
              <a:xfrm>
                <a:off x="506125" y="4545197"/>
                <a:ext cx="1078835" cy="253787"/>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700" b="1" i="0" u="none" strike="noStrike" kern="1200" cap="none" spc="0" normalizeH="0" baseline="0" noProof="0">
                    <a:ln>
                      <a:noFill/>
                    </a:ln>
                    <a:gradFill>
                      <a:gsLst>
                        <a:gs pos="83000">
                          <a:srgbClr val="282828"/>
                        </a:gs>
                        <a:gs pos="100000">
                          <a:srgbClr val="282828"/>
                        </a:gs>
                      </a:gsLst>
                      <a:lin ang="5400000" scaled="1"/>
                    </a:gradFill>
                    <a:effectLst/>
                    <a:uLnTx/>
                    <a:uFillTx/>
                    <a:latin typeface="Segoe UI Semibold" panose="020B0702040204020203" pitchFamily="34" charset="0"/>
                    <a:ea typeface="+mn-ea"/>
                    <a:cs typeface="Segoe UI Semibold" panose="020B0702040204020203" pitchFamily="34" charset="0"/>
                  </a:rPr>
                  <a:t>Cloud</a:t>
                </a:r>
              </a:p>
            </p:txBody>
          </p:sp>
          <p:sp>
            <p:nvSpPr>
              <p:cNvPr id="84" name="cloud">
                <a:extLst>
                  <a:ext uri="{FF2B5EF4-FFF2-40B4-BE49-F238E27FC236}">
                    <a16:creationId xmlns:a16="http://schemas.microsoft.com/office/drawing/2014/main" id="{980FC3F8-D7E9-4047-A60B-95DF8644A492}"/>
                  </a:ext>
                </a:extLst>
              </p:cNvPr>
              <p:cNvSpPr>
                <a:spLocks noChangeAspect="1"/>
              </p:cNvSpPr>
              <p:nvPr/>
            </p:nvSpPr>
            <p:spPr bwMode="auto">
              <a:xfrm>
                <a:off x="1261830" y="4583353"/>
                <a:ext cx="257214" cy="163870"/>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sp>
        <p:nvSpPr>
          <p:cNvPr id="58" name="Laptop_E770">
            <a:extLst>
              <a:ext uri="{FF2B5EF4-FFF2-40B4-BE49-F238E27FC236}">
                <a16:creationId xmlns:a16="http://schemas.microsoft.com/office/drawing/2014/main" id="{B383DCFA-6CD4-4B4C-BB44-4307CEADCDF2}"/>
              </a:ext>
            </a:extLst>
          </p:cNvPr>
          <p:cNvSpPr>
            <a:spLocks noChangeAspect="1" noEditPoints="1"/>
          </p:cNvSpPr>
          <p:nvPr/>
        </p:nvSpPr>
        <p:spPr bwMode="auto">
          <a:xfrm>
            <a:off x="7366152" y="3697292"/>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9" name="Laptop_E770">
            <a:extLst>
              <a:ext uri="{FF2B5EF4-FFF2-40B4-BE49-F238E27FC236}">
                <a16:creationId xmlns:a16="http://schemas.microsoft.com/office/drawing/2014/main" id="{5DBBD681-CEEB-4987-8B92-AABE3988C4C5}"/>
              </a:ext>
            </a:extLst>
          </p:cNvPr>
          <p:cNvSpPr>
            <a:spLocks noChangeAspect="1" noEditPoints="1"/>
          </p:cNvSpPr>
          <p:nvPr/>
        </p:nvSpPr>
        <p:spPr bwMode="auto">
          <a:xfrm>
            <a:off x="9582674" y="4793481"/>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60" name="Laptop_E770">
            <a:extLst>
              <a:ext uri="{FF2B5EF4-FFF2-40B4-BE49-F238E27FC236}">
                <a16:creationId xmlns:a16="http://schemas.microsoft.com/office/drawing/2014/main" id="{4A494E2A-B26F-4069-A124-6C3168ACACB8}"/>
              </a:ext>
            </a:extLst>
          </p:cNvPr>
          <p:cNvSpPr>
            <a:spLocks noChangeAspect="1" noEditPoints="1"/>
          </p:cNvSpPr>
          <p:nvPr/>
        </p:nvSpPr>
        <p:spPr bwMode="auto">
          <a:xfrm>
            <a:off x="8474413" y="4244706"/>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cxnSp>
        <p:nvCxnSpPr>
          <p:cNvPr id="61" name="Straight Connector 60">
            <a:extLst>
              <a:ext uri="{FF2B5EF4-FFF2-40B4-BE49-F238E27FC236}">
                <a16:creationId xmlns:a16="http://schemas.microsoft.com/office/drawing/2014/main" id="{58A50C66-4E51-49C7-B99B-94F974F79F12}"/>
              </a:ext>
            </a:extLst>
          </p:cNvPr>
          <p:cNvCxnSpPr>
            <a:cxnSpLocks/>
          </p:cNvCxnSpPr>
          <p:nvPr/>
        </p:nvCxnSpPr>
        <p:spPr>
          <a:xfrm>
            <a:off x="9094706" y="4652067"/>
            <a:ext cx="391099" cy="207677"/>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8" name="Laptop_E770">
            <a:extLst>
              <a:ext uri="{FF2B5EF4-FFF2-40B4-BE49-F238E27FC236}">
                <a16:creationId xmlns:a16="http://schemas.microsoft.com/office/drawing/2014/main" id="{75D6CF73-AD07-40F5-9350-E5658D929BEF}"/>
              </a:ext>
            </a:extLst>
          </p:cNvPr>
          <p:cNvSpPr>
            <a:spLocks noChangeAspect="1" noEditPoints="1"/>
          </p:cNvSpPr>
          <p:nvPr/>
        </p:nvSpPr>
        <p:spPr bwMode="auto">
          <a:xfrm>
            <a:off x="7366152" y="4793481"/>
            <a:ext cx="548137" cy="365760"/>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19" name="Laptop_E770">
            <a:extLst>
              <a:ext uri="{FF2B5EF4-FFF2-40B4-BE49-F238E27FC236}">
                <a16:creationId xmlns:a16="http://schemas.microsoft.com/office/drawing/2014/main" id="{34C9FD5B-6FBD-426F-AD91-32422B6B617D}"/>
              </a:ext>
            </a:extLst>
          </p:cNvPr>
          <p:cNvSpPr>
            <a:spLocks noChangeAspect="1" noEditPoints="1"/>
          </p:cNvSpPr>
          <p:nvPr/>
        </p:nvSpPr>
        <p:spPr bwMode="auto">
          <a:xfrm>
            <a:off x="9582674" y="3697292"/>
            <a:ext cx="548137" cy="364398"/>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grpFill/>
          <a:ln w="22225"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cxnSp>
        <p:nvCxnSpPr>
          <p:cNvPr id="120" name="Straight Connector 119">
            <a:extLst>
              <a:ext uri="{FF2B5EF4-FFF2-40B4-BE49-F238E27FC236}">
                <a16:creationId xmlns:a16="http://schemas.microsoft.com/office/drawing/2014/main" id="{5A796FBD-5E56-454E-8804-5D65765C1FBA}"/>
              </a:ext>
            </a:extLst>
          </p:cNvPr>
          <p:cNvCxnSpPr>
            <a:cxnSpLocks/>
          </p:cNvCxnSpPr>
          <p:nvPr/>
        </p:nvCxnSpPr>
        <p:spPr>
          <a:xfrm>
            <a:off x="7651028" y="4143307"/>
            <a:ext cx="0" cy="554200"/>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70470DC7-226D-401F-9387-F565028DC4E7}"/>
              </a:ext>
            </a:extLst>
          </p:cNvPr>
          <p:cNvCxnSpPr>
            <a:cxnSpLocks/>
          </p:cNvCxnSpPr>
          <p:nvPr/>
        </p:nvCxnSpPr>
        <p:spPr>
          <a:xfrm>
            <a:off x="8022508" y="4094102"/>
            <a:ext cx="352784" cy="132555"/>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3DFABD3C-1987-4E01-9BBE-27C65C4744F5}"/>
              </a:ext>
            </a:extLst>
          </p:cNvPr>
          <p:cNvCxnSpPr>
            <a:cxnSpLocks/>
          </p:cNvCxnSpPr>
          <p:nvPr/>
        </p:nvCxnSpPr>
        <p:spPr>
          <a:xfrm flipV="1">
            <a:off x="9018791" y="4094102"/>
            <a:ext cx="467014" cy="169183"/>
          </a:xfrm>
          <a:prstGeom prst="line">
            <a:avLst/>
          </a:prstGeom>
          <a:ln>
            <a:solidFill>
              <a:srgbClr val="D83B0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3" name="Grey Line">
            <a:extLst>
              <a:ext uri="{FF2B5EF4-FFF2-40B4-BE49-F238E27FC236}">
                <a16:creationId xmlns:a16="http://schemas.microsoft.com/office/drawing/2014/main" id="{C2CA461A-2E41-4234-A78C-37806AFF3DB5}"/>
              </a:ext>
            </a:extLst>
          </p:cNvPr>
          <p:cNvCxnSpPr>
            <a:cxnSpLocks/>
            <a:endCxn id="58" idx="3"/>
          </p:cNvCxnSpPr>
          <p:nvPr/>
        </p:nvCxnSpPr>
        <p:spPr>
          <a:xfrm flipH="1">
            <a:off x="7841204" y="2934839"/>
            <a:ext cx="624099" cy="762453"/>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4" name="Grey Line">
            <a:extLst>
              <a:ext uri="{FF2B5EF4-FFF2-40B4-BE49-F238E27FC236}">
                <a16:creationId xmlns:a16="http://schemas.microsoft.com/office/drawing/2014/main" id="{0E356CA7-8596-467C-B27E-5FC22DC978EA}"/>
              </a:ext>
            </a:extLst>
          </p:cNvPr>
          <p:cNvCxnSpPr>
            <a:cxnSpLocks/>
            <a:endCxn id="118" idx="3"/>
          </p:cNvCxnSpPr>
          <p:nvPr/>
        </p:nvCxnSpPr>
        <p:spPr>
          <a:xfrm flipH="1">
            <a:off x="7841204" y="2943826"/>
            <a:ext cx="784842" cy="1849655"/>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5" name="Grey Line">
            <a:extLst>
              <a:ext uri="{FF2B5EF4-FFF2-40B4-BE49-F238E27FC236}">
                <a16:creationId xmlns:a16="http://schemas.microsoft.com/office/drawing/2014/main" id="{AB5060C0-1286-454E-9F64-AE29CA96EDF4}"/>
              </a:ext>
            </a:extLst>
          </p:cNvPr>
          <p:cNvCxnSpPr>
            <a:cxnSpLocks/>
            <a:endCxn id="59" idx="2"/>
          </p:cNvCxnSpPr>
          <p:nvPr/>
        </p:nvCxnSpPr>
        <p:spPr>
          <a:xfrm>
            <a:off x="8961237" y="2954664"/>
            <a:ext cx="694522" cy="1838817"/>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6" name="Grey Line">
            <a:extLst>
              <a:ext uri="{FF2B5EF4-FFF2-40B4-BE49-F238E27FC236}">
                <a16:creationId xmlns:a16="http://schemas.microsoft.com/office/drawing/2014/main" id="{ACC9510A-CC8D-4996-9F48-81D88CFF0011}"/>
              </a:ext>
            </a:extLst>
          </p:cNvPr>
          <p:cNvCxnSpPr>
            <a:cxnSpLocks/>
          </p:cNvCxnSpPr>
          <p:nvPr/>
        </p:nvCxnSpPr>
        <p:spPr>
          <a:xfrm flipH="1">
            <a:off x="8757876" y="2970672"/>
            <a:ext cx="30451" cy="1255985"/>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7" name="Grey Line">
            <a:extLst>
              <a:ext uri="{FF2B5EF4-FFF2-40B4-BE49-F238E27FC236}">
                <a16:creationId xmlns:a16="http://schemas.microsoft.com/office/drawing/2014/main" id="{743311A6-ED0A-4C53-A777-CCB9F28DCA90}"/>
              </a:ext>
            </a:extLst>
          </p:cNvPr>
          <p:cNvCxnSpPr>
            <a:cxnSpLocks/>
            <a:endCxn id="119" idx="2"/>
          </p:cNvCxnSpPr>
          <p:nvPr/>
        </p:nvCxnSpPr>
        <p:spPr>
          <a:xfrm>
            <a:off x="9136724" y="2934839"/>
            <a:ext cx="519035" cy="762453"/>
          </a:xfrm>
          <a:prstGeom prst="line">
            <a:avLst/>
          </a:prstGeom>
          <a:ln>
            <a:solidFill>
              <a:schemeClr val="accent3"/>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8" name="cloud">
            <a:extLst>
              <a:ext uri="{FF2B5EF4-FFF2-40B4-BE49-F238E27FC236}">
                <a16:creationId xmlns:a16="http://schemas.microsoft.com/office/drawing/2014/main" id="{653A1105-A6E5-4CD0-93A1-4747BFD1B4C8}"/>
              </a:ext>
            </a:extLst>
          </p:cNvPr>
          <p:cNvSpPr>
            <a:spLocks noChangeAspect="1"/>
          </p:cNvSpPr>
          <p:nvPr/>
        </p:nvSpPr>
        <p:spPr bwMode="auto">
          <a:xfrm>
            <a:off x="8080954" y="2093266"/>
            <a:ext cx="1335054" cy="850560"/>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solidFill>
            <a:schemeClr val="bg2"/>
          </a:solidFill>
          <a:ln w="190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29" name="shield_3">
            <a:extLst>
              <a:ext uri="{FF2B5EF4-FFF2-40B4-BE49-F238E27FC236}">
                <a16:creationId xmlns:a16="http://schemas.microsoft.com/office/drawing/2014/main" id="{319752F0-CF46-47D1-81DC-CAC90332D976}"/>
              </a:ext>
            </a:extLst>
          </p:cNvPr>
          <p:cNvSpPr>
            <a:spLocks noChangeAspect="1" noEditPoints="1"/>
          </p:cNvSpPr>
          <p:nvPr/>
        </p:nvSpPr>
        <p:spPr bwMode="auto">
          <a:xfrm>
            <a:off x="7509697" y="4400329"/>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22225">
            <a:solidFill>
              <a:srgbClr val="D83B01"/>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30" name="shield_3">
            <a:extLst>
              <a:ext uri="{FF2B5EF4-FFF2-40B4-BE49-F238E27FC236}">
                <a16:creationId xmlns:a16="http://schemas.microsoft.com/office/drawing/2014/main" id="{BB90A994-9793-41D7-A67A-86DF020A5BFA}"/>
              </a:ext>
            </a:extLst>
          </p:cNvPr>
          <p:cNvSpPr>
            <a:spLocks noChangeAspect="1" noEditPoints="1"/>
          </p:cNvSpPr>
          <p:nvPr/>
        </p:nvSpPr>
        <p:spPr bwMode="auto">
          <a:xfrm>
            <a:off x="7506500" y="3300645"/>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22225">
            <a:solidFill>
              <a:srgbClr val="D83B01"/>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31" name="shield_3">
            <a:extLst>
              <a:ext uri="{FF2B5EF4-FFF2-40B4-BE49-F238E27FC236}">
                <a16:creationId xmlns:a16="http://schemas.microsoft.com/office/drawing/2014/main" id="{7BE16D47-A8A3-4679-8077-257C1FD9A794}"/>
              </a:ext>
            </a:extLst>
          </p:cNvPr>
          <p:cNvSpPr>
            <a:spLocks noChangeAspect="1" noEditPoints="1"/>
          </p:cNvSpPr>
          <p:nvPr/>
        </p:nvSpPr>
        <p:spPr bwMode="auto">
          <a:xfrm>
            <a:off x="8623913" y="3841650"/>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solidFill>
            <a:schemeClr val="bg2"/>
          </a:solidFill>
          <a:ln w="22225">
            <a:solidFill>
              <a:srgbClr val="D83B0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32" name="shield_3">
            <a:extLst>
              <a:ext uri="{FF2B5EF4-FFF2-40B4-BE49-F238E27FC236}">
                <a16:creationId xmlns:a16="http://schemas.microsoft.com/office/drawing/2014/main" id="{A7FF3278-5BF4-4A46-B310-432C14E95FE9}"/>
              </a:ext>
            </a:extLst>
          </p:cNvPr>
          <p:cNvSpPr>
            <a:spLocks noChangeAspect="1" noEditPoints="1"/>
          </p:cNvSpPr>
          <p:nvPr/>
        </p:nvSpPr>
        <p:spPr bwMode="auto">
          <a:xfrm>
            <a:off x="9719582" y="3294448"/>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solidFill>
            <a:schemeClr val="bg2"/>
          </a:solidFill>
          <a:ln w="22225">
            <a:solidFill>
              <a:srgbClr val="D83B0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33" name="shield_3">
            <a:extLst>
              <a:ext uri="{FF2B5EF4-FFF2-40B4-BE49-F238E27FC236}">
                <a16:creationId xmlns:a16="http://schemas.microsoft.com/office/drawing/2014/main" id="{82BB12D9-2875-45A0-A34E-18CC44B4F486}"/>
              </a:ext>
            </a:extLst>
          </p:cNvPr>
          <p:cNvSpPr>
            <a:spLocks noChangeAspect="1" noEditPoints="1"/>
          </p:cNvSpPr>
          <p:nvPr/>
        </p:nvSpPr>
        <p:spPr bwMode="auto">
          <a:xfrm>
            <a:off x="9719582" y="4386097"/>
            <a:ext cx="274320" cy="278028"/>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solidFill>
            <a:schemeClr val="bg2"/>
          </a:solidFill>
          <a:ln w="22225">
            <a:solidFill>
              <a:srgbClr val="D83B0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34" name="Hospital_E91D">
            <a:extLst>
              <a:ext uri="{FF2B5EF4-FFF2-40B4-BE49-F238E27FC236}">
                <a16:creationId xmlns:a16="http://schemas.microsoft.com/office/drawing/2014/main" id="{1346A0F6-DFD7-47AE-B664-40FA773D5E04}"/>
              </a:ext>
            </a:extLst>
          </p:cNvPr>
          <p:cNvSpPr>
            <a:spLocks noChangeAspect="1" noEditPoints="1"/>
          </p:cNvSpPr>
          <p:nvPr/>
        </p:nvSpPr>
        <p:spPr bwMode="auto">
          <a:xfrm>
            <a:off x="8623913" y="2423303"/>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5" name="Hospital_E91D">
            <a:extLst>
              <a:ext uri="{FF2B5EF4-FFF2-40B4-BE49-F238E27FC236}">
                <a16:creationId xmlns:a16="http://schemas.microsoft.com/office/drawing/2014/main" id="{C7F5367B-6B56-43EC-907F-78BE24250619}"/>
              </a:ext>
            </a:extLst>
          </p:cNvPr>
          <p:cNvSpPr>
            <a:spLocks noChangeAspect="1" noEditPoints="1"/>
          </p:cNvSpPr>
          <p:nvPr/>
        </p:nvSpPr>
        <p:spPr bwMode="auto">
          <a:xfrm>
            <a:off x="8623913" y="2423303"/>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6" name="Hospital_E91D">
            <a:extLst>
              <a:ext uri="{FF2B5EF4-FFF2-40B4-BE49-F238E27FC236}">
                <a16:creationId xmlns:a16="http://schemas.microsoft.com/office/drawing/2014/main" id="{7E35CA9D-7595-4B30-9267-FE483D20932B}"/>
              </a:ext>
            </a:extLst>
          </p:cNvPr>
          <p:cNvSpPr>
            <a:spLocks noChangeAspect="1" noEditPoints="1"/>
          </p:cNvSpPr>
          <p:nvPr/>
        </p:nvSpPr>
        <p:spPr bwMode="auto">
          <a:xfrm>
            <a:off x="8623913" y="2423303"/>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7" name="Hospital_E91D">
            <a:extLst>
              <a:ext uri="{FF2B5EF4-FFF2-40B4-BE49-F238E27FC236}">
                <a16:creationId xmlns:a16="http://schemas.microsoft.com/office/drawing/2014/main" id="{5426510B-037F-442E-9BF1-A6DB3C22E43B}"/>
              </a:ext>
            </a:extLst>
          </p:cNvPr>
          <p:cNvSpPr>
            <a:spLocks noChangeAspect="1" noEditPoints="1"/>
          </p:cNvSpPr>
          <p:nvPr/>
        </p:nvSpPr>
        <p:spPr bwMode="auto">
          <a:xfrm>
            <a:off x="8623913" y="2420921"/>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8" name="Hospital_E91D">
            <a:extLst>
              <a:ext uri="{FF2B5EF4-FFF2-40B4-BE49-F238E27FC236}">
                <a16:creationId xmlns:a16="http://schemas.microsoft.com/office/drawing/2014/main" id="{B7DC31E5-6014-413C-A4E7-AA570BB2C04F}"/>
              </a:ext>
            </a:extLst>
          </p:cNvPr>
          <p:cNvSpPr>
            <a:spLocks noChangeAspect="1" noEditPoints="1"/>
          </p:cNvSpPr>
          <p:nvPr/>
        </p:nvSpPr>
        <p:spPr bwMode="auto">
          <a:xfrm>
            <a:off x="8623913" y="2420391"/>
            <a:ext cx="316436" cy="274320"/>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nvGrpSpPr>
          <p:cNvPr id="139" name="Group 138">
            <a:extLst>
              <a:ext uri="{FF2B5EF4-FFF2-40B4-BE49-F238E27FC236}">
                <a16:creationId xmlns:a16="http://schemas.microsoft.com/office/drawing/2014/main" id="{306700E4-704A-4C59-AFF2-A450162572FD}"/>
              </a:ext>
            </a:extLst>
          </p:cNvPr>
          <p:cNvGrpSpPr/>
          <p:nvPr/>
        </p:nvGrpSpPr>
        <p:grpSpPr>
          <a:xfrm>
            <a:off x="8738527" y="2427771"/>
            <a:ext cx="398197" cy="376956"/>
            <a:chOff x="7696200" y="1623579"/>
            <a:chExt cx="450056" cy="426048"/>
          </a:xfrm>
        </p:grpSpPr>
        <p:sp>
          <p:nvSpPr>
            <p:cNvPr id="140" name="Oval 139">
              <a:extLst>
                <a:ext uri="{FF2B5EF4-FFF2-40B4-BE49-F238E27FC236}">
                  <a16:creationId xmlns:a16="http://schemas.microsoft.com/office/drawing/2014/main" id="{34098E1F-485D-4DAA-9794-0AD9CB7F1461}"/>
                </a:ext>
              </a:extLst>
            </p:cNvPr>
            <p:cNvSpPr/>
            <p:nvPr/>
          </p:nvSpPr>
          <p:spPr bwMode="auto">
            <a:xfrm>
              <a:off x="7776766" y="1701280"/>
              <a:ext cx="289883" cy="289883"/>
            </a:xfrm>
            <a:prstGeom prst="ellips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141" name="Straight Connector 140">
              <a:extLst>
                <a:ext uri="{FF2B5EF4-FFF2-40B4-BE49-F238E27FC236}">
                  <a16:creationId xmlns:a16="http://schemas.microsoft.com/office/drawing/2014/main" id="{01A2A38D-208A-45E0-9168-DC20D531A125}"/>
                </a:ext>
              </a:extLst>
            </p:cNvPr>
            <p:cNvCxnSpPr>
              <a:cxnSpLocks/>
            </p:cNvCxnSpPr>
            <p:nvPr/>
          </p:nvCxnSpPr>
          <p:spPr>
            <a:xfrm>
              <a:off x="7831669" y="1623579"/>
              <a:ext cx="31026"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2" name="Straight Connector 141">
              <a:extLst>
                <a:ext uri="{FF2B5EF4-FFF2-40B4-BE49-F238E27FC236}">
                  <a16:creationId xmlns:a16="http://schemas.microsoft.com/office/drawing/2014/main" id="{C1A53E14-5C01-441C-A47E-3ED23ADDC5FA}"/>
                </a:ext>
              </a:extLst>
            </p:cNvPr>
            <p:cNvCxnSpPr>
              <a:cxnSpLocks/>
            </p:cNvCxnSpPr>
            <p:nvPr/>
          </p:nvCxnSpPr>
          <p:spPr>
            <a:xfrm flipH="1">
              <a:off x="7973946" y="1623579"/>
              <a:ext cx="35963"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3" name="Straight Connector 142">
              <a:extLst>
                <a:ext uri="{FF2B5EF4-FFF2-40B4-BE49-F238E27FC236}">
                  <a16:creationId xmlns:a16="http://schemas.microsoft.com/office/drawing/2014/main" id="{8B4E86F5-75A0-407F-8A25-E6141EBBCF57}"/>
                </a:ext>
              </a:extLst>
            </p:cNvPr>
            <p:cNvCxnSpPr>
              <a:cxnSpLocks/>
            </p:cNvCxnSpPr>
            <p:nvPr/>
          </p:nvCxnSpPr>
          <p:spPr>
            <a:xfrm flipV="1">
              <a:off x="8052636" y="1750219"/>
              <a:ext cx="93620"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4" name="Straight Connector 143">
              <a:extLst>
                <a:ext uri="{FF2B5EF4-FFF2-40B4-BE49-F238E27FC236}">
                  <a16:creationId xmlns:a16="http://schemas.microsoft.com/office/drawing/2014/main" id="{3522F6ED-0949-4D6A-8215-A0261F825C39}"/>
                </a:ext>
              </a:extLst>
            </p:cNvPr>
            <p:cNvCxnSpPr>
              <a:cxnSpLocks/>
            </p:cNvCxnSpPr>
            <p:nvPr/>
          </p:nvCxnSpPr>
          <p:spPr>
            <a:xfrm flipH="1" flipV="1">
              <a:off x="8052636" y="1898216"/>
              <a:ext cx="93620" cy="3944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5" name="Straight Connector 144">
              <a:extLst>
                <a:ext uri="{FF2B5EF4-FFF2-40B4-BE49-F238E27FC236}">
                  <a16:creationId xmlns:a16="http://schemas.microsoft.com/office/drawing/2014/main" id="{1552C9A9-A9F6-44CE-87F4-FD699F751531}"/>
                </a:ext>
              </a:extLst>
            </p:cNvPr>
            <p:cNvCxnSpPr>
              <a:cxnSpLocks/>
            </p:cNvCxnSpPr>
            <p:nvPr/>
          </p:nvCxnSpPr>
          <p:spPr>
            <a:xfrm flipH="1" flipV="1">
              <a:off x="7973946" y="1976926"/>
              <a:ext cx="30042" cy="72701"/>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6" name="Straight Connector 145">
              <a:extLst>
                <a:ext uri="{FF2B5EF4-FFF2-40B4-BE49-F238E27FC236}">
                  <a16:creationId xmlns:a16="http://schemas.microsoft.com/office/drawing/2014/main" id="{30B4F576-CBB3-4036-A6BA-FC5747EDCB89}"/>
                </a:ext>
              </a:extLst>
            </p:cNvPr>
            <p:cNvCxnSpPr>
              <a:cxnSpLocks/>
            </p:cNvCxnSpPr>
            <p:nvPr/>
          </p:nvCxnSpPr>
          <p:spPr>
            <a:xfrm flipV="1">
              <a:off x="7832654" y="1976926"/>
              <a:ext cx="30041" cy="72701"/>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7" name="Straight Connector 146">
              <a:extLst>
                <a:ext uri="{FF2B5EF4-FFF2-40B4-BE49-F238E27FC236}">
                  <a16:creationId xmlns:a16="http://schemas.microsoft.com/office/drawing/2014/main" id="{B6881ACB-9486-48E9-B91D-AAD2550F7CAD}"/>
                </a:ext>
              </a:extLst>
            </p:cNvPr>
            <p:cNvCxnSpPr>
              <a:cxnSpLocks/>
            </p:cNvCxnSpPr>
            <p:nvPr/>
          </p:nvCxnSpPr>
          <p:spPr>
            <a:xfrm flipV="1">
              <a:off x="7711325" y="1898216"/>
              <a:ext cx="72681" cy="30049"/>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8" name="Straight Connector 147">
              <a:extLst>
                <a:ext uri="{FF2B5EF4-FFF2-40B4-BE49-F238E27FC236}">
                  <a16:creationId xmlns:a16="http://schemas.microsoft.com/office/drawing/2014/main" id="{4291D49B-D9EC-46DB-9ABC-C299E8DF8C2E}"/>
                </a:ext>
              </a:extLst>
            </p:cNvPr>
            <p:cNvCxnSpPr>
              <a:cxnSpLocks/>
            </p:cNvCxnSpPr>
            <p:nvPr/>
          </p:nvCxnSpPr>
          <p:spPr>
            <a:xfrm>
              <a:off x="7696200" y="1750219"/>
              <a:ext cx="87806"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149" name="Group 148">
            <a:extLst>
              <a:ext uri="{FF2B5EF4-FFF2-40B4-BE49-F238E27FC236}">
                <a16:creationId xmlns:a16="http://schemas.microsoft.com/office/drawing/2014/main" id="{3DA3E9BD-B975-4382-9B50-1867C8A8AFE8}"/>
              </a:ext>
            </a:extLst>
          </p:cNvPr>
          <p:cNvGrpSpPr/>
          <p:nvPr/>
        </p:nvGrpSpPr>
        <p:grpSpPr>
          <a:xfrm>
            <a:off x="8488665" y="2286874"/>
            <a:ext cx="291945" cy="288850"/>
            <a:chOff x="7696200" y="1623579"/>
            <a:chExt cx="450056" cy="445285"/>
          </a:xfrm>
        </p:grpSpPr>
        <p:sp>
          <p:nvSpPr>
            <p:cNvPr id="150" name="Oval 149">
              <a:extLst>
                <a:ext uri="{FF2B5EF4-FFF2-40B4-BE49-F238E27FC236}">
                  <a16:creationId xmlns:a16="http://schemas.microsoft.com/office/drawing/2014/main" id="{F056E81B-FB7E-491D-A757-0295313FDE18}"/>
                </a:ext>
              </a:extLst>
            </p:cNvPr>
            <p:cNvSpPr/>
            <p:nvPr/>
          </p:nvSpPr>
          <p:spPr bwMode="auto">
            <a:xfrm>
              <a:off x="7776766" y="1701280"/>
              <a:ext cx="289883" cy="289883"/>
            </a:xfrm>
            <a:prstGeom prst="ellips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151" name="Straight Connector 150">
              <a:extLst>
                <a:ext uri="{FF2B5EF4-FFF2-40B4-BE49-F238E27FC236}">
                  <a16:creationId xmlns:a16="http://schemas.microsoft.com/office/drawing/2014/main" id="{7532E4D9-720C-4898-94FA-C57BDB7968A2}"/>
                </a:ext>
              </a:extLst>
            </p:cNvPr>
            <p:cNvCxnSpPr>
              <a:cxnSpLocks/>
            </p:cNvCxnSpPr>
            <p:nvPr/>
          </p:nvCxnSpPr>
          <p:spPr>
            <a:xfrm>
              <a:off x="7831669" y="1623579"/>
              <a:ext cx="31026"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2" name="Straight Connector 151">
              <a:extLst>
                <a:ext uri="{FF2B5EF4-FFF2-40B4-BE49-F238E27FC236}">
                  <a16:creationId xmlns:a16="http://schemas.microsoft.com/office/drawing/2014/main" id="{1D71E571-B13E-4A36-8657-84DD74BFA5B1}"/>
                </a:ext>
              </a:extLst>
            </p:cNvPr>
            <p:cNvCxnSpPr>
              <a:cxnSpLocks/>
            </p:cNvCxnSpPr>
            <p:nvPr/>
          </p:nvCxnSpPr>
          <p:spPr>
            <a:xfrm flipH="1">
              <a:off x="7973946" y="1623579"/>
              <a:ext cx="35963" cy="8464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3" name="Straight Connector 152">
              <a:extLst>
                <a:ext uri="{FF2B5EF4-FFF2-40B4-BE49-F238E27FC236}">
                  <a16:creationId xmlns:a16="http://schemas.microsoft.com/office/drawing/2014/main" id="{49E485E8-66CD-4652-8FBC-306C72242922}"/>
                </a:ext>
              </a:extLst>
            </p:cNvPr>
            <p:cNvCxnSpPr>
              <a:cxnSpLocks/>
            </p:cNvCxnSpPr>
            <p:nvPr/>
          </p:nvCxnSpPr>
          <p:spPr>
            <a:xfrm flipV="1">
              <a:off x="8052636" y="1750219"/>
              <a:ext cx="93620"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4" name="Straight Connector 153">
              <a:extLst>
                <a:ext uri="{FF2B5EF4-FFF2-40B4-BE49-F238E27FC236}">
                  <a16:creationId xmlns:a16="http://schemas.microsoft.com/office/drawing/2014/main" id="{9C4CC18F-0EF3-4091-BADD-9BD0193412FF}"/>
                </a:ext>
              </a:extLst>
            </p:cNvPr>
            <p:cNvCxnSpPr>
              <a:cxnSpLocks/>
            </p:cNvCxnSpPr>
            <p:nvPr/>
          </p:nvCxnSpPr>
          <p:spPr>
            <a:xfrm flipH="1" flipV="1">
              <a:off x="8052636" y="1898216"/>
              <a:ext cx="93620" cy="3944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5" name="Straight Connector 154">
              <a:extLst>
                <a:ext uri="{FF2B5EF4-FFF2-40B4-BE49-F238E27FC236}">
                  <a16:creationId xmlns:a16="http://schemas.microsoft.com/office/drawing/2014/main" id="{39DB68EF-FFFB-4EEB-A1D0-4E475F5C9A1C}"/>
                </a:ext>
              </a:extLst>
            </p:cNvPr>
            <p:cNvCxnSpPr>
              <a:cxnSpLocks/>
            </p:cNvCxnSpPr>
            <p:nvPr/>
          </p:nvCxnSpPr>
          <p:spPr>
            <a:xfrm flipH="1" flipV="1">
              <a:off x="7973946" y="1976926"/>
              <a:ext cx="34943" cy="9193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6" name="Straight Connector 155">
              <a:extLst>
                <a:ext uri="{FF2B5EF4-FFF2-40B4-BE49-F238E27FC236}">
                  <a16:creationId xmlns:a16="http://schemas.microsoft.com/office/drawing/2014/main" id="{9744C4C2-51D9-41D5-9A30-8587C0D498EA}"/>
                </a:ext>
              </a:extLst>
            </p:cNvPr>
            <p:cNvCxnSpPr>
              <a:cxnSpLocks/>
            </p:cNvCxnSpPr>
            <p:nvPr/>
          </p:nvCxnSpPr>
          <p:spPr>
            <a:xfrm flipV="1">
              <a:off x="7831669" y="1976926"/>
              <a:ext cx="31027" cy="91938"/>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7" name="Straight Connector 156">
              <a:extLst>
                <a:ext uri="{FF2B5EF4-FFF2-40B4-BE49-F238E27FC236}">
                  <a16:creationId xmlns:a16="http://schemas.microsoft.com/office/drawing/2014/main" id="{C29CC5D5-90CE-4D64-8645-D04F004FFA68}"/>
                </a:ext>
              </a:extLst>
            </p:cNvPr>
            <p:cNvCxnSpPr/>
            <p:nvPr/>
          </p:nvCxnSpPr>
          <p:spPr>
            <a:xfrm flipV="1">
              <a:off x="7711325" y="1898216"/>
              <a:ext cx="72681" cy="30049"/>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58" name="Straight Connector 157">
              <a:extLst>
                <a:ext uri="{FF2B5EF4-FFF2-40B4-BE49-F238E27FC236}">
                  <a16:creationId xmlns:a16="http://schemas.microsoft.com/office/drawing/2014/main" id="{54DB48FE-4765-4E8B-BA78-EED2BC206459}"/>
                </a:ext>
              </a:extLst>
            </p:cNvPr>
            <p:cNvCxnSpPr/>
            <p:nvPr/>
          </p:nvCxnSpPr>
          <p:spPr>
            <a:xfrm>
              <a:off x="7696200" y="1750219"/>
              <a:ext cx="87806" cy="36716"/>
            </a:xfrm>
            <a:prstGeom prst="line">
              <a:avLst/>
            </a:prstGeom>
            <a:noFill/>
            <a:ln w="349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159" name="Group 158">
            <a:extLst>
              <a:ext uri="{FF2B5EF4-FFF2-40B4-BE49-F238E27FC236}">
                <a16:creationId xmlns:a16="http://schemas.microsoft.com/office/drawing/2014/main" id="{B629B5F4-119E-435D-91BA-040FB2CE1571}"/>
              </a:ext>
            </a:extLst>
          </p:cNvPr>
          <p:cNvGrpSpPr/>
          <p:nvPr/>
        </p:nvGrpSpPr>
        <p:grpSpPr>
          <a:xfrm>
            <a:off x="7509210" y="3304909"/>
            <a:ext cx="266270" cy="274320"/>
            <a:chOff x="7707077" y="3653892"/>
            <a:chExt cx="593812" cy="646804"/>
          </a:xfrm>
        </p:grpSpPr>
        <p:sp>
          <p:nvSpPr>
            <p:cNvPr id="160" name="Shield_EA18">
              <a:extLst>
                <a:ext uri="{FF2B5EF4-FFF2-40B4-BE49-F238E27FC236}">
                  <a16:creationId xmlns:a16="http://schemas.microsoft.com/office/drawing/2014/main" id="{EA2DD974-332D-449B-AAF5-F0557C30F40B}"/>
                </a:ext>
              </a:extLst>
            </p:cNvPr>
            <p:cNvSpPr>
              <a:spLocks noChangeAspect="1"/>
            </p:cNvSpPr>
            <p:nvPr/>
          </p:nvSpPr>
          <p:spPr bwMode="auto">
            <a:xfrm>
              <a:off x="7707077" y="3653892"/>
              <a:ext cx="593812" cy="6468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bg2"/>
            </a:solidFill>
            <a:ln w="19050" cap="sq">
              <a:solidFill>
                <a:srgbClr val="107C1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61" name="check">
              <a:extLst>
                <a:ext uri="{FF2B5EF4-FFF2-40B4-BE49-F238E27FC236}">
                  <a16:creationId xmlns:a16="http://schemas.microsoft.com/office/drawing/2014/main" id="{158B9C62-27D1-42F9-B549-231A1693036E}"/>
                </a:ext>
              </a:extLst>
            </p:cNvPr>
            <p:cNvSpPr>
              <a:spLocks noChangeAspect="1"/>
            </p:cNvSpPr>
            <p:nvPr/>
          </p:nvSpPr>
          <p:spPr bwMode="auto">
            <a:xfrm>
              <a:off x="7860378" y="3856413"/>
              <a:ext cx="304772" cy="215204"/>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62" name="Group 161">
            <a:extLst>
              <a:ext uri="{FF2B5EF4-FFF2-40B4-BE49-F238E27FC236}">
                <a16:creationId xmlns:a16="http://schemas.microsoft.com/office/drawing/2014/main" id="{B6AC38D6-2B8A-48E5-949E-FBDDE0BC4F2A}"/>
              </a:ext>
            </a:extLst>
          </p:cNvPr>
          <p:cNvGrpSpPr/>
          <p:nvPr/>
        </p:nvGrpSpPr>
        <p:grpSpPr>
          <a:xfrm>
            <a:off x="7521055" y="4404037"/>
            <a:ext cx="266270" cy="274320"/>
            <a:chOff x="7707077" y="3653892"/>
            <a:chExt cx="593812" cy="646804"/>
          </a:xfrm>
        </p:grpSpPr>
        <p:sp>
          <p:nvSpPr>
            <p:cNvPr id="163" name="Shield_EA18">
              <a:extLst>
                <a:ext uri="{FF2B5EF4-FFF2-40B4-BE49-F238E27FC236}">
                  <a16:creationId xmlns:a16="http://schemas.microsoft.com/office/drawing/2014/main" id="{9E4F7D36-7C13-4C2C-9A56-E471809E0270}"/>
                </a:ext>
              </a:extLst>
            </p:cNvPr>
            <p:cNvSpPr>
              <a:spLocks noChangeAspect="1"/>
            </p:cNvSpPr>
            <p:nvPr/>
          </p:nvSpPr>
          <p:spPr bwMode="auto">
            <a:xfrm>
              <a:off x="7707077" y="3653892"/>
              <a:ext cx="593812" cy="6468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bg2"/>
            </a:solidFill>
            <a:ln w="19050" cap="sq">
              <a:solidFill>
                <a:srgbClr val="107C1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64" name="check">
              <a:extLst>
                <a:ext uri="{FF2B5EF4-FFF2-40B4-BE49-F238E27FC236}">
                  <a16:creationId xmlns:a16="http://schemas.microsoft.com/office/drawing/2014/main" id="{3F682F39-0A8D-46D3-A731-AD323DE30B77}"/>
                </a:ext>
              </a:extLst>
            </p:cNvPr>
            <p:cNvSpPr>
              <a:spLocks noChangeAspect="1"/>
            </p:cNvSpPr>
            <p:nvPr/>
          </p:nvSpPr>
          <p:spPr bwMode="auto">
            <a:xfrm>
              <a:off x="7860378" y="3856413"/>
              <a:ext cx="304772" cy="215204"/>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65" name="Group 164">
            <a:extLst>
              <a:ext uri="{FF2B5EF4-FFF2-40B4-BE49-F238E27FC236}">
                <a16:creationId xmlns:a16="http://schemas.microsoft.com/office/drawing/2014/main" id="{55A342F3-EAD7-4C19-A3ED-895FE779C5CF}"/>
              </a:ext>
            </a:extLst>
          </p:cNvPr>
          <p:cNvGrpSpPr/>
          <p:nvPr/>
        </p:nvGrpSpPr>
        <p:grpSpPr>
          <a:xfrm>
            <a:off x="8629404" y="3845643"/>
            <a:ext cx="266270" cy="274320"/>
            <a:chOff x="7707077" y="3653892"/>
            <a:chExt cx="593812" cy="646804"/>
          </a:xfrm>
        </p:grpSpPr>
        <p:sp>
          <p:nvSpPr>
            <p:cNvPr id="166" name="Shield_EA18">
              <a:extLst>
                <a:ext uri="{FF2B5EF4-FFF2-40B4-BE49-F238E27FC236}">
                  <a16:creationId xmlns:a16="http://schemas.microsoft.com/office/drawing/2014/main" id="{0A0B6421-7FA9-44AF-B189-FC912253B9EE}"/>
                </a:ext>
              </a:extLst>
            </p:cNvPr>
            <p:cNvSpPr>
              <a:spLocks noChangeAspect="1"/>
            </p:cNvSpPr>
            <p:nvPr/>
          </p:nvSpPr>
          <p:spPr bwMode="auto">
            <a:xfrm>
              <a:off x="7707077" y="3653892"/>
              <a:ext cx="593812" cy="6468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bg2"/>
            </a:solidFill>
            <a:ln w="19050" cap="sq">
              <a:solidFill>
                <a:srgbClr val="107C1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67" name="check">
              <a:extLst>
                <a:ext uri="{FF2B5EF4-FFF2-40B4-BE49-F238E27FC236}">
                  <a16:creationId xmlns:a16="http://schemas.microsoft.com/office/drawing/2014/main" id="{A2A739FD-4914-486D-A4D6-814F7BE95700}"/>
                </a:ext>
              </a:extLst>
            </p:cNvPr>
            <p:cNvSpPr>
              <a:spLocks noChangeAspect="1"/>
            </p:cNvSpPr>
            <p:nvPr/>
          </p:nvSpPr>
          <p:spPr bwMode="auto">
            <a:xfrm>
              <a:off x="7860378" y="3856413"/>
              <a:ext cx="304772" cy="215204"/>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68" name="Group 167">
            <a:extLst>
              <a:ext uri="{FF2B5EF4-FFF2-40B4-BE49-F238E27FC236}">
                <a16:creationId xmlns:a16="http://schemas.microsoft.com/office/drawing/2014/main" id="{4F9BEDF8-6016-4A94-95C8-43A018523D0E}"/>
              </a:ext>
            </a:extLst>
          </p:cNvPr>
          <p:cNvGrpSpPr/>
          <p:nvPr/>
        </p:nvGrpSpPr>
        <p:grpSpPr>
          <a:xfrm>
            <a:off x="9729167" y="3293233"/>
            <a:ext cx="266270" cy="274320"/>
            <a:chOff x="7707077" y="3653892"/>
            <a:chExt cx="593812" cy="646804"/>
          </a:xfrm>
        </p:grpSpPr>
        <p:sp>
          <p:nvSpPr>
            <p:cNvPr id="169" name="Shield_EA18">
              <a:extLst>
                <a:ext uri="{FF2B5EF4-FFF2-40B4-BE49-F238E27FC236}">
                  <a16:creationId xmlns:a16="http://schemas.microsoft.com/office/drawing/2014/main" id="{7D631841-658B-4557-AFAE-09BD5922F15A}"/>
                </a:ext>
              </a:extLst>
            </p:cNvPr>
            <p:cNvSpPr>
              <a:spLocks noChangeAspect="1"/>
            </p:cNvSpPr>
            <p:nvPr/>
          </p:nvSpPr>
          <p:spPr bwMode="auto">
            <a:xfrm>
              <a:off x="7707077" y="3653892"/>
              <a:ext cx="593812" cy="6468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bg2"/>
            </a:solidFill>
            <a:ln w="19050" cap="sq">
              <a:solidFill>
                <a:srgbClr val="107C1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70" name="check">
              <a:extLst>
                <a:ext uri="{FF2B5EF4-FFF2-40B4-BE49-F238E27FC236}">
                  <a16:creationId xmlns:a16="http://schemas.microsoft.com/office/drawing/2014/main" id="{538505C5-F613-4E71-9EA7-853B450EF3B0}"/>
                </a:ext>
              </a:extLst>
            </p:cNvPr>
            <p:cNvSpPr>
              <a:spLocks noChangeAspect="1"/>
            </p:cNvSpPr>
            <p:nvPr/>
          </p:nvSpPr>
          <p:spPr bwMode="auto">
            <a:xfrm>
              <a:off x="7860378" y="3856413"/>
              <a:ext cx="304772" cy="215204"/>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71" name="Group 170">
            <a:extLst>
              <a:ext uri="{FF2B5EF4-FFF2-40B4-BE49-F238E27FC236}">
                <a16:creationId xmlns:a16="http://schemas.microsoft.com/office/drawing/2014/main" id="{670CAC05-B1BF-4EF3-BE61-D65591499F3D}"/>
              </a:ext>
            </a:extLst>
          </p:cNvPr>
          <p:cNvGrpSpPr/>
          <p:nvPr/>
        </p:nvGrpSpPr>
        <p:grpSpPr>
          <a:xfrm>
            <a:off x="9728094" y="4388497"/>
            <a:ext cx="266270" cy="274320"/>
            <a:chOff x="7707077" y="3653892"/>
            <a:chExt cx="593812" cy="646804"/>
          </a:xfrm>
        </p:grpSpPr>
        <p:sp>
          <p:nvSpPr>
            <p:cNvPr id="172" name="Shield_EA18">
              <a:extLst>
                <a:ext uri="{FF2B5EF4-FFF2-40B4-BE49-F238E27FC236}">
                  <a16:creationId xmlns:a16="http://schemas.microsoft.com/office/drawing/2014/main" id="{B0E980B1-E44C-4A77-9DDC-F4EFE943BDB4}"/>
                </a:ext>
              </a:extLst>
            </p:cNvPr>
            <p:cNvSpPr>
              <a:spLocks noChangeAspect="1"/>
            </p:cNvSpPr>
            <p:nvPr/>
          </p:nvSpPr>
          <p:spPr bwMode="auto">
            <a:xfrm>
              <a:off x="7707077" y="3653892"/>
              <a:ext cx="593812" cy="6468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bg2"/>
            </a:solidFill>
            <a:ln w="19050" cap="sq">
              <a:solidFill>
                <a:srgbClr val="107C1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73" name="check">
              <a:extLst>
                <a:ext uri="{FF2B5EF4-FFF2-40B4-BE49-F238E27FC236}">
                  <a16:creationId xmlns:a16="http://schemas.microsoft.com/office/drawing/2014/main" id="{C75C58EE-541D-432B-B8A2-A115F830009D}"/>
                </a:ext>
              </a:extLst>
            </p:cNvPr>
            <p:cNvSpPr>
              <a:spLocks noChangeAspect="1"/>
            </p:cNvSpPr>
            <p:nvPr/>
          </p:nvSpPr>
          <p:spPr bwMode="auto">
            <a:xfrm>
              <a:off x="7860378" y="3856413"/>
              <a:ext cx="304772" cy="215204"/>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Tree>
    <p:extLst>
      <p:ext uri="{BB962C8B-B14F-4D97-AF65-F5344CB8AC3E}">
        <p14:creationId xmlns:p14="http://schemas.microsoft.com/office/powerpoint/2010/main" val="1621577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500"/>
                                        <p:tgtEl>
                                          <p:spTgt spid="12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3"/>
                                        </p:tgtEl>
                                        <p:attrNameLst>
                                          <p:attrName>style.visibility</p:attrName>
                                        </p:attrNameLst>
                                      </p:cBhvr>
                                      <p:to>
                                        <p:strVal val="visible"/>
                                      </p:to>
                                    </p:set>
                                    <p:animEffect transition="in" filter="wipe(up)">
                                      <p:cBhvr>
                                        <p:cTn id="11" dur="500"/>
                                        <p:tgtEl>
                                          <p:spTgt spid="123"/>
                                        </p:tgtEl>
                                      </p:cBhvr>
                                    </p:animEffect>
                                  </p:childTnLst>
                                </p:cTn>
                              </p:par>
                              <p:par>
                                <p:cTn id="12" presetID="22" presetClass="entr" presetSubtype="1" fill="hold" nodeType="withEffect">
                                  <p:stCondLst>
                                    <p:cond delay="0"/>
                                  </p:stCondLst>
                                  <p:childTnLst>
                                    <p:set>
                                      <p:cBhvr>
                                        <p:cTn id="13" dur="1" fill="hold">
                                          <p:stCondLst>
                                            <p:cond delay="0"/>
                                          </p:stCondLst>
                                        </p:cTn>
                                        <p:tgtEl>
                                          <p:spTgt spid="124"/>
                                        </p:tgtEl>
                                        <p:attrNameLst>
                                          <p:attrName>style.visibility</p:attrName>
                                        </p:attrNameLst>
                                      </p:cBhvr>
                                      <p:to>
                                        <p:strVal val="visible"/>
                                      </p:to>
                                    </p:set>
                                    <p:animEffect transition="in" filter="wipe(up)">
                                      <p:cBhvr>
                                        <p:cTn id="14" dur="500"/>
                                        <p:tgtEl>
                                          <p:spTgt spid="124"/>
                                        </p:tgtEl>
                                      </p:cBhvr>
                                    </p:animEffect>
                                  </p:childTnLst>
                                </p:cTn>
                              </p:par>
                              <p:par>
                                <p:cTn id="15" presetID="22" presetClass="entr" presetSubtype="1" fill="hold" nodeType="withEffect">
                                  <p:stCondLst>
                                    <p:cond delay="0"/>
                                  </p:stCondLst>
                                  <p:childTnLst>
                                    <p:set>
                                      <p:cBhvr>
                                        <p:cTn id="16" dur="1" fill="hold">
                                          <p:stCondLst>
                                            <p:cond delay="0"/>
                                          </p:stCondLst>
                                        </p:cTn>
                                        <p:tgtEl>
                                          <p:spTgt spid="126"/>
                                        </p:tgtEl>
                                        <p:attrNameLst>
                                          <p:attrName>style.visibility</p:attrName>
                                        </p:attrNameLst>
                                      </p:cBhvr>
                                      <p:to>
                                        <p:strVal val="visible"/>
                                      </p:to>
                                    </p:set>
                                    <p:animEffect transition="in" filter="wipe(up)">
                                      <p:cBhvr>
                                        <p:cTn id="17" dur="500"/>
                                        <p:tgtEl>
                                          <p:spTgt spid="126"/>
                                        </p:tgtEl>
                                      </p:cBhvr>
                                    </p:animEffect>
                                  </p:childTnLst>
                                </p:cTn>
                              </p:par>
                              <p:par>
                                <p:cTn id="18" presetID="22" presetClass="entr" presetSubtype="1" fill="hold" nodeType="withEffect">
                                  <p:stCondLst>
                                    <p:cond delay="0"/>
                                  </p:stCondLst>
                                  <p:childTnLst>
                                    <p:set>
                                      <p:cBhvr>
                                        <p:cTn id="19" dur="1" fill="hold">
                                          <p:stCondLst>
                                            <p:cond delay="0"/>
                                          </p:stCondLst>
                                        </p:cTn>
                                        <p:tgtEl>
                                          <p:spTgt spid="125"/>
                                        </p:tgtEl>
                                        <p:attrNameLst>
                                          <p:attrName>style.visibility</p:attrName>
                                        </p:attrNameLst>
                                      </p:cBhvr>
                                      <p:to>
                                        <p:strVal val="visible"/>
                                      </p:to>
                                    </p:set>
                                    <p:animEffect transition="in" filter="wipe(up)">
                                      <p:cBhvr>
                                        <p:cTn id="20" dur="500"/>
                                        <p:tgtEl>
                                          <p:spTgt spid="125"/>
                                        </p:tgtEl>
                                      </p:cBhvr>
                                    </p:animEffect>
                                  </p:childTnLst>
                                </p:cTn>
                              </p:par>
                              <p:par>
                                <p:cTn id="21" presetID="22" presetClass="entr" presetSubtype="1" fill="hold" nodeType="withEffect">
                                  <p:stCondLst>
                                    <p:cond delay="0"/>
                                  </p:stCondLst>
                                  <p:childTnLst>
                                    <p:set>
                                      <p:cBhvr>
                                        <p:cTn id="22" dur="1" fill="hold">
                                          <p:stCondLst>
                                            <p:cond delay="0"/>
                                          </p:stCondLst>
                                        </p:cTn>
                                        <p:tgtEl>
                                          <p:spTgt spid="127"/>
                                        </p:tgtEl>
                                        <p:attrNameLst>
                                          <p:attrName>style.visibility</p:attrName>
                                        </p:attrNameLst>
                                      </p:cBhvr>
                                      <p:to>
                                        <p:strVal val="visible"/>
                                      </p:to>
                                    </p:set>
                                    <p:animEffect transition="in" filter="wipe(up)">
                                      <p:cBhvr>
                                        <p:cTn id="23" dur="500"/>
                                        <p:tgtEl>
                                          <p:spTgt spid="127"/>
                                        </p:tgtEl>
                                      </p:cBhvr>
                                    </p:animEffect>
                                  </p:childTnLst>
                                </p:cTn>
                              </p:par>
                            </p:childTnLst>
                          </p:cTn>
                        </p:par>
                        <p:par>
                          <p:cTn id="24" fill="hold">
                            <p:stCondLst>
                              <p:cond delay="1000"/>
                            </p:stCondLst>
                            <p:childTnLst>
                              <p:par>
                                <p:cTn id="25" presetID="10" presetClass="entr" presetSubtype="0" fill="hold" grpId="0" nodeType="afterEffect">
                                  <p:stCondLst>
                                    <p:cond delay="250"/>
                                  </p:stCondLst>
                                  <p:childTnLst>
                                    <p:set>
                                      <p:cBhvr>
                                        <p:cTn id="26" dur="1" fill="hold">
                                          <p:stCondLst>
                                            <p:cond delay="0"/>
                                          </p:stCondLst>
                                        </p:cTn>
                                        <p:tgtEl>
                                          <p:spTgt spid="130"/>
                                        </p:tgtEl>
                                        <p:attrNameLst>
                                          <p:attrName>style.visibility</p:attrName>
                                        </p:attrNameLst>
                                      </p:cBhvr>
                                      <p:to>
                                        <p:strVal val="visible"/>
                                      </p:to>
                                    </p:set>
                                    <p:animEffect transition="in" filter="fade">
                                      <p:cBhvr>
                                        <p:cTn id="27" dur="250"/>
                                        <p:tgtEl>
                                          <p:spTgt spid="130"/>
                                        </p:tgtEl>
                                      </p:cBhvr>
                                    </p:animEffect>
                                  </p:childTnLst>
                                </p:cTn>
                              </p:par>
                              <p:par>
                                <p:cTn id="28" presetID="42" presetClass="path" presetSubtype="0" decel="100000" fill="hold" grpId="1" nodeType="withEffect">
                                  <p:stCondLst>
                                    <p:cond delay="0"/>
                                  </p:stCondLst>
                                  <p:childTnLst>
                                    <p:animMotion origin="layout" path="M -3.125E-6 -0.0007 L -3.125E-6 0.06713 " pathEditMode="relative" rAng="0" ptsTypes="AA">
                                      <p:cBhvr>
                                        <p:cTn id="29" dur="500" spd="-100000" fill="hold"/>
                                        <p:tgtEl>
                                          <p:spTgt spid="130"/>
                                        </p:tgtEl>
                                        <p:attrNameLst>
                                          <p:attrName>ppt_x</p:attrName>
                                          <p:attrName>ppt_y</p:attrName>
                                        </p:attrNameLst>
                                      </p:cBhvr>
                                      <p:rCtr x="0" y="3380"/>
                                    </p:animMotion>
                                  </p:childTnLst>
                                </p:cTn>
                              </p:par>
                            </p:childTnLst>
                          </p:cTn>
                        </p:par>
                        <p:par>
                          <p:cTn id="30" fill="hold">
                            <p:stCondLst>
                              <p:cond delay="1500"/>
                            </p:stCondLst>
                            <p:childTnLst>
                              <p:par>
                                <p:cTn id="31" presetID="22" presetClass="entr" presetSubtype="1" fill="hold" nodeType="afterEffect">
                                  <p:stCondLst>
                                    <p:cond delay="250"/>
                                  </p:stCondLst>
                                  <p:childTnLst>
                                    <p:set>
                                      <p:cBhvr>
                                        <p:cTn id="32" dur="1" fill="hold">
                                          <p:stCondLst>
                                            <p:cond delay="0"/>
                                          </p:stCondLst>
                                        </p:cTn>
                                        <p:tgtEl>
                                          <p:spTgt spid="120"/>
                                        </p:tgtEl>
                                        <p:attrNameLst>
                                          <p:attrName>style.visibility</p:attrName>
                                        </p:attrNameLst>
                                      </p:cBhvr>
                                      <p:to>
                                        <p:strVal val="visible"/>
                                      </p:to>
                                    </p:set>
                                    <p:animEffect transition="in" filter="wipe(up)">
                                      <p:cBhvr>
                                        <p:cTn id="33" dur="350"/>
                                        <p:tgtEl>
                                          <p:spTgt spid="120"/>
                                        </p:tgtEl>
                                      </p:cBhvr>
                                    </p:animEffect>
                                  </p:childTnLst>
                                </p:cTn>
                              </p:par>
                              <p:par>
                                <p:cTn id="34" presetID="22" presetClass="entr" presetSubtype="8" fill="hold" nodeType="withEffect">
                                  <p:stCondLst>
                                    <p:cond delay="250"/>
                                  </p:stCondLst>
                                  <p:childTnLst>
                                    <p:set>
                                      <p:cBhvr>
                                        <p:cTn id="35" dur="1" fill="hold">
                                          <p:stCondLst>
                                            <p:cond delay="0"/>
                                          </p:stCondLst>
                                        </p:cTn>
                                        <p:tgtEl>
                                          <p:spTgt spid="121"/>
                                        </p:tgtEl>
                                        <p:attrNameLst>
                                          <p:attrName>style.visibility</p:attrName>
                                        </p:attrNameLst>
                                      </p:cBhvr>
                                      <p:to>
                                        <p:strVal val="visible"/>
                                      </p:to>
                                    </p:set>
                                    <p:animEffect transition="in" filter="wipe(left)">
                                      <p:cBhvr>
                                        <p:cTn id="36" dur="350"/>
                                        <p:tgtEl>
                                          <p:spTgt spid="121"/>
                                        </p:tgtEl>
                                      </p:cBhvr>
                                    </p:animEffect>
                                  </p:childTnLst>
                                </p:cTn>
                              </p:par>
                            </p:childTnLst>
                          </p:cTn>
                        </p:par>
                        <p:par>
                          <p:cTn id="37" fill="hold">
                            <p:stCondLst>
                              <p:cond delay="2100"/>
                            </p:stCondLst>
                            <p:childTnLst>
                              <p:par>
                                <p:cTn id="38" presetID="10" presetClass="exit" presetSubtype="0" fill="hold" nodeType="afterEffect">
                                  <p:stCondLst>
                                    <p:cond delay="0"/>
                                  </p:stCondLst>
                                  <p:childTnLst>
                                    <p:animEffect transition="out" filter="fade">
                                      <p:cBhvr>
                                        <p:cTn id="39" dur="500"/>
                                        <p:tgtEl>
                                          <p:spTgt spid="120"/>
                                        </p:tgtEl>
                                      </p:cBhvr>
                                    </p:animEffect>
                                    <p:set>
                                      <p:cBhvr>
                                        <p:cTn id="40" dur="1" fill="hold">
                                          <p:stCondLst>
                                            <p:cond delay="499"/>
                                          </p:stCondLst>
                                        </p:cTn>
                                        <p:tgtEl>
                                          <p:spTgt spid="120"/>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21"/>
                                        </p:tgtEl>
                                      </p:cBhvr>
                                    </p:animEffect>
                                    <p:set>
                                      <p:cBhvr>
                                        <p:cTn id="43" dur="1" fill="hold">
                                          <p:stCondLst>
                                            <p:cond delay="499"/>
                                          </p:stCondLst>
                                        </p:cTn>
                                        <p:tgtEl>
                                          <p:spTgt spid="121"/>
                                        </p:tgtEl>
                                        <p:attrNameLst>
                                          <p:attrName>style.visibility</p:attrName>
                                        </p:attrNameLst>
                                      </p:cBhvr>
                                      <p:to>
                                        <p:strVal val="hidden"/>
                                      </p:to>
                                    </p:set>
                                  </p:childTnLst>
                                </p:cTn>
                              </p:par>
                            </p:childTnLst>
                          </p:cTn>
                        </p:par>
                        <p:par>
                          <p:cTn id="44" fill="hold">
                            <p:stCondLst>
                              <p:cond delay="2600"/>
                            </p:stCondLst>
                            <p:childTnLst>
                              <p:par>
                                <p:cTn id="45" presetID="10" presetClass="entr" presetSubtype="0" fill="hold" grpId="0" nodeType="afterEffect">
                                  <p:stCondLst>
                                    <p:cond delay="25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250"/>
                                        <p:tgtEl>
                                          <p:spTgt spid="129"/>
                                        </p:tgtEl>
                                      </p:cBhvr>
                                    </p:animEffect>
                                  </p:childTnLst>
                                </p:cTn>
                              </p:par>
                              <p:par>
                                <p:cTn id="48" presetID="42" presetClass="path" presetSubtype="0" decel="100000" fill="hold" grpId="1" nodeType="withEffect">
                                  <p:stCondLst>
                                    <p:cond delay="0"/>
                                  </p:stCondLst>
                                  <p:childTnLst>
                                    <p:animMotion origin="layout" path="M -3.54167E-6 -0.0007 L -3.54167E-6 0.06713 " pathEditMode="relative" rAng="0" ptsTypes="AA">
                                      <p:cBhvr>
                                        <p:cTn id="49" dur="500" spd="-100000" fill="hold"/>
                                        <p:tgtEl>
                                          <p:spTgt spid="129"/>
                                        </p:tgtEl>
                                        <p:attrNameLst>
                                          <p:attrName>ppt_x</p:attrName>
                                          <p:attrName>ppt_y</p:attrName>
                                        </p:attrNameLst>
                                      </p:cBhvr>
                                      <p:rCtr x="0" y="3380"/>
                                    </p:animMotion>
                                  </p:childTnLst>
                                </p:cTn>
                              </p:par>
                              <p:par>
                                <p:cTn id="50" presetID="10" presetClass="entr" presetSubtype="0" fill="hold" grpId="0" nodeType="withEffect">
                                  <p:stCondLst>
                                    <p:cond delay="250"/>
                                  </p:stCondLst>
                                  <p:childTnLst>
                                    <p:set>
                                      <p:cBhvr>
                                        <p:cTn id="51" dur="1" fill="hold">
                                          <p:stCondLst>
                                            <p:cond delay="0"/>
                                          </p:stCondLst>
                                        </p:cTn>
                                        <p:tgtEl>
                                          <p:spTgt spid="131"/>
                                        </p:tgtEl>
                                        <p:attrNameLst>
                                          <p:attrName>style.visibility</p:attrName>
                                        </p:attrNameLst>
                                      </p:cBhvr>
                                      <p:to>
                                        <p:strVal val="visible"/>
                                      </p:to>
                                    </p:set>
                                    <p:animEffect transition="in" filter="fade">
                                      <p:cBhvr>
                                        <p:cTn id="52" dur="250"/>
                                        <p:tgtEl>
                                          <p:spTgt spid="131"/>
                                        </p:tgtEl>
                                      </p:cBhvr>
                                    </p:animEffect>
                                  </p:childTnLst>
                                </p:cTn>
                              </p:par>
                              <p:par>
                                <p:cTn id="53" presetID="42" presetClass="path" presetSubtype="0" decel="100000" fill="hold" grpId="1" nodeType="withEffect">
                                  <p:stCondLst>
                                    <p:cond delay="0"/>
                                  </p:stCondLst>
                                  <p:childTnLst>
                                    <p:animMotion origin="layout" path="M 4.16667E-7 -0.00069 L 4.16667E-7 0.06713 " pathEditMode="relative" rAng="0" ptsTypes="AA">
                                      <p:cBhvr>
                                        <p:cTn id="54" dur="500" spd="-100000" fill="hold"/>
                                        <p:tgtEl>
                                          <p:spTgt spid="131"/>
                                        </p:tgtEl>
                                        <p:attrNameLst>
                                          <p:attrName>ppt_x</p:attrName>
                                          <p:attrName>ppt_y</p:attrName>
                                        </p:attrNameLst>
                                      </p:cBhvr>
                                      <p:rCtr x="0" y="3380"/>
                                    </p:animMotion>
                                  </p:childTnLst>
                                </p:cTn>
                              </p:par>
                            </p:childTnLst>
                          </p:cTn>
                        </p:par>
                        <p:par>
                          <p:cTn id="55" fill="hold">
                            <p:stCondLst>
                              <p:cond delay="3100"/>
                            </p:stCondLst>
                            <p:childTnLst>
                              <p:par>
                                <p:cTn id="56" presetID="22" presetClass="entr" presetSubtype="8"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ipe(left)">
                                      <p:cBhvr>
                                        <p:cTn id="58" dur="350"/>
                                        <p:tgtEl>
                                          <p:spTgt spid="61"/>
                                        </p:tgtEl>
                                      </p:cBhvr>
                                    </p:animEffect>
                                  </p:childTnLst>
                                </p:cTn>
                              </p:par>
                              <p:par>
                                <p:cTn id="59" presetID="22" presetClass="entr" presetSubtype="8" fill="hold"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left)">
                                      <p:cBhvr>
                                        <p:cTn id="61" dur="350"/>
                                        <p:tgtEl>
                                          <p:spTgt spid="122"/>
                                        </p:tgtEl>
                                      </p:cBhvr>
                                    </p:animEffect>
                                  </p:childTnLst>
                                </p:cTn>
                              </p:par>
                            </p:childTnLst>
                          </p:cTn>
                        </p:par>
                        <p:par>
                          <p:cTn id="62" fill="hold">
                            <p:stCondLst>
                              <p:cond delay="3450"/>
                            </p:stCondLst>
                            <p:childTnLst>
                              <p:par>
                                <p:cTn id="63" presetID="10" presetClass="exit" presetSubtype="0" fill="hold" nodeType="afterEffect">
                                  <p:stCondLst>
                                    <p:cond delay="0"/>
                                  </p:stCondLst>
                                  <p:childTnLst>
                                    <p:animEffect transition="out" filter="fade">
                                      <p:cBhvr>
                                        <p:cTn id="64" dur="500"/>
                                        <p:tgtEl>
                                          <p:spTgt spid="122"/>
                                        </p:tgtEl>
                                      </p:cBhvr>
                                    </p:animEffect>
                                    <p:set>
                                      <p:cBhvr>
                                        <p:cTn id="65" dur="1" fill="hold">
                                          <p:stCondLst>
                                            <p:cond delay="499"/>
                                          </p:stCondLst>
                                        </p:cTn>
                                        <p:tgtEl>
                                          <p:spTgt spid="122"/>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61"/>
                                        </p:tgtEl>
                                      </p:cBhvr>
                                    </p:animEffect>
                                    <p:set>
                                      <p:cBhvr>
                                        <p:cTn id="68" dur="1" fill="hold">
                                          <p:stCondLst>
                                            <p:cond delay="499"/>
                                          </p:stCondLst>
                                        </p:cTn>
                                        <p:tgtEl>
                                          <p:spTgt spid="61"/>
                                        </p:tgtEl>
                                        <p:attrNameLst>
                                          <p:attrName>style.visibility</p:attrName>
                                        </p:attrNameLst>
                                      </p:cBhvr>
                                      <p:to>
                                        <p:strVal val="hidden"/>
                                      </p:to>
                                    </p:set>
                                  </p:childTnLst>
                                </p:cTn>
                              </p:par>
                            </p:childTnLst>
                          </p:cTn>
                        </p:par>
                        <p:par>
                          <p:cTn id="69" fill="hold">
                            <p:stCondLst>
                              <p:cond delay="3950"/>
                            </p:stCondLst>
                            <p:childTnLst>
                              <p:par>
                                <p:cTn id="70" presetID="10" presetClass="entr" presetSubtype="0" fill="hold" grpId="0" nodeType="afterEffect">
                                  <p:stCondLst>
                                    <p:cond delay="25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250"/>
                                        <p:tgtEl>
                                          <p:spTgt spid="132"/>
                                        </p:tgtEl>
                                      </p:cBhvr>
                                    </p:animEffect>
                                  </p:childTnLst>
                                </p:cTn>
                              </p:par>
                              <p:par>
                                <p:cTn id="73" presetID="42" presetClass="path" presetSubtype="0" decel="100000" fill="hold" grpId="1" nodeType="withEffect">
                                  <p:stCondLst>
                                    <p:cond delay="0"/>
                                  </p:stCondLst>
                                  <p:childTnLst>
                                    <p:animMotion origin="layout" path="M -3.54167E-6 -0.00069 L -3.54167E-6 0.06713 " pathEditMode="relative" rAng="0" ptsTypes="AA">
                                      <p:cBhvr>
                                        <p:cTn id="74" dur="500" spd="-100000" fill="hold"/>
                                        <p:tgtEl>
                                          <p:spTgt spid="132"/>
                                        </p:tgtEl>
                                        <p:attrNameLst>
                                          <p:attrName>ppt_x</p:attrName>
                                          <p:attrName>ppt_y</p:attrName>
                                        </p:attrNameLst>
                                      </p:cBhvr>
                                      <p:rCtr x="0" y="3380"/>
                                    </p:animMotion>
                                  </p:childTnLst>
                                </p:cTn>
                              </p:par>
                              <p:par>
                                <p:cTn id="75" presetID="10" presetClass="entr" presetSubtype="0" fill="hold" grpId="0" nodeType="withEffect">
                                  <p:stCondLst>
                                    <p:cond delay="250"/>
                                  </p:stCondLst>
                                  <p:childTnLst>
                                    <p:set>
                                      <p:cBhvr>
                                        <p:cTn id="76" dur="1" fill="hold">
                                          <p:stCondLst>
                                            <p:cond delay="0"/>
                                          </p:stCondLst>
                                        </p:cTn>
                                        <p:tgtEl>
                                          <p:spTgt spid="133"/>
                                        </p:tgtEl>
                                        <p:attrNameLst>
                                          <p:attrName>style.visibility</p:attrName>
                                        </p:attrNameLst>
                                      </p:cBhvr>
                                      <p:to>
                                        <p:strVal val="visible"/>
                                      </p:to>
                                    </p:set>
                                    <p:animEffect transition="in" filter="fade">
                                      <p:cBhvr>
                                        <p:cTn id="77" dur="250"/>
                                        <p:tgtEl>
                                          <p:spTgt spid="133"/>
                                        </p:tgtEl>
                                      </p:cBhvr>
                                    </p:animEffect>
                                  </p:childTnLst>
                                </p:cTn>
                              </p:par>
                              <p:par>
                                <p:cTn id="78" presetID="42" presetClass="path" presetSubtype="0" decel="100000" fill="hold" grpId="1" nodeType="withEffect">
                                  <p:stCondLst>
                                    <p:cond delay="0"/>
                                  </p:stCondLst>
                                  <p:childTnLst>
                                    <p:animMotion origin="layout" path="M 4.16667E-7 -0.00069 L 4.16667E-7 0.06713 " pathEditMode="relative" rAng="0" ptsTypes="AA">
                                      <p:cBhvr>
                                        <p:cTn id="79" dur="500" spd="-100000" fill="hold"/>
                                        <p:tgtEl>
                                          <p:spTgt spid="133"/>
                                        </p:tgtEl>
                                        <p:attrNameLst>
                                          <p:attrName>ppt_x</p:attrName>
                                          <p:attrName>ppt_y</p:attrName>
                                        </p:attrNameLst>
                                      </p:cBhvr>
                                      <p:rCtr x="0" y="3380"/>
                                    </p:animMotion>
                                  </p:childTnLst>
                                </p:cTn>
                              </p:par>
                            </p:childTnLst>
                          </p:cTn>
                        </p:par>
                        <p:par>
                          <p:cTn id="80" fill="hold">
                            <p:stCondLst>
                              <p:cond delay="4450"/>
                            </p:stCondLst>
                            <p:childTnLst>
                              <p:par>
                                <p:cTn id="81" presetID="10" presetClass="entr" presetSubtype="0" fill="hold" nodeType="afterEffect">
                                  <p:stCondLst>
                                    <p:cond delay="0"/>
                                  </p:stCondLst>
                                  <p:childTnLst>
                                    <p:set>
                                      <p:cBhvr>
                                        <p:cTn id="82" dur="1" fill="hold">
                                          <p:stCondLst>
                                            <p:cond delay="0"/>
                                          </p:stCondLst>
                                        </p:cTn>
                                        <p:tgtEl>
                                          <p:spTgt spid="139"/>
                                        </p:tgtEl>
                                        <p:attrNameLst>
                                          <p:attrName>style.visibility</p:attrName>
                                        </p:attrNameLst>
                                      </p:cBhvr>
                                      <p:to>
                                        <p:strVal val="visible"/>
                                      </p:to>
                                    </p:set>
                                    <p:animEffect transition="in" filter="fade">
                                      <p:cBhvr>
                                        <p:cTn id="83" dur="250"/>
                                        <p:tgtEl>
                                          <p:spTgt spid="139"/>
                                        </p:tgtEl>
                                      </p:cBhvr>
                                    </p:animEffect>
                                  </p:childTnLst>
                                </p:cTn>
                              </p:par>
                              <p:par>
                                <p:cTn id="84" presetID="10" presetClass="entr" presetSubtype="0" fill="hold"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fade">
                                      <p:cBhvr>
                                        <p:cTn id="86" dur="250"/>
                                        <p:tgtEl>
                                          <p:spTgt spid="149"/>
                                        </p:tgtEl>
                                      </p:cBhvr>
                                    </p:animEffect>
                                  </p:childTnLst>
                                </p:cTn>
                              </p:par>
                            </p:childTnLst>
                          </p:cTn>
                        </p:par>
                        <p:par>
                          <p:cTn id="87" fill="hold">
                            <p:stCondLst>
                              <p:cond delay="4700"/>
                            </p:stCondLst>
                            <p:childTnLst>
                              <p:par>
                                <p:cTn id="88" presetID="8" presetClass="emph" presetSubtype="0" fill="hold" nodeType="afterEffect">
                                  <p:stCondLst>
                                    <p:cond delay="0"/>
                                  </p:stCondLst>
                                  <p:childTnLst>
                                    <p:animRot by="7200000">
                                      <p:cBhvr>
                                        <p:cTn id="89" dur="1000" fill="hold"/>
                                        <p:tgtEl>
                                          <p:spTgt spid="139"/>
                                        </p:tgtEl>
                                        <p:attrNameLst>
                                          <p:attrName>r</p:attrName>
                                        </p:attrNameLst>
                                      </p:cBhvr>
                                    </p:animRot>
                                  </p:childTnLst>
                                </p:cTn>
                              </p:par>
                              <p:par>
                                <p:cTn id="90" presetID="8" presetClass="emph" presetSubtype="0" fill="hold" nodeType="withEffect">
                                  <p:stCondLst>
                                    <p:cond delay="0"/>
                                  </p:stCondLst>
                                  <p:childTnLst>
                                    <p:animRot by="-7200000">
                                      <p:cBhvr>
                                        <p:cTn id="91" dur="1000" fill="hold"/>
                                        <p:tgtEl>
                                          <p:spTgt spid="149"/>
                                        </p:tgtEl>
                                        <p:attrNameLst>
                                          <p:attrName>r</p:attrName>
                                        </p:attrNameLst>
                                      </p:cBhvr>
                                    </p:animRot>
                                  </p:childTnLst>
                                </p:cTn>
                              </p:par>
                            </p:childTnLst>
                          </p:cTn>
                        </p:par>
                        <p:par>
                          <p:cTn id="92" fill="hold">
                            <p:stCondLst>
                              <p:cond delay="5700"/>
                            </p:stCondLst>
                            <p:childTnLst>
                              <p:par>
                                <p:cTn id="93" presetID="10" presetClass="exit" presetSubtype="0" fill="hold" nodeType="afterEffect">
                                  <p:stCondLst>
                                    <p:cond delay="0"/>
                                  </p:stCondLst>
                                  <p:childTnLst>
                                    <p:animEffect transition="out" filter="fade">
                                      <p:cBhvr>
                                        <p:cTn id="94" dur="250"/>
                                        <p:tgtEl>
                                          <p:spTgt spid="139"/>
                                        </p:tgtEl>
                                      </p:cBhvr>
                                    </p:animEffect>
                                    <p:set>
                                      <p:cBhvr>
                                        <p:cTn id="95" dur="1" fill="hold">
                                          <p:stCondLst>
                                            <p:cond delay="249"/>
                                          </p:stCondLst>
                                        </p:cTn>
                                        <p:tgtEl>
                                          <p:spTgt spid="139"/>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250"/>
                                        <p:tgtEl>
                                          <p:spTgt spid="149"/>
                                        </p:tgtEl>
                                      </p:cBhvr>
                                    </p:animEffect>
                                    <p:set>
                                      <p:cBhvr>
                                        <p:cTn id="98" dur="1" fill="hold">
                                          <p:stCondLst>
                                            <p:cond delay="249"/>
                                          </p:stCondLst>
                                        </p:cTn>
                                        <p:tgtEl>
                                          <p:spTgt spid="149"/>
                                        </p:tgtEl>
                                        <p:attrNameLst>
                                          <p:attrName>style.visibility</p:attrName>
                                        </p:attrNameLst>
                                      </p:cBhvr>
                                      <p:to>
                                        <p:strVal val="hidden"/>
                                      </p:to>
                                    </p:set>
                                  </p:childTnLst>
                                </p:cTn>
                              </p:par>
                            </p:childTnLst>
                          </p:cTn>
                        </p:par>
                        <p:par>
                          <p:cTn id="99" fill="hold">
                            <p:stCondLst>
                              <p:cond delay="5950"/>
                            </p:stCondLst>
                            <p:childTnLst>
                              <p:par>
                                <p:cTn id="100" presetID="10" presetClass="entr" presetSubtype="0" fill="hold" grpId="0" nodeType="afterEffect">
                                  <p:stCondLst>
                                    <p:cond delay="400"/>
                                  </p:stCondLst>
                                  <p:childTnLst>
                                    <p:set>
                                      <p:cBhvr>
                                        <p:cTn id="101" dur="1" fill="hold">
                                          <p:stCondLst>
                                            <p:cond delay="0"/>
                                          </p:stCondLst>
                                        </p:cTn>
                                        <p:tgtEl>
                                          <p:spTgt spid="134"/>
                                        </p:tgtEl>
                                        <p:attrNameLst>
                                          <p:attrName>style.visibility</p:attrName>
                                        </p:attrNameLst>
                                      </p:cBhvr>
                                      <p:to>
                                        <p:strVal val="visible"/>
                                      </p:to>
                                    </p:set>
                                    <p:animEffect transition="in" filter="fade">
                                      <p:cBhvr>
                                        <p:cTn id="102" dur="500"/>
                                        <p:tgtEl>
                                          <p:spTgt spid="134"/>
                                        </p:tgtEl>
                                      </p:cBhvr>
                                    </p:animEffect>
                                  </p:childTnLst>
                                </p:cTn>
                              </p:par>
                            </p:childTnLst>
                          </p:cTn>
                        </p:par>
                        <p:par>
                          <p:cTn id="103" fill="hold">
                            <p:stCondLst>
                              <p:cond delay="6850"/>
                            </p:stCondLst>
                            <p:childTnLst>
                              <p:par>
                                <p:cTn id="104" presetID="42" presetClass="path" presetSubtype="0" accel="50000" decel="50000" fill="hold" grpId="1" nodeType="afterEffect">
                                  <p:stCondLst>
                                    <p:cond delay="0"/>
                                  </p:stCondLst>
                                  <p:childTnLst>
                                    <p:animMotion origin="layout" path="M -2.5E-6 1.85185E-6 L -0.09336 0.12755 " pathEditMode="relative" rAng="0" ptsTypes="AA">
                                      <p:cBhvr>
                                        <p:cTn id="105" dur="500" fill="hold"/>
                                        <p:tgtEl>
                                          <p:spTgt spid="134"/>
                                        </p:tgtEl>
                                        <p:attrNameLst>
                                          <p:attrName>ppt_x</p:attrName>
                                          <p:attrName>ppt_y</p:attrName>
                                        </p:attrNameLst>
                                      </p:cBhvr>
                                      <p:rCtr x="-4635" y="6481"/>
                                    </p:animMotion>
                                  </p:childTnLst>
                                </p:cTn>
                              </p:par>
                              <p:par>
                                <p:cTn id="106" presetID="10" presetClass="exit" presetSubtype="0" fill="hold" grpId="2" nodeType="withEffect">
                                  <p:stCondLst>
                                    <p:cond delay="0"/>
                                  </p:stCondLst>
                                  <p:childTnLst>
                                    <p:animEffect transition="out" filter="fade">
                                      <p:cBhvr>
                                        <p:cTn id="107" dur="500"/>
                                        <p:tgtEl>
                                          <p:spTgt spid="130"/>
                                        </p:tgtEl>
                                      </p:cBhvr>
                                    </p:animEffect>
                                    <p:set>
                                      <p:cBhvr>
                                        <p:cTn id="108" dur="1" fill="hold">
                                          <p:stCondLst>
                                            <p:cond delay="499"/>
                                          </p:stCondLst>
                                        </p:cTn>
                                        <p:tgtEl>
                                          <p:spTgt spid="130"/>
                                        </p:tgtEl>
                                        <p:attrNameLst>
                                          <p:attrName>style.visibility</p:attrName>
                                        </p:attrNameLst>
                                      </p:cBhvr>
                                      <p:to>
                                        <p:strVal val="hidden"/>
                                      </p:to>
                                    </p:set>
                                  </p:childTnLst>
                                </p:cTn>
                              </p:par>
                              <p:par>
                                <p:cTn id="109" presetID="10" presetClass="entr" presetSubtype="0" fill="hold" grpId="0" nodeType="withEffect">
                                  <p:stCondLst>
                                    <p:cond delay="0"/>
                                  </p:stCondLst>
                                  <p:childTnLst>
                                    <p:set>
                                      <p:cBhvr>
                                        <p:cTn id="110" dur="1" fill="hold">
                                          <p:stCondLst>
                                            <p:cond delay="0"/>
                                          </p:stCondLst>
                                        </p:cTn>
                                        <p:tgtEl>
                                          <p:spTgt spid="135"/>
                                        </p:tgtEl>
                                        <p:attrNameLst>
                                          <p:attrName>style.visibility</p:attrName>
                                        </p:attrNameLst>
                                      </p:cBhvr>
                                      <p:to>
                                        <p:strVal val="visible"/>
                                      </p:to>
                                    </p:set>
                                    <p:animEffect transition="in" filter="fade">
                                      <p:cBhvr>
                                        <p:cTn id="111" dur="500"/>
                                        <p:tgtEl>
                                          <p:spTgt spid="135"/>
                                        </p:tgtEl>
                                      </p:cBhvr>
                                    </p:animEffect>
                                  </p:childTnLst>
                                </p:cTn>
                              </p:par>
                            </p:childTnLst>
                          </p:cTn>
                        </p:par>
                        <p:par>
                          <p:cTn id="112" fill="hold">
                            <p:stCondLst>
                              <p:cond delay="7350"/>
                            </p:stCondLst>
                            <p:childTnLst>
                              <p:par>
                                <p:cTn id="113" presetID="42" presetClass="path" presetSubtype="0" accel="50000" decel="50000" fill="hold" grpId="1" nodeType="afterEffect">
                                  <p:stCondLst>
                                    <p:cond delay="0"/>
                                  </p:stCondLst>
                                  <p:childTnLst>
                                    <p:animMotion origin="layout" path="M -2.5E-6 1.85185E-6 L -0.0931 0.28797 " pathEditMode="relative" rAng="0" ptsTypes="AA">
                                      <p:cBhvr>
                                        <p:cTn id="114" dur="500" fill="hold"/>
                                        <p:tgtEl>
                                          <p:spTgt spid="135"/>
                                        </p:tgtEl>
                                        <p:attrNameLst>
                                          <p:attrName>ppt_x</p:attrName>
                                          <p:attrName>ppt_y</p:attrName>
                                        </p:attrNameLst>
                                      </p:cBhvr>
                                      <p:rCtr x="-4635" y="14421"/>
                                    </p:animMotion>
                                  </p:childTnLst>
                                </p:cTn>
                              </p:par>
                              <p:par>
                                <p:cTn id="115" presetID="10" presetClass="exit" presetSubtype="0" fill="hold" grpId="2" nodeType="withEffect">
                                  <p:stCondLst>
                                    <p:cond delay="0"/>
                                  </p:stCondLst>
                                  <p:childTnLst>
                                    <p:animEffect transition="out" filter="fade">
                                      <p:cBhvr>
                                        <p:cTn id="116" dur="500"/>
                                        <p:tgtEl>
                                          <p:spTgt spid="129"/>
                                        </p:tgtEl>
                                      </p:cBhvr>
                                    </p:animEffect>
                                    <p:set>
                                      <p:cBhvr>
                                        <p:cTn id="117" dur="1" fill="hold">
                                          <p:stCondLst>
                                            <p:cond delay="499"/>
                                          </p:stCondLst>
                                        </p:cTn>
                                        <p:tgtEl>
                                          <p:spTgt spid="129"/>
                                        </p:tgtEl>
                                        <p:attrNameLst>
                                          <p:attrName>style.visibility</p:attrName>
                                        </p:attrNameLst>
                                      </p:cBhvr>
                                      <p:to>
                                        <p:strVal val="hidden"/>
                                      </p:to>
                                    </p:set>
                                  </p:childTnLst>
                                </p:cTn>
                              </p:par>
                              <p:par>
                                <p:cTn id="118" presetID="10" presetClass="entr" presetSubtype="0" fill="hold" grpId="0" nodeType="withEffect">
                                  <p:stCondLst>
                                    <p:cond delay="0"/>
                                  </p:stCondLst>
                                  <p:childTnLst>
                                    <p:set>
                                      <p:cBhvr>
                                        <p:cTn id="119" dur="1" fill="hold">
                                          <p:stCondLst>
                                            <p:cond delay="0"/>
                                          </p:stCondLst>
                                        </p:cTn>
                                        <p:tgtEl>
                                          <p:spTgt spid="136"/>
                                        </p:tgtEl>
                                        <p:attrNameLst>
                                          <p:attrName>style.visibility</p:attrName>
                                        </p:attrNameLst>
                                      </p:cBhvr>
                                      <p:to>
                                        <p:strVal val="visible"/>
                                      </p:to>
                                    </p:set>
                                    <p:animEffect transition="in" filter="fade">
                                      <p:cBhvr>
                                        <p:cTn id="120" dur="500"/>
                                        <p:tgtEl>
                                          <p:spTgt spid="136"/>
                                        </p:tgtEl>
                                      </p:cBhvr>
                                    </p:animEffect>
                                  </p:childTnLst>
                                </p:cTn>
                              </p:par>
                            </p:childTnLst>
                          </p:cTn>
                        </p:par>
                        <p:par>
                          <p:cTn id="121" fill="hold">
                            <p:stCondLst>
                              <p:cond delay="7850"/>
                            </p:stCondLst>
                            <p:childTnLst>
                              <p:par>
                                <p:cTn id="122" presetID="42" presetClass="path" presetSubtype="0" accel="50000" decel="50000" fill="hold" grpId="1" nodeType="afterEffect">
                                  <p:stCondLst>
                                    <p:cond delay="0"/>
                                  </p:stCondLst>
                                  <p:childTnLst>
                                    <p:animMotion origin="layout" path="M -2.5E-6 1.85185E-6 L -0.00182 0.20648 " pathEditMode="relative" rAng="0" ptsTypes="AA">
                                      <p:cBhvr>
                                        <p:cTn id="123" dur="500" fill="hold"/>
                                        <p:tgtEl>
                                          <p:spTgt spid="136"/>
                                        </p:tgtEl>
                                        <p:attrNameLst>
                                          <p:attrName>ppt_x</p:attrName>
                                          <p:attrName>ppt_y</p:attrName>
                                        </p:attrNameLst>
                                      </p:cBhvr>
                                      <p:rCtr x="-104" y="10347"/>
                                    </p:animMotion>
                                  </p:childTnLst>
                                </p:cTn>
                              </p:par>
                              <p:par>
                                <p:cTn id="124" presetID="10" presetClass="exit" presetSubtype="0" fill="hold" grpId="2" nodeType="withEffect">
                                  <p:stCondLst>
                                    <p:cond delay="0"/>
                                  </p:stCondLst>
                                  <p:childTnLst>
                                    <p:animEffect transition="out" filter="fade">
                                      <p:cBhvr>
                                        <p:cTn id="125" dur="500"/>
                                        <p:tgtEl>
                                          <p:spTgt spid="131"/>
                                        </p:tgtEl>
                                      </p:cBhvr>
                                    </p:animEffect>
                                    <p:set>
                                      <p:cBhvr>
                                        <p:cTn id="126" dur="1" fill="hold">
                                          <p:stCondLst>
                                            <p:cond delay="499"/>
                                          </p:stCondLst>
                                        </p:cTn>
                                        <p:tgtEl>
                                          <p:spTgt spid="131"/>
                                        </p:tgtEl>
                                        <p:attrNameLst>
                                          <p:attrName>style.visibility</p:attrName>
                                        </p:attrNameLst>
                                      </p:cBhvr>
                                      <p:to>
                                        <p:strVal val="hidden"/>
                                      </p:to>
                                    </p:set>
                                  </p:childTnLst>
                                </p:cTn>
                              </p:par>
                              <p:par>
                                <p:cTn id="127" presetID="10" presetClass="entr" presetSubtype="0" fill="hold" grpId="0" nodeType="withEffect">
                                  <p:stCondLst>
                                    <p:cond delay="0"/>
                                  </p:stCondLst>
                                  <p:childTnLst>
                                    <p:set>
                                      <p:cBhvr>
                                        <p:cTn id="128" dur="1" fill="hold">
                                          <p:stCondLst>
                                            <p:cond delay="0"/>
                                          </p:stCondLst>
                                        </p:cTn>
                                        <p:tgtEl>
                                          <p:spTgt spid="137"/>
                                        </p:tgtEl>
                                        <p:attrNameLst>
                                          <p:attrName>style.visibility</p:attrName>
                                        </p:attrNameLst>
                                      </p:cBhvr>
                                      <p:to>
                                        <p:strVal val="visible"/>
                                      </p:to>
                                    </p:set>
                                    <p:animEffect transition="in" filter="fade">
                                      <p:cBhvr>
                                        <p:cTn id="129" dur="500"/>
                                        <p:tgtEl>
                                          <p:spTgt spid="137"/>
                                        </p:tgtEl>
                                      </p:cBhvr>
                                    </p:animEffect>
                                  </p:childTnLst>
                                </p:cTn>
                              </p:par>
                            </p:childTnLst>
                          </p:cTn>
                        </p:par>
                        <p:par>
                          <p:cTn id="130" fill="hold">
                            <p:stCondLst>
                              <p:cond delay="8350"/>
                            </p:stCondLst>
                            <p:childTnLst>
                              <p:par>
                                <p:cTn id="131" presetID="42" presetClass="path" presetSubtype="0" accel="50000" decel="50000" fill="hold" grpId="1" nodeType="afterEffect">
                                  <p:stCondLst>
                                    <p:cond delay="0"/>
                                  </p:stCondLst>
                                  <p:childTnLst>
                                    <p:animMotion origin="layout" path="M -2.5E-6 3.33333E-6 L 0.08815 0.28611 " pathEditMode="relative" rAng="0" ptsTypes="AA">
                                      <p:cBhvr>
                                        <p:cTn id="132" dur="500" fill="hold"/>
                                        <p:tgtEl>
                                          <p:spTgt spid="137"/>
                                        </p:tgtEl>
                                        <p:attrNameLst>
                                          <p:attrName>ppt_x</p:attrName>
                                          <p:attrName>ppt_y</p:attrName>
                                        </p:attrNameLst>
                                      </p:cBhvr>
                                      <p:rCtr x="4427" y="14329"/>
                                    </p:animMotion>
                                  </p:childTnLst>
                                </p:cTn>
                              </p:par>
                              <p:par>
                                <p:cTn id="133" presetID="10" presetClass="exit" presetSubtype="0" fill="hold" grpId="2" nodeType="withEffect">
                                  <p:stCondLst>
                                    <p:cond delay="0"/>
                                  </p:stCondLst>
                                  <p:childTnLst>
                                    <p:animEffect transition="out" filter="fade">
                                      <p:cBhvr>
                                        <p:cTn id="134" dur="500"/>
                                        <p:tgtEl>
                                          <p:spTgt spid="133"/>
                                        </p:tgtEl>
                                      </p:cBhvr>
                                    </p:animEffect>
                                    <p:set>
                                      <p:cBhvr>
                                        <p:cTn id="135" dur="1" fill="hold">
                                          <p:stCondLst>
                                            <p:cond delay="499"/>
                                          </p:stCondLst>
                                        </p:cTn>
                                        <p:tgtEl>
                                          <p:spTgt spid="133"/>
                                        </p:tgtEl>
                                        <p:attrNameLst>
                                          <p:attrName>style.visibility</p:attrName>
                                        </p:attrNameLst>
                                      </p:cBhvr>
                                      <p:to>
                                        <p:strVal val="hidden"/>
                                      </p:to>
                                    </p:set>
                                  </p:childTnLst>
                                </p:cTn>
                              </p:par>
                              <p:par>
                                <p:cTn id="136" presetID="10" presetClass="entr" presetSubtype="0" fill="hold" grpId="0" nodeType="withEffect">
                                  <p:stCondLst>
                                    <p:cond delay="0"/>
                                  </p:stCondLst>
                                  <p:childTnLst>
                                    <p:set>
                                      <p:cBhvr>
                                        <p:cTn id="137" dur="1" fill="hold">
                                          <p:stCondLst>
                                            <p:cond delay="0"/>
                                          </p:stCondLst>
                                        </p:cTn>
                                        <p:tgtEl>
                                          <p:spTgt spid="138"/>
                                        </p:tgtEl>
                                        <p:attrNameLst>
                                          <p:attrName>style.visibility</p:attrName>
                                        </p:attrNameLst>
                                      </p:cBhvr>
                                      <p:to>
                                        <p:strVal val="visible"/>
                                      </p:to>
                                    </p:set>
                                    <p:animEffect transition="in" filter="fade">
                                      <p:cBhvr>
                                        <p:cTn id="138" dur="500"/>
                                        <p:tgtEl>
                                          <p:spTgt spid="138"/>
                                        </p:tgtEl>
                                      </p:cBhvr>
                                    </p:animEffect>
                                  </p:childTnLst>
                                </p:cTn>
                              </p:par>
                            </p:childTnLst>
                          </p:cTn>
                        </p:par>
                        <p:par>
                          <p:cTn id="139" fill="hold">
                            <p:stCondLst>
                              <p:cond delay="8850"/>
                            </p:stCondLst>
                            <p:childTnLst>
                              <p:par>
                                <p:cTn id="140" presetID="42" presetClass="path" presetSubtype="0" accel="50000" decel="50000" fill="hold" grpId="1" nodeType="afterEffect">
                                  <p:stCondLst>
                                    <p:cond delay="0"/>
                                  </p:stCondLst>
                                  <p:childTnLst>
                                    <p:animMotion origin="layout" path="M -2.5E-6 3.33333E-6 L 0.08815 0.12685 " pathEditMode="relative" rAng="0" ptsTypes="AA">
                                      <p:cBhvr>
                                        <p:cTn id="141" dur="500" fill="hold"/>
                                        <p:tgtEl>
                                          <p:spTgt spid="138"/>
                                        </p:tgtEl>
                                        <p:attrNameLst>
                                          <p:attrName>ppt_x</p:attrName>
                                          <p:attrName>ppt_y</p:attrName>
                                        </p:attrNameLst>
                                      </p:cBhvr>
                                      <p:rCtr x="4401" y="6319"/>
                                    </p:animMotion>
                                  </p:childTnLst>
                                </p:cTn>
                              </p:par>
                              <p:par>
                                <p:cTn id="142" presetID="10" presetClass="exit" presetSubtype="0" fill="hold" grpId="2" nodeType="withEffect">
                                  <p:stCondLst>
                                    <p:cond delay="0"/>
                                  </p:stCondLst>
                                  <p:childTnLst>
                                    <p:animEffect transition="out" filter="fade">
                                      <p:cBhvr>
                                        <p:cTn id="143" dur="500"/>
                                        <p:tgtEl>
                                          <p:spTgt spid="132"/>
                                        </p:tgtEl>
                                      </p:cBhvr>
                                    </p:animEffect>
                                    <p:set>
                                      <p:cBhvr>
                                        <p:cTn id="144" dur="1" fill="hold">
                                          <p:stCondLst>
                                            <p:cond delay="499"/>
                                          </p:stCondLst>
                                        </p:cTn>
                                        <p:tgtEl>
                                          <p:spTgt spid="132"/>
                                        </p:tgtEl>
                                        <p:attrNameLst>
                                          <p:attrName>style.visibility</p:attrName>
                                        </p:attrNameLst>
                                      </p:cBhvr>
                                      <p:to>
                                        <p:strVal val="hidden"/>
                                      </p:to>
                                    </p:set>
                                  </p:childTnLst>
                                </p:cTn>
                              </p:par>
                            </p:childTnLst>
                          </p:cTn>
                        </p:par>
                        <p:par>
                          <p:cTn id="145" fill="hold">
                            <p:stCondLst>
                              <p:cond delay="9350"/>
                            </p:stCondLst>
                            <p:childTnLst>
                              <p:par>
                                <p:cTn id="146" presetID="10" presetClass="exit" presetSubtype="0" fill="hold" grpId="2" nodeType="afterEffect">
                                  <p:stCondLst>
                                    <p:cond delay="0"/>
                                  </p:stCondLst>
                                  <p:childTnLst>
                                    <p:animEffect transition="out" filter="fade">
                                      <p:cBhvr>
                                        <p:cTn id="147" dur="500"/>
                                        <p:tgtEl>
                                          <p:spTgt spid="134"/>
                                        </p:tgtEl>
                                      </p:cBhvr>
                                    </p:animEffect>
                                    <p:set>
                                      <p:cBhvr>
                                        <p:cTn id="148" dur="1" fill="hold">
                                          <p:stCondLst>
                                            <p:cond delay="499"/>
                                          </p:stCondLst>
                                        </p:cTn>
                                        <p:tgtEl>
                                          <p:spTgt spid="134"/>
                                        </p:tgtEl>
                                        <p:attrNameLst>
                                          <p:attrName>style.visibility</p:attrName>
                                        </p:attrNameLst>
                                      </p:cBhvr>
                                      <p:to>
                                        <p:strVal val="hidden"/>
                                      </p:to>
                                    </p:set>
                                  </p:childTnLst>
                                </p:cTn>
                              </p:par>
                              <p:par>
                                <p:cTn id="149" presetID="10" presetClass="exit" presetSubtype="0" fill="hold" grpId="2" nodeType="withEffect">
                                  <p:stCondLst>
                                    <p:cond delay="0"/>
                                  </p:stCondLst>
                                  <p:childTnLst>
                                    <p:animEffect transition="out" filter="fade">
                                      <p:cBhvr>
                                        <p:cTn id="150" dur="500"/>
                                        <p:tgtEl>
                                          <p:spTgt spid="135"/>
                                        </p:tgtEl>
                                      </p:cBhvr>
                                    </p:animEffect>
                                    <p:set>
                                      <p:cBhvr>
                                        <p:cTn id="151" dur="1" fill="hold">
                                          <p:stCondLst>
                                            <p:cond delay="499"/>
                                          </p:stCondLst>
                                        </p:cTn>
                                        <p:tgtEl>
                                          <p:spTgt spid="135"/>
                                        </p:tgtEl>
                                        <p:attrNameLst>
                                          <p:attrName>style.visibility</p:attrName>
                                        </p:attrNameLst>
                                      </p:cBhvr>
                                      <p:to>
                                        <p:strVal val="hidden"/>
                                      </p:to>
                                    </p:set>
                                  </p:childTnLst>
                                </p:cTn>
                              </p:par>
                              <p:par>
                                <p:cTn id="152" presetID="10" presetClass="exit" presetSubtype="0" fill="hold" grpId="2" nodeType="withEffect">
                                  <p:stCondLst>
                                    <p:cond delay="0"/>
                                  </p:stCondLst>
                                  <p:childTnLst>
                                    <p:animEffect transition="out" filter="fade">
                                      <p:cBhvr>
                                        <p:cTn id="153" dur="500"/>
                                        <p:tgtEl>
                                          <p:spTgt spid="136"/>
                                        </p:tgtEl>
                                      </p:cBhvr>
                                    </p:animEffect>
                                    <p:set>
                                      <p:cBhvr>
                                        <p:cTn id="154" dur="1" fill="hold">
                                          <p:stCondLst>
                                            <p:cond delay="499"/>
                                          </p:stCondLst>
                                        </p:cTn>
                                        <p:tgtEl>
                                          <p:spTgt spid="136"/>
                                        </p:tgtEl>
                                        <p:attrNameLst>
                                          <p:attrName>style.visibility</p:attrName>
                                        </p:attrNameLst>
                                      </p:cBhvr>
                                      <p:to>
                                        <p:strVal val="hidden"/>
                                      </p:to>
                                    </p:set>
                                  </p:childTnLst>
                                </p:cTn>
                              </p:par>
                              <p:par>
                                <p:cTn id="155" presetID="10" presetClass="exit" presetSubtype="0" fill="hold" grpId="2" nodeType="withEffect">
                                  <p:stCondLst>
                                    <p:cond delay="0"/>
                                  </p:stCondLst>
                                  <p:childTnLst>
                                    <p:animEffect transition="out" filter="fade">
                                      <p:cBhvr>
                                        <p:cTn id="156" dur="500"/>
                                        <p:tgtEl>
                                          <p:spTgt spid="137"/>
                                        </p:tgtEl>
                                      </p:cBhvr>
                                    </p:animEffect>
                                    <p:set>
                                      <p:cBhvr>
                                        <p:cTn id="157" dur="1" fill="hold">
                                          <p:stCondLst>
                                            <p:cond delay="499"/>
                                          </p:stCondLst>
                                        </p:cTn>
                                        <p:tgtEl>
                                          <p:spTgt spid="137"/>
                                        </p:tgtEl>
                                        <p:attrNameLst>
                                          <p:attrName>style.visibility</p:attrName>
                                        </p:attrNameLst>
                                      </p:cBhvr>
                                      <p:to>
                                        <p:strVal val="hidden"/>
                                      </p:to>
                                    </p:set>
                                  </p:childTnLst>
                                </p:cTn>
                              </p:par>
                              <p:par>
                                <p:cTn id="158" presetID="10" presetClass="exit" presetSubtype="0" fill="hold" grpId="2" nodeType="withEffect">
                                  <p:stCondLst>
                                    <p:cond delay="0"/>
                                  </p:stCondLst>
                                  <p:childTnLst>
                                    <p:animEffect transition="out" filter="fade">
                                      <p:cBhvr>
                                        <p:cTn id="159" dur="500"/>
                                        <p:tgtEl>
                                          <p:spTgt spid="138"/>
                                        </p:tgtEl>
                                      </p:cBhvr>
                                    </p:animEffect>
                                    <p:set>
                                      <p:cBhvr>
                                        <p:cTn id="160" dur="1" fill="hold">
                                          <p:stCondLst>
                                            <p:cond delay="499"/>
                                          </p:stCondLst>
                                        </p:cTn>
                                        <p:tgtEl>
                                          <p:spTgt spid="138"/>
                                        </p:tgtEl>
                                        <p:attrNameLst>
                                          <p:attrName>style.visibility</p:attrName>
                                        </p:attrNameLst>
                                      </p:cBhvr>
                                      <p:to>
                                        <p:strVal val="hidden"/>
                                      </p:to>
                                    </p:set>
                                  </p:childTnLst>
                                </p:cTn>
                              </p:par>
                            </p:childTnLst>
                          </p:cTn>
                        </p:par>
                        <p:par>
                          <p:cTn id="161" fill="hold">
                            <p:stCondLst>
                              <p:cond delay="9850"/>
                            </p:stCondLst>
                            <p:childTnLst>
                              <p:par>
                                <p:cTn id="162" presetID="10" presetClass="entr" presetSubtype="0" fill="hold" nodeType="afterEffect">
                                  <p:stCondLst>
                                    <p:cond delay="0"/>
                                  </p:stCondLst>
                                  <p:childTnLst>
                                    <p:set>
                                      <p:cBhvr>
                                        <p:cTn id="163" dur="1" fill="hold">
                                          <p:stCondLst>
                                            <p:cond delay="0"/>
                                          </p:stCondLst>
                                        </p:cTn>
                                        <p:tgtEl>
                                          <p:spTgt spid="159"/>
                                        </p:tgtEl>
                                        <p:attrNameLst>
                                          <p:attrName>style.visibility</p:attrName>
                                        </p:attrNameLst>
                                      </p:cBhvr>
                                      <p:to>
                                        <p:strVal val="visible"/>
                                      </p:to>
                                    </p:set>
                                    <p:animEffect transition="in" filter="fade">
                                      <p:cBhvr>
                                        <p:cTn id="164" dur="250"/>
                                        <p:tgtEl>
                                          <p:spTgt spid="159"/>
                                        </p:tgtEl>
                                      </p:cBhvr>
                                    </p:animEffect>
                                  </p:childTnLst>
                                </p:cTn>
                              </p:par>
                              <p:par>
                                <p:cTn id="165" presetID="42" presetClass="path" presetSubtype="0" decel="100000" fill="hold" nodeType="withEffect">
                                  <p:stCondLst>
                                    <p:cond delay="0"/>
                                  </p:stCondLst>
                                  <p:childTnLst>
                                    <p:animMotion origin="layout" path="M -2.91667E-6 -0.00092 L -2.91667E-6 0.0669 " pathEditMode="relative" rAng="0" ptsTypes="AA">
                                      <p:cBhvr>
                                        <p:cTn id="166" dur="500" spd="-100000" fill="hold"/>
                                        <p:tgtEl>
                                          <p:spTgt spid="159"/>
                                        </p:tgtEl>
                                        <p:attrNameLst>
                                          <p:attrName>ppt_x</p:attrName>
                                          <p:attrName>ppt_y</p:attrName>
                                        </p:attrNameLst>
                                      </p:cBhvr>
                                      <p:rCtr x="0" y="3380"/>
                                    </p:animMotion>
                                  </p:childTnLst>
                                </p:cTn>
                              </p:par>
                              <p:par>
                                <p:cTn id="167" presetID="10" presetClass="entr" presetSubtype="0" fill="hold" nodeType="withEffect">
                                  <p:stCondLst>
                                    <p:cond delay="100"/>
                                  </p:stCondLst>
                                  <p:childTnLst>
                                    <p:set>
                                      <p:cBhvr>
                                        <p:cTn id="168" dur="1" fill="hold">
                                          <p:stCondLst>
                                            <p:cond delay="0"/>
                                          </p:stCondLst>
                                        </p:cTn>
                                        <p:tgtEl>
                                          <p:spTgt spid="162"/>
                                        </p:tgtEl>
                                        <p:attrNameLst>
                                          <p:attrName>style.visibility</p:attrName>
                                        </p:attrNameLst>
                                      </p:cBhvr>
                                      <p:to>
                                        <p:strVal val="visible"/>
                                      </p:to>
                                    </p:set>
                                    <p:animEffect transition="in" filter="fade">
                                      <p:cBhvr>
                                        <p:cTn id="169" dur="250"/>
                                        <p:tgtEl>
                                          <p:spTgt spid="162"/>
                                        </p:tgtEl>
                                      </p:cBhvr>
                                    </p:animEffect>
                                  </p:childTnLst>
                                </p:cTn>
                              </p:par>
                              <p:par>
                                <p:cTn id="170" presetID="42" presetClass="path" presetSubtype="0" decel="100000" fill="hold" nodeType="withEffect">
                                  <p:stCondLst>
                                    <p:cond delay="100"/>
                                  </p:stCondLst>
                                  <p:childTnLst>
                                    <p:animMotion origin="layout" path="M -4.375E-6 -0.00139 L -4.375E-6 0.06643 " pathEditMode="relative" rAng="0" ptsTypes="AA">
                                      <p:cBhvr>
                                        <p:cTn id="171" dur="500" spd="-100000" fill="hold"/>
                                        <p:tgtEl>
                                          <p:spTgt spid="162"/>
                                        </p:tgtEl>
                                        <p:attrNameLst>
                                          <p:attrName>ppt_x</p:attrName>
                                          <p:attrName>ppt_y</p:attrName>
                                        </p:attrNameLst>
                                      </p:cBhvr>
                                      <p:rCtr x="0" y="3380"/>
                                    </p:animMotion>
                                  </p:childTnLst>
                                </p:cTn>
                              </p:par>
                              <p:par>
                                <p:cTn id="172" presetID="10" presetClass="entr" presetSubtype="0" fill="hold" nodeType="withEffect">
                                  <p:stCondLst>
                                    <p:cond delay="200"/>
                                  </p:stCondLst>
                                  <p:childTnLst>
                                    <p:set>
                                      <p:cBhvr>
                                        <p:cTn id="173" dur="1" fill="hold">
                                          <p:stCondLst>
                                            <p:cond delay="0"/>
                                          </p:stCondLst>
                                        </p:cTn>
                                        <p:tgtEl>
                                          <p:spTgt spid="165"/>
                                        </p:tgtEl>
                                        <p:attrNameLst>
                                          <p:attrName>style.visibility</p:attrName>
                                        </p:attrNameLst>
                                      </p:cBhvr>
                                      <p:to>
                                        <p:strVal val="visible"/>
                                      </p:to>
                                    </p:set>
                                    <p:animEffect transition="in" filter="fade">
                                      <p:cBhvr>
                                        <p:cTn id="174" dur="250"/>
                                        <p:tgtEl>
                                          <p:spTgt spid="165"/>
                                        </p:tgtEl>
                                      </p:cBhvr>
                                    </p:animEffect>
                                  </p:childTnLst>
                                </p:cTn>
                              </p:par>
                              <p:par>
                                <p:cTn id="175" presetID="42" presetClass="path" presetSubtype="0" decel="100000" fill="hold" nodeType="withEffect">
                                  <p:stCondLst>
                                    <p:cond delay="200"/>
                                  </p:stCondLst>
                                  <p:childTnLst>
                                    <p:animMotion origin="layout" path="M 1.11022E-16 0.00023 L 1.11022E-16 0.06805 " pathEditMode="relative" rAng="0" ptsTypes="AA">
                                      <p:cBhvr>
                                        <p:cTn id="176" dur="500" spd="-100000" fill="hold"/>
                                        <p:tgtEl>
                                          <p:spTgt spid="165"/>
                                        </p:tgtEl>
                                        <p:attrNameLst>
                                          <p:attrName>ppt_x</p:attrName>
                                          <p:attrName>ppt_y</p:attrName>
                                        </p:attrNameLst>
                                      </p:cBhvr>
                                      <p:rCtr x="0" y="3380"/>
                                    </p:animMotion>
                                  </p:childTnLst>
                                </p:cTn>
                              </p:par>
                              <p:par>
                                <p:cTn id="177" presetID="10" presetClass="entr" presetSubtype="0" fill="hold" nodeType="withEffect">
                                  <p:stCondLst>
                                    <p:cond delay="300"/>
                                  </p:stCondLst>
                                  <p:childTnLst>
                                    <p:set>
                                      <p:cBhvr>
                                        <p:cTn id="178" dur="1" fill="hold">
                                          <p:stCondLst>
                                            <p:cond delay="0"/>
                                          </p:stCondLst>
                                        </p:cTn>
                                        <p:tgtEl>
                                          <p:spTgt spid="168"/>
                                        </p:tgtEl>
                                        <p:attrNameLst>
                                          <p:attrName>style.visibility</p:attrName>
                                        </p:attrNameLst>
                                      </p:cBhvr>
                                      <p:to>
                                        <p:strVal val="visible"/>
                                      </p:to>
                                    </p:set>
                                    <p:animEffect transition="in" filter="fade">
                                      <p:cBhvr>
                                        <p:cTn id="179" dur="250"/>
                                        <p:tgtEl>
                                          <p:spTgt spid="168"/>
                                        </p:tgtEl>
                                      </p:cBhvr>
                                    </p:animEffect>
                                  </p:childTnLst>
                                </p:cTn>
                              </p:par>
                              <p:par>
                                <p:cTn id="180" presetID="42" presetClass="path" presetSubtype="0" decel="100000" fill="hold" nodeType="withEffect">
                                  <p:stCondLst>
                                    <p:cond delay="300"/>
                                  </p:stCondLst>
                                  <p:childTnLst>
                                    <p:animMotion origin="layout" path="M -4.16667E-6 -0.00046 L -4.16667E-6 0.06736 " pathEditMode="relative" rAng="0" ptsTypes="AA">
                                      <p:cBhvr>
                                        <p:cTn id="181" dur="500" spd="-100000" fill="hold"/>
                                        <p:tgtEl>
                                          <p:spTgt spid="168"/>
                                        </p:tgtEl>
                                        <p:attrNameLst>
                                          <p:attrName>ppt_x</p:attrName>
                                          <p:attrName>ppt_y</p:attrName>
                                        </p:attrNameLst>
                                      </p:cBhvr>
                                      <p:rCtr x="0" y="3380"/>
                                    </p:animMotion>
                                  </p:childTnLst>
                                </p:cTn>
                              </p:par>
                              <p:par>
                                <p:cTn id="182" presetID="10" presetClass="entr" presetSubtype="0" fill="hold" nodeType="withEffect">
                                  <p:stCondLst>
                                    <p:cond delay="400"/>
                                  </p:stCondLst>
                                  <p:childTnLst>
                                    <p:set>
                                      <p:cBhvr>
                                        <p:cTn id="183" dur="1" fill="hold">
                                          <p:stCondLst>
                                            <p:cond delay="0"/>
                                          </p:stCondLst>
                                        </p:cTn>
                                        <p:tgtEl>
                                          <p:spTgt spid="171"/>
                                        </p:tgtEl>
                                        <p:attrNameLst>
                                          <p:attrName>style.visibility</p:attrName>
                                        </p:attrNameLst>
                                      </p:cBhvr>
                                      <p:to>
                                        <p:strVal val="visible"/>
                                      </p:to>
                                    </p:set>
                                    <p:animEffect transition="in" filter="fade">
                                      <p:cBhvr>
                                        <p:cTn id="184" dur="250"/>
                                        <p:tgtEl>
                                          <p:spTgt spid="171"/>
                                        </p:tgtEl>
                                      </p:cBhvr>
                                    </p:animEffect>
                                  </p:childTnLst>
                                </p:cTn>
                              </p:par>
                              <p:par>
                                <p:cTn id="185" presetID="42" presetClass="path" presetSubtype="0" decel="100000" fill="hold" nodeType="withEffect">
                                  <p:stCondLst>
                                    <p:cond delay="400"/>
                                  </p:stCondLst>
                                  <p:childTnLst>
                                    <p:animMotion origin="layout" path="M -4.16667E-6 0.0007 L -4.16667E-6 0.06852 " pathEditMode="relative" rAng="0" ptsTypes="AA">
                                      <p:cBhvr>
                                        <p:cTn id="186" dur="500" spd="-100000" fill="hold"/>
                                        <p:tgtEl>
                                          <p:spTgt spid="171"/>
                                        </p:tgtEl>
                                        <p:attrNameLst>
                                          <p:attrName>ppt_x</p:attrName>
                                          <p:attrName>ppt_y</p:attrName>
                                        </p:attrNameLst>
                                      </p:cBhvr>
                                      <p:rCtr x="0" y="338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P spid="129" grpId="1" animBg="1"/>
      <p:bldP spid="129" grpId="2" animBg="1"/>
      <p:bldP spid="130" grpId="0" animBg="1"/>
      <p:bldP spid="130" grpId="1" animBg="1"/>
      <p:bldP spid="130" grpId="2" animBg="1"/>
      <p:bldP spid="131" grpId="0" animBg="1"/>
      <p:bldP spid="131" grpId="1" animBg="1"/>
      <p:bldP spid="131" grpId="2" animBg="1"/>
      <p:bldP spid="132" grpId="0" animBg="1"/>
      <p:bldP spid="132" grpId="1" animBg="1"/>
      <p:bldP spid="132" grpId="2" animBg="1"/>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P spid="136" grpId="1" animBg="1"/>
      <p:bldP spid="136" grpId="2" animBg="1"/>
      <p:bldP spid="137" grpId="0" animBg="1"/>
      <p:bldP spid="137" grpId="1" animBg="1"/>
      <p:bldP spid="137" grpId="2" animBg="1"/>
      <p:bldP spid="138" grpId="0" animBg="1"/>
      <p:bldP spid="138" grpId="1" animBg="1"/>
      <p:bldP spid="138"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9978738" y="3536934"/>
            <a:ext cx="1902349" cy="1920171"/>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556072963"/>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5F096E2-6DB6-4A02-904E-7B9E77D218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73697" y="1629466"/>
            <a:ext cx="5093927" cy="3018635"/>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grpSp>
        <p:nvGrpSpPr>
          <p:cNvPr id="25" name="Group 24">
            <a:extLst>
              <a:ext uri="{FF2B5EF4-FFF2-40B4-BE49-F238E27FC236}">
                <a16:creationId xmlns:a16="http://schemas.microsoft.com/office/drawing/2014/main" id="{E3B8A3E2-5230-43BE-9516-0CE0D375B9FC}"/>
              </a:ext>
            </a:extLst>
          </p:cNvPr>
          <p:cNvGrpSpPr/>
          <p:nvPr/>
        </p:nvGrpSpPr>
        <p:grpSpPr>
          <a:xfrm>
            <a:off x="8540123" y="1076110"/>
            <a:ext cx="2855021" cy="1745498"/>
            <a:chOff x="7839601" y="816418"/>
            <a:chExt cx="2855021" cy="1745498"/>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816418"/>
              <a:ext cx="2855021" cy="174549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No threat expert to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contact when needed </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22" name="Group 21">
            <a:extLst>
              <a:ext uri="{FF2B5EF4-FFF2-40B4-BE49-F238E27FC236}">
                <a16:creationId xmlns:a16="http://schemas.microsoft.com/office/drawing/2014/main" id="{A3ED2F90-A2AE-4FA0-AC3C-08E6E8A31CB3}"/>
              </a:ext>
            </a:extLst>
          </p:cNvPr>
          <p:cNvGrpSpPr/>
          <p:nvPr/>
        </p:nvGrpSpPr>
        <p:grpSpPr>
          <a:xfrm>
            <a:off x="7176950" y="2770717"/>
            <a:ext cx="2656107" cy="1847876"/>
            <a:chOff x="7930436" y="816417"/>
            <a:chExt cx="2656107" cy="1847876"/>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930436" y="816417"/>
              <a:ext cx="2656107" cy="1847876"/>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Missing guidance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on alert handling</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9" name="Group 38">
            <a:extLst>
              <a:ext uri="{FF2B5EF4-FFF2-40B4-BE49-F238E27FC236}">
                <a16:creationId xmlns:a16="http://schemas.microsoft.com/office/drawing/2014/main" id="{E68F2CF0-9AC6-4908-A263-6A6B2DB0807D}"/>
              </a:ext>
            </a:extLst>
          </p:cNvPr>
          <p:cNvGrpSpPr/>
          <p:nvPr/>
        </p:nvGrpSpPr>
        <p:grpSpPr>
          <a:xfrm>
            <a:off x="8142193" y="4307406"/>
            <a:ext cx="2656106" cy="1533451"/>
            <a:chOff x="7919266" y="832887"/>
            <a:chExt cx="2656106" cy="1533451"/>
          </a:xfrm>
        </p:grpSpPr>
        <p:sp>
          <p:nvSpPr>
            <p:cNvPr id="40" name="Rectangle 39">
              <a:extLst>
                <a:ext uri="{FF2B5EF4-FFF2-40B4-BE49-F238E27FC236}">
                  <a16:creationId xmlns:a16="http://schemas.microsoft.com/office/drawing/2014/main" id="{CA5943EE-92DA-45D8-98B1-6610AFB1E84B}"/>
                </a:ext>
              </a:extLst>
            </p:cNvPr>
            <p:cNvSpPr/>
            <p:nvPr/>
          </p:nvSpPr>
          <p:spPr bwMode="auto">
            <a:xfrm>
              <a:off x="7919266" y="832887"/>
              <a:ext cx="2656106" cy="1533451"/>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Important alerts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might get missed</a:t>
              </a:r>
            </a:p>
          </p:txBody>
        </p:sp>
        <p:sp>
          <p:nvSpPr>
            <p:cNvPr id="41" name="Warning_E7BA">
              <a:extLst>
                <a:ext uri="{FF2B5EF4-FFF2-40B4-BE49-F238E27FC236}">
                  <a16:creationId xmlns:a16="http://schemas.microsoft.com/office/drawing/2014/main" id="{976C198C-6945-452D-9CA0-894A72445AB0}"/>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5" y="2471392"/>
            <a:ext cx="3729042" cy="758022"/>
          </a:xfrm>
        </p:spPr>
        <p:txBody>
          <a:bodyPr/>
          <a:lstStyle/>
          <a:p>
            <a:r>
              <a:rPr lang="en-US"/>
              <a:t>The need for </a:t>
            </a:r>
            <a:br>
              <a:rPr lang="en-US"/>
            </a:br>
            <a:r>
              <a:rPr lang="en-US"/>
              <a:t>Managed Hunting</a:t>
            </a:r>
          </a:p>
        </p:txBody>
      </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4093983"/>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4093983"/>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grpSp>
        <p:nvGrpSpPr>
          <p:cNvPr id="38" name="Group 37">
            <a:extLst>
              <a:ext uri="{FF2B5EF4-FFF2-40B4-BE49-F238E27FC236}">
                <a16:creationId xmlns:a16="http://schemas.microsoft.com/office/drawing/2014/main" id="{2A08CDDE-FF17-401D-BBCA-3A474F7A8F68}"/>
              </a:ext>
            </a:extLst>
          </p:cNvPr>
          <p:cNvGrpSpPr/>
          <p:nvPr/>
        </p:nvGrpSpPr>
        <p:grpSpPr>
          <a:xfrm>
            <a:off x="4906637" y="2369751"/>
            <a:ext cx="2619196" cy="1753877"/>
            <a:chOff x="7945236" y="816417"/>
            <a:chExt cx="2619196" cy="1753877"/>
          </a:xfrm>
        </p:grpSpPr>
        <p:sp>
          <p:nvSpPr>
            <p:cNvPr id="42" name="Rectangle 41">
              <a:extLst>
                <a:ext uri="{FF2B5EF4-FFF2-40B4-BE49-F238E27FC236}">
                  <a16:creationId xmlns:a16="http://schemas.microsoft.com/office/drawing/2014/main" id="{6DF94E19-015A-4799-8B86-BC972F52E71F}"/>
                </a:ext>
              </a:extLst>
            </p:cNvPr>
            <p:cNvSpPr/>
            <p:nvPr/>
          </p:nvSpPr>
          <p:spPr bwMode="auto">
            <a:xfrm>
              <a:off x="7945236" y="816417"/>
              <a:ext cx="2619196"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fr-FR"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Does this alert or event really matter to my org?</a:t>
              </a:r>
              <a:endPar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endParaRPr>
            </a:p>
          </p:txBody>
        </p:sp>
        <p:sp>
          <p:nvSpPr>
            <p:cNvPr id="43" name="Warning_E7BA">
              <a:extLst>
                <a:ext uri="{FF2B5EF4-FFF2-40B4-BE49-F238E27FC236}">
                  <a16:creationId xmlns:a16="http://schemas.microsoft.com/office/drawing/2014/main" id="{7E4D2155-45D9-4AE5-ACB9-03004B9CC6C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44" name="Group 43">
            <a:extLst>
              <a:ext uri="{FF2B5EF4-FFF2-40B4-BE49-F238E27FC236}">
                <a16:creationId xmlns:a16="http://schemas.microsoft.com/office/drawing/2014/main" id="{88714031-A71C-4B84-9186-086BC2F6A6B0}"/>
              </a:ext>
            </a:extLst>
          </p:cNvPr>
          <p:cNvGrpSpPr/>
          <p:nvPr/>
        </p:nvGrpSpPr>
        <p:grpSpPr>
          <a:xfrm>
            <a:off x="6529079" y="778052"/>
            <a:ext cx="2224870" cy="1702828"/>
            <a:chOff x="8114717" y="816418"/>
            <a:chExt cx="2224870" cy="1702828"/>
          </a:xfrm>
        </p:grpSpPr>
        <p:sp>
          <p:nvSpPr>
            <p:cNvPr id="45" name="Rectangle 44">
              <a:extLst>
                <a:ext uri="{FF2B5EF4-FFF2-40B4-BE49-F238E27FC236}">
                  <a16:creationId xmlns:a16="http://schemas.microsoft.com/office/drawing/2014/main" id="{223A1FA9-AD44-4467-B579-88ED8FB0B662}"/>
                </a:ext>
              </a:extLst>
            </p:cNvPr>
            <p:cNvSpPr/>
            <p:nvPr/>
          </p:nvSpPr>
          <p:spPr bwMode="auto">
            <a:xfrm>
              <a:off x="8114717" y="816418"/>
              <a:ext cx="2224870" cy="170282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Need for additional threat context </a:t>
              </a:r>
            </a:p>
          </p:txBody>
        </p:sp>
        <p:sp>
          <p:nvSpPr>
            <p:cNvPr id="46" name="Warning_E7BA">
              <a:extLst>
                <a:ext uri="{FF2B5EF4-FFF2-40B4-BE49-F238E27FC236}">
                  <a16:creationId xmlns:a16="http://schemas.microsoft.com/office/drawing/2014/main" id="{ACBCE70C-913F-4715-9520-5A97B41A051B}"/>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0" name="Graphic 68">
            <a:extLst>
              <a:ext uri="{FF2B5EF4-FFF2-40B4-BE49-F238E27FC236}">
                <a16:creationId xmlns:a16="http://schemas.microsoft.com/office/drawing/2014/main" id="{A0874279-13B5-4028-9F71-3E68A46EEAB7}"/>
              </a:ext>
            </a:extLst>
          </p:cNvPr>
          <p:cNvGrpSpPr/>
          <p:nvPr/>
        </p:nvGrpSpPr>
        <p:grpSpPr>
          <a:xfrm>
            <a:off x="644376" y="1732984"/>
            <a:ext cx="610119" cy="686384"/>
            <a:chOff x="5943599" y="2914066"/>
            <a:chExt cx="610119" cy="686384"/>
          </a:xfrm>
        </p:grpSpPr>
        <p:sp>
          <p:nvSpPr>
            <p:cNvPr id="31" name="Freeform: Shape 30">
              <a:extLst>
                <a:ext uri="{FF2B5EF4-FFF2-40B4-BE49-F238E27FC236}">
                  <a16:creationId xmlns:a16="http://schemas.microsoft.com/office/drawing/2014/main" id="{65657158-FEAB-46C6-AF2E-D5834AB9EFB9}"/>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91B2985-5C75-4ADE-A133-443B63837172}"/>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20F34D4-7132-4DA0-B5CA-4AB900F86884}"/>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spTree>
    <p:extLst>
      <p:ext uri="{BB962C8B-B14F-4D97-AF65-F5344CB8AC3E}">
        <p14:creationId xmlns:p14="http://schemas.microsoft.com/office/powerpoint/2010/main" val="42696897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25"/>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25"/>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39"/>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39"/>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22"/>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22"/>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38"/>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38"/>
                                        </p:tgtEl>
                                      </p:cBhvr>
                                      <p:by x="0" y="0"/>
                                    </p:animScale>
                                  </p:childTnLst>
                                </p:cTn>
                              </p:par>
                            </p:childTnLst>
                          </p:cTn>
                        </p:par>
                        <p:par>
                          <p:cTn id="24" fill="hold">
                            <p:stCondLst>
                              <p:cond delay="4000"/>
                            </p:stCondLst>
                            <p:childTnLst>
                              <p:par>
                                <p:cTn id="25" presetID="1" presetClass="entr" presetSubtype="0" fill="hold" nodeType="afterEffect">
                                  <p:stCondLst>
                                    <p:cond delay="500"/>
                                  </p:stCondLst>
                                  <p:childTnLst>
                                    <p:set>
                                      <p:cBhvr>
                                        <p:cTn id="26" dur="1" fill="hold">
                                          <p:stCondLst>
                                            <p:cond delay="0"/>
                                          </p:stCondLst>
                                        </p:cTn>
                                        <p:tgtEl>
                                          <p:spTgt spid="44"/>
                                        </p:tgtEl>
                                        <p:attrNameLst>
                                          <p:attrName>style.visibility</p:attrName>
                                        </p:attrNameLst>
                                      </p:cBhvr>
                                      <p:to>
                                        <p:strVal val="visible"/>
                                      </p:to>
                                    </p:set>
                                  </p:childTnLst>
                                </p:cTn>
                              </p:par>
                              <p:par>
                                <p:cTn id="27" presetID="6" presetClass="emph" presetSubtype="0" accel="100000" autoRev="1" fill="hold" nodeType="withEffect">
                                  <p:stCondLst>
                                    <p:cond delay="0"/>
                                  </p:stCondLst>
                                  <p:childTnLst>
                                    <p:animScale>
                                      <p:cBhvr>
                                        <p:cTn id="28" dur="500" fill="hold"/>
                                        <p:tgtEl>
                                          <p:spTgt spid="44"/>
                                        </p:tgtEl>
                                      </p:cBhvr>
                                      <p:by x="0" y="0"/>
                                    </p:animScale>
                                  </p:childTnLst>
                                </p:cTn>
                              </p:par>
                            </p:childTnLst>
                          </p:cTn>
                        </p:par>
                      </p:childTnLst>
                    </p:cTn>
                  </p:par>
                  <p:par>
                    <p:cTn id="29" fill="hold">
                      <p:stCondLst>
                        <p:cond delay="indefinite"/>
                      </p:stCondLst>
                      <p:childTnLst>
                        <p:par>
                          <p:cTn id="30" fill="hold">
                            <p:stCondLst>
                              <p:cond delay="0"/>
                            </p:stCondLst>
                            <p:childTnLst>
                              <p:par>
                                <p:cTn id="31" presetID="35" presetClass="path" presetSubtype="0" decel="100000" fill="hold" grpId="0" nodeType="clickEffect">
                                  <p:stCondLst>
                                    <p:cond delay="0"/>
                                  </p:stCondLst>
                                  <p:childTnLst>
                                    <p:animMotion origin="layout" path="M -1.66667E-6 7.40741E-7 L -0.04844 7.40741E-7 " pathEditMode="relative" rAng="0" ptsTypes="AA">
                                      <p:cBhvr>
                                        <p:cTn id="32" dur="500" fill="hold"/>
                                        <p:tgtEl>
                                          <p:spTgt spid="29"/>
                                        </p:tgtEl>
                                        <p:attrNameLst>
                                          <p:attrName>ppt_x</p:attrName>
                                          <p:attrName>ppt_y</p:attrName>
                                        </p:attrNameLst>
                                      </p:cBhvr>
                                      <p:rCtr x="-2422" y="0"/>
                                    </p:animMotion>
                                  </p:childTnLst>
                                </p:cTn>
                              </p:par>
                              <p:par>
                                <p:cTn id="33" presetID="1" presetClass="emph" presetSubtype="2" fill="hold" nodeType="withEffect">
                                  <p:stCondLst>
                                    <p:cond delay="0"/>
                                  </p:stCondLst>
                                  <p:childTnLst>
                                    <p:animClr clrSpc="rgb" dir="cw">
                                      <p:cBhvr>
                                        <p:cTn id="34" dur="500" fill="hold"/>
                                        <p:tgtEl>
                                          <p:spTgt spid="29"/>
                                        </p:tgtEl>
                                        <p:attrNameLst>
                                          <p:attrName>fillcolor</p:attrName>
                                        </p:attrNameLst>
                                      </p:cBhvr>
                                      <p:to>
                                        <a:srgbClr val="0078D4"/>
                                      </p:to>
                                    </p:animClr>
                                    <p:set>
                                      <p:cBhvr>
                                        <p:cTn id="35" dur="500" fill="hold"/>
                                        <p:tgtEl>
                                          <p:spTgt spid="29"/>
                                        </p:tgtEl>
                                        <p:attrNameLst>
                                          <p:attrName>fill.type</p:attrName>
                                        </p:attrNameLst>
                                      </p:cBhvr>
                                      <p:to>
                                        <p:strVal val="solid"/>
                                      </p:to>
                                    </p:set>
                                    <p:set>
                                      <p:cBhvr>
                                        <p:cTn id="36" dur="500" fill="hold"/>
                                        <p:tgtEl>
                                          <p:spTgt spid="29"/>
                                        </p:tgtEl>
                                        <p:attrNameLst>
                                          <p:attrName>fill.on</p:attrName>
                                        </p:attrNameLst>
                                      </p:cBhvr>
                                      <p:to>
                                        <p:strVal val="true"/>
                                      </p:to>
                                    </p:set>
                                  </p:childTnLst>
                                </p:cTn>
                              </p:par>
                              <p:par>
                                <p:cTn id="37" presetID="7" presetClass="emph" presetSubtype="2" fill="hold" nodeType="withEffect">
                                  <p:stCondLst>
                                    <p:cond delay="0"/>
                                  </p:stCondLst>
                                  <p:childTnLst>
                                    <p:animClr clrSpc="rgb" dir="cw">
                                      <p:cBhvr>
                                        <p:cTn id="38" dur="500" fill="hold"/>
                                        <p:tgtEl>
                                          <p:spTgt spid="28"/>
                                        </p:tgtEl>
                                        <p:attrNameLst>
                                          <p:attrName>stroke.color</p:attrName>
                                        </p:attrNameLst>
                                      </p:cBhvr>
                                      <p:to>
                                        <a:srgbClr val="0078D4"/>
                                      </p:to>
                                    </p:animClr>
                                    <p:set>
                                      <p:cBhvr>
                                        <p:cTn id="39" dur="500" fill="hold"/>
                                        <p:tgtEl>
                                          <p:spTgt spid="28"/>
                                        </p:tgtEl>
                                        <p:attrNameLst>
                                          <p:attrName>stroke.on</p:attrName>
                                        </p:attrNameLst>
                                      </p:cBhvr>
                                      <p:to>
                                        <p:strVal val="true"/>
                                      </p:to>
                                    </p:set>
                                  </p:childTnLst>
                                </p:cTn>
                              </p:par>
                            </p:childTnLst>
                          </p:cTn>
                        </p:par>
                        <p:par>
                          <p:cTn id="40" fill="hold">
                            <p:stCondLst>
                              <p:cond delay="500"/>
                            </p:stCondLst>
                            <p:childTnLst>
                              <p:par>
                                <p:cTn id="41" presetID="42" presetClass="path" presetSubtype="0" accel="100000" fill="hold" nodeType="afterEffect">
                                  <p:stCondLst>
                                    <p:cond delay="0"/>
                                  </p:stCondLst>
                                  <p:childTnLst>
                                    <p:animMotion origin="layout" path="M 3.95833E-6 2.59259E-6 L -0.01537 0.04514 " pathEditMode="relative" rAng="0" ptsTypes="AA">
                                      <p:cBhvr>
                                        <p:cTn id="42" dur="500" fill="hold"/>
                                        <p:tgtEl>
                                          <p:spTgt spid="22"/>
                                        </p:tgtEl>
                                        <p:attrNameLst>
                                          <p:attrName>ppt_x</p:attrName>
                                          <p:attrName>ppt_y</p:attrName>
                                        </p:attrNameLst>
                                      </p:cBhvr>
                                      <p:rCtr x="-768" y="2245"/>
                                    </p:animMotion>
                                  </p:childTnLst>
                                </p:cTn>
                              </p:par>
                              <p:par>
                                <p:cTn id="43" presetID="10" presetClass="exit" presetSubtype="0" fill="hold" nodeType="withEffect">
                                  <p:stCondLst>
                                    <p:cond delay="0"/>
                                  </p:stCondLst>
                                  <p:childTnLst>
                                    <p:animEffect transition="out" filter="fade">
                                      <p:cBhvr>
                                        <p:cTn id="44" dur="500"/>
                                        <p:tgtEl>
                                          <p:spTgt spid="22"/>
                                        </p:tgtEl>
                                      </p:cBhvr>
                                    </p:animEffect>
                                    <p:set>
                                      <p:cBhvr>
                                        <p:cTn id="45" dur="1" fill="hold">
                                          <p:stCondLst>
                                            <p:cond delay="499"/>
                                          </p:stCondLst>
                                        </p:cTn>
                                        <p:tgtEl>
                                          <p:spTgt spid="22"/>
                                        </p:tgtEl>
                                        <p:attrNameLst>
                                          <p:attrName>style.visibility</p:attrName>
                                        </p:attrNameLst>
                                      </p:cBhvr>
                                      <p:to>
                                        <p:strVal val="hidden"/>
                                      </p:to>
                                    </p:set>
                                  </p:childTnLst>
                                </p:cTn>
                              </p:par>
                              <p:par>
                                <p:cTn id="46" presetID="42" presetClass="path" presetSubtype="0" accel="100000" fill="hold" nodeType="withEffect">
                                  <p:stCondLst>
                                    <p:cond delay="0"/>
                                  </p:stCondLst>
                                  <p:childTnLst>
                                    <p:animMotion origin="layout" path="M 1.875E-6 2.22222E-6 L 0.01549 -0.03287 " pathEditMode="relative" rAng="0" ptsTypes="AA">
                                      <p:cBhvr>
                                        <p:cTn id="47" dur="500" fill="hold"/>
                                        <p:tgtEl>
                                          <p:spTgt spid="25"/>
                                        </p:tgtEl>
                                        <p:attrNameLst>
                                          <p:attrName>ppt_x</p:attrName>
                                          <p:attrName>ppt_y</p:attrName>
                                        </p:attrNameLst>
                                      </p:cBhvr>
                                      <p:rCtr x="768" y="-1644"/>
                                    </p:animMotion>
                                  </p:childTnLst>
                                </p:cTn>
                              </p:par>
                              <p:par>
                                <p:cTn id="48" presetID="10" presetClass="exit" presetSubtype="0" fill="hold" nodeType="withEffect">
                                  <p:stCondLst>
                                    <p:cond delay="0"/>
                                  </p:stCondLst>
                                  <p:childTnLst>
                                    <p:animEffect transition="out" filter="fade">
                                      <p:cBhvr>
                                        <p:cTn id="49" dur="500"/>
                                        <p:tgtEl>
                                          <p:spTgt spid="25"/>
                                        </p:tgtEl>
                                      </p:cBhvr>
                                    </p:animEffect>
                                    <p:set>
                                      <p:cBhvr>
                                        <p:cTn id="50" dur="1" fill="hold">
                                          <p:stCondLst>
                                            <p:cond delay="499"/>
                                          </p:stCondLst>
                                        </p:cTn>
                                        <p:tgtEl>
                                          <p:spTgt spid="25"/>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2.08333E-7 0 L 0.0155 0.0206 " pathEditMode="relative" rAng="0" ptsTypes="AA">
                                      <p:cBhvr>
                                        <p:cTn id="52" dur="500" fill="hold"/>
                                        <p:tgtEl>
                                          <p:spTgt spid="39"/>
                                        </p:tgtEl>
                                        <p:attrNameLst>
                                          <p:attrName>ppt_x</p:attrName>
                                          <p:attrName>ppt_y</p:attrName>
                                        </p:attrNameLst>
                                      </p:cBhvr>
                                      <p:rCtr x="768" y="1019"/>
                                    </p:animMotion>
                                  </p:childTnLst>
                                </p:cTn>
                              </p:par>
                              <p:par>
                                <p:cTn id="53" presetID="10" presetClass="exit" presetSubtype="0" fill="hold" nodeType="withEffect">
                                  <p:stCondLst>
                                    <p:cond delay="0"/>
                                  </p:stCondLst>
                                  <p:childTnLst>
                                    <p:animEffect transition="out" filter="fade">
                                      <p:cBhvr>
                                        <p:cTn id="54" dur="500"/>
                                        <p:tgtEl>
                                          <p:spTgt spid="39"/>
                                        </p:tgtEl>
                                      </p:cBhvr>
                                    </p:animEffect>
                                    <p:set>
                                      <p:cBhvr>
                                        <p:cTn id="55" dur="1" fill="hold">
                                          <p:stCondLst>
                                            <p:cond delay="499"/>
                                          </p:stCondLst>
                                        </p:cTn>
                                        <p:tgtEl>
                                          <p:spTgt spid="39"/>
                                        </p:tgtEl>
                                        <p:attrNameLst>
                                          <p:attrName>style.visibility</p:attrName>
                                        </p:attrNameLst>
                                      </p:cBhvr>
                                      <p:to>
                                        <p:strVal val="hidden"/>
                                      </p:to>
                                    </p:set>
                                  </p:childTnLst>
                                </p:cTn>
                              </p:par>
                              <p:par>
                                <p:cTn id="56" presetID="42" presetClass="path" presetSubtype="0" accel="100000" fill="hold" nodeType="withEffect">
                                  <p:stCondLst>
                                    <p:cond delay="0"/>
                                  </p:stCondLst>
                                  <p:childTnLst>
                                    <p:animMotion origin="layout" path="M -1.04167E-6 -3.33333E-6 L -0.02539 -0.00764 " pathEditMode="relative" rAng="0" ptsTypes="AA">
                                      <p:cBhvr>
                                        <p:cTn id="57" dur="500" fill="hold"/>
                                        <p:tgtEl>
                                          <p:spTgt spid="38"/>
                                        </p:tgtEl>
                                        <p:attrNameLst>
                                          <p:attrName>ppt_x</p:attrName>
                                          <p:attrName>ppt_y</p:attrName>
                                        </p:attrNameLst>
                                      </p:cBhvr>
                                      <p:rCtr x="-1276" y="-394"/>
                                    </p:animMotion>
                                  </p:childTnLst>
                                </p:cTn>
                              </p:par>
                              <p:par>
                                <p:cTn id="58" presetID="10" presetClass="exit" presetSubtype="0" fill="hold" nodeType="withEffect">
                                  <p:stCondLst>
                                    <p:cond delay="0"/>
                                  </p:stCondLst>
                                  <p:childTnLst>
                                    <p:animEffect transition="out" filter="fade">
                                      <p:cBhvr>
                                        <p:cTn id="59" dur="500"/>
                                        <p:tgtEl>
                                          <p:spTgt spid="38"/>
                                        </p:tgtEl>
                                      </p:cBhvr>
                                    </p:animEffect>
                                    <p:set>
                                      <p:cBhvr>
                                        <p:cTn id="60" dur="1" fill="hold">
                                          <p:stCondLst>
                                            <p:cond delay="499"/>
                                          </p:stCondLst>
                                        </p:cTn>
                                        <p:tgtEl>
                                          <p:spTgt spid="38"/>
                                        </p:tgtEl>
                                        <p:attrNameLst>
                                          <p:attrName>style.visibility</p:attrName>
                                        </p:attrNameLst>
                                      </p:cBhvr>
                                      <p:to>
                                        <p:strVal val="hidden"/>
                                      </p:to>
                                    </p:set>
                                  </p:childTnLst>
                                </p:cTn>
                              </p:par>
                              <p:par>
                                <p:cTn id="61" presetID="42" presetClass="path" presetSubtype="0" accel="100000" fill="hold" nodeType="withEffect">
                                  <p:stCondLst>
                                    <p:cond delay="0"/>
                                  </p:stCondLst>
                                  <p:childTnLst>
                                    <p:animMotion origin="layout" path="M -2.70833E-6 0 L -0.01836 -0.03009 " pathEditMode="relative" rAng="0" ptsTypes="AA">
                                      <p:cBhvr>
                                        <p:cTn id="62" dur="500" fill="hold"/>
                                        <p:tgtEl>
                                          <p:spTgt spid="44"/>
                                        </p:tgtEl>
                                        <p:attrNameLst>
                                          <p:attrName>ppt_x</p:attrName>
                                          <p:attrName>ppt_y</p:attrName>
                                        </p:attrNameLst>
                                      </p:cBhvr>
                                      <p:rCtr x="-924" y="-1505"/>
                                    </p:animMotion>
                                  </p:childTnLst>
                                </p:cTn>
                              </p:par>
                              <p:par>
                                <p:cTn id="63" presetID="10" presetClass="exit" presetSubtype="0" fill="hold" nodeType="withEffect">
                                  <p:stCondLst>
                                    <p:cond delay="0"/>
                                  </p:stCondLst>
                                  <p:childTnLst>
                                    <p:animEffect transition="out" filter="fade">
                                      <p:cBhvr>
                                        <p:cTn id="64" dur="500"/>
                                        <p:tgtEl>
                                          <p:spTgt spid="44"/>
                                        </p:tgtEl>
                                      </p:cBhvr>
                                    </p:animEffect>
                                    <p:set>
                                      <p:cBhvr>
                                        <p:cTn id="65"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0E81A83A-AC66-40FA-B7FB-9CF3E661839B}"/>
              </a:ext>
            </a:extLst>
          </p:cNvPr>
          <p:cNvSpPr txBox="1">
            <a:spLocks/>
          </p:cNvSpPr>
          <p:nvPr/>
        </p:nvSpPr>
        <p:spPr>
          <a:xfrm>
            <a:off x="343720" y="426540"/>
            <a:ext cx="11106158" cy="746277"/>
          </a:xfrm>
          <a:prstGeom prst="rect">
            <a:avLst/>
          </a:prstGeom>
        </p:spPr>
        <p:txBody>
          <a:bodyPr/>
          <a:lstStyle>
            <a:lvl1pPr marL="0" algn="l" defTabSz="1087869" rtl="0" eaLnBrk="1" latinLnBrk="0" hangingPunct="1">
              <a:lnSpc>
                <a:spcPct val="90000"/>
              </a:lnSpc>
              <a:spcBef>
                <a:spcPct val="0"/>
              </a:spcBef>
              <a:buNone/>
              <a:defRPr lang="en-US" sz="4800" kern="1200" spc="-100" baseline="0" dirty="0">
                <a:solidFill>
                  <a:schemeClr val="tx1"/>
                </a:solidFill>
                <a:latin typeface="+mj-lt"/>
                <a:ea typeface="Segoe UI Semibold" panose="020B0702040204020203" pitchFamily="34" charset="0"/>
                <a:cs typeface="Segoe UI Semibold" panose="020B0702040204020203" pitchFamily="34" charset="0"/>
              </a:defRPr>
            </a:lvl1pPr>
          </a:lstStyle>
          <a:p>
            <a:pPr marL="0" marR="0" lvl="0" indent="0" algn="l" defTabSz="91418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a:ln w="3175">
                  <a:noFill/>
                </a:ln>
                <a:gradFill>
                  <a:gsLst>
                    <a:gs pos="1250">
                      <a:srgbClr val="0078D7"/>
                    </a:gs>
                    <a:gs pos="100000">
                      <a:srgbClr val="0078D7"/>
                    </a:gs>
                  </a:gsLst>
                  <a:lin ang="5400000" scaled="0"/>
                </a:gradFill>
                <a:effectLst/>
                <a:uLnTx/>
                <a:uFillTx/>
                <a:latin typeface="Segoe UI Light"/>
                <a:cs typeface="Segoe UI" pitchFamily="34" charset="0"/>
              </a:rPr>
              <a:t>Managed Threat Hunting Service</a:t>
            </a:r>
          </a:p>
        </p:txBody>
      </p:sp>
      <p:sp>
        <p:nvSpPr>
          <p:cNvPr id="12" name="Text Placeholder 4">
            <a:extLst>
              <a:ext uri="{FF2B5EF4-FFF2-40B4-BE49-F238E27FC236}">
                <a16:creationId xmlns:a16="http://schemas.microsoft.com/office/drawing/2014/main" id="{AE35D02B-82DE-427A-9427-E214DEE3D07C}"/>
              </a:ext>
            </a:extLst>
          </p:cNvPr>
          <p:cNvSpPr txBox="1">
            <a:spLocks/>
          </p:cNvSpPr>
          <p:nvPr/>
        </p:nvSpPr>
        <p:spPr>
          <a:xfrm>
            <a:off x="343718" y="1024787"/>
            <a:ext cx="10920630" cy="1657885"/>
          </a:xfrm>
          <a:prstGeom prst="rect">
            <a:avLst/>
          </a:prstGeom>
        </p:spPr>
        <p:txBody>
          <a:bodyPr/>
          <a:lstStyle>
            <a:lvl1pPr marL="0" indent="0" algn="l" defTabSz="1087869" rtl="0" eaLnBrk="1" latinLnBrk="0" hangingPunct="1">
              <a:spcBef>
                <a:spcPts val="1800"/>
              </a:spcBef>
              <a:buClr>
                <a:srgbClr val="0072C6"/>
              </a:buClr>
              <a:buSzPct val="100000"/>
              <a:buFont typeface="Wingdings" pitchFamily="2" charset="2"/>
              <a:buNone/>
              <a:defRPr sz="2400" kern="1200">
                <a:solidFill>
                  <a:schemeClr val="tx1"/>
                </a:solidFill>
                <a:latin typeface="Segoe UI" pitchFamily="34" charset="0"/>
                <a:ea typeface="Segoe UI" pitchFamily="34" charset="0"/>
                <a:cs typeface="Segoe UI" pitchFamily="34" charset="0"/>
              </a:defRPr>
            </a:lvl1pPr>
            <a:lvl2pPr marL="475968" indent="-194353" algn="l" defTabSz="1087869"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2pPr>
            <a:lvl3pPr marL="761547" indent="-173198" algn="l" defTabSz="1087869" rtl="0" eaLnBrk="1" latinLnBrk="0" hangingPunct="1">
              <a:spcBef>
                <a:spcPct val="20000"/>
              </a:spcBef>
              <a:buFont typeface="Arial" pitchFamily="34" charset="0"/>
              <a:buChar char="•"/>
              <a:defRPr sz="1600" kern="1200">
                <a:solidFill>
                  <a:schemeClr val="tx1"/>
                </a:solidFill>
                <a:latin typeface="Segoe UI" pitchFamily="34" charset="0"/>
                <a:ea typeface="Segoe UI" pitchFamily="34" charset="0"/>
                <a:cs typeface="Segoe UI" pitchFamily="34" charset="0"/>
              </a:defRPr>
            </a:lvl3pPr>
            <a:lvl4pPr marL="1047127" indent="-177166" algn="l" defTabSz="1087869" rtl="0" eaLnBrk="1" latinLnBrk="0" hangingPunct="1">
              <a:spcBef>
                <a:spcPct val="20000"/>
              </a:spcBef>
              <a:buFont typeface="Arial" pitchFamily="34" charset="0"/>
              <a:buChar char="–"/>
              <a:defRPr sz="1400" kern="1200">
                <a:solidFill>
                  <a:schemeClr val="tx1"/>
                </a:solidFill>
                <a:latin typeface="Segoe UI" pitchFamily="34" charset="0"/>
                <a:ea typeface="Segoe UI" pitchFamily="34" charset="0"/>
                <a:cs typeface="Segoe UI" pitchFamily="34" charset="0"/>
              </a:defRPr>
            </a:lvl4pPr>
            <a:lvl5pPr marL="1285111" indent="-179811" algn="l" defTabSz="1087869" rtl="0" eaLnBrk="1" latinLnBrk="0" hangingPunct="1">
              <a:spcBef>
                <a:spcPct val="20000"/>
              </a:spcBef>
              <a:buFont typeface="Arial" pitchFamily="34" charset="0"/>
              <a:buChar char="»"/>
              <a:defRPr sz="1400" kern="1200">
                <a:solidFill>
                  <a:schemeClr val="tx1"/>
                </a:solidFill>
                <a:latin typeface="Segoe UI" pitchFamily="34" charset="0"/>
                <a:ea typeface="Segoe UI" pitchFamily="34" charset="0"/>
                <a:cs typeface="Segoe UI" pitchFamily="34" charset="0"/>
              </a:defRPr>
            </a:lvl5pPr>
            <a:lvl6pPr marL="2991641"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5574"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79511"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3444" indent="-271968" algn="l" defTabSz="1087869" rtl="0" eaLnBrk="1" latinLnBrk="0" hangingPunct="1">
              <a:spcBef>
                <a:spcPct val="20000"/>
              </a:spcBef>
              <a:buFont typeface="Arial" pitchFamily="34" charset="0"/>
              <a:buChar char="•"/>
              <a:defRPr sz="2500" kern="1200">
                <a:solidFill>
                  <a:schemeClr val="tx1"/>
                </a:solidFill>
                <a:latin typeface="+mn-lt"/>
                <a:ea typeface="+mn-ea"/>
                <a:cs typeface="+mn-cs"/>
              </a:defRPr>
            </a:lvl9pPr>
          </a:lstStyle>
          <a:p>
            <a:pPr marL="0" marR="0" lvl="0" indent="0" algn="l" defTabSz="914180" rtl="0" eaLnBrk="1" fontAlgn="auto" latinLnBrk="0" hangingPunct="1">
              <a:lnSpc>
                <a:spcPct val="100000"/>
              </a:lnSpc>
              <a:spcBef>
                <a:spcPts val="0"/>
              </a:spcBef>
              <a:spcAft>
                <a:spcPts val="588"/>
              </a:spcAft>
              <a:buClrTx/>
              <a:buSzPct val="90000"/>
              <a:buFont typeface="Wingdings" pitchFamily="2" charset="2"/>
              <a:buNone/>
              <a:tabLst/>
              <a:defRPr/>
            </a:pPr>
            <a:r>
              <a:rPr kumimoji="0" lang="en-US" sz="2000" b="1" i="0" u="none" strike="noStrike" kern="1200" cap="none" spc="0" normalizeH="0" baseline="0" noProof="0">
                <a:ln>
                  <a:noFill/>
                </a:ln>
                <a:solidFill>
                  <a:srgbClr val="282828">
                    <a:lumMod val="90000"/>
                    <a:lumOff val="10000"/>
                  </a:srgbClr>
                </a:solidFill>
                <a:effectLst/>
                <a:uLnTx/>
                <a:uFillTx/>
                <a:latin typeface="Segoe UI Semibold" panose="020B0702040204020203" pitchFamily="34" charset="0"/>
                <a:cs typeface="Segoe UI Semibold" panose="020B0702040204020203" pitchFamily="34" charset="0"/>
              </a:rPr>
              <a:t>An additional layer of oversight and analysis to help ensure that threats don’t get missed</a:t>
            </a:r>
          </a:p>
          <a:p>
            <a:pPr marL="0" marR="0" lvl="0" indent="0" algn="l" defTabSz="1087869" rtl="0" eaLnBrk="1" fontAlgn="auto" latinLnBrk="0" hangingPunct="1">
              <a:lnSpc>
                <a:spcPct val="100000"/>
              </a:lnSpc>
              <a:spcBef>
                <a:spcPts val="1800"/>
              </a:spcBef>
              <a:spcAft>
                <a:spcPts val="0"/>
              </a:spcAft>
              <a:buClr>
                <a:srgbClr val="0072C6"/>
              </a:buClr>
              <a:buSzPct val="100000"/>
              <a:buFont typeface="Wingdings" pitchFamily="2" charset="2"/>
              <a:buNone/>
              <a:tabLst/>
              <a:defRPr/>
            </a:pPr>
            <a:endParaRPr kumimoji="0" lang="en-US" sz="2000" b="0" i="0" u="none" strike="noStrike" kern="1200" cap="none" spc="-80" normalizeH="0" baseline="0" noProof="0">
              <a:ln>
                <a:noFill/>
              </a:ln>
              <a:solidFill>
                <a:srgbClr val="282828">
                  <a:lumMod val="90000"/>
                  <a:lumOff val="10000"/>
                </a:srgbClr>
              </a:solidFill>
              <a:effectLst/>
              <a:uLnTx/>
              <a:uFillTx/>
              <a:latin typeface="Segoe UI" pitchFamily="34" charset="0"/>
              <a:cs typeface="Segoe UI" pitchFamily="34" charset="0"/>
            </a:endParaRPr>
          </a:p>
        </p:txBody>
      </p:sp>
      <p:sp>
        <p:nvSpPr>
          <p:cNvPr id="8" name="Rectangle 7">
            <a:extLst>
              <a:ext uri="{FF2B5EF4-FFF2-40B4-BE49-F238E27FC236}">
                <a16:creationId xmlns:a16="http://schemas.microsoft.com/office/drawing/2014/main" id="{ACB51A76-CABB-464D-B9F9-95D9F069FA0F}"/>
              </a:ext>
            </a:extLst>
          </p:cNvPr>
          <p:cNvSpPr/>
          <p:nvPr/>
        </p:nvSpPr>
        <p:spPr>
          <a:xfrm>
            <a:off x="-72887" y="1573828"/>
            <a:ext cx="5969686" cy="5281446"/>
          </a:xfrm>
          <a:prstGeom prst="rect">
            <a:avLst/>
          </a:prstGeom>
          <a:noFill/>
        </p:spPr>
        <p:txBody>
          <a:bodyPr wrap="square">
            <a:spAutoFit/>
          </a:bodyPr>
          <a:lstStyle/>
          <a:p>
            <a:pPr marL="457200" marR="0" lvl="1" indent="0" algn="l" defTabSz="896354" rtl="0" eaLnBrk="1" fontAlgn="auto" latinLnBrk="0" hangingPunct="1">
              <a:lnSpc>
                <a:spcPct val="100000"/>
              </a:lnSpc>
              <a:spcBef>
                <a:spcPct val="20000"/>
              </a:spcBef>
              <a:spcAft>
                <a:spcPts val="0"/>
              </a:spcAft>
              <a:buClrTx/>
              <a:buSzPct val="90000"/>
              <a:buFontTx/>
              <a:buNone/>
              <a:tabLst/>
              <a:defRPr/>
            </a:pPr>
            <a:endParaRPr kumimoji="0" lang="en-US" sz="3600" b="0" i="0" u="none" strike="noStrike" kern="1200" cap="none" spc="0" normalizeH="0" baseline="0" noProof="0">
              <a:ln w="3175">
                <a:noFill/>
              </a:ln>
              <a:gradFill>
                <a:gsLst>
                  <a:gs pos="1250">
                    <a:srgbClr val="0078D7"/>
                  </a:gs>
                  <a:gs pos="100000">
                    <a:srgbClr val="0078D7"/>
                  </a:gs>
                </a:gsLst>
                <a:lin ang="5400000" scaled="0"/>
              </a:gradFill>
              <a:effectLst/>
              <a:uLnTx/>
              <a:uFillTx/>
              <a:latin typeface="Segoe UI Light"/>
              <a:ea typeface="+mn-ea"/>
              <a:cs typeface="Segoe UI" pitchFamily="34" charset="0"/>
            </a:endParaRPr>
          </a:p>
          <a:p>
            <a:pPr marL="457200" marR="0" lvl="1" indent="0" algn="l" defTabSz="896354" rtl="0" eaLnBrk="1" fontAlgn="auto" latinLnBrk="0" hangingPunct="1">
              <a:lnSpc>
                <a:spcPct val="100000"/>
              </a:lnSpc>
              <a:spcBef>
                <a:spcPct val="20000"/>
              </a:spcBef>
              <a:spcAft>
                <a:spcPts val="0"/>
              </a:spcAft>
              <a:buClrTx/>
              <a:buSzPct val="90000"/>
              <a:buFontTx/>
              <a:buNone/>
              <a:tabLst/>
              <a:defRPr/>
            </a:pPr>
            <a:r>
              <a:rPr kumimoji="0" lang="en-US" sz="3600" b="0" i="0" u="none" strike="noStrike" kern="1200" cap="none" spc="0" normalizeH="0" baseline="0" noProof="0">
                <a:ln w="3175">
                  <a:noFill/>
                </a:ln>
                <a:gradFill>
                  <a:gsLst>
                    <a:gs pos="1250">
                      <a:srgbClr val="0078D7"/>
                    </a:gs>
                    <a:gs pos="100000">
                      <a:srgbClr val="0078D7"/>
                    </a:gs>
                  </a:gsLst>
                  <a:lin ang="5400000" scaled="0"/>
                </a:gradFill>
                <a:effectLst/>
                <a:uLnTx/>
                <a:uFillTx/>
                <a:latin typeface="Segoe UI Light"/>
                <a:ea typeface="+mn-ea"/>
                <a:cs typeface="Segoe UI" pitchFamily="34" charset="0"/>
              </a:rPr>
              <a:t>Don’t Miss The Breach</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800" b="1" i="0" u="none" strike="noStrike" kern="1200" cap="none" spc="0" normalizeH="0" baseline="0" noProof="0">
                <a:ln>
                  <a:noFill/>
                </a:ln>
                <a:solidFill>
                  <a:srgbClr val="282828">
                    <a:lumMod val="90000"/>
                    <a:lumOff val="10000"/>
                  </a:srgbClr>
                </a:solidFill>
                <a:effectLst/>
                <a:uLnTx/>
                <a:uFillTx/>
                <a:latin typeface="Segoe UI"/>
                <a:ea typeface="+mn-ea"/>
                <a:cs typeface="+mn-cs"/>
              </a:rPr>
              <a:t>Threat hunters have your back.</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800" b="0" i="0" u="none" strike="noStrike" kern="1200" cap="none" spc="0" normalizeH="0" baseline="0" noProof="0">
                <a:ln>
                  <a:noFill/>
                </a:ln>
                <a:solidFill>
                  <a:srgbClr val="282828">
                    <a:lumMod val="90000"/>
                    <a:lumOff val="10000"/>
                  </a:srgbClr>
                </a:solidFill>
                <a:effectLst/>
                <a:uLnTx/>
                <a:uFillTx/>
                <a:latin typeface="Segoe UI"/>
                <a:ea typeface="+mn-ea"/>
                <a:cs typeface="+mn-cs"/>
              </a:rPr>
              <a:t>Microsoft Threat Experts proactively hunt to spot anomalies or known malicious behavior in your unique environment.</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a:ln>
                <a:noFill/>
              </a:ln>
              <a:solidFill>
                <a:srgbClr val="282828">
                  <a:lumMod val="90000"/>
                  <a:lumOff val="10000"/>
                </a:srgbClr>
              </a:solidFill>
              <a:effectLst/>
              <a:uLnTx/>
              <a:uFillTx/>
              <a:latin typeface="Segoe UI"/>
              <a:ea typeface="+mn-ea"/>
              <a:cs typeface="+mn-cs"/>
            </a:endParaRPr>
          </a:p>
          <a:p>
            <a:pPr marL="0" marR="0" lvl="0" indent="0" algn="l" defTabSz="896354" rtl="0" eaLnBrk="1" fontAlgn="ctr"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a:p>
            <a:pPr marL="457200" marR="0" lvl="1" indent="0" algn="l" defTabSz="896354" rtl="0" eaLnBrk="1" fontAlgn="auto" latinLnBrk="0" hangingPunct="1">
              <a:lnSpc>
                <a:spcPct val="100000"/>
              </a:lnSpc>
              <a:spcBef>
                <a:spcPct val="20000"/>
              </a:spcBef>
              <a:spcAft>
                <a:spcPts val="0"/>
              </a:spcAft>
              <a:buClrTx/>
              <a:buSzPct val="90000"/>
              <a:buFontTx/>
              <a:buNone/>
              <a:tabLst/>
              <a:defRPr/>
            </a:pPr>
            <a:r>
              <a:rPr kumimoji="0" lang="en-US" sz="3600" b="0" i="0" u="none" strike="noStrike" kern="1200" cap="none" spc="0" normalizeH="0" baseline="0" noProof="0">
                <a:ln w="3175">
                  <a:noFill/>
                </a:ln>
                <a:gradFill>
                  <a:gsLst>
                    <a:gs pos="1250">
                      <a:srgbClr val="0078D7"/>
                    </a:gs>
                    <a:gs pos="100000">
                      <a:srgbClr val="0078D7"/>
                    </a:gs>
                  </a:gsLst>
                  <a:lin ang="5400000" scaled="0"/>
                </a:gradFill>
                <a:effectLst/>
                <a:uLnTx/>
                <a:uFillTx/>
                <a:latin typeface="Segoe UI Light"/>
                <a:ea typeface="+mn-ea"/>
                <a:cs typeface="Segoe UI" pitchFamily="34" charset="0"/>
              </a:rPr>
              <a:t>Experts On Demand</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800" b="1" i="0" u="none" strike="noStrike" kern="1200" cap="none" spc="0" normalizeH="0" baseline="0" noProof="0">
                <a:ln>
                  <a:noFill/>
                </a:ln>
                <a:solidFill>
                  <a:srgbClr val="282828">
                    <a:lumMod val="90000"/>
                    <a:lumOff val="10000"/>
                  </a:srgbClr>
                </a:solidFill>
                <a:effectLst/>
                <a:uLnTx/>
                <a:uFillTx/>
                <a:latin typeface="Segoe UI"/>
                <a:ea typeface="+mn-ea"/>
                <a:cs typeface="+mn-cs"/>
              </a:rPr>
              <a:t>World-class expertise at your fingertips. </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r>
              <a:rPr kumimoji="0" lang="en-US" sz="1800" b="0" i="0" u="none" strike="noStrike" kern="1200" cap="none" spc="0" normalizeH="0" baseline="0" noProof="0">
                <a:ln>
                  <a:noFill/>
                </a:ln>
                <a:solidFill>
                  <a:srgbClr val="282828">
                    <a:lumMod val="90000"/>
                    <a:lumOff val="10000"/>
                  </a:srgbClr>
                </a:solidFill>
                <a:effectLst/>
                <a:uLnTx/>
                <a:uFillTx/>
                <a:latin typeface="Segoe UI"/>
                <a:ea typeface="+mn-ea"/>
                <a:cs typeface="+mn-cs"/>
              </a:rPr>
              <a:t>Got questions about alert, malware, or threat context? Ask a seasoned Microsoft Threat Expert.</a:t>
            </a:r>
          </a:p>
          <a:p>
            <a:pPr marL="457200" marR="0" lvl="1" indent="0" algn="l" defTabSz="896354" rtl="0" eaLnBrk="1" fontAlgn="ctr" latinLnBrk="0" hangingPunct="1">
              <a:lnSpc>
                <a:spcPct val="100000"/>
              </a:lnSpc>
              <a:spcBef>
                <a:spcPct val="20000"/>
              </a:spcBef>
              <a:spcAft>
                <a:spcPts val="0"/>
              </a:spcAft>
              <a:buClrTx/>
              <a:buSzPct val="90000"/>
              <a:buFontTx/>
              <a:buNone/>
              <a:tabLst/>
              <a:defRPr/>
            </a:pPr>
            <a:endParaRPr kumimoji="0" lang="en-US" sz="800" b="0" i="0" u="none" strike="noStrike" kern="1200" cap="none" spc="0" normalizeH="0" baseline="0" noProof="0">
              <a:ln>
                <a:noFill/>
              </a:ln>
              <a:solidFill>
                <a:srgbClr val="282828">
                  <a:lumMod val="90000"/>
                  <a:lumOff val="10000"/>
                </a:srgbClr>
              </a:solidFill>
              <a:effectLst/>
              <a:uLnTx/>
              <a:uFillTx/>
              <a:latin typeface="Segoe UI"/>
              <a:ea typeface="+mn-ea"/>
              <a:cs typeface="+mn-cs"/>
            </a:endParaRPr>
          </a:p>
          <a:p>
            <a:pPr marL="0" marR="0" lvl="0" indent="0" algn="l" defTabSz="896354" rtl="0" eaLnBrk="1" fontAlgn="ctr"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pic>
        <p:nvPicPr>
          <p:cNvPr id="1026" name="Picture 2">
            <a:extLst>
              <a:ext uri="{FF2B5EF4-FFF2-40B4-BE49-F238E27FC236}">
                <a16:creationId xmlns:a16="http://schemas.microsoft.com/office/drawing/2014/main" id="{858C1829-2F10-4F86-8DC1-69D5AE3270E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96799" y="1400340"/>
            <a:ext cx="6125446" cy="366274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 name="Picture 4">
            <a:extLst>
              <a:ext uri="{FF2B5EF4-FFF2-40B4-BE49-F238E27FC236}">
                <a16:creationId xmlns:a16="http://schemas.microsoft.com/office/drawing/2014/main" id="{223EF9FC-3E84-428B-9E69-E5B3514494D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7205" y="2682672"/>
            <a:ext cx="6826734" cy="4082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38051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4102080" y="5447214"/>
            <a:ext cx="4213245" cy="394199"/>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1649394265"/>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9553FB-395B-4856-98EB-D020607DCFF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52860" y="1629840"/>
            <a:ext cx="5087208" cy="3697209"/>
          </a:xfrm>
          <a:prstGeom prst="rect">
            <a:avLst/>
          </a:prstGeom>
        </p:spPr>
      </p:pic>
      <p:pic>
        <p:nvPicPr>
          <p:cNvPr id="9" name="Picture 8">
            <a:extLst>
              <a:ext uri="{FF2B5EF4-FFF2-40B4-BE49-F238E27FC236}">
                <a16:creationId xmlns:a16="http://schemas.microsoft.com/office/drawing/2014/main" id="{779D41C9-397B-451F-ADB2-7145AAE1A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72898" y="1422093"/>
            <a:ext cx="6873503" cy="4800436"/>
          </a:xfrm>
          <a:prstGeom prst="rect">
            <a:avLst/>
          </a:prstGeom>
        </p:spPr>
      </p:pic>
      <p:grpSp>
        <p:nvGrpSpPr>
          <p:cNvPr id="25" name="Group 24">
            <a:extLst>
              <a:ext uri="{FF2B5EF4-FFF2-40B4-BE49-F238E27FC236}">
                <a16:creationId xmlns:a16="http://schemas.microsoft.com/office/drawing/2014/main" id="{E3B8A3E2-5230-43BE-9516-0CE0D375B9FC}"/>
              </a:ext>
            </a:extLst>
          </p:cNvPr>
          <p:cNvGrpSpPr/>
          <p:nvPr/>
        </p:nvGrpSpPr>
        <p:grpSpPr>
          <a:xfrm>
            <a:off x="5471040" y="3008057"/>
            <a:ext cx="2855021" cy="2486948"/>
            <a:chOff x="7839601" y="816418"/>
            <a:chExt cx="2855021" cy="2486948"/>
          </a:xfrm>
        </p:grpSpPr>
        <p:sp>
          <p:nvSpPr>
            <p:cNvPr id="26" name="Rectangle 25">
              <a:extLst>
                <a:ext uri="{FF2B5EF4-FFF2-40B4-BE49-F238E27FC236}">
                  <a16:creationId xmlns:a16="http://schemas.microsoft.com/office/drawing/2014/main" id="{3010A38C-00FF-478B-9B84-2DB5577A7FE0}"/>
                </a:ext>
              </a:extLst>
            </p:cNvPr>
            <p:cNvSpPr/>
            <p:nvPr/>
          </p:nvSpPr>
          <p:spPr bwMode="auto">
            <a:xfrm>
              <a:off x="7839601" y="816418"/>
              <a:ext cx="2855021" cy="248694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Configuration complexity across solutions</a:t>
              </a:r>
            </a:p>
          </p:txBody>
        </p:sp>
        <p:sp>
          <p:nvSpPr>
            <p:cNvPr id="27" name="Warning_E7BA">
              <a:extLst>
                <a:ext uri="{FF2B5EF4-FFF2-40B4-BE49-F238E27FC236}">
                  <a16:creationId xmlns:a16="http://schemas.microsoft.com/office/drawing/2014/main" id="{CDF9D47A-8BCD-4943-8621-9E600013587E}"/>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367BB3C8-FBEC-4FBE-9C51-4501E65E5EAE}"/>
              </a:ext>
            </a:extLst>
          </p:cNvPr>
          <p:cNvGrpSpPr/>
          <p:nvPr/>
        </p:nvGrpSpPr>
        <p:grpSpPr>
          <a:xfrm>
            <a:off x="7629539" y="444123"/>
            <a:ext cx="2855021" cy="1753877"/>
            <a:chOff x="7839601" y="816417"/>
            <a:chExt cx="2855021" cy="1753877"/>
          </a:xfrm>
        </p:grpSpPr>
        <p:sp>
          <p:nvSpPr>
            <p:cNvPr id="20" name="Rectangle 19">
              <a:extLst>
                <a:ext uri="{FF2B5EF4-FFF2-40B4-BE49-F238E27FC236}">
                  <a16:creationId xmlns:a16="http://schemas.microsoft.com/office/drawing/2014/main" id="{BBF2E32E-3E10-40BE-958B-F628E2734024}"/>
                </a:ext>
              </a:extLst>
            </p:cNvPr>
            <p:cNvSpPr/>
            <p:nvPr/>
          </p:nvSpPr>
          <p:spPr bwMode="auto">
            <a:xfrm>
              <a:off x="7839601" y="816417"/>
              <a:ext cx="2855021"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Multiple consoles to manage security components</a:t>
              </a:r>
            </a:p>
          </p:txBody>
        </p:sp>
        <p:sp>
          <p:nvSpPr>
            <p:cNvPr id="21" name="Warning_E7BA">
              <a:extLst>
                <a:ext uri="{FF2B5EF4-FFF2-40B4-BE49-F238E27FC236}">
                  <a16:creationId xmlns:a16="http://schemas.microsoft.com/office/drawing/2014/main" id="{1CD2D277-1FC9-49B5-8C18-40B602254EA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18" name="Group 17">
            <a:extLst>
              <a:ext uri="{FF2B5EF4-FFF2-40B4-BE49-F238E27FC236}">
                <a16:creationId xmlns:a16="http://schemas.microsoft.com/office/drawing/2014/main" id="{29738A6B-F73D-4288-89D7-964E7F348E97}"/>
              </a:ext>
            </a:extLst>
          </p:cNvPr>
          <p:cNvGrpSpPr/>
          <p:nvPr/>
        </p:nvGrpSpPr>
        <p:grpSpPr>
          <a:xfrm>
            <a:off x="4947822" y="1374295"/>
            <a:ext cx="2790298" cy="1690795"/>
            <a:chOff x="7839602" y="816417"/>
            <a:chExt cx="2790298" cy="1690795"/>
          </a:xfrm>
        </p:grpSpPr>
        <p:sp>
          <p:nvSpPr>
            <p:cNvPr id="17" name="Rectangle 16">
              <a:extLst>
                <a:ext uri="{FF2B5EF4-FFF2-40B4-BE49-F238E27FC236}">
                  <a16:creationId xmlns:a16="http://schemas.microsoft.com/office/drawing/2014/main" id="{503C573F-0E18-43CA-AF67-70EB03DCC15D}"/>
                </a:ext>
              </a:extLst>
            </p:cNvPr>
            <p:cNvSpPr/>
            <p:nvPr/>
          </p:nvSpPr>
          <p:spPr bwMode="auto">
            <a:xfrm>
              <a:off x="7839602" y="816417"/>
              <a:ext cx="2790298" cy="1690795"/>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No single reporting view</a:t>
              </a:r>
            </a:p>
          </p:txBody>
        </p:sp>
        <p:sp>
          <p:nvSpPr>
            <p:cNvPr id="16" name="Warning_E7BA">
              <a:extLst>
                <a:ext uri="{FF2B5EF4-FFF2-40B4-BE49-F238E27FC236}">
                  <a16:creationId xmlns:a16="http://schemas.microsoft.com/office/drawing/2014/main" id="{48959914-604E-4852-9754-E77014129112}"/>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22" name="Group 21">
            <a:extLst>
              <a:ext uri="{FF2B5EF4-FFF2-40B4-BE49-F238E27FC236}">
                <a16:creationId xmlns:a16="http://schemas.microsoft.com/office/drawing/2014/main" id="{A3ED2F90-A2AE-4FA0-AC3C-08E6E8A31CB3}"/>
              </a:ext>
            </a:extLst>
          </p:cNvPr>
          <p:cNvGrpSpPr/>
          <p:nvPr/>
        </p:nvGrpSpPr>
        <p:grpSpPr>
          <a:xfrm>
            <a:off x="8071822" y="3658953"/>
            <a:ext cx="3322485" cy="2031858"/>
            <a:chOff x="7584556" y="816417"/>
            <a:chExt cx="3322485" cy="2031858"/>
          </a:xfrm>
        </p:grpSpPr>
        <p:sp>
          <p:nvSpPr>
            <p:cNvPr id="23" name="Rectangle 22">
              <a:extLst>
                <a:ext uri="{FF2B5EF4-FFF2-40B4-BE49-F238E27FC236}">
                  <a16:creationId xmlns:a16="http://schemas.microsoft.com/office/drawing/2014/main" id="{2AC70227-6B9A-41F5-915F-A7ED9726082E}"/>
                </a:ext>
              </a:extLst>
            </p:cNvPr>
            <p:cNvSpPr/>
            <p:nvPr/>
          </p:nvSpPr>
          <p:spPr bwMode="auto">
            <a:xfrm>
              <a:off x="7584556" y="816417"/>
              <a:ext cx="3322485" cy="2031858"/>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Missing recommendations to fit your needs</a:t>
              </a:r>
            </a:p>
          </p:txBody>
        </p:sp>
        <p:sp>
          <p:nvSpPr>
            <p:cNvPr id="24" name="Warning_E7BA">
              <a:extLst>
                <a:ext uri="{FF2B5EF4-FFF2-40B4-BE49-F238E27FC236}">
                  <a16:creationId xmlns:a16="http://schemas.microsoft.com/office/drawing/2014/main" id="{5F1A34D2-0A6C-474B-9C7D-E14FDB7A2268}"/>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2" name="Title 1">
            <a:extLst>
              <a:ext uri="{FF2B5EF4-FFF2-40B4-BE49-F238E27FC236}">
                <a16:creationId xmlns:a16="http://schemas.microsoft.com/office/drawing/2014/main" id="{4CE00EDD-EB8A-436B-883A-B309AA6C1502}"/>
              </a:ext>
            </a:extLst>
          </p:cNvPr>
          <p:cNvSpPr>
            <a:spLocks noGrp="1"/>
          </p:cNvSpPr>
          <p:nvPr>
            <p:ph type="title"/>
          </p:nvPr>
        </p:nvSpPr>
        <p:spPr>
          <a:xfrm>
            <a:off x="599674" y="2471392"/>
            <a:ext cx="4634061" cy="758022"/>
          </a:xfrm>
        </p:spPr>
        <p:txBody>
          <a:bodyPr/>
          <a:lstStyle/>
          <a:p>
            <a:r>
              <a:rPr lang="en-US"/>
              <a:t>The need for </a:t>
            </a:r>
            <a:br>
              <a:rPr lang="en-US"/>
            </a:br>
            <a:r>
              <a:rPr lang="en-US"/>
              <a:t>Security Management</a:t>
            </a:r>
          </a:p>
        </p:txBody>
      </p:sp>
      <p:sp>
        <p:nvSpPr>
          <p:cNvPr id="29" name="Rectangle: Rounded Corners 28">
            <a:extLst>
              <a:ext uri="{FF2B5EF4-FFF2-40B4-BE49-F238E27FC236}">
                <a16:creationId xmlns:a16="http://schemas.microsoft.com/office/drawing/2014/main" id="{6CF228D5-22A6-4B93-B501-491F4CF49468}"/>
              </a:ext>
            </a:extLst>
          </p:cNvPr>
          <p:cNvSpPr/>
          <p:nvPr/>
        </p:nvSpPr>
        <p:spPr bwMode="auto">
          <a:xfrm>
            <a:off x="1200826" y="4108197"/>
            <a:ext cx="672310" cy="341032"/>
          </a:xfrm>
          <a:prstGeom prst="roundRect">
            <a:avLst>
              <a:gd name="adj" fmla="val 50000"/>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F37F8EE7-6F1F-4978-93F0-A862C4BA9127}"/>
              </a:ext>
            </a:extLst>
          </p:cNvPr>
          <p:cNvSpPr/>
          <p:nvPr/>
        </p:nvSpPr>
        <p:spPr bwMode="auto">
          <a:xfrm>
            <a:off x="622906" y="4108197"/>
            <a:ext cx="1250230" cy="341032"/>
          </a:xfrm>
          <a:prstGeom prst="roundRect">
            <a:avLst>
              <a:gd name="adj" fmla="val 50000"/>
            </a:avLst>
          </a:prstGeom>
          <a:noFill/>
          <a:ln w="2222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ON    OFF</a:t>
            </a:r>
          </a:p>
        </p:txBody>
      </p:sp>
      <p:grpSp>
        <p:nvGrpSpPr>
          <p:cNvPr id="32" name="Group 31">
            <a:extLst>
              <a:ext uri="{FF2B5EF4-FFF2-40B4-BE49-F238E27FC236}">
                <a16:creationId xmlns:a16="http://schemas.microsoft.com/office/drawing/2014/main" id="{4BCFF14D-1BC7-47B9-BCCD-041A56A59826}"/>
              </a:ext>
            </a:extLst>
          </p:cNvPr>
          <p:cNvGrpSpPr/>
          <p:nvPr/>
        </p:nvGrpSpPr>
        <p:grpSpPr>
          <a:xfrm>
            <a:off x="9124215" y="2000919"/>
            <a:ext cx="2855021" cy="1753877"/>
            <a:chOff x="7839601" y="816417"/>
            <a:chExt cx="2855021" cy="1753877"/>
          </a:xfrm>
        </p:grpSpPr>
        <p:sp>
          <p:nvSpPr>
            <p:cNvPr id="33" name="Rectangle 32">
              <a:extLst>
                <a:ext uri="{FF2B5EF4-FFF2-40B4-BE49-F238E27FC236}">
                  <a16:creationId xmlns:a16="http://schemas.microsoft.com/office/drawing/2014/main" id="{FC9F93BB-68FA-4A53-832E-B05BFE2AAA4B}"/>
                </a:ext>
              </a:extLst>
            </p:cNvPr>
            <p:cNvSpPr/>
            <p:nvPr/>
          </p:nvSpPr>
          <p:spPr bwMode="auto">
            <a:xfrm>
              <a:off x="7839601" y="816417"/>
              <a:ext cx="2855021" cy="1753877"/>
            </a:xfrm>
            <a:prstGeom prst="rect">
              <a:avLst/>
            </a:prstGeom>
            <a:solidFill>
              <a:schemeClr val="bg1">
                <a:alpha val="80000"/>
              </a:schemeClr>
            </a:solidFill>
            <a:ln>
              <a:solidFill>
                <a:schemeClr val="accent1"/>
              </a:solidFill>
              <a:headEnd type="none" w="med" len="med"/>
              <a:tailEnd type="none" w="med" len="med"/>
            </a:ln>
            <a:effectLst>
              <a:outerShdw blurRad="228600" dist="38100" dir="3600000" sx="102000" sy="102000" algn="ctr"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0" rIns="182880" bIns="146304" numCol="1" spcCol="0" rtlCol="0" fromWordArt="0" anchor="ctr" anchorCtr="1"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No prioritization of </a:t>
              </a:r>
              <a:b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br>
              <a:r>
                <a:rPr kumimoji="0" lang="en-US" sz="1600" b="0" i="0" u="none" strike="noStrike" kern="1200" cap="none" spc="0" normalizeH="0" baseline="0" noProof="0">
                  <a:ln>
                    <a:noFill/>
                  </a:ln>
                  <a:gradFill>
                    <a:gsLst>
                      <a:gs pos="0">
                        <a:srgbClr val="282828"/>
                      </a:gs>
                      <a:gs pos="100000">
                        <a:srgbClr val="282828"/>
                      </a:gs>
                    </a:gsLst>
                    <a:lin ang="5400000" scaled="0"/>
                  </a:gradFill>
                  <a:effectLst/>
                  <a:uLnTx/>
                  <a:uFillTx/>
                  <a:latin typeface="Segoe UI"/>
                  <a:ea typeface="Segoe UI" pitchFamily="34" charset="0"/>
                  <a:cs typeface="Segoe UI" pitchFamily="34" charset="0"/>
                </a:rPr>
                <a:t>what to start with</a:t>
              </a:r>
            </a:p>
          </p:txBody>
        </p:sp>
        <p:sp>
          <p:nvSpPr>
            <p:cNvPr id="34" name="Warning_E7BA">
              <a:extLst>
                <a:ext uri="{FF2B5EF4-FFF2-40B4-BE49-F238E27FC236}">
                  <a16:creationId xmlns:a16="http://schemas.microsoft.com/office/drawing/2014/main" id="{20E3C7FB-E9C1-4781-A1DD-61A87FC08A26}"/>
                </a:ext>
              </a:extLst>
            </p:cNvPr>
            <p:cNvSpPr>
              <a:spLocks noChangeAspect="1" noEditPoints="1"/>
            </p:cNvSpPr>
            <p:nvPr/>
          </p:nvSpPr>
          <p:spPr bwMode="auto">
            <a:xfrm>
              <a:off x="8897609" y="965494"/>
              <a:ext cx="674285" cy="674628"/>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3175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nvGrpSpPr>
          <p:cNvPr id="31" name="Group 30">
            <a:extLst>
              <a:ext uri="{FF2B5EF4-FFF2-40B4-BE49-F238E27FC236}">
                <a16:creationId xmlns:a16="http://schemas.microsoft.com/office/drawing/2014/main" id="{0E0E0F55-FDEC-4B22-B05D-F0DD65514078}"/>
              </a:ext>
            </a:extLst>
          </p:cNvPr>
          <p:cNvGrpSpPr/>
          <p:nvPr/>
        </p:nvGrpSpPr>
        <p:grpSpPr>
          <a:xfrm>
            <a:off x="599674" y="1754733"/>
            <a:ext cx="633755" cy="554536"/>
            <a:chOff x="4238309" y="5966112"/>
            <a:chExt cx="405999" cy="420688"/>
          </a:xfrm>
        </p:grpSpPr>
        <p:grpSp>
          <p:nvGrpSpPr>
            <p:cNvPr id="35" name="Group 34">
              <a:extLst>
                <a:ext uri="{FF2B5EF4-FFF2-40B4-BE49-F238E27FC236}">
                  <a16:creationId xmlns:a16="http://schemas.microsoft.com/office/drawing/2014/main" id="{BFA4C068-3F05-4F96-A003-B64F9DEFCCD6}"/>
                </a:ext>
              </a:extLst>
            </p:cNvPr>
            <p:cNvGrpSpPr/>
            <p:nvPr/>
          </p:nvGrpSpPr>
          <p:grpSpPr>
            <a:xfrm>
              <a:off x="4238309" y="5966112"/>
              <a:ext cx="91440" cy="420688"/>
              <a:chOff x="4238309" y="5966112"/>
              <a:chExt cx="91440" cy="420688"/>
            </a:xfrm>
          </p:grpSpPr>
          <p:cxnSp>
            <p:nvCxnSpPr>
              <p:cNvPr id="43" name="Straight Connector 42">
                <a:extLst>
                  <a:ext uri="{FF2B5EF4-FFF2-40B4-BE49-F238E27FC236}">
                    <a16:creationId xmlns:a16="http://schemas.microsoft.com/office/drawing/2014/main" id="{BB71558F-7686-4C9F-837A-7B3AD26DDDCA}"/>
                  </a:ext>
                </a:extLst>
              </p:cNvPr>
              <p:cNvCxnSpPr>
                <a:cxnSpLocks/>
              </p:cNvCxnSpPr>
              <p:nvPr/>
            </p:nvCxnSpPr>
            <p:spPr>
              <a:xfrm>
                <a:off x="4284029" y="5966112"/>
                <a:ext cx="0" cy="420688"/>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9A4F0249-F40E-4500-A5BE-1E07D790B096}"/>
                  </a:ext>
                </a:extLst>
              </p:cNvPr>
              <p:cNvSpPr/>
              <p:nvPr/>
            </p:nvSpPr>
            <p:spPr bwMode="auto">
              <a:xfrm>
                <a:off x="4238309" y="6030915"/>
                <a:ext cx="91440" cy="4571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36" name="Group 35">
              <a:extLst>
                <a:ext uri="{FF2B5EF4-FFF2-40B4-BE49-F238E27FC236}">
                  <a16:creationId xmlns:a16="http://schemas.microsoft.com/office/drawing/2014/main" id="{ABA37FB8-4264-49B5-AD5E-80D3BE54D523}"/>
                </a:ext>
              </a:extLst>
            </p:cNvPr>
            <p:cNvGrpSpPr/>
            <p:nvPr/>
          </p:nvGrpSpPr>
          <p:grpSpPr>
            <a:xfrm>
              <a:off x="4395589" y="5966112"/>
              <a:ext cx="91440" cy="420688"/>
              <a:chOff x="4352084" y="5966112"/>
              <a:chExt cx="91440" cy="420688"/>
            </a:xfrm>
          </p:grpSpPr>
          <p:cxnSp>
            <p:nvCxnSpPr>
              <p:cNvPr id="41" name="Straight Connector 40">
                <a:extLst>
                  <a:ext uri="{FF2B5EF4-FFF2-40B4-BE49-F238E27FC236}">
                    <a16:creationId xmlns:a16="http://schemas.microsoft.com/office/drawing/2014/main" id="{BF2D6593-6755-4C81-A4B4-DC97B70DB8DB}"/>
                  </a:ext>
                </a:extLst>
              </p:cNvPr>
              <p:cNvCxnSpPr>
                <a:cxnSpLocks/>
              </p:cNvCxnSpPr>
              <p:nvPr/>
            </p:nvCxnSpPr>
            <p:spPr>
              <a:xfrm>
                <a:off x="4397804" y="5966112"/>
                <a:ext cx="0" cy="420688"/>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D2399E88-9AF5-45C7-B4FE-905D60139C96}"/>
                  </a:ext>
                </a:extLst>
              </p:cNvPr>
              <p:cNvSpPr/>
              <p:nvPr/>
            </p:nvSpPr>
            <p:spPr bwMode="auto">
              <a:xfrm>
                <a:off x="4352084" y="6242052"/>
                <a:ext cx="91440" cy="4571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38" name="Group 37">
              <a:extLst>
                <a:ext uri="{FF2B5EF4-FFF2-40B4-BE49-F238E27FC236}">
                  <a16:creationId xmlns:a16="http://schemas.microsoft.com/office/drawing/2014/main" id="{82ECE4D8-5D0F-413A-8FA5-A181A4A21643}"/>
                </a:ext>
              </a:extLst>
            </p:cNvPr>
            <p:cNvGrpSpPr/>
            <p:nvPr/>
          </p:nvGrpSpPr>
          <p:grpSpPr>
            <a:xfrm>
              <a:off x="4552868" y="5966112"/>
              <a:ext cx="91440" cy="420688"/>
              <a:chOff x="4494840" y="5966112"/>
              <a:chExt cx="91440" cy="420688"/>
            </a:xfrm>
          </p:grpSpPr>
          <p:cxnSp>
            <p:nvCxnSpPr>
              <p:cNvPr id="39" name="Straight Connector 38">
                <a:extLst>
                  <a:ext uri="{FF2B5EF4-FFF2-40B4-BE49-F238E27FC236}">
                    <a16:creationId xmlns:a16="http://schemas.microsoft.com/office/drawing/2014/main" id="{1BAC68F1-C32F-4382-BF4D-A5BFE6DD13A4}"/>
                  </a:ext>
                </a:extLst>
              </p:cNvPr>
              <p:cNvCxnSpPr>
                <a:cxnSpLocks/>
              </p:cNvCxnSpPr>
              <p:nvPr/>
            </p:nvCxnSpPr>
            <p:spPr>
              <a:xfrm>
                <a:off x="4540560" y="5966112"/>
                <a:ext cx="0" cy="420688"/>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9570988E-215F-4A61-9150-5F40046DEBEF}"/>
                  </a:ext>
                </a:extLst>
              </p:cNvPr>
              <p:cNvSpPr/>
              <p:nvPr/>
            </p:nvSpPr>
            <p:spPr bwMode="auto">
              <a:xfrm>
                <a:off x="4494840" y="6093955"/>
                <a:ext cx="91440" cy="4571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Tree>
    <p:extLst>
      <p:ext uri="{BB962C8B-B14F-4D97-AF65-F5344CB8AC3E}">
        <p14:creationId xmlns:p14="http://schemas.microsoft.com/office/powerpoint/2010/main" val="19771999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500" fill="hold"/>
                                        <p:tgtEl>
                                          <p:spTgt spid="18"/>
                                        </p:tgtEl>
                                      </p:cBhvr>
                                      <p:by x="0" y="0"/>
                                    </p:animScale>
                                  </p:childTnLst>
                                </p:cTn>
                              </p:par>
                            </p:childTnLst>
                          </p:cTn>
                        </p:par>
                        <p:par>
                          <p:cTn id="9" fill="hold">
                            <p:stCondLst>
                              <p:cond delay="1000"/>
                            </p:stCondLst>
                            <p:childTnLst>
                              <p:par>
                                <p:cTn id="10" presetID="1" presetClass="entr" presetSubtype="0" fill="hold" nodeType="afterEffect">
                                  <p:stCondLst>
                                    <p:cond delay="500"/>
                                  </p:stCondLst>
                                  <p:childTnLst>
                                    <p:set>
                                      <p:cBhvr>
                                        <p:cTn id="11" dur="1" fill="hold">
                                          <p:stCondLst>
                                            <p:cond delay="0"/>
                                          </p:stCondLst>
                                        </p:cTn>
                                        <p:tgtEl>
                                          <p:spTgt spid="25"/>
                                        </p:tgtEl>
                                        <p:attrNameLst>
                                          <p:attrName>style.visibility</p:attrName>
                                        </p:attrNameLst>
                                      </p:cBhvr>
                                      <p:to>
                                        <p:strVal val="visible"/>
                                      </p:to>
                                    </p:set>
                                  </p:childTnLst>
                                </p:cTn>
                              </p:par>
                              <p:par>
                                <p:cTn id="12" presetID="6" presetClass="emph" presetSubtype="0" accel="100000" autoRev="1" fill="hold" nodeType="withEffect">
                                  <p:stCondLst>
                                    <p:cond delay="0"/>
                                  </p:stCondLst>
                                  <p:childTnLst>
                                    <p:animScale>
                                      <p:cBhvr>
                                        <p:cTn id="13" dur="500" fill="hold"/>
                                        <p:tgtEl>
                                          <p:spTgt spid="25"/>
                                        </p:tgtEl>
                                      </p:cBhvr>
                                      <p:by x="0" y="0"/>
                                    </p:animScale>
                                  </p:childTnLst>
                                </p:cTn>
                              </p:par>
                            </p:childTnLst>
                          </p:cTn>
                        </p:par>
                        <p:par>
                          <p:cTn id="14" fill="hold">
                            <p:stCondLst>
                              <p:cond delay="2000"/>
                            </p:stCondLst>
                            <p:childTnLst>
                              <p:par>
                                <p:cTn id="15" presetID="1" presetClass="entr" presetSubtype="0" fill="hold" nodeType="afterEffect">
                                  <p:stCondLst>
                                    <p:cond delay="500"/>
                                  </p:stCondLst>
                                  <p:childTnLst>
                                    <p:set>
                                      <p:cBhvr>
                                        <p:cTn id="16" dur="1" fill="hold">
                                          <p:stCondLst>
                                            <p:cond delay="0"/>
                                          </p:stCondLst>
                                        </p:cTn>
                                        <p:tgtEl>
                                          <p:spTgt spid="19"/>
                                        </p:tgtEl>
                                        <p:attrNameLst>
                                          <p:attrName>style.visibility</p:attrName>
                                        </p:attrNameLst>
                                      </p:cBhvr>
                                      <p:to>
                                        <p:strVal val="visible"/>
                                      </p:to>
                                    </p:set>
                                  </p:childTnLst>
                                </p:cTn>
                              </p:par>
                              <p:par>
                                <p:cTn id="17" presetID="6" presetClass="emph" presetSubtype="0" accel="100000" autoRev="1" fill="hold" nodeType="withEffect">
                                  <p:stCondLst>
                                    <p:cond delay="0"/>
                                  </p:stCondLst>
                                  <p:childTnLst>
                                    <p:animScale>
                                      <p:cBhvr>
                                        <p:cTn id="18" dur="500" fill="hold"/>
                                        <p:tgtEl>
                                          <p:spTgt spid="19"/>
                                        </p:tgtEl>
                                      </p:cBhvr>
                                      <p:by x="0" y="0"/>
                                    </p:animScale>
                                  </p:childTnLst>
                                </p:cTn>
                              </p:par>
                            </p:childTnLst>
                          </p:cTn>
                        </p:par>
                        <p:par>
                          <p:cTn id="19" fill="hold">
                            <p:stCondLst>
                              <p:cond delay="3000"/>
                            </p:stCondLst>
                            <p:childTnLst>
                              <p:par>
                                <p:cTn id="20" presetID="1" presetClass="entr" presetSubtype="0" fill="hold" nodeType="afterEffect">
                                  <p:stCondLst>
                                    <p:cond delay="500"/>
                                  </p:stCondLst>
                                  <p:childTnLst>
                                    <p:set>
                                      <p:cBhvr>
                                        <p:cTn id="21" dur="1" fill="hold">
                                          <p:stCondLst>
                                            <p:cond delay="0"/>
                                          </p:stCondLst>
                                        </p:cTn>
                                        <p:tgtEl>
                                          <p:spTgt spid="22"/>
                                        </p:tgtEl>
                                        <p:attrNameLst>
                                          <p:attrName>style.visibility</p:attrName>
                                        </p:attrNameLst>
                                      </p:cBhvr>
                                      <p:to>
                                        <p:strVal val="visible"/>
                                      </p:to>
                                    </p:set>
                                  </p:childTnLst>
                                </p:cTn>
                              </p:par>
                              <p:par>
                                <p:cTn id="22" presetID="6" presetClass="emph" presetSubtype="0" accel="100000" autoRev="1" fill="hold" nodeType="withEffect">
                                  <p:stCondLst>
                                    <p:cond delay="0"/>
                                  </p:stCondLst>
                                  <p:childTnLst>
                                    <p:animScale>
                                      <p:cBhvr>
                                        <p:cTn id="23" dur="500" fill="hold"/>
                                        <p:tgtEl>
                                          <p:spTgt spid="22"/>
                                        </p:tgtEl>
                                      </p:cBhvr>
                                      <p:by x="0" y="0"/>
                                    </p:animScale>
                                  </p:childTnLst>
                                </p:cTn>
                              </p:par>
                            </p:childTnLst>
                          </p:cTn>
                        </p:par>
                        <p:par>
                          <p:cTn id="24" fill="hold">
                            <p:stCondLst>
                              <p:cond delay="4000"/>
                            </p:stCondLst>
                            <p:childTnLst>
                              <p:par>
                                <p:cTn id="25" presetID="1" presetClass="entr" presetSubtype="0" fill="hold" nodeType="afterEffect">
                                  <p:stCondLst>
                                    <p:cond delay="600"/>
                                  </p:stCondLst>
                                  <p:childTnLst>
                                    <p:set>
                                      <p:cBhvr>
                                        <p:cTn id="26" dur="1" fill="hold">
                                          <p:stCondLst>
                                            <p:cond delay="0"/>
                                          </p:stCondLst>
                                        </p:cTn>
                                        <p:tgtEl>
                                          <p:spTgt spid="32"/>
                                        </p:tgtEl>
                                        <p:attrNameLst>
                                          <p:attrName>style.visibility</p:attrName>
                                        </p:attrNameLst>
                                      </p:cBhvr>
                                      <p:to>
                                        <p:strVal val="visible"/>
                                      </p:to>
                                    </p:set>
                                  </p:childTnLst>
                                </p:cTn>
                              </p:par>
                              <p:par>
                                <p:cTn id="27" presetID="6" presetClass="emph" presetSubtype="0" accel="100000" autoRev="1" fill="hold" nodeType="withEffect">
                                  <p:stCondLst>
                                    <p:cond delay="0"/>
                                  </p:stCondLst>
                                  <p:childTnLst>
                                    <p:animScale>
                                      <p:cBhvr>
                                        <p:cTn id="28" dur="500" fill="hold"/>
                                        <p:tgtEl>
                                          <p:spTgt spid="32"/>
                                        </p:tgtEl>
                                      </p:cBhvr>
                                      <p:by x="0" y="0"/>
                                    </p:animScale>
                                  </p:childTnLst>
                                </p:cTn>
                              </p:par>
                            </p:childTnLst>
                          </p:cTn>
                        </p:par>
                      </p:childTnLst>
                    </p:cTn>
                  </p:par>
                  <p:par>
                    <p:cTn id="29" fill="hold">
                      <p:stCondLst>
                        <p:cond delay="indefinite"/>
                      </p:stCondLst>
                      <p:childTnLst>
                        <p:par>
                          <p:cTn id="30" fill="hold">
                            <p:stCondLst>
                              <p:cond delay="0"/>
                            </p:stCondLst>
                            <p:childTnLst>
                              <p:par>
                                <p:cTn id="31" presetID="35" presetClass="path" presetSubtype="0" decel="100000" fill="hold" grpId="0" nodeType="clickEffect">
                                  <p:stCondLst>
                                    <p:cond delay="0"/>
                                  </p:stCondLst>
                                  <p:childTnLst>
                                    <p:animMotion origin="layout" path="M -1.66667E-6 -2.59259E-6 L -0.04844 -2.59259E-6 " pathEditMode="relative" rAng="0" ptsTypes="AA">
                                      <p:cBhvr>
                                        <p:cTn id="32" dur="500" fill="hold"/>
                                        <p:tgtEl>
                                          <p:spTgt spid="29"/>
                                        </p:tgtEl>
                                        <p:attrNameLst>
                                          <p:attrName>ppt_x</p:attrName>
                                          <p:attrName>ppt_y</p:attrName>
                                        </p:attrNameLst>
                                      </p:cBhvr>
                                      <p:rCtr x="-2422" y="0"/>
                                    </p:animMotion>
                                  </p:childTnLst>
                                </p:cTn>
                              </p:par>
                              <p:par>
                                <p:cTn id="33" presetID="1" presetClass="emph" presetSubtype="2" fill="hold" nodeType="withEffect">
                                  <p:stCondLst>
                                    <p:cond delay="0"/>
                                  </p:stCondLst>
                                  <p:childTnLst>
                                    <p:animClr clrSpc="rgb" dir="cw">
                                      <p:cBhvr>
                                        <p:cTn id="34" dur="500" fill="hold"/>
                                        <p:tgtEl>
                                          <p:spTgt spid="29"/>
                                        </p:tgtEl>
                                        <p:attrNameLst>
                                          <p:attrName>fillcolor</p:attrName>
                                        </p:attrNameLst>
                                      </p:cBhvr>
                                      <p:to>
                                        <a:srgbClr val="0078D4"/>
                                      </p:to>
                                    </p:animClr>
                                    <p:set>
                                      <p:cBhvr>
                                        <p:cTn id="35" dur="500" fill="hold"/>
                                        <p:tgtEl>
                                          <p:spTgt spid="29"/>
                                        </p:tgtEl>
                                        <p:attrNameLst>
                                          <p:attrName>fill.type</p:attrName>
                                        </p:attrNameLst>
                                      </p:cBhvr>
                                      <p:to>
                                        <p:strVal val="solid"/>
                                      </p:to>
                                    </p:set>
                                    <p:set>
                                      <p:cBhvr>
                                        <p:cTn id="36" dur="500" fill="hold"/>
                                        <p:tgtEl>
                                          <p:spTgt spid="29"/>
                                        </p:tgtEl>
                                        <p:attrNameLst>
                                          <p:attrName>fill.on</p:attrName>
                                        </p:attrNameLst>
                                      </p:cBhvr>
                                      <p:to>
                                        <p:strVal val="true"/>
                                      </p:to>
                                    </p:set>
                                  </p:childTnLst>
                                </p:cTn>
                              </p:par>
                              <p:par>
                                <p:cTn id="37" presetID="7" presetClass="emph" presetSubtype="2" fill="hold" nodeType="withEffect">
                                  <p:stCondLst>
                                    <p:cond delay="0"/>
                                  </p:stCondLst>
                                  <p:childTnLst>
                                    <p:animClr clrSpc="rgb" dir="cw">
                                      <p:cBhvr>
                                        <p:cTn id="38" dur="500" fill="hold"/>
                                        <p:tgtEl>
                                          <p:spTgt spid="28"/>
                                        </p:tgtEl>
                                        <p:attrNameLst>
                                          <p:attrName>stroke.color</p:attrName>
                                        </p:attrNameLst>
                                      </p:cBhvr>
                                      <p:to>
                                        <a:srgbClr val="0078D4"/>
                                      </p:to>
                                    </p:animClr>
                                    <p:set>
                                      <p:cBhvr>
                                        <p:cTn id="39" dur="500" fill="hold"/>
                                        <p:tgtEl>
                                          <p:spTgt spid="28"/>
                                        </p:tgtEl>
                                        <p:attrNameLst>
                                          <p:attrName>stroke.on</p:attrName>
                                        </p:attrNameLst>
                                      </p:cBhvr>
                                      <p:to>
                                        <p:strVal val="true"/>
                                      </p:to>
                                    </p:set>
                                  </p:childTnLst>
                                </p:cTn>
                              </p:par>
                            </p:childTnLst>
                          </p:cTn>
                        </p:par>
                        <p:par>
                          <p:cTn id="40" fill="hold">
                            <p:stCondLst>
                              <p:cond delay="500"/>
                            </p:stCondLst>
                            <p:childTnLst>
                              <p:par>
                                <p:cTn id="41" presetID="42" presetClass="path" presetSubtype="0" accel="100000" fill="hold" nodeType="afterEffect">
                                  <p:stCondLst>
                                    <p:cond delay="0"/>
                                  </p:stCondLst>
                                  <p:childTnLst>
                                    <p:animMotion origin="layout" path="M 2.70833E-6 -2.96296E-6 L 0.0164 0.04954 " pathEditMode="relative" rAng="0" ptsTypes="AA">
                                      <p:cBhvr>
                                        <p:cTn id="42" dur="500" fill="hold"/>
                                        <p:tgtEl>
                                          <p:spTgt spid="22"/>
                                        </p:tgtEl>
                                        <p:attrNameLst>
                                          <p:attrName>ppt_x</p:attrName>
                                          <p:attrName>ppt_y</p:attrName>
                                        </p:attrNameLst>
                                      </p:cBhvr>
                                      <p:rCtr x="820" y="2477"/>
                                    </p:animMotion>
                                  </p:childTnLst>
                                </p:cTn>
                              </p:par>
                              <p:par>
                                <p:cTn id="43" presetID="10" presetClass="exit" presetSubtype="0" fill="hold" nodeType="withEffect">
                                  <p:stCondLst>
                                    <p:cond delay="0"/>
                                  </p:stCondLst>
                                  <p:childTnLst>
                                    <p:animEffect transition="out" filter="fade">
                                      <p:cBhvr>
                                        <p:cTn id="44" dur="500"/>
                                        <p:tgtEl>
                                          <p:spTgt spid="22"/>
                                        </p:tgtEl>
                                      </p:cBhvr>
                                    </p:animEffect>
                                    <p:set>
                                      <p:cBhvr>
                                        <p:cTn id="45" dur="1" fill="hold">
                                          <p:stCondLst>
                                            <p:cond delay="499"/>
                                          </p:stCondLst>
                                        </p:cTn>
                                        <p:tgtEl>
                                          <p:spTgt spid="22"/>
                                        </p:tgtEl>
                                        <p:attrNameLst>
                                          <p:attrName>style.visibility</p:attrName>
                                        </p:attrNameLst>
                                      </p:cBhvr>
                                      <p:to>
                                        <p:strVal val="hidden"/>
                                      </p:to>
                                    </p:set>
                                  </p:childTnLst>
                                </p:cTn>
                              </p:par>
                              <p:par>
                                <p:cTn id="46" presetID="42" presetClass="path" presetSubtype="0" accel="100000" fill="hold" nodeType="withEffect">
                                  <p:stCondLst>
                                    <p:cond delay="0"/>
                                  </p:stCondLst>
                                  <p:childTnLst>
                                    <p:animMotion origin="layout" path="M -2.29167E-6 -1.11111E-6 L -0.0237 -0.01042 " pathEditMode="relative" rAng="0" ptsTypes="AA">
                                      <p:cBhvr>
                                        <p:cTn id="47" dur="500" fill="hold"/>
                                        <p:tgtEl>
                                          <p:spTgt spid="18"/>
                                        </p:tgtEl>
                                        <p:attrNameLst>
                                          <p:attrName>ppt_x</p:attrName>
                                          <p:attrName>ppt_y</p:attrName>
                                        </p:attrNameLst>
                                      </p:cBhvr>
                                      <p:rCtr x="-1185" y="-532"/>
                                    </p:animMotion>
                                  </p:childTnLst>
                                </p:cTn>
                              </p:par>
                              <p:par>
                                <p:cTn id="48" presetID="10" presetClass="exit" presetSubtype="0" fill="hold" nodeType="withEffect">
                                  <p:stCondLst>
                                    <p:cond delay="0"/>
                                  </p:stCondLst>
                                  <p:childTnLst>
                                    <p:animEffect transition="out" filter="fade">
                                      <p:cBhvr>
                                        <p:cTn id="49" dur="500"/>
                                        <p:tgtEl>
                                          <p:spTgt spid="18"/>
                                        </p:tgtEl>
                                      </p:cBhvr>
                                    </p:animEffect>
                                    <p:set>
                                      <p:cBhvr>
                                        <p:cTn id="50" dur="1" fill="hold">
                                          <p:stCondLst>
                                            <p:cond delay="499"/>
                                          </p:stCondLst>
                                        </p:cTn>
                                        <p:tgtEl>
                                          <p:spTgt spid="18"/>
                                        </p:tgtEl>
                                        <p:attrNameLst>
                                          <p:attrName>style.visibility</p:attrName>
                                        </p:attrNameLst>
                                      </p:cBhvr>
                                      <p:to>
                                        <p:strVal val="hidden"/>
                                      </p:to>
                                    </p:set>
                                  </p:childTnLst>
                                </p:cTn>
                              </p:par>
                              <p:par>
                                <p:cTn id="51" presetID="42" presetClass="path" presetSubtype="0" accel="100000" fill="hold" nodeType="withEffect">
                                  <p:stCondLst>
                                    <p:cond delay="0"/>
                                  </p:stCondLst>
                                  <p:childTnLst>
                                    <p:animMotion origin="layout" path="M 4.79167E-6 2.59259E-6 L -0.03021 0.03379 " pathEditMode="relative" rAng="0" ptsTypes="AA">
                                      <p:cBhvr>
                                        <p:cTn id="52" dur="500" fill="hold"/>
                                        <p:tgtEl>
                                          <p:spTgt spid="25"/>
                                        </p:tgtEl>
                                        <p:attrNameLst>
                                          <p:attrName>ppt_x</p:attrName>
                                          <p:attrName>ppt_y</p:attrName>
                                        </p:attrNameLst>
                                      </p:cBhvr>
                                      <p:rCtr x="-1510" y="1690"/>
                                    </p:animMotion>
                                  </p:childTnLst>
                                </p:cTn>
                              </p:par>
                              <p:par>
                                <p:cTn id="53" presetID="10" presetClass="exit" presetSubtype="0" fill="hold" nodeType="withEffect">
                                  <p:stCondLst>
                                    <p:cond delay="0"/>
                                  </p:stCondLst>
                                  <p:childTnLst>
                                    <p:animEffect transition="out" filter="fade">
                                      <p:cBhvr>
                                        <p:cTn id="54" dur="500"/>
                                        <p:tgtEl>
                                          <p:spTgt spid="25"/>
                                        </p:tgtEl>
                                      </p:cBhvr>
                                    </p:animEffect>
                                    <p:set>
                                      <p:cBhvr>
                                        <p:cTn id="55" dur="1" fill="hold">
                                          <p:stCondLst>
                                            <p:cond delay="499"/>
                                          </p:stCondLst>
                                        </p:cTn>
                                        <p:tgtEl>
                                          <p:spTgt spid="25"/>
                                        </p:tgtEl>
                                        <p:attrNameLst>
                                          <p:attrName>style.visibility</p:attrName>
                                        </p:attrNameLst>
                                      </p:cBhvr>
                                      <p:to>
                                        <p:strVal val="hidden"/>
                                      </p:to>
                                    </p:set>
                                  </p:childTnLst>
                                </p:cTn>
                              </p:par>
                              <p:par>
                                <p:cTn id="56" presetID="42" presetClass="path" presetSubtype="0" accel="100000" fill="hold" nodeType="withEffect">
                                  <p:stCondLst>
                                    <p:cond delay="0"/>
                                  </p:stCondLst>
                                  <p:childTnLst>
                                    <p:animMotion origin="layout" path="M 1.45833E-6 -2.59259E-6 L 0.02109 -0.04375 " pathEditMode="relative" rAng="0" ptsTypes="AA">
                                      <p:cBhvr>
                                        <p:cTn id="57" dur="500" fill="hold"/>
                                        <p:tgtEl>
                                          <p:spTgt spid="19"/>
                                        </p:tgtEl>
                                        <p:attrNameLst>
                                          <p:attrName>ppt_x</p:attrName>
                                          <p:attrName>ppt_y</p:attrName>
                                        </p:attrNameLst>
                                      </p:cBhvr>
                                      <p:rCtr x="1055" y="-2199"/>
                                    </p:animMotion>
                                  </p:childTnLst>
                                </p:cTn>
                              </p:par>
                              <p:par>
                                <p:cTn id="58" presetID="10" presetClass="exit" presetSubtype="0" fill="hold" nodeType="withEffect">
                                  <p:stCondLst>
                                    <p:cond delay="0"/>
                                  </p:stCondLst>
                                  <p:childTnLst>
                                    <p:animEffect transition="out" filter="fade">
                                      <p:cBhvr>
                                        <p:cTn id="59" dur="500"/>
                                        <p:tgtEl>
                                          <p:spTgt spid="19"/>
                                        </p:tgtEl>
                                      </p:cBhvr>
                                    </p:animEffect>
                                    <p:set>
                                      <p:cBhvr>
                                        <p:cTn id="60" dur="1" fill="hold">
                                          <p:stCondLst>
                                            <p:cond delay="499"/>
                                          </p:stCondLst>
                                        </p:cTn>
                                        <p:tgtEl>
                                          <p:spTgt spid="19"/>
                                        </p:tgtEl>
                                        <p:attrNameLst>
                                          <p:attrName>style.visibility</p:attrName>
                                        </p:attrNameLst>
                                      </p:cBhvr>
                                      <p:to>
                                        <p:strVal val="hidden"/>
                                      </p:to>
                                    </p:set>
                                  </p:childTnLst>
                                </p:cTn>
                              </p:par>
                              <p:par>
                                <p:cTn id="61" presetID="42" presetClass="path" presetSubtype="0" accel="100000" fill="hold" nodeType="withEffect">
                                  <p:stCondLst>
                                    <p:cond delay="0"/>
                                  </p:stCondLst>
                                  <p:childTnLst>
                                    <p:animMotion origin="layout" path="M -3.33333E-6 -1.48148E-6 L 0.0211 -0.04375 " pathEditMode="relative" rAng="0" ptsTypes="AA">
                                      <p:cBhvr>
                                        <p:cTn id="62" dur="500" fill="hold"/>
                                        <p:tgtEl>
                                          <p:spTgt spid="32"/>
                                        </p:tgtEl>
                                        <p:attrNameLst>
                                          <p:attrName>ppt_x</p:attrName>
                                          <p:attrName>ppt_y</p:attrName>
                                        </p:attrNameLst>
                                      </p:cBhvr>
                                      <p:rCtr x="1055" y="-2199"/>
                                    </p:animMotion>
                                  </p:childTnLst>
                                </p:cTn>
                              </p:par>
                              <p:par>
                                <p:cTn id="63" presetID="10" presetClass="exit" presetSubtype="0" fill="hold" nodeType="withEffect">
                                  <p:stCondLst>
                                    <p:cond delay="0"/>
                                  </p:stCondLst>
                                  <p:childTnLst>
                                    <p:animEffect transition="out" filter="fade">
                                      <p:cBhvr>
                                        <p:cTn id="64" dur="500"/>
                                        <p:tgtEl>
                                          <p:spTgt spid="32"/>
                                        </p:tgtEl>
                                      </p:cBhvr>
                                    </p:animEffect>
                                    <p:set>
                                      <p:cBhvr>
                                        <p:cTn id="65" dur="1" fill="hold">
                                          <p:stCondLst>
                                            <p:cond delay="499"/>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a:xfrm>
            <a:off x="599675" y="1799529"/>
            <a:ext cx="4466595" cy="758022"/>
          </a:xfrm>
        </p:spPr>
        <p:txBody>
          <a:bodyPr/>
          <a:lstStyle/>
          <a:p>
            <a:r>
              <a:rPr lang="en-US" dirty="0"/>
              <a:t>Security management</a:t>
            </a:r>
          </a:p>
        </p:txBody>
      </p:sp>
      <p:sp>
        <p:nvSpPr>
          <p:cNvPr id="3" name="Content Placeholder 2">
            <a:extLst>
              <a:ext uri="{FF2B5EF4-FFF2-40B4-BE49-F238E27FC236}">
                <a16:creationId xmlns:a16="http://schemas.microsoft.com/office/drawing/2014/main" id="{0BFDC00C-BBEA-4AD7-BF75-69B4880DF8B7}"/>
              </a:ext>
            </a:extLst>
          </p:cNvPr>
          <p:cNvSpPr>
            <a:spLocks noGrp="1"/>
          </p:cNvSpPr>
          <p:nvPr>
            <p:ph sz="quarter" idx="10"/>
          </p:nvPr>
        </p:nvSpPr>
        <p:spPr>
          <a:xfrm>
            <a:off x="599675" y="2809909"/>
            <a:ext cx="4160749" cy="1523494"/>
          </a:xfrm>
        </p:spPr>
        <p:txBody>
          <a:bodyPr/>
          <a:lstStyle/>
          <a:p>
            <a:r>
              <a:rPr lang="en-US" dirty="0">
                <a:solidFill>
                  <a:schemeClr val="tx1"/>
                </a:solidFill>
              </a:rPr>
              <a:t>Understand what is happening, has happened and prepare for the future</a:t>
            </a:r>
          </a:p>
          <a:p>
            <a:endParaRPr lang="en-US" dirty="0">
              <a:solidFill>
                <a:schemeClr val="tx1"/>
              </a:solidFill>
            </a:endParaRPr>
          </a:p>
          <a:p>
            <a:endParaRPr lang="en-US" dirty="0">
              <a:solidFill>
                <a:schemeClr val="tx1"/>
              </a:solidFill>
            </a:endParaRPr>
          </a:p>
        </p:txBody>
      </p:sp>
      <p:pic>
        <p:nvPicPr>
          <p:cNvPr id="23" name="Picture 22">
            <a:extLst>
              <a:ext uri="{FF2B5EF4-FFF2-40B4-BE49-F238E27FC236}">
                <a16:creationId xmlns:a16="http://schemas.microsoft.com/office/drawing/2014/main" id="{7296DDEF-15E5-4294-859A-E7AAD190F8D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70240" y="1074780"/>
            <a:ext cx="6120895" cy="4736118"/>
          </a:xfrm>
          <a:prstGeom prst="rect">
            <a:avLst/>
          </a:prstGeom>
        </p:spPr>
      </p:pic>
      <p:sp>
        <p:nvSpPr>
          <p:cNvPr id="27" name="Rectangle 26">
            <a:extLst>
              <a:ext uri="{FF2B5EF4-FFF2-40B4-BE49-F238E27FC236}">
                <a16:creationId xmlns:a16="http://schemas.microsoft.com/office/drawing/2014/main" id="{9458A544-78FB-4AE0-9E2D-979B18C6FBF1}"/>
              </a:ext>
            </a:extLst>
          </p:cNvPr>
          <p:cNvSpPr/>
          <p:nvPr/>
        </p:nvSpPr>
        <p:spPr>
          <a:xfrm>
            <a:off x="530524" y="4110165"/>
            <a:ext cx="3225930" cy="1178271"/>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Dashboards and trends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Threat monitoring</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Threat reporting</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200"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panose="020B0502040204020203" pitchFamily="34" charset="0"/>
                <a:ea typeface="Segoe UI Black" panose="020B0A02040204020203" pitchFamily="34" charset="0"/>
                <a:cs typeface="Segoe UI" panose="020B0502040204020203" pitchFamily="34" charset="0"/>
              </a:rPr>
              <a:t>Configuration management</a:t>
            </a:r>
          </a:p>
        </p:txBody>
      </p:sp>
      <p:pic>
        <p:nvPicPr>
          <p:cNvPr id="9" name="Picture 8">
            <a:extLst>
              <a:ext uri="{FF2B5EF4-FFF2-40B4-BE49-F238E27FC236}">
                <a16:creationId xmlns:a16="http://schemas.microsoft.com/office/drawing/2014/main" id="{95BA4794-F6CB-419C-BB83-8EEFEC820D2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04066" y="1530232"/>
            <a:ext cx="5712529" cy="3890854"/>
          </a:xfrm>
          <a:prstGeom prst="rect">
            <a:avLst/>
          </a:prstGeom>
        </p:spPr>
      </p:pic>
    </p:spTree>
    <p:extLst>
      <p:ext uri="{BB962C8B-B14F-4D97-AF65-F5344CB8AC3E}">
        <p14:creationId xmlns:p14="http://schemas.microsoft.com/office/powerpoint/2010/main" val="407873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p:txBody>
          <a:bodyPr/>
          <a:lstStyle/>
          <a:p>
            <a:r>
              <a:rPr lang="en-US" dirty="0"/>
              <a:t>Protecting an endpoint is hard</a:t>
            </a:r>
          </a:p>
        </p:txBody>
      </p:sp>
      <p:grpSp>
        <p:nvGrpSpPr>
          <p:cNvPr id="217" name="Group 216">
            <a:extLst>
              <a:ext uri="{FF2B5EF4-FFF2-40B4-BE49-F238E27FC236}">
                <a16:creationId xmlns:a16="http://schemas.microsoft.com/office/drawing/2014/main" id="{D68300E0-2394-4B1A-A6D5-1F3F551C3AB9}"/>
              </a:ext>
            </a:extLst>
          </p:cNvPr>
          <p:cNvGrpSpPr/>
          <p:nvPr/>
        </p:nvGrpSpPr>
        <p:grpSpPr>
          <a:xfrm>
            <a:off x="419218" y="1301912"/>
            <a:ext cx="2343242" cy="553679"/>
            <a:chOff x="467343" y="1392080"/>
            <a:chExt cx="2343242" cy="553679"/>
          </a:xfrm>
        </p:grpSpPr>
        <p:grpSp>
          <p:nvGrpSpPr>
            <p:cNvPr id="209" name="Group 208">
              <a:extLst>
                <a:ext uri="{FF2B5EF4-FFF2-40B4-BE49-F238E27FC236}">
                  <a16:creationId xmlns:a16="http://schemas.microsoft.com/office/drawing/2014/main" id="{C12596F0-C0BE-45CD-B417-781EE28B24D4}"/>
                </a:ext>
              </a:extLst>
            </p:cNvPr>
            <p:cNvGrpSpPr/>
            <p:nvPr/>
          </p:nvGrpSpPr>
          <p:grpSpPr>
            <a:xfrm>
              <a:off x="941627" y="1392080"/>
              <a:ext cx="1868958" cy="553679"/>
              <a:chOff x="941627" y="1287415"/>
              <a:chExt cx="1868958" cy="553679"/>
            </a:xfrm>
          </p:grpSpPr>
          <p:sp>
            <p:nvSpPr>
              <p:cNvPr id="198" name="Rectangle 197">
                <a:extLst>
                  <a:ext uri="{FF2B5EF4-FFF2-40B4-BE49-F238E27FC236}">
                    <a16:creationId xmlns:a16="http://schemas.microsoft.com/office/drawing/2014/main" id="{6E16A5AE-57F3-49E5-9068-F4679A921890}"/>
                  </a:ext>
                </a:extLst>
              </p:cNvPr>
              <p:cNvSpPr/>
              <p:nvPr/>
            </p:nvSpPr>
            <p:spPr>
              <a:xfrm>
                <a:off x="941627" y="1523443"/>
                <a:ext cx="1868958" cy="317651"/>
              </a:xfrm>
              <a:prstGeom prst="rect">
                <a:avLst/>
              </a:prstGeom>
              <a:noFill/>
            </p:spPr>
            <p:txBody>
              <a:bodyPr wrap="square" tIns="9144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200" b="1"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panose="020B0502040204020203" pitchFamily="34" charset="0"/>
                    <a:ea typeface="+mn-ea"/>
                    <a:cs typeface="Segoe UI" panose="020B0502040204020203" pitchFamily="34" charset="0"/>
                  </a:rPr>
                  <a:t>Hit on your endpoints</a:t>
                </a:r>
                <a:endParaRPr kumimoji="0" lang="en-US" sz="1200" b="0"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panose="020B0502040204020203" pitchFamily="34" charset="0"/>
                  <a:ea typeface="+mn-ea"/>
                  <a:cs typeface="Segoe UI" panose="020B0502040204020203" pitchFamily="34" charset="0"/>
                </a:endParaRPr>
              </a:p>
            </p:txBody>
          </p:sp>
          <p:sp>
            <p:nvSpPr>
              <p:cNvPr id="199" name="Rectangle 198">
                <a:extLst>
                  <a:ext uri="{FF2B5EF4-FFF2-40B4-BE49-F238E27FC236}">
                    <a16:creationId xmlns:a16="http://schemas.microsoft.com/office/drawing/2014/main" id="{56750997-FCC4-4011-92B8-32C43A81BB05}"/>
                  </a:ext>
                </a:extLst>
              </p:cNvPr>
              <p:cNvSpPr/>
              <p:nvPr/>
            </p:nvSpPr>
            <p:spPr>
              <a:xfrm>
                <a:off x="941627" y="1287415"/>
                <a:ext cx="1553630" cy="3231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A80000"/>
                        </a:gs>
                        <a:gs pos="100000">
                          <a:srgbClr val="C00000"/>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PERFORMANCE</a:t>
                </a:r>
              </a:p>
            </p:txBody>
          </p:sp>
        </p:grpSp>
        <p:pic>
          <p:nvPicPr>
            <p:cNvPr id="215" name="Graphic 214" descr="Warning">
              <a:extLst>
                <a:ext uri="{FF2B5EF4-FFF2-40B4-BE49-F238E27FC236}">
                  <a16:creationId xmlns:a16="http://schemas.microsoft.com/office/drawing/2014/main" id="{A7296310-E5A9-44F5-988D-6BB82B92A8B8}"/>
                </a:ext>
              </a:extLst>
            </p:cNvPr>
            <p:cNvPicPr>
              <a:picLocks noChangeAspect="1"/>
            </p:cNvPicPr>
            <p:nvPr/>
          </p:nvPicPr>
          <p:blipFill>
            <a:blip r:embed="rId3" cstate="screen">
              <a:alphaModFix amt="70000"/>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67343" y="1420459"/>
              <a:ext cx="496920" cy="496920"/>
            </a:xfrm>
            <a:prstGeom prst="rect">
              <a:avLst/>
            </a:prstGeom>
          </p:spPr>
        </p:pic>
      </p:grpSp>
      <p:grpSp>
        <p:nvGrpSpPr>
          <p:cNvPr id="222" name="Group 221">
            <a:extLst>
              <a:ext uri="{FF2B5EF4-FFF2-40B4-BE49-F238E27FC236}">
                <a16:creationId xmlns:a16="http://schemas.microsoft.com/office/drawing/2014/main" id="{269CDE74-2520-450B-8245-5D7B809594ED}"/>
              </a:ext>
            </a:extLst>
          </p:cNvPr>
          <p:cNvGrpSpPr/>
          <p:nvPr/>
        </p:nvGrpSpPr>
        <p:grpSpPr>
          <a:xfrm>
            <a:off x="5817465" y="1301912"/>
            <a:ext cx="4087569" cy="553679"/>
            <a:chOff x="6389298" y="1448106"/>
            <a:chExt cx="4087569" cy="553679"/>
          </a:xfrm>
        </p:grpSpPr>
        <p:grpSp>
          <p:nvGrpSpPr>
            <p:cNvPr id="219" name="Group 218">
              <a:extLst>
                <a:ext uri="{FF2B5EF4-FFF2-40B4-BE49-F238E27FC236}">
                  <a16:creationId xmlns:a16="http://schemas.microsoft.com/office/drawing/2014/main" id="{196A7810-83A4-4956-9D57-791512214ACC}"/>
                </a:ext>
              </a:extLst>
            </p:cNvPr>
            <p:cNvGrpSpPr/>
            <p:nvPr/>
          </p:nvGrpSpPr>
          <p:grpSpPr>
            <a:xfrm>
              <a:off x="6872186" y="1448106"/>
              <a:ext cx="3604681" cy="553679"/>
              <a:chOff x="6987974" y="1287415"/>
              <a:chExt cx="3604681" cy="553679"/>
            </a:xfrm>
          </p:grpSpPr>
          <p:sp>
            <p:nvSpPr>
              <p:cNvPr id="202" name="Rectangle 201">
                <a:extLst>
                  <a:ext uri="{FF2B5EF4-FFF2-40B4-BE49-F238E27FC236}">
                    <a16:creationId xmlns:a16="http://schemas.microsoft.com/office/drawing/2014/main" id="{02901D7E-7A61-42E8-852A-62EF8544CB1B}"/>
                  </a:ext>
                </a:extLst>
              </p:cNvPr>
              <p:cNvSpPr/>
              <p:nvPr/>
            </p:nvSpPr>
            <p:spPr>
              <a:xfrm>
                <a:off x="6987974" y="1523443"/>
                <a:ext cx="3604681" cy="317651"/>
              </a:xfrm>
              <a:prstGeom prst="rect">
                <a:avLst/>
              </a:prstGeom>
              <a:noFill/>
            </p:spPr>
            <p:txBody>
              <a:bodyPr wrap="square" tIns="9144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200" b="1"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panose="020B0502040204020203" pitchFamily="34" charset="0"/>
                    <a:ea typeface="+mn-ea"/>
                    <a:cs typeface="Segoe UI" panose="020B0502040204020203" pitchFamily="34" charset="0"/>
                  </a:rPr>
                  <a:t>Multiple solutions and on-</a:t>
                </a:r>
                <a:r>
                  <a:rPr kumimoji="0" lang="en-US" sz="1200" b="1" i="0" u="none" strike="noStrike" kern="1200" cap="none" spc="0" normalizeH="0" baseline="0" noProof="0" dirty="0" err="1">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panose="020B0502040204020203" pitchFamily="34" charset="0"/>
                    <a:ea typeface="+mn-ea"/>
                    <a:cs typeface="Segoe UI" panose="020B0502040204020203" pitchFamily="34" charset="0"/>
                  </a:rPr>
                  <a:t>prem</a:t>
                </a:r>
                <a:r>
                  <a:rPr kumimoji="0" lang="en-US" sz="1200" b="1"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panose="020B0502040204020203" pitchFamily="34" charset="0"/>
                    <a:ea typeface="+mn-ea"/>
                    <a:cs typeface="Segoe UI" panose="020B0502040204020203" pitchFamily="34" charset="0"/>
                  </a:rPr>
                  <a:t> infrastructure </a:t>
                </a:r>
              </a:p>
            </p:txBody>
          </p:sp>
          <p:sp>
            <p:nvSpPr>
              <p:cNvPr id="203" name="Rectangle 202">
                <a:extLst>
                  <a:ext uri="{FF2B5EF4-FFF2-40B4-BE49-F238E27FC236}">
                    <a16:creationId xmlns:a16="http://schemas.microsoft.com/office/drawing/2014/main" id="{0E3566D1-9144-4343-870F-666D8B7A7377}"/>
                  </a:ext>
                </a:extLst>
              </p:cNvPr>
              <p:cNvSpPr/>
              <p:nvPr/>
            </p:nvSpPr>
            <p:spPr>
              <a:xfrm>
                <a:off x="6987975" y="1287415"/>
                <a:ext cx="658322" cy="3231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A80000"/>
                        </a:gs>
                        <a:gs pos="100000">
                          <a:srgbClr val="C00000"/>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COST</a:t>
                </a:r>
              </a:p>
            </p:txBody>
          </p:sp>
        </p:grpSp>
        <p:pic>
          <p:nvPicPr>
            <p:cNvPr id="56" name="Graphic 55" descr="Warning">
              <a:extLst>
                <a:ext uri="{FF2B5EF4-FFF2-40B4-BE49-F238E27FC236}">
                  <a16:creationId xmlns:a16="http://schemas.microsoft.com/office/drawing/2014/main" id="{76C80AF6-1997-4FBA-BB54-7B297B50D094}"/>
                </a:ext>
              </a:extLst>
            </p:cNvPr>
            <p:cNvPicPr>
              <a:picLocks noChangeAspect="1"/>
            </p:cNvPicPr>
            <p:nvPr/>
          </p:nvPicPr>
          <p:blipFill>
            <a:blip r:embed="rId3" cstate="screen">
              <a:alphaModFix amt="70000"/>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389298" y="1476485"/>
              <a:ext cx="496920" cy="496920"/>
            </a:xfrm>
            <a:prstGeom prst="rect">
              <a:avLst/>
            </a:prstGeom>
          </p:spPr>
        </p:pic>
      </p:grpSp>
      <p:grpSp>
        <p:nvGrpSpPr>
          <p:cNvPr id="223" name="Group 222">
            <a:extLst>
              <a:ext uri="{FF2B5EF4-FFF2-40B4-BE49-F238E27FC236}">
                <a16:creationId xmlns:a16="http://schemas.microsoft.com/office/drawing/2014/main" id="{77136808-998B-4583-B7C4-55249DFE5E7D}"/>
              </a:ext>
            </a:extLst>
          </p:cNvPr>
          <p:cNvGrpSpPr/>
          <p:nvPr/>
        </p:nvGrpSpPr>
        <p:grpSpPr>
          <a:xfrm>
            <a:off x="3261035" y="1301912"/>
            <a:ext cx="2351398" cy="553679"/>
            <a:chOff x="3237744" y="1448106"/>
            <a:chExt cx="2351398" cy="553679"/>
          </a:xfrm>
        </p:grpSpPr>
        <p:grpSp>
          <p:nvGrpSpPr>
            <p:cNvPr id="216" name="Group 215">
              <a:extLst>
                <a:ext uri="{FF2B5EF4-FFF2-40B4-BE49-F238E27FC236}">
                  <a16:creationId xmlns:a16="http://schemas.microsoft.com/office/drawing/2014/main" id="{4E1FD5E1-2A65-49CC-B18D-C46F871305FF}"/>
                </a:ext>
              </a:extLst>
            </p:cNvPr>
            <p:cNvGrpSpPr/>
            <p:nvPr/>
          </p:nvGrpSpPr>
          <p:grpSpPr>
            <a:xfrm>
              <a:off x="3724918" y="1448106"/>
              <a:ext cx="1864224" cy="553679"/>
              <a:chOff x="4133346" y="1287415"/>
              <a:chExt cx="1864224" cy="553679"/>
            </a:xfrm>
          </p:grpSpPr>
          <p:sp>
            <p:nvSpPr>
              <p:cNvPr id="200" name="Rectangle 199">
                <a:extLst>
                  <a:ext uri="{FF2B5EF4-FFF2-40B4-BE49-F238E27FC236}">
                    <a16:creationId xmlns:a16="http://schemas.microsoft.com/office/drawing/2014/main" id="{A64F4A2F-1DC8-40A5-A99F-85D669DA088B}"/>
                  </a:ext>
                </a:extLst>
              </p:cNvPr>
              <p:cNvSpPr/>
              <p:nvPr/>
            </p:nvSpPr>
            <p:spPr>
              <a:xfrm>
                <a:off x="4133347" y="1523443"/>
                <a:ext cx="1864223" cy="317651"/>
              </a:xfrm>
              <a:prstGeom prst="rect">
                <a:avLst/>
              </a:prstGeom>
              <a:noFill/>
            </p:spPr>
            <p:txBody>
              <a:bodyPr wrap="square" tIns="91440">
                <a:spAutoFit/>
              </a:bodyPr>
              <a:lstStyle/>
              <a:p>
                <a:pPr marL="0" marR="0" lvl="0" indent="0" algn="l" defTabSz="914400" rtl="0" eaLnBrk="1" fontAlgn="auto" latinLnBrk="0" hangingPunct="1">
                  <a:lnSpc>
                    <a:spcPct val="97000"/>
                  </a:lnSpc>
                  <a:spcBef>
                    <a:spcPts val="0"/>
                  </a:spcBef>
                  <a:spcAft>
                    <a:spcPts val="600"/>
                  </a:spcAft>
                  <a:buClrTx/>
                  <a:buSzTx/>
                  <a:buFontTx/>
                  <a:buNone/>
                  <a:tabLst/>
                  <a:defRPr/>
                </a:pPr>
                <a:r>
                  <a:rPr kumimoji="0" lang="en-US" sz="1200" b="1"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panose="020B0502040204020203" pitchFamily="34" charset="0"/>
                    <a:ea typeface="+mn-ea"/>
                    <a:cs typeface="Segoe UI" panose="020B0502040204020203" pitchFamily="34" charset="0"/>
                  </a:rPr>
                  <a:t>Time and skills</a:t>
                </a:r>
              </a:p>
            </p:txBody>
          </p:sp>
          <p:sp>
            <p:nvSpPr>
              <p:cNvPr id="201" name="Rectangle 200">
                <a:extLst>
                  <a:ext uri="{FF2B5EF4-FFF2-40B4-BE49-F238E27FC236}">
                    <a16:creationId xmlns:a16="http://schemas.microsoft.com/office/drawing/2014/main" id="{41B2D7B1-FAAD-40F7-BFCE-D63DEC7EEA9B}"/>
                  </a:ext>
                </a:extLst>
              </p:cNvPr>
              <p:cNvSpPr/>
              <p:nvPr/>
            </p:nvSpPr>
            <p:spPr>
              <a:xfrm>
                <a:off x="4133346" y="1287415"/>
                <a:ext cx="2000309" cy="3231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A80000"/>
                        </a:gs>
                        <a:gs pos="100000">
                          <a:srgbClr val="C00000"/>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SECURITY TEAM </a:t>
                </a:r>
              </a:p>
            </p:txBody>
          </p:sp>
        </p:grpSp>
        <p:pic>
          <p:nvPicPr>
            <p:cNvPr id="220" name="Graphic 219" descr="Warning">
              <a:extLst>
                <a:ext uri="{FF2B5EF4-FFF2-40B4-BE49-F238E27FC236}">
                  <a16:creationId xmlns:a16="http://schemas.microsoft.com/office/drawing/2014/main" id="{50100768-DAAF-4B3B-B3DE-CA3B6E7E32ED}"/>
                </a:ext>
              </a:extLst>
            </p:cNvPr>
            <p:cNvPicPr>
              <a:picLocks noChangeAspect="1"/>
            </p:cNvPicPr>
            <p:nvPr/>
          </p:nvPicPr>
          <p:blipFill>
            <a:blip r:embed="rId3" cstate="screen">
              <a:alphaModFix amt="70000"/>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237744" y="1476485"/>
              <a:ext cx="496920" cy="496920"/>
            </a:xfrm>
            <a:prstGeom prst="rect">
              <a:avLst/>
            </a:prstGeom>
          </p:spPr>
        </p:pic>
      </p:grpSp>
      <p:cxnSp>
        <p:nvCxnSpPr>
          <p:cNvPr id="179" name="Straight Connector 178">
            <a:extLst>
              <a:ext uri="{FF2B5EF4-FFF2-40B4-BE49-F238E27FC236}">
                <a16:creationId xmlns:a16="http://schemas.microsoft.com/office/drawing/2014/main" id="{0493A682-FCCA-4BF3-9610-0DD638681A80}"/>
              </a:ext>
            </a:extLst>
          </p:cNvPr>
          <p:cNvCxnSpPr>
            <a:cxnSpLocks/>
          </p:cNvCxnSpPr>
          <p:nvPr/>
        </p:nvCxnSpPr>
        <p:spPr>
          <a:xfrm flipV="1">
            <a:off x="1472242" y="4676086"/>
            <a:ext cx="3993225" cy="11502"/>
          </a:xfrm>
          <a:prstGeom prst="line">
            <a:avLst/>
          </a:prstGeom>
          <a:ln>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87169CDD-D6D7-4F2A-B743-1A3A889096C2}"/>
              </a:ext>
            </a:extLst>
          </p:cNvPr>
          <p:cNvCxnSpPr>
            <a:cxnSpLocks/>
            <a:stCxn id="68" idx="1"/>
          </p:cNvCxnSpPr>
          <p:nvPr/>
        </p:nvCxnSpPr>
        <p:spPr>
          <a:xfrm flipH="1">
            <a:off x="7729604" y="2359332"/>
            <a:ext cx="1471042" cy="1307574"/>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CE3B542E-36A7-412C-9E43-38F82C1C1422}"/>
              </a:ext>
            </a:extLst>
          </p:cNvPr>
          <p:cNvCxnSpPr>
            <a:cxnSpLocks/>
            <a:stCxn id="66" idx="1"/>
          </p:cNvCxnSpPr>
          <p:nvPr/>
        </p:nvCxnSpPr>
        <p:spPr>
          <a:xfrm flipH="1">
            <a:off x="7754529" y="2622965"/>
            <a:ext cx="1446117" cy="1083101"/>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C7301FB6-A9FF-4C43-B6AE-3E28AF0A14EC}"/>
              </a:ext>
            </a:extLst>
          </p:cNvPr>
          <p:cNvCxnSpPr>
            <a:cxnSpLocks/>
            <a:stCxn id="67" idx="1"/>
          </p:cNvCxnSpPr>
          <p:nvPr/>
        </p:nvCxnSpPr>
        <p:spPr>
          <a:xfrm flipH="1">
            <a:off x="7755355" y="2886598"/>
            <a:ext cx="1445291" cy="869217"/>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71E6E55-7720-4609-B464-7B6E82356E60}"/>
              </a:ext>
            </a:extLst>
          </p:cNvPr>
          <p:cNvCxnSpPr>
            <a:cxnSpLocks/>
            <a:stCxn id="63" idx="1"/>
          </p:cNvCxnSpPr>
          <p:nvPr/>
        </p:nvCxnSpPr>
        <p:spPr>
          <a:xfrm flipH="1">
            <a:off x="7755355" y="3150231"/>
            <a:ext cx="1445291" cy="671892"/>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F97C3F6E-FE09-4E45-A991-5211387DA3DA}"/>
              </a:ext>
            </a:extLst>
          </p:cNvPr>
          <p:cNvCxnSpPr>
            <a:cxnSpLocks/>
            <a:stCxn id="69" idx="1"/>
          </p:cNvCxnSpPr>
          <p:nvPr/>
        </p:nvCxnSpPr>
        <p:spPr>
          <a:xfrm flipH="1">
            <a:off x="7754529" y="3435778"/>
            <a:ext cx="1446117" cy="450700"/>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9F548190-A5E3-4578-889B-E1EBD28EC901}"/>
              </a:ext>
            </a:extLst>
          </p:cNvPr>
          <p:cNvCxnSpPr>
            <a:cxnSpLocks/>
            <a:stCxn id="59" idx="1"/>
          </p:cNvCxnSpPr>
          <p:nvPr/>
        </p:nvCxnSpPr>
        <p:spPr>
          <a:xfrm flipH="1">
            <a:off x="7773430" y="3677497"/>
            <a:ext cx="1427216" cy="265613"/>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64F1C14-082C-4F38-B5B1-924ED07AE630}"/>
              </a:ext>
            </a:extLst>
          </p:cNvPr>
          <p:cNvCxnSpPr>
            <a:cxnSpLocks/>
            <a:stCxn id="62" idx="1"/>
          </p:cNvCxnSpPr>
          <p:nvPr/>
        </p:nvCxnSpPr>
        <p:spPr>
          <a:xfrm flipH="1">
            <a:off x="7779091" y="3941130"/>
            <a:ext cx="1421555" cy="64041"/>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032BC4AD-859C-44B7-AA1A-BAE97022174F}"/>
              </a:ext>
            </a:extLst>
          </p:cNvPr>
          <p:cNvCxnSpPr>
            <a:cxnSpLocks/>
            <a:stCxn id="57" idx="1"/>
          </p:cNvCxnSpPr>
          <p:nvPr/>
        </p:nvCxnSpPr>
        <p:spPr>
          <a:xfrm flipH="1" flipV="1">
            <a:off x="7779091" y="4059823"/>
            <a:ext cx="1421555" cy="144940"/>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600B0DBE-F735-4AB3-8B89-0681F8065986}"/>
              </a:ext>
            </a:extLst>
          </p:cNvPr>
          <p:cNvCxnSpPr>
            <a:cxnSpLocks/>
            <a:stCxn id="60" idx="1"/>
          </p:cNvCxnSpPr>
          <p:nvPr/>
        </p:nvCxnSpPr>
        <p:spPr>
          <a:xfrm flipH="1" flipV="1">
            <a:off x="7779091" y="4112106"/>
            <a:ext cx="1421555" cy="356290"/>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C04C993D-87FC-42E9-B853-105A1AF2B227}"/>
              </a:ext>
            </a:extLst>
          </p:cNvPr>
          <p:cNvCxnSpPr>
            <a:endCxn id="65" idx="1"/>
          </p:cNvCxnSpPr>
          <p:nvPr/>
        </p:nvCxnSpPr>
        <p:spPr>
          <a:xfrm>
            <a:off x="7697114" y="4130703"/>
            <a:ext cx="1503532" cy="601326"/>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B458EF03-1288-4856-B4C5-6536CC6D3F1D}"/>
              </a:ext>
            </a:extLst>
          </p:cNvPr>
          <p:cNvCxnSpPr>
            <a:cxnSpLocks/>
            <a:endCxn id="61" idx="1"/>
          </p:cNvCxnSpPr>
          <p:nvPr/>
        </p:nvCxnSpPr>
        <p:spPr>
          <a:xfrm>
            <a:off x="7697114" y="4156074"/>
            <a:ext cx="1503531" cy="939616"/>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73F1E9D7-014C-4A37-85D2-43AFD17038A3}"/>
              </a:ext>
            </a:extLst>
          </p:cNvPr>
          <p:cNvCxnSpPr>
            <a:cxnSpLocks/>
            <a:endCxn id="64" idx="1"/>
          </p:cNvCxnSpPr>
          <p:nvPr/>
        </p:nvCxnSpPr>
        <p:spPr>
          <a:xfrm>
            <a:off x="7744498" y="4451093"/>
            <a:ext cx="1456148" cy="1003922"/>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E7A2AE2D-6F47-4416-85EC-15FBC4AD7DCD}"/>
              </a:ext>
            </a:extLst>
          </p:cNvPr>
          <p:cNvCxnSpPr>
            <a:cxnSpLocks/>
            <a:endCxn id="58" idx="1"/>
          </p:cNvCxnSpPr>
          <p:nvPr/>
        </p:nvCxnSpPr>
        <p:spPr>
          <a:xfrm>
            <a:off x="7779091" y="4563467"/>
            <a:ext cx="1421555" cy="1155182"/>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6D2E8E5B-6DCB-4B87-B737-66730904A42B}"/>
              </a:ext>
            </a:extLst>
          </p:cNvPr>
          <p:cNvSpPr/>
          <p:nvPr/>
        </p:nvSpPr>
        <p:spPr>
          <a:xfrm>
            <a:off x="346955" y="2296546"/>
            <a:ext cx="3697452" cy="3253839"/>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Malware</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Phishing</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Ransomware</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0-day</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World-wide outbreaks</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Advanced attacks</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Supply chain</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err="1">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Fileless</a:t>
            </a: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 attacks</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Vulnerabilities</a:t>
            </a:r>
          </a:p>
        </p:txBody>
      </p:sp>
      <p:sp>
        <p:nvSpPr>
          <p:cNvPr id="95" name="Rectangle 94">
            <a:extLst>
              <a:ext uri="{FF2B5EF4-FFF2-40B4-BE49-F238E27FC236}">
                <a16:creationId xmlns:a16="http://schemas.microsoft.com/office/drawing/2014/main" id="{A9489352-CCDD-4715-B9AE-831058BF38D5}"/>
              </a:ext>
            </a:extLst>
          </p:cNvPr>
          <p:cNvSpPr/>
          <p:nvPr/>
        </p:nvSpPr>
        <p:spPr bwMode="auto">
          <a:xfrm>
            <a:off x="6827290" y="3595183"/>
            <a:ext cx="1219836" cy="936819"/>
          </a:xfrm>
          <a:custGeom>
            <a:avLst/>
            <a:gdLst>
              <a:gd name="connsiteX0" fmla="*/ 0 w 1044502"/>
              <a:gd name="connsiteY0" fmla="*/ 0 h 936592"/>
              <a:gd name="connsiteX1" fmla="*/ 1044502 w 1044502"/>
              <a:gd name="connsiteY1" fmla="*/ 0 h 936592"/>
              <a:gd name="connsiteX2" fmla="*/ 1044502 w 1044502"/>
              <a:gd name="connsiteY2" fmla="*/ 936592 h 936592"/>
              <a:gd name="connsiteX3" fmla="*/ 0 w 1044502"/>
              <a:gd name="connsiteY3" fmla="*/ 936592 h 936592"/>
              <a:gd name="connsiteX4" fmla="*/ 0 w 1044502"/>
              <a:gd name="connsiteY4" fmla="*/ 0 h 936592"/>
              <a:gd name="connsiteX0" fmla="*/ 0 w 1044502"/>
              <a:gd name="connsiteY0" fmla="*/ 0 h 936592"/>
              <a:gd name="connsiteX1" fmla="*/ 1044502 w 1044502"/>
              <a:gd name="connsiteY1" fmla="*/ 0 h 936592"/>
              <a:gd name="connsiteX2" fmla="*/ 1041891 w 1044502"/>
              <a:gd name="connsiteY2" fmla="*/ 802405 h 936592"/>
              <a:gd name="connsiteX3" fmla="*/ 1044502 w 1044502"/>
              <a:gd name="connsiteY3" fmla="*/ 936592 h 936592"/>
              <a:gd name="connsiteX4" fmla="*/ 0 w 1044502"/>
              <a:gd name="connsiteY4" fmla="*/ 936592 h 936592"/>
              <a:gd name="connsiteX5" fmla="*/ 0 w 1044502"/>
              <a:gd name="connsiteY5" fmla="*/ 0 h 936592"/>
              <a:gd name="connsiteX0" fmla="*/ 0 w 1218767"/>
              <a:gd name="connsiteY0" fmla="*/ 0 h 936592"/>
              <a:gd name="connsiteX1" fmla="*/ 1044502 w 1218767"/>
              <a:gd name="connsiteY1" fmla="*/ 0 h 936592"/>
              <a:gd name="connsiteX2" fmla="*/ 1218764 w 1218767"/>
              <a:gd name="connsiteY2" fmla="*/ 892510 h 936592"/>
              <a:gd name="connsiteX3" fmla="*/ 1044502 w 1218767"/>
              <a:gd name="connsiteY3" fmla="*/ 936592 h 936592"/>
              <a:gd name="connsiteX4" fmla="*/ 0 w 1218767"/>
              <a:gd name="connsiteY4" fmla="*/ 936592 h 936592"/>
              <a:gd name="connsiteX5" fmla="*/ 0 w 1218767"/>
              <a:gd name="connsiteY5" fmla="*/ 0 h 936592"/>
              <a:gd name="connsiteX0" fmla="*/ 0 w 1218767"/>
              <a:gd name="connsiteY0" fmla="*/ 0 h 936592"/>
              <a:gd name="connsiteX1" fmla="*/ 1044502 w 1218767"/>
              <a:gd name="connsiteY1" fmla="*/ 0 h 936592"/>
              <a:gd name="connsiteX2" fmla="*/ 1218764 w 1218767"/>
              <a:gd name="connsiteY2" fmla="*/ 892510 h 936592"/>
              <a:gd name="connsiteX3" fmla="*/ 1044502 w 1218767"/>
              <a:gd name="connsiteY3" fmla="*/ 936592 h 936592"/>
              <a:gd name="connsiteX4" fmla="*/ 0 w 1218767"/>
              <a:gd name="connsiteY4" fmla="*/ 936592 h 936592"/>
              <a:gd name="connsiteX5" fmla="*/ 0 w 1218767"/>
              <a:gd name="connsiteY5" fmla="*/ 0 h 936592"/>
              <a:gd name="connsiteX0" fmla="*/ 0 w 1219836"/>
              <a:gd name="connsiteY0" fmla="*/ 0 h 936592"/>
              <a:gd name="connsiteX1" fmla="*/ 1044502 w 1219836"/>
              <a:gd name="connsiteY1" fmla="*/ 0 h 936592"/>
              <a:gd name="connsiteX2" fmla="*/ 1055239 w 1219836"/>
              <a:gd name="connsiteY2" fmla="*/ 608846 h 936592"/>
              <a:gd name="connsiteX3" fmla="*/ 1218764 w 1219836"/>
              <a:gd name="connsiteY3" fmla="*/ 892510 h 936592"/>
              <a:gd name="connsiteX4" fmla="*/ 1044502 w 1219836"/>
              <a:gd name="connsiteY4" fmla="*/ 936592 h 936592"/>
              <a:gd name="connsiteX5" fmla="*/ 0 w 1219836"/>
              <a:gd name="connsiteY5" fmla="*/ 936592 h 936592"/>
              <a:gd name="connsiteX6" fmla="*/ 0 w 1219836"/>
              <a:gd name="connsiteY6" fmla="*/ 0 h 936592"/>
              <a:gd name="connsiteX0" fmla="*/ 0 w 1219836"/>
              <a:gd name="connsiteY0" fmla="*/ 0 h 936592"/>
              <a:gd name="connsiteX1" fmla="*/ 1044502 w 1219836"/>
              <a:gd name="connsiteY1" fmla="*/ 0 h 936592"/>
              <a:gd name="connsiteX2" fmla="*/ 1055239 w 1219836"/>
              <a:gd name="connsiteY2" fmla="*/ 608846 h 936592"/>
              <a:gd name="connsiteX3" fmla="*/ 1218764 w 1219836"/>
              <a:gd name="connsiteY3" fmla="*/ 892510 h 936592"/>
              <a:gd name="connsiteX4" fmla="*/ 1044502 w 1219836"/>
              <a:gd name="connsiteY4" fmla="*/ 936592 h 936592"/>
              <a:gd name="connsiteX5" fmla="*/ 0 w 1219836"/>
              <a:gd name="connsiteY5" fmla="*/ 936592 h 936592"/>
              <a:gd name="connsiteX6" fmla="*/ 0 w 1219836"/>
              <a:gd name="connsiteY6" fmla="*/ 0 h 936592"/>
              <a:gd name="connsiteX0" fmla="*/ 0 w 1219836"/>
              <a:gd name="connsiteY0" fmla="*/ 227 h 936819"/>
              <a:gd name="connsiteX1" fmla="*/ 1044502 w 1219836"/>
              <a:gd name="connsiteY1" fmla="*/ 227 h 936819"/>
              <a:gd name="connsiteX2" fmla="*/ 1055239 w 1219836"/>
              <a:gd name="connsiteY2" fmla="*/ 609073 h 936819"/>
              <a:gd name="connsiteX3" fmla="*/ 1218764 w 1219836"/>
              <a:gd name="connsiteY3" fmla="*/ 892737 h 936819"/>
              <a:gd name="connsiteX4" fmla="*/ 1044502 w 1219836"/>
              <a:gd name="connsiteY4" fmla="*/ 936819 h 936819"/>
              <a:gd name="connsiteX5" fmla="*/ 0 w 1219836"/>
              <a:gd name="connsiteY5" fmla="*/ 936819 h 936819"/>
              <a:gd name="connsiteX6" fmla="*/ 0 w 1219836"/>
              <a:gd name="connsiteY6" fmla="*/ 227 h 93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836" h="936819">
                <a:moveTo>
                  <a:pt x="0" y="227"/>
                </a:moveTo>
                <a:lnTo>
                  <a:pt x="1044502" y="227"/>
                </a:lnTo>
                <a:cubicBezTo>
                  <a:pt x="1050176" y="-8427"/>
                  <a:pt x="1016183" y="230053"/>
                  <a:pt x="1055239" y="609073"/>
                </a:cubicBezTo>
                <a:cubicBezTo>
                  <a:pt x="1084283" y="757825"/>
                  <a:pt x="1233903" y="831438"/>
                  <a:pt x="1218764" y="892737"/>
                </a:cubicBezTo>
                <a:cubicBezTo>
                  <a:pt x="1219634" y="937466"/>
                  <a:pt x="1043632" y="892090"/>
                  <a:pt x="1044502" y="936819"/>
                </a:cubicBezTo>
                <a:lnTo>
                  <a:pt x="0" y="936819"/>
                </a:lnTo>
                <a:lnTo>
                  <a:pt x="0" y="227"/>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48" name="Group 147">
            <a:extLst>
              <a:ext uri="{FF2B5EF4-FFF2-40B4-BE49-F238E27FC236}">
                <a16:creationId xmlns:a16="http://schemas.microsoft.com/office/drawing/2014/main" id="{934F7D6E-DB37-458C-A04A-8F7384FB2164}"/>
              </a:ext>
            </a:extLst>
          </p:cNvPr>
          <p:cNvGrpSpPr/>
          <p:nvPr/>
        </p:nvGrpSpPr>
        <p:grpSpPr>
          <a:xfrm>
            <a:off x="1192696" y="2398521"/>
            <a:ext cx="5634593" cy="3024692"/>
            <a:chOff x="1192696" y="1939569"/>
            <a:chExt cx="5634593" cy="3024692"/>
          </a:xfrm>
        </p:grpSpPr>
        <p:cxnSp>
          <p:nvCxnSpPr>
            <p:cNvPr id="111" name="Connector: Elbow 110">
              <a:extLst>
                <a:ext uri="{FF2B5EF4-FFF2-40B4-BE49-F238E27FC236}">
                  <a16:creationId xmlns:a16="http://schemas.microsoft.com/office/drawing/2014/main" id="{80B0FA0F-5FED-489A-9466-403D65F3D0EA}"/>
                </a:ext>
              </a:extLst>
            </p:cNvPr>
            <p:cNvCxnSpPr>
              <a:cxnSpLocks/>
              <a:endCxn id="24" idx="6"/>
            </p:cNvCxnSpPr>
            <p:nvPr/>
          </p:nvCxnSpPr>
          <p:spPr>
            <a:xfrm rot="5400000" flipH="1" flipV="1">
              <a:off x="5921568" y="4200687"/>
              <a:ext cx="891209" cy="635938"/>
            </a:xfrm>
            <a:prstGeom prst="bentConnector4">
              <a:avLst>
                <a:gd name="adj1" fmla="val 50000"/>
                <a:gd name="adj2" fmla="val 135947"/>
              </a:avLst>
            </a:prstGeom>
            <a:ln w="9525">
              <a:solidFill>
                <a:srgbClr val="A80000"/>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47" name="Group 146">
              <a:extLst>
                <a:ext uri="{FF2B5EF4-FFF2-40B4-BE49-F238E27FC236}">
                  <a16:creationId xmlns:a16="http://schemas.microsoft.com/office/drawing/2014/main" id="{60CC625F-4E89-420F-B152-B2EECA4ED924}"/>
                </a:ext>
              </a:extLst>
            </p:cNvPr>
            <p:cNvGrpSpPr/>
            <p:nvPr/>
          </p:nvGrpSpPr>
          <p:grpSpPr>
            <a:xfrm>
              <a:off x="1192696" y="1939569"/>
              <a:ext cx="5634593" cy="3024692"/>
              <a:chOff x="1192696" y="1939569"/>
              <a:chExt cx="5634593" cy="3024692"/>
            </a:xfrm>
          </p:grpSpPr>
          <p:cxnSp>
            <p:nvCxnSpPr>
              <p:cNvPr id="13" name="Connector: Elbow 12">
                <a:extLst>
                  <a:ext uri="{FF2B5EF4-FFF2-40B4-BE49-F238E27FC236}">
                    <a16:creationId xmlns:a16="http://schemas.microsoft.com/office/drawing/2014/main" id="{2906A837-52DB-48D7-89FD-DFD246496648}"/>
                  </a:ext>
                </a:extLst>
              </p:cNvPr>
              <p:cNvCxnSpPr>
                <a:cxnSpLocks/>
                <a:endCxn id="24" idx="2"/>
              </p:cNvCxnSpPr>
              <p:nvPr/>
            </p:nvCxnSpPr>
            <p:spPr>
              <a:xfrm>
                <a:off x="1192696" y="1939569"/>
                <a:ext cx="5634593" cy="1184960"/>
              </a:xfrm>
              <a:prstGeom prst="bentConnector3">
                <a:avLst>
                  <a:gd name="adj1" fmla="val 55429"/>
                </a:avLst>
              </a:prstGeom>
              <a:ln w="9525">
                <a:solidFill>
                  <a:srgbClr val="A8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3" name="Connector: Elbow 92">
                <a:extLst>
                  <a:ext uri="{FF2B5EF4-FFF2-40B4-BE49-F238E27FC236}">
                    <a16:creationId xmlns:a16="http://schemas.microsoft.com/office/drawing/2014/main" id="{BC4D7E8C-E4AA-4E54-940B-21212BB241A3}"/>
                  </a:ext>
                </a:extLst>
              </p:cNvPr>
              <p:cNvCxnSpPr>
                <a:cxnSpLocks/>
              </p:cNvCxnSpPr>
              <p:nvPr/>
            </p:nvCxnSpPr>
            <p:spPr>
              <a:xfrm>
                <a:off x="1507466" y="2697985"/>
                <a:ext cx="5319823" cy="1067505"/>
              </a:xfrm>
              <a:prstGeom prst="bentConnector3">
                <a:avLst>
                  <a:gd name="adj1" fmla="val 33541"/>
                </a:avLst>
              </a:prstGeom>
              <a:ln w="9525">
                <a:solidFill>
                  <a:srgbClr val="A8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2" name="Connector: Elbow 101">
                <a:extLst>
                  <a:ext uri="{FF2B5EF4-FFF2-40B4-BE49-F238E27FC236}">
                    <a16:creationId xmlns:a16="http://schemas.microsoft.com/office/drawing/2014/main" id="{8308422A-BA1F-496E-B028-FF3D8071CF27}"/>
                  </a:ext>
                </a:extLst>
              </p:cNvPr>
              <p:cNvCxnSpPr>
                <a:cxnSpLocks/>
                <a:endCxn id="24" idx="5"/>
              </p:cNvCxnSpPr>
              <p:nvPr/>
            </p:nvCxnSpPr>
            <p:spPr>
              <a:xfrm flipV="1">
                <a:off x="1611755" y="4025625"/>
                <a:ext cx="5026003" cy="591610"/>
              </a:xfrm>
              <a:prstGeom prst="bentConnector3">
                <a:avLst>
                  <a:gd name="adj1" fmla="val 76641"/>
                </a:avLst>
              </a:prstGeom>
              <a:ln w="9525">
                <a:solidFill>
                  <a:srgbClr val="A8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7" name="Connector: Elbow 106">
                <a:extLst>
                  <a:ext uri="{FF2B5EF4-FFF2-40B4-BE49-F238E27FC236}">
                    <a16:creationId xmlns:a16="http://schemas.microsoft.com/office/drawing/2014/main" id="{A15C41CB-3136-44CF-9BEE-287AD9513CD0}"/>
                  </a:ext>
                </a:extLst>
              </p:cNvPr>
              <p:cNvCxnSpPr>
                <a:cxnSpLocks/>
              </p:cNvCxnSpPr>
              <p:nvPr/>
            </p:nvCxnSpPr>
            <p:spPr>
              <a:xfrm flipV="1">
                <a:off x="1625591" y="4964260"/>
                <a:ext cx="4423610" cy="1"/>
              </a:xfrm>
              <a:prstGeom prst="bentConnector3">
                <a:avLst>
                  <a:gd name="adj1" fmla="val 50000"/>
                </a:avLst>
              </a:prstGeom>
              <a:ln w="9525">
                <a:solidFill>
                  <a:srgbClr val="A80000"/>
                </a:solidFill>
                <a:headEnd type="none"/>
                <a:tailEnd type="none"/>
              </a:ln>
            </p:spPr>
            <p:style>
              <a:lnRef idx="1">
                <a:schemeClr val="accent1"/>
              </a:lnRef>
              <a:fillRef idx="0">
                <a:schemeClr val="accent1"/>
              </a:fillRef>
              <a:effectRef idx="0">
                <a:schemeClr val="accent1"/>
              </a:effectRef>
              <a:fontRef idx="minor">
                <a:schemeClr val="tx1"/>
              </a:fontRef>
            </p:style>
          </p:cxnSp>
        </p:grpSp>
      </p:grpSp>
      <p:cxnSp>
        <p:nvCxnSpPr>
          <p:cNvPr id="164" name="Straight Connector 163">
            <a:extLst>
              <a:ext uri="{FF2B5EF4-FFF2-40B4-BE49-F238E27FC236}">
                <a16:creationId xmlns:a16="http://schemas.microsoft.com/office/drawing/2014/main" id="{099E746A-AE0E-4324-9DC4-B6954752A23B}"/>
              </a:ext>
            </a:extLst>
          </p:cNvPr>
          <p:cNvCxnSpPr/>
          <p:nvPr/>
        </p:nvCxnSpPr>
        <p:spPr>
          <a:xfrm>
            <a:off x="971550" y="3543463"/>
            <a:ext cx="2322368" cy="0"/>
          </a:xfrm>
          <a:prstGeom prst="line">
            <a:avLst/>
          </a:prstGeom>
          <a:ln w="9525">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66366C5D-2649-41EF-B0A6-30FF0799AC7A}"/>
              </a:ext>
            </a:extLst>
          </p:cNvPr>
          <p:cNvCxnSpPr>
            <a:cxnSpLocks/>
          </p:cNvCxnSpPr>
          <p:nvPr/>
        </p:nvCxnSpPr>
        <p:spPr>
          <a:xfrm flipV="1">
            <a:off x="2202560" y="3922669"/>
            <a:ext cx="1091358" cy="6723"/>
          </a:xfrm>
          <a:prstGeom prst="line">
            <a:avLst/>
          </a:prstGeom>
          <a:ln w="9525">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42A235B3-7171-478E-B661-FCFAD0F51D2D}"/>
              </a:ext>
            </a:extLst>
          </p:cNvPr>
          <p:cNvCxnSpPr>
            <a:cxnSpLocks/>
          </p:cNvCxnSpPr>
          <p:nvPr/>
        </p:nvCxnSpPr>
        <p:spPr>
          <a:xfrm flipV="1">
            <a:off x="1192696" y="2398521"/>
            <a:ext cx="2101222" cy="388361"/>
          </a:xfrm>
          <a:prstGeom prst="bentConnector3">
            <a:avLst/>
          </a:prstGeom>
          <a:ln w="9525">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00B16A79-03EC-4AA7-9AA8-AA17D21704EE}"/>
              </a:ext>
            </a:extLst>
          </p:cNvPr>
          <p:cNvSpPr/>
          <p:nvPr/>
        </p:nvSpPr>
        <p:spPr>
          <a:xfrm>
            <a:off x="9200646" y="4058569"/>
            <a:ext cx="2515093"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Attack surface reduction</a:t>
            </a:r>
          </a:p>
        </p:txBody>
      </p:sp>
      <p:sp>
        <p:nvSpPr>
          <p:cNvPr id="58" name="Rectangle 57">
            <a:extLst>
              <a:ext uri="{FF2B5EF4-FFF2-40B4-BE49-F238E27FC236}">
                <a16:creationId xmlns:a16="http://schemas.microsoft.com/office/drawing/2014/main" id="{9FC183C1-D50D-4A76-8F24-D685ACDCD386}"/>
              </a:ext>
            </a:extLst>
          </p:cNvPr>
          <p:cNvSpPr/>
          <p:nvPr/>
        </p:nvSpPr>
        <p:spPr>
          <a:xfrm>
            <a:off x="9200646" y="5572455"/>
            <a:ext cx="1157121"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Antivirus</a:t>
            </a:r>
          </a:p>
        </p:txBody>
      </p:sp>
      <p:sp>
        <p:nvSpPr>
          <p:cNvPr id="59" name="Rectangle 58">
            <a:extLst>
              <a:ext uri="{FF2B5EF4-FFF2-40B4-BE49-F238E27FC236}">
                <a16:creationId xmlns:a16="http://schemas.microsoft.com/office/drawing/2014/main" id="{155F2FD6-DA21-4A0A-9B80-C5023C0E6787}"/>
              </a:ext>
            </a:extLst>
          </p:cNvPr>
          <p:cNvSpPr/>
          <p:nvPr/>
        </p:nvSpPr>
        <p:spPr>
          <a:xfrm>
            <a:off x="9200646" y="3531303"/>
            <a:ext cx="2278591"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Machine Learning</a:t>
            </a:r>
          </a:p>
        </p:txBody>
      </p:sp>
      <p:sp>
        <p:nvSpPr>
          <p:cNvPr id="60" name="Rectangle 59">
            <a:extLst>
              <a:ext uri="{FF2B5EF4-FFF2-40B4-BE49-F238E27FC236}">
                <a16:creationId xmlns:a16="http://schemas.microsoft.com/office/drawing/2014/main" id="{640CFE95-F25E-40EB-A364-04FB21342F95}"/>
              </a:ext>
            </a:extLst>
          </p:cNvPr>
          <p:cNvSpPr/>
          <p:nvPr/>
        </p:nvSpPr>
        <p:spPr>
          <a:xfrm>
            <a:off x="9200646" y="4322202"/>
            <a:ext cx="1528836"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Remediation</a:t>
            </a:r>
          </a:p>
        </p:txBody>
      </p:sp>
      <p:sp>
        <p:nvSpPr>
          <p:cNvPr id="61" name="Rectangle 60">
            <a:extLst>
              <a:ext uri="{FF2B5EF4-FFF2-40B4-BE49-F238E27FC236}">
                <a16:creationId xmlns:a16="http://schemas.microsoft.com/office/drawing/2014/main" id="{525C0AA1-A2D5-4579-9800-E779C75FCC78}"/>
              </a:ext>
            </a:extLst>
          </p:cNvPr>
          <p:cNvSpPr/>
          <p:nvPr/>
        </p:nvSpPr>
        <p:spPr>
          <a:xfrm>
            <a:off x="9200645" y="4849468"/>
            <a:ext cx="2813163" cy="49244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Host intrusion prevention system (HIPS)</a:t>
            </a:r>
          </a:p>
        </p:txBody>
      </p:sp>
      <p:sp>
        <p:nvSpPr>
          <p:cNvPr id="62" name="Rectangle 61">
            <a:extLst>
              <a:ext uri="{FF2B5EF4-FFF2-40B4-BE49-F238E27FC236}">
                <a16:creationId xmlns:a16="http://schemas.microsoft.com/office/drawing/2014/main" id="{46B9132C-E861-4263-A617-FCAECA21AE75}"/>
              </a:ext>
            </a:extLst>
          </p:cNvPr>
          <p:cNvSpPr/>
          <p:nvPr/>
        </p:nvSpPr>
        <p:spPr>
          <a:xfrm>
            <a:off x="9200646" y="3794936"/>
            <a:ext cx="1253499"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Sandboxing</a:t>
            </a:r>
          </a:p>
        </p:txBody>
      </p:sp>
      <p:sp>
        <p:nvSpPr>
          <p:cNvPr id="63" name="Rectangle 62">
            <a:extLst>
              <a:ext uri="{FF2B5EF4-FFF2-40B4-BE49-F238E27FC236}">
                <a16:creationId xmlns:a16="http://schemas.microsoft.com/office/drawing/2014/main" id="{C456EED8-E265-4275-8ACC-2F01574C598A}"/>
              </a:ext>
            </a:extLst>
          </p:cNvPr>
          <p:cNvSpPr/>
          <p:nvPr/>
        </p:nvSpPr>
        <p:spPr>
          <a:xfrm>
            <a:off x="9200646" y="3004037"/>
            <a:ext cx="2341955"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Vulnerability patching</a:t>
            </a:r>
          </a:p>
        </p:txBody>
      </p:sp>
      <p:sp>
        <p:nvSpPr>
          <p:cNvPr id="64" name="Rectangle 63">
            <a:extLst>
              <a:ext uri="{FF2B5EF4-FFF2-40B4-BE49-F238E27FC236}">
                <a16:creationId xmlns:a16="http://schemas.microsoft.com/office/drawing/2014/main" id="{0DDBF1B2-4CCF-46F8-BB2B-025E0B3CE5A0}"/>
              </a:ext>
            </a:extLst>
          </p:cNvPr>
          <p:cNvSpPr/>
          <p:nvPr/>
        </p:nvSpPr>
        <p:spPr>
          <a:xfrm>
            <a:off x="9200646" y="5308821"/>
            <a:ext cx="2033754"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Exploit mitigation</a:t>
            </a:r>
          </a:p>
        </p:txBody>
      </p:sp>
      <p:sp>
        <p:nvSpPr>
          <p:cNvPr id="65" name="Rectangle 64">
            <a:extLst>
              <a:ext uri="{FF2B5EF4-FFF2-40B4-BE49-F238E27FC236}">
                <a16:creationId xmlns:a16="http://schemas.microsoft.com/office/drawing/2014/main" id="{F24E8FCA-B29A-440D-BCFC-AEDC2EE20971}"/>
              </a:ext>
            </a:extLst>
          </p:cNvPr>
          <p:cNvSpPr/>
          <p:nvPr/>
        </p:nvSpPr>
        <p:spPr>
          <a:xfrm>
            <a:off x="9200646" y="4585835"/>
            <a:ext cx="1586327"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Signatures</a:t>
            </a:r>
          </a:p>
        </p:txBody>
      </p:sp>
      <p:sp>
        <p:nvSpPr>
          <p:cNvPr id="66" name="Rectangle 65">
            <a:extLst>
              <a:ext uri="{FF2B5EF4-FFF2-40B4-BE49-F238E27FC236}">
                <a16:creationId xmlns:a16="http://schemas.microsoft.com/office/drawing/2014/main" id="{F12130E4-067E-4410-83B8-51F5737D97C9}"/>
              </a:ext>
            </a:extLst>
          </p:cNvPr>
          <p:cNvSpPr/>
          <p:nvPr/>
        </p:nvSpPr>
        <p:spPr>
          <a:xfrm>
            <a:off x="9200646" y="2476771"/>
            <a:ext cx="2212653"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Hunting &amp; forensics</a:t>
            </a:r>
          </a:p>
        </p:txBody>
      </p:sp>
      <p:sp>
        <p:nvSpPr>
          <p:cNvPr id="67" name="Rectangle 66">
            <a:extLst>
              <a:ext uri="{FF2B5EF4-FFF2-40B4-BE49-F238E27FC236}">
                <a16:creationId xmlns:a16="http://schemas.microsoft.com/office/drawing/2014/main" id="{1229AC6D-4025-4343-B574-04C026332B7E}"/>
              </a:ext>
            </a:extLst>
          </p:cNvPr>
          <p:cNvSpPr/>
          <p:nvPr/>
        </p:nvSpPr>
        <p:spPr>
          <a:xfrm>
            <a:off x="9200646" y="2740404"/>
            <a:ext cx="2632561"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Application whitelisting</a:t>
            </a:r>
          </a:p>
        </p:txBody>
      </p:sp>
      <p:sp>
        <p:nvSpPr>
          <p:cNvPr id="68" name="Rectangle 67">
            <a:extLst>
              <a:ext uri="{FF2B5EF4-FFF2-40B4-BE49-F238E27FC236}">
                <a16:creationId xmlns:a16="http://schemas.microsoft.com/office/drawing/2014/main" id="{FC5111F0-54C3-406A-B3C9-675A96649EDE}"/>
              </a:ext>
            </a:extLst>
          </p:cNvPr>
          <p:cNvSpPr/>
          <p:nvPr/>
        </p:nvSpPr>
        <p:spPr>
          <a:xfrm>
            <a:off x="9200646" y="2213138"/>
            <a:ext cx="1773197"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Asset discovery</a:t>
            </a:r>
          </a:p>
        </p:txBody>
      </p:sp>
      <p:sp>
        <p:nvSpPr>
          <p:cNvPr id="69" name="Rectangle 68">
            <a:extLst>
              <a:ext uri="{FF2B5EF4-FFF2-40B4-BE49-F238E27FC236}">
                <a16:creationId xmlns:a16="http://schemas.microsoft.com/office/drawing/2014/main" id="{49C825F0-6D28-41B3-A422-975C61A07664}"/>
              </a:ext>
            </a:extLst>
          </p:cNvPr>
          <p:cNvSpPr/>
          <p:nvPr/>
        </p:nvSpPr>
        <p:spPr>
          <a:xfrm>
            <a:off x="9200646" y="3289584"/>
            <a:ext cx="2515093" cy="29238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7200000" scaled="0"/>
                </a:gradFill>
                <a:effectLst/>
                <a:uLnTx/>
                <a:uFillTx/>
                <a:latin typeface="Segoe UI Semibold" panose="020B0502040204020203" pitchFamily="34" charset="0"/>
                <a:ea typeface="+mn-ea"/>
                <a:cs typeface="Segoe UI Semibold" panose="020B0502040204020203" pitchFamily="34" charset="0"/>
              </a:rPr>
              <a:t>Endpoint detection &amp; response</a:t>
            </a:r>
          </a:p>
        </p:txBody>
      </p:sp>
      <p:sp>
        <p:nvSpPr>
          <p:cNvPr id="120" name="Warning_E7BA">
            <a:extLst>
              <a:ext uri="{FF2B5EF4-FFF2-40B4-BE49-F238E27FC236}">
                <a16:creationId xmlns:a16="http://schemas.microsoft.com/office/drawing/2014/main" id="{5FE28105-DAF2-46F7-8AE6-35B14541E5CA}"/>
              </a:ext>
            </a:extLst>
          </p:cNvPr>
          <p:cNvSpPr>
            <a:spLocks noChangeAspect="1" noEditPoints="1"/>
          </p:cNvSpPr>
          <p:nvPr/>
        </p:nvSpPr>
        <p:spPr bwMode="auto">
          <a:xfrm>
            <a:off x="7171899" y="3751611"/>
            <a:ext cx="365574" cy="365760"/>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noFill/>
          <a:ln w="22225" cap="sq">
            <a:solidFill>
              <a:schemeClr val="tx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sp>
        <p:nvSpPr>
          <p:cNvPr id="38" name="Oval 37">
            <a:extLst>
              <a:ext uri="{FF2B5EF4-FFF2-40B4-BE49-F238E27FC236}">
                <a16:creationId xmlns:a16="http://schemas.microsoft.com/office/drawing/2014/main" id="{27F2E40E-6BBC-4CAF-9754-D95488C7CA7C}"/>
              </a:ext>
            </a:extLst>
          </p:cNvPr>
          <p:cNvSpPr/>
          <p:nvPr/>
        </p:nvSpPr>
        <p:spPr bwMode="auto">
          <a:xfrm>
            <a:off x="7109150" y="3659939"/>
            <a:ext cx="525215" cy="525215"/>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4" name="Laptop_E770">
            <a:extLst>
              <a:ext uri="{FF2B5EF4-FFF2-40B4-BE49-F238E27FC236}">
                <a16:creationId xmlns:a16="http://schemas.microsoft.com/office/drawing/2014/main" id="{6DBC6752-16BC-42DA-A44E-6AC185A6629D}"/>
              </a:ext>
            </a:extLst>
          </p:cNvPr>
          <p:cNvSpPr>
            <a:spLocks noChangeAspect="1" noEditPoints="1"/>
          </p:cNvSpPr>
          <p:nvPr/>
        </p:nvSpPr>
        <p:spPr bwMode="auto">
          <a:xfrm>
            <a:off x="6637758" y="3583481"/>
            <a:ext cx="1421481" cy="948522"/>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noFill/>
          <a:ln w="4762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cxnSp>
        <p:nvCxnSpPr>
          <p:cNvPr id="250" name="Straight Connector 249">
            <a:extLst>
              <a:ext uri="{FF2B5EF4-FFF2-40B4-BE49-F238E27FC236}">
                <a16:creationId xmlns:a16="http://schemas.microsoft.com/office/drawing/2014/main" id="{997329C4-2CFC-42B3-AF86-25452749B0BE}"/>
              </a:ext>
            </a:extLst>
          </p:cNvPr>
          <p:cNvCxnSpPr/>
          <p:nvPr/>
        </p:nvCxnSpPr>
        <p:spPr>
          <a:xfrm>
            <a:off x="1828800" y="4301944"/>
            <a:ext cx="601704" cy="0"/>
          </a:xfrm>
          <a:prstGeom prst="line">
            <a:avLst/>
          </a:prstGeom>
          <a:ln>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D22023C3-8540-4771-91AD-3F3868D2CB9A}"/>
              </a:ext>
            </a:extLst>
          </p:cNvPr>
          <p:cNvCxnSpPr>
            <a:cxnSpLocks/>
          </p:cNvCxnSpPr>
          <p:nvPr/>
        </p:nvCxnSpPr>
        <p:spPr>
          <a:xfrm>
            <a:off x="2430504" y="4301944"/>
            <a:ext cx="0" cy="385644"/>
          </a:xfrm>
          <a:prstGeom prst="line">
            <a:avLst/>
          </a:prstGeom>
          <a:ln>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942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p:txBody>
          <a:bodyPr/>
          <a:lstStyle/>
          <a:p>
            <a:r>
              <a:rPr lang="en-US"/>
              <a:t>APIs</a:t>
            </a:r>
            <a:endParaRPr lang="en-US" dirty="0"/>
          </a:p>
        </p:txBody>
      </p:sp>
      <p:sp>
        <p:nvSpPr>
          <p:cNvPr id="9" name="Rectangle 8">
            <a:extLst>
              <a:ext uri="{FF2B5EF4-FFF2-40B4-BE49-F238E27FC236}">
                <a16:creationId xmlns:a16="http://schemas.microsoft.com/office/drawing/2014/main" id="{C65B459B-4477-430F-8C09-99C60917A1E4}"/>
              </a:ext>
            </a:extLst>
          </p:cNvPr>
          <p:cNvSpPr/>
          <p:nvPr/>
        </p:nvSpPr>
        <p:spPr>
          <a:xfrm>
            <a:off x="5069272" y="2294536"/>
            <a:ext cx="5112417" cy="1933606"/>
          </a:xfrm>
          <a:prstGeom prst="rect">
            <a:avLst/>
          </a:prstGeom>
        </p:spPr>
        <p:txBody>
          <a:bodyPr wrap="square" tIns="0" bIns="0" anchor="t" anchorCtr="0">
            <a:spAutoFit/>
          </a:bodyPr>
          <a:lstStyle/>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AUTOMATE YOUR OWN WORKFLOWS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INTEGRATE YOUR EXISTING SOLUTIONS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QUERY DATA</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DRIVE REMEDIATION ACTIONS</a:t>
            </a:r>
          </a:p>
          <a:p>
            <a:pPr marL="0" marR="0" lvl="1" indent="0" algn="l" defTabSz="914400" rtl="0" eaLnBrk="1" fontAlgn="auto" latinLnBrk="0" hangingPunct="1">
              <a:lnSpc>
                <a:spcPct val="97000"/>
              </a:lnSpc>
              <a:spcBef>
                <a:spcPts val="0"/>
              </a:spcBef>
              <a:spcAft>
                <a:spcPts val="1200"/>
              </a:spcAft>
              <a:buClrTx/>
              <a:buSzTx/>
              <a:buFontTx/>
              <a:buNone/>
              <a:tabLst/>
              <a:defRPr/>
            </a:pPr>
            <a:r>
              <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CREATE CUSTOM DETECTIONS</a:t>
            </a:r>
          </a:p>
          <a:p>
            <a:pPr marL="0" marR="0" lvl="1" indent="0" algn="l" defTabSz="914400" rtl="0" eaLnBrk="1" fontAlgn="auto" latinLnBrk="0" hangingPunct="1">
              <a:lnSpc>
                <a:spcPct val="97000"/>
              </a:lnSpc>
              <a:spcBef>
                <a:spcPts val="0"/>
              </a:spcBef>
              <a:spcAft>
                <a:spcPts val="1200"/>
              </a:spcAft>
              <a:buClrTx/>
              <a:buSzTx/>
              <a:buFontTx/>
              <a:buNone/>
              <a:tabLst/>
              <a:defRPr/>
            </a:pPr>
            <a:endParaRPr kumimoji="0" lang="en-US" sz="1300" b="0" i="0" u="none" strike="noStrike" kern="1200" cap="none" spc="0" normalizeH="0" baseline="0" noProof="0" dirty="0">
              <a:ln>
                <a:noFill/>
              </a:ln>
              <a:gradFill>
                <a:gsLst>
                  <a:gs pos="0">
                    <a:srgbClr val="0078D7"/>
                  </a:gs>
                  <a:gs pos="100000">
                    <a:srgbClr val="0078D7"/>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endParaRPr>
          </a:p>
        </p:txBody>
      </p:sp>
      <p:grpSp>
        <p:nvGrpSpPr>
          <p:cNvPr id="3" name="Group 2">
            <a:extLst>
              <a:ext uri="{FF2B5EF4-FFF2-40B4-BE49-F238E27FC236}">
                <a16:creationId xmlns:a16="http://schemas.microsoft.com/office/drawing/2014/main" id="{87CD29A4-D0BD-45C8-B3DA-BCD4C5DDFD56}"/>
              </a:ext>
            </a:extLst>
          </p:cNvPr>
          <p:cNvGrpSpPr/>
          <p:nvPr/>
        </p:nvGrpSpPr>
        <p:grpSpPr>
          <a:xfrm>
            <a:off x="416739" y="1451223"/>
            <a:ext cx="4295135" cy="4295135"/>
            <a:chOff x="297471" y="1451223"/>
            <a:chExt cx="4295135" cy="4295135"/>
          </a:xfrm>
        </p:grpSpPr>
        <p:grpSp>
          <p:nvGrpSpPr>
            <p:cNvPr id="10" name="Group 9">
              <a:extLst>
                <a:ext uri="{FF2B5EF4-FFF2-40B4-BE49-F238E27FC236}">
                  <a16:creationId xmlns:a16="http://schemas.microsoft.com/office/drawing/2014/main" id="{DE6870D2-E9F5-4AEF-A3BB-D06417D3FF03}"/>
                </a:ext>
              </a:extLst>
            </p:cNvPr>
            <p:cNvGrpSpPr/>
            <p:nvPr/>
          </p:nvGrpSpPr>
          <p:grpSpPr>
            <a:xfrm>
              <a:off x="1926354" y="3052437"/>
              <a:ext cx="1037369" cy="1092706"/>
              <a:chOff x="1752390" y="3035429"/>
              <a:chExt cx="1037369" cy="1092706"/>
            </a:xfrm>
          </p:grpSpPr>
          <p:pic>
            <p:nvPicPr>
              <p:cNvPr id="4" name="Graphic 3">
                <a:extLst>
                  <a:ext uri="{FF2B5EF4-FFF2-40B4-BE49-F238E27FC236}">
                    <a16:creationId xmlns:a16="http://schemas.microsoft.com/office/drawing/2014/main" id="{F5B4E622-8134-472D-B9AD-895F49D149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28539" y="3235329"/>
                <a:ext cx="682681" cy="682681"/>
              </a:xfrm>
              <a:prstGeom prst="rect">
                <a:avLst/>
              </a:prstGeom>
            </p:spPr>
          </p:pic>
          <p:sp>
            <p:nvSpPr>
              <p:cNvPr id="8" name="Rectangle 7">
                <a:extLst>
                  <a:ext uri="{FF2B5EF4-FFF2-40B4-BE49-F238E27FC236}">
                    <a16:creationId xmlns:a16="http://schemas.microsoft.com/office/drawing/2014/main" id="{10E8E652-1A3E-43EC-9E56-3EEED9B52658}"/>
                  </a:ext>
                </a:extLst>
              </p:cNvPr>
              <p:cNvSpPr/>
              <p:nvPr/>
            </p:nvSpPr>
            <p:spPr bwMode="auto">
              <a:xfrm>
                <a:off x="1752390" y="3194634"/>
                <a:ext cx="933501" cy="933501"/>
              </a:xfrm>
              <a:custGeom>
                <a:avLst/>
                <a:gdLst>
                  <a:gd name="connsiteX0" fmla="*/ 0 w 1178350"/>
                  <a:gd name="connsiteY0" fmla="*/ 0 h 1178350"/>
                  <a:gd name="connsiteX1" fmla="*/ 1178350 w 1178350"/>
                  <a:gd name="connsiteY1" fmla="*/ 0 h 1178350"/>
                  <a:gd name="connsiteX2" fmla="*/ 1178350 w 1178350"/>
                  <a:gd name="connsiteY2" fmla="*/ 1178350 h 1178350"/>
                  <a:gd name="connsiteX3" fmla="*/ 0 w 1178350"/>
                  <a:gd name="connsiteY3" fmla="*/ 1178350 h 1178350"/>
                  <a:gd name="connsiteX4" fmla="*/ 0 w 1178350"/>
                  <a:gd name="connsiteY4" fmla="*/ 0 h 1178350"/>
                  <a:gd name="connsiteX0" fmla="*/ 0 w 1178350"/>
                  <a:gd name="connsiteY0" fmla="*/ 0 h 1178350"/>
                  <a:gd name="connsiteX1" fmla="*/ 1178350 w 1178350"/>
                  <a:gd name="connsiteY1" fmla="*/ 0 h 1178350"/>
                  <a:gd name="connsiteX2" fmla="*/ 1178350 w 1178350"/>
                  <a:gd name="connsiteY2" fmla="*/ 1178350 h 1178350"/>
                  <a:gd name="connsiteX3" fmla="*/ 0 w 1178350"/>
                  <a:gd name="connsiteY3" fmla="*/ 1178350 h 1178350"/>
                  <a:gd name="connsiteX4" fmla="*/ 0 w 1178350"/>
                  <a:gd name="connsiteY4" fmla="*/ 0 h 1178350"/>
                  <a:gd name="connsiteX0" fmla="*/ 0 w 1178350"/>
                  <a:gd name="connsiteY0" fmla="*/ 0 h 1178350"/>
                  <a:gd name="connsiteX1" fmla="*/ 1178350 w 1178350"/>
                  <a:gd name="connsiteY1" fmla="*/ 1178350 h 1178350"/>
                  <a:gd name="connsiteX2" fmla="*/ 0 w 1178350"/>
                  <a:gd name="connsiteY2" fmla="*/ 1178350 h 1178350"/>
                  <a:gd name="connsiteX3" fmla="*/ 0 w 1178350"/>
                  <a:gd name="connsiteY3" fmla="*/ 0 h 1178350"/>
                  <a:gd name="connsiteX0" fmla="*/ 0 w 1178350"/>
                  <a:gd name="connsiteY0" fmla="*/ 0 h 1178350"/>
                  <a:gd name="connsiteX1" fmla="*/ 557178 w 1178350"/>
                  <a:gd name="connsiteY1" fmla="*/ 547558 h 1178350"/>
                  <a:gd name="connsiteX2" fmla="*/ 1178350 w 1178350"/>
                  <a:gd name="connsiteY2" fmla="*/ 1178350 h 1178350"/>
                  <a:gd name="connsiteX3" fmla="*/ 0 w 1178350"/>
                  <a:gd name="connsiteY3" fmla="*/ 1178350 h 1178350"/>
                  <a:gd name="connsiteX4" fmla="*/ 0 w 1178350"/>
                  <a:gd name="connsiteY4" fmla="*/ 0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4" fmla="*/ 648618 w 1178350"/>
                  <a:gd name="connsiteY4" fmla="*/ 638998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4" fmla="*/ 648618 w 1178350"/>
                  <a:gd name="connsiteY4" fmla="*/ 638998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4" fmla="*/ 648618 w 1178350"/>
                  <a:gd name="connsiteY4" fmla="*/ 638998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0" fmla="*/ 1178350 w 1178350"/>
                  <a:gd name="connsiteY0" fmla="*/ 1178350 h 1178350"/>
                  <a:gd name="connsiteX1" fmla="*/ 0 w 1178350"/>
                  <a:gd name="connsiteY1" fmla="*/ 1178350 h 1178350"/>
                  <a:gd name="connsiteX2" fmla="*/ 0 w 1178350"/>
                  <a:gd name="connsiteY2" fmla="*/ 0 h 1178350"/>
                </a:gdLst>
                <a:ahLst/>
                <a:cxnLst>
                  <a:cxn ang="0">
                    <a:pos x="connsiteX0" y="connsiteY0"/>
                  </a:cxn>
                  <a:cxn ang="0">
                    <a:pos x="connsiteX1" y="connsiteY1"/>
                  </a:cxn>
                  <a:cxn ang="0">
                    <a:pos x="connsiteX2" y="connsiteY2"/>
                  </a:cxn>
                </a:cxnLst>
                <a:rect l="l" t="t" r="r" b="b"/>
                <a:pathLst>
                  <a:path w="1178350" h="1178350">
                    <a:moveTo>
                      <a:pt x="1178350" y="1178350"/>
                    </a:moveTo>
                    <a:lnTo>
                      <a:pt x="0" y="1178350"/>
                    </a:lnTo>
                    <a:lnTo>
                      <a:pt x="0" y="0"/>
                    </a:lnTo>
                  </a:path>
                </a:pathLst>
              </a:custGeom>
              <a:noFill/>
              <a:ln w="47625" cap="sq">
                <a:solidFill>
                  <a:schemeClr val="accent1"/>
                </a:solidFill>
                <a:prstDash val="solid"/>
                <a:headEnd type="triangle"/>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err="1">
                  <a:ln>
                    <a:noFill/>
                  </a:ln>
                  <a:gradFill>
                    <a:gsLst>
                      <a:gs pos="0">
                        <a:srgbClr val="505050"/>
                      </a:gs>
                      <a:gs pos="100000">
                        <a:srgbClr val="505050"/>
                      </a:gs>
                    </a:gsLst>
                  </a:gradFill>
                  <a:effectLst/>
                  <a:uLnTx/>
                  <a:uFillTx/>
                  <a:latin typeface="Segoe UI"/>
                  <a:ea typeface="+mn-ea"/>
                  <a:cs typeface="+mn-cs"/>
                </a:endParaRPr>
              </a:p>
            </p:txBody>
          </p:sp>
          <p:sp>
            <p:nvSpPr>
              <p:cNvPr id="34" name="Rectangle 7">
                <a:extLst>
                  <a:ext uri="{FF2B5EF4-FFF2-40B4-BE49-F238E27FC236}">
                    <a16:creationId xmlns:a16="http://schemas.microsoft.com/office/drawing/2014/main" id="{9943163F-8ABA-45E2-9BD7-940C3A87BA03}"/>
                  </a:ext>
                </a:extLst>
              </p:cNvPr>
              <p:cNvSpPr/>
              <p:nvPr/>
            </p:nvSpPr>
            <p:spPr bwMode="auto">
              <a:xfrm rot="10800000">
                <a:off x="1856258" y="3035429"/>
                <a:ext cx="933501" cy="933501"/>
              </a:xfrm>
              <a:custGeom>
                <a:avLst/>
                <a:gdLst>
                  <a:gd name="connsiteX0" fmla="*/ 0 w 1178350"/>
                  <a:gd name="connsiteY0" fmla="*/ 0 h 1178350"/>
                  <a:gd name="connsiteX1" fmla="*/ 1178350 w 1178350"/>
                  <a:gd name="connsiteY1" fmla="*/ 0 h 1178350"/>
                  <a:gd name="connsiteX2" fmla="*/ 1178350 w 1178350"/>
                  <a:gd name="connsiteY2" fmla="*/ 1178350 h 1178350"/>
                  <a:gd name="connsiteX3" fmla="*/ 0 w 1178350"/>
                  <a:gd name="connsiteY3" fmla="*/ 1178350 h 1178350"/>
                  <a:gd name="connsiteX4" fmla="*/ 0 w 1178350"/>
                  <a:gd name="connsiteY4" fmla="*/ 0 h 1178350"/>
                  <a:gd name="connsiteX0" fmla="*/ 0 w 1178350"/>
                  <a:gd name="connsiteY0" fmla="*/ 0 h 1178350"/>
                  <a:gd name="connsiteX1" fmla="*/ 1178350 w 1178350"/>
                  <a:gd name="connsiteY1" fmla="*/ 0 h 1178350"/>
                  <a:gd name="connsiteX2" fmla="*/ 1178350 w 1178350"/>
                  <a:gd name="connsiteY2" fmla="*/ 1178350 h 1178350"/>
                  <a:gd name="connsiteX3" fmla="*/ 0 w 1178350"/>
                  <a:gd name="connsiteY3" fmla="*/ 1178350 h 1178350"/>
                  <a:gd name="connsiteX4" fmla="*/ 0 w 1178350"/>
                  <a:gd name="connsiteY4" fmla="*/ 0 h 1178350"/>
                  <a:gd name="connsiteX0" fmla="*/ 0 w 1178350"/>
                  <a:gd name="connsiteY0" fmla="*/ 0 h 1178350"/>
                  <a:gd name="connsiteX1" fmla="*/ 1178350 w 1178350"/>
                  <a:gd name="connsiteY1" fmla="*/ 1178350 h 1178350"/>
                  <a:gd name="connsiteX2" fmla="*/ 0 w 1178350"/>
                  <a:gd name="connsiteY2" fmla="*/ 1178350 h 1178350"/>
                  <a:gd name="connsiteX3" fmla="*/ 0 w 1178350"/>
                  <a:gd name="connsiteY3" fmla="*/ 0 h 1178350"/>
                  <a:gd name="connsiteX0" fmla="*/ 0 w 1178350"/>
                  <a:gd name="connsiteY0" fmla="*/ 0 h 1178350"/>
                  <a:gd name="connsiteX1" fmla="*/ 557178 w 1178350"/>
                  <a:gd name="connsiteY1" fmla="*/ 547558 h 1178350"/>
                  <a:gd name="connsiteX2" fmla="*/ 1178350 w 1178350"/>
                  <a:gd name="connsiteY2" fmla="*/ 1178350 h 1178350"/>
                  <a:gd name="connsiteX3" fmla="*/ 0 w 1178350"/>
                  <a:gd name="connsiteY3" fmla="*/ 1178350 h 1178350"/>
                  <a:gd name="connsiteX4" fmla="*/ 0 w 1178350"/>
                  <a:gd name="connsiteY4" fmla="*/ 0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4" fmla="*/ 648618 w 1178350"/>
                  <a:gd name="connsiteY4" fmla="*/ 638998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4" fmla="*/ 648618 w 1178350"/>
                  <a:gd name="connsiteY4" fmla="*/ 638998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4" fmla="*/ 648618 w 1178350"/>
                  <a:gd name="connsiteY4" fmla="*/ 638998 h 1178350"/>
                  <a:gd name="connsiteX0" fmla="*/ 557178 w 1178350"/>
                  <a:gd name="connsiteY0" fmla="*/ 547558 h 1178350"/>
                  <a:gd name="connsiteX1" fmla="*/ 1178350 w 1178350"/>
                  <a:gd name="connsiteY1" fmla="*/ 1178350 h 1178350"/>
                  <a:gd name="connsiteX2" fmla="*/ 0 w 1178350"/>
                  <a:gd name="connsiteY2" fmla="*/ 1178350 h 1178350"/>
                  <a:gd name="connsiteX3" fmla="*/ 0 w 1178350"/>
                  <a:gd name="connsiteY3" fmla="*/ 0 h 1178350"/>
                  <a:gd name="connsiteX0" fmla="*/ 1178350 w 1178350"/>
                  <a:gd name="connsiteY0" fmla="*/ 1178350 h 1178350"/>
                  <a:gd name="connsiteX1" fmla="*/ 0 w 1178350"/>
                  <a:gd name="connsiteY1" fmla="*/ 1178350 h 1178350"/>
                  <a:gd name="connsiteX2" fmla="*/ 0 w 1178350"/>
                  <a:gd name="connsiteY2" fmla="*/ 0 h 1178350"/>
                </a:gdLst>
                <a:ahLst/>
                <a:cxnLst>
                  <a:cxn ang="0">
                    <a:pos x="connsiteX0" y="connsiteY0"/>
                  </a:cxn>
                  <a:cxn ang="0">
                    <a:pos x="connsiteX1" y="connsiteY1"/>
                  </a:cxn>
                  <a:cxn ang="0">
                    <a:pos x="connsiteX2" y="connsiteY2"/>
                  </a:cxn>
                </a:cxnLst>
                <a:rect l="l" t="t" r="r" b="b"/>
                <a:pathLst>
                  <a:path w="1178350" h="1178350">
                    <a:moveTo>
                      <a:pt x="1178350" y="1178350"/>
                    </a:moveTo>
                    <a:lnTo>
                      <a:pt x="0" y="1178350"/>
                    </a:lnTo>
                    <a:lnTo>
                      <a:pt x="0" y="0"/>
                    </a:lnTo>
                  </a:path>
                </a:pathLst>
              </a:custGeom>
              <a:noFill/>
              <a:ln w="47625" cap="sq">
                <a:solidFill>
                  <a:schemeClr val="accent1"/>
                </a:solidFill>
                <a:prstDash val="solid"/>
                <a:headEnd type="triangle"/>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err="1">
                  <a:ln>
                    <a:noFill/>
                  </a:ln>
                  <a:gradFill>
                    <a:gsLst>
                      <a:gs pos="0">
                        <a:srgbClr val="505050"/>
                      </a:gs>
                      <a:gs pos="100000">
                        <a:srgbClr val="505050"/>
                      </a:gs>
                    </a:gsLst>
                  </a:gradFill>
                  <a:effectLst/>
                  <a:uLnTx/>
                  <a:uFillTx/>
                  <a:latin typeface="Segoe UI"/>
                  <a:ea typeface="+mn-ea"/>
                  <a:cs typeface="+mn-cs"/>
                </a:endParaRPr>
              </a:p>
            </p:txBody>
          </p:sp>
        </p:grpSp>
        <p:grpSp>
          <p:nvGrpSpPr>
            <p:cNvPr id="44" name="Group 43">
              <a:extLst>
                <a:ext uri="{FF2B5EF4-FFF2-40B4-BE49-F238E27FC236}">
                  <a16:creationId xmlns:a16="http://schemas.microsoft.com/office/drawing/2014/main" id="{351E6B45-73A8-4406-BDFA-F35E1D1631CB}"/>
                </a:ext>
              </a:extLst>
            </p:cNvPr>
            <p:cNvGrpSpPr/>
            <p:nvPr/>
          </p:nvGrpSpPr>
          <p:grpSpPr>
            <a:xfrm>
              <a:off x="297471" y="1451223"/>
              <a:ext cx="4295135" cy="4295135"/>
              <a:chOff x="-264665" y="1376924"/>
              <a:chExt cx="4689566" cy="4689566"/>
            </a:xfrm>
          </p:grpSpPr>
          <p:grpSp>
            <p:nvGrpSpPr>
              <p:cNvPr id="45" name="Group 44">
                <a:extLst>
                  <a:ext uri="{FF2B5EF4-FFF2-40B4-BE49-F238E27FC236}">
                    <a16:creationId xmlns:a16="http://schemas.microsoft.com/office/drawing/2014/main" id="{75B36EA7-44AF-4BDF-9B35-4B851A084250}"/>
                  </a:ext>
                </a:extLst>
              </p:cNvPr>
              <p:cNvGrpSpPr/>
              <p:nvPr/>
            </p:nvGrpSpPr>
            <p:grpSpPr>
              <a:xfrm>
                <a:off x="-173466" y="1468687"/>
                <a:ext cx="4494231" cy="4494231"/>
                <a:chOff x="-173466" y="1468687"/>
                <a:chExt cx="4494231" cy="4494231"/>
              </a:xfrm>
            </p:grpSpPr>
            <p:sp>
              <p:nvSpPr>
                <p:cNvPr id="47" name="Arc 46">
                  <a:extLst>
                    <a:ext uri="{FF2B5EF4-FFF2-40B4-BE49-F238E27FC236}">
                      <a16:creationId xmlns:a16="http://schemas.microsoft.com/office/drawing/2014/main" id="{4710E1D3-F6D3-415C-91CE-73AE2620B4CD}"/>
                    </a:ext>
                  </a:extLst>
                </p:cNvPr>
                <p:cNvSpPr/>
                <p:nvPr/>
              </p:nvSpPr>
              <p:spPr>
                <a:xfrm>
                  <a:off x="594029" y="2236182"/>
                  <a:ext cx="2959241" cy="2959241"/>
                </a:xfrm>
                <a:prstGeom prst="arc">
                  <a:avLst>
                    <a:gd name="adj1" fmla="val 16200000"/>
                    <a:gd name="adj2" fmla="val 933280"/>
                  </a:avLst>
                </a:prstGeom>
                <a:noFill/>
                <a:ln w="381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48" name="Arc 47">
                  <a:extLst>
                    <a:ext uri="{FF2B5EF4-FFF2-40B4-BE49-F238E27FC236}">
                      <a16:creationId xmlns:a16="http://schemas.microsoft.com/office/drawing/2014/main" id="{B37D71B1-333F-49DA-A147-ED17FA32E7FF}"/>
                    </a:ext>
                  </a:extLst>
                </p:cNvPr>
                <p:cNvSpPr/>
                <p:nvPr/>
              </p:nvSpPr>
              <p:spPr>
                <a:xfrm>
                  <a:off x="258936" y="1901089"/>
                  <a:ext cx="3629427" cy="3629427"/>
                </a:xfrm>
                <a:prstGeom prst="arc">
                  <a:avLst>
                    <a:gd name="adj1" fmla="val 14081651"/>
                    <a:gd name="adj2" fmla="val 5305870"/>
                  </a:avLst>
                </a:prstGeom>
                <a:noFill/>
                <a:ln w="1905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49" name="Arc 48">
                  <a:extLst>
                    <a:ext uri="{FF2B5EF4-FFF2-40B4-BE49-F238E27FC236}">
                      <a16:creationId xmlns:a16="http://schemas.microsoft.com/office/drawing/2014/main" id="{4961D712-26F8-4616-9BB4-6CB1F71E1631}"/>
                    </a:ext>
                  </a:extLst>
                </p:cNvPr>
                <p:cNvSpPr/>
                <p:nvPr/>
              </p:nvSpPr>
              <p:spPr>
                <a:xfrm>
                  <a:off x="496504" y="2138657"/>
                  <a:ext cx="3154291" cy="3154291"/>
                </a:xfrm>
                <a:prstGeom prst="arc">
                  <a:avLst>
                    <a:gd name="adj1" fmla="val 786898"/>
                    <a:gd name="adj2" fmla="val 3954909"/>
                  </a:avLst>
                </a:prstGeom>
                <a:noFill/>
                <a:ln w="254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50" name="Arc 49">
                  <a:extLst>
                    <a:ext uri="{FF2B5EF4-FFF2-40B4-BE49-F238E27FC236}">
                      <a16:creationId xmlns:a16="http://schemas.microsoft.com/office/drawing/2014/main" id="{222256F1-D0C9-4BC2-92D2-49F23DB7F410}"/>
                    </a:ext>
                  </a:extLst>
                </p:cNvPr>
                <p:cNvSpPr/>
                <p:nvPr/>
              </p:nvSpPr>
              <p:spPr>
                <a:xfrm>
                  <a:off x="496504" y="2138657"/>
                  <a:ext cx="3154291" cy="3154291"/>
                </a:xfrm>
                <a:prstGeom prst="arc">
                  <a:avLst>
                    <a:gd name="adj1" fmla="val 5978286"/>
                    <a:gd name="adj2" fmla="val 7232270"/>
                  </a:avLst>
                </a:prstGeom>
                <a:noFill/>
                <a:ln w="73025">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51" name="Arc 50">
                  <a:extLst>
                    <a:ext uri="{FF2B5EF4-FFF2-40B4-BE49-F238E27FC236}">
                      <a16:creationId xmlns:a16="http://schemas.microsoft.com/office/drawing/2014/main" id="{926EADA6-5F22-4280-92DC-1DD022F7296E}"/>
                    </a:ext>
                  </a:extLst>
                </p:cNvPr>
                <p:cNvSpPr/>
                <p:nvPr/>
              </p:nvSpPr>
              <p:spPr>
                <a:xfrm>
                  <a:off x="404266" y="2046419"/>
                  <a:ext cx="3338767" cy="3338767"/>
                </a:xfrm>
                <a:prstGeom prst="arc">
                  <a:avLst>
                    <a:gd name="adj1" fmla="val 2334467"/>
                    <a:gd name="adj2" fmla="val 9307751"/>
                  </a:avLst>
                </a:prstGeom>
                <a:noFill/>
                <a:ln w="381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52" name="Arc 51">
                  <a:extLst>
                    <a:ext uri="{FF2B5EF4-FFF2-40B4-BE49-F238E27FC236}">
                      <a16:creationId xmlns:a16="http://schemas.microsoft.com/office/drawing/2014/main" id="{25823D21-91E9-4F4A-9B7C-35CF870AA042}"/>
                    </a:ext>
                  </a:extLst>
                </p:cNvPr>
                <p:cNvSpPr/>
                <p:nvPr/>
              </p:nvSpPr>
              <p:spPr>
                <a:xfrm>
                  <a:off x="331601" y="1973754"/>
                  <a:ext cx="3484097" cy="3484097"/>
                </a:xfrm>
                <a:prstGeom prst="arc">
                  <a:avLst>
                    <a:gd name="adj1" fmla="val 3148164"/>
                    <a:gd name="adj2" fmla="val 16522664"/>
                  </a:avLst>
                </a:prstGeom>
                <a:noFill/>
                <a:ln w="15875">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53" name="Arc 52">
                  <a:extLst>
                    <a:ext uri="{FF2B5EF4-FFF2-40B4-BE49-F238E27FC236}">
                      <a16:creationId xmlns:a16="http://schemas.microsoft.com/office/drawing/2014/main" id="{BDD2C75F-27C8-4C32-AC6E-FB87C485C85D}"/>
                    </a:ext>
                  </a:extLst>
                </p:cNvPr>
                <p:cNvSpPr/>
                <p:nvPr/>
              </p:nvSpPr>
              <p:spPr>
                <a:xfrm>
                  <a:off x="129202" y="1771355"/>
                  <a:ext cx="3888894" cy="3888894"/>
                </a:xfrm>
                <a:prstGeom prst="arc">
                  <a:avLst>
                    <a:gd name="adj1" fmla="val 3267692"/>
                    <a:gd name="adj2" fmla="val 8775367"/>
                  </a:avLst>
                </a:prstGeom>
                <a:noFill/>
                <a:ln w="8255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54" name="Arc 53">
                  <a:extLst>
                    <a:ext uri="{FF2B5EF4-FFF2-40B4-BE49-F238E27FC236}">
                      <a16:creationId xmlns:a16="http://schemas.microsoft.com/office/drawing/2014/main" id="{2ECD2E2E-8244-4D8C-A073-AED42C87D025}"/>
                    </a:ext>
                  </a:extLst>
                </p:cNvPr>
                <p:cNvSpPr/>
                <p:nvPr/>
              </p:nvSpPr>
              <p:spPr>
                <a:xfrm>
                  <a:off x="17696" y="1659849"/>
                  <a:ext cx="4111907" cy="4111907"/>
                </a:xfrm>
                <a:prstGeom prst="arc">
                  <a:avLst>
                    <a:gd name="adj1" fmla="val 11832445"/>
                    <a:gd name="adj2" fmla="val 164405"/>
                  </a:avLst>
                </a:prstGeom>
                <a:noFill/>
                <a:ln w="635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55" name="Arc 54">
                  <a:extLst>
                    <a:ext uri="{FF2B5EF4-FFF2-40B4-BE49-F238E27FC236}">
                      <a16:creationId xmlns:a16="http://schemas.microsoft.com/office/drawing/2014/main" id="{949FB43A-916B-4651-A419-916E53A0AA98}"/>
                    </a:ext>
                  </a:extLst>
                </p:cNvPr>
                <p:cNvSpPr/>
                <p:nvPr/>
              </p:nvSpPr>
              <p:spPr>
                <a:xfrm>
                  <a:off x="-173466" y="1468687"/>
                  <a:ext cx="4494231" cy="4494231"/>
                </a:xfrm>
                <a:prstGeom prst="arc">
                  <a:avLst>
                    <a:gd name="adj1" fmla="val 14076010"/>
                    <a:gd name="adj2" fmla="val 5130957"/>
                  </a:avLst>
                </a:prstGeom>
                <a:noFill/>
                <a:ln w="254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46" name="Arc 45">
                <a:extLst>
                  <a:ext uri="{FF2B5EF4-FFF2-40B4-BE49-F238E27FC236}">
                    <a16:creationId xmlns:a16="http://schemas.microsoft.com/office/drawing/2014/main" id="{94CEA4E6-3DE1-40CB-B466-EAF9D62995EA}"/>
                  </a:ext>
                </a:extLst>
              </p:cNvPr>
              <p:cNvSpPr/>
              <p:nvPr/>
            </p:nvSpPr>
            <p:spPr>
              <a:xfrm>
                <a:off x="-264665" y="1376924"/>
                <a:ext cx="4689566" cy="4689566"/>
              </a:xfrm>
              <a:prstGeom prst="arc">
                <a:avLst>
                  <a:gd name="adj1" fmla="val 1189226"/>
                  <a:gd name="adj2" fmla="val 14844548"/>
                </a:avLst>
              </a:prstGeom>
              <a:noFill/>
              <a:ln w="762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grpSp>
      <p:sp>
        <p:nvSpPr>
          <p:cNvPr id="24" name="TextBox 23">
            <a:extLst>
              <a:ext uri="{FF2B5EF4-FFF2-40B4-BE49-F238E27FC236}">
                <a16:creationId xmlns:a16="http://schemas.microsoft.com/office/drawing/2014/main" id="{82B7751D-C10D-4B01-9821-78614A2EC64F}"/>
              </a:ext>
            </a:extLst>
          </p:cNvPr>
          <p:cNvSpPr txBox="1"/>
          <p:nvPr/>
        </p:nvSpPr>
        <p:spPr>
          <a:xfrm>
            <a:off x="426425" y="920467"/>
            <a:ext cx="8975354" cy="461665"/>
          </a:xfrm>
          <a:prstGeom prst="rect">
            <a:avLst/>
          </a:prstGeom>
        </p:spPr>
        <p:txBody>
          <a:bodyPr vert="horz" wrap="square" lIns="0" tIns="91440" rIns="0" bIns="91440" rtlCol="0">
            <a:spAutoFit/>
          </a:bodyPr>
          <a:lstStyle>
            <a:defPPr>
              <a:defRPr lang="en-US"/>
            </a:defPPr>
            <a:lvl1pPr marR="0" indent="0" defTabSz="914180" fontAlgn="auto">
              <a:lnSpc>
                <a:spcPct val="100000"/>
              </a:lnSpc>
              <a:spcBef>
                <a:spcPts val="0"/>
              </a:spcBef>
              <a:spcAft>
                <a:spcPts val="588"/>
              </a:spcAft>
              <a:buClrTx/>
              <a:buSzPct val="90000"/>
              <a:buFont typeface="Arial" panose="020B0604020202020204" pitchFamily="34" charset="0"/>
              <a:buNone/>
              <a:tabLst/>
              <a:defRPr sz="1700" b="1" spc="0" baseline="0">
                <a:gradFill>
                  <a:gsLst>
                    <a:gs pos="0">
                      <a:schemeClr val="tx2">
                        <a:lumMod val="90000"/>
                        <a:lumOff val="10000"/>
                      </a:schemeClr>
                    </a:gs>
                    <a:gs pos="100000">
                      <a:schemeClr val="tx2">
                        <a:lumMod val="90000"/>
                        <a:lumOff val="10000"/>
                      </a:schemeClr>
                    </a:gs>
                  </a:gsLst>
                  <a:lin ang="5400000" scaled="1"/>
                </a:gradFill>
                <a:latin typeface="Segoe UI Semibold" panose="020B0702040204020203" pitchFamily="34" charset="0"/>
                <a:cs typeface="Segoe UI Semibold" panose="020B0702040204020203" pitchFamily="34" charset="0"/>
              </a:defRPr>
            </a:lvl1pPr>
            <a:lvl2pPr marL="572574" marR="0" indent="-236498" defTabSz="914180" fontAlgn="auto">
              <a:lnSpc>
                <a:spcPct val="100000"/>
              </a:lnSpc>
              <a:spcBef>
                <a:spcPts val="0"/>
              </a:spcBef>
              <a:spcAft>
                <a:spcPts val="588"/>
              </a:spcAft>
              <a:buClrTx/>
              <a:buSzPct val="90000"/>
              <a:buFont typeface="Arial" pitchFamily="34" charset="0"/>
              <a:buChar char="•"/>
              <a:tabLst/>
              <a:defRPr sz="980" b="0" spc="0" baseline="0">
                <a:gradFill>
                  <a:gsLst>
                    <a:gs pos="1250">
                      <a:schemeClr val="tx1"/>
                    </a:gs>
                    <a:gs pos="100000">
                      <a:schemeClr val="tx1"/>
                    </a:gs>
                  </a:gsLst>
                  <a:lin ang="5400000" scaled="0"/>
                </a:gradFill>
                <a:latin typeface="Segoe UI Semibold"/>
                <a:cs typeface="Segoe UI Semibold"/>
              </a:defRPr>
            </a:lvl2pPr>
            <a:lvl3pPr marL="840191" marR="0" indent="-280064" defTabSz="914180" fontAlgn="auto">
              <a:lnSpc>
                <a:spcPct val="100000"/>
              </a:lnSpc>
              <a:spcBef>
                <a:spcPts val="0"/>
              </a:spcBef>
              <a:spcAft>
                <a:spcPts val="588"/>
              </a:spcAft>
              <a:buClrTx/>
              <a:buSzPct val="90000"/>
              <a:buFont typeface="Arial" panose="020B0604020202020204" pitchFamily="34" charset="0"/>
              <a:buChar char="•"/>
              <a:tabLst/>
              <a:defRPr sz="980" b="0" spc="0" baseline="0">
                <a:gradFill>
                  <a:gsLst>
                    <a:gs pos="1250">
                      <a:schemeClr val="tx1"/>
                    </a:gs>
                    <a:gs pos="100000">
                      <a:schemeClr val="tx1"/>
                    </a:gs>
                  </a:gsLst>
                  <a:lin ang="5400000" scaled="0"/>
                </a:gradFill>
              </a:defRPr>
            </a:lvl3pPr>
            <a:lvl4pPr marL="1008229" marR="0" indent="-224051" defTabSz="914180" fontAlgn="auto">
              <a:lnSpc>
                <a:spcPct val="90000"/>
              </a:lnSpc>
              <a:spcBef>
                <a:spcPct val="20000"/>
              </a:spcBef>
              <a:spcAft>
                <a:spcPts val="0"/>
              </a:spcAft>
              <a:buClrTx/>
              <a:buSzPct val="90000"/>
              <a:buFont typeface="Arial" pitchFamily="34" charset="0"/>
              <a:buChar char="•"/>
              <a:tabLst/>
              <a:defRPr sz="1372" spc="0" baseline="0">
                <a:solidFill>
                  <a:schemeClr val="tx1">
                    <a:lumMod val="75000"/>
                  </a:schemeClr>
                </a:solidFill>
              </a:defRPr>
            </a:lvl4pPr>
            <a:lvl5pPr marL="1232280" marR="0" indent="-224051" defTabSz="914180" fontAlgn="auto">
              <a:lnSpc>
                <a:spcPct val="90000"/>
              </a:lnSpc>
              <a:spcBef>
                <a:spcPct val="20000"/>
              </a:spcBef>
              <a:spcAft>
                <a:spcPts val="0"/>
              </a:spcAft>
              <a:buClrTx/>
              <a:buSzPct val="90000"/>
              <a:buFont typeface="Arial" pitchFamily="34" charset="0"/>
              <a:buChar char="•"/>
              <a:tabLst/>
              <a:defRPr sz="1372" spc="0" baseline="0">
                <a:solidFill>
                  <a:schemeClr val="tx1">
                    <a:lumMod val="75000"/>
                  </a:schemeClr>
                </a:solidFill>
              </a:defRPr>
            </a:lvl5pPr>
            <a:lvl6pPr marL="2513996" indent="-228546" defTabSz="914180">
              <a:spcBef>
                <a:spcPct val="20000"/>
              </a:spcBef>
              <a:buFont typeface="Arial" pitchFamily="34" charset="0"/>
              <a:buChar char="•"/>
              <a:defRPr sz="1960"/>
            </a:lvl6pPr>
            <a:lvl7pPr marL="2971087" indent="-228546" defTabSz="914180">
              <a:spcBef>
                <a:spcPct val="20000"/>
              </a:spcBef>
              <a:buFont typeface="Arial" pitchFamily="34" charset="0"/>
              <a:buChar char="•"/>
              <a:defRPr sz="1960"/>
            </a:lvl7pPr>
            <a:lvl8pPr marL="3428177" indent="-228546" defTabSz="914180">
              <a:spcBef>
                <a:spcPct val="20000"/>
              </a:spcBef>
              <a:buFont typeface="Arial" pitchFamily="34" charset="0"/>
              <a:buChar char="•"/>
              <a:defRPr sz="1960"/>
            </a:lvl8pPr>
            <a:lvl9pPr marL="3885268" indent="-228546" defTabSz="914180">
              <a:spcBef>
                <a:spcPct val="20000"/>
              </a:spcBef>
              <a:buFont typeface="Arial" pitchFamily="34" charset="0"/>
              <a:buChar char="•"/>
              <a:defRPr sz="1960"/>
            </a:lvl9pPr>
          </a:lstStyle>
          <a:p>
            <a:pPr marL="0" marR="0" lvl="0" indent="0" algn="l" defTabSz="914180" rtl="0" eaLnBrk="1" fontAlgn="auto" latinLnBrk="0" hangingPunct="1">
              <a:lnSpc>
                <a:spcPct val="100000"/>
              </a:lnSpc>
              <a:spcBef>
                <a:spcPts val="0"/>
              </a:spcBef>
              <a:spcAft>
                <a:spcPts val="588"/>
              </a:spcAft>
              <a:buClrTx/>
              <a:buSzPct val="90000"/>
              <a:buFont typeface="Arial" panose="020B0604020202020204" pitchFamily="34" charset="0"/>
              <a:buNone/>
              <a:tabLst/>
              <a:defRPr/>
            </a:pPr>
            <a:r>
              <a:rPr kumimoji="0" lang="en-US" sz="1700" b="1" i="0" u="none" strike="noStrike" kern="1200" cap="none" spc="0" normalizeH="0" baseline="0" noProof="0" dirty="0">
                <a:ln>
                  <a:noFill/>
                </a:ln>
                <a:gradFill>
                  <a:gsLst>
                    <a:gs pos="0">
                      <a:srgbClr val="282828">
                        <a:lumMod val="90000"/>
                        <a:lumOff val="10000"/>
                      </a:srgbClr>
                    </a:gs>
                    <a:gs pos="100000">
                      <a:srgbClr val="282828">
                        <a:lumMod val="90000"/>
                        <a:lumOff val="10000"/>
                      </a:srgbClr>
                    </a:gs>
                  </a:gsLst>
                  <a:lin ang="5400000" scaled="1"/>
                </a:gradFill>
                <a:effectLst/>
                <a:uLnTx/>
                <a:uFillTx/>
                <a:latin typeface="Segoe UI Semibold" panose="020B0702040204020203" pitchFamily="34" charset="0"/>
                <a:ea typeface="+mn-ea"/>
                <a:cs typeface="Segoe UI Semibold" panose="020B0702040204020203" pitchFamily="34" charset="0"/>
              </a:rPr>
              <a:t>Customize and enhance your data </a:t>
            </a:r>
          </a:p>
        </p:txBody>
      </p:sp>
    </p:spTree>
    <p:extLst>
      <p:ext uri="{BB962C8B-B14F-4D97-AF65-F5344CB8AC3E}">
        <p14:creationId xmlns:p14="http://schemas.microsoft.com/office/powerpoint/2010/main" val="266191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4102080" y="5447214"/>
            <a:ext cx="4213245" cy="394199"/>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2264715405"/>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3B78B-C23B-436D-908A-C349BEF43CCE}"/>
              </a:ext>
            </a:extLst>
          </p:cNvPr>
          <p:cNvSpPr>
            <a:spLocks noGrp="1"/>
          </p:cNvSpPr>
          <p:nvPr>
            <p:ph type="title"/>
          </p:nvPr>
        </p:nvSpPr>
        <p:spPr>
          <a:xfrm>
            <a:off x="292238" y="2979168"/>
            <a:ext cx="11655840" cy="899665"/>
          </a:xfrm>
        </p:spPr>
        <p:txBody>
          <a:bodyPr/>
          <a:lstStyle/>
          <a:p>
            <a:r>
              <a:rPr lang="en-US" dirty="0"/>
              <a:t>There is more…</a:t>
            </a:r>
          </a:p>
        </p:txBody>
      </p:sp>
    </p:spTree>
    <p:extLst>
      <p:ext uri="{BB962C8B-B14F-4D97-AF65-F5344CB8AC3E}">
        <p14:creationId xmlns:p14="http://schemas.microsoft.com/office/powerpoint/2010/main" val="3605624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15" name="Shield_EA18">
            <a:extLst>
              <a:ext uri="{FF2B5EF4-FFF2-40B4-BE49-F238E27FC236}">
                <a16:creationId xmlns:a16="http://schemas.microsoft.com/office/drawing/2014/main" id="{51FC3351-9DD2-4A2A-9190-850452D05D23}"/>
              </a:ext>
            </a:extLst>
          </p:cNvPr>
          <p:cNvSpPr>
            <a:spLocks noChangeAspect="1"/>
          </p:cNvSpPr>
          <p:nvPr/>
        </p:nvSpPr>
        <p:spPr bwMode="auto">
          <a:xfrm>
            <a:off x="5365497" y="2924784"/>
            <a:ext cx="681611" cy="672642"/>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rgbClr val="E6E6E6"/>
          </a:solidFill>
          <a:ln w="19050" cap="flat">
            <a:solidFill>
              <a:schemeClr val="accent1"/>
            </a:solidFill>
            <a:prstDash val="solid"/>
            <a:miter/>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21" name="monitor">
            <a:extLst>
              <a:ext uri="{FF2B5EF4-FFF2-40B4-BE49-F238E27FC236}">
                <a16:creationId xmlns:a16="http://schemas.microsoft.com/office/drawing/2014/main" id="{E943B396-F5E2-4A94-9B73-9DB574F4D2B8}"/>
              </a:ext>
            </a:extLst>
          </p:cNvPr>
          <p:cNvSpPr>
            <a:spLocks noChangeAspect="1" noEditPoints="1"/>
          </p:cNvSpPr>
          <p:nvPr/>
        </p:nvSpPr>
        <p:spPr bwMode="auto">
          <a:xfrm>
            <a:off x="4800600" y="2702137"/>
            <a:ext cx="1821351" cy="1395871"/>
          </a:xfrm>
          <a:custGeom>
            <a:avLst/>
            <a:gdLst>
              <a:gd name="T0" fmla="*/ 244 w 244"/>
              <a:gd name="T1" fmla="*/ 68 h 187"/>
              <a:gd name="T2" fmla="*/ 244 w 244"/>
              <a:gd name="T3" fmla="*/ 151 h 187"/>
              <a:gd name="T4" fmla="*/ 0 w 244"/>
              <a:gd name="T5" fmla="*/ 151 h 187"/>
              <a:gd name="T6" fmla="*/ 0 w 244"/>
              <a:gd name="T7" fmla="*/ 0 h 187"/>
              <a:gd name="T8" fmla="*/ 244 w 244"/>
              <a:gd name="T9" fmla="*/ 0 h 187"/>
              <a:gd name="T10" fmla="*/ 244 w 244"/>
              <a:gd name="T11" fmla="*/ 68 h 187"/>
              <a:gd name="T12" fmla="*/ 122 w 244"/>
              <a:gd name="T13" fmla="*/ 151 h 187"/>
              <a:gd name="T14" fmla="*/ 122 w 244"/>
              <a:gd name="T15" fmla="*/ 187 h 187"/>
              <a:gd name="T16" fmla="*/ 73 w 244"/>
              <a:gd name="T17" fmla="*/ 187 h 187"/>
              <a:gd name="T18" fmla="*/ 171 w 244"/>
              <a:gd name="T1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187">
                <a:moveTo>
                  <a:pt x="244" y="68"/>
                </a:moveTo>
                <a:lnTo>
                  <a:pt x="244" y="151"/>
                </a:lnTo>
                <a:lnTo>
                  <a:pt x="0" y="151"/>
                </a:lnTo>
                <a:lnTo>
                  <a:pt x="0" y="0"/>
                </a:lnTo>
                <a:lnTo>
                  <a:pt x="244" y="0"/>
                </a:lnTo>
                <a:lnTo>
                  <a:pt x="244" y="68"/>
                </a:lnTo>
                <a:moveTo>
                  <a:pt x="122" y="151"/>
                </a:moveTo>
                <a:lnTo>
                  <a:pt x="122" y="187"/>
                </a:lnTo>
                <a:moveTo>
                  <a:pt x="73" y="187"/>
                </a:moveTo>
                <a:lnTo>
                  <a:pt x="171" y="187"/>
                </a:lnTo>
              </a:path>
            </a:pathLst>
          </a:custGeom>
          <a:noFill/>
          <a:ln w="2222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23" name="GenericApp_EB3B">
            <a:extLst>
              <a:ext uri="{FF2B5EF4-FFF2-40B4-BE49-F238E27FC236}">
                <a16:creationId xmlns:a16="http://schemas.microsoft.com/office/drawing/2014/main" id="{05343D1E-2EF5-4336-B6DE-1487C9C0EB6B}"/>
              </a:ext>
            </a:extLst>
          </p:cNvPr>
          <p:cNvSpPr>
            <a:spLocks noChangeAspect="1" noEditPoints="1"/>
          </p:cNvSpPr>
          <p:nvPr/>
        </p:nvSpPr>
        <p:spPr bwMode="auto">
          <a:xfrm>
            <a:off x="5103903" y="1793232"/>
            <a:ext cx="643875" cy="515302"/>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25" name="Website">
            <a:extLst>
              <a:ext uri="{FF2B5EF4-FFF2-40B4-BE49-F238E27FC236}">
                <a16:creationId xmlns:a16="http://schemas.microsoft.com/office/drawing/2014/main" id="{7AB335A3-D98D-408E-BD06-9011C3D2F817}"/>
              </a:ext>
            </a:extLst>
          </p:cNvPr>
          <p:cNvSpPr>
            <a:spLocks noChangeAspect="1" noEditPoints="1"/>
          </p:cNvSpPr>
          <p:nvPr/>
        </p:nvSpPr>
        <p:spPr bwMode="auto">
          <a:xfrm>
            <a:off x="6578475" y="1831113"/>
            <a:ext cx="501630" cy="439539"/>
          </a:xfrm>
          <a:custGeom>
            <a:avLst/>
            <a:gdLst>
              <a:gd name="T0" fmla="*/ 0 w 614"/>
              <a:gd name="T1" fmla="*/ 0 h 538"/>
              <a:gd name="T2" fmla="*/ 614 w 614"/>
              <a:gd name="T3" fmla="*/ 0 h 538"/>
              <a:gd name="T4" fmla="*/ 614 w 614"/>
              <a:gd name="T5" fmla="*/ 538 h 538"/>
              <a:gd name="T6" fmla="*/ 0 w 614"/>
              <a:gd name="T7" fmla="*/ 538 h 538"/>
              <a:gd name="T8" fmla="*/ 0 w 614"/>
              <a:gd name="T9" fmla="*/ 0 h 538"/>
              <a:gd name="T10" fmla="*/ 0 w 614"/>
              <a:gd name="T11" fmla="*/ 0 h 538"/>
              <a:gd name="T12" fmla="*/ 327 w 614"/>
              <a:gd name="T13" fmla="*/ 250 h 538"/>
              <a:gd name="T14" fmla="*/ 327 w 614"/>
              <a:gd name="T15" fmla="*/ 250 h 538"/>
              <a:gd name="T16" fmla="*/ 327 w 614"/>
              <a:gd name="T17" fmla="*/ 87 h 538"/>
              <a:gd name="T18" fmla="*/ 77 w 614"/>
              <a:gd name="T19" fmla="*/ 87 h 538"/>
              <a:gd name="T20" fmla="*/ 77 w 614"/>
              <a:gd name="T21" fmla="*/ 250 h 538"/>
              <a:gd name="T22" fmla="*/ 128 w 614"/>
              <a:gd name="T23" fmla="*/ 250 h 538"/>
              <a:gd name="T24" fmla="*/ 327 w 614"/>
              <a:gd name="T25" fmla="*/ 250 h 538"/>
              <a:gd name="T26" fmla="*/ 327 w 614"/>
              <a:gd name="T27" fmla="*/ 250 h 538"/>
              <a:gd name="T28" fmla="*/ 139 w 614"/>
              <a:gd name="T29" fmla="*/ 254 h 538"/>
              <a:gd name="T30" fmla="*/ 139 w 614"/>
              <a:gd name="T31" fmla="*/ 362 h 538"/>
              <a:gd name="T32" fmla="*/ 513 w 614"/>
              <a:gd name="T33" fmla="*/ 362 h 538"/>
              <a:gd name="T34" fmla="*/ 513 w 614"/>
              <a:gd name="T35" fmla="*/ 163 h 538"/>
              <a:gd name="T36" fmla="*/ 325 w 614"/>
              <a:gd name="T37" fmla="*/ 163 h 538"/>
              <a:gd name="T38" fmla="*/ 0 w 614"/>
              <a:gd name="T39" fmla="*/ 451 h 538"/>
              <a:gd name="T40" fmla="*/ 614 w 614"/>
              <a:gd name="T41" fmla="*/ 4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4" h="538">
                <a:moveTo>
                  <a:pt x="0" y="0"/>
                </a:moveTo>
                <a:lnTo>
                  <a:pt x="614" y="0"/>
                </a:lnTo>
                <a:lnTo>
                  <a:pt x="614" y="538"/>
                </a:lnTo>
                <a:lnTo>
                  <a:pt x="0" y="538"/>
                </a:lnTo>
                <a:lnTo>
                  <a:pt x="0" y="0"/>
                </a:lnTo>
                <a:lnTo>
                  <a:pt x="0" y="0"/>
                </a:lnTo>
                <a:moveTo>
                  <a:pt x="327" y="250"/>
                </a:moveTo>
                <a:lnTo>
                  <a:pt x="327" y="250"/>
                </a:lnTo>
                <a:lnTo>
                  <a:pt x="327" y="87"/>
                </a:lnTo>
                <a:lnTo>
                  <a:pt x="77" y="87"/>
                </a:lnTo>
                <a:lnTo>
                  <a:pt x="77" y="250"/>
                </a:lnTo>
                <a:lnTo>
                  <a:pt x="128" y="250"/>
                </a:lnTo>
                <a:lnTo>
                  <a:pt x="327" y="250"/>
                </a:lnTo>
                <a:lnTo>
                  <a:pt x="327" y="250"/>
                </a:lnTo>
                <a:moveTo>
                  <a:pt x="139" y="254"/>
                </a:moveTo>
                <a:lnTo>
                  <a:pt x="139" y="362"/>
                </a:lnTo>
                <a:lnTo>
                  <a:pt x="513" y="362"/>
                </a:lnTo>
                <a:lnTo>
                  <a:pt x="513" y="163"/>
                </a:lnTo>
                <a:lnTo>
                  <a:pt x="325" y="163"/>
                </a:lnTo>
                <a:moveTo>
                  <a:pt x="0" y="451"/>
                </a:moveTo>
                <a:lnTo>
                  <a:pt x="614" y="451"/>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26" name="mail_2_bidi">
            <a:extLst>
              <a:ext uri="{FF2B5EF4-FFF2-40B4-BE49-F238E27FC236}">
                <a16:creationId xmlns:a16="http://schemas.microsoft.com/office/drawing/2014/main" id="{BB6B443F-CCB5-4970-AEB5-47200060E89A}"/>
              </a:ext>
            </a:extLst>
          </p:cNvPr>
          <p:cNvSpPr>
            <a:spLocks noChangeAspect="1" noEditPoints="1"/>
          </p:cNvSpPr>
          <p:nvPr/>
        </p:nvSpPr>
        <p:spPr bwMode="auto">
          <a:xfrm flipH="1">
            <a:off x="6145675" y="1433955"/>
            <a:ext cx="346952" cy="251683"/>
          </a:xfrm>
          <a:custGeom>
            <a:avLst/>
            <a:gdLst>
              <a:gd name="T0" fmla="*/ 139 w 244"/>
              <a:gd name="T1" fmla="*/ 146 h 177"/>
              <a:gd name="T2" fmla="*/ 0 w 244"/>
              <a:gd name="T3" fmla="*/ 146 h 177"/>
              <a:gd name="T4" fmla="*/ 0 w 244"/>
              <a:gd name="T5" fmla="*/ 0 h 177"/>
              <a:gd name="T6" fmla="*/ 244 w 244"/>
              <a:gd name="T7" fmla="*/ 0 h 177"/>
              <a:gd name="T8" fmla="*/ 244 w 244"/>
              <a:gd name="T9" fmla="*/ 110 h 177"/>
              <a:gd name="T10" fmla="*/ 0 w 244"/>
              <a:gd name="T11" fmla="*/ 0 h 177"/>
              <a:gd name="T12" fmla="*/ 122 w 244"/>
              <a:gd name="T13" fmla="*/ 73 h 177"/>
              <a:gd name="T14" fmla="*/ 244 w 244"/>
              <a:gd name="T15" fmla="*/ 0 h 177"/>
              <a:gd name="T16" fmla="*/ 160 w 244"/>
              <a:gd name="T17" fmla="*/ 146 h 177"/>
              <a:gd name="T18" fmla="*/ 244 w 244"/>
              <a:gd name="T19" fmla="*/ 146 h 177"/>
              <a:gd name="T20" fmla="*/ 213 w 244"/>
              <a:gd name="T21" fmla="*/ 177 h 177"/>
              <a:gd name="T22" fmla="*/ 244 w 244"/>
              <a:gd name="T23" fmla="*/ 146 h 177"/>
              <a:gd name="T24" fmla="*/ 213 w 244"/>
              <a:gd name="T25" fmla="*/ 11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177">
                <a:moveTo>
                  <a:pt x="139" y="146"/>
                </a:moveTo>
                <a:lnTo>
                  <a:pt x="0" y="146"/>
                </a:lnTo>
                <a:lnTo>
                  <a:pt x="0" y="0"/>
                </a:lnTo>
                <a:lnTo>
                  <a:pt x="244" y="0"/>
                </a:lnTo>
                <a:lnTo>
                  <a:pt x="244" y="110"/>
                </a:lnTo>
                <a:moveTo>
                  <a:pt x="0" y="0"/>
                </a:moveTo>
                <a:lnTo>
                  <a:pt x="122" y="73"/>
                </a:lnTo>
                <a:lnTo>
                  <a:pt x="244" y="0"/>
                </a:lnTo>
                <a:moveTo>
                  <a:pt x="160" y="146"/>
                </a:moveTo>
                <a:lnTo>
                  <a:pt x="244" y="146"/>
                </a:lnTo>
                <a:moveTo>
                  <a:pt x="213" y="177"/>
                </a:moveTo>
                <a:lnTo>
                  <a:pt x="244" y="146"/>
                </a:lnTo>
                <a:lnTo>
                  <a:pt x="213" y="115"/>
                </a:lnTo>
              </a:path>
            </a:pathLst>
          </a:custGeom>
          <a:noFill/>
          <a:ln w="1587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nvGrpSpPr>
          <p:cNvPr id="39" name="Group 38">
            <a:extLst>
              <a:ext uri="{FF2B5EF4-FFF2-40B4-BE49-F238E27FC236}">
                <a16:creationId xmlns:a16="http://schemas.microsoft.com/office/drawing/2014/main" id="{F572F41C-6F5A-4A00-BB7C-EC34C10D5728}"/>
              </a:ext>
            </a:extLst>
          </p:cNvPr>
          <p:cNvGrpSpPr/>
          <p:nvPr/>
        </p:nvGrpSpPr>
        <p:grpSpPr>
          <a:xfrm>
            <a:off x="2825408" y="3104033"/>
            <a:ext cx="1324673" cy="323165"/>
            <a:chOff x="2825408" y="2542173"/>
            <a:chExt cx="1324673" cy="323165"/>
          </a:xfrm>
        </p:grpSpPr>
        <p:sp>
          <p:nvSpPr>
            <p:cNvPr id="47" name="Rectangle 46">
              <a:extLst>
                <a:ext uri="{FF2B5EF4-FFF2-40B4-BE49-F238E27FC236}">
                  <a16:creationId xmlns:a16="http://schemas.microsoft.com/office/drawing/2014/main" id="{584448B0-8D5A-43E5-AD82-7FCDC578205C}"/>
                </a:ext>
              </a:extLst>
            </p:cNvPr>
            <p:cNvSpPr/>
            <p:nvPr/>
          </p:nvSpPr>
          <p:spPr>
            <a:xfrm>
              <a:off x="3004510" y="2542173"/>
              <a:ext cx="1145571" cy="3231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gradFill>
                    <a:gsLst>
                      <a:gs pos="0">
                        <a:srgbClr val="0078D4"/>
                      </a:gs>
                      <a:gs pos="100000">
                        <a:srgbClr val="0078D4"/>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IDENTITY</a:t>
              </a:r>
            </a:p>
          </p:txBody>
        </p:sp>
        <p:sp>
          <p:nvSpPr>
            <p:cNvPr id="27" name="check 3">
              <a:extLst>
                <a:ext uri="{FF2B5EF4-FFF2-40B4-BE49-F238E27FC236}">
                  <a16:creationId xmlns:a16="http://schemas.microsoft.com/office/drawing/2014/main" id="{9F5A57EA-1D35-4690-B42E-D8A98DE19F3F}"/>
                </a:ext>
              </a:extLst>
            </p:cNvPr>
            <p:cNvSpPr>
              <a:spLocks noChangeAspect="1" noEditPoints="1"/>
            </p:cNvSpPr>
            <p:nvPr/>
          </p:nvSpPr>
          <p:spPr bwMode="auto">
            <a:xfrm>
              <a:off x="2825408" y="2612315"/>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38" name="Group 37">
            <a:extLst>
              <a:ext uri="{FF2B5EF4-FFF2-40B4-BE49-F238E27FC236}">
                <a16:creationId xmlns:a16="http://schemas.microsoft.com/office/drawing/2014/main" id="{1657D644-7819-4771-8027-F41C8671C816}"/>
              </a:ext>
            </a:extLst>
          </p:cNvPr>
          <p:cNvGrpSpPr/>
          <p:nvPr/>
        </p:nvGrpSpPr>
        <p:grpSpPr>
          <a:xfrm>
            <a:off x="6858513" y="3104033"/>
            <a:ext cx="1980037" cy="323165"/>
            <a:chOff x="6858513" y="2542173"/>
            <a:chExt cx="1980037" cy="323165"/>
          </a:xfrm>
        </p:grpSpPr>
        <p:sp>
          <p:nvSpPr>
            <p:cNvPr id="48" name="Rectangle 47">
              <a:extLst>
                <a:ext uri="{FF2B5EF4-FFF2-40B4-BE49-F238E27FC236}">
                  <a16:creationId xmlns:a16="http://schemas.microsoft.com/office/drawing/2014/main" id="{1DF599C7-07D8-4FE7-A73C-DF7F5F7412A3}"/>
                </a:ext>
              </a:extLst>
            </p:cNvPr>
            <p:cNvSpPr/>
            <p:nvPr/>
          </p:nvSpPr>
          <p:spPr>
            <a:xfrm>
              <a:off x="7042460" y="2542173"/>
              <a:ext cx="1796090" cy="3231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gradFill>
                    <a:gsLst>
                      <a:gs pos="0">
                        <a:srgbClr val="0078D4"/>
                      </a:gs>
                      <a:gs pos="100000">
                        <a:srgbClr val="0078D4"/>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DEVICES</a:t>
              </a:r>
            </a:p>
          </p:txBody>
        </p:sp>
        <p:sp>
          <p:nvSpPr>
            <p:cNvPr id="28" name="check 3">
              <a:extLst>
                <a:ext uri="{FF2B5EF4-FFF2-40B4-BE49-F238E27FC236}">
                  <a16:creationId xmlns:a16="http://schemas.microsoft.com/office/drawing/2014/main" id="{42E1DAB0-5F9A-4A04-8B1B-A137CBC1F875}"/>
                </a:ext>
              </a:extLst>
            </p:cNvPr>
            <p:cNvSpPr>
              <a:spLocks noChangeAspect="1" noEditPoints="1"/>
            </p:cNvSpPr>
            <p:nvPr/>
          </p:nvSpPr>
          <p:spPr bwMode="auto">
            <a:xfrm>
              <a:off x="6858513" y="2612315"/>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40" name="Group 39">
            <a:extLst>
              <a:ext uri="{FF2B5EF4-FFF2-40B4-BE49-F238E27FC236}">
                <a16:creationId xmlns:a16="http://schemas.microsoft.com/office/drawing/2014/main" id="{7399224F-5925-4332-BA3B-F815F6A55F3C}"/>
              </a:ext>
            </a:extLst>
          </p:cNvPr>
          <p:cNvGrpSpPr/>
          <p:nvPr/>
        </p:nvGrpSpPr>
        <p:grpSpPr>
          <a:xfrm>
            <a:off x="7436733" y="1831113"/>
            <a:ext cx="1790876" cy="323165"/>
            <a:chOff x="7436733" y="1269253"/>
            <a:chExt cx="1790876" cy="323165"/>
          </a:xfrm>
        </p:grpSpPr>
        <p:sp>
          <p:nvSpPr>
            <p:cNvPr id="49" name="Rectangle 48">
              <a:extLst>
                <a:ext uri="{FF2B5EF4-FFF2-40B4-BE49-F238E27FC236}">
                  <a16:creationId xmlns:a16="http://schemas.microsoft.com/office/drawing/2014/main" id="{1F508E28-E2B5-4F55-8B2D-F9E9FBA49845}"/>
                </a:ext>
              </a:extLst>
            </p:cNvPr>
            <p:cNvSpPr/>
            <p:nvPr/>
          </p:nvSpPr>
          <p:spPr>
            <a:xfrm>
              <a:off x="7620680" y="1269253"/>
              <a:ext cx="1606929" cy="3231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gradFill>
                    <a:gsLst>
                      <a:gs pos="0">
                        <a:srgbClr val="0078D4"/>
                      </a:gs>
                      <a:gs pos="100000">
                        <a:srgbClr val="0078D4"/>
                      </a:gs>
                    </a:gsLst>
                    <a:lin ang="5400000" scaled="1"/>
                  </a:gradFill>
                  <a:effectLst/>
                  <a:uLnTx/>
                  <a:uFillTx/>
                  <a:latin typeface="Segoe UI Semibold" panose="020B0702040204020203" pitchFamily="34" charset="0"/>
                  <a:ea typeface="Segoe UI Black" panose="020B0A02040204020203" pitchFamily="34" charset="0"/>
                  <a:cs typeface="Segoe UI Semibold" panose="020B0702040204020203" pitchFamily="34" charset="0"/>
                </a:rPr>
                <a:t>INFORMATION</a:t>
              </a:r>
            </a:p>
          </p:txBody>
        </p:sp>
        <p:sp>
          <p:nvSpPr>
            <p:cNvPr id="29" name="check 3">
              <a:extLst>
                <a:ext uri="{FF2B5EF4-FFF2-40B4-BE49-F238E27FC236}">
                  <a16:creationId xmlns:a16="http://schemas.microsoft.com/office/drawing/2014/main" id="{5AB3D54E-1AD1-41F5-90C1-668596368B3B}"/>
                </a:ext>
              </a:extLst>
            </p:cNvPr>
            <p:cNvSpPr>
              <a:spLocks noChangeAspect="1" noEditPoints="1"/>
            </p:cNvSpPr>
            <p:nvPr/>
          </p:nvSpPr>
          <p:spPr bwMode="auto">
            <a:xfrm>
              <a:off x="7436733" y="1339395"/>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sp>
        <p:nvSpPr>
          <p:cNvPr id="19" name="people_4">
            <a:extLst>
              <a:ext uri="{FF2B5EF4-FFF2-40B4-BE49-F238E27FC236}">
                <a16:creationId xmlns:a16="http://schemas.microsoft.com/office/drawing/2014/main" id="{2D9B2962-38A3-46A4-BFF9-D707FF6120F2}"/>
              </a:ext>
            </a:extLst>
          </p:cNvPr>
          <p:cNvSpPr>
            <a:spLocks noChangeAspect="1" noEditPoints="1"/>
          </p:cNvSpPr>
          <p:nvPr/>
        </p:nvSpPr>
        <p:spPr bwMode="auto">
          <a:xfrm>
            <a:off x="3938429" y="2466942"/>
            <a:ext cx="1517421" cy="1696446"/>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solidFill>
            <a:srgbClr val="E6E6E6"/>
          </a:solidFill>
          <a:ln w="25400"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lumMod val="95000"/>
                </a:srgbClr>
              </a:solidFill>
              <a:effectLst/>
              <a:uLnTx/>
              <a:uFillTx/>
              <a:latin typeface="Segoe UI"/>
              <a:ea typeface="+mn-ea"/>
              <a:cs typeface="+mn-cs"/>
            </a:endParaRPr>
          </a:p>
        </p:txBody>
      </p:sp>
      <p:cxnSp>
        <p:nvCxnSpPr>
          <p:cNvPr id="3" name="Straight Connector 2">
            <a:extLst>
              <a:ext uri="{FF2B5EF4-FFF2-40B4-BE49-F238E27FC236}">
                <a16:creationId xmlns:a16="http://schemas.microsoft.com/office/drawing/2014/main" id="{3B248402-EADC-431E-BD04-D5A12F808F98}"/>
              </a:ext>
            </a:extLst>
          </p:cNvPr>
          <p:cNvCxnSpPr>
            <a:cxnSpLocks/>
          </p:cNvCxnSpPr>
          <p:nvPr/>
        </p:nvCxnSpPr>
        <p:spPr>
          <a:xfrm>
            <a:off x="5557990" y="2304972"/>
            <a:ext cx="35414" cy="39716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2B286DF1-0953-4A03-A6C2-B5DFD9E5708A}"/>
              </a:ext>
            </a:extLst>
          </p:cNvPr>
          <p:cNvCxnSpPr>
            <a:cxnSpLocks/>
            <a:stCxn id="26" idx="0"/>
          </p:cNvCxnSpPr>
          <p:nvPr/>
        </p:nvCxnSpPr>
        <p:spPr>
          <a:xfrm flipH="1">
            <a:off x="6047108" y="1641558"/>
            <a:ext cx="247870" cy="106057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AA4ED9D-5C87-41C4-988F-D6A682C5306D}"/>
              </a:ext>
            </a:extLst>
          </p:cNvPr>
          <p:cNvCxnSpPr>
            <a:cxnSpLocks/>
          </p:cNvCxnSpPr>
          <p:nvPr/>
        </p:nvCxnSpPr>
        <p:spPr>
          <a:xfrm flipH="1">
            <a:off x="6430329" y="2279225"/>
            <a:ext cx="311112" cy="431464"/>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4" name="binary">
            <a:extLst>
              <a:ext uri="{FF2B5EF4-FFF2-40B4-BE49-F238E27FC236}">
                <a16:creationId xmlns:a16="http://schemas.microsoft.com/office/drawing/2014/main" id="{05B95B77-4774-4193-B93B-763DEE187DF3}"/>
              </a:ext>
            </a:extLst>
          </p:cNvPr>
          <p:cNvSpPr>
            <a:spLocks noChangeAspect="1" noEditPoints="1"/>
          </p:cNvSpPr>
          <p:nvPr/>
        </p:nvSpPr>
        <p:spPr bwMode="auto">
          <a:xfrm>
            <a:off x="7247362" y="2334960"/>
            <a:ext cx="365760" cy="315833"/>
          </a:xfrm>
          <a:custGeom>
            <a:avLst/>
            <a:gdLst>
              <a:gd name="T0" fmla="*/ 0 w 245"/>
              <a:gd name="T1" fmla="*/ 48 h 212"/>
              <a:gd name="T2" fmla="*/ 92 w 245"/>
              <a:gd name="T3" fmla="*/ 48 h 212"/>
              <a:gd name="T4" fmla="*/ 183 w 245"/>
              <a:gd name="T5" fmla="*/ 48 h 212"/>
              <a:gd name="T6" fmla="*/ 62 w 245"/>
              <a:gd name="T7" fmla="*/ 15 h 212"/>
              <a:gd name="T8" fmla="*/ 46 w 245"/>
              <a:gd name="T9" fmla="*/ 0 h 212"/>
              <a:gd name="T10" fmla="*/ 30 w 245"/>
              <a:gd name="T11" fmla="*/ 33 h 212"/>
              <a:gd name="T12" fmla="*/ 46 w 245"/>
              <a:gd name="T13" fmla="*/ 49 h 212"/>
              <a:gd name="T14" fmla="*/ 153 w 245"/>
              <a:gd name="T15" fmla="*/ 33 h 212"/>
              <a:gd name="T16" fmla="*/ 137 w 245"/>
              <a:gd name="T17" fmla="*/ 0 h 212"/>
              <a:gd name="T18" fmla="*/ 122 w 245"/>
              <a:gd name="T19" fmla="*/ 15 h 212"/>
              <a:gd name="T20" fmla="*/ 137 w 245"/>
              <a:gd name="T21" fmla="*/ 49 h 212"/>
              <a:gd name="T22" fmla="*/ 153 w 245"/>
              <a:gd name="T23" fmla="*/ 33 h 212"/>
              <a:gd name="T24" fmla="*/ 245 w 245"/>
              <a:gd name="T25" fmla="*/ 15 h 212"/>
              <a:gd name="T26" fmla="*/ 229 w 245"/>
              <a:gd name="T27" fmla="*/ 0 h 212"/>
              <a:gd name="T28" fmla="*/ 213 w 245"/>
              <a:gd name="T29" fmla="*/ 33 h 212"/>
              <a:gd name="T30" fmla="*/ 229 w 245"/>
              <a:gd name="T31" fmla="*/ 49 h 212"/>
              <a:gd name="T32" fmla="*/ 0 w 245"/>
              <a:gd name="T33" fmla="*/ 163 h 212"/>
              <a:gd name="T34" fmla="*/ 92 w 245"/>
              <a:gd name="T35" fmla="*/ 163 h 212"/>
              <a:gd name="T36" fmla="*/ 183 w 245"/>
              <a:gd name="T37" fmla="*/ 163 h 212"/>
              <a:gd name="T38" fmla="*/ 62 w 245"/>
              <a:gd name="T39" fmla="*/ 196 h 212"/>
              <a:gd name="T40" fmla="*/ 46 w 245"/>
              <a:gd name="T41" fmla="*/ 163 h 212"/>
              <a:gd name="T42" fmla="*/ 30 w 245"/>
              <a:gd name="T43" fmla="*/ 179 h 212"/>
              <a:gd name="T44" fmla="*/ 46 w 245"/>
              <a:gd name="T45" fmla="*/ 212 h 212"/>
              <a:gd name="T46" fmla="*/ 62 w 245"/>
              <a:gd name="T47" fmla="*/ 196 h 212"/>
              <a:gd name="T48" fmla="*/ 153 w 245"/>
              <a:gd name="T49" fmla="*/ 179 h 212"/>
              <a:gd name="T50" fmla="*/ 137 w 245"/>
              <a:gd name="T51" fmla="*/ 163 h 212"/>
              <a:gd name="T52" fmla="*/ 122 w 245"/>
              <a:gd name="T53" fmla="*/ 196 h 212"/>
              <a:gd name="T54" fmla="*/ 137 w 245"/>
              <a:gd name="T55" fmla="*/ 212 h 212"/>
              <a:gd name="T56" fmla="*/ 245 w 245"/>
              <a:gd name="T57" fmla="*/ 196 h 212"/>
              <a:gd name="T58" fmla="*/ 229 w 245"/>
              <a:gd name="T59" fmla="*/ 163 h 212"/>
              <a:gd name="T60" fmla="*/ 213 w 245"/>
              <a:gd name="T61" fmla="*/ 179 h 212"/>
              <a:gd name="T62" fmla="*/ 229 w 245"/>
              <a:gd name="T63" fmla="*/ 212 h 212"/>
              <a:gd name="T64" fmla="*/ 245 w 245"/>
              <a:gd name="T65" fmla="*/ 196 h 212"/>
              <a:gd name="T66" fmla="*/ 62 w 245"/>
              <a:gd name="T67" fmla="*/ 131 h 212"/>
              <a:gd name="T68" fmla="*/ 153 w 245"/>
              <a:gd name="T69" fmla="*/ 131 h 212"/>
              <a:gd name="T70" fmla="*/ 32 w 245"/>
              <a:gd name="T71" fmla="*/ 98 h 212"/>
              <a:gd name="T72" fmla="*/ 16 w 245"/>
              <a:gd name="T73" fmla="*/ 83 h 212"/>
              <a:gd name="T74" fmla="*/ 0 w 245"/>
              <a:gd name="T75" fmla="*/ 116 h 212"/>
              <a:gd name="T76" fmla="*/ 16 w 245"/>
              <a:gd name="T77" fmla="*/ 132 h 212"/>
              <a:gd name="T78" fmla="*/ 123 w 245"/>
              <a:gd name="T79" fmla="*/ 116 h 212"/>
              <a:gd name="T80" fmla="*/ 107 w 245"/>
              <a:gd name="T81" fmla="*/ 83 h 212"/>
              <a:gd name="T82" fmla="*/ 92 w 245"/>
              <a:gd name="T83" fmla="*/ 98 h 212"/>
              <a:gd name="T84" fmla="*/ 107 w 245"/>
              <a:gd name="T85" fmla="*/ 132 h 212"/>
              <a:gd name="T86" fmla="*/ 123 w 245"/>
              <a:gd name="T87" fmla="*/ 116 h 212"/>
              <a:gd name="T88" fmla="*/ 215 w 245"/>
              <a:gd name="T89" fmla="*/ 98 h 212"/>
              <a:gd name="T90" fmla="*/ 199 w 245"/>
              <a:gd name="T91" fmla="*/ 83 h 212"/>
              <a:gd name="T92" fmla="*/ 183 w 245"/>
              <a:gd name="T93" fmla="*/ 116 h 212"/>
              <a:gd name="T94" fmla="*/ 199 w 245"/>
              <a:gd name="T95" fmla="*/ 132 h 212"/>
              <a:gd name="T96" fmla="*/ 245 w 245"/>
              <a:gd name="T97" fmla="*/ 8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 h="212">
                <a:moveTo>
                  <a:pt x="0" y="0"/>
                </a:moveTo>
                <a:cubicBezTo>
                  <a:pt x="0" y="48"/>
                  <a:pt x="0" y="48"/>
                  <a:pt x="0" y="48"/>
                </a:cubicBezTo>
                <a:moveTo>
                  <a:pt x="92" y="0"/>
                </a:moveTo>
                <a:cubicBezTo>
                  <a:pt x="92" y="48"/>
                  <a:pt x="92" y="48"/>
                  <a:pt x="92" y="48"/>
                </a:cubicBezTo>
                <a:moveTo>
                  <a:pt x="183" y="0"/>
                </a:moveTo>
                <a:cubicBezTo>
                  <a:pt x="183" y="48"/>
                  <a:pt x="183" y="48"/>
                  <a:pt x="183" y="48"/>
                </a:cubicBezTo>
                <a:moveTo>
                  <a:pt x="62" y="33"/>
                </a:moveTo>
                <a:cubicBezTo>
                  <a:pt x="62" y="15"/>
                  <a:pt x="62" y="15"/>
                  <a:pt x="62" y="15"/>
                </a:cubicBezTo>
                <a:cubicBezTo>
                  <a:pt x="62" y="7"/>
                  <a:pt x="55" y="0"/>
                  <a:pt x="46" y="0"/>
                </a:cubicBezTo>
                <a:cubicBezTo>
                  <a:pt x="46" y="0"/>
                  <a:pt x="46" y="0"/>
                  <a:pt x="46" y="0"/>
                </a:cubicBezTo>
                <a:cubicBezTo>
                  <a:pt x="37" y="0"/>
                  <a:pt x="30" y="7"/>
                  <a:pt x="30" y="15"/>
                </a:cubicBezTo>
                <a:cubicBezTo>
                  <a:pt x="30" y="33"/>
                  <a:pt x="30" y="33"/>
                  <a:pt x="30" y="33"/>
                </a:cubicBezTo>
                <a:cubicBezTo>
                  <a:pt x="30" y="41"/>
                  <a:pt x="37" y="49"/>
                  <a:pt x="46" y="49"/>
                </a:cubicBezTo>
                <a:cubicBezTo>
                  <a:pt x="46" y="49"/>
                  <a:pt x="46" y="49"/>
                  <a:pt x="46" y="49"/>
                </a:cubicBezTo>
                <a:cubicBezTo>
                  <a:pt x="55" y="49"/>
                  <a:pt x="62" y="41"/>
                  <a:pt x="62" y="33"/>
                </a:cubicBezTo>
                <a:close/>
                <a:moveTo>
                  <a:pt x="153" y="33"/>
                </a:moveTo>
                <a:cubicBezTo>
                  <a:pt x="153" y="15"/>
                  <a:pt x="153" y="15"/>
                  <a:pt x="153" y="15"/>
                </a:cubicBezTo>
                <a:cubicBezTo>
                  <a:pt x="153" y="7"/>
                  <a:pt x="146" y="0"/>
                  <a:pt x="137" y="0"/>
                </a:cubicBezTo>
                <a:cubicBezTo>
                  <a:pt x="137" y="0"/>
                  <a:pt x="137" y="0"/>
                  <a:pt x="137" y="0"/>
                </a:cubicBezTo>
                <a:cubicBezTo>
                  <a:pt x="129" y="0"/>
                  <a:pt x="122" y="7"/>
                  <a:pt x="122" y="15"/>
                </a:cubicBezTo>
                <a:cubicBezTo>
                  <a:pt x="122" y="33"/>
                  <a:pt x="122" y="33"/>
                  <a:pt x="122" y="33"/>
                </a:cubicBezTo>
                <a:cubicBezTo>
                  <a:pt x="122" y="41"/>
                  <a:pt x="129" y="49"/>
                  <a:pt x="137" y="49"/>
                </a:cubicBezTo>
                <a:cubicBezTo>
                  <a:pt x="137" y="49"/>
                  <a:pt x="137" y="49"/>
                  <a:pt x="137" y="49"/>
                </a:cubicBezTo>
                <a:cubicBezTo>
                  <a:pt x="146" y="49"/>
                  <a:pt x="153" y="41"/>
                  <a:pt x="153" y="33"/>
                </a:cubicBezTo>
                <a:close/>
                <a:moveTo>
                  <a:pt x="245" y="33"/>
                </a:moveTo>
                <a:cubicBezTo>
                  <a:pt x="245" y="15"/>
                  <a:pt x="245" y="15"/>
                  <a:pt x="245" y="15"/>
                </a:cubicBezTo>
                <a:cubicBezTo>
                  <a:pt x="245" y="7"/>
                  <a:pt x="237" y="0"/>
                  <a:pt x="229" y="0"/>
                </a:cubicBezTo>
                <a:cubicBezTo>
                  <a:pt x="229" y="0"/>
                  <a:pt x="229" y="0"/>
                  <a:pt x="229" y="0"/>
                </a:cubicBezTo>
                <a:cubicBezTo>
                  <a:pt x="220" y="0"/>
                  <a:pt x="213" y="7"/>
                  <a:pt x="213" y="15"/>
                </a:cubicBezTo>
                <a:cubicBezTo>
                  <a:pt x="213" y="33"/>
                  <a:pt x="213" y="33"/>
                  <a:pt x="213" y="33"/>
                </a:cubicBezTo>
                <a:cubicBezTo>
                  <a:pt x="213" y="41"/>
                  <a:pt x="220" y="49"/>
                  <a:pt x="229" y="49"/>
                </a:cubicBezTo>
                <a:cubicBezTo>
                  <a:pt x="229" y="49"/>
                  <a:pt x="229" y="49"/>
                  <a:pt x="229" y="49"/>
                </a:cubicBezTo>
                <a:cubicBezTo>
                  <a:pt x="237" y="49"/>
                  <a:pt x="245" y="41"/>
                  <a:pt x="245" y="33"/>
                </a:cubicBezTo>
                <a:close/>
                <a:moveTo>
                  <a:pt x="0" y="163"/>
                </a:moveTo>
                <a:cubicBezTo>
                  <a:pt x="0" y="212"/>
                  <a:pt x="0" y="212"/>
                  <a:pt x="0" y="212"/>
                </a:cubicBezTo>
                <a:moveTo>
                  <a:pt x="92" y="163"/>
                </a:moveTo>
                <a:cubicBezTo>
                  <a:pt x="92" y="212"/>
                  <a:pt x="92" y="212"/>
                  <a:pt x="92" y="212"/>
                </a:cubicBezTo>
                <a:moveTo>
                  <a:pt x="183" y="163"/>
                </a:moveTo>
                <a:cubicBezTo>
                  <a:pt x="183" y="212"/>
                  <a:pt x="183" y="212"/>
                  <a:pt x="183" y="212"/>
                </a:cubicBezTo>
                <a:moveTo>
                  <a:pt x="62" y="196"/>
                </a:moveTo>
                <a:cubicBezTo>
                  <a:pt x="62" y="179"/>
                  <a:pt x="62" y="179"/>
                  <a:pt x="62" y="179"/>
                </a:cubicBezTo>
                <a:cubicBezTo>
                  <a:pt x="62" y="170"/>
                  <a:pt x="55" y="163"/>
                  <a:pt x="46" y="163"/>
                </a:cubicBezTo>
                <a:cubicBezTo>
                  <a:pt x="46" y="163"/>
                  <a:pt x="46" y="163"/>
                  <a:pt x="46" y="163"/>
                </a:cubicBezTo>
                <a:cubicBezTo>
                  <a:pt x="37" y="163"/>
                  <a:pt x="30" y="170"/>
                  <a:pt x="30" y="179"/>
                </a:cubicBezTo>
                <a:cubicBezTo>
                  <a:pt x="30" y="196"/>
                  <a:pt x="30" y="196"/>
                  <a:pt x="30" y="196"/>
                </a:cubicBezTo>
                <a:cubicBezTo>
                  <a:pt x="30" y="205"/>
                  <a:pt x="37" y="212"/>
                  <a:pt x="46" y="212"/>
                </a:cubicBezTo>
                <a:cubicBezTo>
                  <a:pt x="46" y="212"/>
                  <a:pt x="46" y="212"/>
                  <a:pt x="46" y="212"/>
                </a:cubicBezTo>
                <a:cubicBezTo>
                  <a:pt x="55" y="212"/>
                  <a:pt x="62" y="205"/>
                  <a:pt x="62" y="196"/>
                </a:cubicBezTo>
                <a:close/>
                <a:moveTo>
                  <a:pt x="153" y="196"/>
                </a:moveTo>
                <a:cubicBezTo>
                  <a:pt x="153" y="179"/>
                  <a:pt x="153" y="179"/>
                  <a:pt x="153" y="179"/>
                </a:cubicBezTo>
                <a:cubicBezTo>
                  <a:pt x="153" y="170"/>
                  <a:pt x="146" y="163"/>
                  <a:pt x="137" y="163"/>
                </a:cubicBezTo>
                <a:cubicBezTo>
                  <a:pt x="137" y="163"/>
                  <a:pt x="137" y="163"/>
                  <a:pt x="137" y="163"/>
                </a:cubicBezTo>
                <a:cubicBezTo>
                  <a:pt x="129" y="163"/>
                  <a:pt x="122" y="170"/>
                  <a:pt x="122" y="179"/>
                </a:cubicBezTo>
                <a:cubicBezTo>
                  <a:pt x="122" y="196"/>
                  <a:pt x="122" y="196"/>
                  <a:pt x="122" y="196"/>
                </a:cubicBezTo>
                <a:cubicBezTo>
                  <a:pt x="122" y="205"/>
                  <a:pt x="129" y="212"/>
                  <a:pt x="137" y="212"/>
                </a:cubicBezTo>
                <a:cubicBezTo>
                  <a:pt x="137" y="212"/>
                  <a:pt x="137" y="212"/>
                  <a:pt x="137" y="212"/>
                </a:cubicBezTo>
                <a:cubicBezTo>
                  <a:pt x="146" y="212"/>
                  <a:pt x="153" y="205"/>
                  <a:pt x="153" y="196"/>
                </a:cubicBezTo>
                <a:close/>
                <a:moveTo>
                  <a:pt x="245" y="196"/>
                </a:moveTo>
                <a:cubicBezTo>
                  <a:pt x="245" y="179"/>
                  <a:pt x="245" y="179"/>
                  <a:pt x="245" y="179"/>
                </a:cubicBezTo>
                <a:cubicBezTo>
                  <a:pt x="245" y="170"/>
                  <a:pt x="237" y="163"/>
                  <a:pt x="229" y="163"/>
                </a:cubicBezTo>
                <a:cubicBezTo>
                  <a:pt x="229" y="163"/>
                  <a:pt x="229" y="163"/>
                  <a:pt x="229" y="163"/>
                </a:cubicBezTo>
                <a:cubicBezTo>
                  <a:pt x="220" y="163"/>
                  <a:pt x="213" y="170"/>
                  <a:pt x="213" y="179"/>
                </a:cubicBezTo>
                <a:cubicBezTo>
                  <a:pt x="213" y="196"/>
                  <a:pt x="213" y="196"/>
                  <a:pt x="213" y="196"/>
                </a:cubicBezTo>
                <a:cubicBezTo>
                  <a:pt x="213" y="205"/>
                  <a:pt x="220" y="212"/>
                  <a:pt x="229" y="212"/>
                </a:cubicBezTo>
                <a:cubicBezTo>
                  <a:pt x="229" y="212"/>
                  <a:pt x="229" y="212"/>
                  <a:pt x="229" y="212"/>
                </a:cubicBezTo>
                <a:cubicBezTo>
                  <a:pt x="237" y="212"/>
                  <a:pt x="245" y="205"/>
                  <a:pt x="245" y="196"/>
                </a:cubicBezTo>
                <a:close/>
                <a:moveTo>
                  <a:pt x="62" y="83"/>
                </a:moveTo>
                <a:cubicBezTo>
                  <a:pt x="62" y="131"/>
                  <a:pt x="62" y="131"/>
                  <a:pt x="62" y="131"/>
                </a:cubicBezTo>
                <a:moveTo>
                  <a:pt x="153" y="83"/>
                </a:moveTo>
                <a:cubicBezTo>
                  <a:pt x="153" y="131"/>
                  <a:pt x="153" y="131"/>
                  <a:pt x="153" y="131"/>
                </a:cubicBezTo>
                <a:moveTo>
                  <a:pt x="32" y="116"/>
                </a:moveTo>
                <a:cubicBezTo>
                  <a:pt x="32" y="98"/>
                  <a:pt x="32" y="98"/>
                  <a:pt x="32" y="98"/>
                </a:cubicBezTo>
                <a:cubicBezTo>
                  <a:pt x="32" y="90"/>
                  <a:pt x="25" y="83"/>
                  <a:pt x="16" y="83"/>
                </a:cubicBezTo>
                <a:cubicBezTo>
                  <a:pt x="16" y="83"/>
                  <a:pt x="16" y="83"/>
                  <a:pt x="16" y="83"/>
                </a:cubicBezTo>
                <a:cubicBezTo>
                  <a:pt x="7" y="83"/>
                  <a:pt x="0" y="90"/>
                  <a:pt x="0" y="98"/>
                </a:cubicBezTo>
                <a:cubicBezTo>
                  <a:pt x="0" y="116"/>
                  <a:pt x="0" y="116"/>
                  <a:pt x="0" y="116"/>
                </a:cubicBezTo>
                <a:cubicBezTo>
                  <a:pt x="0" y="124"/>
                  <a:pt x="7" y="132"/>
                  <a:pt x="16" y="132"/>
                </a:cubicBezTo>
                <a:cubicBezTo>
                  <a:pt x="16" y="132"/>
                  <a:pt x="16" y="132"/>
                  <a:pt x="16" y="132"/>
                </a:cubicBezTo>
                <a:cubicBezTo>
                  <a:pt x="25" y="132"/>
                  <a:pt x="32" y="124"/>
                  <a:pt x="32" y="116"/>
                </a:cubicBezTo>
                <a:close/>
                <a:moveTo>
                  <a:pt x="123" y="116"/>
                </a:moveTo>
                <a:cubicBezTo>
                  <a:pt x="123" y="98"/>
                  <a:pt x="123" y="98"/>
                  <a:pt x="123" y="98"/>
                </a:cubicBezTo>
                <a:cubicBezTo>
                  <a:pt x="123" y="90"/>
                  <a:pt x="116" y="83"/>
                  <a:pt x="107" y="83"/>
                </a:cubicBezTo>
                <a:cubicBezTo>
                  <a:pt x="107" y="83"/>
                  <a:pt x="107" y="83"/>
                  <a:pt x="107" y="83"/>
                </a:cubicBezTo>
                <a:cubicBezTo>
                  <a:pt x="99" y="83"/>
                  <a:pt x="92" y="90"/>
                  <a:pt x="92" y="98"/>
                </a:cubicBezTo>
                <a:cubicBezTo>
                  <a:pt x="92" y="116"/>
                  <a:pt x="92" y="116"/>
                  <a:pt x="92" y="116"/>
                </a:cubicBezTo>
                <a:cubicBezTo>
                  <a:pt x="92" y="124"/>
                  <a:pt x="99" y="132"/>
                  <a:pt x="107" y="132"/>
                </a:cubicBezTo>
                <a:cubicBezTo>
                  <a:pt x="107" y="132"/>
                  <a:pt x="107" y="132"/>
                  <a:pt x="107" y="132"/>
                </a:cubicBezTo>
                <a:cubicBezTo>
                  <a:pt x="116" y="132"/>
                  <a:pt x="123" y="124"/>
                  <a:pt x="123" y="116"/>
                </a:cubicBezTo>
                <a:close/>
                <a:moveTo>
                  <a:pt x="215" y="116"/>
                </a:moveTo>
                <a:cubicBezTo>
                  <a:pt x="215" y="98"/>
                  <a:pt x="215" y="98"/>
                  <a:pt x="215" y="98"/>
                </a:cubicBezTo>
                <a:cubicBezTo>
                  <a:pt x="215" y="90"/>
                  <a:pt x="207" y="83"/>
                  <a:pt x="199" y="83"/>
                </a:cubicBezTo>
                <a:cubicBezTo>
                  <a:pt x="199" y="83"/>
                  <a:pt x="199" y="83"/>
                  <a:pt x="199" y="83"/>
                </a:cubicBezTo>
                <a:cubicBezTo>
                  <a:pt x="190" y="83"/>
                  <a:pt x="183" y="90"/>
                  <a:pt x="183" y="98"/>
                </a:cubicBezTo>
                <a:cubicBezTo>
                  <a:pt x="183" y="116"/>
                  <a:pt x="183" y="116"/>
                  <a:pt x="183" y="116"/>
                </a:cubicBezTo>
                <a:cubicBezTo>
                  <a:pt x="183" y="124"/>
                  <a:pt x="190" y="132"/>
                  <a:pt x="199" y="132"/>
                </a:cubicBezTo>
                <a:cubicBezTo>
                  <a:pt x="199" y="132"/>
                  <a:pt x="199" y="132"/>
                  <a:pt x="199" y="132"/>
                </a:cubicBezTo>
                <a:cubicBezTo>
                  <a:pt x="207" y="132"/>
                  <a:pt x="215" y="124"/>
                  <a:pt x="215" y="116"/>
                </a:cubicBezTo>
                <a:close/>
                <a:moveTo>
                  <a:pt x="245" y="83"/>
                </a:moveTo>
                <a:cubicBezTo>
                  <a:pt x="245" y="131"/>
                  <a:pt x="245" y="131"/>
                  <a:pt x="245" y="13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cxnSp>
        <p:nvCxnSpPr>
          <p:cNvPr id="42" name="Straight Connector 41">
            <a:extLst>
              <a:ext uri="{FF2B5EF4-FFF2-40B4-BE49-F238E27FC236}">
                <a16:creationId xmlns:a16="http://schemas.microsoft.com/office/drawing/2014/main" id="{57D311BD-2EDC-489E-BE23-9D6606966397}"/>
              </a:ext>
            </a:extLst>
          </p:cNvPr>
          <p:cNvCxnSpPr>
            <a:cxnSpLocks/>
            <a:endCxn id="44" idx="16"/>
          </p:cNvCxnSpPr>
          <p:nvPr/>
        </p:nvCxnSpPr>
        <p:spPr>
          <a:xfrm flipV="1">
            <a:off x="6621951" y="2577794"/>
            <a:ext cx="625411" cy="260327"/>
          </a:xfrm>
          <a:prstGeom prst="line">
            <a:avLst/>
          </a:prstGeom>
          <a:ln w="19050">
            <a:solidFill>
              <a:schemeClr val="tx1"/>
            </a:solidFill>
            <a:prstDash val="sysDot"/>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8883732-9222-401A-8C64-F80073F26E84}"/>
              </a:ext>
            </a:extLst>
          </p:cNvPr>
          <p:cNvSpPr>
            <a:spLocks noGrp="1"/>
          </p:cNvSpPr>
          <p:nvPr>
            <p:ph type="title"/>
          </p:nvPr>
        </p:nvSpPr>
        <p:spPr>
          <a:xfrm>
            <a:off x="2796405" y="4545488"/>
            <a:ext cx="6486196" cy="758022"/>
          </a:xfrm>
        </p:spPr>
        <p:txBody>
          <a:bodyPr/>
          <a:lstStyle/>
          <a:p>
            <a:pPr algn="ctr"/>
            <a:r>
              <a:rPr lang="en-US" sz="3600" b="1" spc="0" dirty="0">
                <a:gradFill>
                  <a:gsLst>
                    <a:gs pos="1250">
                      <a:schemeClr val="accent1"/>
                    </a:gs>
                    <a:gs pos="100000">
                      <a:schemeClr val="accent1"/>
                    </a:gs>
                  </a:gsLst>
                  <a:lin ang="5400000" scaled="0"/>
                </a:gradFill>
                <a:latin typeface="+mn-lt"/>
              </a:rPr>
              <a:t>Microsoft Threat Protection</a:t>
            </a:r>
            <a:endParaRPr lang="en-US" dirty="0"/>
          </a:p>
        </p:txBody>
      </p:sp>
    </p:spTree>
    <p:extLst>
      <p:ext uri="{BB962C8B-B14F-4D97-AF65-F5344CB8AC3E}">
        <p14:creationId xmlns:p14="http://schemas.microsoft.com/office/powerpoint/2010/main" val="4063775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EFD031-DC37-B646-9BA2-25457ACE24A3}"/>
              </a:ext>
            </a:extLst>
          </p:cNvPr>
          <p:cNvPicPr>
            <a:picLocks noChangeAspect="1"/>
          </p:cNvPicPr>
          <p:nvPr/>
        </p:nvPicPr>
        <p:blipFill>
          <a:blip r:embed="rId3"/>
          <a:stretch>
            <a:fillRect/>
          </a:stretch>
        </p:blipFill>
        <p:spPr>
          <a:xfrm>
            <a:off x="0" y="0"/>
            <a:ext cx="12192000" cy="10172700"/>
          </a:xfrm>
          <a:prstGeom prst="rect">
            <a:avLst/>
          </a:prstGeom>
        </p:spPr>
      </p:pic>
    </p:spTree>
    <p:extLst>
      <p:ext uri="{BB962C8B-B14F-4D97-AF65-F5344CB8AC3E}">
        <p14:creationId xmlns:p14="http://schemas.microsoft.com/office/powerpoint/2010/main" val="3610523940"/>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2967D1-8A83-4188-9C78-698BA76B909A}"/>
              </a:ext>
            </a:extLst>
          </p:cNvPr>
          <p:cNvGrpSpPr/>
          <p:nvPr/>
        </p:nvGrpSpPr>
        <p:grpSpPr>
          <a:xfrm>
            <a:off x="0" y="-2"/>
            <a:ext cx="12192000" cy="9769643"/>
            <a:chOff x="4064000" y="0"/>
            <a:chExt cx="8128000" cy="6858000"/>
          </a:xfrm>
        </p:grpSpPr>
        <p:pic>
          <p:nvPicPr>
            <p:cNvPr id="2" name="Picture 1">
              <a:extLst>
                <a:ext uri="{FF2B5EF4-FFF2-40B4-BE49-F238E27FC236}">
                  <a16:creationId xmlns:a16="http://schemas.microsoft.com/office/drawing/2014/main" id="{1F0675B0-4D9C-4902-97D4-7716ECCB7748}"/>
                </a:ext>
              </a:extLst>
            </p:cNvPr>
            <p:cNvPicPr>
              <a:picLocks noChangeAspect="1"/>
            </p:cNvPicPr>
            <p:nvPr/>
          </p:nvPicPr>
          <p:blipFill>
            <a:blip r:embed="rId3"/>
            <a:stretch>
              <a:fillRect/>
            </a:stretch>
          </p:blipFill>
          <p:spPr>
            <a:xfrm>
              <a:off x="4064000" y="0"/>
              <a:ext cx="8128000" cy="6858000"/>
            </a:xfrm>
            <a:prstGeom prst="rect">
              <a:avLst/>
            </a:prstGeom>
          </p:spPr>
        </p:pic>
        <p:sp>
          <p:nvSpPr>
            <p:cNvPr id="3" name="Rectangle 2">
              <a:extLst>
                <a:ext uri="{FF2B5EF4-FFF2-40B4-BE49-F238E27FC236}">
                  <a16:creationId xmlns:a16="http://schemas.microsoft.com/office/drawing/2014/main" id="{2914AA81-5110-44D3-A78F-E97FD0594738}"/>
                </a:ext>
              </a:extLst>
            </p:cNvPr>
            <p:cNvSpPr/>
            <p:nvPr/>
          </p:nvSpPr>
          <p:spPr>
            <a:xfrm>
              <a:off x="9137650" y="1333500"/>
              <a:ext cx="558800" cy="1651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4" name="TextBox 3">
              <a:extLst>
                <a:ext uri="{FF2B5EF4-FFF2-40B4-BE49-F238E27FC236}">
                  <a16:creationId xmlns:a16="http://schemas.microsoft.com/office/drawing/2014/main" id="{A28CD07D-6B53-49FA-8D0A-3F0E412C6E70}"/>
                </a:ext>
              </a:extLst>
            </p:cNvPr>
            <p:cNvSpPr txBox="1"/>
            <p:nvPr/>
          </p:nvSpPr>
          <p:spPr>
            <a:xfrm>
              <a:off x="9080500" y="1279123"/>
              <a:ext cx="587020" cy="2385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50" b="0" i="0" u="none" strike="noStrike" kern="1200" cap="none" spc="0" normalizeH="0" baseline="0" noProof="0">
                  <a:ln>
                    <a:noFill/>
                  </a:ln>
                  <a:solidFill>
                    <a:srgbClr val="000000"/>
                  </a:solidFill>
                  <a:effectLst/>
                  <a:uLnTx/>
                  <a:uFillTx/>
                  <a:latin typeface="Segoe UI Bold" panose="020B0802040204020203" pitchFamily="34" charset="0"/>
                  <a:ea typeface="+mn-ea"/>
                  <a:cs typeface="Segoe UI Bold" panose="020B0802040204020203" pitchFamily="34" charset="0"/>
                </a:rPr>
                <a:t>threats</a:t>
              </a:r>
            </a:p>
          </p:txBody>
        </p:sp>
      </p:grpSp>
    </p:spTree>
    <p:extLst>
      <p:ext uri="{BB962C8B-B14F-4D97-AF65-F5344CB8AC3E}">
        <p14:creationId xmlns:p14="http://schemas.microsoft.com/office/powerpoint/2010/main" val="1494935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EA06C-B4A7-4A6A-BEA5-15F8C8F34D0C}"/>
              </a:ext>
            </a:extLst>
          </p:cNvPr>
          <p:cNvSpPr>
            <a:spLocks noGrp="1"/>
          </p:cNvSpPr>
          <p:nvPr>
            <p:ph type="title"/>
          </p:nvPr>
        </p:nvSpPr>
        <p:spPr>
          <a:xfrm>
            <a:off x="599675" y="1810699"/>
            <a:ext cx="4195348" cy="758022"/>
          </a:xfrm>
        </p:spPr>
        <p:txBody>
          <a:bodyPr/>
          <a:lstStyle/>
          <a:p>
            <a:r>
              <a:rPr lang="en-US" dirty="0"/>
              <a:t>Protect at the </a:t>
            </a:r>
            <a:br>
              <a:rPr lang="en-US" dirty="0"/>
            </a:br>
            <a:r>
              <a:rPr lang="en-US" dirty="0"/>
              <a:t>Front door with Conditional Access</a:t>
            </a:r>
          </a:p>
        </p:txBody>
      </p:sp>
      <p:sp>
        <p:nvSpPr>
          <p:cNvPr id="4" name="Content Placeholder 3">
            <a:extLst>
              <a:ext uri="{FF2B5EF4-FFF2-40B4-BE49-F238E27FC236}">
                <a16:creationId xmlns:a16="http://schemas.microsoft.com/office/drawing/2014/main" id="{E0482602-1944-445B-9359-E3DAE56D4B46}"/>
              </a:ext>
            </a:extLst>
          </p:cNvPr>
          <p:cNvSpPr>
            <a:spLocks noGrp="1"/>
          </p:cNvSpPr>
          <p:nvPr>
            <p:ph sz="quarter" idx="10"/>
          </p:nvPr>
        </p:nvSpPr>
        <p:spPr>
          <a:xfrm>
            <a:off x="599675" y="2845720"/>
            <a:ext cx="3659397" cy="1107996"/>
          </a:xfrm>
        </p:spPr>
        <p:txBody>
          <a:bodyPr/>
          <a:lstStyle/>
          <a:p>
            <a:r>
              <a:rPr lang="en-US" sz="2000" dirty="0"/>
              <a:t>Conditional Access policies can be applied based on device state, application sensitivity, location and user rules</a:t>
            </a:r>
          </a:p>
        </p:txBody>
      </p:sp>
      <p:sp>
        <p:nvSpPr>
          <p:cNvPr id="35" name="Concluding text">
            <a:extLst>
              <a:ext uri="{FF2B5EF4-FFF2-40B4-BE49-F238E27FC236}">
                <a16:creationId xmlns:a16="http://schemas.microsoft.com/office/drawing/2014/main" id="{FE381311-7061-4542-A72A-90F2DDC0F259}"/>
              </a:ext>
            </a:extLst>
          </p:cNvPr>
          <p:cNvSpPr/>
          <p:nvPr/>
        </p:nvSpPr>
        <p:spPr>
          <a:xfrm>
            <a:off x="599674" y="4358750"/>
            <a:ext cx="3801151" cy="1107996"/>
          </a:xfrm>
          <a:prstGeom prst="rect">
            <a:avLst/>
          </a:prstGeom>
          <a:ln>
            <a:noFill/>
          </a:ln>
        </p:spPr>
        <p:txBody>
          <a:bodyPr vert="horz" wrap="square" lIns="0" tIns="0" rIns="0" bIns="0" rtlCol="0">
            <a:spAutoFit/>
          </a:bodyPr>
          <a:lstStyle/>
          <a:p>
            <a:pPr marL="0" marR="0" lvl="0" indent="0" algn="l" defTabSz="914367" rtl="0" eaLnBrk="1" fontAlgn="auto" latinLnBrk="0" hangingPunct="1">
              <a:lnSpc>
                <a:spcPct val="90000"/>
              </a:lnSpc>
              <a:spcBef>
                <a:spcPts val="0"/>
              </a:spcBef>
              <a:spcAft>
                <a:spcPts val="0"/>
              </a:spcAft>
              <a:buClrTx/>
              <a:buSzPct val="90000"/>
              <a:buFontTx/>
              <a:buNone/>
              <a:tabLst/>
              <a:defRPr/>
            </a:pPr>
            <a:r>
              <a:rPr kumimoji="0" lang="en-US" sz="2000" b="0" i="0" u="none" strike="noStrike" kern="1200" cap="none" spc="0" normalizeH="0" baseline="0" noProof="0" dirty="0">
                <a:ln>
                  <a:noFill/>
                </a:ln>
                <a:gradFill>
                  <a:gsLst>
                    <a:gs pos="24479">
                      <a:srgbClr val="282828"/>
                    </a:gs>
                    <a:gs pos="94000">
                      <a:srgbClr val="282828"/>
                    </a:gs>
                  </a:gsLst>
                  <a:lin ang="5400000" scaled="1"/>
                </a:gradFill>
                <a:effectLst/>
                <a:uLnTx/>
                <a:uFillTx/>
                <a:latin typeface="Segoe UI"/>
                <a:ea typeface="+mn-ea"/>
                <a:cs typeface="Segoe UI Semilight" panose="020B0402040204020203" pitchFamily="34" charset="0"/>
              </a:rPr>
              <a:t>By configuring these policies, you can select certain conditions, and allow access or require further identification</a:t>
            </a:r>
          </a:p>
        </p:txBody>
      </p:sp>
      <p:sp>
        <p:nvSpPr>
          <p:cNvPr id="36" name="Actions text">
            <a:extLst>
              <a:ext uri="{FF2B5EF4-FFF2-40B4-BE49-F238E27FC236}">
                <a16:creationId xmlns:a16="http://schemas.microsoft.com/office/drawing/2014/main" id="{C8CB1AB0-3ACE-4321-BBDE-42A1410E1ED8}"/>
              </a:ext>
            </a:extLst>
          </p:cNvPr>
          <p:cNvSpPr txBox="1"/>
          <p:nvPr/>
        </p:nvSpPr>
        <p:spPr>
          <a:xfrm>
            <a:off x="5235978" y="4882620"/>
            <a:ext cx="1172989" cy="276999"/>
          </a:xfrm>
          <a:prstGeom prst="rect">
            <a:avLst/>
          </a:prstGeom>
        </p:spPr>
        <p:txBody>
          <a:bodyPr wrap="square" rtlCol="0" anchor="ctr">
            <a:spAutoFit/>
          </a:bodyPr>
          <a:lstStyle/>
          <a:p>
            <a:pPr marL="0" marR="0" lvl="0" indent="0" algn="l" defTabSz="931757"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Actions</a:t>
            </a:r>
          </a:p>
        </p:txBody>
      </p:sp>
      <p:sp>
        <p:nvSpPr>
          <p:cNvPr id="37" name="Laptop icon">
            <a:extLst>
              <a:ext uri="{FF2B5EF4-FFF2-40B4-BE49-F238E27FC236}">
                <a16:creationId xmlns:a16="http://schemas.microsoft.com/office/drawing/2014/main" id="{F58701B9-E1F5-4354-8572-83B31963D450}"/>
              </a:ext>
            </a:extLst>
          </p:cNvPr>
          <p:cNvSpPr>
            <a:spLocks noChangeAspect="1" noEditPoints="1"/>
          </p:cNvSpPr>
          <p:nvPr/>
        </p:nvSpPr>
        <p:spPr bwMode="auto">
          <a:xfrm>
            <a:off x="6097567" y="2544765"/>
            <a:ext cx="640080" cy="427111"/>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solidFill>
            <a:schemeClr val="bg1"/>
          </a:solidFill>
          <a:ln w="19050"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gradFill>
                <a:gsLst>
                  <a:gs pos="0">
                    <a:srgbClr val="505050"/>
                  </a:gs>
                  <a:gs pos="100000">
                    <a:srgbClr val="505050"/>
                  </a:gs>
                </a:gsLst>
              </a:gradFill>
              <a:effectLst/>
              <a:uLnTx/>
              <a:uFillTx/>
              <a:latin typeface="Segoe UI"/>
              <a:ea typeface="+mn-ea"/>
              <a:cs typeface="+mn-cs"/>
            </a:endParaRPr>
          </a:p>
        </p:txBody>
      </p:sp>
      <p:sp>
        <p:nvSpPr>
          <p:cNvPr id="38" name="Device text">
            <a:extLst>
              <a:ext uri="{FF2B5EF4-FFF2-40B4-BE49-F238E27FC236}">
                <a16:creationId xmlns:a16="http://schemas.microsoft.com/office/drawing/2014/main" id="{B7E69C90-7339-4CBD-9524-5605EAA09D58}"/>
              </a:ext>
            </a:extLst>
          </p:cNvPr>
          <p:cNvSpPr txBox="1"/>
          <p:nvPr/>
        </p:nvSpPr>
        <p:spPr>
          <a:xfrm>
            <a:off x="5235978" y="2630210"/>
            <a:ext cx="918315" cy="276999"/>
          </a:xfrm>
          <a:prstGeom prst="rect">
            <a:avLst/>
          </a:prstGeom>
        </p:spPr>
        <p:txBody>
          <a:bodyPr wrap="square" rtlCol="0" anchor="ctr">
            <a:spAutoFit/>
          </a:bodyPr>
          <a:lstStyle/>
          <a:p>
            <a:pPr marL="0" marR="0" lvl="0" indent="0" algn="l" defTabSz="931757"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Device</a:t>
            </a:r>
          </a:p>
        </p:txBody>
      </p:sp>
      <p:sp>
        <p:nvSpPr>
          <p:cNvPr id="39" name="User text">
            <a:extLst>
              <a:ext uri="{FF2B5EF4-FFF2-40B4-BE49-F238E27FC236}">
                <a16:creationId xmlns:a16="http://schemas.microsoft.com/office/drawing/2014/main" id="{6965126A-10B9-4702-A123-208088C2710B}"/>
              </a:ext>
            </a:extLst>
          </p:cNvPr>
          <p:cNvSpPr txBox="1"/>
          <p:nvPr/>
        </p:nvSpPr>
        <p:spPr>
          <a:xfrm>
            <a:off x="5235978" y="1207116"/>
            <a:ext cx="918315" cy="276999"/>
          </a:xfrm>
          <a:prstGeom prst="rect">
            <a:avLst/>
          </a:prstGeom>
        </p:spPr>
        <p:txBody>
          <a:bodyPr wrap="square" rtlCol="0" anchor="ctr">
            <a:spAutoFit/>
          </a:bodyPr>
          <a:lstStyle/>
          <a:p>
            <a:pPr marL="0" marR="0" lvl="0" indent="0" algn="l" defTabSz="931757"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User</a:t>
            </a:r>
          </a:p>
        </p:txBody>
      </p:sp>
      <p:sp>
        <p:nvSpPr>
          <p:cNvPr id="40" name="User icon">
            <a:extLst>
              <a:ext uri="{FF2B5EF4-FFF2-40B4-BE49-F238E27FC236}">
                <a16:creationId xmlns:a16="http://schemas.microsoft.com/office/drawing/2014/main" id="{C41554F2-FB45-4E85-99CA-944AC13A93FC}"/>
              </a:ext>
            </a:extLst>
          </p:cNvPr>
          <p:cNvSpPr>
            <a:spLocks noChangeAspect="1" noEditPoints="1"/>
          </p:cNvSpPr>
          <p:nvPr/>
        </p:nvSpPr>
        <p:spPr bwMode="auto">
          <a:xfrm>
            <a:off x="6227816" y="1114698"/>
            <a:ext cx="408952" cy="457200"/>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solidFill>
            <a:schemeClr val="bg1"/>
          </a:solidFill>
          <a:ln w="19050" cap="sq">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gradFill>
                <a:gsLst>
                  <a:gs pos="0">
                    <a:srgbClr val="505050"/>
                  </a:gs>
                  <a:gs pos="100000">
                    <a:srgbClr val="505050"/>
                  </a:gs>
                </a:gsLst>
              </a:gradFill>
              <a:effectLst/>
              <a:uLnTx/>
              <a:uFillTx/>
              <a:latin typeface="Segoe UI"/>
              <a:ea typeface="+mn-ea"/>
              <a:cs typeface="+mn-cs"/>
            </a:endParaRPr>
          </a:p>
        </p:txBody>
      </p:sp>
      <p:sp>
        <p:nvSpPr>
          <p:cNvPr id="41" name="User bullet points">
            <a:extLst>
              <a:ext uri="{FF2B5EF4-FFF2-40B4-BE49-F238E27FC236}">
                <a16:creationId xmlns:a16="http://schemas.microsoft.com/office/drawing/2014/main" id="{B0AE3E96-1412-40EF-B8DA-AAF970E6262F}"/>
              </a:ext>
            </a:extLst>
          </p:cNvPr>
          <p:cNvSpPr/>
          <p:nvPr/>
        </p:nvSpPr>
        <p:spPr bwMode="auto">
          <a:xfrm>
            <a:off x="7137613" y="778400"/>
            <a:ext cx="2776779" cy="1134431"/>
          </a:xfrm>
          <a:prstGeom prst="rect">
            <a:avLst/>
          </a:prstGeom>
          <a:noFill/>
          <a:ln>
            <a:noFill/>
            <a:prstDash val="sysDot"/>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t" anchorCtr="0" compatLnSpc="1">
            <a:prstTxWarp prst="textNoShape">
              <a:avLst/>
            </a:prstTxWarp>
          </a:bodyPr>
          <a:lstStyle/>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Role: </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Sales Account Representative</a:t>
            </a:r>
          </a:p>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Group:	</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London Users</a:t>
            </a:r>
          </a:p>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Config:</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 Corp Proxy</a:t>
            </a:r>
          </a:p>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Location: </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London, UK</a:t>
            </a:r>
          </a:p>
          <a:p>
            <a:pPr marL="0" marR="0" lvl="0" indent="0" algn="l" defTabSz="931757" rtl="0" eaLnBrk="1" fontAlgn="base" latinLnBrk="0" hangingPunct="1">
              <a:lnSpc>
                <a:spcPct val="110000"/>
              </a:lnSpc>
              <a:spcBef>
                <a:spcPct val="0"/>
              </a:spcBef>
              <a:spcAft>
                <a:spcPts val="400"/>
              </a:spcAft>
              <a:buClrTx/>
              <a:buSzTx/>
              <a:buFontTx/>
              <a:buNone/>
              <a:tabLst>
                <a:tab pos="572868"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Last Sign-in:</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 5 hrs. ago</a:t>
            </a:r>
          </a:p>
        </p:txBody>
      </p:sp>
      <p:sp>
        <p:nvSpPr>
          <p:cNvPr id="42" name="Check icon for sign-in">
            <a:extLst>
              <a:ext uri="{FF2B5EF4-FFF2-40B4-BE49-F238E27FC236}">
                <a16:creationId xmlns:a16="http://schemas.microsoft.com/office/drawing/2014/main" id="{25542C2C-941D-455C-97D4-8A3683137738}"/>
              </a:ext>
            </a:extLst>
          </p:cNvPr>
          <p:cNvSpPr>
            <a:spLocks noChangeAspect="1" noEditPoints="1"/>
          </p:cNvSpPr>
          <p:nvPr/>
        </p:nvSpPr>
        <p:spPr bwMode="auto">
          <a:xfrm>
            <a:off x="6900633" y="1842220"/>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828"/>
              </a:solidFill>
              <a:effectLst/>
              <a:uLnTx/>
              <a:uFillTx/>
              <a:latin typeface="Segoe UI"/>
              <a:ea typeface="+mn-ea"/>
              <a:cs typeface="+mn-cs"/>
            </a:endParaRPr>
          </a:p>
        </p:txBody>
      </p:sp>
      <p:sp>
        <p:nvSpPr>
          <p:cNvPr id="43" name="Check icon for config">
            <a:extLst>
              <a:ext uri="{FF2B5EF4-FFF2-40B4-BE49-F238E27FC236}">
                <a16:creationId xmlns:a16="http://schemas.microsoft.com/office/drawing/2014/main" id="{20AAE83A-507C-4D3A-8EE0-C23B5C4E8717}"/>
              </a:ext>
            </a:extLst>
          </p:cNvPr>
          <p:cNvSpPr>
            <a:spLocks noChangeAspect="1" noEditPoints="1"/>
          </p:cNvSpPr>
          <p:nvPr/>
        </p:nvSpPr>
        <p:spPr bwMode="auto">
          <a:xfrm>
            <a:off x="6900633" y="1336875"/>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44" name="Check icon for group">
            <a:extLst>
              <a:ext uri="{FF2B5EF4-FFF2-40B4-BE49-F238E27FC236}">
                <a16:creationId xmlns:a16="http://schemas.microsoft.com/office/drawing/2014/main" id="{EAC38DB1-D72E-48BD-A52D-A3F904A21B99}"/>
              </a:ext>
            </a:extLst>
          </p:cNvPr>
          <p:cNvSpPr>
            <a:spLocks noChangeAspect="1" noEditPoints="1"/>
          </p:cNvSpPr>
          <p:nvPr/>
        </p:nvSpPr>
        <p:spPr bwMode="auto">
          <a:xfrm>
            <a:off x="6900633" y="1084202"/>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45" name="Check icon for roles">
            <a:extLst>
              <a:ext uri="{FF2B5EF4-FFF2-40B4-BE49-F238E27FC236}">
                <a16:creationId xmlns:a16="http://schemas.microsoft.com/office/drawing/2014/main" id="{D196FC85-3C10-4D1A-A69F-6E7A87A33173}"/>
              </a:ext>
            </a:extLst>
          </p:cNvPr>
          <p:cNvSpPr>
            <a:spLocks noChangeAspect="1" noEditPoints="1"/>
          </p:cNvSpPr>
          <p:nvPr/>
        </p:nvSpPr>
        <p:spPr bwMode="auto">
          <a:xfrm>
            <a:off x="6912990" y="831529"/>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46" name="Check icon for location">
            <a:extLst>
              <a:ext uri="{FF2B5EF4-FFF2-40B4-BE49-F238E27FC236}">
                <a16:creationId xmlns:a16="http://schemas.microsoft.com/office/drawing/2014/main" id="{8EF79E92-DD7B-4DD6-8BE3-B799979ED4EC}"/>
              </a:ext>
            </a:extLst>
          </p:cNvPr>
          <p:cNvSpPr>
            <a:spLocks noChangeAspect="1" noEditPoints="1"/>
          </p:cNvSpPr>
          <p:nvPr/>
        </p:nvSpPr>
        <p:spPr bwMode="auto">
          <a:xfrm>
            <a:off x="6900633" y="1589548"/>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pic>
        <p:nvPicPr>
          <p:cNvPr id="47" name="X for health">
            <a:extLst>
              <a:ext uri="{FF2B5EF4-FFF2-40B4-BE49-F238E27FC236}">
                <a16:creationId xmlns:a16="http://schemas.microsoft.com/office/drawing/2014/main" id="{E90F8275-6BFD-40F6-9974-DD4357E52C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95690" y="3089968"/>
            <a:ext cx="197577" cy="197577"/>
          </a:xfrm>
          <a:prstGeom prst="rect">
            <a:avLst/>
          </a:prstGeom>
        </p:spPr>
      </p:pic>
      <p:sp>
        <p:nvSpPr>
          <p:cNvPr id="48" name="Check for device">
            <a:extLst>
              <a:ext uri="{FF2B5EF4-FFF2-40B4-BE49-F238E27FC236}">
                <a16:creationId xmlns:a16="http://schemas.microsoft.com/office/drawing/2014/main" id="{D421D840-EC74-4550-9DDD-3A4869CFFEA4}"/>
              </a:ext>
            </a:extLst>
          </p:cNvPr>
          <p:cNvSpPr>
            <a:spLocks noChangeAspect="1" noEditPoints="1"/>
          </p:cNvSpPr>
          <p:nvPr/>
        </p:nvSpPr>
        <p:spPr bwMode="auto">
          <a:xfrm>
            <a:off x="6895690" y="2345534"/>
            <a:ext cx="183947" cy="18288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828"/>
              </a:solidFill>
              <a:effectLst/>
              <a:uLnTx/>
              <a:uFillTx/>
              <a:latin typeface="Segoe UI"/>
              <a:ea typeface="+mn-ea"/>
              <a:cs typeface="+mn-cs"/>
            </a:endParaRPr>
          </a:p>
        </p:txBody>
      </p:sp>
      <p:pic>
        <p:nvPicPr>
          <p:cNvPr id="49" name="Warning for last">
            <a:extLst>
              <a:ext uri="{FF2B5EF4-FFF2-40B4-BE49-F238E27FC236}">
                <a16:creationId xmlns:a16="http://schemas.microsoft.com/office/drawing/2014/main" id="{7608AAAD-E865-484F-AE59-A39E3B1D6F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0545" y="2830525"/>
            <a:ext cx="212722" cy="179996"/>
          </a:xfrm>
          <a:prstGeom prst="rect">
            <a:avLst/>
          </a:prstGeom>
        </p:spPr>
      </p:pic>
      <p:pic>
        <p:nvPicPr>
          <p:cNvPr id="50" name="Warning for config">
            <a:extLst>
              <a:ext uri="{FF2B5EF4-FFF2-40B4-BE49-F238E27FC236}">
                <a16:creationId xmlns:a16="http://schemas.microsoft.com/office/drawing/2014/main" id="{120B3829-29C3-49E2-B734-CA2AD46B0AD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0545" y="2578777"/>
            <a:ext cx="212722" cy="179996"/>
          </a:xfrm>
          <a:prstGeom prst="rect">
            <a:avLst/>
          </a:prstGeom>
        </p:spPr>
      </p:pic>
      <p:sp>
        <p:nvSpPr>
          <p:cNvPr id="51" name="Device bullet points">
            <a:extLst>
              <a:ext uri="{FF2B5EF4-FFF2-40B4-BE49-F238E27FC236}">
                <a16:creationId xmlns:a16="http://schemas.microsoft.com/office/drawing/2014/main" id="{0039EB36-486F-45CD-B6C9-C51382460B8B}"/>
              </a:ext>
            </a:extLst>
          </p:cNvPr>
          <p:cNvSpPr/>
          <p:nvPr/>
        </p:nvSpPr>
        <p:spPr bwMode="auto">
          <a:xfrm>
            <a:off x="7092278" y="2299673"/>
            <a:ext cx="2241800" cy="1128793"/>
          </a:xfrm>
          <a:prstGeom prst="rect">
            <a:avLst/>
          </a:prstGeom>
          <a:noFill/>
          <a:ln>
            <a:noFill/>
            <a:prstDash val="sysDot"/>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t" anchorCtr="0" compatLnSpc="1">
            <a:prstTxWarp prst="textNoShape">
              <a:avLst/>
            </a:prstTxWarp>
          </a:bodyPr>
          <a:lstStyle/>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Device: </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Windows</a:t>
            </a:r>
          </a:p>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Config: Anonymous</a:t>
            </a:r>
          </a:p>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Last seen: Asia</a:t>
            </a:r>
          </a:p>
          <a:p>
            <a:pPr marL="0" marR="0" lvl="0" indent="0" algn="l" defTabSz="931757" rtl="0" eaLnBrk="1" fontAlgn="base" latinLnBrk="0" hangingPunct="1">
              <a:lnSpc>
                <a:spcPct val="110000"/>
              </a:lnSpc>
              <a:spcBef>
                <a:spcPct val="0"/>
              </a:spcBef>
              <a:spcAft>
                <a:spcPts val="400"/>
              </a:spcAft>
              <a:buClrTx/>
              <a:buSzTx/>
              <a:buFontTx/>
              <a:buNone/>
              <a:tabLst>
                <a:tab pos="514154" algn="l"/>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Health: </a:t>
            </a:r>
            <a:r>
              <a:rPr kumimoji="0" lang="en-US" sz="12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Device compromised</a:t>
            </a:r>
          </a:p>
        </p:txBody>
      </p:sp>
      <p:grpSp>
        <p:nvGrpSpPr>
          <p:cNvPr id="52" name="Malicious activity text">
            <a:extLst>
              <a:ext uri="{FF2B5EF4-FFF2-40B4-BE49-F238E27FC236}">
                <a16:creationId xmlns:a16="http://schemas.microsoft.com/office/drawing/2014/main" id="{D9808384-1B3D-4435-AA7C-DBF53066BCB6}"/>
              </a:ext>
            </a:extLst>
          </p:cNvPr>
          <p:cNvGrpSpPr/>
          <p:nvPr/>
        </p:nvGrpSpPr>
        <p:grpSpPr>
          <a:xfrm>
            <a:off x="9235649" y="3070866"/>
            <a:ext cx="2240811" cy="461665"/>
            <a:chOff x="9776885" y="3099323"/>
            <a:chExt cx="2240811" cy="461665"/>
          </a:xfrm>
        </p:grpSpPr>
        <p:cxnSp>
          <p:nvCxnSpPr>
            <p:cNvPr id="53" name="Malicious dashed lined">
              <a:extLst>
                <a:ext uri="{FF2B5EF4-FFF2-40B4-BE49-F238E27FC236}">
                  <a16:creationId xmlns:a16="http://schemas.microsoft.com/office/drawing/2014/main" id="{B12E9B17-B106-41E2-AB40-AE62CA3B35E1}"/>
                </a:ext>
              </a:extLst>
            </p:cNvPr>
            <p:cNvCxnSpPr>
              <a:cxnSpLocks/>
            </p:cNvCxnSpPr>
            <p:nvPr/>
          </p:nvCxnSpPr>
          <p:spPr>
            <a:xfrm>
              <a:off x="9776885" y="3236736"/>
              <a:ext cx="595177" cy="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Malicious activity text">
              <a:extLst>
                <a:ext uri="{FF2B5EF4-FFF2-40B4-BE49-F238E27FC236}">
                  <a16:creationId xmlns:a16="http://schemas.microsoft.com/office/drawing/2014/main" id="{2E239B69-96A2-464C-8808-8D3AE88E11B2}"/>
                </a:ext>
              </a:extLst>
            </p:cNvPr>
            <p:cNvSpPr/>
            <p:nvPr/>
          </p:nvSpPr>
          <p:spPr>
            <a:xfrm>
              <a:off x="10338938" y="3099323"/>
              <a:ext cx="1678758" cy="461665"/>
            </a:xfrm>
            <a:prstGeom prst="rect">
              <a:avLst/>
            </a:prstGeom>
          </p:spPr>
          <p:txBody>
            <a:bodyPr wrap="square">
              <a:spAutoFit/>
            </a:bodyP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gradFill>
                    <a:gsLst>
                      <a:gs pos="0">
                        <a:srgbClr val="C00000"/>
                      </a:gs>
                      <a:gs pos="100000">
                        <a:srgbClr val="C00000"/>
                      </a:gs>
                    </a:gsLst>
                    <a:lin ang="5400000" scaled="1"/>
                  </a:gradFill>
                  <a:effectLst/>
                  <a:uLnTx/>
                  <a:uFillTx/>
                  <a:latin typeface="Segoe UI" panose="020B0502040204020203" pitchFamily="34" charset="0"/>
                  <a:ea typeface="+mn-ea"/>
                  <a:cs typeface="Segoe UI" panose="020B0502040204020203" pitchFamily="34" charset="0"/>
                </a:rPr>
                <a:t>Malicious activity detected on device</a:t>
              </a:r>
            </a:p>
          </p:txBody>
        </p:sp>
      </p:grpSp>
      <p:grpSp>
        <p:nvGrpSpPr>
          <p:cNvPr id="55" name="Unfamiliar sign-in text">
            <a:extLst>
              <a:ext uri="{FF2B5EF4-FFF2-40B4-BE49-F238E27FC236}">
                <a16:creationId xmlns:a16="http://schemas.microsoft.com/office/drawing/2014/main" id="{7F055E4A-370E-4C04-B6E0-165F214E7209}"/>
              </a:ext>
            </a:extLst>
          </p:cNvPr>
          <p:cNvGrpSpPr/>
          <p:nvPr/>
        </p:nvGrpSpPr>
        <p:grpSpPr>
          <a:xfrm>
            <a:off x="8303857" y="2807399"/>
            <a:ext cx="3000716" cy="276999"/>
            <a:chOff x="9063577" y="3859286"/>
            <a:chExt cx="3000716" cy="276999"/>
          </a:xfrm>
        </p:grpSpPr>
        <p:cxnSp>
          <p:nvCxnSpPr>
            <p:cNvPr id="56" name="Straight Connector 55">
              <a:extLst>
                <a:ext uri="{FF2B5EF4-FFF2-40B4-BE49-F238E27FC236}">
                  <a16:creationId xmlns:a16="http://schemas.microsoft.com/office/drawing/2014/main" id="{BEE7622C-FCC2-419A-AE1E-AFDC83865F56}"/>
                </a:ext>
              </a:extLst>
            </p:cNvPr>
            <p:cNvCxnSpPr>
              <a:cxnSpLocks/>
              <a:endCxn id="57" idx="1"/>
            </p:cNvCxnSpPr>
            <p:nvPr/>
          </p:nvCxnSpPr>
          <p:spPr>
            <a:xfrm flipV="1">
              <a:off x="9063577" y="3997786"/>
              <a:ext cx="147296" cy="177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7" name="User is a member of a sensitive group">
              <a:extLst>
                <a:ext uri="{FF2B5EF4-FFF2-40B4-BE49-F238E27FC236}">
                  <a16:creationId xmlns:a16="http://schemas.microsoft.com/office/drawing/2014/main" id="{A464F988-63CF-4AEF-BA69-0CF88B5049BB}"/>
                </a:ext>
              </a:extLst>
            </p:cNvPr>
            <p:cNvSpPr/>
            <p:nvPr/>
          </p:nvSpPr>
          <p:spPr>
            <a:xfrm>
              <a:off x="9210873" y="3859286"/>
              <a:ext cx="2853420" cy="276999"/>
            </a:xfrm>
            <a:prstGeom prst="rect">
              <a:avLst/>
            </a:prstGeom>
          </p:spPr>
          <p:txBody>
            <a:bodyPr wrap="square">
              <a:spAutoFit/>
            </a:bodyP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gradFill>
                    <a:gsLst>
                      <a:gs pos="0">
                        <a:srgbClr val="C00000"/>
                      </a:gs>
                      <a:gs pos="100000">
                        <a:srgbClr val="C00000"/>
                      </a:gs>
                    </a:gsLst>
                    <a:lin ang="5400000" scaled="1"/>
                  </a:gradFill>
                  <a:effectLst/>
                  <a:uLnTx/>
                  <a:uFillTx/>
                  <a:latin typeface="Segoe UI" panose="020B0502040204020203" pitchFamily="34" charset="0"/>
                  <a:ea typeface="+mn-ea"/>
                  <a:cs typeface="Segoe UI" panose="020B0502040204020203" pitchFamily="34" charset="0"/>
                </a:rPr>
                <a:t>Unfamiliar sign-in location for this user</a:t>
              </a:r>
            </a:p>
          </p:txBody>
        </p:sp>
      </p:grpSp>
      <p:grpSp>
        <p:nvGrpSpPr>
          <p:cNvPr id="58" name="Anonymous IP text">
            <a:extLst>
              <a:ext uri="{FF2B5EF4-FFF2-40B4-BE49-F238E27FC236}">
                <a16:creationId xmlns:a16="http://schemas.microsoft.com/office/drawing/2014/main" id="{48DD8598-FC49-46C2-BF5D-B40AC11D1BC6}"/>
              </a:ext>
            </a:extLst>
          </p:cNvPr>
          <p:cNvGrpSpPr/>
          <p:nvPr/>
        </p:nvGrpSpPr>
        <p:grpSpPr>
          <a:xfrm>
            <a:off x="8682754" y="2568721"/>
            <a:ext cx="2589451" cy="276999"/>
            <a:chOff x="9474842" y="3628700"/>
            <a:chExt cx="2589451" cy="276999"/>
          </a:xfrm>
        </p:grpSpPr>
        <p:cxnSp>
          <p:nvCxnSpPr>
            <p:cNvPr id="59" name="Straight Connector 58">
              <a:extLst>
                <a:ext uri="{FF2B5EF4-FFF2-40B4-BE49-F238E27FC236}">
                  <a16:creationId xmlns:a16="http://schemas.microsoft.com/office/drawing/2014/main" id="{BE60DEF8-3325-4994-B7C2-BD5589E6F064}"/>
                </a:ext>
              </a:extLst>
            </p:cNvPr>
            <p:cNvCxnSpPr>
              <a:cxnSpLocks/>
              <a:endCxn id="60" idx="1"/>
            </p:cNvCxnSpPr>
            <p:nvPr/>
          </p:nvCxnSpPr>
          <p:spPr>
            <a:xfrm>
              <a:off x="9474842" y="3767200"/>
              <a:ext cx="1144653" cy="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 name="User is a member of a sensitive group">
              <a:extLst>
                <a:ext uri="{FF2B5EF4-FFF2-40B4-BE49-F238E27FC236}">
                  <a16:creationId xmlns:a16="http://schemas.microsoft.com/office/drawing/2014/main" id="{35AA702D-8D46-4A6A-8F08-9EEDB9A2EFCE}"/>
                </a:ext>
              </a:extLst>
            </p:cNvPr>
            <p:cNvSpPr/>
            <p:nvPr/>
          </p:nvSpPr>
          <p:spPr>
            <a:xfrm>
              <a:off x="10619495" y="3628700"/>
              <a:ext cx="1444798" cy="276999"/>
            </a:xfrm>
            <a:prstGeom prst="rect">
              <a:avLst/>
            </a:prstGeom>
          </p:spPr>
          <p:txBody>
            <a:bodyPr wrap="square">
              <a:spAutoFit/>
            </a:bodyPr>
            <a:lstStyle/>
            <a:p>
              <a:pPr marL="0" marR="0" lvl="0" indent="0" algn="l" defTabSz="91404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gradFill>
                    <a:gsLst>
                      <a:gs pos="0">
                        <a:srgbClr val="C00000"/>
                      </a:gs>
                      <a:gs pos="100000">
                        <a:srgbClr val="C00000"/>
                      </a:gs>
                    </a:gsLst>
                    <a:lin ang="5400000" scaled="1"/>
                  </a:gradFill>
                  <a:effectLst/>
                  <a:uLnTx/>
                  <a:uFillTx/>
                  <a:latin typeface="Segoe UI" panose="020B0502040204020203" pitchFamily="34" charset="0"/>
                  <a:ea typeface="+mn-ea"/>
                  <a:cs typeface="Segoe UI" panose="020B0502040204020203" pitchFamily="34" charset="0"/>
                </a:rPr>
                <a:t>Anonymous IP</a:t>
              </a:r>
            </a:p>
          </p:txBody>
        </p:sp>
      </p:grpSp>
      <p:grpSp>
        <p:nvGrpSpPr>
          <p:cNvPr id="61" name="Threat risk bar">
            <a:extLst>
              <a:ext uri="{FF2B5EF4-FFF2-40B4-BE49-F238E27FC236}">
                <a16:creationId xmlns:a16="http://schemas.microsoft.com/office/drawing/2014/main" id="{1670C2BE-7AA2-44C2-9F47-8A2509EC3422}"/>
              </a:ext>
            </a:extLst>
          </p:cNvPr>
          <p:cNvGrpSpPr/>
          <p:nvPr/>
        </p:nvGrpSpPr>
        <p:grpSpPr>
          <a:xfrm>
            <a:off x="6341016" y="3891192"/>
            <a:ext cx="1960721" cy="448660"/>
            <a:chOff x="7172364" y="4717249"/>
            <a:chExt cx="1960721" cy="448660"/>
          </a:xfrm>
        </p:grpSpPr>
        <p:sp>
          <p:nvSpPr>
            <p:cNvPr id="62" name="Rectangle 61">
              <a:extLst>
                <a:ext uri="{FF2B5EF4-FFF2-40B4-BE49-F238E27FC236}">
                  <a16:creationId xmlns:a16="http://schemas.microsoft.com/office/drawing/2014/main" id="{C8882251-B317-48AE-9083-21A808B4B468}"/>
                </a:ext>
              </a:extLst>
            </p:cNvPr>
            <p:cNvSpPr/>
            <p:nvPr/>
          </p:nvSpPr>
          <p:spPr>
            <a:xfrm>
              <a:off x="8433485" y="4759581"/>
              <a:ext cx="699600" cy="403234"/>
            </a:xfrm>
            <a:prstGeom prst="rect">
              <a:avLst/>
            </a:prstGeom>
          </p:spPr>
          <p:txBody>
            <a:bodyPr wrap="none" anchor="ctr">
              <a:noAutofit/>
            </a:bodyPr>
            <a:lstStyle/>
            <a:p>
              <a:pPr marL="0" marR="0" lvl="0" indent="0" algn="l" defTabSz="913874"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High</a:t>
              </a:r>
            </a:p>
          </p:txBody>
        </p:sp>
        <p:sp>
          <p:nvSpPr>
            <p:cNvPr id="63" name="Rectangle 62">
              <a:extLst>
                <a:ext uri="{FF2B5EF4-FFF2-40B4-BE49-F238E27FC236}">
                  <a16:creationId xmlns:a16="http://schemas.microsoft.com/office/drawing/2014/main" id="{D3C30A3C-8DB1-4292-830D-E83A627415AE}"/>
                </a:ext>
              </a:extLst>
            </p:cNvPr>
            <p:cNvSpPr/>
            <p:nvPr/>
          </p:nvSpPr>
          <p:spPr bwMode="auto">
            <a:xfrm rot="5400000">
              <a:off x="8649877" y="4457948"/>
              <a:ext cx="91414" cy="610124"/>
            </a:xfrm>
            <a:prstGeom prst="rect">
              <a:avLst/>
            </a:prstGeom>
            <a:solidFill>
              <a:srgbClr val="C00000"/>
            </a:solidFill>
            <a:ln w="3175">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marL="0" marR="0" lvl="0" indent="0" algn="ctr" defTabSz="913751"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a:ln>
                  <a:noFill/>
                </a:ln>
                <a:solidFill>
                  <a:srgbClr val="ACACAC"/>
                </a:solidFill>
                <a:effectLst/>
                <a:uLnTx/>
                <a:uFillTx/>
                <a:latin typeface="Segoe UI Semibold" panose="020B0702040204020203" pitchFamily="34" charset="0"/>
                <a:ea typeface="Segoe UI" pitchFamily="34" charset="0"/>
                <a:cs typeface="Segoe UI Semibold" panose="020B0702040204020203" pitchFamily="34" charset="0"/>
              </a:endParaRPr>
            </a:p>
          </p:txBody>
        </p:sp>
        <p:sp>
          <p:nvSpPr>
            <p:cNvPr id="64" name="Rectangle 63">
              <a:extLst>
                <a:ext uri="{FF2B5EF4-FFF2-40B4-BE49-F238E27FC236}">
                  <a16:creationId xmlns:a16="http://schemas.microsoft.com/office/drawing/2014/main" id="{9D636319-4CD7-4FA5-9B41-A592C54E138B}"/>
                </a:ext>
              </a:extLst>
            </p:cNvPr>
            <p:cNvSpPr/>
            <p:nvPr/>
          </p:nvSpPr>
          <p:spPr bwMode="auto">
            <a:xfrm rot="5400000">
              <a:off x="8041842" y="4457954"/>
              <a:ext cx="91414" cy="610124"/>
            </a:xfrm>
            <a:prstGeom prst="rect">
              <a:avLst/>
            </a:prstGeom>
            <a:solidFill>
              <a:srgbClr val="FFB900"/>
            </a:solidFill>
            <a:ln w="3175">
              <a:solidFill>
                <a:srgbClr val="FFB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ctr" anchorCtr="0" forceAA="0" compatLnSpc="1">
              <a:prstTxWarp prst="textNoShape">
                <a:avLst/>
              </a:prstTxWarp>
              <a:noAutofit/>
            </a:bodyPr>
            <a:lstStyle/>
            <a:p>
              <a:pPr marL="0" marR="0" lvl="0" indent="0" algn="ctr" defTabSz="913751"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ACACAC"/>
                </a:solidFill>
                <a:effectLst/>
                <a:uLnTx/>
                <a:uFillTx/>
                <a:latin typeface="Segoe UI Semibold" panose="020B0702040204020203" pitchFamily="34" charset="0"/>
                <a:ea typeface="Segoe UI" pitchFamily="34" charset="0"/>
                <a:cs typeface="Segoe UI Semibold" panose="020B0702040204020203" pitchFamily="34" charset="0"/>
              </a:endParaRPr>
            </a:p>
          </p:txBody>
        </p:sp>
        <p:sp>
          <p:nvSpPr>
            <p:cNvPr id="65" name="Rectangle 64">
              <a:extLst>
                <a:ext uri="{FF2B5EF4-FFF2-40B4-BE49-F238E27FC236}">
                  <a16:creationId xmlns:a16="http://schemas.microsoft.com/office/drawing/2014/main" id="{45011AC9-9721-4234-AB4E-99C8AC9ABA30}"/>
                </a:ext>
              </a:extLst>
            </p:cNvPr>
            <p:cNvSpPr/>
            <p:nvPr/>
          </p:nvSpPr>
          <p:spPr>
            <a:xfrm>
              <a:off x="7215333" y="4762676"/>
              <a:ext cx="507749" cy="403233"/>
            </a:xfrm>
            <a:prstGeom prst="rect">
              <a:avLst/>
            </a:prstGeom>
          </p:spPr>
          <p:txBody>
            <a:bodyPr wrap="none" anchor="ctr">
              <a:noAutofit/>
            </a:bodyPr>
            <a:lstStyle/>
            <a:p>
              <a:pPr marL="0" marR="0" lvl="0" indent="0" algn="l" defTabSz="913874"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Low</a:t>
              </a:r>
            </a:p>
          </p:txBody>
        </p:sp>
        <p:sp>
          <p:nvSpPr>
            <p:cNvPr id="66" name="Rectangle 65">
              <a:extLst>
                <a:ext uri="{FF2B5EF4-FFF2-40B4-BE49-F238E27FC236}">
                  <a16:creationId xmlns:a16="http://schemas.microsoft.com/office/drawing/2014/main" id="{F92F35DF-C691-4347-AE06-4577CDB36E0B}"/>
                </a:ext>
              </a:extLst>
            </p:cNvPr>
            <p:cNvSpPr/>
            <p:nvPr/>
          </p:nvSpPr>
          <p:spPr bwMode="auto">
            <a:xfrm rot="5400000">
              <a:off x="7431719" y="4457894"/>
              <a:ext cx="91414" cy="610124"/>
            </a:xfrm>
            <a:prstGeom prst="rect">
              <a:avLst/>
            </a:prstGeom>
            <a:solidFill>
              <a:srgbClr val="107C10"/>
            </a:solidFill>
            <a:ln w="3175">
              <a:solidFill>
                <a:srgbClr val="107C1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marL="0" marR="0" lvl="0" indent="0" algn="ctr" defTabSz="913751"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ACACAC"/>
                </a:solidFill>
                <a:effectLst/>
                <a:uLnTx/>
                <a:uFillTx/>
                <a:latin typeface="Segoe UI Semibold" panose="020B0702040204020203" pitchFamily="34" charset="0"/>
                <a:ea typeface="Segoe UI" pitchFamily="34" charset="0"/>
                <a:cs typeface="Segoe UI Semibold" panose="020B0702040204020203" pitchFamily="34" charset="0"/>
              </a:endParaRPr>
            </a:p>
          </p:txBody>
        </p:sp>
      </p:grpSp>
      <p:sp>
        <p:nvSpPr>
          <p:cNvPr id="67" name="Threat risk text">
            <a:extLst>
              <a:ext uri="{FF2B5EF4-FFF2-40B4-BE49-F238E27FC236}">
                <a16:creationId xmlns:a16="http://schemas.microsoft.com/office/drawing/2014/main" id="{D13E67EC-D995-48C1-8B75-E79CD26422EA}"/>
              </a:ext>
            </a:extLst>
          </p:cNvPr>
          <p:cNvSpPr txBox="1"/>
          <p:nvPr/>
        </p:nvSpPr>
        <p:spPr>
          <a:xfrm>
            <a:off x="5235978" y="3886941"/>
            <a:ext cx="1773206" cy="276999"/>
          </a:xfrm>
          <a:prstGeom prst="rect">
            <a:avLst/>
          </a:prstGeom>
        </p:spPr>
        <p:txBody>
          <a:bodyPr wrap="square" rtlCol="0" anchor="ctr">
            <a:spAutoFit/>
          </a:bodyPr>
          <a:lstStyle/>
          <a:p>
            <a:pPr marL="0" marR="0" lvl="0" indent="0" algn="l" defTabSz="931757"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Risk Level</a:t>
            </a:r>
          </a:p>
        </p:txBody>
      </p:sp>
      <p:cxnSp>
        <p:nvCxnSpPr>
          <p:cNvPr id="68" name="Threat risk bar arrow meter">
            <a:extLst>
              <a:ext uri="{FF2B5EF4-FFF2-40B4-BE49-F238E27FC236}">
                <a16:creationId xmlns:a16="http://schemas.microsoft.com/office/drawing/2014/main" id="{E79DCD54-417E-490E-8727-F93633C7146E}"/>
              </a:ext>
            </a:extLst>
          </p:cNvPr>
          <p:cNvCxnSpPr>
            <a:cxnSpLocks/>
          </p:cNvCxnSpPr>
          <p:nvPr/>
        </p:nvCxnSpPr>
        <p:spPr>
          <a:xfrm>
            <a:off x="6667257" y="3751754"/>
            <a:ext cx="0" cy="123880"/>
          </a:xfrm>
          <a:prstGeom prst="straightConnector1">
            <a:avLst/>
          </a:prstGeom>
          <a:ln w="31750">
            <a:solidFill>
              <a:schemeClr val="tx1"/>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7" name="Threat risk to actions dashed line">
            <a:extLst>
              <a:ext uri="{FF2B5EF4-FFF2-40B4-BE49-F238E27FC236}">
                <a16:creationId xmlns:a16="http://schemas.microsoft.com/office/drawing/2014/main" id="{9FC44BE5-22CC-4EFF-A43D-5099397E8D05}"/>
              </a:ext>
            </a:extLst>
          </p:cNvPr>
          <p:cNvCxnSpPr>
            <a:cxnSpLocks/>
          </p:cNvCxnSpPr>
          <p:nvPr/>
        </p:nvCxnSpPr>
        <p:spPr>
          <a:xfrm>
            <a:off x="5574619" y="4163940"/>
            <a:ext cx="0" cy="695244"/>
          </a:xfrm>
          <a:prstGeom prst="straightConnector1">
            <a:avLst/>
          </a:prstGeom>
          <a:ln w="19050">
            <a:solidFill>
              <a:schemeClr val="tx1"/>
            </a:solidFill>
            <a:prstDash val="sysDot"/>
            <a:headEnd type="none"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98" name="User to device dashed line">
            <a:extLst>
              <a:ext uri="{FF2B5EF4-FFF2-40B4-BE49-F238E27FC236}">
                <a16:creationId xmlns:a16="http://schemas.microsoft.com/office/drawing/2014/main" id="{0F15E93B-4678-4BD0-BA7D-4E92A5A5F297}"/>
              </a:ext>
            </a:extLst>
          </p:cNvPr>
          <p:cNvCxnSpPr>
            <a:cxnSpLocks/>
          </p:cNvCxnSpPr>
          <p:nvPr/>
        </p:nvCxnSpPr>
        <p:spPr>
          <a:xfrm>
            <a:off x="5574619" y="1571898"/>
            <a:ext cx="0" cy="964455"/>
          </a:xfrm>
          <a:prstGeom prst="straightConnector1">
            <a:avLst/>
          </a:prstGeom>
          <a:ln w="19050">
            <a:solidFill>
              <a:schemeClr val="tx1"/>
            </a:solidFill>
            <a:prstDash val="sysDot"/>
            <a:headEnd type="none"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99" name="Device to threat risk dashed line">
            <a:extLst>
              <a:ext uri="{FF2B5EF4-FFF2-40B4-BE49-F238E27FC236}">
                <a16:creationId xmlns:a16="http://schemas.microsoft.com/office/drawing/2014/main" id="{C3410F6F-1EBE-49EE-BCE3-1F17EDA2B3E7}"/>
              </a:ext>
            </a:extLst>
          </p:cNvPr>
          <p:cNvCxnSpPr>
            <a:cxnSpLocks/>
          </p:cNvCxnSpPr>
          <p:nvPr/>
        </p:nvCxnSpPr>
        <p:spPr>
          <a:xfrm>
            <a:off x="5574619" y="3017445"/>
            <a:ext cx="0" cy="799552"/>
          </a:xfrm>
          <a:prstGeom prst="straightConnector1">
            <a:avLst/>
          </a:prstGeom>
          <a:ln w="19050">
            <a:solidFill>
              <a:schemeClr val="tx1"/>
            </a:solidFill>
            <a:prstDash val="sysDot"/>
            <a:headEnd type="none" w="lg" len="lg"/>
            <a:tailEnd type="triangle" w="med" len="med"/>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1DBAA517-7F79-47E9-9429-324D358EE62E}"/>
              </a:ext>
            </a:extLst>
          </p:cNvPr>
          <p:cNvGrpSpPr/>
          <p:nvPr/>
        </p:nvGrpSpPr>
        <p:grpSpPr>
          <a:xfrm>
            <a:off x="5913262" y="4857076"/>
            <a:ext cx="897248" cy="869627"/>
            <a:chOff x="6121699" y="4558967"/>
            <a:chExt cx="973343" cy="943380"/>
          </a:xfrm>
        </p:grpSpPr>
        <p:sp>
          <p:nvSpPr>
            <p:cNvPr id="89" name="Rectangle 88">
              <a:extLst>
                <a:ext uri="{FF2B5EF4-FFF2-40B4-BE49-F238E27FC236}">
                  <a16:creationId xmlns:a16="http://schemas.microsoft.com/office/drawing/2014/main" id="{175922B0-E13D-4273-B88E-CE6541E6CCD9}"/>
                </a:ext>
              </a:extLst>
            </p:cNvPr>
            <p:cNvSpPr/>
            <p:nvPr/>
          </p:nvSpPr>
          <p:spPr>
            <a:xfrm>
              <a:off x="6121699" y="5117342"/>
              <a:ext cx="973343" cy="385005"/>
            </a:xfrm>
            <a:prstGeom prst="rect">
              <a:avLst/>
            </a:prstGeom>
          </p:spPr>
          <p:txBody>
            <a:bodyPr wrap="square" lIns="137160" rIns="91440">
              <a:noAutofit/>
            </a:bodyPr>
            <a:lstStyle/>
            <a:p>
              <a:pPr marL="0" marR="0" lvl="0" indent="0" algn="ctr" defTabSz="895343" rtl="0" eaLnBrk="1" fontAlgn="auto" latinLnBrk="0" hangingPunct="1">
                <a:lnSpc>
                  <a:spcPct val="97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Allow</a:t>
              </a:r>
              <a:b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b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access</a:t>
              </a:r>
            </a:p>
          </p:txBody>
        </p:sp>
        <p:grpSp>
          <p:nvGrpSpPr>
            <p:cNvPr id="7" name="Group 6">
              <a:extLst>
                <a:ext uri="{FF2B5EF4-FFF2-40B4-BE49-F238E27FC236}">
                  <a16:creationId xmlns:a16="http://schemas.microsoft.com/office/drawing/2014/main" id="{4E85BE65-A77B-4974-94FA-893DDC3D9FA4}"/>
                </a:ext>
              </a:extLst>
            </p:cNvPr>
            <p:cNvGrpSpPr/>
            <p:nvPr/>
          </p:nvGrpSpPr>
          <p:grpSpPr>
            <a:xfrm>
              <a:off x="6334050" y="4558967"/>
              <a:ext cx="548640" cy="548640"/>
              <a:chOff x="6154293" y="5538510"/>
              <a:chExt cx="548640" cy="548640"/>
            </a:xfrm>
          </p:grpSpPr>
          <p:sp>
            <p:nvSpPr>
              <p:cNvPr id="102" name="Rectangle: Rounded Corners 101">
                <a:extLst>
                  <a:ext uri="{FF2B5EF4-FFF2-40B4-BE49-F238E27FC236}">
                    <a16:creationId xmlns:a16="http://schemas.microsoft.com/office/drawing/2014/main" id="{C92003BA-F103-47CB-B4C9-0D93731A3CD5}"/>
                  </a:ext>
                </a:extLst>
              </p:cNvPr>
              <p:cNvSpPr/>
              <p:nvPr/>
            </p:nvSpPr>
            <p:spPr bwMode="auto">
              <a:xfrm>
                <a:off x="6154293" y="5538510"/>
                <a:ext cx="548640" cy="548640"/>
              </a:xfrm>
              <a:prstGeom prst="roundRect">
                <a:avLst>
                  <a:gd name="adj" fmla="val 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0" name="check 3">
                <a:extLst>
                  <a:ext uri="{FF2B5EF4-FFF2-40B4-BE49-F238E27FC236}">
                    <a16:creationId xmlns:a16="http://schemas.microsoft.com/office/drawing/2014/main" id="{2C809E50-4800-41C3-B975-8C32E4E5E036}"/>
                  </a:ext>
                </a:extLst>
              </p:cNvPr>
              <p:cNvSpPr>
                <a:spLocks noChangeAspect="1" noEditPoints="1"/>
              </p:cNvSpPr>
              <p:nvPr/>
            </p:nvSpPr>
            <p:spPr bwMode="auto">
              <a:xfrm>
                <a:off x="6239223" y="5624539"/>
                <a:ext cx="378780" cy="37658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90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828"/>
                  </a:solidFill>
                  <a:effectLst/>
                  <a:uLnTx/>
                  <a:uFillTx/>
                  <a:latin typeface="Segoe UI"/>
                  <a:ea typeface="+mn-ea"/>
                  <a:cs typeface="+mn-cs"/>
                </a:endParaRPr>
              </a:p>
            </p:txBody>
          </p:sp>
        </p:grpSp>
      </p:grpSp>
      <p:grpSp>
        <p:nvGrpSpPr>
          <p:cNvPr id="12" name="Group 11">
            <a:extLst>
              <a:ext uri="{FF2B5EF4-FFF2-40B4-BE49-F238E27FC236}">
                <a16:creationId xmlns:a16="http://schemas.microsoft.com/office/drawing/2014/main" id="{9581A404-84C6-4DEE-A4A7-E3552016A8CE}"/>
              </a:ext>
            </a:extLst>
          </p:cNvPr>
          <p:cNvGrpSpPr/>
          <p:nvPr/>
        </p:nvGrpSpPr>
        <p:grpSpPr>
          <a:xfrm>
            <a:off x="6787859" y="4857080"/>
            <a:ext cx="1007787" cy="864257"/>
            <a:chOff x="7167588" y="4586676"/>
            <a:chExt cx="1093258" cy="937554"/>
          </a:xfrm>
        </p:grpSpPr>
        <p:sp>
          <p:nvSpPr>
            <p:cNvPr id="86" name="Rectangle 85">
              <a:extLst>
                <a:ext uri="{FF2B5EF4-FFF2-40B4-BE49-F238E27FC236}">
                  <a16:creationId xmlns:a16="http://schemas.microsoft.com/office/drawing/2014/main" id="{3AB604B1-007E-4A83-9CED-A52D967063A1}"/>
                </a:ext>
              </a:extLst>
            </p:cNvPr>
            <p:cNvSpPr/>
            <p:nvPr/>
          </p:nvSpPr>
          <p:spPr>
            <a:xfrm>
              <a:off x="7167588" y="5139224"/>
              <a:ext cx="1093258" cy="385006"/>
            </a:xfrm>
            <a:prstGeom prst="rect">
              <a:avLst/>
            </a:prstGeom>
          </p:spPr>
          <p:txBody>
            <a:bodyPr wrap="square" lIns="137160" rIns="91440">
              <a:noAutofit/>
            </a:bodyPr>
            <a:lstStyle/>
            <a:p>
              <a:pPr marL="0" marR="0" lvl="0" indent="0" algn="ctr" defTabSz="895343" rtl="0" eaLnBrk="1" fontAlgn="auto" latinLnBrk="0" hangingPunct="1">
                <a:lnSpc>
                  <a:spcPct val="97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Deny</a:t>
              </a:r>
              <a:b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b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access</a:t>
              </a:r>
            </a:p>
          </p:txBody>
        </p:sp>
        <p:grpSp>
          <p:nvGrpSpPr>
            <p:cNvPr id="11" name="Group 10">
              <a:extLst>
                <a:ext uri="{FF2B5EF4-FFF2-40B4-BE49-F238E27FC236}">
                  <a16:creationId xmlns:a16="http://schemas.microsoft.com/office/drawing/2014/main" id="{337E0B3F-1EB8-4042-8BAB-10376FAEDB9D}"/>
                </a:ext>
              </a:extLst>
            </p:cNvPr>
            <p:cNvGrpSpPr/>
            <p:nvPr/>
          </p:nvGrpSpPr>
          <p:grpSpPr>
            <a:xfrm>
              <a:off x="7439897" y="4586676"/>
              <a:ext cx="548640" cy="548640"/>
              <a:chOff x="7137613" y="5566219"/>
              <a:chExt cx="548640" cy="548640"/>
            </a:xfrm>
          </p:grpSpPr>
          <p:sp>
            <p:nvSpPr>
              <p:cNvPr id="122" name="Rectangle: Rounded Corners 121">
                <a:extLst>
                  <a:ext uri="{FF2B5EF4-FFF2-40B4-BE49-F238E27FC236}">
                    <a16:creationId xmlns:a16="http://schemas.microsoft.com/office/drawing/2014/main" id="{90EADFAC-7D57-4897-89B7-5446B444C26F}"/>
                  </a:ext>
                </a:extLst>
              </p:cNvPr>
              <p:cNvSpPr/>
              <p:nvPr/>
            </p:nvSpPr>
            <p:spPr bwMode="auto">
              <a:xfrm>
                <a:off x="7137613" y="5566219"/>
                <a:ext cx="548640" cy="548640"/>
              </a:xfrm>
              <a:prstGeom prst="roundRect">
                <a:avLst>
                  <a:gd name="adj" fmla="val 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87" name="Graphic 86">
                <a:extLst>
                  <a:ext uri="{FF2B5EF4-FFF2-40B4-BE49-F238E27FC236}">
                    <a16:creationId xmlns:a16="http://schemas.microsoft.com/office/drawing/2014/main" id="{D30403BA-E4FC-4962-83AC-78698CD0D8E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07738" y="5636344"/>
                <a:ext cx="408390" cy="408390"/>
              </a:xfrm>
              <a:prstGeom prst="rect">
                <a:avLst/>
              </a:prstGeom>
            </p:spPr>
          </p:pic>
        </p:grpSp>
      </p:grpSp>
      <p:grpSp>
        <p:nvGrpSpPr>
          <p:cNvPr id="14" name="Group 13">
            <a:extLst>
              <a:ext uri="{FF2B5EF4-FFF2-40B4-BE49-F238E27FC236}">
                <a16:creationId xmlns:a16="http://schemas.microsoft.com/office/drawing/2014/main" id="{53E4D397-3200-4FCA-916B-1D5F82E3DCA9}"/>
              </a:ext>
            </a:extLst>
          </p:cNvPr>
          <p:cNvGrpSpPr/>
          <p:nvPr/>
        </p:nvGrpSpPr>
        <p:grpSpPr>
          <a:xfrm>
            <a:off x="7607740" y="4857080"/>
            <a:ext cx="1627752" cy="864257"/>
            <a:chOff x="8085711" y="4586676"/>
            <a:chExt cx="1765802" cy="937554"/>
          </a:xfrm>
        </p:grpSpPr>
        <p:sp>
          <p:nvSpPr>
            <p:cNvPr id="92" name="Rectangle 91">
              <a:extLst>
                <a:ext uri="{FF2B5EF4-FFF2-40B4-BE49-F238E27FC236}">
                  <a16:creationId xmlns:a16="http://schemas.microsoft.com/office/drawing/2014/main" id="{6D9A81E7-1BE8-4A45-A4F7-A81FFE7D734D}"/>
                </a:ext>
              </a:extLst>
            </p:cNvPr>
            <p:cNvSpPr/>
            <p:nvPr/>
          </p:nvSpPr>
          <p:spPr>
            <a:xfrm>
              <a:off x="8085711" y="5139224"/>
              <a:ext cx="1765802" cy="385006"/>
            </a:xfrm>
            <a:prstGeom prst="rect">
              <a:avLst/>
            </a:prstGeom>
          </p:spPr>
          <p:txBody>
            <a:bodyPr wrap="square" lIns="137160" rIns="91440">
              <a:noAutofit/>
            </a:bodyPr>
            <a:lstStyle/>
            <a:p>
              <a:pPr marL="0" marR="0" lvl="0" indent="0" algn="ctr" defTabSz="895343" rtl="0" eaLnBrk="1" fontAlgn="auto" latinLnBrk="0" hangingPunct="1">
                <a:lnSpc>
                  <a:spcPct val="97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Force </a:t>
              </a:r>
              <a:b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b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password reset</a:t>
              </a:r>
            </a:p>
          </p:txBody>
        </p:sp>
        <p:grpSp>
          <p:nvGrpSpPr>
            <p:cNvPr id="10" name="Group 9">
              <a:extLst>
                <a:ext uri="{FF2B5EF4-FFF2-40B4-BE49-F238E27FC236}">
                  <a16:creationId xmlns:a16="http://schemas.microsoft.com/office/drawing/2014/main" id="{C92FC0BC-1877-4426-AB57-8DD190B92452}"/>
                </a:ext>
              </a:extLst>
            </p:cNvPr>
            <p:cNvGrpSpPr/>
            <p:nvPr/>
          </p:nvGrpSpPr>
          <p:grpSpPr>
            <a:xfrm>
              <a:off x="8476912" y="4586676"/>
              <a:ext cx="983401" cy="548640"/>
              <a:chOff x="7906242" y="5566219"/>
              <a:chExt cx="983401" cy="548640"/>
            </a:xfrm>
          </p:grpSpPr>
          <p:sp>
            <p:nvSpPr>
              <p:cNvPr id="123" name="Rectangle: Rounded Corners 122">
                <a:extLst>
                  <a:ext uri="{FF2B5EF4-FFF2-40B4-BE49-F238E27FC236}">
                    <a16:creationId xmlns:a16="http://schemas.microsoft.com/office/drawing/2014/main" id="{B5995B36-9F47-4258-8A08-C3441A66456E}"/>
                  </a:ext>
                </a:extLst>
              </p:cNvPr>
              <p:cNvSpPr/>
              <p:nvPr/>
            </p:nvSpPr>
            <p:spPr bwMode="auto">
              <a:xfrm>
                <a:off x="7906242" y="5566219"/>
                <a:ext cx="983401" cy="548640"/>
              </a:xfrm>
              <a:prstGeom prst="roundRect">
                <a:avLst>
                  <a:gd name="adj" fmla="val 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93" name="Group 92">
                <a:extLst>
                  <a:ext uri="{FF2B5EF4-FFF2-40B4-BE49-F238E27FC236}">
                    <a16:creationId xmlns:a16="http://schemas.microsoft.com/office/drawing/2014/main" id="{E84C6740-81FC-46EA-8FB4-69B738CB33F6}"/>
                  </a:ext>
                </a:extLst>
              </p:cNvPr>
              <p:cNvGrpSpPr/>
              <p:nvPr/>
            </p:nvGrpSpPr>
            <p:grpSpPr>
              <a:xfrm>
                <a:off x="7976957" y="5694157"/>
                <a:ext cx="819979" cy="370807"/>
                <a:chOff x="8553766" y="5533059"/>
                <a:chExt cx="819979" cy="370807"/>
              </a:xfrm>
            </p:grpSpPr>
            <p:sp>
              <p:nvSpPr>
                <p:cNvPr id="94" name="TextBox 93">
                  <a:extLst>
                    <a:ext uri="{FF2B5EF4-FFF2-40B4-BE49-F238E27FC236}">
                      <a16:creationId xmlns:a16="http://schemas.microsoft.com/office/drawing/2014/main" id="{0EA6705F-7752-446D-840E-05E41EAFCA46}"/>
                    </a:ext>
                  </a:extLst>
                </p:cNvPr>
                <p:cNvSpPr txBox="1"/>
                <p:nvPr/>
              </p:nvSpPr>
              <p:spPr>
                <a:xfrm>
                  <a:off x="8833600" y="5571467"/>
                  <a:ext cx="512961" cy="332399"/>
                </a:xfrm>
                <a:prstGeom prst="rect">
                  <a:avLst/>
                </a:prstGeom>
                <a:noFill/>
              </p:spPr>
              <p:txBody>
                <a:bodyPr wrap="none" lIns="0" tIns="0" rIns="0" bIns="0"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FFFFFF"/>
                          </a:gs>
                          <a:gs pos="100000">
                            <a:srgbClr val="FFFFFF"/>
                          </a:gs>
                        </a:gsLst>
                        <a:lin ang="5400000" scaled="0"/>
                      </a:gradFill>
                      <a:effectLst/>
                      <a:uLnTx/>
                      <a:uFillTx/>
                      <a:latin typeface="Segoe UI"/>
                      <a:ea typeface="+mn-ea"/>
                      <a:cs typeface="+mn-cs"/>
                    </a:rPr>
                    <a:t>****</a:t>
                  </a:r>
                </a:p>
              </p:txBody>
            </p:sp>
            <p:pic>
              <p:nvPicPr>
                <p:cNvPr id="95" name="Graphic 94">
                  <a:extLst>
                    <a:ext uri="{FF2B5EF4-FFF2-40B4-BE49-F238E27FC236}">
                      <a16:creationId xmlns:a16="http://schemas.microsoft.com/office/drawing/2014/main" id="{DDEEB3E4-71B5-48F0-A417-789EAC6F1E4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553766" y="5533059"/>
                  <a:ext cx="274320" cy="274320"/>
                </a:xfrm>
                <a:prstGeom prst="rect">
                  <a:avLst/>
                </a:prstGeom>
              </p:spPr>
            </p:pic>
            <p:cxnSp>
              <p:nvCxnSpPr>
                <p:cNvPr id="96" name="Straight Connector 95">
                  <a:extLst>
                    <a:ext uri="{FF2B5EF4-FFF2-40B4-BE49-F238E27FC236}">
                      <a16:creationId xmlns:a16="http://schemas.microsoft.com/office/drawing/2014/main" id="{1F7199E2-5E9A-4D82-B8C6-2C9EFB22AC4D}"/>
                    </a:ext>
                  </a:extLst>
                </p:cNvPr>
                <p:cNvCxnSpPr>
                  <a:cxnSpLocks/>
                </p:cNvCxnSpPr>
                <p:nvPr/>
              </p:nvCxnSpPr>
              <p:spPr>
                <a:xfrm>
                  <a:off x="8785637" y="5755333"/>
                  <a:ext cx="588108" cy="0"/>
                </a:xfrm>
                <a:prstGeom prst="line">
                  <a:avLst/>
                </a:prstGeom>
                <a:ln w="19050" cap="rnd">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grpSp>
      <p:grpSp>
        <p:nvGrpSpPr>
          <p:cNvPr id="16" name="Group 15">
            <a:extLst>
              <a:ext uri="{FF2B5EF4-FFF2-40B4-BE49-F238E27FC236}">
                <a16:creationId xmlns:a16="http://schemas.microsoft.com/office/drawing/2014/main" id="{70A7E7E6-BC9C-40D6-9B34-C9772EBEB010}"/>
              </a:ext>
            </a:extLst>
          </p:cNvPr>
          <p:cNvGrpSpPr/>
          <p:nvPr/>
        </p:nvGrpSpPr>
        <p:grpSpPr>
          <a:xfrm>
            <a:off x="9069620" y="4857081"/>
            <a:ext cx="982674" cy="861188"/>
            <a:chOff x="9736987" y="4604593"/>
            <a:chExt cx="1066014" cy="934224"/>
          </a:xfrm>
        </p:grpSpPr>
        <p:sp>
          <p:nvSpPr>
            <p:cNvPr id="82" name="Rectangle 81">
              <a:extLst>
                <a:ext uri="{FF2B5EF4-FFF2-40B4-BE49-F238E27FC236}">
                  <a16:creationId xmlns:a16="http://schemas.microsoft.com/office/drawing/2014/main" id="{78EC9052-E676-4562-9C4C-F40E09CFE2BA}"/>
                </a:ext>
              </a:extLst>
            </p:cNvPr>
            <p:cNvSpPr/>
            <p:nvPr/>
          </p:nvSpPr>
          <p:spPr>
            <a:xfrm>
              <a:off x="9736987" y="5153813"/>
              <a:ext cx="1066014" cy="385004"/>
            </a:xfrm>
            <a:prstGeom prst="rect">
              <a:avLst/>
            </a:prstGeom>
          </p:spPr>
          <p:txBody>
            <a:bodyPr wrap="square" lIns="137160" rIns="91440">
              <a:noAutofit/>
            </a:bodyPr>
            <a:lstStyle/>
            <a:p>
              <a:pPr marL="0" marR="0" lvl="0" indent="0" algn="ctr" defTabSz="895343" rtl="0" eaLnBrk="1" fontAlgn="auto" latinLnBrk="0" hangingPunct="1">
                <a:lnSpc>
                  <a:spcPct val="97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Limit </a:t>
              </a:r>
              <a:b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b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access</a:t>
              </a:r>
            </a:p>
          </p:txBody>
        </p:sp>
        <p:grpSp>
          <p:nvGrpSpPr>
            <p:cNvPr id="9" name="Group 8">
              <a:extLst>
                <a:ext uri="{FF2B5EF4-FFF2-40B4-BE49-F238E27FC236}">
                  <a16:creationId xmlns:a16="http://schemas.microsoft.com/office/drawing/2014/main" id="{FB37D924-FA0C-4CCF-A438-61C8AE19ACBA}"/>
                </a:ext>
              </a:extLst>
            </p:cNvPr>
            <p:cNvGrpSpPr/>
            <p:nvPr/>
          </p:nvGrpSpPr>
          <p:grpSpPr>
            <a:xfrm>
              <a:off x="9995674" y="4604593"/>
              <a:ext cx="548640" cy="548640"/>
              <a:chOff x="9198037" y="5584136"/>
              <a:chExt cx="548640" cy="548640"/>
            </a:xfrm>
          </p:grpSpPr>
          <p:sp>
            <p:nvSpPr>
              <p:cNvPr id="124" name="Rectangle: Rounded Corners 123">
                <a:extLst>
                  <a:ext uri="{FF2B5EF4-FFF2-40B4-BE49-F238E27FC236}">
                    <a16:creationId xmlns:a16="http://schemas.microsoft.com/office/drawing/2014/main" id="{3E844F60-05D8-4798-928F-DF9B48E400A0}"/>
                  </a:ext>
                </a:extLst>
              </p:cNvPr>
              <p:cNvSpPr/>
              <p:nvPr/>
            </p:nvSpPr>
            <p:spPr bwMode="auto">
              <a:xfrm>
                <a:off x="9198037" y="5584136"/>
                <a:ext cx="548640" cy="548640"/>
              </a:xfrm>
              <a:prstGeom prst="roundRect">
                <a:avLst>
                  <a:gd name="adj" fmla="val 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81" name="Group 80">
                <a:extLst>
                  <a:ext uri="{FF2B5EF4-FFF2-40B4-BE49-F238E27FC236}">
                    <a16:creationId xmlns:a16="http://schemas.microsoft.com/office/drawing/2014/main" id="{C2C8DC40-81A0-42B0-B7AA-7C9339F91A53}"/>
                  </a:ext>
                </a:extLst>
              </p:cNvPr>
              <p:cNvGrpSpPr/>
              <p:nvPr/>
            </p:nvGrpSpPr>
            <p:grpSpPr>
              <a:xfrm>
                <a:off x="9281835" y="5667934"/>
                <a:ext cx="381045" cy="381045"/>
                <a:chOff x="9093425" y="5443837"/>
                <a:chExt cx="472807" cy="458656"/>
              </a:xfrm>
            </p:grpSpPr>
            <p:sp>
              <p:nvSpPr>
                <p:cNvPr id="83" name="door">
                  <a:extLst>
                    <a:ext uri="{FF2B5EF4-FFF2-40B4-BE49-F238E27FC236}">
                      <a16:creationId xmlns:a16="http://schemas.microsoft.com/office/drawing/2014/main" id="{E0E7C6AA-6C9E-4824-B66A-75302A3F2D5A}"/>
                    </a:ext>
                  </a:extLst>
                </p:cNvPr>
                <p:cNvSpPr>
                  <a:spLocks noChangeAspect="1" noEditPoints="1"/>
                </p:cNvSpPr>
                <p:nvPr/>
              </p:nvSpPr>
              <p:spPr bwMode="auto">
                <a:xfrm>
                  <a:off x="9241432" y="5443837"/>
                  <a:ext cx="324800" cy="458656"/>
                </a:xfrm>
                <a:custGeom>
                  <a:avLst/>
                  <a:gdLst>
                    <a:gd name="T0" fmla="*/ 165 w 165"/>
                    <a:gd name="T1" fmla="*/ 233 h 233"/>
                    <a:gd name="T2" fmla="*/ 0 w 165"/>
                    <a:gd name="T3" fmla="*/ 233 h 233"/>
                    <a:gd name="T4" fmla="*/ 0 w 165"/>
                    <a:gd name="T5" fmla="*/ 0 h 233"/>
                    <a:gd name="T6" fmla="*/ 165 w 165"/>
                    <a:gd name="T7" fmla="*/ 0 h 233"/>
                    <a:gd name="T8" fmla="*/ 165 w 165"/>
                    <a:gd name="T9" fmla="*/ 6 h 233"/>
                    <a:gd name="T10" fmla="*/ 165 w 165"/>
                    <a:gd name="T11" fmla="*/ 233 h 233"/>
                    <a:gd name="T12" fmla="*/ 165 w 165"/>
                    <a:gd name="T13" fmla="*/ 233 h 233"/>
                    <a:gd name="T14" fmla="*/ 165 w 165"/>
                    <a:gd name="T15" fmla="*/ 233 h 233"/>
                    <a:gd name="T16" fmla="*/ 165 w 165"/>
                    <a:gd name="T17" fmla="*/ 0 h 233"/>
                    <a:gd name="T18" fmla="*/ 79 w 165"/>
                    <a:gd name="T19" fmla="*/ 50 h 233"/>
                    <a:gd name="T20" fmla="*/ 79 w 165"/>
                    <a:gd name="T21" fmla="*/ 183 h 233"/>
                    <a:gd name="T22" fmla="*/ 165 w 165"/>
                    <a:gd name="T23" fmla="*/ 233 h 233"/>
                    <a:gd name="T24" fmla="*/ 91 w 165"/>
                    <a:gd name="T25" fmla="*/ 120 h 233"/>
                    <a:gd name="T26" fmla="*/ 108 w 165"/>
                    <a:gd name="T27" fmla="*/ 12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233">
                      <a:moveTo>
                        <a:pt x="165" y="233"/>
                      </a:moveTo>
                      <a:lnTo>
                        <a:pt x="0" y="233"/>
                      </a:lnTo>
                      <a:lnTo>
                        <a:pt x="0" y="0"/>
                      </a:lnTo>
                      <a:lnTo>
                        <a:pt x="165" y="0"/>
                      </a:lnTo>
                      <a:lnTo>
                        <a:pt x="165" y="6"/>
                      </a:lnTo>
                      <a:lnTo>
                        <a:pt x="165" y="233"/>
                      </a:lnTo>
                      <a:lnTo>
                        <a:pt x="165" y="233"/>
                      </a:lnTo>
                      <a:lnTo>
                        <a:pt x="165" y="233"/>
                      </a:lnTo>
                      <a:moveTo>
                        <a:pt x="165" y="0"/>
                      </a:moveTo>
                      <a:lnTo>
                        <a:pt x="79" y="50"/>
                      </a:lnTo>
                      <a:lnTo>
                        <a:pt x="79" y="183"/>
                      </a:lnTo>
                      <a:lnTo>
                        <a:pt x="165" y="233"/>
                      </a:lnTo>
                      <a:moveTo>
                        <a:pt x="91" y="120"/>
                      </a:moveTo>
                      <a:lnTo>
                        <a:pt x="108" y="120"/>
                      </a:lnTo>
                    </a:path>
                  </a:pathLst>
                </a:custGeom>
                <a:noFill/>
                <a:ln w="1778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gradFill>
                      <a:gsLst>
                        <a:gs pos="0">
                          <a:srgbClr val="505050"/>
                        </a:gs>
                        <a:gs pos="100000">
                          <a:srgbClr val="505050"/>
                        </a:gs>
                      </a:gsLst>
                    </a:gradFill>
                    <a:effectLst/>
                    <a:uLnTx/>
                    <a:uFillTx/>
                    <a:latin typeface="Segoe UI"/>
                    <a:ea typeface="+mn-ea"/>
                    <a:cs typeface="+mn-cs"/>
                  </a:endParaRPr>
                </a:p>
              </p:txBody>
            </p:sp>
            <p:sp>
              <p:nvSpPr>
                <p:cNvPr id="84" name="key">
                  <a:extLst>
                    <a:ext uri="{FF2B5EF4-FFF2-40B4-BE49-F238E27FC236}">
                      <a16:creationId xmlns:a16="http://schemas.microsoft.com/office/drawing/2014/main" id="{978F6A16-B4BC-4847-A0A6-76211EFD4018}"/>
                    </a:ext>
                  </a:extLst>
                </p:cNvPr>
                <p:cNvSpPr>
                  <a:spLocks noChangeAspect="1" noEditPoints="1"/>
                </p:cNvSpPr>
                <p:nvPr/>
              </p:nvSpPr>
              <p:spPr bwMode="auto">
                <a:xfrm>
                  <a:off x="9093425" y="5512039"/>
                  <a:ext cx="367646" cy="365760"/>
                </a:xfrm>
                <a:custGeom>
                  <a:avLst/>
                  <a:gdLst>
                    <a:gd name="T0" fmla="*/ 175 w 330"/>
                    <a:gd name="T1" fmla="*/ 198 h 328"/>
                    <a:gd name="T2" fmla="*/ 109 w 330"/>
                    <a:gd name="T3" fmla="*/ 220 h 328"/>
                    <a:gd name="T4" fmla="*/ 0 w 330"/>
                    <a:gd name="T5" fmla="*/ 110 h 328"/>
                    <a:gd name="T6" fmla="*/ 109 w 330"/>
                    <a:gd name="T7" fmla="*/ 0 h 328"/>
                    <a:gd name="T8" fmla="*/ 219 w 330"/>
                    <a:gd name="T9" fmla="*/ 110 h 328"/>
                    <a:gd name="T10" fmla="*/ 214 w 330"/>
                    <a:gd name="T11" fmla="*/ 143 h 328"/>
                    <a:gd name="T12" fmla="*/ 330 w 330"/>
                    <a:gd name="T13" fmla="*/ 258 h 328"/>
                    <a:gd name="T14" fmla="*/ 330 w 330"/>
                    <a:gd name="T15" fmla="*/ 328 h 328"/>
                    <a:gd name="T16" fmla="*/ 264 w 330"/>
                    <a:gd name="T17" fmla="*/ 328 h 328"/>
                    <a:gd name="T18" fmla="*/ 264 w 330"/>
                    <a:gd name="T19" fmla="*/ 283 h 328"/>
                    <a:gd name="T20" fmla="*/ 221 w 330"/>
                    <a:gd name="T21" fmla="*/ 283 h 328"/>
                    <a:gd name="T22" fmla="*/ 221 w 330"/>
                    <a:gd name="T23" fmla="*/ 239 h 328"/>
                    <a:gd name="T24" fmla="*/ 175 w 330"/>
                    <a:gd name="T25" fmla="*/ 239 h 328"/>
                    <a:gd name="T26" fmla="*/ 175 w 330"/>
                    <a:gd name="T27" fmla="*/ 198 h 328"/>
                    <a:gd name="T28" fmla="*/ 76 w 330"/>
                    <a:gd name="T29" fmla="*/ 91 h 328"/>
                    <a:gd name="T30" fmla="*/ 91 w 330"/>
                    <a:gd name="T31" fmla="*/ 76 h 328"/>
                    <a:gd name="T32" fmla="*/ 76 w 330"/>
                    <a:gd name="T33" fmla="*/ 60 h 328"/>
                    <a:gd name="T34" fmla="*/ 60 w 330"/>
                    <a:gd name="T35" fmla="*/ 76 h 328"/>
                    <a:gd name="T36" fmla="*/ 76 w 330"/>
                    <a:gd name="T37" fmla="*/ 91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0" h="328">
                      <a:moveTo>
                        <a:pt x="175" y="198"/>
                      </a:moveTo>
                      <a:cubicBezTo>
                        <a:pt x="157" y="212"/>
                        <a:pt x="134" y="220"/>
                        <a:pt x="109" y="220"/>
                      </a:cubicBezTo>
                      <a:cubicBezTo>
                        <a:pt x="49" y="220"/>
                        <a:pt x="0" y="171"/>
                        <a:pt x="0" y="110"/>
                      </a:cubicBezTo>
                      <a:cubicBezTo>
                        <a:pt x="0" y="49"/>
                        <a:pt x="49" y="0"/>
                        <a:pt x="109" y="0"/>
                      </a:cubicBezTo>
                      <a:cubicBezTo>
                        <a:pt x="170" y="0"/>
                        <a:pt x="219" y="49"/>
                        <a:pt x="219" y="110"/>
                      </a:cubicBezTo>
                      <a:cubicBezTo>
                        <a:pt x="219" y="122"/>
                        <a:pt x="217" y="133"/>
                        <a:pt x="214" y="143"/>
                      </a:cubicBezTo>
                      <a:cubicBezTo>
                        <a:pt x="330" y="258"/>
                        <a:pt x="330" y="258"/>
                        <a:pt x="330" y="258"/>
                      </a:cubicBezTo>
                      <a:cubicBezTo>
                        <a:pt x="330" y="328"/>
                        <a:pt x="330" y="328"/>
                        <a:pt x="330" y="328"/>
                      </a:cubicBezTo>
                      <a:cubicBezTo>
                        <a:pt x="264" y="328"/>
                        <a:pt x="264" y="328"/>
                        <a:pt x="264" y="328"/>
                      </a:cubicBezTo>
                      <a:cubicBezTo>
                        <a:pt x="264" y="283"/>
                        <a:pt x="264" y="283"/>
                        <a:pt x="264" y="283"/>
                      </a:cubicBezTo>
                      <a:cubicBezTo>
                        <a:pt x="221" y="283"/>
                        <a:pt x="221" y="283"/>
                        <a:pt x="221" y="283"/>
                      </a:cubicBezTo>
                      <a:cubicBezTo>
                        <a:pt x="221" y="239"/>
                        <a:pt x="221" y="239"/>
                        <a:pt x="221" y="239"/>
                      </a:cubicBezTo>
                      <a:cubicBezTo>
                        <a:pt x="175" y="239"/>
                        <a:pt x="175" y="239"/>
                        <a:pt x="175" y="239"/>
                      </a:cubicBezTo>
                      <a:lnTo>
                        <a:pt x="175" y="198"/>
                      </a:lnTo>
                      <a:close/>
                      <a:moveTo>
                        <a:pt x="76" y="91"/>
                      </a:moveTo>
                      <a:cubicBezTo>
                        <a:pt x="84" y="91"/>
                        <a:pt x="91" y="84"/>
                        <a:pt x="91" y="76"/>
                      </a:cubicBezTo>
                      <a:cubicBezTo>
                        <a:pt x="91" y="67"/>
                        <a:pt x="84" y="60"/>
                        <a:pt x="76" y="60"/>
                      </a:cubicBezTo>
                      <a:cubicBezTo>
                        <a:pt x="67" y="60"/>
                        <a:pt x="60" y="67"/>
                        <a:pt x="60" y="76"/>
                      </a:cubicBezTo>
                      <a:cubicBezTo>
                        <a:pt x="60" y="84"/>
                        <a:pt x="67" y="91"/>
                        <a:pt x="76" y="91"/>
                      </a:cubicBezTo>
                      <a:close/>
                    </a:path>
                  </a:pathLst>
                </a:custGeom>
                <a:solidFill>
                  <a:schemeClr val="accent1"/>
                </a:solidFill>
                <a:ln w="16510" cap="sq">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78D4"/>
                    </a:solidFill>
                    <a:effectLst/>
                    <a:uLnTx/>
                    <a:uFillTx/>
                    <a:latin typeface="Segoe UI"/>
                    <a:ea typeface="+mn-ea"/>
                    <a:cs typeface="+mn-cs"/>
                  </a:endParaRPr>
                </a:p>
              </p:txBody>
            </p:sp>
          </p:grpSp>
        </p:grpSp>
      </p:grpSp>
      <p:grpSp>
        <p:nvGrpSpPr>
          <p:cNvPr id="15" name="Group 14">
            <a:extLst>
              <a:ext uri="{FF2B5EF4-FFF2-40B4-BE49-F238E27FC236}">
                <a16:creationId xmlns:a16="http://schemas.microsoft.com/office/drawing/2014/main" id="{06FD4964-4049-49C5-8589-10877AA8B2B4}"/>
              </a:ext>
            </a:extLst>
          </p:cNvPr>
          <p:cNvGrpSpPr/>
          <p:nvPr/>
        </p:nvGrpSpPr>
        <p:grpSpPr>
          <a:xfrm>
            <a:off x="10029643" y="4857081"/>
            <a:ext cx="924384" cy="864258"/>
            <a:chOff x="10811366" y="4586676"/>
            <a:chExt cx="1002781" cy="937555"/>
          </a:xfrm>
        </p:grpSpPr>
        <p:sp>
          <p:nvSpPr>
            <p:cNvPr id="79" name="Rectangle 78">
              <a:extLst>
                <a:ext uri="{FF2B5EF4-FFF2-40B4-BE49-F238E27FC236}">
                  <a16:creationId xmlns:a16="http://schemas.microsoft.com/office/drawing/2014/main" id="{E77375DA-5A40-4087-B0B8-4D602343FA97}"/>
                </a:ext>
              </a:extLst>
            </p:cNvPr>
            <p:cNvSpPr/>
            <p:nvPr/>
          </p:nvSpPr>
          <p:spPr>
            <a:xfrm>
              <a:off x="10811366" y="5139225"/>
              <a:ext cx="1002781" cy="385006"/>
            </a:xfrm>
            <a:prstGeom prst="rect">
              <a:avLst/>
            </a:prstGeom>
          </p:spPr>
          <p:txBody>
            <a:bodyPr wrap="square" lIns="137160" rIns="91440">
              <a:noAutofit/>
            </a:bodyPr>
            <a:lstStyle/>
            <a:p>
              <a:pPr marL="0" marR="0" lvl="0" indent="0" algn="ctr" defTabSz="895343" rtl="0" eaLnBrk="1" fontAlgn="auto" latinLnBrk="0" hangingPunct="1">
                <a:lnSpc>
                  <a:spcPct val="97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Require</a:t>
              </a:r>
              <a:b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br>
              <a:r>
                <a:rPr kumimoji="0" lang="en-US" sz="12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panose="020B0502040204020203" pitchFamily="34" charset="0"/>
                </a:rPr>
                <a:t>MFA</a:t>
              </a:r>
            </a:p>
          </p:txBody>
        </p:sp>
        <p:grpSp>
          <p:nvGrpSpPr>
            <p:cNvPr id="8" name="Group 7">
              <a:extLst>
                <a:ext uri="{FF2B5EF4-FFF2-40B4-BE49-F238E27FC236}">
                  <a16:creationId xmlns:a16="http://schemas.microsoft.com/office/drawing/2014/main" id="{CB372927-2C46-4400-9882-043540249205}"/>
                </a:ext>
              </a:extLst>
            </p:cNvPr>
            <p:cNvGrpSpPr/>
            <p:nvPr/>
          </p:nvGrpSpPr>
          <p:grpSpPr>
            <a:xfrm>
              <a:off x="11038436" y="4586676"/>
              <a:ext cx="548640" cy="548640"/>
              <a:chOff x="10072524" y="5566219"/>
              <a:chExt cx="548640" cy="548640"/>
            </a:xfrm>
          </p:grpSpPr>
          <p:sp>
            <p:nvSpPr>
              <p:cNvPr id="125" name="Rectangle: Rounded Corners 124">
                <a:extLst>
                  <a:ext uri="{FF2B5EF4-FFF2-40B4-BE49-F238E27FC236}">
                    <a16:creationId xmlns:a16="http://schemas.microsoft.com/office/drawing/2014/main" id="{64C43775-12B7-413F-903E-6D7758A6B601}"/>
                  </a:ext>
                </a:extLst>
              </p:cNvPr>
              <p:cNvSpPr/>
              <p:nvPr/>
            </p:nvSpPr>
            <p:spPr bwMode="auto">
              <a:xfrm>
                <a:off x="10072524" y="5566219"/>
                <a:ext cx="548640" cy="548640"/>
              </a:xfrm>
              <a:prstGeom prst="roundRect">
                <a:avLst>
                  <a:gd name="adj" fmla="val 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8" name="Lock">
                <a:extLst>
                  <a:ext uri="{FF2B5EF4-FFF2-40B4-BE49-F238E27FC236}">
                    <a16:creationId xmlns:a16="http://schemas.microsoft.com/office/drawing/2014/main" id="{F24234FE-7853-42DF-91F2-D58B31F78041}"/>
                  </a:ext>
                </a:extLst>
              </p:cNvPr>
              <p:cNvSpPr>
                <a:spLocks noChangeAspect="1" noEditPoints="1"/>
              </p:cNvSpPr>
              <p:nvPr/>
            </p:nvSpPr>
            <p:spPr bwMode="auto">
              <a:xfrm>
                <a:off x="10211085" y="5650796"/>
                <a:ext cx="271519" cy="379487"/>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90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grpSp>
    </p:spTree>
    <p:extLst>
      <p:ext uri="{BB962C8B-B14F-4D97-AF65-F5344CB8AC3E}">
        <p14:creationId xmlns:p14="http://schemas.microsoft.com/office/powerpoint/2010/main" val="9379061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childTnLst>
                          </p:cTn>
                        </p:par>
                        <p:par>
                          <p:cTn id="11" fill="hold">
                            <p:stCondLst>
                              <p:cond delay="500"/>
                            </p:stCondLst>
                            <p:childTnLst>
                              <p:par>
                                <p:cTn id="12" presetID="10" presetClass="entr" presetSubtype="0" fill="hold" nodeType="afterEffect">
                                  <p:stCondLst>
                                    <p:cond delay="40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350"/>
                                        <p:tgtEl>
                                          <p:spTgt spid="61"/>
                                        </p:tgtEl>
                                      </p:cBhvr>
                                    </p:animEffect>
                                  </p:childTnLst>
                                </p:cTn>
                              </p:par>
                              <p:par>
                                <p:cTn id="15" presetID="10" presetClass="entr" presetSubtype="0" fill="hold" nodeType="withEffect">
                                  <p:stCondLst>
                                    <p:cond delay="40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500"/>
                                        <p:tgtEl>
                                          <p:spTgt spid="68"/>
                                        </p:tgtEl>
                                      </p:cBhvr>
                                    </p:animEffect>
                                  </p:childTnLst>
                                </p:cTn>
                              </p:par>
                              <p:par>
                                <p:cTn id="18" presetID="10" presetClass="entr" presetSubtype="0" fill="hold" grpId="0" nodeType="withEffect">
                                  <p:stCondLst>
                                    <p:cond delay="40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350"/>
                                        <p:tgtEl>
                                          <p:spTgt spid="40"/>
                                        </p:tgtEl>
                                      </p:cBhvr>
                                    </p:animEffect>
                                  </p:childTnLst>
                                </p:cTn>
                              </p:par>
                            </p:childTnLst>
                          </p:cTn>
                        </p:par>
                        <p:par>
                          <p:cTn id="21" fill="hold">
                            <p:stCondLst>
                              <p:cond delay="1400"/>
                            </p:stCondLst>
                            <p:childTnLst>
                              <p:par>
                                <p:cTn id="22" presetID="10" presetClass="entr" presetSubtype="0" fill="hold" grpId="0" nodeType="afterEffect">
                                  <p:stCondLst>
                                    <p:cond delay="500"/>
                                  </p:stCondLst>
                                  <p:childTnLst>
                                    <p:set>
                                      <p:cBhvr>
                                        <p:cTn id="23" dur="1" fill="hold">
                                          <p:stCondLst>
                                            <p:cond delay="0"/>
                                          </p:stCondLst>
                                        </p:cTn>
                                        <p:tgtEl>
                                          <p:spTgt spid="41">
                                            <p:txEl>
                                              <p:pRg st="0" end="0"/>
                                            </p:txEl>
                                          </p:spTgt>
                                        </p:tgtEl>
                                        <p:attrNameLst>
                                          <p:attrName>style.visibility</p:attrName>
                                        </p:attrNameLst>
                                      </p:cBhvr>
                                      <p:to>
                                        <p:strVal val="visible"/>
                                      </p:to>
                                    </p:set>
                                    <p:animEffect transition="in" filter="fade">
                                      <p:cBhvr>
                                        <p:cTn id="24" dur="500"/>
                                        <p:tgtEl>
                                          <p:spTgt spid="41">
                                            <p:txEl>
                                              <p:pRg st="0" end="0"/>
                                            </p:txEl>
                                          </p:spTgt>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41">
                                            <p:txEl>
                                              <p:pRg st="1" end="1"/>
                                            </p:txEl>
                                          </p:spTgt>
                                        </p:tgtEl>
                                        <p:attrNameLst>
                                          <p:attrName>style.visibility</p:attrName>
                                        </p:attrNameLst>
                                      </p:cBhvr>
                                      <p:to>
                                        <p:strVal val="visible"/>
                                      </p:to>
                                    </p:set>
                                    <p:animEffect transition="in" filter="fade">
                                      <p:cBhvr>
                                        <p:cTn id="27" dur="500"/>
                                        <p:tgtEl>
                                          <p:spTgt spid="41">
                                            <p:txEl>
                                              <p:pRg st="1" end="1"/>
                                            </p:txEl>
                                          </p:spTgt>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41">
                                            <p:txEl>
                                              <p:pRg st="2" end="2"/>
                                            </p:txEl>
                                          </p:spTgt>
                                        </p:tgtEl>
                                        <p:attrNameLst>
                                          <p:attrName>style.visibility</p:attrName>
                                        </p:attrNameLst>
                                      </p:cBhvr>
                                      <p:to>
                                        <p:strVal val="visible"/>
                                      </p:to>
                                    </p:set>
                                    <p:animEffect transition="in" filter="fade">
                                      <p:cBhvr>
                                        <p:cTn id="30" dur="500"/>
                                        <p:tgtEl>
                                          <p:spTgt spid="41">
                                            <p:txEl>
                                              <p:pRg st="2" end="2"/>
                                            </p:txEl>
                                          </p:spTgt>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41">
                                            <p:txEl>
                                              <p:pRg st="3" end="3"/>
                                            </p:txEl>
                                          </p:spTgt>
                                        </p:tgtEl>
                                        <p:attrNameLst>
                                          <p:attrName>style.visibility</p:attrName>
                                        </p:attrNameLst>
                                      </p:cBhvr>
                                      <p:to>
                                        <p:strVal val="visible"/>
                                      </p:to>
                                    </p:set>
                                    <p:animEffect transition="in" filter="fade">
                                      <p:cBhvr>
                                        <p:cTn id="33" dur="500"/>
                                        <p:tgtEl>
                                          <p:spTgt spid="41">
                                            <p:txEl>
                                              <p:pRg st="3" end="3"/>
                                            </p:txEl>
                                          </p:spTgt>
                                        </p:tgtEl>
                                      </p:cBhvr>
                                    </p:animEffect>
                                  </p:childTnLst>
                                </p:cTn>
                              </p:par>
                              <p:par>
                                <p:cTn id="34" presetID="10" presetClass="entr" presetSubtype="0" fill="hold" grpId="0" nodeType="withEffect">
                                  <p:stCondLst>
                                    <p:cond delay="2500"/>
                                  </p:stCondLst>
                                  <p:childTnLst>
                                    <p:set>
                                      <p:cBhvr>
                                        <p:cTn id="35" dur="1" fill="hold">
                                          <p:stCondLst>
                                            <p:cond delay="0"/>
                                          </p:stCondLst>
                                        </p:cTn>
                                        <p:tgtEl>
                                          <p:spTgt spid="41">
                                            <p:txEl>
                                              <p:pRg st="4" end="4"/>
                                            </p:txEl>
                                          </p:spTgt>
                                        </p:tgtEl>
                                        <p:attrNameLst>
                                          <p:attrName>style.visibility</p:attrName>
                                        </p:attrNameLst>
                                      </p:cBhvr>
                                      <p:to>
                                        <p:strVal val="visible"/>
                                      </p:to>
                                    </p:set>
                                    <p:animEffect transition="in" filter="fade">
                                      <p:cBhvr>
                                        <p:cTn id="36" dur="500"/>
                                        <p:tgtEl>
                                          <p:spTgt spid="41">
                                            <p:txEl>
                                              <p:pRg st="4" end="4"/>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100"/>
                                        <p:tgtEl>
                                          <p:spTgt spid="45"/>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
                                        <p:tgtEl>
                                          <p:spTgt spid="44"/>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
                                        <p:tgtEl>
                                          <p:spTgt spid="43"/>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100"/>
                                        <p:tgtEl>
                                          <p:spTgt spid="46"/>
                                        </p:tgtEl>
                                      </p:cBhvr>
                                    </p:animEffect>
                                  </p:childTnLst>
                                </p:cTn>
                              </p:par>
                              <p:par>
                                <p:cTn id="49" presetID="10" presetClass="entr" presetSubtype="0" fill="hold" grpId="0" nodeType="withEffect">
                                  <p:stCondLst>
                                    <p:cond delay="250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
                                        <p:tgtEl>
                                          <p:spTgt spid="42"/>
                                        </p:tgtEl>
                                      </p:cBhvr>
                                    </p:animEffect>
                                  </p:childTnLst>
                                </p:cTn>
                              </p:par>
                            </p:childTnLst>
                          </p:cTn>
                        </p:par>
                        <p:par>
                          <p:cTn id="52" fill="hold">
                            <p:stCondLst>
                              <p:cond delay="4400"/>
                            </p:stCondLst>
                            <p:childTnLst>
                              <p:par>
                                <p:cTn id="53" presetID="22" presetClass="entr" presetSubtype="1" fill="hold" nodeType="afterEffect">
                                  <p:stCondLst>
                                    <p:cond delay="300"/>
                                  </p:stCondLst>
                                  <p:childTnLst>
                                    <p:set>
                                      <p:cBhvr>
                                        <p:cTn id="54" dur="1" fill="hold">
                                          <p:stCondLst>
                                            <p:cond delay="0"/>
                                          </p:stCondLst>
                                        </p:cTn>
                                        <p:tgtEl>
                                          <p:spTgt spid="98"/>
                                        </p:tgtEl>
                                        <p:attrNameLst>
                                          <p:attrName>style.visibility</p:attrName>
                                        </p:attrNameLst>
                                      </p:cBhvr>
                                      <p:to>
                                        <p:strVal val="visible"/>
                                      </p:to>
                                    </p:set>
                                    <p:animEffect transition="in" filter="wipe(up)">
                                      <p:cBhvr>
                                        <p:cTn id="55" dur="500"/>
                                        <p:tgtEl>
                                          <p:spTgt spid="98"/>
                                        </p:tgtEl>
                                      </p:cBhvr>
                                    </p:animEffect>
                                  </p:childTnLst>
                                </p:cTn>
                              </p:par>
                              <p:par>
                                <p:cTn id="56" presetID="10" presetClass="entr" presetSubtype="0" fill="hold" grpId="0" nodeType="withEffect">
                                  <p:stCondLst>
                                    <p:cond delay="30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5200"/>
                            </p:stCondLst>
                            <p:childTnLst>
                              <p:par>
                                <p:cTn id="60" presetID="22" presetClass="entr" presetSubtype="1" fill="hold" nodeType="afterEffect">
                                  <p:stCondLst>
                                    <p:cond delay="0"/>
                                  </p:stCondLst>
                                  <p:childTnLst>
                                    <p:set>
                                      <p:cBhvr>
                                        <p:cTn id="61" dur="1" fill="hold">
                                          <p:stCondLst>
                                            <p:cond delay="0"/>
                                          </p:stCondLst>
                                        </p:cTn>
                                        <p:tgtEl>
                                          <p:spTgt spid="99"/>
                                        </p:tgtEl>
                                        <p:attrNameLst>
                                          <p:attrName>style.visibility</p:attrName>
                                        </p:attrNameLst>
                                      </p:cBhvr>
                                      <p:to>
                                        <p:strVal val="visible"/>
                                      </p:to>
                                    </p:set>
                                    <p:animEffect transition="in" filter="wipe(up)">
                                      <p:cBhvr>
                                        <p:cTn id="62" dur="500"/>
                                        <p:tgtEl>
                                          <p:spTgt spid="99"/>
                                        </p:tgtEl>
                                      </p:cBhvr>
                                    </p:animEffect>
                                  </p:childTnLst>
                                </p:cTn>
                              </p:par>
                            </p:childTnLst>
                          </p:cTn>
                        </p:par>
                        <p:par>
                          <p:cTn id="63" fill="hold">
                            <p:stCondLst>
                              <p:cond delay="5700"/>
                            </p:stCondLst>
                            <p:childTnLst>
                              <p:par>
                                <p:cTn id="64" presetID="10"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350"/>
                                        <p:tgtEl>
                                          <p:spTgt spid="37"/>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51">
                                            <p:txEl>
                                              <p:pRg st="0" end="0"/>
                                            </p:txEl>
                                          </p:spTgt>
                                        </p:tgtEl>
                                        <p:attrNameLst>
                                          <p:attrName>style.visibility</p:attrName>
                                        </p:attrNameLst>
                                      </p:cBhvr>
                                      <p:to>
                                        <p:strVal val="visible"/>
                                      </p:to>
                                    </p:set>
                                    <p:animEffect transition="in" filter="fade">
                                      <p:cBhvr>
                                        <p:cTn id="69" dur="500"/>
                                        <p:tgtEl>
                                          <p:spTgt spid="51">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100"/>
                                        <p:tgtEl>
                                          <p:spTgt spid="48"/>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51">
                                            <p:txEl>
                                              <p:pRg st="1" end="1"/>
                                            </p:txEl>
                                          </p:spTgt>
                                        </p:tgtEl>
                                        <p:attrNameLst>
                                          <p:attrName>style.visibility</p:attrName>
                                        </p:attrNameLst>
                                      </p:cBhvr>
                                      <p:to>
                                        <p:strVal val="visible"/>
                                      </p:to>
                                    </p:set>
                                    <p:animEffect transition="in" filter="fade">
                                      <p:cBhvr>
                                        <p:cTn id="75" dur="500"/>
                                        <p:tgtEl>
                                          <p:spTgt spid="51">
                                            <p:txEl>
                                              <p:pRg st="1" end="1"/>
                                            </p:txEl>
                                          </p:spTgt>
                                        </p:tgtEl>
                                      </p:cBhvr>
                                    </p:animEffect>
                                  </p:childTnLst>
                                </p:cTn>
                              </p:par>
                              <p:par>
                                <p:cTn id="76" presetID="10" presetClass="entr" presetSubtype="0" fill="hold" nodeType="withEffect">
                                  <p:stCondLst>
                                    <p:cond delay="1000"/>
                                  </p:stCondLst>
                                  <p:childTnLst>
                                    <p:set>
                                      <p:cBhvr>
                                        <p:cTn id="77" dur="1" fill="hold">
                                          <p:stCondLst>
                                            <p:cond delay="0"/>
                                          </p:stCondLst>
                                        </p:cTn>
                                        <p:tgtEl>
                                          <p:spTgt spid="50"/>
                                        </p:tgtEl>
                                        <p:attrNameLst>
                                          <p:attrName>style.visibility</p:attrName>
                                        </p:attrNameLst>
                                      </p:cBhvr>
                                      <p:to>
                                        <p:strVal val="visible"/>
                                      </p:to>
                                    </p:set>
                                    <p:animEffect transition="in" filter="fade">
                                      <p:cBhvr>
                                        <p:cTn id="78" dur="100"/>
                                        <p:tgtEl>
                                          <p:spTgt spid="50"/>
                                        </p:tgtEl>
                                      </p:cBhvr>
                                    </p:animEffect>
                                  </p:childTnLst>
                                </p:cTn>
                              </p:par>
                            </p:childTnLst>
                          </p:cTn>
                        </p:par>
                        <p:par>
                          <p:cTn id="79" fill="hold">
                            <p:stCondLst>
                              <p:cond delay="7200"/>
                            </p:stCondLst>
                            <p:childTnLst>
                              <p:par>
                                <p:cTn id="80" presetID="10" presetClass="entr" presetSubtype="0" fill="hold" nodeType="after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fade">
                                      <p:cBhvr>
                                        <p:cTn id="82" dur="350"/>
                                        <p:tgtEl>
                                          <p:spTgt spid="58"/>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51">
                                            <p:txEl>
                                              <p:pRg st="2" end="2"/>
                                            </p:txEl>
                                          </p:spTgt>
                                        </p:tgtEl>
                                        <p:attrNameLst>
                                          <p:attrName>style.visibility</p:attrName>
                                        </p:attrNameLst>
                                      </p:cBhvr>
                                      <p:to>
                                        <p:strVal val="visible"/>
                                      </p:to>
                                    </p:set>
                                    <p:animEffect transition="in" filter="fade">
                                      <p:cBhvr>
                                        <p:cTn id="85" dur="500"/>
                                        <p:tgtEl>
                                          <p:spTgt spid="51">
                                            <p:txEl>
                                              <p:pRg st="2" end="2"/>
                                            </p:txEl>
                                          </p:spTgt>
                                        </p:tgtEl>
                                      </p:cBhvr>
                                    </p:animEffect>
                                  </p:childTnLst>
                                </p:cTn>
                              </p:par>
                              <p:par>
                                <p:cTn id="86" presetID="10" presetClass="entr" presetSubtype="0" fill="hold" nodeType="withEffect">
                                  <p:stCondLst>
                                    <p:cond delay="50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100"/>
                                        <p:tgtEl>
                                          <p:spTgt spid="49"/>
                                        </p:tgtEl>
                                      </p:cBhvr>
                                    </p:animEffect>
                                  </p:childTnLst>
                                </p:cTn>
                              </p:par>
                            </p:childTnLst>
                          </p:cTn>
                        </p:par>
                        <p:par>
                          <p:cTn id="89" fill="hold">
                            <p:stCondLst>
                              <p:cond delay="8200"/>
                            </p:stCondLst>
                            <p:childTnLst>
                              <p:par>
                                <p:cTn id="90" presetID="10" presetClass="entr" presetSubtype="0" fill="hold"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350"/>
                                        <p:tgtEl>
                                          <p:spTgt spid="55"/>
                                        </p:tgtEl>
                                      </p:cBhvr>
                                    </p:animEffect>
                                  </p:childTnLst>
                                </p:cTn>
                              </p:par>
                            </p:childTnLst>
                          </p:cTn>
                        </p:par>
                        <p:par>
                          <p:cTn id="93" fill="hold">
                            <p:stCondLst>
                              <p:cond delay="8550"/>
                            </p:stCondLst>
                            <p:childTnLst>
                              <p:par>
                                <p:cTn id="94" presetID="63" presetClass="path" presetSubtype="0" accel="24000" decel="72000" fill="hold" nodeType="afterEffect">
                                  <p:stCondLst>
                                    <p:cond delay="0"/>
                                  </p:stCondLst>
                                  <p:childTnLst>
                                    <p:animMotion origin="layout" path="M 5E-6 1.48148E-6 L 0.04701 0.00046 " pathEditMode="relative" rAng="0" ptsTypes="AA">
                                      <p:cBhvr>
                                        <p:cTn id="95" dur="500" fill="hold"/>
                                        <p:tgtEl>
                                          <p:spTgt spid="68"/>
                                        </p:tgtEl>
                                        <p:attrNameLst>
                                          <p:attrName>ppt_x</p:attrName>
                                          <p:attrName>ppt_y</p:attrName>
                                        </p:attrNameLst>
                                      </p:cBhvr>
                                      <p:rCtr x="2344" y="23"/>
                                    </p:animMotion>
                                  </p:childTnLst>
                                </p:cTn>
                              </p:par>
                            </p:childTnLst>
                          </p:cTn>
                        </p:par>
                        <p:par>
                          <p:cTn id="96" fill="hold">
                            <p:stCondLst>
                              <p:cond delay="9050"/>
                            </p:stCondLst>
                            <p:childTnLst>
                              <p:par>
                                <p:cTn id="97" presetID="10" presetClass="entr" presetSubtype="0" fill="hold" grpId="0" nodeType="afterEffect">
                                  <p:stCondLst>
                                    <p:cond delay="400"/>
                                  </p:stCondLst>
                                  <p:childTnLst>
                                    <p:set>
                                      <p:cBhvr>
                                        <p:cTn id="98" dur="1" fill="hold">
                                          <p:stCondLst>
                                            <p:cond delay="0"/>
                                          </p:stCondLst>
                                        </p:cTn>
                                        <p:tgtEl>
                                          <p:spTgt spid="51">
                                            <p:txEl>
                                              <p:pRg st="3" end="3"/>
                                            </p:txEl>
                                          </p:spTgt>
                                        </p:tgtEl>
                                        <p:attrNameLst>
                                          <p:attrName>style.visibility</p:attrName>
                                        </p:attrNameLst>
                                      </p:cBhvr>
                                      <p:to>
                                        <p:strVal val="visible"/>
                                      </p:to>
                                    </p:set>
                                    <p:animEffect transition="in" filter="fade">
                                      <p:cBhvr>
                                        <p:cTn id="99" dur="500"/>
                                        <p:tgtEl>
                                          <p:spTgt spid="51">
                                            <p:txEl>
                                              <p:pRg st="3" end="3"/>
                                            </p:txEl>
                                          </p:spTgt>
                                        </p:tgtEl>
                                      </p:cBhvr>
                                    </p:animEffect>
                                  </p:childTnLst>
                                </p:cTn>
                              </p:par>
                              <p:par>
                                <p:cTn id="100" presetID="10" presetClass="entr" presetSubtype="0" fill="hold" nodeType="withEffect">
                                  <p:stCondLst>
                                    <p:cond delay="4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100"/>
                                        <p:tgtEl>
                                          <p:spTgt spid="47"/>
                                        </p:tgtEl>
                                      </p:cBhvr>
                                    </p:animEffect>
                                  </p:childTnLst>
                                </p:cTn>
                              </p:par>
                            </p:childTnLst>
                          </p:cTn>
                        </p:par>
                        <p:par>
                          <p:cTn id="103" fill="hold">
                            <p:stCondLst>
                              <p:cond delay="9950"/>
                            </p:stCondLst>
                            <p:childTnLst>
                              <p:par>
                                <p:cTn id="104" presetID="10" presetClass="entr" presetSubtype="0" fill="hold" nodeType="afterEffect">
                                  <p:stCondLst>
                                    <p:cond delay="0"/>
                                  </p:stCondLst>
                                  <p:childTnLst>
                                    <p:set>
                                      <p:cBhvr>
                                        <p:cTn id="105" dur="1" fill="hold">
                                          <p:stCondLst>
                                            <p:cond delay="0"/>
                                          </p:stCondLst>
                                        </p:cTn>
                                        <p:tgtEl>
                                          <p:spTgt spid="52"/>
                                        </p:tgtEl>
                                        <p:attrNameLst>
                                          <p:attrName>style.visibility</p:attrName>
                                        </p:attrNameLst>
                                      </p:cBhvr>
                                      <p:to>
                                        <p:strVal val="visible"/>
                                      </p:to>
                                    </p:set>
                                    <p:animEffect transition="in" filter="fade">
                                      <p:cBhvr>
                                        <p:cTn id="106" dur="350"/>
                                        <p:tgtEl>
                                          <p:spTgt spid="52"/>
                                        </p:tgtEl>
                                      </p:cBhvr>
                                    </p:animEffect>
                                  </p:childTnLst>
                                </p:cTn>
                              </p:par>
                            </p:childTnLst>
                          </p:cTn>
                        </p:par>
                        <p:par>
                          <p:cTn id="107" fill="hold">
                            <p:stCondLst>
                              <p:cond delay="10300"/>
                            </p:stCondLst>
                            <p:childTnLst>
                              <p:par>
                                <p:cTn id="108" presetID="63" presetClass="path" presetSubtype="0" accel="26000" decel="74000" fill="hold" nodeType="afterEffect">
                                  <p:stCondLst>
                                    <p:cond delay="0"/>
                                  </p:stCondLst>
                                  <p:childTnLst>
                                    <p:animMotion origin="layout" path="M 0.04701 0.00046 L 0.09623 0.00046 " pathEditMode="relative" rAng="0" ptsTypes="AA">
                                      <p:cBhvr>
                                        <p:cTn id="109" dur="500" fill="hold"/>
                                        <p:tgtEl>
                                          <p:spTgt spid="68"/>
                                        </p:tgtEl>
                                        <p:attrNameLst>
                                          <p:attrName>ppt_x</p:attrName>
                                          <p:attrName>ppt_y</p:attrName>
                                        </p:attrNameLst>
                                      </p:cBhvr>
                                      <p:rCtr x="2461" y="0"/>
                                    </p:animMotion>
                                  </p:childTnLst>
                                </p:cTn>
                              </p:par>
                            </p:childTnLst>
                          </p:cTn>
                        </p:par>
                        <p:par>
                          <p:cTn id="110" fill="hold">
                            <p:stCondLst>
                              <p:cond delay="10800"/>
                            </p:stCondLst>
                            <p:childTnLst>
                              <p:par>
                                <p:cTn id="111" presetID="22" presetClass="entr" presetSubtype="1" fill="hold" nodeType="afterEffect">
                                  <p:stCondLst>
                                    <p:cond delay="0"/>
                                  </p:stCondLst>
                                  <p:childTnLst>
                                    <p:set>
                                      <p:cBhvr>
                                        <p:cTn id="112" dur="1" fill="hold">
                                          <p:stCondLst>
                                            <p:cond delay="0"/>
                                          </p:stCondLst>
                                        </p:cTn>
                                        <p:tgtEl>
                                          <p:spTgt spid="97"/>
                                        </p:tgtEl>
                                        <p:attrNameLst>
                                          <p:attrName>style.visibility</p:attrName>
                                        </p:attrNameLst>
                                      </p:cBhvr>
                                      <p:to>
                                        <p:strVal val="visible"/>
                                      </p:to>
                                    </p:set>
                                    <p:animEffect transition="in" filter="wipe(up)">
                                      <p:cBhvr>
                                        <p:cTn id="113" dur="500"/>
                                        <p:tgtEl>
                                          <p:spTgt spid="97"/>
                                        </p:tgtEl>
                                      </p:cBhvr>
                                    </p:animEffect>
                                  </p:childTnLst>
                                </p:cTn>
                              </p:par>
                            </p:childTnLst>
                          </p:cTn>
                        </p:par>
                        <p:par>
                          <p:cTn id="114" fill="hold">
                            <p:stCondLst>
                              <p:cond delay="11300"/>
                            </p:stCondLst>
                            <p:childTnLst>
                              <p:par>
                                <p:cTn id="115" presetID="10" presetClass="entr" presetSubtype="0" fill="hold" grpId="0" nodeType="after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500"/>
                                        <p:tgtEl>
                                          <p:spTgt spid="36"/>
                                        </p:tgtEl>
                                      </p:cBhvr>
                                    </p:animEffect>
                                  </p:childTnLst>
                                </p:cTn>
                              </p:par>
                            </p:childTnLst>
                          </p:cTn>
                        </p:par>
                        <p:par>
                          <p:cTn id="118" fill="hold">
                            <p:stCondLst>
                              <p:cond delay="11800"/>
                            </p:stCondLst>
                            <p:childTnLst>
                              <p:par>
                                <p:cTn id="119" presetID="10" presetClass="entr" presetSubtype="0" fill="hold" nodeType="afterEffect">
                                  <p:stCondLst>
                                    <p:cond delay="0"/>
                                  </p:stCondLst>
                                  <p:childTnLst>
                                    <p:set>
                                      <p:cBhvr>
                                        <p:cTn id="120" dur="1" fill="hold">
                                          <p:stCondLst>
                                            <p:cond delay="0"/>
                                          </p:stCondLst>
                                        </p:cTn>
                                        <p:tgtEl>
                                          <p:spTgt spid="13"/>
                                        </p:tgtEl>
                                        <p:attrNameLst>
                                          <p:attrName>style.visibility</p:attrName>
                                        </p:attrNameLst>
                                      </p:cBhvr>
                                      <p:to>
                                        <p:strVal val="visible"/>
                                      </p:to>
                                    </p:set>
                                    <p:animEffect transition="in" filter="fade">
                                      <p:cBhvr>
                                        <p:cTn id="121" dur="500"/>
                                        <p:tgtEl>
                                          <p:spTgt spid="13"/>
                                        </p:tgtEl>
                                      </p:cBhvr>
                                    </p:animEffect>
                                  </p:childTnLst>
                                </p:cTn>
                              </p:par>
                              <p:par>
                                <p:cTn id="122" presetID="10" presetClass="entr" presetSubtype="0" fill="hold" nodeType="withEffect">
                                  <p:stCondLst>
                                    <p:cond delay="100"/>
                                  </p:stCondLst>
                                  <p:childTnLst>
                                    <p:set>
                                      <p:cBhvr>
                                        <p:cTn id="123" dur="1" fill="hold">
                                          <p:stCondLst>
                                            <p:cond delay="0"/>
                                          </p:stCondLst>
                                        </p:cTn>
                                        <p:tgtEl>
                                          <p:spTgt spid="12"/>
                                        </p:tgtEl>
                                        <p:attrNameLst>
                                          <p:attrName>style.visibility</p:attrName>
                                        </p:attrNameLst>
                                      </p:cBhvr>
                                      <p:to>
                                        <p:strVal val="visible"/>
                                      </p:to>
                                    </p:set>
                                    <p:animEffect transition="in" filter="fade">
                                      <p:cBhvr>
                                        <p:cTn id="124" dur="500"/>
                                        <p:tgtEl>
                                          <p:spTgt spid="12"/>
                                        </p:tgtEl>
                                      </p:cBhvr>
                                    </p:animEffect>
                                  </p:childTnLst>
                                </p:cTn>
                              </p:par>
                              <p:par>
                                <p:cTn id="125" presetID="10" presetClass="entr" presetSubtype="0" fill="hold" nodeType="withEffect">
                                  <p:stCondLst>
                                    <p:cond delay="200"/>
                                  </p:stCondLst>
                                  <p:childTnLst>
                                    <p:set>
                                      <p:cBhvr>
                                        <p:cTn id="126" dur="1" fill="hold">
                                          <p:stCondLst>
                                            <p:cond delay="0"/>
                                          </p:stCondLst>
                                        </p:cTn>
                                        <p:tgtEl>
                                          <p:spTgt spid="14"/>
                                        </p:tgtEl>
                                        <p:attrNameLst>
                                          <p:attrName>style.visibility</p:attrName>
                                        </p:attrNameLst>
                                      </p:cBhvr>
                                      <p:to>
                                        <p:strVal val="visible"/>
                                      </p:to>
                                    </p:set>
                                    <p:animEffect transition="in" filter="fade">
                                      <p:cBhvr>
                                        <p:cTn id="127" dur="500"/>
                                        <p:tgtEl>
                                          <p:spTgt spid="14"/>
                                        </p:tgtEl>
                                      </p:cBhvr>
                                    </p:animEffect>
                                  </p:childTnLst>
                                </p:cTn>
                              </p:par>
                              <p:par>
                                <p:cTn id="128" presetID="10" presetClass="entr" presetSubtype="0" fill="hold" nodeType="withEffect">
                                  <p:stCondLst>
                                    <p:cond delay="300"/>
                                  </p:stCondLst>
                                  <p:childTnLst>
                                    <p:set>
                                      <p:cBhvr>
                                        <p:cTn id="129" dur="1" fill="hold">
                                          <p:stCondLst>
                                            <p:cond delay="0"/>
                                          </p:stCondLst>
                                        </p:cTn>
                                        <p:tgtEl>
                                          <p:spTgt spid="16"/>
                                        </p:tgtEl>
                                        <p:attrNameLst>
                                          <p:attrName>style.visibility</p:attrName>
                                        </p:attrNameLst>
                                      </p:cBhvr>
                                      <p:to>
                                        <p:strVal val="visible"/>
                                      </p:to>
                                    </p:set>
                                    <p:animEffect transition="in" filter="fade">
                                      <p:cBhvr>
                                        <p:cTn id="130" dur="500"/>
                                        <p:tgtEl>
                                          <p:spTgt spid="16"/>
                                        </p:tgtEl>
                                      </p:cBhvr>
                                    </p:animEffect>
                                  </p:childTnLst>
                                </p:cTn>
                              </p:par>
                              <p:par>
                                <p:cTn id="131" presetID="10" presetClass="entr" presetSubtype="0" fill="hold" nodeType="withEffect">
                                  <p:stCondLst>
                                    <p:cond delay="500"/>
                                  </p:stCondLst>
                                  <p:childTnLst>
                                    <p:set>
                                      <p:cBhvr>
                                        <p:cTn id="132" dur="1" fill="hold">
                                          <p:stCondLst>
                                            <p:cond delay="0"/>
                                          </p:stCondLst>
                                        </p:cTn>
                                        <p:tgtEl>
                                          <p:spTgt spid="15"/>
                                        </p:tgtEl>
                                        <p:attrNameLst>
                                          <p:attrName>style.visibility</p:attrName>
                                        </p:attrNameLst>
                                      </p:cBhvr>
                                      <p:to>
                                        <p:strVal val="visible"/>
                                      </p:to>
                                    </p:set>
                                    <p:animEffect transition="in" filter="fade">
                                      <p:cBhvr>
                                        <p:cTn id="133" dur="500"/>
                                        <p:tgtEl>
                                          <p:spTgt spid="15"/>
                                        </p:tgtEl>
                                      </p:cBhvr>
                                    </p:animEffect>
                                  </p:childTnLst>
                                </p:cTn>
                              </p:par>
                            </p:childTnLst>
                          </p:cTn>
                        </p:par>
                        <p:par>
                          <p:cTn id="134" fill="hold">
                            <p:stCondLst>
                              <p:cond delay="12800"/>
                            </p:stCondLst>
                            <p:childTnLst>
                              <p:par>
                                <p:cTn id="135" presetID="10" presetClass="entr" presetSubtype="0" fill="hold" grpId="0" nodeType="afterEffect">
                                  <p:stCondLst>
                                    <p:cond delay="200"/>
                                  </p:stCondLst>
                                  <p:childTnLst>
                                    <p:set>
                                      <p:cBhvr>
                                        <p:cTn id="136" dur="1" fill="hold">
                                          <p:stCondLst>
                                            <p:cond delay="0"/>
                                          </p:stCondLst>
                                        </p:cTn>
                                        <p:tgtEl>
                                          <p:spTgt spid="35"/>
                                        </p:tgtEl>
                                        <p:attrNameLst>
                                          <p:attrName>style.visibility</p:attrName>
                                        </p:attrNameLst>
                                      </p:cBhvr>
                                      <p:to>
                                        <p:strVal val="visible"/>
                                      </p:to>
                                    </p:set>
                                    <p:animEffect transition="in" filter="fade">
                                      <p:cBhvr>
                                        <p:cTn id="1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animBg="1"/>
      <p:bldP spid="38" grpId="0"/>
      <p:bldP spid="39" grpId="0"/>
      <p:bldP spid="40" grpId="0" animBg="1"/>
      <p:bldP spid="41" grpId="0" uiExpand="1" build="p"/>
      <p:bldP spid="42" grpId="0" animBg="1"/>
      <p:bldP spid="43" grpId="0" animBg="1"/>
      <p:bldP spid="44" grpId="0" animBg="1"/>
      <p:bldP spid="45" grpId="0" animBg="1"/>
      <p:bldP spid="46" grpId="0" animBg="1"/>
      <p:bldP spid="48" grpId="0" animBg="1"/>
      <p:bldP spid="51" grpId="0" uiExpand="1" build="p"/>
      <p:bldP spid="6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Laptop_E770">
            <a:extLst>
              <a:ext uri="{FF2B5EF4-FFF2-40B4-BE49-F238E27FC236}">
                <a16:creationId xmlns:a16="http://schemas.microsoft.com/office/drawing/2014/main" id="{E07AE32C-E493-4B37-9181-781891469B7E}"/>
              </a:ext>
            </a:extLst>
          </p:cNvPr>
          <p:cNvSpPr>
            <a:spLocks noChangeAspect="1" noEditPoints="1"/>
          </p:cNvSpPr>
          <p:nvPr/>
        </p:nvSpPr>
        <p:spPr bwMode="auto">
          <a:xfrm>
            <a:off x="6736996" y="3122134"/>
            <a:ext cx="1870661" cy="1248249"/>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solidFill>
            <a:srgbClr val="FFFFFF"/>
          </a:solidFill>
          <a:ln w="28575" cap="sq">
            <a:solidFill>
              <a:schemeClr val="accent1"/>
            </a:solidFill>
            <a:prstDash val="solid"/>
            <a:miter lim="800000"/>
            <a:headEnd/>
            <a:tailEnd/>
          </a:ln>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nvGrpSpPr>
          <p:cNvPr id="78" name="Malicious email">
            <a:extLst>
              <a:ext uri="{FF2B5EF4-FFF2-40B4-BE49-F238E27FC236}">
                <a16:creationId xmlns:a16="http://schemas.microsoft.com/office/drawing/2014/main" id="{5BCCE9F0-8F6C-4142-833A-164217DB7DA4}"/>
              </a:ext>
            </a:extLst>
          </p:cNvPr>
          <p:cNvGrpSpPr/>
          <p:nvPr/>
        </p:nvGrpSpPr>
        <p:grpSpPr>
          <a:xfrm>
            <a:off x="7421457" y="3301647"/>
            <a:ext cx="554736" cy="554736"/>
            <a:chOff x="5989880" y="3797207"/>
            <a:chExt cx="457200" cy="457200"/>
          </a:xfrm>
        </p:grpSpPr>
        <p:sp>
          <p:nvSpPr>
            <p:cNvPr id="79" name="Oval 78">
              <a:extLst>
                <a:ext uri="{FF2B5EF4-FFF2-40B4-BE49-F238E27FC236}">
                  <a16:creationId xmlns:a16="http://schemas.microsoft.com/office/drawing/2014/main" id="{1B3C9ADB-E76E-4366-91C6-C57D0181E315}"/>
                </a:ext>
              </a:extLst>
            </p:cNvPr>
            <p:cNvSpPr/>
            <p:nvPr/>
          </p:nvSpPr>
          <p:spPr bwMode="auto">
            <a:xfrm>
              <a:off x="5989880" y="3797207"/>
              <a:ext cx="457200" cy="457200"/>
            </a:xfrm>
            <a:prstGeom prst="ellipse">
              <a:avLst/>
            </a:prstGeom>
            <a:solidFill>
              <a:schemeClr val="bg1">
                <a:lumMod val="50000"/>
              </a:schemeClr>
            </a:solidFill>
            <a:ln w="158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80" name="mail">
              <a:extLst>
                <a:ext uri="{FF2B5EF4-FFF2-40B4-BE49-F238E27FC236}">
                  <a16:creationId xmlns:a16="http://schemas.microsoft.com/office/drawing/2014/main" id="{C260993C-22B2-4518-8FBF-90CA606951CE}"/>
                </a:ext>
              </a:extLst>
            </p:cNvPr>
            <p:cNvSpPr>
              <a:spLocks noChangeAspect="1" noEditPoints="1"/>
            </p:cNvSpPr>
            <p:nvPr/>
          </p:nvSpPr>
          <p:spPr bwMode="auto">
            <a:xfrm>
              <a:off x="6071745" y="3937766"/>
              <a:ext cx="293470" cy="176082"/>
            </a:xfrm>
            <a:custGeom>
              <a:avLst/>
              <a:gdLst>
                <a:gd name="T0" fmla="*/ 245 w 245"/>
                <a:gd name="T1" fmla="*/ 75 h 147"/>
                <a:gd name="T2" fmla="*/ 245 w 245"/>
                <a:gd name="T3" fmla="*/ 147 h 147"/>
                <a:gd name="T4" fmla="*/ 0 w 245"/>
                <a:gd name="T5" fmla="*/ 147 h 147"/>
                <a:gd name="T6" fmla="*/ 0 w 245"/>
                <a:gd name="T7" fmla="*/ 0 h 147"/>
                <a:gd name="T8" fmla="*/ 245 w 245"/>
                <a:gd name="T9" fmla="*/ 0 h 147"/>
                <a:gd name="T10" fmla="*/ 245 w 245"/>
                <a:gd name="T11" fmla="*/ 75 h 147"/>
                <a:gd name="T12" fmla="*/ 0 w 245"/>
                <a:gd name="T13" fmla="*/ 0 h 147"/>
                <a:gd name="T14" fmla="*/ 123 w 245"/>
                <a:gd name="T15" fmla="*/ 73 h 147"/>
                <a:gd name="T16" fmla="*/ 245 w 245"/>
                <a:gd name="T1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5" h="147">
                  <a:moveTo>
                    <a:pt x="245" y="75"/>
                  </a:moveTo>
                  <a:lnTo>
                    <a:pt x="245" y="147"/>
                  </a:lnTo>
                  <a:lnTo>
                    <a:pt x="0" y="147"/>
                  </a:lnTo>
                  <a:lnTo>
                    <a:pt x="0" y="0"/>
                  </a:lnTo>
                  <a:lnTo>
                    <a:pt x="245" y="0"/>
                  </a:lnTo>
                  <a:lnTo>
                    <a:pt x="245" y="75"/>
                  </a:lnTo>
                  <a:moveTo>
                    <a:pt x="0" y="0"/>
                  </a:moveTo>
                  <a:lnTo>
                    <a:pt x="123" y="73"/>
                  </a:lnTo>
                  <a:lnTo>
                    <a:pt x="245" y="0"/>
                  </a:lnTo>
                </a:path>
              </a:pathLst>
            </a:custGeom>
            <a:solidFill>
              <a:schemeClr val="bg1">
                <a:lumMod val="50000"/>
              </a:schemeClr>
            </a:solidFill>
            <a:ln w="158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81" name="Malicious URL">
            <a:extLst>
              <a:ext uri="{FF2B5EF4-FFF2-40B4-BE49-F238E27FC236}">
                <a16:creationId xmlns:a16="http://schemas.microsoft.com/office/drawing/2014/main" id="{A92988FB-7EF9-4C09-AE9E-2FCB1D64F3C3}"/>
              </a:ext>
            </a:extLst>
          </p:cNvPr>
          <p:cNvSpPr txBox="1"/>
          <p:nvPr/>
        </p:nvSpPr>
        <p:spPr>
          <a:xfrm>
            <a:off x="6722253" y="2595673"/>
            <a:ext cx="2060179" cy="381579"/>
          </a:xfrm>
          <a:prstGeom prst="rect">
            <a:avLst/>
          </a:prstGeom>
          <a:noFill/>
        </p:spPr>
        <p:txBody>
          <a:bodyPr wrap="none" lIns="121920" tIns="97536" rIns="121920" bIns="97536" rtlCol="0">
            <a:spAutoFit/>
          </a:bodyPr>
          <a:lstStyle/>
          <a:p>
            <a:pPr marL="0" marR="0" lvl="0" indent="0" algn="l" defTabSz="914446" rtl="0" eaLnBrk="1" fontAlgn="auto" latinLnBrk="0" hangingPunct="1">
              <a:lnSpc>
                <a:spcPct val="90000"/>
              </a:lnSpc>
              <a:spcBef>
                <a:spcPts val="0"/>
              </a:spcBef>
              <a:spcAft>
                <a:spcPts val="400"/>
              </a:spcAft>
              <a:buClrTx/>
              <a:buSzTx/>
              <a:buFontTx/>
              <a:buNone/>
              <a:tabLst/>
              <a:defRPr/>
            </a:pPr>
            <a:r>
              <a:rPr kumimoji="0" lang="en-US" sz="1333" b="0" i="0" u="none" strike="noStrike" kern="1200" cap="none" spc="0" normalizeH="0" baseline="0" noProof="0" dirty="0">
                <a:ln>
                  <a:noFill/>
                </a:ln>
                <a:gradFill>
                  <a:gsLst>
                    <a:gs pos="2917">
                      <a:srgbClr val="505050"/>
                    </a:gs>
                    <a:gs pos="30000">
                      <a:srgbClr val="505050"/>
                    </a:gs>
                  </a:gsLst>
                  <a:lin ang="5400000" scaled="0"/>
                </a:gradFill>
                <a:effectLst/>
                <a:uLnTx/>
                <a:uFillTx/>
                <a:latin typeface="Segoe UI"/>
                <a:ea typeface="+mn-ea"/>
                <a:cs typeface="+mn-cs"/>
              </a:rPr>
              <a:t>www.kittensarecute.com</a:t>
            </a:r>
          </a:p>
        </p:txBody>
      </p:sp>
      <p:sp>
        <p:nvSpPr>
          <p:cNvPr id="82" name="Malicious URL">
            <a:extLst>
              <a:ext uri="{FF2B5EF4-FFF2-40B4-BE49-F238E27FC236}">
                <a16:creationId xmlns:a16="http://schemas.microsoft.com/office/drawing/2014/main" id="{A233D507-ACBC-480F-ADFB-535D125BF259}"/>
              </a:ext>
            </a:extLst>
          </p:cNvPr>
          <p:cNvSpPr txBox="1"/>
          <p:nvPr/>
        </p:nvSpPr>
        <p:spPr>
          <a:xfrm>
            <a:off x="6722253" y="2590234"/>
            <a:ext cx="1484894" cy="381579"/>
          </a:xfrm>
          <a:prstGeom prst="rect">
            <a:avLst/>
          </a:prstGeom>
          <a:noFill/>
        </p:spPr>
        <p:txBody>
          <a:bodyPr wrap="none" lIns="121920" tIns="97536" rIns="121920" bIns="97536" rtlCol="0">
            <a:spAutoFit/>
          </a:bodyPr>
          <a:lstStyle/>
          <a:p>
            <a:pPr marL="0" marR="0" lvl="0" indent="0" algn="l" defTabSz="914446" rtl="0" eaLnBrk="1" fontAlgn="auto" latinLnBrk="0" hangingPunct="1">
              <a:lnSpc>
                <a:spcPct val="90000"/>
              </a:lnSpc>
              <a:spcBef>
                <a:spcPts val="0"/>
              </a:spcBef>
              <a:spcAft>
                <a:spcPts val="400"/>
              </a:spcAft>
              <a:buClrTx/>
              <a:buSzTx/>
              <a:buFontTx/>
              <a:buNone/>
              <a:tabLst/>
              <a:defRPr/>
            </a:pPr>
            <a:r>
              <a:rPr kumimoji="0" lang="en-US" sz="1333" b="0" i="0" u="none" strike="noStrike" kern="1200" cap="none" spc="0" normalizeH="0" baseline="0" noProof="0" dirty="0">
                <a:ln>
                  <a:noFill/>
                </a:ln>
                <a:gradFill>
                  <a:gsLst>
                    <a:gs pos="2917">
                      <a:srgbClr val="505050"/>
                    </a:gs>
                    <a:gs pos="30000">
                      <a:srgbClr val="505050"/>
                    </a:gs>
                  </a:gsLst>
                  <a:lin ang="5400000" scaled="0"/>
                </a:gradFill>
                <a:effectLst/>
                <a:uLnTx/>
                <a:uFillTx/>
                <a:latin typeface="Segoe UI"/>
                <a:ea typeface="+mn-ea"/>
                <a:cs typeface="+mn-cs"/>
              </a:rPr>
              <a:t>www.hacker.com</a:t>
            </a:r>
          </a:p>
        </p:txBody>
      </p:sp>
      <p:cxnSp>
        <p:nvCxnSpPr>
          <p:cNvPr id="83" name="Straight Connector 82">
            <a:extLst>
              <a:ext uri="{FF2B5EF4-FFF2-40B4-BE49-F238E27FC236}">
                <a16:creationId xmlns:a16="http://schemas.microsoft.com/office/drawing/2014/main" id="{F630D325-B6E5-42C5-BBF1-3D33509FD6E9}"/>
              </a:ext>
            </a:extLst>
          </p:cNvPr>
          <p:cNvCxnSpPr>
            <a:cxnSpLocks/>
          </p:cNvCxnSpPr>
          <p:nvPr/>
        </p:nvCxnSpPr>
        <p:spPr>
          <a:xfrm>
            <a:off x="8419434" y="3585313"/>
            <a:ext cx="1639443" cy="0"/>
          </a:xfrm>
          <a:prstGeom prst="line">
            <a:avLst/>
          </a:prstGeom>
          <a:ln w="19050">
            <a:solidFill>
              <a:srgbClr val="E81123"/>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nvGrpSpPr>
          <p:cNvPr id="85" name="Attacker">
            <a:extLst>
              <a:ext uri="{FF2B5EF4-FFF2-40B4-BE49-F238E27FC236}">
                <a16:creationId xmlns:a16="http://schemas.microsoft.com/office/drawing/2014/main" id="{25973399-AF46-4ADD-8828-D9118CA0D184}"/>
              </a:ext>
            </a:extLst>
          </p:cNvPr>
          <p:cNvGrpSpPr/>
          <p:nvPr/>
        </p:nvGrpSpPr>
        <p:grpSpPr>
          <a:xfrm>
            <a:off x="10097579" y="3104546"/>
            <a:ext cx="996077" cy="1020006"/>
            <a:chOff x="8870135" y="5174567"/>
            <a:chExt cx="552180" cy="565445"/>
          </a:xfrm>
        </p:grpSpPr>
        <p:sp>
          <p:nvSpPr>
            <p:cNvPr id="86" name="Freeform 12">
              <a:extLst>
                <a:ext uri="{FF2B5EF4-FFF2-40B4-BE49-F238E27FC236}">
                  <a16:creationId xmlns:a16="http://schemas.microsoft.com/office/drawing/2014/main" id="{34D06553-2B48-4912-AA57-D8C5F208879C}"/>
                </a:ext>
              </a:extLst>
            </p:cNvPr>
            <p:cNvSpPr>
              <a:spLocks noEditPoints="1"/>
            </p:cNvSpPr>
            <p:nvPr/>
          </p:nvSpPr>
          <p:spPr bwMode="auto">
            <a:xfrm>
              <a:off x="8870135" y="5174567"/>
              <a:ext cx="552180" cy="565445"/>
            </a:xfrm>
            <a:custGeom>
              <a:avLst/>
              <a:gdLst>
                <a:gd name="T0" fmla="*/ 212 w 219"/>
                <a:gd name="T1" fmla="*/ 181 h 225"/>
                <a:gd name="T2" fmla="*/ 196 w 219"/>
                <a:gd name="T3" fmla="*/ 129 h 225"/>
                <a:gd name="T4" fmla="*/ 187 w 219"/>
                <a:gd name="T5" fmla="*/ 112 h 225"/>
                <a:gd name="T6" fmla="*/ 160 w 219"/>
                <a:gd name="T7" fmla="*/ 93 h 225"/>
                <a:gd name="T8" fmla="*/ 154 w 219"/>
                <a:gd name="T9" fmla="*/ 41 h 225"/>
                <a:gd name="T10" fmla="*/ 133 w 219"/>
                <a:gd name="T11" fmla="*/ 11 h 225"/>
                <a:gd name="T12" fmla="*/ 113 w 219"/>
                <a:gd name="T13" fmla="*/ 2 h 225"/>
                <a:gd name="T14" fmla="*/ 82 w 219"/>
                <a:gd name="T15" fmla="*/ 15 h 225"/>
                <a:gd name="T16" fmla="*/ 66 w 219"/>
                <a:gd name="T17" fmla="*/ 42 h 225"/>
                <a:gd name="T18" fmla="*/ 61 w 219"/>
                <a:gd name="T19" fmla="*/ 94 h 225"/>
                <a:gd name="T20" fmla="*/ 32 w 219"/>
                <a:gd name="T21" fmla="*/ 112 h 225"/>
                <a:gd name="T22" fmla="*/ 23 w 219"/>
                <a:gd name="T23" fmla="*/ 129 h 225"/>
                <a:gd name="T24" fmla="*/ 7 w 219"/>
                <a:gd name="T25" fmla="*/ 181 h 225"/>
                <a:gd name="T26" fmla="*/ 39 w 219"/>
                <a:gd name="T27" fmla="*/ 225 h 225"/>
                <a:gd name="T28" fmla="*/ 47 w 219"/>
                <a:gd name="T29" fmla="*/ 225 h 225"/>
                <a:gd name="T30" fmla="*/ 46 w 219"/>
                <a:gd name="T31" fmla="*/ 221 h 225"/>
                <a:gd name="T32" fmla="*/ 42 w 219"/>
                <a:gd name="T33" fmla="*/ 147 h 225"/>
                <a:gd name="T34" fmla="*/ 56 w 219"/>
                <a:gd name="T35" fmla="*/ 132 h 225"/>
                <a:gd name="T36" fmla="*/ 163 w 219"/>
                <a:gd name="T37" fmla="*/ 132 h 225"/>
                <a:gd name="T38" fmla="*/ 177 w 219"/>
                <a:gd name="T39" fmla="*/ 147 h 225"/>
                <a:gd name="T40" fmla="*/ 173 w 219"/>
                <a:gd name="T41" fmla="*/ 221 h 225"/>
                <a:gd name="T42" fmla="*/ 172 w 219"/>
                <a:gd name="T43" fmla="*/ 225 h 225"/>
                <a:gd name="T44" fmla="*/ 180 w 219"/>
                <a:gd name="T45" fmla="*/ 225 h 225"/>
                <a:gd name="T46" fmla="*/ 212 w 219"/>
                <a:gd name="T47" fmla="*/ 181 h 225"/>
                <a:gd name="T48" fmla="*/ 139 w 219"/>
                <a:gd name="T49" fmla="*/ 81 h 225"/>
                <a:gd name="T50" fmla="*/ 130 w 219"/>
                <a:gd name="T51" fmla="*/ 98 h 225"/>
                <a:gd name="T52" fmla="*/ 110 w 219"/>
                <a:gd name="T53" fmla="*/ 111 h 225"/>
                <a:gd name="T54" fmla="*/ 88 w 219"/>
                <a:gd name="T55" fmla="*/ 95 h 225"/>
                <a:gd name="T56" fmla="*/ 80 w 219"/>
                <a:gd name="T57" fmla="*/ 81 h 225"/>
                <a:gd name="T58" fmla="*/ 78 w 219"/>
                <a:gd name="T59" fmla="*/ 63 h 225"/>
                <a:gd name="T60" fmla="*/ 78 w 219"/>
                <a:gd name="T61" fmla="*/ 61 h 225"/>
                <a:gd name="T62" fmla="*/ 78 w 219"/>
                <a:gd name="T63" fmla="*/ 60 h 225"/>
                <a:gd name="T64" fmla="*/ 78 w 219"/>
                <a:gd name="T65" fmla="*/ 52 h 225"/>
                <a:gd name="T66" fmla="*/ 88 w 219"/>
                <a:gd name="T67" fmla="*/ 42 h 225"/>
                <a:gd name="T68" fmla="*/ 110 w 219"/>
                <a:gd name="T69" fmla="*/ 48 h 225"/>
                <a:gd name="T70" fmla="*/ 130 w 219"/>
                <a:gd name="T71" fmla="*/ 42 h 225"/>
                <a:gd name="T72" fmla="*/ 141 w 219"/>
                <a:gd name="T73" fmla="*/ 53 h 225"/>
                <a:gd name="T74" fmla="*/ 142 w 219"/>
                <a:gd name="T75" fmla="*/ 66 h 225"/>
                <a:gd name="T76" fmla="*/ 139 w 219"/>
                <a:gd name="T77" fmla="*/ 8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9" h="225">
                  <a:moveTo>
                    <a:pt x="212" y="181"/>
                  </a:moveTo>
                  <a:cubicBezTo>
                    <a:pt x="196" y="129"/>
                    <a:pt x="196" y="129"/>
                    <a:pt x="196" y="129"/>
                  </a:cubicBezTo>
                  <a:cubicBezTo>
                    <a:pt x="194" y="124"/>
                    <a:pt x="191" y="118"/>
                    <a:pt x="187" y="112"/>
                  </a:cubicBezTo>
                  <a:cubicBezTo>
                    <a:pt x="177" y="100"/>
                    <a:pt x="166" y="95"/>
                    <a:pt x="160" y="93"/>
                  </a:cubicBezTo>
                  <a:cubicBezTo>
                    <a:pt x="162" y="82"/>
                    <a:pt x="163" y="63"/>
                    <a:pt x="154" y="41"/>
                  </a:cubicBezTo>
                  <a:cubicBezTo>
                    <a:pt x="151" y="34"/>
                    <a:pt x="146" y="21"/>
                    <a:pt x="133" y="11"/>
                  </a:cubicBezTo>
                  <a:cubicBezTo>
                    <a:pt x="128" y="7"/>
                    <a:pt x="122" y="3"/>
                    <a:pt x="113" y="2"/>
                  </a:cubicBezTo>
                  <a:cubicBezTo>
                    <a:pt x="96" y="0"/>
                    <a:pt x="84" y="13"/>
                    <a:pt x="82" y="15"/>
                  </a:cubicBezTo>
                  <a:cubicBezTo>
                    <a:pt x="77" y="21"/>
                    <a:pt x="70" y="30"/>
                    <a:pt x="66" y="42"/>
                  </a:cubicBezTo>
                  <a:cubicBezTo>
                    <a:pt x="57" y="64"/>
                    <a:pt x="59" y="84"/>
                    <a:pt x="61" y="94"/>
                  </a:cubicBezTo>
                  <a:cubicBezTo>
                    <a:pt x="55" y="95"/>
                    <a:pt x="42" y="100"/>
                    <a:pt x="32" y="112"/>
                  </a:cubicBezTo>
                  <a:cubicBezTo>
                    <a:pt x="27" y="118"/>
                    <a:pt x="25" y="124"/>
                    <a:pt x="23" y="129"/>
                  </a:cubicBezTo>
                  <a:cubicBezTo>
                    <a:pt x="7" y="181"/>
                    <a:pt x="7" y="181"/>
                    <a:pt x="7" y="181"/>
                  </a:cubicBezTo>
                  <a:cubicBezTo>
                    <a:pt x="0" y="202"/>
                    <a:pt x="16" y="225"/>
                    <a:pt x="39" y="225"/>
                  </a:cubicBezTo>
                  <a:cubicBezTo>
                    <a:pt x="47" y="225"/>
                    <a:pt x="47" y="225"/>
                    <a:pt x="47" y="225"/>
                  </a:cubicBezTo>
                  <a:cubicBezTo>
                    <a:pt x="47" y="224"/>
                    <a:pt x="46" y="223"/>
                    <a:pt x="46" y="221"/>
                  </a:cubicBezTo>
                  <a:cubicBezTo>
                    <a:pt x="42" y="147"/>
                    <a:pt x="42" y="147"/>
                    <a:pt x="42" y="147"/>
                  </a:cubicBezTo>
                  <a:cubicBezTo>
                    <a:pt x="41" y="139"/>
                    <a:pt x="48" y="132"/>
                    <a:pt x="56" y="132"/>
                  </a:cubicBezTo>
                  <a:cubicBezTo>
                    <a:pt x="163" y="132"/>
                    <a:pt x="163" y="132"/>
                    <a:pt x="163" y="132"/>
                  </a:cubicBezTo>
                  <a:cubicBezTo>
                    <a:pt x="171" y="132"/>
                    <a:pt x="178" y="139"/>
                    <a:pt x="177" y="147"/>
                  </a:cubicBezTo>
                  <a:cubicBezTo>
                    <a:pt x="173" y="221"/>
                    <a:pt x="173" y="221"/>
                    <a:pt x="173" y="221"/>
                  </a:cubicBezTo>
                  <a:cubicBezTo>
                    <a:pt x="173" y="223"/>
                    <a:pt x="172" y="224"/>
                    <a:pt x="172" y="225"/>
                  </a:cubicBezTo>
                  <a:cubicBezTo>
                    <a:pt x="180" y="225"/>
                    <a:pt x="180" y="225"/>
                    <a:pt x="180" y="225"/>
                  </a:cubicBezTo>
                  <a:cubicBezTo>
                    <a:pt x="203" y="225"/>
                    <a:pt x="219" y="202"/>
                    <a:pt x="212" y="181"/>
                  </a:cubicBezTo>
                  <a:close/>
                  <a:moveTo>
                    <a:pt x="139" y="81"/>
                  </a:moveTo>
                  <a:cubicBezTo>
                    <a:pt x="138" y="85"/>
                    <a:pt x="136" y="92"/>
                    <a:pt x="130" y="98"/>
                  </a:cubicBezTo>
                  <a:cubicBezTo>
                    <a:pt x="126" y="103"/>
                    <a:pt x="119" y="111"/>
                    <a:pt x="110" y="111"/>
                  </a:cubicBezTo>
                  <a:cubicBezTo>
                    <a:pt x="99" y="111"/>
                    <a:pt x="92" y="101"/>
                    <a:pt x="88" y="95"/>
                  </a:cubicBezTo>
                  <a:cubicBezTo>
                    <a:pt x="84" y="90"/>
                    <a:pt x="81" y="84"/>
                    <a:pt x="80" y="81"/>
                  </a:cubicBezTo>
                  <a:cubicBezTo>
                    <a:pt x="79" y="75"/>
                    <a:pt x="78" y="69"/>
                    <a:pt x="78" y="63"/>
                  </a:cubicBezTo>
                  <a:cubicBezTo>
                    <a:pt x="78" y="62"/>
                    <a:pt x="78" y="62"/>
                    <a:pt x="78" y="61"/>
                  </a:cubicBezTo>
                  <a:cubicBezTo>
                    <a:pt x="78" y="61"/>
                    <a:pt x="78" y="61"/>
                    <a:pt x="78" y="60"/>
                  </a:cubicBezTo>
                  <a:cubicBezTo>
                    <a:pt x="78" y="52"/>
                    <a:pt x="78" y="52"/>
                    <a:pt x="78" y="52"/>
                  </a:cubicBezTo>
                  <a:cubicBezTo>
                    <a:pt x="78" y="52"/>
                    <a:pt x="79" y="42"/>
                    <a:pt x="88" y="42"/>
                  </a:cubicBezTo>
                  <a:cubicBezTo>
                    <a:pt x="88" y="42"/>
                    <a:pt x="101" y="48"/>
                    <a:pt x="110" y="48"/>
                  </a:cubicBezTo>
                  <a:cubicBezTo>
                    <a:pt x="117" y="48"/>
                    <a:pt x="124" y="46"/>
                    <a:pt x="130" y="42"/>
                  </a:cubicBezTo>
                  <a:cubicBezTo>
                    <a:pt x="133" y="42"/>
                    <a:pt x="141" y="43"/>
                    <a:pt x="141" y="53"/>
                  </a:cubicBezTo>
                  <a:cubicBezTo>
                    <a:pt x="141" y="57"/>
                    <a:pt x="142" y="61"/>
                    <a:pt x="142" y="66"/>
                  </a:cubicBezTo>
                  <a:cubicBezTo>
                    <a:pt x="141" y="72"/>
                    <a:pt x="140" y="77"/>
                    <a:pt x="139" y="81"/>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87" name="Freeform: Shape 86">
              <a:extLst>
                <a:ext uri="{FF2B5EF4-FFF2-40B4-BE49-F238E27FC236}">
                  <a16:creationId xmlns:a16="http://schemas.microsoft.com/office/drawing/2014/main" id="{D13461E3-73D3-4771-A9AE-83B491D013A3}"/>
                </a:ext>
              </a:extLst>
            </p:cNvPr>
            <p:cNvSpPr/>
            <p:nvPr/>
          </p:nvSpPr>
          <p:spPr bwMode="auto">
            <a:xfrm>
              <a:off x="9074129" y="5334389"/>
              <a:ext cx="140811" cy="46849"/>
            </a:xfrm>
            <a:custGeom>
              <a:avLst/>
              <a:gdLst>
                <a:gd name="connsiteX0" fmla="*/ 44007 w 118751"/>
                <a:gd name="connsiteY0" fmla="*/ 0 h 39510"/>
                <a:gd name="connsiteX1" fmla="*/ 74105 w 118751"/>
                <a:gd name="connsiteY1" fmla="*/ 0 h 39510"/>
                <a:gd name="connsiteX2" fmla="*/ 74105 w 118751"/>
                <a:gd name="connsiteY2" fmla="*/ 1909 h 39510"/>
                <a:gd name="connsiteX3" fmla="*/ 82862 w 118751"/>
                <a:gd name="connsiteY3" fmla="*/ 1089 h 39510"/>
                <a:gd name="connsiteX4" fmla="*/ 116839 w 118751"/>
                <a:gd name="connsiteY4" fmla="*/ 3226 h 39510"/>
                <a:gd name="connsiteX5" fmla="*/ 114717 w 118751"/>
                <a:gd name="connsiteY5" fmla="*/ 22433 h 39510"/>
                <a:gd name="connsiteX6" fmla="*/ 91359 w 118751"/>
                <a:gd name="connsiteY6" fmla="*/ 39510 h 39510"/>
                <a:gd name="connsiteX7" fmla="*/ 68001 w 118751"/>
                <a:gd name="connsiteY7" fmla="*/ 20300 h 39510"/>
                <a:gd name="connsiteX8" fmla="*/ 66701 w 118751"/>
                <a:gd name="connsiteY8" fmla="*/ 14641 h 39510"/>
                <a:gd name="connsiteX9" fmla="*/ 52050 w 118751"/>
                <a:gd name="connsiteY9" fmla="*/ 14641 h 39510"/>
                <a:gd name="connsiteX10" fmla="*/ 50750 w 118751"/>
                <a:gd name="connsiteY10" fmla="*/ 20300 h 39510"/>
                <a:gd name="connsiteX11" fmla="*/ 27392 w 118751"/>
                <a:gd name="connsiteY11" fmla="*/ 39510 h 39510"/>
                <a:gd name="connsiteX12" fmla="*/ 4034 w 118751"/>
                <a:gd name="connsiteY12" fmla="*/ 22433 h 39510"/>
                <a:gd name="connsiteX13" fmla="*/ 1912 w 118751"/>
                <a:gd name="connsiteY13" fmla="*/ 3226 h 39510"/>
                <a:gd name="connsiteX14" fmla="*/ 35889 w 118751"/>
                <a:gd name="connsiteY14" fmla="*/ 1089 h 39510"/>
                <a:gd name="connsiteX15" fmla="*/ 44007 w 118751"/>
                <a:gd name="connsiteY15" fmla="*/ 2256 h 3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751" h="39510">
                  <a:moveTo>
                    <a:pt x="44007" y="0"/>
                  </a:moveTo>
                  <a:lnTo>
                    <a:pt x="74105" y="0"/>
                  </a:lnTo>
                  <a:lnTo>
                    <a:pt x="74105" y="1909"/>
                  </a:lnTo>
                  <a:lnTo>
                    <a:pt x="82862" y="1089"/>
                  </a:lnTo>
                  <a:cubicBezTo>
                    <a:pt x="91004" y="1089"/>
                    <a:pt x="111530" y="-331"/>
                    <a:pt x="116839" y="3226"/>
                  </a:cubicBezTo>
                  <a:cubicBezTo>
                    <a:pt x="122148" y="6783"/>
                    <a:pt x="114717" y="22433"/>
                    <a:pt x="114717" y="22433"/>
                  </a:cubicBezTo>
                  <a:cubicBezTo>
                    <a:pt x="110469" y="33107"/>
                    <a:pt x="101978" y="39510"/>
                    <a:pt x="91359" y="39510"/>
                  </a:cubicBezTo>
                  <a:cubicBezTo>
                    <a:pt x="80741" y="37377"/>
                    <a:pt x="72244" y="30973"/>
                    <a:pt x="68001" y="20300"/>
                  </a:cubicBezTo>
                  <a:lnTo>
                    <a:pt x="66701" y="14641"/>
                  </a:lnTo>
                  <a:lnTo>
                    <a:pt x="52050" y="14641"/>
                  </a:lnTo>
                  <a:lnTo>
                    <a:pt x="50750" y="20300"/>
                  </a:lnTo>
                  <a:cubicBezTo>
                    <a:pt x="46507" y="30973"/>
                    <a:pt x="38010" y="37377"/>
                    <a:pt x="27392" y="39510"/>
                  </a:cubicBezTo>
                  <a:cubicBezTo>
                    <a:pt x="16773" y="39510"/>
                    <a:pt x="8282" y="33107"/>
                    <a:pt x="4034" y="22433"/>
                  </a:cubicBezTo>
                  <a:cubicBezTo>
                    <a:pt x="4034" y="22433"/>
                    <a:pt x="-3397" y="6783"/>
                    <a:pt x="1912" y="3226"/>
                  </a:cubicBezTo>
                  <a:cubicBezTo>
                    <a:pt x="7221" y="-331"/>
                    <a:pt x="27747" y="1089"/>
                    <a:pt x="35889" y="1089"/>
                  </a:cubicBezTo>
                  <a:lnTo>
                    <a:pt x="44007" y="2256"/>
                  </a:lnTo>
                  <a:close/>
                </a:path>
              </a:pathLst>
            </a:custGeom>
            <a:solidFill>
              <a:srgbClr val="E8112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l" defTabSz="621679"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88" name="OATP">
            <a:extLst>
              <a:ext uri="{FF2B5EF4-FFF2-40B4-BE49-F238E27FC236}">
                <a16:creationId xmlns:a16="http://schemas.microsoft.com/office/drawing/2014/main" id="{525EBB1E-424E-456D-8AC8-1F14E6A92788}"/>
              </a:ext>
            </a:extLst>
          </p:cNvPr>
          <p:cNvGrpSpPr/>
          <p:nvPr/>
        </p:nvGrpSpPr>
        <p:grpSpPr>
          <a:xfrm>
            <a:off x="6248932" y="3355431"/>
            <a:ext cx="577778" cy="592033"/>
            <a:chOff x="13164663" y="1833639"/>
            <a:chExt cx="1079783" cy="1106424"/>
          </a:xfrm>
        </p:grpSpPr>
        <p:sp>
          <p:nvSpPr>
            <p:cNvPr id="89" name="Shield_EA18">
              <a:extLst>
                <a:ext uri="{FF2B5EF4-FFF2-40B4-BE49-F238E27FC236}">
                  <a16:creationId xmlns:a16="http://schemas.microsoft.com/office/drawing/2014/main" id="{A8EE91F9-B4CB-42E1-AAD6-BCFBD006EF9F}"/>
                </a:ext>
              </a:extLst>
            </p:cNvPr>
            <p:cNvSpPr>
              <a:spLocks noChangeAspect="1"/>
            </p:cNvSpPr>
            <p:nvPr/>
          </p:nvSpPr>
          <p:spPr bwMode="auto">
            <a:xfrm>
              <a:off x="13196666" y="1833639"/>
              <a:ext cx="1015777" cy="110642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noFill/>
            <a:ln w="28575" cap="sq">
              <a:solidFill>
                <a:srgbClr val="D83B01"/>
              </a:solidFill>
              <a:prstDash val="solid"/>
              <a:miter lim="800000"/>
              <a:headEnd/>
              <a:tailEnd/>
            </a:ln>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1333" b="0" i="0" u="none" strike="noStrike" kern="1200" cap="none" spc="0" normalizeH="0" baseline="0" noProof="0" dirty="0">
                <a:ln>
                  <a:noFill/>
                </a:ln>
                <a:gradFill>
                  <a:gsLst>
                    <a:gs pos="0">
                      <a:srgbClr val="505050"/>
                    </a:gs>
                    <a:gs pos="100000">
                      <a:srgbClr val="505050"/>
                    </a:gs>
                  </a:gsLst>
                </a:gradFill>
                <a:effectLst/>
                <a:uLnTx/>
                <a:uFillTx/>
                <a:latin typeface="Segoe UI"/>
                <a:ea typeface="+mn-ea"/>
                <a:cs typeface="+mn-cs"/>
              </a:endParaRPr>
            </a:p>
          </p:txBody>
        </p:sp>
        <p:sp>
          <p:nvSpPr>
            <p:cNvPr id="90" name="TextBox 89">
              <a:extLst>
                <a:ext uri="{FF2B5EF4-FFF2-40B4-BE49-F238E27FC236}">
                  <a16:creationId xmlns:a16="http://schemas.microsoft.com/office/drawing/2014/main" id="{A49D2360-88AF-4A69-BDEB-8B01D9E300FD}"/>
                </a:ext>
              </a:extLst>
            </p:cNvPr>
            <p:cNvSpPr txBox="1"/>
            <p:nvPr/>
          </p:nvSpPr>
          <p:spPr>
            <a:xfrm>
              <a:off x="13164663" y="1912247"/>
              <a:ext cx="1079783" cy="786332"/>
            </a:xfrm>
            <a:prstGeom prst="rect">
              <a:avLst/>
            </a:prstGeom>
          </p:spPr>
          <p:txBody>
            <a:bodyPr wrap="square" rtlCol="0" anchor="ctr">
              <a:spAutoFit/>
            </a:bodyPr>
            <a:lstStyle>
              <a:defPPr>
                <a:defRPr lang="en-US"/>
              </a:defPPr>
              <a:lvl1pPr marR="0" lvl="0" indent="0" algn="ctr" defTabSz="931757" fontAlgn="base">
                <a:lnSpc>
                  <a:spcPct val="100000"/>
                </a:lnSpc>
                <a:spcBef>
                  <a:spcPct val="0"/>
                </a:spcBef>
                <a:spcAft>
                  <a:spcPct val="0"/>
                </a:spcAft>
                <a:buClrTx/>
                <a:buSzTx/>
                <a:buFontTx/>
                <a:buNone/>
                <a:tabLst/>
                <a:defRPr kumimoji="0" sz="1400" b="1" i="0" u="none" strike="noStrike" cap="none" spc="0" normalizeH="0" baseline="0">
                  <a:ln>
                    <a:noFill/>
                  </a:ln>
                  <a:gradFill>
                    <a:gsLst>
                      <a:gs pos="0">
                        <a:srgbClr val="282828"/>
                      </a:gs>
                      <a:gs pos="100000">
                        <a:srgbClr val="282828"/>
                      </a:gs>
                    </a:gsLst>
                    <a:lin ang="5400000" scaled="1"/>
                  </a:gradFill>
                  <a:effectLst/>
                  <a:uLnTx/>
                  <a:uFillTx/>
                  <a:latin typeface="Segoe UI"/>
                  <a:cs typeface="Segoe UI" panose="020B0502040204020203" pitchFamily="34" charset="0"/>
                </a:defRPr>
              </a:lvl1pPr>
            </a:lstStyle>
            <a:p>
              <a:pPr marL="0" marR="0" lvl="0" indent="0" algn="ctr" defTabSz="621202" rtl="0" eaLnBrk="1" fontAlgn="base" latinLnBrk="0" hangingPunct="1">
                <a:lnSpc>
                  <a:spcPct val="100000"/>
                </a:lnSpc>
                <a:spcBef>
                  <a:spcPct val="0"/>
                </a:spcBef>
                <a:spcAft>
                  <a:spcPct val="0"/>
                </a:spcAft>
                <a:buClrTx/>
                <a:buSzTx/>
                <a:buFontTx/>
                <a:buNone/>
                <a:tabLst/>
                <a:defRPr/>
              </a:pPr>
              <a:r>
                <a:rPr kumimoji="0" lang="en-US" sz="1067" b="1" i="0" u="none" strike="noStrike" kern="1200" cap="none" spc="0" normalizeH="0" baseline="0" noProof="0" dirty="0">
                  <a:ln>
                    <a:noFill/>
                  </a:ln>
                  <a:gradFill>
                    <a:gsLst>
                      <a:gs pos="0">
                        <a:srgbClr val="D83B01"/>
                      </a:gs>
                      <a:gs pos="100000">
                        <a:srgbClr val="D83B01"/>
                      </a:gs>
                    </a:gsLst>
                    <a:lin ang="5400000" scaled="1"/>
                  </a:gradFill>
                  <a:effectLst/>
                  <a:uLnTx/>
                  <a:uFillTx/>
                  <a:latin typeface="Segoe UI"/>
                  <a:ea typeface="+mn-ea"/>
                  <a:cs typeface="Segoe UI" panose="020B0502040204020203" pitchFamily="34" charset="0"/>
                </a:rPr>
                <a:t>O365</a:t>
              </a:r>
              <a:br>
                <a:rPr kumimoji="0" lang="en-US" sz="1067" b="1" i="0" u="none" strike="noStrike" kern="1200" cap="none" spc="0" normalizeH="0" baseline="0" noProof="0" dirty="0">
                  <a:ln>
                    <a:noFill/>
                  </a:ln>
                  <a:gradFill>
                    <a:gsLst>
                      <a:gs pos="0">
                        <a:srgbClr val="D83B01"/>
                      </a:gs>
                      <a:gs pos="100000">
                        <a:srgbClr val="D83B01"/>
                      </a:gs>
                    </a:gsLst>
                    <a:lin ang="5400000" scaled="1"/>
                  </a:gradFill>
                  <a:effectLst/>
                  <a:uLnTx/>
                  <a:uFillTx/>
                  <a:latin typeface="Segoe UI"/>
                  <a:ea typeface="+mn-ea"/>
                  <a:cs typeface="Segoe UI" panose="020B0502040204020203" pitchFamily="34" charset="0"/>
                </a:rPr>
              </a:br>
              <a:r>
                <a:rPr kumimoji="0" lang="en-US" sz="1067" b="1" i="0" u="none" strike="noStrike" kern="1200" cap="none" spc="0" normalizeH="0" baseline="0" noProof="0" dirty="0">
                  <a:ln>
                    <a:noFill/>
                  </a:ln>
                  <a:gradFill>
                    <a:gsLst>
                      <a:gs pos="0">
                        <a:srgbClr val="D83B01"/>
                      </a:gs>
                      <a:gs pos="100000">
                        <a:srgbClr val="D83B01"/>
                      </a:gs>
                    </a:gsLst>
                    <a:lin ang="5400000" scaled="1"/>
                  </a:gradFill>
                  <a:effectLst/>
                  <a:uLnTx/>
                  <a:uFillTx/>
                  <a:latin typeface="Segoe UI"/>
                  <a:ea typeface="+mn-ea"/>
                  <a:cs typeface="Segoe UI" panose="020B0502040204020203" pitchFamily="34" charset="0"/>
                </a:rPr>
                <a:t>ATP </a:t>
              </a:r>
            </a:p>
          </p:txBody>
        </p:sp>
      </p:grpSp>
      <p:grpSp>
        <p:nvGrpSpPr>
          <p:cNvPr id="91" name="WATP">
            <a:extLst>
              <a:ext uri="{FF2B5EF4-FFF2-40B4-BE49-F238E27FC236}">
                <a16:creationId xmlns:a16="http://schemas.microsoft.com/office/drawing/2014/main" id="{6083A967-2569-4416-A56A-E9B86008763D}"/>
              </a:ext>
            </a:extLst>
          </p:cNvPr>
          <p:cNvGrpSpPr/>
          <p:nvPr/>
        </p:nvGrpSpPr>
        <p:grpSpPr>
          <a:xfrm>
            <a:off x="7296372" y="4542821"/>
            <a:ext cx="679821" cy="593575"/>
            <a:chOff x="9656820" y="4414235"/>
            <a:chExt cx="1270487" cy="1109304"/>
          </a:xfrm>
        </p:grpSpPr>
        <p:sp>
          <p:nvSpPr>
            <p:cNvPr id="92" name="Shield_EA18">
              <a:extLst>
                <a:ext uri="{FF2B5EF4-FFF2-40B4-BE49-F238E27FC236}">
                  <a16:creationId xmlns:a16="http://schemas.microsoft.com/office/drawing/2014/main" id="{B9C132C8-9D72-4C62-909A-7E1310A84621}"/>
                </a:ext>
              </a:extLst>
            </p:cNvPr>
            <p:cNvSpPr>
              <a:spLocks noChangeAspect="1"/>
            </p:cNvSpPr>
            <p:nvPr/>
          </p:nvSpPr>
          <p:spPr bwMode="auto">
            <a:xfrm>
              <a:off x="9782853" y="4414235"/>
              <a:ext cx="1018420" cy="110930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noFill/>
            <a:ln w="28575" cap="sq">
              <a:solidFill>
                <a:schemeClr val="accent1"/>
              </a:solidFill>
              <a:prstDash val="solid"/>
              <a:miter lim="800000"/>
              <a:headEnd/>
              <a:tailEnd/>
            </a:ln>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1333" b="0" i="0" u="none" strike="noStrike" kern="1200" cap="none" spc="0" normalizeH="0" baseline="0" noProof="0" dirty="0">
                <a:ln>
                  <a:noFill/>
                </a:ln>
                <a:gradFill>
                  <a:gsLst>
                    <a:gs pos="0">
                      <a:srgbClr val="505050"/>
                    </a:gs>
                    <a:gs pos="100000">
                      <a:srgbClr val="505050"/>
                    </a:gs>
                  </a:gsLst>
                </a:gradFill>
                <a:effectLst/>
                <a:uLnTx/>
                <a:uFillTx/>
                <a:latin typeface="Segoe UI"/>
                <a:ea typeface="+mn-ea"/>
                <a:cs typeface="+mn-cs"/>
              </a:endParaRPr>
            </a:p>
          </p:txBody>
        </p:sp>
        <p:sp>
          <p:nvSpPr>
            <p:cNvPr id="93" name="TextBox 92">
              <a:extLst>
                <a:ext uri="{FF2B5EF4-FFF2-40B4-BE49-F238E27FC236}">
                  <a16:creationId xmlns:a16="http://schemas.microsoft.com/office/drawing/2014/main" id="{52D4163A-A504-4DFB-BD95-67878B3D141D}"/>
                </a:ext>
              </a:extLst>
            </p:cNvPr>
            <p:cNvSpPr txBox="1"/>
            <p:nvPr/>
          </p:nvSpPr>
          <p:spPr>
            <a:xfrm>
              <a:off x="9656820" y="4573506"/>
              <a:ext cx="1270487" cy="479445"/>
            </a:xfrm>
            <a:prstGeom prst="rect">
              <a:avLst/>
            </a:prstGeom>
          </p:spPr>
          <p:txBody>
            <a:bodyPr wrap="square" rtlCol="0" anchor="ctr">
              <a:spAutoFit/>
            </a:bodyPr>
            <a:lstStyle>
              <a:defPPr>
                <a:defRPr lang="en-US"/>
              </a:defPPr>
              <a:lvl1pPr marR="0" lvl="0" indent="0" algn="ctr" defTabSz="931757" fontAlgn="base">
                <a:lnSpc>
                  <a:spcPct val="100000"/>
                </a:lnSpc>
                <a:spcBef>
                  <a:spcPct val="0"/>
                </a:spcBef>
                <a:spcAft>
                  <a:spcPct val="0"/>
                </a:spcAft>
                <a:buClrTx/>
                <a:buSzTx/>
                <a:buFontTx/>
                <a:buNone/>
                <a:tabLst/>
                <a:defRPr kumimoji="0" sz="1400" b="1" i="0" u="none" strike="noStrike" cap="none" spc="0" normalizeH="0" baseline="0">
                  <a:ln>
                    <a:noFill/>
                  </a:ln>
                  <a:gradFill>
                    <a:gsLst>
                      <a:gs pos="0">
                        <a:srgbClr val="282828"/>
                      </a:gs>
                      <a:gs pos="100000">
                        <a:srgbClr val="282828"/>
                      </a:gs>
                    </a:gsLst>
                    <a:lin ang="5400000" scaled="1"/>
                  </a:gradFill>
                  <a:effectLst/>
                  <a:uLnTx/>
                  <a:uFillTx/>
                  <a:latin typeface="Segoe UI"/>
                  <a:cs typeface="Segoe UI" panose="020B0502040204020203" pitchFamily="34" charset="0"/>
                </a:defRPr>
              </a:lvl1pPr>
            </a:lstStyle>
            <a:p>
              <a:pPr marL="0" marR="0" lvl="0" indent="0" algn="ctr" defTabSz="621202" rtl="0" eaLnBrk="1" fontAlgn="base" latinLnBrk="0" hangingPunct="1">
                <a:lnSpc>
                  <a:spcPct val="100000"/>
                </a:lnSpc>
                <a:spcBef>
                  <a:spcPct val="0"/>
                </a:spcBef>
                <a:spcAft>
                  <a:spcPct val="0"/>
                </a:spcAft>
                <a:buClrTx/>
                <a:buSzTx/>
                <a:buFontTx/>
                <a:buNone/>
                <a:tabLst/>
                <a:defRPr/>
              </a:pPr>
              <a:r>
                <a:rPr kumimoji="0" lang="en-US" sz="1067" b="1" i="0" u="none" strike="noStrike" kern="1200" cap="none" spc="0" normalizeH="0" baseline="0" noProof="0" dirty="0">
                  <a:ln>
                    <a:noFill/>
                  </a:ln>
                  <a:gradFill>
                    <a:gsLst>
                      <a:gs pos="0">
                        <a:srgbClr val="0078D7"/>
                      </a:gs>
                      <a:gs pos="100000">
                        <a:srgbClr val="0078D7"/>
                      </a:gs>
                    </a:gsLst>
                    <a:lin ang="5400000" scaled="1"/>
                  </a:gradFill>
                  <a:effectLst/>
                  <a:uLnTx/>
                  <a:uFillTx/>
                  <a:latin typeface="Segoe UI"/>
                  <a:ea typeface="+mn-ea"/>
                  <a:cs typeface="Segoe UI" panose="020B0502040204020203" pitchFamily="34" charset="0"/>
                </a:rPr>
                <a:t>WDATP</a:t>
              </a:r>
            </a:p>
          </p:txBody>
        </p:sp>
      </p:grpSp>
      <p:sp>
        <p:nvSpPr>
          <p:cNvPr id="94" name="Check icon for roles">
            <a:extLst>
              <a:ext uri="{FF2B5EF4-FFF2-40B4-BE49-F238E27FC236}">
                <a16:creationId xmlns:a16="http://schemas.microsoft.com/office/drawing/2014/main" id="{C129E0BB-4F1C-4874-8636-897FA554A6CD}"/>
              </a:ext>
            </a:extLst>
          </p:cNvPr>
          <p:cNvSpPr>
            <a:spLocks noChangeAspect="1" noEditPoints="1"/>
          </p:cNvSpPr>
          <p:nvPr/>
        </p:nvSpPr>
        <p:spPr bwMode="auto">
          <a:xfrm>
            <a:off x="6514907" y="2663085"/>
            <a:ext cx="248258" cy="246818"/>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2540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0960" tIns="30480" rIns="60960" bIns="30480" numCol="1" anchor="t" anchorCtr="0" compatLnSpc="1">
            <a:prstTxWarp prst="textNoShape">
              <a:avLst/>
            </a:prstTxWarp>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82828"/>
              </a:solidFill>
              <a:effectLst/>
              <a:uLnTx/>
              <a:uFillTx/>
              <a:latin typeface="Segoe UI"/>
              <a:ea typeface="+mn-ea"/>
              <a:cs typeface="+mn-cs"/>
            </a:endParaRPr>
          </a:p>
        </p:txBody>
      </p:sp>
      <p:sp>
        <p:nvSpPr>
          <p:cNvPr id="95" name="Title 3">
            <a:extLst>
              <a:ext uri="{FF2B5EF4-FFF2-40B4-BE49-F238E27FC236}">
                <a16:creationId xmlns:a16="http://schemas.microsoft.com/office/drawing/2014/main" id="{1D204BDC-B24B-4F05-84B9-D4C9F8F2EC01}"/>
              </a:ext>
            </a:extLst>
          </p:cNvPr>
          <p:cNvSpPr txBox="1">
            <a:spLocks/>
          </p:cNvSpPr>
          <p:nvPr/>
        </p:nvSpPr>
        <p:spPr>
          <a:xfrm>
            <a:off x="337064" y="2632356"/>
            <a:ext cx="4901174" cy="1126719"/>
          </a:xfrm>
          <a:prstGeom prst="rect">
            <a:avLst/>
          </a:prstGeom>
        </p:spPr>
        <p:txBody>
          <a:bodyPr vert="horz" wrap="square" lIns="146304" tIns="45720" rIns="146304" bIns="45720" rtlCol="0" anchor="t">
            <a:spAutoFit/>
          </a:bodyPr>
          <a:lstStyle>
            <a:lvl1pPr algn="l" defTabSz="1371270" rtl="0" eaLnBrk="1" latinLnBrk="0" hangingPunct="1">
              <a:lnSpc>
                <a:spcPct val="90000"/>
              </a:lnSpc>
              <a:spcBef>
                <a:spcPct val="0"/>
              </a:spcBef>
              <a:buNone/>
              <a:defRPr lang="en-US" sz="5400" b="0" kern="1200" cap="none" spc="0" baseline="0" dirty="0">
                <a:ln w="3175">
                  <a:noFill/>
                </a:ln>
                <a:gradFill>
                  <a:gsLst>
                    <a:gs pos="1250">
                      <a:schemeClr val="accent1"/>
                    </a:gs>
                    <a:gs pos="100000">
                      <a:schemeClr val="accent1"/>
                    </a:gs>
                  </a:gsLst>
                  <a:lin ang="5400000" scaled="0"/>
                </a:gradFill>
                <a:effectLst/>
                <a:latin typeface="+mj-lt"/>
                <a:ea typeface="+mn-ea"/>
                <a:cs typeface="Segoe UI" pitchFamily="34" charset="0"/>
              </a:defRPr>
            </a:lvl1pPr>
          </a:lstStyle>
          <a:p>
            <a:pPr marL="0" marR="0" lvl="0" indent="0" algn="l" defTabSz="914226" rtl="0" eaLnBrk="1" fontAlgn="auto" latinLnBrk="0" hangingPunct="1">
              <a:lnSpc>
                <a:spcPct val="90000"/>
              </a:lnSpc>
              <a:spcBef>
                <a:spcPct val="0"/>
              </a:spcBef>
              <a:spcAft>
                <a:spcPts val="800"/>
              </a:spcAft>
              <a:buClrTx/>
              <a:buSzTx/>
              <a:buFontTx/>
              <a:buNone/>
              <a:tabLst/>
              <a:defRPr/>
            </a:pPr>
            <a:r>
              <a:rPr kumimoji="0" lang="en-US" sz="1867" b="0" i="0" u="none" strike="noStrike" kern="1200" cap="none" spc="0" normalizeH="0" baseline="0" noProof="0" dirty="0">
                <a:ln w="3175">
                  <a:noFill/>
                </a:ln>
                <a:gradFill>
                  <a:gsLst>
                    <a:gs pos="1250">
                      <a:srgbClr val="505050"/>
                    </a:gs>
                    <a:gs pos="100000">
                      <a:srgbClr val="505050"/>
                    </a:gs>
                  </a:gsLst>
                  <a:lin ang="5400000" scaled="0"/>
                </a:gradFill>
                <a:effectLst/>
                <a:uLnTx/>
                <a:uFillTx/>
                <a:latin typeface="Segoe UI Light"/>
                <a:ea typeface="+mn-ea"/>
                <a:cs typeface="Segoe UI" pitchFamily="34" charset="0"/>
              </a:rPr>
              <a:t>An attacker sends a phishing email campaign to a company. It is analyzed by Office ATP and the embedded URL is linked to a legitimate and safe website</a:t>
            </a:r>
          </a:p>
        </p:txBody>
      </p:sp>
      <p:sp>
        <p:nvSpPr>
          <p:cNvPr id="96" name="Title 3">
            <a:extLst>
              <a:ext uri="{FF2B5EF4-FFF2-40B4-BE49-F238E27FC236}">
                <a16:creationId xmlns:a16="http://schemas.microsoft.com/office/drawing/2014/main" id="{46345F32-350C-4343-A3E2-07CB887A39AC}"/>
              </a:ext>
            </a:extLst>
          </p:cNvPr>
          <p:cNvSpPr txBox="1">
            <a:spLocks/>
          </p:cNvSpPr>
          <p:nvPr/>
        </p:nvSpPr>
        <p:spPr>
          <a:xfrm>
            <a:off x="337064" y="3787785"/>
            <a:ext cx="4901174" cy="868123"/>
          </a:xfrm>
          <a:prstGeom prst="rect">
            <a:avLst/>
          </a:prstGeom>
        </p:spPr>
        <p:txBody>
          <a:bodyPr vert="horz" wrap="square" lIns="146304" tIns="45720" rIns="146304" bIns="45720" rtlCol="0" anchor="t">
            <a:spAutoFit/>
          </a:bodyPr>
          <a:lstStyle>
            <a:lvl1pPr algn="l" defTabSz="1371270" rtl="0" eaLnBrk="1" latinLnBrk="0" hangingPunct="1">
              <a:lnSpc>
                <a:spcPct val="90000"/>
              </a:lnSpc>
              <a:spcBef>
                <a:spcPct val="0"/>
              </a:spcBef>
              <a:buNone/>
              <a:defRPr lang="en-US" sz="5400" b="0" kern="1200" cap="none" spc="0" baseline="0" dirty="0">
                <a:ln w="3175">
                  <a:noFill/>
                </a:ln>
                <a:gradFill>
                  <a:gsLst>
                    <a:gs pos="1250">
                      <a:schemeClr val="accent1"/>
                    </a:gs>
                    <a:gs pos="100000">
                      <a:schemeClr val="accent1"/>
                    </a:gs>
                  </a:gsLst>
                  <a:lin ang="5400000" scaled="0"/>
                </a:gradFill>
                <a:effectLst/>
                <a:latin typeface="+mj-lt"/>
                <a:ea typeface="+mn-ea"/>
                <a:cs typeface="Segoe UI" pitchFamily="34" charset="0"/>
              </a:defRPr>
            </a:lvl1pPr>
          </a:lstStyle>
          <a:p>
            <a:pPr marL="0" marR="0" lvl="0" indent="0" algn="l" defTabSz="914226" rtl="0" eaLnBrk="1" fontAlgn="auto" latinLnBrk="0" hangingPunct="1">
              <a:lnSpc>
                <a:spcPct val="90000"/>
              </a:lnSpc>
              <a:spcBef>
                <a:spcPct val="0"/>
              </a:spcBef>
              <a:spcAft>
                <a:spcPts val="800"/>
              </a:spcAft>
              <a:buClrTx/>
              <a:buSzTx/>
              <a:buFontTx/>
              <a:buNone/>
              <a:tabLst/>
              <a:defRPr/>
            </a:pPr>
            <a:r>
              <a:rPr kumimoji="0" lang="en-US" sz="1867" b="0" i="0" u="none" strike="noStrike" kern="1200" cap="none" spc="0" normalizeH="0" baseline="0" noProof="0" dirty="0">
                <a:ln w="3175">
                  <a:noFill/>
                </a:ln>
                <a:gradFill>
                  <a:gsLst>
                    <a:gs pos="1250">
                      <a:srgbClr val="505050"/>
                    </a:gs>
                    <a:gs pos="100000">
                      <a:srgbClr val="505050"/>
                    </a:gs>
                  </a:gsLst>
                  <a:lin ang="5400000" scaled="0"/>
                </a:gradFill>
                <a:effectLst/>
                <a:uLnTx/>
                <a:uFillTx/>
                <a:latin typeface="Segoe UI Light"/>
                <a:ea typeface="+mn-ea"/>
                <a:cs typeface="Segoe UI" pitchFamily="34" charset="0"/>
              </a:rPr>
              <a:t>After 24 hours, the attacker “arms” the URL by redirecting to a malicious download which Office ATP detects and quarantines emails</a:t>
            </a:r>
          </a:p>
        </p:txBody>
      </p:sp>
      <p:sp>
        <p:nvSpPr>
          <p:cNvPr id="97" name="Title 3">
            <a:extLst>
              <a:ext uri="{FF2B5EF4-FFF2-40B4-BE49-F238E27FC236}">
                <a16:creationId xmlns:a16="http://schemas.microsoft.com/office/drawing/2014/main" id="{55D43BD4-B2E9-4857-8362-1453C00E5D8D}"/>
              </a:ext>
            </a:extLst>
          </p:cNvPr>
          <p:cNvSpPr txBox="1">
            <a:spLocks/>
          </p:cNvSpPr>
          <p:nvPr/>
        </p:nvSpPr>
        <p:spPr>
          <a:xfrm>
            <a:off x="337064" y="4702334"/>
            <a:ext cx="4901174" cy="868123"/>
          </a:xfrm>
          <a:prstGeom prst="rect">
            <a:avLst/>
          </a:prstGeom>
        </p:spPr>
        <p:txBody>
          <a:bodyPr vert="horz" wrap="square" lIns="146304" tIns="45720" rIns="146304" bIns="45720" rtlCol="0" anchor="t">
            <a:spAutoFit/>
          </a:bodyPr>
          <a:lstStyle>
            <a:lvl1pPr algn="l" defTabSz="1371270" rtl="0" eaLnBrk="1" latinLnBrk="0" hangingPunct="1">
              <a:lnSpc>
                <a:spcPct val="90000"/>
              </a:lnSpc>
              <a:spcBef>
                <a:spcPct val="0"/>
              </a:spcBef>
              <a:buNone/>
              <a:defRPr lang="en-US" sz="5400" b="0" kern="1200" cap="none" spc="0" baseline="0" dirty="0">
                <a:ln w="3175">
                  <a:noFill/>
                </a:ln>
                <a:gradFill>
                  <a:gsLst>
                    <a:gs pos="1250">
                      <a:schemeClr val="accent1"/>
                    </a:gs>
                    <a:gs pos="100000">
                      <a:schemeClr val="accent1"/>
                    </a:gs>
                  </a:gsLst>
                  <a:lin ang="5400000" scaled="0"/>
                </a:gradFill>
                <a:effectLst/>
                <a:latin typeface="+mj-lt"/>
                <a:ea typeface="+mn-ea"/>
                <a:cs typeface="Segoe UI" pitchFamily="34" charset="0"/>
              </a:defRPr>
            </a:lvl1pPr>
          </a:lstStyle>
          <a:p>
            <a:pPr marL="0" marR="0" lvl="0" indent="0" algn="l" defTabSz="914226" rtl="0" eaLnBrk="1" fontAlgn="auto" latinLnBrk="0" hangingPunct="1">
              <a:lnSpc>
                <a:spcPct val="90000"/>
              </a:lnSpc>
              <a:spcBef>
                <a:spcPct val="0"/>
              </a:spcBef>
              <a:spcAft>
                <a:spcPts val="800"/>
              </a:spcAft>
              <a:buClrTx/>
              <a:buSzTx/>
              <a:buFontTx/>
              <a:buNone/>
              <a:tabLst/>
              <a:defRPr/>
            </a:pPr>
            <a:r>
              <a:rPr kumimoji="0" lang="en-US" sz="1867" b="0" i="0" u="none" strike="noStrike" kern="1200" cap="none" spc="0" normalizeH="0" baseline="0" noProof="0" dirty="0">
                <a:ln w="3175">
                  <a:noFill/>
                </a:ln>
                <a:gradFill>
                  <a:gsLst>
                    <a:gs pos="1250">
                      <a:srgbClr val="505050"/>
                    </a:gs>
                    <a:gs pos="100000">
                      <a:srgbClr val="505050"/>
                    </a:gs>
                  </a:gsLst>
                  <a:lin ang="5400000" scaled="0"/>
                </a:gradFill>
                <a:effectLst/>
                <a:uLnTx/>
                <a:uFillTx/>
                <a:latin typeface="Segoe UI Light"/>
                <a:ea typeface="+mn-ea"/>
                <a:cs typeface="Segoe UI" pitchFamily="34" charset="0"/>
              </a:rPr>
              <a:t>Office ATP sends an alert to Microsoft Defender ATP to locate user with malicious attachment and clean the infection</a:t>
            </a:r>
          </a:p>
        </p:txBody>
      </p:sp>
      <p:grpSp>
        <p:nvGrpSpPr>
          <p:cNvPr id="99" name="Group 98">
            <a:extLst>
              <a:ext uri="{FF2B5EF4-FFF2-40B4-BE49-F238E27FC236}">
                <a16:creationId xmlns:a16="http://schemas.microsoft.com/office/drawing/2014/main" id="{53D86F7D-A451-42B2-9011-5E9AFB011176}"/>
              </a:ext>
            </a:extLst>
          </p:cNvPr>
          <p:cNvGrpSpPr/>
          <p:nvPr/>
        </p:nvGrpSpPr>
        <p:grpSpPr>
          <a:xfrm>
            <a:off x="10365363" y="2330749"/>
            <a:ext cx="449919" cy="571579"/>
            <a:chOff x="13570356" y="2493660"/>
            <a:chExt cx="1066800" cy="1355269"/>
          </a:xfrm>
        </p:grpSpPr>
        <p:sp>
          <p:nvSpPr>
            <p:cNvPr id="100" name="Rectangle: Rounded Corners 99">
              <a:extLst>
                <a:ext uri="{FF2B5EF4-FFF2-40B4-BE49-F238E27FC236}">
                  <a16:creationId xmlns:a16="http://schemas.microsoft.com/office/drawing/2014/main" id="{B5904DA7-4D29-492F-A571-2C0AEE6436B2}"/>
                </a:ext>
              </a:extLst>
            </p:cNvPr>
            <p:cNvSpPr/>
            <p:nvPr/>
          </p:nvSpPr>
          <p:spPr bwMode="auto">
            <a:xfrm rot="20405108">
              <a:off x="13720580" y="2734767"/>
              <a:ext cx="385307" cy="235318"/>
            </a:xfrm>
            <a:prstGeom prst="roundRect">
              <a:avLst>
                <a:gd name="adj" fmla="val 35699"/>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dirty="0" err="1">
                <a:gradFill>
                  <a:gsLst>
                    <a:gs pos="0">
                      <a:srgbClr val="FFFFFF"/>
                    </a:gs>
                    <a:gs pos="100000">
                      <a:srgbClr val="FFFFFF"/>
                    </a:gs>
                  </a:gsLst>
                  <a:lin ang="5400000" scaled="0"/>
                </a:gradFill>
                <a:latin typeface="Segoe UI"/>
                <a:cs typeface="Segoe UI" pitchFamily="34" charset="0"/>
              </a:endParaRPr>
            </a:p>
          </p:txBody>
        </p:sp>
        <p:sp>
          <p:nvSpPr>
            <p:cNvPr id="101" name="Oval 100">
              <a:extLst>
                <a:ext uri="{FF2B5EF4-FFF2-40B4-BE49-F238E27FC236}">
                  <a16:creationId xmlns:a16="http://schemas.microsoft.com/office/drawing/2014/main" id="{23C896F7-8B34-4DF5-A1F6-7CFBFDF42AE9}"/>
                </a:ext>
              </a:extLst>
            </p:cNvPr>
            <p:cNvSpPr/>
            <p:nvPr/>
          </p:nvSpPr>
          <p:spPr bwMode="auto">
            <a:xfrm>
              <a:off x="13570356" y="2782129"/>
              <a:ext cx="1066800" cy="1066800"/>
            </a:xfrm>
            <a:prstGeom prst="ellipse">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dirty="0" err="1">
                <a:gradFill>
                  <a:gsLst>
                    <a:gs pos="0">
                      <a:srgbClr val="FFFFFF"/>
                    </a:gs>
                    <a:gs pos="100000">
                      <a:srgbClr val="FFFFFF"/>
                    </a:gs>
                  </a:gsLst>
                  <a:lin ang="5400000" scaled="0"/>
                </a:gradFill>
                <a:latin typeface="Segoe UI"/>
                <a:cs typeface="Segoe UI" pitchFamily="34" charset="0"/>
              </a:endParaRPr>
            </a:p>
          </p:txBody>
        </p:sp>
        <p:sp>
          <p:nvSpPr>
            <p:cNvPr id="102" name="Arc 101">
              <a:extLst>
                <a:ext uri="{FF2B5EF4-FFF2-40B4-BE49-F238E27FC236}">
                  <a16:creationId xmlns:a16="http://schemas.microsoft.com/office/drawing/2014/main" id="{0036938B-F4D1-4767-A100-D4990D1F8660}"/>
                </a:ext>
              </a:extLst>
            </p:cNvPr>
            <p:cNvSpPr/>
            <p:nvPr/>
          </p:nvSpPr>
          <p:spPr>
            <a:xfrm rot="20868990">
              <a:off x="14036182" y="2970055"/>
              <a:ext cx="370615" cy="416115"/>
            </a:xfrm>
            <a:prstGeom prst="arc">
              <a:avLst>
                <a:gd name="adj1" fmla="val 16156253"/>
                <a:gd name="adj2" fmla="val 425281"/>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a:gradFill>
                  <a:gsLst>
                    <a:gs pos="0">
                      <a:srgbClr val="FFFFFF"/>
                    </a:gs>
                    <a:gs pos="100000">
                      <a:srgbClr val="FFFFFF"/>
                    </a:gs>
                  </a:gsLst>
                  <a:lin ang="5400000" scaled="0"/>
                </a:gradFill>
                <a:latin typeface="Segoe UI"/>
                <a:cs typeface="Segoe UI" pitchFamily="34" charset="0"/>
              </a:endParaRPr>
            </a:p>
          </p:txBody>
        </p:sp>
        <p:cxnSp>
          <p:nvCxnSpPr>
            <p:cNvPr id="103" name="Straight Connector 102">
              <a:extLst>
                <a:ext uri="{FF2B5EF4-FFF2-40B4-BE49-F238E27FC236}">
                  <a16:creationId xmlns:a16="http://schemas.microsoft.com/office/drawing/2014/main" id="{3C4DB206-17A5-45D1-B36A-9DE7EB472C97}"/>
                </a:ext>
              </a:extLst>
            </p:cNvPr>
            <p:cNvCxnSpPr>
              <a:cxnSpLocks/>
              <a:endCxn id="100" idx="0"/>
            </p:cNvCxnSpPr>
            <p:nvPr/>
          </p:nvCxnSpPr>
          <p:spPr>
            <a:xfrm>
              <a:off x="13747445" y="2493660"/>
              <a:ext cx="125712" cy="248143"/>
            </a:xfrm>
            <a:prstGeom prst="line">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104" name="Group 103">
            <a:extLst>
              <a:ext uri="{FF2B5EF4-FFF2-40B4-BE49-F238E27FC236}">
                <a16:creationId xmlns:a16="http://schemas.microsoft.com/office/drawing/2014/main" id="{F84EDD83-08F2-4ADD-BCB1-784DFA769886}"/>
              </a:ext>
            </a:extLst>
          </p:cNvPr>
          <p:cNvGrpSpPr/>
          <p:nvPr/>
        </p:nvGrpSpPr>
        <p:grpSpPr>
          <a:xfrm>
            <a:off x="10190465" y="2122043"/>
            <a:ext cx="452422" cy="395107"/>
            <a:chOff x="13475133" y="2320682"/>
            <a:chExt cx="678633" cy="592661"/>
          </a:xfrm>
        </p:grpSpPr>
        <p:sp>
          <p:nvSpPr>
            <p:cNvPr id="105" name="Arc 104">
              <a:extLst>
                <a:ext uri="{FF2B5EF4-FFF2-40B4-BE49-F238E27FC236}">
                  <a16:creationId xmlns:a16="http://schemas.microsoft.com/office/drawing/2014/main" id="{F9728C89-2934-498A-8172-C4367803085F}"/>
                </a:ext>
              </a:extLst>
            </p:cNvPr>
            <p:cNvSpPr/>
            <p:nvPr/>
          </p:nvSpPr>
          <p:spPr>
            <a:xfrm rot="17816127">
              <a:off x="13491812" y="2576319"/>
              <a:ext cx="320345" cy="353703"/>
            </a:xfrm>
            <a:prstGeom prst="arc">
              <a:avLst>
                <a:gd name="adj1" fmla="val 16156253"/>
                <a:gd name="adj2" fmla="val 425281"/>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a:gradFill>
                  <a:gsLst>
                    <a:gs pos="0">
                      <a:srgbClr val="FFFFFF"/>
                    </a:gs>
                    <a:gs pos="100000">
                      <a:srgbClr val="FFFFFF"/>
                    </a:gs>
                  </a:gsLst>
                  <a:lin ang="5400000" scaled="0"/>
                </a:gradFill>
                <a:latin typeface="Segoe UI"/>
                <a:cs typeface="Segoe UI" pitchFamily="34" charset="0"/>
              </a:endParaRPr>
            </a:p>
          </p:txBody>
        </p:sp>
        <p:sp>
          <p:nvSpPr>
            <p:cNvPr id="106" name="Arc 105">
              <a:extLst>
                <a:ext uri="{FF2B5EF4-FFF2-40B4-BE49-F238E27FC236}">
                  <a16:creationId xmlns:a16="http://schemas.microsoft.com/office/drawing/2014/main" id="{B47A42A4-6AE9-48BB-8B76-A82F8091783D}"/>
                </a:ext>
              </a:extLst>
            </p:cNvPr>
            <p:cNvSpPr/>
            <p:nvPr/>
          </p:nvSpPr>
          <p:spPr>
            <a:xfrm rot="19438662">
              <a:off x="13482643" y="2390494"/>
              <a:ext cx="320345" cy="500982"/>
            </a:xfrm>
            <a:prstGeom prst="arc">
              <a:avLst>
                <a:gd name="adj1" fmla="val 16156253"/>
                <a:gd name="adj2" fmla="val 425281"/>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a:gradFill>
                  <a:gsLst>
                    <a:gs pos="0">
                      <a:srgbClr val="FFFFFF"/>
                    </a:gs>
                    <a:gs pos="100000">
                      <a:srgbClr val="FFFFFF"/>
                    </a:gs>
                  </a:gsLst>
                  <a:lin ang="5400000" scaled="0"/>
                </a:gradFill>
                <a:latin typeface="Segoe UI"/>
                <a:cs typeface="Segoe UI" pitchFamily="34" charset="0"/>
              </a:endParaRPr>
            </a:p>
          </p:txBody>
        </p:sp>
        <p:sp>
          <p:nvSpPr>
            <p:cNvPr id="107" name="Arc 106">
              <a:extLst>
                <a:ext uri="{FF2B5EF4-FFF2-40B4-BE49-F238E27FC236}">
                  <a16:creationId xmlns:a16="http://schemas.microsoft.com/office/drawing/2014/main" id="{1FB174BD-757E-468F-87B3-4D29ED699E58}"/>
                </a:ext>
              </a:extLst>
            </p:cNvPr>
            <p:cNvSpPr/>
            <p:nvPr/>
          </p:nvSpPr>
          <p:spPr>
            <a:xfrm rot="21015891" flipH="1">
              <a:off x="13833421" y="2320682"/>
              <a:ext cx="320345" cy="353703"/>
            </a:xfrm>
            <a:prstGeom prst="arc">
              <a:avLst>
                <a:gd name="adj1" fmla="val 16156253"/>
                <a:gd name="adj2" fmla="val 425281"/>
              </a:avLst>
            </a:prstGeom>
            <a:solidFill>
              <a:schemeClr val="bg1"/>
            </a:solidFill>
            <a:ln w="25400">
              <a:solidFill>
                <a:srgbClr val="E8112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a:gradFill>
                  <a:gsLst>
                    <a:gs pos="0">
                      <a:srgbClr val="FFFFFF"/>
                    </a:gs>
                    <a:gs pos="100000">
                      <a:srgbClr val="FFFFFF"/>
                    </a:gs>
                  </a:gsLst>
                  <a:lin ang="5400000" scaled="0"/>
                </a:gradFill>
                <a:latin typeface="Segoe UI"/>
                <a:cs typeface="Segoe UI" pitchFamily="34" charset="0"/>
              </a:endParaRPr>
            </a:p>
          </p:txBody>
        </p:sp>
      </p:grpSp>
      <p:pic>
        <p:nvPicPr>
          <p:cNvPr id="108" name="X for health">
            <a:extLst>
              <a:ext uri="{FF2B5EF4-FFF2-40B4-BE49-F238E27FC236}">
                <a16:creationId xmlns:a16="http://schemas.microsoft.com/office/drawing/2014/main" id="{93B7C270-DE57-44A0-A6CB-68DBFC729FE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17264" y="2663879"/>
            <a:ext cx="249936" cy="249936"/>
          </a:xfrm>
          <a:prstGeom prst="rect">
            <a:avLst/>
          </a:prstGeom>
        </p:spPr>
      </p:pic>
      <p:grpSp>
        <p:nvGrpSpPr>
          <p:cNvPr id="109" name="Group 108">
            <a:extLst>
              <a:ext uri="{FF2B5EF4-FFF2-40B4-BE49-F238E27FC236}">
                <a16:creationId xmlns:a16="http://schemas.microsoft.com/office/drawing/2014/main" id="{AEFE97D1-CF56-4A29-AA58-E6FBFE6F2F15}"/>
              </a:ext>
            </a:extLst>
          </p:cNvPr>
          <p:cNvGrpSpPr/>
          <p:nvPr/>
        </p:nvGrpSpPr>
        <p:grpSpPr>
          <a:xfrm rot="1145253">
            <a:off x="7375567" y="2966694"/>
            <a:ext cx="536136" cy="528589"/>
            <a:chOff x="6655650" y="1793722"/>
            <a:chExt cx="665473" cy="656099"/>
          </a:xfrm>
        </p:grpSpPr>
        <p:sp>
          <p:nvSpPr>
            <p:cNvPr id="110" name="Oval 109">
              <a:extLst>
                <a:ext uri="{FF2B5EF4-FFF2-40B4-BE49-F238E27FC236}">
                  <a16:creationId xmlns:a16="http://schemas.microsoft.com/office/drawing/2014/main" id="{F40EA9D8-5096-4858-B6BD-50E9E0CA9801}"/>
                </a:ext>
              </a:extLst>
            </p:cNvPr>
            <p:cNvSpPr/>
            <p:nvPr/>
          </p:nvSpPr>
          <p:spPr bwMode="auto">
            <a:xfrm>
              <a:off x="6876505" y="1793722"/>
              <a:ext cx="441790" cy="441789"/>
            </a:xfrm>
            <a:prstGeom prst="ellipse">
              <a:avLst/>
            </a:prstGeom>
            <a:solidFill>
              <a:schemeClr val="bg1"/>
            </a:solidFill>
            <a:ln>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 name="magnify">
              <a:extLst>
                <a:ext uri="{FF2B5EF4-FFF2-40B4-BE49-F238E27FC236}">
                  <a16:creationId xmlns:a16="http://schemas.microsoft.com/office/drawing/2014/main" id="{5DD33702-7E5F-4CDB-A6F7-345221C44E2A}"/>
                </a:ext>
              </a:extLst>
            </p:cNvPr>
            <p:cNvSpPr>
              <a:spLocks noChangeAspect="1" noEditPoints="1"/>
            </p:cNvSpPr>
            <p:nvPr/>
          </p:nvSpPr>
          <p:spPr bwMode="auto">
            <a:xfrm flipH="1">
              <a:off x="6655650" y="1797064"/>
              <a:ext cx="665473" cy="65275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grpFill/>
            <a:ln w="34925" cap="sq">
              <a:solidFill>
                <a:srgbClr val="585858"/>
              </a:solidFill>
              <a:prstDash val="solid"/>
              <a:miter lim="800000"/>
              <a:headEnd/>
              <a:tailEnd/>
            </a:ln>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gradFill>
                  <a:gsLst>
                    <a:gs pos="0">
                      <a:srgbClr val="505050"/>
                    </a:gs>
                    <a:gs pos="100000">
                      <a:srgbClr val="505050"/>
                    </a:gs>
                  </a:gsLst>
                </a:gradFill>
                <a:effectLst/>
                <a:uLnTx/>
                <a:uFillTx/>
                <a:latin typeface="Segoe UI"/>
                <a:ea typeface="+mn-ea"/>
                <a:cs typeface="+mn-cs"/>
              </a:endParaRPr>
            </a:p>
          </p:txBody>
        </p:sp>
      </p:grpSp>
      <p:sp>
        <p:nvSpPr>
          <p:cNvPr id="112" name="Warning_E7BA">
            <a:extLst>
              <a:ext uri="{FF2B5EF4-FFF2-40B4-BE49-F238E27FC236}">
                <a16:creationId xmlns:a16="http://schemas.microsoft.com/office/drawing/2014/main" id="{51BED1CE-830E-4857-AF2C-82F2A5D5B2DE}"/>
              </a:ext>
            </a:extLst>
          </p:cNvPr>
          <p:cNvSpPr>
            <a:spLocks noChangeAspect="1" noEditPoints="1"/>
          </p:cNvSpPr>
          <p:nvPr/>
        </p:nvSpPr>
        <p:spPr bwMode="auto">
          <a:xfrm>
            <a:off x="5843032" y="3474031"/>
            <a:ext cx="334633" cy="334803"/>
          </a:xfrm>
          <a:custGeom>
            <a:avLst/>
            <a:gdLst>
              <a:gd name="T0" fmla="*/ 0 w 3939"/>
              <a:gd name="T1" fmla="*/ 3941 h 3941"/>
              <a:gd name="T2" fmla="*/ 1970 w 3939"/>
              <a:gd name="T3" fmla="*/ 0 h 3941"/>
              <a:gd name="T4" fmla="*/ 3939 w 3939"/>
              <a:gd name="T5" fmla="*/ 3941 h 3941"/>
              <a:gd name="T6" fmla="*/ 0 w 3939"/>
              <a:gd name="T7" fmla="*/ 3941 h 3941"/>
              <a:gd name="T8" fmla="*/ 1970 w 3939"/>
              <a:gd name="T9" fmla="*/ 1144 h 3941"/>
              <a:gd name="T10" fmla="*/ 1970 w 3939"/>
              <a:gd name="T11" fmla="*/ 2911 h 3941"/>
              <a:gd name="T12" fmla="*/ 1970 w 3939"/>
              <a:gd name="T13" fmla="*/ 3205 h 3941"/>
              <a:gd name="T14" fmla="*/ 1970 w 3939"/>
              <a:gd name="T15" fmla="*/ 3500 h 3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39" h="3941">
                <a:moveTo>
                  <a:pt x="0" y="3941"/>
                </a:moveTo>
                <a:lnTo>
                  <a:pt x="1970" y="0"/>
                </a:lnTo>
                <a:lnTo>
                  <a:pt x="3939" y="3941"/>
                </a:lnTo>
                <a:lnTo>
                  <a:pt x="0" y="3941"/>
                </a:lnTo>
                <a:moveTo>
                  <a:pt x="1970" y="1144"/>
                </a:moveTo>
                <a:lnTo>
                  <a:pt x="1970" y="2911"/>
                </a:lnTo>
                <a:moveTo>
                  <a:pt x="1970" y="3205"/>
                </a:moveTo>
                <a:lnTo>
                  <a:pt x="1970" y="3500"/>
                </a:lnTo>
              </a:path>
            </a:pathLst>
          </a:custGeom>
          <a:solidFill>
            <a:schemeClr val="bg1"/>
          </a:solidFill>
          <a:ln w="34925" cap="sq">
            <a:solidFill>
              <a:srgbClr val="D83B01"/>
            </a:solidFill>
            <a:prstDash val="solid"/>
            <a:miter lim="800000"/>
            <a:headEnd/>
            <a:tailEnd/>
          </a:ln>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13" name="Rectangle 112">
            <a:extLst>
              <a:ext uri="{FF2B5EF4-FFF2-40B4-BE49-F238E27FC236}">
                <a16:creationId xmlns:a16="http://schemas.microsoft.com/office/drawing/2014/main" id="{9C846E98-7347-45F8-AA2E-E54E7DC3F2A0}"/>
              </a:ext>
            </a:extLst>
          </p:cNvPr>
          <p:cNvSpPr/>
          <p:nvPr/>
        </p:nvSpPr>
        <p:spPr bwMode="auto">
          <a:xfrm>
            <a:off x="6925056" y="1746899"/>
            <a:ext cx="1537381" cy="809489"/>
          </a:xfrm>
          <a:prstGeom prst="rect">
            <a:avLst/>
          </a:prstGeom>
          <a:noFill/>
          <a:ln w="15875">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algn="ctr" defTabSz="621679" fontAlgn="base">
              <a:lnSpc>
                <a:spcPct val="90000"/>
              </a:lnSpc>
              <a:spcBef>
                <a:spcPct val="0"/>
              </a:spcBef>
              <a:spcAft>
                <a:spcPct val="0"/>
              </a:spcAft>
            </a:pPr>
            <a:endParaRPr lang="en-US" sz="1600" dirty="0" err="1">
              <a:gradFill>
                <a:gsLst>
                  <a:gs pos="0">
                    <a:srgbClr val="FFFFFF"/>
                  </a:gs>
                  <a:gs pos="100000">
                    <a:srgbClr val="FFFFFF"/>
                  </a:gs>
                </a:gsLst>
                <a:lin ang="5400000" scaled="0"/>
              </a:gradFill>
              <a:latin typeface="Segoe UI"/>
              <a:cs typeface="Segoe UI" pitchFamily="34" charset="0"/>
            </a:endParaRPr>
          </a:p>
        </p:txBody>
      </p:sp>
      <p:grpSp>
        <p:nvGrpSpPr>
          <p:cNvPr id="114" name="Group 113">
            <a:extLst>
              <a:ext uri="{FF2B5EF4-FFF2-40B4-BE49-F238E27FC236}">
                <a16:creationId xmlns:a16="http://schemas.microsoft.com/office/drawing/2014/main" id="{3D5BDA87-24C1-4EDB-84A3-330E4BC4E98E}"/>
              </a:ext>
            </a:extLst>
          </p:cNvPr>
          <p:cNvGrpSpPr/>
          <p:nvPr/>
        </p:nvGrpSpPr>
        <p:grpSpPr>
          <a:xfrm>
            <a:off x="8198779" y="4793995"/>
            <a:ext cx="322647" cy="305436"/>
            <a:chOff x="7696200" y="1623579"/>
            <a:chExt cx="450056" cy="426048"/>
          </a:xfrm>
        </p:grpSpPr>
        <p:sp>
          <p:nvSpPr>
            <p:cNvPr id="115" name="Oval 114">
              <a:extLst>
                <a:ext uri="{FF2B5EF4-FFF2-40B4-BE49-F238E27FC236}">
                  <a16:creationId xmlns:a16="http://schemas.microsoft.com/office/drawing/2014/main" id="{5AB24027-E82E-4DD0-8F1B-0528E3A67BAC}"/>
                </a:ext>
              </a:extLst>
            </p:cNvPr>
            <p:cNvSpPr/>
            <p:nvPr/>
          </p:nvSpPr>
          <p:spPr bwMode="auto">
            <a:xfrm>
              <a:off x="7776766" y="1701280"/>
              <a:ext cx="289883" cy="289883"/>
            </a:xfrm>
            <a:prstGeom prst="ellips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116" name="Straight Connector 115">
              <a:extLst>
                <a:ext uri="{FF2B5EF4-FFF2-40B4-BE49-F238E27FC236}">
                  <a16:creationId xmlns:a16="http://schemas.microsoft.com/office/drawing/2014/main" id="{95C376BF-A85F-4F05-B301-439CDE94EAF1}"/>
                </a:ext>
              </a:extLst>
            </p:cNvPr>
            <p:cNvCxnSpPr>
              <a:cxnSpLocks/>
            </p:cNvCxnSpPr>
            <p:nvPr/>
          </p:nvCxnSpPr>
          <p:spPr>
            <a:xfrm>
              <a:off x="7831669" y="1623579"/>
              <a:ext cx="31026" cy="8464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17" name="Straight Connector 116">
              <a:extLst>
                <a:ext uri="{FF2B5EF4-FFF2-40B4-BE49-F238E27FC236}">
                  <a16:creationId xmlns:a16="http://schemas.microsoft.com/office/drawing/2014/main" id="{C3CA8B10-1FAD-4A47-A989-134C31A1AB90}"/>
                </a:ext>
              </a:extLst>
            </p:cNvPr>
            <p:cNvCxnSpPr>
              <a:cxnSpLocks/>
            </p:cNvCxnSpPr>
            <p:nvPr/>
          </p:nvCxnSpPr>
          <p:spPr>
            <a:xfrm flipH="1">
              <a:off x="7973946" y="1623579"/>
              <a:ext cx="35963" cy="8464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18" name="Straight Connector 117">
              <a:extLst>
                <a:ext uri="{FF2B5EF4-FFF2-40B4-BE49-F238E27FC236}">
                  <a16:creationId xmlns:a16="http://schemas.microsoft.com/office/drawing/2014/main" id="{ECFD0DE2-EBBB-43CF-8AE8-76CFDA1F9CDC}"/>
                </a:ext>
              </a:extLst>
            </p:cNvPr>
            <p:cNvCxnSpPr>
              <a:cxnSpLocks/>
            </p:cNvCxnSpPr>
            <p:nvPr/>
          </p:nvCxnSpPr>
          <p:spPr>
            <a:xfrm flipV="1">
              <a:off x="8052636" y="1750219"/>
              <a:ext cx="93620" cy="3671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19" name="Straight Connector 118">
              <a:extLst>
                <a:ext uri="{FF2B5EF4-FFF2-40B4-BE49-F238E27FC236}">
                  <a16:creationId xmlns:a16="http://schemas.microsoft.com/office/drawing/2014/main" id="{707AC7CD-6207-4E16-BFB8-6922A6F57DC6}"/>
                </a:ext>
              </a:extLst>
            </p:cNvPr>
            <p:cNvCxnSpPr>
              <a:cxnSpLocks/>
            </p:cNvCxnSpPr>
            <p:nvPr/>
          </p:nvCxnSpPr>
          <p:spPr>
            <a:xfrm flipH="1" flipV="1">
              <a:off x="8052636" y="1898216"/>
              <a:ext cx="93620" cy="39448"/>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0" name="Straight Connector 119">
              <a:extLst>
                <a:ext uri="{FF2B5EF4-FFF2-40B4-BE49-F238E27FC236}">
                  <a16:creationId xmlns:a16="http://schemas.microsoft.com/office/drawing/2014/main" id="{562312BA-6E8F-4DE7-8DEB-1CF0B55443BD}"/>
                </a:ext>
              </a:extLst>
            </p:cNvPr>
            <p:cNvCxnSpPr>
              <a:cxnSpLocks/>
            </p:cNvCxnSpPr>
            <p:nvPr/>
          </p:nvCxnSpPr>
          <p:spPr>
            <a:xfrm flipH="1" flipV="1">
              <a:off x="7973946" y="1976926"/>
              <a:ext cx="30042" cy="72701"/>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1" name="Straight Connector 120">
              <a:extLst>
                <a:ext uri="{FF2B5EF4-FFF2-40B4-BE49-F238E27FC236}">
                  <a16:creationId xmlns:a16="http://schemas.microsoft.com/office/drawing/2014/main" id="{C27B9302-6370-44CB-AA25-314C48E9AF30}"/>
                </a:ext>
              </a:extLst>
            </p:cNvPr>
            <p:cNvCxnSpPr>
              <a:cxnSpLocks/>
            </p:cNvCxnSpPr>
            <p:nvPr/>
          </p:nvCxnSpPr>
          <p:spPr>
            <a:xfrm flipV="1">
              <a:off x="7832654" y="1976926"/>
              <a:ext cx="30041" cy="72701"/>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2" name="Straight Connector 121">
              <a:extLst>
                <a:ext uri="{FF2B5EF4-FFF2-40B4-BE49-F238E27FC236}">
                  <a16:creationId xmlns:a16="http://schemas.microsoft.com/office/drawing/2014/main" id="{406821A5-C75C-427B-94EE-26D5035D513A}"/>
                </a:ext>
              </a:extLst>
            </p:cNvPr>
            <p:cNvCxnSpPr>
              <a:cxnSpLocks/>
            </p:cNvCxnSpPr>
            <p:nvPr/>
          </p:nvCxnSpPr>
          <p:spPr>
            <a:xfrm flipV="1">
              <a:off x="7711325" y="1898216"/>
              <a:ext cx="72681" cy="30049"/>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3" name="Straight Connector 122">
              <a:extLst>
                <a:ext uri="{FF2B5EF4-FFF2-40B4-BE49-F238E27FC236}">
                  <a16:creationId xmlns:a16="http://schemas.microsoft.com/office/drawing/2014/main" id="{BD6D5DFA-E53F-4C82-BB54-3B8AE4DBE3E2}"/>
                </a:ext>
              </a:extLst>
            </p:cNvPr>
            <p:cNvCxnSpPr>
              <a:cxnSpLocks/>
            </p:cNvCxnSpPr>
            <p:nvPr/>
          </p:nvCxnSpPr>
          <p:spPr>
            <a:xfrm>
              <a:off x="7696200" y="1750219"/>
              <a:ext cx="87806" cy="3671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124" name="Group 123">
            <a:extLst>
              <a:ext uri="{FF2B5EF4-FFF2-40B4-BE49-F238E27FC236}">
                <a16:creationId xmlns:a16="http://schemas.microsoft.com/office/drawing/2014/main" id="{0460B234-065C-4D94-9580-501F9B25DDE0}"/>
              </a:ext>
            </a:extLst>
          </p:cNvPr>
          <p:cNvGrpSpPr/>
          <p:nvPr/>
        </p:nvGrpSpPr>
        <p:grpSpPr>
          <a:xfrm>
            <a:off x="8009902" y="4685195"/>
            <a:ext cx="236554" cy="234046"/>
            <a:chOff x="7696200" y="1623579"/>
            <a:chExt cx="450056" cy="445285"/>
          </a:xfrm>
        </p:grpSpPr>
        <p:sp>
          <p:nvSpPr>
            <p:cNvPr id="125" name="Oval 124">
              <a:extLst>
                <a:ext uri="{FF2B5EF4-FFF2-40B4-BE49-F238E27FC236}">
                  <a16:creationId xmlns:a16="http://schemas.microsoft.com/office/drawing/2014/main" id="{EA92F765-589F-4A86-960A-A6C4ADC599ED}"/>
                </a:ext>
              </a:extLst>
            </p:cNvPr>
            <p:cNvSpPr/>
            <p:nvPr/>
          </p:nvSpPr>
          <p:spPr bwMode="auto">
            <a:xfrm>
              <a:off x="7776766" y="1701280"/>
              <a:ext cx="289883" cy="289883"/>
            </a:xfrm>
            <a:prstGeom prst="ellips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126" name="Straight Connector 125">
              <a:extLst>
                <a:ext uri="{FF2B5EF4-FFF2-40B4-BE49-F238E27FC236}">
                  <a16:creationId xmlns:a16="http://schemas.microsoft.com/office/drawing/2014/main" id="{DE8A3955-7482-411D-A7C9-C15199F2C374}"/>
                </a:ext>
              </a:extLst>
            </p:cNvPr>
            <p:cNvCxnSpPr>
              <a:cxnSpLocks/>
            </p:cNvCxnSpPr>
            <p:nvPr/>
          </p:nvCxnSpPr>
          <p:spPr>
            <a:xfrm>
              <a:off x="7831669" y="1623579"/>
              <a:ext cx="31026" cy="8464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7" name="Straight Connector 126">
              <a:extLst>
                <a:ext uri="{FF2B5EF4-FFF2-40B4-BE49-F238E27FC236}">
                  <a16:creationId xmlns:a16="http://schemas.microsoft.com/office/drawing/2014/main" id="{B295175C-9C5D-48E4-96F7-F259F7183555}"/>
                </a:ext>
              </a:extLst>
            </p:cNvPr>
            <p:cNvCxnSpPr>
              <a:cxnSpLocks/>
            </p:cNvCxnSpPr>
            <p:nvPr/>
          </p:nvCxnSpPr>
          <p:spPr>
            <a:xfrm flipH="1">
              <a:off x="7973946" y="1623579"/>
              <a:ext cx="35963" cy="8464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8" name="Straight Connector 127">
              <a:extLst>
                <a:ext uri="{FF2B5EF4-FFF2-40B4-BE49-F238E27FC236}">
                  <a16:creationId xmlns:a16="http://schemas.microsoft.com/office/drawing/2014/main" id="{B618E4A0-F629-4E07-940F-1CCAAC865CB9}"/>
                </a:ext>
              </a:extLst>
            </p:cNvPr>
            <p:cNvCxnSpPr>
              <a:cxnSpLocks/>
            </p:cNvCxnSpPr>
            <p:nvPr/>
          </p:nvCxnSpPr>
          <p:spPr>
            <a:xfrm flipV="1">
              <a:off x="8052636" y="1750219"/>
              <a:ext cx="93620" cy="3671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29" name="Straight Connector 128">
              <a:extLst>
                <a:ext uri="{FF2B5EF4-FFF2-40B4-BE49-F238E27FC236}">
                  <a16:creationId xmlns:a16="http://schemas.microsoft.com/office/drawing/2014/main" id="{8DADC23C-2CCF-40B2-933A-D4988415A866}"/>
                </a:ext>
              </a:extLst>
            </p:cNvPr>
            <p:cNvCxnSpPr>
              <a:cxnSpLocks/>
            </p:cNvCxnSpPr>
            <p:nvPr/>
          </p:nvCxnSpPr>
          <p:spPr>
            <a:xfrm flipH="1" flipV="1">
              <a:off x="8052636" y="1898216"/>
              <a:ext cx="93620" cy="39448"/>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30" name="Straight Connector 129">
              <a:extLst>
                <a:ext uri="{FF2B5EF4-FFF2-40B4-BE49-F238E27FC236}">
                  <a16:creationId xmlns:a16="http://schemas.microsoft.com/office/drawing/2014/main" id="{2E64C1F0-40A5-4401-9255-B2611DA1D3A3}"/>
                </a:ext>
              </a:extLst>
            </p:cNvPr>
            <p:cNvCxnSpPr>
              <a:cxnSpLocks/>
            </p:cNvCxnSpPr>
            <p:nvPr/>
          </p:nvCxnSpPr>
          <p:spPr>
            <a:xfrm flipH="1" flipV="1">
              <a:off x="7973946" y="1976926"/>
              <a:ext cx="34943" cy="91938"/>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31" name="Straight Connector 130">
              <a:extLst>
                <a:ext uri="{FF2B5EF4-FFF2-40B4-BE49-F238E27FC236}">
                  <a16:creationId xmlns:a16="http://schemas.microsoft.com/office/drawing/2014/main" id="{B5D0C56F-2F65-4F9C-BAC2-5B14D95C8C54}"/>
                </a:ext>
              </a:extLst>
            </p:cNvPr>
            <p:cNvCxnSpPr>
              <a:cxnSpLocks/>
            </p:cNvCxnSpPr>
            <p:nvPr/>
          </p:nvCxnSpPr>
          <p:spPr>
            <a:xfrm flipV="1">
              <a:off x="7831669" y="1976926"/>
              <a:ext cx="31027" cy="91938"/>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35" name="Straight Connector 134">
              <a:extLst>
                <a:ext uri="{FF2B5EF4-FFF2-40B4-BE49-F238E27FC236}">
                  <a16:creationId xmlns:a16="http://schemas.microsoft.com/office/drawing/2014/main" id="{7FFA2F85-4024-4CAA-8E1C-6C508F249E02}"/>
                </a:ext>
              </a:extLst>
            </p:cNvPr>
            <p:cNvCxnSpPr/>
            <p:nvPr/>
          </p:nvCxnSpPr>
          <p:spPr>
            <a:xfrm flipV="1">
              <a:off x="7711325" y="1898216"/>
              <a:ext cx="72681" cy="30049"/>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39" name="Straight Connector 138">
              <a:extLst>
                <a:ext uri="{FF2B5EF4-FFF2-40B4-BE49-F238E27FC236}">
                  <a16:creationId xmlns:a16="http://schemas.microsoft.com/office/drawing/2014/main" id="{C817326C-5F27-4939-B0D1-E19E1EE69555}"/>
                </a:ext>
              </a:extLst>
            </p:cNvPr>
            <p:cNvCxnSpPr/>
            <p:nvPr/>
          </p:nvCxnSpPr>
          <p:spPr>
            <a:xfrm>
              <a:off x="7696200" y="1750219"/>
              <a:ext cx="87806" cy="36716"/>
            </a:xfrm>
            <a:prstGeom prst="line">
              <a:avLst/>
            </a:prstGeom>
            <a:noFill/>
            <a:ln w="34925">
              <a:solidFill>
                <a:srgbClr val="585858"/>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sp>
        <p:nvSpPr>
          <p:cNvPr id="140" name="Hospital_E91D">
            <a:extLst>
              <a:ext uri="{FF2B5EF4-FFF2-40B4-BE49-F238E27FC236}">
                <a16:creationId xmlns:a16="http://schemas.microsoft.com/office/drawing/2014/main" id="{8501E9C0-80F5-422C-A4B0-0DB879ADDBB4}"/>
              </a:ext>
            </a:extLst>
          </p:cNvPr>
          <p:cNvSpPr>
            <a:spLocks noChangeAspect="1" noEditPoints="1"/>
          </p:cNvSpPr>
          <p:nvPr/>
        </p:nvSpPr>
        <p:spPr bwMode="auto">
          <a:xfrm>
            <a:off x="8032253" y="4654321"/>
            <a:ext cx="427469" cy="370576"/>
          </a:xfrm>
          <a:custGeom>
            <a:avLst/>
            <a:gdLst>
              <a:gd name="T0" fmla="*/ 3500 w 3750"/>
              <a:gd name="T1" fmla="*/ 3250 h 3250"/>
              <a:gd name="T2" fmla="*/ 250 w 3750"/>
              <a:gd name="T3" fmla="*/ 3250 h 3250"/>
              <a:gd name="T4" fmla="*/ 0 w 3750"/>
              <a:gd name="T5" fmla="*/ 3000 h 3250"/>
              <a:gd name="T6" fmla="*/ 0 w 3750"/>
              <a:gd name="T7" fmla="*/ 750 h 3250"/>
              <a:gd name="T8" fmla="*/ 250 w 3750"/>
              <a:gd name="T9" fmla="*/ 500 h 3250"/>
              <a:gd name="T10" fmla="*/ 3500 w 3750"/>
              <a:gd name="T11" fmla="*/ 500 h 3250"/>
              <a:gd name="T12" fmla="*/ 3750 w 3750"/>
              <a:gd name="T13" fmla="*/ 750 h 3250"/>
              <a:gd name="T14" fmla="*/ 3750 w 3750"/>
              <a:gd name="T15" fmla="*/ 3000 h 3250"/>
              <a:gd name="T16" fmla="*/ 3500 w 3750"/>
              <a:gd name="T17" fmla="*/ 3250 h 3250"/>
              <a:gd name="T18" fmla="*/ 2250 w 3750"/>
              <a:gd name="T19" fmla="*/ 2750 h 3250"/>
              <a:gd name="T20" fmla="*/ 2250 w 3750"/>
              <a:gd name="T21" fmla="*/ 2250 h 3250"/>
              <a:gd name="T22" fmla="*/ 2750 w 3750"/>
              <a:gd name="T23" fmla="*/ 2250 h 3250"/>
              <a:gd name="T24" fmla="*/ 2750 w 3750"/>
              <a:gd name="T25" fmla="*/ 1500 h 3250"/>
              <a:gd name="T26" fmla="*/ 2250 w 3750"/>
              <a:gd name="T27" fmla="*/ 1500 h 3250"/>
              <a:gd name="T28" fmla="*/ 2250 w 3750"/>
              <a:gd name="T29" fmla="*/ 1000 h 3250"/>
              <a:gd name="T30" fmla="*/ 1500 w 3750"/>
              <a:gd name="T31" fmla="*/ 1000 h 3250"/>
              <a:gd name="T32" fmla="*/ 1500 w 3750"/>
              <a:gd name="T33" fmla="*/ 1500 h 3250"/>
              <a:gd name="T34" fmla="*/ 1000 w 3750"/>
              <a:gd name="T35" fmla="*/ 1500 h 3250"/>
              <a:gd name="T36" fmla="*/ 1000 w 3750"/>
              <a:gd name="T37" fmla="*/ 2250 h 3250"/>
              <a:gd name="T38" fmla="*/ 1500 w 3750"/>
              <a:gd name="T39" fmla="*/ 2250 h 3250"/>
              <a:gd name="T40" fmla="*/ 1500 w 3750"/>
              <a:gd name="T41" fmla="*/ 2750 h 3250"/>
              <a:gd name="T42" fmla="*/ 2250 w 3750"/>
              <a:gd name="T43" fmla="*/ 2750 h 3250"/>
              <a:gd name="T44" fmla="*/ 2750 w 3750"/>
              <a:gd name="T45" fmla="*/ 500 h 3250"/>
              <a:gd name="T46" fmla="*/ 2750 w 3750"/>
              <a:gd name="T47" fmla="*/ 2 h 3250"/>
              <a:gd name="T48" fmla="*/ 2748 w 3750"/>
              <a:gd name="T49" fmla="*/ 0 h 3250"/>
              <a:gd name="T50" fmla="*/ 1002 w 3750"/>
              <a:gd name="T51" fmla="*/ 0 h 3250"/>
              <a:gd name="T52" fmla="*/ 1000 w 3750"/>
              <a:gd name="T53" fmla="*/ 2 h 3250"/>
              <a:gd name="T54" fmla="*/ 1000 w 3750"/>
              <a:gd name="T55" fmla="*/ 500 h 3250"/>
              <a:gd name="T56" fmla="*/ 2750 w 3750"/>
              <a:gd name="T57" fmla="*/ 500 h 3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0" h="3250">
                <a:moveTo>
                  <a:pt x="3500" y="3250"/>
                </a:moveTo>
                <a:cubicBezTo>
                  <a:pt x="250" y="3250"/>
                  <a:pt x="250" y="3250"/>
                  <a:pt x="250" y="3250"/>
                </a:cubicBezTo>
                <a:cubicBezTo>
                  <a:pt x="112" y="3250"/>
                  <a:pt x="0" y="3138"/>
                  <a:pt x="0" y="3000"/>
                </a:cubicBezTo>
                <a:cubicBezTo>
                  <a:pt x="0" y="750"/>
                  <a:pt x="0" y="750"/>
                  <a:pt x="0" y="750"/>
                </a:cubicBezTo>
                <a:cubicBezTo>
                  <a:pt x="0" y="612"/>
                  <a:pt x="112" y="500"/>
                  <a:pt x="250" y="500"/>
                </a:cubicBezTo>
                <a:cubicBezTo>
                  <a:pt x="3500" y="500"/>
                  <a:pt x="3500" y="500"/>
                  <a:pt x="3500" y="500"/>
                </a:cubicBezTo>
                <a:cubicBezTo>
                  <a:pt x="3638" y="500"/>
                  <a:pt x="3750" y="612"/>
                  <a:pt x="3750" y="750"/>
                </a:cubicBezTo>
                <a:cubicBezTo>
                  <a:pt x="3750" y="3000"/>
                  <a:pt x="3750" y="3000"/>
                  <a:pt x="3750" y="3000"/>
                </a:cubicBezTo>
                <a:cubicBezTo>
                  <a:pt x="3750" y="3138"/>
                  <a:pt x="3638" y="3250"/>
                  <a:pt x="3500" y="3250"/>
                </a:cubicBezTo>
                <a:close/>
                <a:moveTo>
                  <a:pt x="2250" y="2750"/>
                </a:moveTo>
                <a:cubicBezTo>
                  <a:pt x="2250" y="2250"/>
                  <a:pt x="2250" y="2250"/>
                  <a:pt x="2250" y="2250"/>
                </a:cubicBezTo>
                <a:cubicBezTo>
                  <a:pt x="2750" y="2250"/>
                  <a:pt x="2750" y="2250"/>
                  <a:pt x="2750" y="2250"/>
                </a:cubicBezTo>
                <a:cubicBezTo>
                  <a:pt x="2750" y="1500"/>
                  <a:pt x="2750" y="1500"/>
                  <a:pt x="2750" y="1500"/>
                </a:cubicBezTo>
                <a:cubicBezTo>
                  <a:pt x="2250" y="1500"/>
                  <a:pt x="2250" y="1500"/>
                  <a:pt x="2250" y="1500"/>
                </a:cubicBezTo>
                <a:cubicBezTo>
                  <a:pt x="2250" y="1000"/>
                  <a:pt x="2250" y="1000"/>
                  <a:pt x="2250" y="1000"/>
                </a:cubicBezTo>
                <a:cubicBezTo>
                  <a:pt x="1500" y="1000"/>
                  <a:pt x="1500" y="1000"/>
                  <a:pt x="1500" y="1000"/>
                </a:cubicBezTo>
                <a:cubicBezTo>
                  <a:pt x="1500" y="1500"/>
                  <a:pt x="1500" y="1500"/>
                  <a:pt x="1500" y="1500"/>
                </a:cubicBezTo>
                <a:cubicBezTo>
                  <a:pt x="1000" y="1500"/>
                  <a:pt x="1000" y="1500"/>
                  <a:pt x="1000" y="1500"/>
                </a:cubicBezTo>
                <a:cubicBezTo>
                  <a:pt x="1000" y="2250"/>
                  <a:pt x="1000" y="2250"/>
                  <a:pt x="1000" y="2250"/>
                </a:cubicBezTo>
                <a:cubicBezTo>
                  <a:pt x="1500" y="2250"/>
                  <a:pt x="1500" y="2250"/>
                  <a:pt x="1500" y="2250"/>
                </a:cubicBezTo>
                <a:cubicBezTo>
                  <a:pt x="1500" y="2750"/>
                  <a:pt x="1500" y="2750"/>
                  <a:pt x="1500" y="2750"/>
                </a:cubicBezTo>
                <a:lnTo>
                  <a:pt x="2250" y="2750"/>
                </a:lnTo>
                <a:close/>
                <a:moveTo>
                  <a:pt x="2750" y="500"/>
                </a:moveTo>
                <a:cubicBezTo>
                  <a:pt x="2750" y="2"/>
                  <a:pt x="2750" y="2"/>
                  <a:pt x="2750" y="2"/>
                </a:cubicBezTo>
                <a:cubicBezTo>
                  <a:pt x="2750" y="1"/>
                  <a:pt x="2749" y="0"/>
                  <a:pt x="2748" y="0"/>
                </a:cubicBezTo>
                <a:cubicBezTo>
                  <a:pt x="1002" y="0"/>
                  <a:pt x="1002" y="0"/>
                  <a:pt x="1002" y="0"/>
                </a:cubicBezTo>
                <a:cubicBezTo>
                  <a:pt x="1001" y="0"/>
                  <a:pt x="1000" y="1"/>
                  <a:pt x="1000" y="2"/>
                </a:cubicBezTo>
                <a:cubicBezTo>
                  <a:pt x="1000" y="500"/>
                  <a:pt x="1000" y="500"/>
                  <a:pt x="1000" y="500"/>
                </a:cubicBezTo>
                <a:lnTo>
                  <a:pt x="2750" y="500"/>
                </a:lnTo>
                <a:close/>
              </a:path>
            </a:pathLst>
          </a:custGeom>
          <a:noFill/>
          <a:ln w="2222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nvGrpSpPr>
          <p:cNvPr id="141" name="Malicious email">
            <a:extLst>
              <a:ext uri="{FF2B5EF4-FFF2-40B4-BE49-F238E27FC236}">
                <a16:creationId xmlns:a16="http://schemas.microsoft.com/office/drawing/2014/main" id="{584A1B80-D270-488C-990F-CC1FD11D82CC}"/>
              </a:ext>
            </a:extLst>
          </p:cNvPr>
          <p:cNvGrpSpPr/>
          <p:nvPr/>
        </p:nvGrpSpPr>
        <p:grpSpPr>
          <a:xfrm>
            <a:off x="7421457" y="3301647"/>
            <a:ext cx="555218" cy="555218"/>
            <a:chOff x="5989880" y="3797207"/>
            <a:chExt cx="457200" cy="457200"/>
          </a:xfrm>
        </p:grpSpPr>
        <p:sp>
          <p:nvSpPr>
            <p:cNvPr id="142" name="Oval 141">
              <a:extLst>
                <a:ext uri="{FF2B5EF4-FFF2-40B4-BE49-F238E27FC236}">
                  <a16:creationId xmlns:a16="http://schemas.microsoft.com/office/drawing/2014/main" id="{BDFCA33B-4E71-438F-903C-C27476FCE86F}"/>
                </a:ext>
              </a:extLst>
            </p:cNvPr>
            <p:cNvSpPr/>
            <p:nvPr/>
          </p:nvSpPr>
          <p:spPr bwMode="auto">
            <a:xfrm>
              <a:off x="5989880" y="3797207"/>
              <a:ext cx="457200" cy="457200"/>
            </a:xfrm>
            <a:prstGeom prst="ellipse">
              <a:avLst/>
            </a:prstGeom>
            <a:solidFill>
              <a:srgbClr val="E81123"/>
            </a:solidFill>
            <a:ln w="158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43" name="mail">
              <a:extLst>
                <a:ext uri="{FF2B5EF4-FFF2-40B4-BE49-F238E27FC236}">
                  <a16:creationId xmlns:a16="http://schemas.microsoft.com/office/drawing/2014/main" id="{CFF74C22-9801-4F8A-A474-BF1153F0E70A}"/>
                </a:ext>
              </a:extLst>
            </p:cNvPr>
            <p:cNvSpPr>
              <a:spLocks noChangeAspect="1" noEditPoints="1"/>
            </p:cNvSpPr>
            <p:nvPr/>
          </p:nvSpPr>
          <p:spPr bwMode="auto">
            <a:xfrm>
              <a:off x="6071745" y="3937766"/>
              <a:ext cx="293470" cy="176082"/>
            </a:xfrm>
            <a:custGeom>
              <a:avLst/>
              <a:gdLst>
                <a:gd name="T0" fmla="*/ 245 w 245"/>
                <a:gd name="T1" fmla="*/ 75 h 147"/>
                <a:gd name="T2" fmla="*/ 245 w 245"/>
                <a:gd name="T3" fmla="*/ 147 h 147"/>
                <a:gd name="T4" fmla="*/ 0 w 245"/>
                <a:gd name="T5" fmla="*/ 147 h 147"/>
                <a:gd name="T6" fmla="*/ 0 w 245"/>
                <a:gd name="T7" fmla="*/ 0 h 147"/>
                <a:gd name="T8" fmla="*/ 245 w 245"/>
                <a:gd name="T9" fmla="*/ 0 h 147"/>
                <a:gd name="T10" fmla="*/ 245 w 245"/>
                <a:gd name="T11" fmla="*/ 75 h 147"/>
                <a:gd name="T12" fmla="*/ 0 w 245"/>
                <a:gd name="T13" fmla="*/ 0 h 147"/>
                <a:gd name="T14" fmla="*/ 123 w 245"/>
                <a:gd name="T15" fmla="*/ 73 h 147"/>
                <a:gd name="T16" fmla="*/ 245 w 245"/>
                <a:gd name="T1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5" h="147">
                  <a:moveTo>
                    <a:pt x="245" y="75"/>
                  </a:moveTo>
                  <a:lnTo>
                    <a:pt x="245" y="147"/>
                  </a:lnTo>
                  <a:lnTo>
                    <a:pt x="0" y="147"/>
                  </a:lnTo>
                  <a:lnTo>
                    <a:pt x="0" y="0"/>
                  </a:lnTo>
                  <a:lnTo>
                    <a:pt x="245" y="0"/>
                  </a:lnTo>
                  <a:lnTo>
                    <a:pt x="245" y="75"/>
                  </a:lnTo>
                  <a:moveTo>
                    <a:pt x="0" y="0"/>
                  </a:moveTo>
                  <a:lnTo>
                    <a:pt x="123" y="73"/>
                  </a:lnTo>
                  <a:lnTo>
                    <a:pt x="245" y="0"/>
                  </a:lnTo>
                </a:path>
              </a:pathLst>
            </a:custGeom>
            <a:solidFill>
              <a:srgbClr val="E81123"/>
            </a:solidFill>
            <a:ln w="158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920" tIns="97536" rIns="121920" bIns="97536" numCol="1" spcCol="0" rtlCol="0" fromWordArt="0" anchor="t" anchorCtr="0" forceAA="0" compatLnSpc="1">
              <a:prstTxWarp prst="textNoShape">
                <a:avLst/>
              </a:prstTxWarp>
              <a:noAutofit/>
            </a:bodyPr>
            <a:lstStyle/>
            <a:p>
              <a:pPr marL="0" marR="0" lvl="0" indent="0" algn="ctr" defTabSz="621679"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144" name="Shield_EA18">
            <a:extLst>
              <a:ext uri="{FF2B5EF4-FFF2-40B4-BE49-F238E27FC236}">
                <a16:creationId xmlns:a16="http://schemas.microsoft.com/office/drawing/2014/main" id="{21F50BE8-0212-4437-8D88-619AED896B77}"/>
              </a:ext>
            </a:extLst>
          </p:cNvPr>
          <p:cNvSpPr>
            <a:spLocks noChangeAspect="1"/>
          </p:cNvSpPr>
          <p:nvPr/>
        </p:nvSpPr>
        <p:spPr bwMode="auto">
          <a:xfrm>
            <a:off x="7497433" y="3380019"/>
            <a:ext cx="408683" cy="445153"/>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145" name="check">
            <a:extLst>
              <a:ext uri="{FF2B5EF4-FFF2-40B4-BE49-F238E27FC236}">
                <a16:creationId xmlns:a16="http://schemas.microsoft.com/office/drawing/2014/main" id="{F6CC8900-AFA7-4992-86E6-4D22000D250F}"/>
              </a:ext>
            </a:extLst>
          </p:cNvPr>
          <p:cNvSpPr>
            <a:spLocks noChangeAspect="1"/>
          </p:cNvSpPr>
          <p:nvPr/>
        </p:nvSpPr>
        <p:spPr bwMode="auto">
          <a:xfrm>
            <a:off x="7595797" y="3521434"/>
            <a:ext cx="225649" cy="159335"/>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19050"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0960" tIns="30480" rIns="60960" bIns="30480" numCol="1" anchor="t" anchorCtr="0" compatLnSpc="1">
            <a:prstTxWarp prst="textNoShape">
              <a:avLst/>
            </a:prstTxWarp>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gradFill>
                <a:gsLst>
                  <a:gs pos="0">
                    <a:srgbClr val="505050"/>
                  </a:gs>
                  <a:gs pos="100000">
                    <a:srgbClr val="505050"/>
                  </a:gs>
                </a:gsLst>
                <a:lin ang="5400000" scaled="1"/>
              </a:gradFill>
              <a:effectLst/>
              <a:uLnTx/>
              <a:uFillTx/>
              <a:latin typeface="Segoe UI"/>
              <a:ea typeface="+mn-ea"/>
              <a:cs typeface="+mn-cs"/>
            </a:endParaRPr>
          </a:p>
        </p:txBody>
      </p:sp>
      <p:sp>
        <p:nvSpPr>
          <p:cNvPr id="67" name="Title 2">
            <a:extLst>
              <a:ext uri="{FF2B5EF4-FFF2-40B4-BE49-F238E27FC236}">
                <a16:creationId xmlns:a16="http://schemas.microsoft.com/office/drawing/2014/main" id="{BCBA9D62-082B-424B-ADE5-36011C2E9C7E}"/>
              </a:ext>
            </a:extLst>
          </p:cNvPr>
          <p:cNvSpPr txBox="1">
            <a:spLocks/>
          </p:cNvSpPr>
          <p:nvPr/>
        </p:nvSpPr>
        <p:spPr>
          <a:xfrm>
            <a:off x="426426" y="988877"/>
            <a:ext cx="4982856" cy="758022"/>
          </a:xfrm>
          <a:prstGeom prst="rect">
            <a:avLst/>
          </a:prstGeom>
        </p:spPr>
        <p:txBody>
          <a:bodyPr vert="horz" wrap="square" lIns="0" tIns="164592" rIns="0" bIns="0" rtlCol="0" anchor="t">
            <a:noAutofit/>
          </a:bodyPr>
          <a:lstStyle>
            <a:lvl1pPr algn="l" defTabSz="914367" rtl="0" eaLnBrk="1" latinLnBrk="0" hangingPunct="1">
              <a:lnSpc>
                <a:spcPct val="90000"/>
              </a:lnSpc>
              <a:spcBef>
                <a:spcPct val="0"/>
              </a:spcBef>
              <a:buNone/>
              <a:defRPr lang="en-US" sz="3137" b="0" kern="1200" cap="none" spc="-147"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14367" rtl="0" eaLnBrk="1" fontAlgn="auto" latinLnBrk="0" hangingPunct="1">
              <a:lnSpc>
                <a:spcPct val="90000"/>
              </a:lnSpc>
              <a:spcBef>
                <a:spcPct val="0"/>
              </a:spcBef>
              <a:spcAft>
                <a:spcPts val="0"/>
              </a:spcAft>
              <a:buClrTx/>
              <a:buSzTx/>
              <a:buFontTx/>
              <a:buNone/>
              <a:tabLst/>
              <a:defRPr/>
            </a:pPr>
            <a:r>
              <a:rPr kumimoji="0" lang="en-US" sz="3137" b="0" i="0" u="none" strike="noStrike" kern="1200" cap="none" spc="-147" normalizeH="0" baseline="0" noProof="0" dirty="0">
                <a:ln w="3175">
                  <a:noFill/>
                </a:ln>
                <a:gradFill>
                  <a:gsLst>
                    <a:gs pos="1250">
                      <a:srgbClr val="282828"/>
                    </a:gs>
                    <a:gs pos="100000">
                      <a:srgbClr val="282828"/>
                    </a:gs>
                  </a:gsLst>
                  <a:lin ang="5400000" scaled="0"/>
                </a:gradFill>
                <a:effectLst/>
                <a:uLnTx/>
                <a:uFillTx/>
                <a:latin typeface="Segoe UI Semibold"/>
                <a:ea typeface="+mn-ea"/>
                <a:cs typeface="Segoe UI" pitchFamily="34" charset="0"/>
              </a:rPr>
              <a:t>Synched ACTIONS across Office 365 ATP and </a:t>
            </a:r>
            <a:br>
              <a:rPr kumimoji="0" lang="en-US" sz="3137" b="0" i="0" u="none" strike="noStrike" kern="1200" cap="none" spc="-147" normalizeH="0" baseline="0" noProof="0" dirty="0">
                <a:ln w="3175">
                  <a:noFill/>
                </a:ln>
                <a:gradFill>
                  <a:gsLst>
                    <a:gs pos="1250">
                      <a:srgbClr val="282828"/>
                    </a:gs>
                    <a:gs pos="100000">
                      <a:srgbClr val="282828"/>
                    </a:gs>
                  </a:gsLst>
                  <a:lin ang="5400000" scaled="0"/>
                </a:gradFill>
                <a:effectLst/>
                <a:uLnTx/>
                <a:uFillTx/>
                <a:latin typeface="Segoe UI Semibold"/>
                <a:ea typeface="+mn-ea"/>
                <a:cs typeface="Segoe UI" pitchFamily="34" charset="0"/>
              </a:rPr>
            </a:br>
            <a:r>
              <a:rPr kumimoji="0" lang="en-US" sz="3137" b="0" i="0" u="none" strike="noStrike" kern="1200" cap="none" spc="-147" normalizeH="0" baseline="0" noProof="0" dirty="0">
                <a:ln w="3175">
                  <a:noFill/>
                </a:ln>
                <a:gradFill>
                  <a:gsLst>
                    <a:gs pos="1250">
                      <a:srgbClr val="282828"/>
                    </a:gs>
                    <a:gs pos="100000">
                      <a:srgbClr val="282828"/>
                    </a:gs>
                  </a:gsLst>
                  <a:lin ang="5400000" scaled="0"/>
                </a:gradFill>
                <a:effectLst/>
                <a:uLnTx/>
                <a:uFillTx/>
                <a:latin typeface="Segoe UI Semibold"/>
                <a:ea typeface="+mn-ea"/>
                <a:cs typeface="Segoe UI" pitchFamily="34" charset="0"/>
              </a:rPr>
              <a:t>Microsoft Defender ATP</a:t>
            </a:r>
          </a:p>
        </p:txBody>
      </p:sp>
      <p:sp>
        <p:nvSpPr>
          <p:cNvPr id="2" name="Title 1">
            <a:extLst>
              <a:ext uri="{FF2B5EF4-FFF2-40B4-BE49-F238E27FC236}">
                <a16:creationId xmlns:a16="http://schemas.microsoft.com/office/drawing/2014/main" id="{BFF68872-A921-439D-BA5D-868464636797}"/>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876948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750"/>
                                        <p:tgtEl>
                                          <p:spTgt spid="85"/>
                                        </p:tgtEl>
                                      </p:cBhvr>
                                    </p:animEffect>
                                  </p:childTnLst>
                                </p:cTn>
                              </p:par>
                              <p:par>
                                <p:cTn id="12" presetID="63" presetClass="path" presetSubtype="0" decel="100000" fill="hold" nodeType="withEffect">
                                  <p:stCondLst>
                                    <p:cond delay="0"/>
                                  </p:stCondLst>
                                  <p:childTnLst>
                                    <p:animMotion origin="layout" path="M -0.00113 0.09074 L -0.00026 -2.22222E-6 " pathEditMode="relative" rAng="0" ptsTypes="AA">
                                      <p:cBhvr>
                                        <p:cTn id="13" dur="500" fill="hold"/>
                                        <p:tgtEl>
                                          <p:spTgt spid="85"/>
                                        </p:tgtEl>
                                        <p:attrNameLst>
                                          <p:attrName>ppt_x</p:attrName>
                                          <p:attrName>ppt_y</p:attrName>
                                        </p:attrNameLst>
                                      </p:cBhvr>
                                      <p:rCtr x="43" y="-4537"/>
                                    </p:animMotion>
                                  </p:childTnLst>
                                </p:cTn>
                              </p:par>
                              <p:par>
                                <p:cTn id="14" presetID="10" presetClass="entr" presetSubtype="0" fill="hold" grpId="0" nodeType="withEffect">
                                  <p:stCondLst>
                                    <p:cond delay="10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750"/>
                                        <p:tgtEl>
                                          <p:spTgt spid="77"/>
                                        </p:tgtEl>
                                      </p:cBhvr>
                                    </p:animEffect>
                                  </p:childTnLst>
                                </p:cTn>
                              </p:par>
                              <p:par>
                                <p:cTn id="17" presetID="63" presetClass="path" presetSubtype="0" decel="100000" fill="hold" grpId="1" nodeType="withEffect">
                                  <p:stCondLst>
                                    <p:cond delay="100"/>
                                  </p:stCondLst>
                                  <p:childTnLst>
                                    <p:animMotion origin="layout" path="M -0.00113 0.09074 L -0.00026 -2.22222E-6 " pathEditMode="relative" rAng="0" ptsTypes="AA">
                                      <p:cBhvr>
                                        <p:cTn id="18" dur="500" fill="hold"/>
                                        <p:tgtEl>
                                          <p:spTgt spid="77"/>
                                        </p:tgtEl>
                                        <p:attrNameLst>
                                          <p:attrName>ppt_x</p:attrName>
                                          <p:attrName>ppt_y</p:attrName>
                                        </p:attrNameLst>
                                      </p:cBhvr>
                                      <p:rCtr x="43" y="-4537"/>
                                    </p:animMotion>
                                  </p:childTnLst>
                                </p:cTn>
                              </p:par>
                            </p:childTnLst>
                          </p:cTn>
                        </p:par>
                        <p:par>
                          <p:cTn id="19" fill="hold">
                            <p:stCondLst>
                              <p:cond delay="1350"/>
                            </p:stCondLst>
                            <p:childTnLst>
                              <p:par>
                                <p:cTn id="20" presetID="22" presetClass="entr" presetSubtype="2" fill="hold" nodeType="after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wipe(right)">
                                      <p:cBhvr>
                                        <p:cTn id="22" dur="500"/>
                                        <p:tgtEl>
                                          <p:spTgt spid="83"/>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250"/>
                                        <p:tgtEl>
                                          <p:spTgt spid="78"/>
                                        </p:tgtEl>
                                      </p:cBhvr>
                                    </p:animEffect>
                                  </p:childTnLst>
                                </p:cTn>
                              </p:par>
                              <p:par>
                                <p:cTn id="27" presetID="63" presetClass="path" presetSubtype="0" decel="100000" fill="hold" nodeType="withEffect">
                                  <p:stCondLst>
                                    <p:cond delay="0"/>
                                  </p:stCondLst>
                                  <p:childTnLst>
                                    <p:animMotion origin="layout" path="M 0.17787 -3.58025E-6 L -0.00026 -3.58025E-6 " pathEditMode="relative" rAng="0" ptsTypes="AA">
                                      <p:cBhvr>
                                        <p:cTn id="28" dur="750" fill="hold"/>
                                        <p:tgtEl>
                                          <p:spTgt spid="78"/>
                                        </p:tgtEl>
                                        <p:attrNameLst>
                                          <p:attrName>ppt_x</p:attrName>
                                          <p:attrName>ppt_y</p:attrName>
                                        </p:attrNameLst>
                                      </p:cBhvr>
                                      <p:rCtr x="-8906" y="0"/>
                                    </p:animMotion>
                                  </p:childTnLst>
                                </p:cTn>
                              </p:par>
                              <p:par>
                                <p:cTn id="29" presetID="10" presetClass="exit" presetSubtype="0" fill="hold" nodeType="withEffect">
                                  <p:stCondLst>
                                    <p:cond delay="0"/>
                                  </p:stCondLst>
                                  <p:childTnLst>
                                    <p:animEffect transition="out" filter="fade">
                                      <p:cBhvr>
                                        <p:cTn id="30" dur="500"/>
                                        <p:tgtEl>
                                          <p:spTgt spid="83"/>
                                        </p:tgtEl>
                                      </p:cBhvr>
                                    </p:animEffect>
                                    <p:set>
                                      <p:cBhvr>
                                        <p:cTn id="31" dur="1" fill="hold">
                                          <p:stCondLst>
                                            <p:cond delay="499"/>
                                          </p:stCondLst>
                                        </p:cTn>
                                        <p:tgtEl>
                                          <p:spTgt spid="83"/>
                                        </p:tgtEl>
                                        <p:attrNameLst>
                                          <p:attrName>style.visibility</p:attrName>
                                        </p:attrNameLst>
                                      </p:cBhvr>
                                      <p:to>
                                        <p:strVal val="hidden"/>
                                      </p:to>
                                    </p:set>
                                  </p:childTnLst>
                                </p:cTn>
                              </p:par>
                            </p:childTnLst>
                          </p:cTn>
                        </p:par>
                        <p:par>
                          <p:cTn id="32" fill="hold">
                            <p:stCondLst>
                              <p:cond delay="2600"/>
                            </p:stCondLst>
                            <p:childTnLst>
                              <p:par>
                                <p:cTn id="33" presetID="10" presetClass="entr" presetSubtype="0" fill="hold"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750"/>
                                        <p:tgtEl>
                                          <p:spTgt spid="88"/>
                                        </p:tgtEl>
                                      </p:cBhvr>
                                    </p:animEffect>
                                  </p:childTnLst>
                                </p:cTn>
                              </p:par>
                              <p:par>
                                <p:cTn id="36" presetID="63" presetClass="path" presetSubtype="0" decel="100000" fill="hold" nodeType="withEffect">
                                  <p:stCondLst>
                                    <p:cond delay="0"/>
                                  </p:stCondLst>
                                  <p:childTnLst>
                                    <p:animMotion origin="layout" path="M -0.0724 -0.0017 L -0.00026 2.59259E-6 " pathEditMode="relative" rAng="0" ptsTypes="AA">
                                      <p:cBhvr>
                                        <p:cTn id="37" dur="500" fill="hold"/>
                                        <p:tgtEl>
                                          <p:spTgt spid="88"/>
                                        </p:tgtEl>
                                        <p:attrNameLst>
                                          <p:attrName>ppt_x</p:attrName>
                                          <p:attrName>ppt_y</p:attrName>
                                        </p:attrNameLst>
                                      </p:cBhvr>
                                      <p:rCtr x="3602" y="77"/>
                                    </p:animMotion>
                                  </p:childTnLst>
                                </p:cTn>
                              </p:par>
                            </p:childTnLst>
                          </p:cTn>
                        </p:par>
                        <p:par>
                          <p:cTn id="38" fill="hold">
                            <p:stCondLst>
                              <p:cond delay="3350"/>
                            </p:stCondLst>
                            <p:childTnLst>
                              <p:par>
                                <p:cTn id="39" presetID="10" presetClass="entr" presetSubtype="0" fill="hold" nodeType="afterEffect">
                                  <p:stCondLst>
                                    <p:cond delay="0"/>
                                  </p:stCondLst>
                                  <p:childTnLst>
                                    <p:set>
                                      <p:cBhvr>
                                        <p:cTn id="40" dur="1" fill="hold">
                                          <p:stCondLst>
                                            <p:cond delay="0"/>
                                          </p:stCondLst>
                                        </p:cTn>
                                        <p:tgtEl>
                                          <p:spTgt spid="109"/>
                                        </p:tgtEl>
                                        <p:attrNameLst>
                                          <p:attrName>style.visibility</p:attrName>
                                        </p:attrNameLst>
                                      </p:cBhvr>
                                      <p:to>
                                        <p:strVal val="visible"/>
                                      </p:to>
                                    </p:set>
                                    <p:animEffect transition="in" filter="fade">
                                      <p:cBhvr>
                                        <p:cTn id="41" dur="250"/>
                                        <p:tgtEl>
                                          <p:spTgt spid="109"/>
                                        </p:tgtEl>
                                      </p:cBhvr>
                                    </p:animEffect>
                                  </p:childTnLst>
                                </p:cTn>
                              </p:par>
                            </p:childTnLst>
                          </p:cTn>
                        </p:par>
                        <p:par>
                          <p:cTn id="42" fill="hold">
                            <p:stCondLst>
                              <p:cond delay="3600"/>
                            </p:stCondLst>
                            <p:childTnLst>
                              <p:par>
                                <p:cTn id="43" presetID="42" presetClass="path" presetSubtype="0" accel="50000" decel="50000" fill="hold" nodeType="afterEffect">
                                  <p:stCondLst>
                                    <p:cond delay="0"/>
                                  </p:stCondLst>
                                  <p:childTnLst>
                                    <p:animMotion origin="layout" path="M -0.00026 -1.97531E-6 L 0.02977 0.09413 " pathEditMode="relative" rAng="0" ptsTypes="AA">
                                      <p:cBhvr>
                                        <p:cTn id="44" dur="750" fill="hold"/>
                                        <p:tgtEl>
                                          <p:spTgt spid="109"/>
                                        </p:tgtEl>
                                        <p:attrNameLst>
                                          <p:attrName>ppt_x</p:attrName>
                                          <p:attrName>ppt_y</p:attrName>
                                        </p:attrNameLst>
                                      </p:cBhvr>
                                      <p:rCtr x="1502" y="4599"/>
                                    </p:animMotion>
                                  </p:childTnLst>
                                </p:cTn>
                              </p:par>
                            </p:childTnLst>
                          </p:cTn>
                        </p:par>
                        <p:par>
                          <p:cTn id="45" fill="hold">
                            <p:stCondLst>
                              <p:cond delay="4350"/>
                            </p:stCondLst>
                            <p:childTnLst>
                              <p:par>
                                <p:cTn id="46" presetID="42" presetClass="path" presetSubtype="0" accel="50000" decel="50000" fill="hold" nodeType="afterEffect">
                                  <p:stCondLst>
                                    <p:cond delay="0"/>
                                  </p:stCondLst>
                                  <p:childTnLst>
                                    <p:animMotion origin="layout" path="M 0.02977 0.09414 L -0.03542 0.08534 " pathEditMode="relative" rAng="0" ptsTypes="AA">
                                      <p:cBhvr>
                                        <p:cTn id="47" dur="750" fill="hold"/>
                                        <p:tgtEl>
                                          <p:spTgt spid="109"/>
                                        </p:tgtEl>
                                        <p:attrNameLst>
                                          <p:attrName>ppt_x</p:attrName>
                                          <p:attrName>ppt_y</p:attrName>
                                        </p:attrNameLst>
                                      </p:cBhvr>
                                      <p:rCtr x="-3264" y="-448"/>
                                    </p:animMotion>
                                  </p:childTnLst>
                                </p:cTn>
                              </p:par>
                              <p:par>
                                <p:cTn id="48" presetID="10" presetClass="entr" presetSubtype="0" fill="hold" grpId="0" nodeType="withEffect">
                                  <p:stCondLst>
                                    <p:cond delay="0"/>
                                  </p:stCondLst>
                                  <p:childTnLst>
                                    <p:set>
                                      <p:cBhvr>
                                        <p:cTn id="49" dur="1" fill="hold">
                                          <p:stCondLst>
                                            <p:cond delay="0"/>
                                          </p:stCondLst>
                                        </p:cTn>
                                        <p:tgtEl>
                                          <p:spTgt spid="81"/>
                                        </p:tgtEl>
                                        <p:attrNameLst>
                                          <p:attrName>style.visibility</p:attrName>
                                        </p:attrNameLst>
                                      </p:cBhvr>
                                      <p:to>
                                        <p:strVal val="visible"/>
                                      </p:to>
                                    </p:set>
                                    <p:animEffect transition="in" filter="fade">
                                      <p:cBhvr>
                                        <p:cTn id="50" dur="750"/>
                                        <p:tgtEl>
                                          <p:spTgt spid="81"/>
                                        </p:tgtEl>
                                      </p:cBhvr>
                                    </p:animEffect>
                                  </p:childTnLst>
                                </p:cTn>
                              </p:par>
                              <p:par>
                                <p:cTn id="51" presetID="63" presetClass="path" presetSubtype="0" decel="100000" fill="hold" grpId="1" nodeType="withEffect">
                                  <p:stCondLst>
                                    <p:cond delay="0"/>
                                  </p:stCondLst>
                                  <p:childTnLst>
                                    <p:animMotion origin="layout" path="M 0.00165 0.09629 L -0.00026 2.83951E-6 " pathEditMode="relative" rAng="0" ptsTypes="AA">
                                      <p:cBhvr>
                                        <p:cTn id="52" dur="500" fill="hold"/>
                                        <p:tgtEl>
                                          <p:spTgt spid="81"/>
                                        </p:tgtEl>
                                        <p:attrNameLst>
                                          <p:attrName>ppt_x</p:attrName>
                                          <p:attrName>ppt_y</p:attrName>
                                        </p:attrNameLst>
                                      </p:cBhvr>
                                      <p:rCtr x="-95" y="-4815"/>
                                    </p:animMotion>
                                  </p:childTnLst>
                                </p:cTn>
                              </p:par>
                            </p:childTnLst>
                          </p:cTn>
                        </p:par>
                        <p:par>
                          <p:cTn id="53" fill="hold">
                            <p:stCondLst>
                              <p:cond delay="5100"/>
                            </p:stCondLst>
                            <p:childTnLst>
                              <p:par>
                                <p:cTn id="54" presetID="42" presetClass="path" presetSubtype="0" accel="50000" decel="50000" fill="hold" nodeType="afterEffect">
                                  <p:stCondLst>
                                    <p:cond delay="0"/>
                                  </p:stCondLst>
                                  <p:childTnLst>
                                    <p:animMotion origin="layout" path="M -0.03542 0.08534 L -0.00026 -1.97531E-6 " pathEditMode="relative" rAng="0" ptsTypes="AA">
                                      <p:cBhvr>
                                        <p:cTn id="55" dur="750" fill="hold"/>
                                        <p:tgtEl>
                                          <p:spTgt spid="109"/>
                                        </p:tgtEl>
                                        <p:attrNameLst>
                                          <p:attrName>ppt_x</p:attrName>
                                          <p:attrName>ppt_y</p:attrName>
                                        </p:attrNameLst>
                                      </p:cBhvr>
                                      <p:rCtr x="1701" y="-4275"/>
                                    </p:animMotion>
                                  </p:childTnLst>
                                </p:cTn>
                              </p:par>
                              <p:par>
                                <p:cTn id="56" presetID="10" presetClass="entr" presetSubtype="0" fill="hold" grpId="0" nodeType="withEffect">
                                  <p:stCondLst>
                                    <p:cond delay="0"/>
                                  </p:stCondLst>
                                  <p:childTnLst>
                                    <p:set>
                                      <p:cBhvr>
                                        <p:cTn id="57" dur="1" fill="hold">
                                          <p:stCondLst>
                                            <p:cond delay="0"/>
                                          </p:stCondLst>
                                        </p:cTn>
                                        <p:tgtEl>
                                          <p:spTgt spid="94"/>
                                        </p:tgtEl>
                                        <p:attrNameLst>
                                          <p:attrName>style.visibility</p:attrName>
                                        </p:attrNameLst>
                                      </p:cBhvr>
                                      <p:to>
                                        <p:strVal val="visible"/>
                                      </p:to>
                                    </p:set>
                                    <p:animEffect transition="in" filter="fade">
                                      <p:cBhvr>
                                        <p:cTn id="58" dur="200"/>
                                        <p:tgtEl>
                                          <p:spTgt spid="94"/>
                                        </p:tgtEl>
                                      </p:cBhvr>
                                    </p:animEffect>
                                  </p:childTnLst>
                                </p:cTn>
                              </p:par>
                            </p:childTnLst>
                          </p:cTn>
                        </p:par>
                        <p:par>
                          <p:cTn id="59" fill="hold">
                            <p:stCondLst>
                              <p:cond delay="5850"/>
                            </p:stCondLst>
                            <p:childTnLst>
                              <p:par>
                                <p:cTn id="60" presetID="10" presetClass="exit" presetSubtype="0" fill="hold" nodeType="afterEffect">
                                  <p:stCondLst>
                                    <p:cond delay="0"/>
                                  </p:stCondLst>
                                  <p:childTnLst>
                                    <p:animEffect transition="out" filter="fade">
                                      <p:cBhvr>
                                        <p:cTn id="61" dur="500"/>
                                        <p:tgtEl>
                                          <p:spTgt spid="109"/>
                                        </p:tgtEl>
                                      </p:cBhvr>
                                    </p:animEffect>
                                    <p:set>
                                      <p:cBhvr>
                                        <p:cTn id="62" dur="1" fill="hold">
                                          <p:stCondLst>
                                            <p:cond delay="499"/>
                                          </p:stCondLst>
                                        </p:cTn>
                                        <p:tgtEl>
                                          <p:spTgt spid="10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fade">
                                      <p:cBhvr>
                                        <p:cTn id="67" dur="500"/>
                                        <p:tgtEl>
                                          <p:spTgt spid="96"/>
                                        </p:tgtEl>
                                      </p:cBhvr>
                                    </p:animEffect>
                                  </p:childTnLst>
                                </p:cTn>
                              </p:par>
                            </p:childTnLst>
                          </p:cTn>
                        </p:par>
                        <p:par>
                          <p:cTn id="68" fill="hold">
                            <p:stCondLst>
                              <p:cond delay="500"/>
                            </p:stCondLst>
                            <p:childTnLst>
                              <p:par>
                                <p:cTn id="69" presetID="10" presetClass="exit" presetSubtype="0" fill="hold" grpId="2" nodeType="afterEffect">
                                  <p:stCondLst>
                                    <p:cond delay="0"/>
                                  </p:stCondLst>
                                  <p:childTnLst>
                                    <p:animEffect transition="out" filter="fade">
                                      <p:cBhvr>
                                        <p:cTn id="70" dur="500"/>
                                        <p:tgtEl>
                                          <p:spTgt spid="81"/>
                                        </p:tgtEl>
                                      </p:cBhvr>
                                    </p:animEffect>
                                    <p:set>
                                      <p:cBhvr>
                                        <p:cTn id="71" dur="1" fill="hold">
                                          <p:stCondLst>
                                            <p:cond delay="499"/>
                                          </p:stCondLst>
                                        </p:cTn>
                                        <p:tgtEl>
                                          <p:spTgt spid="81"/>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94"/>
                                        </p:tgtEl>
                                      </p:cBhvr>
                                    </p:animEffect>
                                    <p:set>
                                      <p:cBhvr>
                                        <p:cTn id="74" dur="1" fill="hold">
                                          <p:stCondLst>
                                            <p:cond delay="499"/>
                                          </p:stCondLst>
                                        </p:cTn>
                                        <p:tgtEl>
                                          <p:spTgt spid="94"/>
                                        </p:tgtEl>
                                        <p:attrNameLst>
                                          <p:attrName>style.visibility</p:attrName>
                                        </p:attrNameLst>
                                      </p:cBhvr>
                                      <p:to>
                                        <p:strVal val="hidden"/>
                                      </p:to>
                                    </p:set>
                                  </p:childTnLst>
                                </p:cTn>
                              </p:par>
                              <p:par>
                                <p:cTn id="75" presetID="10" presetClass="entr" presetSubtype="0" fill="hold" nodeType="withEffect">
                                  <p:stCondLst>
                                    <p:cond delay="0"/>
                                  </p:stCondLst>
                                  <p:childTnLst>
                                    <p:set>
                                      <p:cBhvr>
                                        <p:cTn id="76" dur="1" fill="hold">
                                          <p:stCondLst>
                                            <p:cond delay="0"/>
                                          </p:stCondLst>
                                        </p:cTn>
                                        <p:tgtEl>
                                          <p:spTgt spid="99"/>
                                        </p:tgtEl>
                                        <p:attrNameLst>
                                          <p:attrName>style.visibility</p:attrName>
                                        </p:attrNameLst>
                                      </p:cBhvr>
                                      <p:to>
                                        <p:strVal val="visible"/>
                                      </p:to>
                                    </p:set>
                                    <p:animEffect transition="in" filter="fade">
                                      <p:cBhvr>
                                        <p:cTn id="77" dur="750"/>
                                        <p:tgtEl>
                                          <p:spTgt spid="99"/>
                                        </p:tgtEl>
                                      </p:cBhvr>
                                    </p:animEffect>
                                  </p:childTnLst>
                                </p:cTn>
                              </p:par>
                              <p:par>
                                <p:cTn id="78" presetID="63" presetClass="path" presetSubtype="0" decel="100000" fill="hold" nodeType="withEffect">
                                  <p:stCondLst>
                                    <p:cond delay="0"/>
                                  </p:stCondLst>
                                  <p:childTnLst>
                                    <p:animMotion origin="layout" path="M -0.00113 0.09074 L -0.00026 -2.22222E-6 " pathEditMode="relative" rAng="0" ptsTypes="AA">
                                      <p:cBhvr>
                                        <p:cTn id="79" dur="500" fill="hold"/>
                                        <p:tgtEl>
                                          <p:spTgt spid="99"/>
                                        </p:tgtEl>
                                        <p:attrNameLst>
                                          <p:attrName>ppt_x</p:attrName>
                                          <p:attrName>ppt_y</p:attrName>
                                        </p:attrNameLst>
                                      </p:cBhvr>
                                      <p:rCtr x="43" y="-4537"/>
                                    </p:animMotion>
                                  </p:childTnLst>
                                </p:cTn>
                              </p:par>
                            </p:childTnLst>
                          </p:cTn>
                        </p:par>
                        <p:par>
                          <p:cTn id="80" fill="hold">
                            <p:stCondLst>
                              <p:cond delay="1250"/>
                            </p:stCondLst>
                            <p:childTnLst>
                              <p:par>
                                <p:cTn id="81" presetID="6" presetClass="entr" presetSubtype="32" fill="hold" nodeType="afterEffect">
                                  <p:stCondLst>
                                    <p:cond delay="0"/>
                                  </p:stCondLst>
                                  <p:childTnLst>
                                    <p:set>
                                      <p:cBhvr>
                                        <p:cTn id="82" dur="1" fill="hold">
                                          <p:stCondLst>
                                            <p:cond delay="0"/>
                                          </p:stCondLst>
                                        </p:cTn>
                                        <p:tgtEl>
                                          <p:spTgt spid="104"/>
                                        </p:tgtEl>
                                        <p:attrNameLst>
                                          <p:attrName>style.visibility</p:attrName>
                                        </p:attrNameLst>
                                      </p:cBhvr>
                                      <p:to>
                                        <p:strVal val="visible"/>
                                      </p:to>
                                    </p:set>
                                    <p:animEffect transition="in" filter="circle(out)">
                                      <p:cBhvr>
                                        <p:cTn id="83" dur="250"/>
                                        <p:tgtEl>
                                          <p:spTgt spid="104"/>
                                        </p:tgtEl>
                                      </p:cBhvr>
                                    </p:animEffect>
                                  </p:childTnLst>
                                </p:cTn>
                              </p:par>
                              <p:par>
                                <p:cTn id="84" presetID="10" presetClass="exit" presetSubtype="0" fill="hold" nodeType="withEffect">
                                  <p:stCondLst>
                                    <p:cond delay="0"/>
                                  </p:stCondLst>
                                  <p:childTnLst>
                                    <p:animEffect transition="out" filter="fade">
                                      <p:cBhvr>
                                        <p:cTn id="85" dur="250"/>
                                        <p:tgtEl>
                                          <p:spTgt spid="104"/>
                                        </p:tgtEl>
                                      </p:cBhvr>
                                    </p:animEffect>
                                    <p:set>
                                      <p:cBhvr>
                                        <p:cTn id="86" dur="1" fill="hold">
                                          <p:stCondLst>
                                            <p:cond delay="249"/>
                                          </p:stCondLst>
                                        </p:cTn>
                                        <p:tgtEl>
                                          <p:spTgt spid="104"/>
                                        </p:tgtEl>
                                        <p:attrNameLst>
                                          <p:attrName>style.visibility</p:attrName>
                                        </p:attrNameLst>
                                      </p:cBhvr>
                                      <p:to>
                                        <p:strVal val="hidden"/>
                                      </p:to>
                                    </p:set>
                                  </p:childTnLst>
                                </p:cTn>
                              </p:par>
                            </p:childTnLst>
                          </p:cTn>
                        </p:par>
                        <p:par>
                          <p:cTn id="87" fill="hold">
                            <p:stCondLst>
                              <p:cond delay="1500"/>
                            </p:stCondLst>
                            <p:childTnLst>
                              <p:par>
                                <p:cTn id="88" presetID="10" presetClass="entr" presetSubtype="0" fill="hold" nodeType="afterEffect">
                                  <p:stCondLst>
                                    <p:cond delay="300"/>
                                  </p:stCondLst>
                                  <p:childTnLst>
                                    <p:set>
                                      <p:cBhvr>
                                        <p:cTn id="89" dur="1" fill="hold">
                                          <p:stCondLst>
                                            <p:cond delay="0"/>
                                          </p:stCondLst>
                                        </p:cTn>
                                        <p:tgtEl>
                                          <p:spTgt spid="141"/>
                                        </p:tgtEl>
                                        <p:attrNameLst>
                                          <p:attrName>style.visibility</p:attrName>
                                        </p:attrNameLst>
                                      </p:cBhvr>
                                      <p:to>
                                        <p:strVal val="visible"/>
                                      </p:to>
                                    </p:set>
                                    <p:animEffect transition="in" filter="fade">
                                      <p:cBhvr>
                                        <p:cTn id="90" dur="500"/>
                                        <p:tgtEl>
                                          <p:spTgt spid="141"/>
                                        </p:tgtEl>
                                      </p:cBhvr>
                                    </p:animEffect>
                                  </p:childTnLst>
                                </p:cTn>
                              </p:par>
                              <p:par>
                                <p:cTn id="91" presetID="10" presetClass="exit" presetSubtype="0" fill="hold" nodeType="withEffect">
                                  <p:stCondLst>
                                    <p:cond delay="300"/>
                                  </p:stCondLst>
                                  <p:childTnLst>
                                    <p:animEffect transition="out" filter="fade">
                                      <p:cBhvr>
                                        <p:cTn id="92" dur="500"/>
                                        <p:tgtEl>
                                          <p:spTgt spid="78"/>
                                        </p:tgtEl>
                                      </p:cBhvr>
                                    </p:animEffect>
                                    <p:set>
                                      <p:cBhvr>
                                        <p:cTn id="93" dur="1" fill="hold">
                                          <p:stCondLst>
                                            <p:cond delay="499"/>
                                          </p:stCondLst>
                                        </p:cTn>
                                        <p:tgtEl>
                                          <p:spTgt spid="78"/>
                                        </p:tgtEl>
                                        <p:attrNameLst>
                                          <p:attrName>style.visibility</p:attrName>
                                        </p:attrNameLst>
                                      </p:cBhvr>
                                      <p:to>
                                        <p:strVal val="hidden"/>
                                      </p:to>
                                    </p:set>
                                  </p:childTnLst>
                                </p:cTn>
                              </p:par>
                              <p:par>
                                <p:cTn id="94" presetID="10" presetClass="entr" presetSubtype="0" fill="hold" grpId="0" nodeType="withEffect">
                                  <p:stCondLst>
                                    <p:cond delay="300"/>
                                  </p:stCondLst>
                                  <p:childTnLst>
                                    <p:set>
                                      <p:cBhvr>
                                        <p:cTn id="95" dur="1" fill="hold">
                                          <p:stCondLst>
                                            <p:cond delay="0"/>
                                          </p:stCondLst>
                                        </p:cTn>
                                        <p:tgtEl>
                                          <p:spTgt spid="82"/>
                                        </p:tgtEl>
                                        <p:attrNameLst>
                                          <p:attrName>style.visibility</p:attrName>
                                        </p:attrNameLst>
                                      </p:cBhvr>
                                      <p:to>
                                        <p:strVal val="visible"/>
                                      </p:to>
                                    </p:set>
                                    <p:animEffect transition="in" filter="fade">
                                      <p:cBhvr>
                                        <p:cTn id="96" dur="500"/>
                                        <p:tgtEl>
                                          <p:spTgt spid="82"/>
                                        </p:tgtEl>
                                      </p:cBhvr>
                                    </p:animEffect>
                                  </p:childTnLst>
                                </p:cTn>
                              </p:par>
                              <p:par>
                                <p:cTn id="97" presetID="10" presetClass="entr" presetSubtype="0" fill="hold" nodeType="withEffect">
                                  <p:stCondLst>
                                    <p:cond delay="300"/>
                                  </p:stCondLst>
                                  <p:childTnLst>
                                    <p:set>
                                      <p:cBhvr>
                                        <p:cTn id="98" dur="1" fill="hold">
                                          <p:stCondLst>
                                            <p:cond delay="0"/>
                                          </p:stCondLst>
                                        </p:cTn>
                                        <p:tgtEl>
                                          <p:spTgt spid="108"/>
                                        </p:tgtEl>
                                        <p:attrNameLst>
                                          <p:attrName>style.visibility</p:attrName>
                                        </p:attrNameLst>
                                      </p:cBhvr>
                                      <p:to>
                                        <p:strVal val="visible"/>
                                      </p:to>
                                    </p:set>
                                    <p:animEffect transition="in" filter="fade">
                                      <p:cBhvr>
                                        <p:cTn id="99" dur="150"/>
                                        <p:tgtEl>
                                          <p:spTgt spid="108"/>
                                        </p:tgtEl>
                                      </p:cBhvr>
                                    </p:animEffect>
                                  </p:childTnLst>
                                </p:cTn>
                              </p:par>
                              <p:par>
                                <p:cTn id="100" presetID="10" presetClass="exit" presetSubtype="0" fill="hold" nodeType="withEffect">
                                  <p:stCondLst>
                                    <p:cond delay="300"/>
                                  </p:stCondLst>
                                  <p:childTnLst>
                                    <p:animEffect transition="out" filter="fade">
                                      <p:cBhvr>
                                        <p:cTn id="101" dur="250"/>
                                        <p:tgtEl>
                                          <p:spTgt spid="99"/>
                                        </p:tgtEl>
                                      </p:cBhvr>
                                    </p:animEffect>
                                    <p:set>
                                      <p:cBhvr>
                                        <p:cTn id="102" dur="1" fill="hold">
                                          <p:stCondLst>
                                            <p:cond delay="249"/>
                                          </p:stCondLst>
                                        </p:cTn>
                                        <p:tgtEl>
                                          <p:spTgt spid="99"/>
                                        </p:tgtEl>
                                        <p:attrNameLst>
                                          <p:attrName>style.visibility</p:attrName>
                                        </p:attrNameLst>
                                      </p:cBhvr>
                                      <p:to>
                                        <p:strVal val="hidden"/>
                                      </p:to>
                                    </p:set>
                                  </p:childTnLst>
                                </p:cTn>
                              </p:par>
                            </p:childTnLst>
                          </p:cTn>
                        </p:par>
                        <p:par>
                          <p:cTn id="103" fill="hold">
                            <p:stCondLst>
                              <p:cond delay="2300"/>
                            </p:stCondLst>
                            <p:childTnLst>
                              <p:par>
                                <p:cTn id="104" presetID="10" presetClass="entr" presetSubtype="0" fill="hold" grpId="0" nodeType="afterEffect">
                                  <p:stCondLst>
                                    <p:cond delay="300"/>
                                  </p:stCondLst>
                                  <p:childTnLst>
                                    <p:set>
                                      <p:cBhvr>
                                        <p:cTn id="105" dur="1" fill="hold">
                                          <p:stCondLst>
                                            <p:cond delay="0"/>
                                          </p:stCondLst>
                                        </p:cTn>
                                        <p:tgtEl>
                                          <p:spTgt spid="112"/>
                                        </p:tgtEl>
                                        <p:attrNameLst>
                                          <p:attrName>style.visibility</p:attrName>
                                        </p:attrNameLst>
                                      </p:cBhvr>
                                      <p:to>
                                        <p:strVal val="visible"/>
                                      </p:to>
                                    </p:set>
                                    <p:animEffect transition="in" filter="fade">
                                      <p:cBhvr>
                                        <p:cTn id="106" dur="250"/>
                                        <p:tgtEl>
                                          <p:spTgt spid="112"/>
                                        </p:tgtEl>
                                      </p:cBhvr>
                                    </p:animEffect>
                                  </p:childTnLst>
                                </p:cTn>
                              </p:par>
                            </p:childTnLst>
                          </p:cTn>
                        </p:par>
                        <p:par>
                          <p:cTn id="107" fill="hold">
                            <p:stCondLst>
                              <p:cond delay="2850"/>
                            </p:stCondLst>
                            <p:childTnLst>
                              <p:par>
                                <p:cTn id="108" presetID="10" presetClass="entr" presetSubtype="0" fill="hold" grpId="0" nodeType="afterEffect">
                                  <p:stCondLst>
                                    <p:cond delay="200"/>
                                  </p:stCondLst>
                                  <p:childTnLst>
                                    <p:set>
                                      <p:cBhvr>
                                        <p:cTn id="109" dur="1" fill="hold">
                                          <p:stCondLst>
                                            <p:cond delay="0"/>
                                          </p:stCondLst>
                                        </p:cTn>
                                        <p:tgtEl>
                                          <p:spTgt spid="113"/>
                                        </p:tgtEl>
                                        <p:attrNameLst>
                                          <p:attrName>style.visibility</p:attrName>
                                        </p:attrNameLst>
                                      </p:cBhvr>
                                      <p:to>
                                        <p:strVal val="visible"/>
                                      </p:to>
                                    </p:set>
                                    <p:animEffect transition="in" filter="fade">
                                      <p:cBhvr>
                                        <p:cTn id="110" dur="500"/>
                                        <p:tgtEl>
                                          <p:spTgt spid="113"/>
                                        </p:tgtEl>
                                      </p:cBhvr>
                                    </p:animEffect>
                                  </p:childTnLst>
                                </p:cTn>
                              </p:par>
                            </p:childTnLst>
                          </p:cTn>
                        </p:par>
                        <p:par>
                          <p:cTn id="111" fill="hold">
                            <p:stCondLst>
                              <p:cond delay="3550"/>
                            </p:stCondLst>
                            <p:childTnLst>
                              <p:par>
                                <p:cTn id="112" presetID="42" presetClass="path" presetSubtype="0" accel="50000" decel="50000" fill="hold" nodeType="afterEffect">
                                  <p:stCondLst>
                                    <p:cond delay="0"/>
                                  </p:stCondLst>
                                  <p:childTnLst>
                                    <p:animMotion origin="layout" path="M -3.61111E-6 -3.58025E-6 L -3.61111E-6 -0.21018 " pathEditMode="relative" rAng="0" ptsTypes="AA">
                                      <p:cBhvr>
                                        <p:cTn id="113" dur="750" fill="hold"/>
                                        <p:tgtEl>
                                          <p:spTgt spid="141"/>
                                        </p:tgtEl>
                                        <p:attrNameLst>
                                          <p:attrName>ppt_x</p:attrName>
                                          <p:attrName>ppt_y</p:attrName>
                                        </p:attrNameLst>
                                      </p:cBhvr>
                                      <p:rCtr x="0" y="-10509"/>
                                    </p:animMotion>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97"/>
                                        </p:tgtEl>
                                        <p:attrNameLst>
                                          <p:attrName>style.visibility</p:attrName>
                                        </p:attrNameLst>
                                      </p:cBhvr>
                                      <p:to>
                                        <p:strVal val="visible"/>
                                      </p:to>
                                    </p:set>
                                    <p:animEffect transition="in" filter="fade">
                                      <p:cBhvr>
                                        <p:cTn id="118" dur="500"/>
                                        <p:tgtEl>
                                          <p:spTgt spid="97"/>
                                        </p:tgtEl>
                                      </p:cBhvr>
                                    </p:animEffect>
                                  </p:childTnLst>
                                </p:cTn>
                              </p:par>
                            </p:childTnLst>
                          </p:cTn>
                        </p:par>
                        <p:par>
                          <p:cTn id="119" fill="hold">
                            <p:stCondLst>
                              <p:cond delay="500"/>
                            </p:stCondLst>
                            <p:childTnLst>
                              <p:par>
                                <p:cTn id="120" presetID="10" presetClass="entr" presetSubtype="0" fill="hold" nodeType="afterEffect">
                                  <p:stCondLst>
                                    <p:cond delay="0"/>
                                  </p:stCondLst>
                                  <p:childTnLst>
                                    <p:set>
                                      <p:cBhvr>
                                        <p:cTn id="121" dur="1" fill="hold">
                                          <p:stCondLst>
                                            <p:cond delay="0"/>
                                          </p:stCondLst>
                                        </p:cTn>
                                        <p:tgtEl>
                                          <p:spTgt spid="91"/>
                                        </p:tgtEl>
                                        <p:attrNameLst>
                                          <p:attrName>style.visibility</p:attrName>
                                        </p:attrNameLst>
                                      </p:cBhvr>
                                      <p:to>
                                        <p:strVal val="visible"/>
                                      </p:to>
                                    </p:set>
                                    <p:animEffect transition="in" filter="fade">
                                      <p:cBhvr>
                                        <p:cTn id="122" dur="500"/>
                                        <p:tgtEl>
                                          <p:spTgt spid="91"/>
                                        </p:tgtEl>
                                      </p:cBhvr>
                                    </p:animEffect>
                                  </p:childTnLst>
                                </p:cTn>
                              </p:par>
                            </p:childTnLst>
                          </p:cTn>
                        </p:par>
                        <p:par>
                          <p:cTn id="123" fill="hold">
                            <p:stCondLst>
                              <p:cond delay="1000"/>
                            </p:stCondLst>
                            <p:childTnLst>
                              <p:par>
                                <p:cTn id="124" presetID="37" presetClass="path" presetSubtype="0" decel="100000" fill="hold" grpId="1" nodeType="afterEffect">
                                  <p:stCondLst>
                                    <p:cond delay="0"/>
                                  </p:stCondLst>
                                  <p:childTnLst>
                                    <p:animMotion origin="layout" path="M 1.25E-6 1.48148E-6 C 0.00026 0.03626 1.25E-6 0.10447 0.02031 0.13734 C 0.03906 0.17083 0.07778 0.17083 0.09045 0.17191 " pathEditMode="relative" rAng="0" ptsTypes="AAA">
                                      <p:cBhvr>
                                        <p:cTn id="125" dur="1000" fill="hold"/>
                                        <p:tgtEl>
                                          <p:spTgt spid="112"/>
                                        </p:tgtEl>
                                        <p:attrNameLst>
                                          <p:attrName>ppt_x</p:attrName>
                                          <p:attrName>ppt_y</p:attrName>
                                        </p:attrNameLst>
                                      </p:cBhvr>
                                      <p:rCtr x="4523" y="8596"/>
                                    </p:animMotion>
                                  </p:childTnLst>
                                </p:cTn>
                              </p:par>
                            </p:childTnLst>
                          </p:cTn>
                        </p:par>
                        <p:par>
                          <p:cTn id="126" fill="hold">
                            <p:stCondLst>
                              <p:cond delay="2000"/>
                            </p:stCondLst>
                            <p:childTnLst>
                              <p:par>
                                <p:cTn id="127" presetID="10" presetClass="entr" presetSubtype="0" fill="hold" nodeType="afterEffect">
                                  <p:stCondLst>
                                    <p:cond delay="0"/>
                                  </p:stCondLst>
                                  <p:childTnLst>
                                    <p:set>
                                      <p:cBhvr>
                                        <p:cTn id="128" dur="1" fill="hold">
                                          <p:stCondLst>
                                            <p:cond delay="0"/>
                                          </p:stCondLst>
                                        </p:cTn>
                                        <p:tgtEl>
                                          <p:spTgt spid="114"/>
                                        </p:tgtEl>
                                        <p:attrNameLst>
                                          <p:attrName>style.visibility</p:attrName>
                                        </p:attrNameLst>
                                      </p:cBhvr>
                                      <p:to>
                                        <p:strVal val="visible"/>
                                      </p:to>
                                    </p:set>
                                    <p:animEffect transition="in" filter="fade">
                                      <p:cBhvr>
                                        <p:cTn id="129" dur="250"/>
                                        <p:tgtEl>
                                          <p:spTgt spid="114"/>
                                        </p:tgtEl>
                                      </p:cBhvr>
                                    </p:animEffect>
                                  </p:childTnLst>
                                </p:cTn>
                              </p:par>
                              <p:par>
                                <p:cTn id="130" presetID="10" presetClass="entr" presetSubtype="0" fill="hold" nodeType="withEffect">
                                  <p:stCondLst>
                                    <p:cond delay="0"/>
                                  </p:stCondLst>
                                  <p:childTnLst>
                                    <p:set>
                                      <p:cBhvr>
                                        <p:cTn id="131" dur="1" fill="hold">
                                          <p:stCondLst>
                                            <p:cond delay="0"/>
                                          </p:stCondLst>
                                        </p:cTn>
                                        <p:tgtEl>
                                          <p:spTgt spid="124"/>
                                        </p:tgtEl>
                                        <p:attrNameLst>
                                          <p:attrName>style.visibility</p:attrName>
                                        </p:attrNameLst>
                                      </p:cBhvr>
                                      <p:to>
                                        <p:strVal val="visible"/>
                                      </p:to>
                                    </p:set>
                                    <p:animEffect transition="in" filter="fade">
                                      <p:cBhvr>
                                        <p:cTn id="132" dur="250"/>
                                        <p:tgtEl>
                                          <p:spTgt spid="124"/>
                                        </p:tgtEl>
                                      </p:cBhvr>
                                    </p:animEffect>
                                  </p:childTnLst>
                                </p:cTn>
                              </p:par>
                            </p:childTnLst>
                          </p:cTn>
                        </p:par>
                        <p:par>
                          <p:cTn id="133" fill="hold">
                            <p:stCondLst>
                              <p:cond delay="2250"/>
                            </p:stCondLst>
                            <p:childTnLst>
                              <p:par>
                                <p:cTn id="134" presetID="8" presetClass="emph" presetSubtype="0" fill="hold" nodeType="afterEffect">
                                  <p:stCondLst>
                                    <p:cond delay="0"/>
                                  </p:stCondLst>
                                  <p:childTnLst>
                                    <p:animRot by="7200000">
                                      <p:cBhvr>
                                        <p:cTn id="135" dur="1000" fill="hold"/>
                                        <p:tgtEl>
                                          <p:spTgt spid="114"/>
                                        </p:tgtEl>
                                        <p:attrNameLst>
                                          <p:attrName>r</p:attrName>
                                        </p:attrNameLst>
                                      </p:cBhvr>
                                    </p:animRot>
                                  </p:childTnLst>
                                </p:cTn>
                              </p:par>
                              <p:par>
                                <p:cTn id="136" presetID="8" presetClass="emph" presetSubtype="0" fill="hold" nodeType="withEffect">
                                  <p:stCondLst>
                                    <p:cond delay="0"/>
                                  </p:stCondLst>
                                  <p:childTnLst>
                                    <p:animRot by="-7200000">
                                      <p:cBhvr>
                                        <p:cTn id="137" dur="1000" fill="hold"/>
                                        <p:tgtEl>
                                          <p:spTgt spid="124"/>
                                        </p:tgtEl>
                                        <p:attrNameLst>
                                          <p:attrName>r</p:attrName>
                                        </p:attrNameLst>
                                      </p:cBhvr>
                                    </p:animRot>
                                  </p:childTnLst>
                                </p:cTn>
                              </p:par>
                            </p:childTnLst>
                          </p:cTn>
                        </p:par>
                        <p:par>
                          <p:cTn id="138" fill="hold">
                            <p:stCondLst>
                              <p:cond delay="3250"/>
                            </p:stCondLst>
                            <p:childTnLst>
                              <p:par>
                                <p:cTn id="139" presetID="10" presetClass="exit" presetSubtype="0" fill="hold" nodeType="afterEffect">
                                  <p:stCondLst>
                                    <p:cond delay="0"/>
                                  </p:stCondLst>
                                  <p:childTnLst>
                                    <p:animEffect transition="out" filter="fade">
                                      <p:cBhvr>
                                        <p:cTn id="140" dur="250"/>
                                        <p:tgtEl>
                                          <p:spTgt spid="114"/>
                                        </p:tgtEl>
                                      </p:cBhvr>
                                    </p:animEffect>
                                    <p:set>
                                      <p:cBhvr>
                                        <p:cTn id="141" dur="1" fill="hold">
                                          <p:stCondLst>
                                            <p:cond delay="249"/>
                                          </p:stCondLst>
                                        </p:cTn>
                                        <p:tgtEl>
                                          <p:spTgt spid="114"/>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250"/>
                                        <p:tgtEl>
                                          <p:spTgt spid="124"/>
                                        </p:tgtEl>
                                      </p:cBhvr>
                                    </p:animEffect>
                                    <p:set>
                                      <p:cBhvr>
                                        <p:cTn id="144" dur="1" fill="hold">
                                          <p:stCondLst>
                                            <p:cond delay="249"/>
                                          </p:stCondLst>
                                        </p:cTn>
                                        <p:tgtEl>
                                          <p:spTgt spid="124"/>
                                        </p:tgtEl>
                                        <p:attrNameLst>
                                          <p:attrName>style.visibility</p:attrName>
                                        </p:attrNameLst>
                                      </p:cBhvr>
                                      <p:to>
                                        <p:strVal val="hidden"/>
                                      </p:to>
                                    </p:set>
                                  </p:childTnLst>
                                </p:cTn>
                              </p:par>
                              <p:par>
                                <p:cTn id="145" presetID="10" presetClass="exit" presetSubtype="0" fill="hold" grpId="2" nodeType="withEffect">
                                  <p:stCondLst>
                                    <p:cond delay="0"/>
                                  </p:stCondLst>
                                  <p:childTnLst>
                                    <p:animEffect transition="out" filter="fade">
                                      <p:cBhvr>
                                        <p:cTn id="146" dur="500"/>
                                        <p:tgtEl>
                                          <p:spTgt spid="112"/>
                                        </p:tgtEl>
                                      </p:cBhvr>
                                    </p:animEffect>
                                    <p:set>
                                      <p:cBhvr>
                                        <p:cTn id="147" dur="1" fill="hold">
                                          <p:stCondLst>
                                            <p:cond delay="499"/>
                                          </p:stCondLst>
                                        </p:cTn>
                                        <p:tgtEl>
                                          <p:spTgt spid="112"/>
                                        </p:tgtEl>
                                        <p:attrNameLst>
                                          <p:attrName>style.visibility</p:attrName>
                                        </p:attrNameLst>
                                      </p:cBhvr>
                                      <p:to>
                                        <p:strVal val="hidden"/>
                                      </p:to>
                                    </p:set>
                                  </p:childTnLst>
                                </p:cTn>
                              </p:par>
                            </p:childTnLst>
                          </p:cTn>
                        </p:par>
                        <p:par>
                          <p:cTn id="148" fill="hold">
                            <p:stCondLst>
                              <p:cond delay="3750"/>
                            </p:stCondLst>
                            <p:childTnLst>
                              <p:par>
                                <p:cTn id="149" presetID="10" presetClass="entr" presetSubtype="0" fill="hold" grpId="0" nodeType="afterEffect">
                                  <p:stCondLst>
                                    <p:cond delay="0"/>
                                  </p:stCondLst>
                                  <p:childTnLst>
                                    <p:set>
                                      <p:cBhvr>
                                        <p:cTn id="150" dur="1" fill="hold">
                                          <p:stCondLst>
                                            <p:cond delay="0"/>
                                          </p:stCondLst>
                                        </p:cTn>
                                        <p:tgtEl>
                                          <p:spTgt spid="140"/>
                                        </p:tgtEl>
                                        <p:attrNameLst>
                                          <p:attrName>style.visibility</p:attrName>
                                        </p:attrNameLst>
                                      </p:cBhvr>
                                      <p:to>
                                        <p:strVal val="visible"/>
                                      </p:to>
                                    </p:set>
                                    <p:animEffect transition="in" filter="fade">
                                      <p:cBhvr>
                                        <p:cTn id="151" dur="500"/>
                                        <p:tgtEl>
                                          <p:spTgt spid="140"/>
                                        </p:tgtEl>
                                      </p:cBhvr>
                                    </p:animEffect>
                                  </p:childTnLst>
                                </p:cTn>
                              </p:par>
                            </p:childTnLst>
                          </p:cTn>
                        </p:par>
                        <p:par>
                          <p:cTn id="152" fill="hold">
                            <p:stCondLst>
                              <p:cond delay="4250"/>
                            </p:stCondLst>
                            <p:childTnLst>
                              <p:par>
                                <p:cTn id="153" presetID="42" presetClass="path" presetSubtype="0" accel="50000" decel="50000" fill="hold" grpId="1" nodeType="afterEffect">
                                  <p:stCondLst>
                                    <p:cond delay="0"/>
                                  </p:stCondLst>
                                  <p:childTnLst>
                                    <p:animMotion origin="layout" path="M -2.08333E-6 1.23457E-7 L -0.0447 -0.1838 " pathEditMode="relative" rAng="0" ptsTypes="AA">
                                      <p:cBhvr>
                                        <p:cTn id="154" dur="500" fill="hold"/>
                                        <p:tgtEl>
                                          <p:spTgt spid="140"/>
                                        </p:tgtEl>
                                        <p:attrNameLst>
                                          <p:attrName>ppt_x</p:attrName>
                                          <p:attrName>ppt_y</p:attrName>
                                        </p:attrNameLst>
                                      </p:cBhvr>
                                      <p:rCtr x="-2240" y="-9275"/>
                                    </p:animMotion>
                                  </p:childTnLst>
                                </p:cTn>
                              </p:par>
                            </p:childTnLst>
                          </p:cTn>
                        </p:par>
                        <p:par>
                          <p:cTn id="155" fill="hold">
                            <p:stCondLst>
                              <p:cond delay="4750"/>
                            </p:stCondLst>
                            <p:childTnLst>
                              <p:par>
                                <p:cTn id="156" presetID="10" presetClass="exit" presetSubtype="0" fill="hold" grpId="2" nodeType="afterEffect">
                                  <p:stCondLst>
                                    <p:cond delay="300"/>
                                  </p:stCondLst>
                                  <p:childTnLst>
                                    <p:animEffect transition="out" filter="fade">
                                      <p:cBhvr>
                                        <p:cTn id="157" dur="500"/>
                                        <p:tgtEl>
                                          <p:spTgt spid="140"/>
                                        </p:tgtEl>
                                      </p:cBhvr>
                                    </p:animEffect>
                                    <p:set>
                                      <p:cBhvr>
                                        <p:cTn id="158" dur="1" fill="hold">
                                          <p:stCondLst>
                                            <p:cond delay="499"/>
                                          </p:stCondLst>
                                        </p:cTn>
                                        <p:tgtEl>
                                          <p:spTgt spid="140"/>
                                        </p:tgtEl>
                                        <p:attrNameLst>
                                          <p:attrName>style.visibility</p:attrName>
                                        </p:attrNameLst>
                                      </p:cBhvr>
                                      <p:to>
                                        <p:strVal val="hidden"/>
                                      </p:to>
                                    </p:set>
                                  </p:childTnLst>
                                </p:cTn>
                              </p:par>
                            </p:childTnLst>
                          </p:cTn>
                        </p:par>
                        <p:par>
                          <p:cTn id="159" fill="hold">
                            <p:stCondLst>
                              <p:cond delay="5550"/>
                            </p:stCondLst>
                            <p:childTnLst>
                              <p:par>
                                <p:cTn id="160" presetID="10" presetClass="entr" presetSubtype="0" fill="hold" grpId="0" nodeType="afterEffect">
                                  <p:stCondLst>
                                    <p:cond delay="0"/>
                                  </p:stCondLst>
                                  <p:childTnLst>
                                    <p:set>
                                      <p:cBhvr>
                                        <p:cTn id="161" dur="1" fill="hold">
                                          <p:stCondLst>
                                            <p:cond delay="0"/>
                                          </p:stCondLst>
                                        </p:cTn>
                                        <p:tgtEl>
                                          <p:spTgt spid="144"/>
                                        </p:tgtEl>
                                        <p:attrNameLst>
                                          <p:attrName>style.visibility</p:attrName>
                                        </p:attrNameLst>
                                      </p:cBhvr>
                                      <p:to>
                                        <p:strVal val="visible"/>
                                      </p:to>
                                    </p:set>
                                    <p:animEffect transition="in" filter="fade">
                                      <p:cBhvr>
                                        <p:cTn id="162" dur="750"/>
                                        <p:tgtEl>
                                          <p:spTgt spid="144"/>
                                        </p:tgtEl>
                                      </p:cBhvr>
                                    </p:animEffect>
                                  </p:childTnLst>
                                </p:cTn>
                              </p:par>
                              <p:par>
                                <p:cTn id="163" presetID="63" presetClass="path" presetSubtype="0" decel="100000" fill="hold" grpId="1" nodeType="withEffect">
                                  <p:stCondLst>
                                    <p:cond delay="0"/>
                                  </p:stCondLst>
                                  <p:childTnLst>
                                    <p:animMotion origin="layout" path="M -4.02778E-6 0.06559 L -4.02778E-6 0.00015 " pathEditMode="relative" rAng="0" ptsTypes="AA">
                                      <p:cBhvr>
                                        <p:cTn id="164" dur="500" fill="hold"/>
                                        <p:tgtEl>
                                          <p:spTgt spid="144"/>
                                        </p:tgtEl>
                                        <p:attrNameLst>
                                          <p:attrName>ppt_x</p:attrName>
                                          <p:attrName>ppt_y</p:attrName>
                                        </p:attrNameLst>
                                      </p:cBhvr>
                                      <p:rCtr x="0" y="-3272"/>
                                    </p:animMotion>
                                  </p:childTnLst>
                                </p:cTn>
                              </p:par>
                            </p:childTnLst>
                          </p:cTn>
                        </p:par>
                        <p:par>
                          <p:cTn id="165" fill="hold">
                            <p:stCondLst>
                              <p:cond delay="6300"/>
                            </p:stCondLst>
                            <p:childTnLst>
                              <p:par>
                                <p:cTn id="166" presetID="22" presetClass="entr" presetSubtype="8" fill="hold" grpId="0" nodeType="afterEffect">
                                  <p:stCondLst>
                                    <p:cond delay="0"/>
                                  </p:stCondLst>
                                  <p:childTnLst>
                                    <p:set>
                                      <p:cBhvr>
                                        <p:cTn id="167" dur="1" fill="hold">
                                          <p:stCondLst>
                                            <p:cond delay="0"/>
                                          </p:stCondLst>
                                        </p:cTn>
                                        <p:tgtEl>
                                          <p:spTgt spid="145"/>
                                        </p:tgtEl>
                                        <p:attrNameLst>
                                          <p:attrName>style.visibility</p:attrName>
                                        </p:attrNameLst>
                                      </p:cBhvr>
                                      <p:to>
                                        <p:strVal val="visible"/>
                                      </p:to>
                                    </p:set>
                                    <p:animEffect transition="in" filter="wipe(left)">
                                      <p:cBhvr>
                                        <p:cTn id="168"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7" grpId="1" animBg="1"/>
      <p:bldP spid="81" grpId="0"/>
      <p:bldP spid="81" grpId="1"/>
      <p:bldP spid="81" grpId="2"/>
      <p:bldP spid="82" grpId="0"/>
      <p:bldP spid="94" grpId="0" animBg="1"/>
      <p:bldP spid="94" grpId="1" animBg="1"/>
      <p:bldP spid="95" grpId="0"/>
      <p:bldP spid="96" grpId="0"/>
      <p:bldP spid="97" grpId="0"/>
      <p:bldP spid="112" grpId="0" animBg="1"/>
      <p:bldP spid="112" grpId="1" animBg="1"/>
      <p:bldP spid="112" grpId="2" animBg="1"/>
      <p:bldP spid="113" grpId="0" animBg="1"/>
      <p:bldP spid="140" grpId="0" animBg="1"/>
      <p:bldP spid="140" grpId="1" animBg="1"/>
      <p:bldP spid="140" grpId="2" animBg="1"/>
      <p:bldP spid="144" grpId="0" animBg="1"/>
      <p:bldP spid="144" grpId="1" animBg="1"/>
      <p:bldP spid="14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02C70386-29A7-4710-AEA6-0754E8DD225C}"/>
              </a:ext>
            </a:extLst>
          </p:cNvPr>
          <p:cNvPicPr>
            <a:picLocks noGrp="1" noChangeAspect="1"/>
          </p:cNvPicPr>
          <p:nvPr>
            <p:ph idx="4294967295"/>
          </p:nvPr>
        </p:nvPicPr>
        <p:blipFill>
          <a:blip r:embed="rId2" cstate="screen">
            <a:extLst>
              <a:ext uri="{28A0092B-C50C-407E-A947-70E740481C1C}">
                <a14:useLocalDpi xmlns:a14="http://schemas.microsoft.com/office/drawing/2010/main"/>
              </a:ext>
            </a:extLst>
          </a:blip>
          <a:stretch>
            <a:fillRect/>
          </a:stretch>
        </p:blipFill>
        <p:spPr>
          <a:xfrm>
            <a:off x="0" y="0"/>
            <a:ext cx="9280525" cy="4351338"/>
          </a:xfrm>
        </p:spPr>
      </p:pic>
      <p:grpSp>
        <p:nvGrpSpPr>
          <p:cNvPr id="9" name="Group 8">
            <a:extLst>
              <a:ext uri="{FF2B5EF4-FFF2-40B4-BE49-F238E27FC236}">
                <a16:creationId xmlns:a16="http://schemas.microsoft.com/office/drawing/2014/main" id="{86F00CC6-3A28-43CC-BB52-B50DDF6B874A}"/>
              </a:ext>
            </a:extLst>
          </p:cNvPr>
          <p:cNvGrpSpPr/>
          <p:nvPr/>
        </p:nvGrpSpPr>
        <p:grpSpPr>
          <a:xfrm>
            <a:off x="3597013" y="0"/>
            <a:ext cx="8578863" cy="6858000"/>
            <a:chOff x="1266072" y="451028"/>
            <a:chExt cx="8390854" cy="6316182"/>
          </a:xfrm>
        </p:grpSpPr>
        <p:pic>
          <p:nvPicPr>
            <p:cNvPr id="10" name="Picture 9">
              <a:extLst>
                <a:ext uri="{FF2B5EF4-FFF2-40B4-BE49-F238E27FC236}">
                  <a16:creationId xmlns:a16="http://schemas.microsoft.com/office/drawing/2014/main" id="{86C2B0B8-84E1-4796-BE93-76A06531F99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66072" y="451028"/>
              <a:ext cx="8390854" cy="6316182"/>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id="{BCC748E3-DFB3-4E3B-9429-801A80C95D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6111" y="6511920"/>
              <a:ext cx="900113" cy="104180"/>
            </a:xfrm>
            <a:prstGeom prst="rect">
              <a:avLst/>
            </a:prstGeom>
          </p:spPr>
        </p:pic>
      </p:grpSp>
      <p:sp>
        <p:nvSpPr>
          <p:cNvPr id="5" name="Rectangle 4">
            <a:extLst>
              <a:ext uri="{FF2B5EF4-FFF2-40B4-BE49-F238E27FC236}">
                <a16:creationId xmlns:a16="http://schemas.microsoft.com/office/drawing/2014/main" id="{BFF932A3-67F7-470A-ABB1-A5F9B12369D8}"/>
              </a:ext>
            </a:extLst>
          </p:cNvPr>
          <p:cNvSpPr/>
          <p:nvPr/>
        </p:nvSpPr>
        <p:spPr>
          <a:xfrm>
            <a:off x="-1" y="5147492"/>
            <a:ext cx="7802436" cy="150403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700" b="0" i="0" u="none" strike="noStrike" kern="1200" cap="none" spc="-100" normalizeH="0" baseline="0" noProof="0" dirty="0">
                <a:ln>
                  <a:noFill/>
                </a:ln>
                <a:solidFill>
                  <a:srgbClr val="FFFFFF"/>
                </a:solidFill>
                <a:effectLst/>
                <a:uLnTx/>
                <a:uFillTx/>
                <a:latin typeface="Segoe UI"/>
                <a:ea typeface="+mn-ea"/>
                <a:cs typeface="+mn-cs"/>
              </a:rPr>
              <a:t>Information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100" normalizeH="0" baseline="0" noProof="0" dirty="0">
                <a:ln>
                  <a:noFill/>
                </a:ln>
                <a:solidFill>
                  <a:srgbClr val="FFFFFF"/>
                </a:solidFill>
                <a:effectLst/>
                <a:uLnTx/>
                <a:uFillTx/>
                <a:latin typeface="Segoe UI"/>
                <a:ea typeface="+mn-ea"/>
                <a:cs typeface="+mn-cs"/>
              </a:rPr>
              <a:t>Integration with Microsoft Information Protection for sensitive data discovery and </a:t>
            </a:r>
            <a:r>
              <a:rPr kumimoji="0" lang="en-US" sz="2600" b="0" i="0" u="sng" strike="noStrike" kern="1200" cap="none" spc="-100" normalizeH="0" baseline="0" noProof="0" dirty="0">
                <a:ln>
                  <a:noFill/>
                </a:ln>
                <a:solidFill>
                  <a:srgbClr val="FFFFFF"/>
                </a:solidFill>
                <a:effectLst/>
                <a:uLnTx/>
                <a:uFillTx/>
                <a:latin typeface="Segoe UI"/>
                <a:ea typeface="+mn-ea"/>
                <a:cs typeface="+mn-cs"/>
              </a:rPr>
              <a:t>enforcement</a:t>
            </a:r>
            <a:r>
              <a:rPr kumimoji="0" lang="en-US" sz="2600" b="0" i="0" u="none" strike="noStrike" kern="1200" cap="none" spc="-100" normalizeH="0" baseline="0" noProof="0" dirty="0">
                <a:ln>
                  <a:noFill/>
                </a:ln>
                <a:solidFill>
                  <a:srgbClr val="FFFFFF"/>
                </a:solidFill>
                <a:effectLst/>
                <a:uLnTx/>
                <a:uFillTx/>
                <a:latin typeface="Segoe UI"/>
                <a:ea typeface="+mn-ea"/>
                <a:cs typeface="+mn-cs"/>
              </a:rPr>
              <a:t> on endpoints</a:t>
            </a:r>
          </a:p>
        </p:txBody>
      </p:sp>
    </p:spTree>
    <p:extLst>
      <p:ext uri="{BB962C8B-B14F-4D97-AF65-F5344CB8AC3E}">
        <p14:creationId xmlns:p14="http://schemas.microsoft.com/office/powerpoint/2010/main" val="701578060"/>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6CE281-A9F9-4873-AC96-6DA2D355C6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BFF932A3-67F7-470A-ABB1-A5F9B12369D8}"/>
              </a:ext>
            </a:extLst>
          </p:cNvPr>
          <p:cNvSpPr/>
          <p:nvPr/>
        </p:nvSpPr>
        <p:spPr>
          <a:xfrm>
            <a:off x="4825629" y="3429000"/>
            <a:ext cx="7366371" cy="150403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700" b="0" i="0" u="none" strike="noStrike" kern="1200" cap="none" spc="-100" normalizeH="0" baseline="0" noProof="0" dirty="0">
                <a:ln>
                  <a:noFill/>
                </a:ln>
                <a:solidFill>
                  <a:prstClr val="white"/>
                </a:solidFill>
                <a:effectLst/>
                <a:uLnTx/>
                <a:uFillTx/>
                <a:latin typeface="Segoe UI"/>
                <a:ea typeface="+mn-ea"/>
                <a:cs typeface="+mn-cs"/>
              </a:rPr>
              <a:t>Information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100" normalizeH="0" baseline="0" noProof="0" dirty="0">
                <a:ln>
                  <a:noFill/>
                </a:ln>
                <a:solidFill>
                  <a:prstClr val="white"/>
                </a:solidFill>
                <a:effectLst/>
                <a:uLnTx/>
                <a:uFillTx/>
                <a:latin typeface="Segoe UI"/>
                <a:ea typeface="+mn-ea"/>
                <a:cs typeface="+mn-cs"/>
              </a:rPr>
              <a:t>Integration with Microsoft Cloud App Security for shadow-IT discovery and </a:t>
            </a:r>
            <a:r>
              <a:rPr kumimoji="0" lang="en-US" sz="2600" b="0" i="0" u="sng" strike="noStrike" kern="1200" cap="none" spc="-100" normalizeH="0" baseline="0" noProof="0" dirty="0">
                <a:ln>
                  <a:noFill/>
                </a:ln>
                <a:solidFill>
                  <a:prstClr val="white"/>
                </a:solidFill>
                <a:effectLst/>
                <a:uLnTx/>
                <a:uFillTx/>
                <a:latin typeface="Segoe UI"/>
                <a:ea typeface="+mn-ea"/>
                <a:cs typeface="+mn-cs"/>
              </a:rPr>
              <a:t>enforcement</a:t>
            </a:r>
            <a:r>
              <a:rPr kumimoji="0" lang="en-US" sz="2600" b="0" i="0" u="none" strike="noStrike" kern="1200" cap="none" spc="-100" normalizeH="0" baseline="0" noProof="0" dirty="0">
                <a:ln>
                  <a:noFill/>
                </a:ln>
                <a:solidFill>
                  <a:prstClr val="white"/>
                </a:solidFill>
                <a:effectLst/>
                <a:uLnTx/>
                <a:uFillTx/>
                <a:latin typeface="Segoe UI"/>
                <a:ea typeface="+mn-ea"/>
                <a:cs typeface="+mn-cs"/>
              </a:rPr>
              <a:t> on endpoints</a:t>
            </a:r>
          </a:p>
        </p:txBody>
      </p:sp>
    </p:spTree>
    <p:extLst>
      <p:ext uri="{BB962C8B-B14F-4D97-AF65-F5344CB8AC3E}">
        <p14:creationId xmlns:p14="http://schemas.microsoft.com/office/powerpoint/2010/main" val="65431076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94">
            <a:extLst>
              <a:ext uri="{FF2B5EF4-FFF2-40B4-BE49-F238E27FC236}">
                <a16:creationId xmlns:a16="http://schemas.microsoft.com/office/drawing/2014/main" id="{8D3A508C-6E3D-48BA-B6C1-FDC883B28CB4}"/>
              </a:ext>
            </a:extLst>
          </p:cNvPr>
          <p:cNvSpPr/>
          <p:nvPr/>
        </p:nvSpPr>
        <p:spPr bwMode="auto">
          <a:xfrm>
            <a:off x="6874723" y="3317154"/>
            <a:ext cx="1219663" cy="936686"/>
          </a:xfrm>
          <a:custGeom>
            <a:avLst/>
            <a:gdLst>
              <a:gd name="connsiteX0" fmla="*/ 0 w 1044502"/>
              <a:gd name="connsiteY0" fmla="*/ 0 h 936592"/>
              <a:gd name="connsiteX1" fmla="*/ 1044502 w 1044502"/>
              <a:gd name="connsiteY1" fmla="*/ 0 h 936592"/>
              <a:gd name="connsiteX2" fmla="*/ 1044502 w 1044502"/>
              <a:gd name="connsiteY2" fmla="*/ 936592 h 936592"/>
              <a:gd name="connsiteX3" fmla="*/ 0 w 1044502"/>
              <a:gd name="connsiteY3" fmla="*/ 936592 h 936592"/>
              <a:gd name="connsiteX4" fmla="*/ 0 w 1044502"/>
              <a:gd name="connsiteY4" fmla="*/ 0 h 936592"/>
              <a:gd name="connsiteX0" fmla="*/ 0 w 1044502"/>
              <a:gd name="connsiteY0" fmla="*/ 0 h 936592"/>
              <a:gd name="connsiteX1" fmla="*/ 1044502 w 1044502"/>
              <a:gd name="connsiteY1" fmla="*/ 0 h 936592"/>
              <a:gd name="connsiteX2" fmla="*/ 1041891 w 1044502"/>
              <a:gd name="connsiteY2" fmla="*/ 802405 h 936592"/>
              <a:gd name="connsiteX3" fmla="*/ 1044502 w 1044502"/>
              <a:gd name="connsiteY3" fmla="*/ 936592 h 936592"/>
              <a:gd name="connsiteX4" fmla="*/ 0 w 1044502"/>
              <a:gd name="connsiteY4" fmla="*/ 936592 h 936592"/>
              <a:gd name="connsiteX5" fmla="*/ 0 w 1044502"/>
              <a:gd name="connsiteY5" fmla="*/ 0 h 936592"/>
              <a:gd name="connsiteX0" fmla="*/ 0 w 1218767"/>
              <a:gd name="connsiteY0" fmla="*/ 0 h 936592"/>
              <a:gd name="connsiteX1" fmla="*/ 1044502 w 1218767"/>
              <a:gd name="connsiteY1" fmla="*/ 0 h 936592"/>
              <a:gd name="connsiteX2" fmla="*/ 1218764 w 1218767"/>
              <a:gd name="connsiteY2" fmla="*/ 892510 h 936592"/>
              <a:gd name="connsiteX3" fmla="*/ 1044502 w 1218767"/>
              <a:gd name="connsiteY3" fmla="*/ 936592 h 936592"/>
              <a:gd name="connsiteX4" fmla="*/ 0 w 1218767"/>
              <a:gd name="connsiteY4" fmla="*/ 936592 h 936592"/>
              <a:gd name="connsiteX5" fmla="*/ 0 w 1218767"/>
              <a:gd name="connsiteY5" fmla="*/ 0 h 936592"/>
              <a:gd name="connsiteX0" fmla="*/ 0 w 1218767"/>
              <a:gd name="connsiteY0" fmla="*/ 0 h 936592"/>
              <a:gd name="connsiteX1" fmla="*/ 1044502 w 1218767"/>
              <a:gd name="connsiteY1" fmla="*/ 0 h 936592"/>
              <a:gd name="connsiteX2" fmla="*/ 1218764 w 1218767"/>
              <a:gd name="connsiteY2" fmla="*/ 892510 h 936592"/>
              <a:gd name="connsiteX3" fmla="*/ 1044502 w 1218767"/>
              <a:gd name="connsiteY3" fmla="*/ 936592 h 936592"/>
              <a:gd name="connsiteX4" fmla="*/ 0 w 1218767"/>
              <a:gd name="connsiteY4" fmla="*/ 936592 h 936592"/>
              <a:gd name="connsiteX5" fmla="*/ 0 w 1218767"/>
              <a:gd name="connsiteY5" fmla="*/ 0 h 936592"/>
              <a:gd name="connsiteX0" fmla="*/ 0 w 1219836"/>
              <a:gd name="connsiteY0" fmla="*/ 0 h 936592"/>
              <a:gd name="connsiteX1" fmla="*/ 1044502 w 1219836"/>
              <a:gd name="connsiteY1" fmla="*/ 0 h 936592"/>
              <a:gd name="connsiteX2" fmla="*/ 1055239 w 1219836"/>
              <a:gd name="connsiteY2" fmla="*/ 608846 h 936592"/>
              <a:gd name="connsiteX3" fmla="*/ 1218764 w 1219836"/>
              <a:gd name="connsiteY3" fmla="*/ 892510 h 936592"/>
              <a:gd name="connsiteX4" fmla="*/ 1044502 w 1219836"/>
              <a:gd name="connsiteY4" fmla="*/ 936592 h 936592"/>
              <a:gd name="connsiteX5" fmla="*/ 0 w 1219836"/>
              <a:gd name="connsiteY5" fmla="*/ 936592 h 936592"/>
              <a:gd name="connsiteX6" fmla="*/ 0 w 1219836"/>
              <a:gd name="connsiteY6" fmla="*/ 0 h 936592"/>
              <a:gd name="connsiteX0" fmla="*/ 0 w 1219836"/>
              <a:gd name="connsiteY0" fmla="*/ 0 h 936592"/>
              <a:gd name="connsiteX1" fmla="*/ 1044502 w 1219836"/>
              <a:gd name="connsiteY1" fmla="*/ 0 h 936592"/>
              <a:gd name="connsiteX2" fmla="*/ 1055239 w 1219836"/>
              <a:gd name="connsiteY2" fmla="*/ 608846 h 936592"/>
              <a:gd name="connsiteX3" fmla="*/ 1218764 w 1219836"/>
              <a:gd name="connsiteY3" fmla="*/ 892510 h 936592"/>
              <a:gd name="connsiteX4" fmla="*/ 1044502 w 1219836"/>
              <a:gd name="connsiteY4" fmla="*/ 936592 h 936592"/>
              <a:gd name="connsiteX5" fmla="*/ 0 w 1219836"/>
              <a:gd name="connsiteY5" fmla="*/ 936592 h 936592"/>
              <a:gd name="connsiteX6" fmla="*/ 0 w 1219836"/>
              <a:gd name="connsiteY6" fmla="*/ 0 h 936592"/>
              <a:gd name="connsiteX0" fmla="*/ 0 w 1219836"/>
              <a:gd name="connsiteY0" fmla="*/ 227 h 936819"/>
              <a:gd name="connsiteX1" fmla="*/ 1044502 w 1219836"/>
              <a:gd name="connsiteY1" fmla="*/ 227 h 936819"/>
              <a:gd name="connsiteX2" fmla="*/ 1055239 w 1219836"/>
              <a:gd name="connsiteY2" fmla="*/ 609073 h 936819"/>
              <a:gd name="connsiteX3" fmla="*/ 1218764 w 1219836"/>
              <a:gd name="connsiteY3" fmla="*/ 892737 h 936819"/>
              <a:gd name="connsiteX4" fmla="*/ 1044502 w 1219836"/>
              <a:gd name="connsiteY4" fmla="*/ 936819 h 936819"/>
              <a:gd name="connsiteX5" fmla="*/ 0 w 1219836"/>
              <a:gd name="connsiteY5" fmla="*/ 936819 h 936819"/>
              <a:gd name="connsiteX6" fmla="*/ 0 w 1219836"/>
              <a:gd name="connsiteY6" fmla="*/ 227 h 93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836" h="936819">
                <a:moveTo>
                  <a:pt x="0" y="227"/>
                </a:moveTo>
                <a:lnTo>
                  <a:pt x="1044502" y="227"/>
                </a:lnTo>
                <a:cubicBezTo>
                  <a:pt x="1050176" y="-8427"/>
                  <a:pt x="1016183" y="230053"/>
                  <a:pt x="1055239" y="609073"/>
                </a:cubicBezTo>
                <a:cubicBezTo>
                  <a:pt x="1084283" y="757825"/>
                  <a:pt x="1233903" y="831438"/>
                  <a:pt x="1218764" y="892737"/>
                </a:cubicBezTo>
                <a:cubicBezTo>
                  <a:pt x="1219634" y="937466"/>
                  <a:pt x="1043632" y="892090"/>
                  <a:pt x="1044502" y="936819"/>
                </a:cubicBezTo>
                <a:lnTo>
                  <a:pt x="0" y="936819"/>
                </a:lnTo>
                <a:lnTo>
                  <a:pt x="0" y="227"/>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6" name="Group 105">
            <a:extLst>
              <a:ext uri="{FF2B5EF4-FFF2-40B4-BE49-F238E27FC236}">
                <a16:creationId xmlns:a16="http://schemas.microsoft.com/office/drawing/2014/main" id="{70F4562F-343A-47FD-A073-BEA88041C44D}"/>
              </a:ext>
            </a:extLst>
          </p:cNvPr>
          <p:cNvGrpSpPr/>
          <p:nvPr/>
        </p:nvGrpSpPr>
        <p:grpSpPr>
          <a:xfrm>
            <a:off x="1193393" y="2398667"/>
            <a:ext cx="3600476" cy="3024265"/>
            <a:chOff x="1192696" y="1939569"/>
            <a:chExt cx="3600987" cy="3024694"/>
          </a:xfrm>
        </p:grpSpPr>
        <p:cxnSp>
          <p:nvCxnSpPr>
            <p:cNvPr id="107" name="Connector: Elbow 106">
              <a:extLst>
                <a:ext uri="{FF2B5EF4-FFF2-40B4-BE49-F238E27FC236}">
                  <a16:creationId xmlns:a16="http://schemas.microsoft.com/office/drawing/2014/main" id="{7F382323-A529-473E-9306-4D5C8D3DE31B}"/>
                </a:ext>
              </a:extLst>
            </p:cNvPr>
            <p:cNvCxnSpPr>
              <a:cxnSpLocks/>
            </p:cNvCxnSpPr>
            <p:nvPr/>
          </p:nvCxnSpPr>
          <p:spPr>
            <a:xfrm>
              <a:off x="1192696" y="1939569"/>
              <a:ext cx="3600987" cy="1192905"/>
            </a:xfrm>
            <a:prstGeom prst="bentConnector3">
              <a:avLst>
                <a:gd name="adj1" fmla="val 67019"/>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8" name="Connector: Elbow 107">
              <a:extLst>
                <a:ext uri="{FF2B5EF4-FFF2-40B4-BE49-F238E27FC236}">
                  <a16:creationId xmlns:a16="http://schemas.microsoft.com/office/drawing/2014/main" id="{807D558D-8F52-4A03-A78F-C0A044FA153E}"/>
                </a:ext>
              </a:extLst>
            </p:cNvPr>
            <p:cNvCxnSpPr>
              <a:cxnSpLocks/>
            </p:cNvCxnSpPr>
            <p:nvPr/>
          </p:nvCxnSpPr>
          <p:spPr>
            <a:xfrm>
              <a:off x="1507466" y="2697985"/>
              <a:ext cx="2441964" cy="1067505"/>
            </a:xfrm>
            <a:prstGeom prst="bentConnector3">
              <a:avLst>
                <a:gd name="adj1" fmla="val 73108"/>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9" name="Connector: Elbow 108">
              <a:extLst>
                <a:ext uri="{FF2B5EF4-FFF2-40B4-BE49-F238E27FC236}">
                  <a16:creationId xmlns:a16="http://schemas.microsoft.com/office/drawing/2014/main" id="{7FD4CBCF-A7D0-4D1E-B08C-D04608A4D901}"/>
                </a:ext>
              </a:extLst>
            </p:cNvPr>
            <p:cNvCxnSpPr>
              <a:cxnSpLocks/>
            </p:cNvCxnSpPr>
            <p:nvPr/>
          </p:nvCxnSpPr>
          <p:spPr>
            <a:xfrm flipV="1">
              <a:off x="1611755" y="4478808"/>
              <a:ext cx="2337675" cy="138428"/>
            </a:xfrm>
            <a:prstGeom prst="bentConnector3">
              <a:avLst>
                <a:gd name="adj1" fmla="val 50000"/>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0" name="Connector: Elbow 109">
              <a:extLst>
                <a:ext uri="{FF2B5EF4-FFF2-40B4-BE49-F238E27FC236}">
                  <a16:creationId xmlns:a16="http://schemas.microsoft.com/office/drawing/2014/main" id="{0F5DDC99-D573-4D08-8F77-913467E0E293}"/>
                </a:ext>
              </a:extLst>
            </p:cNvPr>
            <p:cNvCxnSpPr>
              <a:cxnSpLocks/>
            </p:cNvCxnSpPr>
            <p:nvPr/>
          </p:nvCxnSpPr>
          <p:spPr>
            <a:xfrm flipV="1">
              <a:off x="1625591" y="4964262"/>
              <a:ext cx="2876506" cy="1"/>
            </a:xfrm>
            <a:prstGeom prst="bentConnector3">
              <a:avLst>
                <a:gd name="adj1" fmla="val 50000"/>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84" name="Straight Connector 83">
            <a:extLst>
              <a:ext uri="{FF2B5EF4-FFF2-40B4-BE49-F238E27FC236}">
                <a16:creationId xmlns:a16="http://schemas.microsoft.com/office/drawing/2014/main" id="{4B735CB8-2A4F-48B6-8CDE-EBA618947BAC}"/>
              </a:ext>
            </a:extLst>
          </p:cNvPr>
          <p:cNvCxnSpPr/>
          <p:nvPr/>
        </p:nvCxnSpPr>
        <p:spPr>
          <a:xfrm>
            <a:off x="972277" y="3543447"/>
            <a:ext cx="2322038" cy="0"/>
          </a:xfrm>
          <a:prstGeom prst="line">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5EDE40E1-C77B-4158-ADF1-C333FDA2E169}"/>
              </a:ext>
            </a:extLst>
          </p:cNvPr>
          <p:cNvCxnSpPr>
            <a:cxnSpLocks/>
          </p:cNvCxnSpPr>
          <p:nvPr/>
        </p:nvCxnSpPr>
        <p:spPr>
          <a:xfrm flipV="1">
            <a:off x="2203113" y="3922600"/>
            <a:ext cx="1091203" cy="6722"/>
          </a:xfrm>
          <a:prstGeom prst="line">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FD43DB41-26C1-43DA-8FBE-AB5164348A88}"/>
              </a:ext>
            </a:extLst>
          </p:cNvPr>
          <p:cNvCxnSpPr>
            <a:cxnSpLocks/>
          </p:cNvCxnSpPr>
          <p:nvPr/>
        </p:nvCxnSpPr>
        <p:spPr>
          <a:xfrm flipV="1">
            <a:off x="1193392" y="2398667"/>
            <a:ext cx="2100924" cy="388306"/>
          </a:xfrm>
          <a:prstGeom prst="bentConnector3">
            <a:avLst/>
          </a:prstGeom>
          <a:ln w="9525">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168A82BE-0FE6-40F9-B39B-F111FE11A155}"/>
              </a:ext>
            </a:extLst>
          </p:cNvPr>
          <p:cNvCxnSpPr>
            <a:cxnSpLocks/>
          </p:cNvCxnSpPr>
          <p:nvPr/>
        </p:nvCxnSpPr>
        <p:spPr>
          <a:xfrm>
            <a:off x="1472899" y="4687409"/>
            <a:ext cx="2733610" cy="0"/>
          </a:xfrm>
          <a:prstGeom prst="line">
            <a:avLst/>
          </a:prstGeom>
          <a:ln>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3" name="Oval 102">
            <a:extLst>
              <a:ext uri="{FF2B5EF4-FFF2-40B4-BE49-F238E27FC236}">
                <a16:creationId xmlns:a16="http://schemas.microsoft.com/office/drawing/2014/main" id="{DACE5DF3-C6BB-494A-9942-948CFBF6B929}"/>
              </a:ext>
            </a:extLst>
          </p:cNvPr>
          <p:cNvSpPr/>
          <p:nvPr/>
        </p:nvSpPr>
        <p:spPr bwMode="auto">
          <a:xfrm>
            <a:off x="7156544" y="3381901"/>
            <a:ext cx="525141" cy="525141"/>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4" name="Laptop_E770">
            <a:extLst>
              <a:ext uri="{FF2B5EF4-FFF2-40B4-BE49-F238E27FC236}">
                <a16:creationId xmlns:a16="http://schemas.microsoft.com/office/drawing/2014/main" id="{602F2AEC-1C4C-42B0-95E1-4E1CD481C660}"/>
              </a:ext>
            </a:extLst>
          </p:cNvPr>
          <p:cNvSpPr>
            <a:spLocks noChangeAspect="1" noEditPoints="1"/>
          </p:cNvSpPr>
          <p:nvPr/>
        </p:nvSpPr>
        <p:spPr bwMode="auto">
          <a:xfrm>
            <a:off x="6685220" y="3305453"/>
            <a:ext cx="1421279" cy="948388"/>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noFill/>
          <a:ln w="4762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2" name="Title 1">
            <a:extLst>
              <a:ext uri="{FF2B5EF4-FFF2-40B4-BE49-F238E27FC236}">
                <a16:creationId xmlns:a16="http://schemas.microsoft.com/office/drawing/2014/main" id="{D8FE122E-FCEB-42A2-970D-0FE916684566}"/>
              </a:ext>
            </a:extLst>
          </p:cNvPr>
          <p:cNvSpPr>
            <a:spLocks noGrp="1"/>
          </p:cNvSpPr>
          <p:nvPr>
            <p:ph type="title"/>
          </p:nvPr>
        </p:nvSpPr>
        <p:spPr/>
        <p:txBody>
          <a:bodyPr/>
          <a:lstStyle/>
          <a:p>
            <a:r>
              <a:rPr lang="en-US" dirty="0"/>
              <a:t>Protecting an endpoint </a:t>
            </a:r>
            <a:r>
              <a:rPr lang="en-US" strike="sngStrike" dirty="0"/>
              <a:t>is</a:t>
            </a:r>
            <a:r>
              <a:rPr lang="en-US" dirty="0"/>
              <a:t> was hard.</a:t>
            </a:r>
          </a:p>
        </p:txBody>
      </p:sp>
      <p:grpSp>
        <p:nvGrpSpPr>
          <p:cNvPr id="31" name="Group 30">
            <a:extLst>
              <a:ext uri="{FF2B5EF4-FFF2-40B4-BE49-F238E27FC236}">
                <a16:creationId xmlns:a16="http://schemas.microsoft.com/office/drawing/2014/main" id="{7C453BEE-4955-4CE1-BF6E-0D2A7354816C}"/>
              </a:ext>
            </a:extLst>
          </p:cNvPr>
          <p:cNvGrpSpPr/>
          <p:nvPr/>
        </p:nvGrpSpPr>
        <p:grpSpPr>
          <a:xfrm>
            <a:off x="5618047" y="1956777"/>
            <a:ext cx="3627317" cy="3627317"/>
            <a:chOff x="-173466" y="1468687"/>
            <a:chExt cx="4494231" cy="4494231"/>
          </a:xfrm>
        </p:grpSpPr>
        <p:sp>
          <p:nvSpPr>
            <p:cNvPr id="15" name="Arc 14">
              <a:extLst>
                <a:ext uri="{FF2B5EF4-FFF2-40B4-BE49-F238E27FC236}">
                  <a16:creationId xmlns:a16="http://schemas.microsoft.com/office/drawing/2014/main" id="{57B96702-7FC9-4786-99A6-72FC7CCF4F43}"/>
                </a:ext>
              </a:extLst>
            </p:cNvPr>
            <p:cNvSpPr/>
            <p:nvPr/>
          </p:nvSpPr>
          <p:spPr>
            <a:xfrm>
              <a:off x="594029" y="2236182"/>
              <a:ext cx="2959241" cy="2959241"/>
            </a:xfrm>
            <a:prstGeom prst="arc">
              <a:avLst>
                <a:gd name="adj1" fmla="val 16200000"/>
                <a:gd name="adj2" fmla="val 933280"/>
              </a:avLst>
            </a:prstGeom>
            <a:noFill/>
            <a:ln w="381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6" name="Arc 15">
              <a:extLst>
                <a:ext uri="{FF2B5EF4-FFF2-40B4-BE49-F238E27FC236}">
                  <a16:creationId xmlns:a16="http://schemas.microsoft.com/office/drawing/2014/main" id="{6612A9F2-99AF-4FC0-80CC-480A3797FC1F}"/>
                </a:ext>
              </a:extLst>
            </p:cNvPr>
            <p:cNvSpPr/>
            <p:nvPr/>
          </p:nvSpPr>
          <p:spPr>
            <a:xfrm>
              <a:off x="258936" y="1901089"/>
              <a:ext cx="3629427" cy="3629427"/>
            </a:xfrm>
            <a:prstGeom prst="arc">
              <a:avLst>
                <a:gd name="adj1" fmla="val 14081651"/>
                <a:gd name="adj2" fmla="val 5305870"/>
              </a:avLst>
            </a:prstGeom>
            <a:noFill/>
            <a:ln w="1905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7" name="Arc 16">
              <a:extLst>
                <a:ext uri="{FF2B5EF4-FFF2-40B4-BE49-F238E27FC236}">
                  <a16:creationId xmlns:a16="http://schemas.microsoft.com/office/drawing/2014/main" id="{379A5D9A-C336-4139-A282-537B17FE1EF5}"/>
                </a:ext>
              </a:extLst>
            </p:cNvPr>
            <p:cNvSpPr/>
            <p:nvPr/>
          </p:nvSpPr>
          <p:spPr>
            <a:xfrm>
              <a:off x="496504" y="2138657"/>
              <a:ext cx="3154291" cy="3154291"/>
            </a:xfrm>
            <a:prstGeom prst="arc">
              <a:avLst>
                <a:gd name="adj1" fmla="val 786898"/>
                <a:gd name="adj2" fmla="val 3954909"/>
              </a:avLst>
            </a:prstGeom>
            <a:noFill/>
            <a:ln w="254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8" name="Arc 17">
              <a:extLst>
                <a:ext uri="{FF2B5EF4-FFF2-40B4-BE49-F238E27FC236}">
                  <a16:creationId xmlns:a16="http://schemas.microsoft.com/office/drawing/2014/main" id="{A937A189-9405-4919-8FEA-D77DA9839F3E}"/>
                </a:ext>
              </a:extLst>
            </p:cNvPr>
            <p:cNvSpPr/>
            <p:nvPr/>
          </p:nvSpPr>
          <p:spPr>
            <a:xfrm>
              <a:off x="496504" y="2138657"/>
              <a:ext cx="3154291" cy="3154291"/>
            </a:xfrm>
            <a:prstGeom prst="arc">
              <a:avLst>
                <a:gd name="adj1" fmla="val 5978286"/>
                <a:gd name="adj2" fmla="val 7232270"/>
              </a:avLst>
            </a:prstGeom>
            <a:noFill/>
            <a:ln w="73025">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9" name="Arc 18">
              <a:extLst>
                <a:ext uri="{FF2B5EF4-FFF2-40B4-BE49-F238E27FC236}">
                  <a16:creationId xmlns:a16="http://schemas.microsoft.com/office/drawing/2014/main" id="{78CC9B88-6F20-4E1B-A8E8-54A9E850F1EE}"/>
                </a:ext>
              </a:extLst>
            </p:cNvPr>
            <p:cNvSpPr/>
            <p:nvPr/>
          </p:nvSpPr>
          <p:spPr>
            <a:xfrm>
              <a:off x="404266" y="2046419"/>
              <a:ext cx="3338767" cy="3338767"/>
            </a:xfrm>
            <a:prstGeom prst="arc">
              <a:avLst>
                <a:gd name="adj1" fmla="val 2334467"/>
                <a:gd name="adj2" fmla="val 9307751"/>
              </a:avLst>
            </a:prstGeom>
            <a:noFill/>
            <a:ln w="381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0" name="Arc 19">
              <a:extLst>
                <a:ext uri="{FF2B5EF4-FFF2-40B4-BE49-F238E27FC236}">
                  <a16:creationId xmlns:a16="http://schemas.microsoft.com/office/drawing/2014/main" id="{1CB30861-1EA1-453E-9752-3AC003285395}"/>
                </a:ext>
              </a:extLst>
            </p:cNvPr>
            <p:cNvSpPr/>
            <p:nvPr/>
          </p:nvSpPr>
          <p:spPr>
            <a:xfrm>
              <a:off x="331601" y="1973754"/>
              <a:ext cx="3484097" cy="3484097"/>
            </a:xfrm>
            <a:prstGeom prst="arc">
              <a:avLst>
                <a:gd name="adj1" fmla="val 3148164"/>
                <a:gd name="adj2" fmla="val 16522664"/>
              </a:avLst>
            </a:prstGeom>
            <a:noFill/>
            <a:ln w="15875">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1" name="Arc 20">
              <a:extLst>
                <a:ext uri="{FF2B5EF4-FFF2-40B4-BE49-F238E27FC236}">
                  <a16:creationId xmlns:a16="http://schemas.microsoft.com/office/drawing/2014/main" id="{8FE786BF-6275-4C1B-8069-0C6A468C172E}"/>
                </a:ext>
              </a:extLst>
            </p:cNvPr>
            <p:cNvSpPr/>
            <p:nvPr/>
          </p:nvSpPr>
          <p:spPr>
            <a:xfrm>
              <a:off x="129202" y="1771355"/>
              <a:ext cx="3888894" cy="3888894"/>
            </a:xfrm>
            <a:prstGeom prst="arc">
              <a:avLst>
                <a:gd name="adj1" fmla="val 3267692"/>
                <a:gd name="adj2" fmla="val 8775367"/>
              </a:avLst>
            </a:prstGeom>
            <a:noFill/>
            <a:ln w="8255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2" name="Arc 21">
              <a:extLst>
                <a:ext uri="{FF2B5EF4-FFF2-40B4-BE49-F238E27FC236}">
                  <a16:creationId xmlns:a16="http://schemas.microsoft.com/office/drawing/2014/main" id="{8285BF8C-A302-4364-BE42-6AFC729EA919}"/>
                </a:ext>
              </a:extLst>
            </p:cNvPr>
            <p:cNvSpPr/>
            <p:nvPr/>
          </p:nvSpPr>
          <p:spPr>
            <a:xfrm>
              <a:off x="17696" y="1659849"/>
              <a:ext cx="4111907" cy="4111907"/>
            </a:xfrm>
            <a:prstGeom prst="arc">
              <a:avLst>
                <a:gd name="adj1" fmla="val 11832445"/>
                <a:gd name="adj2" fmla="val 164405"/>
              </a:avLst>
            </a:prstGeom>
            <a:noFill/>
            <a:ln w="635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3" name="Arc 22">
              <a:extLst>
                <a:ext uri="{FF2B5EF4-FFF2-40B4-BE49-F238E27FC236}">
                  <a16:creationId xmlns:a16="http://schemas.microsoft.com/office/drawing/2014/main" id="{A33C71E4-92D9-40EB-9A83-482388ACDB34}"/>
                </a:ext>
              </a:extLst>
            </p:cNvPr>
            <p:cNvSpPr/>
            <p:nvPr/>
          </p:nvSpPr>
          <p:spPr>
            <a:xfrm>
              <a:off x="-173466" y="1468687"/>
              <a:ext cx="4494231" cy="4494231"/>
            </a:xfrm>
            <a:prstGeom prst="arc">
              <a:avLst>
                <a:gd name="adj1" fmla="val 14076010"/>
                <a:gd name="adj2" fmla="val 5130957"/>
              </a:avLst>
            </a:prstGeom>
            <a:noFill/>
            <a:ln w="25400">
              <a:solidFill>
                <a:schemeClr val="tx1">
                  <a:lumMod val="20000"/>
                  <a:lumOff val="8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39" name="Arc 38">
            <a:extLst>
              <a:ext uri="{FF2B5EF4-FFF2-40B4-BE49-F238E27FC236}">
                <a16:creationId xmlns:a16="http://schemas.microsoft.com/office/drawing/2014/main" id="{92D3B3F3-54C8-4A2E-A511-453B57650FCB}"/>
              </a:ext>
            </a:extLst>
          </p:cNvPr>
          <p:cNvSpPr/>
          <p:nvPr/>
        </p:nvSpPr>
        <p:spPr>
          <a:xfrm>
            <a:off x="5544440" y="1882716"/>
            <a:ext cx="3784972" cy="3784972"/>
          </a:xfrm>
          <a:prstGeom prst="arc">
            <a:avLst>
              <a:gd name="adj1" fmla="val 1189226"/>
              <a:gd name="adj2" fmla="val 1189144"/>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nvGrpSpPr>
          <p:cNvPr id="52" name="Group 51">
            <a:extLst>
              <a:ext uri="{FF2B5EF4-FFF2-40B4-BE49-F238E27FC236}">
                <a16:creationId xmlns:a16="http://schemas.microsoft.com/office/drawing/2014/main" id="{D323B7DB-233A-4FA3-A88C-F24E59E8D494}"/>
              </a:ext>
            </a:extLst>
          </p:cNvPr>
          <p:cNvGrpSpPr/>
          <p:nvPr/>
        </p:nvGrpSpPr>
        <p:grpSpPr>
          <a:xfrm rot="2026243">
            <a:off x="5340828" y="3759336"/>
            <a:ext cx="4240741" cy="0"/>
            <a:chOff x="4937760" y="3502119"/>
            <a:chExt cx="4812336" cy="0"/>
          </a:xfrm>
        </p:grpSpPr>
        <p:cxnSp>
          <p:nvCxnSpPr>
            <p:cNvPr id="46" name="Straight Connector 45">
              <a:extLst>
                <a:ext uri="{FF2B5EF4-FFF2-40B4-BE49-F238E27FC236}">
                  <a16:creationId xmlns:a16="http://schemas.microsoft.com/office/drawing/2014/main" id="{D4C9564E-F61B-420F-831C-6CFA85049871}"/>
                </a:ext>
              </a:extLst>
            </p:cNvPr>
            <p:cNvCxnSpPr>
              <a:cxnSpLocks/>
            </p:cNvCxnSpPr>
            <p:nvPr/>
          </p:nvCxnSpPr>
          <p:spPr>
            <a:xfrm flipH="1">
              <a:off x="9491495" y="3502119"/>
              <a:ext cx="258601" cy="0"/>
            </a:xfrm>
            <a:prstGeom prst="line">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53" name="Straight Connector 52">
              <a:extLst>
                <a:ext uri="{FF2B5EF4-FFF2-40B4-BE49-F238E27FC236}">
                  <a16:creationId xmlns:a16="http://schemas.microsoft.com/office/drawing/2014/main" id="{FC153D35-55F4-4CF7-A7C2-D77F28837F2C}"/>
                </a:ext>
              </a:extLst>
            </p:cNvPr>
            <p:cNvCxnSpPr>
              <a:cxnSpLocks/>
            </p:cNvCxnSpPr>
            <p:nvPr/>
          </p:nvCxnSpPr>
          <p:spPr>
            <a:xfrm flipH="1">
              <a:off x="4937760" y="3502119"/>
              <a:ext cx="258601" cy="0"/>
            </a:xfrm>
            <a:prstGeom prst="line">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nvGrpSpPr>
          <p:cNvPr id="56" name="Group 55">
            <a:extLst>
              <a:ext uri="{FF2B5EF4-FFF2-40B4-BE49-F238E27FC236}">
                <a16:creationId xmlns:a16="http://schemas.microsoft.com/office/drawing/2014/main" id="{ABA271B0-4588-4C48-A830-D47F490C8B94}"/>
              </a:ext>
            </a:extLst>
          </p:cNvPr>
          <p:cNvGrpSpPr/>
          <p:nvPr/>
        </p:nvGrpSpPr>
        <p:grpSpPr>
          <a:xfrm rot="8907816">
            <a:off x="5317785" y="3770435"/>
            <a:ext cx="4240741" cy="0"/>
            <a:chOff x="4937760" y="3502119"/>
            <a:chExt cx="4812336" cy="0"/>
          </a:xfrm>
        </p:grpSpPr>
        <p:cxnSp>
          <p:nvCxnSpPr>
            <p:cNvPr id="57" name="Straight Connector 56">
              <a:extLst>
                <a:ext uri="{FF2B5EF4-FFF2-40B4-BE49-F238E27FC236}">
                  <a16:creationId xmlns:a16="http://schemas.microsoft.com/office/drawing/2014/main" id="{CC24AF1D-C111-487E-975D-0D56C3C20B71}"/>
                </a:ext>
              </a:extLst>
            </p:cNvPr>
            <p:cNvCxnSpPr>
              <a:cxnSpLocks/>
            </p:cNvCxnSpPr>
            <p:nvPr/>
          </p:nvCxnSpPr>
          <p:spPr>
            <a:xfrm flipH="1">
              <a:off x="9491495" y="3502119"/>
              <a:ext cx="258601" cy="0"/>
            </a:xfrm>
            <a:prstGeom prst="line">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58" name="Straight Connector 57">
              <a:extLst>
                <a:ext uri="{FF2B5EF4-FFF2-40B4-BE49-F238E27FC236}">
                  <a16:creationId xmlns:a16="http://schemas.microsoft.com/office/drawing/2014/main" id="{3D7D696C-2C69-4CF7-A18D-BB9EC887C69C}"/>
                </a:ext>
              </a:extLst>
            </p:cNvPr>
            <p:cNvCxnSpPr>
              <a:cxnSpLocks/>
            </p:cNvCxnSpPr>
            <p:nvPr/>
          </p:nvCxnSpPr>
          <p:spPr>
            <a:xfrm flipH="1">
              <a:off x="4937760" y="3502119"/>
              <a:ext cx="258601" cy="0"/>
            </a:xfrm>
            <a:prstGeom prst="line">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cxnSp>
        <p:nvCxnSpPr>
          <p:cNvPr id="60" name="Straight Connector 59">
            <a:extLst>
              <a:ext uri="{FF2B5EF4-FFF2-40B4-BE49-F238E27FC236}">
                <a16:creationId xmlns:a16="http://schemas.microsoft.com/office/drawing/2014/main" id="{5089146D-0D32-4CBB-BEED-B85B81F932D9}"/>
              </a:ext>
            </a:extLst>
          </p:cNvPr>
          <p:cNvCxnSpPr>
            <a:cxnSpLocks/>
          </p:cNvCxnSpPr>
          <p:nvPr/>
        </p:nvCxnSpPr>
        <p:spPr>
          <a:xfrm flipV="1">
            <a:off x="7483015" y="1694427"/>
            <a:ext cx="0" cy="192662"/>
          </a:xfrm>
          <a:prstGeom prst="line">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141" name="Straight Connector 140">
            <a:extLst>
              <a:ext uri="{FF2B5EF4-FFF2-40B4-BE49-F238E27FC236}">
                <a16:creationId xmlns:a16="http://schemas.microsoft.com/office/drawing/2014/main" id="{3657821A-1037-4681-8718-2983B5D6BDE2}"/>
              </a:ext>
            </a:extLst>
          </p:cNvPr>
          <p:cNvCxnSpPr/>
          <p:nvPr/>
        </p:nvCxnSpPr>
        <p:spPr>
          <a:xfrm>
            <a:off x="1829405" y="4301820"/>
            <a:ext cx="601618" cy="0"/>
          </a:xfrm>
          <a:prstGeom prst="line">
            <a:avLst/>
          </a:prstGeom>
          <a:ln>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A870924-892A-487C-9A49-B62D29A4DA61}"/>
              </a:ext>
            </a:extLst>
          </p:cNvPr>
          <p:cNvCxnSpPr>
            <a:cxnSpLocks/>
          </p:cNvCxnSpPr>
          <p:nvPr/>
        </p:nvCxnSpPr>
        <p:spPr>
          <a:xfrm>
            <a:off x="2431023" y="4301821"/>
            <a:ext cx="0" cy="385589"/>
          </a:xfrm>
          <a:prstGeom prst="line">
            <a:avLst/>
          </a:prstGeom>
          <a:ln>
            <a:solidFill>
              <a:schemeClr val="tx1">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18FDB26-D7F7-4622-AB1F-F154F6344BD4}"/>
              </a:ext>
            </a:extLst>
          </p:cNvPr>
          <p:cNvCxnSpPr>
            <a:cxnSpLocks/>
          </p:cNvCxnSpPr>
          <p:nvPr/>
        </p:nvCxnSpPr>
        <p:spPr>
          <a:xfrm flipV="1">
            <a:off x="7516227" y="5667688"/>
            <a:ext cx="0" cy="212438"/>
          </a:xfrm>
          <a:prstGeom prst="line">
            <a:avLst/>
          </a:pr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sp>
        <p:nvSpPr>
          <p:cNvPr id="66" name="Rectangle 65">
            <a:extLst>
              <a:ext uri="{FF2B5EF4-FFF2-40B4-BE49-F238E27FC236}">
                <a16:creationId xmlns:a16="http://schemas.microsoft.com/office/drawing/2014/main" id="{85AE3703-9585-4598-B66D-2D75C3016BE5}"/>
              </a:ext>
            </a:extLst>
          </p:cNvPr>
          <p:cNvSpPr/>
          <p:nvPr/>
        </p:nvSpPr>
        <p:spPr>
          <a:xfrm>
            <a:off x="346955" y="2296546"/>
            <a:ext cx="3697452" cy="3253839"/>
          </a:xfrm>
          <a:prstGeom prst="rect">
            <a:avLst/>
          </a:prstGeom>
        </p:spPr>
        <p:txBody>
          <a:bodyPr wrap="square" tIns="0" bIns="0" anchor="t" anchorCtr="0">
            <a:spAutoFit/>
          </a:bodyPr>
          <a:lstStyle/>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Malware</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Phishing</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Ransomware</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0-day</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World-wide outbreaks</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Advanced attacks</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Supply chain</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err="1">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Fileless</a:t>
            </a: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 attacks</a:t>
            </a:r>
          </a:p>
          <a:p>
            <a:pPr marL="0" marR="0" lvl="0" indent="0" algn="l" defTabSz="914400" rtl="0" eaLnBrk="1" fontAlgn="auto" latinLnBrk="0" hangingPunct="1">
              <a:lnSpc>
                <a:spcPct val="97000"/>
              </a:lnSpc>
              <a:spcBef>
                <a:spcPts val="0"/>
              </a:spcBef>
              <a:spcAft>
                <a:spcPts val="1600"/>
              </a:spcAft>
              <a:buClrTx/>
              <a:buSzTx/>
              <a:buFontTx/>
              <a:buNone/>
              <a:tabLst/>
              <a:defRPr/>
            </a:pPr>
            <a:r>
              <a:rPr kumimoji="0" lang="en-US" sz="1200" b="1" i="0" u="none" strike="noStrike" kern="1200" cap="none" spc="0" normalizeH="0" baseline="0" noProof="0" dirty="0">
                <a:ln>
                  <a:noFill/>
                </a:ln>
                <a:gradFill>
                  <a:gsLst>
                    <a:gs pos="0">
                      <a:srgbClr val="A80000"/>
                    </a:gs>
                    <a:gs pos="100000">
                      <a:srgbClr val="A80000"/>
                    </a:gs>
                  </a:gsLst>
                  <a:lin ang="5400000" scaled="0"/>
                </a:gradFill>
                <a:effectLst/>
                <a:uLnTx/>
                <a:uFillTx/>
                <a:latin typeface="Segoe UI" panose="020B0502040204020203" pitchFamily="34" charset="0"/>
                <a:ea typeface="+mn-ea"/>
                <a:cs typeface="Segoe UI" panose="020B0502040204020203" pitchFamily="34" charset="0"/>
              </a:rPr>
              <a:t>Vulnerabilities</a:t>
            </a:r>
          </a:p>
        </p:txBody>
      </p:sp>
      <p:grpSp>
        <p:nvGrpSpPr>
          <p:cNvPr id="67" name="Group 66">
            <a:extLst>
              <a:ext uri="{FF2B5EF4-FFF2-40B4-BE49-F238E27FC236}">
                <a16:creationId xmlns:a16="http://schemas.microsoft.com/office/drawing/2014/main" id="{DDA2D023-A9B6-498A-9A00-9417680F9488}"/>
              </a:ext>
            </a:extLst>
          </p:cNvPr>
          <p:cNvGrpSpPr/>
          <p:nvPr/>
        </p:nvGrpSpPr>
        <p:grpSpPr>
          <a:xfrm>
            <a:off x="5068814" y="2131515"/>
            <a:ext cx="584311" cy="583104"/>
            <a:chOff x="2963072" y="3172985"/>
            <a:chExt cx="584311" cy="583104"/>
          </a:xfrm>
          <a:solidFill>
            <a:schemeClr val="accent5"/>
          </a:solidFill>
        </p:grpSpPr>
        <p:sp>
          <p:nvSpPr>
            <p:cNvPr id="68" name="Freeform: Shape 67">
              <a:extLst>
                <a:ext uri="{FF2B5EF4-FFF2-40B4-BE49-F238E27FC236}">
                  <a16:creationId xmlns:a16="http://schemas.microsoft.com/office/drawing/2014/main" id="{4F884BEB-9411-4437-86E8-F730E627BD82}"/>
                </a:ext>
              </a:extLst>
            </p:cNvPr>
            <p:cNvSpPr/>
            <p:nvPr/>
          </p:nvSpPr>
          <p:spPr>
            <a:xfrm>
              <a:off x="3021750" y="3239788"/>
              <a:ext cx="459447" cy="459447"/>
            </a:xfrm>
            <a:custGeom>
              <a:avLst/>
              <a:gdLst>
                <a:gd name="connsiteX0" fmla="*/ 297790 w 459446"/>
                <a:gd name="connsiteY0" fmla="*/ 25525 h 459446"/>
                <a:gd name="connsiteX1" fmla="*/ 299491 w 459446"/>
                <a:gd name="connsiteY1" fmla="*/ 137834 h 459446"/>
                <a:gd name="connsiteX2" fmla="*/ 299491 w 459446"/>
                <a:gd name="connsiteY2" fmla="*/ 163359 h 459446"/>
                <a:gd name="connsiteX3" fmla="*/ 325016 w 459446"/>
                <a:gd name="connsiteY3" fmla="*/ 163359 h 459446"/>
                <a:gd name="connsiteX4" fmla="*/ 437325 w 459446"/>
                <a:gd name="connsiteY4" fmla="*/ 165061 h 459446"/>
                <a:gd name="connsiteX5" fmla="*/ 437325 w 459446"/>
                <a:gd name="connsiteY5" fmla="*/ 437325 h 459446"/>
                <a:gd name="connsiteX6" fmla="*/ 166762 w 459446"/>
                <a:gd name="connsiteY6" fmla="*/ 437325 h 459446"/>
                <a:gd name="connsiteX7" fmla="*/ 166762 w 459446"/>
                <a:gd name="connsiteY7" fmla="*/ 326718 h 459446"/>
                <a:gd name="connsiteX8" fmla="*/ 166762 w 459446"/>
                <a:gd name="connsiteY8" fmla="*/ 301193 h 459446"/>
                <a:gd name="connsiteX9" fmla="*/ 141237 w 459446"/>
                <a:gd name="connsiteY9" fmla="*/ 301193 h 459446"/>
                <a:gd name="connsiteX10" fmla="*/ 25525 w 459446"/>
                <a:gd name="connsiteY10" fmla="*/ 299491 h 459446"/>
                <a:gd name="connsiteX11" fmla="*/ 25525 w 459446"/>
                <a:gd name="connsiteY11" fmla="*/ 25525 h 459446"/>
                <a:gd name="connsiteX12" fmla="*/ 297790 w 459446"/>
                <a:gd name="connsiteY12" fmla="*/ 25525 h 459446"/>
                <a:gd name="connsiteX13" fmla="*/ 323314 w 459446"/>
                <a:gd name="connsiteY13" fmla="*/ 0 h 459446"/>
                <a:gd name="connsiteX14" fmla="*/ 0 w 459446"/>
                <a:gd name="connsiteY14" fmla="*/ 0 h 459446"/>
                <a:gd name="connsiteX15" fmla="*/ 0 w 459446"/>
                <a:gd name="connsiteY15" fmla="*/ 325016 h 459446"/>
                <a:gd name="connsiteX16" fmla="*/ 141237 w 459446"/>
                <a:gd name="connsiteY16" fmla="*/ 326718 h 459446"/>
                <a:gd name="connsiteX17" fmla="*/ 141237 w 459446"/>
                <a:gd name="connsiteY17" fmla="*/ 462850 h 459446"/>
                <a:gd name="connsiteX18" fmla="*/ 462850 w 459446"/>
                <a:gd name="connsiteY18" fmla="*/ 462850 h 459446"/>
                <a:gd name="connsiteX19" fmla="*/ 462850 w 459446"/>
                <a:gd name="connsiteY19" fmla="*/ 139536 h 459446"/>
                <a:gd name="connsiteX20" fmla="*/ 325016 w 459446"/>
                <a:gd name="connsiteY20" fmla="*/ 137834 h 459446"/>
                <a:gd name="connsiteX21" fmla="*/ 323314 w 459446"/>
                <a:gd name="connsiteY21" fmla="*/ 0 h 459446"/>
                <a:gd name="connsiteX22" fmla="*/ 323314 w 459446"/>
                <a:gd name="connsiteY22" fmla="*/ 0 h 459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59446" h="459446">
                  <a:moveTo>
                    <a:pt x="297790" y="25525"/>
                  </a:moveTo>
                  <a:lnTo>
                    <a:pt x="299491" y="137834"/>
                  </a:lnTo>
                  <a:lnTo>
                    <a:pt x="299491" y="163359"/>
                  </a:lnTo>
                  <a:lnTo>
                    <a:pt x="325016" y="163359"/>
                  </a:lnTo>
                  <a:lnTo>
                    <a:pt x="437325" y="165061"/>
                  </a:lnTo>
                  <a:lnTo>
                    <a:pt x="437325" y="437325"/>
                  </a:lnTo>
                  <a:lnTo>
                    <a:pt x="166762" y="437325"/>
                  </a:lnTo>
                  <a:lnTo>
                    <a:pt x="166762" y="326718"/>
                  </a:lnTo>
                  <a:lnTo>
                    <a:pt x="166762" y="301193"/>
                  </a:lnTo>
                  <a:lnTo>
                    <a:pt x="141237" y="301193"/>
                  </a:lnTo>
                  <a:lnTo>
                    <a:pt x="25525" y="299491"/>
                  </a:lnTo>
                  <a:lnTo>
                    <a:pt x="25525" y="25525"/>
                  </a:lnTo>
                  <a:lnTo>
                    <a:pt x="297790" y="25525"/>
                  </a:lnTo>
                  <a:moveTo>
                    <a:pt x="323314" y="0"/>
                  </a:moveTo>
                  <a:lnTo>
                    <a:pt x="0" y="0"/>
                  </a:lnTo>
                  <a:lnTo>
                    <a:pt x="0" y="325016"/>
                  </a:lnTo>
                  <a:lnTo>
                    <a:pt x="141237" y="326718"/>
                  </a:lnTo>
                  <a:lnTo>
                    <a:pt x="141237" y="462850"/>
                  </a:lnTo>
                  <a:lnTo>
                    <a:pt x="462850" y="462850"/>
                  </a:lnTo>
                  <a:lnTo>
                    <a:pt x="462850" y="139536"/>
                  </a:lnTo>
                  <a:lnTo>
                    <a:pt x="325016" y="137834"/>
                  </a:lnTo>
                  <a:lnTo>
                    <a:pt x="323314" y="0"/>
                  </a:lnTo>
                  <a:lnTo>
                    <a:pt x="323314" y="0"/>
                  </a:lnTo>
                  <a:close/>
                </a:path>
              </a:pathLst>
            </a:custGeom>
            <a:solidFill>
              <a:schemeClr val="accent1"/>
            </a:solidFill>
            <a:ln w="1699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5BA53E-202F-490F-A7FE-F27B6C71F5DA}"/>
                </a:ext>
              </a:extLst>
            </p:cNvPr>
            <p:cNvSpPr/>
            <p:nvPr/>
          </p:nvSpPr>
          <p:spPr>
            <a:xfrm>
              <a:off x="2972402" y="3598837"/>
              <a:ext cx="136132" cy="153149"/>
            </a:xfrm>
            <a:custGeom>
              <a:avLst/>
              <a:gdLst>
                <a:gd name="connsiteX0" fmla="*/ 149746 w 136132"/>
                <a:gd name="connsiteY0" fmla="*/ 156552 h 153148"/>
                <a:gd name="connsiteX1" fmla="*/ 124221 w 136132"/>
                <a:gd name="connsiteY1" fmla="*/ 156552 h 153148"/>
                <a:gd name="connsiteX2" fmla="*/ 124221 w 136132"/>
                <a:gd name="connsiteY2" fmla="*/ 25525 h 153148"/>
                <a:gd name="connsiteX3" fmla="*/ 0 w 136132"/>
                <a:gd name="connsiteY3" fmla="*/ 25525 h 153148"/>
                <a:gd name="connsiteX4" fmla="*/ 0 w 136132"/>
                <a:gd name="connsiteY4" fmla="*/ 0 h 153148"/>
                <a:gd name="connsiteX5" fmla="*/ 149746 w 136132"/>
                <a:gd name="connsiteY5" fmla="*/ 0 h 15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132" h="153148">
                  <a:moveTo>
                    <a:pt x="149746" y="156552"/>
                  </a:moveTo>
                  <a:lnTo>
                    <a:pt x="124221" y="156552"/>
                  </a:lnTo>
                  <a:lnTo>
                    <a:pt x="124221" y="25525"/>
                  </a:lnTo>
                  <a:lnTo>
                    <a:pt x="0" y="25525"/>
                  </a:lnTo>
                  <a:lnTo>
                    <a:pt x="0" y="0"/>
                  </a:lnTo>
                  <a:lnTo>
                    <a:pt x="149746" y="0"/>
                  </a:lnTo>
                  <a:close/>
                </a:path>
              </a:pathLst>
            </a:custGeom>
            <a:grpFill/>
            <a:ln w="1699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A55356A-61D8-4A50-BBF9-717D2D8E70FE}"/>
                </a:ext>
              </a:extLst>
            </p:cNvPr>
            <p:cNvSpPr/>
            <p:nvPr/>
          </p:nvSpPr>
          <p:spPr>
            <a:xfrm>
              <a:off x="2963072" y="3602940"/>
              <a:ext cx="153149" cy="153149"/>
            </a:xfrm>
            <a:custGeom>
              <a:avLst/>
              <a:gdLst>
                <a:gd name="connsiteX0" fmla="*/ 0 w 153148"/>
                <a:gd name="connsiteY0" fmla="*/ 143622 h 153148"/>
                <a:gd name="connsiteX1" fmla="*/ 135411 w 153148"/>
                <a:gd name="connsiteY1" fmla="*/ 0 h 153148"/>
                <a:gd name="connsiteX2" fmla="*/ 153983 w 153148"/>
                <a:gd name="connsiteY2" fmla="*/ 17510 h 153148"/>
                <a:gd name="connsiteX3" fmla="*/ 18572 w 153148"/>
                <a:gd name="connsiteY3" fmla="*/ 161132 h 153148"/>
              </a:gdLst>
              <a:ahLst/>
              <a:cxnLst>
                <a:cxn ang="0">
                  <a:pos x="connsiteX0" y="connsiteY0"/>
                </a:cxn>
                <a:cxn ang="0">
                  <a:pos x="connsiteX1" y="connsiteY1"/>
                </a:cxn>
                <a:cxn ang="0">
                  <a:pos x="connsiteX2" y="connsiteY2"/>
                </a:cxn>
                <a:cxn ang="0">
                  <a:pos x="connsiteX3" y="connsiteY3"/>
                </a:cxn>
              </a:cxnLst>
              <a:rect l="l" t="t" r="r" b="b"/>
              <a:pathLst>
                <a:path w="153148" h="153148">
                  <a:moveTo>
                    <a:pt x="0" y="143622"/>
                  </a:moveTo>
                  <a:lnTo>
                    <a:pt x="135411" y="0"/>
                  </a:lnTo>
                  <a:lnTo>
                    <a:pt x="153983" y="17510"/>
                  </a:lnTo>
                  <a:lnTo>
                    <a:pt x="18572" y="161132"/>
                  </a:lnTo>
                  <a:close/>
                </a:path>
              </a:pathLst>
            </a:custGeom>
            <a:grpFill/>
            <a:ln w="16999"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9AAA4C6F-D233-466C-B858-E7FFF2B5355A}"/>
                </a:ext>
              </a:extLst>
            </p:cNvPr>
            <p:cNvSpPr/>
            <p:nvPr/>
          </p:nvSpPr>
          <p:spPr>
            <a:xfrm>
              <a:off x="3389307" y="3181932"/>
              <a:ext cx="136132" cy="153149"/>
            </a:xfrm>
            <a:custGeom>
              <a:avLst/>
              <a:gdLst>
                <a:gd name="connsiteX0" fmla="*/ 148044 w 136132"/>
                <a:gd name="connsiteY0" fmla="*/ 156552 h 153148"/>
                <a:gd name="connsiteX1" fmla="*/ 0 w 136132"/>
                <a:gd name="connsiteY1" fmla="*/ 156552 h 153148"/>
                <a:gd name="connsiteX2" fmla="*/ 0 w 136132"/>
                <a:gd name="connsiteY2" fmla="*/ 0 h 153148"/>
                <a:gd name="connsiteX3" fmla="*/ 25525 w 136132"/>
                <a:gd name="connsiteY3" fmla="*/ 0 h 153148"/>
                <a:gd name="connsiteX4" fmla="*/ 25525 w 136132"/>
                <a:gd name="connsiteY4" fmla="*/ 131027 h 153148"/>
                <a:gd name="connsiteX5" fmla="*/ 148044 w 136132"/>
                <a:gd name="connsiteY5" fmla="*/ 131027 h 15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132" h="153148">
                  <a:moveTo>
                    <a:pt x="148044" y="156552"/>
                  </a:moveTo>
                  <a:lnTo>
                    <a:pt x="0" y="156552"/>
                  </a:lnTo>
                  <a:lnTo>
                    <a:pt x="0" y="0"/>
                  </a:lnTo>
                  <a:lnTo>
                    <a:pt x="25525" y="0"/>
                  </a:lnTo>
                  <a:lnTo>
                    <a:pt x="25525" y="131027"/>
                  </a:lnTo>
                  <a:lnTo>
                    <a:pt x="148044" y="131027"/>
                  </a:lnTo>
                  <a:close/>
                </a:path>
              </a:pathLst>
            </a:custGeom>
            <a:grpFill/>
            <a:ln w="16999"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75C78C1-3F37-4C75-AF53-2B1804708A84}"/>
                </a:ext>
              </a:extLst>
            </p:cNvPr>
            <p:cNvSpPr/>
            <p:nvPr/>
          </p:nvSpPr>
          <p:spPr>
            <a:xfrm>
              <a:off x="3394234" y="3172985"/>
              <a:ext cx="153149" cy="153149"/>
            </a:xfrm>
            <a:custGeom>
              <a:avLst/>
              <a:gdLst>
                <a:gd name="connsiteX0" fmla="*/ 0 w 153148"/>
                <a:gd name="connsiteY0" fmla="*/ 143622 h 153148"/>
                <a:gd name="connsiteX1" fmla="*/ 135411 w 153148"/>
                <a:gd name="connsiteY1" fmla="*/ 0 h 153148"/>
                <a:gd name="connsiteX2" fmla="*/ 153983 w 153148"/>
                <a:gd name="connsiteY2" fmla="*/ 17510 h 153148"/>
                <a:gd name="connsiteX3" fmla="*/ 18572 w 153148"/>
                <a:gd name="connsiteY3" fmla="*/ 161132 h 153148"/>
              </a:gdLst>
              <a:ahLst/>
              <a:cxnLst>
                <a:cxn ang="0">
                  <a:pos x="connsiteX0" y="connsiteY0"/>
                </a:cxn>
                <a:cxn ang="0">
                  <a:pos x="connsiteX1" y="connsiteY1"/>
                </a:cxn>
                <a:cxn ang="0">
                  <a:pos x="connsiteX2" y="connsiteY2"/>
                </a:cxn>
                <a:cxn ang="0">
                  <a:pos x="connsiteX3" y="connsiteY3"/>
                </a:cxn>
              </a:cxnLst>
              <a:rect l="l" t="t" r="r" b="b"/>
              <a:pathLst>
                <a:path w="153148" h="153148">
                  <a:moveTo>
                    <a:pt x="0" y="143622"/>
                  </a:moveTo>
                  <a:lnTo>
                    <a:pt x="135411" y="0"/>
                  </a:lnTo>
                  <a:lnTo>
                    <a:pt x="153983" y="17510"/>
                  </a:lnTo>
                  <a:lnTo>
                    <a:pt x="18572" y="161132"/>
                  </a:lnTo>
                  <a:close/>
                </a:path>
              </a:pathLst>
            </a:custGeom>
            <a:grpFill/>
            <a:ln w="16999" cap="flat">
              <a:noFill/>
              <a:prstDash val="solid"/>
              <a:miter/>
            </a:ln>
          </p:spPr>
          <p:txBody>
            <a:bodyPr rtlCol="0" anchor="ctr"/>
            <a:lstStyle/>
            <a:p>
              <a:endParaRPr lang="en-US"/>
            </a:p>
          </p:txBody>
        </p:sp>
      </p:grpSp>
      <p:grpSp>
        <p:nvGrpSpPr>
          <p:cNvPr id="73" name="Group 72">
            <a:extLst>
              <a:ext uri="{FF2B5EF4-FFF2-40B4-BE49-F238E27FC236}">
                <a16:creationId xmlns:a16="http://schemas.microsoft.com/office/drawing/2014/main" id="{93A50E50-5949-41B3-95FE-EE7D7B2A390C}"/>
              </a:ext>
            </a:extLst>
          </p:cNvPr>
          <p:cNvGrpSpPr/>
          <p:nvPr/>
        </p:nvGrpSpPr>
        <p:grpSpPr>
          <a:xfrm>
            <a:off x="4983097" y="4781568"/>
            <a:ext cx="547933" cy="588772"/>
            <a:chOff x="4464753" y="3176827"/>
            <a:chExt cx="547933" cy="588772"/>
          </a:xfrm>
          <a:solidFill>
            <a:schemeClr val="accent1"/>
          </a:solidFill>
        </p:grpSpPr>
        <p:sp>
          <p:nvSpPr>
            <p:cNvPr id="74" name="Freeform: Shape 73">
              <a:extLst>
                <a:ext uri="{FF2B5EF4-FFF2-40B4-BE49-F238E27FC236}">
                  <a16:creationId xmlns:a16="http://schemas.microsoft.com/office/drawing/2014/main" id="{24D75A65-DCCD-48C0-9CCD-84605CD5A2AA}"/>
                </a:ext>
              </a:extLst>
            </p:cNvPr>
            <p:cNvSpPr/>
            <p:nvPr/>
          </p:nvSpPr>
          <p:spPr>
            <a:xfrm>
              <a:off x="4464753" y="3176827"/>
              <a:ext cx="255248" cy="289281"/>
            </a:xfrm>
            <a:custGeom>
              <a:avLst/>
              <a:gdLst>
                <a:gd name="connsiteX0" fmla="*/ 268862 w 255248"/>
                <a:gd name="connsiteY0" fmla="*/ 292685 h 289281"/>
                <a:gd name="connsiteX1" fmla="*/ 6807 w 255248"/>
                <a:gd name="connsiteY1" fmla="*/ 292685 h 289281"/>
                <a:gd name="connsiteX2" fmla="*/ 5105 w 255248"/>
                <a:gd name="connsiteY2" fmla="*/ 282475 h 289281"/>
                <a:gd name="connsiteX3" fmla="*/ 0 w 255248"/>
                <a:gd name="connsiteY3" fmla="*/ 226320 h 289281"/>
                <a:gd name="connsiteX4" fmla="*/ 0 w 255248"/>
                <a:gd name="connsiteY4" fmla="*/ 79978 h 289281"/>
                <a:gd name="connsiteX5" fmla="*/ 13613 w 255248"/>
                <a:gd name="connsiteY5" fmla="*/ 79978 h 289281"/>
                <a:gd name="connsiteX6" fmla="*/ 146342 w 255248"/>
                <a:gd name="connsiteY6" fmla="*/ 45945 h 289281"/>
                <a:gd name="connsiteX7" fmla="*/ 182077 w 255248"/>
                <a:gd name="connsiteY7" fmla="*/ 32331 h 289281"/>
                <a:gd name="connsiteX8" fmla="*/ 197392 w 255248"/>
                <a:gd name="connsiteY8" fmla="*/ 25525 h 289281"/>
                <a:gd name="connsiteX9" fmla="*/ 255248 w 255248"/>
                <a:gd name="connsiteY9" fmla="*/ 3403 h 289281"/>
                <a:gd name="connsiteX10" fmla="*/ 270563 w 255248"/>
                <a:gd name="connsiteY10" fmla="*/ 0 h 289281"/>
                <a:gd name="connsiteX11" fmla="*/ 270563 w 255248"/>
                <a:gd name="connsiteY11" fmla="*/ 292685 h 289281"/>
                <a:gd name="connsiteX12" fmla="*/ 27227 w 255248"/>
                <a:gd name="connsiteY12" fmla="*/ 267160 h 289281"/>
                <a:gd name="connsiteX13" fmla="*/ 243337 w 255248"/>
                <a:gd name="connsiteY13" fmla="*/ 267160 h 289281"/>
                <a:gd name="connsiteX14" fmla="*/ 243337 w 255248"/>
                <a:gd name="connsiteY14" fmla="*/ 32331 h 289281"/>
                <a:gd name="connsiteX15" fmla="*/ 207602 w 255248"/>
                <a:gd name="connsiteY15" fmla="*/ 47646 h 289281"/>
                <a:gd name="connsiteX16" fmla="*/ 190586 w 255248"/>
                <a:gd name="connsiteY16" fmla="*/ 56155 h 289281"/>
                <a:gd name="connsiteX17" fmla="*/ 154851 w 255248"/>
                <a:gd name="connsiteY17" fmla="*/ 69768 h 289281"/>
                <a:gd name="connsiteX18" fmla="*/ 25525 w 255248"/>
                <a:gd name="connsiteY18" fmla="*/ 103801 h 289281"/>
                <a:gd name="connsiteX19" fmla="*/ 25525 w 255248"/>
                <a:gd name="connsiteY19" fmla="*/ 226320 h 289281"/>
                <a:gd name="connsiteX20" fmla="*/ 27227 w 255248"/>
                <a:gd name="connsiteY20" fmla="*/ 267160 h 28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5248" h="289281">
                  <a:moveTo>
                    <a:pt x="268862" y="292685"/>
                  </a:moveTo>
                  <a:lnTo>
                    <a:pt x="6807" y="292685"/>
                  </a:lnTo>
                  <a:lnTo>
                    <a:pt x="5105" y="282475"/>
                  </a:lnTo>
                  <a:cubicBezTo>
                    <a:pt x="1702" y="262055"/>
                    <a:pt x="0" y="245038"/>
                    <a:pt x="0" y="226320"/>
                  </a:cubicBezTo>
                  <a:lnTo>
                    <a:pt x="0" y="79978"/>
                  </a:lnTo>
                  <a:lnTo>
                    <a:pt x="13613" y="79978"/>
                  </a:lnTo>
                  <a:cubicBezTo>
                    <a:pt x="64663" y="79978"/>
                    <a:pt x="103801" y="62961"/>
                    <a:pt x="146342" y="45945"/>
                  </a:cubicBezTo>
                  <a:cubicBezTo>
                    <a:pt x="158254" y="40840"/>
                    <a:pt x="170165" y="35735"/>
                    <a:pt x="182077" y="32331"/>
                  </a:cubicBezTo>
                  <a:cubicBezTo>
                    <a:pt x="187182" y="30630"/>
                    <a:pt x="192287" y="27226"/>
                    <a:pt x="197392" y="25525"/>
                  </a:cubicBezTo>
                  <a:cubicBezTo>
                    <a:pt x="217812" y="15315"/>
                    <a:pt x="234828" y="6807"/>
                    <a:pt x="255248" y="3403"/>
                  </a:cubicBezTo>
                  <a:lnTo>
                    <a:pt x="270563" y="0"/>
                  </a:lnTo>
                  <a:lnTo>
                    <a:pt x="270563" y="292685"/>
                  </a:lnTo>
                  <a:close/>
                  <a:moveTo>
                    <a:pt x="27227" y="267160"/>
                  </a:moveTo>
                  <a:lnTo>
                    <a:pt x="243337" y="267160"/>
                  </a:lnTo>
                  <a:lnTo>
                    <a:pt x="243337" y="32331"/>
                  </a:lnTo>
                  <a:cubicBezTo>
                    <a:pt x="231425" y="35735"/>
                    <a:pt x="221215" y="40840"/>
                    <a:pt x="207602" y="47646"/>
                  </a:cubicBezTo>
                  <a:cubicBezTo>
                    <a:pt x="202497" y="51050"/>
                    <a:pt x="197392" y="52751"/>
                    <a:pt x="190586" y="56155"/>
                  </a:cubicBezTo>
                  <a:cubicBezTo>
                    <a:pt x="176972" y="61260"/>
                    <a:pt x="166762" y="66365"/>
                    <a:pt x="154851" y="69768"/>
                  </a:cubicBezTo>
                  <a:cubicBezTo>
                    <a:pt x="115713" y="85083"/>
                    <a:pt x="74873" y="102099"/>
                    <a:pt x="25525" y="103801"/>
                  </a:cubicBezTo>
                  <a:lnTo>
                    <a:pt x="25525" y="226320"/>
                  </a:lnTo>
                  <a:cubicBezTo>
                    <a:pt x="23823" y="239933"/>
                    <a:pt x="25525" y="253547"/>
                    <a:pt x="27227" y="267160"/>
                  </a:cubicBezTo>
                  <a:close/>
                </a:path>
              </a:pathLst>
            </a:custGeom>
            <a:grpFill/>
            <a:ln w="16999"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EE6DB19-E324-47C8-BA79-C349E2386914}"/>
                </a:ext>
              </a:extLst>
            </p:cNvPr>
            <p:cNvSpPr/>
            <p:nvPr/>
          </p:nvSpPr>
          <p:spPr>
            <a:xfrm>
              <a:off x="4478366" y="3493334"/>
              <a:ext cx="255248" cy="272265"/>
            </a:xfrm>
            <a:custGeom>
              <a:avLst/>
              <a:gdLst>
                <a:gd name="connsiteX0" fmla="*/ 255248 w 255248"/>
                <a:gd name="connsiteY0" fmla="*/ 279071 h 272264"/>
                <a:gd name="connsiteX1" fmla="*/ 236530 w 255248"/>
                <a:gd name="connsiteY1" fmla="*/ 267160 h 272264"/>
                <a:gd name="connsiteX2" fmla="*/ 6807 w 255248"/>
                <a:gd name="connsiteY2" fmla="*/ 17017 h 272264"/>
                <a:gd name="connsiteX3" fmla="*/ 0 w 255248"/>
                <a:gd name="connsiteY3" fmla="*/ 0 h 272264"/>
                <a:gd name="connsiteX4" fmla="*/ 256950 w 255248"/>
                <a:gd name="connsiteY4" fmla="*/ 0 h 272264"/>
                <a:gd name="connsiteX5" fmla="*/ 256950 w 255248"/>
                <a:gd name="connsiteY5" fmla="*/ 279071 h 272264"/>
                <a:gd name="connsiteX6" fmla="*/ 35735 w 255248"/>
                <a:gd name="connsiteY6" fmla="*/ 25525 h 272264"/>
                <a:gd name="connsiteX7" fmla="*/ 228022 w 255248"/>
                <a:gd name="connsiteY7" fmla="*/ 233127 h 272264"/>
                <a:gd name="connsiteX8" fmla="*/ 228022 w 255248"/>
                <a:gd name="connsiteY8" fmla="*/ 25525 h 272264"/>
                <a:gd name="connsiteX9" fmla="*/ 35735 w 255248"/>
                <a:gd name="connsiteY9" fmla="*/ 25525 h 2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5248" h="272264">
                  <a:moveTo>
                    <a:pt x="255248" y="279071"/>
                  </a:moveTo>
                  <a:lnTo>
                    <a:pt x="236530" y="267160"/>
                  </a:lnTo>
                  <a:cubicBezTo>
                    <a:pt x="120818" y="197392"/>
                    <a:pt x="40840" y="110608"/>
                    <a:pt x="6807" y="17017"/>
                  </a:cubicBezTo>
                  <a:lnTo>
                    <a:pt x="0" y="0"/>
                  </a:lnTo>
                  <a:lnTo>
                    <a:pt x="256950" y="0"/>
                  </a:lnTo>
                  <a:lnTo>
                    <a:pt x="256950" y="279071"/>
                  </a:lnTo>
                  <a:close/>
                  <a:moveTo>
                    <a:pt x="35735" y="25525"/>
                  </a:moveTo>
                  <a:cubicBezTo>
                    <a:pt x="69768" y="102099"/>
                    <a:pt x="136132" y="171867"/>
                    <a:pt x="228022" y="233127"/>
                  </a:cubicBezTo>
                  <a:lnTo>
                    <a:pt x="228022" y="25525"/>
                  </a:lnTo>
                  <a:lnTo>
                    <a:pt x="35735" y="25525"/>
                  </a:lnTo>
                  <a:close/>
                </a:path>
              </a:pathLst>
            </a:custGeom>
            <a:grpFill/>
            <a:ln w="1699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2B5DEA9-D354-47B8-B195-E9B1DD014DB2}"/>
                </a:ext>
              </a:extLst>
            </p:cNvPr>
            <p:cNvSpPr/>
            <p:nvPr/>
          </p:nvSpPr>
          <p:spPr>
            <a:xfrm>
              <a:off x="4757438" y="3178528"/>
              <a:ext cx="255248" cy="289281"/>
            </a:xfrm>
            <a:custGeom>
              <a:avLst/>
              <a:gdLst>
                <a:gd name="connsiteX0" fmla="*/ 262055 w 255248"/>
                <a:gd name="connsiteY0" fmla="*/ 290983 h 289281"/>
                <a:gd name="connsiteX1" fmla="*/ 0 w 255248"/>
                <a:gd name="connsiteY1" fmla="*/ 290983 h 289281"/>
                <a:gd name="connsiteX2" fmla="*/ 0 w 255248"/>
                <a:gd name="connsiteY2" fmla="*/ 0 h 289281"/>
                <a:gd name="connsiteX3" fmla="*/ 13613 w 255248"/>
                <a:gd name="connsiteY3" fmla="*/ 1702 h 289281"/>
                <a:gd name="connsiteX4" fmla="*/ 90187 w 255248"/>
                <a:gd name="connsiteY4" fmla="*/ 30630 h 289281"/>
                <a:gd name="connsiteX5" fmla="*/ 256950 w 255248"/>
                <a:gd name="connsiteY5" fmla="*/ 76574 h 289281"/>
                <a:gd name="connsiteX6" fmla="*/ 270563 w 255248"/>
                <a:gd name="connsiteY6" fmla="*/ 76574 h 289281"/>
                <a:gd name="connsiteX7" fmla="*/ 270563 w 255248"/>
                <a:gd name="connsiteY7" fmla="*/ 224618 h 289281"/>
                <a:gd name="connsiteX8" fmla="*/ 263756 w 255248"/>
                <a:gd name="connsiteY8" fmla="*/ 282475 h 289281"/>
                <a:gd name="connsiteX9" fmla="*/ 262055 w 255248"/>
                <a:gd name="connsiteY9" fmla="*/ 290983 h 289281"/>
                <a:gd name="connsiteX10" fmla="*/ 25525 w 255248"/>
                <a:gd name="connsiteY10" fmla="*/ 265458 h 289281"/>
                <a:gd name="connsiteX11" fmla="*/ 239933 w 255248"/>
                <a:gd name="connsiteY11" fmla="*/ 265458 h 289281"/>
                <a:gd name="connsiteX12" fmla="*/ 243336 w 255248"/>
                <a:gd name="connsiteY12" fmla="*/ 222917 h 289281"/>
                <a:gd name="connsiteX13" fmla="*/ 243336 w 255248"/>
                <a:gd name="connsiteY13" fmla="*/ 102099 h 289281"/>
                <a:gd name="connsiteX14" fmla="*/ 74873 w 255248"/>
                <a:gd name="connsiteY14" fmla="*/ 51050 h 289281"/>
                <a:gd name="connsiteX15" fmla="*/ 23823 w 255248"/>
                <a:gd name="connsiteY15" fmla="*/ 28928 h 289281"/>
                <a:gd name="connsiteX16" fmla="*/ 23823 w 255248"/>
                <a:gd name="connsiteY16" fmla="*/ 265458 h 28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5248" h="289281">
                  <a:moveTo>
                    <a:pt x="262055" y="290983"/>
                  </a:moveTo>
                  <a:lnTo>
                    <a:pt x="0" y="290983"/>
                  </a:lnTo>
                  <a:lnTo>
                    <a:pt x="0" y="0"/>
                  </a:lnTo>
                  <a:lnTo>
                    <a:pt x="13613" y="1702"/>
                  </a:lnTo>
                  <a:cubicBezTo>
                    <a:pt x="44243" y="5105"/>
                    <a:pt x="69768" y="15315"/>
                    <a:pt x="90187" y="30630"/>
                  </a:cubicBezTo>
                  <a:cubicBezTo>
                    <a:pt x="136132" y="61260"/>
                    <a:pt x="188884" y="76574"/>
                    <a:pt x="256950" y="76574"/>
                  </a:cubicBezTo>
                  <a:lnTo>
                    <a:pt x="270563" y="76574"/>
                  </a:lnTo>
                  <a:lnTo>
                    <a:pt x="270563" y="224618"/>
                  </a:lnTo>
                  <a:cubicBezTo>
                    <a:pt x="270563" y="241635"/>
                    <a:pt x="268861" y="262055"/>
                    <a:pt x="263756" y="282475"/>
                  </a:cubicBezTo>
                  <a:lnTo>
                    <a:pt x="262055" y="290983"/>
                  </a:lnTo>
                  <a:close/>
                  <a:moveTo>
                    <a:pt x="25525" y="265458"/>
                  </a:moveTo>
                  <a:lnTo>
                    <a:pt x="239933" y="265458"/>
                  </a:lnTo>
                  <a:cubicBezTo>
                    <a:pt x="241635" y="250143"/>
                    <a:pt x="243336" y="236530"/>
                    <a:pt x="243336" y="222917"/>
                  </a:cubicBezTo>
                  <a:lnTo>
                    <a:pt x="243336" y="102099"/>
                  </a:lnTo>
                  <a:cubicBezTo>
                    <a:pt x="176972" y="100398"/>
                    <a:pt x="122519" y="83381"/>
                    <a:pt x="74873" y="51050"/>
                  </a:cubicBezTo>
                  <a:cubicBezTo>
                    <a:pt x="61259" y="40840"/>
                    <a:pt x="44243" y="34033"/>
                    <a:pt x="23823" y="28928"/>
                  </a:cubicBezTo>
                  <a:lnTo>
                    <a:pt x="23823" y="265458"/>
                  </a:lnTo>
                  <a:close/>
                </a:path>
              </a:pathLst>
            </a:custGeom>
            <a:grpFill/>
            <a:ln w="1699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0E432E-118E-42BE-A20E-724F55FD1B0C}"/>
                </a:ext>
              </a:extLst>
            </p:cNvPr>
            <p:cNvSpPr/>
            <p:nvPr/>
          </p:nvSpPr>
          <p:spPr>
            <a:xfrm>
              <a:off x="4757438" y="3493334"/>
              <a:ext cx="255248" cy="272265"/>
            </a:xfrm>
            <a:custGeom>
              <a:avLst/>
              <a:gdLst>
                <a:gd name="connsiteX0" fmla="*/ 0 w 255248"/>
                <a:gd name="connsiteY0" fmla="*/ 279071 h 272264"/>
                <a:gd name="connsiteX1" fmla="*/ 0 w 255248"/>
                <a:gd name="connsiteY1" fmla="*/ 0 h 272264"/>
                <a:gd name="connsiteX2" fmla="*/ 256950 w 255248"/>
                <a:gd name="connsiteY2" fmla="*/ 0 h 272264"/>
                <a:gd name="connsiteX3" fmla="*/ 250143 w 255248"/>
                <a:gd name="connsiteY3" fmla="*/ 17017 h 272264"/>
                <a:gd name="connsiteX4" fmla="*/ 18718 w 255248"/>
                <a:gd name="connsiteY4" fmla="*/ 267160 h 272264"/>
                <a:gd name="connsiteX5" fmla="*/ 0 w 255248"/>
                <a:gd name="connsiteY5" fmla="*/ 279071 h 272264"/>
                <a:gd name="connsiteX6" fmla="*/ 25525 w 255248"/>
                <a:gd name="connsiteY6" fmla="*/ 25525 h 272264"/>
                <a:gd name="connsiteX7" fmla="*/ 25525 w 255248"/>
                <a:gd name="connsiteY7" fmla="*/ 233127 h 272264"/>
                <a:gd name="connsiteX8" fmla="*/ 219513 w 255248"/>
                <a:gd name="connsiteY8" fmla="*/ 25525 h 272264"/>
                <a:gd name="connsiteX9" fmla="*/ 25525 w 255248"/>
                <a:gd name="connsiteY9" fmla="*/ 25525 h 2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5248" h="272264">
                  <a:moveTo>
                    <a:pt x="0" y="279071"/>
                  </a:moveTo>
                  <a:lnTo>
                    <a:pt x="0" y="0"/>
                  </a:lnTo>
                  <a:lnTo>
                    <a:pt x="256950" y="0"/>
                  </a:lnTo>
                  <a:lnTo>
                    <a:pt x="250143" y="17017"/>
                  </a:lnTo>
                  <a:cubicBezTo>
                    <a:pt x="216110" y="110608"/>
                    <a:pt x="136132" y="197392"/>
                    <a:pt x="18718" y="267160"/>
                  </a:cubicBezTo>
                  <a:lnTo>
                    <a:pt x="0" y="279071"/>
                  </a:lnTo>
                  <a:close/>
                  <a:moveTo>
                    <a:pt x="25525" y="25525"/>
                  </a:moveTo>
                  <a:lnTo>
                    <a:pt x="25525" y="233127"/>
                  </a:lnTo>
                  <a:cubicBezTo>
                    <a:pt x="120817" y="173569"/>
                    <a:pt x="187182" y="102099"/>
                    <a:pt x="219513" y="25525"/>
                  </a:cubicBezTo>
                  <a:lnTo>
                    <a:pt x="25525" y="25525"/>
                  </a:lnTo>
                  <a:close/>
                </a:path>
              </a:pathLst>
            </a:custGeom>
            <a:grpFill/>
            <a:ln w="16999" cap="flat">
              <a:noFill/>
              <a:prstDash val="solid"/>
              <a:miter/>
            </a:ln>
          </p:spPr>
          <p:txBody>
            <a:bodyPr rtlCol="0" anchor="ctr"/>
            <a:lstStyle/>
            <a:p>
              <a:endParaRPr lang="en-US"/>
            </a:p>
          </p:txBody>
        </p:sp>
      </p:grpSp>
      <p:grpSp>
        <p:nvGrpSpPr>
          <p:cNvPr id="78" name="Group 77">
            <a:extLst>
              <a:ext uri="{FF2B5EF4-FFF2-40B4-BE49-F238E27FC236}">
                <a16:creationId xmlns:a16="http://schemas.microsoft.com/office/drawing/2014/main" id="{BE92CE87-B300-40FD-8DEE-A3982E466409}"/>
              </a:ext>
            </a:extLst>
          </p:cNvPr>
          <p:cNvGrpSpPr/>
          <p:nvPr/>
        </p:nvGrpSpPr>
        <p:grpSpPr>
          <a:xfrm>
            <a:off x="9305206" y="4833877"/>
            <a:ext cx="544530" cy="646629"/>
            <a:chOff x="7757455" y="3175125"/>
            <a:chExt cx="544530" cy="646629"/>
          </a:xfrm>
        </p:grpSpPr>
        <p:grpSp>
          <p:nvGrpSpPr>
            <p:cNvPr id="79" name="Group 78">
              <a:extLst>
                <a:ext uri="{FF2B5EF4-FFF2-40B4-BE49-F238E27FC236}">
                  <a16:creationId xmlns:a16="http://schemas.microsoft.com/office/drawing/2014/main" id="{AEE4C9C8-5BAC-4698-9236-40AA65754F0A}"/>
                </a:ext>
              </a:extLst>
            </p:cNvPr>
            <p:cNvGrpSpPr/>
            <p:nvPr/>
          </p:nvGrpSpPr>
          <p:grpSpPr>
            <a:xfrm>
              <a:off x="7757455" y="3175125"/>
              <a:ext cx="544530" cy="646629"/>
              <a:chOff x="7757455" y="3175125"/>
              <a:chExt cx="544530" cy="646629"/>
            </a:xfrm>
            <a:solidFill>
              <a:schemeClr val="accent5"/>
            </a:solidFill>
          </p:grpSpPr>
          <p:sp>
            <p:nvSpPr>
              <p:cNvPr id="81" name="Freeform: Shape 80">
                <a:extLst>
                  <a:ext uri="{FF2B5EF4-FFF2-40B4-BE49-F238E27FC236}">
                    <a16:creationId xmlns:a16="http://schemas.microsoft.com/office/drawing/2014/main" id="{156865DB-76B5-4137-83B1-9017136784FD}"/>
                  </a:ext>
                </a:extLst>
              </p:cNvPr>
              <p:cNvSpPr/>
              <p:nvPr/>
            </p:nvSpPr>
            <p:spPr>
              <a:xfrm>
                <a:off x="7757455" y="3175125"/>
                <a:ext cx="544530" cy="646629"/>
              </a:xfrm>
              <a:custGeom>
                <a:avLst/>
                <a:gdLst>
                  <a:gd name="connsiteX0" fmla="*/ 280773 w 544529"/>
                  <a:gd name="connsiteY0" fmla="*/ 650032 h 646628"/>
                  <a:gd name="connsiteX1" fmla="*/ 0 w 544529"/>
                  <a:gd name="connsiteY1" fmla="*/ 486673 h 646628"/>
                  <a:gd name="connsiteX2" fmla="*/ 0 w 544529"/>
                  <a:gd name="connsiteY2" fmla="*/ 161657 h 646628"/>
                  <a:gd name="connsiteX3" fmla="*/ 279071 w 544529"/>
                  <a:gd name="connsiteY3" fmla="*/ 0 h 646628"/>
                  <a:gd name="connsiteX4" fmla="*/ 559844 w 544529"/>
                  <a:gd name="connsiteY4" fmla="*/ 161657 h 646628"/>
                  <a:gd name="connsiteX5" fmla="*/ 559844 w 544529"/>
                  <a:gd name="connsiteY5" fmla="*/ 488375 h 646628"/>
                  <a:gd name="connsiteX6" fmla="*/ 461149 w 544529"/>
                  <a:gd name="connsiteY6" fmla="*/ 546231 h 646628"/>
                  <a:gd name="connsiteX7" fmla="*/ 391381 w 544529"/>
                  <a:gd name="connsiteY7" fmla="*/ 423712 h 646628"/>
                  <a:gd name="connsiteX8" fmla="*/ 396486 w 544529"/>
                  <a:gd name="connsiteY8" fmla="*/ 416905 h 646628"/>
                  <a:gd name="connsiteX9" fmla="*/ 425414 w 544529"/>
                  <a:gd name="connsiteY9" fmla="*/ 333524 h 646628"/>
                  <a:gd name="connsiteX10" fmla="*/ 282475 w 544529"/>
                  <a:gd name="connsiteY10" fmla="*/ 193989 h 646628"/>
                  <a:gd name="connsiteX11" fmla="*/ 139536 w 544529"/>
                  <a:gd name="connsiteY11" fmla="*/ 333524 h 646628"/>
                  <a:gd name="connsiteX12" fmla="*/ 282475 w 544529"/>
                  <a:gd name="connsiteY12" fmla="*/ 473060 h 646628"/>
                  <a:gd name="connsiteX13" fmla="*/ 316508 w 544529"/>
                  <a:gd name="connsiteY13" fmla="*/ 467955 h 646628"/>
                  <a:gd name="connsiteX14" fmla="*/ 325016 w 544529"/>
                  <a:gd name="connsiteY14" fmla="*/ 466253 h 646628"/>
                  <a:gd name="connsiteX15" fmla="*/ 393082 w 544529"/>
                  <a:gd name="connsiteY15" fmla="*/ 583668 h 646628"/>
                  <a:gd name="connsiteX16" fmla="*/ 280773 w 544529"/>
                  <a:gd name="connsiteY16" fmla="*/ 650032 h 646628"/>
                  <a:gd name="connsiteX17" fmla="*/ 27227 w 544529"/>
                  <a:gd name="connsiteY17" fmla="*/ 473060 h 646628"/>
                  <a:gd name="connsiteX18" fmla="*/ 282475 w 544529"/>
                  <a:gd name="connsiteY18" fmla="*/ 621104 h 646628"/>
                  <a:gd name="connsiteX19" fmla="*/ 359049 w 544529"/>
                  <a:gd name="connsiteY19" fmla="*/ 576861 h 646628"/>
                  <a:gd name="connsiteX20" fmla="*/ 313104 w 544529"/>
                  <a:gd name="connsiteY20" fmla="*/ 496883 h 646628"/>
                  <a:gd name="connsiteX21" fmla="*/ 282475 w 544529"/>
                  <a:gd name="connsiteY21" fmla="*/ 500287 h 646628"/>
                  <a:gd name="connsiteX22" fmla="*/ 114011 w 544529"/>
                  <a:gd name="connsiteY22" fmla="*/ 335226 h 646628"/>
                  <a:gd name="connsiteX23" fmla="*/ 282475 w 544529"/>
                  <a:gd name="connsiteY23" fmla="*/ 170165 h 646628"/>
                  <a:gd name="connsiteX24" fmla="*/ 450939 w 544529"/>
                  <a:gd name="connsiteY24" fmla="*/ 335226 h 646628"/>
                  <a:gd name="connsiteX25" fmla="*/ 422011 w 544529"/>
                  <a:gd name="connsiteY25" fmla="*/ 427115 h 646628"/>
                  <a:gd name="connsiteX26" fmla="*/ 471359 w 544529"/>
                  <a:gd name="connsiteY26" fmla="*/ 513900 h 646628"/>
                  <a:gd name="connsiteX27" fmla="*/ 536021 w 544529"/>
                  <a:gd name="connsiteY27" fmla="*/ 476463 h 646628"/>
                  <a:gd name="connsiteX28" fmla="*/ 536021 w 544529"/>
                  <a:gd name="connsiteY28" fmla="*/ 176972 h 646628"/>
                  <a:gd name="connsiteX29" fmla="*/ 280773 w 544529"/>
                  <a:gd name="connsiteY29" fmla="*/ 30630 h 646628"/>
                  <a:gd name="connsiteX30" fmla="*/ 27227 w 544529"/>
                  <a:gd name="connsiteY30" fmla="*/ 176972 h 646628"/>
                  <a:gd name="connsiteX31" fmla="*/ 27227 w 544529"/>
                  <a:gd name="connsiteY31" fmla="*/ 473060 h 64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4529" h="646628">
                    <a:moveTo>
                      <a:pt x="280773" y="650032"/>
                    </a:moveTo>
                    <a:lnTo>
                      <a:pt x="0" y="486673"/>
                    </a:lnTo>
                    <a:lnTo>
                      <a:pt x="0" y="161657"/>
                    </a:lnTo>
                    <a:lnTo>
                      <a:pt x="279071" y="0"/>
                    </a:lnTo>
                    <a:lnTo>
                      <a:pt x="559844" y="161657"/>
                    </a:lnTo>
                    <a:lnTo>
                      <a:pt x="559844" y="488375"/>
                    </a:lnTo>
                    <a:lnTo>
                      <a:pt x="461149" y="546231"/>
                    </a:lnTo>
                    <a:lnTo>
                      <a:pt x="391381" y="423712"/>
                    </a:lnTo>
                    <a:lnTo>
                      <a:pt x="396486" y="416905"/>
                    </a:lnTo>
                    <a:cubicBezTo>
                      <a:pt x="415204" y="391381"/>
                      <a:pt x="425414" y="362452"/>
                      <a:pt x="425414" y="333524"/>
                    </a:cubicBezTo>
                    <a:cubicBezTo>
                      <a:pt x="425414" y="256950"/>
                      <a:pt x="360751" y="193989"/>
                      <a:pt x="282475" y="193989"/>
                    </a:cubicBezTo>
                    <a:cubicBezTo>
                      <a:pt x="204199" y="193989"/>
                      <a:pt x="139536" y="256950"/>
                      <a:pt x="139536" y="333524"/>
                    </a:cubicBezTo>
                    <a:cubicBezTo>
                      <a:pt x="139536" y="410099"/>
                      <a:pt x="204199" y="473060"/>
                      <a:pt x="282475" y="473060"/>
                    </a:cubicBezTo>
                    <a:cubicBezTo>
                      <a:pt x="294387" y="473060"/>
                      <a:pt x="306298" y="471358"/>
                      <a:pt x="316508" y="467955"/>
                    </a:cubicBezTo>
                    <a:lnTo>
                      <a:pt x="325016" y="466253"/>
                    </a:lnTo>
                    <a:lnTo>
                      <a:pt x="393082" y="583668"/>
                    </a:lnTo>
                    <a:lnTo>
                      <a:pt x="280773" y="650032"/>
                    </a:lnTo>
                    <a:close/>
                    <a:moveTo>
                      <a:pt x="27227" y="473060"/>
                    </a:moveTo>
                    <a:lnTo>
                      <a:pt x="282475" y="621104"/>
                    </a:lnTo>
                    <a:lnTo>
                      <a:pt x="359049" y="576861"/>
                    </a:lnTo>
                    <a:lnTo>
                      <a:pt x="313104" y="496883"/>
                    </a:lnTo>
                    <a:cubicBezTo>
                      <a:pt x="302895" y="498585"/>
                      <a:pt x="292685" y="500287"/>
                      <a:pt x="282475" y="500287"/>
                    </a:cubicBezTo>
                    <a:cubicBezTo>
                      <a:pt x="188884" y="500287"/>
                      <a:pt x="114011" y="425414"/>
                      <a:pt x="114011" y="335226"/>
                    </a:cubicBezTo>
                    <a:cubicBezTo>
                      <a:pt x="114011" y="243337"/>
                      <a:pt x="188884" y="170165"/>
                      <a:pt x="282475" y="170165"/>
                    </a:cubicBezTo>
                    <a:cubicBezTo>
                      <a:pt x="376066" y="170165"/>
                      <a:pt x="450939" y="245038"/>
                      <a:pt x="450939" y="335226"/>
                    </a:cubicBezTo>
                    <a:cubicBezTo>
                      <a:pt x="450939" y="367557"/>
                      <a:pt x="440728" y="399889"/>
                      <a:pt x="422011" y="427115"/>
                    </a:cubicBezTo>
                    <a:lnTo>
                      <a:pt x="471359" y="513900"/>
                    </a:lnTo>
                    <a:lnTo>
                      <a:pt x="536021" y="476463"/>
                    </a:lnTo>
                    <a:lnTo>
                      <a:pt x="536021" y="176972"/>
                    </a:lnTo>
                    <a:lnTo>
                      <a:pt x="280773" y="30630"/>
                    </a:lnTo>
                    <a:lnTo>
                      <a:pt x="27227" y="176972"/>
                    </a:lnTo>
                    <a:lnTo>
                      <a:pt x="27227" y="473060"/>
                    </a:lnTo>
                    <a:close/>
                  </a:path>
                </a:pathLst>
              </a:custGeom>
              <a:grpFill/>
              <a:ln w="16999"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4819B06-A3C1-47A1-A6A7-B21F4AF278E8}"/>
                  </a:ext>
                </a:extLst>
              </p:cNvPr>
              <p:cNvSpPr/>
              <p:nvPr/>
            </p:nvSpPr>
            <p:spPr>
              <a:xfrm>
                <a:off x="7868062" y="3341887"/>
                <a:ext cx="323314" cy="323314"/>
              </a:xfrm>
              <a:custGeom>
                <a:avLst/>
                <a:gdLst>
                  <a:gd name="connsiteX0" fmla="*/ 168464 w 323314"/>
                  <a:gd name="connsiteY0" fmla="*/ 330121 h 323314"/>
                  <a:gd name="connsiteX1" fmla="*/ 0 w 323314"/>
                  <a:gd name="connsiteY1" fmla="*/ 165061 h 323314"/>
                  <a:gd name="connsiteX2" fmla="*/ 168464 w 323314"/>
                  <a:gd name="connsiteY2" fmla="*/ 0 h 323314"/>
                  <a:gd name="connsiteX3" fmla="*/ 336928 w 323314"/>
                  <a:gd name="connsiteY3" fmla="*/ 165061 h 323314"/>
                  <a:gd name="connsiteX4" fmla="*/ 302895 w 323314"/>
                  <a:gd name="connsiteY4" fmla="*/ 263757 h 323314"/>
                  <a:gd name="connsiteX5" fmla="*/ 282475 w 323314"/>
                  <a:gd name="connsiteY5" fmla="*/ 248442 h 323314"/>
                  <a:gd name="connsiteX6" fmla="*/ 311403 w 323314"/>
                  <a:gd name="connsiteY6" fmla="*/ 165061 h 323314"/>
                  <a:gd name="connsiteX7" fmla="*/ 168464 w 323314"/>
                  <a:gd name="connsiteY7" fmla="*/ 25525 h 323314"/>
                  <a:gd name="connsiteX8" fmla="*/ 25525 w 323314"/>
                  <a:gd name="connsiteY8" fmla="*/ 165061 h 323314"/>
                  <a:gd name="connsiteX9" fmla="*/ 168464 w 323314"/>
                  <a:gd name="connsiteY9" fmla="*/ 304596 h 323314"/>
                  <a:gd name="connsiteX10" fmla="*/ 202497 w 323314"/>
                  <a:gd name="connsiteY10" fmla="*/ 299491 h 323314"/>
                  <a:gd name="connsiteX11" fmla="*/ 211005 w 323314"/>
                  <a:gd name="connsiteY11" fmla="*/ 323314 h 323314"/>
                  <a:gd name="connsiteX12" fmla="*/ 168464 w 323314"/>
                  <a:gd name="connsiteY12" fmla="*/ 330121 h 32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3314" h="323314">
                    <a:moveTo>
                      <a:pt x="168464" y="330121"/>
                    </a:moveTo>
                    <a:cubicBezTo>
                      <a:pt x="74873" y="330121"/>
                      <a:pt x="0" y="255248"/>
                      <a:pt x="0" y="165061"/>
                    </a:cubicBezTo>
                    <a:cubicBezTo>
                      <a:pt x="0" y="73171"/>
                      <a:pt x="74873" y="0"/>
                      <a:pt x="168464" y="0"/>
                    </a:cubicBezTo>
                    <a:cubicBezTo>
                      <a:pt x="262055" y="0"/>
                      <a:pt x="336928" y="74873"/>
                      <a:pt x="336928" y="165061"/>
                    </a:cubicBezTo>
                    <a:cubicBezTo>
                      <a:pt x="336928" y="200795"/>
                      <a:pt x="325016" y="234828"/>
                      <a:pt x="302895" y="263757"/>
                    </a:cubicBezTo>
                    <a:lnTo>
                      <a:pt x="282475" y="248442"/>
                    </a:lnTo>
                    <a:cubicBezTo>
                      <a:pt x="301193" y="222917"/>
                      <a:pt x="311403" y="193989"/>
                      <a:pt x="311403" y="165061"/>
                    </a:cubicBezTo>
                    <a:cubicBezTo>
                      <a:pt x="311403" y="88486"/>
                      <a:pt x="246740" y="25525"/>
                      <a:pt x="168464" y="25525"/>
                    </a:cubicBezTo>
                    <a:cubicBezTo>
                      <a:pt x="90188" y="25525"/>
                      <a:pt x="25525" y="88486"/>
                      <a:pt x="25525" y="165061"/>
                    </a:cubicBezTo>
                    <a:cubicBezTo>
                      <a:pt x="25525" y="241635"/>
                      <a:pt x="90188" y="304596"/>
                      <a:pt x="168464" y="304596"/>
                    </a:cubicBezTo>
                    <a:cubicBezTo>
                      <a:pt x="182077" y="304596"/>
                      <a:pt x="192287" y="302895"/>
                      <a:pt x="202497" y="299491"/>
                    </a:cubicBezTo>
                    <a:lnTo>
                      <a:pt x="211005" y="323314"/>
                    </a:lnTo>
                    <a:cubicBezTo>
                      <a:pt x="199094" y="328419"/>
                      <a:pt x="185480" y="330121"/>
                      <a:pt x="168464" y="330121"/>
                    </a:cubicBezTo>
                    <a:close/>
                  </a:path>
                </a:pathLst>
              </a:custGeom>
              <a:grpFill/>
              <a:ln w="16999" cap="flat">
                <a:noFill/>
                <a:prstDash val="solid"/>
                <a:miter/>
              </a:ln>
            </p:spPr>
            <p:txBody>
              <a:bodyPr rtlCol="0" anchor="ctr"/>
              <a:lstStyle/>
              <a:p>
                <a:endParaRPr lang="en-US"/>
              </a:p>
            </p:txBody>
          </p:sp>
        </p:grpSp>
        <p:sp>
          <p:nvSpPr>
            <p:cNvPr id="80" name="Freeform: Shape 79">
              <a:extLst>
                <a:ext uri="{FF2B5EF4-FFF2-40B4-BE49-F238E27FC236}">
                  <a16:creationId xmlns:a16="http://schemas.microsoft.com/office/drawing/2014/main" id="{E4B25822-99AD-481A-BFE0-B20457233CE4}"/>
                </a:ext>
              </a:extLst>
            </p:cNvPr>
            <p:cNvSpPr/>
            <p:nvPr/>
          </p:nvSpPr>
          <p:spPr>
            <a:xfrm>
              <a:off x="7941234" y="3447390"/>
              <a:ext cx="170165" cy="136132"/>
            </a:xfrm>
            <a:custGeom>
              <a:avLst/>
              <a:gdLst>
                <a:gd name="connsiteX0" fmla="*/ 56154 w 170165"/>
                <a:gd name="connsiteY0" fmla="*/ 139536 h 136132"/>
                <a:gd name="connsiteX1" fmla="*/ 0 w 170165"/>
                <a:gd name="connsiteY1" fmla="*/ 83381 h 136132"/>
                <a:gd name="connsiteX2" fmla="*/ 17017 w 170165"/>
                <a:gd name="connsiteY2" fmla="*/ 64663 h 136132"/>
                <a:gd name="connsiteX3" fmla="*/ 56154 w 170165"/>
                <a:gd name="connsiteY3" fmla="*/ 103801 h 136132"/>
                <a:gd name="connsiteX4" fmla="*/ 158254 w 170165"/>
                <a:gd name="connsiteY4" fmla="*/ 0 h 136132"/>
                <a:gd name="connsiteX5" fmla="*/ 176972 w 170165"/>
                <a:gd name="connsiteY5" fmla="*/ 18718 h 13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165" h="136132">
                  <a:moveTo>
                    <a:pt x="56154" y="139536"/>
                  </a:moveTo>
                  <a:lnTo>
                    <a:pt x="0" y="83381"/>
                  </a:lnTo>
                  <a:lnTo>
                    <a:pt x="17017" y="64663"/>
                  </a:lnTo>
                  <a:lnTo>
                    <a:pt x="56154" y="103801"/>
                  </a:lnTo>
                  <a:lnTo>
                    <a:pt x="158254" y="0"/>
                  </a:lnTo>
                  <a:lnTo>
                    <a:pt x="176972" y="18718"/>
                  </a:lnTo>
                  <a:close/>
                </a:path>
              </a:pathLst>
            </a:custGeom>
            <a:solidFill>
              <a:schemeClr val="accent1"/>
            </a:solidFill>
            <a:ln w="16999" cap="flat">
              <a:noFill/>
              <a:prstDash val="solid"/>
              <a:miter/>
            </a:ln>
          </p:spPr>
          <p:txBody>
            <a:bodyPr rtlCol="0" anchor="ctr"/>
            <a:lstStyle/>
            <a:p>
              <a:endParaRPr lang="en-US"/>
            </a:p>
          </p:txBody>
        </p:sp>
      </p:grpSp>
      <p:grpSp>
        <p:nvGrpSpPr>
          <p:cNvPr id="90" name="Group 89">
            <a:extLst>
              <a:ext uri="{FF2B5EF4-FFF2-40B4-BE49-F238E27FC236}">
                <a16:creationId xmlns:a16="http://schemas.microsoft.com/office/drawing/2014/main" id="{93B9DF6C-6857-4FBD-80FB-D3E7B36DA370}"/>
              </a:ext>
            </a:extLst>
          </p:cNvPr>
          <p:cNvGrpSpPr/>
          <p:nvPr/>
        </p:nvGrpSpPr>
        <p:grpSpPr>
          <a:xfrm>
            <a:off x="7120209" y="5950185"/>
            <a:ext cx="782761" cy="561546"/>
            <a:chOff x="6660086" y="4119719"/>
            <a:chExt cx="782761" cy="561546"/>
          </a:xfrm>
        </p:grpSpPr>
        <p:grpSp>
          <p:nvGrpSpPr>
            <p:cNvPr id="91" name="Group 90">
              <a:extLst>
                <a:ext uri="{FF2B5EF4-FFF2-40B4-BE49-F238E27FC236}">
                  <a16:creationId xmlns:a16="http://schemas.microsoft.com/office/drawing/2014/main" id="{BDD8B75A-8782-4D14-9067-933AA1924E1A}"/>
                </a:ext>
              </a:extLst>
            </p:cNvPr>
            <p:cNvGrpSpPr/>
            <p:nvPr/>
          </p:nvGrpSpPr>
          <p:grpSpPr>
            <a:xfrm>
              <a:off x="6660086" y="4119719"/>
              <a:ext cx="782761" cy="561546"/>
              <a:chOff x="6108746" y="3222771"/>
              <a:chExt cx="782761" cy="561546"/>
            </a:xfrm>
            <a:solidFill>
              <a:schemeClr val="accent5"/>
            </a:solidFill>
          </p:grpSpPr>
          <p:sp>
            <p:nvSpPr>
              <p:cNvPr id="93" name="Freeform: Shape 92">
                <a:extLst>
                  <a:ext uri="{FF2B5EF4-FFF2-40B4-BE49-F238E27FC236}">
                    <a16:creationId xmlns:a16="http://schemas.microsoft.com/office/drawing/2014/main" id="{7735FB69-98EE-469C-8689-3B120964F018}"/>
                  </a:ext>
                </a:extLst>
              </p:cNvPr>
              <p:cNvSpPr/>
              <p:nvPr/>
            </p:nvSpPr>
            <p:spPr>
              <a:xfrm>
                <a:off x="6108746" y="3222771"/>
                <a:ext cx="782761" cy="561546"/>
              </a:xfrm>
              <a:custGeom>
                <a:avLst/>
                <a:gdLst>
                  <a:gd name="connsiteX0" fmla="*/ 695782 w 782761"/>
                  <a:gd name="connsiteY0" fmla="*/ 25525 h 561546"/>
                  <a:gd name="connsiteX1" fmla="*/ 704290 w 782761"/>
                  <a:gd name="connsiteY1" fmla="*/ 34033 h 561546"/>
                  <a:gd name="connsiteX2" fmla="*/ 704290 w 782761"/>
                  <a:gd name="connsiteY2" fmla="*/ 432220 h 561546"/>
                  <a:gd name="connsiteX3" fmla="*/ 700887 w 782761"/>
                  <a:gd name="connsiteY3" fmla="*/ 449237 h 561546"/>
                  <a:gd name="connsiteX4" fmla="*/ 763848 w 782761"/>
                  <a:gd name="connsiteY4" fmla="*/ 519005 h 561546"/>
                  <a:gd name="connsiteX5" fmla="*/ 746832 w 782761"/>
                  <a:gd name="connsiteY5" fmla="*/ 551336 h 561546"/>
                  <a:gd name="connsiteX6" fmla="*/ 45750 w 782761"/>
                  <a:gd name="connsiteY6" fmla="*/ 551336 h 561546"/>
                  <a:gd name="connsiteX7" fmla="*/ 27032 w 782761"/>
                  <a:gd name="connsiteY7" fmla="*/ 520706 h 561546"/>
                  <a:gd name="connsiteX8" fmla="*/ 112114 w 782761"/>
                  <a:gd name="connsiteY8" fmla="*/ 445834 h 561546"/>
                  <a:gd name="connsiteX9" fmla="*/ 108711 w 782761"/>
                  <a:gd name="connsiteY9" fmla="*/ 432220 h 561546"/>
                  <a:gd name="connsiteX10" fmla="*/ 108711 w 782761"/>
                  <a:gd name="connsiteY10" fmla="*/ 34033 h 561546"/>
                  <a:gd name="connsiteX11" fmla="*/ 117219 w 782761"/>
                  <a:gd name="connsiteY11" fmla="*/ 25525 h 561546"/>
                  <a:gd name="connsiteX12" fmla="*/ 695782 w 782761"/>
                  <a:gd name="connsiteY12" fmla="*/ 25525 h 561546"/>
                  <a:gd name="connsiteX13" fmla="*/ 695782 w 782761"/>
                  <a:gd name="connsiteY13" fmla="*/ 0 h 561546"/>
                  <a:gd name="connsiteX14" fmla="*/ 117219 w 782761"/>
                  <a:gd name="connsiteY14" fmla="*/ 0 h 561546"/>
                  <a:gd name="connsiteX15" fmla="*/ 83186 w 782761"/>
                  <a:gd name="connsiteY15" fmla="*/ 34033 h 561546"/>
                  <a:gd name="connsiteX16" fmla="*/ 83186 w 782761"/>
                  <a:gd name="connsiteY16" fmla="*/ 432220 h 561546"/>
                  <a:gd name="connsiteX17" fmla="*/ 83186 w 782761"/>
                  <a:gd name="connsiteY17" fmla="*/ 435624 h 561546"/>
                  <a:gd name="connsiteX18" fmla="*/ 10015 w 782761"/>
                  <a:gd name="connsiteY18" fmla="*/ 501988 h 561546"/>
                  <a:gd name="connsiteX19" fmla="*/ 6612 w 782761"/>
                  <a:gd name="connsiteY19" fmla="*/ 505391 h 561546"/>
                  <a:gd name="connsiteX20" fmla="*/ 4910 w 782761"/>
                  <a:gd name="connsiteY20" fmla="*/ 510496 h 561546"/>
                  <a:gd name="connsiteX21" fmla="*/ 6612 w 782761"/>
                  <a:gd name="connsiteY21" fmla="*/ 556441 h 561546"/>
                  <a:gd name="connsiteX22" fmla="*/ 45750 w 782761"/>
                  <a:gd name="connsiteY22" fmla="*/ 578563 h 561546"/>
                  <a:gd name="connsiteX23" fmla="*/ 746832 w 782761"/>
                  <a:gd name="connsiteY23" fmla="*/ 578563 h 561546"/>
                  <a:gd name="connsiteX24" fmla="*/ 787671 w 782761"/>
                  <a:gd name="connsiteY24" fmla="*/ 554739 h 561546"/>
                  <a:gd name="connsiteX25" fmla="*/ 785970 w 782761"/>
                  <a:gd name="connsiteY25" fmla="*/ 507093 h 561546"/>
                  <a:gd name="connsiteX26" fmla="*/ 784268 w 782761"/>
                  <a:gd name="connsiteY26" fmla="*/ 505391 h 561546"/>
                  <a:gd name="connsiteX27" fmla="*/ 782566 w 782761"/>
                  <a:gd name="connsiteY27" fmla="*/ 503690 h 561546"/>
                  <a:gd name="connsiteX28" fmla="*/ 728113 w 782761"/>
                  <a:gd name="connsiteY28" fmla="*/ 444132 h 561546"/>
                  <a:gd name="connsiteX29" fmla="*/ 728113 w 782761"/>
                  <a:gd name="connsiteY29" fmla="*/ 433922 h 561546"/>
                  <a:gd name="connsiteX30" fmla="*/ 728113 w 782761"/>
                  <a:gd name="connsiteY30" fmla="*/ 34033 h 561546"/>
                  <a:gd name="connsiteX31" fmla="*/ 695782 w 782761"/>
                  <a:gd name="connsiteY31" fmla="*/ 0 h 561546"/>
                  <a:gd name="connsiteX32" fmla="*/ 695782 w 782761"/>
                  <a:gd name="connsiteY32" fmla="*/ 0 h 561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82761" h="561546">
                    <a:moveTo>
                      <a:pt x="695782" y="25525"/>
                    </a:moveTo>
                    <a:cubicBezTo>
                      <a:pt x="700887" y="25525"/>
                      <a:pt x="704290" y="28928"/>
                      <a:pt x="704290" y="34033"/>
                    </a:cubicBezTo>
                    <a:lnTo>
                      <a:pt x="704290" y="432220"/>
                    </a:lnTo>
                    <a:cubicBezTo>
                      <a:pt x="704290" y="439027"/>
                      <a:pt x="704290" y="444132"/>
                      <a:pt x="700887" y="449237"/>
                    </a:cubicBezTo>
                    <a:cubicBezTo>
                      <a:pt x="702588" y="450939"/>
                      <a:pt x="763848" y="519005"/>
                      <a:pt x="763848" y="519005"/>
                    </a:cubicBezTo>
                    <a:cubicBezTo>
                      <a:pt x="772356" y="532618"/>
                      <a:pt x="763848" y="551336"/>
                      <a:pt x="746832" y="551336"/>
                    </a:cubicBezTo>
                    <a:lnTo>
                      <a:pt x="45750" y="551336"/>
                    </a:lnTo>
                    <a:cubicBezTo>
                      <a:pt x="30435" y="551336"/>
                      <a:pt x="20225" y="534320"/>
                      <a:pt x="27032" y="520706"/>
                    </a:cubicBezTo>
                    <a:cubicBezTo>
                      <a:pt x="27032" y="520706"/>
                      <a:pt x="107009" y="447535"/>
                      <a:pt x="112114" y="445834"/>
                    </a:cubicBezTo>
                    <a:cubicBezTo>
                      <a:pt x="110413" y="440729"/>
                      <a:pt x="108711" y="437325"/>
                      <a:pt x="108711" y="432220"/>
                    </a:cubicBezTo>
                    <a:lnTo>
                      <a:pt x="108711" y="34033"/>
                    </a:lnTo>
                    <a:cubicBezTo>
                      <a:pt x="108711" y="28928"/>
                      <a:pt x="112114" y="25525"/>
                      <a:pt x="117219" y="25525"/>
                    </a:cubicBezTo>
                    <a:lnTo>
                      <a:pt x="695782" y="25525"/>
                    </a:lnTo>
                    <a:moveTo>
                      <a:pt x="695782" y="0"/>
                    </a:moveTo>
                    <a:lnTo>
                      <a:pt x="117219" y="0"/>
                    </a:lnTo>
                    <a:cubicBezTo>
                      <a:pt x="98501" y="0"/>
                      <a:pt x="83186" y="15315"/>
                      <a:pt x="83186" y="34033"/>
                    </a:cubicBezTo>
                    <a:lnTo>
                      <a:pt x="83186" y="432220"/>
                    </a:lnTo>
                    <a:cubicBezTo>
                      <a:pt x="83186" y="433922"/>
                      <a:pt x="83186" y="433922"/>
                      <a:pt x="83186" y="435624"/>
                    </a:cubicBezTo>
                    <a:cubicBezTo>
                      <a:pt x="69573" y="445834"/>
                      <a:pt x="47451" y="466253"/>
                      <a:pt x="10015" y="501988"/>
                    </a:cubicBezTo>
                    <a:lnTo>
                      <a:pt x="6612" y="505391"/>
                    </a:lnTo>
                    <a:lnTo>
                      <a:pt x="4910" y="510496"/>
                    </a:lnTo>
                    <a:cubicBezTo>
                      <a:pt x="-1897" y="525811"/>
                      <a:pt x="-1897" y="542828"/>
                      <a:pt x="6612" y="556441"/>
                    </a:cubicBezTo>
                    <a:cubicBezTo>
                      <a:pt x="15120" y="570054"/>
                      <a:pt x="30435" y="578563"/>
                      <a:pt x="45750" y="578563"/>
                    </a:cubicBezTo>
                    <a:lnTo>
                      <a:pt x="746832" y="578563"/>
                    </a:lnTo>
                    <a:cubicBezTo>
                      <a:pt x="763848" y="578563"/>
                      <a:pt x="779163" y="570054"/>
                      <a:pt x="787671" y="554739"/>
                    </a:cubicBezTo>
                    <a:cubicBezTo>
                      <a:pt x="796179" y="539425"/>
                      <a:pt x="796179" y="520706"/>
                      <a:pt x="785970" y="507093"/>
                    </a:cubicBezTo>
                    <a:lnTo>
                      <a:pt x="784268" y="505391"/>
                    </a:lnTo>
                    <a:lnTo>
                      <a:pt x="782566" y="503690"/>
                    </a:lnTo>
                    <a:cubicBezTo>
                      <a:pt x="753638" y="471358"/>
                      <a:pt x="738323" y="454342"/>
                      <a:pt x="728113" y="444132"/>
                    </a:cubicBezTo>
                    <a:cubicBezTo>
                      <a:pt x="728113" y="440729"/>
                      <a:pt x="728113" y="437325"/>
                      <a:pt x="728113" y="433922"/>
                    </a:cubicBezTo>
                    <a:lnTo>
                      <a:pt x="728113" y="34033"/>
                    </a:lnTo>
                    <a:cubicBezTo>
                      <a:pt x="729815" y="15315"/>
                      <a:pt x="714500" y="0"/>
                      <a:pt x="695782" y="0"/>
                    </a:cubicBezTo>
                    <a:lnTo>
                      <a:pt x="695782" y="0"/>
                    </a:lnTo>
                    <a:close/>
                  </a:path>
                </a:pathLst>
              </a:custGeom>
              <a:grpFill/>
              <a:ln w="16999"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F7FF621C-1A85-43E2-8CCF-F2B082ABAA57}"/>
                  </a:ext>
                </a:extLst>
              </p:cNvPr>
              <p:cNvSpPr/>
              <p:nvPr/>
            </p:nvSpPr>
            <p:spPr>
              <a:xfrm>
                <a:off x="6202143" y="3648185"/>
                <a:ext cx="612596" cy="34033"/>
              </a:xfrm>
              <a:custGeom>
                <a:avLst/>
                <a:gdLst>
                  <a:gd name="connsiteX0" fmla="*/ 0 w 612595"/>
                  <a:gd name="connsiteY0" fmla="*/ 0 h 34033"/>
                  <a:gd name="connsiteX1" fmla="*/ 627911 w 612595"/>
                  <a:gd name="connsiteY1" fmla="*/ 0 h 34033"/>
                  <a:gd name="connsiteX2" fmla="*/ 627911 w 612595"/>
                  <a:gd name="connsiteY2" fmla="*/ 34033 h 34033"/>
                  <a:gd name="connsiteX3" fmla="*/ 0 w 612595"/>
                  <a:gd name="connsiteY3" fmla="*/ 34033 h 34033"/>
                </a:gdLst>
                <a:ahLst/>
                <a:cxnLst>
                  <a:cxn ang="0">
                    <a:pos x="connsiteX0" y="connsiteY0"/>
                  </a:cxn>
                  <a:cxn ang="0">
                    <a:pos x="connsiteX1" y="connsiteY1"/>
                  </a:cxn>
                  <a:cxn ang="0">
                    <a:pos x="connsiteX2" y="connsiteY2"/>
                  </a:cxn>
                  <a:cxn ang="0">
                    <a:pos x="connsiteX3" y="connsiteY3"/>
                  </a:cxn>
                </a:cxnLst>
                <a:rect l="l" t="t" r="r" b="b"/>
                <a:pathLst>
                  <a:path w="612595" h="34033">
                    <a:moveTo>
                      <a:pt x="0" y="0"/>
                    </a:moveTo>
                    <a:lnTo>
                      <a:pt x="627911" y="0"/>
                    </a:lnTo>
                    <a:lnTo>
                      <a:pt x="627911" y="34033"/>
                    </a:lnTo>
                    <a:lnTo>
                      <a:pt x="0" y="34033"/>
                    </a:lnTo>
                    <a:close/>
                  </a:path>
                </a:pathLst>
              </a:custGeom>
              <a:grpFill/>
              <a:ln w="16999" cap="flat">
                <a:noFill/>
                <a:prstDash val="solid"/>
                <a:miter/>
              </a:ln>
            </p:spPr>
            <p:txBody>
              <a:bodyPr rtlCol="0" anchor="ctr"/>
              <a:lstStyle/>
              <a:p>
                <a:endParaRPr lang="en-US"/>
              </a:p>
            </p:txBody>
          </p:sp>
        </p:grpSp>
        <p:sp>
          <p:nvSpPr>
            <p:cNvPr id="92" name="Freeform: Shape 91">
              <a:extLst>
                <a:ext uri="{FF2B5EF4-FFF2-40B4-BE49-F238E27FC236}">
                  <a16:creationId xmlns:a16="http://schemas.microsoft.com/office/drawing/2014/main" id="{AD38F472-10EF-48B9-86C5-53DEDA8D4E72}"/>
                </a:ext>
              </a:extLst>
            </p:cNvPr>
            <p:cNvSpPr/>
            <p:nvPr/>
          </p:nvSpPr>
          <p:spPr>
            <a:xfrm>
              <a:off x="6960110" y="4216476"/>
              <a:ext cx="218529" cy="278127"/>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grpSp>
      <p:pic>
        <p:nvPicPr>
          <p:cNvPr id="166" name="Picture 165">
            <a:extLst>
              <a:ext uri="{FF2B5EF4-FFF2-40B4-BE49-F238E27FC236}">
                <a16:creationId xmlns:a16="http://schemas.microsoft.com/office/drawing/2014/main" id="{1BF72272-2890-47EE-8377-7E5FA8A48E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72182" y="3393601"/>
            <a:ext cx="493863" cy="525142"/>
          </a:xfrm>
          <a:prstGeom prst="rect">
            <a:avLst/>
          </a:prstGeom>
        </p:spPr>
      </p:pic>
      <p:grpSp>
        <p:nvGrpSpPr>
          <p:cNvPr id="95" name="Group 94">
            <a:extLst>
              <a:ext uri="{FF2B5EF4-FFF2-40B4-BE49-F238E27FC236}">
                <a16:creationId xmlns:a16="http://schemas.microsoft.com/office/drawing/2014/main" id="{74BE5DE4-5DB5-42C8-888B-A819E9F4D720}"/>
              </a:ext>
            </a:extLst>
          </p:cNvPr>
          <p:cNvGrpSpPr/>
          <p:nvPr/>
        </p:nvGrpSpPr>
        <p:grpSpPr>
          <a:xfrm>
            <a:off x="7244783" y="984572"/>
            <a:ext cx="476463" cy="635410"/>
            <a:chOff x="1488559" y="3142100"/>
            <a:chExt cx="476463" cy="635410"/>
          </a:xfrm>
          <a:solidFill>
            <a:schemeClr val="accent5"/>
          </a:solidFill>
        </p:grpSpPr>
        <p:sp>
          <p:nvSpPr>
            <p:cNvPr id="96" name="Freeform: Shape 95">
              <a:extLst>
                <a:ext uri="{FF2B5EF4-FFF2-40B4-BE49-F238E27FC236}">
                  <a16:creationId xmlns:a16="http://schemas.microsoft.com/office/drawing/2014/main" id="{8A8EFB27-4435-40B1-B799-470ADDDE9028}"/>
                </a:ext>
              </a:extLst>
            </p:cNvPr>
            <p:cNvSpPr/>
            <p:nvPr/>
          </p:nvSpPr>
          <p:spPr>
            <a:xfrm>
              <a:off x="1716581" y="3142100"/>
              <a:ext cx="204199" cy="153149"/>
            </a:xfrm>
            <a:custGeom>
              <a:avLst/>
              <a:gdLst>
                <a:gd name="connsiteX0" fmla="*/ 0 w 204198"/>
                <a:gd name="connsiteY0" fmla="*/ 159956 h 153148"/>
                <a:gd name="connsiteX1" fmla="*/ 0 w 204198"/>
                <a:gd name="connsiteY1" fmla="*/ 0 h 153148"/>
                <a:gd name="connsiteX2" fmla="*/ 209304 w 204198"/>
                <a:gd name="connsiteY2" fmla="*/ 79978 h 153148"/>
                <a:gd name="connsiteX3" fmla="*/ 0 w 204198"/>
                <a:gd name="connsiteY3" fmla="*/ 159956 h 153148"/>
                <a:gd name="connsiteX4" fmla="*/ 25525 w 204198"/>
                <a:gd name="connsiteY4" fmla="*/ 37436 h 153148"/>
                <a:gd name="connsiteX5" fmla="*/ 25525 w 204198"/>
                <a:gd name="connsiteY5" fmla="*/ 124221 h 153148"/>
                <a:gd name="connsiteX6" fmla="*/ 137834 w 204198"/>
                <a:gd name="connsiteY6" fmla="*/ 81679 h 153148"/>
                <a:gd name="connsiteX7" fmla="*/ 25525 w 204198"/>
                <a:gd name="connsiteY7" fmla="*/ 37436 h 15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198" h="153148">
                  <a:moveTo>
                    <a:pt x="0" y="159956"/>
                  </a:moveTo>
                  <a:lnTo>
                    <a:pt x="0" y="0"/>
                  </a:lnTo>
                  <a:lnTo>
                    <a:pt x="209304" y="79978"/>
                  </a:lnTo>
                  <a:lnTo>
                    <a:pt x="0" y="159956"/>
                  </a:lnTo>
                  <a:close/>
                  <a:moveTo>
                    <a:pt x="25525" y="37436"/>
                  </a:moveTo>
                  <a:lnTo>
                    <a:pt x="25525" y="124221"/>
                  </a:lnTo>
                  <a:lnTo>
                    <a:pt x="137834" y="81679"/>
                  </a:lnTo>
                  <a:lnTo>
                    <a:pt x="25525" y="37436"/>
                  </a:lnTo>
                  <a:close/>
                </a:path>
              </a:pathLst>
            </a:custGeom>
            <a:solidFill>
              <a:schemeClr val="accent1"/>
            </a:solidFill>
            <a:ln w="16999"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6BCB0720-C8E7-490A-B265-5A3BBDAAC8EC}"/>
                </a:ext>
              </a:extLst>
            </p:cNvPr>
            <p:cNvSpPr/>
            <p:nvPr/>
          </p:nvSpPr>
          <p:spPr>
            <a:xfrm>
              <a:off x="1716581" y="3282329"/>
              <a:ext cx="17017" cy="102099"/>
            </a:xfrm>
            <a:custGeom>
              <a:avLst/>
              <a:gdLst>
                <a:gd name="connsiteX0" fmla="*/ 0 w 17016"/>
                <a:gd name="connsiteY0" fmla="*/ 0 h 102099"/>
                <a:gd name="connsiteX1" fmla="*/ 25525 w 17016"/>
                <a:gd name="connsiteY1" fmla="*/ 0 h 102099"/>
                <a:gd name="connsiteX2" fmla="*/ 25525 w 17016"/>
                <a:gd name="connsiteY2" fmla="*/ 110608 h 102099"/>
                <a:gd name="connsiteX3" fmla="*/ 0 w 17016"/>
                <a:gd name="connsiteY3" fmla="*/ 110608 h 102099"/>
              </a:gdLst>
              <a:ahLst/>
              <a:cxnLst>
                <a:cxn ang="0">
                  <a:pos x="connsiteX0" y="connsiteY0"/>
                </a:cxn>
                <a:cxn ang="0">
                  <a:pos x="connsiteX1" y="connsiteY1"/>
                </a:cxn>
                <a:cxn ang="0">
                  <a:pos x="connsiteX2" y="connsiteY2"/>
                </a:cxn>
                <a:cxn ang="0">
                  <a:pos x="connsiteX3" y="connsiteY3"/>
                </a:cxn>
              </a:cxnLst>
              <a:rect l="l" t="t" r="r" b="b"/>
              <a:pathLst>
                <a:path w="17016" h="102099">
                  <a:moveTo>
                    <a:pt x="0" y="0"/>
                  </a:moveTo>
                  <a:lnTo>
                    <a:pt x="25525" y="0"/>
                  </a:lnTo>
                  <a:lnTo>
                    <a:pt x="25525" y="110608"/>
                  </a:lnTo>
                  <a:lnTo>
                    <a:pt x="0" y="110608"/>
                  </a:lnTo>
                  <a:close/>
                </a:path>
              </a:pathLst>
            </a:custGeom>
            <a:solidFill>
              <a:schemeClr val="accent1"/>
            </a:solidFill>
            <a:ln w="16999"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A18D8E8-7EAD-41C4-B2F3-05EF9BDE56B7}"/>
                </a:ext>
              </a:extLst>
            </p:cNvPr>
            <p:cNvSpPr/>
            <p:nvPr/>
          </p:nvSpPr>
          <p:spPr>
            <a:xfrm>
              <a:off x="1488559" y="3382727"/>
              <a:ext cx="476463" cy="187182"/>
            </a:xfrm>
            <a:custGeom>
              <a:avLst/>
              <a:gdLst>
                <a:gd name="connsiteX0" fmla="*/ 486673 w 476463"/>
                <a:gd name="connsiteY0" fmla="*/ 195690 h 187182"/>
                <a:gd name="connsiteX1" fmla="*/ 0 w 476463"/>
                <a:gd name="connsiteY1" fmla="*/ 195690 h 187182"/>
                <a:gd name="connsiteX2" fmla="*/ 0 w 476463"/>
                <a:gd name="connsiteY2" fmla="*/ 45945 h 187182"/>
                <a:gd name="connsiteX3" fmla="*/ 119116 w 476463"/>
                <a:gd name="connsiteY3" fmla="*/ 45945 h 187182"/>
                <a:gd name="connsiteX4" fmla="*/ 119116 w 476463"/>
                <a:gd name="connsiteY4" fmla="*/ 85083 h 187182"/>
                <a:gd name="connsiteX5" fmla="*/ 182077 w 476463"/>
                <a:gd name="connsiteY5" fmla="*/ 85083 h 187182"/>
                <a:gd name="connsiteX6" fmla="*/ 182077 w 476463"/>
                <a:gd name="connsiteY6" fmla="*/ 0 h 187182"/>
                <a:gd name="connsiteX7" fmla="*/ 301193 w 476463"/>
                <a:gd name="connsiteY7" fmla="*/ 0 h 187182"/>
                <a:gd name="connsiteX8" fmla="*/ 301193 w 476463"/>
                <a:gd name="connsiteY8" fmla="*/ 85083 h 187182"/>
                <a:gd name="connsiteX9" fmla="*/ 364154 w 476463"/>
                <a:gd name="connsiteY9" fmla="*/ 85083 h 187182"/>
                <a:gd name="connsiteX10" fmla="*/ 364154 w 476463"/>
                <a:gd name="connsiteY10" fmla="*/ 44243 h 187182"/>
                <a:gd name="connsiteX11" fmla="*/ 483270 w 476463"/>
                <a:gd name="connsiteY11" fmla="*/ 44243 h 187182"/>
                <a:gd name="connsiteX12" fmla="*/ 486673 w 476463"/>
                <a:gd name="connsiteY12" fmla="*/ 195690 h 187182"/>
                <a:gd name="connsiteX13" fmla="*/ 25525 w 476463"/>
                <a:gd name="connsiteY13" fmla="*/ 170165 h 187182"/>
                <a:gd name="connsiteX14" fmla="*/ 461148 w 476463"/>
                <a:gd name="connsiteY14" fmla="*/ 170165 h 187182"/>
                <a:gd name="connsiteX15" fmla="*/ 461148 w 476463"/>
                <a:gd name="connsiteY15" fmla="*/ 69768 h 187182"/>
                <a:gd name="connsiteX16" fmla="*/ 393082 w 476463"/>
                <a:gd name="connsiteY16" fmla="*/ 69768 h 187182"/>
                <a:gd name="connsiteX17" fmla="*/ 393082 w 476463"/>
                <a:gd name="connsiteY17" fmla="*/ 110608 h 187182"/>
                <a:gd name="connsiteX18" fmla="*/ 279071 w 476463"/>
                <a:gd name="connsiteY18" fmla="*/ 110608 h 187182"/>
                <a:gd name="connsiteX19" fmla="*/ 279071 w 476463"/>
                <a:gd name="connsiteY19" fmla="*/ 25525 h 187182"/>
                <a:gd name="connsiteX20" fmla="*/ 211005 w 476463"/>
                <a:gd name="connsiteY20" fmla="*/ 25525 h 187182"/>
                <a:gd name="connsiteX21" fmla="*/ 211005 w 476463"/>
                <a:gd name="connsiteY21" fmla="*/ 110608 h 187182"/>
                <a:gd name="connsiteX22" fmla="*/ 93591 w 476463"/>
                <a:gd name="connsiteY22" fmla="*/ 110608 h 187182"/>
                <a:gd name="connsiteX23" fmla="*/ 93591 w 476463"/>
                <a:gd name="connsiteY23" fmla="*/ 71470 h 187182"/>
                <a:gd name="connsiteX24" fmla="*/ 25525 w 476463"/>
                <a:gd name="connsiteY24" fmla="*/ 71470 h 187182"/>
                <a:gd name="connsiteX25" fmla="*/ 25525 w 476463"/>
                <a:gd name="connsiteY25" fmla="*/ 170165 h 187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6463" h="187182">
                  <a:moveTo>
                    <a:pt x="486673" y="195690"/>
                  </a:moveTo>
                  <a:lnTo>
                    <a:pt x="0" y="195690"/>
                  </a:lnTo>
                  <a:lnTo>
                    <a:pt x="0" y="45945"/>
                  </a:lnTo>
                  <a:lnTo>
                    <a:pt x="119116" y="45945"/>
                  </a:lnTo>
                  <a:lnTo>
                    <a:pt x="119116" y="85083"/>
                  </a:lnTo>
                  <a:lnTo>
                    <a:pt x="182077" y="85083"/>
                  </a:lnTo>
                  <a:lnTo>
                    <a:pt x="182077" y="0"/>
                  </a:lnTo>
                  <a:lnTo>
                    <a:pt x="301193" y="0"/>
                  </a:lnTo>
                  <a:lnTo>
                    <a:pt x="301193" y="85083"/>
                  </a:lnTo>
                  <a:lnTo>
                    <a:pt x="364154" y="85083"/>
                  </a:lnTo>
                  <a:lnTo>
                    <a:pt x="364154" y="44243"/>
                  </a:lnTo>
                  <a:lnTo>
                    <a:pt x="483270" y="44243"/>
                  </a:lnTo>
                  <a:lnTo>
                    <a:pt x="486673" y="195690"/>
                  </a:lnTo>
                  <a:close/>
                  <a:moveTo>
                    <a:pt x="25525" y="170165"/>
                  </a:moveTo>
                  <a:lnTo>
                    <a:pt x="461148" y="170165"/>
                  </a:lnTo>
                  <a:lnTo>
                    <a:pt x="461148" y="69768"/>
                  </a:lnTo>
                  <a:lnTo>
                    <a:pt x="393082" y="69768"/>
                  </a:lnTo>
                  <a:lnTo>
                    <a:pt x="393082" y="110608"/>
                  </a:lnTo>
                  <a:lnTo>
                    <a:pt x="279071" y="110608"/>
                  </a:lnTo>
                  <a:lnTo>
                    <a:pt x="279071" y="25525"/>
                  </a:lnTo>
                  <a:lnTo>
                    <a:pt x="211005" y="25525"/>
                  </a:lnTo>
                  <a:lnTo>
                    <a:pt x="211005" y="110608"/>
                  </a:lnTo>
                  <a:lnTo>
                    <a:pt x="93591" y="110608"/>
                  </a:lnTo>
                  <a:lnTo>
                    <a:pt x="93591" y="71470"/>
                  </a:lnTo>
                  <a:lnTo>
                    <a:pt x="25525" y="71470"/>
                  </a:lnTo>
                  <a:lnTo>
                    <a:pt x="25525" y="170165"/>
                  </a:lnTo>
                  <a:close/>
                </a:path>
              </a:pathLst>
            </a:custGeom>
            <a:grpFill/>
            <a:ln w="16999"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5A55789-18D7-4EDD-AD76-2860C0029B4D}"/>
                </a:ext>
              </a:extLst>
            </p:cNvPr>
            <p:cNvSpPr/>
            <p:nvPr/>
          </p:nvSpPr>
          <p:spPr>
            <a:xfrm>
              <a:off x="1536205" y="3675411"/>
              <a:ext cx="391381" cy="102099"/>
            </a:xfrm>
            <a:custGeom>
              <a:avLst/>
              <a:gdLst>
                <a:gd name="connsiteX0" fmla="*/ 393082 w 391380"/>
                <a:gd name="connsiteY0" fmla="*/ 117414 h 102099"/>
                <a:gd name="connsiteX1" fmla="*/ 0 w 391380"/>
                <a:gd name="connsiteY1" fmla="*/ 117414 h 102099"/>
                <a:gd name="connsiteX2" fmla="*/ 0 w 391380"/>
                <a:gd name="connsiteY2" fmla="*/ 0 h 102099"/>
                <a:gd name="connsiteX3" fmla="*/ 393082 w 391380"/>
                <a:gd name="connsiteY3" fmla="*/ 0 h 102099"/>
                <a:gd name="connsiteX4" fmla="*/ 393082 w 391380"/>
                <a:gd name="connsiteY4" fmla="*/ 117414 h 102099"/>
                <a:gd name="connsiteX5" fmla="*/ 25525 w 391380"/>
                <a:gd name="connsiteY5" fmla="*/ 91889 h 102099"/>
                <a:gd name="connsiteX6" fmla="*/ 367557 w 391380"/>
                <a:gd name="connsiteY6" fmla="*/ 91889 h 102099"/>
                <a:gd name="connsiteX7" fmla="*/ 367557 w 391380"/>
                <a:gd name="connsiteY7" fmla="*/ 25525 h 102099"/>
                <a:gd name="connsiteX8" fmla="*/ 25525 w 391380"/>
                <a:gd name="connsiteY8" fmla="*/ 25525 h 102099"/>
                <a:gd name="connsiteX9" fmla="*/ 25525 w 391380"/>
                <a:gd name="connsiteY9" fmla="*/ 91889 h 10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380" h="102099">
                  <a:moveTo>
                    <a:pt x="393082" y="117414"/>
                  </a:moveTo>
                  <a:lnTo>
                    <a:pt x="0" y="117414"/>
                  </a:lnTo>
                  <a:lnTo>
                    <a:pt x="0" y="0"/>
                  </a:lnTo>
                  <a:lnTo>
                    <a:pt x="393082" y="0"/>
                  </a:lnTo>
                  <a:lnTo>
                    <a:pt x="393082" y="117414"/>
                  </a:lnTo>
                  <a:close/>
                  <a:moveTo>
                    <a:pt x="25525" y="91889"/>
                  </a:moveTo>
                  <a:lnTo>
                    <a:pt x="367557" y="91889"/>
                  </a:lnTo>
                  <a:lnTo>
                    <a:pt x="367557" y="25525"/>
                  </a:lnTo>
                  <a:lnTo>
                    <a:pt x="25525" y="25525"/>
                  </a:lnTo>
                  <a:lnTo>
                    <a:pt x="25525" y="91889"/>
                  </a:lnTo>
                  <a:close/>
                </a:path>
              </a:pathLst>
            </a:custGeom>
            <a:grpFill/>
            <a:ln w="16999"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2C3E762E-AF08-47FC-A509-37064EFCBC1C}"/>
                </a:ext>
              </a:extLst>
            </p:cNvPr>
            <p:cNvSpPr/>
            <p:nvPr/>
          </p:nvSpPr>
          <p:spPr>
            <a:xfrm>
              <a:off x="1580448" y="3552892"/>
              <a:ext cx="289281" cy="136132"/>
            </a:xfrm>
            <a:custGeom>
              <a:avLst/>
              <a:gdLst>
                <a:gd name="connsiteX0" fmla="*/ 306298 w 289281"/>
                <a:gd name="connsiteY0" fmla="*/ 146342 h 136132"/>
                <a:gd name="connsiteX1" fmla="*/ 0 w 289281"/>
                <a:gd name="connsiteY1" fmla="*/ 146342 h 136132"/>
                <a:gd name="connsiteX2" fmla="*/ 0 w 289281"/>
                <a:gd name="connsiteY2" fmla="*/ 0 h 136132"/>
                <a:gd name="connsiteX3" fmla="*/ 306298 w 289281"/>
                <a:gd name="connsiteY3" fmla="*/ 0 h 136132"/>
                <a:gd name="connsiteX4" fmla="*/ 306298 w 289281"/>
                <a:gd name="connsiteY4" fmla="*/ 146342 h 136132"/>
                <a:gd name="connsiteX5" fmla="*/ 25525 w 289281"/>
                <a:gd name="connsiteY5" fmla="*/ 120817 h 136132"/>
                <a:gd name="connsiteX6" fmla="*/ 280773 w 289281"/>
                <a:gd name="connsiteY6" fmla="*/ 120817 h 136132"/>
                <a:gd name="connsiteX7" fmla="*/ 280773 w 289281"/>
                <a:gd name="connsiteY7" fmla="*/ 25525 h 136132"/>
                <a:gd name="connsiteX8" fmla="*/ 25525 w 289281"/>
                <a:gd name="connsiteY8" fmla="*/ 25525 h 136132"/>
                <a:gd name="connsiteX9" fmla="*/ 25525 w 289281"/>
                <a:gd name="connsiteY9" fmla="*/ 120817 h 13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281" h="136132">
                  <a:moveTo>
                    <a:pt x="306298" y="146342"/>
                  </a:moveTo>
                  <a:lnTo>
                    <a:pt x="0" y="146342"/>
                  </a:lnTo>
                  <a:lnTo>
                    <a:pt x="0" y="0"/>
                  </a:lnTo>
                  <a:lnTo>
                    <a:pt x="306298" y="0"/>
                  </a:lnTo>
                  <a:lnTo>
                    <a:pt x="306298" y="146342"/>
                  </a:lnTo>
                  <a:close/>
                  <a:moveTo>
                    <a:pt x="25525" y="120817"/>
                  </a:moveTo>
                  <a:lnTo>
                    <a:pt x="280773" y="120817"/>
                  </a:lnTo>
                  <a:lnTo>
                    <a:pt x="280773" y="25525"/>
                  </a:lnTo>
                  <a:lnTo>
                    <a:pt x="25525" y="25525"/>
                  </a:lnTo>
                  <a:lnTo>
                    <a:pt x="25525" y="120817"/>
                  </a:lnTo>
                  <a:close/>
                </a:path>
              </a:pathLst>
            </a:custGeom>
            <a:grpFill/>
            <a:ln w="16999" cap="flat">
              <a:noFill/>
              <a:prstDash val="solid"/>
              <a:miter/>
            </a:ln>
          </p:spPr>
          <p:txBody>
            <a:bodyPr rtlCol="0" anchor="ctr"/>
            <a:lstStyle/>
            <a:p>
              <a:endParaRPr lang="en-US"/>
            </a:p>
          </p:txBody>
        </p:sp>
      </p:grpSp>
      <p:grpSp>
        <p:nvGrpSpPr>
          <p:cNvPr id="102" name="Group 101">
            <a:extLst>
              <a:ext uri="{FF2B5EF4-FFF2-40B4-BE49-F238E27FC236}">
                <a16:creationId xmlns:a16="http://schemas.microsoft.com/office/drawing/2014/main" id="{DBBCB207-91EA-4690-BF0D-55E9A1C2D750}"/>
              </a:ext>
            </a:extLst>
          </p:cNvPr>
          <p:cNvGrpSpPr/>
          <p:nvPr/>
        </p:nvGrpSpPr>
        <p:grpSpPr>
          <a:xfrm>
            <a:off x="9304012" y="2293611"/>
            <a:ext cx="580366" cy="663049"/>
            <a:chOff x="9368922" y="3229687"/>
            <a:chExt cx="575159" cy="657101"/>
          </a:xfrm>
          <a:solidFill>
            <a:schemeClr val="accent5"/>
          </a:solidFill>
        </p:grpSpPr>
        <p:sp>
          <p:nvSpPr>
            <p:cNvPr id="105" name="Freeform: Shape 104">
              <a:extLst>
                <a:ext uri="{FF2B5EF4-FFF2-40B4-BE49-F238E27FC236}">
                  <a16:creationId xmlns:a16="http://schemas.microsoft.com/office/drawing/2014/main" id="{CF79D368-1B3C-4B55-A4ED-9BB1BF2AB9A4}"/>
                </a:ext>
              </a:extLst>
            </p:cNvPr>
            <p:cNvSpPr/>
            <p:nvPr/>
          </p:nvSpPr>
          <p:spPr>
            <a:xfrm>
              <a:off x="9438690" y="3229687"/>
              <a:ext cx="289281" cy="289281"/>
            </a:xfrm>
            <a:custGeom>
              <a:avLst/>
              <a:gdLst>
                <a:gd name="connsiteX0" fmla="*/ 148044 w 289281"/>
                <a:gd name="connsiteY0" fmla="*/ 296088 h 289281"/>
                <a:gd name="connsiteX1" fmla="*/ 0 w 289281"/>
                <a:gd name="connsiteY1" fmla="*/ 148044 h 289281"/>
                <a:gd name="connsiteX2" fmla="*/ 86784 w 289281"/>
                <a:gd name="connsiteY2" fmla="*/ 11912 h 289281"/>
                <a:gd name="connsiteX3" fmla="*/ 148044 w 289281"/>
                <a:gd name="connsiteY3" fmla="*/ 0 h 289281"/>
                <a:gd name="connsiteX4" fmla="*/ 209303 w 289281"/>
                <a:gd name="connsiteY4" fmla="*/ 11912 h 289281"/>
                <a:gd name="connsiteX5" fmla="*/ 296088 w 289281"/>
                <a:gd name="connsiteY5" fmla="*/ 148044 h 289281"/>
                <a:gd name="connsiteX6" fmla="*/ 148044 w 289281"/>
                <a:gd name="connsiteY6" fmla="*/ 296088 h 289281"/>
                <a:gd name="connsiteX7" fmla="*/ 148044 w 289281"/>
                <a:gd name="connsiteY7" fmla="*/ 25525 h 289281"/>
                <a:gd name="connsiteX8" fmla="*/ 98696 w 289281"/>
                <a:gd name="connsiteY8" fmla="*/ 35735 h 289281"/>
                <a:gd name="connsiteX9" fmla="*/ 25525 w 289281"/>
                <a:gd name="connsiteY9" fmla="*/ 148044 h 289281"/>
                <a:gd name="connsiteX10" fmla="*/ 148044 w 289281"/>
                <a:gd name="connsiteY10" fmla="*/ 270563 h 289281"/>
                <a:gd name="connsiteX11" fmla="*/ 270563 w 289281"/>
                <a:gd name="connsiteY11" fmla="*/ 148044 h 289281"/>
                <a:gd name="connsiteX12" fmla="*/ 199093 w 289281"/>
                <a:gd name="connsiteY12" fmla="*/ 35735 h 289281"/>
                <a:gd name="connsiteX13" fmla="*/ 148044 w 289281"/>
                <a:gd name="connsiteY13" fmla="*/ 25525 h 28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281" h="289281">
                  <a:moveTo>
                    <a:pt x="148044" y="296088"/>
                  </a:moveTo>
                  <a:cubicBezTo>
                    <a:pt x="66364" y="296088"/>
                    <a:pt x="0" y="229723"/>
                    <a:pt x="0" y="148044"/>
                  </a:cubicBezTo>
                  <a:cubicBezTo>
                    <a:pt x="0" y="90188"/>
                    <a:pt x="34033" y="37436"/>
                    <a:pt x="86784" y="11912"/>
                  </a:cubicBezTo>
                  <a:cubicBezTo>
                    <a:pt x="103801" y="3403"/>
                    <a:pt x="124221" y="0"/>
                    <a:pt x="148044" y="0"/>
                  </a:cubicBezTo>
                  <a:cubicBezTo>
                    <a:pt x="171867" y="0"/>
                    <a:pt x="192287" y="3403"/>
                    <a:pt x="209303" y="11912"/>
                  </a:cubicBezTo>
                  <a:cubicBezTo>
                    <a:pt x="262055" y="37436"/>
                    <a:pt x="296088" y="88486"/>
                    <a:pt x="296088" y="148044"/>
                  </a:cubicBezTo>
                  <a:cubicBezTo>
                    <a:pt x="296088" y="229723"/>
                    <a:pt x="229723" y="296088"/>
                    <a:pt x="148044" y="296088"/>
                  </a:cubicBezTo>
                  <a:close/>
                  <a:moveTo>
                    <a:pt x="148044" y="25525"/>
                  </a:moveTo>
                  <a:cubicBezTo>
                    <a:pt x="127624" y="25525"/>
                    <a:pt x="110608" y="28928"/>
                    <a:pt x="98696" y="35735"/>
                  </a:cubicBezTo>
                  <a:cubicBezTo>
                    <a:pt x="54453" y="56155"/>
                    <a:pt x="25525" y="100398"/>
                    <a:pt x="25525" y="148044"/>
                  </a:cubicBezTo>
                  <a:cubicBezTo>
                    <a:pt x="25525" y="216110"/>
                    <a:pt x="79977" y="270563"/>
                    <a:pt x="148044" y="270563"/>
                  </a:cubicBezTo>
                  <a:cubicBezTo>
                    <a:pt x="216110" y="270563"/>
                    <a:pt x="270563" y="216110"/>
                    <a:pt x="270563" y="148044"/>
                  </a:cubicBezTo>
                  <a:cubicBezTo>
                    <a:pt x="270563" y="98696"/>
                    <a:pt x="243336" y="56155"/>
                    <a:pt x="199093" y="35735"/>
                  </a:cubicBezTo>
                  <a:cubicBezTo>
                    <a:pt x="185480" y="28928"/>
                    <a:pt x="168464" y="25525"/>
                    <a:pt x="148044" y="25525"/>
                  </a:cubicBezTo>
                  <a:close/>
                </a:path>
              </a:pathLst>
            </a:custGeom>
            <a:grpFill/>
            <a:ln w="16999"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E897307-5289-4175-AFAE-59F1786B5183}"/>
                </a:ext>
              </a:extLst>
            </p:cNvPr>
            <p:cNvSpPr/>
            <p:nvPr/>
          </p:nvSpPr>
          <p:spPr>
            <a:xfrm>
              <a:off x="9368922" y="3553265"/>
              <a:ext cx="340331" cy="221215"/>
            </a:xfrm>
            <a:custGeom>
              <a:avLst/>
              <a:gdLst>
                <a:gd name="connsiteX0" fmla="*/ 304596 w 340330"/>
                <a:gd name="connsiteY0" fmla="*/ 228022 h 221215"/>
                <a:gd name="connsiteX1" fmla="*/ 0 w 340330"/>
                <a:gd name="connsiteY1" fmla="*/ 228022 h 221215"/>
                <a:gd name="connsiteX2" fmla="*/ 0 w 340330"/>
                <a:gd name="connsiteY2" fmla="*/ 216110 h 221215"/>
                <a:gd name="connsiteX3" fmla="*/ 216110 w 340330"/>
                <a:gd name="connsiteY3" fmla="*/ 0 h 221215"/>
                <a:gd name="connsiteX4" fmla="*/ 330121 w 340330"/>
                <a:gd name="connsiteY4" fmla="*/ 32331 h 221215"/>
                <a:gd name="connsiteX5" fmla="*/ 355646 w 340330"/>
                <a:gd name="connsiteY5" fmla="*/ 47646 h 221215"/>
                <a:gd name="connsiteX6" fmla="*/ 326717 w 340330"/>
                <a:gd name="connsiteY6" fmla="*/ 56155 h 221215"/>
                <a:gd name="connsiteX7" fmla="*/ 270563 w 340330"/>
                <a:gd name="connsiteY7" fmla="*/ 69768 h 221215"/>
                <a:gd name="connsiteX8" fmla="*/ 270563 w 340330"/>
                <a:gd name="connsiteY8" fmla="*/ 122519 h 221215"/>
                <a:gd name="connsiteX9" fmla="*/ 284176 w 340330"/>
                <a:gd name="connsiteY9" fmla="*/ 190585 h 221215"/>
                <a:gd name="connsiteX10" fmla="*/ 294386 w 340330"/>
                <a:gd name="connsiteY10" fmla="*/ 211005 h 221215"/>
                <a:gd name="connsiteX11" fmla="*/ 304596 w 340330"/>
                <a:gd name="connsiteY11" fmla="*/ 228022 h 221215"/>
                <a:gd name="connsiteX12" fmla="*/ 27227 w 340330"/>
                <a:gd name="connsiteY12" fmla="*/ 202497 h 221215"/>
                <a:gd name="connsiteX13" fmla="*/ 263756 w 340330"/>
                <a:gd name="connsiteY13" fmla="*/ 202497 h 221215"/>
                <a:gd name="connsiteX14" fmla="*/ 262055 w 340330"/>
                <a:gd name="connsiteY14" fmla="*/ 197392 h 221215"/>
                <a:gd name="connsiteX15" fmla="*/ 262055 w 340330"/>
                <a:gd name="connsiteY15" fmla="*/ 197392 h 221215"/>
                <a:gd name="connsiteX16" fmla="*/ 246740 w 340330"/>
                <a:gd name="connsiteY16" fmla="*/ 120817 h 221215"/>
                <a:gd name="connsiteX17" fmla="*/ 246740 w 340330"/>
                <a:gd name="connsiteY17" fmla="*/ 45945 h 221215"/>
                <a:gd name="connsiteX18" fmla="*/ 267159 w 340330"/>
                <a:gd name="connsiteY18" fmla="*/ 42541 h 221215"/>
                <a:gd name="connsiteX19" fmla="*/ 287580 w 340330"/>
                <a:gd name="connsiteY19" fmla="*/ 37436 h 221215"/>
                <a:gd name="connsiteX20" fmla="*/ 216110 w 340330"/>
                <a:gd name="connsiteY20" fmla="*/ 23823 h 221215"/>
                <a:gd name="connsiteX21" fmla="*/ 27227 w 340330"/>
                <a:gd name="connsiteY21" fmla="*/ 202497 h 221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0330" h="221215">
                  <a:moveTo>
                    <a:pt x="304596" y="228022"/>
                  </a:moveTo>
                  <a:lnTo>
                    <a:pt x="0" y="228022"/>
                  </a:lnTo>
                  <a:lnTo>
                    <a:pt x="0" y="216110"/>
                  </a:lnTo>
                  <a:cubicBezTo>
                    <a:pt x="0" y="96994"/>
                    <a:pt x="96994" y="0"/>
                    <a:pt x="216110" y="0"/>
                  </a:cubicBezTo>
                  <a:cubicBezTo>
                    <a:pt x="256950" y="0"/>
                    <a:pt x="296088" y="11912"/>
                    <a:pt x="330121" y="32331"/>
                  </a:cubicBezTo>
                  <a:lnTo>
                    <a:pt x="355646" y="47646"/>
                  </a:lnTo>
                  <a:lnTo>
                    <a:pt x="326717" y="56155"/>
                  </a:lnTo>
                  <a:cubicBezTo>
                    <a:pt x="304596" y="62961"/>
                    <a:pt x="285878" y="66365"/>
                    <a:pt x="270563" y="69768"/>
                  </a:cubicBezTo>
                  <a:lnTo>
                    <a:pt x="270563" y="122519"/>
                  </a:lnTo>
                  <a:cubicBezTo>
                    <a:pt x="270563" y="144641"/>
                    <a:pt x="275668" y="166762"/>
                    <a:pt x="284176" y="190585"/>
                  </a:cubicBezTo>
                  <a:cubicBezTo>
                    <a:pt x="285878" y="197392"/>
                    <a:pt x="289281" y="204199"/>
                    <a:pt x="294386" y="211005"/>
                  </a:cubicBezTo>
                  <a:lnTo>
                    <a:pt x="304596" y="228022"/>
                  </a:lnTo>
                  <a:close/>
                  <a:moveTo>
                    <a:pt x="27227" y="202497"/>
                  </a:moveTo>
                  <a:lnTo>
                    <a:pt x="263756" y="202497"/>
                  </a:lnTo>
                  <a:cubicBezTo>
                    <a:pt x="263756" y="200795"/>
                    <a:pt x="262055" y="199094"/>
                    <a:pt x="262055" y="197392"/>
                  </a:cubicBezTo>
                  <a:lnTo>
                    <a:pt x="262055" y="197392"/>
                  </a:lnTo>
                  <a:cubicBezTo>
                    <a:pt x="251845" y="171867"/>
                    <a:pt x="246740" y="146342"/>
                    <a:pt x="246740" y="120817"/>
                  </a:cubicBezTo>
                  <a:lnTo>
                    <a:pt x="246740" y="45945"/>
                  </a:lnTo>
                  <a:lnTo>
                    <a:pt x="267159" y="42541"/>
                  </a:lnTo>
                  <a:cubicBezTo>
                    <a:pt x="273967" y="40840"/>
                    <a:pt x="280773" y="39138"/>
                    <a:pt x="287580" y="37436"/>
                  </a:cubicBezTo>
                  <a:cubicBezTo>
                    <a:pt x="265458" y="28928"/>
                    <a:pt x="241635" y="23823"/>
                    <a:pt x="216110" y="23823"/>
                  </a:cubicBezTo>
                  <a:cubicBezTo>
                    <a:pt x="115712" y="23823"/>
                    <a:pt x="34033" y="103801"/>
                    <a:pt x="27227" y="202497"/>
                  </a:cubicBezTo>
                  <a:close/>
                </a:path>
              </a:pathLst>
            </a:custGeom>
            <a:grpFill/>
            <a:ln w="16999"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BE8F1E0-A6D5-43ED-9930-78E2C8CEBBE8}"/>
                </a:ext>
              </a:extLst>
            </p:cNvPr>
            <p:cNvSpPr/>
            <p:nvPr/>
          </p:nvSpPr>
          <p:spPr>
            <a:xfrm>
              <a:off x="9671816" y="3597507"/>
              <a:ext cx="272265" cy="289281"/>
            </a:xfrm>
            <a:custGeom>
              <a:avLst/>
              <a:gdLst>
                <a:gd name="connsiteX0" fmla="*/ 139536 w 272264"/>
                <a:gd name="connsiteY0" fmla="*/ 25525 h 289281"/>
                <a:gd name="connsiteX1" fmla="*/ 161657 w 272264"/>
                <a:gd name="connsiteY1" fmla="*/ 30630 h 289281"/>
                <a:gd name="connsiteX2" fmla="*/ 161657 w 272264"/>
                <a:gd name="connsiteY2" fmla="*/ 30630 h 289281"/>
                <a:gd name="connsiteX3" fmla="*/ 161657 w 272264"/>
                <a:gd name="connsiteY3" fmla="*/ 30630 h 289281"/>
                <a:gd name="connsiteX4" fmla="*/ 163359 w 272264"/>
                <a:gd name="connsiteY4" fmla="*/ 30630 h 289281"/>
                <a:gd name="connsiteX5" fmla="*/ 163359 w 272264"/>
                <a:gd name="connsiteY5" fmla="*/ 30630 h 289281"/>
                <a:gd name="connsiteX6" fmla="*/ 163359 w 272264"/>
                <a:gd name="connsiteY6" fmla="*/ 30630 h 289281"/>
                <a:gd name="connsiteX7" fmla="*/ 222917 w 272264"/>
                <a:gd name="connsiteY7" fmla="*/ 61260 h 289281"/>
                <a:gd name="connsiteX8" fmla="*/ 224619 w 272264"/>
                <a:gd name="connsiteY8" fmla="*/ 61260 h 289281"/>
                <a:gd name="connsiteX9" fmla="*/ 226320 w 272264"/>
                <a:gd name="connsiteY9" fmla="*/ 61260 h 289281"/>
                <a:gd name="connsiteX10" fmla="*/ 238232 w 272264"/>
                <a:gd name="connsiteY10" fmla="*/ 64663 h 289281"/>
                <a:gd name="connsiteX11" fmla="*/ 253546 w 272264"/>
                <a:gd name="connsiteY11" fmla="*/ 68066 h 289281"/>
                <a:gd name="connsiteX12" fmla="*/ 253546 w 272264"/>
                <a:gd name="connsiteY12" fmla="*/ 90188 h 289281"/>
                <a:gd name="connsiteX13" fmla="*/ 243337 w 272264"/>
                <a:gd name="connsiteY13" fmla="*/ 142939 h 289281"/>
                <a:gd name="connsiteX14" fmla="*/ 243337 w 272264"/>
                <a:gd name="connsiteY14" fmla="*/ 142939 h 289281"/>
                <a:gd name="connsiteX15" fmla="*/ 243337 w 272264"/>
                <a:gd name="connsiteY15" fmla="*/ 142939 h 289281"/>
                <a:gd name="connsiteX16" fmla="*/ 214409 w 272264"/>
                <a:gd name="connsiteY16" fmla="*/ 192287 h 289281"/>
                <a:gd name="connsiteX17" fmla="*/ 170165 w 272264"/>
                <a:gd name="connsiteY17" fmla="*/ 236530 h 289281"/>
                <a:gd name="connsiteX18" fmla="*/ 139536 w 272264"/>
                <a:gd name="connsiteY18" fmla="*/ 260353 h 289281"/>
                <a:gd name="connsiteX19" fmla="*/ 107205 w 272264"/>
                <a:gd name="connsiteY19" fmla="*/ 236530 h 289281"/>
                <a:gd name="connsiteX20" fmla="*/ 62961 w 272264"/>
                <a:gd name="connsiteY20" fmla="*/ 192287 h 289281"/>
                <a:gd name="connsiteX21" fmla="*/ 34033 w 272264"/>
                <a:gd name="connsiteY21" fmla="*/ 142939 h 289281"/>
                <a:gd name="connsiteX22" fmla="*/ 23823 w 272264"/>
                <a:gd name="connsiteY22" fmla="*/ 88486 h 289281"/>
                <a:gd name="connsiteX23" fmla="*/ 23823 w 272264"/>
                <a:gd name="connsiteY23" fmla="*/ 66365 h 289281"/>
                <a:gd name="connsiteX24" fmla="*/ 52751 w 272264"/>
                <a:gd name="connsiteY24" fmla="*/ 59558 h 289281"/>
                <a:gd name="connsiteX25" fmla="*/ 54453 w 272264"/>
                <a:gd name="connsiteY25" fmla="*/ 59558 h 289281"/>
                <a:gd name="connsiteX26" fmla="*/ 56155 w 272264"/>
                <a:gd name="connsiteY26" fmla="*/ 59558 h 289281"/>
                <a:gd name="connsiteX27" fmla="*/ 115713 w 272264"/>
                <a:gd name="connsiteY27" fmla="*/ 28928 h 289281"/>
                <a:gd name="connsiteX28" fmla="*/ 139536 w 272264"/>
                <a:gd name="connsiteY28" fmla="*/ 25525 h 289281"/>
                <a:gd name="connsiteX29" fmla="*/ 139536 w 272264"/>
                <a:gd name="connsiteY29" fmla="*/ 0 h 289281"/>
                <a:gd name="connsiteX30" fmla="*/ 100398 w 272264"/>
                <a:gd name="connsiteY30" fmla="*/ 10210 h 289281"/>
                <a:gd name="connsiteX31" fmla="*/ 47647 w 272264"/>
                <a:gd name="connsiteY31" fmla="*/ 37436 h 289281"/>
                <a:gd name="connsiteX32" fmla="*/ 0 w 272264"/>
                <a:gd name="connsiteY32" fmla="*/ 49348 h 289281"/>
                <a:gd name="connsiteX33" fmla="*/ 0 w 272264"/>
                <a:gd name="connsiteY33" fmla="*/ 91889 h 289281"/>
                <a:gd name="connsiteX34" fmla="*/ 11912 w 272264"/>
                <a:gd name="connsiteY34" fmla="*/ 154851 h 289281"/>
                <a:gd name="connsiteX35" fmla="*/ 44243 w 272264"/>
                <a:gd name="connsiteY35" fmla="*/ 211005 h 289281"/>
                <a:gd name="connsiteX36" fmla="*/ 91889 w 272264"/>
                <a:gd name="connsiteY36" fmla="*/ 258652 h 289281"/>
                <a:gd name="connsiteX37" fmla="*/ 139536 w 272264"/>
                <a:gd name="connsiteY37" fmla="*/ 292685 h 289281"/>
                <a:gd name="connsiteX38" fmla="*/ 187182 w 272264"/>
                <a:gd name="connsiteY38" fmla="*/ 258652 h 289281"/>
                <a:gd name="connsiteX39" fmla="*/ 234829 w 272264"/>
                <a:gd name="connsiteY39" fmla="*/ 211005 h 289281"/>
                <a:gd name="connsiteX40" fmla="*/ 267160 w 272264"/>
                <a:gd name="connsiteY40" fmla="*/ 154851 h 289281"/>
                <a:gd name="connsiteX41" fmla="*/ 279071 w 272264"/>
                <a:gd name="connsiteY41" fmla="*/ 91889 h 289281"/>
                <a:gd name="connsiteX42" fmla="*/ 279071 w 272264"/>
                <a:gd name="connsiteY42" fmla="*/ 49348 h 289281"/>
                <a:gd name="connsiteX43" fmla="*/ 245038 w 272264"/>
                <a:gd name="connsiteY43" fmla="*/ 40840 h 289281"/>
                <a:gd name="connsiteX44" fmla="*/ 233127 w 272264"/>
                <a:gd name="connsiteY44" fmla="*/ 37436 h 289281"/>
                <a:gd name="connsiteX45" fmla="*/ 178674 w 272264"/>
                <a:gd name="connsiteY45" fmla="*/ 10210 h 289281"/>
                <a:gd name="connsiteX46" fmla="*/ 176972 w 272264"/>
                <a:gd name="connsiteY46" fmla="*/ 10210 h 289281"/>
                <a:gd name="connsiteX47" fmla="*/ 139536 w 272264"/>
                <a:gd name="connsiteY47" fmla="*/ 0 h 289281"/>
                <a:gd name="connsiteX48" fmla="*/ 139536 w 272264"/>
                <a:gd name="connsiteY48" fmla="*/ 0 h 28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2264" h="289281">
                  <a:moveTo>
                    <a:pt x="139536" y="25525"/>
                  </a:moveTo>
                  <a:cubicBezTo>
                    <a:pt x="149746" y="25525"/>
                    <a:pt x="158254" y="27226"/>
                    <a:pt x="161657" y="30630"/>
                  </a:cubicBezTo>
                  <a:lnTo>
                    <a:pt x="161657" y="30630"/>
                  </a:lnTo>
                  <a:lnTo>
                    <a:pt x="161657" y="30630"/>
                  </a:lnTo>
                  <a:lnTo>
                    <a:pt x="163359" y="30630"/>
                  </a:lnTo>
                  <a:lnTo>
                    <a:pt x="163359" y="30630"/>
                  </a:lnTo>
                  <a:lnTo>
                    <a:pt x="163359" y="30630"/>
                  </a:lnTo>
                  <a:cubicBezTo>
                    <a:pt x="180376" y="40840"/>
                    <a:pt x="199094" y="52751"/>
                    <a:pt x="222917" y="61260"/>
                  </a:cubicBezTo>
                  <a:lnTo>
                    <a:pt x="224619" y="61260"/>
                  </a:lnTo>
                  <a:lnTo>
                    <a:pt x="226320" y="61260"/>
                  </a:lnTo>
                  <a:lnTo>
                    <a:pt x="238232" y="64663"/>
                  </a:lnTo>
                  <a:cubicBezTo>
                    <a:pt x="243337" y="66365"/>
                    <a:pt x="248442" y="68066"/>
                    <a:pt x="253546" y="68066"/>
                  </a:cubicBezTo>
                  <a:lnTo>
                    <a:pt x="253546" y="90188"/>
                  </a:lnTo>
                  <a:cubicBezTo>
                    <a:pt x="253546" y="110608"/>
                    <a:pt x="250143" y="127624"/>
                    <a:pt x="243337" y="142939"/>
                  </a:cubicBezTo>
                  <a:lnTo>
                    <a:pt x="243337" y="142939"/>
                  </a:lnTo>
                  <a:lnTo>
                    <a:pt x="243337" y="142939"/>
                  </a:lnTo>
                  <a:cubicBezTo>
                    <a:pt x="236530" y="159956"/>
                    <a:pt x="226320" y="176972"/>
                    <a:pt x="214409" y="192287"/>
                  </a:cubicBezTo>
                  <a:cubicBezTo>
                    <a:pt x="200796" y="207602"/>
                    <a:pt x="187182" y="222917"/>
                    <a:pt x="170165" y="236530"/>
                  </a:cubicBezTo>
                  <a:cubicBezTo>
                    <a:pt x="159955" y="245038"/>
                    <a:pt x="149746" y="253547"/>
                    <a:pt x="139536" y="260353"/>
                  </a:cubicBezTo>
                  <a:cubicBezTo>
                    <a:pt x="129326" y="253547"/>
                    <a:pt x="119116" y="245038"/>
                    <a:pt x="107205" y="236530"/>
                  </a:cubicBezTo>
                  <a:cubicBezTo>
                    <a:pt x="91889" y="222917"/>
                    <a:pt x="76574" y="209304"/>
                    <a:pt x="62961" y="192287"/>
                  </a:cubicBezTo>
                  <a:cubicBezTo>
                    <a:pt x="51050" y="176972"/>
                    <a:pt x="40840" y="161657"/>
                    <a:pt x="34033" y="142939"/>
                  </a:cubicBezTo>
                  <a:cubicBezTo>
                    <a:pt x="27227" y="124221"/>
                    <a:pt x="23823" y="105503"/>
                    <a:pt x="23823" y="88486"/>
                  </a:cubicBezTo>
                  <a:lnTo>
                    <a:pt x="23823" y="66365"/>
                  </a:lnTo>
                  <a:cubicBezTo>
                    <a:pt x="32331" y="64663"/>
                    <a:pt x="42541" y="61260"/>
                    <a:pt x="52751" y="59558"/>
                  </a:cubicBezTo>
                  <a:lnTo>
                    <a:pt x="54453" y="59558"/>
                  </a:lnTo>
                  <a:lnTo>
                    <a:pt x="56155" y="59558"/>
                  </a:lnTo>
                  <a:cubicBezTo>
                    <a:pt x="74873" y="52751"/>
                    <a:pt x="95293" y="42541"/>
                    <a:pt x="115713" y="28928"/>
                  </a:cubicBezTo>
                  <a:cubicBezTo>
                    <a:pt x="120818" y="27226"/>
                    <a:pt x="129326" y="25525"/>
                    <a:pt x="139536" y="25525"/>
                  </a:cubicBezTo>
                  <a:moveTo>
                    <a:pt x="139536" y="0"/>
                  </a:moveTo>
                  <a:cubicBezTo>
                    <a:pt x="124221" y="0"/>
                    <a:pt x="112309" y="3403"/>
                    <a:pt x="100398" y="10210"/>
                  </a:cubicBezTo>
                  <a:cubicBezTo>
                    <a:pt x="83381" y="22122"/>
                    <a:pt x="64663" y="32331"/>
                    <a:pt x="47647" y="37436"/>
                  </a:cubicBezTo>
                  <a:cubicBezTo>
                    <a:pt x="28928" y="42541"/>
                    <a:pt x="13614" y="45945"/>
                    <a:pt x="0" y="49348"/>
                  </a:cubicBezTo>
                  <a:lnTo>
                    <a:pt x="0" y="91889"/>
                  </a:lnTo>
                  <a:cubicBezTo>
                    <a:pt x="0" y="112309"/>
                    <a:pt x="3404" y="134431"/>
                    <a:pt x="11912" y="154851"/>
                  </a:cubicBezTo>
                  <a:cubicBezTo>
                    <a:pt x="20420" y="175270"/>
                    <a:pt x="30630" y="193989"/>
                    <a:pt x="44243" y="211005"/>
                  </a:cubicBezTo>
                  <a:cubicBezTo>
                    <a:pt x="57856" y="228022"/>
                    <a:pt x="74873" y="245038"/>
                    <a:pt x="91889" y="258652"/>
                  </a:cubicBezTo>
                  <a:cubicBezTo>
                    <a:pt x="107205" y="272265"/>
                    <a:pt x="125922" y="284176"/>
                    <a:pt x="139536" y="292685"/>
                  </a:cubicBezTo>
                  <a:cubicBezTo>
                    <a:pt x="154851" y="282475"/>
                    <a:pt x="170165" y="272265"/>
                    <a:pt x="187182" y="258652"/>
                  </a:cubicBezTo>
                  <a:cubicBezTo>
                    <a:pt x="204199" y="245038"/>
                    <a:pt x="221215" y="228022"/>
                    <a:pt x="234829" y="211005"/>
                  </a:cubicBezTo>
                  <a:cubicBezTo>
                    <a:pt x="248442" y="193989"/>
                    <a:pt x="260353" y="175270"/>
                    <a:pt x="267160" y="154851"/>
                  </a:cubicBezTo>
                  <a:cubicBezTo>
                    <a:pt x="275668" y="136132"/>
                    <a:pt x="279071" y="115713"/>
                    <a:pt x="279071" y="91889"/>
                  </a:cubicBezTo>
                  <a:lnTo>
                    <a:pt x="279071" y="49348"/>
                  </a:lnTo>
                  <a:cubicBezTo>
                    <a:pt x="267160" y="47646"/>
                    <a:pt x="256950" y="44243"/>
                    <a:pt x="245038" y="40840"/>
                  </a:cubicBezTo>
                  <a:lnTo>
                    <a:pt x="233127" y="37436"/>
                  </a:lnTo>
                  <a:cubicBezTo>
                    <a:pt x="212707" y="30630"/>
                    <a:pt x="195690" y="20420"/>
                    <a:pt x="178674" y="10210"/>
                  </a:cubicBezTo>
                  <a:lnTo>
                    <a:pt x="176972" y="10210"/>
                  </a:lnTo>
                  <a:cubicBezTo>
                    <a:pt x="168464" y="3403"/>
                    <a:pt x="154851" y="0"/>
                    <a:pt x="139536" y="0"/>
                  </a:cubicBezTo>
                  <a:lnTo>
                    <a:pt x="139536" y="0"/>
                  </a:lnTo>
                  <a:close/>
                </a:path>
              </a:pathLst>
            </a:custGeom>
            <a:solidFill>
              <a:schemeClr val="accent1"/>
            </a:solidFill>
            <a:ln w="16999" cap="flat">
              <a:noFill/>
              <a:prstDash val="solid"/>
              <a:miter/>
            </a:ln>
          </p:spPr>
          <p:txBody>
            <a:bodyPr rtlCol="0" anchor="ctr"/>
            <a:lstStyle/>
            <a:p>
              <a:endParaRPr lang="en-US"/>
            </a:p>
          </p:txBody>
        </p:sp>
      </p:grpSp>
      <p:sp>
        <p:nvSpPr>
          <p:cNvPr id="27" name="TextBox 26">
            <a:extLst>
              <a:ext uri="{FF2B5EF4-FFF2-40B4-BE49-F238E27FC236}">
                <a16:creationId xmlns:a16="http://schemas.microsoft.com/office/drawing/2014/main" id="{CD729284-06C1-4E60-930A-CD9446166084}"/>
              </a:ext>
            </a:extLst>
          </p:cNvPr>
          <p:cNvSpPr txBox="1"/>
          <p:nvPr/>
        </p:nvSpPr>
        <p:spPr>
          <a:xfrm>
            <a:off x="8148125" y="3816767"/>
            <a:ext cx="2154107" cy="280678"/>
          </a:xfrm>
          <a:prstGeom prst="rect">
            <a:avLst/>
          </a:prstGeom>
          <a:solidFill>
            <a:schemeClr val="bg1"/>
          </a:solidFill>
        </p:spPr>
        <p:txBody>
          <a:bodyPr wrap="square" lIns="146284" rtlCol="0">
            <a:sp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0">
                      <a:srgbClr val="505050"/>
                    </a:gs>
                    <a:gs pos="100000">
                      <a:srgbClr val="505050"/>
                    </a:gs>
                  </a:gsLst>
                  <a:lin ang="5400000" scaled="1"/>
                </a:gradFill>
                <a:effectLst/>
                <a:uLnTx/>
                <a:uFillTx/>
                <a:latin typeface="Segoe UI" panose="020B0502040204020203" pitchFamily="34" charset="0"/>
                <a:ea typeface="+mn-ea"/>
                <a:cs typeface="Segoe UI" panose="020B0502040204020203" pitchFamily="34" charset="0"/>
              </a:rPr>
              <a:t>Built-in. Cloud-powered.​</a:t>
            </a:r>
          </a:p>
        </p:txBody>
      </p:sp>
      <p:sp>
        <p:nvSpPr>
          <p:cNvPr id="28" name="TextBox 27">
            <a:extLst>
              <a:ext uri="{FF2B5EF4-FFF2-40B4-BE49-F238E27FC236}">
                <a16:creationId xmlns:a16="http://schemas.microsoft.com/office/drawing/2014/main" id="{67181B15-2898-4B8B-A99E-D2D9FD7A2097}"/>
              </a:ext>
            </a:extLst>
          </p:cNvPr>
          <p:cNvSpPr txBox="1"/>
          <p:nvPr/>
        </p:nvSpPr>
        <p:spPr>
          <a:xfrm>
            <a:off x="8148126" y="3475024"/>
            <a:ext cx="3425165" cy="407007"/>
          </a:xfrm>
          <a:prstGeom prst="rect">
            <a:avLst/>
          </a:prstGeom>
          <a:solidFill>
            <a:schemeClr val="bg1"/>
          </a:solidFill>
        </p:spPr>
        <p:txBody>
          <a:bodyPr vert="horz" wrap="square" lIns="146284" tIns="45713" rIns="146284" bIns="45713" rtlCol="0" anchor="t">
            <a:noAutofit/>
          </a:bodyPr>
          <a:lstStyle>
            <a:lvl1pPr defTabSz="914180">
              <a:lnSpc>
                <a:spcPct val="90000"/>
              </a:lnSpc>
              <a:spcBef>
                <a:spcPct val="0"/>
              </a:spcBef>
              <a:buNone/>
              <a:defRPr lang="en-US" sz="3600" b="0" cap="none" spc="0" baseline="0" dirty="0" smtClean="0">
                <a:ln w="3175">
                  <a:noFill/>
                </a:ln>
                <a:gradFill>
                  <a:gsLst>
                    <a:gs pos="1250">
                      <a:schemeClr val="accent1"/>
                    </a:gs>
                    <a:gs pos="100000">
                      <a:schemeClr val="accent1"/>
                    </a:gs>
                  </a:gsLst>
                  <a:lin ang="5400000" scaled="0"/>
                </a:gradFill>
                <a:effectLst/>
                <a:latin typeface="+mj-lt"/>
                <a:cs typeface="Segoe UI" pitchFamily="34" charset="0"/>
              </a:defRPr>
            </a:lvl1pPr>
          </a:lstStyle>
          <a:p>
            <a:pPr marL="0" marR="0" lvl="0" indent="0" algn="l" defTabSz="914004" rtl="0" eaLnBrk="1" fontAlgn="auto" latinLnBrk="0" hangingPunct="1">
              <a:lnSpc>
                <a:spcPct val="90000"/>
              </a:lnSpc>
              <a:spcBef>
                <a:spcPct val="0"/>
              </a:spcBef>
              <a:spcAft>
                <a:spcPts val="0"/>
              </a:spcAft>
              <a:buClrTx/>
              <a:buSzTx/>
              <a:buFontTx/>
              <a:buNone/>
              <a:tabLst/>
              <a:defRPr/>
            </a:pPr>
            <a:r>
              <a:rPr kumimoji="0" lang="en-US" sz="2000" b="1" i="0" u="none" strike="noStrike" kern="1200" cap="none" spc="0" normalizeH="0" baseline="0" noProof="0" dirty="0">
                <a:ln w="3175">
                  <a:noFill/>
                </a:ln>
                <a:gradFill>
                  <a:gsLst>
                    <a:gs pos="1250">
                      <a:srgbClr val="0078D7"/>
                    </a:gs>
                    <a:gs pos="100000">
                      <a:srgbClr val="0078D7"/>
                    </a:gs>
                  </a:gsLst>
                  <a:lin ang="5400000" scaled="0"/>
                </a:gradFill>
                <a:effectLst/>
                <a:uLnTx/>
                <a:uFillTx/>
                <a:latin typeface="Segoe UI"/>
                <a:ea typeface="+mn-ea"/>
                <a:cs typeface="Segoe UI" pitchFamily="34" charset="0"/>
              </a:rPr>
              <a:t>Microsoft Defender ATP</a:t>
            </a:r>
          </a:p>
        </p:txBody>
      </p:sp>
    </p:spTree>
    <p:extLst>
      <p:ext uri="{BB962C8B-B14F-4D97-AF65-F5344CB8AC3E}">
        <p14:creationId xmlns:p14="http://schemas.microsoft.com/office/powerpoint/2010/main" val="2087184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B75A36-EDF8-4042-8AF6-2AF7CCDA37A1}"/>
              </a:ext>
            </a:extLst>
          </p:cNvPr>
          <p:cNvSpPr>
            <a:spLocks noGrp="1"/>
          </p:cNvSpPr>
          <p:nvPr>
            <p:ph type="title"/>
          </p:nvPr>
        </p:nvSpPr>
        <p:spPr>
          <a:xfrm>
            <a:off x="588341" y="457243"/>
            <a:ext cx="11018364" cy="553990"/>
          </a:xfrm>
        </p:spPr>
        <p:txBody>
          <a:bodyPr/>
          <a:lstStyle/>
          <a:p>
            <a:r>
              <a:rPr lang="en-US" dirty="0"/>
              <a:t>Microsoft Defender ATP</a:t>
            </a:r>
            <a:endParaRPr lang="en-US" dirty="0">
              <a:gradFill>
                <a:gsLst>
                  <a:gs pos="83000">
                    <a:schemeClr val="tx1"/>
                  </a:gs>
                  <a:gs pos="100000">
                    <a:schemeClr val="tx1"/>
                  </a:gs>
                </a:gsLst>
                <a:lin ang="5400000" scaled="1"/>
              </a:gradFill>
            </a:endParaRPr>
          </a:p>
        </p:txBody>
      </p:sp>
      <p:sp>
        <p:nvSpPr>
          <p:cNvPr id="5" name="Rectangle 4">
            <a:extLst>
              <a:ext uri="{FF2B5EF4-FFF2-40B4-BE49-F238E27FC236}">
                <a16:creationId xmlns:a16="http://schemas.microsoft.com/office/drawing/2014/main" id="{FEB31113-376F-4844-9354-5140420F4D24}"/>
              </a:ext>
            </a:extLst>
          </p:cNvPr>
          <p:cNvSpPr/>
          <p:nvPr/>
        </p:nvSpPr>
        <p:spPr>
          <a:xfrm>
            <a:off x="585296" y="1011233"/>
            <a:ext cx="8778135" cy="380548"/>
          </a:xfrm>
          <a:prstGeom prst="rect">
            <a:avLst/>
          </a:prstGeom>
        </p:spPr>
        <p:txBody>
          <a:bodyPr wrap="square" lIns="0">
            <a:spAutoFit/>
          </a:bodyPr>
          <a:lstStyle/>
          <a:p>
            <a:pPr marL="0" marR="0" lvl="0" indent="0" algn="l" defTabSz="914501" rtl="0" eaLnBrk="1" fontAlgn="auto" latinLnBrk="0" hangingPunct="1">
              <a:lnSpc>
                <a:spcPct val="100000"/>
              </a:lnSpc>
              <a:spcBef>
                <a:spcPts val="0"/>
              </a:spcBef>
              <a:spcAft>
                <a:spcPts val="1200"/>
              </a:spcAft>
              <a:buClrTx/>
              <a:buSzTx/>
              <a:buFontTx/>
              <a:buNone/>
              <a:tabLst/>
              <a:defRPr/>
            </a:pPr>
            <a:r>
              <a:rPr kumimoji="0" lang="en-US" sz="1836" b="0"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Elevate the security for all your workloads</a:t>
            </a:r>
            <a:endParaRPr kumimoji="0" lang="en-US" sz="1800" b="0"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endParaRPr>
          </a:p>
        </p:txBody>
      </p:sp>
      <p:grpSp>
        <p:nvGrpSpPr>
          <p:cNvPr id="9" name="Group 8">
            <a:extLst>
              <a:ext uri="{FF2B5EF4-FFF2-40B4-BE49-F238E27FC236}">
                <a16:creationId xmlns:a16="http://schemas.microsoft.com/office/drawing/2014/main" id="{9452AEEC-B940-4A31-8547-514E83C7B882}"/>
              </a:ext>
            </a:extLst>
          </p:cNvPr>
          <p:cNvGrpSpPr/>
          <p:nvPr/>
        </p:nvGrpSpPr>
        <p:grpSpPr>
          <a:xfrm>
            <a:off x="1659895" y="1447890"/>
            <a:ext cx="9397745" cy="4935937"/>
            <a:chOff x="1659895" y="1438463"/>
            <a:chExt cx="9397745" cy="4935937"/>
          </a:xfrm>
        </p:grpSpPr>
        <p:sp>
          <p:nvSpPr>
            <p:cNvPr id="209" name="Oval 208">
              <a:extLst>
                <a:ext uri="{FF2B5EF4-FFF2-40B4-BE49-F238E27FC236}">
                  <a16:creationId xmlns:a16="http://schemas.microsoft.com/office/drawing/2014/main" id="{10FE138E-B5AE-4D0D-BB86-1A6228E1FDA8}"/>
                </a:ext>
              </a:extLst>
            </p:cNvPr>
            <p:cNvSpPr/>
            <p:nvPr/>
          </p:nvSpPr>
          <p:spPr>
            <a:xfrm>
              <a:off x="4018323" y="1822285"/>
              <a:ext cx="4261165" cy="4261164"/>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gradFill>
                  <a:gsLst>
                    <a:gs pos="83000">
                      <a:srgbClr val="282828"/>
                    </a:gs>
                    <a:gs pos="100000">
                      <a:srgbClr val="282828"/>
                    </a:gs>
                  </a:gsLst>
                  <a:lin ang="5400000" scaled="1"/>
                </a:gradFill>
                <a:effectLst/>
                <a:uLnTx/>
                <a:uFillTx/>
                <a:latin typeface="Segoe UI"/>
                <a:ea typeface="+mn-ea"/>
                <a:cs typeface="+mn-cs"/>
              </a:endParaRPr>
            </a:p>
          </p:txBody>
        </p:sp>
        <p:sp>
          <p:nvSpPr>
            <p:cNvPr id="211" name="Oval 210">
              <a:extLst>
                <a:ext uri="{FF2B5EF4-FFF2-40B4-BE49-F238E27FC236}">
                  <a16:creationId xmlns:a16="http://schemas.microsoft.com/office/drawing/2014/main" id="{3D97F74C-3259-49EC-A52D-18816883C758}"/>
                </a:ext>
              </a:extLst>
            </p:cNvPr>
            <p:cNvSpPr/>
            <p:nvPr/>
          </p:nvSpPr>
          <p:spPr>
            <a:xfrm>
              <a:off x="4610531" y="2397700"/>
              <a:ext cx="3071381" cy="3071381"/>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gradFill>
                  <a:gsLst>
                    <a:gs pos="83000">
                      <a:srgbClr val="282828"/>
                    </a:gs>
                    <a:gs pos="100000">
                      <a:srgbClr val="282828"/>
                    </a:gs>
                  </a:gsLst>
                  <a:lin ang="5400000" scaled="1"/>
                </a:gradFill>
                <a:effectLst/>
                <a:uLnTx/>
                <a:uFillTx/>
                <a:latin typeface="Segoe UI"/>
                <a:ea typeface="+mn-ea"/>
                <a:cs typeface="+mn-cs"/>
              </a:endParaRPr>
            </a:p>
          </p:txBody>
        </p:sp>
        <p:sp>
          <p:nvSpPr>
            <p:cNvPr id="245" name="TextBox 244">
              <a:extLst>
                <a:ext uri="{FF2B5EF4-FFF2-40B4-BE49-F238E27FC236}">
                  <a16:creationId xmlns:a16="http://schemas.microsoft.com/office/drawing/2014/main" id="{060AFBF9-5F1B-4B54-B511-8F9405074602}"/>
                </a:ext>
              </a:extLst>
            </p:cNvPr>
            <p:cNvSpPr txBox="1"/>
            <p:nvPr/>
          </p:nvSpPr>
          <p:spPr>
            <a:xfrm>
              <a:off x="5193670" y="3730985"/>
              <a:ext cx="1957660" cy="369328"/>
            </a:xfrm>
            <a:prstGeom prst="rect">
              <a:avLst/>
            </a:prstGeom>
            <a:noFill/>
          </p:spPr>
          <p:txBody>
            <a:bodyPr wrap="square" lIns="91438" tIns="91438" rIns="91438" bIns="91438" rtlCol="0" anchor="ctr" anchorCtr="0">
              <a:spAutoFit/>
            </a:bodyPr>
            <a:lstStyle/>
            <a:p>
              <a:pPr marL="0" marR="0" lvl="0" indent="0" algn="ctr"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Microsoft Defender ATP</a:t>
              </a:r>
            </a:p>
          </p:txBody>
        </p:sp>
        <p:sp>
          <p:nvSpPr>
            <p:cNvPr id="251" name="TextBox 250">
              <a:extLst>
                <a:ext uri="{FF2B5EF4-FFF2-40B4-BE49-F238E27FC236}">
                  <a16:creationId xmlns:a16="http://schemas.microsoft.com/office/drawing/2014/main" id="{52AC0F48-65C4-4499-8B42-9123A06CE394}"/>
                </a:ext>
              </a:extLst>
            </p:cNvPr>
            <p:cNvSpPr txBox="1"/>
            <p:nvPr/>
          </p:nvSpPr>
          <p:spPr>
            <a:xfrm>
              <a:off x="4573429" y="5820406"/>
              <a:ext cx="3145583" cy="553994"/>
            </a:xfrm>
            <a:prstGeom prst="rect">
              <a:avLst/>
            </a:prstGeom>
            <a:noFill/>
          </p:spPr>
          <p:txBody>
            <a:bodyPr wrap="square" lIns="91438" tIns="91438" rIns="91438" bIns="91438" rtlCol="0" anchor="ctr" anchorCtr="0">
              <a:spAutoFit/>
            </a:bodyPr>
            <a:lstStyle/>
            <a:p>
              <a:pPr marL="0" marR="0" lvl="0" indent="0" algn="ctr"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Unified Endpoint Management</a:t>
              </a:r>
            </a:p>
            <a:p>
              <a:pPr marL="0" marR="0" lvl="0" indent="0" algn="ctr"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Microsoft Intune</a:t>
              </a:r>
            </a:p>
          </p:txBody>
        </p:sp>
        <p:sp>
          <p:nvSpPr>
            <p:cNvPr id="254" name="TextBox 253">
              <a:extLst>
                <a:ext uri="{FF2B5EF4-FFF2-40B4-BE49-F238E27FC236}">
                  <a16:creationId xmlns:a16="http://schemas.microsoft.com/office/drawing/2014/main" id="{BA465E7F-FF27-42A9-8049-861CEB46C55B}"/>
                </a:ext>
              </a:extLst>
            </p:cNvPr>
            <p:cNvSpPr txBox="1"/>
            <p:nvPr/>
          </p:nvSpPr>
          <p:spPr>
            <a:xfrm>
              <a:off x="2202727" y="4892091"/>
              <a:ext cx="2313015" cy="553994"/>
            </a:xfrm>
            <a:prstGeom prst="rect">
              <a:avLst/>
            </a:prstGeom>
            <a:noFill/>
          </p:spPr>
          <p:txBody>
            <a:bodyPr wrap="square" lIns="91438" tIns="91438" rIns="91438" bIns="91438" rtlCol="0" anchor="ctr" anchorCtr="0">
              <a:spAutoFit/>
            </a:bodyPr>
            <a:lstStyle/>
            <a:p>
              <a:pPr marL="0" marR="0" lvl="0" indent="0" algn="r"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Data Loss Prevention</a:t>
              </a:r>
            </a:p>
            <a:p>
              <a:pPr marL="0" marR="0" lvl="0" indent="0" algn="r"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Azure Information Protection</a:t>
              </a:r>
            </a:p>
          </p:txBody>
        </p:sp>
        <p:sp>
          <p:nvSpPr>
            <p:cNvPr id="260" name="TextBox 259">
              <a:extLst>
                <a:ext uri="{FF2B5EF4-FFF2-40B4-BE49-F238E27FC236}">
                  <a16:creationId xmlns:a16="http://schemas.microsoft.com/office/drawing/2014/main" id="{E65FE223-C986-4A7D-A44B-E3D5BF224DC1}"/>
                </a:ext>
              </a:extLst>
            </p:cNvPr>
            <p:cNvSpPr txBox="1"/>
            <p:nvPr/>
          </p:nvSpPr>
          <p:spPr>
            <a:xfrm>
              <a:off x="8078399" y="3529311"/>
              <a:ext cx="2604452" cy="553994"/>
            </a:xfrm>
            <a:prstGeom prst="rect">
              <a:avLst/>
            </a:prstGeom>
            <a:noFill/>
          </p:spPr>
          <p:txBody>
            <a:bodyPr wrap="square" lIns="91438" tIns="91438" rIns="91438" bIns="91438" rtlCol="0" anchor="ctr" anchorCtr="0">
              <a:spAutoFit/>
            </a:bodyPr>
            <a:lstStyle/>
            <a:p>
              <a:pPr marL="0" marR="0" lvl="0" indent="0" algn="l"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Security Analytics &amp; Guidance</a:t>
              </a:r>
            </a:p>
            <a:p>
              <a:pPr marL="0" marR="0" lvl="0" indent="0" algn="l"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Microsoft Secure Score</a:t>
              </a:r>
            </a:p>
          </p:txBody>
        </p:sp>
        <p:sp>
          <p:nvSpPr>
            <p:cNvPr id="261" name="TextBox 260">
              <a:extLst>
                <a:ext uri="{FF2B5EF4-FFF2-40B4-BE49-F238E27FC236}">
                  <a16:creationId xmlns:a16="http://schemas.microsoft.com/office/drawing/2014/main" id="{EE3A0DA1-7104-4BF7-94E3-A53AC68265CA}"/>
                </a:ext>
              </a:extLst>
            </p:cNvPr>
            <p:cNvSpPr txBox="1"/>
            <p:nvPr/>
          </p:nvSpPr>
          <p:spPr>
            <a:xfrm>
              <a:off x="7716357" y="4997581"/>
              <a:ext cx="3341283" cy="553994"/>
            </a:xfrm>
            <a:prstGeom prst="rect">
              <a:avLst/>
            </a:prstGeom>
            <a:noFill/>
          </p:spPr>
          <p:txBody>
            <a:bodyPr wrap="square" lIns="91438" tIns="91438" rIns="91438" bIns="91438" rtlCol="0" anchor="ctr" anchorCtr="0">
              <a:spAutoFit/>
            </a:bodyPr>
            <a:lstStyle/>
            <a:p>
              <a:pPr marL="0" marR="0" lvl="0" indent="0" algn="l"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Cloud Security Posture Management</a:t>
              </a:r>
            </a:p>
            <a:p>
              <a:pPr marL="0" marR="0" lvl="0" indent="0" algn="l"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Azure Security Center</a:t>
              </a:r>
            </a:p>
          </p:txBody>
        </p:sp>
        <p:sp>
          <p:nvSpPr>
            <p:cNvPr id="262" name="TextBox 261">
              <a:extLst>
                <a:ext uri="{FF2B5EF4-FFF2-40B4-BE49-F238E27FC236}">
                  <a16:creationId xmlns:a16="http://schemas.microsoft.com/office/drawing/2014/main" id="{B030EA66-BA6A-417D-85E8-2CFED5E07B99}"/>
                </a:ext>
              </a:extLst>
            </p:cNvPr>
            <p:cNvSpPr txBox="1"/>
            <p:nvPr/>
          </p:nvSpPr>
          <p:spPr>
            <a:xfrm>
              <a:off x="7694333" y="2368514"/>
              <a:ext cx="2988517" cy="553994"/>
            </a:xfrm>
            <a:prstGeom prst="rect">
              <a:avLst/>
            </a:prstGeom>
            <a:noFill/>
          </p:spPr>
          <p:txBody>
            <a:bodyPr wrap="square" lIns="91438" tIns="91438" rIns="91438" bIns="91438" rtlCol="0" anchor="ctr" anchorCtr="0">
              <a:spAutoFit/>
            </a:bodyPr>
            <a:lstStyle/>
            <a:p>
              <a:pPr marL="0" marR="0" lvl="0" indent="0" algn="l"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Breadth of Microsoft’s Threat Signals</a:t>
              </a:r>
            </a:p>
            <a:p>
              <a:pPr marL="0" marR="0" lvl="0" indent="0" algn="l"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Orchestrated protection and remediation</a:t>
              </a:r>
            </a:p>
          </p:txBody>
        </p:sp>
        <p:sp>
          <p:nvSpPr>
            <p:cNvPr id="263" name="TextBox 262">
              <a:extLst>
                <a:ext uri="{FF2B5EF4-FFF2-40B4-BE49-F238E27FC236}">
                  <a16:creationId xmlns:a16="http://schemas.microsoft.com/office/drawing/2014/main" id="{64441F61-DAC7-42E8-9E30-59308ADAA037}"/>
                </a:ext>
              </a:extLst>
            </p:cNvPr>
            <p:cNvSpPr txBox="1"/>
            <p:nvPr/>
          </p:nvSpPr>
          <p:spPr>
            <a:xfrm>
              <a:off x="1659895" y="3778606"/>
              <a:ext cx="2500642" cy="553994"/>
            </a:xfrm>
            <a:prstGeom prst="rect">
              <a:avLst/>
            </a:prstGeom>
            <a:noFill/>
          </p:spPr>
          <p:txBody>
            <a:bodyPr wrap="square" lIns="91438" tIns="91438" rIns="91438" bIns="91438" rtlCol="0" anchor="ctr" anchorCtr="0">
              <a:spAutoFit/>
            </a:bodyPr>
            <a:lstStyle/>
            <a:p>
              <a:pPr marL="0" marR="0" lvl="0" indent="0" algn="r"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Identity &amp; Access Management</a:t>
              </a:r>
            </a:p>
            <a:p>
              <a:pPr marL="0" marR="0" lvl="0" indent="0" algn="r"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Azure AD &amp; Conditional Access</a:t>
              </a:r>
            </a:p>
          </p:txBody>
        </p:sp>
        <p:sp>
          <p:nvSpPr>
            <p:cNvPr id="264" name="TextBox 263">
              <a:extLst>
                <a:ext uri="{FF2B5EF4-FFF2-40B4-BE49-F238E27FC236}">
                  <a16:creationId xmlns:a16="http://schemas.microsoft.com/office/drawing/2014/main" id="{D9BCBAB7-0E9E-44A8-B7C8-71810D0240F4}"/>
                </a:ext>
              </a:extLst>
            </p:cNvPr>
            <p:cNvSpPr txBox="1"/>
            <p:nvPr/>
          </p:nvSpPr>
          <p:spPr>
            <a:xfrm>
              <a:off x="1827529" y="2481501"/>
              <a:ext cx="2764604" cy="553994"/>
            </a:xfrm>
            <a:prstGeom prst="rect">
              <a:avLst/>
            </a:prstGeom>
            <a:noFill/>
          </p:spPr>
          <p:txBody>
            <a:bodyPr wrap="square" lIns="91438" tIns="91438" rIns="91438" bIns="91438" rtlCol="0" anchor="ctr" anchorCtr="0">
              <a:spAutoFit/>
            </a:bodyPr>
            <a:lstStyle/>
            <a:p>
              <a:pPr marL="0" marR="0" lvl="0" indent="0" algn="r"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Cloud App Security Broker</a:t>
              </a:r>
            </a:p>
            <a:p>
              <a:pPr marL="0" marR="0" lvl="0" indent="0" algn="r"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Microsoft Cloud App Security</a:t>
              </a:r>
            </a:p>
          </p:txBody>
        </p:sp>
        <p:grpSp>
          <p:nvGrpSpPr>
            <p:cNvPr id="415" name="Group 414">
              <a:extLst>
                <a:ext uri="{FF2B5EF4-FFF2-40B4-BE49-F238E27FC236}">
                  <a16:creationId xmlns:a16="http://schemas.microsoft.com/office/drawing/2014/main" id="{6029B473-F1B7-4456-822F-13E52C4B9F13}"/>
                </a:ext>
              </a:extLst>
            </p:cNvPr>
            <p:cNvGrpSpPr/>
            <p:nvPr/>
          </p:nvGrpSpPr>
          <p:grpSpPr>
            <a:xfrm>
              <a:off x="4648601" y="2460443"/>
              <a:ext cx="800224" cy="800224"/>
              <a:chOff x="5310696" y="2427016"/>
              <a:chExt cx="671712" cy="671712"/>
            </a:xfrm>
          </p:grpSpPr>
          <p:sp>
            <p:nvSpPr>
              <p:cNvPr id="416" name="Oval 415">
                <a:extLst>
                  <a:ext uri="{FF2B5EF4-FFF2-40B4-BE49-F238E27FC236}">
                    <a16:creationId xmlns:a16="http://schemas.microsoft.com/office/drawing/2014/main" id="{9A87C94B-2526-4805-AD8E-197DE7BF0D0E}"/>
                  </a:ext>
                </a:extLst>
              </p:cNvPr>
              <p:cNvSpPr/>
              <p:nvPr/>
            </p:nvSpPr>
            <p:spPr>
              <a:xfrm rot="1796401">
                <a:off x="5310696" y="2427016"/>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17" name="Graphic 29">
                <a:extLst>
                  <a:ext uri="{FF2B5EF4-FFF2-40B4-BE49-F238E27FC236}">
                    <a16:creationId xmlns:a16="http://schemas.microsoft.com/office/drawing/2014/main" id="{F93B9D7F-193A-4F4F-A985-26A637A44189}"/>
                  </a:ext>
                </a:extLst>
              </p:cNvPr>
              <p:cNvGrpSpPr/>
              <p:nvPr/>
            </p:nvGrpSpPr>
            <p:grpSpPr>
              <a:xfrm>
                <a:off x="5455219" y="2565455"/>
                <a:ext cx="376607" cy="400904"/>
                <a:chOff x="5489407" y="2621810"/>
                <a:chExt cx="295275" cy="314325"/>
              </a:xfrm>
            </p:grpSpPr>
            <p:sp>
              <p:nvSpPr>
                <p:cNvPr id="418" name="Freeform: Shape 417">
                  <a:extLst>
                    <a:ext uri="{FF2B5EF4-FFF2-40B4-BE49-F238E27FC236}">
                      <a16:creationId xmlns:a16="http://schemas.microsoft.com/office/drawing/2014/main" id="{4A8B431E-A053-4CD7-A9B5-0ACDDCACD621}"/>
                    </a:ext>
                  </a:extLst>
                </p:cNvPr>
                <p:cNvSpPr/>
                <p:nvPr/>
              </p:nvSpPr>
              <p:spPr>
                <a:xfrm>
                  <a:off x="5489407" y="2621810"/>
                  <a:ext cx="295275" cy="314325"/>
                </a:xfrm>
                <a:custGeom>
                  <a:avLst/>
                  <a:gdLst>
                    <a:gd name="connsiteX0" fmla="*/ 143351 w 295275"/>
                    <a:gd name="connsiteY0" fmla="*/ 303371 h 314325"/>
                    <a:gd name="connsiteX1" fmla="*/ 143351 w 295275"/>
                    <a:gd name="connsiteY1" fmla="*/ 303371 h 314325"/>
                    <a:gd name="connsiteX2" fmla="*/ 110966 w 295275"/>
                    <a:gd name="connsiteY2" fmla="*/ 282416 h 314325"/>
                    <a:gd name="connsiteX3" fmla="*/ 79534 w 295275"/>
                    <a:gd name="connsiteY3" fmla="*/ 257651 h 314325"/>
                    <a:gd name="connsiteX4" fmla="*/ 51911 w 295275"/>
                    <a:gd name="connsiteY4" fmla="*/ 229076 h 314325"/>
                    <a:gd name="connsiteX5" fmla="*/ 29051 w 295275"/>
                    <a:gd name="connsiteY5" fmla="*/ 195739 h 314325"/>
                    <a:gd name="connsiteX6" fmla="*/ 13811 w 295275"/>
                    <a:gd name="connsiteY6" fmla="*/ 158591 h 314325"/>
                    <a:gd name="connsiteX7" fmla="*/ 7144 w 295275"/>
                    <a:gd name="connsiteY7" fmla="*/ 117634 h 314325"/>
                    <a:gd name="connsiteX8" fmla="*/ 7144 w 295275"/>
                    <a:gd name="connsiteY8" fmla="*/ 47149 h 314325"/>
                    <a:gd name="connsiteX9" fmla="*/ 16669 w 295275"/>
                    <a:gd name="connsiteY9" fmla="*/ 46196 h 314325"/>
                    <a:gd name="connsiteX10" fmla="*/ 59531 w 295275"/>
                    <a:gd name="connsiteY10" fmla="*/ 39529 h 314325"/>
                    <a:gd name="connsiteX11" fmla="*/ 97631 w 295275"/>
                    <a:gd name="connsiteY11" fmla="*/ 21431 h 314325"/>
                    <a:gd name="connsiteX12" fmla="*/ 121444 w 295275"/>
                    <a:gd name="connsiteY12" fmla="*/ 10001 h 314325"/>
                    <a:gd name="connsiteX13" fmla="*/ 148114 w 295275"/>
                    <a:gd name="connsiteY13" fmla="*/ 7144 h 314325"/>
                    <a:gd name="connsiteX14" fmla="*/ 174784 w 295275"/>
                    <a:gd name="connsiteY14" fmla="*/ 10001 h 314325"/>
                    <a:gd name="connsiteX15" fmla="*/ 198596 w 295275"/>
                    <a:gd name="connsiteY15" fmla="*/ 21431 h 314325"/>
                    <a:gd name="connsiteX16" fmla="*/ 236696 w 295275"/>
                    <a:gd name="connsiteY16" fmla="*/ 39529 h 314325"/>
                    <a:gd name="connsiteX17" fmla="*/ 279559 w 295275"/>
                    <a:gd name="connsiteY17" fmla="*/ 46196 h 314325"/>
                    <a:gd name="connsiteX18" fmla="*/ 289084 w 295275"/>
                    <a:gd name="connsiteY18" fmla="*/ 47149 h 314325"/>
                    <a:gd name="connsiteX19" fmla="*/ 289084 w 295275"/>
                    <a:gd name="connsiteY19" fmla="*/ 117634 h 314325"/>
                    <a:gd name="connsiteX20" fmla="*/ 283369 w 295275"/>
                    <a:gd name="connsiteY20" fmla="*/ 159544 h 314325"/>
                    <a:gd name="connsiteX21" fmla="*/ 268129 w 295275"/>
                    <a:gd name="connsiteY21" fmla="*/ 196691 h 314325"/>
                    <a:gd name="connsiteX22" fmla="*/ 245269 w 295275"/>
                    <a:gd name="connsiteY22" fmla="*/ 230029 h 314325"/>
                    <a:gd name="connsiteX23" fmla="*/ 216694 w 295275"/>
                    <a:gd name="connsiteY23" fmla="*/ 258604 h 314325"/>
                    <a:gd name="connsiteX24" fmla="*/ 185261 w 295275"/>
                    <a:gd name="connsiteY24" fmla="*/ 283369 h 314325"/>
                    <a:gd name="connsiteX25" fmla="*/ 152876 w 295275"/>
                    <a:gd name="connsiteY25" fmla="*/ 304324 h 314325"/>
                    <a:gd name="connsiteX26" fmla="*/ 147161 w 295275"/>
                    <a:gd name="connsiteY26" fmla="*/ 307181 h 314325"/>
                    <a:gd name="connsiteX27" fmla="*/ 143351 w 295275"/>
                    <a:gd name="connsiteY27" fmla="*/ 303371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5275" h="314325">
                      <a:moveTo>
                        <a:pt x="143351" y="303371"/>
                      </a:moveTo>
                      <a:lnTo>
                        <a:pt x="143351" y="303371"/>
                      </a:lnTo>
                      <a:cubicBezTo>
                        <a:pt x="132874" y="297656"/>
                        <a:pt x="121444" y="290036"/>
                        <a:pt x="110966" y="282416"/>
                      </a:cubicBezTo>
                      <a:cubicBezTo>
                        <a:pt x="99536" y="274796"/>
                        <a:pt x="89059" y="266224"/>
                        <a:pt x="79534" y="257651"/>
                      </a:cubicBezTo>
                      <a:cubicBezTo>
                        <a:pt x="70009" y="248126"/>
                        <a:pt x="60484" y="238601"/>
                        <a:pt x="51911" y="229076"/>
                      </a:cubicBezTo>
                      <a:cubicBezTo>
                        <a:pt x="42386" y="218599"/>
                        <a:pt x="35719" y="207169"/>
                        <a:pt x="29051" y="195739"/>
                      </a:cubicBezTo>
                      <a:cubicBezTo>
                        <a:pt x="22384" y="183356"/>
                        <a:pt x="17621" y="171926"/>
                        <a:pt x="13811" y="158591"/>
                      </a:cubicBezTo>
                      <a:cubicBezTo>
                        <a:pt x="9049" y="145256"/>
                        <a:pt x="7144" y="131921"/>
                        <a:pt x="7144" y="117634"/>
                      </a:cubicBezTo>
                      <a:lnTo>
                        <a:pt x="7144" y="47149"/>
                      </a:lnTo>
                      <a:lnTo>
                        <a:pt x="16669" y="46196"/>
                      </a:lnTo>
                      <a:cubicBezTo>
                        <a:pt x="30956" y="45244"/>
                        <a:pt x="45244" y="43339"/>
                        <a:pt x="59531" y="39529"/>
                      </a:cubicBezTo>
                      <a:cubicBezTo>
                        <a:pt x="72866" y="35719"/>
                        <a:pt x="86201" y="30004"/>
                        <a:pt x="97631" y="21431"/>
                      </a:cubicBezTo>
                      <a:cubicBezTo>
                        <a:pt x="106204" y="16669"/>
                        <a:pt x="113824" y="12859"/>
                        <a:pt x="121444" y="10001"/>
                      </a:cubicBezTo>
                      <a:cubicBezTo>
                        <a:pt x="130016" y="8096"/>
                        <a:pt x="138589" y="7144"/>
                        <a:pt x="148114" y="7144"/>
                      </a:cubicBezTo>
                      <a:cubicBezTo>
                        <a:pt x="157639" y="7144"/>
                        <a:pt x="166211" y="8096"/>
                        <a:pt x="174784" y="10001"/>
                      </a:cubicBezTo>
                      <a:cubicBezTo>
                        <a:pt x="182404" y="12859"/>
                        <a:pt x="190976" y="16669"/>
                        <a:pt x="198596" y="21431"/>
                      </a:cubicBezTo>
                      <a:cubicBezTo>
                        <a:pt x="210979" y="30004"/>
                        <a:pt x="224314" y="35719"/>
                        <a:pt x="236696" y="39529"/>
                      </a:cubicBezTo>
                      <a:cubicBezTo>
                        <a:pt x="250031" y="43339"/>
                        <a:pt x="264319" y="45244"/>
                        <a:pt x="279559" y="46196"/>
                      </a:cubicBezTo>
                      <a:lnTo>
                        <a:pt x="289084" y="47149"/>
                      </a:lnTo>
                      <a:lnTo>
                        <a:pt x="289084" y="117634"/>
                      </a:lnTo>
                      <a:cubicBezTo>
                        <a:pt x="289084" y="131921"/>
                        <a:pt x="287179" y="145256"/>
                        <a:pt x="283369" y="159544"/>
                      </a:cubicBezTo>
                      <a:cubicBezTo>
                        <a:pt x="279559" y="171926"/>
                        <a:pt x="273844" y="184309"/>
                        <a:pt x="268129" y="196691"/>
                      </a:cubicBezTo>
                      <a:cubicBezTo>
                        <a:pt x="261461" y="208121"/>
                        <a:pt x="253841" y="219551"/>
                        <a:pt x="245269" y="230029"/>
                      </a:cubicBezTo>
                      <a:cubicBezTo>
                        <a:pt x="235744" y="239554"/>
                        <a:pt x="227171" y="250031"/>
                        <a:pt x="216694" y="258604"/>
                      </a:cubicBezTo>
                      <a:cubicBezTo>
                        <a:pt x="207169" y="267176"/>
                        <a:pt x="196691" y="275749"/>
                        <a:pt x="185261" y="283369"/>
                      </a:cubicBezTo>
                      <a:cubicBezTo>
                        <a:pt x="174784" y="290989"/>
                        <a:pt x="163354" y="298609"/>
                        <a:pt x="152876" y="304324"/>
                      </a:cubicBezTo>
                      <a:lnTo>
                        <a:pt x="147161" y="307181"/>
                      </a:lnTo>
                      <a:lnTo>
                        <a:pt x="143351" y="303371"/>
                      </a:lnTo>
                      <a:close/>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19" name="Freeform: Shape 418">
                  <a:extLst>
                    <a:ext uri="{FF2B5EF4-FFF2-40B4-BE49-F238E27FC236}">
                      <a16:creationId xmlns:a16="http://schemas.microsoft.com/office/drawing/2014/main" id="{66BB7B06-8496-489A-B401-C3B060E62DCA}"/>
                    </a:ext>
                  </a:extLst>
                </p:cNvPr>
                <p:cNvSpPr/>
                <p:nvPr/>
              </p:nvSpPr>
              <p:spPr>
                <a:xfrm>
                  <a:off x="5619900" y="2833265"/>
                  <a:ext cx="28575" cy="28575"/>
                </a:xfrm>
                <a:custGeom>
                  <a:avLst/>
                  <a:gdLst>
                    <a:gd name="connsiteX0" fmla="*/ 7144 w 28575"/>
                    <a:gd name="connsiteY0" fmla="*/ 26194 h 28575"/>
                    <a:gd name="connsiteX1" fmla="*/ 7144 w 28575"/>
                    <a:gd name="connsiteY1" fmla="*/ 26194 h 28575"/>
                    <a:gd name="connsiteX2" fmla="*/ 7144 w 28575"/>
                    <a:gd name="connsiteY2" fmla="*/ 7144 h 28575"/>
                    <a:gd name="connsiteX3" fmla="*/ 28099 w 28575"/>
                    <a:gd name="connsiteY3" fmla="*/ 7144 h 28575"/>
                  </a:gdLst>
                  <a:ahLst/>
                  <a:cxnLst>
                    <a:cxn ang="0">
                      <a:pos x="connsiteX0" y="connsiteY0"/>
                    </a:cxn>
                    <a:cxn ang="0">
                      <a:pos x="connsiteX1" y="connsiteY1"/>
                    </a:cxn>
                    <a:cxn ang="0">
                      <a:pos x="connsiteX2" y="connsiteY2"/>
                    </a:cxn>
                    <a:cxn ang="0">
                      <a:pos x="connsiteX3" y="connsiteY3"/>
                    </a:cxn>
                  </a:cxnLst>
                  <a:rect l="l" t="t" r="r" b="b"/>
                  <a:pathLst>
                    <a:path w="28575" h="28575">
                      <a:moveTo>
                        <a:pt x="7144" y="26194"/>
                      </a:moveTo>
                      <a:lnTo>
                        <a:pt x="7144" y="26194"/>
                      </a:lnTo>
                      <a:lnTo>
                        <a:pt x="7144" y="7144"/>
                      </a:lnTo>
                      <a:lnTo>
                        <a:pt x="28099" y="7144"/>
                      </a:lnTo>
                    </a:path>
                  </a:pathLst>
                </a:custGeom>
                <a:solidFill>
                  <a:srgbClr val="3077BB"/>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20" name="Freeform: Shape 419">
                  <a:extLst>
                    <a:ext uri="{FF2B5EF4-FFF2-40B4-BE49-F238E27FC236}">
                      <a16:creationId xmlns:a16="http://schemas.microsoft.com/office/drawing/2014/main" id="{DD75CE09-29CD-40F3-9112-28CC082F3794}"/>
                    </a:ext>
                  </a:extLst>
                </p:cNvPr>
                <p:cNvSpPr/>
                <p:nvPr/>
              </p:nvSpPr>
              <p:spPr>
                <a:xfrm>
                  <a:off x="5619900" y="2833265"/>
                  <a:ext cx="28575" cy="28575"/>
                </a:xfrm>
                <a:custGeom>
                  <a:avLst/>
                  <a:gdLst>
                    <a:gd name="connsiteX0" fmla="*/ 28099 w 28575"/>
                    <a:gd name="connsiteY0" fmla="*/ 7144 h 28575"/>
                    <a:gd name="connsiteX1" fmla="*/ 28099 w 28575"/>
                    <a:gd name="connsiteY1" fmla="*/ 7144 h 28575"/>
                    <a:gd name="connsiteX2" fmla="*/ 28099 w 28575"/>
                    <a:gd name="connsiteY2" fmla="*/ 26194 h 28575"/>
                    <a:gd name="connsiteX3" fmla="*/ 7144 w 28575"/>
                    <a:gd name="connsiteY3" fmla="*/ 26194 h 28575"/>
                  </a:gdLst>
                  <a:ahLst/>
                  <a:cxnLst>
                    <a:cxn ang="0">
                      <a:pos x="connsiteX0" y="connsiteY0"/>
                    </a:cxn>
                    <a:cxn ang="0">
                      <a:pos x="connsiteX1" y="connsiteY1"/>
                    </a:cxn>
                    <a:cxn ang="0">
                      <a:pos x="connsiteX2" y="connsiteY2"/>
                    </a:cxn>
                    <a:cxn ang="0">
                      <a:pos x="connsiteX3" y="connsiteY3"/>
                    </a:cxn>
                  </a:cxnLst>
                  <a:rect l="l" t="t" r="r" b="b"/>
                  <a:pathLst>
                    <a:path w="28575" h="28575">
                      <a:moveTo>
                        <a:pt x="28099" y="7144"/>
                      </a:moveTo>
                      <a:lnTo>
                        <a:pt x="28099" y="7144"/>
                      </a:lnTo>
                      <a:lnTo>
                        <a:pt x="28099" y="26194"/>
                      </a:lnTo>
                      <a:lnTo>
                        <a:pt x="7144" y="26194"/>
                      </a:lnTo>
                    </a:path>
                  </a:pathLst>
                </a:custGeom>
                <a:solidFill>
                  <a:srgbClr val="3077BB"/>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21" name="Freeform: Shape 420">
                  <a:extLst>
                    <a:ext uri="{FF2B5EF4-FFF2-40B4-BE49-F238E27FC236}">
                      <a16:creationId xmlns:a16="http://schemas.microsoft.com/office/drawing/2014/main" id="{FCC648E2-1937-4A18-8C19-2F5B6DECB63C}"/>
                    </a:ext>
                  </a:extLst>
                </p:cNvPr>
                <p:cNvSpPr/>
                <p:nvPr/>
              </p:nvSpPr>
              <p:spPr>
                <a:xfrm>
                  <a:off x="5541795" y="2678960"/>
                  <a:ext cx="180975" cy="200025"/>
                </a:xfrm>
                <a:custGeom>
                  <a:avLst/>
                  <a:gdLst>
                    <a:gd name="connsiteX0" fmla="*/ 91916 w 180975"/>
                    <a:gd name="connsiteY0" fmla="*/ 191929 h 200025"/>
                    <a:gd name="connsiteX1" fmla="*/ 91916 w 180975"/>
                    <a:gd name="connsiteY1" fmla="*/ 191929 h 200025"/>
                    <a:gd name="connsiteX2" fmla="*/ 71914 w 180975"/>
                    <a:gd name="connsiteY2" fmla="*/ 178594 h 200025"/>
                    <a:gd name="connsiteX3" fmla="*/ 51911 w 180975"/>
                    <a:gd name="connsiteY3" fmla="*/ 163354 h 200025"/>
                    <a:gd name="connsiteX4" fmla="*/ 34766 w 180975"/>
                    <a:gd name="connsiteY4" fmla="*/ 145256 h 200025"/>
                    <a:gd name="connsiteX5" fmla="*/ 20479 w 180975"/>
                    <a:gd name="connsiteY5" fmla="*/ 124301 h 200025"/>
                    <a:gd name="connsiteX6" fmla="*/ 10954 w 180975"/>
                    <a:gd name="connsiteY6" fmla="*/ 101441 h 200025"/>
                    <a:gd name="connsiteX7" fmla="*/ 7144 w 180975"/>
                    <a:gd name="connsiteY7" fmla="*/ 75724 h 200025"/>
                    <a:gd name="connsiteX8" fmla="*/ 7144 w 180975"/>
                    <a:gd name="connsiteY8" fmla="*/ 31909 h 200025"/>
                    <a:gd name="connsiteX9" fmla="*/ 12859 w 180975"/>
                    <a:gd name="connsiteY9" fmla="*/ 31909 h 200025"/>
                    <a:gd name="connsiteX10" fmla="*/ 39529 w 180975"/>
                    <a:gd name="connsiteY10" fmla="*/ 28099 h 200025"/>
                    <a:gd name="connsiteX11" fmla="*/ 63341 w 180975"/>
                    <a:gd name="connsiteY11" fmla="*/ 16669 h 200025"/>
                    <a:gd name="connsiteX12" fmla="*/ 78581 w 180975"/>
                    <a:gd name="connsiteY12" fmla="*/ 10001 h 200025"/>
                    <a:gd name="connsiteX13" fmla="*/ 95726 w 180975"/>
                    <a:gd name="connsiteY13" fmla="*/ 7144 h 200025"/>
                    <a:gd name="connsiteX14" fmla="*/ 111919 w 180975"/>
                    <a:gd name="connsiteY14" fmla="*/ 9049 h 200025"/>
                    <a:gd name="connsiteX15" fmla="*/ 126206 w 180975"/>
                    <a:gd name="connsiteY15" fmla="*/ 16669 h 200025"/>
                    <a:gd name="connsiteX16" fmla="*/ 150019 w 180975"/>
                    <a:gd name="connsiteY16" fmla="*/ 28099 h 200025"/>
                    <a:gd name="connsiteX17" fmla="*/ 176689 w 180975"/>
                    <a:gd name="connsiteY17" fmla="*/ 31909 h 200025"/>
                    <a:gd name="connsiteX18" fmla="*/ 182404 w 180975"/>
                    <a:gd name="connsiteY18" fmla="*/ 31909 h 200025"/>
                    <a:gd name="connsiteX19" fmla="*/ 182404 w 180975"/>
                    <a:gd name="connsiteY19" fmla="*/ 75724 h 200025"/>
                    <a:gd name="connsiteX20" fmla="*/ 179546 w 180975"/>
                    <a:gd name="connsiteY20" fmla="*/ 101441 h 200025"/>
                    <a:gd name="connsiteX21" fmla="*/ 170021 w 180975"/>
                    <a:gd name="connsiteY21" fmla="*/ 124301 h 200025"/>
                    <a:gd name="connsiteX22" fmla="*/ 155734 w 180975"/>
                    <a:gd name="connsiteY22" fmla="*/ 145256 h 200025"/>
                    <a:gd name="connsiteX23" fmla="*/ 137636 w 180975"/>
                    <a:gd name="connsiteY23" fmla="*/ 163354 h 200025"/>
                    <a:gd name="connsiteX24" fmla="*/ 118586 w 180975"/>
                    <a:gd name="connsiteY24" fmla="*/ 178594 h 200025"/>
                    <a:gd name="connsiteX25" fmla="*/ 98584 w 180975"/>
                    <a:gd name="connsiteY25" fmla="*/ 191929 h 200025"/>
                    <a:gd name="connsiteX26" fmla="*/ 95726 w 180975"/>
                    <a:gd name="connsiteY26" fmla="*/ 193834 h 200025"/>
                    <a:gd name="connsiteX27" fmla="*/ 91916 w 180975"/>
                    <a:gd name="connsiteY27" fmla="*/ 191929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80975" h="200025">
                      <a:moveTo>
                        <a:pt x="91916" y="191929"/>
                      </a:moveTo>
                      <a:lnTo>
                        <a:pt x="91916" y="191929"/>
                      </a:lnTo>
                      <a:cubicBezTo>
                        <a:pt x="85249" y="188119"/>
                        <a:pt x="78581" y="183356"/>
                        <a:pt x="71914" y="178594"/>
                      </a:cubicBezTo>
                      <a:cubicBezTo>
                        <a:pt x="65246" y="173831"/>
                        <a:pt x="58579" y="169069"/>
                        <a:pt x="51911" y="163354"/>
                      </a:cubicBezTo>
                      <a:cubicBezTo>
                        <a:pt x="46196" y="157639"/>
                        <a:pt x="40481" y="151924"/>
                        <a:pt x="34766" y="145256"/>
                      </a:cubicBezTo>
                      <a:cubicBezTo>
                        <a:pt x="29051" y="138589"/>
                        <a:pt x="24289" y="131921"/>
                        <a:pt x="20479" y="124301"/>
                      </a:cubicBezTo>
                      <a:cubicBezTo>
                        <a:pt x="16669" y="116681"/>
                        <a:pt x="13811" y="109061"/>
                        <a:pt x="10954" y="101441"/>
                      </a:cubicBezTo>
                      <a:cubicBezTo>
                        <a:pt x="9049" y="92869"/>
                        <a:pt x="7144" y="84296"/>
                        <a:pt x="7144" y="75724"/>
                      </a:cubicBezTo>
                      <a:lnTo>
                        <a:pt x="7144" y="31909"/>
                      </a:lnTo>
                      <a:lnTo>
                        <a:pt x="12859" y="31909"/>
                      </a:lnTo>
                      <a:cubicBezTo>
                        <a:pt x="21431" y="31909"/>
                        <a:pt x="30956" y="30004"/>
                        <a:pt x="39529" y="28099"/>
                      </a:cubicBezTo>
                      <a:cubicBezTo>
                        <a:pt x="48101" y="26194"/>
                        <a:pt x="55721" y="22384"/>
                        <a:pt x="63341" y="16669"/>
                      </a:cubicBezTo>
                      <a:cubicBezTo>
                        <a:pt x="68104" y="13811"/>
                        <a:pt x="72866" y="11906"/>
                        <a:pt x="78581" y="10001"/>
                      </a:cubicBezTo>
                      <a:cubicBezTo>
                        <a:pt x="84296" y="8096"/>
                        <a:pt x="89059" y="7144"/>
                        <a:pt x="95726" y="7144"/>
                      </a:cubicBezTo>
                      <a:cubicBezTo>
                        <a:pt x="101441" y="7144"/>
                        <a:pt x="107156" y="7144"/>
                        <a:pt x="111919" y="9049"/>
                      </a:cubicBezTo>
                      <a:cubicBezTo>
                        <a:pt x="116681" y="10954"/>
                        <a:pt x="121444" y="13811"/>
                        <a:pt x="126206" y="16669"/>
                      </a:cubicBezTo>
                      <a:cubicBezTo>
                        <a:pt x="133826" y="21431"/>
                        <a:pt x="142399" y="25241"/>
                        <a:pt x="150019" y="28099"/>
                      </a:cubicBezTo>
                      <a:cubicBezTo>
                        <a:pt x="158591" y="30004"/>
                        <a:pt x="167164" y="31909"/>
                        <a:pt x="176689" y="31909"/>
                      </a:cubicBezTo>
                      <a:lnTo>
                        <a:pt x="182404" y="31909"/>
                      </a:lnTo>
                      <a:lnTo>
                        <a:pt x="182404" y="75724"/>
                      </a:lnTo>
                      <a:cubicBezTo>
                        <a:pt x="182404" y="84296"/>
                        <a:pt x="181451" y="92869"/>
                        <a:pt x="179546" y="101441"/>
                      </a:cubicBezTo>
                      <a:cubicBezTo>
                        <a:pt x="177641" y="109061"/>
                        <a:pt x="173831" y="116681"/>
                        <a:pt x="170021" y="124301"/>
                      </a:cubicBezTo>
                      <a:cubicBezTo>
                        <a:pt x="166211" y="130969"/>
                        <a:pt x="161449" y="138589"/>
                        <a:pt x="155734" y="145256"/>
                      </a:cubicBezTo>
                      <a:cubicBezTo>
                        <a:pt x="150019" y="150971"/>
                        <a:pt x="144304" y="157639"/>
                        <a:pt x="137636" y="163354"/>
                      </a:cubicBezTo>
                      <a:cubicBezTo>
                        <a:pt x="131921" y="169069"/>
                        <a:pt x="125254" y="173831"/>
                        <a:pt x="118586" y="178594"/>
                      </a:cubicBezTo>
                      <a:cubicBezTo>
                        <a:pt x="111919" y="183356"/>
                        <a:pt x="105251" y="188119"/>
                        <a:pt x="98584" y="191929"/>
                      </a:cubicBezTo>
                      <a:lnTo>
                        <a:pt x="95726" y="193834"/>
                      </a:lnTo>
                      <a:lnTo>
                        <a:pt x="91916" y="191929"/>
                      </a:lnTo>
                      <a:close/>
                    </a:path>
                  </a:pathLst>
                </a:custGeom>
                <a:solidFill>
                  <a:schemeClr val="bg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22" name="Freeform: Shape 421">
                  <a:extLst>
                    <a:ext uri="{FF2B5EF4-FFF2-40B4-BE49-F238E27FC236}">
                      <a16:creationId xmlns:a16="http://schemas.microsoft.com/office/drawing/2014/main" id="{0396A29C-882A-4B3A-8446-53005E65B98E}"/>
                    </a:ext>
                  </a:extLst>
                </p:cNvPr>
                <p:cNvSpPr/>
                <p:nvPr/>
              </p:nvSpPr>
              <p:spPr>
                <a:xfrm>
                  <a:off x="5623710" y="2810405"/>
                  <a:ext cx="19050" cy="19050"/>
                </a:xfrm>
                <a:custGeom>
                  <a:avLst/>
                  <a:gdLst>
                    <a:gd name="connsiteX0" fmla="*/ 7144 w 19050"/>
                    <a:gd name="connsiteY0" fmla="*/ 19526 h 19050"/>
                    <a:gd name="connsiteX1" fmla="*/ 7144 w 19050"/>
                    <a:gd name="connsiteY1" fmla="*/ 19526 h 19050"/>
                    <a:gd name="connsiteX2" fmla="*/ 7144 w 19050"/>
                    <a:gd name="connsiteY2" fmla="*/ 7144 h 19050"/>
                    <a:gd name="connsiteX3" fmla="*/ 19526 w 19050"/>
                    <a:gd name="connsiteY3" fmla="*/ 7144 h 19050"/>
                  </a:gdLst>
                  <a:ahLst/>
                  <a:cxnLst>
                    <a:cxn ang="0">
                      <a:pos x="connsiteX0" y="connsiteY0"/>
                    </a:cxn>
                    <a:cxn ang="0">
                      <a:pos x="connsiteX1" y="connsiteY1"/>
                    </a:cxn>
                    <a:cxn ang="0">
                      <a:pos x="connsiteX2" y="connsiteY2"/>
                    </a:cxn>
                    <a:cxn ang="0">
                      <a:pos x="connsiteX3" y="connsiteY3"/>
                    </a:cxn>
                  </a:cxnLst>
                  <a:rect l="l" t="t" r="r" b="b"/>
                  <a:pathLst>
                    <a:path w="19050" h="19050">
                      <a:moveTo>
                        <a:pt x="7144" y="19526"/>
                      </a:moveTo>
                      <a:lnTo>
                        <a:pt x="7144" y="19526"/>
                      </a:lnTo>
                      <a:lnTo>
                        <a:pt x="7144" y="7144"/>
                      </a:lnTo>
                      <a:lnTo>
                        <a:pt x="19526" y="7144"/>
                      </a:ln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23" name="Freeform: Shape 422">
                  <a:extLst>
                    <a:ext uri="{FF2B5EF4-FFF2-40B4-BE49-F238E27FC236}">
                      <a16:creationId xmlns:a16="http://schemas.microsoft.com/office/drawing/2014/main" id="{FA47DC60-3DD6-4295-8964-7F84C75A1C10}"/>
                    </a:ext>
                  </a:extLst>
                </p:cNvPr>
                <p:cNvSpPr/>
                <p:nvPr/>
              </p:nvSpPr>
              <p:spPr>
                <a:xfrm>
                  <a:off x="5623710" y="2710393"/>
                  <a:ext cx="19050" cy="95250"/>
                </a:xfrm>
                <a:custGeom>
                  <a:avLst/>
                  <a:gdLst>
                    <a:gd name="connsiteX0" fmla="*/ 19526 w 19050"/>
                    <a:gd name="connsiteY0" fmla="*/ 94774 h 95250"/>
                    <a:gd name="connsiteX1" fmla="*/ 19526 w 19050"/>
                    <a:gd name="connsiteY1" fmla="*/ 94774 h 95250"/>
                    <a:gd name="connsiteX2" fmla="*/ 7144 w 19050"/>
                    <a:gd name="connsiteY2" fmla="*/ 94774 h 95250"/>
                    <a:gd name="connsiteX3" fmla="*/ 7144 w 19050"/>
                    <a:gd name="connsiteY3" fmla="*/ 7144 h 95250"/>
                    <a:gd name="connsiteX4" fmla="*/ 19526 w 19050"/>
                    <a:gd name="connsiteY4" fmla="*/ 7144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95250">
                      <a:moveTo>
                        <a:pt x="19526" y="94774"/>
                      </a:moveTo>
                      <a:lnTo>
                        <a:pt x="19526" y="94774"/>
                      </a:lnTo>
                      <a:lnTo>
                        <a:pt x="7144" y="94774"/>
                      </a:lnTo>
                      <a:lnTo>
                        <a:pt x="7144" y="7144"/>
                      </a:lnTo>
                      <a:lnTo>
                        <a:pt x="19526" y="7144"/>
                      </a:lnTo>
                      <a:close/>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24" name="Freeform: Shape 423">
                  <a:extLst>
                    <a:ext uri="{FF2B5EF4-FFF2-40B4-BE49-F238E27FC236}">
                      <a16:creationId xmlns:a16="http://schemas.microsoft.com/office/drawing/2014/main" id="{AD49699D-E5B6-451E-872E-8C2B05DFFDA1}"/>
                    </a:ext>
                  </a:extLst>
                </p:cNvPr>
                <p:cNvSpPr/>
                <p:nvPr/>
              </p:nvSpPr>
              <p:spPr>
                <a:xfrm>
                  <a:off x="5623704" y="2810407"/>
                  <a:ext cx="19050" cy="19050"/>
                </a:xfrm>
                <a:custGeom>
                  <a:avLst/>
                  <a:gdLst>
                    <a:gd name="connsiteX0" fmla="*/ 19526 w 19050"/>
                    <a:gd name="connsiteY0" fmla="*/ 7144 h 19050"/>
                    <a:gd name="connsiteX1" fmla="*/ 19526 w 19050"/>
                    <a:gd name="connsiteY1" fmla="*/ 7144 h 19050"/>
                    <a:gd name="connsiteX2" fmla="*/ 19526 w 19050"/>
                    <a:gd name="connsiteY2" fmla="*/ 19526 h 19050"/>
                    <a:gd name="connsiteX3" fmla="*/ 7144 w 19050"/>
                    <a:gd name="connsiteY3" fmla="*/ 19526 h 19050"/>
                  </a:gdLst>
                  <a:ahLst/>
                  <a:cxnLst>
                    <a:cxn ang="0">
                      <a:pos x="connsiteX0" y="connsiteY0"/>
                    </a:cxn>
                    <a:cxn ang="0">
                      <a:pos x="connsiteX1" y="connsiteY1"/>
                    </a:cxn>
                    <a:cxn ang="0">
                      <a:pos x="connsiteX2" y="connsiteY2"/>
                    </a:cxn>
                    <a:cxn ang="0">
                      <a:pos x="connsiteX3" y="connsiteY3"/>
                    </a:cxn>
                  </a:cxnLst>
                  <a:rect l="l" t="t" r="r" b="b"/>
                  <a:pathLst>
                    <a:path w="19050" h="19050">
                      <a:moveTo>
                        <a:pt x="19526" y="7144"/>
                      </a:moveTo>
                      <a:lnTo>
                        <a:pt x="19526" y="7144"/>
                      </a:lnTo>
                      <a:lnTo>
                        <a:pt x="19526" y="19526"/>
                      </a:lnTo>
                      <a:lnTo>
                        <a:pt x="7144" y="19526"/>
                      </a:ln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grpSp>
          <p:nvGrpSpPr>
            <p:cNvPr id="425" name="Group 424">
              <a:extLst>
                <a:ext uri="{FF2B5EF4-FFF2-40B4-BE49-F238E27FC236}">
                  <a16:creationId xmlns:a16="http://schemas.microsoft.com/office/drawing/2014/main" id="{22FBF67F-BC1C-4695-BBFD-FCEB0E90F93D}"/>
                </a:ext>
              </a:extLst>
            </p:cNvPr>
            <p:cNvGrpSpPr/>
            <p:nvPr/>
          </p:nvGrpSpPr>
          <p:grpSpPr>
            <a:xfrm>
              <a:off x="6849728" y="2445839"/>
              <a:ext cx="784882" cy="784882"/>
              <a:chOff x="6459643" y="2540605"/>
              <a:chExt cx="671712" cy="671712"/>
            </a:xfrm>
          </p:grpSpPr>
          <p:sp>
            <p:nvSpPr>
              <p:cNvPr id="426" name="Oval 425">
                <a:extLst>
                  <a:ext uri="{FF2B5EF4-FFF2-40B4-BE49-F238E27FC236}">
                    <a16:creationId xmlns:a16="http://schemas.microsoft.com/office/drawing/2014/main" id="{CA991544-433C-4576-85FF-FAF5B6EFE972}"/>
                  </a:ext>
                </a:extLst>
              </p:cNvPr>
              <p:cNvSpPr/>
              <p:nvPr/>
            </p:nvSpPr>
            <p:spPr>
              <a:xfrm rot="1796401">
                <a:off x="6459643" y="2540605"/>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27" name="Graphic 27">
                <a:extLst>
                  <a:ext uri="{FF2B5EF4-FFF2-40B4-BE49-F238E27FC236}">
                    <a16:creationId xmlns:a16="http://schemas.microsoft.com/office/drawing/2014/main" id="{D92578E3-EB3D-402B-8335-B2098FC3515A}"/>
                  </a:ext>
                </a:extLst>
              </p:cNvPr>
              <p:cNvGrpSpPr/>
              <p:nvPr/>
            </p:nvGrpSpPr>
            <p:grpSpPr>
              <a:xfrm>
                <a:off x="6624049" y="2700249"/>
                <a:ext cx="342900" cy="352425"/>
                <a:chOff x="6598653" y="2680426"/>
                <a:chExt cx="342900" cy="352425"/>
              </a:xfrm>
            </p:grpSpPr>
            <p:sp>
              <p:nvSpPr>
                <p:cNvPr id="428" name="Freeform: Shape 427">
                  <a:extLst>
                    <a:ext uri="{FF2B5EF4-FFF2-40B4-BE49-F238E27FC236}">
                      <a16:creationId xmlns:a16="http://schemas.microsoft.com/office/drawing/2014/main" id="{E28C2734-6DEA-40A4-94E9-7DAFA14C0DB0}"/>
                    </a:ext>
                  </a:extLst>
                </p:cNvPr>
                <p:cNvSpPr/>
                <p:nvPr/>
              </p:nvSpPr>
              <p:spPr>
                <a:xfrm>
                  <a:off x="6706762" y="2820920"/>
                  <a:ext cx="219075" cy="180975"/>
                </a:xfrm>
                <a:custGeom>
                  <a:avLst/>
                  <a:gdLst>
                    <a:gd name="connsiteX0" fmla="*/ 7144 w 219075"/>
                    <a:gd name="connsiteY0" fmla="*/ 7144 h 180975"/>
                    <a:gd name="connsiteX1" fmla="*/ 184309 w 219075"/>
                    <a:gd name="connsiteY1" fmla="*/ 28099 h 180975"/>
                    <a:gd name="connsiteX2" fmla="*/ 183356 w 219075"/>
                    <a:gd name="connsiteY2" fmla="*/ 37624 h 180975"/>
                    <a:gd name="connsiteX3" fmla="*/ 37624 w 219075"/>
                    <a:gd name="connsiteY3" fmla="*/ 19526 h 180975"/>
                    <a:gd name="connsiteX4" fmla="*/ 213836 w 219075"/>
                    <a:gd name="connsiteY4" fmla="*/ 157639 h 180975"/>
                    <a:gd name="connsiteX5" fmla="*/ 74771 w 219075"/>
                    <a:gd name="connsiteY5" fmla="*/ 179546 h 180975"/>
                    <a:gd name="connsiteX6" fmla="*/ 71914 w 219075"/>
                    <a:gd name="connsiteY6" fmla="*/ 170974 h 180975"/>
                    <a:gd name="connsiteX7" fmla="*/ 192881 w 219075"/>
                    <a:gd name="connsiteY7" fmla="*/ 151924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075" h="180975">
                      <a:moveTo>
                        <a:pt x="7144" y="7144"/>
                      </a:moveTo>
                      <a:lnTo>
                        <a:pt x="184309" y="28099"/>
                      </a:lnTo>
                      <a:lnTo>
                        <a:pt x="183356" y="37624"/>
                      </a:lnTo>
                      <a:lnTo>
                        <a:pt x="37624" y="19526"/>
                      </a:lnTo>
                      <a:lnTo>
                        <a:pt x="213836" y="157639"/>
                      </a:lnTo>
                      <a:lnTo>
                        <a:pt x="74771" y="179546"/>
                      </a:lnTo>
                      <a:lnTo>
                        <a:pt x="71914" y="170974"/>
                      </a:lnTo>
                      <a:lnTo>
                        <a:pt x="192881" y="151924"/>
                      </a:lnTo>
                      <a:close/>
                    </a:path>
                  </a:pathLst>
                </a:custGeom>
                <a:solidFill>
                  <a:srgbClr val="595A5C"/>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29" name="Freeform: Shape 428">
                  <a:extLst>
                    <a:ext uri="{FF2B5EF4-FFF2-40B4-BE49-F238E27FC236}">
                      <a16:creationId xmlns:a16="http://schemas.microsoft.com/office/drawing/2014/main" id="{08313917-E475-4614-A09D-2A7C75FE82E3}"/>
                    </a:ext>
                  </a:extLst>
                </p:cNvPr>
                <p:cNvSpPr/>
                <p:nvPr/>
              </p:nvSpPr>
              <p:spPr>
                <a:xfrm>
                  <a:off x="6768674" y="2708525"/>
                  <a:ext cx="57150" cy="295275"/>
                </a:xfrm>
                <a:custGeom>
                  <a:avLst/>
                  <a:gdLst>
                    <a:gd name="connsiteX0" fmla="*/ 46196 w 57150"/>
                    <a:gd name="connsiteY0" fmla="*/ 7144 h 295275"/>
                    <a:gd name="connsiteX1" fmla="*/ 54769 w 57150"/>
                    <a:gd name="connsiteY1" fmla="*/ 9049 h 295275"/>
                    <a:gd name="connsiteX2" fmla="*/ 14764 w 57150"/>
                    <a:gd name="connsiteY2" fmla="*/ 289084 h 295275"/>
                    <a:gd name="connsiteX3" fmla="*/ 7144 w 57150"/>
                    <a:gd name="connsiteY3" fmla="*/ 287179 h 295275"/>
                  </a:gdLst>
                  <a:ahLst/>
                  <a:cxnLst>
                    <a:cxn ang="0">
                      <a:pos x="connsiteX0" y="connsiteY0"/>
                    </a:cxn>
                    <a:cxn ang="0">
                      <a:pos x="connsiteX1" y="connsiteY1"/>
                    </a:cxn>
                    <a:cxn ang="0">
                      <a:pos x="connsiteX2" y="connsiteY2"/>
                    </a:cxn>
                    <a:cxn ang="0">
                      <a:pos x="connsiteX3" y="connsiteY3"/>
                    </a:cxn>
                  </a:cxnLst>
                  <a:rect l="l" t="t" r="r" b="b"/>
                  <a:pathLst>
                    <a:path w="57150" h="295275">
                      <a:moveTo>
                        <a:pt x="46196" y="7144"/>
                      </a:moveTo>
                      <a:lnTo>
                        <a:pt x="54769" y="9049"/>
                      </a:lnTo>
                      <a:lnTo>
                        <a:pt x="14764" y="289084"/>
                      </a:lnTo>
                      <a:lnTo>
                        <a:pt x="7144" y="287179"/>
                      </a:lnTo>
                      <a:close/>
                    </a:path>
                  </a:pathLst>
                </a:custGeom>
                <a:solidFill>
                  <a:srgbClr val="595A5C"/>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0" name="Freeform: Shape 429">
                  <a:extLst>
                    <a:ext uri="{FF2B5EF4-FFF2-40B4-BE49-F238E27FC236}">
                      <a16:creationId xmlns:a16="http://schemas.microsoft.com/office/drawing/2014/main" id="{89ED09FA-7C78-4031-A925-ACB6832A0306}"/>
                    </a:ext>
                  </a:extLst>
                </p:cNvPr>
                <p:cNvSpPr/>
                <p:nvPr/>
              </p:nvSpPr>
              <p:spPr>
                <a:xfrm>
                  <a:off x="6628657" y="2706620"/>
                  <a:ext cx="266700" cy="295275"/>
                </a:xfrm>
                <a:custGeom>
                  <a:avLst/>
                  <a:gdLst>
                    <a:gd name="connsiteX0" fmla="*/ 188119 w 266700"/>
                    <a:gd name="connsiteY0" fmla="*/ 10954 h 295275"/>
                    <a:gd name="connsiteX1" fmla="*/ 196691 w 266700"/>
                    <a:gd name="connsiteY1" fmla="*/ 7144 h 295275"/>
                    <a:gd name="connsiteX2" fmla="*/ 267176 w 266700"/>
                    <a:gd name="connsiteY2" fmla="*/ 146209 h 295275"/>
                    <a:gd name="connsiteX3" fmla="*/ 151924 w 266700"/>
                    <a:gd name="connsiteY3" fmla="*/ 294799 h 295275"/>
                    <a:gd name="connsiteX4" fmla="*/ 7144 w 266700"/>
                    <a:gd name="connsiteY4" fmla="*/ 250031 h 295275"/>
                    <a:gd name="connsiteX5" fmla="*/ 9049 w 266700"/>
                    <a:gd name="connsiteY5" fmla="*/ 240506 h 295275"/>
                    <a:gd name="connsiteX6" fmla="*/ 148114 w 266700"/>
                    <a:gd name="connsiteY6" fmla="*/ 284321 h 295275"/>
                    <a:gd name="connsiteX7" fmla="*/ 256699 w 266700"/>
                    <a:gd name="connsiteY7" fmla="*/ 145256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700" h="295275">
                      <a:moveTo>
                        <a:pt x="188119" y="10954"/>
                      </a:moveTo>
                      <a:lnTo>
                        <a:pt x="196691" y="7144"/>
                      </a:lnTo>
                      <a:lnTo>
                        <a:pt x="267176" y="146209"/>
                      </a:lnTo>
                      <a:lnTo>
                        <a:pt x="151924" y="294799"/>
                      </a:lnTo>
                      <a:lnTo>
                        <a:pt x="7144" y="250031"/>
                      </a:lnTo>
                      <a:lnTo>
                        <a:pt x="9049" y="240506"/>
                      </a:lnTo>
                      <a:lnTo>
                        <a:pt x="148114" y="284321"/>
                      </a:lnTo>
                      <a:lnTo>
                        <a:pt x="256699" y="145256"/>
                      </a:lnTo>
                      <a:close/>
                    </a:path>
                  </a:pathLst>
                </a:custGeom>
                <a:solidFill>
                  <a:srgbClr val="595A5C"/>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1" name="Freeform: Shape 430">
                  <a:extLst>
                    <a:ext uri="{FF2B5EF4-FFF2-40B4-BE49-F238E27FC236}">
                      <a16:creationId xmlns:a16="http://schemas.microsoft.com/office/drawing/2014/main" id="{FA8F2612-AE47-477F-8C67-688B2BFC9CEE}"/>
                    </a:ext>
                  </a:extLst>
                </p:cNvPr>
                <p:cNvSpPr/>
                <p:nvPr/>
              </p:nvSpPr>
              <p:spPr>
                <a:xfrm>
                  <a:off x="6865577" y="2933759"/>
                  <a:ext cx="76200" cy="76200"/>
                </a:xfrm>
                <a:custGeom>
                  <a:avLst/>
                  <a:gdLst>
                    <a:gd name="connsiteX0" fmla="*/ 63594 w 76200"/>
                    <a:gd name="connsiteY0" fmla="*/ 15272 h 76200"/>
                    <a:gd name="connsiteX1" fmla="*/ 71214 w 76200"/>
                    <a:gd name="connsiteY1" fmla="*/ 64802 h 76200"/>
                    <a:gd name="connsiteX2" fmla="*/ 21684 w 76200"/>
                    <a:gd name="connsiteY2" fmla="*/ 69564 h 76200"/>
                    <a:gd name="connsiteX3" fmla="*/ 14064 w 76200"/>
                    <a:gd name="connsiteY3" fmla="*/ 20034 h 76200"/>
                    <a:gd name="connsiteX4" fmla="*/ 63594 w 76200"/>
                    <a:gd name="connsiteY4" fmla="*/ 15272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63594" y="15272"/>
                      </a:moveTo>
                      <a:cubicBezTo>
                        <a:pt x="79786" y="27654"/>
                        <a:pt x="82644" y="49562"/>
                        <a:pt x="71214" y="64802"/>
                      </a:cubicBezTo>
                      <a:cubicBezTo>
                        <a:pt x="59784" y="80042"/>
                        <a:pt x="36924" y="81947"/>
                        <a:pt x="21684" y="69564"/>
                      </a:cubicBezTo>
                      <a:cubicBezTo>
                        <a:pt x="5491" y="57182"/>
                        <a:pt x="2634" y="35274"/>
                        <a:pt x="14064" y="20034"/>
                      </a:cubicBezTo>
                      <a:cubicBezTo>
                        <a:pt x="25494" y="4794"/>
                        <a:pt x="47401" y="2889"/>
                        <a:pt x="63594" y="15272"/>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2" name="Freeform: Shape 431">
                  <a:extLst>
                    <a:ext uri="{FF2B5EF4-FFF2-40B4-BE49-F238E27FC236}">
                      <a16:creationId xmlns:a16="http://schemas.microsoft.com/office/drawing/2014/main" id="{EDFF68EA-AEF3-4B42-B7B2-339EA0B4922C}"/>
                    </a:ext>
                  </a:extLst>
                </p:cNvPr>
                <p:cNvSpPr/>
                <p:nvPr/>
              </p:nvSpPr>
              <p:spPr>
                <a:xfrm>
                  <a:off x="6842911" y="2813241"/>
                  <a:ext cx="85725" cy="85725"/>
                </a:xfrm>
                <a:custGeom>
                  <a:avLst/>
                  <a:gdLst>
                    <a:gd name="connsiteX0" fmla="*/ 66257 w 85725"/>
                    <a:gd name="connsiteY0" fmla="*/ 14822 h 85725"/>
                    <a:gd name="connsiteX1" fmla="*/ 72925 w 85725"/>
                    <a:gd name="connsiteY1" fmla="*/ 66257 h 85725"/>
                    <a:gd name="connsiteX2" fmla="*/ 21490 w 85725"/>
                    <a:gd name="connsiteY2" fmla="*/ 72925 h 85725"/>
                    <a:gd name="connsiteX3" fmla="*/ 14822 w 85725"/>
                    <a:gd name="connsiteY3" fmla="*/ 21490 h 85725"/>
                    <a:gd name="connsiteX4" fmla="*/ 66257 w 85725"/>
                    <a:gd name="connsiteY4" fmla="*/ 14822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66257" y="14822"/>
                      </a:moveTo>
                      <a:cubicBezTo>
                        <a:pt x="82450" y="27205"/>
                        <a:pt x="85307" y="50065"/>
                        <a:pt x="72925" y="66257"/>
                      </a:cubicBezTo>
                      <a:cubicBezTo>
                        <a:pt x="60542" y="82450"/>
                        <a:pt x="37682" y="85307"/>
                        <a:pt x="21490" y="72925"/>
                      </a:cubicBezTo>
                      <a:cubicBezTo>
                        <a:pt x="5297" y="60542"/>
                        <a:pt x="2440" y="37682"/>
                        <a:pt x="14822" y="21490"/>
                      </a:cubicBezTo>
                      <a:cubicBezTo>
                        <a:pt x="27205" y="5297"/>
                        <a:pt x="50065" y="2440"/>
                        <a:pt x="66257" y="14822"/>
                      </a:cubicBez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3" name="Freeform: Shape 432">
                  <a:extLst>
                    <a:ext uri="{FF2B5EF4-FFF2-40B4-BE49-F238E27FC236}">
                      <a16:creationId xmlns:a16="http://schemas.microsoft.com/office/drawing/2014/main" id="{A173DBFF-524F-4ED1-8BFA-0E0EEA84D149}"/>
                    </a:ext>
                  </a:extLst>
                </p:cNvPr>
                <p:cNvSpPr/>
                <p:nvPr/>
              </p:nvSpPr>
              <p:spPr>
                <a:xfrm>
                  <a:off x="6737183" y="2954211"/>
                  <a:ext cx="85725" cy="85725"/>
                </a:xfrm>
                <a:custGeom>
                  <a:avLst/>
                  <a:gdLst>
                    <a:gd name="connsiteX0" fmla="*/ 66257 w 85725"/>
                    <a:gd name="connsiteY0" fmla="*/ 14822 h 85725"/>
                    <a:gd name="connsiteX1" fmla="*/ 72925 w 85725"/>
                    <a:gd name="connsiteY1" fmla="*/ 66257 h 85725"/>
                    <a:gd name="connsiteX2" fmla="*/ 21490 w 85725"/>
                    <a:gd name="connsiteY2" fmla="*/ 72925 h 85725"/>
                    <a:gd name="connsiteX3" fmla="*/ 14822 w 85725"/>
                    <a:gd name="connsiteY3" fmla="*/ 21490 h 85725"/>
                    <a:gd name="connsiteX4" fmla="*/ 66257 w 85725"/>
                    <a:gd name="connsiteY4" fmla="*/ 14822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66257" y="14822"/>
                      </a:moveTo>
                      <a:cubicBezTo>
                        <a:pt x="82450" y="27205"/>
                        <a:pt x="85307" y="50065"/>
                        <a:pt x="72925" y="66257"/>
                      </a:cubicBezTo>
                      <a:cubicBezTo>
                        <a:pt x="60542" y="82450"/>
                        <a:pt x="37682" y="85307"/>
                        <a:pt x="21490" y="72925"/>
                      </a:cubicBezTo>
                      <a:cubicBezTo>
                        <a:pt x="5297" y="60542"/>
                        <a:pt x="2440" y="37682"/>
                        <a:pt x="14822" y="21490"/>
                      </a:cubicBezTo>
                      <a:cubicBezTo>
                        <a:pt x="27205" y="5297"/>
                        <a:pt x="50065" y="2440"/>
                        <a:pt x="66257" y="14822"/>
                      </a:cubicBezTo>
                    </a:path>
                  </a:pathLst>
                </a:custGeom>
                <a:solidFill>
                  <a:schemeClr val="accent1">
                    <a:lumMod val="50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4" name="Freeform: Shape 433">
                  <a:extLst>
                    <a:ext uri="{FF2B5EF4-FFF2-40B4-BE49-F238E27FC236}">
                      <a16:creationId xmlns:a16="http://schemas.microsoft.com/office/drawing/2014/main" id="{A5A99F8C-FD6B-4C1A-92A1-63E3D6EA9628}"/>
                    </a:ext>
                  </a:extLst>
                </p:cNvPr>
                <p:cNvSpPr/>
                <p:nvPr/>
              </p:nvSpPr>
              <p:spPr>
                <a:xfrm>
                  <a:off x="6685554" y="2793095"/>
                  <a:ext cx="76200" cy="76200"/>
                </a:xfrm>
                <a:custGeom>
                  <a:avLst/>
                  <a:gdLst>
                    <a:gd name="connsiteX0" fmla="*/ 63594 w 76200"/>
                    <a:gd name="connsiteY0" fmla="*/ 14966 h 76200"/>
                    <a:gd name="connsiteX1" fmla="*/ 71214 w 76200"/>
                    <a:gd name="connsiteY1" fmla="*/ 64496 h 76200"/>
                    <a:gd name="connsiteX2" fmla="*/ 21684 w 76200"/>
                    <a:gd name="connsiteY2" fmla="*/ 69259 h 76200"/>
                    <a:gd name="connsiteX3" fmla="*/ 14064 w 76200"/>
                    <a:gd name="connsiteY3" fmla="*/ 19729 h 76200"/>
                    <a:gd name="connsiteX4" fmla="*/ 63594 w 76200"/>
                    <a:gd name="connsiteY4" fmla="*/ 14966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63594" y="14966"/>
                      </a:moveTo>
                      <a:cubicBezTo>
                        <a:pt x="79786" y="27349"/>
                        <a:pt x="82644" y="49256"/>
                        <a:pt x="71214" y="64496"/>
                      </a:cubicBezTo>
                      <a:cubicBezTo>
                        <a:pt x="59784" y="79737"/>
                        <a:pt x="36924" y="81641"/>
                        <a:pt x="21684" y="69259"/>
                      </a:cubicBezTo>
                      <a:cubicBezTo>
                        <a:pt x="5491" y="56876"/>
                        <a:pt x="2634" y="34969"/>
                        <a:pt x="14064" y="19729"/>
                      </a:cubicBezTo>
                      <a:cubicBezTo>
                        <a:pt x="25494" y="5441"/>
                        <a:pt x="47401" y="2584"/>
                        <a:pt x="63594" y="14966"/>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5" name="Freeform: Shape 434">
                  <a:extLst>
                    <a:ext uri="{FF2B5EF4-FFF2-40B4-BE49-F238E27FC236}">
                      <a16:creationId xmlns:a16="http://schemas.microsoft.com/office/drawing/2014/main" id="{D31F2023-DA2C-4441-A41F-BCF1AF79569D}"/>
                    </a:ext>
                  </a:extLst>
                </p:cNvPr>
                <p:cNvSpPr/>
                <p:nvPr/>
              </p:nvSpPr>
              <p:spPr>
                <a:xfrm>
                  <a:off x="6776236" y="2673224"/>
                  <a:ext cx="85725" cy="85725"/>
                </a:xfrm>
                <a:custGeom>
                  <a:avLst/>
                  <a:gdLst>
                    <a:gd name="connsiteX0" fmla="*/ 66257 w 85725"/>
                    <a:gd name="connsiteY0" fmla="*/ 14822 h 85725"/>
                    <a:gd name="connsiteX1" fmla="*/ 72925 w 85725"/>
                    <a:gd name="connsiteY1" fmla="*/ 66257 h 85725"/>
                    <a:gd name="connsiteX2" fmla="*/ 21490 w 85725"/>
                    <a:gd name="connsiteY2" fmla="*/ 72925 h 85725"/>
                    <a:gd name="connsiteX3" fmla="*/ 14822 w 85725"/>
                    <a:gd name="connsiteY3" fmla="*/ 21490 h 85725"/>
                    <a:gd name="connsiteX4" fmla="*/ 66257 w 85725"/>
                    <a:gd name="connsiteY4" fmla="*/ 14822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66257" y="14822"/>
                      </a:moveTo>
                      <a:cubicBezTo>
                        <a:pt x="82450" y="27205"/>
                        <a:pt x="85307" y="50065"/>
                        <a:pt x="72925" y="66257"/>
                      </a:cubicBezTo>
                      <a:cubicBezTo>
                        <a:pt x="60542" y="82450"/>
                        <a:pt x="37682" y="85307"/>
                        <a:pt x="21490" y="72925"/>
                      </a:cubicBezTo>
                      <a:cubicBezTo>
                        <a:pt x="5297" y="60542"/>
                        <a:pt x="2440" y="37682"/>
                        <a:pt x="14822" y="21490"/>
                      </a:cubicBezTo>
                      <a:cubicBezTo>
                        <a:pt x="28157" y="5297"/>
                        <a:pt x="51017" y="2440"/>
                        <a:pt x="66257" y="14822"/>
                      </a:cubicBezTo>
                    </a:path>
                  </a:pathLst>
                </a:custGeom>
                <a:solidFill>
                  <a:schemeClr val="accent1">
                    <a:lumMod val="50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36" name="Freeform: Shape 435">
                  <a:extLst>
                    <a:ext uri="{FF2B5EF4-FFF2-40B4-BE49-F238E27FC236}">
                      <a16:creationId xmlns:a16="http://schemas.microsoft.com/office/drawing/2014/main" id="{E2DE2FA3-F06F-4884-AC94-D414F6201ADB}"/>
                    </a:ext>
                  </a:extLst>
                </p:cNvPr>
                <p:cNvSpPr/>
                <p:nvPr/>
              </p:nvSpPr>
              <p:spPr>
                <a:xfrm>
                  <a:off x="6591451" y="2910800"/>
                  <a:ext cx="85725" cy="85725"/>
                </a:xfrm>
                <a:custGeom>
                  <a:avLst/>
                  <a:gdLst>
                    <a:gd name="connsiteX0" fmla="*/ 66257 w 85725"/>
                    <a:gd name="connsiteY0" fmla="*/ 14418 h 85725"/>
                    <a:gd name="connsiteX1" fmla="*/ 72925 w 85725"/>
                    <a:gd name="connsiteY1" fmla="*/ 65853 h 85725"/>
                    <a:gd name="connsiteX2" fmla="*/ 21490 w 85725"/>
                    <a:gd name="connsiteY2" fmla="*/ 72521 h 85725"/>
                    <a:gd name="connsiteX3" fmla="*/ 14822 w 85725"/>
                    <a:gd name="connsiteY3" fmla="*/ 21086 h 85725"/>
                    <a:gd name="connsiteX4" fmla="*/ 66257 w 85725"/>
                    <a:gd name="connsiteY4" fmla="*/ 14418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66257" y="14418"/>
                      </a:moveTo>
                      <a:cubicBezTo>
                        <a:pt x="82450" y="26801"/>
                        <a:pt x="85307" y="49661"/>
                        <a:pt x="72925" y="65853"/>
                      </a:cubicBezTo>
                      <a:cubicBezTo>
                        <a:pt x="60542" y="82046"/>
                        <a:pt x="37682" y="84903"/>
                        <a:pt x="21490" y="72521"/>
                      </a:cubicBezTo>
                      <a:cubicBezTo>
                        <a:pt x="5297" y="60138"/>
                        <a:pt x="2440" y="37278"/>
                        <a:pt x="14822" y="21086"/>
                      </a:cubicBezTo>
                      <a:cubicBezTo>
                        <a:pt x="27205" y="4893"/>
                        <a:pt x="50065" y="2988"/>
                        <a:pt x="66257" y="14418"/>
                      </a:cubicBez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grpSp>
          <p:nvGrpSpPr>
            <p:cNvPr id="437" name="Group 436">
              <a:extLst>
                <a:ext uri="{FF2B5EF4-FFF2-40B4-BE49-F238E27FC236}">
                  <a16:creationId xmlns:a16="http://schemas.microsoft.com/office/drawing/2014/main" id="{9F73D4AA-96F5-45C4-B60F-95DC3FCE750D}"/>
                </a:ext>
              </a:extLst>
            </p:cNvPr>
            <p:cNvGrpSpPr/>
            <p:nvPr/>
          </p:nvGrpSpPr>
          <p:grpSpPr>
            <a:xfrm>
              <a:off x="7300035" y="3486851"/>
              <a:ext cx="774593" cy="774593"/>
              <a:chOff x="7062725" y="3467724"/>
              <a:chExt cx="671712" cy="671712"/>
            </a:xfrm>
          </p:grpSpPr>
          <p:sp>
            <p:nvSpPr>
              <p:cNvPr id="438" name="Oval 437">
                <a:extLst>
                  <a:ext uri="{FF2B5EF4-FFF2-40B4-BE49-F238E27FC236}">
                    <a16:creationId xmlns:a16="http://schemas.microsoft.com/office/drawing/2014/main" id="{098C036C-B79C-4B2A-8C7F-EA20E4F6C50D}"/>
                  </a:ext>
                </a:extLst>
              </p:cNvPr>
              <p:cNvSpPr/>
              <p:nvPr/>
            </p:nvSpPr>
            <p:spPr>
              <a:xfrm rot="1796401">
                <a:off x="7062725" y="3467724"/>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39" name="Graphic 278">
                <a:extLst>
                  <a:ext uri="{FF2B5EF4-FFF2-40B4-BE49-F238E27FC236}">
                    <a16:creationId xmlns:a16="http://schemas.microsoft.com/office/drawing/2014/main" id="{1B41F12C-8101-42B4-B093-E70849CE1A28}"/>
                  </a:ext>
                </a:extLst>
              </p:cNvPr>
              <p:cNvGrpSpPr/>
              <p:nvPr/>
            </p:nvGrpSpPr>
            <p:grpSpPr>
              <a:xfrm>
                <a:off x="7193794" y="3598793"/>
                <a:ext cx="409575" cy="409575"/>
                <a:chOff x="7202247" y="3585513"/>
                <a:chExt cx="409575" cy="409575"/>
              </a:xfrm>
            </p:grpSpPr>
            <p:sp>
              <p:nvSpPr>
                <p:cNvPr id="440" name="Freeform: Shape 439">
                  <a:extLst>
                    <a:ext uri="{FF2B5EF4-FFF2-40B4-BE49-F238E27FC236}">
                      <a16:creationId xmlns:a16="http://schemas.microsoft.com/office/drawing/2014/main" id="{5C000964-18EA-4357-AC7D-9914DBC873BB}"/>
                    </a:ext>
                  </a:extLst>
                </p:cNvPr>
                <p:cNvSpPr/>
                <p:nvPr/>
              </p:nvSpPr>
              <p:spPr>
                <a:xfrm>
                  <a:off x="7361315" y="3712196"/>
                  <a:ext cx="104775" cy="66675"/>
                </a:xfrm>
                <a:custGeom>
                  <a:avLst/>
                  <a:gdLst>
                    <a:gd name="connsiteX0" fmla="*/ 30956 w 104775"/>
                    <a:gd name="connsiteY0" fmla="*/ 64294 h 66675"/>
                    <a:gd name="connsiteX1" fmla="*/ 30956 w 104775"/>
                    <a:gd name="connsiteY1" fmla="*/ 64294 h 66675"/>
                    <a:gd name="connsiteX2" fmla="*/ 77629 w 104775"/>
                    <a:gd name="connsiteY2" fmla="*/ 64294 h 66675"/>
                    <a:gd name="connsiteX3" fmla="*/ 77629 w 104775"/>
                    <a:gd name="connsiteY3" fmla="*/ 40481 h 66675"/>
                    <a:gd name="connsiteX4" fmla="*/ 75724 w 104775"/>
                    <a:gd name="connsiteY4" fmla="*/ 30956 h 66675"/>
                    <a:gd name="connsiteX5" fmla="*/ 70961 w 104775"/>
                    <a:gd name="connsiteY5" fmla="*/ 23336 h 66675"/>
                    <a:gd name="connsiteX6" fmla="*/ 63341 w 104775"/>
                    <a:gd name="connsiteY6" fmla="*/ 17621 h 66675"/>
                    <a:gd name="connsiteX7" fmla="*/ 53816 w 104775"/>
                    <a:gd name="connsiteY7" fmla="*/ 15716 h 66675"/>
                    <a:gd name="connsiteX8" fmla="*/ 44291 w 104775"/>
                    <a:gd name="connsiteY8" fmla="*/ 17621 h 66675"/>
                    <a:gd name="connsiteX9" fmla="*/ 36671 w 104775"/>
                    <a:gd name="connsiteY9" fmla="*/ 23336 h 66675"/>
                    <a:gd name="connsiteX10" fmla="*/ 31909 w 104775"/>
                    <a:gd name="connsiteY10" fmla="*/ 30956 h 66675"/>
                    <a:gd name="connsiteX11" fmla="*/ 30004 w 104775"/>
                    <a:gd name="connsiteY11" fmla="*/ 40481 h 66675"/>
                    <a:gd name="connsiteX12" fmla="*/ 30004 w 104775"/>
                    <a:gd name="connsiteY12" fmla="*/ 64294 h 66675"/>
                    <a:gd name="connsiteX13" fmla="*/ 7144 w 104775"/>
                    <a:gd name="connsiteY13" fmla="*/ 64294 h 66675"/>
                    <a:gd name="connsiteX14" fmla="*/ 7144 w 104775"/>
                    <a:gd name="connsiteY14" fmla="*/ 64294 h 66675"/>
                    <a:gd name="connsiteX15" fmla="*/ 22384 w 104775"/>
                    <a:gd name="connsiteY15" fmla="*/ 64294 h 66675"/>
                    <a:gd name="connsiteX16" fmla="*/ 22384 w 104775"/>
                    <a:gd name="connsiteY16" fmla="*/ 40481 h 66675"/>
                    <a:gd name="connsiteX17" fmla="*/ 24289 w 104775"/>
                    <a:gd name="connsiteY17" fmla="*/ 27146 h 66675"/>
                    <a:gd name="connsiteX18" fmla="*/ 30956 w 104775"/>
                    <a:gd name="connsiteY18" fmla="*/ 16669 h 66675"/>
                    <a:gd name="connsiteX19" fmla="*/ 40481 w 104775"/>
                    <a:gd name="connsiteY19" fmla="*/ 9049 h 66675"/>
                    <a:gd name="connsiteX20" fmla="*/ 52864 w 104775"/>
                    <a:gd name="connsiteY20" fmla="*/ 7144 h 66675"/>
                    <a:gd name="connsiteX21" fmla="*/ 65246 w 104775"/>
                    <a:gd name="connsiteY21" fmla="*/ 9049 h 66675"/>
                    <a:gd name="connsiteX22" fmla="*/ 74771 w 104775"/>
                    <a:gd name="connsiteY22" fmla="*/ 16669 h 66675"/>
                    <a:gd name="connsiteX23" fmla="*/ 81439 w 104775"/>
                    <a:gd name="connsiteY23" fmla="*/ 27146 h 66675"/>
                    <a:gd name="connsiteX24" fmla="*/ 83344 w 104775"/>
                    <a:gd name="connsiteY24" fmla="*/ 40481 h 66675"/>
                    <a:gd name="connsiteX25" fmla="*/ 83344 w 104775"/>
                    <a:gd name="connsiteY25" fmla="*/ 64294 h 66675"/>
                    <a:gd name="connsiteX26" fmla="*/ 99536 w 104775"/>
                    <a:gd name="connsiteY26" fmla="*/ 6429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4775" h="66675">
                      <a:moveTo>
                        <a:pt x="30956" y="64294"/>
                      </a:moveTo>
                      <a:lnTo>
                        <a:pt x="30956" y="64294"/>
                      </a:lnTo>
                      <a:lnTo>
                        <a:pt x="77629" y="64294"/>
                      </a:lnTo>
                      <a:lnTo>
                        <a:pt x="77629" y="40481"/>
                      </a:lnTo>
                      <a:cubicBezTo>
                        <a:pt x="77629" y="36671"/>
                        <a:pt x="76676" y="33814"/>
                        <a:pt x="75724" y="30956"/>
                      </a:cubicBezTo>
                      <a:cubicBezTo>
                        <a:pt x="74771" y="28099"/>
                        <a:pt x="72866" y="25241"/>
                        <a:pt x="70961" y="23336"/>
                      </a:cubicBezTo>
                      <a:cubicBezTo>
                        <a:pt x="69056" y="20479"/>
                        <a:pt x="66199" y="19526"/>
                        <a:pt x="63341" y="17621"/>
                      </a:cubicBezTo>
                      <a:cubicBezTo>
                        <a:pt x="60484" y="16669"/>
                        <a:pt x="57626" y="15716"/>
                        <a:pt x="53816" y="15716"/>
                      </a:cubicBezTo>
                      <a:cubicBezTo>
                        <a:pt x="50006" y="15716"/>
                        <a:pt x="47149" y="16669"/>
                        <a:pt x="44291" y="17621"/>
                      </a:cubicBezTo>
                      <a:cubicBezTo>
                        <a:pt x="41434" y="18574"/>
                        <a:pt x="38576" y="20479"/>
                        <a:pt x="36671" y="23336"/>
                      </a:cubicBezTo>
                      <a:cubicBezTo>
                        <a:pt x="34766" y="25241"/>
                        <a:pt x="32861" y="28099"/>
                        <a:pt x="31909" y="30956"/>
                      </a:cubicBezTo>
                      <a:cubicBezTo>
                        <a:pt x="30956" y="33814"/>
                        <a:pt x="30004" y="36671"/>
                        <a:pt x="30004" y="40481"/>
                      </a:cubicBezTo>
                      <a:lnTo>
                        <a:pt x="30004" y="64294"/>
                      </a:lnTo>
                      <a:close/>
                      <a:moveTo>
                        <a:pt x="7144" y="64294"/>
                      </a:moveTo>
                      <a:lnTo>
                        <a:pt x="7144" y="64294"/>
                      </a:lnTo>
                      <a:lnTo>
                        <a:pt x="22384" y="64294"/>
                      </a:lnTo>
                      <a:lnTo>
                        <a:pt x="22384" y="40481"/>
                      </a:lnTo>
                      <a:cubicBezTo>
                        <a:pt x="22384" y="35719"/>
                        <a:pt x="23336" y="31909"/>
                        <a:pt x="24289" y="27146"/>
                      </a:cubicBezTo>
                      <a:cubicBezTo>
                        <a:pt x="26194" y="23336"/>
                        <a:pt x="28099" y="19526"/>
                        <a:pt x="30956" y="16669"/>
                      </a:cubicBezTo>
                      <a:cubicBezTo>
                        <a:pt x="33814" y="13811"/>
                        <a:pt x="36671" y="10954"/>
                        <a:pt x="40481" y="9049"/>
                      </a:cubicBezTo>
                      <a:cubicBezTo>
                        <a:pt x="44291" y="8096"/>
                        <a:pt x="48101" y="7144"/>
                        <a:pt x="52864" y="7144"/>
                      </a:cubicBezTo>
                      <a:cubicBezTo>
                        <a:pt x="57626" y="7144"/>
                        <a:pt x="61436" y="8096"/>
                        <a:pt x="65246" y="9049"/>
                      </a:cubicBezTo>
                      <a:cubicBezTo>
                        <a:pt x="69056" y="10954"/>
                        <a:pt x="71914" y="12859"/>
                        <a:pt x="74771" y="16669"/>
                      </a:cubicBezTo>
                      <a:cubicBezTo>
                        <a:pt x="77629" y="19526"/>
                        <a:pt x="79534" y="23336"/>
                        <a:pt x="81439" y="27146"/>
                      </a:cubicBezTo>
                      <a:cubicBezTo>
                        <a:pt x="83344" y="30956"/>
                        <a:pt x="83344" y="35719"/>
                        <a:pt x="83344" y="40481"/>
                      </a:cubicBezTo>
                      <a:lnTo>
                        <a:pt x="83344" y="64294"/>
                      </a:lnTo>
                      <a:lnTo>
                        <a:pt x="99536" y="64294"/>
                      </a:lnTo>
                    </a:path>
                  </a:pathLst>
                </a:custGeom>
                <a:solidFill>
                  <a:srgbClr val="302F2F"/>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41" name="Freeform: Shape 440">
                  <a:extLst>
                    <a:ext uri="{FF2B5EF4-FFF2-40B4-BE49-F238E27FC236}">
                      <a16:creationId xmlns:a16="http://schemas.microsoft.com/office/drawing/2014/main" id="{0CBC8B8E-6142-491F-A374-2DBB7D0835EF}"/>
                    </a:ext>
                  </a:extLst>
                </p:cNvPr>
                <p:cNvSpPr/>
                <p:nvPr/>
              </p:nvSpPr>
              <p:spPr>
                <a:xfrm>
                  <a:off x="7361315" y="3768393"/>
                  <a:ext cx="104775" cy="85725"/>
                </a:xfrm>
                <a:custGeom>
                  <a:avLst/>
                  <a:gdLst>
                    <a:gd name="connsiteX0" fmla="*/ 54769 w 104775"/>
                    <a:gd name="connsiteY0" fmla="*/ 61436 h 85725"/>
                    <a:gd name="connsiteX1" fmla="*/ 54769 w 104775"/>
                    <a:gd name="connsiteY1" fmla="*/ 61436 h 85725"/>
                    <a:gd name="connsiteX2" fmla="*/ 38576 w 104775"/>
                    <a:gd name="connsiteY2" fmla="*/ 45244 h 85725"/>
                    <a:gd name="connsiteX3" fmla="*/ 54769 w 104775"/>
                    <a:gd name="connsiteY3" fmla="*/ 29051 h 85725"/>
                    <a:gd name="connsiteX4" fmla="*/ 70009 w 104775"/>
                    <a:gd name="connsiteY4" fmla="*/ 45244 h 85725"/>
                    <a:gd name="connsiteX5" fmla="*/ 54769 w 104775"/>
                    <a:gd name="connsiteY5" fmla="*/ 61436 h 85725"/>
                    <a:gd name="connsiteX6" fmla="*/ 7144 w 104775"/>
                    <a:gd name="connsiteY6" fmla="*/ 78581 h 85725"/>
                    <a:gd name="connsiteX7" fmla="*/ 7144 w 104775"/>
                    <a:gd name="connsiteY7" fmla="*/ 78581 h 85725"/>
                    <a:gd name="connsiteX8" fmla="*/ 101441 w 104775"/>
                    <a:gd name="connsiteY8" fmla="*/ 78581 h 85725"/>
                    <a:gd name="connsiteX9" fmla="*/ 101441 w 104775"/>
                    <a:gd name="connsiteY9" fmla="*/ 7144 h 85725"/>
                    <a:gd name="connsiteX10" fmla="*/ 7144 w 104775"/>
                    <a:gd name="connsiteY10" fmla="*/ 7144 h 85725"/>
                    <a:gd name="connsiteX11" fmla="*/ 7144 w 104775"/>
                    <a:gd name="connsiteY11" fmla="*/ 7858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75" h="85725">
                      <a:moveTo>
                        <a:pt x="54769" y="61436"/>
                      </a:moveTo>
                      <a:lnTo>
                        <a:pt x="54769" y="61436"/>
                      </a:lnTo>
                      <a:cubicBezTo>
                        <a:pt x="46196" y="61436"/>
                        <a:pt x="38576" y="53816"/>
                        <a:pt x="38576" y="45244"/>
                      </a:cubicBezTo>
                      <a:cubicBezTo>
                        <a:pt x="38576" y="36671"/>
                        <a:pt x="45244" y="29051"/>
                        <a:pt x="54769" y="29051"/>
                      </a:cubicBezTo>
                      <a:cubicBezTo>
                        <a:pt x="63341" y="29051"/>
                        <a:pt x="70009" y="36671"/>
                        <a:pt x="70009" y="45244"/>
                      </a:cubicBezTo>
                      <a:cubicBezTo>
                        <a:pt x="70009" y="53816"/>
                        <a:pt x="63341" y="61436"/>
                        <a:pt x="54769" y="61436"/>
                      </a:cubicBezTo>
                      <a:moveTo>
                        <a:pt x="7144" y="78581"/>
                      </a:moveTo>
                      <a:lnTo>
                        <a:pt x="7144" y="78581"/>
                      </a:lnTo>
                      <a:lnTo>
                        <a:pt x="101441" y="78581"/>
                      </a:lnTo>
                      <a:lnTo>
                        <a:pt x="101441" y="7144"/>
                      </a:lnTo>
                      <a:lnTo>
                        <a:pt x="7144" y="7144"/>
                      </a:lnTo>
                      <a:lnTo>
                        <a:pt x="7144" y="78581"/>
                      </a:lnTo>
                      <a:close/>
                    </a:path>
                  </a:pathLst>
                </a:custGeom>
                <a:solidFill>
                  <a:srgbClr val="302F2F"/>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42" name="Freeform: Shape 441">
                  <a:extLst>
                    <a:ext uri="{FF2B5EF4-FFF2-40B4-BE49-F238E27FC236}">
                      <a16:creationId xmlns:a16="http://schemas.microsoft.com/office/drawing/2014/main" id="{A8DEC16B-D634-4134-8DD7-DD79DBF85844}"/>
                    </a:ext>
                  </a:extLst>
                </p:cNvPr>
                <p:cNvSpPr/>
                <p:nvPr/>
              </p:nvSpPr>
              <p:spPr>
                <a:xfrm>
                  <a:off x="7401320" y="3798873"/>
                  <a:ext cx="28575" cy="28575"/>
                </a:xfrm>
                <a:custGeom>
                  <a:avLst/>
                  <a:gdLst>
                    <a:gd name="connsiteX0" fmla="*/ 14764 w 28575"/>
                    <a:gd name="connsiteY0" fmla="*/ 7144 h 28575"/>
                    <a:gd name="connsiteX1" fmla="*/ 14764 w 28575"/>
                    <a:gd name="connsiteY1" fmla="*/ 7144 h 28575"/>
                    <a:gd name="connsiteX2" fmla="*/ 7144 w 28575"/>
                    <a:gd name="connsiteY2" fmla="*/ 14764 h 28575"/>
                    <a:gd name="connsiteX3" fmla="*/ 14764 w 28575"/>
                    <a:gd name="connsiteY3" fmla="*/ 23336 h 28575"/>
                    <a:gd name="connsiteX4" fmla="*/ 22384 w 28575"/>
                    <a:gd name="connsiteY4" fmla="*/ 14764 h 28575"/>
                    <a:gd name="connsiteX5" fmla="*/ 14764 w 28575"/>
                    <a:gd name="connsiteY5"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75" h="28575">
                      <a:moveTo>
                        <a:pt x="14764" y="7144"/>
                      </a:moveTo>
                      <a:lnTo>
                        <a:pt x="14764" y="7144"/>
                      </a:lnTo>
                      <a:cubicBezTo>
                        <a:pt x="10001" y="7144"/>
                        <a:pt x="7144" y="10001"/>
                        <a:pt x="7144" y="14764"/>
                      </a:cubicBezTo>
                      <a:cubicBezTo>
                        <a:pt x="7144" y="19526"/>
                        <a:pt x="10954" y="23336"/>
                        <a:pt x="14764" y="23336"/>
                      </a:cubicBezTo>
                      <a:cubicBezTo>
                        <a:pt x="19526" y="23336"/>
                        <a:pt x="22384" y="19526"/>
                        <a:pt x="22384" y="14764"/>
                      </a:cubicBezTo>
                      <a:cubicBezTo>
                        <a:pt x="22384" y="10001"/>
                        <a:pt x="18574" y="7144"/>
                        <a:pt x="14764" y="7144"/>
                      </a:cubicBezTo>
                    </a:path>
                  </a:pathLst>
                </a:custGeom>
                <a:solidFill>
                  <a:srgbClr val="3077BB"/>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43" name="Freeform: Shape 442">
                  <a:extLst>
                    <a:ext uri="{FF2B5EF4-FFF2-40B4-BE49-F238E27FC236}">
                      <a16:creationId xmlns:a16="http://schemas.microsoft.com/office/drawing/2014/main" id="{48411D17-4B50-4FB0-A64A-70133614B727}"/>
                    </a:ext>
                  </a:extLst>
                </p:cNvPr>
                <p:cNvSpPr/>
                <p:nvPr/>
              </p:nvSpPr>
              <p:spPr>
                <a:xfrm>
                  <a:off x="7273685" y="3656951"/>
                  <a:ext cx="266700" cy="266700"/>
                </a:xfrm>
                <a:custGeom>
                  <a:avLst/>
                  <a:gdLst>
                    <a:gd name="connsiteX0" fmla="*/ 145256 w 266700"/>
                    <a:gd name="connsiteY0" fmla="*/ 7144 h 266700"/>
                    <a:gd name="connsiteX1" fmla="*/ 135731 w 266700"/>
                    <a:gd name="connsiteY1" fmla="*/ 7144 h 266700"/>
                    <a:gd name="connsiteX2" fmla="*/ 7144 w 266700"/>
                    <a:gd name="connsiteY2" fmla="*/ 135731 h 266700"/>
                    <a:gd name="connsiteX3" fmla="*/ 135731 w 266700"/>
                    <a:gd name="connsiteY3" fmla="*/ 264319 h 266700"/>
                    <a:gd name="connsiteX4" fmla="*/ 263366 w 266700"/>
                    <a:gd name="connsiteY4" fmla="*/ 150019 h 266700"/>
                    <a:gd name="connsiteX5" fmla="*/ 145256 w 266700"/>
                    <a:gd name="connsiteY5" fmla="*/ 150019 h 266700"/>
                    <a:gd name="connsiteX6" fmla="*/ 145256 w 266700"/>
                    <a:gd name="connsiteY6" fmla="*/ 7144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266700">
                      <a:moveTo>
                        <a:pt x="145256" y="7144"/>
                      </a:moveTo>
                      <a:cubicBezTo>
                        <a:pt x="142399" y="7144"/>
                        <a:pt x="138589" y="7144"/>
                        <a:pt x="135731" y="7144"/>
                      </a:cubicBezTo>
                      <a:cubicBezTo>
                        <a:pt x="64294" y="7144"/>
                        <a:pt x="7144" y="64294"/>
                        <a:pt x="7144" y="135731"/>
                      </a:cubicBezTo>
                      <a:cubicBezTo>
                        <a:pt x="7144" y="207169"/>
                        <a:pt x="65246" y="264319"/>
                        <a:pt x="135731" y="264319"/>
                      </a:cubicBezTo>
                      <a:cubicBezTo>
                        <a:pt x="201454" y="264319"/>
                        <a:pt x="256699" y="214789"/>
                        <a:pt x="263366" y="150019"/>
                      </a:cubicBezTo>
                      <a:lnTo>
                        <a:pt x="145256" y="150019"/>
                      </a:lnTo>
                      <a:lnTo>
                        <a:pt x="145256" y="7144"/>
                      </a:lnTo>
                      <a:close/>
                    </a:path>
                  </a:pathLst>
                </a:custGeom>
                <a:no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44" name="Freeform: Shape 443">
                  <a:extLst>
                    <a:ext uri="{FF2B5EF4-FFF2-40B4-BE49-F238E27FC236}">
                      <a16:creationId xmlns:a16="http://schemas.microsoft.com/office/drawing/2014/main" id="{6C24834D-25F9-4585-8A65-643F1AA2179D}"/>
                    </a:ext>
                  </a:extLst>
                </p:cNvPr>
                <p:cNvSpPr/>
                <p:nvPr/>
              </p:nvSpPr>
              <p:spPr>
                <a:xfrm>
                  <a:off x="7202247" y="3585513"/>
                  <a:ext cx="409575" cy="409575"/>
                </a:xfrm>
                <a:custGeom>
                  <a:avLst/>
                  <a:gdLst>
                    <a:gd name="connsiteX0" fmla="*/ 334804 w 409575"/>
                    <a:gd name="connsiteY0" fmla="*/ 221456 h 409575"/>
                    <a:gd name="connsiteX1" fmla="*/ 207169 w 409575"/>
                    <a:gd name="connsiteY1" fmla="*/ 335756 h 409575"/>
                    <a:gd name="connsiteX2" fmla="*/ 78581 w 409575"/>
                    <a:gd name="connsiteY2" fmla="*/ 207169 h 409575"/>
                    <a:gd name="connsiteX3" fmla="*/ 207169 w 409575"/>
                    <a:gd name="connsiteY3" fmla="*/ 78581 h 409575"/>
                    <a:gd name="connsiteX4" fmla="*/ 216694 w 409575"/>
                    <a:gd name="connsiteY4" fmla="*/ 78581 h 409575"/>
                    <a:gd name="connsiteX5" fmla="*/ 216694 w 409575"/>
                    <a:gd name="connsiteY5" fmla="*/ 7144 h 409575"/>
                    <a:gd name="connsiteX6" fmla="*/ 207169 w 409575"/>
                    <a:gd name="connsiteY6" fmla="*/ 7144 h 409575"/>
                    <a:gd name="connsiteX7" fmla="*/ 7144 w 409575"/>
                    <a:gd name="connsiteY7" fmla="*/ 207169 h 409575"/>
                    <a:gd name="connsiteX8" fmla="*/ 207169 w 409575"/>
                    <a:gd name="connsiteY8" fmla="*/ 407194 h 409575"/>
                    <a:gd name="connsiteX9" fmla="*/ 406241 w 409575"/>
                    <a:gd name="connsiteY9" fmla="*/ 222409 h 409575"/>
                    <a:gd name="connsiteX10" fmla="*/ 334804 w 409575"/>
                    <a:gd name="connsiteY10" fmla="*/ 222409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9575" h="409575">
                      <a:moveTo>
                        <a:pt x="334804" y="221456"/>
                      </a:moveTo>
                      <a:cubicBezTo>
                        <a:pt x="327184" y="285274"/>
                        <a:pt x="272891" y="335756"/>
                        <a:pt x="207169" y="335756"/>
                      </a:cubicBezTo>
                      <a:cubicBezTo>
                        <a:pt x="135731" y="335756"/>
                        <a:pt x="78581" y="277654"/>
                        <a:pt x="78581" y="207169"/>
                      </a:cubicBezTo>
                      <a:cubicBezTo>
                        <a:pt x="78581" y="135731"/>
                        <a:pt x="136684" y="78581"/>
                        <a:pt x="207169" y="78581"/>
                      </a:cubicBezTo>
                      <a:cubicBezTo>
                        <a:pt x="210026" y="78581"/>
                        <a:pt x="213836" y="78581"/>
                        <a:pt x="216694" y="78581"/>
                      </a:cubicBezTo>
                      <a:lnTo>
                        <a:pt x="216694" y="7144"/>
                      </a:lnTo>
                      <a:cubicBezTo>
                        <a:pt x="213836" y="7144"/>
                        <a:pt x="210026" y="7144"/>
                        <a:pt x="207169" y="7144"/>
                      </a:cubicBezTo>
                      <a:cubicBezTo>
                        <a:pt x="96679" y="7144"/>
                        <a:pt x="7144" y="96679"/>
                        <a:pt x="7144" y="207169"/>
                      </a:cubicBezTo>
                      <a:cubicBezTo>
                        <a:pt x="7144" y="317659"/>
                        <a:pt x="96679" y="407194"/>
                        <a:pt x="207169" y="407194"/>
                      </a:cubicBezTo>
                      <a:cubicBezTo>
                        <a:pt x="312896" y="407194"/>
                        <a:pt x="398621" y="325279"/>
                        <a:pt x="406241" y="222409"/>
                      </a:cubicBezTo>
                      <a:lnTo>
                        <a:pt x="334804" y="222409"/>
                      </a:lnTo>
                      <a:close/>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45" name="Freeform: Shape 444">
                  <a:extLst>
                    <a:ext uri="{FF2B5EF4-FFF2-40B4-BE49-F238E27FC236}">
                      <a16:creationId xmlns:a16="http://schemas.microsoft.com/office/drawing/2014/main" id="{8D930FAF-BB34-498E-B35D-360607D7A9D8}"/>
                    </a:ext>
                  </a:extLst>
                </p:cNvPr>
                <p:cNvSpPr/>
                <p:nvPr/>
              </p:nvSpPr>
              <p:spPr>
                <a:xfrm>
                  <a:off x="7410394" y="3585513"/>
                  <a:ext cx="200025" cy="228600"/>
                </a:xfrm>
                <a:custGeom>
                  <a:avLst/>
                  <a:gdLst>
                    <a:gd name="connsiteX0" fmla="*/ 126206 w 200025"/>
                    <a:gd name="connsiteY0" fmla="*/ 207169 h 228600"/>
                    <a:gd name="connsiteX1" fmla="*/ 125254 w 200025"/>
                    <a:gd name="connsiteY1" fmla="*/ 222409 h 228600"/>
                    <a:gd name="connsiteX2" fmla="*/ 196691 w 200025"/>
                    <a:gd name="connsiteY2" fmla="*/ 222409 h 228600"/>
                    <a:gd name="connsiteX3" fmla="*/ 197644 w 200025"/>
                    <a:gd name="connsiteY3" fmla="*/ 207169 h 228600"/>
                    <a:gd name="connsiteX4" fmla="*/ 7144 w 200025"/>
                    <a:gd name="connsiteY4" fmla="*/ 7144 h 228600"/>
                    <a:gd name="connsiteX5" fmla="*/ 7144 w 200025"/>
                    <a:gd name="connsiteY5" fmla="*/ 78581 h 228600"/>
                    <a:gd name="connsiteX6" fmla="*/ 126206 w 200025"/>
                    <a:gd name="connsiteY6" fmla="*/ 207169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 h="228600">
                      <a:moveTo>
                        <a:pt x="126206" y="207169"/>
                      </a:moveTo>
                      <a:cubicBezTo>
                        <a:pt x="126206" y="211931"/>
                        <a:pt x="126206" y="216694"/>
                        <a:pt x="125254" y="222409"/>
                      </a:cubicBezTo>
                      <a:lnTo>
                        <a:pt x="196691" y="222409"/>
                      </a:lnTo>
                      <a:cubicBezTo>
                        <a:pt x="196691" y="217646"/>
                        <a:pt x="197644" y="212884"/>
                        <a:pt x="197644" y="207169"/>
                      </a:cubicBezTo>
                      <a:cubicBezTo>
                        <a:pt x="197644" y="99536"/>
                        <a:pt x="112871" y="12859"/>
                        <a:pt x="7144" y="7144"/>
                      </a:cubicBezTo>
                      <a:lnTo>
                        <a:pt x="7144" y="78581"/>
                      </a:lnTo>
                      <a:cubicBezTo>
                        <a:pt x="73819" y="83344"/>
                        <a:pt x="126206" y="139541"/>
                        <a:pt x="126206" y="207169"/>
                      </a:cubicBezTo>
                      <a:close/>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282828"/>
                    </a:solidFill>
                    <a:effectLst/>
                    <a:uLnTx/>
                    <a:uFillTx/>
                    <a:latin typeface="Segoe UI"/>
                    <a:ea typeface="+mn-ea"/>
                    <a:cs typeface="+mn-cs"/>
                  </a:endParaRPr>
                </a:p>
              </p:txBody>
            </p:sp>
          </p:grpSp>
        </p:grpSp>
        <p:grpSp>
          <p:nvGrpSpPr>
            <p:cNvPr id="446" name="Group 445">
              <a:extLst>
                <a:ext uri="{FF2B5EF4-FFF2-40B4-BE49-F238E27FC236}">
                  <a16:creationId xmlns:a16="http://schemas.microsoft.com/office/drawing/2014/main" id="{A58C8666-E94F-46E9-ADEC-AEEB41D02B31}"/>
                </a:ext>
              </a:extLst>
            </p:cNvPr>
            <p:cNvGrpSpPr/>
            <p:nvPr/>
          </p:nvGrpSpPr>
          <p:grpSpPr>
            <a:xfrm>
              <a:off x="6850210" y="4635079"/>
              <a:ext cx="766040" cy="766040"/>
              <a:chOff x="6794537" y="4547128"/>
              <a:chExt cx="671712" cy="671712"/>
            </a:xfrm>
          </p:grpSpPr>
          <p:sp>
            <p:nvSpPr>
              <p:cNvPr id="447" name="Oval 446">
                <a:extLst>
                  <a:ext uri="{FF2B5EF4-FFF2-40B4-BE49-F238E27FC236}">
                    <a16:creationId xmlns:a16="http://schemas.microsoft.com/office/drawing/2014/main" id="{A07F8358-7DEC-4666-904E-D0C9EA4442E4}"/>
                  </a:ext>
                </a:extLst>
              </p:cNvPr>
              <p:cNvSpPr/>
              <p:nvPr/>
            </p:nvSpPr>
            <p:spPr>
              <a:xfrm rot="1796401">
                <a:off x="6794537" y="4547128"/>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48" name="Graphic 26">
                <a:extLst>
                  <a:ext uri="{FF2B5EF4-FFF2-40B4-BE49-F238E27FC236}">
                    <a16:creationId xmlns:a16="http://schemas.microsoft.com/office/drawing/2014/main" id="{98A404C1-2F72-4CD0-9F90-77971AEC1100}"/>
                  </a:ext>
                </a:extLst>
              </p:cNvPr>
              <p:cNvGrpSpPr/>
              <p:nvPr/>
            </p:nvGrpSpPr>
            <p:grpSpPr>
              <a:xfrm>
                <a:off x="6963706" y="4687575"/>
                <a:ext cx="333375" cy="361950"/>
                <a:chOff x="6969745" y="4687575"/>
                <a:chExt cx="333375" cy="361950"/>
              </a:xfrm>
            </p:grpSpPr>
            <p:sp>
              <p:nvSpPr>
                <p:cNvPr id="449" name="Freeform: Shape 448">
                  <a:extLst>
                    <a:ext uri="{FF2B5EF4-FFF2-40B4-BE49-F238E27FC236}">
                      <a16:creationId xmlns:a16="http://schemas.microsoft.com/office/drawing/2014/main" id="{06CB4AC0-F388-43E4-8A43-18D58FA9743F}"/>
                    </a:ext>
                  </a:extLst>
                </p:cNvPr>
                <p:cNvSpPr/>
                <p:nvPr/>
              </p:nvSpPr>
              <p:spPr>
                <a:xfrm>
                  <a:off x="6962601" y="4680431"/>
                  <a:ext cx="342900" cy="171450"/>
                </a:xfrm>
                <a:custGeom>
                  <a:avLst/>
                  <a:gdLst>
                    <a:gd name="connsiteX0" fmla="*/ 298609 w 342900"/>
                    <a:gd name="connsiteY0" fmla="*/ 87154 h 171450"/>
                    <a:gd name="connsiteX1" fmla="*/ 282416 w 342900"/>
                    <a:gd name="connsiteY1" fmla="*/ 90964 h 171450"/>
                    <a:gd name="connsiteX2" fmla="*/ 282416 w 342900"/>
                    <a:gd name="connsiteY2" fmla="*/ 89059 h 171450"/>
                    <a:gd name="connsiteX3" fmla="*/ 198596 w 342900"/>
                    <a:gd name="connsiteY3" fmla="*/ 7144 h 171450"/>
                    <a:gd name="connsiteX4" fmla="*/ 118586 w 342900"/>
                    <a:gd name="connsiteY4" fmla="*/ 69056 h 171450"/>
                    <a:gd name="connsiteX5" fmla="*/ 70009 w 342900"/>
                    <a:gd name="connsiteY5" fmla="*/ 47149 h 171450"/>
                    <a:gd name="connsiteX6" fmla="*/ 7144 w 342900"/>
                    <a:gd name="connsiteY6" fmla="*/ 108109 h 171450"/>
                    <a:gd name="connsiteX7" fmla="*/ 70009 w 342900"/>
                    <a:gd name="connsiteY7" fmla="*/ 170021 h 171450"/>
                    <a:gd name="connsiteX8" fmla="*/ 297656 w 342900"/>
                    <a:gd name="connsiteY8" fmla="*/ 170021 h 171450"/>
                    <a:gd name="connsiteX9" fmla="*/ 339566 w 342900"/>
                    <a:gd name="connsiteY9" fmla="*/ 128111 h 171450"/>
                    <a:gd name="connsiteX10" fmla="*/ 298609 w 342900"/>
                    <a:gd name="connsiteY10" fmla="*/ 87154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2900" h="171450">
                      <a:moveTo>
                        <a:pt x="298609" y="87154"/>
                      </a:moveTo>
                      <a:cubicBezTo>
                        <a:pt x="292894" y="87154"/>
                        <a:pt x="287179" y="88106"/>
                        <a:pt x="282416" y="90964"/>
                      </a:cubicBezTo>
                      <a:lnTo>
                        <a:pt x="282416" y="89059"/>
                      </a:lnTo>
                      <a:cubicBezTo>
                        <a:pt x="282416" y="43339"/>
                        <a:pt x="245269" y="7144"/>
                        <a:pt x="198596" y="7144"/>
                      </a:cubicBezTo>
                      <a:cubicBezTo>
                        <a:pt x="159544" y="7144"/>
                        <a:pt x="127159" y="32861"/>
                        <a:pt x="118586" y="69056"/>
                      </a:cubicBezTo>
                      <a:cubicBezTo>
                        <a:pt x="107156" y="55721"/>
                        <a:pt x="90011" y="47149"/>
                        <a:pt x="70009" y="47149"/>
                      </a:cubicBezTo>
                      <a:cubicBezTo>
                        <a:pt x="35719" y="46196"/>
                        <a:pt x="7144" y="73819"/>
                        <a:pt x="7144" y="108109"/>
                      </a:cubicBezTo>
                      <a:cubicBezTo>
                        <a:pt x="7144" y="142399"/>
                        <a:pt x="35719" y="170021"/>
                        <a:pt x="70009" y="170021"/>
                      </a:cubicBezTo>
                      <a:lnTo>
                        <a:pt x="297656" y="170021"/>
                      </a:lnTo>
                      <a:cubicBezTo>
                        <a:pt x="321469" y="170021"/>
                        <a:pt x="339566" y="151924"/>
                        <a:pt x="339566" y="128111"/>
                      </a:cubicBezTo>
                      <a:cubicBezTo>
                        <a:pt x="340519" y="106204"/>
                        <a:pt x="321469" y="87154"/>
                        <a:pt x="298609" y="87154"/>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0" name="Freeform: Shape 449">
                  <a:extLst>
                    <a:ext uri="{FF2B5EF4-FFF2-40B4-BE49-F238E27FC236}">
                      <a16:creationId xmlns:a16="http://schemas.microsoft.com/office/drawing/2014/main" id="{F3FA59FB-28F6-48E7-A192-8B006CC4F7E1}"/>
                    </a:ext>
                  </a:extLst>
                </p:cNvPr>
                <p:cNvSpPr/>
                <p:nvPr/>
              </p:nvSpPr>
              <p:spPr>
                <a:xfrm>
                  <a:off x="7071186" y="4784254"/>
                  <a:ext cx="123825" cy="228600"/>
                </a:xfrm>
                <a:custGeom>
                  <a:avLst/>
                  <a:gdLst>
                    <a:gd name="connsiteX0" fmla="*/ 122396 w 123825"/>
                    <a:gd name="connsiteY0" fmla="*/ 220504 h 228600"/>
                    <a:gd name="connsiteX1" fmla="*/ 116681 w 123825"/>
                    <a:gd name="connsiteY1" fmla="*/ 225266 h 228600"/>
                    <a:gd name="connsiteX2" fmla="*/ 11906 w 123825"/>
                    <a:gd name="connsiteY2" fmla="*/ 225266 h 228600"/>
                    <a:gd name="connsiteX3" fmla="*/ 7144 w 123825"/>
                    <a:gd name="connsiteY3" fmla="*/ 220504 h 228600"/>
                    <a:gd name="connsiteX4" fmla="*/ 7144 w 123825"/>
                    <a:gd name="connsiteY4" fmla="*/ 11906 h 228600"/>
                    <a:gd name="connsiteX5" fmla="*/ 11906 w 123825"/>
                    <a:gd name="connsiteY5" fmla="*/ 7144 h 228600"/>
                    <a:gd name="connsiteX6" fmla="*/ 116681 w 123825"/>
                    <a:gd name="connsiteY6" fmla="*/ 7144 h 228600"/>
                    <a:gd name="connsiteX7" fmla="*/ 122396 w 123825"/>
                    <a:gd name="connsiteY7" fmla="*/ 11906 h 228600"/>
                    <a:gd name="connsiteX8" fmla="*/ 122396 w 123825"/>
                    <a:gd name="connsiteY8" fmla="*/ 220504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825" h="228600">
                      <a:moveTo>
                        <a:pt x="122396" y="220504"/>
                      </a:moveTo>
                      <a:cubicBezTo>
                        <a:pt x="122396" y="223361"/>
                        <a:pt x="119539" y="225266"/>
                        <a:pt x="116681" y="225266"/>
                      </a:cubicBezTo>
                      <a:lnTo>
                        <a:pt x="11906" y="225266"/>
                      </a:lnTo>
                      <a:cubicBezTo>
                        <a:pt x="9049" y="225266"/>
                        <a:pt x="7144" y="222409"/>
                        <a:pt x="7144" y="220504"/>
                      </a:cubicBezTo>
                      <a:lnTo>
                        <a:pt x="7144" y="11906"/>
                      </a:lnTo>
                      <a:cubicBezTo>
                        <a:pt x="7144" y="9049"/>
                        <a:pt x="9049" y="7144"/>
                        <a:pt x="11906" y="7144"/>
                      </a:cubicBezTo>
                      <a:lnTo>
                        <a:pt x="116681" y="7144"/>
                      </a:lnTo>
                      <a:cubicBezTo>
                        <a:pt x="119539" y="7144"/>
                        <a:pt x="122396" y="10001"/>
                        <a:pt x="122396" y="11906"/>
                      </a:cubicBezTo>
                      <a:lnTo>
                        <a:pt x="122396" y="220504"/>
                      </a:lnTo>
                      <a:close/>
                    </a:path>
                  </a:pathLst>
                </a:custGeom>
                <a:solidFill>
                  <a:schemeClr val="accent1"/>
                </a:solidFill>
                <a:ln w="9525" cap="flat">
                  <a:solidFill>
                    <a:schemeClr val="bg1"/>
                  </a:solid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1" name="Freeform: Shape 450">
                  <a:extLst>
                    <a:ext uri="{FF2B5EF4-FFF2-40B4-BE49-F238E27FC236}">
                      <a16:creationId xmlns:a16="http://schemas.microsoft.com/office/drawing/2014/main" id="{3F9E7329-01AB-4CBC-BE50-51402214C50D}"/>
                    </a:ext>
                  </a:extLst>
                </p:cNvPr>
                <p:cNvSpPr/>
                <p:nvPr/>
              </p:nvSpPr>
              <p:spPr>
                <a:xfrm>
                  <a:off x="7076354" y="4817996"/>
                  <a:ext cx="104775" cy="9525"/>
                </a:xfrm>
                <a:custGeom>
                  <a:avLst/>
                  <a:gdLst>
                    <a:gd name="connsiteX0" fmla="*/ 2929 w 104775"/>
                    <a:gd name="connsiteY0" fmla="*/ 2929 h 0"/>
                    <a:gd name="connsiteX1" fmla="*/ 107704 w 104775"/>
                    <a:gd name="connsiteY1" fmla="*/ 2929 h 0"/>
                  </a:gdLst>
                  <a:ahLst/>
                  <a:cxnLst>
                    <a:cxn ang="0">
                      <a:pos x="connsiteX0" y="connsiteY0"/>
                    </a:cxn>
                    <a:cxn ang="0">
                      <a:pos x="connsiteX1" y="connsiteY1"/>
                    </a:cxn>
                  </a:cxnLst>
                  <a:rect l="l" t="t" r="r" b="b"/>
                  <a:pathLst>
                    <a:path w="104775">
                      <a:moveTo>
                        <a:pt x="2929" y="2929"/>
                      </a:moveTo>
                      <a:lnTo>
                        <a:pt x="107704" y="2929"/>
                      </a:lnTo>
                    </a:path>
                  </a:pathLst>
                </a:custGeom>
                <a:ln w="3905" cap="flat">
                  <a:solidFill>
                    <a:srgbClr val="FFFFFF"/>
                  </a:solid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2" name="Freeform: Shape 451">
                  <a:extLst>
                    <a:ext uri="{FF2B5EF4-FFF2-40B4-BE49-F238E27FC236}">
                      <a16:creationId xmlns:a16="http://schemas.microsoft.com/office/drawing/2014/main" id="{798A4CEB-3628-4D7C-86F9-D03471E44EEF}"/>
                    </a:ext>
                  </a:extLst>
                </p:cNvPr>
                <p:cNvSpPr/>
                <p:nvPr/>
              </p:nvSpPr>
              <p:spPr>
                <a:xfrm>
                  <a:off x="7130241" y="4804256"/>
                  <a:ext cx="66675" cy="19050"/>
                </a:xfrm>
                <a:custGeom>
                  <a:avLst/>
                  <a:gdLst>
                    <a:gd name="connsiteX0" fmla="*/ 62389 w 66675"/>
                    <a:gd name="connsiteY0" fmla="*/ 7144 h 19050"/>
                    <a:gd name="connsiteX1" fmla="*/ 10954 w 66675"/>
                    <a:gd name="connsiteY1" fmla="*/ 7144 h 19050"/>
                    <a:gd name="connsiteX2" fmla="*/ 7144 w 66675"/>
                    <a:gd name="connsiteY2" fmla="*/ 11906 h 19050"/>
                    <a:gd name="connsiteX3" fmla="*/ 10954 w 66675"/>
                    <a:gd name="connsiteY3" fmla="*/ 16669 h 19050"/>
                    <a:gd name="connsiteX4" fmla="*/ 62389 w 66675"/>
                    <a:gd name="connsiteY4" fmla="*/ 16669 h 19050"/>
                    <a:gd name="connsiteX5" fmla="*/ 62389 w 66675"/>
                    <a:gd name="connsiteY5" fmla="*/ 7144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 h="19050">
                      <a:moveTo>
                        <a:pt x="62389" y="7144"/>
                      </a:moveTo>
                      <a:lnTo>
                        <a:pt x="10954" y="7144"/>
                      </a:lnTo>
                      <a:cubicBezTo>
                        <a:pt x="9049" y="7144"/>
                        <a:pt x="7144" y="9049"/>
                        <a:pt x="7144" y="11906"/>
                      </a:cubicBezTo>
                      <a:cubicBezTo>
                        <a:pt x="7144" y="14764"/>
                        <a:pt x="9049" y="16669"/>
                        <a:pt x="10954" y="16669"/>
                      </a:cubicBezTo>
                      <a:lnTo>
                        <a:pt x="62389" y="16669"/>
                      </a:lnTo>
                      <a:lnTo>
                        <a:pt x="62389" y="7144"/>
                      </a:lnTo>
                      <a:close/>
                    </a:path>
                  </a:pathLst>
                </a:custGeom>
                <a:solidFill>
                  <a:srgbClr val="65AADD"/>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3" name="Freeform: Shape 452">
                  <a:extLst>
                    <a:ext uri="{FF2B5EF4-FFF2-40B4-BE49-F238E27FC236}">
                      <a16:creationId xmlns:a16="http://schemas.microsoft.com/office/drawing/2014/main" id="{A16AA093-5DB7-44A7-853E-D7C542463D26}"/>
                    </a:ext>
                  </a:extLst>
                </p:cNvPr>
                <p:cNvSpPr/>
                <p:nvPr/>
              </p:nvSpPr>
              <p:spPr>
                <a:xfrm>
                  <a:off x="7076354" y="4845619"/>
                  <a:ext cx="104775" cy="9525"/>
                </a:xfrm>
                <a:custGeom>
                  <a:avLst/>
                  <a:gdLst>
                    <a:gd name="connsiteX0" fmla="*/ 2929 w 104775"/>
                    <a:gd name="connsiteY0" fmla="*/ 2929 h 0"/>
                    <a:gd name="connsiteX1" fmla="*/ 107704 w 104775"/>
                    <a:gd name="connsiteY1" fmla="*/ 2929 h 0"/>
                  </a:gdLst>
                  <a:ahLst/>
                  <a:cxnLst>
                    <a:cxn ang="0">
                      <a:pos x="connsiteX0" y="connsiteY0"/>
                    </a:cxn>
                    <a:cxn ang="0">
                      <a:pos x="connsiteX1" y="connsiteY1"/>
                    </a:cxn>
                  </a:cxnLst>
                  <a:rect l="l" t="t" r="r" b="b"/>
                  <a:pathLst>
                    <a:path w="104775">
                      <a:moveTo>
                        <a:pt x="2929" y="2929"/>
                      </a:moveTo>
                      <a:lnTo>
                        <a:pt x="107704" y="2929"/>
                      </a:lnTo>
                    </a:path>
                  </a:pathLst>
                </a:custGeom>
                <a:ln w="3905" cap="flat">
                  <a:solidFill>
                    <a:srgbClr val="FFFFFF"/>
                  </a:solid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4" name="Freeform: Shape 453">
                  <a:extLst>
                    <a:ext uri="{FF2B5EF4-FFF2-40B4-BE49-F238E27FC236}">
                      <a16:creationId xmlns:a16="http://schemas.microsoft.com/office/drawing/2014/main" id="{0C38EF6E-E894-4A16-B91E-2E2FD58F9667}"/>
                    </a:ext>
                  </a:extLst>
                </p:cNvPr>
                <p:cNvSpPr/>
                <p:nvPr/>
              </p:nvSpPr>
              <p:spPr>
                <a:xfrm>
                  <a:off x="7130241" y="4829974"/>
                  <a:ext cx="66675" cy="19050"/>
                </a:xfrm>
                <a:custGeom>
                  <a:avLst/>
                  <a:gdLst>
                    <a:gd name="connsiteX0" fmla="*/ 62389 w 66675"/>
                    <a:gd name="connsiteY0" fmla="*/ 7144 h 19050"/>
                    <a:gd name="connsiteX1" fmla="*/ 10954 w 66675"/>
                    <a:gd name="connsiteY1" fmla="*/ 7144 h 19050"/>
                    <a:gd name="connsiteX2" fmla="*/ 7144 w 66675"/>
                    <a:gd name="connsiteY2" fmla="*/ 10001 h 19050"/>
                    <a:gd name="connsiteX3" fmla="*/ 10954 w 66675"/>
                    <a:gd name="connsiteY3" fmla="*/ 12859 h 19050"/>
                    <a:gd name="connsiteX4" fmla="*/ 62389 w 66675"/>
                    <a:gd name="connsiteY4" fmla="*/ 12859 h 19050"/>
                    <a:gd name="connsiteX5" fmla="*/ 62389 w 66675"/>
                    <a:gd name="connsiteY5" fmla="*/ 7144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 h="19050">
                      <a:moveTo>
                        <a:pt x="62389" y="7144"/>
                      </a:moveTo>
                      <a:lnTo>
                        <a:pt x="10954" y="7144"/>
                      </a:lnTo>
                      <a:cubicBezTo>
                        <a:pt x="9049" y="7144"/>
                        <a:pt x="7144" y="9049"/>
                        <a:pt x="7144" y="10001"/>
                      </a:cubicBezTo>
                      <a:cubicBezTo>
                        <a:pt x="7144" y="11906"/>
                        <a:pt x="9049" y="12859"/>
                        <a:pt x="10954" y="12859"/>
                      </a:cubicBezTo>
                      <a:lnTo>
                        <a:pt x="62389" y="12859"/>
                      </a:lnTo>
                      <a:lnTo>
                        <a:pt x="62389" y="7144"/>
                      </a:lnTo>
                      <a:close/>
                    </a:path>
                  </a:pathLst>
                </a:custGeom>
                <a:solidFill>
                  <a:srgbClr val="65AADD"/>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5" name="Freeform: Shape 454">
                  <a:extLst>
                    <a:ext uri="{FF2B5EF4-FFF2-40B4-BE49-F238E27FC236}">
                      <a16:creationId xmlns:a16="http://schemas.microsoft.com/office/drawing/2014/main" id="{8B1CBED0-59DB-413B-ABE2-C655D14E0FD6}"/>
                    </a:ext>
                  </a:extLst>
                </p:cNvPr>
                <p:cNvSpPr/>
                <p:nvPr/>
              </p:nvSpPr>
              <p:spPr>
                <a:xfrm>
                  <a:off x="7076354" y="4868479"/>
                  <a:ext cx="104775" cy="9525"/>
                </a:xfrm>
                <a:custGeom>
                  <a:avLst/>
                  <a:gdLst>
                    <a:gd name="connsiteX0" fmla="*/ 2929 w 104775"/>
                    <a:gd name="connsiteY0" fmla="*/ 2929 h 0"/>
                    <a:gd name="connsiteX1" fmla="*/ 107704 w 104775"/>
                    <a:gd name="connsiteY1" fmla="*/ 2929 h 0"/>
                  </a:gdLst>
                  <a:ahLst/>
                  <a:cxnLst>
                    <a:cxn ang="0">
                      <a:pos x="connsiteX0" y="connsiteY0"/>
                    </a:cxn>
                    <a:cxn ang="0">
                      <a:pos x="connsiteX1" y="connsiteY1"/>
                    </a:cxn>
                  </a:cxnLst>
                  <a:rect l="l" t="t" r="r" b="b"/>
                  <a:pathLst>
                    <a:path w="104775">
                      <a:moveTo>
                        <a:pt x="2929" y="2929"/>
                      </a:moveTo>
                      <a:lnTo>
                        <a:pt x="107704" y="2929"/>
                      </a:lnTo>
                    </a:path>
                  </a:pathLst>
                </a:custGeom>
                <a:ln w="3905" cap="flat">
                  <a:solidFill>
                    <a:srgbClr val="FFFFFF"/>
                  </a:solid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6" name="Freeform: Shape 455">
                  <a:extLst>
                    <a:ext uri="{FF2B5EF4-FFF2-40B4-BE49-F238E27FC236}">
                      <a16:creationId xmlns:a16="http://schemas.microsoft.com/office/drawing/2014/main" id="{F22B579F-83A0-43C7-9706-49C50AF6AF56}"/>
                    </a:ext>
                  </a:extLst>
                </p:cNvPr>
                <p:cNvSpPr/>
                <p:nvPr/>
              </p:nvSpPr>
              <p:spPr>
                <a:xfrm>
                  <a:off x="7130241" y="4854739"/>
                  <a:ext cx="66675" cy="19050"/>
                </a:xfrm>
                <a:custGeom>
                  <a:avLst/>
                  <a:gdLst>
                    <a:gd name="connsiteX0" fmla="*/ 62389 w 66675"/>
                    <a:gd name="connsiteY0" fmla="*/ 7144 h 19050"/>
                    <a:gd name="connsiteX1" fmla="*/ 10954 w 66675"/>
                    <a:gd name="connsiteY1" fmla="*/ 7144 h 19050"/>
                    <a:gd name="connsiteX2" fmla="*/ 7144 w 66675"/>
                    <a:gd name="connsiteY2" fmla="*/ 11906 h 19050"/>
                    <a:gd name="connsiteX3" fmla="*/ 10954 w 66675"/>
                    <a:gd name="connsiteY3" fmla="*/ 16669 h 19050"/>
                    <a:gd name="connsiteX4" fmla="*/ 62389 w 66675"/>
                    <a:gd name="connsiteY4" fmla="*/ 16669 h 19050"/>
                    <a:gd name="connsiteX5" fmla="*/ 62389 w 66675"/>
                    <a:gd name="connsiteY5" fmla="*/ 7144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 h="19050">
                      <a:moveTo>
                        <a:pt x="62389" y="7144"/>
                      </a:moveTo>
                      <a:lnTo>
                        <a:pt x="10954" y="7144"/>
                      </a:lnTo>
                      <a:cubicBezTo>
                        <a:pt x="9049" y="7144"/>
                        <a:pt x="7144" y="9049"/>
                        <a:pt x="7144" y="11906"/>
                      </a:cubicBezTo>
                      <a:cubicBezTo>
                        <a:pt x="7144" y="14764"/>
                        <a:pt x="9049" y="16669"/>
                        <a:pt x="10954" y="16669"/>
                      </a:cubicBezTo>
                      <a:lnTo>
                        <a:pt x="62389" y="16669"/>
                      </a:lnTo>
                      <a:lnTo>
                        <a:pt x="62389" y="7144"/>
                      </a:lnTo>
                      <a:close/>
                    </a:path>
                  </a:pathLst>
                </a:custGeom>
                <a:solidFill>
                  <a:srgbClr val="65AADD"/>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7" name="Freeform: Shape 456">
                  <a:extLst>
                    <a:ext uri="{FF2B5EF4-FFF2-40B4-BE49-F238E27FC236}">
                      <a16:creationId xmlns:a16="http://schemas.microsoft.com/office/drawing/2014/main" id="{D1940F20-97A7-4AB2-B8CC-F1276A15DFC6}"/>
                    </a:ext>
                  </a:extLst>
                </p:cNvPr>
                <p:cNvSpPr/>
                <p:nvPr/>
              </p:nvSpPr>
              <p:spPr>
                <a:xfrm>
                  <a:off x="7076354" y="4896101"/>
                  <a:ext cx="104775" cy="9525"/>
                </a:xfrm>
                <a:custGeom>
                  <a:avLst/>
                  <a:gdLst>
                    <a:gd name="connsiteX0" fmla="*/ 2929 w 104775"/>
                    <a:gd name="connsiteY0" fmla="*/ 2929 h 0"/>
                    <a:gd name="connsiteX1" fmla="*/ 107704 w 104775"/>
                    <a:gd name="connsiteY1" fmla="*/ 2929 h 0"/>
                  </a:gdLst>
                  <a:ahLst/>
                  <a:cxnLst>
                    <a:cxn ang="0">
                      <a:pos x="connsiteX0" y="connsiteY0"/>
                    </a:cxn>
                    <a:cxn ang="0">
                      <a:pos x="connsiteX1" y="connsiteY1"/>
                    </a:cxn>
                  </a:cxnLst>
                  <a:rect l="l" t="t" r="r" b="b"/>
                  <a:pathLst>
                    <a:path w="104775">
                      <a:moveTo>
                        <a:pt x="2929" y="2929"/>
                      </a:moveTo>
                      <a:lnTo>
                        <a:pt x="107704" y="2929"/>
                      </a:lnTo>
                    </a:path>
                  </a:pathLst>
                </a:custGeom>
                <a:ln w="3905" cap="flat">
                  <a:solidFill>
                    <a:srgbClr val="FFFFFF"/>
                  </a:solid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8" name="Freeform: Shape 457">
                  <a:extLst>
                    <a:ext uri="{FF2B5EF4-FFF2-40B4-BE49-F238E27FC236}">
                      <a16:creationId xmlns:a16="http://schemas.microsoft.com/office/drawing/2014/main" id="{2E32BF13-EB94-4698-AB30-151EC6B7C17F}"/>
                    </a:ext>
                  </a:extLst>
                </p:cNvPr>
                <p:cNvSpPr/>
                <p:nvPr/>
              </p:nvSpPr>
              <p:spPr>
                <a:xfrm>
                  <a:off x="7130241" y="4881409"/>
                  <a:ext cx="66675" cy="19050"/>
                </a:xfrm>
                <a:custGeom>
                  <a:avLst/>
                  <a:gdLst>
                    <a:gd name="connsiteX0" fmla="*/ 62389 w 66675"/>
                    <a:gd name="connsiteY0" fmla="*/ 7144 h 19050"/>
                    <a:gd name="connsiteX1" fmla="*/ 10954 w 66675"/>
                    <a:gd name="connsiteY1" fmla="*/ 7144 h 19050"/>
                    <a:gd name="connsiteX2" fmla="*/ 7144 w 66675"/>
                    <a:gd name="connsiteY2" fmla="*/ 10001 h 19050"/>
                    <a:gd name="connsiteX3" fmla="*/ 10954 w 66675"/>
                    <a:gd name="connsiteY3" fmla="*/ 12859 h 19050"/>
                    <a:gd name="connsiteX4" fmla="*/ 62389 w 66675"/>
                    <a:gd name="connsiteY4" fmla="*/ 12859 h 19050"/>
                    <a:gd name="connsiteX5" fmla="*/ 62389 w 66675"/>
                    <a:gd name="connsiteY5" fmla="*/ 7144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 h="19050">
                      <a:moveTo>
                        <a:pt x="62389" y="7144"/>
                      </a:moveTo>
                      <a:lnTo>
                        <a:pt x="10954" y="7144"/>
                      </a:lnTo>
                      <a:cubicBezTo>
                        <a:pt x="9049" y="7144"/>
                        <a:pt x="7144" y="9049"/>
                        <a:pt x="7144" y="10001"/>
                      </a:cubicBezTo>
                      <a:cubicBezTo>
                        <a:pt x="7144" y="11906"/>
                        <a:pt x="9049" y="12859"/>
                        <a:pt x="10954" y="12859"/>
                      </a:cubicBezTo>
                      <a:lnTo>
                        <a:pt x="62389" y="12859"/>
                      </a:lnTo>
                      <a:lnTo>
                        <a:pt x="62389" y="7144"/>
                      </a:lnTo>
                      <a:close/>
                    </a:path>
                  </a:pathLst>
                </a:custGeom>
                <a:solidFill>
                  <a:srgbClr val="65AADD"/>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59" name="Freeform: Shape 458">
                  <a:extLst>
                    <a:ext uri="{FF2B5EF4-FFF2-40B4-BE49-F238E27FC236}">
                      <a16:creationId xmlns:a16="http://schemas.microsoft.com/office/drawing/2014/main" id="{4575C5BB-FE85-4B8D-8C60-56389D48524A}"/>
                    </a:ext>
                  </a:extLst>
                </p:cNvPr>
                <p:cNvSpPr/>
                <p:nvPr/>
              </p:nvSpPr>
              <p:spPr>
                <a:xfrm>
                  <a:off x="7121669" y="4955704"/>
                  <a:ext cx="19050" cy="19050"/>
                </a:xfrm>
                <a:custGeom>
                  <a:avLst/>
                  <a:gdLst>
                    <a:gd name="connsiteX0" fmla="*/ 20479 w 19050"/>
                    <a:gd name="connsiteY0" fmla="*/ 13811 h 19050"/>
                    <a:gd name="connsiteX1" fmla="*/ 13811 w 19050"/>
                    <a:gd name="connsiteY1" fmla="*/ 20479 h 19050"/>
                    <a:gd name="connsiteX2" fmla="*/ 7144 w 19050"/>
                    <a:gd name="connsiteY2" fmla="*/ 13811 h 19050"/>
                    <a:gd name="connsiteX3" fmla="*/ 13811 w 19050"/>
                    <a:gd name="connsiteY3" fmla="*/ 7144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7621"/>
                        <a:pt x="17621" y="20479"/>
                        <a:pt x="13811" y="20479"/>
                      </a:cubicBezTo>
                      <a:cubicBezTo>
                        <a:pt x="10001" y="20479"/>
                        <a:pt x="7144" y="17621"/>
                        <a:pt x="7144" y="13811"/>
                      </a:cubicBezTo>
                      <a:cubicBezTo>
                        <a:pt x="7144" y="10001"/>
                        <a:pt x="10001" y="7144"/>
                        <a:pt x="13811" y="7144"/>
                      </a:cubicBezTo>
                      <a:cubicBezTo>
                        <a:pt x="17621" y="7144"/>
                        <a:pt x="20479" y="10001"/>
                        <a:pt x="20479" y="13811"/>
                      </a:cubicBezTo>
                    </a:path>
                  </a:pathLst>
                </a:custGeom>
                <a:solidFill>
                  <a:srgbClr val="FFFFFF"/>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60" name="Freeform: Shape 459">
                  <a:extLst>
                    <a:ext uri="{FF2B5EF4-FFF2-40B4-BE49-F238E27FC236}">
                      <a16:creationId xmlns:a16="http://schemas.microsoft.com/office/drawing/2014/main" id="{324778AA-5F47-48A6-B371-93FB82E2C399}"/>
                    </a:ext>
                  </a:extLst>
                </p:cNvPr>
                <p:cNvSpPr/>
                <p:nvPr/>
              </p:nvSpPr>
              <p:spPr>
                <a:xfrm>
                  <a:off x="7071186" y="4994756"/>
                  <a:ext cx="123825" cy="19050"/>
                </a:xfrm>
                <a:custGeom>
                  <a:avLst/>
                  <a:gdLst>
                    <a:gd name="connsiteX0" fmla="*/ 7144 w 123825"/>
                    <a:gd name="connsiteY0" fmla="*/ 7144 h 19050"/>
                    <a:gd name="connsiteX1" fmla="*/ 7144 w 123825"/>
                    <a:gd name="connsiteY1" fmla="*/ 10001 h 19050"/>
                    <a:gd name="connsiteX2" fmla="*/ 12859 w 123825"/>
                    <a:gd name="connsiteY2" fmla="*/ 14764 h 19050"/>
                    <a:gd name="connsiteX3" fmla="*/ 117634 w 123825"/>
                    <a:gd name="connsiteY3" fmla="*/ 14764 h 19050"/>
                    <a:gd name="connsiteX4" fmla="*/ 122396 w 123825"/>
                    <a:gd name="connsiteY4" fmla="*/ 10001 h 19050"/>
                    <a:gd name="connsiteX5" fmla="*/ 122396 w 123825"/>
                    <a:gd name="connsiteY5" fmla="*/ 7144 h 19050"/>
                    <a:gd name="connsiteX6" fmla="*/ 7144 w 123825"/>
                    <a:gd name="connsiteY6" fmla="*/ 7144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825" h="19050">
                      <a:moveTo>
                        <a:pt x="7144" y="7144"/>
                      </a:moveTo>
                      <a:lnTo>
                        <a:pt x="7144" y="10001"/>
                      </a:lnTo>
                      <a:cubicBezTo>
                        <a:pt x="7144" y="12859"/>
                        <a:pt x="10001" y="14764"/>
                        <a:pt x="12859" y="14764"/>
                      </a:cubicBezTo>
                      <a:lnTo>
                        <a:pt x="117634" y="14764"/>
                      </a:lnTo>
                      <a:cubicBezTo>
                        <a:pt x="120491" y="14764"/>
                        <a:pt x="122396" y="12859"/>
                        <a:pt x="122396" y="10001"/>
                      </a:cubicBezTo>
                      <a:lnTo>
                        <a:pt x="122396" y="7144"/>
                      </a:lnTo>
                      <a:lnTo>
                        <a:pt x="7144" y="7144"/>
                      </a:lnTo>
                      <a:close/>
                    </a:path>
                  </a:pathLst>
                </a:custGeom>
                <a:solidFill>
                  <a:srgbClr val="3077BB"/>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61" name="Freeform: Shape 460">
                  <a:extLst>
                    <a:ext uri="{FF2B5EF4-FFF2-40B4-BE49-F238E27FC236}">
                      <a16:creationId xmlns:a16="http://schemas.microsoft.com/office/drawing/2014/main" id="{1AE5DC97-80D0-4807-B199-F27B18DDACEA}"/>
                    </a:ext>
                  </a:extLst>
                </p:cNvPr>
                <p:cNvSpPr/>
                <p:nvPr/>
              </p:nvSpPr>
              <p:spPr>
                <a:xfrm>
                  <a:off x="7071186" y="4982374"/>
                  <a:ext cx="123825" cy="19050"/>
                </a:xfrm>
                <a:custGeom>
                  <a:avLst/>
                  <a:gdLst>
                    <a:gd name="connsiteX0" fmla="*/ 7144 w 123825"/>
                    <a:gd name="connsiteY0" fmla="*/ 7144 h 19050"/>
                    <a:gd name="connsiteX1" fmla="*/ 123349 w 123825"/>
                    <a:gd name="connsiteY1" fmla="*/ 7144 h 19050"/>
                    <a:gd name="connsiteX2" fmla="*/ 123349 w 123825"/>
                    <a:gd name="connsiteY2" fmla="*/ 17621 h 19050"/>
                    <a:gd name="connsiteX3" fmla="*/ 7144 w 123825"/>
                    <a:gd name="connsiteY3" fmla="*/ 17621 h 19050"/>
                  </a:gdLst>
                  <a:ahLst/>
                  <a:cxnLst>
                    <a:cxn ang="0">
                      <a:pos x="connsiteX0" y="connsiteY0"/>
                    </a:cxn>
                    <a:cxn ang="0">
                      <a:pos x="connsiteX1" y="connsiteY1"/>
                    </a:cxn>
                    <a:cxn ang="0">
                      <a:pos x="connsiteX2" y="connsiteY2"/>
                    </a:cxn>
                    <a:cxn ang="0">
                      <a:pos x="connsiteX3" y="connsiteY3"/>
                    </a:cxn>
                  </a:cxnLst>
                  <a:rect l="l" t="t" r="r" b="b"/>
                  <a:pathLst>
                    <a:path w="123825" h="19050">
                      <a:moveTo>
                        <a:pt x="7144" y="7144"/>
                      </a:moveTo>
                      <a:lnTo>
                        <a:pt x="123349" y="7144"/>
                      </a:lnTo>
                      <a:lnTo>
                        <a:pt x="123349" y="17621"/>
                      </a:lnTo>
                      <a:lnTo>
                        <a:pt x="7144" y="17621"/>
                      </a:lnTo>
                      <a:close/>
                    </a:path>
                  </a:pathLst>
                </a:custGeom>
                <a:solidFill>
                  <a:srgbClr val="19244E"/>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62" name="Freeform: Shape 461">
                  <a:extLst>
                    <a:ext uri="{FF2B5EF4-FFF2-40B4-BE49-F238E27FC236}">
                      <a16:creationId xmlns:a16="http://schemas.microsoft.com/office/drawing/2014/main" id="{29AF1F01-4FAB-4D6C-B54D-D4F8DC287347}"/>
                    </a:ext>
                  </a:extLst>
                </p:cNvPr>
                <p:cNvSpPr/>
                <p:nvPr/>
              </p:nvSpPr>
              <p:spPr>
                <a:xfrm>
                  <a:off x="7164531" y="4919509"/>
                  <a:ext cx="104775" cy="66675"/>
                </a:xfrm>
                <a:custGeom>
                  <a:avLst/>
                  <a:gdLst>
                    <a:gd name="connsiteX0" fmla="*/ 30004 w 104775"/>
                    <a:gd name="connsiteY0" fmla="*/ 60484 h 66675"/>
                    <a:gd name="connsiteX1" fmla="*/ 30004 w 104775"/>
                    <a:gd name="connsiteY1" fmla="*/ 60484 h 66675"/>
                    <a:gd name="connsiteX2" fmla="*/ 75724 w 104775"/>
                    <a:gd name="connsiteY2" fmla="*/ 60484 h 66675"/>
                    <a:gd name="connsiteX3" fmla="*/ 75724 w 104775"/>
                    <a:gd name="connsiteY3" fmla="*/ 37624 h 66675"/>
                    <a:gd name="connsiteX4" fmla="*/ 73819 w 104775"/>
                    <a:gd name="connsiteY4" fmla="*/ 28099 h 66675"/>
                    <a:gd name="connsiteX5" fmla="*/ 69056 w 104775"/>
                    <a:gd name="connsiteY5" fmla="*/ 20479 h 66675"/>
                    <a:gd name="connsiteX6" fmla="*/ 62389 w 104775"/>
                    <a:gd name="connsiteY6" fmla="*/ 15716 h 66675"/>
                    <a:gd name="connsiteX7" fmla="*/ 52864 w 104775"/>
                    <a:gd name="connsiteY7" fmla="*/ 13811 h 66675"/>
                    <a:gd name="connsiteX8" fmla="*/ 43339 w 104775"/>
                    <a:gd name="connsiteY8" fmla="*/ 15716 h 66675"/>
                    <a:gd name="connsiteX9" fmla="*/ 36671 w 104775"/>
                    <a:gd name="connsiteY9" fmla="*/ 20479 h 66675"/>
                    <a:gd name="connsiteX10" fmla="*/ 31909 w 104775"/>
                    <a:gd name="connsiteY10" fmla="*/ 28099 h 66675"/>
                    <a:gd name="connsiteX11" fmla="*/ 30004 w 104775"/>
                    <a:gd name="connsiteY11" fmla="*/ 37624 h 66675"/>
                    <a:gd name="connsiteX12" fmla="*/ 30004 w 104775"/>
                    <a:gd name="connsiteY12" fmla="*/ 60484 h 66675"/>
                    <a:gd name="connsiteX13" fmla="*/ 7144 w 104775"/>
                    <a:gd name="connsiteY13" fmla="*/ 60484 h 66675"/>
                    <a:gd name="connsiteX14" fmla="*/ 7144 w 104775"/>
                    <a:gd name="connsiteY14" fmla="*/ 60484 h 66675"/>
                    <a:gd name="connsiteX15" fmla="*/ 22384 w 104775"/>
                    <a:gd name="connsiteY15" fmla="*/ 60484 h 66675"/>
                    <a:gd name="connsiteX16" fmla="*/ 22384 w 104775"/>
                    <a:gd name="connsiteY16" fmla="*/ 37624 h 66675"/>
                    <a:gd name="connsiteX17" fmla="*/ 24289 w 104775"/>
                    <a:gd name="connsiteY17" fmla="*/ 25241 h 66675"/>
                    <a:gd name="connsiteX18" fmla="*/ 30956 w 104775"/>
                    <a:gd name="connsiteY18" fmla="*/ 15716 h 66675"/>
                    <a:gd name="connsiteX19" fmla="*/ 40481 w 104775"/>
                    <a:gd name="connsiteY19" fmla="*/ 9049 h 66675"/>
                    <a:gd name="connsiteX20" fmla="*/ 52864 w 104775"/>
                    <a:gd name="connsiteY20" fmla="*/ 7144 h 66675"/>
                    <a:gd name="connsiteX21" fmla="*/ 65246 w 104775"/>
                    <a:gd name="connsiteY21" fmla="*/ 9049 h 66675"/>
                    <a:gd name="connsiteX22" fmla="*/ 74771 w 104775"/>
                    <a:gd name="connsiteY22" fmla="*/ 15716 h 66675"/>
                    <a:gd name="connsiteX23" fmla="*/ 81439 w 104775"/>
                    <a:gd name="connsiteY23" fmla="*/ 25241 h 66675"/>
                    <a:gd name="connsiteX24" fmla="*/ 83344 w 104775"/>
                    <a:gd name="connsiteY24" fmla="*/ 37624 h 66675"/>
                    <a:gd name="connsiteX25" fmla="*/ 83344 w 104775"/>
                    <a:gd name="connsiteY25" fmla="*/ 60484 h 66675"/>
                    <a:gd name="connsiteX26" fmla="*/ 98584 w 104775"/>
                    <a:gd name="connsiteY26" fmla="*/ 6048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4775" h="66675">
                      <a:moveTo>
                        <a:pt x="30004" y="60484"/>
                      </a:moveTo>
                      <a:lnTo>
                        <a:pt x="30004" y="60484"/>
                      </a:lnTo>
                      <a:lnTo>
                        <a:pt x="75724" y="60484"/>
                      </a:lnTo>
                      <a:lnTo>
                        <a:pt x="75724" y="37624"/>
                      </a:lnTo>
                      <a:cubicBezTo>
                        <a:pt x="75724" y="33814"/>
                        <a:pt x="74771" y="30956"/>
                        <a:pt x="73819" y="28099"/>
                      </a:cubicBezTo>
                      <a:cubicBezTo>
                        <a:pt x="72866" y="25241"/>
                        <a:pt x="70961" y="22384"/>
                        <a:pt x="69056" y="20479"/>
                      </a:cubicBezTo>
                      <a:cubicBezTo>
                        <a:pt x="67151" y="18574"/>
                        <a:pt x="64294" y="16669"/>
                        <a:pt x="62389" y="15716"/>
                      </a:cubicBezTo>
                      <a:cubicBezTo>
                        <a:pt x="59531" y="14764"/>
                        <a:pt x="56674" y="13811"/>
                        <a:pt x="52864" y="13811"/>
                      </a:cubicBezTo>
                      <a:cubicBezTo>
                        <a:pt x="49054" y="13811"/>
                        <a:pt x="46196" y="14764"/>
                        <a:pt x="43339" y="15716"/>
                      </a:cubicBezTo>
                      <a:cubicBezTo>
                        <a:pt x="40481" y="16669"/>
                        <a:pt x="38576" y="18574"/>
                        <a:pt x="36671" y="20479"/>
                      </a:cubicBezTo>
                      <a:cubicBezTo>
                        <a:pt x="34766" y="22384"/>
                        <a:pt x="32861" y="25241"/>
                        <a:pt x="31909" y="28099"/>
                      </a:cubicBezTo>
                      <a:cubicBezTo>
                        <a:pt x="30956" y="30956"/>
                        <a:pt x="30004" y="33814"/>
                        <a:pt x="30004" y="37624"/>
                      </a:cubicBezTo>
                      <a:lnTo>
                        <a:pt x="30004" y="60484"/>
                      </a:lnTo>
                      <a:close/>
                      <a:moveTo>
                        <a:pt x="7144" y="60484"/>
                      </a:moveTo>
                      <a:lnTo>
                        <a:pt x="7144" y="60484"/>
                      </a:lnTo>
                      <a:lnTo>
                        <a:pt x="22384" y="60484"/>
                      </a:lnTo>
                      <a:lnTo>
                        <a:pt x="22384" y="37624"/>
                      </a:lnTo>
                      <a:cubicBezTo>
                        <a:pt x="22384" y="32861"/>
                        <a:pt x="23336" y="29051"/>
                        <a:pt x="24289" y="25241"/>
                      </a:cubicBezTo>
                      <a:cubicBezTo>
                        <a:pt x="26194" y="21431"/>
                        <a:pt x="28099" y="18574"/>
                        <a:pt x="30956" y="15716"/>
                      </a:cubicBezTo>
                      <a:cubicBezTo>
                        <a:pt x="33814" y="12859"/>
                        <a:pt x="36671" y="10001"/>
                        <a:pt x="40481" y="9049"/>
                      </a:cubicBezTo>
                      <a:cubicBezTo>
                        <a:pt x="44291" y="8096"/>
                        <a:pt x="48101" y="7144"/>
                        <a:pt x="52864" y="7144"/>
                      </a:cubicBezTo>
                      <a:cubicBezTo>
                        <a:pt x="57626" y="7144"/>
                        <a:pt x="61436" y="8096"/>
                        <a:pt x="65246" y="9049"/>
                      </a:cubicBezTo>
                      <a:cubicBezTo>
                        <a:pt x="69056" y="10954"/>
                        <a:pt x="71914" y="12859"/>
                        <a:pt x="74771" y="15716"/>
                      </a:cubicBezTo>
                      <a:cubicBezTo>
                        <a:pt x="77629" y="18574"/>
                        <a:pt x="79534" y="21431"/>
                        <a:pt x="81439" y="25241"/>
                      </a:cubicBezTo>
                      <a:cubicBezTo>
                        <a:pt x="83344" y="29051"/>
                        <a:pt x="83344" y="33814"/>
                        <a:pt x="83344" y="37624"/>
                      </a:cubicBezTo>
                      <a:lnTo>
                        <a:pt x="83344" y="60484"/>
                      </a:lnTo>
                      <a:lnTo>
                        <a:pt x="98584" y="60484"/>
                      </a:lnTo>
                    </a:path>
                  </a:pathLst>
                </a:custGeom>
                <a:solidFill>
                  <a:srgbClr val="302F2F"/>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63" name="Freeform: Shape 462">
                  <a:extLst>
                    <a:ext uri="{FF2B5EF4-FFF2-40B4-BE49-F238E27FC236}">
                      <a16:creationId xmlns:a16="http://schemas.microsoft.com/office/drawing/2014/main" id="{F085B4E6-7FA1-4803-8EE2-CB1E2970834F}"/>
                    </a:ext>
                  </a:extLst>
                </p:cNvPr>
                <p:cNvSpPr/>
                <p:nvPr/>
              </p:nvSpPr>
              <p:spPr>
                <a:xfrm>
                  <a:off x="7164531" y="4973801"/>
                  <a:ext cx="104775" cy="76200"/>
                </a:xfrm>
                <a:custGeom>
                  <a:avLst/>
                  <a:gdLst>
                    <a:gd name="connsiteX0" fmla="*/ 52864 w 104775"/>
                    <a:gd name="connsiteY0" fmla="*/ 58579 h 76200"/>
                    <a:gd name="connsiteX1" fmla="*/ 52864 w 104775"/>
                    <a:gd name="connsiteY1" fmla="*/ 58579 h 76200"/>
                    <a:gd name="connsiteX2" fmla="*/ 37624 w 104775"/>
                    <a:gd name="connsiteY2" fmla="*/ 43339 h 76200"/>
                    <a:gd name="connsiteX3" fmla="*/ 52864 w 104775"/>
                    <a:gd name="connsiteY3" fmla="*/ 28099 h 76200"/>
                    <a:gd name="connsiteX4" fmla="*/ 68104 w 104775"/>
                    <a:gd name="connsiteY4" fmla="*/ 43339 h 76200"/>
                    <a:gd name="connsiteX5" fmla="*/ 52864 w 104775"/>
                    <a:gd name="connsiteY5" fmla="*/ 58579 h 76200"/>
                    <a:gd name="connsiteX6" fmla="*/ 7144 w 104775"/>
                    <a:gd name="connsiteY6" fmla="*/ 75724 h 76200"/>
                    <a:gd name="connsiteX7" fmla="*/ 7144 w 104775"/>
                    <a:gd name="connsiteY7" fmla="*/ 75724 h 76200"/>
                    <a:gd name="connsiteX8" fmla="*/ 98584 w 104775"/>
                    <a:gd name="connsiteY8" fmla="*/ 75724 h 76200"/>
                    <a:gd name="connsiteX9" fmla="*/ 98584 w 104775"/>
                    <a:gd name="connsiteY9" fmla="*/ 7144 h 76200"/>
                    <a:gd name="connsiteX10" fmla="*/ 7144 w 104775"/>
                    <a:gd name="connsiteY10" fmla="*/ 7144 h 76200"/>
                    <a:gd name="connsiteX11" fmla="*/ 7144 w 104775"/>
                    <a:gd name="connsiteY11" fmla="*/ 7572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75" h="76200">
                      <a:moveTo>
                        <a:pt x="52864" y="58579"/>
                      </a:moveTo>
                      <a:lnTo>
                        <a:pt x="52864" y="58579"/>
                      </a:lnTo>
                      <a:cubicBezTo>
                        <a:pt x="44291" y="58579"/>
                        <a:pt x="37624" y="51911"/>
                        <a:pt x="37624" y="43339"/>
                      </a:cubicBezTo>
                      <a:cubicBezTo>
                        <a:pt x="37624" y="34766"/>
                        <a:pt x="44291" y="28099"/>
                        <a:pt x="52864" y="28099"/>
                      </a:cubicBezTo>
                      <a:cubicBezTo>
                        <a:pt x="61436" y="28099"/>
                        <a:pt x="68104" y="34766"/>
                        <a:pt x="68104" y="43339"/>
                      </a:cubicBezTo>
                      <a:cubicBezTo>
                        <a:pt x="68104" y="51911"/>
                        <a:pt x="61436" y="58579"/>
                        <a:pt x="52864" y="58579"/>
                      </a:cubicBezTo>
                      <a:moveTo>
                        <a:pt x="7144" y="75724"/>
                      </a:moveTo>
                      <a:lnTo>
                        <a:pt x="7144" y="75724"/>
                      </a:lnTo>
                      <a:lnTo>
                        <a:pt x="98584" y="75724"/>
                      </a:lnTo>
                      <a:lnTo>
                        <a:pt x="98584" y="7144"/>
                      </a:lnTo>
                      <a:lnTo>
                        <a:pt x="7144" y="7144"/>
                      </a:lnTo>
                      <a:lnTo>
                        <a:pt x="7144" y="75724"/>
                      </a:lnTo>
                      <a:close/>
                    </a:path>
                  </a:pathLst>
                </a:custGeom>
                <a:solidFill>
                  <a:srgbClr val="302F2F"/>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64" name="Freeform: Shape 463">
                  <a:extLst>
                    <a:ext uri="{FF2B5EF4-FFF2-40B4-BE49-F238E27FC236}">
                      <a16:creationId xmlns:a16="http://schemas.microsoft.com/office/drawing/2014/main" id="{26B58484-E5CD-4108-9673-4157F138B1C5}"/>
                    </a:ext>
                  </a:extLst>
                </p:cNvPr>
                <p:cNvSpPr/>
                <p:nvPr/>
              </p:nvSpPr>
              <p:spPr>
                <a:xfrm>
                  <a:off x="7202631" y="5002376"/>
                  <a:ext cx="28575" cy="28575"/>
                </a:xfrm>
                <a:custGeom>
                  <a:avLst/>
                  <a:gdLst>
                    <a:gd name="connsiteX0" fmla="*/ 14764 w 28575"/>
                    <a:gd name="connsiteY0" fmla="*/ 714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 name="connsiteX5" fmla="*/ 14764 w 28575"/>
                    <a:gd name="connsiteY5"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75" h="28575">
                      <a:moveTo>
                        <a:pt x="14764" y="7144"/>
                      </a:moveTo>
                      <a:lnTo>
                        <a:pt x="14764" y="7144"/>
                      </a:lnTo>
                      <a:cubicBezTo>
                        <a:pt x="10954" y="7144"/>
                        <a:pt x="7144" y="10001"/>
                        <a:pt x="7144" y="14764"/>
                      </a:cubicBezTo>
                      <a:cubicBezTo>
                        <a:pt x="7144" y="19526"/>
                        <a:pt x="10954" y="22384"/>
                        <a:pt x="14764" y="22384"/>
                      </a:cubicBezTo>
                      <a:cubicBezTo>
                        <a:pt x="18574" y="22384"/>
                        <a:pt x="22384" y="18574"/>
                        <a:pt x="22384" y="14764"/>
                      </a:cubicBezTo>
                      <a:cubicBezTo>
                        <a:pt x="22384" y="10001"/>
                        <a:pt x="19526" y="7144"/>
                        <a:pt x="14764" y="7144"/>
                      </a:cubicBezTo>
                    </a:path>
                  </a:pathLst>
                </a:custGeom>
                <a:solidFill>
                  <a:srgbClr val="3077BB"/>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grpSp>
          <p:nvGrpSpPr>
            <p:cNvPr id="465" name="Group 464">
              <a:extLst>
                <a:ext uri="{FF2B5EF4-FFF2-40B4-BE49-F238E27FC236}">
                  <a16:creationId xmlns:a16="http://schemas.microsoft.com/office/drawing/2014/main" id="{E0AB7362-180B-470D-BD64-02A71BFD37A0}"/>
                </a:ext>
              </a:extLst>
            </p:cNvPr>
            <p:cNvGrpSpPr/>
            <p:nvPr/>
          </p:nvGrpSpPr>
          <p:grpSpPr>
            <a:xfrm>
              <a:off x="5756921" y="5047923"/>
              <a:ext cx="789280" cy="789280"/>
              <a:chOff x="5763822" y="4963765"/>
              <a:chExt cx="671712" cy="671712"/>
            </a:xfrm>
          </p:grpSpPr>
          <p:sp>
            <p:nvSpPr>
              <p:cNvPr id="466" name="Oval 465">
                <a:extLst>
                  <a:ext uri="{FF2B5EF4-FFF2-40B4-BE49-F238E27FC236}">
                    <a16:creationId xmlns:a16="http://schemas.microsoft.com/office/drawing/2014/main" id="{71A28E71-C56C-42F8-B922-F2D45D6331A5}"/>
                  </a:ext>
                </a:extLst>
              </p:cNvPr>
              <p:cNvSpPr/>
              <p:nvPr/>
            </p:nvSpPr>
            <p:spPr>
              <a:xfrm rot="1796401">
                <a:off x="5763822" y="4963765"/>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67" name="Graphic 277">
                <a:extLst>
                  <a:ext uri="{FF2B5EF4-FFF2-40B4-BE49-F238E27FC236}">
                    <a16:creationId xmlns:a16="http://schemas.microsoft.com/office/drawing/2014/main" id="{C9EA7936-AC49-465B-9B4B-29332C014C3F}"/>
                  </a:ext>
                </a:extLst>
              </p:cNvPr>
              <p:cNvGrpSpPr/>
              <p:nvPr/>
            </p:nvGrpSpPr>
            <p:grpSpPr>
              <a:xfrm>
                <a:off x="5925290" y="5125233"/>
                <a:ext cx="348777" cy="348777"/>
                <a:chOff x="5976112" y="5115410"/>
                <a:chExt cx="285750" cy="285750"/>
              </a:xfrm>
            </p:grpSpPr>
            <p:sp>
              <p:nvSpPr>
                <p:cNvPr id="468" name="Freeform: Shape 467">
                  <a:extLst>
                    <a:ext uri="{FF2B5EF4-FFF2-40B4-BE49-F238E27FC236}">
                      <a16:creationId xmlns:a16="http://schemas.microsoft.com/office/drawing/2014/main" id="{06037514-5F97-4FD6-AD62-5AC3BB384AC7}"/>
                    </a:ext>
                  </a:extLst>
                </p:cNvPr>
                <p:cNvSpPr/>
                <p:nvPr/>
              </p:nvSpPr>
              <p:spPr>
                <a:xfrm>
                  <a:off x="6122321" y="5267334"/>
                  <a:ext cx="133350" cy="104775"/>
                </a:xfrm>
                <a:custGeom>
                  <a:avLst/>
                  <a:gdLst>
                    <a:gd name="connsiteX0" fmla="*/ 54769 w 133350"/>
                    <a:gd name="connsiteY0" fmla="*/ 71914 h 104775"/>
                    <a:gd name="connsiteX1" fmla="*/ 81439 w 133350"/>
                    <a:gd name="connsiteY1" fmla="*/ 71914 h 104775"/>
                    <a:gd name="connsiteX2" fmla="*/ 81439 w 133350"/>
                    <a:gd name="connsiteY2" fmla="*/ 90011 h 104775"/>
                    <a:gd name="connsiteX3" fmla="*/ 54769 w 133350"/>
                    <a:gd name="connsiteY3" fmla="*/ 90011 h 104775"/>
                    <a:gd name="connsiteX4" fmla="*/ 54769 w 133350"/>
                    <a:gd name="connsiteY4" fmla="*/ 71914 h 104775"/>
                    <a:gd name="connsiteX5" fmla="*/ 120491 w 133350"/>
                    <a:gd name="connsiteY5" fmla="*/ 8096 h 104775"/>
                    <a:gd name="connsiteX6" fmla="*/ 7144 w 133350"/>
                    <a:gd name="connsiteY6" fmla="*/ 8096 h 104775"/>
                    <a:gd name="connsiteX7" fmla="*/ 7144 w 133350"/>
                    <a:gd name="connsiteY7" fmla="*/ 89059 h 104775"/>
                    <a:gd name="connsiteX8" fmla="*/ 7144 w 133350"/>
                    <a:gd name="connsiteY8" fmla="*/ 97631 h 104775"/>
                    <a:gd name="connsiteX9" fmla="*/ 130969 w 133350"/>
                    <a:gd name="connsiteY9" fmla="*/ 97631 h 104775"/>
                    <a:gd name="connsiteX10" fmla="*/ 130969 w 133350"/>
                    <a:gd name="connsiteY10" fmla="*/ 7144 h 104775"/>
                    <a:gd name="connsiteX11" fmla="*/ 120491 w 133350"/>
                    <a:gd name="connsiteY11" fmla="*/ 7144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3350" h="104775">
                      <a:moveTo>
                        <a:pt x="54769" y="71914"/>
                      </a:moveTo>
                      <a:lnTo>
                        <a:pt x="81439" y="71914"/>
                      </a:lnTo>
                      <a:lnTo>
                        <a:pt x="81439" y="90011"/>
                      </a:lnTo>
                      <a:lnTo>
                        <a:pt x="54769" y="90011"/>
                      </a:lnTo>
                      <a:lnTo>
                        <a:pt x="54769" y="71914"/>
                      </a:lnTo>
                      <a:close/>
                      <a:moveTo>
                        <a:pt x="120491" y="8096"/>
                      </a:moveTo>
                      <a:lnTo>
                        <a:pt x="7144" y="8096"/>
                      </a:lnTo>
                      <a:lnTo>
                        <a:pt x="7144" y="89059"/>
                      </a:lnTo>
                      <a:lnTo>
                        <a:pt x="7144" y="97631"/>
                      </a:lnTo>
                      <a:lnTo>
                        <a:pt x="130969" y="97631"/>
                      </a:lnTo>
                      <a:lnTo>
                        <a:pt x="130969" y="7144"/>
                      </a:lnTo>
                      <a:lnTo>
                        <a:pt x="120491" y="7144"/>
                      </a:lnTo>
                      <a:close/>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69" name="Freeform: Shape 468">
                  <a:extLst>
                    <a:ext uri="{FF2B5EF4-FFF2-40B4-BE49-F238E27FC236}">
                      <a16:creationId xmlns:a16="http://schemas.microsoft.com/office/drawing/2014/main" id="{B186B966-205A-406D-8AD7-B4B014B91674}"/>
                    </a:ext>
                  </a:extLst>
                </p:cNvPr>
                <p:cNvSpPr/>
                <p:nvPr/>
              </p:nvSpPr>
              <p:spPr>
                <a:xfrm>
                  <a:off x="5969921" y="5263524"/>
                  <a:ext cx="66675" cy="114300"/>
                </a:xfrm>
                <a:custGeom>
                  <a:avLst/>
                  <a:gdLst>
                    <a:gd name="connsiteX0" fmla="*/ 22384 w 66675"/>
                    <a:gd name="connsiteY0" fmla="*/ 93821 h 114300"/>
                    <a:gd name="connsiteX1" fmla="*/ 22384 w 66675"/>
                    <a:gd name="connsiteY1" fmla="*/ 79534 h 114300"/>
                    <a:gd name="connsiteX2" fmla="*/ 40481 w 66675"/>
                    <a:gd name="connsiteY2" fmla="*/ 79534 h 114300"/>
                    <a:gd name="connsiteX3" fmla="*/ 40481 w 66675"/>
                    <a:gd name="connsiteY3" fmla="*/ 93821 h 114300"/>
                    <a:gd name="connsiteX4" fmla="*/ 40481 w 66675"/>
                    <a:gd name="connsiteY4" fmla="*/ 97631 h 114300"/>
                    <a:gd name="connsiteX5" fmla="*/ 22384 w 66675"/>
                    <a:gd name="connsiteY5" fmla="*/ 97631 h 114300"/>
                    <a:gd name="connsiteX6" fmla="*/ 22384 w 66675"/>
                    <a:gd name="connsiteY6" fmla="*/ 93821 h 114300"/>
                    <a:gd name="connsiteX7" fmla="*/ 7144 w 66675"/>
                    <a:gd name="connsiteY7" fmla="*/ 7144 h 114300"/>
                    <a:gd name="connsiteX8" fmla="*/ 7144 w 66675"/>
                    <a:gd name="connsiteY8" fmla="*/ 93821 h 114300"/>
                    <a:gd name="connsiteX9" fmla="*/ 7144 w 66675"/>
                    <a:gd name="connsiteY9" fmla="*/ 107156 h 114300"/>
                    <a:gd name="connsiteX10" fmla="*/ 60484 w 66675"/>
                    <a:gd name="connsiteY10" fmla="*/ 107156 h 114300"/>
                    <a:gd name="connsiteX11" fmla="*/ 60484 w 66675"/>
                    <a:gd name="connsiteY11" fmla="*/ 93821 h 114300"/>
                    <a:gd name="connsiteX12" fmla="*/ 60484 w 66675"/>
                    <a:gd name="connsiteY12" fmla="*/ 7144 h 114300"/>
                    <a:gd name="connsiteX13" fmla="*/ 7144 w 66675"/>
                    <a:gd name="connsiteY13" fmla="*/ 714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675" h="114300">
                      <a:moveTo>
                        <a:pt x="22384" y="93821"/>
                      </a:moveTo>
                      <a:lnTo>
                        <a:pt x="22384" y="79534"/>
                      </a:lnTo>
                      <a:lnTo>
                        <a:pt x="40481" y="79534"/>
                      </a:lnTo>
                      <a:lnTo>
                        <a:pt x="40481" y="93821"/>
                      </a:lnTo>
                      <a:lnTo>
                        <a:pt x="40481" y="97631"/>
                      </a:lnTo>
                      <a:lnTo>
                        <a:pt x="22384" y="97631"/>
                      </a:lnTo>
                      <a:lnTo>
                        <a:pt x="22384" y="93821"/>
                      </a:lnTo>
                      <a:close/>
                      <a:moveTo>
                        <a:pt x="7144" y="7144"/>
                      </a:moveTo>
                      <a:lnTo>
                        <a:pt x="7144" y="93821"/>
                      </a:lnTo>
                      <a:lnTo>
                        <a:pt x="7144" y="107156"/>
                      </a:lnTo>
                      <a:lnTo>
                        <a:pt x="60484" y="107156"/>
                      </a:lnTo>
                      <a:lnTo>
                        <a:pt x="60484" y="93821"/>
                      </a:lnTo>
                      <a:lnTo>
                        <a:pt x="60484" y="7144"/>
                      </a:lnTo>
                      <a:lnTo>
                        <a:pt x="7144" y="7144"/>
                      </a:lnTo>
                      <a:close/>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70" name="Freeform: Shape 469">
                  <a:extLst>
                    <a:ext uri="{FF2B5EF4-FFF2-40B4-BE49-F238E27FC236}">
                      <a16:creationId xmlns:a16="http://schemas.microsoft.com/office/drawing/2014/main" id="{8969640C-1231-4465-ABD5-E2B6EF123564}"/>
                    </a:ext>
                  </a:extLst>
                </p:cNvPr>
                <p:cNvSpPr/>
                <p:nvPr/>
              </p:nvSpPr>
              <p:spPr>
                <a:xfrm>
                  <a:off x="6142323" y="5108266"/>
                  <a:ext cx="114300" cy="123825"/>
                </a:xfrm>
                <a:custGeom>
                  <a:avLst/>
                  <a:gdLst>
                    <a:gd name="connsiteX0" fmla="*/ 33814 w 114300"/>
                    <a:gd name="connsiteY0" fmla="*/ 59531 h 123825"/>
                    <a:gd name="connsiteX1" fmla="*/ 33814 w 114300"/>
                    <a:gd name="connsiteY1" fmla="*/ 59531 h 123825"/>
                    <a:gd name="connsiteX2" fmla="*/ 49054 w 114300"/>
                    <a:gd name="connsiteY2" fmla="*/ 74771 h 123825"/>
                    <a:gd name="connsiteX3" fmla="*/ 88106 w 114300"/>
                    <a:gd name="connsiteY3" fmla="*/ 33814 h 123825"/>
                    <a:gd name="connsiteX4" fmla="*/ 97631 w 114300"/>
                    <a:gd name="connsiteY4" fmla="*/ 44291 h 123825"/>
                    <a:gd name="connsiteX5" fmla="*/ 49054 w 114300"/>
                    <a:gd name="connsiteY5" fmla="*/ 93821 h 123825"/>
                    <a:gd name="connsiteX6" fmla="*/ 24289 w 114300"/>
                    <a:gd name="connsiteY6" fmla="*/ 69056 h 123825"/>
                    <a:gd name="connsiteX7" fmla="*/ 33814 w 114300"/>
                    <a:gd name="connsiteY7" fmla="*/ 59531 h 123825"/>
                    <a:gd name="connsiteX8" fmla="*/ 61436 w 114300"/>
                    <a:gd name="connsiteY8" fmla="*/ 117634 h 123825"/>
                    <a:gd name="connsiteX9" fmla="*/ 61436 w 114300"/>
                    <a:gd name="connsiteY9" fmla="*/ 117634 h 123825"/>
                    <a:gd name="connsiteX10" fmla="*/ 115729 w 114300"/>
                    <a:gd name="connsiteY10" fmla="*/ 62389 h 123825"/>
                    <a:gd name="connsiteX11" fmla="*/ 61436 w 114300"/>
                    <a:gd name="connsiteY11" fmla="*/ 7144 h 123825"/>
                    <a:gd name="connsiteX12" fmla="*/ 7144 w 114300"/>
                    <a:gd name="connsiteY12" fmla="*/ 62389 h 123825"/>
                    <a:gd name="connsiteX13" fmla="*/ 61436 w 114300"/>
                    <a:gd name="connsiteY13" fmla="*/ 11763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4300" h="123825">
                      <a:moveTo>
                        <a:pt x="33814" y="59531"/>
                      </a:moveTo>
                      <a:lnTo>
                        <a:pt x="33814" y="59531"/>
                      </a:lnTo>
                      <a:lnTo>
                        <a:pt x="49054" y="74771"/>
                      </a:lnTo>
                      <a:lnTo>
                        <a:pt x="88106" y="33814"/>
                      </a:lnTo>
                      <a:lnTo>
                        <a:pt x="97631" y="44291"/>
                      </a:lnTo>
                      <a:lnTo>
                        <a:pt x="49054" y="93821"/>
                      </a:lnTo>
                      <a:lnTo>
                        <a:pt x="24289" y="69056"/>
                      </a:lnTo>
                      <a:lnTo>
                        <a:pt x="33814" y="59531"/>
                      </a:lnTo>
                      <a:close/>
                      <a:moveTo>
                        <a:pt x="61436" y="117634"/>
                      </a:moveTo>
                      <a:lnTo>
                        <a:pt x="61436" y="117634"/>
                      </a:lnTo>
                      <a:cubicBezTo>
                        <a:pt x="91916" y="117634"/>
                        <a:pt x="115729" y="92869"/>
                        <a:pt x="115729" y="62389"/>
                      </a:cubicBezTo>
                      <a:cubicBezTo>
                        <a:pt x="115729" y="31909"/>
                        <a:pt x="91916" y="7144"/>
                        <a:pt x="61436" y="7144"/>
                      </a:cubicBezTo>
                      <a:cubicBezTo>
                        <a:pt x="31909" y="7144"/>
                        <a:pt x="7144" y="31909"/>
                        <a:pt x="7144" y="62389"/>
                      </a:cubicBezTo>
                      <a:cubicBezTo>
                        <a:pt x="7144" y="92869"/>
                        <a:pt x="30956" y="117634"/>
                        <a:pt x="61436" y="117634"/>
                      </a:cubicBez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71" name="Freeform: Shape 470">
                  <a:extLst>
                    <a:ext uri="{FF2B5EF4-FFF2-40B4-BE49-F238E27FC236}">
                      <a16:creationId xmlns:a16="http://schemas.microsoft.com/office/drawing/2014/main" id="{B631EC6C-C0A7-4E27-BEF4-14B7B1E35A5F}"/>
                    </a:ext>
                  </a:extLst>
                </p:cNvPr>
                <p:cNvSpPr/>
                <p:nvPr/>
              </p:nvSpPr>
              <p:spPr>
                <a:xfrm>
                  <a:off x="5968968" y="5178751"/>
                  <a:ext cx="276225" cy="228600"/>
                </a:xfrm>
                <a:custGeom>
                  <a:avLst/>
                  <a:gdLst>
                    <a:gd name="connsiteX0" fmla="*/ 7144 w 276225"/>
                    <a:gd name="connsiteY0" fmla="*/ 73819 h 228600"/>
                    <a:gd name="connsiteX1" fmla="*/ 7144 w 276225"/>
                    <a:gd name="connsiteY1" fmla="*/ 73819 h 228600"/>
                    <a:gd name="connsiteX2" fmla="*/ 7144 w 276225"/>
                    <a:gd name="connsiteY2" fmla="*/ 73819 h 228600"/>
                    <a:gd name="connsiteX3" fmla="*/ 60484 w 276225"/>
                    <a:gd name="connsiteY3" fmla="*/ 73819 h 228600"/>
                    <a:gd name="connsiteX4" fmla="*/ 78581 w 276225"/>
                    <a:gd name="connsiteY4" fmla="*/ 91916 h 228600"/>
                    <a:gd name="connsiteX5" fmla="*/ 78581 w 276225"/>
                    <a:gd name="connsiteY5" fmla="*/ 178594 h 228600"/>
                    <a:gd name="connsiteX6" fmla="*/ 131921 w 276225"/>
                    <a:gd name="connsiteY6" fmla="*/ 178594 h 228600"/>
                    <a:gd name="connsiteX7" fmla="*/ 131921 w 276225"/>
                    <a:gd name="connsiteY7" fmla="*/ 205264 h 228600"/>
                    <a:gd name="connsiteX8" fmla="*/ 97631 w 276225"/>
                    <a:gd name="connsiteY8" fmla="*/ 205264 h 228600"/>
                    <a:gd name="connsiteX9" fmla="*/ 97631 w 276225"/>
                    <a:gd name="connsiteY9" fmla="*/ 222409 h 228600"/>
                    <a:gd name="connsiteX10" fmla="*/ 185261 w 276225"/>
                    <a:gd name="connsiteY10" fmla="*/ 222409 h 228600"/>
                    <a:gd name="connsiteX11" fmla="*/ 185261 w 276225"/>
                    <a:gd name="connsiteY11" fmla="*/ 205264 h 228600"/>
                    <a:gd name="connsiteX12" fmla="*/ 160496 w 276225"/>
                    <a:gd name="connsiteY12" fmla="*/ 205264 h 228600"/>
                    <a:gd name="connsiteX13" fmla="*/ 157639 w 276225"/>
                    <a:gd name="connsiteY13" fmla="*/ 205264 h 228600"/>
                    <a:gd name="connsiteX14" fmla="*/ 150019 w 276225"/>
                    <a:gd name="connsiteY14" fmla="*/ 201454 h 228600"/>
                    <a:gd name="connsiteX15" fmla="*/ 143351 w 276225"/>
                    <a:gd name="connsiteY15" fmla="*/ 187166 h 228600"/>
                    <a:gd name="connsiteX16" fmla="*/ 143351 w 276225"/>
                    <a:gd name="connsiteY16" fmla="*/ 178594 h 228600"/>
                    <a:gd name="connsiteX17" fmla="*/ 143351 w 276225"/>
                    <a:gd name="connsiteY17" fmla="*/ 97631 h 228600"/>
                    <a:gd name="connsiteX18" fmla="*/ 160496 w 276225"/>
                    <a:gd name="connsiteY18" fmla="*/ 79534 h 228600"/>
                    <a:gd name="connsiteX19" fmla="*/ 273844 w 276225"/>
                    <a:gd name="connsiteY19" fmla="*/ 79534 h 228600"/>
                    <a:gd name="connsiteX20" fmla="*/ 273844 w 276225"/>
                    <a:gd name="connsiteY20" fmla="*/ 54769 h 228600"/>
                    <a:gd name="connsiteX21" fmla="*/ 233839 w 276225"/>
                    <a:gd name="connsiteY21" fmla="*/ 67151 h 228600"/>
                    <a:gd name="connsiteX22" fmla="*/ 162401 w 276225"/>
                    <a:gd name="connsiteY22" fmla="*/ 7144 h 228600"/>
                    <a:gd name="connsiteX23" fmla="*/ 77629 w 276225"/>
                    <a:gd name="connsiteY23" fmla="*/ 7144 h 228600"/>
                    <a:gd name="connsiteX24" fmla="*/ 7144 w 276225"/>
                    <a:gd name="connsiteY24" fmla="*/ 7144 h 228600"/>
                    <a:gd name="connsiteX25" fmla="*/ 7144 w 276225"/>
                    <a:gd name="connsiteY25" fmla="*/ 73819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6225" h="228600">
                      <a:moveTo>
                        <a:pt x="7144" y="73819"/>
                      </a:moveTo>
                      <a:lnTo>
                        <a:pt x="7144" y="73819"/>
                      </a:lnTo>
                      <a:lnTo>
                        <a:pt x="7144" y="73819"/>
                      </a:lnTo>
                      <a:lnTo>
                        <a:pt x="60484" y="73819"/>
                      </a:lnTo>
                      <a:cubicBezTo>
                        <a:pt x="70009" y="73819"/>
                        <a:pt x="78581" y="82391"/>
                        <a:pt x="78581" y="91916"/>
                      </a:cubicBezTo>
                      <a:lnTo>
                        <a:pt x="78581" y="178594"/>
                      </a:lnTo>
                      <a:lnTo>
                        <a:pt x="131921" y="178594"/>
                      </a:lnTo>
                      <a:lnTo>
                        <a:pt x="131921" y="205264"/>
                      </a:lnTo>
                      <a:lnTo>
                        <a:pt x="97631" y="205264"/>
                      </a:lnTo>
                      <a:lnTo>
                        <a:pt x="97631" y="222409"/>
                      </a:lnTo>
                      <a:lnTo>
                        <a:pt x="185261" y="222409"/>
                      </a:lnTo>
                      <a:lnTo>
                        <a:pt x="185261" y="205264"/>
                      </a:lnTo>
                      <a:lnTo>
                        <a:pt x="160496" y="205264"/>
                      </a:lnTo>
                      <a:lnTo>
                        <a:pt x="157639" y="205264"/>
                      </a:lnTo>
                      <a:cubicBezTo>
                        <a:pt x="154781" y="204311"/>
                        <a:pt x="151924" y="203359"/>
                        <a:pt x="150019" y="201454"/>
                      </a:cubicBezTo>
                      <a:cubicBezTo>
                        <a:pt x="146209" y="197644"/>
                        <a:pt x="143351" y="192881"/>
                        <a:pt x="143351" y="187166"/>
                      </a:cubicBezTo>
                      <a:lnTo>
                        <a:pt x="143351" y="178594"/>
                      </a:lnTo>
                      <a:lnTo>
                        <a:pt x="143351" y="97631"/>
                      </a:lnTo>
                      <a:cubicBezTo>
                        <a:pt x="143351" y="87154"/>
                        <a:pt x="150971" y="79534"/>
                        <a:pt x="160496" y="79534"/>
                      </a:cubicBezTo>
                      <a:lnTo>
                        <a:pt x="273844" y="79534"/>
                      </a:lnTo>
                      <a:lnTo>
                        <a:pt x="273844" y="54769"/>
                      </a:lnTo>
                      <a:cubicBezTo>
                        <a:pt x="261461" y="62389"/>
                        <a:pt x="249079" y="67151"/>
                        <a:pt x="233839" y="67151"/>
                      </a:cubicBezTo>
                      <a:cubicBezTo>
                        <a:pt x="198596" y="67151"/>
                        <a:pt x="169069" y="41434"/>
                        <a:pt x="162401" y="7144"/>
                      </a:cubicBezTo>
                      <a:lnTo>
                        <a:pt x="77629" y="7144"/>
                      </a:lnTo>
                      <a:lnTo>
                        <a:pt x="7144" y="7144"/>
                      </a:lnTo>
                      <a:lnTo>
                        <a:pt x="7144" y="73819"/>
                      </a:lnTo>
                      <a:close/>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grpSp>
          <p:nvGrpSpPr>
            <p:cNvPr id="472" name="Group 471">
              <a:extLst>
                <a:ext uri="{FF2B5EF4-FFF2-40B4-BE49-F238E27FC236}">
                  <a16:creationId xmlns:a16="http://schemas.microsoft.com/office/drawing/2014/main" id="{359D85C7-BE10-4476-A60E-5E9B38FF53C2}"/>
                </a:ext>
              </a:extLst>
            </p:cNvPr>
            <p:cNvGrpSpPr/>
            <p:nvPr/>
          </p:nvGrpSpPr>
          <p:grpSpPr>
            <a:xfrm>
              <a:off x="4245384" y="3615423"/>
              <a:ext cx="784798" cy="784798"/>
              <a:chOff x="4558833" y="3217220"/>
              <a:chExt cx="671712" cy="671712"/>
            </a:xfrm>
          </p:grpSpPr>
          <p:sp>
            <p:nvSpPr>
              <p:cNvPr id="473" name="Oval 472">
                <a:extLst>
                  <a:ext uri="{FF2B5EF4-FFF2-40B4-BE49-F238E27FC236}">
                    <a16:creationId xmlns:a16="http://schemas.microsoft.com/office/drawing/2014/main" id="{01EB6981-3536-45E2-BD55-4BD7A7EB5E58}"/>
                  </a:ext>
                </a:extLst>
              </p:cNvPr>
              <p:cNvSpPr/>
              <p:nvPr/>
            </p:nvSpPr>
            <p:spPr>
              <a:xfrm rot="1796401">
                <a:off x="4558833" y="3217220"/>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74" name="Graphic 58">
                <a:extLst>
                  <a:ext uri="{FF2B5EF4-FFF2-40B4-BE49-F238E27FC236}">
                    <a16:creationId xmlns:a16="http://schemas.microsoft.com/office/drawing/2014/main" id="{5495A2AD-D70F-4369-B3A8-8650D93EC15A}"/>
                  </a:ext>
                </a:extLst>
              </p:cNvPr>
              <p:cNvGrpSpPr/>
              <p:nvPr/>
            </p:nvGrpSpPr>
            <p:grpSpPr>
              <a:xfrm>
                <a:off x="4712965" y="3359237"/>
                <a:ext cx="363449" cy="387679"/>
                <a:chOff x="4734866" y="3328355"/>
                <a:chExt cx="285750" cy="304800"/>
              </a:xfrm>
            </p:grpSpPr>
            <p:sp>
              <p:nvSpPr>
                <p:cNvPr id="475" name="Freeform: Shape 474">
                  <a:extLst>
                    <a:ext uri="{FF2B5EF4-FFF2-40B4-BE49-F238E27FC236}">
                      <a16:creationId xmlns:a16="http://schemas.microsoft.com/office/drawing/2014/main" id="{16DAA9A3-0EF9-4B71-A526-39120B0177C2}"/>
                    </a:ext>
                  </a:extLst>
                </p:cNvPr>
                <p:cNvSpPr/>
                <p:nvPr/>
              </p:nvSpPr>
              <p:spPr>
                <a:xfrm>
                  <a:off x="4727722" y="3579339"/>
                  <a:ext cx="76200" cy="57150"/>
                </a:xfrm>
                <a:custGeom>
                  <a:avLst/>
                  <a:gdLst>
                    <a:gd name="connsiteX0" fmla="*/ 7144 w 76200"/>
                    <a:gd name="connsiteY0" fmla="*/ 52864 h 57150"/>
                    <a:gd name="connsiteX1" fmla="*/ 7144 w 76200"/>
                    <a:gd name="connsiteY1" fmla="*/ 52864 h 57150"/>
                    <a:gd name="connsiteX2" fmla="*/ 60484 w 76200"/>
                    <a:gd name="connsiteY2" fmla="*/ 52864 h 57150"/>
                    <a:gd name="connsiteX3" fmla="*/ 70961 w 76200"/>
                    <a:gd name="connsiteY3" fmla="*/ 10954 h 57150"/>
                    <a:gd name="connsiteX4" fmla="*/ 52864 w 76200"/>
                    <a:gd name="connsiteY4" fmla="*/ 7144 h 57150"/>
                    <a:gd name="connsiteX5" fmla="*/ 7144 w 76200"/>
                    <a:gd name="connsiteY5" fmla="*/ 52864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57150">
                      <a:moveTo>
                        <a:pt x="7144" y="52864"/>
                      </a:moveTo>
                      <a:lnTo>
                        <a:pt x="7144" y="52864"/>
                      </a:lnTo>
                      <a:lnTo>
                        <a:pt x="60484" y="52864"/>
                      </a:lnTo>
                      <a:cubicBezTo>
                        <a:pt x="60484" y="37624"/>
                        <a:pt x="64294" y="24289"/>
                        <a:pt x="70961" y="10954"/>
                      </a:cubicBezTo>
                      <a:cubicBezTo>
                        <a:pt x="66199" y="8096"/>
                        <a:pt x="58579" y="7144"/>
                        <a:pt x="52864" y="7144"/>
                      </a:cubicBezTo>
                      <a:cubicBezTo>
                        <a:pt x="27146" y="8096"/>
                        <a:pt x="7144" y="28099"/>
                        <a:pt x="7144" y="52864"/>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76" name="Freeform: Shape 475">
                  <a:extLst>
                    <a:ext uri="{FF2B5EF4-FFF2-40B4-BE49-F238E27FC236}">
                      <a16:creationId xmlns:a16="http://schemas.microsoft.com/office/drawing/2014/main" id="{F271DF7F-0672-412A-BF8F-5298ADB75E31}"/>
                    </a:ext>
                  </a:extLst>
                </p:cNvPr>
                <p:cNvSpPr/>
                <p:nvPr/>
              </p:nvSpPr>
              <p:spPr>
                <a:xfrm>
                  <a:off x="4803922" y="3557431"/>
                  <a:ext cx="123825" cy="76200"/>
                </a:xfrm>
                <a:custGeom>
                  <a:avLst/>
                  <a:gdLst>
                    <a:gd name="connsiteX0" fmla="*/ 26194 w 123825"/>
                    <a:gd name="connsiteY0" fmla="*/ 28099 h 76200"/>
                    <a:gd name="connsiteX1" fmla="*/ 26194 w 123825"/>
                    <a:gd name="connsiteY1" fmla="*/ 28099 h 76200"/>
                    <a:gd name="connsiteX2" fmla="*/ 18574 w 123825"/>
                    <a:gd name="connsiteY2" fmla="*/ 37624 h 76200"/>
                    <a:gd name="connsiteX3" fmla="*/ 12859 w 123825"/>
                    <a:gd name="connsiteY3" fmla="*/ 47149 h 76200"/>
                    <a:gd name="connsiteX4" fmla="*/ 7144 w 123825"/>
                    <a:gd name="connsiteY4" fmla="*/ 74771 h 76200"/>
                    <a:gd name="connsiteX5" fmla="*/ 21431 w 123825"/>
                    <a:gd name="connsiteY5" fmla="*/ 74771 h 76200"/>
                    <a:gd name="connsiteX6" fmla="*/ 32861 w 123825"/>
                    <a:gd name="connsiteY6" fmla="*/ 74771 h 76200"/>
                    <a:gd name="connsiteX7" fmla="*/ 45244 w 123825"/>
                    <a:gd name="connsiteY7" fmla="*/ 74771 h 76200"/>
                    <a:gd name="connsiteX8" fmla="*/ 106204 w 123825"/>
                    <a:gd name="connsiteY8" fmla="*/ 74771 h 76200"/>
                    <a:gd name="connsiteX9" fmla="*/ 125254 w 123825"/>
                    <a:gd name="connsiteY9" fmla="*/ 28099 h 76200"/>
                    <a:gd name="connsiteX10" fmla="*/ 75724 w 123825"/>
                    <a:gd name="connsiteY10" fmla="*/ 7144 h 76200"/>
                    <a:gd name="connsiteX11" fmla="*/ 26194 w 123825"/>
                    <a:gd name="connsiteY11" fmla="*/ 2809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825" h="76200">
                      <a:moveTo>
                        <a:pt x="26194" y="28099"/>
                      </a:moveTo>
                      <a:lnTo>
                        <a:pt x="26194" y="28099"/>
                      </a:lnTo>
                      <a:cubicBezTo>
                        <a:pt x="23336" y="30956"/>
                        <a:pt x="21431" y="33814"/>
                        <a:pt x="18574" y="37624"/>
                      </a:cubicBezTo>
                      <a:cubicBezTo>
                        <a:pt x="16669" y="40481"/>
                        <a:pt x="14764" y="44291"/>
                        <a:pt x="12859" y="47149"/>
                      </a:cubicBezTo>
                      <a:cubicBezTo>
                        <a:pt x="9049" y="55721"/>
                        <a:pt x="7144" y="65246"/>
                        <a:pt x="7144" y="74771"/>
                      </a:cubicBezTo>
                      <a:lnTo>
                        <a:pt x="21431" y="74771"/>
                      </a:lnTo>
                      <a:lnTo>
                        <a:pt x="32861" y="74771"/>
                      </a:lnTo>
                      <a:lnTo>
                        <a:pt x="45244" y="74771"/>
                      </a:lnTo>
                      <a:lnTo>
                        <a:pt x="106204" y="74771"/>
                      </a:lnTo>
                      <a:cubicBezTo>
                        <a:pt x="106204" y="55721"/>
                        <a:pt x="112871" y="39529"/>
                        <a:pt x="125254" y="28099"/>
                      </a:cubicBezTo>
                      <a:cubicBezTo>
                        <a:pt x="112871" y="14764"/>
                        <a:pt x="95726" y="7144"/>
                        <a:pt x="75724" y="7144"/>
                      </a:cubicBezTo>
                      <a:cubicBezTo>
                        <a:pt x="55721" y="7144"/>
                        <a:pt x="38576" y="14764"/>
                        <a:pt x="26194" y="28099"/>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77" name="Freeform: Shape 476">
                  <a:extLst>
                    <a:ext uri="{FF2B5EF4-FFF2-40B4-BE49-F238E27FC236}">
                      <a16:creationId xmlns:a16="http://schemas.microsoft.com/office/drawing/2014/main" id="{48305EAA-82A3-455C-9FB0-D864CA101891}"/>
                    </a:ext>
                  </a:extLst>
                </p:cNvPr>
                <p:cNvSpPr/>
                <p:nvPr/>
              </p:nvSpPr>
              <p:spPr>
                <a:xfrm>
                  <a:off x="4924890" y="3579339"/>
                  <a:ext cx="104775" cy="57150"/>
                </a:xfrm>
                <a:custGeom>
                  <a:avLst/>
                  <a:gdLst>
                    <a:gd name="connsiteX0" fmla="*/ 52864 w 104775"/>
                    <a:gd name="connsiteY0" fmla="*/ 7144 h 57150"/>
                    <a:gd name="connsiteX1" fmla="*/ 52864 w 104775"/>
                    <a:gd name="connsiteY1" fmla="*/ 7144 h 57150"/>
                    <a:gd name="connsiteX2" fmla="*/ 34766 w 104775"/>
                    <a:gd name="connsiteY2" fmla="*/ 10954 h 57150"/>
                    <a:gd name="connsiteX3" fmla="*/ 24289 w 104775"/>
                    <a:gd name="connsiteY3" fmla="*/ 16669 h 57150"/>
                    <a:gd name="connsiteX4" fmla="*/ 15716 w 104775"/>
                    <a:gd name="connsiteY4" fmla="*/ 25241 h 57150"/>
                    <a:gd name="connsiteX5" fmla="*/ 7144 w 104775"/>
                    <a:gd name="connsiteY5" fmla="*/ 52864 h 57150"/>
                    <a:gd name="connsiteX6" fmla="*/ 21431 w 104775"/>
                    <a:gd name="connsiteY6" fmla="*/ 52864 h 57150"/>
                    <a:gd name="connsiteX7" fmla="*/ 32861 w 104775"/>
                    <a:gd name="connsiteY7" fmla="*/ 52864 h 57150"/>
                    <a:gd name="connsiteX8" fmla="*/ 45244 w 104775"/>
                    <a:gd name="connsiteY8" fmla="*/ 52864 h 57150"/>
                    <a:gd name="connsiteX9" fmla="*/ 97631 w 104775"/>
                    <a:gd name="connsiteY9" fmla="*/ 52864 h 57150"/>
                    <a:gd name="connsiteX10" fmla="*/ 52864 w 104775"/>
                    <a:gd name="connsiteY10" fmla="*/ 7144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775" h="57150">
                      <a:moveTo>
                        <a:pt x="52864" y="7144"/>
                      </a:moveTo>
                      <a:lnTo>
                        <a:pt x="52864" y="7144"/>
                      </a:lnTo>
                      <a:cubicBezTo>
                        <a:pt x="46196" y="7144"/>
                        <a:pt x="40481" y="9049"/>
                        <a:pt x="34766" y="10954"/>
                      </a:cubicBezTo>
                      <a:cubicBezTo>
                        <a:pt x="30956" y="12859"/>
                        <a:pt x="28099" y="14764"/>
                        <a:pt x="24289" y="16669"/>
                      </a:cubicBezTo>
                      <a:cubicBezTo>
                        <a:pt x="20479" y="19526"/>
                        <a:pt x="18574" y="21431"/>
                        <a:pt x="15716" y="25241"/>
                      </a:cubicBezTo>
                      <a:cubicBezTo>
                        <a:pt x="10954" y="32861"/>
                        <a:pt x="7144" y="42386"/>
                        <a:pt x="7144" y="52864"/>
                      </a:cubicBezTo>
                      <a:lnTo>
                        <a:pt x="21431" y="52864"/>
                      </a:lnTo>
                      <a:lnTo>
                        <a:pt x="32861" y="52864"/>
                      </a:lnTo>
                      <a:lnTo>
                        <a:pt x="45244" y="52864"/>
                      </a:lnTo>
                      <a:lnTo>
                        <a:pt x="97631" y="52864"/>
                      </a:lnTo>
                      <a:cubicBezTo>
                        <a:pt x="98584" y="27146"/>
                        <a:pt x="77629" y="7144"/>
                        <a:pt x="52864" y="7144"/>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78" name="Freeform: Shape 477">
                  <a:extLst>
                    <a:ext uri="{FF2B5EF4-FFF2-40B4-BE49-F238E27FC236}">
                      <a16:creationId xmlns:a16="http://schemas.microsoft.com/office/drawing/2014/main" id="{00070728-1645-4B4F-AB49-D35A3A9E7DCE}"/>
                    </a:ext>
                  </a:extLst>
                </p:cNvPr>
                <p:cNvSpPr/>
                <p:nvPr/>
              </p:nvSpPr>
              <p:spPr>
                <a:xfrm>
                  <a:off x="4944892" y="3511711"/>
                  <a:ext cx="66675" cy="66675"/>
                </a:xfrm>
                <a:custGeom>
                  <a:avLst/>
                  <a:gdLst>
                    <a:gd name="connsiteX0" fmla="*/ 31909 w 66675"/>
                    <a:gd name="connsiteY0" fmla="*/ 63341 h 66675"/>
                    <a:gd name="connsiteX1" fmla="*/ 31909 w 66675"/>
                    <a:gd name="connsiteY1" fmla="*/ 63341 h 66675"/>
                    <a:gd name="connsiteX2" fmla="*/ 33814 w 66675"/>
                    <a:gd name="connsiteY2" fmla="*/ 64294 h 66675"/>
                    <a:gd name="connsiteX3" fmla="*/ 35719 w 66675"/>
                    <a:gd name="connsiteY3" fmla="*/ 63341 h 66675"/>
                    <a:gd name="connsiteX4" fmla="*/ 54769 w 66675"/>
                    <a:gd name="connsiteY4" fmla="*/ 54769 h 66675"/>
                    <a:gd name="connsiteX5" fmla="*/ 62389 w 66675"/>
                    <a:gd name="connsiteY5" fmla="*/ 34766 h 66675"/>
                    <a:gd name="connsiteX6" fmla="*/ 34766 w 66675"/>
                    <a:gd name="connsiteY6" fmla="*/ 7144 h 66675"/>
                    <a:gd name="connsiteX7" fmla="*/ 7144 w 66675"/>
                    <a:gd name="connsiteY7" fmla="*/ 34766 h 66675"/>
                    <a:gd name="connsiteX8" fmla="*/ 14764 w 66675"/>
                    <a:gd name="connsiteY8" fmla="*/ 54769 h 66675"/>
                    <a:gd name="connsiteX9" fmla="*/ 31909 w 66675"/>
                    <a:gd name="connsiteY9" fmla="*/ 63341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75" h="66675">
                      <a:moveTo>
                        <a:pt x="31909" y="63341"/>
                      </a:moveTo>
                      <a:lnTo>
                        <a:pt x="31909" y="63341"/>
                      </a:lnTo>
                      <a:cubicBezTo>
                        <a:pt x="31909" y="63341"/>
                        <a:pt x="32861" y="64294"/>
                        <a:pt x="33814" y="64294"/>
                      </a:cubicBezTo>
                      <a:cubicBezTo>
                        <a:pt x="34766" y="64294"/>
                        <a:pt x="34766" y="63341"/>
                        <a:pt x="35719" y="63341"/>
                      </a:cubicBezTo>
                      <a:cubicBezTo>
                        <a:pt x="43339" y="63341"/>
                        <a:pt x="49054" y="59531"/>
                        <a:pt x="54769" y="54769"/>
                      </a:cubicBezTo>
                      <a:cubicBezTo>
                        <a:pt x="59531" y="50006"/>
                        <a:pt x="62389" y="43339"/>
                        <a:pt x="62389" y="34766"/>
                      </a:cubicBezTo>
                      <a:cubicBezTo>
                        <a:pt x="62389" y="19526"/>
                        <a:pt x="50006" y="7144"/>
                        <a:pt x="34766" y="7144"/>
                      </a:cubicBezTo>
                      <a:cubicBezTo>
                        <a:pt x="18574" y="7144"/>
                        <a:pt x="7144" y="19526"/>
                        <a:pt x="7144" y="34766"/>
                      </a:cubicBezTo>
                      <a:cubicBezTo>
                        <a:pt x="7144" y="42386"/>
                        <a:pt x="10001" y="49054"/>
                        <a:pt x="14764" y="54769"/>
                      </a:cubicBezTo>
                      <a:cubicBezTo>
                        <a:pt x="17621" y="60484"/>
                        <a:pt x="24289" y="63341"/>
                        <a:pt x="31909" y="63341"/>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79" name="Freeform: Shape 478">
                  <a:extLst>
                    <a:ext uri="{FF2B5EF4-FFF2-40B4-BE49-F238E27FC236}">
                      <a16:creationId xmlns:a16="http://schemas.microsoft.com/office/drawing/2014/main" id="{609678B9-9AF3-4887-8395-C90DDAA9C723}"/>
                    </a:ext>
                  </a:extLst>
                </p:cNvPr>
                <p:cNvSpPr/>
                <p:nvPr/>
              </p:nvSpPr>
              <p:spPr>
                <a:xfrm>
                  <a:off x="4826782" y="3455514"/>
                  <a:ext cx="104775" cy="104775"/>
                </a:xfrm>
                <a:custGeom>
                  <a:avLst/>
                  <a:gdLst>
                    <a:gd name="connsiteX0" fmla="*/ 27146 w 104775"/>
                    <a:gd name="connsiteY0" fmla="*/ 90011 h 104775"/>
                    <a:gd name="connsiteX1" fmla="*/ 27146 w 104775"/>
                    <a:gd name="connsiteY1" fmla="*/ 90011 h 104775"/>
                    <a:gd name="connsiteX2" fmla="*/ 49054 w 104775"/>
                    <a:gd name="connsiteY2" fmla="*/ 97631 h 104775"/>
                    <a:gd name="connsiteX3" fmla="*/ 52864 w 104775"/>
                    <a:gd name="connsiteY3" fmla="*/ 97631 h 104775"/>
                    <a:gd name="connsiteX4" fmla="*/ 56674 w 104775"/>
                    <a:gd name="connsiteY4" fmla="*/ 97631 h 104775"/>
                    <a:gd name="connsiteX5" fmla="*/ 78581 w 104775"/>
                    <a:gd name="connsiteY5" fmla="*/ 90011 h 104775"/>
                    <a:gd name="connsiteX6" fmla="*/ 98584 w 104775"/>
                    <a:gd name="connsiteY6" fmla="*/ 52864 h 104775"/>
                    <a:gd name="connsiteX7" fmla="*/ 71914 w 104775"/>
                    <a:gd name="connsiteY7" fmla="*/ 10954 h 104775"/>
                    <a:gd name="connsiteX8" fmla="*/ 52864 w 104775"/>
                    <a:gd name="connsiteY8" fmla="*/ 7144 h 104775"/>
                    <a:gd name="connsiteX9" fmla="*/ 33814 w 104775"/>
                    <a:gd name="connsiteY9" fmla="*/ 10954 h 104775"/>
                    <a:gd name="connsiteX10" fmla="*/ 7144 w 104775"/>
                    <a:gd name="connsiteY10" fmla="*/ 52864 h 104775"/>
                    <a:gd name="connsiteX11" fmla="*/ 27146 w 104775"/>
                    <a:gd name="connsiteY11" fmla="*/ 90011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75" h="104775">
                      <a:moveTo>
                        <a:pt x="27146" y="90011"/>
                      </a:moveTo>
                      <a:lnTo>
                        <a:pt x="27146" y="90011"/>
                      </a:lnTo>
                      <a:cubicBezTo>
                        <a:pt x="32861" y="93821"/>
                        <a:pt x="40481" y="96679"/>
                        <a:pt x="49054" y="97631"/>
                      </a:cubicBezTo>
                      <a:lnTo>
                        <a:pt x="52864" y="97631"/>
                      </a:lnTo>
                      <a:lnTo>
                        <a:pt x="56674" y="97631"/>
                      </a:lnTo>
                      <a:cubicBezTo>
                        <a:pt x="64294" y="96679"/>
                        <a:pt x="72866" y="93821"/>
                        <a:pt x="78581" y="90011"/>
                      </a:cubicBezTo>
                      <a:cubicBezTo>
                        <a:pt x="90964" y="81439"/>
                        <a:pt x="98584" y="68104"/>
                        <a:pt x="98584" y="52864"/>
                      </a:cubicBezTo>
                      <a:cubicBezTo>
                        <a:pt x="98584" y="33814"/>
                        <a:pt x="87154" y="18574"/>
                        <a:pt x="71914" y="10954"/>
                      </a:cubicBezTo>
                      <a:cubicBezTo>
                        <a:pt x="66199" y="8096"/>
                        <a:pt x="59531" y="7144"/>
                        <a:pt x="52864" y="7144"/>
                      </a:cubicBezTo>
                      <a:cubicBezTo>
                        <a:pt x="46196" y="7144"/>
                        <a:pt x="40481" y="9049"/>
                        <a:pt x="33814" y="10954"/>
                      </a:cubicBezTo>
                      <a:cubicBezTo>
                        <a:pt x="17621" y="18574"/>
                        <a:pt x="7144" y="33814"/>
                        <a:pt x="7144" y="52864"/>
                      </a:cubicBezTo>
                      <a:cubicBezTo>
                        <a:pt x="7144" y="68104"/>
                        <a:pt x="15716" y="81439"/>
                        <a:pt x="27146" y="90011"/>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80" name="Freeform: Shape 479">
                  <a:extLst>
                    <a:ext uri="{FF2B5EF4-FFF2-40B4-BE49-F238E27FC236}">
                      <a16:creationId xmlns:a16="http://schemas.microsoft.com/office/drawing/2014/main" id="{1851ABED-AB09-4538-A001-61F8CF4F881C}"/>
                    </a:ext>
                  </a:extLst>
                </p:cNvPr>
                <p:cNvSpPr/>
                <p:nvPr/>
              </p:nvSpPr>
              <p:spPr>
                <a:xfrm>
                  <a:off x="4739152" y="3501234"/>
                  <a:ext cx="76200" cy="76200"/>
                </a:xfrm>
                <a:custGeom>
                  <a:avLst/>
                  <a:gdLst>
                    <a:gd name="connsiteX0" fmla="*/ 41434 w 76200"/>
                    <a:gd name="connsiteY0" fmla="*/ 7144 h 76200"/>
                    <a:gd name="connsiteX1" fmla="*/ 41434 w 76200"/>
                    <a:gd name="connsiteY1" fmla="*/ 7144 h 76200"/>
                    <a:gd name="connsiteX2" fmla="*/ 7144 w 76200"/>
                    <a:gd name="connsiteY2" fmla="*/ 41434 h 76200"/>
                    <a:gd name="connsiteX3" fmla="*/ 19526 w 76200"/>
                    <a:gd name="connsiteY3" fmla="*/ 67151 h 76200"/>
                    <a:gd name="connsiteX4" fmla="*/ 39529 w 76200"/>
                    <a:gd name="connsiteY4" fmla="*/ 75724 h 76200"/>
                    <a:gd name="connsiteX5" fmla="*/ 42386 w 76200"/>
                    <a:gd name="connsiteY5" fmla="*/ 75724 h 76200"/>
                    <a:gd name="connsiteX6" fmla="*/ 43339 w 76200"/>
                    <a:gd name="connsiteY6" fmla="*/ 75724 h 76200"/>
                    <a:gd name="connsiteX7" fmla="*/ 63341 w 76200"/>
                    <a:gd name="connsiteY7" fmla="*/ 67151 h 76200"/>
                    <a:gd name="connsiteX8" fmla="*/ 75724 w 76200"/>
                    <a:gd name="connsiteY8" fmla="*/ 41434 h 76200"/>
                    <a:gd name="connsiteX9" fmla="*/ 41434 w 76200"/>
                    <a:gd name="connsiteY9" fmla="*/ 714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76200">
                      <a:moveTo>
                        <a:pt x="41434" y="7144"/>
                      </a:moveTo>
                      <a:lnTo>
                        <a:pt x="41434" y="7144"/>
                      </a:lnTo>
                      <a:cubicBezTo>
                        <a:pt x="22384" y="7144"/>
                        <a:pt x="7144" y="22384"/>
                        <a:pt x="7144" y="41434"/>
                      </a:cubicBezTo>
                      <a:cubicBezTo>
                        <a:pt x="7144" y="51911"/>
                        <a:pt x="10954" y="61436"/>
                        <a:pt x="19526" y="67151"/>
                      </a:cubicBezTo>
                      <a:cubicBezTo>
                        <a:pt x="25241" y="71914"/>
                        <a:pt x="31909" y="74771"/>
                        <a:pt x="39529" y="75724"/>
                      </a:cubicBezTo>
                      <a:lnTo>
                        <a:pt x="42386" y="75724"/>
                      </a:lnTo>
                      <a:lnTo>
                        <a:pt x="43339" y="75724"/>
                      </a:lnTo>
                      <a:cubicBezTo>
                        <a:pt x="50959" y="74771"/>
                        <a:pt x="57626" y="71914"/>
                        <a:pt x="63341" y="67151"/>
                      </a:cubicBezTo>
                      <a:cubicBezTo>
                        <a:pt x="70961" y="61436"/>
                        <a:pt x="75724" y="51911"/>
                        <a:pt x="75724" y="41434"/>
                      </a:cubicBezTo>
                      <a:cubicBezTo>
                        <a:pt x="75724" y="22384"/>
                        <a:pt x="60484" y="7144"/>
                        <a:pt x="41434" y="7144"/>
                      </a:cubicBezTo>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81" name="Freeform: Shape 480">
                  <a:extLst>
                    <a:ext uri="{FF2B5EF4-FFF2-40B4-BE49-F238E27FC236}">
                      <a16:creationId xmlns:a16="http://schemas.microsoft.com/office/drawing/2014/main" id="{255742A1-5C6B-4085-8BF1-85303507EFC7}"/>
                    </a:ext>
                  </a:extLst>
                </p:cNvPr>
                <p:cNvSpPr/>
                <p:nvPr/>
              </p:nvSpPr>
              <p:spPr>
                <a:xfrm>
                  <a:off x="4832497" y="3321211"/>
                  <a:ext cx="114300" cy="123825"/>
                </a:xfrm>
                <a:custGeom>
                  <a:avLst/>
                  <a:gdLst>
                    <a:gd name="connsiteX0" fmla="*/ 33814 w 114300"/>
                    <a:gd name="connsiteY0" fmla="*/ 59531 h 123825"/>
                    <a:gd name="connsiteX1" fmla="*/ 33814 w 114300"/>
                    <a:gd name="connsiteY1" fmla="*/ 59531 h 123825"/>
                    <a:gd name="connsiteX2" fmla="*/ 49054 w 114300"/>
                    <a:gd name="connsiteY2" fmla="*/ 74771 h 123825"/>
                    <a:gd name="connsiteX3" fmla="*/ 88106 w 114300"/>
                    <a:gd name="connsiteY3" fmla="*/ 33814 h 123825"/>
                    <a:gd name="connsiteX4" fmla="*/ 97631 w 114300"/>
                    <a:gd name="connsiteY4" fmla="*/ 44291 h 123825"/>
                    <a:gd name="connsiteX5" fmla="*/ 49054 w 114300"/>
                    <a:gd name="connsiteY5" fmla="*/ 93821 h 123825"/>
                    <a:gd name="connsiteX6" fmla="*/ 24289 w 114300"/>
                    <a:gd name="connsiteY6" fmla="*/ 69056 h 123825"/>
                    <a:gd name="connsiteX7" fmla="*/ 33814 w 114300"/>
                    <a:gd name="connsiteY7" fmla="*/ 59531 h 123825"/>
                    <a:gd name="connsiteX8" fmla="*/ 61436 w 114300"/>
                    <a:gd name="connsiteY8" fmla="*/ 117634 h 123825"/>
                    <a:gd name="connsiteX9" fmla="*/ 61436 w 114300"/>
                    <a:gd name="connsiteY9" fmla="*/ 117634 h 123825"/>
                    <a:gd name="connsiteX10" fmla="*/ 115729 w 114300"/>
                    <a:gd name="connsiteY10" fmla="*/ 62389 h 123825"/>
                    <a:gd name="connsiteX11" fmla="*/ 61436 w 114300"/>
                    <a:gd name="connsiteY11" fmla="*/ 7144 h 123825"/>
                    <a:gd name="connsiteX12" fmla="*/ 7144 w 114300"/>
                    <a:gd name="connsiteY12" fmla="*/ 62389 h 123825"/>
                    <a:gd name="connsiteX13" fmla="*/ 61436 w 114300"/>
                    <a:gd name="connsiteY13" fmla="*/ 11763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4300" h="123825">
                      <a:moveTo>
                        <a:pt x="33814" y="59531"/>
                      </a:moveTo>
                      <a:lnTo>
                        <a:pt x="33814" y="59531"/>
                      </a:lnTo>
                      <a:lnTo>
                        <a:pt x="49054" y="74771"/>
                      </a:lnTo>
                      <a:lnTo>
                        <a:pt x="88106" y="33814"/>
                      </a:lnTo>
                      <a:lnTo>
                        <a:pt x="97631" y="44291"/>
                      </a:lnTo>
                      <a:lnTo>
                        <a:pt x="49054" y="93821"/>
                      </a:lnTo>
                      <a:lnTo>
                        <a:pt x="24289" y="69056"/>
                      </a:lnTo>
                      <a:lnTo>
                        <a:pt x="33814" y="59531"/>
                      </a:lnTo>
                      <a:close/>
                      <a:moveTo>
                        <a:pt x="61436" y="117634"/>
                      </a:moveTo>
                      <a:lnTo>
                        <a:pt x="61436" y="117634"/>
                      </a:lnTo>
                      <a:cubicBezTo>
                        <a:pt x="91916" y="117634"/>
                        <a:pt x="115729" y="92869"/>
                        <a:pt x="115729" y="62389"/>
                      </a:cubicBezTo>
                      <a:cubicBezTo>
                        <a:pt x="115729" y="31909"/>
                        <a:pt x="91916" y="7144"/>
                        <a:pt x="61436" y="7144"/>
                      </a:cubicBezTo>
                      <a:cubicBezTo>
                        <a:pt x="30956" y="7144"/>
                        <a:pt x="7144" y="31909"/>
                        <a:pt x="7144" y="62389"/>
                      </a:cubicBezTo>
                      <a:cubicBezTo>
                        <a:pt x="7144" y="92869"/>
                        <a:pt x="30956" y="117634"/>
                        <a:pt x="61436" y="117634"/>
                      </a:cubicBez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82" name="Freeform: Shape 481">
                  <a:extLst>
                    <a:ext uri="{FF2B5EF4-FFF2-40B4-BE49-F238E27FC236}">
                      <a16:creationId xmlns:a16="http://schemas.microsoft.com/office/drawing/2014/main" id="{34322607-47F6-433C-9B61-FC453FE64FF7}"/>
                    </a:ext>
                  </a:extLst>
                </p:cNvPr>
                <p:cNvSpPr/>
                <p:nvPr/>
              </p:nvSpPr>
              <p:spPr>
                <a:xfrm>
                  <a:off x="4949655" y="3429796"/>
                  <a:ext cx="66675" cy="66675"/>
                </a:xfrm>
                <a:custGeom>
                  <a:avLst/>
                  <a:gdLst>
                    <a:gd name="connsiteX0" fmla="*/ 21431 w 66675"/>
                    <a:gd name="connsiteY0" fmla="*/ 34766 h 66675"/>
                    <a:gd name="connsiteX1" fmla="*/ 21431 w 66675"/>
                    <a:gd name="connsiteY1" fmla="*/ 34766 h 66675"/>
                    <a:gd name="connsiteX2" fmla="*/ 29051 w 66675"/>
                    <a:gd name="connsiteY2" fmla="*/ 43339 h 66675"/>
                    <a:gd name="connsiteX3" fmla="*/ 49054 w 66675"/>
                    <a:gd name="connsiteY3" fmla="*/ 22384 h 66675"/>
                    <a:gd name="connsiteX4" fmla="*/ 53816 w 66675"/>
                    <a:gd name="connsiteY4" fmla="*/ 28099 h 66675"/>
                    <a:gd name="connsiteX5" fmla="*/ 29051 w 66675"/>
                    <a:gd name="connsiteY5" fmla="*/ 53816 h 66675"/>
                    <a:gd name="connsiteX6" fmla="*/ 16669 w 66675"/>
                    <a:gd name="connsiteY6" fmla="*/ 40481 h 66675"/>
                    <a:gd name="connsiteX7" fmla="*/ 21431 w 66675"/>
                    <a:gd name="connsiteY7" fmla="*/ 34766 h 66675"/>
                    <a:gd name="connsiteX8" fmla="*/ 35719 w 66675"/>
                    <a:gd name="connsiteY8" fmla="*/ 64294 h 66675"/>
                    <a:gd name="connsiteX9" fmla="*/ 35719 w 66675"/>
                    <a:gd name="connsiteY9" fmla="*/ 64294 h 66675"/>
                    <a:gd name="connsiteX10" fmla="*/ 64294 w 66675"/>
                    <a:gd name="connsiteY10" fmla="*/ 35719 h 66675"/>
                    <a:gd name="connsiteX11" fmla="*/ 35719 w 66675"/>
                    <a:gd name="connsiteY11" fmla="*/ 7144 h 66675"/>
                    <a:gd name="connsiteX12" fmla="*/ 7144 w 66675"/>
                    <a:gd name="connsiteY12" fmla="*/ 35719 h 66675"/>
                    <a:gd name="connsiteX13" fmla="*/ 35719 w 66675"/>
                    <a:gd name="connsiteY13" fmla="*/ 6429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675" h="66675">
                      <a:moveTo>
                        <a:pt x="21431" y="34766"/>
                      </a:moveTo>
                      <a:lnTo>
                        <a:pt x="21431" y="34766"/>
                      </a:lnTo>
                      <a:lnTo>
                        <a:pt x="29051" y="43339"/>
                      </a:lnTo>
                      <a:lnTo>
                        <a:pt x="49054" y="22384"/>
                      </a:lnTo>
                      <a:lnTo>
                        <a:pt x="53816" y="28099"/>
                      </a:lnTo>
                      <a:lnTo>
                        <a:pt x="29051" y="53816"/>
                      </a:lnTo>
                      <a:lnTo>
                        <a:pt x="16669" y="40481"/>
                      </a:lnTo>
                      <a:lnTo>
                        <a:pt x="21431" y="34766"/>
                      </a:lnTo>
                      <a:close/>
                      <a:moveTo>
                        <a:pt x="35719" y="64294"/>
                      </a:moveTo>
                      <a:lnTo>
                        <a:pt x="35719" y="64294"/>
                      </a:lnTo>
                      <a:cubicBezTo>
                        <a:pt x="51911" y="64294"/>
                        <a:pt x="64294" y="50959"/>
                        <a:pt x="64294" y="35719"/>
                      </a:cubicBezTo>
                      <a:cubicBezTo>
                        <a:pt x="64294" y="19526"/>
                        <a:pt x="51911" y="7144"/>
                        <a:pt x="35719" y="7144"/>
                      </a:cubicBezTo>
                      <a:cubicBezTo>
                        <a:pt x="20479" y="7144"/>
                        <a:pt x="7144" y="19526"/>
                        <a:pt x="7144" y="35719"/>
                      </a:cubicBezTo>
                      <a:cubicBezTo>
                        <a:pt x="7144" y="51911"/>
                        <a:pt x="19526" y="64294"/>
                        <a:pt x="35719" y="64294"/>
                      </a:cubicBez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83" name="Freeform: Shape 482">
                  <a:extLst>
                    <a:ext uri="{FF2B5EF4-FFF2-40B4-BE49-F238E27FC236}">
                      <a16:creationId xmlns:a16="http://schemas.microsoft.com/office/drawing/2014/main" id="{AE787EC2-FCBE-4D9B-BA54-1D433C5F53F5}"/>
                    </a:ext>
                  </a:extLst>
                </p:cNvPr>
                <p:cNvSpPr/>
                <p:nvPr/>
              </p:nvSpPr>
              <p:spPr>
                <a:xfrm>
                  <a:off x="4742962" y="3429796"/>
                  <a:ext cx="66675" cy="66675"/>
                </a:xfrm>
                <a:custGeom>
                  <a:avLst/>
                  <a:gdLst>
                    <a:gd name="connsiteX0" fmla="*/ 21431 w 66675"/>
                    <a:gd name="connsiteY0" fmla="*/ 34766 h 66675"/>
                    <a:gd name="connsiteX1" fmla="*/ 21431 w 66675"/>
                    <a:gd name="connsiteY1" fmla="*/ 34766 h 66675"/>
                    <a:gd name="connsiteX2" fmla="*/ 30004 w 66675"/>
                    <a:gd name="connsiteY2" fmla="*/ 42386 h 66675"/>
                    <a:gd name="connsiteX3" fmla="*/ 50006 w 66675"/>
                    <a:gd name="connsiteY3" fmla="*/ 21431 h 66675"/>
                    <a:gd name="connsiteX4" fmla="*/ 54769 w 66675"/>
                    <a:gd name="connsiteY4" fmla="*/ 27146 h 66675"/>
                    <a:gd name="connsiteX5" fmla="*/ 30004 w 66675"/>
                    <a:gd name="connsiteY5" fmla="*/ 51911 h 66675"/>
                    <a:gd name="connsiteX6" fmla="*/ 17621 w 66675"/>
                    <a:gd name="connsiteY6" fmla="*/ 38576 h 66675"/>
                    <a:gd name="connsiteX7" fmla="*/ 21431 w 66675"/>
                    <a:gd name="connsiteY7" fmla="*/ 34766 h 66675"/>
                    <a:gd name="connsiteX8" fmla="*/ 35719 w 66675"/>
                    <a:gd name="connsiteY8" fmla="*/ 64294 h 66675"/>
                    <a:gd name="connsiteX9" fmla="*/ 35719 w 66675"/>
                    <a:gd name="connsiteY9" fmla="*/ 64294 h 66675"/>
                    <a:gd name="connsiteX10" fmla="*/ 64294 w 66675"/>
                    <a:gd name="connsiteY10" fmla="*/ 35719 h 66675"/>
                    <a:gd name="connsiteX11" fmla="*/ 35719 w 66675"/>
                    <a:gd name="connsiteY11" fmla="*/ 7144 h 66675"/>
                    <a:gd name="connsiteX12" fmla="*/ 7144 w 66675"/>
                    <a:gd name="connsiteY12" fmla="*/ 35719 h 66675"/>
                    <a:gd name="connsiteX13" fmla="*/ 35719 w 66675"/>
                    <a:gd name="connsiteY13" fmla="*/ 6429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675" h="66675">
                      <a:moveTo>
                        <a:pt x="21431" y="34766"/>
                      </a:moveTo>
                      <a:lnTo>
                        <a:pt x="21431" y="34766"/>
                      </a:lnTo>
                      <a:lnTo>
                        <a:pt x="30004" y="42386"/>
                      </a:lnTo>
                      <a:lnTo>
                        <a:pt x="50006" y="21431"/>
                      </a:lnTo>
                      <a:lnTo>
                        <a:pt x="54769" y="27146"/>
                      </a:lnTo>
                      <a:lnTo>
                        <a:pt x="30004" y="51911"/>
                      </a:lnTo>
                      <a:lnTo>
                        <a:pt x="17621" y="38576"/>
                      </a:lnTo>
                      <a:lnTo>
                        <a:pt x="21431" y="34766"/>
                      </a:lnTo>
                      <a:close/>
                      <a:moveTo>
                        <a:pt x="35719" y="64294"/>
                      </a:moveTo>
                      <a:lnTo>
                        <a:pt x="35719" y="64294"/>
                      </a:lnTo>
                      <a:cubicBezTo>
                        <a:pt x="51911" y="64294"/>
                        <a:pt x="64294" y="50959"/>
                        <a:pt x="64294" y="35719"/>
                      </a:cubicBezTo>
                      <a:cubicBezTo>
                        <a:pt x="64294" y="19526"/>
                        <a:pt x="51911" y="7144"/>
                        <a:pt x="35719" y="7144"/>
                      </a:cubicBezTo>
                      <a:cubicBezTo>
                        <a:pt x="20479" y="7144"/>
                        <a:pt x="7144" y="19526"/>
                        <a:pt x="7144" y="35719"/>
                      </a:cubicBezTo>
                      <a:cubicBezTo>
                        <a:pt x="8096" y="51911"/>
                        <a:pt x="20479" y="64294"/>
                        <a:pt x="35719" y="64294"/>
                      </a:cubicBezTo>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grpSp>
          <p:nvGrpSpPr>
            <p:cNvPr id="484" name="Group 483">
              <a:extLst>
                <a:ext uri="{FF2B5EF4-FFF2-40B4-BE49-F238E27FC236}">
                  <a16:creationId xmlns:a16="http://schemas.microsoft.com/office/drawing/2014/main" id="{C092D31D-AD7F-414E-B302-44F96A92B761}"/>
                </a:ext>
              </a:extLst>
            </p:cNvPr>
            <p:cNvGrpSpPr/>
            <p:nvPr/>
          </p:nvGrpSpPr>
          <p:grpSpPr>
            <a:xfrm>
              <a:off x="4702633" y="4687142"/>
              <a:ext cx="776690" cy="776690"/>
              <a:chOff x="4674265" y="4313310"/>
              <a:chExt cx="671712" cy="671712"/>
            </a:xfrm>
          </p:grpSpPr>
          <p:sp>
            <p:nvSpPr>
              <p:cNvPr id="485" name="Oval 484">
                <a:extLst>
                  <a:ext uri="{FF2B5EF4-FFF2-40B4-BE49-F238E27FC236}">
                    <a16:creationId xmlns:a16="http://schemas.microsoft.com/office/drawing/2014/main" id="{F9E29022-8FD4-475E-A351-1A8B438FA86F}"/>
                  </a:ext>
                </a:extLst>
              </p:cNvPr>
              <p:cNvSpPr/>
              <p:nvPr/>
            </p:nvSpPr>
            <p:spPr>
              <a:xfrm rot="1796401">
                <a:off x="4674265" y="4313310"/>
                <a:ext cx="671712" cy="67171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nvGrpSpPr>
              <p:cNvPr id="486" name="Graphic 210">
                <a:extLst>
                  <a:ext uri="{FF2B5EF4-FFF2-40B4-BE49-F238E27FC236}">
                    <a16:creationId xmlns:a16="http://schemas.microsoft.com/office/drawing/2014/main" id="{2E500907-36BB-414D-9541-FA6967AAFBD4}"/>
                  </a:ext>
                </a:extLst>
              </p:cNvPr>
              <p:cNvGrpSpPr/>
              <p:nvPr/>
            </p:nvGrpSpPr>
            <p:grpSpPr>
              <a:xfrm>
                <a:off x="4872605" y="4414243"/>
                <a:ext cx="275032" cy="469847"/>
                <a:chOff x="4872605" y="4414243"/>
                <a:chExt cx="275032" cy="469847"/>
              </a:xfrm>
            </p:grpSpPr>
            <p:sp>
              <p:nvSpPr>
                <p:cNvPr id="487" name="Freeform: Shape 486">
                  <a:extLst>
                    <a:ext uri="{FF2B5EF4-FFF2-40B4-BE49-F238E27FC236}">
                      <a16:creationId xmlns:a16="http://schemas.microsoft.com/office/drawing/2014/main" id="{4C691E9C-57BC-4895-B03B-8282C817A92A}"/>
                    </a:ext>
                  </a:extLst>
                </p:cNvPr>
                <p:cNvSpPr/>
                <p:nvPr/>
              </p:nvSpPr>
              <p:spPr>
                <a:xfrm>
                  <a:off x="4937048" y="4715902"/>
                  <a:ext cx="103137" cy="160436"/>
                </a:xfrm>
                <a:custGeom>
                  <a:avLst/>
                  <a:gdLst>
                    <a:gd name="connsiteX0" fmla="*/ 100576 w 103137"/>
                    <a:gd name="connsiteY0" fmla="*/ 89116 h 160435"/>
                    <a:gd name="connsiteX1" fmla="*/ 53591 w 103137"/>
                    <a:gd name="connsiteY1" fmla="*/ 132663 h 160435"/>
                    <a:gd name="connsiteX2" fmla="*/ 7752 w 103137"/>
                    <a:gd name="connsiteY2" fmla="*/ 89116 h 160435"/>
                    <a:gd name="connsiteX3" fmla="*/ 54737 w 103137"/>
                    <a:gd name="connsiteY3" fmla="*/ 132663 h 160435"/>
                    <a:gd name="connsiteX4" fmla="*/ 54737 w 103137"/>
                    <a:gd name="connsiteY4" fmla="*/ 7752 h 160435"/>
                    <a:gd name="connsiteX5" fmla="*/ 7752 w 103137"/>
                    <a:gd name="connsiteY5" fmla="*/ 161312 h 160435"/>
                    <a:gd name="connsiteX6" fmla="*/ 100576 w 103137"/>
                    <a:gd name="connsiteY6" fmla="*/ 161312 h 16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137" h="160435">
                      <a:moveTo>
                        <a:pt x="100576" y="89116"/>
                      </a:moveTo>
                      <a:lnTo>
                        <a:pt x="53591" y="132663"/>
                      </a:lnTo>
                      <a:lnTo>
                        <a:pt x="7752" y="89116"/>
                      </a:lnTo>
                      <a:moveTo>
                        <a:pt x="54737" y="132663"/>
                      </a:moveTo>
                      <a:lnTo>
                        <a:pt x="54737" y="7752"/>
                      </a:lnTo>
                      <a:moveTo>
                        <a:pt x="7752" y="161312"/>
                      </a:moveTo>
                      <a:lnTo>
                        <a:pt x="100576" y="161312"/>
                      </a:lnTo>
                    </a:path>
                  </a:pathLst>
                </a:custGeom>
                <a:noFill/>
                <a:ln w="8592" cap="flat">
                  <a:solidFill>
                    <a:srgbClr val="302F2F"/>
                  </a:solid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88" name="Freeform: Shape 487">
                  <a:extLst>
                    <a:ext uri="{FF2B5EF4-FFF2-40B4-BE49-F238E27FC236}">
                      <a16:creationId xmlns:a16="http://schemas.microsoft.com/office/drawing/2014/main" id="{3C945BEC-635A-4237-BCFD-2DED32A49FE5}"/>
                    </a:ext>
                  </a:extLst>
                </p:cNvPr>
                <p:cNvSpPr/>
                <p:nvPr/>
              </p:nvSpPr>
              <p:spPr>
                <a:xfrm>
                  <a:off x="4864010" y="4405648"/>
                  <a:ext cx="137516" cy="217734"/>
                </a:xfrm>
                <a:custGeom>
                  <a:avLst/>
                  <a:gdLst>
                    <a:gd name="connsiteX0" fmla="*/ 117462 w 137516"/>
                    <a:gd name="connsiteY0" fmla="*/ 8595 h 217733"/>
                    <a:gd name="connsiteX1" fmla="*/ 117462 w 137516"/>
                    <a:gd name="connsiteY1" fmla="*/ 8595 h 217733"/>
                    <a:gd name="connsiteX2" fmla="*/ 8595 w 137516"/>
                    <a:gd name="connsiteY2" fmla="*/ 8595 h 217733"/>
                    <a:gd name="connsiteX3" fmla="*/ 8595 w 137516"/>
                    <a:gd name="connsiteY3" fmla="*/ 217161 h 217733"/>
                    <a:gd name="connsiteX4" fmla="*/ 56725 w 137516"/>
                    <a:gd name="connsiteY4" fmla="*/ 217161 h 217733"/>
                    <a:gd name="connsiteX5" fmla="*/ 56725 w 137516"/>
                    <a:gd name="connsiteY5" fmla="*/ 32660 h 217733"/>
                    <a:gd name="connsiteX6" fmla="*/ 134651 w 137516"/>
                    <a:gd name="connsiteY6" fmla="*/ 32660 h 217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516" h="217733">
                      <a:moveTo>
                        <a:pt x="117462" y="8595"/>
                      </a:moveTo>
                      <a:lnTo>
                        <a:pt x="117462" y="8595"/>
                      </a:lnTo>
                      <a:lnTo>
                        <a:pt x="8595" y="8595"/>
                      </a:lnTo>
                      <a:lnTo>
                        <a:pt x="8595" y="217161"/>
                      </a:lnTo>
                      <a:lnTo>
                        <a:pt x="56725" y="217161"/>
                      </a:lnTo>
                      <a:lnTo>
                        <a:pt x="56725" y="32660"/>
                      </a:lnTo>
                      <a:lnTo>
                        <a:pt x="134651" y="32660"/>
                      </a:lnTo>
                      <a:close/>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89" name="Freeform: Shape 488">
                  <a:extLst>
                    <a:ext uri="{FF2B5EF4-FFF2-40B4-BE49-F238E27FC236}">
                      <a16:creationId xmlns:a16="http://schemas.microsoft.com/office/drawing/2014/main" id="{20B5B8B7-61CF-4FE3-B119-E1EEC8E39437}"/>
                    </a:ext>
                  </a:extLst>
                </p:cNvPr>
                <p:cNvSpPr/>
                <p:nvPr/>
              </p:nvSpPr>
              <p:spPr>
                <a:xfrm>
                  <a:off x="4930476" y="4448049"/>
                  <a:ext cx="171895" cy="206274"/>
                </a:xfrm>
                <a:custGeom>
                  <a:avLst/>
                  <a:gdLst>
                    <a:gd name="connsiteX0" fmla="*/ 154133 w 171895"/>
                    <a:gd name="connsiteY0" fmla="*/ 106002 h 206274"/>
                    <a:gd name="connsiteX1" fmla="*/ 154133 w 171895"/>
                    <a:gd name="connsiteY1" fmla="*/ 106002 h 206274"/>
                    <a:gd name="connsiteX2" fmla="*/ 28076 w 171895"/>
                    <a:gd name="connsiteY2" fmla="*/ 106002 h 206274"/>
                    <a:gd name="connsiteX3" fmla="*/ 28076 w 171895"/>
                    <a:gd name="connsiteY3" fmla="*/ 86521 h 206274"/>
                    <a:gd name="connsiteX4" fmla="*/ 152987 w 171895"/>
                    <a:gd name="connsiteY4" fmla="*/ 86521 h 206274"/>
                    <a:gd name="connsiteX5" fmla="*/ 152987 w 171895"/>
                    <a:gd name="connsiteY5" fmla="*/ 106002 h 206274"/>
                    <a:gd name="connsiteX6" fmla="*/ 154133 w 171895"/>
                    <a:gd name="connsiteY6" fmla="*/ 143819 h 206274"/>
                    <a:gd name="connsiteX7" fmla="*/ 154133 w 171895"/>
                    <a:gd name="connsiteY7" fmla="*/ 143819 h 206274"/>
                    <a:gd name="connsiteX8" fmla="*/ 28076 w 171895"/>
                    <a:gd name="connsiteY8" fmla="*/ 143819 h 206274"/>
                    <a:gd name="connsiteX9" fmla="*/ 28076 w 171895"/>
                    <a:gd name="connsiteY9" fmla="*/ 124338 h 206274"/>
                    <a:gd name="connsiteX10" fmla="*/ 152987 w 171895"/>
                    <a:gd name="connsiteY10" fmla="*/ 124338 h 206274"/>
                    <a:gd name="connsiteX11" fmla="*/ 152987 w 171895"/>
                    <a:gd name="connsiteY11" fmla="*/ 143819 h 206274"/>
                    <a:gd name="connsiteX12" fmla="*/ 154133 w 171895"/>
                    <a:gd name="connsiteY12" fmla="*/ 182782 h 206274"/>
                    <a:gd name="connsiteX13" fmla="*/ 154133 w 171895"/>
                    <a:gd name="connsiteY13" fmla="*/ 182782 h 206274"/>
                    <a:gd name="connsiteX14" fmla="*/ 28076 w 171895"/>
                    <a:gd name="connsiteY14" fmla="*/ 182782 h 206274"/>
                    <a:gd name="connsiteX15" fmla="*/ 28076 w 171895"/>
                    <a:gd name="connsiteY15" fmla="*/ 163300 h 206274"/>
                    <a:gd name="connsiteX16" fmla="*/ 152987 w 171895"/>
                    <a:gd name="connsiteY16" fmla="*/ 163300 h 206274"/>
                    <a:gd name="connsiteX17" fmla="*/ 152987 w 171895"/>
                    <a:gd name="connsiteY17" fmla="*/ 182782 h 206274"/>
                    <a:gd name="connsiteX18" fmla="*/ 28076 w 171895"/>
                    <a:gd name="connsiteY18" fmla="*/ 47558 h 206274"/>
                    <a:gd name="connsiteX19" fmla="*/ 28076 w 171895"/>
                    <a:gd name="connsiteY19" fmla="*/ 47558 h 206274"/>
                    <a:gd name="connsiteX20" fmla="*/ 76207 w 171895"/>
                    <a:gd name="connsiteY20" fmla="*/ 47558 h 206274"/>
                    <a:gd name="connsiteX21" fmla="*/ 76207 w 171895"/>
                    <a:gd name="connsiteY21" fmla="*/ 65893 h 206274"/>
                    <a:gd name="connsiteX22" fmla="*/ 28076 w 171895"/>
                    <a:gd name="connsiteY22" fmla="*/ 65893 h 206274"/>
                    <a:gd name="connsiteX23" fmla="*/ 28076 w 171895"/>
                    <a:gd name="connsiteY23" fmla="*/ 47558 h 206274"/>
                    <a:gd name="connsiteX24" fmla="*/ 162154 w 171895"/>
                    <a:gd name="connsiteY24" fmla="*/ 8595 h 206274"/>
                    <a:gd name="connsiteX25" fmla="*/ 162154 w 171895"/>
                    <a:gd name="connsiteY25" fmla="*/ 8595 h 206274"/>
                    <a:gd name="connsiteX26" fmla="*/ 76207 w 171895"/>
                    <a:gd name="connsiteY26" fmla="*/ 8595 h 206274"/>
                    <a:gd name="connsiteX27" fmla="*/ 8595 w 171895"/>
                    <a:gd name="connsiteY27" fmla="*/ 8595 h 206274"/>
                    <a:gd name="connsiteX28" fmla="*/ 8595 w 171895"/>
                    <a:gd name="connsiteY28" fmla="*/ 202263 h 206274"/>
                    <a:gd name="connsiteX29" fmla="*/ 171322 w 171895"/>
                    <a:gd name="connsiteY29" fmla="*/ 202263 h 206274"/>
                    <a:gd name="connsiteX30" fmla="*/ 173614 w 171895"/>
                    <a:gd name="connsiteY30" fmla="*/ 20054 h 206274"/>
                    <a:gd name="connsiteX31" fmla="*/ 162154 w 171895"/>
                    <a:gd name="connsiteY31" fmla="*/ 8595 h 20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1895" h="206274">
                      <a:moveTo>
                        <a:pt x="154133" y="106002"/>
                      </a:moveTo>
                      <a:lnTo>
                        <a:pt x="154133" y="106002"/>
                      </a:lnTo>
                      <a:lnTo>
                        <a:pt x="28076" y="106002"/>
                      </a:lnTo>
                      <a:lnTo>
                        <a:pt x="28076" y="86521"/>
                      </a:lnTo>
                      <a:lnTo>
                        <a:pt x="152987" y="86521"/>
                      </a:lnTo>
                      <a:lnTo>
                        <a:pt x="152987" y="106002"/>
                      </a:lnTo>
                      <a:close/>
                      <a:moveTo>
                        <a:pt x="154133" y="143819"/>
                      </a:moveTo>
                      <a:lnTo>
                        <a:pt x="154133" y="143819"/>
                      </a:lnTo>
                      <a:lnTo>
                        <a:pt x="28076" y="143819"/>
                      </a:lnTo>
                      <a:lnTo>
                        <a:pt x="28076" y="124338"/>
                      </a:lnTo>
                      <a:lnTo>
                        <a:pt x="152987" y="124338"/>
                      </a:lnTo>
                      <a:lnTo>
                        <a:pt x="152987" y="143819"/>
                      </a:lnTo>
                      <a:close/>
                      <a:moveTo>
                        <a:pt x="154133" y="182782"/>
                      </a:moveTo>
                      <a:lnTo>
                        <a:pt x="154133" y="182782"/>
                      </a:lnTo>
                      <a:lnTo>
                        <a:pt x="28076" y="182782"/>
                      </a:lnTo>
                      <a:lnTo>
                        <a:pt x="28076" y="163300"/>
                      </a:lnTo>
                      <a:lnTo>
                        <a:pt x="152987" y="163300"/>
                      </a:lnTo>
                      <a:lnTo>
                        <a:pt x="152987" y="182782"/>
                      </a:lnTo>
                      <a:close/>
                      <a:moveTo>
                        <a:pt x="28076" y="47558"/>
                      </a:moveTo>
                      <a:lnTo>
                        <a:pt x="28076" y="47558"/>
                      </a:lnTo>
                      <a:lnTo>
                        <a:pt x="76207" y="47558"/>
                      </a:lnTo>
                      <a:lnTo>
                        <a:pt x="76207" y="65893"/>
                      </a:lnTo>
                      <a:lnTo>
                        <a:pt x="28076" y="65893"/>
                      </a:lnTo>
                      <a:lnTo>
                        <a:pt x="28076" y="47558"/>
                      </a:lnTo>
                      <a:close/>
                      <a:moveTo>
                        <a:pt x="162154" y="8595"/>
                      </a:moveTo>
                      <a:lnTo>
                        <a:pt x="162154" y="8595"/>
                      </a:lnTo>
                      <a:lnTo>
                        <a:pt x="76207" y="8595"/>
                      </a:lnTo>
                      <a:lnTo>
                        <a:pt x="8595" y="8595"/>
                      </a:lnTo>
                      <a:lnTo>
                        <a:pt x="8595" y="202263"/>
                      </a:lnTo>
                      <a:lnTo>
                        <a:pt x="171322" y="202263"/>
                      </a:lnTo>
                      <a:lnTo>
                        <a:pt x="173614" y="20054"/>
                      </a:lnTo>
                      <a:lnTo>
                        <a:pt x="162154" y="8595"/>
                      </a:lnTo>
                      <a:close/>
                    </a:path>
                  </a:pathLst>
                </a:custGeom>
                <a:solidFill>
                  <a:schemeClr val="accent5">
                    <a:lumMod val="75000"/>
                  </a:schemeClr>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90" name="Freeform: Shape 489">
                  <a:extLst>
                    <a:ext uri="{FF2B5EF4-FFF2-40B4-BE49-F238E27FC236}">
                      <a16:creationId xmlns:a16="http://schemas.microsoft.com/office/drawing/2014/main" id="{BBF4892A-BB7F-4EAB-8E5A-0A497CE1FFA0}"/>
                    </a:ext>
                  </a:extLst>
                </p:cNvPr>
                <p:cNvSpPr/>
                <p:nvPr/>
              </p:nvSpPr>
              <p:spPr>
                <a:xfrm>
                  <a:off x="5047365" y="4608485"/>
                  <a:ext cx="103137" cy="68758"/>
                </a:xfrm>
                <a:custGeom>
                  <a:avLst/>
                  <a:gdLst>
                    <a:gd name="connsiteX0" fmla="*/ 31514 w 103137"/>
                    <a:gd name="connsiteY0" fmla="*/ 64747 h 68758"/>
                    <a:gd name="connsiteX1" fmla="*/ 31514 w 103137"/>
                    <a:gd name="connsiteY1" fmla="*/ 64747 h 68758"/>
                    <a:gd name="connsiteX2" fmla="*/ 78499 w 103137"/>
                    <a:gd name="connsiteY2" fmla="*/ 64747 h 68758"/>
                    <a:gd name="connsiteX3" fmla="*/ 78499 w 103137"/>
                    <a:gd name="connsiteY3" fmla="*/ 40682 h 68758"/>
                    <a:gd name="connsiteX4" fmla="*/ 76207 w 103137"/>
                    <a:gd name="connsiteY4" fmla="*/ 31514 h 68758"/>
                    <a:gd name="connsiteX5" fmla="*/ 71623 w 103137"/>
                    <a:gd name="connsiteY5" fmla="*/ 23492 h 68758"/>
                    <a:gd name="connsiteX6" fmla="*/ 64747 w 103137"/>
                    <a:gd name="connsiteY6" fmla="*/ 17763 h 68758"/>
                    <a:gd name="connsiteX7" fmla="*/ 55579 w 103137"/>
                    <a:gd name="connsiteY7" fmla="*/ 15471 h 68758"/>
                    <a:gd name="connsiteX8" fmla="*/ 46412 w 103137"/>
                    <a:gd name="connsiteY8" fmla="*/ 17763 h 68758"/>
                    <a:gd name="connsiteX9" fmla="*/ 39536 w 103137"/>
                    <a:gd name="connsiteY9" fmla="*/ 23492 h 68758"/>
                    <a:gd name="connsiteX10" fmla="*/ 34952 w 103137"/>
                    <a:gd name="connsiteY10" fmla="*/ 31514 h 68758"/>
                    <a:gd name="connsiteX11" fmla="*/ 31514 w 103137"/>
                    <a:gd name="connsiteY11" fmla="*/ 41828 h 68758"/>
                    <a:gd name="connsiteX12" fmla="*/ 31514 w 103137"/>
                    <a:gd name="connsiteY12" fmla="*/ 64747 h 68758"/>
                    <a:gd name="connsiteX13" fmla="*/ 8595 w 103137"/>
                    <a:gd name="connsiteY13" fmla="*/ 64747 h 68758"/>
                    <a:gd name="connsiteX14" fmla="*/ 8595 w 103137"/>
                    <a:gd name="connsiteY14" fmla="*/ 64747 h 68758"/>
                    <a:gd name="connsiteX15" fmla="*/ 24638 w 103137"/>
                    <a:gd name="connsiteY15" fmla="*/ 64747 h 68758"/>
                    <a:gd name="connsiteX16" fmla="*/ 24638 w 103137"/>
                    <a:gd name="connsiteY16" fmla="*/ 40682 h 68758"/>
                    <a:gd name="connsiteX17" fmla="*/ 26930 w 103137"/>
                    <a:gd name="connsiteY17" fmla="*/ 28076 h 68758"/>
                    <a:gd name="connsiteX18" fmla="*/ 33806 w 103137"/>
                    <a:gd name="connsiteY18" fmla="*/ 17763 h 68758"/>
                    <a:gd name="connsiteX19" fmla="*/ 44120 w 103137"/>
                    <a:gd name="connsiteY19" fmla="*/ 10887 h 68758"/>
                    <a:gd name="connsiteX20" fmla="*/ 56725 w 103137"/>
                    <a:gd name="connsiteY20" fmla="*/ 8595 h 68758"/>
                    <a:gd name="connsiteX21" fmla="*/ 69331 w 103137"/>
                    <a:gd name="connsiteY21" fmla="*/ 10887 h 68758"/>
                    <a:gd name="connsiteX22" fmla="*/ 79645 w 103137"/>
                    <a:gd name="connsiteY22" fmla="*/ 17763 h 68758"/>
                    <a:gd name="connsiteX23" fmla="*/ 86520 w 103137"/>
                    <a:gd name="connsiteY23" fmla="*/ 28076 h 68758"/>
                    <a:gd name="connsiteX24" fmla="*/ 88812 w 103137"/>
                    <a:gd name="connsiteY24" fmla="*/ 40682 h 68758"/>
                    <a:gd name="connsiteX25" fmla="*/ 88812 w 103137"/>
                    <a:gd name="connsiteY25" fmla="*/ 64747 h 68758"/>
                    <a:gd name="connsiteX26" fmla="*/ 104856 w 103137"/>
                    <a:gd name="connsiteY26" fmla="*/ 64747 h 6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3137" h="68758">
                      <a:moveTo>
                        <a:pt x="31514" y="64747"/>
                      </a:moveTo>
                      <a:lnTo>
                        <a:pt x="31514" y="64747"/>
                      </a:lnTo>
                      <a:lnTo>
                        <a:pt x="78499" y="64747"/>
                      </a:lnTo>
                      <a:lnTo>
                        <a:pt x="78499" y="40682"/>
                      </a:lnTo>
                      <a:cubicBezTo>
                        <a:pt x="78499" y="37244"/>
                        <a:pt x="77353" y="33806"/>
                        <a:pt x="76207" y="31514"/>
                      </a:cubicBezTo>
                      <a:cubicBezTo>
                        <a:pt x="75061" y="28076"/>
                        <a:pt x="72769" y="25784"/>
                        <a:pt x="71623" y="23492"/>
                      </a:cubicBezTo>
                      <a:cubicBezTo>
                        <a:pt x="69331" y="21200"/>
                        <a:pt x="67039" y="18908"/>
                        <a:pt x="64747" y="17763"/>
                      </a:cubicBezTo>
                      <a:cubicBezTo>
                        <a:pt x="61309" y="16617"/>
                        <a:pt x="59017" y="15471"/>
                        <a:pt x="55579" y="15471"/>
                      </a:cubicBezTo>
                      <a:cubicBezTo>
                        <a:pt x="52141" y="15471"/>
                        <a:pt x="48704" y="16617"/>
                        <a:pt x="46412" y="17763"/>
                      </a:cubicBezTo>
                      <a:cubicBezTo>
                        <a:pt x="42974" y="18908"/>
                        <a:pt x="40682" y="21200"/>
                        <a:pt x="39536" y="23492"/>
                      </a:cubicBezTo>
                      <a:cubicBezTo>
                        <a:pt x="37244" y="25784"/>
                        <a:pt x="36098" y="28076"/>
                        <a:pt x="34952" y="31514"/>
                      </a:cubicBezTo>
                      <a:cubicBezTo>
                        <a:pt x="32660" y="34952"/>
                        <a:pt x="31514" y="38390"/>
                        <a:pt x="31514" y="41828"/>
                      </a:cubicBezTo>
                      <a:lnTo>
                        <a:pt x="31514" y="64747"/>
                      </a:lnTo>
                      <a:close/>
                      <a:moveTo>
                        <a:pt x="8595" y="64747"/>
                      </a:moveTo>
                      <a:lnTo>
                        <a:pt x="8595" y="64747"/>
                      </a:lnTo>
                      <a:lnTo>
                        <a:pt x="24638" y="64747"/>
                      </a:lnTo>
                      <a:lnTo>
                        <a:pt x="24638" y="40682"/>
                      </a:lnTo>
                      <a:cubicBezTo>
                        <a:pt x="24638" y="36098"/>
                        <a:pt x="25784" y="31514"/>
                        <a:pt x="26930" y="28076"/>
                      </a:cubicBezTo>
                      <a:cubicBezTo>
                        <a:pt x="29222" y="24638"/>
                        <a:pt x="30368" y="21200"/>
                        <a:pt x="33806" y="17763"/>
                      </a:cubicBezTo>
                      <a:cubicBezTo>
                        <a:pt x="36098" y="14325"/>
                        <a:pt x="39536" y="12033"/>
                        <a:pt x="44120" y="10887"/>
                      </a:cubicBezTo>
                      <a:cubicBezTo>
                        <a:pt x="47558" y="9741"/>
                        <a:pt x="52141" y="8595"/>
                        <a:pt x="56725" y="8595"/>
                      </a:cubicBezTo>
                      <a:cubicBezTo>
                        <a:pt x="61309" y="8595"/>
                        <a:pt x="64747" y="9741"/>
                        <a:pt x="69331" y="10887"/>
                      </a:cubicBezTo>
                      <a:cubicBezTo>
                        <a:pt x="72769" y="13179"/>
                        <a:pt x="76207" y="15471"/>
                        <a:pt x="79645" y="17763"/>
                      </a:cubicBezTo>
                      <a:cubicBezTo>
                        <a:pt x="81937" y="21200"/>
                        <a:pt x="84229" y="24638"/>
                        <a:pt x="86520" y="28076"/>
                      </a:cubicBezTo>
                      <a:cubicBezTo>
                        <a:pt x="88812" y="32660"/>
                        <a:pt x="88812" y="36098"/>
                        <a:pt x="88812" y="40682"/>
                      </a:cubicBezTo>
                      <a:lnTo>
                        <a:pt x="88812" y="64747"/>
                      </a:lnTo>
                      <a:lnTo>
                        <a:pt x="104856" y="64747"/>
                      </a:lnTo>
                    </a:path>
                  </a:pathLst>
                </a:custGeom>
                <a:solidFill>
                  <a:schemeClr val="accent1"/>
                </a:solidFill>
                <a:ln w="0"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282828"/>
                    </a:solidFill>
                    <a:effectLst/>
                    <a:uLnTx/>
                    <a:uFillTx/>
                    <a:latin typeface="Segoe UI"/>
                    <a:ea typeface="+mn-ea"/>
                    <a:cs typeface="+mn-cs"/>
                  </a:endParaRPr>
                </a:p>
              </p:txBody>
            </p:sp>
            <p:sp>
              <p:nvSpPr>
                <p:cNvPr id="491" name="Freeform: Shape 490">
                  <a:extLst>
                    <a:ext uri="{FF2B5EF4-FFF2-40B4-BE49-F238E27FC236}">
                      <a16:creationId xmlns:a16="http://schemas.microsoft.com/office/drawing/2014/main" id="{AB7DEC88-939F-4640-A816-2EB995003B01}"/>
                    </a:ext>
                  </a:extLst>
                </p:cNvPr>
                <p:cNvSpPr/>
                <p:nvPr/>
              </p:nvSpPr>
              <p:spPr>
                <a:xfrm>
                  <a:off x="5047365" y="4665783"/>
                  <a:ext cx="103137" cy="80218"/>
                </a:xfrm>
                <a:custGeom>
                  <a:avLst/>
                  <a:gdLst>
                    <a:gd name="connsiteX0" fmla="*/ 55579 w 103137"/>
                    <a:gd name="connsiteY0" fmla="*/ 61309 h 80217"/>
                    <a:gd name="connsiteX1" fmla="*/ 55579 w 103137"/>
                    <a:gd name="connsiteY1" fmla="*/ 61309 h 80217"/>
                    <a:gd name="connsiteX2" fmla="*/ 39536 w 103137"/>
                    <a:gd name="connsiteY2" fmla="*/ 45266 h 80217"/>
                    <a:gd name="connsiteX3" fmla="*/ 55579 w 103137"/>
                    <a:gd name="connsiteY3" fmla="*/ 29222 h 80217"/>
                    <a:gd name="connsiteX4" fmla="*/ 71623 w 103137"/>
                    <a:gd name="connsiteY4" fmla="*/ 45266 h 80217"/>
                    <a:gd name="connsiteX5" fmla="*/ 55579 w 103137"/>
                    <a:gd name="connsiteY5" fmla="*/ 61309 h 80217"/>
                    <a:gd name="connsiteX6" fmla="*/ 8595 w 103137"/>
                    <a:gd name="connsiteY6" fmla="*/ 79645 h 80217"/>
                    <a:gd name="connsiteX7" fmla="*/ 8595 w 103137"/>
                    <a:gd name="connsiteY7" fmla="*/ 79645 h 80217"/>
                    <a:gd name="connsiteX8" fmla="*/ 103710 w 103137"/>
                    <a:gd name="connsiteY8" fmla="*/ 79645 h 80217"/>
                    <a:gd name="connsiteX9" fmla="*/ 103710 w 103137"/>
                    <a:gd name="connsiteY9" fmla="*/ 8595 h 80217"/>
                    <a:gd name="connsiteX10" fmla="*/ 8595 w 103137"/>
                    <a:gd name="connsiteY10" fmla="*/ 8595 h 80217"/>
                    <a:gd name="connsiteX11" fmla="*/ 8595 w 103137"/>
                    <a:gd name="connsiteY11" fmla="*/ 79645 h 80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137" h="80217">
                      <a:moveTo>
                        <a:pt x="55579" y="61309"/>
                      </a:moveTo>
                      <a:lnTo>
                        <a:pt x="55579" y="61309"/>
                      </a:lnTo>
                      <a:cubicBezTo>
                        <a:pt x="46412" y="61309"/>
                        <a:pt x="39536" y="54433"/>
                        <a:pt x="39536" y="45266"/>
                      </a:cubicBezTo>
                      <a:cubicBezTo>
                        <a:pt x="39536" y="36098"/>
                        <a:pt x="46412" y="29222"/>
                        <a:pt x="55579" y="29222"/>
                      </a:cubicBezTo>
                      <a:cubicBezTo>
                        <a:pt x="63601" y="29222"/>
                        <a:pt x="71623" y="36098"/>
                        <a:pt x="71623" y="45266"/>
                      </a:cubicBezTo>
                      <a:cubicBezTo>
                        <a:pt x="71623" y="54433"/>
                        <a:pt x="64747" y="61309"/>
                        <a:pt x="55579" y="61309"/>
                      </a:cubicBezTo>
                      <a:moveTo>
                        <a:pt x="8595" y="79645"/>
                      </a:moveTo>
                      <a:lnTo>
                        <a:pt x="8595" y="79645"/>
                      </a:lnTo>
                      <a:lnTo>
                        <a:pt x="103710" y="79645"/>
                      </a:lnTo>
                      <a:lnTo>
                        <a:pt x="103710" y="8595"/>
                      </a:lnTo>
                      <a:lnTo>
                        <a:pt x="8595" y="8595"/>
                      </a:lnTo>
                      <a:lnTo>
                        <a:pt x="8595" y="79645"/>
                      </a:lnTo>
                      <a:close/>
                    </a:path>
                  </a:pathLst>
                </a:custGeom>
                <a:solidFill>
                  <a:schemeClr val="accent1"/>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92" name="Freeform: Shape 491">
                  <a:extLst>
                    <a:ext uri="{FF2B5EF4-FFF2-40B4-BE49-F238E27FC236}">
                      <a16:creationId xmlns:a16="http://schemas.microsoft.com/office/drawing/2014/main" id="{54593686-9164-4036-9448-29EFBB0EFCF5}"/>
                    </a:ext>
                  </a:extLst>
                </p:cNvPr>
                <p:cNvSpPr/>
                <p:nvPr/>
              </p:nvSpPr>
              <p:spPr>
                <a:xfrm>
                  <a:off x="5086328" y="4694432"/>
                  <a:ext cx="22919" cy="22919"/>
                </a:xfrm>
                <a:custGeom>
                  <a:avLst/>
                  <a:gdLst>
                    <a:gd name="connsiteX0" fmla="*/ 16617 w 22919"/>
                    <a:gd name="connsiteY0" fmla="*/ 8595 h 22919"/>
                    <a:gd name="connsiteX1" fmla="*/ 16617 w 22919"/>
                    <a:gd name="connsiteY1" fmla="*/ 8595 h 22919"/>
                    <a:gd name="connsiteX2" fmla="*/ 8595 w 22919"/>
                    <a:gd name="connsiteY2" fmla="*/ 16617 h 22919"/>
                    <a:gd name="connsiteX3" fmla="*/ 16617 w 22919"/>
                    <a:gd name="connsiteY3" fmla="*/ 24638 h 22919"/>
                    <a:gd name="connsiteX4" fmla="*/ 24638 w 22919"/>
                    <a:gd name="connsiteY4" fmla="*/ 16617 h 22919"/>
                    <a:gd name="connsiteX5" fmla="*/ 16617 w 22919"/>
                    <a:gd name="connsiteY5" fmla="*/ 8595 h 22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19" h="22919">
                      <a:moveTo>
                        <a:pt x="16617" y="8595"/>
                      </a:moveTo>
                      <a:lnTo>
                        <a:pt x="16617" y="8595"/>
                      </a:lnTo>
                      <a:cubicBezTo>
                        <a:pt x="12033" y="8595"/>
                        <a:pt x="8595" y="12033"/>
                        <a:pt x="8595" y="16617"/>
                      </a:cubicBezTo>
                      <a:cubicBezTo>
                        <a:pt x="8595" y="21200"/>
                        <a:pt x="12033" y="24638"/>
                        <a:pt x="16617" y="24638"/>
                      </a:cubicBezTo>
                      <a:cubicBezTo>
                        <a:pt x="21200" y="24638"/>
                        <a:pt x="24638" y="21200"/>
                        <a:pt x="24638" y="16617"/>
                      </a:cubicBezTo>
                      <a:cubicBezTo>
                        <a:pt x="24638" y="12033"/>
                        <a:pt x="21200" y="8595"/>
                        <a:pt x="16617" y="8595"/>
                      </a:cubicBezTo>
                    </a:path>
                  </a:pathLst>
                </a:custGeom>
                <a:solidFill>
                  <a:srgbClr val="3077BB"/>
                </a:solidFill>
                <a:ln w="9525" cap="flat">
                  <a:noFill/>
                  <a:prstDash val="solid"/>
                  <a:miter/>
                </a:ln>
              </p:spPr>
              <p:txBody>
                <a:bodyPr rtlCol="0" anchor="ctr"/>
                <a:lstStyle/>
                <a:p>
                  <a:pPr marL="0" marR="0" lvl="0" indent="0" algn="l"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sp>
          <p:nvSpPr>
            <p:cNvPr id="93" name="Oval 92">
              <a:extLst>
                <a:ext uri="{FF2B5EF4-FFF2-40B4-BE49-F238E27FC236}">
                  <a16:creationId xmlns:a16="http://schemas.microsoft.com/office/drawing/2014/main" id="{71F2A27D-2934-4651-AAE9-B94F77276B9E}"/>
                </a:ext>
              </a:extLst>
            </p:cNvPr>
            <p:cNvSpPr/>
            <p:nvPr/>
          </p:nvSpPr>
          <p:spPr>
            <a:xfrm rot="1796401">
              <a:off x="5730244" y="1983335"/>
              <a:ext cx="784882" cy="784882"/>
            </a:xfrm>
            <a:prstGeom prst="ellipse">
              <a:avLst/>
            </a:prstGeom>
            <a:solidFill>
              <a:schemeClr val="bg1"/>
            </a:solidFill>
            <a:ln w="10795" cap="flat" cmpd="sng" algn="ctr">
              <a:noFill/>
              <a:prstDash val="solid"/>
            </a:ln>
            <a:effectLst>
              <a:outerShdw blurRad="254000" dist="50800" dir="2700000" sx="101000" sy="101000" algn="tl" rotWithShape="0">
                <a:prstClr val="black">
                  <a:alpha val="35000"/>
                </a:prstClr>
              </a:outerShdw>
            </a:effectLst>
          </p:spPr>
          <p:txBody>
            <a:bodyPr rtlCol="0" anchor="ctr"/>
            <a:lstStyle/>
            <a:p>
              <a:pPr marL="0" marR="0" lvl="0" indent="0" algn="ctr" defTabSz="914501"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94" name="TextBox 93">
              <a:extLst>
                <a:ext uri="{FF2B5EF4-FFF2-40B4-BE49-F238E27FC236}">
                  <a16:creationId xmlns:a16="http://schemas.microsoft.com/office/drawing/2014/main" id="{591222D7-5D4B-4BE6-8423-FEEE5AFD6F3B}"/>
                </a:ext>
              </a:extLst>
            </p:cNvPr>
            <p:cNvSpPr txBox="1"/>
            <p:nvPr/>
          </p:nvSpPr>
          <p:spPr>
            <a:xfrm>
              <a:off x="4720251" y="1438463"/>
              <a:ext cx="2764604" cy="553994"/>
            </a:xfrm>
            <a:prstGeom prst="rect">
              <a:avLst/>
            </a:prstGeom>
            <a:noFill/>
          </p:spPr>
          <p:txBody>
            <a:bodyPr wrap="square" lIns="91438" tIns="91438" rIns="91438" bIns="91438" rtlCol="0" anchor="ctr" anchorCtr="0">
              <a:spAutoFit/>
            </a:bodyPr>
            <a:lstStyle/>
            <a:p>
              <a:pPr marL="0" marR="0" lvl="0" indent="0" algn="ctr" defTabSz="914501"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gradFill>
                    <a:gsLst>
                      <a:gs pos="83000">
                        <a:srgbClr val="282828"/>
                      </a:gs>
                      <a:gs pos="100000">
                        <a:srgbClr val="282828"/>
                      </a:gs>
                    </a:gsLst>
                    <a:lin ang="5400000" scaled="1"/>
                  </a:gradFill>
                  <a:effectLst/>
                  <a:uLnTx/>
                  <a:uFillTx/>
                  <a:latin typeface="Segoe UI"/>
                  <a:ea typeface="+mn-ea"/>
                  <a:cs typeface="Segoe UI Semibold" panose="020B0702040204020203" pitchFamily="34" charset="0"/>
                </a:rPr>
                <a:t>Apps &amp; Data</a:t>
              </a:r>
            </a:p>
            <a:p>
              <a:pPr marL="0" marR="0" lvl="0" indent="0" algn="ctr" defTabSz="914501"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0078D4"/>
                  </a:solidFill>
                  <a:effectLst/>
                  <a:uLnTx/>
                  <a:uFillTx/>
                  <a:latin typeface="Segoe UI"/>
                  <a:ea typeface="+mn-ea"/>
                  <a:cs typeface="Segoe UI Semibold" panose="020B0702040204020203" pitchFamily="34" charset="0"/>
                </a:rPr>
                <a:t>Microsoft Office 365</a:t>
              </a:r>
            </a:p>
          </p:txBody>
        </p:sp>
        <p:pic>
          <p:nvPicPr>
            <p:cNvPr id="8" name="Picture 7">
              <a:extLst>
                <a:ext uri="{FF2B5EF4-FFF2-40B4-BE49-F238E27FC236}">
                  <a16:creationId xmlns:a16="http://schemas.microsoft.com/office/drawing/2014/main" id="{5830A536-0339-4053-B4BC-DEB22AAC9FD0}"/>
                </a:ext>
              </a:extLst>
            </p:cNvPr>
            <p:cNvPicPr>
              <a:picLocks noChangeAspect="1"/>
            </p:cNvPicPr>
            <p:nvPr/>
          </p:nvPicPr>
          <p:blipFill>
            <a:blip r:embed="rId3" cstate="screen">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tretch>
              <a:fillRect/>
            </a:stretch>
          </p:blipFill>
          <p:spPr>
            <a:xfrm>
              <a:off x="5841108" y="2100294"/>
              <a:ext cx="541778" cy="541778"/>
            </a:xfrm>
            <a:prstGeom prst="rect">
              <a:avLst/>
            </a:prstGeom>
          </p:spPr>
        </p:pic>
      </p:grpSp>
      <p:pic>
        <p:nvPicPr>
          <p:cNvPr id="96" name="Graphic 95">
            <a:extLst>
              <a:ext uri="{FF2B5EF4-FFF2-40B4-BE49-F238E27FC236}">
                <a16:creationId xmlns:a16="http://schemas.microsoft.com/office/drawing/2014/main" id="{5A90F712-5B11-498E-B7E4-2DC0752532A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951640" y="3292171"/>
            <a:ext cx="404142" cy="427916"/>
          </a:xfrm>
          <a:prstGeom prst="rect">
            <a:avLst/>
          </a:prstGeom>
        </p:spPr>
      </p:pic>
      <p:sp>
        <p:nvSpPr>
          <p:cNvPr id="3" name="Rectangle 2">
            <a:extLst>
              <a:ext uri="{FF2B5EF4-FFF2-40B4-BE49-F238E27FC236}">
                <a16:creationId xmlns:a16="http://schemas.microsoft.com/office/drawing/2014/main" id="{C0265013-84DC-4852-9B4F-01A0EC76962B}"/>
              </a:ext>
            </a:extLst>
          </p:cNvPr>
          <p:cNvSpPr/>
          <p:nvPr/>
        </p:nvSpPr>
        <p:spPr>
          <a:xfrm>
            <a:off x="5055218" y="4027983"/>
            <a:ext cx="2252247"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82828">
                    <a:lumMod val="90000"/>
                    <a:lumOff val="10000"/>
                  </a:srgbClr>
                </a:solidFill>
                <a:effectLst/>
                <a:uLnTx/>
                <a:uFillTx/>
                <a:latin typeface="Segoe UI"/>
                <a:ea typeface="+mn-ea"/>
                <a:cs typeface="Segoe UI Semibold" panose="020B0702040204020203" pitchFamily="34" charset="0"/>
              </a:rPr>
              <a:t>A uniquely integrated </a:t>
            </a:r>
            <a:br>
              <a:rPr kumimoji="0" lang="en-US" sz="1200" b="0" i="0" u="none" strike="noStrike" kern="1200" cap="none" spc="0" normalizeH="0" baseline="0" noProof="0" dirty="0">
                <a:ln>
                  <a:noFill/>
                </a:ln>
                <a:solidFill>
                  <a:srgbClr val="282828">
                    <a:lumMod val="90000"/>
                    <a:lumOff val="10000"/>
                  </a:srgbClr>
                </a:solidFill>
                <a:effectLst/>
                <a:uLnTx/>
                <a:uFillTx/>
                <a:latin typeface="Segoe UI"/>
                <a:ea typeface="+mn-ea"/>
                <a:cs typeface="Segoe UI Semibold" panose="020B0702040204020203" pitchFamily="34" charset="0"/>
              </a:rPr>
            </a:br>
            <a:r>
              <a:rPr kumimoji="0" lang="en-US" sz="1200" b="0" i="0" u="none" strike="noStrike" kern="1200" cap="none" spc="0" normalizeH="0" baseline="0" noProof="0" dirty="0">
                <a:ln>
                  <a:noFill/>
                </a:ln>
                <a:solidFill>
                  <a:srgbClr val="282828">
                    <a:lumMod val="90000"/>
                    <a:lumOff val="10000"/>
                  </a:srgbClr>
                </a:solidFill>
                <a:effectLst/>
                <a:uLnTx/>
                <a:uFillTx/>
                <a:latin typeface="Segoe UI"/>
                <a:ea typeface="+mn-ea"/>
                <a:cs typeface="Segoe UI Semibold" panose="020B0702040204020203" pitchFamily="34" charset="0"/>
              </a:rPr>
              <a:t>endpoint protection platform</a:t>
            </a:r>
          </a:p>
        </p:txBody>
      </p:sp>
    </p:spTree>
    <p:extLst>
      <p:ext uri="{BB962C8B-B14F-4D97-AF65-F5344CB8AC3E}">
        <p14:creationId xmlns:p14="http://schemas.microsoft.com/office/powerpoint/2010/main" val="1664622685"/>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04095EE7-9B1B-4DD9-8159-0A7091C74F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1805" y="1627803"/>
            <a:ext cx="2297176" cy="2432304"/>
          </a:xfrm>
          <a:prstGeom prst="rect">
            <a:avLst/>
          </a:prstGeom>
        </p:spPr>
      </p:pic>
      <p:grpSp>
        <p:nvGrpSpPr>
          <p:cNvPr id="4" name="Group 3">
            <a:extLst>
              <a:ext uri="{FF2B5EF4-FFF2-40B4-BE49-F238E27FC236}">
                <a16:creationId xmlns:a16="http://schemas.microsoft.com/office/drawing/2014/main" id="{ECFBC45C-A20F-4D93-8485-D1E1921A665B}"/>
              </a:ext>
            </a:extLst>
          </p:cNvPr>
          <p:cNvGrpSpPr/>
          <p:nvPr/>
        </p:nvGrpSpPr>
        <p:grpSpPr>
          <a:xfrm>
            <a:off x="2984686" y="4253347"/>
            <a:ext cx="6242923" cy="1315964"/>
            <a:chOff x="2984686" y="4253347"/>
            <a:chExt cx="6242923" cy="1315964"/>
          </a:xfrm>
        </p:grpSpPr>
        <p:sp>
          <p:nvSpPr>
            <p:cNvPr id="12" name="Rectangle 11">
              <a:extLst>
                <a:ext uri="{FF2B5EF4-FFF2-40B4-BE49-F238E27FC236}">
                  <a16:creationId xmlns:a16="http://schemas.microsoft.com/office/drawing/2014/main" id="{B67BBFF3-4954-4747-A15F-599032B0EF4B}"/>
                </a:ext>
              </a:extLst>
            </p:cNvPr>
            <p:cNvSpPr/>
            <p:nvPr/>
          </p:nvSpPr>
          <p:spPr>
            <a:xfrm>
              <a:off x="4301903" y="5230757"/>
              <a:ext cx="3608488"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0" scaled="0"/>
                  </a:gradFill>
                  <a:effectLst/>
                  <a:uLnTx/>
                  <a:uFillTx/>
                  <a:latin typeface="Segoe UI Semilight" panose="020B0402040204020203" pitchFamily="34" charset="0"/>
                  <a:ea typeface="+mn-ea"/>
                  <a:cs typeface="Segoe UI Semilight" panose="020B0402040204020203" pitchFamily="34" charset="0"/>
                </a:rPr>
                <a:t>Trusted by IT. Loved by security teams. </a:t>
              </a:r>
            </a:p>
          </p:txBody>
        </p:sp>
        <p:sp>
          <p:nvSpPr>
            <p:cNvPr id="11" name="TextBox 10">
              <a:extLst>
                <a:ext uri="{FF2B5EF4-FFF2-40B4-BE49-F238E27FC236}">
                  <a16:creationId xmlns:a16="http://schemas.microsoft.com/office/drawing/2014/main" id="{6D9633D0-AFA4-4E24-BB7B-07B856A4CE80}"/>
                </a:ext>
              </a:extLst>
            </p:cNvPr>
            <p:cNvSpPr txBox="1"/>
            <p:nvPr/>
          </p:nvSpPr>
          <p:spPr>
            <a:xfrm>
              <a:off x="4677936" y="4852852"/>
              <a:ext cx="2856424" cy="369332"/>
            </a:xfrm>
            <a:prstGeom prst="rect">
              <a:avLst/>
            </a:prstGeom>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gradFill>
                    <a:gsLst>
                      <a:gs pos="0">
                        <a:srgbClr val="282828"/>
                      </a:gs>
                      <a:gs pos="100000">
                        <a:srgbClr val="282828"/>
                      </a:gs>
                    </a:gsLst>
                    <a:lin ang="0" scaled="0"/>
                  </a:gradFill>
                  <a:effectLst/>
                  <a:uLnTx/>
                  <a:uFillTx/>
                  <a:latin typeface="Segoe UI" panose="020B0502040204020203" pitchFamily="34" charset="0"/>
                  <a:ea typeface="+mn-ea"/>
                  <a:cs typeface="Segoe UI" panose="020B0502040204020203" pitchFamily="34" charset="0"/>
                </a:rPr>
                <a:t>Built-in. Cloud-powered.​</a:t>
              </a:r>
            </a:p>
          </p:txBody>
        </p:sp>
        <p:sp>
          <p:nvSpPr>
            <p:cNvPr id="15" name="TextBox 14">
              <a:extLst>
                <a:ext uri="{FF2B5EF4-FFF2-40B4-BE49-F238E27FC236}">
                  <a16:creationId xmlns:a16="http://schemas.microsoft.com/office/drawing/2014/main" id="{4B55509F-6E79-429B-8C88-722C4F6C68CB}"/>
                </a:ext>
              </a:extLst>
            </p:cNvPr>
            <p:cNvSpPr txBox="1"/>
            <p:nvPr/>
          </p:nvSpPr>
          <p:spPr>
            <a:xfrm>
              <a:off x="2984686" y="4253347"/>
              <a:ext cx="6242923" cy="590931"/>
            </a:xfrm>
            <a:prstGeom prst="rect">
              <a:avLst/>
            </a:prstGeom>
          </p:spPr>
          <p:txBody>
            <a:bodyPr vert="horz" wrap="square" lIns="146304" tIns="45720" rIns="146304" bIns="45720" rtlCol="0" anchor="t">
              <a:noAutofit/>
            </a:bodyPr>
            <a:lstStyle>
              <a:lvl1pPr defTabSz="914180">
                <a:lnSpc>
                  <a:spcPct val="90000"/>
                </a:lnSpc>
                <a:spcBef>
                  <a:spcPct val="0"/>
                </a:spcBef>
                <a:buNone/>
                <a:defRPr lang="en-US" sz="3600" b="0" cap="none" spc="0" baseline="0" dirty="0" smtClean="0">
                  <a:ln w="3175">
                    <a:noFill/>
                  </a:ln>
                  <a:gradFill>
                    <a:gsLst>
                      <a:gs pos="1250">
                        <a:schemeClr val="accent1"/>
                      </a:gs>
                      <a:gs pos="100000">
                        <a:schemeClr val="accent1"/>
                      </a:gs>
                    </a:gsLst>
                    <a:lin ang="5400000" scaled="0"/>
                  </a:gradFill>
                  <a:effectLst/>
                  <a:latin typeface="+mj-lt"/>
                  <a:cs typeface="Segoe UI" pitchFamily="34" charset="0"/>
                </a:defRPr>
              </a:lvl1pPr>
            </a:lstStyle>
            <a:p>
              <a:pPr marL="0" marR="0" lvl="0" indent="0" algn="ctr" defTabSz="91418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w="3175">
                    <a:noFill/>
                  </a:ln>
                  <a:gradFill>
                    <a:gsLst>
                      <a:gs pos="0">
                        <a:srgbClr val="0078D4"/>
                      </a:gs>
                      <a:gs pos="100000">
                        <a:srgbClr val="0078D4"/>
                      </a:gs>
                    </a:gsLst>
                    <a:lin ang="0" scaled="0"/>
                  </a:gradFill>
                  <a:effectLst/>
                  <a:uLnTx/>
                  <a:uFillTx/>
                  <a:latin typeface="Segoe UI Semibold"/>
                  <a:ea typeface="+mn-ea"/>
                  <a:cs typeface="Segoe UI" pitchFamily="34" charset="0"/>
                </a:rPr>
                <a:t>Microsoft Defender ATP</a:t>
              </a:r>
            </a:p>
          </p:txBody>
        </p:sp>
      </p:grpSp>
      <p:sp>
        <p:nvSpPr>
          <p:cNvPr id="2" name="Title 1">
            <a:extLst>
              <a:ext uri="{FF2B5EF4-FFF2-40B4-BE49-F238E27FC236}">
                <a16:creationId xmlns:a16="http://schemas.microsoft.com/office/drawing/2014/main" id="{96A5C948-CC62-46C7-8534-691D27FDF791}"/>
              </a:ext>
            </a:extLst>
          </p:cNvPr>
          <p:cNvSpPr>
            <a:spLocks noGrp="1"/>
          </p:cNvSpPr>
          <p:nvPr>
            <p:ph type="title"/>
          </p:nvPr>
        </p:nvSpPr>
        <p:spPr>
          <a:xfrm>
            <a:off x="440840" y="-962054"/>
            <a:ext cx="7291228" cy="863199"/>
          </a:xfrm>
        </p:spPr>
        <p:txBody>
          <a:bodyPr/>
          <a:lstStyle/>
          <a:p>
            <a:r>
              <a:rPr lang="en-US" dirty="0"/>
              <a:t>Microsoft Defender ATP</a:t>
            </a:r>
          </a:p>
        </p:txBody>
      </p:sp>
    </p:spTree>
    <p:extLst>
      <p:ext uri="{BB962C8B-B14F-4D97-AF65-F5344CB8AC3E}">
        <p14:creationId xmlns:p14="http://schemas.microsoft.com/office/powerpoint/2010/main" val="300051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63" presetClass="path" presetSubtype="0" decel="100000" fill="hold" nodeType="withEffect">
                                  <p:stCondLst>
                                    <p:cond delay="100"/>
                                  </p:stCondLst>
                                  <p:childTnLst>
                                    <p:animMotion origin="layout" path="M -0.00026 0.06297 L -0.00026 -2.22222E-6 " pathEditMode="relative" rAng="0" ptsTypes="AA">
                                      <p:cBhvr>
                                        <p:cTn id="9" dur="500" fill="hold"/>
                                        <p:tgtEl>
                                          <p:spTgt spid="4"/>
                                        </p:tgtEl>
                                        <p:attrNameLst>
                                          <p:attrName>ppt_x</p:attrName>
                                          <p:attrName>ppt_y</p:attrName>
                                        </p:attrNameLst>
                                      </p:cBhvr>
                                      <p:rCtr x="0" y="-3148"/>
                                    </p:animMotion>
                                  </p:childTnLst>
                                </p:cTn>
                              </p:par>
                              <p:par>
                                <p:cTn id="10" presetID="10"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childTnLst>
                                </p:cTn>
                              </p:par>
                              <p:par>
                                <p:cTn id="13" presetID="63" presetClass="path" presetSubtype="0" decel="100000" fill="hold" nodeType="withEffect">
                                  <p:stCondLst>
                                    <p:cond delay="0"/>
                                  </p:stCondLst>
                                  <p:childTnLst>
                                    <p:animMotion origin="layout" path="M -0.00026 -0.06713 L -0.00026 -3.33333E-6 " pathEditMode="relative" rAng="0" ptsTypes="AA">
                                      <p:cBhvr>
                                        <p:cTn id="14" dur="500" fill="hold"/>
                                        <p:tgtEl>
                                          <p:spTgt spid="3"/>
                                        </p:tgtEl>
                                        <p:attrNameLst>
                                          <p:attrName>ppt_x</p:attrName>
                                          <p:attrName>ppt_y</p:attrName>
                                        </p:attrNameLst>
                                      </p:cBhvr>
                                      <p:rCtr x="0" y="33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2F0E6AF-0894-402F-85C6-A7E950A7A1C1}"/>
              </a:ext>
            </a:extLst>
          </p:cNvPr>
          <p:cNvSpPr/>
          <p:nvPr/>
        </p:nvSpPr>
        <p:spPr bwMode="auto">
          <a:xfrm>
            <a:off x="0" y="1"/>
            <a:ext cx="4259452" cy="6858000"/>
          </a:xfrm>
          <a:prstGeom prst="rect">
            <a:avLst/>
          </a:prstGeom>
          <a:solidFill>
            <a:srgbClr val="E6E6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 name="Title 3">
            <a:extLst>
              <a:ext uri="{FF2B5EF4-FFF2-40B4-BE49-F238E27FC236}">
                <a16:creationId xmlns:a16="http://schemas.microsoft.com/office/drawing/2014/main" id="{D9EF208D-F453-489B-9EF2-7AD6A453CE30}"/>
              </a:ext>
            </a:extLst>
          </p:cNvPr>
          <p:cNvSpPr txBox="1">
            <a:spLocks/>
          </p:cNvSpPr>
          <p:nvPr/>
        </p:nvSpPr>
        <p:spPr>
          <a:xfrm>
            <a:off x="470174" y="3655955"/>
            <a:ext cx="3674821" cy="597471"/>
          </a:xfrm>
          <a:prstGeom prst="rect">
            <a:avLst/>
          </a:prstGeom>
          <a:noFill/>
        </p:spPr>
        <p:txBody>
          <a:bodyPr vert="horz" wrap="square" lIns="0" tIns="0" rIns="0" bIns="0" rtlCol="0" anchor="ctr" anchorCtr="0">
            <a:spAutoFit/>
          </a:bodyPr>
          <a:lstStyle>
            <a:lvl1pPr algn="l" defTabSz="896181" rtl="0" eaLnBrk="1" latinLnBrk="0" hangingPunct="1">
              <a:lnSpc>
                <a:spcPct val="90000"/>
              </a:lnSpc>
              <a:spcBef>
                <a:spcPct val="0"/>
              </a:spcBef>
              <a:buNone/>
              <a:defRPr lang="en-US" sz="4704" b="0" kern="1200" cap="all" spc="0" baseline="0">
                <a:ln w="3175">
                  <a:noFill/>
                </a:ln>
                <a:gradFill>
                  <a:gsLst>
                    <a:gs pos="0">
                      <a:schemeClr val="tx1"/>
                    </a:gs>
                    <a:gs pos="100000">
                      <a:schemeClr val="tx1"/>
                    </a:gs>
                  </a:gsLst>
                  <a:lin ang="5400000" scaled="0"/>
                </a:gradFill>
                <a:effectLst/>
                <a:latin typeface="+mj-lt"/>
                <a:ea typeface="+mn-ea"/>
                <a:cs typeface="Segoe UI Semibold" panose="020B0702040204020203" pitchFamily="34" charset="0"/>
              </a:defRPr>
            </a:lvl1pPr>
          </a:lstStyle>
          <a:p>
            <a:pPr marL="0" marR="0" lvl="0" indent="0" algn="l" defTabSz="896181" rtl="0" eaLnBrk="1" fontAlgn="auto" latinLnBrk="0" hangingPunct="1">
              <a:lnSpc>
                <a:spcPct val="90000"/>
              </a:lnSpc>
              <a:spcBef>
                <a:spcPct val="0"/>
              </a:spcBef>
              <a:spcAft>
                <a:spcPts val="0"/>
              </a:spcAft>
              <a:buClrTx/>
              <a:buSzTx/>
              <a:buFontTx/>
              <a:buNone/>
              <a:tabLst/>
              <a:defRPr/>
            </a:pPr>
            <a:r>
              <a:rPr kumimoji="0" lang="en-US" sz="2157" b="1" i="0" u="none" strike="noStrike" kern="1200" cap="all" spc="0" normalizeH="0" baseline="0" noProof="0" dirty="0">
                <a:ln w="3175">
                  <a:noFill/>
                </a:ln>
                <a:gradFill>
                  <a:gsLst>
                    <a:gs pos="0">
                      <a:srgbClr val="282828"/>
                    </a:gs>
                    <a:gs pos="100000">
                      <a:srgbClr val="282828"/>
                    </a:gs>
                  </a:gsLst>
                  <a:lin ang="5400000" scaled="1"/>
                </a:gradFill>
                <a:effectLst/>
                <a:uLnTx/>
                <a:uFillTx/>
                <a:latin typeface="Segoe UI Semibold"/>
                <a:ea typeface="+mn-ea"/>
                <a:cs typeface="Segoe UI" panose="020B0502040204020203" pitchFamily="34" charset="0"/>
              </a:rPr>
              <a:t>Sign up for the trial</a:t>
            </a:r>
            <a:br>
              <a:rPr kumimoji="0" lang="en-US" sz="2157" b="0" i="0" u="none" strike="noStrike" kern="1200" cap="all" spc="0" normalizeH="0" baseline="0" noProof="0" dirty="0">
                <a:ln w="3175">
                  <a:noFill/>
                </a:ln>
                <a:gradFill>
                  <a:gsLst>
                    <a:gs pos="0">
                      <a:srgbClr val="0078D4">
                        <a:lumMod val="5000"/>
                        <a:lumOff val="95000"/>
                      </a:srgbClr>
                    </a:gs>
                    <a:gs pos="100000">
                      <a:srgbClr val="282828"/>
                    </a:gs>
                  </a:gsLst>
                  <a:lin ang="5400000" scaled="1"/>
                </a:gradFill>
                <a:effectLst/>
                <a:uLnTx/>
                <a:uFillTx/>
                <a:latin typeface="Segoe UI"/>
                <a:ea typeface="+mn-ea"/>
                <a:cs typeface="Segoe UI Semibold" panose="020B0702040204020203" pitchFamily="34" charset="0"/>
              </a:rPr>
            </a:br>
            <a:r>
              <a:rPr kumimoji="0" lang="en-US" sz="2000" b="0" i="0" u="sng"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Semibold" panose="020B0702040204020203" pitchFamily="34" charset="0"/>
                <a:hlinkClick r:id="rId3"/>
              </a:rPr>
              <a:t>https://aka.ms/mdatp</a:t>
            </a:r>
            <a:r>
              <a:rPr kumimoji="0" lang="en-US" sz="2000" b="0" i="0" u="sng"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Segoe UI Semibold" panose="020B0702040204020203" pitchFamily="34" charset="0"/>
              </a:rPr>
              <a:t> </a:t>
            </a:r>
            <a:endParaRPr kumimoji="0" lang="en-US" sz="2157" b="0" i="0" u="none" strike="noStrike" kern="1200" cap="all" spc="0" normalizeH="0" baseline="0" noProof="0" dirty="0">
              <a:ln w="3175">
                <a:noFill/>
              </a:ln>
              <a:gradFill>
                <a:gsLst>
                  <a:gs pos="0">
                    <a:srgbClr val="282828"/>
                  </a:gs>
                  <a:gs pos="100000">
                    <a:srgbClr val="282828"/>
                  </a:gs>
                </a:gsLst>
                <a:lin ang="5400000" scaled="1"/>
              </a:gradFill>
              <a:effectLst/>
              <a:uLnTx/>
              <a:uFillTx/>
              <a:latin typeface="Segoe UI"/>
              <a:ea typeface="+mn-ea"/>
              <a:cs typeface="Segoe UI Semibold" panose="020B0702040204020203" pitchFamily="34" charset="0"/>
            </a:endParaRPr>
          </a:p>
        </p:txBody>
      </p:sp>
      <p:sp>
        <p:nvSpPr>
          <p:cNvPr id="13" name="Rectangle 12">
            <a:extLst>
              <a:ext uri="{FF2B5EF4-FFF2-40B4-BE49-F238E27FC236}">
                <a16:creationId xmlns:a16="http://schemas.microsoft.com/office/drawing/2014/main" id="{77574232-B779-4D39-9402-1F0323C77DED}"/>
              </a:ext>
            </a:extLst>
          </p:cNvPr>
          <p:cNvSpPr/>
          <p:nvPr/>
        </p:nvSpPr>
        <p:spPr>
          <a:xfrm>
            <a:off x="470174" y="5070955"/>
            <a:ext cx="3674821" cy="663900"/>
          </a:xfrm>
          <a:prstGeom prst="rect">
            <a:avLst/>
          </a:prstGeom>
        </p:spPr>
        <p:txBody>
          <a:bodyPr wrap="square" lIns="0" tIns="0" rIns="0" bIns="0" anchor="ctr">
            <a:spAutoFit/>
          </a:bodyPr>
          <a:lstStyle/>
          <a:p>
            <a:pPr marL="0" marR="0" lvl="0" indent="0" algn="l" defTabSz="914192" rtl="0" eaLnBrk="1" fontAlgn="auto" latinLnBrk="0" hangingPunct="1">
              <a:lnSpc>
                <a:spcPct val="100000"/>
              </a:lnSpc>
              <a:spcBef>
                <a:spcPts val="0"/>
              </a:spcBef>
              <a:spcAft>
                <a:spcPts val="0"/>
              </a:spcAft>
              <a:buClrTx/>
              <a:buSzTx/>
              <a:buFontTx/>
              <a:buNone/>
              <a:tabLst/>
              <a:defRPr/>
            </a:pPr>
            <a:r>
              <a:rPr kumimoji="0" lang="en-US" sz="2157" b="1" i="0" u="none" strike="noStrike" kern="1200" cap="all" spc="0" normalizeH="0" baseline="0" noProof="0" dirty="0">
                <a:ln w="3175">
                  <a:noFill/>
                </a:ln>
                <a:gradFill>
                  <a:gsLst>
                    <a:gs pos="0">
                      <a:srgbClr val="282828"/>
                    </a:gs>
                    <a:gs pos="100000">
                      <a:srgbClr val="282828"/>
                    </a:gs>
                  </a:gsLst>
                  <a:lin ang="5400000" scaled="1"/>
                </a:gradFill>
                <a:effectLst/>
                <a:uLnTx/>
                <a:uFillTx/>
                <a:latin typeface="Segoe UI Semibold"/>
                <a:ea typeface="+mn-ea"/>
                <a:cs typeface="Segoe UI" panose="020B0502040204020203" pitchFamily="34" charset="0"/>
              </a:rPr>
              <a:t>DOCS RESOURCES</a:t>
            </a:r>
          </a:p>
          <a:p>
            <a:pPr marL="0" marR="0" lvl="0" indent="0" algn="l" defTabSz="914192" rtl="0" eaLnBrk="1" fontAlgn="auto" latinLnBrk="0" hangingPunct="1">
              <a:lnSpc>
                <a:spcPct val="100000"/>
              </a:lnSpc>
              <a:spcBef>
                <a:spcPts val="0"/>
              </a:spcBef>
              <a:spcAft>
                <a:spcPts val="0"/>
              </a:spcAft>
              <a:buClrTx/>
              <a:buSzTx/>
              <a:buFontTx/>
              <a:buNone/>
              <a:tabLst/>
              <a:defRPr/>
            </a:pPr>
            <a:r>
              <a:rPr kumimoji="0" lang="en-US" sz="2000" b="0" i="0" u="sng"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mn-cs"/>
                <a:hlinkClick r:id="rId4"/>
              </a:rPr>
              <a:t>https://aka.ms/</a:t>
            </a:r>
            <a:r>
              <a:rPr kumimoji="0" lang="en-US" sz="1800" b="0" i="0" u="none" strike="noStrike" kern="1200" cap="none" spc="0" normalizeH="0" baseline="0" noProof="0" dirty="0" err="1">
                <a:ln>
                  <a:noFill/>
                </a:ln>
                <a:solidFill>
                  <a:srgbClr val="282828"/>
                </a:solidFill>
                <a:effectLst/>
                <a:uLnTx/>
                <a:uFillTx/>
                <a:latin typeface="Segoe UI"/>
                <a:ea typeface="+mn-ea"/>
                <a:cs typeface="+mn-cs"/>
                <a:hlinkClick r:id="rId5"/>
              </a:rPr>
              <a:t>mdatp</a:t>
            </a:r>
            <a:r>
              <a:rPr kumimoji="0" lang="en-US" sz="1800" b="0" i="0" u="none" strike="noStrike" kern="1200" cap="none" spc="0" normalizeH="0" baseline="0" noProof="0" dirty="0">
                <a:ln>
                  <a:noFill/>
                </a:ln>
                <a:solidFill>
                  <a:srgbClr val="282828"/>
                </a:solidFill>
                <a:effectLst/>
                <a:uLnTx/>
                <a:uFillTx/>
                <a:latin typeface="Segoe UI"/>
                <a:ea typeface="+mn-ea"/>
                <a:cs typeface="+mn-cs"/>
                <a:hlinkClick r:id="rId5"/>
              </a:rPr>
              <a:t>-docs</a:t>
            </a:r>
            <a:endParaRPr kumimoji="0" lang="en-US" sz="2000" b="0" i="0" u="sng" strike="noStrike" kern="1200" cap="none" spc="0" normalizeH="0" baseline="0" noProof="0" dirty="0">
              <a:ln>
                <a:noFill/>
              </a:ln>
              <a:gradFill>
                <a:gsLst>
                  <a:gs pos="0">
                    <a:srgbClr val="282828"/>
                  </a:gs>
                  <a:gs pos="100000">
                    <a:srgbClr val="282828"/>
                  </a:gs>
                </a:gsLst>
                <a:lin ang="5400000" scaled="1"/>
              </a:gradFill>
              <a:effectLst/>
              <a:uLnTx/>
              <a:uFillTx/>
              <a:latin typeface="Segoe UI"/>
              <a:ea typeface="+mn-ea"/>
              <a:cs typeface="+mn-cs"/>
            </a:endParaRPr>
          </a:p>
        </p:txBody>
      </p:sp>
      <p:sp>
        <p:nvSpPr>
          <p:cNvPr id="3" name="Title 2">
            <a:extLst>
              <a:ext uri="{FF2B5EF4-FFF2-40B4-BE49-F238E27FC236}">
                <a16:creationId xmlns:a16="http://schemas.microsoft.com/office/drawing/2014/main" id="{ECF8DABA-1193-4613-B4E0-EFEB4663B0A4}"/>
              </a:ext>
            </a:extLst>
          </p:cNvPr>
          <p:cNvSpPr>
            <a:spLocks noGrp="1"/>
          </p:cNvSpPr>
          <p:nvPr>
            <p:ph type="title"/>
          </p:nvPr>
        </p:nvSpPr>
        <p:spPr>
          <a:xfrm>
            <a:off x="6522037" y="3645509"/>
            <a:ext cx="3464591" cy="758022"/>
          </a:xfrm>
        </p:spPr>
        <p:txBody>
          <a:bodyPr/>
          <a:lstStyle/>
          <a:p>
            <a:pPr algn="ctr"/>
            <a:r>
              <a:rPr lang="en-US" dirty="0"/>
              <a:t>Microsoft Defender</a:t>
            </a:r>
            <a:br>
              <a:rPr lang="en-US" dirty="0"/>
            </a:br>
            <a:r>
              <a:rPr lang="en-US" sz="2400" dirty="0"/>
              <a:t>Advanced Threat Protection</a:t>
            </a:r>
            <a:endParaRPr lang="en-US" dirty="0"/>
          </a:p>
        </p:txBody>
      </p:sp>
      <p:sp>
        <p:nvSpPr>
          <p:cNvPr id="5" name="TextBox 4">
            <a:extLst>
              <a:ext uri="{FF2B5EF4-FFF2-40B4-BE49-F238E27FC236}">
                <a16:creationId xmlns:a16="http://schemas.microsoft.com/office/drawing/2014/main" id="{DA264378-688C-4453-8318-D1BA6599BF48}"/>
              </a:ext>
            </a:extLst>
          </p:cNvPr>
          <p:cNvSpPr txBox="1"/>
          <p:nvPr/>
        </p:nvSpPr>
        <p:spPr>
          <a:xfrm>
            <a:off x="5901797" y="4673785"/>
            <a:ext cx="4705071" cy="489365"/>
          </a:xfrm>
          <a:prstGeom prst="rect">
            <a:avLst/>
          </a:prstGeom>
          <a:noFill/>
        </p:spPr>
        <p:txBody>
          <a:bodyPr wrap="non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400" b="0" i="0" u="none" strike="noStrike" kern="1200" cap="none" spc="0" normalizeH="0" baseline="0" noProof="0" dirty="0">
                <a:ln>
                  <a:noFill/>
                </a:ln>
                <a:gradFill>
                  <a:gsLst>
                    <a:gs pos="2917">
                      <a:srgbClr val="282828"/>
                    </a:gs>
                    <a:gs pos="30000">
                      <a:srgbClr val="282828"/>
                    </a:gs>
                  </a:gsLst>
                  <a:lin ang="5400000" scaled="0"/>
                </a:gradFill>
                <a:effectLst/>
                <a:uLnTx/>
                <a:uFillTx/>
                <a:latin typeface="Segoe UI"/>
                <a:ea typeface="+mn-ea"/>
                <a:cs typeface="+mn-cs"/>
              </a:rPr>
              <a:t>Intelligence-driven protection, detection and response.</a:t>
            </a:r>
          </a:p>
        </p:txBody>
      </p:sp>
      <p:grpSp>
        <p:nvGrpSpPr>
          <p:cNvPr id="10" name="Group 9">
            <a:extLst>
              <a:ext uri="{FF2B5EF4-FFF2-40B4-BE49-F238E27FC236}">
                <a16:creationId xmlns:a16="http://schemas.microsoft.com/office/drawing/2014/main" id="{FB6D2FFB-F9D9-4FE6-A887-3AEB3D23F4D5}"/>
              </a:ext>
            </a:extLst>
          </p:cNvPr>
          <p:cNvGrpSpPr/>
          <p:nvPr/>
        </p:nvGrpSpPr>
        <p:grpSpPr>
          <a:xfrm>
            <a:off x="6579323" y="5319089"/>
            <a:ext cx="1457730" cy="427389"/>
            <a:chOff x="6990530" y="5221704"/>
            <a:chExt cx="1830468" cy="536671"/>
          </a:xfrm>
        </p:grpSpPr>
        <p:sp>
          <p:nvSpPr>
            <p:cNvPr id="7" name="Rectangle 6">
              <a:extLst>
                <a:ext uri="{FF2B5EF4-FFF2-40B4-BE49-F238E27FC236}">
                  <a16:creationId xmlns:a16="http://schemas.microsoft.com/office/drawing/2014/main" id="{415D163C-C8F0-4CC4-AE3D-85E9CC5C9727}"/>
                </a:ext>
              </a:extLst>
            </p:cNvPr>
            <p:cNvSpPr/>
            <p:nvPr/>
          </p:nvSpPr>
          <p:spPr bwMode="auto">
            <a:xfrm>
              <a:off x="6990530" y="5221704"/>
              <a:ext cx="1830468" cy="53667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60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050" b="1"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START TRIAL</a:t>
              </a:r>
            </a:p>
          </p:txBody>
        </p:sp>
        <p:sp>
          <p:nvSpPr>
            <p:cNvPr id="8" name="Rectangle 7">
              <a:extLst>
                <a:ext uri="{FF2B5EF4-FFF2-40B4-BE49-F238E27FC236}">
                  <a16:creationId xmlns:a16="http://schemas.microsoft.com/office/drawing/2014/main" id="{5FE13DEE-0D36-4E11-923A-51BBFDDFDBE9}"/>
                </a:ext>
              </a:extLst>
            </p:cNvPr>
            <p:cNvSpPr/>
            <p:nvPr/>
          </p:nvSpPr>
          <p:spPr bwMode="auto">
            <a:xfrm rot="18900000">
              <a:off x="8369901" y="5416081"/>
              <a:ext cx="147916" cy="147916"/>
            </a:xfrm>
            <a:custGeom>
              <a:avLst/>
              <a:gdLst>
                <a:gd name="connsiteX0" fmla="*/ 0 w 1006642"/>
                <a:gd name="connsiteY0" fmla="*/ 0 h 1006642"/>
                <a:gd name="connsiteX1" fmla="*/ 1006642 w 1006642"/>
                <a:gd name="connsiteY1" fmla="*/ 0 h 1006642"/>
                <a:gd name="connsiteX2" fmla="*/ 1006642 w 1006642"/>
                <a:gd name="connsiteY2" fmla="*/ 1006642 h 1006642"/>
                <a:gd name="connsiteX3" fmla="*/ 0 w 1006642"/>
                <a:gd name="connsiteY3" fmla="*/ 1006642 h 1006642"/>
                <a:gd name="connsiteX4" fmla="*/ 0 w 1006642"/>
                <a:gd name="connsiteY4" fmla="*/ 0 h 1006642"/>
                <a:gd name="connsiteX0" fmla="*/ 0 w 1006642"/>
                <a:gd name="connsiteY0" fmla="*/ 0 h 1006642"/>
                <a:gd name="connsiteX1" fmla="*/ 1006642 w 1006642"/>
                <a:gd name="connsiteY1" fmla="*/ 0 h 1006642"/>
                <a:gd name="connsiteX2" fmla="*/ 1006642 w 1006642"/>
                <a:gd name="connsiteY2" fmla="*/ 1006642 h 1006642"/>
                <a:gd name="connsiteX3" fmla="*/ 0 w 1006642"/>
                <a:gd name="connsiteY3" fmla="*/ 1006642 h 1006642"/>
                <a:gd name="connsiteX4" fmla="*/ 91440 w 1006642"/>
                <a:gd name="connsiteY4" fmla="*/ 91440 h 1006642"/>
                <a:gd name="connsiteX0" fmla="*/ 0 w 1006642"/>
                <a:gd name="connsiteY0" fmla="*/ 0 h 1006642"/>
                <a:gd name="connsiteX1" fmla="*/ 1006642 w 1006642"/>
                <a:gd name="connsiteY1" fmla="*/ 0 h 1006642"/>
                <a:gd name="connsiteX2" fmla="*/ 1006642 w 1006642"/>
                <a:gd name="connsiteY2" fmla="*/ 1006642 h 1006642"/>
                <a:gd name="connsiteX3" fmla="*/ 0 w 1006642"/>
                <a:gd name="connsiteY3" fmla="*/ 1006642 h 1006642"/>
                <a:gd name="connsiteX0" fmla="*/ 1006642 w 1006642"/>
                <a:gd name="connsiteY0" fmla="*/ 0 h 1006642"/>
                <a:gd name="connsiteX1" fmla="*/ 1006642 w 1006642"/>
                <a:gd name="connsiteY1" fmla="*/ 1006642 h 1006642"/>
                <a:gd name="connsiteX2" fmla="*/ 0 w 1006642"/>
                <a:gd name="connsiteY2" fmla="*/ 1006642 h 1006642"/>
              </a:gdLst>
              <a:ahLst/>
              <a:cxnLst>
                <a:cxn ang="0">
                  <a:pos x="connsiteX0" y="connsiteY0"/>
                </a:cxn>
                <a:cxn ang="0">
                  <a:pos x="connsiteX1" y="connsiteY1"/>
                </a:cxn>
                <a:cxn ang="0">
                  <a:pos x="connsiteX2" y="connsiteY2"/>
                </a:cxn>
              </a:cxnLst>
              <a:rect l="l" t="t" r="r" b="b"/>
              <a:pathLst>
                <a:path w="1006642" h="1006642">
                  <a:moveTo>
                    <a:pt x="1006642" y="0"/>
                  </a:moveTo>
                  <a:lnTo>
                    <a:pt x="1006642" y="1006642"/>
                  </a:lnTo>
                  <a:lnTo>
                    <a:pt x="0" y="1006642"/>
                  </a:lnTo>
                </a:path>
              </a:pathLst>
            </a:custGeom>
            <a:noFill/>
            <a:ln w="2222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17" name="Group 16">
            <a:extLst>
              <a:ext uri="{FF2B5EF4-FFF2-40B4-BE49-F238E27FC236}">
                <a16:creationId xmlns:a16="http://schemas.microsoft.com/office/drawing/2014/main" id="{581039C6-C6C1-4DD9-B163-99967F623637}"/>
              </a:ext>
            </a:extLst>
          </p:cNvPr>
          <p:cNvGrpSpPr/>
          <p:nvPr/>
        </p:nvGrpSpPr>
        <p:grpSpPr>
          <a:xfrm>
            <a:off x="8037053" y="5319089"/>
            <a:ext cx="1815219" cy="427389"/>
            <a:chOff x="6541631" y="5221704"/>
            <a:chExt cx="2279366" cy="536671"/>
          </a:xfrm>
        </p:grpSpPr>
        <p:sp>
          <p:nvSpPr>
            <p:cNvPr id="18" name="Rectangle 17">
              <a:extLst>
                <a:ext uri="{FF2B5EF4-FFF2-40B4-BE49-F238E27FC236}">
                  <a16:creationId xmlns:a16="http://schemas.microsoft.com/office/drawing/2014/main" id="{8678605D-8173-4F0F-8C02-D645949F4007}"/>
                </a:ext>
              </a:extLst>
            </p:cNvPr>
            <p:cNvSpPr/>
            <p:nvPr/>
          </p:nvSpPr>
          <p:spPr bwMode="auto">
            <a:xfrm>
              <a:off x="6541631" y="5221704"/>
              <a:ext cx="2279366" cy="53667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60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050" b="1" i="0" u="none" strike="noStrike" kern="1200" cap="none" spc="0" normalizeH="0" baseline="0" noProof="0" dirty="0">
                  <a:ln>
                    <a:noFill/>
                  </a:ln>
                  <a:gradFill>
                    <a:gsLst>
                      <a:gs pos="0">
                        <a:srgbClr val="0078D4"/>
                      </a:gs>
                      <a:gs pos="100000">
                        <a:srgbClr val="0078D4"/>
                      </a:gs>
                    </a:gsLst>
                    <a:lin ang="5400000" scaled="0"/>
                  </a:gradFill>
                  <a:effectLst/>
                  <a:uLnTx/>
                  <a:uFillTx/>
                  <a:latin typeface="Segoe UI"/>
                  <a:ea typeface="Segoe UI" pitchFamily="34" charset="0"/>
                  <a:cs typeface="Segoe UI" pitchFamily="34" charset="0"/>
                </a:rPr>
                <a:t>REQUEST A QUOTE</a:t>
              </a:r>
            </a:p>
          </p:txBody>
        </p:sp>
        <p:sp>
          <p:nvSpPr>
            <p:cNvPr id="19" name="Rectangle 7">
              <a:extLst>
                <a:ext uri="{FF2B5EF4-FFF2-40B4-BE49-F238E27FC236}">
                  <a16:creationId xmlns:a16="http://schemas.microsoft.com/office/drawing/2014/main" id="{1D4C9330-D035-40AB-BF1A-2325DA286006}"/>
                </a:ext>
              </a:extLst>
            </p:cNvPr>
            <p:cNvSpPr/>
            <p:nvPr/>
          </p:nvSpPr>
          <p:spPr bwMode="auto">
            <a:xfrm rot="18900000">
              <a:off x="8369900" y="5416081"/>
              <a:ext cx="147916" cy="147916"/>
            </a:xfrm>
            <a:custGeom>
              <a:avLst/>
              <a:gdLst>
                <a:gd name="connsiteX0" fmla="*/ 0 w 1006642"/>
                <a:gd name="connsiteY0" fmla="*/ 0 h 1006642"/>
                <a:gd name="connsiteX1" fmla="*/ 1006642 w 1006642"/>
                <a:gd name="connsiteY1" fmla="*/ 0 h 1006642"/>
                <a:gd name="connsiteX2" fmla="*/ 1006642 w 1006642"/>
                <a:gd name="connsiteY2" fmla="*/ 1006642 h 1006642"/>
                <a:gd name="connsiteX3" fmla="*/ 0 w 1006642"/>
                <a:gd name="connsiteY3" fmla="*/ 1006642 h 1006642"/>
                <a:gd name="connsiteX4" fmla="*/ 0 w 1006642"/>
                <a:gd name="connsiteY4" fmla="*/ 0 h 1006642"/>
                <a:gd name="connsiteX0" fmla="*/ 0 w 1006642"/>
                <a:gd name="connsiteY0" fmla="*/ 0 h 1006642"/>
                <a:gd name="connsiteX1" fmla="*/ 1006642 w 1006642"/>
                <a:gd name="connsiteY1" fmla="*/ 0 h 1006642"/>
                <a:gd name="connsiteX2" fmla="*/ 1006642 w 1006642"/>
                <a:gd name="connsiteY2" fmla="*/ 1006642 h 1006642"/>
                <a:gd name="connsiteX3" fmla="*/ 0 w 1006642"/>
                <a:gd name="connsiteY3" fmla="*/ 1006642 h 1006642"/>
                <a:gd name="connsiteX4" fmla="*/ 91440 w 1006642"/>
                <a:gd name="connsiteY4" fmla="*/ 91440 h 1006642"/>
                <a:gd name="connsiteX0" fmla="*/ 0 w 1006642"/>
                <a:gd name="connsiteY0" fmla="*/ 0 h 1006642"/>
                <a:gd name="connsiteX1" fmla="*/ 1006642 w 1006642"/>
                <a:gd name="connsiteY1" fmla="*/ 0 h 1006642"/>
                <a:gd name="connsiteX2" fmla="*/ 1006642 w 1006642"/>
                <a:gd name="connsiteY2" fmla="*/ 1006642 h 1006642"/>
                <a:gd name="connsiteX3" fmla="*/ 0 w 1006642"/>
                <a:gd name="connsiteY3" fmla="*/ 1006642 h 1006642"/>
                <a:gd name="connsiteX0" fmla="*/ 1006642 w 1006642"/>
                <a:gd name="connsiteY0" fmla="*/ 0 h 1006642"/>
                <a:gd name="connsiteX1" fmla="*/ 1006642 w 1006642"/>
                <a:gd name="connsiteY1" fmla="*/ 1006642 h 1006642"/>
                <a:gd name="connsiteX2" fmla="*/ 0 w 1006642"/>
                <a:gd name="connsiteY2" fmla="*/ 1006642 h 1006642"/>
              </a:gdLst>
              <a:ahLst/>
              <a:cxnLst>
                <a:cxn ang="0">
                  <a:pos x="connsiteX0" y="connsiteY0"/>
                </a:cxn>
                <a:cxn ang="0">
                  <a:pos x="connsiteX1" y="connsiteY1"/>
                </a:cxn>
                <a:cxn ang="0">
                  <a:pos x="connsiteX2" y="connsiteY2"/>
                </a:cxn>
              </a:cxnLst>
              <a:rect l="l" t="t" r="r" b="b"/>
              <a:pathLst>
                <a:path w="1006642" h="1006642">
                  <a:moveTo>
                    <a:pt x="1006642" y="0"/>
                  </a:moveTo>
                  <a:lnTo>
                    <a:pt x="1006642" y="1006642"/>
                  </a:lnTo>
                  <a:lnTo>
                    <a:pt x="0" y="1006642"/>
                  </a:lnTo>
                </a:path>
              </a:pathLst>
            </a:custGeom>
            <a:noFill/>
            <a:ln w="222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pic>
        <p:nvPicPr>
          <p:cNvPr id="20" name="Graphic 19">
            <a:extLst>
              <a:ext uri="{FF2B5EF4-FFF2-40B4-BE49-F238E27FC236}">
                <a16:creationId xmlns:a16="http://schemas.microsoft.com/office/drawing/2014/main" id="{C4A424C4-DC11-49AA-8B73-687D7FA42F1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05744" y="1082806"/>
            <a:ext cx="2297176" cy="2432304"/>
          </a:xfrm>
          <a:prstGeom prst="rect">
            <a:avLst/>
          </a:prstGeom>
        </p:spPr>
      </p:pic>
    </p:spTree>
    <p:extLst>
      <p:ext uri="{BB962C8B-B14F-4D97-AF65-F5344CB8AC3E}">
        <p14:creationId xmlns:p14="http://schemas.microsoft.com/office/powerpoint/2010/main" val="10977899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35" presetClass="path" presetSubtype="0" decel="100000" fill="hold" grpId="1" nodeType="withEffect">
                                  <p:stCondLst>
                                    <p:cond delay="0"/>
                                  </p:stCondLst>
                                  <p:childTnLst>
                                    <p:animMotion origin="layout" path="M -2.70833E-6 -3.7037E-7 L -0.08763 -3.7037E-7 " pathEditMode="relative" rAng="0" ptsTypes="AA">
                                      <p:cBhvr>
                                        <p:cTn id="9" dur="500" spd="-100000" fill="hold"/>
                                        <p:tgtEl>
                                          <p:spTgt spid="12"/>
                                        </p:tgtEl>
                                        <p:attrNameLst>
                                          <p:attrName>ppt_x</p:attrName>
                                          <p:attrName>ppt_y</p:attrName>
                                        </p:attrNameLst>
                                      </p:cBhvr>
                                      <p:rCtr x="-4388" y="0"/>
                                    </p:animMotion>
                                  </p:childTnLst>
                                </p:cTn>
                              </p:par>
                              <p:par>
                                <p:cTn id="10" presetID="10" presetClass="entr" presetSubtype="0" fill="hold" grpId="0" nodeType="withEffect">
                                  <p:stCondLst>
                                    <p:cond delay="1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35" presetClass="path" presetSubtype="0" decel="100000" fill="hold" grpId="1" nodeType="withEffect">
                                  <p:stCondLst>
                                    <p:cond delay="100"/>
                                  </p:stCondLst>
                                  <p:childTnLst>
                                    <p:animMotion origin="layout" path="M -2.70833E-6 -1.48148E-6 L -0.08763 -1.48148E-6 " pathEditMode="relative" rAng="0" ptsTypes="AA">
                                      <p:cBhvr>
                                        <p:cTn id="14" dur="500" spd="-100000" fill="hold"/>
                                        <p:tgtEl>
                                          <p:spTgt spid="13"/>
                                        </p:tgtEl>
                                        <p:attrNameLst>
                                          <p:attrName>ppt_x</p:attrName>
                                          <p:attrName>ppt_y</p:attrName>
                                        </p:attrNameLst>
                                      </p:cBhvr>
                                      <p:rCtr x="-438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67BBFF3-4954-4747-A15F-599032B0EF4B}"/>
              </a:ext>
            </a:extLst>
          </p:cNvPr>
          <p:cNvSpPr/>
          <p:nvPr/>
        </p:nvSpPr>
        <p:spPr>
          <a:xfrm>
            <a:off x="4329955" y="5230757"/>
            <a:ext cx="3552383"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gradFill>
                  <a:gsLst>
                    <a:gs pos="0">
                      <a:srgbClr val="282828"/>
                    </a:gs>
                    <a:gs pos="100000">
                      <a:srgbClr val="282828"/>
                    </a:gs>
                  </a:gsLst>
                  <a:lin ang="5400000" scaled="0"/>
                </a:gradFill>
                <a:effectLst/>
                <a:uLnTx/>
                <a:uFillTx/>
                <a:latin typeface="Segoe UI Semilight" panose="020B0402040204020203" pitchFamily="34" charset="0"/>
                <a:ea typeface="+mn-ea"/>
                <a:cs typeface="Segoe UI Semilight" panose="020B0402040204020203" pitchFamily="34" charset="0"/>
              </a:rPr>
              <a:t>Trusted by IT. Loved by security teams.</a:t>
            </a:r>
          </a:p>
        </p:txBody>
      </p:sp>
      <p:sp>
        <p:nvSpPr>
          <p:cNvPr id="11" name="TextBox 10">
            <a:extLst>
              <a:ext uri="{FF2B5EF4-FFF2-40B4-BE49-F238E27FC236}">
                <a16:creationId xmlns:a16="http://schemas.microsoft.com/office/drawing/2014/main" id="{6D9633D0-AFA4-4E24-BB7B-07B856A4CE80}"/>
              </a:ext>
            </a:extLst>
          </p:cNvPr>
          <p:cNvSpPr txBox="1"/>
          <p:nvPr/>
        </p:nvSpPr>
        <p:spPr>
          <a:xfrm>
            <a:off x="4677936" y="4852852"/>
            <a:ext cx="2856423" cy="369332"/>
          </a:xfrm>
          <a:prstGeom prst="rect">
            <a:avLst/>
          </a:prstGeom>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gradFill>
                  <a:gsLst>
                    <a:gs pos="0">
                      <a:srgbClr val="282828"/>
                    </a:gs>
                    <a:gs pos="100000">
                      <a:srgbClr val="282828"/>
                    </a:gs>
                  </a:gsLst>
                  <a:lin ang="5400000" scaled="1"/>
                </a:gradFill>
                <a:effectLst/>
                <a:uLnTx/>
                <a:uFillTx/>
                <a:latin typeface="Segoe UI" panose="020B0502040204020203" pitchFamily="34" charset="0"/>
                <a:ea typeface="+mn-ea"/>
                <a:cs typeface="Segoe UI" panose="020B0502040204020203" pitchFamily="34" charset="0"/>
              </a:rPr>
              <a:t>Built-in. Cloud-powered.​</a:t>
            </a:r>
          </a:p>
        </p:txBody>
      </p:sp>
      <p:sp>
        <p:nvSpPr>
          <p:cNvPr id="15" name="TextBox 14">
            <a:extLst>
              <a:ext uri="{FF2B5EF4-FFF2-40B4-BE49-F238E27FC236}">
                <a16:creationId xmlns:a16="http://schemas.microsoft.com/office/drawing/2014/main" id="{4B55509F-6E79-429B-8C88-722C4F6C68CB}"/>
              </a:ext>
            </a:extLst>
          </p:cNvPr>
          <p:cNvSpPr txBox="1"/>
          <p:nvPr/>
        </p:nvSpPr>
        <p:spPr>
          <a:xfrm>
            <a:off x="2984686" y="4253347"/>
            <a:ext cx="6242923" cy="590931"/>
          </a:xfrm>
          <a:prstGeom prst="rect">
            <a:avLst/>
          </a:prstGeom>
        </p:spPr>
        <p:txBody>
          <a:bodyPr vert="horz" wrap="square" lIns="146304" tIns="45720" rIns="146304" bIns="45720" rtlCol="0" anchor="t">
            <a:noAutofit/>
          </a:bodyPr>
          <a:lstStyle>
            <a:lvl1pPr defTabSz="914180">
              <a:lnSpc>
                <a:spcPct val="90000"/>
              </a:lnSpc>
              <a:spcBef>
                <a:spcPct val="0"/>
              </a:spcBef>
              <a:buNone/>
              <a:defRPr lang="en-US" sz="3600" b="0" cap="none" spc="0" baseline="0" dirty="0" smtClean="0">
                <a:ln w="3175">
                  <a:noFill/>
                </a:ln>
                <a:gradFill>
                  <a:gsLst>
                    <a:gs pos="1250">
                      <a:schemeClr val="accent1"/>
                    </a:gs>
                    <a:gs pos="100000">
                      <a:schemeClr val="accent1"/>
                    </a:gs>
                  </a:gsLst>
                  <a:lin ang="5400000" scaled="0"/>
                </a:gradFill>
                <a:effectLst/>
                <a:latin typeface="+mj-lt"/>
                <a:cs typeface="Segoe UI" pitchFamily="34" charset="0"/>
              </a:defRPr>
            </a:lvl1pPr>
          </a:lstStyle>
          <a:p>
            <a:pPr marL="0" marR="0" lvl="0" indent="0" algn="ctr" defTabSz="91418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w="3175">
                  <a:noFill/>
                </a:ln>
                <a:gradFill>
                  <a:gsLst>
                    <a:gs pos="1250">
                      <a:srgbClr val="0078D7"/>
                    </a:gs>
                    <a:gs pos="100000">
                      <a:srgbClr val="0078D7"/>
                    </a:gs>
                  </a:gsLst>
                  <a:lin ang="5400000" scaled="0"/>
                </a:gradFill>
                <a:effectLst/>
                <a:uLnTx/>
                <a:uFillTx/>
                <a:latin typeface="Segoe UI"/>
                <a:ea typeface="+mn-ea"/>
                <a:cs typeface="Segoe UI" pitchFamily="34" charset="0"/>
              </a:rPr>
              <a:t>Microsoft Defender ATP</a:t>
            </a:r>
          </a:p>
        </p:txBody>
      </p:sp>
      <p:pic>
        <p:nvPicPr>
          <p:cNvPr id="3" name="Picture 2">
            <a:extLst>
              <a:ext uri="{FF2B5EF4-FFF2-40B4-BE49-F238E27FC236}">
                <a16:creationId xmlns:a16="http://schemas.microsoft.com/office/drawing/2014/main" id="{29FBACA8-5A35-4D63-8B45-2ABCD168E4B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53359" y="1608463"/>
            <a:ext cx="2305622" cy="2451644"/>
          </a:xfrm>
          <a:prstGeom prst="rect">
            <a:avLst/>
          </a:prstGeom>
        </p:spPr>
      </p:pic>
    </p:spTree>
    <p:extLst>
      <p:ext uri="{BB962C8B-B14F-4D97-AF65-F5344CB8AC3E}">
        <p14:creationId xmlns:p14="http://schemas.microsoft.com/office/powerpoint/2010/main" val="33578320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Tree>
    <p:extLst>
      <p:ext uri="{BB962C8B-B14F-4D97-AF65-F5344CB8AC3E}">
        <p14:creationId xmlns:p14="http://schemas.microsoft.com/office/powerpoint/2010/main" val="83113609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id="{33D93EB7-8F31-4735-9C09-9EAF50D96806}"/>
              </a:ext>
            </a:extLst>
          </p:cNvPr>
          <p:cNvGraphicFramePr>
            <a:graphicFrameLocks noGrp="1"/>
          </p:cNvGraphicFramePr>
          <p:nvPr/>
        </p:nvGraphicFramePr>
        <p:xfrm>
          <a:off x="4415957" y="1828800"/>
          <a:ext cx="7033945" cy="3547420"/>
        </p:xfrm>
        <a:graphic>
          <a:graphicData uri="http://schemas.openxmlformats.org/drawingml/2006/table">
            <a:tbl>
              <a:tblPr>
                <a:effectLst>
                  <a:outerShdw blurRad="228600" dist="25400" dir="3600000" algn="ctr" rotWithShape="0">
                    <a:prstClr val="black">
                      <a:alpha val="30000"/>
                    </a:prstClr>
                  </a:outerShdw>
                </a:effectLst>
                <a:tableStyleId>{5C22544A-7EE6-4342-B048-85BDC9FD1C3A}</a:tableStyleId>
              </a:tblPr>
              <a:tblGrid>
                <a:gridCol w="1463040">
                  <a:extLst>
                    <a:ext uri="{9D8B030D-6E8A-4147-A177-3AD203B41FA5}">
                      <a16:colId xmlns:a16="http://schemas.microsoft.com/office/drawing/2014/main" val="3473776733"/>
                    </a:ext>
                  </a:extLst>
                </a:gridCol>
                <a:gridCol w="1371600">
                  <a:extLst>
                    <a:ext uri="{9D8B030D-6E8A-4147-A177-3AD203B41FA5}">
                      <a16:colId xmlns:a16="http://schemas.microsoft.com/office/drawing/2014/main" val="3947543296"/>
                    </a:ext>
                  </a:extLst>
                </a:gridCol>
                <a:gridCol w="4199305">
                  <a:extLst>
                    <a:ext uri="{9D8B030D-6E8A-4147-A177-3AD203B41FA5}">
                      <a16:colId xmlns:a16="http://schemas.microsoft.com/office/drawing/2014/main" val="3551102750"/>
                    </a:ext>
                  </a:extLst>
                </a:gridCol>
              </a:tblGrid>
              <a:tr h="579750">
                <a:tc>
                  <a:txBody>
                    <a:bodyPr/>
                    <a:lstStyle/>
                    <a:p>
                      <a:r>
                        <a:rPr lang="en-US" sz="1500" kern="12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CLIENT</a:t>
                      </a:r>
                    </a:p>
                  </a:txBody>
                  <a:tcPr marL="182880"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sz="1500" kern="12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SERVER</a:t>
                      </a: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sz="1500" kern="1200" dirty="0">
                          <a:gradFill>
                            <a:gsLst>
                              <a:gs pos="0">
                                <a:schemeClr val="accent1"/>
                              </a:gs>
                              <a:gs pos="100000">
                                <a:schemeClr val="accent1"/>
                              </a:gs>
                            </a:gsLst>
                            <a:lin ang="5400000" scaled="1"/>
                          </a:gradFill>
                          <a:latin typeface="Segoe UI Semibold" panose="020B0702040204020203" pitchFamily="34" charset="0"/>
                          <a:ea typeface="Segoe UI Black" panose="020B0A02040204020203" pitchFamily="34" charset="0"/>
                          <a:cs typeface="Segoe UI Semibold" panose="020B0702040204020203" pitchFamily="34" charset="0"/>
                        </a:rPr>
                        <a:t>CROSS-PLATFORM</a:t>
                      </a: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15585948"/>
                  </a:ext>
                </a:extLst>
              </a:tr>
              <a:tr h="1011682">
                <a:tc>
                  <a:txBody>
                    <a:bodyPr/>
                    <a:lstStyle/>
                    <a:p>
                      <a:pPr marL="0" algn="l" defTabSz="914400" rtl="0" eaLnBrk="1" latinLnBrk="0" hangingPunct="1">
                        <a:lnSpc>
                          <a:spcPct val="97000"/>
                        </a:lnSpc>
                        <a:spcAft>
                          <a:spcPts val="600"/>
                        </a:spcAft>
                      </a:pPr>
                      <a:r>
                        <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Windows 10 </a:t>
                      </a:r>
                    </a:p>
                  </a:txBody>
                  <a:tcPr marL="182880"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lvl="0" algn="l" defTabSz="914400" eaLnBrk="1" latinLnBrk="0" hangingPunct="1">
                        <a:lnSpc>
                          <a:spcPct val="97000"/>
                        </a:lnSpc>
                        <a:spcAft>
                          <a:spcPts val="600"/>
                        </a:spcAft>
                        <a:buNone/>
                      </a:pPr>
                      <a:r>
                        <a:rPr lang="en-US" sz="1200" b="1" i="0" u="none" strike="noStrike" kern="1200" noProof="0" dirty="0">
                          <a:gradFill>
                            <a:gsLst>
                              <a:gs pos="67000">
                                <a:schemeClr val="tx1"/>
                              </a:gs>
                              <a:gs pos="88000">
                                <a:schemeClr val="tx1"/>
                              </a:gs>
                            </a:gsLst>
                            <a:lin ang="7200000" scaled="0"/>
                          </a:gradFill>
                          <a:latin typeface="Segoe UI"/>
                        </a:rPr>
                        <a:t>Server 2019</a:t>
                      </a:r>
                      <a:endParaRPr lang="en-US" sz="1200" b="0" i="0" u="none" strike="noStrike" kern="1200" noProof="0" dirty="0">
                        <a:gradFill>
                          <a:gsLst>
                            <a:gs pos="67000">
                              <a:schemeClr val="tx1"/>
                            </a:gs>
                            <a:gs pos="88000">
                              <a:schemeClr val="tx1"/>
                            </a:gs>
                          </a:gsLst>
                          <a:lin ang="7200000" scaled="0"/>
                        </a:gradFill>
                        <a:latin typeface="Segoe UI"/>
                      </a:endParaRPr>
                    </a:p>
                  </a:txBody>
                  <a:tcPr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lvl="0" indent="0" algn="l" defTabSz="914400" rtl="0" eaLnBrk="1" latinLnBrk="0" hangingPunct="1">
                        <a:lnSpc>
                          <a:spcPct val="100000"/>
                        </a:lnSpc>
                        <a:spcAft>
                          <a:spcPts val="600"/>
                        </a:spcAft>
                      </a:pPr>
                      <a:r>
                        <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macOS (Mojave, High Sierra, and Sierra)</a:t>
                      </a:r>
                    </a:p>
                  </a:txBody>
                  <a:tcPr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262610041"/>
                  </a:ext>
                </a:extLst>
              </a:tr>
              <a:tr h="977580">
                <a:tc>
                  <a:txBody>
                    <a:bodyPr/>
                    <a:lstStyle/>
                    <a:p>
                      <a:pPr marL="0" algn="l" defTabSz="914400" rtl="0" eaLnBrk="1" latinLnBrk="0" hangingPunct="1">
                        <a:lnSpc>
                          <a:spcPct val="97000"/>
                        </a:lnSpc>
                        <a:spcAft>
                          <a:spcPts val="600"/>
                        </a:spcAft>
                      </a:pPr>
                      <a:r>
                        <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Windows 8.1</a:t>
                      </a:r>
                    </a:p>
                  </a:txBody>
                  <a:tcPr marL="182880"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lvl="0" algn="l" defTabSz="914400" eaLnBrk="1" latinLnBrk="0" hangingPunct="1">
                        <a:lnSpc>
                          <a:spcPct val="97000"/>
                        </a:lnSpc>
                        <a:spcAft>
                          <a:spcPts val="600"/>
                        </a:spcAft>
                        <a:buNone/>
                      </a:pPr>
                      <a:r>
                        <a:rPr lang="en-US" sz="1200" b="1" i="0" u="none" strike="noStrike" kern="1200" noProof="0" dirty="0">
                          <a:gradFill>
                            <a:gsLst>
                              <a:gs pos="67000">
                                <a:schemeClr val="tx1"/>
                              </a:gs>
                              <a:gs pos="88000">
                                <a:schemeClr val="tx1"/>
                              </a:gs>
                            </a:gsLst>
                            <a:lin ang="7200000" scaled="0"/>
                          </a:gradFill>
                          <a:latin typeface="Segoe UI"/>
                        </a:rPr>
                        <a:t>Server 2016</a:t>
                      </a:r>
                      <a:endParaRPr lang="en-US" sz="1200" b="0" i="0" u="none" strike="noStrike" kern="1200" noProof="0" dirty="0">
                        <a:gradFill>
                          <a:gsLst>
                            <a:gs pos="67000">
                              <a:schemeClr val="tx1"/>
                            </a:gs>
                            <a:gs pos="88000">
                              <a:schemeClr val="tx1"/>
                            </a:gs>
                          </a:gsLst>
                          <a:lin ang="7200000" scaled="0"/>
                        </a:gradFill>
                        <a:latin typeface="Segoe UI"/>
                      </a:endParaRPr>
                    </a:p>
                  </a:txBody>
                  <a:tcPr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algn="l" defTabSz="914400" rtl="0" eaLnBrk="1" latinLnBrk="0" hangingPunct="1">
                        <a:lnSpc>
                          <a:spcPct val="100000"/>
                        </a:lnSpc>
                        <a:spcAft>
                          <a:spcPts val="600"/>
                        </a:spcAft>
                      </a:pPr>
                      <a:r>
                        <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Mac &amp; Linux </a:t>
                      </a:r>
                      <a:r>
                        <a:rPr lang="en-US" sz="1200" b="1" kern="1200" noProof="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(3rd party)</a:t>
                      </a:r>
                      <a:endPar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endParaRPr>
                    </a:p>
                  </a:txBody>
                  <a:tcPr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99767821"/>
                  </a:ext>
                </a:extLst>
              </a:tr>
              <a:tr h="978408">
                <a:tc>
                  <a:txBody>
                    <a:bodyPr/>
                    <a:lstStyle/>
                    <a:p>
                      <a:pPr marL="0" algn="l" defTabSz="914400" rtl="0" eaLnBrk="1" latinLnBrk="0" hangingPunct="1">
                        <a:lnSpc>
                          <a:spcPct val="97000"/>
                        </a:lnSpc>
                        <a:spcAft>
                          <a:spcPts val="600"/>
                        </a:spcAft>
                      </a:pPr>
                      <a:r>
                        <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Windows 7SP1</a:t>
                      </a:r>
                    </a:p>
                  </a:txBody>
                  <a:tcPr marL="182880"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lvl="0" algn="l" defTabSz="914400" eaLnBrk="1" latinLnBrk="0" hangingPunct="1">
                        <a:lnSpc>
                          <a:spcPct val="97000"/>
                        </a:lnSpc>
                        <a:spcAft>
                          <a:spcPts val="600"/>
                        </a:spcAft>
                        <a:buNone/>
                      </a:pPr>
                      <a:r>
                        <a:rPr lang="en-US" sz="1200" b="1" i="0" u="none" strike="noStrike" kern="1200" noProof="0" dirty="0">
                          <a:gradFill>
                            <a:gsLst>
                              <a:gs pos="67000">
                                <a:schemeClr val="tx1"/>
                              </a:gs>
                              <a:gs pos="88000">
                                <a:schemeClr val="tx1"/>
                              </a:gs>
                            </a:gsLst>
                            <a:lin ang="7200000" scaled="0"/>
                          </a:gradFill>
                          <a:latin typeface="Segoe UI"/>
                        </a:rPr>
                        <a:t>Server 2012R2</a:t>
                      </a:r>
                      <a:endParaRPr lang="en-US" sz="1200" b="0" i="0" u="none" strike="noStrike" kern="1200" noProof="0" dirty="0">
                        <a:gradFill>
                          <a:gsLst>
                            <a:gs pos="67000">
                              <a:schemeClr val="tx1"/>
                            </a:gs>
                            <a:gs pos="88000">
                              <a:schemeClr val="tx1"/>
                            </a:gs>
                          </a:gsLst>
                          <a:lin ang="7200000" scaled="0"/>
                        </a:gradFill>
                        <a:latin typeface="Segoe UI"/>
                      </a:endParaRPr>
                    </a:p>
                  </a:txBody>
                  <a:tcPr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algn="l" defTabSz="914400" rtl="0" eaLnBrk="1" latinLnBrk="0" hangingPunct="1">
                        <a:lnSpc>
                          <a:spcPct val="100000"/>
                        </a:lnSpc>
                        <a:spcAft>
                          <a:spcPts val="600"/>
                        </a:spcAft>
                      </a:pPr>
                      <a:r>
                        <a:rPr lang="en-US" sz="1200" b="1" kern="1200" dirty="0">
                          <a:gradFill>
                            <a:gsLst>
                              <a:gs pos="67000">
                                <a:schemeClr val="tx1"/>
                              </a:gs>
                              <a:gs pos="88000">
                                <a:schemeClr val="tx1"/>
                              </a:gs>
                            </a:gsLst>
                            <a:lin ang="7200000" scaled="0"/>
                          </a:gradFill>
                          <a:latin typeface="Segoe UI" panose="020B0502040204020203" pitchFamily="34" charset="0"/>
                          <a:ea typeface="+mn-ea"/>
                          <a:cs typeface="Segoe UI" panose="020B0502040204020203" pitchFamily="34" charset="0"/>
                        </a:rPr>
                        <a:t>Android, iOS (3rd party)</a:t>
                      </a:r>
                    </a:p>
                  </a:txBody>
                  <a:tcPr marT="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582227653"/>
                  </a:ext>
                </a:extLst>
              </a:tr>
            </a:tbl>
          </a:graphicData>
        </a:graphic>
      </p:graphicFrame>
      <p:sp>
        <p:nvSpPr>
          <p:cNvPr id="4" name="Title 3">
            <a:extLst>
              <a:ext uri="{FF2B5EF4-FFF2-40B4-BE49-F238E27FC236}">
                <a16:creationId xmlns:a16="http://schemas.microsoft.com/office/drawing/2014/main" id="{74805A5E-98CC-4BEF-B64C-DA82B77A58BA}"/>
              </a:ext>
            </a:extLst>
          </p:cNvPr>
          <p:cNvSpPr>
            <a:spLocks noGrp="1"/>
          </p:cNvSpPr>
          <p:nvPr>
            <p:ph type="title"/>
          </p:nvPr>
        </p:nvSpPr>
        <p:spPr>
          <a:xfrm>
            <a:off x="599675" y="2940088"/>
            <a:ext cx="3659397" cy="758022"/>
          </a:xfrm>
        </p:spPr>
        <p:txBody>
          <a:bodyPr/>
          <a:lstStyle/>
          <a:p>
            <a:r>
              <a:rPr lang="en-US" dirty="0"/>
              <a:t>Platform coverage</a:t>
            </a:r>
          </a:p>
        </p:txBody>
      </p:sp>
      <p:grpSp>
        <p:nvGrpSpPr>
          <p:cNvPr id="3" name="Group 2">
            <a:extLst>
              <a:ext uri="{FF2B5EF4-FFF2-40B4-BE49-F238E27FC236}">
                <a16:creationId xmlns:a16="http://schemas.microsoft.com/office/drawing/2014/main" id="{1F578D07-BBB8-463E-ADC0-C6C04B17469B}"/>
              </a:ext>
            </a:extLst>
          </p:cNvPr>
          <p:cNvGrpSpPr/>
          <p:nvPr/>
        </p:nvGrpSpPr>
        <p:grpSpPr>
          <a:xfrm>
            <a:off x="9130623" y="3945223"/>
            <a:ext cx="885546" cy="275085"/>
            <a:chOff x="10751703" y="2705471"/>
            <a:chExt cx="885546" cy="275085"/>
          </a:xfrm>
        </p:grpSpPr>
        <p:pic>
          <p:nvPicPr>
            <p:cNvPr id="46" name="Graphic 45">
              <a:hlinkClick r:id="" action="ppaction://noaction"/>
              <a:extLst>
                <a:ext uri="{FF2B5EF4-FFF2-40B4-BE49-F238E27FC236}">
                  <a16:creationId xmlns:a16="http://schemas.microsoft.com/office/drawing/2014/main" id="{FA8766F1-7698-400C-8729-5EE7E1763F4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947482" y="2745611"/>
              <a:ext cx="493985" cy="191401"/>
            </a:xfrm>
            <a:prstGeom prst="rect">
              <a:avLst/>
            </a:prstGeom>
          </p:spPr>
        </p:pic>
        <p:sp>
          <p:nvSpPr>
            <p:cNvPr id="48" name="Rectangle 47">
              <a:extLst>
                <a:ext uri="{FF2B5EF4-FFF2-40B4-BE49-F238E27FC236}">
                  <a16:creationId xmlns:a16="http://schemas.microsoft.com/office/drawing/2014/main" id="{D23D2CB5-0700-41A2-9649-9D788F12C34C}"/>
                </a:ext>
              </a:extLst>
            </p:cNvPr>
            <p:cNvSpPr/>
            <p:nvPr/>
          </p:nvSpPr>
          <p:spPr bwMode="auto">
            <a:xfrm>
              <a:off x="10751703" y="2705471"/>
              <a:ext cx="885546" cy="275085"/>
            </a:xfrm>
            <a:prstGeom prst="rect">
              <a:avLst/>
            </a:prstGeom>
            <a:noFill/>
            <a:ln w="12700">
              <a:solidFill>
                <a:schemeClr val="bg2">
                  <a:lumMod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14" name="Group 13">
            <a:extLst>
              <a:ext uri="{FF2B5EF4-FFF2-40B4-BE49-F238E27FC236}">
                <a16:creationId xmlns:a16="http://schemas.microsoft.com/office/drawing/2014/main" id="{16D5B03A-6076-48D6-B9B5-CC5929E4A8D7}"/>
              </a:ext>
            </a:extLst>
          </p:cNvPr>
          <p:cNvGrpSpPr/>
          <p:nvPr/>
        </p:nvGrpSpPr>
        <p:grpSpPr>
          <a:xfrm>
            <a:off x="7349892" y="4931090"/>
            <a:ext cx="885546" cy="275085"/>
            <a:chOff x="10620814" y="3613623"/>
            <a:chExt cx="885546" cy="275085"/>
          </a:xfrm>
        </p:grpSpPr>
        <p:pic>
          <p:nvPicPr>
            <p:cNvPr id="13" name="Picture 12">
              <a:extLst>
                <a:ext uri="{FF2B5EF4-FFF2-40B4-BE49-F238E27FC236}">
                  <a16:creationId xmlns:a16="http://schemas.microsoft.com/office/drawing/2014/main" id="{8CF81310-8388-4D53-8CE2-13E675A2CD7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196" r="4995" b="56948"/>
            <a:stretch/>
          </p:blipFill>
          <p:spPr>
            <a:xfrm>
              <a:off x="10647405" y="3630645"/>
              <a:ext cx="846825" cy="245706"/>
            </a:xfrm>
            <a:prstGeom prst="rect">
              <a:avLst/>
            </a:prstGeom>
          </p:spPr>
        </p:pic>
        <p:sp>
          <p:nvSpPr>
            <p:cNvPr id="55" name="Rectangle 54">
              <a:extLst>
                <a:ext uri="{FF2B5EF4-FFF2-40B4-BE49-F238E27FC236}">
                  <a16:creationId xmlns:a16="http://schemas.microsoft.com/office/drawing/2014/main" id="{F02DDD7F-8785-4507-85DB-BA4F333C187C}"/>
                </a:ext>
              </a:extLst>
            </p:cNvPr>
            <p:cNvSpPr/>
            <p:nvPr/>
          </p:nvSpPr>
          <p:spPr bwMode="auto">
            <a:xfrm>
              <a:off x="10620814" y="3613623"/>
              <a:ext cx="885546" cy="275085"/>
            </a:xfrm>
            <a:prstGeom prst="rect">
              <a:avLst/>
            </a:prstGeom>
            <a:noFill/>
            <a:ln w="12700">
              <a:solidFill>
                <a:schemeClr val="bg2">
                  <a:lumMod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36" name="Group 35">
            <a:extLst>
              <a:ext uri="{FF2B5EF4-FFF2-40B4-BE49-F238E27FC236}">
                <a16:creationId xmlns:a16="http://schemas.microsoft.com/office/drawing/2014/main" id="{B48D2AE3-8CC2-43EA-A59E-1B7BF8F33C97}"/>
              </a:ext>
            </a:extLst>
          </p:cNvPr>
          <p:cNvGrpSpPr/>
          <p:nvPr/>
        </p:nvGrpSpPr>
        <p:grpSpPr>
          <a:xfrm>
            <a:off x="7357469" y="3945223"/>
            <a:ext cx="885546" cy="275085"/>
            <a:chOff x="9735268" y="3424850"/>
            <a:chExt cx="885546" cy="275085"/>
          </a:xfrm>
        </p:grpSpPr>
        <p:pic>
          <p:nvPicPr>
            <p:cNvPr id="37" name="Picture 2" descr="See the source image">
              <a:extLst>
                <a:ext uri="{FF2B5EF4-FFF2-40B4-BE49-F238E27FC236}">
                  <a16:creationId xmlns:a16="http://schemas.microsoft.com/office/drawing/2014/main" id="{D3B43019-3947-45F8-97AA-D124A7A05BE2}"/>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9880091" y="3446233"/>
              <a:ext cx="595900" cy="253702"/>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a:extLst>
                <a:ext uri="{FF2B5EF4-FFF2-40B4-BE49-F238E27FC236}">
                  <a16:creationId xmlns:a16="http://schemas.microsoft.com/office/drawing/2014/main" id="{F8D75432-48F3-4714-9CC3-7874008EBD98}"/>
                </a:ext>
              </a:extLst>
            </p:cNvPr>
            <p:cNvSpPr/>
            <p:nvPr/>
          </p:nvSpPr>
          <p:spPr bwMode="auto">
            <a:xfrm>
              <a:off x="9735268" y="3424850"/>
              <a:ext cx="885546" cy="275085"/>
            </a:xfrm>
            <a:prstGeom prst="rect">
              <a:avLst/>
            </a:prstGeom>
            <a:noFill/>
            <a:ln w="12700">
              <a:solidFill>
                <a:schemeClr val="bg2">
                  <a:lumMod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51" name="Group 50">
            <a:extLst>
              <a:ext uri="{FF2B5EF4-FFF2-40B4-BE49-F238E27FC236}">
                <a16:creationId xmlns:a16="http://schemas.microsoft.com/office/drawing/2014/main" id="{5827B850-FA4E-4125-A2B8-19F425292E7D}"/>
              </a:ext>
            </a:extLst>
          </p:cNvPr>
          <p:cNvGrpSpPr/>
          <p:nvPr/>
        </p:nvGrpSpPr>
        <p:grpSpPr>
          <a:xfrm>
            <a:off x="8248424" y="3944583"/>
            <a:ext cx="887608" cy="275725"/>
            <a:chOff x="10017126" y="2138639"/>
            <a:chExt cx="885546" cy="275085"/>
          </a:xfrm>
        </p:grpSpPr>
        <p:grpSp>
          <p:nvGrpSpPr>
            <p:cNvPr id="52" name="Group 51">
              <a:extLst>
                <a:ext uri="{FF2B5EF4-FFF2-40B4-BE49-F238E27FC236}">
                  <a16:creationId xmlns:a16="http://schemas.microsoft.com/office/drawing/2014/main" id="{B5AC462F-687A-479F-ACBE-2F8CCE50EE15}"/>
                </a:ext>
              </a:extLst>
            </p:cNvPr>
            <p:cNvGrpSpPr/>
            <p:nvPr/>
          </p:nvGrpSpPr>
          <p:grpSpPr>
            <a:xfrm>
              <a:off x="10017126" y="2138639"/>
              <a:ext cx="885546" cy="275085"/>
              <a:chOff x="10751702" y="2274809"/>
              <a:chExt cx="885546" cy="275085"/>
            </a:xfrm>
          </p:grpSpPr>
          <p:pic>
            <p:nvPicPr>
              <p:cNvPr id="60" name="Shape 14" descr="SentinelOne_Logo_White.emf">
                <a:extLst>
                  <a:ext uri="{FF2B5EF4-FFF2-40B4-BE49-F238E27FC236}">
                    <a16:creationId xmlns:a16="http://schemas.microsoft.com/office/drawing/2014/main" id="{ECE7F267-7A52-4C9F-A4D3-1B421F20306B}"/>
                  </a:ext>
                </a:extLst>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10811274" y="2316598"/>
                <a:ext cx="767994" cy="205942"/>
              </a:xfrm>
              <a:prstGeom prst="rect">
                <a:avLst/>
              </a:prstGeom>
              <a:noFill/>
              <a:ln>
                <a:noFill/>
              </a:ln>
            </p:spPr>
          </p:pic>
          <p:sp>
            <p:nvSpPr>
              <p:cNvPr id="61" name="Rectangle 60">
                <a:extLst>
                  <a:ext uri="{FF2B5EF4-FFF2-40B4-BE49-F238E27FC236}">
                    <a16:creationId xmlns:a16="http://schemas.microsoft.com/office/drawing/2014/main" id="{C6E8399F-5B7B-4BA6-9ECC-4369A2AA2FEA}"/>
                  </a:ext>
                </a:extLst>
              </p:cNvPr>
              <p:cNvSpPr/>
              <p:nvPr/>
            </p:nvSpPr>
            <p:spPr bwMode="auto">
              <a:xfrm>
                <a:off x="10751702" y="2274809"/>
                <a:ext cx="885546" cy="275085"/>
              </a:xfrm>
              <a:prstGeom prst="rect">
                <a:avLst/>
              </a:prstGeom>
              <a:solidFill>
                <a:schemeClr val="bg1"/>
              </a:solidFill>
              <a:ln w="12700">
                <a:solidFill>
                  <a:schemeClr val="bg2">
                    <a:lumMod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53" name="Rectangle 52">
              <a:extLst>
                <a:ext uri="{FF2B5EF4-FFF2-40B4-BE49-F238E27FC236}">
                  <a16:creationId xmlns:a16="http://schemas.microsoft.com/office/drawing/2014/main" id="{638580E1-7858-478D-890F-8B52BF935FEE}"/>
                </a:ext>
              </a:extLst>
            </p:cNvPr>
            <p:cNvSpPr/>
            <p:nvPr/>
          </p:nvSpPr>
          <p:spPr bwMode="auto">
            <a:xfrm>
              <a:off x="10043506" y="2160022"/>
              <a:ext cx="846825" cy="22634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54" name="Graphic 53">
              <a:extLst>
                <a:ext uri="{FF2B5EF4-FFF2-40B4-BE49-F238E27FC236}">
                  <a16:creationId xmlns:a16="http://schemas.microsoft.com/office/drawing/2014/main" id="{C81E7849-1DA1-4F89-9099-6DC65BEBB181}"/>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0074462" y="2203669"/>
              <a:ext cx="784492" cy="156898"/>
            </a:xfrm>
            <a:prstGeom prst="rect">
              <a:avLst/>
            </a:prstGeom>
          </p:spPr>
        </p:pic>
      </p:grpSp>
    </p:spTree>
    <p:extLst>
      <p:ext uri="{BB962C8B-B14F-4D97-AF65-F5344CB8AC3E}">
        <p14:creationId xmlns:p14="http://schemas.microsoft.com/office/powerpoint/2010/main" val="280860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3B78B-C23B-436D-908A-C349BEF43CCE}"/>
              </a:ext>
            </a:extLst>
          </p:cNvPr>
          <p:cNvSpPr>
            <a:spLocks noGrp="1"/>
          </p:cNvSpPr>
          <p:nvPr>
            <p:ph type="title"/>
          </p:nvPr>
        </p:nvSpPr>
        <p:spPr>
          <a:xfrm>
            <a:off x="292238" y="2979168"/>
            <a:ext cx="11655840" cy="899665"/>
          </a:xfrm>
        </p:spPr>
        <p:txBody>
          <a:bodyPr/>
          <a:lstStyle/>
          <a:p>
            <a:r>
              <a:rPr lang="en-US" dirty="0"/>
              <a:t>Let’s take a closer look</a:t>
            </a:r>
          </a:p>
        </p:txBody>
      </p:sp>
    </p:spTree>
    <p:extLst>
      <p:ext uri="{BB962C8B-B14F-4D97-AF65-F5344CB8AC3E}">
        <p14:creationId xmlns:p14="http://schemas.microsoft.com/office/powerpoint/2010/main" val="2853367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aphic 60">
            <a:extLst>
              <a:ext uri="{FF2B5EF4-FFF2-40B4-BE49-F238E27FC236}">
                <a16:creationId xmlns:a16="http://schemas.microsoft.com/office/drawing/2014/main" id="{88C5F432-358A-4CB1-93A1-796667F9CFB9}"/>
              </a:ext>
            </a:extLst>
          </p:cNvPr>
          <p:cNvGrpSpPr/>
          <p:nvPr/>
        </p:nvGrpSpPr>
        <p:grpSpPr>
          <a:xfrm>
            <a:off x="6616424" y="4111185"/>
            <a:ext cx="874114" cy="615853"/>
            <a:chOff x="6552036" y="4571930"/>
            <a:chExt cx="1004482" cy="707703"/>
          </a:xfrm>
        </p:grpSpPr>
        <p:sp>
          <p:nvSpPr>
            <p:cNvPr id="63" name="Freeform: Shape 62">
              <a:extLst>
                <a:ext uri="{FF2B5EF4-FFF2-40B4-BE49-F238E27FC236}">
                  <a16:creationId xmlns:a16="http://schemas.microsoft.com/office/drawing/2014/main" id="{A9A4D4DC-170C-444F-9C84-B026F1710274}"/>
                </a:ext>
              </a:extLst>
            </p:cNvPr>
            <p:cNvSpPr/>
            <p:nvPr/>
          </p:nvSpPr>
          <p:spPr>
            <a:xfrm>
              <a:off x="6946980" y="4692924"/>
              <a:ext cx="251121" cy="319608"/>
            </a:xfrm>
            <a:custGeom>
              <a:avLst/>
              <a:gdLst>
                <a:gd name="connsiteX0" fmla="*/ 41092 w 251120"/>
                <a:gd name="connsiteY0" fmla="*/ 326457 h 319607"/>
                <a:gd name="connsiteX1" fmla="*/ 251121 w 251120"/>
                <a:gd name="connsiteY1" fmla="*/ 130126 h 319607"/>
                <a:gd name="connsiteX2" fmla="*/ 139258 w 251120"/>
                <a:gd name="connsiteY2" fmla="*/ 130126 h 319607"/>
                <a:gd name="connsiteX3" fmla="*/ 210028 w 251120"/>
                <a:gd name="connsiteY3" fmla="*/ 0 h 319607"/>
                <a:gd name="connsiteX4" fmla="*/ 105014 w 251120"/>
                <a:gd name="connsiteY4" fmla="*/ 0 h 319607"/>
                <a:gd name="connsiteX5" fmla="*/ 0 w 251120"/>
                <a:gd name="connsiteY5" fmla="*/ 196331 h 319607"/>
                <a:gd name="connsiteX6" fmla="*/ 82185 w 251120"/>
                <a:gd name="connsiteY6" fmla="*/ 196331 h 319607"/>
                <a:gd name="connsiteX7" fmla="*/ 11415 w 251120"/>
                <a:gd name="connsiteY7" fmla="*/ 326457 h 319607"/>
                <a:gd name="connsiteX8" fmla="*/ 41092 w 251120"/>
                <a:gd name="connsiteY8" fmla="*/ 326457 h 319607"/>
                <a:gd name="connsiteX9" fmla="*/ 41092 w 251120"/>
                <a:gd name="connsiteY9" fmla="*/ 326457 h 31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20" h="319607">
                  <a:moveTo>
                    <a:pt x="41092" y="326457"/>
                  </a:moveTo>
                  <a:lnTo>
                    <a:pt x="251121" y="130126"/>
                  </a:lnTo>
                  <a:lnTo>
                    <a:pt x="139258" y="130126"/>
                  </a:lnTo>
                  <a:lnTo>
                    <a:pt x="210028" y="0"/>
                  </a:lnTo>
                  <a:lnTo>
                    <a:pt x="105014" y="0"/>
                  </a:lnTo>
                  <a:lnTo>
                    <a:pt x="0" y="196331"/>
                  </a:lnTo>
                  <a:lnTo>
                    <a:pt x="82185" y="196331"/>
                  </a:lnTo>
                  <a:lnTo>
                    <a:pt x="11415" y="326457"/>
                  </a:lnTo>
                  <a:lnTo>
                    <a:pt x="41092" y="326457"/>
                  </a:lnTo>
                  <a:lnTo>
                    <a:pt x="41092" y="326457"/>
                  </a:lnTo>
                  <a:close/>
                </a:path>
              </a:pathLst>
            </a:custGeom>
            <a:solidFill>
              <a:schemeClr val="accent1"/>
            </a:solidFill>
            <a:ln w="2273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DBE6A27-D8F8-4D91-8619-0DF4E604A6FB}"/>
                </a:ext>
              </a:extLst>
            </p:cNvPr>
            <p:cNvSpPr/>
            <p:nvPr/>
          </p:nvSpPr>
          <p:spPr>
            <a:xfrm>
              <a:off x="6553719" y="4571930"/>
              <a:ext cx="981653" cy="684874"/>
            </a:xfrm>
            <a:custGeom>
              <a:avLst/>
              <a:gdLst>
                <a:gd name="connsiteX0" fmla="*/ 989102 w 981652"/>
                <a:gd name="connsiteY0" fmla="*/ 662045 h 684873"/>
                <a:gd name="connsiteX1" fmla="*/ 913766 w 981652"/>
                <a:gd name="connsiteY1" fmla="*/ 577577 h 684873"/>
                <a:gd name="connsiteX2" fmla="*/ 904634 w 981652"/>
                <a:gd name="connsiteY2" fmla="*/ 568445 h 684873"/>
                <a:gd name="connsiteX3" fmla="*/ 909200 w 981652"/>
                <a:gd name="connsiteY3" fmla="*/ 545616 h 684873"/>
                <a:gd name="connsiteX4" fmla="*/ 909200 w 981652"/>
                <a:gd name="connsiteY4" fmla="*/ 50224 h 684873"/>
                <a:gd name="connsiteX5" fmla="*/ 858976 w 981652"/>
                <a:gd name="connsiteY5" fmla="*/ 0 h 684873"/>
                <a:gd name="connsiteX6" fmla="*/ 160404 w 981652"/>
                <a:gd name="connsiteY6" fmla="*/ 0 h 684873"/>
                <a:gd name="connsiteX7" fmla="*/ 112463 w 981652"/>
                <a:gd name="connsiteY7" fmla="*/ 50224 h 684873"/>
                <a:gd name="connsiteX8" fmla="*/ 112463 w 981652"/>
                <a:gd name="connsiteY8" fmla="*/ 545616 h 684873"/>
                <a:gd name="connsiteX9" fmla="*/ 117029 w 981652"/>
                <a:gd name="connsiteY9" fmla="*/ 563880 h 684873"/>
                <a:gd name="connsiteX10" fmla="*/ 96482 w 981652"/>
                <a:gd name="connsiteY10" fmla="*/ 579860 h 684873"/>
                <a:gd name="connsiteX11" fmla="*/ 2883 w 981652"/>
                <a:gd name="connsiteY11" fmla="*/ 664328 h 684873"/>
                <a:gd name="connsiteX12" fmla="*/ 27995 w 981652"/>
                <a:gd name="connsiteY12" fmla="*/ 705420 h 684873"/>
                <a:gd name="connsiteX13" fmla="*/ 968556 w 981652"/>
                <a:gd name="connsiteY13" fmla="*/ 705420 h 684873"/>
                <a:gd name="connsiteX14" fmla="*/ 989102 w 981652"/>
                <a:gd name="connsiteY14" fmla="*/ 662045 h 684873"/>
                <a:gd name="connsiteX15" fmla="*/ 470880 w 981652"/>
                <a:gd name="connsiteY15" fmla="*/ 18263 h 684873"/>
                <a:gd name="connsiteX16" fmla="*/ 548499 w 981652"/>
                <a:gd name="connsiteY16" fmla="*/ 18263 h 684873"/>
                <a:gd name="connsiteX17" fmla="*/ 553065 w 981652"/>
                <a:gd name="connsiteY17" fmla="*/ 27395 h 684873"/>
                <a:gd name="connsiteX18" fmla="*/ 548499 w 981652"/>
                <a:gd name="connsiteY18" fmla="*/ 36527 h 684873"/>
                <a:gd name="connsiteX19" fmla="*/ 470880 w 981652"/>
                <a:gd name="connsiteY19" fmla="*/ 36527 h 684873"/>
                <a:gd name="connsiteX20" fmla="*/ 466315 w 981652"/>
                <a:gd name="connsiteY20" fmla="*/ 27395 h 684873"/>
                <a:gd name="connsiteX21" fmla="*/ 470880 w 981652"/>
                <a:gd name="connsiteY21" fmla="*/ 18263 h 684873"/>
                <a:gd name="connsiteX22" fmla="*/ 167253 w 981652"/>
                <a:gd name="connsiteY22" fmla="*/ 57073 h 684873"/>
                <a:gd name="connsiteX23" fmla="*/ 861259 w 981652"/>
                <a:gd name="connsiteY23" fmla="*/ 57073 h 684873"/>
                <a:gd name="connsiteX24" fmla="*/ 861259 w 981652"/>
                <a:gd name="connsiteY24" fmla="*/ 497675 h 684873"/>
                <a:gd name="connsiteX25" fmla="*/ 167253 w 981652"/>
                <a:gd name="connsiteY25" fmla="*/ 497675 h 684873"/>
                <a:gd name="connsiteX26" fmla="*/ 167253 w 981652"/>
                <a:gd name="connsiteY26" fmla="*/ 57073 h 68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1652" h="684873">
                  <a:moveTo>
                    <a:pt x="989102" y="662045"/>
                  </a:moveTo>
                  <a:lnTo>
                    <a:pt x="913766" y="577577"/>
                  </a:lnTo>
                  <a:cubicBezTo>
                    <a:pt x="909200" y="573011"/>
                    <a:pt x="906917" y="570728"/>
                    <a:pt x="904634" y="568445"/>
                  </a:cubicBezTo>
                  <a:cubicBezTo>
                    <a:pt x="909200" y="561597"/>
                    <a:pt x="909200" y="554748"/>
                    <a:pt x="909200" y="545616"/>
                  </a:cubicBezTo>
                  <a:cubicBezTo>
                    <a:pt x="909200" y="545616"/>
                    <a:pt x="909200" y="545616"/>
                    <a:pt x="909200" y="50224"/>
                  </a:cubicBezTo>
                  <a:cubicBezTo>
                    <a:pt x="909200" y="22829"/>
                    <a:pt x="886371" y="0"/>
                    <a:pt x="858976" y="0"/>
                  </a:cubicBezTo>
                  <a:cubicBezTo>
                    <a:pt x="858976" y="0"/>
                    <a:pt x="858976" y="0"/>
                    <a:pt x="160404" y="0"/>
                  </a:cubicBezTo>
                  <a:cubicBezTo>
                    <a:pt x="133009" y="0"/>
                    <a:pt x="112463" y="22829"/>
                    <a:pt x="112463" y="50224"/>
                  </a:cubicBezTo>
                  <a:cubicBezTo>
                    <a:pt x="112463" y="50224"/>
                    <a:pt x="112463" y="50224"/>
                    <a:pt x="112463" y="545616"/>
                  </a:cubicBezTo>
                  <a:cubicBezTo>
                    <a:pt x="112463" y="552465"/>
                    <a:pt x="114746" y="559314"/>
                    <a:pt x="117029" y="563880"/>
                  </a:cubicBezTo>
                  <a:cubicBezTo>
                    <a:pt x="110180" y="566162"/>
                    <a:pt x="105614" y="570728"/>
                    <a:pt x="96482" y="579860"/>
                  </a:cubicBezTo>
                  <a:lnTo>
                    <a:pt x="2883" y="664328"/>
                  </a:lnTo>
                  <a:cubicBezTo>
                    <a:pt x="-6249" y="682591"/>
                    <a:pt x="7449" y="705420"/>
                    <a:pt x="27995" y="705420"/>
                  </a:cubicBezTo>
                  <a:lnTo>
                    <a:pt x="968556" y="705420"/>
                  </a:lnTo>
                  <a:cubicBezTo>
                    <a:pt x="989102" y="705420"/>
                    <a:pt x="1000516" y="682591"/>
                    <a:pt x="989102" y="662045"/>
                  </a:cubicBezTo>
                  <a:close/>
                  <a:moveTo>
                    <a:pt x="470880" y="18263"/>
                  </a:moveTo>
                  <a:cubicBezTo>
                    <a:pt x="548499" y="18263"/>
                    <a:pt x="548499" y="18263"/>
                    <a:pt x="548499" y="18263"/>
                  </a:cubicBezTo>
                  <a:cubicBezTo>
                    <a:pt x="550782" y="18263"/>
                    <a:pt x="553065" y="22829"/>
                    <a:pt x="553065" y="27395"/>
                  </a:cubicBezTo>
                  <a:cubicBezTo>
                    <a:pt x="553065" y="31961"/>
                    <a:pt x="550782" y="36527"/>
                    <a:pt x="548499" y="36527"/>
                  </a:cubicBezTo>
                  <a:cubicBezTo>
                    <a:pt x="470880" y="36527"/>
                    <a:pt x="470880" y="36527"/>
                    <a:pt x="470880" y="36527"/>
                  </a:cubicBezTo>
                  <a:cubicBezTo>
                    <a:pt x="468597" y="36527"/>
                    <a:pt x="466315" y="31961"/>
                    <a:pt x="466315" y="27395"/>
                  </a:cubicBezTo>
                  <a:cubicBezTo>
                    <a:pt x="466315" y="22829"/>
                    <a:pt x="466315" y="18263"/>
                    <a:pt x="470880" y="18263"/>
                  </a:cubicBezTo>
                  <a:close/>
                  <a:moveTo>
                    <a:pt x="167253" y="57073"/>
                  </a:moveTo>
                  <a:lnTo>
                    <a:pt x="861259" y="57073"/>
                  </a:lnTo>
                  <a:lnTo>
                    <a:pt x="861259" y="497675"/>
                  </a:lnTo>
                  <a:lnTo>
                    <a:pt x="167253" y="497675"/>
                  </a:lnTo>
                  <a:lnTo>
                    <a:pt x="167253" y="57073"/>
                  </a:lnTo>
                  <a:close/>
                </a:path>
              </a:pathLst>
            </a:cu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97971" tIns="78377" rIns="97971" bIns="78377" numCol="1" spcCol="0" rtlCol="0" fromWordArt="0" anchor="t" anchorCtr="0" forceAA="0" compatLnSpc="1">
              <a:prstTxWarp prst="textNoShape">
                <a:avLst/>
              </a:prstTxWarp>
              <a:noAutofit/>
            </a:bodyPr>
            <a:lstStyle/>
            <a:p>
              <a:pPr algn="ctr" defTabSz="499525" fontAlgn="base">
                <a:lnSpc>
                  <a:spcPct val="90000"/>
                </a:lnSpc>
                <a:spcBef>
                  <a:spcPct val="0"/>
                </a:spcBef>
                <a:spcAft>
                  <a:spcPct val="0"/>
                </a:spcAft>
              </a:pPr>
              <a:endParaRPr lang="en-US" sz="2357">
                <a:gradFill>
                  <a:gsLst>
                    <a:gs pos="83000">
                      <a:srgbClr val="2F2F2F"/>
                    </a:gs>
                    <a:gs pos="100000">
                      <a:srgbClr val="2F2F2F"/>
                    </a:gs>
                  </a:gsLst>
                  <a:lin ang="5400000" scaled="1"/>
                </a:gradFill>
                <a:latin typeface="Segoe UI"/>
              </a:endParaRPr>
            </a:p>
          </p:txBody>
        </p:sp>
      </p:grpSp>
      <p:sp>
        <p:nvSpPr>
          <p:cNvPr id="5" name="Right Bracket 4">
            <a:extLst>
              <a:ext uri="{FF2B5EF4-FFF2-40B4-BE49-F238E27FC236}">
                <a16:creationId xmlns:a16="http://schemas.microsoft.com/office/drawing/2014/main" id="{68360F0B-57F0-4E6D-9341-547C95023F6F}"/>
              </a:ext>
            </a:extLst>
          </p:cNvPr>
          <p:cNvSpPr/>
          <p:nvPr/>
        </p:nvSpPr>
        <p:spPr>
          <a:xfrm rot="5400000">
            <a:off x="5986301" y="469471"/>
            <a:ext cx="147625" cy="9801542"/>
          </a:xfrm>
          <a:prstGeom prst="rightBracket">
            <a:avLst>
              <a:gd name="adj" fmla="val 0"/>
            </a:avLst>
          </a:pr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6" name="TextBox 5">
            <a:extLst>
              <a:ext uri="{FF2B5EF4-FFF2-40B4-BE49-F238E27FC236}">
                <a16:creationId xmlns:a16="http://schemas.microsoft.com/office/drawing/2014/main" id="{44FA8097-E578-44A4-9824-2FCFFAF5DEAF}"/>
              </a:ext>
            </a:extLst>
          </p:cNvPr>
          <p:cNvSpPr txBox="1"/>
          <p:nvPr/>
        </p:nvSpPr>
        <p:spPr>
          <a:xfrm>
            <a:off x="3802482" y="5521486"/>
            <a:ext cx="4691746" cy="237758"/>
          </a:xfrm>
          <a:prstGeom prst="rect">
            <a:avLst/>
          </a:prstGeom>
          <a:ln>
            <a:noFill/>
          </a:ln>
        </p:spPr>
        <p:txBody>
          <a:bodyPr wrap="square" rtlCol="0">
            <a:spAutoFit/>
          </a:bodyPr>
          <a:lstStyle>
            <a:defPPr>
              <a:defRPr lang="en-US"/>
            </a:defPPr>
            <a:lvl1pPr algn="ctr">
              <a:defRPr sz="1200" b="1">
                <a:gradFill>
                  <a:gsLst>
                    <a:gs pos="0">
                      <a:schemeClr val="tx1"/>
                    </a:gs>
                    <a:gs pos="100000">
                      <a:schemeClr val="tx1"/>
                    </a:gs>
                  </a:gsLst>
                  <a:lin ang="5400000" scaled="1"/>
                </a:gradFill>
                <a:latin typeface="Segoe UI" panose="020B0502040204020203" pitchFamily="34" charset="0"/>
                <a:cs typeface="Segoe UI" panose="020B0502040204020203" pitchFamily="34" charset="0"/>
              </a:defRPr>
            </a:lvl1p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5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mn-ea"/>
                <a:cs typeface="Segoe UI" panose="020B0502040204020203" pitchFamily="34" charset="0"/>
              </a:rPr>
              <a:t>CENTRALIZED CONFIGURATION AND ADMINISTRATION, APIS</a:t>
            </a:r>
          </a:p>
        </p:txBody>
      </p:sp>
      <p:sp>
        <p:nvSpPr>
          <p:cNvPr id="9" name="TextBox 8">
            <a:extLst>
              <a:ext uri="{FF2B5EF4-FFF2-40B4-BE49-F238E27FC236}">
                <a16:creationId xmlns:a16="http://schemas.microsoft.com/office/drawing/2014/main" id="{27ABEA21-918A-4C50-9491-D94DC00C8559}"/>
              </a:ext>
            </a:extLst>
          </p:cNvPr>
          <p:cNvSpPr txBox="1"/>
          <p:nvPr/>
        </p:nvSpPr>
        <p:spPr>
          <a:xfrm>
            <a:off x="5871128" y="4811507"/>
            <a:ext cx="2360679" cy="544984"/>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ENDPOINT DETECTION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&amp; RESPONSE</a:t>
            </a:r>
          </a:p>
          <a:p>
            <a:pPr marL="0" marR="0" lvl="0" indent="0" algn="ctr" defTabSz="489844" rtl="0" eaLnBrk="1" fontAlgn="auto" latinLnBrk="0" hangingPunct="1">
              <a:lnSpc>
                <a:spcPct val="90000"/>
              </a:lnSpc>
              <a:spcBef>
                <a:spcPts val="321"/>
              </a:spcBef>
              <a:spcAft>
                <a:spcPts val="0"/>
              </a:spcAft>
              <a:buClrTx/>
              <a:buSzTx/>
              <a:buFontTx/>
              <a:buNone/>
              <a:tabLst/>
              <a:defRPr/>
            </a:pPr>
            <a:endParaRPr kumimoji="0" lang="en-US" sz="800" b="1" i="0" u="none" strike="noStrike" kern="0" cap="all"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charset="0"/>
              <a:cs typeface="Segoe UI" panose="020B0502040204020203" pitchFamily="34" charset="0"/>
            </a:endParaRPr>
          </a:p>
        </p:txBody>
      </p:sp>
      <p:sp>
        <p:nvSpPr>
          <p:cNvPr id="13" name="TextBox 12">
            <a:extLst>
              <a:ext uri="{FF2B5EF4-FFF2-40B4-BE49-F238E27FC236}">
                <a16:creationId xmlns:a16="http://schemas.microsoft.com/office/drawing/2014/main" id="{E37E2A9B-72F7-425B-A3F4-8ABBE202473A}"/>
              </a:ext>
            </a:extLst>
          </p:cNvPr>
          <p:cNvSpPr txBox="1"/>
          <p:nvPr/>
        </p:nvSpPr>
        <p:spPr>
          <a:xfrm>
            <a:off x="55062"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&amp; VULNERABILITY MANAGEMENT</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8E126E94-584F-43A9-8863-5BD648D414E4}"/>
              </a:ext>
            </a:extLst>
          </p:cNvPr>
          <p:cNvSpPr txBox="1"/>
          <p:nvPr/>
        </p:nvSpPr>
        <p:spPr>
          <a:xfrm>
            <a:off x="7822840"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AUTO INVESTIGATION</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 &amp; REMEDIATION</a:t>
            </a:r>
          </a:p>
        </p:txBody>
      </p:sp>
      <p:sp>
        <p:nvSpPr>
          <p:cNvPr id="32" name="Freeform: Shape 31">
            <a:extLst>
              <a:ext uri="{FF2B5EF4-FFF2-40B4-BE49-F238E27FC236}">
                <a16:creationId xmlns:a16="http://schemas.microsoft.com/office/drawing/2014/main" id="{1AB4AAAF-0C4A-4BA8-90F9-24B3DBFAB529}"/>
              </a:ext>
            </a:extLst>
          </p:cNvPr>
          <p:cNvSpPr/>
          <p:nvPr/>
        </p:nvSpPr>
        <p:spPr bwMode="auto">
          <a:xfrm>
            <a:off x="1273240" y="2626527"/>
            <a:ext cx="4731189"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3" name="Freeform: Shape 32">
            <a:extLst>
              <a:ext uri="{FF2B5EF4-FFF2-40B4-BE49-F238E27FC236}">
                <a16:creationId xmlns:a16="http://schemas.microsoft.com/office/drawing/2014/main" id="{8661F7CD-D8B1-4D15-B323-B614176718BA}"/>
              </a:ext>
            </a:extLst>
          </p:cNvPr>
          <p:cNvSpPr/>
          <p:nvPr/>
        </p:nvSpPr>
        <p:spPr bwMode="auto">
          <a:xfrm>
            <a:off x="5121395" y="2625591"/>
            <a:ext cx="918277" cy="122766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71244 w 271244"/>
              <a:gd name="connsiteY0" fmla="*/ 0 h 2157368"/>
              <a:gd name="connsiteX1" fmla="*/ 230045 w 271244"/>
              <a:gd name="connsiteY1" fmla="*/ 853060 h 2157368"/>
              <a:gd name="connsiteX2" fmla="*/ 36831 w 271244"/>
              <a:gd name="connsiteY2" fmla="*/ 1552149 h 2157368"/>
              <a:gd name="connsiteX3" fmla="*/ 580 w 271244"/>
              <a:gd name="connsiteY3" fmla="*/ 2157368 h 2157368"/>
              <a:gd name="connsiteX0" fmla="*/ 270664 w 270664"/>
              <a:gd name="connsiteY0" fmla="*/ 0 h 2157368"/>
              <a:gd name="connsiteX1" fmla="*/ 229465 w 270664"/>
              <a:gd name="connsiteY1" fmla="*/ 853060 h 2157368"/>
              <a:gd name="connsiteX2" fmla="*/ 36251 w 270664"/>
              <a:gd name="connsiteY2" fmla="*/ 1552149 h 2157368"/>
              <a:gd name="connsiteX3" fmla="*/ 0 w 270664"/>
              <a:gd name="connsiteY3" fmla="*/ 2157368 h 2157368"/>
            </a:gdLst>
            <a:ahLst/>
            <a:cxnLst>
              <a:cxn ang="0">
                <a:pos x="connsiteX0" y="connsiteY0"/>
              </a:cxn>
              <a:cxn ang="0">
                <a:pos x="connsiteX1" y="connsiteY1"/>
              </a:cxn>
              <a:cxn ang="0">
                <a:pos x="connsiteX2" y="connsiteY2"/>
              </a:cxn>
              <a:cxn ang="0">
                <a:pos x="connsiteX3" y="connsiteY3"/>
              </a:cxn>
            </a:cxnLst>
            <a:rect l="l" t="t" r="r" b="b"/>
            <a:pathLst>
              <a:path w="270664" h="2157368">
                <a:moveTo>
                  <a:pt x="270664" y="0"/>
                </a:moveTo>
                <a:cubicBezTo>
                  <a:pt x="247589" y="334314"/>
                  <a:pt x="268534" y="594369"/>
                  <a:pt x="229465" y="853060"/>
                </a:cubicBezTo>
                <a:cubicBezTo>
                  <a:pt x="190396" y="1111751"/>
                  <a:pt x="74905" y="1267047"/>
                  <a:pt x="36251" y="1552149"/>
                </a:cubicBezTo>
                <a:cubicBezTo>
                  <a:pt x="3530" y="1802243"/>
                  <a:pt x="460" y="1930946"/>
                  <a:pt x="0" y="2157368"/>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4" name="Freeform: Shape 33">
            <a:extLst>
              <a:ext uri="{FF2B5EF4-FFF2-40B4-BE49-F238E27FC236}">
                <a16:creationId xmlns:a16="http://schemas.microsoft.com/office/drawing/2014/main" id="{58E2BBC5-02D7-45E7-9B6C-C09C998E641E}"/>
              </a:ext>
            </a:extLst>
          </p:cNvPr>
          <p:cNvSpPr/>
          <p:nvPr/>
        </p:nvSpPr>
        <p:spPr bwMode="auto">
          <a:xfrm>
            <a:off x="3148043"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5" name="Freeform: Shape 34">
            <a:extLst>
              <a:ext uri="{FF2B5EF4-FFF2-40B4-BE49-F238E27FC236}">
                <a16:creationId xmlns:a16="http://schemas.microsoft.com/office/drawing/2014/main" id="{37CB3839-9E84-4C34-B495-A0F1C4C45F35}"/>
              </a:ext>
            </a:extLst>
          </p:cNvPr>
          <p:cNvSpPr/>
          <p:nvPr/>
        </p:nvSpPr>
        <p:spPr bwMode="auto">
          <a:xfrm flipH="1">
            <a:off x="6039671" y="2626527"/>
            <a:ext cx="4845088" cy="1240826"/>
          </a:xfrm>
          <a:custGeom>
            <a:avLst/>
            <a:gdLst>
              <a:gd name="connsiteX0" fmla="*/ 5635113 w 5635113"/>
              <a:gd name="connsiteY0" fmla="*/ 0 h 1929283"/>
              <a:gd name="connsiteX1" fmla="*/ 4901583 w 5635113"/>
              <a:gd name="connsiteY1" fmla="*/ 622998 h 1929283"/>
              <a:gd name="connsiteX2" fmla="*/ 1696159 w 5635113"/>
              <a:gd name="connsiteY2" fmla="*/ 1185705 h 1929283"/>
              <a:gd name="connsiteX3" fmla="*/ 781759 w 5635113"/>
              <a:gd name="connsiteY3" fmla="*/ 1929283 h 1929283"/>
              <a:gd name="connsiteX0" fmla="*/ 5205306 w 5205306"/>
              <a:gd name="connsiteY0" fmla="*/ 0 h 1929283"/>
              <a:gd name="connsiteX1" fmla="*/ 4471776 w 5205306"/>
              <a:gd name="connsiteY1" fmla="*/ 622998 h 1929283"/>
              <a:gd name="connsiteX2" fmla="*/ 1266352 w 5205306"/>
              <a:gd name="connsiteY2" fmla="*/ 1185705 h 1929283"/>
              <a:gd name="connsiteX3" fmla="*/ 351952 w 5205306"/>
              <a:gd name="connsiteY3" fmla="*/ 1929283 h 1929283"/>
              <a:gd name="connsiteX0" fmla="*/ 4853354 w 4853354"/>
              <a:gd name="connsiteY0" fmla="*/ 0 h 1929283"/>
              <a:gd name="connsiteX1" fmla="*/ 4119824 w 4853354"/>
              <a:gd name="connsiteY1" fmla="*/ 622998 h 1929283"/>
              <a:gd name="connsiteX2" fmla="*/ 914400 w 4853354"/>
              <a:gd name="connsiteY2" fmla="*/ 1185705 h 1929283"/>
              <a:gd name="connsiteX3" fmla="*/ 0 w 4853354"/>
              <a:gd name="connsiteY3" fmla="*/ 1929283 h 1929283"/>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914400 w 4853354"/>
              <a:gd name="connsiteY2" fmla="*/ 143691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853354 w 4853354"/>
              <a:gd name="connsiteY0" fmla="*/ 0 h 2180492"/>
              <a:gd name="connsiteX1" fmla="*/ 4119824 w 4853354"/>
              <a:gd name="connsiteY1" fmla="*/ 874207 h 2180492"/>
              <a:gd name="connsiteX2" fmla="*/ 844061 w 4853354"/>
              <a:gd name="connsiteY2" fmla="*/ 1376624 h 2180492"/>
              <a:gd name="connsiteX3" fmla="*/ 0 w 4853354"/>
              <a:gd name="connsiteY3" fmla="*/ 2180492 h 2180492"/>
              <a:gd name="connsiteX0" fmla="*/ 4752871 w 4752871"/>
              <a:gd name="connsiteY0" fmla="*/ 0 h 2180492"/>
              <a:gd name="connsiteX1" fmla="*/ 4019341 w 4752871"/>
              <a:gd name="connsiteY1" fmla="*/ 874207 h 2180492"/>
              <a:gd name="connsiteX2" fmla="*/ 743578 w 4752871"/>
              <a:gd name="connsiteY2" fmla="*/ 1376624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 name="connsiteX0" fmla="*/ 4752871 w 4752871"/>
              <a:gd name="connsiteY0" fmla="*/ 0 h 2180492"/>
              <a:gd name="connsiteX1" fmla="*/ 4019341 w 4752871"/>
              <a:gd name="connsiteY1" fmla="*/ 874207 h 2180492"/>
              <a:gd name="connsiteX2" fmla="*/ 769335 w 4752871"/>
              <a:gd name="connsiteY2" fmla="*/ 1466776 h 2180492"/>
              <a:gd name="connsiteX3" fmla="*/ 0 w 4752871"/>
              <a:gd name="connsiteY3" fmla="*/ 2180492 h 2180492"/>
            </a:gdLst>
            <a:ahLst/>
            <a:cxnLst>
              <a:cxn ang="0">
                <a:pos x="connsiteX0" y="connsiteY0"/>
              </a:cxn>
              <a:cxn ang="0">
                <a:pos x="connsiteX1" y="connsiteY1"/>
              </a:cxn>
              <a:cxn ang="0">
                <a:pos x="connsiteX2" y="connsiteY2"/>
              </a:cxn>
              <a:cxn ang="0">
                <a:pos x="connsiteX3" y="connsiteY3"/>
              </a:cxn>
            </a:cxnLst>
            <a:rect l="l" t="t" r="r" b="b"/>
            <a:pathLst>
              <a:path w="4752871" h="2180492">
                <a:moveTo>
                  <a:pt x="4752871" y="0"/>
                </a:moveTo>
                <a:cubicBezTo>
                  <a:pt x="4704303" y="343318"/>
                  <a:pt x="4805614" y="636183"/>
                  <a:pt x="4019341" y="874207"/>
                </a:cubicBezTo>
                <a:cubicBezTo>
                  <a:pt x="3233068" y="1112231"/>
                  <a:pt x="1439225" y="1249062"/>
                  <a:pt x="769335" y="1466776"/>
                </a:cubicBezTo>
                <a:cubicBezTo>
                  <a:pt x="99445" y="1684490"/>
                  <a:pt x="13399" y="1843872"/>
                  <a:pt x="0" y="2180492"/>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6" name="Freeform: Shape 35">
            <a:extLst>
              <a:ext uri="{FF2B5EF4-FFF2-40B4-BE49-F238E27FC236}">
                <a16:creationId xmlns:a16="http://schemas.microsoft.com/office/drawing/2014/main" id="{C331DF1B-E4C5-4D96-B7F3-D3A37DC0AA35}"/>
              </a:ext>
            </a:extLst>
          </p:cNvPr>
          <p:cNvSpPr/>
          <p:nvPr/>
        </p:nvSpPr>
        <p:spPr bwMode="auto">
          <a:xfrm flipH="1">
            <a:off x="6004431" y="2625591"/>
            <a:ext cx="1040227" cy="1232127"/>
          </a:xfrm>
          <a:custGeom>
            <a:avLst/>
            <a:gdLst>
              <a:gd name="connsiteX0" fmla="*/ 1404564 w 1404564"/>
              <a:gd name="connsiteY0" fmla="*/ 0 h 2344565"/>
              <a:gd name="connsiteX1" fmla="*/ 1224259 w 1404564"/>
              <a:gd name="connsiteY1" fmla="*/ 914400 h 2344565"/>
              <a:gd name="connsiteX2" fmla="*/ 599634 w 1404564"/>
              <a:gd name="connsiteY2" fmla="*/ 1474631 h 2344565"/>
              <a:gd name="connsiteX3" fmla="*/ 451527 w 1404564"/>
              <a:gd name="connsiteY3" fmla="*/ 2176529 h 2344565"/>
              <a:gd name="connsiteX4" fmla="*/ 451527 w 1404564"/>
              <a:gd name="connsiteY4" fmla="*/ 2343955 h 2344565"/>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953037 w 953037"/>
              <a:gd name="connsiteY0" fmla="*/ 0 h 2176529"/>
              <a:gd name="connsiteX1" fmla="*/ 772732 w 953037"/>
              <a:gd name="connsiteY1" fmla="*/ 914400 h 2176529"/>
              <a:gd name="connsiteX2" fmla="*/ 148107 w 953037"/>
              <a:gd name="connsiteY2" fmla="*/ 1474631 h 2176529"/>
              <a:gd name="connsiteX3" fmla="*/ 0 w 953037"/>
              <a:gd name="connsiteY3" fmla="*/ 2176529 h 2176529"/>
              <a:gd name="connsiteX0" fmla="*/ 830167 w 830167"/>
              <a:gd name="connsiteY0" fmla="*/ 0 h 2165513"/>
              <a:gd name="connsiteX1" fmla="*/ 649862 w 830167"/>
              <a:gd name="connsiteY1" fmla="*/ 914400 h 2165513"/>
              <a:gd name="connsiteX2" fmla="*/ 25237 w 830167"/>
              <a:gd name="connsiteY2" fmla="*/ 1474631 h 2165513"/>
              <a:gd name="connsiteX3" fmla="*/ 615260 w 830167"/>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68345 w 268345"/>
              <a:gd name="connsiteY0" fmla="*/ 0 h 2165513"/>
              <a:gd name="connsiteX1" fmla="*/ 88040 w 268345"/>
              <a:gd name="connsiteY1" fmla="*/ 914400 h 2165513"/>
              <a:gd name="connsiteX2" fmla="*/ 80360 w 268345"/>
              <a:gd name="connsiteY2" fmla="*/ 1474631 h 2165513"/>
              <a:gd name="connsiteX3" fmla="*/ 53438 w 268345"/>
              <a:gd name="connsiteY3" fmla="*/ 2165513 h 2165513"/>
              <a:gd name="connsiteX0" fmla="*/ 214979 w 214979"/>
              <a:gd name="connsiteY0" fmla="*/ 0 h 2165513"/>
              <a:gd name="connsiteX1" fmla="*/ 34674 w 214979"/>
              <a:gd name="connsiteY1" fmla="*/ 914400 h 2165513"/>
              <a:gd name="connsiteX2" fmla="*/ 26994 w 214979"/>
              <a:gd name="connsiteY2" fmla="*/ 1474631 h 2165513"/>
              <a:gd name="connsiteX3" fmla="*/ 72 w 214979"/>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19588 w 319588"/>
              <a:gd name="connsiteY0" fmla="*/ 0 h 2165513"/>
              <a:gd name="connsiteX1" fmla="*/ 139283 w 319588"/>
              <a:gd name="connsiteY1" fmla="*/ 914400 h 2165513"/>
              <a:gd name="connsiteX2" fmla="*/ 10417 w 319588"/>
              <a:gd name="connsiteY2" fmla="*/ 1485648 h 2165513"/>
              <a:gd name="connsiteX3" fmla="*/ 104681 w 319588"/>
              <a:gd name="connsiteY3" fmla="*/ 2165513 h 2165513"/>
              <a:gd name="connsiteX0" fmla="*/ 309171 w 309171"/>
              <a:gd name="connsiteY0" fmla="*/ 0 h 2165513"/>
              <a:gd name="connsiteX1" fmla="*/ 128866 w 309171"/>
              <a:gd name="connsiteY1" fmla="*/ 914400 h 2165513"/>
              <a:gd name="connsiteX2" fmla="*/ 0 w 309171"/>
              <a:gd name="connsiteY2" fmla="*/ 1485648 h 2165513"/>
              <a:gd name="connsiteX3" fmla="*/ 94264 w 309171"/>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310508 w 310508"/>
              <a:gd name="connsiteY0" fmla="*/ 0 h 2165513"/>
              <a:gd name="connsiteX1" fmla="*/ 130203 w 310508"/>
              <a:gd name="connsiteY1" fmla="*/ 914400 h 2165513"/>
              <a:gd name="connsiteX2" fmla="*/ 1337 w 310508"/>
              <a:gd name="connsiteY2" fmla="*/ 1485648 h 2165513"/>
              <a:gd name="connsiteX3" fmla="*/ 95601 w 310508"/>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165513"/>
              <a:gd name="connsiteX1" fmla="*/ 97647 w 277952"/>
              <a:gd name="connsiteY1" fmla="*/ 914400 h 2165513"/>
              <a:gd name="connsiteX2" fmla="*/ 1832 w 277952"/>
              <a:gd name="connsiteY2" fmla="*/ 1717003 h 2165513"/>
              <a:gd name="connsiteX3" fmla="*/ 63045 w 277952"/>
              <a:gd name="connsiteY3" fmla="*/ 2165513 h 2165513"/>
              <a:gd name="connsiteX0" fmla="*/ 277952 w 277952"/>
              <a:gd name="connsiteY0" fmla="*/ 0 h 2088395"/>
              <a:gd name="connsiteX1" fmla="*/ 97647 w 277952"/>
              <a:gd name="connsiteY1" fmla="*/ 914400 h 2088395"/>
              <a:gd name="connsiteX2" fmla="*/ 1832 w 277952"/>
              <a:gd name="connsiteY2" fmla="*/ 1717003 h 2088395"/>
              <a:gd name="connsiteX3" fmla="*/ 63045 w 277952"/>
              <a:gd name="connsiteY3" fmla="*/ 2088395 h 2088395"/>
              <a:gd name="connsiteX0" fmla="*/ 288056 w 288056"/>
              <a:gd name="connsiteY0" fmla="*/ 0 h 2088395"/>
              <a:gd name="connsiteX1" fmla="*/ 107751 w 288056"/>
              <a:gd name="connsiteY1" fmla="*/ 914400 h 2088395"/>
              <a:gd name="connsiteX2" fmla="*/ 11936 w 288056"/>
              <a:gd name="connsiteY2" fmla="*/ 1717003 h 2088395"/>
              <a:gd name="connsiteX3" fmla="*/ 73149 w 288056"/>
              <a:gd name="connsiteY3" fmla="*/ 2088395 h 2088395"/>
              <a:gd name="connsiteX0" fmla="*/ 277952 w 277952"/>
              <a:gd name="connsiteY0" fmla="*/ 0 h 2089473"/>
              <a:gd name="connsiteX1" fmla="*/ 97647 w 277952"/>
              <a:gd name="connsiteY1" fmla="*/ 914400 h 2089473"/>
              <a:gd name="connsiteX2" fmla="*/ 1832 w 277952"/>
              <a:gd name="connsiteY2" fmla="*/ 1717003 h 2089473"/>
              <a:gd name="connsiteX3" fmla="*/ 63045 w 277952"/>
              <a:gd name="connsiteY3" fmla="*/ 2088395 h 2089473"/>
              <a:gd name="connsiteX0" fmla="*/ 354220 w 354220"/>
              <a:gd name="connsiteY0" fmla="*/ 0 h 2088874"/>
              <a:gd name="connsiteX1" fmla="*/ 173915 w 354220"/>
              <a:gd name="connsiteY1" fmla="*/ 914400 h 2088874"/>
              <a:gd name="connsiteX2" fmla="*/ 982 w 354220"/>
              <a:gd name="connsiteY2" fmla="*/ 1650902 h 2088874"/>
              <a:gd name="connsiteX3" fmla="*/ 139313 w 354220"/>
              <a:gd name="connsiteY3" fmla="*/ 2088395 h 2088874"/>
              <a:gd name="connsiteX0" fmla="*/ 354220 w 354220"/>
              <a:gd name="connsiteY0" fmla="*/ 0 h 2088740"/>
              <a:gd name="connsiteX1" fmla="*/ 173915 w 354220"/>
              <a:gd name="connsiteY1" fmla="*/ 914400 h 2088740"/>
              <a:gd name="connsiteX2" fmla="*/ 982 w 354220"/>
              <a:gd name="connsiteY2" fmla="*/ 1650902 h 2088740"/>
              <a:gd name="connsiteX3" fmla="*/ 139313 w 354220"/>
              <a:gd name="connsiteY3" fmla="*/ 2088395 h 2088740"/>
              <a:gd name="connsiteX0" fmla="*/ 354220 w 354220"/>
              <a:gd name="connsiteY0" fmla="*/ 0 h 2132730"/>
              <a:gd name="connsiteX1" fmla="*/ 173915 w 354220"/>
              <a:gd name="connsiteY1" fmla="*/ 914400 h 2132730"/>
              <a:gd name="connsiteX2" fmla="*/ 982 w 354220"/>
              <a:gd name="connsiteY2" fmla="*/ 1650902 h 2132730"/>
              <a:gd name="connsiteX3" fmla="*/ 73212 w 354220"/>
              <a:gd name="connsiteY3" fmla="*/ 2132462 h 2132730"/>
              <a:gd name="connsiteX0" fmla="*/ 354430 w 354430"/>
              <a:gd name="connsiteY0" fmla="*/ 0 h 2132730"/>
              <a:gd name="connsiteX1" fmla="*/ 174125 w 354430"/>
              <a:gd name="connsiteY1" fmla="*/ 914400 h 2132730"/>
              <a:gd name="connsiteX2" fmla="*/ 1192 w 354430"/>
              <a:gd name="connsiteY2" fmla="*/ 1650902 h 2132730"/>
              <a:gd name="connsiteX3" fmla="*/ 73422 w 354430"/>
              <a:gd name="connsiteY3" fmla="*/ 2132462 h 2132730"/>
              <a:gd name="connsiteX0" fmla="*/ 354194 w 354194"/>
              <a:gd name="connsiteY0" fmla="*/ 0 h 2132730"/>
              <a:gd name="connsiteX1" fmla="*/ 202353 w 354194"/>
              <a:gd name="connsiteY1" fmla="*/ 946422 h 2132730"/>
              <a:gd name="connsiteX2" fmla="*/ 956 w 354194"/>
              <a:gd name="connsiteY2" fmla="*/ 1650902 h 2132730"/>
              <a:gd name="connsiteX3" fmla="*/ 73186 w 354194"/>
              <a:gd name="connsiteY3" fmla="*/ 2132462 h 2132730"/>
              <a:gd name="connsiteX0" fmla="*/ 375321 w 375321"/>
              <a:gd name="connsiteY0" fmla="*/ 0 h 2132782"/>
              <a:gd name="connsiteX1" fmla="*/ 223480 w 375321"/>
              <a:gd name="connsiteY1" fmla="*/ 946422 h 2132782"/>
              <a:gd name="connsiteX2" fmla="*/ 736 w 375321"/>
              <a:gd name="connsiteY2" fmla="*/ 1682924 h 2132782"/>
              <a:gd name="connsiteX3" fmla="*/ 94313 w 375321"/>
              <a:gd name="connsiteY3" fmla="*/ 2132462 h 2132782"/>
              <a:gd name="connsiteX0" fmla="*/ 374585 w 374585"/>
              <a:gd name="connsiteY0" fmla="*/ 0 h 2132782"/>
              <a:gd name="connsiteX1" fmla="*/ 222744 w 374585"/>
              <a:gd name="connsiteY1" fmla="*/ 946422 h 2132782"/>
              <a:gd name="connsiteX2" fmla="*/ 0 w 374585"/>
              <a:gd name="connsiteY2" fmla="*/ 1682924 h 2132782"/>
              <a:gd name="connsiteX3" fmla="*/ 93577 w 374585"/>
              <a:gd name="connsiteY3" fmla="*/ 2132462 h 2132782"/>
              <a:gd name="connsiteX0" fmla="*/ 377997 w 377997"/>
              <a:gd name="connsiteY0" fmla="*/ 0 h 2132782"/>
              <a:gd name="connsiteX1" fmla="*/ 226156 w 377997"/>
              <a:gd name="connsiteY1" fmla="*/ 946422 h 2132782"/>
              <a:gd name="connsiteX2" fmla="*/ 3412 w 377997"/>
              <a:gd name="connsiteY2" fmla="*/ 1682924 h 2132782"/>
              <a:gd name="connsiteX3" fmla="*/ 96989 w 377997"/>
              <a:gd name="connsiteY3" fmla="*/ 2132462 h 2132782"/>
              <a:gd name="connsiteX0" fmla="*/ 377997 w 377997"/>
              <a:gd name="connsiteY0" fmla="*/ 0 h 2132751"/>
              <a:gd name="connsiteX1" fmla="*/ 226156 w 377997"/>
              <a:gd name="connsiteY1" fmla="*/ 946422 h 2132751"/>
              <a:gd name="connsiteX2" fmla="*/ 3412 w 377997"/>
              <a:gd name="connsiteY2" fmla="*/ 1682924 h 2132751"/>
              <a:gd name="connsiteX3" fmla="*/ 96989 w 377997"/>
              <a:gd name="connsiteY3" fmla="*/ 2132462 h 2132751"/>
              <a:gd name="connsiteX0" fmla="*/ 377997 w 377997"/>
              <a:gd name="connsiteY0" fmla="*/ 0 h 2132462"/>
              <a:gd name="connsiteX1" fmla="*/ 226156 w 377997"/>
              <a:gd name="connsiteY1" fmla="*/ 946422 h 2132462"/>
              <a:gd name="connsiteX2" fmla="*/ 3412 w 377997"/>
              <a:gd name="connsiteY2" fmla="*/ 1682924 h 2132462"/>
              <a:gd name="connsiteX3" fmla="*/ 96989 w 377997"/>
              <a:gd name="connsiteY3" fmla="*/ 2132462 h 2132462"/>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77997 w 377997"/>
              <a:gd name="connsiteY0" fmla="*/ 0 h 2157368"/>
              <a:gd name="connsiteX1" fmla="*/ 226156 w 377997"/>
              <a:gd name="connsiteY1" fmla="*/ 946422 h 2157368"/>
              <a:gd name="connsiteX2" fmla="*/ 3412 w 377997"/>
              <a:gd name="connsiteY2" fmla="*/ 1682924 h 2157368"/>
              <a:gd name="connsiteX3" fmla="*/ 72083 w 377997"/>
              <a:gd name="connsiteY3" fmla="*/ 2157368 h 2157368"/>
              <a:gd name="connsiteX0" fmla="*/ 331387 w 331387"/>
              <a:gd name="connsiteY0" fmla="*/ 0 h 2157368"/>
              <a:gd name="connsiteX1" fmla="*/ 179546 w 331387"/>
              <a:gd name="connsiteY1" fmla="*/ 946422 h 2157368"/>
              <a:gd name="connsiteX2" fmla="*/ 4180 w 331387"/>
              <a:gd name="connsiteY2" fmla="*/ 1682924 h 2157368"/>
              <a:gd name="connsiteX3" fmla="*/ 25473 w 331387"/>
              <a:gd name="connsiteY3" fmla="*/ 2157368 h 2157368"/>
              <a:gd name="connsiteX0" fmla="*/ 327207 w 327207"/>
              <a:gd name="connsiteY0" fmla="*/ 0 h 2157368"/>
              <a:gd name="connsiteX1" fmla="*/ 175366 w 327207"/>
              <a:gd name="connsiteY1" fmla="*/ 946422 h 2157368"/>
              <a:gd name="connsiteX2" fmla="*/ 0 w 327207"/>
              <a:gd name="connsiteY2" fmla="*/ 1682924 h 2157368"/>
              <a:gd name="connsiteX3" fmla="*/ 21293 w 327207"/>
              <a:gd name="connsiteY3" fmla="*/ 2157368 h 2157368"/>
              <a:gd name="connsiteX0" fmla="*/ 327214 w 327214"/>
              <a:gd name="connsiteY0" fmla="*/ 0 h 2157368"/>
              <a:gd name="connsiteX1" fmla="*/ 175373 w 327214"/>
              <a:gd name="connsiteY1" fmla="*/ 946422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32227 w 327214"/>
              <a:gd name="connsiteY1" fmla="*/ 960636 h 2157368"/>
              <a:gd name="connsiteX2" fmla="*/ 7 w 327214"/>
              <a:gd name="connsiteY2" fmla="*/ 1682924 h 2157368"/>
              <a:gd name="connsiteX3" fmla="*/ 21300 w 327214"/>
              <a:gd name="connsiteY3" fmla="*/ 2157368 h 2157368"/>
              <a:gd name="connsiteX0" fmla="*/ 327214 w 327214"/>
              <a:gd name="connsiteY0" fmla="*/ 0 h 2157368"/>
              <a:gd name="connsiteX1" fmla="*/ 286015 w 327214"/>
              <a:gd name="connsiteY1" fmla="*/ 853060 h 2157368"/>
              <a:gd name="connsiteX2" fmla="*/ 7 w 327214"/>
              <a:gd name="connsiteY2" fmla="*/ 1682924 h 2157368"/>
              <a:gd name="connsiteX3" fmla="*/ 21300 w 327214"/>
              <a:gd name="connsiteY3" fmla="*/ 2157368 h 2157368"/>
              <a:gd name="connsiteX0" fmla="*/ 327391 w 327391"/>
              <a:gd name="connsiteY0" fmla="*/ 0 h 2157368"/>
              <a:gd name="connsiteX1" fmla="*/ 286192 w 327391"/>
              <a:gd name="connsiteY1" fmla="*/ 853060 h 2157368"/>
              <a:gd name="connsiteX2" fmla="*/ 184 w 327391"/>
              <a:gd name="connsiteY2" fmla="*/ 1682924 h 2157368"/>
              <a:gd name="connsiteX3" fmla="*/ 21477 w 327391"/>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38086 w 338086"/>
              <a:gd name="connsiteY0" fmla="*/ 0 h 2157368"/>
              <a:gd name="connsiteX1" fmla="*/ 296887 w 338086"/>
              <a:gd name="connsiteY1" fmla="*/ 853060 h 2157368"/>
              <a:gd name="connsiteX2" fmla="*/ 10879 w 338086"/>
              <a:gd name="connsiteY2" fmla="*/ 1682924 h 2157368"/>
              <a:gd name="connsiteX3" fmla="*/ 32172 w 338086"/>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308885 w 308885"/>
              <a:gd name="connsiteY0" fmla="*/ 0 h 2157368"/>
              <a:gd name="connsiteX1" fmla="*/ 267686 w 308885"/>
              <a:gd name="connsiteY1" fmla="*/ 853060 h 2157368"/>
              <a:gd name="connsiteX2" fmla="*/ 24708 w 308885"/>
              <a:gd name="connsiteY2" fmla="*/ 1564590 h 2157368"/>
              <a:gd name="connsiteX3" fmla="*/ 2971 w 308885"/>
              <a:gd name="connsiteY3" fmla="*/ 2157368 h 2157368"/>
              <a:gd name="connsiteX0" fmla="*/ 291813 w 291813"/>
              <a:gd name="connsiteY0" fmla="*/ 0 h 2157368"/>
              <a:gd name="connsiteX1" fmla="*/ 250614 w 291813"/>
              <a:gd name="connsiteY1" fmla="*/ 853060 h 2157368"/>
              <a:gd name="connsiteX2" fmla="*/ 7636 w 291813"/>
              <a:gd name="connsiteY2" fmla="*/ 1564590 h 2157368"/>
              <a:gd name="connsiteX3" fmla="*/ 60544 w 291813"/>
              <a:gd name="connsiteY3" fmla="*/ 2157368 h 2157368"/>
              <a:gd name="connsiteX0" fmla="*/ 248760 w 248760"/>
              <a:gd name="connsiteY0" fmla="*/ 0 h 2157368"/>
              <a:gd name="connsiteX1" fmla="*/ 207561 w 248760"/>
              <a:gd name="connsiteY1" fmla="*/ 853060 h 2157368"/>
              <a:gd name="connsiteX2" fmla="*/ 14347 w 248760"/>
              <a:gd name="connsiteY2" fmla="*/ 1552149 h 2157368"/>
              <a:gd name="connsiteX3" fmla="*/ 17491 w 248760"/>
              <a:gd name="connsiteY3" fmla="*/ 2157368 h 2157368"/>
              <a:gd name="connsiteX0" fmla="*/ 255480 w 255480"/>
              <a:gd name="connsiteY0" fmla="*/ 0 h 2157368"/>
              <a:gd name="connsiteX1" fmla="*/ 214281 w 255480"/>
              <a:gd name="connsiteY1" fmla="*/ 853060 h 2157368"/>
              <a:gd name="connsiteX2" fmla="*/ 21067 w 255480"/>
              <a:gd name="connsiteY2" fmla="*/ 1552149 h 2157368"/>
              <a:gd name="connsiteX3" fmla="*/ 5549 w 255480"/>
              <a:gd name="connsiteY3" fmla="*/ 2157368 h 2157368"/>
              <a:gd name="connsiteX0" fmla="*/ 252136 w 252136"/>
              <a:gd name="connsiteY0" fmla="*/ 0 h 2157368"/>
              <a:gd name="connsiteX1" fmla="*/ 210937 w 252136"/>
              <a:gd name="connsiteY1" fmla="*/ 853060 h 2157368"/>
              <a:gd name="connsiteX2" fmla="*/ 26484 w 252136"/>
              <a:gd name="connsiteY2" fmla="*/ 1552148 h 2157368"/>
              <a:gd name="connsiteX3" fmla="*/ 2205 w 252136"/>
              <a:gd name="connsiteY3" fmla="*/ 2157368 h 2157368"/>
              <a:gd name="connsiteX0" fmla="*/ 250190 w 250190"/>
              <a:gd name="connsiteY0" fmla="*/ 0 h 2157368"/>
              <a:gd name="connsiteX1" fmla="*/ 208991 w 250190"/>
              <a:gd name="connsiteY1" fmla="*/ 853060 h 2157368"/>
              <a:gd name="connsiteX2" fmla="*/ 24538 w 250190"/>
              <a:gd name="connsiteY2" fmla="*/ 1552148 h 2157368"/>
              <a:gd name="connsiteX3" fmla="*/ 259 w 250190"/>
              <a:gd name="connsiteY3" fmla="*/ 2157368 h 2157368"/>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 name="connsiteX0" fmla="*/ 255407 w 255407"/>
              <a:gd name="connsiteY0" fmla="*/ 0 h 2165206"/>
              <a:gd name="connsiteX1" fmla="*/ 214208 w 255407"/>
              <a:gd name="connsiteY1" fmla="*/ 853060 h 2165206"/>
              <a:gd name="connsiteX2" fmla="*/ 29755 w 255407"/>
              <a:gd name="connsiteY2" fmla="*/ 1552148 h 2165206"/>
              <a:gd name="connsiteX3" fmla="*/ 0 w 255407"/>
              <a:gd name="connsiteY3" fmla="*/ 2165206 h 2165206"/>
            </a:gdLst>
            <a:ahLst/>
            <a:cxnLst>
              <a:cxn ang="0">
                <a:pos x="connsiteX0" y="connsiteY0"/>
              </a:cxn>
              <a:cxn ang="0">
                <a:pos x="connsiteX1" y="connsiteY1"/>
              </a:cxn>
              <a:cxn ang="0">
                <a:pos x="connsiteX2" y="connsiteY2"/>
              </a:cxn>
              <a:cxn ang="0">
                <a:pos x="connsiteX3" y="connsiteY3"/>
              </a:cxn>
            </a:cxnLst>
            <a:rect l="l" t="t" r="r" b="b"/>
            <a:pathLst>
              <a:path w="255407" h="2165206">
                <a:moveTo>
                  <a:pt x="255407" y="0"/>
                </a:moveTo>
                <a:cubicBezTo>
                  <a:pt x="232332" y="334314"/>
                  <a:pt x="251817" y="594369"/>
                  <a:pt x="214208" y="853060"/>
                </a:cubicBezTo>
                <a:cubicBezTo>
                  <a:pt x="176599" y="1111751"/>
                  <a:pt x="68409" y="1267046"/>
                  <a:pt x="29755" y="1552148"/>
                </a:cubicBezTo>
                <a:cubicBezTo>
                  <a:pt x="-2966" y="1802242"/>
                  <a:pt x="2715" y="1996930"/>
                  <a:pt x="0" y="2165206"/>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7" name="Freeform: Shape 36">
            <a:extLst>
              <a:ext uri="{FF2B5EF4-FFF2-40B4-BE49-F238E27FC236}">
                <a16:creationId xmlns:a16="http://schemas.microsoft.com/office/drawing/2014/main" id="{16701A9A-8EB4-4D95-8E16-AFD7EE39C485}"/>
              </a:ext>
            </a:extLst>
          </p:cNvPr>
          <p:cNvSpPr/>
          <p:nvPr/>
        </p:nvSpPr>
        <p:spPr bwMode="auto">
          <a:xfrm flipH="1">
            <a:off x="6039671" y="2627060"/>
            <a:ext cx="2856387" cy="1223046"/>
          </a:xfrm>
          <a:custGeom>
            <a:avLst/>
            <a:gdLst>
              <a:gd name="connsiteX0" fmla="*/ 2839093 w 2839093"/>
              <a:gd name="connsiteY0" fmla="*/ 0 h 2213773"/>
              <a:gd name="connsiteX1" fmla="*/ 2396965 w 2839093"/>
              <a:gd name="connsiteY1" fmla="*/ 884255 h 2213773"/>
              <a:gd name="connsiteX2" fmla="*/ 497827 w 2839093"/>
              <a:gd name="connsiteY2" fmla="*/ 1446963 h 2213773"/>
              <a:gd name="connsiteX3" fmla="*/ 45651 w 2839093"/>
              <a:gd name="connsiteY3" fmla="*/ 2150348 h 2213773"/>
              <a:gd name="connsiteX4" fmla="*/ 15506 w 2839093"/>
              <a:gd name="connsiteY4" fmla="*/ 2180493 h 2213773"/>
              <a:gd name="connsiteX0" fmla="*/ 2793442 w 2793442"/>
              <a:gd name="connsiteY0" fmla="*/ 0 h 2150348"/>
              <a:gd name="connsiteX1" fmla="*/ 2351314 w 2793442"/>
              <a:gd name="connsiteY1" fmla="*/ 884255 h 2150348"/>
              <a:gd name="connsiteX2" fmla="*/ 452176 w 2793442"/>
              <a:gd name="connsiteY2" fmla="*/ 1446963 h 2150348"/>
              <a:gd name="connsiteX3" fmla="*/ 0 w 2793442"/>
              <a:gd name="connsiteY3" fmla="*/ 2150348 h 2150348"/>
              <a:gd name="connsiteX0" fmla="*/ 2793562 w 2793562"/>
              <a:gd name="connsiteY0" fmla="*/ 0 h 2150348"/>
              <a:gd name="connsiteX1" fmla="*/ 2351434 w 2793562"/>
              <a:gd name="connsiteY1" fmla="*/ 884255 h 2150348"/>
              <a:gd name="connsiteX2" fmla="*/ 452296 w 2793562"/>
              <a:gd name="connsiteY2" fmla="*/ 1446963 h 2150348"/>
              <a:gd name="connsiteX3" fmla="*/ 120 w 2793562"/>
              <a:gd name="connsiteY3" fmla="*/ 2150348 h 2150348"/>
              <a:gd name="connsiteX0" fmla="*/ 2793553 w 2793553"/>
              <a:gd name="connsiteY0" fmla="*/ 0 h 2150348"/>
              <a:gd name="connsiteX1" fmla="*/ 2351425 w 2793553"/>
              <a:gd name="connsiteY1" fmla="*/ 884255 h 2150348"/>
              <a:gd name="connsiteX2" fmla="*/ 458727 w 2793553"/>
              <a:gd name="connsiteY2" fmla="*/ 1485600 h 2150348"/>
              <a:gd name="connsiteX3" fmla="*/ 111 w 2793553"/>
              <a:gd name="connsiteY3" fmla="*/ 2150348 h 2150348"/>
              <a:gd name="connsiteX0" fmla="*/ 2793585 w 2793585"/>
              <a:gd name="connsiteY0" fmla="*/ 0 h 2150348"/>
              <a:gd name="connsiteX1" fmla="*/ 2460927 w 2793585"/>
              <a:gd name="connsiteY1" fmla="*/ 800542 h 2150348"/>
              <a:gd name="connsiteX2" fmla="*/ 458759 w 2793585"/>
              <a:gd name="connsiteY2" fmla="*/ 1485600 h 2150348"/>
              <a:gd name="connsiteX3" fmla="*/ 143 w 2793585"/>
              <a:gd name="connsiteY3" fmla="*/ 2150348 h 2150348"/>
              <a:gd name="connsiteX0" fmla="*/ 2608764 w 2608764"/>
              <a:gd name="connsiteY0" fmla="*/ 0 h 2150348"/>
              <a:gd name="connsiteX1" fmla="*/ 2276106 w 2608764"/>
              <a:gd name="connsiteY1" fmla="*/ 800542 h 2150348"/>
              <a:gd name="connsiteX2" fmla="*/ 273938 w 2608764"/>
              <a:gd name="connsiteY2" fmla="*/ 1485600 h 2150348"/>
              <a:gd name="connsiteX3" fmla="*/ 38159 w 2608764"/>
              <a:gd name="connsiteY3" fmla="*/ 2150348 h 2150348"/>
              <a:gd name="connsiteX0" fmla="*/ 2570668 w 2570668"/>
              <a:gd name="connsiteY0" fmla="*/ 0 h 2150348"/>
              <a:gd name="connsiteX1" fmla="*/ 2238010 w 2570668"/>
              <a:gd name="connsiteY1" fmla="*/ 800542 h 2150348"/>
              <a:gd name="connsiteX2" fmla="*/ 535520 w 2570668"/>
              <a:gd name="connsiteY2" fmla="*/ 1447180 h 2150348"/>
              <a:gd name="connsiteX3" fmla="*/ 63 w 2570668"/>
              <a:gd name="connsiteY3" fmla="*/ 2150348 h 2150348"/>
              <a:gd name="connsiteX0" fmla="*/ 2581419 w 2581419"/>
              <a:gd name="connsiteY0" fmla="*/ 0 h 2182621"/>
              <a:gd name="connsiteX1" fmla="*/ 2248761 w 2581419"/>
              <a:gd name="connsiteY1" fmla="*/ 800542 h 2182621"/>
              <a:gd name="connsiteX2" fmla="*/ 546271 w 2581419"/>
              <a:gd name="connsiteY2" fmla="*/ 1447180 h 2182621"/>
              <a:gd name="connsiteX3" fmla="*/ 57 w 2581419"/>
              <a:gd name="connsiteY3" fmla="*/ 2182621 h 2182621"/>
              <a:gd name="connsiteX0" fmla="*/ 2578085 w 2578085"/>
              <a:gd name="connsiteY0" fmla="*/ 0 h 2149249"/>
              <a:gd name="connsiteX1" fmla="*/ 2245427 w 2578085"/>
              <a:gd name="connsiteY1" fmla="*/ 800542 h 2149249"/>
              <a:gd name="connsiteX2" fmla="*/ 542937 w 2578085"/>
              <a:gd name="connsiteY2" fmla="*/ 1447180 h 2149249"/>
              <a:gd name="connsiteX3" fmla="*/ 60 w 2578085"/>
              <a:gd name="connsiteY3" fmla="*/ 2149249 h 2149249"/>
              <a:gd name="connsiteX0" fmla="*/ 2509559 w 2509559"/>
              <a:gd name="connsiteY0" fmla="*/ 0 h 2149249"/>
              <a:gd name="connsiteX1" fmla="*/ 2176901 w 2509559"/>
              <a:gd name="connsiteY1" fmla="*/ 800542 h 2149249"/>
              <a:gd name="connsiteX2" fmla="*/ 474411 w 2509559"/>
              <a:gd name="connsiteY2" fmla="*/ 1447180 h 2149249"/>
              <a:gd name="connsiteX3" fmla="*/ 114 w 2509559"/>
              <a:gd name="connsiteY3" fmla="*/ 2149249 h 2149249"/>
            </a:gdLst>
            <a:ahLst/>
            <a:cxnLst>
              <a:cxn ang="0">
                <a:pos x="connsiteX0" y="connsiteY0"/>
              </a:cxn>
              <a:cxn ang="0">
                <a:pos x="connsiteX1" y="connsiteY1"/>
              </a:cxn>
              <a:cxn ang="0">
                <a:pos x="connsiteX2" y="connsiteY2"/>
              </a:cxn>
              <a:cxn ang="0">
                <a:pos x="connsiteX3" y="connsiteY3"/>
              </a:cxn>
            </a:cxnLst>
            <a:rect l="l" t="t" r="r" b="b"/>
            <a:pathLst>
              <a:path w="2509559" h="2149249">
                <a:moveTo>
                  <a:pt x="2509559" y="0"/>
                </a:moveTo>
                <a:cubicBezTo>
                  <a:pt x="2483600" y="321547"/>
                  <a:pt x="2516092" y="559345"/>
                  <a:pt x="2176901" y="800542"/>
                </a:cubicBezTo>
                <a:cubicBezTo>
                  <a:pt x="1837710" y="1041739"/>
                  <a:pt x="884542" y="1222212"/>
                  <a:pt x="474411" y="1447180"/>
                </a:cubicBezTo>
                <a:cubicBezTo>
                  <a:pt x="64280" y="1672148"/>
                  <a:pt x="-3212" y="2014115"/>
                  <a:pt x="114" y="2149249"/>
                </a:cubicBezTo>
              </a:path>
            </a:pathLst>
          </a:custGeom>
          <a:noFill/>
          <a:ln w="19050" cap="flat" cmpd="sng" algn="ctr">
            <a:solidFill>
              <a:schemeClr val="accent5"/>
            </a:solidFill>
            <a:prstDash val="sysDot"/>
          </a:ln>
          <a:effectLst/>
        </p:spPr>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39" name="TextBox 38">
            <a:extLst>
              <a:ext uri="{FF2B5EF4-FFF2-40B4-BE49-F238E27FC236}">
                <a16:creationId xmlns:a16="http://schemas.microsoft.com/office/drawing/2014/main" id="{4255F0DB-31DA-4561-AAF8-58790B93A5B4}"/>
              </a:ext>
            </a:extLst>
          </p:cNvPr>
          <p:cNvSpPr txBox="1"/>
          <p:nvPr/>
        </p:nvSpPr>
        <p:spPr>
          <a:xfrm>
            <a:off x="3919416"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NEXT GENERATION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PROTECTION</a:t>
            </a:r>
          </a:p>
        </p:txBody>
      </p:sp>
      <p:grpSp>
        <p:nvGrpSpPr>
          <p:cNvPr id="40" name="Group 39">
            <a:extLst>
              <a:ext uri="{FF2B5EF4-FFF2-40B4-BE49-F238E27FC236}">
                <a16:creationId xmlns:a16="http://schemas.microsoft.com/office/drawing/2014/main" id="{514040B1-83C2-4185-9DFC-9F5DFBBEDDDA}"/>
              </a:ext>
            </a:extLst>
          </p:cNvPr>
          <p:cNvGrpSpPr/>
          <p:nvPr/>
        </p:nvGrpSpPr>
        <p:grpSpPr>
          <a:xfrm>
            <a:off x="4815708" y="4118223"/>
            <a:ext cx="568095" cy="608815"/>
            <a:chOff x="4874110" y="4594397"/>
            <a:chExt cx="568095" cy="608815"/>
          </a:xfrm>
        </p:grpSpPr>
        <p:sp>
          <p:nvSpPr>
            <p:cNvPr id="41" name="Freeform: Shape 40">
              <a:extLst>
                <a:ext uri="{FF2B5EF4-FFF2-40B4-BE49-F238E27FC236}">
                  <a16:creationId xmlns:a16="http://schemas.microsoft.com/office/drawing/2014/main" id="{FF446827-DDF4-408E-8349-525D04A2A5ED}"/>
                </a:ext>
              </a:extLst>
            </p:cNvPr>
            <p:cNvSpPr/>
            <p:nvPr/>
          </p:nvSpPr>
          <p:spPr>
            <a:xfrm>
              <a:off x="4874110" y="4594397"/>
              <a:ext cx="568095" cy="608814"/>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accent1"/>
            </a:solidFill>
            <a:ln w="22225" cap="flat">
              <a:noFill/>
              <a:prstDash val="solid"/>
              <a:miter/>
            </a:ln>
          </p:spPr>
          <p:txBody>
            <a:bodyPr rtlCol="0" anchor="ct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2" name="Freeform: Shape 41">
              <a:extLst>
                <a:ext uri="{FF2B5EF4-FFF2-40B4-BE49-F238E27FC236}">
                  <a16:creationId xmlns:a16="http://schemas.microsoft.com/office/drawing/2014/main" id="{DCE5CE2A-39FC-4AE2-99B7-2A98FC004AA5}"/>
                </a:ext>
              </a:extLst>
            </p:cNvPr>
            <p:cNvSpPr/>
            <p:nvPr/>
          </p:nvSpPr>
          <p:spPr>
            <a:xfrm>
              <a:off x="4882637" y="4884049"/>
              <a:ext cx="550746" cy="29508"/>
            </a:xfrm>
            <a:custGeom>
              <a:avLst/>
              <a:gdLst>
                <a:gd name="connsiteX0" fmla="*/ 0 w 341327"/>
                <a:gd name="connsiteY0" fmla="*/ 0 h 18288"/>
                <a:gd name="connsiteX1" fmla="*/ 341327 w 341327"/>
                <a:gd name="connsiteY1" fmla="*/ 0 h 18288"/>
                <a:gd name="connsiteX2" fmla="*/ 340174 w 341327"/>
                <a:gd name="connsiteY2" fmla="*/ 8528 h 18288"/>
                <a:gd name="connsiteX3" fmla="*/ 340174 w 341327"/>
                <a:gd name="connsiteY3" fmla="*/ 9851 h 18288"/>
                <a:gd name="connsiteX4" fmla="*/ 336731 w 341327"/>
                <a:gd name="connsiteY4" fmla="*/ 18288 h 18288"/>
                <a:gd name="connsiteX5" fmla="*/ 4893 w 341327"/>
                <a:gd name="connsiteY5" fmla="*/ 18288 h 18288"/>
                <a:gd name="connsiteX6" fmla="*/ 1331 w 341327"/>
                <a:gd name="connsiteY6" fmla="*/ 9851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27" h="18288">
                  <a:moveTo>
                    <a:pt x="0" y="0"/>
                  </a:moveTo>
                  <a:lnTo>
                    <a:pt x="341327" y="0"/>
                  </a:lnTo>
                  <a:lnTo>
                    <a:pt x="340174" y="8528"/>
                  </a:lnTo>
                  <a:lnTo>
                    <a:pt x="340174" y="9851"/>
                  </a:lnTo>
                  <a:lnTo>
                    <a:pt x="336731" y="18288"/>
                  </a:lnTo>
                  <a:lnTo>
                    <a:pt x="4893" y="18288"/>
                  </a:lnTo>
                  <a:lnTo>
                    <a:pt x="1331" y="985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9844" rtl="0" eaLnBrk="1" fontAlgn="auto" latinLnBrk="0" hangingPunct="1">
                <a:lnSpc>
                  <a:spcPct val="100000"/>
                </a:lnSpc>
                <a:spcBef>
                  <a:spcPts val="0"/>
                </a:spcBef>
                <a:spcAft>
                  <a:spcPts val="0"/>
                </a:spcAft>
                <a:buClrTx/>
                <a:buSzTx/>
                <a:buFontTx/>
                <a:buNone/>
                <a:tabLst/>
                <a:defRPr/>
              </a:pPr>
              <a:endParaRPr kumimoji="0" lang="en-US" sz="2357" b="0" i="0" u="none" strike="noStrike" kern="120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sp>
          <p:nvSpPr>
            <p:cNvPr id="43" name="Freeform: Shape 42">
              <a:extLst>
                <a:ext uri="{FF2B5EF4-FFF2-40B4-BE49-F238E27FC236}">
                  <a16:creationId xmlns:a16="http://schemas.microsoft.com/office/drawing/2014/main" id="{427105CB-F66C-400A-813E-09E3EA0D792B}"/>
                </a:ext>
              </a:extLst>
            </p:cNvPr>
            <p:cNvSpPr/>
            <p:nvPr/>
          </p:nvSpPr>
          <p:spPr>
            <a:xfrm>
              <a:off x="5143401" y="4594542"/>
              <a:ext cx="29508" cy="608670"/>
            </a:xfrm>
            <a:custGeom>
              <a:avLst/>
              <a:gdLst>
                <a:gd name="connsiteX0" fmla="*/ 9144 w 18288"/>
                <a:gd name="connsiteY0" fmla="*/ 0 h 377226"/>
                <a:gd name="connsiteX1" fmla="*/ 18288 w 18288"/>
                <a:gd name="connsiteY1" fmla="*/ 1287 h 377226"/>
                <a:gd name="connsiteX2" fmla="*/ 18288 w 18288"/>
                <a:gd name="connsiteY2" fmla="*/ 371260 h 377226"/>
                <a:gd name="connsiteX3" fmla="*/ 9144 w 18288"/>
                <a:gd name="connsiteY3" fmla="*/ 377226 h 377226"/>
                <a:gd name="connsiteX4" fmla="*/ 0 w 18288"/>
                <a:gd name="connsiteY4" fmla="*/ 371187 h 377226"/>
                <a:gd name="connsiteX5" fmla="*/ 0 w 18288"/>
                <a:gd name="connsiteY5" fmla="*/ 1559 h 377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 h="377226">
                  <a:moveTo>
                    <a:pt x="9144" y="0"/>
                  </a:moveTo>
                  <a:lnTo>
                    <a:pt x="18288" y="1287"/>
                  </a:lnTo>
                  <a:lnTo>
                    <a:pt x="18288" y="371260"/>
                  </a:lnTo>
                  <a:lnTo>
                    <a:pt x="9144" y="377226"/>
                  </a:lnTo>
                  <a:lnTo>
                    <a:pt x="0" y="371187"/>
                  </a:lnTo>
                  <a:lnTo>
                    <a:pt x="0" y="1559"/>
                  </a:lnTo>
                  <a:close/>
                </a:path>
              </a:pathLst>
            </a:custGeom>
            <a:solidFill>
              <a:schemeClr val="bg1"/>
            </a:solidFill>
            <a:ln w="22225" cap="flat">
              <a:noFill/>
              <a:prstDash val="solid"/>
              <a:miter/>
            </a:ln>
          </p:spPr>
          <p:txBody>
            <a:bodyPr wrap="square" rtlCol="0" anchor="ctr">
              <a:noAutofit/>
            </a:bodyPr>
            <a:lstStyle/>
            <a:p>
              <a:pPr marL="0" marR="0" lvl="0" indent="0" algn="l" defTabSz="489844" rtl="0" eaLnBrk="1" fontAlgn="auto" latinLnBrk="0" hangingPunct="1">
                <a:lnSpc>
                  <a:spcPct val="100000"/>
                </a:lnSpc>
                <a:spcBef>
                  <a:spcPts val="0"/>
                </a:spcBef>
                <a:spcAft>
                  <a:spcPts val="0"/>
                </a:spcAft>
                <a:buClrTx/>
                <a:buSzTx/>
                <a:buFontTx/>
                <a:buNone/>
                <a:tabLst/>
                <a:defRPr/>
              </a:pPr>
              <a:endParaRPr kumimoji="0" lang="en-US" sz="1071" b="0" i="0" u="none" strike="noStrike" kern="0" cap="none" spc="0" normalizeH="0" baseline="0" noProof="0">
                <a:ln>
                  <a:noFill/>
                </a:ln>
                <a:gradFill>
                  <a:gsLst>
                    <a:gs pos="83000">
                      <a:srgbClr val="2F2F2F"/>
                    </a:gs>
                    <a:gs pos="100000">
                      <a:srgbClr val="2F2F2F"/>
                    </a:gs>
                  </a:gsLst>
                  <a:lin ang="5400000" scaled="1"/>
                </a:gradFill>
                <a:effectLst/>
                <a:uLnTx/>
                <a:uFillTx/>
                <a:latin typeface="Segoe UI"/>
                <a:ea typeface="+mn-ea"/>
                <a:cs typeface="+mn-cs"/>
              </a:endParaRPr>
            </a:p>
          </p:txBody>
        </p:sp>
      </p:grpSp>
      <p:sp>
        <p:nvSpPr>
          <p:cNvPr id="45" name="TextBox 44">
            <a:extLst>
              <a:ext uri="{FF2B5EF4-FFF2-40B4-BE49-F238E27FC236}">
                <a16:creationId xmlns:a16="http://schemas.microsoft.com/office/drawing/2014/main" id="{89000945-E8E9-4CEE-9AAF-EFFB0AFA2CDD}"/>
              </a:ext>
            </a:extLst>
          </p:cNvPr>
          <p:cNvSpPr txBox="1"/>
          <p:nvPr/>
        </p:nvSpPr>
        <p:spPr>
          <a:xfrm>
            <a:off x="1967705"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ATTACK SURFACE </a:t>
            </a:r>
            <a:b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REDUCTION</a:t>
            </a:r>
          </a:p>
        </p:txBody>
      </p:sp>
      <p:sp>
        <p:nvSpPr>
          <p:cNvPr id="49" name="TextBox 48">
            <a:extLst>
              <a:ext uri="{FF2B5EF4-FFF2-40B4-BE49-F238E27FC236}">
                <a16:creationId xmlns:a16="http://schemas.microsoft.com/office/drawing/2014/main" id="{B3AB9ADD-D16E-45BB-A950-66744B84292B}"/>
              </a:ext>
            </a:extLst>
          </p:cNvPr>
          <p:cNvSpPr txBox="1"/>
          <p:nvPr/>
        </p:nvSpPr>
        <p:spPr>
          <a:xfrm>
            <a:off x="4725874" y="2083115"/>
            <a:ext cx="2557110" cy="338554"/>
          </a:xfrm>
          <a:prstGeom prst="rect">
            <a:avLst/>
          </a:prstGeom>
          <a:noFill/>
        </p:spPr>
        <p:txBody>
          <a:bodyPr wrap="none" rtlCol="0">
            <a:spAutoFit/>
          </a:bodyPr>
          <a:lstStyle/>
          <a:p>
            <a:pPr marL="0" marR="0" lvl="0" indent="0" algn="l" defTabSz="244893"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gradFill>
                  <a:gsLst>
                    <a:gs pos="2917">
                      <a:schemeClr val="accent5"/>
                    </a:gs>
                    <a:gs pos="100000">
                      <a:schemeClr val="accent5"/>
                    </a:gs>
                  </a:gsLst>
                  <a:lin ang="5400000" scaled="0"/>
                </a:gradFill>
                <a:effectLst/>
                <a:uLnTx/>
                <a:uFillTx/>
                <a:latin typeface="Segoe UI"/>
                <a:ea typeface="+mn-ea"/>
                <a:cs typeface="+mn-cs"/>
              </a:rPr>
              <a:t>Built-in. Cloud-powered.</a:t>
            </a:r>
            <a:endParaRPr kumimoji="0" lang="en-US" sz="1600" b="1" i="0" u="none" strike="noStrike" kern="0" cap="none" spc="0" normalizeH="0" baseline="0" noProof="0" dirty="0">
              <a:ln>
                <a:noFill/>
              </a:ln>
              <a:gradFill>
                <a:gsLst>
                  <a:gs pos="2917">
                    <a:schemeClr val="accent5"/>
                  </a:gs>
                  <a:gs pos="100000">
                    <a:schemeClr val="accent5"/>
                  </a:gs>
                </a:gsLst>
                <a:lin ang="5400000" scaled="0"/>
              </a:gradFill>
              <a:effectLst/>
              <a:uLnTx/>
              <a:uFillTx/>
              <a:latin typeface="Segoe UI"/>
              <a:ea typeface="+mn-ea"/>
              <a:cs typeface="+mn-cs"/>
            </a:endParaRPr>
          </a:p>
        </p:txBody>
      </p:sp>
      <p:grpSp>
        <p:nvGrpSpPr>
          <p:cNvPr id="50" name="Group 49">
            <a:extLst>
              <a:ext uri="{FF2B5EF4-FFF2-40B4-BE49-F238E27FC236}">
                <a16:creationId xmlns:a16="http://schemas.microsoft.com/office/drawing/2014/main" id="{4B612C9D-6020-4875-BD75-0EAC1C237E8B}"/>
              </a:ext>
            </a:extLst>
          </p:cNvPr>
          <p:cNvGrpSpPr/>
          <p:nvPr/>
        </p:nvGrpSpPr>
        <p:grpSpPr>
          <a:xfrm>
            <a:off x="3191898" y="1093062"/>
            <a:ext cx="852154" cy="899034"/>
            <a:chOff x="3392895" y="3784601"/>
            <a:chExt cx="948085" cy="1000242"/>
          </a:xfrm>
        </p:grpSpPr>
        <p:sp>
          <p:nvSpPr>
            <p:cNvPr id="51" name="Freeform: Shape 50">
              <a:extLst>
                <a:ext uri="{FF2B5EF4-FFF2-40B4-BE49-F238E27FC236}">
                  <a16:creationId xmlns:a16="http://schemas.microsoft.com/office/drawing/2014/main" id="{BB84F15F-B97B-40E4-88E5-E211E09FDB0C}"/>
                </a:ext>
              </a:extLst>
            </p:cNvPr>
            <p:cNvSpPr/>
            <p:nvPr/>
          </p:nvSpPr>
          <p:spPr>
            <a:xfrm>
              <a:off x="3440394" y="3825773"/>
              <a:ext cx="850336" cy="911287"/>
            </a:xfrm>
            <a:custGeom>
              <a:avLst/>
              <a:gdLst>
                <a:gd name="connsiteX0" fmla="*/ 178594 w 266700"/>
                <a:gd name="connsiteY0" fmla="*/ 20479 h 276225"/>
                <a:gd name="connsiteX1" fmla="*/ 133826 w 266700"/>
                <a:gd name="connsiteY1" fmla="*/ 7144 h 276225"/>
                <a:gd name="connsiteX2" fmla="*/ 133826 w 266700"/>
                <a:gd name="connsiteY2" fmla="*/ 8096 h 276225"/>
                <a:gd name="connsiteX3" fmla="*/ 89059 w 266700"/>
                <a:gd name="connsiteY3" fmla="*/ 21431 h 276225"/>
                <a:gd name="connsiteX4" fmla="*/ 7144 w 266700"/>
                <a:gd name="connsiteY4" fmla="*/ 44291 h 276225"/>
                <a:gd name="connsiteX5" fmla="*/ 7144 w 266700"/>
                <a:gd name="connsiteY5" fmla="*/ 108109 h 276225"/>
                <a:gd name="connsiteX6" fmla="*/ 11906 w 266700"/>
                <a:gd name="connsiteY6" fmla="*/ 143351 h 276225"/>
                <a:gd name="connsiteX7" fmla="*/ 11906 w 266700"/>
                <a:gd name="connsiteY7" fmla="*/ 143351 h 276225"/>
                <a:gd name="connsiteX8" fmla="*/ 133826 w 266700"/>
                <a:gd name="connsiteY8" fmla="*/ 278606 h 276225"/>
                <a:gd name="connsiteX9" fmla="*/ 255746 w 266700"/>
                <a:gd name="connsiteY9" fmla="*/ 143351 h 276225"/>
                <a:gd name="connsiteX10" fmla="*/ 255746 w 266700"/>
                <a:gd name="connsiteY10" fmla="*/ 142399 h 276225"/>
                <a:gd name="connsiteX11" fmla="*/ 255746 w 266700"/>
                <a:gd name="connsiteY11" fmla="*/ 142399 h 276225"/>
                <a:gd name="connsiteX12" fmla="*/ 260509 w 266700"/>
                <a:gd name="connsiteY12" fmla="*/ 107156 h 276225"/>
                <a:gd name="connsiteX13" fmla="*/ 260509 w 266700"/>
                <a:gd name="connsiteY13" fmla="*/ 43339 h 276225"/>
                <a:gd name="connsiteX14" fmla="*/ 178594 w 266700"/>
                <a:gd name="connsiteY14" fmla="*/ 20479 h 276225"/>
                <a:gd name="connsiteX0" fmla="*/ 171450 w 253365"/>
                <a:gd name="connsiteY0" fmla="*/ 13335 h 271462"/>
                <a:gd name="connsiteX1" fmla="*/ 126682 w 253365"/>
                <a:gd name="connsiteY1" fmla="*/ 0 h 271462"/>
                <a:gd name="connsiteX2" fmla="*/ 126682 w 253365"/>
                <a:gd name="connsiteY2" fmla="*/ 952 h 271462"/>
                <a:gd name="connsiteX3" fmla="*/ 81915 w 253365"/>
                <a:gd name="connsiteY3" fmla="*/ 14287 h 271462"/>
                <a:gd name="connsiteX4" fmla="*/ 0 w 253365"/>
                <a:gd name="connsiteY4" fmla="*/ 37147 h 271462"/>
                <a:gd name="connsiteX5" fmla="*/ 0 w 253365"/>
                <a:gd name="connsiteY5" fmla="*/ 100965 h 271462"/>
                <a:gd name="connsiteX6" fmla="*/ 4762 w 253365"/>
                <a:gd name="connsiteY6" fmla="*/ 136207 h 271462"/>
                <a:gd name="connsiteX7" fmla="*/ 4762 w 253365"/>
                <a:gd name="connsiteY7" fmla="*/ 136207 h 271462"/>
                <a:gd name="connsiteX8" fmla="*/ 126682 w 253365"/>
                <a:gd name="connsiteY8" fmla="*/ 271462 h 271462"/>
                <a:gd name="connsiteX9" fmla="*/ 248602 w 253365"/>
                <a:gd name="connsiteY9" fmla="*/ 136207 h 271462"/>
                <a:gd name="connsiteX10" fmla="*/ 248602 w 253365"/>
                <a:gd name="connsiteY10" fmla="*/ 135255 h 271462"/>
                <a:gd name="connsiteX11" fmla="*/ 248602 w 253365"/>
                <a:gd name="connsiteY11" fmla="*/ 135255 h 271462"/>
                <a:gd name="connsiteX12" fmla="*/ 253365 w 253365"/>
                <a:gd name="connsiteY12" fmla="*/ 100012 h 271462"/>
                <a:gd name="connsiteX13" fmla="*/ 253365 w 253365"/>
                <a:gd name="connsiteY13" fmla="*/ 36195 h 271462"/>
                <a:gd name="connsiteX14" fmla="*/ 171450 w 253365"/>
                <a:gd name="connsiteY14"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35 h 271462"/>
                <a:gd name="connsiteX1" fmla="*/ 126682 w 253365"/>
                <a:gd name="connsiteY1" fmla="*/ 0 h 271462"/>
                <a:gd name="connsiteX2" fmla="*/ 81915 w 253365"/>
                <a:gd name="connsiteY2" fmla="*/ 14287 h 271462"/>
                <a:gd name="connsiteX3" fmla="*/ 0 w 253365"/>
                <a:gd name="connsiteY3" fmla="*/ 37147 h 271462"/>
                <a:gd name="connsiteX4" fmla="*/ 0 w 253365"/>
                <a:gd name="connsiteY4" fmla="*/ 100965 h 271462"/>
                <a:gd name="connsiteX5" fmla="*/ 4762 w 253365"/>
                <a:gd name="connsiteY5" fmla="*/ 136207 h 271462"/>
                <a:gd name="connsiteX6" fmla="*/ 4762 w 253365"/>
                <a:gd name="connsiteY6" fmla="*/ 136207 h 271462"/>
                <a:gd name="connsiteX7" fmla="*/ 126682 w 253365"/>
                <a:gd name="connsiteY7" fmla="*/ 271462 h 271462"/>
                <a:gd name="connsiteX8" fmla="*/ 248602 w 253365"/>
                <a:gd name="connsiteY8" fmla="*/ 136207 h 271462"/>
                <a:gd name="connsiteX9" fmla="*/ 248602 w 253365"/>
                <a:gd name="connsiteY9" fmla="*/ 135255 h 271462"/>
                <a:gd name="connsiteX10" fmla="*/ 248602 w 253365"/>
                <a:gd name="connsiteY10" fmla="*/ 135255 h 271462"/>
                <a:gd name="connsiteX11" fmla="*/ 253365 w 253365"/>
                <a:gd name="connsiteY11" fmla="*/ 100012 h 271462"/>
                <a:gd name="connsiteX12" fmla="*/ 253365 w 253365"/>
                <a:gd name="connsiteY12" fmla="*/ 36195 h 271462"/>
                <a:gd name="connsiteX13" fmla="*/ 171450 w 253365"/>
                <a:gd name="connsiteY13" fmla="*/ 13335 h 271462"/>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 name="connsiteX0" fmla="*/ 171450 w 253365"/>
                <a:gd name="connsiteY0" fmla="*/ 13399 h 271526"/>
                <a:gd name="connsiteX1" fmla="*/ 126682 w 253365"/>
                <a:gd name="connsiteY1" fmla="*/ 64 h 271526"/>
                <a:gd name="connsiteX2" fmla="*/ 81915 w 253365"/>
                <a:gd name="connsiteY2" fmla="*/ 14351 h 271526"/>
                <a:gd name="connsiteX3" fmla="*/ 0 w 253365"/>
                <a:gd name="connsiteY3" fmla="*/ 37211 h 271526"/>
                <a:gd name="connsiteX4" fmla="*/ 0 w 253365"/>
                <a:gd name="connsiteY4" fmla="*/ 101029 h 271526"/>
                <a:gd name="connsiteX5" fmla="*/ 4762 w 253365"/>
                <a:gd name="connsiteY5" fmla="*/ 136271 h 271526"/>
                <a:gd name="connsiteX6" fmla="*/ 4762 w 253365"/>
                <a:gd name="connsiteY6" fmla="*/ 136271 h 271526"/>
                <a:gd name="connsiteX7" fmla="*/ 126682 w 253365"/>
                <a:gd name="connsiteY7" fmla="*/ 271526 h 271526"/>
                <a:gd name="connsiteX8" fmla="*/ 248602 w 253365"/>
                <a:gd name="connsiteY8" fmla="*/ 136271 h 271526"/>
                <a:gd name="connsiteX9" fmla="*/ 248602 w 253365"/>
                <a:gd name="connsiteY9" fmla="*/ 135319 h 271526"/>
                <a:gd name="connsiteX10" fmla="*/ 248602 w 253365"/>
                <a:gd name="connsiteY10" fmla="*/ 135319 h 271526"/>
                <a:gd name="connsiteX11" fmla="*/ 253365 w 253365"/>
                <a:gd name="connsiteY11" fmla="*/ 100076 h 271526"/>
                <a:gd name="connsiteX12" fmla="*/ 253365 w 253365"/>
                <a:gd name="connsiteY12" fmla="*/ 36259 h 271526"/>
                <a:gd name="connsiteX13" fmla="*/ 171450 w 253365"/>
                <a:gd name="connsiteY13" fmla="*/ 13399 h 27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5" h="271526">
                  <a:moveTo>
                    <a:pt x="171450" y="13399"/>
                  </a:moveTo>
                  <a:cubicBezTo>
                    <a:pt x="160020" y="4826"/>
                    <a:pt x="143827" y="64"/>
                    <a:pt x="126682" y="64"/>
                  </a:cubicBezTo>
                  <a:cubicBezTo>
                    <a:pt x="109824" y="-745"/>
                    <a:pt x="99157" y="6224"/>
                    <a:pt x="81915" y="14351"/>
                  </a:cubicBezTo>
                  <a:cubicBezTo>
                    <a:pt x="56120" y="23814"/>
                    <a:pt x="32385" y="37211"/>
                    <a:pt x="0" y="37211"/>
                  </a:cubicBezTo>
                  <a:lnTo>
                    <a:pt x="0" y="101029"/>
                  </a:lnTo>
                  <a:cubicBezTo>
                    <a:pt x="0" y="113411"/>
                    <a:pt x="1905" y="124841"/>
                    <a:pt x="4762" y="136271"/>
                  </a:cubicBezTo>
                  <a:lnTo>
                    <a:pt x="4762" y="136271"/>
                  </a:lnTo>
                  <a:cubicBezTo>
                    <a:pt x="19050" y="188659"/>
                    <a:pt x="62865" y="235331"/>
                    <a:pt x="126682" y="271526"/>
                  </a:cubicBezTo>
                  <a:cubicBezTo>
                    <a:pt x="191452" y="235331"/>
                    <a:pt x="235267" y="188659"/>
                    <a:pt x="248602" y="136271"/>
                  </a:cubicBezTo>
                  <a:lnTo>
                    <a:pt x="248602" y="135319"/>
                  </a:lnTo>
                  <a:lnTo>
                    <a:pt x="248602" y="135319"/>
                  </a:lnTo>
                  <a:cubicBezTo>
                    <a:pt x="251460" y="123889"/>
                    <a:pt x="253365" y="111506"/>
                    <a:pt x="253365" y="100076"/>
                  </a:cubicBezTo>
                  <a:lnTo>
                    <a:pt x="253365" y="36259"/>
                  </a:lnTo>
                  <a:cubicBezTo>
                    <a:pt x="220980" y="36259"/>
                    <a:pt x="192405" y="27686"/>
                    <a:pt x="171450" y="13399"/>
                  </a:cubicBezTo>
                  <a:close/>
                </a:path>
              </a:pathLst>
            </a:custGeom>
            <a:solidFill>
              <a:schemeClr val="bg1"/>
            </a:solidFill>
            <a:ln w="222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gradFill>
                  <a:gsLst>
                    <a:gs pos="83000">
                      <a:srgbClr val="FFFFFF"/>
                    </a:gs>
                    <a:gs pos="100000">
                      <a:srgbClr val="FFFFFF"/>
                    </a:gs>
                  </a:gsLst>
                  <a:lin ang="5400000" scaled="1"/>
                </a:gradFill>
                <a:effectLst/>
                <a:uLnTx/>
                <a:uFillTx/>
                <a:latin typeface="Segoe UI"/>
                <a:ea typeface="+mn-ea"/>
                <a:cs typeface="+mn-cs"/>
              </a:endParaRPr>
            </a:p>
          </p:txBody>
        </p:sp>
        <p:pic>
          <p:nvPicPr>
            <p:cNvPr id="52" name="Graphic 51">
              <a:extLst>
                <a:ext uri="{FF2B5EF4-FFF2-40B4-BE49-F238E27FC236}">
                  <a16:creationId xmlns:a16="http://schemas.microsoft.com/office/drawing/2014/main" id="{2E35F780-09C4-4C06-9173-192FD0BE3C5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92893" y="3784602"/>
              <a:ext cx="948084" cy="1000242"/>
            </a:xfrm>
            <a:prstGeom prst="rect">
              <a:avLst/>
            </a:prstGeom>
          </p:spPr>
        </p:pic>
      </p:grpSp>
      <p:sp>
        <p:nvSpPr>
          <p:cNvPr id="53" name="TextBox 52">
            <a:extLst>
              <a:ext uri="{FF2B5EF4-FFF2-40B4-BE49-F238E27FC236}">
                <a16:creationId xmlns:a16="http://schemas.microsoft.com/office/drawing/2014/main" id="{198F2B03-B76F-42B8-8E3D-E2C787E8F5FC}"/>
              </a:ext>
            </a:extLst>
          </p:cNvPr>
          <p:cNvSpPr txBox="1"/>
          <p:nvPr/>
        </p:nvSpPr>
        <p:spPr>
          <a:xfrm>
            <a:off x="3887872" y="1091682"/>
            <a:ext cx="4952676" cy="893578"/>
          </a:xfrm>
          <a:prstGeom prst="rect">
            <a:avLst/>
          </a:prstGeom>
          <a:noFill/>
        </p:spPr>
        <p:txBody>
          <a:bodyPr wrap="square" rtlCol="0">
            <a:spAutoFit/>
          </a:bodyPr>
          <a:lstStyle/>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Microsoft</a:t>
            </a:r>
            <a:r>
              <a:rPr kumimoji="0" lang="en-US" sz="3214" b="1" i="0" u="none" strike="noStrike" kern="0" cap="none" spc="0" normalizeH="0" noProof="0" dirty="0">
                <a:ln>
                  <a:noFill/>
                </a:ln>
                <a:gradFill>
                  <a:gsLst>
                    <a:gs pos="0">
                      <a:schemeClr val="accent1"/>
                    </a:gs>
                    <a:gs pos="100000">
                      <a:schemeClr val="accent1"/>
                    </a:gs>
                  </a:gsLst>
                  <a:lin ang="5400000" scaled="1"/>
                </a:gradFill>
                <a:effectLst/>
                <a:uLnTx/>
                <a:uFillTx/>
                <a:latin typeface="Segoe UI"/>
                <a:ea typeface="+mn-ea"/>
                <a:cs typeface="+mn-cs"/>
              </a:rPr>
              <a:t> </a:t>
            </a:r>
            <a:r>
              <a:rPr kumimoji="0" lang="en-US" sz="3214"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Defender</a:t>
            </a:r>
          </a:p>
          <a:p>
            <a:pPr marL="0" marR="0" lvl="0" indent="0" algn="ctr" defTabSz="244893" rtl="0" eaLnBrk="1" fontAlgn="auto" latinLnBrk="0" hangingPunct="1">
              <a:lnSpc>
                <a:spcPct val="90000"/>
              </a:lnSpc>
              <a:spcBef>
                <a:spcPts val="0"/>
              </a:spcBef>
              <a:spcAft>
                <a:spcPts val="0"/>
              </a:spcAft>
              <a:buClrTx/>
              <a:buSzTx/>
              <a:buFontTx/>
              <a:buNone/>
              <a:tabLst/>
              <a:defRPr/>
            </a:pPr>
            <a:r>
              <a:rPr kumimoji="0" lang="en-US" sz="2571" b="1" i="0" u="none" strike="noStrike" kern="0" cap="none" spc="0" normalizeH="0" baseline="0" noProof="0" dirty="0">
                <a:ln>
                  <a:noFill/>
                </a:ln>
                <a:gradFill>
                  <a:gsLst>
                    <a:gs pos="0">
                      <a:schemeClr val="accent1"/>
                    </a:gs>
                    <a:gs pos="100000">
                      <a:schemeClr val="accent1"/>
                    </a:gs>
                  </a:gsLst>
                  <a:lin ang="5400000" scaled="1"/>
                </a:gradFill>
                <a:effectLst/>
                <a:uLnTx/>
                <a:uFillTx/>
                <a:latin typeface="Segoe UI"/>
                <a:ea typeface="+mn-ea"/>
                <a:cs typeface="+mn-cs"/>
              </a:rPr>
              <a:t>Advanced Threat Protection</a:t>
            </a:r>
          </a:p>
        </p:txBody>
      </p:sp>
      <p:sp>
        <p:nvSpPr>
          <p:cNvPr id="55" name="TextBox 54">
            <a:extLst>
              <a:ext uri="{FF2B5EF4-FFF2-40B4-BE49-F238E27FC236}">
                <a16:creationId xmlns:a16="http://schemas.microsoft.com/office/drawing/2014/main" id="{AB857EF6-1AB5-4250-8685-8F075517F760}"/>
              </a:ext>
            </a:extLst>
          </p:cNvPr>
          <p:cNvSpPr txBox="1"/>
          <p:nvPr/>
        </p:nvSpPr>
        <p:spPr>
          <a:xfrm>
            <a:off x="9776258" y="4811507"/>
            <a:ext cx="2360679" cy="395713"/>
          </a:xfrm>
          <a:prstGeom prst="rect">
            <a:avLst/>
          </a:prstGeom>
          <a:noFill/>
        </p:spPr>
        <p:txBody>
          <a:bodyPr wrap="square" lIns="48986" tIns="58783" rIns="48986" bIns="58783" rtlCol="0" anchor="t" anchorCtr="0">
            <a:spAutoFit/>
          </a:bodyPr>
          <a:lstStyle/>
          <a:p>
            <a:pPr marL="0" marR="0" lvl="0" indent="0" algn="ctr" defTabSz="489844" rtl="0" eaLnBrk="1" fontAlgn="auto" latinLnBrk="0" hangingPunct="1">
              <a:lnSpc>
                <a:spcPct val="90000"/>
              </a:lnSpc>
              <a:spcBef>
                <a:spcPts val="321"/>
              </a:spcBef>
              <a:spcAft>
                <a:spcPts val="0"/>
              </a:spcAft>
              <a:buClrTx/>
              <a:buSzTx/>
              <a:buFontTx/>
              <a:buNone/>
              <a:tabLst/>
              <a:defRPr/>
            </a:pP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MICROSOFT</a:t>
            </a:r>
            <a:b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br>
            <a:r>
              <a:rPr kumimoji="0" lang="en-US" sz="10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ea typeface="Segoe UI Black" panose="020B0A02040204020203" pitchFamily="34" charset="0"/>
                <a:cs typeface="Segoe UI" panose="020B0502040204020203" pitchFamily="34" charset="0"/>
              </a:rPr>
              <a:t>THREAT EXPERTS</a:t>
            </a:r>
            <a:endParaRPr kumimoji="0" lang="en-US" sz="800" b="1" i="0" u="none" strike="noStrike" kern="0" cap="none" spc="0" normalizeH="0" baseline="0" noProof="0" dirty="0">
              <a:ln>
                <a:noFill/>
              </a:ln>
              <a:gradFill>
                <a:gsLst>
                  <a:gs pos="2917">
                    <a:schemeClr val="tx1"/>
                  </a:gs>
                  <a:gs pos="100000">
                    <a:schemeClr val="tx1"/>
                  </a:gs>
                </a:gsLst>
                <a:lin ang="5400000" scaled="0"/>
              </a:gradFill>
              <a:effectLst/>
              <a:uLnTx/>
              <a:uFillTx/>
              <a:latin typeface="Segoe UI" panose="020B0502040204020203" pitchFamily="34" charset="0"/>
              <a:cs typeface="Segoe UI" panose="020B0502040204020203" pitchFamily="34" charset="0"/>
            </a:endParaRPr>
          </a:p>
        </p:txBody>
      </p:sp>
      <p:grpSp>
        <p:nvGrpSpPr>
          <p:cNvPr id="70" name="Graphic 68">
            <a:extLst>
              <a:ext uri="{FF2B5EF4-FFF2-40B4-BE49-F238E27FC236}">
                <a16:creationId xmlns:a16="http://schemas.microsoft.com/office/drawing/2014/main" id="{4CC1661E-12EE-41D0-85BA-A9EDDCFBAB1F}"/>
              </a:ext>
            </a:extLst>
          </p:cNvPr>
          <p:cNvGrpSpPr/>
          <p:nvPr/>
        </p:nvGrpSpPr>
        <p:grpSpPr>
          <a:xfrm>
            <a:off x="10622152" y="4111185"/>
            <a:ext cx="610119" cy="686384"/>
            <a:chOff x="5943599" y="2914066"/>
            <a:chExt cx="610119" cy="686384"/>
          </a:xfrm>
        </p:grpSpPr>
        <p:sp>
          <p:nvSpPr>
            <p:cNvPr id="71" name="Freeform: Shape 70">
              <a:extLst>
                <a:ext uri="{FF2B5EF4-FFF2-40B4-BE49-F238E27FC236}">
                  <a16:creationId xmlns:a16="http://schemas.microsoft.com/office/drawing/2014/main" id="{A90C4F84-1275-487A-AA00-9B21EEC97EA6}"/>
                </a:ext>
              </a:extLst>
            </p:cNvPr>
            <p:cNvSpPr/>
            <p:nvPr/>
          </p:nvSpPr>
          <p:spPr>
            <a:xfrm>
              <a:off x="6019864" y="2914066"/>
              <a:ext cx="305060" cy="285993"/>
            </a:xfrm>
            <a:custGeom>
              <a:avLst/>
              <a:gdLst>
                <a:gd name="connsiteX0" fmla="*/ 152530 w 305059"/>
                <a:gd name="connsiteY0" fmla="*/ 303153 h 285993"/>
                <a:gd name="connsiteX1" fmla="*/ 152530 w 305059"/>
                <a:gd name="connsiteY1" fmla="*/ 303153 h 285993"/>
                <a:gd name="connsiteX2" fmla="*/ 305060 w 305059"/>
                <a:gd name="connsiteY2" fmla="*/ 152530 h 285993"/>
                <a:gd name="connsiteX3" fmla="*/ 215448 w 305059"/>
                <a:gd name="connsiteY3" fmla="*/ 13346 h 285993"/>
                <a:gd name="connsiteX4" fmla="*/ 152530 w 305059"/>
                <a:gd name="connsiteY4" fmla="*/ 0 h 285993"/>
                <a:gd name="connsiteX5" fmla="*/ 89611 w 305059"/>
                <a:gd name="connsiteY5" fmla="*/ 13346 h 285993"/>
                <a:gd name="connsiteX6" fmla="*/ 0 w 305059"/>
                <a:gd name="connsiteY6" fmla="*/ 150623 h 285993"/>
                <a:gd name="connsiteX7" fmla="*/ 152530 w 305059"/>
                <a:gd name="connsiteY7" fmla="*/ 303153 h 285993"/>
                <a:gd name="connsiteX8" fmla="*/ 152530 w 305059"/>
                <a:gd name="connsiteY8" fmla="*/ 303153 h 285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059" h="285993">
                  <a:moveTo>
                    <a:pt x="152530" y="303153"/>
                  </a:moveTo>
                  <a:lnTo>
                    <a:pt x="152530" y="303153"/>
                  </a:lnTo>
                  <a:cubicBezTo>
                    <a:pt x="236421" y="303153"/>
                    <a:pt x="305060" y="234515"/>
                    <a:pt x="305060" y="152530"/>
                  </a:cubicBezTo>
                  <a:cubicBezTo>
                    <a:pt x="305060" y="89611"/>
                    <a:pt x="268834" y="38132"/>
                    <a:pt x="215448" y="13346"/>
                  </a:cubicBezTo>
                  <a:cubicBezTo>
                    <a:pt x="196382" y="3813"/>
                    <a:pt x="175409" y="0"/>
                    <a:pt x="152530" y="0"/>
                  </a:cubicBezTo>
                  <a:cubicBezTo>
                    <a:pt x="129650" y="0"/>
                    <a:pt x="106771" y="3813"/>
                    <a:pt x="89611" y="13346"/>
                  </a:cubicBezTo>
                  <a:cubicBezTo>
                    <a:pt x="36226" y="38132"/>
                    <a:pt x="0" y="89611"/>
                    <a:pt x="0" y="150623"/>
                  </a:cubicBezTo>
                  <a:cubicBezTo>
                    <a:pt x="0" y="234515"/>
                    <a:pt x="68638" y="303153"/>
                    <a:pt x="152530" y="303153"/>
                  </a:cubicBezTo>
                  <a:lnTo>
                    <a:pt x="152530" y="303153"/>
                  </a:lnTo>
                  <a:close/>
                </a:path>
              </a:pathLst>
            </a:custGeom>
            <a:solidFill>
              <a:schemeClr val="accent3"/>
            </a:solidFill>
            <a:ln w="190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2B94119-F27E-4C14-A1A4-891A45B3BE4E}"/>
                </a:ext>
              </a:extLst>
            </p:cNvPr>
            <p:cNvSpPr/>
            <p:nvPr/>
          </p:nvSpPr>
          <p:spPr>
            <a:xfrm>
              <a:off x="5943599" y="3255351"/>
              <a:ext cx="343192" cy="228795"/>
            </a:xfrm>
            <a:custGeom>
              <a:avLst/>
              <a:gdLst>
                <a:gd name="connsiteX0" fmla="*/ 291713 w 343191"/>
                <a:gd name="connsiteY0" fmla="*/ 202102 h 228794"/>
                <a:gd name="connsiteX1" fmla="*/ 276460 w 343191"/>
                <a:gd name="connsiteY1" fmla="*/ 122024 h 228794"/>
                <a:gd name="connsiteX2" fmla="*/ 276460 w 343191"/>
                <a:gd name="connsiteY2" fmla="*/ 51479 h 228794"/>
                <a:gd name="connsiteX3" fmla="*/ 287900 w 343191"/>
                <a:gd name="connsiteY3" fmla="*/ 49572 h 228794"/>
                <a:gd name="connsiteX4" fmla="*/ 348912 w 343191"/>
                <a:gd name="connsiteY4" fmla="*/ 34319 h 228794"/>
                <a:gd name="connsiteX5" fmla="*/ 228795 w 343191"/>
                <a:gd name="connsiteY5" fmla="*/ 0 h 228794"/>
                <a:gd name="connsiteX6" fmla="*/ 0 w 343191"/>
                <a:gd name="connsiteY6" fmla="*/ 228795 h 228794"/>
                <a:gd name="connsiteX7" fmla="*/ 303153 w 343191"/>
                <a:gd name="connsiteY7" fmla="*/ 228795 h 228794"/>
                <a:gd name="connsiteX8" fmla="*/ 291713 w 343191"/>
                <a:gd name="connsiteY8" fmla="*/ 202102 h 2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191" h="228794">
                  <a:moveTo>
                    <a:pt x="291713" y="202102"/>
                  </a:moveTo>
                  <a:cubicBezTo>
                    <a:pt x="282180" y="175409"/>
                    <a:pt x="276460" y="146810"/>
                    <a:pt x="276460" y="122024"/>
                  </a:cubicBezTo>
                  <a:lnTo>
                    <a:pt x="276460" y="51479"/>
                  </a:lnTo>
                  <a:lnTo>
                    <a:pt x="287900" y="49572"/>
                  </a:lnTo>
                  <a:cubicBezTo>
                    <a:pt x="305060" y="45759"/>
                    <a:pt x="324126" y="41946"/>
                    <a:pt x="348912" y="34319"/>
                  </a:cubicBezTo>
                  <a:cubicBezTo>
                    <a:pt x="314593" y="13346"/>
                    <a:pt x="272647" y="0"/>
                    <a:pt x="228795" y="0"/>
                  </a:cubicBezTo>
                  <a:cubicBezTo>
                    <a:pt x="102958" y="0"/>
                    <a:pt x="0" y="101051"/>
                    <a:pt x="0" y="228795"/>
                  </a:cubicBezTo>
                  <a:lnTo>
                    <a:pt x="303153" y="228795"/>
                  </a:lnTo>
                  <a:cubicBezTo>
                    <a:pt x="299340" y="219262"/>
                    <a:pt x="295526" y="209728"/>
                    <a:pt x="291713" y="202102"/>
                  </a:cubicBezTo>
                  <a:close/>
                </a:path>
              </a:pathLst>
            </a:custGeom>
            <a:solidFill>
              <a:schemeClr val="accent3"/>
            </a:solidFill>
            <a:ln w="190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81EA9E7-2AD1-4C12-9512-EFB4153E9E08}"/>
                </a:ext>
              </a:extLst>
            </p:cNvPr>
            <p:cNvSpPr/>
            <p:nvPr/>
          </p:nvSpPr>
          <p:spPr>
            <a:xfrm>
              <a:off x="6248659" y="3270604"/>
              <a:ext cx="305060" cy="305060"/>
            </a:xfrm>
            <a:custGeom>
              <a:avLst/>
              <a:gdLst>
                <a:gd name="connsiteX0" fmla="*/ 200195 w 305059"/>
                <a:gd name="connsiteY0" fmla="*/ 13346 h 305059"/>
                <a:gd name="connsiteX1" fmla="*/ 200195 w 305059"/>
                <a:gd name="connsiteY1" fmla="*/ 13346 h 305059"/>
                <a:gd name="connsiteX2" fmla="*/ 156343 w 305059"/>
                <a:gd name="connsiteY2" fmla="*/ 0 h 305059"/>
                <a:gd name="connsiteX3" fmla="*/ 112491 w 305059"/>
                <a:gd name="connsiteY3" fmla="*/ 11440 h 305059"/>
                <a:gd name="connsiteX4" fmla="*/ 53385 w 305059"/>
                <a:gd name="connsiteY4" fmla="*/ 41946 h 305059"/>
                <a:gd name="connsiteX5" fmla="*/ 0 w 305059"/>
                <a:gd name="connsiteY5" fmla="*/ 55292 h 305059"/>
                <a:gd name="connsiteX6" fmla="*/ 0 w 305059"/>
                <a:gd name="connsiteY6" fmla="*/ 102958 h 305059"/>
                <a:gd name="connsiteX7" fmla="*/ 13346 w 305059"/>
                <a:gd name="connsiteY7" fmla="*/ 173503 h 305059"/>
                <a:gd name="connsiteX8" fmla="*/ 49572 w 305059"/>
                <a:gd name="connsiteY8" fmla="*/ 236421 h 305059"/>
                <a:gd name="connsiteX9" fmla="*/ 102958 w 305059"/>
                <a:gd name="connsiteY9" fmla="*/ 289807 h 305059"/>
                <a:gd name="connsiteX10" fmla="*/ 139183 w 305059"/>
                <a:gd name="connsiteY10" fmla="*/ 312686 h 305059"/>
                <a:gd name="connsiteX11" fmla="*/ 156343 w 305059"/>
                <a:gd name="connsiteY11" fmla="*/ 322219 h 305059"/>
                <a:gd name="connsiteX12" fmla="*/ 167783 w 305059"/>
                <a:gd name="connsiteY12" fmla="*/ 316499 h 305059"/>
                <a:gd name="connsiteX13" fmla="*/ 207822 w 305059"/>
                <a:gd name="connsiteY13" fmla="*/ 289807 h 305059"/>
                <a:gd name="connsiteX14" fmla="*/ 261207 w 305059"/>
                <a:gd name="connsiteY14" fmla="*/ 236421 h 305059"/>
                <a:gd name="connsiteX15" fmla="*/ 297433 w 305059"/>
                <a:gd name="connsiteY15" fmla="*/ 173503 h 305059"/>
                <a:gd name="connsiteX16" fmla="*/ 310779 w 305059"/>
                <a:gd name="connsiteY16" fmla="*/ 102958 h 305059"/>
                <a:gd name="connsiteX17" fmla="*/ 310779 w 305059"/>
                <a:gd name="connsiteY17" fmla="*/ 55292 h 305059"/>
                <a:gd name="connsiteX18" fmla="*/ 272647 w 305059"/>
                <a:gd name="connsiteY18" fmla="*/ 45759 h 305059"/>
                <a:gd name="connsiteX19" fmla="*/ 259301 w 305059"/>
                <a:gd name="connsiteY19" fmla="*/ 41946 h 305059"/>
                <a:gd name="connsiteX20" fmla="*/ 200195 w 305059"/>
                <a:gd name="connsiteY20" fmla="*/ 13346 h 3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059" h="305059">
                  <a:moveTo>
                    <a:pt x="200195" y="13346"/>
                  </a:moveTo>
                  <a:lnTo>
                    <a:pt x="200195" y="13346"/>
                  </a:lnTo>
                  <a:cubicBezTo>
                    <a:pt x="188756" y="3813"/>
                    <a:pt x="173503" y="0"/>
                    <a:pt x="156343" y="0"/>
                  </a:cubicBezTo>
                  <a:cubicBezTo>
                    <a:pt x="139183" y="0"/>
                    <a:pt x="125837" y="3813"/>
                    <a:pt x="112491" y="11440"/>
                  </a:cubicBezTo>
                  <a:cubicBezTo>
                    <a:pt x="93424" y="24786"/>
                    <a:pt x="72452" y="36226"/>
                    <a:pt x="53385" y="41946"/>
                  </a:cubicBezTo>
                  <a:cubicBezTo>
                    <a:pt x="32413" y="47666"/>
                    <a:pt x="15253" y="51479"/>
                    <a:pt x="0" y="55292"/>
                  </a:cubicBezTo>
                  <a:lnTo>
                    <a:pt x="0" y="102958"/>
                  </a:lnTo>
                  <a:cubicBezTo>
                    <a:pt x="0" y="125837"/>
                    <a:pt x="3813" y="150623"/>
                    <a:pt x="13346" y="173503"/>
                  </a:cubicBezTo>
                  <a:cubicBezTo>
                    <a:pt x="22879" y="196382"/>
                    <a:pt x="34319" y="217355"/>
                    <a:pt x="49572" y="236421"/>
                  </a:cubicBezTo>
                  <a:cubicBezTo>
                    <a:pt x="64825" y="255487"/>
                    <a:pt x="83891" y="274554"/>
                    <a:pt x="102958" y="289807"/>
                  </a:cubicBezTo>
                  <a:cubicBezTo>
                    <a:pt x="114397" y="299340"/>
                    <a:pt x="127744" y="306966"/>
                    <a:pt x="139183" y="312686"/>
                  </a:cubicBezTo>
                  <a:cubicBezTo>
                    <a:pt x="144903" y="316499"/>
                    <a:pt x="150623" y="318406"/>
                    <a:pt x="156343" y="322219"/>
                  </a:cubicBezTo>
                  <a:cubicBezTo>
                    <a:pt x="160156" y="320313"/>
                    <a:pt x="163969" y="318406"/>
                    <a:pt x="167783" y="316499"/>
                  </a:cubicBezTo>
                  <a:cubicBezTo>
                    <a:pt x="181129" y="308873"/>
                    <a:pt x="196382" y="301246"/>
                    <a:pt x="207822" y="289807"/>
                  </a:cubicBezTo>
                  <a:cubicBezTo>
                    <a:pt x="226888" y="274554"/>
                    <a:pt x="245954" y="255487"/>
                    <a:pt x="261207" y="236421"/>
                  </a:cubicBezTo>
                  <a:cubicBezTo>
                    <a:pt x="276460" y="217355"/>
                    <a:pt x="289807" y="196382"/>
                    <a:pt x="297433" y="173503"/>
                  </a:cubicBezTo>
                  <a:cubicBezTo>
                    <a:pt x="306966" y="152530"/>
                    <a:pt x="310779" y="129650"/>
                    <a:pt x="310779" y="102958"/>
                  </a:cubicBezTo>
                  <a:lnTo>
                    <a:pt x="310779" y="55292"/>
                  </a:lnTo>
                  <a:cubicBezTo>
                    <a:pt x="297433" y="53385"/>
                    <a:pt x="285993" y="49572"/>
                    <a:pt x="272647" y="45759"/>
                  </a:cubicBezTo>
                  <a:lnTo>
                    <a:pt x="259301" y="41946"/>
                  </a:lnTo>
                  <a:cubicBezTo>
                    <a:pt x="238328" y="36226"/>
                    <a:pt x="217355" y="24786"/>
                    <a:pt x="200195" y="13346"/>
                  </a:cubicBezTo>
                  <a:close/>
                </a:path>
              </a:pathLst>
            </a:custGeom>
            <a:solidFill>
              <a:schemeClr val="accent1"/>
            </a:solidFill>
            <a:ln w="19050" cap="flat">
              <a:noFill/>
              <a:prstDash val="solid"/>
              <a:miter/>
            </a:ln>
          </p:spPr>
          <p:txBody>
            <a:bodyPr rtlCol="0" anchor="ctr"/>
            <a:lstStyle/>
            <a:p>
              <a:endParaRPr lang="en-US"/>
            </a:p>
          </p:txBody>
        </p:sp>
      </p:grpSp>
      <p:grpSp>
        <p:nvGrpSpPr>
          <p:cNvPr id="75" name="Graphic 73">
            <a:extLst>
              <a:ext uri="{FF2B5EF4-FFF2-40B4-BE49-F238E27FC236}">
                <a16:creationId xmlns:a16="http://schemas.microsoft.com/office/drawing/2014/main" id="{8E00D373-E916-4A8F-92A9-607C1D1F8BD9}"/>
              </a:ext>
            </a:extLst>
          </p:cNvPr>
          <p:cNvGrpSpPr/>
          <p:nvPr/>
        </p:nvGrpSpPr>
        <p:grpSpPr>
          <a:xfrm>
            <a:off x="8710947" y="4081558"/>
            <a:ext cx="548112" cy="639464"/>
            <a:chOff x="8710947" y="4594397"/>
            <a:chExt cx="548112" cy="639464"/>
          </a:xfrm>
        </p:grpSpPr>
        <p:sp>
          <p:nvSpPr>
            <p:cNvPr id="76" name="Freeform: Shape 75">
              <a:extLst>
                <a:ext uri="{FF2B5EF4-FFF2-40B4-BE49-F238E27FC236}">
                  <a16:creationId xmlns:a16="http://schemas.microsoft.com/office/drawing/2014/main" id="{76872574-50D2-417B-837D-D4FB441BAE27}"/>
                </a:ext>
              </a:extLst>
            </p:cNvPr>
            <p:cNvSpPr/>
            <p:nvPr/>
          </p:nvSpPr>
          <p:spPr>
            <a:xfrm>
              <a:off x="8710947" y="4594397"/>
              <a:ext cx="548112" cy="639464"/>
            </a:xfrm>
            <a:custGeom>
              <a:avLst/>
              <a:gdLst>
                <a:gd name="connsiteX0" fmla="*/ 555420 w 548112"/>
                <a:gd name="connsiteY0" fmla="*/ 160780 h 639464"/>
                <a:gd name="connsiteX1" fmla="*/ 277710 w 548112"/>
                <a:gd name="connsiteY1" fmla="*/ 0 h 639464"/>
                <a:gd name="connsiteX2" fmla="*/ 0 w 548112"/>
                <a:gd name="connsiteY2" fmla="*/ 160780 h 639464"/>
                <a:gd name="connsiteX3" fmla="*/ 0 w 548112"/>
                <a:gd name="connsiteY3" fmla="*/ 484166 h 639464"/>
                <a:gd name="connsiteX4" fmla="*/ 279537 w 548112"/>
                <a:gd name="connsiteY4" fmla="*/ 646772 h 639464"/>
                <a:gd name="connsiteX5" fmla="*/ 378197 w 548112"/>
                <a:gd name="connsiteY5" fmla="*/ 590134 h 639464"/>
                <a:gd name="connsiteX6" fmla="*/ 317905 w 548112"/>
                <a:gd name="connsiteY6" fmla="*/ 485993 h 639464"/>
                <a:gd name="connsiteX7" fmla="*/ 279537 w 548112"/>
                <a:gd name="connsiteY7" fmla="*/ 491474 h 639464"/>
                <a:gd name="connsiteX8" fmla="*/ 116931 w 548112"/>
                <a:gd name="connsiteY8" fmla="*/ 332521 h 639464"/>
                <a:gd name="connsiteX9" fmla="*/ 279537 w 548112"/>
                <a:gd name="connsiteY9" fmla="*/ 173569 h 639464"/>
                <a:gd name="connsiteX10" fmla="*/ 442144 w 548112"/>
                <a:gd name="connsiteY10" fmla="*/ 332521 h 639464"/>
                <a:gd name="connsiteX11" fmla="*/ 409257 w 548112"/>
                <a:gd name="connsiteY11" fmla="*/ 427527 h 639464"/>
                <a:gd name="connsiteX12" fmla="*/ 471376 w 548112"/>
                <a:gd name="connsiteY12" fmla="*/ 537150 h 639464"/>
                <a:gd name="connsiteX13" fmla="*/ 557247 w 548112"/>
                <a:gd name="connsiteY13" fmla="*/ 485993 h 639464"/>
                <a:gd name="connsiteX14" fmla="*/ 557247 w 548112"/>
                <a:gd name="connsiteY14" fmla="*/ 160780 h 639464"/>
                <a:gd name="connsiteX15" fmla="*/ 555420 w 548112"/>
                <a:gd name="connsiteY15" fmla="*/ 160780 h 639464"/>
                <a:gd name="connsiteX16" fmla="*/ 555420 w 548112"/>
                <a:gd name="connsiteY16" fmla="*/ 160780 h 63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112" h="639464">
                  <a:moveTo>
                    <a:pt x="555420" y="160780"/>
                  </a:moveTo>
                  <a:lnTo>
                    <a:pt x="277710" y="0"/>
                  </a:lnTo>
                  <a:lnTo>
                    <a:pt x="0" y="160780"/>
                  </a:lnTo>
                  <a:lnTo>
                    <a:pt x="0" y="484166"/>
                  </a:lnTo>
                  <a:lnTo>
                    <a:pt x="279537" y="646772"/>
                  </a:lnTo>
                  <a:lnTo>
                    <a:pt x="378197" y="590134"/>
                  </a:lnTo>
                  <a:lnTo>
                    <a:pt x="317905" y="485993"/>
                  </a:lnTo>
                  <a:cubicBezTo>
                    <a:pt x="305116" y="487820"/>
                    <a:pt x="292326" y="491474"/>
                    <a:pt x="279537" y="491474"/>
                  </a:cubicBezTo>
                  <a:cubicBezTo>
                    <a:pt x="190012" y="491474"/>
                    <a:pt x="116931" y="420219"/>
                    <a:pt x="116931" y="332521"/>
                  </a:cubicBezTo>
                  <a:cubicBezTo>
                    <a:pt x="116931" y="244823"/>
                    <a:pt x="190012" y="173569"/>
                    <a:pt x="279537" y="173569"/>
                  </a:cubicBezTo>
                  <a:cubicBezTo>
                    <a:pt x="369062" y="173569"/>
                    <a:pt x="442144" y="244823"/>
                    <a:pt x="442144" y="332521"/>
                  </a:cubicBezTo>
                  <a:cubicBezTo>
                    <a:pt x="442144" y="367235"/>
                    <a:pt x="429354" y="400122"/>
                    <a:pt x="409257" y="427527"/>
                  </a:cubicBezTo>
                  <a:lnTo>
                    <a:pt x="471376" y="537150"/>
                  </a:lnTo>
                  <a:lnTo>
                    <a:pt x="557247" y="485993"/>
                  </a:lnTo>
                  <a:lnTo>
                    <a:pt x="557247" y="160780"/>
                  </a:lnTo>
                  <a:lnTo>
                    <a:pt x="555420" y="160780"/>
                  </a:lnTo>
                  <a:lnTo>
                    <a:pt x="555420" y="160780"/>
                  </a:lnTo>
                  <a:close/>
                </a:path>
              </a:pathLst>
            </a:custGeom>
            <a:solidFill>
              <a:schemeClr val="accent3"/>
            </a:solidFill>
            <a:ln w="1809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2463425-1A62-4A33-BB97-7C9A5EFED6B5}"/>
                </a:ext>
              </a:extLst>
            </p:cNvPr>
            <p:cNvSpPr/>
            <p:nvPr/>
          </p:nvSpPr>
          <p:spPr>
            <a:xfrm>
              <a:off x="8884516" y="4859318"/>
              <a:ext cx="182704" cy="146163"/>
            </a:xfrm>
            <a:custGeom>
              <a:avLst/>
              <a:gdLst>
                <a:gd name="connsiteX0" fmla="*/ 63946 w 182704"/>
                <a:gd name="connsiteY0" fmla="*/ 155298 h 146163"/>
                <a:gd name="connsiteX1" fmla="*/ 0 w 182704"/>
                <a:gd name="connsiteY1" fmla="*/ 93179 h 146163"/>
                <a:gd name="connsiteX2" fmla="*/ 25579 w 182704"/>
                <a:gd name="connsiteY2" fmla="*/ 65773 h 146163"/>
                <a:gd name="connsiteX3" fmla="*/ 62119 w 182704"/>
                <a:gd name="connsiteY3" fmla="*/ 104141 h 146163"/>
                <a:gd name="connsiteX4" fmla="*/ 164434 w 182704"/>
                <a:gd name="connsiteY4" fmla="*/ 0 h 146163"/>
                <a:gd name="connsiteX5" fmla="*/ 191839 w 182704"/>
                <a:gd name="connsiteY5" fmla="*/ 25579 h 14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04" h="146163">
                  <a:moveTo>
                    <a:pt x="63946" y="155298"/>
                  </a:moveTo>
                  <a:lnTo>
                    <a:pt x="0" y="93179"/>
                  </a:lnTo>
                  <a:lnTo>
                    <a:pt x="25579" y="65773"/>
                  </a:lnTo>
                  <a:lnTo>
                    <a:pt x="62119" y="104141"/>
                  </a:lnTo>
                  <a:lnTo>
                    <a:pt x="164434" y="0"/>
                  </a:lnTo>
                  <a:lnTo>
                    <a:pt x="191839" y="25579"/>
                  </a:lnTo>
                  <a:close/>
                </a:path>
              </a:pathLst>
            </a:custGeom>
            <a:solidFill>
              <a:schemeClr val="accent1"/>
            </a:solidFill>
            <a:ln w="18098" cap="flat">
              <a:noFill/>
              <a:prstDash val="solid"/>
              <a:miter/>
            </a:ln>
          </p:spPr>
          <p:txBody>
            <a:bodyPr rtlCol="0" anchor="ctr"/>
            <a:lstStyle/>
            <a:p>
              <a:endParaRPr lang="en-US"/>
            </a:p>
          </p:txBody>
        </p:sp>
      </p:grpSp>
      <p:grpSp>
        <p:nvGrpSpPr>
          <p:cNvPr id="79" name="Graphic 77">
            <a:extLst>
              <a:ext uri="{FF2B5EF4-FFF2-40B4-BE49-F238E27FC236}">
                <a16:creationId xmlns:a16="http://schemas.microsoft.com/office/drawing/2014/main" id="{BAC72434-B3AD-4656-BBA9-15B40713358E}"/>
              </a:ext>
            </a:extLst>
          </p:cNvPr>
          <p:cNvGrpSpPr/>
          <p:nvPr/>
        </p:nvGrpSpPr>
        <p:grpSpPr>
          <a:xfrm>
            <a:off x="2838321" y="4127522"/>
            <a:ext cx="617744" cy="599516"/>
            <a:chOff x="5795227" y="3790588"/>
            <a:chExt cx="556089" cy="539680"/>
          </a:xfrm>
        </p:grpSpPr>
        <p:sp>
          <p:nvSpPr>
            <p:cNvPr id="80" name="Freeform: Shape 79">
              <a:extLst>
                <a:ext uri="{FF2B5EF4-FFF2-40B4-BE49-F238E27FC236}">
                  <a16:creationId xmlns:a16="http://schemas.microsoft.com/office/drawing/2014/main" id="{A25E22B9-9B53-45FF-B777-35EFDD6752B7}"/>
                </a:ext>
              </a:extLst>
            </p:cNvPr>
            <p:cNvSpPr/>
            <p:nvPr/>
          </p:nvSpPr>
          <p:spPr>
            <a:xfrm>
              <a:off x="5795227" y="4182593"/>
              <a:ext cx="147675" cy="147675"/>
            </a:xfrm>
            <a:custGeom>
              <a:avLst/>
              <a:gdLst>
                <a:gd name="connsiteX0" fmla="*/ 121422 w 147675"/>
                <a:gd name="connsiteY0" fmla="*/ 70556 h 147675"/>
                <a:gd name="connsiteX1" fmla="*/ 123063 w 147675"/>
                <a:gd name="connsiteY1" fmla="*/ 160802 h 147675"/>
                <a:gd name="connsiteX2" fmla="*/ 162443 w 147675"/>
                <a:gd name="connsiteY2" fmla="*/ 160802 h 147675"/>
                <a:gd name="connsiteX3" fmla="*/ 162443 w 147675"/>
                <a:gd name="connsiteY3" fmla="*/ 1641 h 147675"/>
                <a:gd name="connsiteX4" fmla="*/ 0 w 147675"/>
                <a:gd name="connsiteY4" fmla="*/ 0 h 147675"/>
                <a:gd name="connsiteX5" fmla="*/ 0 w 147675"/>
                <a:gd name="connsiteY5" fmla="*/ 39380 h 147675"/>
                <a:gd name="connsiteX6" fmla="*/ 91887 w 147675"/>
                <a:gd name="connsiteY6" fmla="*/ 41021 h 147675"/>
                <a:gd name="connsiteX7" fmla="*/ 4923 w 147675"/>
                <a:gd name="connsiteY7" fmla="*/ 129626 h 147675"/>
                <a:gd name="connsiteX8" fmla="*/ 34458 w 147675"/>
                <a:gd name="connsiteY8" fmla="*/ 15916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75" h="147675">
                  <a:moveTo>
                    <a:pt x="121422" y="70556"/>
                  </a:moveTo>
                  <a:lnTo>
                    <a:pt x="123063" y="160802"/>
                  </a:lnTo>
                  <a:lnTo>
                    <a:pt x="162443" y="160802"/>
                  </a:lnTo>
                  <a:lnTo>
                    <a:pt x="162443" y="1641"/>
                  </a:lnTo>
                  <a:lnTo>
                    <a:pt x="0" y="0"/>
                  </a:lnTo>
                  <a:lnTo>
                    <a:pt x="0" y="39380"/>
                  </a:lnTo>
                  <a:lnTo>
                    <a:pt x="91887" y="41021"/>
                  </a:lnTo>
                  <a:lnTo>
                    <a:pt x="4923" y="129626"/>
                  </a:lnTo>
                  <a:lnTo>
                    <a:pt x="34458" y="159161"/>
                  </a:lnTo>
                  <a:close/>
                </a:path>
              </a:pathLst>
            </a:custGeom>
            <a:solidFill>
              <a:schemeClr val="accent3"/>
            </a:solidFill>
            <a:ln w="1616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89F8C29-FAC7-430F-B622-6AC351837055}"/>
                </a:ext>
              </a:extLst>
            </p:cNvPr>
            <p:cNvSpPr/>
            <p:nvPr/>
          </p:nvSpPr>
          <p:spPr>
            <a:xfrm>
              <a:off x="6187232" y="3790588"/>
              <a:ext cx="164084" cy="147675"/>
            </a:xfrm>
            <a:custGeom>
              <a:avLst/>
              <a:gdLst>
                <a:gd name="connsiteX0" fmla="*/ 159161 w 164083"/>
                <a:gd name="connsiteY0" fmla="*/ 31176 h 147675"/>
                <a:gd name="connsiteX1" fmla="*/ 129626 w 164083"/>
                <a:gd name="connsiteY1" fmla="*/ 1641 h 147675"/>
                <a:gd name="connsiteX2" fmla="*/ 41021 w 164083"/>
                <a:gd name="connsiteY2" fmla="*/ 90246 h 147675"/>
                <a:gd name="connsiteX3" fmla="*/ 39380 w 164083"/>
                <a:gd name="connsiteY3" fmla="*/ 0 h 147675"/>
                <a:gd name="connsiteX4" fmla="*/ 0 w 164083"/>
                <a:gd name="connsiteY4" fmla="*/ 0 h 147675"/>
                <a:gd name="connsiteX5" fmla="*/ 1641 w 164083"/>
                <a:gd name="connsiteY5" fmla="*/ 159161 h 147675"/>
                <a:gd name="connsiteX6" fmla="*/ 162443 w 164083"/>
                <a:gd name="connsiteY6" fmla="*/ 160802 h 147675"/>
                <a:gd name="connsiteX7" fmla="*/ 164084 w 164083"/>
                <a:gd name="connsiteY7" fmla="*/ 121422 h 147675"/>
                <a:gd name="connsiteX8" fmla="*/ 70556 w 164083"/>
                <a:gd name="connsiteY8" fmla="*/ 119781 h 1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083" h="147675">
                  <a:moveTo>
                    <a:pt x="159161" y="31176"/>
                  </a:moveTo>
                  <a:lnTo>
                    <a:pt x="129626" y="1641"/>
                  </a:lnTo>
                  <a:lnTo>
                    <a:pt x="41021" y="90246"/>
                  </a:lnTo>
                  <a:lnTo>
                    <a:pt x="39380" y="0"/>
                  </a:lnTo>
                  <a:lnTo>
                    <a:pt x="0" y="0"/>
                  </a:lnTo>
                  <a:lnTo>
                    <a:pt x="1641" y="159161"/>
                  </a:lnTo>
                  <a:lnTo>
                    <a:pt x="162443" y="160802"/>
                  </a:lnTo>
                  <a:lnTo>
                    <a:pt x="164084" y="121422"/>
                  </a:lnTo>
                  <a:lnTo>
                    <a:pt x="70556" y="119781"/>
                  </a:lnTo>
                  <a:close/>
                </a:path>
              </a:pathLst>
            </a:custGeom>
            <a:solidFill>
              <a:schemeClr val="accent3"/>
            </a:solidFill>
            <a:ln w="1616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A7597DF-BC64-4995-9A7B-CCD16E2718F7}"/>
                </a:ext>
              </a:extLst>
            </p:cNvPr>
            <p:cNvSpPr/>
            <p:nvPr/>
          </p:nvSpPr>
          <p:spPr>
            <a:xfrm>
              <a:off x="5864885" y="3860246"/>
              <a:ext cx="410209" cy="410209"/>
            </a:xfrm>
            <a:custGeom>
              <a:avLst/>
              <a:gdLst>
                <a:gd name="connsiteX0" fmla="*/ 313400 w 410209"/>
                <a:gd name="connsiteY0" fmla="*/ 123063 h 410209"/>
                <a:gd name="connsiteX1" fmla="*/ 290428 w 410209"/>
                <a:gd name="connsiteY1" fmla="*/ 123063 h 410209"/>
                <a:gd name="connsiteX2" fmla="*/ 290428 w 410209"/>
                <a:gd name="connsiteY2" fmla="*/ 98450 h 410209"/>
                <a:gd name="connsiteX3" fmla="*/ 288787 w 410209"/>
                <a:gd name="connsiteY3" fmla="*/ 0 h 410209"/>
                <a:gd name="connsiteX4" fmla="*/ 0 w 410209"/>
                <a:gd name="connsiteY4" fmla="*/ 0 h 410209"/>
                <a:gd name="connsiteX5" fmla="*/ 0 w 410209"/>
                <a:gd name="connsiteY5" fmla="*/ 290428 h 410209"/>
                <a:gd name="connsiteX6" fmla="*/ 101732 w 410209"/>
                <a:gd name="connsiteY6" fmla="*/ 290428 h 410209"/>
                <a:gd name="connsiteX7" fmla="*/ 126344 w 410209"/>
                <a:gd name="connsiteY7" fmla="*/ 292069 h 410209"/>
                <a:gd name="connsiteX8" fmla="*/ 126344 w 410209"/>
                <a:gd name="connsiteY8" fmla="*/ 315041 h 410209"/>
                <a:gd name="connsiteX9" fmla="*/ 126344 w 410209"/>
                <a:gd name="connsiteY9" fmla="*/ 413491 h 410209"/>
                <a:gd name="connsiteX10" fmla="*/ 413491 w 410209"/>
                <a:gd name="connsiteY10" fmla="*/ 413491 h 410209"/>
                <a:gd name="connsiteX11" fmla="*/ 413491 w 410209"/>
                <a:gd name="connsiteY11" fmla="*/ 124704 h 4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209" h="410209">
                  <a:moveTo>
                    <a:pt x="313400" y="123063"/>
                  </a:moveTo>
                  <a:lnTo>
                    <a:pt x="290428" y="123063"/>
                  </a:lnTo>
                  <a:lnTo>
                    <a:pt x="290428" y="98450"/>
                  </a:lnTo>
                  <a:lnTo>
                    <a:pt x="288787" y="0"/>
                  </a:lnTo>
                  <a:lnTo>
                    <a:pt x="0" y="0"/>
                  </a:lnTo>
                  <a:lnTo>
                    <a:pt x="0" y="290428"/>
                  </a:lnTo>
                  <a:lnTo>
                    <a:pt x="101732" y="290428"/>
                  </a:lnTo>
                  <a:lnTo>
                    <a:pt x="126344" y="292069"/>
                  </a:lnTo>
                  <a:lnTo>
                    <a:pt x="126344" y="315041"/>
                  </a:lnTo>
                  <a:lnTo>
                    <a:pt x="126344" y="413491"/>
                  </a:lnTo>
                  <a:lnTo>
                    <a:pt x="413491" y="413491"/>
                  </a:lnTo>
                  <a:lnTo>
                    <a:pt x="413491" y="124704"/>
                  </a:lnTo>
                  <a:close/>
                </a:path>
              </a:pathLst>
            </a:custGeom>
            <a:solidFill>
              <a:schemeClr val="accent1"/>
            </a:solidFill>
            <a:ln w="16164" cap="flat">
              <a:noFill/>
              <a:prstDash val="solid"/>
              <a:miter/>
            </a:ln>
          </p:spPr>
          <p:txBody>
            <a:bodyPr rtlCol="0" anchor="ctr"/>
            <a:lstStyle/>
            <a:p>
              <a:endParaRPr lang="en-US"/>
            </a:p>
          </p:txBody>
        </p:sp>
      </p:grpSp>
      <p:grpSp>
        <p:nvGrpSpPr>
          <p:cNvPr id="93" name="Graphic 91">
            <a:extLst>
              <a:ext uri="{FF2B5EF4-FFF2-40B4-BE49-F238E27FC236}">
                <a16:creationId xmlns:a16="http://schemas.microsoft.com/office/drawing/2014/main" id="{CA7092E5-3A0E-4BA3-BE2E-B4B2A8CF041B}"/>
              </a:ext>
            </a:extLst>
          </p:cNvPr>
          <p:cNvGrpSpPr/>
          <p:nvPr/>
        </p:nvGrpSpPr>
        <p:grpSpPr>
          <a:xfrm>
            <a:off x="1047519" y="4064978"/>
            <a:ext cx="451442" cy="659800"/>
            <a:chOff x="1311554" y="4617573"/>
            <a:chExt cx="451442" cy="659800"/>
          </a:xfrm>
        </p:grpSpPr>
        <p:sp>
          <p:nvSpPr>
            <p:cNvPr id="94" name="Freeform: Shape 93">
              <a:extLst>
                <a:ext uri="{FF2B5EF4-FFF2-40B4-BE49-F238E27FC236}">
                  <a16:creationId xmlns:a16="http://schemas.microsoft.com/office/drawing/2014/main" id="{3C037E3A-531A-444E-B2C9-461ECB2280EE}"/>
                </a:ext>
              </a:extLst>
            </p:cNvPr>
            <p:cNvSpPr/>
            <p:nvPr/>
          </p:nvSpPr>
          <p:spPr>
            <a:xfrm>
              <a:off x="1518176" y="4617573"/>
              <a:ext cx="208358" cy="243084"/>
            </a:xfrm>
            <a:custGeom>
              <a:avLst/>
              <a:gdLst>
                <a:gd name="connsiteX0" fmla="*/ 208358 w 208357"/>
                <a:gd name="connsiteY0" fmla="*/ 79871 h 243084"/>
                <a:gd name="connsiteX1" fmla="*/ 0 w 208357"/>
                <a:gd name="connsiteY1" fmla="*/ 0 h 243084"/>
                <a:gd name="connsiteX2" fmla="*/ 0 w 208357"/>
                <a:gd name="connsiteY2" fmla="*/ 138905 h 243084"/>
                <a:gd name="connsiteX3" fmla="*/ 0 w 208357"/>
                <a:gd name="connsiteY3" fmla="*/ 159741 h 243084"/>
                <a:gd name="connsiteX4" fmla="*/ 0 w 208357"/>
                <a:gd name="connsiteY4" fmla="*/ 256975 h 243084"/>
                <a:gd name="connsiteX5" fmla="*/ 34726 w 208357"/>
                <a:gd name="connsiteY5" fmla="*/ 256975 h 243084"/>
                <a:gd name="connsiteX6" fmla="*/ 34726 w 208357"/>
                <a:gd name="connsiteY6" fmla="*/ 145851 h 24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357" h="243084">
                  <a:moveTo>
                    <a:pt x="208358" y="79871"/>
                  </a:moveTo>
                  <a:lnTo>
                    <a:pt x="0" y="0"/>
                  </a:lnTo>
                  <a:lnTo>
                    <a:pt x="0" y="138905"/>
                  </a:lnTo>
                  <a:lnTo>
                    <a:pt x="0" y="159741"/>
                  </a:lnTo>
                  <a:lnTo>
                    <a:pt x="0" y="256975"/>
                  </a:lnTo>
                  <a:lnTo>
                    <a:pt x="34726" y="256975"/>
                  </a:lnTo>
                  <a:lnTo>
                    <a:pt x="34726" y="145851"/>
                  </a:lnTo>
                  <a:close/>
                </a:path>
              </a:pathLst>
            </a:custGeom>
            <a:solidFill>
              <a:schemeClr val="accent1"/>
            </a:solidFill>
            <a:ln w="1721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8F59608-A33B-47C2-A3D6-C8FE05561E83}"/>
                </a:ext>
              </a:extLst>
            </p:cNvPr>
            <p:cNvSpPr/>
            <p:nvPr/>
          </p:nvSpPr>
          <p:spPr>
            <a:xfrm>
              <a:off x="1311554" y="4874548"/>
              <a:ext cx="434079" cy="156268"/>
            </a:xfrm>
            <a:custGeom>
              <a:avLst/>
              <a:gdLst>
                <a:gd name="connsiteX0" fmla="*/ 0 w 434078"/>
                <a:gd name="connsiteY0" fmla="*/ 36463 h 156268"/>
                <a:gd name="connsiteX1" fmla="*/ 0 w 434078"/>
                <a:gd name="connsiteY1" fmla="*/ 159741 h 156268"/>
                <a:gd name="connsiteX2" fmla="*/ 441024 w 434078"/>
                <a:gd name="connsiteY2" fmla="*/ 159741 h 156268"/>
                <a:gd name="connsiteX3" fmla="*/ 441024 w 434078"/>
                <a:gd name="connsiteY3" fmla="*/ 60771 h 156268"/>
                <a:gd name="connsiteX4" fmla="*/ 441024 w 434078"/>
                <a:gd name="connsiteY4" fmla="*/ 60771 h 156268"/>
                <a:gd name="connsiteX5" fmla="*/ 441024 w 434078"/>
                <a:gd name="connsiteY5" fmla="*/ 159741 h 156268"/>
                <a:gd name="connsiteX6" fmla="*/ 442760 w 434078"/>
                <a:gd name="connsiteY6" fmla="*/ 159741 h 156268"/>
                <a:gd name="connsiteX7" fmla="*/ 442760 w 434078"/>
                <a:gd name="connsiteY7" fmla="*/ 34726 h 156268"/>
                <a:gd name="connsiteX8" fmla="*/ 345527 w 434078"/>
                <a:gd name="connsiteY8" fmla="*/ 34726 h 156268"/>
                <a:gd name="connsiteX9" fmla="*/ 345527 w 434078"/>
                <a:gd name="connsiteY9" fmla="*/ 76398 h 156268"/>
                <a:gd name="connsiteX10" fmla="*/ 279547 w 434078"/>
                <a:gd name="connsiteY10" fmla="*/ 76398 h 156268"/>
                <a:gd name="connsiteX11" fmla="*/ 279547 w 434078"/>
                <a:gd name="connsiteY11" fmla="*/ 0 h 156268"/>
                <a:gd name="connsiteX12" fmla="*/ 158005 w 434078"/>
                <a:gd name="connsiteY12" fmla="*/ 0 h 156268"/>
                <a:gd name="connsiteX13" fmla="*/ 158005 w 434078"/>
                <a:gd name="connsiteY13" fmla="*/ 76398 h 156268"/>
                <a:gd name="connsiteX14" fmla="*/ 93761 w 434078"/>
                <a:gd name="connsiteY14" fmla="*/ 76398 h 156268"/>
                <a:gd name="connsiteX15" fmla="*/ 93761 w 434078"/>
                <a:gd name="connsiteY15" fmla="*/ 36463 h 15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078" h="156268">
                  <a:moveTo>
                    <a:pt x="0" y="36463"/>
                  </a:moveTo>
                  <a:lnTo>
                    <a:pt x="0" y="159741"/>
                  </a:lnTo>
                  <a:lnTo>
                    <a:pt x="441024" y="159741"/>
                  </a:lnTo>
                  <a:lnTo>
                    <a:pt x="441024" y="60771"/>
                  </a:lnTo>
                  <a:lnTo>
                    <a:pt x="441024" y="60771"/>
                  </a:lnTo>
                  <a:lnTo>
                    <a:pt x="441024" y="159741"/>
                  </a:lnTo>
                  <a:lnTo>
                    <a:pt x="442760" y="159741"/>
                  </a:lnTo>
                  <a:lnTo>
                    <a:pt x="442760" y="34726"/>
                  </a:lnTo>
                  <a:lnTo>
                    <a:pt x="345527" y="34726"/>
                  </a:lnTo>
                  <a:lnTo>
                    <a:pt x="345527" y="76398"/>
                  </a:lnTo>
                  <a:lnTo>
                    <a:pt x="279547" y="76398"/>
                  </a:lnTo>
                  <a:lnTo>
                    <a:pt x="279547" y="0"/>
                  </a:lnTo>
                  <a:lnTo>
                    <a:pt x="158005" y="0"/>
                  </a:lnTo>
                  <a:lnTo>
                    <a:pt x="158005" y="76398"/>
                  </a:lnTo>
                  <a:lnTo>
                    <a:pt x="93761" y="76398"/>
                  </a:lnTo>
                  <a:lnTo>
                    <a:pt x="93761" y="36463"/>
                  </a:lnTo>
                  <a:close/>
                </a:path>
              </a:pathLst>
            </a:custGeom>
            <a:solidFill>
              <a:schemeClr val="accent3"/>
            </a:solidFill>
            <a:ln w="1721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751FB54-986C-4EC5-9C63-47EDCC6AECCB}"/>
                </a:ext>
              </a:extLst>
            </p:cNvPr>
            <p:cNvSpPr/>
            <p:nvPr/>
          </p:nvSpPr>
          <p:spPr>
            <a:xfrm>
              <a:off x="1341071" y="5199239"/>
              <a:ext cx="381989" cy="69453"/>
            </a:xfrm>
            <a:custGeom>
              <a:avLst/>
              <a:gdLst>
                <a:gd name="connsiteX0" fmla="*/ 0 w 381989"/>
                <a:gd name="connsiteY0" fmla="*/ 0 h 69452"/>
                <a:gd name="connsiteX1" fmla="*/ 383726 w 381989"/>
                <a:gd name="connsiteY1" fmla="*/ 0 h 69452"/>
                <a:gd name="connsiteX2" fmla="*/ 383726 w 381989"/>
                <a:gd name="connsiteY2" fmla="*/ 76398 h 69452"/>
                <a:gd name="connsiteX3" fmla="*/ 0 w 381989"/>
                <a:gd name="connsiteY3" fmla="*/ 76398 h 69452"/>
              </a:gdLst>
              <a:ahLst/>
              <a:cxnLst>
                <a:cxn ang="0">
                  <a:pos x="connsiteX0" y="connsiteY0"/>
                </a:cxn>
                <a:cxn ang="0">
                  <a:pos x="connsiteX1" y="connsiteY1"/>
                </a:cxn>
                <a:cxn ang="0">
                  <a:pos x="connsiteX2" y="connsiteY2"/>
                </a:cxn>
                <a:cxn ang="0">
                  <a:pos x="connsiteX3" y="connsiteY3"/>
                </a:cxn>
              </a:cxnLst>
              <a:rect l="l" t="t" r="r" b="b"/>
              <a:pathLst>
                <a:path w="381989" h="69452">
                  <a:moveTo>
                    <a:pt x="0" y="0"/>
                  </a:moveTo>
                  <a:lnTo>
                    <a:pt x="383726" y="0"/>
                  </a:lnTo>
                  <a:lnTo>
                    <a:pt x="383726" y="76398"/>
                  </a:lnTo>
                  <a:lnTo>
                    <a:pt x="0" y="76398"/>
                  </a:lnTo>
                  <a:close/>
                </a:path>
              </a:pathLst>
            </a:custGeom>
            <a:solidFill>
              <a:schemeClr val="accent3"/>
            </a:solidFill>
            <a:ln w="1721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AFEAD74-5911-4DDF-BD6A-17B22D0EBCC2}"/>
                </a:ext>
              </a:extLst>
            </p:cNvPr>
            <p:cNvSpPr/>
            <p:nvPr/>
          </p:nvSpPr>
          <p:spPr>
            <a:xfrm>
              <a:off x="1403579" y="5072488"/>
              <a:ext cx="243084" cy="86816"/>
            </a:xfrm>
            <a:custGeom>
              <a:avLst/>
              <a:gdLst>
                <a:gd name="connsiteX0" fmla="*/ 0 w 243084"/>
                <a:gd name="connsiteY0" fmla="*/ 0 h 86815"/>
                <a:gd name="connsiteX1" fmla="*/ 258711 w 243084"/>
                <a:gd name="connsiteY1" fmla="*/ 0 h 86815"/>
                <a:gd name="connsiteX2" fmla="*/ 258711 w 243084"/>
                <a:gd name="connsiteY2" fmla="*/ 88552 h 86815"/>
                <a:gd name="connsiteX3" fmla="*/ 0 w 243084"/>
                <a:gd name="connsiteY3" fmla="*/ 88552 h 86815"/>
              </a:gdLst>
              <a:ahLst/>
              <a:cxnLst>
                <a:cxn ang="0">
                  <a:pos x="connsiteX0" y="connsiteY0"/>
                </a:cxn>
                <a:cxn ang="0">
                  <a:pos x="connsiteX1" y="connsiteY1"/>
                </a:cxn>
                <a:cxn ang="0">
                  <a:pos x="connsiteX2" y="connsiteY2"/>
                </a:cxn>
                <a:cxn ang="0">
                  <a:pos x="connsiteX3" y="connsiteY3"/>
                </a:cxn>
              </a:cxnLst>
              <a:rect l="l" t="t" r="r" b="b"/>
              <a:pathLst>
                <a:path w="243084" h="86815">
                  <a:moveTo>
                    <a:pt x="0" y="0"/>
                  </a:moveTo>
                  <a:lnTo>
                    <a:pt x="258711" y="0"/>
                  </a:lnTo>
                  <a:lnTo>
                    <a:pt x="258711" y="88552"/>
                  </a:lnTo>
                  <a:lnTo>
                    <a:pt x="0" y="88552"/>
                  </a:lnTo>
                  <a:close/>
                </a:path>
              </a:pathLst>
            </a:custGeom>
            <a:solidFill>
              <a:schemeClr val="accent3"/>
            </a:solidFill>
            <a:ln w="17218" cap="flat">
              <a:noFill/>
              <a:prstDash val="solid"/>
              <a:miter/>
            </a:ln>
          </p:spPr>
          <p:txBody>
            <a:bodyPr rtlCol="0" anchor="ctr"/>
            <a:lstStyle/>
            <a:p>
              <a:endParaRPr lang="en-US"/>
            </a:p>
          </p:txBody>
        </p:sp>
      </p:grpSp>
      <p:sp>
        <p:nvSpPr>
          <p:cNvPr id="44" name="Rectangle 43">
            <a:extLst>
              <a:ext uri="{FF2B5EF4-FFF2-40B4-BE49-F238E27FC236}">
                <a16:creationId xmlns:a16="http://schemas.microsoft.com/office/drawing/2014/main" id="{21C6841A-44BA-4365-BD2D-C48438E7ED1F}"/>
              </a:ext>
            </a:extLst>
          </p:cNvPr>
          <p:cNvSpPr/>
          <p:nvPr/>
        </p:nvSpPr>
        <p:spPr>
          <a:xfrm>
            <a:off x="271898" y="3536934"/>
            <a:ext cx="1902349" cy="1920171"/>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282828"/>
                  </a:gs>
                  <a:gs pos="100000">
                    <a:srgbClr val="282828"/>
                  </a:gs>
                </a:gsLst>
                <a:lin ang="5400000" scaled="1"/>
              </a:gradFill>
              <a:effectLst/>
              <a:uLnTx/>
              <a:uFillTx/>
              <a:latin typeface="Segoe UI"/>
              <a:ea typeface="+mn-ea"/>
              <a:cs typeface="+mn-cs"/>
            </a:endParaRPr>
          </a:p>
        </p:txBody>
      </p:sp>
    </p:spTree>
    <p:extLst>
      <p:ext uri="{BB962C8B-B14F-4D97-AF65-F5344CB8AC3E}">
        <p14:creationId xmlns:p14="http://schemas.microsoft.com/office/powerpoint/2010/main" val="273644962"/>
      </p:ext>
    </p:extLst>
  </p:cSld>
  <p:clrMapOvr>
    <a:masterClrMapping/>
  </p:clrMapOvr>
  <p:transition>
    <p:fade/>
  </p:transition>
</p:sld>
</file>

<file path=ppt/theme/theme1.xml><?xml version="1.0" encoding="utf-8"?>
<a:theme xmlns:a="http://schemas.openxmlformats.org/drawingml/2006/main" name="Microsoft 365 PPT Template - 2018">
  <a:themeElements>
    <a:clrScheme name="Custom 13">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6C6E6C"/>
      </a:accent5>
      <a:accent6>
        <a:srgbClr val="2E2F2E"/>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 + notes_WindowsPhoto" id="{06F410FA-7982-4700-9CD4-6674A21F6D5F}" vid="{984C213A-97C2-490A-A5CC-BFCD77ACB519}"/>
    </a:ext>
  </a:extLst>
</a:theme>
</file>

<file path=ppt/theme/theme2.xml><?xml version="1.0" encoding="utf-8"?>
<a:theme xmlns:a="http://schemas.openxmlformats.org/drawingml/2006/main" name="1_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149A554461C0F44AE2D613AD47A6B64" ma:contentTypeVersion="18" ma:contentTypeDescription="Create a new document." ma:contentTypeScope="" ma:versionID="542a471beaeeab1b8949facfbc9126d4">
  <xsd:schema xmlns:xsd="http://www.w3.org/2001/XMLSchema" xmlns:xs="http://www.w3.org/2001/XMLSchema" xmlns:p="http://schemas.microsoft.com/office/2006/metadata/properties" xmlns:ns1="http://schemas.microsoft.com/sharepoint/v3" xmlns:ns2="2873a11b-9b80-429f-8611-a06ea650fcbe" xmlns:ns3="73d0d8c4-feef-45ef-b4a2-50408c6eb62f" targetNamespace="http://schemas.microsoft.com/office/2006/metadata/properties" ma:root="true" ma:fieldsID="fd3d01ac8452aa4a368359dfa53ee358" ns1:_="" ns2:_="" ns3:_="">
    <xsd:import namespace="http://schemas.microsoft.com/sharepoint/v3"/>
    <xsd:import namespace="2873a11b-9b80-429f-8611-a06ea650fcbe"/>
    <xsd:import namespace="73d0d8c4-feef-45ef-b4a2-50408c6eb62f"/>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1:_ip_UnifiedCompliancePolicyProperties" minOccurs="0"/>
                <xsd:element ref="ns1:_ip_UnifiedCompliancePolicyUIAction" minOccurs="0"/>
                <xsd:element ref="ns3:MediaServiceMetadata" minOccurs="0"/>
                <xsd:element ref="ns3:MediaServiceFastMetadata" minOccurs="0"/>
                <xsd:element ref="ns3:MediaServiceAutoTags" minOccurs="0"/>
                <xsd:element ref="ns3:MediaServiceOCR" minOccurs="0"/>
                <xsd:element ref="ns3:MediaServiceDateTaken" minOccurs="0"/>
                <xsd:element ref="ns1:PublishingStartDate" minOccurs="0"/>
                <xsd:element ref="ns1:PublishingExpirationDate" minOccurs="0"/>
                <xsd:element ref="ns3:MediaServiceLocation" minOccurs="0"/>
                <xsd:element ref="ns3:MediaServiceEventHashCode" minOccurs="0"/>
                <xsd:element ref="ns3:MediaServiceGenerationTime" minOccurs="0"/>
                <xsd:element ref="ns3:Link"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description="" ma:hidden="true" ma:internalName="_ip_UnifiedCompliancePolicyProperties">
      <xsd:simpleType>
        <xsd:restriction base="dms:Note"/>
      </xsd:simpleType>
    </xsd:element>
    <xsd:element name="_ip_UnifiedCompliancePolicyUIAction" ma:index="13" nillable="true" ma:displayName="Unified Compliance Policy UI Action" ma:description="" ma:hidden="true" ma:internalName="_ip_UnifiedCompliancePolicyUIAction">
      <xsd:simpleType>
        <xsd:restriction base="dms:Text"/>
      </xsd:simpleType>
    </xsd:element>
    <xsd:element name="PublishingStartDate" ma:index="19"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20"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73a11b-9b80-429f-8611-a06ea650fcb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3d0d8c4-feef-45ef-b4a2-50408c6eb62f" elementFormDefault="qualified">
    <xsd:import namespace="http://schemas.microsoft.com/office/2006/documentManagement/types"/>
    <xsd:import namespace="http://schemas.microsoft.com/office/infopath/2007/PartnerControls"/>
    <xsd:element name="MediaServiceMetadata" ma:index="14" nillable="true" ma:displayName="MediaServiceMetadata" ma:description="" ma:hidden="true" ma:internalName="MediaServiceMetadata" ma:readOnly="true">
      <xsd:simpleType>
        <xsd:restriction base="dms:Note"/>
      </xsd:simpleType>
    </xsd:element>
    <xsd:element name="MediaServiceFastMetadata" ma:index="15" nillable="true" ma:displayName="MediaServiceFastMetadata" ma:description="" ma:hidden="true" ma:internalName="MediaServiceFastMetadata" ma:readOnly="true">
      <xsd:simpleType>
        <xsd:restriction base="dms:Note"/>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21" nillable="true" ma:displayName="MediaServiceLocation" ma:internalName="MediaServiceLocation"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Link" ma:index="24" nillable="true" ma:displayName="Link" ma:format="Dropdown" ma:internalName="Link">
      <xsd:simpleType>
        <xsd:restriction base="dms:Text">
          <xsd:maxLength value="255"/>
        </xsd:restriction>
      </xsd:simpleType>
    </xsd:element>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MediaServiceKeyPoints xmlns="73d0d8c4-feef-45ef-b4a2-50408c6eb62f" xsi:nil="true"/>
    <_ip_UnifiedCompliancePolicyUIAction xmlns="http://schemas.microsoft.com/sharepoint/v3" xsi:nil="true"/>
    <Link xmlns="73d0d8c4-feef-45ef-b4a2-50408c6eb62f" xsi:nil="true"/>
    <_ip_UnifiedCompliancePolicyProperties xmlns="http://schemas.microsoft.com/sharepoint/v3" xsi:nil="true"/>
    <PublishingStartDate xmlns="http://schemas.microsoft.com/sharepoint/v3" xsi:nil="true"/>
    <LastSharedByUser xmlns="2873a11b-9b80-429f-8611-a06ea650fcbe">mifedoro@microsoft.com</LastSharedByUser>
    <SharedWithUsers xmlns="2873a11b-9b80-429f-8611-a06ea650fcbe">
      <UserInfo>
        <DisplayName>Yaroslav Smolyanets</DisplayName>
        <AccountId>1139</AccountId>
        <AccountType/>
      </UserInfo>
      <UserInfo>
        <DisplayName>Kerrianne Barton Dyment</DisplayName>
        <AccountId>75318</AccountId>
        <AccountType/>
      </UserInfo>
      <UserInfo>
        <DisplayName>Luci Sajat (International Supplier)</DisplayName>
        <AccountId>22089</AccountId>
        <AccountType/>
      </UserInfo>
    </SharedWithUsers>
    <LastSharedByTime xmlns="2873a11b-9b80-429f-8611-a06ea650fcbe">2018-07-11T15:42:35+00:00</LastSharedByTime>
  </documentManagement>
</p:properties>
</file>

<file path=customXml/itemProps1.xml><?xml version="1.0" encoding="utf-8"?>
<ds:datastoreItem xmlns:ds="http://schemas.openxmlformats.org/officeDocument/2006/customXml" ds:itemID="{0C8D747D-190B-4108-86BB-AC3E9363D6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73a11b-9b80-429f-8611-a06ea650fcbe"/>
    <ds:schemaRef ds:uri="73d0d8c4-feef-45ef-b4a2-50408c6eb6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FBF300-BDB2-41F3-AA9B-1AD3F31D21F6}">
  <ds:schemaRefs>
    <ds:schemaRef ds:uri="http://schemas.microsoft.com/sharepoint/v3/contenttype/forms"/>
  </ds:schemaRefs>
</ds:datastoreItem>
</file>

<file path=customXml/itemProps3.xml><?xml version="1.0" encoding="utf-8"?>
<ds:datastoreItem xmlns:ds="http://schemas.openxmlformats.org/officeDocument/2006/customXml" ds:itemID="{348CBE2B-1802-4E1A-8F84-A7F1FA883818}">
  <ds:schemaRefs>
    <ds:schemaRef ds:uri="http://schemas.microsoft.com/office/2006/metadata/properties"/>
    <ds:schemaRef ds:uri="http://schemas.microsoft.com/office/infopath/2007/PartnerControls"/>
    <ds:schemaRef ds:uri="http://schemas.microsoft.com/sharepoint/v3"/>
    <ds:schemaRef ds:uri="73d0d8c4-feef-45ef-b4a2-50408c6eb62f"/>
    <ds:schemaRef ds:uri="2873a11b-9b80-429f-8611-a06ea650fcbe"/>
  </ds:schemaRefs>
</ds:datastoreItem>
</file>

<file path=docProps/app.xml><?xml version="1.0" encoding="utf-8"?>
<Properties xmlns="http://schemas.openxmlformats.org/officeDocument/2006/extended-properties" xmlns:vt="http://schemas.openxmlformats.org/officeDocument/2006/docPropsVTypes">
  <TotalTime>184</TotalTime>
  <Words>2591</Words>
  <Application>Microsoft Office PowerPoint</Application>
  <PresentationFormat>Widescreen</PresentationFormat>
  <Paragraphs>541</Paragraphs>
  <Slides>42</Slides>
  <Notes>41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42</vt:i4>
      </vt:variant>
    </vt:vector>
  </HeadingPairs>
  <TitlesOfParts>
    <vt:vector size="52" baseType="lpstr">
      <vt:lpstr>Arial</vt:lpstr>
      <vt:lpstr>Calibri</vt:lpstr>
      <vt:lpstr>Segoe UI</vt:lpstr>
      <vt:lpstr>Segoe UI Bold</vt:lpstr>
      <vt:lpstr>Segoe UI Light</vt:lpstr>
      <vt:lpstr>Segoe UI Semibold</vt:lpstr>
      <vt:lpstr>Segoe UI Semilight</vt:lpstr>
      <vt:lpstr>Wingdings</vt:lpstr>
      <vt:lpstr>Microsoft 365 PPT Template - 2018</vt:lpstr>
      <vt:lpstr>1_Microsoft 365 PPT Template - 2018</vt:lpstr>
      <vt:lpstr>Microsoft Defender ATP Unified platform for endpoint security</vt:lpstr>
      <vt:lpstr>Modernizing your desktop and moving to Windows 10 is an opportunity to rethink your endpoint security strategy</vt:lpstr>
      <vt:lpstr>Protecting an endpoint is hard</vt:lpstr>
      <vt:lpstr>Protecting an endpoint is was hard.</vt:lpstr>
      <vt:lpstr>PowerPoint Presentation</vt:lpstr>
      <vt:lpstr>PowerPoint Presentation</vt:lpstr>
      <vt:lpstr>Platform coverage</vt:lpstr>
      <vt:lpstr>Let’s take a closer look</vt:lpstr>
      <vt:lpstr>PowerPoint Presentation</vt:lpstr>
      <vt:lpstr>The need for  Threat &amp; Vulnerability Management</vt:lpstr>
      <vt:lpstr>PowerPoint Presentation</vt:lpstr>
      <vt:lpstr>PowerPoint Presentation</vt:lpstr>
      <vt:lpstr>The need for Attack Surface Reduction</vt:lpstr>
      <vt:lpstr>Attack Surface Reduction</vt:lpstr>
      <vt:lpstr>PowerPoint Presentation</vt:lpstr>
      <vt:lpstr>The need for  next generation protection</vt:lpstr>
      <vt:lpstr>Next generation protection</vt:lpstr>
      <vt:lpstr>PowerPoint Presentation</vt:lpstr>
      <vt:lpstr>The need for Endpoint Detection and Response</vt:lpstr>
      <vt:lpstr>Endpoint Detection  &amp; Response</vt:lpstr>
      <vt:lpstr>PowerPoint Presentation</vt:lpstr>
      <vt:lpstr>The need for Automation</vt:lpstr>
      <vt:lpstr>Automated investigation  &amp; remediation</vt:lpstr>
      <vt:lpstr>PowerPoint Presentation</vt:lpstr>
      <vt:lpstr>The need for  Managed Hunting</vt:lpstr>
      <vt:lpstr>PowerPoint Presentation</vt:lpstr>
      <vt:lpstr>PowerPoint Presentation</vt:lpstr>
      <vt:lpstr>The need for  Security Management</vt:lpstr>
      <vt:lpstr>Security management</vt:lpstr>
      <vt:lpstr>APIs</vt:lpstr>
      <vt:lpstr>PowerPoint Presentation</vt:lpstr>
      <vt:lpstr>There is more…</vt:lpstr>
      <vt:lpstr>Microsoft Threat Protection</vt:lpstr>
      <vt:lpstr>PowerPoint Presentation</vt:lpstr>
      <vt:lpstr>PowerPoint Presentation</vt:lpstr>
      <vt:lpstr>Protect at the  Front door with Conditional Access</vt:lpstr>
      <vt:lpstr>PowerPoint Presentation</vt:lpstr>
      <vt:lpstr>PowerPoint Presentation</vt:lpstr>
      <vt:lpstr>PowerPoint Presentation</vt:lpstr>
      <vt:lpstr>Microsoft Defender ATP</vt:lpstr>
      <vt:lpstr>Microsoft Defender ATP</vt:lpstr>
      <vt:lpstr>Microsoft Defender Advanced Threat Protection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Defender ATP - Overview</dc:title>
  <dc:subject>Microsoft Defender ATP</dc:subject>
  <dc:creator>Heike Ritter</dc:creator>
  <cp:lastModifiedBy>Timothy Mohler</cp:lastModifiedBy>
  <cp:revision>322</cp:revision>
  <cp:lastPrinted>2018-06-11T16:25:52Z</cp:lastPrinted>
  <dcterms:created xsi:type="dcterms:W3CDTF">2018-01-18T08:29:19Z</dcterms:created>
  <dcterms:modified xsi:type="dcterms:W3CDTF">2019-09-16T19:46:08Z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0x0101008149A554461C0F44AE2D613AD47A6B64</vt:lpwstr>
  </property>
  <property fmtid="{D5CDD505-2E9C-101B-9397-08002B2CF9AE}" pid="3" name="MSIP_Label_074e257c-5848-4582-9a6f-34a182080e71_Enabled">
    <vt:lpwstr>True</vt:lpwstr>
  </property>
  <property fmtid="{D5CDD505-2E9C-101B-9397-08002B2CF9AE}" pid="4" name="MSIP_Label_074e257c-5848-4582-9a6f-34a182080e71_SiteId">
    <vt:lpwstr>72f988bf-86f1-41af-91ab-2d7cd011db47</vt:lpwstr>
  </property>
  <property fmtid="{D5CDD505-2E9C-101B-9397-08002B2CF9AE}" pid="5" name="MSIP_Label_074e257c-5848-4582-9a6f-34a182080e71_Owner">
    <vt:lpwstr>v-lizmel@microsoft.com</vt:lpwstr>
  </property>
  <property fmtid="{D5CDD505-2E9C-101B-9397-08002B2CF9AE}" pid="6" name="MSIP_Label_074e257c-5848-4582-9a6f-34a182080e71_SetDate">
    <vt:lpwstr>2018-01-23T08:19:23.8135492Z</vt:lpwstr>
  </property>
  <property fmtid="{D5CDD505-2E9C-101B-9397-08002B2CF9AE}" pid="7" name="MSIP_Label_074e257c-5848-4582-9a6f-34a182080e71_Name">
    <vt:lpwstr>Confidential</vt:lpwstr>
  </property>
  <property fmtid="{D5CDD505-2E9C-101B-9397-08002B2CF9AE}" pid="8" name="MSIP_Label_074e257c-5848-4582-9a6f-34a182080e71_Application">
    <vt:lpwstr>Microsoft Azure Information Protection</vt:lpwstr>
  </property>
  <property fmtid="{D5CDD505-2E9C-101B-9397-08002B2CF9AE}" pid="9" name="MSIP_Label_074e257c-5848-4582-9a6f-34a182080e71_Extended_MSFT_Method">
    <vt:lpwstr>Manual</vt:lpwstr>
  </property>
  <property fmtid="{D5CDD505-2E9C-101B-9397-08002B2CF9AE}" pid="10" name="MSIP_Label_1a19d03a-48bc-4359-8038-5b5f6d5847c3_Enabled">
    <vt:lpwstr>True</vt:lpwstr>
  </property>
  <property fmtid="{D5CDD505-2E9C-101B-9397-08002B2CF9AE}" pid="11" name="MSIP_Label_1a19d03a-48bc-4359-8038-5b5f6d5847c3_SiteId">
    <vt:lpwstr>72f988bf-86f1-41af-91ab-2d7cd011db47</vt:lpwstr>
  </property>
  <property fmtid="{D5CDD505-2E9C-101B-9397-08002B2CF9AE}" pid="12" name="MSIP_Label_1a19d03a-48bc-4359-8038-5b5f6d5847c3_Owner">
    <vt:lpwstr>v-lizmel@microsoft.com</vt:lpwstr>
  </property>
  <property fmtid="{D5CDD505-2E9C-101B-9397-08002B2CF9AE}" pid="13" name="MSIP_Label_1a19d03a-48bc-4359-8038-5b5f6d5847c3_SetDate">
    <vt:lpwstr>2018-01-23T08:19:23.8135492Z</vt:lpwstr>
  </property>
  <property fmtid="{D5CDD505-2E9C-101B-9397-08002B2CF9AE}" pid="14" name="MSIP_Label_1a19d03a-48bc-4359-8038-5b5f6d5847c3_Name">
    <vt:lpwstr>Any User (No Protection)</vt:lpwstr>
  </property>
  <property fmtid="{D5CDD505-2E9C-101B-9397-08002B2CF9AE}" pid="15" name="MSIP_Label_1a19d03a-48bc-4359-8038-5b5f6d5847c3_Application">
    <vt:lpwstr>Microsoft Azure Information Protection</vt:lpwstr>
  </property>
  <property fmtid="{D5CDD505-2E9C-101B-9397-08002B2CF9AE}" pid="16" name="MSIP_Label_1a19d03a-48bc-4359-8038-5b5f6d5847c3_Parent">
    <vt:lpwstr>074e257c-5848-4582-9a6f-34a182080e71</vt:lpwstr>
  </property>
  <property fmtid="{D5CDD505-2E9C-101B-9397-08002B2CF9AE}" pid="17" name="MSIP_Label_1a19d03a-48bc-4359-8038-5b5f6d5847c3_Extended_MSFT_Method">
    <vt:lpwstr>Manual</vt:lpwstr>
  </property>
  <property fmtid="{D5CDD505-2E9C-101B-9397-08002B2CF9AE}" pid="18" name="Sensitivity">
    <vt:lpwstr>Confidential Any User (No Protection)</vt:lpwstr>
  </property>
  <property fmtid="{D5CDD505-2E9C-101B-9397-08002B2CF9AE}" pid="19" name="TaxKeyword">
    <vt:lpwstr/>
  </property>
  <property fmtid="{D5CDD505-2E9C-101B-9397-08002B2CF9AE}" pid="20" name="NewsType">
    <vt:lpwstr/>
  </property>
  <property fmtid="{D5CDD505-2E9C-101B-9397-08002B2CF9AE}" pid="21" name="_dlc_policyId">
    <vt:lpwstr/>
  </property>
  <property fmtid="{D5CDD505-2E9C-101B-9397-08002B2CF9AE}" pid="22" name="LastSharedByUser">
    <vt:lpwstr>mifedoro@microsoft.com</vt:lpwstr>
  </property>
  <property fmtid="{D5CDD505-2E9C-101B-9397-08002B2CF9AE}" pid="23" name="Region">
    <vt:lpwstr/>
  </property>
  <property fmtid="{D5CDD505-2E9C-101B-9397-08002B2CF9AE}" pid="24" name="Confidentiality">
    <vt:lpwstr>38;#customer ready|8986c41d-21c5-4f8f-8a12-ea4625b46858</vt:lpwstr>
  </property>
  <property fmtid="{D5CDD505-2E9C-101B-9397-08002B2CF9AE}" pid="25" name="ItemType">
    <vt:lpwstr>45;#presentations|317da5a4-398e-4c38-b265-afd519770055</vt:lpwstr>
  </property>
  <property fmtid="{D5CDD505-2E9C-101B-9397-08002B2CF9AE}" pid="26" name="Industries">
    <vt:lpwstr/>
  </property>
  <property fmtid="{D5CDD505-2E9C-101B-9397-08002B2CF9AE}" pid="27" name="MSProducts">
    <vt:lpwstr/>
  </property>
  <property fmtid="{D5CDD505-2E9C-101B-9397-08002B2CF9AE}" pid="28" name="Competitors">
    <vt:lpwstr/>
  </property>
  <property fmtid="{D5CDD505-2E9C-101B-9397-08002B2CF9AE}" pid="29" name="ExperienceContentType">
    <vt:lpwstr/>
  </property>
  <property fmtid="{D5CDD505-2E9C-101B-9397-08002B2CF9AE}" pid="30" name="SMSGDomain">
    <vt:lpwstr/>
  </property>
  <property fmtid="{D5CDD505-2E9C-101B-9397-08002B2CF9AE}" pid="31" name="BusinessArchitecture">
    <vt:lpwstr/>
  </property>
  <property fmtid="{D5CDD505-2E9C-101B-9397-08002B2CF9AE}" pid="32" name="LastSharedByTime">
    <vt:filetime>2018-07-11T15:42:35Z</vt:filetime>
  </property>
  <property fmtid="{D5CDD505-2E9C-101B-9397-08002B2CF9AE}" pid="33" name="Products">
    <vt:lpwstr/>
  </property>
  <property fmtid="{D5CDD505-2E9C-101B-9397-08002B2CF9AE}" pid="34" name="l6f004f21209409da86a713c0f24627d">
    <vt:lpwstr/>
  </property>
  <property fmtid="{D5CDD505-2E9C-101B-9397-08002B2CF9AE}" pid="35" name="MSProductsTaxHTField0">
    <vt:lpwstr/>
  </property>
  <property fmtid="{D5CDD505-2E9C-101B-9397-08002B2CF9AE}" pid="36" name="_docset_NoMedatataSyncRequired">
    <vt:lpwstr>False</vt:lpwstr>
  </property>
  <property fmtid="{D5CDD505-2E9C-101B-9397-08002B2CF9AE}" pid="37" name="e8080b0481964c759b2c36ae49591b31">
    <vt:lpwstr/>
  </property>
  <property fmtid="{D5CDD505-2E9C-101B-9397-08002B2CF9AE}" pid="38" name="TechnicalLevel">
    <vt:lpwstr/>
  </property>
  <property fmtid="{D5CDD505-2E9C-101B-9397-08002B2CF9AE}" pid="39" name="Audiences">
    <vt:lpwstr/>
  </property>
  <property fmtid="{D5CDD505-2E9C-101B-9397-08002B2CF9AE}" pid="40" name="SMSG Items">
    <vt:lpwstr>1260;#documents|e037ed84-7d8e-4cbb-9c8f-61e80301a44f</vt:lpwstr>
  </property>
  <property fmtid="{D5CDD505-2E9C-101B-9397-08002B2CF9AE}" pid="41" name="ldac8aee9d1f469e8cd8c3f8d6a615f2">
    <vt:lpwstr/>
  </property>
  <property fmtid="{D5CDD505-2E9C-101B-9397-08002B2CF9AE}" pid="42" name="Solution Areas">
    <vt:lpwstr>1255;#Modern Workplace|39df01a3-82cd-47ef-b6b1-408d453c91ef</vt:lpwstr>
  </property>
  <property fmtid="{D5CDD505-2E9C-101B-9397-08002B2CF9AE}" pid="43" name="EmployeeRole">
    <vt:lpwstr/>
  </property>
  <property fmtid="{D5CDD505-2E9C-101B-9397-08002B2CF9AE}" pid="44" name="NewsTopic">
    <vt:lpwstr/>
  </property>
  <property fmtid="{D5CDD505-2E9C-101B-9397-08002B2CF9AE}" pid="45" name="SharedWithUsers">
    <vt:lpwstr>1139;#Yaroslav Smolyanets;#75318;#Kerrianne Barton Dyment;#22089;#Luci Sajat (International Supplier)</vt:lpwstr>
  </property>
  <property fmtid="{D5CDD505-2E9C-101B-9397-08002B2CF9AE}" pid="46" name="Roles">
    <vt:lpwstr/>
  </property>
  <property fmtid="{D5CDD505-2E9C-101B-9397-08002B2CF9AE}" pid="47" name="ItemRetentionFormula">
    <vt:lpwstr/>
  </property>
  <property fmtid="{D5CDD505-2E9C-101B-9397-08002B2CF9AE}" pid="48" name="NewsSource">
    <vt:lpwstr/>
  </property>
  <property fmtid="{D5CDD505-2E9C-101B-9397-08002B2CF9AE}" pid="49" name="MSProfessions">
    <vt:lpwstr/>
  </property>
  <property fmtid="{D5CDD505-2E9C-101B-9397-08002B2CF9AE}" pid="50" name="SMSGTags">
    <vt:lpwstr/>
  </property>
  <property fmtid="{D5CDD505-2E9C-101B-9397-08002B2CF9AE}" pid="51" name="_dlc_DocIdItemGuid">
    <vt:lpwstr>79ae93b3-925d-4e6f-abd3-91f3eadc515a</vt:lpwstr>
  </property>
  <property fmtid="{D5CDD505-2E9C-101B-9397-08002B2CF9AE}" pid="52" name="MSPhysicalGeography">
    <vt:lpwstr/>
  </property>
  <property fmtid="{D5CDD505-2E9C-101B-9397-08002B2CF9AE}" pid="53" name="EnterpriseDomainTags">
    <vt:lpwstr/>
  </property>
  <property fmtid="{D5CDD505-2E9C-101B-9397-08002B2CF9AE}" pid="54" name="j3562c58ee414e028925bc902cfc01a1">
    <vt:lpwstr/>
  </property>
  <property fmtid="{D5CDD505-2E9C-101B-9397-08002B2CF9AE}" pid="55" name="Segments">
    <vt:lpwstr/>
  </property>
  <property fmtid="{D5CDD505-2E9C-101B-9397-08002B2CF9AE}" pid="56" name="Partners">
    <vt:lpwstr/>
  </property>
  <property fmtid="{D5CDD505-2E9C-101B-9397-08002B2CF9AE}" pid="57" name="ActivitiesAndPrograms">
    <vt:lpwstr/>
  </property>
  <property fmtid="{D5CDD505-2E9C-101B-9397-08002B2CF9AE}" pid="58" name="la4444b61d19467597d63190b69ac227">
    <vt:lpwstr/>
  </property>
  <property fmtid="{D5CDD505-2E9C-101B-9397-08002B2CF9AE}" pid="59" name="Groups">
    <vt:lpwstr/>
  </property>
  <property fmtid="{D5CDD505-2E9C-101B-9397-08002B2CF9AE}" pid="60" name="Topics">
    <vt:lpwstr/>
  </property>
  <property fmtid="{D5CDD505-2E9C-101B-9397-08002B2CF9AE}" pid="61" name="Languages">
    <vt:lpwstr/>
  </property>
  <property fmtid="{D5CDD505-2E9C-101B-9397-08002B2CF9AE}" pid="62" name="of67e5d4b76f4a9db8769983fda9cec0">
    <vt:lpwstr/>
  </property>
  <property fmtid="{D5CDD505-2E9C-101B-9397-08002B2CF9AE}" pid="63" name="Solution_x0020_Areas">
    <vt:lpwstr>1255;#Modern Workplace|39df01a3-82cd-47ef-b6b1-408d453c91ef</vt:lpwstr>
  </property>
  <property fmtid="{D5CDD505-2E9C-101B-9397-08002B2CF9AE}" pid="64" name="SMSG_x0020_Items">
    <vt:lpwstr>1260;#documents|e037ed84-7d8e-4cbb-9c8f-61e80301a44f</vt:lpwstr>
  </property>
</Properties>
</file>